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4" r:id="rId3"/>
  </p:sldMasterIdLst>
  <p:notesMasterIdLst>
    <p:notesMasterId r:id="rId35"/>
  </p:notesMasterIdLst>
  <p:handoutMasterIdLst>
    <p:handoutMasterId r:id="rId36"/>
  </p:handoutMasterIdLst>
  <p:sldIdLst>
    <p:sldId id="413" r:id="rId4"/>
    <p:sldId id="414" r:id="rId5"/>
    <p:sldId id="415" r:id="rId6"/>
    <p:sldId id="416" r:id="rId7"/>
    <p:sldId id="417" r:id="rId8"/>
    <p:sldId id="418" r:id="rId9"/>
    <p:sldId id="453" r:id="rId10"/>
    <p:sldId id="461" r:id="rId11"/>
    <p:sldId id="420" r:id="rId12"/>
    <p:sldId id="440" r:id="rId13"/>
    <p:sldId id="436" r:id="rId14"/>
    <p:sldId id="462" r:id="rId15"/>
    <p:sldId id="463" r:id="rId16"/>
    <p:sldId id="441" r:id="rId17"/>
    <p:sldId id="442" r:id="rId18"/>
    <p:sldId id="443" r:id="rId19"/>
    <p:sldId id="444" r:id="rId20"/>
    <p:sldId id="464" r:id="rId21"/>
    <p:sldId id="465" r:id="rId22"/>
    <p:sldId id="445" r:id="rId23"/>
    <p:sldId id="446" r:id="rId24"/>
    <p:sldId id="447" r:id="rId25"/>
    <p:sldId id="448" r:id="rId26"/>
    <p:sldId id="449" r:id="rId27"/>
    <p:sldId id="450" r:id="rId28"/>
    <p:sldId id="466" r:id="rId29"/>
    <p:sldId id="467" r:id="rId30"/>
    <p:sldId id="451" r:id="rId31"/>
    <p:sldId id="429" r:id="rId32"/>
    <p:sldId id="422" r:id="rId33"/>
    <p:sldId id="42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9" name="Avery, Ryan B. (LARC-E3)[SSAI DEVELOP]" initials="ARB(D" lastIdx="1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550A7"/>
    <a:srgbClr val="BF5441"/>
    <a:srgbClr val="797979"/>
    <a:srgbClr val="75AADB"/>
    <a:srgbClr val="3289B4"/>
    <a:srgbClr val="56B27B"/>
    <a:srgbClr val="2E8652"/>
    <a:srgbClr val="57688F"/>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9419" autoAdjust="0"/>
  </p:normalViewPr>
  <p:slideViewPr>
    <p:cSldViewPr snapToGrid="0">
      <p:cViewPr varScale="1">
        <p:scale>
          <a:sx n="100" d="100"/>
          <a:sy n="100" d="100"/>
        </p:scale>
        <p:origin x="912" y="90"/>
      </p:cViewPr>
      <p:guideLst>
        <p:guide orient="horz" pos="3528"/>
        <p:guide pos="3840"/>
      </p:guideLst>
    </p:cSldViewPr>
  </p:slideViewPr>
  <p:notesTextViewPr>
    <p:cViewPr>
      <p:scale>
        <a:sx n="1" d="1"/>
        <a:sy n="1" d="1"/>
      </p:scale>
      <p:origin x="0" y="0"/>
    </p:cViewPr>
  </p:notesTextViewPr>
  <p:notesViewPr>
    <p:cSldViewPr snapToGrid="0">
      <p:cViewPr varScale="1">
        <p:scale>
          <a:sx n="69" d="100"/>
          <a:sy n="69" d="100"/>
        </p:scale>
        <p:origin x="32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4102263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derive usable surface temperature values for our study area, multiple stages needed to be addressed. First, a cloud cover mask was applied from the quality assessment band of each image. Once the clouds were removed from the equation, multiple calculations were done in order to brightness temperature, part of which included a Normalized Differential Vegetation Index (NDVI). This index shows the scale of healthy vegetation prevalence in our study area. Land surface temperature values could then be calculated using conversion constants provided in the metadata of each downloaded image. This process was completed for 92 total images in our study timeline.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61048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44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estimate the</a:t>
            </a:r>
            <a:r>
              <a:rPr lang="en-US" baseline="0" dirty="0" smtClean="0"/>
              <a:t> influence of </a:t>
            </a:r>
            <a:r>
              <a:rPr lang="en-US" dirty="0" smtClean="0"/>
              <a:t>land cover on urban heat island effect, we used high-resolution NAIP imagery processing</a:t>
            </a:r>
            <a:r>
              <a:rPr lang="en-US" baseline="0" dirty="0" smtClean="0"/>
              <a:t> land cover classification</a:t>
            </a:r>
            <a:r>
              <a:rPr lang="en-US" dirty="0" smtClean="0"/>
              <a:t>.</a:t>
            </a:r>
            <a:r>
              <a:rPr lang="en-US" baseline="0" dirty="0" smtClean="0"/>
              <a:t> We assign each pixel with a specific class by collecting training sites, representative samples for each land cover class. We referred the false-color image, Google Earth satellite image, and NLCD, National Land Cover Database, to maximize the accuracy of training sites. Then, we used two different methods to classify land cover, supervised classification and object-based classification.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8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difference between supervised classification and object-based classification is that the latter one requires image segmentation, a process of grouping</a:t>
            </a:r>
            <a:r>
              <a:rPr lang="en-US" sz="1200" b="0" i="0" kern="1200" dirty="0" smtClean="0">
                <a:solidFill>
                  <a:schemeClr val="tx1"/>
                </a:solidFill>
                <a:effectLst/>
                <a:latin typeface="+mn-lt"/>
                <a:ea typeface="+mn-ea"/>
                <a:cs typeface="+mn-cs"/>
              </a:rPr>
              <a:t> pixels that</a:t>
            </a:r>
            <a:r>
              <a:rPr lang="en-US" sz="1200" b="0" i="0" kern="1200" baseline="0" dirty="0" smtClean="0">
                <a:solidFill>
                  <a:schemeClr val="tx1"/>
                </a:solidFill>
                <a:effectLst/>
                <a:latin typeface="+mn-lt"/>
                <a:ea typeface="+mn-ea"/>
                <a:cs typeface="+mn-cs"/>
              </a:rPr>
              <a:t> share a homogeneous spectral similarity </a:t>
            </a:r>
            <a:r>
              <a:rPr lang="en-US" sz="1200" b="0" i="0" kern="1200" dirty="0" smtClean="0">
                <a:solidFill>
                  <a:schemeClr val="tx1"/>
                </a:solidFill>
                <a:effectLst/>
                <a:latin typeface="+mn-lt"/>
                <a:ea typeface="+mn-ea"/>
                <a:cs typeface="+mn-cs"/>
              </a:rPr>
              <a:t>into segments or objects</a:t>
            </a:r>
            <a:r>
              <a:rPr lang="en-US" sz="1200" b="0" i="0" kern="1200" baseline="0" dirty="0" smtClean="0">
                <a:solidFill>
                  <a:schemeClr val="tx1"/>
                </a:solidFill>
                <a:effectLst/>
                <a:latin typeface="+mn-lt"/>
                <a:ea typeface="+mn-ea"/>
                <a:cs typeface="+mn-cs"/>
              </a:rPr>
              <a:t> with different shape and scale</a:t>
            </a:r>
            <a:r>
              <a:rPr lang="en-US" sz="1200" b="0" i="0" kern="1200" dirty="0" smtClean="0">
                <a:solidFill>
                  <a:schemeClr val="tx1"/>
                </a:solidFill>
                <a:effectLst/>
                <a:latin typeface="+mn-lt"/>
                <a:ea typeface="+mn-ea"/>
                <a:cs typeface="+mn-cs"/>
              </a:rPr>
              <a:t>. </a:t>
            </a:r>
          </a:p>
          <a:p>
            <a:r>
              <a:rPr lang="en-US" sz="1200" b="0" i="0" kern="1200" baseline="0" dirty="0" smtClean="0">
                <a:solidFill>
                  <a:schemeClr val="tx1"/>
                </a:solidFill>
                <a:effectLst/>
                <a:latin typeface="+mn-lt"/>
                <a:ea typeface="+mn-ea"/>
                <a:cs typeface="+mn-cs"/>
              </a:rPr>
              <a:t>We used maximum likelihood algorithm for both methods. This algorithm will assign each pixel to the class that has the highest probability according to the calculation based on the training sites.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Image Source: http://wtlab.iis.u-tokyo.ac.jp/~wataru/lecture/rsgis/rsnote/cp11/cp11-7.htm</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53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Urban tree canopy cover corresponds to “green trees” class of the classification results. Estimating the tree canopy throughout the city is important because trees could offset urban heat island effects by providing shades and cooling surrounding areas through transpiration.</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95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Impervious</a:t>
            </a:r>
            <a:r>
              <a:rPr lang="en-US" baseline="0" dirty="0" smtClean="0"/>
              <a:t> surface includes “built-up” class and “open area” class in the results of classification. Here, “open area” class includes parking lots and roads.</a:t>
            </a:r>
          </a:p>
          <a:p>
            <a:r>
              <a:rPr lang="en-US" baseline="0" dirty="0" smtClean="0"/>
              <a:t>Some impervious surfaces could intensify the effects of heat island. Understanding the density and distribution of impervious surfaces and tree canopy cover will help predict the high-temperature area.</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27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Located just 50 miles North of the border with Mexico,</a:t>
            </a:r>
            <a:r>
              <a:rPr lang="en-US" baseline="0" dirty="0" smtClean="0"/>
              <a:t> and just Northwest of El Paso, Las Cruces is the 2</a:t>
            </a:r>
            <a:r>
              <a:rPr lang="en-US" baseline="30000" dirty="0" smtClean="0"/>
              <a:t>nd</a:t>
            </a:r>
            <a:r>
              <a:rPr lang="en-US" baseline="0" dirty="0" smtClean="0"/>
              <a:t> largest city in the state of New Mexico. It has seen some very rapid growth in the last 20 years, especially in the early 2000’s. Since then, both the population and the temperatures in the city have risen.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Sarah Leroy &amp; Dr. Gregg </a:t>
            </a:r>
            <a:r>
              <a:rPr lang="en-US" baseline="0" dirty="0" err="1" smtClean="0"/>
              <a:t>Garfin</a:t>
            </a:r>
            <a:r>
              <a:rPr lang="en-US" baseline="0" dirty="0" smtClean="0"/>
              <a:t>, Climate Assessment for the Southwest (CLIMAS).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424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Vulnerability</a:t>
            </a:r>
            <a:r>
              <a:rPr lang="en-US" baseline="0" dirty="0" smtClean="0"/>
              <a:t> was calculated on a census tract level. There are 25 census tracts in Las Cruces. As you can see, a few of them extend far beyond the city limits, which is important to consider when looking at the final clipped results.</a:t>
            </a:r>
          </a:p>
          <a:p>
            <a:endParaRPr lang="en-US" baseline="0" dirty="0" smtClean="0"/>
          </a:p>
          <a:p>
            <a:r>
              <a:rPr lang="en-US" baseline="0" dirty="0" smtClean="0"/>
              <a:t>Our data sources were the American Community Survey from the Census Bureau and a CDC study from 2013-2014 that mapped out various health risks in census tracts in Las Cruces.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88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did a literature review to compile a list of socioeconomic and health variables that previous studies had shown were contributors to heat vulnerability. These variables encompassed information on age, education, and information about housing. The variables we could choose were limited by what we could get from the ACS and health data that we had.</a:t>
            </a:r>
          </a:p>
          <a:p>
            <a:endParaRPr lang="en-US" baseline="0" dirty="0" smtClean="0"/>
          </a:p>
          <a:p>
            <a:r>
              <a:rPr lang="en-US" baseline="0" dirty="0" smtClean="0"/>
              <a:t>After we compiled a long list of possible variables, we sent the list to our partners to get their input on which variables they found important for decision making. This was an important step because we wanted to make the final product useful for them, so it was good to get their feedback early on. Also, while we could look at previous studies for guidance on which variables to choose, their advice from the ground was invaluable in making the indicators useful in Las Cruces. </a:t>
            </a:r>
          </a:p>
          <a:p>
            <a:r>
              <a:rPr lang="en-US" baseline="0" dirty="0" smtClean="0"/>
              <a:t/>
            </a:r>
            <a:br>
              <a:rPr lang="en-US" baseline="0" dirty="0" smtClean="0"/>
            </a:br>
            <a:r>
              <a:rPr lang="en-US" baseline="0" dirty="0" smtClean="0"/>
              <a:t>We then grouped the variables by theme. Our final themes were: Household composition, which included variables such as % over 65 and % single parent, minority status, which included race percentages and English speaking ability, economic stability, which included variables such as % under the poverty level and education level, transportation and housing, which included % mobile homes and % walk to work, and health, which included existing conditions such as diabetes and obesity, which can increase risk of heat illness.  </a:t>
            </a:r>
          </a:p>
          <a:p>
            <a:endParaRPr lang="en-US" baseline="0" dirty="0" smtClean="0"/>
          </a:p>
          <a:p>
            <a:r>
              <a:rPr lang="en-US" baseline="0" dirty="0" smtClean="0"/>
              <a:t>Our goal was to calculate a vulnerability score, or index, for each of these themes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85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There are many ways</a:t>
            </a:r>
            <a:r>
              <a:rPr lang="en-US" baseline="0" dirty="0" smtClean="0"/>
              <a:t> to calculate a vulnerability index. We decided to adopt a similar method to the one the CDC uses, which calculates scores by themes using percentile rank values. As with other social index scores, the higher the value, the higher the vulnerability. </a:t>
            </a:r>
          </a:p>
          <a:p>
            <a:endParaRPr lang="en-US" baseline="0" dirty="0" smtClean="0"/>
          </a:p>
          <a:p>
            <a:r>
              <a:rPr lang="en-US" baseline="0" dirty="0" smtClean="0"/>
              <a:t>Here is an example of those calculations for theme 1 – household composition. For simplicity, we are pretending we only have 5 census tracts to work with. The four variables that go into theme1 are the % of people over 65, % under 5, % single parents, and % over people who are over 65 and living alone, which is all information we got from the census. But instead of using the actual percentages for the calculations, the CDC uses the percentile rank. Percentile rank shows  how each census tract compares to the other census tracts, 1 being the highest and 0 being the lowest. So in our example, Census 3 has a value of .25, which means its in the 25</a:t>
            </a:r>
            <a:r>
              <a:rPr lang="en-US" baseline="30000" dirty="0" smtClean="0"/>
              <a:t>th</a:t>
            </a:r>
            <a:r>
              <a:rPr lang="en-US" baseline="0" dirty="0" smtClean="0"/>
              <a:t> percentile for people over 65. This means that the percent of people 65 and over in that census tract is higher than 25% of other tracts, which in this case means it is higher than only 1  of the 4 other census tracts.  In the real calculations, we ranked each census tract in Las Cruces against the 25 other census tracts in las cruces. And we did that for each variable. Then to calculate the theme score, we first added those values together for each census tract to get the sum. And then we percentile ranked the sum to get the final score – which is a value from 0-1, and can also be considered as the percentile for theme 1. So here, census tract 2 has a score of .75, and can be said to be in the 75</a:t>
            </a:r>
            <a:r>
              <a:rPr lang="en-US" baseline="30000" dirty="0" smtClean="0"/>
              <a:t>th</a:t>
            </a:r>
            <a:r>
              <a:rPr lang="en-US" baseline="0" dirty="0" smtClean="0"/>
              <a:t> percentile when it comes to Household composition vulnerability.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79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There are many ways</a:t>
            </a:r>
            <a:r>
              <a:rPr lang="en-US" baseline="0" dirty="0" smtClean="0"/>
              <a:t> to calculate a vulnerability index. We decided to adopt a similar method to the one the CDC uses, which calculates scores by themes using percentile rank values. As with other social index scores, the higher the value, the higher the vulnerability. </a:t>
            </a:r>
          </a:p>
          <a:p>
            <a:endParaRPr lang="en-US" baseline="0" dirty="0" smtClean="0"/>
          </a:p>
          <a:p>
            <a:r>
              <a:rPr lang="en-US" baseline="0" dirty="0" smtClean="0"/>
              <a:t>Here is an example of those calculations for theme 1 – household composition. For simplicity, we are pretending we only have 5 census tracts to work with. The four variables that go into theme1 are the % of people over 65, % under 5, % single parents, and % over people who are over 65 and living alone, which is all information we got from the census. But instead of using the actual percentages for the calculations, the CDC uses the percentile rank. Percentile rank shows  how each census tract compares to the other census tracts, 1 being the highest and 0 being the lowest. So in our example, Census 3 has a value of .25, which means its in the 25</a:t>
            </a:r>
            <a:r>
              <a:rPr lang="en-US" baseline="30000" dirty="0" smtClean="0"/>
              <a:t>th</a:t>
            </a:r>
            <a:r>
              <a:rPr lang="en-US" baseline="0" dirty="0" smtClean="0"/>
              <a:t> percentile for people over 65. This means that the percent of people 65 and over in that census tract is higher than 25% of other tracts, which in this case means it is higher than only 1  of the 4 other census tracts.  In the real calculations, we ranked each census tract in Las Cruces against the 25 other census tracts in las cruces. And we did that for each variable. Then to calculate the theme score, we first added those values together for each census tract to get the sum. And then we percentile ranked the sum to get the final score – which is a value from 0-1, and can also be considered as the percentile for theme 1. So here, census tract 2 has a score of .75, and can be said to be in the 75</a:t>
            </a:r>
            <a:r>
              <a:rPr lang="en-US" baseline="30000" dirty="0" smtClean="0"/>
              <a:t>th</a:t>
            </a:r>
            <a:r>
              <a:rPr lang="en-US" baseline="0" dirty="0" smtClean="0"/>
              <a:t> percentile when it comes to Household composition vulnerability.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620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gave</a:t>
            </a:r>
            <a:r>
              <a:rPr lang="en-US" baseline="0" dirty="0" smtClean="0"/>
              <a:t> us our final social vulnerability map, which shows the spatial variation in vulnerability by theme. These 5 maps, one for each theme, could then be converted to a raster format to be used in further analysis.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49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gave</a:t>
            </a:r>
            <a:r>
              <a:rPr lang="en-US" baseline="0" dirty="0" smtClean="0"/>
              <a:t> us our final social vulnerability map, which shows the spatial variation in vulnerability by theme. These 5 maps, one for each theme, could then be converted to a raster format to be used in further analysis.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019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conducted a h</a:t>
            </a:r>
            <a:r>
              <a:rPr lang="en-US" dirty="0" smtClean="0"/>
              <a:t>eat vulnerability analysis for </a:t>
            </a:r>
            <a:r>
              <a:rPr lang="en-US" baseline="0" dirty="0" smtClean="0"/>
              <a:t>2011, 2014, and 2016. With input from our partners the American Community Survey and CDC Health data were used to produce a 5 social vulnerability layers describing economic stability, housing &amp; transportation, </a:t>
            </a:r>
            <a:r>
              <a:rPr lang="en-US" b="0" baseline="0" dirty="0" smtClean="0"/>
              <a:t>minority status, household composition, and health status.</a:t>
            </a:r>
            <a:r>
              <a:rPr lang="en-US" baseline="0" dirty="0" smtClean="0"/>
              <a:t> These 5 layers were then combined with standardized LST, Percent impervious, and  to produce the heat vulnerability for each theme. The maps to your right depict vulnerability to heat for 3 of the 5 themes.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93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an additional step we calculated the percentage of NAIP based estimates of urban tree canopy, impervious surface, and vegetation prevalence, summarized in look up tables that can be displayed in Google Earth. This provides an interactive display which partners can use to assess the surface conditions at specific locations within each census tract. </a:t>
            </a:r>
          </a:p>
          <a:p>
            <a:endParaRPr lang="en-US" baseline="0" dirty="0" smtClean="0"/>
          </a:p>
          <a:p>
            <a:r>
              <a:rPr lang="en-US" baseline="0" dirty="0" smtClean="0"/>
              <a:t>The resulting layers show the intersection of social vulnerability and physical landscapes. Our partners can utilize these layers in deciding where to implement a variety of adaptations from i</a:t>
            </a:r>
            <a:r>
              <a:rPr lang="en-US" b="1" baseline="0" dirty="0" smtClean="0">
                <a:solidFill>
                  <a:srgbClr val="FF0000"/>
                </a:solidFill>
              </a:rPr>
              <a:t>ncreased tree planting to community based intervention</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10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of this urban growth typically means less trees and more impervious surfaces like pavement, which has been the case for Las Cruces. Impervious surfaces like concrete and pavement are known to heat up much more than vegetated areas, and they also retain their heat at night, preventing the city and the people in it from being able to cool down. Aside from the heat, there are many residents living in poverty, with serious medical conditions, and sub-standard living conditions. All of these things can put people in situations where they are much more vulnerable to the heat than they would be otherwise. For example, people with diabetes have trouble coping with extreme heat because of their medical condition, and many people living in poverty don’t have air conditioning. When more than one of these factors come together, mixed with extreme heat, it can be deadly.</a:t>
            </a:r>
          </a:p>
          <a:p>
            <a:endParaRPr lang="en-US" baseline="0" dirty="0" smtClean="0"/>
          </a:p>
          <a:p>
            <a:r>
              <a:rPr lang="en-US" dirty="0" smtClean="0"/>
              <a:t>Image Source: https://pixabay.com/en/usa-road-america-straight-asphalt-2125138/</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62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near future, the City of Las Cruces Sustainability Office has</a:t>
            </a:r>
            <a:r>
              <a:rPr lang="en-US" baseline="0" dirty="0" smtClean="0"/>
              <a:t> plans to implement something called Green Stormwater Infrastructure, or GSI. GSI is a cost-effective method to reduce the overall heat of an urban area, and once in place is largely self sustaining. This infrastructure will provide shade and cooling benefits to some of Las Cruces’ most vulnerable residents. The Sustainability Office will use the information and methodology we have provided when deciding where to introduce this infrastructure, making sure that it is added where it is needed most.</a:t>
            </a:r>
          </a:p>
          <a:p>
            <a:endParaRPr lang="en-US" baseline="0" dirty="0" smtClean="0"/>
          </a:p>
          <a:p>
            <a:r>
              <a:rPr lang="en-US" dirty="0" smtClean="0"/>
              <a:t>Image Source: https://pixabay.com/en/planting-environment-nature-botany-1898946/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413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2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 Cruces is the 2</a:t>
            </a:r>
            <a:r>
              <a:rPr lang="en-US" baseline="30000" dirty="0" smtClean="0"/>
              <a:t>nd</a:t>
            </a:r>
            <a:r>
              <a:rPr lang="en-US" baseline="0" dirty="0" smtClean="0"/>
              <a:t> largest in New Mexico and has experienced rapid urbanization over the past 30 years. On record, the city has experienced 5 years with more than 30 consecutive days with temperatures in excess of 100 F. The city is expected to experience an increase in the number of 100 degree days moving forward.  Populations at risk of heat related illness often include, ethnic minorities, those with poor health, socially isolated, and low income. Increasing vegetation and tree canopy coverage is one adaptation method, which can ameliorate extreme temperatures. However, estimates show tree canopy coverage is less than 4.5% for the city.  This project will help identify areas to implement several adaptation strategies including greening and establishing cool corridors. Second, quantify the percentage of tree canopy cover, vegetation, and impervious surfaces’ influence on LST. </a:t>
            </a:r>
          </a:p>
          <a:p>
            <a:endParaRPr lang="en-US" baseline="0" dirty="0" smtClean="0"/>
          </a:p>
          <a:p>
            <a:endParaRPr lang="en-US" dirty="0" smtClean="0"/>
          </a:p>
          <a:p>
            <a:endParaRPr lang="en-US" dirty="0" smtClean="0"/>
          </a:p>
          <a:p>
            <a:r>
              <a:rPr lang="en-US" dirty="0" smtClean="0"/>
              <a:t>Shade</a:t>
            </a:r>
            <a:r>
              <a:rPr lang="en-US" baseline="0" dirty="0" smtClean="0"/>
              <a:t> canopy can be an effective way to reduce exposure to extreme heat for pedestrians. City of Las Cruces urban tree canopy is limited to 4.5%. Many low-income neighborhoods have minimal green space.</a:t>
            </a:r>
          </a:p>
          <a:p>
            <a:endParaRPr lang="en-US" baseline="0" dirty="0" smtClean="0"/>
          </a:p>
          <a:p>
            <a:r>
              <a:rPr lang="en-US" dirty="0" smtClean="0">
                <a:solidFill>
                  <a:schemeClr val="bg2">
                    <a:lumMod val="50000"/>
                  </a:schemeClr>
                </a:solidFill>
              </a:rPr>
              <a:t>Shade canopy is limited to </a:t>
            </a:r>
            <a:r>
              <a:rPr lang="en-US" b="1" dirty="0" smtClean="0">
                <a:solidFill>
                  <a:schemeClr val="bg2">
                    <a:lumMod val="50000"/>
                  </a:schemeClr>
                </a:solidFill>
              </a:rPr>
              <a:t>4.5% </a:t>
            </a:r>
            <a:r>
              <a:rPr lang="en-US" dirty="0" smtClean="0">
                <a:solidFill>
                  <a:schemeClr val="bg2">
                    <a:lumMod val="50000"/>
                  </a:schemeClr>
                </a:solidFill>
              </a:rPr>
              <a:t>of the city and many low-income neighborhoods have minimal green landscaping.</a:t>
            </a:r>
          </a:p>
          <a:p>
            <a:r>
              <a:rPr lang="en-US" dirty="0" smtClean="0">
                <a:solidFill>
                  <a:schemeClr val="bg2">
                    <a:lumMod val="50000"/>
                  </a:schemeClr>
                </a:solidFill>
              </a:rPr>
              <a:t>There have been five years in which Las Cruces experienced more than </a:t>
            </a:r>
            <a:r>
              <a:rPr lang="en-US" b="1" dirty="0" smtClean="0">
                <a:solidFill>
                  <a:schemeClr val="bg2">
                    <a:lumMod val="50000"/>
                  </a:schemeClr>
                </a:solidFill>
              </a:rPr>
              <a:t>30 days </a:t>
            </a:r>
            <a:r>
              <a:rPr lang="en-US" dirty="0" smtClean="0">
                <a:solidFill>
                  <a:schemeClr val="bg2">
                    <a:lumMod val="50000"/>
                  </a:schemeClr>
                </a:solidFill>
              </a:rPr>
              <a:t>with </a:t>
            </a:r>
            <a:r>
              <a:rPr lang="en-US" b="1" dirty="0" smtClean="0">
                <a:solidFill>
                  <a:schemeClr val="bg2">
                    <a:lumMod val="50000"/>
                  </a:schemeClr>
                </a:solidFill>
              </a:rPr>
              <a:t>100+ degree </a:t>
            </a:r>
            <a:r>
              <a:rPr lang="en-US" dirty="0" smtClean="0">
                <a:solidFill>
                  <a:schemeClr val="bg2">
                    <a:lumMod val="50000"/>
                  </a:schemeClr>
                </a:solidFill>
              </a:rPr>
              <a:t>temperatures.</a:t>
            </a:r>
          </a:p>
          <a:p>
            <a:endParaRPr lang="en-US" dirty="0" smtClean="0">
              <a:solidFill>
                <a:schemeClr val="bg2">
                  <a:lumMod val="50000"/>
                </a:schemeClr>
              </a:solidFill>
            </a:endParaRPr>
          </a:p>
          <a:p>
            <a:r>
              <a:rPr lang="en-US" dirty="0" smtClean="0">
                <a:solidFill>
                  <a:schemeClr val="bg2">
                    <a:lumMod val="50000"/>
                  </a:schemeClr>
                </a:solidFill>
              </a:rPr>
              <a:t>Identify areas to implement greening development of “Cool Corridors”. </a:t>
            </a:r>
            <a:r>
              <a:rPr lang="en-US" baseline="0" dirty="0" smtClean="0">
                <a:solidFill>
                  <a:schemeClr val="bg2">
                    <a:lumMod val="50000"/>
                  </a:schemeClr>
                </a:solidFill>
              </a:rPr>
              <a:t> Implement green projects in parts of the city most vulnerable to extreme heat. </a:t>
            </a:r>
            <a:endParaRPr lang="en-US" dirty="0" smtClean="0">
              <a:solidFill>
                <a:schemeClr val="bg2">
                  <a:lumMod val="50000"/>
                </a:schemeClr>
              </a:solidFill>
            </a:endParaRPr>
          </a:p>
          <a:p>
            <a:r>
              <a:rPr lang="en-US" dirty="0" smtClean="0">
                <a:solidFill>
                  <a:schemeClr val="bg2">
                    <a:lumMod val="50000"/>
                  </a:schemeClr>
                </a:solidFill>
              </a:rPr>
              <a:t>Quantify the percentage of tree canopy cover, vegetation, and impervious surface to reduce LST.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110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study area</a:t>
            </a:r>
            <a:r>
              <a:rPr lang="en-US" baseline="0" dirty="0" smtClean="0"/>
              <a:t> we used the city limits for the city of Las Cruces. The irregular shape you see jutting out to the bottom-left is Las Cruces International Airport. The Northeastern parts of the city are mostly residential, and the bottom-left portion of the actual city itself is known as the Infill District, which consists of mostly residential and industrial properties. The Infill District was mentioned in particular as a problem area. Most of the urban growth occurred in the early 2000’s, so in order to see that change and the changes leading to present day our study period includes data from 1999 to 2016.</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53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objective</a:t>
            </a:r>
            <a:r>
              <a:rPr lang="en-US" baseline="0" dirty="0" smtClean="0"/>
              <a:t> was to DEFINE the morphology (aka the shape) of the urban heat island.</a:t>
            </a:r>
          </a:p>
          <a:p>
            <a:r>
              <a:rPr lang="en-US" baseline="0" dirty="0" smtClean="0"/>
              <a:t>Second was to ASSESS patterns of social vulnerability and land use and land cover (like residential versus commercial and trees versus pavement respectively).</a:t>
            </a:r>
          </a:p>
          <a:p>
            <a:r>
              <a:rPr lang="en-US" baseline="0" dirty="0" smtClean="0"/>
              <a:t>Third was to COMPARE land use and social vulnerability profiles to the heat profile.</a:t>
            </a:r>
          </a:p>
          <a:p>
            <a:r>
              <a:rPr lang="en-US" baseline="0" dirty="0" smtClean="0"/>
              <a:t>Fourth was to use this comparison to LOCATE areas where vulnerability and extreme heat intersect.</a:t>
            </a:r>
          </a:p>
          <a:p>
            <a:r>
              <a:rPr lang="en-US" baseline="0" dirty="0" smtClean="0"/>
              <a:t>Finally, all of this will be used to INFORM those in charge of implementing strategies to reduce the heat.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4159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that we used for</a:t>
            </a:r>
            <a:r>
              <a:rPr lang="en-US" baseline="0" dirty="0" smtClean="0"/>
              <a:t> this project came from multiple sources, but our satellite imagery, which played a key role in the project, came from the Landsat 5 and Landsat 8 satellites. Landsat 5 was launched in 1984, and Landsat 8 was launched much more recently in 2013. The Landsat 5 data covered the timespan from 1999 to 2011 and the Landsat 8 data covered from 2013 to 2016. Both were used to estimate land surface temperature, which we then used to estimate the shape and intensity of the urban heat island.</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1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that we used for</a:t>
            </a:r>
            <a:r>
              <a:rPr lang="en-US" baseline="0" dirty="0" smtClean="0"/>
              <a:t> this project came from multiple sources, but our satellite imagery, which played a key role in the project, came from the Landsat 5 and Landsat 8 satellites. Landsat 5 was launched in 1984, and Landsat 8 was launched much more recently in 2013. The Landsat 5 data covered the timespan from 1999 to 2011 and the Landsat 8 data covered from 2013 to 2016. Both were used to estimate land surface temperature, which we then used to estimate the shape and intensity of the urban heat island.</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312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9" name="TextBox 8"/>
          <p:cNvSpPr txBox="1"/>
          <p:nvPr userDrawn="1"/>
        </p:nvSpPr>
        <p:spPr>
          <a:xfrm>
            <a:off x="8944500" y="400872"/>
            <a:ext cx="1962150" cy="415498"/>
          </a:xfrm>
          <a:prstGeom prst="rect">
            <a:avLst/>
          </a:prstGeom>
          <a:noFill/>
        </p:spPr>
        <p:txBody>
          <a:bodyPr wrap="square" rtlCol="0">
            <a:spAutoFit/>
          </a:bodyPr>
          <a:lstStyle/>
          <a:p>
            <a:pPr algn="r"/>
            <a:r>
              <a:rPr lang="en-US" sz="1050" dirty="0" smtClean="0">
                <a:solidFill>
                  <a:schemeClr val="bg2">
                    <a:lumMod val="25000"/>
                  </a:schemeClr>
                </a:solidFill>
                <a:latin typeface="+mn-lt"/>
                <a:cs typeface="Arial" panose="020B0604020202020204" pitchFamily="34" charset="0"/>
              </a:rPr>
              <a:t>National</a:t>
            </a:r>
            <a:r>
              <a:rPr lang="en-US" sz="1050" baseline="0" dirty="0" smtClean="0">
                <a:solidFill>
                  <a:schemeClr val="bg2">
                    <a:lumMod val="25000"/>
                  </a:schemeClr>
                </a:solidFill>
                <a:latin typeface="+mn-lt"/>
                <a:cs typeface="Arial" panose="020B0604020202020204" pitchFamily="34" charset="0"/>
              </a:rPr>
              <a:t> Aeronautics and</a:t>
            </a:r>
          </a:p>
          <a:p>
            <a:pPr algn="r"/>
            <a:r>
              <a:rPr lang="en-US" sz="1050" baseline="0" dirty="0" smtClean="0">
                <a:solidFill>
                  <a:schemeClr val="bg2">
                    <a:lumMod val="25000"/>
                  </a:schemeClr>
                </a:solidFill>
                <a:latin typeface="+mn-lt"/>
                <a:cs typeface="Arial" panose="020B0604020202020204" pitchFamily="34" charset="0"/>
              </a:rPr>
              <a:t>Space Administration</a:t>
            </a:r>
            <a:endParaRPr lang="en-US" sz="1050" dirty="0">
              <a:solidFill>
                <a:schemeClr val="bg2">
                  <a:lumMod val="25000"/>
                </a:schemeClr>
              </a:solidFill>
              <a:latin typeface="+mn-lt"/>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5347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3480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6361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2621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3603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Tree>
    <p:extLst>
      <p:ext uri="{BB962C8B-B14F-4D97-AF65-F5344CB8AC3E}">
        <p14:creationId xmlns:p14="http://schemas.microsoft.com/office/powerpoint/2010/main" val="27728610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5830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BF5441"/>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02759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21970931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DC3260-1519-411B-BA8D-855310FA4A3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22465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Hexagon 10"/>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C3260-1519-411B-BA8D-855310FA4A3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829066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DC3260-1519-411B-BA8D-855310FA4A3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118122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DC3260-1519-411B-BA8D-855310FA4A32}"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1617188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DC3260-1519-411B-BA8D-855310FA4A32}" type="datetimeFigureOut">
              <a:rPr lang="en-US" smtClean="0"/>
              <a:t>8/28/2017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3687872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DC3260-1519-411B-BA8D-855310FA4A32}" type="datetimeFigureOut">
              <a:rPr lang="en-US" smtClean="0"/>
              <a:t>8/28/2017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69719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C3260-1519-411B-BA8D-855310FA4A32}" type="datetimeFigureOut">
              <a:rPr lang="en-US" smtClean="0"/>
              <a:t>8/28/2017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1184006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DC3260-1519-411B-BA8D-855310FA4A32}"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242678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DC3260-1519-411B-BA8D-855310FA4A32}"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2770054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C3260-1519-411B-BA8D-855310FA4A3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2681547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C3260-1519-411B-BA8D-855310FA4A3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5CDFA-1CBF-4F8F-B242-140015E62E81}" type="slidenum">
              <a:rPr lang="en-US" smtClean="0"/>
              <a:t>‹#›</a:t>
            </a:fld>
            <a:endParaRPr lang="en-US"/>
          </a:p>
        </p:txBody>
      </p:sp>
    </p:spTree>
    <p:extLst>
      <p:ext uri="{BB962C8B-B14F-4D97-AF65-F5344CB8AC3E}">
        <p14:creationId xmlns:p14="http://schemas.microsoft.com/office/powerpoint/2010/main" val="289113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pic>
        <p:nvPicPr>
          <p:cNvPr id="11" name="Picture 10"/>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Hexagon 11"/>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15" name="Rectangle 14"/>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5529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pic>
        <p:nvPicPr>
          <p:cNvPr id="11" name="Picture 10"/>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3437552"/>
            <a:ext cx="12192000" cy="6858000"/>
          </a:xfrm>
          <a:prstGeom prst="rect">
            <a:avLst/>
          </a:prstGeom>
        </p:spPr>
      </p:pic>
      <p:sp>
        <p:nvSpPr>
          <p:cNvPr id="12" name="Hexagon 11"/>
          <p:cNvSpPr/>
          <p:nvPr userDrawn="1"/>
        </p:nvSpPr>
        <p:spPr>
          <a:xfrm>
            <a:off x="11144250" y="3526278"/>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3552101"/>
            <a:ext cx="422909" cy="427953"/>
          </a:xfrm>
          <a:prstGeom prst="rect">
            <a:avLst/>
          </a:prstGeom>
        </p:spPr>
      </p:pic>
      <p:sp>
        <p:nvSpPr>
          <p:cNvPr id="15" name="Rectangle 14"/>
          <p:cNvSpPr/>
          <p:nvPr userDrawn="1"/>
        </p:nvSpPr>
        <p:spPr>
          <a:xfrm>
            <a:off x="0" y="1578"/>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pic>
        <p:nvPicPr>
          <p:cNvPr id="11" name="Picture 10"/>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Hexagon 11"/>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15" name="Rectangle 14"/>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550A7"/>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550A7"/>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550A7"/>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pic>
        <p:nvPicPr>
          <p:cNvPr id="16" name="Picture 15"/>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Hexagon 16"/>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0A7"/>
              </a:solidFill>
            </a:endParaRP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21" name="Rectangle 20"/>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Hexagon 18"/>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550A7"/>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550A7"/>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550A7"/>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21" name="Rectangle 20"/>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550A7"/>
                </a:solidFill>
              </a:defRPr>
            </a:lvl1pPr>
          </a:lstStyle>
          <a:p>
            <a:r>
              <a:rPr lang="en-US" dirty="0" smtClean="0"/>
              <a:t>Section Title</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9" name="Rectangle 8"/>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11" name="Rectangle 10"/>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37527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C3260-1519-411B-BA8D-855310FA4A32}" type="datetimeFigureOut">
              <a:rPr lang="en-US" smtClean="0"/>
              <a:t>8/28/2017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5CDFA-1CBF-4F8F-B242-140015E62E81}" type="slidenum">
              <a:rPr lang="en-US" smtClean="0"/>
              <a:t>‹#›</a:t>
            </a:fld>
            <a:endParaRPr lang="en-US"/>
          </a:p>
        </p:txBody>
      </p:sp>
    </p:spTree>
    <p:extLst>
      <p:ext uri="{BB962C8B-B14F-4D97-AF65-F5344CB8AC3E}">
        <p14:creationId xmlns:p14="http://schemas.microsoft.com/office/powerpoint/2010/main" val="362847158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54.png"/><Relationship Id="rId12"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893"/>
          <a:stretch/>
        </p:blipFill>
        <p:spPr>
          <a:xfrm>
            <a:off x="-8709" y="0"/>
            <a:ext cx="6574285" cy="685800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BF5441"/>
                </a:solidFill>
              </a:rPr>
              <a:t>LAS CRUCES HEALTH &amp; AIR QUALITY</a:t>
            </a:r>
            <a:endParaRPr lang="en-US" dirty="0">
              <a:solidFill>
                <a:srgbClr val="BF5441"/>
              </a:solidFill>
            </a:endParaRPr>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2000" dirty="0">
                <a:solidFill>
                  <a:srgbClr val="BF5440"/>
                </a:solidFill>
              </a:rPr>
              <a:t>Assessing Urban Heat as it Relates to Social Vulnerability and Land </a:t>
            </a:r>
            <a:r>
              <a:rPr lang="en-US" sz="2000" dirty="0" smtClean="0">
                <a:solidFill>
                  <a:srgbClr val="BF5440"/>
                </a:solidFill>
              </a:rPr>
              <a:t>Cover </a:t>
            </a:r>
            <a:r>
              <a:rPr lang="en-US" sz="2000" dirty="0">
                <a:solidFill>
                  <a:srgbClr val="BF5440"/>
                </a:solidFill>
              </a:rPr>
              <a:t>Changes in Las Cruces, New Mexico</a:t>
            </a:r>
          </a:p>
        </p:txBody>
      </p:sp>
      <p:sp>
        <p:nvSpPr>
          <p:cNvPr id="22" name="TextBox 21"/>
          <p:cNvSpPr txBox="1"/>
          <p:nvPr/>
        </p:nvSpPr>
        <p:spPr>
          <a:xfrm>
            <a:off x="5225140" y="5789053"/>
            <a:ext cx="5628425" cy="584775"/>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Maricopa County Department of Public Health and Arizona State University</a:t>
            </a:r>
          </a:p>
        </p:txBody>
      </p:sp>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err="1" smtClean="0">
                <a:solidFill>
                  <a:schemeClr val="tx1">
                    <a:lumMod val="75000"/>
                    <a:lumOff val="25000"/>
                  </a:schemeClr>
                </a:solidFill>
                <a:latin typeface="Century Gothic" panose="020B0502020202020204" pitchFamily="34" charset="0"/>
              </a:rPr>
              <a:t>Fanqi</a:t>
            </a:r>
            <a:r>
              <a:rPr lang="en-US" sz="1800" dirty="0" smtClean="0">
                <a:solidFill>
                  <a:schemeClr val="tx1">
                    <a:lumMod val="75000"/>
                    <a:lumOff val="25000"/>
                  </a:schemeClr>
                </a:solidFill>
                <a:latin typeface="Century Gothic" panose="020B0502020202020204" pitchFamily="34" charset="0"/>
              </a:rPr>
              <a:t> </a:t>
            </a:r>
            <a:r>
              <a:rPr lang="en-US" sz="1800" dirty="0" err="1" smtClean="0">
                <a:solidFill>
                  <a:schemeClr val="tx1">
                    <a:lumMod val="75000"/>
                    <a:lumOff val="25000"/>
                  </a:schemeClr>
                </a:solidFill>
                <a:latin typeface="Century Gothic" panose="020B0502020202020204" pitchFamily="34" charset="0"/>
              </a:rPr>
              <a:t>Jia</a:t>
            </a:r>
            <a:endParaRPr lang="en-US" sz="1800" dirty="0">
              <a:solidFill>
                <a:schemeClr val="tx1">
                  <a:lumMod val="75000"/>
                  <a:lumOff val="25000"/>
                </a:schemeClr>
              </a:solidFill>
              <a:latin typeface="Century Gothic" panose="020B0502020202020204" pitchFamily="34" charset="0"/>
            </a:endParaRPr>
          </a:p>
        </p:txBody>
      </p:sp>
      <p:sp>
        <p:nvSpPr>
          <p:cNvPr id="24"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err="1" smtClean="0">
                <a:solidFill>
                  <a:schemeClr val="tx1">
                    <a:lumMod val="75000"/>
                    <a:lumOff val="25000"/>
                  </a:schemeClr>
                </a:solidFill>
                <a:latin typeface="Century Gothic" panose="020B0502020202020204" pitchFamily="34" charset="0"/>
              </a:rPr>
              <a:t>Rebia</a:t>
            </a:r>
            <a:r>
              <a:rPr lang="en-US" sz="1800" dirty="0" smtClean="0">
                <a:solidFill>
                  <a:schemeClr val="tx1">
                    <a:lumMod val="75000"/>
                    <a:lumOff val="25000"/>
                  </a:schemeClr>
                </a:solidFill>
                <a:latin typeface="Century Gothic" panose="020B0502020202020204" pitchFamily="34" charset="0"/>
              </a:rPr>
              <a:t> Khan</a:t>
            </a:r>
            <a:endParaRPr lang="en-US" sz="1800" dirty="0">
              <a:solidFill>
                <a:schemeClr val="tx1">
                  <a:lumMod val="75000"/>
                  <a:lumOff val="25000"/>
                </a:schemeClr>
              </a:solidFill>
              <a:latin typeface="Century Gothic" panose="020B0502020202020204" pitchFamily="34" charset="0"/>
            </a:endParaRPr>
          </a:p>
        </p:txBody>
      </p:sp>
      <p:sp>
        <p:nvSpPr>
          <p:cNvPr id="25" name="Text Placeholder 17"/>
          <p:cNvSpPr txBox="1">
            <a:spLocks/>
          </p:cNvSpPr>
          <p:nvPr/>
        </p:nvSpPr>
        <p:spPr>
          <a:xfrm>
            <a:off x="8584707" y="4745004"/>
            <a:ext cx="2210161"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Christopher Wilson</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465929"/>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sp>
        <p:nvSpPr>
          <p:cNvPr id="18" name="Text Placeholder 17"/>
          <p:cNvSpPr txBox="1">
            <a:spLocks/>
          </p:cNvSpPr>
          <p:nvPr/>
        </p:nvSpPr>
        <p:spPr>
          <a:xfrm>
            <a:off x="5976072" y="4342262"/>
            <a:ext cx="220026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Jonathan O’Brien</a:t>
            </a: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89088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p:cNvSpPr txBox="1">
            <a:spLocks/>
          </p:cNvSpPr>
          <p:nvPr/>
        </p:nvSpPr>
        <p:spPr>
          <a:xfrm>
            <a:off x="1304303" y="350323"/>
            <a:ext cx="10233148"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BF5441"/>
                </a:solidFill>
                <a:latin typeface="Century Gothic" panose="020B0502020202020204" pitchFamily="34" charset="0"/>
                <a:ea typeface="+mj-ea"/>
                <a:cs typeface="+mj-cs"/>
              </a:defRPr>
            </a:lvl1pPr>
          </a:lstStyle>
          <a:p>
            <a:r>
              <a:rPr lang="en-US" sz="4000" dirty="0" smtClean="0"/>
              <a:t>Calculating Land Surface Temperature</a:t>
            </a:r>
            <a:endParaRPr lang="en-US" sz="40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416" y="3878130"/>
            <a:ext cx="4456786" cy="266615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914" y="3876668"/>
            <a:ext cx="4456784" cy="2667618"/>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675" y="1066850"/>
            <a:ext cx="4456784" cy="2674565"/>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21" y="1063752"/>
            <a:ext cx="4456784" cy="2671601"/>
          </a:xfrm>
          <a:prstGeom prst="rect">
            <a:avLst/>
          </a:prstGeom>
        </p:spPr>
      </p:pic>
      <p:sp>
        <p:nvSpPr>
          <p:cNvPr id="34" name="Right Arrow 33"/>
          <p:cNvSpPr/>
          <p:nvPr/>
        </p:nvSpPr>
        <p:spPr>
          <a:xfrm rot="2463261">
            <a:off x="8441031" y="3915981"/>
            <a:ext cx="812936" cy="330449"/>
          </a:xfrm>
          <a:prstGeom prst="rightArrow">
            <a:avLst/>
          </a:prstGeom>
          <a:solidFill>
            <a:srgbClr val="BF5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54239" y="4608009"/>
            <a:ext cx="2057400" cy="646331"/>
          </a:xfrm>
          <a:prstGeom prst="rect">
            <a:avLst/>
          </a:prstGeom>
          <a:noFill/>
        </p:spPr>
        <p:txBody>
          <a:bodyPr wrap="square" rtlCol="0">
            <a:spAutoFit/>
          </a:bodyPr>
          <a:lstStyle/>
          <a:p>
            <a:pPr algn="ctr"/>
            <a:r>
              <a:rPr lang="en-US" dirty="0" smtClean="0"/>
              <a:t>Cloud </a:t>
            </a:r>
          </a:p>
          <a:p>
            <a:pPr algn="ctr"/>
            <a:r>
              <a:rPr lang="en-US" dirty="0" smtClean="0"/>
              <a:t>Detection</a:t>
            </a:r>
          </a:p>
        </p:txBody>
      </p:sp>
      <p:sp>
        <p:nvSpPr>
          <p:cNvPr id="17" name="TextBox 16"/>
          <p:cNvSpPr txBox="1"/>
          <p:nvPr/>
        </p:nvSpPr>
        <p:spPr>
          <a:xfrm>
            <a:off x="6420877" y="1790477"/>
            <a:ext cx="2426623" cy="646331"/>
          </a:xfrm>
          <a:prstGeom prst="rect">
            <a:avLst/>
          </a:prstGeom>
          <a:noFill/>
        </p:spPr>
        <p:txBody>
          <a:bodyPr wrap="square" rtlCol="0">
            <a:spAutoFit/>
          </a:bodyPr>
          <a:lstStyle/>
          <a:p>
            <a:pPr algn="ctr"/>
            <a:r>
              <a:rPr lang="en-US" dirty="0" smtClean="0"/>
              <a:t>Vegetation </a:t>
            </a:r>
          </a:p>
          <a:p>
            <a:pPr algn="ctr"/>
            <a:r>
              <a:rPr lang="en-US" dirty="0" smtClean="0"/>
              <a:t>Index</a:t>
            </a:r>
          </a:p>
        </p:txBody>
      </p:sp>
      <p:sp>
        <p:nvSpPr>
          <p:cNvPr id="18" name="TextBox 17"/>
          <p:cNvSpPr txBox="1"/>
          <p:nvPr/>
        </p:nvSpPr>
        <p:spPr>
          <a:xfrm>
            <a:off x="7783823" y="4608009"/>
            <a:ext cx="2357879" cy="646331"/>
          </a:xfrm>
          <a:prstGeom prst="rect">
            <a:avLst/>
          </a:prstGeom>
          <a:noFill/>
        </p:spPr>
        <p:txBody>
          <a:bodyPr wrap="square" rtlCol="0">
            <a:spAutoFit/>
          </a:bodyPr>
          <a:lstStyle/>
          <a:p>
            <a:pPr algn="ctr"/>
            <a:r>
              <a:rPr lang="en-US" dirty="0" smtClean="0"/>
              <a:t>Land Surface Temperature</a:t>
            </a:r>
          </a:p>
        </p:txBody>
      </p:sp>
      <p:sp>
        <p:nvSpPr>
          <p:cNvPr id="11" name="TextBox 10"/>
          <p:cNvSpPr txBox="1"/>
          <p:nvPr/>
        </p:nvSpPr>
        <p:spPr>
          <a:xfrm>
            <a:off x="1058876" y="1720106"/>
            <a:ext cx="1495425" cy="646331"/>
          </a:xfrm>
          <a:prstGeom prst="rect">
            <a:avLst/>
          </a:prstGeom>
          <a:noFill/>
        </p:spPr>
        <p:txBody>
          <a:bodyPr wrap="square" rtlCol="0">
            <a:spAutoFit/>
          </a:bodyPr>
          <a:lstStyle/>
          <a:p>
            <a:pPr algn="ctr"/>
            <a:r>
              <a:rPr lang="en-US" dirty="0" smtClean="0"/>
              <a:t>Raw </a:t>
            </a:r>
          </a:p>
          <a:p>
            <a:pPr algn="ctr"/>
            <a:r>
              <a:rPr lang="en-US" dirty="0" smtClean="0"/>
              <a:t>Image</a:t>
            </a:r>
          </a:p>
        </p:txBody>
      </p:sp>
      <p:sp>
        <p:nvSpPr>
          <p:cNvPr id="39" name="Right Arrow 38"/>
          <p:cNvSpPr/>
          <p:nvPr/>
        </p:nvSpPr>
        <p:spPr>
          <a:xfrm rot="19493768">
            <a:off x="5771700" y="3885823"/>
            <a:ext cx="812936" cy="330449"/>
          </a:xfrm>
          <a:prstGeom prst="rightArrow">
            <a:avLst/>
          </a:prstGeom>
          <a:solidFill>
            <a:srgbClr val="BF5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463261">
            <a:off x="2572076" y="3885822"/>
            <a:ext cx="812936" cy="330449"/>
          </a:xfrm>
          <a:prstGeom prst="rightArrow">
            <a:avLst/>
          </a:prstGeom>
          <a:solidFill>
            <a:srgbClr val="BF5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54301" y="5800725"/>
            <a:ext cx="922324" cy="5303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777900">
            <a:off x="4072723" y="5800725"/>
            <a:ext cx="714202" cy="5303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340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Surface Temperature Assessment</a:t>
            </a:r>
            <a:endParaRPr lang="en-US" dirty="0"/>
          </a:p>
        </p:txBody>
      </p:sp>
      <p:pic>
        <p:nvPicPr>
          <p:cNvPr id="12" name="Picture 11"/>
          <p:cNvPicPr>
            <a:picLocks noChangeAspect="1"/>
          </p:cNvPicPr>
          <p:nvPr/>
        </p:nvPicPr>
        <p:blipFill>
          <a:blip r:embed="rId3"/>
          <a:stretch>
            <a:fillRect/>
          </a:stretch>
        </p:blipFill>
        <p:spPr>
          <a:xfrm>
            <a:off x="2861936" y="1131960"/>
            <a:ext cx="9330064" cy="543918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771" y="2225445"/>
            <a:ext cx="4954904" cy="1475124"/>
          </a:xfrm>
          <a:prstGeom prst="rect">
            <a:avLst/>
          </a:prstGeom>
        </p:spPr>
      </p:pic>
      <p:grpSp>
        <p:nvGrpSpPr>
          <p:cNvPr id="4" name="Group 3"/>
          <p:cNvGrpSpPr/>
          <p:nvPr/>
        </p:nvGrpSpPr>
        <p:grpSpPr>
          <a:xfrm>
            <a:off x="1260630" y="1571100"/>
            <a:ext cx="6066808" cy="517967"/>
            <a:chOff x="-3175" y="1377740"/>
            <a:chExt cx="6066808" cy="517967"/>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94455" t="1" b="51188"/>
            <a:stretch/>
          </p:blipFill>
          <p:spPr>
            <a:xfrm>
              <a:off x="5724293" y="1377740"/>
              <a:ext cx="339340" cy="2547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412" b="766"/>
            <a:stretch/>
          </p:blipFill>
          <p:spPr>
            <a:xfrm>
              <a:off x="-3175" y="1377740"/>
              <a:ext cx="5727468" cy="517967"/>
            </a:xfrm>
            <a:prstGeom prst="rect">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471" y="3851552"/>
            <a:ext cx="3397624" cy="2625437"/>
          </a:xfrm>
          <a:prstGeom prst="rect">
            <a:avLst/>
          </a:prstGeom>
        </p:spPr>
      </p:pic>
    </p:spTree>
    <p:extLst>
      <p:ext uri="{BB962C8B-B14F-4D97-AF65-F5344CB8AC3E}">
        <p14:creationId xmlns:p14="http://schemas.microsoft.com/office/powerpoint/2010/main" val="311963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 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2469325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 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a:effectLst>
            <a:glow rad="228600">
              <a:schemeClr val="accent5">
                <a:satMod val="175000"/>
                <a:alpha val="40000"/>
              </a:schemeClr>
            </a:glow>
          </a:effectLst>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217246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8153" y="586729"/>
            <a:ext cx="10233148" cy="479425"/>
          </a:xfrm>
        </p:spPr>
        <p:txBody>
          <a:bodyPr>
            <a:noAutofit/>
          </a:bodyPr>
          <a:lstStyle/>
          <a:p>
            <a:r>
              <a:rPr lang="en-US" sz="4000" dirty="0" smtClean="0"/>
              <a:t>Land Cover Classification</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95" y="2028815"/>
            <a:ext cx="3285641" cy="2770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2566" y="844549"/>
            <a:ext cx="3378099" cy="2457428"/>
          </a:xfrm>
          <a:prstGeom prst="rect">
            <a:avLst/>
          </a:prstGeom>
        </p:spPr>
      </p:pic>
      <p:sp>
        <p:nvSpPr>
          <p:cNvPr id="23" name="Rectangle 22"/>
          <p:cNvSpPr/>
          <p:nvPr/>
        </p:nvSpPr>
        <p:spPr>
          <a:xfrm>
            <a:off x="2991856" y="3559485"/>
            <a:ext cx="3655364" cy="215810"/>
          </a:xfrm>
          <a:prstGeom prst="rect">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sp>
        <p:nvSpPr>
          <p:cNvPr id="24" name="Right Arrow 23"/>
          <p:cNvSpPr/>
          <p:nvPr/>
        </p:nvSpPr>
        <p:spPr>
          <a:xfrm rot="20561513">
            <a:off x="6493532" y="3172720"/>
            <a:ext cx="2166856" cy="322282"/>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7503" y="4277371"/>
            <a:ext cx="3023162" cy="2162856"/>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6924" y="4176215"/>
            <a:ext cx="1358894" cy="1002574"/>
          </a:xfrm>
          <a:prstGeom prst="rect">
            <a:avLst/>
          </a:prstGeom>
          <a:scene3d>
            <a:camera prst="isometricOffAxis1Right">
              <a:rot lat="1080000" lon="19200000" rev="0"/>
            </a:camera>
            <a:lightRig rig="threePt" dir="t"/>
          </a:scene3d>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8941" y="5204771"/>
            <a:ext cx="1824611" cy="1308061"/>
          </a:xfrm>
          <a:prstGeom prst="rect">
            <a:avLst/>
          </a:prstGeom>
        </p:spPr>
      </p:pic>
      <p:sp>
        <p:nvSpPr>
          <p:cNvPr id="36" name="Right Arrow 35"/>
          <p:cNvSpPr/>
          <p:nvPr/>
        </p:nvSpPr>
        <p:spPr>
          <a:xfrm rot="1545297">
            <a:off x="6461712" y="4045142"/>
            <a:ext cx="2230251" cy="312547"/>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7" name="Oval 36"/>
          <p:cNvSpPr/>
          <p:nvPr/>
        </p:nvSpPr>
        <p:spPr>
          <a:xfrm>
            <a:off x="6460260" y="3566626"/>
            <a:ext cx="208608" cy="217283"/>
          </a:xfrm>
          <a:prstGeom prst="ellipse">
            <a:avLst/>
          </a:prstGeom>
          <a:solidFill>
            <a:srgbClr val="BF544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8392" y="4102353"/>
            <a:ext cx="1461224" cy="1002574"/>
          </a:xfrm>
          <a:prstGeom prst="rect">
            <a:avLst/>
          </a:prstGeom>
          <a:scene3d>
            <a:camera prst="isometricOffAxis1Right">
              <a:rot lat="1080000" lon="19200000" rev="0"/>
            </a:camera>
            <a:lightRig rig="threePt" dir="t"/>
          </a:scene3d>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0006" y="4176215"/>
            <a:ext cx="1450009" cy="1002574"/>
          </a:xfrm>
          <a:prstGeom prst="rect">
            <a:avLst/>
          </a:prstGeom>
          <a:scene3d>
            <a:camera prst="isometricOffAxis1Right">
              <a:rot lat="1080000" lon="19200000" rev="0"/>
            </a:camera>
            <a:lightRig rig="threePt" dir="t"/>
          </a:scene3d>
        </p:spPr>
      </p:pic>
      <p:sp>
        <p:nvSpPr>
          <p:cNvPr id="58" name="TextBox 57"/>
          <p:cNvSpPr txBox="1"/>
          <p:nvPr/>
        </p:nvSpPr>
        <p:spPr>
          <a:xfrm>
            <a:off x="209665" y="4888871"/>
            <a:ext cx="2198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Imagery</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59" name="TextBox 58"/>
          <p:cNvSpPr txBox="1"/>
          <p:nvPr/>
        </p:nvSpPr>
        <p:spPr>
          <a:xfrm>
            <a:off x="3412965" y="2973898"/>
            <a:ext cx="2504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Collect Training Sites</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TextBox 59"/>
          <p:cNvSpPr txBox="1"/>
          <p:nvPr/>
        </p:nvSpPr>
        <p:spPr>
          <a:xfrm>
            <a:off x="2611610" y="5358799"/>
            <a:ext cx="10024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False-Color Image</a:t>
            </a:r>
          </a:p>
        </p:txBody>
      </p:sp>
      <p:sp>
        <p:nvSpPr>
          <p:cNvPr id="61" name="TextBox 60"/>
          <p:cNvSpPr txBox="1"/>
          <p:nvPr/>
        </p:nvSpPr>
        <p:spPr>
          <a:xfrm>
            <a:off x="3869653" y="5490630"/>
            <a:ext cx="10951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Google Earth</a:t>
            </a:r>
            <a:endParaRPr kumimoji="0" lang="en-US" sz="11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2" name="TextBox 61"/>
          <p:cNvSpPr txBox="1"/>
          <p:nvPr/>
        </p:nvSpPr>
        <p:spPr>
          <a:xfrm>
            <a:off x="5500531" y="5502754"/>
            <a:ext cx="57419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NLCD</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3" name="TextBox 62"/>
          <p:cNvSpPr txBox="1"/>
          <p:nvPr/>
        </p:nvSpPr>
        <p:spPr>
          <a:xfrm rot="20574122">
            <a:off x="6385885" y="2921418"/>
            <a:ext cx="23006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Supervised Classification</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4" name="TextBox 63"/>
          <p:cNvSpPr txBox="1"/>
          <p:nvPr/>
        </p:nvSpPr>
        <p:spPr>
          <a:xfrm rot="1562860">
            <a:off x="6126815" y="4246504"/>
            <a:ext cx="25859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Object-based Classification</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5" name="Plus 64"/>
          <p:cNvSpPr/>
          <p:nvPr/>
        </p:nvSpPr>
        <p:spPr>
          <a:xfrm>
            <a:off x="8784167" y="5992721"/>
            <a:ext cx="254035" cy="223686"/>
          </a:xfrm>
          <a:prstGeom prst="mathPlus">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7" name="Text Placeholder 5"/>
          <p:cNvSpPr txBox="1">
            <a:spLocks/>
          </p:cNvSpPr>
          <p:nvPr/>
        </p:nvSpPr>
        <p:spPr>
          <a:xfrm>
            <a:off x="958153" y="1240145"/>
            <a:ext cx="9417581" cy="10501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does land cover influence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the urban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heat island effect?</a:t>
            </a:r>
          </a:p>
        </p:txBody>
      </p:sp>
    </p:spTree>
    <p:extLst>
      <p:ext uri="{BB962C8B-B14F-4D97-AF65-F5344CB8AC3E}">
        <p14:creationId xmlns:p14="http://schemas.microsoft.com/office/powerpoint/2010/main" val="3896406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9946" y="387768"/>
            <a:ext cx="10233148" cy="479425"/>
          </a:xfrm>
        </p:spPr>
        <p:txBody>
          <a:bodyPr>
            <a:noAutofit/>
          </a:bodyPr>
          <a:lstStyle/>
          <a:p>
            <a:r>
              <a:rPr lang="en-US" sz="4000" dirty="0" smtClean="0"/>
              <a:t>Land Cover Classification</a:t>
            </a:r>
            <a:endParaRPr lang="en-US" sz="4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3901" y="4132907"/>
            <a:ext cx="3378099" cy="2457428"/>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503" y="4244144"/>
            <a:ext cx="3065328" cy="219752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78" y="1478108"/>
            <a:ext cx="3181350" cy="23431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731" y="1414525"/>
            <a:ext cx="3245894" cy="2406733"/>
          </a:xfrm>
          <a:prstGeom prst="rect">
            <a:avLst/>
          </a:prstGeom>
        </p:spPr>
      </p:pic>
      <p:sp>
        <p:nvSpPr>
          <p:cNvPr id="7" name="Right Arrow 6"/>
          <p:cNvSpPr/>
          <p:nvPr/>
        </p:nvSpPr>
        <p:spPr>
          <a:xfrm>
            <a:off x="3250194" y="2996696"/>
            <a:ext cx="984333" cy="190123"/>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 name="Bent-Up Arrow 7"/>
          <p:cNvSpPr/>
          <p:nvPr/>
        </p:nvSpPr>
        <p:spPr>
          <a:xfrm rot="5400000">
            <a:off x="589623" y="4925622"/>
            <a:ext cx="1535279" cy="798219"/>
          </a:xfrm>
          <a:prstGeom prst="bentUpArrow">
            <a:avLst>
              <a:gd name="adj1" fmla="val 9145"/>
              <a:gd name="adj2" fmla="val 12765"/>
              <a:gd name="adj3" fmla="val 24021"/>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4" name="Bent-Up Arrow 33"/>
          <p:cNvSpPr/>
          <p:nvPr/>
        </p:nvSpPr>
        <p:spPr>
          <a:xfrm>
            <a:off x="5808360" y="4541703"/>
            <a:ext cx="756320" cy="1535279"/>
          </a:xfrm>
          <a:prstGeom prst="bentUpArrow">
            <a:avLst>
              <a:gd name="adj1" fmla="val 9145"/>
              <a:gd name="adj2" fmla="val 12765"/>
              <a:gd name="adj3" fmla="val 24021"/>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9" name="Right Arrow 38"/>
          <p:cNvSpPr/>
          <p:nvPr/>
        </p:nvSpPr>
        <p:spPr>
          <a:xfrm>
            <a:off x="7618625" y="2996696"/>
            <a:ext cx="984333" cy="190123"/>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0" name="Right Arrow 39"/>
          <p:cNvSpPr/>
          <p:nvPr/>
        </p:nvSpPr>
        <p:spPr>
          <a:xfrm rot="5400000">
            <a:off x="10426075" y="4299356"/>
            <a:ext cx="510193" cy="169551"/>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5" name="TextBox 14"/>
          <p:cNvSpPr txBox="1"/>
          <p:nvPr/>
        </p:nvSpPr>
        <p:spPr>
          <a:xfrm>
            <a:off x="1213164" y="3821258"/>
            <a:ext cx="16070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Imagery</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16" name="TextBox 15"/>
          <p:cNvSpPr txBox="1"/>
          <p:nvPr/>
        </p:nvSpPr>
        <p:spPr>
          <a:xfrm>
            <a:off x="4956370" y="3821258"/>
            <a:ext cx="22108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Collecting Training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17" name="TextBox 16"/>
          <p:cNvSpPr txBox="1"/>
          <p:nvPr/>
        </p:nvSpPr>
        <p:spPr>
          <a:xfrm>
            <a:off x="2707545" y="6462687"/>
            <a:ext cx="14125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Segmentation</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p:cNvSpPr txBox="1"/>
          <p:nvPr/>
        </p:nvSpPr>
        <p:spPr>
          <a:xfrm>
            <a:off x="10203161" y="6472184"/>
            <a:ext cx="8018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entury Gothic" panose="020F0302020204030204"/>
                <a:ea typeface="+mn-ea"/>
                <a:cs typeface="+mn-cs"/>
              </a:rPr>
              <a:t>Output</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TextBox 18"/>
          <p:cNvSpPr txBox="1"/>
          <p:nvPr/>
        </p:nvSpPr>
        <p:spPr>
          <a:xfrm>
            <a:off x="4956370" y="1012814"/>
            <a:ext cx="2943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Supervised Classification</a:t>
            </a:r>
            <a:endParaRPr kumimoji="0" lang="en-US" sz="1800" b="1" i="0" u="sng"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20" name="TextBox 19"/>
          <p:cNvSpPr txBox="1"/>
          <p:nvPr/>
        </p:nvSpPr>
        <p:spPr>
          <a:xfrm>
            <a:off x="1380560" y="4541703"/>
            <a:ext cx="18213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Object-based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Classification</a:t>
            </a:r>
            <a:endParaRPr kumimoji="0" lang="en-US" sz="1800" b="1" i="0" u="sng"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25" name="TextBox 24"/>
          <p:cNvSpPr txBox="1"/>
          <p:nvPr/>
        </p:nvSpPr>
        <p:spPr>
          <a:xfrm>
            <a:off x="8996029" y="3827212"/>
            <a:ext cx="28360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Maximum Likelihood </a:t>
            </a: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Algorithm</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4228" y="1100785"/>
            <a:ext cx="2987834" cy="2696622"/>
          </a:xfrm>
          <a:prstGeom prst="rect">
            <a:avLst/>
          </a:prstGeom>
        </p:spPr>
      </p:pic>
      <p:sp>
        <p:nvSpPr>
          <p:cNvPr id="27" name="TextBox 26"/>
          <p:cNvSpPr txBox="1"/>
          <p:nvPr/>
        </p:nvSpPr>
        <p:spPr>
          <a:xfrm>
            <a:off x="11178050" y="3307445"/>
            <a:ext cx="11224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Source:  Japan Association of Remote </a:t>
            </a:r>
            <a:r>
              <a:rPr kumimoji="0" lang="en-US" sz="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Sensing, 1996</a:t>
            </a:r>
            <a:endPar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9" name="Oval 8"/>
          <p:cNvSpPr/>
          <p:nvPr/>
        </p:nvSpPr>
        <p:spPr>
          <a:xfrm>
            <a:off x="2947769" y="3386558"/>
            <a:ext cx="648187" cy="62273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4971526" y="5868027"/>
            <a:ext cx="604855" cy="584153"/>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64142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Urban Tree Canopy Cover</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 y="1764210"/>
            <a:ext cx="4489656" cy="3148699"/>
          </a:xfrm>
          <a:prstGeom prst="rect">
            <a:avLst/>
          </a:prstGeom>
        </p:spPr>
      </p:pic>
      <p:sp>
        <p:nvSpPr>
          <p:cNvPr id="8" name="TextBox 7"/>
          <p:cNvSpPr txBox="1"/>
          <p:nvPr/>
        </p:nvSpPr>
        <p:spPr>
          <a:xfrm>
            <a:off x="5119865" y="2881521"/>
            <a:ext cx="21098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Combine Classes</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9" name="TextBox 8"/>
          <p:cNvSpPr txBox="1"/>
          <p:nvPr/>
        </p:nvSpPr>
        <p:spPr>
          <a:xfrm>
            <a:off x="5044523" y="3685384"/>
            <a:ext cx="226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Compute Statistics</a:t>
            </a: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27865" y="2055463"/>
            <a:ext cx="4131053" cy="2942959"/>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3506" y="5607826"/>
            <a:ext cx="1076325" cy="304800"/>
          </a:xfrm>
          <a:prstGeom prst="rect">
            <a:avLst/>
          </a:prstGeom>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9231" y="5630547"/>
            <a:ext cx="885825" cy="276225"/>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356" y="5950330"/>
            <a:ext cx="1085850" cy="34290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231" y="5978905"/>
            <a:ext cx="781050" cy="314325"/>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356" y="5615201"/>
            <a:ext cx="1114425" cy="276225"/>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0907" y="6047623"/>
            <a:ext cx="1228725" cy="276225"/>
          </a:xfrm>
          <a:prstGeom prst="rect">
            <a:avLst/>
          </a:prstGeom>
        </p:spPr>
      </p:pic>
      <p:pic>
        <p:nvPicPr>
          <p:cNvPr id="48" name="Picture 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6698" y="5657158"/>
            <a:ext cx="1219200" cy="249614"/>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9632" y="6047623"/>
            <a:ext cx="1104900" cy="295275"/>
          </a:xfrm>
          <a:prstGeom prst="rect">
            <a:avLst/>
          </a:prstGeom>
        </p:spPr>
      </p:pic>
      <p:pic>
        <p:nvPicPr>
          <p:cNvPr id="60" name="Pictur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83595" y="5043777"/>
            <a:ext cx="2543175" cy="1476375"/>
          </a:xfrm>
          <a:prstGeom prst="rect">
            <a:avLst/>
          </a:prstGeom>
        </p:spPr>
      </p:pic>
      <p:sp>
        <p:nvSpPr>
          <p:cNvPr id="61" name="Text Placeholder 5"/>
          <p:cNvSpPr txBox="1">
            <a:spLocks/>
          </p:cNvSpPr>
          <p:nvPr/>
        </p:nvSpPr>
        <p:spPr>
          <a:xfrm>
            <a:off x="900537" y="1037089"/>
            <a:ext cx="10233148" cy="10501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Urban Tree Canopy helps offset the urban heat island effect. More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trees</a:t>
            </a:r>
            <a:r>
              <a:rPr kumimoji="0" lang="en-US" sz="2000" b="0" i="0" u="none" strike="noStrike" kern="1200" cap="none" spc="0" normalizeH="0" noProof="0" dirty="0" smtClean="0">
                <a:ln>
                  <a:noFill/>
                </a:ln>
                <a:solidFill>
                  <a:prstClr val="black">
                    <a:lumMod val="75000"/>
                    <a:lumOff val="25000"/>
                  </a:prstClr>
                </a:solidFill>
                <a:effectLst/>
                <a:uLnTx/>
                <a:uFillTx/>
                <a:latin typeface="Century Gothic" panose="020B0502020202020204" pitchFamily="34" charset="0"/>
                <a:ea typeface="+mn-ea"/>
                <a:cs typeface="+mn-cs"/>
              </a:rPr>
              <a:t> are associated with</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lower temperatures.</a:t>
            </a:r>
          </a:p>
        </p:txBody>
      </p:sp>
      <p:sp>
        <p:nvSpPr>
          <p:cNvPr id="19" name="Right Arrow 18"/>
          <p:cNvSpPr/>
          <p:nvPr/>
        </p:nvSpPr>
        <p:spPr>
          <a:xfrm>
            <a:off x="4642248" y="3250835"/>
            <a:ext cx="3195873" cy="434567"/>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71892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Impervious Surfaces</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 y="1764210"/>
            <a:ext cx="4489656" cy="3148699"/>
          </a:xfrm>
          <a:prstGeom prst="rect">
            <a:avLst/>
          </a:prstGeom>
        </p:spPr>
      </p:pic>
      <p:sp>
        <p:nvSpPr>
          <p:cNvPr id="8" name="TextBox 7"/>
          <p:cNvSpPr txBox="1"/>
          <p:nvPr/>
        </p:nvSpPr>
        <p:spPr>
          <a:xfrm>
            <a:off x="5119865" y="2881521"/>
            <a:ext cx="21098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Combine Classes</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9" name="TextBox 8"/>
          <p:cNvSpPr txBox="1"/>
          <p:nvPr/>
        </p:nvSpPr>
        <p:spPr>
          <a:xfrm>
            <a:off x="5044523" y="3685384"/>
            <a:ext cx="226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Compute Statistics</a:t>
            </a: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506" y="5607826"/>
            <a:ext cx="1076325" cy="304800"/>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231" y="5630547"/>
            <a:ext cx="885825" cy="276225"/>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56" y="5950330"/>
            <a:ext cx="1085850" cy="34290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9231" y="5978905"/>
            <a:ext cx="781050" cy="314325"/>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356" y="5615201"/>
            <a:ext cx="1114425" cy="276225"/>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0907" y="6047623"/>
            <a:ext cx="1228725" cy="276225"/>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6698" y="5657158"/>
            <a:ext cx="1219200" cy="24961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9632" y="6047623"/>
            <a:ext cx="1104900" cy="295275"/>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7353" y="2030949"/>
            <a:ext cx="4289035" cy="2981402"/>
          </a:xfrm>
          <a:prstGeom prst="rect">
            <a:avLst/>
          </a:prstGeom>
        </p:spPr>
      </p:pic>
      <p:sp>
        <p:nvSpPr>
          <p:cNvPr id="20" name="Right Arrow 19"/>
          <p:cNvSpPr/>
          <p:nvPr/>
        </p:nvSpPr>
        <p:spPr>
          <a:xfrm>
            <a:off x="4642248" y="3250835"/>
            <a:ext cx="3195873" cy="434567"/>
          </a:xfrm>
          <a:prstGeom prst="rightArrow">
            <a:avLst/>
          </a:prstGeom>
          <a:solidFill>
            <a:srgbClr val="BF5441"/>
          </a:solidFill>
          <a:ln>
            <a:solidFill>
              <a:srgbClr val="BF544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1" name="Text Placeholder 5"/>
          <p:cNvSpPr txBox="1">
            <a:spLocks/>
          </p:cNvSpPr>
          <p:nvPr/>
        </p:nvSpPr>
        <p:spPr>
          <a:xfrm>
            <a:off x="981900" y="1037089"/>
            <a:ext cx="10233148" cy="10501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Some impervious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surfaces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could absorb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more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radiance. Such radiance will be re-emitted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into the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atmosphere, increasing the temperature and contributing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to the urban heat island effect.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19638" y="5185863"/>
            <a:ext cx="5096446" cy="1528933"/>
          </a:xfrm>
          <a:prstGeom prst="rect">
            <a:avLst/>
          </a:prstGeom>
        </p:spPr>
      </p:pic>
    </p:spTree>
    <p:extLst>
      <p:ext uri="{BB962C8B-B14F-4D97-AF65-F5344CB8AC3E}">
        <p14:creationId xmlns:p14="http://schemas.microsoft.com/office/powerpoint/2010/main" val="2856554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 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1078338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 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a:effectLst>
            <a:glow rad="228600">
              <a:schemeClr val="accent2">
                <a:satMod val="175000"/>
                <a:alpha val="40000"/>
              </a:schemeClr>
            </a:glow>
          </a:effectLst>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a:effectLst>
            <a:glow rad="228600">
              <a:schemeClr val="accent2">
                <a:satMod val="175000"/>
                <a:alpha val="40000"/>
              </a:schemeClr>
            </a:glow>
          </a:effectLst>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27054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Background</a:t>
            </a:r>
            <a:endParaRPr lang="en-US" dirty="0"/>
          </a:p>
        </p:txBody>
      </p:sp>
      <p:pic>
        <p:nvPicPr>
          <p:cNvPr id="8" name="Picture Placeholder 7"/>
          <p:cNvPicPr>
            <a:picLocks noGrp="1" noChangeAspect="1"/>
          </p:cNvPicPr>
          <p:nvPr>
            <p:ph type="pic" idx="10"/>
          </p:nvPr>
        </p:nvPicPr>
        <p:blipFill>
          <a:blip r:embed="rId3">
            <a:extLst>
              <a:ext uri="{28A0092B-C50C-407E-A947-70E740481C1C}">
                <a14:useLocalDpi xmlns:a14="http://schemas.microsoft.com/office/drawing/2010/main" val="0"/>
              </a:ext>
            </a:extLst>
          </a:blip>
          <a:stretch>
            <a:fillRect/>
          </a:stretch>
        </p:blipFill>
        <p:spPr>
          <a:xfrm>
            <a:off x="-1" y="45515"/>
            <a:ext cx="12210499" cy="3324701"/>
          </a:xfrm>
        </p:spPr>
      </p:pic>
      <p:sp>
        <p:nvSpPr>
          <p:cNvPr id="6" name="Text Placeholder 5"/>
          <p:cNvSpPr>
            <a:spLocks noGrp="1"/>
          </p:cNvSpPr>
          <p:nvPr>
            <p:ph type="body" sz="half" idx="2"/>
          </p:nvPr>
        </p:nvSpPr>
        <p:spPr>
          <a:xfrm>
            <a:off x="988674" y="4937743"/>
            <a:ext cx="10233148" cy="1253507"/>
          </a:xfrm>
        </p:spPr>
        <p:txBody>
          <a:bodyPr>
            <a:normAutofit/>
          </a:bodyPr>
          <a:lstStyle/>
          <a:p>
            <a:r>
              <a:rPr lang="en-US" dirty="0" smtClean="0">
                <a:solidFill>
                  <a:schemeClr val="tx1">
                    <a:lumMod val="65000"/>
                    <a:lumOff val="35000"/>
                  </a:schemeClr>
                </a:solidFill>
              </a:rPr>
              <a:t>Located just 50 miles North of the Mexican border, the city of Las Cruces is the 2</a:t>
            </a:r>
            <a:r>
              <a:rPr lang="en-US" baseline="30000" dirty="0" smtClean="0">
                <a:solidFill>
                  <a:schemeClr val="tx1">
                    <a:lumMod val="65000"/>
                    <a:lumOff val="35000"/>
                  </a:schemeClr>
                </a:solidFill>
              </a:rPr>
              <a:t>nd</a:t>
            </a:r>
            <a:r>
              <a:rPr lang="en-US" dirty="0" smtClean="0">
                <a:solidFill>
                  <a:schemeClr val="tx1">
                    <a:lumMod val="65000"/>
                    <a:lumOff val="35000"/>
                  </a:schemeClr>
                </a:solidFill>
              </a:rPr>
              <a:t> largest city in New Mexico. The </a:t>
            </a:r>
            <a:r>
              <a:rPr lang="en-US" dirty="0">
                <a:solidFill>
                  <a:schemeClr val="tx1">
                    <a:lumMod val="65000"/>
                    <a:lumOff val="35000"/>
                  </a:schemeClr>
                </a:solidFill>
              </a:rPr>
              <a:t>city has experienced rapid urban </a:t>
            </a:r>
            <a:r>
              <a:rPr lang="en-US" dirty="0" smtClean="0">
                <a:solidFill>
                  <a:schemeClr val="tx1">
                    <a:lumMod val="65000"/>
                    <a:lumOff val="35000"/>
                  </a:schemeClr>
                </a:solidFill>
              </a:rPr>
              <a:t>growth, and </a:t>
            </a:r>
            <a:r>
              <a:rPr lang="en-US" dirty="0">
                <a:solidFill>
                  <a:schemeClr val="tx1">
                    <a:lumMod val="65000"/>
                    <a:lumOff val="35000"/>
                  </a:schemeClr>
                </a:solidFill>
              </a:rPr>
              <a:t>in the last 20 </a:t>
            </a:r>
            <a:r>
              <a:rPr lang="en-US" dirty="0" smtClean="0">
                <a:solidFill>
                  <a:schemeClr val="tx1">
                    <a:lumMod val="65000"/>
                    <a:lumOff val="35000"/>
                  </a:schemeClr>
                </a:solidFill>
              </a:rPr>
              <a:t>years the </a:t>
            </a:r>
            <a:r>
              <a:rPr lang="en-US" dirty="0">
                <a:solidFill>
                  <a:schemeClr val="tx1">
                    <a:lumMod val="65000"/>
                    <a:lumOff val="35000"/>
                  </a:schemeClr>
                </a:solidFill>
              </a:rPr>
              <a:t>population </a:t>
            </a:r>
            <a:r>
              <a:rPr lang="en-US" dirty="0" smtClean="0">
                <a:solidFill>
                  <a:schemeClr val="tx1">
                    <a:lumMod val="65000"/>
                    <a:lumOff val="35000"/>
                  </a:schemeClr>
                </a:solidFill>
              </a:rPr>
              <a:t>has risen in tandem with the temperatures</a:t>
            </a:r>
            <a:r>
              <a:rPr lang="en-US" dirty="0" smtClean="0">
                <a:solidFill>
                  <a:schemeClr val="tx1">
                    <a:lumMod val="65000"/>
                    <a:lumOff val="35000"/>
                  </a:schemeClr>
                </a:solidFill>
              </a:rPr>
              <a:t>.</a:t>
            </a:r>
            <a:endParaRPr lang="en-US" dirty="0" smtClean="0">
              <a:solidFill>
                <a:schemeClr val="tx1">
                  <a:lumMod val="65000"/>
                  <a:lumOff val="35000"/>
                </a:schemeClr>
              </a:solidFill>
            </a:endParaRPr>
          </a:p>
        </p:txBody>
      </p:sp>
      <p:sp>
        <p:nvSpPr>
          <p:cNvPr id="7" name="TextBox 6"/>
          <p:cNvSpPr txBox="1"/>
          <p:nvPr/>
        </p:nvSpPr>
        <p:spPr>
          <a:xfrm>
            <a:off x="9948625" y="0"/>
            <a:ext cx="25692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Image Source: CLIMAS</a:t>
            </a: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24809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424" t="3712" r="22957" b="4994"/>
          <a:stretch/>
        </p:blipFill>
        <p:spPr>
          <a:xfrm>
            <a:off x="666974" y="1054249"/>
            <a:ext cx="4658061" cy="5432848"/>
          </a:xfrm>
          <a:prstGeom prst="rect">
            <a:avLst/>
          </a:prstGeom>
        </p:spPr>
      </p:pic>
      <p:sp>
        <p:nvSpPr>
          <p:cNvPr id="5" name="Title 4"/>
          <p:cNvSpPr>
            <a:spLocks noGrp="1"/>
          </p:cNvSpPr>
          <p:nvPr>
            <p:ph type="title"/>
          </p:nvPr>
        </p:nvSpPr>
        <p:spPr/>
        <p:txBody>
          <a:bodyPr>
            <a:noAutofit/>
          </a:bodyPr>
          <a:lstStyle/>
          <a:p>
            <a:r>
              <a:rPr lang="en-US" dirty="0" smtClean="0"/>
              <a:t>Creating Vulnerability Index</a:t>
            </a:r>
            <a:endParaRPr lang="en-US" dirty="0"/>
          </a:p>
        </p:txBody>
      </p:sp>
      <p:sp>
        <p:nvSpPr>
          <p:cNvPr id="2" name="TextBox 1"/>
          <p:cNvSpPr txBox="1"/>
          <p:nvPr/>
        </p:nvSpPr>
        <p:spPr>
          <a:xfrm>
            <a:off x="5852800" y="2721312"/>
            <a:ext cx="538047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Data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(2015 5-YR)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CDC Behavioral Risk Factors, NM Cities, 2013-2014 </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 name="TextBox 5"/>
          <p:cNvSpPr txBox="1"/>
          <p:nvPr/>
        </p:nvSpPr>
        <p:spPr>
          <a:xfrm>
            <a:off x="3444450" y="5711988"/>
            <a:ext cx="20168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25 Census Tracts</a:t>
            </a:r>
            <a:endPar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67233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Creating Vulnerability Index</a:t>
            </a:r>
            <a:endParaRPr lang="en-US" dirty="0"/>
          </a:p>
        </p:txBody>
      </p:sp>
      <p:sp>
        <p:nvSpPr>
          <p:cNvPr id="7" name="TextBox 6"/>
          <p:cNvSpPr txBox="1"/>
          <p:nvPr/>
        </p:nvSpPr>
        <p:spPr>
          <a:xfrm>
            <a:off x="377176" y="1896358"/>
            <a:ext cx="42242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Relevant ACS and Health variables selected through literature review:</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841482207"/>
              </p:ext>
            </p:extLst>
          </p:nvPr>
        </p:nvGraphicFramePr>
        <p:xfrm>
          <a:off x="1000125" y="2826614"/>
          <a:ext cx="2894966" cy="2585324"/>
        </p:xfrm>
        <a:graphic>
          <a:graphicData uri="http://schemas.openxmlformats.org/drawingml/2006/table">
            <a:tbl>
              <a:tblPr firstRow="1" bandRow="1">
                <a:tableStyleId>{5C22544A-7EE6-4342-B048-85BDC9FD1C3A}</a:tableStyleId>
              </a:tblPr>
              <a:tblGrid>
                <a:gridCol w="2894966">
                  <a:extLst>
                    <a:ext uri="{9D8B030D-6E8A-4147-A177-3AD203B41FA5}">
                      <a16:colId xmlns="" xmlns:a16="http://schemas.microsoft.com/office/drawing/2014/main" val="3535015118"/>
                    </a:ext>
                  </a:extLst>
                </a:gridCol>
              </a:tblGrid>
              <a:tr h="369332">
                <a:tc>
                  <a:txBody>
                    <a:bodyPr/>
                    <a:lstStyle/>
                    <a:p>
                      <a:r>
                        <a:rPr lang="en-US" dirty="0" smtClean="0"/>
                        <a:t>Vulnerability</a:t>
                      </a:r>
                      <a:r>
                        <a:rPr lang="en-US" baseline="0" dirty="0" smtClean="0"/>
                        <a:t> Variables</a:t>
                      </a:r>
                      <a:endParaRPr lang="en-US" dirty="0"/>
                    </a:p>
                  </a:txBody>
                  <a:tcPr>
                    <a:solidFill>
                      <a:srgbClr val="BF5441"/>
                    </a:solidFill>
                  </a:tcPr>
                </a:tc>
                <a:extLst>
                  <a:ext uri="{0D108BD9-81ED-4DB2-BD59-A6C34878D82A}">
                    <a16:rowId xmlns="" xmlns:a16="http://schemas.microsoft.com/office/drawing/2014/main" val="2117992752"/>
                  </a:ext>
                </a:extLst>
              </a:tr>
              <a:tr h="369332">
                <a:tc>
                  <a:txBody>
                    <a:bodyPr/>
                    <a:lstStyle/>
                    <a:p>
                      <a:r>
                        <a:rPr lang="en-US" dirty="0" smtClean="0">
                          <a:solidFill>
                            <a:srgbClr val="404040"/>
                          </a:solidFill>
                        </a:rPr>
                        <a:t>%</a:t>
                      </a:r>
                      <a:r>
                        <a:rPr lang="en-US" baseline="0" dirty="0" smtClean="0">
                          <a:solidFill>
                            <a:srgbClr val="404040"/>
                          </a:solidFill>
                        </a:rPr>
                        <a:t> over 65</a:t>
                      </a:r>
                      <a:endParaRPr lang="en-US" dirty="0">
                        <a:solidFill>
                          <a:srgbClr val="404040"/>
                        </a:solidFill>
                      </a:endParaRPr>
                    </a:p>
                  </a:txBody>
                  <a:tcPr/>
                </a:tc>
                <a:extLst>
                  <a:ext uri="{0D108BD9-81ED-4DB2-BD59-A6C34878D82A}">
                    <a16:rowId xmlns="" xmlns:a16="http://schemas.microsoft.com/office/drawing/2014/main" val="2394072359"/>
                  </a:ext>
                </a:extLst>
              </a:tr>
              <a:tr h="369332">
                <a:tc>
                  <a:txBody>
                    <a:bodyPr/>
                    <a:lstStyle/>
                    <a:p>
                      <a:r>
                        <a:rPr lang="en-US" dirty="0" smtClean="0">
                          <a:solidFill>
                            <a:srgbClr val="404040"/>
                          </a:solidFill>
                        </a:rPr>
                        <a:t>% under 5</a:t>
                      </a:r>
                      <a:endParaRPr lang="en-US" dirty="0">
                        <a:solidFill>
                          <a:srgbClr val="404040"/>
                        </a:solidFill>
                      </a:endParaRPr>
                    </a:p>
                  </a:txBody>
                  <a:tcPr/>
                </a:tc>
                <a:extLst>
                  <a:ext uri="{0D108BD9-81ED-4DB2-BD59-A6C34878D82A}">
                    <a16:rowId xmlns="" xmlns:a16="http://schemas.microsoft.com/office/drawing/2014/main" val="967894921"/>
                  </a:ext>
                </a:extLst>
              </a:tr>
              <a:tr h="369332">
                <a:tc>
                  <a:txBody>
                    <a:bodyPr/>
                    <a:lstStyle/>
                    <a:p>
                      <a:r>
                        <a:rPr lang="en-US" dirty="0" smtClean="0">
                          <a:solidFill>
                            <a:srgbClr val="404040"/>
                          </a:solidFill>
                        </a:rPr>
                        <a:t>% single</a:t>
                      </a:r>
                      <a:r>
                        <a:rPr lang="en-US" baseline="0" dirty="0" smtClean="0">
                          <a:solidFill>
                            <a:srgbClr val="404040"/>
                          </a:solidFill>
                        </a:rPr>
                        <a:t> parent</a:t>
                      </a:r>
                      <a:endParaRPr lang="en-US" dirty="0">
                        <a:solidFill>
                          <a:srgbClr val="404040"/>
                        </a:solidFill>
                      </a:endParaRPr>
                    </a:p>
                  </a:txBody>
                  <a:tcPr/>
                </a:tc>
                <a:extLst>
                  <a:ext uri="{0D108BD9-81ED-4DB2-BD59-A6C34878D82A}">
                    <a16:rowId xmlns="" xmlns:a16="http://schemas.microsoft.com/office/drawing/2014/main" val="3791693202"/>
                  </a:ext>
                </a:extLst>
              </a:tr>
              <a:tr h="369332">
                <a:tc>
                  <a:txBody>
                    <a:bodyPr/>
                    <a:lstStyle/>
                    <a:p>
                      <a:r>
                        <a:rPr lang="en-US" baseline="0" dirty="0" smtClean="0">
                          <a:solidFill>
                            <a:srgbClr val="404040"/>
                          </a:solidFill>
                        </a:rPr>
                        <a:t>% mobile homes</a:t>
                      </a:r>
                    </a:p>
                  </a:txBody>
                  <a:tcPr/>
                </a:tc>
                <a:extLst>
                  <a:ext uri="{0D108BD9-81ED-4DB2-BD59-A6C34878D82A}">
                    <a16:rowId xmlns="" xmlns:a16="http://schemas.microsoft.com/office/drawing/2014/main" val="1281956044"/>
                  </a:ext>
                </a:extLst>
              </a:tr>
              <a:tr h="369332">
                <a:tc>
                  <a:txBody>
                    <a:bodyPr/>
                    <a:lstStyle/>
                    <a:p>
                      <a:r>
                        <a:rPr lang="en-US" dirty="0" smtClean="0">
                          <a:solidFill>
                            <a:srgbClr val="404040"/>
                          </a:solidFill>
                        </a:rPr>
                        <a:t>% limited</a:t>
                      </a:r>
                      <a:r>
                        <a:rPr lang="en-US" baseline="0" dirty="0" smtClean="0">
                          <a:solidFill>
                            <a:srgbClr val="404040"/>
                          </a:solidFill>
                        </a:rPr>
                        <a:t> English</a:t>
                      </a:r>
                      <a:endParaRPr lang="en-US" dirty="0">
                        <a:solidFill>
                          <a:srgbClr val="404040"/>
                        </a:solidFill>
                      </a:endParaRPr>
                    </a:p>
                  </a:txBody>
                  <a:tcPr/>
                </a:tc>
                <a:extLst>
                  <a:ext uri="{0D108BD9-81ED-4DB2-BD59-A6C34878D82A}">
                    <a16:rowId xmlns="" xmlns:a16="http://schemas.microsoft.com/office/drawing/2014/main" val="1549801263"/>
                  </a:ext>
                </a:extLst>
              </a:tr>
              <a:tr h="369332">
                <a:tc>
                  <a:txBody>
                    <a:bodyPr/>
                    <a:lstStyle/>
                    <a:p>
                      <a:r>
                        <a:rPr lang="en-US" dirty="0" smtClean="0">
                          <a:solidFill>
                            <a:srgbClr val="404040"/>
                          </a:solidFill>
                        </a:rPr>
                        <a:t>…</a:t>
                      </a:r>
                      <a:endParaRPr lang="en-US" dirty="0">
                        <a:solidFill>
                          <a:srgbClr val="404040"/>
                        </a:solidFill>
                      </a:endParaRPr>
                    </a:p>
                  </a:txBody>
                  <a:tcPr/>
                </a:tc>
                <a:extLst>
                  <a:ext uri="{0D108BD9-81ED-4DB2-BD59-A6C34878D82A}">
                    <a16:rowId xmlns="" xmlns:a16="http://schemas.microsoft.com/office/drawing/2014/main" val="666982567"/>
                  </a:ext>
                </a:extLst>
              </a:tr>
            </a:tbl>
          </a:graphicData>
        </a:graphic>
      </p:graphicFrame>
      <p:sp>
        <p:nvSpPr>
          <p:cNvPr id="17" name="Right Arrow 16"/>
          <p:cNvSpPr/>
          <p:nvPr/>
        </p:nvSpPr>
        <p:spPr>
          <a:xfrm>
            <a:off x="4693827" y="3717500"/>
            <a:ext cx="1421988" cy="592428"/>
          </a:xfrm>
          <a:prstGeom prst="rightArrow">
            <a:avLst/>
          </a:prstGeom>
          <a:solidFill>
            <a:srgbClr val="BF5441"/>
          </a:solid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4693827" y="3047848"/>
            <a:ext cx="1421988" cy="669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f</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iltered by partners</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20" name="TextBox 19"/>
          <p:cNvSpPr txBox="1"/>
          <p:nvPr/>
        </p:nvSpPr>
        <p:spPr>
          <a:xfrm>
            <a:off x="4693827" y="4309928"/>
            <a:ext cx="14219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g</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rouped by theme</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21" name="TextBox 20"/>
          <p:cNvSpPr txBox="1"/>
          <p:nvPr/>
        </p:nvSpPr>
        <p:spPr>
          <a:xfrm>
            <a:off x="6914551" y="2826614"/>
            <a:ext cx="497201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1 – HOUSEHOLD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2 – MINORITY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3 – ECONOMIC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4 – TRANSPORTATION AND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5 – HEALTH</a:t>
            </a:r>
          </a:p>
        </p:txBody>
      </p:sp>
    </p:spTree>
    <p:extLst>
      <p:ext uri="{BB962C8B-B14F-4D97-AF65-F5344CB8AC3E}">
        <p14:creationId xmlns:p14="http://schemas.microsoft.com/office/powerpoint/2010/main" val="74417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Creating Vulnerability Index</a:t>
            </a:r>
            <a:endParaRPr lang="en-US" dirty="0"/>
          </a:p>
        </p:txBody>
      </p:sp>
      <p:graphicFrame>
        <p:nvGraphicFramePr>
          <p:cNvPr id="12" name="Table 11"/>
          <p:cNvGraphicFramePr>
            <a:graphicFrameLocks noGrp="1"/>
          </p:cNvGraphicFramePr>
          <p:nvPr>
            <p:extLst/>
          </p:nvPr>
        </p:nvGraphicFramePr>
        <p:xfrm>
          <a:off x="1000125" y="2786026"/>
          <a:ext cx="5310522" cy="2779605"/>
        </p:xfrm>
        <a:graphic>
          <a:graphicData uri="http://schemas.openxmlformats.org/drawingml/2006/table">
            <a:tbl>
              <a:tblPr firstRow="1" bandRow="1">
                <a:tableStyleId>{5C22544A-7EE6-4342-B048-85BDC9FD1C3A}</a:tableStyleId>
              </a:tblPr>
              <a:tblGrid>
                <a:gridCol w="1096794">
                  <a:extLst>
                    <a:ext uri="{9D8B030D-6E8A-4147-A177-3AD203B41FA5}">
                      <a16:colId xmlns="" xmlns:a16="http://schemas.microsoft.com/office/drawing/2014/main" val="3788367742"/>
                    </a:ext>
                  </a:extLst>
                </a:gridCol>
                <a:gridCol w="1096794">
                  <a:extLst>
                    <a:ext uri="{9D8B030D-6E8A-4147-A177-3AD203B41FA5}">
                      <a16:colId xmlns="" xmlns:a16="http://schemas.microsoft.com/office/drawing/2014/main" val="3535015118"/>
                    </a:ext>
                  </a:extLst>
                </a:gridCol>
                <a:gridCol w="1038978">
                  <a:extLst>
                    <a:ext uri="{9D8B030D-6E8A-4147-A177-3AD203B41FA5}">
                      <a16:colId xmlns="" xmlns:a16="http://schemas.microsoft.com/office/drawing/2014/main" val="1997422425"/>
                    </a:ext>
                  </a:extLst>
                </a:gridCol>
                <a:gridCol w="1038978">
                  <a:extLst>
                    <a:ext uri="{9D8B030D-6E8A-4147-A177-3AD203B41FA5}">
                      <a16:colId xmlns="" xmlns:a16="http://schemas.microsoft.com/office/drawing/2014/main" val="620053312"/>
                    </a:ext>
                  </a:extLst>
                </a:gridCol>
                <a:gridCol w="1038978">
                  <a:extLst>
                    <a:ext uri="{9D8B030D-6E8A-4147-A177-3AD203B41FA5}">
                      <a16:colId xmlns="" xmlns:a16="http://schemas.microsoft.com/office/drawing/2014/main" val="867209401"/>
                    </a:ext>
                  </a:extLst>
                </a:gridCol>
              </a:tblGrid>
              <a:tr h="373041">
                <a:tc>
                  <a:txBody>
                    <a:bodyPr/>
                    <a:lstStyle/>
                    <a:p>
                      <a:r>
                        <a:rPr lang="en-US" dirty="0" smtClean="0"/>
                        <a:t>Census Tract</a:t>
                      </a:r>
                      <a:endParaRPr lang="en-US" dirty="0"/>
                    </a:p>
                  </a:txBody>
                  <a:tcPr>
                    <a:solidFill>
                      <a:srgbClr val="BF5441"/>
                    </a:solidFill>
                  </a:tcPr>
                </a:tc>
                <a:tc>
                  <a:txBody>
                    <a:bodyPr/>
                    <a:lstStyle/>
                    <a:p>
                      <a:r>
                        <a:rPr lang="en-US" dirty="0" smtClean="0"/>
                        <a:t>% rank</a:t>
                      </a:r>
                    </a:p>
                    <a:p>
                      <a:r>
                        <a:rPr lang="en-US" dirty="0" smtClean="0"/>
                        <a:t>over 65</a:t>
                      </a:r>
                      <a:endParaRPr lang="en-US" dirty="0"/>
                    </a:p>
                  </a:txBody>
                  <a:tcPr>
                    <a:solidFill>
                      <a:srgbClr val="BF5441"/>
                    </a:solidFill>
                  </a:tcPr>
                </a:tc>
                <a:tc>
                  <a:txBody>
                    <a:bodyPr/>
                    <a:lstStyle/>
                    <a:p>
                      <a:r>
                        <a:rPr lang="en-US" dirty="0" smtClean="0"/>
                        <a:t>% rank</a:t>
                      </a:r>
                    </a:p>
                    <a:p>
                      <a:r>
                        <a:rPr lang="en-US" dirty="0" smtClean="0"/>
                        <a:t>under 5 </a:t>
                      </a:r>
                      <a:endParaRPr lang="en-US" dirty="0"/>
                    </a:p>
                  </a:txBody>
                  <a:tcPr>
                    <a:solidFill>
                      <a:srgbClr val="BF5441"/>
                    </a:solidFill>
                  </a:tcPr>
                </a:tc>
                <a:tc>
                  <a:txBody>
                    <a:bodyPr/>
                    <a:lstStyle/>
                    <a:p>
                      <a:r>
                        <a:rPr lang="en-US" dirty="0" smtClean="0"/>
                        <a:t>% rank</a:t>
                      </a:r>
                    </a:p>
                    <a:p>
                      <a:r>
                        <a:rPr lang="en-US" dirty="0" smtClean="0"/>
                        <a:t>single parent</a:t>
                      </a:r>
                      <a:endParaRPr lang="en-US" dirty="0"/>
                    </a:p>
                  </a:txBody>
                  <a:tcPr>
                    <a:solidFill>
                      <a:srgbClr val="BF5441"/>
                    </a:solidFill>
                  </a:tcPr>
                </a:tc>
                <a:tc>
                  <a:txBody>
                    <a:bodyPr/>
                    <a:lstStyle/>
                    <a:p>
                      <a:r>
                        <a:rPr lang="en-US" dirty="0" smtClean="0"/>
                        <a:t>% rank</a:t>
                      </a:r>
                    </a:p>
                    <a:p>
                      <a:r>
                        <a:rPr lang="en-US" dirty="0" smtClean="0"/>
                        <a:t>65</a:t>
                      </a:r>
                      <a:r>
                        <a:rPr lang="en-US" baseline="0" dirty="0" smtClean="0"/>
                        <a:t> alone</a:t>
                      </a:r>
                      <a:endParaRPr lang="en-US" dirty="0"/>
                    </a:p>
                  </a:txBody>
                  <a:tcPr>
                    <a:solidFill>
                      <a:srgbClr val="BF5441"/>
                    </a:solidFill>
                  </a:tcPr>
                </a:tc>
                <a:extLst>
                  <a:ext uri="{0D108BD9-81ED-4DB2-BD59-A6C34878D82A}">
                    <a16:rowId xmlns="" xmlns:a16="http://schemas.microsoft.com/office/drawing/2014/main" val="2117992752"/>
                  </a:ext>
                </a:extLst>
              </a:tr>
              <a:tr h="373041">
                <a:tc>
                  <a:txBody>
                    <a:bodyPr/>
                    <a:lstStyle/>
                    <a:p>
                      <a:pPr algn="ctr"/>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.75</a:t>
                      </a:r>
                      <a:endParaRPr lang="en-US" dirty="0"/>
                    </a:p>
                  </a:txBody>
                  <a:tcPr/>
                </a:tc>
                <a:tc>
                  <a:txBody>
                    <a:bodyPr/>
                    <a:lstStyle/>
                    <a:p>
                      <a:r>
                        <a:rPr lang="en-US" dirty="0" smtClean="0"/>
                        <a:t>1</a:t>
                      </a:r>
                      <a:endParaRPr lang="en-US" dirty="0"/>
                    </a:p>
                  </a:txBody>
                  <a:tcPr/>
                </a:tc>
                <a:extLst>
                  <a:ext uri="{0D108BD9-81ED-4DB2-BD59-A6C34878D82A}">
                    <a16:rowId xmlns="" xmlns:a16="http://schemas.microsoft.com/office/drawing/2014/main" val="2394072359"/>
                  </a:ext>
                </a:extLst>
              </a:tr>
              <a:tr h="373041">
                <a:tc>
                  <a:txBody>
                    <a:bodyPr/>
                    <a:lstStyle/>
                    <a:p>
                      <a:pPr algn="ctr"/>
                      <a:r>
                        <a:rPr lang="en-US" dirty="0" smtClean="0"/>
                        <a:t>2</a:t>
                      </a:r>
                      <a:endParaRPr lang="en-US" dirty="0"/>
                    </a:p>
                  </a:txBody>
                  <a:tcPr/>
                </a:tc>
                <a:tc>
                  <a:txBody>
                    <a:bodyPr/>
                    <a:lstStyle/>
                    <a:p>
                      <a:r>
                        <a:rPr lang="en-US" dirty="0" smtClean="0"/>
                        <a:t>.75</a:t>
                      </a:r>
                      <a:endParaRPr lang="en-US" dirty="0"/>
                    </a:p>
                  </a:txBody>
                  <a:tcPr/>
                </a:tc>
                <a:tc>
                  <a:txBody>
                    <a:bodyPr/>
                    <a:lstStyle/>
                    <a:p>
                      <a:r>
                        <a:rPr lang="en-US" dirty="0" smtClean="0"/>
                        <a:t>.75</a:t>
                      </a:r>
                      <a:endParaRPr lang="en-US" dirty="0"/>
                    </a:p>
                  </a:txBody>
                  <a:tcPr/>
                </a:tc>
                <a:tc>
                  <a:txBody>
                    <a:bodyPr/>
                    <a:lstStyle/>
                    <a:p>
                      <a:r>
                        <a:rPr lang="en-US" dirty="0" smtClean="0"/>
                        <a:t>1</a:t>
                      </a:r>
                      <a:endParaRPr lang="en-US" dirty="0"/>
                    </a:p>
                  </a:txBody>
                  <a:tcPr/>
                </a:tc>
                <a:tc>
                  <a:txBody>
                    <a:bodyPr/>
                    <a:lstStyle/>
                    <a:p>
                      <a:r>
                        <a:rPr lang="en-US" dirty="0" smtClean="0"/>
                        <a:t>.5</a:t>
                      </a:r>
                      <a:endParaRPr lang="en-US" dirty="0"/>
                    </a:p>
                  </a:txBody>
                  <a:tcPr/>
                </a:tc>
                <a:extLst>
                  <a:ext uri="{0D108BD9-81ED-4DB2-BD59-A6C34878D82A}">
                    <a16:rowId xmlns="" xmlns:a16="http://schemas.microsoft.com/office/drawing/2014/main" val="967894921"/>
                  </a:ext>
                </a:extLst>
              </a:tr>
              <a:tr h="373041">
                <a:tc>
                  <a:txBody>
                    <a:bodyPr/>
                    <a:lstStyle/>
                    <a:p>
                      <a:pPr algn="ctr"/>
                      <a:r>
                        <a:rPr lang="en-US" dirty="0" smtClean="0"/>
                        <a:t>3</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.75</a:t>
                      </a:r>
                      <a:endParaRPr lang="en-US" dirty="0"/>
                    </a:p>
                  </a:txBody>
                  <a:tcPr/>
                </a:tc>
                <a:extLst>
                  <a:ext uri="{0D108BD9-81ED-4DB2-BD59-A6C34878D82A}">
                    <a16:rowId xmlns="" xmlns:a16="http://schemas.microsoft.com/office/drawing/2014/main" val="3791693202"/>
                  </a:ext>
                </a:extLst>
              </a:tr>
              <a:tr h="373041">
                <a:tc>
                  <a:txBody>
                    <a:bodyPr/>
                    <a:lstStyle/>
                    <a:p>
                      <a:pPr algn="ctr"/>
                      <a:r>
                        <a:rPr lang="en-US" dirty="0" smtClean="0"/>
                        <a:t>4</a:t>
                      </a:r>
                      <a:endParaRPr lang="en-US" dirty="0"/>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.25</a:t>
                      </a:r>
                      <a:endParaRPr lang="en-US" dirty="0"/>
                    </a:p>
                  </a:txBody>
                  <a:tcPr/>
                </a:tc>
                <a:tc>
                  <a:txBody>
                    <a:bodyPr/>
                    <a:lstStyle/>
                    <a:p>
                      <a:r>
                        <a:rPr lang="en-US" dirty="0" smtClean="0"/>
                        <a:t>.25</a:t>
                      </a:r>
                      <a:endParaRPr lang="en-US" dirty="0"/>
                    </a:p>
                  </a:txBody>
                  <a:tcPr/>
                </a:tc>
                <a:extLst>
                  <a:ext uri="{0D108BD9-81ED-4DB2-BD59-A6C34878D82A}">
                    <a16:rowId xmlns="" xmlns:a16="http://schemas.microsoft.com/office/drawing/2014/main" val="1281956044"/>
                  </a:ext>
                </a:extLst>
              </a:tr>
              <a:tr h="373041">
                <a:tc>
                  <a:txBody>
                    <a:bodyPr/>
                    <a:lstStyle/>
                    <a:p>
                      <a:pPr algn="ctr"/>
                      <a:r>
                        <a:rPr lang="en-US" dirty="0" smtClean="0"/>
                        <a:t>5</a:t>
                      </a:r>
                      <a:endParaRPr lang="en-US" dirty="0"/>
                    </a:p>
                  </a:txBody>
                  <a:tcPr/>
                </a:tc>
                <a:tc>
                  <a:txBody>
                    <a:bodyPr/>
                    <a:lstStyle/>
                    <a:p>
                      <a:r>
                        <a:rPr lang="en-US" dirty="0" smtClean="0"/>
                        <a:t>0</a:t>
                      </a:r>
                      <a:endParaRPr lang="en-US" dirty="0"/>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 xmlns:a16="http://schemas.microsoft.com/office/drawing/2014/main" val="1549801263"/>
                  </a:ext>
                </a:extLst>
              </a:tr>
            </a:tbl>
          </a:graphicData>
        </a:graphic>
      </p:graphicFrame>
      <p:sp>
        <p:nvSpPr>
          <p:cNvPr id="14" name="Right Arrow 13"/>
          <p:cNvSpPr/>
          <p:nvPr/>
        </p:nvSpPr>
        <p:spPr>
          <a:xfrm>
            <a:off x="6758996" y="3879613"/>
            <a:ext cx="762266" cy="592428"/>
          </a:xfrm>
          <a:prstGeom prst="rightArrow">
            <a:avLst/>
          </a:prstGeom>
          <a:solidFill>
            <a:srgbClr val="BF5441"/>
          </a:solid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6" name="Table 15"/>
          <p:cNvGraphicFramePr>
            <a:graphicFrameLocks noGrp="1"/>
          </p:cNvGraphicFramePr>
          <p:nvPr>
            <p:extLst/>
          </p:nvPr>
        </p:nvGraphicFramePr>
        <p:xfrm>
          <a:off x="7959143" y="2786025"/>
          <a:ext cx="2421229" cy="2779605"/>
        </p:xfrm>
        <a:graphic>
          <a:graphicData uri="http://schemas.openxmlformats.org/drawingml/2006/table">
            <a:tbl>
              <a:tblPr firstRow="1" bandRow="1">
                <a:tableStyleId>{5C22544A-7EE6-4342-B048-85BDC9FD1C3A}</a:tableStyleId>
              </a:tblPr>
              <a:tblGrid>
                <a:gridCol w="1159099">
                  <a:extLst>
                    <a:ext uri="{9D8B030D-6E8A-4147-A177-3AD203B41FA5}">
                      <a16:colId xmlns="" xmlns:a16="http://schemas.microsoft.com/office/drawing/2014/main" val="3788367742"/>
                    </a:ext>
                  </a:extLst>
                </a:gridCol>
                <a:gridCol w="1262130">
                  <a:extLst>
                    <a:ext uri="{9D8B030D-6E8A-4147-A177-3AD203B41FA5}">
                      <a16:colId xmlns="" xmlns:a16="http://schemas.microsoft.com/office/drawing/2014/main" val="3535015118"/>
                    </a:ext>
                  </a:extLst>
                </a:gridCol>
              </a:tblGrid>
              <a:tr h="908085">
                <a:tc>
                  <a:txBody>
                    <a:bodyPr/>
                    <a:lstStyle/>
                    <a:p>
                      <a:r>
                        <a:rPr lang="en-US" dirty="0" smtClean="0"/>
                        <a:t>SUM</a:t>
                      </a:r>
                      <a:r>
                        <a:rPr lang="en-US" baseline="0" dirty="0" smtClean="0"/>
                        <a:t> </a:t>
                      </a:r>
                      <a:r>
                        <a:rPr lang="en-US" dirty="0" smtClean="0"/>
                        <a:t>THEME</a:t>
                      </a:r>
                      <a:r>
                        <a:rPr lang="en-US" baseline="0" dirty="0" smtClean="0"/>
                        <a:t> 1</a:t>
                      </a:r>
                      <a:endParaRPr lang="en-US" dirty="0"/>
                    </a:p>
                  </a:txBody>
                  <a:tcPr>
                    <a:solidFill>
                      <a:srgbClr val="BF5441"/>
                    </a:solidFill>
                  </a:tcPr>
                </a:tc>
                <a:tc>
                  <a:txBody>
                    <a:bodyPr/>
                    <a:lstStyle/>
                    <a:p>
                      <a:r>
                        <a:rPr lang="en-US" baseline="0" dirty="0" smtClean="0"/>
                        <a:t>THEME 1</a:t>
                      </a:r>
                    </a:p>
                    <a:p>
                      <a:r>
                        <a:rPr lang="en-US" baseline="0" dirty="0" smtClean="0"/>
                        <a:t>% RANK</a:t>
                      </a:r>
                      <a:endParaRPr lang="en-US" dirty="0" smtClean="0"/>
                    </a:p>
                  </a:txBody>
                  <a:tcPr>
                    <a:solidFill>
                      <a:srgbClr val="BF5441"/>
                    </a:solidFill>
                  </a:tcPr>
                </a:tc>
                <a:extLst>
                  <a:ext uri="{0D108BD9-81ED-4DB2-BD59-A6C34878D82A}">
                    <a16:rowId xmlns="" xmlns:a16="http://schemas.microsoft.com/office/drawing/2014/main" val="2117992752"/>
                  </a:ext>
                </a:extLst>
              </a:tr>
              <a:tr h="374304">
                <a:tc>
                  <a:txBody>
                    <a:bodyPr/>
                    <a:lstStyle/>
                    <a:p>
                      <a:pPr algn="l"/>
                      <a:r>
                        <a:rPr lang="en-US" dirty="0" smtClean="0"/>
                        <a:t>3.75</a:t>
                      </a:r>
                      <a:endParaRPr lang="en-US" dirty="0"/>
                    </a:p>
                  </a:txBody>
                  <a:tcPr/>
                </a:tc>
                <a:tc>
                  <a:txBody>
                    <a:bodyPr/>
                    <a:lstStyle/>
                    <a:p>
                      <a:pPr algn="l"/>
                      <a:r>
                        <a:rPr lang="en-US" dirty="0" smtClean="0"/>
                        <a:t>1</a:t>
                      </a:r>
                      <a:endParaRPr lang="en-US" dirty="0"/>
                    </a:p>
                  </a:txBody>
                  <a:tcPr/>
                </a:tc>
                <a:extLst>
                  <a:ext uri="{0D108BD9-81ED-4DB2-BD59-A6C34878D82A}">
                    <a16:rowId xmlns="" xmlns:a16="http://schemas.microsoft.com/office/drawing/2014/main" val="2394072359"/>
                  </a:ext>
                </a:extLst>
              </a:tr>
              <a:tr h="374304">
                <a:tc>
                  <a:txBody>
                    <a:bodyPr/>
                    <a:lstStyle/>
                    <a:p>
                      <a:pPr algn="l"/>
                      <a:r>
                        <a:rPr lang="en-US" dirty="0" smtClean="0"/>
                        <a:t>3</a:t>
                      </a:r>
                      <a:endParaRPr lang="en-US" dirty="0"/>
                    </a:p>
                  </a:txBody>
                  <a:tcPr/>
                </a:tc>
                <a:tc>
                  <a:txBody>
                    <a:bodyPr/>
                    <a:lstStyle/>
                    <a:p>
                      <a:pPr algn="l"/>
                      <a:r>
                        <a:rPr lang="en-US" dirty="0" smtClean="0"/>
                        <a:t>.75</a:t>
                      </a:r>
                      <a:endParaRPr lang="en-US" dirty="0"/>
                    </a:p>
                  </a:txBody>
                  <a:tcPr/>
                </a:tc>
                <a:extLst>
                  <a:ext uri="{0D108BD9-81ED-4DB2-BD59-A6C34878D82A}">
                    <a16:rowId xmlns="" xmlns:a16="http://schemas.microsoft.com/office/drawing/2014/main" val="967894921"/>
                  </a:ext>
                </a:extLst>
              </a:tr>
              <a:tr h="374304">
                <a:tc>
                  <a:txBody>
                    <a:bodyPr/>
                    <a:lstStyle/>
                    <a:p>
                      <a:pPr algn="l"/>
                      <a:r>
                        <a:rPr lang="en-US" dirty="0" smtClean="0"/>
                        <a:t>2.25</a:t>
                      </a:r>
                      <a:endParaRPr lang="en-US" dirty="0"/>
                    </a:p>
                  </a:txBody>
                  <a:tcPr/>
                </a:tc>
                <a:tc>
                  <a:txBody>
                    <a:bodyPr/>
                    <a:lstStyle/>
                    <a:p>
                      <a:pPr algn="l"/>
                      <a:r>
                        <a:rPr lang="en-US" dirty="0" smtClean="0"/>
                        <a:t>.5</a:t>
                      </a:r>
                      <a:endParaRPr lang="en-US" dirty="0"/>
                    </a:p>
                  </a:txBody>
                  <a:tcPr/>
                </a:tc>
                <a:extLst>
                  <a:ext uri="{0D108BD9-81ED-4DB2-BD59-A6C34878D82A}">
                    <a16:rowId xmlns="" xmlns:a16="http://schemas.microsoft.com/office/drawing/2014/main" val="3791693202"/>
                  </a:ext>
                </a:extLst>
              </a:tr>
              <a:tr h="374304">
                <a:tc>
                  <a:txBody>
                    <a:bodyPr/>
                    <a:lstStyle/>
                    <a:p>
                      <a:pPr algn="l"/>
                      <a:r>
                        <a:rPr lang="en-US" dirty="0" smtClean="0"/>
                        <a:t>.75</a:t>
                      </a:r>
                      <a:endParaRPr lang="en-US" dirty="0"/>
                    </a:p>
                  </a:txBody>
                  <a:tcPr/>
                </a:tc>
                <a:tc>
                  <a:txBody>
                    <a:bodyPr/>
                    <a:lstStyle/>
                    <a:p>
                      <a:pPr algn="l"/>
                      <a:r>
                        <a:rPr lang="en-US" dirty="0" smtClean="0"/>
                        <a:t>.25</a:t>
                      </a:r>
                      <a:endParaRPr lang="en-US" dirty="0"/>
                    </a:p>
                  </a:txBody>
                  <a:tcPr/>
                </a:tc>
                <a:extLst>
                  <a:ext uri="{0D108BD9-81ED-4DB2-BD59-A6C34878D82A}">
                    <a16:rowId xmlns="" xmlns:a16="http://schemas.microsoft.com/office/drawing/2014/main" val="1281956044"/>
                  </a:ext>
                </a:extLst>
              </a:tr>
              <a:tr h="374304">
                <a:tc>
                  <a:txBody>
                    <a:bodyPr/>
                    <a:lstStyle/>
                    <a:p>
                      <a:pPr algn="l"/>
                      <a:r>
                        <a:rPr lang="en-US" dirty="0" smtClean="0"/>
                        <a:t>.25</a:t>
                      </a:r>
                      <a:endParaRPr lang="en-US" dirty="0"/>
                    </a:p>
                  </a:txBody>
                  <a:tcPr/>
                </a:tc>
                <a:tc>
                  <a:txBody>
                    <a:bodyPr/>
                    <a:lstStyle/>
                    <a:p>
                      <a:pPr algn="l"/>
                      <a:r>
                        <a:rPr lang="en-US" dirty="0" smtClean="0"/>
                        <a:t>0</a:t>
                      </a:r>
                      <a:endParaRPr lang="en-US" dirty="0"/>
                    </a:p>
                  </a:txBody>
                  <a:tcPr/>
                </a:tc>
                <a:extLst>
                  <a:ext uri="{0D108BD9-81ED-4DB2-BD59-A6C34878D82A}">
                    <a16:rowId xmlns="" xmlns:a16="http://schemas.microsoft.com/office/drawing/2014/main" val="1549801263"/>
                  </a:ext>
                </a:extLst>
              </a:tr>
            </a:tbl>
          </a:graphicData>
        </a:graphic>
      </p:graphicFrame>
      <p:sp>
        <p:nvSpPr>
          <p:cNvPr id="4" name="TextBox 3"/>
          <p:cNvSpPr txBox="1"/>
          <p:nvPr/>
        </p:nvSpPr>
        <p:spPr>
          <a:xfrm>
            <a:off x="988356" y="1462586"/>
            <a:ext cx="532229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Calculating Theme Score (CDC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1- HOUSEHOLD COMPOSITION</a:t>
            </a:r>
          </a:p>
        </p:txBody>
      </p:sp>
    </p:spTree>
    <p:extLst>
      <p:ext uri="{BB962C8B-B14F-4D97-AF65-F5344CB8AC3E}">
        <p14:creationId xmlns:p14="http://schemas.microsoft.com/office/powerpoint/2010/main" val="2257561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Creating Vulnerability Index</a:t>
            </a:r>
            <a:endParaRPr lang="en-US" dirty="0"/>
          </a:p>
        </p:txBody>
      </p:sp>
      <p:graphicFrame>
        <p:nvGraphicFramePr>
          <p:cNvPr id="12" name="Table 11"/>
          <p:cNvGraphicFramePr>
            <a:graphicFrameLocks noGrp="1"/>
          </p:cNvGraphicFramePr>
          <p:nvPr>
            <p:extLst/>
          </p:nvPr>
        </p:nvGraphicFramePr>
        <p:xfrm>
          <a:off x="1000125" y="2786026"/>
          <a:ext cx="5310522" cy="2779605"/>
        </p:xfrm>
        <a:graphic>
          <a:graphicData uri="http://schemas.openxmlformats.org/drawingml/2006/table">
            <a:tbl>
              <a:tblPr firstRow="1" bandRow="1">
                <a:tableStyleId>{5C22544A-7EE6-4342-B048-85BDC9FD1C3A}</a:tableStyleId>
              </a:tblPr>
              <a:tblGrid>
                <a:gridCol w="1096794">
                  <a:extLst>
                    <a:ext uri="{9D8B030D-6E8A-4147-A177-3AD203B41FA5}">
                      <a16:colId xmlns="" xmlns:a16="http://schemas.microsoft.com/office/drawing/2014/main" val="3788367742"/>
                    </a:ext>
                  </a:extLst>
                </a:gridCol>
                <a:gridCol w="1096794">
                  <a:extLst>
                    <a:ext uri="{9D8B030D-6E8A-4147-A177-3AD203B41FA5}">
                      <a16:colId xmlns="" xmlns:a16="http://schemas.microsoft.com/office/drawing/2014/main" val="3535015118"/>
                    </a:ext>
                  </a:extLst>
                </a:gridCol>
                <a:gridCol w="1038978">
                  <a:extLst>
                    <a:ext uri="{9D8B030D-6E8A-4147-A177-3AD203B41FA5}">
                      <a16:colId xmlns="" xmlns:a16="http://schemas.microsoft.com/office/drawing/2014/main" val="1997422425"/>
                    </a:ext>
                  </a:extLst>
                </a:gridCol>
                <a:gridCol w="1038978">
                  <a:extLst>
                    <a:ext uri="{9D8B030D-6E8A-4147-A177-3AD203B41FA5}">
                      <a16:colId xmlns="" xmlns:a16="http://schemas.microsoft.com/office/drawing/2014/main" val="620053312"/>
                    </a:ext>
                  </a:extLst>
                </a:gridCol>
                <a:gridCol w="1038978">
                  <a:extLst>
                    <a:ext uri="{9D8B030D-6E8A-4147-A177-3AD203B41FA5}">
                      <a16:colId xmlns="" xmlns:a16="http://schemas.microsoft.com/office/drawing/2014/main" val="867209401"/>
                    </a:ext>
                  </a:extLst>
                </a:gridCol>
              </a:tblGrid>
              <a:tr h="373041">
                <a:tc>
                  <a:txBody>
                    <a:bodyPr/>
                    <a:lstStyle/>
                    <a:p>
                      <a:r>
                        <a:rPr lang="en-US" dirty="0" smtClean="0"/>
                        <a:t>Census Tract</a:t>
                      </a:r>
                      <a:endParaRPr lang="en-US" dirty="0"/>
                    </a:p>
                  </a:txBody>
                  <a:tcPr>
                    <a:solidFill>
                      <a:srgbClr val="BF5441"/>
                    </a:solidFill>
                  </a:tcPr>
                </a:tc>
                <a:tc>
                  <a:txBody>
                    <a:bodyPr/>
                    <a:lstStyle/>
                    <a:p>
                      <a:r>
                        <a:rPr lang="en-US" dirty="0" smtClean="0"/>
                        <a:t>% rank</a:t>
                      </a:r>
                    </a:p>
                    <a:p>
                      <a:r>
                        <a:rPr lang="en-US" dirty="0" smtClean="0"/>
                        <a:t>over 65</a:t>
                      </a:r>
                      <a:endParaRPr lang="en-US" dirty="0"/>
                    </a:p>
                  </a:txBody>
                  <a:tcPr>
                    <a:solidFill>
                      <a:srgbClr val="BF5441"/>
                    </a:solidFill>
                  </a:tcPr>
                </a:tc>
                <a:tc>
                  <a:txBody>
                    <a:bodyPr/>
                    <a:lstStyle/>
                    <a:p>
                      <a:r>
                        <a:rPr lang="en-US" dirty="0" smtClean="0"/>
                        <a:t>% rank</a:t>
                      </a:r>
                    </a:p>
                    <a:p>
                      <a:r>
                        <a:rPr lang="en-US" dirty="0" smtClean="0"/>
                        <a:t>under 5 </a:t>
                      </a:r>
                      <a:endParaRPr lang="en-US" dirty="0"/>
                    </a:p>
                  </a:txBody>
                  <a:tcPr>
                    <a:solidFill>
                      <a:srgbClr val="BF5441"/>
                    </a:solidFill>
                  </a:tcPr>
                </a:tc>
                <a:tc>
                  <a:txBody>
                    <a:bodyPr/>
                    <a:lstStyle/>
                    <a:p>
                      <a:r>
                        <a:rPr lang="en-US" dirty="0" smtClean="0"/>
                        <a:t>% rank</a:t>
                      </a:r>
                    </a:p>
                    <a:p>
                      <a:r>
                        <a:rPr lang="en-US" dirty="0" smtClean="0"/>
                        <a:t>single parent</a:t>
                      </a:r>
                      <a:endParaRPr lang="en-US" dirty="0"/>
                    </a:p>
                  </a:txBody>
                  <a:tcPr>
                    <a:solidFill>
                      <a:srgbClr val="BF5441"/>
                    </a:solidFill>
                  </a:tcPr>
                </a:tc>
                <a:tc>
                  <a:txBody>
                    <a:bodyPr/>
                    <a:lstStyle/>
                    <a:p>
                      <a:r>
                        <a:rPr lang="en-US" dirty="0" smtClean="0"/>
                        <a:t>% rank</a:t>
                      </a:r>
                    </a:p>
                    <a:p>
                      <a:r>
                        <a:rPr lang="en-US" dirty="0" smtClean="0"/>
                        <a:t>65</a:t>
                      </a:r>
                      <a:r>
                        <a:rPr lang="en-US" baseline="0" dirty="0" smtClean="0"/>
                        <a:t> alone</a:t>
                      </a:r>
                      <a:endParaRPr lang="en-US" dirty="0"/>
                    </a:p>
                  </a:txBody>
                  <a:tcPr>
                    <a:solidFill>
                      <a:srgbClr val="BF5441"/>
                    </a:solidFill>
                  </a:tcPr>
                </a:tc>
                <a:extLst>
                  <a:ext uri="{0D108BD9-81ED-4DB2-BD59-A6C34878D82A}">
                    <a16:rowId xmlns="" xmlns:a16="http://schemas.microsoft.com/office/drawing/2014/main" val="2117992752"/>
                  </a:ext>
                </a:extLst>
              </a:tr>
              <a:tr h="373041">
                <a:tc>
                  <a:txBody>
                    <a:bodyPr/>
                    <a:lstStyle/>
                    <a:p>
                      <a:pPr algn="ctr"/>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.75</a:t>
                      </a:r>
                      <a:endParaRPr lang="en-US" dirty="0"/>
                    </a:p>
                  </a:txBody>
                  <a:tcPr/>
                </a:tc>
                <a:tc>
                  <a:txBody>
                    <a:bodyPr/>
                    <a:lstStyle/>
                    <a:p>
                      <a:r>
                        <a:rPr lang="en-US" dirty="0" smtClean="0"/>
                        <a:t>1</a:t>
                      </a:r>
                      <a:endParaRPr lang="en-US" dirty="0"/>
                    </a:p>
                  </a:txBody>
                  <a:tcPr/>
                </a:tc>
                <a:extLst>
                  <a:ext uri="{0D108BD9-81ED-4DB2-BD59-A6C34878D82A}">
                    <a16:rowId xmlns="" xmlns:a16="http://schemas.microsoft.com/office/drawing/2014/main" val="2394072359"/>
                  </a:ext>
                </a:extLst>
              </a:tr>
              <a:tr h="373041">
                <a:tc>
                  <a:txBody>
                    <a:bodyPr/>
                    <a:lstStyle/>
                    <a:p>
                      <a:pPr algn="ctr"/>
                      <a:r>
                        <a:rPr lang="en-US" dirty="0" smtClean="0"/>
                        <a:t>2</a:t>
                      </a:r>
                      <a:endParaRPr lang="en-US" dirty="0"/>
                    </a:p>
                  </a:txBody>
                  <a:tcPr/>
                </a:tc>
                <a:tc>
                  <a:txBody>
                    <a:bodyPr/>
                    <a:lstStyle/>
                    <a:p>
                      <a:r>
                        <a:rPr lang="en-US" dirty="0" smtClean="0"/>
                        <a:t>.75</a:t>
                      </a:r>
                      <a:endParaRPr lang="en-US" dirty="0"/>
                    </a:p>
                  </a:txBody>
                  <a:tcPr/>
                </a:tc>
                <a:tc>
                  <a:txBody>
                    <a:bodyPr/>
                    <a:lstStyle/>
                    <a:p>
                      <a:r>
                        <a:rPr lang="en-US" dirty="0" smtClean="0"/>
                        <a:t>.75</a:t>
                      </a:r>
                      <a:endParaRPr lang="en-US" dirty="0"/>
                    </a:p>
                  </a:txBody>
                  <a:tcPr/>
                </a:tc>
                <a:tc>
                  <a:txBody>
                    <a:bodyPr/>
                    <a:lstStyle/>
                    <a:p>
                      <a:r>
                        <a:rPr lang="en-US" dirty="0" smtClean="0"/>
                        <a:t>1</a:t>
                      </a:r>
                      <a:endParaRPr lang="en-US" dirty="0"/>
                    </a:p>
                  </a:txBody>
                  <a:tcPr/>
                </a:tc>
                <a:tc>
                  <a:txBody>
                    <a:bodyPr/>
                    <a:lstStyle/>
                    <a:p>
                      <a:r>
                        <a:rPr lang="en-US" dirty="0" smtClean="0"/>
                        <a:t>.5</a:t>
                      </a:r>
                      <a:endParaRPr lang="en-US" dirty="0"/>
                    </a:p>
                  </a:txBody>
                  <a:tcPr/>
                </a:tc>
                <a:extLst>
                  <a:ext uri="{0D108BD9-81ED-4DB2-BD59-A6C34878D82A}">
                    <a16:rowId xmlns="" xmlns:a16="http://schemas.microsoft.com/office/drawing/2014/main" val="967894921"/>
                  </a:ext>
                </a:extLst>
              </a:tr>
              <a:tr h="373041">
                <a:tc>
                  <a:txBody>
                    <a:bodyPr/>
                    <a:lstStyle/>
                    <a:p>
                      <a:pPr algn="ctr"/>
                      <a:r>
                        <a:rPr lang="en-US" dirty="0" smtClean="0"/>
                        <a:t>3</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.75</a:t>
                      </a:r>
                      <a:endParaRPr lang="en-US" dirty="0"/>
                    </a:p>
                  </a:txBody>
                  <a:tcPr/>
                </a:tc>
                <a:extLst>
                  <a:ext uri="{0D108BD9-81ED-4DB2-BD59-A6C34878D82A}">
                    <a16:rowId xmlns="" xmlns:a16="http://schemas.microsoft.com/office/drawing/2014/main" val="3791693202"/>
                  </a:ext>
                </a:extLst>
              </a:tr>
              <a:tr h="373041">
                <a:tc>
                  <a:txBody>
                    <a:bodyPr/>
                    <a:lstStyle/>
                    <a:p>
                      <a:pPr algn="ctr"/>
                      <a:r>
                        <a:rPr lang="en-US" dirty="0" smtClean="0"/>
                        <a:t>4</a:t>
                      </a:r>
                      <a:endParaRPr lang="en-US" dirty="0"/>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.25</a:t>
                      </a:r>
                      <a:endParaRPr lang="en-US" dirty="0"/>
                    </a:p>
                  </a:txBody>
                  <a:tcPr/>
                </a:tc>
                <a:tc>
                  <a:txBody>
                    <a:bodyPr/>
                    <a:lstStyle/>
                    <a:p>
                      <a:r>
                        <a:rPr lang="en-US" dirty="0" smtClean="0"/>
                        <a:t>.25</a:t>
                      </a:r>
                      <a:endParaRPr lang="en-US" dirty="0"/>
                    </a:p>
                  </a:txBody>
                  <a:tcPr/>
                </a:tc>
                <a:extLst>
                  <a:ext uri="{0D108BD9-81ED-4DB2-BD59-A6C34878D82A}">
                    <a16:rowId xmlns="" xmlns:a16="http://schemas.microsoft.com/office/drawing/2014/main" val="1281956044"/>
                  </a:ext>
                </a:extLst>
              </a:tr>
              <a:tr h="373041">
                <a:tc>
                  <a:txBody>
                    <a:bodyPr/>
                    <a:lstStyle/>
                    <a:p>
                      <a:pPr algn="ctr"/>
                      <a:r>
                        <a:rPr lang="en-US" dirty="0" smtClean="0"/>
                        <a:t>5</a:t>
                      </a:r>
                      <a:endParaRPr lang="en-US" dirty="0"/>
                    </a:p>
                  </a:txBody>
                  <a:tcPr/>
                </a:tc>
                <a:tc>
                  <a:txBody>
                    <a:bodyPr/>
                    <a:lstStyle/>
                    <a:p>
                      <a:r>
                        <a:rPr lang="en-US" dirty="0" smtClean="0"/>
                        <a:t>0</a:t>
                      </a:r>
                      <a:endParaRPr lang="en-US" dirty="0"/>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 xmlns:a16="http://schemas.microsoft.com/office/drawing/2014/main" val="1549801263"/>
                  </a:ext>
                </a:extLst>
              </a:tr>
            </a:tbl>
          </a:graphicData>
        </a:graphic>
      </p:graphicFrame>
      <p:sp>
        <p:nvSpPr>
          <p:cNvPr id="14" name="Right Arrow 13"/>
          <p:cNvSpPr/>
          <p:nvPr/>
        </p:nvSpPr>
        <p:spPr>
          <a:xfrm>
            <a:off x="6758996" y="3879613"/>
            <a:ext cx="762266" cy="592428"/>
          </a:xfrm>
          <a:prstGeom prst="rightArrow">
            <a:avLst/>
          </a:prstGeom>
          <a:solidFill>
            <a:srgbClr val="BF5441"/>
          </a:solid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6" name="Table 15"/>
          <p:cNvGraphicFramePr>
            <a:graphicFrameLocks noGrp="1"/>
          </p:cNvGraphicFramePr>
          <p:nvPr>
            <p:extLst/>
          </p:nvPr>
        </p:nvGraphicFramePr>
        <p:xfrm>
          <a:off x="7959143" y="2786025"/>
          <a:ext cx="2421229" cy="2779605"/>
        </p:xfrm>
        <a:graphic>
          <a:graphicData uri="http://schemas.openxmlformats.org/drawingml/2006/table">
            <a:tbl>
              <a:tblPr firstRow="1" bandRow="1">
                <a:tableStyleId>{5C22544A-7EE6-4342-B048-85BDC9FD1C3A}</a:tableStyleId>
              </a:tblPr>
              <a:tblGrid>
                <a:gridCol w="1159099">
                  <a:extLst>
                    <a:ext uri="{9D8B030D-6E8A-4147-A177-3AD203B41FA5}">
                      <a16:colId xmlns="" xmlns:a16="http://schemas.microsoft.com/office/drawing/2014/main" val="3788367742"/>
                    </a:ext>
                  </a:extLst>
                </a:gridCol>
                <a:gridCol w="1262130">
                  <a:extLst>
                    <a:ext uri="{9D8B030D-6E8A-4147-A177-3AD203B41FA5}">
                      <a16:colId xmlns="" xmlns:a16="http://schemas.microsoft.com/office/drawing/2014/main" val="3535015118"/>
                    </a:ext>
                  </a:extLst>
                </a:gridCol>
              </a:tblGrid>
              <a:tr h="908085">
                <a:tc>
                  <a:txBody>
                    <a:bodyPr/>
                    <a:lstStyle/>
                    <a:p>
                      <a:r>
                        <a:rPr lang="en-US" dirty="0" smtClean="0"/>
                        <a:t>SUM</a:t>
                      </a:r>
                      <a:r>
                        <a:rPr lang="en-US" baseline="0" dirty="0" smtClean="0"/>
                        <a:t> </a:t>
                      </a:r>
                      <a:r>
                        <a:rPr lang="en-US" dirty="0" smtClean="0"/>
                        <a:t>THEME</a:t>
                      </a:r>
                      <a:r>
                        <a:rPr lang="en-US" baseline="0" dirty="0" smtClean="0"/>
                        <a:t> 1</a:t>
                      </a:r>
                      <a:endParaRPr lang="en-US" dirty="0"/>
                    </a:p>
                  </a:txBody>
                  <a:tcPr>
                    <a:solidFill>
                      <a:srgbClr val="BF5441"/>
                    </a:solidFill>
                  </a:tcPr>
                </a:tc>
                <a:tc>
                  <a:txBody>
                    <a:bodyPr/>
                    <a:lstStyle/>
                    <a:p>
                      <a:r>
                        <a:rPr lang="en-US" baseline="0" dirty="0" smtClean="0"/>
                        <a:t>THEME 1</a:t>
                      </a:r>
                    </a:p>
                    <a:p>
                      <a:r>
                        <a:rPr lang="en-US" baseline="0" dirty="0" smtClean="0"/>
                        <a:t>% RANK</a:t>
                      </a:r>
                      <a:endParaRPr lang="en-US" dirty="0" smtClean="0"/>
                    </a:p>
                  </a:txBody>
                  <a:tcPr>
                    <a:solidFill>
                      <a:srgbClr val="BF5441"/>
                    </a:solidFill>
                  </a:tcPr>
                </a:tc>
                <a:extLst>
                  <a:ext uri="{0D108BD9-81ED-4DB2-BD59-A6C34878D82A}">
                    <a16:rowId xmlns="" xmlns:a16="http://schemas.microsoft.com/office/drawing/2014/main" val="2117992752"/>
                  </a:ext>
                </a:extLst>
              </a:tr>
              <a:tr h="374304">
                <a:tc>
                  <a:txBody>
                    <a:bodyPr/>
                    <a:lstStyle/>
                    <a:p>
                      <a:pPr algn="l"/>
                      <a:r>
                        <a:rPr lang="en-US" dirty="0" smtClean="0"/>
                        <a:t>3.75</a:t>
                      </a:r>
                      <a:endParaRPr lang="en-US" dirty="0"/>
                    </a:p>
                  </a:txBody>
                  <a:tcPr/>
                </a:tc>
                <a:tc>
                  <a:txBody>
                    <a:bodyPr/>
                    <a:lstStyle/>
                    <a:p>
                      <a:pPr algn="l"/>
                      <a:r>
                        <a:rPr lang="en-US" dirty="0" smtClean="0"/>
                        <a:t>1</a:t>
                      </a:r>
                      <a:endParaRPr lang="en-US" dirty="0"/>
                    </a:p>
                  </a:txBody>
                  <a:tcPr/>
                </a:tc>
                <a:extLst>
                  <a:ext uri="{0D108BD9-81ED-4DB2-BD59-A6C34878D82A}">
                    <a16:rowId xmlns="" xmlns:a16="http://schemas.microsoft.com/office/drawing/2014/main" val="2394072359"/>
                  </a:ext>
                </a:extLst>
              </a:tr>
              <a:tr h="374304">
                <a:tc>
                  <a:txBody>
                    <a:bodyPr/>
                    <a:lstStyle/>
                    <a:p>
                      <a:pPr algn="l"/>
                      <a:r>
                        <a:rPr lang="en-US" dirty="0" smtClean="0"/>
                        <a:t>3</a:t>
                      </a:r>
                      <a:endParaRPr lang="en-US" dirty="0"/>
                    </a:p>
                  </a:txBody>
                  <a:tcPr/>
                </a:tc>
                <a:tc>
                  <a:txBody>
                    <a:bodyPr/>
                    <a:lstStyle/>
                    <a:p>
                      <a:pPr algn="l"/>
                      <a:r>
                        <a:rPr lang="en-US" dirty="0" smtClean="0"/>
                        <a:t>.75</a:t>
                      </a:r>
                      <a:endParaRPr lang="en-US" dirty="0"/>
                    </a:p>
                  </a:txBody>
                  <a:tcPr/>
                </a:tc>
                <a:extLst>
                  <a:ext uri="{0D108BD9-81ED-4DB2-BD59-A6C34878D82A}">
                    <a16:rowId xmlns="" xmlns:a16="http://schemas.microsoft.com/office/drawing/2014/main" val="967894921"/>
                  </a:ext>
                </a:extLst>
              </a:tr>
              <a:tr h="374304">
                <a:tc>
                  <a:txBody>
                    <a:bodyPr/>
                    <a:lstStyle/>
                    <a:p>
                      <a:pPr algn="l"/>
                      <a:r>
                        <a:rPr lang="en-US" dirty="0" smtClean="0"/>
                        <a:t>2.25</a:t>
                      </a:r>
                      <a:endParaRPr lang="en-US" dirty="0"/>
                    </a:p>
                  </a:txBody>
                  <a:tcPr/>
                </a:tc>
                <a:tc>
                  <a:txBody>
                    <a:bodyPr/>
                    <a:lstStyle/>
                    <a:p>
                      <a:pPr algn="l"/>
                      <a:r>
                        <a:rPr lang="en-US" dirty="0" smtClean="0"/>
                        <a:t>.5</a:t>
                      </a:r>
                      <a:endParaRPr lang="en-US" dirty="0"/>
                    </a:p>
                  </a:txBody>
                  <a:tcPr/>
                </a:tc>
                <a:extLst>
                  <a:ext uri="{0D108BD9-81ED-4DB2-BD59-A6C34878D82A}">
                    <a16:rowId xmlns="" xmlns:a16="http://schemas.microsoft.com/office/drawing/2014/main" val="3791693202"/>
                  </a:ext>
                </a:extLst>
              </a:tr>
              <a:tr h="374304">
                <a:tc>
                  <a:txBody>
                    <a:bodyPr/>
                    <a:lstStyle/>
                    <a:p>
                      <a:pPr algn="l"/>
                      <a:r>
                        <a:rPr lang="en-US" dirty="0" smtClean="0"/>
                        <a:t>.75</a:t>
                      </a:r>
                      <a:endParaRPr lang="en-US" dirty="0"/>
                    </a:p>
                  </a:txBody>
                  <a:tcPr/>
                </a:tc>
                <a:tc>
                  <a:txBody>
                    <a:bodyPr/>
                    <a:lstStyle/>
                    <a:p>
                      <a:pPr algn="l"/>
                      <a:r>
                        <a:rPr lang="en-US" dirty="0" smtClean="0"/>
                        <a:t>.25</a:t>
                      </a:r>
                      <a:endParaRPr lang="en-US" dirty="0"/>
                    </a:p>
                  </a:txBody>
                  <a:tcPr/>
                </a:tc>
                <a:extLst>
                  <a:ext uri="{0D108BD9-81ED-4DB2-BD59-A6C34878D82A}">
                    <a16:rowId xmlns="" xmlns:a16="http://schemas.microsoft.com/office/drawing/2014/main" val="1281956044"/>
                  </a:ext>
                </a:extLst>
              </a:tr>
              <a:tr h="374304">
                <a:tc>
                  <a:txBody>
                    <a:bodyPr/>
                    <a:lstStyle/>
                    <a:p>
                      <a:pPr algn="l"/>
                      <a:r>
                        <a:rPr lang="en-US" dirty="0" smtClean="0"/>
                        <a:t>.25</a:t>
                      </a:r>
                      <a:endParaRPr lang="en-US" dirty="0"/>
                    </a:p>
                  </a:txBody>
                  <a:tcPr/>
                </a:tc>
                <a:tc>
                  <a:txBody>
                    <a:bodyPr/>
                    <a:lstStyle/>
                    <a:p>
                      <a:pPr algn="l"/>
                      <a:r>
                        <a:rPr lang="en-US" dirty="0" smtClean="0"/>
                        <a:t>0</a:t>
                      </a:r>
                      <a:endParaRPr lang="en-US" dirty="0"/>
                    </a:p>
                  </a:txBody>
                  <a:tcPr/>
                </a:tc>
                <a:extLst>
                  <a:ext uri="{0D108BD9-81ED-4DB2-BD59-A6C34878D82A}">
                    <a16:rowId xmlns="" xmlns:a16="http://schemas.microsoft.com/office/drawing/2014/main" val="1549801263"/>
                  </a:ext>
                </a:extLst>
              </a:tr>
            </a:tbl>
          </a:graphicData>
        </a:graphic>
      </p:graphicFrame>
      <p:sp>
        <p:nvSpPr>
          <p:cNvPr id="4" name="TextBox 3"/>
          <p:cNvSpPr txBox="1"/>
          <p:nvPr/>
        </p:nvSpPr>
        <p:spPr>
          <a:xfrm>
            <a:off x="988356" y="1462586"/>
            <a:ext cx="532229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Calculating Theme Score (CDC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1- HOUSEHOLD COMPOSITION</a:t>
            </a:r>
          </a:p>
        </p:txBody>
      </p:sp>
      <p:pic>
        <p:nvPicPr>
          <p:cNvPr id="7" name="Picture 6"/>
          <p:cNvPicPr>
            <a:picLocks noChangeAspect="1"/>
          </p:cNvPicPr>
          <p:nvPr/>
        </p:nvPicPr>
        <p:blipFill>
          <a:blip r:embed="rId3"/>
          <a:stretch>
            <a:fillRect/>
          </a:stretch>
        </p:blipFill>
        <p:spPr>
          <a:xfrm>
            <a:off x="8963413" y="2505378"/>
            <a:ext cx="1554615" cy="3340898"/>
          </a:xfrm>
          <a:prstGeom prst="rect">
            <a:avLst/>
          </a:prstGeom>
        </p:spPr>
      </p:pic>
    </p:spTree>
    <p:extLst>
      <p:ext uri="{BB962C8B-B14F-4D97-AF65-F5344CB8AC3E}">
        <p14:creationId xmlns:p14="http://schemas.microsoft.com/office/powerpoint/2010/main" val="3397058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Creating Vulnerability Index</a:t>
            </a:r>
            <a:endParaRPr lang="en-US" dirty="0"/>
          </a:p>
        </p:txBody>
      </p:sp>
      <p:sp>
        <p:nvSpPr>
          <p:cNvPr id="9" name="TextBox 8"/>
          <p:cNvSpPr txBox="1"/>
          <p:nvPr/>
        </p:nvSpPr>
        <p:spPr>
          <a:xfrm>
            <a:off x="5864839" y="3539545"/>
            <a:ext cx="4878259"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THEME 1 – HOUSEHOLD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780" r="12864"/>
          <a:stretch/>
        </p:blipFill>
        <p:spPr>
          <a:xfrm>
            <a:off x="925158" y="1336594"/>
            <a:ext cx="4528969" cy="5083010"/>
          </a:xfrm>
          <a:prstGeom prst="rect">
            <a:avLst/>
          </a:prstGeom>
        </p:spPr>
      </p:pic>
    </p:spTree>
    <p:extLst>
      <p:ext uri="{BB962C8B-B14F-4D97-AF65-F5344CB8AC3E}">
        <p14:creationId xmlns:p14="http://schemas.microsoft.com/office/powerpoint/2010/main" val="3360221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610" y="972096"/>
            <a:ext cx="3152830" cy="25603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53" y="966540"/>
            <a:ext cx="3152831" cy="2560320"/>
          </a:xfrm>
          <a:prstGeom prst="rect">
            <a:avLst/>
          </a:prstGeom>
        </p:spPr>
      </p:pic>
      <p:sp>
        <p:nvSpPr>
          <p:cNvPr id="5" name="Title 4"/>
          <p:cNvSpPr>
            <a:spLocks noGrp="1"/>
          </p:cNvSpPr>
          <p:nvPr>
            <p:ph type="title"/>
          </p:nvPr>
        </p:nvSpPr>
        <p:spPr/>
        <p:txBody>
          <a:bodyPr>
            <a:noAutofit/>
          </a:bodyPr>
          <a:lstStyle/>
          <a:p>
            <a:r>
              <a:rPr lang="en-US" dirty="0" smtClean="0"/>
              <a:t>Creating Vulnerability Index</a:t>
            </a:r>
            <a:endParaRPr lang="en-US" dirty="0"/>
          </a:p>
        </p:txBody>
      </p:sp>
      <p:sp>
        <p:nvSpPr>
          <p:cNvPr id="9" name="TextBox 8"/>
          <p:cNvSpPr txBox="1"/>
          <p:nvPr/>
        </p:nvSpPr>
        <p:spPr>
          <a:xfrm>
            <a:off x="1130569" y="3333134"/>
            <a:ext cx="3600666"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HOUSEHOLD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0581" y="966540"/>
            <a:ext cx="3152831" cy="25603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6622" y="3724786"/>
            <a:ext cx="3152831" cy="256032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9852" y="3724786"/>
            <a:ext cx="3152831" cy="2560320"/>
          </a:xfrm>
          <a:prstGeom prst="rect">
            <a:avLst/>
          </a:prstGeom>
        </p:spPr>
      </p:pic>
      <p:sp>
        <p:nvSpPr>
          <p:cNvPr id="12" name="TextBox 11"/>
          <p:cNvSpPr txBox="1"/>
          <p:nvPr/>
        </p:nvSpPr>
        <p:spPr>
          <a:xfrm>
            <a:off x="5173512" y="3343585"/>
            <a:ext cx="2266967"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MINORITY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13" name="TextBox 12"/>
          <p:cNvSpPr txBox="1"/>
          <p:nvPr/>
        </p:nvSpPr>
        <p:spPr>
          <a:xfrm>
            <a:off x="8236084" y="3333134"/>
            <a:ext cx="2807179"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ECONOMIC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14" name="TextBox 13"/>
          <p:cNvSpPr txBox="1"/>
          <p:nvPr/>
        </p:nvSpPr>
        <p:spPr>
          <a:xfrm>
            <a:off x="2611258" y="6180892"/>
            <a:ext cx="3863558"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TRANSPORTATION &amp;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15" name="TextBox 14"/>
          <p:cNvSpPr txBox="1"/>
          <p:nvPr/>
        </p:nvSpPr>
        <p:spPr>
          <a:xfrm>
            <a:off x="7339032" y="6180892"/>
            <a:ext cx="1088760"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66966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a:t>
            </a:r>
            <a:r>
              <a:rPr kumimoji="0" lang="en-US" sz="1800" b="0" i="0" u="none" strike="noStrike" kern="1200" cap="none" spc="0" normalizeH="0" noProof="0" dirty="0" smtClean="0">
                <a:ln>
                  <a:noFill/>
                </a:ln>
                <a:solidFill>
                  <a:prstClr val="black">
                    <a:lumMod val="75000"/>
                    <a:lumOff val="25000"/>
                  </a:prstClr>
                </a:solidFill>
                <a:effectLst/>
                <a:uLnTx/>
                <a:uFillTx/>
                <a:latin typeface="Century Gothic" panose="020F0302020204030204"/>
                <a:ea typeface="+mn-ea"/>
                <a:cs typeface="+mn-cs"/>
              </a:rPr>
              <a:t>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3702010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 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a:effectLst>
            <a:glow rad="228600">
              <a:schemeClr val="accent2">
                <a:satMod val="175000"/>
                <a:alpha val="40000"/>
              </a:schemeClr>
            </a:glow>
          </a:effectLst>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3093599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19363" t="488" r="-9852" b="9023"/>
          <a:stretch/>
        </p:blipFill>
        <p:spPr>
          <a:xfrm>
            <a:off x="7486650" y="4639285"/>
            <a:ext cx="2161641" cy="1618186"/>
          </a:xfrm>
          <a:prstGeom prst="hexagon">
            <a:avLst/>
          </a:prstGeom>
          <a:ln w="38100">
            <a:solidFill>
              <a:srgbClr val="BF5440"/>
            </a:solidFill>
          </a:ln>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342" t="-1732" r="-12882" b="8192"/>
          <a:stretch/>
        </p:blipFill>
        <p:spPr>
          <a:xfrm>
            <a:off x="9843547" y="3076845"/>
            <a:ext cx="2133008" cy="1596751"/>
          </a:xfrm>
          <a:prstGeom prst="hexagon">
            <a:avLst/>
          </a:prstGeom>
          <a:ln w="38100">
            <a:solidFill>
              <a:srgbClr val="BF5440"/>
            </a:soli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750" t="11517" r="7223" b="20501"/>
          <a:stretch/>
        </p:blipFill>
        <p:spPr>
          <a:xfrm>
            <a:off x="444911" y="3875221"/>
            <a:ext cx="3894268" cy="2603350"/>
          </a:xfrm>
          <a:prstGeom prst="rect">
            <a:avLst/>
          </a:prstGeom>
          <a:ln>
            <a:solidFill>
              <a:srgbClr val="BF5441"/>
            </a:solidFill>
          </a:ln>
        </p:spPr>
      </p:pic>
      <p:sp>
        <p:nvSpPr>
          <p:cNvPr id="16" name="Trapezoid 15"/>
          <p:cNvSpPr/>
          <p:nvPr/>
        </p:nvSpPr>
        <p:spPr>
          <a:xfrm>
            <a:off x="800926" y="2184470"/>
            <a:ext cx="2948562" cy="789256"/>
          </a:xfrm>
          <a:prstGeom prst="trapezoid">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rapezoid 16"/>
          <p:cNvSpPr/>
          <p:nvPr/>
        </p:nvSpPr>
        <p:spPr>
          <a:xfrm>
            <a:off x="800926" y="1805725"/>
            <a:ext cx="2948562" cy="757725"/>
          </a:xfrm>
          <a:prstGeom prst="trapezoid">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rapezoid 34"/>
          <p:cNvSpPr/>
          <p:nvPr/>
        </p:nvSpPr>
        <p:spPr>
          <a:xfrm>
            <a:off x="800926" y="1386256"/>
            <a:ext cx="2948562" cy="757595"/>
          </a:xfrm>
          <a:prstGeom prst="trapezoid">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itle 4"/>
          <p:cNvSpPr>
            <a:spLocks noGrp="1"/>
          </p:cNvSpPr>
          <p:nvPr>
            <p:ph type="title"/>
          </p:nvPr>
        </p:nvSpPr>
        <p:spPr/>
        <p:txBody>
          <a:bodyPr>
            <a:noAutofit/>
          </a:bodyPr>
          <a:lstStyle/>
          <a:p>
            <a:r>
              <a:rPr lang="en-US" dirty="0" smtClean="0"/>
              <a:t>Heat Vulnerability Analysis </a:t>
            </a:r>
            <a:endParaRPr lang="en-US" dirty="0"/>
          </a:p>
        </p:txBody>
      </p:sp>
      <p:sp>
        <p:nvSpPr>
          <p:cNvPr id="31" name="TextBox 30"/>
          <p:cNvSpPr txBox="1"/>
          <p:nvPr/>
        </p:nvSpPr>
        <p:spPr>
          <a:xfrm>
            <a:off x="9689008" y="1789253"/>
            <a:ext cx="18314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Economic Stability</a:t>
            </a:r>
            <a:endPar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32" name="TextBox 31"/>
          <p:cNvSpPr txBox="1"/>
          <p:nvPr/>
        </p:nvSpPr>
        <p:spPr>
          <a:xfrm>
            <a:off x="9857912" y="5032879"/>
            <a:ext cx="14936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Health Status</a:t>
            </a:r>
            <a:endPar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33" name="TextBox 32"/>
          <p:cNvSpPr txBox="1"/>
          <p:nvPr/>
        </p:nvSpPr>
        <p:spPr>
          <a:xfrm>
            <a:off x="7288617" y="3410707"/>
            <a:ext cx="25004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Housing &amp; Transportation</a:t>
            </a:r>
            <a:endParaRPr kumimoji="0" lang="en-US" sz="24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34" name="Trapezoid 33"/>
          <p:cNvSpPr/>
          <p:nvPr/>
        </p:nvSpPr>
        <p:spPr>
          <a:xfrm>
            <a:off x="800926" y="1003245"/>
            <a:ext cx="2948562" cy="761809"/>
          </a:xfrm>
          <a:prstGeom prst="trapezoid">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p:cNvSpPr txBox="1"/>
          <p:nvPr/>
        </p:nvSpPr>
        <p:spPr>
          <a:xfrm>
            <a:off x="3795516" y="3858690"/>
            <a:ext cx="3241089" cy="400110"/>
          </a:xfrm>
          <a:prstGeom prst="rect">
            <a:avLst/>
          </a:prstGeom>
          <a:solidFill>
            <a:schemeClr val="bg1"/>
          </a:solidFill>
          <a:ln>
            <a:solidFill>
              <a:schemeClr val="bg2">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Heat Vulnerability</a:t>
            </a:r>
          </a:p>
        </p:txBody>
      </p:sp>
      <p:sp>
        <p:nvSpPr>
          <p:cNvPr id="2" name="Down Arrow 1"/>
          <p:cNvSpPr/>
          <p:nvPr/>
        </p:nvSpPr>
        <p:spPr>
          <a:xfrm>
            <a:off x="2000885" y="3064145"/>
            <a:ext cx="548640" cy="671641"/>
          </a:xfrm>
          <a:prstGeom prst="downArrow">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TextBox 41"/>
          <p:cNvSpPr txBox="1"/>
          <p:nvPr/>
        </p:nvSpPr>
        <p:spPr>
          <a:xfrm>
            <a:off x="3795516" y="1045394"/>
            <a:ext cx="3241089" cy="707886"/>
          </a:xfrm>
          <a:prstGeom prst="rect">
            <a:avLst/>
          </a:prstGeom>
          <a:noFill/>
          <a:ln>
            <a:solidFill>
              <a:schemeClr val="bg2">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Land Surface Temperature</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43" name="TextBox 42"/>
          <p:cNvSpPr txBox="1"/>
          <p:nvPr/>
        </p:nvSpPr>
        <p:spPr>
          <a:xfrm>
            <a:off x="3795520" y="1757750"/>
            <a:ext cx="3241086" cy="400110"/>
          </a:xfrm>
          <a:prstGeom prst="rect">
            <a:avLst/>
          </a:prstGeom>
          <a:noFill/>
          <a:ln>
            <a:solidFill>
              <a:schemeClr val="bg2">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Social Vulnerability</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18" name="TextBox 17"/>
          <p:cNvSpPr txBox="1"/>
          <p:nvPr/>
        </p:nvSpPr>
        <p:spPr>
          <a:xfrm>
            <a:off x="3795519" y="2157860"/>
            <a:ext cx="3241087" cy="400110"/>
          </a:xfrm>
          <a:prstGeom prst="rect">
            <a:avLst/>
          </a:prstGeom>
          <a:noFill/>
          <a:ln>
            <a:solidFill>
              <a:schemeClr val="bg2">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Percent Impervious</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19" name="TextBox 18"/>
          <p:cNvSpPr txBox="1"/>
          <p:nvPr/>
        </p:nvSpPr>
        <p:spPr>
          <a:xfrm>
            <a:off x="3795517" y="2557970"/>
            <a:ext cx="3241089" cy="400110"/>
          </a:xfrm>
          <a:prstGeom prst="rect">
            <a:avLst/>
          </a:prstGeom>
          <a:noFill/>
          <a:ln>
            <a:solidFill>
              <a:schemeClr val="bg2">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1 - Percent Tree Canopy</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19530" t="964" r="-10491" b="8075"/>
          <a:stretch/>
        </p:blipFill>
        <p:spPr>
          <a:xfrm>
            <a:off x="7486650" y="1441104"/>
            <a:ext cx="2104433" cy="1575360"/>
          </a:xfrm>
          <a:prstGeom prst="hexagon">
            <a:avLst/>
          </a:prstGeom>
          <a:ln w="38100">
            <a:solidFill>
              <a:srgbClr val="BF5440"/>
            </a:solidFill>
          </a:ln>
        </p:spPr>
      </p:pic>
    </p:spTree>
    <p:extLst>
      <p:ext uri="{BB962C8B-B14F-4D97-AF65-F5344CB8AC3E}">
        <p14:creationId xmlns:p14="http://schemas.microsoft.com/office/powerpoint/2010/main" val="1270952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Web App</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834" y="1165411"/>
            <a:ext cx="11512294" cy="5351929"/>
          </a:xfrm>
          <a:prstGeom prst="rect">
            <a:avLst/>
          </a:prstGeom>
        </p:spPr>
      </p:pic>
    </p:spTree>
    <p:extLst>
      <p:ext uri="{BB962C8B-B14F-4D97-AF65-F5344CB8AC3E}">
        <p14:creationId xmlns:p14="http://schemas.microsoft.com/office/powerpoint/2010/main" val="3264416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smtClean="0"/>
              <a:t>Background</a:t>
            </a:r>
            <a:endParaRPr lang="en-US" dirty="0"/>
          </a:p>
        </p:txBody>
      </p:sp>
      <p:pic>
        <p:nvPicPr>
          <p:cNvPr id="8" name="Picture Placeholder 7"/>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39784" b="9397"/>
          <a:stretch/>
        </p:blipFill>
        <p:spPr>
          <a:xfrm>
            <a:off x="-55501" y="3345632"/>
            <a:ext cx="12344400" cy="3529427"/>
          </a:xfrm>
        </p:spPr>
      </p:pic>
      <p:sp>
        <p:nvSpPr>
          <p:cNvPr id="6" name="Text Placeholder 5"/>
          <p:cNvSpPr>
            <a:spLocks noGrp="1"/>
          </p:cNvSpPr>
          <p:nvPr>
            <p:ph type="body" sz="half" idx="2"/>
          </p:nvPr>
        </p:nvSpPr>
        <p:spPr>
          <a:xfrm>
            <a:off x="1113013" y="1343947"/>
            <a:ext cx="10233148" cy="2186052"/>
          </a:xfrm>
        </p:spPr>
        <p:txBody>
          <a:bodyPr/>
          <a:lstStyle/>
          <a:p>
            <a:r>
              <a:rPr lang="en-US" dirty="0">
                <a:solidFill>
                  <a:schemeClr val="tx1">
                    <a:lumMod val="65000"/>
                    <a:lumOff val="35000"/>
                  </a:schemeClr>
                </a:solidFill>
              </a:rPr>
              <a:t>This rapid urban growth has caused an increase in impervious surfaces such as concrete and a lack of vegetation, making the city even hotter. Aside from the heat, many residents struggle with poverty, health problems, and sub-standard living conditions.</a:t>
            </a:r>
          </a:p>
        </p:txBody>
      </p:sp>
      <p:sp>
        <p:nvSpPr>
          <p:cNvPr id="7" name="TextBox 6"/>
          <p:cNvSpPr txBox="1"/>
          <p:nvPr/>
        </p:nvSpPr>
        <p:spPr>
          <a:xfrm>
            <a:off x="10061514" y="6581001"/>
            <a:ext cx="25692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Image Source: </a:t>
            </a:r>
            <a:r>
              <a:rPr kumimoji="0" lang="en-US" sz="1200" b="0" i="0" u="none" strike="noStrike" kern="1200" cap="none" spc="0" normalizeH="0" baseline="0" noProof="0" dirty="0" err="1" smtClean="0">
                <a:ln>
                  <a:noFill/>
                </a:ln>
                <a:solidFill>
                  <a:prstClr val="white"/>
                </a:solidFill>
                <a:effectLst/>
                <a:uLnTx/>
                <a:uFillTx/>
                <a:latin typeface="Century Gothic" panose="020F0302020204030204"/>
                <a:ea typeface="+mn-ea"/>
                <a:cs typeface="+mn-cs"/>
              </a:rPr>
              <a:t>Pixabay</a:t>
            </a: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92131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smtClean="0"/>
              <a:t>Future Work</a:t>
            </a:r>
            <a:endParaRPr lang="en-US" dirty="0"/>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52584" b="6436"/>
          <a:stretch/>
        </p:blipFill>
        <p:spPr>
          <a:xfrm>
            <a:off x="0" y="3527129"/>
            <a:ext cx="12192000" cy="3330871"/>
          </a:xfrm>
        </p:spPr>
      </p:pic>
      <p:sp>
        <p:nvSpPr>
          <p:cNvPr id="6" name="Text Placeholder 5"/>
          <p:cNvSpPr>
            <a:spLocks noGrp="1"/>
          </p:cNvSpPr>
          <p:nvPr>
            <p:ph type="body" sz="half" idx="2"/>
          </p:nvPr>
        </p:nvSpPr>
        <p:spPr>
          <a:xfrm>
            <a:off x="919691" y="1284535"/>
            <a:ext cx="10394016" cy="2332241"/>
          </a:xfrm>
        </p:spPr>
        <p:txBody>
          <a:bodyPr>
            <a:normAutofit/>
          </a:bodyPr>
          <a:lstStyle/>
          <a:p>
            <a:r>
              <a:rPr lang="en-US" sz="2100" dirty="0" smtClean="0">
                <a:solidFill>
                  <a:schemeClr val="tx1">
                    <a:lumMod val="65000"/>
                    <a:lumOff val="35000"/>
                  </a:schemeClr>
                </a:solidFill>
              </a:rPr>
              <a:t>The City of Las Cruces Sustainability Office plans to undertake projects in order to better understand and mitigate the urban heat island effect</a:t>
            </a:r>
          </a:p>
          <a:p>
            <a:r>
              <a:rPr lang="en-US" sz="2100" dirty="0" smtClean="0">
                <a:solidFill>
                  <a:schemeClr val="tx1">
                    <a:lumMod val="65000"/>
                    <a:lumOff val="35000"/>
                  </a:schemeClr>
                </a:solidFill>
              </a:rPr>
              <a:t>The data we produce may inform their decisions and guide policy change regarding where to introduce mitigation techniques, such as green stormwater infrastructure and urban shade canopies</a:t>
            </a:r>
            <a:endParaRPr lang="en-US" sz="2100" dirty="0">
              <a:solidFill>
                <a:schemeClr val="tx1">
                  <a:lumMod val="65000"/>
                  <a:lumOff val="35000"/>
                </a:schemeClr>
              </a:solidFill>
            </a:endParaRPr>
          </a:p>
          <a:p>
            <a:endParaRPr lang="en-US" sz="2100" dirty="0">
              <a:solidFill>
                <a:schemeClr val="tx1">
                  <a:lumMod val="65000"/>
                  <a:lumOff val="35000"/>
                </a:schemeClr>
              </a:solidFill>
            </a:endParaRPr>
          </a:p>
        </p:txBody>
      </p:sp>
    </p:spTree>
    <p:extLst>
      <p:ext uri="{BB962C8B-B14F-4D97-AF65-F5344CB8AC3E}">
        <p14:creationId xmlns:p14="http://schemas.microsoft.com/office/powerpoint/2010/main" val="3896936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Acknowledgments</a:t>
            </a:r>
            <a:endParaRPr lang="en-US" dirty="0"/>
          </a:p>
        </p:txBody>
      </p:sp>
      <p:sp>
        <p:nvSpPr>
          <p:cNvPr id="8" name="Text Placeholder 1"/>
          <p:cNvSpPr txBox="1">
            <a:spLocks/>
          </p:cNvSpPr>
          <p:nvPr/>
        </p:nvSpPr>
        <p:spPr>
          <a:xfrm>
            <a:off x="1000125" y="1056938"/>
            <a:ext cx="10073553" cy="22261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Lisa </a:t>
            </a:r>
            <a:r>
              <a:rPr kumimoji="0" lang="en-US" sz="18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LaRocque</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Sustainability Officer – City of Las Cruces Sustainability Office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Dr. Gregg </a:t>
            </a:r>
            <a:r>
              <a:rPr kumimoji="0" lang="en-US" sz="18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Garfin</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Associate Professor</a:t>
            </a:r>
            <a:r>
              <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Climate Assessment for the Southwest (CLIMAS)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Sarah Leroy</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Research Staff – Climate Assessment for the Southwest (CLIMAS)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Lance Watkins</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Center Lead – NASA DEVELOP, Maricopa County Department of Public Health &amp; Arizona State University</a:t>
            </a:r>
            <a:endPar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Dr. David Hondula</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Science Advisor – Arizona State University</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grpSp>
        <p:nvGrpSpPr>
          <p:cNvPr id="5" name="Group 4"/>
          <p:cNvGrpSpPr/>
          <p:nvPr/>
        </p:nvGrpSpPr>
        <p:grpSpPr>
          <a:xfrm>
            <a:off x="1000125" y="4161934"/>
            <a:ext cx="5527802" cy="1870302"/>
            <a:chOff x="930148" y="1941151"/>
            <a:chExt cx="10488199" cy="3548626"/>
          </a:xfrm>
        </p:grpSpPr>
        <p:grpSp>
          <p:nvGrpSpPr>
            <p:cNvPr id="6" name="Group 5"/>
            <p:cNvGrpSpPr/>
            <p:nvPr/>
          </p:nvGrpSpPr>
          <p:grpSpPr>
            <a:xfrm>
              <a:off x="930148" y="1941151"/>
              <a:ext cx="10488199" cy="3548626"/>
              <a:chOff x="325140" y="27051708"/>
              <a:chExt cx="10488199" cy="3548626"/>
            </a:xfrm>
          </p:grpSpPr>
          <p:sp>
            <p:nvSpPr>
              <p:cNvPr id="10" name="Text Placeholder 16"/>
              <p:cNvSpPr txBox="1">
                <a:spLocks/>
              </p:cNvSpPr>
              <p:nvPr/>
            </p:nvSpPr>
            <p:spPr>
              <a:xfrm>
                <a:off x="325140" y="2933622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Jonathan O’Brien</a:t>
                </a:r>
              </a:p>
              <a:p>
                <a:pPr marL="0" marR="0" lvl="0" indent="0" algn="ctr"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Team Lead</a:t>
                </a:r>
              </a:p>
            </p:txBody>
          </p:sp>
          <p:sp>
            <p:nvSpPr>
              <p:cNvPr id="11" name="Text Placeholder 16"/>
              <p:cNvSpPr txBox="1">
                <a:spLocks/>
              </p:cNvSpPr>
              <p:nvPr/>
            </p:nvSpPr>
            <p:spPr>
              <a:xfrm>
                <a:off x="2803143" y="29336225"/>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smtClean="0">
                    <a:ln>
                      <a:noFill/>
                    </a:ln>
                    <a:solidFill>
                      <a:prstClr val="black">
                        <a:lumMod val="75000"/>
                        <a:lumOff val="25000"/>
                      </a:prstClr>
                    </a:solidFill>
                    <a:effectLst/>
                    <a:uLnTx/>
                    <a:uFillTx/>
                    <a:latin typeface="Century Gothic" panose="020F0302020204030204"/>
                    <a:ea typeface="+mn-ea"/>
                    <a:cs typeface="+mn-cs"/>
                  </a:rPr>
                  <a:t>Fanqi</a:t>
                </a:r>
                <a:r>
                  <a:rPr kumimoji="0" lang="en-US" sz="12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a:t>
                </a:r>
                <a:r>
                  <a:rPr kumimoji="0" lang="en-US" sz="1200" b="1" i="0" u="none" strike="noStrike" kern="1200" cap="none" spc="0" normalizeH="0" baseline="0" noProof="0" dirty="0" err="1" smtClean="0">
                    <a:ln>
                      <a:noFill/>
                    </a:ln>
                    <a:solidFill>
                      <a:prstClr val="black">
                        <a:lumMod val="75000"/>
                        <a:lumOff val="25000"/>
                      </a:prstClr>
                    </a:solidFill>
                    <a:effectLst/>
                    <a:uLnTx/>
                    <a:uFillTx/>
                    <a:latin typeface="Century Gothic" panose="020F0302020204030204"/>
                    <a:ea typeface="+mn-ea"/>
                    <a:cs typeface="+mn-cs"/>
                  </a:rPr>
                  <a:t>Jia</a:t>
                </a:r>
                <a:endParaRPr kumimoji="0" lang="en-US" sz="12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p:txBody>
          </p:sp>
          <p:sp>
            <p:nvSpPr>
              <p:cNvPr id="12" name="Text Placeholder 16"/>
              <p:cNvSpPr txBox="1">
                <a:spLocks/>
              </p:cNvSpPr>
              <p:nvPr/>
            </p:nvSpPr>
            <p:spPr>
              <a:xfrm>
                <a:off x="5330023" y="293362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smtClean="0">
                    <a:ln>
                      <a:noFill/>
                    </a:ln>
                    <a:solidFill>
                      <a:prstClr val="black">
                        <a:lumMod val="75000"/>
                        <a:lumOff val="25000"/>
                      </a:prstClr>
                    </a:solidFill>
                    <a:effectLst/>
                    <a:uLnTx/>
                    <a:uFillTx/>
                    <a:latin typeface="Century Gothic" panose="020F0302020204030204"/>
                    <a:ea typeface="+mn-ea"/>
                    <a:cs typeface="+mn-cs"/>
                  </a:rPr>
                  <a:t>Rebia</a:t>
                </a:r>
                <a:r>
                  <a:rPr kumimoji="0" lang="en-US" sz="12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Khan</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984" y="27051708"/>
                <a:ext cx="2057404" cy="208178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7051708"/>
                <a:ext cx="2057404" cy="208178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45" y="27067923"/>
                <a:ext cx="2057404" cy="2081788"/>
              </a:xfrm>
              <a:prstGeom prst="rect">
                <a:avLst/>
              </a:prstGeom>
            </p:spPr>
          </p:pic>
          <p:sp>
            <p:nvSpPr>
              <p:cNvPr id="16" name="Text Placeholder 16"/>
              <p:cNvSpPr txBox="1">
                <a:spLocks/>
              </p:cNvSpPr>
              <p:nvPr/>
            </p:nvSpPr>
            <p:spPr>
              <a:xfrm>
                <a:off x="7811179" y="2935244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Christopher Wilson</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6156" y="27067923"/>
                <a:ext cx="2057404" cy="208178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0536" t="5603" b="5603"/>
              <a:stretch/>
            </p:blipFill>
            <p:spPr>
              <a:xfrm rot="16200000">
                <a:off x="953587" y="27285857"/>
                <a:ext cx="1645920" cy="1645920"/>
              </a:xfrm>
              <a:prstGeom prst="ellipse">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6714" r="16714"/>
              <a:stretch/>
            </p:blipFill>
            <p:spPr>
              <a:xfrm>
                <a:off x="5920742" y="27267332"/>
                <a:ext cx="1645920" cy="1645920"/>
              </a:xfrm>
              <a:prstGeom prst="ellipse">
                <a:avLst/>
              </a:prstGeom>
            </p:spPr>
          </p:pic>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6906" y="2175300"/>
              <a:ext cx="1645920" cy="1645920"/>
            </a:xfrm>
            <a:prstGeom prst="ellipse">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7661" y="2156634"/>
              <a:ext cx="1646063" cy="1646063"/>
            </a:xfrm>
            <a:prstGeom prst="rect">
              <a:avLst/>
            </a:prstGeom>
          </p:spPr>
        </p:pic>
      </p:grpSp>
      <p:sp>
        <p:nvSpPr>
          <p:cNvPr id="20" name="Title 3"/>
          <p:cNvSpPr txBox="1">
            <a:spLocks/>
          </p:cNvSpPr>
          <p:nvPr/>
        </p:nvSpPr>
        <p:spPr>
          <a:xfrm>
            <a:off x="1000125" y="3482820"/>
            <a:ext cx="9413277" cy="47942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800" b="0" kern="1200">
                <a:solidFill>
                  <a:srgbClr val="BF544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BF5441"/>
                </a:solidFill>
                <a:effectLst/>
                <a:uLnTx/>
                <a:uFillTx/>
                <a:latin typeface="Century Gothic" panose="020B0502020202020204" pitchFamily="34" charset="0"/>
                <a:ea typeface="+mj-ea"/>
                <a:cs typeface="+mj-cs"/>
              </a:rPr>
              <a:t>Team Members</a:t>
            </a:r>
            <a:endParaRPr kumimoji="0" lang="en-US" sz="4800" b="0" i="0" u="none" strike="noStrike" kern="1200" cap="none" spc="0" normalizeH="0" baseline="0" noProof="0" dirty="0">
              <a:ln>
                <a:noFill/>
              </a:ln>
              <a:solidFill>
                <a:srgbClr val="BF5441"/>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869443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Concerns</a:t>
            </a:r>
            <a:endParaRPr lang="en-US" dirty="0"/>
          </a:p>
        </p:txBody>
      </p:sp>
      <p:sp>
        <p:nvSpPr>
          <p:cNvPr id="4" name="Text Placeholder 3"/>
          <p:cNvSpPr>
            <a:spLocks noGrp="1"/>
          </p:cNvSpPr>
          <p:nvPr>
            <p:ph type="body" sz="half" idx="2"/>
          </p:nvPr>
        </p:nvSpPr>
        <p:spPr>
          <a:xfrm>
            <a:off x="717903" y="1088660"/>
            <a:ext cx="3841506" cy="5446712"/>
          </a:xfrm>
        </p:spPr>
        <p:txBody>
          <a:bodyPr numCol="1" spcCol="640080">
            <a:normAutofit/>
          </a:bodyPr>
          <a:lstStyle/>
          <a:p>
            <a:pPr marL="347663" indent="-347663" defTabSz="2743200">
              <a:spcBef>
                <a:spcPts val="1800"/>
              </a:spcBef>
              <a:buClr>
                <a:srgbClr val="BF5440"/>
              </a:buClr>
              <a:buFont typeface="Webdings" panose="05030102010509060703" pitchFamily="18" charset="2"/>
              <a:buChar char="4"/>
            </a:pPr>
            <a:r>
              <a:rPr lang="en-US" dirty="0">
                <a:solidFill>
                  <a:schemeClr val="tx1">
                    <a:lumMod val="65000"/>
                    <a:lumOff val="35000"/>
                  </a:schemeClr>
                </a:solidFill>
              </a:rPr>
              <a:t>There have been </a:t>
            </a:r>
            <a:r>
              <a:rPr lang="en-US" b="1" dirty="0">
                <a:solidFill>
                  <a:schemeClr val="tx1">
                    <a:lumMod val="65000"/>
                    <a:lumOff val="35000"/>
                  </a:schemeClr>
                </a:solidFill>
              </a:rPr>
              <a:t>five years</a:t>
            </a:r>
            <a:r>
              <a:rPr lang="en-US" dirty="0">
                <a:solidFill>
                  <a:schemeClr val="tx1">
                    <a:lumMod val="65000"/>
                    <a:lumOff val="35000"/>
                  </a:schemeClr>
                </a:solidFill>
              </a:rPr>
              <a:t> where the city experienced </a:t>
            </a:r>
            <a:r>
              <a:rPr lang="en-US" b="1" dirty="0">
                <a:solidFill>
                  <a:schemeClr val="tx1">
                    <a:lumMod val="65000"/>
                    <a:lumOff val="35000"/>
                  </a:schemeClr>
                </a:solidFill>
              </a:rPr>
              <a:t>more than 30 consecutive days </a:t>
            </a:r>
            <a:r>
              <a:rPr lang="en-US" b="1" dirty="0" smtClean="0">
                <a:solidFill>
                  <a:schemeClr val="tx1">
                    <a:lumMod val="65000"/>
                    <a:lumOff val="35000"/>
                  </a:schemeClr>
                </a:solidFill>
              </a:rPr>
              <a:t>100 °F+</a:t>
            </a:r>
            <a:r>
              <a:rPr lang="en-US" dirty="0" smtClean="0">
                <a:solidFill>
                  <a:schemeClr val="tx1">
                    <a:lumMod val="65000"/>
                    <a:lumOff val="35000"/>
                  </a:schemeClr>
                </a:solidFill>
              </a:rPr>
              <a:t> </a:t>
            </a:r>
            <a:r>
              <a:rPr lang="en-US" dirty="0">
                <a:solidFill>
                  <a:schemeClr val="tx1">
                    <a:lumMod val="65000"/>
                    <a:lumOff val="35000"/>
                  </a:schemeClr>
                </a:solidFill>
              </a:rPr>
              <a:t>(LeRoy and Garfin, 2017).</a:t>
            </a:r>
          </a:p>
          <a:p>
            <a:pPr marL="347663" indent="-347663" defTabSz="2743200">
              <a:spcBef>
                <a:spcPts val="1800"/>
              </a:spcBef>
              <a:buClr>
                <a:srgbClr val="BF5440"/>
              </a:buClr>
              <a:buFont typeface="Webdings" panose="05030102010509060703" pitchFamily="18" charset="2"/>
              <a:buChar char="4"/>
            </a:pPr>
            <a:endParaRPr lang="en-US" dirty="0" smtClean="0">
              <a:solidFill>
                <a:schemeClr val="tx1">
                  <a:lumMod val="65000"/>
                  <a:lumOff val="35000"/>
                </a:schemeClr>
              </a:solidFill>
            </a:endParaRPr>
          </a:p>
          <a:p>
            <a:pPr marL="347663" indent="-347663" defTabSz="2743200">
              <a:spcBef>
                <a:spcPts val="1800"/>
              </a:spcBef>
              <a:buClr>
                <a:srgbClr val="BF5440"/>
              </a:buClr>
              <a:buFont typeface="Webdings" panose="05030102010509060703" pitchFamily="18" charset="2"/>
              <a:buChar char="4"/>
            </a:pPr>
            <a:r>
              <a:rPr lang="en-US" dirty="0" smtClean="0">
                <a:solidFill>
                  <a:schemeClr val="tx1">
                    <a:lumMod val="65000"/>
                    <a:lumOff val="35000"/>
                  </a:schemeClr>
                </a:solidFill>
              </a:rPr>
              <a:t>At </a:t>
            </a:r>
            <a:r>
              <a:rPr lang="en-US" dirty="0">
                <a:solidFill>
                  <a:schemeClr val="tx1">
                    <a:lumMod val="65000"/>
                    <a:lumOff val="35000"/>
                  </a:schemeClr>
                </a:solidFill>
              </a:rPr>
              <a:t>risk populations include: </a:t>
            </a:r>
            <a:r>
              <a:rPr lang="en-US" b="1" dirty="0">
                <a:solidFill>
                  <a:schemeClr val="tx1">
                    <a:lumMod val="65000"/>
                    <a:lumOff val="35000"/>
                  </a:schemeClr>
                </a:solidFill>
              </a:rPr>
              <a:t>minorities</a:t>
            </a:r>
            <a:r>
              <a:rPr lang="en-US" dirty="0">
                <a:solidFill>
                  <a:schemeClr val="tx1">
                    <a:lumMod val="65000"/>
                    <a:lumOff val="35000"/>
                  </a:schemeClr>
                </a:solidFill>
              </a:rPr>
              <a:t>, those with </a:t>
            </a:r>
            <a:r>
              <a:rPr lang="en-US" b="1" dirty="0">
                <a:solidFill>
                  <a:schemeClr val="tx1">
                    <a:lumMod val="65000"/>
                    <a:lumOff val="35000"/>
                  </a:schemeClr>
                </a:solidFill>
              </a:rPr>
              <a:t>poor health</a:t>
            </a:r>
            <a:r>
              <a:rPr lang="en-US" dirty="0">
                <a:solidFill>
                  <a:schemeClr val="tx1">
                    <a:lumMod val="65000"/>
                    <a:lumOff val="35000"/>
                  </a:schemeClr>
                </a:solidFill>
              </a:rPr>
              <a:t>, </a:t>
            </a:r>
            <a:r>
              <a:rPr lang="en-US" dirty="0" smtClean="0">
                <a:solidFill>
                  <a:schemeClr val="tx1">
                    <a:lumMod val="65000"/>
                    <a:lumOff val="35000"/>
                  </a:schemeClr>
                </a:solidFill>
              </a:rPr>
              <a:t>people that are </a:t>
            </a:r>
            <a:r>
              <a:rPr lang="en-US" b="1" dirty="0" smtClean="0">
                <a:solidFill>
                  <a:schemeClr val="tx1">
                    <a:lumMod val="65000"/>
                    <a:lumOff val="35000"/>
                  </a:schemeClr>
                </a:solidFill>
              </a:rPr>
              <a:t>socially </a:t>
            </a:r>
            <a:r>
              <a:rPr lang="en-US" b="1" dirty="0">
                <a:solidFill>
                  <a:schemeClr val="tx1">
                    <a:lumMod val="65000"/>
                    <a:lumOff val="35000"/>
                  </a:schemeClr>
                </a:solidFill>
              </a:rPr>
              <a:t>isolated</a:t>
            </a:r>
            <a:r>
              <a:rPr lang="en-US" dirty="0">
                <a:solidFill>
                  <a:schemeClr val="tx1">
                    <a:lumMod val="65000"/>
                    <a:lumOff val="35000"/>
                  </a:schemeClr>
                </a:solidFill>
              </a:rPr>
              <a:t>, </a:t>
            </a:r>
            <a:r>
              <a:rPr lang="en-US" dirty="0" smtClean="0">
                <a:solidFill>
                  <a:schemeClr val="tx1">
                    <a:lumMod val="65000"/>
                    <a:lumOff val="35000"/>
                  </a:schemeClr>
                </a:solidFill>
              </a:rPr>
              <a:t>the </a:t>
            </a:r>
            <a:r>
              <a:rPr lang="en-US" b="1" dirty="0" smtClean="0">
                <a:solidFill>
                  <a:schemeClr val="tx1">
                    <a:lumMod val="65000"/>
                    <a:lumOff val="35000"/>
                  </a:schemeClr>
                </a:solidFill>
              </a:rPr>
              <a:t>elderly</a:t>
            </a:r>
            <a:r>
              <a:rPr lang="en-US" dirty="0">
                <a:solidFill>
                  <a:schemeClr val="tx1">
                    <a:lumMod val="65000"/>
                    <a:lumOff val="35000"/>
                  </a:schemeClr>
                </a:solidFill>
              </a:rPr>
              <a:t>, </a:t>
            </a:r>
            <a:r>
              <a:rPr lang="en-US" dirty="0" smtClean="0">
                <a:solidFill>
                  <a:schemeClr val="tx1">
                    <a:lumMod val="65000"/>
                    <a:lumOff val="35000"/>
                  </a:schemeClr>
                </a:solidFill>
              </a:rPr>
              <a:t>and the </a:t>
            </a:r>
            <a:r>
              <a:rPr lang="en-US" b="1" dirty="0">
                <a:solidFill>
                  <a:schemeClr val="tx1">
                    <a:lumMod val="65000"/>
                    <a:lumOff val="35000"/>
                  </a:schemeClr>
                </a:solidFill>
              </a:rPr>
              <a:t>poor</a:t>
            </a:r>
            <a:r>
              <a:rPr lang="en-US" dirty="0">
                <a:solidFill>
                  <a:schemeClr val="tx1">
                    <a:lumMod val="65000"/>
                    <a:lumOff val="35000"/>
                  </a:schemeClr>
                </a:solidFill>
              </a:rPr>
              <a:t>.</a:t>
            </a:r>
          </a:p>
          <a:p>
            <a:pPr marL="347663" indent="-347663" defTabSz="2743200">
              <a:spcBef>
                <a:spcPts val="1800"/>
              </a:spcBef>
              <a:buClr>
                <a:srgbClr val="BF5440"/>
              </a:buClr>
              <a:buFont typeface="Webdings" panose="05030102010509060703" pitchFamily="18" charset="2"/>
              <a:buChar char="4"/>
            </a:pPr>
            <a:endParaRPr lang="en-US" b="1" dirty="0" smtClean="0">
              <a:solidFill>
                <a:schemeClr val="tx1">
                  <a:lumMod val="65000"/>
                  <a:lumOff val="35000"/>
                </a:schemeClr>
              </a:solidFill>
            </a:endParaRPr>
          </a:p>
          <a:p>
            <a:pPr marL="347663" indent="-347663" defTabSz="2743200">
              <a:spcBef>
                <a:spcPts val="1800"/>
              </a:spcBef>
              <a:buClr>
                <a:srgbClr val="BF5440"/>
              </a:buClr>
              <a:buFont typeface="Webdings" panose="05030102010509060703" pitchFamily="18" charset="2"/>
              <a:buChar char="4"/>
            </a:pPr>
            <a:r>
              <a:rPr lang="en-US" b="1" dirty="0" smtClean="0">
                <a:solidFill>
                  <a:schemeClr val="tx1">
                    <a:lumMod val="65000"/>
                    <a:lumOff val="35000"/>
                  </a:schemeClr>
                </a:solidFill>
              </a:rPr>
              <a:t>Less </a:t>
            </a:r>
            <a:r>
              <a:rPr lang="en-US" b="1" dirty="0">
                <a:solidFill>
                  <a:schemeClr val="tx1">
                    <a:lumMod val="65000"/>
                    <a:lumOff val="35000"/>
                  </a:schemeClr>
                </a:solidFill>
              </a:rPr>
              <a:t>than 4.5% </a:t>
            </a:r>
            <a:r>
              <a:rPr lang="en-US" dirty="0">
                <a:solidFill>
                  <a:schemeClr val="tx1">
                    <a:lumMod val="65000"/>
                    <a:lumOff val="35000"/>
                  </a:schemeClr>
                </a:solidFill>
              </a:rPr>
              <a:t>tree canopy </a:t>
            </a:r>
            <a:r>
              <a:rPr lang="en-US" dirty="0" smtClean="0">
                <a:solidFill>
                  <a:schemeClr val="tx1">
                    <a:lumMod val="65000"/>
                    <a:lumOff val="35000"/>
                  </a:schemeClr>
                </a:solidFill>
              </a:rPr>
              <a:t>coverage exists throughout the city.</a:t>
            </a:r>
            <a:r>
              <a:rPr lang="en-US" b="1" dirty="0" smtClean="0">
                <a:solidFill>
                  <a:schemeClr val="tx1">
                    <a:lumMod val="65000"/>
                    <a:lumOff val="35000"/>
                  </a:schemeClr>
                </a:solidFill>
                <a:latin typeface="+mn-lt"/>
              </a:rPr>
              <a:t> </a:t>
            </a:r>
            <a:endParaRPr lang="en-US" b="1" dirty="0">
              <a:solidFill>
                <a:schemeClr val="tx1">
                  <a:lumMod val="65000"/>
                  <a:lumOff val="35000"/>
                </a:schemeClr>
              </a:solidFill>
              <a:latin typeface="+mn-lt"/>
            </a:endParaRPr>
          </a:p>
          <a:p>
            <a:pPr marL="347663" indent="-347663" defTabSz="2743200">
              <a:spcBef>
                <a:spcPts val="1800"/>
              </a:spcBef>
              <a:buClr>
                <a:srgbClr val="BF5440"/>
              </a:buClr>
              <a:buFont typeface="Webdings" panose="05030102010509060703" pitchFamily="18" charset="2"/>
              <a:buChar char="4"/>
            </a:pPr>
            <a:endParaRPr lang="en-US" b="1" dirty="0">
              <a:solidFill>
                <a:schemeClr val="tx1">
                  <a:lumMod val="65000"/>
                  <a:lumOff val="35000"/>
                </a:schemeClr>
              </a:solidFill>
              <a:latin typeface="+mn-lt"/>
            </a:endParaRPr>
          </a:p>
          <a:p>
            <a:pPr marL="347663" indent="-347663" defTabSz="2743200">
              <a:spcBef>
                <a:spcPts val="1800"/>
              </a:spcBef>
              <a:buClr>
                <a:srgbClr val="BF5440"/>
              </a:buClr>
              <a:buFont typeface="Webdings" panose="05030102010509060703" pitchFamily="18" charset="2"/>
              <a:buChar char="4"/>
            </a:pPr>
            <a:endParaRPr lang="en-US" b="1" dirty="0">
              <a:solidFill>
                <a:schemeClr val="tx1">
                  <a:lumMod val="65000"/>
                  <a:lumOff val="35000"/>
                </a:schemeClr>
              </a:solidFill>
              <a:latin typeface="+mn-lt"/>
            </a:endParaRPr>
          </a:p>
        </p:txBody>
      </p:sp>
      <p:sp>
        <p:nvSpPr>
          <p:cNvPr id="11" name="Text Placeholder 3"/>
          <p:cNvSpPr txBox="1">
            <a:spLocks/>
          </p:cNvSpPr>
          <p:nvPr/>
        </p:nvSpPr>
        <p:spPr>
          <a:xfrm>
            <a:off x="4921956" y="1088660"/>
            <a:ext cx="6485237" cy="3398839"/>
          </a:xfrm>
          <a:prstGeom prst="rect">
            <a:avLst/>
          </a:prstGeom>
        </p:spPr>
        <p:txBody>
          <a:bodyPr vert="horz" lIns="91440" tIns="45720" rIns="91440" bIns="45720" numCol="1" spcCol="640080" rtlCol="0">
            <a:normAutofit/>
          </a:bodyPr>
          <a:lstStyle>
            <a:lvl1pPr marL="347663" indent="-347663" defTabSz="2743200">
              <a:lnSpc>
                <a:spcPct val="90000"/>
              </a:lnSpc>
              <a:spcBef>
                <a:spcPts val="1800"/>
              </a:spcBef>
              <a:buClr>
                <a:srgbClr val="BF5440"/>
              </a:buClr>
              <a:buFont typeface="Webdings" panose="05030102010509060703" pitchFamily="18" charset="2"/>
              <a:buChar char="4"/>
              <a:defRPr sz="2000">
                <a:solidFill>
                  <a:schemeClr val="tx1">
                    <a:lumMod val="75000"/>
                    <a:lumOff val="25000"/>
                  </a:schemeClr>
                </a:solidFill>
                <a:latin typeface="Century Gothic" panose="020B0502020202020204" pitchFamily="34" charset="0"/>
              </a:defRPr>
            </a:lvl1pPr>
            <a:lvl2pPr indent="0">
              <a:lnSpc>
                <a:spcPct val="90000"/>
              </a:lnSpc>
              <a:spcBef>
                <a:spcPts val="500"/>
              </a:spcBef>
              <a:buFont typeface="Arial" panose="020B0604020202020204" pitchFamily="34" charset="0"/>
              <a:buNone/>
              <a:defRPr sz="1400">
                <a:latin typeface="Century Gothic" panose="020B0502020202020204" pitchFamily="34" charset="0"/>
              </a:defRPr>
            </a:lvl2pPr>
            <a:lvl3pPr indent="0">
              <a:lnSpc>
                <a:spcPct val="90000"/>
              </a:lnSpc>
              <a:spcBef>
                <a:spcPts val="500"/>
              </a:spcBef>
              <a:buFont typeface="Arial" panose="020B0604020202020204" pitchFamily="34" charset="0"/>
              <a:buNone/>
              <a:defRPr sz="1200">
                <a:latin typeface="Century Gothic" panose="020B0502020202020204" pitchFamily="34" charset="0"/>
              </a:defRPr>
            </a:lvl3pPr>
            <a:lvl4pPr indent="0">
              <a:lnSpc>
                <a:spcPct val="90000"/>
              </a:lnSpc>
              <a:spcBef>
                <a:spcPts val="500"/>
              </a:spcBef>
              <a:buFont typeface="Arial" panose="020B0604020202020204" pitchFamily="34" charset="0"/>
              <a:buNone/>
              <a:defRPr sz="1000">
                <a:latin typeface="Century Gothic" panose="020B0502020202020204" pitchFamily="34" charset="0"/>
              </a:defRPr>
            </a:lvl4pPr>
            <a:lvl5pPr indent="0">
              <a:lnSpc>
                <a:spcPct val="90000"/>
              </a:lnSpc>
              <a:spcBef>
                <a:spcPts val="500"/>
              </a:spcBef>
              <a:buFont typeface="Arial" panose="020B0604020202020204" pitchFamily="34" charset="0"/>
              <a:buNone/>
              <a:defRPr sz="1000">
                <a:latin typeface="Century Gothic" panose="020B0502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347663" marR="0" lvl="0" indent="-347663" algn="l" defTabSz="2743200" rtl="0" eaLnBrk="1" fontAlgn="auto" latinLnBrk="0" hangingPunct="1">
              <a:lnSpc>
                <a:spcPct val="90000"/>
              </a:lnSpc>
              <a:spcBef>
                <a:spcPts val="1800"/>
              </a:spcBef>
              <a:spcAft>
                <a:spcPts val="0"/>
              </a:spcAft>
              <a:buClr>
                <a:srgbClr val="BF5440"/>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Decision Points</a:t>
            </a: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a:t>
            </a:r>
            <a:endParaRPr kumimoji="0" lang="en-US" sz="20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Identify areas to implement greening and the development of “Cool Corridors”.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Quantify the percentage of tree canopy cover, vegetation, and impervious surface to reduce </a:t>
            </a:r>
            <a:r>
              <a:rPr lang="en-US" sz="1600" dirty="0" smtClean="0">
                <a:solidFill>
                  <a:prstClr val="black">
                    <a:lumMod val="65000"/>
                    <a:lumOff val="35000"/>
                  </a:prstClr>
                </a:solidFill>
              </a:rPr>
              <a:t>surface temperature</a:t>
            </a:r>
            <a:r>
              <a:rPr kumimoji="0" lang="en-US" sz="16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a:t>
            </a:r>
            <a:endParaRPr kumimoji="0" lang="en-US" sz="16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347663" marR="0" lvl="0" indent="-347663" algn="l" defTabSz="2743200" rtl="0" eaLnBrk="1" fontAlgn="auto" latinLnBrk="0" hangingPunct="1">
              <a:lnSpc>
                <a:spcPct val="90000"/>
              </a:lnSpc>
              <a:spcBef>
                <a:spcPts val="1800"/>
              </a:spcBef>
              <a:spcAft>
                <a:spcPts val="0"/>
              </a:spcAft>
              <a:buClr>
                <a:srgbClr val="BF5440"/>
              </a:buClr>
              <a:buSzTx/>
              <a:buFont typeface="Webdings" panose="05030102010509060703" pitchFamily="18" charset="2"/>
              <a:buChar char="4"/>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2184" y="2788079"/>
            <a:ext cx="6547556" cy="3683000"/>
          </a:xfrm>
          <a:prstGeom prst="rect">
            <a:avLst/>
          </a:prstGeom>
        </p:spPr>
      </p:pic>
      <p:sp>
        <p:nvSpPr>
          <p:cNvPr id="6" name="TextBox 5"/>
          <p:cNvSpPr txBox="1"/>
          <p:nvPr/>
        </p:nvSpPr>
        <p:spPr>
          <a:xfrm>
            <a:off x="4859637" y="6186918"/>
            <a:ext cx="32917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Image Source: City of Las Cruces </a:t>
            </a: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93002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179"/>
            <a:ext cx="7175825" cy="4643181"/>
          </a:xfrm>
          <a:prstGeom prst="rect">
            <a:avLst/>
          </a:prstGeom>
        </p:spPr>
      </p:pic>
      <p:sp>
        <p:nvSpPr>
          <p:cNvPr id="5" name="Title 4"/>
          <p:cNvSpPr>
            <a:spLocks noGrp="1"/>
          </p:cNvSpPr>
          <p:nvPr>
            <p:ph type="title"/>
          </p:nvPr>
        </p:nvSpPr>
        <p:spPr/>
        <p:txBody>
          <a:bodyPr>
            <a:noAutofit/>
          </a:bodyPr>
          <a:lstStyle/>
          <a:p>
            <a:r>
              <a:rPr lang="en-US" dirty="0" smtClean="0"/>
              <a:t>Study Area and Study Period</a:t>
            </a:r>
            <a:endParaRPr lang="en-US" dirty="0"/>
          </a:p>
        </p:txBody>
      </p:sp>
      <p:sp>
        <p:nvSpPr>
          <p:cNvPr id="6" name="Text Placeholder 5"/>
          <p:cNvSpPr>
            <a:spLocks noGrp="1"/>
          </p:cNvSpPr>
          <p:nvPr>
            <p:ph type="body" sz="half" idx="2"/>
          </p:nvPr>
        </p:nvSpPr>
        <p:spPr>
          <a:xfrm>
            <a:off x="7436065" y="1604179"/>
            <a:ext cx="3797208" cy="5207797"/>
          </a:xfrm>
        </p:spPr>
        <p:txBody>
          <a:bodyPr/>
          <a:lstStyle/>
          <a:p>
            <a:r>
              <a:rPr lang="en-US" dirty="0" smtClean="0">
                <a:solidFill>
                  <a:schemeClr val="tx1">
                    <a:lumMod val="65000"/>
                    <a:lumOff val="35000"/>
                  </a:schemeClr>
                </a:solidFill>
              </a:rPr>
              <a:t>Our Study Area consisted of the </a:t>
            </a:r>
            <a:r>
              <a:rPr lang="en-US" b="1" dirty="0" smtClean="0">
                <a:solidFill>
                  <a:schemeClr val="tx1">
                    <a:lumMod val="65000"/>
                    <a:lumOff val="35000"/>
                  </a:schemeClr>
                </a:solidFill>
              </a:rPr>
              <a:t>city limits</a:t>
            </a:r>
            <a:r>
              <a:rPr lang="en-US" dirty="0" smtClean="0">
                <a:solidFill>
                  <a:schemeClr val="tx1">
                    <a:lumMod val="65000"/>
                    <a:lumOff val="35000"/>
                  </a:schemeClr>
                </a:solidFill>
              </a:rPr>
              <a:t> for the City of Las Cruces.</a:t>
            </a:r>
            <a:endParaRPr lang="en-US" dirty="0">
              <a:solidFill>
                <a:schemeClr val="tx1">
                  <a:lumMod val="65000"/>
                  <a:lumOff val="35000"/>
                </a:schemeClr>
              </a:solidFill>
            </a:endParaRPr>
          </a:p>
          <a:p>
            <a:endParaRPr lang="en-US" dirty="0" smtClean="0">
              <a:solidFill>
                <a:schemeClr val="tx1">
                  <a:lumMod val="65000"/>
                  <a:lumOff val="35000"/>
                </a:schemeClr>
              </a:solidFill>
            </a:endParaRPr>
          </a:p>
          <a:p>
            <a:r>
              <a:rPr lang="en-US" dirty="0" smtClean="0">
                <a:solidFill>
                  <a:schemeClr val="tx1">
                    <a:lumMod val="65000"/>
                    <a:lumOff val="35000"/>
                  </a:schemeClr>
                </a:solidFill>
              </a:rPr>
              <a:t>In order to capture the massive urban growth that took place in the early 2000’s, our Study Period was from </a:t>
            </a:r>
            <a:r>
              <a:rPr lang="en-US" b="1" dirty="0" smtClean="0">
                <a:solidFill>
                  <a:schemeClr val="tx1">
                    <a:lumMod val="65000"/>
                    <a:lumOff val="35000"/>
                  </a:schemeClr>
                </a:solidFill>
              </a:rPr>
              <a:t>1999</a:t>
            </a:r>
            <a:r>
              <a:rPr lang="en-US" dirty="0" smtClean="0">
                <a:solidFill>
                  <a:schemeClr val="tx1">
                    <a:lumMod val="65000"/>
                    <a:lumOff val="35000"/>
                  </a:schemeClr>
                </a:solidFill>
              </a:rPr>
              <a:t> to </a:t>
            </a:r>
            <a:r>
              <a:rPr lang="en-US" b="1" dirty="0" smtClean="0">
                <a:solidFill>
                  <a:schemeClr val="tx1">
                    <a:lumMod val="65000"/>
                    <a:lumOff val="35000"/>
                  </a:schemeClr>
                </a:solidFill>
              </a:rPr>
              <a:t>2016</a:t>
            </a:r>
            <a:r>
              <a:rPr lang="en-US" dirty="0" smtClean="0">
                <a:solidFill>
                  <a:schemeClr val="tx1">
                    <a:lumMod val="65000"/>
                    <a:lumOff val="35000"/>
                  </a:schemeClr>
                </a:solidFill>
              </a:rPr>
              <a:t>, and included the months from </a:t>
            </a:r>
            <a:r>
              <a:rPr lang="en-US" b="1" dirty="0" smtClean="0">
                <a:solidFill>
                  <a:schemeClr val="tx1">
                    <a:lumMod val="65000"/>
                    <a:lumOff val="35000"/>
                  </a:schemeClr>
                </a:solidFill>
              </a:rPr>
              <a:t>May</a:t>
            </a:r>
            <a:r>
              <a:rPr lang="en-US" dirty="0" smtClean="0">
                <a:solidFill>
                  <a:schemeClr val="tx1">
                    <a:lumMod val="65000"/>
                    <a:lumOff val="35000"/>
                  </a:schemeClr>
                </a:solidFill>
              </a:rPr>
              <a:t> to </a:t>
            </a:r>
            <a:r>
              <a:rPr lang="en-US" b="1" dirty="0" smtClean="0">
                <a:solidFill>
                  <a:schemeClr val="tx1">
                    <a:lumMod val="65000"/>
                    <a:lumOff val="35000"/>
                  </a:schemeClr>
                </a:solidFill>
              </a:rPr>
              <a:t>September</a:t>
            </a:r>
            <a:r>
              <a:rPr lang="en-US" dirty="0" smtClean="0">
                <a:solidFill>
                  <a:schemeClr val="tx1">
                    <a:lumMod val="65000"/>
                    <a:lumOff val="35000"/>
                  </a:schemeClr>
                </a:solidFill>
              </a:rPr>
              <a:t>.</a:t>
            </a:r>
            <a:endParaRPr lang="en-US" dirty="0">
              <a:solidFill>
                <a:schemeClr val="tx1">
                  <a:lumMod val="65000"/>
                  <a:lumOff val="35000"/>
                </a:schemeClr>
              </a:solidFill>
            </a:endParaRPr>
          </a:p>
        </p:txBody>
      </p:sp>
      <p:sp>
        <p:nvSpPr>
          <p:cNvPr id="2" name="TextBox 1"/>
          <p:cNvSpPr txBox="1"/>
          <p:nvPr/>
        </p:nvSpPr>
        <p:spPr>
          <a:xfrm>
            <a:off x="3671590" y="1883113"/>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City of Las Cruces</a:t>
            </a:r>
            <a:endParaRPr kumimoji="0" lang="en-US" sz="1600" b="1"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sp>
        <p:nvSpPr>
          <p:cNvPr id="3" name="TextBox 2"/>
          <p:cNvSpPr txBox="1"/>
          <p:nvPr/>
        </p:nvSpPr>
        <p:spPr>
          <a:xfrm>
            <a:off x="2090965" y="4353318"/>
            <a:ext cx="747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lumMod val="65000"/>
                    <a:lumOff val="35000"/>
                  </a:prstClr>
                </a:solidFill>
                <a:effectLst/>
                <a:uLnTx/>
                <a:uFillTx/>
                <a:latin typeface="Century Gothic" panose="020F0302020204030204"/>
                <a:ea typeface="+mn-ea"/>
                <a:cs typeface="+mn-cs"/>
              </a:rPr>
              <a:t>New Mexico</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F0302020204030204"/>
              <a:ea typeface="+mn-ea"/>
              <a:cs typeface="+mn-cs"/>
            </a:endParaRPr>
          </a:p>
        </p:txBody>
      </p:sp>
      <p:cxnSp>
        <p:nvCxnSpPr>
          <p:cNvPr id="9" name="Straight Connector 8"/>
          <p:cNvCxnSpPr/>
          <p:nvPr/>
        </p:nvCxnSpPr>
        <p:spPr>
          <a:xfrm>
            <a:off x="7911122" y="5674311"/>
            <a:ext cx="2926080" cy="8793"/>
          </a:xfrm>
          <a:prstGeom prst="line">
            <a:avLst/>
          </a:prstGeom>
          <a:ln w="76200" cap="flat">
            <a:solidFill>
              <a:schemeClr val="bg2">
                <a:lumMod val="2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35234" y="5483049"/>
            <a:ext cx="792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2016</a:t>
            </a:r>
          </a:p>
        </p:txBody>
      </p:sp>
      <p:sp>
        <p:nvSpPr>
          <p:cNvPr id="12" name="TextBox 11"/>
          <p:cNvSpPr txBox="1"/>
          <p:nvPr/>
        </p:nvSpPr>
        <p:spPr>
          <a:xfrm>
            <a:off x="7039990" y="5474256"/>
            <a:ext cx="792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1999</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1762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Objectives</a:t>
            </a:r>
            <a:endParaRPr lang="en-US" dirty="0"/>
          </a:p>
        </p:txBody>
      </p:sp>
      <p:sp>
        <p:nvSpPr>
          <p:cNvPr id="4" name="Text Placeholder 16"/>
          <p:cNvSpPr txBox="1">
            <a:spLocks/>
          </p:cNvSpPr>
          <p:nvPr/>
        </p:nvSpPr>
        <p:spPr>
          <a:xfrm>
            <a:off x="2013646" y="2297078"/>
            <a:ext cx="8304397" cy="33036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BF5440"/>
              </a:buClr>
            </a:pPr>
            <a:r>
              <a:rPr lang="en-US" sz="2000" b="1" dirty="0">
                <a:solidFill>
                  <a:srgbClr val="BF5440"/>
                </a:solidFill>
              </a:rPr>
              <a:t>Define</a:t>
            </a:r>
            <a:r>
              <a:rPr lang="en-US" sz="2000" dirty="0">
                <a:solidFill>
                  <a:srgbClr val="BF5440"/>
                </a:solidFill>
              </a:rPr>
              <a:t> </a:t>
            </a:r>
            <a:r>
              <a:rPr lang="en-US" sz="2000" dirty="0">
                <a:solidFill>
                  <a:schemeClr val="tx1">
                    <a:lumMod val="65000"/>
                    <a:lumOff val="35000"/>
                  </a:schemeClr>
                </a:solidFill>
                <a:latin typeface="Century Gothic" panose="020B0502020202020204" pitchFamily="34" charset="0"/>
              </a:rPr>
              <a:t>the morphology of the urban heat island in Las </a:t>
            </a:r>
            <a:r>
              <a:rPr lang="en-US" sz="2000" dirty="0" smtClean="0">
                <a:solidFill>
                  <a:schemeClr val="tx1">
                    <a:lumMod val="65000"/>
                    <a:lumOff val="35000"/>
                  </a:schemeClr>
                </a:solidFill>
                <a:latin typeface="Century Gothic" panose="020B0502020202020204" pitchFamily="34" charset="0"/>
              </a:rPr>
              <a:t>Cruces</a:t>
            </a:r>
            <a:endParaRPr lang="en-US" sz="2000" dirty="0">
              <a:solidFill>
                <a:schemeClr val="tx1">
                  <a:lumMod val="65000"/>
                  <a:lumOff val="35000"/>
                </a:schemeClr>
              </a:solidFill>
              <a:latin typeface="Century Gothic" panose="020B0502020202020204" pitchFamily="34" charset="0"/>
            </a:endParaRPr>
          </a:p>
          <a:p>
            <a:pPr marL="347663" indent="-347663">
              <a:buClr>
                <a:srgbClr val="BF5440"/>
              </a:buClr>
            </a:pPr>
            <a:r>
              <a:rPr lang="en-US" sz="2000" b="1" dirty="0">
                <a:solidFill>
                  <a:srgbClr val="BF5440"/>
                </a:solidFill>
              </a:rPr>
              <a:t>Assess</a:t>
            </a:r>
            <a:r>
              <a:rPr lang="en-US" sz="2000" dirty="0">
                <a:solidFill>
                  <a:srgbClr val="BF5440"/>
                </a:solidFill>
              </a:rPr>
              <a:t> </a:t>
            </a:r>
            <a:r>
              <a:rPr lang="en-US" sz="2000" dirty="0">
                <a:solidFill>
                  <a:schemeClr val="tx1">
                    <a:lumMod val="65000"/>
                    <a:lumOff val="35000"/>
                  </a:schemeClr>
                </a:solidFill>
                <a:latin typeface="Century Gothic" panose="020B0502020202020204" pitchFamily="34" charset="0"/>
              </a:rPr>
              <a:t>patterns of social vulnerability and land </a:t>
            </a:r>
            <a:r>
              <a:rPr lang="en-US" sz="2000" dirty="0" smtClean="0">
                <a:solidFill>
                  <a:schemeClr val="tx1">
                    <a:lumMod val="65000"/>
                    <a:lumOff val="35000"/>
                  </a:schemeClr>
                </a:solidFill>
                <a:latin typeface="Century Gothic" panose="020B0502020202020204" pitchFamily="34" charset="0"/>
              </a:rPr>
              <a:t>cover </a:t>
            </a:r>
            <a:r>
              <a:rPr lang="en-US" sz="2000" dirty="0">
                <a:solidFill>
                  <a:schemeClr val="tx1">
                    <a:lumMod val="65000"/>
                    <a:lumOff val="35000"/>
                  </a:schemeClr>
                </a:solidFill>
                <a:latin typeface="Century Gothic" panose="020B0502020202020204" pitchFamily="34" charset="0"/>
              </a:rPr>
              <a:t>within the </a:t>
            </a:r>
            <a:r>
              <a:rPr lang="en-US" sz="2000" dirty="0" smtClean="0">
                <a:solidFill>
                  <a:schemeClr val="tx1">
                    <a:lumMod val="65000"/>
                    <a:lumOff val="35000"/>
                  </a:schemeClr>
                </a:solidFill>
                <a:latin typeface="Century Gothic" panose="020B0502020202020204" pitchFamily="34" charset="0"/>
              </a:rPr>
              <a:t>city</a:t>
            </a:r>
            <a:endParaRPr lang="en-US" sz="2000" dirty="0">
              <a:solidFill>
                <a:schemeClr val="tx1">
                  <a:lumMod val="65000"/>
                  <a:lumOff val="35000"/>
                </a:schemeClr>
              </a:solidFill>
              <a:latin typeface="Century Gothic" panose="020B0502020202020204" pitchFamily="34" charset="0"/>
            </a:endParaRPr>
          </a:p>
          <a:p>
            <a:pPr marL="347663" indent="-347663">
              <a:buClr>
                <a:srgbClr val="BF5440"/>
              </a:buClr>
            </a:pPr>
            <a:r>
              <a:rPr lang="en-US" sz="2000" b="1" dirty="0">
                <a:solidFill>
                  <a:srgbClr val="BF5440"/>
                </a:solidFill>
              </a:rPr>
              <a:t>Compare</a:t>
            </a:r>
            <a:r>
              <a:rPr lang="en-US" sz="2000" dirty="0">
                <a:solidFill>
                  <a:srgbClr val="BF5440"/>
                </a:solidFill>
              </a:rPr>
              <a:t> </a:t>
            </a:r>
            <a:r>
              <a:rPr lang="en-US" sz="2000" dirty="0">
                <a:solidFill>
                  <a:schemeClr val="tx1">
                    <a:lumMod val="65000"/>
                    <a:lumOff val="35000"/>
                  </a:schemeClr>
                </a:solidFill>
                <a:latin typeface="Century Gothic" panose="020B0502020202020204" pitchFamily="34" charset="0"/>
              </a:rPr>
              <a:t>land </a:t>
            </a:r>
            <a:r>
              <a:rPr lang="en-US" sz="2000" dirty="0" smtClean="0">
                <a:solidFill>
                  <a:schemeClr val="tx1">
                    <a:lumMod val="65000"/>
                    <a:lumOff val="35000"/>
                  </a:schemeClr>
                </a:solidFill>
                <a:latin typeface="Century Gothic" panose="020B0502020202020204" pitchFamily="34" charset="0"/>
              </a:rPr>
              <a:t>cover </a:t>
            </a:r>
            <a:r>
              <a:rPr lang="en-US" sz="2000" dirty="0">
                <a:solidFill>
                  <a:schemeClr val="tx1">
                    <a:lumMod val="65000"/>
                    <a:lumOff val="35000"/>
                  </a:schemeClr>
                </a:solidFill>
                <a:latin typeface="Century Gothic" panose="020B0502020202020204" pitchFamily="34" charset="0"/>
              </a:rPr>
              <a:t>and social vulnerability to the urban heat </a:t>
            </a:r>
            <a:r>
              <a:rPr lang="en-US" sz="2000" dirty="0" smtClean="0">
                <a:solidFill>
                  <a:schemeClr val="tx1">
                    <a:lumMod val="65000"/>
                    <a:lumOff val="35000"/>
                  </a:schemeClr>
                </a:solidFill>
                <a:latin typeface="Century Gothic" panose="020B0502020202020204" pitchFamily="34" charset="0"/>
              </a:rPr>
              <a:t>profile</a:t>
            </a:r>
            <a:endParaRPr lang="en-US" sz="2000" dirty="0">
              <a:solidFill>
                <a:schemeClr val="tx1">
                  <a:lumMod val="65000"/>
                  <a:lumOff val="35000"/>
                </a:schemeClr>
              </a:solidFill>
              <a:latin typeface="Century Gothic" panose="020B0502020202020204" pitchFamily="34" charset="0"/>
            </a:endParaRPr>
          </a:p>
          <a:p>
            <a:pPr marL="347663" indent="-347663">
              <a:buClr>
                <a:srgbClr val="BF5440"/>
              </a:buClr>
            </a:pPr>
            <a:r>
              <a:rPr lang="en-US" sz="2000" b="1" dirty="0">
                <a:solidFill>
                  <a:srgbClr val="BF5440"/>
                </a:solidFill>
              </a:rPr>
              <a:t>Locate</a:t>
            </a:r>
            <a:r>
              <a:rPr lang="en-US" sz="2000" dirty="0">
                <a:solidFill>
                  <a:srgbClr val="BF5440"/>
                </a:solidFill>
              </a:rPr>
              <a:t> </a:t>
            </a:r>
            <a:r>
              <a:rPr lang="en-US" sz="2000" dirty="0">
                <a:solidFill>
                  <a:schemeClr val="tx1">
                    <a:lumMod val="65000"/>
                    <a:lumOff val="35000"/>
                  </a:schemeClr>
                </a:solidFill>
                <a:latin typeface="Century Gothic" panose="020B0502020202020204" pitchFamily="34" charset="0"/>
              </a:rPr>
              <a:t>intersections of social vulnerability and extreme </a:t>
            </a:r>
            <a:r>
              <a:rPr lang="en-US" sz="2000" dirty="0" smtClean="0">
                <a:solidFill>
                  <a:schemeClr val="tx1">
                    <a:lumMod val="65000"/>
                    <a:lumOff val="35000"/>
                  </a:schemeClr>
                </a:solidFill>
                <a:latin typeface="Century Gothic" panose="020B0502020202020204" pitchFamily="34" charset="0"/>
              </a:rPr>
              <a:t>heat</a:t>
            </a:r>
            <a:endParaRPr lang="en-US" sz="2000" dirty="0">
              <a:solidFill>
                <a:schemeClr val="tx1">
                  <a:lumMod val="65000"/>
                  <a:lumOff val="35000"/>
                </a:schemeClr>
              </a:solidFill>
              <a:latin typeface="Century Gothic" panose="020B0502020202020204" pitchFamily="34" charset="0"/>
            </a:endParaRPr>
          </a:p>
          <a:p>
            <a:pPr marL="347663" indent="-347663">
              <a:buClr>
                <a:srgbClr val="BF5440"/>
              </a:buClr>
            </a:pPr>
            <a:r>
              <a:rPr lang="en-US" sz="2000" b="1" dirty="0">
                <a:solidFill>
                  <a:srgbClr val="BF5440"/>
                </a:solidFill>
              </a:rPr>
              <a:t>Inform</a:t>
            </a:r>
            <a:r>
              <a:rPr lang="en-US" sz="2000" dirty="0">
                <a:solidFill>
                  <a:srgbClr val="BF5440"/>
                </a:solidFill>
              </a:rPr>
              <a:t> </a:t>
            </a:r>
            <a:r>
              <a:rPr lang="en-US" sz="2000" dirty="0">
                <a:solidFill>
                  <a:schemeClr val="tx1">
                    <a:lumMod val="65000"/>
                    <a:lumOff val="35000"/>
                  </a:schemeClr>
                </a:solidFill>
                <a:latin typeface="Century Gothic" panose="020B0502020202020204" pitchFamily="34" charset="0"/>
              </a:rPr>
              <a:t>heat mitigation strategies and green infrastructure </a:t>
            </a:r>
            <a:r>
              <a:rPr lang="en-US" sz="2000" dirty="0" smtClean="0">
                <a:solidFill>
                  <a:schemeClr val="tx1">
                    <a:lumMod val="65000"/>
                    <a:lumOff val="35000"/>
                  </a:schemeClr>
                </a:solidFill>
                <a:latin typeface="Century Gothic" panose="020B0502020202020204" pitchFamily="34" charset="0"/>
              </a:rPr>
              <a:t>implementation</a:t>
            </a:r>
            <a:endParaRPr lang="en-US" sz="2000" dirty="0">
              <a:solidFill>
                <a:schemeClr val="tx1">
                  <a:lumMod val="65000"/>
                  <a:lumOff val="35000"/>
                </a:schemeClr>
              </a:solidFill>
              <a:latin typeface="Century Gothic" panose="020B0502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6708" t="6465" r="7788" b="4352"/>
          <a:stretch/>
        </p:blipFill>
        <p:spPr>
          <a:xfrm>
            <a:off x="187287" y="5454057"/>
            <a:ext cx="1328200" cy="1123720"/>
          </a:xfrm>
          <a:prstGeom prst="hexagon">
            <a:avLst/>
          </a:prstGeom>
          <a:ln w="28575">
            <a:solidFill>
              <a:srgbClr val="BF544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740" r="7895"/>
          <a:stretch/>
        </p:blipFill>
        <p:spPr>
          <a:xfrm>
            <a:off x="10649556" y="193119"/>
            <a:ext cx="1355158" cy="1123720"/>
          </a:xfrm>
          <a:prstGeom prst="hexagon">
            <a:avLst/>
          </a:prstGeom>
          <a:ln w="28575">
            <a:solidFill>
              <a:srgbClr val="BF5441"/>
            </a:solidFill>
          </a:ln>
        </p:spPr>
      </p:pic>
    </p:spTree>
    <p:extLst>
      <p:ext uri="{BB962C8B-B14F-4D97-AF65-F5344CB8AC3E}">
        <p14:creationId xmlns:p14="http://schemas.microsoft.com/office/powerpoint/2010/main" val="1870539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5</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 Landsat 8</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628650" marR="0" lvl="2"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575410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Overview</a:t>
            </a:r>
            <a:endParaRPr lang="en-US" dirty="0"/>
          </a:p>
        </p:txBody>
      </p:sp>
      <p:sp>
        <p:nvSpPr>
          <p:cNvPr id="4" name="Freeform 3"/>
          <p:cNvSpPr/>
          <p:nvPr/>
        </p:nvSpPr>
        <p:spPr>
          <a:xfrm rot="16200000">
            <a:off x="175864" y="3619689"/>
            <a:ext cx="2234054" cy="997253"/>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Layers</a:t>
            </a:r>
            <a:endParaRPr kumimoji="0" lang="en-US"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Freeform 33"/>
          <p:cNvSpPr/>
          <p:nvPr/>
        </p:nvSpPr>
        <p:spPr>
          <a:xfrm rot="16200000">
            <a:off x="653836" y="1169071"/>
            <a:ext cx="1322051" cy="953960"/>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Data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Sources</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Freeform 5"/>
          <p:cNvSpPr/>
          <p:nvPr/>
        </p:nvSpPr>
        <p:spPr>
          <a:xfrm>
            <a:off x="2383268" y="1005226"/>
            <a:ext cx="2194076" cy="1009899"/>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a:effectLst>
            <a:glow rad="228600">
              <a:schemeClr val="accent2">
                <a:satMod val="175000"/>
                <a:alpha val="40000"/>
              </a:schemeClr>
            </a:glow>
          </a:effectLst>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Landsat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5,</a:t>
            </a:r>
            <a:r>
              <a:rPr kumimoji="0" lang="en-US" sz="1800" b="0" i="0" u="none" strike="noStrike" kern="1200" cap="none" spc="0" normalizeH="0" noProof="0" dirty="0" smtClean="0">
                <a:ln>
                  <a:noFill/>
                </a:ln>
                <a:solidFill>
                  <a:prstClr val="black">
                    <a:lumMod val="75000"/>
                    <a:lumOff val="25000"/>
                  </a:prstClr>
                </a:solidFill>
                <a:effectLst/>
                <a:uLnTx/>
                <a:uFillTx/>
                <a:latin typeface="Century Gothic" panose="020F0302020204030204"/>
                <a:ea typeface="+mn-ea"/>
                <a:cs typeface="+mn-cs"/>
              </a:rPr>
              <a:t> </a:t>
            </a:r>
            <a:r>
              <a:rPr lang="en-US" dirty="0" smtClean="0">
                <a:solidFill>
                  <a:prstClr val="black">
                    <a:lumMod val="75000"/>
                    <a:lumOff val="25000"/>
                  </a:prstClr>
                </a:solidFill>
                <a:latin typeface="Century Gothic" panose="020F0302020204030204"/>
              </a:rPr>
              <a:t>Landsat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8</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grpSp>
        <p:nvGrpSpPr>
          <p:cNvPr id="23" name="Group 22"/>
          <p:cNvGrpSpPr/>
          <p:nvPr/>
        </p:nvGrpSpPr>
        <p:grpSpPr>
          <a:xfrm>
            <a:off x="9118462" y="2384597"/>
            <a:ext cx="2709637" cy="2485253"/>
            <a:chOff x="3274724" y="4110766"/>
            <a:chExt cx="952921" cy="839867"/>
          </a:xfrm>
        </p:grpSpPr>
        <p:sp>
          <p:nvSpPr>
            <p:cNvPr id="9" name="Hexagon 8"/>
            <p:cNvSpPr/>
            <p:nvPr/>
          </p:nvSpPr>
          <p:spPr>
            <a:xfrm>
              <a:off x="3274724" y="4110766"/>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393" y="4190924"/>
              <a:ext cx="761756" cy="759709"/>
            </a:xfrm>
            <a:prstGeom prst="hexagon">
              <a:avLst/>
            </a:prstGeom>
          </p:spPr>
        </p:pic>
      </p:grpSp>
      <p:sp>
        <p:nvSpPr>
          <p:cNvPr id="25" name="Hexagon 24"/>
          <p:cNvSpPr/>
          <p:nvPr/>
        </p:nvSpPr>
        <p:spPr>
          <a:xfrm>
            <a:off x="6843938" y="3600505"/>
            <a:ext cx="2698209" cy="2299332"/>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0" name="Group 39"/>
          <p:cNvGrpSpPr/>
          <p:nvPr/>
        </p:nvGrpSpPr>
        <p:grpSpPr>
          <a:xfrm>
            <a:off x="2289777" y="3680240"/>
            <a:ext cx="2771255" cy="2246874"/>
            <a:chOff x="7392509" y="1643377"/>
            <a:chExt cx="1050414" cy="817648"/>
          </a:xfrm>
          <a:effectLst>
            <a:glow rad="228600">
              <a:schemeClr val="accent2">
                <a:satMod val="175000"/>
                <a:alpha val="40000"/>
              </a:schemeClr>
            </a:glow>
          </a:effectLst>
        </p:grpSpPr>
        <p:sp>
          <p:nvSpPr>
            <p:cNvPr id="28" name="Hexagon 27"/>
            <p:cNvSpPr/>
            <p:nvPr/>
          </p:nvSpPr>
          <p:spPr>
            <a:xfrm>
              <a:off x="7392509" y="1643377"/>
              <a:ext cx="1050414" cy="817648"/>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9" name="Group 28"/>
            <p:cNvGrpSpPr/>
            <p:nvPr/>
          </p:nvGrpSpPr>
          <p:grpSpPr>
            <a:xfrm>
              <a:off x="7639338" y="1928843"/>
              <a:ext cx="525518" cy="466552"/>
              <a:chOff x="6859016" y="2640818"/>
              <a:chExt cx="661023" cy="603321"/>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016" y="2640818"/>
                <a:ext cx="455991" cy="404763"/>
              </a:xfrm>
              <a:prstGeom prst="rect">
                <a:avLst/>
              </a:prstGeom>
              <a:ln>
                <a:solidFill>
                  <a:schemeClr val="bg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025" y="2701408"/>
                <a:ext cx="455991" cy="404763"/>
              </a:xfrm>
              <a:prstGeom prst="rect">
                <a:avLst/>
              </a:prstGeom>
              <a:ln>
                <a:solidFill>
                  <a:schemeClr val="bg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033" y="2782106"/>
                <a:ext cx="455991" cy="407154"/>
              </a:xfrm>
              <a:prstGeom prst="rect">
                <a:avLst/>
              </a:prstGeom>
              <a:ln>
                <a:solidFill>
                  <a:schemeClr val="bg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048" y="2839376"/>
                <a:ext cx="455991" cy="404763"/>
              </a:xfrm>
              <a:prstGeom prst="rect">
                <a:avLst/>
              </a:prstGeom>
              <a:ln>
                <a:solidFill>
                  <a:schemeClr val="bg1"/>
                </a:solidFill>
              </a:ln>
            </p:spPr>
          </p:pic>
        </p:grpSp>
      </p:grpSp>
      <p:sp>
        <p:nvSpPr>
          <p:cNvPr id="14" name="TextBox 13"/>
          <p:cNvSpPr txBox="1"/>
          <p:nvPr/>
        </p:nvSpPr>
        <p:spPr>
          <a:xfrm>
            <a:off x="2804096" y="3699024"/>
            <a:ext cx="1845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7450420" y="3703612"/>
            <a:ext cx="1801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Impervious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5"/>
          <p:cNvSpPr/>
          <p:nvPr/>
        </p:nvSpPr>
        <p:spPr>
          <a:xfrm>
            <a:off x="5737502" y="989479"/>
            <a:ext cx="2242088" cy="1025646"/>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3550A7"/>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NAIP Aerial Imagery</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60" name="Freeform 59"/>
          <p:cNvSpPr/>
          <p:nvPr/>
        </p:nvSpPr>
        <p:spPr>
          <a:xfrm>
            <a:off x="9149828" y="980499"/>
            <a:ext cx="2257205" cy="1032914"/>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American Community Survey &amp; CDC</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5" name="Freeform 44"/>
          <p:cNvSpPr/>
          <p:nvPr/>
        </p:nvSpPr>
        <p:spPr>
          <a:xfrm rot="5400000">
            <a:off x="3393556" y="1918779"/>
            <a:ext cx="332337"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reeform 45"/>
          <p:cNvSpPr/>
          <p:nvPr/>
        </p:nvSpPr>
        <p:spPr>
          <a:xfrm rot="5400000">
            <a:off x="6718791" y="1883936"/>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3550A7"/>
          </a:solidFill>
          <a:ln>
            <a:solidFill>
              <a:schemeClr val="tx2"/>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reeform 47"/>
          <p:cNvSpPr/>
          <p:nvPr/>
        </p:nvSpPr>
        <p:spPr>
          <a:xfrm rot="5400000">
            <a:off x="10285793" y="1892365"/>
            <a:ext cx="279508" cy="595381"/>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4" name="Group 43"/>
          <p:cNvGrpSpPr/>
          <p:nvPr/>
        </p:nvGrpSpPr>
        <p:grpSpPr>
          <a:xfrm>
            <a:off x="11045377" y="1117414"/>
            <a:ext cx="887507" cy="748921"/>
            <a:chOff x="3274724" y="5499434"/>
            <a:chExt cx="952921" cy="759709"/>
          </a:xfrm>
        </p:grpSpPr>
        <p:sp>
          <p:nvSpPr>
            <p:cNvPr id="22" name="Hexagon 21"/>
            <p:cNvSpPr/>
            <p:nvPr/>
          </p:nvSpPr>
          <p:spPr>
            <a:xfrm>
              <a:off x="3274724" y="5499434"/>
              <a:ext cx="952921" cy="759709"/>
            </a:xfrm>
            <a:prstGeom prst="hexagon">
              <a:avLst/>
            </a:prstGeom>
            <a:solidFill>
              <a:schemeClr val="bg1"/>
            </a:solidFill>
            <a:ln w="38100">
              <a:solidFill>
                <a:srgbClr val="BF5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063" y="5596882"/>
              <a:ext cx="564812" cy="564812"/>
            </a:xfrm>
            <a:prstGeom prst="rect">
              <a:avLst/>
            </a:prstGeom>
          </p:spPr>
        </p:pic>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8813" y="1138514"/>
            <a:ext cx="848112" cy="719032"/>
          </a:xfrm>
          <a:prstGeom prst="hexagon">
            <a:avLst/>
          </a:prstGeom>
          <a:ln w="38100">
            <a:solidFill>
              <a:srgbClr val="3550A7"/>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439" y="1152316"/>
            <a:ext cx="897741" cy="715717"/>
          </a:xfrm>
          <a:prstGeom prst="hexagon">
            <a:avLst/>
          </a:prstGeom>
          <a:ln w="38100">
            <a:solidFill>
              <a:srgbClr val="BF5441"/>
            </a:solidFill>
          </a:ln>
        </p:spPr>
      </p:pic>
      <p:sp>
        <p:nvSpPr>
          <p:cNvPr id="26" name="Hexagon 25"/>
          <p:cNvSpPr/>
          <p:nvPr/>
        </p:nvSpPr>
        <p:spPr>
          <a:xfrm>
            <a:off x="4657128" y="2496434"/>
            <a:ext cx="2748217" cy="2262826"/>
          </a:xfrm>
          <a:prstGeom prst="hexagon">
            <a:avLst/>
          </a:prstGeom>
          <a:solidFill>
            <a:schemeClr val="bg1"/>
          </a:solidFill>
          <a:ln w="38100">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TextBox 56"/>
          <p:cNvSpPr txBox="1"/>
          <p:nvPr/>
        </p:nvSpPr>
        <p:spPr>
          <a:xfrm>
            <a:off x="5270396" y="2643526"/>
            <a:ext cx="1521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Tree Canopy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9718788" y="2414282"/>
            <a:ext cx="1712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Vulnerability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7"/>
          <p:cNvSpPr/>
          <p:nvPr/>
        </p:nvSpPr>
        <p:spPr>
          <a:xfrm>
            <a:off x="2387085" y="6109868"/>
            <a:ext cx="9350757" cy="538327"/>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w="12700">
            <a:solidFill>
              <a:srgbClr val="BF544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0" marR="0" lvl="1" indent="0" algn="ctr" defTabSz="844550" rtl="0" eaLnBrk="1" fontAlgn="auto" latinLnBrk="0" hangingPunct="1">
              <a:lnSpc>
                <a:spcPct val="90000"/>
              </a:lnSpc>
              <a:spcBef>
                <a:spcPct val="0"/>
              </a:spcBef>
              <a:spcAft>
                <a:spcPct val="15000"/>
              </a:spcAft>
              <a:buClrTx/>
              <a:buSzTx/>
              <a:buFontTx/>
              <a:buNone/>
              <a:tabLst/>
              <a:defRPr/>
            </a:pPr>
            <a:r>
              <a:rPr kumimoji="0" lang="en-US" sz="1900" b="1"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rPr>
              <a:t>Heat Vulnerability Analysis</a:t>
            </a:r>
            <a:endParaRPr kumimoji="0" lang="en-US" sz="19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mn-ea"/>
              <a:cs typeface="+mn-cs"/>
            </a:endParaRPr>
          </a:p>
          <a:p>
            <a:pPr marL="0" marR="0" lvl="1" indent="0" algn="l" defTabSz="844550" rtl="0" eaLnBrk="1" fontAlgn="auto" latinLnBrk="0" hangingPunct="1">
              <a:lnSpc>
                <a:spcPct val="90000"/>
              </a:lnSpc>
              <a:spcBef>
                <a:spcPct val="0"/>
              </a:spcBef>
              <a:spcAft>
                <a:spcPct val="15000"/>
              </a:spcAft>
              <a:buClrTx/>
              <a:buSzTx/>
              <a:buFontTx/>
              <a:buNone/>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71" name="Freeform 70"/>
          <p:cNvSpPr/>
          <p:nvPr/>
        </p:nvSpPr>
        <p:spPr>
          <a:xfrm rot="16200000">
            <a:off x="816233" y="5869582"/>
            <a:ext cx="997255" cy="559971"/>
          </a:xfrm>
          <a:custGeom>
            <a:avLst/>
            <a:gdLst>
              <a:gd name="connsiteX0" fmla="*/ 0 w 2425459"/>
              <a:gd name="connsiteY0" fmla="*/ 82080 h 820800"/>
              <a:gd name="connsiteX1" fmla="*/ 82080 w 2425459"/>
              <a:gd name="connsiteY1" fmla="*/ 0 h 820800"/>
              <a:gd name="connsiteX2" fmla="*/ 2343379 w 2425459"/>
              <a:gd name="connsiteY2" fmla="*/ 0 h 820800"/>
              <a:gd name="connsiteX3" fmla="*/ 2425459 w 2425459"/>
              <a:gd name="connsiteY3" fmla="*/ 82080 h 820800"/>
              <a:gd name="connsiteX4" fmla="*/ 2425459 w 2425459"/>
              <a:gd name="connsiteY4" fmla="*/ 738720 h 820800"/>
              <a:gd name="connsiteX5" fmla="*/ 2343379 w 2425459"/>
              <a:gd name="connsiteY5" fmla="*/ 820800 h 820800"/>
              <a:gd name="connsiteX6" fmla="*/ 82080 w 2425459"/>
              <a:gd name="connsiteY6" fmla="*/ 820800 h 820800"/>
              <a:gd name="connsiteX7" fmla="*/ 0 w 2425459"/>
              <a:gd name="connsiteY7" fmla="*/ 738720 h 820800"/>
              <a:gd name="connsiteX8" fmla="*/ 0 w 24254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820800">
                <a:moveTo>
                  <a:pt x="0" y="82080"/>
                </a:moveTo>
                <a:cubicBezTo>
                  <a:pt x="0" y="36748"/>
                  <a:pt x="36748" y="0"/>
                  <a:pt x="82080" y="0"/>
                </a:cubicBezTo>
                <a:lnTo>
                  <a:pt x="2343379" y="0"/>
                </a:lnTo>
                <a:cubicBezTo>
                  <a:pt x="2388711" y="0"/>
                  <a:pt x="2425459" y="36748"/>
                  <a:pt x="2425459" y="82080"/>
                </a:cubicBezTo>
                <a:lnTo>
                  <a:pt x="2425459" y="738720"/>
                </a:lnTo>
                <a:cubicBezTo>
                  <a:pt x="2425459" y="784052"/>
                  <a:pt x="2388711" y="820800"/>
                  <a:pt x="2343379" y="820800"/>
                </a:cubicBezTo>
                <a:lnTo>
                  <a:pt x="82080" y="820800"/>
                </a:lnTo>
                <a:cubicBezTo>
                  <a:pt x="36748" y="820800"/>
                  <a:pt x="0" y="784052"/>
                  <a:pt x="0" y="738720"/>
                </a:cubicBezTo>
                <a:lnTo>
                  <a:pt x="0" y="82080"/>
                </a:lnTo>
                <a:close/>
              </a:path>
            </a:pathLst>
          </a:custGeom>
          <a:solidFill>
            <a:srgbClr val="BF5441"/>
          </a:solidFill>
        </p:spPr>
        <p:style>
          <a:lnRef idx="0">
            <a:schemeClr val="lt1">
              <a:hueOff val="0"/>
              <a:satOff val="0"/>
              <a:lumOff val="0"/>
              <a:alphaOff val="0"/>
            </a:schemeClr>
          </a:lnRef>
          <a:fillRef idx="3">
            <a:scrgbClr r="0" g="0" b="0"/>
          </a:fillRef>
          <a:effectRef idx="2">
            <a:schemeClr val="accent3">
              <a:hueOff val="1355300"/>
              <a:satOff val="50000"/>
              <a:lumOff val="-7353"/>
              <a:alphaOff val="0"/>
            </a:schemeClr>
          </a:effectRef>
          <a:fontRef idx="minor">
            <a:schemeClr val="lt1"/>
          </a:fontRef>
        </p:style>
        <p:txBody>
          <a:bodyPr spcFirstLastPara="0" vert="horz" wrap="square" lIns="135128" tIns="135128" rIns="135128" bIns="345990" numCol="1" spcCol="1270" anchor="t"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Result</a:t>
            </a:r>
            <a:endParaRPr kumimoji="0" lang="en-US" sz="19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roadmap-icon-png-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44" y="4209144"/>
            <a:ext cx="1469570" cy="1469570"/>
          </a:xfrm>
          <a:prstGeom prst="rect">
            <a:avLst/>
          </a:prstGeom>
        </p:spPr>
      </p:pic>
      <p:pic>
        <p:nvPicPr>
          <p:cNvPr id="8" name="Picture 7" descr="tre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7410" y="3114910"/>
            <a:ext cx="1428033" cy="1565344"/>
          </a:xfrm>
          <a:prstGeom prst="rect">
            <a:avLst/>
          </a:prstGeom>
        </p:spPr>
      </p:pic>
    </p:spTree>
    <p:extLst>
      <p:ext uri="{BB962C8B-B14F-4D97-AF65-F5344CB8AC3E}">
        <p14:creationId xmlns:p14="http://schemas.microsoft.com/office/powerpoint/2010/main" val="3167346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Earth Observations</a:t>
            </a:r>
            <a:endParaRPr lang="en-US" dirty="0"/>
          </a:p>
        </p:txBody>
      </p:sp>
      <p:sp>
        <p:nvSpPr>
          <p:cNvPr id="6" name="Text Placeholder 5"/>
          <p:cNvSpPr>
            <a:spLocks noGrp="1"/>
          </p:cNvSpPr>
          <p:nvPr>
            <p:ph type="body" sz="half" idx="2"/>
          </p:nvPr>
        </p:nvSpPr>
        <p:spPr>
          <a:xfrm>
            <a:off x="1501921" y="5763732"/>
            <a:ext cx="1372131" cy="494145"/>
          </a:xfrm>
        </p:spPr>
        <p:txBody>
          <a:bodyPr>
            <a:normAutofit/>
          </a:bodyPr>
          <a:lstStyle/>
          <a:p>
            <a:r>
              <a:rPr lang="en-US" b="1" dirty="0" smtClean="0">
                <a:solidFill>
                  <a:schemeClr val="tx1">
                    <a:lumMod val="65000"/>
                    <a:lumOff val="35000"/>
                  </a:schemeClr>
                </a:solidFill>
              </a:rPr>
              <a:t>Landsat 8</a:t>
            </a:r>
            <a:endParaRPr lang="en-US" dirty="0">
              <a:solidFill>
                <a:schemeClr val="tx1">
                  <a:lumMod val="65000"/>
                  <a:lumOff val="3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459" y="4010582"/>
            <a:ext cx="2145056" cy="1753150"/>
          </a:xfrm>
          <a:prstGeom prst="rect">
            <a:avLst/>
          </a:prstGeom>
        </p:spPr>
      </p:pic>
      <p:grpSp>
        <p:nvGrpSpPr>
          <p:cNvPr id="13" name="Group 12"/>
          <p:cNvGrpSpPr/>
          <p:nvPr/>
        </p:nvGrpSpPr>
        <p:grpSpPr>
          <a:xfrm>
            <a:off x="1356298" y="1108950"/>
            <a:ext cx="1736959" cy="2164169"/>
            <a:chOff x="670235" y="1123976"/>
            <a:chExt cx="1736959" cy="2164169"/>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235" y="1123976"/>
              <a:ext cx="1736959" cy="1678110"/>
            </a:xfrm>
            <a:prstGeom prst="rect">
              <a:avLst/>
            </a:prstGeom>
          </p:spPr>
        </p:pic>
        <p:sp>
          <p:nvSpPr>
            <p:cNvPr id="9" name="Text Placeholder 5"/>
            <p:cNvSpPr txBox="1">
              <a:spLocks/>
            </p:cNvSpPr>
            <p:nvPr/>
          </p:nvSpPr>
          <p:spPr>
            <a:xfrm>
              <a:off x="852648" y="2802086"/>
              <a:ext cx="1372131" cy="4860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Landsat 5</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grpSp>
      <p:grpSp>
        <p:nvGrpSpPr>
          <p:cNvPr id="2" name="Group 1"/>
          <p:cNvGrpSpPr/>
          <p:nvPr/>
        </p:nvGrpSpPr>
        <p:grpSpPr>
          <a:xfrm>
            <a:off x="3413497" y="3093797"/>
            <a:ext cx="4193283" cy="400110"/>
            <a:chOff x="128136" y="3135107"/>
            <a:chExt cx="4193283" cy="400110"/>
          </a:xfrm>
        </p:grpSpPr>
        <p:cxnSp>
          <p:nvCxnSpPr>
            <p:cNvPr id="10" name="Straight Connector 9"/>
            <p:cNvCxnSpPr/>
            <p:nvPr/>
          </p:nvCxnSpPr>
          <p:spPr>
            <a:xfrm>
              <a:off x="999268" y="3335162"/>
              <a:ext cx="2377440" cy="8793"/>
            </a:xfrm>
            <a:prstGeom prst="line">
              <a:avLst/>
            </a:prstGeom>
            <a:ln w="76200" cap="flat">
              <a:solidFill>
                <a:schemeClr val="bg2">
                  <a:lumMod val="2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29269" y="3135107"/>
              <a:ext cx="792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2011</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12" name="TextBox 11"/>
            <p:cNvSpPr txBox="1"/>
            <p:nvPr/>
          </p:nvSpPr>
          <p:spPr>
            <a:xfrm>
              <a:off x="128136" y="3135107"/>
              <a:ext cx="792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1999</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grpSp>
      <p:grpSp>
        <p:nvGrpSpPr>
          <p:cNvPr id="7" name="Group 6"/>
          <p:cNvGrpSpPr/>
          <p:nvPr/>
        </p:nvGrpSpPr>
        <p:grpSpPr>
          <a:xfrm>
            <a:off x="3450287" y="5736264"/>
            <a:ext cx="4193283" cy="400110"/>
            <a:chOff x="91346" y="6020315"/>
            <a:chExt cx="4193283" cy="400110"/>
          </a:xfrm>
        </p:grpSpPr>
        <p:cxnSp>
          <p:nvCxnSpPr>
            <p:cNvPr id="16" name="Straight Connector 15"/>
            <p:cNvCxnSpPr/>
            <p:nvPr/>
          </p:nvCxnSpPr>
          <p:spPr>
            <a:xfrm>
              <a:off x="962478" y="6220370"/>
              <a:ext cx="2377440" cy="8793"/>
            </a:xfrm>
            <a:prstGeom prst="line">
              <a:avLst/>
            </a:prstGeom>
            <a:ln w="76200" cap="flat">
              <a:solidFill>
                <a:schemeClr val="bg2">
                  <a:lumMod val="2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92479" y="6020315"/>
              <a:ext cx="792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2016</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18" name="TextBox 17"/>
            <p:cNvSpPr txBox="1"/>
            <p:nvPr/>
          </p:nvSpPr>
          <p:spPr>
            <a:xfrm>
              <a:off x="91346" y="6020315"/>
              <a:ext cx="792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2013</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grpSp>
      <p:sp>
        <p:nvSpPr>
          <p:cNvPr id="19" name="Text Placeholder 5"/>
          <p:cNvSpPr txBox="1">
            <a:spLocks/>
          </p:cNvSpPr>
          <p:nvPr/>
        </p:nvSpPr>
        <p:spPr>
          <a:xfrm>
            <a:off x="3455689" y="1309829"/>
            <a:ext cx="4201256" cy="18169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Launch Date: </a:t>
            </a:r>
            <a:r>
              <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March 1st, 1984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Data Used: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Thematic Mapper (TM)</a:t>
            </a:r>
            <a:endPar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Purpose: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Estimating Land Surface Temperature (LST)</a:t>
            </a:r>
            <a:endPar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20" name="Text Placeholder 5"/>
          <p:cNvSpPr txBox="1">
            <a:spLocks/>
          </p:cNvSpPr>
          <p:nvPr/>
        </p:nvSpPr>
        <p:spPr>
          <a:xfrm>
            <a:off x="3450287" y="4193872"/>
            <a:ext cx="4206658" cy="18169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Launch Date: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February 11</a:t>
            </a:r>
            <a:r>
              <a:rPr kumimoji="0" lang="en-US" sz="2000" b="0" i="0" u="none" strike="noStrike" kern="1200" cap="none" spc="0" normalizeH="0" baseline="30000" noProof="0" dirty="0" smtClean="0">
                <a:ln>
                  <a:noFill/>
                </a:ln>
                <a:solidFill>
                  <a:prstClr val="black">
                    <a:lumMod val="65000"/>
                    <a:lumOff val="35000"/>
                  </a:prstClr>
                </a:solidFill>
                <a:effectLst/>
                <a:uLnTx/>
                <a:uFillTx/>
                <a:latin typeface="Century Gothic" panose="020B0502020202020204" pitchFamily="34" charset="0"/>
                <a:ea typeface="+mn-ea"/>
                <a:cs typeface="+mn-cs"/>
              </a:rPr>
              <a:t>th</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2013</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Data Used: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OLI</a:t>
            </a:r>
            <a:r>
              <a:rPr kumimoji="0" lang="en-US" sz="2000" b="0" i="0" u="none" strike="noStrike" kern="1200" cap="none" spc="0" normalizeH="0" noProof="0" dirty="0" smtClean="0">
                <a:ln>
                  <a:noFill/>
                </a:ln>
                <a:solidFill>
                  <a:prstClr val="black">
                    <a:lumMod val="65000"/>
                    <a:lumOff val="35000"/>
                  </a:prstClr>
                </a:solidFill>
                <a:effectLst/>
                <a:uLnTx/>
                <a:uFillTx/>
                <a:latin typeface="Century Gothic" panose="020B0502020202020204" pitchFamily="34" charset="0"/>
                <a:ea typeface="+mn-ea"/>
                <a:cs typeface="+mn-cs"/>
              </a:rPr>
              <a:t> and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TIRS</a:t>
            </a:r>
            <a:endPar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Purpose: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Estimating Land Surface Temperature (LST)</a:t>
            </a:r>
            <a:endPar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endParaRPr>
          </a:p>
        </p:txBody>
      </p:sp>
      <p:sp>
        <p:nvSpPr>
          <p:cNvPr id="21" name="Text Placeholder 5"/>
          <p:cNvSpPr txBox="1">
            <a:spLocks/>
          </p:cNvSpPr>
          <p:nvPr/>
        </p:nvSpPr>
        <p:spPr>
          <a:xfrm>
            <a:off x="8019377" y="1309829"/>
            <a:ext cx="3797208" cy="49480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Landsat 5</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and </a:t>
            </a: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Landsat 8</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images were used to estimate land surface temperature (</a:t>
            </a: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LST</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in Las Cruces.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These data serve as an indicator of the </a:t>
            </a: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shape</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and </a:t>
            </a:r>
            <a:r>
              <a:rPr kumimoji="0" lang="en-US" sz="20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intensity</a:t>
            </a:r>
            <a:r>
              <a:rPr kumimoji="0" lang="en-US" sz="20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 of the urban heat island.</a:t>
            </a: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2238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8309</TotalTime>
  <Words>3892</Words>
  <Application>Microsoft Office PowerPoint</Application>
  <PresentationFormat>Widescreen</PresentationFormat>
  <Paragraphs>549</Paragraphs>
  <Slides>31</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Calibri Light</vt:lpstr>
      <vt:lpstr>Century Gothic</vt:lpstr>
      <vt:lpstr>Webdings</vt:lpstr>
      <vt:lpstr>Office Theme</vt:lpstr>
      <vt:lpstr>1_Office Theme</vt:lpstr>
      <vt:lpstr>2_Office Theme</vt:lpstr>
      <vt:lpstr>PowerPoint Presentation</vt:lpstr>
      <vt:lpstr>Background</vt:lpstr>
      <vt:lpstr>Background</vt:lpstr>
      <vt:lpstr>Community Concerns</vt:lpstr>
      <vt:lpstr>Study Area and Study Period</vt:lpstr>
      <vt:lpstr>Objectives</vt:lpstr>
      <vt:lpstr>Overview</vt:lpstr>
      <vt:lpstr>Overview</vt:lpstr>
      <vt:lpstr>Earth Observations</vt:lpstr>
      <vt:lpstr>PowerPoint Presentation</vt:lpstr>
      <vt:lpstr>Surface Temperature Assessment</vt:lpstr>
      <vt:lpstr>Overview</vt:lpstr>
      <vt:lpstr>Overview</vt:lpstr>
      <vt:lpstr>Land Cover Classification</vt:lpstr>
      <vt:lpstr>Land Cover Classification</vt:lpstr>
      <vt:lpstr>Urban Tree Canopy Cover</vt:lpstr>
      <vt:lpstr>Impervious Surfaces</vt:lpstr>
      <vt:lpstr>Overview</vt:lpstr>
      <vt:lpstr>Overview</vt:lpstr>
      <vt:lpstr>Creating Vulnerability Index</vt:lpstr>
      <vt:lpstr>Creating Vulnerability Index</vt:lpstr>
      <vt:lpstr>Creating Vulnerability Index</vt:lpstr>
      <vt:lpstr>Creating Vulnerability Index</vt:lpstr>
      <vt:lpstr>Creating Vulnerability Index</vt:lpstr>
      <vt:lpstr>Creating Vulnerability Index</vt:lpstr>
      <vt:lpstr>Overview</vt:lpstr>
      <vt:lpstr>Overview</vt:lpstr>
      <vt:lpstr>Heat Vulnerability Analysis </vt:lpstr>
      <vt:lpstr>Web App</vt:lpstr>
      <vt:lpstr>Future Work</vt:lpstr>
      <vt:lpstr>Acknowledgments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340</cp:revision>
  <dcterms:created xsi:type="dcterms:W3CDTF">2017-05-15T13:42:39Z</dcterms:created>
  <dcterms:modified xsi:type="dcterms:W3CDTF">2017-08-28T17:33:54Z</dcterms:modified>
</cp:coreProperties>
</file>