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rts/chart1.xml" ContentType="application/vnd.openxmlformats-officedocument.drawingml.chart+xml"/>
  <Override PartName="/ppt/notesSlides/notesSlide47.xml" ContentType="application/vnd.openxmlformats-officedocument.presentationml.notesSlide+xml"/>
  <Override PartName="/ppt/charts/chart2.xml" ContentType="application/vnd.openxmlformats-officedocument.drawingml.chart+xml"/>
  <Override PartName="/ppt/notesSlides/notesSlide48.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rts/colors1.xml" ContentType="application/vnd.ms-office.chartcolorstyle+xml"/>
  <Override PartName="/ppt/charts/style1.xml" ContentType="application/vnd.ms-office.chartstyle+xml"/>
  <Override PartName="/ppt/charts/colors2.xml" ContentType="application/vnd.ms-office.chartcolorstyle+xml"/>
  <Override PartName="/ppt/charts/style2.xml" ContentType="application/vnd.ms-office.chartstyle+xml"/>
  <Override PartName="/ppt/charts/colors3.xml" ContentType="application/vnd.ms-office.chartcolorstyle+xml"/>
  <Override PartName="/ppt/charts/style3.xml" ContentType="application/vnd.ms-office.chartstyle+xml"/>
  <Override PartName="/ppt/charts/colors4.xml" ContentType="application/vnd.ms-office.chartcolorstyle+xml"/>
  <Override PartName="/ppt/charts/style4.xml" ContentType="application/vnd.ms-office.chartstyle+xml"/>
  <Override PartName="/ppt/charts/colors5.xml" ContentType="application/vnd.ms-office.chartcolorstyle+xml"/>
  <Override PartName="/ppt/charts/style5.xml" ContentType="application/vnd.ms-office.chartstyle+xml"/>
  <Override PartName="/ppt/charts/colors6.xml" ContentType="application/vnd.ms-office.chartcolorstyle+xml"/>
  <Override PartName="/ppt/charts/style6.xml" ContentType="application/vnd.ms-office.chartstyle+xml"/>
  <Override PartName="/ppt/charts/colors7.xml" ContentType="application/vnd.ms-office.chartcolorstyle+xml"/>
  <Override PartName="/ppt/charts/style7.xml" ContentType="application/vnd.ms-office.chartstyle+xml"/>
  <Override PartName="/ppt/charts/colors8.xml" ContentType="application/vnd.ms-office.chartcolorstyle+xml"/>
  <Override PartName="/ppt/charts/style8.xml" ContentType="application/vnd.ms-office.chartstyle+xml"/>
  <Override PartName="/ppt/charts/colors9.xml" ContentType="application/vnd.ms-office.chartcolorstyle+xml"/>
  <Override PartName="/ppt/charts/style9.xml" ContentType="application/vnd.ms-office.chartstyle+xml"/>
  <Override PartName="/ppt/charts/colors10.xml" ContentType="application/vnd.ms-office.chartcolorstyle+xml"/>
  <Override PartName="/ppt/charts/style10.xml" ContentType="application/vnd.ms-office.chartstyle+xml"/>
  <Override PartName="/ppt/charts/colors11.xml" ContentType="application/vnd.ms-office.chartcolorstyle+xml"/>
  <Override PartName="/ppt/charts/style11.xml" ContentType="application/vnd.ms-office.chartstyle+xml"/>
  <Override PartName="/ppt/charts/colors12.xml" ContentType="application/vnd.ms-office.chartcolorstyle+xml"/>
  <Override PartName="/ppt/charts/style12.xml" ContentType="application/vnd.ms-office.chartstyle+xml"/>
  <Override PartName="/ppt/charts/colors13.xml" ContentType="application/vnd.ms-office.chartcolorstyle+xml"/>
  <Override PartName="/ppt/charts/style13.xml" ContentType="application/vnd.ms-office.chartstyle+xml"/>
  <Override PartName="/ppt/charts/colors14.xml" ContentType="application/vnd.ms-office.chartcolorstyle+xml"/>
  <Override PartName="/ppt/charts/style14.xml" ContentType="application/vnd.ms-office.chartstyle+xml"/>
  <Override PartName="/ppt/charts/colors15.xml" ContentType="application/vnd.ms-office.chartcolorstyle+xml"/>
  <Override PartName="/ppt/charts/style15.xml" ContentType="application/vnd.ms-office.chartstyle+xml"/>
  <Override PartName="/ppt/charts/colors16.xml" ContentType="application/vnd.ms-office.chartcolorstyle+xml"/>
  <Override PartName="/ppt/charts/style16.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Lst>
  <p:notesMasterIdLst>
    <p:notesMasterId r:id="rId57"/>
  </p:notesMasterIdLst>
  <p:handoutMasterIdLst>
    <p:handoutMasterId r:id="rId58"/>
  </p:handoutMasterIdLst>
  <p:sldIdLst>
    <p:sldId id="366" r:id="rId3"/>
    <p:sldId id="302" r:id="rId4"/>
    <p:sldId id="335" r:id="rId5"/>
    <p:sldId id="373" r:id="rId6"/>
    <p:sldId id="374" r:id="rId7"/>
    <p:sldId id="375" r:id="rId8"/>
    <p:sldId id="299" r:id="rId9"/>
    <p:sldId id="331" r:id="rId10"/>
    <p:sldId id="314" r:id="rId11"/>
    <p:sldId id="380" r:id="rId12"/>
    <p:sldId id="381" r:id="rId13"/>
    <p:sldId id="382" r:id="rId14"/>
    <p:sldId id="383" r:id="rId15"/>
    <p:sldId id="384" r:id="rId16"/>
    <p:sldId id="385" r:id="rId17"/>
    <p:sldId id="386" r:id="rId18"/>
    <p:sldId id="387" r:id="rId19"/>
    <p:sldId id="388" r:id="rId20"/>
    <p:sldId id="389" r:id="rId21"/>
    <p:sldId id="390" r:id="rId22"/>
    <p:sldId id="391" r:id="rId23"/>
    <p:sldId id="392" r:id="rId24"/>
    <p:sldId id="393" r:id="rId25"/>
    <p:sldId id="394" r:id="rId26"/>
    <p:sldId id="395" r:id="rId27"/>
    <p:sldId id="396" r:id="rId28"/>
    <p:sldId id="397" r:id="rId29"/>
    <p:sldId id="398" r:id="rId30"/>
    <p:sldId id="399" r:id="rId31"/>
    <p:sldId id="400" r:id="rId32"/>
    <p:sldId id="401" r:id="rId33"/>
    <p:sldId id="402" r:id="rId34"/>
    <p:sldId id="403" r:id="rId35"/>
    <p:sldId id="404" r:id="rId36"/>
    <p:sldId id="405" r:id="rId37"/>
    <p:sldId id="406" r:id="rId38"/>
    <p:sldId id="323" r:id="rId39"/>
    <p:sldId id="306" r:id="rId40"/>
    <p:sldId id="318" r:id="rId41"/>
    <p:sldId id="379" r:id="rId42"/>
    <p:sldId id="322" r:id="rId43"/>
    <p:sldId id="338" r:id="rId44"/>
    <p:sldId id="324" r:id="rId45"/>
    <p:sldId id="372" r:id="rId46"/>
    <p:sldId id="370" r:id="rId47"/>
    <p:sldId id="371" r:id="rId48"/>
    <p:sldId id="342" r:id="rId49"/>
    <p:sldId id="378" r:id="rId50"/>
    <p:sldId id="376" r:id="rId51"/>
    <p:sldId id="377" r:id="rId52"/>
    <p:sldId id="329" r:id="rId53"/>
    <p:sldId id="317" r:id="rId54"/>
    <p:sldId id="337" r:id="rId55"/>
    <p:sldId id="310"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usseau, Nick J (329D-Affiliate)" initials="RNJ(" lastIdx="28" clrIdx="0">
    <p:extLst/>
  </p:cmAuthor>
  <p:cmAuthor id="2" name="Lubkin, Sara H. (GSFC-6170)[DEVELOP]" initials="LSH(" lastIdx="10" clrIdx="1">
    <p:extLst/>
  </p:cmAuthor>
  <p:cmAuthor id="3" name="Clayton, Amanda L. (LARC-E3)[SSAI DEVELOP]" initials="CAL(D" lastIdx="1" clrIdx="2">
    <p:extLst/>
  </p:cmAuthor>
  <p:cmAuthor id="4" name="Ferrer, Andrea R. (ARC-SGE)[SSAI DEVELOP]" initials="FAR(D" lastIdx="12" clrIdx="3">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4268"/>
    <a:srgbClr val="ABEC00"/>
    <a:srgbClr val="E97845"/>
    <a:srgbClr val="7EB761"/>
    <a:srgbClr val="57688F"/>
    <a:srgbClr val="E9A149"/>
    <a:srgbClr val="F4BE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112" autoAdjust="0"/>
    <p:restoredTop sz="76295" autoAdjust="0"/>
  </p:normalViewPr>
  <p:slideViewPr>
    <p:cSldViewPr snapToGrid="0">
      <p:cViewPr>
        <p:scale>
          <a:sx n="95" d="100"/>
          <a:sy n="95" d="100"/>
        </p:scale>
        <p:origin x="-228" y="252"/>
      </p:cViewPr>
      <p:guideLst>
        <p:guide orient="horz" pos="2160"/>
        <p:guide pos="3840"/>
      </p:guideLst>
    </p:cSldViewPr>
  </p:slideViewPr>
  <p:notesTextViewPr>
    <p:cViewPr>
      <p:scale>
        <a:sx n="1" d="1"/>
        <a:sy n="1" d="1"/>
      </p:scale>
      <p:origin x="0" y="0"/>
    </p:cViewPr>
  </p:notesTextViewPr>
  <p:notesViewPr>
    <p:cSldViewPr snapToGrid="0">
      <p:cViewPr varScale="1">
        <p:scale>
          <a:sx n="67" d="100"/>
          <a:sy n="67" d="100"/>
        </p:scale>
        <p:origin x="3228"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handoutMaster" Target="handoutMasters/handoutMaster1.xml"/><Relationship Id="rId66"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61"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3" Type="http://schemas.microsoft.com/office/2011/relationships/chartStyle" Target="style10.xml"/><Relationship Id="rId2" Type="http://schemas.microsoft.com/office/2011/relationships/chartColorStyle" Target="colors10.xml"/><Relationship Id="rId1" Type="http://schemas.openxmlformats.org/officeDocument/2006/relationships/oleObject" Target="file:///C:\Users\amcgarri\Downloads\lnf.xlsx" TargetMode="External"/></Relationships>
</file>

<file path=ppt/charts/_rels/chart11.xml.rels><?xml version="1.0" encoding="UTF-8" standalone="yes"?>
<Relationships xmlns="http://schemas.openxmlformats.org/package/2006/relationships"><Relationship Id="rId3" Type="http://schemas.microsoft.com/office/2011/relationships/chartStyle" Target="style11.xml"/><Relationship Id="rId2" Type="http://schemas.microsoft.com/office/2011/relationships/chartColorStyle" Target="colors11.xml"/><Relationship Id="rId1" Type="http://schemas.openxmlformats.org/officeDocument/2006/relationships/oleObject" Target="file:///C:\Users\amcgarri\Downloads\lvnp%20(1).xlsx" TargetMode="External"/></Relationships>
</file>

<file path=ppt/charts/_rels/chart12.xml.rels><?xml version="1.0" encoding="UTF-8" standalone="yes"?>
<Relationships xmlns="http://schemas.openxmlformats.org/package/2006/relationships"><Relationship Id="rId3" Type="http://schemas.microsoft.com/office/2011/relationships/chartStyle" Target="style12.xml"/><Relationship Id="rId2" Type="http://schemas.microsoft.com/office/2011/relationships/chartColorStyle" Target="colors12.xml"/><Relationship Id="rId1" Type="http://schemas.openxmlformats.org/officeDocument/2006/relationships/oleObject" Target="file:///C:\Users\amcgarri\Downloads\lnf.xlsx" TargetMode="External"/></Relationships>
</file>

<file path=ppt/charts/_rels/chart13.xml.rels><?xml version="1.0" encoding="UTF-8" standalone="yes"?>
<Relationships xmlns="http://schemas.openxmlformats.org/package/2006/relationships"><Relationship Id="rId3" Type="http://schemas.microsoft.com/office/2011/relationships/chartStyle" Target="style13.xml"/><Relationship Id="rId2" Type="http://schemas.microsoft.com/office/2011/relationships/chartColorStyle" Target="colors13.xml"/><Relationship Id="rId1" Type="http://schemas.openxmlformats.org/officeDocument/2006/relationships/oleObject" Target="file:///C:\Users\amcgarri\Downloads\lvnp%20(1).xlsx" TargetMode="External"/></Relationships>
</file>

<file path=ppt/charts/_rels/chart14.xml.rels><?xml version="1.0" encoding="UTF-8" standalone="yes"?>
<Relationships xmlns="http://schemas.openxmlformats.org/package/2006/relationships"><Relationship Id="rId3" Type="http://schemas.microsoft.com/office/2011/relationships/chartStyle" Target="style14.xml"/><Relationship Id="rId2" Type="http://schemas.microsoft.com/office/2011/relationships/chartColorStyle" Target="colors14.xml"/><Relationship Id="rId1" Type="http://schemas.openxmlformats.org/officeDocument/2006/relationships/oleObject" Target="file:///C:\Users\amcgarri\Downloads\lnf.xlsx" TargetMode="External"/></Relationships>
</file>

<file path=ppt/charts/_rels/chart15.xml.rels><?xml version="1.0" encoding="UTF-8" standalone="yes"?>
<Relationships xmlns="http://schemas.openxmlformats.org/package/2006/relationships"><Relationship Id="rId3" Type="http://schemas.microsoft.com/office/2011/relationships/chartStyle" Target="style15.xml"/><Relationship Id="rId2" Type="http://schemas.microsoft.com/office/2011/relationships/chartColorStyle" Target="colors15.xml"/><Relationship Id="rId1" Type="http://schemas.openxmlformats.org/officeDocument/2006/relationships/oleObject" Target="file:///C:\Users\amcgarri\Downloads\lvnp%20(1).xlsx" TargetMode="External"/></Relationships>
</file>

<file path=ppt/charts/_rels/chart16.xml.rels><?xml version="1.0" encoding="UTF-8" standalone="yes"?>
<Relationships xmlns="http://schemas.openxmlformats.org/package/2006/relationships"><Relationship Id="rId3" Type="http://schemas.microsoft.com/office/2011/relationships/chartStyle" Target="style16.xml"/><Relationship Id="rId2" Type="http://schemas.microsoft.com/office/2011/relationships/chartColorStyle" Target="colors16.xml"/><Relationship Id="rId1" Type="http://schemas.openxmlformats.org/officeDocument/2006/relationships/oleObject" Target="file:///C:\Users\amcgarri\Downloads\lnf.xlsx" TargetMode="External"/></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oleObject" Target="file:///\\Users\annalouisemcgarrigle\Downloads\lvnp.xlsx" TargetMode="External"/></Relationships>
</file>

<file path=ppt/charts/_rels/chart3.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oleObject" Target="file:///C:\Users\amcgarri\Downloads\lvnp%20(1).xlsx" TargetMode="External"/></Relationships>
</file>

<file path=ppt/charts/_rels/chart4.xml.rels><?xml version="1.0" encoding="UTF-8" standalone="yes"?>
<Relationships xmlns="http://schemas.openxmlformats.org/package/2006/relationships"><Relationship Id="rId3" Type="http://schemas.microsoft.com/office/2011/relationships/chartStyle" Target="style4.xml"/><Relationship Id="rId2" Type="http://schemas.microsoft.com/office/2011/relationships/chartColorStyle" Target="colors4.xml"/><Relationship Id="rId1" Type="http://schemas.openxmlformats.org/officeDocument/2006/relationships/oleObject" Target="file:///C:\Users\amcgarri\Downloads\lnf.xlsx" TargetMode="External"/></Relationships>
</file>

<file path=ppt/charts/_rels/chart5.xml.rels><?xml version="1.0" encoding="UTF-8" standalone="yes"?>
<Relationships xmlns="http://schemas.openxmlformats.org/package/2006/relationships"><Relationship Id="rId3" Type="http://schemas.microsoft.com/office/2011/relationships/chartStyle" Target="style5.xml"/><Relationship Id="rId2" Type="http://schemas.microsoft.com/office/2011/relationships/chartColorStyle" Target="colors5.xml"/><Relationship Id="rId1" Type="http://schemas.openxmlformats.org/officeDocument/2006/relationships/oleObject" Target="file:///C:\Users\amcgarri\Downloads\lvnp%20(1).xlsx" TargetMode="External"/></Relationships>
</file>

<file path=ppt/charts/_rels/chart6.xml.rels><?xml version="1.0" encoding="UTF-8" standalone="yes"?>
<Relationships xmlns="http://schemas.openxmlformats.org/package/2006/relationships"><Relationship Id="rId3" Type="http://schemas.microsoft.com/office/2011/relationships/chartStyle" Target="style6.xml"/><Relationship Id="rId2" Type="http://schemas.microsoft.com/office/2011/relationships/chartColorStyle" Target="colors6.xml"/><Relationship Id="rId1" Type="http://schemas.openxmlformats.org/officeDocument/2006/relationships/oleObject" Target="file:///C:\Users\amcgarri\Downloads\lnf.xlsx" TargetMode="External"/></Relationships>
</file>

<file path=ppt/charts/_rels/chart7.xml.rels><?xml version="1.0" encoding="UTF-8" standalone="yes"?>
<Relationships xmlns="http://schemas.openxmlformats.org/package/2006/relationships"><Relationship Id="rId3" Type="http://schemas.microsoft.com/office/2011/relationships/chartStyle" Target="style7.xml"/><Relationship Id="rId2" Type="http://schemas.microsoft.com/office/2011/relationships/chartColorStyle" Target="colors7.xml"/><Relationship Id="rId1" Type="http://schemas.openxmlformats.org/officeDocument/2006/relationships/oleObject" Target="file:///C:\Users\amcgarri\Downloads\lvnp%20(1).xlsx" TargetMode="External"/></Relationships>
</file>

<file path=ppt/charts/_rels/chart8.xml.rels><?xml version="1.0" encoding="UTF-8" standalone="yes"?>
<Relationships xmlns="http://schemas.openxmlformats.org/package/2006/relationships"><Relationship Id="rId3" Type="http://schemas.microsoft.com/office/2011/relationships/chartStyle" Target="style8.xml"/><Relationship Id="rId2" Type="http://schemas.microsoft.com/office/2011/relationships/chartColorStyle" Target="colors8.xml"/><Relationship Id="rId1" Type="http://schemas.openxmlformats.org/officeDocument/2006/relationships/oleObject" Target="file:///C:\Users\amcgarri\Downloads\lnf.xlsx" TargetMode="External"/></Relationships>
</file>

<file path=ppt/charts/_rels/chart9.xml.rels><?xml version="1.0" encoding="UTF-8" standalone="yes"?>
<Relationships xmlns="http://schemas.openxmlformats.org/package/2006/relationships"><Relationship Id="rId3" Type="http://schemas.microsoft.com/office/2011/relationships/chartStyle" Target="style9.xml"/><Relationship Id="rId2" Type="http://schemas.microsoft.com/office/2011/relationships/chartColorStyle" Target="colors9.xml"/><Relationship Id="rId1" Type="http://schemas.openxmlformats.org/officeDocument/2006/relationships/oleObject" Target="file:///C:\Users\amcgarri\Downloads\lvnp%20(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0.19738018634783999"/>
          <c:y val="0.17592592592592601"/>
          <c:w val="0.77505506230337395"/>
          <c:h val="0.82407407407407396"/>
        </c:manualLayout>
      </c:layout>
      <c:doughnutChart>
        <c:varyColors val="1"/>
        <c:ser>
          <c:idx val="0"/>
          <c:order val="0"/>
          <c:dPt>
            <c:idx val="0"/>
            <c:bubble3D val="0"/>
            <c:spPr>
              <a:solidFill>
                <a:schemeClr val="accent6">
                  <a:shade val="53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307E-4F12-A331-48A5956CEB2F}"/>
              </c:ext>
            </c:extLst>
          </c:dPt>
          <c:dPt>
            <c:idx val="1"/>
            <c:bubble3D val="0"/>
            <c:spPr>
              <a:solidFill>
                <a:schemeClr val="accent6">
                  <a:shade val="76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307E-4F12-A331-48A5956CEB2F}"/>
              </c:ext>
            </c:extLst>
          </c:dPt>
          <c:dPt>
            <c:idx val="2"/>
            <c:bubble3D val="0"/>
            <c:spPr>
              <a:solidFill>
                <a:schemeClr val="accent6"/>
              </a:solidFill>
              <a:ln w="19050">
                <a:solidFill>
                  <a:schemeClr val="lt1"/>
                </a:solidFill>
              </a:ln>
              <a:effectLst/>
            </c:spPr>
            <c:extLst xmlns:c16r2="http://schemas.microsoft.com/office/drawing/2015/06/chart">
              <c:ext xmlns:c16="http://schemas.microsoft.com/office/drawing/2014/chart" uri="{C3380CC4-5D6E-409C-BE32-E72D297353CC}">
                <c16:uniqueId val="{00000005-307E-4F12-A331-48A5956CEB2F}"/>
              </c:ext>
            </c:extLst>
          </c:dPt>
          <c:dPt>
            <c:idx val="3"/>
            <c:bubble3D val="0"/>
            <c:spPr>
              <a:solidFill>
                <a:schemeClr val="accent6">
                  <a:tint val="77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7-307E-4F12-A331-48A5956CEB2F}"/>
              </c:ext>
            </c:extLst>
          </c:dPt>
          <c:dPt>
            <c:idx val="4"/>
            <c:bubble3D val="0"/>
            <c:spPr>
              <a:solidFill>
                <a:schemeClr val="accent6">
                  <a:tint val="54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9-307E-4F12-A331-48A5956CEB2F}"/>
              </c:ext>
            </c:extLst>
          </c:dPt>
          <c:dLbls>
            <c:dLbl>
              <c:idx val="2"/>
              <c:layout>
                <c:manualLayout>
                  <c:x val="-0.242085908164581"/>
                  <c:y val="-0.161757618839312"/>
                </c:manualLayout>
              </c:layout>
              <c:showLegendKey val="0"/>
              <c:showVal val="0"/>
              <c:showCatName val="1"/>
              <c:showSerName val="0"/>
              <c:showPercent val="1"/>
              <c:showBubbleSize val="0"/>
              <c:separator>
</c:separator>
              <c:extLst xmlns:c16r2="http://schemas.microsoft.com/office/drawing/2015/06/chart">
                <c:ext xmlns:c16="http://schemas.microsoft.com/office/drawing/2014/chart" uri="{C3380CC4-5D6E-409C-BE32-E72D297353CC}">
                  <c16:uniqueId val="{00000005-307E-4F12-A331-48A5956CEB2F}"/>
                </c:ext>
                <c:ext xmlns:c15="http://schemas.microsoft.com/office/drawing/2012/chart" uri="{CE6537A1-D6FC-4f65-9D91-7224C49458BB}">
                  <c15:layout>
                    <c:manualLayout>
                      <c:w val="0.27512774728665601"/>
                      <c:h val="0.11450021872266"/>
                    </c:manualLayout>
                  </c15:layout>
                </c:ext>
              </c:extLst>
            </c:dLbl>
            <c:dLbl>
              <c:idx val="3"/>
              <c:layout>
                <c:manualLayout>
                  <c:x val="-0.18791245299475801"/>
                  <c:y val="-0.22771398366870799"/>
                </c:manualLayout>
              </c:layout>
              <c:showLegendKey val="0"/>
              <c:showVal val="0"/>
              <c:showCatName val="1"/>
              <c:showSerName val="0"/>
              <c:showPercent val="1"/>
              <c:showBubbleSize val="0"/>
              <c:separator>
</c:separator>
              <c:extLst xmlns:c16r2="http://schemas.microsoft.com/office/drawing/2015/06/chart">
                <c:ext xmlns:c16="http://schemas.microsoft.com/office/drawing/2014/chart" uri="{C3380CC4-5D6E-409C-BE32-E72D297353CC}">
                  <c16:uniqueId val="{00000007-307E-4F12-A331-48A5956CEB2F}"/>
                </c:ext>
                <c:ext xmlns:c15="http://schemas.microsoft.com/office/drawing/2012/chart" uri="{CE6537A1-D6FC-4f65-9D91-7224C49458BB}">
                  <c15:layout/>
                </c:ext>
              </c:extLst>
            </c:dLbl>
            <c:dLbl>
              <c:idx val="4"/>
              <c:layout>
                <c:manualLayout>
                  <c:x val="-4.1007016158008903E-3"/>
                  <c:y val="-0.235267935258093"/>
                </c:manualLayout>
              </c:layout>
              <c:showLegendKey val="0"/>
              <c:showVal val="0"/>
              <c:showCatName val="1"/>
              <c:showSerName val="0"/>
              <c:showPercent val="1"/>
              <c:showBubbleSize val="0"/>
              <c:separator>
</c:separator>
              <c:extLst xmlns:c16r2="http://schemas.microsoft.com/office/drawing/2015/06/chart">
                <c:ext xmlns:c16="http://schemas.microsoft.com/office/drawing/2014/chart" uri="{C3380CC4-5D6E-409C-BE32-E72D297353CC}">
                  <c16:uniqueId val="{00000009-307E-4F12-A331-48A5956CEB2F}"/>
                </c:ext>
                <c:ext xmlns:c15="http://schemas.microsoft.com/office/drawing/2012/chart" uri="{CE6537A1-D6FC-4f65-9D91-7224C49458BB}">
                  <c15:layout/>
                </c:ext>
              </c:extLst>
            </c:dLbl>
            <c:spPr>
              <a:no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600" b="0" i="0" u="none" strike="noStrike" kern="1200" baseline="0">
                    <a:ln>
                      <a:noFill/>
                    </a:ln>
                    <a:solidFill>
                      <a:schemeClr val="tx1"/>
                    </a:solidFill>
                    <a:latin typeface="+mn-lt"/>
                    <a:ea typeface="+mn-ea"/>
                    <a:cs typeface="+mn-cs"/>
                  </a:defRPr>
                </a:pPr>
                <a:endParaRPr lang="en-US"/>
              </a:p>
            </c:txPr>
            <c:showLegendKey val="0"/>
            <c:showVal val="0"/>
            <c:showCatName val="1"/>
            <c:showSerName val="0"/>
            <c:showPercent val="1"/>
            <c:showBubbleSize val="0"/>
            <c:separator>
</c:separator>
            <c:showLeaderLines val="0"/>
            <c:extLst xmlns:c16r2="http://schemas.microsoft.com/office/drawing/2015/06/chart">
              <c:ext xmlns:c15="http://schemas.microsoft.com/office/drawing/2012/chart" uri="{CE6537A1-D6FC-4f65-9D91-7224C49458BB}">
                <c15:spPr xmlns:c15="http://schemas.microsoft.com/office/drawing/2012/chart">
                  <a:prstGeom prst="wedgeRectCallout">
                    <a:avLst/>
                  </a:prstGeom>
                  <a:noFill/>
                  <a:ln>
                    <a:noFill/>
                  </a:ln>
                </c15:spPr>
                <c15:layout/>
              </c:ext>
            </c:extLst>
          </c:dLbls>
          <c:cat>
            <c:strRef>
              <c:f>recovery!$A$1:$A$5</c:f>
              <c:strCache>
                <c:ptCount val="5"/>
                <c:pt idx="0">
                  <c:v>No Change</c:v>
                </c:pt>
                <c:pt idx="1">
                  <c:v>No Recovery</c:v>
                </c:pt>
                <c:pt idx="2">
                  <c:v>Full Recovery</c:v>
                </c:pt>
                <c:pt idx="3">
                  <c:v>New State</c:v>
                </c:pt>
                <c:pt idx="4">
                  <c:v>Transition</c:v>
                </c:pt>
              </c:strCache>
            </c:strRef>
          </c:cat>
          <c:val>
            <c:numRef>
              <c:f>recovery!$B$1:$B$5</c:f>
              <c:numCache>
                <c:formatCode>_(* #,##0.00_);_(* \(#,##0.00\);_(* "-"??_);_(@_)</c:formatCode>
                <c:ptCount val="5"/>
                <c:pt idx="0">
                  <c:v>16308.87711953</c:v>
                </c:pt>
                <c:pt idx="1">
                  <c:v>6844.3651936300002</c:v>
                </c:pt>
                <c:pt idx="2">
                  <c:v>2459.9893330950008</c:v>
                </c:pt>
                <c:pt idx="3">
                  <c:v>1374.05058037</c:v>
                </c:pt>
                <c:pt idx="4">
                  <c:v>951.80447531000004</c:v>
                </c:pt>
              </c:numCache>
            </c:numRef>
          </c:val>
          <c:extLst xmlns:c16r2="http://schemas.microsoft.com/office/drawing/2015/06/chart">
            <c:ext xmlns:c16="http://schemas.microsoft.com/office/drawing/2014/chart" uri="{C3380CC4-5D6E-409C-BE32-E72D297353CC}">
              <c16:uniqueId val="{0000000A-307E-4F12-A331-48A5956CEB2F}"/>
            </c:ext>
          </c:extLst>
        </c:ser>
        <c:dLbls>
          <c:showLegendKey val="0"/>
          <c:showVal val="0"/>
          <c:showCatName val="0"/>
          <c:showSerName val="0"/>
          <c:showPercent val="0"/>
          <c:showBubbleSize val="0"/>
          <c:showLeaderLines val="0"/>
        </c:dLbls>
        <c:firstSliceAng val="0"/>
        <c:holeSize val="30"/>
      </c:doughnut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9798323820634"/>
          <c:y val="0.25833333333333303"/>
          <c:w val="0.80579250510352896"/>
          <c:h val="0.68289682539682595"/>
        </c:manualLayout>
      </c:layout>
      <c:barChart>
        <c:barDir val="col"/>
        <c:grouping val="clustered"/>
        <c:varyColors val="0"/>
        <c:ser>
          <c:idx val="0"/>
          <c:order val="0"/>
          <c:tx>
            <c:strRef>
              <c:f>[lnf.xlsx]Sheet1!$Z$4</c:f>
              <c:strCache>
                <c:ptCount val="1"/>
                <c:pt idx="0">
                  <c:v>2016</c:v>
                </c:pt>
              </c:strCache>
            </c:strRef>
          </c:tx>
          <c:spPr>
            <a:solidFill>
              <a:schemeClr val="accent4"/>
            </a:solidFill>
            <a:ln>
              <a:noFill/>
            </a:ln>
            <a:effectLst/>
          </c:spPr>
          <c:invertIfNegative val="0"/>
          <c:cat>
            <c:numRef>
              <c:f>[lnf.xlsx]Sheet1!$Z$5:$Z$25</c:f>
              <c:numCache>
                <c:formatCode>General</c:formatCode>
                <c:ptCount val="21"/>
                <c:pt idx="0">
                  <c:v>-1</c:v>
                </c:pt>
                <c:pt idx="1">
                  <c:v>-0.9</c:v>
                </c:pt>
                <c:pt idx="2">
                  <c:v>-0.8</c:v>
                </c:pt>
                <c:pt idx="3">
                  <c:v>-0.7</c:v>
                </c:pt>
                <c:pt idx="4">
                  <c:v>-0.6</c:v>
                </c:pt>
                <c:pt idx="5">
                  <c:v>-0.5</c:v>
                </c:pt>
                <c:pt idx="6">
                  <c:v>-0.4</c:v>
                </c:pt>
                <c:pt idx="7">
                  <c:v>-0.3</c:v>
                </c:pt>
                <c:pt idx="8">
                  <c:v>-0.2</c:v>
                </c:pt>
                <c:pt idx="9">
                  <c:v>-0.1</c:v>
                </c:pt>
                <c:pt idx="10">
                  <c:v>0</c:v>
                </c:pt>
                <c:pt idx="11">
                  <c:v>0.1</c:v>
                </c:pt>
                <c:pt idx="12">
                  <c:v>0.2</c:v>
                </c:pt>
                <c:pt idx="13">
                  <c:v>0.3</c:v>
                </c:pt>
                <c:pt idx="14">
                  <c:v>0.4</c:v>
                </c:pt>
                <c:pt idx="15">
                  <c:v>0.5</c:v>
                </c:pt>
                <c:pt idx="16">
                  <c:v>0.6</c:v>
                </c:pt>
                <c:pt idx="17">
                  <c:v>0.7</c:v>
                </c:pt>
                <c:pt idx="18">
                  <c:v>0.8</c:v>
                </c:pt>
                <c:pt idx="19">
                  <c:v>0.9</c:v>
                </c:pt>
                <c:pt idx="20">
                  <c:v>1</c:v>
                </c:pt>
              </c:numCache>
            </c:numRef>
          </c:cat>
          <c:val>
            <c:numRef>
              <c:f>[lnf.xlsx]Sheet1!$AA$5:$AA$25</c:f>
              <c:numCache>
                <c:formatCode>General</c:formatCode>
                <c:ptCount val="21"/>
                <c:pt idx="0">
                  <c:v>0</c:v>
                </c:pt>
                <c:pt idx="1">
                  <c:v>2</c:v>
                </c:pt>
                <c:pt idx="2">
                  <c:v>24</c:v>
                </c:pt>
                <c:pt idx="3">
                  <c:v>22</c:v>
                </c:pt>
                <c:pt idx="4">
                  <c:v>29</c:v>
                </c:pt>
                <c:pt idx="5">
                  <c:v>20</c:v>
                </c:pt>
                <c:pt idx="6">
                  <c:v>14</c:v>
                </c:pt>
                <c:pt idx="7">
                  <c:v>22</c:v>
                </c:pt>
                <c:pt idx="8">
                  <c:v>50</c:v>
                </c:pt>
                <c:pt idx="9">
                  <c:v>385</c:v>
                </c:pt>
                <c:pt idx="10">
                  <c:v>4098</c:v>
                </c:pt>
                <c:pt idx="11">
                  <c:v>1856</c:v>
                </c:pt>
                <c:pt idx="12">
                  <c:v>770</c:v>
                </c:pt>
                <c:pt idx="13">
                  <c:v>513</c:v>
                </c:pt>
                <c:pt idx="14">
                  <c:v>391</c:v>
                </c:pt>
                <c:pt idx="15">
                  <c:v>308</c:v>
                </c:pt>
                <c:pt idx="16">
                  <c:v>216</c:v>
                </c:pt>
                <c:pt idx="17">
                  <c:v>132</c:v>
                </c:pt>
                <c:pt idx="18">
                  <c:v>62</c:v>
                </c:pt>
                <c:pt idx="19">
                  <c:v>28</c:v>
                </c:pt>
                <c:pt idx="20">
                  <c:v>18</c:v>
                </c:pt>
              </c:numCache>
            </c:numRef>
          </c:val>
        </c:ser>
        <c:ser>
          <c:idx val="1"/>
          <c:order val="1"/>
          <c:tx>
            <c:strRef>
              <c:f>[lnf.xlsx]Sheet1!$X$4</c:f>
              <c:strCache>
                <c:ptCount val="1"/>
                <c:pt idx="0">
                  <c:v>2014</c:v>
                </c:pt>
              </c:strCache>
            </c:strRef>
          </c:tx>
          <c:spPr>
            <a:solidFill>
              <a:srgbClr val="FF0000"/>
            </a:solidFill>
            <a:ln>
              <a:noFill/>
            </a:ln>
            <a:effectLst/>
          </c:spPr>
          <c:invertIfNegative val="0"/>
          <c:val>
            <c:numRef>
              <c:f>[lnf.xlsx]Sheet1!$Y$5:$Y$25</c:f>
              <c:numCache>
                <c:formatCode>General</c:formatCode>
                <c:ptCount val="21"/>
                <c:pt idx="0">
                  <c:v>22</c:v>
                </c:pt>
                <c:pt idx="1">
                  <c:v>4</c:v>
                </c:pt>
                <c:pt idx="2">
                  <c:v>11</c:v>
                </c:pt>
                <c:pt idx="3">
                  <c:v>13</c:v>
                </c:pt>
                <c:pt idx="4">
                  <c:v>49</c:v>
                </c:pt>
                <c:pt idx="5">
                  <c:v>113</c:v>
                </c:pt>
                <c:pt idx="6">
                  <c:v>280</c:v>
                </c:pt>
                <c:pt idx="7">
                  <c:v>758</c:v>
                </c:pt>
                <c:pt idx="8">
                  <c:v>1757</c:v>
                </c:pt>
                <c:pt idx="9">
                  <c:v>3092</c:v>
                </c:pt>
                <c:pt idx="10">
                  <c:v>2104</c:v>
                </c:pt>
                <c:pt idx="11">
                  <c:v>343</c:v>
                </c:pt>
                <c:pt idx="12">
                  <c:v>145</c:v>
                </c:pt>
                <c:pt idx="13">
                  <c:v>139</c:v>
                </c:pt>
                <c:pt idx="14">
                  <c:v>66</c:v>
                </c:pt>
                <c:pt idx="15">
                  <c:v>39</c:v>
                </c:pt>
                <c:pt idx="16">
                  <c:v>14</c:v>
                </c:pt>
                <c:pt idx="17">
                  <c:v>4</c:v>
                </c:pt>
                <c:pt idx="18">
                  <c:v>5</c:v>
                </c:pt>
                <c:pt idx="19">
                  <c:v>1</c:v>
                </c:pt>
                <c:pt idx="20">
                  <c:v>1</c:v>
                </c:pt>
              </c:numCache>
            </c:numRef>
          </c:val>
        </c:ser>
        <c:ser>
          <c:idx val="2"/>
          <c:order val="2"/>
          <c:tx>
            <c:strRef>
              <c:f>[lnf.xlsx]Sheet1!$V$4</c:f>
              <c:strCache>
                <c:ptCount val="1"/>
                <c:pt idx="0">
                  <c:v>2012</c:v>
                </c:pt>
              </c:strCache>
            </c:strRef>
          </c:tx>
          <c:spPr>
            <a:solidFill>
              <a:schemeClr val="accent6">
                <a:lumMod val="40000"/>
                <a:lumOff val="60000"/>
              </a:schemeClr>
            </a:solidFill>
            <a:ln>
              <a:noFill/>
            </a:ln>
            <a:effectLst/>
          </c:spPr>
          <c:invertIfNegative val="0"/>
          <c:val>
            <c:numRef>
              <c:f>[lnf.xlsx]Sheet1!$W$5:$W$25</c:f>
              <c:numCache>
                <c:formatCode>General</c:formatCode>
                <c:ptCount val="21"/>
                <c:pt idx="0">
                  <c:v>0</c:v>
                </c:pt>
                <c:pt idx="1">
                  <c:v>0</c:v>
                </c:pt>
                <c:pt idx="2">
                  <c:v>0</c:v>
                </c:pt>
                <c:pt idx="3">
                  <c:v>0</c:v>
                </c:pt>
                <c:pt idx="4">
                  <c:v>1</c:v>
                </c:pt>
                <c:pt idx="5">
                  <c:v>1</c:v>
                </c:pt>
                <c:pt idx="6">
                  <c:v>7</c:v>
                </c:pt>
                <c:pt idx="7">
                  <c:v>38</c:v>
                </c:pt>
                <c:pt idx="8">
                  <c:v>195</c:v>
                </c:pt>
                <c:pt idx="9">
                  <c:v>418</c:v>
                </c:pt>
                <c:pt idx="10">
                  <c:v>478</c:v>
                </c:pt>
                <c:pt idx="11">
                  <c:v>364</c:v>
                </c:pt>
                <c:pt idx="12">
                  <c:v>507</c:v>
                </c:pt>
                <c:pt idx="13">
                  <c:v>634</c:v>
                </c:pt>
                <c:pt idx="14">
                  <c:v>752</c:v>
                </c:pt>
                <c:pt idx="15">
                  <c:v>1054</c:v>
                </c:pt>
                <c:pt idx="16">
                  <c:v>1488</c:v>
                </c:pt>
                <c:pt idx="17">
                  <c:v>2026</c:v>
                </c:pt>
                <c:pt idx="18">
                  <c:v>958</c:v>
                </c:pt>
                <c:pt idx="19">
                  <c:v>39</c:v>
                </c:pt>
                <c:pt idx="20">
                  <c:v>0</c:v>
                </c:pt>
              </c:numCache>
            </c:numRef>
          </c:val>
        </c:ser>
        <c:dLbls>
          <c:showLegendKey val="0"/>
          <c:showVal val="0"/>
          <c:showCatName val="0"/>
          <c:showSerName val="0"/>
          <c:showPercent val="0"/>
          <c:showBubbleSize val="0"/>
        </c:dLbls>
        <c:gapWidth val="22"/>
        <c:overlap val="56"/>
        <c:axId val="90156032"/>
        <c:axId val="90158208"/>
      </c:barChart>
      <c:catAx>
        <c:axId val="90156032"/>
        <c:scaling>
          <c:orientation val="minMax"/>
        </c:scaling>
        <c:delete val="0"/>
        <c:axPos val="t"/>
        <c:title>
          <c:tx>
            <c:rich>
              <a:bodyPr rot="0" spcFirstLastPara="1" vertOverflow="ellipsis" vert="horz" wrap="square" anchor="ctr" anchorCtr="1"/>
              <a:lstStyle/>
              <a:p>
                <a:pPr>
                  <a:defRPr sz="1600" b="0" i="0" u="none" strike="noStrike" kern="1200" cap="all" baseline="0">
                    <a:solidFill>
                      <a:schemeClr val="tx1">
                        <a:lumMod val="65000"/>
                        <a:lumOff val="35000"/>
                      </a:schemeClr>
                    </a:solidFill>
                    <a:latin typeface="Century Gothic" panose="020B0502020202020204" pitchFamily="34" charset="0"/>
                    <a:ea typeface="+mn-ea"/>
                    <a:cs typeface="+mn-cs"/>
                  </a:defRPr>
                </a:pPr>
                <a:r>
                  <a:rPr lang="en-US" sz="1600" b="1" dirty="0"/>
                  <a:t>NDVI</a:t>
                </a:r>
              </a:p>
            </c:rich>
          </c:tx>
          <c:layout>
            <c:manualLayout>
              <c:xMode val="edge"/>
              <c:yMode val="edge"/>
              <c:x val="5.8995431929712003E-2"/>
              <c:y val="9.8051188756609897E-2"/>
            </c:manualLayout>
          </c:layout>
          <c:overlay val="0"/>
          <c:spPr>
            <a:noFill/>
            <a:ln>
              <a:noFill/>
            </a:ln>
            <a:effectLst/>
          </c:spPr>
        </c:title>
        <c:numFmt formatCode="General" sourceLinked="1"/>
        <c:majorTickMark val="cross"/>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cap="none" spc="20" normalizeH="0" baseline="0">
                <a:solidFill>
                  <a:schemeClr val="tx1">
                    <a:lumMod val="65000"/>
                    <a:lumOff val="35000"/>
                  </a:schemeClr>
                </a:solidFill>
                <a:latin typeface="Century Gothic" panose="020B0502020202020204" pitchFamily="34" charset="0"/>
                <a:ea typeface="+mn-ea"/>
                <a:cs typeface="+mn-cs"/>
              </a:defRPr>
            </a:pPr>
            <a:endParaRPr lang="en-US"/>
          </a:p>
        </c:txPr>
        <c:crossAx val="90158208"/>
        <c:crosses val="autoZero"/>
        <c:auto val="1"/>
        <c:lblAlgn val="ctr"/>
        <c:lblOffset val="100"/>
        <c:noMultiLvlLbl val="0"/>
      </c:catAx>
      <c:valAx>
        <c:axId val="90158208"/>
        <c:scaling>
          <c:orientation val="maxMin"/>
        </c:scaling>
        <c:delete val="0"/>
        <c:axPos val="l"/>
        <c:majorGridlines>
          <c:spPr>
            <a:ln w="9525" cap="flat" cmpd="sng" algn="ctr">
              <a:solidFill>
                <a:schemeClr val="bg1"/>
              </a:solidFill>
              <a:round/>
            </a:ln>
            <a:effectLst/>
          </c:spPr>
        </c:majorGridlines>
        <c:title>
          <c:tx>
            <c:rich>
              <a:bodyPr rot="-5400000" spcFirstLastPara="1" vertOverflow="ellipsis" vert="horz" wrap="square" anchor="ctr" anchorCtr="1"/>
              <a:lstStyle/>
              <a:p>
                <a:pPr>
                  <a:defRPr sz="1600" b="0" i="0" u="none" strike="noStrike" kern="1200" cap="all" baseline="0">
                    <a:solidFill>
                      <a:schemeClr val="tx1">
                        <a:lumMod val="65000"/>
                        <a:lumOff val="35000"/>
                      </a:schemeClr>
                    </a:solidFill>
                    <a:latin typeface="Century Gothic" panose="020B0502020202020204" pitchFamily="34" charset="0"/>
                    <a:ea typeface="+mn-ea"/>
                    <a:cs typeface="+mn-cs"/>
                  </a:defRPr>
                </a:pPr>
                <a:r>
                  <a:rPr lang="en-US" sz="1600"/>
                  <a:t>Frequency</a:t>
                </a: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spc="20" baseline="0">
                <a:solidFill>
                  <a:schemeClr val="tx1">
                    <a:lumMod val="65000"/>
                    <a:lumOff val="35000"/>
                  </a:schemeClr>
                </a:solidFill>
                <a:latin typeface="Century Gothic" panose="020B0502020202020204" pitchFamily="34" charset="0"/>
                <a:ea typeface="+mn-ea"/>
                <a:cs typeface="+mn-cs"/>
              </a:defRPr>
            </a:pPr>
            <a:endParaRPr lang="en-US"/>
          </a:p>
        </c:txPr>
        <c:crossAx val="90156032"/>
        <c:crosses val="autoZero"/>
        <c:crossBetween val="between"/>
        <c:majorUnit val="1000"/>
      </c:valAx>
      <c:spPr>
        <a:noFill/>
        <a:ln>
          <a:noFill/>
        </a:ln>
        <a:effectLst/>
      </c:spPr>
    </c:plotArea>
    <c:plotVisOnly val="1"/>
    <c:dispBlanksAs val="gap"/>
    <c:showDLblsOverMax val="0"/>
  </c:chart>
  <c:spPr>
    <a:noFill/>
    <a:ln>
      <a:noFill/>
    </a:ln>
    <a:effectLst/>
  </c:spPr>
  <c:txPr>
    <a:bodyPr/>
    <a:lstStyle/>
    <a:p>
      <a:pPr>
        <a:defRPr>
          <a:latin typeface="Century Gothic" panose="020B0502020202020204" pitchFamily="34" charset="0"/>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col"/>
        <c:grouping val="clustered"/>
        <c:varyColors val="0"/>
        <c:ser>
          <c:idx val="0"/>
          <c:order val="0"/>
          <c:tx>
            <c:strRef>
              <c:f>'[lvnp (1).xlsx]Sheet1'!$R$17</c:f>
              <c:strCache>
                <c:ptCount val="1"/>
                <c:pt idx="0">
                  <c:v>2012</c:v>
                </c:pt>
              </c:strCache>
            </c:strRef>
          </c:tx>
          <c:spPr>
            <a:solidFill>
              <a:schemeClr val="accent6">
                <a:lumMod val="40000"/>
                <a:lumOff val="60000"/>
              </a:schemeClr>
            </a:solidFill>
            <a:ln>
              <a:noFill/>
            </a:ln>
            <a:effectLst/>
          </c:spPr>
          <c:invertIfNegative val="0"/>
          <c:cat>
            <c:numRef>
              <c:f>'[lvnp (1).xlsx]Sheet1'!$R$18:$R$38</c:f>
              <c:numCache>
                <c:formatCode>General</c:formatCode>
                <c:ptCount val="21"/>
                <c:pt idx="0">
                  <c:v>-1</c:v>
                </c:pt>
                <c:pt idx="1">
                  <c:v>-0.9</c:v>
                </c:pt>
                <c:pt idx="2">
                  <c:v>-0.8</c:v>
                </c:pt>
                <c:pt idx="3">
                  <c:v>-0.7</c:v>
                </c:pt>
                <c:pt idx="4">
                  <c:v>-0.6</c:v>
                </c:pt>
                <c:pt idx="5">
                  <c:v>-0.5</c:v>
                </c:pt>
                <c:pt idx="6">
                  <c:v>-0.4</c:v>
                </c:pt>
                <c:pt idx="7">
                  <c:v>-0.3</c:v>
                </c:pt>
                <c:pt idx="8">
                  <c:v>-0.2</c:v>
                </c:pt>
                <c:pt idx="9">
                  <c:v>-0.1</c:v>
                </c:pt>
                <c:pt idx="10">
                  <c:v>0</c:v>
                </c:pt>
                <c:pt idx="11">
                  <c:v>0.1</c:v>
                </c:pt>
                <c:pt idx="12">
                  <c:v>0.2</c:v>
                </c:pt>
                <c:pt idx="13">
                  <c:v>0.3</c:v>
                </c:pt>
                <c:pt idx="14">
                  <c:v>0.4</c:v>
                </c:pt>
                <c:pt idx="15">
                  <c:v>0.5</c:v>
                </c:pt>
                <c:pt idx="16">
                  <c:v>0.6</c:v>
                </c:pt>
                <c:pt idx="17">
                  <c:v>0.7</c:v>
                </c:pt>
                <c:pt idx="18">
                  <c:v>0.8</c:v>
                </c:pt>
                <c:pt idx="19">
                  <c:v>0.9</c:v>
                </c:pt>
                <c:pt idx="20">
                  <c:v>1</c:v>
                </c:pt>
              </c:numCache>
            </c:numRef>
          </c:cat>
          <c:val>
            <c:numRef>
              <c:f>'[lvnp (1).xlsx]Sheet1'!$S$18:$S$38</c:f>
              <c:numCache>
                <c:formatCode>General</c:formatCode>
                <c:ptCount val="21"/>
                <c:pt idx="0">
                  <c:v>8</c:v>
                </c:pt>
                <c:pt idx="1">
                  <c:v>1</c:v>
                </c:pt>
                <c:pt idx="2">
                  <c:v>7</c:v>
                </c:pt>
                <c:pt idx="3">
                  <c:v>7</c:v>
                </c:pt>
                <c:pt idx="4">
                  <c:v>21</c:v>
                </c:pt>
                <c:pt idx="5">
                  <c:v>67</c:v>
                </c:pt>
                <c:pt idx="6">
                  <c:v>150</c:v>
                </c:pt>
                <c:pt idx="7">
                  <c:v>406</c:v>
                </c:pt>
                <c:pt idx="8">
                  <c:v>704</c:v>
                </c:pt>
                <c:pt idx="9">
                  <c:v>737</c:v>
                </c:pt>
                <c:pt idx="10">
                  <c:v>747</c:v>
                </c:pt>
                <c:pt idx="11">
                  <c:v>664</c:v>
                </c:pt>
                <c:pt idx="12">
                  <c:v>838</c:v>
                </c:pt>
                <c:pt idx="13">
                  <c:v>928</c:v>
                </c:pt>
                <c:pt idx="14">
                  <c:v>1027</c:v>
                </c:pt>
                <c:pt idx="15">
                  <c:v>1051</c:v>
                </c:pt>
                <c:pt idx="16">
                  <c:v>890</c:v>
                </c:pt>
                <c:pt idx="17">
                  <c:v>594</c:v>
                </c:pt>
                <c:pt idx="18">
                  <c:v>149</c:v>
                </c:pt>
                <c:pt idx="19">
                  <c:v>3</c:v>
                </c:pt>
                <c:pt idx="20">
                  <c:v>0</c:v>
                </c:pt>
              </c:numCache>
            </c:numRef>
          </c:val>
        </c:ser>
        <c:ser>
          <c:idx val="1"/>
          <c:order val="1"/>
          <c:tx>
            <c:strRef>
              <c:f>'[lvnp (1).xlsx]Sheet1'!$T$17</c:f>
              <c:strCache>
                <c:ptCount val="1"/>
                <c:pt idx="0">
                  <c:v>2014</c:v>
                </c:pt>
              </c:strCache>
            </c:strRef>
          </c:tx>
          <c:spPr>
            <a:solidFill>
              <a:srgbClr val="FF0000">
                <a:alpha val="70000"/>
              </a:srgbClr>
            </a:solidFill>
            <a:ln>
              <a:noFill/>
            </a:ln>
            <a:effectLst/>
          </c:spPr>
          <c:invertIfNegative val="0"/>
          <c:cat>
            <c:numRef>
              <c:f>'[lvnp (1).xlsx]Sheet1'!$R$18:$R$38</c:f>
              <c:numCache>
                <c:formatCode>General</c:formatCode>
                <c:ptCount val="21"/>
                <c:pt idx="0">
                  <c:v>-1</c:v>
                </c:pt>
                <c:pt idx="1">
                  <c:v>-0.9</c:v>
                </c:pt>
                <c:pt idx="2">
                  <c:v>-0.8</c:v>
                </c:pt>
                <c:pt idx="3">
                  <c:v>-0.7</c:v>
                </c:pt>
                <c:pt idx="4">
                  <c:v>-0.6</c:v>
                </c:pt>
                <c:pt idx="5">
                  <c:v>-0.5</c:v>
                </c:pt>
                <c:pt idx="6">
                  <c:v>-0.4</c:v>
                </c:pt>
                <c:pt idx="7">
                  <c:v>-0.3</c:v>
                </c:pt>
                <c:pt idx="8">
                  <c:v>-0.2</c:v>
                </c:pt>
                <c:pt idx="9">
                  <c:v>-0.1</c:v>
                </c:pt>
                <c:pt idx="10">
                  <c:v>0</c:v>
                </c:pt>
                <c:pt idx="11">
                  <c:v>0.1</c:v>
                </c:pt>
                <c:pt idx="12">
                  <c:v>0.2</c:v>
                </c:pt>
                <c:pt idx="13">
                  <c:v>0.3</c:v>
                </c:pt>
                <c:pt idx="14">
                  <c:v>0.4</c:v>
                </c:pt>
                <c:pt idx="15">
                  <c:v>0.5</c:v>
                </c:pt>
                <c:pt idx="16">
                  <c:v>0.6</c:v>
                </c:pt>
                <c:pt idx="17">
                  <c:v>0.7</c:v>
                </c:pt>
                <c:pt idx="18">
                  <c:v>0.8</c:v>
                </c:pt>
                <c:pt idx="19">
                  <c:v>0.9</c:v>
                </c:pt>
                <c:pt idx="20">
                  <c:v>1</c:v>
                </c:pt>
              </c:numCache>
            </c:numRef>
          </c:cat>
          <c:val>
            <c:numRef>
              <c:f>'[lvnp (1).xlsx]Sheet1'!$U$18:$U$38</c:f>
              <c:numCache>
                <c:formatCode>General</c:formatCode>
                <c:ptCount val="21"/>
                <c:pt idx="0">
                  <c:v>61</c:v>
                </c:pt>
                <c:pt idx="1">
                  <c:v>3</c:v>
                </c:pt>
                <c:pt idx="2">
                  <c:v>25</c:v>
                </c:pt>
                <c:pt idx="3">
                  <c:v>47</c:v>
                </c:pt>
                <c:pt idx="4">
                  <c:v>90</c:v>
                </c:pt>
                <c:pt idx="5">
                  <c:v>203</c:v>
                </c:pt>
                <c:pt idx="6">
                  <c:v>516</c:v>
                </c:pt>
                <c:pt idx="7">
                  <c:v>1123</c:v>
                </c:pt>
                <c:pt idx="8">
                  <c:v>1865</c:v>
                </c:pt>
                <c:pt idx="9">
                  <c:v>2129</c:v>
                </c:pt>
                <c:pt idx="10">
                  <c:v>1280</c:v>
                </c:pt>
                <c:pt idx="11">
                  <c:v>427</c:v>
                </c:pt>
                <c:pt idx="12">
                  <c:v>369</c:v>
                </c:pt>
                <c:pt idx="13">
                  <c:v>374</c:v>
                </c:pt>
                <c:pt idx="14">
                  <c:v>236</c:v>
                </c:pt>
                <c:pt idx="15">
                  <c:v>143</c:v>
                </c:pt>
                <c:pt idx="16">
                  <c:v>66</c:v>
                </c:pt>
                <c:pt idx="17">
                  <c:v>27</c:v>
                </c:pt>
                <c:pt idx="18">
                  <c:v>13</c:v>
                </c:pt>
                <c:pt idx="19">
                  <c:v>1</c:v>
                </c:pt>
                <c:pt idx="20">
                  <c:v>1</c:v>
                </c:pt>
              </c:numCache>
            </c:numRef>
          </c:val>
        </c:ser>
        <c:ser>
          <c:idx val="2"/>
          <c:order val="2"/>
          <c:tx>
            <c:strRef>
              <c:f>'[lvnp (1).xlsx]Sheet1'!$V$17</c:f>
              <c:strCache>
                <c:ptCount val="1"/>
                <c:pt idx="0">
                  <c:v>2016</c:v>
                </c:pt>
              </c:strCache>
            </c:strRef>
          </c:tx>
          <c:spPr>
            <a:solidFill>
              <a:srgbClr val="FFC000"/>
            </a:solidFill>
            <a:ln>
              <a:noFill/>
            </a:ln>
            <a:effectLst/>
          </c:spPr>
          <c:invertIfNegative val="0"/>
          <c:cat>
            <c:numRef>
              <c:f>'[lvnp (1).xlsx]Sheet1'!$R$18:$R$38</c:f>
              <c:numCache>
                <c:formatCode>General</c:formatCode>
                <c:ptCount val="21"/>
                <c:pt idx="0">
                  <c:v>-1</c:v>
                </c:pt>
                <c:pt idx="1">
                  <c:v>-0.9</c:v>
                </c:pt>
                <c:pt idx="2">
                  <c:v>-0.8</c:v>
                </c:pt>
                <c:pt idx="3">
                  <c:v>-0.7</c:v>
                </c:pt>
                <c:pt idx="4">
                  <c:v>-0.6</c:v>
                </c:pt>
                <c:pt idx="5">
                  <c:v>-0.5</c:v>
                </c:pt>
                <c:pt idx="6">
                  <c:v>-0.4</c:v>
                </c:pt>
                <c:pt idx="7">
                  <c:v>-0.3</c:v>
                </c:pt>
                <c:pt idx="8">
                  <c:v>-0.2</c:v>
                </c:pt>
                <c:pt idx="9">
                  <c:v>-0.1</c:v>
                </c:pt>
                <c:pt idx="10">
                  <c:v>0</c:v>
                </c:pt>
                <c:pt idx="11">
                  <c:v>0.1</c:v>
                </c:pt>
                <c:pt idx="12">
                  <c:v>0.2</c:v>
                </c:pt>
                <c:pt idx="13">
                  <c:v>0.3</c:v>
                </c:pt>
                <c:pt idx="14">
                  <c:v>0.4</c:v>
                </c:pt>
                <c:pt idx="15">
                  <c:v>0.5</c:v>
                </c:pt>
                <c:pt idx="16">
                  <c:v>0.6</c:v>
                </c:pt>
                <c:pt idx="17">
                  <c:v>0.7</c:v>
                </c:pt>
                <c:pt idx="18">
                  <c:v>0.8</c:v>
                </c:pt>
                <c:pt idx="19">
                  <c:v>0.9</c:v>
                </c:pt>
                <c:pt idx="20">
                  <c:v>1</c:v>
                </c:pt>
              </c:numCache>
            </c:numRef>
          </c:cat>
          <c:val>
            <c:numRef>
              <c:f>'[lvnp (1).xlsx]Sheet1'!$W$18:$W$38</c:f>
              <c:numCache>
                <c:formatCode>General</c:formatCode>
                <c:ptCount val="21"/>
                <c:pt idx="0">
                  <c:v>0</c:v>
                </c:pt>
                <c:pt idx="1">
                  <c:v>0</c:v>
                </c:pt>
                <c:pt idx="2">
                  <c:v>25</c:v>
                </c:pt>
                <c:pt idx="3">
                  <c:v>32</c:v>
                </c:pt>
                <c:pt idx="4">
                  <c:v>41</c:v>
                </c:pt>
                <c:pt idx="5">
                  <c:v>33</c:v>
                </c:pt>
                <c:pt idx="6">
                  <c:v>36</c:v>
                </c:pt>
                <c:pt idx="7">
                  <c:v>35</c:v>
                </c:pt>
                <c:pt idx="8">
                  <c:v>108</c:v>
                </c:pt>
                <c:pt idx="9">
                  <c:v>708</c:v>
                </c:pt>
                <c:pt idx="10">
                  <c:v>2742</c:v>
                </c:pt>
                <c:pt idx="11">
                  <c:v>1797</c:v>
                </c:pt>
                <c:pt idx="12">
                  <c:v>1055</c:v>
                </c:pt>
                <c:pt idx="13">
                  <c:v>704</c:v>
                </c:pt>
                <c:pt idx="14">
                  <c:v>623</c:v>
                </c:pt>
                <c:pt idx="15">
                  <c:v>456</c:v>
                </c:pt>
                <c:pt idx="16">
                  <c:v>308</c:v>
                </c:pt>
                <c:pt idx="17">
                  <c:v>141</c:v>
                </c:pt>
                <c:pt idx="18">
                  <c:v>78</c:v>
                </c:pt>
                <c:pt idx="19">
                  <c:v>33</c:v>
                </c:pt>
                <c:pt idx="20">
                  <c:v>44</c:v>
                </c:pt>
              </c:numCache>
            </c:numRef>
          </c:val>
        </c:ser>
        <c:dLbls>
          <c:showLegendKey val="0"/>
          <c:showVal val="0"/>
          <c:showCatName val="0"/>
          <c:showSerName val="0"/>
          <c:showPercent val="0"/>
          <c:showBubbleSize val="0"/>
        </c:dLbls>
        <c:gapWidth val="0"/>
        <c:overlap val="56"/>
        <c:axId val="90180608"/>
        <c:axId val="90198784"/>
      </c:barChart>
      <c:catAx>
        <c:axId val="90180608"/>
        <c:scaling>
          <c:orientation val="minMax"/>
        </c:scaling>
        <c:delete val="0"/>
        <c:axPos val="b"/>
        <c:numFmt formatCode="General" sourceLinked="1"/>
        <c:majorTickMark val="cross"/>
        <c:minorTickMark val="none"/>
        <c:tickLblPos val="none"/>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cap="none" spc="20" normalizeH="0" baseline="0">
                <a:solidFill>
                  <a:schemeClr val="tx1">
                    <a:lumMod val="65000"/>
                    <a:lumOff val="35000"/>
                  </a:schemeClr>
                </a:solidFill>
                <a:latin typeface="Century Gothic" panose="020B0502020202020204" pitchFamily="34" charset="0"/>
                <a:ea typeface="+mn-ea"/>
                <a:cs typeface="+mn-cs"/>
              </a:defRPr>
            </a:pPr>
            <a:endParaRPr lang="en-US"/>
          </a:p>
        </c:txPr>
        <c:crossAx val="90198784"/>
        <c:crosses val="autoZero"/>
        <c:auto val="1"/>
        <c:lblAlgn val="ctr"/>
        <c:lblOffset val="100"/>
        <c:noMultiLvlLbl val="0"/>
      </c:catAx>
      <c:valAx>
        <c:axId val="90198784"/>
        <c:scaling>
          <c:orientation val="minMax"/>
          <c:max val="4500"/>
          <c:min val="0"/>
        </c:scaling>
        <c:delete val="0"/>
        <c:axPos val="l"/>
        <c:majorGridlines>
          <c:spPr>
            <a:ln w="9525" cap="flat" cmpd="sng" algn="ctr">
              <a:solidFill>
                <a:schemeClr val="bg1"/>
              </a:solidFill>
              <a:round/>
            </a:ln>
            <a:effectLst/>
          </c:spPr>
        </c:majorGridlines>
        <c:title>
          <c:tx>
            <c:rich>
              <a:bodyPr rot="-5400000" spcFirstLastPara="1" vertOverflow="ellipsis" vert="horz" wrap="square" anchor="ctr" anchorCtr="1"/>
              <a:lstStyle/>
              <a:p>
                <a:pPr>
                  <a:defRPr sz="1600" b="0" i="0" u="none" strike="noStrike" kern="1200" cap="all" baseline="0">
                    <a:solidFill>
                      <a:schemeClr val="tx1">
                        <a:lumMod val="65000"/>
                        <a:lumOff val="35000"/>
                      </a:schemeClr>
                    </a:solidFill>
                    <a:latin typeface="Century Gothic" panose="020B0502020202020204" pitchFamily="34" charset="0"/>
                    <a:ea typeface="+mn-ea"/>
                    <a:cs typeface="+mn-cs"/>
                  </a:defRPr>
                </a:pPr>
                <a:r>
                  <a:rPr lang="en-US" sz="1600"/>
                  <a:t>Frequency</a:t>
                </a:r>
              </a:p>
            </c:rich>
          </c:tx>
          <c:overlay val="0"/>
          <c:spPr>
            <a:noFill/>
            <a:ln>
              <a:noFill/>
            </a:ln>
            <a:effectLst/>
          </c:spPr>
        </c:title>
        <c:numFmt formatCode="#,##0" sourceLinked="0"/>
        <c:majorTickMark val="in"/>
        <c:minorTickMark val="none"/>
        <c:tickLblPos val="nextTo"/>
        <c:spPr>
          <a:noFill/>
          <a:ln>
            <a:noFill/>
          </a:ln>
          <a:effectLst/>
        </c:spPr>
        <c:txPr>
          <a:bodyPr rot="-60000000" spcFirstLastPara="1" vertOverflow="ellipsis" vert="horz" wrap="square" anchor="ctr" anchorCtr="1"/>
          <a:lstStyle/>
          <a:p>
            <a:pPr>
              <a:defRPr sz="1600" b="0" i="0" u="none" strike="noStrike" kern="1200" spc="20" baseline="0">
                <a:solidFill>
                  <a:schemeClr val="tx1">
                    <a:lumMod val="65000"/>
                    <a:lumOff val="35000"/>
                  </a:schemeClr>
                </a:solidFill>
                <a:latin typeface="Century Gothic" panose="020B0502020202020204" pitchFamily="34" charset="0"/>
                <a:ea typeface="+mn-ea"/>
                <a:cs typeface="+mn-cs"/>
              </a:defRPr>
            </a:pPr>
            <a:endParaRPr lang="en-US"/>
          </a:p>
        </c:txPr>
        <c:crossAx val="90180608"/>
        <c:crosses val="autoZero"/>
        <c:crossBetween val="between"/>
        <c:majorUnit val="1000"/>
      </c:valAx>
      <c:spPr>
        <a:noFill/>
        <a:ln>
          <a:noFill/>
        </a:ln>
        <a:effectLst/>
      </c:spPr>
    </c:plotArea>
    <c:legend>
      <c:legendPos val="b"/>
      <c:layout>
        <c:manualLayout>
          <c:xMode val="edge"/>
          <c:yMode val="edge"/>
          <c:x val="0.220172478440195"/>
          <c:y val="0.36798337707786499"/>
          <c:w val="0.21085773032080199"/>
          <c:h val="0.28449804699674403"/>
        </c:manualLayout>
      </c:layout>
      <c:overlay val="1"/>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latin typeface="Century Gothic" panose="020B0502020202020204" pitchFamily="34" charset="0"/>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9798323820634"/>
          <c:y val="0.25833333333333303"/>
          <c:w val="0.80579250510352896"/>
          <c:h val="0.68289682539682595"/>
        </c:manualLayout>
      </c:layout>
      <c:barChart>
        <c:barDir val="col"/>
        <c:grouping val="clustered"/>
        <c:varyColors val="0"/>
        <c:ser>
          <c:idx val="0"/>
          <c:order val="0"/>
          <c:tx>
            <c:strRef>
              <c:f>[lnf.xlsx]Sheet1!$Z$4</c:f>
              <c:strCache>
                <c:ptCount val="1"/>
                <c:pt idx="0">
                  <c:v>2016</c:v>
                </c:pt>
              </c:strCache>
            </c:strRef>
          </c:tx>
          <c:spPr>
            <a:solidFill>
              <a:schemeClr val="accent4"/>
            </a:solidFill>
            <a:ln>
              <a:noFill/>
            </a:ln>
            <a:effectLst/>
          </c:spPr>
          <c:invertIfNegative val="0"/>
          <c:cat>
            <c:numRef>
              <c:f>[lnf.xlsx]Sheet1!$Z$5:$Z$25</c:f>
              <c:numCache>
                <c:formatCode>General</c:formatCode>
                <c:ptCount val="21"/>
                <c:pt idx="0">
                  <c:v>-1</c:v>
                </c:pt>
                <c:pt idx="1">
                  <c:v>-0.9</c:v>
                </c:pt>
                <c:pt idx="2">
                  <c:v>-0.8</c:v>
                </c:pt>
                <c:pt idx="3">
                  <c:v>-0.7</c:v>
                </c:pt>
                <c:pt idx="4">
                  <c:v>-0.6</c:v>
                </c:pt>
                <c:pt idx="5">
                  <c:v>-0.5</c:v>
                </c:pt>
                <c:pt idx="6">
                  <c:v>-0.4</c:v>
                </c:pt>
                <c:pt idx="7">
                  <c:v>-0.3</c:v>
                </c:pt>
                <c:pt idx="8">
                  <c:v>-0.2</c:v>
                </c:pt>
                <c:pt idx="9">
                  <c:v>-0.1</c:v>
                </c:pt>
                <c:pt idx="10">
                  <c:v>0</c:v>
                </c:pt>
                <c:pt idx="11">
                  <c:v>0.1</c:v>
                </c:pt>
                <c:pt idx="12">
                  <c:v>0.2</c:v>
                </c:pt>
                <c:pt idx="13">
                  <c:v>0.3</c:v>
                </c:pt>
                <c:pt idx="14">
                  <c:v>0.4</c:v>
                </c:pt>
                <c:pt idx="15">
                  <c:v>0.5</c:v>
                </c:pt>
                <c:pt idx="16">
                  <c:v>0.6</c:v>
                </c:pt>
                <c:pt idx="17">
                  <c:v>0.7</c:v>
                </c:pt>
                <c:pt idx="18">
                  <c:v>0.8</c:v>
                </c:pt>
                <c:pt idx="19">
                  <c:v>0.9</c:v>
                </c:pt>
                <c:pt idx="20">
                  <c:v>1</c:v>
                </c:pt>
              </c:numCache>
            </c:numRef>
          </c:cat>
          <c:val>
            <c:numRef>
              <c:f>[lnf.xlsx]Sheet1!$AA$5:$AA$25</c:f>
              <c:numCache>
                <c:formatCode>General</c:formatCode>
                <c:ptCount val="21"/>
                <c:pt idx="0">
                  <c:v>0</c:v>
                </c:pt>
                <c:pt idx="1">
                  <c:v>2</c:v>
                </c:pt>
                <c:pt idx="2">
                  <c:v>24</c:v>
                </c:pt>
                <c:pt idx="3">
                  <c:v>22</c:v>
                </c:pt>
                <c:pt idx="4">
                  <c:v>29</c:v>
                </c:pt>
                <c:pt idx="5">
                  <c:v>20</c:v>
                </c:pt>
                <c:pt idx="6">
                  <c:v>14</c:v>
                </c:pt>
                <c:pt idx="7">
                  <c:v>22</c:v>
                </c:pt>
                <c:pt idx="8">
                  <c:v>50</c:v>
                </c:pt>
                <c:pt idx="9">
                  <c:v>385</c:v>
                </c:pt>
                <c:pt idx="10">
                  <c:v>4098</c:v>
                </c:pt>
                <c:pt idx="11">
                  <c:v>1856</c:v>
                </c:pt>
                <c:pt idx="12">
                  <c:v>770</c:v>
                </c:pt>
                <c:pt idx="13">
                  <c:v>513</c:v>
                </c:pt>
                <c:pt idx="14">
                  <c:v>391</c:v>
                </c:pt>
                <c:pt idx="15">
                  <c:v>308</c:v>
                </c:pt>
                <c:pt idx="16">
                  <c:v>216</c:v>
                </c:pt>
                <c:pt idx="17">
                  <c:v>132</c:v>
                </c:pt>
                <c:pt idx="18">
                  <c:v>62</c:v>
                </c:pt>
                <c:pt idx="19">
                  <c:v>28</c:v>
                </c:pt>
                <c:pt idx="20">
                  <c:v>18</c:v>
                </c:pt>
              </c:numCache>
            </c:numRef>
          </c:val>
        </c:ser>
        <c:ser>
          <c:idx val="1"/>
          <c:order val="1"/>
          <c:tx>
            <c:strRef>
              <c:f>[lnf.xlsx]Sheet1!$X$4</c:f>
              <c:strCache>
                <c:ptCount val="1"/>
                <c:pt idx="0">
                  <c:v>2014</c:v>
                </c:pt>
              </c:strCache>
            </c:strRef>
          </c:tx>
          <c:spPr>
            <a:solidFill>
              <a:srgbClr val="FF0000"/>
            </a:solidFill>
            <a:ln>
              <a:noFill/>
            </a:ln>
            <a:effectLst/>
          </c:spPr>
          <c:invertIfNegative val="0"/>
          <c:val>
            <c:numRef>
              <c:f>[lnf.xlsx]Sheet1!$Y$5:$Y$25</c:f>
              <c:numCache>
                <c:formatCode>General</c:formatCode>
                <c:ptCount val="21"/>
                <c:pt idx="0">
                  <c:v>22</c:v>
                </c:pt>
                <c:pt idx="1">
                  <c:v>4</c:v>
                </c:pt>
                <c:pt idx="2">
                  <c:v>11</c:v>
                </c:pt>
                <c:pt idx="3">
                  <c:v>13</c:v>
                </c:pt>
                <c:pt idx="4">
                  <c:v>49</c:v>
                </c:pt>
                <c:pt idx="5">
                  <c:v>113</c:v>
                </c:pt>
                <c:pt idx="6">
                  <c:v>280</c:v>
                </c:pt>
                <c:pt idx="7">
                  <c:v>758</c:v>
                </c:pt>
                <c:pt idx="8">
                  <c:v>1757</c:v>
                </c:pt>
                <c:pt idx="9">
                  <c:v>3092</c:v>
                </c:pt>
                <c:pt idx="10">
                  <c:v>2104</c:v>
                </c:pt>
                <c:pt idx="11">
                  <c:v>343</c:v>
                </c:pt>
                <c:pt idx="12">
                  <c:v>145</c:v>
                </c:pt>
                <c:pt idx="13">
                  <c:v>139</c:v>
                </c:pt>
                <c:pt idx="14">
                  <c:v>66</c:v>
                </c:pt>
                <c:pt idx="15">
                  <c:v>39</c:v>
                </c:pt>
                <c:pt idx="16">
                  <c:v>14</c:v>
                </c:pt>
                <c:pt idx="17">
                  <c:v>4</c:v>
                </c:pt>
                <c:pt idx="18">
                  <c:v>5</c:v>
                </c:pt>
                <c:pt idx="19">
                  <c:v>1</c:v>
                </c:pt>
                <c:pt idx="20">
                  <c:v>1</c:v>
                </c:pt>
              </c:numCache>
            </c:numRef>
          </c:val>
        </c:ser>
        <c:ser>
          <c:idx val="2"/>
          <c:order val="2"/>
          <c:tx>
            <c:strRef>
              <c:f>[lnf.xlsx]Sheet1!$V$4</c:f>
              <c:strCache>
                <c:ptCount val="1"/>
                <c:pt idx="0">
                  <c:v>2012</c:v>
                </c:pt>
              </c:strCache>
            </c:strRef>
          </c:tx>
          <c:spPr>
            <a:solidFill>
              <a:schemeClr val="accent6">
                <a:lumMod val="40000"/>
                <a:lumOff val="60000"/>
              </a:schemeClr>
            </a:solidFill>
            <a:ln>
              <a:noFill/>
            </a:ln>
            <a:effectLst/>
          </c:spPr>
          <c:invertIfNegative val="0"/>
          <c:val>
            <c:numRef>
              <c:f>[lnf.xlsx]Sheet1!$W$5:$W$25</c:f>
              <c:numCache>
                <c:formatCode>General</c:formatCode>
                <c:ptCount val="21"/>
                <c:pt idx="0">
                  <c:v>0</c:v>
                </c:pt>
                <c:pt idx="1">
                  <c:v>0</c:v>
                </c:pt>
                <c:pt idx="2">
                  <c:v>0</c:v>
                </c:pt>
                <c:pt idx="3">
                  <c:v>0</c:v>
                </c:pt>
                <c:pt idx="4">
                  <c:v>1</c:v>
                </c:pt>
                <c:pt idx="5">
                  <c:v>1</c:v>
                </c:pt>
                <c:pt idx="6">
                  <c:v>7</c:v>
                </c:pt>
                <c:pt idx="7">
                  <c:v>38</c:v>
                </c:pt>
                <c:pt idx="8">
                  <c:v>195</c:v>
                </c:pt>
                <c:pt idx="9">
                  <c:v>418</c:v>
                </c:pt>
                <c:pt idx="10">
                  <c:v>478</c:v>
                </c:pt>
                <c:pt idx="11">
                  <c:v>364</c:v>
                </c:pt>
                <c:pt idx="12">
                  <c:v>507</c:v>
                </c:pt>
                <c:pt idx="13">
                  <c:v>634</c:v>
                </c:pt>
                <c:pt idx="14">
                  <c:v>752</c:v>
                </c:pt>
                <c:pt idx="15">
                  <c:v>1054</c:v>
                </c:pt>
                <c:pt idx="16">
                  <c:v>1488</c:v>
                </c:pt>
                <c:pt idx="17">
                  <c:v>2026</c:v>
                </c:pt>
                <c:pt idx="18">
                  <c:v>958</c:v>
                </c:pt>
                <c:pt idx="19">
                  <c:v>39</c:v>
                </c:pt>
                <c:pt idx="20">
                  <c:v>0</c:v>
                </c:pt>
              </c:numCache>
            </c:numRef>
          </c:val>
        </c:ser>
        <c:dLbls>
          <c:showLegendKey val="0"/>
          <c:showVal val="0"/>
          <c:showCatName val="0"/>
          <c:showSerName val="0"/>
          <c:showPercent val="0"/>
          <c:showBubbleSize val="0"/>
        </c:dLbls>
        <c:gapWidth val="22"/>
        <c:overlap val="56"/>
        <c:axId val="90220032"/>
        <c:axId val="90221952"/>
      </c:barChart>
      <c:catAx>
        <c:axId val="90220032"/>
        <c:scaling>
          <c:orientation val="minMax"/>
        </c:scaling>
        <c:delete val="0"/>
        <c:axPos val="t"/>
        <c:title>
          <c:tx>
            <c:rich>
              <a:bodyPr rot="0" spcFirstLastPara="1" vertOverflow="ellipsis" vert="horz" wrap="square" anchor="ctr" anchorCtr="1"/>
              <a:lstStyle/>
              <a:p>
                <a:pPr>
                  <a:defRPr sz="1600" b="0" i="0" u="none" strike="noStrike" kern="1200" cap="all" baseline="0">
                    <a:solidFill>
                      <a:schemeClr val="tx1">
                        <a:lumMod val="65000"/>
                        <a:lumOff val="35000"/>
                      </a:schemeClr>
                    </a:solidFill>
                    <a:latin typeface="Century Gothic" panose="020B0502020202020204" pitchFamily="34" charset="0"/>
                    <a:ea typeface="+mn-ea"/>
                    <a:cs typeface="+mn-cs"/>
                  </a:defRPr>
                </a:pPr>
                <a:r>
                  <a:rPr lang="en-US" sz="1600" b="1" dirty="0"/>
                  <a:t>NDVI</a:t>
                </a:r>
              </a:p>
            </c:rich>
          </c:tx>
          <c:layout>
            <c:manualLayout>
              <c:xMode val="edge"/>
              <c:yMode val="edge"/>
              <c:x val="5.8995431929712003E-2"/>
              <c:y val="9.8051188756609897E-2"/>
            </c:manualLayout>
          </c:layout>
          <c:overlay val="0"/>
          <c:spPr>
            <a:noFill/>
            <a:ln>
              <a:noFill/>
            </a:ln>
            <a:effectLst/>
          </c:spPr>
        </c:title>
        <c:numFmt formatCode="General" sourceLinked="1"/>
        <c:majorTickMark val="cross"/>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cap="none" spc="20" normalizeH="0" baseline="0">
                <a:solidFill>
                  <a:schemeClr val="tx1">
                    <a:lumMod val="65000"/>
                    <a:lumOff val="35000"/>
                  </a:schemeClr>
                </a:solidFill>
                <a:latin typeface="Century Gothic" panose="020B0502020202020204" pitchFamily="34" charset="0"/>
                <a:ea typeface="+mn-ea"/>
                <a:cs typeface="+mn-cs"/>
              </a:defRPr>
            </a:pPr>
            <a:endParaRPr lang="en-US"/>
          </a:p>
        </c:txPr>
        <c:crossAx val="90221952"/>
        <c:crosses val="autoZero"/>
        <c:auto val="1"/>
        <c:lblAlgn val="ctr"/>
        <c:lblOffset val="100"/>
        <c:noMultiLvlLbl val="0"/>
      </c:catAx>
      <c:valAx>
        <c:axId val="90221952"/>
        <c:scaling>
          <c:orientation val="maxMin"/>
        </c:scaling>
        <c:delete val="0"/>
        <c:axPos val="l"/>
        <c:majorGridlines>
          <c:spPr>
            <a:ln w="9525" cap="flat" cmpd="sng" algn="ctr">
              <a:solidFill>
                <a:schemeClr val="bg1"/>
              </a:solidFill>
              <a:round/>
            </a:ln>
            <a:effectLst/>
          </c:spPr>
        </c:majorGridlines>
        <c:title>
          <c:tx>
            <c:rich>
              <a:bodyPr rot="-5400000" spcFirstLastPara="1" vertOverflow="ellipsis" vert="horz" wrap="square" anchor="ctr" anchorCtr="1"/>
              <a:lstStyle/>
              <a:p>
                <a:pPr>
                  <a:defRPr sz="1600" b="0" i="0" u="none" strike="noStrike" kern="1200" cap="all" baseline="0">
                    <a:solidFill>
                      <a:schemeClr val="tx1">
                        <a:lumMod val="65000"/>
                        <a:lumOff val="35000"/>
                      </a:schemeClr>
                    </a:solidFill>
                    <a:latin typeface="Century Gothic" panose="020B0502020202020204" pitchFamily="34" charset="0"/>
                    <a:ea typeface="+mn-ea"/>
                    <a:cs typeface="+mn-cs"/>
                  </a:defRPr>
                </a:pPr>
                <a:r>
                  <a:rPr lang="en-US" sz="1600"/>
                  <a:t>Frequency</a:t>
                </a: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spc="20" baseline="0">
                <a:solidFill>
                  <a:schemeClr val="tx1">
                    <a:lumMod val="65000"/>
                    <a:lumOff val="35000"/>
                  </a:schemeClr>
                </a:solidFill>
                <a:latin typeface="Century Gothic" panose="020B0502020202020204" pitchFamily="34" charset="0"/>
                <a:ea typeface="+mn-ea"/>
                <a:cs typeface="+mn-cs"/>
              </a:defRPr>
            </a:pPr>
            <a:endParaRPr lang="en-US"/>
          </a:p>
        </c:txPr>
        <c:crossAx val="90220032"/>
        <c:crosses val="autoZero"/>
        <c:crossBetween val="between"/>
        <c:majorUnit val="1000"/>
      </c:valAx>
      <c:spPr>
        <a:noFill/>
        <a:ln>
          <a:noFill/>
        </a:ln>
        <a:effectLst/>
      </c:spPr>
    </c:plotArea>
    <c:plotVisOnly val="1"/>
    <c:dispBlanksAs val="gap"/>
    <c:showDLblsOverMax val="0"/>
  </c:chart>
  <c:spPr>
    <a:noFill/>
    <a:ln>
      <a:noFill/>
    </a:ln>
    <a:effectLst/>
  </c:spPr>
  <c:txPr>
    <a:bodyPr/>
    <a:lstStyle/>
    <a:p>
      <a:pPr>
        <a:defRPr>
          <a:latin typeface="Century Gothic" panose="020B0502020202020204" pitchFamily="34" charset="0"/>
        </a:defRPr>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col"/>
        <c:grouping val="clustered"/>
        <c:varyColors val="0"/>
        <c:ser>
          <c:idx val="0"/>
          <c:order val="0"/>
          <c:tx>
            <c:strRef>
              <c:f>'[lvnp (1).xlsx]Sheet1'!$R$17</c:f>
              <c:strCache>
                <c:ptCount val="1"/>
                <c:pt idx="0">
                  <c:v>2012</c:v>
                </c:pt>
              </c:strCache>
            </c:strRef>
          </c:tx>
          <c:spPr>
            <a:solidFill>
              <a:schemeClr val="accent6">
                <a:lumMod val="40000"/>
                <a:lumOff val="60000"/>
              </a:schemeClr>
            </a:solidFill>
            <a:ln>
              <a:noFill/>
            </a:ln>
            <a:effectLst/>
          </c:spPr>
          <c:invertIfNegative val="0"/>
          <c:cat>
            <c:numRef>
              <c:f>'[lvnp (1).xlsx]Sheet1'!$R$18:$R$38</c:f>
              <c:numCache>
                <c:formatCode>General</c:formatCode>
                <c:ptCount val="21"/>
                <c:pt idx="0">
                  <c:v>-1</c:v>
                </c:pt>
                <c:pt idx="1">
                  <c:v>-0.9</c:v>
                </c:pt>
                <c:pt idx="2">
                  <c:v>-0.8</c:v>
                </c:pt>
                <c:pt idx="3">
                  <c:v>-0.7</c:v>
                </c:pt>
                <c:pt idx="4">
                  <c:v>-0.6</c:v>
                </c:pt>
                <c:pt idx="5">
                  <c:v>-0.5</c:v>
                </c:pt>
                <c:pt idx="6">
                  <c:v>-0.4</c:v>
                </c:pt>
                <c:pt idx="7">
                  <c:v>-0.3</c:v>
                </c:pt>
                <c:pt idx="8">
                  <c:v>-0.2</c:v>
                </c:pt>
                <c:pt idx="9">
                  <c:v>-0.1</c:v>
                </c:pt>
                <c:pt idx="10">
                  <c:v>0</c:v>
                </c:pt>
                <c:pt idx="11">
                  <c:v>0.1</c:v>
                </c:pt>
                <c:pt idx="12">
                  <c:v>0.2</c:v>
                </c:pt>
                <c:pt idx="13">
                  <c:v>0.3</c:v>
                </c:pt>
                <c:pt idx="14">
                  <c:v>0.4</c:v>
                </c:pt>
                <c:pt idx="15">
                  <c:v>0.5</c:v>
                </c:pt>
                <c:pt idx="16">
                  <c:v>0.6</c:v>
                </c:pt>
                <c:pt idx="17">
                  <c:v>0.7</c:v>
                </c:pt>
                <c:pt idx="18">
                  <c:v>0.8</c:v>
                </c:pt>
                <c:pt idx="19">
                  <c:v>0.9</c:v>
                </c:pt>
                <c:pt idx="20">
                  <c:v>1</c:v>
                </c:pt>
              </c:numCache>
            </c:numRef>
          </c:cat>
          <c:val>
            <c:numRef>
              <c:f>'[lvnp (1).xlsx]Sheet1'!$S$18:$S$38</c:f>
              <c:numCache>
                <c:formatCode>General</c:formatCode>
                <c:ptCount val="21"/>
                <c:pt idx="0">
                  <c:v>8</c:v>
                </c:pt>
                <c:pt idx="1">
                  <c:v>1</c:v>
                </c:pt>
                <c:pt idx="2">
                  <c:v>7</c:v>
                </c:pt>
                <c:pt idx="3">
                  <c:v>7</c:v>
                </c:pt>
                <c:pt idx="4">
                  <c:v>21</c:v>
                </c:pt>
                <c:pt idx="5">
                  <c:v>67</c:v>
                </c:pt>
                <c:pt idx="6">
                  <c:v>150</c:v>
                </c:pt>
                <c:pt idx="7">
                  <c:v>406</c:v>
                </c:pt>
                <c:pt idx="8">
                  <c:v>704</c:v>
                </c:pt>
                <c:pt idx="9">
                  <c:v>737</c:v>
                </c:pt>
                <c:pt idx="10">
                  <c:v>747</c:v>
                </c:pt>
                <c:pt idx="11">
                  <c:v>664</c:v>
                </c:pt>
                <c:pt idx="12">
                  <c:v>838</c:v>
                </c:pt>
                <c:pt idx="13">
                  <c:v>928</c:v>
                </c:pt>
                <c:pt idx="14">
                  <c:v>1027</c:v>
                </c:pt>
                <c:pt idx="15">
                  <c:v>1051</c:v>
                </c:pt>
                <c:pt idx="16">
                  <c:v>890</c:v>
                </c:pt>
                <c:pt idx="17">
                  <c:v>594</c:v>
                </c:pt>
                <c:pt idx="18">
                  <c:v>149</c:v>
                </c:pt>
                <c:pt idx="19">
                  <c:v>3</c:v>
                </c:pt>
                <c:pt idx="20">
                  <c:v>0</c:v>
                </c:pt>
              </c:numCache>
            </c:numRef>
          </c:val>
        </c:ser>
        <c:ser>
          <c:idx val="1"/>
          <c:order val="1"/>
          <c:tx>
            <c:strRef>
              <c:f>'[lvnp (1).xlsx]Sheet1'!$T$17</c:f>
              <c:strCache>
                <c:ptCount val="1"/>
                <c:pt idx="0">
                  <c:v>2014</c:v>
                </c:pt>
              </c:strCache>
            </c:strRef>
          </c:tx>
          <c:spPr>
            <a:solidFill>
              <a:srgbClr val="FF0000">
                <a:alpha val="70000"/>
              </a:srgbClr>
            </a:solidFill>
            <a:ln>
              <a:noFill/>
            </a:ln>
            <a:effectLst/>
          </c:spPr>
          <c:invertIfNegative val="0"/>
          <c:cat>
            <c:numRef>
              <c:f>'[lvnp (1).xlsx]Sheet1'!$R$18:$R$38</c:f>
              <c:numCache>
                <c:formatCode>General</c:formatCode>
                <c:ptCount val="21"/>
                <c:pt idx="0">
                  <c:v>-1</c:v>
                </c:pt>
                <c:pt idx="1">
                  <c:v>-0.9</c:v>
                </c:pt>
                <c:pt idx="2">
                  <c:v>-0.8</c:v>
                </c:pt>
                <c:pt idx="3">
                  <c:v>-0.7</c:v>
                </c:pt>
                <c:pt idx="4">
                  <c:v>-0.6</c:v>
                </c:pt>
                <c:pt idx="5">
                  <c:v>-0.5</c:v>
                </c:pt>
                <c:pt idx="6">
                  <c:v>-0.4</c:v>
                </c:pt>
                <c:pt idx="7">
                  <c:v>-0.3</c:v>
                </c:pt>
                <c:pt idx="8">
                  <c:v>-0.2</c:v>
                </c:pt>
                <c:pt idx="9">
                  <c:v>-0.1</c:v>
                </c:pt>
                <c:pt idx="10">
                  <c:v>0</c:v>
                </c:pt>
                <c:pt idx="11">
                  <c:v>0.1</c:v>
                </c:pt>
                <c:pt idx="12">
                  <c:v>0.2</c:v>
                </c:pt>
                <c:pt idx="13">
                  <c:v>0.3</c:v>
                </c:pt>
                <c:pt idx="14">
                  <c:v>0.4</c:v>
                </c:pt>
                <c:pt idx="15">
                  <c:v>0.5</c:v>
                </c:pt>
                <c:pt idx="16">
                  <c:v>0.6</c:v>
                </c:pt>
                <c:pt idx="17">
                  <c:v>0.7</c:v>
                </c:pt>
                <c:pt idx="18">
                  <c:v>0.8</c:v>
                </c:pt>
                <c:pt idx="19">
                  <c:v>0.9</c:v>
                </c:pt>
                <c:pt idx="20">
                  <c:v>1</c:v>
                </c:pt>
              </c:numCache>
            </c:numRef>
          </c:cat>
          <c:val>
            <c:numRef>
              <c:f>'[lvnp (1).xlsx]Sheet1'!$U$18:$U$38</c:f>
              <c:numCache>
                <c:formatCode>General</c:formatCode>
                <c:ptCount val="21"/>
                <c:pt idx="0">
                  <c:v>61</c:v>
                </c:pt>
                <c:pt idx="1">
                  <c:v>3</c:v>
                </c:pt>
                <c:pt idx="2">
                  <c:v>25</c:v>
                </c:pt>
                <c:pt idx="3">
                  <c:v>47</c:v>
                </c:pt>
                <c:pt idx="4">
                  <c:v>90</c:v>
                </c:pt>
                <c:pt idx="5">
                  <c:v>203</c:v>
                </c:pt>
                <c:pt idx="6">
                  <c:v>516</c:v>
                </c:pt>
                <c:pt idx="7">
                  <c:v>1123</c:v>
                </c:pt>
                <c:pt idx="8">
                  <c:v>1865</c:v>
                </c:pt>
                <c:pt idx="9">
                  <c:v>2129</c:v>
                </c:pt>
                <c:pt idx="10">
                  <c:v>1280</c:v>
                </c:pt>
                <c:pt idx="11">
                  <c:v>427</c:v>
                </c:pt>
                <c:pt idx="12">
                  <c:v>369</c:v>
                </c:pt>
                <c:pt idx="13">
                  <c:v>374</c:v>
                </c:pt>
                <c:pt idx="14">
                  <c:v>236</c:v>
                </c:pt>
                <c:pt idx="15">
                  <c:v>143</c:v>
                </c:pt>
                <c:pt idx="16">
                  <c:v>66</c:v>
                </c:pt>
                <c:pt idx="17">
                  <c:v>27</c:v>
                </c:pt>
                <c:pt idx="18">
                  <c:v>13</c:v>
                </c:pt>
                <c:pt idx="19">
                  <c:v>1</c:v>
                </c:pt>
                <c:pt idx="20">
                  <c:v>1</c:v>
                </c:pt>
              </c:numCache>
            </c:numRef>
          </c:val>
        </c:ser>
        <c:ser>
          <c:idx val="2"/>
          <c:order val="2"/>
          <c:tx>
            <c:strRef>
              <c:f>'[lvnp (1).xlsx]Sheet1'!$V$17</c:f>
              <c:strCache>
                <c:ptCount val="1"/>
                <c:pt idx="0">
                  <c:v>2016</c:v>
                </c:pt>
              </c:strCache>
            </c:strRef>
          </c:tx>
          <c:spPr>
            <a:solidFill>
              <a:srgbClr val="FFC000"/>
            </a:solidFill>
            <a:ln>
              <a:noFill/>
            </a:ln>
            <a:effectLst/>
          </c:spPr>
          <c:invertIfNegative val="0"/>
          <c:cat>
            <c:numRef>
              <c:f>'[lvnp (1).xlsx]Sheet1'!$R$18:$R$38</c:f>
              <c:numCache>
                <c:formatCode>General</c:formatCode>
                <c:ptCount val="21"/>
                <c:pt idx="0">
                  <c:v>-1</c:v>
                </c:pt>
                <c:pt idx="1">
                  <c:v>-0.9</c:v>
                </c:pt>
                <c:pt idx="2">
                  <c:v>-0.8</c:v>
                </c:pt>
                <c:pt idx="3">
                  <c:v>-0.7</c:v>
                </c:pt>
                <c:pt idx="4">
                  <c:v>-0.6</c:v>
                </c:pt>
                <c:pt idx="5">
                  <c:v>-0.5</c:v>
                </c:pt>
                <c:pt idx="6">
                  <c:v>-0.4</c:v>
                </c:pt>
                <c:pt idx="7">
                  <c:v>-0.3</c:v>
                </c:pt>
                <c:pt idx="8">
                  <c:v>-0.2</c:v>
                </c:pt>
                <c:pt idx="9">
                  <c:v>-0.1</c:v>
                </c:pt>
                <c:pt idx="10">
                  <c:v>0</c:v>
                </c:pt>
                <c:pt idx="11">
                  <c:v>0.1</c:v>
                </c:pt>
                <c:pt idx="12">
                  <c:v>0.2</c:v>
                </c:pt>
                <c:pt idx="13">
                  <c:v>0.3</c:v>
                </c:pt>
                <c:pt idx="14">
                  <c:v>0.4</c:v>
                </c:pt>
                <c:pt idx="15">
                  <c:v>0.5</c:v>
                </c:pt>
                <c:pt idx="16">
                  <c:v>0.6</c:v>
                </c:pt>
                <c:pt idx="17">
                  <c:v>0.7</c:v>
                </c:pt>
                <c:pt idx="18">
                  <c:v>0.8</c:v>
                </c:pt>
                <c:pt idx="19">
                  <c:v>0.9</c:v>
                </c:pt>
                <c:pt idx="20">
                  <c:v>1</c:v>
                </c:pt>
              </c:numCache>
            </c:numRef>
          </c:cat>
          <c:val>
            <c:numRef>
              <c:f>'[lvnp (1).xlsx]Sheet1'!$W$18:$W$38</c:f>
              <c:numCache>
                <c:formatCode>General</c:formatCode>
                <c:ptCount val="21"/>
                <c:pt idx="0">
                  <c:v>0</c:v>
                </c:pt>
                <c:pt idx="1">
                  <c:v>0</c:v>
                </c:pt>
                <c:pt idx="2">
                  <c:v>25</c:v>
                </c:pt>
                <c:pt idx="3">
                  <c:v>32</c:v>
                </c:pt>
                <c:pt idx="4">
                  <c:v>41</c:v>
                </c:pt>
                <c:pt idx="5">
                  <c:v>33</c:v>
                </c:pt>
                <c:pt idx="6">
                  <c:v>36</c:v>
                </c:pt>
                <c:pt idx="7">
                  <c:v>35</c:v>
                </c:pt>
                <c:pt idx="8">
                  <c:v>108</c:v>
                </c:pt>
                <c:pt idx="9">
                  <c:v>708</c:v>
                </c:pt>
                <c:pt idx="10">
                  <c:v>2742</c:v>
                </c:pt>
                <c:pt idx="11">
                  <c:v>1797</c:v>
                </c:pt>
                <c:pt idx="12">
                  <c:v>1055</c:v>
                </c:pt>
                <c:pt idx="13">
                  <c:v>704</c:v>
                </c:pt>
                <c:pt idx="14">
                  <c:v>623</c:v>
                </c:pt>
                <c:pt idx="15">
                  <c:v>456</c:v>
                </c:pt>
                <c:pt idx="16">
                  <c:v>308</c:v>
                </c:pt>
                <c:pt idx="17">
                  <c:v>141</c:v>
                </c:pt>
                <c:pt idx="18">
                  <c:v>78</c:v>
                </c:pt>
                <c:pt idx="19">
                  <c:v>33</c:v>
                </c:pt>
                <c:pt idx="20">
                  <c:v>44</c:v>
                </c:pt>
              </c:numCache>
            </c:numRef>
          </c:val>
        </c:ser>
        <c:dLbls>
          <c:showLegendKey val="0"/>
          <c:showVal val="0"/>
          <c:showCatName val="0"/>
          <c:showSerName val="0"/>
          <c:showPercent val="0"/>
          <c:showBubbleSize val="0"/>
        </c:dLbls>
        <c:gapWidth val="0"/>
        <c:overlap val="56"/>
        <c:axId val="32790016"/>
        <c:axId val="32791552"/>
      </c:barChart>
      <c:catAx>
        <c:axId val="32790016"/>
        <c:scaling>
          <c:orientation val="minMax"/>
        </c:scaling>
        <c:delete val="0"/>
        <c:axPos val="b"/>
        <c:numFmt formatCode="General" sourceLinked="1"/>
        <c:majorTickMark val="cross"/>
        <c:minorTickMark val="none"/>
        <c:tickLblPos val="none"/>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cap="none" spc="20" normalizeH="0" baseline="0">
                <a:solidFill>
                  <a:schemeClr val="tx1">
                    <a:lumMod val="65000"/>
                    <a:lumOff val="35000"/>
                  </a:schemeClr>
                </a:solidFill>
                <a:latin typeface="Century Gothic" panose="020B0502020202020204" pitchFamily="34" charset="0"/>
                <a:ea typeface="+mn-ea"/>
                <a:cs typeface="+mn-cs"/>
              </a:defRPr>
            </a:pPr>
            <a:endParaRPr lang="en-US"/>
          </a:p>
        </c:txPr>
        <c:crossAx val="32791552"/>
        <c:crosses val="autoZero"/>
        <c:auto val="1"/>
        <c:lblAlgn val="ctr"/>
        <c:lblOffset val="100"/>
        <c:noMultiLvlLbl val="0"/>
      </c:catAx>
      <c:valAx>
        <c:axId val="32791552"/>
        <c:scaling>
          <c:orientation val="minMax"/>
          <c:max val="4500"/>
          <c:min val="0"/>
        </c:scaling>
        <c:delete val="0"/>
        <c:axPos val="l"/>
        <c:majorGridlines>
          <c:spPr>
            <a:ln w="9525" cap="flat" cmpd="sng" algn="ctr">
              <a:solidFill>
                <a:schemeClr val="bg1"/>
              </a:solidFill>
              <a:round/>
            </a:ln>
            <a:effectLst/>
          </c:spPr>
        </c:majorGridlines>
        <c:title>
          <c:tx>
            <c:rich>
              <a:bodyPr rot="-5400000" spcFirstLastPara="1" vertOverflow="ellipsis" vert="horz" wrap="square" anchor="ctr" anchorCtr="1"/>
              <a:lstStyle/>
              <a:p>
                <a:pPr>
                  <a:defRPr sz="1600" b="0" i="0" u="none" strike="noStrike" kern="1200" cap="all" baseline="0">
                    <a:solidFill>
                      <a:schemeClr val="tx1">
                        <a:lumMod val="65000"/>
                        <a:lumOff val="35000"/>
                      </a:schemeClr>
                    </a:solidFill>
                    <a:latin typeface="Century Gothic" panose="020B0502020202020204" pitchFamily="34" charset="0"/>
                    <a:ea typeface="+mn-ea"/>
                    <a:cs typeface="+mn-cs"/>
                  </a:defRPr>
                </a:pPr>
                <a:r>
                  <a:rPr lang="en-US" sz="1600"/>
                  <a:t>Frequency</a:t>
                </a:r>
              </a:p>
            </c:rich>
          </c:tx>
          <c:overlay val="0"/>
          <c:spPr>
            <a:noFill/>
            <a:ln>
              <a:noFill/>
            </a:ln>
            <a:effectLst/>
          </c:spPr>
        </c:title>
        <c:numFmt formatCode="#,##0" sourceLinked="0"/>
        <c:majorTickMark val="in"/>
        <c:minorTickMark val="none"/>
        <c:tickLblPos val="nextTo"/>
        <c:spPr>
          <a:noFill/>
          <a:ln>
            <a:noFill/>
          </a:ln>
          <a:effectLst/>
        </c:spPr>
        <c:txPr>
          <a:bodyPr rot="-60000000" spcFirstLastPara="1" vertOverflow="ellipsis" vert="horz" wrap="square" anchor="ctr" anchorCtr="1"/>
          <a:lstStyle/>
          <a:p>
            <a:pPr>
              <a:defRPr sz="1600" b="0" i="0" u="none" strike="noStrike" kern="1200" spc="20" baseline="0">
                <a:solidFill>
                  <a:schemeClr val="tx1">
                    <a:lumMod val="65000"/>
                    <a:lumOff val="35000"/>
                  </a:schemeClr>
                </a:solidFill>
                <a:latin typeface="Century Gothic" panose="020B0502020202020204" pitchFamily="34" charset="0"/>
                <a:ea typeface="+mn-ea"/>
                <a:cs typeface="+mn-cs"/>
              </a:defRPr>
            </a:pPr>
            <a:endParaRPr lang="en-US"/>
          </a:p>
        </c:txPr>
        <c:crossAx val="32790016"/>
        <c:crosses val="autoZero"/>
        <c:crossBetween val="between"/>
        <c:majorUnit val="1000"/>
      </c:valAx>
      <c:spPr>
        <a:noFill/>
        <a:ln>
          <a:noFill/>
        </a:ln>
        <a:effectLst/>
      </c:spPr>
    </c:plotArea>
    <c:legend>
      <c:legendPos val="b"/>
      <c:layout>
        <c:manualLayout>
          <c:xMode val="edge"/>
          <c:yMode val="edge"/>
          <c:x val="0.220172478440195"/>
          <c:y val="0.36798337707786499"/>
          <c:w val="0.21085773032080199"/>
          <c:h val="0.28449804699674403"/>
        </c:manualLayout>
      </c:layout>
      <c:overlay val="1"/>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latin typeface="Century Gothic" panose="020B0502020202020204" pitchFamily="34" charset="0"/>
        </a:defRPr>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9798323820634"/>
          <c:y val="0.25833333333333303"/>
          <c:w val="0.80579250510352896"/>
          <c:h val="0.68289682539682595"/>
        </c:manualLayout>
      </c:layout>
      <c:barChart>
        <c:barDir val="col"/>
        <c:grouping val="clustered"/>
        <c:varyColors val="0"/>
        <c:ser>
          <c:idx val="0"/>
          <c:order val="0"/>
          <c:tx>
            <c:strRef>
              <c:f>[lnf.xlsx]Sheet1!$Z$4</c:f>
              <c:strCache>
                <c:ptCount val="1"/>
                <c:pt idx="0">
                  <c:v>2016</c:v>
                </c:pt>
              </c:strCache>
            </c:strRef>
          </c:tx>
          <c:spPr>
            <a:solidFill>
              <a:schemeClr val="accent4"/>
            </a:solidFill>
            <a:ln>
              <a:noFill/>
            </a:ln>
            <a:effectLst/>
          </c:spPr>
          <c:invertIfNegative val="0"/>
          <c:cat>
            <c:numRef>
              <c:f>[lnf.xlsx]Sheet1!$Z$5:$Z$25</c:f>
              <c:numCache>
                <c:formatCode>General</c:formatCode>
                <c:ptCount val="21"/>
                <c:pt idx="0">
                  <c:v>-1</c:v>
                </c:pt>
                <c:pt idx="1">
                  <c:v>-0.9</c:v>
                </c:pt>
                <c:pt idx="2">
                  <c:v>-0.8</c:v>
                </c:pt>
                <c:pt idx="3">
                  <c:v>-0.7</c:v>
                </c:pt>
                <c:pt idx="4">
                  <c:v>-0.6</c:v>
                </c:pt>
                <c:pt idx="5">
                  <c:v>-0.5</c:v>
                </c:pt>
                <c:pt idx="6">
                  <c:v>-0.4</c:v>
                </c:pt>
                <c:pt idx="7">
                  <c:v>-0.3</c:v>
                </c:pt>
                <c:pt idx="8">
                  <c:v>-0.2</c:v>
                </c:pt>
                <c:pt idx="9">
                  <c:v>-0.1</c:v>
                </c:pt>
                <c:pt idx="10">
                  <c:v>0</c:v>
                </c:pt>
                <c:pt idx="11">
                  <c:v>0.1</c:v>
                </c:pt>
                <c:pt idx="12">
                  <c:v>0.2</c:v>
                </c:pt>
                <c:pt idx="13">
                  <c:v>0.3</c:v>
                </c:pt>
                <c:pt idx="14">
                  <c:v>0.4</c:v>
                </c:pt>
                <c:pt idx="15">
                  <c:v>0.5</c:v>
                </c:pt>
                <c:pt idx="16">
                  <c:v>0.6</c:v>
                </c:pt>
                <c:pt idx="17">
                  <c:v>0.7</c:v>
                </c:pt>
                <c:pt idx="18">
                  <c:v>0.8</c:v>
                </c:pt>
                <c:pt idx="19">
                  <c:v>0.9</c:v>
                </c:pt>
                <c:pt idx="20">
                  <c:v>1</c:v>
                </c:pt>
              </c:numCache>
            </c:numRef>
          </c:cat>
          <c:val>
            <c:numRef>
              <c:f>[lnf.xlsx]Sheet1!$AA$5:$AA$25</c:f>
              <c:numCache>
                <c:formatCode>General</c:formatCode>
                <c:ptCount val="21"/>
                <c:pt idx="0">
                  <c:v>0</c:v>
                </c:pt>
                <c:pt idx="1">
                  <c:v>2</c:v>
                </c:pt>
                <c:pt idx="2">
                  <c:v>24</c:v>
                </c:pt>
                <c:pt idx="3">
                  <c:v>22</c:v>
                </c:pt>
                <c:pt idx="4">
                  <c:v>29</c:v>
                </c:pt>
                <c:pt idx="5">
                  <c:v>20</c:v>
                </c:pt>
                <c:pt idx="6">
                  <c:v>14</c:v>
                </c:pt>
                <c:pt idx="7">
                  <c:v>22</c:v>
                </c:pt>
                <c:pt idx="8">
                  <c:v>50</c:v>
                </c:pt>
                <c:pt idx="9">
                  <c:v>385</c:v>
                </c:pt>
                <c:pt idx="10">
                  <c:v>4098</c:v>
                </c:pt>
                <c:pt idx="11">
                  <c:v>1856</c:v>
                </c:pt>
                <c:pt idx="12">
                  <c:v>770</c:v>
                </c:pt>
                <c:pt idx="13">
                  <c:v>513</c:v>
                </c:pt>
                <c:pt idx="14">
                  <c:v>391</c:v>
                </c:pt>
                <c:pt idx="15">
                  <c:v>308</c:v>
                </c:pt>
                <c:pt idx="16">
                  <c:v>216</c:v>
                </c:pt>
                <c:pt idx="17">
                  <c:v>132</c:v>
                </c:pt>
                <c:pt idx="18">
                  <c:v>62</c:v>
                </c:pt>
                <c:pt idx="19">
                  <c:v>28</c:v>
                </c:pt>
                <c:pt idx="20">
                  <c:v>18</c:v>
                </c:pt>
              </c:numCache>
            </c:numRef>
          </c:val>
        </c:ser>
        <c:ser>
          <c:idx val="1"/>
          <c:order val="1"/>
          <c:tx>
            <c:strRef>
              <c:f>[lnf.xlsx]Sheet1!$X$4</c:f>
              <c:strCache>
                <c:ptCount val="1"/>
                <c:pt idx="0">
                  <c:v>2014</c:v>
                </c:pt>
              </c:strCache>
            </c:strRef>
          </c:tx>
          <c:spPr>
            <a:solidFill>
              <a:srgbClr val="FF0000"/>
            </a:solidFill>
            <a:ln>
              <a:noFill/>
            </a:ln>
            <a:effectLst/>
          </c:spPr>
          <c:invertIfNegative val="0"/>
          <c:val>
            <c:numRef>
              <c:f>[lnf.xlsx]Sheet1!$Y$5:$Y$25</c:f>
              <c:numCache>
                <c:formatCode>General</c:formatCode>
                <c:ptCount val="21"/>
                <c:pt idx="0">
                  <c:v>22</c:v>
                </c:pt>
                <c:pt idx="1">
                  <c:v>4</c:v>
                </c:pt>
                <c:pt idx="2">
                  <c:v>11</c:v>
                </c:pt>
                <c:pt idx="3">
                  <c:v>13</c:v>
                </c:pt>
                <c:pt idx="4">
                  <c:v>49</c:v>
                </c:pt>
                <c:pt idx="5">
                  <c:v>113</c:v>
                </c:pt>
                <c:pt idx="6">
                  <c:v>280</c:v>
                </c:pt>
                <c:pt idx="7">
                  <c:v>758</c:v>
                </c:pt>
                <c:pt idx="8">
                  <c:v>1757</c:v>
                </c:pt>
                <c:pt idx="9">
                  <c:v>3092</c:v>
                </c:pt>
                <c:pt idx="10">
                  <c:v>2104</c:v>
                </c:pt>
                <c:pt idx="11">
                  <c:v>343</c:v>
                </c:pt>
                <c:pt idx="12">
                  <c:v>145</c:v>
                </c:pt>
                <c:pt idx="13">
                  <c:v>139</c:v>
                </c:pt>
                <c:pt idx="14">
                  <c:v>66</c:v>
                </c:pt>
                <c:pt idx="15">
                  <c:v>39</c:v>
                </c:pt>
                <c:pt idx="16">
                  <c:v>14</c:v>
                </c:pt>
                <c:pt idx="17">
                  <c:v>4</c:v>
                </c:pt>
                <c:pt idx="18">
                  <c:v>5</c:v>
                </c:pt>
                <c:pt idx="19">
                  <c:v>1</c:v>
                </c:pt>
                <c:pt idx="20">
                  <c:v>1</c:v>
                </c:pt>
              </c:numCache>
            </c:numRef>
          </c:val>
        </c:ser>
        <c:ser>
          <c:idx val="2"/>
          <c:order val="2"/>
          <c:tx>
            <c:strRef>
              <c:f>[lnf.xlsx]Sheet1!$V$4</c:f>
              <c:strCache>
                <c:ptCount val="1"/>
                <c:pt idx="0">
                  <c:v>2012</c:v>
                </c:pt>
              </c:strCache>
            </c:strRef>
          </c:tx>
          <c:spPr>
            <a:solidFill>
              <a:schemeClr val="accent6">
                <a:lumMod val="40000"/>
                <a:lumOff val="60000"/>
              </a:schemeClr>
            </a:solidFill>
            <a:ln>
              <a:noFill/>
            </a:ln>
            <a:effectLst/>
          </c:spPr>
          <c:invertIfNegative val="0"/>
          <c:val>
            <c:numRef>
              <c:f>[lnf.xlsx]Sheet1!$W$5:$W$25</c:f>
              <c:numCache>
                <c:formatCode>General</c:formatCode>
                <c:ptCount val="21"/>
                <c:pt idx="0">
                  <c:v>0</c:v>
                </c:pt>
                <c:pt idx="1">
                  <c:v>0</c:v>
                </c:pt>
                <c:pt idx="2">
                  <c:v>0</c:v>
                </c:pt>
                <c:pt idx="3">
                  <c:v>0</c:v>
                </c:pt>
                <c:pt idx="4">
                  <c:v>1</c:v>
                </c:pt>
                <c:pt idx="5">
                  <c:v>1</c:v>
                </c:pt>
                <c:pt idx="6">
                  <c:v>7</c:v>
                </c:pt>
                <c:pt idx="7">
                  <c:v>38</c:v>
                </c:pt>
                <c:pt idx="8">
                  <c:v>195</c:v>
                </c:pt>
                <c:pt idx="9">
                  <c:v>418</c:v>
                </c:pt>
                <c:pt idx="10">
                  <c:v>478</c:v>
                </c:pt>
                <c:pt idx="11">
                  <c:v>364</c:v>
                </c:pt>
                <c:pt idx="12">
                  <c:v>507</c:v>
                </c:pt>
                <c:pt idx="13">
                  <c:v>634</c:v>
                </c:pt>
                <c:pt idx="14">
                  <c:v>752</c:v>
                </c:pt>
                <c:pt idx="15">
                  <c:v>1054</c:v>
                </c:pt>
                <c:pt idx="16">
                  <c:v>1488</c:v>
                </c:pt>
                <c:pt idx="17">
                  <c:v>2026</c:v>
                </c:pt>
                <c:pt idx="18">
                  <c:v>958</c:v>
                </c:pt>
                <c:pt idx="19">
                  <c:v>39</c:v>
                </c:pt>
                <c:pt idx="20">
                  <c:v>0</c:v>
                </c:pt>
              </c:numCache>
            </c:numRef>
          </c:val>
        </c:ser>
        <c:dLbls>
          <c:showLegendKey val="0"/>
          <c:showVal val="0"/>
          <c:showCatName val="0"/>
          <c:showSerName val="0"/>
          <c:showPercent val="0"/>
          <c:showBubbleSize val="0"/>
        </c:dLbls>
        <c:gapWidth val="22"/>
        <c:overlap val="56"/>
        <c:axId val="32829440"/>
        <c:axId val="32831360"/>
      </c:barChart>
      <c:catAx>
        <c:axId val="32829440"/>
        <c:scaling>
          <c:orientation val="minMax"/>
        </c:scaling>
        <c:delete val="0"/>
        <c:axPos val="t"/>
        <c:title>
          <c:tx>
            <c:rich>
              <a:bodyPr rot="0" spcFirstLastPara="1" vertOverflow="ellipsis" vert="horz" wrap="square" anchor="ctr" anchorCtr="1"/>
              <a:lstStyle/>
              <a:p>
                <a:pPr>
                  <a:defRPr sz="1600" b="0" i="0" u="none" strike="noStrike" kern="1200" cap="all" baseline="0">
                    <a:solidFill>
                      <a:schemeClr val="tx1">
                        <a:lumMod val="65000"/>
                        <a:lumOff val="35000"/>
                      </a:schemeClr>
                    </a:solidFill>
                    <a:latin typeface="Century Gothic" panose="020B0502020202020204" pitchFamily="34" charset="0"/>
                    <a:ea typeface="+mn-ea"/>
                    <a:cs typeface="+mn-cs"/>
                  </a:defRPr>
                </a:pPr>
                <a:r>
                  <a:rPr lang="en-US" sz="1600" b="1" dirty="0"/>
                  <a:t>NDVI</a:t>
                </a:r>
              </a:p>
            </c:rich>
          </c:tx>
          <c:layout>
            <c:manualLayout>
              <c:xMode val="edge"/>
              <c:yMode val="edge"/>
              <c:x val="5.8995431929712003E-2"/>
              <c:y val="9.8051188756609897E-2"/>
            </c:manualLayout>
          </c:layout>
          <c:overlay val="0"/>
          <c:spPr>
            <a:noFill/>
            <a:ln>
              <a:noFill/>
            </a:ln>
            <a:effectLst/>
          </c:spPr>
        </c:title>
        <c:numFmt formatCode="General" sourceLinked="1"/>
        <c:majorTickMark val="cross"/>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cap="none" spc="20" normalizeH="0" baseline="0">
                <a:solidFill>
                  <a:schemeClr val="tx1">
                    <a:lumMod val="65000"/>
                    <a:lumOff val="35000"/>
                  </a:schemeClr>
                </a:solidFill>
                <a:latin typeface="Century Gothic" panose="020B0502020202020204" pitchFamily="34" charset="0"/>
                <a:ea typeface="+mn-ea"/>
                <a:cs typeface="+mn-cs"/>
              </a:defRPr>
            </a:pPr>
            <a:endParaRPr lang="en-US"/>
          </a:p>
        </c:txPr>
        <c:crossAx val="32831360"/>
        <c:crosses val="autoZero"/>
        <c:auto val="1"/>
        <c:lblAlgn val="ctr"/>
        <c:lblOffset val="100"/>
        <c:noMultiLvlLbl val="0"/>
      </c:catAx>
      <c:valAx>
        <c:axId val="32831360"/>
        <c:scaling>
          <c:orientation val="maxMin"/>
        </c:scaling>
        <c:delete val="0"/>
        <c:axPos val="l"/>
        <c:majorGridlines>
          <c:spPr>
            <a:ln w="9525" cap="flat" cmpd="sng" algn="ctr">
              <a:solidFill>
                <a:schemeClr val="bg1"/>
              </a:solidFill>
              <a:round/>
            </a:ln>
            <a:effectLst/>
          </c:spPr>
        </c:majorGridlines>
        <c:title>
          <c:tx>
            <c:rich>
              <a:bodyPr rot="-5400000" spcFirstLastPara="1" vertOverflow="ellipsis" vert="horz" wrap="square" anchor="ctr" anchorCtr="1"/>
              <a:lstStyle/>
              <a:p>
                <a:pPr>
                  <a:defRPr sz="1600" b="0" i="0" u="none" strike="noStrike" kern="1200" cap="all" baseline="0">
                    <a:solidFill>
                      <a:schemeClr val="tx1">
                        <a:lumMod val="65000"/>
                        <a:lumOff val="35000"/>
                      </a:schemeClr>
                    </a:solidFill>
                    <a:latin typeface="Century Gothic" panose="020B0502020202020204" pitchFamily="34" charset="0"/>
                    <a:ea typeface="+mn-ea"/>
                    <a:cs typeface="+mn-cs"/>
                  </a:defRPr>
                </a:pPr>
                <a:r>
                  <a:rPr lang="en-US" sz="1600"/>
                  <a:t>Frequency</a:t>
                </a: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spc="20" baseline="0">
                <a:solidFill>
                  <a:schemeClr val="tx1">
                    <a:lumMod val="65000"/>
                    <a:lumOff val="35000"/>
                  </a:schemeClr>
                </a:solidFill>
                <a:latin typeface="Century Gothic" panose="020B0502020202020204" pitchFamily="34" charset="0"/>
                <a:ea typeface="+mn-ea"/>
                <a:cs typeface="+mn-cs"/>
              </a:defRPr>
            </a:pPr>
            <a:endParaRPr lang="en-US"/>
          </a:p>
        </c:txPr>
        <c:crossAx val="32829440"/>
        <c:crosses val="autoZero"/>
        <c:crossBetween val="between"/>
        <c:majorUnit val="1000"/>
      </c:valAx>
      <c:spPr>
        <a:noFill/>
        <a:ln>
          <a:noFill/>
        </a:ln>
        <a:effectLst/>
      </c:spPr>
    </c:plotArea>
    <c:plotVisOnly val="1"/>
    <c:dispBlanksAs val="gap"/>
    <c:showDLblsOverMax val="0"/>
  </c:chart>
  <c:spPr>
    <a:noFill/>
    <a:ln>
      <a:noFill/>
    </a:ln>
    <a:effectLst/>
  </c:spPr>
  <c:txPr>
    <a:bodyPr/>
    <a:lstStyle/>
    <a:p>
      <a:pPr>
        <a:defRPr>
          <a:latin typeface="Century Gothic" panose="020B0502020202020204" pitchFamily="34" charset="0"/>
        </a:defRPr>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col"/>
        <c:grouping val="clustered"/>
        <c:varyColors val="0"/>
        <c:ser>
          <c:idx val="0"/>
          <c:order val="0"/>
          <c:tx>
            <c:strRef>
              <c:f>'[lvnp (1).xlsx]Sheet1'!$R$17</c:f>
              <c:strCache>
                <c:ptCount val="1"/>
                <c:pt idx="0">
                  <c:v>2012</c:v>
                </c:pt>
              </c:strCache>
            </c:strRef>
          </c:tx>
          <c:spPr>
            <a:solidFill>
              <a:schemeClr val="accent6">
                <a:lumMod val="40000"/>
                <a:lumOff val="60000"/>
              </a:schemeClr>
            </a:solidFill>
            <a:ln>
              <a:noFill/>
            </a:ln>
            <a:effectLst/>
          </c:spPr>
          <c:invertIfNegative val="0"/>
          <c:cat>
            <c:numRef>
              <c:f>'[lvnp (1).xlsx]Sheet1'!$R$18:$R$38</c:f>
              <c:numCache>
                <c:formatCode>General</c:formatCode>
                <c:ptCount val="21"/>
                <c:pt idx="0">
                  <c:v>-1</c:v>
                </c:pt>
                <c:pt idx="1">
                  <c:v>-0.9</c:v>
                </c:pt>
                <c:pt idx="2">
                  <c:v>-0.8</c:v>
                </c:pt>
                <c:pt idx="3">
                  <c:v>-0.7</c:v>
                </c:pt>
                <c:pt idx="4">
                  <c:v>-0.6</c:v>
                </c:pt>
                <c:pt idx="5">
                  <c:v>-0.5</c:v>
                </c:pt>
                <c:pt idx="6">
                  <c:v>-0.4</c:v>
                </c:pt>
                <c:pt idx="7">
                  <c:v>-0.3</c:v>
                </c:pt>
                <c:pt idx="8">
                  <c:v>-0.2</c:v>
                </c:pt>
                <c:pt idx="9">
                  <c:v>-0.1</c:v>
                </c:pt>
                <c:pt idx="10">
                  <c:v>0</c:v>
                </c:pt>
                <c:pt idx="11">
                  <c:v>0.1</c:v>
                </c:pt>
                <c:pt idx="12">
                  <c:v>0.2</c:v>
                </c:pt>
                <c:pt idx="13">
                  <c:v>0.3</c:v>
                </c:pt>
                <c:pt idx="14">
                  <c:v>0.4</c:v>
                </c:pt>
                <c:pt idx="15">
                  <c:v>0.5</c:v>
                </c:pt>
                <c:pt idx="16">
                  <c:v>0.6</c:v>
                </c:pt>
                <c:pt idx="17">
                  <c:v>0.7</c:v>
                </c:pt>
                <c:pt idx="18">
                  <c:v>0.8</c:v>
                </c:pt>
                <c:pt idx="19">
                  <c:v>0.9</c:v>
                </c:pt>
                <c:pt idx="20">
                  <c:v>1</c:v>
                </c:pt>
              </c:numCache>
            </c:numRef>
          </c:cat>
          <c:val>
            <c:numRef>
              <c:f>'[lvnp (1).xlsx]Sheet1'!$S$18:$S$38</c:f>
              <c:numCache>
                <c:formatCode>General</c:formatCode>
                <c:ptCount val="21"/>
                <c:pt idx="0">
                  <c:v>8</c:v>
                </c:pt>
                <c:pt idx="1">
                  <c:v>1</c:v>
                </c:pt>
                <c:pt idx="2">
                  <c:v>7</c:v>
                </c:pt>
                <c:pt idx="3">
                  <c:v>7</c:v>
                </c:pt>
                <c:pt idx="4">
                  <c:v>21</c:v>
                </c:pt>
                <c:pt idx="5">
                  <c:v>67</c:v>
                </c:pt>
                <c:pt idx="6">
                  <c:v>150</c:v>
                </c:pt>
                <c:pt idx="7">
                  <c:v>406</c:v>
                </c:pt>
                <c:pt idx="8">
                  <c:v>704</c:v>
                </c:pt>
                <c:pt idx="9">
                  <c:v>737</c:v>
                </c:pt>
                <c:pt idx="10">
                  <c:v>747</c:v>
                </c:pt>
                <c:pt idx="11">
                  <c:v>664</c:v>
                </c:pt>
                <c:pt idx="12">
                  <c:v>838</c:v>
                </c:pt>
                <c:pt idx="13">
                  <c:v>928</c:v>
                </c:pt>
                <c:pt idx="14">
                  <c:v>1027</c:v>
                </c:pt>
                <c:pt idx="15">
                  <c:v>1051</c:v>
                </c:pt>
                <c:pt idx="16">
                  <c:v>890</c:v>
                </c:pt>
                <c:pt idx="17">
                  <c:v>594</c:v>
                </c:pt>
                <c:pt idx="18">
                  <c:v>149</c:v>
                </c:pt>
                <c:pt idx="19">
                  <c:v>3</c:v>
                </c:pt>
                <c:pt idx="20">
                  <c:v>0</c:v>
                </c:pt>
              </c:numCache>
            </c:numRef>
          </c:val>
        </c:ser>
        <c:ser>
          <c:idx val="1"/>
          <c:order val="1"/>
          <c:tx>
            <c:strRef>
              <c:f>'[lvnp (1).xlsx]Sheet1'!$T$17</c:f>
              <c:strCache>
                <c:ptCount val="1"/>
                <c:pt idx="0">
                  <c:v>2014</c:v>
                </c:pt>
              </c:strCache>
            </c:strRef>
          </c:tx>
          <c:spPr>
            <a:solidFill>
              <a:srgbClr val="FF0000">
                <a:alpha val="70000"/>
              </a:srgbClr>
            </a:solidFill>
            <a:ln>
              <a:noFill/>
            </a:ln>
            <a:effectLst/>
          </c:spPr>
          <c:invertIfNegative val="0"/>
          <c:cat>
            <c:numRef>
              <c:f>'[lvnp (1).xlsx]Sheet1'!$R$18:$R$38</c:f>
              <c:numCache>
                <c:formatCode>General</c:formatCode>
                <c:ptCount val="21"/>
                <c:pt idx="0">
                  <c:v>-1</c:v>
                </c:pt>
                <c:pt idx="1">
                  <c:v>-0.9</c:v>
                </c:pt>
                <c:pt idx="2">
                  <c:v>-0.8</c:v>
                </c:pt>
                <c:pt idx="3">
                  <c:v>-0.7</c:v>
                </c:pt>
                <c:pt idx="4">
                  <c:v>-0.6</c:v>
                </c:pt>
                <c:pt idx="5">
                  <c:v>-0.5</c:v>
                </c:pt>
                <c:pt idx="6">
                  <c:v>-0.4</c:v>
                </c:pt>
                <c:pt idx="7">
                  <c:v>-0.3</c:v>
                </c:pt>
                <c:pt idx="8">
                  <c:v>-0.2</c:v>
                </c:pt>
                <c:pt idx="9">
                  <c:v>-0.1</c:v>
                </c:pt>
                <c:pt idx="10">
                  <c:v>0</c:v>
                </c:pt>
                <c:pt idx="11">
                  <c:v>0.1</c:v>
                </c:pt>
                <c:pt idx="12">
                  <c:v>0.2</c:v>
                </c:pt>
                <c:pt idx="13">
                  <c:v>0.3</c:v>
                </c:pt>
                <c:pt idx="14">
                  <c:v>0.4</c:v>
                </c:pt>
                <c:pt idx="15">
                  <c:v>0.5</c:v>
                </c:pt>
                <c:pt idx="16">
                  <c:v>0.6</c:v>
                </c:pt>
                <c:pt idx="17">
                  <c:v>0.7</c:v>
                </c:pt>
                <c:pt idx="18">
                  <c:v>0.8</c:v>
                </c:pt>
                <c:pt idx="19">
                  <c:v>0.9</c:v>
                </c:pt>
                <c:pt idx="20">
                  <c:v>1</c:v>
                </c:pt>
              </c:numCache>
            </c:numRef>
          </c:cat>
          <c:val>
            <c:numRef>
              <c:f>'[lvnp (1).xlsx]Sheet1'!$U$18:$U$38</c:f>
              <c:numCache>
                <c:formatCode>General</c:formatCode>
                <c:ptCount val="21"/>
                <c:pt idx="0">
                  <c:v>61</c:v>
                </c:pt>
                <c:pt idx="1">
                  <c:v>3</c:v>
                </c:pt>
                <c:pt idx="2">
                  <c:v>25</c:v>
                </c:pt>
                <c:pt idx="3">
                  <c:v>47</c:v>
                </c:pt>
                <c:pt idx="4">
                  <c:v>90</c:v>
                </c:pt>
                <c:pt idx="5">
                  <c:v>203</c:v>
                </c:pt>
                <c:pt idx="6">
                  <c:v>516</c:v>
                </c:pt>
                <c:pt idx="7">
                  <c:v>1123</c:v>
                </c:pt>
                <c:pt idx="8">
                  <c:v>1865</c:v>
                </c:pt>
                <c:pt idx="9">
                  <c:v>2129</c:v>
                </c:pt>
                <c:pt idx="10">
                  <c:v>1280</c:v>
                </c:pt>
                <c:pt idx="11">
                  <c:v>427</c:v>
                </c:pt>
                <c:pt idx="12">
                  <c:v>369</c:v>
                </c:pt>
                <c:pt idx="13">
                  <c:v>374</c:v>
                </c:pt>
                <c:pt idx="14">
                  <c:v>236</c:v>
                </c:pt>
                <c:pt idx="15">
                  <c:v>143</c:v>
                </c:pt>
                <c:pt idx="16">
                  <c:v>66</c:v>
                </c:pt>
                <c:pt idx="17">
                  <c:v>27</c:v>
                </c:pt>
                <c:pt idx="18">
                  <c:v>13</c:v>
                </c:pt>
                <c:pt idx="19">
                  <c:v>1</c:v>
                </c:pt>
                <c:pt idx="20">
                  <c:v>1</c:v>
                </c:pt>
              </c:numCache>
            </c:numRef>
          </c:val>
        </c:ser>
        <c:ser>
          <c:idx val="2"/>
          <c:order val="2"/>
          <c:tx>
            <c:strRef>
              <c:f>'[lvnp (1).xlsx]Sheet1'!$V$17</c:f>
              <c:strCache>
                <c:ptCount val="1"/>
                <c:pt idx="0">
                  <c:v>2016</c:v>
                </c:pt>
              </c:strCache>
            </c:strRef>
          </c:tx>
          <c:spPr>
            <a:solidFill>
              <a:srgbClr val="FFC000"/>
            </a:solidFill>
            <a:ln>
              <a:noFill/>
            </a:ln>
            <a:effectLst/>
          </c:spPr>
          <c:invertIfNegative val="0"/>
          <c:cat>
            <c:numRef>
              <c:f>'[lvnp (1).xlsx]Sheet1'!$R$18:$R$38</c:f>
              <c:numCache>
                <c:formatCode>General</c:formatCode>
                <c:ptCount val="21"/>
                <c:pt idx="0">
                  <c:v>-1</c:v>
                </c:pt>
                <c:pt idx="1">
                  <c:v>-0.9</c:v>
                </c:pt>
                <c:pt idx="2">
                  <c:v>-0.8</c:v>
                </c:pt>
                <c:pt idx="3">
                  <c:v>-0.7</c:v>
                </c:pt>
                <c:pt idx="4">
                  <c:v>-0.6</c:v>
                </c:pt>
                <c:pt idx="5">
                  <c:v>-0.5</c:v>
                </c:pt>
                <c:pt idx="6">
                  <c:v>-0.4</c:v>
                </c:pt>
                <c:pt idx="7">
                  <c:v>-0.3</c:v>
                </c:pt>
                <c:pt idx="8">
                  <c:v>-0.2</c:v>
                </c:pt>
                <c:pt idx="9">
                  <c:v>-0.1</c:v>
                </c:pt>
                <c:pt idx="10">
                  <c:v>0</c:v>
                </c:pt>
                <c:pt idx="11">
                  <c:v>0.1</c:v>
                </c:pt>
                <c:pt idx="12">
                  <c:v>0.2</c:v>
                </c:pt>
                <c:pt idx="13">
                  <c:v>0.3</c:v>
                </c:pt>
                <c:pt idx="14">
                  <c:v>0.4</c:v>
                </c:pt>
                <c:pt idx="15">
                  <c:v>0.5</c:v>
                </c:pt>
                <c:pt idx="16">
                  <c:v>0.6</c:v>
                </c:pt>
                <c:pt idx="17">
                  <c:v>0.7</c:v>
                </c:pt>
                <c:pt idx="18">
                  <c:v>0.8</c:v>
                </c:pt>
                <c:pt idx="19">
                  <c:v>0.9</c:v>
                </c:pt>
                <c:pt idx="20">
                  <c:v>1</c:v>
                </c:pt>
              </c:numCache>
            </c:numRef>
          </c:cat>
          <c:val>
            <c:numRef>
              <c:f>'[lvnp (1).xlsx]Sheet1'!$W$18:$W$38</c:f>
              <c:numCache>
                <c:formatCode>General</c:formatCode>
                <c:ptCount val="21"/>
                <c:pt idx="0">
                  <c:v>0</c:v>
                </c:pt>
                <c:pt idx="1">
                  <c:v>0</c:v>
                </c:pt>
                <c:pt idx="2">
                  <c:v>25</c:v>
                </c:pt>
                <c:pt idx="3">
                  <c:v>32</c:v>
                </c:pt>
                <c:pt idx="4">
                  <c:v>41</c:v>
                </c:pt>
                <c:pt idx="5">
                  <c:v>33</c:v>
                </c:pt>
                <c:pt idx="6">
                  <c:v>36</c:v>
                </c:pt>
                <c:pt idx="7">
                  <c:v>35</c:v>
                </c:pt>
                <c:pt idx="8">
                  <c:v>108</c:v>
                </c:pt>
                <c:pt idx="9">
                  <c:v>708</c:v>
                </c:pt>
                <c:pt idx="10">
                  <c:v>2742</c:v>
                </c:pt>
                <c:pt idx="11">
                  <c:v>1797</c:v>
                </c:pt>
                <c:pt idx="12">
                  <c:v>1055</c:v>
                </c:pt>
                <c:pt idx="13">
                  <c:v>704</c:v>
                </c:pt>
                <c:pt idx="14">
                  <c:v>623</c:v>
                </c:pt>
                <c:pt idx="15">
                  <c:v>456</c:v>
                </c:pt>
                <c:pt idx="16">
                  <c:v>308</c:v>
                </c:pt>
                <c:pt idx="17">
                  <c:v>141</c:v>
                </c:pt>
                <c:pt idx="18">
                  <c:v>78</c:v>
                </c:pt>
                <c:pt idx="19">
                  <c:v>33</c:v>
                </c:pt>
                <c:pt idx="20">
                  <c:v>44</c:v>
                </c:pt>
              </c:numCache>
            </c:numRef>
          </c:val>
        </c:ser>
        <c:dLbls>
          <c:showLegendKey val="0"/>
          <c:showVal val="0"/>
          <c:showCatName val="0"/>
          <c:showSerName val="0"/>
          <c:showPercent val="0"/>
          <c:showBubbleSize val="0"/>
        </c:dLbls>
        <c:gapWidth val="0"/>
        <c:overlap val="56"/>
        <c:axId val="36065280"/>
        <c:axId val="36066816"/>
      </c:barChart>
      <c:catAx>
        <c:axId val="36065280"/>
        <c:scaling>
          <c:orientation val="minMax"/>
        </c:scaling>
        <c:delete val="0"/>
        <c:axPos val="b"/>
        <c:numFmt formatCode="General" sourceLinked="1"/>
        <c:majorTickMark val="cross"/>
        <c:minorTickMark val="none"/>
        <c:tickLblPos val="none"/>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cap="none" spc="20" normalizeH="0" baseline="0">
                <a:solidFill>
                  <a:schemeClr val="tx1">
                    <a:lumMod val="65000"/>
                    <a:lumOff val="35000"/>
                  </a:schemeClr>
                </a:solidFill>
                <a:latin typeface="Century Gothic" panose="020B0502020202020204" pitchFamily="34" charset="0"/>
                <a:ea typeface="+mn-ea"/>
                <a:cs typeface="+mn-cs"/>
              </a:defRPr>
            </a:pPr>
            <a:endParaRPr lang="en-US"/>
          </a:p>
        </c:txPr>
        <c:crossAx val="36066816"/>
        <c:crosses val="autoZero"/>
        <c:auto val="1"/>
        <c:lblAlgn val="ctr"/>
        <c:lblOffset val="100"/>
        <c:noMultiLvlLbl val="0"/>
      </c:catAx>
      <c:valAx>
        <c:axId val="36066816"/>
        <c:scaling>
          <c:orientation val="minMax"/>
          <c:max val="4500"/>
          <c:min val="0"/>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600" b="0" i="0" u="none" strike="noStrike" kern="1200" cap="all" baseline="0">
                    <a:solidFill>
                      <a:schemeClr val="tx1">
                        <a:lumMod val="65000"/>
                        <a:lumOff val="35000"/>
                      </a:schemeClr>
                    </a:solidFill>
                    <a:latin typeface="Century Gothic" panose="020B0502020202020204" pitchFamily="34" charset="0"/>
                    <a:ea typeface="+mn-ea"/>
                    <a:cs typeface="+mn-cs"/>
                  </a:defRPr>
                </a:pPr>
                <a:r>
                  <a:rPr lang="en-US" sz="1600"/>
                  <a:t>Frequency</a:t>
                </a:r>
              </a:p>
            </c:rich>
          </c:tx>
          <c:overlay val="0"/>
          <c:spPr>
            <a:noFill/>
            <a:ln>
              <a:noFill/>
            </a:ln>
            <a:effectLst/>
          </c:spPr>
        </c:title>
        <c:numFmt formatCode="#,##0" sourceLinked="0"/>
        <c:majorTickMark val="in"/>
        <c:minorTickMark val="none"/>
        <c:tickLblPos val="nextTo"/>
        <c:spPr>
          <a:noFill/>
          <a:ln>
            <a:noFill/>
          </a:ln>
          <a:effectLst/>
        </c:spPr>
        <c:txPr>
          <a:bodyPr rot="-60000000" spcFirstLastPara="1" vertOverflow="ellipsis" vert="horz" wrap="square" anchor="ctr" anchorCtr="1"/>
          <a:lstStyle/>
          <a:p>
            <a:pPr>
              <a:defRPr sz="1600" b="0" i="0" u="none" strike="noStrike" kern="1200" spc="20" baseline="0">
                <a:solidFill>
                  <a:schemeClr val="tx1">
                    <a:lumMod val="65000"/>
                    <a:lumOff val="35000"/>
                  </a:schemeClr>
                </a:solidFill>
                <a:latin typeface="Century Gothic" panose="020B0502020202020204" pitchFamily="34" charset="0"/>
                <a:ea typeface="+mn-ea"/>
                <a:cs typeface="+mn-cs"/>
              </a:defRPr>
            </a:pPr>
            <a:endParaRPr lang="en-US"/>
          </a:p>
        </c:txPr>
        <c:crossAx val="36065280"/>
        <c:crosses val="autoZero"/>
        <c:crossBetween val="between"/>
        <c:majorUnit val="1000"/>
      </c:valAx>
      <c:spPr>
        <a:noFill/>
        <a:ln>
          <a:noFill/>
        </a:ln>
        <a:effectLst/>
      </c:spPr>
    </c:plotArea>
    <c:legend>
      <c:legendPos val="b"/>
      <c:layout>
        <c:manualLayout>
          <c:xMode val="edge"/>
          <c:yMode val="edge"/>
          <c:x val="0.22017247443745999"/>
          <c:y val="4.1370732910222599E-2"/>
          <c:w val="0.59912167352642298"/>
          <c:h val="0.31759464695291501"/>
        </c:manualLayout>
      </c:layout>
      <c:overlay val="1"/>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latin typeface="Century Gothic" panose="020B0502020202020204" pitchFamily="34" charset="0"/>
        </a:defRPr>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655214114283"/>
          <c:y val="0.229373927455955"/>
          <c:w val="0.87300608533873703"/>
          <c:h val="0.68289682539682595"/>
        </c:manualLayout>
      </c:layout>
      <c:barChart>
        <c:barDir val="col"/>
        <c:grouping val="clustered"/>
        <c:varyColors val="0"/>
        <c:ser>
          <c:idx val="0"/>
          <c:order val="0"/>
          <c:tx>
            <c:strRef>
              <c:f>[lnf.xlsx]Sheet1!$Z$4</c:f>
              <c:strCache>
                <c:ptCount val="1"/>
                <c:pt idx="0">
                  <c:v>2016</c:v>
                </c:pt>
              </c:strCache>
            </c:strRef>
          </c:tx>
          <c:spPr>
            <a:solidFill>
              <a:schemeClr val="accent4"/>
            </a:solidFill>
            <a:ln>
              <a:noFill/>
            </a:ln>
            <a:effectLst/>
          </c:spPr>
          <c:invertIfNegative val="0"/>
          <c:cat>
            <c:numRef>
              <c:f>[lnf.xlsx]Sheet1!$Z$5:$Z$25</c:f>
              <c:numCache>
                <c:formatCode>General</c:formatCode>
                <c:ptCount val="21"/>
                <c:pt idx="0">
                  <c:v>-1</c:v>
                </c:pt>
                <c:pt idx="1">
                  <c:v>-0.9</c:v>
                </c:pt>
                <c:pt idx="2">
                  <c:v>-0.8</c:v>
                </c:pt>
                <c:pt idx="3">
                  <c:v>-0.7</c:v>
                </c:pt>
                <c:pt idx="4">
                  <c:v>-0.6</c:v>
                </c:pt>
                <c:pt idx="5">
                  <c:v>-0.5</c:v>
                </c:pt>
                <c:pt idx="6">
                  <c:v>-0.4</c:v>
                </c:pt>
                <c:pt idx="7">
                  <c:v>-0.3</c:v>
                </c:pt>
                <c:pt idx="8">
                  <c:v>-0.2</c:v>
                </c:pt>
                <c:pt idx="9">
                  <c:v>-0.1</c:v>
                </c:pt>
                <c:pt idx="10">
                  <c:v>0</c:v>
                </c:pt>
                <c:pt idx="11">
                  <c:v>0.1</c:v>
                </c:pt>
                <c:pt idx="12">
                  <c:v>0.2</c:v>
                </c:pt>
                <c:pt idx="13">
                  <c:v>0.3</c:v>
                </c:pt>
                <c:pt idx="14">
                  <c:v>0.4</c:v>
                </c:pt>
                <c:pt idx="15">
                  <c:v>0.5</c:v>
                </c:pt>
                <c:pt idx="16">
                  <c:v>0.6</c:v>
                </c:pt>
                <c:pt idx="17">
                  <c:v>0.7</c:v>
                </c:pt>
                <c:pt idx="18">
                  <c:v>0.8</c:v>
                </c:pt>
                <c:pt idx="19">
                  <c:v>0.9</c:v>
                </c:pt>
                <c:pt idx="20">
                  <c:v>1</c:v>
                </c:pt>
              </c:numCache>
            </c:numRef>
          </c:cat>
          <c:val>
            <c:numRef>
              <c:f>[lnf.xlsx]Sheet1!$AA$5:$AA$25</c:f>
              <c:numCache>
                <c:formatCode>General</c:formatCode>
                <c:ptCount val="21"/>
                <c:pt idx="0">
                  <c:v>0</c:v>
                </c:pt>
                <c:pt idx="1">
                  <c:v>2</c:v>
                </c:pt>
                <c:pt idx="2">
                  <c:v>24</c:v>
                </c:pt>
                <c:pt idx="3">
                  <c:v>22</c:v>
                </c:pt>
                <c:pt idx="4">
                  <c:v>29</c:v>
                </c:pt>
                <c:pt idx="5">
                  <c:v>20</c:v>
                </c:pt>
                <c:pt idx="6">
                  <c:v>14</c:v>
                </c:pt>
                <c:pt idx="7">
                  <c:v>22</c:v>
                </c:pt>
                <c:pt idx="8">
                  <c:v>50</c:v>
                </c:pt>
                <c:pt idx="9">
                  <c:v>385</c:v>
                </c:pt>
                <c:pt idx="10">
                  <c:v>4098</c:v>
                </c:pt>
                <c:pt idx="11">
                  <c:v>1856</c:v>
                </c:pt>
                <c:pt idx="12">
                  <c:v>770</c:v>
                </c:pt>
                <c:pt idx="13">
                  <c:v>513</c:v>
                </c:pt>
                <c:pt idx="14">
                  <c:v>391</c:v>
                </c:pt>
                <c:pt idx="15">
                  <c:v>308</c:v>
                </c:pt>
                <c:pt idx="16">
                  <c:v>216</c:v>
                </c:pt>
                <c:pt idx="17">
                  <c:v>132</c:v>
                </c:pt>
                <c:pt idx="18">
                  <c:v>62</c:v>
                </c:pt>
                <c:pt idx="19">
                  <c:v>28</c:v>
                </c:pt>
                <c:pt idx="20">
                  <c:v>18</c:v>
                </c:pt>
              </c:numCache>
            </c:numRef>
          </c:val>
        </c:ser>
        <c:ser>
          <c:idx val="1"/>
          <c:order val="1"/>
          <c:tx>
            <c:strRef>
              <c:f>[lnf.xlsx]Sheet1!$X$4</c:f>
              <c:strCache>
                <c:ptCount val="1"/>
                <c:pt idx="0">
                  <c:v>2014</c:v>
                </c:pt>
              </c:strCache>
            </c:strRef>
          </c:tx>
          <c:spPr>
            <a:solidFill>
              <a:srgbClr val="FF0000"/>
            </a:solidFill>
            <a:ln>
              <a:noFill/>
            </a:ln>
            <a:effectLst/>
          </c:spPr>
          <c:invertIfNegative val="0"/>
          <c:val>
            <c:numRef>
              <c:f>[lnf.xlsx]Sheet1!$Y$5:$Y$25</c:f>
              <c:numCache>
                <c:formatCode>General</c:formatCode>
                <c:ptCount val="21"/>
                <c:pt idx="0">
                  <c:v>22</c:v>
                </c:pt>
                <c:pt idx="1">
                  <c:v>4</c:v>
                </c:pt>
                <c:pt idx="2">
                  <c:v>11</c:v>
                </c:pt>
                <c:pt idx="3">
                  <c:v>13</c:v>
                </c:pt>
                <c:pt idx="4">
                  <c:v>49</c:v>
                </c:pt>
                <c:pt idx="5">
                  <c:v>113</c:v>
                </c:pt>
                <c:pt idx="6">
                  <c:v>280</c:v>
                </c:pt>
                <c:pt idx="7">
                  <c:v>758</c:v>
                </c:pt>
                <c:pt idx="8">
                  <c:v>1757</c:v>
                </c:pt>
                <c:pt idx="9">
                  <c:v>3092</c:v>
                </c:pt>
                <c:pt idx="10">
                  <c:v>2104</c:v>
                </c:pt>
                <c:pt idx="11">
                  <c:v>343</c:v>
                </c:pt>
                <c:pt idx="12">
                  <c:v>145</c:v>
                </c:pt>
                <c:pt idx="13">
                  <c:v>139</c:v>
                </c:pt>
                <c:pt idx="14">
                  <c:v>66</c:v>
                </c:pt>
                <c:pt idx="15">
                  <c:v>39</c:v>
                </c:pt>
                <c:pt idx="16">
                  <c:v>14</c:v>
                </c:pt>
                <c:pt idx="17">
                  <c:v>4</c:v>
                </c:pt>
                <c:pt idx="18">
                  <c:v>5</c:v>
                </c:pt>
                <c:pt idx="19">
                  <c:v>1</c:v>
                </c:pt>
                <c:pt idx="20">
                  <c:v>1</c:v>
                </c:pt>
              </c:numCache>
            </c:numRef>
          </c:val>
        </c:ser>
        <c:ser>
          <c:idx val="2"/>
          <c:order val="2"/>
          <c:tx>
            <c:strRef>
              <c:f>[lnf.xlsx]Sheet1!$V$4</c:f>
              <c:strCache>
                <c:ptCount val="1"/>
                <c:pt idx="0">
                  <c:v>2012</c:v>
                </c:pt>
              </c:strCache>
            </c:strRef>
          </c:tx>
          <c:spPr>
            <a:solidFill>
              <a:schemeClr val="accent6">
                <a:lumMod val="40000"/>
                <a:lumOff val="60000"/>
              </a:schemeClr>
            </a:solidFill>
            <a:ln>
              <a:noFill/>
            </a:ln>
            <a:effectLst/>
          </c:spPr>
          <c:invertIfNegative val="0"/>
          <c:val>
            <c:numRef>
              <c:f>[lnf.xlsx]Sheet1!$W$5:$W$25</c:f>
              <c:numCache>
                <c:formatCode>General</c:formatCode>
                <c:ptCount val="21"/>
                <c:pt idx="0">
                  <c:v>0</c:v>
                </c:pt>
                <c:pt idx="1">
                  <c:v>0</c:v>
                </c:pt>
                <c:pt idx="2">
                  <c:v>0</c:v>
                </c:pt>
                <c:pt idx="3">
                  <c:v>0</c:v>
                </c:pt>
                <c:pt idx="4">
                  <c:v>1</c:v>
                </c:pt>
                <c:pt idx="5">
                  <c:v>1</c:v>
                </c:pt>
                <c:pt idx="6">
                  <c:v>7</c:v>
                </c:pt>
                <c:pt idx="7">
                  <c:v>38</c:v>
                </c:pt>
                <c:pt idx="8">
                  <c:v>195</c:v>
                </c:pt>
                <c:pt idx="9">
                  <c:v>418</c:v>
                </c:pt>
                <c:pt idx="10">
                  <c:v>478</c:v>
                </c:pt>
                <c:pt idx="11">
                  <c:v>364</c:v>
                </c:pt>
                <c:pt idx="12">
                  <c:v>507</c:v>
                </c:pt>
                <c:pt idx="13">
                  <c:v>634</c:v>
                </c:pt>
                <c:pt idx="14">
                  <c:v>752</c:v>
                </c:pt>
                <c:pt idx="15">
                  <c:v>1054</c:v>
                </c:pt>
                <c:pt idx="16">
                  <c:v>1488</c:v>
                </c:pt>
                <c:pt idx="17">
                  <c:v>2026</c:v>
                </c:pt>
                <c:pt idx="18">
                  <c:v>958</c:v>
                </c:pt>
                <c:pt idx="19">
                  <c:v>39</c:v>
                </c:pt>
                <c:pt idx="20">
                  <c:v>0</c:v>
                </c:pt>
              </c:numCache>
            </c:numRef>
          </c:val>
        </c:ser>
        <c:dLbls>
          <c:showLegendKey val="0"/>
          <c:showVal val="0"/>
          <c:showCatName val="0"/>
          <c:showSerName val="0"/>
          <c:showPercent val="0"/>
          <c:showBubbleSize val="0"/>
        </c:dLbls>
        <c:gapWidth val="22"/>
        <c:overlap val="56"/>
        <c:axId val="33642752"/>
        <c:axId val="33649024"/>
      </c:barChart>
      <c:catAx>
        <c:axId val="33642752"/>
        <c:scaling>
          <c:orientation val="minMax"/>
        </c:scaling>
        <c:delete val="0"/>
        <c:axPos val="t"/>
        <c:title>
          <c:tx>
            <c:rich>
              <a:bodyPr rot="0" spcFirstLastPara="1" vertOverflow="ellipsis" vert="horz" wrap="square" anchor="ctr" anchorCtr="1"/>
              <a:lstStyle/>
              <a:p>
                <a:pPr>
                  <a:defRPr sz="1600" b="0" i="0" u="none" strike="noStrike" kern="1200" cap="all" baseline="0">
                    <a:solidFill>
                      <a:schemeClr val="tx1">
                        <a:lumMod val="65000"/>
                        <a:lumOff val="35000"/>
                      </a:schemeClr>
                    </a:solidFill>
                    <a:latin typeface="Century Gothic" panose="020B0502020202020204" pitchFamily="34" charset="0"/>
                    <a:ea typeface="+mn-ea"/>
                    <a:cs typeface="+mn-cs"/>
                  </a:defRPr>
                </a:pPr>
                <a:r>
                  <a:rPr lang="en-US" sz="1600" b="1" dirty="0"/>
                  <a:t>NDVI</a:t>
                </a:r>
              </a:p>
            </c:rich>
          </c:tx>
          <c:layout>
            <c:manualLayout>
              <c:xMode val="edge"/>
              <c:yMode val="edge"/>
              <c:x val="0"/>
              <c:y val="0.110462426917158"/>
            </c:manualLayout>
          </c:layout>
          <c:overlay val="0"/>
          <c:spPr>
            <a:noFill/>
            <a:ln>
              <a:noFill/>
            </a:ln>
            <a:effectLst/>
          </c:spPr>
        </c:title>
        <c:numFmt formatCode="General" sourceLinked="1"/>
        <c:majorTickMark val="cross"/>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cap="none" spc="20" normalizeH="0" baseline="0">
                <a:solidFill>
                  <a:schemeClr val="tx1">
                    <a:lumMod val="65000"/>
                    <a:lumOff val="35000"/>
                  </a:schemeClr>
                </a:solidFill>
                <a:latin typeface="Century Gothic" panose="020B0502020202020204" pitchFamily="34" charset="0"/>
                <a:ea typeface="+mn-ea"/>
                <a:cs typeface="+mn-cs"/>
              </a:defRPr>
            </a:pPr>
            <a:endParaRPr lang="en-US"/>
          </a:p>
        </c:txPr>
        <c:crossAx val="33649024"/>
        <c:crosses val="autoZero"/>
        <c:auto val="1"/>
        <c:lblAlgn val="ctr"/>
        <c:lblOffset val="100"/>
        <c:noMultiLvlLbl val="0"/>
      </c:catAx>
      <c:valAx>
        <c:axId val="33649024"/>
        <c:scaling>
          <c:orientation val="maxMin"/>
          <c:max val="4000"/>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600" b="0" i="0" u="none" strike="noStrike" kern="1200" cap="all" baseline="0">
                    <a:solidFill>
                      <a:schemeClr val="tx1">
                        <a:lumMod val="65000"/>
                        <a:lumOff val="35000"/>
                      </a:schemeClr>
                    </a:solidFill>
                    <a:latin typeface="Century Gothic" panose="020B0502020202020204" pitchFamily="34" charset="0"/>
                    <a:ea typeface="+mn-ea"/>
                    <a:cs typeface="+mn-cs"/>
                  </a:defRPr>
                </a:pPr>
                <a:r>
                  <a:rPr lang="en-US" sz="1600"/>
                  <a:t>Frequency</a:t>
                </a:r>
              </a:p>
            </c:rich>
          </c:tx>
          <c:layout>
            <c:manualLayout>
              <c:xMode val="edge"/>
              <c:yMode val="edge"/>
              <c:x val="1.3148870372046101E-2"/>
              <c:y val="0.39011480863273301"/>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spc="20" baseline="0">
                <a:solidFill>
                  <a:schemeClr val="tx1">
                    <a:lumMod val="65000"/>
                    <a:lumOff val="35000"/>
                  </a:schemeClr>
                </a:solidFill>
                <a:latin typeface="Century Gothic" panose="020B0502020202020204" pitchFamily="34" charset="0"/>
                <a:ea typeface="+mn-ea"/>
                <a:cs typeface="+mn-cs"/>
              </a:defRPr>
            </a:pPr>
            <a:endParaRPr lang="en-US"/>
          </a:p>
        </c:txPr>
        <c:crossAx val="33642752"/>
        <c:crosses val="autoZero"/>
        <c:crossBetween val="between"/>
        <c:majorUnit val="1000"/>
      </c:valAx>
      <c:spPr>
        <a:noFill/>
        <a:ln>
          <a:noFill/>
        </a:ln>
        <a:effectLst/>
      </c:spPr>
    </c:plotArea>
    <c:plotVisOnly val="1"/>
    <c:dispBlanksAs val="gap"/>
    <c:showDLblsOverMax val="0"/>
  </c:chart>
  <c:spPr>
    <a:noFill/>
    <a:ln>
      <a:noFill/>
    </a:ln>
    <a:effectLst/>
  </c:spPr>
  <c:txPr>
    <a:bodyPr/>
    <a:lstStyle/>
    <a:p>
      <a:pPr>
        <a:defRPr>
          <a:latin typeface="Century Gothic" panose="020B0502020202020204" pitchFamily="34"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dirty="0" smtClean="0"/>
              <a:t>Percent healthy</a:t>
            </a:r>
            <a:r>
              <a:rPr lang="en-US" sz="1800" b="1" baseline="0" dirty="0" smtClean="0"/>
              <a:t> </a:t>
            </a:r>
            <a:r>
              <a:rPr lang="en-US" dirty="0" smtClean="0"/>
              <a:t>0.2&lt;NDVI&lt;0.8</a:t>
            </a:r>
          </a:p>
        </c:rich>
      </c:tx>
      <c:overlay val="0"/>
      <c:spPr>
        <a:noFill/>
        <a:ln>
          <a:noFill/>
        </a:ln>
        <a:effectLst/>
      </c:spPr>
    </c:title>
    <c:autoTitleDeleted val="0"/>
    <c:plotArea>
      <c:layout/>
      <c:lineChart>
        <c:grouping val="standard"/>
        <c:varyColors val="0"/>
        <c:ser>
          <c:idx val="1"/>
          <c:order val="0"/>
          <c:tx>
            <c:strRef>
              <c:f>Sheet4!$G$2</c:f>
              <c:strCache>
                <c:ptCount val="1"/>
                <c:pt idx="0">
                  <c:v>LNF planting</c:v>
                </c:pt>
              </c:strCache>
            </c:strRef>
          </c:tx>
          <c:spPr>
            <a:ln w="28575" cap="rnd">
              <a:solidFill>
                <a:srgbClr val="00B0F0"/>
              </a:solidFill>
              <a:round/>
            </a:ln>
            <a:effectLst/>
          </c:spPr>
          <c:marker>
            <c:symbol val="circle"/>
            <c:size val="5"/>
            <c:spPr>
              <a:solidFill>
                <a:srgbClr val="00B0F0"/>
              </a:solidFill>
              <a:ln w="9525">
                <a:noFill/>
              </a:ln>
              <a:effectLst/>
            </c:spPr>
          </c:marker>
          <c:cat>
            <c:numRef>
              <c:f>Sheet4!$E$3:$E$5</c:f>
              <c:numCache>
                <c:formatCode>General</c:formatCode>
                <c:ptCount val="3"/>
                <c:pt idx="0">
                  <c:v>2012</c:v>
                </c:pt>
                <c:pt idx="1">
                  <c:v>2014</c:v>
                </c:pt>
                <c:pt idx="2">
                  <c:v>2016</c:v>
                </c:pt>
              </c:numCache>
            </c:numRef>
          </c:cat>
          <c:val>
            <c:numRef>
              <c:f>Sheet4!$G$3:$G$5</c:f>
              <c:numCache>
                <c:formatCode>0%</c:formatCode>
                <c:ptCount val="3"/>
                <c:pt idx="0">
                  <c:v>0.74330573179911796</c:v>
                </c:pt>
                <c:pt idx="1">
                  <c:v>2.8712764813420801E-2</c:v>
                </c:pt>
                <c:pt idx="2">
                  <c:v>0.17442735778040599</c:v>
                </c:pt>
              </c:numCache>
            </c:numRef>
          </c:val>
          <c:smooth val="0"/>
        </c:ser>
        <c:ser>
          <c:idx val="0"/>
          <c:order val="1"/>
          <c:tx>
            <c:strRef>
              <c:f>Sheet4!$F$2</c:f>
              <c:strCache>
                <c:ptCount val="1"/>
                <c:pt idx="0">
                  <c:v>LVNP samples</c:v>
                </c:pt>
              </c:strCache>
            </c:strRef>
          </c:tx>
          <c:spPr>
            <a:ln w="28575" cap="rnd">
              <a:solidFill>
                <a:srgbClr val="3E4268"/>
              </a:solidFill>
              <a:round/>
            </a:ln>
            <a:effectLst/>
          </c:spPr>
          <c:marker>
            <c:symbol val="circle"/>
            <c:size val="5"/>
            <c:spPr>
              <a:solidFill>
                <a:srgbClr val="3E4268"/>
              </a:solidFill>
              <a:ln w="9525">
                <a:noFill/>
              </a:ln>
              <a:effectLst/>
            </c:spPr>
          </c:marker>
          <c:cat>
            <c:numRef>
              <c:f>Sheet4!$E$3:$E$5</c:f>
              <c:numCache>
                <c:formatCode>General</c:formatCode>
                <c:ptCount val="3"/>
                <c:pt idx="0">
                  <c:v>2012</c:v>
                </c:pt>
                <c:pt idx="1">
                  <c:v>2014</c:v>
                </c:pt>
                <c:pt idx="2">
                  <c:v>2016</c:v>
                </c:pt>
              </c:numCache>
            </c:numRef>
          </c:cat>
          <c:val>
            <c:numRef>
              <c:f>Sheet4!$F$3:$F$5</c:f>
              <c:numCache>
                <c:formatCode>0%</c:formatCode>
                <c:ptCount val="3"/>
                <c:pt idx="0">
                  <c:v>0.51555555555555599</c:v>
                </c:pt>
                <c:pt idx="1">
                  <c:v>9.5444444444444401E-2</c:v>
                </c:pt>
                <c:pt idx="2">
                  <c:v>0.25677777777777799</c:v>
                </c:pt>
              </c:numCache>
            </c:numRef>
          </c:val>
          <c:smooth val="0"/>
        </c:ser>
        <c:dLbls>
          <c:showLegendKey val="0"/>
          <c:showVal val="0"/>
          <c:showCatName val="0"/>
          <c:showSerName val="0"/>
          <c:showPercent val="0"/>
          <c:showBubbleSize val="0"/>
        </c:dLbls>
        <c:marker val="1"/>
        <c:smooth val="0"/>
        <c:axId val="36200832"/>
        <c:axId val="37536512"/>
      </c:lineChart>
      <c:catAx>
        <c:axId val="362008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7536512"/>
        <c:crosses val="autoZero"/>
        <c:auto val="1"/>
        <c:lblAlgn val="ctr"/>
        <c:lblOffset val="100"/>
        <c:noMultiLvlLbl val="0"/>
      </c:catAx>
      <c:valAx>
        <c:axId val="3753651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62008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col"/>
        <c:grouping val="clustered"/>
        <c:varyColors val="0"/>
        <c:ser>
          <c:idx val="0"/>
          <c:order val="0"/>
          <c:tx>
            <c:strRef>
              <c:f>'[lvnp (1).xlsx]Sheet1'!$R$17</c:f>
              <c:strCache>
                <c:ptCount val="1"/>
                <c:pt idx="0">
                  <c:v>2012</c:v>
                </c:pt>
              </c:strCache>
            </c:strRef>
          </c:tx>
          <c:spPr>
            <a:solidFill>
              <a:schemeClr val="accent6">
                <a:lumMod val="40000"/>
                <a:lumOff val="60000"/>
              </a:schemeClr>
            </a:solidFill>
            <a:ln>
              <a:noFill/>
            </a:ln>
            <a:effectLst/>
          </c:spPr>
          <c:invertIfNegative val="0"/>
          <c:cat>
            <c:numRef>
              <c:f>'[lvnp (1).xlsx]Sheet1'!$R$18:$R$38</c:f>
              <c:numCache>
                <c:formatCode>General</c:formatCode>
                <c:ptCount val="21"/>
                <c:pt idx="0">
                  <c:v>-1</c:v>
                </c:pt>
                <c:pt idx="1">
                  <c:v>-0.9</c:v>
                </c:pt>
                <c:pt idx="2">
                  <c:v>-0.8</c:v>
                </c:pt>
                <c:pt idx="3">
                  <c:v>-0.7</c:v>
                </c:pt>
                <c:pt idx="4">
                  <c:v>-0.6</c:v>
                </c:pt>
                <c:pt idx="5">
                  <c:v>-0.5</c:v>
                </c:pt>
                <c:pt idx="6">
                  <c:v>-0.4</c:v>
                </c:pt>
                <c:pt idx="7">
                  <c:v>-0.3</c:v>
                </c:pt>
                <c:pt idx="8">
                  <c:v>-0.2</c:v>
                </c:pt>
                <c:pt idx="9">
                  <c:v>-0.1</c:v>
                </c:pt>
                <c:pt idx="10">
                  <c:v>0</c:v>
                </c:pt>
                <c:pt idx="11">
                  <c:v>0.1</c:v>
                </c:pt>
                <c:pt idx="12">
                  <c:v>0.2</c:v>
                </c:pt>
                <c:pt idx="13">
                  <c:v>0.3</c:v>
                </c:pt>
                <c:pt idx="14">
                  <c:v>0.4</c:v>
                </c:pt>
                <c:pt idx="15">
                  <c:v>0.5</c:v>
                </c:pt>
                <c:pt idx="16">
                  <c:v>0.6</c:v>
                </c:pt>
                <c:pt idx="17">
                  <c:v>0.7</c:v>
                </c:pt>
                <c:pt idx="18">
                  <c:v>0.8</c:v>
                </c:pt>
                <c:pt idx="19">
                  <c:v>0.9</c:v>
                </c:pt>
                <c:pt idx="20">
                  <c:v>1</c:v>
                </c:pt>
              </c:numCache>
            </c:numRef>
          </c:cat>
          <c:val>
            <c:numRef>
              <c:f>'[lvnp (1).xlsx]Sheet1'!$S$18:$S$38</c:f>
              <c:numCache>
                <c:formatCode>General</c:formatCode>
                <c:ptCount val="21"/>
                <c:pt idx="0">
                  <c:v>8</c:v>
                </c:pt>
                <c:pt idx="1">
                  <c:v>1</c:v>
                </c:pt>
                <c:pt idx="2">
                  <c:v>7</c:v>
                </c:pt>
                <c:pt idx="3">
                  <c:v>7</c:v>
                </c:pt>
                <c:pt idx="4">
                  <c:v>21</c:v>
                </c:pt>
                <c:pt idx="5">
                  <c:v>67</c:v>
                </c:pt>
                <c:pt idx="6">
                  <c:v>150</c:v>
                </c:pt>
                <c:pt idx="7">
                  <c:v>406</c:v>
                </c:pt>
                <c:pt idx="8">
                  <c:v>704</c:v>
                </c:pt>
                <c:pt idx="9">
                  <c:v>737</c:v>
                </c:pt>
                <c:pt idx="10">
                  <c:v>747</c:v>
                </c:pt>
                <c:pt idx="11">
                  <c:v>664</c:v>
                </c:pt>
                <c:pt idx="12">
                  <c:v>838</c:v>
                </c:pt>
                <c:pt idx="13">
                  <c:v>928</c:v>
                </c:pt>
                <c:pt idx="14">
                  <c:v>1027</c:v>
                </c:pt>
                <c:pt idx="15">
                  <c:v>1051</c:v>
                </c:pt>
                <c:pt idx="16">
                  <c:v>890</c:v>
                </c:pt>
                <c:pt idx="17">
                  <c:v>594</c:v>
                </c:pt>
                <c:pt idx="18">
                  <c:v>149</c:v>
                </c:pt>
                <c:pt idx="19">
                  <c:v>3</c:v>
                </c:pt>
                <c:pt idx="20">
                  <c:v>0</c:v>
                </c:pt>
              </c:numCache>
            </c:numRef>
          </c:val>
        </c:ser>
        <c:ser>
          <c:idx val="1"/>
          <c:order val="1"/>
          <c:tx>
            <c:strRef>
              <c:f>'[lvnp (1).xlsx]Sheet1'!$T$17</c:f>
              <c:strCache>
                <c:ptCount val="1"/>
                <c:pt idx="0">
                  <c:v>2014</c:v>
                </c:pt>
              </c:strCache>
            </c:strRef>
          </c:tx>
          <c:spPr>
            <a:solidFill>
              <a:srgbClr val="FF0000">
                <a:alpha val="70000"/>
              </a:srgbClr>
            </a:solidFill>
            <a:ln>
              <a:noFill/>
            </a:ln>
            <a:effectLst/>
          </c:spPr>
          <c:invertIfNegative val="0"/>
          <c:cat>
            <c:numRef>
              <c:f>'[lvnp (1).xlsx]Sheet1'!$R$18:$R$38</c:f>
              <c:numCache>
                <c:formatCode>General</c:formatCode>
                <c:ptCount val="21"/>
                <c:pt idx="0">
                  <c:v>-1</c:v>
                </c:pt>
                <c:pt idx="1">
                  <c:v>-0.9</c:v>
                </c:pt>
                <c:pt idx="2">
                  <c:v>-0.8</c:v>
                </c:pt>
                <c:pt idx="3">
                  <c:v>-0.7</c:v>
                </c:pt>
                <c:pt idx="4">
                  <c:v>-0.6</c:v>
                </c:pt>
                <c:pt idx="5">
                  <c:v>-0.5</c:v>
                </c:pt>
                <c:pt idx="6">
                  <c:v>-0.4</c:v>
                </c:pt>
                <c:pt idx="7">
                  <c:v>-0.3</c:v>
                </c:pt>
                <c:pt idx="8">
                  <c:v>-0.2</c:v>
                </c:pt>
                <c:pt idx="9">
                  <c:v>-0.1</c:v>
                </c:pt>
                <c:pt idx="10">
                  <c:v>0</c:v>
                </c:pt>
                <c:pt idx="11">
                  <c:v>0.1</c:v>
                </c:pt>
                <c:pt idx="12">
                  <c:v>0.2</c:v>
                </c:pt>
                <c:pt idx="13">
                  <c:v>0.3</c:v>
                </c:pt>
                <c:pt idx="14">
                  <c:v>0.4</c:v>
                </c:pt>
                <c:pt idx="15">
                  <c:v>0.5</c:v>
                </c:pt>
                <c:pt idx="16">
                  <c:v>0.6</c:v>
                </c:pt>
                <c:pt idx="17">
                  <c:v>0.7</c:v>
                </c:pt>
                <c:pt idx="18">
                  <c:v>0.8</c:v>
                </c:pt>
                <c:pt idx="19">
                  <c:v>0.9</c:v>
                </c:pt>
                <c:pt idx="20">
                  <c:v>1</c:v>
                </c:pt>
              </c:numCache>
            </c:numRef>
          </c:cat>
          <c:val>
            <c:numRef>
              <c:f>'[lvnp (1).xlsx]Sheet1'!$U$18:$U$38</c:f>
              <c:numCache>
                <c:formatCode>General</c:formatCode>
                <c:ptCount val="21"/>
                <c:pt idx="0">
                  <c:v>61</c:v>
                </c:pt>
                <c:pt idx="1">
                  <c:v>3</c:v>
                </c:pt>
                <c:pt idx="2">
                  <c:v>25</c:v>
                </c:pt>
                <c:pt idx="3">
                  <c:v>47</c:v>
                </c:pt>
                <c:pt idx="4">
                  <c:v>90</c:v>
                </c:pt>
                <c:pt idx="5">
                  <c:v>203</c:v>
                </c:pt>
                <c:pt idx="6">
                  <c:v>516</c:v>
                </c:pt>
                <c:pt idx="7">
                  <c:v>1123</c:v>
                </c:pt>
                <c:pt idx="8">
                  <c:v>1865</c:v>
                </c:pt>
                <c:pt idx="9">
                  <c:v>2129</c:v>
                </c:pt>
                <c:pt idx="10">
                  <c:v>1280</c:v>
                </c:pt>
                <c:pt idx="11">
                  <c:v>427</c:v>
                </c:pt>
                <c:pt idx="12">
                  <c:v>369</c:v>
                </c:pt>
                <c:pt idx="13">
                  <c:v>374</c:v>
                </c:pt>
                <c:pt idx="14">
                  <c:v>236</c:v>
                </c:pt>
                <c:pt idx="15">
                  <c:v>143</c:v>
                </c:pt>
                <c:pt idx="16">
                  <c:v>66</c:v>
                </c:pt>
                <c:pt idx="17">
                  <c:v>27</c:v>
                </c:pt>
                <c:pt idx="18">
                  <c:v>13</c:v>
                </c:pt>
                <c:pt idx="19">
                  <c:v>1</c:v>
                </c:pt>
                <c:pt idx="20">
                  <c:v>1</c:v>
                </c:pt>
              </c:numCache>
            </c:numRef>
          </c:val>
        </c:ser>
        <c:ser>
          <c:idx val="2"/>
          <c:order val="2"/>
          <c:tx>
            <c:strRef>
              <c:f>'[lvnp (1).xlsx]Sheet1'!$V$17</c:f>
              <c:strCache>
                <c:ptCount val="1"/>
                <c:pt idx="0">
                  <c:v>2016</c:v>
                </c:pt>
              </c:strCache>
            </c:strRef>
          </c:tx>
          <c:spPr>
            <a:solidFill>
              <a:srgbClr val="FFC000"/>
            </a:solidFill>
            <a:ln>
              <a:noFill/>
            </a:ln>
            <a:effectLst/>
          </c:spPr>
          <c:invertIfNegative val="0"/>
          <c:cat>
            <c:numRef>
              <c:f>'[lvnp (1).xlsx]Sheet1'!$R$18:$R$38</c:f>
              <c:numCache>
                <c:formatCode>General</c:formatCode>
                <c:ptCount val="21"/>
                <c:pt idx="0">
                  <c:v>-1</c:v>
                </c:pt>
                <c:pt idx="1">
                  <c:v>-0.9</c:v>
                </c:pt>
                <c:pt idx="2">
                  <c:v>-0.8</c:v>
                </c:pt>
                <c:pt idx="3">
                  <c:v>-0.7</c:v>
                </c:pt>
                <c:pt idx="4">
                  <c:v>-0.6</c:v>
                </c:pt>
                <c:pt idx="5">
                  <c:v>-0.5</c:v>
                </c:pt>
                <c:pt idx="6">
                  <c:v>-0.4</c:v>
                </c:pt>
                <c:pt idx="7">
                  <c:v>-0.3</c:v>
                </c:pt>
                <c:pt idx="8">
                  <c:v>-0.2</c:v>
                </c:pt>
                <c:pt idx="9">
                  <c:v>-0.1</c:v>
                </c:pt>
                <c:pt idx="10">
                  <c:v>0</c:v>
                </c:pt>
                <c:pt idx="11">
                  <c:v>0.1</c:v>
                </c:pt>
                <c:pt idx="12">
                  <c:v>0.2</c:v>
                </c:pt>
                <c:pt idx="13">
                  <c:v>0.3</c:v>
                </c:pt>
                <c:pt idx="14">
                  <c:v>0.4</c:v>
                </c:pt>
                <c:pt idx="15">
                  <c:v>0.5</c:v>
                </c:pt>
                <c:pt idx="16">
                  <c:v>0.6</c:v>
                </c:pt>
                <c:pt idx="17">
                  <c:v>0.7</c:v>
                </c:pt>
                <c:pt idx="18">
                  <c:v>0.8</c:v>
                </c:pt>
                <c:pt idx="19">
                  <c:v>0.9</c:v>
                </c:pt>
                <c:pt idx="20">
                  <c:v>1</c:v>
                </c:pt>
              </c:numCache>
            </c:numRef>
          </c:cat>
          <c:val>
            <c:numRef>
              <c:f>'[lvnp (1).xlsx]Sheet1'!$W$18:$W$38</c:f>
              <c:numCache>
                <c:formatCode>General</c:formatCode>
                <c:ptCount val="21"/>
                <c:pt idx="0">
                  <c:v>0</c:v>
                </c:pt>
                <c:pt idx="1">
                  <c:v>0</c:v>
                </c:pt>
                <c:pt idx="2">
                  <c:v>25</c:v>
                </c:pt>
                <c:pt idx="3">
                  <c:v>32</c:v>
                </c:pt>
                <c:pt idx="4">
                  <c:v>41</c:v>
                </c:pt>
                <c:pt idx="5">
                  <c:v>33</c:v>
                </c:pt>
                <c:pt idx="6">
                  <c:v>36</c:v>
                </c:pt>
                <c:pt idx="7">
                  <c:v>35</c:v>
                </c:pt>
                <c:pt idx="8">
                  <c:v>108</c:v>
                </c:pt>
                <c:pt idx="9">
                  <c:v>708</c:v>
                </c:pt>
                <c:pt idx="10">
                  <c:v>2742</c:v>
                </c:pt>
                <c:pt idx="11">
                  <c:v>1797</c:v>
                </c:pt>
                <c:pt idx="12">
                  <c:v>1055</c:v>
                </c:pt>
                <c:pt idx="13">
                  <c:v>704</c:v>
                </c:pt>
                <c:pt idx="14">
                  <c:v>623</c:v>
                </c:pt>
                <c:pt idx="15">
                  <c:v>456</c:v>
                </c:pt>
                <c:pt idx="16">
                  <c:v>308</c:v>
                </c:pt>
                <c:pt idx="17">
                  <c:v>141</c:v>
                </c:pt>
                <c:pt idx="18">
                  <c:v>78</c:v>
                </c:pt>
                <c:pt idx="19">
                  <c:v>33</c:v>
                </c:pt>
                <c:pt idx="20">
                  <c:v>44</c:v>
                </c:pt>
              </c:numCache>
            </c:numRef>
          </c:val>
        </c:ser>
        <c:dLbls>
          <c:showLegendKey val="0"/>
          <c:showVal val="0"/>
          <c:showCatName val="0"/>
          <c:showSerName val="0"/>
          <c:showPercent val="0"/>
          <c:showBubbleSize val="0"/>
        </c:dLbls>
        <c:gapWidth val="0"/>
        <c:overlap val="56"/>
        <c:axId val="36115968"/>
        <c:axId val="36117504"/>
      </c:barChart>
      <c:catAx>
        <c:axId val="36115968"/>
        <c:scaling>
          <c:orientation val="minMax"/>
        </c:scaling>
        <c:delete val="0"/>
        <c:axPos val="b"/>
        <c:numFmt formatCode="General" sourceLinked="1"/>
        <c:majorTickMark val="cross"/>
        <c:minorTickMark val="none"/>
        <c:tickLblPos val="none"/>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cap="none" spc="20" normalizeH="0" baseline="0">
                <a:solidFill>
                  <a:schemeClr val="tx1">
                    <a:lumMod val="65000"/>
                    <a:lumOff val="35000"/>
                  </a:schemeClr>
                </a:solidFill>
                <a:latin typeface="Century Gothic" panose="020B0502020202020204" pitchFamily="34" charset="0"/>
                <a:ea typeface="+mn-ea"/>
                <a:cs typeface="+mn-cs"/>
              </a:defRPr>
            </a:pPr>
            <a:endParaRPr lang="en-US"/>
          </a:p>
        </c:txPr>
        <c:crossAx val="36117504"/>
        <c:crosses val="autoZero"/>
        <c:auto val="1"/>
        <c:lblAlgn val="ctr"/>
        <c:lblOffset val="100"/>
        <c:noMultiLvlLbl val="0"/>
      </c:catAx>
      <c:valAx>
        <c:axId val="36117504"/>
        <c:scaling>
          <c:orientation val="minMax"/>
          <c:max val="4500"/>
          <c:min val="0"/>
        </c:scaling>
        <c:delete val="0"/>
        <c:axPos val="l"/>
        <c:majorGridlines>
          <c:spPr>
            <a:ln w="9525" cap="flat" cmpd="sng" algn="ctr">
              <a:solidFill>
                <a:schemeClr val="bg1"/>
              </a:solidFill>
              <a:round/>
            </a:ln>
            <a:effectLst/>
          </c:spPr>
        </c:majorGridlines>
        <c:title>
          <c:tx>
            <c:rich>
              <a:bodyPr rot="-5400000" spcFirstLastPara="1" vertOverflow="ellipsis" vert="horz" wrap="square" anchor="ctr" anchorCtr="1"/>
              <a:lstStyle/>
              <a:p>
                <a:pPr>
                  <a:defRPr sz="1600" b="0" i="0" u="none" strike="noStrike" kern="1200" cap="all" baseline="0">
                    <a:solidFill>
                      <a:schemeClr val="tx1">
                        <a:lumMod val="65000"/>
                        <a:lumOff val="35000"/>
                      </a:schemeClr>
                    </a:solidFill>
                    <a:latin typeface="Century Gothic" panose="020B0502020202020204" pitchFamily="34" charset="0"/>
                    <a:ea typeface="+mn-ea"/>
                    <a:cs typeface="+mn-cs"/>
                  </a:defRPr>
                </a:pPr>
                <a:r>
                  <a:rPr lang="en-US" sz="1600"/>
                  <a:t>Frequency</a:t>
                </a:r>
              </a:p>
            </c:rich>
          </c:tx>
          <c:overlay val="0"/>
          <c:spPr>
            <a:noFill/>
            <a:ln>
              <a:noFill/>
            </a:ln>
            <a:effectLst/>
          </c:spPr>
        </c:title>
        <c:numFmt formatCode="#,##0" sourceLinked="0"/>
        <c:majorTickMark val="in"/>
        <c:minorTickMark val="none"/>
        <c:tickLblPos val="nextTo"/>
        <c:spPr>
          <a:noFill/>
          <a:ln>
            <a:noFill/>
          </a:ln>
          <a:effectLst/>
        </c:spPr>
        <c:txPr>
          <a:bodyPr rot="-60000000" spcFirstLastPara="1" vertOverflow="ellipsis" vert="horz" wrap="square" anchor="ctr" anchorCtr="1"/>
          <a:lstStyle/>
          <a:p>
            <a:pPr>
              <a:defRPr sz="1600" b="0" i="0" u="none" strike="noStrike" kern="1200" spc="20" baseline="0">
                <a:solidFill>
                  <a:schemeClr val="tx1">
                    <a:lumMod val="65000"/>
                    <a:lumOff val="35000"/>
                  </a:schemeClr>
                </a:solidFill>
                <a:latin typeface="Century Gothic" panose="020B0502020202020204" pitchFamily="34" charset="0"/>
                <a:ea typeface="+mn-ea"/>
                <a:cs typeface="+mn-cs"/>
              </a:defRPr>
            </a:pPr>
            <a:endParaRPr lang="en-US"/>
          </a:p>
        </c:txPr>
        <c:crossAx val="36115968"/>
        <c:crosses val="autoZero"/>
        <c:crossBetween val="between"/>
        <c:majorUnit val="1000"/>
      </c:valAx>
      <c:spPr>
        <a:noFill/>
        <a:ln>
          <a:noFill/>
        </a:ln>
        <a:effectLst/>
      </c:spPr>
    </c:plotArea>
    <c:legend>
      <c:legendPos val="b"/>
      <c:layout>
        <c:manualLayout>
          <c:xMode val="edge"/>
          <c:yMode val="edge"/>
          <c:x val="0.220172478440195"/>
          <c:y val="0.36798337707786499"/>
          <c:w val="0.21085773032080199"/>
          <c:h val="0.28449804699674403"/>
        </c:manualLayout>
      </c:layout>
      <c:overlay val="1"/>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latin typeface="Century Gothic" panose="020B0502020202020204" pitchFamily="34" charset="0"/>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9798323820634"/>
          <c:y val="0.25833333333333303"/>
          <c:w val="0.80579250510352896"/>
          <c:h val="0.68289682539682595"/>
        </c:manualLayout>
      </c:layout>
      <c:barChart>
        <c:barDir val="col"/>
        <c:grouping val="clustered"/>
        <c:varyColors val="0"/>
        <c:ser>
          <c:idx val="0"/>
          <c:order val="0"/>
          <c:tx>
            <c:strRef>
              <c:f>[lnf.xlsx]Sheet1!$Z$4</c:f>
              <c:strCache>
                <c:ptCount val="1"/>
                <c:pt idx="0">
                  <c:v>2016</c:v>
                </c:pt>
              </c:strCache>
            </c:strRef>
          </c:tx>
          <c:spPr>
            <a:solidFill>
              <a:schemeClr val="accent4"/>
            </a:solidFill>
            <a:ln>
              <a:noFill/>
            </a:ln>
            <a:effectLst/>
          </c:spPr>
          <c:invertIfNegative val="0"/>
          <c:cat>
            <c:numRef>
              <c:f>[lnf.xlsx]Sheet1!$Z$5:$Z$25</c:f>
              <c:numCache>
                <c:formatCode>General</c:formatCode>
                <c:ptCount val="21"/>
                <c:pt idx="0">
                  <c:v>-1</c:v>
                </c:pt>
                <c:pt idx="1">
                  <c:v>-0.9</c:v>
                </c:pt>
                <c:pt idx="2">
                  <c:v>-0.8</c:v>
                </c:pt>
                <c:pt idx="3">
                  <c:v>-0.7</c:v>
                </c:pt>
                <c:pt idx="4">
                  <c:v>-0.6</c:v>
                </c:pt>
                <c:pt idx="5">
                  <c:v>-0.5</c:v>
                </c:pt>
                <c:pt idx="6">
                  <c:v>-0.4</c:v>
                </c:pt>
                <c:pt idx="7">
                  <c:v>-0.3</c:v>
                </c:pt>
                <c:pt idx="8">
                  <c:v>-0.2</c:v>
                </c:pt>
                <c:pt idx="9">
                  <c:v>-0.1</c:v>
                </c:pt>
                <c:pt idx="10">
                  <c:v>0</c:v>
                </c:pt>
                <c:pt idx="11">
                  <c:v>0.1</c:v>
                </c:pt>
                <c:pt idx="12">
                  <c:v>0.2</c:v>
                </c:pt>
                <c:pt idx="13">
                  <c:v>0.3</c:v>
                </c:pt>
                <c:pt idx="14">
                  <c:v>0.4</c:v>
                </c:pt>
                <c:pt idx="15">
                  <c:v>0.5</c:v>
                </c:pt>
                <c:pt idx="16">
                  <c:v>0.6</c:v>
                </c:pt>
                <c:pt idx="17">
                  <c:v>0.7</c:v>
                </c:pt>
                <c:pt idx="18">
                  <c:v>0.8</c:v>
                </c:pt>
                <c:pt idx="19">
                  <c:v>0.9</c:v>
                </c:pt>
                <c:pt idx="20">
                  <c:v>1</c:v>
                </c:pt>
              </c:numCache>
            </c:numRef>
          </c:cat>
          <c:val>
            <c:numRef>
              <c:f>[lnf.xlsx]Sheet1!$AA$5:$AA$25</c:f>
              <c:numCache>
                <c:formatCode>General</c:formatCode>
                <c:ptCount val="21"/>
                <c:pt idx="0">
                  <c:v>0</c:v>
                </c:pt>
                <c:pt idx="1">
                  <c:v>2</c:v>
                </c:pt>
                <c:pt idx="2">
                  <c:v>24</c:v>
                </c:pt>
                <c:pt idx="3">
                  <c:v>22</c:v>
                </c:pt>
                <c:pt idx="4">
                  <c:v>29</c:v>
                </c:pt>
                <c:pt idx="5">
                  <c:v>20</c:v>
                </c:pt>
                <c:pt idx="6">
                  <c:v>14</c:v>
                </c:pt>
                <c:pt idx="7">
                  <c:v>22</c:v>
                </c:pt>
                <c:pt idx="8">
                  <c:v>50</c:v>
                </c:pt>
                <c:pt idx="9">
                  <c:v>385</c:v>
                </c:pt>
                <c:pt idx="10">
                  <c:v>4098</c:v>
                </c:pt>
                <c:pt idx="11">
                  <c:v>1856</c:v>
                </c:pt>
                <c:pt idx="12">
                  <c:v>770</c:v>
                </c:pt>
                <c:pt idx="13">
                  <c:v>513</c:v>
                </c:pt>
                <c:pt idx="14">
                  <c:v>391</c:v>
                </c:pt>
                <c:pt idx="15">
                  <c:v>308</c:v>
                </c:pt>
                <c:pt idx="16">
                  <c:v>216</c:v>
                </c:pt>
                <c:pt idx="17">
                  <c:v>132</c:v>
                </c:pt>
                <c:pt idx="18">
                  <c:v>62</c:v>
                </c:pt>
                <c:pt idx="19">
                  <c:v>28</c:v>
                </c:pt>
                <c:pt idx="20">
                  <c:v>18</c:v>
                </c:pt>
              </c:numCache>
            </c:numRef>
          </c:val>
        </c:ser>
        <c:ser>
          <c:idx val="1"/>
          <c:order val="1"/>
          <c:tx>
            <c:strRef>
              <c:f>[lnf.xlsx]Sheet1!$X$4</c:f>
              <c:strCache>
                <c:ptCount val="1"/>
                <c:pt idx="0">
                  <c:v>2014</c:v>
                </c:pt>
              </c:strCache>
            </c:strRef>
          </c:tx>
          <c:spPr>
            <a:solidFill>
              <a:srgbClr val="FF0000"/>
            </a:solidFill>
            <a:ln>
              <a:noFill/>
            </a:ln>
            <a:effectLst/>
          </c:spPr>
          <c:invertIfNegative val="0"/>
          <c:val>
            <c:numRef>
              <c:f>[lnf.xlsx]Sheet1!$Y$5:$Y$25</c:f>
              <c:numCache>
                <c:formatCode>General</c:formatCode>
                <c:ptCount val="21"/>
                <c:pt idx="0">
                  <c:v>22</c:v>
                </c:pt>
                <c:pt idx="1">
                  <c:v>4</c:v>
                </c:pt>
                <c:pt idx="2">
                  <c:v>11</c:v>
                </c:pt>
                <c:pt idx="3">
                  <c:v>13</c:v>
                </c:pt>
                <c:pt idx="4">
                  <c:v>49</c:v>
                </c:pt>
                <c:pt idx="5">
                  <c:v>113</c:v>
                </c:pt>
                <c:pt idx="6">
                  <c:v>280</c:v>
                </c:pt>
                <c:pt idx="7">
                  <c:v>758</c:v>
                </c:pt>
                <c:pt idx="8">
                  <c:v>1757</c:v>
                </c:pt>
                <c:pt idx="9">
                  <c:v>3092</c:v>
                </c:pt>
                <c:pt idx="10">
                  <c:v>2104</c:v>
                </c:pt>
                <c:pt idx="11">
                  <c:v>343</c:v>
                </c:pt>
                <c:pt idx="12">
                  <c:v>145</c:v>
                </c:pt>
                <c:pt idx="13">
                  <c:v>139</c:v>
                </c:pt>
                <c:pt idx="14">
                  <c:v>66</c:v>
                </c:pt>
                <c:pt idx="15">
                  <c:v>39</c:v>
                </c:pt>
                <c:pt idx="16">
                  <c:v>14</c:v>
                </c:pt>
                <c:pt idx="17">
                  <c:v>4</c:v>
                </c:pt>
                <c:pt idx="18">
                  <c:v>5</c:v>
                </c:pt>
                <c:pt idx="19">
                  <c:v>1</c:v>
                </c:pt>
                <c:pt idx="20">
                  <c:v>1</c:v>
                </c:pt>
              </c:numCache>
            </c:numRef>
          </c:val>
        </c:ser>
        <c:ser>
          <c:idx val="2"/>
          <c:order val="2"/>
          <c:tx>
            <c:strRef>
              <c:f>[lnf.xlsx]Sheet1!$V$4</c:f>
              <c:strCache>
                <c:ptCount val="1"/>
                <c:pt idx="0">
                  <c:v>2012</c:v>
                </c:pt>
              </c:strCache>
            </c:strRef>
          </c:tx>
          <c:spPr>
            <a:solidFill>
              <a:schemeClr val="accent6">
                <a:lumMod val="40000"/>
                <a:lumOff val="60000"/>
              </a:schemeClr>
            </a:solidFill>
            <a:ln>
              <a:noFill/>
            </a:ln>
            <a:effectLst/>
          </c:spPr>
          <c:invertIfNegative val="0"/>
          <c:val>
            <c:numRef>
              <c:f>[lnf.xlsx]Sheet1!$W$5:$W$25</c:f>
              <c:numCache>
                <c:formatCode>General</c:formatCode>
                <c:ptCount val="21"/>
                <c:pt idx="0">
                  <c:v>0</c:v>
                </c:pt>
                <c:pt idx="1">
                  <c:v>0</c:v>
                </c:pt>
                <c:pt idx="2">
                  <c:v>0</c:v>
                </c:pt>
                <c:pt idx="3">
                  <c:v>0</c:v>
                </c:pt>
                <c:pt idx="4">
                  <c:v>1</c:v>
                </c:pt>
                <c:pt idx="5">
                  <c:v>1</c:v>
                </c:pt>
                <c:pt idx="6">
                  <c:v>7</c:v>
                </c:pt>
                <c:pt idx="7">
                  <c:v>38</c:v>
                </c:pt>
                <c:pt idx="8">
                  <c:v>195</c:v>
                </c:pt>
                <c:pt idx="9">
                  <c:v>418</c:v>
                </c:pt>
                <c:pt idx="10">
                  <c:v>478</c:v>
                </c:pt>
                <c:pt idx="11">
                  <c:v>364</c:v>
                </c:pt>
                <c:pt idx="12">
                  <c:v>507</c:v>
                </c:pt>
                <c:pt idx="13">
                  <c:v>634</c:v>
                </c:pt>
                <c:pt idx="14">
                  <c:v>752</c:v>
                </c:pt>
                <c:pt idx="15">
                  <c:v>1054</c:v>
                </c:pt>
                <c:pt idx="16">
                  <c:v>1488</c:v>
                </c:pt>
                <c:pt idx="17">
                  <c:v>2026</c:v>
                </c:pt>
                <c:pt idx="18">
                  <c:v>958</c:v>
                </c:pt>
                <c:pt idx="19">
                  <c:v>39</c:v>
                </c:pt>
                <c:pt idx="20">
                  <c:v>0</c:v>
                </c:pt>
              </c:numCache>
            </c:numRef>
          </c:val>
        </c:ser>
        <c:dLbls>
          <c:showLegendKey val="0"/>
          <c:showVal val="0"/>
          <c:showCatName val="0"/>
          <c:showSerName val="0"/>
          <c:showPercent val="0"/>
          <c:showBubbleSize val="0"/>
        </c:dLbls>
        <c:gapWidth val="22"/>
        <c:overlap val="56"/>
        <c:axId val="36147200"/>
        <c:axId val="36149120"/>
      </c:barChart>
      <c:catAx>
        <c:axId val="36147200"/>
        <c:scaling>
          <c:orientation val="minMax"/>
        </c:scaling>
        <c:delete val="0"/>
        <c:axPos val="t"/>
        <c:title>
          <c:tx>
            <c:rich>
              <a:bodyPr rot="0" spcFirstLastPara="1" vertOverflow="ellipsis" vert="horz" wrap="square" anchor="ctr" anchorCtr="1"/>
              <a:lstStyle/>
              <a:p>
                <a:pPr>
                  <a:defRPr sz="1600" b="0" i="0" u="none" strike="noStrike" kern="1200" cap="all" baseline="0">
                    <a:solidFill>
                      <a:schemeClr val="tx1">
                        <a:lumMod val="65000"/>
                        <a:lumOff val="35000"/>
                      </a:schemeClr>
                    </a:solidFill>
                    <a:latin typeface="Century Gothic" panose="020B0502020202020204" pitchFamily="34" charset="0"/>
                    <a:ea typeface="+mn-ea"/>
                    <a:cs typeface="+mn-cs"/>
                  </a:defRPr>
                </a:pPr>
                <a:r>
                  <a:rPr lang="en-US" sz="1600" b="1" dirty="0"/>
                  <a:t>NDVI</a:t>
                </a:r>
              </a:p>
            </c:rich>
          </c:tx>
          <c:layout>
            <c:manualLayout>
              <c:xMode val="edge"/>
              <c:yMode val="edge"/>
              <c:x val="5.8995431929712003E-2"/>
              <c:y val="9.8051188756609897E-2"/>
            </c:manualLayout>
          </c:layout>
          <c:overlay val="0"/>
          <c:spPr>
            <a:noFill/>
            <a:ln>
              <a:noFill/>
            </a:ln>
            <a:effectLst/>
          </c:spPr>
        </c:title>
        <c:numFmt formatCode="General" sourceLinked="1"/>
        <c:majorTickMark val="cross"/>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cap="none" spc="20" normalizeH="0" baseline="0">
                <a:solidFill>
                  <a:schemeClr val="tx1">
                    <a:lumMod val="65000"/>
                    <a:lumOff val="35000"/>
                  </a:schemeClr>
                </a:solidFill>
                <a:latin typeface="Century Gothic" panose="020B0502020202020204" pitchFamily="34" charset="0"/>
                <a:ea typeface="+mn-ea"/>
                <a:cs typeface="+mn-cs"/>
              </a:defRPr>
            </a:pPr>
            <a:endParaRPr lang="en-US"/>
          </a:p>
        </c:txPr>
        <c:crossAx val="36149120"/>
        <c:crosses val="autoZero"/>
        <c:auto val="1"/>
        <c:lblAlgn val="ctr"/>
        <c:lblOffset val="100"/>
        <c:noMultiLvlLbl val="0"/>
      </c:catAx>
      <c:valAx>
        <c:axId val="36149120"/>
        <c:scaling>
          <c:orientation val="maxMin"/>
        </c:scaling>
        <c:delete val="0"/>
        <c:axPos val="l"/>
        <c:majorGridlines>
          <c:spPr>
            <a:ln w="9525" cap="flat" cmpd="sng" algn="ctr">
              <a:solidFill>
                <a:schemeClr val="bg1"/>
              </a:solidFill>
              <a:round/>
            </a:ln>
            <a:effectLst/>
          </c:spPr>
        </c:majorGridlines>
        <c:title>
          <c:tx>
            <c:rich>
              <a:bodyPr rot="-5400000" spcFirstLastPara="1" vertOverflow="ellipsis" vert="horz" wrap="square" anchor="ctr" anchorCtr="1"/>
              <a:lstStyle/>
              <a:p>
                <a:pPr>
                  <a:defRPr sz="1600" b="0" i="0" u="none" strike="noStrike" kern="1200" cap="all" baseline="0">
                    <a:solidFill>
                      <a:schemeClr val="tx1">
                        <a:lumMod val="65000"/>
                        <a:lumOff val="35000"/>
                      </a:schemeClr>
                    </a:solidFill>
                    <a:latin typeface="Century Gothic" panose="020B0502020202020204" pitchFamily="34" charset="0"/>
                    <a:ea typeface="+mn-ea"/>
                    <a:cs typeface="+mn-cs"/>
                  </a:defRPr>
                </a:pPr>
                <a:r>
                  <a:rPr lang="en-US" sz="1600"/>
                  <a:t>Frequency</a:t>
                </a: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spc="20" baseline="0">
                <a:solidFill>
                  <a:schemeClr val="tx1">
                    <a:lumMod val="65000"/>
                    <a:lumOff val="35000"/>
                  </a:schemeClr>
                </a:solidFill>
                <a:latin typeface="Century Gothic" panose="020B0502020202020204" pitchFamily="34" charset="0"/>
                <a:ea typeface="+mn-ea"/>
                <a:cs typeface="+mn-cs"/>
              </a:defRPr>
            </a:pPr>
            <a:endParaRPr lang="en-US"/>
          </a:p>
        </c:txPr>
        <c:crossAx val="36147200"/>
        <c:crosses val="autoZero"/>
        <c:crossBetween val="between"/>
        <c:majorUnit val="1000"/>
      </c:valAx>
      <c:spPr>
        <a:noFill/>
        <a:ln>
          <a:noFill/>
        </a:ln>
        <a:effectLst/>
      </c:spPr>
    </c:plotArea>
    <c:plotVisOnly val="1"/>
    <c:dispBlanksAs val="gap"/>
    <c:showDLblsOverMax val="0"/>
  </c:chart>
  <c:spPr>
    <a:noFill/>
    <a:ln>
      <a:noFill/>
    </a:ln>
    <a:effectLst/>
  </c:spPr>
  <c:txPr>
    <a:bodyPr/>
    <a:lstStyle/>
    <a:p>
      <a:pPr>
        <a:defRPr>
          <a:latin typeface="Century Gothic" panose="020B0502020202020204" pitchFamily="34" charset="0"/>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col"/>
        <c:grouping val="clustered"/>
        <c:varyColors val="0"/>
        <c:ser>
          <c:idx val="0"/>
          <c:order val="0"/>
          <c:tx>
            <c:strRef>
              <c:f>'[lvnp (1).xlsx]Sheet1'!$R$17</c:f>
              <c:strCache>
                <c:ptCount val="1"/>
                <c:pt idx="0">
                  <c:v>2012</c:v>
                </c:pt>
              </c:strCache>
            </c:strRef>
          </c:tx>
          <c:spPr>
            <a:solidFill>
              <a:schemeClr val="accent6">
                <a:lumMod val="40000"/>
                <a:lumOff val="60000"/>
              </a:schemeClr>
            </a:solidFill>
            <a:ln>
              <a:noFill/>
            </a:ln>
            <a:effectLst/>
          </c:spPr>
          <c:invertIfNegative val="0"/>
          <c:cat>
            <c:numRef>
              <c:f>'[lvnp (1).xlsx]Sheet1'!$R$18:$R$38</c:f>
              <c:numCache>
                <c:formatCode>General</c:formatCode>
                <c:ptCount val="21"/>
                <c:pt idx="0">
                  <c:v>-1</c:v>
                </c:pt>
                <c:pt idx="1">
                  <c:v>-0.9</c:v>
                </c:pt>
                <c:pt idx="2">
                  <c:v>-0.8</c:v>
                </c:pt>
                <c:pt idx="3">
                  <c:v>-0.7</c:v>
                </c:pt>
                <c:pt idx="4">
                  <c:v>-0.6</c:v>
                </c:pt>
                <c:pt idx="5">
                  <c:v>-0.5</c:v>
                </c:pt>
                <c:pt idx="6">
                  <c:v>-0.4</c:v>
                </c:pt>
                <c:pt idx="7">
                  <c:v>-0.3</c:v>
                </c:pt>
                <c:pt idx="8">
                  <c:v>-0.2</c:v>
                </c:pt>
                <c:pt idx="9">
                  <c:v>-0.1</c:v>
                </c:pt>
                <c:pt idx="10">
                  <c:v>0</c:v>
                </c:pt>
                <c:pt idx="11">
                  <c:v>0.1</c:v>
                </c:pt>
                <c:pt idx="12">
                  <c:v>0.2</c:v>
                </c:pt>
                <c:pt idx="13">
                  <c:v>0.3</c:v>
                </c:pt>
                <c:pt idx="14">
                  <c:v>0.4</c:v>
                </c:pt>
                <c:pt idx="15">
                  <c:v>0.5</c:v>
                </c:pt>
                <c:pt idx="16">
                  <c:v>0.6</c:v>
                </c:pt>
                <c:pt idx="17">
                  <c:v>0.7</c:v>
                </c:pt>
                <c:pt idx="18">
                  <c:v>0.8</c:v>
                </c:pt>
                <c:pt idx="19">
                  <c:v>0.9</c:v>
                </c:pt>
                <c:pt idx="20">
                  <c:v>1</c:v>
                </c:pt>
              </c:numCache>
            </c:numRef>
          </c:cat>
          <c:val>
            <c:numRef>
              <c:f>'[lvnp (1).xlsx]Sheet1'!$S$18:$S$38</c:f>
              <c:numCache>
                <c:formatCode>General</c:formatCode>
                <c:ptCount val="21"/>
                <c:pt idx="0">
                  <c:v>8</c:v>
                </c:pt>
                <c:pt idx="1">
                  <c:v>1</c:v>
                </c:pt>
                <c:pt idx="2">
                  <c:v>7</c:v>
                </c:pt>
                <c:pt idx="3">
                  <c:v>7</c:v>
                </c:pt>
                <c:pt idx="4">
                  <c:v>21</c:v>
                </c:pt>
                <c:pt idx="5">
                  <c:v>67</c:v>
                </c:pt>
                <c:pt idx="6">
                  <c:v>150</c:v>
                </c:pt>
                <c:pt idx="7">
                  <c:v>406</c:v>
                </c:pt>
                <c:pt idx="8">
                  <c:v>704</c:v>
                </c:pt>
                <c:pt idx="9">
                  <c:v>737</c:v>
                </c:pt>
                <c:pt idx="10">
                  <c:v>747</c:v>
                </c:pt>
                <c:pt idx="11">
                  <c:v>664</c:v>
                </c:pt>
                <c:pt idx="12">
                  <c:v>838</c:v>
                </c:pt>
                <c:pt idx="13">
                  <c:v>928</c:v>
                </c:pt>
                <c:pt idx="14">
                  <c:v>1027</c:v>
                </c:pt>
                <c:pt idx="15">
                  <c:v>1051</c:v>
                </c:pt>
                <c:pt idx="16">
                  <c:v>890</c:v>
                </c:pt>
                <c:pt idx="17">
                  <c:v>594</c:v>
                </c:pt>
                <c:pt idx="18">
                  <c:v>149</c:v>
                </c:pt>
                <c:pt idx="19">
                  <c:v>3</c:v>
                </c:pt>
                <c:pt idx="20">
                  <c:v>0</c:v>
                </c:pt>
              </c:numCache>
            </c:numRef>
          </c:val>
        </c:ser>
        <c:ser>
          <c:idx val="1"/>
          <c:order val="1"/>
          <c:tx>
            <c:strRef>
              <c:f>'[lvnp (1).xlsx]Sheet1'!$T$17</c:f>
              <c:strCache>
                <c:ptCount val="1"/>
                <c:pt idx="0">
                  <c:v>2014</c:v>
                </c:pt>
              </c:strCache>
            </c:strRef>
          </c:tx>
          <c:spPr>
            <a:solidFill>
              <a:srgbClr val="FF0000">
                <a:alpha val="70000"/>
              </a:srgbClr>
            </a:solidFill>
            <a:ln>
              <a:noFill/>
            </a:ln>
            <a:effectLst/>
          </c:spPr>
          <c:invertIfNegative val="0"/>
          <c:cat>
            <c:numRef>
              <c:f>'[lvnp (1).xlsx]Sheet1'!$R$18:$R$38</c:f>
              <c:numCache>
                <c:formatCode>General</c:formatCode>
                <c:ptCount val="21"/>
                <c:pt idx="0">
                  <c:v>-1</c:v>
                </c:pt>
                <c:pt idx="1">
                  <c:v>-0.9</c:v>
                </c:pt>
                <c:pt idx="2">
                  <c:v>-0.8</c:v>
                </c:pt>
                <c:pt idx="3">
                  <c:v>-0.7</c:v>
                </c:pt>
                <c:pt idx="4">
                  <c:v>-0.6</c:v>
                </c:pt>
                <c:pt idx="5">
                  <c:v>-0.5</c:v>
                </c:pt>
                <c:pt idx="6">
                  <c:v>-0.4</c:v>
                </c:pt>
                <c:pt idx="7">
                  <c:v>-0.3</c:v>
                </c:pt>
                <c:pt idx="8">
                  <c:v>-0.2</c:v>
                </c:pt>
                <c:pt idx="9">
                  <c:v>-0.1</c:v>
                </c:pt>
                <c:pt idx="10">
                  <c:v>0</c:v>
                </c:pt>
                <c:pt idx="11">
                  <c:v>0.1</c:v>
                </c:pt>
                <c:pt idx="12">
                  <c:v>0.2</c:v>
                </c:pt>
                <c:pt idx="13">
                  <c:v>0.3</c:v>
                </c:pt>
                <c:pt idx="14">
                  <c:v>0.4</c:v>
                </c:pt>
                <c:pt idx="15">
                  <c:v>0.5</c:v>
                </c:pt>
                <c:pt idx="16">
                  <c:v>0.6</c:v>
                </c:pt>
                <c:pt idx="17">
                  <c:v>0.7</c:v>
                </c:pt>
                <c:pt idx="18">
                  <c:v>0.8</c:v>
                </c:pt>
                <c:pt idx="19">
                  <c:v>0.9</c:v>
                </c:pt>
                <c:pt idx="20">
                  <c:v>1</c:v>
                </c:pt>
              </c:numCache>
            </c:numRef>
          </c:cat>
          <c:val>
            <c:numRef>
              <c:f>'[lvnp (1).xlsx]Sheet1'!$U$18:$U$38</c:f>
              <c:numCache>
                <c:formatCode>General</c:formatCode>
                <c:ptCount val="21"/>
                <c:pt idx="0">
                  <c:v>61</c:v>
                </c:pt>
                <c:pt idx="1">
                  <c:v>3</c:v>
                </c:pt>
                <c:pt idx="2">
                  <c:v>25</c:v>
                </c:pt>
                <c:pt idx="3">
                  <c:v>47</c:v>
                </c:pt>
                <c:pt idx="4">
                  <c:v>90</c:v>
                </c:pt>
                <c:pt idx="5">
                  <c:v>203</c:v>
                </c:pt>
                <c:pt idx="6">
                  <c:v>516</c:v>
                </c:pt>
                <c:pt idx="7">
                  <c:v>1123</c:v>
                </c:pt>
                <c:pt idx="8">
                  <c:v>1865</c:v>
                </c:pt>
                <c:pt idx="9">
                  <c:v>2129</c:v>
                </c:pt>
                <c:pt idx="10">
                  <c:v>1280</c:v>
                </c:pt>
                <c:pt idx="11">
                  <c:v>427</c:v>
                </c:pt>
                <c:pt idx="12">
                  <c:v>369</c:v>
                </c:pt>
                <c:pt idx="13">
                  <c:v>374</c:v>
                </c:pt>
                <c:pt idx="14">
                  <c:v>236</c:v>
                </c:pt>
                <c:pt idx="15">
                  <c:v>143</c:v>
                </c:pt>
                <c:pt idx="16">
                  <c:v>66</c:v>
                </c:pt>
                <c:pt idx="17">
                  <c:v>27</c:v>
                </c:pt>
                <c:pt idx="18">
                  <c:v>13</c:v>
                </c:pt>
                <c:pt idx="19">
                  <c:v>1</c:v>
                </c:pt>
                <c:pt idx="20">
                  <c:v>1</c:v>
                </c:pt>
              </c:numCache>
            </c:numRef>
          </c:val>
        </c:ser>
        <c:ser>
          <c:idx val="2"/>
          <c:order val="2"/>
          <c:tx>
            <c:strRef>
              <c:f>'[lvnp (1).xlsx]Sheet1'!$V$17</c:f>
              <c:strCache>
                <c:ptCount val="1"/>
                <c:pt idx="0">
                  <c:v>2016</c:v>
                </c:pt>
              </c:strCache>
            </c:strRef>
          </c:tx>
          <c:spPr>
            <a:solidFill>
              <a:srgbClr val="FFC000"/>
            </a:solidFill>
            <a:ln>
              <a:noFill/>
            </a:ln>
            <a:effectLst/>
          </c:spPr>
          <c:invertIfNegative val="0"/>
          <c:cat>
            <c:numRef>
              <c:f>'[lvnp (1).xlsx]Sheet1'!$R$18:$R$38</c:f>
              <c:numCache>
                <c:formatCode>General</c:formatCode>
                <c:ptCount val="21"/>
                <c:pt idx="0">
                  <c:v>-1</c:v>
                </c:pt>
                <c:pt idx="1">
                  <c:v>-0.9</c:v>
                </c:pt>
                <c:pt idx="2">
                  <c:v>-0.8</c:v>
                </c:pt>
                <c:pt idx="3">
                  <c:v>-0.7</c:v>
                </c:pt>
                <c:pt idx="4">
                  <c:v>-0.6</c:v>
                </c:pt>
                <c:pt idx="5">
                  <c:v>-0.5</c:v>
                </c:pt>
                <c:pt idx="6">
                  <c:v>-0.4</c:v>
                </c:pt>
                <c:pt idx="7">
                  <c:v>-0.3</c:v>
                </c:pt>
                <c:pt idx="8">
                  <c:v>-0.2</c:v>
                </c:pt>
                <c:pt idx="9">
                  <c:v>-0.1</c:v>
                </c:pt>
                <c:pt idx="10">
                  <c:v>0</c:v>
                </c:pt>
                <c:pt idx="11">
                  <c:v>0.1</c:v>
                </c:pt>
                <c:pt idx="12">
                  <c:v>0.2</c:v>
                </c:pt>
                <c:pt idx="13">
                  <c:v>0.3</c:v>
                </c:pt>
                <c:pt idx="14">
                  <c:v>0.4</c:v>
                </c:pt>
                <c:pt idx="15">
                  <c:v>0.5</c:v>
                </c:pt>
                <c:pt idx="16">
                  <c:v>0.6</c:v>
                </c:pt>
                <c:pt idx="17">
                  <c:v>0.7</c:v>
                </c:pt>
                <c:pt idx="18">
                  <c:v>0.8</c:v>
                </c:pt>
                <c:pt idx="19">
                  <c:v>0.9</c:v>
                </c:pt>
                <c:pt idx="20">
                  <c:v>1</c:v>
                </c:pt>
              </c:numCache>
            </c:numRef>
          </c:cat>
          <c:val>
            <c:numRef>
              <c:f>'[lvnp (1).xlsx]Sheet1'!$W$18:$W$38</c:f>
              <c:numCache>
                <c:formatCode>General</c:formatCode>
                <c:ptCount val="21"/>
                <c:pt idx="0">
                  <c:v>0</c:v>
                </c:pt>
                <c:pt idx="1">
                  <c:v>0</c:v>
                </c:pt>
                <c:pt idx="2">
                  <c:v>25</c:v>
                </c:pt>
                <c:pt idx="3">
                  <c:v>32</c:v>
                </c:pt>
                <c:pt idx="4">
                  <c:v>41</c:v>
                </c:pt>
                <c:pt idx="5">
                  <c:v>33</c:v>
                </c:pt>
                <c:pt idx="6">
                  <c:v>36</c:v>
                </c:pt>
                <c:pt idx="7">
                  <c:v>35</c:v>
                </c:pt>
                <c:pt idx="8">
                  <c:v>108</c:v>
                </c:pt>
                <c:pt idx="9">
                  <c:v>708</c:v>
                </c:pt>
                <c:pt idx="10">
                  <c:v>2742</c:v>
                </c:pt>
                <c:pt idx="11">
                  <c:v>1797</c:v>
                </c:pt>
                <c:pt idx="12">
                  <c:v>1055</c:v>
                </c:pt>
                <c:pt idx="13">
                  <c:v>704</c:v>
                </c:pt>
                <c:pt idx="14">
                  <c:v>623</c:v>
                </c:pt>
                <c:pt idx="15">
                  <c:v>456</c:v>
                </c:pt>
                <c:pt idx="16">
                  <c:v>308</c:v>
                </c:pt>
                <c:pt idx="17">
                  <c:v>141</c:v>
                </c:pt>
                <c:pt idx="18">
                  <c:v>78</c:v>
                </c:pt>
                <c:pt idx="19">
                  <c:v>33</c:v>
                </c:pt>
                <c:pt idx="20">
                  <c:v>44</c:v>
                </c:pt>
              </c:numCache>
            </c:numRef>
          </c:val>
        </c:ser>
        <c:dLbls>
          <c:showLegendKey val="0"/>
          <c:showVal val="0"/>
          <c:showCatName val="0"/>
          <c:showSerName val="0"/>
          <c:showPercent val="0"/>
          <c:showBubbleSize val="0"/>
        </c:dLbls>
        <c:gapWidth val="0"/>
        <c:overlap val="56"/>
        <c:axId val="36372480"/>
        <c:axId val="36374016"/>
      </c:barChart>
      <c:catAx>
        <c:axId val="36372480"/>
        <c:scaling>
          <c:orientation val="minMax"/>
        </c:scaling>
        <c:delete val="0"/>
        <c:axPos val="b"/>
        <c:numFmt formatCode="General" sourceLinked="1"/>
        <c:majorTickMark val="cross"/>
        <c:minorTickMark val="none"/>
        <c:tickLblPos val="none"/>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cap="none" spc="20" normalizeH="0" baseline="0">
                <a:solidFill>
                  <a:schemeClr val="tx1">
                    <a:lumMod val="65000"/>
                    <a:lumOff val="35000"/>
                  </a:schemeClr>
                </a:solidFill>
                <a:latin typeface="Century Gothic" panose="020B0502020202020204" pitchFamily="34" charset="0"/>
                <a:ea typeface="+mn-ea"/>
                <a:cs typeface="+mn-cs"/>
              </a:defRPr>
            </a:pPr>
            <a:endParaRPr lang="en-US"/>
          </a:p>
        </c:txPr>
        <c:crossAx val="36374016"/>
        <c:crosses val="autoZero"/>
        <c:auto val="1"/>
        <c:lblAlgn val="ctr"/>
        <c:lblOffset val="100"/>
        <c:noMultiLvlLbl val="0"/>
      </c:catAx>
      <c:valAx>
        <c:axId val="36374016"/>
        <c:scaling>
          <c:orientation val="minMax"/>
          <c:max val="4500"/>
          <c:min val="0"/>
        </c:scaling>
        <c:delete val="0"/>
        <c:axPos val="l"/>
        <c:majorGridlines>
          <c:spPr>
            <a:ln w="9525" cap="flat" cmpd="sng" algn="ctr">
              <a:solidFill>
                <a:schemeClr val="bg1"/>
              </a:solidFill>
              <a:round/>
            </a:ln>
            <a:effectLst/>
          </c:spPr>
        </c:majorGridlines>
        <c:title>
          <c:tx>
            <c:rich>
              <a:bodyPr rot="-5400000" spcFirstLastPara="1" vertOverflow="ellipsis" vert="horz" wrap="square" anchor="ctr" anchorCtr="1"/>
              <a:lstStyle/>
              <a:p>
                <a:pPr>
                  <a:defRPr sz="1600" b="0" i="0" u="none" strike="noStrike" kern="1200" cap="all" baseline="0">
                    <a:solidFill>
                      <a:schemeClr val="tx1">
                        <a:lumMod val="65000"/>
                        <a:lumOff val="35000"/>
                      </a:schemeClr>
                    </a:solidFill>
                    <a:latin typeface="Century Gothic" panose="020B0502020202020204" pitchFamily="34" charset="0"/>
                    <a:ea typeface="+mn-ea"/>
                    <a:cs typeface="+mn-cs"/>
                  </a:defRPr>
                </a:pPr>
                <a:r>
                  <a:rPr lang="en-US" sz="1600"/>
                  <a:t>Frequency</a:t>
                </a:r>
              </a:p>
            </c:rich>
          </c:tx>
          <c:overlay val="0"/>
          <c:spPr>
            <a:noFill/>
            <a:ln>
              <a:noFill/>
            </a:ln>
            <a:effectLst/>
          </c:spPr>
        </c:title>
        <c:numFmt formatCode="#,##0" sourceLinked="0"/>
        <c:majorTickMark val="in"/>
        <c:minorTickMark val="none"/>
        <c:tickLblPos val="nextTo"/>
        <c:spPr>
          <a:noFill/>
          <a:ln>
            <a:noFill/>
          </a:ln>
          <a:effectLst/>
        </c:spPr>
        <c:txPr>
          <a:bodyPr rot="-60000000" spcFirstLastPara="1" vertOverflow="ellipsis" vert="horz" wrap="square" anchor="ctr" anchorCtr="1"/>
          <a:lstStyle/>
          <a:p>
            <a:pPr>
              <a:defRPr sz="1600" b="0" i="0" u="none" strike="noStrike" kern="1200" spc="20" baseline="0">
                <a:solidFill>
                  <a:schemeClr val="tx1">
                    <a:lumMod val="65000"/>
                    <a:lumOff val="35000"/>
                  </a:schemeClr>
                </a:solidFill>
                <a:latin typeface="Century Gothic" panose="020B0502020202020204" pitchFamily="34" charset="0"/>
                <a:ea typeface="+mn-ea"/>
                <a:cs typeface="+mn-cs"/>
              </a:defRPr>
            </a:pPr>
            <a:endParaRPr lang="en-US"/>
          </a:p>
        </c:txPr>
        <c:crossAx val="36372480"/>
        <c:crosses val="autoZero"/>
        <c:crossBetween val="between"/>
        <c:majorUnit val="1000"/>
      </c:valAx>
      <c:spPr>
        <a:noFill/>
        <a:ln>
          <a:noFill/>
        </a:ln>
        <a:effectLst/>
      </c:spPr>
    </c:plotArea>
    <c:legend>
      <c:legendPos val="b"/>
      <c:layout>
        <c:manualLayout>
          <c:xMode val="edge"/>
          <c:yMode val="edge"/>
          <c:x val="0.220172478440195"/>
          <c:y val="0.36798337707786499"/>
          <c:w val="0.21085773032080199"/>
          <c:h val="0.28449804699674403"/>
        </c:manualLayout>
      </c:layout>
      <c:overlay val="1"/>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latin typeface="Century Gothic" panose="020B0502020202020204" pitchFamily="34" charset="0"/>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9798323820634"/>
          <c:y val="0.25833333333333303"/>
          <c:w val="0.80579250510352896"/>
          <c:h val="0.68289682539682595"/>
        </c:manualLayout>
      </c:layout>
      <c:barChart>
        <c:barDir val="col"/>
        <c:grouping val="clustered"/>
        <c:varyColors val="0"/>
        <c:ser>
          <c:idx val="0"/>
          <c:order val="0"/>
          <c:tx>
            <c:strRef>
              <c:f>[lnf.xlsx]Sheet1!$Z$4</c:f>
              <c:strCache>
                <c:ptCount val="1"/>
                <c:pt idx="0">
                  <c:v>2016</c:v>
                </c:pt>
              </c:strCache>
            </c:strRef>
          </c:tx>
          <c:spPr>
            <a:solidFill>
              <a:schemeClr val="accent4"/>
            </a:solidFill>
            <a:ln>
              <a:noFill/>
            </a:ln>
            <a:effectLst/>
          </c:spPr>
          <c:invertIfNegative val="0"/>
          <c:cat>
            <c:numRef>
              <c:f>[lnf.xlsx]Sheet1!$Z$5:$Z$25</c:f>
              <c:numCache>
                <c:formatCode>General</c:formatCode>
                <c:ptCount val="21"/>
                <c:pt idx="0">
                  <c:v>-1</c:v>
                </c:pt>
                <c:pt idx="1">
                  <c:v>-0.9</c:v>
                </c:pt>
                <c:pt idx="2">
                  <c:v>-0.8</c:v>
                </c:pt>
                <c:pt idx="3">
                  <c:v>-0.7</c:v>
                </c:pt>
                <c:pt idx="4">
                  <c:v>-0.6</c:v>
                </c:pt>
                <c:pt idx="5">
                  <c:v>-0.5</c:v>
                </c:pt>
                <c:pt idx="6">
                  <c:v>-0.4</c:v>
                </c:pt>
                <c:pt idx="7">
                  <c:v>-0.3</c:v>
                </c:pt>
                <c:pt idx="8">
                  <c:v>-0.2</c:v>
                </c:pt>
                <c:pt idx="9">
                  <c:v>-0.1</c:v>
                </c:pt>
                <c:pt idx="10">
                  <c:v>0</c:v>
                </c:pt>
                <c:pt idx="11">
                  <c:v>0.1</c:v>
                </c:pt>
                <c:pt idx="12">
                  <c:v>0.2</c:v>
                </c:pt>
                <c:pt idx="13">
                  <c:v>0.3</c:v>
                </c:pt>
                <c:pt idx="14">
                  <c:v>0.4</c:v>
                </c:pt>
                <c:pt idx="15">
                  <c:v>0.5</c:v>
                </c:pt>
                <c:pt idx="16">
                  <c:v>0.6</c:v>
                </c:pt>
                <c:pt idx="17">
                  <c:v>0.7</c:v>
                </c:pt>
                <c:pt idx="18">
                  <c:v>0.8</c:v>
                </c:pt>
                <c:pt idx="19">
                  <c:v>0.9</c:v>
                </c:pt>
                <c:pt idx="20">
                  <c:v>1</c:v>
                </c:pt>
              </c:numCache>
            </c:numRef>
          </c:cat>
          <c:val>
            <c:numRef>
              <c:f>[lnf.xlsx]Sheet1!$AA$5:$AA$25</c:f>
              <c:numCache>
                <c:formatCode>General</c:formatCode>
                <c:ptCount val="21"/>
                <c:pt idx="0">
                  <c:v>0</c:v>
                </c:pt>
                <c:pt idx="1">
                  <c:v>2</c:v>
                </c:pt>
                <c:pt idx="2">
                  <c:v>24</c:v>
                </c:pt>
                <c:pt idx="3">
                  <c:v>22</c:v>
                </c:pt>
                <c:pt idx="4">
                  <c:v>29</c:v>
                </c:pt>
                <c:pt idx="5">
                  <c:v>20</c:v>
                </c:pt>
                <c:pt idx="6">
                  <c:v>14</c:v>
                </c:pt>
                <c:pt idx="7">
                  <c:v>22</c:v>
                </c:pt>
                <c:pt idx="8">
                  <c:v>50</c:v>
                </c:pt>
                <c:pt idx="9">
                  <c:v>385</c:v>
                </c:pt>
                <c:pt idx="10">
                  <c:v>4098</c:v>
                </c:pt>
                <c:pt idx="11">
                  <c:v>1856</c:v>
                </c:pt>
                <c:pt idx="12">
                  <c:v>770</c:v>
                </c:pt>
                <c:pt idx="13">
                  <c:v>513</c:v>
                </c:pt>
                <c:pt idx="14">
                  <c:v>391</c:v>
                </c:pt>
                <c:pt idx="15">
                  <c:v>308</c:v>
                </c:pt>
                <c:pt idx="16">
                  <c:v>216</c:v>
                </c:pt>
                <c:pt idx="17">
                  <c:v>132</c:v>
                </c:pt>
                <c:pt idx="18">
                  <c:v>62</c:v>
                </c:pt>
                <c:pt idx="19">
                  <c:v>28</c:v>
                </c:pt>
                <c:pt idx="20">
                  <c:v>18</c:v>
                </c:pt>
              </c:numCache>
            </c:numRef>
          </c:val>
        </c:ser>
        <c:ser>
          <c:idx val="1"/>
          <c:order val="1"/>
          <c:tx>
            <c:strRef>
              <c:f>[lnf.xlsx]Sheet1!$X$4</c:f>
              <c:strCache>
                <c:ptCount val="1"/>
                <c:pt idx="0">
                  <c:v>2014</c:v>
                </c:pt>
              </c:strCache>
            </c:strRef>
          </c:tx>
          <c:spPr>
            <a:solidFill>
              <a:srgbClr val="FF0000"/>
            </a:solidFill>
            <a:ln>
              <a:noFill/>
            </a:ln>
            <a:effectLst/>
          </c:spPr>
          <c:invertIfNegative val="0"/>
          <c:val>
            <c:numRef>
              <c:f>[lnf.xlsx]Sheet1!$Y$5:$Y$25</c:f>
              <c:numCache>
                <c:formatCode>General</c:formatCode>
                <c:ptCount val="21"/>
                <c:pt idx="0">
                  <c:v>22</c:v>
                </c:pt>
                <c:pt idx="1">
                  <c:v>4</c:v>
                </c:pt>
                <c:pt idx="2">
                  <c:v>11</c:v>
                </c:pt>
                <c:pt idx="3">
                  <c:v>13</c:v>
                </c:pt>
                <c:pt idx="4">
                  <c:v>49</c:v>
                </c:pt>
                <c:pt idx="5">
                  <c:v>113</c:v>
                </c:pt>
                <c:pt idx="6">
                  <c:v>280</c:v>
                </c:pt>
                <c:pt idx="7">
                  <c:v>758</c:v>
                </c:pt>
                <c:pt idx="8">
                  <c:v>1757</c:v>
                </c:pt>
                <c:pt idx="9">
                  <c:v>3092</c:v>
                </c:pt>
                <c:pt idx="10">
                  <c:v>2104</c:v>
                </c:pt>
                <c:pt idx="11">
                  <c:v>343</c:v>
                </c:pt>
                <c:pt idx="12">
                  <c:v>145</c:v>
                </c:pt>
                <c:pt idx="13">
                  <c:v>139</c:v>
                </c:pt>
                <c:pt idx="14">
                  <c:v>66</c:v>
                </c:pt>
                <c:pt idx="15">
                  <c:v>39</c:v>
                </c:pt>
                <c:pt idx="16">
                  <c:v>14</c:v>
                </c:pt>
                <c:pt idx="17">
                  <c:v>4</c:v>
                </c:pt>
                <c:pt idx="18">
                  <c:v>5</c:v>
                </c:pt>
                <c:pt idx="19">
                  <c:v>1</c:v>
                </c:pt>
                <c:pt idx="20">
                  <c:v>1</c:v>
                </c:pt>
              </c:numCache>
            </c:numRef>
          </c:val>
        </c:ser>
        <c:ser>
          <c:idx val="2"/>
          <c:order val="2"/>
          <c:tx>
            <c:strRef>
              <c:f>[lnf.xlsx]Sheet1!$V$4</c:f>
              <c:strCache>
                <c:ptCount val="1"/>
                <c:pt idx="0">
                  <c:v>2012</c:v>
                </c:pt>
              </c:strCache>
            </c:strRef>
          </c:tx>
          <c:spPr>
            <a:solidFill>
              <a:schemeClr val="accent6">
                <a:lumMod val="40000"/>
                <a:lumOff val="60000"/>
              </a:schemeClr>
            </a:solidFill>
            <a:ln>
              <a:noFill/>
            </a:ln>
            <a:effectLst/>
          </c:spPr>
          <c:invertIfNegative val="0"/>
          <c:val>
            <c:numRef>
              <c:f>[lnf.xlsx]Sheet1!$W$5:$W$25</c:f>
              <c:numCache>
                <c:formatCode>General</c:formatCode>
                <c:ptCount val="21"/>
                <c:pt idx="0">
                  <c:v>0</c:v>
                </c:pt>
                <c:pt idx="1">
                  <c:v>0</c:v>
                </c:pt>
                <c:pt idx="2">
                  <c:v>0</c:v>
                </c:pt>
                <c:pt idx="3">
                  <c:v>0</c:v>
                </c:pt>
                <c:pt idx="4">
                  <c:v>1</c:v>
                </c:pt>
                <c:pt idx="5">
                  <c:v>1</c:v>
                </c:pt>
                <c:pt idx="6">
                  <c:v>7</c:v>
                </c:pt>
                <c:pt idx="7">
                  <c:v>38</c:v>
                </c:pt>
                <c:pt idx="8">
                  <c:v>195</c:v>
                </c:pt>
                <c:pt idx="9">
                  <c:v>418</c:v>
                </c:pt>
                <c:pt idx="10">
                  <c:v>478</c:v>
                </c:pt>
                <c:pt idx="11">
                  <c:v>364</c:v>
                </c:pt>
                <c:pt idx="12">
                  <c:v>507</c:v>
                </c:pt>
                <c:pt idx="13">
                  <c:v>634</c:v>
                </c:pt>
                <c:pt idx="14">
                  <c:v>752</c:v>
                </c:pt>
                <c:pt idx="15">
                  <c:v>1054</c:v>
                </c:pt>
                <c:pt idx="16">
                  <c:v>1488</c:v>
                </c:pt>
                <c:pt idx="17">
                  <c:v>2026</c:v>
                </c:pt>
                <c:pt idx="18">
                  <c:v>958</c:v>
                </c:pt>
                <c:pt idx="19">
                  <c:v>39</c:v>
                </c:pt>
                <c:pt idx="20">
                  <c:v>0</c:v>
                </c:pt>
              </c:numCache>
            </c:numRef>
          </c:val>
        </c:ser>
        <c:dLbls>
          <c:showLegendKey val="0"/>
          <c:showVal val="0"/>
          <c:showCatName val="0"/>
          <c:showSerName val="0"/>
          <c:showPercent val="0"/>
          <c:showBubbleSize val="0"/>
        </c:dLbls>
        <c:gapWidth val="22"/>
        <c:overlap val="56"/>
        <c:axId val="37005568"/>
        <c:axId val="37020032"/>
      </c:barChart>
      <c:catAx>
        <c:axId val="37005568"/>
        <c:scaling>
          <c:orientation val="minMax"/>
        </c:scaling>
        <c:delete val="0"/>
        <c:axPos val="t"/>
        <c:title>
          <c:tx>
            <c:rich>
              <a:bodyPr rot="0" spcFirstLastPara="1" vertOverflow="ellipsis" vert="horz" wrap="square" anchor="ctr" anchorCtr="1"/>
              <a:lstStyle/>
              <a:p>
                <a:pPr>
                  <a:defRPr sz="1600" b="0" i="0" u="none" strike="noStrike" kern="1200" cap="all" baseline="0">
                    <a:solidFill>
                      <a:schemeClr val="tx1">
                        <a:lumMod val="65000"/>
                        <a:lumOff val="35000"/>
                      </a:schemeClr>
                    </a:solidFill>
                    <a:latin typeface="Century Gothic" panose="020B0502020202020204" pitchFamily="34" charset="0"/>
                    <a:ea typeface="+mn-ea"/>
                    <a:cs typeface="+mn-cs"/>
                  </a:defRPr>
                </a:pPr>
                <a:r>
                  <a:rPr lang="en-US" sz="1600" b="1" dirty="0"/>
                  <a:t>NDVI</a:t>
                </a:r>
              </a:p>
            </c:rich>
          </c:tx>
          <c:layout>
            <c:manualLayout>
              <c:xMode val="edge"/>
              <c:yMode val="edge"/>
              <c:x val="5.8995431929712003E-2"/>
              <c:y val="9.8051188756609897E-2"/>
            </c:manualLayout>
          </c:layout>
          <c:overlay val="0"/>
          <c:spPr>
            <a:noFill/>
            <a:ln>
              <a:noFill/>
            </a:ln>
            <a:effectLst/>
          </c:spPr>
        </c:title>
        <c:numFmt formatCode="General" sourceLinked="1"/>
        <c:majorTickMark val="cross"/>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cap="none" spc="20" normalizeH="0" baseline="0">
                <a:solidFill>
                  <a:schemeClr val="tx1">
                    <a:lumMod val="65000"/>
                    <a:lumOff val="35000"/>
                  </a:schemeClr>
                </a:solidFill>
                <a:latin typeface="Century Gothic" panose="020B0502020202020204" pitchFamily="34" charset="0"/>
                <a:ea typeface="+mn-ea"/>
                <a:cs typeface="+mn-cs"/>
              </a:defRPr>
            </a:pPr>
            <a:endParaRPr lang="en-US"/>
          </a:p>
        </c:txPr>
        <c:crossAx val="37020032"/>
        <c:crosses val="autoZero"/>
        <c:auto val="1"/>
        <c:lblAlgn val="ctr"/>
        <c:lblOffset val="100"/>
        <c:noMultiLvlLbl val="0"/>
      </c:catAx>
      <c:valAx>
        <c:axId val="37020032"/>
        <c:scaling>
          <c:orientation val="maxMin"/>
        </c:scaling>
        <c:delete val="0"/>
        <c:axPos val="l"/>
        <c:majorGridlines>
          <c:spPr>
            <a:ln w="9525" cap="flat" cmpd="sng" algn="ctr">
              <a:solidFill>
                <a:schemeClr val="bg1"/>
              </a:solidFill>
              <a:round/>
            </a:ln>
            <a:effectLst/>
          </c:spPr>
        </c:majorGridlines>
        <c:title>
          <c:tx>
            <c:rich>
              <a:bodyPr rot="-5400000" spcFirstLastPara="1" vertOverflow="ellipsis" vert="horz" wrap="square" anchor="ctr" anchorCtr="1"/>
              <a:lstStyle/>
              <a:p>
                <a:pPr>
                  <a:defRPr sz="1600" b="0" i="0" u="none" strike="noStrike" kern="1200" cap="all" baseline="0">
                    <a:solidFill>
                      <a:schemeClr val="tx1">
                        <a:lumMod val="65000"/>
                        <a:lumOff val="35000"/>
                      </a:schemeClr>
                    </a:solidFill>
                    <a:latin typeface="Century Gothic" panose="020B0502020202020204" pitchFamily="34" charset="0"/>
                    <a:ea typeface="+mn-ea"/>
                    <a:cs typeface="+mn-cs"/>
                  </a:defRPr>
                </a:pPr>
                <a:r>
                  <a:rPr lang="en-US" sz="1600"/>
                  <a:t>Frequency</a:t>
                </a: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spc="20" baseline="0">
                <a:solidFill>
                  <a:schemeClr val="tx1">
                    <a:lumMod val="65000"/>
                    <a:lumOff val="35000"/>
                  </a:schemeClr>
                </a:solidFill>
                <a:latin typeface="Century Gothic" panose="020B0502020202020204" pitchFamily="34" charset="0"/>
                <a:ea typeface="+mn-ea"/>
                <a:cs typeface="+mn-cs"/>
              </a:defRPr>
            </a:pPr>
            <a:endParaRPr lang="en-US"/>
          </a:p>
        </c:txPr>
        <c:crossAx val="37005568"/>
        <c:crosses val="autoZero"/>
        <c:crossBetween val="between"/>
        <c:majorUnit val="1000"/>
      </c:valAx>
      <c:spPr>
        <a:noFill/>
        <a:ln>
          <a:noFill/>
        </a:ln>
        <a:effectLst/>
      </c:spPr>
    </c:plotArea>
    <c:plotVisOnly val="1"/>
    <c:dispBlanksAs val="gap"/>
    <c:showDLblsOverMax val="0"/>
  </c:chart>
  <c:spPr>
    <a:noFill/>
    <a:ln>
      <a:noFill/>
    </a:ln>
    <a:effectLst/>
  </c:spPr>
  <c:txPr>
    <a:bodyPr/>
    <a:lstStyle/>
    <a:p>
      <a:pPr>
        <a:defRPr>
          <a:latin typeface="Century Gothic" panose="020B0502020202020204" pitchFamily="34" charset="0"/>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col"/>
        <c:grouping val="clustered"/>
        <c:varyColors val="0"/>
        <c:ser>
          <c:idx val="0"/>
          <c:order val="0"/>
          <c:tx>
            <c:strRef>
              <c:f>'[lvnp (1).xlsx]Sheet1'!$R$17</c:f>
              <c:strCache>
                <c:ptCount val="1"/>
                <c:pt idx="0">
                  <c:v>2012</c:v>
                </c:pt>
              </c:strCache>
            </c:strRef>
          </c:tx>
          <c:spPr>
            <a:solidFill>
              <a:schemeClr val="accent6">
                <a:lumMod val="40000"/>
                <a:lumOff val="60000"/>
              </a:schemeClr>
            </a:solidFill>
            <a:ln>
              <a:noFill/>
            </a:ln>
            <a:effectLst/>
          </c:spPr>
          <c:invertIfNegative val="0"/>
          <c:cat>
            <c:numRef>
              <c:f>'[lvnp (1).xlsx]Sheet1'!$R$18:$R$38</c:f>
              <c:numCache>
                <c:formatCode>General</c:formatCode>
                <c:ptCount val="21"/>
                <c:pt idx="0">
                  <c:v>-1</c:v>
                </c:pt>
                <c:pt idx="1">
                  <c:v>-0.9</c:v>
                </c:pt>
                <c:pt idx="2">
                  <c:v>-0.8</c:v>
                </c:pt>
                <c:pt idx="3">
                  <c:v>-0.7</c:v>
                </c:pt>
                <c:pt idx="4">
                  <c:v>-0.6</c:v>
                </c:pt>
                <c:pt idx="5">
                  <c:v>-0.5</c:v>
                </c:pt>
                <c:pt idx="6">
                  <c:v>-0.4</c:v>
                </c:pt>
                <c:pt idx="7">
                  <c:v>-0.3</c:v>
                </c:pt>
                <c:pt idx="8">
                  <c:v>-0.2</c:v>
                </c:pt>
                <c:pt idx="9">
                  <c:v>-0.1</c:v>
                </c:pt>
                <c:pt idx="10">
                  <c:v>0</c:v>
                </c:pt>
                <c:pt idx="11">
                  <c:v>0.1</c:v>
                </c:pt>
                <c:pt idx="12">
                  <c:v>0.2</c:v>
                </c:pt>
                <c:pt idx="13">
                  <c:v>0.3</c:v>
                </c:pt>
                <c:pt idx="14">
                  <c:v>0.4</c:v>
                </c:pt>
                <c:pt idx="15">
                  <c:v>0.5</c:v>
                </c:pt>
                <c:pt idx="16">
                  <c:v>0.6</c:v>
                </c:pt>
                <c:pt idx="17">
                  <c:v>0.7</c:v>
                </c:pt>
                <c:pt idx="18">
                  <c:v>0.8</c:v>
                </c:pt>
                <c:pt idx="19">
                  <c:v>0.9</c:v>
                </c:pt>
                <c:pt idx="20">
                  <c:v>1</c:v>
                </c:pt>
              </c:numCache>
            </c:numRef>
          </c:cat>
          <c:val>
            <c:numRef>
              <c:f>'[lvnp (1).xlsx]Sheet1'!$S$18:$S$38</c:f>
              <c:numCache>
                <c:formatCode>General</c:formatCode>
                <c:ptCount val="21"/>
                <c:pt idx="0">
                  <c:v>8</c:v>
                </c:pt>
                <c:pt idx="1">
                  <c:v>1</c:v>
                </c:pt>
                <c:pt idx="2">
                  <c:v>7</c:v>
                </c:pt>
                <c:pt idx="3">
                  <c:v>7</c:v>
                </c:pt>
                <c:pt idx="4">
                  <c:v>21</c:v>
                </c:pt>
                <c:pt idx="5">
                  <c:v>67</c:v>
                </c:pt>
                <c:pt idx="6">
                  <c:v>150</c:v>
                </c:pt>
                <c:pt idx="7">
                  <c:v>406</c:v>
                </c:pt>
                <c:pt idx="8">
                  <c:v>704</c:v>
                </c:pt>
                <c:pt idx="9">
                  <c:v>737</c:v>
                </c:pt>
                <c:pt idx="10">
                  <c:v>747</c:v>
                </c:pt>
                <c:pt idx="11">
                  <c:v>664</c:v>
                </c:pt>
                <c:pt idx="12">
                  <c:v>838</c:v>
                </c:pt>
                <c:pt idx="13">
                  <c:v>928</c:v>
                </c:pt>
                <c:pt idx="14">
                  <c:v>1027</c:v>
                </c:pt>
                <c:pt idx="15">
                  <c:v>1051</c:v>
                </c:pt>
                <c:pt idx="16">
                  <c:v>890</c:v>
                </c:pt>
                <c:pt idx="17">
                  <c:v>594</c:v>
                </c:pt>
                <c:pt idx="18">
                  <c:v>149</c:v>
                </c:pt>
                <c:pt idx="19">
                  <c:v>3</c:v>
                </c:pt>
                <c:pt idx="20">
                  <c:v>0</c:v>
                </c:pt>
              </c:numCache>
            </c:numRef>
          </c:val>
        </c:ser>
        <c:ser>
          <c:idx val="1"/>
          <c:order val="1"/>
          <c:tx>
            <c:strRef>
              <c:f>'[lvnp (1).xlsx]Sheet1'!$T$17</c:f>
              <c:strCache>
                <c:ptCount val="1"/>
                <c:pt idx="0">
                  <c:v>2014</c:v>
                </c:pt>
              </c:strCache>
            </c:strRef>
          </c:tx>
          <c:spPr>
            <a:solidFill>
              <a:srgbClr val="FF0000">
                <a:alpha val="70000"/>
              </a:srgbClr>
            </a:solidFill>
            <a:ln>
              <a:noFill/>
            </a:ln>
            <a:effectLst/>
          </c:spPr>
          <c:invertIfNegative val="0"/>
          <c:cat>
            <c:numRef>
              <c:f>'[lvnp (1).xlsx]Sheet1'!$R$18:$R$38</c:f>
              <c:numCache>
                <c:formatCode>General</c:formatCode>
                <c:ptCount val="21"/>
                <c:pt idx="0">
                  <c:v>-1</c:v>
                </c:pt>
                <c:pt idx="1">
                  <c:v>-0.9</c:v>
                </c:pt>
                <c:pt idx="2">
                  <c:v>-0.8</c:v>
                </c:pt>
                <c:pt idx="3">
                  <c:v>-0.7</c:v>
                </c:pt>
                <c:pt idx="4">
                  <c:v>-0.6</c:v>
                </c:pt>
                <c:pt idx="5">
                  <c:v>-0.5</c:v>
                </c:pt>
                <c:pt idx="6">
                  <c:v>-0.4</c:v>
                </c:pt>
                <c:pt idx="7">
                  <c:v>-0.3</c:v>
                </c:pt>
                <c:pt idx="8">
                  <c:v>-0.2</c:v>
                </c:pt>
                <c:pt idx="9">
                  <c:v>-0.1</c:v>
                </c:pt>
                <c:pt idx="10">
                  <c:v>0</c:v>
                </c:pt>
                <c:pt idx="11">
                  <c:v>0.1</c:v>
                </c:pt>
                <c:pt idx="12">
                  <c:v>0.2</c:v>
                </c:pt>
                <c:pt idx="13">
                  <c:v>0.3</c:v>
                </c:pt>
                <c:pt idx="14">
                  <c:v>0.4</c:v>
                </c:pt>
                <c:pt idx="15">
                  <c:v>0.5</c:v>
                </c:pt>
                <c:pt idx="16">
                  <c:v>0.6</c:v>
                </c:pt>
                <c:pt idx="17">
                  <c:v>0.7</c:v>
                </c:pt>
                <c:pt idx="18">
                  <c:v>0.8</c:v>
                </c:pt>
                <c:pt idx="19">
                  <c:v>0.9</c:v>
                </c:pt>
                <c:pt idx="20">
                  <c:v>1</c:v>
                </c:pt>
              </c:numCache>
            </c:numRef>
          </c:cat>
          <c:val>
            <c:numRef>
              <c:f>'[lvnp (1).xlsx]Sheet1'!$U$18:$U$38</c:f>
              <c:numCache>
                <c:formatCode>General</c:formatCode>
                <c:ptCount val="21"/>
                <c:pt idx="0">
                  <c:v>61</c:v>
                </c:pt>
                <c:pt idx="1">
                  <c:v>3</c:v>
                </c:pt>
                <c:pt idx="2">
                  <c:v>25</c:v>
                </c:pt>
                <c:pt idx="3">
                  <c:v>47</c:v>
                </c:pt>
                <c:pt idx="4">
                  <c:v>90</c:v>
                </c:pt>
                <c:pt idx="5">
                  <c:v>203</c:v>
                </c:pt>
                <c:pt idx="6">
                  <c:v>516</c:v>
                </c:pt>
                <c:pt idx="7">
                  <c:v>1123</c:v>
                </c:pt>
                <c:pt idx="8">
                  <c:v>1865</c:v>
                </c:pt>
                <c:pt idx="9">
                  <c:v>2129</c:v>
                </c:pt>
                <c:pt idx="10">
                  <c:v>1280</c:v>
                </c:pt>
                <c:pt idx="11">
                  <c:v>427</c:v>
                </c:pt>
                <c:pt idx="12">
                  <c:v>369</c:v>
                </c:pt>
                <c:pt idx="13">
                  <c:v>374</c:v>
                </c:pt>
                <c:pt idx="14">
                  <c:v>236</c:v>
                </c:pt>
                <c:pt idx="15">
                  <c:v>143</c:v>
                </c:pt>
                <c:pt idx="16">
                  <c:v>66</c:v>
                </c:pt>
                <c:pt idx="17">
                  <c:v>27</c:v>
                </c:pt>
                <c:pt idx="18">
                  <c:v>13</c:v>
                </c:pt>
                <c:pt idx="19">
                  <c:v>1</c:v>
                </c:pt>
                <c:pt idx="20">
                  <c:v>1</c:v>
                </c:pt>
              </c:numCache>
            </c:numRef>
          </c:val>
        </c:ser>
        <c:ser>
          <c:idx val="2"/>
          <c:order val="2"/>
          <c:tx>
            <c:strRef>
              <c:f>'[lvnp (1).xlsx]Sheet1'!$V$17</c:f>
              <c:strCache>
                <c:ptCount val="1"/>
                <c:pt idx="0">
                  <c:v>2016</c:v>
                </c:pt>
              </c:strCache>
            </c:strRef>
          </c:tx>
          <c:spPr>
            <a:solidFill>
              <a:srgbClr val="FFC000"/>
            </a:solidFill>
            <a:ln>
              <a:noFill/>
            </a:ln>
            <a:effectLst/>
          </c:spPr>
          <c:invertIfNegative val="0"/>
          <c:cat>
            <c:numRef>
              <c:f>'[lvnp (1).xlsx]Sheet1'!$R$18:$R$38</c:f>
              <c:numCache>
                <c:formatCode>General</c:formatCode>
                <c:ptCount val="21"/>
                <c:pt idx="0">
                  <c:v>-1</c:v>
                </c:pt>
                <c:pt idx="1">
                  <c:v>-0.9</c:v>
                </c:pt>
                <c:pt idx="2">
                  <c:v>-0.8</c:v>
                </c:pt>
                <c:pt idx="3">
                  <c:v>-0.7</c:v>
                </c:pt>
                <c:pt idx="4">
                  <c:v>-0.6</c:v>
                </c:pt>
                <c:pt idx="5">
                  <c:v>-0.5</c:v>
                </c:pt>
                <c:pt idx="6">
                  <c:v>-0.4</c:v>
                </c:pt>
                <c:pt idx="7">
                  <c:v>-0.3</c:v>
                </c:pt>
                <c:pt idx="8">
                  <c:v>-0.2</c:v>
                </c:pt>
                <c:pt idx="9">
                  <c:v>-0.1</c:v>
                </c:pt>
                <c:pt idx="10">
                  <c:v>0</c:v>
                </c:pt>
                <c:pt idx="11">
                  <c:v>0.1</c:v>
                </c:pt>
                <c:pt idx="12">
                  <c:v>0.2</c:v>
                </c:pt>
                <c:pt idx="13">
                  <c:v>0.3</c:v>
                </c:pt>
                <c:pt idx="14">
                  <c:v>0.4</c:v>
                </c:pt>
                <c:pt idx="15">
                  <c:v>0.5</c:v>
                </c:pt>
                <c:pt idx="16">
                  <c:v>0.6</c:v>
                </c:pt>
                <c:pt idx="17">
                  <c:v>0.7</c:v>
                </c:pt>
                <c:pt idx="18">
                  <c:v>0.8</c:v>
                </c:pt>
                <c:pt idx="19">
                  <c:v>0.9</c:v>
                </c:pt>
                <c:pt idx="20">
                  <c:v>1</c:v>
                </c:pt>
              </c:numCache>
            </c:numRef>
          </c:cat>
          <c:val>
            <c:numRef>
              <c:f>'[lvnp (1).xlsx]Sheet1'!$W$18:$W$38</c:f>
              <c:numCache>
                <c:formatCode>General</c:formatCode>
                <c:ptCount val="21"/>
                <c:pt idx="0">
                  <c:v>0</c:v>
                </c:pt>
                <c:pt idx="1">
                  <c:v>0</c:v>
                </c:pt>
                <c:pt idx="2">
                  <c:v>25</c:v>
                </c:pt>
                <c:pt idx="3">
                  <c:v>32</c:v>
                </c:pt>
                <c:pt idx="4">
                  <c:v>41</c:v>
                </c:pt>
                <c:pt idx="5">
                  <c:v>33</c:v>
                </c:pt>
                <c:pt idx="6">
                  <c:v>36</c:v>
                </c:pt>
                <c:pt idx="7">
                  <c:v>35</c:v>
                </c:pt>
                <c:pt idx="8">
                  <c:v>108</c:v>
                </c:pt>
                <c:pt idx="9">
                  <c:v>708</c:v>
                </c:pt>
                <c:pt idx="10">
                  <c:v>2742</c:v>
                </c:pt>
                <c:pt idx="11">
                  <c:v>1797</c:v>
                </c:pt>
                <c:pt idx="12">
                  <c:v>1055</c:v>
                </c:pt>
                <c:pt idx="13">
                  <c:v>704</c:v>
                </c:pt>
                <c:pt idx="14">
                  <c:v>623</c:v>
                </c:pt>
                <c:pt idx="15">
                  <c:v>456</c:v>
                </c:pt>
                <c:pt idx="16">
                  <c:v>308</c:v>
                </c:pt>
                <c:pt idx="17">
                  <c:v>141</c:v>
                </c:pt>
                <c:pt idx="18">
                  <c:v>78</c:v>
                </c:pt>
                <c:pt idx="19">
                  <c:v>33</c:v>
                </c:pt>
                <c:pt idx="20">
                  <c:v>44</c:v>
                </c:pt>
              </c:numCache>
            </c:numRef>
          </c:val>
        </c:ser>
        <c:dLbls>
          <c:showLegendKey val="0"/>
          <c:showVal val="0"/>
          <c:showCatName val="0"/>
          <c:showSerName val="0"/>
          <c:showPercent val="0"/>
          <c:showBubbleSize val="0"/>
        </c:dLbls>
        <c:gapWidth val="0"/>
        <c:overlap val="56"/>
        <c:axId val="37464320"/>
        <c:axId val="37466112"/>
      </c:barChart>
      <c:catAx>
        <c:axId val="37464320"/>
        <c:scaling>
          <c:orientation val="minMax"/>
        </c:scaling>
        <c:delete val="0"/>
        <c:axPos val="b"/>
        <c:numFmt formatCode="General" sourceLinked="1"/>
        <c:majorTickMark val="cross"/>
        <c:minorTickMark val="none"/>
        <c:tickLblPos val="none"/>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cap="none" spc="20" normalizeH="0" baseline="0">
                <a:solidFill>
                  <a:schemeClr val="tx1">
                    <a:lumMod val="65000"/>
                    <a:lumOff val="35000"/>
                  </a:schemeClr>
                </a:solidFill>
                <a:latin typeface="Century Gothic" panose="020B0502020202020204" pitchFamily="34" charset="0"/>
                <a:ea typeface="+mn-ea"/>
                <a:cs typeface="+mn-cs"/>
              </a:defRPr>
            </a:pPr>
            <a:endParaRPr lang="en-US"/>
          </a:p>
        </c:txPr>
        <c:crossAx val="37466112"/>
        <c:crosses val="autoZero"/>
        <c:auto val="1"/>
        <c:lblAlgn val="ctr"/>
        <c:lblOffset val="100"/>
        <c:noMultiLvlLbl val="0"/>
      </c:catAx>
      <c:valAx>
        <c:axId val="37466112"/>
        <c:scaling>
          <c:orientation val="minMax"/>
          <c:max val="4500"/>
          <c:min val="0"/>
        </c:scaling>
        <c:delete val="0"/>
        <c:axPos val="l"/>
        <c:majorGridlines>
          <c:spPr>
            <a:ln w="9525" cap="flat" cmpd="sng" algn="ctr">
              <a:solidFill>
                <a:schemeClr val="bg1"/>
              </a:solidFill>
              <a:round/>
            </a:ln>
            <a:effectLst/>
          </c:spPr>
        </c:majorGridlines>
        <c:title>
          <c:tx>
            <c:rich>
              <a:bodyPr rot="-5400000" spcFirstLastPara="1" vertOverflow="ellipsis" vert="horz" wrap="square" anchor="ctr" anchorCtr="1"/>
              <a:lstStyle/>
              <a:p>
                <a:pPr>
                  <a:defRPr sz="1600" b="0" i="0" u="none" strike="noStrike" kern="1200" cap="all" baseline="0">
                    <a:solidFill>
                      <a:schemeClr val="tx1">
                        <a:lumMod val="65000"/>
                        <a:lumOff val="35000"/>
                      </a:schemeClr>
                    </a:solidFill>
                    <a:latin typeface="Century Gothic" panose="020B0502020202020204" pitchFamily="34" charset="0"/>
                    <a:ea typeface="+mn-ea"/>
                    <a:cs typeface="+mn-cs"/>
                  </a:defRPr>
                </a:pPr>
                <a:r>
                  <a:rPr lang="en-US" sz="1600"/>
                  <a:t>Frequency</a:t>
                </a:r>
              </a:p>
            </c:rich>
          </c:tx>
          <c:overlay val="0"/>
          <c:spPr>
            <a:noFill/>
            <a:ln>
              <a:noFill/>
            </a:ln>
            <a:effectLst/>
          </c:spPr>
        </c:title>
        <c:numFmt formatCode="#,##0" sourceLinked="0"/>
        <c:majorTickMark val="in"/>
        <c:minorTickMark val="none"/>
        <c:tickLblPos val="nextTo"/>
        <c:spPr>
          <a:noFill/>
          <a:ln>
            <a:noFill/>
          </a:ln>
          <a:effectLst/>
        </c:spPr>
        <c:txPr>
          <a:bodyPr rot="-60000000" spcFirstLastPara="1" vertOverflow="ellipsis" vert="horz" wrap="square" anchor="ctr" anchorCtr="1"/>
          <a:lstStyle/>
          <a:p>
            <a:pPr>
              <a:defRPr sz="1600" b="0" i="0" u="none" strike="noStrike" kern="1200" spc="20" baseline="0">
                <a:solidFill>
                  <a:schemeClr val="tx1">
                    <a:lumMod val="65000"/>
                    <a:lumOff val="35000"/>
                  </a:schemeClr>
                </a:solidFill>
                <a:latin typeface="Century Gothic" panose="020B0502020202020204" pitchFamily="34" charset="0"/>
                <a:ea typeface="+mn-ea"/>
                <a:cs typeface="+mn-cs"/>
              </a:defRPr>
            </a:pPr>
            <a:endParaRPr lang="en-US"/>
          </a:p>
        </c:txPr>
        <c:crossAx val="37464320"/>
        <c:crosses val="autoZero"/>
        <c:crossBetween val="between"/>
        <c:majorUnit val="1000"/>
      </c:valAx>
      <c:spPr>
        <a:noFill/>
        <a:ln>
          <a:noFill/>
        </a:ln>
        <a:effectLst/>
      </c:spPr>
    </c:plotArea>
    <c:legend>
      <c:legendPos val="b"/>
      <c:layout>
        <c:manualLayout>
          <c:xMode val="edge"/>
          <c:yMode val="edge"/>
          <c:x val="0.220172478440195"/>
          <c:y val="0.36798337707786499"/>
          <c:w val="0.21085773032080199"/>
          <c:h val="0.28449804699674403"/>
        </c:manualLayout>
      </c:layout>
      <c:overlay val="1"/>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latin typeface="Century Gothic" panose="020B0502020202020204" pitchFamily="34" charset="0"/>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9798323820634"/>
          <c:y val="0.25833333333333303"/>
          <c:w val="0.80579250510352896"/>
          <c:h val="0.68289682539682595"/>
        </c:manualLayout>
      </c:layout>
      <c:barChart>
        <c:barDir val="col"/>
        <c:grouping val="clustered"/>
        <c:varyColors val="0"/>
        <c:ser>
          <c:idx val="0"/>
          <c:order val="0"/>
          <c:tx>
            <c:strRef>
              <c:f>[lnf.xlsx]Sheet1!$Z$4</c:f>
              <c:strCache>
                <c:ptCount val="1"/>
                <c:pt idx="0">
                  <c:v>2016</c:v>
                </c:pt>
              </c:strCache>
            </c:strRef>
          </c:tx>
          <c:spPr>
            <a:solidFill>
              <a:schemeClr val="accent4"/>
            </a:solidFill>
            <a:ln>
              <a:noFill/>
            </a:ln>
            <a:effectLst/>
          </c:spPr>
          <c:invertIfNegative val="0"/>
          <c:cat>
            <c:numRef>
              <c:f>[lnf.xlsx]Sheet1!$Z$5:$Z$25</c:f>
              <c:numCache>
                <c:formatCode>General</c:formatCode>
                <c:ptCount val="21"/>
                <c:pt idx="0">
                  <c:v>-1</c:v>
                </c:pt>
                <c:pt idx="1">
                  <c:v>-0.9</c:v>
                </c:pt>
                <c:pt idx="2">
                  <c:v>-0.8</c:v>
                </c:pt>
                <c:pt idx="3">
                  <c:v>-0.7</c:v>
                </c:pt>
                <c:pt idx="4">
                  <c:v>-0.6</c:v>
                </c:pt>
                <c:pt idx="5">
                  <c:v>-0.5</c:v>
                </c:pt>
                <c:pt idx="6">
                  <c:v>-0.4</c:v>
                </c:pt>
                <c:pt idx="7">
                  <c:v>-0.3</c:v>
                </c:pt>
                <c:pt idx="8">
                  <c:v>-0.2</c:v>
                </c:pt>
                <c:pt idx="9">
                  <c:v>-0.1</c:v>
                </c:pt>
                <c:pt idx="10">
                  <c:v>0</c:v>
                </c:pt>
                <c:pt idx="11">
                  <c:v>0.1</c:v>
                </c:pt>
                <c:pt idx="12">
                  <c:v>0.2</c:v>
                </c:pt>
                <c:pt idx="13">
                  <c:v>0.3</c:v>
                </c:pt>
                <c:pt idx="14">
                  <c:v>0.4</c:v>
                </c:pt>
                <c:pt idx="15">
                  <c:v>0.5</c:v>
                </c:pt>
                <c:pt idx="16">
                  <c:v>0.6</c:v>
                </c:pt>
                <c:pt idx="17">
                  <c:v>0.7</c:v>
                </c:pt>
                <c:pt idx="18">
                  <c:v>0.8</c:v>
                </c:pt>
                <c:pt idx="19">
                  <c:v>0.9</c:v>
                </c:pt>
                <c:pt idx="20">
                  <c:v>1</c:v>
                </c:pt>
              </c:numCache>
            </c:numRef>
          </c:cat>
          <c:val>
            <c:numRef>
              <c:f>[lnf.xlsx]Sheet1!$AA$5:$AA$25</c:f>
              <c:numCache>
                <c:formatCode>General</c:formatCode>
                <c:ptCount val="21"/>
                <c:pt idx="0">
                  <c:v>0</c:v>
                </c:pt>
                <c:pt idx="1">
                  <c:v>2</c:v>
                </c:pt>
                <c:pt idx="2">
                  <c:v>24</c:v>
                </c:pt>
                <c:pt idx="3">
                  <c:v>22</c:v>
                </c:pt>
                <c:pt idx="4">
                  <c:v>29</c:v>
                </c:pt>
                <c:pt idx="5">
                  <c:v>20</c:v>
                </c:pt>
                <c:pt idx="6">
                  <c:v>14</c:v>
                </c:pt>
                <c:pt idx="7">
                  <c:v>22</c:v>
                </c:pt>
                <c:pt idx="8">
                  <c:v>50</c:v>
                </c:pt>
                <c:pt idx="9">
                  <c:v>385</c:v>
                </c:pt>
                <c:pt idx="10">
                  <c:v>4098</c:v>
                </c:pt>
                <c:pt idx="11">
                  <c:v>1856</c:v>
                </c:pt>
                <c:pt idx="12">
                  <c:v>770</c:v>
                </c:pt>
                <c:pt idx="13">
                  <c:v>513</c:v>
                </c:pt>
                <c:pt idx="14">
                  <c:v>391</c:v>
                </c:pt>
                <c:pt idx="15">
                  <c:v>308</c:v>
                </c:pt>
                <c:pt idx="16">
                  <c:v>216</c:v>
                </c:pt>
                <c:pt idx="17">
                  <c:v>132</c:v>
                </c:pt>
                <c:pt idx="18">
                  <c:v>62</c:v>
                </c:pt>
                <c:pt idx="19">
                  <c:v>28</c:v>
                </c:pt>
                <c:pt idx="20">
                  <c:v>18</c:v>
                </c:pt>
              </c:numCache>
            </c:numRef>
          </c:val>
        </c:ser>
        <c:ser>
          <c:idx val="1"/>
          <c:order val="1"/>
          <c:tx>
            <c:strRef>
              <c:f>[lnf.xlsx]Sheet1!$X$4</c:f>
              <c:strCache>
                <c:ptCount val="1"/>
                <c:pt idx="0">
                  <c:v>2014</c:v>
                </c:pt>
              </c:strCache>
            </c:strRef>
          </c:tx>
          <c:spPr>
            <a:solidFill>
              <a:srgbClr val="FF0000"/>
            </a:solidFill>
            <a:ln>
              <a:noFill/>
            </a:ln>
            <a:effectLst/>
          </c:spPr>
          <c:invertIfNegative val="0"/>
          <c:val>
            <c:numRef>
              <c:f>[lnf.xlsx]Sheet1!$Y$5:$Y$25</c:f>
              <c:numCache>
                <c:formatCode>General</c:formatCode>
                <c:ptCount val="21"/>
                <c:pt idx="0">
                  <c:v>22</c:v>
                </c:pt>
                <c:pt idx="1">
                  <c:v>4</c:v>
                </c:pt>
                <c:pt idx="2">
                  <c:v>11</c:v>
                </c:pt>
                <c:pt idx="3">
                  <c:v>13</c:v>
                </c:pt>
                <c:pt idx="4">
                  <c:v>49</c:v>
                </c:pt>
                <c:pt idx="5">
                  <c:v>113</c:v>
                </c:pt>
                <c:pt idx="6">
                  <c:v>280</c:v>
                </c:pt>
                <c:pt idx="7">
                  <c:v>758</c:v>
                </c:pt>
                <c:pt idx="8">
                  <c:v>1757</c:v>
                </c:pt>
                <c:pt idx="9">
                  <c:v>3092</c:v>
                </c:pt>
                <c:pt idx="10">
                  <c:v>2104</c:v>
                </c:pt>
                <c:pt idx="11">
                  <c:v>343</c:v>
                </c:pt>
                <c:pt idx="12">
                  <c:v>145</c:v>
                </c:pt>
                <c:pt idx="13">
                  <c:v>139</c:v>
                </c:pt>
                <c:pt idx="14">
                  <c:v>66</c:v>
                </c:pt>
                <c:pt idx="15">
                  <c:v>39</c:v>
                </c:pt>
                <c:pt idx="16">
                  <c:v>14</c:v>
                </c:pt>
                <c:pt idx="17">
                  <c:v>4</c:v>
                </c:pt>
                <c:pt idx="18">
                  <c:v>5</c:v>
                </c:pt>
                <c:pt idx="19">
                  <c:v>1</c:v>
                </c:pt>
                <c:pt idx="20">
                  <c:v>1</c:v>
                </c:pt>
              </c:numCache>
            </c:numRef>
          </c:val>
        </c:ser>
        <c:ser>
          <c:idx val="2"/>
          <c:order val="2"/>
          <c:tx>
            <c:strRef>
              <c:f>[lnf.xlsx]Sheet1!$V$4</c:f>
              <c:strCache>
                <c:ptCount val="1"/>
                <c:pt idx="0">
                  <c:v>2012</c:v>
                </c:pt>
              </c:strCache>
            </c:strRef>
          </c:tx>
          <c:spPr>
            <a:solidFill>
              <a:schemeClr val="accent6">
                <a:lumMod val="40000"/>
                <a:lumOff val="60000"/>
              </a:schemeClr>
            </a:solidFill>
            <a:ln>
              <a:noFill/>
            </a:ln>
            <a:effectLst/>
          </c:spPr>
          <c:invertIfNegative val="0"/>
          <c:val>
            <c:numRef>
              <c:f>[lnf.xlsx]Sheet1!$W$5:$W$25</c:f>
              <c:numCache>
                <c:formatCode>General</c:formatCode>
                <c:ptCount val="21"/>
                <c:pt idx="0">
                  <c:v>0</c:v>
                </c:pt>
                <c:pt idx="1">
                  <c:v>0</c:v>
                </c:pt>
                <c:pt idx="2">
                  <c:v>0</c:v>
                </c:pt>
                <c:pt idx="3">
                  <c:v>0</c:v>
                </c:pt>
                <c:pt idx="4">
                  <c:v>1</c:v>
                </c:pt>
                <c:pt idx="5">
                  <c:v>1</c:v>
                </c:pt>
                <c:pt idx="6">
                  <c:v>7</c:v>
                </c:pt>
                <c:pt idx="7">
                  <c:v>38</c:v>
                </c:pt>
                <c:pt idx="8">
                  <c:v>195</c:v>
                </c:pt>
                <c:pt idx="9">
                  <c:v>418</c:v>
                </c:pt>
                <c:pt idx="10">
                  <c:v>478</c:v>
                </c:pt>
                <c:pt idx="11">
                  <c:v>364</c:v>
                </c:pt>
                <c:pt idx="12">
                  <c:v>507</c:v>
                </c:pt>
                <c:pt idx="13">
                  <c:v>634</c:v>
                </c:pt>
                <c:pt idx="14">
                  <c:v>752</c:v>
                </c:pt>
                <c:pt idx="15">
                  <c:v>1054</c:v>
                </c:pt>
                <c:pt idx="16">
                  <c:v>1488</c:v>
                </c:pt>
                <c:pt idx="17">
                  <c:v>2026</c:v>
                </c:pt>
                <c:pt idx="18">
                  <c:v>958</c:v>
                </c:pt>
                <c:pt idx="19">
                  <c:v>39</c:v>
                </c:pt>
                <c:pt idx="20">
                  <c:v>0</c:v>
                </c:pt>
              </c:numCache>
            </c:numRef>
          </c:val>
        </c:ser>
        <c:dLbls>
          <c:showLegendKey val="0"/>
          <c:showVal val="0"/>
          <c:showCatName val="0"/>
          <c:showSerName val="0"/>
          <c:showPercent val="0"/>
          <c:showBubbleSize val="0"/>
        </c:dLbls>
        <c:gapWidth val="22"/>
        <c:overlap val="56"/>
        <c:axId val="86639360"/>
        <c:axId val="86641280"/>
      </c:barChart>
      <c:catAx>
        <c:axId val="86639360"/>
        <c:scaling>
          <c:orientation val="minMax"/>
        </c:scaling>
        <c:delete val="0"/>
        <c:axPos val="t"/>
        <c:title>
          <c:tx>
            <c:rich>
              <a:bodyPr rot="0" spcFirstLastPara="1" vertOverflow="ellipsis" vert="horz" wrap="square" anchor="ctr" anchorCtr="1"/>
              <a:lstStyle/>
              <a:p>
                <a:pPr>
                  <a:defRPr sz="1600" b="0" i="0" u="none" strike="noStrike" kern="1200" cap="all" baseline="0">
                    <a:solidFill>
                      <a:schemeClr val="tx1">
                        <a:lumMod val="65000"/>
                        <a:lumOff val="35000"/>
                      </a:schemeClr>
                    </a:solidFill>
                    <a:latin typeface="Century Gothic" panose="020B0502020202020204" pitchFamily="34" charset="0"/>
                    <a:ea typeface="+mn-ea"/>
                    <a:cs typeface="+mn-cs"/>
                  </a:defRPr>
                </a:pPr>
                <a:r>
                  <a:rPr lang="en-US" sz="1600" b="1" dirty="0"/>
                  <a:t>NDVI</a:t>
                </a:r>
              </a:p>
            </c:rich>
          </c:tx>
          <c:layout>
            <c:manualLayout>
              <c:xMode val="edge"/>
              <c:yMode val="edge"/>
              <c:x val="5.8995431929712003E-2"/>
              <c:y val="9.8051188756609897E-2"/>
            </c:manualLayout>
          </c:layout>
          <c:overlay val="0"/>
          <c:spPr>
            <a:noFill/>
            <a:ln>
              <a:noFill/>
            </a:ln>
            <a:effectLst/>
          </c:spPr>
        </c:title>
        <c:numFmt formatCode="General" sourceLinked="1"/>
        <c:majorTickMark val="cross"/>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cap="none" spc="20" normalizeH="0" baseline="0">
                <a:solidFill>
                  <a:schemeClr val="tx1">
                    <a:lumMod val="65000"/>
                    <a:lumOff val="35000"/>
                  </a:schemeClr>
                </a:solidFill>
                <a:latin typeface="Century Gothic" panose="020B0502020202020204" pitchFamily="34" charset="0"/>
                <a:ea typeface="+mn-ea"/>
                <a:cs typeface="+mn-cs"/>
              </a:defRPr>
            </a:pPr>
            <a:endParaRPr lang="en-US"/>
          </a:p>
        </c:txPr>
        <c:crossAx val="86641280"/>
        <c:crosses val="autoZero"/>
        <c:auto val="1"/>
        <c:lblAlgn val="ctr"/>
        <c:lblOffset val="100"/>
        <c:noMultiLvlLbl val="0"/>
      </c:catAx>
      <c:valAx>
        <c:axId val="86641280"/>
        <c:scaling>
          <c:orientation val="maxMin"/>
        </c:scaling>
        <c:delete val="0"/>
        <c:axPos val="l"/>
        <c:majorGridlines>
          <c:spPr>
            <a:ln w="9525" cap="flat" cmpd="sng" algn="ctr">
              <a:solidFill>
                <a:schemeClr val="bg1"/>
              </a:solidFill>
              <a:round/>
            </a:ln>
            <a:effectLst/>
          </c:spPr>
        </c:majorGridlines>
        <c:title>
          <c:tx>
            <c:rich>
              <a:bodyPr rot="-5400000" spcFirstLastPara="1" vertOverflow="ellipsis" vert="horz" wrap="square" anchor="ctr" anchorCtr="1"/>
              <a:lstStyle/>
              <a:p>
                <a:pPr>
                  <a:defRPr sz="1600" b="0" i="0" u="none" strike="noStrike" kern="1200" cap="all" baseline="0">
                    <a:solidFill>
                      <a:schemeClr val="tx1">
                        <a:lumMod val="65000"/>
                        <a:lumOff val="35000"/>
                      </a:schemeClr>
                    </a:solidFill>
                    <a:latin typeface="Century Gothic" panose="020B0502020202020204" pitchFamily="34" charset="0"/>
                    <a:ea typeface="+mn-ea"/>
                    <a:cs typeface="+mn-cs"/>
                  </a:defRPr>
                </a:pPr>
                <a:r>
                  <a:rPr lang="en-US" sz="1600"/>
                  <a:t>Frequency</a:t>
                </a: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spc="20" baseline="0">
                <a:solidFill>
                  <a:schemeClr val="tx1">
                    <a:lumMod val="65000"/>
                    <a:lumOff val="35000"/>
                  </a:schemeClr>
                </a:solidFill>
                <a:latin typeface="Century Gothic" panose="020B0502020202020204" pitchFamily="34" charset="0"/>
                <a:ea typeface="+mn-ea"/>
                <a:cs typeface="+mn-cs"/>
              </a:defRPr>
            </a:pPr>
            <a:endParaRPr lang="en-US"/>
          </a:p>
        </c:txPr>
        <c:crossAx val="86639360"/>
        <c:crosses val="autoZero"/>
        <c:crossBetween val="between"/>
        <c:majorUnit val="1000"/>
      </c:valAx>
      <c:spPr>
        <a:noFill/>
        <a:ln>
          <a:noFill/>
        </a:ln>
        <a:effectLst/>
      </c:spPr>
    </c:plotArea>
    <c:plotVisOnly val="1"/>
    <c:dispBlanksAs val="gap"/>
    <c:showDLblsOverMax val="0"/>
  </c:chart>
  <c:spPr>
    <a:noFill/>
    <a:ln>
      <a:noFill/>
    </a:ln>
    <a:effectLst/>
  </c:spPr>
  <c:txPr>
    <a:bodyPr/>
    <a:lstStyle/>
    <a:p>
      <a:pPr>
        <a:defRPr>
          <a:latin typeface="Century Gothic" panose="020B0502020202020204" pitchFamily="34" charset="0"/>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col"/>
        <c:grouping val="clustered"/>
        <c:varyColors val="0"/>
        <c:ser>
          <c:idx val="0"/>
          <c:order val="0"/>
          <c:tx>
            <c:strRef>
              <c:f>'[lvnp (1).xlsx]Sheet1'!$R$17</c:f>
              <c:strCache>
                <c:ptCount val="1"/>
                <c:pt idx="0">
                  <c:v>2012</c:v>
                </c:pt>
              </c:strCache>
            </c:strRef>
          </c:tx>
          <c:spPr>
            <a:solidFill>
              <a:schemeClr val="accent6">
                <a:lumMod val="40000"/>
                <a:lumOff val="60000"/>
              </a:schemeClr>
            </a:solidFill>
            <a:ln>
              <a:noFill/>
            </a:ln>
            <a:effectLst/>
          </c:spPr>
          <c:invertIfNegative val="0"/>
          <c:cat>
            <c:numRef>
              <c:f>'[lvnp (1).xlsx]Sheet1'!$R$18:$R$38</c:f>
              <c:numCache>
                <c:formatCode>General</c:formatCode>
                <c:ptCount val="21"/>
                <c:pt idx="0">
                  <c:v>-1</c:v>
                </c:pt>
                <c:pt idx="1">
                  <c:v>-0.9</c:v>
                </c:pt>
                <c:pt idx="2">
                  <c:v>-0.8</c:v>
                </c:pt>
                <c:pt idx="3">
                  <c:v>-0.7</c:v>
                </c:pt>
                <c:pt idx="4">
                  <c:v>-0.6</c:v>
                </c:pt>
                <c:pt idx="5">
                  <c:v>-0.5</c:v>
                </c:pt>
                <c:pt idx="6">
                  <c:v>-0.4</c:v>
                </c:pt>
                <c:pt idx="7">
                  <c:v>-0.3</c:v>
                </c:pt>
                <c:pt idx="8">
                  <c:v>-0.2</c:v>
                </c:pt>
                <c:pt idx="9">
                  <c:v>-0.1</c:v>
                </c:pt>
                <c:pt idx="10">
                  <c:v>0</c:v>
                </c:pt>
                <c:pt idx="11">
                  <c:v>0.1</c:v>
                </c:pt>
                <c:pt idx="12">
                  <c:v>0.2</c:v>
                </c:pt>
                <c:pt idx="13">
                  <c:v>0.3</c:v>
                </c:pt>
                <c:pt idx="14">
                  <c:v>0.4</c:v>
                </c:pt>
                <c:pt idx="15">
                  <c:v>0.5</c:v>
                </c:pt>
                <c:pt idx="16">
                  <c:v>0.6</c:v>
                </c:pt>
                <c:pt idx="17">
                  <c:v>0.7</c:v>
                </c:pt>
                <c:pt idx="18">
                  <c:v>0.8</c:v>
                </c:pt>
                <c:pt idx="19">
                  <c:v>0.9</c:v>
                </c:pt>
                <c:pt idx="20">
                  <c:v>1</c:v>
                </c:pt>
              </c:numCache>
            </c:numRef>
          </c:cat>
          <c:val>
            <c:numRef>
              <c:f>'[lvnp (1).xlsx]Sheet1'!$S$18:$S$38</c:f>
              <c:numCache>
                <c:formatCode>General</c:formatCode>
                <c:ptCount val="21"/>
                <c:pt idx="0">
                  <c:v>8</c:v>
                </c:pt>
                <c:pt idx="1">
                  <c:v>1</c:v>
                </c:pt>
                <c:pt idx="2">
                  <c:v>7</c:v>
                </c:pt>
                <c:pt idx="3">
                  <c:v>7</c:v>
                </c:pt>
                <c:pt idx="4">
                  <c:v>21</c:v>
                </c:pt>
                <c:pt idx="5">
                  <c:v>67</c:v>
                </c:pt>
                <c:pt idx="6">
                  <c:v>150</c:v>
                </c:pt>
                <c:pt idx="7">
                  <c:v>406</c:v>
                </c:pt>
                <c:pt idx="8">
                  <c:v>704</c:v>
                </c:pt>
                <c:pt idx="9">
                  <c:v>737</c:v>
                </c:pt>
                <c:pt idx="10">
                  <c:v>747</c:v>
                </c:pt>
                <c:pt idx="11">
                  <c:v>664</c:v>
                </c:pt>
                <c:pt idx="12">
                  <c:v>838</c:v>
                </c:pt>
                <c:pt idx="13">
                  <c:v>928</c:v>
                </c:pt>
                <c:pt idx="14">
                  <c:v>1027</c:v>
                </c:pt>
                <c:pt idx="15">
                  <c:v>1051</c:v>
                </c:pt>
                <c:pt idx="16">
                  <c:v>890</c:v>
                </c:pt>
                <c:pt idx="17">
                  <c:v>594</c:v>
                </c:pt>
                <c:pt idx="18">
                  <c:v>149</c:v>
                </c:pt>
                <c:pt idx="19">
                  <c:v>3</c:v>
                </c:pt>
                <c:pt idx="20">
                  <c:v>0</c:v>
                </c:pt>
              </c:numCache>
            </c:numRef>
          </c:val>
        </c:ser>
        <c:ser>
          <c:idx val="1"/>
          <c:order val="1"/>
          <c:tx>
            <c:strRef>
              <c:f>'[lvnp (1).xlsx]Sheet1'!$T$17</c:f>
              <c:strCache>
                <c:ptCount val="1"/>
                <c:pt idx="0">
                  <c:v>2014</c:v>
                </c:pt>
              </c:strCache>
            </c:strRef>
          </c:tx>
          <c:spPr>
            <a:solidFill>
              <a:srgbClr val="FF0000">
                <a:alpha val="70000"/>
              </a:srgbClr>
            </a:solidFill>
            <a:ln>
              <a:noFill/>
            </a:ln>
            <a:effectLst/>
          </c:spPr>
          <c:invertIfNegative val="0"/>
          <c:cat>
            <c:numRef>
              <c:f>'[lvnp (1).xlsx]Sheet1'!$R$18:$R$38</c:f>
              <c:numCache>
                <c:formatCode>General</c:formatCode>
                <c:ptCount val="21"/>
                <c:pt idx="0">
                  <c:v>-1</c:v>
                </c:pt>
                <c:pt idx="1">
                  <c:v>-0.9</c:v>
                </c:pt>
                <c:pt idx="2">
                  <c:v>-0.8</c:v>
                </c:pt>
                <c:pt idx="3">
                  <c:v>-0.7</c:v>
                </c:pt>
                <c:pt idx="4">
                  <c:v>-0.6</c:v>
                </c:pt>
                <c:pt idx="5">
                  <c:v>-0.5</c:v>
                </c:pt>
                <c:pt idx="6">
                  <c:v>-0.4</c:v>
                </c:pt>
                <c:pt idx="7">
                  <c:v>-0.3</c:v>
                </c:pt>
                <c:pt idx="8">
                  <c:v>-0.2</c:v>
                </c:pt>
                <c:pt idx="9">
                  <c:v>-0.1</c:v>
                </c:pt>
                <c:pt idx="10">
                  <c:v>0</c:v>
                </c:pt>
                <c:pt idx="11">
                  <c:v>0.1</c:v>
                </c:pt>
                <c:pt idx="12">
                  <c:v>0.2</c:v>
                </c:pt>
                <c:pt idx="13">
                  <c:v>0.3</c:v>
                </c:pt>
                <c:pt idx="14">
                  <c:v>0.4</c:v>
                </c:pt>
                <c:pt idx="15">
                  <c:v>0.5</c:v>
                </c:pt>
                <c:pt idx="16">
                  <c:v>0.6</c:v>
                </c:pt>
                <c:pt idx="17">
                  <c:v>0.7</c:v>
                </c:pt>
                <c:pt idx="18">
                  <c:v>0.8</c:v>
                </c:pt>
                <c:pt idx="19">
                  <c:v>0.9</c:v>
                </c:pt>
                <c:pt idx="20">
                  <c:v>1</c:v>
                </c:pt>
              </c:numCache>
            </c:numRef>
          </c:cat>
          <c:val>
            <c:numRef>
              <c:f>'[lvnp (1).xlsx]Sheet1'!$U$18:$U$38</c:f>
              <c:numCache>
                <c:formatCode>General</c:formatCode>
                <c:ptCount val="21"/>
                <c:pt idx="0">
                  <c:v>61</c:v>
                </c:pt>
                <c:pt idx="1">
                  <c:v>3</c:v>
                </c:pt>
                <c:pt idx="2">
                  <c:v>25</c:v>
                </c:pt>
                <c:pt idx="3">
                  <c:v>47</c:v>
                </c:pt>
                <c:pt idx="4">
                  <c:v>90</c:v>
                </c:pt>
                <c:pt idx="5">
                  <c:v>203</c:v>
                </c:pt>
                <c:pt idx="6">
                  <c:v>516</c:v>
                </c:pt>
                <c:pt idx="7">
                  <c:v>1123</c:v>
                </c:pt>
                <c:pt idx="8">
                  <c:v>1865</c:v>
                </c:pt>
                <c:pt idx="9">
                  <c:v>2129</c:v>
                </c:pt>
                <c:pt idx="10">
                  <c:v>1280</c:v>
                </c:pt>
                <c:pt idx="11">
                  <c:v>427</c:v>
                </c:pt>
                <c:pt idx="12">
                  <c:v>369</c:v>
                </c:pt>
                <c:pt idx="13">
                  <c:v>374</c:v>
                </c:pt>
                <c:pt idx="14">
                  <c:v>236</c:v>
                </c:pt>
                <c:pt idx="15">
                  <c:v>143</c:v>
                </c:pt>
                <c:pt idx="16">
                  <c:v>66</c:v>
                </c:pt>
                <c:pt idx="17">
                  <c:v>27</c:v>
                </c:pt>
                <c:pt idx="18">
                  <c:v>13</c:v>
                </c:pt>
                <c:pt idx="19">
                  <c:v>1</c:v>
                </c:pt>
                <c:pt idx="20">
                  <c:v>1</c:v>
                </c:pt>
              </c:numCache>
            </c:numRef>
          </c:val>
        </c:ser>
        <c:ser>
          <c:idx val="2"/>
          <c:order val="2"/>
          <c:tx>
            <c:strRef>
              <c:f>'[lvnp (1).xlsx]Sheet1'!$V$17</c:f>
              <c:strCache>
                <c:ptCount val="1"/>
                <c:pt idx="0">
                  <c:v>2016</c:v>
                </c:pt>
              </c:strCache>
            </c:strRef>
          </c:tx>
          <c:spPr>
            <a:solidFill>
              <a:srgbClr val="FFC000"/>
            </a:solidFill>
            <a:ln>
              <a:noFill/>
            </a:ln>
            <a:effectLst/>
          </c:spPr>
          <c:invertIfNegative val="0"/>
          <c:cat>
            <c:numRef>
              <c:f>'[lvnp (1).xlsx]Sheet1'!$R$18:$R$38</c:f>
              <c:numCache>
                <c:formatCode>General</c:formatCode>
                <c:ptCount val="21"/>
                <c:pt idx="0">
                  <c:v>-1</c:v>
                </c:pt>
                <c:pt idx="1">
                  <c:v>-0.9</c:v>
                </c:pt>
                <c:pt idx="2">
                  <c:v>-0.8</c:v>
                </c:pt>
                <c:pt idx="3">
                  <c:v>-0.7</c:v>
                </c:pt>
                <c:pt idx="4">
                  <c:v>-0.6</c:v>
                </c:pt>
                <c:pt idx="5">
                  <c:v>-0.5</c:v>
                </c:pt>
                <c:pt idx="6">
                  <c:v>-0.4</c:v>
                </c:pt>
                <c:pt idx="7">
                  <c:v>-0.3</c:v>
                </c:pt>
                <c:pt idx="8">
                  <c:v>-0.2</c:v>
                </c:pt>
                <c:pt idx="9">
                  <c:v>-0.1</c:v>
                </c:pt>
                <c:pt idx="10">
                  <c:v>0</c:v>
                </c:pt>
                <c:pt idx="11">
                  <c:v>0.1</c:v>
                </c:pt>
                <c:pt idx="12">
                  <c:v>0.2</c:v>
                </c:pt>
                <c:pt idx="13">
                  <c:v>0.3</c:v>
                </c:pt>
                <c:pt idx="14">
                  <c:v>0.4</c:v>
                </c:pt>
                <c:pt idx="15">
                  <c:v>0.5</c:v>
                </c:pt>
                <c:pt idx="16">
                  <c:v>0.6</c:v>
                </c:pt>
                <c:pt idx="17">
                  <c:v>0.7</c:v>
                </c:pt>
                <c:pt idx="18">
                  <c:v>0.8</c:v>
                </c:pt>
                <c:pt idx="19">
                  <c:v>0.9</c:v>
                </c:pt>
                <c:pt idx="20">
                  <c:v>1</c:v>
                </c:pt>
              </c:numCache>
            </c:numRef>
          </c:cat>
          <c:val>
            <c:numRef>
              <c:f>'[lvnp (1).xlsx]Sheet1'!$W$18:$W$38</c:f>
              <c:numCache>
                <c:formatCode>General</c:formatCode>
                <c:ptCount val="21"/>
                <c:pt idx="0">
                  <c:v>0</c:v>
                </c:pt>
                <c:pt idx="1">
                  <c:v>0</c:v>
                </c:pt>
                <c:pt idx="2">
                  <c:v>25</c:v>
                </c:pt>
                <c:pt idx="3">
                  <c:v>32</c:v>
                </c:pt>
                <c:pt idx="4">
                  <c:v>41</c:v>
                </c:pt>
                <c:pt idx="5">
                  <c:v>33</c:v>
                </c:pt>
                <c:pt idx="6">
                  <c:v>36</c:v>
                </c:pt>
                <c:pt idx="7">
                  <c:v>35</c:v>
                </c:pt>
                <c:pt idx="8">
                  <c:v>108</c:v>
                </c:pt>
                <c:pt idx="9">
                  <c:v>708</c:v>
                </c:pt>
                <c:pt idx="10">
                  <c:v>2742</c:v>
                </c:pt>
                <c:pt idx="11">
                  <c:v>1797</c:v>
                </c:pt>
                <c:pt idx="12">
                  <c:v>1055</c:v>
                </c:pt>
                <c:pt idx="13">
                  <c:v>704</c:v>
                </c:pt>
                <c:pt idx="14">
                  <c:v>623</c:v>
                </c:pt>
                <c:pt idx="15">
                  <c:v>456</c:v>
                </c:pt>
                <c:pt idx="16">
                  <c:v>308</c:v>
                </c:pt>
                <c:pt idx="17">
                  <c:v>141</c:v>
                </c:pt>
                <c:pt idx="18">
                  <c:v>78</c:v>
                </c:pt>
                <c:pt idx="19">
                  <c:v>33</c:v>
                </c:pt>
                <c:pt idx="20">
                  <c:v>44</c:v>
                </c:pt>
              </c:numCache>
            </c:numRef>
          </c:val>
        </c:ser>
        <c:dLbls>
          <c:showLegendKey val="0"/>
          <c:showVal val="0"/>
          <c:showCatName val="0"/>
          <c:showSerName val="0"/>
          <c:showPercent val="0"/>
          <c:showBubbleSize val="0"/>
        </c:dLbls>
        <c:gapWidth val="0"/>
        <c:overlap val="56"/>
        <c:axId val="90002176"/>
        <c:axId val="90003712"/>
      </c:barChart>
      <c:catAx>
        <c:axId val="90002176"/>
        <c:scaling>
          <c:orientation val="minMax"/>
        </c:scaling>
        <c:delete val="0"/>
        <c:axPos val="b"/>
        <c:numFmt formatCode="General" sourceLinked="1"/>
        <c:majorTickMark val="cross"/>
        <c:minorTickMark val="none"/>
        <c:tickLblPos val="none"/>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cap="none" spc="20" normalizeH="0" baseline="0">
                <a:solidFill>
                  <a:schemeClr val="tx1">
                    <a:lumMod val="65000"/>
                    <a:lumOff val="35000"/>
                  </a:schemeClr>
                </a:solidFill>
                <a:latin typeface="Century Gothic" panose="020B0502020202020204" pitchFamily="34" charset="0"/>
                <a:ea typeface="+mn-ea"/>
                <a:cs typeface="+mn-cs"/>
              </a:defRPr>
            </a:pPr>
            <a:endParaRPr lang="en-US"/>
          </a:p>
        </c:txPr>
        <c:crossAx val="90003712"/>
        <c:crosses val="autoZero"/>
        <c:auto val="1"/>
        <c:lblAlgn val="ctr"/>
        <c:lblOffset val="100"/>
        <c:noMultiLvlLbl val="0"/>
      </c:catAx>
      <c:valAx>
        <c:axId val="90003712"/>
        <c:scaling>
          <c:orientation val="minMax"/>
          <c:max val="4500"/>
          <c:min val="0"/>
        </c:scaling>
        <c:delete val="0"/>
        <c:axPos val="l"/>
        <c:majorGridlines>
          <c:spPr>
            <a:ln w="9525" cap="flat" cmpd="sng" algn="ctr">
              <a:solidFill>
                <a:schemeClr val="bg1"/>
              </a:solidFill>
              <a:round/>
            </a:ln>
            <a:effectLst/>
          </c:spPr>
        </c:majorGridlines>
        <c:title>
          <c:tx>
            <c:rich>
              <a:bodyPr rot="-5400000" spcFirstLastPara="1" vertOverflow="ellipsis" vert="horz" wrap="square" anchor="ctr" anchorCtr="1"/>
              <a:lstStyle/>
              <a:p>
                <a:pPr>
                  <a:defRPr sz="1600" b="0" i="0" u="none" strike="noStrike" kern="1200" cap="all" baseline="0">
                    <a:solidFill>
                      <a:schemeClr val="tx1">
                        <a:lumMod val="65000"/>
                        <a:lumOff val="35000"/>
                      </a:schemeClr>
                    </a:solidFill>
                    <a:latin typeface="Century Gothic" panose="020B0502020202020204" pitchFamily="34" charset="0"/>
                    <a:ea typeface="+mn-ea"/>
                    <a:cs typeface="+mn-cs"/>
                  </a:defRPr>
                </a:pPr>
                <a:r>
                  <a:rPr lang="en-US" sz="1600"/>
                  <a:t>Frequency</a:t>
                </a:r>
              </a:p>
            </c:rich>
          </c:tx>
          <c:overlay val="0"/>
          <c:spPr>
            <a:noFill/>
            <a:ln>
              <a:noFill/>
            </a:ln>
            <a:effectLst/>
          </c:spPr>
        </c:title>
        <c:numFmt formatCode="#,##0" sourceLinked="0"/>
        <c:majorTickMark val="in"/>
        <c:minorTickMark val="none"/>
        <c:tickLblPos val="nextTo"/>
        <c:spPr>
          <a:noFill/>
          <a:ln>
            <a:noFill/>
          </a:ln>
          <a:effectLst/>
        </c:spPr>
        <c:txPr>
          <a:bodyPr rot="-60000000" spcFirstLastPara="1" vertOverflow="ellipsis" vert="horz" wrap="square" anchor="ctr" anchorCtr="1"/>
          <a:lstStyle/>
          <a:p>
            <a:pPr>
              <a:defRPr sz="1600" b="0" i="0" u="none" strike="noStrike" kern="1200" spc="20" baseline="0">
                <a:solidFill>
                  <a:schemeClr val="tx1">
                    <a:lumMod val="65000"/>
                    <a:lumOff val="35000"/>
                  </a:schemeClr>
                </a:solidFill>
                <a:latin typeface="Century Gothic" panose="020B0502020202020204" pitchFamily="34" charset="0"/>
                <a:ea typeface="+mn-ea"/>
                <a:cs typeface="+mn-cs"/>
              </a:defRPr>
            </a:pPr>
            <a:endParaRPr lang="en-US"/>
          </a:p>
        </c:txPr>
        <c:crossAx val="90002176"/>
        <c:crosses val="autoZero"/>
        <c:crossBetween val="between"/>
        <c:majorUnit val="1000"/>
      </c:valAx>
      <c:spPr>
        <a:noFill/>
        <a:ln>
          <a:noFill/>
        </a:ln>
        <a:effectLst/>
      </c:spPr>
    </c:plotArea>
    <c:legend>
      <c:legendPos val="b"/>
      <c:layout>
        <c:manualLayout>
          <c:xMode val="edge"/>
          <c:yMode val="edge"/>
          <c:x val="0.220172478440195"/>
          <c:y val="0.36798337707786499"/>
          <c:w val="0.21085773032080199"/>
          <c:h val="0.28449804699674403"/>
        </c:manualLayout>
      </c:layout>
      <c:overlay val="1"/>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latin typeface="Century Gothic" panose="020B0502020202020204" pitchFamily="34" charset="0"/>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withinLinear" id="19">
  <a:schemeClr val="accent6"/>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withinLinear" id="14">
  <a:schemeClr val="accent1"/>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withinLinear" id="14">
  <a:schemeClr val="accent1"/>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withinLinear" id="14">
  <a:schemeClr val="accent1"/>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4">
  <a:schemeClr val="accent1"/>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withinLinear" id="14">
  <a:schemeClr val="accent1"/>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withinLinear" id="14">
  <a:schemeClr val="accent1"/>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900"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1600"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spc="20" baseline="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900"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1600"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spc="20" baseline="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900"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1600"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spc="20" baseline="0"/>
  </cs:valueAxis>
  <cs:wall>
    <cs:lnRef idx="0"/>
    <cs:fillRef idx="0"/>
    <cs:effectRef idx="0"/>
    <cs:fontRef idx="minor">
      <a:schemeClr val="dk1"/>
    </cs:fontRef>
  </cs:wall>
</cs:chartStyle>
</file>

<file path=ppt/charts/style13.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900"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1600"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spc="20" baseline="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900"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1600"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spc="20" baseline="0"/>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900"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1600"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spc="20" baseline="0"/>
  </cs:valueAxis>
  <cs:wall>
    <cs:lnRef idx="0"/>
    <cs:fillRef idx="0"/>
    <cs:effectRef idx="0"/>
    <cs:fontRef idx="minor">
      <a:schemeClr val="dk1"/>
    </cs:fontRef>
  </cs:wall>
</cs:chartStyle>
</file>

<file path=ppt/charts/style16.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900"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1600"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spc="20" baseline="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900"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1600"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spc="20" baseline="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900"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1600"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spc="20" baseline="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900"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1600"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spc="20" baseline="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900"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1600"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spc="20" baseline="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900"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1600"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spc="20" baseline="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900"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1600"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spc="20" baseline="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900"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1600"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spc="20" baseline="0"/>
  </cs:valueAxis>
  <cs:wall>
    <cs:lnRef idx="0"/>
    <cs:fillRef idx="0"/>
    <cs:effectRef idx="0"/>
    <cs:fontRef idx="minor">
      <a:schemeClr val="dk1"/>
    </cs:fontRef>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17-11-13T09:47:25.033" idx="28">
    <p:pos x="10" y="10"/>
    <p:text>Some minor corrections on citations and font size.  Added North Arrows to maps. Other than that, seems good.</p:text>
    <p:extLst>
      <p:ext uri="{C676402C-5697-4E1C-873F-D02D1690AC5C}">
        <p15:threadingInfo xmlns:p15="http://schemas.microsoft.com/office/powerpoint/2012/main" xmlns="" timeZoneBias="48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B0551F6-EE6B-48C5-A43A-C7EC1BD5F541}" type="datetimeFigureOut">
              <a:rPr lang="en-US" smtClean="0"/>
              <a:t>12/6/2017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28FD7A-8741-478D-8671-F6E4624C3B84}" type="slidenum">
              <a:rPr lang="en-US" smtClean="0"/>
              <a:t>‹#›</a:t>
            </a:fld>
            <a:endParaRPr lang="en-US"/>
          </a:p>
        </p:txBody>
      </p:sp>
    </p:spTree>
    <p:extLst>
      <p:ext uri="{BB962C8B-B14F-4D97-AF65-F5344CB8AC3E}">
        <p14:creationId xmlns:p14="http://schemas.microsoft.com/office/powerpoint/2010/main" val="4067573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10F9C2-AEC2-40AC-908E-7B015EE0924C}" type="datetimeFigureOut">
              <a:rPr lang="en-US" smtClean="0"/>
              <a:t>12/6/2017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35C12C-436B-478B-9EA8-7D7AB2695871}" type="slidenum">
              <a:rPr lang="en-US" smtClean="0"/>
              <a:t>‹#›</a:t>
            </a:fld>
            <a:endParaRPr lang="en-US"/>
          </a:p>
        </p:txBody>
      </p:sp>
    </p:spTree>
    <p:extLst>
      <p:ext uri="{BB962C8B-B14F-4D97-AF65-F5344CB8AC3E}">
        <p14:creationId xmlns:p14="http://schemas.microsoft.com/office/powerpoint/2010/main" val="2509195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rPr>
              <a:t>Image Source:</a:t>
            </a:r>
            <a:r>
              <a:rPr lang="en-US" sz="1200" baseline="0" dirty="0">
                <a:solidFill>
                  <a:srgbClr val="FF0000"/>
                </a:solidFill>
              </a:rPr>
              <a:t> </a:t>
            </a:r>
            <a:r>
              <a:rPr lang="en-US" baseline="0" dirty="0" smtClean="0"/>
              <a:t>2015 Badger LiDAR</a:t>
            </a:r>
            <a:r>
              <a:rPr lang="en-US" sz="1200" baseline="0" dirty="0">
                <a:solidFill>
                  <a:srgbClr val="FF0000"/>
                </a:solidFill>
              </a:rPr>
              <a:t> </a:t>
            </a:r>
            <a:r>
              <a:rPr lang="en-US" sz="1200" baseline="0" dirty="0" smtClean="0">
                <a:solidFill>
                  <a:srgbClr val="FF0000"/>
                </a:solidFill>
              </a:rPr>
              <a:t>Lassen National Forest and </a:t>
            </a:r>
            <a:r>
              <a:rPr lang="en-US" sz="1200" baseline="0" dirty="0" err="1" smtClean="0">
                <a:solidFill>
                  <a:srgbClr val="FF0000"/>
                </a:solidFill>
              </a:rPr>
              <a:t>Arcmap</a:t>
            </a:r>
            <a:endParaRPr lang="en-US" baseline="0" dirty="0" smtClean="0"/>
          </a:p>
        </p:txBody>
      </p:sp>
      <p:sp>
        <p:nvSpPr>
          <p:cNvPr id="4" name="Slide Number Placeholder 3"/>
          <p:cNvSpPr>
            <a:spLocks noGrp="1"/>
          </p:cNvSpPr>
          <p:nvPr>
            <p:ph type="sldNum" sz="quarter" idx="10"/>
          </p:nvPr>
        </p:nvSpPr>
        <p:spPr/>
        <p:txBody>
          <a:bodyPr/>
          <a:lstStyle/>
          <a:p>
            <a:fld id="{0535C12C-436B-478B-9EA8-7D7AB2695871}" type="slidenum">
              <a:rPr lang="en-US" smtClean="0"/>
              <a:t>1</a:t>
            </a:fld>
            <a:endParaRPr lang="en-US"/>
          </a:p>
        </p:txBody>
      </p:sp>
    </p:spTree>
    <p:extLst>
      <p:ext uri="{BB962C8B-B14F-4D97-AF65-F5344CB8AC3E}">
        <p14:creationId xmlns:p14="http://schemas.microsoft.com/office/powerpoint/2010/main" val="8165858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we analyzed the LiDAR</a:t>
            </a:r>
            <a:r>
              <a:rPr lang="en-US" baseline="0" dirty="0"/>
              <a:t> from the Badger Planning Area north of the Park to perform a landscape-scale assessment of the forest, and more specifically the fuel load</a:t>
            </a:r>
            <a:endParaRPr lang="en-US" dirty="0"/>
          </a:p>
          <a:p>
            <a:endParaRPr lang="en-US" dirty="0"/>
          </a:p>
          <a:p>
            <a:endParaRPr lang="en-US" dirty="0"/>
          </a:p>
          <a:p>
            <a:r>
              <a:rPr lang="en-US" dirty="0"/>
              <a:t>Image</a:t>
            </a:r>
            <a:r>
              <a:rPr lang="en-US" baseline="0" dirty="0"/>
              <a:t> Source: Heather Myers</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10</a:t>
            </a:fld>
            <a:endParaRPr lang="en-US"/>
          </a:p>
        </p:txBody>
      </p:sp>
    </p:spTree>
    <p:extLst>
      <p:ext uri="{BB962C8B-B14F-4D97-AF65-F5344CB8AC3E}">
        <p14:creationId xmlns:p14="http://schemas.microsoft.com/office/powerpoint/2010/main" val="7988366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spcBef>
                <a:spcPts val="0"/>
              </a:spcBef>
              <a:buFont typeface="Arial" charset="0"/>
              <a:buChar char="•"/>
            </a:pPr>
            <a:r>
              <a:rPr lang="en-US" dirty="0"/>
              <a:t>The</a:t>
            </a:r>
            <a:r>
              <a:rPr lang="en-US" baseline="0" dirty="0"/>
              <a:t> two inputs to the LiDAR case study was the LiDAR and corresponding plot data, provided by the Forest.</a:t>
            </a:r>
          </a:p>
          <a:p>
            <a:pPr marL="171450" lvl="0" indent="-171450">
              <a:spcBef>
                <a:spcPts val="0"/>
              </a:spcBef>
              <a:buFont typeface="Arial" charset="0"/>
              <a:buChar char="•"/>
            </a:pPr>
            <a:r>
              <a:rPr lang="en-US" baseline="0" dirty="0"/>
              <a:t>The first piece of data derived was heights.</a:t>
            </a:r>
          </a:p>
          <a:p>
            <a:pPr marL="171450" lvl="0" indent="-171450">
              <a:spcBef>
                <a:spcPts val="0"/>
              </a:spcBef>
              <a:buFont typeface="Arial" charset="0"/>
              <a:buChar char="•"/>
            </a:pPr>
            <a:r>
              <a:rPr lang="en-US" baseline="0" dirty="0"/>
              <a:t>Then we ran an algorithm to segment individual tree canopies and locate tree trunks. This also provides Canopy Base Height and Canopy Cover</a:t>
            </a:r>
          </a:p>
          <a:p>
            <a:pPr marL="171450" lvl="0" indent="-171450">
              <a:spcBef>
                <a:spcPts val="0"/>
              </a:spcBef>
              <a:buFont typeface="Arial" charset="0"/>
              <a:buChar char="•"/>
            </a:pPr>
            <a:r>
              <a:rPr lang="en-US" baseline="0" dirty="0"/>
              <a:t>We also identified ladder fuels, which was used to identify priority treatment areas so that our partners know where areas vulnerable to large scale fires are.</a:t>
            </a:r>
          </a:p>
          <a:p>
            <a:pPr marL="171450" lvl="0" indent="-171450">
              <a:spcBef>
                <a:spcPts val="0"/>
              </a:spcBef>
              <a:buFont typeface="Arial" charset="0"/>
              <a:buChar char="•"/>
            </a:pP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11</a:t>
            </a:fld>
            <a:endParaRPr lang="en-US"/>
          </a:p>
        </p:txBody>
      </p:sp>
    </p:spTree>
    <p:extLst>
      <p:ext uri="{BB962C8B-B14F-4D97-AF65-F5344CB8AC3E}">
        <p14:creationId xmlns:p14="http://schemas.microsoft.com/office/powerpoint/2010/main" val="252674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Shape 269"/>
          <p:cNvSpPr txBox="1">
            <a:spLocks noGrp="1"/>
          </p:cNvSpPr>
          <p:nvPr>
            <p:ph type="body" idx="1"/>
          </p:nvPr>
        </p:nvSpPr>
        <p:spPr>
          <a:xfrm>
            <a:off x="678180" y="4363879"/>
            <a:ext cx="5425440" cy="3570447"/>
          </a:xfrm>
          <a:prstGeom prst="rect">
            <a:avLst/>
          </a:prstGeom>
        </p:spPr>
        <p:txBody>
          <a:bodyPr wrap="square" lIns="90547" tIns="90547" rIns="90547" bIns="90547" anchor="t" anchorCtr="0">
            <a:noAutofit/>
          </a:bodyPr>
          <a:lstStyle/>
          <a:p>
            <a:pPr marL="169804" indent="-169804">
              <a:buFont typeface="Arial" charset="0"/>
              <a:buChar char="•"/>
            </a:pPr>
            <a:r>
              <a:rPr lang="en-US" dirty="0"/>
              <a:t>To test methods for</a:t>
            </a:r>
            <a:r>
              <a:rPr lang="en-US" baseline="0" dirty="0"/>
              <a:t> the LiDAR data</a:t>
            </a:r>
            <a:r>
              <a:rPr lang="en-US" dirty="0"/>
              <a:t>, we picked</a:t>
            </a:r>
            <a:r>
              <a:rPr lang="en-US" baseline="0" dirty="0"/>
              <a:t> an arbitrary sample area in the Badger area that also included plot data and processed a sample. </a:t>
            </a:r>
          </a:p>
          <a:p>
            <a:pPr marL="169804" indent="-169804">
              <a:buFont typeface="Arial" charset="0"/>
              <a:buChar char="•"/>
            </a:pPr>
            <a:r>
              <a:rPr lang="en-US" baseline="0" dirty="0"/>
              <a:t>The first metric derived was heights</a:t>
            </a:r>
          </a:p>
          <a:p>
            <a:pPr marL="0" indent="0">
              <a:buFont typeface="Arial" charset="0"/>
              <a:buNone/>
            </a:pPr>
            <a:endParaRPr lang="en-US" baseline="0" dirty="0"/>
          </a:p>
          <a:p>
            <a:pPr marL="0" indent="0">
              <a:buFont typeface="Arial" charset="0"/>
              <a:buNone/>
            </a:pPr>
            <a:r>
              <a:rPr lang="en-US" baseline="0" dirty="0"/>
              <a:t>Data source: 2015 Badger LiDAR</a:t>
            </a:r>
          </a:p>
        </p:txBody>
      </p:sp>
      <p:sp>
        <p:nvSpPr>
          <p:cNvPr id="270" name="Shape 270"/>
          <p:cNvSpPr>
            <a:spLocks noGrp="1" noRot="1" noChangeAspect="1"/>
          </p:cNvSpPr>
          <p:nvPr>
            <p:ph type="sldImg" idx="2"/>
          </p:nvPr>
        </p:nvSpPr>
        <p:spPr>
          <a:xfrm>
            <a:off x="671513" y="1133475"/>
            <a:ext cx="5438775" cy="30607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005099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78180" y="4363879"/>
            <a:ext cx="5425440" cy="3570447"/>
          </a:xfrm>
          <a:prstGeom prst="rect">
            <a:avLst/>
          </a:prstGeom>
        </p:spPr>
        <p:txBody>
          <a:bodyPr wrap="square" lIns="90547" tIns="90547" rIns="90547" bIns="90547" anchor="t" anchorCtr="0">
            <a:noAutofit/>
          </a:bodyPr>
          <a:lstStyle/>
          <a:p>
            <a:pPr marL="169804" indent="-169804">
              <a:buFont typeface="Arial" charset="0"/>
              <a:buChar char="•"/>
            </a:pPr>
            <a:r>
              <a:rPr lang="en-US" dirty="0"/>
              <a:t>With the</a:t>
            </a:r>
            <a:r>
              <a:rPr lang="en-US" baseline="0" dirty="0"/>
              <a:t> heights, canopy cover and tree trunk locations, we can extract ladder fuels</a:t>
            </a:r>
          </a:p>
          <a:p>
            <a:pPr marL="169804" indent="-169804">
              <a:buFont typeface="Arial" charset="0"/>
              <a:buChar char="•"/>
            </a:pPr>
            <a:endParaRPr lang="en-US" baseline="0" dirty="0"/>
          </a:p>
          <a:p>
            <a:pPr marL="169804" indent="-169804">
              <a:buFont typeface="Arial" charset="0"/>
              <a:buChar char="•"/>
            </a:pPr>
            <a:endParaRPr lang="en-US" baseline="0" dirty="0"/>
          </a:p>
          <a:p>
            <a:pPr marL="169804" marR="0" lvl="0" indent="-169804" algn="l" defTabSz="914400" rtl="0" eaLnBrk="1" fontAlgn="auto" latinLnBrk="0" hangingPunct="1">
              <a:lnSpc>
                <a:spcPct val="100000"/>
              </a:lnSpc>
              <a:spcBef>
                <a:spcPts val="0"/>
              </a:spcBef>
              <a:spcAft>
                <a:spcPts val="0"/>
              </a:spcAft>
              <a:buClrTx/>
              <a:buSzTx/>
              <a:buFont typeface="Arial" charset="0"/>
              <a:buChar char="•"/>
              <a:tabLst/>
              <a:defRPr/>
            </a:pPr>
            <a:r>
              <a:rPr lang="en-US" baseline="0" dirty="0"/>
              <a:t>Data source: 2015 Badger LiDAR</a:t>
            </a:r>
          </a:p>
          <a:p>
            <a:pPr marL="169804" indent="-169804">
              <a:buFont typeface="Arial" charset="0"/>
              <a:buChar char="•"/>
            </a:pPr>
            <a:endParaRPr dirty="0"/>
          </a:p>
        </p:txBody>
      </p:sp>
      <p:sp>
        <p:nvSpPr>
          <p:cNvPr id="287" name="Shape 287"/>
          <p:cNvSpPr>
            <a:spLocks noGrp="1" noRot="1" noChangeAspect="1"/>
          </p:cNvSpPr>
          <p:nvPr>
            <p:ph type="sldImg" idx="2"/>
          </p:nvPr>
        </p:nvSpPr>
        <p:spPr>
          <a:xfrm>
            <a:off x="671513" y="1133475"/>
            <a:ext cx="5438775" cy="30607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280456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200 acre site was selected within the Badger Planning Area, Lassen National Forest. These 200 acres are planted trees, hence the wavy pattern.</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14</a:t>
            </a:fld>
            <a:endParaRPr lang="en-US"/>
          </a:p>
        </p:txBody>
      </p:sp>
    </p:spTree>
    <p:extLst>
      <p:ext uri="{BB962C8B-B14F-4D97-AF65-F5344CB8AC3E}">
        <p14:creationId xmlns:p14="http://schemas.microsoft.com/office/powerpoint/2010/main" val="18096161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a:t>
            </a:r>
            <a:r>
              <a:rPr lang="en-US" baseline="0" dirty="0" smtClean="0"/>
              <a:t> higher resolution demonstration purposes, this square acre was selected to show results at a finer scale.</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15</a:t>
            </a:fld>
            <a:endParaRPr lang="en-US"/>
          </a:p>
        </p:txBody>
      </p:sp>
    </p:spTree>
    <p:extLst>
      <p:ext uri="{BB962C8B-B14F-4D97-AF65-F5344CB8AC3E}">
        <p14:creationId xmlns:p14="http://schemas.microsoft.com/office/powerpoint/2010/main" val="34431574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the high resolution Canopy Height Model (CHM) created from the LiDAR points, which captures the heights of all trees at 1m horizontal resolution.</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16</a:t>
            </a:fld>
            <a:endParaRPr lang="en-US"/>
          </a:p>
        </p:txBody>
      </p:sp>
    </p:spTree>
    <p:extLst>
      <p:ext uri="{BB962C8B-B14F-4D97-AF65-F5344CB8AC3E}">
        <p14:creationId xmlns:p14="http://schemas.microsoft.com/office/powerpoint/2010/main" val="35948218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It this scale, individual trees are difficult to identify, so zooming in to the square acre will help explain the canopy segmentation process.</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17</a:t>
            </a:fld>
            <a:endParaRPr lang="en-US"/>
          </a:p>
        </p:txBody>
      </p:sp>
    </p:spTree>
    <p:extLst>
      <p:ext uri="{BB962C8B-B14F-4D97-AF65-F5344CB8AC3E}">
        <p14:creationId xmlns:p14="http://schemas.microsoft.com/office/powerpoint/2010/main" val="40010529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It this scale, individual trees are difficult to identify, so zooming in to the square acre will help explain the canopy segmentation process.</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18</a:t>
            </a:fld>
            <a:endParaRPr lang="en-US"/>
          </a:p>
        </p:txBody>
      </p:sp>
    </p:spTree>
    <p:extLst>
      <p:ext uri="{BB962C8B-B14F-4D97-AF65-F5344CB8AC3E}">
        <p14:creationId xmlns:p14="http://schemas.microsoft.com/office/powerpoint/2010/main" val="2181344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this scale, the boundaries of individual tree can be identified.</a:t>
            </a:r>
            <a:r>
              <a:rPr lang="en-US" baseline="0" dirty="0" smtClean="0"/>
              <a:t> </a:t>
            </a:r>
            <a:endParaRPr lang="en-US" dirty="0" smtClean="0"/>
          </a:p>
        </p:txBody>
      </p:sp>
      <p:sp>
        <p:nvSpPr>
          <p:cNvPr id="4" name="Slide Number Placeholder 3"/>
          <p:cNvSpPr>
            <a:spLocks noGrp="1"/>
          </p:cNvSpPr>
          <p:nvPr>
            <p:ph type="sldNum" sz="quarter" idx="10"/>
          </p:nvPr>
        </p:nvSpPr>
        <p:spPr/>
        <p:txBody>
          <a:bodyPr/>
          <a:lstStyle/>
          <a:p>
            <a:fld id="{0535C12C-436B-478B-9EA8-7D7AB2695871}" type="slidenum">
              <a:rPr lang="en-US" smtClean="0"/>
              <a:t>19</a:t>
            </a:fld>
            <a:endParaRPr lang="en-US"/>
          </a:p>
        </p:txBody>
      </p:sp>
    </p:spTree>
    <p:extLst>
      <p:ext uri="{BB962C8B-B14F-4D97-AF65-F5344CB8AC3E}">
        <p14:creationId xmlns:p14="http://schemas.microsoft.com/office/powerpoint/2010/main" val="3768781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continued working with our partners at Lassen Volcanic National Park this term, and also included neighboring Lassen National Forest as a collaborator.</a:t>
            </a:r>
            <a:endParaRPr lang="en-US" dirty="0"/>
          </a:p>
          <a:p>
            <a:r>
              <a:rPr lang="en-US" baseline="0" dirty="0" smtClean="0"/>
              <a:t> </a:t>
            </a:r>
            <a:endParaRPr lang="en-US" dirty="0"/>
          </a:p>
          <a:p>
            <a:endParaRPr lang="en-US" dirty="0"/>
          </a:p>
          <a:p>
            <a:r>
              <a:rPr lang="en-US" dirty="0"/>
              <a:t>Image Source: Andrea </a:t>
            </a:r>
            <a:r>
              <a:rPr lang="en-US" dirty="0" smtClean="0"/>
              <a:t>Ferrer (team member)</a:t>
            </a:r>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a:t>
            </a:fld>
            <a:endParaRPr lang="en-US"/>
          </a:p>
        </p:txBody>
      </p:sp>
    </p:spTree>
    <p:extLst>
      <p:ext uri="{BB962C8B-B14F-4D97-AF65-F5344CB8AC3E}">
        <p14:creationId xmlns:p14="http://schemas.microsoft.com/office/powerpoint/2010/main" val="18648635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Color</a:t>
            </a:r>
            <a:r>
              <a:rPr lang="en-US" baseline="0" dirty="0" smtClean="0"/>
              <a:t> help </a:t>
            </a:r>
            <a:r>
              <a:rPr lang="en-US" dirty="0" smtClean="0"/>
              <a:t>display the </a:t>
            </a:r>
            <a:r>
              <a:rPr lang="en-US" baseline="0" dirty="0" smtClean="0"/>
              <a:t>heights, which visually helps differentiate the dominant trees from co-dominant trees.</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20</a:t>
            </a:fld>
            <a:endParaRPr lang="en-US"/>
          </a:p>
        </p:txBody>
      </p:sp>
    </p:spTree>
    <p:extLst>
      <p:ext uri="{BB962C8B-B14F-4D97-AF65-F5344CB8AC3E}">
        <p14:creationId xmlns:p14="http://schemas.microsoft.com/office/powerpoint/2010/main" val="17765853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Canopies are segmented with</a:t>
            </a:r>
            <a:r>
              <a:rPr lang="en-US" baseline="0" dirty="0" smtClean="0"/>
              <a:t> an algorithm that segments the heights raster vertically and finds new relative maxima for each binned height slice. This is an iterative process for the entire heights raster, finding the relative maximum heights across the landscape at 1m vertical slices. When all maximum heights are found, Thiessen Polygons are created, then clipped by the canopy cover boundary.</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21</a:t>
            </a:fld>
            <a:endParaRPr lang="en-US"/>
          </a:p>
        </p:txBody>
      </p:sp>
    </p:spTree>
    <p:extLst>
      <p:ext uri="{BB962C8B-B14F-4D97-AF65-F5344CB8AC3E}">
        <p14:creationId xmlns:p14="http://schemas.microsoft.com/office/powerpoint/2010/main" val="41452930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centers of the Thiessen Polygons are useful representations of stem locations. This square acre has 203 stems identified.</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22</a:t>
            </a:fld>
            <a:endParaRPr lang="en-US"/>
          </a:p>
        </p:txBody>
      </p:sp>
    </p:spTree>
    <p:extLst>
      <p:ext uri="{BB962C8B-B14F-4D97-AF65-F5344CB8AC3E}">
        <p14:creationId xmlns:p14="http://schemas.microsoft.com/office/powerpoint/2010/main" val="37734341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Color</a:t>
            </a:r>
            <a:r>
              <a:rPr lang="en-US" baseline="0" dirty="0" smtClean="0"/>
              <a:t> help </a:t>
            </a:r>
            <a:r>
              <a:rPr lang="en-US" dirty="0" smtClean="0"/>
              <a:t>display the </a:t>
            </a:r>
            <a:r>
              <a:rPr lang="en-US" baseline="0" dirty="0" smtClean="0"/>
              <a:t>heights, which visually helps differentiate the dominant trees from co-dominant trees for the 200 acres.</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23</a:t>
            </a:fld>
            <a:endParaRPr lang="en-US"/>
          </a:p>
        </p:txBody>
      </p:sp>
    </p:spTree>
    <p:extLst>
      <p:ext uri="{BB962C8B-B14F-4D97-AF65-F5344CB8AC3E}">
        <p14:creationId xmlns:p14="http://schemas.microsoft.com/office/powerpoint/2010/main" val="21059002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Stem</a:t>
            </a:r>
            <a:r>
              <a:rPr lang="en-US" baseline="0" dirty="0" smtClean="0"/>
              <a:t> centers for 200 acres were calculated and shown. Visual display is funny and requires coarsening of data visualization.</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24</a:t>
            </a:fld>
            <a:endParaRPr lang="en-US"/>
          </a:p>
        </p:txBody>
      </p:sp>
    </p:spTree>
    <p:extLst>
      <p:ext uri="{BB962C8B-B14F-4D97-AF65-F5344CB8AC3E}">
        <p14:creationId xmlns:p14="http://schemas.microsoft.com/office/powerpoint/2010/main" val="2726477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diagram shows stem</a:t>
            </a:r>
            <a:r>
              <a:rPr lang="en-US" baseline="0" dirty="0" smtClean="0"/>
              <a:t> counts within each acre as a measure of stem density.</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25</a:t>
            </a:fld>
            <a:endParaRPr lang="en-US"/>
          </a:p>
        </p:txBody>
      </p:sp>
    </p:spTree>
    <p:extLst>
      <p:ext uri="{BB962C8B-B14F-4D97-AF65-F5344CB8AC3E}">
        <p14:creationId xmlns:p14="http://schemas.microsoft.com/office/powerpoint/2010/main" val="30971327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This diagram shows stem density colored for quick visual assessment of densest areas within 200 acres. Areas in darker green have higher</a:t>
            </a:r>
            <a:r>
              <a:rPr lang="en-US" baseline="0" dirty="0" smtClean="0"/>
              <a:t> densities of trees  and thus higher fuel loads. Fuel managers should see these areas to prioritize fuel treatments in order to reduce risks of high intensity fires.</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26</a:t>
            </a:fld>
            <a:endParaRPr lang="en-US"/>
          </a:p>
        </p:txBody>
      </p:sp>
    </p:spTree>
    <p:extLst>
      <p:ext uri="{BB962C8B-B14F-4D97-AF65-F5344CB8AC3E}">
        <p14:creationId xmlns:p14="http://schemas.microsoft.com/office/powerpoint/2010/main" val="7613663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diagram</a:t>
            </a:r>
            <a:r>
              <a:rPr lang="en-US" baseline="0" dirty="0" smtClean="0"/>
              <a:t> shows e</a:t>
            </a:r>
            <a:r>
              <a:rPr lang="en-US" dirty="0" smtClean="0"/>
              <a:t>ach tree canopy colored with a unique color.</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27</a:t>
            </a:fld>
            <a:endParaRPr lang="en-US"/>
          </a:p>
        </p:txBody>
      </p:sp>
    </p:spTree>
    <p:extLst>
      <p:ext uri="{BB962C8B-B14F-4D97-AF65-F5344CB8AC3E}">
        <p14:creationId xmlns:p14="http://schemas.microsoft.com/office/powerpoint/2010/main" val="28631771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Zoom in to 1 acre</a:t>
            </a: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28</a:t>
            </a:fld>
            <a:endParaRPr lang="en-US"/>
          </a:p>
        </p:txBody>
      </p:sp>
    </p:spTree>
    <p:extLst>
      <p:ext uri="{BB962C8B-B14F-4D97-AF65-F5344CB8AC3E}">
        <p14:creationId xmlns:p14="http://schemas.microsoft.com/office/powerpoint/2010/main" val="35609951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Zoom in to 1 acre</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29</a:t>
            </a:fld>
            <a:endParaRPr lang="en-US"/>
          </a:p>
        </p:txBody>
      </p:sp>
    </p:spTree>
    <p:extLst>
      <p:ext uri="{BB962C8B-B14F-4D97-AF65-F5344CB8AC3E}">
        <p14:creationId xmlns:p14="http://schemas.microsoft.com/office/powerpoint/2010/main" val="40321783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need for this project comes from three main elements: fuel loads, the landscape scale, and forest resilience.</a:t>
            </a:r>
          </a:p>
          <a:p>
            <a:pPr marL="228600" indent="-228600">
              <a:buAutoNum type="arabicPeriod"/>
            </a:pPr>
            <a:r>
              <a:rPr lang="en-US" baseline="0" dirty="0"/>
              <a:t>Heavy fuel loads in Lassen increase the risk of large-scale fires. Unnaturally high fuel loads exist as a consequence of fire suppression policy, compounded by changing climate conditions and drought.</a:t>
            </a:r>
          </a:p>
          <a:p>
            <a:pPr marL="228600" indent="-228600">
              <a:buAutoNum type="arabicPeriod"/>
            </a:pPr>
            <a:r>
              <a:rPr lang="en-US" baseline="0" dirty="0"/>
              <a:t>Land managers need to understand a landscape-scale view of Lassen. Stakeholders downstream from one vested manager are affected by decisions made by others. </a:t>
            </a:r>
            <a:r>
              <a:rPr lang="en-US" baseline="0" dirty="0" smtClean="0"/>
              <a:t>Transparency with data would aid their landscape-scale assessments. Therefore</a:t>
            </a:r>
            <a:r>
              <a:rPr lang="en-US" baseline="0" dirty="0"/>
              <a:t>, interagency collaboration is imperative. </a:t>
            </a:r>
          </a:p>
          <a:p>
            <a:pPr marL="228600" indent="-228600">
              <a:buAutoNum type="arabicPeriod"/>
            </a:pPr>
            <a:r>
              <a:rPr lang="en-US" baseline="0" dirty="0"/>
              <a:t>Finally, we want to plan for resilience. Wildland fire use for resource management benefits can take place in a forest with safe fuel loads – land managers should be able to assess whether to let low intensity high frequency fires burn safely.</a:t>
            </a:r>
          </a:p>
          <a:p>
            <a:pPr marL="228600" indent="-228600">
              <a:buAutoNum type="arabicPeriod"/>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Image: Anna </a:t>
            </a:r>
            <a:r>
              <a:rPr lang="en-US" baseline="0" dirty="0" smtClean="0"/>
              <a:t>McGarrigle </a:t>
            </a:r>
            <a:r>
              <a:rPr lang="en-US" dirty="0" smtClean="0"/>
              <a:t>(team member)</a:t>
            </a:r>
          </a:p>
          <a:p>
            <a:pPr marL="0" indent="0">
              <a:buNone/>
            </a:pP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3</a:t>
            </a:fld>
            <a:endParaRPr lang="en-US"/>
          </a:p>
        </p:txBody>
      </p:sp>
    </p:spTree>
    <p:extLst>
      <p:ext uri="{BB962C8B-B14F-4D97-AF65-F5344CB8AC3E}">
        <p14:creationId xmlns:p14="http://schemas.microsoft.com/office/powerpoint/2010/main" val="10733179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this scale, the density</a:t>
            </a:r>
            <a:r>
              <a:rPr lang="en-US" baseline="0" dirty="0" smtClean="0"/>
              <a:t> of trees is made more clear. Yes, this is 203 trees.</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30</a:t>
            </a:fld>
            <a:endParaRPr lang="en-US"/>
          </a:p>
        </p:txBody>
      </p:sp>
    </p:spTree>
    <p:extLst>
      <p:ext uri="{BB962C8B-B14F-4D97-AF65-F5344CB8AC3E}">
        <p14:creationId xmlns:p14="http://schemas.microsoft.com/office/powerpoint/2010/main" val="6548999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minimum height for each canopy segment was used as a proxy for each tree’s canopy base height. This is the distance from the ground to the trees lowest hanging branch. Trees with low canopy base heights increase the risks of canopy fires since surface fires can easily spread into canopies when vegetation understories touch a canopy’s base.</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31</a:t>
            </a:fld>
            <a:endParaRPr lang="en-US"/>
          </a:p>
        </p:txBody>
      </p:sp>
    </p:spTree>
    <p:extLst>
      <p:ext uri="{BB962C8B-B14F-4D97-AF65-F5344CB8AC3E}">
        <p14:creationId xmlns:p14="http://schemas.microsoft.com/office/powerpoint/2010/main" val="32056286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canopy</a:t>
            </a:r>
            <a:r>
              <a:rPr lang="en-US" baseline="0" dirty="0" smtClean="0"/>
              <a:t> base heights was calculated for all 200 acres. Focus your attention on areas with a high density of trees with low canopy base heights located around black (grassland) patches. These areas are at a higher risk of starting canopy fires because the grassland-forest interface has a higher diversity of grasses and shrubs that act as ladders into canopies.</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32</a:t>
            </a:fld>
            <a:endParaRPr lang="en-US"/>
          </a:p>
        </p:txBody>
      </p:sp>
    </p:spTree>
    <p:extLst>
      <p:ext uri="{BB962C8B-B14F-4D97-AF65-F5344CB8AC3E}">
        <p14:creationId xmlns:p14="http://schemas.microsoft.com/office/powerpoint/2010/main" val="18439047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canopy</a:t>
            </a:r>
            <a:r>
              <a:rPr lang="en-US" baseline="0" dirty="0" smtClean="0"/>
              <a:t> base heights was calculated for all 200 acres. Focus your attention on areas with a high density of trees with low canopy base heights located around black (grassland) patches. These areas are at a higher risk of starting canopy fires because the grassland-forest interface has a higher diversity of grasses and shrubs that act as ladders into canopies.</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33</a:t>
            </a:fld>
            <a:endParaRPr lang="en-US"/>
          </a:p>
        </p:txBody>
      </p:sp>
    </p:spTree>
    <p:extLst>
      <p:ext uri="{BB962C8B-B14F-4D97-AF65-F5344CB8AC3E}">
        <p14:creationId xmlns:p14="http://schemas.microsoft.com/office/powerpoint/2010/main" val="17863918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diagram visualized</a:t>
            </a:r>
            <a:r>
              <a:rPr lang="en-US" baseline="0" dirty="0" smtClean="0"/>
              <a:t> the mean canopy base height for each acre.</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34</a:t>
            </a:fld>
            <a:endParaRPr lang="en-US"/>
          </a:p>
        </p:txBody>
      </p:sp>
    </p:spTree>
    <p:extLst>
      <p:ext uri="{BB962C8B-B14F-4D97-AF65-F5344CB8AC3E}">
        <p14:creationId xmlns:p14="http://schemas.microsoft.com/office/powerpoint/2010/main" val="29272326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diagram</a:t>
            </a:r>
            <a:r>
              <a:rPr lang="en-US" baseline="0" dirty="0" smtClean="0"/>
              <a:t> can be used to identify areas useful for fuel treatments. These areas have a high density of low canopy base height trees, which are candidates for hazardous fuel structures. </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35</a:t>
            </a:fld>
            <a:endParaRPr lang="en-US"/>
          </a:p>
        </p:txBody>
      </p:sp>
    </p:spTree>
    <p:extLst>
      <p:ext uri="{BB962C8B-B14F-4D97-AF65-F5344CB8AC3E}">
        <p14:creationId xmlns:p14="http://schemas.microsoft.com/office/powerpoint/2010/main" val="23275676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forest-grassland interface is a an area where surface fires can spread into canopies easily. The edge effects of these forest and grassland patch dynamics produce habitats that are more suitable for diverse grasses and shrubs. By creating clear fuel breaks in these interface areas and removing understories from low canopies, fuel managers can reduce the risks of catastrophic wildfire events resulting from surface fire spread (and not crown spotting).</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36</a:t>
            </a:fld>
            <a:endParaRPr lang="en-US"/>
          </a:p>
        </p:txBody>
      </p:sp>
    </p:spTree>
    <p:extLst>
      <p:ext uri="{BB962C8B-B14F-4D97-AF65-F5344CB8AC3E}">
        <p14:creationId xmlns:p14="http://schemas.microsoft.com/office/powerpoint/2010/main" val="17844285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a:t>
            </a:r>
            <a:r>
              <a:rPr lang="en-US" baseline="0" dirty="0"/>
              <a:t> Source: </a:t>
            </a:r>
            <a:r>
              <a:rPr lang="en-US" baseline="0" dirty="0" smtClean="0"/>
              <a:t>Anna McGarrigle </a:t>
            </a:r>
            <a:r>
              <a:rPr lang="en-US" dirty="0" smtClean="0"/>
              <a:t>(team member)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37</a:t>
            </a:fld>
            <a:endParaRPr lang="en-US"/>
          </a:p>
        </p:txBody>
      </p:sp>
    </p:spTree>
    <p:extLst>
      <p:ext uri="{BB962C8B-B14F-4D97-AF65-F5344CB8AC3E}">
        <p14:creationId xmlns:p14="http://schemas.microsoft.com/office/powerpoint/2010/main" val="19557613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For the updates to </a:t>
            </a:r>
            <a:r>
              <a:rPr lang="en-US" baseline="0" dirty="0" err="1" smtClean="0"/>
              <a:t>SAVeTrEE</a:t>
            </a:r>
            <a:r>
              <a:rPr lang="en-US" baseline="0" dirty="0" smtClean="0"/>
              <a:t>, we acquired additional shapefile boundaries to expand areas of interest, and fire history data from FRAP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In GEE, we added functionality for the user to upload their own area of interest, and add fire history to the map</a:t>
            </a: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38</a:t>
            </a:fld>
            <a:endParaRPr lang="en-US"/>
          </a:p>
        </p:txBody>
      </p:sp>
    </p:spTree>
    <p:extLst>
      <p:ext uri="{BB962C8B-B14F-4D97-AF65-F5344CB8AC3E}">
        <p14:creationId xmlns:p14="http://schemas.microsoft.com/office/powerpoint/2010/main" val="5001390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user interface of SAVETREE has been expanded with future use in mind. By allowing the user to input their own asset, the analyses can be run on any shapefile they want, including shapefiles of future fires. Future fire history data can also be added to the map.</a:t>
            </a:r>
          </a:p>
          <a:p>
            <a:endParaRPr lang="en-US" dirty="0"/>
          </a:p>
          <a:p>
            <a:r>
              <a:rPr lang="en-US" dirty="0"/>
              <a:t>Image Source:</a:t>
            </a:r>
            <a:r>
              <a:rPr lang="en-US" baseline="0" dirty="0"/>
              <a:t> Google Earth </a:t>
            </a:r>
            <a:r>
              <a:rPr lang="en-US" baseline="0" dirty="0" smtClean="0"/>
              <a:t>Engine. Data: Lassen National Forest</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39</a:t>
            </a:fld>
            <a:endParaRPr lang="en-US"/>
          </a:p>
        </p:txBody>
      </p:sp>
    </p:spTree>
    <p:extLst>
      <p:ext uri="{BB962C8B-B14F-4D97-AF65-F5344CB8AC3E}">
        <p14:creationId xmlns:p14="http://schemas.microsoft.com/office/powerpoint/2010/main" val="2403149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Shape 15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9" name="Shape 159"/>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SzPct val="100000"/>
              <a:buFont typeface="Arial"/>
              <a:buNone/>
            </a:pPr>
            <a:r>
              <a:rPr lang="en-US" sz="1200" b="0" i="0" u="none" strike="noStrike" cap="none" dirty="0" smtClean="0">
                <a:solidFill>
                  <a:schemeClr val="dk1"/>
                </a:solidFill>
                <a:latin typeface="Calibri"/>
                <a:ea typeface="Calibri"/>
                <a:cs typeface="Calibri"/>
                <a:sym typeface="Calibri"/>
              </a:rPr>
              <a:t>This</a:t>
            </a:r>
            <a:r>
              <a:rPr lang="en-US" sz="1200" b="0" i="0" u="none" strike="noStrike" cap="none" baseline="0" dirty="0" smtClean="0">
                <a:solidFill>
                  <a:schemeClr val="dk1"/>
                </a:solidFill>
                <a:latin typeface="Calibri"/>
                <a:ea typeface="Calibri"/>
                <a:cs typeface="Calibri"/>
                <a:sym typeface="Calibri"/>
              </a:rPr>
              <a:t> project began in June of 2017 as a 10 week project. The team created 3 main data products that are important to introduce before this work.</a:t>
            </a:r>
          </a:p>
          <a:p>
            <a:pPr marL="0" marR="0" lvl="0" indent="0" algn="l" rtl="0">
              <a:lnSpc>
                <a:spcPct val="100000"/>
              </a:lnSpc>
              <a:spcBef>
                <a:spcPts val="0"/>
              </a:spcBef>
              <a:spcAft>
                <a:spcPts val="0"/>
              </a:spcAft>
              <a:buClr>
                <a:schemeClr val="dk1"/>
              </a:buClr>
              <a:buSzPct val="100000"/>
              <a:buFont typeface="Arial"/>
              <a:buNone/>
            </a:pPr>
            <a:endParaRPr lang="en-US" sz="1200" b="0" i="0" u="none" strike="noStrike" cap="none" dirty="0" smtClean="0">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ct val="100000"/>
              <a:buFont typeface="Arial"/>
              <a:buChar char="•"/>
            </a:pPr>
            <a:r>
              <a:rPr lang="en" sz="1200" b="0" i="0" u="none" strike="noStrike" cap="none" dirty="0" smtClean="0">
                <a:solidFill>
                  <a:schemeClr val="dk1"/>
                </a:solidFill>
                <a:latin typeface="Calibri"/>
                <a:ea typeface="Calibri"/>
                <a:cs typeface="Calibri"/>
                <a:sym typeface="Calibri"/>
              </a:rPr>
              <a:t>SAVeTrEE </a:t>
            </a:r>
            <a:r>
              <a:rPr lang="en" sz="1200" b="0" i="0" u="none" strike="noStrike" cap="none" dirty="0">
                <a:solidFill>
                  <a:schemeClr val="dk1"/>
                </a:solidFill>
                <a:latin typeface="Calibri"/>
                <a:ea typeface="Calibri"/>
                <a:cs typeface="Calibri"/>
                <a:sym typeface="Calibri"/>
              </a:rPr>
              <a:t>is our historical tree mortality product.</a:t>
            </a:r>
            <a:endParaRPr lang="en-US" sz="1200" b="0" i="0" u="none" strike="noStrike" cap="none" dirty="0">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ct val="100000"/>
              <a:buFont typeface="Arial"/>
              <a:buChar char="•"/>
            </a:pPr>
            <a:r>
              <a:rPr lang="en-US" sz="1200" b="0" i="0" u="none" strike="noStrike" cap="none" dirty="0">
                <a:solidFill>
                  <a:schemeClr val="dk1"/>
                </a:solidFill>
                <a:latin typeface="Calibri"/>
                <a:ea typeface="Calibri"/>
                <a:cs typeface="Calibri"/>
                <a:sym typeface="Calibri"/>
              </a:rPr>
              <a:t>It maps historical trends in tree mortality using Landsat data,</a:t>
            </a:r>
            <a:r>
              <a:rPr lang="en-US" sz="1200" b="0" i="0" u="none" strike="noStrike" cap="none" baseline="0" dirty="0">
                <a:solidFill>
                  <a:schemeClr val="dk1"/>
                </a:solidFill>
                <a:latin typeface="Calibri"/>
                <a:ea typeface="Calibri"/>
                <a:cs typeface="Calibri"/>
                <a:sym typeface="Calibri"/>
              </a:rPr>
              <a:t> going back </a:t>
            </a:r>
            <a:r>
              <a:rPr lang="en-US" sz="1200" b="0" i="0" u="none" strike="noStrike" cap="none" dirty="0">
                <a:solidFill>
                  <a:schemeClr val="dk1"/>
                </a:solidFill>
                <a:latin typeface="Calibri"/>
                <a:ea typeface="Calibri"/>
                <a:cs typeface="Calibri"/>
                <a:sym typeface="Calibri"/>
              </a:rPr>
              <a:t>to 1984.</a:t>
            </a:r>
            <a:endParaRPr lang="en" sz="1200" b="0" i="0" u="none" strike="noStrike" cap="none" dirty="0">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ct val="100000"/>
              <a:buFont typeface="Arial"/>
              <a:buChar char="•"/>
            </a:pPr>
            <a:r>
              <a:rPr lang="en" sz="1200" b="0" i="0" u="none" strike="noStrike" cap="none" dirty="0">
                <a:solidFill>
                  <a:schemeClr val="dk1"/>
                </a:solidFill>
                <a:latin typeface="Calibri"/>
                <a:ea typeface="Calibri"/>
                <a:cs typeface="Calibri"/>
                <a:sym typeface="Calibri"/>
              </a:rPr>
              <a:t>It is built in Google Earth Engine, which is a cloud computing platform. Basis in GEE means all data, processing is hosted on GOOGLE’s servers.  This circumvents the costly aspects of analyzing remotely sensed imagery, like processing time and technician’s time, expensive software, the need for high power computers, and need for lots of hard drive space to store imagery. </a:t>
            </a:r>
            <a:endParaRPr lang="en-US" sz="1200" b="0" i="0" u="none" strike="noStrike" cap="none" dirty="0">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ct val="100000"/>
              <a:buFont typeface="Arial"/>
              <a:buChar char="•"/>
            </a:pPr>
            <a:r>
              <a:rPr lang="en" sz="1200" b="0" i="0" u="none" strike="noStrike" cap="none" dirty="0">
                <a:solidFill>
                  <a:schemeClr val="dk1"/>
                </a:solidFill>
                <a:latin typeface="Calibri"/>
                <a:ea typeface="Calibri"/>
                <a:cs typeface="Calibri"/>
                <a:sym typeface="Calibri"/>
              </a:rPr>
              <a:t>In the tool we built, the user selects the spectral index, end year, and duration of trend. </a:t>
            </a:r>
            <a:r>
              <a:rPr lang="en-US" sz="1200" b="0" i="0" u="none" strike="noStrike" cap="none" dirty="0">
                <a:solidFill>
                  <a:schemeClr val="dk1"/>
                </a:solidFill>
                <a:latin typeface="Calibri"/>
                <a:ea typeface="Calibri"/>
                <a:cs typeface="Calibri"/>
                <a:sym typeface="Calibri"/>
              </a:rPr>
              <a:t>G</a:t>
            </a:r>
            <a:r>
              <a:rPr lang="en" sz="1200" b="0" i="0" u="none" strike="noStrike" cap="none" dirty="0" err="1">
                <a:solidFill>
                  <a:schemeClr val="dk1"/>
                </a:solidFill>
                <a:latin typeface="Calibri"/>
                <a:ea typeface="Calibri"/>
                <a:cs typeface="Calibri"/>
                <a:sym typeface="Calibri"/>
              </a:rPr>
              <a:t>rowth</a:t>
            </a:r>
            <a:r>
              <a:rPr lang="en" sz="1200" b="0" i="0" u="none" strike="noStrike" cap="none" dirty="0">
                <a:solidFill>
                  <a:schemeClr val="dk1"/>
                </a:solidFill>
                <a:latin typeface="Calibri"/>
                <a:ea typeface="Calibri"/>
                <a:cs typeface="Calibri"/>
                <a:sym typeface="Calibri"/>
              </a:rPr>
              <a:t> </a:t>
            </a:r>
            <a:r>
              <a:rPr lang="en-US" sz="1200" b="0" i="0" u="none" strike="noStrike" cap="none" dirty="0">
                <a:solidFill>
                  <a:schemeClr val="dk1"/>
                </a:solidFill>
                <a:latin typeface="Calibri"/>
                <a:ea typeface="Calibri"/>
                <a:cs typeface="Calibri"/>
                <a:sym typeface="Calibri"/>
              </a:rPr>
              <a:t>is </a:t>
            </a:r>
            <a:r>
              <a:rPr lang="en" sz="1200" b="0" i="0" u="none" strike="noStrike" cap="none" dirty="0">
                <a:solidFill>
                  <a:schemeClr val="dk1"/>
                </a:solidFill>
                <a:latin typeface="Calibri"/>
                <a:ea typeface="Calibri"/>
                <a:cs typeface="Calibri"/>
                <a:sym typeface="Calibri"/>
              </a:rPr>
              <a:t>green and mortality </a:t>
            </a:r>
            <a:r>
              <a:rPr lang="en-US" sz="1200" b="0" i="0" u="none" strike="noStrike" cap="none" dirty="0">
                <a:solidFill>
                  <a:schemeClr val="dk1"/>
                </a:solidFill>
                <a:latin typeface="Calibri"/>
                <a:ea typeface="Calibri"/>
                <a:cs typeface="Calibri"/>
                <a:sym typeface="Calibri"/>
              </a:rPr>
              <a:t>is </a:t>
            </a:r>
            <a:r>
              <a:rPr lang="en" sz="1200" b="0" i="0" u="none" strike="noStrike" cap="none" dirty="0">
                <a:solidFill>
                  <a:schemeClr val="dk1"/>
                </a:solidFill>
                <a:latin typeface="Calibri"/>
                <a:ea typeface="Calibri"/>
                <a:cs typeface="Calibri"/>
                <a:sym typeface="Calibri"/>
              </a:rPr>
              <a:t>red.</a:t>
            </a:r>
            <a:endParaRPr lang="en-US" sz="1200" b="0" i="0" u="none" strike="noStrike" cap="none" dirty="0">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ct val="100000"/>
              <a:buFont typeface="Arial"/>
              <a:buChar char="•"/>
            </a:pPr>
            <a:r>
              <a:rPr lang="en-US" sz="1200" b="0" i="0" u="none" strike="noStrike" cap="none" dirty="0">
                <a:solidFill>
                  <a:schemeClr val="dk1"/>
                </a:solidFill>
                <a:latin typeface="Calibri"/>
                <a:ea typeface="Calibri"/>
                <a:cs typeface="Calibri"/>
                <a:sym typeface="Calibri"/>
              </a:rPr>
              <a:t>It also produces a</a:t>
            </a:r>
            <a:r>
              <a:rPr lang="en-US" sz="1200" b="0" i="0" u="none" strike="noStrike" cap="none" baseline="0" dirty="0">
                <a:solidFill>
                  <a:schemeClr val="dk1"/>
                </a:solidFill>
                <a:latin typeface="Calibri"/>
                <a:ea typeface="Calibri"/>
                <a:cs typeface="Calibri"/>
                <a:sym typeface="Calibri"/>
              </a:rPr>
              <a:t> bivariate plot showing the variation in moisture and healthy vegetation</a:t>
            </a:r>
          </a:p>
          <a:p>
            <a:pPr marL="171450" marR="0" lvl="0" indent="-171450" algn="l" rtl="0">
              <a:lnSpc>
                <a:spcPct val="100000"/>
              </a:lnSpc>
              <a:spcBef>
                <a:spcPts val="0"/>
              </a:spcBef>
              <a:spcAft>
                <a:spcPts val="0"/>
              </a:spcAft>
              <a:buClr>
                <a:schemeClr val="dk1"/>
              </a:buClr>
              <a:buSzPct val="100000"/>
              <a:buFont typeface="Arial"/>
              <a:buChar char="•"/>
            </a:pPr>
            <a:r>
              <a:rPr lang="en-US" sz="1200" b="0" i="0" u="none" strike="noStrike" cap="none" baseline="0" dirty="0">
                <a:solidFill>
                  <a:schemeClr val="dk1"/>
                </a:solidFill>
                <a:latin typeface="Calibri"/>
                <a:ea typeface="Calibri"/>
                <a:cs typeface="Calibri"/>
                <a:sym typeface="Calibri"/>
              </a:rPr>
              <a:t>On click you can see how the value of one pixel has changed over time</a:t>
            </a:r>
            <a:endParaRPr lang="en"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p:txBody>
      </p:sp>
      <p:sp>
        <p:nvSpPr>
          <p:cNvPr id="160" name="Shape 160"/>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a:solidFill>
                  <a:schemeClr val="dk1"/>
                </a:solidFill>
                <a:latin typeface="Calibri"/>
                <a:ea typeface="Calibri"/>
                <a:cs typeface="Calibri"/>
                <a:sym typeface="Calibri"/>
              </a:rPr>
              <a:t>4</a:t>
            </a:fld>
            <a:endParaRPr lang="en"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885137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By adding historic fire data, we can now differentiate between apparent tree mortality that can be attributed to wildfires, fire treatments, and mechanical thinning, and tree mortality that does not appear to have a known cause. </a:t>
            </a:r>
          </a:p>
          <a:p>
            <a:pPr marL="171450" indent="-171450">
              <a:buFont typeface="Arial" panose="020B0604020202020204" pitchFamily="34" charset="0"/>
              <a:buChar char="•"/>
            </a:pPr>
            <a:r>
              <a:rPr lang="en-US" dirty="0" smtClean="0"/>
              <a:t>Thus, forest managers can hone in on areas experiencing high rates of tree mortality with no known cause, and watch the progression of tree recovery in areas that have experienced mortality events. </a:t>
            </a:r>
          </a:p>
          <a:p>
            <a:pPr marL="171450" indent="-171450">
              <a:buFont typeface="Arial" panose="020B0604020202020204" pitchFamily="34" charset="0"/>
              <a:buChar char="•"/>
            </a:pPr>
            <a:r>
              <a:rPr lang="en-US" dirty="0" smtClean="0"/>
              <a:t>By increasing the capabilities of the user interface we have made a tool which will be useful to the LVNP for many years and over the course of many future fire events.</a:t>
            </a:r>
          </a:p>
          <a:p>
            <a:pPr marL="171450" indent="-171450">
              <a:buFont typeface="Arial" panose="020B0604020202020204" pitchFamily="34" charset="0"/>
              <a:buChar char="•"/>
            </a:pPr>
            <a:endParaRPr lang="en-US" dirty="0" smtClean="0"/>
          </a:p>
          <a:p>
            <a:pPr marL="0" indent="0">
              <a:buFont typeface="Arial" panose="020B0604020202020204" pitchFamily="34" charset="0"/>
              <a:buNone/>
            </a:pPr>
            <a:r>
              <a:rPr lang="en-US" dirty="0" smtClean="0"/>
              <a:t>Image source: Google Earth Engine. Data: FRAP CA Statewide Fire Perimeters</a:t>
            </a:r>
            <a:r>
              <a:rPr lang="en-US" baseline="0" dirty="0" smtClean="0"/>
              <a:t> and Lassen Volcanic National Park boundary, freely available</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40</a:t>
            </a:fld>
            <a:endParaRPr lang="en-US"/>
          </a:p>
        </p:txBody>
      </p:sp>
    </p:spTree>
    <p:extLst>
      <p:ext uri="{BB962C8B-B14F-4D97-AF65-F5344CB8AC3E}">
        <p14:creationId xmlns:p14="http://schemas.microsoft.com/office/powerpoint/2010/main" val="22459985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We also analyzed land cover within the Reading Fire perimeter to see how it’s </a:t>
            </a:r>
            <a:r>
              <a:rPr lang="en-US" baseline="0" dirty="0" smtClean="0"/>
              <a:t>recovering</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a:t>
            </a:r>
            <a:r>
              <a:rPr lang="en-US" baseline="0" dirty="0"/>
              <a:t> Source: Heather </a:t>
            </a:r>
            <a:r>
              <a:rPr lang="en-US" baseline="0" dirty="0" smtClean="0"/>
              <a:t>Myers </a:t>
            </a:r>
            <a:r>
              <a:rPr lang="en-US" dirty="0" smtClean="0"/>
              <a:t>(team member)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41</a:t>
            </a:fld>
            <a:endParaRPr lang="en-US"/>
          </a:p>
        </p:txBody>
      </p:sp>
    </p:spTree>
    <p:extLst>
      <p:ext uri="{BB962C8B-B14F-4D97-AF65-F5344CB8AC3E}">
        <p14:creationId xmlns:p14="http://schemas.microsoft.com/office/powerpoint/2010/main" val="26434158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-USDA NAIP is flown every two years, so we acquired images for 2012-a pre-fire image, 2014-as a post-fire image, and 2016- as a recovery </a:t>
            </a:r>
            <a:r>
              <a:rPr lang="en-US" dirty="0" smtClean="0"/>
              <a:t>image</a:t>
            </a:r>
          </a:p>
          <a:p>
            <a:r>
              <a:rPr lang="en-US" dirty="0" smtClean="0"/>
              <a:t>-We</a:t>
            </a:r>
            <a:r>
              <a:rPr lang="en-US" baseline="0" dirty="0" smtClean="0"/>
              <a:t> looked at recovery in two ways: by doing a land cover classification and by analyzing NDVI</a:t>
            </a:r>
            <a:endParaRPr lang="en-US" dirty="0"/>
          </a:p>
          <a:p>
            <a:r>
              <a:rPr lang="en-US" dirty="0"/>
              <a:t>-ArcMap was used to run a supervised classification using a support vector machine. We classified each year’s image into- bare earth, grass, and tree. Lakes were masked out of each image before performing the classification.</a:t>
            </a:r>
          </a:p>
          <a:p>
            <a:r>
              <a:rPr lang="en-US" dirty="0"/>
              <a:t>-Using raster calculator, we calculated how each pixel has changed over the three images, which gives us an estimate on how the Reading Fire area is </a:t>
            </a:r>
            <a:r>
              <a:rPr lang="en-US" dirty="0" smtClean="0"/>
              <a:t>recovering</a:t>
            </a:r>
          </a:p>
          <a:p>
            <a:r>
              <a:rPr lang="en-US" dirty="0" smtClean="0"/>
              <a:t>-We were given planting points from LNF</a:t>
            </a:r>
            <a:r>
              <a:rPr lang="en-US" baseline="0" dirty="0" smtClean="0"/>
              <a:t> and we created planting points on the LVNP side of the fire</a:t>
            </a:r>
          </a:p>
          <a:p>
            <a:r>
              <a:rPr lang="en-US" baseline="0" dirty="0" smtClean="0"/>
              <a:t>-Using google earth engine, we calculated mean NDVI for each image and compared the values at the points to compare recovery across the boundary</a:t>
            </a:r>
            <a:endParaRPr lang="en-US" dirty="0"/>
          </a:p>
          <a:p>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42</a:t>
            </a:fld>
            <a:endParaRPr lang="en-US"/>
          </a:p>
        </p:txBody>
      </p:sp>
    </p:spTree>
    <p:extLst>
      <p:ext uri="{BB962C8B-B14F-4D97-AF65-F5344CB8AC3E}">
        <p14:creationId xmlns:p14="http://schemas.microsoft.com/office/powerpoint/2010/main" val="23527086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2012 NAIP image was taken right before the fire and it shows that the area is about 30% bare earth and 70% vegetation</a:t>
            </a:r>
          </a:p>
          <a:p>
            <a:r>
              <a:rPr lang="en-US" baseline="0" dirty="0" smtClean="0"/>
              <a:t>-An accuracy assessment was done for the land cover classification, all three being in the 80% range</a:t>
            </a:r>
            <a:endParaRPr lang="en-US" baseline="0" dirty="0"/>
          </a:p>
          <a:p>
            <a:endParaRPr lang="en-US" dirty="0" smtClean="0"/>
          </a:p>
          <a:p>
            <a:r>
              <a:rPr lang="en-US" dirty="0" smtClean="0"/>
              <a:t>Image </a:t>
            </a:r>
            <a:r>
              <a:rPr lang="en-US" dirty="0"/>
              <a:t>Source: NAIP, ArcMap</a:t>
            </a:r>
          </a:p>
        </p:txBody>
      </p:sp>
      <p:sp>
        <p:nvSpPr>
          <p:cNvPr id="4" name="Slide Number Placeholder 3"/>
          <p:cNvSpPr>
            <a:spLocks noGrp="1"/>
          </p:cNvSpPr>
          <p:nvPr>
            <p:ph type="sldNum" sz="quarter" idx="10"/>
          </p:nvPr>
        </p:nvSpPr>
        <p:spPr/>
        <p:txBody>
          <a:bodyPr/>
          <a:lstStyle/>
          <a:p>
            <a:fld id="{0535C12C-436B-478B-9EA8-7D7AB2695871}" type="slidenum">
              <a:rPr lang="en-US" smtClean="0"/>
              <a:t>43</a:t>
            </a:fld>
            <a:endParaRPr lang="en-US"/>
          </a:p>
        </p:txBody>
      </p:sp>
    </p:spTree>
    <p:extLst>
      <p:ext uri="{BB962C8B-B14F-4D97-AF65-F5344CB8AC3E}">
        <p14:creationId xmlns:p14="http://schemas.microsoft.com/office/powerpoint/2010/main" val="2300836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2014 image was two years after the fire so it’s exactly a post-fire image but it’s what we used as our post-fire imagery.</a:t>
            </a:r>
          </a:p>
          <a:p>
            <a:r>
              <a:rPr lang="en-US" baseline="0" dirty="0" smtClean="0"/>
              <a:t>-The area of bare earth doubled from 2012, at around 63%</a:t>
            </a:r>
          </a:p>
          <a:p>
            <a:r>
              <a:rPr lang="en-US" baseline="0" dirty="0" smtClean="0"/>
              <a:t>-The areas of vegetation could be either areas of regrowth or areas that weren’t adversely affected by the fire. More analysis using the fire severity layers would help determine the status of those areas</a:t>
            </a:r>
          </a:p>
          <a:p>
            <a:endParaRPr lang="en-US" baseline="0" dirty="0"/>
          </a:p>
          <a:p>
            <a:r>
              <a:rPr lang="en-US" dirty="0"/>
              <a:t>Image Source: NAIP, ArcMap</a:t>
            </a: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44</a:t>
            </a:fld>
            <a:endParaRPr lang="en-US"/>
          </a:p>
        </p:txBody>
      </p:sp>
    </p:spTree>
    <p:extLst>
      <p:ext uri="{BB962C8B-B14F-4D97-AF65-F5344CB8AC3E}">
        <p14:creationId xmlns:p14="http://schemas.microsoft.com/office/powerpoint/2010/main" val="396095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2016 image is what we used for our recovery state</a:t>
            </a:r>
          </a:p>
          <a:p>
            <a:r>
              <a:rPr lang="en-US" baseline="0" dirty="0" smtClean="0"/>
              <a:t>-More vegetation has grown in since the 2014 image was taken, there’s about 55% vegetation but still large areas of bare earth that are showing no signs of recovery</a:t>
            </a:r>
            <a:endParaRPr lang="en-US" baseline="0" dirty="0"/>
          </a:p>
          <a:p>
            <a:endParaRPr lang="en-US" dirty="0" smtClean="0"/>
          </a:p>
          <a:p>
            <a:r>
              <a:rPr lang="en-US" dirty="0" smtClean="0"/>
              <a:t>Image </a:t>
            </a:r>
            <a:r>
              <a:rPr lang="en-US" dirty="0"/>
              <a:t>Source: NAIP, ArcMap</a:t>
            </a: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45</a:t>
            </a:fld>
            <a:endParaRPr lang="en-US"/>
          </a:p>
        </p:txBody>
      </p:sp>
    </p:spTree>
    <p:extLst>
      <p:ext uri="{BB962C8B-B14F-4D97-AF65-F5344CB8AC3E}">
        <p14:creationId xmlns:p14="http://schemas.microsoft.com/office/powerpoint/2010/main" val="16707022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Of the 27,939 acres burned by the 2012 Reading Fire, </a:t>
            </a:r>
          </a:p>
          <a:p>
            <a:r>
              <a:rPr lang="en-US" sz="1200" b="0" i="0" u="none" strike="noStrike" kern="1200" dirty="0">
                <a:solidFill>
                  <a:schemeClr val="tx1"/>
                </a:solidFill>
                <a:effectLst/>
                <a:latin typeface="+mn-lt"/>
                <a:ea typeface="+mn-ea"/>
                <a:cs typeface="+mn-cs"/>
              </a:rPr>
              <a:t>16,309 acres (58%) were not adversely affected by the fire. This includes areas of vegetation as well as bare earth. </a:t>
            </a:r>
          </a:p>
          <a:p>
            <a:r>
              <a:rPr lang="en-US" sz="1200" b="0" i="0" u="none" strike="noStrike" kern="1200" dirty="0">
                <a:solidFill>
                  <a:schemeClr val="tx1"/>
                </a:solidFill>
                <a:effectLst/>
                <a:latin typeface="+mn-lt"/>
                <a:ea typeface="+mn-ea"/>
                <a:cs typeface="+mn-cs"/>
              </a:rPr>
              <a:t>6,844 acres (25%) of vegetation experienced mortality from the fire and have not begun to recover. </a:t>
            </a:r>
          </a:p>
          <a:p>
            <a:r>
              <a:rPr lang="en-US" sz="1200" b="0" i="0" u="none" strike="noStrike" kern="1200" dirty="0">
                <a:solidFill>
                  <a:schemeClr val="tx1"/>
                </a:solidFill>
                <a:effectLst/>
                <a:latin typeface="+mn-lt"/>
                <a:ea typeface="+mn-ea"/>
                <a:cs typeface="+mn-cs"/>
              </a:rPr>
              <a:t>2,460 acres (9%) of vegetation experienced mortality and have made a full recovery to their pre-fire state. </a:t>
            </a:r>
            <a:r>
              <a:rPr lang="en-US" sz="1200" b="0" i="0" u="none" strike="noStrike" kern="1200" dirty="0" smtClean="0">
                <a:solidFill>
                  <a:schemeClr val="tx1"/>
                </a:solidFill>
                <a:effectLst/>
                <a:latin typeface="+mn-lt"/>
                <a:ea typeface="+mn-ea"/>
                <a:cs typeface="+mn-cs"/>
              </a:rPr>
              <a:t>Full recovery meaning it was classified as a tree, not necessarily</a:t>
            </a:r>
            <a:r>
              <a:rPr lang="en-US" sz="1200" b="0" i="0" u="none" strike="noStrike" kern="1200" baseline="0" dirty="0" smtClean="0">
                <a:solidFill>
                  <a:schemeClr val="tx1"/>
                </a:solidFill>
                <a:effectLst/>
                <a:latin typeface="+mn-lt"/>
                <a:ea typeface="+mn-ea"/>
                <a:cs typeface="+mn-cs"/>
              </a:rPr>
              <a:t> a full sized tree</a:t>
            </a:r>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1,374 acres (5%) of vegetation recovered from the fire as a new vegetation cover i.e. it was grass in 2012 and tree in 2016. </a:t>
            </a:r>
          </a:p>
          <a:p>
            <a:r>
              <a:rPr lang="en-US" sz="1200" b="0" i="0" u="none" strike="noStrike" kern="1200" dirty="0">
                <a:solidFill>
                  <a:schemeClr val="tx1"/>
                </a:solidFill>
                <a:effectLst/>
                <a:latin typeface="+mn-lt"/>
                <a:ea typeface="+mn-ea"/>
                <a:cs typeface="+mn-cs"/>
              </a:rPr>
              <a:t>952 acres (3%) of vegetation are in a state of transition to their pre-fire state.</a:t>
            </a:r>
            <a:endParaRPr lang="en-US" baseline="0" dirty="0"/>
          </a:p>
          <a:p>
            <a:endParaRPr lang="en-US" baseline="0" dirty="0"/>
          </a:p>
          <a:p>
            <a:r>
              <a:rPr lang="en-US" dirty="0"/>
              <a:t>Image Source: PowerPoint</a:t>
            </a:r>
          </a:p>
        </p:txBody>
      </p:sp>
      <p:sp>
        <p:nvSpPr>
          <p:cNvPr id="4" name="Slide Number Placeholder 3"/>
          <p:cNvSpPr>
            <a:spLocks noGrp="1"/>
          </p:cNvSpPr>
          <p:nvPr>
            <p:ph type="sldNum" sz="quarter" idx="10"/>
          </p:nvPr>
        </p:nvSpPr>
        <p:spPr/>
        <p:txBody>
          <a:bodyPr/>
          <a:lstStyle/>
          <a:p>
            <a:fld id="{0535C12C-436B-478B-9EA8-7D7AB2695871}" type="slidenum">
              <a:rPr lang="en-US" smtClean="0"/>
              <a:t>46</a:t>
            </a:fld>
            <a:endParaRPr lang="en-US"/>
          </a:p>
        </p:txBody>
      </p:sp>
    </p:spTree>
    <p:extLst>
      <p:ext uri="{BB962C8B-B14F-4D97-AF65-F5344CB8AC3E}">
        <p14:creationId xmlns:p14="http://schemas.microsoft.com/office/powerpoint/2010/main" val="14603851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baseline="0" dirty="0" smtClean="0"/>
              <a:t>We did an evaluation of planting activity on the forest side of the fire perimeter compared to random points on the park side.</a:t>
            </a:r>
          </a:p>
          <a:p>
            <a:pPr marL="171450" indent="-171450">
              <a:buFont typeface="Arial" charset="0"/>
              <a:buChar char="•"/>
            </a:pPr>
            <a:r>
              <a:rPr lang="en-US" baseline="0" dirty="0" smtClean="0"/>
              <a:t>The forest began replanting after the fire in 2012</a:t>
            </a:r>
          </a:p>
          <a:p>
            <a:pPr marL="171450" indent="-171450">
              <a:buFont typeface="Arial" charset="0"/>
              <a:buChar char="•"/>
            </a:pPr>
            <a:r>
              <a:rPr lang="en-US" baseline="0" dirty="0" smtClean="0"/>
              <a:t>In the chart on the left you can see that the park had over 50% healthy before the fire, and the forest had about 75%. As expected, both dropped to below 10% in 2014. And, both increased approximately the same amount by 2016.</a:t>
            </a:r>
          </a:p>
          <a:p>
            <a:pPr marL="171450" indent="-171450">
              <a:buFont typeface="Arial" charset="0"/>
              <a:buChar char="•"/>
            </a:pPr>
            <a:r>
              <a:rPr lang="en-US" baseline="0" dirty="0" smtClean="0"/>
              <a:t>On the right you can see the distribution of points on either side of the administrative boundary</a:t>
            </a:r>
          </a:p>
          <a:p>
            <a:pPr marL="171450" indent="-171450">
              <a:buFont typeface="Arial" charset="0"/>
              <a:buChar char="•"/>
            </a:pPr>
            <a:r>
              <a:rPr lang="en-US" baseline="0" dirty="0" smtClean="0"/>
              <a:t>Introduces error from where the points are: LNF ones are placed intentionally in areas that might need the extra push, or where only forest was before, LVNP ones are randomly distributed so might pick up bare earth, rock, grass, etc.</a:t>
            </a:r>
            <a:endParaRPr lang="en-US" baseline="0" dirty="0"/>
          </a:p>
          <a:p>
            <a:endParaRPr lang="en-US" baseline="0" dirty="0"/>
          </a:p>
          <a:p>
            <a:r>
              <a:rPr lang="en-US" dirty="0"/>
              <a:t>Image Source</a:t>
            </a:r>
            <a:r>
              <a:rPr lang="en-US" dirty="0" smtClean="0"/>
              <a:t>: ArcMap.</a:t>
            </a:r>
            <a:r>
              <a:rPr lang="en-US" baseline="0" dirty="0" smtClean="0"/>
              <a:t> Data: Lassen National Forest</a:t>
            </a:r>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47</a:t>
            </a:fld>
            <a:endParaRPr lang="en-US"/>
          </a:p>
        </p:txBody>
      </p:sp>
    </p:spTree>
    <p:extLst>
      <p:ext uri="{BB962C8B-B14F-4D97-AF65-F5344CB8AC3E}">
        <p14:creationId xmlns:p14="http://schemas.microsoft.com/office/powerpoint/2010/main" val="11225588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blue range</a:t>
            </a:r>
            <a:r>
              <a:rPr lang="en-US" baseline="0" dirty="0" smtClean="0"/>
              <a:t> is the healthy vegetation range, which is an NDVI between .2 and .8</a:t>
            </a:r>
          </a:p>
          <a:p>
            <a:r>
              <a:rPr lang="en-US" baseline="0" dirty="0" smtClean="0"/>
              <a:t>In green you see that on both sides, the maximum frequency is in the healthy range</a:t>
            </a:r>
          </a:p>
          <a:p>
            <a:r>
              <a:rPr lang="en-US" baseline="0" dirty="0" smtClean="0"/>
              <a:t>In red in 2014, the max is at -.1, and the points are normally distributed</a:t>
            </a:r>
          </a:p>
          <a:p>
            <a:r>
              <a:rPr lang="en-US" baseline="0" dirty="0" smtClean="0"/>
              <a:t>Two years later in 2016, the points shift about .2 or two tenths towards healthy. The majority of both sides are still not healthy, but are moving towards it.</a:t>
            </a:r>
          </a:p>
        </p:txBody>
      </p:sp>
      <p:sp>
        <p:nvSpPr>
          <p:cNvPr id="4" name="Slide Number Placeholder 3"/>
          <p:cNvSpPr>
            <a:spLocks noGrp="1"/>
          </p:cNvSpPr>
          <p:nvPr>
            <p:ph type="sldNum" sz="quarter" idx="10"/>
          </p:nvPr>
        </p:nvSpPr>
        <p:spPr/>
        <p:txBody>
          <a:bodyPr/>
          <a:lstStyle/>
          <a:p>
            <a:fld id="{0535C12C-436B-478B-9EA8-7D7AB2695871}" type="slidenum">
              <a:rPr lang="en-US" smtClean="0"/>
              <a:t>48</a:t>
            </a:fld>
            <a:endParaRPr lang="en-US"/>
          </a:p>
        </p:txBody>
      </p:sp>
    </p:spTree>
    <p:extLst>
      <p:ext uri="{BB962C8B-B14F-4D97-AF65-F5344CB8AC3E}">
        <p14:creationId xmlns:p14="http://schemas.microsoft.com/office/powerpoint/2010/main" val="6501388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Healthy and not healthy pixels are smattered throughout the fire perimeter in this map from 2016. It is difficult to distinguish much difference visually.</a:t>
            </a:r>
          </a:p>
          <a:p>
            <a:r>
              <a:rPr lang="en-US" baseline="0" dirty="0" smtClean="0"/>
              <a:t>However, the mean change in NDVI was .249 for the park and .216 for the forest, so </a:t>
            </a:r>
            <a:r>
              <a:rPr lang="en-US" baseline="0" dirty="0" err="1" smtClean="0"/>
              <a:t>theres</a:t>
            </a:r>
            <a:r>
              <a:rPr lang="en-US" baseline="0" dirty="0" smtClean="0"/>
              <a:t> not a substantial difference detected from satellite imagery with the recovery of vegetation health.</a:t>
            </a:r>
          </a:p>
          <a:p>
            <a:r>
              <a:rPr lang="en-US" baseline="0" dirty="0" smtClean="0"/>
              <a:t>NDVI </a:t>
            </a:r>
            <a:r>
              <a:rPr lang="en-US" baseline="0" dirty="0"/>
              <a:t>values from 2016</a:t>
            </a:r>
          </a:p>
          <a:p>
            <a:r>
              <a:rPr lang="en-US" baseline="0" dirty="0"/>
              <a:t>LNF side: 17.44% healthy, LVNP side: 25.66% healthy[5:48] 9000 random samples, 9299 planting points</a:t>
            </a:r>
          </a:p>
          <a:p>
            <a:endParaRPr lang="en-US" dirty="0" smtClean="0"/>
          </a:p>
          <a:p>
            <a:r>
              <a:rPr lang="en-US" dirty="0" smtClean="0"/>
              <a:t>Image source: ArcMap</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49</a:t>
            </a:fld>
            <a:endParaRPr lang="en-US"/>
          </a:p>
        </p:txBody>
      </p:sp>
    </p:spTree>
    <p:extLst>
      <p:ext uri="{BB962C8B-B14F-4D97-AF65-F5344CB8AC3E}">
        <p14:creationId xmlns:p14="http://schemas.microsoft.com/office/powerpoint/2010/main" val="41849095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Shape 17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7" name="Shape 177"/>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171450" marR="0" lvl="0" indent="-171450" algn="l" rtl="0">
              <a:lnSpc>
                <a:spcPct val="100000"/>
              </a:lnSpc>
              <a:spcBef>
                <a:spcPts val="0"/>
              </a:spcBef>
              <a:spcAft>
                <a:spcPts val="0"/>
              </a:spcAft>
              <a:buClr>
                <a:schemeClr val="dk1"/>
              </a:buClr>
              <a:buSzPct val="25000"/>
              <a:buFont typeface="Arial" charset="0"/>
              <a:buChar char="•"/>
            </a:pPr>
            <a:r>
              <a:rPr lang="en" sz="1200" b="0" i="0" u="none" strike="noStrike" cap="none" dirty="0">
                <a:solidFill>
                  <a:schemeClr val="dk1"/>
                </a:solidFill>
                <a:latin typeface="Calibri"/>
                <a:ea typeface="Calibri"/>
                <a:cs typeface="Calibri"/>
                <a:sym typeface="Calibri"/>
              </a:rPr>
              <a:t>To map present day tree mortality, we used imagery from Sentinel-2</a:t>
            </a:r>
            <a:r>
              <a:rPr lang="en-US" sz="1200" b="0" i="0" u="none" strike="noStrike" cap="none" baseline="0" dirty="0">
                <a:solidFill>
                  <a:schemeClr val="dk1"/>
                </a:solidFill>
                <a:latin typeface="Calibri"/>
                <a:ea typeface="Calibri"/>
                <a:cs typeface="Calibri"/>
                <a:sym typeface="Calibri"/>
              </a:rPr>
              <a:t>, which is a freely available European Space Agency satellite.</a:t>
            </a:r>
            <a:endParaRPr lang="en-US" sz="1200" b="0" i="0" u="none" strike="noStrike" cap="none" dirty="0">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ct val="25000"/>
              <a:buFont typeface="Arial" charset="0"/>
              <a:buChar char="•"/>
            </a:pPr>
            <a:r>
              <a:rPr lang="en" sz="1200" b="0" i="0" u="none" strike="noStrike" cap="none" dirty="0">
                <a:solidFill>
                  <a:schemeClr val="dk1"/>
                </a:solidFill>
                <a:latin typeface="Calibri"/>
                <a:ea typeface="Calibri"/>
                <a:cs typeface="Calibri"/>
                <a:sym typeface="Calibri"/>
              </a:rPr>
              <a:t>It has a 10m resolution, but was only launched in 2015</a:t>
            </a:r>
            <a:r>
              <a:rPr lang="en-US" sz="1200" b="0" i="0" u="none" strike="noStrike" cap="none" dirty="0">
                <a:solidFill>
                  <a:schemeClr val="dk1"/>
                </a:solidFill>
                <a:latin typeface="Calibri"/>
                <a:ea typeface="Calibri"/>
                <a:cs typeface="Calibri"/>
                <a:sym typeface="Calibri"/>
              </a:rPr>
              <a:t> so can’t do historic analysis</a:t>
            </a:r>
            <a:endParaRPr lang="en"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1" u="none" strike="noStrike" cap="none" dirty="0">
                <a:solidFill>
                  <a:schemeClr val="dk1"/>
                </a:solidFill>
                <a:latin typeface="Calibri"/>
                <a:ea typeface="Calibri"/>
                <a:cs typeface="Calibri"/>
                <a:sym typeface="Calibri"/>
              </a:rPr>
              <a:t>Detailed methods</a:t>
            </a:r>
            <a:r>
              <a:rPr lang="en-US" sz="1200" b="0" i="1" u="none" strike="noStrike" cap="none" baseline="0" dirty="0">
                <a:solidFill>
                  <a:schemeClr val="dk1"/>
                </a:solidFill>
                <a:latin typeface="Calibri"/>
                <a:ea typeface="Calibri"/>
                <a:cs typeface="Calibri"/>
                <a:sym typeface="Calibri"/>
              </a:rPr>
              <a:t> if interested:</a:t>
            </a:r>
            <a:endParaRPr sz="1200" b="0" i="1"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 sz="1200" b="0" i="0" u="none" strike="noStrike" cap="none" dirty="0">
                <a:solidFill>
                  <a:schemeClr val="dk1"/>
                </a:solidFill>
                <a:latin typeface="Calibri"/>
                <a:ea typeface="Calibri"/>
                <a:cs typeface="Calibri"/>
                <a:sym typeface="Calibri"/>
              </a:rPr>
              <a:t>The sentinel 2 a imagery provides a higher resolution depiction of mortality in the park and is trained using the output of the GEE.</a:t>
            </a:r>
          </a:p>
          <a:p>
            <a:pPr marL="0" marR="0" lvl="0" indent="0" algn="l" rtl="0">
              <a:lnSpc>
                <a:spcPct val="100000"/>
              </a:lnSpc>
              <a:spcBef>
                <a:spcPts val="0"/>
              </a:spcBef>
              <a:spcAft>
                <a:spcPts val="0"/>
              </a:spcAft>
              <a:buClr>
                <a:schemeClr val="dk1"/>
              </a:buClr>
              <a:buSzPct val="25000"/>
              <a:buFont typeface="Calibri"/>
              <a:buNone/>
            </a:pPr>
            <a:r>
              <a:rPr lang="en" sz="1200" b="0" i="0" u="none" strike="noStrike" cap="none" dirty="0">
                <a:solidFill>
                  <a:schemeClr val="dk1"/>
                </a:solidFill>
                <a:latin typeface="Calibri"/>
                <a:ea typeface="Calibri"/>
                <a:cs typeface="Calibri"/>
                <a:sym typeface="Calibri"/>
              </a:rPr>
              <a:t>The training stack that was most successful used the Sentinel2 imagery, SRTM DEM, and NDMI</a:t>
            </a:r>
          </a:p>
          <a:p>
            <a:pPr marL="0" marR="0" lvl="0" indent="0" algn="l" rtl="0">
              <a:lnSpc>
                <a:spcPct val="100000"/>
              </a:lnSpc>
              <a:spcBef>
                <a:spcPts val="0"/>
              </a:spcBef>
              <a:spcAft>
                <a:spcPts val="0"/>
              </a:spcAft>
              <a:buClr>
                <a:schemeClr val="dk1"/>
              </a:buClr>
              <a:buSzPct val="25000"/>
              <a:buFont typeface="Calibri"/>
              <a:buNone/>
            </a:pPr>
            <a:r>
              <a:rPr lang="en" sz="1200" b="0" i="0" u="none" strike="noStrike" cap="none" dirty="0">
                <a:solidFill>
                  <a:schemeClr val="dk1"/>
                </a:solidFill>
                <a:latin typeface="Calibri"/>
                <a:ea typeface="Calibri"/>
                <a:cs typeface="Calibri"/>
                <a:sym typeface="Calibri"/>
              </a:rPr>
              <a:t>The SVM classification had a cross validation rate of 0.82, </a:t>
            </a:r>
          </a:p>
          <a:p>
            <a:pPr marL="0" marR="0" lvl="0" indent="0" algn="l" rtl="0">
              <a:lnSpc>
                <a:spcPct val="100000"/>
              </a:lnSpc>
              <a:spcBef>
                <a:spcPts val="0"/>
              </a:spcBef>
              <a:spcAft>
                <a:spcPts val="0"/>
              </a:spcAft>
              <a:buClr>
                <a:schemeClr val="dk1"/>
              </a:buClr>
              <a:buSzPct val="25000"/>
              <a:buFont typeface="Calibri"/>
              <a:buNone/>
            </a:pPr>
            <a:r>
              <a:rPr lang="en" sz="1200" b="0" i="0" u="none" strike="noStrike" cap="none" dirty="0">
                <a:solidFill>
                  <a:schemeClr val="dk1"/>
                </a:solidFill>
                <a:latin typeface="Calibri"/>
                <a:ea typeface="Calibri"/>
                <a:cs typeface="Calibri"/>
                <a:sym typeface="Calibri"/>
              </a:rPr>
              <a:t>These methods can be applied as needed to analyze mortality in greater resolution </a:t>
            </a:r>
            <a:endParaRPr lang="en" sz="1200" b="0" i="0" u="none" strike="noStrike" cap="none" dirty="0" smtClean="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endParaRPr lang="en" sz="1200" b="0" i="0" u="none" strike="noStrike" cap="none" dirty="0" smtClean="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78" name="Shape 178"/>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a:solidFill>
                  <a:srgbClr val="000000"/>
                </a:solidFill>
                <a:latin typeface="Calibri"/>
                <a:ea typeface="Calibri"/>
                <a:cs typeface="Calibri"/>
                <a:sym typeface="Calibri"/>
              </a:rPr>
              <a:t>5</a:t>
            </a:fld>
            <a:endParaRPr lang="en" sz="12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4658012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From these results we can draw several conclusions.</a:t>
            </a:r>
          </a:p>
          <a:p>
            <a:pPr marL="171450" indent="-171450">
              <a:buFont typeface="Arial" panose="020B0604020202020204" pitchFamily="34" charset="0"/>
              <a:buChar char="•"/>
            </a:pPr>
            <a:r>
              <a:rPr lang="en-US" baseline="0" dirty="0" smtClean="0"/>
              <a:t>First, in the Badger Planning Area, the mean stem density is 157 per acre.</a:t>
            </a:r>
          </a:p>
          <a:p>
            <a:pPr marL="171450" indent="-171450">
              <a:buFont typeface="Arial" panose="020B0604020202020204" pitchFamily="34" charset="0"/>
              <a:buChar char="•"/>
            </a:pPr>
            <a:r>
              <a:rPr lang="en-US" baseline="0" dirty="0" smtClean="0"/>
              <a:t>Continuous fuel structures exist on the forest-grassland interface with low canopy base heights. These should be high priority locations for fuels treatment due to the increased risk of spreading a crown fire.</a:t>
            </a:r>
          </a:p>
          <a:p>
            <a:pPr marL="171450" indent="-171450">
              <a:buFont typeface="Arial" panose="020B0604020202020204" pitchFamily="34" charset="0"/>
              <a:buChar char="•"/>
            </a:pPr>
            <a:r>
              <a:rPr lang="en-US" baseline="0" dirty="0" smtClean="0"/>
              <a:t>In the Reading Fire perimeter, 25% has not changed, 9% has returned to what it was pre-fire, and 3% is in transition.</a:t>
            </a:r>
          </a:p>
          <a:p>
            <a:pPr marL="171450" indent="-171450">
              <a:buFont typeface="Arial" panose="020B0604020202020204" pitchFamily="34" charset="0"/>
              <a:buChar char="•"/>
            </a:pPr>
            <a:r>
              <a:rPr lang="en-US" baseline="0" dirty="0" smtClean="0"/>
              <a:t>From satellite imagery, we are unable to detect significant differences in vegetation health between passive and active management areas. More analysis needs to be done here.</a:t>
            </a:r>
          </a:p>
          <a:p>
            <a:pPr marL="171450" indent="-171450">
              <a:buFont typeface="Arial" panose="020B0604020202020204" pitchFamily="34" charset="0"/>
              <a:buChar char="•"/>
            </a:pPr>
            <a:r>
              <a:rPr lang="en-US" baseline="0" dirty="0" smtClean="0"/>
              <a:t>The historic fire history analysis enables further analysis.</a:t>
            </a:r>
          </a:p>
          <a:p>
            <a:endParaRPr lang="en-US" baseline="0" dirty="0" smtClean="0"/>
          </a:p>
          <a:p>
            <a:endParaRPr lang="en-US" baseline="0" dirty="0"/>
          </a:p>
          <a:p>
            <a:r>
              <a:rPr lang="en-US" dirty="0"/>
              <a:t>Image Source</a:t>
            </a:r>
            <a:r>
              <a:rPr lang="en-US" dirty="0" smtClean="0"/>
              <a:t>: Library of Congress (Public Domain)</a:t>
            </a:r>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50</a:t>
            </a:fld>
            <a:endParaRPr lang="en-US"/>
          </a:p>
        </p:txBody>
      </p:sp>
    </p:spTree>
    <p:extLst>
      <p:ext uri="{BB962C8B-B14F-4D97-AF65-F5344CB8AC3E}">
        <p14:creationId xmlns:p14="http://schemas.microsoft.com/office/powerpoint/2010/main" val="27255906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smtClean="0"/>
              <a:t>We found major errors with field data collected to validate the LiDAR data, so were not able to produce an accuracy assessment.</a:t>
            </a:r>
          </a:p>
          <a:p>
            <a:pPr marL="171450" indent="-171450">
              <a:buFont typeface="Arial" panose="020B0604020202020204" pitchFamily="34" charset="0"/>
              <a:buChar char="•"/>
            </a:pPr>
            <a:r>
              <a:rPr lang="en-US" baseline="0" dirty="0" smtClean="0"/>
              <a:t>If a tree has multiple relative maximums, our algorithm might double count it, thus introducing error by over-segmenting</a:t>
            </a:r>
          </a:p>
          <a:p>
            <a:pPr marL="171450" indent="-171450">
              <a:buFont typeface="Arial" panose="020B0604020202020204" pitchFamily="34" charset="0"/>
              <a:buChar char="•"/>
            </a:pPr>
            <a:r>
              <a:rPr lang="en-US" baseline="0" dirty="0" smtClean="0"/>
              <a:t>Alternatively, if canopies overlap, the they might get under segmented.</a:t>
            </a:r>
          </a:p>
          <a:p>
            <a:pPr marL="171450" indent="-171450">
              <a:buFont typeface="Arial" panose="020B0604020202020204" pitchFamily="34" charset="0"/>
              <a:buChar char="•"/>
            </a:pPr>
            <a:r>
              <a:rPr lang="en-US" baseline="0" dirty="0" smtClean="0"/>
              <a:t>With the Reading Fire Recovery map, we traded off high spatial resolution with 1m NAIP with high temporal resolution. Therefore, although we have imagery from weeks before the fire, we do not have imagery right after the fire.</a:t>
            </a:r>
          </a:p>
          <a:p>
            <a:pPr marL="171450" indent="-171450">
              <a:buFont typeface="Arial" panose="020B0604020202020204" pitchFamily="34" charset="0"/>
              <a:buChar char="•"/>
            </a:pPr>
            <a:r>
              <a:rPr lang="en-US" baseline="0" dirty="0" smtClean="0"/>
              <a:t>With the planting points evaluation, the points created on the Park side were randomly distributed whereas the Forest points were captured at places with known vegetation</a:t>
            </a:r>
          </a:p>
          <a:p>
            <a:pPr marL="171450" indent="-171450">
              <a:buFont typeface="Arial" panose="020B0604020202020204" pitchFamily="34" charset="0"/>
              <a:buChar char="•"/>
            </a:pPr>
            <a:r>
              <a:rPr lang="en-US" baseline="0" dirty="0" smtClean="0"/>
              <a:t>In </a:t>
            </a:r>
            <a:r>
              <a:rPr lang="en-US" baseline="0" dirty="0" err="1" smtClean="0"/>
              <a:t>SAVeTrEE</a:t>
            </a:r>
            <a:r>
              <a:rPr lang="en-US" baseline="0" dirty="0" smtClean="0"/>
              <a:t>, a simple linear regression is used to calculate the trend map. This can normalize extreme events depending on the duration.</a:t>
            </a:r>
          </a:p>
          <a:p>
            <a:pPr marL="171450" indent="-171450">
              <a:buFont typeface="Arial" panose="020B0604020202020204" pitchFamily="34" charset="0"/>
              <a:buChar char="•"/>
            </a:pPr>
            <a:r>
              <a:rPr lang="en-US" baseline="0" dirty="0" smtClean="0"/>
              <a:t>Also, since the tool is in software release process at the time of writing, partners have not been able to use the tool and provide feedback on errors and uncertainties</a:t>
            </a:r>
          </a:p>
          <a:p>
            <a:pPr marL="171450" indent="-171450">
              <a:buFont typeface="Arial" panose="020B0604020202020204" pitchFamily="34" charset="0"/>
              <a:buChar char="•"/>
            </a:pPr>
            <a:r>
              <a:rPr lang="en-US" baseline="0" dirty="0" smtClean="0"/>
              <a:t>Drought and climate change affects when the growing season occurs. This is difficult to capture for our composite images</a:t>
            </a:r>
          </a:p>
          <a:p>
            <a:pPr marL="171450" indent="-171450">
              <a:buFont typeface="Arial" panose="020B0604020202020204" pitchFamily="34" charset="0"/>
              <a:buChar char="•"/>
            </a:pPr>
            <a:r>
              <a:rPr lang="en-US" baseline="0" dirty="0" smtClean="0"/>
              <a:t>Finally, there are errors in the imagery from spectral enhancements, cloud coverage and artifacts</a:t>
            </a:r>
          </a:p>
          <a:p>
            <a:pPr marL="171450" indent="-171450">
              <a:buFont typeface="Arial" panose="020B0604020202020204" pitchFamily="34" charset="0"/>
              <a:buChar char="•"/>
            </a:pPr>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a:p>
          <a:p>
            <a:r>
              <a:rPr lang="en-US" dirty="0"/>
              <a:t>Image Source</a:t>
            </a:r>
            <a:r>
              <a:rPr lang="en-US" dirty="0" smtClean="0"/>
              <a:t>: Library of Congress (Public</a:t>
            </a:r>
            <a:r>
              <a:rPr lang="en-US" baseline="0" dirty="0" smtClean="0"/>
              <a:t> Domain)</a:t>
            </a:r>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51</a:t>
            </a:fld>
            <a:endParaRPr lang="en-US"/>
          </a:p>
        </p:txBody>
      </p:sp>
    </p:spTree>
    <p:extLst>
      <p:ext uri="{BB962C8B-B14F-4D97-AF65-F5344CB8AC3E}">
        <p14:creationId xmlns:p14="http://schemas.microsoft.com/office/powerpoint/2010/main" val="334120260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Future work in this region is limitless.</a:t>
            </a:r>
          </a:p>
          <a:p>
            <a:pPr marL="171450" indent="-171450">
              <a:buFont typeface="Arial" panose="020B0604020202020204" pitchFamily="34" charset="0"/>
              <a:buChar char="•"/>
            </a:pPr>
            <a:r>
              <a:rPr lang="en-US" baseline="0" dirty="0" smtClean="0"/>
              <a:t>First and foremost, future work is to process the LiDAR that LVNP will acquire within the next year.</a:t>
            </a:r>
          </a:p>
          <a:p>
            <a:pPr marL="171450" indent="-171450">
              <a:buFont typeface="Arial" panose="020B0604020202020204" pitchFamily="34" charset="0"/>
              <a:buChar char="•"/>
            </a:pPr>
            <a:r>
              <a:rPr lang="en-US" baseline="0" dirty="0" smtClean="0"/>
              <a:t>And, if they acquire terrestrial LiDAR, biomass calculations can be done by diameter breast height measurements</a:t>
            </a:r>
          </a:p>
          <a:p>
            <a:pPr marL="171450" indent="-171450">
              <a:buFont typeface="Arial" panose="020B0604020202020204" pitchFamily="34" charset="0"/>
              <a:buChar char="•"/>
            </a:pPr>
            <a:r>
              <a:rPr lang="en-US" baseline="0" dirty="0" smtClean="0"/>
              <a:t>More work on assessing accuracy in </a:t>
            </a:r>
            <a:r>
              <a:rPr lang="en-US" baseline="0" dirty="0" err="1" smtClean="0"/>
              <a:t>SAVeTrEE</a:t>
            </a:r>
            <a:r>
              <a:rPr lang="en-US" baseline="0" dirty="0" smtClean="0"/>
              <a:t> would be helpful</a:t>
            </a:r>
          </a:p>
          <a:p>
            <a:pPr marL="171450" indent="-171450">
              <a:buFont typeface="Arial" panose="020B0604020202020204" pitchFamily="34" charset="0"/>
              <a:buChar char="•"/>
            </a:pPr>
            <a:r>
              <a:rPr lang="en-US" baseline="0" dirty="0" smtClean="0"/>
              <a:t>Adding high resolution spatial data from NAIP into </a:t>
            </a:r>
            <a:r>
              <a:rPr lang="en-US" baseline="0" dirty="0" err="1" smtClean="0"/>
              <a:t>SAVeTrEE</a:t>
            </a:r>
            <a:r>
              <a:rPr lang="en-US" baseline="0" dirty="0" smtClean="0"/>
              <a:t> would be helpful in assessing the drought in California</a:t>
            </a:r>
          </a:p>
          <a:p>
            <a:pPr marL="171450" indent="-171450">
              <a:buFont typeface="Arial" panose="020B0604020202020204" pitchFamily="34" charset="0"/>
              <a:buChar char="•"/>
            </a:pPr>
            <a:r>
              <a:rPr lang="en-US" baseline="0" dirty="0" smtClean="0"/>
              <a:t>Leveraging daily imagery like Planet’s </a:t>
            </a:r>
            <a:r>
              <a:rPr lang="en-US" baseline="0" dirty="0" err="1" smtClean="0"/>
              <a:t>Rapideye</a:t>
            </a:r>
            <a:r>
              <a:rPr lang="en-US" baseline="0" dirty="0" smtClean="0"/>
              <a:t> imagery would take the tool to new heights</a:t>
            </a:r>
          </a:p>
          <a:p>
            <a:pPr marL="171450" indent="-171450">
              <a:buFont typeface="Arial" panose="020B0604020202020204" pitchFamily="34" charset="0"/>
              <a:buChar char="•"/>
            </a:pPr>
            <a:r>
              <a:rPr lang="en-US" baseline="0" dirty="0" smtClean="0"/>
              <a:t>To map recovery, identifying aspen as an indicator species and revisiting the planting points would be an interesting analysis.</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Source: Heather </a:t>
            </a:r>
            <a:r>
              <a:rPr lang="en-US" dirty="0" smtClean="0"/>
              <a:t>Myers (team member)</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52</a:t>
            </a:fld>
            <a:endParaRPr lang="en-US"/>
          </a:p>
        </p:txBody>
      </p:sp>
    </p:spTree>
    <p:extLst>
      <p:ext uri="{BB962C8B-B14F-4D97-AF65-F5344CB8AC3E}">
        <p14:creationId xmlns:p14="http://schemas.microsoft.com/office/powerpoint/2010/main" val="21271832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left to right: Heather Myers, John Dilger,</a:t>
            </a:r>
            <a:r>
              <a:rPr lang="en-US" baseline="0" dirty="0" smtClean="0"/>
              <a:t> Andrea Ferrer, Anna McGarrigle, Peter Norton at Lassen Volcanic National Park</a:t>
            </a:r>
            <a:endParaRPr lang="en-US" dirty="0" smtClean="0"/>
          </a:p>
          <a:p>
            <a:endParaRPr lang="en-US" dirty="0" smtClean="0"/>
          </a:p>
          <a:p>
            <a:r>
              <a:rPr lang="en-US" dirty="0" smtClean="0"/>
              <a:t>Image source: Team</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53</a:t>
            </a:fld>
            <a:endParaRPr lang="en-US"/>
          </a:p>
        </p:txBody>
      </p:sp>
    </p:spTree>
    <p:extLst>
      <p:ext uri="{BB962C8B-B14F-4D97-AF65-F5344CB8AC3E}">
        <p14:creationId xmlns:p14="http://schemas.microsoft.com/office/powerpoint/2010/main" val="19665971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Shape 32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26" name="Shape 326"/>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327" name="Shape 327"/>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a:solidFill>
                  <a:schemeClr val="dk1"/>
                </a:solidFill>
                <a:latin typeface="Calibri"/>
                <a:ea typeface="Calibri"/>
                <a:cs typeface="Calibri"/>
                <a:sym typeface="Calibri"/>
              </a:rPr>
              <a:t>54</a:t>
            </a:fld>
            <a:endParaRPr lang="en"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30265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Shape 19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7" name="Shape 197"/>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171450" marR="0" lvl="0" indent="-171450" algn="l" rtl="0">
              <a:lnSpc>
                <a:spcPct val="100000"/>
              </a:lnSpc>
              <a:spcBef>
                <a:spcPts val="0"/>
              </a:spcBef>
              <a:spcAft>
                <a:spcPts val="0"/>
              </a:spcAft>
              <a:buClr>
                <a:schemeClr val="dk1"/>
              </a:buClr>
              <a:buSzPct val="100000"/>
              <a:buFont typeface="Arial"/>
              <a:buChar char="•"/>
            </a:pPr>
            <a:r>
              <a:rPr lang="en" sz="1200" b="0" i="0" u="none" strike="noStrike" cap="none" dirty="0">
                <a:solidFill>
                  <a:schemeClr val="dk1"/>
                </a:solidFill>
                <a:latin typeface="Calibri"/>
                <a:ea typeface="Calibri"/>
                <a:cs typeface="Calibri"/>
                <a:sym typeface="Calibri"/>
              </a:rPr>
              <a:t>LiDAR offers many benefits to forest management due to the finer level of detail it can produce in booth 2D images and using 3D structures. </a:t>
            </a:r>
            <a:endParaRPr lang="en" sz="1200" b="0" i="0" u="none" strike="noStrike" cap="none" dirty="0" smtClean="0">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ct val="100000"/>
              <a:buFont typeface="Arial"/>
              <a:buChar char="•"/>
            </a:pPr>
            <a:r>
              <a:rPr lang="en" sz="1200" b="0" i="0" u="none" strike="noStrike" cap="none" dirty="0" smtClean="0">
                <a:solidFill>
                  <a:schemeClr val="dk1"/>
                </a:solidFill>
                <a:latin typeface="Calibri"/>
                <a:ea typeface="Calibri"/>
                <a:cs typeface="Calibri"/>
                <a:sym typeface="Calibri"/>
              </a:rPr>
              <a:t>We</a:t>
            </a:r>
            <a:r>
              <a:rPr lang="en" sz="1200" b="0" i="0" u="none" strike="noStrike" cap="none" baseline="0" dirty="0" smtClean="0">
                <a:solidFill>
                  <a:schemeClr val="dk1"/>
                </a:solidFill>
                <a:latin typeface="Calibri"/>
                <a:ea typeface="Calibri"/>
                <a:cs typeface="Calibri"/>
                <a:sym typeface="Calibri"/>
              </a:rPr>
              <a:t> did a feasibility study for using LiDAR to map fuel loads. This analysis aided the park in getting funding to LiDAR over the entire park.</a:t>
            </a:r>
          </a:p>
          <a:p>
            <a:pPr marL="0" marR="0" lvl="0" indent="0" algn="l" rtl="0">
              <a:lnSpc>
                <a:spcPct val="100000"/>
              </a:lnSpc>
              <a:spcBef>
                <a:spcPts val="0"/>
              </a:spcBef>
              <a:spcAft>
                <a:spcPts val="0"/>
              </a:spcAft>
              <a:buClr>
                <a:schemeClr val="dk1"/>
              </a:buClr>
              <a:buSzPct val="100000"/>
              <a:buFont typeface="Arial"/>
              <a:buNone/>
            </a:pPr>
            <a:endParaRPr lang="en" sz="1200" b="0" i="0" u="none" strike="noStrike" cap="none" baseline="0" dirty="0" smtClean="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100000"/>
              <a:buFont typeface="Arial"/>
              <a:buNone/>
            </a:pPr>
            <a:r>
              <a:rPr lang="en" sz="1200" b="0" i="1" u="none" strike="noStrike" cap="none" baseline="0" dirty="0" smtClean="0">
                <a:solidFill>
                  <a:schemeClr val="dk1"/>
                </a:solidFill>
                <a:latin typeface="Calibri"/>
                <a:ea typeface="Calibri"/>
                <a:cs typeface="Calibri"/>
                <a:sym typeface="Calibri"/>
              </a:rPr>
              <a:t>More detail</a:t>
            </a:r>
            <a:endParaRPr sz="1200" b="0" i="1" u="none" strike="noStrike" cap="none" dirty="0">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ct val="100000"/>
              <a:buFont typeface="Arial"/>
              <a:buChar char="•"/>
            </a:pPr>
            <a:r>
              <a:rPr lang="en" sz="1200" b="0" i="0" u="none" strike="noStrike" cap="none" dirty="0">
                <a:solidFill>
                  <a:schemeClr val="dk1"/>
                </a:solidFill>
                <a:latin typeface="Calibri"/>
                <a:ea typeface="Calibri"/>
                <a:cs typeface="Calibri"/>
                <a:sym typeface="Calibri"/>
              </a:rPr>
              <a:t>Here we can see a sample of an estimate of fuel heavy areas overlaid on the Canopy height model. Light pink shows where there is both a high density of canopy cover and forest</a:t>
            </a:r>
          </a:p>
          <a:p>
            <a:pPr marL="171450" marR="0" lvl="0" indent="-171450" algn="l" rtl="0">
              <a:lnSpc>
                <a:spcPct val="100000"/>
              </a:lnSpc>
              <a:spcBef>
                <a:spcPts val="0"/>
              </a:spcBef>
              <a:spcAft>
                <a:spcPts val="0"/>
              </a:spcAft>
              <a:buClr>
                <a:schemeClr val="dk1"/>
              </a:buClr>
              <a:buSzPct val="100000"/>
              <a:buFont typeface="Arial"/>
              <a:buChar char="•"/>
            </a:pPr>
            <a:r>
              <a:rPr lang="en" sz="1200" b="0" i="0" u="none" strike="noStrike" cap="none" dirty="0">
                <a:solidFill>
                  <a:schemeClr val="dk1"/>
                </a:solidFill>
                <a:latin typeface="Calibri"/>
                <a:ea typeface="Calibri"/>
                <a:cs typeface="Calibri"/>
                <a:sym typeface="Calibri"/>
              </a:rPr>
              <a:t>The darker pink showing areas where there is also high understory vegetation</a:t>
            </a:r>
          </a:p>
          <a:p>
            <a:pPr marL="171450" marR="0" lvl="0" indent="-171450" algn="l" rtl="0">
              <a:lnSpc>
                <a:spcPct val="100000"/>
              </a:lnSpc>
              <a:spcBef>
                <a:spcPts val="0"/>
              </a:spcBef>
              <a:spcAft>
                <a:spcPts val="0"/>
              </a:spcAft>
              <a:buClr>
                <a:schemeClr val="dk1"/>
              </a:buClr>
              <a:buSzPct val="100000"/>
              <a:buFont typeface="Arial"/>
              <a:buChar char="•"/>
            </a:pPr>
            <a:r>
              <a:rPr lang="en" sz="1200" b="0" i="0" u="none" strike="noStrike" cap="none" dirty="0">
                <a:solidFill>
                  <a:schemeClr val="dk1"/>
                </a:solidFill>
                <a:latin typeface="Calibri"/>
                <a:ea typeface="Calibri"/>
                <a:cs typeface="Calibri"/>
                <a:sym typeface="Calibri"/>
              </a:rPr>
              <a:t>And the Darkest red showing where is additionally a slope steeper than 20 degrees (which makes fire spread faster)</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98" name="Shape 198"/>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a:solidFill>
                  <a:schemeClr val="dk1"/>
                </a:solidFill>
                <a:latin typeface="Calibri"/>
                <a:ea typeface="Calibri"/>
                <a:cs typeface="Calibri"/>
                <a:sym typeface="Calibri"/>
              </a:rPr>
              <a:t>6</a:t>
            </a:fld>
            <a:endParaRPr lang="en"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406545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rtl="0">
              <a:spcBef>
                <a:spcPts val="0"/>
              </a:spcBef>
              <a:buClr>
                <a:schemeClr val="dk1"/>
              </a:buClr>
              <a:buSzPct val="100000"/>
              <a:buFont typeface="Arial" panose="020B0604020202020204" pitchFamily="34" charset="0"/>
              <a:buChar char="•"/>
            </a:pPr>
            <a:r>
              <a:rPr lang="en-US" sz="1200" b="0" i="0" u="none" strike="noStrike" cap="none" dirty="0" smtClean="0">
                <a:solidFill>
                  <a:schemeClr val="dk1"/>
                </a:solidFill>
                <a:latin typeface="+mn-lt"/>
                <a:ea typeface="Calibri"/>
                <a:cs typeface="Calibri"/>
                <a:sym typeface="Calibri"/>
              </a:rPr>
              <a:t>Lassen Volcanic</a:t>
            </a:r>
            <a:r>
              <a:rPr lang="en-US" sz="1200" b="0" i="0" u="none" strike="noStrike" cap="none" baseline="0" dirty="0" smtClean="0">
                <a:solidFill>
                  <a:schemeClr val="dk1"/>
                </a:solidFill>
                <a:latin typeface="+mn-lt"/>
                <a:ea typeface="Calibri"/>
                <a:cs typeface="Calibri"/>
                <a:sym typeface="Calibri"/>
              </a:rPr>
              <a:t> National Park is the rectangular area in dark green. </a:t>
            </a:r>
          </a:p>
          <a:p>
            <a:pPr marL="171450" marR="0" lvl="0" indent="-171450" algn="l" rtl="0">
              <a:spcBef>
                <a:spcPts val="0"/>
              </a:spcBef>
              <a:buClr>
                <a:schemeClr val="dk1"/>
              </a:buClr>
              <a:buSzPct val="100000"/>
              <a:buFont typeface="Arial" panose="020B0604020202020204" pitchFamily="34" charset="0"/>
              <a:buChar char="•"/>
            </a:pPr>
            <a:r>
              <a:rPr lang="en-US" sz="1200" b="0" i="0" u="none" strike="noStrike" cap="none" baseline="0" dirty="0" smtClean="0">
                <a:solidFill>
                  <a:schemeClr val="dk1"/>
                </a:solidFill>
                <a:latin typeface="+mn-lt"/>
                <a:ea typeface="Calibri"/>
                <a:cs typeface="Calibri"/>
                <a:sym typeface="Calibri"/>
              </a:rPr>
              <a:t>It is surrounded on all sides by Lassen National Forest</a:t>
            </a:r>
          </a:p>
          <a:p>
            <a:pPr marL="171450" marR="0" lvl="0" indent="-171450" algn="l" defTabSz="914400" rtl="0" eaLnBrk="1" fontAlgn="auto" latinLnBrk="0" hangingPunct="1">
              <a:lnSpc>
                <a:spcPct val="100000"/>
              </a:lnSpc>
              <a:spcBef>
                <a:spcPts val="0"/>
              </a:spcBef>
              <a:spcAft>
                <a:spcPts val="0"/>
              </a:spcAft>
              <a:buClr>
                <a:schemeClr val="dk1"/>
              </a:buClr>
              <a:buSzPct val="100000"/>
              <a:buFont typeface="Arial" panose="020B0604020202020204" pitchFamily="34" charset="0"/>
              <a:buChar char="•"/>
              <a:tabLst/>
              <a:defRPr/>
            </a:pPr>
            <a:r>
              <a:rPr lang="en-US" sz="1200" b="0" i="0" u="none" strike="noStrike" cap="none" baseline="0" dirty="0" smtClean="0">
                <a:solidFill>
                  <a:schemeClr val="dk1"/>
                </a:solidFill>
                <a:latin typeface="+mn-lt"/>
                <a:ea typeface="Calibri"/>
                <a:cs typeface="Calibri"/>
                <a:sym typeface="Calibri"/>
              </a:rPr>
              <a:t>Two features we’re interested in are the Reading Fire, which you see in Orange across the Park and Forest boundary, and the Badger Planning Area which is in gray to the North.</a:t>
            </a:r>
          </a:p>
          <a:p>
            <a:pPr marL="171450" marR="0" lvl="0" indent="-171450" algn="l" rtl="0">
              <a:spcBef>
                <a:spcPts val="0"/>
              </a:spcBef>
              <a:buClr>
                <a:schemeClr val="dk1"/>
              </a:buClr>
              <a:buSzPct val="100000"/>
              <a:buFont typeface="Arial" panose="020B0604020202020204" pitchFamily="34" charset="0"/>
              <a:buChar char="•"/>
            </a:pPr>
            <a:r>
              <a:rPr lang="en-US" sz="1200" b="0" i="0" u="none" strike="noStrike" cap="none" baseline="0" dirty="0" smtClean="0">
                <a:solidFill>
                  <a:schemeClr val="dk1"/>
                </a:solidFill>
                <a:latin typeface="+mn-lt"/>
                <a:ea typeface="Calibri"/>
                <a:cs typeface="Calibri"/>
                <a:sym typeface="Calibri"/>
              </a:rPr>
              <a:t>The Badger Planning Area is defined by the surrounding watersheds. There is LiDAR coverage in this area.</a:t>
            </a:r>
          </a:p>
          <a:p>
            <a:pPr marL="171450" marR="0" lvl="0" indent="-171450" algn="l" rtl="0">
              <a:spcBef>
                <a:spcPts val="0"/>
              </a:spcBef>
              <a:buClr>
                <a:schemeClr val="dk1"/>
              </a:buClr>
              <a:buSzPct val="100000"/>
              <a:buFont typeface="Arial" panose="020B0604020202020204" pitchFamily="34" charset="0"/>
              <a:buChar char="•"/>
            </a:pPr>
            <a:r>
              <a:rPr lang="en-US" sz="1200" b="0" i="0" u="none" strike="noStrike" cap="none" baseline="0" dirty="0" smtClean="0">
                <a:solidFill>
                  <a:schemeClr val="dk1"/>
                </a:solidFill>
                <a:latin typeface="+mn-lt"/>
                <a:ea typeface="Calibri"/>
                <a:cs typeface="Calibri"/>
                <a:sym typeface="Calibri"/>
              </a:rPr>
              <a:t>The red element is the Reading Fire, which crosses the administrative boundary.</a:t>
            </a:r>
          </a:p>
          <a:p>
            <a:pPr marL="171450" marR="0" lvl="0" indent="-171450" algn="l" rtl="0">
              <a:spcBef>
                <a:spcPts val="0"/>
              </a:spcBef>
              <a:buClr>
                <a:schemeClr val="dk1"/>
              </a:buClr>
              <a:buSzPct val="100000"/>
              <a:buFont typeface="Arial" panose="020B0604020202020204" pitchFamily="34" charset="0"/>
              <a:buChar char="•"/>
            </a:pPr>
            <a:endParaRPr lang="en-US" sz="1200" b="0" i="0" u="none" strike="noStrike" cap="none" dirty="0">
              <a:solidFill>
                <a:schemeClr val="dk1"/>
              </a:solidFill>
              <a:latin typeface="+mn-lt"/>
              <a:ea typeface="Calibri"/>
              <a:cs typeface="Calibri"/>
              <a:sym typeface="Calibri"/>
            </a:endParaRPr>
          </a:p>
          <a:p>
            <a:pPr marL="0" marR="0" lvl="0" indent="0" algn="l" rtl="0">
              <a:spcBef>
                <a:spcPts val="0"/>
              </a:spcBef>
              <a:buClr>
                <a:schemeClr val="dk1"/>
              </a:buClr>
              <a:buSzPct val="100000"/>
              <a:buFont typeface="Arial"/>
              <a:buNone/>
            </a:pPr>
            <a:r>
              <a:rPr lang="en-US" dirty="0"/>
              <a:t>Data Source: NPS and USFS</a:t>
            </a:r>
            <a:endParaRPr lang="en" sz="1200" b="0" i="0" u="none" strike="noStrike" cap="none" dirty="0">
              <a:solidFill>
                <a:schemeClr val="dk1"/>
              </a:solidFill>
              <a:latin typeface="+mn-lt"/>
              <a:ea typeface="Calibri"/>
              <a:cs typeface="Calibri"/>
              <a:sym typeface="Calibri"/>
            </a:endParaRP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7</a:t>
            </a:fld>
            <a:endParaRPr lang="en-US"/>
          </a:p>
        </p:txBody>
      </p:sp>
    </p:spTree>
    <p:extLst>
      <p:ext uri="{BB962C8B-B14F-4D97-AF65-F5344CB8AC3E}">
        <p14:creationId xmlns:p14="http://schemas.microsoft.com/office/powerpoint/2010/main" val="33723746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Shape 234"/>
          <p:cNvSpPr>
            <a:spLocks noGrp="1" noRot="1" noChangeAspect="1"/>
          </p:cNvSpPr>
          <p:nvPr>
            <p:ph type="sldImg" idx="2"/>
          </p:nvPr>
        </p:nvSpPr>
        <p:spPr>
          <a:xfrm>
            <a:off x="671513" y="1133475"/>
            <a:ext cx="5438775" cy="30607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5" name="Shape 235"/>
          <p:cNvSpPr txBox="1">
            <a:spLocks noGrp="1"/>
          </p:cNvSpPr>
          <p:nvPr>
            <p:ph type="body" idx="1"/>
          </p:nvPr>
        </p:nvSpPr>
        <p:spPr>
          <a:xfrm>
            <a:off x="678180" y="4363879"/>
            <a:ext cx="5425440" cy="3570447"/>
          </a:xfrm>
          <a:prstGeom prst="rect">
            <a:avLst/>
          </a:prstGeom>
          <a:noFill/>
          <a:ln>
            <a:noFill/>
          </a:ln>
        </p:spPr>
        <p:txBody>
          <a:bodyPr wrap="square" lIns="90547" tIns="45261" rIns="90547" bIns="45261" anchor="t" anchorCtr="0">
            <a:noAutofit/>
          </a:bodyPr>
          <a:lstStyle/>
          <a:p>
            <a:pPr marL="0" indent="0">
              <a:buClr>
                <a:schemeClr val="dk1"/>
              </a:buClr>
              <a:buSzPct val="100000"/>
              <a:buFont typeface="Arial"/>
              <a:buNone/>
            </a:pPr>
            <a:r>
              <a:rPr lang="en" dirty="0">
                <a:solidFill>
                  <a:schemeClr val="dk1"/>
                </a:solidFill>
                <a:latin typeface="Calibri"/>
                <a:ea typeface="Calibri"/>
                <a:cs typeface="Calibri"/>
                <a:sym typeface="Calibri"/>
              </a:rPr>
              <a:t>We</a:t>
            </a:r>
            <a:r>
              <a:rPr lang="en" baseline="0" dirty="0">
                <a:solidFill>
                  <a:schemeClr val="dk1"/>
                </a:solidFill>
                <a:latin typeface="Calibri"/>
                <a:ea typeface="Calibri"/>
                <a:cs typeface="Calibri"/>
                <a:sym typeface="Calibri"/>
              </a:rPr>
              <a:t> identified three objectives to address our partners’ needs using NASA Earth Observations.</a:t>
            </a:r>
          </a:p>
          <a:p>
            <a:pPr marL="228600" marR="0" lvl="0" indent="-228600" algn="l" defTabSz="914400" rtl="0" eaLnBrk="1" fontAlgn="auto" latinLnBrk="0" hangingPunct="1">
              <a:lnSpc>
                <a:spcPct val="100000"/>
              </a:lnSpc>
              <a:spcBef>
                <a:spcPts val="0"/>
              </a:spcBef>
              <a:spcAft>
                <a:spcPts val="0"/>
              </a:spcAft>
              <a:buClr>
                <a:schemeClr val="dk1"/>
              </a:buClr>
              <a:buSzPct val="100000"/>
              <a:buFont typeface="Arial"/>
              <a:buAutoNum type="arabicPeriod"/>
              <a:tabLst/>
              <a:defRPr/>
            </a:pPr>
            <a:r>
              <a:rPr lang="en" baseline="0" dirty="0" smtClean="0">
                <a:solidFill>
                  <a:schemeClr val="dk1"/>
                </a:solidFill>
                <a:latin typeface="Calibri"/>
                <a:ea typeface="Calibri"/>
                <a:cs typeface="Calibri"/>
                <a:sym typeface="Calibri"/>
              </a:rPr>
              <a:t>First, to i</a:t>
            </a:r>
            <a:r>
              <a:rPr lang="en-US" sz="1200" dirty="0" err="1" smtClean="0">
                <a:solidFill>
                  <a:schemeClr val="bg2">
                    <a:lumMod val="50000"/>
                  </a:schemeClr>
                </a:solidFill>
                <a:latin typeface="Century Gothic" panose="020B0502020202020204" pitchFamily="34" charset="0"/>
                <a:sym typeface="Century Gothic"/>
              </a:rPr>
              <a:t>dentify</a:t>
            </a:r>
            <a:r>
              <a:rPr lang="en-US" sz="1200" dirty="0" smtClean="0">
                <a:solidFill>
                  <a:schemeClr val="bg2">
                    <a:lumMod val="50000"/>
                  </a:schemeClr>
                </a:solidFill>
                <a:latin typeface="Century Gothic" panose="020B0502020202020204" pitchFamily="34" charset="0"/>
                <a:sym typeface="Century Gothic"/>
              </a:rPr>
              <a:t> continuous fuel structures using LiDAR in the </a:t>
            </a:r>
            <a:r>
              <a:rPr lang="en-US" sz="1200" b="1" dirty="0" smtClean="0">
                <a:solidFill>
                  <a:schemeClr val="bg2">
                    <a:lumMod val="50000"/>
                  </a:schemeClr>
                </a:solidFill>
                <a:latin typeface="Century Gothic" panose="020B0502020202020204" pitchFamily="34" charset="0"/>
                <a:sym typeface="Century Gothic"/>
              </a:rPr>
              <a:t>Badger Planning Area </a:t>
            </a:r>
            <a:r>
              <a:rPr lang="en-US" sz="1200" dirty="0" smtClean="0">
                <a:solidFill>
                  <a:schemeClr val="bg2">
                    <a:lumMod val="50000"/>
                  </a:schemeClr>
                </a:solidFill>
                <a:latin typeface="Century Gothic" panose="020B0502020202020204" pitchFamily="34" charset="0"/>
                <a:sym typeface="Century Gothic"/>
              </a:rPr>
              <a:t>by producing per acre stem density and high-risk canopy data</a:t>
            </a:r>
            <a:endParaRPr lang="en" baseline="0" dirty="0">
              <a:solidFill>
                <a:schemeClr val="dk1"/>
              </a:solidFill>
              <a:latin typeface="Calibri"/>
              <a:ea typeface="Calibri"/>
              <a:cs typeface="Calibri"/>
              <a:sym typeface="Calibri"/>
            </a:endParaRPr>
          </a:p>
          <a:p>
            <a:pPr marL="228600" indent="-228600">
              <a:buClr>
                <a:schemeClr val="dk1"/>
              </a:buClr>
              <a:buSzPct val="100000"/>
              <a:buFont typeface="Arial"/>
              <a:buAutoNum type="arabicPeriod"/>
            </a:pPr>
            <a:r>
              <a:rPr lang="en" baseline="0" dirty="0">
                <a:solidFill>
                  <a:schemeClr val="dk1"/>
                </a:solidFill>
                <a:latin typeface="Calibri"/>
                <a:ea typeface="Calibri"/>
                <a:cs typeface="Calibri"/>
                <a:sym typeface="Calibri"/>
              </a:rPr>
              <a:t>Second, we wanted to map recovery from the 2012 Reading Fire, which burnt around 28,000 acres and cost $17 </a:t>
            </a:r>
            <a:r>
              <a:rPr lang="en" baseline="0" dirty="0" smtClean="0">
                <a:solidFill>
                  <a:schemeClr val="dk1"/>
                </a:solidFill>
                <a:latin typeface="Calibri"/>
                <a:ea typeface="Calibri"/>
                <a:cs typeface="Calibri"/>
                <a:sym typeface="Calibri"/>
              </a:rPr>
              <a:t>million.</a:t>
            </a:r>
            <a:endParaRPr lang="en" baseline="0" dirty="0">
              <a:solidFill>
                <a:schemeClr val="dk1"/>
              </a:solidFill>
              <a:latin typeface="Calibri"/>
              <a:ea typeface="Calibri"/>
              <a:cs typeface="Calibri"/>
              <a:sym typeface="Calibri"/>
            </a:endParaRPr>
          </a:p>
          <a:p>
            <a:pPr marL="228600" indent="-228600">
              <a:buClr>
                <a:schemeClr val="dk1"/>
              </a:buClr>
              <a:buSzPct val="100000"/>
              <a:buFont typeface="Arial"/>
              <a:buAutoNum type="arabicPeriod"/>
            </a:pPr>
            <a:r>
              <a:rPr lang="en" baseline="0" dirty="0">
                <a:solidFill>
                  <a:schemeClr val="dk1"/>
                </a:solidFill>
                <a:latin typeface="Calibri"/>
                <a:ea typeface="Calibri"/>
                <a:cs typeface="Calibri"/>
                <a:sym typeface="Calibri"/>
              </a:rPr>
              <a:t>Lastly, we watned to build upon the software developed in term one to expand its applications for mapping historic tree mortality</a:t>
            </a:r>
            <a:endParaRPr lang="en" dirty="0">
              <a:solidFill>
                <a:schemeClr val="dk1"/>
              </a:solidFill>
              <a:latin typeface="Calibri"/>
              <a:ea typeface="Calibri"/>
              <a:cs typeface="Calibri"/>
              <a:sym typeface="Calibri"/>
            </a:endParaRPr>
          </a:p>
        </p:txBody>
      </p:sp>
      <p:sp>
        <p:nvSpPr>
          <p:cNvPr id="236" name="Shape 236"/>
          <p:cNvSpPr txBox="1">
            <a:spLocks noGrp="1"/>
          </p:cNvSpPr>
          <p:nvPr>
            <p:ph type="sldNum" idx="12"/>
          </p:nvPr>
        </p:nvSpPr>
        <p:spPr>
          <a:xfrm>
            <a:off x="3841450" y="8612837"/>
            <a:ext cx="2938780" cy="454963"/>
          </a:xfrm>
          <a:prstGeom prst="rect">
            <a:avLst/>
          </a:prstGeom>
          <a:noFill/>
          <a:ln>
            <a:noFill/>
          </a:ln>
        </p:spPr>
        <p:txBody>
          <a:bodyPr wrap="square" lIns="90547" tIns="45261" rIns="90547" bIns="45261" anchor="b" anchorCtr="0">
            <a:noAutofit/>
          </a:bodyPr>
          <a:lstStyle/>
          <a:p>
            <a:pPr>
              <a:buSzPct val="25000"/>
            </a:pPr>
            <a:fld id="{00000000-1234-1234-1234-123412341234}" type="slidenum">
              <a:rPr lang="en">
                <a:solidFill>
                  <a:schemeClr val="dk1"/>
                </a:solidFill>
                <a:latin typeface="Calibri"/>
                <a:ea typeface="Calibri"/>
                <a:cs typeface="Calibri"/>
                <a:sym typeface="Calibri"/>
              </a:rPr>
              <a:pPr>
                <a:buSzPct val="25000"/>
              </a:pPr>
              <a:t>8</a:t>
            </a:fld>
            <a:endParaRPr lang="en">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21448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5 sensors were used to address these objectives.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Landsat series was used for the 30 year time series to predict historical mortality, specifically Landsat 5 TM, 7 ETM+, 8 OLI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For the LiDAR portion, we used USFS LiDAR data from 2015.</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NAIP from</a:t>
            </a:r>
            <a:r>
              <a:rPr lang="en-US" sz="1200" kern="1200" baseline="0" dirty="0">
                <a:solidFill>
                  <a:schemeClr val="tx1"/>
                </a:solidFill>
                <a:effectLst/>
                <a:latin typeface="+mn-lt"/>
                <a:ea typeface="+mn-ea"/>
                <a:cs typeface="+mn-cs"/>
              </a:rPr>
              <a:t> 2012, 2014, 2016</a:t>
            </a: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r>
              <a:rPr lang="en-US" dirty="0"/>
              <a:t>Images Source: http://www.devpedia.developexchange.com/dp/index.php?title=List_of_Satellite_Pictures; Public Domain</a:t>
            </a:r>
          </a:p>
          <a:p>
            <a:r>
              <a:rPr lang="en-US" dirty="0"/>
              <a:t>Piper Image Source: https://upload.wikimedia.org/wikipedia/commons/b/b5/AIFA_%28AVIC%29_Piper_PA-28-161_Cherokee_Warrior_ZS-SVF_%2815471693972%29.jpg; Bob Adams;</a:t>
            </a:r>
          </a:p>
        </p:txBody>
      </p:sp>
      <p:sp>
        <p:nvSpPr>
          <p:cNvPr id="4" name="Slide Number Placeholder 3"/>
          <p:cNvSpPr>
            <a:spLocks noGrp="1"/>
          </p:cNvSpPr>
          <p:nvPr>
            <p:ph type="sldNum" sz="quarter" idx="10"/>
          </p:nvPr>
        </p:nvSpPr>
        <p:spPr/>
        <p:txBody>
          <a:bodyPr/>
          <a:lstStyle/>
          <a:p>
            <a:fld id="{0535C12C-436B-478B-9EA8-7D7AB2695871}" type="slidenum">
              <a:rPr lang="en-US" smtClean="0"/>
              <a:t>9</a:t>
            </a:fld>
            <a:endParaRPr lang="en-US"/>
          </a:p>
        </p:txBody>
      </p:sp>
    </p:spTree>
    <p:extLst>
      <p:ext uri="{BB962C8B-B14F-4D97-AF65-F5344CB8AC3E}">
        <p14:creationId xmlns:p14="http://schemas.microsoft.com/office/powerpoint/2010/main" val="13780586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53751" y="238125"/>
            <a:ext cx="870608" cy="741586"/>
          </a:xfrm>
          <a:prstGeom prst="rect">
            <a:avLst/>
          </a:prstGeom>
        </p:spPr>
      </p:pic>
      <p:sp>
        <p:nvSpPr>
          <p:cNvPr id="9" name="TextBox 8"/>
          <p:cNvSpPr txBox="1"/>
          <p:nvPr userDrawn="1"/>
        </p:nvSpPr>
        <p:spPr>
          <a:xfrm>
            <a:off x="8944500" y="442912"/>
            <a:ext cx="1962150" cy="415498"/>
          </a:xfrm>
          <a:prstGeom prst="rect">
            <a:avLst/>
          </a:prstGeom>
          <a:noFill/>
        </p:spPr>
        <p:txBody>
          <a:bodyPr wrap="square" rtlCol="0">
            <a:spAutoFit/>
          </a:bodyPr>
          <a:lstStyle/>
          <a:p>
            <a:pPr algn="r"/>
            <a:r>
              <a:rPr lang="en-US" sz="1050" dirty="0">
                <a:latin typeface="Arial" panose="020B0604020202020204" pitchFamily="34" charset="0"/>
                <a:cs typeface="Arial" panose="020B0604020202020204" pitchFamily="34" charset="0"/>
              </a:rPr>
              <a:t>National</a:t>
            </a:r>
            <a:r>
              <a:rPr lang="en-US" sz="1050" baseline="0" dirty="0">
                <a:latin typeface="Arial" panose="020B0604020202020204" pitchFamily="34" charset="0"/>
                <a:cs typeface="Arial" panose="020B0604020202020204" pitchFamily="34" charset="0"/>
              </a:rPr>
              <a:t> Aeronautics and</a:t>
            </a:r>
          </a:p>
          <a:p>
            <a:pPr algn="r"/>
            <a:r>
              <a:rPr lang="en-US" sz="1050" baseline="0" dirty="0">
                <a:latin typeface="Arial" panose="020B0604020202020204" pitchFamily="34" charset="0"/>
                <a:cs typeface="Arial" panose="020B0604020202020204" pitchFamily="34" charset="0"/>
              </a:rPr>
              <a:t>Space Administration</a:t>
            </a:r>
            <a:endParaRPr lang="en-US" sz="1050" dirty="0">
              <a:latin typeface="Arial" panose="020B0604020202020204" pitchFamily="34" charset="0"/>
              <a:cs typeface="Arial" panose="020B0604020202020204" pitchFamily="34" charset="0"/>
            </a:endParaRPr>
          </a:p>
        </p:txBody>
      </p:sp>
      <p:cxnSp>
        <p:nvCxnSpPr>
          <p:cNvPr id="10" name="Straight Connector 9"/>
          <p:cNvCxnSpPr/>
          <p:nvPr userDrawn="1"/>
        </p:nvCxnSpPr>
        <p:spPr>
          <a:xfrm>
            <a:off x="10930200" y="30480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63766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53751" y="238125"/>
            <a:ext cx="870608" cy="741586"/>
          </a:xfrm>
          <a:prstGeom prst="rect">
            <a:avLst/>
          </a:prstGeom>
        </p:spPr>
      </p:pic>
      <p:sp>
        <p:nvSpPr>
          <p:cNvPr id="9" name="TextBox 8"/>
          <p:cNvSpPr txBox="1"/>
          <p:nvPr userDrawn="1"/>
        </p:nvSpPr>
        <p:spPr>
          <a:xfrm>
            <a:off x="8944500" y="442912"/>
            <a:ext cx="1962150" cy="415498"/>
          </a:xfrm>
          <a:prstGeom prst="rect">
            <a:avLst/>
          </a:prstGeom>
          <a:noFill/>
        </p:spPr>
        <p:txBody>
          <a:bodyPr wrap="square" rtlCol="0">
            <a:spAutoFit/>
          </a:bodyPr>
          <a:lstStyle/>
          <a:p>
            <a:pPr algn="r"/>
            <a:r>
              <a:rPr lang="en-US" sz="1050" dirty="0">
                <a:solidFill>
                  <a:prstClr val="black"/>
                </a:solidFill>
                <a:latin typeface="Arial" panose="020B0604020202020204" pitchFamily="34" charset="0"/>
                <a:cs typeface="Arial" panose="020B0604020202020204" pitchFamily="34" charset="0"/>
              </a:rPr>
              <a:t>National Aeronautics and</a:t>
            </a:r>
          </a:p>
          <a:p>
            <a:pPr algn="r"/>
            <a:r>
              <a:rPr lang="en-US" sz="1050" dirty="0">
                <a:solidFill>
                  <a:prstClr val="black"/>
                </a:solidFill>
                <a:latin typeface="Arial" panose="020B0604020202020204" pitchFamily="34" charset="0"/>
                <a:cs typeface="Arial" panose="020B0604020202020204" pitchFamily="34" charset="0"/>
              </a:rPr>
              <a:t>Space Administration</a:t>
            </a:r>
          </a:p>
        </p:txBody>
      </p:sp>
      <p:cxnSp>
        <p:nvCxnSpPr>
          <p:cNvPr id="10" name="Straight Connector 9"/>
          <p:cNvCxnSpPr/>
          <p:nvPr userDrawn="1"/>
        </p:nvCxnSpPr>
        <p:spPr>
          <a:xfrm>
            <a:off x="10930200" y="30480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10129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33004" y="133045"/>
            <a:ext cx="382562" cy="382562"/>
          </a:xfrm>
          <a:prstGeom prst="rect">
            <a:avLst/>
          </a:prstGeom>
        </p:spPr>
      </p:pic>
      <p:sp>
        <p:nvSpPr>
          <p:cNvPr id="2" name="Title 1"/>
          <p:cNvSpPr>
            <a:spLocks noGrp="1"/>
          </p:cNvSpPr>
          <p:nvPr>
            <p:ph type="title" hasCustomPrompt="1"/>
          </p:nvPr>
        </p:nvSpPr>
        <p:spPr>
          <a:xfrm>
            <a:off x="1000125" y="365124"/>
            <a:ext cx="9413277" cy="479425"/>
          </a:xfrm>
        </p:spPr>
        <p:txBody>
          <a:bodyPr>
            <a:noAutofit/>
          </a:bodyPr>
          <a:lstStyle>
            <a:lvl1pPr>
              <a:defRPr sz="4800" b="0">
                <a:solidFill>
                  <a:srgbClr val="3E4268"/>
                </a:solidFill>
              </a:defRPr>
            </a:lvl1pPr>
          </a:lstStyle>
          <a:p>
            <a:r>
              <a:rPr lang="en-US" dirty="0"/>
              <a:t>Slide Title</a:t>
            </a:r>
          </a:p>
        </p:txBody>
      </p:sp>
      <p:sp>
        <p:nvSpPr>
          <p:cNvPr id="9" name="Picture Placeholder 2"/>
          <p:cNvSpPr>
            <a:spLocks noGrp="1"/>
          </p:cNvSpPr>
          <p:nvPr>
            <p:ph type="pic" idx="10" hasCustomPrompt="1"/>
          </p:nvPr>
        </p:nvSpPr>
        <p:spPr>
          <a:xfrm>
            <a:off x="5183187" y="931498"/>
            <a:ext cx="7008813" cy="5880783"/>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931498"/>
            <a:ext cx="3743997" cy="588078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4" name="Rectangle 3"/>
          <p:cNvSpPr/>
          <p:nvPr userDrawn="1"/>
        </p:nvSpPr>
        <p:spPr>
          <a:xfrm>
            <a:off x="0" y="6812281"/>
            <a:ext cx="12192000" cy="45719"/>
          </a:xfrm>
          <a:prstGeom prst="rect">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0793966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19" name="Picture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33004" y="133045"/>
            <a:ext cx="382562" cy="382562"/>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3E4268"/>
                </a:solidFill>
              </a:defRPr>
            </a:lvl1pPr>
          </a:lstStyle>
          <a:p>
            <a:r>
              <a:rPr lang="en-US" dirty="0"/>
              <a:t>Slide Title</a:t>
            </a:r>
          </a:p>
        </p:txBody>
      </p:sp>
      <p:sp>
        <p:nvSpPr>
          <p:cNvPr id="9" name="Picture Placeholder 2"/>
          <p:cNvSpPr>
            <a:spLocks noGrp="1"/>
          </p:cNvSpPr>
          <p:nvPr>
            <p:ph type="pic" idx="10" hasCustomPrompt="1"/>
          </p:nvPr>
        </p:nvSpPr>
        <p:spPr>
          <a:xfrm>
            <a:off x="0" y="931498"/>
            <a:ext cx="7008813" cy="5880479"/>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7436065" y="931499"/>
            <a:ext cx="3797208" cy="5880478"/>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6820367"/>
            <a:ext cx="12192000" cy="45719"/>
          </a:xfrm>
          <a:prstGeom prst="rect">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1839269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H">
    <p:spTree>
      <p:nvGrpSpPr>
        <p:cNvPr id="1" name=""/>
        <p:cNvGrpSpPr/>
        <p:nvPr/>
      </p:nvGrpSpPr>
      <p:grpSpPr>
        <a:xfrm>
          <a:off x="0" y="0"/>
          <a:ext cx="0" cy="0"/>
          <a:chOff x="0" y="0"/>
          <a:chExt cx="0" cy="0"/>
        </a:xfrm>
      </p:grpSpPr>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3437552"/>
            <a:ext cx="12192000" cy="6857999"/>
          </a:xfrm>
          <a:prstGeom prst="rect">
            <a:avLst/>
          </a:prstGeom>
        </p:spPr>
      </p:pic>
      <p:pic>
        <p:nvPicPr>
          <p:cNvPr id="21" name="Picture 2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33004" y="3570597"/>
            <a:ext cx="382562" cy="382562"/>
          </a:xfrm>
          <a:prstGeom prst="rect">
            <a:avLst/>
          </a:prstGeom>
        </p:spPr>
      </p:pic>
      <p:sp>
        <p:nvSpPr>
          <p:cNvPr id="13" name="Title 1"/>
          <p:cNvSpPr>
            <a:spLocks noGrp="1"/>
          </p:cNvSpPr>
          <p:nvPr>
            <p:ph type="title" hasCustomPrompt="1"/>
          </p:nvPr>
        </p:nvSpPr>
        <p:spPr>
          <a:xfrm>
            <a:off x="1000125" y="3794124"/>
            <a:ext cx="10233148" cy="479425"/>
          </a:xfrm>
        </p:spPr>
        <p:txBody>
          <a:bodyPr>
            <a:noAutofit/>
          </a:bodyPr>
          <a:lstStyle>
            <a:lvl1pPr>
              <a:defRPr sz="4800" b="0">
                <a:solidFill>
                  <a:srgbClr val="3E4268"/>
                </a:solidFill>
              </a:defRPr>
            </a:lvl1pPr>
          </a:lstStyle>
          <a:p>
            <a:r>
              <a:rPr lang="en-US" dirty="0"/>
              <a:t>Slide Title</a:t>
            </a:r>
          </a:p>
        </p:txBody>
      </p:sp>
      <p:sp>
        <p:nvSpPr>
          <p:cNvPr id="9" name="Picture Placeholder 2"/>
          <p:cNvSpPr>
            <a:spLocks noGrp="1"/>
          </p:cNvSpPr>
          <p:nvPr>
            <p:ph type="pic" idx="10" hasCustomPrompt="1"/>
          </p:nvPr>
        </p:nvSpPr>
        <p:spPr>
          <a:xfrm>
            <a:off x="0" y="46648"/>
            <a:ext cx="12192000" cy="3390904"/>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4432151"/>
            <a:ext cx="10233148" cy="2194560"/>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0"/>
            <a:ext cx="12192000" cy="45719"/>
          </a:xfrm>
          <a:prstGeom prst="rect">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2597253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H2">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19" name="Picture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33004" y="133045"/>
            <a:ext cx="382562" cy="382562"/>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3E4268"/>
                </a:solidFill>
              </a:defRPr>
            </a:lvl1pPr>
          </a:lstStyle>
          <a:p>
            <a:r>
              <a:rPr lang="en-US" dirty="0"/>
              <a:t>Slide Title</a:t>
            </a:r>
          </a:p>
        </p:txBody>
      </p:sp>
      <p:sp>
        <p:nvSpPr>
          <p:cNvPr id="9" name="Picture Placeholder 2"/>
          <p:cNvSpPr>
            <a:spLocks noGrp="1"/>
          </p:cNvSpPr>
          <p:nvPr>
            <p:ph type="pic" idx="10" hasCustomPrompt="1"/>
          </p:nvPr>
        </p:nvSpPr>
        <p:spPr>
          <a:xfrm>
            <a:off x="0" y="3456417"/>
            <a:ext cx="12192000" cy="3354936"/>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993665"/>
            <a:ext cx="10233148" cy="2186052"/>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6818138"/>
            <a:ext cx="12192000" cy="45719"/>
          </a:xfrm>
          <a:prstGeom prst="rect">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4820262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Key Points">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25" name="Picture 2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33004" y="133045"/>
            <a:ext cx="382562" cy="382562"/>
          </a:xfrm>
          <a:prstGeom prst="rect">
            <a:avLst/>
          </a:prstGeom>
        </p:spPr>
      </p:pic>
      <p:sp>
        <p:nvSpPr>
          <p:cNvPr id="7" name="Section Body Text"/>
          <p:cNvSpPr>
            <a:spLocks noGrp="1"/>
          </p:cNvSpPr>
          <p:nvPr>
            <p:ph type="body" sz="quarter" idx="11" hasCustomPrompt="1"/>
          </p:nvPr>
        </p:nvSpPr>
        <p:spPr>
          <a:xfrm>
            <a:off x="4833257" y="5695688"/>
            <a:ext cx="6400015" cy="1114212"/>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1" name="Text Placeholder 3"/>
          <p:cNvSpPr>
            <a:spLocks noGrp="1"/>
          </p:cNvSpPr>
          <p:nvPr>
            <p:ph type="body" sz="quarter" idx="15" hasCustomPrompt="1"/>
          </p:nvPr>
        </p:nvSpPr>
        <p:spPr>
          <a:xfrm>
            <a:off x="1000125" y="1165799"/>
            <a:ext cx="3393745" cy="1042733"/>
          </a:xfrm>
          <a:prstGeom prst="rect">
            <a:avLst/>
          </a:prstGeom>
        </p:spPr>
        <p:txBody>
          <a:bodyPr anchor="b">
            <a:normAutofit/>
          </a:bodyPr>
          <a:lstStyle>
            <a:lvl1pPr marL="0" indent="0" algn="r">
              <a:buNone/>
              <a:defRPr sz="3600" b="0" baseline="0">
                <a:solidFill>
                  <a:srgbClr val="3E4268"/>
                </a:solidFill>
                <a:latin typeface="Century Gothic" panose="020B0502020202020204" pitchFamily="34" charset="0"/>
              </a:defRPr>
            </a:lvl1pPr>
          </a:lstStyle>
          <a:p>
            <a:pPr lvl="0"/>
            <a:r>
              <a:rPr lang="en-US" dirty="0"/>
              <a:t>Key Point 1</a:t>
            </a:r>
          </a:p>
        </p:txBody>
      </p:sp>
      <p:sp>
        <p:nvSpPr>
          <p:cNvPr id="12" name="Section Body Text"/>
          <p:cNvSpPr>
            <a:spLocks noGrp="1"/>
          </p:cNvSpPr>
          <p:nvPr>
            <p:ph type="body" sz="quarter" idx="16" hasCustomPrompt="1"/>
          </p:nvPr>
        </p:nvSpPr>
        <p:spPr>
          <a:xfrm>
            <a:off x="4833257" y="1805049"/>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3" name="Text Placeholder 3"/>
          <p:cNvSpPr>
            <a:spLocks noGrp="1"/>
          </p:cNvSpPr>
          <p:nvPr>
            <p:ph type="body" sz="quarter" idx="17" hasCustomPrompt="1"/>
          </p:nvPr>
        </p:nvSpPr>
        <p:spPr>
          <a:xfrm>
            <a:off x="1000125" y="5058581"/>
            <a:ext cx="3393745" cy="1042733"/>
          </a:xfrm>
          <a:prstGeom prst="rect">
            <a:avLst/>
          </a:prstGeom>
        </p:spPr>
        <p:txBody>
          <a:bodyPr anchor="b">
            <a:normAutofit/>
          </a:bodyPr>
          <a:lstStyle>
            <a:lvl1pPr marL="0" indent="0" algn="r">
              <a:buNone/>
              <a:defRPr sz="3600" b="0" baseline="0">
                <a:solidFill>
                  <a:srgbClr val="3E4268"/>
                </a:solidFill>
                <a:latin typeface="Century Gothic" panose="020B0502020202020204" pitchFamily="34" charset="0"/>
              </a:defRPr>
            </a:lvl1pPr>
          </a:lstStyle>
          <a:p>
            <a:pPr lvl="0"/>
            <a:r>
              <a:rPr lang="en-US" dirty="0"/>
              <a:t>Key Point 3</a:t>
            </a:r>
          </a:p>
        </p:txBody>
      </p:sp>
      <p:sp>
        <p:nvSpPr>
          <p:cNvPr id="14" name="Text Placeholder 3"/>
          <p:cNvSpPr>
            <a:spLocks noGrp="1"/>
          </p:cNvSpPr>
          <p:nvPr>
            <p:ph type="body" sz="quarter" idx="18" hasCustomPrompt="1"/>
          </p:nvPr>
        </p:nvSpPr>
        <p:spPr>
          <a:xfrm>
            <a:off x="1000125" y="3063682"/>
            <a:ext cx="3393745" cy="1042733"/>
          </a:xfrm>
          <a:prstGeom prst="rect">
            <a:avLst/>
          </a:prstGeom>
        </p:spPr>
        <p:txBody>
          <a:bodyPr anchor="b">
            <a:normAutofit/>
          </a:bodyPr>
          <a:lstStyle>
            <a:lvl1pPr marL="0" indent="0" algn="r">
              <a:buNone/>
              <a:defRPr sz="3600" b="0" baseline="0">
                <a:solidFill>
                  <a:srgbClr val="3E4268"/>
                </a:solidFill>
                <a:latin typeface="Century Gothic" panose="020B0502020202020204" pitchFamily="34" charset="0"/>
              </a:defRPr>
            </a:lvl1pPr>
          </a:lstStyle>
          <a:p>
            <a:pPr lvl="0"/>
            <a:r>
              <a:rPr lang="en-US" dirty="0"/>
              <a:t>Key Point 2</a:t>
            </a:r>
          </a:p>
        </p:txBody>
      </p:sp>
      <p:sp>
        <p:nvSpPr>
          <p:cNvPr id="15" name="Section Body Text"/>
          <p:cNvSpPr>
            <a:spLocks noGrp="1"/>
          </p:cNvSpPr>
          <p:nvPr>
            <p:ph type="body" sz="quarter" idx="19" hasCustomPrompt="1"/>
          </p:nvPr>
        </p:nvSpPr>
        <p:spPr>
          <a:xfrm>
            <a:off x="4833257" y="3732286"/>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8" name="Rectangle 17"/>
          <p:cNvSpPr/>
          <p:nvPr userDrawn="1"/>
        </p:nvSpPr>
        <p:spPr>
          <a:xfrm>
            <a:off x="0" y="6818138"/>
            <a:ext cx="12192000" cy="45719"/>
          </a:xfrm>
          <a:prstGeom prst="rect">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3E4268"/>
                </a:solidFill>
              </a:defRPr>
            </a:lvl1pPr>
          </a:lstStyle>
          <a:p>
            <a:r>
              <a:rPr lang="en-US" dirty="0"/>
              <a:t>Slide Title</a:t>
            </a:r>
          </a:p>
        </p:txBody>
      </p:sp>
    </p:spTree>
    <p:extLst>
      <p:ext uri="{BB962C8B-B14F-4D97-AF65-F5344CB8AC3E}">
        <p14:creationId xmlns:p14="http://schemas.microsoft.com/office/powerpoint/2010/main" val="1920621812"/>
      </p:ext>
    </p:extLst>
  </p:cSld>
  <p:clrMapOvr>
    <a:masterClrMapping/>
  </p:clrMapOvr>
  <p:extLst mod="1">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ey Points 2">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25" name="Picture 2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33004" y="133045"/>
            <a:ext cx="382562" cy="382562"/>
          </a:xfrm>
          <a:prstGeom prst="rect">
            <a:avLst/>
          </a:prstGeom>
        </p:spPr>
      </p:pic>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3E4268"/>
                </a:solidFill>
              </a:defRPr>
            </a:lvl1pPr>
          </a:lstStyle>
          <a:p>
            <a:r>
              <a:rPr lang="en-US" dirty="0"/>
              <a:t>Slide Title</a:t>
            </a:r>
          </a:p>
        </p:txBody>
      </p:sp>
      <p:sp>
        <p:nvSpPr>
          <p:cNvPr id="7" name="Section Body Text"/>
          <p:cNvSpPr>
            <a:spLocks noGrp="1"/>
          </p:cNvSpPr>
          <p:nvPr>
            <p:ph type="body" sz="quarter" idx="11" hasCustomPrompt="1"/>
          </p:nvPr>
        </p:nvSpPr>
        <p:spPr>
          <a:xfrm>
            <a:off x="8261871" y="2383475"/>
            <a:ext cx="2961573" cy="442173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1" name="Text Placeholder 3"/>
          <p:cNvSpPr>
            <a:spLocks noGrp="1"/>
          </p:cNvSpPr>
          <p:nvPr>
            <p:ph type="body" sz="quarter" idx="15" hasCustomPrompt="1"/>
          </p:nvPr>
        </p:nvSpPr>
        <p:spPr>
          <a:xfrm>
            <a:off x="1000126" y="1102299"/>
            <a:ext cx="2958688" cy="1042733"/>
          </a:xfrm>
          <a:prstGeom prst="rect">
            <a:avLst/>
          </a:prstGeom>
        </p:spPr>
        <p:txBody>
          <a:bodyPr anchor="b">
            <a:normAutofit/>
          </a:bodyPr>
          <a:lstStyle>
            <a:lvl1pPr marL="0" indent="0" algn="l">
              <a:buNone/>
              <a:defRPr sz="3600" b="0" baseline="0">
                <a:solidFill>
                  <a:srgbClr val="3E4268"/>
                </a:solidFill>
                <a:latin typeface="Century Gothic" panose="020B0502020202020204" pitchFamily="34" charset="0"/>
              </a:defRPr>
            </a:lvl1pPr>
          </a:lstStyle>
          <a:p>
            <a:pPr lvl="0"/>
            <a:r>
              <a:rPr lang="en-US" dirty="0"/>
              <a:t>Key Point 1</a:t>
            </a:r>
          </a:p>
        </p:txBody>
      </p:sp>
      <p:sp>
        <p:nvSpPr>
          <p:cNvPr id="12" name="Section Body Text"/>
          <p:cNvSpPr>
            <a:spLocks noGrp="1"/>
          </p:cNvSpPr>
          <p:nvPr>
            <p:ph type="body" sz="quarter" idx="16" hasCustomPrompt="1"/>
          </p:nvPr>
        </p:nvSpPr>
        <p:spPr>
          <a:xfrm>
            <a:off x="1000125" y="2376662"/>
            <a:ext cx="2958689"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3" name="Text Placeholder 3"/>
          <p:cNvSpPr>
            <a:spLocks noGrp="1"/>
          </p:cNvSpPr>
          <p:nvPr>
            <p:ph type="body" sz="quarter" idx="17" hasCustomPrompt="1"/>
          </p:nvPr>
        </p:nvSpPr>
        <p:spPr>
          <a:xfrm>
            <a:off x="8261871" y="1097604"/>
            <a:ext cx="2961573" cy="1042733"/>
          </a:xfrm>
          <a:prstGeom prst="rect">
            <a:avLst/>
          </a:prstGeom>
        </p:spPr>
        <p:txBody>
          <a:bodyPr anchor="b">
            <a:normAutofit/>
          </a:bodyPr>
          <a:lstStyle>
            <a:lvl1pPr marL="0" indent="0" algn="l">
              <a:buNone/>
              <a:defRPr sz="3600" b="0" baseline="0">
                <a:solidFill>
                  <a:srgbClr val="3E4268"/>
                </a:solidFill>
                <a:latin typeface="Century Gothic" panose="020B0502020202020204" pitchFamily="34" charset="0"/>
              </a:defRPr>
            </a:lvl1pPr>
          </a:lstStyle>
          <a:p>
            <a:pPr lvl="0"/>
            <a:r>
              <a:rPr lang="en-US" dirty="0"/>
              <a:t>Key Point 3</a:t>
            </a:r>
          </a:p>
        </p:txBody>
      </p:sp>
      <p:sp>
        <p:nvSpPr>
          <p:cNvPr id="14" name="Text Placeholder 3"/>
          <p:cNvSpPr>
            <a:spLocks noGrp="1"/>
          </p:cNvSpPr>
          <p:nvPr>
            <p:ph type="body" sz="quarter" idx="18" hasCustomPrompt="1"/>
          </p:nvPr>
        </p:nvSpPr>
        <p:spPr>
          <a:xfrm>
            <a:off x="4496695" y="1097605"/>
            <a:ext cx="3227295" cy="1042733"/>
          </a:xfrm>
          <a:prstGeom prst="rect">
            <a:avLst/>
          </a:prstGeom>
        </p:spPr>
        <p:txBody>
          <a:bodyPr anchor="b">
            <a:normAutofit/>
          </a:bodyPr>
          <a:lstStyle>
            <a:lvl1pPr marL="0" indent="0" algn="l">
              <a:buNone/>
              <a:defRPr sz="3600" b="0" baseline="0">
                <a:solidFill>
                  <a:srgbClr val="3E4268"/>
                </a:solidFill>
                <a:latin typeface="Century Gothic" panose="020B0502020202020204" pitchFamily="34" charset="0"/>
              </a:defRPr>
            </a:lvl1pPr>
          </a:lstStyle>
          <a:p>
            <a:pPr lvl="0"/>
            <a:r>
              <a:rPr lang="en-US" dirty="0"/>
              <a:t>Key Point 2</a:t>
            </a:r>
          </a:p>
        </p:txBody>
      </p:sp>
      <p:sp>
        <p:nvSpPr>
          <p:cNvPr id="15" name="Section Body Text"/>
          <p:cNvSpPr>
            <a:spLocks noGrp="1"/>
          </p:cNvSpPr>
          <p:nvPr>
            <p:ph type="body" sz="quarter" idx="19" hasCustomPrompt="1"/>
          </p:nvPr>
        </p:nvSpPr>
        <p:spPr>
          <a:xfrm>
            <a:off x="4496695" y="2376662"/>
            <a:ext cx="3227295"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8" name="Rectangle 17"/>
          <p:cNvSpPr/>
          <p:nvPr userDrawn="1"/>
        </p:nvSpPr>
        <p:spPr>
          <a:xfrm>
            <a:off x="0" y="6818138"/>
            <a:ext cx="12192000" cy="45719"/>
          </a:xfrm>
          <a:prstGeom prst="rect">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9916070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79744" y="657113"/>
            <a:ext cx="903642" cy="903642"/>
          </a:xfrm>
          <a:prstGeom prst="rect">
            <a:avLst/>
          </a:prstGeom>
        </p:spPr>
      </p:pic>
      <p:sp>
        <p:nvSpPr>
          <p:cNvPr id="2" name="Title 1"/>
          <p:cNvSpPr>
            <a:spLocks noGrp="1"/>
          </p:cNvSpPr>
          <p:nvPr>
            <p:ph type="title" hasCustomPrompt="1"/>
          </p:nvPr>
        </p:nvSpPr>
        <p:spPr>
          <a:xfrm>
            <a:off x="2291379" y="1129553"/>
            <a:ext cx="7562625" cy="1065007"/>
          </a:xfrm>
        </p:spPr>
        <p:txBody>
          <a:bodyPr>
            <a:noAutofit/>
          </a:bodyPr>
          <a:lstStyle>
            <a:lvl1pPr>
              <a:defRPr sz="4800" b="0">
                <a:solidFill>
                  <a:srgbClr val="3E4268"/>
                </a:solidFill>
              </a:defRPr>
            </a:lvl1pPr>
          </a:lstStyle>
          <a:p>
            <a:r>
              <a:rPr lang="en-US" dirty="0"/>
              <a:t>Section Title</a:t>
            </a:r>
          </a:p>
        </p:txBody>
      </p:sp>
      <p:pic>
        <p:nvPicPr>
          <p:cNvPr id="8" name="Picture 7"/>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680330" y="2622254"/>
            <a:ext cx="912020" cy="912020"/>
          </a:xfrm>
          <a:prstGeom prst="rect">
            <a:avLst/>
          </a:prstGeom>
        </p:spPr>
      </p:pic>
      <p:sp>
        <p:nvSpPr>
          <p:cNvPr id="16" name="Text Placeholder 3"/>
          <p:cNvSpPr>
            <a:spLocks noGrp="1"/>
          </p:cNvSpPr>
          <p:nvPr>
            <p:ph type="body" sz="half" idx="2" hasCustomPrompt="1"/>
          </p:nvPr>
        </p:nvSpPr>
        <p:spPr>
          <a:xfrm>
            <a:off x="2291379" y="2302136"/>
            <a:ext cx="7562625" cy="405563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7" name="Rectangle 6"/>
          <p:cNvSpPr/>
          <p:nvPr userDrawn="1"/>
        </p:nvSpPr>
        <p:spPr>
          <a:xfrm>
            <a:off x="0" y="6812673"/>
            <a:ext cx="12192000" cy="45719"/>
          </a:xfrm>
          <a:prstGeom prst="rect">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7714801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25" name="Title 1"/>
          <p:cNvSpPr>
            <a:spLocks noGrp="1"/>
          </p:cNvSpPr>
          <p:nvPr>
            <p:ph type="title" hasCustomPrompt="1"/>
          </p:nvPr>
        </p:nvSpPr>
        <p:spPr>
          <a:xfrm>
            <a:off x="1000125" y="365124"/>
            <a:ext cx="9413277" cy="479425"/>
          </a:xfrm>
        </p:spPr>
        <p:txBody>
          <a:bodyPr>
            <a:noAutofit/>
          </a:bodyPr>
          <a:lstStyle>
            <a:lvl1pPr>
              <a:defRPr sz="4800" b="0">
                <a:solidFill>
                  <a:srgbClr val="3E4268"/>
                </a:solidFill>
              </a:defRPr>
            </a:lvl1pPr>
          </a:lstStyle>
          <a:p>
            <a:r>
              <a:rPr lang="en-US" dirty="0"/>
              <a:t>Slide Title</a:t>
            </a:r>
          </a:p>
        </p:txBody>
      </p:sp>
      <p:sp>
        <p:nvSpPr>
          <p:cNvPr id="4" name="Hexagon 3"/>
          <p:cNvSpPr/>
          <p:nvPr userDrawn="1"/>
        </p:nvSpPr>
        <p:spPr>
          <a:xfrm>
            <a:off x="11144250" y="88726"/>
            <a:ext cx="577565" cy="495474"/>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ectangle 17"/>
          <p:cNvSpPr/>
          <p:nvPr userDrawn="1"/>
        </p:nvSpPr>
        <p:spPr>
          <a:xfrm>
            <a:off x="0" y="6818138"/>
            <a:ext cx="12192000" cy="45719"/>
          </a:xfrm>
          <a:prstGeom prst="rect">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Text Placeholder 4"/>
          <p:cNvSpPr>
            <a:spLocks noGrp="1"/>
          </p:cNvSpPr>
          <p:nvPr>
            <p:ph type="body" sz="quarter" idx="10" hasCustomPrompt="1"/>
          </p:nvPr>
        </p:nvSpPr>
        <p:spPr>
          <a:xfrm>
            <a:off x="1172583" y="1697389"/>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0" name="Text Placeholder 4"/>
          <p:cNvSpPr>
            <a:spLocks noGrp="1"/>
          </p:cNvSpPr>
          <p:nvPr>
            <p:ph type="body" sz="quarter" idx="11" hasCustomPrompt="1"/>
          </p:nvPr>
        </p:nvSpPr>
        <p:spPr>
          <a:xfrm>
            <a:off x="1172582" y="3287942"/>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1" name="Text Placeholder 4"/>
          <p:cNvSpPr>
            <a:spLocks noGrp="1"/>
          </p:cNvSpPr>
          <p:nvPr>
            <p:ph type="body" sz="quarter" idx="12" hasCustomPrompt="1"/>
          </p:nvPr>
        </p:nvSpPr>
        <p:spPr>
          <a:xfrm>
            <a:off x="1172584" y="4904822"/>
            <a:ext cx="9818920"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2" name="contract info"/>
          <p:cNvSpPr/>
          <p:nvPr userDrawn="1"/>
        </p:nvSpPr>
        <p:spPr>
          <a:xfrm>
            <a:off x="0" y="6420217"/>
            <a:ext cx="12192000" cy="430887"/>
          </a:xfrm>
          <a:prstGeom prst="rect">
            <a:avLst/>
          </a:prstGeom>
        </p:spPr>
        <p:txBody>
          <a:bodyPr wrap="square">
            <a:spAutoFit/>
          </a:bodyPr>
          <a:lstStyle/>
          <a:p>
            <a:pPr algn="ctr">
              <a:buClr>
                <a:prstClr val="black"/>
              </a:buClr>
              <a:buSzPct val="25000"/>
              <a:defRPr/>
            </a:pPr>
            <a:r>
              <a:rPr lang="en-US" sz="800" i="1" dirty="0">
                <a:solidFill>
                  <a:srgbClr val="E7E6E6">
                    <a:lumMod val="50000"/>
                  </a:srgbClr>
                </a:solidFill>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600" i="1" dirty="0">
              <a:solidFill>
                <a:srgbClr val="E7E6E6">
                  <a:lumMod val="50000"/>
                </a:srgbClr>
              </a:solidFill>
              <a:latin typeface="Arial" panose="020B0604020202020204" pitchFamily="34" charset="0"/>
              <a:cs typeface="Arial" panose="020B0604020202020204" pitchFamily="34" charset="0"/>
            </a:endParaRPr>
          </a:p>
        </p:txBody>
      </p:sp>
      <p:pic>
        <p:nvPicPr>
          <p:cNvPr id="23" name="Picture 2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12104" y="114549"/>
            <a:ext cx="422909" cy="427953"/>
          </a:xfrm>
          <a:prstGeom prst="rect">
            <a:avLst/>
          </a:prstGeom>
        </p:spPr>
      </p:pic>
    </p:spTree>
    <p:extLst>
      <p:ext uri="{BB962C8B-B14F-4D97-AF65-F5344CB8AC3E}">
        <p14:creationId xmlns:p14="http://schemas.microsoft.com/office/powerpoint/2010/main" val="5735804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33004" y="133045"/>
            <a:ext cx="382562" cy="382562"/>
          </a:xfrm>
          <a:prstGeom prst="rect">
            <a:avLst/>
          </a:prstGeom>
        </p:spPr>
      </p:pic>
      <p:sp>
        <p:nvSpPr>
          <p:cNvPr id="2" name="Title 1"/>
          <p:cNvSpPr>
            <a:spLocks noGrp="1"/>
          </p:cNvSpPr>
          <p:nvPr>
            <p:ph type="title" hasCustomPrompt="1"/>
          </p:nvPr>
        </p:nvSpPr>
        <p:spPr>
          <a:xfrm>
            <a:off x="1000125" y="365124"/>
            <a:ext cx="9413277" cy="479425"/>
          </a:xfrm>
        </p:spPr>
        <p:txBody>
          <a:bodyPr>
            <a:noAutofit/>
          </a:bodyPr>
          <a:lstStyle>
            <a:lvl1pPr>
              <a:defRPr sz="4800" b="0">
                <a:solidFill>
                  <a:srgbClr val="3E4268"/>
                </a:solidFill>
              </a:defRPr>
            </a:lvl1pPr>
          </a:lstStyle>
          <a:p>
            <a:r>
              <a:rPr lang="en-US" dirty="0"/>
              <a:t>Slide Title</a:t>
            </a:r>
          </a:p>
        </p:txBody>
      </p:sp>
      <p:sp>
        <p:nvSpPr>
          <p:cNvPr id="9" name="Picture Placeholder 2"/>
          <p:cNvSpPr>
            <a:spLocks noGrp="1"/>
          </p:cNvSpPr>
          <p:nvPr>
            <p:ph type="pic" idx="10" hasCustomPrompt="1"/>
          </p:nvPr>
        </p:nvSpPr>
        <p:spPr>
          <a:xfrm>
            <a:off x="5183187" y="931498"/>
            <a:ext cx="7008813" cy="5880783"/>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931498"/>
            <a:ext cx="3743997" cy="588078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4" name="Rectangle 3"/>
          <p:cNvSpPr/>
          <p:nvPr userDrawn="1"/>
        </p:nvSpPr>
        <p:spPr>
          <a:xfrm>
            <a:off x="0" y="6812281"/>
            <a:ext cx="12192000" cy="45719"/>
          </a:xfrm>
          <a:prstGeom prst="rect">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2888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19" name="Picture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33004" y="133045"/>
            <a:ext cx="382562" cy="382562"/>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3E4268"/>
                </a:solidFill>
              </a:defRPr>
            </a:lvl1pPr>
          </a:lstStyle>
          <a:p>
            <a:r>
              <a:rPr lang="en-US" dirty="0"/>
              <a:t>Slide Title</a:t>
            </a:r>
          </a:p>
        </p:txBody>
      </p:sp>
      <p:sp>
        <p:nvSpPr>
          <p:cNvPr id="9" name="Picture Placeholder 2"/>
          <p:cNvSpPr>
            <a:spLocks noGrp="1"/>
          </p:cNvSpPr>
          <p:nvPr>
            <p:ph type="pic" idx="10" hasCustomPrompt="1"/>
          </p:nvPr>
        </p:nvSpPr>
        <p:spPr>
          <a:xfrm>
            <a:off x="0" y="931498"/>
            <a:ext cx="7008813" cy="5880479"/>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7436065" y="931499"/>
            <a:ext cx="3797208" cy="5880478"/>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6820367"/>
            <a:ext cx="12192000" cy="45719"/>
          </a:xfrm>
          <a:prstGeom prst="rect">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3543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H">
    <p:spTree>
      <p:nvGrpSpPr>
        <p:cNvPr id="1" name=""/>
        <p:cNvGrpSpPr/>
        <p:nvPr/>
      </p:nvGrpSpPr>
      <p:grpSpPr>
        <a:xfrm>
          <a:off x="0" y="0"/>
          <a:ext cx="0" cy="0"/>
          <a:chOff x="0" y="0"/>
          <a:chExt cx="0" cy="0"/>
        </a:xfrm>
      </p:grpSpPr>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3437552"/>
            <a:ext cx="12192000" cy="6857999"/>
          </a:xfrm>
          <a:prstGeom prst="rect">
            <a:avLst/>
          </a:prstGeom>
        </p:spPr>
      </p:pic>
      <p:pic>
        <p:nvPicPr>
          <p:cNvPr id="21" name="Picture 2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33004" y="3570597"/>
            <a:ext cx="382562" cy="382562"/>
          </a:xfrm>
          <a:prstGeom prst="rect">
            <a:avLst/>
          </a:prstGeom>
        </p:spPr>
      </p:pic>
      <p:sp>
        <p:nvSpPr>
          <p:cNvPr id="13" name="Title 1"/>
          <p:cNvSpPr>
            <a:spLocks noGrp="1"/>
          </p:cNvSpPr>
          <p:nvPr>
            <p:ph type="title" hasCustomPrompt="1"/>
          </p:nvPr>
        </p:nvSpPr>
        <p:spPr>
          <a:xfrm>
            <a:off x="1000125" y="3794124"/>
            <a:ext cx="10233148" cy="479425"/>
          </a:xfrm>
        </p:spPr>
        <p:txBody>
          <a:bodyPr>
            <a:noAutofit/>
          </a:bodyPr>
          <a:lstStyle>
            <a:lvl1pPr>
              <a:defRPr sz="4800" b="0">
                <a:solidFill>
                  <a:srgbClr val="3E4268"/>
                </a:solidFill>
              </a:defRPr>
            </a:lvl1pPr>
          </a:lstStyle>
          <a:p>
            <a:r>
              <a:rPr lang="en-US" dirty="0"/>
              <a:t>Slide Title</a:t>
            </a:r>
          </a:p>
        </p:txBody>
      </p:sp>
      <p:sp>
        <p:nvSpPr>
          <p:cNvPr id="9" name="Picture Placeholder 2"/>
          <p:cNvSpPr>
            <a:spLocks noGrp="1"/>
          </p:cNvSpPr>
          <p:nvPr>
            <p:ph type="pic" idx="10" hasCustomPrompt="1"/>
          </p:nvPr>
        </p:nvSpPr>
        <p:spPr>
          <a:xfrm>
            <a:off x="0" y="46648"/>
            <a:ext cx="12192000" cy="3390904"/>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4432151"/>
            <a:ext cx="10233148" cy="2194560"/>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0"/>
            <a:ext cx="12192000" cy="45719"/>
          </a:xfrm>
          <a:prstGeom prst="rect">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7974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H2">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19" name="Picture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33004" y="133045"/>
            <a:ext cx="382562" cy="382562"/>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3E4268"/>
                </a:solidFill>
              </a:defRPr>
            </a:lvl1pPr>
          </a:lstStyle>
          <a:p>
            <a:r>
              <a:rPr lang="en-US" dirty="0"/>
              <a:t>Slide Title</a:t>
            </a:r>
          </a:p>
        </p:txBody>
      </p:sp>
      <p:sp>
        <p:nvSpPr>
          <p:cNvPr id="9" name="Picture Placeholder 2"/>
          <p:cNvSpPr>
            <a:spLocks noGrp="1"/>
          </p:cNvSpPr>
          <p:nvPr>
            <p:ph type="pic" idx="10" hasCustomPrompt="1"/>
          </p:nvPr>
        </p:nvSpPr>
        <p:spPr>
          <a:xfrm>
            <a:off x="0" y="3456417"/>
            <a:ext cx="12192000" cy="3354936"/>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993665"/>
            <a:ext cx="10233148" cy="2186052"/>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6818138"/>
            <a:ext cx="12192000" cy="45719"/>
          </a:xfrm>
          <a:prstGeom prst="rect">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2642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ey Points">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25" name="Picture 2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33004" y="133045"/>
            <a:ext cx="382562" cy="382562"/>
          </a:xfrm>
          <a:prstGeom prst="rect">
            <a:avLst/>
          </a:prstGeom>
        </p:spPr>
      </p:pic>
      <p:sp>
        <p:nvSpPr>
          <p:cNvPr id="7" name="Section Body Text"/>
          <p:cNvSpPr>
            <a:spLocks noGrp="1"/>
          </p:cNvSpPr>
          <p:nvPr>
            <p:ph type="body" sz="quarter" idx="11" hasCustomPrompt="1"/>
          </p:nvPr>
        </p:nvSpPr>
        <p:spPr>
          <a:xfrm>
            <a:off x="4833257" y="5695688"/>
            <a:ext cx="6400015" cy="1114212"/>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1" name="Text Placeholder 3"/>
          <p:cNvSpPr>
            <a:spLocks noGrp="1"/>
          </p:cNvSpPr>
          <p:nvPr>
            <p:ph type="body" sz="quarter" idx="15" hasCustomPrompt="1"/>
          </p:nvPr>
        </p:nvSpPr>
        <p:spPr>
          <a:xfrm>
            <a:off x="1000125" y="1165799"/>
            <a:ext cx="3393745" cy="1042733"/>
          </a:xfrm>
          <a:prstGeom prst="rect">
            <a:avLst/>
          </a:prstGeom>
        </p:spPr>
        <p:txBody>
          <a:bodyPr anchor="b">
            <a:normAutofit/>
          </a:bodyPr>
          <a:lstStyle>
            <a:lvl1pPr marL="0" indent="0" algn="r">
              <a:buNone/>
              <a:defRPr sz="3600" b="0" baseline="0">
                <a:solidFill>
                  <a:srgbClr val="3E4268"/>
                </a:solidFill>
                <a:latin typeface="Century Gothic" panose="020B0502020202020204" pitchFamily="34" charset="0"/>
              </a:defRPr>
            </a:lvl1pPr>
          </a:lstStyle>
          <a:p>
            <a:pPr lvl="0"/>
            <a:r>
              <a:rPr lang="en-US" dirty="0"/>
              <a:t>Key Point 1</a:t>
            </a:r>
          </a:p>
        </p:txBody>
      </p:sp>
      <p:sp>
        <p:nvSpPr>
          <p:cNvPr id="12" name="Section Body Text"/>
          <p:cNvSpPr>
            <a:spLocks noGrp="1"/>
          </p:cNvSpPr>
          <p:nvPr>
            <p:ph type="body" sz="quarter" idx="16" hasCustomPrompt="1"/>
          </p:nvPr>
        </p:nvSpPr>
        <p:spPr>
          <a:xfrm>
            <a:off x="4833257" y="1805049"/>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3" name="Text Placeholder 3"/>
          <p:cNvSpPr>
            <a:spLocks noGrp="1"/>
          </p:cNvSpPr>
          <p:nvPr>
            <p:ph type="body" sz="quarter" idx="17" hasCustomPrompt="1"/>
          </p:nvPr>
        </p:nvSpPr>
        <p:spPr>
          <a:xfrm>
            <a:off x="1000125" y="5058581"/>
            <a:ext cx="3393745" cy="1042733"/>
          </a:xfrm>
          <a:prstGeom prst="rect">
            <a:avLst/>
          </a:prstGeom>
        </p:spPr>
        <p:txBody>
          <a:bodyPr anchor="b">
            <a:normAutofit/>
          </a:bodyPr>
          <a:lstStyle>
            <a:lvl1pPr marL="0" indent="0" algn="r">
              <a:buNone/>
              <a:defRPr sz="3600" b="0" baseline="0">
                <a:solidFill>
                  <a:srgbClr val="3E4268"/>
                </a:solidFill>
                <a:latin typeface="Century Gothic" panose="020B0502020202020204" pitchFamily="34" charset="0"/>
              </a:defRPr>
            </a:lvl1pPr>
          </a:lstStyle>
          <a:p>
            <a:pPr lvl="0"/>
            <a:r>
              <a:rPr lang="en-US" dirty="0"/>
              <a:t>Key Point 3</a:t>
            </a:r>
          </a:p>
        </p:txBody>
      </p:sp>
      <p:sp>
        <p:nvSpPr>
          <p:cNvPr id="14" name="Text Placeholder 3"/>
          <p:cNvSpPr>
            <a:spLocks noGrp="1"/>
          </p:cNvSpPr>
          <p:nvPr>
            <p:ph type="body" sz="quarter" idx="18" hasCustomPrompt="1"/>
          </p:nvPr>
        </p:nvSpPr>
        <p:spPr>
          <a:xfrm>
            <a:off x="1000125" y="3063682"/>
            <a:ext cx="3393745" cy="1042733"/>
          </a:xfrm>
          <a:prstGeom prst="rect">
            <a:avLst/>
          </a:prstGeom>
        </p:spPr>
        <p:txBody>
          <a:bodyPr anchor="b">
            <a:normAutofit/>
          </a:bodyPr>
          <a:lstStyle>
            <a:lvl1pPr marL="0" indent="0" algn="r">
              <a:buNone/>
              <a:defRPr sz="3600" b="0" baseline="0">
                <a:solidFill>
                  <a:srgbClr val="3E4268"/>
                </a:solidFill>
                <a:latin typeface="Century Gothic" panose="020B0502020202020204" pitchFamily="34" charset="0"/>
              </a:defRPr>
            </a:lvl1pPr>
          </a:lstStyle>
          <a:p>
            <a:pPr lvl="0"/>
            <a:r>
              <a:rPr lang="en-US" dirty="0"/>
              <a:t>Key Point 2</a:t>
            </a:r>
          </a:p>
        </p:txBody>
      </p:sp>
      <p:sp>
        <p:nvSpPr>
          <p:cNvPr id="15" name="Section Body Text"/>
          <p:cNvSpPr>
            <a:spLocks noGrp="1"/>
          </p:cNvSpPr>
          <p:nvPr>
            <p:ph type="body" sz="quarter" idx="19" hasCustomPrompt="1"/>
          </p:nvPr>
        </p:nvSpPr>
        <p:spPr>
          <a:xfrm>
            <a:off x="4833257" y="3732286"/>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8" name="Rectangle 17"/>
          <p:cNvSpPr/>
          <p:nvPr userDrawn="1"/>
        </p:nvSpPr>
        <p:spPr>
          <a:xfrm>
            <a:off x="0" y="6818138"/>
            <a:ext cx="12192000" cy="45719"/>
          </a:xfrm>
          <a:prstGeom prst="rect">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3E4268"/>
                </a:solidFill>
              </a:defRPr>
            </a:lvl1pPr>
          </a:lstStyle>
          <a:p>
            <a:r>
              <a:rPr lang="en-US" dirty="0"/>
              <a:t>Slide Title</a:t>
            </a:r>
          </a:p>
        </p:txBody>
      </p:sp>
    </p:spTree>
    <p:extLst>
      <p:ext uri="{BB962C8B-B14F-4D97-AF65-F5344CB8AC3E}">
        <p14:creationId xmlns:p14="http://schemas.microsoft.com/office/powerpoint/2010/main" val="1698387655"/>
      </p:ext>
    </p:extLst>
  </p:cSld>
  <p:clrMapOvr>
    <a:masterClrMapping/>
  </p:clrMapOvr>
  <p:extLst mod="1">
    <p:ext uri="{DCECCB84-F9BA-43D5-87BE-67443E8EF086}">
      <p15:sldGuideLst xmlns:p15="http://schemas.microsoft.com/office/powerpoint/2012/main" xmlns="">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ey Points 2">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25" name="Picture 2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33004" y="133045"/>
            <a:ext cx="382562" cy="382562"/>
          </a:xfrm>
          <a:prstGeom prst="rect">
            <a:avLst/>
          </a:prstGeom>
        </p:spPr>
      </p:pic>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3E4268"/>
                </a:solidFill>
              </a:defRPr>
            </a:lvl1pPr>
          </a:lstStyle>
          <a:p>
            <a:r>
              <a:rPr lang="en-US" dirty="0"/>
              <a:t>Slide Title</a:t>
            </a:r>
          </a:p>
        </p:txBody>
      </p:sp>
      <p:sp>
        <p:nvSpPr>
          <p:cNvPr id="7" name="Section Body Text"/>
          <p:cNvSpPr>
            <a:spLocks noGrp="1"/>
          </p:cNvSpPr>
          <p:nvPr>
            <p:ph type="body" sz="quarter" idx="11" hasCustomPrompt="1"/>
          </p:nvPr>
        </p:nvSpPr>
        <p:spPr>
          <a:xfrm>
            <a:off x="8261871" y="2383475"/>
            <a:ext cx="2961573" cy="442173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1" name="Text Placeholder 3"/>
          <p:cNvSpPr>
            <a:spLocks noGrp="1"/>
          </p:cNvSpPr>
          <p:nvPr>
            <p:ph type="body" sz="quarter" idx="15" hasCustomPrompt="1"/>
          </p:nvPr>
        </p:nvSpPr>
        <p:spPr>
          <a:xfrm>
            <a:off x="1000126" y="1102299"/>
            <a:ext cx="2958688" cy="1042733"/>
          </a:xfrm>
          <a:prstGeom prst="rect">
            <a:avLst/>
          </a:prstGeom>
        </p:spPr>
        <p:txBody>
          <a:bodyPr anchor="b">
            <a:normAutofit/>
          </a:bodyPr>
          <a:lstStyle>
            <a:lvl1pPr marL="0" indent="0" algn="l">
              <a:buNone/>
              <a:defRPr sz="3600" b="0" baseline="0">
                <a:solidFill>
                  <a:srgbClr val="3E4268"/>
                </a:solidFill>
                <a:latin typeface="Century Gothic" panose="020B0502020202020204" pitchFamily="34" charset="0"/>
              </a:defRPr>
            </a:lvl1pPr>
          </a:lstStyle>
          <a:p>
            <a:pPr lvl="0"/>
            <a:r>
              <a:rPr lang="en-US" dirty="0"/>
              <a:t>Key Point 1</a:t>
            </a:r>
          </a:p>
        </p:txBody>
      </p:sp>
      <p:sp>
        <p:nvSpPr>
          <p:cNvPr id="12" name="Section Body Text"/>
          <p:cNvSpPr>
            <a:spLocks noGrp="1"/>
          </p:cNvSpPr>
          <p:nvPr>
            <p:ph type="body" sz="quarter" idx="16" hasCustomPrompt="1"/>
          </p:nvPr>
        </p:nvSpPr>
        <p:spPr>
          <a:xfrm>
            <a:off x="1000125" y="2376662"/>
            <a:ext cx="2958689"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3" name="Text Placeholder 3"/>
          <p:cNvSpPr>
            <a:spLocks noGrp="1"/>
          </p:cNvSpPr>
          <p:nvPr>
            <p:ph type="body" sz="quarter" idx="17" hasCustomPrompt="1"/>
          </p:nvPr>
        </p:nvSpPr>
        <p:spPr>
          <a:xfrm>
            <a:off x="8261871" y="1097604"/>
            <a:ext cx="2961573" cy="1042733"/>
          </a:xfrm>
          <a:prstGeom prst="rect">
            <a:avLst/>
          </a:prstGeom>
        </p:spPr>
        <p:txBody>
          <a:bodyPr anchor="b">
            <a:normAutofit/>
          </a:bodyPr>
          <a:lstStyle>
            <a:lvl1pPr marL="0" indent="0" algn="l">
              <a:buNone/>
              <a:defRPr sz="3600" b="0" baseline="0">
                <a:solidFill>
                  <a:srgbClr val="3E4268"/>
                </a:solidFill>
                <a:latin typeface="Century Gothic" panose="020B0502020202020204" pitchFamily="34" charset="0"/>
              </a:defRPr>
            </a:lvl1pPr>
          </a:lstStyle>
          <a:p>
            <a:pPr lvl="0"/>
            <a:r>
              <a:rPr lang="en-US" dirty="0"/>
              <a:t>Key Point 3</a:t>
            </a:r>
          </a:p>
        </p:txBody>
      </p:sp>
      <p:sp>
        <p:nvSpPr>
          <p:cNvPr id="14" name="Text Placeholder 3"/>
          <p:cNvSpPr>
            <a:spLocks noGrp="1"/>
          </p:cNvSpPr>
          <p:nvPr>
            <p:ph type="body" sz="quarter" idx="18" hasCustomPrompt="1"/>
          </p:nvPr>
        </p:nvSpPr>
        <p:spPr>
          <a:xfrm>
            <a:off x="4496695" y="1097605"/>
            <a:ext cx="3227295" cy="1042733"/>
          </a:xfrm>
          <a:prstGeom prst="rect">
            <a:avLst/>
          </a:prstGeom>
        </p:spPr>
        <p:txBody>
          <a:bodyPr anchor="b">
            <a:normAutofit/>
          </a:bodyPr>
          <a:lstStyle>
            <a:lvl1pPr marL="0" indent="0" algn="l">
              <a:buNone/>
              <a:defRPr sz="3600" b="0" baseline="0">
                <a:solidFill>
                  <a:srgbClr val="3E4268"/>
                </a:solidFill>
                <a:latin typeface="Century Gothic" panose="020B0502020202020204" pitchFamily="34" charset="0"/>
              </a:defRPr>
            </a:lvl1pPr>
          </a:lstStyle>
          <a:p>
            <a:pPr lvl="0"/>
            <a:r>
              <a:rPr lang="en-US" dirty="0"/>
              <a:t>Key Point 2</a:t>
            </a:r>
          </a:p>
        </p:txBody>
      </p:sp>
      <p:sp>
        <p:nvSpPr>
          <p:cNvPr id="15" name="Section Body Text"/>
          <p:cNvSpPr>
            <a:spLocks noGrp="1"/>
          </p:cNvSpPr>
          <p:nvPr>
            <p:ph type="body" sz="quarter" idx="19" hasCustomPrompt="1"/>
          </p:nvPr>
        </p:nvSpPr>
        <p:spPr>
          <a:xfrm>
            <a:off x="4496695" y="2376662"/>
            <a:ext cx="3227295"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8" name="Rectangle 17"/>
          <p:cNvSpPr/>
          <p:nvPr userDrawn="1"/>
        </p:nvSpPr>
        <p:spPr>
          <a:xfrm>
            <a:off x="0" y="6818138"/>
            <a:ext cx="12192000" cy="45719"/>
          </a:xfrm>
          <a:prstGeom prst="rect">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5146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79744" y="657113"/>
            <a:ext cx="903642" cy="903642"/>
          </a:xfrm>
          <a:prstGeom prst="rect">
            <a:avLst/>
          </a:prstGeom>
        </p:spPr>
      </p:pic>
      <p:sp>
        <p:nvSpPr>
          <p:cNvPr id="2" name="Title 1"/>
          <p:cNvSpPr>
            <a:spLocks noGrp="1"/>
          </p:cNvSpPr>
          <p:nvPr>
            <p:ph type="title" hasCustomPrompt="1"/>
          </p:nvPr>
        </p:nvSpPr>
        <p:spPr>
          <a:xfrm>
            <a:off x="2291379" y="1129553"/>
            <a:ext cx="7562625" cy="1065007"/>
          </a:xfrm>
        </p:spPr>
        <p:txBody>
          <a:bodyPr>
            <a:noAutofit/>
          </a:bodyPr>
          <a:lstStyle>
            <a:lvl1pPr>
              <a:defRPr sz="4800" b="0">
                <a:solidFill>
                  <a:srgbClr val="3E4268"/>
                </a:solidFill>
              </a:defRPr>
            </a:lvl1pPr>
          </a:lstStyle>
          <a:p>
            <a:r>
              <a:rPr lang="en-US" dirty="0"/>
              <a:t>Section Title</a:t>
            </a:r>
          </a:p>
        </p:txBody>
      </p:sp>
      <p:pic>
        <p:nvPicPr>
          <p:cNvPr id="8" name="Picture 7"/>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680330" y="2622254"/>
            <a:ext cx="912020" cy="912020"/>
          </a:xfrm>
          <a:prstGeom prst="rect">
            <a:avLst/>
          </a:prstGeom>
        </p:spPr>
      </p:pic>
      <p:sp>
        <p:nvSpPr>
          <p:cNvPr id="16" name="Text Placeholder 3"/>
          <p:cNvSpPr>
            <a:spLocks noGrp="1"/>
          </p:cNvSpPr>
          <p:nvPr>
            <p:ph type="body" sz="half" idx="2" hasCustomPrompt="1"/>
          </p:nvPr>
        </p:nvSpPr>
        <p:spPr>
          <a:xfrm>
            <a:off x="2291379" y="2302136"/>
            <a:ext cx="7562625" cy="405563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7" name="Rectangle 6"/>
          <p:cNvSpPr/>
          <p:nvPr userDrawn="1"/>
        </p:nvSpPr>
        <p:spPr>
          <a:xfrm>
            <a:off x="0" y="6812673"/>
            <a:ext cx="12192000" cy="45719"/>
          </a:xfrm>
          <a:prstGeom prst="rect">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8952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25" name="Title 1"/>
          <p:cNvSpPr>
            <a:spLocks noGrp="1"/>
          </p:cNvSpPr>
          <p:nvPr>
            <p:ph type="title" hasCustomPrompt="1"/>
          </p:nvPr>
        </p:nvSpPr>
        <p:spPr>
          <a:xfrm>
            <a:off x="1000125" y="365124"/>
            <a:ext cx="9413277" cy="479425"/>
          </a:xfrm>
        </p:spPr>
        <p:txBody>
          <a:bodyPr>
            <a:noAutofit/>
          </a:bodyPr>
          <a:lstStyle>
            <a:lvl1pPr>
              <a:defRPr sz="4800" b="0">
                <a:solidFill>
                  <a:srgbClr val="3E4268"/>
                </a:solidFill>
              </a:defRPr>
            </a:lvl1pPr>
          </a:lstStyle>
          <a:p>
            <a:r>
              <a:rPr lang="en-US" dirty="0"/>
              <a:t>Slide Title</a:t>
            </a:r>
          </a:p>
        </p:txBody>
      </p:sp>
      <p:sp>
        <p:nvSpPr>
          <p:cNvPr id="4" name="Hexagon 3"/>
          <p:cNvSpPr/>
          <p:nvPr userDrawn="1"/>
        </p:nvSpPr>
        <p:spPr>
          <a:xfrm>
            <a:off x="11144250" y="88726"/>
            <a:ext cx="577565" cy="495474"/>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0" y="6818138"/>
            <a:ext cx="12192000" cy="45719"/>
          </a:xfrm>
          <a:prstGeom prst="rect">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4"/>
          <p:cNvSpPr>
            <a:spLocks noGrp="1"/>
          </p:cNvSpPr>
          <p:nvPr>
            <p:ph type="body" sz="quarter" idx="10" hasCustomPrompt="1"/>
          </p:nvPr>
        </p:nvSpPr>
        <p:spPr>
          <a:xfrm>
            <a:off x="1172583" y="1697389"/>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0" name="Text Placeholder 4"/>
          <p:cNvSpPr>
            <a:spLocks noGrp="1"/>
          </p:cNvSpPr>
          <p:nvPr>
            <p:ph type="body" sz="quarter" idx="11" hasCustomPrompt="1"/>
          </p:nvPr>
        </p:nvSpPr>
        <p:spPr>
          <a:xfrm>
            <a:off x="1172582" y="3287942"/>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1" name="Text Placeholder 4"/>
          <p:cNvSpPr>
            <a:spLocks noGrp="1"/>
          </p:cNvSpPr>
          <p:nvPr>
            <p:ph type="body" sz="quarter" idx="12" hasCustomPrompt="1"/>
          </p:nvPr>
        </p:nvSpPr>
        <p:spPr>
          <a:xfrm>
            <a:off x="1172584" y="4904822"/>
            <a:ext cx="9818920"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2" name="contract info"/>
          <p:cNvSpPr/>
          <p:nvPr userDrawn="1"/>
        </p:nvSpPr>
        <p:spPr>
          <a:xfrm>
            <a:off x="0" y="6420217"/>
            <a:ext cx="12192000"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a:solidFill>
                  <a:schemeClr val="bg2">
                    <a:lumMod val="50000"/>
                  </a:schemeClr>
                </a:solidFill>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600" i="1" dirty="0">
              <a:solidFill>
                <a:schemeClr val="bg2">
                  <a:lumMod val="50000"/>
                </a:schemeClr>
              </a:solidFill>
              <a:latin typeface="Arial" panose="020B0604020202020204" pitchFamily="34" charset="0"/>
              <a:cs typeface="Arial" panose="020B0604020202020204" pitchFamily="34" charset="0"/>
            </a:endParaRPr>
          </a:p>
        </p:txBody>
      </p:sp>
      <p:pic>
        <p:nvPicPr>
          <p:cNvPr id="23" name="Picture 2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12104" y="114549"/>
            <a:ext cx="422909" cy="427953"/>
          </a:xfrm>
          <a:prstGeom prst="rect">
            <a:avLst/>
          </a:prstGeom>
        </p:spPr>
      </p:pic>
    </p:spTree>
    <p:extLst>
      <p:ext uri="{BB962C8B-B14F-4D97-AF65-F5344CB8AC3E}">
        <p14:creationId xmlns:p14="http://schemas.microsoft.com/office/powerpoint/2010/main" val="4134939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4647205"/>
      </p:ext>
    </p:extLst>
  </p:cSld>
  <p:clrMap bg1="lt1" tx1="dk1" bg2="lt2" tx2="dk2" accent1="accent1" accent2="accent2" accent3="accent3" accent4="accent4" accent5="accent5" accent6="accent6" hlink="hlink" folHlink="folHlink"/>
  <p:sldLayoutIdLst>
    <p:sldLayoutId id="2147483649" r:id="rId1"/>
    <p:sldLayoutId id="2147483682" r:id="rId2"/>
    <p:sldLayoutId id="2147483666" r:id="rId3"/>
    <p:sldLayoutId id="2147483667" r:id="rId4"/>
    <p:sldLayoutId id="2147483668" r:id="rId5"/>
    <p:sldLayoutId id="2147483669" r:id="rId6"/>
    <p:sldLayoutId id="2147483680" r:id="rId7"/>
    <p:sldLayoutId id="2147483673" r:id="rId8"/>
    <p:sldLayoutId id="2147483683" r:id="rId9"/>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184824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comments" Target="../comments/comment1.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0.PNG"/><Relationship Id="rId7"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51.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52.pn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54.pn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56.PNG"/><Relationship Id="rId5" Type="http://schemas.openxmlformats.org/officeDocument/2006/relationships/image" Target="../media/image45.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57.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53.png"/><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53.png"/><Relationship Id="rId5" Type="http://schemas.openxmlformats.org/officeDocument/2006/relationships/image" Target="../media/image61.PNG"/><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61.PNG"/><Relationship Id="rId7"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64.png"/><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67.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67.png"/><Relationship Id="rId5" Type="http://schemas.openxmlformats.org/officeDocument/2006/relationships/image" Target="../media/image69.PNG"/><Relationship Id="rId4" Type="http://schemas.openxmlformats.org/officeDocument/2006/relationships/image" Target="../media/image68.PNG"/></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image" Target="../media/image67.png"/><Relationship Id="rId4" Type="http://schemas.openxmlformats.org/officeDocument/2006/relationships/image" Target="../media/image68.PNG"/></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67.png"/><Relationship Id="rId5" Type="http://schemas.openxmlformats.org/officeDocument/2006/relationships/image" Target="../media/image72.PNG"/><Relationship Id="rId4" Type="http://schemas.openxmlformats.org/officeDocument/2006/relationships/image" Target="../media/image71.PNG"/></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7.gif"/><Relationship Id="rId4" Type="http://schemas.openxmlformats.org/officeDocument/2006/relationships/image" Target="../media/image16.gif"/></Relationships>
</file>

<file path=ppt/slides/_rels/slide4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1.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21.emf"/><Relationship Id="rId4" Type="http://schemas.openxmlformats.org/officeDocument/2006/relationships/image" Target="../media/image82.png"/></Relationships>
</file>

<file path=ppt/slides/_rels/slide4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21.emf"/><Relationship Id="rId4" Type="http://schemas.openxmlformats.org/officeDocument/2006/relationships/image" Target="../media/image81.png"/></Relationships>
</file>

<file path=ppt/slides/_rels/slide4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21.emf"/><Relationship Id="rId4" Type="http://schemas.openxmlformats.org/officeDocument/2006/relationships/image" Target="../media/image81.png"/></Relationships>
</file>

<file path=ppt/slides/_rels/slide4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48.xml.rels><?xml version="1.0" encoding="UTF-8" standalone="yes"?>
<Relationships xmlns="http://schemas.openxmlformats.org/package/2006/relationships"><Relationship Id="rId8" Type="http://schemas.openxmlformats.org/officeDocument/2006/relationships/chart" Target="../charts/chart8.xml"/><Relationship Id="rId13" Type="http://schemas.openxmlformats.org/officeDocument/2006/relationships/chart" Target="../charts/chart13.xml"/><Relationship Id="rId3" Type="http://schemas.openxmlformats.org/officeDocument/2006/relationships/chart" Target="../charts/chart3.xml"/><Relationship Id="rId7" Type="http://schemas.openxmlformats.org/officeDocument/2006/relationships/chart" Target="../charts/chart7.xml"/><Relationship Id="rId12" Type="http://schemas.openxmlformats.org/officeDocument/2006/relationships/chart" Target="../charts/chart12.xml"/><Relationship Id="rId2" Type="http://schemas.openxmlformats.org/officeDocument/2006/relationships/notesSlide" Target="../notesSlides/notesSlide48.xml"/><Relationship Id="rId16" Type="http://schemas.openxmlformats.org/officeDocument/2006/relationships/chart" Target="../charts/chart16.xml"/><Relationship Id="rId1" Type="http://schemas.openxmlformats.org/officeDocument/2006/relationships/slideLayout" Target="../slideLayouts/slideLayout2.xml"/><Relationship Id="rId6" Type="http://schemas.openxmlformats.org/officeDocument/2006/relationships/chart" Target="../charts/chart6.xml"/><Relationship Id="rId11" Type="http://schemas.openxmlformats.org/officeDocument/2006/relationships/chart" Target="../charts/chart11.xml"/><Relationship Id="rId5" Type="http://schemas.openxmlformats.org/officeDocument/2006/relationships/chart" Target="../charts/chart5.xml"/><Relationship Id="rId15" Type="http://schemas.openxmlformats.org/officeDocument/2006/relationships/chart" Target="../charts/chart15.xml"/><Relationship Id="rId10" Type="http://schemas.openxmlformats.org/officeDocument/2006/relationships/chart" Target="../charts/chart10.xml"/><Relationship Id="rId4" Type="http://schemas.openxmlformats.org/officeDocument/2006/relationships/chart" Target="../charts/chart4.xml"/><Relationship Id="rId9" Type="http://schemas.openxmlformats.org/officeDocument/2006/relationships/chart" Target="../charts/chart9.xml"/><Relationship Id="rId14" Type="http://schemas.openxmlformats.org/officeDocument/2006/relationships/chart" Target="../charts/chart14.xml"/></Relationships>
</file>

<file path=ppt/slides/_rels/slide4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1.emf"/><Relationship Id="rId5" Type="http://schemas.openxmlformats.org/officeDocument/2006/relationships/image" Target="../media/image20.png"/><Relationship Id="rId4" Type="http://schemas.openxmlformats.org/officeDocument/2006/relationships/image" Target="../media/image19.png"/></Relationships>
</file>

<file path=ppt/slides/_rels/slide50.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8100" y="0"/>
            <a:ext cx="8283014" cy="6858000"/>
          </a:xfrm>
          <a:prstGeom prst="rect">
            <a:avLst/>
          </a:prstGeom>
        </p:spPr>
      </p:pic>
      <p:pic>
        <p:nvPicPr>
          <p:cNvPr id="13" name="Picture 1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7403" y="1"/>
            <a:ext cx="12174597" cy="6857999"/>
          </a:xfrm>
          <a:prstGeom prst="rect">
            <a:avLst/>
          </a:prstGeom>
        </p:spPr>
      </p:pic>
      <p:pic>
        <p:nvPicPr>
          <p:cNvPr id="19" name="Picture 1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098743" y="5916930"/>
            <a:ext cx="709962" cy="709962"/>
          </a:xfrm>
          <a:prstGeom prst="rect">
            <a:avLst/>
          </a:prstGeom>
        </p:spPr>
      </p:pic>
      <p:sp>
        <p:nvSpPr>
          <p:cNvPr id="9" name="Subtitle 2"/>
          <p:cNvSpPr txBox="1">
            <a:spLocks/>
          </p:cNvSpPr>
          <p:nvPr/>
        </p:nvSpPr>
        <p:spPr>
          <a:xfrm>
            <a:off x="5606852" y="2593819"/>
            <a:ext cx="5647764" cy="1418107"/>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dirty="0">
                <a:solidFill>
                  <a:srgbClr val="3E4268"/>
                </a:solidFill>
              </a:rPr>
              <a:t>Evaluating Fuel Loading at a Landscape Scale in High Elevation Alpine Forests of Lassen Volcanic National Park</a:t>
            </a:r>
          </a:p>
        </p:txBody>
      </p:sp>
      <p:sp>
        <p:nvSpPr>
          <p:cNvPr id="22" name="TextBox 21"/>
          <p:cNvSpPr txBox="1"/>
          <p:nvPr/>
        </p:nvSpPr>
        <p:spPr>
          <a:xfrm>
            <a:off x="5225140" y="5938341"/>
            <a:ext cx="5873603" cy="338554"/>
          </a:xfrm>
          <a:prstGeom prst="rect">
            <a:avLst/>
          </a:prstGeom>
          <a:noFill/>
        </p:spPr>
        <p:txBody>
          <a:bodyPr wrap="square" rtlCol="0">
            <a:spAutoFit/>
          </a:bodyPr>
          <a:lstStyle/>
          <a:p>
            <a:r>
              <a:rPr lang="en-US" sz="1600" b="1" dirty="0">
                <a:solidFill>
                  <a:schemeClr val="bg1"/>
                </a:solidFill>
                <a:latin typeface="Century Gothic" panose="020B0502020202020204" pitchFamily="34" charset="0"/>
              </a:rPr>
              <a:t>California – Ames</a:t>
            </a:r>
          </a:p>
        </p:txBody>
      </p:sp>
      <p:sp>
        <p:nvSpPr>
          <p:cNvPr id="15" name="Text Placeholder 17"/>
          <p:cNvSpPr txBox="1">
            <a:spLocks/>
          </p:cNvSpPr>
          <p:nvPr/>
        </p:nvSpPr>
        <p:spPr>
          <a:xfrm>
            <a:off x="5982344" y="4865824"/>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solidFill>
                  <a:schemeClr val="tx1">
                    <a:lumMod val="75000"/>
                    <a:lumOff val="25000"/>
                  </a:schemeClr>
                </a:solidFill>
                <a:latin typeface="Century Gothic" panose="020B0502020202020204" pitchFamily="34" charset="0"/>
              </a:rPr>
              <a:t>Andrea Ferrer</a:t>
            </a:r>
          </a:p>
        </p:txBody>
      </p:sp>
      <p:sp>
        <p:nvSpPr>
          <p:cNvPr id="23" name="Text Placeholder 17"/>
          <p:cNvSpPr txBox="1">
            <a:spLocks/>
          </p:cNvSpPr>
          <p:nvPr/>
        </p:nvSpPr>
        <p:spPr>
          <a:xfrm>
            <a:off x="8735510" y="4438875"/>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solidFill>
                  <a:schemeClr val="tx1">
                    <a:lumMod val="75000"/>
                    <a:lumOff val="25000"/>
                  </a:schemeClr>
                </a:solidFill>
                <a:latin typeface="Century Gothic" panose="020B0502020202020204" pitchFamily="34" charset="0"/>
              </a:rPr>
              <a:t>Heather Myers</a:t>
            </a:r>
          </a:p>
        </p:txBody>
      </p:sp>
      <p:sp>
        <p:nvSpPr>
          <p:cNvPr id="16" name="TextBox 15"/>
          <p:cNvSpPr txBox="1"/>
          <p:nvPr/>
        </p:nvSpPr>
        <p:spPr>
          <a:xfrm>
            <a:off x="5221217" y="6316641"/>
            <a:ext cx="5628425" cy="338554"/>
          </a:xfrm>
          <a:prstGeom prst="rect">
            <a:avLst/>
          </a:prstGeom>
          <a:noFill/>
        </p:spPr>
        <p:txBody>
          <a:bodyPr wrap="square" rtlCol="0">
            <a:spAutoFit/>
          </a:bodyPr>
          <a:lstStyle/>
          <a:p>
            <a:r>
              <a:rPr lang="en-US" sz="1600" i="1" dirty="0">
                <a:solidFill>
                  <a:schemeClr val="bg1"/>
                </a:solidFill>
                <a:latin typeface="Century Gothic" panose="020B0502020202020204" pitchFamily="34" charset="0"/>
              </a:rPr>
              <a:t>Fall 2017</a:t>
            </a:r>
          </a:p>
        </p:txBody>
      </p:sp>
      <p:sp>
        <p:nvSpPr>
          <p:cNvPr id="18" name="Text Placeholder 17"/>
          <p:cNvSpPr txBox="1">
            <a:spLocks/>
          </p:cNvSpPr>
          <p:nvPr/>
        </p:nvSpPr>
        <p:spPr>
          <a:xfrm>
            <a:off x="5982344" y="4438875"/>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solidFill>
                  <a:schemeClr val="tx1">
                    <a:lumMod val="75000"/>
                    <a:lumOff val="25000"/>
                  </a:schemeClr>
                </a:solidFill>
                <a:latin typeface="Century Gothic" panose="020B0502020202020204" pitchFamily="34" charset="0"/>
              </a:rPr>
              <a:t>Anna </a:t>
            </a:r>
            <a:r>
              <a:rPr lang="en-US" sz="1800" dirty="0" err="1">
                <a:solidFill>
                  <a:schemeClr val="tx1">
                    <a:lumMod val="75000"/>
                    <a:lumOff val="25000"/>
                  </a:schemeClr>
                </a:solidFill>
                <a:latin typeface="Century Gothic" panose="020B0502020202020204" pitchFamily="34" charset="0"/>
              </a:rPr>
              <a:t>McGarrigle</a:t>
            </a:r>
            <a:endParaRPr lang="en-US" sz="1800" dirty="0">
              <a:solidFill>
                <a:schemeClr val="tx1">
                  <a:lumMod val="75000"/>
                  <a:lumOff val="25000"/>
                </a:schemeClr>
              </a:solidFill>
              <a:latin typeface="Century Gothic" panose="020B0502020202020204" pitchFamily="34" charset="0"/>
            </a:endParaRPr>
          </a:p>
        </p:txBody>
      </p:sp>
      <p:sp>
        <p:nvSpPr>
          <p:cNvPr id="27" name="Text Placeholder 17"/>
          <p:cNvSpPr txBox="1">
            <a:spLocks/>
          </p:cNvSpPr>
          <p:nvPr/>
        </p:nvSpPr>
        <p:spPr>
          <a:xfrm>
            <a:off x="8735510" y="4865824"/>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solidFill>
                  <a:schemeClr val="tx1">
                    <a:lumMod val="75000"/>
                    <a:lumOff val="25000"/>
                  </a:schemeClr>
                </a:solidFill>
                <a:latin typeface="Century Gothic" panose="020B0502020202020204" pitchFamily="34" charset="0"/>
              </a:rPr>
              <a:t>Peter Norton</a:t>
            </a:r>
          </a:p>
        </p:txBody>
      </p:sp>
      <p:sp>
        <p:nvSpPr>
          <p:cNvPr id="8" name="Title 1"/>
          <p:cNvSpPr txBox="1">
            <a:spLocks/>
          </p:cNvSpPr>
          <p:nvPr/>
        </p:nvSpPr>
        <p:spPr>
          <a:xfrm>
            <a:off x="5329268" y="1123208"/>
            <a:ext cx="6202932" cy="1436914"/>
          </a:xfrm>
          <a:prstGeom prst="rect">
            <a:avLst/>
          </a:prstGeom>
        </p:spPr>
        <p:txBody>
          <a:bodyPr anchor="ctr">
            <a:normAutofit fontScale="85000" lnSpcReduction="20000"/>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r>
              <a:rPr lang="en-US" dirty="0">
                <a:solidFill>
                  <a:srgbClr val="3E4268"/>
                </a:solidFill>
              </a:rPr>
              <a:t>Lassen Volcanic National Park Disasters II</a:t>
            </a:r>
          </a:p>
        </p:txBody>
      </p:sp>
    </p:spTree>
    <p:extLst>
      <p:ext uri="{BB962C8B-B14F-4D97-AF65-F5344CB8AC3E}">
        <p14:creationId xmlns:p14="http://schemas.microsoft.com/office/powerpoint/2010/main" val="30271049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8"/>
          <p:cNvSpPr>
            <a:spLocks noGrp="1"/>
          </p:cNvSpPr>
          <p:nvPr>
            <p:ph type="title"/>
          </p:nvPr>
        </p:nvSpPr>
        <p:spPr>
          <a:xfrm>
            <a:off x="1755618" y="2439814"/>
            <a:ext cx="6878716" cy="1926960"/>
          </a:xfrm>
        </p:spPr>
        <p:txBody>
          <a:bodyPr/>
          <a:lstStyle/>
          <a:p>
            <a:r>
              <a:rPr lang="en-US" b="1" dirty="0">
                <a:solidFill>
                  <a:schemeClr val="bg1"/>
                </a:solidFill>
              </a:rPr>
              <a:t>Badger Planning Area LiDAR Case Study</a:t>
            </a:r>
          </a:p>
        </p:txBody>
      </p:sp>
      <p:grpSp>
        <p:nvGrpSpPr>
          <p:cNvPr id="6" name="Group 5"/>
          <p:cNvGrpSpPr/>
          <p:nvPr/>
        </p:nvGrpSpPr>
        <p:grpSpPr>
          <a:xfrm>
            <a:off x="10132986" y="4740079"/>
            <a:ext cx="899409" cy="800199"/>
            <a:chOff x="10132986" y="4740079"/>
            <a:chExt cx="899409" cy="800199"/>
          </a:xfrm>
        </p:grpSpPr>
        <p:sp>
          <p:nvSpPr>
            <p:cNvPr id="3" name="Oval 2"/>
            <p:cNvSpPr/>
            <p:nvPr/>
          </p:nvSpPr>
          <p:spPr>
            <a:xfrm>
              <a:off x="10132986" y="4740079"/>
              <a:ext cx="776302" cy="776302"/>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a:p>
              <a:pPr algn="ctr"/>
              <a:endParaRPr lang="en-US" dirty="0"/>
            </a:p>
          </p:txBody>
        </p:sp>
        <p:sp>
          <p:nvSpPr>
            <p:cNvPr id="4" name="Title 8"/>
            <p:cNvSpPr txBox="1">
              <a:spLocks/>
            </p:cNvSpPr>
            <p:nvPr/>
          </p:nvSpPr>
          <p:spPr>
            <a:xfrm>
              <a:off x="10257174" y="4740079"/>
              <a:ext cx="775221" cy="8001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0" kern="1200">
                  <a:solidFill>
                    <a:srgbClr val="3E4268"/>
                  </a:solidFill>
                  <a:latin typeface="Century Gothic" panose="020B0502020202020204" pitchFamily="34" charset="0"/>
                  <a:ea typeface="+mj-ea"/>
                  <a:cs typeface="+mj-cs"/>
                </a:defRPr>
              </a:lvl1pPr>
            </a:lstStyle>
            <a:p>
              <a:r>
                <a:rPr lang="en-US" b="1" dirty="0"/>
                <a:t>1</a:t>
              </a:r>
            </a:p>
          </p:txBody>
        </p:sp>
      </p:grpSp>
    </p:spTree>
    <p:extLst>
      <p:ext uri="{BB962C8B-B14F-4D97-AF65-F5344CB8AC3E}">
        <p14:creationId xmlns:p14="http://schemas.microsoft.com/office/powerpoint/2010/main" val="32735995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2" name="Straight Arrow Connector 51"/>
          <p:cNvCxnSpPr>
            <a:cxnSpLocks/>
            <a:stCxn id="92" idx="3"/>
            <a:endCxn id="93" idx="1"/>
          </p:cNvCxnSpPr>
          <p:nvPr/>
        </p:nvCxnSpPr>
        <p:spPr>
          <a:xfrm flipV="1">
            <a:off x="4161287" y="3533131"/>
            <a:ext cx="805074" cy="1013516"/>
          </a:xfrm>
          <a:prstGeom prst="bentConnector3">
            <a:avLst>
              <a:gd name="adj1" fmla="val 50000"/>
            </a:avLst>
          </a:prstGeom>
          <a:ln w="19050">
            <a:solidFill>
              <a:srgbClr val="3E4268"/>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cxnSpLocks/>
            <a:stCxn id="91" idx="2"/>
            <a:endCxn id="37" idx="0"/>
          </p:cNvCxnSpPr>
          <p:nvPr/>
        </p:nvCxnSpPr>
        <p:spPr>
          <a:xfrm flipH="1">
            <a:off x="2652954" y="2814390"/>
            <a:ext cx="425" cy="789498"/>
          </a:xfrm>
          <a:prstGeom prst="straightConnector1">
            <a:avLst/>
          </a:prstGeom>
          <a:ln w="19050">
            <a:solidFill>
              <a:srgbClr val="3E4268"/>
            </a:solidFill>
            <a:tailEnd type="triangle"/>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xmlns="" id="{05BA7F31-3948-4ABC-8C82-B28BCCF63C56}"/>
              </a:ext>
            </a:extLst>
          </p:cNvPr>
          <p:cNvGrpSpPr/>
          <p:nvPr/>
        </p:nvGrpSpPr>
        <p:grpSpPr>
          <a:xfrm>
            <a:off x="1144619" y="3603888"/>
            <a:ext cx="3016669" cy="1429335"/>
            <a:chOff x="342898" y="3434146"/>
            <a:chExt cx="3768418" cy="1429335"/>
          </a:xfrm>
        </p:grpSpPr>
        <p:sp>
          <p:nvSpPr>
            <p:cNvPr id="37" name="Rectangle 36"/>
            <p:cNvSpPr/>
            <p:nvPr/>
          </p:nvSpPr>
          <p:spPr>
            <a:xfrm>
              <a:off x="342899" y="3434146"/>
              <a:ext cx="3768417" cy="457200"/>
            </a:xfrm>
            <a:prstGeom prst="rect">
              <a:avLst/>
            </a:prstGeom>
            <a:ln w="12700">
              <a:solidFill>
                <a:srgbClr val="3E4268"/>
              </a:solidFill>
            </a:ln>
          </p:spPr>
          <p:style>
            <a:lnRef idx="2">
              <a:schemeClr val="dk1"/>
            </a:lnRef>
            <a:fillRef idx="1">
              <a:schemeClr val="lt1"/>
            </a:fillRef>
            <a:effectRef idx="0">
              <a:schemeClr val="dk1"/>
            </a:effectRef>
            <a:fontRef idx="minor">
              <a:schemeClr val="dk1"/>
            </a:fontRef>
          </p:style>
          <p:txBody>
            <a:bodyPr rtlCol="0" anchor="ctr"/>
            <a:lstStyle/>
            <a:p>
              <a:pPr algn="ctr">
                <a:buClr>
                  <a:srgbClr val="3E4268"/>
                </a:buClr>
              </a:pPr>
              <a:r>
                <a:rPr lang="en-US" sz="2000" b="1" dirty="0">
                  <a:solidFill>
                    <a:srgbClr val="3E4268"/>
                  </a:solidFill>
                </a:rPr>
                <a:t>Process</a:t>
              </a:r>
            </a:p>
          </p:txBody>
        </p:sp>
        <p:sp>
          <p:nvSpPr>
            <p:cNvPr id="92" name="Text Box 5"/>
            <p:cNvSpPr txBox="1"/>
            <p:nvPr/>
          </p:nvSpPr>
          <p:spPr>
            <a:xfrm>
              <a:off x="342898" y="3890329"/>
              <a:ext cx="3768417" cy="973152"/>
            </a:xfrm>
            <a:prstGeom prst="rect">
              <a:avLst/>
            </a:prstGeom>
            <a:solidFill>
              <a:sysClr val="window" lastClr="FFFFFF"/>
            </a:solidFill>
            <a:ln w="12700">
              <a:solidFill>
                <a:srgbClr val="3E4268"/>
              </a:solidFill>
            </a:ln>
          </p:spPr>
          <p:txBody>
            <a:bodyPr rot="0" spcFirstLastPara="0" vert="horz" wrap="square" lIns="91440" tIns="45720" rIns="91440" bIns="45720" numCol="1" spcCol="0" rtlCol="0" fromWordArt="0" anchor="t" anchorCtr="0" forceAA="0" compatLnSpc="1">
              <a:prstTxWarp prst="textNoShape">
                <a:avLst/>
              </a:prstTxWarp>
              <a:spAutoFit/>
            </a:bodyPr>
            <a:lstStyle/>
            <a:p>
              <a:pPr marL="228600" marR="0" lvl="0" indent="-228600" defTabSz="914400" eaLnBrk="1" fontAlgn="auto" latinLnBrk="0" hangingPunct="1">
                <a:lnSpc>
                  <a:spcPct val="106000"/>
                </a:lnSpc>
                <a:spcBef>
                  <a:spcPts val="0"/>
                </a:spcBef>
                <a:spcAft>
                  <a:spcPts val="0"/>
                </a:spcAft>
                <a:buClr>
                  <a:srgbClr val="3E4268"/>
                </a:buClr>
                <a:buSzTx/>
                <a:buFont typeface="Webdings" panose="05030102010509060703" pitchFamily="18" charset="2"/>
                <a:buChar char="4"/>
                <a:tabLst>
                  <a:tab pos="114300" algn="l"/>
                </a:tabLst>
                <a:defRPr/>
              </a:pPr>
              <a:r>
                <a:rPr kumimoji="0" lang="en-US" b="0" i="0" u="none" strike="noStrike" kern="0" cap="none" spc="0" normalizeH="0" baseline="0" noProof="0" dirty="0">
                  <a:ln>
                    <a:noFill/>
                  </a:ln>
                  <a:solidFill>
                    <a:schemeClr val="bg2">
                      <a:lumMod val="50000"/>
                    </a:schemeClr>
                  </a:solidFill>
                  <a:effectLst/>
                  <a:uLnTx/>
                  <a:uFillTx/>
                  <a:latin typeface="Century Gothic" panose="020B0502020202020204" pitchFamily="34" charset="0"/>
                  <a:ea typeface="Calibri" panose="020F0502020204030204" pitchFamily="34" charset="0"/>
                  <a:cs typeface="Times New Roman" panose="02020603050405020304" pitchFamily="18" charset="0"/>
                </a:rPr>
                <a:t>Canopy Height Model (CHM)</a:t>
              </a:r>
            </a:p>
            <a:p>
              <a:pPr marL="228600" marR="0" lvl="0" indent="-228600" defTabSz="914400" eaLnBrk="1" fontAlgn="auto" latinLnBrk="0" hangingPunct="1">
                <a:lnSpc>
                  <a:spcPct val="106000"/>
                </a:lnSpc>
                <a:spcBef>
                  <a:spcPts val="0"/>
                </a:spcBef>
                <a:spcAft>
                  <a:spcPts val="0"/>
                </a:spcAft>
                <a:buClr>
                  <a:srgbClr val="3E4268"/>
                </a:buClr>
                <a:buSzTx/>
                <a:buFont typeface="Webdings" panose="05030102010509060703" pitchFamily="18" charset="2"/>
                <a:buChar char="4"/>
                <a:tabLst>
                  <a:tab pos="114300" algn="l"/>
                </a:tabLst>
                <a:defRPr/>
              </a:pPr>
              <a:r>
                <a:rPr lang="en-US" kern="0" dirty="0">
                  <a:solidFill>
                    <a:schemeClr val="bg2">
                      <a:lumMod val="50000"/>
                    </a:schemeClr>
                  </a:solidFill>
                  <a:latin typeface="Century Gothic" panose="020B0502020202020204" pitchFamily="34" charset="0"/>
                  <a:ea typeface="Calibri" panose="020F0502020204030204" pitchFamily="34" charset="0"/>
                  <a:cs typeface="Times New Roman" panose="02020603050405020304" pitchFamily="18" charset="0"/>
                </a:rPr>
                <a:t>Canopy Cover (CC)</a:t>
              </a:r>
              <a:endParaRPr lang="en-US" kern="0" dirty="0">
                <a:solidFill>
                  <a:schemeClr val="bg2">
                    <a:lumMod val="50000"/>
                  </a:schemeClr>
                </a:solidFill>
                <a:latin typeface="Century Gothic" panose="020B0502020202020204" pitchFamily="34" charset="0"/>
                <a:cs typeface="Times New Roman" panose="02020603050405020304" pitchFamily="18" charset="0"/>
              </a:endParaRPr>
            </a:p>
          </p:txBody>
        </p:sp>
      </p:grpSp>
      <p:grpSp>
        <p:nvGrpSpPr>
          <p:cNvPr id="3" name="Group 2">
            <a:extLst>
              <a:ext uri="{FF2B5EF4-FFF2-40B4-BE49-F238E27FC236}">
                <a16:creationId xmlns:a16="http://schemas.microsoft.com/office/drawing/2014/main" xmlns="" id="{F8A92F31-F30A-4164-BE5F-462513B836EA}"/>
              </a:ext>
            </a:extLst>
          </p:cNvPr>
          <p:cNvGrpSpPr/>
          <p:nvPr/>
        </p:nvGrpSpPr>
        <p:grpSpPr>
          <a:xfrm>
            <a:off x="1144619" y="1968860"/>
            <a:ext cx="3017520" cy="845530"/>
            <a:chOff x="1147140" y="1968860"/>
            <a:chExt cx="3017520" cy="845530"/>
          </a:xfrm>
        </p:grpSpPr>
        <p:sp>
          <p:nvSpPr>
            <p:cNvPr id="91" name="Process 24">
              <a:extLst>
                <a:ext uri="{FF2B5EF4-FFF2-40B4-BE49-F238E27FC236}">
                  <a16:creationId xmlns:a16="http://schemas.microsoft.com/office/drawing/2014/main" xmlns="" id="{D5EE773D-7A1D-4962-A9A7-C300A4BDBDCA}"/>
                </a:ext>
              </a:extLst>
            </p:cNvPr>
            <p:cNvSpPr/>
            <p:nvPr/>
          </p:nvSpPr>
          <p:spPr>
            <a:xfrm>
              <a:off x="1147140" y="2428451"/>
              <a:ext cx="3017520" cy="385939"/>
            </a:xfrm>
            <a:prstGeom prst="flowChartProcess">
              <a:avLst/>
            </a:prstGeom>
            <a:ln w="12700">
              <a:solidFill>
                <a:srgbClr val="3E4268"/>
              </a:solidFill>
            </a:ln>
          </p:spPr>
          <p:style>
            <a:lnRef idx="2">
              <a:schemeClr val="dk1"/>
            </a:lnRef>
            <a:fillRef idx="1">
              <a:schemeClr val="lt1"/>
            </a:fillRef>
            <a:effectRef idx="0">
              <a:schemeClr val="dk1"/>
            </a:effectRef>
            <a:fontRef idx="minor">
              <a:schemeClr val="dk1"/>
            </a:fontRef>
          </p:style>
          <p:txBody>
            <a:bodyPr rtlCol="0" anchor="ctr">
              <a:spAutoFit/>
            </a:bodyPr>
            <a:lstStyle/>
            <a:p>
              <a:pPr marL="228600" lvl="0" indent="-228600">
                <a:lnSpc>
                  <a:spcPct val="106000"/>
                </a:lnSpc>
                <a:buClr>
                  <a:srgbClr val="3E4268"/>
                </a:buClr>
                <a:buFont typeface="Webdings" panose="05030102010509060703" pitchFamily="18" charset="2"/>
                <a:buChar char="4"/>
                <a:tabLst>
                  <a:tab pos="114300" algn="l"/>
                </a:tabLst>
                <a:defRPr/>
              </a:pPr>
              <a:r>
                <a:rPr lang="en-US" kern="0" dirty="0">
                  <a:solidFill>
                    <a:schemeClr val="bg2">
                      <a:lumMod val="50000"/>
                    </a:schemeClr>
                  </a:solidFill>
                  <a:latin typeface="Century Gothic" panose="020B0502020202020204" pitchFamily="34" charset="0"/>
                  <a:ea typeface="Calibri" panose="020F0502020204030204" pitchFamily="34" charset="0"/>
                  <a:cs typeface="Times New Roman" panose="02020603050405020304" pitchFamily="18" charset="0"/>
                </a:rPr>
                <a:t>LNF 2015 Badger LiDAR</a:t>
              </a:r>
            </a:p>
          </p:txBody>
        </p:sp>
        <p:sp>
          <p:nvSpPr>
            <p:cNvPr id="120" name="Rectangle 119"/>
            <p:cNvSpPr/>
            <p:nvPr/>
          </p:nvSpPr>
          <p:spPr>
            <a:xfrm>
              <a:off x="1147991" y="1968860"/>
              <a:ext cx="3015818" cy="457200"/>
            </a:xfrm>
            <a:prstGeom prst="rect">
              <a:avLst/>
            </a:prstGeom>
            <a:ln w="12700">
              <a:solidFill>
                <a:srgbClr val="3E4268"/>
              </a:solidFill>
            </a:ln>
          </p:spPr>
          <p:style>
            <a:lnRef idx="2">
              <a:schemeClr val="dk1"/>
            </a:lnRef>
            <a:fillRef idx="1">
              <a:schemeClr val="lt1"/>
            </a:fillRef>
            <a:effectRef idx="0">
              <a:schemeClr val="dk1"/>
            </a:effectRef>
            <a:fontRef idx="minor">
              <a:schemeClr val="dk1"/>
            </a:fontRef>
          </p:style>
          <p:txBody>
            <a:bodyPr rtlCol="0" anchor="ctr"/>
            <a:lstStyle/>
            <a:p>
              <a:pPr algn="ctr">
                <a:buClr>
                  <a:srgbClr val="3E4268"/>
                </a:buClr>
              </a:pPr>
              <a:r>
                <a:rPr lang="en-US" sz="2000" b="1" dirty="0">
                  <a:solidFill>
                    <a:srgbClr val="3E4268"/>
                  </a:solidFill>
                </a:rPr>
                <a:t>Acquire Data</a:t>
              </a:r>
              <a:endParaRPr lang="en-US" sz="1600" b="1" dirty="0">
                <a:solidFill>
                  <a:srgbClr val="3E4268"/>
                </a:solidFill>
              </a:endParaRPr>
            </a:p>
          </p:txBody>
        </p:sp>
      </p:grpSp>
      <p:grpSp>
        <p:nvGrpSpPr>
          <p:cNvPr id="45" name="Group 44">
            <a:extLst>
              <a:ext uri="{FF2B5EF4-FFF2-40B4-BE49-F238E27FC236}">
                <a16:creationId xmlns:a16="http://schemas.microsoft.com/office/drawing/2014/main" xmlns="" id="{962FFFDC-4B67-426D-8217-10096B587518}"/>
              </a:ext>
            </a:extLst>
          </p:cNvPr>
          <p:cNvGrpSpPr/>
          <p:nvPr/>
        </p:nvGrpSpPr>
        <p:grpSpPr>
          <a:xfrm>
            <a:off x="4966361" y="2598025"/>
            <a:ext cx="2644514" cy="1410621"/>
            <a:chOff x="4466762" y="1968860"/>
            <a:chExt cx="3648538" cy="1410621"/>
          </a:xfrm>
        </p:grpSpPr>
        <p:sp>
          <p:nvSpPr>
            <p:cNvPr id="93" name="Text Box 5"/>
            <p:cNvSpPr txBox="1"/>
            <p:nvPr/>
          </p:nvSpPr>
          <p:spPr>
            <a:xfrm>
              <a:off x="4466762" y="2428451"/>
              <a:ext cx="3648538" cy="951030"/>
            </a:xfrm>
            <a:prstGeom prst="rect">
              <a:avLst/>
            </a:prstGeom>
            <a:solidFill>
              <a:sysClr val="window" lastClr="FFFFFF"/>
            </a:solidFill>
            <a:ln w="12700">
              <a:solidFill>
                <a:srgbClr val="3E4268"/>
              </a:solidFill>
            </a:ln>
          </p:spPr>
          <p:txBody>
            <a:bodyPr rot="0" spcFirstLastPara="0" vert="horz" wrap="square" lIns="91440" tIns="45720" rIns="91440" bIns="45720" numCol="1" spcCol="0" rtlCol="0" fromWordArt="0" anchor="t" anchorCtr="0" forceAA="0" compatLnSpc="1">
              <a:prstTxWarp prst="textNoShape">
                <a:avLst/>
              </a:prstTxWarp>
              <a:spAutoFit/>
            </a:bodyPr>
            <a:lstStyle/>
            <a:p>
              <a:pPr marL="228600" marR="0" lvl="0" indent="-228600" defTabSz="914400" eaLnBrk="1" fontAlgn="auto" latinLnBrk="0" hangingPunct="1">
                <a:lnSpc>
                  <a:spcPct val="106000"/>
                </a:lnSpc>
                <a:spcBef>
                  <a:spcPts val="0"/>
                </a:spcBef>
                <a:spcAft>
                  <a:spcPts val="0"/>
                </a:spcAft>
                <a:buClr>
                  <a:srgbClr val="3E4268"/>
                </a:buClr>
                <a:buSzTx/>
                <a:buFont typeface="Webdings" panose="05030102010509060703" pitchFamily="18" charset="2"/>
                <a:buChar char="4"/>
                <a:tabLst>
                  <a:tab pos="114300" algn="l"/>
                </a:tabLst>
                <a:defRPr/>
              </a:pPr>
              <a:r>
                <a:rPr lang="en-US" kern="0" dirty="0">
                  <a:solidFill>
                    <a:schemeClr val="bg2">
                      <a:lumMod val="50000"/>
                    </a:schemeClr>
                  </a:solidFill>
                  <a:latin typeface="Century Gothic" panose="020B0502020202020204" pitchFamily="34" charset="0"/>
                  <a:cs typeface="Times New Roman" panose="02020603050405020304" pitchFamily="18" charset="0"/>
                </a:rPr>
                <a:t>Thiessen polygons to segment individual </a:t>
              </a:r>
              <a:r>
                <a:rPr lang="en-US" kern="0" dirty="0" smtClean="0">
                  <a:solidFill>
                    <a:schemeClr val="bg2">
                      <a:lumMod val="50000"/>
                    </a:schemeClr>
                  </a:solidFill>
                  <a:latin typeface="Century Gothic" panose="020B0502020202020204" pitchFamily="34" charset="0"/>
                  <a:cs typeface="Times New Roman" panose="02020603050405020304" pitchFamily="18" charset="0"/>
                </a:rPr>
                <a:t>canopies</a:t>
              </a:r>
              <a:endParaRPr lang="en-US" kern="0" dirty="0">
                <a:solidFill>
                  <a:schemeClr val="bg2">
                    <a:lumMod val="50000"/>
                  </a:schemeClr>
                </a:solidFill>
                <a:latin typeface="Century Gothic" panose="020B0502020202020204" pitchFamily="34" charset="0"/>
                <a:cs typeface="Times New Roman" panose="02020603050405020304" pitchFamily="18" charset="0"/>
              </a:endParaRPr>
            </a:p>
          </p:txBody>
        </p:sp>
        <p:sp>
          <p:nvSpPr>
            <p:cNvPr id="131" name="Rectangle 130"/>
            <p:cNvSpPr/>
            <p:nvPr/>
          </p:nvSpPr>
          <p:spPr>
            <a:xfrm>
              <a:off x="4466763" y="1968860"/>
              <a:ext cx="3648537" cy="457200"/>
            </a:xfrm>
            <a:prstGeom prst="rect">
              <a:avLst/>
            </a:prstGeom>
            <a:ln w="12700">
              <a:solidFill>
                <a:srgbClr val="3E4268"/>
              </a:solidFill>
            </a:ln>
          </p:spPr>
          <p:style>
            <a:lnRef idx="2">
              <a:schemeClr val="dk1"/>
            </a:lnRef>
            <a:fillRef idx="1">
              <a:schemeClr val="lt1"/>
            </a:fillRef>
            <a:effectRef idx="0">
              <a:schemeClr val="dk1"/>
            </a:effectRef>
            <a:fontRef idx="minor">
              <a:schemeClr val="dk1"/>
            </a:fontRef>
          </p:style>
          <p:txBody>
            <a:bodyPr rtlCol="0" anchor="ctr"/>
            <a:lstStyle/>
            <a:p>
              <a:pPr algn="ctr">
                <a:buClr>
                  <a:srgbClr val="3E4268"/>
                </a:buClr>
              </a:pPr>
              <a:r>
                <a:rPr lang="en-US" sz="2000" b="1" dirty="0">
                  <a:solidFill>
                    <a:srgbClr val="3E4268"/>
                  </a:solidFill>
                </a:rPr>
                <a:t>Segment</a:t>
              </a:r>
            </a:p>
          </p:txBody>
        </p:sp>
      </p:grpSp>
      <p:grpSp>
        <p:nvGrpSpPr>
          <p:cNvPr id="33" name="Group 32">
            <a:extLst>
              <a:ext uri="{FF2B5EF4-FFF2-40B4-BE49-F238E27FC236}">
                <a16:creationId xmlns:a16="http://schemas.microsoft.com/office/drawing/2014/main" xmlns="" id="{0D3E3EE5-30ED-42B4-9321-79771CA29A1A}"/>
              </a:ext>
            </a:extLst>
          </p:cNvPr>
          <p:cNvGrpSpPr/>
          <p:nvPr/>
        </p:nvGrpSpPr>
        <p:grpSpPr>
          <a:xfrm>
            <a:off x="8416239" y="3897893"/>
            <a:ext cx="2597275" cy="1430352"/>
            <a:chOff x="8755000" y="4659742"/>
            <a:chExt cx="2260266" cy="1430352"/>
          </a:xfrm>
        </p:grpSpPr>
        <p:sp>
          <p:nvSpPr>
            <p:cNvPr id="121" name="Rectangle 120"/>
            <p:cNvSpPr/>
            <p:nvPr/>
          </p:nvSpPr>
          <p:spPr>
            <a:xfrm>
              <a:off x="8755000" y="4659742"/>
              <a:ext cx="2260266" cy="457200"/>
            </a:xfrm>
            <a:prstGeom prst="rect">
              <a:avLst/>
            </a:prstGeom>
            <a:ln w="12700">
              <a:solidFill>
                <a:srgbClr val="3E4268"/>
              </a:solidFill>
            </a:ln>
          </p:spPr>
          <p:style>
            <a:lnRef idx="2">
              <a:schemeClr val="dk1"/>
            </a:lnRef>
            <a:fillRef idx="1">
              <a:schemeClr val="lt1"/>
            </a:fillRef>
            <a:effectRef idx="0">
              <a:schemeClr val="dk1"/>
            </a:effectRef>
            <a:fontRef idx="minor">
              <a:schemeClr val="dk1"/>
            </a:fontRef>
          </p:style>
          <p:txBody>
            <a:bodyPr rtlCol="0" anchor="ctr"/>
            <a:lstStyle/>
            <a:p>
              <a:pPr algn="ctr">
                <a:buClr>
                  <a:srgbClr val="3E4268"/>
                </a:buClr>
              </a:pPr>
              <a:r>
                <a:rPr lang="en-US" sz="2000" b="1" dirty="0">
                  <a:solidFill>
                    <a:srgbClr val="3E4268"/>
                  </a:solidFill>
                </a:rPr>
                <a:t>Process</a:t>
              </a:r>
            </a:p>
          </p:txBody>
        </p:sp>
        <p:sp>
          <p:nvSpPr>
            <p:cNvPr id="183" name="Process 27"/>
            <p:cNvSpPr/>
            <p:nvPr/>
          </p:nvSpPr>
          <p:spPr>
            <a:xfrm>
              <a:off x="8755000" y="5116942"/>
              <a:ext cx="2260266" cy="973152"/>
            </a:xfrm>
            <a:prstGeom prst="flowChartProcess">
              <a:avLst/>
            </a:prstGeom>
            <a:ln w="12700">
              <a:solidFill>
                <a:srgbClr val="3E4268"/>
              </a:solidFill>
            </a:ln>
          </p:spPr>
          <p:style>
            <a:lnRef idx="2">
              <a:schemeClr val="dk1"/>
            </a:lnRef>
            <a:fillRef idx="1">
              <a:schemeClr val="lt1"/>
            </a:fillRef>
            <a:effectRef idx="0">
              <a:schemeClr val="dk1"/>
            </a:effectRef>
            <a:fontRef idx="minor">
              <a:schemeClr val="dk1"/>
            </a:fontRef>
          </p:style>
          <p:txBody>
            <a:bodyPr rtlCol="0" anchor="ctr">
              <a:spAutoFit/>
            </a:bodyPr>
            <a:lstStyle/>
            <a:p>
              <a:pPr marL="228600" indent="-228600">
                <a:lnSpc>
                  <a:spcPct val="106000"/>
                </a:lnSpc>
                <a:buClr>
                  <a:srgbClr val="3E4268"/>
                </a:buClr>
                <a:buFont typeface="Webdings" panose="05030102010509060703" pitchFamily="18" charset="2"/>
                <a:buChar char="4"/>
                <a:tabLst>
                  <a:tab pos="114300" algn="l"/>
                </a:tabLst>
                <a:defRPr/>
              </a:pPr>
              <a:r>
                <a:rPr lang="en-US" kern="0" dirty="0" smtClean="0">
                  <a:solidFill>
                    <a:schemeClr val="bg2">
                      <a:lumMod val="50000"/>
                    </a:schemeClr>
                  </a:solidFill>
                  <a:latin typeface="Century Gothic" panose="020B0502020202020204" pitchFamily="34" charset="0"/>
                  <a:cs typeface="Times New Roman" panose="02020603050405020304" pitchFamily="18" charset="0"/>
                </a:rPr>
                <a:t>Canopy </a:t>
              </a:r>
              <a:r>
                <a:rPr lang="en-US" kern="0" dirty="0">
                  <a:solidFill>
                    <a:schemeClr val="bg2">
                      <a:lumMod val="50000"/>
                    </a:schemeClr>
                  </a:solidFill>
                  <a:latin typeface="Century Gothic" panose="020B0502020202020204" pitchFamily="34" charset="0"/>
                  <a:cs typeface="Times New Roman" panose="02020603050405020304" pitchFamily="18" charset="0"/>
                </a:rPr>
                <a:t>Base Height (CBH</a:t>
              </a:r>
              <a:r>
                <a:rPr lang="en-US" kern="0" dirty="0" smtClean="0">
                  <a:solidFill>
                    <a:schemeClr val="bg2">
                      <a:lumMod val="50000"/>
                    </a:schemeClr>
                  </a:solidFill>
                  <a:latin typeface="Century Gothic" panose="020B0502020202020204" pitchFamily="34" charset="0"/>
                  <a:cs typeface="Times New Roman" panose="02020603050405020304" pitchFamily="18" charset="0"/>
                </a:rPr>
                <a:t>) for all trees</a:t>
              </a:r>
              <a:endParaRPr lang="en-US" sz="1600" kern="0" dirty="0">
                <a:solidFill>
                  <a:schemeClr val="bg2">
                    <a:lumMod val="50000"/>
                  </a:schemeClr>
                </a:solidFill>
                <a:latin typeface="Century Gothic" panose="020B0502020202020204" pitchFamily="34" charset="0"/>
                <a:cs typeface="Times New Roman" panose="02020603050405020304" pitchFamily="18" charset="0"/>
              </a:endParaRPr>
            </a:p>
          </p:txBody>
        </p:sp>
      </p:grpSp>
      <p:grpSp>
        <p:nvGrpSpPr>
          <p:cNvPr id="30" name="Group 29">
            <a:extLst>
              <a:ext uri="{FF2B5EF4-FFF2-40B4-BE49-F238E27FC236}">
                <a16:creationId xmlns:a16="http://schemas.microsoft.com/office/drawing/2014/main" xmlns="" id="{FCBFF6EC-154B-4842-AE94-24E0D102A849}"/>
              </a:ext>
            </a:extLst>
          </p:cNvPr>
          <p:cNvGrpSpPr/>
          <p:nvPr/>
        </p:nvGrpSpPr>
        <p:grpSpPr>
          <a:xfrm>
            <a:off x="8416530" y="1968860"/>
            <a:ext cx="2598862" cy="822135"/>
            <a:chOff x="5235060" y="4727044"/>
            <a:chExt cx="3125392" cy="822135"/>
          </a:xfrm>
        </p:grpSpPr>
        <p:sp>
          <p:nvSpPr>
            <p:cNvPr id="49" name="Process 27"/>
            <p:cNvSpPr/>
            <p:nvPr/>
          </p:nvSpPr>
          <p:spPr>
            <a:xfrm>
              <a:off x="5235060" y="5163240"/>
              <a:ext cx="3123133" cy="385939"/>
            </a:xfrm>
            <a:prstGeom prst="flowChartProcess">
              <a:avLst/>
            </a:prstGeom>
            <a:ln w="12700">
              <a:solidFill>
                <a:srgbClr val="3E4268"/>
              </a:solidFill>
            </a:ln>
          </p:spPr>
          <p:style>
            <a:lnRef idx="2">
              <a:schemeClr val="dk1"/>
            </a:lnRef>
            <a:fillRef idx="1">
              <a:schemeClr val="lt1"/>
            </a:fillRef>
            <a:effectRef idx="0">
              <a:schemeClr val="dk1"/>
            </a:effectRef>
            <a:fontRef idx="minor">
              <a:schemeClr val="dk1"/>
            </a:fontRef>
          </p:style>
          <p:txBody>
            <a:bodyPr rtlCol="0" anchor="ctr">
              <a:spAutoFit/>
            </a:bodyPr>
            <a:lstStyle/>
            <a:p>
              <a:pPr marL="228600" lvl="0" indent="-228600">
                <a:lnSpc>
                  <a:spcPct val="106000"/>
                </a:lnSpc>
                <a:buClr>
                  <a:srgbClr val="3E4268"/>
                </a:buClr>
                <a:buFont typeface="Webdings" panose="05030102010509060703" pitchFamily="18" charset="2"/>
                <a:buChar char="4"/>
                <a:tabLst>
                  <a:tab pos="114300" algn="l"/>
                </a:tabLst>
                <a:defRPr/>
              </a:pPr>
              <a:r>
                <a:rPr lang="en-US" kern="0" dirty="0">
                  <a:solidFill>
                    <a:schemeClr val="bg2">
                      <a:lumMod val="50000"/>
                    </a:schemeClr>
                  </a:solidFill>
                  <a:latin typeface="Century Gothic" panose="020B0502020202020204" pitchFamily="34" charset="0"/>
                  <a:cs typeface="Times New Roman" panose="02020603050405020304" pitchFamily="18" charset="0"/>
                </a:rPr>
                <a:t>Stems per acre</a:t>
              </a:r>
            </a:p>
          </p:txBody>
        </p:sp>
        <p:sp>
          <p:nvSpPr>
            <p:cNvPr id="187" name="Rectangle 186"/>
            <p:cNvSpPr/>
            <p:nvPr/>
          </p:nvSpPr>
          <p:spPr>
            <a:xfrm>
              <a:off x="5237319" y="4727044"/>
              <a:ext cx="3123133" cy="457200"/>
            </a:xfrm>
            <a:prstGeom prst="rect">
              <a:avLst/>
            </a:prstGeom>
            <a:ln w="12700">
              <a:solidFill>
                <a:srgbClr val="3E4268"/>
              </a:solidFill>
            </a:ln>
          </p:spPr>
          <p:style>
            <a:lnRef idx="2">
              <a:schemeClr val="dk1"/>
            </a:lnRef>
            <a:fillRef idx="1">
              <a:schemeClr val="lt1"/>
            </a:fillRef>
            <a:effectRef idx="0">
              <a:schemeClr val="dk1"/>
            </a:effectRef>
            <a:fontRef idx="minor">
              <a:schemeClr val="dk1"/>
            </a:fontRef>
          </p:style>
          <p:txBody>
            <a:bodyPr rtlCol="0" anchor="ctr"/>
            <a:lstStyle/>
            <a:p>
              <a:pPr algn="ctr">
                <a:buClr>
                  <a:srgbClr val="3E4268"/>
                </a:buClr>
              </a:pPr>
              <a:r>
                <a:rPr lang="en-US" sz="2000" b="1" dirty="0">
                  <a:solidFill>
                    <a:srgbClr val="3E4268"/>
                  </a:solidFill>
                </a:rPr>
                <a:t>Density</a:t>
              </a:r>
            </a:p>
          </p:txBody>
        </p:sp>
      </p:grpSp>
      <p:sp>
        <p:nvSpPr>
          <p:cNvPr id="197" name="Rectangle 196">
            <a:extLst>
              <a:ext uri="{FF2B5EF4-FFF2-40B4-BE49-F238E27FC236}">
                <a16:creationId xmlns:a16="http://schemas.microsoft.com/office/drawing/2014/main" xmlns="" id="{A67B3F26-D0C2-410B-A521-D52B280D57D6}"/>
              </a:ext>
            </a:extLst>
          </p:cNvPr>
          <p:cNvSpPr/>
          <p:nvPr/>
        </p:nvSpPr>
        <p:spPr>
          <a:xfrm>
            <a:off x="1144619" y="1358443"/>
            <a:ext cx="9870773" cy="457200"/>
          </a:xfrm>
          <a:prstGeom prst="rect">
            <a:avLst/>
          </a:prstGeom>
          <a:ln w="19050">
            <a:solidFill>
              <a:srgbClr val="3E4268"/>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700" b="1" dirty="0">
                <a:solidFill>
                  <a:srgbClr val="3E4268"/>
                </a:solidFill>
              </a:rPr>
              <a:t>Badger Planning Area LiDAR Case Study</a:t>
            </a:r>
          </a:p>
        </p:txBody>
      </p:sp>
      <p:sp>
        <p:nvSpPr>
          <p:cNvPr id="5" name="Title 4"/>
          <p:cNvSpPr>
            <a:spLocks noGrp="1"/>
          </p:cNvSpPr>
          <p:nvPr>
            <p:ph type="title"/>
          </p:nvPr>
        </p:nvSpPr>
        <p:spPr/>
        <p:txBody>
          <a:bodyPr/>
          <a:lstStyle/>
          <a:p>
            <a:r>
              <a:rPr lang="en-US" dirty="0"/>
              <a:t>Methods</a:t>
            </a:r>
          </a:p>
        </p:txBody>
      </p:sp>
      <p:cxnSp>
        <p:nvCxnSpPr>
          <p:cNvPr id="73" name="Straight Arrow Connector 51">
            <a:extLst>
              <a:ext uri="{FF2B5EF4-FFF2-40B4-BE49-F238E27FC236}">
                <a16:creationId xmlns:a16="http://schemas.microsoft.com/office/drawing/2014/main" xmlns="" id="{5A6C1CA8-C98D-4732-A605-43177E137110}"/>
              </a:ext>
            </a:extLst>
          </p:cNvPr>
          <p:cNvCxnSpPr>
            <a:cxnSpLocks/>
            <a:stCxn id="93" idx="3"/>
            <a:endCxn id="49" idx="1"/>
          </p:cNvCxnSpPr>
          <p:nvPr/>
        </p:nvCxnSpPr>
        <p:spPr>
          <a:xfrm flipV="1">
            <a:off x="7610875" y="2598026"/>
            <a:ext cx="805655" cy="935105"/>
          </a:xfrm>
          <a:prstGeom prst="bentConnector3">
            <a:avLst>
              <a:gd name="adj1" fmla="val 50000"/>
            </a:avLst>
          </a:prstGeom>
          <a:ln w="19050">
            <a:solidFill>
              <a:srgbClr val="3E4268"/>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51">
            <a:extLst>
              <a:ext uri="{FF2B5EF4-FFF2-40B4-BE49-F238E27FC236}">
                <a16:creationId xmlns:a16="http://schemas.microsoft.com/office/drawing/2014/main" xmlns="" id="{F51D572B-2CEE-4E25-87DF-C234BC2996CD}"/>
              </a:ext>
            </a:extLst>
          </p:cNvPr>
          <p:cNvCxnSpPr>
            <a:cxnSpLocks/>
            <a:stCxn id="93" idx="3"/>
            <a:endCxn id="183" idx="1"/>
          </p:cNvCxnSpPr>
          <p:nvPr/>
        </p:nvCxnSpPr>
        <p:spPr>
          <a:xfrm>
            <a:off x="7610875" y="3533131"/>
            <a:ext cx="805364" cy="1308538"/>
          </a:xfrm>
          <a:prstGeom prst="bentConnector3">
            <a:avLst>
              <a:gd name="adj1" fmla="val 50000"/>
            </a:avLst>
          </a:prstGeom>
          <a:ln w="19050">
            <a:solidFill>
              <a:srgbClr val="3E4268"/>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93593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Shape 272"/>
          <p:cNvSpPr txBox="1">
            <a:spLocks noGrp="1"/>
          </p:cNvSpPr>
          <p:nvPr>
            <p:ph type="title"/>
          </p:nvPr>
        </p:nvSpPr>
        <p:spPr>
          <a:xfrm>
            <a:off x="1005371" y="363798"/>
            <a:ext cx="10233148" cy="479425"/>
          </a:xfrm>
          <a:prstGeom prst="rect">
            <a:avLst/>
          </a:prstGeom>
          <a:noFill/>
          <a:ln>
            <a:noFill/>
          </a:ln>
        </p:spPr>
        <p:txBody>
          <a:bodyPr vert="horz" wrap="square" lIns="91425" tIns="45700" rIns="91425" bIns="45700" rtlCol="0" anchor="ctr" anchorCtr="0">
            <a:noAutofit/>
          </a:bodyPr>
          <a:lstStyle/>
          <a:p>
            <a:pPr>
              <a:buSzPct val="25000"/>
            </a:pPr>
            <a:r>
              <a:rPr lang="en" dirty="0" smtClean="0"/>
              <a:t>Results</a:t>
            </a:r>
            <a:endParaRPr lang="en" sz="2800" i="1" dirty="0"/>
          </a:p>
        </p:txBody>
      </p:sp>
      <p:pic>
        <p:nvPicPr>
          <p:cNvPr id="273" name="Shape 27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633" y="1848928"/>
            <a:ext cx="12179808" cy="2475998"/>
          </a:xfrm>
          <a:prstGeom prst="rect">
            <a:avLst/>
          </a:prstGeom>
          <a:noFill/>
          <a:ln>
            <a:noFill/>
          </a:ln>
        </p:spPr>
      </p:pic>
      <p:pic>
        <p:nvPicPr>
          <p:cNvPr id="274" name="Shape 274"/>
          <p:cNvPicPr preferRelativeResize="0"/>
          <p:nvPr/>
        </p:nvPicPr>
        <p:blipFill rotWithShape="1">
          <a:blip r:embed="rId4">
            <a:alphaModFix/>
          </a:blip>
          <a:srcRect/>
          <a:stretch/>
        </p:blipFill>
        <p:spPr>
          <a:xfrm>
            <a:off x="10634" y="4641590"/>
            <a:ext cx="12183059" cy="1586123"/>
          </a:xfrm>
          <a:prstGeom prst="rect">
            <a:avLst/>
          </a:prstGeom>
          <a:noFill/>
          <a:ln>
            <a:noFill/>
          </a:ln>
        </p:spPr>
      </p:pic>
      <p:cxnSp>
        <p:nvCxnSpPr>
          <p:cNvPr id="275" name="Shape 275"/>
          <p:cNvCxnSpPr/>
          <p:nvPr/>
        </p:nvCxnSpPr>
        <p:spPr>
          <a:xfrm>
            <a:off x="444523" y="6539865"/>
            <a:ext cx="11430000" cy="60158"/>
          </a:xfrm>
          <a:prstGeom prst="straightConnector1">
            <a:avLst/>
          </a:prstGeom>
          <a:noFill/>
          <a:ln w="38100" cap="flat" cmpd="sng">
            <a:solidFill>
              <a:srgbClr val="57688F"/>
            </a:solidFill>
            <a:prstDash val="solid"/>
            <a:miter lim="800000"/>
            <a:headEnd type="diamond" w="med" len="med"/>
            <a:tailEnd type="diamond" w="med" len="med"/>
          </a:ln>
        </p:spPr>
      </p:cxnSp>
      <p:sp>
        <p:nvSpPr>
          <p:cNvPr id="276" name="Shape 276"/>
          <p:cNvSpPr txBox="1"/>
          <p:nvPr/>
        </p:nvSpPr>
        <p:spPr>
          <a:xfrm>
            <a:off x="5622678" y="6356405"/>
            <a:ext cx="890337" cy="366920"/>
          </a:xfrm>
          <a:prstGeom prst="rect">
            <a:avLst/>
          </a:prstGeom>
          <a:solidFill>
            <a:schemeClr val="lt1"/>
          </a:solidFill>
          <a:ln>
            <a:noFill/>
          </a:ln>
        </p:spPr>
        <p:txBody>
          <a:bodyPr wrap="square" lIns="91425" tIns="45700" rIns="91425" bIns="45700" anchor="t" anchorCtr="0">
            <a:noAutofit/>
          </a:bodyPr>
          <a:lstStyle/>
          <a:p>
            <a:pPr>
              <a:buSzPct val="25000"/>
            </a:pPr>
            <a:r>
              <a:rPr lang="en-US" b="1" dirty="0">
                <a:solidFill>
                  <a:srgbClr val="57688F"/>
                </a:solidFill>
                <a:latin typeface="Century Gothic"/>
                <a:ea typeface="Century Gothic"/>
                <a:cs typeface="Century Gothic"/>
                <a:sym typeface="Century Gothic"/>
              </a:rPr>
              <a:t>141 m</a:t>
            </a:r>
            <a:endParaRPr lang="en" b="1" dirty="0">
              <a:solidFill>
                <a:srgbClr val="57688F"/>
              </a:solidFill>
              <a:latin typeface="Century Gothic"/>
              <a:ea typeface="Century Gothic"/>
              <a:cs typeface="Century Gothic"/>
              <a:sym typeface="Century Gothic"/>
            </a:endParaRPr>
          </a:p>
        </p:txBody>
      </p:sp>
      <p:cxnSp>
        <p:nvCxnSpPr>
          <p:cNvPr id="277" name="Shape 277"/>
          <p:cNvCxnSpPr/>
          <p:nvPr/>
        </p:nvCxnSpPr>
        <p:spPr>
          <a:xfrm rot="10800000">
            <a:off x="684401" y="2174784"/>
            <a:ext cx="3450" cy="1749223"/>
          </a:xfrm>
          <a:prstGeom prst="straightConnector1">
            <a:avLst/>
          </a:prstGeom>
          <a:noFill/>
          <a:ln w="38100" cap="flat" cmpd="sng">
            <a:solidFill>
              <a:schemeClr val="lt1"/>
            </a:solidFill>
            <a:prstDash val="solid"/>
            <a:miter lim="800000"/>
            <a:headEnd type="diamond" w="med" len="med"/>
            <a:tailEnd type="diamond" w="med" len="med"/>
          </a:ln>
        </p:spPr>
      </p:cxnSp>
      <p:sp>
        <p:nvSpPr>
          <p:cNvPr id="278" name="Shape 278"/>
          <p:cNvSpPr txBox="1"/>
          <p:nvPr/>
        </p:nvSpPr>
        <p:spPr>
          <a:xfrm>
            <a:off x="239235" y="2682472"/>
            <a:ext cx="890337" cy="523220"/>
          </a:xfrm>
          <a:prstGeom prst="rect">
            <a:avLst/>
          </a:prstGeom>
          <a:solidFill>
            <a:schemeClr val="lt1"/>
          </a:solidFill>
          <a:ln>
            <a:noFill/>
          </a:ln>
        </p:spPr>
        <p:txBody>
          <a:bodyPr wrap="square" lIns="91425" tIns="45700" rIns="91425" bIns="45700" anchor="t" anchorCtr="0">
            <a:noAutofit/>
          </a:bodyPr>
          <a:lstStyle/>
          <a:p>
            <a:pPr>
              <a:buSzPct val="25000"/>
            </a:pPr>
            <a:r>
              <a:rPr lang="en-US" b="1" dirty="0">
                <a:solidFill>
                  <a:srgbClr val="57688F"/>
                </a:solidFill>
                <a:latin typeface="Century Gothic"/>
                <a:ea typeface="Century Gothic"/>
                <a:cs typeface="Century Gothic"/>
                <a:sym typeface="Century Gothic"/>
              </a:rPr>
              <a:t>37 m</a:t>
            </a:r>
            <a:endParaRPr lang="en" b="1" dirty="0">
              <a:solidFill>
                <a:srgbClr val="57688F"/>
              </a:solidFill>
              <a:latin typeface="Century Gothic"/>
              <a:ea typeface="Century Gothic"/>
              <a:cs typeface="Century Gothic"/>
              <a:sym typeface="Century Gothic"/>
            </a:endParaRPr>
          </a:p>
          <a:p>
            <a:pPr>
              <a:buSzPct val="25000"/>
            </a:pPr>
            <a:r>
              <a:rPr lang="en" sz="1000" i="1" dirty="0">
                <a:solidFill>
                  <a:srgbClr val="57688F"/>
                </a:solidFill>
                <a:latin typeface="Century Gothic"/>
                <a:ea typeface="Century Gothic"/>
                <a:cs typeface="Century Gothic"/>
                <a:sym typeface="Century Gothic"/>
              </a:rPr>
              <a:t>Max height</a:t>
            </a:r>
          </a:p>
        </p:txBody>
      </p:sp>
    </p:spTree>
    <p:extLst>
      <p:ext uri="{BB962C8B-B14F-4D97-AF65-F5344CB8AC3E}">
        <p14:creationId xmlns:p14="http://schemas.microsoft.com/office/powerpoint/2010/main" val="33780795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1000125" y="364773"/>
            <a:ext cx="10233148" cy="479425"/>
          </a:xfrm>
          <a:prstGeom prst="rect">
            <a:avLst/>
          </a:prstGeom>
          <a:noFill/>
          <a:ln>
            <a:noFill/>
          </a:ln>
        </p:spPr>
        <p:txBody>
          <a:bodyPr vert="horz" wrap="square" lIns="91425" tIns="45700" rIns="91425" bIns="45700" rtlCol="0" anchor="ctr" anchorCtr="0">
            <a:noAutofit/>
          </a:bodyPr>
          <a:lstStyle/>
          <a:p>
            <a:pPr>
              <a:buSzPct val="25000"/>
            </a:pPr>
            <a:r>
              <a:rPr lang="en-US" dirty="0"/>
              <a:t>Results</a:t>
            </a:r>
            <a:endParaRPr dirty="0"/>
          </a:p>
        </p:txBody>
      </p:sp>
      <p:pic>
        <p:nvPicPr>
          <p:cNvPr id="290" name="Shape 29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2419117"/>
            <a:ext cx="12157964" cy="2399653"/>
          </a:xfrm>
          <a:prstGeom prst="rect">
            <a:avLst/>
          </a:prstGeom>
          <a:noFill/>
          <a:ln>
            <a:noFill/>
          </a:ln>
        </p:spPr>
      </p:pic>
      <p:cxnSp>
        <p:nvCxnSpPr>
          <p:cNvPr id="291" name="Shape 291"/>
          <p:cNvCxnSpPr/>
          <p:nvPr/>
        </p:nvCxnSpPr>
        <p:spPr>
          <a:xfrm>
            <a:off x="332314" y="5003888"/>
            <a:ext cx="11538284" cy="60158"/>
          </a:xfrm>
          <a:prstGeom prst="straightConnector1">
            <a:avLst/>
          </a:prstGeom>
          <a:noFill/>
          <a:ln w="38100" cap="flat" cmpd="sng">
            <a:solidFill>
              <a:srgbClr val="57688F"/>
            </a:solidFill>
            <a:prstDash val="solid"/>
            <a:miter lim="800000"/>
            <a:headEnd type="diamond" w="med" len="med"/>
            <a:tailEnd type="diamond" w="med" len="med"/>
          </a:ln>
        </p:spPr>
      </p:cxnSp>
      <p:sp>
        <p:nvSpPr>
          <p:cNvPr id="292" name="Shape 292"/>
          <p:cNvSpPr txBox="1"/>
          <p:nvPr/>
        </p:nvSpPr>
        <p:spPr>
          <a:xfrm>
            <a:off x="5510469" y="4820428"/>
            <a:ext cx="890337" cy="366920"/>
          </a:xfrm>
          <a:prstGeom prst="rect">
            <a:avLst/>
          </a:prstGeom>
          <a:solidFill>
            <a:schemeClr val="lt1"/>
          </a:solidFill>
          <a:ln>
            <a:noFill/>
          </a:ln>
        </p:spPr>
        <p:txBody>
          <a:bodyPr wrap="square" lIns="91425" tIns="45700" rIns="91425" bIns="45700" anchor="t" anchorCtr="0">
            <a:noAutofit/>
          </a:bodyPr>
          <a:lstStyle/>
          <a:p>
            <a:pPr>
              <a:buSzPct val="25000"/>
            </a:pPr>
            <a:r>
              <a:rPr lang="en-US" b="1" dirty="0">
                <a:solidFill>
                  <a:srgbClr val="57688F"/>
                </a:solidFill>
                <a:latin typeface="Century Gothic"/>
                <a:ea typeface="Century Gothic"/>
                <a:cs typeface="Century Gothic"/>
                <a:sym typeface="Century Gothic"/>
              </a:rPr>
              <a:t>141 m</a:t>
            </a:r>
            <a:endParaRPr lang="en" b="1" dirty="0">
              <a:solidFill>
                <a:srgbClr val="57688F"/>
              </a:solidFill>
              <a:latin typeface="Century Gothic"/>
              <a:ea typeface="Century Gothic"/>
              <a:cs typeface="Century Gothic"/>
              <a:sym typeface="Century Gothic"/>
            </a:endParaRPr>
          </a:p>
        </p:txBody>
      </p:sp>
      <p:pic>
        <p:nvPicPr>
          <p:cNvPr id="2" name="Picture 1"/>
          <p:cNvPicPr>
            <a:picLocks noChangeAspect="1"/>
          </p:cNvPicPr>
          <p:nvPr/>
        </p:nvPicPr>
        <p:blipFill>
          <a:blip r:embed="rId4">
            <a:extLst>
              <a:ext uri="{28A0092B-C50C-407E-A947-70E740481C1C}">
                <a14:useLocalDpi xmlns:a14="http://schemas.microsoft.com/office/drawing/2010/main"/>
              </a:ext>
            </a:extLst>
          </a:blip>
          <a:stretch>
            <a:fillRect/>
          </a:stretch>
        </p:blipFill>
        <p:spPr>
          <a:xfrm rot="10800000">
            <a:off x="0" y="5247505"/>
            <a:ext cx="12192000" cy="1481958"/>
          </a:xfrm>
          <a:prstGeom prst="rect">
            <a:avLst/>
          </a:prstGeom>
        </p:spPr>
      </p:pic>
      <p:sp>
        <p:nvSpPr>
          <p:cNvPr id="3" name="Rectangle 2"/>
          <p:cNvSpPr/>
          <p:nvPr/>
        </p:nvSpPr>
        <p:spPr>
          <a:xfrm>
            <a:off x="8058994" y="1397518"/>
            <a:ext cx="457200" cy="41148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8519787" y="1397518"/>
            <a:ext cx="1460656" cy="369332"/>
          </a:xfrm>
          <a:prstGeom prst="rect">
            <a:avLst/>
          </a:prstGeom>
          <a:noFill/>
        </p:spPr>
        <p:txBody>
          <a:bodyPr wrap="none" rtlCol="0">
            <a:spAutoFit/>
          </a:bodyPr>
          <a:lstStyle/>
          <a:p>
            <a:r>
              <a:rPr lang="en-US" dirty="0"/>
              <a:t>Ladder fuel</a:t>
            </a:r>
          </a:p>
        </p:txBody>
      </p:sp>
      <p:cxnSp>
        <p:nvCxnSpPr>
          <p:cNvPr id="12" name="Shape 277"/>
          <p:cNvCxnSpPr/>
          <p:nvPr/>
        </p:nvCxnSpPr>
        <p:spPr>
          <a:xfrm rot="10800000">
            <a:off x="539045" y="2593592"/>
            <a:ext cx="3450" cy="1749223"/>
          </a:xfrm>
          <a:prstGeom prst="straightConnector1">
            <a:avLst/>
          </a:prstGeom>
          <a:noFill/>
          <a:ln w="38100" cap="flat" cmpd="sng">
            <a:solidFill>
              <a:schemeClr val="lt1"/>
            </a:solidFill>
            <a:prstDash val="solid"/>
            <a:miter lim="800000"/>
            <a:headEnd type="diamond" w="med" len="med"/>
            <a:tailEnd type="diamond" w="med" len="med"/>
          </a:ln>
        </p:spPr>
      </p:cxnSp>
      <p:sp>
        <p:nvSpPr>
          <p:cNvPr id="11" name="Shape 278"/>
          <p:cNvSpPr txBox="1"/>
          <p:nvPr/>
        </p:nvSpPr>
        <p:spPr>
          <a:xfrm>
            <a:off x="109788" y="3061640"/>
            <a:ext cx="890337" cy="523220"/>
          </a:xfrm>
          <a:prstGeom prst="rect">
            <a:avLst/>
          </a:prstGeom>
          <a:solidFill>
            <a:schemeClr val="lt1"/>
          </a:solidFill>
          <a:ln>
            <a:noFill/>
          </a:ln>
        </p:spPr>
        <p:txBody>
          <a:bodyPr wrap="square" lIns="91425" tIns="45700" rIns="91425" bIns="45700" anchor="t" anchorCtr="0">
            <a:noAutofit/>
          </a:bodyPr>
          <a:lstStyle/>
          <a:p>
            <a:pPr>
              <a:buSzPct val="25000"/>
            </a:pPr>
            <a:r>
              <a:rPr lang="en-US" b="1" dirty="0">
                <a:solidFill>
                  <a:srgbClr val="57688F"/>
                </a:solidFill>
                <a:latin typeface="Century Gothic"/>
                <a:ea typeface="Century Gothic"/>
                <a:cs typeface="Century Gothic"/>
                <a:sym typeface="Century Gothic"/>
              </a:rPr>
              <a:t>37 m</a:t>
            </a:r>
            <a:endParaRPr lang="en" b="1" dirty="0">
              <a:solidFill>
                <a:srgbClr val="57688F"/>
              </a:solidFill>
              <a:latin typeface="Century Gothic"/>
              <a:ea typeface="Century Gothic"/>
              <a:cs typeface="Century Gothic"/>
              <a:sym typeface="Century Gothic"/>
            </a:endParaRPr>
          </a:p>
          <a:p>
            <a:pPr>
              <a:buSzPct val="25000"/>
            </a:pPr>
            <a:r>
              <a:rPr lang="en" sz="1000" i="1" dirty="0">
                <a:solidFill>
                  <a:srgbClr val="57688F"/>
                </a:solidFill>
                <a:latin typeface="Century Gothic"/>
                <a:ea typeface="Century Gothic"/>
                <a:cs typeface="Century Gothic"/>
                <a:sym typeface="Century Gothic"/>
              </a:rPr>
              <a:t>Max height</a:t>
            </a:r>
          </a:p>
        </p:txBody>
      </p:sp>
    </p:spTree>
    <p:extLst>
      <p:ext uri="{BB962C8B-B14F-4D97-AF65-F5344CB8AC3E}">
        <p14:creationId xmlns:p14="http://schemas.microsoft.com/office/powerpoint/2010/main" val="11776435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 </a:t>
            </a:r>
            <a:r>
              <a:rPr lang="en-US" sz="4400" dirty="0" smtClean="0"/>
              <a:t>ROI within Badger Planning</a:t>
            </a:r>
            <a:endParaRPr lang="en-US" sz="4400" dirty="0"/>
          </a:p>
        </p:txBody>
      </p:sp>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90198" y="1152893"/>
            <a:ext cx="9253002" cy="5486400"/>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38070" y="1152893"/>
            <a:ext cx="9305130" cy="5486400"/>
          </a:xfrm>
          <a:prstGeom prst="rect">
            <a:avLst/>
          </a:prstGeom>
        </p:spPr>
      </p:pic>
      <p:pic>
        <p:nvPicPr>
          <p:cNvPr id="5" name="Picture Placeholder 8"/>
          <p:cNvPicPr>
            <a:picLocks noGrp="1" noChangeAspect="1"/>
          </p:cNvPicPr>
          <p:nvPr>
            <p:ph type="pic" idx="10"/>
          </p:nvPr>
        </p:nvPicPr>
        <p:blipFill rotWithShape="1">
          <a:blip r:embed="rId5" cstate="screen">
            <a:extLst>
              <a:ext uri="{28A0092B-C50C-407E-A947-70E740481C1C}">
                <a14:useLocalDpi xmlns:a14="http://schemas.microsoft.com/office/drawing/2010/main"/>
              </a:ext>
            </a:extLst>
          </a:blip>
          <a:srcRect/>
          <a:stretch/>
        </p:blipFill>
        <p:spPr>
          <a:xfrm>
            <a:off x="10795328" y="3691305"/>
            <a:ext cx="415565" cy="409575"/>
          </a:xfrm>
          <a:prstGeom prst="rect">
            <a:avLst/>
          </a:prstGeom>
        </p:spPr>
      </p:pic>
      <p:sp>
        <p:nvSpPr>
          <p:cNvPr id="6" name="Rectangle 5"/>
          <p:cNvSpPr/>
          <p:nvPr/>
        </p:nvSpPr>
        <p:spPr>
          <a:xfrm>
            <a:off x="11210893" y="3691305"/>
            <a:ext cx="755335" cy="584775"/>
          </a:xfrm>
          <a:prstGeom prst="rect">
            <a:avLst/>
          </a:prstGeom>
        </p:spPr>
        <p:txBody>
          <a:bodyPr wrap="none">
            <a:spAutoFit/>
          </a:bodyPr>
          <a:lstStyle/>
          <a:p>
            <a:r>
              <a:rPr lang="en-US" sz="1600" b="1" dirty="0" smtClean="0">
                <a:solidFill>
                  <a:srgbClr val="57688F"/>
                </a:solidFill>
                <a:ea typeface="Century Gothic"/>
                <a:cs typeface="Century Gothic"/>
                <a:sym typeface="Century Gothic"/>
              </a:rPr>
              <a:t>200</a:t>
            </a:r>
          </a:p>
          <a:p>
            <a:r>
              <a:rPr lang="en-US" sz="1600" b="1" dirty="0" smtClean="0">
                <a:solidFill>
                  <a:srgbClr val="57688F"/>
                </a:solidFill>
                <a:ea typeface="Century Gothic"/>
                <a:cs typeface="Century Gothic"/>
                <a:sym typeface="Century Gothic"/>
              </a:rPr>
              <a:t>Acres</a:t>
            </a:r>
            <a:endParaRPr lang="en-US" sz="1600" dirty="0"/>
          </a:p>
        </p:txBody>
      </p:sp>
    </p:spTree>
    <p:extLst>
      <p:ext uri="{BB962C8B-B14F-4D97-AF65-F5344CB8AC3E}">
        <p14:creationId xmlns:p14="http://schemas.microsoft.com/office/powerpoint/2010/main" val="6460444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90198" y="1152893"/>
            <a:ext cx="9253002" cy="5486400"/>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10580" y="1152893"/>
            <a:ext cx="9232620" cy="5486400"/>
          </a:xfrm>
          <a:prstGeom prst="rect">
            <a:avLst/>
          </a:prstGeom>
        </p:spPr>
      </p:pic>
      <p:pic>
        <p:nvPicPr>
          <p:cNvPr id="7" name="Picture Placeholder 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795328" y="3691305"/>
            <a:ext cx="415565" cy="409575"/>
          </a:xfrm>
          <a:prstGeom prst="rect">
            <a:avLst/>
          </a:prstGeom>
        </p:spPr>
      </p:pic>
      <p:sp>
        <p:nvSpPr>
          <p:cNvPr id="8" name="Rectangle 7"/>
          <p:cNvSpPr/>
          <p:nvPr/>
        </p:nvSpPr>
        <p:spPr>
          <a:xfrm>
            <a:off x="11210893" y="3691305"/>
            <a:ext cx="665567" cy="584775"/>
          </a:xfrm>
          <a:prstGeom prst="rect">
            <a:avLst/>
          </a:prstGeom>
        </p:spPr>
        <p:txBody>
          <a:bodyPr wrap="none">
            <a:spAutoFit/>
          </a:bodyPr>
          <a:lstStyle/>
          <a:p>
            <a:r>
              <a:rPr lang="en-US" sz="1600" b="1" dirty="0" smtClean="0">
                <a:solidFill>
                  <a:srgbClr val="57688F"/>
                </a:solidFill>
                <a:ea typeface="Century Gothic"/>
                <a:cs typeface="Century Gothic"/>
                <a:sym typeface="Century Gothic"/>
              </a:rPr>
              <a:t>1</a:t>
            </a:r>
          </a:p>
          <a:p>
            <a:r>
              <a:rPr lang="en-US" sz="1600" b="1" dirty="0" smtClean="0">
                <a:solidFill>
                  <a:srgbClr val="57688F"/>
                </a:solidFill>
                <a:ea typeface="Century Gothic"/>
                <a:cs typeface="Century Gothic"/>
                <a:sym typeface="Century Gothic"/>
              </a:rPr>
              <a:t>Acre</a:t>
            </a:r>
            <a:endParaRPr lang="en-US" sz="1600" dirty="0"/>
          </a:p>
        </p:txBody>
      </p:sp>
      <p:sp>
        <p:nvSpPr>
          <p:cNvPr id="9" name="Title 1"/>
          <p:cNvSpPr>
            <a:spLocks noGrp="1"/>
          </p:cNvSpPr>
          <p:nvPr>
            <p:ph type="title"/>
          </p:nvPr>
        </p:nvSpPr>
        <p:spPr>
          <a:xfrm>
            <a:off x="1000125" y="365124"/>
            <a:ext cx="10233148" cy="479425"/>
          </a:xfrm>
        </p:spPr>
        <p:txBody>
          <a:bodyPr/>
          <a:lstStyle/>
          <a:p>
            <a:r>
              <a:rPr lang="en-US" dirty="0"/>
              <a:t>Results – </a:t>
            </a:r>
            <a:r>
              <a:rPr lang="en-US" sz="4400" dirty="0" smtClean="0"/>
              <a:t>ROI within Badger Planning</a:t>
            </a:r>
            <a:endParaRPr lang="en-US" sz="4400" dirty="0"/>
          </a:p>
        </p:txBody>
      </p:sp>
    </p:spTree>
    <p:extLst>
      <p:ext uri="{BB962C8B-B14F-4D97-AF65-F5344CB8AC3E}">
        <p14:creationId xmlns:p14="http://schemas.microsoft.com/office/powerpoint/2010/main" val="26506200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 Canopy </a:t>
            </a:r>
            <a:r>
              <a:rPr lang="en-US" dirty="0" smtClean="0"/>
              <a:t>Height Model</a:t>
            </a:r>
            <a:endParaRPr lang="en-US" dirty="0"/>
          </a:p>
        </p:txBody>
      </p:sp>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90198" y="1152893"/>
            <a:ext cx="9253002" cy="5486400"/>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03410" y="1152893"/>
            <a:ext cx="9226578" cy="5486400"/>
          </a:xfrm>
          <a:prstGeom prst="rect">
            <a:avLst/>
          </a:prstGeom>
        </p:spPr>
      </p:pic>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70929" y="1152893"/>
            <a:ext cx="9259059" cy="5486400"/>
          </a:xfrm>
          <a:prstGeom prst="rect">
            <a:avLst/>
          </a:prstGeom>
        </p:spPr>
      </p:pic>
      <p:pic>
        <p:nvPicPr>
          <p:cNvPr id="5" name="Picture 4"/>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980404" y="3378572"/>
            <a:ext cx="238990" cy="1035041"/>
          </a:xfrm>
          <a:prstGeom prst="rect">
            <a:avLst/>
          </a:prstGeom>
          <a:ln>
            <a:solidFill>
              <a:schemeClr val="accent1">
                <a:lumMod val="50000"/>
              </a:schemeClr>
            </a:solidFill>
          </a:ln>
        </p:spPr>
      </p:pic>
      <p:sp>
        <p:nvSpPr>
          <p:cNvPr id="7" name="Rectangle 6"/>
          <p:cNvSpPr/>
          <p:nvPr/>
        </p:nvSpPr>
        <p:spPr>
          <a:xfrm>
            <a:off x="11248849" y="3234372"/>
            <a:ext cx="415498" cy="1323439"/>
          </a:xfrm>
          <a:prstGeom prst="rect">
            <a:avLst/>
          </a:prstGeom>
        </p:spPr>
        <p:txBody>
          <a:bodyPr wrap="none">
            <a:spAutoFit/>
          </a:bodyPr>
          <a:lstStyle/>
          <a:p>
            <a:r>
              <a:rPr lang="en-US" sz="1600" b="1" dirty="0" smtClean="0">
                <a:solidFill>
                  <a:srgbClr val="57688F"/>
                </a:solidFill>
                <a:ea typeface="Century Gothic"/>
                <a:cs typeface="Century Gothic"/>
                <a:sym typeface="Century Gothic"/>
              </a:rPr>
              <a:t>58</a:t>
            </a:r>
          </a:p>
          <a:p>
            <a:endParaRPr lang="en-US" sz="1600" b="1" dirty="0" smtClean="0">
              <a:solidFill>
                <a:srgbClr val="57688F"/>
              </a:solidFill>
              <a:ea typeface="Century Gothic"/>
              <a:cs typeface="Century Gothic"/>
              <a:sym typeface="Century Gothic"/>
            </a:endParaRPr>
          </a:p>
          <a:p>
            <a:endParaRPr lang="en-US" sz="1600" b="1" dirty="0" smtClean="0">
              <a:solidFill>
                <a:srgbClr val="57688F"/>
              </a:solidFill>
              <a:ea typeface="Century Gothic"/>
              <a:cs typeface="Century Gothic"/>
              <a:sym typeface="Century Gothic"/>
            </a:endParaRPr>
          </a:p>
          <a:p>
            <a:endParaRPr lang="en-US" sz="1600" b="1" dirty="0" smtClean="0">
              <a:solidFill>
                <a:srgbClr val="57688F"/>
              </a:solidFill>
              <a:ea typeface="Century Gothic"/>
              <a:cs typeface="Century Gothic"/>
              <a:sym typeface="Century Gothic"/>
            </a:endParaRPr>
          </a:p>
          <a:p>
            <a:r>
              <a:rPr lang="en-US" sz="1600" b="1" dirty="0" smtClean="0">
                <a:solidFill>
                  <a:srgbClr val="57688F"/>
                </a:solidFill>
                <a:ea typeface="Century Gothic"/>
                <a:cs typeface="Century Gothic"/>
                <a:sym typeface="Century Gothic"/>
              </a:rPr>
              <a:t>0</a:t>
            </a:r>
          </a:p>
        </p:txBody>
      </p:sp>
      <p:sp>
        <p:nvSpPr>
          <p:cNvPr id="8" name="Rectangle 7"/>
          <p:cNvSpPr/>
          <p:nvPr/>
        </p:nvSpPr>
        <p:spPr>
          <a:xfrm>
            <a:off x="10819109" y="2847899"/>
            <a:ext cx="1243826" cy="338554"/>
          </a:xfrm>
          <a:prstGeom prst="rect">
            <a:avLst/>
          </a:prstGeom>
        </p:spPr>
        <p:txBody>
          <a:bodyPr wrap="square">
            <a:spAutoFit/>
          </a:bodyPr>
          <a:lstStyle/>
          <a:p>
            <a:r>
              <a:rPr lang="en-US" sz="1600" b="1" dirty="0" smtClean="0">
                <a:solidFill>
                  <a:srgbClr val="57688F"/>
                </a:solidFill>
                <a:ea typeface="Century Gothic"/>
                <a:cs typeface="Century Gothic"/>
                <a:sym typeface="Century Gothic"/>
              </a:rPr>
              <a:t>Height (m)</a:t>
            </a:r>
          </a:p>
        </p:txBody>
      </p:sp>
    </p:spTree>
    <p:extLst>
      <p:ext uri="{BB962C8B-B14F-4D97-AF65-F5344CB8AC3E}">
        <p14:creationId xmlns:p14="http://schemas.microsoft.com/office/powerpoint/2010/main" val="18880839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 Canopy Height Model</a:t>
            </a:r>
          </a:p>
        </p:txBody>
      </p:sp>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90198" y="1152893"/>
            <a:ext cx="9253002" cy="5486400"/>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03410" y="1152893"/>
            <a:ext cx="9226578" cy="5486400"/>
          </a:xfrm>
          <a:prstGeom prst="rect">
            <a:avLst/>
          </a:prstGeom>
        </p:spPr>
      </p:pic>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70929" y="1152893"/>
            <a:ext cx="9259059" cy="5486400"/>
          </a:xfrm>
          <a:prstGeom prst="rect">
            <a:avLst/>
          </a:prstGeom>
        </p:spPr>
      </p:pic>
      <p:pic>
        <p:nvPicPr>
          <p:cNvPr id="5" name="Picture 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57717" y="1107506"/>
            <a:ext cx="9272271" cy="5531787"/>
          </a:xfrm>
          <a:prstGeom prst="rect">
            <a:avLst/>
          </a:prstGeom>
        </p:spPr>
      </p:pic>
      <p:pic>
        <p:nvPicPr>
          <p:cNvPr id="7" name="Picture 6"/>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0980404" y="3378572"/>
            <a:ext cx="238990" cy="1035041"/>
          </a:xfrm>
          <a:prstGeom prst="rect">
            <a:avLst/>
          </a:prstGeom>
          <a:ln>
            <a:solidFill>
              <a:schemeClr val="accent1">
                <a:lumMod val="50000"/>
              </a:schemeClr>
            </a:solidFill>
          </a:ln>
        </p:spPr>
      </p:pic>
      <p:sp>
        <p:nvSpPr>
          <p:cNvPr id="8" name="Rectangle 7"/>
          <p:cNvSpPr/>
          <p:nvPr/>
        </p:nvSpPr>
        <p:spPr>
          <a:xfrm>
            <a:off x="11248849" y="3234372"/>
            <a:ext cx="415498" cy="1323439"/>
          </a:xfrm>
          <a:prstGeom prst="rect">
            <a:avLst/>
          </a:prstGeom>
        </p:spPr>
        <p:txBody>
          <a:bodyPr wrap="none">
            <a:spAutoFit/>
          </a:bodyPr>
          <a:lstStyle/>
          <a:p>
            <a:r>
              <a:rPr lang="en-US" sz="1600" b="1" dirty="0" smtClean="0">
                <a:solidFill>
                  <a:srgbClr val="57688F"/>
                </a:solidFill>
                <a:ea typeface="Century Gothic"/>
                <a:cs typeface="Century Gothic"/>
                <a:sym typeface="Century Gothic"/>
              </a:rPr>
              <a:t>58</a:t>
            </a:r>
          </a:p>
          <a:p>
            <a:endParaRPr lang="en-US" sz="1600" b="1" dirty="0" smtClean="0">
              <a:solidFill>
                <a:srgbClr val="57688F"/>
              </a:solidFill>
              <a:ea typeface="Century Gothic"/>
              <a:cs typeface="Century Gothic"/>
              <a:sym typeface="Century Gothic"/>
            </a:endParaRPr>
          </a:p>
          <a:p>
            <a:endParaRPr lang="en-US" sz="1600" b="1" dirty="0" smtClean="0">
              <a:solidFill>
                <a:srgbClr val="57688F"/>
              </a:solidFill>
              <a:ea typeface="Century Gothic"/>
              <a:cs typeface="Century Gothic"/>
              <a:sym typeface="Century Gothic"/>
            </a:endParaRPr>
          </a:p>
          <a:p>
            <a:endParaRPr lang="en-US" sz="1600" b="1" dirty="0" smtClean="0">
              <a:solidFill>
                <a:srgbClr val="57688F"/>
              </a:solidFill>
              <a:ea typeface="Century Gothic"/>
              <a:cs typeface="Century Gothic"/>
              <a:sym typeface="Century Gothic"/>
            </a:endParaRPr>
          </a:p>
          <a:p>
            <a:r>
              <a:rPr lang="en-US" sz="1600" b="1" dirty="0" smtClean="0">
                <a:solidFill>
                  <a:srgbClr val="57688F"/>
                </a:solidFill>
                <a:ea typeface="Century Gothic"/>
                <a:cs typeface="Century Gothic"/>
                <a:sym typeface="Century Gothic"/>
              </a:rPr>
              <a:t>0</a:t>
            </a:r>
          </a:p>
        </p:txBody>
      </p:sp>
      <p:sp>
        <p:nvSpPr>
          <p:cNvPr id="9" name="Rectangle 8"/>
          <p:cNvSpPr/>
          <p:nvPr/>
        </p:nvSpPr>
        <p:spPr>
          <a:xfrm>
            <a:off x="10819109" y="2847899"/>
            <a:ext cx="1243826" cy="338554"/>
          </a:xfrm>
          <a:prstGeom prst="rect">
            <a:avLst/>
          </a:prstGeom>
        </p:spPr>
        <p:txBody>
          <a:bodyPr wrap="square">
            <a:spAutoFit/>
          </a:bodyPr>
          <a:lstStyle/>
          <a:p>
            <a:r>
              <a:rPr lang="en-US" sz="1600" b="1" dirty="0" smtClean="0">
                <a:solidFill>
                  <a:srgbClr val="57688F"/>
                </a:solidFill>
                <a:ea typeface="Century Gothic"/>
                <a:cs typeface="Century Gothic"/>
                <a:sym typeface="Century Gothic"/>
              </a:rPr>
              <a:t>Height (m)</a:t>
            </a:r>
          </a:p>
        </p:txBody>
      </p:sp>
    </p:spTree>
    <p:extLst>
      <p:ext uri="{BB962C8B-B14F-4D97-AF65-F5344CB8AC3E}">
        <p14:creationId xmlns:p14="http://schemas.microsoft.com/office/powerpoint/2010/main" val="28245818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 Canopy Height Model</a:t>
            </a:r>
          </a:p>
        </p:txBody>
      </p:sp>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90198" y="1152893"/>
            <a:ext cx="9253002" cy="5486400"/>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03410" y="1152893"/>
            <a:ext cx="9226578" cy="5486400"/>
          </a:xfrm>
          <a:prstGeom prst="rect">
            <a:avLst/>
          </a:prstGeom>
        </p:spPr>
      </p:pic>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70929" y="1152893"/>
            <a:ext cx="9259059" cy="5486400"/>
          </a:xfrm>
          <a:prstGeom prst="rect">
            <a:avLst/>
          </a:prstGeom>
        </p:spPr>
      </p:pic>
      <p:pic>
        <p:nvPicPr>
          <p:cNvPr id="5" name="Picture 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57717" y="1107506"/>
            <a:ext cx="9272271" cy="5531787"/>
          </a:xfrm>
          <a:prstGeom prst="rect">
            <a:avLst/>
          </a:prstGeom>
        </p:spPr>
      </p:pic>
      <p:pic>
        <p:nvPicPr>
          <p:cNvPr id="7" name="Picture 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38570" y="1107506"/>
            <a:ext cx="6914853" cy="4114472"/>
          </a:xfrm>
          <a:prstGeom prst="rect">
            <a:avLst/>
          </a:prstGeom>
        </p:spPr>
      </p:pic>
      <p:cxnSp>
        <p:nvCxnSpPr>
          <p:cNvPr id="8" name="Straight Connector 7"/>
          <p:cNvCxnSpPr/>
          <p:nvPr/>
        </p:nvCxnSpPr>
        <p:spPr>
          <a:xfrm>
            <a:off x="5858540" y="1275907"/>
            <a:ext cx="2349795" cy="387025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115879" y="5039833"/>
            <a:ext cx="5688419" cy="49048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0980404" y="3378572"/>
            <a:ext cx="238990" cy="1035041"/>
          </a:xfrm>
          <a:prstGeom prst="rect">
            <a:avLst/>
          </a:prstGeom>
          <a:ln>
            <a:solidFill>
              <a:schemeClr val="accent1">
                <a:lumMod val="50000"/>
              </a:schemeClr>
            </a:solidFill>
          </a:ln>
        </p:spPr>
      </p:pic>
      <p:sp>
        <p:nvSpPr>
          <p:cNvPr id="12" name="Rectangle 11"/>
          <p:cNvSpPr/>
          <p:nvPr/>
        </p:nvSpPr>
        <p:spPr>
          <a:xfrm>
            <a:off x="11248849" y="3234372"/>
            <a:ext cx="415498" cy="1323439"/>
          </a:xfrm>
          <a:prstGeom prst="rect">
            <a:avLst/>
          </a:prstGeom>
        </p:spPr>
        <p:txBody>
          <a:bodyPr wrap="none">
            <a:spAutoFit/>
          </a:bodyPr>
          <a:lstStyle/>
          <a:p>
            <a:r>
              <a:rPr lang="en-US" sz="1600" b="1" dirty="0" smtClean="0">
                <a:solidFill>
                  <a:srgbClr val="57688F"/>
                </a:solidFill>
                <a:ea typeface="Century Gothic"/>
                <a:cs typeface="Century Gothic"/>
                <a:sym typeface="Century Gothic"/>
              </a:rPr>
              <a:t>58</a:t>
            </a:r>
          </a:p>
          <a:p>
            <a:endParaRPr lang="en-US" sz="1600" b="1" dirty="0" smtClean="0">
              <a:solidFill>
                <a:srgbClr val="57688F"/>
              </a:solidFill>
              <a:ea typeface="Century Gothic"/>
              <a:cs typeface="Century Gothic"/>
              <a:sym typeface="Century Gothic"/>
            </a:endParaRPr>
          </a:p>
          <a:p>
            <a:endParaRPr lang="en-US" sz="1600" b="1" dirty="0" smtClean="0">
              <a:solidFill>
                <a:srgbClr val="57688F"/>
              </a:solidFill>
              <a:ea typeface="Century Gothic"/>
              <a:cs typeface="Century Gothic"/>
              <a:sym typeface="Century Gothic"/>
            </a:endParaRPr>
          </a:p>
          <a:p>
            <a:endParaRPr lang="en-US" sz="1600" b="1" dirty="0" smtClean="0">
              <a:solidFill>
                <a:srgbClr val="57688F"/>
              </a:solidFill>
              <a:ea typeface="Century Gothic"/>
              <a:cs typeface="Century Gothic"/>
              <a:sym typeface="Century Gothic"/>
            </a:endParaRPr>
          </a:p>
          <a:p>
            <a:r>
              <a:rPr lang="en-US" sz="1600" b="1" dirty="0" smtClean="0">
                <a:solidFill>
                  <a:srgbClr val="57688F"/>
                </a:solidFill>
                <a:ea typeface="Century Gothic"/>
                <a:cs typeface="Century Gothic"/>
                <a:sym typeface="Century Gothic"/>
              </a:rPr>
              <a:t>0</a:t>
            </a:r>
          </a:p>
        </p:txBody>
      </p:sp>
      <p:sp>
        <p:nvSpPr>
          <p:cNvPr id="13" name="Rectangle 12"/>
          <p:cNvSpPr/>
          <p:nvPr/>
        </p:nvSpPr>
        <p:spPr>
          <a:xfrm>
            <a:off x="10819109" y="2847899"/>
            <a:ext cx="1243826" cy="338554"/>
          </a:xfrm>
          <a:prstGeom prst="rect">
            <a:avLst/>
          </a:prstGeom>
        </p:spPr>
        <p:txBody>
          <a:bodyPr wrap="square">
            <a:spAutoFit/>
          </a:bodyPr>
          <a:lstStyle/>
          <a:p>
            <a:r>
              <a:rPr lang="en-US" sz="1600" b="1" dirty="0" smtClean="0">
                <a:solidFill>
                  <a:srgbClr val="57688F"/>
                </a:solidFill>
                <a:ea typeface="Century Gothic"/>
                <a:cs typeface="Century Gothic"/>
                <a:sym typeface="Century Gothic"/>
              </a:rPr>
              <a:t>Height (m)</a:t>
            </a:r>
          </a:p>
        </p:txBody>
      </p:sp>
    </p:spTree>
    <p:extLst>
      <p:ext uri="{BB962C8B-B14F-4D97-AF65-F5344CB8AC3E}">
        <p14:creationId xmlns:p14="http://schemas.microsoft.com/office/powerpoint/2010/main" val="28647472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 Canopy Height Model</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35875" y="1152893"/>
            <a:ext cx="9220537" cy="5486400"/>
          </a:xfrm>
          <a:prstGeom prst="rect">
            <a:avLst/>
          </a:prstGeo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980404" y="3378572"/>
            <a:ext cx="238990" cy="1035041"/>
          </a:xfrm>
          <a:prstGeom prst="rect">
            <a:avLst/>
          </a:prstGeom>
          <a:ln>
            <a:solidFill>
              <a:schemeClr val="accent1">
                <a:lumMod val="50000"/>
              </a:schemeClr>
            </a:solidFill>
          </a:ln>
        </p:spPr>
      </p:pic>
      <p:sp>
        <p:nvSpPr>
          <p:cNvPr id="6" name="Rectangle 5"/>
          <p:cNvSpPr/>
          <p:nvPr/>
        </p:nvSpPr>
        <p:spPr>
          <a:xfrm>
            <a:off x="11248849" y="3234372"/>
            <a:ext cx="415498" cy="1323439"/>
          </a:xfrm>
          <a:prstGeom prst="rect">
            <a:avLst/>
          </a:prstGeom>
        </p:spPr>
        <p:txBody>
          <a:bodyPr wrap="none">
            <a:spAutoFit/>
          </a:bodyPr>
          <a:lstStyle/>
          <a:p>
            <a:r>
              <a:rPr lang="en-US" sz="1600" b="1" dirty="0" smtClean="0">
                <a:solidFill>
                  <a:srgbClr val="57688F"/>
                </a:solidFill>
                <a:ea typeface="Century Gothic"/>
                <a:cs typeface="Century Gothic"/>
                <a:sym typeface="Century Gothic"/>
              </a:rPr>
              <a:t>30</a:t>
            </a:r>
          </a:p>
          <a:p>
            <a:endParaRPr lang="en-US" sz="1600" b="1" dirty="0" smtClean="0">
              <a:solidFill>
                <a:srgbClr val="57688F"/>
              </a:solidFill>
              <a:ea typeface="Century Gothic"/>
              <a:cs typeface="Century Gothic"/>
              <a:sym typeface="Century Gothic"/>
            </a:endParaRPr>
          </a:p>
          <a:p>
            <a:endParaRPr lang="en-US" sz="1600" b="1" dirty="0" smtClean="0">
              <a:solidFill>
                <a:srgbClr val="57688F"/>
              </a:solidFill>
              <a:ea typeface="Century Gothic"/>
              <a:cs typeface="Century Gothic"/>
              <a:sym typeface="Century Gothic"/>
            </a:endParaRPr>
          </a:p>
          <a:p>
            <a:endParaRPr lang="en-US" sz="1600" b="1" dirty="0" smtClean="0">
              <a:solidFill>
                <a:srgbClr val="57688F"/>
              </a:solidFill>
              <a:ea typeface="Century Gothic"/>
              <a:cs typeface="Century Gothic"/>
              <a:sym typeface="Century Gothic"/>
            </a:endParaRPr>
          </a:p>
          <a:p>
            <a:r>
              <a:rPr lang="en-US" sz="1600" b="1" dirty="0" smtClean="0">
                <a:solidFill>
                  <a:srgbClr val="57688F"/>
                </a:solidFill>
                <a:ea typeface="Century Gothic"/>
                <a:cs typeface="Century Gothic"/>
                <a:sym typeface="Century Gothic"/>
              </a:rPr>
              <a:t>0</a:t>
            </a:r>
          </a:p>
        </p:txBody>
      </p:sp>
      <p:sp>
        <p:nvSpPr>
          <p:cNvPr id="7" name="Rectangle 6"/>
          <p:cNvSpPr/>
          <p:nvPr/>
        </p:nvSpPr>
        <p:spPr>
          <a:xfrm>
            <a:off x="10819109" y="2847899"/>
            <a:ext cx="1243826" cy="338554"/>
          </a:xfrm>
          <a:prstGeom prst="rect">
            <a:avLst/>
          </a:prstGeom>
        </p:spPr>
        <p:txBody>
          <a:bodyPr wrap="square">
            <a:spAutoFit/>
          </a:bodyPr>
          <a:lstStyle/>
          <a:p>
            <a:r>
              <a:rPr lang="en-US" sz="1600" b="1" dirty="0" smtClean="0">
                <a:solidFill>
                  <a:srgbClr val="57688F"/>
                </a:solidFill>
                <a:ea typeface="Century Gothic"/>
                <a:cs typeface="Century Gothic"/>
                <a:sym typeface="Century Gothic"/>
              </a:rPr>
              <a:t>Height (m)</a:t>
            </a:r>
          </a:p>
        </p:txBody>
      </p:sp>
    </p:spTree>
    <p:extLst>
      <p:ext uri="{BB962C8B-B14F-4D97-AF65-F5344CB8AC3E}">
        <p14:creationId xmlns:p14="http://schemas.microsoft.com/office/powerpoint/2010/main" val="34313503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 xmlns:a16="http://schemas.microsoft.com/office/drawing/2014/main" id="{04ED202A-D79B-4DF6-93F9-18E119AF1AA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255577"/>
            <a:ext cx="12192000" cy="2594928"/>
          </a:xfrm>
          <a:prstGeom prst="rect">
            <a:avLst/>
          </a:prstGeom>
        </p:spPr>
      </p:pic>
      <p:sp>
        <p:nvSpPr>
          <p:cNvPr id="5" name="Title 4"/>
          <p:cNvSpPr>
            <a:spLocks noGrp="1"/>
          </p:cNvSpPr>
          <p:nvPr>
            <p:ph type="title"/>
          </p:nvPr>
        </p:nvSpPr>
        <p:spPr/>
        <p:txBody>
          <a:bodyPr/>
          <a:lstStyle/>
          <a:p>
            <a:r>
              <a:rPr lang="en-US" dirty="0"/>
              <a:t>Partners</a:t>
            </a:r>
          </a:p>
        </p:txBody>
      </p:sp>
      <p:sp>
        <p:nvSpPr>
          <p:cNvPr id="9" name="Text Placeholder 8"/>
          <p:cNvSpPr>
            <a:spLocks noGrp="1"/>
          </p:cNvSpPr>
          <p:nvPr>
            <p:ph type="body" sz="quarter" idx="15"/>
          </p:nvPr>
        </p:nvSpPr>
        <p:spPr>
          <a:xfrm>
            <a:off x="956203" y="1170364"/>
            <a:ext cx="4078224" cy="1089529"/>
          </a:xfrm>
        </p:spPr>
        <p:txBody>
          <a:bodyPr>
            <a:spAutoFit/>
          </a:bodyPr>
          <a:lstStyle/>
          <a:p>
            <a:pPr algn="ctr"/>
            <a:r>
              <a:rPr lang="en-US" dirty="0"/>
              <a:t>Lassen Volcanic National Park</a:t>
            </a:r>
          </a:p>
        </p:txBody>
      </p:sp>
      <p:sp>
        <p:nvSpPr>
          <p:cNvPr id="10" name="Text Placeholder 9"/>
          <p:cNvSpPr>
            <a:spLocks noGrp="1"/>
          </p:cNvSpPr>
          <p:nvPr>
            <p:ph type="body" sz="quarter" idx="16"/>
          </p:nvPr>
        </p:nvSpPr>
        <p:spPr>
          <a:xfrm>
            <a:off x="1515970" y="2146641"/>
            <a:ext cx="2958689" cy="369332"/>
          </a:xfrm>
        </p:spPr>
        <p:txBody>
          <a:bodyPr>
            <a:spAutoFit/>
          </a:bodyPr>
          <a:lstStyle/>
          <a:p>
            <a:pPr algn="ctr"/>
            <a:r>
              <a:rPr lang="en-US" dirty="0">
                <a:solidFill>
                  <a:schemeClr val="bg2">
                    <a:lumMod val="50000"/>
                  </a:schemeClr>
                </a:solidFill>
              </a:rPr>
              <a:t>End user</a:t>
            </a:r>
          </a:p>
        </p:txBody>
      </p:sp>
      <p:sp>
        <p:nvSpPr>
          <p:cNvPr id="12" name="Text Placeholder 11"/>
          <p:cNvSpPr>
            <a:spLocks noGrp="1"/>
          </p:cNvSpPr>
          <p:nvPr>
            <p:ph type="body" sz="quarter" idx="18"/>
          </p:nvPr>
        </p:nvSpPr>
        <p:spPr>
          <a:xfrm>
            <a:off x="7090170" y="1170364"/>
            <a:ext cx="4107659" cy="1089529"/>
          </a:xfrm>
        </p:spPr>
        <p:txBody>
          <a:bodyPr>
            <a:spAutoFit/>
          </a:bodyPr>
          <a:lstStyle/>
          <a:p>
            <a:pPr algn="ctr"/>
            <a:r>
              <a:rPr lang="en-US" dirty="0"/>
              <a:t>Lassen National Forest</a:t>
            </a:r>
          </a:p>
        </p:txBody>
      </p:sp>
      <p:sp>
        <p:nvSpPr>
          <p:cNvPr id="13" name="Text Placeholder 12"/>
          <p:cNvSpPr>
            <a:spLocks noGrp="1"/>
          </p:cNvSpPr>
          <p:nvPr>
            <p:ph type="body" sz="quarter" idx="19"/>
          </p:nvPr>
        </p:nvSpPr>
        <p:spPr>
          <a:xfrm>
            <a:off x="7530351" y="2146641"/>
            <a:ext cx="3227295" cy="369332"/>
          </a:xfrm>
        </p:spPr>
        <p:txBody>
          <a:bodyPr>
            <a:spAutoFit/>
          </a:bodyPr>
          <a:lstStyle/>
          <a:p>
            <a:pPr algn="ctr"/>
            <a:r>
              <a:rPr lang="en-US" dirty="0">
                <a:solidFill>
                  <a:schemeClr val="bg2">
                    <a:lumMod val="50000"/>
                  </a:schemeClr>
                </a:solidFill>
              </a:rPr>
              <a:t>Collaborator</a:t>
            </a:r>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13667" y="2551028"/>
            <a:ext cx="1260662" cy="13716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468264" y="2551028"/>
            <a:ext cx="1054100" cy="1371600"/>
          </a:xfrm>
          <a:prstGeom prst="rect">
            <a:avLst/>
          </a:prstGeom>
        </p:spPr>
      </p:pic>
      <p:sp>
        <p:nvSpPr>
          <p:cNvPr id="14" name="Text Placeholder 4"/>
          <p:cNvSpPr txBox="1">
            <a:spLocks/>
          </p:cNvSpPr>
          <p:nvPr/>
        </p:nvSpPr>
        <p:spPr>
          <a:xfrm>
            <a:off x="-1176202" y="6583680"/>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 </a:t>
            </a:r>
            <a:r>
              <a:rPr lang="en-US" dirty="0" smtClean="0">
                <a:solidFill>
                  <a:schemeClr val="bg1"/>
                </a:solidFill>
              </a:rPr>
              <a:t>Andrea Ferrer</a:t>
            </a:r>
            <a:endPar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609842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 Canopy Height Model</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35875" y="1152893"/>
            <a:ext cx="9220537" cy="5486400"/>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35875" y="1152893"/>
            <a:ext cx="9224652" cy="5486400"/>
          </a:xfrm>
          <a:prstGeom prst="rect">
            <a:avLst/>
          </a:prstGeom>
        </p:spPr>
      </p:pic>
      <p:pic>
        <p:nvPicPr>
          <p:cNvPr id="5" name="Picture 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986654" y="2857002"/>
            <a:ext cx="322119" cy="2078182"/>
          </a:xfrm>
          <a:prstGeom prst="rect">
            <a:avLst/>
          </a:prstGeom>
          <a:ln>
            <a:solidFill>
              <a:schemeClr val="accent1">
                <a:lumMod val="50000"/>
              </a:schemeClr>
            </a:solidFill>
          </a:ln>
        </p:spPr>
      </p:pic>
      <p:sp>
        <p:nvSpPr>
          <p:cNvPr id="6" name="Rectangle 5"/>
          <p:cNvSpPr/>
          <p:nvPr/>
        </p:nvSpPr>
        <p:spPr>
          <a:xfrm>
            <a:off x="11347253" y="2803486"/>
            <a:ext cx="732893" cy="2185214"/>
          </a:xfrm>
          <a:prstGeom prst="rect">
            <a:avLst/>
          </a:prstGeom>
        </p:spPr>
        <p:txBody>
          <a:bodyPr wrap="none">
            <a:spAutoFit/>
          </a:bodyPr>
          <a:lstStyle/>
          <a:p>
            <a:r>
              <a:rPr lang="en-US" sz="1600" b="1" dirty="0" smtClean="0">
                <a:solidFill>
                  <a:srgbClr val="57688F"/>
                </a:solidFill>
                <a:ea typeface="Century Gothic"/>
                <a:cs typeface="Century Gothic"/>
                <a:sym typeface="Century Gothic"/>
              </a:rPr>
              <a:t>25-30</a:t>
            </a:r>
          </a:p>
          <a:p>
            <a:endParaRPr lang="en-US" sz="800" b="1" dirty="0" smtClean="0">
              <a:solidFill>
                <a:srgbClr val="57688F"/>
              </a:solidFill>
              <a:ea typeface="Century Gothic"/>
              <a:cs typeface="Century Gothic"/>
              <a:sym typeface="Century Gothic"/>
            </a:endParaRPr>
          </a:p>
          <a:p>
            <a:r>
              <a:rPr lang="en-US" sz="1600" b="1" dirty="0" smtClean="0">
                <a:solidFill>
                  <a:srgbClr val="57688F"/>
                </a:solidFill>
                <a:ea typeface="Century Gothic"/>
                <a:cs typeface="Century Gothic"/>
                <a:sym typeface="Century Gothic"/>
              </a:rPr>
              <a:t>20-25</a:t>
            </a:r>
          </a:p>
          <a:p>
            <a:endParaRPr lang="en-US" sz="800" b="1" dirty="0" smtClean="0">
              <a:solidFill>
                <a:srgbClr val="57688F"/>
              </a:solidFill>
              <a:ea typeface="Century Gothic"/>
              <a:cs typeface="Century Gothic"/>
              <a:sym typeface="Century Gothic"/>
            </a:endParaRPr>
          </a:p>
          <a:p>
            <a:r>
              <a:rPr lang="en-US" sz="1600" b="1" dirty="0" smtClean="0">
                <a:solidFill>
                  <a:srgbClr val="57688F"/>
                </a:solidFill>
                <a:ea typeface="Century Gothic"/>
                <a:cs typeface="Century Gothic"/>
                <a:sym typeface="Century Gothic"/>
              </a:rPr>
              <a:t>15-20</a:t>
            </a:r>
          </a:p>
          <a:p>
            <a:endParaRPr lang="en-US" sz="800" b="1" dirty="0" smtClean="0">
              <a:solidFill>
                <a:srgbClr val="57688F"/>
              </a:solidFill>
              <a:ea typeface="Century Gothic"/>
              <a:cs typeface="Century Gothic"/>
              <a:sym typeface="Century Gothic"/>
            </a:endParaRPr>
          </a:p>
          <a:p>
            <a:r>
              <a:rPr lang="en-US" sz="1600" b="1" dirty="0" smtClean="0">
                <a:solidFill>
                  <a:srgbClr val="57688F"/>
                </a:solidFill>
                <a:ea typeface="Century Gothic"/>
                <a:cs typeface="Century Gothic"/>
                <a:sym typeface="Century Gothic"/>
              </a:rPr>
              <a:t>10-15</a:t>
            </a:r>
          </a:p>
          <a:p>
            <a:endParaRPr lang="en-US" sz="800" b="1" dirty="0" smtClean="0">
              <a:solidFill>
                <a:srgbClr val="57688F"/>
              </a:solidFill>
              <a:ea typeface="Century Gothic"/>
              <a:cs typeface="Century Gothic"/>
              <a:sym typeface="Century Gothic"/>
            </a:endParaRPr>
          </a:p>
          <a:p>
            <a:r>
              <a:rPr lang="en-US" sz="1600" b="1" dirty="0" smtClean="0">
                <a:solidFill>
                  <a:srgbClr val="57688F"/>
                </a:solidFill>
                <a:ea typeface="Century Gothic"/>
                <a:cs typeface="Century Gothic"/>
                <a:sym typeface="Century Gothic"/>
              </a:rPr>
              <a:t>6-10</a:t>
            </a:r>
          </a:p>
          <a:p>
            <a:endParaRPr lang="en-US" sz="800" b="1" dirty="0" smtClean="0">
              <a:solidFill>
                <a:srgbClr val="57688F"/>
              </a:solidFill>
              <a:ea typeface="Century Gothic"/>
              <a:cs typeface="Century Gothic"/>
              <a:sym typeface="Century Gothic"/>
            </a:endParaRPr>
          </a:p>
          <a:p>
            <a:r>
              <a:rPr lang="en-US" sz="1600" b="1" dirty="0" smtClean="0">
                <a:solidFill>
                  <a:srgbClr val="57688F"/>
                </a:solidFill>
                <a:ea typeface="Century Gothic"/>
                <a:cs typeface="Century Gothic"/>
                <a:sym typeface="Century Gothic"/>
              </a:rPr>
              <a:t>1-5</a:t>
            </a:r>
          </a:p>
        </p:txBody>
      </p:sp>
      <p:sp>
        <p:nvSpPr>
          <p:cNvPr id="7" name="Rectangle 6"/>
          <p:cNvSpPr/>
          <p:nvPr/>
        </p:nvSpPr>
        <p:spPr>
          <a:xfrm>
            <a:off x="10847091" y="2464932"/>
            <a:ext cx="1243826" cy="338554"/>
          </a:xfrm>
          <a:prstGeom prst="rect">
            <a:avLst/>
          </a:prstGeom>
        </p:spPr>
        <p:txBody>
          <a:bodyPr wrap="square">
            <a:spAutoFit/>
          </a:bodyPr>
          <a:lstStyle/>
          <a:p>
            <a:r>
              <a:rPr lang="en-US" sz="1600" b="1" dirty="0" smtClean="0">
                <a:solidFill>
                  <a:srgbClr val="57688F"/>
                </a:solidFill>
                <a:ea typeface="Century Gothic"/>
                <a:cs typeface="Century Gothic"/>
                <a:sym typeface="Century Gothic"/>
              </a:rPr>
              <a:t>Height (m)</a:t>
            </a:r>
          </a:p>
        </p:txBody>
      </p:sp>
    </p:spTree>
    <p:extLst>
      <p:ext uri="{BB962C8B-B14F-4D97-AF65-F5344CB8AC3E}">
        <p14:creationId xmlns:p14="http://schemas.microsoft.com/office/powerpoint/2010/main" val="1025352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 </a:t>
            </a:r>
            <a:r>
              <a:rPr lang="en-US" dirty="0" smtClean="0"/>
              <a:t>Canopy Segmentation</a:t>
            </a:r>
            <a:endParaRPr lang="en-US"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35875" y="1152893"/>
            <a:ext cx="9220537" cy="5486400"/>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35875" y="1152893"/>
            <a:ext cx="9224652" cy="5486400"/>
          </a:xfrm>
          <a:prstGeom prst="rect">
            <a:avLst/>
          </a:prstGeom>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35875" y="1152893"/>
            <a:ext cx="9238664" cy="5486400"/>
          </a:xfrm>
          <a:prstGeom prst="rect">
            <a:avLst/>
          </a:prstGeom>
        </p:spPr>
      </p:pic>
      <p:pic>
        <p:nvPicPr>
          <p:cNvPr id="6" name="Picture 5"/>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986654" y="2857002"/>
            <a:ext cx="322119" cy="2078182"/>
          </a:xfrm>
          <a:prstGeom prst="rect">
            <a:avLst/>
          </a:prstGeom>
          <a:ln>
            <a:solidFill>
              <a:schemeClr val="accent1">
                <a:lumMod val="50000"/>
              </a:schemeClr>
            </a:solidFill>
          </a:ln>
        </p:spPr>
      </p:pic>
      <p:sp>
        <p:nvSpPr>
          <p:cNvPr id="7" name="Rectangle 6"/>
          <p:cNvSpPr/>
          <p:nvPr/>
        </p:nvSpPr>
        <p:spPr>
          <a:xfrm>
            <a:off x="11347253" y="2803486"/>
            <a:ext cx="732893" cy="2185214"/>
          </a:xfrm>
          <a:prstGeom prst="rect">
            <a:avLst/>
          </a:prstGeom>
        </p:spPr>
        <p:txBody>
          <a:bodyPr wrap="none">
            <a:spAutoFit/>
          </a:bodyPr>
          <a:lstStyle/>
          <a:p>
            <a:r>
              <a:rPr lang="en-US" sz="1600" b="1" dirty="0" smtClean="0">
                <a:solidFill>
                  <a:srgbClr val="57688F"/>
                </a:solidFill>
                <a:ea typeface="Century Gothic"/>
                <a:cs typeface="Century Gothic"/>
                <a:sym typeface="Century Gothic"/>
              </a:rPr>
              <a:t>25-30</a:t>
            </a:r>
          </a:p>
          <a:p>
            <a:endParaRPr lang="en-US" sz="800" b="1" dirty="0" smtClean="0">
              <a:solidFill>
                <a:srgbClr val="57688F"/>
              </a:solidFill>
              <a:ea typeface="Century Gothic"/>
              <a:cs typeface="Century Gothic"/>
              <a:sym typeface="Century Gothic"/>
            </a:endParaRPr>
          </a:p>
          <a:p>
            <a:r>
              <a:rPr lang="en-US" sz="1600" b="1" dirty="0" smtClean="0">
                <a:solidFill>
                  <a:srgbClr val="57688F"/>
                </a:solidFill>
                <a:ea typeface="Century Gothic"/>
                <a:cs typeface="Century Gothic"/>
                <a:sym typeface="Century Gothic"/>
              </a:rPr>
              <a:t>20-25</a:t>
            </a:r>
          </a:p>
          <a:p>
            <a:endParaRPr lang="en-US" sz="800" b="1" dirty="0" smtClean="0">
              <a:solidFill>
                <a:srgbClr val="57688F"/>
              </a:solidFill>
              <a:ea typeface="Century Gothic"/>
              <a:cs typeface="Century Gothic"/>
              <a:sym typeface="Century Gothic"/>
            </a:endParaRPr>
          </a:p>
          <a:p>
            <a:r>
              <a:rPr lang="en-US" sz="1600" b="1" dirty="0" smtClean="0">
                <a:solidFill>
                  <a:srgbClr val="57688F"/>
                </a:solidFill>
                <a:ea typeface="Century Gothic"/>
                <a:cs typeface="Century Gothic"/>
                <a:sym typeface="Century Gothic"/>
              </a:rPr>
              <a:t>15-20</a:t>
            </a:r>
          </a:p>
          <a:p>
            <a:endParaRPr lang="en-US" sz="800" b="1" dirty="0" smtClean="0">
              <a:solidFill>
                <a:srgbClr val="57688F"/>
              </a:solidFill>
              <a:ea typeface="Century Gothic"/>
              <a:cs typeface="Century Gothic"/>
              <a:sym typeface="Century Gothic"/>
            </a:endParaRPr>
          </a:p>
          <a:p>
            <a:r>
              <a:rPr lang="en-US" sz="1600" b="1" dirty="0" smtClean="0">
                <a:solidFill>
                  <a:srgbClr val="57688F"/>
                </a:solidFill>
                <a:ea typeface="Century Gothic"/>
                <a:cs typeface="Century Gothic"/>
                <a:sym typeface="Century Gothic"/>
              </a:rPr>
              <a:t>10-15</a:t>
            </a:r>
          </a:p>
          <a:p>
            <a:endParaRPr lang="en-US" sz="800" b="1" dirty="0" smtClean="0">
              <a:solidFill>
                <a:srgbClr val="57688F"/>
              </a:solidFill>
              <a:ea typeface="Century Gothic"/>
              <a:cs typeface="Century Gothic"/>
              <a:sym typeface="Century Gothic"/>
            </a:endParaRPr>
          </a:p>
          <a:p>
            <a:r>
              <a:rPr lang="en-US" sz="1600" b="1" dirty="0" smtClean="0">
                <a:solidFill>
                  <a:srgbClr val="57688F"/>
                </a:solidFill>
                <a:ea typeface="Century Gothic"/>
                <a:cs typeface="Century Gothic"/>
                <a:sym typeface="Century Gothic"/>
              </a:rPr>
              <a:t>6-10</a:t>
            </a:r>
          </a:p>
          <a:p>
            <a:endParaRPr lang="en-US" sz="800" b="1" dirty="0" smtClean="0">
              <a:solidFill>
                <a:srgbClr val="57688F"/>
              </a:solidFill>
              <a:ea typeface="Century Gothic"/>
              <a:cs typeface="Century Gothic"/>
              <a:sym typeface="Century Gothic"/>
            </a:endParaRPr>
          </a:p>
          <a:p>
            <a:r>
              <a:rPr lang="en-US" sz="1600" b="1" dirty="0" smtClean="0">
                <a:solidFill>
                  <a:srgbClr val="57688F"/>
                </a:solidFill>
                <a:ea typeface="Century Gothic"/>
                <a:cs typeface="Century Gothic"/>
                <a:sym typeface="Century Gothic"/>
              </a:rPr>
              <a:t>1-5</a:t>
            </a:r>
          </a:p>
        </p:txBody>
      </p:sp>
      <p:sp>
        <p:nvSpPr>
          <p:cNvPr id="8" name="Rectangle 7"/>
          <p:cNvSpPr/>
          <p:nvPr/>
        </p:nvSpPr>
        <p:spPr>
          <a:xfrm>
            <a:off x="10847091" y="2464932"/>
            <a:ext cx="1243826" cy="338554"/>
          </a:xfrm>
          <a:prstGeom prst="rect">
            <a:avLst/>
          </a:prstGeom>
        </p:spPr>
        <p:txBody>
          <a:bodyPr wrap="square">
            <a:spAutoFit/>
          </a:bodyPr>
          <a:lstStyle/>
          <a:p>
            <a:r>
              <a:rPr lang="en-US" sz="1600" b="1" dirty="0" smtClean="0">
                <a:solidFill>
                  <a:srgbClr val="57688F"/>
                </a:solidFill>
                <a:ea typeface="Century Gothic"/>
                <a:cs typeface="Century Gothic"/>
                <a:sym typeface="Century Gothic"/>
              </a:rPr>
              <a:t>Height (m)</a:t>
            </a:r>
          </a:p>
        </p:txBody>
      </p:sp>
      <p:pic>
        <p:nvPicPr>
          <p:cNvPr id="9" name="Picture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0888320" y="1986629"/>
            <a:ext cx="529937" cy="436418"/>
          </a:xfrm>
          <a:prstGeom prst="rect">
            <a:avLst/>
          </a:prstGeom>
          <a:ln>
            <a:noFill/>
          </a:ln>
        </p:spPr>
      </p:pic>
      <p:sp>
        <p:nvSpPr>
          <p:cNvPr id="10" name="Rectangle 9"/>
          <p:cNvSpPr/>
          <p:nvPr/>
        </p:nvSpPr>
        <p:spPr>
          <a:xfrm>
            <a:off x="11308773" y="2050949"/>
            <a:ext cx="864339" cy="307777"/>
          </a:xfrm>
          <a:prstGeom prst="rect">
            <a:avLst/>
          </a:prstGeom>
        </p:spPr>
        <p:txBody>
          <a:bodyPr wrap="none">
            <a:spAutoFit/>
          </a:bodyPr>
          <a:lstStyle/>
          <a:p>
            <a:r>
              <a:rPr lang="en-US" sz="1400" b="1" dirty="0" smtClean="0">
                <a:solidFill>
                  <a:srgbClr val="57688F"/>
                </a:solidFill>
                <a:ea typeface="Century Gothic"/>
                <a:cs typeface="Century Gothic"/>
                <a:sym typeface="Century Gothic"/>
              </a:rPr>
              <a:t>canopy</a:t>
            </a:r>
          </a:p>
        </p:txBody>
      </p:sp>
    </p:spTree>
    <p:extLst>
      <p:ext uri="{BB962C8B-B14F-4D97-AF65-F5344CB8AC3E}">
        <p14:creationId xmlns:p14="http://schemas.microsoft.com/office/powerpoint/2010/main" val="327316568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a:t>
            </a:r>
            <a:r>
              <a:rPr lang="en-US" dirty="0" smtClean="0"/>
              <a:t>–</a:t>
            </a:r>
            <a:r>
              <a:rPr lang="en-US" dirty="0"/>
              <a:t> </a:t>
            </a:r>
            <a:r>
              <a:rPr lang="en-US" dirty="0" smtClean="0"/>
              <a:t>Stem Locations</a:t>
            </a:r>
            <a:endParaRPr lang="en-US"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35875" y="1152893"/>
            <a:ext cx="9220537" cy="5486400"/>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35875" y="1152893"/>
            <a:ext cx="9224652" cy="5486400"/>
          </a:xfrm>
          <a:prstGeom prst="rect">
            <a:avLst/>
          </a:prstGeom>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98323" y="1152893"/>
            <a:ext cx="9236751" cy="5486400"/>
          </a:xfrm>
          <a:prstGeom prst="rect">
            <a:avLst/>
          </a:prstGeom>
        </p:spPr>
      </p:pic>
      <p:pic>
        <p:nvPicPr>
          <p:cNvPr id="6" name="Picture 5"/>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986654" y="2857002"/>
            <a:ext cx="322119" cy="2078182"/>
          </a:xfrm>
          <a:prstGeom prst="rect">
            <a:avLst/>
          </a:prstGeom>
          <a:ln>
            <a:solidFill>
              <a:schemeClr val="accent1">
                <a:lumMod val="50000"/>
              </a:schemeClr>
            </a:solidFill>
          </a:ln>
        </p:spPr>
      </p:pic>
      <p:sp>
        <p:nvSpPr>
          <p:cNvPr id="7" name="Rectangle 6"/>
          <p:cNvSpPr/>
          <p:nvPr/>
        </p:nvSpPr>
        <p:spPr>
          <a:xfrm>
            <a:off x="11347253" y="2803486"/>
            <a:ext cx="732893" cy="2185214"/>
          </a:xfrm>
          <a:prstGeom prst="rect">
            <a:avLst/>
          </a:prstGeom>
        </p:spPr>
        <p:txBody>
          <a:bodyPr wrap="none">
            <a:spAutoFit/>
          </a:bodyPr>
          <a:lstStyle/>
          <a:p>
            <a:r>
              <a:rPr lang="en-US" sz="1600" b="1" dirty="0" smtClean="0">
                <a:solidFill>
                  <a:srgbClr val="57688F"/>
                </a:solidFill>
                <a:ea typeface="Century Gothic"/>
                <a:cs typeface="Century Gothic"/>
                <a:sym typeface="Century Gothic"/>
              </a:rPr>
              <a:t>25-30</a:t>
            </a:r>
          </a:p>
          <a:p>
            <a:endParaRPr lang="en-US" sz="800" b="1" dirty="0" smtClean="0">
              <a:solidFill>
                <a:srgbClr val="57688F"/>
              </a:solidFill>
              <a:ea typeface="Century Gothic"/>
              <a:cs typeface="Century Gothic"/>
              <a:sym typeface="Century Gothic"/>
            </a:endParaRPr>
          </a:p>
          <a:p>
            <a:r>
              <a:rPr lang="en-US" sz="1600" b="1" dirty="0" smtClean="0">
                <a:solidFill>
                  <a:srgbClr val="57688F"/>
                </a:solidFill>
                <a:ea typeface="Century Gothic"/>
                <a:cs typeface="Century Gothic"/>
                <a:sym typeface="Century Gothic"/>
              </a:rPr>
              <a:t>20-25</a:t>
            </a:r>
          </a:p>
          <a:p>
            <a:endParaRPr lang="en-US" sz="800" b="1" dirty="0" smtClean="0">
              <a:solidFill>
                <a:srgbClr val="57688F"/>
              </a:solidFill>
              <a:ea typeface="Century Gothic"/>
              <a:cs typeface="Century Gothic"/>
              <a:sym typeface="Century Gothic"/>
            </a:endParaRPr>
          </a:p>
          <a:p>
            <a:r>
              <a:rPr lang="en-US" sz="1600" b="1" dirty="0" smtClean="0">
                <a:solidFill>
                  <a:srgbClr val="57688F"/>
                </a:solidFill>
                <a:ea typeface="Century Gothic"/>
                <a:cs typeface="Century Gothic"/>
                <a:sym typeface="Century Gothic"/>
              </a:rPr>
              <a:t>15-20</a:t>
            </a:r>
          </a:p>
          <a:p>
            <a:endParaRPr lang="en-US" sz="800" b="1" dirty="0" smtClean="0">
              <a:solidFill>
                <a:srgbClr val="57688F"/>
              </a:solidFill>
              <a:ea typeface="Century Gothic"/>
              <a:cs typeface="Century Gothic"/>
              <a:sym typeface="Century Gothic"/>
            </a:endParaRPr>
          </a:p>
          <a:p>
            <a:r>
              <a:rPr lang="en-US" sz="1600" b="1" dirty="0" smtClean="0">
                <a:solidFill>
                  <a:srgbClr val="57688F"/>
                </a:solidFill>
                <a:ea typeface="Century Gothic"/>
                <a:cs typeface="Century Gothic"/>
                <a:sym typeface="Century Gothic"/>
              </a:rPr>
              <a:t>10-15</a:t>
            </a:r>
          </a:p>
          <a:p>
            <a:endParaRPr lang="en-US" sz="800" b="1" dirty="0" smtClean="0">
              <a:solidFill>
                <a:srgbClr val="57688F"/>
              </a:solidFill>
              <a:ea typeface="Century Gothic"/>
              <a:cs typeface="Century Gothic"/>
              <a:sym typeface="Century Gothic"/>
            </a:endParaRPr>
          </a:p>
          <a:p>
            <a:r>
              <a:rPr lang="en-US" sz="1600" b="1" dirty="0" smtClean="0">
                <a:solidFill>
                  <a:srgbClr val="57688F"/>
                </a:solidFill>
                <a:ea typeface="Century Gothic"/>
                <a:cs typeface="Century Gothic"/>
                <a:sym typeface="Century Gothic"/>
              </a:rPr>
              <a:t>6-10</a:t>
            </a:r>
          </a:p>
          <a:p>
            <a:endParaRPr lang="en-US" sz="800" b="1" dirty="0" smtClean="0">
              <a:solidFill>
                <a:srgbClr val="57688F"/>
              </a:solidFill>
              <a:ea typeface="Century Gothic"/>
              <a:cs typeface="Century Gothic"/>
              <a:sym typeface="Century Gothic"/>
            </a:endParaRPr>
          </a:p>
          <a:p>
            <a:r>
              <a:rPr lang="en-US" sz="1600" b="1" dirty="0" smtClean="0">
                <a:solidFill>
                  <a:srgbClr val="57688F"/>
                </a:solidFill>
                <a:ea typeface="Century Gothic"/>
                <a:cs typeface="Century Gothic"/>
                <a:sym typeface="Century Gothic"/>
              </a:rPr>
              <a:t>1-5</a:t>
            </a:r>
          </a:p>
        </p:txBody>
      </p:sp>
      <p:sp>
        <p:nvSpPr>
          <p:cNvPr id="8" name="Rectangle 7"/>
          <p:cNvSpPr/>
          <p:nvPr/>
        </p:nvSpPr>
        <p:spPr>
          <a:xfrm>
            <a:off x="10847091" y="2464932"/>
            <a:ext cx="1243826" cy="338554"/>
          </a:xfrm>
          <a:prstGeom prst="rect">
            <a:avLst/>
          </a:prstGeom>
        </p:spPr>
        <p:txBody>
          <a:bodyPr wrap="square">
            <a:spAutoFit/>
          </a:bodyPr>
          <a:lstStyle/>
          <a:p>
            <a:r>
              <a:rPr lang="en-US" sz="1600" b="1" dirty="0" smtClean="0">
                <a:solidFill>
                  <a:srgbClr val="57688F"/>
                </a:solidFill>
                <a:ea typeface="Century Gothic"/>
                <a:cs typeface="Century Gothic"/>
                <a:sym typeface="Century Gothic"/>
              </a:rPr>
              <a:t>Height (m)</a:t>
            </a:r>
          </a:p>
        </p:txBody>
      </p:sp>
      <p:pic>
        <p:nvPicPr>
          <p:cNvPr id="9" name="Picture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0888320" y="1986629"/>
            <a:ext cx="529937" cy="436418"/>
          </a:xfrm>
          <a:prstGeom prst="rect">
            <a:avLst/>
          </a:prstGeom>
          <a:ln>
            <a:noFill/>
          </a:ln>
        </p:spPr>
      </p:pic>
      <p:sp>
        <p:nvSpPr>
          <p:cNvPr id="10" name="Rectangle 9"/>
          <p:cNvSpPr/>
          <p:nvPr/>
        </p:nvSpPr>
        <p:spPr>
          <a:xfrm>
            <a:off x="11308773" y="2050949"/>
            <a:ext cx="888385" cy="307777"/>
          </a:xfrm>
          <a:prstGeom prst="rect">
            <a:avLst/>
          </a:prstGeom>
        </p:spPr>
        <p:txBody>
          <a:bodyPr wrap="none">
            <a:spAutoFit/>
          </a:bodyPr>
          <a:lstStyle/>
          <a:p>
            <a:r>
              <a:rPr lang="en-US" sz="1400" b="1" dirty="0">
                <a:solidFill>
                  <a:srgbClr val="57688F"/>
                </a:solidFill>
                <a:ea typeface="Century Gothic"/>
                <a:cs typeface="Century Gothic"/>
                <a:sym typeface="Century Gothic"/>
              </a:rPr>
              <a:t>C</a:t>
            </a:r>
            <a:r>
              <a:rPr lang="en-US" sz="1400" b="1" dirty="0" smtClean="0">
                <a:solidFill>
                  <a:srgbClr val="57688F"/>
                </a:solidFill>
                <a:ea typeface="Century Gothic"/>
                <a:cs typeface="Century Gothic"/>
                <a:sym typeface="Century Gothic"/>
              </a:rPr>
              <a:t>anopy</a:t>
            </a:r>
          </a:p>
        </p:txBody>
      </p:sp>
      <p:pic>
        <p:nvPicPr>
          <p:cNvPr id="11" name="Picture 10"/>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0876912" y="1444005"/>
            <a:ext cx="529937" cy="436418"/>
          </a:xfrm>
          <a:prstGeom prst="rect">
            <a:avLst/>
          </a:prstGeom>
          <a:ln>
            <a:noFill/>
          </a:ln>
        </p:spPr>
      </p:pic>
      <p:sp>
        <p:nvSpPr>
          <p:cNvPr id="12" name="Rectangle 11"/>
          <p:cNvSpPr/>
          <p:nvPr/>
        </p:nvSpPr>
        <p:spPr>
          <a:xfrm>
            <a:off x="11347253" y="1508325"/>
            <a:ext cx="615874" cy="307777"/>
          </a:xfrm>
          <a:prstGeom prst="rect">
            <a:avLst/>
          </a:prstGeom>
        </p:spPr>
        <p:txBody>
          <a:bodyPr wrap="none">
            <a:spAutoFit/>
          </a:bodyPr>
          <a:lstStyle/>
          <a:p>
            <a:r>
              <a:rPr lang="en-US" sz="1400" b="1" dirty="0">
                <a:solidFill>
                  <a:srgbClr val="57688F"/>
                </a:solidFill>
                <a:ea typeface="Century Gothic"/>
                <a:cs typeface="Century Gothic"/>
                <a:sym typeface="Century Gothic"/>
              </a:rPr>
              <a:t>S</a:t>
            </a:r>
            <a:r>
              <a:rPr lang="en-US" sz="1400" b="1" dirty="0" smtClean="0">
                <a:solidFill>
                  <a:srgbClr val="57688F"/>
                </a:solidFill>
                <a:ea typeface="Century Gothic"/>
                <a:cs typeface="Century Gothic"/>
                <a:sym typeface="Century Gothic"/>
              </a:rPr>
              <a:t>tem</a:t>
            </a:r>
          </a:p>
        </p:txBody>
      </p:sp>
    </p:spTree>
    <p:extLst>
      <p:ext uri="{BB962C8B-B14F-4D97-AF65-F5344CB8AC3E}">
        <p14:creationId xmlns:p14="http://schemas.microsoft.com/office/powerpoint/2010/main" val="21936454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 Canopy Height Model</a:t>
            </a:r>
          </a:p>
        </p:txBody>
      </p:sp>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90198" y="1152893"/>
            <a:ext cx="9253002" cy="5486400"/>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03410" y="1152893"/>
            <a:ext cx="9226578" cy="5486400"/>
          </a:xfrm>
          <a:prstGeom prst="rect">
            <a:avLst/>
          </a:prstGeom>
        </p:spPr>
      </p:pic>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70929" y="1152893"/>
            <a:ext cx="9259059" cy="5486400"/>
          </a:xfrm>
          <a:prstGeom prst="rect">
            <a:avLst/>
          </a:prstGeom>
        </p:spPr>
      </p:pic>
      <p:pic>
        <p:nvPicPr>
          <p:cNvPr id="5" name="Picture 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57717" y="1152893"/>
            <a:ext cx="9218359" cy="5486400"/>
          </a:xfrm>
          <a:prstGeom prst="rect">
            <a:avLst/>
          </a:prstGeom>
        </p:spPr>
      </p:pic>
      <p:pic>
        <p:nvPicPr>
          <p:cNvPr id="7" name="Picture 6"/>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0986654" y="2857002"/>
            <a:ext cx="322119" cy="2078182"/>
          </a:xfrm>
          <a:prstGeom prst="rect">
            <a:avLst/>
          </a:prstGeom>
          <a:ln>
            <a:solidFill>
              <a:schemeClr val="accent1">
                <a:lumMod val="50000"/>
              </a:schemeClr>
            </a:solidFill>
          </a:ln>
        </p:spPr>
      </p:pic>
      <p:sp>
        <p:nvSpPr>
          <p:cNvPr id="8" name="Rectangle 7"/>
          <p:cNvSpPr/>
          <p:nvPr/>
        </p:nvSpPr>
        <p:spPr>
          <a:xfrm>
            <a:off x="11347253" y="2803486"/>
            <a:ext cx="732893" cy="2185214"/>
          </a:xfrm>
          <a:prstGeom prst="rect">
            <a:avLst/>
          </a:prstGeom>
        </p:spPr>
        <p:txBody>
          <a:bodyPr wrap="none">
            <a:spAutoFit/>
          </a:bodyPr>
          <a:lstStyle/>
          <a:p>
            <a:r>
              <a:rPr lang="en-US" sz="1600" b="1" dirty="0" smtClean="0">
                <a:solidFill>
                  <a:srgbClr val="57688F"/>
                </a:solidFill>
                <a:ea typeface="Century Gothic"/>
                <a:cs typeface="Century Gothic"/>
                <a:sym typeface="Century Gothic"/>
              </a:rPr>
              <a:t>25-50</a:t>
            </a:r>
          </a:p>
          <a:p>
            <a:endParaRPr lang="en-US" sz="800" b="1" dirty="0" smtClean="0">
              <a:solidFill>
                <a:srgbClr val="57688F"/>
              </a:solidFill>
              <a:ea typeface="Century Gothic"/>
              <a:cs typeface="Century Gothic"/>
              <a:sym typeface="Century Gothic"/>
            </a:endParaRPr>
          </a:p>
          <a:p>
            <a:r>
              <a:rPr lang="en-US" sz="1600" b="1" dirty="0" smtClean="0">
                <a:solidFill>
                  <a:srgbClr val="57688F"/>
                </a:solidFill>
                <a:ea typeface="Century Gothic"/>
                <a:cs typeface="Century Gothic"/>
                <a:sym typeface="Century Gothic"/>
              </a:rPr>
              <a:t>20-25</a:t>
            </a:r>
          </a:p>
          <a:p>
            <a:endParaRPr lang="en-US" sz="800" b="1" dirty="0" smtClean="0">
              <a:solidFill>
                <a:srgbClr val="57688F"/>
              </a:solidFill>
              <a:ea typeface="Century Gothic"/>
              <a:cs typeface="Century Gothic"/>
              <a:sym typeface="Century Gothic"/>
            </a:endParaRPr>
          </a:p>
          <a:p>
            <a:r>
              <a:rPr lang="en-US" sz="1600" b="1" dirty="0" smtClean="0">
                <a:solidFill>
                  <a:srgbClr val="57688F"/>
                </a:solidFill>
                <a:ea typeface="Century Gothic"/>
                <a:cs typeface="Century Gothic"/>
                <a:sym typeface="Century Gothic"/>
              </a:rPr>
              <a:t>15-20</a:t>
            </a:r>
          </a:p>
          <a:p>
            <a:endParaRPr lang="en-US" sz="800" b="1" dirty="0" smtClean="0">
              <a:solidFill>
                <a:srgbClr val="57688F"/>
              </a:solidFill>
              <a:ea typeface="Century Gothic"/>
              <a:cs typeface="Century Gothic"/>
              <a:sym typeface="Century Gothic"/>
            </a:endParaRPr>
          </a:p>
          <a:p>
            <a:r>
              <a:rPr lang="en-US" sz="1600" b="1" dirty="0" smtClean="0">
                <a:solidFill>
                  <a:srgbClr val="57688F"/>
                </a:solidFill>
                <a:ea typeface="Century Gothic"/>
                <a:cs typeface="Century Gothic"/>
                <a:sym typeface="Century Gothic"/>
              </a:rPr>
              <a:t>10-15</a:t>
            </a:r>
          </a:p>
          <a:p>
            <a:endParaRPr lang="en-US" sz="800" b="1" dirty="0" smtClean="0">
              <a:solidFill>
                <a:srgbClr val="57688F"/>
              </a:solidFill>
              <a:ea typeface="Century Gothic"/>
              <a:cs typeface="Century Gothic"/>
              <a:sym typeface="Century Gothic"/>
            </a:endParaRPr>
          </a:p>
          <a:p>
            <a:r>
              <a:rPr lang="en-US" sz="1600" b="1" dirty="0" smtClean="0">
                <a:solidFill>
                  <a:srgbClr val="57688F"/>
                </a:solidFill>
                <a:ea typeface="Century Gothic"/>
                <a:cs typeface="Century Gothic"/>
                <a:sym typeface="Century Gothic"/>
              </a:rPr>
              <a:t>6-10</a:t>
            </a:r>
          </a:p>
          <a:p>
            <a:endParaRPr lang="en-US" sz="800" b="1" dirty="0" smtClean="0">
              <a:solidFill>
                <a:srgbClr val="57688F"/>
              </a:solidFill>
              <a:ea typeface="Century Gothic"/>
              <a:cs typeface="Century Gothic"/>
              <a:sym typeface="Century Gothic"/>
            </a:endParaRPr>
          </a:p>
          <a:p>
            <a:r>
              <a:rPr lang="en-US" sz="1600" b="1" dirty="0" smtClean="0">
                <a:solidFill>
                  <a:srgbClr val="57688F"/>
                </a:solidFill>
                <a:ea typeface="Century Gothic"/>
                <a:cs typeface="Century Gothic"/>
                <a:sym typeface="Century Gothic"/>
              </a:rPr>
              <a:t>1-5</a:t>
            </a:r>
          </a:p>
        </p:txBody>
      </p:sp>
      <p:sp>
        <p:nvSpPr>
          <p:cNvPr id="9" name="Rectangle 8"/>
          <p:cNvSpPr/>
          <p:nvPr/>
        </p:nvSpPr>
        <p:spPr>
          <a:xfrm>
            <a:off x="10847091" y="2464932"/>
            <a:ext cx="1243826" cy="338554"/>
          </a:xfrm>
          <a:prstGeom prst="rect">
            <a:avLst/>
          </a:prstGeom>
        </p:spPr>
        <p:txBody>
          <a:bodyPr wrap="square">
            <a:spAutoFit/>
          </a:bodyPr>
          <a:lstStyle/>
          <a:p>
            <a:r>
              <a:rPr lang="en-US" sz="1600" b="1" dirty="0" smtClean="0">
                <a:solidFill>
                  <a:srgbClr val="57688F"/>
                </a:solidFill>
                <a:ea typeface="Century Gothic"/>
                <a:cs typeface="Century Gothic"/>
                <a:sym typeface="Century Gothic"/>
              </a:rPr>
              <a:t>Height (m)</a:t>
            </a:r>
          </a:p>
        </p:txBody>
      </p:sp>
    </p:spTree>
    <p:extLst>
      <p:ext uri="{BB962C8B-B14F-4D97-AF65-F5344CB8AC3E}">
        <p14:creationId xmlns:p14="http://schemas.microsoft.com/office/powerpoint/2010/main" val="41026539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 </a:t>
            </a:r>
            <a:r>
              <a:rPr lang="en-US" dirty="0" smtClean="0"/>
              <a:t>Stem Locations</a:t>
            </a:r>
            <a:endParaRPr lang="en-US" dirty="0"/>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03410" y="1152893"/>
            <a:ext cx="9226578" cy="5486400"/>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70929" y="1152893"/>
            <a:ext cx="9259059" cy="5486400"/>
          </a:xfrm>
          <a:prstGeom prst="rect">
            <a:avLst/>
          </a:prstGeom>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70929" y="1152893"/>
            <a:ext cx="9226578" cy="5486400"/>
          </a:xfrm>
          <a:prstGeom prst="rect">
            <a:avLst/>
          </a:prstGeom>
        </p:spPr>
      </p:pic>
      <p:pic>
        <p:nvPicPr>
          <p:cNvPr id="6" name="Picture 5"/>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986654" y="2857002"/>
            <a:ext cx="322119" cy="2078182"/>
          </a:xfrm>
          <a:prstGeom prst="rect">
            <a:avLst/>
          </a:prstGeom>
          <a:ln>
            <a:solidFill>
              <a:schemeClr val="accent1">
                <a:lumMod val="50000"/>
              </a:schemeClr>
            </a:solidFill>
          </a:ln>
        </p:spPr>
      </p:pic>
      <p:sp>
        <p:nvSpPr>
          <p:cNvPr id="7" name="Rectangle 6"/>
          <p:cNvSpPr/>
          <p:nvPr/>
        </p:nvSpPr>
        <p:spPr>
          <a:xfrm>
            <a:off x="11347253" y="2803486"/>
            <a:ext cx="732893" cy="2185214"/>
          </a:xfrm>
          <a:prstGeom prst="rect">
            <a:avLst/>
          </a:prstGeom>
        </p:spPr>
        <p:txBody>
          <a:bodyPr wrap="none">
            <a:spAutoFit/>
          </a:bodyPr>
          <a:lstStyle/>
          <a:p>
            <a:r>
              <a:rPr lang="en-US" sz="1600" b="1" dirty="0" smtClean="0">
                <a:solidFill>
                  <a:srgbClr val="57688F"/>
                </a:solidFill>
                <a:ea typeface="Century Gothic"/>
                <a:cs typeface="Century Gothic"/>
                <a:sym typeface="Century Gothic"/>
              </a:rPr>
              <a:t>25-50</a:t>
            </a:r>
          </a:p>
          <a:p>
            <a:endParaRPr lang="en-US" sz="800" b="1" dirty="0" smtClean="0">
              <a:solidFill>
                <a:srgbClr val="57688F"/>
              </a:solidFill>
              <a:ea typeface="Century Gothic"/>
              <a:cs typeface="Century Gothic"/>
              <a:sym typeface="Century Gothic"/>
            </a:endParaRPr>
          </a:p>
          <a:p>
            <a:r>
              <a:rPr lang="en-US" sz="1600" b="1" dirty="0" smtClean="0">
                <a:solidFill>
                  <a:srgbClr val="57688F"/>
                </a:solidFill>
                <a:ea typeface="Century Gothic"/>
                <a:cs typeface="Century Gothic"/>
                <a:sym typeface="Century Gothic"/>
              </a:rPr>
              <a:t>20-25</a:t>
            </a:r>
          </a:p>
          <a:p>
            <a:endParaRPr lang="en-US" sz="800" b="1" dirty="0" smtClean="0">
              <a:solidFill>
                <a:srgbClr val="57688F"/>
              </a:solidFill>
              <a:ea typeface="Century Gothic"/>
              <a:cs typeface="Century Gothic"/>
              <a:sym typeface="Century Gothic"/>
            </a:endParaRPr>
          </a:p>
          <a:p>
            <a:r>
              <a:rPr lang="en-US" sz="1600" b="1" dirty="0" smtClean="0">
                <a:solidFill>
                  <a:srgbClr val="57688F"/>
                </a:solidFill>
                <a:ea typeface="Century Gothic"/>
                <a:cs typeface="Century Gothic"/>
                <a:sym typeface="Century Gothic"/>
              </a:rPr>
              <a:t>15-20</a:t>
            </a:r>
          </a:p>
          <a:p>
            <a:endParaRPr lang="en-US" sz="800" b="1" dirty="0" smtClean="0">
              <a:solidFill>
                <a:srgbClr val="57688F"/>
              </a:solidFill>
              <a:ea typeface="Century Gothic"/>
              <a:cs typeface="Century Gothic"/>
              <a:sym typeface="Century Gothic"/>
            </a:endParaRPr>
          </a:p>
          <a:p>
            <a:r>
              <a:rPr lang="en-US" sz="1600" b="1" dirty="0" smtClean="0">
                <a:solidFill>
                  <a:srgbClr val="57688F"/>
                </a:solidFill>
                <a:ea typeface="Century Gothic"/>
                <a:cs typeface="Century Gothic"/>
                <a:sym typeface="Century Gothic"/>
              </a:rPr>
              <a:t>10-15</a:t>
            </a:r>
          </a:p>
          <a:p>
            <a:endParaRPr lang="en-US" sz="800" b="1" dirty="0" smtClean="0">
              <a:solidFill>
                <a:srgbClr val="57688F"/>
              </a:solidFill>
              <a:ea typeface="Century Gothic"/>
              <a:cs typeface="Century Gothic"/>
              <a:sym typeface="Century Gothic"/>
            </a:endParaRPr>
          </a:p>
          <a:p>
            <a:r>
              <a:rPr lang="en-US" sz="1600" b="1" dirty="0" smtClean="0">
                <a:solidFill>
                  <a:srgbClr val="57688F"/>
                </a:solidFill>
                <a:ea typeface="Century Gothic"/>
                <a:cs typeface="Century Gothic"/>
                <a:sym typeface="Century Gothic"/>
              </a:rPr>
              <a:t>6-10</a:t>
            </a:r>
          </a:p>
          <a:p>
            <a:endParaRPr lang="en-US" sz="800" b="1" dirty="0" smtClean="0">
              <a:solidFill>
                <a:srgbClr val="57688F"/>
              </a:solidFill>
              <a:ea typeface="Century Gothic"/>
              <a:cs typeface="Century Gothic"/>
              <a:sym typeface="Century Gothic"/>
            </a:endParaRPr>
          </a:p>
          <a:p>
            <a:r>
              <a:rPr lang="en-US" sz="1600" b="1" dirty="0" smtClean="0">
                <a:solidFill>
                  <a:srgbClr val="57688F"/>
                </a:solidFill>
                <a:ea typeface="Century Gothic"/>
                <a:cs typeface="Century Gothic"/>
                <a:sym typeface="Century Gothic"/>
              </a:rPr>
              <a:t>1-5</a:t>
            </a:r>
          </a:p>
        </p:txBody>
      </p:sp>
      <p:sp>
        <p:nvSpPr>
          <p:cNvPr id="8" name="Rectangle 7"/>
          <p:cNvSpPr/>
          <p:nvPr/>
        </p:nvSpPr>
        <p:spPr>
          <a:xfrm>
            <a:off x="10847091" y="2464932"/>
            <a:ext cx="1243826" cy="338554"/>
          </a:xfrm>
          <a:prstGeom prst="rect">
            <a:avLst/>
          </a:prstGeom>
        </p:spPr>
        <p:txBody>
          <a:bodyPr wrap="square">
            <a:spAutoFit/>
          </a:bodyPr>
          <a:lstStyle/>
          <a:p>
            <a:r>
              <a:rPr lang="en-US" sz="1600" b="1" dirty="0" smtClean="0">
                <a:solidFill>
                  <a:srgbClr val="57688F"/>
                </a:solidFill>
                <a:ea typeface="Century Gothic"/>
                <a:cs typeface="Century Gothic"/>
                <a:sym typeface="Century Gothic"/>
              </a:rPr>
              <a:t>Height (m)</a:t>
            </a:r>
          </a:p>
        </p:txBody>
      </p:sp>
      <p:pic>
        <p:nvPicPr>
          <p:cNvPr id="9" name="Picture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0876912" y="1921991"/>
            <a:ext cx="529937" cy="436418"/>
          </a:xfrm>
          <a:prstGeom prst="rect">
            <a:avLst/>
          </a:prstGeom>
          <a:ln>
            <a:noFill/>
          </a:ln>
        </p:spPr>
      </p:pic>
      <p:sp>
        <p:nvSpPr>
          <p:cNvPr id="10" name="Rectangle 9"/>
          <p:cNvSpPr/>
          <p:nvPr/>
        </p:nvSpPr>
        <p:spPr>
          <a:xfrm>
            <a:off x="11347253" y="1986311"/>
            <a:ext cx="615874" cy="307777"/>
          </a:xfrm>
          <a:prstGeom prst="rect">
            <a:avLst/>
          </a:prstGeom>
        </p:spPr>
        <p:txBody>
          <a:bodyPr wrap="none">
            <a:spAutoFit/>
          </a:bodyPr>
          <a:lstStyle/>
          <a:p>
            <a:r>
              <a:rPr lang="en-US" sz="1400" b="1" dirty="0">
                <a:solidFill>
                  <a:srgbClr val="57688F"/>
                </a:solidFill>
                <a:ea typeface="Century Gothic"/>
                <a:cs typeface="Century Gothic"/>
                <a:sym typeface="Century Gothic"/>
              </a:rPr>
              <a:t>S</a:t>
            </a:r>
            <a:r>
              <a:rPr lang="en-US" sz="1400" b="1" dirty="0" smtClean="0">
                <a:solidFill>
                  <a:srgbClr val="57688F"/>
                </a:solidFill>
                <a:ea typeface="Century Gothic"/>
                <a:cs typeface="Century Gothic"/>
                <a:sym typeface="Century Gothic"/>
              </a:rPr>
              <a:t>tem</a:t>
            </a:r>
          </a:p>
        </p:txBody>
      </p:sp>
    </p:spTree>
    <p:extLst>
      <p:ext uri="{BB962C8B-B14F-4D97-AF65-F5344CB8AC3E}">
        <p14:creationId xmlns:p14="http://schemas.microsoft.com/office/powerpoint/2010/main" val="336673960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 Stem </a:t>
            </a:r>
            <a:r>
              <a:rPr lang="en-US" dirty="0" smtClean="0"/>
              <a:t>Density/Acre</a:t>
            </a:r>
            <a:endParaRPr lang="en-US" dirty="0"/>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58299" y="1152893"/>
            <a:ext cx="9226578" cy="5486400"/>
          </a:xfrm>
          <a:prstGeom prst="rect">
            <a:avLst/>
          </a:prstGeom>
        </p:spPr>
      </p:pic>
    </p:spTree>
    <p:extLst>
      <p:ext uri="{BB962C8B-B14F-4D97-AF65-F5344CB8AC3E}">
        <p14:creationId xmlns:p14="http://schemas.microsoft.com/office/powerpoint/2010/main" val="28446527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 Stem Density/Acre</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57415" y="1163526"/>
            <a:ext cx="9232620" cy="5486400"/>
          </a:xfrm>
          <a:prstGeom prst="rect">
            <a:avLst/>
          </a:prstGeom>
        </p:spPr>
      </p:pic>
      <p:pic>
        <p:nvPicPr>
          <p:cNvPr id="5" name="Picture Placeholder 8"/>
          <p:cNvPicPr>
            <a:picLocks noGrp="1" noChangeAspect="1"/>
          </p:cNvPicPr>
          <p:nvPr>
            <p:ph type="pic" idx="10"/>
          </p:nvPr>
        </p:nvPicPr>
        <p:blipFill rotWithShape="1">
          <a:blip r:embed="rId4" cstate="screen">
            <a:extLst>
              <a:ext uri="{28A0092B-C50C-407E-A947-70E740481C1C}">
                <a14:useLocalDpi xmlns:a14="http://schemas.microsoft.com/office/drawing/2010/main"/>
              </a:ext>
            </a:extLst>
          </a:blip>
          <a:srcRect/>
          <a:stretch/>
        </p:blipFill>
        <p:spPr>
          <a:xfrm>
            <a:off x="10936298" y="2803486"/>
            <a:ext cx="422888" cy="2131698"/>
          </a:xfrm>
          <a:prstGeom prst="rect">
            <a:avLst/>
          </a:prstGeom>
        </p:spPr>
      </p:pic>
      <p:sp>
        <p:nvSpPr>
          <p:cNvPr id="7" name="Rectangle 6"/>
          <p:cNvSpPr/>
          <p:nvPr/>
        </p:nvSpPr>
        <p:spPr>
          <a:xfrm>
            <a:off x="11347253" y="2803486"/>
            <a:ext cx="530915" cy="2185214"/>
          </a:xfrm>
          <a:prstGeom prst="rect">
            <a:avLst/>
          </a:prstGeom>
        </p:spPr>
        <p:txBody>
          <a:bodyPr wrap="none">
            <a:spAutoFit/>
          </a:bodyPr>
          <a:lstStyle/>
          <a:p>
            <a:r>
              <a:rPr lang="en-US" sz="1600" b="1" dirty="0" smtClean="0">
                <a:solidFill>
                  <a:srgbClr val="57688F"/>
                </a:solidFill>
                <a:ea typeface="Century Gothic"/>
                <a:cs typeface="Century Gothic"/>
                <a:sym typeface="Century Gothic"/>
              </a:rPr>
              <a:t>225</a:t>
            </a:r>
          </a:p>
          <a:p>
            <a:endParaRPr lang="en-US" sz="800" b="1" dirty="0" smtClean="0">
              <a:solidFill>
                <a:srgbClr val="57688F"/>
              </a:solidFill>
              <a:ea typeface="Century Gothic"/>
              <a:cs typeface="Century Gothic"/>
              <a:sym typeface="Century Gothic"/>
            </a:endParaRPr>
          </a:p>
          <a:p>
            <a:r>
              <a:rPr lang="en-US" sz="1600" b="1" dirty="0" smtClean="0">
                <a:solidFill>
                  <a:srgbClr val="57688F"/>
                </a:solidFill>
                <a:ea typeface="Century Gothic"/>
                <a:cs typeface="Century Gothic"/>
                <a:sym typeface="Century Gothic"/>
              </a:rPr>
              <a:t>200</a:t>
            </a:r>
          </a:p>
          <a:p>
            <a:endParaRPr lang="en-US" sz="800" b="1" dirty="0" smtClean="0">
              <a:solidFill>
                <a:srgbClr val="57688F"/>
              </a:solidFill>
              <a:ea typeface="Century Gothic"/>
              <a:cs typeface="Century Gothic"/>
              <a:sym typeface="Century Gothic"/>
            </a:endParaRPr>
          </a:p>
          <a:p>
            <a:r>
              <a:rPr lang="en-US" sz="1600" b="1" dirty="0" smtClean="0">
                <a:solidFill>
                  <a:srgbClr val="57688F"/>
                </a:solidFill>
                <a:ea typeface="Century Gothic"/>
                <a:cs typeface="Century Gothic"/>
                <a:sym typeface="Century Gothic"/>
              </a:rPr>
              <a:t>175</a:t>
            </a:r>
          </a:p>
          <a:p>
            <a:endParaRPr lang="en-US" sz="800" b="1" dirty="0" smtClean="0">
              <a:solidFill>
                <a:srgbClr val="57688F"/>
              </a:solidFill>
              <a:ea typeface="Century Gothic"/>
              <a:cs typeface="Century Gothic"/>
              <a:sym typeface="Century Gothic"/>
            </a:endParaRPr>
          </a:p>
          <a:p>
            <a:r>
              <a:rPr lang="en-US" sz="1600" b="1" dirty="0" smtClean="0">
                <a:solidFill>
                  <a:srgbClr val="57688F"/>
                </a:solidFill>
                <a:ea typeface="Century Gothic"/>
                <a:cs typeface="Century Gothic"/>
                <a:sym typeface="Century Gothic"/>
              </a:rPr>
              <a:t>150</a:t>
            </a:r>
          </a:p>
          <a:p>
            <a:endParaRPr lang="en-US" sz="800" b="1" dirty="0" smtClean="0">
              <a:solidFill>
                <a:srgbClr val="57688F"/>
              </a:solidFill>
              <a:ea typeface="Century Gothic"/>
              <a:cs typeface="Century Gothic"/>
              <a:sym typeface="Century Gothic"/>
            </a:endParaRPr>
          </a:p>
          <a:p>
            <a:r>
              <a:rPr lang="en-US" sz="1600" b="1" dirty="0" smtClean="0">
                <a:solidFill>
                  <a:srgbClr val="57688F"/>
                </a:solidFill>
                <a:ea typeface="Century Gothic"/>
                <a:cs typeface="Century Gothic"/>
                <a:sym typeface="Century Gothic"/>
              </a:rPr>
              <a:t>125</a:t>
            </a:r>
          </a:p>
          <a:p>
            <a:endParaRPr lang="en-US" sz="800" b="1" dirty="0" smtClean="0">
              <a:solidFill>
                <a:srgbClr val="57688F"/>
              </a:solidFill>
              <a:ea typeface="Century Gothic"/>
              <a:cs typeface="Century Gothic"/>
              <a:sym typeface="Century Gothic"/>
            </a:endParaRPr>
          </a:p>
          <a:p>
            <a:r>
              <a:rPr lang="en-US" sz="1600" b="1" dirty="0" smtClean="0">
                <a:solidFill>
                  <a:srgbClr val="57688F"/>
                </a:solidFill>
                <a:ea typeface="Century Gothic"/>
                <a:cs typeface="Century Gothic"/>
                <a:sym typeface="Century Gothic"/>
              </a:rPr>
              <a:t>100</a:t>
            </a:r>
          </a:p>
        </p:txBody>
      </p:sp>
      <p:sp>
        <p:nvSpPr>
          <p:cNvPr id="8" name="Rectangle 7"/>
          <p:cNvSpPr/>
          <p:nvPr/>
        </p:nvSpPr>
        <p:spPr>
          <a:xfrm>
            <a:off x="10847091" y="2464932"/>
            <a:ext cx="1243826" cy="338554"/>
          </a:xfrm>
          <a:prstGeom prst="rect">
            <a:avLst/>
          </a:prstGeom>
        </p:spPr>
        <p:txBody>
          <a:bodyPr wrap="square">
            <a:spAutoFit/>
          </a:bodyPr>
          <a:lstStyle/>
          <a:p>
            <a:r>
              <a:rPr lang="en-US" sz="1600" b="1" dirty="0" smtClean="0">
                <a:solidFill>
                  <a:srgbClr val="57688F"/>
                </a:solidFill>
                <a:ea typeface="Century Gothic"/>
                <a:cs typeface="Century Gothic"/>
                <a:sym typeface="Century Gothic"/>
              </a:rPr>
              <a:t># Stems</a:t>
            </a:r>
          </a:p>
        </p:txBody>
      </p:sp>
    </p:spTree>
    <p:extLst>
      <p:ext uri="{BB962C8B-B14F-4D97-AF65-F5344CB8AC3E}">
        <p14:creationId xmlns:p14="http://schemas.microsoft.com/office/powerpoint/2010/main" val="395856828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 Canopy Segmentation</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58299" y="1152893"/>
            <a:ext cx="9226578" cy="5486400"/>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87269" y="1163526"/>
            <a:ext cx="9208241" cy="5486400"/>
          </a:xfrm>
          <a:prstGeom prst="rect">
            <a:avLst/>
          </a:prstGeom>
        </p:spPr>
      </p:pic>
      <p:pic>
        <p:nvPicPr>
          <p:cNvPr id="5" name="Picture 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766744" y="3617999"/>
            <a:ext cx="529937" cy="436418"/>
          </a:xfrm>
          <a:prstGeom prst="rect">
            <a:avLst/>
          </a:prstGeom>
          <a:ln>
            <a:noFill/>
          </a:ln>
        </p:spPr>
      </p:pic>
      <p:sp>
        <p:nvSpPr>
          <p:cNvPr id="6" name="Rectangle 5"/>
          <p:cNvSpPr/>
          <p:nvPr/>
        </p:nvSpPr>
        <p:spPr>
          <a:xfrm>
            <a:off x="11187197" y="3682319"/>
            <a:ext cx="888385" cy="307777"/>
          </a:xfrm>
          <a:prstGeom prst="rect">
            <a:avLst/>
          </a:prstGeom>
        </p:spPr>
        <p:txBody>
          <a:bodyPr wrap="none">
            <a:spAutoFit/>
          </a:bodyPr>
          <a:lstStyle/>
          <a:p>
            <a:r>
              <a:rPr lang="en-US" sz="1400" b="1" dirty="0">
                <a:solidFill>
                  <a:srgbClr val="57688F"/>
                </a:solidFill>
                <a:ea typeface="Century Gothic"/>
                <a:cs typeface="Century Gothic"/>
                <a:sym typeface="Century Gothic"/>
              </a:rPr>
              <a:t>C</a:t>
            </a:r>
            <a:r>
              <a:rPr lang="en-US" sz="1400" b="1" dirty="0" smtClean="0">
                <a:solidFill>
                  <a:srgbClr val="57688F"/>
                </a:solidFill>
                <a:ea typeface="Century Gothic"/>
                <a:cs typeface="Century Gothic"/>
                <a:sym typeface="Century Gothic"/>
              </a:rPr>
              <a:t>anopy</a:t>
            </a:r>
          </a:p>
        </p:txBody>
      </p:sp>
    </p:spTree>
    <p:extLst>
      <p:ext uri="{BB962C8B-B14F-4D97-AF65-F5344CB8AC3E}">
        <p14:creationId xmlns:p14="http://schemas.microsoft.com/office/powerpoint/2010/main" val="374392337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 Canopy Segmentation</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58299" y="1152893"/>
            <a:ext cx="9226578" cy="5486400"/>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87269" y="1163526"/>
            <a:ext cx="9208241" cy="5486400"/>
          </a:xfrm>
          <a:prstGeom prst="rect">
            <a:avLst/>
          </a:prstGeom>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48126" y="1173419"/>
            <a:ext cx="9236751" cy="5486400"/>
          </a:xfrm>
          <a:prstGeom prst="rect">
            <a:avLst/>
          </a:prstGeom>
        </p:spPr>
      </p:pic>
      <p:pic>
        <p:nvPicPr>
          <p:cNvPr id="6" name="Picture 5"/>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766744" y="3617999"/>
            <a:ext cx="529937" cy="436418"/>
          </a:xfrm>
          <a:prstGeom prst="rect">
            <a:avLst/>
          </a:prstGeom>
          <a:ln>
            <a:noFill/>
          </a:ln>
        </p:spPr>
      </p:pic>
      <p:sp>
        <p:nvSpPr>
          <p:cNvPr id="7" name="Rectangle 6"/>
          <p:cNvSpPr/>
          <p:nvPr/>
        </p:nvSpPr>
        <p:spPr>
          <a:xfrm>
            <a:off x="11187197" y="3682319"/>
            <a:ext cx="888385" cy="307777"/>
          </a:xfrm>
          <a:prstGeom prst="rect">
            <a:avLst/>
          </a:prstGeom>
        </p:spPr>
        <p:txBody>
          <a:bodyPr wrap="none">
            <a:spAutoFit/>
          </a:bodyPr>
          <a:lstStyle/>
          <a:p>
            <a:r>
              <a:rPr lang="en-US" sz="1400" b="1" dirty="0">
                <a:solidFill>
                  <a:srgbClr val="57688F"/>
                </a:solidFill>
                <a:ea typeface="Century Gothic"/>
                <a:cs typeface="Century Gothic"/>
                <a:sym typeface="Century Gothic"/>
              </a:rPr>
              <a:t>C</a:t>
            </a:r>
            <a:r>
              <a:rPr lang="en-US" sz="1400" b="1" dirty="0" smtClean="0">
                <a:solidFill>
                  <a:srgbClr val="57688F"/>
                </a:solidFill>
                <a:ea typeface="Century Gothic"/>
                <a:cs typeface="Century Gothic"/>
                <a:sym typeface="Century Gothic"/>
              </a:rPr>
              <a:t>anopy</a:t>
            </a:r>
          </a:p>
        </p:txBody>
      </p:sp>
    </p:spTree>
    <p:extLst>
      <p:ext uri="{BB962C8B-B14F-4D97-AF65-F5344CB8AC3E}">
        <p14:creationId xmlns:p14="http://schemas.microsoft.com/office/powerpoint/2010/main" val="375578840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98323" y="1107178"/>
            <a:ext cx="9236751" cy="5486400"/>
          </a:xfrm>
          <a:prstGeom prst="rect">
            <a:avLst/>
          </a:prstGeom>
        </p:spPr>
      </p:pic>
      <p:sp>
        <p:nvSpPr>
          <p:cNvPr id="2" name="Title 1"/>
          <p:cNvSpPr>
            <a:spLocks noGrp="1"/>
          </p:cNvSpPr>
          <p:nvPr>
            <p:ph type="title"/>
          </p:nvPr>
        </p:nvSpPr>
        <p:spPr/>
        <p:txBody>
          <a:bodyPr/>
          <a:lstStyle/>
          <a:p>
            <a:r>
              <a:rPr lang="en-US" dirty="0"/>
              <a:t>Results – Canopy Segmentation</a:t>
            </a:r>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8570" y="1107506"/>
            <a:ext cx="6914853" cy="4114472"/>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4425" y="1107178"/>
            <a:ext cx="6928998" cy="4114800"/>
          </a:xfrm>
          <a:prstGeom prst="rect">
            <a:avLst/>
          </a:prstGeom>
        </p:spPr>
      </p:pic>
      <p:pic>
        <p:nvPicPr>
          <p:cNvPr id="3" name="Picture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2249" y="1100470"/>
            <a:ext cx="6941174" cy="4114800"/>
          </a:xfrm>
          <a:prstGeom prst="rect">
            <a:avLst/>
          </a:prstGeom>
        </p:spPr>
      </p:pic>
      <p:cxnSp>
        <p:nvCxnSpPr>
          <p:cNvPr id="8" name="Straight Connector 7"/>
          <p:cNvCxnSpPr/>
          <p:nvPr/>
        </p:nvCxnSpPr>
        <p:spPr>
          <a:xfrm>
            <a:off x="5858540" y="1275907"/>
            <a:ext cx="2349795" cy="387025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115879" y="5039833"/>
            <a:ext cx="5688419" cy="49048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0766744" y="3617999"/>
            <a:ext cx="529937" cy="436418"/>
          </a:xfrm>
          <a:prstGeom prst="rect">
            <a:avLst/>
          </a:prstGeom>
          <a:ln>
            <a:noFill/>
          </a:ln>
        </p:spPr>
      </p:pic>
      <p:sp>
        <p:nvSpPr>
          <p:cNvPr id="12" name="Rectangle 11"/>
          <p:cNvSpPr/>
          <p:nvPr/>
        </p:nvSpPr>
        <p:spPr>
          <a:xfrm>
            <a:off x="11187197" y="3682319"/>
            <a:ext cx="888385" cy="307777"/>
          </a:xfrm>
          <a:prstGeom prst="rect">
            <a:avLst/>
          </a:prstGeom>
        </p:spPr>
        <p:txBody>
          <a:bodyPr wrap="none">
            <a:spAutoFit/>
          </a:bodyPr>
          <a:lstStyle/>
          <a:p>
            <a:r>
              <a:rPr lang="en-US" sz="1400" b="1" dirty="0">
                <a:solidFill>
                  <a:srgbClr val="57688F"/>
                </a:solidFill>
                <a:ea typeface="Century Gothic"/>
                <a:cs typeface="Century Gothic"/>
                <a:sym typeface="Century Gothic"/>
              </a:rPr>
              <a:t>C</a:t>
            </a:r>
            <a:r>
              <a:rPr lang="en-US" sz="1400" b="1" dirty="0" smtClean="0">
                <a:solidFill>
                  <a:srgbClr val="57688F"/>
                </a:solidFill>
                <a:ea typeface="Century Gothic"/>
                <a:cs typeface="Century Gothic"/>
                <a:sym typeface="Century Gothic"/>
              </a:rPr>
              <a:t>anopy</a:t>
            </a:r>
          </a:p>
        </p:txBody>
      </p:sp>
      <p:pic>
        <p:nvPicPr>
          <p:cNvPr id="13" name="Picture 12"/>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0735074" y="3149421"/>
            <a:ext cx="529937" cy="436418"/>
          </a:xfrm>
          <a:prstGeom prst="rect">
            <a:avLst/>
          </a:prstGeom>
          <a:ln>
            <a:noFill/>
          </a:ln>
        </p:spPr>
      </p:pic>
      <p:sp>
        <p:nvSpPr>
          <p:cNvPr id="14" name="Rectangle 13"/>
          <p:cNvSpPr/>
          <p:nvPr/>
        </p:nvSpPr>
        <p:spPr>
          <a:xfrm>
            <a:off x="11205415" y="3213741"/>
            <a:ext cx="615874" cy="307777"/>
          </a:xfrm>
          <a:prstGeom prst="rect">
            <a:avLst/>
          </a:prstGeom>
        </p:spPr>
        <p:txBody>
          <a:bodyPr wrap="none">
            <a:spAutoFit/>
          </a:bodyPr>
          <a:lstStyle/>
          <a:p>
            <a:r>
              <a:rPr lang="en-US" sz="1400" b="1" dirty="0">
                <a:solidFill>
                  <a:srgbClr val="57688F"/>
                </a:solidFill>
                <a:ea typeface="Century Gothic"/>
                <a:cs typeface="Century Gothic"/>
                <a:sym typeface="Century Gothic"/>
              </a:rPr>
              <a:t>S</a:t>
            </a:r>
            <a:r>
              <a:rPr lang="en-US" sz="1400" b="1" dirty="0" smtClean="0">
                <a:solidFill>
                  <a:srgbClr val="57688F"/>
                </a:solidFill>
                <a:ea typeface="Century Gothic"/>
                <a:cs typeface="Century Gothic"/>
                <a:sym typeface="Century Gothic"/>
              </a:rPr>
              <a:t>tem</a:t>
            </a:r>
          </a:p>
        </p:txBody>
      </p:sp>
    </p:spTree>
    <p:extLst>
      <p:ext uri="{BB962C8B-B14F-4D97-AF65-F5344CB8AC3E}">
        <p14:creationId xmlns:p14="http://schemas.microsoft.com/office/powerpoint/2010/main" val="9783950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Community Concerns</a:t>
            </a:r>
          </a:p>
        </p:txBody>
      </p:sp>
      <p:sp>
        <p:nvSpPr>
          <p:cNvPr id="4" name="Text Placeholder 3"/>
          <p:cNvSpPr>
            <a:spLocks noGrp="1"/>
          </p:cNvSpPr>
          <p:nvPr>
            <p:ph type="body" sz="quarter" idx="15"/>
          </p:nvPr>
        </p:nvSpPr>
        <p:spPr>
          <a:xfrm>
            <a:off x="420199" y="1467222"/>
            <a:ext cx="2418251" cy="590931"/>
          </a:xfrm>
        </p:spPr>
        <p:txBody>
          <a:bodyPr wrap="square">
            <a:spAutoFit/>
          </a:bodyPr>
          <a:lstStyle/>
          <a:p>
            <a:r>
              <a:rPr lang="en-US" b="1" dirty="0"/>
              <a:t>Fuel loads</a:t>
            </a:r>
          </a:p>
        </p:txBody>
      </p:sp>
      <p:sp>
        <p:nvSpPr>
          <p:cNvPr id="6" name="Text Placeholder 5"/>
          <p:cNvSpPr>
            <a:spLocks noGrp="1"/>
          </p:cNvSpPr>
          <p:nvPr>
            <p:ph type="body" sz="quarter" idx="17"/>
          </p:nvPr>
        </p:nvSpPr>
        <p:spPr>
          <a:xfrm>
            <a:off x="8809789" y="1467222"/>
            <a:ext cx="2423484" cy="590931"/>
          </a:xfrm>
        </p:spPr>
        <p:txBody>
          <a:bodyPr wrap="square">
            <a:spAutoFit/>
          </a:bodyPr>
          <a:lstStyle/>
          <a:p>
            <a:r>
              <a:rPr lang="en-US" b="1" dirty="0"/>
              <a:t>Resilience</a:t>
            </a:r>
          </a:p>
        </p:txBody>
      </p:sp>
      <p:sp>
        <p:nvSpPr>
          <p:cNvPr id="7" name="Text Placeholder 6"/>
          <p:cNvSpPr>
            <a:spLocks noGrp="1"/>
          </p:cNvSpPr>
          <p:nvPr>
            <p:ph type="body" sz="quarter" idx="18"/>
          </p:nvPr>
        </p:nvSpPr>
        <p:spPr>
          <a:xfrm>
            <a:off x="4211064" y="1467222"/>
            <a:ext cx="4092314" cy="590931"/>
          </a:xfrm>
        </p:spPr>
        <p:txBody>
          <a:bodyPr>
            <a:spAutoFit/>
          </a:bodyPr>
          <a:lstStyle/>
          <a:p>
            <a:r>
              <a:rPr lang="en-US" b="1" dirty="0"/>
              <a:t>Landscape-scale</a:t>
            </a:r>
          </a:p>
        </p:txBody>
      </p:sp>
      <p:pic>
        <p:nvPicPr>
          <p:cNvPr id="10" name="Picture Placeholder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4474564"/>
            <a:ext cx="12191999" cy="2383436"/>
          </a:xfrm>
          <a:prstGeom prst="rect">
            <a:avLst/>
          </a:prstGeom>
        </p:spPr>
      </p:pic>
      <p:sp>
        <p:nvSpPr>
          <p:cNvPr id="11" name="Text Placeholder 4">
            <a:extLst>
              <a:ext uri="{FF2B5EF4-FFF2-40B4-BE49-F238E27FC236}">
                <a16:creationId xmlns="" xmlns:a16="http://schemas.microsoft.com/office/drawing/2014/main" id="{24EF1217-66B1-46E8-AF2E-0E91089BB9AF}"/>
              </a:ext>
            </a:extLst>
          </p:cNvPr>
          <p:cNvSpPr txBox="1">
            <a:spLocks/>
          </p:cNvSpPr>
          <p:nvPr/>
        </p:nvSpPr>
        <p:spPr>
          <a:xfrm>
            <a:off x="420198" y="2005726"/>
            <a:ext cx="3629643" cy="1878227"/>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28600" fontAlgn="base">
              <a:lnSpc>
                <a:spcPct val="100000"/>
              </a:lnSpc>
            </a:pPr>
            <a:r>
              <a:rPr lang="en-US" sz="2200" dirty="0">
                <a:solidFill>
                  <a:schemeClr val="bg2">
                    <a:lumMod val="50000"/>
                  </a:schemeClr>
                </a:solidFill>
              </a:rPr>
              <a:t>Fire suppression, drought, and changing climate </a:t>
            </a:r>
            <a:r>
              <a:rPr lang="en-US" sz="2200" b="1" dirty="0">
                <a:solidFill>
                  <a:schemeClr val="bg2">
                    <a:lumMod val="50000"/>
                  </a:schemeClr>
                </a:solidFill>
              </a:rPr>
              <a:t>increase tree </a:t>
            </a:r>
            <a:r>
              <a:rPr lang="en-US" sz="2200" b="1" dirty="0" smtClean="0">
                <a:solidFill>
                  <a:schemeClr val="bg2">
                    <a:lumMod val="50000"/>
                  </a:schemeClr>
                </a:solidFill>
              </a:rPr>
              <a:t>mortality, </a:t>
            </a:r>
            <a:r>
              <a:rPr lang="en-US" sz="2200" dirty="0" smtClean="0">
                <a:solidFill>
                  <a:schemeClr val="bg2">
                    <a:lumMod val="50000"/>
                  </a:schemeClr>
                </a:solidFill>
              </a:rPr>
              <a:t>compounding fuel loads</a:t>
            </a:r>
            <a:endParaRPr lang="en-US" sz="2200" dirty="0">
              <a:solidFill>
                <a:schemeClr val="bg2">
                  <a:lumMod val="50000"/>
                </a:schemeClr>
              </a:solidFill>
            </a:endParaRPr>
          </a:p>
        </p:txBody>
      </p:sp>
      <p:sp>
        <p:nvSpPr>
          <p:cNvPr id="12" name="Text Placeholder 7">
            <a:extLst>
              <a:ext uri="{FF2B5EF4-FFF2-40B4-BE49-F238E27FC236}">
                <a16:creationId xmlns="" xmlns:a16="http://schemas.microsoft.com/office/drawing/2014/main" id="{9944892C-3928-474F-BDF2-45DAA0F88F4D}"/>
              </a:ext>
            </a:extLst>
          </p:cNvPr>
          <p:cNvSpPr txBox="1">
            <a:spLocks/>
          </p:cNvSpPr>
          <p:nvPr/>
        </p:nvSpPr>
        <p:spPr>
          <a:xfrm>
            <a:off x="4211065" y="2005726"/>
            <a:ext cx="4253536" cy="191408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200"/>
              </a:spcBef>
              <a:buClr>
                <a:srgbClr val="3E4268"/>
              </a:buClr>
            </a:pPr>
            <a:r>
              <a:rPr lang="en-US" sz="2200" dirty="0">
                <a:solidFill>
                  <a:srgbClr val="E7E6E6">
                    <a:lumMod val="50000"/>
                  </a:srgbClr>
                </a:solidFill>
              </a:rPr>
              <a:t>Decisions affect stakeholders downstream, need </a:t>
            </a:r>
            <a:r>
              <a:rPr lang="en-US" sz="2200" b="1" dirty="0" smtClean="0">
                <a:solidFill>
                  <a:srgbClr val="E7E6E6">
                    <a:lumMod val="50000"/>
                  </a:srgbClr>
                </a:solidFill>
              </a:rPr>
              <a:t>transparent data and</a:t>
            </a:r>
            <a:r>
              <a:rPr lang="en-US" sz="2200" dirty="0" smtClean="0">
                <a:solidFill>
                  <a:srgbClr val="E7E6E6">
                    <a:lumMod val="50000"/>
                  </a:srgbClr>
                </a:solidFill>
              </a:rPr>
              <a:t> </a:t>
            </a:r>
            <a:r>
              <a:rPr lang="en-US" sz="2200" b="1" dirty="0" smtClean="0">
                <a:solidFill>
                  <a:srgbClr val="E7E6E6">
                    <a:lumMod val="50000"/>
                  </a:srgbClr>
                </a:solidFill>
              </a:rPr>
              <a:t>interagency </a:t>
            </a:r>
            <a:r>
              <a:rPr lang="en-US" sz="2200" b="1" dirty="0">
                <a:solidFill>
                  <a:srgbClr val="E7E6E6">
                    <a:lumMod val="50000"/>
                  </a:srgbClr>
                </a:solidFill>
              </a:rPr>
              <a:t>collaboration</a:t>
            </a:r>
            <a:endParaRPr lang="en-US" sz="2200" dirty="0">
              <a:solidFill>
                <a:srgbClr val="E7E6E6">
                  <a:lumMod val="50000"/>
                </a:srgbClr>
              </a:solidFill>
            </a:endParaRPr>
          </a:p>
        </p:txBody>
      </p:sp>
      <p:sp>
        <p:nvSpPr>
          <p:cNvPr id="13" name="Text Placeholder 2">
            <a:extLst>
              <a:ext uri="{FF2B5EF4-FFF2-40B4-BE49-F238E27FC236}">
                <a16:creationId xmlns="" xmlns:a16="http://schemas.microsoft.com/office/drawing/2014/main" id="{C290695D-7759-4FC9-B4F8-7D68FDDB1A3D}"/>
              </a:ext>
            </a:extLst>
          </p:cNvPr>
          <p:cNvSpPr txBox="1">
            <a:spLocks/>
          </p:cNvSpPr>
          <p:nvPr/>
        </p:nvSpPr>
        <p:spPr>
          <a:xfrm>
            <a:off x="8809789" y="2005726"/>
            <a:ext cx="3127251" cy="217112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200" dirty="0">
                <a:solidFill>
                  <a:schemeClr val="bg2">
                    <a:lumMod val="50000"/>
                  </a:schemeClr>
                </a:solidFill>
              </a:rPr>
              <a:t>Land managers want to use </a:t>
            </a:r>
            <a:r>
              <a:rPr lang="en-US" sz="2200" b="1" dirty="0">
                <a:solidFill>
                  <a:schemeClr val="bg2">
                    <a:lumMod val="50000"/>
                  </a:schemeClr>
                </a:solidFill>
              </a:rPr>
              <a:t>wildfire for resource benefits</a:t>
            </a:r>
            <a:endParaRPr lang="en-US" sz="2200" dirty="0">
              <a:solidFill>
                <a:schemeClr val="bg2">
                  <a:lumMod val="50000"/>
                </a:schemeClr>
              </a:solidFill>
            </a:endParaRPr>
          </a:p>
        </p:txBody>
      </p:sp>
      <p:sp>
        <p:nvSpPr>
          <p:cNvPr id="14" name="Text Placeholder 4"/>
          <p:cNvSpPr txBox="1">
            <a:spLocks/>
          </p:cNvSpPr>
          <p:nvPr/>
        </p:nvSpPr>
        <p:spPr>
          <a:xfrm>
            <a:off x="-848500" y="6583680"/>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 </a:t>
            </a:r>
            <a:r>
              <a:rPr lang="en-US" dirty="0" smtClean="0">
                <a:solidFill>
                  <a:schemeClr val="bg1"/>
                </a:solidFill>
              </a:rPr>
              <a:t>Anna McGarrigle</a:t>
            </a:r>
            <a:endPar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5690412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766744" y="3617999"/>
            <a:ext cx="529937" cy="436418"/>
          </a:xfrm>
          <a:prstGeom prst="rect">
            <a:avLst/>
          </a:prstGeom>
          <a:ln>
            <a:noFill/>
          </a:ln>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735074" y="3149421"/>
            <a:ext cx="529937" cy="436418"/>
          </a:xfrm>
          <a:prstGeom prst="rect">
            <a:avLst/>
          </a:prstGeom>
          <a:ln>
            <a:noFill/>
          </a:ln>
        </p:spPr>
      </p:pic>
      <p:sp>
        <p:nvSpPr>
          <p:cNvPr id="2" name="Title 1"/>
          <p:cNvSpPr>
            <a:spLocks noGrp="1"/>
          </p:cNvSpPr>
          <p:nvPr>
            <p:ph type="title"/>
          </p:nvPr>
        </p:nvSpPr>
        <p:spPr/>
        <p:txBody>
          <a:bodyPr/>
          <a:lstStyle/>
          <a:p>
            <a:r>
              <a:rPr lang="en-US" dirty="0"/>
              <a:t>Results – Canopy Segmentation</a:t>
            </a:r>
          </a:p>
        </p:txBody>
      </p:sp>
      <p:pic>
        <p:nvPicPr>
          <p:cNvPr id="5" name="Picture 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518693" y="1152893"/>
            <a:ext cx="9090425" cy="5486400"/>
          </a:xfrm>
          <a:prstGeom prst="rect">
            <a:avLst/>
          </a:prstGeom>
        </p:spPr>
      </p:pic>
      <p:sp>
        <p:nvSpPr>
          <p:cNvPr id="7" name="Rectangle 6"/>
          <p:cNvSpPr/>
          <p:nvPr/>
        </p:nvSpPr>
        <p:spPr>
          <a:xfrm>
            <a:off x="11187197" y="3682319"/>
            <a:ext cx="888385" cy="307777"/>
          </a:xfrm>
          <a:prstGeom prst="rect">
            <a:avLst/>
          </a:prstGeom>
        </p:spPr>
        <p:txBody>
          <a:bodyPr wrap="none">
            <a:spAutoFit/>
          </a:bodyPr>
          <a:lstStyle/>
          <a:p>
            <a:r>
              <a:rPr lang="en-US" sz="1400" b="1" dirty="0">
                <a:solidFill>
                  <a:srgbClr val="57688F"/>
                </a:solidFill>
                <a:ea typeface="Century Gothic"/>
                <a:cs typeface="Century Gothic"/>
                <a:sym typeface="Century Gothic"/>
              </a:rPr>
              <a:t>C</a:t>
            </a:r>
            <a:r>
              <a:rPr lang="en-US" sz="1400" b="1" dirty="0" smtClean="0">
                <a:solidFill>
                  <a:srgbClr val="57688F"/>
                </a:solidFill>
                <a:ea typeface="Century Gothic"/>
                <a:cs typeface="Century Gothic"/>
                <a:sym typeface="Century Gothic"/>
              </a:rPr>
              <a:t>anopy</a:t>
            </a:r>
          </a:p>
        </p:txBody>
      </p:sp>
      <p:sp>
        <p:nvSpPr>
          <p:cNvPr id="9" name="Rectangle 8"/>
          <p:cNvSpPr/>
          <p:nvPr/>
        </p:nvSpPr>
        <p:spPr>
          <a:xfrm>
            <a:off x="11205415" y="3213741"/>
            <a:ext cx="615874" cy="307777"/>
          </a:xfrm>
          <a:prstGeom prst="rect">
            <a:avLst/>
          </a:prstGeom>
        </p:spPr>
        <p:txBody>
          <a:bodyPr wrap="none">
            <a:spAutoFit/>
          </a:bodyPr>
          <a:lstStyle/>
          <a:p>
            <a:r>
              <a:rPr lang="en-US" sz="1400" b="1" dirty="0">
                <a:solidFill>
                  <a:srgbClr val="57688F"/>
                </a:solidFill>
                <a:ea typeface="Century Gothic"/>
                <a:cs typeface="Century Gothic"/>
                <a:sym typeface="Century Gothic"/>
              </a:rPr>
              <a:t>S</a:t>
            </a:r>
            <a:r>
              <a:rPr lang="en-US" sz="1400" b="1" dirty="0" smtClean="0">
                <a:solidFill>
                  <a:srgbClr val="57688F"/>
                </a:solidFill>
                <a:ea typeface="Century Gothic"/>
                <a:cs typeface="Century Gothic"/>
                <a:sym typeface="Century Gothic"/>
              </a:rPr>
              <a:t>tem</a:t>
            </a:r>
          </a:p>
        </p:txBody>
      </p:sp>
    </p:spTree>
    <p:extLst>
      <p:ext uri="{BB962C8B-B14F-4D97-AF65-F5344CB8AC3E}">
        <p14:creationId xmlns:p14="http://schemas.microsoft.com/office/powerpoint/2010/main" val="278095624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 Canopy Base Heights</a:t>
            </a:r>
            <a:endParaRPr lang="en-US"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35875" y="1152893"/>
            <a:ext cx="9220537" cy="5486400"/>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35875" y="1152893"/>
            <a:ext cx="9224652" cy="5486400"/>
          </a:xfrm>
          <a:prstGeom prst="rect">
            <a:avLst/>
          </a:prstGeom>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18693" y="1152893"/>
            <a:ext cx="9254899" cy="5486400"/>
          </a:xfrm>
          <a:prstGeom prst="rect">
            <a:avLst/>
          </a:prstGeom>
        </p:spPr>
      </p:pic>
      <p:pic>
        <p:nvPicPr>
          <p:cNvPr id="6"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35875" y="1152893"/>
            <a:ext cx="9238664" cy="5486400"/>
          </a:xfrm>
          <a:prstGeom prst="rect">
            <a:avLst/>
          </a:prstGeom>
        </p:spPr>
      </p:pic>
      <p:pic>
        <p:nvPicPr>
          <p:cNvPr id="7" name="Picture Placeholder 10"/>
          <p:cNvPicPr>
            <a:picLocks noGrp="1" noChangeAspect="1"/>
          </p:cNvPicPr>
          <p:nvPr>
            <p:ph type="pic" idx="10"/>
          </p:nvPr>
        </p:nvPicPr>
        <p:blipFill rotWithShape="1">
          <a:blip r:embed="rId7" cstate="screen">
            <a:extLst>
              <a:ext uri="{28A0092B-C50C-407E-A947-70E740481C1C}">
                <a14:useLocalDpi xmlns:a14="http://schemas.microsoft.com/office/drawing/2010/main"/>
              </a:ext>
            </a:extLst>
          </a:blip>
          <a:srcRect/>
          <a:stretch/>
        </p:blipFill>
        <p:spPr>
          <a:xfrm>
            <a:off x="10911099" y="3298615"/>
            <a:ext cx="446809" cy="1194955"/>
          </a:xfrm>
          <a:prstGeom prst="rect">
            <a:avLst/>
          </a:prstGeom>
        </p:spPr>
      </p:pic>
      <p:sp>
        <p:nvSpPr>
          <p:cNvPr id="9" name="Rectangle 8"/>
          <p:cNvSpPr/>
          <p:nvPr/>
        </p:nvSpPr>
        <p:spPr>
          <a:xfrm>
            <a:off x="11357908" y="3357483"/>
            <a:ext cx="502061" cy="1077218"/>
          </a:xfrm>
          <a:prstGeom prst="rect">
            <a:avLst/>
          </a:prstGeom>
        </p:spPr>
        <p:txBody>
          <a:bodyPr wrap="none">
            <a:spAutoFit/>
          </a:bodyPr>
          <a:lstStyle/>
          <a:p>
            <a:r>
              <a:rPr lang="en-US" sz="1600" b="1" dirty="0" smtClean="0">
                <a:solidFill>
                  <a:srgbClr val="57688F"/>
                </a:solidFill>
                <a:ea typeface="Century Gothic"/>
                <a:cs typeface="Century Gothic"/>
                <a:sym typeface="Century Gothic"/>
              </a:rPr>
              <a:t>4+</a:t>
            </a:r>
          </a:p>
          <a:p>
            <a:endParaRPr lang="en-US" sz="800" b="1" dirty="0" smtClean="0">
              <a:solidFill>
                <a:srgbClr val="57688F"/>
              </a:solidFill>
              <a:ea typeface="Century Gothic"/>
              <a:cs typeface="Century Gothic"/>
              <a:sym typeface="Century Gothic"/>
            </a:endParaRPr>
          </a:p>
          <a:p>
            <a:r>
              <a:rPr lang="en-US" sz="1600" b="1" dirty="0" smtClean="0">
                <a:solidFill>
                  <a:srgbClr val="57688F"/>
                </a:solidFill>
                <a:ea typeface="Century Gothic"/>
                <a:cs typeface="Century Gothic"/>
                <a:sym typeface="Century Gothic"/>
              </a:rPr>
              <a:t>2-4</a:t>
            </a:r>
          </a:p>
          <a:p>
            <a:endParaRPr lang="en-US" sz="800" b="1" dirty="0" smtClean="0">
              <a:solidFill>
                <a:srgbClr val="57688F"/>
              </a:solidFill>
              <a:ea typeface="Century Gothic"/>
              <a:cs typeface="Century Gothic"/>
              <a:sym typeface="Century Gothic"/>
            </a:endParaRPr>
          </a:p>
          <a:p>
            <a:r>
              <a:rPr lang="en-US" sz="1600" b="1" dirty="0" smtClean="0">
                <a:solidFill>
                  <a:srgbClr val="57688F"/>
                </a:solidFill>
                <a:ea typeface="Century Gothic"/>
                <a:cs typeface="Century Gothic"/>
                <a:sym typeface="Century Gothic"/>
              </a:rPr>
              <a:t>0-2</a:t>
            </a:r>
          </a:p>
        </p:txBody>
      </p:sp>
      <p:sp>
        <p:nvSpPr>
          <p:cNvPr id="10" name="Rectangle 9"/>
          <p:cNvSpPr/>
          <p:nvPr/>
        </p:nvSpPr>
        <p:spPr>
          <a:xfrm>
            <a:off x="10822591" y="2960060"/>
            <a:ext cx="1243826" cy="338554"/>
          </a:xfrm>
          <a:prstGeom prst="rect">
            <a:avLst/>
          </a:prstGeom>
        </p:spPr>
        <p:txBody>
          <a:bodyPr wrap="square">
            <a:spAutoFit/>
          </a:bodyPr>
          <a:lstStyle/>
          <a:p>
            <a:r>
              <a:rPr lang="en-US" sz="1600" b="1" dirty="0" smtClean="0">
                <a:solidFill>
                  <a:srgbClr val="57688F"/>
                </a:solidFill>
                <a:ea typeface="Century Gothic"/>
                <a:cs typeface="Century Gothic"/>
                <a:sym typeface="Century Gothic"/>
              </a:rPr>
              <a:t>Height (m)</a:t>
            </a:r>
          </a:p>
        </p:txBody>
      </p:sp>
    </p:spTree>
    <p:extLst>
      <p:ext uri="{BB962C8B-B14F-4D97-AF65-F5344CB8AC3E}">
        <p14:creationId xmlns:p14="http://schemas.microsoft.com/office/powerpoint/2010/main" val="84200731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 Canopy Base Heights</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58299" y="1152893"/>
            <a:ext cx="9226578" cy="5486400"/>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58299" y="1152893"/>
            <a:ext cx="9206300" cy="5486400"/>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58299" y="1152893"/>
            <a:ext cx="9253002" cy="5486400"/>
          </a:xfrm>
          <a:prstGeom prst="rect">
            <a:avLst/>
          </a:prstGeom>
        </p:spPr>
      </p:pic>
      <p:pic>
        <p:nvPicPr>
          <p:cNvPr id="9" name="Picture Placeholder 10"/>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911099" y="3298615"/>
            <a:ext cx="446809" cy="1194955"/>
          </a:xfrm>
          <a:prstGeom prst="rect">
            <a:avLst/>
          </a:prstGeom>
        </p:spPr>
      </p:pic>
      <p:sp>
        <p:nvSpPr>
          <p:cNvPr id="10" name="Rectangle 9"/>
          <p:cNvSpPr/>
          <p:nvPr/>
        </p:nvSpPr>
        <p:spPr>
          <a:xfrm>
            <a:off x="11357908" y="3357483"/>
            <a:ext cx="502061" cy="1077218"/>
          </a:xfrm>
          <a:prstGeom prst="rect">
            <a:avLst/>
          </a:prstGeom>
        </p:spPr>
        <p:txBody>
          <a:bodyPr wrap="none">
            <a:spAutoFit/>
          </a:bodyPr>
          <a:lstStyle/>
          <a:p>
            <a:r>
              <a:rPr lang="en-US" sz="1600" b="1" dirty="0" smtClean="0">
                <a:solidFill>
                  <a:srgbClr val="57688F"/>
                </a:solidFill>
                <a:ea typeface="Century Gothic"/>
                <a:cs typeface="Century Gothic"/>
                <a:sym typeface="Century Gothic"/>
              </a:rPr>
              <a:t>4+</a:t>
            </a:r>
          </a:p>
          <a:p>
            <a:endParaRPr lang="en-US" sz="800" b="1" dirty="0" smtClean="0">
              <a:solidFill>
                <a:srgbClr val="57688F"/>
              </a:solidFill>
              <a:ea typeface="Century Gothic"/>
              <a:cs typeface="Century Gothic"/>
              <a:sym typeface="Century Gothic"/>
            </a:endParaRPr>
          </a:p>
          <a:p>
            <a:r>
              <a:rPr lang="en-US" sz="1600" b="1" dirty="0" smtClean="0">
                <a:solidFill>
                  <a:srgbClr val="57688F"/>
                </a:solidFill>
                <a:ea typeface="Century Gothic"/>
                <a:cs typeface="Century Gothic"/>
                <a:sym typeface="Century Gothic"/>
              </a:rPr>
              <a:t>2-4</a:t>
            </a:r>
          </a:p>
          <a:p>
            <a:endParaRPr lang="en-US" sz="800" b="1" dirty="0" smtClean="0">
              <a:solidFill>
                <a:srgbClr val="57688F"/>
              </a:solidFill>
              <a:ea typeface="Century Gothic"/>
              <a:cs typeface="Century Gothic"/>
              <a:sym typeface="Century Gothic"/>
            </a:endParaRPr>
          </a:p>
          <a:p>
            <a:r>
              <a:rPr lang="en-US" sz="1600" b="1" dirty="0" smtClean="0">
                <a:solidFill>
                  <a:srgbClr val="57688F"/>
                </a:solidFill>
                <a:ea typeface="Century Gothic"/>
                <a:cs typeface="Century Gothic"/>
                <a:sym typeface="Century Gothic"/>
              </a:rPr>
              <a:t>0-2</a:t>
            </a:r>
          </a:p>
        </p:txBody>
      </p:sp>
      <p:sp>
        <p:nvSpPr>
          <p:cNvPr id="11" name="Rectangle 10"/>
          <p:cNvSpPr/>
          <p:nvPr/>
        </p:nvSpPr>
        <p:spPr>
          <a:xfrm>
            <a:off x="10822591" y="2960060"/>
            <a:ext cx="1243826" cy="338554"/>
          </a:xfrm>
          <a:prstGeom prst="rect">
            <a:avLst/>
          </a:prstGeom>
        </p:spPr>
        <p:txBody>
          <a:bodyPr wrap="square">
            <a:spAutoFit/>
          </a:bodyPr>
          <a:lstStyle/>
          <a:p>
            <a:r>
              <a:rPr lang="en-US" sz="1600" b="1" dirty="0" smtClean="0">
                <a:solidFill>
                  <a:srgbClr val="57688F"/>
                </a:solidFill>
                <a:ea typeface="Century Gothic"/>
                <a:cs typeface="Century Gothic"/>
                <a:sym typeface="Century Gothic"/>
              </a:rPr>
              <a:t>Height (m)</a:t>
            </a:r>
          </a:p>
        </p:txBody>
      </p:sp>
    </p:spTree>
    <p:extLst>
      <p:ext uri="{BB962C8B-B14F-4D97-AF65-F5344CB8AC3E}">
        <p14:creationId xmlns:p14="http://schemas.microsoft.com/office/powerpoint/2010/main" val="405831354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 Canopy Base Heights</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58299" y="1152893"/>
            <a:ext cx="9226578" cy="5486400"/>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58299" y="1152893"/>
            <a:ext cx="9206300" cy="5486400"/>
          </a:xfrm>
          <a:prstGeom prst="rect">
            <a:avLst/>
          </a:prstGeom>
        </p:spPr>
      </p:pic>
      <p:pic>
        <p:nvPicPr>
          <p:cNvPr id="7" name="Picture Placeholder 1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911099" y="3298615"/>
            <a:ext cx="446809" cy="1194955"/>
          </a:xfrm>
          <a:prstGeom prst="rect">
            <a:avLst/>
          </a:prstGeom>
        </p:spPr>
      </p:pic>
      <p:sp>
        <p:nvSpPr>
          <p:cNvPr id="8" name="Rectangle 7"/>
          <p:cNvSpPr/>
          <p:nvPr/>
        </p:nvSpPr>
        <p:spPr>
          <a:xfrm>
            <a:off x="11357908" y="3357483"/>
            <a:ext cx="502061" cy="1077218"/>
          </a:xfrm>
          <a:prstGeom prst="rect">
            <a:avLst/>
          </a:prstGeom>
        </p:spPr>
        <p:txBody>
          <a:bodyPr wrap="none">
            <a:spAutoFit/>
          </a:bodyPr>
          <a:lstStyle/>
          <a:p>
            <a:r>
              <a:rPr lang="en-US" sz="1600" b="1" dirty="0" smtClean="0">
                <a:solidFill>
                  <a:srgbClr val="57688F"/>
                </a:solidFill>
                <a:ea typeface="Century Gothic"/>
                <a:cs typeface="Century Gothic"/>
                <a:sym typeface="Century Gothic"/>
              </a:rPr>
              <a:t>4+</a:t>
            </a:r>
          </a:p>
          <a:p>
            <a:endParaRPr lang="en-US" sz="800" b="1" dirty="0" smtClean="0">
              <a:solidFill>
                <a:srgbClr val="57688F"/>
              </a:solidFill>
              <a:ea typeface="Century Gothic"/>
              <a:cs typeface="Century Gothic"/>
              <a:sym typeface="Century Gothic"/>
            </a:endParaRPr>
          </a:p>
          <a:p>
            <a:r>
              <a:rPr lang="en-US" sz="1600" b="1" dirty="0" smtClean="0">
                <a:solidFill>
                  <a:srgbClr val="57688F"/>
                </a:solidFill>
                <a:ea typeface="Century Gothic"/>
                <a:cs typeface="Century Gothic"/>
                <a:sym typeface="Century Gothic"/>
              </a:rPr>
              <a:t>2-4</a:t>
            </a:r>
          </a:p>
          <a:p>
            <a:endParaRPr lang="en-US" sz="800" b="1" dirty="0" smtClean="0">
              <a:solidFill>
                <a:srgbClr val="57688F"/>
              </a:solidFill>
              <a:ea typeface="Century Gothic"/>
              <a:cs typeface="Century Gothic"/>
              <a:sym typeface="Century Gothic"/>
            </a:endParaRPr>
          </a:p>
          <a:p>
            <a:r>
              <a:rPr lang="en-US" sz="1600" b="1" dirty="0" smtClean="0">
                <a:solidFill>
                  <a:srgbClr val="57688F"/>
                </a:solidFill>
                <a:ea typeface="Century Gothic"/>
                <a:cs typeface="Century Gothic"/>
                <a:sym typeface="Century Gothic"/>
              </a:rPr>
              <a:t>0-2</a:t>
            </a:r>
          </a:p>
        </p:txBody>
      </p:sp>
      <p:sp>
        <p:nvSpPr>
          <p:cNvPr id="9" name="Rectangle 8"/>
          <p:cNvSpPr/>
          <p:nvPr/>
        </p:nvSpPr>
        <p:spPr>
          <a:xfrm>
            <a:off x="10822591" y="2960060"/>
            <a:ext cx="1243826" cy="338554"/>
          </a:xfrm>
          <a:prstGeom prst="rect">
            <a:avLst/>
          </a:prstGeom>
        </p:spPr>
        <p:txBody>
          <a:bodyPr wrap="square">
            <a:spAutoFit/>
          </a:bodyPr>
          <a:lstStyle/>
          <a:p>
            <a:r>
              <a:rPr lang="en-US" sz="1600" b="1" dirty="0" smtClean="0">
                <a:solidFill>
                  <a:srgbClr val="57688F"/>
                </a:solidFill>
                <a:ea typeface="Century Gothic"/>
                <a:cs typeface="Century Gothic"/>
                <a:sym typeface="Century Gothic"/>
              </a:rPr>
              <a:t>Height (m)</a:t>
            </a:r>
          </a:p>
        </p:txBody>
      </p:sp>
    </p:spTree>
    <p:extLst>
      <p:ext uri="{BB962C8B-B14F-4D97-AF65-F5344CB8AC3E}">
        <p14:creationId xmlns:p14="http://schemas.microsoft.com/office/powerpoint/2010/main" val="204328123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58299" y="1152893"/>
            <a:ext cx="9198322" cy="5486400"/>
          </a:xfrm>
          <a:prstGeom prst="rect">
            <a:avLst/>
          </a:prstGeom>
        </p:spPr>
      </p:pic>
      <p:sp>
        <p:nvSpPr>
          <p:cNvPr id="2" name="Title 1"/>
          <p:cNvSpPr>
            <a:spLocks noGrp="1"/>
          </p:cNvSpPr>
          <p:nvPr>
            <p:ph type="title"/>
          </p:nvPr>
        </p:nvSpPr>
        <p:spPr/>
        <p:txBody>
          <a:bodyPr/>
          <a:lstStyle/>
          <a:p>
            <a:r>
              <a:rPr lang="en-US" dirty="0"/>
              <a:t>Results </a:t>
            </a:r>
            <a:r>
              <a:rPr lang="en-US" sz="4000" dirty="0"/>
              <a:t>– </a:t>
            </a:r>
            <a:r>
              <a:rPr lang="en-US" sz="4000" dirty="0" smtClean="0"/>
              <a:t>Mean Canopy </a:t>
            </a:r>
            <a:r>
              <a:rPr lang="en-US" sz="4000" dirty="0"/>
              <a:t>Base Heights</a:t>
            </a:r>
          </a:p>
        </p:txBody>
      </p:sp>
    </p:spTree>
    <p:extLst>
      <p:ext uri="{BB962C8B-B14F-4D97-AF65-F5344CB8AC3E}">
        <p14:creationId xmlns:p14="http://schemas.microsoft.com/office/powerpoint/2010/main" val="108419859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a:t>
            </a:r>
            <a:r>
              <a:rPr lang="en-US" sz="4000" dirty="0"/>
              <a:t>– Mean Canopy Base Heights</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57415" y="1163526"/>
            <a:ext cx="9232620" cy="5486400"/>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57415" y="1163526"/>
            <a:ext cx="9232620" cy="5486400"/>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57415" y="1163526"/>
            <a:ext cx="9228501" cy="5486400"/>
          </a:xfrm>
          <a:prstGeom prst="rect">
            <a:avLst/>
          </a:prstGeom>
        </p:spPr>
      </p:pic>
      <p:pic>
        <p:nvPicPr>
          <p:cNvPr id="8" name="Picture Placeholder 10"/>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911099" y="3298615"/>
            <a:ext cx="446809" cy="1194955"/>
          </a:xfrm>
          <a:prstGeom prst="rect">
            <a:avLst/>
          </a:prstGeom>
        </p:spPr>
      </p:pic>
      <p:sp>
        <p:nvSpPr>
          <p:cNvPr id="9" name="Rectangle 8"/>
          <p:cNvSpPr/>
          <p:nvPr/>
        </p:nvSpPr>
        <p:spPr>
          <a:xfrm>
            <a:off x="11357908" y="3357483"/>
            <a:ext cx="502061" cy="1077218"/>
          </a:xfrm>
          <a:prstGeom prst="rect">
            <a:avLst/>
          </a:prstGeom>
        </p:spPr>
        <p:txBody>
          <a:bodyPr wrap="none">
            <a:spAutoFit/>
          </a:bodyPr>
          <a:lstStyle/>
          <a:p>
            <a:r>
              <a:rPr lang="en-US" sz="1600" b="1" dirty="0" smtClean="0">
                <a:solidFill>
                  <a:srgbClr val="57688F"/>
                </a:solidFill>
                <a:ea typeface="Century Gothic"/>
                <a:cs typeface="Century Gothic"/>
                <a:sym typeface="Century Gothic"/>
              </a:rPr>
              <a:t>4+</a:t>
            </a:r>
          </a:p>
          <a:p>
            <a:endParaRPr lang="en-US" sz="800" b="1" dirty="0" smtClean="0">
              <a:solidFill>
                <a:srgbClr val="57688F"/>
              </a:solidFill>
              <a:ea typeface="Century Gothic"/>
              <a:cs typeface="Century Gothic"/>
              <a:sym typeface="Century Gothic"/>
            </a:endParaRPr>
          </a:p>
          <a:p>
            <a:r>
              <a:rPr lang="en-US" sz="1600" b="1" dirty="0" smtClean="0">
                <a:solidFill>
                  <a:srgbClr val="57688F"/>
                </a:solidFill>
                <a:ea typeface="Century Gothic"/>
                <a:cs typeface="Century Gothic"/>
                <a:sym typeface="Century Gothic"/>
              </a:rPr>
              <a:t>2-4</a:t>
            </a:r>
          </a:p>
          <a:p>
            <a:endParaRPr lang="en-US" sz="800" b="1" dirty="0" smtClean="0">
              <a:solidFill>
                <a:srgbClr val="57688F"/>
              </a:solidFill>
              <a:ea typeface="Century Gothic"/>
              <a:cs typeface="Century Gothic"/>
              <a:sym typeface="Century Gothic"/>
            </a:endParaRPr>
          </a:p>
          <a:p>
            <a:r>
              <a:rPr lang="en-US" sz="1600" b="1" dirty="0" smtClean="0">
                <a:solidFill>
                  <a:srgbClr val="57688F"/>
                </a:solidFill>
                <a:ea typeface="Century Gothic"/>
                <a:cs typeface="Century Gothic"/>
                <a:sym typeface="Century Gothic"/>
              </a:rPr>
              <a:t>0-2</a:t>
            </a:r>
          </a:p>
        </p:txBody>
      </p:sp>
      <p:sp>
        <p:nvSpPr>
          <p:cNvPr id="10" name="Rectangle 9"/>
          <p:cNvSpPr/>
          <p:nvPr/>
        </p:nvSpPr>
        <p:spPr>
          <a:xfrm>
            <a:off x="10822591" y="2960060"/>
            <a:ext cx="1243826" cy="338554"/>
          </a:xfrm>
          <a:prstGeom prst="rect">
            <a:avLst/>
          </a:prstGeom>
        </p:spPr>
        <p:txBody>
          <a:bodyPr wrap="square">
            <a:spAutoFit/>
          </a:bodyPr>
          <a:lstStyle/>
          <a:p>
            <a:r>
              <a:rPr lang="en-US" sz="1600" b="1" dirty="0" smtClean="0">
                <a:solidFill>
                  <a:srgbClr val="57688F"/>
                </a:solidFill>
                <a:ea typeface="Century Gothic"/>
                <a:cs typeface="Century Gothic"/>
                <a:sym typeface="Century Gothic"/>
              </a:rPr>
              <a:t>Height (m)</a:t>
            </a:r>
          </a:p>
        </p:txBody>
      </p:sp>
    </p:spTree>
    <p:extLst>
      <p:ext uri="{BB962C8B-B14F-4D97-AF65-F5344CB8AC3E}">
        <p14:creationId xmlns:p14="http://schemas.microsoft.com/office/powerpoint/2010/main" val="397943813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a:t>
            </a:r>
            <a:r>
              <a:rPr lang="en-US" sz="4000" dirty="0" smtClean="0"/>
              <a:t>– Understories and Edge Effects</a:t>
            </a:r>
            <a:endParaRPr lang="en-US" sz="4000" dirty="0"/>
          </a:p>
        </p:txBody>
      </p:sp>
      <p:pic>
        <p:nvPicPr>
          <p:cNvPr id="10" name="Picture 9"/>
          <p:cNvPicPr>
            <a:picLocks noChangeAspect="1"/>
          </p:cNvPicPr>
          <p:nvPr/>
        </p:nvPicPr>
        <p:blipFill>
          <a:blip r:embed="rId3"/>
          <a:stretch>
            <a:fillRect/>
          </a:stretch>
        </p:blipFill>
        <p:spPr>
          <a:xfrm>
            <a:off x="-200685" y="5750990"/>
            <a:ext cx="12392685" cy="1087213"/>
          </a:xfrm>
          <a:prstGeom prst="rect">
            <a:avLst/>
          </a:prstGeom>
        </p:spPr>
      </p:pic>
      <p:sp>
        <p:nvSpPr>
          <p:cNvPr id="6" name="Text Placeholder 5"/>
          <p:cNvSpPr txBox="1">
            <a:spLocks/>
          </p:cNvSpPr>
          <p:nvPr/>
        </p:nvSpPr>
        <p:spPr>
          <a:xfrm>
            <a:off x="399720" y="1316782"/>
            <a:ext cx="11191874" cy="443420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200"/>
              </a:spcBef>
              <a:buClr>
                <a:srgbClr val="3E4268"/>
              </a:buClr>
            </a:pPr>
            <a:r>
              <a:rPr lang="en-US" sz="2800" b="1" dirty="0" smtClean="0">
                <a:solidFill>
                  <a:schemeClr val="bg2">
                    <a:lumMod val="50000"/>
                  </a:schemeClr>
                </a:solidFill>
              </a:rPr>
              <a:t>Edge effects on surface fire spread at forest-grassland interface</a:t>
            </a:r>
          </a:p>
          <a:p>
            <a:pPr>
              <a:lnSpc>
                <a:spcPct val="100000"/>
              </a:lnSpc>
              <a:spcBef>
                <a:spcPts val="200"/>
              </a:spcBef>
              <a:buClr>
                <a:srgbClr val="3E4268"/>
              </a:buClr>
            </a:pPr>
            <a:r>
              <a:rPr lang="en-US" sz="2800" b="1" dirty="0" smtClean="0">
                <a:solidFill>
                  <a:schemeClr val="bg2">
                    <a:lumMod val="50000"/>
                  </a:schemeClr>
                </a:solidFill>
              </a:rPr>
              <a:t> </a:t>
            </a:r>
          </a:p>
          <a:p>
            <a:pPr marL="342900" indent="-342900">
              <a:lnSpc>
                <a:spcPct val="100000"/>
              </a:lnSpc>
              <a:spcBef>
                <a:spcPts val="200"/>
              </a:spcBef>
              <a:buClr>
                <a:srgbClr val="3E4268"/>
              </a:buClr>
              <a:buFont typeface="Webdings" panose="05030102010509060703" pitchFamily="18" charset="2"/>
              <a:buChar char="4"/>
            </a:pPr>
            <a:r>
              <a:rPr lang="en-US" sz="2800" dirty="0">
                <a:solidFill>
                  <a:schemeClr val="bg2">
                    <a:lumMod val="50000"/>
                  </a:schemeClr>
                </a:solidFill>
              </a:rPr>
              <a:t>H</a:t>
            </a:r>
            <a:r>
              <a:rPr lang="en-US" sz="2800" dirty="0" smtClean="0">
                <a:solidFill>
                  <a:schemeClr val="bg2">
                    <a:lumMod val="50000"/>
                  </a:schemeClr>
                </a:solidFill>
              </a:rPr>
              <a:t>igh canopy understories increase risks of canopy fires due to continuous surface fuels created from ladders</a:t>
            </a:r>
          </a:p>
          <a:p>
            <a:pPr marL="800100" lvl="1" indent="-342900">
              <a:lnSpc>
                <a:spcPct val="100000"/>
              </a:lnSpc>
              <a:spcBef>
                <a:spcPts val="200"/>
              </a:spcBef>
              <a:buClr>
                <a:srgbClr val="3E4268"/>
              </a:buClr>
              <a:buFont typeface="Webdings" panose="05030102010509060703" pitchFamily="18" charset="2"/>
              <a:buChar char="4"/>
            </a:pPr>
            <a:r>
              <a:rPr lang="en-US" sz="2200" dirty="0" smtClean="0">
                <a:solidFill>
                  <a:schemeClr val="bg2">
                    <a:lumMod val="50000"/>
                  </a:schemeClr>
                </a:solidFill>
              </a:rPr>
              <a:t>Surface fuels in conifer forest patches are primarily needles and timber litter, which have low rates of spread</a:t>
            </a:r>
          </a:p>
          <a:p>
            <a:pPr marL="800100" lvl="1" indent="-342900">
              <a:lnSpc>
                <a:spcPct val="100000"/>
              </a:lnSpc>
              <a:spcBef>
                <a:spcPts val="200"/>
              </a:spcBef>
              <a:buClr>
                <a:srgbClr val="3E4268"/>
              </a:buClr>
              <a:buFont typeface="Webdings" panose="05030102010509060703" pitchFamily="18" charset="2"/>
              <a:buChar char="4"/>
            </a:pPr>
            <a:r>
              <a:rPr lang="en-US" sz="2200" dirty="0" smtClean="0">
                <a:solidFill>
                  <a:schemeClr val="bg2">
                    <a:lumMod val="50000"/>
                  </a:schemeClr>
                </a:solidFill>
              </a:rPr>
              <a:t>Surface fuels in grasslands have high rates of spread</a:t>
            </a:r>
          </a:p>
          <a:p>
            <a:pPr marL="342900" indent="-342900">
              <a:lnSpc>
                <a:spcPct val="100000"/>
              </a:lnSpc>
              <a:spcBef>
                <a:spcPts val="200"/>
              </a:spcBef>
              <a:buClr>
                <a:srgbClr val="3E4268"/>
              </a:buClr>
              <a:buFont typeface="Webdings" panose="05030102010509060703" pitchFamily="18" charset="2"/>
              <a:buChar char="4"/>
            </a:pPr>
            <a:r>
              <a:rPr lang="en-US" sz="2800" dirty="0">
                <a:solidFill>
                  <a:schemeClr val="bg2">
                    <a:lumMod val="50000"/>
                  </a:schemeClr>
                </a:solidFill>
              </a:rPr>
              <a:t>F</a:t>
            </a:r>
            <a:r>
              <a:rPr lang="en-US" sz="2800" dirty="0" smtClean="0">
                <a:solidFill>
                  <a:schemeClr val="bg2">
                    <a:lumMod val="50000"/>
                  </a:schemeClr>
                </a:solidFill>
              </a:rPr>
              <a:t>uel treatments at these interfaces will reduce risks to entire forest patches</a:t>
            </a:r>
          </a:p>
          <a:p>
            <a:pPr marL="342900" indent="-342900">
              <a:spcBef>
                <a:spcPts val="200"/>
              </a:spcBef>
              <a:buClr>
                <a:srgbClr val="3E4268"/>
              </a:buClr>
              <a:buFont typeface="Webdings" panose="05030102010509060703" pitchFamily="18" charset="2"/>
              <a:buChar char="4"/>
            </a:pPr>
            <a:endParaRPr lang="en-US" sz="2800" dirty="0">
              <a:solidFill>
                <a:schemeClr val="bg2">
                  <a:lumMod val="50000"/>
                </a:schemeClr>
              </a:solidFill>
            </a:endParaRPr>
          </a:p>
        </p:txBody>
      </p:sp>
    </p:spTree>
    <p:extLst>
      <p:ext uri="{BB962C8B-B14F-4D97-AF65-F5344CB8AC3E}">
        <p14:creationId xmlns:p14="http://schemas.microsoft.com/office/powerpoint/2010/main" val="177287357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8"/>
          <p:cNvSpPr>
            <a:spLocks noGrp="1"/>
          </p:cNvSpPr>
          <p:nvPr>
            <p:ph type="title"/>
          </p:nvPr>
        </p:nvSpPr>
        <p:spPr>
          <a:xfrm>
            <a:off x="4464953" y="2643559"/>
            <a:ext cx="7562625" cy="1065007"/>
          </a:xfrm>
        </p:spPr>
        <p:txBody>
          <a:bodyPr/>
          <a:lstStyle/>
          <a:p>
            <a:r>
              <a:rPr lang="en-US" b="1" dirty="0">
                <a:solidFill>
                  <a:schemeClr val="bg1"/>
                </a:solidFill>
              </a:rPr>
              <a:t>SAVETREE 2.0</a:t>
            </a:r>
          </a:p>
        </p:txBody>
      </p:sp>
      <p:grpSp>
        <p:nvGrpSpPr>
          <p:cNvPr id="3" name="Group 2"/>
          <p:cNvGrpSpPr/>
          <p:nvPr/>
        </p:nvGrpSpPr>
        <p:grpSpPr>
          <a:xfrm>
            <a:off x="10132986" y="4740079"/>
            <a:ext cx="899409" cy="800199"/>
            <a:chOff x="10132986" y="4740079"/>
            <a:chExt cx="899409" cy="800199"/>
          </a:xfrm>
        </p:grpSpPr>
        <p:sp>
          <p:nvSpPr>
            <p:cNvPr id="4" name="Oval 3"/>
            <p:cNvSpPr/>
            <p:nvPr/>
          </p:nvSpPr>
          <p:spPr>
            <a:xfrm>
              <a:off x="10132986" y="4740079"/>
              <a:ext cx="776302" cy="776302"/>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a:p>
              <a:pPr algn="ctr"/>
              <a:endParaRPr lang="en-US" dirty="0"/>
            </a:p>
          </p:txBody>
        </p:sp>
        <p:sp>
          <p:nvSpPr>
            <p:cNvPr id="5" name="Title 8"/>
            <p:cNvSpPr txBox="1">
              <a:spLocks/>
            </p:cNvSpPr>
            <p:nvPr/>
          </p:nvSpPr>
          <p:spPr>
            <a:xfrm>
              <a:off x="10257174" y="4740079"/>
              <a:ext cx="775221" cy="8001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0" kern="1200">
                  <a:solidFill>
                    <a:srgbClr val="3E4268"/>
                  </a:solidFill>
                  <a:latin typeface="Century Gothic" panose="020B0502020202020204" pitchFamily="34" charset="0"/>
                  <a:ea typeface="+mj-ea"/>
                  <a:cs typeface="+mj-cs"/>
                </a:defRPr>
              </a:lvl1pPr>
            </a:lstStyle>
            <a:p>
              <a:r>
                <a:rPr lang="en-US" b="1" dirty="0" smtClean="0"/>
                <a:t>2</a:t>
              </a:r>
              <a:endParaRPr lang="en-US" b="1" dirty="0"/>
            </a:p>
          </p:txBody>
        </p:sp>
      </p:grpSp>
    </p:spTree>
    <p:extLst>
      <p:ext uri="{BB962C8B-B14F-4D97-AF65-F5344CB8AC3E}">
        <p14:creationId xmlns:p14="http://schemas.microsoft.com/office/powerpoint/2010/main" val="230191440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Methods</a:t>
            </a:r>
          </a:p>
        </p:txBody>
      </p:sp>
      <p:sp>
        <p:nvSpPr>
          <p:cNvPr id="10" name="Title 4"/>
          <p:cNvSpPr txBox="1">
            <a:spLocks/>
          </p:cNvSpPr>
          <p:nvPr/>
        </p:nvSpPr>
        <p:spPr>
          <a:xfrm>
            <a:off x="1000125" y="365124"/>
            <a:ext cx="9413277" cy="4794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0" kern="1200">
                <a:solidFill>
                  <a:srgbClr val="3E4268"/>
                </a:solidFill>
                <a:latin typeface="Century Gothic" panose="020B0502020202020204" pitchFamily="34" charset="0"/>
                <a:ea typeface="+mj-ea"/>
                <a:cs typeface="+mj-cs"/>
              </a:defRPr>
            </a:lvl1pPr>
          </a:lstStyle>
          <a:p>
            <a:endParaRPr lang="en-US" sz="4000" dirty="0"/>
          </a:p>
        </p:txBody>
      </p:sp>
      <p:grpSp>
        <p:nvGrpSpPr>
          <p:cNvPr id="11" name="Group 10">
            <a:extLst>
              <a:ext uri="{FF2B5EF4-FFF2-40B4-BE49-F238E27FC236}">
                <a16:creationId xmlns="" xmlns:a16="http://schemas.microsoft.com/office/drawing/2014/main" id="{65D35422-0D15-40F2-8B09-CC28FB82CC90}"/>
              </a:ext>
            </a:extLst>
          </p:cNvPr>
          <p:cNvGrpSpPr/>
          <p:nvPr/>
        </p:nvGrpSpPr>
        <p:grpSpPr>
          <a:xfrm>
            <a:off x="2895600" y="2531204"/>
            <a:ext cx="2551270" cy="1983320"/>
            <a:chOff x="2576564" y="2506242"/>
            <a:chExt cx="2551270" cy="1983320"/>
          </a:xfrm>
        </p:grpSpPr>
        <p:sp>
          <p:nvSpPr>
            <p:cNvPr id="30" name="Rectangle 29"/>
            <p:cNvSpPr/>
            <p:nvPr/>
          </p:nvSpPr>
          <p:spPr>
            <a:xfrm>
              <a:off x="2576564" y="2506242"/>
              <a:ext cx="2551270" cy="457200"/>
            </a:xfrm>
            <a:prstGeom prst="rect">
              <a:avLst/>
            </a:prstGeom>
            <a:ln>
              <a:solidFill>
                <a:srgbClr val="3E4268"/>
              </a:solidFill>
            </a:ln>
          </p:spPr>
          <p:style>
            <a:lnRef idx="2">
              <a:schemeClr val="dk1"/>
            </a:lnRef>
            <a:fillRef idx="1">
              <a:schemeClr val="lt1"/>
            </a:fillRef>
            <a:effectRef idx="0">
              <a:schemeClr val="dk1"/>
            </a:effectRef>
            <a:fontRef idx="minor">
              <a:schemeClr val="dk1"/>
            </a:fontRef>
          </p:style>
          <p:txBody>
            <a:bodyPr rtlCol="0" anchor="ctr"/>
            <a:lstStyle/>
            <a:p>
              <a:pPr algn="ctr">
                <a:buClr>
                  <a:srgbClr val="3E4268"/>
                </a:buClr>
              </a:pPr>
              <a:r>
                <a:rPr lang="en-US" sz="2000" b="1" dirty="0">
                  <a:solidFill>
                    <a:srgbClr val="3E4268"/>
                  </a:solidFill>
                </a:rPr>
                <a:t>Acquire</a:t>
              </a:r>
            </a:p>
          </p:txBody>
        </p:sp>
        <p:sp>
          <p:nvSpPr>
            <p:cNvPr id="38" name="Process 24">
              <a:extLst>
                <a:ext uri="{FF2B5EF4-FFF2-40B4-BE49-F238E27FC236}">
                  <a16:creationId xmlns="" xmlns:a16="http://schemas.microsoft.com/office/drawing/2014/main" id="{D5EE773D-7A1D-4962-A9A7-C300A4BDBDCA}"/>
                </a:ext>
              </a:extLst>
            </p:cNvPr>
            <p:cNvSpPr/>
            <p:nvPr/>
          </p:nvSpPr>
          <p:spPr>
            <a:xfrm>
              <a:off x="2580255" y="3092385"/>
              <a:ext cx="2547579" cy="1397177"/>
            </a:xfrm>
            <a:prstGeom prst="flowChartProcess">
              <a:avLst/>
            </a:prstGeom>
            <a:ln>
              <a:solidFill>
                <a:srgbClr val="3E4268"/>
              </a:solidFill>
            </a:ln>
          </p:spPr>
          <p:style>
            <a:lnRef idx="2">
              <a:schemeClr val="dk1"/>
            </a:lnRef>
            <a:fillRef idx="1">
              <a:schemeClr val="lt1"/>
            </a:fillRef>
            <a:effectRef idx="0">
              <a:schemeClr val="dk1"/>
            </a:effectRef>
            <a:fontRef idx="minor">
              <a:schemeClr val="dk1"/>
            </a:fontRef>
          </p:style>
          <p:txBody>
            <a:bodyPr rtlCol="0" anchor="ctr">
              <a:spAutoFit/>
            </a:bodyPr>
            <a:lstStyle/>
            <a:p>
              <a:pPr marL="228600" lvl="0" indent="-228600">
                <a:lnSpc>
                  <a:spcPct val="106000"/>
                </a:lnSpc>
                <a:buClr>
                  <a:srgbClr val="3E4268"/>
                </a:buClr>
                <a:buFont typeface="Webdings" panose="05030102010509060703" pitchFamily="18" charset="2"/>
                <a:buChar char="4"/>
                <a:tabLst>
                  <a:tab pos="114300" algn="l"/>
                </a:tabLst>
                <a:defRPr/>
              </a:pPr>
              <a:r>
                <a:rPr lang="en-US" sz="1600" kern="0" dirty="0">
                  <a:solidFill>
                    <a:schemeClr val="bg2">
                      <a:lumMod val="50000"/>
                    </a:schemeClr>
                  </a:solidFill>
                  <a:latin typeface="Century Gothic" panose="020B0502020202020204" pitchFamily="34" charset="0"/>
                  <a:ea typeface="Calibri" panose="020F0502020204030204" pitchFamily="34" charset="0"/>
                  <a:cs typeface="Times New Roman" panose="02020603050405020304" pitchFamily="18" charset="0"/>
                </a:rPr>
                <a:t>LNF and Badger Planning Area boundaries</a:t>
              </a:r>
            </a:p>
            <a:p>
              <a:pPr marL="228600" lvl="0" indent="-228600">
                <a:lnSpc>
                  <a:spcPct val="106000"/>
                </a:lnSpc>
                <a:buClr>
                  <a:srgbClr val="3E4268"/>
                </a:buClr>
                <a:buFont typeface="Webdings" panose="05030102010509060703" pitchFamily="18" charset="2"/>
                <a:buChar char="4"/>
                <a:tabLst>
                  <a:tab pos="114300" algn="l"/>
                </a:tabLst>
                <a:defRPr/>
              </a:pPr>
              <a:r>
                <a:rPr lang="en-US" sz="1600" kern="0" dirty="0" smtClean="0">
                  <a:solidFill>
                    <a:schemeClr val="bg2">
                      <a:lumMod val="50000"/>
                    </a:schemeClr>
                  </a:solidFill>
                  <a:latin typeface="Century Gothic" panose="020B0502020202020204" pitchFamily="34" charset="0"/>
                  <a:ea typeface="Calibri" panose="020F0502020204030204" pitchFamily="34" charset="0"/>
                  <a:cs typeface="Times New Roman" panose="02020603050405020304" pitchFamily="18" charset="0"/>
                </a:rPr>
                <a:t>FRAP CA historic fire perimeters</a:t>
              </a:r>
              <a:endParaRPr lang="en-US" sz="1600" kern="0" dirty="0">
                <a:solidFill>
                  <a:schemeClr val="bg2">
                    <a:lumMod val="50000"/>
                  </a:schemeClr>
                </a:solidFill>
                <a:latin typeface="Century Gothic" panose="020B0502020202020204" pitchFamily="34" charset="0"/>
                <a:ea typeface="Calibri" panose="020F0502020204030204" pitchFamily="34" charset="0"/>
                <a:cs typeface="Times New Roman" panose="02020603050405020304" pitchFamily="18" charset="0"/>
              </a:endParaRPr>
            </a:p>
          </p:txBody>
        </p:sp>
      </p:grpSp>
      <p:grpSp>
        <p:nvGrpSpPr>
          <p:cNvPr id="8" name="Group 7">
            <a:extLst>
              <a:ext uri="{FF2B5EF4-FFF2-40B4-BE49-F238E27FC236}">
                <a16:creationId xmlns="" xmlns:a16="http://schemas.microsoft.com/office/drawing/2014/main" id="{C997D22F-3008-4470-BB1E-2F34C7BE4A6A}"/>
              </a:ext>
            </a:extLst>
          </p:cNvPr>
          <p:cNvGrpSpPr/>
          <p:nvPr/>
        </p:nvGrpSpPr>
        <p:grpSpPr>
          <a:xfrm>
            <a:off x="6553200" y="2522531"/>
            <a:ext cx="2743200" cy="2119667"/>
            <a:chOff x="7865824" y="2545977"/>
            <a:chExt cx="2743200" cy="2119667"/>
          </a:xfrm>
        </p:grpSpPr>
        <p:sp>
          <p:nvSpPr>
            <p:cNvPr id="40" name="Text Box 5"/>
            <p:cNvSpPr txBox="1"/>
            <p:nvPr/>
          </p:nvSpPr>
          <p:spPr>
            <a:xfrm>
              <a:off x="7865824" y="3007498"/>
              <a:ext cx="2743200" cy="1658146"/>
            </a:xfrm>
            <a:prstGeom prst="rect">
              <a:avLst/>
            </a:prstGeom>
            <a:solidFill>
              <a:sysClr val="window" lastClr="FFFFFF"/>
            </a:solidFill>
            <a:ln w="12700">
              <a:solidFill>
                <a:srgbClr val="3E4268"/>
              </a:solidFill>
            </a:ln>
          </p:spPr>
          <p:txBody>
            <a:bodyPr rot="0" spcFirstLastPara="0" vert="horz" wrap="square" lIns="91440" tIns="45720" rIns="91440" bIns="45720" numCol="1" spcCol="0" rtlCol="0" fromWordArt="0" anchor="t" anchorCtr="0" forceAA="0" compatLnSpc="1">
              <a:prstTxWarp prst="textNoShape">
                <a:avLst/>
              </a:prstTxWarp>
              <a:spAutoFit/>
            </a:bodyPr>
            <a:lstStyle/>
            <a:p>
              <a:pPr marL="228600" marR="0" lvl="0" indent="-228600" defTabSz="914400" eaLnBrk="1" fontAlgn="auto" latinLnBrk="0" hangingPunct="1">
                <a:lnSpc>
                  <a:spcPct val="106000"/>
                </a:lnSpc>
                <a:spcBef>
                  <a:spcPts val="0"/>
                </a:spcBef>
                <a:spcAft>
                  <a:spcPts val="0"/>
                </a:spcAft>
                <a:buClr>
                  <a:srgbClr val="3E4268"/>
                </a:buClr>
                <a:buSzTx/>
                <a:buFont typeface="Webdings" panose="05030102010509060703" pitchFamily="18" charset="2"/>
                <a:buChar char="4"/>
                <a:tabLst>
                  <a:tab pos="114300" algn="l"/>
                </a:tabLst>
                <a:defRPr/>
              </a:pPr>
              <a:r>
                <a:rPr lang="en-US" sz="1600" kern="0" dirty="0">
                  <a:solidFill>
                    <a:schemeClr val="bg2">
                      <a:lumMod val="50000"/>
                    </a:schemeClr>
                  </a:solidFill>
                  <a:latin typeface="Century Gothic" panose="020B0502020202020204" pitchFamily="34" charset="0"/>
                  <a:cs typeface="Times New Roman" panose="02020603050405020304" pitchFamily="18" charset="0"/>
                </a:rPr>
                <a:t>Enable user uploaded AOIs</a:t>
              </a:r>
            </a:p>
            <a:p>
              <a:pPr marL="228600" marR="0" lvl="0" indent="-228600" defTabSz="914400" eaLnBrk="1" fontAlgn="auto" latinLnBrk="0" hangingPunct="1">
                <a:lnSpc>
                  <a:spcPct val="106000"/>
                </a:lnSpc>
                <a:spcBef>
                  <a:spcPts val="0"/>
                </a:spcBef>
                <a:spcAft>
                  <a:spcPts val="0"/>
                </a:spcAft>
                <a:buClr>
                  <a:srgbClr val="3E4268"/>
                </a:buClr>
                <a:buSzTx/>
                <a:buFont typeface="Webdings" panose="05030102010509060703" pitchFamily="18" charset="2"/>
                <a:buChar char="4"/>
                <a:tabLst>
                  <a:tab pos="114300" algn="l"/>
                </a:tabLst>
                <a:defRPr/>
              </a:pPr>
              <a:r>
                <a:rPr lang="en-US" sz="1600" kern="0" dirty="0">
                  <a:solidFill>
                    <a:schemeClr val="bg2">
                      <a:lumMod val="50000"/>
                    </a:schemeClr>
                  </a:solidFill>
                  <a:latin typeface="Century Gothic" panose="020B0502020202020204" pitchFamily="34" charset="0"/>
                  <a:cs typeface="Times New Roman" panose="02020603050405020304" pitchFamily="18" charset="0"/>
                </a:rPr>
                <a:t>Drape documented fuel treatments over detected mortality trend</a:t>
              </a:r>
            </a:p>
          </p:txBody>
        </p:sp>
        <p:sp>
          <p:nvSpPr>
            <p:cNvPr id="44" name="Rectangle 43"/>
            <p:cNvSpPr/>
            <p:nvPr/>
          </p:nvSpPr>
          <p:spPr>
            <a:xfrm>
              <a:off x="7865824" y="2545977"/>
              <a:ext cx="2743200" cy="457200"/>
            </a:xfrm>
            <a:prstGeom prst="rect">
              <a:avLst/>
            </a:prstGeom>
            <a:ln>
              <a:solidFill>
                <a:srgbClr val="3E4268"/>
              </a:solidFill>
            </a:ln>
          </p:spPr>
          <p:style>
            <a:lnRef idx="2">
              <a:schemeClr val="dk1"/>
            </a:lnRef>
            <a:fillRef idx="1">
              <a:schemeClr val="lt1"/>
            </a:fillRef>
            <a:effectRef idx="0">
              <a:schemeClr val="dk1"/>
            </a:effectRef>
            <a:fontRef idx="minor">
              <a:schemeClr val="dk1"/>
            </a:fontRef>
          </p:style>
          <p:txBody>
            <a:bodyPr rtlCol="0" anchor="ctr"/>
            <a:lstStyle/>
            <a:p>
              <a:pPr algn="ctr">
                <a:buClr>
                  <a:srgbClr val="3E4268"/>
                </a:buClr>
              </a:pPr>
              <a:r>
                <a:rPr lang="en-US" sz="2000" b="1" dirty="0">
                  <a:solidFill>
                    <a:srgbClr val="3E4268"/>
                  </a:solidFill>
                </a:rPr>
                <a:t>Google Earth Engine</a:t>
              </a:r>
            </a:p>
          </p:txBody>
        </p:sp>
      </p:grpSp>
      <p:cxnSp>
        <p:nvCxnSpPr>
          <p:cNvPr id="65" name="Straight Arrow Connector 64"/>
          <p:cNvCxnSpPr>
            <a:cxnSpLocks/>
            <a:stCxn id="38" idx="3"/>
            <a:endCxn id="40" idx="1"/>
          </p:cNvCxnSpPr>
          <p:nvPr/>
        </p:nvCxnSpPr>
        <p:spPr>
          <a:xfrm flipV="1">
            <a:off x="5446870" y="3813125"/>
            <a:ext cx="1106330" cy="2811"/>
          </a:xfrm>
          <a:prstGeom prst="straightConnector1">
            <a:avLst/>
          </a:prstGeom>
          <a:ln w="19050">
            <a:solidFill>
              <a:srgbClr val="3E4268"/>
            </a:solidFill>
            <a:tailEnd type="triangle"/>
          </a:ln>
        </p:spPr>
        <p:style>
          <a:lnRef idx="1">
            <a:schemeClr val="accent1"/>
          </a:lnRef>
          <a:fillRef idx="0">
            <a:schemeClr val="accent1"/>
          </a:fillRef>
          <a:effectRef idx="0">
            <a:schemeClr val="accent1"/>
          </a:effectRef>
          <a:fontRef idx="minor">
            <a:schemeClr val="tx1"/>
          </a:fontRef>
        </p:style>
      </p:cxnSp>
      <p:sp>
        <p:nvSpPr>
          <p:cNvPr id="82" name="Rectangle 81">
            <a:extLst>
              <a:ext uri="{FF2B5EF4-FFF2-40B4-BE49-F238E27FC236}">
                <a16:creationId xmlns="" xmlns:a16="http://schemas.microsoft.com/office/drawing/2014/main" id="{A67B3F26-D0C2-410B-A521-D52B280D57D6}"/>
              </a:ext>
            </a:extLst>
          </p:cNvPr>
          <p:cNvSpPr/>
          <p:nvPr/>
        </p:nvSpPr>
        <p:spPr>
          <a:xfrm>
            <a:off x="2895600" y="1888068"/>
            <a:ext cx="6400800" cy="457200"/>
          </a:xfrm>
          <a:prstGeom prst="rect">
            <a:avLst/>
          </a:prstGeom>
          <a:ln w="19050">
            <a:solidFill>
              <a:srgbClr val="3E4268"/>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700" b="1" dirty="0" err="1">
                <a:solidFill>
                  <a:srgbClr val="3E4268"/>
                </a:solidFill>
              </a:rPr>
              <a:t>SAVeTrEE</a:t>
            </a:r>
            <a:r>
              <a:rPr lang="en-US" sz="2700" b="1" dirty="0">
                <a:solidFill>
                  <a:srgbClr val="3E4268"/>
                </a:solidFill>
              </a:rPr>
              <a:t> 2.0</a:t>
            </a:r>
          </a:p>
        </p:txBody>
      </p:sp>
    </p:spTree>
    <p:extLst>
      <p:ext uri="{BB962C8B-B14F-4D97-AF65-F5344CB8AC3E}">
        <p14:creationId xmlns:p14="http://schemas.microsoft.com/office/powerpoint/2010/main" val="232326891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a:t>Results</a:t>
            </a:r>
          </a:p>
        </p:txBody>
      </p:sp>
      <p:sp>
        <p:nvSpPr>
          <p:cNvPr id="6" name="Text Placeholder 5"/>
          <p:cNvSpPr>
            <a:spLocks noGrp="1"/>
          </p:cNvSpPr>
          <p:nvPr>
            <p:ph type="body" sz="half" idx="2"/>
          </p:nvPr>
        </p:nvSpPr>
        <p:spPr>
          <a:xfrm>
            <a:off x="5910944" y="7223124"/>
            <a:ext cx="4579085" cy="5880478"/>
          </a:xfrm>
        </p:spPr>
        <p:txBody>
          <a:bodyPr/>
          <a:lstStyle/>
          <a:p>
            <a:pPr marL="342900" indent="-342900">
              <a:spcBef>
                <a:spcPts val="200"/>
              </a:spcBef>
              <a:buClr>
                <a:srgbClr val="3E4268"/>
              </a:buClr>
              <a:buFont typeface="Webdings" panose="05030102010509060703" pitchFamily="18" charset="2"/>
              <a:buChar char="4"/>
            </a:pPr>
            <a:r>
              <a:rPr lang="en-US" dirty="0">
                <a:solidFill>
                  <a:schemeClr val="bg2">
                    <a:lumMod val="50000"/>
                  </a:schemeClr>
                </a:solidFill>
              </a:rPr>
              <a:t>Generalized code, allowing users to easily customize map</a:t>
            </a:r>
          </a:p>
          <a:p>
            <a:pPr marL="342900" indent="-342900">
              <a:spcBef>
                <a:spcPts val="200"/>
              </a:spcBef>
              <a:buClr>
                <a:srgbClr val="3E4268"/>
              </a:buClr>
              <a:buFont typeface="Webdings" panose="05030102010509060703" pitchFamily="18" charset="2"/>
              <a:buChar char="4"/>
            </a:pPr>
            <a:r>
              <a:rPr lang="en-US" dirty="0">
                <a:solidFill>
                  <a:schemeClr val="bg2">
                    <a:lumMod val="50000"/>
                  </a:schemeClr>
                </a:solidFill>
              </a:rPr>
              <a:t>Added historical fire data for users to differentiate between prescription fires and other kinds of tree mortality</a:t>
            </a:r>
          </a:p>
          <a:p>
            <a:pPr marL="342900" indent="-342900">
              <a:spcBef>
                <a:spcPts val="200"/>
              </a:spcBef>
              <a:buClr>
                <a:srgbClr val="3E4268"/>
              </a:buClr>
              <a:buFont typeface="Webdings" panose="05030102010509060703" pitchFamily="18" charset="2"/>
              <a:buChar char="4"/>
            </a:pPr>
            <a:r>
              <a:rPr lang="en-US" dirty="0">
                <a:solidFill>
                  <a:schemeClr val="bg2">
                    <a:lumMod val="50000"/>
                  </a:schemeClr>
                </a:solidFill>
              </a:rPr>
              <a:t>Improved interface by adding layers one at a time</a:t>
            </a:r>
          </a:p>
          <a:p>
            <a:pPr marL="342900" indent="-342900">
              <a:spcBef>
                <a:spcPts val="200"/>
              </a:spcBef>
              <a:buClr>
                <a:srgbClr val="3E4268"/>
              </a:buClr>
              <a:buFont typeface="Webdings" panose="05030102010509060703" pitchFamily="18" charset="2"/>
              <a:buChar char="4"/>
            </a:pPr>
            <a:r>
              <a:rPr lang="en-US" dirty="0">
                <a:solidFill>
                  <a:schemeClr val="bg2">
                    <a:lumMod val="50000"/>
                  </a:schemeClr>
                </a:solidFill>
              </a:rPr>
              <a:t>Opened code up to other shapefiles and fusion tables outside of area of interest</a:t>
            </a:r>
          </a:p>
          <a:p>
            <a:pPr marL="342900" indent="-342900">
              <a:spcBef>
                <a:spcPts val="200"/>
              </a:spcBef>
              <a:buClr>
                <a:srgbClr val="3E4268"/>
              </a:buClr>
              <a:buFont typeface="Webdings" panose="05030102010509060703" pitchFamily="18" charset="2"/>
              <a:buChar char="4"/>
            </a:pPr>
            <a:endParaRPr lang="en-US" dirty="0">
              <a:solidFill>
                <a:schemeClr val="bg2">
                  <a:lumMod val="50000"/>
                </a:schemeClr>
              </a:solidFill>
            </a:endParaRP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64811" y="1030769"/>
            <a:ext cx="2216967" cy="3432962"/>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93940" y="-19878"/>
            <a:ext cx="6013094" cy="6858000"/>
          </a:xfrm>
          <a:prstGeom prst="rect">
            <a:avLst/>
          </a:prstGeom>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1400" y="1055659"/>
            <a:ext cx="2162765" cy="4325530"/>
          </a:xfrm>
          <a:prstGeom prst="rect">
            <a:avLst/>
          </a:prstGeom>
        </p:spPr>
      </p:pic>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453778" y="4503487"/>
            <a:ext cx="2118544" cy="2175609"/>
          </a:xfrm>
          <a:prstGeom prst="rect">
            <a:avLst/>
          </a:prstGeom>
        </p:spPr>
      </p:pic>
      <p:sp>
        <p:nvSpPr>
          <p:cNvPr id="15" name="Rectangle 14"/>
          <p:cNvSpPr/>
          <p:nvPr/>
        </p:nvSpPr>
        <p:spPr>
          <a:xfrm>
            <a:off x="141400" y="1030769"/>
            <a:ext cx="2162765" cy="1398342"/>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41400" y="2506807"/>
            <a:ext cx="2162766" cy="1544331"/>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387960" y="1031962"/>
            <a:ext cx="2162766" cy="2579339"/>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2387960" y="3674208"/>
            <a:ext cx="2162766" cy="789524"/>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2389505" y="4510031"/>
            <a:ext cx="2162766" cy="2208820"/>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66605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3" name="Shape 163"/>
          <p:cNvSpPr txBox="1">
            <a:spLocks noGrp="1"/>
          </p:cNvSpPr>
          <p:nvPr>
            <p:ph type="body" idx="4294967295"/>
          </p:nvPr>
        </p:nvSpPr>
        <p:spPr>
          <a:xfrm>
            <a:off x="7784436" y="1362634"/>
            <a:ext cx="4215311" cy="5495365"/>
          </a:xfrm>
          <a:prstGeom prst="rect">
            <a:avLst/>
          </a:prstGeom>
          <a:noFill/>
          <a:ln>
            <a:noFill/>
          </a:ln>
        </p:spPr>
        <p:txBody>
          <a:bodyPr wrap="square" lIns="91425" tIns="45700" rIns="91425" bIns="45700" anchor="ctr" anchorCtr="0">
            <a:noAutofit/>
          </a:bodyPr>
          <a:lstStyle/>
          <a:p>
            <a:pPr marL="0" indent="0">
              <a:spcBef>
                <a:spcPts val="0"/>
              </a:spcBef>
              <a:buClr>
                <a:srgbClr val="57688F"/>
              </a:buClr>
              <a:buSzPct val="25000"/>
              <a:buNone/>
            </a:pPr>
            <a:r>
              <a:rPr lang="en" b="1" dirty="0" err="1">
                <a:solidFill>
                  <a:srgbClr val="3E4268"/>
                </a:solidFill>
              </a:rPr>
              <a:t>SAVeTrEE</a:t>
            </a:r>
            <a:endParaRPr lang="en" b="1" dirty="0">
              <a:solidFill>
                <a:srgbClr val="3E4268"/>
              </a:solidFill>
            </a:endParaRPr>
          </a:p>
          <a:p>
            <a:pPr marL="0" lvl="1" indent="0">
              <a:buClr>
                <a:srgbClr val="57688F"/>
              </a:buClr>
              <a:buSzPct val="25000"/>
              <a:buNone/>
            </a:pPr>
            <a:r>
              <a:rPr lang="en" i="1" dirty="0">
                <a:solidFill>
                  <a:srgbClr val="757070"/>
                </a:solidFill>
              </a:rPr>
              <a:t>Simple Analysis of Vegetative Trends in Earth Engine</a:t>
            </a:r>
          </a:p>
          <a:p>
            <a:pPr marL="0" lvl="1" indent="0">
              <a:buClr>
                <a:srgbClr val="3E4268"/>
              </a:buClr>
              <a:buSzPct val="25000"/>
              <a:buNone/>
            </a:pPr>
            <a:endParaRPr i="1" dirty="0">
              <a:solidFill>
                <a:srgbClr val="757070"/>
              </a:solidFill>
            </a:endParaRPr>
          </a:p>
          <a:p>
            <a:pPr marL="342900" lvl="1" indent="-342900">
              <a:lnSpc>
                <a:spcPct val="100000"/>
              </a:lnSpc>
              <a:spcBef>
                <a:spcPts val="1000"/>
              </a:spcBef>
              <a:buClr>
                <a:srgbClr val="3E4268"/>
              </a:buClr>
              <a:buFont typeface="Webdings" panose="05030102010509060703" pitchFamily="18" charset="2"/>
              <a:buChar char="4"/>
            </a:pPr>
            <a:r>
              <a:rPr lang="en" kern="1200" dirty="0">
                <a:solidFill>
                  <a:schemeClr val="bg2">
                    <a:lumMod val="50000"/>
                  </a:schemeClr>
                </a:solidFill>
                <a:latin typeface="Century Gothic" panose="020B0502020202020204" pitchFamily="34" charset="0"/>
                <a:ea typeface="+mn-ea"/>
                <a:cs typeface="+mn-cs"/>
              </a:rPr>
              <a:t>Maps </a:t>
            </a:r>
            <a:r>
              <a:rPr lang="en-US" kern="1200" dirty="0">
                <a:solidFill>
                  <a:schemeClr val="bg2">
                    <a:lumMod val="50000"/>
                  </a:schemeClr>
                </a:solidFill>
                <a:latin typeface="Century Gothic" panose="020B0502020202020204" pitchFamily="34" charset="0"/>
                <a:ea typeface="+mn-ea"/>
                <a:cs typeface="+mn-cs"/>
              </a:rPr>
              <a:t>trends in tree mortality</a:t>
            </a:r>
          </a:p>
          <a:p>
            <a:pPr marL="342900" lvl="1" indent="-342900">
              <a:lnSpc>
                <a:spcPct val="100000"/>
              </a:lnSpc>
              <a:spcBef>
                <a:spcPts val="1000"/>
              </a:spcBef>
              <a:buClr>
                <a:srgbClr val="3E4268"/>
              </a:buClr>
              <a:buFont typeface="Webdings" panose="05030102010509060703" pitchFamily="18" charset="2"/>
              <a:buChar char="4"/>
            </a:pPr>
            <a:r>
              <a:rPr lang="en-US" kern="1200" dirty="0">
                <a:solidFill>
                  <a:schemeClr val="bg2">
                    <a:lumMod val="50000"/>
                  </a:schemeClr>
                </a:solidFill>
                <a:latin typeface="Century Gothic" panose="020B0502020202020204" pitchFamily="34" charset="0"/>
                <a:ea typeface="+mn-ea"/>
                <a:cs typeface="+mn-cs"/>
              </a:rPr>
              <a:t>Bivariate plot shows moisture and greenness</a:t>
            </a:r>
            <a:endParaRPr lang="en" kern="1200" dirty="0">
              <a:solidFill>
                <a:schemeClr val="bg2">
                  <a:lumMod val="50000"/>
                </a:schemeClr>
              </a:solidFill>
              <a:latin typeface="Century Gothic" panose="020B0502020202020204" pitchFamily="34" charset="0"/>
              <a:ea typeface="+mn-ea"/>
              <a:cs typeface="+mn-cs"/>
            </a:endParaRPr>
          </a:p>
          <a:p>
            <a:pPr marL="342900" lvl="1" indent="-342900">
              <a:lnSpc>
                <a:spcPct val="100000"/>
              </a:lnSpc>
              <a:spcBef>
                <a:spcPts val="1000"/>
              </a:spcBef>
              <a:buClr>
                <a:srgbClr val="3E4268"/>
              </a:buClr>
              <a:buFont typeface="Webdings" panose="05030102010509060703" pitchFamily="18" charset="2"/>
              <a:buChar char="4"/>
            </a:pPr>
            <a:r>
              <a:rPr lang="en" kern="1200" dirty="0">
                <a:solidFill>
                  <a:schemeClr val="bg2">
                    <a:lumMod val="50000"/>
                  </a:schemeClr>
                </a:solidFill>
                <a:latin typeface="Century Gothic" panose="020B0502020202020204" pitchFamily="34" charset="0"/>
                <a:ea typeface="+mn-ea"/>
                <a:cs typeface="+mn-cs"/>
              </a:rPr>
              <a:t>Cloud-based</a:t>
            </a:r>
          </a:p>
          <a:p>
            <a:pPr marL="342900" lvl="1" indent="-342900">
              <a:lnSpc>
                <a:spcPct val="100000"/>
              </a:lnSpc>
              <a:spcBef>
                <a:spcPts val="1000"/>
              </a:spcBef>
              <a:buClr>
                <a:srgbClr val="3E4268"/>
              </a:buClr>
              <a:buFont typeface="Webdings" panose="05030102010509060703" pitchFamily="18" charset="2"/>
              <a:buChar char="4"/>
            </a:pPr>
            <a:r>
              <a:rPr lang="en" kern="1200" dirty="0">
                <a:solidFill>
                  <a:schemeClr val="bg2">
                    <a:lumMod val="50000"/>
                  </a:schemeClr>
                </a:solidFill>
                <a:latin typeface="Century Gothic" panose="020B0502020202020204" pitchFamily="34" charset="0"/>
                <a:ea typeface="+mn-ea"/>
                <a:cs typeface="+mn-cs"/>
              </a:rPr>
              <a:t>Landsat data at 30m</a:t>
            </a:r>
            <a:endParaRPr lang="en-US" kern="1200" dirty="0">
              <a:solidFill>
                <a:schemeClr val="bg2">
                  <a:lumMod val="50000"/>
                </a:schemeClr>
              </a:solidFill>
              <a:latin typeface="Century Gothic" panose="020B0502020202020204" pitchFamily="34" charset="0"/>
              <a:ea typeface="+mn-ea"/>
              <a:cs typeface="+mn-cs"/>
            </a:endParaRPr>
          </a:p>
          <a:p>
            <a:pPr marL="0" lvl="1" indent="0">
              <a:lnSpc>
                <a:spcPct val="100000"/>
              </a:lnSpc>
              <a:spcBef>
                <a:spcPts val="1000"/>
              </a:spcBef>
              <a:buClr>
                <a:srgbClr val="57688F"/>
              </a:buClr>
              <a:buNone/>
            </a:pPr>
            <a:endParaRPr lang="en-US" sz="1800" i="1" dirty="0">
              <a:solidFill>
                <a:srgbClr val="757070"/>
              </a:solidFill>
            </a:endParaRPr>
          </a:p>
          <a:p>
            <a:pPr marL="0" lvl="1" indent="0">
              <a:lnSpc>
                <a:spcPct val="100000"/>
              </a:lnSpc>
              <a:spcBef>
                <a:spcPts val="1000"/>
              </a:spcBef>
              <a:buClr>
                <a:srgbClr val="57688F"/>
              </a:buClr>
              <a:buNone/>
            </a:pPr>
            <a:r>
              <a:rPr lang="en" sz="1800" i="1" dirty="0">
                <a:solidFill>
                  <a:srgbClr val="757070"/>
                </a:solidFill>
              </a:rPr>
              <a:t>**In NASA software release process, not yet available to distribute</a:t>
            </a:r>
          </a:p>
          <a:p>
            <a:pPr marL="342900" lvl="1" indent="-342900">
              <a:lnSpc>
                <a:spcPct val="100000"/>
              </a:lnSpc>
              <a:spcBef>
                <a:spcPts val="1000"/>
              </a:spcBef>
              <a:buClr>
                <a:srgbClr val="57688F"/>
              </a:buClr>
              <a:buFont typeface="Webdings" panose="05030102010509060703" pitchFamily="18" charset="2"/>
              <a:buChar char="4"/>
            </a:pPr>
            <a:endParaRPr lang="en" kern="1200" dirty="0">
              <a:solidFill>
                <a:schemeClr val="bg2">
                  <a:lumMod val="50000"/>
                </a:schemeClr>
              </a:solidFill>
              <a:latin typeface="Century Gothic" panose="020B0502020202020204" pitchFamily="34" charset="0"/>
              <a:ea typeface="+mn-ea"/>
              <a:cs typeface="+mn-cs"/>
            </a:endParaRPr>
          </a:p>
        </p:txBody>
      </p:sp>
      <p:pic>
        <p:nvPicPr>
          <p:cNvPr id="164" name="Shape 164"/>
          <p:cNvPicPr preferRelativeResize="0"/>
          <p:nvPr/>
        </p:nvPicPr>
        <p:blipFill rotWithShape="1">
          <a:blip r:embed="rId3" cstate="screen">
            <a:alphaModFix/>
            <a:extLst>
              <a:ext uri="{28A0092B-C50C-407E-A947-70E740481C1C}">
                <a14:useLocalDpi xmlns:a14="http://schemas.microsoft.com/office/drawing/2010/main"/>
              </a:ext>
            </a:extLst>
          </a:blip>
          <a:srcRect l="-2" b="-4361"/>
          <a:stretch/>
        </p:blipFill>
        <p:spPr>
          <a:xfrm>
            <a:off x="176520" y="1217028"/>
            <a:ext cx="7257467" cy="5061477"/>
          </a:xfrm>
          <a:prstGeom prst="rect">
            <a:avLst/>
          </a:prstGeom>
          <a:noFill/>
          <a:ln>
            <a:noFill/>
          </a:ln>
        </p:spPr>
      </p:pic>
      <p:pic>
        <p:nvPicPr>
          <p:cNvPr id="165" name="Shape 165"/>
          <p:cNvPicPr preferRelativeResize="0"/>
          <p:nvPr/>
        </p:nvPicPr>
        <p:blipFill rotWithShape="1">
          <a:blip r:embed="rId4">
            <a:alphaModFix/>
          </a:blip>
          <a:srcRect/>
          <a:stretch/>
        </p:blipFill>
        <p:spPr>
          <a:xfrm>
            <a:off x="2517229" y="2261361"/>
            <a:ext cx="4392931" cy="3075545"/>
          </a:xfrm>
          <a:prstGeom prst="rect">
            <a:avLst/>
          </a:prstGeom>
          <a:noFill/>
          <a:ln>
            <a:noFill/>
          </a:ln>
        </p:spPr>
      </p:pic>
      <p:pic>
        <p:nvPicPr>
          <p:cNvPr id="6" name="Shape 174"/>
          <p:cNvPicPr preferRelativeResize="0"/>
          <p:nvPr/>
        </p:nvPicPr>
        <p:blipFill rotWithShape="1">
          <a:blip r:embed="rId5">
            <a:alphaModFix/>
          </a:blip>
          <a:srcRect/>
          <a:stretch/>
        </p:blipFill>
        <p:spPr>
          <a:xfrm>
            <a:off x="2510957" y="2209111"/>
            <a:ext cx="4421505" cy="3139178"/>
          </a:xfrm>
          <a:prstGeom prst="rect">
            <a:avLst/>
          </a:prstGeom>
          <a:noFill/>
          <a:ln>
            <a:noFill/>
          </a:ln>
        </p:spPr>
      </p:pic>
      <p:sp>
        <p:nvSpPr>
          <p:cNvPr id="9" name="Title 1">
            <a:extLst>
              <a:ext uri="{FF2B5EF4-FFF2-40B4-BE49-F238E27FC236}">
                <a16:creationId xmlns="" xmlns:a16="http://schemas.microsoft.com/office/drawing/2014/main" id="{E36E2D47-BCB8-43FF-B878-0B0D065E8AD8}"/>
              </a:ext>
            </a:extLst>
          </p:cNvPr>
          <p:cNvSpPr>
            <a:spLocks noGrp="1"/>
          </p:cNvSpPr>
          <p:nvPr>
            <p:ph type="title"/>
          </p:nvPr>
        </p:nvSpPr>
        <p:spPr>
          <a:xfrm>
            <a:off x="1000125" y="365124"/>
            <a:ext cx="9413277" cy="479425"/>
          </a:xfrm>
        </p:spPr>
        <p:txBody>
          <a:bodyPr/>
          <a:lstStyle/>
          <a:p>
            <a:r>
              <a:rPr lang="en-US" dirty="0"/>
              <a:t>Previous </a:t>
            </a:r>
            <a:r>
              <a:rPr lang="en-US" dirty="0" smtClean="0"/>
              <a:t>Work</a:t>
            </a:r>
            <a:endParaRPr lang="en-US" i="1" dirty="0"/>
          </a:p>
        </p:txBody>
      </p:sp>
    </p:spTree>
    <p:extLst>
      <p:ext uri="{BB962C8B-B14F-4D97-AF65-F5344CB8AC3E}">
        <p14:creationId xmlns:p14="http://schemas.microsoft.com/office/powerpoint/2010/main" val="5082421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fontScale="90000"/>
          </a:bodyPr>
          <a:lstStyle/>
          <a:p>
            <a:r>
              <a:rPr lang="en-US" sz="4400" dirty="0">
                <a:latin typeface="+mj-lt"/>
              </a:rPr>
              <a:t>Results</a:t>
            </a:r>
          </a:p>
        </p:txBody>
      </p:sp>
      <p:sp>
        <p:nvSpPr>
          <p:cNvPr id="5" name="Text Placeholder 5"/>
          <p:cNvSpPr txBox="1">
            <a:spLocks/>
          </p:cNvSpPr>
          <p:nvPr/>
        </p:nvSpPr>
        <p:spPr>
          <a:xfrm>
            <a:off x="655321" y="1273215"/>
            <a:ext cx="7539555" cy="544010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457200" indent="-342900">
              <a:spcBef>
                <a:spcPts val="200"/>
              </a:spcBef>
              <a:buClr>
                <a:srgbClr val="3E4268"/>
              </a:buClr>
              <a:buFont typeface="Webdings" panose="05030102010509060703" pitchFamily="18" charset="2"/>
              <a:buChar char=""/>
            </a:pPr>
            <a:r>
              <a:rPr lang="en-US" sz="2400" dirty="0" smtClean="0">
                <a:solidFill>
                  <a:schemeClr val="tx1">
                    <a:lumMod val="50000"/>
                    <a:lumOff val="50000"/>
                  </a:schemeClr>
                </a:solidFill>
                <a:latin typeface="+mn-lt"/>
              </a:rPr>
              <a:t>Historic fire data</a:t>
            </a:r>
          </a:p>
          <a:p>
            <a:pPr marL="914400" lvl="1" indent="-342900">
              <a:spcBef>
                <a:spcPts val="200"/>
              </a:spcBef>
              <a:buClr>
                <a:srgbClr val="3E4268"/>
              </a:buClr>
              <a:buFont typeface="Webdings" panose="05030102010509060703" pitchFamily="18" charset="2"/>
              <a:buChar char=""/>
            </a:pPr>
            <a:r>
              <a:rPr lang="en-US" sz="1800" dirty="0" smtClean="0">
                <a:solidFill>
                  <a:schemeClr val="tx1">
                    <a:lumMod val="50000"/>
                    <a:lumOff val="50000"/>
                  </a:schemeClr>
                </a:solidFill>
                <a:latin typeface="+mn-lt"/>
              </a:rPr>
              <a:t>FRAP CA statewide fire history: wildfire, treatments, prescriptions</a:t>
            </a:r>
          </a:p>
          <a:p>
            <a:pPr marL="914400" lvl="1" indent="-342900">
              <a:spcBef>
                <a:spcPts val="200"/>
              </a:spcBef>
              <a:buClr>
                <a:srgbClr val="3E4268"/>
              </a:buClr>
              <a:buFont typeface="Webdings" panose="05030102010509060703" pitchFamily="18" charset="2"/>
              <a:buChar char=""/>
            </a:pPr>
            <a:r>
              <a:rPr lang="en-US" sz="1800" dirty="0" smtClean="0">
                <a:solidFill>
                  <a:schemeClr val="tx1">
                    <a:lumMod val="50000"/>
                    <a:lumOff val="50000"/>
                  </a:schemeClr>
                </a:solidFill>
                <a:latin typeface="+mn-lt"/>
              </a:rPr>
              <a:t>Mask known mortality events</a:t>
            </a:r>
          </a:p>
          <a:p>
            <a:pPr marL="914400" lvl="1" indent="-342900">
              <a:spcBef>
                <a:spcPts val="200"/>
              </a:spcBef>
              <a:buClr>
                <a:srgbClr val="3E4268"/>
              </a:buClr>
              <a:buFont typeface="Webdings" panose="05030102010509060703" pitchFamily="18" charset="2"/>
              <a:buChar char=""/>
            </a:pPr>
            <a:r>
              <a:rPr lang="en-US" sz="1800" dirty="0" smtClean="0">
                <a:solidFill>
                  <a:schemeClr val="tx1">
                    <a:lumMod val="50000"/>
                    <a:lumOff val="50000"/>
                  </a:schemeClr>
                </a:solidFill>
                <a:latin typeface="+mn-lt"/>
              </a:rPr>
              <a:t>Can supply own shapefile</a:t>
            </a:r>
          </a:p>
          <a:p>
            <a:pPr marL="914400" lvl="1" indent="-342900">
              <a:spcBef>
                <a:spcPts val="200"/>
              </a:spcBef>
              <a:buClr>
                <a:srgbClr val="3E4268"/>
              </a:buClr>
              <a:buFont typeface="Webdings" panose="05030102010509060703" pitchFamily="18" charset="2"/>
              <a:buChar char=""/>
            </a:pPr>
            <a:endParaRPr lang="en-US" sz="1800" dirty="0">
              <a:solidFill>
                <a:schemeClr val="tx1">
                  <a:lumMod val="50000"/>
                  <a:lumOff val="50000"/>
                </a:schemeClr>
              </a:solidFill>
              <a:latin typeface="+mn-lt"/>
            </a:endParaRPr>
          </a:p>
          <a:p>
            <a:pPr marL="457200" indent="-342900">
              <a:spcBef>
                <a:spcPts val="200"/>
              </a:spcBef>
              <a:buClr>
                <a:srgbClr val="3E4268"/>
              </a:buClr>
              <a:buFont typeface="Webdings" panose="05030102010509060703" pitchFamily="18" charset="2"/>
              <a:buChar char=""/>
            </a:pPr>
            <a:r>
              <a:rPr lang="en-US" sz="2400" dirty="0">
                <a:solidFill>
                  <a:schemeClr val="tx1">
                    <a:lumMod val="50000"/>
                    <a:lumOff val="50000"/>
                  </a:schemeClr>
                </a:solidFill>
              </a:rPr>
              <a:t>Expands </a:t>
            </a:r>
            <a:r>
              <a:rPr lang="en-US" sz="2400" dirty="0" smtClean="0">
                <a:solidFill>
                  <a:schemeClr val="tx1">
                    <a:lumMod val="50000"/>
                    <a:lumOff val="50000"/>
                  </a:schemeClr>
                </a:solidFill>
              </a:rPr>
              <a:t>landscape-scale </a:t>
            </a:r>
            <a:r>
              <a:rPr lang="en-US" sz="2400" dirty="0">
                <a:solidFill>
                  <a:schemeClr val="tx1">
                    <a:lumMod val="50000"/>
                    <a:lumOff val="50000"/>
                  </a:schemeClr>
                </a:solidFill>
              </a:rPr>
              <a:t>analysis</a:t>
            </a:r>
          </a:p>
          <a:p>
            <a:pPr marL="914400" lvl="1" indent="-342900">
              <a:spcBef>
                <a:spcPts val="200"/>
              </a:spcBef>
              <a:buClr>
                <a:srgbClr val="3E4268"/>
              </a:buClr>
              <a:buFont typeface="Webdings" panose="05030102010509060703" pitchFamily="18" charset="2"/>
              <a:buChar char=""/>
            </a:pPr>
            <a:r>
              <a:rPr lang="en-US" sz="1800" dirty="0" smtClean="0">
                <a:solidFill>
                  <a:schemeClr val="tx1">
                    <a:lumMod val="50000"/>
                    <a:lumOff val="50000"/>
                  </a:schemeClr>
                </a:solidFill>
              </a:rPr>
              <a:t>More options for areas </a:t>
            </a:r>
            <a:r>
              <a:rPr lang="en-US" sz="1800" dirty="0">
                <a:solidFill>
                  <a:schemeClr val="tx1">
                    <a:lumMod val="50000"/>
                    <a:lumOff val="50000"/>
                  </a:schemeClr>
                </a:solidFill>
              </a:rPr>
              <a:t>of interest </a:t>
            </a:r>
            <a:endParaRPr lang="en-US" sz="1800" dirty="0" smtClean="0">
              <a:solidFill>
                <a:schemeClr val="tx1">
                  <a:lumMod val="50000"/>
                  <a:lumOff val="50000"/>
                </a:schemeClr>
              </a:solidFill>
            </a:endParaRPr>
          </a:p>
          <a:p>
            <a:pPr marL="914400" lvl="1" indent="-342900">
              <a:spcBef>
                <a:spcPts val="200"/>
              </a:spcBef>
              <a:buClr>
                <a:srgbClr val="3E4268"/>
              </a:buClr>
              <a:buFont typeface="Webdings" panose="05030102010509060703" pitchFamily="18" charset="2"/>
              <a:buChar char=""/>
            </a:pPr>
            <a:r>
              <a:rPr lang="en-US" sz="1800" dirty="0" smtClean="0">
                <a:solidFill>
                  <a:schemeClr val="tx1">
                    <a:lumMod val="50000"/>
                    <a:lumOff val="50000"/>
                  </a:schemeClr>
                </a:solidFill>
              </a:rPr>
              <a:t>Lassen </a:t>
            </a:r>
            <a:r>
              <a:rPr lang="en-US" sz="1800" dirty="0">
                <a:solidFill>
                  <a:schemeClr val="tx1">
                    <a:lumMod val="50000"/>
                    <a:lumOff val="50000"/>
                  </a:schemeClr>
                </a:solidFill>
              </a:rPr>
              <a:t>National </a:t>
            </a:r>
            <a:r>
              <a:rPr lang="en-US" sz="1800" dirty="0" smtClean="0">
                <a:solidFill>
                  <a:schemeClr val="tx1">
                    <a:lumMod val="50000"/>
                    <a:lumOff val="50000"/>
                  </a:schemeClr>
                </a:solidFill>
              </a:rPr>
              <a:t>Forest, Badger Planning Area</a:t>
            </a:r>
          </a:p>
          <a:p>
            <a:pPr marL="571500" lvl="1">
              <a:spcBef>
                <a:spcPts val="200"/>
              </a:spcBef>
              <a:buClr>
                <a:srgbClr val="3E4268"/>
              </a:buClr>
            </a:pPr>
            <a:endParaRPr lang="en-US" sz="1800" dirty="0" smtClean="0">
              <a:solidFill>
                <a:schemeClr val="tx1">
                  <a:lumMod val="50000"/>
                  <a:lumOff val="50000"/>
                </a:schemeClr>
              </a:solidFill>
            </a:endParaRPr>
          </a:p>
          <a:p>
            <a:pPr marL="457200" indent="-342900">
              <a:spcBef>
                <a:spcPts val="200"/>
              </a:spcBef>
              <a:buClr>
                <a:srgbClr val="3E4268"/>
              </a:buClr>
              <a:buFont typeface="Webdings" panose="05030102010509060703" pitchFamily="18" charset="2"/>
              <a:buChar char=""/>
            </a:pPr>
            <a:r>
              <a:rPr lang="en-US" sz="2400" dirty="0">
                <a:solidFill>
                  <a:schemeClr val="tx1">
                    <a:lumMod val="50000"/>
                    <a:lumOff val="50000"/>
                  </a:schemeClr>
                </a:solidFill>
              </a:rPr>
              <a:t>Increased </a:t>
            </a:r>
            <a:r>
              <a:rPr lang="en-US" sz="2400" dirty="0" smtClean="0">
                <a:solidFill>
                  <a:schemeClr val="tx1">
                    <a:lumMod val="50000"/>
                    <a:lumOff val="50000"/>
                  </a:schemeClr>
                </a:solidFill>
              </a:rPr>
              <a:t>flexibility</a:t>
            </a:r>
            <a:endParaRPr lang="en-US" sz="2400" dirty="0">
              <a:solidFill>
                <a:schemeClr val="tx1">
                  <a:lumMod val="50000"/>
                  <a:lumOff val="50000"/>
                </a:schemeClr>
              </a:solidFill>
            </a:endParaRPr>
          </a:p>
          <a:p>
            <a:pPr marL="914400" lvl="1" indent="-342900">
              <a:spcBef>
                <a:spcPts val="200"/>
              </a:spcBef>
              <a:buClr>
                <a:srgbClr val="3E4268"/>
              </a:buClr>
              <a:buFont typeface="Webdings" panose="05030102010509060703" pitchFamily="18" charset="2"/>
              <a:buChar char=""/>
            </a:pPr>
            <a:r>
              <a:rPr lang="en-US" sz="1800" dirty="0">
                <a:solidFill>
                  <a:schemeClr val="tx1">
                    <a:lumMod val="50000"/>
                    <a:lumOff val="50000"/>
                  </a:schemeClr>
                </a:solidFill>
              </a:rPr>
              <a:t>User supplied area of interest and fire </a:t>
            </a:r>
            <a:r>
              <a:rPr lang="en-US" sz="1800" dirty="0" smtClean="0">
                <a:solidFill>
                  <a:schemeClr val="tx1">
                    <a:lumMod val="50000"/>
                    <a:lumOff val="50000"/>
                  </a:schemeClr>
                </a:solidFill>
              </a:rPr>
              <a:t>assets</a:t>
            </a:r>
          </a:p>
          <a:p>
            <a:pPr marL="571500" lvl="1">
              <a:spcBef>
                <a:spcPts val="200"/>
              </a:spcBef>
              <a:buClr>
                <a:srgbClr val="3E4268"/>
              </a:buClr>
            </a:pPr>
            <a:endParaRPr lang="en-US" sz="2400" dirty="0" smtClean="0">
              <a:solidFill>
                <a:schemeClr val="tx1">
                  <a:lumMod val="50000"/>
                  <a:lumOff val="50000"/>
                </a:schemeClr>
              </a:solidFill>
              <a:latin typeface="+mn-lt"/>
            </a:endParaRPr>
          </a:p>
          <a:p>
            <a:pPr marL="457200" indent="-342900">
              <a:spcBef>
                <a:spcPts val="200"/>
              </a:spcBef>
              <a:buClr>
                <a:srgbClr val="3E4268"/>
              </a:buClr>
              <a:buFont typeface="Webdings" panose="05030102010509060703" pitchFamily="18" charset="2"/>
              <a:buChar char=""/>
            </a:pPr>
            <a:r>
              <a:rPr lang="en-US" sz="2400" dirty="0" smtClean="0">
                <a:solidFill>
                  <a:schemeClr val="tx1">
                    <a:lumMod val="50000"/>
                    <a:lumOff val="50000"/>
                  </a:schemeClr>
                </a:solidFill>
                <a:latin typeface="+mn-lt"/>
              </a:rPr>
              <a:t>Improved interface</a:t>
            </a:r>
          </a:p>
          <a:p>
            <a:pPr marL="914400" lvl="1" indent="-342900">
              <a:spcBef>
                <a:spcPts val="200"/>
              </a:spcBef>
              <a:buClr>
                <a:srgbClr val="3E4268"/>
              </a:buClr>
              <a:buFont typeface="Webdings" panose="05030102010509060703" pitchFamily="18" charset="2"/>
              <a:buChar char=""/>
            </a:pPr>
            <a:r>
              <a:rPr lang="en-US" sz="1800" dirty="0" smtClean="0">
                <a:solidFill>
                  <a:schemeClr val="tx1">
                    <a:lumMod val="50000"/>
                    <a:lumOff val="50000"/>
                  </a:schemeClr>
                </a:solidFill>
                <a:latin typeface="+mn-lt"/>
              </a:rPr>
              <a:t>Add one layer at a time</a:t>
            </a:r>
          </a:p>
          <a:p>
            <a:pPr marL="914400" lvl="1" indent="-342900">
              <a:spcBef>
                <a:spcPts val="200"/>
              </a:spcBef>
              <a:buClr>
                <a:srgbClr val="3E4268"/>
              </a:buClr>
              <a:buFont typeface="Webdings" panose="05030102010509060703" pitchFamily="18" charset="2"/>
              <a:buChar char=""/>
            </a:pPr>
            <a:r>
              <a:rPr lang="en-US" sz="1800" dirty="0" smtClean="0">
                <a:solidFill>
                  <a:schemeClr val="tx1">
                    <a:lumMod val="50000"/>
                    <a:lumOff val="50000"/>
                  </a:schemeClr>
                </a:solidFill>
                <a:latin typeface="+mn-lt"/>
              </a:rPr>
              <a:t>Streamlined interaction with UI design</a:t>
            </a:r>
          </a:p>
          <a:p>
            <a:pPr marL="342900" indent="-228600">
              <a:spcBef>
                <a:spcPts val="200"/>
              </a:spcBef>
              <a:buClr>
                <a:srgbClr val="3E4268"/>
              </a:buClr>
              <a:buFont typeface="Arial" panose="020B0604020202020204" pitchFamily="34" charset="0"/>
              <a:buChar char="•"/>
            </a:pPr>
            <a:endParaRPr lang="en-US" sz="1800" dirty="0">
              <a:solidFill>
                <a:schemeClr val="tx1"/>
              </a:solidFill>
              <a:latin typeface="+mn-lt"/>
            </a:endParaRP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926331" y="1273215"/>
            <a:ext cx="3768958" cy="3034605"/>
          </a:xfrm>
          <a:prstGeom prst="rect">
            <a:avLst/>
          </a:prstGeom>
        </p:spPr>
      </p:pic>
    </p:spTree>
    <p:extLst>
      <p:ext uri="{BB962C8B-B14F-4D97-AF65-F5344CB8AC3E}">
        <p14:creationId xmlns:p14="http://schemas.microsoft.com/office/powerpoint/2010/main" val="381404743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8"/>
          <p:cNvSpPr>
            <a:spLocks noGrp="1"/>
          </p:cNvSpPr>
          <p:nvPr>
            <p:ph type="title"/>
          </p:nvPr>
        </p:nvSpPr>
        <p:spPr>
          <a:xfrm>
            <a:off x="1661792" y="2553619"/>
            <a:ext cx="7562625" cy="1065007"/>
          </a:xfrm>
        </p:spPr>
        <p:txBody>
          <a:bodyPr/>
          <a:lstStyle/>
          <a:p>
            <a:r>
              <a:rPr lang="en-US" b="1" dirty="0">
                <a:solidFill>
                  <a:schemeClr val="bg1"/>
                </a:solidFill>
              </a:rPr>
              <a:t>Reading Fire Recovery</a:t>
            </a:r>
          </a:p>
        </p:txBody>
      </p:sp>
      <p:grpSp>
        <p:nvGrpSpPr>
          <p:cNvPr id="3" name="Group 2"/>
          <p:cNvGrpSpPr/>
          <p:nvPr/>
        </p:nvGrpSpPr>
        <p:grpSpPr>
          <a:xfrm>
            <a:off x="10132986" y="4740079"/>
            <a:ext cx="899409" cy="800199"/>
            <a:chOff x="10132986" y="4740079"/>
            <a:chExt cx="899409" cy="800199"/>
          </a:xfrm>
        </p:grpSpPr>
        <p:sp>
          <p:nvSpPr>
            <p:cNvPr id="4" name="Oval 3"/>
            <p:cNvSpPr/>
            <p:nvPr/>
          </p:nvSpPr>
          <p:spPr>
            <a:xfrm>
              <a:off x="10132986" y="4740079"/>
              <a:ext cx="776302" cy="776302"/>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a:p>
              <a:pPr algn="ctr"/>
              <a:endParaRPr lang="en-US" dirty="0"/>
            </a:p>
          </p:txBody>
        </p:sp>
        <p:sp>
          <p:nvSpPr>
            <p:cNvPr id="5" name="Title 8"/>
            <p:cNvSpPr txBox="1">
              <a:spLocks/>
            </p:cNvSpPr>
            <p:nvPr/>
          </p:nvSpPr>
          <p:spPr>
            <a:xfrm>
              <a:off x="10257174" y="4740079"/>
              <a:ext cx="775221" cy="8001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0" kern="1200">
                  <a:solidFill>
                    <a:srgbClr val="3E4268"/>
                  </a:solidFill>
                  <a:latin typeface="Century Gothic" panose="020B0502020202020204" pitchFamily="34" charset="0"/>
                  <a:ea typeface="+mj-ea"/>
                  <a:cs typeface="+mj-cs"/>
                </a:defRPr>
              </a:lvl1pPr>
            </a:lstStyle>
            <a:p>
              <a:r>
                <a:rPr lang="en-US" b="1" dirty="0"/>
                <a:t>3</a:t>
              </a:r>
            </a:p>
          </p:txBody>
        </p:sp>
      </p:grpSp>
    </p:spTree>
    <p:extLst>
      <p:ext uri="{BB962C8B-B14F-4D97-AF65-F5344CB8AC3E}">
        <p14:creationId xmlns:p14="http://schemas.microsoft.com/office/powerpoint/2010/main" val="147353796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Methods</a:t>
            </a:r>
          </a:p>
        </p:txBody>
      </p:sp>
      <p:grpSp>
        <p:nvGrpSpPr>
          <p:cNvPr id="81" name="Group 80">
            <a:extLst>
              <a:ext uri="{FF2B5EF4-FFF2-40B4-BE49-F238E27FC236}">
                <a16:creationId xmlns="" xmlns:a16="http://schemas.microsoft.com/office/drawing/2014/main" id="{CCD57192-6CA9-49CB-B6D2-9F13BB0C18A6}"/>
              </a:ext>
            </a:extLst>
          </p:cNvPr>
          <p:cNvGrpSpPr/>
          <p:nvPr/>
        </p:nvGrpSpPr>
        <p:grpSpPr>
          <a:xfrm>
            <a:off x="1307870" y="2133947"/>
            <a:ext cx="2560321" cy="1066369"/>
            <a:chOff x="1307870" y="2133002"/>
            <a:chExt cx="2560321" cy="1066369"/>
          </a:xfrm>
        </p:grpSpPr>
        <p:sp>
          <p:nvSpPr>
            <p:cNvPr id="8" name="Process 24">
              <a:extLst>
                <a:ext uri="{FF2B5EF4-FFF2-40B4-BE49-F238E27FC236}">
                  <a16:creationId xmlns="" xmlns:a16="http://schemas.microsoft.com/office/drawing/2014/main" id="{D5EE773D-7A1D-4962-A9A7-C300A4BDBDCA}"/>
                </a:ext>
              </a:extLst>
            </p:cNvPr>
            <p:cNvSpPr/>
            <p:nvPr/>
          </p:nvSpPr>
          <p:spPr>
            <a:xfrm>
              <a:off x="1307870" y="2587477"/>
              <a:ext cx="2560320" cy="611894"/>
            </a:xfrm>
            <a:prstGeom prst="flowChartProcess">
              <a:avLst/>
            </a:prstGeom>
            <a:ln>
              <a:solidFill>
                <a:srgbClr val="3E4268"/>
              </a:solidFill>
            </a:ln>
          </p:spPr>
          <p:style>
            <a:lnRef idx="2">
              <a:schemeClr val="dk1"/>
            </a:lnRef>
            <a:fillRef idx="1">
              <a:schemeClr val="lt1"/>
            </a:fillRef>
            <a:effectRef idx="0">
              <a:schemeClr val="dk1"/>
            </a:effectRef>
            <a:fontRef idx="minor">
              <a:schemeClr val="dk1"/>
            </a:fontRef>
          </p:style>
          <p:txBody>
            <a:bodyPr rtlCol="0" anchor="ctr"/>
            <a:lstStyle/>
            <a:p>
              <a:pPr marL="228600" indent="-228600">
                <a:lnSpc>
                  <a:spcPct val="106000"/>
                </a:lnSpc>
                <a:buClr>
                  <a:srgbClr val="3E4268"/>
                </a:buClr>
                <a:buFont typeface="Webdings" panose="05030102010509060703" pitchFamily="18" charset="2"/>
                <a:buChar char="4"/>
                <a:tabLst>
                  <a:tab pos="114300" algn="l"/>
                </a:tabLst>
                <a:defRPr/>
              </a:pPr>
              <a:r>
                <a:rPr lang="en-US" sz="1600" dirty="0">
                  <a:solidFill>
                    <a:schemeClr val="bg2">
                      <a:lumMod val="50000"/>
                    </a:schemeClr>
                  </a:solidFill>
                </a:rPr>
                <a:t>NAIP 2012, 2014, 2016</a:t>
              </a:r>
              <a:endParaRPr lang="en-US" sz="1600" kern="0" dirty="0">
                <a:solidFill>
                  <a:schemeClr val="bg2">
                    <a:lumMod val="50000"/>
                  </a:schemeClr>
                </a:solidFill>
                <a:latin typeface="Century Gothic" panose="020B0502020202020204" pitchFamily="34" charset="0"/>
                <a:ea typeface="Calibri" panose="020F0502020204030204" pitchFamily="34" charset="0"/>
                <a:cs typeface="Times New Roman" panose="02020603050405020304" pitchFamily="18" charset="0"/>
              </a:endParaRPr>
            </a:p>
            <a:p>
              <a:pPr marL="228600" lvl="0" indent="-228600">
                <a:lnSpc>
                  <a:spcPct val="106000"/>
                </a:lnSpc>
                <a:buClr>
                  <a:srgbClr val="3E4268"/>
                </a:buClr>
                <a:buFont typeface="Webdings" panose="05030102010509060703" pitchFamily="18" charset="2"/>
                <a:buChar char="4"/>
                <a:tabLst>
                  <a:tab pos="114300" algn="l"/>
                </a:tabLst>
                <a:defRPr/>
              </a:pPr>
              <a:r>
                <a:rPr lang="en-US" sz="1600" kern="0" dirty="0">
                  <a:solidFill>
                    <a:schemeClr val="bg2">
                      <a:lumMod val="50000"/>
                    </a:schemeClr>
                  </a:solidFill>
                  <a:latin typeface="Century Gothic" panose="020B0502020202020204" pitchFamily="34" charset="0"/>
                  <a:ea typeface="Calibri" panose="020F0502020204030204" pitchFamily="34" charset="0"/>
                  <a:cs typeface="Times New Roman" panose="02020603050405020304" pitchFamily="18" charset="0"/>
                </a:rPr>
                <a:t>LNF planting points</a:t>
              </a:r>
            </a:p>
          </p:txBody>
        </p:sp>
        <p:sp>
          <p:nvSpPr>
            <p:cNvPr id="11" name="Process 24">
              <a:extLst>
                <a:ext uri="{FF2B5EF4-FFF2-40B4-BE49-F238E27FC236}">
                  <a16:creationId xmlns="" xmlns:a16="http://schemas.microsoft.com/office/drawing/2014/main" id="{D5EE773D-7A1D-4962-A9A7-C300A4BDBDCA}"/>
                </a:ext>
              </a:extLst>
            </p:cNvPr>
            <p:cNvSpPr/>
            <p:nvPr/>
          </p:nvSpPr>
          <p:spPr>
            <a:xfrm>
              <a:off x="1307871" y="2133002"/>
              <a:ext cx="2560320" cy="457200"/>
            </a:xfrm>
            <a:prstGeom prst="flowChartProcess">
              <a:avLst/>
            </a:prstGeom>
            <a:ln w="12700">
              <a:solidFill>
                <a:srgbClr val="3E4268"/>
              </a:solidFill>
            </a:ln>
          </p:spPr>
          <p:style>
            <a:lnRef idx="2">
              <a:schemeClr val="dk1"/>
            </a:lnRef>
            <a:fillRef idx="1">
              <a:schemeClr val="lt1"/>
            </a:fillRef>
            <a:effectRef idx="0">
              <a:schemeClr val="dk1"/>
            </a:effectRef>
            <a:fontRef idx="minor">
              <a:schemeClr val="dk1"/>
            </a:fontRef>
          </p:style>
          <p:txBody>
            <a:bodyPr rtlCol="0" anchor="ctr"/>
            <a:lstStyle/>
            <a:p>
              <a:pPr lvl="0" algn="ctr">
                <a:lnSpc>
                  <a:spcPct val="106000"/>
                </a:lnSpc>
                <a:buClr>
                  <a:srgbClr val="3E4268"/>
                </a:buClr>
                <a:tabLst>
                  <a:tab pos="114300" algn="l"/>
                </a:tabLst>
                <a:defRPr/>
              </a:pPr>
              <a:r>
                <a:rPr lang="en-US" sz="2000" b="1" dirty="0">
                  <a:solidFill>
                    <a:srgbClr val="3E4268"/>
                  </a:solidFill>
                </a:rPr>
                <a:t>Acquire </a:t>
              </a:r>
            </a:p>
          </p:txBody>
        </p:sp>
      </p:grpSp>
      <p:grpSp>
        <p:nvGrpSpPr>
          <p:cNvPr id="25" name="Group 24">
            <a:extLst>
              <a:ext uri="{FF2B5EF4-FFF2-40B4-BE49-F238E27FC236}">
                <a16:creationId xmlns="" xmlns:a16="http://schemas.microsoft.com/office/drawing/2014/main" id="{B3856F5B-937B-4FDC-99BA-A1C69B92FCBF}"/>
              </a:ext>
            </a:extLst>
          </p:cNvPr>
          <p:cNvGrpSpPr/>
          <p:nvPr/>
        </p:nvGrpSpPr>
        <p:grpSpPr>
          <a:xfrm>
            <a:off x="1307870" y="3663776"/>
            <a:ext cx="2560320" cy="1055892"/>
            <a:chOff x="1010664" y="2105878"/>
            <a:chExt cx="2560320" cy="1055892"/>
          </a:xfrm>
        </p:grpSpPr>
        <p:sp>
          <p:nvSpPr>
            <p:cNvPr id="12" name="Text Box 3"/>
            <p:cNvSpPr txBox="1"/>
            <p:nvPr/>
          </p:nvSpPr>
          <p:spPr>
            <a:xfrm>
              <a:off x="1010664" y="2105878"/>
              <a:ext cx="2560320" cy="455994"/>
            </a:xfrm>
            <a:prstGeom prst="rect">
              <a:avLst/>
            </a:prstGeom>
            <a:solidFill>
              <a:sysClr val="window" lastClr="FFFFFF"/>
            </a:solidFill>
            <a:ln w="12700">
              <a:solidFill>
                <a:srgbClr val="3E4268"/>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6000"/>
                </a:lnSpc>
                <a:spcBef>
                  <a:spcPts val="0"/>
                </a:spcBef>
                <a:spcAft>
                  <a:spcPts val="800"/>
                </a:spcAft>
                <a:buClr>
                  <a:srgbClr val="3E4268"/>
                </a:buClr>
                <a:buSzTx/>
                <a:buFontTx/>
                <a:buNone/>
                <a:tabLst/>
                <a:defRPr/>
              </a:pPr>
              <a:r>
                <a:rPr kumimoji="0" lang="en-US" sz="2000" b="1" i="0" u="none" strike="noStrike" kern="0" cap="none" spc="0" normalizeH="0" baseline="0" noProof="0" dirty="0">
                  <a:ln>
                    <a:noFill/>
                  </a:ln>
                  <a:solidFill>
                    <a:srgbClr val="3E4268"/>
                  </a:solidFill>
                  <a:effectLst/>
                  <a:uLnTx/>
                  <a:uFillTx/>
                  <a:latin typeface="Century Gothic" panose="020B0502020202020204" pitchFamily="34" charset="0"/>
                  <a:ea typeface="Calibri" panose="020F0502020204030204" pitchFamily="34" charset="0"/>
                </a:rPr>
                <a:t>Process in ArcMap</a:t>
              </a:r>
              <a:endParaRPr kumimoji="0" lang="en-US" sz="2000" b="1" i="0" u="none" strike="noStrike" kern="0" cap="none" spc="0" normalizeH="0" baseline="0" noProof="0" dirty="0">
                <a:ln>
                  <a:noFill/>
                </a:ln>
                <a:solidFill>
                  <a:srgbClr val="3E4268"/>
                </a:solidFill>
                <a:effectLst/>
                <a:uLnTx/>
                <a:uFillTx/>
                <a:latin typeface="Times New Roman" panose="02020603050405020304" pitchFamily="18" charset="0"/>
                <a:ea typeface="Times New Roman" panose="02020603050405020304" pitchFamily="18" charset="0"/>
              </a:endParaRPr>
            </a:p>
          </p:txBody>
        </p:sp>
        <p:sp>
          <p:nvSpPr>
            <p:cNvPr id="15" name="Process 24">
              <a:extLst>
                <a:ext uri="{FF2B5EF4-FFF2-40B4-BE49-F238E27FC236}">
                  <a16:creationId xmlns="" xmlns:a16="http://schemas.microsoft.com/office/drawing/2014/main" id="{D5EE773D-7A1D-4962-A9A7-C300A4BDBDCA}"/>
                </a:ext>
              </a:extLst>
            </p:cNvPr>
            <p:cNvSpPr/>
            <p:nvPr/>
          </p:nvSpPr>
          <p:spPr>
            <a:xfrm>
              <a:off x="1010664" y="2561872"/>
              <a:ext cx="2560320" cy="599898"/>
            </a:xfrm>
            <a:prstGeom prst="flowChartProcess">
              <a:avLst/>
            </a:prstGeom>
            <a:ln>
              <a:solidFill>
                <a:srgbClr val="3E4268"/>
              </a:solidFill>
            </a:ln>
          </p:spPr>
          <p:style>
            <a:lnRef idx="2">
              <a:schemeClr val="dk1"/>
            </a:lnRef>
            <a:fillRef idx="1">
              <a:schemeClr val="lt1"/>
            </a:fillRef>
            <a:effectRef idx="0">
              <a:schemeClr val="dk1"/>
            </a:effectRef>
            <a:fontRef idx="minor">
              <a:schemeClr val="dk1"/>
            </a:fontRef>
          </p:style>
          <p:txBody>
            <a:bodyPr rtlCol="0" anchor="ctr"/>
            <a:lstStyle/>
            <a:p>
              <a:pPr marL="228600" lvl="0" indent="-228600">
                <a:lnSpc>
                  <a:spcPct val="106000"/>
                </a:lnSpc>
                <a:buClr>
                  <a:srgbClr val="3E4268"/>
                </a:buClr>
                <a:buFont typeface="Webdings" panose="05030102010509060703" pitchFamily="18" charset="2"/>
                <a:buChar char="4"/>
                <a:tabLst>
                  <a:tab pos="114300" algn="l"/>
                </a:tabLst>
                <a:defRPr/>
              </a:pPr>
              <a:r>
                <a:rPr lang="en-US" sz="1600" dirty="0">
                  <a:solidFill>
                    <a:schemeClr val="bg2">
                      <a:lumMod val="50000"/>
                    </a:schemeClr>
                  </a:solidFill>
                </a:rPr>
                <a:t>Mosaic quadrangles</a:t>
              </a:r>
            </a:p>
            <a:p>
              <a:pPr marL="228600" lvl="0" indent="-228600">
                <a:lnSpc>
                  <a:spcPct val="106000"/>
                </a:lnSpc>
                <a:buClr>
                  <a:srgbClr val="3E4268"/>
                </a:buClr>
                <a:buFont typeface="Webdings" panose="05030102010509060703" pitchFamily="18" charset="2"/>
                <a:buChar char="4"/>
                <a:tabLst>
                  <a:tab pos="114300" algn="l"/>
                </a:tabLst>
                <a:defRPr/>
              </a:pPr>
              <a:r>
                <a:rPr lang="en-US" sz="1600" dirty="0">
                  <a:solidFill>
                    <a:schemeClr val="bg2">
                      <a:lumMod val="50000"/>
                    </a:schemeClr>
                  </a:solidFill>
                </a:rPr>
                <a:t>Calculate NDVI</a:t>
              </a:r>
            </a:p>
          </p:txBody>
        </p:sp>
      </p:grpSp>
      <p:cxnSp>
        <p:nvCxnSpPr>
          <p:cNvPr id="22" name="Straight Arrow Connector 21"/>
          <p:cNvCxnSpPr>
            <a:cxnSpLocks/>
            <a:stCxn id="8" idx="2"/>
            <a:endCxn id="12" idx="0"/>
          </p:cNvCxnSpPr>
          <p:nvPr/>
        </p:nvCxnSpPr>
        <p:spPr>
          <a:xfrm>
            <a:off x="2588030" y="3200316"/>
            <a:ext cx="0" cy="463460"/>
          </a:xfrm>
          <a:prstGeom prst="straightConnector1">
            <a:avLst/>
          </a:prstGeom>
          <a:ln w="19050">
            <a:solidFill>
              <a:srgbClr val="3E4268"/>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cxnSpLocks/>
            <a:stCxn id="17" idx="3"/>
            <a:endCxn id="29" idx="1"/>
          </p:cNvCxnSpPr>
          <p:nvPr/>
        </p:nvCxnSpPr>
        <p:spPr>
          <a:xfrm flipV="1">
            <a:off x="7386242" y="4419718"/>
            <a:ext cx="433223" cy="1"/>
          </a:xfrm>
          <a:prstGeom prst="straightConnector1">
            <a:avLst/>
          </a:prstGeom>
          <a:ln w="19050">
            <a:solidFill>
              <a:srgbClr val="3E4268"/>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cxnSpLocks/>
            <a:stCxn id="55" idx="3"/>
            <a:endCxn id="104" idx="1"/>
          </p:cNvCxnSpPr>
          <p:nvPr/>
        </p:nvCxnSpPr>
        <p:spPr>
          <a:xfrm>
            <a:off x="7386242" y="2893424"/>
            <a:ext cx="433223" cy="0"/>
          </a:xfrm>
          <a:prstGeom prst="straightConnector1">
            <a:avLst/>
          </a:prstGeom>
          <a:ln w="19050">
            <a:solidFill>
              <a:srgbClr val="3E4268"/>
            </a:solidFill>
            <a:tailEnd type="triangle"/>
          </a:ln>
        </p:spPr>
        <p:style>
          <a:lnRef idx="1">
            <a:schemeClr val="accent1"/>
          </a:lnRef>
          <a:fillRef idx="0">
            <a:schemeClr val="accent1"/>
          </a:fillRef>
          <a:effectRef idx="0">
            <a:schemeClr val="accent1"/>
          </a:effectRef>
          <a:fontRef idx="minor">
            <a:schemeClr val="tx1"/>
          </a:fontRef>
        </p:style>
      </p:cxnSp>
      <p:grpSp>
        <p:nvGrpSpPr>
          <p:cNvPr id="82" name="Group 81">
            <a:extLst>
              <a:ext uri="{FF2B5EF4-FFF2-40B4-BE49-F238E27FC236}">
                <a16:creationId xmlns="" xmlns:a16="http://schemas.microsoft.com/office/drawing/2014/main" id="{B85CBBFC-C106-46DB-BC63-6CED2D08D7E4}"/>
              </a:ext>
            </a:extLst>
          </p:cNvPr>
          <p:cNvGrpSpPr/>
          <p:nvPr/>
        </p:nvGrpSpPr>
        <p:grpSpPr>
          <a:xfrm>
            <a:off x="4430478" y="2129900"/>
            <a:ext cx="2955764" cy="1070598"/>
            <a:chOff x="4588129" y="2129900"/>
            <a:chExt cx="2955764" cy="1070598"/>
          </a:xfrm>
        </p:grpSpPr>
        <p:sp>
          <p:nvSpPr>
            <p:cNvPr id="55" name="Process 24">
              <a:extLst>
                <a:ext uri="{FF2B5EF4-FFF2-40B4-BE49-F238E27FC236}">
                  <a16:creationId xmlns="" xmlns:a16="http://schemas.microsoft.com/office/drawing/2014/main" id="{D5EE773D-7A1D-4962-A9A7-C300A4BDBDCA}"/>
                </a:ext>
              </a:extLst>
            </p:cNvPr>
            <p:cNvSpPr/>
            <p:nvPr/>
          </p:nvSpPr>
          <p:spPr>
            <a:xfrm>
              <a:off x="4588129" y="2586349"/>
              <a:ext cx="2955764" cy="614149"/>
            </a:xfrm>
            <a:prstGeom prst="flowChartProcess">
              <a:avLst/>
            </a:prstGeom>
            <a:ln>
              <a:solidFill>
                <a:srgbClr val="3E4268"/>
              </a:solidFill>
            </a:ln>
          </p:spPr>
          <p:style>
            <a:lnRef idx="2">
              <a:schemeClr val="dk1"/>
            </a:lnRef>
            <a:fillRef idx="1">
              <a:schemeClr val="lt1"/>
            </a:fillRef>
            <a:effectRef idx="0">
              <a:schemeClr val="dk1"/>
            </a:effectRef>
            <a:fontRef idx="minor">
              <a:schemeClr val="dk1"/>
            </a:fontRef>
          </p:style>
          <p:txBody>
            <a:bodyPr rtlCol="0" anchor="ctr"/>
            <a:lstStyle/>
            <a:p>
              <a:pPr marL="228600" indent="-228600">
                <a:lnSpc>
                  <a:spcPct val="106000"/>
                </a:lnSpc>
                <a:buClr>
                  <a:srgbClr val="3E4268"/>
                </a:buClr>
                <a:buFont typeface="Webdings" panose="05030102010509060703" pitchFamily="18" charset="2"/>
                <a:buChar char="4"/>
                <a:tabLst>
                  <a:tab pos="114300" algn="l"/>
                </a:tabLst>
                <a:defRPr/>
              </a:pPr>
              <a:r>
                <a:rPr lang="en-US" sz="1600" kern="0" dirty="0">
                  <a:solidFill>
                    <a:schemeClr val="bg2">
                      <a:lumMod val="50000"/>
                    </a:schemeClr>
                  </a:solidFill>
                  <a:latin typeface="Century Gothic" panose="020B0502020202020204" pitchFamily="34" charset="0"/>
                  <a:ea typeface="Calibri" panose="020F0502020204030204" pitchFamily="34" charset="0"/>
                  <a:cs typeface="Times New Roman" panose="02020603050405020304" pitchFamily="18" charset="0"/>
                </a:rPr>
                <a:t>Supervised classification: bare earth, grass, tree</a:t>
              </a:r>
            </a:p>
          </p:txBody>
        </p:sp>
        <p:sp>
          <p:nvSpPr>
            <p:cNvPr id="66" name="Text Box 3"/>
            <p:cNvSpPr txBox="1"/>
            <p:nvPr/>
          </p:nvSpPr>
          <p:spPr>
            <a:xfrm>
              <a:off x="4588129" y="2129900"/>
              <a:ext cx="2955764" cy="457200"/>
            </a:xfrm>
            <a:prstGeom prst="rect">
              <a:avLst/>
            </a:prstGeom>
            <a:solidFill>
              <a:sysClr val="window" lastClr="FFFFFF"/>
            </a:solidFill>
            <a:ln w="12700">
              <a:solidFill>
                <a:srgbClr val="3E4268"/>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6000"/>
                </a:lnSpc>
                <a:spcBef>
                  <a:spcPts val="0"/>
                </a:spcBef>
                <a:spcAft>
                  <a:spcPts val="800"/>
                </a:spcAft>
                <a:buClr>
                  <a:srgbClr val="3E4268"/>
                </a:buClr>
                <a:buSzTx/>
                <a:buFontTx/>
                <a:buNone/>
                <a:tabLst/>
                <a:defRPr/>
              </a:pPr>
              <a:r>
                <a:rPr kumimoji="0" lang="en-US" sz="2000" b="1" i="0" u="none" strike="noStrike" kern="0" cap="none" spc="0" normalizeH="0" baseline="0" noProof="0" dirty="0">
                  <a:ln>
                    <a:noFill/>
                  </a:ln>
                  <a:solidFill>
                    <a:srgbClr val="3E4268"/>
                  </a:solidFill>
                  <a:effectLst/>
                  <a:uLnTx/>
                  <a:uFillTx/>
                  <a:latin typeface="Century Gothic" panose="020B0502020202020204" pitchFamily="34" charset="0"/>
                  <a:ea typeface="Calibri" panose="020F0502020204030204" pitchFamily="34" charset="0"/>
                </a:rPr>
                <a:t>Classify</a:t>
              </a:r>
              <a:endParaRPr kumimoji="0" lang="en-US" sz="2000" b="1" i="0" u="none" strike="noStrike" kern="0" cap="none" spc="0" normalizeH="0" baseline="0" noProof="0" dirty="0">
                <a:ln>
                  <a:noFill/>
                </a:ln>
                <a:solidFill>
                  <a:srgbClr val="3E4268"/>
                </a:solidFill>
                <a:effectLst/>
                <a:uLnTx/>
                <a:uFillTx/>
                <a:latin typeface="Times New Roman" panose="02020603050405020304" pitchFamily="18" charset="0"/>
                <a:ea typeface="Times New Roman" panose="02020603050405020304" pitchFamily="18" charset="0"/>
              </a:endParaRPr>
            </a:p>
          </p:txBody>
        </p:sp>
      </p:grpSp>
      <p:grpSp>
        <p:nvGrpSpPr>
          <p:cNvPr id="87" name="Group 86">
            <a:extLst>
              <a:ext uri="{FF2B5EF4-FFF2-40B4-BE49-F238E27FC236}">
                <a16:creationId xmlns="" xmlns:a16="http://schemas.microsoft.com/office/drawing/2014/main" id="{013BB890-3286-4F62-ACCC-3727152489C3}"/>
              </a:ext>
            </a:extLst>
          </p:cNvPr>
          <p:cNvGrpSpPr/>
          <p:nvPr/>
        </p:nvGrpSpPr>
        <p:grpSpPr>
          <a:xfrm>
            <a:off x="4430478" y="3656571"/>
            <a:ext cx="2955764" cy="1069095"/>
            <a:chOff x="4588129" y="3938723"/>
            <a:chExt cx="2955764" cy="1069095"/>
          </a:xfrm>
        </p:grpSpPr>
        <p:sp>
          <p:nvSpPr>
            <p:cNvPr id="17" name="Text Box 5"/>
            <p:cNvSpPr txBox="1"/>
            <p:nvPr/>
          </p:nvSpPr>
          <p:spPr>
            <a:xfrm>
              <a:off x="4588129" y="4395923"/>
              <a:ext cx="2955764" cy="611895"/>
            </a:xfrm>
            <a:prstGeom prst="rect">
              <a:avLst/>
            </a:prstGeom>
            <a:solidFill>
              <a:sysClr val="window" lastClr="FFFFFF"/>
            </a:solidFill>
            <a:ln w="12700">
              <a:solidFill>
                <a:srgbClr val="3E4268"/>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228600" marR="0" lvl="0" indent="-228600" defTabSz="914400" eaLnBrk="1" fontAlgn="auto" latinLnBrk="0" hangingPunct="1">
                <a:lnSpc>
                  <a:spcPct val="106000"/>
                </a:lnSpc>
                <a:spcBef>
                  <a:spcPts val="0"/>
                </a:spcBef>
                <a:spcAft>
                  <a:spcPts val="0"/>
                </a:spcAft>
                <a:buClr>
                  <a:srgbClr val="3E4268"/>
                </a:buClr>
                <a:buSzTx/>
                <a:buFont typeface="Webdings" panose="05030102010509060703" pitchFamily="18" charset="2"/>
                <a:buChar char="4"/>
                <a:tabLst>
                  <a:tab pos="114300" algn="l"/>
                </a:tabLst>
                <a:defRPr/>
              </a:pPr>
              <a:r>
                <a:rPr kumimoji="0" lang="en-US" sz="1600" b="0" i="0" u="none" strike="noStrike" kern="0" cap="none" spc="0" normalizeH="0" noProof="0" dirty="0">
                  <a:ln>
                    <a:noFill/>
                  </a:ln>
                  <a:solidFill>
                    <a:schemeClr val="bg2">
                      <a:lumMod val="50000"/>
                    </a:schemeClr>
                  </a:solidFill>
                  <a:effectLst/>
                  <a:uLnTx/>
                  <a:uFillTx/>
                  <a:latin typeface="Century Gothic" panose="020B0502020202020204" pitchFamily="34" charset="0"/>
                  <a:ea typeface="Calibri" panose="020F0502020204030204" pitchFamily="34" charset="0"/>
                  <a:cs typeface="Times New Roman" panose="02020603050405020304" pitchFamily="18" charset="0"/>
                </a:rPr>
                <a:t>At planting points in LNF </a:t>
              </a:r>
            </a:p>
            <a:p>
              <a:pPr marL="228600" marR="0" lvl="0" indent="-228600" defTabSz="914400" eaLnBrk="1" fontAlgn="auto" latinLnBrk="0" hangingPunct="1">
                <a:lnSpc>
                  <a:spcPct val="106000"/>
                </a:lnSpc>
                <a:spcBef>
                  <a:spcPts val="0"/>
                </a:spcBef>
                <a:spcAft>
                  <a:spcPts val="0"/>
                </a:spcAft>
                <a:buClr>
                  <a:srgbClr val="3E4268"/>
                </a:buClr>
                <a:buSzTx/>
                <a:buFont typeface="Webdings" panose="05030102010509060703" pitchFamily="18" charset="2"/>
                <a:buChar char="4"/>
                <a:tabLst>
                  <a:tab pos="114300" algn="l"/>
                </a:tabLst>
                <a:defRPr/>
              </a:pPr>
              <a:r>
                <a:rPr kumimoji="0" lang="en-US" sz="1600" b="0" i="0" u="none" strike="noStrike" kern="0" cap="none" spc="0" normalizeH="0" noProof="0" dirty="0">
                  <a:ln>
                    <a:noFill/>
                  </a:ln>
                  <a:solidFill>
                    <a:schemeClr val="bg2">
                      <a:lumMod val="50000"/>
                    </a:schemeClr>
                  </a:solidFill>
                  <a:effectLst/>
                  <a:uLnTx/>
                  <a:uFillTx/>
                  <a:latin typeface="Century Gothic" panose="020B0502020202020204" pitchFamily="34" charset="0"/>
                  <a:ea typeface="Calibri" panose="020F0502020204030204" pitchFamily="34" charset="0"/>
                  <a:cs typeface="Times New Roman" panose="02020603050405020304" pitchFamily="18" charset="0"/>
                </a:rPr>
                <a:t>At random points in LVNP</a:t>
              </a:r>
              <a:endParaRPr lang="en-US" sz="1600" kern="0" dirty="0">
                <a:solidFill>
                  <a:schemeClr val="bg2">
                    <a:lumMod val="50000"/>
                  </a:schemeClr>
                </a:solidFill>
                <a:latin typeface="Century Gothic" panose="020B0502020202020204" pitchFamily="34" charset="0"/>
                <a:cs typeface="Times New Roman" panose="02020603050405020304" pitchFamily="18" charset="0"/>
              </a:endParaRPr>
            </a:p>
            <a:p>
              <a:pPr marL="228600" marR="0" lvl="0" indent="-228600" defTabSz="914400" eaLnBrk="1" fontAlgn="auto" latinLnBrk="0" hangingPunct="1">
                <a:lnSpc>
                  <a:spcPct val="106000"/>
                </a:lnSpc>
                <a:spcBef>
                  <a:spcPts val="0"/>
                </a:spcBef>
                <a:spcAft>
                  <a:spcPts val="0"/>
                </a:spcAft>
                <a:buClr>
                  <a:srgbClr val="3E4268"/>
                </a:buClr>
                <a:buSzTx/>
                <a:buFont typeface="Webdings" panose="05030102010509060703" pitchFamily="18" charset="2"/>
                <a:buChar char="4"/>
                <a:tabLst>
                  <a:tab pos="114300" algn="l"/>
                </a:tabLst>
                <a:defRPr/>
              </a:pPr>
              <a:endParaRPr lang="en-US" dirty="0">
                <a:solidFill>
                  <a:schemeClr val="bg2">
                    <a:lumMod val="50000"/>
                  </a:schemeClr>
                </a:solidFill>
              </a:endParaRPr>
            </a:p>
          </p:txBody>
        </p:sp>
        <p:sp>
          <p:nvSpPr>
            <p:cNvPr id="73" name="Text Box 5"/>
            <p:cNvSpPr txBox="1"/>
            <p:nvPr/>
          </p:nvSpPr>
          <p:spPr>
            <a:xfrm>
              <a:off x="4588129" y="3938723"/>
              <a:ext cx="2955764" cy="457200"/>
            </a:xfrm>
            <a:prstGeom prst="rect">
              <a:avLst/>
            </a:prstGeom>
            <a:solidFill>
              <a:sysClr val="window" lastClr="FFFFFF"/>
            </a:solidFill>
            <a:ln w="12700">
              <a:solidFill>
                <a:srgbClr val="3E4268"/>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R="0" lvl="0" algn="ctr" defTabSz="914400" eaLnBrk="1" fontAlgn="auto" latinLnBrk="0" hangingPunct="1">
                <a:lnSpc>
                  <a:spcPct val="106000"/>
                </a:lnSpc>
                <a:spcBef>
                  <a:spcPts val="0"/>
                </a:spcBef>
                <a:spcAft>
                  <a:spcPts val="0"/>
                </a:spcAft>
                <a:buClr>
                  <a:srgbClr val="3E4268"/>
                </a:buClr>
                <a:buSzTx/>
                <a:tabLst>
                  <a:tab pos="114300" algn="l"/>
                </a:tabLst>
                <a:defRPr/>
              </a:pPr>
              <a:r>
                <a:rPr kumimoji="0" lang="en-US" sz="2000" b="1" i="0" u="none" strike="noStrike" kern="0" cap="none" spc="0" normalizeH="0" baseline="0" noProof="0" dirty="0">
                  <a:ln>
                    <a:noFill/>
                  </a:ln>
                  <a:solidFill>
                    <a:srgbClr val="3E4268"/>
                  </a:solidFill>
                  <a:effectLst/>
                  <a:uLnTx/>
                  <a:uFillTx/>
                  <a:latin typeface="Century Gothic" panose="020B0502020202020204" pitchFamily="34" charset="0"/>
                  <a:ea typeface="Calibri" panose="020F0502020204030204" pitchFamily="34" charset="0"/>
                  <a:cs typeface="Times New Roman" panose="02020603050405020304" pitchFamily="18" charset="0"/>
                </a:rPr>
                <a:t>Mean NDVI</a:t>
              </a:r>
              <a:endParaRPr kumimoji="0" lang="en-US" sz="2000" b="1" i="0" u="none" strike="noStrike" kern="0" cap="none" spc="0" normalizeH="0" baseline="-25000" noProof="0" dirty="0">
                <a:ln>
                  <a:noFill/>
                </a:ln>
                <a:solidFill>
                  <a:srgbClr val="3E4268"/>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grpSp>
      <p:sp>
        <p:nvSpPr>
          <p:cNvPr id="121" name="Rectangle 120">
            <a:extLst>
              <a:ext uri="{FF2B5EF4-FFF2-40B4-BE49-F238E27FC236}">
                <a16:creationId xmlns="" xmlns:a16="http://schemas.microsoft.com/office/drawing/2014/main" id="{A67B3F26-D0C2-410B-A521-D52B280D57D6}"/>
              </a:ext>
            </a:extLst>
          </p:cNvPr>
          <p:cNvSpPr/>
          <p:nvPr/>
        </p:nvSpPr>
        <p:spPr>
          <a:xfrm>
            <a:off x="1307871" y="1483920"/>
            <a:ext cx="9576069" cy="457200"/>
          </a:xfrm>
          <a:prstGeom prst="rect">
            <a:avLst/>
          </a:prstGeom>
          <a:ln w="19050">
            <a:solidFill>
              <a:srgbClr val="3E4268"/>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700" b="1" dirty="0">
                <a:solidFill>
                  <a:srgbClr val="3E4268"/>
                </a:solidFill>
              </a:rPr>
              <a:t>Reading Fire Recovery</a:t>
            </a:r>
          </a:p>
        </p:txBody>
      </p:sp>
      <p:grpSp>
        <p:nvGrpSpPr>
          <p:cNvPr id="3" name="Group 2">
            <a:extLst>
              <a:ext uri="{FF2B5EF4-FFF2-40B4-BE49-F238E27FC236}">
                <a16:creationId xmlns="" xmlns:a16="http://schemas.microsoft.com/office/drawing/2014/main" id="{10A63B8A-E03F-429C-A749-1825B302AA83}"/>
              </a:ext>
            </a:extLst>
          </p:cNvPr>
          <p:cNvGrpSpPr/>
          <p:nvPr/>
        </p:nvGrpSpPr>
        <p:grpSpPr>
          <a:xfrm>
            <a:off x="7819465" y="2133764"/>
            <a:ext cx="3064289" cy="1065984"/>
            <a:chOff x="7948529" y="2133764"/>
            <a:chExt cx="2935225" cy="1065984"/>
          </a:xfrm>
        </p:grpSpPr>
        <p:sp>
          <p:nvSpPr>
            <p:cNvPr id="52" name="Text Box 3">
              <a:extLst>
                <a:ext uri="{FF2B5EF4-FFF2-40B4-BE49-F238E27FC236}">
                  <a16:creationId xmlns="" xmlns:a16="http://schemas.microsoft.com/office/drawing/2014/main" id="{9DC26BED-8263-4178-AF06-A5DB0967CF3D}"/>
                </a:ext>
              </a:extLst>
            </p:cNvPr>
            <p:cNvSpPr txBox="1"/>
            <p:nvPr/>
          </p:nvSpPr>
          <p:spPr>
            <a:xfrm>
              <a:off x="7948530" y="2133764"/>
              <a:ext cx="2935224" cy="457200"/>
            </a:xfrm>
            <a:prstGeom prst="rect">
              <a:avLst/>
            </a:prstGeom>
            <a:solidFill>
              <a:sysClr val="window" lastClr="FFFFFF"/>
            </a:solidFill>
            <a:ln w="12700">
              <a:solidFill>
                <a:srgbClr val="3E4268"/>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6000"/>
                </a:lnSpc>
                <a:spcBef>
                  <a:spcPts val="0"/>
                </a:spcBef>
                <a:spcAft>
                  <a:spcPts val="800"/>
                </a:spcAft>
                <a:buClr>
                  <a:srgbClr val="3E4268"/>
                </a:buClr>
                <a:buSzTx/>
                <a:buFontTx/>
                <a:buNone/>
                <a:tabLst/>
                <a:defRPr/>
              </a:pPr>
              <a:r>
                <a:rPr kumimoji="0" lang="en-US" sz="2000" b="1" i="0" u="none" strike="noStrike" kern="0" cap="none" spc="0" normalizeH="0" baseline="0" noProof="0" dirty="0">
                  <a:ln>
                    <a:noFill/>
                  </a:ln>
                  <a:solidFill>
                    <a:srgbClr val="3E4268"/>
                  </a:solidFill>
                  <a:effectLst/>
                  <a:uLnTx/>
                  <a:uFillTx/>
                  <a:latin typeface="Century Gothic" panose="020B0502020202020204" pitchFamily="34" charset="0"/>
                  <a:ea typeface="Calibri" panose="020F0502020204030204" pitchFamily="34" charset="0"/>
                </a:rPr>
                <a:t>Change Analysis</a:t>
              </a:r>
              <a:endParaRPr kumimoji="0" lang="en-US" sz="2000" b="1" i="0" u="none" strike="noStrike" kern="0" cap="none" spc="0" normalizeH="0" baseline="0" noProof="0" dirty="0">
                <a:ln>
                  <a:noFill/>
                </a:ln>
                <a:solidFill>
                  <a:srgbClr val="3E4268"/>
                </a:solidFill>
                <a:effectLst/>
                <a:uLnTx/>
                <a:uFillTx/>
                <a:latin typeface="Times New Roman" panose="02020603050405020304" pitchFamily="18" charset="0"/>
                <a:ea typeface="Times New Roman" panose="02020603050405020304" pitchFamily="18" charset="0"/>
              </a:endParaRPr>
            </a:p>
          </p:txBody>
        </p:sp>
        <p:sp>
          <p:nvSpPr>
            <p:cNvPr id="104" name="Process 24">
              <a:extLst>
                <a:ext uri="{FF2B5EF4-FFF2-40B4-BE49-F238E27FC236}">
                  <a16:creationId xmlns="" xmlns:a16="http://schemas.microsoft.com/office/drawing/2014/main" id="{4F7D6147-700E-42D3-BCF4-E5171237AFAD}"/>
                </a:ext>
              </a:extLst>
            </p:cNvPr>
            <p:cNvSpPr/>
            <p:nvPr/>
          </p:nvSpPr>
          <p:spPr>
            <a:xfrm>
              <a:off x="7948529" y="2587100"/>
              <a:ext cx="2934851" cy="612648"/>
            </a:xfrm>
            <a:prstGeom prst="flowChartProcess">
              <a:avLst/>
            </a:prstGeom>
            <a:ln>
              <a:solidFill>
                <a:srgbClr val="3E4268"/>
              </a:solidFill>
            </a:ln>
          </p:spPr>
          <p:style>
            <a:lnRef idx="2">
              <a:schemeClr val="dk1"/>
            </a:lnRef>
            <a:fillRef idx="1">
              <a:schemeClr val="lt1"/>
            </a:fillRef>
            <a:effectRef idx="0">
              <a:schemeClr val="dk1"/>
            </a:effectRef>
            <a:fontRef idx="minor">
              <a:schemeClr val="dk1"/>
            </a:fontRef>
          </p:style>
          <p:txBody>
            <a:bodyPr rtlCol="0" anchor="ctr"/>
            <a:lstStyle/>
            <a:p>
              <a:pPr marL="228600" indent="-228600">
                <a:lnSpc>
                  <a:spcPct val="106000"/>
                </a:lnSpc>
                <a:buClr>
                  <a:srgbClr val="3E4268"/>
                </a:buClr>
                <a:buFont typeface="Webdings" panose="05030102010509060703" pitchFamily="18" charset="2"/>
                <a:buChar char="4"/>
                <a:tabLst>
                  <a:tab pos="114300" algn="l"/>
                </a:tabLst>
                <a:defRPr/>
              </a:pPr>
              <a:r>
                <a:rPr lang="en-US" sz="1600" kern="0" dirty="0">
                  <a:solidFill>
                    <a:schemeClr val="bg2">
                      <a:lumMod val="50000"/>
                    </a:schemeClr>
                  </a:solidFill>
                  <a:latin typeface="Century Gothic" panose="020B0502020202020204" pitchFamily="34" charset="0"/>
                  <a:ea typeface="Calibri" panose="020F0502020204030204" pitchFamily="34" charset="0"/>
                  <a:cs typeface="Times New Roman" panose="02020603050405020304" pitchFamily="18" charset="0"/>
                </a:rPr>
                <a:t>State of ecosystem recovery post-Reading Fire</a:t>
              </a:r>
            </a:p>
          </p:txBody>
        </p:sp>
      </p:grpSp>
      <p:grpSp>
        <p:nvGrpSpPr>
          <p:cNvPr id="10" name="Group 9">
            <a:extLst>
              <a:ext uri="{FF2B5EF4-FFF2-40B4-BE49-F238E27FC236}">
                <a16:creationId xmlns="" xmlns:a16="http://schemas.microsoft.com/office/drawing/2014/main" id="{A6DCFA67-265B-47F4-8CDE-31955C591ED3}"/>
              </a:ext>
            </a:extLst>
          </p:cNvPr>
          <p:cNvGrpSpPr/>
          <p:nvPr/>
        </p:nvGrpSpPr>
        <p:grpSpPr>
          <a:xfrm>
            <a:off x="7819465" y="3656571"/>
            <a:ext cx="3063899" cy="1069471"/>
            <a:chOff x="7819465" y="3656571"/>
            <a:chExt cx="3063899" cy="1069471"/>
          </a:xfrm>
        </p:grpSpPr>
        <p:sp>
          <p:nvSpPr>
            <p:cNvPr id="53" name="Text Box 3">
              <a:extLst>
                <a:ext uri="{FF2B5EF4-FFF2-40B4-BE49-F238E27FC236}">
                  <a16:creationId xmlns="" xmlns:a16="http://schemas.microsoft.com/office/drawing/2014/main" id="{68B3B7E7-BF96-470E-87C4-1A18C22C9C37}"/>
                </a:ext>
              </a:extLst>
            </p:cNvPr>
            <p:cNvSpPr txBox="1"/>
            <p:nvPr/>
          </p:nvSpPr>
          <p:spPr>
            <a:xfrm>
              <a:off x="7819465" y="3656571"/>
              <a:ext cx="3063899" cy="457200"/>
            </a:xfrm>
            <a:prstGeom prst="rect">
              <a:avLst/>
            </a:prstGeom>
            <a:solidFill>
              <a:sysClr val="window" lastClr="FFFFFF"/>
            </a:solidFill>
            <a:ln w="12700">
              <a:solidFill>
                <a:srgbClr val="3E4268"/>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6000"/>
                </a:lnSpc>
                <a:spcBef>
                  <a:spcPts val="0"/>
                </a:spcBef>
                <a:spcAft>
                  <a:spcPts val="800"/>
                </a:spcAft>
                <a:buClr>
                  <a:srgbClr val="3E4268"/>
                </a:buClr>
                <a:buSzTx/>
                <a:buFontTx/>
                <a:buNone/>
                <a:tabLst/>
                <a:defRPr/>
              </a:pPr>
              <a:r>
                <a:rPr kumimoji="0" lang="en-US" sz="2000" b="1" i="0" u="none" strike="noStrike" kern="0" cap="none" spc="0" normalizeH="0" baseline="0" noProof="0" dirty="0">
                  <a:ln>
                    <a:noFill/>
                  </a:ln>
                  <a:solidFill>
                    <a:srgbClr val="3E4268"/>
                  </a:solidFill>
                  <a:effectLst/>
                  <a:uLnTx/>
                  <a:uFillTx/>
                  <a:latin typeface="Century Gothic" panose="020B0502020202020204" pitchFamily="34" charset="0"/>
                  <a:ea typeface="Calibri" panose="020F0502020204030204" pitchFamily="34" charset="0"/>
                </a:rPr>
                <a:t>Change Analysis</a:t>
              </a:r>
              <a:endParaRPr kumimoji="0" lang="en-US" sz="2000" b="1" i="0" u="none" strike="noStrike" kern="0" cap="none" spc="0" normalizeH="0" baseline="0" noProof="0" dirty="0">
                <a:ln>
                  <a:noFill/>
                </a:ln>
                <a:solidFill>
                  <a:srgbClr val="3E4268"/>
                </a:solidFill>
                <a:effectLst/>
                <a:uLnTx/>
                <a:uFillTx/>
                <a:latin typeface="Times New Roman" panose="02020603050405020304" pitchFamily="18" charset="0"/>
                <a:ea typeface="Times New Roman" panose="02020603050405020304" pitchFamily="18" charset="0"/>
              </a:endParaRPr>
            </a:p>
          </p:txBody>
        </p:sp>
        <p:sp>
          <p:nvSpPr>
            <p:cNvPr id="29" name="Process 24">
              <a:extLst>
                <a:ext uri="{FF2B5EF4-FFF2-40B4-BE49-F238E27FC236}">
                  <a16:creationId xmlns="" xmlns:a16="http://schemas.microsoft.com/office/drawing/2014/main" id="{034FA5CE-C67F-4A95-8E5F-D83797759A5E}"/>
                </a:ext>
              </a:extLst>
            </p:cNvPr>
            <p:cNvSpPr/>
            <p:nvPr/>
          </p:nvSpPr>
          <p:spPr>
            <a:xfrm>
              <a:off x="7819465" y="4113394"/>
              <a:ext cx="3063899" cy="612648"/>
            </a:xfrm>
            <a:prstGeom prst="flowChartProcess">
              <a:avLst/>
            </a:prstGeom>
            <a:ln>
              <a:solidFill>
                <a:srgbClr val="3E4268"/>
              </a:solidFill>
            </a:ln>
          </p:spPr>
          <p:style>
            <a:lnRef idx="2">
              <a:schemeClr val="dk1"/>
            </a:lnRef>
            <a:fillRef idx="1">
              <a:schemeClr val="lt1"/>
            </a:fillRef>
            <a:effectRef idx="0">
              <a:schemeClr val="dk1"/>
            </a:effectRef>
            <a:fontRef idx="minor">
              <a:schemeClr val="dk1"/>
            </a:fontRef>
          </p:style>
          <p:txBody>
            <a:bodyPr rtlCol="0" anchor="ctr"/>
            <a:lstStyle/>
            <a:p>
              <a:pPr marL="228600" indent="-228600">
                <a:lnSpc>
                  <a:spcPct val="106000"/>
                </a:lnSpc>
                <a:buClr>
                  <a:srgbClr val="3E4268"/>
                </a:buClr>
                <a:buFont typeface="Webdings" panose="05030102010509060703" pitchFamily="18" charset="2"/>
                <a:buChar char="4"/>
                <a:tabLst>
                  <a:tab pos="114300" algn="l"/>
                </a:tabLst>
                <a:defRPr/>
              </a:pPr>
              <a:r>
                <a:rPr lang="en-US" sz="1600" kern="0" dirty="0">
                  <a:solidFill>
                    <a:schemeClr val="bg2">
                      <a:lumMod val="50000"/>
                    </a:schemeClr>
                  </a:solidFill>
                  <a:latin typeface="Century Gothic" panose="020B0502020202020204" pitchFamily="34" charset="0"/>
                  <a:ea typeface="Calibri" panose="020F0502020204030204" pitchFamily="34" charset="0"/>
                  <a:cs typeface="Times New Roman" panose="02020603050405020304" pitchFamily="18" charset="0"/>
                </a:rPr>
                <a:t>Compare recovery across boundary</a:t>
              </a:r>
            </a:p>
          </p:txBody>
        </p:sp>
      </p:grpSp>
      <p:cxnSp>
        <p:nvCxnSpPr>
          <p:cNvPr id="27" name="Straight Arrow Connector 51">
            <a:extLst>
              <a:ext uri="{FF2B5EF4-FFF2-40B4-BE49-F238E27FC236}">
                <a16:creationId xmlns:a16="http://schemas.microsoft.com/office/drawing/2014/main" xmlns="" id="{5A6C1CA8-C98D-4732-A605-43177E137110}"/>
              </a:ext>
            </a:extLst>
          </p:cNvPr>
          <p:cNvCxnSpPr>
            <a:cxnSpLocks/>
          </p:cNvCxnSpPr>
          <p:nvPr/>
        </p:nvCxnSpPr>
        <p:spPr>
          <a:xfrm rot="5400000" flipH="1" flipV="1">
            <a:off x="3581288" y="3466447"/>
            <a:ext cx="1433502" cy="287456"/>
          </a:xfrm>
          <a:prstGeom prst="bentConnector2">
            <a:avLst/>
          </a:prstGeom>
          <a:ln w="19050">
            <a:solidFill>
              <a:srgbClr val="3E4268"/>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51">
            <a:extLst>
              <a:ext uri="{FF2B5EF4-FFF2-40B4-BE49-F238E27FC236}">
                <a16:creationId xmlns:a16="http://schemas.microsoft.com/office/drawing/2014/main" xmlns="" id="{F51D572B-2CEE-4E25-87DF-C234BC2996CD}"/>
              </a:ext>
            </a:extLst>
          </p:cNvPr>
          <p:cNvCxnSpPr>
            <a:cxnSpLocks/>
          </p:cNvCxnSpPr>
          <p:nvPr/>
        </p:nvCxnSpPr>
        <p:spPr>
          <a:xfrm>
            <a:off x="3868190" y="4330973"/>
            <a:ext cx="562288" cy="238792"/>
          </a:xfrm>
          <a:prstGeom prst="bentConnector3">
            <a:avLst>
              <a:gd name="adj1" fmla="val 50000"/>
            </a:avLst>
          </a:prstGeom>
          <a:ln w="19050">
            <a:solidFill>
              <a:srgbClr val="3E4268"/>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049055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Results</a:t>
            </a:r>
          </a:p>
        </p:txBody>
      </p:sp>
      <p:sp>
        <p:nvSpPr>
          <p:cNvPr id="6" name="Text Placeholder 5"/>
          <p:cNvSpPr>
            <a:spLocks noGrp="1"/>
          </p:cNvSpPr>
          <p:nvPr>
            <p:ph type="body" sz="half" idx="2"/>
          </p:nvPr>
        </p:nvSpPr>
        <p:spPr>
          <a:xfrm>
            <a:off x="350610" y="1438956"/>
            <a:ext cx="3743997" cy="4737781"/>
          </a:xfrm>
        </p:spPr>
        <p:txBody>
          <a:bodyPr>
            <a:normAutofit/>
          </a:bodyPr>
          <a:lstStyle/>
          <a:p>
            <a:pPr marL="342900" indent="-342900">
              <a:spcBef>
                <a:spcPts val="200"/>
              </a:spcBef>
              <a:buClr>
                <a:srgbClr val="3E4268"/>
              </a:buClr>
              <a:buFont typeface="Webdings" panose="05030102010509060703" pitchFamily="18" charset="2"/>
              <a:buChar char="4"/>
            </a:pPr>
            <a:r>
              <a:rPr lang="en-US" dirty="0">
                <a:solidFill>
                  <a:schemeClr val="bg2">
                    <a:lumMod val="50000"/>
                  </a:schemeClr>
                </a:solidFill>
              </a:rPr>
              <a:t>Bare earth: 30.5%</a:t>
            </a:r>
          </a:p>
          <a:p>
            <a:pPr marL="342900" indent="-342900">
              <a:spcBef>
                <a:spcPts val="200"/>
              </a:spcBef>
              <a:buClr>
                <a:srgbClr val="3E4268"/>
              </a:buClr>
              <a:buFont typeface="Webdings" panose="05030102010509060703" pitchFamily="18" charset="2"/>
              <a:buChar char="4"/>
            </a:pPr>
            <a:r>
              <a:rPr lang="en-US" dirty="0">
                <a:solidFill>
                  <a:schemeClr val="bg2">
                    <a:lumMod val="50000"/>
                  </a:schemeClr>
                </a:solidFill>
              </a:rPr>
              <a:t>Grass: 42.1%</a:t>
            </a:r>
          </a:p>
          <a:p>
            <a:pPr marL="342900" indent="-342900">
              <a:spcBef>
                <a:spcPts val="200"/>
              </a:spcBef>
              <a:buClr>
                <a:srgbClr val="3E4268"/>
              </a:buClr>
              <a:buFont typeface="Webdings" panose="05030102010509060703" pitchFamily="18" charset="2"/>
              <a:buChar char="4"/>
            </a:pPr>
            <a:r>
              <a:rPr lang="en-US" dirty="0">
                <a:solidFill>
                  <a:schemeClr val="bg2">
                    <a:lumMod val="50000"/>
                  </a:schemeClr>
                </a:solidFill>
              </a:rPr>
              <a:t>Tree: 27.4%</a:t>
            </a:r>
          </a:p>
        </p:txBody>
      </p:sp>
      <p:grpSp>
        <p:nvGrpSpPr>
          <p:cNvPr id="10" name="Group 9">
            <a:extLst>
              <a:ext uri="{FF2B5EF4-FFF2-40B4-BE49-F238E27FC236}">
                <a16:creationId xmlns="" xmlns:a16="http://schemas.microsoft.com/office/drawing/2014/main" id="{3275A68F-7F59-4FFB-8DD7-2A4E80022E9F}"/>
              </a:ext>
            </a:extLst>
          </p:cNvPr>
          <p:cNvGrpSpPr/>
          <p:nvPr/>
        </p:nvGrpSpPr>
        <p:grpSpPr>
          <a:xfrm>
            <a:off x="4392753" y="5416549"/>
            <a:ext cx="1703247" cy="914400"/>
            <a:chOff x="4392753" y="5416549"/>
            <a:chExt cx="1703247" cy="914400"/>
          </a:xfrm>
        </p:grpSpPr>
        <p:pic>
          <p:nvPicPr>
            <p:cNvPr id="11" name="Picture 10">
              <a:extLst>
                <a:ext uri="{FF2B5EF4-FFF2-40B4-BE49-F238E27FC236}">
                  <a16:creationId xmlns="" xmlns:a16="http://schemas.microsoft.com/office/drawing/2014/main" id="{4DF787D6-3F31-40DD-81EC-372D9D1A5B0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93723" y="5416549"/>
              <a:ext cx="502277" cy="914400"/>
            </a:xfrm>
            <a:prstGeom prst="rect">
              <a:avLst/>
            </a:prstGeom>
          </p:spPr>
        </p:pic>
        <p:sp>
          <p:nvSpPr>
            <p:cNvPr id="12" name="TextBox 11">
              <a:extLst>
                <a:ext uri="{FF2B5EF4-FFF2-40B4-BE49-F238E27FC236}">
                  <a16:creationId xmlns="" xmlns:a16="http://schemas.microsoft.com/office/drawing/2014/main" id="{F901680F-956F-414A-8D9F-351009C064A2}"/>
                </a:ext>
              </a:extLst>
            </p:cNvPr>
            <p:cNvSpPr txBox="1"/>
            <p:nvPr/>
          </p:nvSpPr>
          <p:spPr>
            <a:xfrm>
              <a:off x="4392753" y="5432378"/>
              <a:ext cx="1200970" cy="882742"/>
            </a:xfrm>
            <a:prstGeom prst="rect">
              <a:avLst/>
            </a:prstGeom>
            <a:solidFill>
              <a:schemeClr val="lt1"/>
            </a:solidFill>
            <a:ln w="6350">
              <a:noFill/>
            </a:ln>
          </p:spPr>
          <p:txBody>
            <a:bodyPr rot="0" spcFirstLastPara="0" vert="horz" wrap="none" lIns="91440" tIns="45720" rIns="91440" bIns="45720" numCol="1" spcCol="0" rtlCol="0" fromWordArt="0" anchor="t" anchorCtr="0" forceAA="0" compatLnSpc="1">
              <a:prstTxWarp prst="textNoShape">
                <a:avLst/>
              </a:prstTxWarp>
              <a:spAutoFit/>
            </a:bodyPr>
            <a:lstStyle/>
            <a:p>
              <a:pPr marL="0" marR="0" algn="r">
                <a:lnSpc>
                  <a:spcPct val="107000"/>
                </a:lnSpc>
                <a:spcBef>
                  <a:spcPts val="0"/>
                </a:spcBef>
                <a:spcAft>
                  <a:spcPts val="0"/>
                </a:spcAft>
              </a:pPr>
              <a:r>
                <a:rPr lang="en-US" sz="1600" dirty="0">
                  <a:effectLst/>
                  <a:latin typeface="+mj-lt"/>
                  <a:ea typeface="Calibri" panose="020F0502020204030204" pitchFamily="34" charset="0"/>
                  <a:cs typeface="Times New Roman" panose="02020603050405020304" pitchFamily="18" charset="0"/>
                </a:rPr>
                <a:t>Bare Earth</a:t>
              </a:r>
            </a:p>
            <a:p>
              <a:pPr marL="0" marR="0" algn="r">
                <a:lnSpc>
                  <a:spcPct val="107000"/>
                </a:lnSpc>
                <a:spcBef>
                  <a:spcPts val="0"/>
                </a:spcBef>
                <a:spcAft>
                  <a:spcPts val="0"/>
                </a:spcAft>
              </a:pPr>
              <a:r>
                <a:rPr lang="en-US" sz="1600" dirty="0">
                  <a:latin typeface="+mj-lt"/>
                  <a:ea typeface="Calibri" panose="020F0502020204030204" pitchFamily="34" charset="0"/>
                  <a:cs typeface="Times New Roman" panose="02020603050405020304" pitchFamily="18" charset="0"/>
                </a:rPr>
                <a:t>Grass</a:t>
              </a:r>
            </a:p>
            <a:p>
              <a:pPr marL="0" marR="0" algn="r">
                <a:lnSpc>
                  <a:spcPct val="107000"/>
                </a:lnSpc>
                <a:spcBef>
                  <a:spcPts val="0"/>
                </a:spcBef>
                <a:spcAft>
                  <a:spcPts val="0"/>
                </a:spcAft>
              </a:pPr>
              <a:r>
                <a:rPr lang="en-US" sz="1600" dirty="0">
                  <a:effectLst/>
                  <a:latin typeface="+mj-lt"/>
                  <a:ea typeface="Calibri" panose="020F0502020204030204" pitchFamily="34" charset="0"/>
                  <a:cs typeface="Times New Roman" panose="02020603050405020304" pitchFamily="18" charset="0"/>
                </a:rPr>
                <a:t>Tree</a:t>
              </a:r>
            </a:p>
          </p:txBody>
        </p:sp>
      </p:grpSp>
      <p:pic>
        <p:nvPicPr>
          <p:cNvPr id="13" name="Picture 12">
            <a:extLst>
              <a:ext uri="{FF2B5EF4-FFF2-40B4-BE49-F238E27FC236}">
                <a16:creationId xmlns="" xmlns:a16="http://schemas.microsoft.com/office/drawing/2014/main" id="{83D03638-041B-4606-864D-868EFAA9573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096000" y="844549"/>
            <a:ext cx="5486400" cy="5486400"/>
          </a:xfrm>
          <a:prstGeom prst="rect">
            <a:avLst/>
          </a:prstGeom>
        </p:spPr>
      </p:pic>
      <p:sp>
        <p:nvSpPr>
          <p:cNvPr id="7" name="TextBox 6">
            <a:extLst>
              <a:ext uri="{FF2B5EF4-FFF2-40B4-BE49-F238E27FC236}">
                <a16:creationId xmlns="" xmlns:a16="http://schemas.microsoft.com/office/drawing/2014/main" id="{67BE22AC-D33D-4EB6-BB20-E7CC786A185D}"/>
              </a:ext>
            </a:extLst>
          </p:cNvPr>
          <p:cNvSpPr txBox="1"/>
          <p:nvPr/>
        </p:nvSpPr>
        <p:spPr>
          <a:xfrm>
            <a:off x="6096000" y="844549"/>
            <a:ext cx="986167" cy="516360"/>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spAutoFit/>
          </a:bodyPr>
          <a:lstStyle/>
          <a:p>
            <a:pPr marL="0" marR="0" algn="ctr">
              <a:lnSpc>
                <a:spcPct val="107000"/>
              </a:lnSpc>
              <a:spcBef>
                <a:spcPts val="0"/>
              </a:spcBef>
              <a:spcAft>
                <a:spcPts val="0"/>
              </a:spcAft>
            </a:pPr>
            <a:r>
              <a:rPr lang="en-US" sz="2800" b="1" dirty="0">
                <a:solidFill>
                  <a:schemeClr val="bg1"/>
                </a:solidFill>
                <a:effectLst/>
                <a:ea typeface="Calibri" panose="020F0502020204030204" pitchFamily="34" charset="0"/>
                <a:cs typeface="Times New Roman" panose="02020603050405020304" pitchFamily="18" charset="0"/>
              </a:rPr>
              <a:t>2012</a:t>
            </a:r>
          </a:p>
        </p:txBody>
      </p:sp>
      <p:graphicFrame>
        <p:nvGraphicFramePr>
          <p:cNvPr id="20" name="Table 19">
            <a:extLst>
              <a:ext uri="{FF2B5EF4-FFF2-40B4-BE49-F238E27FC236}">
                <a16:creationId xmlns="" xmlns:a16="http://schemas.microsoft.com/office/drawing/2014/main" id="{5E56BBE8-DDDB-41BD-A285-C008AC190B0E}"/>
              </a:ext>
            </a:extLst>
          </p:cNvPr>
          <p:cNvGraphicFramePr>
            <a:graphicFrameLocks noGrp="1"/>
          </p:cNvGraphicFramePr>
          <p:nvPr>
            <p:extLst>
              <p:ext uri="{D42A27DB-BD31-4B8C-83A1-F6EECF244321}">
                <p14:modId xmlns:p14="http://schemas.microsoft.com/office/powerpoint/2010/main" val="190750251"/>
              </p:ext>
            </p:extLst>
          </p:nvPr>
        </p:nvGraphicFramePr>
        <p:xfrm>
          <a:off x="534593" y="2953384"/>
          <a:ext cx="4572000" cy="1268730"/>
        </p:xfrm>
        <a:graphic>
          <a:graphicData uri="http://schemas.openxmlformats.org/drawingml/2006/table">
            <a:tbl>
              <a:tblPr/>
              <a:tblGrid>
                <a:gridCol w="1857173">
                  <a:extLst>
                    <a:ext uri="{9D8B030D-6E8A-4147-A177-3AD203B41FA5}">
                      <a16:colId xmlns="" xmlns:a16="http://schemas.microsoft.com/office/drawing/2014/main" val="3435503210"/>
                    </a:ext>
                  </a:extLst>
                </a:gridCol>
                <a:gridCol w="399808">
                  <a:extLst>
                    <a:ext uri="{9D8B030D-6E8A-4147-A177-3AD203B41FA5}">
                      <a16:colId xmlns="" xmlns:a16="http://schemas.microsoft.com/office/drawing/2014/main" val="165323742"/>
                    </a:ext>
                  </a:extLst>
                </a:gridCol>
                <a:gridCol w="454621">
                  <a:extLst>
                    <a:ext uri="{9D8B030D-6E8A-4147-A177-3AD203B41FA5}">
                      <a16:colId xmlns="" xmlns:a16="http://schemas.microsoft.com/office/drawing/2014/main" val="982937568"/>
                    </a:ext>
                  </a:extLst>
                </a:gridCol>
                <a:gridCol w="361117">
                  <a:extLst>
                    <a:ext uri="{9D8B030D-6E8A-4147-A177-3AD203B41FA5}">
                      <a16:colId xmlns="" xmlns:a16="http://schemas.microsoft.com/office/drawing/2014/main" val="790310360"/>
                    </a:ext>
                  </a:extLst>
                </a:gridCol>
                <a:gridCol w="1499281">
                  <a:extLst>
                    <a:ext uri="{9D8B030D-6E8A-4147-A177-3AD203B41FA5}">
                      <a16:colId xmlns="" xmlns:a16="http://schemas.microsoft.com/office/drawing/2014/main" val="2711006639"/>
                    </a:ext>
                  </a:extLst>
                </a:gridCol>
              </a:tblGrid>
              <a:tr h="209550">
                <a:tc>
                  <a:txBody>
                    <a:bodyPr/>
                    <a:lstStyle/>
                    <a:p>
                      <a:pPr algn="ctr" fontAlgn="b"/>
                      <a:r>
                        <a:rPr lang="en-US" sz="1200" b="1" i="0" u="none" strike="noStrike" dirty="0">
                          <a:solidFill>
                            <a:srgbClr val="000000"/>
                          </a:solidFill>
                          <a:effectLst/>
                          <a:latin typeface="Century Gothic" panose="020B0502020202020204" pitchFamily="34" charset="0"/>
                        </a:rPr>
                        <a:t>2012</a:t>
                      </a:r>
                    </a:p>
                  </a:txBody>
                  <a:tcPr marL="9525" marR="9525" marT="9525" marB="0" anchor="b">
                    <a:lnL w="12700" cap="flat" cmpd="sng" algn="ctr">
                      <a:solidFill>
                        <a:srgbClr val="3E4268"/>
                      </a:solidFill>
                      <a:prstDash val="solid"/>
                      <a:round/>
                      <a:headEnd type="none" w="med" len="med"/>
                      <a:tailEnd type="none" w="med" len="med"/>
                    </a:lnL>
                    <a:lnR>
                      <a:noFill/>
                    </a:lnR>
                    <a:lnT w="12700" cap="flat" cmpd="sng" algn="ctr">
                      <a:solidFill>
                        <a:srgbClr val="3E4268"/>
                      </a:solidFill>
                      <a:prstDash val="solid"/>
                      <a:round/>
                      <a:headEnd type="none" w="med" len="med"/>
                      <a:tailEnd type="none" w="med" len="med"/>
                    </a:lnT>
                    <a:lnB>
                      <a:noFill/>
                    </a:lnB>
                    <a:solidFill>
                      <a:schemeClr val="bg2"/>
                    </a:solidFill>
                  </a:tcPr>
                </a:tc>
                <a:tc>
                  <a:txBody>
                    <a:bodyPr/>
                    <a:lstStyle/>
                    <a:p>
                      <a:pPr algn="ctr" fontAlgn="b"/>
                      <a:r>
                        <a:rPr lang="en-US" sz="1200" b="0" i="0" u="none" strike="noStrike">
                          <a:solidFill>
                            <a:srgbClr val="000000"/>
                          </a:solidFill>
                          <a:effectLst/>
                          <a:latin typeface="Century Gothic" panose="020B0502020202020204" pitchFamily="34" charset="0"/>
                        </a:rPr>
                        <a:t>Bare</a:t>
                      </a:r>
                    </a:p>
                  </a:txBody>
                  <a:tcPr marL="9525" marR="9525" marT="9525" marB="0" anchor="b">
                    <a:lnL>
                      <a:noFill/>
                    </a:lnL>
                    <a:lnR>
                      <a:noFill/>
                    </a:lnR>
                    <a:lnT w="12700" cap="flat" cmpd="sng" algn="ctr">
                      <a:solidFill>
                        <a:srgbClr val="3E4268"/>
                      </a:solidFill>
                      <a:prstDash val="solid"/>
                      <a:round/>
                      <a:headEnd type="none" w="med" len="med"/>
                      <a:tailEnd type="none" w="med" len="med"/>
                    </a:lnT>
                    <a:lnB>
                      <a:noFill/>
                    </a:lnB>
                    <a:solidFill>
                      <a:schemeClr val="bg2"/>
                    </a:solidFill>
                  </a:tcPr>
                </a:tc>
                <a:tc>
                  <a:txBody>
                    <a:bodyPr/>
                    <a:lstStyle/>
                    <a:p>
                      <a:pPr algn="ctr" fontAlgn="b"/>
                      <a:r>
                        <a:rPr lang="en-US" sz="1200" b="0" i="0" u="none" strike="noStrike">
                          <a:solidFill>
                            <a:srgbClr val="000000"/>
                          </a:solidFill>
                          <a:effectLst/>
                          <a:latin typeface="Century Gothic" panose="020B0502020202020204" pitchFamily="34" charset="0"/>
                        </a:rPr>
                        <a:t>Grass</a:t>
                      </a:r>
                    </a:p>
                  </a:txBody>
                  <a:tcPr marL="9525" marR="9525" marT="9525" marB="0" anchor="b">
                    <a:lnL>
                      <a:noFill/>
                    </a:lnL>
                    <a:lnR>
                      <a:noFill/>
                    </a:lnR>
                    <a:lnT w="12700" cap="flat" cmpd="sng" algn="ctr">
                      <a:solidFill>
                        <a:srgbClr val="3E4268"/>
                      </a:solidFill>
                      <a:prstDash val="solid"/>
                      <a:round/>
                      <a:headEnd type="none" w="med" len="med"/>
                      <a:tailEnd type="none" w="med" len="med"/>
                    </a:lnT>
                    <a:lnB>
                      <a:noFill/>
                    </a:lnB>
                    <a:solidFill>
                      <a:schemeClr val="bg2"/>
                    </a:solidFill>
                  </a:tcPr>
                </a:tc>
                <a:tc>
                  <a:txBody>
                    <a:bodyPr/>
                    <a:lstStyle/>
                    <a:p>
                      <a:pPr algn="ctr" fontAlgn="b"/>
                      <a:r>
                        <a:rPr lang="en-US" sz="1200" b="0" i="0" u="none" strike="noStrike">
                          <a:solidFill>
                            <a:srgbClr val="000000"/>
                          </a:solidFill>
                          <a:effectLst/>
                          <a:latin typeface="Century Gothic" panose="020B0502020202020204" pitchFamily="34" charset="0"/>
                        </a:rPr>
                        <a:t>Tree</a:t>
                      </a:r>
                    </a:p>
                  </a:txBody>
                  <a:tcPr marL="9525" marR="9525" marT="9525" marB="0" anchor="b">
                    <a:lnL>
                      <a:noFill/>
                    </a:lnL>
                    <a:lnR>
                      <a:noFill/>
                    </a:lnR>
                    <a:lnT w="12700" cap="flat" cmpd="sng" algn="ctr">
                      <a:solidFill>
                        <a:srgbClr val="3E4268"/>
                      </a:solidFill>
                      <a:prstDash val="solid"/>
                      <a:round/>
                      <a:headEnd type="none" w="med" len="med"/>
                      <a:tailEnd type="none" w="med" len="med"/>
                    </a:lnT>
                    <a:lnB>
                      <a:noFill/>
                    </a:lnB>
                    <a:solidFill>
                      <a:schemeClr val="bg2"/>
                    </a:solidFill>
                  </a:tcPr>
                </a:tc>
                <a:tc>
                  <a:txBody>
                    <a:bodyPr/>
                    <a:lstStyle/>
                    <a:p>
                      <a:pPr algn="ctr" fontAlgn="b"/>
                      <a:r>
                        <a:rPr lang="en-US" sz="1200" b="0" i="0" u="none" strike="noStrike" dirty="0">
                          <a:solidFill>
                            <a:srgbClr val="000000"/>
                          </a:solidFill>
                          <a:effectLst/>
                          <a:latin typeface="Century Gothic" panose="020B0502020202020204" pitchFamily="34" charset="0"/>
                        </a:rPr>
                        <a:t>User’s accuracy (%)</a:t>
                      </a:r>
                    </a:p>
                  </a:txBody>
                  <a:tcPr marL="9525" marR="9525" marT="9525" marB="0" anchor="b">
                    <a:lnL>
                      <a:noFill/>
                    </a:lnL>
                    <a:lnR w="12700" cap="flat" cmpd="sng" algn="ctr">
                      <a:solidFill>
                        <a:srgbClr val="3E4268"/>
                      </a:solidFill>
                      <a:prstDash val="solid"/>
                      <a:round/>
                      <a:headEnd type="none" w="med" len="med"/>
                      <a:tailEnd type="none" w="med" len="med"/>
                    </a:lnR>
                    <a:lnT w="12700" cap="flat" cmpd="sng" algn="ctr">
                      <a:solidFill>
                        <a:srgbClr val="3E4268"/>
                      </a:solidFill>
                      <a:prstDash val="solid"/>
                      <a:round/>
                      <a:headEnd type="none" w="med" len="med"/>
                      <a:tailEnd type="none" w="med" len="med"/>
                    </a:lnT>
                    <a:lnB>
                      <a:noFill/>
                    </a:lnB>
                    <a:solidFill>
                      <a:schemeClr val="bg2"/>
                    </a:solidFill>
                  </a:tcPr>
                </a:tc>
                <a:extLst>
                  <a:ext uri="{0D108BD9-81ED-4DB2-BD59-A6C34878D82A}">
                    <a16:rowId xmlns="" xmlns:a16="http://schemas.microsoft.com/office/drawing/2014/main" val="3529618675"/>
                  </a:ext>
                </a:extLst>
              </a:tr>
              <a:tr h="209550">
                <a:tc>
                  <a:txBody>
                    <a:bodyPr/>
                    <a:lstStyle/>
                    <a:p>
                      <a:pPr algn="r" fontAlgn="b"/>
                      <a:r>
                        <a:rPr lang="en-US" sz="1200" b="0" i="0" u="none" strike="noStrike">
                          <a:solidFill>
                            <a:srgbClr val="000000"/>
                          </a:solidFill>
                          <a:effectLst/>
                          <a:latin typeface="Century Gothic" panose="020B0502020202020204" pitchFamily="34" charset="0"/>
                        </a:rPr>
                        <a:t>Bare</a:t>
                      </a:r>
                    </a:p>
                  </a:txBody>
                  <a:tcPr marL="9525" marR="9525" marT="9525" marB="0" anchor="b">
                    <a:lnL w="12700" cap="flat" cmpd="sng" algn="ctr">
                      <a:solidFill>
                        <a:srgbClr val="3E4268"/>
                      </a:solidFill>
                      <a:prstDash val="solid"/>
                      <a:round/>
                      <a:headEnd type="none" w="med" len="med"/>
                      <a:tailEnd type="none" w="med" len="med"/>
                    </a:lnL>
                    <a:lnR>
                      <a:noFill/>
                    </a:lnR>
                    <a:lnT>
                      <a:noFill/>
                    </a:lnT>
                    <a:lnB>
                      <a:noFill/>
                    </a:lnB>
                    <a:solidFill>
                      <a:schemeClr val="bg2"/>
                    </a:solidFill>
                  </a:tcPr>
                </a:tc>
                <a:tc>
                  <a:txBody>
                    <a:bodyPr/>
                    <a:lstStyle/>
                    <a:p>
                      <a:pPr algn="ctr" fontAlgn="b"/>
                      <a:r>
                        <a:rPr lang="en-US" sz="1200" b="0" i="0" u="none" strike="noStrike">
                          <a:solidFill>
                            <a:srgbClr val="000000"/>
                          </a:solidFill>
                          <a:effectLst/>
                          <a:latin typeface="Century Gothic" panose="020B0502020202020204" pitchFamily="34" charset="0"/>
                        </a:rPr>
                        <a:t>50</a:t>
                      </a:r>
                    </a:p>
                  </a:txBody>
                  <a:tcPr marL="9525" marR="9525" marT="9525" marB="0" anchor="b">
                    <a:lnL>
                      <a:noFill/>
                    </a:lnL>
                    <a:lnR>
                      <a:noFill/>
                    </a:lnR>
                    <a:lnT>
                      <a:noFill/>
                    </a:lnT>
                    <a:lnB>
                      <a:noFill/>
                    </a:lnB>
                  </a:tcPr>
                </a:tc>
                <a:tc>
                  <a:txBody>
                    <a:bodyPr/>
                    <a:lstStyle/>
                    <a:p>
                      <a:pPr algn="ctr" fontAlgn="b"/>
                      <a:r>
                        <a:rPr lang="en-US" sz="1200" b="0" i="0" u="none" strike="noStrike">
                          <a:solidFill>
                            <a:srgbClr val="000000"/>
                          </a:solidFill>
                          <a:effectLst/>
                          <a:latin typeface="Century Gothic" panose="020B0502020202020204" pitchFamily="34" charset="0"/>
                        </a:rPr>
                        <a:t>0</a:t>
                      </a:r>
                    </a:p>
                  </a:txBody>
                  <a:tcPr marL="9525" marR="9525" marT="9525" marB="0" anchor="b">
                    <a:lnL>
                      <a:noFill/>
                    </a:lnL>
                    <a:lnR>
                      <a:noFill/>
                    </a:lnR>
                    <a:lnT>
                      <a:noFill/>
                    </a:lnT>
                    <a:lnB>
                      <a:noFill/>
                    </a:lnB>
                  </a:tcPr>
                </a:tc>
                <a:tc>
                  <a:txBody>
                    <a:bodyPr/>
                    <a:lstStyle/>
                    <a:p>
                      <a:pPr algn="ctr" fontAlgn="b"/>
                      <a:r>
                        <a:rPr lang="en-US" sz="1200" b="0" i="0" u="none" strike="noStrike">
                          <a:solidFill>
                            <a:srgbClr val="000000"/>
                          </a:solidFill>
                          <a:effectLst/>
                          <a:latin typeface="Century Gothic" panose="020B0502020202020204" pitchFamily="34" charset="0"/>
                        </a:rPr>
                        <a:t>0</a:t>
                      </a:r>
                    </a:p>
                  </a:txBody>
                  <a:tcPr marL="9525" marR="9525" marT="9525" marB="0" anchor="b">
                    <a:lnL>
                      <a:noFill/>
                    </a:lnL>
                    <a:lnR>
                      <a:noFill/>
                    </a:lnR>
                    <a:lnT>
                      <a:noFill/>
                    </a:lnT>
                    <a:lnB>
                      <a:noFill/>
                    </a:lnB>
                  </a:tcPr>
                </a:tc>
                <a:tc>
                  <a:txBody>
                    <a:bodyPr/>
                    <a:lstStyle/>
                    <a:p>
                      <a:pPr algn="ctr" fontAlgn="b"/>
                      <a:r>
                        <a:rPr lang="en-US" sz="1200" b="0" i="0" u="none" strike="noStrike" dirty="0">
                          <a:solidFill>
                            <a:srgbClr val="000000"/>
                          </a:solidFill>
                          <a:effectLst/>
                          <a:latin typeface="Century Gothic" panose="020B0502020202020204" pitchFamily="34" charset="0"/>
                        </a:rPr>
                        <a:t>100</a:t>
                      </a:r>
                    </a:p>
                  </a:txBody>
                  <a:tcPr marL="9525" marR="9525" marT="9525" marB="0" anchor="b">
                    <a:lnL>
                      <a:noFill/>
                    </a:lnL>
                    <a:lnR w="12700" cap="flat" cmpd="sng" algn="ctr">
                      <a:solidFill>
                        <a:srgbClr val="3E4268"/>
                      </a:solidFill>
                      <a:prstDash val="solid"/>
                      <a:round/>
                      <a:headEnd type="none" w="med" len="med"/>
                      <a:tailEnd type="none" w="med" len="med"/>
                    </a:lnR>
                    <a:lnT>
                      <a:noFill/>
                    </a:lnT>
                    <a:lnB>
                      <a:noFill/>
                    </a:lnB>
                  </a:tcPr>
                </a:tc>
                <a:extLst>
                  <a:ext uri="{0D108BD9-81ED-4DB2-BD59-A6C34878D82A}">
                    <a16:rowId xmlns="" xmlns:a16="http://schemas.microsoft.com/office/drawing/2014/main" val="2304164453"/>
                  </a:ext>
                </a:extLst>
              </a:tr>
              <a:tr h="209550">
                <a:tc>
                  <a:txBody>
                    <a:bodyPr/>
                    <a:lstStyle/>
                    <a:p>
                      <a:pPr algn="r" fontAlgn="b"/>
                      <a:r>
                        <a:rPr lang="en-US" sz="1200" b="0" i="0" u="none" strike="noStrike" dirty="0">
                          <a:solidFill>
                            <a:srgbClr val="000000"/>
                          </a:solidFill>
                          <a:effectLst/>
                          <a:latin typeface="Century Gothic" panose="020B0502020202020204" pitchFamily="34" charset="0"/>
                        </a:rPr>
                        <a:t>Grass</a:t>
                      </a:r>
                    </a:p>
                  </a:txBody>
                  <a:tcPr marL="9525" marR="9525" marT="9525" marB="0" anchor="b">
                    <a:lnL w="12700" cap="flat" cmpd="sng" algn="ctr">
                      <a:solidFill>
                        <a:srgbClr val="3E4268"/>
                      </a:solidFill>
                      <a:prstDash val="solid"/>
                      <a:round/>
                      <a:headEnd type="none" w="med" len="med"/>
                      <a:tailEnd type="none" w="med" len="med"/>
                    </a:lnL>
                    <a:lnR>
                      <a:noFill/>
                    </a:lnR>
                    <a:lnT>
                      <a:noFill/>
                    </a:lnT>
                    <a:lnB>
                      <a:noFill/>
                    </a:lnB>
                    <a:solidFill>
                      <a:schemeClr val="bg2"/>
                    </a:solidFill>
                  </a:tcPr>
                </a:tc>
                <a:tc>
                  <a:txBody>
                    <a:bodyPr/>
                    <a:lstStyle/>
                    <a:p>
                      <a:pPr algn="ctr" fontAlgn="b"/>
                      <a:r>
                        <a:rPr lang="en-US" sz="1200" b="0" i="0" u="none" strike="noStrike" dirty="0">
                          <a:solidFill>
                            <a:srgbClr val="000000"/>
                          </a:solidFill>
                          <a:effectLst/>
                          <a:latin typeface="Century Gothic" panose="020B0502020202020204" pitchFamily="34" charset="0"/>
                        </a:rPr>
                        <a:t>0</a:t>
                      </a:r>
                    </a:p>
                  </a:txBody>
                  <a:tcPr marL="9525" marR="9525" marT="9525" marB="0" anchor="b">
                    <a:lnL>
                      <a:noFill/>
                    </a:lnL>
                    <a:lnR>
                      <a:noFill/>
                    </a:lnR>
                    <a:lnT>
                      <a:noFill/>
                    </a:lnT>
                    <a:lnB>
                      <a:noFill/>
                    </a:lnB>
                  </a:tcPr>
                </a:tc>
                <a:tc>
                  <a:txBody>
                    <a:bodyPr/>
                    <a:lstStyle/>
                    <a:p>
                      <a:pPr algn="ctr" fontAlgn="b"/>
                      <a:r>
                        <a:rPr lang="en-US" sz="1200" b="0" i="0" u="none" strike="noStrike" dirty="0">
                          <a:solidFill>
                            <a:srgbClr val="000000"/>
                          </a:solidFill>
                          <a:effectLst/>
                          <a:latin typeface="Century Gothic" panose="020B0502020202020204" pitchFamily="34" charset="0"/>
                        </a:rPr>
                        <a:t>34</a:t>
                      </a:r>
                    </a:p>
                  </a:txBody>
                  <a:tcPr marL="9525" marR="9525" marT="9525" marB="0" anchor="b">
                    <a:lnL>
                      <a:noFill/>
                    </a:lnL>
                    <a:lnR>
                      <a:noFill/>
                    </a:lnR>
                    <a:lnT>
                      <a:noFill/>
                    </a:lnT>
                    <a:lnB>
                      <a:noFill/>
                    </a:lnB>
                  </a:tcPr>
                </a:tc>
                <a:tc>
                  <a:txBody>
                    <a:bodyPr/>
                    <a:lstStyle/>
                    <a:p>
                      <a:pPr algn="ctr" fontAlgn="b"/>
                      <a:r>
                        <a:rPr lang="en-US" sz="1200" b="0" i="0" u="none" strike="noStrike" dirty="0">
                          <a:solidFill>
                            <a:srgbClr val="000000"/>
                          </a:solidFill>
                          <a:effectLst/>
                          <a:latin typeface="Century Gothic" panose="020B0502020202020204" pitchFamily="34" charset="0"/>
                        </a:rPr>
                        <a:t>5</a:t>
                      </a:r>
                    </a:p>
                  </a:txBody>
                  <a:tcPr marL="9525" marR="9525" marT="9525" marB="0" anchor="b">
                    <a:lnL>
                      <a:noFill/>
                    </a:lnL>
                    <a:lnR>
                      <a:noFill/>
                    </a:lnR>
                    <a:lnT>
                      <a:noFill/>
                    </a:lnT>
                    <a:lnB>
                      <a:noFill/>
                    </a:lnB>
                  </a:tcPr>
                </a:tc>
                <a:tc>
                  <a:txBody>
                    <a:bodyPr/>
                    <a:lstStyle/>
                    <a:p>
                      <a:pPr algn="ctr" fontAlgn="b"/>
                      <a:r>
                        <a:rPr lang="en-US" sz="1200" b="0" i="0" u="none" strike="noStrike">
                          <a:solidFill>
                            <a:srgbClr val="000000"/>
                          </a:solidFill>
                          <a:effectLst/>
                          <a:latin typeface="Century Gothic" panose="020B0502020202020204" pitchFamily="34" charset="0"/>
                        </a:rPr>
                        <a:t>87.18</a:t>
                      </a:r>
                    </a:p>
                  </a:txBody>
                  <a:tcPr marL="9525" marR="9525" marT="9525" marB="0" anchor="b">
                    <a:lnL>
                      <a:noFill/>
                    </a:lnL>
                    <a:lnR w="12700" cap="flat" cmpd="sng" algn="ctr">
                      <a:solidFill>
                        <a:srgbClr val="3E4268"/>
                      </a:solidFill>
                      <a:prstDash val="solid"/>
                      <a:round/>
                      <a:headEnd type="none" w="med" len="med"/>
                      <a:tailEnd type="none" w="med" len="med"/>
                    </a:lnR>
                    <a:lnT>
                      <a:noFill/>
                    </a:lnT>
                    <a:lnB>
                      <a:noFill/>
                    </a:lnB>
                  </a:tcPr>
                </a:tc>
                <a:extLst>
                  <a:ext uri="{0D108BD9-81ED-4DB2-BD59-A6C34878D82A}">
                    <a16:rowId xmlns="" xmlns:a16="http://schemas.microsoft.com/office/drawing/2014/main" val="2772787811"/>
                  </a:ext>
                </a:extLst>
              </a:tr>
              <a:tr h="209550">
                <a:tc>
                  <a:txBody>
                    <a:bodyPr/>
                    <a:lstStyle/>
                    <a:p>
                      <a:pPr algn="r" fontAlgn="b"/>
                      <a:r>
                        <a:rPr lang="en-US" sz="1200" b="0" i="0" u="none" strike="noStrike" dirty="0">
                          <a:solidFill>
                            <a:srgbClr val="000000"/>
                          </a:solidFill>
                          <a:effectLst/>
                          <a:latin typeface="Century Gothic" panose="020B0502020202020204" pitchFamily="34" charset="0"/>
                        </a:rPr>
                        <a:t>Tree</a:t>
                      </a:r>
                    </a:p>
                  </a:txBody>
                  <a:tcPr marL="9525" marR="9525" marT="9525" marB="0" anchor="b">
                    <a:lnL w="12700" cap="flat" cmpd="sng" algn="ctr">
                      <a:solidFill>
                        <a:srgbClr val="3E4268"/>
                      </a:solidFill>
                      <a:prstDash val="solid"/>
                      <a:round/>
                      <a:headEnd type="none" w="med" len="med"/>
                      <a:tailEnd type="none" w="med" len="med"/>
                    </a:lnL>
                    <a:lnR>
                      <a:noFill/>
                    </a:lnR>
                    <a:lnT>
                      <a:noFill/>
                    </a:lnT>
                    <a:lnB>
                      <a:noFill/>
                    </a:lnB>
                    <a:solidFill>
                      <a:schemeClr val="bg2"/>
                    </a:solidFill>
                  </a:tcPr>
                </a:tc>
                <a:tc>
                  <a:txBody>
                    <a:bodyPr/>
                    <a:lstStyle/>
                    <a:p>
                      <a:pPr algn="ctr" fontAlgn="b"/>
                      <a:r>
                        <a:rPr lang="en-US" sz="1200" b="0" i="0" u="none" strike="noStrike" dirty="0">
                          <a:solidFill>
                            <a:srgbClr val="000000"/>
                          </a:solidFill>
                          <a:effectLst/>
                          <a:latin typeface="Century Gothic" panose="020B0502020202020204" pitchFamily="34" charset="0"/>
                        </a:rPr>
                        <a:t>0</a:t>
                      </a:r>
                    </a:p>
                  </a:txBody>
                  <a:tcPr marL="9525" marR="9525" marT="9525" marB="0" anchor="b">
                    <a:lnL>
                      <a:noFill/>
                    </a:lnL>
                    <a:lnR>
                      <a:noFill/>
                    </a:lnR>
                    <a:lnT>
                      <a:noFill/>
                    </a:lnT>
                    <a:lnB>
                      <a:noFill/>
                    </a:lnB>
                  </a:tcPr>
                </a:tc>
                <a:tc>
                  <a:txBody>
                    <a:bodyPr/>
                    <a:lstStyle/>
                    <a:p>
                      <a:pPr algn="ctr" fontAlgn="b"/>
                      <a:r>
                        <a:rPr lang="en-US" sz="1200" b="0" i="0" u="none" strike="noStrike" dirty="0">
                          <a:solidFill>
                            <a:srgbClr val="000000"/>
                          </a:solidFill>
                          <a:effectLst/>
                          <a:latin typeface="Century Gothic" panose="020B0502020202020204" pitchFamily="34" charset="0"/>
                        </a:rPr>
                        <a:t>16</a:t>
                      </a:r>
                    </a:p>
                  </a:txBody>
                  <a:tcPr marL="9525" marR="9525" marT="9525" marB="0" anchor="b">
                    <a:lnL>
                      <a:noFill/>
                    </a:lnL>
                    <a:lnR>
                      <a:noFill/>
                    </a:lnR>
                    <a:lnT>
                      <a:noFill/>
                    </a:lnT>
                    <a:lnB>
                      <a:noFill/>
                    </a:lnB>
                  </a:tcPr>
                </a:tc>
                <a:tc>
                  <a:txBody>
                    <a:bodyPr/>
                    <a:lstStyle/>
                    <a:p>
                      <a:pPr algn="ctr" fontAlgn="b"/>
                      <a:r>
                        <a:rPr lang="en-US" sz="1200" b="0" i="0" u="none" strike="noStrike" dirty="0">
                          <a:solidFill>
                            <a:srgbClr val="000000"/>
                          </a:solidFill>
                          <a:effectLst/>
                          <a:latin typeface="Century Gothic" panose="020B0502020202020204" pitchFamily="34" charset="0"/>
                        </a:rPr>
                        <a:t>45</a:t>
                      </a:r>
                    </a:p>
                  </a:txBody>
                  <a:tcPr marL="9525" marR="9525" marT="9525" marB="0" anchor="b">
                    <a:lnL>
                      <a:noFill/>
                    </a:lnL>
                    <a:lnR>
                      <a:noFill/>
                    </a:lnR>
                    <a:lnT>
                      <a:noFill/>
                    </a:lnT>
                    <a:lnB>
                      <a:noFill/>
                    </a:lnB>
                  </a:tcPr>
                </a:tc>
                <a:tc>
                  <a:txBody>
                    <a:bodyPr/>
                    <a:lstStyle/>
                    <a:p>
                      <a:pPr algn="ctr" fontAlgn="b"/>
                      <a:r>
                        <a:rPr lang="en-US" sz="1200" b="0" i="0" u="none" strike="noStrike">
                          <a:solidFill>
                            <a:srgbClr val="000000"/>
                          </a:solidFill>
                          <a:effectLst/>
                          <a:latin typeface="Century Gothic" panose="020B0502020202020204" pitchFamily="34" charset="0"/>
                        </a:rPr>
                        <a:t>73.77</a:t>
                      </a:r>
                    </a:p>
                  </a:txBody>
                  <a:tcPr marL="9525" marR="9525" marT="9525" marB="0" anchor="b">
                    <a:lnL>
                      <a:noFill/>
                    </a:lnL>
                    <a:lnR w="12700" cap="flat" cmpd="sng" algn="ctr">
                      <a:solidFill>
                        <a:srgbClr val="3E4268"/>
                      </a:solidFill>
                      <a:prstDash val="solid"/>
                      <a:round/>
                      <a:headEnd type="none" w="med" len="med"/>
                      <a:tailEnd type="none" w="med" len="med"/>
                    </a:lnR>
                    <a:lnT>
                      <a:noFill/>
                    </a:lnT>
                    <a:lnB>
                      <a:noFill/>
                    </a:lnB>
                  </a:tcPr>
                </a:tc>
                <a:extLst>
                  <a:ext uri="{0D108BD9-81ED-4DB2-BD59-A6C34878D82A}">
                    <a16:rowId xmlns="" xmlns:a16="http://schemas.microsoft.com/office/drawing/2014/main" val="402334128"/>
                  </a:ext>
                </a:extLst>
              </a:tr>
              <a:tr h="209550">
                <a:tc>
                  <a:txBody>
                    <a:bodyPr/>
                    <a:lstStyle/>
                    <a:p>
                      <a:pPr algn="r" fontAlgn="b"/>
                      <a:r>
                        <a:rPr lang="en-US" sz="1200" b="0" i="0" u="none" strike="noStrike" dirty="0">
                          <a:solidFill>
                            <a:srgbClr val="000000"/>
                          </a:solidFill>
                          <a:effectLst/>
                          <a:latin typeface="Century Gothic" panose="020B0502020202020204" pitchFamily="34" charset="0"/>
                        </a:rPr>
                        <a:t>Producer’s accuracy (%)</a:t>
                      </a:r>
                    </a:p>
                  </a:txBody>
                  <a:tcPr marL="9525" marR="9525" marT="9525" marB="0" anchor="b">
                    <a:lnL w="12700" cap="flat" cmpd="sng" algn="ctr">
                      <a:solidFill>
                        <a:srgbClr val="3E4268"/>
                      </a:solidFill>
                      <a:prstDash val="solid"/>
                      <a:round/>
                      <a:headEnd type="none" w="med" len="med"/>
                      <a:tailEnd type="none" w="med" len="med"/>
                    </a:lnL>
                    <a:lnR>
                      <a:noFill/>
                    </a:lnR>
                    <a:lnT>
                      <a:noFill/>
                    </a:lnT>
                    <a:lnB>
                      <a:noFill/>
                    </a:lnB>
                    <a:solidFill>
                      <a:schemeClr val="bg2"/>
                    </a:solidFill>
                  </a:tcPr>
                </a:tc>
                <a:tc>
                  <a:txBody>
                    <a:bodyPr/>
                    <a:lstStyle/>
                    <a:p>
                      <a:pPr algn="ctr" fontAlgn="b"/>
                      <a:r>
                        <a:rPr lang="en-US" sz="1200" b="0" i="0" u="none" strike="noStrike">
                          <a:solidFill>
                            <a:srgbClr val="000000"/>
                          </a:solidFill>
                          <a:effectLst/>
                          <a:latin typeface="Century Gothic" panose="020B0502020202020204" pitchFamily="34" charset="0"/>
                        </a:rPr>
                        <a:t>100</a:t>
                      </a:r>
                    </a:p>
                  </a:txBody>
                  <a:tcPr marL="9525" marR="9525" marT="9525" marB="0" anchor="b">
                    <a:lnL>
                      <a:noFill/>
                    </a:lnL>
                    <a:lnR>
                      <a:noFill/>
                    </a:lnR>
                    <a:lnT>
                      <a:noFill/>
                    </a:lnT>
                    <a:lnB>
                      <a:noFill/>
                    </a:lnB>
                  </a:tcPr>
                </a:tc>
                <a:tc>
                  <a:txBody>
                    <a:bodyPr/>
                    <a:lstStyle/>
                    <a:p>
                      <a:pPr algn="ctr" fontAlgn="b"/>
                      <a:r>
                        <a:rPr lang="en-US" sz="1200" b="0" i="0" u="none" strike="noStrike">
                          <a:solidFill>
                            <a:srgbClr val="000000"/>
                          </a:solidFill>
                          <a:effectLst/>
                          <a:latin typeface="Century Gothic" panose="020B0502020202020204" pitchFamily="34" charset="0"/>
                        </a:rPr>
                        <a:t>68</a:t>
                      </a:r>
                    </a:p>
                  </a:txBody>
                  <a:tcPr marL="9525" marR="9525" marT="9525" marB="0" anchor="b">
                    <a:lnL>
                      <a:noFill/>
                    </a:lnL>
                    <a:lnR>
                      <a:noFill/>
                    </a:lnR>
                    <a:lnT>
                      <a:noFill/>
                    </a:lnT>
                    <a:lnB>
                      <a:noFill/>
                    </a:lnB>
                  </a:tcPr>
                </a:tc>
                <a:tc>
                  <a:txBody>
                    <a:bodyPr/>
                    <a:lstStyle/>
                    <a:p>
                      <a:pPr algn="ctr" fontAlgn="b"/>
                      <a:r>
                        <a:rPr lang="en-US" sz="1200" b="0" i="0" u="none" strike="noStrike" dirty="0">
                          <a:solidFill>
                            <a:srgbClr val="000000"/>
                          </a:solidFill>
                          <a:effectLst/>
                          <a:latin typeface="Century Gothic" panose="020B0502020202020204" pitchFamily="34" charset="0"/>
                        </a:rPr>
                        <a:t>90</a:t>
                      </a:r>
                    </a:p>
                  </a:txBody>
                  <a:tcPr marL="9525" marR="9525" marT="9525" marB="0" anchor="b">
                    <a:lnL>
                      <a:noFill/>
                    </a:lnL>
                    <a:lnR>
                      <a:noFill/>
                    </a:lnR>
                    <a:lnT>
                      <a:noFill/>
                    </a:lnT>
                    <a:lnB>
                      <a:noFill/>
                    </a:lnB>
                  </a:tcPr>
                </a:tc>
                <a:tc>
                  <a:txBody>
                    <a:bodyPr/>
                    <a:lstStyle/>
                    <a:p>
                      <a:pPr algn="ctr" fontAlgn="b"/>
                      <a:r>
                        <a:rPr lang="en-US" sz="1200" b="1" i="0" u="none" strike="noStrike" dirty="0">
                          <a:solidFill>
                            <a:srgbClr val="000000"/>
                          </a:solidFill>
                          <a:effectLst/>
                          <a:latin typeface="Century Gothic" panose="020B0502020202020204" pitchFamily="34" charset="0"/>
                        </a:rPr>
                        <a:t>86</a:t>
                      </a:r>
                    </a:p>
                  </a:txBody>
                  <a:tcPr marL="9525" marR="9525" marT="9525" marB="0" anchor="b">
                    <a:lnL>
                      <a:noFill/>
                    </a:lnL>
                    <a:lnR w="12700" cap="flat" cmpd="sng" algn="ctr">
                      <a:solidFill>
                        <a:srgbClr val="3E4268"/>
                      </a:solidFill>
                      <a:prstDash val="solid"/>
                      <a:round/>
                      <a:headEnd type="none" w="med" len="med"/>
                      <a:tailEnd type="none" w="med" len="med"/>
                    </a:lnR>
                    <a:lnT>
                      <a:noFill/>
                    </a:lnT>
                    <a:lnB>
                      <a:noFill/>
                    </a:lnB>
                  </a:tcPr>
                </a:tc>
                <a:extLst>
                  <a:ext uri="{0D108BD9-81ED-4DB2-BD59-A6C34878D82A}">
                    <a16:rowId xmlns="" xmlns:a16="http://schemas.microsoft.com/office/drawing/2014/main" val="393315555"/>
                  </a:ext>
                </a:extLst>
              </a:tr>
              <a:tr h="209550">
                <a:tc>
                  <a:txBody>
                    <a:bodyPr/>
                    <a:lstStyle/>
                    <a:p>
                      <a:pPr algn="r" fontAlgn="b"/>
                      <a:r>
                        <a:rPr lang="en-US" sz="1200" b="0" i="0" u="none" strike="noStrike" dirty="0">
                          <a:solidFill>
                            <a:srgbClr val="000000"/>
                          </a:solidFill>
                          <a:effectLst/>
                          <a:latin typeface="Century Gothic" panose="020B0502020202020204" pitchFamily="34" charset="0"/>
                        </a:rPr>
                        <a:t>Kappa statistic</a:t>
                      </a:r>
                    </a:p>
                  </a:txBody>
                  <a:tcPr marL="9525" marR="9525" marT="19050" marB="19050" anchor="b">
                    <a:lnL w="12700" cap="flat" cmpd="sng" algn="ctr">
                      <a:solidFill>
                        <a:srgbClr val="3E4268"/>
                      </a:solidFill>
                      <a:prstDash val="solid"/>
                      <a:round/>
                      <a:headEnd type="none" w="med" len="med"/>
                      <a:tailEnd type="none" w="med" len="med"/>
                    </a:lnL>
                    <a:lnR>
                      <a:noFill/>
                    </a:lnR>
                    <a:lnT>
                      <a:noFill/>
                    </a:lnT>
                    <a:lnB w="12700" cap="flat" cmpd="sng" algn="ctr">
                      <a:solidFill>
                        <a:srgbClr val="3E4268"/>
                      </a:solidFill>
                      <a:prstDash val="solid"/>
                      <a:round/>
                      <a:headEnd type="none" w="med" len="med"/>
                      <a:tailEnd type="none" w="med" len="med"/>
                    </a:lnB>
                    <a:solidFill>
                      <a:schemeClr val="bg2"/>
                    </a:solidFill>
                  </a:tcPr>
                </a:tc>
                <a:tc>
                  <a:txBody>
                    <a:bodyPr/>
                    <a:lstStyle/>
                    <a:p>
                      <a:pPr algn="r" fontAlgn="b"/>
                      <a:r>
                        <a:rPr lang="en-US" sz="1200" b="0" i="0" u="none" strike="noStrike">
                          <a:solidFill>
                            <a:srgbClr val="000000"/>
                          </a:solidFill>
                          <a:effectLst/>
                          <a:latin typeface="Century Gothic" panose="020B0502020202020204" pitchFamily="34" charset="0"/>
                        </a:rPr>
                        <a:t>0.79</a:t>
                      </a:r>
                    </a:p>
                  </a:txBody>
                  <a:tcPr marL="9525" marR="9525" marT="9525" marB="0" anchor="b">
                    <a:lnL>
                      <a:noFill/>
                    </a:lnL>
                    <a:lnR>
                      <a:noFill/>
                    </a:lnR>
                    <a:lnT>
                      <a:noFill/>
                    </a:lnT>
                    <a:lnB w="12700" cap="flat" cmpd="sng" algn="ctr">
                      <a:solidFill>
                        <a:srgbClr val="3E4268"/>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entury Gothic" panose="020B0502020202020204" pitchFamily="34" charset="0"/>
                      </a:endParaRPr>
                    </a:p>
                  </a:txBody>
                  <a:tcPr marL="9525" marR="9525" marT="19050" marB="19050" anchor="b">
                    <a:lnL>
                      <a:noFill/>
                    </a:lnL>
                    <a:lnR>
                      <a:noFill/>
                    </a:lnR>
                    <a:lnT>
                      <a:noFill/>
                    </a:lnT>
                    <a:lnB w="12700" cap="flat" cmpd="sng" algn="ctr">
                      <a:solidFill>
                        <a:srgbClr val="3E4268"/>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entury Gothic" panose="020B0502020202020204" pitchFamily="34" charset="0"/>
                      </a:endParaRPr>
                    </a:p>
                  </a:txBody>
                  <a:tcPr marL="9525" marR="9525" marT="19050" marB="19050" anchor="b">
                    <a:lnL>
                      <a:noFill/>
                    </a:lnL>
                    <a:lnR>
                      <a:noFill/>
                    </a:lnR>
                    <a:lnT>
                      <a:noFill/>
                    </a:lnT>
                    <a:lnB w="12700" cap="flat" cmpd="sng" algn="ctr">
                      <a:solidFill>
                        <a:srgbClr val="3E4268"/>
                      </a:solidFill>
                      <a:prstDash val="solid"/>
                      <a:round/>
                      <a:headEnd type="none" w="med" len="med"/>
                      <a:tailEnd type="none" w="med" len="med"/>
                    </a:lnB>
                  </a:tcPr>
                </a:tc>
                <a:tc>
                  <a:txBody>
                    <a:bodyPr/>
                    <a:lstStyle/>
                    <a:p>
                      <a:pPr algn="l" fontAlgn="b"/>
                      <a:endParaRPr lang="en-US" sz="1200" b="0" i="0" u="none" strike="noStrike" dirty="0">
                        <a:solidFill>
                          <a:srgbClr val="000000"/>
                        </a:solidFill>
                        <a:effectLst/>
                        <a:latin typeface="Century Gothic" panose="020B0502020202020204" pitchFamily="34" charset="0"/>
                      </a:endParaRPr>
                    </a:p>
                  </a:txBody>
                  <a:tcPr marL="9525" marR="9525" marT="9525" marB="0" anchor="b">
                    <a:lnL>
                      <a:noFill/>
                    </a:lnL>
                    <a:lnR w="12700" cap="flat" cmpd="sng" algn="ctr">
                      <a:solidFill>
                        <a:srgbClr val="3E4268"/>
                      </a:solidFill>
                      <a:prstDash val="solid"/>
                      <a:round/>
                      <a:headEnd type="none" w="med" len="med"/>
                      <a:tailEnd type="none" w="med" len="med"/>
                    </a:lnR>
                    <a:lnT>
                      <a:noFill/>
                    </a:lnT>
                    <a:lnB w="12700" cap="flat" cmpd="sng" algn="ctr">
                      <a:solidFill>
                        <a:srgbClr val="3E4268"/>
                      </a:solidFill>
                      <a:prstDash val="solid"/>
                      <a:round/>
                      <a:headEnd type="none" w="med" len="med"/>
                      <a:tailEnd type="none" w="med" len="med"/>
                    </a:lnB>
                  </a:tcPr>
                </a:tc>
                <a:extLst>
                  <a:ext uri="{0D108BD9-81ED-4DB2-BD59-A6C34878D82A}">
                    <a16:rowId xmlns="" xmlns:a16="http://schemas.microsoft.com/office/drawing/2014/main" val="3455909599"/>
                  </a:ext>
                </a:extLst>
              </a:tr>
            </a:tbl>
          </a:graphicData>
        </a:graphic>
      </p:graphicFrame>
      <p:pic>
        <p:nvPicPr>
          <p:cNvPr id="2" name="Picture 1"/>
          <p:cNvPicPr>
            <a:picLocks noChangeAspect="1"/>
          </p:cNvPicPr>
          <p:nvPr/>
        </p:nvPicPr>
        <p:blipFill>
          <a:blip r:embed="rId5"/>
          <a:stretch>
            <a:fillRect/>
          </a:stretch>
        </p:blipFill>
        <p:spPr>
          <a:xfrm>
            <a:off x="11663929" y="5076497"/>
            <a:ext cx="216823" cy="1238623"/>
          </a:xfrm>
          <a:prstGeom prst="rect">
            <a:avLst/>
          </a:prstGeom>
        </p:spPr>
      </p:pic>
    </p:spTree>
    <p:extLst>
      <p:ext uri="{BB962C8B-B14F-4D97-AF65-F5344CB8AC3E}">
        <p14:creationId xmlns:p14="http://schemas.microsoft.com/office/powerpoint/2010/main" val="71781064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 xmlns:a16="http://schemas.microsoft.com/office/drawing/2014/main" id="{7CA53490-019B-4E9B-A8B4-19DD9DDEAC55}"/>
              </a:ext>
            </a:extLst>
          </p:cNvPr>
          <p:cNvGraphicFramePr>
            <a:graphicFrameLocks noGrp="1"/>
          </p:cNvGraphicFramePr>
          <p:nvPr>
            <p:extLst>
              <p:ext uri="{D42A27DB-BD31-4B8C-83A1-F6EECF244321}">
                <p14:modId xmlns:p14="http://schemas.microsoft.com/office/powerpoint/2010/main" val="907404804"/>
              </p:ext>
            </p:extLst>
          </p:nvPr>
        </p:nvGraphicFramePr>
        <p:xfrm>
          <a:off x="523304" y="2804582"/>
          <a:ext cx="4572000" cy="1268730"/>
        </p:xfrm>
        <a:graphic>
          <a:graphicData uri="http://schemas.openxmlformats.org/drawingml/2006/table">
            <a:tbl>
              <a:tblPr/>
              <a:tblGrid>
                <a:gridCol w="1857173">
                  <a:extLst>
                    <a:ext uri="{9D8B030D-6E8A-4147-A177-3AD203B41FA5}">
                      <a16:colId xmlns="" xmlns:a16="http://schemas.microsoft.com/office/drawing/2014/main" val="886001109"/>
                    </a:ext>
                  </a:extLst>
                </a:gridCol>
                <a:gridCol w="399808">
                  <a:extLst>
                    <a:ext uri="{9D8B030D-6E8A-4147-A177-3AD203B41FA5}">
                      <a16:colId xmlns="" xmlns:a16="http://schemas.microsoft.com/office/drawing/2014/main" val="2791306251"/>
                    </a:ext>
                  </a:extLst>
                </a:gridCol>
                <a:gridCol w="454621">
                  <a:extLst>
                    <a:ext uri="{9D8B030D-6E8A-4147-A177-3AD203B41FA5}">
                      <a16:colId xmlns="" xmlns:a16="http://schemas.microsoft.com/office/drawing/2014/main" val="2605342180"/>
                    </a:ext>
                  </a:extLst>
                </a:gridCol>
                <a:gridCol w="361117">
                  <a:extLst>
                    <a:ext uri="{9D8B030D-6E8A-4147-A177-3AD203B41FA5}">
                      <a16:colId xmlns="" xmlns:a16="http://schemas.microsoft.com/office/drawing/2014/main" val="97063883"/>
                    </a:ext>
                  </a:extLst>
                </a:gridCol>
                <a:gridCol w="1499281">
                  <a:extLst>
                    <a:ext uri="{9D8B030D-6E8A-4147-A177-3AD203B41FA5}">
                      <a16:colId xmlns="" xmlns:a16="http://schemas.microsoft.com/office/drawing/2014/main" val="38963652"/>
                    </a:ext>
                  </a:extLst>
                </a:gridCol>
              </a:tblGrid>
              <a:tr h="209550">
                <a:tc>
                  <a:txBody>
                    <a:bodyPr/>
                    <a:lstStyle/>
                    <a:p>
                      <a:pPr algn="ctr" fontAlgn="b"/>
                      <a:r>
                        <a:rPr lang="en-US" sz="1200" b="1" i="0" u="none" strike="noStrike" dirty="0">
                          <a:solidFill>
                            <a:srgbClr val="000000"/>
                          </a:solidFill>
                          <a:effectLst/>
                          <a:latin typeface="Century Gothic" panose="020B0502020202020204" pitchFamily="34" charset="0"/>
                        </a:rPr>
                        <a:t>2014</a:t>
                      </a:r>
                    </a:p>
                  </a:txBody>
                  <a:tcPr marL="9525" marR="9525" marT="9525" marB="0" anchor="b">
                    <a:lnL w="12700" cap="flat" cmpd="sng" algn="ctr">
                      <a:solidFill>
                        <a:srgbClr val="3E4268"/>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3E4268"/>
                      </a:solidFill>
                      <a:prstDash val="solid"/>
                      <a:round/>
                      <a:headEnd type="none" w="med" len="med"/>
                      <a:tailEnd type="none" w="med" len="med"/>
                    </a:lnT>
                    <a:lnB>
                      <a:noFill/>
                    </a:lnB>
                    <a:lnTlToBr w="12700" cmpd="sng">
                      <a:noFill/>
                      <a:prstDash val="solid"/>
                    </a:lnTlToBr>
                    <a:lnBlToTr w="12700" cmpd="sng">
                      <a:noFill/>
                      <a:prstDash val="solid"/>
                    </a:lnBlToTr>
                    <a:solidFill>
                      <a:schemeClr val="bg2"/>
                    </a:solidFill>
                  </a:tcPr>
                </a:tc>
                <a:tc>
                  <a:txBody>
                    <a:bodyPr/>
                    <a:lstStyle/>
                    <a:p>
                      <a:pPr algn="ctr" fontAlgn="b"/>
                      <a:r>
                        <a:rPr lang="en-US" sz="1200" b="0" i="0" u="none" strike="noStrike">
                          <a:solidFill>
                            <a:srgbClr val="000000"/>
                          </a:solidFill>
                          <a:effectLst/>
                          <a:latin typeface="Century Gothic" panose="020B0502020202020204" pitchFamily="34" charset="0"/>
                        </a:rPr>
                        <a:t>Bare</a:t>
                      </a:r>
                    </a:p>
                  </a:txBody>
                  <a:tcPr marL="9525" marR="9525" marT="9525" marB="0" anchor="b">
                    <a:lnL w="6350" cap="flat" cmpd="sng" algn="ctr">
                      <a:noFill/>
                      <a:prstDash val="solid"/>
                      <a:round/>
                      <a:headEnd type="none" w="med" len="med"/>
                      <a:tailEnd type="none" w="med" len="med"/>
                    </a:lnL>
                    <a:lnR>
                      <a:noFill/>
                    </a:lnR>
                    <a:lnT w="12700" cap="flat" cmpd="sng" algn="ctr">
                      <a:solidFill>
                        <a:srgbClr val="3E4268"/>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1200" b="0" i="0" u="none" strike="noStrike">
                          <a:solidFill>
                            <a:srgbClr val="000000"/>
                          </a:solidFill>
                          <a:effectLst/>
                          <a:latin typeface="Century Gothic" panose="020B0502020202020204" pitchFamily="34" charset="0"/>
                        </a:rPr>
                        <a:t>Grass</a:t>
                      </a:r>
                    </a:p>
                  </a:txBody>
                  <a:tcPr marL="9525" marR="9525" marT="9525" marB="0" anchor="b">
                    <a:lnL>
                      <a:noFill/>
                    </a:lnL>
                    <a:lnR>
                      <a:noFill/>
                    </a:lnR>
                    <a:lnT w="12700" cap="flat" cmpd="sng" algn="ctr">
                      <a:solidFill>
                        <a:srgbClr val="3E4268"/>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1200" b="0" i="0" u="none" strike="noStrike">
                          <a:solidFill>
                            <a:srgbClr val="000000"/>
                          </a:solidFill>
                          <a:effectLst/>
                          <a:latin typeface="Century Gothic" panose="020B0502020202020204" pitchFamily="34" charset="0"/>
                        </a:rPr>
                        <a:t>Tree</a:t>
                      </a:r>
                    </a:p>
                  </a:txBody>
                  <a:tcPr marL="9525" marR="9525" marT="9525" marB="0" anchor="b">
                    <a:lnL>
                      <a:noFill/>
                    </a:lnL>
                    <a:lnR>
                      <a:noFill/>
                    </a:lnR>
                    <a:lnT w="12700" cap="flat" cmpd="sng" algn="ctr">
                      <a:solidFill>
                        <a:srgbClr val="3E4268"/>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1200" b="0" i="0" u="none" strike="noStrike" dirty="0">
                          <a:solidFill>
                            <a:srgbClr val="000000"/>
                          </a:solidFill>
                          <a:effectLst/>
                          <a:latin typeface="Century Gothic" panose="020B0502020202020204" pitchFamily="34" charset="0"/>
                        </a:rPr>
                        <a:t>User’s accuracy (%)</a:t>
                      </a:r>
                    </a:p>
                  </a:txBody>
                  <a:tcPr marL="9525" marR="9525" marT="9525" marB="0" anchor="b">
                    <a:lnL>
                      <a:noFill/>
                    </a:lnL>
                    <a:lnR w="12700" cap="flat" cmpd="sng" algn="ctr">
                      <a:solidFill>
                        <a:srgbClr val="3E4268"/>
                      </a:solidFill>
                      <a:prstDash val="solid"/>
                      <a:round/>
                      <a:headEnd type="none" w="med" len="med"/>
                      <a:tailEnd type="none" w="med" len="med"/>
                    </a:lnR>
                    <a:lnT w="12700" cap="flat" cmpd="sng" algn="ctr">
                      <a:solidFill>
                        <a:srgbClr val="3E4268"/>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 xmlns:a16="http://schemas.microsoft.com/office/drawing/2014/main" val="4009319859"/>
                  </a:ext>
                </a:extLst>
              </a:tr>
              <a:tr h="209550">
                <a:tc>
                  <a:txBody>
                    <a:bodyPr/>
                    <a:lstStyle/>
                    <a:p>
                      <a:pPr algn="r" fontAlgn="b"/>
                      <a:r>
                        <a:rPr lang="en-US" sz="1200" b="0" i="0" u="none" strike="noStrike" dirty="0">
                          <a:solidFill>
                            <a:srgbClr val="000000"/>
                          </a:solidFill>
                          <a:effectLst/>
                          <a:latin typeface="Century Gothic" panose="020B0502020202020204" pitchFamily="34" charset="0"/>
                        </a:rPr>
                        <a:t>Bare</a:t>
                      </a:r>
                    </a:p>
                  </a:txBody>
                  <a:tcPr marL="9525" marR="9525" marT="9525" marB="0" anchor="b">
                    <a:lnL w="12700" cap="flat" cmpd="sng" algn="ctr">
                      <a:solidFill>
                        <a:srgbClr val="3E4268"/>
                      </a:solid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2"/>
                    </a:solidFill>
                  </a:tcPr>
                </a:tc>
                <a:tc>
                  <a:txBody>
                    <a:bodyPr/>
                    <a:lstStyle/>
                    <a:p>
                      <a:pPr algn="ctr" fontAlgn="b"/>
                      <a:r>
                        <a:rPr lang="en-US" sz="1200" b="0" i="0" u="none" strike="noStrike">
                          <a:solidFill>
                            <a:srgbClr val="000000"/>
                          </a:solidFill>
                          <a:effectLst/>
                          <a:latin typeface="Century Gothic" panose="020B0502020202020204" pitchFamily="34" charset="0"/>
                        </a:rPr>
                        <a:t>47</a:t>
                      </a:r>
                    </a:p>
                  </a:txBody>
                  <a:tcPr marL="9525" marR="9525" marT="9525" marB="0" anchor="b">
                    <a:lnL w="6350" cap="flat" cmpd="sng" algn="ctr">
                      <a:noFill/>
                      <a:prstDash val="solid"/>
                      <a:round/>
                      <a:headEnd type="none" w="med" len="med"/>
                      <a:tailEnd type="none" w="med" len="med"/>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fontAlgn="b"/>
                      <a:r>
                        <a:rPr lang="en-US" sz="1200" b="0" i="0" u="none" strike="noStrike" dirty="0">
                          <a:solidFill>
                            <a:srgbClr val="000000"/>
                          </a:solidFill>
                          <a:effectLst/>
                          <a:latin typeface="Century Gothic" panose="020B0502020202020204" pitchFamily="34" charset="0"/>
                        </a:rPr>
                        <a:t>2</a:t>
                      </a:r>
                    </a:p>
                  </a:txBody>
                  <a:tcPr marL="9525" marR="9525" marT="9525" marB="0" anchor="b">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fontAlgn="b"/>
                      <a:r>
                        <a:rPr lang="en-US" sz="1200" b="0" i="0" u="none" strike="noStrike">
                          <a:solidFill>
                            <a:srgbClr val="000000"/>
                          </a:solidFill>
                          <a:effectLst/>
                          <a:latin typeface="Century Gothic" panose="020B0502020202020204" pitchFamily="34" charset="0"/>
                        </a:rPr>
                        <a:t>1</a:t>
                      </a:r>
                    </a:p>
                  </a:txBody>
                  <a:tcPr marL="9525" marR="9525" marT="9525" marB="0" anchor="b">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fontAlgn="b"/>
                      <a:r>
                        <a:rPr lang="en-US" sz="1200" b="0" i="0" u="none" strike="noStrike">
                          <a:solidFill>
                            <a:srgbClr val="000000"/>
                          </a:solidFill>
                          <a:effectLst/>
                          <a:latin typeface="Century Gothic" panose="020B0502020202020204" pitchFamily="34" charset="0"/>
                        </a:rPr>
                        <a:t>94</a:t>
                      </a:r>
                    </a:p>
                  </a:txBody>
                  <a:tcPr marL="9525" marR="9525" marT="9525" marB="0" anchor="b">
                    <a:lnL>
                      <a:noFill/>
                    </a:lnL>
                    <a:lnR w="12700" cap="flat" cmpd="sng" algn="ctr">
                      <a:solidFill>
                        <a:srgbClr val="3E4268"/>
                      </a:solidFill>
                      <a:prstDash val="solid"/>
                      <a:round/>
                      <a:headEnd type="none" w="med" len="med"/>
                      <a:tailEnd type="none" w="med" len="med"/>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 xmlns:a16="http://schemas.microsoft.com/office/drawing/2014/main" val="530325047"/>
                  </a:ext>
                </a:extLst>
              </a:tr>
              <a:tr h="209550">
                <a:tc>
                  <a:txBody>
                    <a:bodyPr/>
                    <a:lstStyle/>
                    <a:p>
                      <a:pPr algn="r" fontAlgn="b"/>
                      <a:r>
                        <a:rPr lang="en-US" sz="1200" b="0" i="0" u="none" strike="noStrike" dirty="0">
                          <a:solidFill>
                            <a:srgbClr val="000000"/>
                          </a:solidFill>
                          <a:effectLst/>
                          <a:latin typeface="Century Gothic" panose="020B0502020202020204" pitchFamily="34" charset="0"/>
                        </a:rPr>
                        <a:t>Grass</a:t>
                      </a:r>
                    </a:p>
                  </a:txBody>
                  <a:tcPr marL="9525" marR="9525" marT="9525" marB="0" anchor="b">
                    <a:lnL w="12700" cap="flat" cmpd="sng" algn="ctr">
                      <a:solidFill>
                        <a:srgbClr val="3E4268"/>
                      </a:solid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2"/>
                    </a:solidFill>
                  </a:tcPr>
                </a:tc>
                <a:tc>
                  <a:txBody>
                    <a:bodyPr/>
                    <a:lstStyle/>
                    <a:p>
                      <a:pPr algn="ctr" fontAlgn="b"/>
                      <a:r>
                        <a:rPr lang="en-US" sz="1200" b="0" i="0" u="none" strike="noStrike">
                          <a:solidFill>
                            <a:srgbClr val="000000"/>
                          </a:solidFill>
                          <a:effectLst/>
                          <a:latin typeface="Century Gothic" panose="020B0502020202020204" pitchFamily="34" charset="0"/>
                        </a:rPr>
                        <a:t>3</a:t>
                      </a:r>
                    </a:p>
                  </a:txBody>
                  <a:tcPr marL="9525" marR="9525" marT="9525" marB="0" anchor="b">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ctr" fontAlgn="b"/>
                      <a:r>
                        <a:rPr lang="en-US" sz="1200" b="0" i="0" u="none" strike="noStrike">
                          <a:solidFill>
                            <a:srgbClr val="000000"/>
                          </a:solidFill>
                          <a:effectLst/>
                          <a:latin typeface="Century Gothic" panose="020B0502020202020204" pitchFamily="34" charset="0"/>
                        </a:rPr>
                        <a:t>38</a:t>
                      </a:r>
                    </a:p>
                  </a:txBody>
                  <a:tcPr marL="9525" marR="9525" marT="9525" marB="0" anchor="b">
                    <a:lnL>
                      <a:noFill/>
                    </a:lnL>
                    <a:lnR>
                      <a:noFill/>
                    </a:lnR>
                    <a:lnT>
                      <a:noFill/>
                    </a:lnT>
                    <a:lnB>
                      <a:noFill/>
                    </a:lnB>
                    <a:lnTlToBr w="12700" cmpd="sng">
                      <a:noFill/>
                      <a:prstDash val="solid"/>
                    </a:lnTlToBr>
                    <a:lnBlToTr w="12700" cmpd="sng">
                      <a:noFill/>
                      <a:prstDash val="solid"/>
                    </a:lnBlToTr>
                  </a:tcPr>
                </a:tc>
                <a:tc>
                  <a:txBody>
                    <a:bodyPr/>
                    <a:lstStyle/>
                    <a:p>
                      <a:pPr algn="ctr" fontAlgn="b"/>
                      <a:r>
                        <a:rPr lang="en-US" sz="1200" b="0" i="0" u="none" strike="noStrike">
                          <a:solidFill>
                            <a:srgbClr val="000000"/>
                          </a:solidFill>
                          <a:effectLst/>
                          <a:latin typeface="Century Gothic" panose="020B0502020202020204" pitchFamily="34" charset="0"/>
                        </a:rPr>
                        <a:t>14</a:t>
                      </a:r>
                    </a:p>
                  </a:txBody>
                  <a:tcPr marL="9525" marR="9525" marT="9525" marB="0" anchor="b">
                    <a:lnL>
                      <a:noFill/>
                    </a:lnL>
                    <a:lnR>
                      <a:noFill/>
                    </a:lnR>
                    <a:lnT>
                      <a:noFill/>
                    </a:lnT>
                    <a:lnB>
                      <a:noFill/>
                    </a:lnB>
                    <a:lnTlToBr w="12700" cmpd="sng">
                      <a:noFill/>
                      <a:prstDash val="solid"/>
                    </a:lnTlToBr>
                    <a:lnBlToTr w="12700" cmpd="sng">
                      <a:noFill/>
                      <a:prstDash val="solid"/>
                    </a:lnBlToTr>
                  </a:tcPr>
                </a:tc>
                <a:tc>
                  <a:txBody>
                    <a:bodyPr/>
                    <a:lstStyle/>
                    <a:p>
                      <a:pPr algn="ctr" fontAlgn="b"/>
                      <a:r>
                        <a:rPr lang="en-US" sz="1200" b="0" i="0" u="none" strike="noStrike">
                          <a:solidFill>
                            <a:srgbClr val="000000"/>
                          </a:solidFill>
                          <a:effectLst/>
                          <a:latin typeface="Century Gothic" panose="020B0502020202020204" pitchFamily="34" charset="0"/>
                        </a:rPr>
                        <a:t>69.09</a:t>
                      </a:r>
                    </a:p>
                  </a:txBody>
                  <a:tcPr marL="9525" marR="9525" marT="9525" marB="0" anchor="b">
                    <a:lnL>
                      <a:noFill/>
                    </a:lnL>
                    <a:lnR w="12700" cap="flat" cmpd="sng" algn="ctr">
                      <a:solidFill>
                        <a:srgbClr val="3E4268"/>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 xmlns:a16="http://schemas.microsoft.com/office/drawing/2014/main" val="2149563251"/>
                  </a:ext>
                </a:extLst>
              </a:tr>
              <a:tr h="209550">
                <a:tc>
                  <a:txBody>
                    <a:bodyPr/>
                    <a:lstStyle/>
                    <a:p>
                      <a:pPr algn="r" fontAlgn="b"/>
                      <a:r>
                        <a:rPr lang="en-US" sz="1200" b="0" i="0" u="none" strike="noStrike" dirty="0">
                          <a:solidFill>
                            <a:srgbClr val="000000"/>
                          </a:solidFill>
                          <a:effectLst/>
                          <a:latin typeface="Century Gothic" panose="020B0502020202020204" pitchFamily="34" charset="0"/>
                        </a:rPr>
                        <a:t>Tree</a:t>
                      </a:r>
                    </a:p>
                  </a:txBody>
                  <a:tcPr marL="9525" marR="9525" marT="9525" marB="0" anchor="b">
                    <a:lnL w="12700" cap="flat" cmpd="sng" algn="ctr">
                      <a:solidFill>
                        <a:srgbClr val="3E4268"/>
                      </a:solid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2"/>
                    </a:solidFill>
                  </a:tcPr>
                </a:tc>
                <a:tc>
                  <a:txBody>
                    <a:bodyPr/>
                    <a:lstStyle/>
                    <a:p>
                      <a:pPr algn="ctr" fontAlgn="b"/>
                      <a:r>
                        <a:rPr lang="en-US" sz="1200" b="0" i="0" u="none" strike="noStrike">
                          <a:solidFill>
                            <a:srgbClr val="000000"/>
                          </a:solidFill>
                          <a:effectLst/>
                          <a:latin typeface="Century Gothic" panose="020B0502020202020204" pitchFamily="34" charset="0"/>
                        </a:rPr>
                        <a:t>0</a:t>
                      </a:r>
                    </a:p>
                  </a:txBody>
                  <a:tcPr marL="9525" marR="9525" marT="9525" marB="0" anchor="b">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ctr" fontAlgn="b"/>
                      <a:r>
                        <a:rPr lang="en-US" sz="1200" b="0" i="0" u="none" strike="noStrike">
                          <a:solidFill>
                            <a:srgbClr val="000000"/>
                          </a:solidFill>
                          <a:effectLst/>
                          <a:latin typeface="Century Gothic" panose="020B0502020202020204" pitchFamily="34" charset="0"/>
                        </a:rPr>
                        <a:t>10</a:t>
                      </a:r>
                    </a:p>
                  </a:txBody>
                  <a:tcPr marL="9525" marR="9525" marT="9525" marB="0" anchor="b">
                    <a:lnL>
                      <a:noFill/>
                    </a:lnL>
                    <a:lnR>
                      <a:noFill/>
                    </a:lnR>
                    <a:lnT>
                      <a:noFill/>
                    </a:lnT>
                    <a:lnB>
                      <a:noFill/>
                    </a:lnB>
                    <a:lnTlToBr w="12700" cmpd="sng">
                      <a:noFill/>
                      <a:prstDash val="solid"/>
                    </a:lnTlToBr>
                    <a:lnBlToTr w="12700" cmpd="sng">
                      <a:noFill/>
                      <a:prstDash val="solid"/>
                    </a:lnBlToTr>
                  </a:tcPr>
                </a:tc>
                <a:tc>
                  <a:txBody>
                    <a:bodyPr/>
                    <a:lstStyle/>
                    <a:p>
                      <a:pPr algn="ctr" fontAlgn="b"/>
                      <a:r>
                        <a:rPr lang="en-US" sz="1200" b="0" i="0" u="none" strike="noStrike">
                          <a:solidFill>
                            <a:srgbClr val="000000"/>
                          </a:solidFill>
                          <a:effectLst/>
                          <a:latin typeface="Century Gothic" panose="020B0502020202020204" pitchFamily="34" charset="0"/>
                        </a:rPr>
                        <a:t>35</a:t>
                      </a:r>
                    </a:p>
                  </a:txBody>
                  <a:tcPr marL="9525" marR="9525" marT="9525" marB="0" anchor="b">
                    <a:lnL>
                      <a:noFill/>
                    </a:lnL>
                    <a:lnR>
                      <a:noFill/>
                    </a:lnR>
                    <a:lnT>
                      <a:noFill/>
                    </a:lnT>
                    <a:lnB>
                      <a:noFill/>
                    </a:lnB>
                    <a:lnTlToBr w="12700" cmpd="sng">
                      <a:noFill/>
                      <a:prstDash val="solid"/>
                    </a:lnTlToBr>
                    <a:lnBlToTr w="12700" cmpd="sng">
                      <a:noFill/>
                      <a:prstDash val="solid"/>
                    </a:lnBlToTr>
                  </a:tcPr>
                </a:tc>
                <a:tc>
                  <a:txBody>
                    <a:bodyPr/>
                    <a:lstStyle/>
                    <a:p>
                      <a:pPr algn="ctr" fontAlgn="b"/>
                      <a:r>
                        <a:rPr lang="en-US" sz="1200" b="0" i="0" u="none" strike="noStrike" dirty="0">
                          <a:solidFill>
                            <a:srgbClr val="000000"/>
                          </a:solidFill>
                          <a:effectLst/>
                          <a:latin typeface="Century Gothic" panose="020B0502020202020204" pitchFamily="34" charset="0"/>
                        </a:rPr>
                        <a:t>77.78</a:t>
                      </a:r>
                    </a:p>
                  </a:txBody>
                  <a:tcPr marL="9525" marR="9525" marT="9525" marB="0" anchor="b">
                    <a:lnL>
                      <a:noFill/>
                    </a:lnL>
                    <a:lnR w="12700" cap="flat" cmpd="sng" algn="ctr">
                      <a:solidFill>
                        <a:srgbClr val="3E4268"/>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 xmlns:a16="http://schemas.microsoft.com/office/drawing/2014/main" val="329570639"/>
                  </a:ext>
                </a:extLst>
              </a:tr>
              <a:tr h="209550">
                <a:tc>
                  <a:txBody>
                    <a:bodyPr/>
                    <a:lstStyle/>
                    <a:p>
                      <a:pPr algn="r" fontAlgn="b"/>
                      <a:r>
                        <a:rPr lang="en-US" sz="1200" b="0" i="0" u="none" strike="noStrike" dirty="0">
                          <a:solidFill>
                            <a:srgbClr val="000000"/>
                          </a:solidFill>
                          <a:effectLst/>
                          <a:latin typeface="Century Gothic" panose="020B0502020202020204" pitchFamily="34" charset="0"/>
                        </a:rPr>
                        <a:t>Producer’s accuracy (%)</a:t>
                      </a:r>
                    </a:p>
                  </a:txBody>
                  <a:tcPr marL="9525" marR="9525" marT="9525" marB="0" anchor="b">
                    <a:lnL w="12700" cap="flat" cmpd="sng" algn="ctr">
                      <a:solidFill>
                        <a:srgbClr val="3E4268"/>
                      </a:solidFill>
                      <a:prstDash val="solid"/>
                      <a:round/>
                      <a:headEnd type="none" w="med" len="med"/>
                      <a:tailEnd type="none" w="med" len="med"/>
                    </a:lnL>
                    <a:lnR w="6350" cap="flat" cmpd="sng" algn="ctr">
                      <a:noFill/>
                      <a:prstDash val="solid"/>
                      <a:round/>
                      <a:headEnd type="none" w="med" len="med"/>
                      <a:tailEnd type="none" w="med" len="med"/>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1200" b="0" i="0" u="none" strike="noStrike">
                          <a:solidFill>
                            <a:srgbClr val="000000"/>
                          </a:solidFill>
                          <a:effectLst/>
                          <a:latin typeface="Century Gothic" panose="020B0502020202020204" pitchFamily="34" charset="0"/>
                        </a:rPr>
                        <a:t>94</a:t>
                      </a:r>
                    </a:p>
                  </a:txBody>
                  <a:tcPr marL="9525" marR="9525" marT="9525" marB="0" anchor="b">
                    <a:lnL w="6350" cap="flat" cmpd="sng" algn="ctr">
                      <a:noFill/>
                      <a:prstDash val="solid"/>
                      <a:round/>
                      <a:headEnd type="none" w="med" len="med"/>
                      <a:tailEnd type="none" w="med" len="med"/>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a:solidFill>
                            <a:srgbClr val="000000"/>
                          </a:solidFill>
                          <a:effectLst/>
                          <a:latin typeface="Century Gothic" panose="020B0502020202020204" pitchFamily="34" charset="0"/>
                        </a:rPr>
                        <a:t>76</a:t>
                      </a:r>
                    </a:p>
                  </a:txBody>
                  <a:tcPr marL="9525" marR="9525" marT="9525" marB="0" anchor="b">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a:solidFill>
                            <a:srgbClr val="000000"/>
                          </a:solidFill>
                          <a:effectLst/>
                          <a:latin typeface="Century Gothic" panose="020B0502020202020204" pitchFamily="34" charset="0"/>
                        </a:rPr>
                        <a:t>70</a:t>
                      </a:r>
                    </a:p>
                  </a:txBody>
                  <a:tcPr marL="9525" marR="9525" marT="9525" marB="0" anchor="b">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1" i="0" u="none" strike="noStrike">
                          <a:solidFill>
                            <a:srgbClr val="000000"/>
                          </a:solidFill>
                          <a:effectLst/>
                          <a:latin typeface="Century Gothic" panose="020B0502020202020204" pitchFamily="34" charset="0"/>
                        </a:rPr>
                        <a:t>80</a:t>
                      </a:r>
                    </a:p>
                  </a:txBody>
                  <a:tcPr marL="9525" marR="9525" marT="9525" marB="0" anchor="b">
                    <a:lnL>
                      <a:noFill/>
                    </a:lnL>
                    <a:lnR w="12700" cap="flat" cmpd="sng" algn="ctr">
                      <a:solidFill>
                        <a:srgbClr val="3E4268"/>
                      </a:solidFill>
                      <a:prstDash val="solid"/>
                      <a:round/>
                      <a:headEnd type="none" w="med" len="med"/>
                      <a:tailEnd type="none" w="med" len="med"/>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479400019"/>
                  </a:ext>
                </a:extLst>
              </a:tr>
              <a:tr h="209550">
                <a:tc>
                  <a:txBody>
                    <a:bodyPr/>
                    <a:lstStyle/>
                    <a:p>
                      <a:pPr algn="r" fontAlgn="b"/>
                      <a:r>
                        <a:rPr lang="en-US" sz="1200" b="0" i="0" u="none" strike="noStrike" dirty="0">
                          <a:solidFill>
                            <a:srgbClr val="000000"/>
                          </a:solidFill>
                          <a:effectLst/>
                          <a:latin typeface="Century Gothic" panose="020B0502020202020204" pitchFamily="34" charset="0"/>
                        </a:rPr>
                        <a:t>Kappa statistic</a:t>
                      </a:r>
                    </a:p>
                  </a:txBody>
                  <a:tcPr marL="9525" marR="9525" marT="19050" marB="19050" anchor="b">
                    <a:lnL w="12700" cap="flat" cmpd="sng" algn="ctr">
                      <a:solidFill>
                        <a:srgbClr val="3E4268"/>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rgbClr val="3E4268"/>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r" fontAlgn="b"/>
                      <a:r>
                        <a:rPr lang="en-US" sz="1200" b="0" i="0" u="none" strike="noStrike">
                          <a:solidFill>
                            <a:srgbClr val="000000"/>
                          </a:solidFill>
                          <a:effectLst/>
                          <a:latin typeface="Century Gothic" panose="020B0502020202020204" pitchFamily="34" charset="0"/>
                        </a:rPr>
                        <a:t>0.7</a:t>
                      </a:r>
                    </a:p>
                  </a:txBody>
                  <a:tcPr marL="9525" marR="9525" marT="9525" marB="0" anchor="b">
                    <a:lnL w="6350" cap="flat" cmpd="sng" algn="ctr">
                      <a:noFill/>
                      <a:prstDash val="solid"/>
                      <a:round/>
                      <a:headEnd type="none" w="med" len="med"/>
                      <a:tailEnd type="none" w="med" len="med"/>
                    </a:lnL>
                    <a:lnR>
                      <a:noFill/>
                    </a:lnR>
                    <a:lnT w="6350" cap="flat" cmpd="sng" algn="ctr">
                      <a:noFill/>
                      <a:prstDash val="solid"/>
                      <a:round/>
                      <a:headEnd type="none" w="med" len="med"/>
                      <a:tailEnd type="none" w="med" len="med"/>
                    </a:lnT>
                    <a:lnB w="12700" cap="flat" cmpd="sng" algn="ctr">
                      <a:solidFill>
                        <a:srgbClr val="3E4268"/>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200" b="0" i="0" u="none" strike="noStrike">
                          <a:solidFill>
                            <a:srgbClr val="000000"/>
                          </a:solidFill>
                          <a:effectLst/>
                          <a:latin typeface="Century Gothic" panose="020B0502020202020204" pitchFamily="34" charset="0"/>
                        </a:rPr>
                        <a:t> </a:t>
                      </a:r>
                    </a:p>
                  </a:txBody>
                  <a:tcPr marL="9525" marR="9525" marT="19050" marB="19050" anchor="b">
                    <a:lnL>
                      <a:noFill/>
                    </a:lnL>
                    <a:lnR>
                      <a:noFill/>
                    </a:lnR>
                    <a:lnT w="6350" cap="flat" cmpd="sng" algn="ctr">
                      <a:noFill/>
                      <a:prstDash val="solid"/>
                      <a:round/>
                      <a:headEnd type="none" w="med" len="med"/>
                      <a:tailEnd type="none" w="med" len="med"/>
                    </a:lnT>
                    <a:lnB w="12700" cap="flat" cmpd="sng" algn="ctr">
                      <a:solidFill>
                        <a:srgbClr val="3E4268"/>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200" b="0" i="0" u="none" strike="noStrike">
                          <a:solidFill>
                            <a:srgbClr val="000000"/>
                          </a:solidFill>
                          <a:effectLst/>
                          <a:latin typeface="Century Gothic" panose="020B0502020202020204" pitchFamily="34" charset="0"/>
                        </a:rPr>
                        <a:t> </a:t>
                      </a:r>
                    </a:p>
                  </a:txBody>
                  <a:tcPr marL="9525" marR="9525" marT="19050" marB="19050" anchor="b">
                    <a:lnL>
                      <a:noFill/>
                    </a:lnL>
                    <a:lnR>
                      <a:noFill/>
                    </a:lnR>
                    <a:lnT w="6350" cap="flat" cmpd="sng" algn="ctr">
                      <a:noFill/>
                      <a:prstDash val="solid"/>
                      <a:round/>
                      <a:headEnd type="none" w="med" len="med"/>
                      <a:tailEnd type="none" w="med" len="med"/>
                    </a:lnT>
                    <a:lnB w="12700" cap="flat" cmpd="sng" algn="ctr">
                      <a:solidFill>
                        <a:srgbClr val="3E4268"/>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200" b="0" i="0" u="none" strike="noStrike" dirty="0">
                          <a:solidFill>
                            <a:srgbClr val="000000"/>
                          </a:solidFill>
                          <a:effectLst/>
                          <a:latin typeface="Century Gothic" panose="020B0502020202020204" pitchFamily="34" charset="0"/>
                        </a:rPr>
                        <a:t> </a:t>
                      </a:r>
                    </a:p>
                  </a:txBody>
                  <a:tcPr marL="9525" marR="9525" marT="19050" marB="19050" anchor="b">
                    <a:lnL>
                      <a:noFill/>
                    </a:lnL>
                    <a:lnR w="12700" cap="flat" cmpd="sng" algn="ctr">
                      <a:solidFill>
                        <a:srgbClr val="3E4268"/>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rgbClr val="3E4268"/>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3780156513"/>
                  </a:ext>
                </a:extLst>
              </a:tr>
            </a:tbl>
          </a:graphicData>
        </a:graphic>
      </p:graphicFrame>
      <p:sp>
        <p:nvSpPr>
          <p:cNvPr id="5" name="Title 4"/>
          <p:cNvSpPr>
            <a:spLocks noGrp="1"/>
          </p:cNvSpPr>
          <p:nvPr>
            <p:ph type="title"/>
          </p:nvPr>
        </p:nvSpPr>
        <p:spPr/>
        <p:txBody>
          <a:bodyPr/>
          <a:lstStyle/>
          <a:p>
            <a:r>
              <a:rPr lang="en-US" dirty="0"/>
              <a:t>Results</a:t>
            </a:r>
          </a:p>
        </p:txBody>
      </p:sp>
      <p:sp>
        <p:nvSpPr>
          <p:cNvPr id="6" name="Text Placeholder 5"/>
          <p:cNvSpPr>
            <a:spLocks noGrp="1"/>
          </p:cNvSpPr>
          <p:nvPr>
            <p:ph type="body" sz="half" idx="2"/>
          </p:nvPr>
        </p:nvSpPr>
        <p:spPr>
          <a:xfrm>
            <a:off x="350610" y="1438956"/>
            <a:ext cx="3743997" cy="4737781"/>
          </a:xfrm>
        </p:spPr>
        <p:txBody>
          <a:bodyPr>
            <a:normAutofit/>
          </a:bodyPr>
          <a:lstStyle/>
          <a:p>
            <a:pPr marL="342900" indent="-342900">
              <a:spcBef>
                <a:spcPts val="200"/>
              </a:spcBef>
              <a:buClr>
                <a:srgbClr val="3E4268"/>
              </a:buClr>
              <a:buFont typeface="Webdings" panose="05030102010509060703" pitchFamily="18" charset="2"/>
              <a:buChar char="4"/>
            </a:pPr>
            <a:r>
              <a:rPr lang="en-US" dirty="0">
                <a:solidFill>
                  <a:schemeClr val="bg2">
                    <a:lumMod val="50000"/>
                  </a:schemeClr>
                </a:solidFill>
              </a:rPr>
              <a:t>Bare earth: 63%</a:t>
            </a:r>
          </a:p>
          <a:p>
            <a:pPr marL="342900" indent="-342900">
              <a:spcBef>
                <a:spcPts val="200"/>
              </a:spcBef>
              <a:buClr>
                <a:srgbClr val="3E4268"/>
              </a:buClr>
              <a:buFont typeface="Webdings" panose="05030102010509060703" pitchFamily="18" charset="2"/>
              <a:buChar char="4"/>
            </a:pPr>
            <a:r>
              <a:rPr lang="en-US" dirty="0">
                <a:solidFill>
                  <a:schemeClr val="bg2">
                    <a:lumMod val="50000"/>
                  </a:schemeClr>
                </a:solidFill>
              </a:rPr>
              <a:t>Grass: 17.4%</a:t>
            </a:r>
          </a:p>
          <a:p>
            <a:pPr marL="342900" indent="-342900">
              <a:spcBef>
                <a:spcPts val="200"/>
              </a:spcBef>
              <a:buClr>
                <a:srgbClr val="3E4268"/>
              </a:buClr>
              <a:buFont typeface="Webdings" panose="05030102010509060703" pitchFamily="18" charset="2"/>
              <a:buChar char="4"/>
            </a:pPr>
            <a:r>
              <a:rPr lang="en-US" dirty="0">
                <a:solidFill>
                  <a:schemeClr val="bg2">
                    <a:lumMod val="50000"/>
                  </a:schemeClr>
                </a:solidFill>
              </a:rPr>
              <a:t>Tree: 19.5%</a:t>
            </a:r>
          </a:p>
        </p:txBody>
      </p:sp>
      <p:pic>
        <p:nvPicPr>
          <p:cNvPr id="4" name="Picture 3">
            <a:extLst>
              <a:ext uri="{FF2B5EF4-FFF2-40B4-BE49-F238E27FC236}">
                <a16:creationId xmlns="" xmlns:a16="http://schemas.microsoft.com/office/drawing/2014/main" id="{7FFB642A-D23C-4163-A97B-F173390C620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96000" y="844549"/>
            <a:ext cx="5486400" cy="5486400"/>
          </a:xfrm>
          <a:prstGeom prst="rect">
            <a:avLst/>
          </a:prstGeom>
        </p:spPr>
      </p:pic>
      <p:sp>
        <p:nvSpPr>
          <p:cNvPr id="7" name="TextBox 6">
            <a:extLst>
              <a:ext uri="{FF2B5EF4-FFF2-40B4-BE49-F238E27FC236}">
                <a16:creationId xmlns="" xmlns:a16="http://schemas.microsoft.com/office/drawing/2014/main" id="{67BE22AC-D33D-4EB6-BB20-E7CC786A185D}"/>
              </a:ext>
            </a:extLst>
          </p:cNvPr>
          <p:cNvSpPr txBox="1"/>
          <p:nvPr/>
        </p:nvSpPr>
        <p:spPr>
          <a:xfrm>
            <a:off x="6096000" y="844549"/>
            <a:ext cx="986167" cy="553357"/>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spAutoFit/>
          </a:bodyPr>
          <a:lstStyle/>
          <a:p>
            <a:pPr marL="0" marR="0" algn="ctr">
              <a:lnSpc>
                <a:spcPct val="107000"/>
              </a:lnSpc>
              <a:spcBef>
                <a:spcPts val="0"/>
              </a:spcBef>
              <a:spcAft>
                <a:spcPts val="0"/>
              </a:spcAft>
            </a:pPr>
            <a:r>
              <a:rPr lang="en-US" sz="2800" b="1" dirty="0">
                <a:solidFill>
                  <a:schemeClr val="bg1"/>
                </a:solidFill>
                <a:effectLst/>
                <a:ea typeface="Calibri" panose="020F0502020204030204" pitchFamily="34" charset="0"/>
                <a:cs typeface="Times New Roman" panose="02020603050405020304" pitchFamily="18" charset="0"/>
              </a:rPr>
              <a:t>2014</a:t>
            </a:r>
          </a:p>
        </p:txBody>
      </p:sp>
      <p:grpSp>
        <p:nvGrpSpPr>
          <p:cNvPr id="10" name="Group 9">
            <a:extLst>
              <a:ext uri="{FF2B5EF4-FFF2-40B4-BE49-F238E27FC236}">
                <a16:creationId xmlns="" xmlns:a16="http://schemas.microsoft.com/office/drawing/2014/main" id="{3275A68F-7F59-4FFB-8DD7-2A4E80022E9F}"/>
              </a:ext>
            </a:extLst>
          </p:cNvPr>
          <p:cNvGrpSpPr/>
          <p:nvPr/>
        </p:nvGrpSpPr>
        <p:grpSpPr>
          <a:xfrm>
            <a:off x="4392753" y="5416549"/>
            <a:ext cx="1703247" cy="914400"/>
            <a:chOff x="4392753" y="5416549"/>
            <a:chExt cx="1703247" cy="914400"/>
          </a:xfrm>
        </p:grpSpPr>
        <p:pic>
          <p:nvPicPr>
            <p:cNvPr id="11" name="Picture 10">
              <a:extLst>
                <a:ext uri="{FF2B5EF4-FFF2-40B4-BE49-F238E27FC236}">
                  <a16:creationId xmlns="" xmlns:a16="http://schemas.microsoft.com/office/drawing/2014/main" id="{4DF787D6-3F31-40DD-81EC-372D9D1A5B0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593723" y="5416549"/>
              <a:ext cx="502277" cy="914400"/>
            </a:xfrm>
            <a:prstGeom prst="rect">
              <a:avLst/>
            </a:prstGeom>
          </p:spPr>
        </p:pic>
        <p:sp>
          <p:nvSpPr>
            <p:cNvPr id="12" name="TextBox 11">
              <a:extLst>
                <a:ext uri="{FF2B5EF4-FFF2-40B4-BE49-F238E27FC236}">
                  <a16:creationId xmlns="" xmlns:a16="http://schemas.microsoft.com/office/drawing/2014/main" id="{F901680F-956F-414A-8D9F-351009C064A2}"/>
                </a:ext>
              </a:extLst>
            </p:cNvPr>
            <p:cNvSpPr txBox="1"/>
            <p:nvPr/>
          </p:nvSpPr>
          <p:spPr>
            <a:xfrm>
              <a:off x="4392753" y="5432378"/>
              <a:ext cx="1200970" cy="882742"/>
            </a:xfrm>
            <a:prstGeom prst="rect">
              <a:avLst/>
            </a:prstGeom>
            <a:solidFill>
              <a:schemeClr val="lt1"/>
            </a:solidFill>
            <a:ln w="6350">
              <a:noFill/>
            </a:ln>
          </p:spPr>
          <p:txBody>
            <a:bodyPr rot="0" spcFirstLastPara="0" vert="horz" wrap="none" lIns="91440" tIns="45720" rIns="91440" bIns="45720" numCol="1" spcCol="0" rtlCol="0" fromWordArt="0" anchor="t" anchorCtr="0" forceAA="0" compatLnSpc="1">
              <a:prstTxWarp prst="textNoShape">
                <a:avLst/>
              </a:prstTxWarp>
              <a:spAutoFit/>
            </a:bodyPr>
            <a:lstStyle/>
            <a:p>
              <a:pPr marL="0" marR="0" algn="r">
                <a:lnSpc>
                  <a:spcPct val="107000"/>
                </a:lnSpc>
                <a:spcBef>
                  <a:spcPts val="0"/>
                </a:spcBef>
                <a:spcAft>
                  <a:spcPts val="0"/>
                </a:spcAft>
              </a:pPr>
              <a:r>
                <a:rPr lang="en-US" sz="1600" dirty="0">
                  <a:effectLst/>
                  <a:latin typeface="+mj-lt"/>
                  <a:ea typeface="Calibri" panose="020F0502020204030204" pitchFamily="34" charset="0"/>
                  <a:cs typeface="Times New Roman" panose="02020603050405020304" pitchFamily="18" charset="0"/>
                </a:rPr>
                <a:t>Bare Earth</a:t>
              </a:r>
            </a:p>
            <a:p>
              <a:pPr marL="0" marR="0" algn="r">
                <a:lnSpc>
                  <a:spcPct val="107000"/>
                </a:lnSpc>
                <a:spcBef>
                  <a:spcPts val="0"/>
                </a:spcBef>
                <a:spcAft>
                  <a:spcPts val="0"/>
                </a:spcAft>
              </a:pPr>
              <a:r>
                <a:rPr lang="en-US" sz="1600" dirty="0">
                  <a:latin typeface="+mj-lt"/>
                  <a:ea typeface="Calibri" panose="020F0502020204030204" pitchFamily="34" charset="0"/>
                  <a:cs typeface="Times New Roman" panose="02020603050405020304" pitchFamily="18" charset="0"/>
                </a:rPr>
                <a:t>Grass</a:t>
              </a:r>
            </a:p>
            <a:p>
              <a:pPr marL="0" marR="0" algn="r">
                <a:lnSpc>
                  <a:spcPct val="107000"/>
                </a:lnSpc>
                <a:spcBef>
                  <a:spcPts val="0"/>
                </a:spcBef>
                <a:spcAft>
                  <a:spcPts val="0"/>
                </a:spcAft>
              </a:pPr>
              <a:r>
                <a:rPr lang="en-US" sz="1600" dirty="0">
                  <a:effectLst/>
                  <a:latin typeface="+mj-lt"/>
                  <a:ea typeface="Calibri" panose="020F0502020204030204" pitchFamily="34" charset="0"/>
                  <a:cs typeface="Times New Roman" panose="02020603050405020304" pitchFamily="18" charset="0"/>
                </a:rPr>
                <a:t>Tree</a:t>
              </a:r>
            </a:p>
          </p:txBody>
        </p:sp>
      </p:grpSp>
      <p:pic>
        <p:nvPicPr>
          <p:cNvPr id="13" name="Picture 12"/>
          <p:cNvPicPr>
            <a:picLocks noChangeAspect="1"/>
          </p:cNvPicPr>
          <p:nvPr/>
        </p:nvPicPr>
        <p:blipFill>
          <a:blip r:embed="rId5"/>
          <a:stretch>
            <a:fillRect/>
          </a:stretch>
        </p:blipFill>
        <p:spPr>
          <a:xfrm>
            <a:off x="11663929" y="5076497"/>
            <a:ext cx="216823" cy="1238623"/>
          </a:xfrm>
          <a:prstGeom prst="rect">
            <a:avLst/>
          </a:prstGeom>
        </p:spPr>
      </p:pic>
    </p:spTree>
    <p:extLst>
      <p:ext uri="{BB962C8B-B14F-4D97-AF65-F5344CB8AC3E}">
        <p14:creationId xmlns:p14="http://schemas.microsoft.com/office/powerpoint/2010/main" val="346871586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a:extLst>
              <a:ext uri="{FF2B5EF4-FFF2-40B4-BE49-F238E27FC236}">
                <a16:creationId xmlns="" xmlns:a16="http://schemas.microsoft.com/office/drawing/2014/main" id="{991D20C2-9927-403C-88CC-AEDC4B23BF38}"/>
              </a:ext>
            </a:extLst>
          </p:cNvPr>
          <p:cNvGraphicFramePr>
            <a:graphicFrameLocks noGrp="1"/>
          </p:cNvGraphicFramePr>
          <p:nvPr>
            <p:extLst>
              <p:ext uri="{D42A27DB-BD31-4B8C-83A1-F6EECF244321}">
                <p14:modId xmlns:p14="http://schemas.microsoft.com/office/powerpoint/2010/main" val="3681222917"/>
              </p:ext>
            </p:extLst>
          </p:nvPr>
        </p:nvGraphicFramePr>
        <p:xfrm>
          <a:off x="608862" y="2953384"/>
          <a:ext cx="4572000" cy="1268730"/>
        </p:xfrm>
        <a:graphic>
          <a:graphicData uri="http://schemas.openxmlformats.org/drawingml/2006/table">
            <a:tbl>
              <a:tblPr/>
              <a:tblGrid>
                <a:gridCol w="1857173">
                  <a:extLst>
                    <a:ext uri="{9D8B030D-6E8A-4147-A177-3AD203B41FA5}">
                      <a16:colId xmlns="" xmlns:a16="http://schemas.microsoft.com/office/drawing/2014/main" val="1798078065"/>
                    </a:ext>
                  </a:extLst>
                </a:gridCol>
                <a:gridCol w="399808">
                  <a:extLst>
                    <a:ext uri="{9D8B030D-6E8A-4147-A177-3AD203B41FA5}">
                      <a16:colId xmlns="" xmlns:a16="http://schemas.microsoft.com/office/drawing/2014/main" val="2509419070"/>
                    </a:ext>
                  </a:extLst>
                </a:gridCol>
                <a:gridCol w="454621">
                  <a:extLst>
                    <a:ext uri="{9D8B030D-6E8A-4147-A177-3AD203B41FA5}">
                      <a16:colId xmlns="" xmlns:a16="http://schemas.microsoft.com/office/drawing/2014/main" val="4012709994"/>
                    </a:ext>
                  </a:extLst>
                </a:gridCol>
                <a:gridCol w="361117">
                  <a:extLst>
                    <a:ext uri="{9D8B030D-6E8A-4147-A177-3AD203B41FA5}">
                      <a16:colId xmlns="" xmlns:a16="http://schemas.microsoft.com/office/drawing/2014/main" val="2699585781"/>
                    </a:ext>
                  </a:extLst>
                </a:gridCol>
                <a:gridCol w="1499281">
                  <a:extLst>
                    <a:ext uri="{9D8B030D-6E8A-4147-A177-3AD203B41FA5}">
                      <a16:colId xmlns="" xmlns:a16="http://schemas.microsoft.com/office/drawing/2014/main" val="471118329"/>
                    </a:ext>
                  </a:extLst>
                </a:gridCol>
              </a:tblGrid>
              <a:tr h="209550">
                <a:tc>
                  <a:txBody>
                    <a:bodyPr/>
                    <a:lstStyle/>
                    <a:p>
                      <a:pPr algn="ctr" fontAlgn="b"/>
                      <a:r>
                        <a:rPr lang="en-US" sz="1200" b="1" i="0" u="none" strike="noStrike" dirty="0">
                          <a:solidFill>
                            <a:srgbClr val="000000"/>
                          </a:solidFill>
                          <a:effectLst/>
                          <a:latin typeface="Century Gothic" panose="020B0502020202020204" pitchFamily="34" charset="0"/>
                        </a:rPr>
                        <a:t>2016</a:t>
                      </a:r>
                    </a:p>
                  </a:txBody>
                  <a:tcPr marL="9525" marR="9525" marT="9525" marB="0" anchor="b">
                    <a:lnL w="12700" cap="flat" cmpd="sng" algn="ctr">
                      <a:solidFill>
                        <a:srgbClr val="3E4268"/>
                      </a:solidFill>
                      <a:prstDash val="solid"/>
                      <a:round/>
                      <a:headEnd type="none" w="med" len="med"/>
                      <a:tailEnd type="none" w="med" len="med"/>
                    </a:lnL>
                    <a:lnR>
                      <a:noFill/>
                    </a:lnR>
                    <a:lnT w="12700" cap="flat" cmpd="sng" algn="ctr">
                      <a:solidFill>
                        <a:srgbClr val="3E4268"/>
                      </a:solidFill>
                      <a:prstDash val="solid"/>
                      <a:round/>
                      <a:headEnd type="none" w="med" len="med"/>
                      <a:tailEnd type="none" w="med" len="med"/>
                    </a:lnT>
                    <a:lnB>
                      <a:noFill/>
                    </a:lnB>
                    <a:solidFill>
                      <a:schemeClr val="bg2"/>
                    </a:solidFill>
                  </a:tcPr>
                </a:tc>
                <a:tc>
                  <a:txBody>
                    <a:bodyPr/>
                    <a:lstStyle/>
                    <a:p>
                      <a:pPr algn="ctr" fontAlgn="b"/>
                      <a:r>
                        <a:rPr lang="en-US" sz="1200" b="0" i="0" u="none" strike="noStrike">
                          <a:solidFill>
                            <a:srgbClr val="000000"/>
                          </a:solidFill>
                          <a:effectLst/>
                          <a:latin typeface="Century Gothic" panose="020B0502020202020204" pitchFamily="34" charset="0"/>
                        </a:rPr>
                        <a:t>Bare</a:t>
                      </a:r>
                    </a:p>
                  </a:txBody>
                  <a:tcPr marL="9525" marR="9525" marT="9525" marB="0" anchor="b">
                    <a:lnL>
                      <a:noFill/>
                    </a:lnL>
                    <a:lnR>
                      <a:noFill/>
                    </a:lnR>
                    <a:lnT w="12700" cap="flat" cmpd="sng" algn="ctr">
                      <a:solidFill>
                        <a:srgbClr val="3E4268"/>
                      </a:solidFill>
                      <a:prstDash val="solid"/>
                      <a:round/>
                      <a:headEnd type="none" w="med" len="med"/>
                      <a:tailEnd type="none" w="med" len="med"/>
                    </a:lnT>
                    <a:lnB>
                      <a:noFill/>
                    </a:lnB>
                    <a:solidFill>
                      <a:schemeClr val="bg2"/>
                    </a:solidFill>
                  </a:tcPr>
                </a:tc>
                <a:tc>
                  <a:txBody>
                    <a:bodyPr/>
                    <a:lstStyle/>
                    <a:p>
                      <a:pPr algn="ctr" fontAlgn="b"/>
                      <a:r>
                        <a:rPr lang="en-US" sz="1200" b="0" i="0" u="none" strike="noStrike">
                          <a:solidFill>
                            <a:srgbClr val="000000"/>
                          </a:solidFill>
                          <a:effectLst/>
                          <a:latin typeface="Century Gothic" panose="020B0502020202020204" pitchFamily="34" charset="0"/>
                        </a:rPr>
                        <a:t>Grass</a:t>
                      </a:r>
                    </a:p>
                  </a:txBody>
                  <a:tcPr marL="9525" marR="9525" marT="9525" marB="0" anchor="b">
                    <a:lnL>
                      <a:noFill/>
                    </a:lnL>
                    <a:lnR>
                      <a:noFill/>
                    </a:lnR>
                    <a:lnT w="12700" cap="flat" cmpd="sng" algn="ctr">
                      <a:solidFill>
                        <a:srgbClr val="3E4268"/>
                      </a:solidFill>
                      <a:prstDash val="solid"/>
                      <a:round/>
                      <a:headEnd type="none" w="med" len="med"/>
                      <a:tailEnd type="none" w="med" len="med"/>
                    </a:lnT>
                    <a:lnB>
                      <a:noFill/>
                    </a:lnB>
                    <a:solidFill>
                      <a:schemeClr val="bg2"/>
                    </a:solidFill>
                  </a:tcPr>
                </a:tc>
                <a:tc>
                  <a:txBody>
                    <a:bodyPr/>
                    <a:lstStyle/>
                    <a:p>
                      <a:pPr algn="ctr" fontAlgn="b"/>
                      <a:r>
                        <a:rPr lang="en-US" sz="1200" b="0" i="0" u="none" strike="noStrike">
                          <a:solidFill>
                            <a:srgbClr val="000000"/>
                          </a:solidFill>
                          <a:effectLst/>
                          <a:latin typeface="Century Gothic" panose="020B0502020202020204" pitchFamily="34" charset="0"/>
                        </a:rPr>
                        <a:t>Tree</a:t>
                      </a:r>
                    </a:p>
                  </a:txBody>
                  <a:tcPr marL="9525" marR="9525" marT="9525" marB="0" anchor="b">
                    <a:lnL>
                      <a:noFill/>
                    </a:lnL>
                    <a:lnR>
                      <a:noFill/>
                    </a:lnR>
                    <a:lnT w="12700" cap="flat" cmpd="sng" algn="ctr">
                      <a:solidFill>
                        <a:srgbClr val="3E4268"/>
                      </a:solidFill>
                      <a:prstDash val="solid"/>
                      <a:round/>
                      <a:headEnd type="none" w="med" len="med"/>
                      <a:tailEnd type="none" w="med" len="med"/>
                    </a:lnT>
                    <a:lnB>
                      <a:noFill/>
                    </a:lnB>
                    <a:solidFill>
                      <a:schemeClr val="bg2"/>
                    </a:solidFill>
                  </a:tcPr>
                </a:tc>
                <a:tc>
                  <a:txBody>
                    <a:bodyPr/>
                    <a:lstStyle/>
                    <a:p>
                      <a:pPr algn="ctr" fontAlgn="b"/>
                      <a:r>
                        <a:rPr lang="en-US" sz="1200" b="0" i="0" u="none" strike="noStrike" dirty="0">
                          <a:solidFill>
                            <a:srgbClr val="000000"/>
                          </a:solidFill>
                          <a:effectLst/>
                          <a:latin typeface="Century Gothic" panose="020B0502020202020204" pitchFamily="34" charset="0"/>
                        </a:rPr>
                        <a:t>User’s accuracy (%)</a:t>
                      </a:r>
                    </a:p>
                  </a:txBody>
                  <a:tcPr marL="9525" marR="9525" marT="9525" marB="0" anchor="b">
                    <a:lnL>
                      <a:noFill/>
                    </a:lnL>
                    <a:lnR w="12700" cap="flat" cmpd="sng" algn="ctr">
                      <a:solidFill>
                        <a:srgbClr val="3E4268"/>
                      </a:solidFill>
                      <a:prstDash val="solid"/>
                      <a:round/>
                      <a:headEnd type="none" w="med" len="med"/>
                      <a:tailEnd type="none" w="med" len="med"/>
                    </a:lnR>
                    <a:lnT w="12700" cap="flat" cmpd="sng" algn="ctr">
                      <a:solidFill>
                        <a:srgbClr val="3E4268"/>
                      </a:solidFill>
                      <a:prstDash val="solid"/>
                      <a:round/>
                      <a:headEnd type="none" w="med" len="med"/>
                      <a:tailEnd type="none" w="med" len="med"/>
                    </a:lnT>
                    <a:lnB>
                      <a:noFill/>
                    </a:lnB>
                    <a:solidFill>
                      <a:schemeClr val="bg2"/>
                    </a:solidFill>
                  </a:tcPr>
                </a:tc>
                <a:extLst>
                  <a:ext uri="{0D108BD9-81ED-4DB2-BD59-A6C34878D82A}">
                    <a16:rowId xmlns="" xmlns:a16="http://schemas.microsoft.com/office/drawing/2014/main" val="2953315460"/>
                  </a:ext>
                </a:extLst>
              </a:tr>
              <a:tr h="209550">
                <a:tc>
                  <a:txBody>
                    <a:bodyPr/>
                    <a:lstStyle/>
                    <a:p>
                      <a:pPr algn="r" fontAlgn="b"/>
                      <a:r>
                        <a:rPr lang="en-US" sz="1200" b="0" i="0" u="none" strike="noStrike" dirty="0">
                          <a:solidFill>
                            <a:srgbClr val="000000"/>
                          </a:solidFill>
                          <a:effectLst/>
                          <a:latin typeface="Century Gothic" panose="020B0502020202020204" pitchFamily="34" charset="0"/>
                        </a:rPr>
                        <a:t>Bare</a:t>
                      </a:r>
                    </a:p>
                  </a:txBody>
                  <a:tcPr marL="9525" marR="9525" marT="9525" marB="0" anchor="b">
                    <a:lnL w="12700" cap="flat" cmpd="sng" algn="ctr">
                      <a:solidFill>
                        <a:srgbClr val="3E4268"/>
                      </a:solidFill>
                      <a:prstDash val="solid"/>
                      <a:round/>
                      <a:headEnd type="none" w="med" len="med"/>
                      <a:tailEnd type="none" w="med" len="med"/>
                    </a:lnL>
                    <a:lnR>
                      <a:noFill/>
                    </a:lnR>
                    <a:lnT>
                      <a:noFill/>
                    </a:lnT>
                    <a:lnB>
                      <a:noFill/>
                    </a:lnB>
                    <a:solidFill>
                      <a:schemeClr val="bg2"/>
                    </a:solidFill>
                  </a:tcPr>
                </a:tc>
                <a:tc>
                  <a:txBody>
                    <a:bodyPr/>
                    <a:lstStyle/>
                    <a:p>
                      <a:pPr algn="ctr" fontAlgn="b"/>
                      <a:r>
                        <a:rPr lang="en-US" sz="1200" b="0" i="0" u="none" strike="noStrike">
                          <a:solidFill>
                            <a:srgbClr val="000000"/>
                          </a:solidFill>
                          <a:effectLst/>
                          <a:latin typeface="Century Gothic" panose="020B0502020202020204" pitchFamily="34" charset="0"/>
                        </a:rPr>
                        <a:t>48</a:t>
                      </a:r>
                    </a:p>
                  </a:txBody>
                  <a:tcPr marL="9525" marR="9525" marT="9525" marB="0" anchor="b">
                    <a:lnL>
                      <a:noFill/>
                    </a:lnL>
                    <a:lnR>
                      <a:noFill/>
                    </a:lnR>
                    <a:lnT>
                      <a:noFill/>
                    </a:lnT>
                    <a:lnB>
                      <a:noFill/>
                    </a:lnB>
                  </a:tcPr>
                </a:tc>
                <a:tc>
                  <a:txBody>
                    <a:bodyPr/>
                    <a:lstStyle/>
                    <a:p>
                      <a:pPr algn="ctr" fontAlgn="b"/>
                      <a:r>
                        <a:rPr lang="en-US" sz="1200" b="0" i="0" u="none" strike="noStrike">
                          <a:solidFill>
                            <a:srgbClr val="000000"/>
                          </a:solidFill>
                          <a:effectLst/>
                          <a:latin typeface="Century Gothic" panose="020B0502020202020204" pitchFamily="34" charset="0"/>
                        </a:rPr>
                        <a:t>0</a:t>
                      </a:r>
                    </a:p>
                  </a:txBody>
                  <a:tcPr marL="9525" marR="9525" marT="9525" marB="0" anchor="b">
                    <a:lnL>
                      <a:noFill/>
                    </a:lnL>
                    <a:lnR>
                      <a:noFill/>
                    </a:lnR>
                    <a:lnT>
                      <a:noFill/>
                    </a:lnT>
                    <a:lnB>
                      <a:noFill/>
                    </a:lnB>
                  </a:tcPr>
                </a:tc>
                <a:tc>
                  <a:txBody>
                    <a:bodyPr/>
                    <a:lstStyle/>
                    <a:p>
                      <a:pPr algn="ctr" fontAlgn="b"/>
                      <a:r>
                        <a:rPr lang="en-US" sz="1200" b="0" i="0" u="none" strike="noStrike">
                          <a:solidFill>
                            <a:srgbClr val="000000"/>
                          </a:solidFill>
                          <a:effectLst/>
                          <a:latin typeface="Century Gothic" panose="020B0502020202020204" pitchFamily="34" charset="0"/>
                        </a:rPr>
                        <a:t>0</a:t>
                      </a:r>
                    </a:p>
                  </a:txBody>
                  <a:tcPr marL="9525" marR="9525" marT="9525" marB="0" anchor="b">
                    <a:lnL>
                      <a:noFill/>
                    </a:lnL>
                    <a:lnR>
                      <a:noFill/>
                    </a:lnR>
                    <a:lnT>
                      <a:noFill/>
                    </a:lnT>
                    <a:lnB>
                      <a:noFill/>
                    </a:lnB>
                  </a:tcPr>
                </a:tc>
                <a:tc>
                  <a:txBody>
                    <a:bodyPr/>
                    <a:lstStyle/>
                    <a:p>
                      <a:pPr algn="ctr" fontAlgn="b"/>
                      <a:r>
                        <a:rPr lang="en-US" sz="1200" b="0" i="0" u="none" strike="noStrike" dirty="0">
                          <a:solidFill>
                            <a:srgbClr val="000000"/>
                          </a:solidFill>
                          <a:effectLst/>
                          <a:latin typeface="Century Gothic" panose="020B0502020202020204" pitchFamily="34" charset="0"/>
                        </a:rPr>
                        <a:t>100</a:t>
                      </a:r>
                    </a:p>
                  </a:txBody>
                  <a:tcPr marL="9525" marR="9525" marT="9525" marB="0" anchor="b">
                    <a:lnL>
                      <a:noFill/>
                    </a:lnL>
                    <a:lnR w="12700" cap="flat" cmpd="sng" algn="ctr">
                      <a:solidFill>
                        <a:srgbClr val="3E4268"/>
                      </a:solidFill>
                      <a:prstDash val="solid"/>
                      <a:round/>
                      <a:headEnd type="none" w="med" len="med"/>
                      <a:tailEnd type="none" w="med" len="med"/>
                    </a:lnR>
                    <a:lnT>
                      <a:noFill/>
                    </a:lnT>
                    <a:lnB>
                      <a:noFill/>
                    </a:lnB>
                  </a:tcPr>
                </a:tc>
                <a:extLst>
                  <a:ext uri="{0D108BD9-81ED-4DB2-BD59-A6C34878D82A}">
                    <a16:rowId xmlns="" xmlns:a16="http://schemas.microsoft.com/office/drawing/2014/main" val="2596592156"/>
                  </a:ext>
                </a:extLst>
              </a:tr>
              <a:tr h="209550">
                <a:tc>
                  <a:txBody>
                    <a:bodyPr/>
                    <a:lstStyle/>
                    <a:p>
                      <a:pPr algn="r" fontAlgn="b"/>
                      <a:r>
                        <a:rPr lang="en-US" sz="1200" b="0" i="0" u="none" strike="noStrike">
                          <a:solidFill>
                            <a:srgbClr val="000000"/>
                          </a:solidFill>
                          <a:effectLst/>
                          <a:latin typeface="Century Gothic" panose="020B0502020202020204" pitchFamily="34" charset="0"/>
                        </a:rPr>
                        <a:t>Grass</a:t>
                      </a:r>
                    </a:p>
                  </a:txBody>
                  <a:tcPr marL="9525" marR="9525" marT="9525" marB="0" anchor="b">
                    <a:lnL w="12700" cap="flat" cmpd="sng" algn="ctr">
                      <a:solidFill>
                        <a:srgbClr val="3E4268"/>
                      </a:solidFill>
                      <a:prstDash val="solid"/>
                      <a:round/>
                      <a:headEnd type="none" w="med" len="med"/>
                      <a:tailEnd type="none" w="med" len="med"/>
                    </a:lnL>
                    <a:lnR>
                      <a:noFill/>
                    </a:lnR>
                    <a:lnT>
                      <a:noFill/>
                    </a:lnT>
                    <a:lnB>
                      <a:noFill/>
                    </a:lnB>
                    <a:solidFill>
                      <a:schemeClr val="bg2"/>
                    </a:solidFill>
                  </a:tcPr>
                </a:tc>
                <a:tc>
                  <a:txBody>
                    <a:bodyPr/>
                    <a:lstStyle/>
                    <a:p>
                      <a:pPr algn="ctr" fontAlgn="b"/>
                      <a:r>
                        <a:rPr lang="en-US" sz="1200" b="0" i="0" u="none" strike="noStrike" dirty="0">
                          <a:solidFill>
                            <a:srgbClr val="000000"/>
                          </a:solidFill>
                          <a:effectLst/>
                          <a:latin typeface="Century Gothic" panose="020B0502020202020204" pitchFamily="34" charset="0"/>
                        </a:rPr>
                        <a:t>0</a:t>
                      </a:r>
                    </a:p>
                  </a:txBody>
                  <a:tcPr marL="9525" marR="9525" marT="9525" marB="0" anchor="b">
                    <a:lnL>
                      <a:noFill/>
                    </a:lnL>
                    <a:lnR>
                      <a:noFill/>
                    </a:lnR>
                    <a:lnT>
                      <a:noFill/>
                    </a:lnT>
                    <a:lnB>
                      <a:noFill/>
                    </a:lnB>
                  </a:tcPr>
                </a:tc>
                <a:tc>
                  <a:txBody>
                    <a:bodyPr/>
                    <a:lstStyle/>
                    <a:p>
                      <a:pPr algn="ctr" fontAlgn="b"/>
                      <a:r>
                        <a:rPr lang="en-US" sz="1200" b="0" i="0" u="none" strike="noStrike">
                          <a:solidFill>
                            <a:srgbClr val="000000"/>
                          </a:solidFill>
                          <a:effectLst/>
                          <a:latin typeface="Century Gothic" panose="020B0502020202020204" pitchFamily="34" charset="0"/>
                        </a:rPr>
                        <a:t>45</a:t>
                      </a:r>
                    </a:p>
                  </a:txBody>
                  <a:tcPr marL="9525" marR="9525" marT="9525" marB="0" anchor="b">
                    <a:lnL>
                      <a:noFill/>
                    </a:lnL>
                    <a:lnR>
                      <a:noFill/>
                    </a:lnR>
                    <a:lnT>
                      <a:noFill/>
                    </a:lnT>
                    <a:lnB>
                      <a:noFill/>
                    </a:lnB>
                  </a:tcPr>
                </a:tc>
                <a:tc>
                  <a:txBody>
                    <a:bodyPr/>
                    <a:lstStyle/>
                    <a:p>
                      <a:pPr algn="ctr" fontAlgn="b"/>
                      <a:r>
                        <a:rPr lang="en-US" sz="1200" b="0" i="0" u="none" strike="noStrike">
                          <a:solidFill>
                            <a:srgbClr val="000000"/>
                          </a:solidFill>
                          <a:effectLst/>
                          <a:latin typeface="Century Gothic" panose="020B0502020202020204" pitchFamily="34" charset="0"/>
                        </a:rPr>
                        <a:t>20</a:t>
                      </a:r>
                    </a:p>
                  </a:txBody>
                  <a:tcPr marL="9525" marR="9525" marT="9525" marB="0" anchor="b">
                    <a:lnL>
                      <a:noFill/>
                    </a:lnL>
                    <a:lnR>
                      <a:noFill/>
                    </a:lnR>
                    <a:lnT>
                      <a:noFill/>
                    </a:lnT>
                    <a:lnB>
                      <a:noFill/>
                    </a:lnB>
                  </a:tcPr>
                </a:tc>
                <a:tc>
                  <a:txBody>
                    <a:bodyPr/>
                    <a:lstStyle/>
                    <a:p>
                      <a:pPr algn="ctr" fontAlgn="b"/>
                      <a:r>
                        <a:rPr lang="en-US" sz="1200" b="0" i="0" u="none" strike="noStrike" dirty="0">
                          <a:solidFill>
                            <a:srgbClr val="000000"/>
                          </a:solidFill>
                          <a:effectLst/>
                          <a:latin typeface="Century Gothic" panose="020B0502020202020204" pitchFamily="34" charset="0"/>
                        </a:rPr>
                        <a:t>69.23</a:t>
                      </a:r>
                    </a:p>
                  </a:txBody>
                  <a:tcPr marL="9525" marR="9525" marT="9525" marB="0" anchor="b">
                    <a:lnL>
                      <a:noFill/>
                    </a:lnL>
                    <a:lnR w="12700" cap="flat" cmpd="sng" algn="ctr">
                      <a:solidFill>
                        <a:srgbClr val="3E4268"/>
                      </a:solidFill>
                      <a:prstDash val="solid"/>
                      <a:round/>
                      <a:headEnd type="none" w="med" len="med"/>
                      <a:tailEnd type="none" w="med" len="med"/>
                    </a:lnR>
                    <a:lnT>
                      <a:noFill/>
                    </a:lnT>
                    <a:lnB>
                      <a:noFill/>
                    </a:lnB>
                  </a:tcPr>
                </a:tc>
                <a:extLst>
                  <a:ext uri="{0D108BD9-81ED-4DB2-BD59-A6C34878D82A}">
                    <a16:rowId xmlns="" xmlns:a16="http://schemas.microsoft.com/office/drawing/2014/main" val="1037568295"/>
                  </a:ext>
                </a:extLst>
              </a:tr>
              <a:tr h="209550">
                <a:tc>
                  <a:txBody>
                    <a:bodyPr/>
                    <a:lstStyle/>
                    <a:p>
                      <a:pPr algn="r" fontAlgn="b"/>
                      <a:r>
                        <a:rPr lang="en-US" sz="1200" b="0" i="0" u="none" strike="noStrike" dirty="0">
                          <a:solidFill>
                            <a:srgbClr val="000000"/>
                          </a:solidFill>
                          <a:effectLst/>
                          <a:latin typeface="Century Gothic" panose="020B0502020202020204" pitchFamily="34" charset="0"/>
                        </a:rPr>
                        <a:t>Tree</a:t>
                      </a:r>
                    </a:p>
                  </a:txBody>
                  <a:tcPr marL="9525" marR="9525" marT="9525" marB="0" anchor="b">
                    <a:lnL w="12700" cap="flat" cmpd="sng" algn="ctr">
                      <a:solidFill>
                        <a:srgbClr val="3E4268"/>
                      </a:solidFill>
                      <a:prstDash val="solid"/>
                      <a:round/>
                      <a:headEnd type="none" w="med" len="med"/>
                      <a:tailEnd type="none" w="med" len="med"/>
                    </a:lnL>
                    <a:lnR>
                      <a:noFill/>
                    </a:lnR>
                    <a:lnT>
                      <a:noFill/>
                    </a:lnT>
                    <a:lnB>
                      <a:noFill/>
                    </a:lnB>
                    <a:solidFill>
                      <a:schemeClr val="bg2"/>
                    </a:solidFill>
                  </a:tcPr>
                </a:tc>
                <a:tc>
                  <a:txBody>
                    <a:bodyPr/>
                    <a:lstStyle/>
                    <a:p>
                      <a:pPr algn="ctr" fontAlgn="b"/>
                      <a:r>
                        <a:rPr lang="en-US" sz="1200" b="0" i="0" u="none" strike="noStrike" dirty="0">
                          <a:solidFill>
                            <a:srgbClr val="000000"/>
                          </a:solidFill>
                          <a:effectLst/>
                          <a:latin typeface="Century Gothic" panose="020B0502020202020204" pitchFamily="34" charset="0"/>
                        </a:rPr>
                        <a:t>2</a:t>
                      </a:r>
                    </a:p>
                  </a:txBody>
                  <a:tcPr marL="9525" marR="9525" marT="9525" marB="0" anchor="b">
                    <a:lnL>
                      <a:noFill/>
                    </a:lnL>
                    <a:lnR>
                      <a:noFill/>
                    </a:lnR>
                    <a:lnT>
                      <a:noFill/>
                    </a:lnT>
                    <a:lnB>
                      <a:noFill/>
                    </a:lnB>
                  </a:tcPr>
                </a:tc>
                <a:tc>
                  <a:txBody>
                    <a:bodyPr/>
                    <a:lstStyle/>
                    <a:p>
                      <a:pPr algn="ctr" fontAlgn="b"/>
                      <a:r>
                        <a:rPr lang="en-US" sz="1200" b="0" i="0" u="none" strike="noStrike" dirty="0">
                          <a:solidFill>
                            <a:srgbClr val="000000"/>
                          </a:solidFill>
                          <a:effectLst/>
                          <a:latin typeface="Century Gothic" panose="020B0502020202020204" pitchFamily="34" charset="0"/>
                        </a:rPr>
                        <a:t>5</a:t>
                      </a:r>
                    </a:p>
                  </a:txBody>
                  <a:tcPr marL="9525" marR="9525" marT="9525" marB="0" anchor="b">
                    <a:lnL>
                      <a:noFill/>
                    </a:lnL>
                    <a:lnR>
                      <a:noFill/>
                    </a:lnR>
                    <a:lnT>
                      <a:noFill/>
                    </a:lnT>
                    <a:lnB>
                      <a:noFill/>
                    </a:lnB>
                  </a:tcPr>
                </a:tc>
                <a:tc>
                  <a:txBody>
                    <a:bodyPr/>
                    <a:lstStyle/>
                    <a:p>
                      <a:pPr algn="ctr" fontAlgn="b"/>
                      <a:r>
                        <a:rPr lang="en-US" sz="1200" b="0" i="0" u="none" strike="noStrike">
                          <a:solidFill>
                            <a:srgbClr val="000000"/>
                          </a:solidFill>
                          <a:effectLst/>
                          <a:latin typeface="Century Gothic" panose="020B0502020202020204" pitchFamily="34" charset="0"/>
                        </a:rPr>
                        <a:t>30</a:t>
                      </a:r>
                    </a:p>
                  </a:txBody>
                  <a:tcPr marL="9525" marR="9525" marT="9525" marB="0" anchor="b">
                    <a:lnL>
                      <a:noFill/>
                    </a:lnL>
                    <a:lnR>
                      <a:noFill/>
                    </a:lnR>
                    <a:lnT>
                      <a:noFill/>
                    </a:lnT>
                    <a:lnB>
                      <a:noFill/>
                    </a:lnB>
                  </a:tcPr>
                </a:tc>
                <a:tc>
                  <a:txBody>
                    <a:bodyPr/>
                    <a:lstStyle/>
                    <a:p>
                      <a:pPr algn="ctr" fontAlgn="b"/>
                      <a:r>
                        <a:rPr lang="en-US" sz="1200" b="0" i="0" u="none" strike="noStrike">
                          <a:solidFill>
                            <a:srgbClr val="000000"/>
                          </a:solidFill>
                          <a:effectLst/>
                          <a:latin typeface="Century Gothic" panose="020B0502020202020204" pitchFamily="34" charset="0"/>
                        </a:rPr>
                        <a:t>81.08</a:t>
                      </a:r>
                    </a:p>
                  </a:txBody>
                  <a:tcPr marL="9525" marR="9525" marT="9525" marB="0" anchor="b">
                    <a:lnL>
                      <a:noFill/>
                    </a:lnL>
                    <a:lnR w="12700" cap="flat" cmpd="sng" algn="ctr">
                      <a:solidFill>
                        <a:srgbClr val="3E4268"/>
                      </a:solidFill>
                      <a:prstDash val="solid"/>
                      <a:round/>
                      <a:headEnd type="none" w="med" len="med"/>
                      <a:tailEnd type="none" w="med" len="med"/>
                    </a:lnR>
                    <a:lnT>
                      <a:noFill/>
                    </a:lnT>
                    <a:lnB>
                      <a:noFill/>
                    </a:lnB>
                  </a:tcPr>
                </a:tc>
                <a:extLst>
                  <a:ext uri="{0D108BD9-81ED-4DB2-BD59-A6C34878D82A}">
                    <a16:rowId xmlns="" xmlns:a16="http://schemas.microsoft.com/office/drawing/2014/main" val="3556929403"/>
                  </a:ext>
                </a:extLst>
              </a:tr>
              <a:tr h="209550">
                <a:tc>
                  <a:txBody>
                    <a:bodyPr/>
                    <a:lstStyle/>
                    <a:p>
                      <a:pPr algn="r" fontAlgn="b"/>
                      <a:r>
                        <a:rPr lang="en-US" sz="1200" b="0" i="0" u="none" strike="noStrike" dirty="0">
                          <a:solidFill>
                            <a:srgbClr val="000000"/>
                          </a:solidFill>
                          <a:effectLst/>
                          <a:latin typeface="Century Gothic" panose="020B0502020202020204" pitchFamily="34" charset="0"/>
                        </a:rPr>
                        <a:t>Producer’s accuracy (%)</a:t>
                      </a:r>
                    </a:p>
                  </a:txBody>
                  <a:tcPr marL="9525" marR="9525" marT="9525" marB="0" anchor="b">
                    <a:lnL w="12700" cap="flat" cmpd="sng" algn="ctr">
                      <a:solidFill>
                        <a:srgbClr val="3E4268"/>
                      </a:solidFill>
                      <a:prstDash val="solid"/>
                      <a:round/>
                      <a:headEnd type="none" w="med" len="med"/>
                      <a:tailEnd type="none" w="med" len="med"/>
                    </a:lnL>
                    <a:lnR>
                      <a:noFill/>
                    </a:lnR>
                    <a:lnT>
                      <a:noFill/>
                    </a:lnT>
                    <a:lnB>
                      <a:noFill/>
                    </a:lnB>
                    <a:solidFill>
                      <a:schemeClr val="bg2"/>
                    </a:solidFill>
                  </a:tcPr>
                </a:tc>
                <a:tc>
                  <a:txBody>
                    <a:bodyPr/>
                    <a:lstStyle/>
                    <a:p>
                      <a:pPr algn="ctr" fontAlgn="b"/>
                      <a:r>
                        <a:rPr lang="en-US" sz="1200" b="0" i="0" u="none" strike="noStrike">
                          <a:solidFill>
                            <a:srgbClr val="000000"/>
                          </a:solidFill>
                          <a:effectLst/>
                          <a:latin typeface="Century Gothic" panose="020B0502020202020204" pitchFamily="34" charset="0"/>
                        </a:rPr>
                        <a:t>96</a:t>
                      </a:r>
                    </a:p>
                  </a:txBody>
                  <a:tcPr marL="9525" marR="9525" marT="9525" marB="0" anchor="b">
                    <a:lnL>
                      <a:noFill/>
                    </a:lnL>
                    <a:lnR>
                      <a:noFill/>
                    </a:lnR>
                    <a:lnT>
                      <a:noFill/>
                    </a:lnT>
                    <a:lnB>
                      <a:noFill/>
                    </a:lnB>
                  </a:tcPr>
                </a:tc>
                <a:tc>
                  <a:txBody>
                    <a:bodyPr/>
                    <a:lstStyle/>
                    <a:p>
                      <a:pPr algn="ctr" fontAlgn="b"/>
                      <a:r>
                        <a:rPr lang="en-US" sz="1200" b="0" i="0" u="none" strike="noStrike" dirty="0">
                          <a:solidFill>
                            <a:srgbClr val="000000"/>
                          </a:solidFill>
                          <a:effectLst/>
                          <a:latin typeface="Century Gothic" panose="020B0502020202020204" pitchFamily="34" charset="0"/>
                        </a:rPr>
                        <a:t>90</a:t>
                      </a:r>
                    </a:p>
                  </a:txBody>
                  <a:tcPr marL="9525" marR="9525" marT="9525" marB="0" anchor="b">
                    <a:lnL>
                      <a:noFill/>
                    </a:lnL>
                    <a:lnR>
                      <a:noFill/>
                    </a:lnR>
                    <a:lnT>
                      <a:noFill/>
                    </a:lnT>
                    <a:lnB>
                      <a:noFill/>
                    </a:lnB>
                  </a:tcPr>
                </a:tc>
                <a:tc>
                  <a:txBody>
                    <a:bodyPr/>
                    <a:lstStyle/>
                    <a:p>
                      <a:pPr algn="ctr" fontAlgn="b"/>
                      <a:r>
                        <a:rPr lang="en-US" sz="1200" b="0" i="0" u="none" strike="noStrike" dirty="0">
                          <a:solidFill>
                            <a:srgbClr val="000000"/>
                          </a:solidFill>
                          <a:effectLst/>
                          <a:latin typeface="Century Gothic" panose="020B0502020202020204" pitchFamily="34" charset="0"/>
                        </a:rPr>
                        <a:t>60</a:t>
                      </a:r>
                    </a:p>
                  </a:txBody>
                  <a:tcPr marL="9525" marR="9525" marT="9525" marB="0" anchor="b">
                    <a:lnL>
                      <a:noFill/>
                    </a:lnL>
                    <a:lnR>
                      <a:noFill/>
                    </a:lnR>
                    <a:lnT>
                      <a:noFill/>
                    </a:lnT>
                    <a:lnB>
                      <a:noFill/>
                    </a:lnB>
                  </a:tcPr>
                </a:tc>
                <a:tc>
                  <a:txBody>
                    <a:bodyPr/>
                    <a:lstStyle/>
                    <a:p>
                      <a:pPr algn="ctr" fontAlgn="b"/>
                      <a:r>
                        <a:rPr lang="en-US" sz="1200" b="1" i="0" u="none" strike="noStrike" dirty="0">
                          <a:solidFill>
                            <a:srgbClr val="000000"/>
                          </a:solidFill>
                          <a:effectLst/>
                          <a:latin typeface="Century Gothic" panose="020B0502020202020204" pitchFamily="34" charset="0"/>
                        </a:rPr>
                        <a:t>82</a:t>
                      </a:r>
                    </a:p>
                  </a:txBody>
                  <a:tcPr marL="9525" marR="9525" marT="9525" marB="0" anchor="b">
                    <a:lnL>
                      <a:noFill/>
                    </a:lnL>
                    <a:lnR w="12700" cap="flat" cmpd="sng" algn="ctr">
                      <a:solidFill>
                        <a:srgbClr val="3E4268"/>
                      </a:solidFill>
                      <a:prstDash val="solid"/>
                      <a:round/>
                      <a:headEnd type="none" w="med" len="med"/>
                      <a:tailEnd type="none" w="med" len="med"/>
                    </a:lnR>
                    <a:lnT>
                      <a:noFill/>
                    </a:lnT>
                    <a:lnB>
                      <a:noFill/>
                    </a:lnB>
                  </a:tcPr>
                </a:tc>
                <a:extLst>
                  <a:ext uri="{0D108BD9-81ED-4DB2-BD59-A6C34878D82A}">
                    <a16:rowId xmlns="" xmlns:a16="http://schemas.microsoft.com/office/drawing/2014/main" val="3363973826"/>
                  </a:ext>
                </a:extLst>
              </a:tr>
              <a:tr h="209550">
                <a:tc>
                  <a:txBody>
                    <a:bodyPr/>
                    <a:lstStyle/>
                    <a:p>
                      <a:pPr algn="r" fontAlgn="b"/>
                      <a:r>
                        <a:rPr lang="en-US" sz="1200" b="0" i="0" u="none" strike="noStrike" dirty="0">
                          <a:solidFill>
                            <a:srgbClr val="000000"/>
                          </a:solidFill>
                          <a:effectLst/>
                          <a:latin typeface="Century Gothic" panose="020B0502020202020204" pitchFamily="34" charset="0"/>
                        </a:rPr>
                        <a:t>Kappa statistic</a:t>
                      </a:r>
                    </a:p>
                  </a:txBody>
                  <a:tcPr marL="9525" marR="9525" marT="19050" marB="19050" anchor="b">
                    <a:lnL w="12700" cap="flat" cmpd="sng" algn="ctr">
                      <a:solidFill>
                        <a:srgbClr val="3E4268"/>
                      </a:solidFill>
                      <a:prstDash val="solid"/>
                      <a:round/>
                      <a:headEnd type="none" w="med" len="med"/>
                      <a:tailEnd type="none" w="med" len="med"/>
                    </a:lnL>
                    <a:lnR>
                      <a:noFill/>
                    </a:lnR>
                    <a:lnT>
                      <a:noFill/>
                    </a:lnT>
                    <a:lnB w="12700" cap="flat" cmpd="sng" algn="ctr">
                      <a:solidFill>
                        <a:srgbClr val="3E4268"/>
                      </a:solidFill>
                      <a:prstDash val="solid"/>
                      <a:round/>
                      <a:headEnd type="none" w="med" len="med"/>
                      <a:tailEnd type="none" w="med" len="med"/>
                    </a:lnB>
                    <a:solidFill>
                      <a:schemeClr val="bg2"/>
                    </a:solidFill>
                  </a:tcPr>
                </a:tc>
                <a:tc>
                  <a:txBody>
                    <a:bodyPr/>
                    <a:lstStyle/>
                    <a:p>
                      <a:pPr algn="r" fontAlgn="b"/>
                      <a:r>
                        <a:rPr lang="en-US" sz="1200" b="0" i="0" u="none" strike="noStrike">
                          <a:solidFill>
                            <a:srgbClr val="000000"/>
                          </a:solidFill>
                          <a:effectLst/>
                          <a:latin typeface="Century Gothic" panose="020B0502020202020204" pitchFamily="34" charset="0"/>
                        </a:rPr>
                        <a:t>0.73</a:t>
                      </a:r>
                    </a:p>
                  </a:txBody>
                  <a:tcPr marL="9525" marR="9525" marT="9525" marB="0" anchor="b">
                    <a:lnL>
                      <a:noFill/>
                    </a:lnL>
                    <a:lnR>
                      <a:noFill/>
                    </a:lnR>
                    <a:lnT>
                      <a:noFill/>
                    </a:lnT>
                    <a:lnB w="12700" cap="flat" cmpd="sng" algn="ctr">
                      <a:solidFill>
                        <a:srgbClr val="3E4268"/>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entury Gothic" panose="020B0502020202020204" pitchFamily="34" charset="0"/>
                      </a:endParaRPr>
                    </a:p>
                  </a:txBody>
                  <a:tcPr marL="9525" marR="9525" marT="19050" marB="19050" anchor="b">
                    <a:lnL>
                      <a:noFill/>
                    </a:lnL>
                    <a:lnR>
                      <a:noFill/>
                    </a:lnR>
                    <a:lnT>
                      <a:noFill/>
                    </a:lnT>
                    <a:lnB w="12700" cap="flat" cmpd="sng" algn="ctr">
                      <a:solidFill>
                        <a:srgbClr val="3E4268"/>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entury Gothic" panose="020B0502020202020204" pitchFamily="34" charset="0"/>
                      </a:endParaRPr>
                    </a:p>
                  </a:txBody>
                  <a:tcPr marL="9525" marR="9525" marT="19050" marB="19050" anchor="b">
                    <a:lnL>
                      <a:noFill/>
                    </a:lnL>
                    <a:lnR>
                      <a:noFill/>
                    </a:lnR>
                    <a:lnT>
                      <a:noFill/>
                    </a:lnT>
                    <a:lnB w="12700" cap="flat" cmpd="sng" algn="ctr">
                      <a:solidFill>
                        <a:srgbClr val="3E4268"/>
                      </a:solidFill>
                      <a:prstDash val="solid"/>
                      <a:round/>
                      <a:headEnd type="none" w="med" len="med"/>
                      <a:tailEnd type="none" w="med" len="med"/>
                    </a:lnB>
                  </a:tcPr>
                </a:tc>
                <a:tc>
                  <a:txBody>
                    <a:bodyPr/>
                    <a:lstStyle/>
                    <a:p>
                      <a:pPr algn="l" fontAlgn="b"/>
                      <a:endParaRPr lang="en-US" sz="1200" b="0" i="0" u="none" strike="noStrike" dirty="0">
                        <a:solidFill>
                          <a:srgbClr val="000000"/>
                        </a:solidFill>
                        <a:effectLst/>
                        <a:latin typeface="Century Gothic" panose="020B0502020202020204" pitchFamily="34" charset="0"/>
                      </a:endParaRPr>
                    </a:p>
                  </a:txBody>
                  <a:tcPr marL="9525" marR="9525" marT="19050" marB="19050" anchor="b">
                    <a:lnL>
                      <a:noFill/>
                    </a:lnL>
                    <a:lnR w="12700" cap="flat" cmpd="sng" algn="ctr">
                      <a:solidFill>
                        <a:srgbClr val="3E4268"/>
                      </a:solidFill>
                      <a:prstDash val="solid"/>
                      <a:round/>
                      <a:headEnd type="none" w="med" len="med"/>
                      <a:tailEnd type="none" w="med" len="med"/>
                    </a:lnR>
                    <a:lnT>
                      <a:noFill/>
                    </a:lnT>
                    <a:lnB w="12700" cap="flat" cmpd="sng" algn="ctr">
                      <a:solidFill>
                        <a:srgbClr val="3E4268"/>
                      </a:solidFill>
                      <a:prstDash val="solid"/>
                      <a:round/>
                      <a:headEnd type="none" w="med" len="med"/>
                      <a:tailEnd type="none" w="med" len="med"/>
                    </a:lnB>
                  </a:tcPr>
                </a:tc>
                <a:extLst>
                  <a:ext uri="{0D108BD9-81ED-4DB2-BD59-A6C34878D82A}">
                    <a16:rowId xmlns="" xmlns:a16="http://schemas.microsoft.com/office/drawing/2014/main" val="3506424039"/>
                  </a:ext>
                </a:extLst>
              </a:tr>
            </a:tbl>
          </a:graphicData>
        </a:graphic>
      </p:graphicFrame>
      <p:pic>
        <p:nvPicPr>
          <p:cNvPr id="9" name="Picture 8">
            <a:extLst>
              <a:ext uri="{FF2B5EF4-FFF2-40B4-BE49-F238E27FC236}">
                <a16:creationId xmlns="" xmlns:a16="http://schemas.microsoft.com/office/drawing/2014/main" id="{4F16AB4B-74CB-46CF-9150-CAA9C434252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96000" y="844549"/>
            <a:ext cx="5486400" cy="5486400"/>
          </a:xfrm>
          <a:prstGeom prst="rect">
            <a:avLst/>
          </a:prstGeom>
        </p:spPr>
      </p:pic>
      <p:sp>
        <p:nvSpPr>
          <p:cNvPr id="5" name="Title 4"/>
          <p:cNvSpPr>
            <a:spLocks noGrp="1"/>
          </p:cNvSpPr>
          <p:nvPr>
            <p:ph type="title"/>
          </p:nvPr>
        </p:nvSpPr>
        <p:spPr/>
        <p:txBody>
          <a:bodyPr/>
          <a:lstStyle/>
          <a:p>
            <a:r>
              <a:rPr lang="en-US" dirty="0"/>
              <a:t>Results</a:t>
            </a:r>
          </a:p>
        </p:txBody>
      </p:sp>
      <p:sp>
        <p:nvSpPr>
          <p:cNvPr id="6" name="Text Placeholder 5"/>
          <p:cNvSpPr>
            <a:spLocks noGrp="1"/>
          </p:cNvSpPr>
          <p:nvPr>
            <p:ph type="body" sz="half" idx="2"/>
          </p:nvPr>
        </p:nvSpPr>
        <p:spPr>
          <a:xfrm>
            <a:off x="350610" y="1438956"/>
            <a:ext cx="3743997" cy="4737781"/>
          </a:xfrm>
        </p:spPr>
        <p:txBody>
          <a:bodyPr>
            <a:normAutofit/>
          </a:bodyPr>
          <a:lstStyle/>
          <a:p>
            <a:pPr marL="342900" indent="-342900">
              <a:spcBef>
                <a:spcPts val="200"/>
              </a:spcBef>
              <a:buClr>
                <a:srgbClr val="3E4268"/>
              </a:buClr>
              <a:buFont typeface="Webdings" panose="05030102010509060703" pitchFamily="18" charset="2"/>
              <a:buChar char="4"/>
            </a:pPr>
            <a:r>
              <a:rPr lang="en-US" dirty="0">
                <a:solidFill>
                  <a:schemeClr val="bg2">
                    <a:lumMod val="50000"/>
                  </a:schemeClr>
                </a:solidFill>
              </a:rPr>
              <a:t>Bare earth: 45.2%</a:t>
            </a:r>
          </a:p>
          <a:p>
            <a:pPr marL="342900" indent="-342900">
              <a:spcBef>
                <a:spcPts val="200"/>
              </a:spcBef>
              <a:buClr>
                <a:srgbClr val="3E4268"/>
              </a:buClr>
              <a:buFont typeface="Webdings" panose="05030102010509060703" pitchFamily="18" charset="2"/>
              <a:buChar char="4"/>
            </a:pPr>
            <a:r>
              <a:rPr lang="en-US" dirty="0">
                <a:solidFill>
                  <a:schemeClr val="bg2">
                    <a:lumMod val="50000"/>
                  </a:schemeClr>
                </a:solidFill>
              </a:rPr>
              <a:t>Grass: 25.5%</a:t>
            </a:r>
          </a:p>
          <a:p>
            <a:pPr marL="342900" indent="-342900">
              <a:spcBef>
                <a:spcPts val="200"/>
              </a:spcBef>
              <a:buClr>
                <a:srgbClr val="3E4268"/>
              </a:buClr>
              <a:buFont typeface="Webdings" panose="05030102010509060703" pitchFamily="18" charset="2"/>
              <a:buChar char="4"/>
            </a:pPr>
            <a:r>
              <a:rPr lang="en-US" dirty="0">
                <a:solidFill>
                  <a:schemeClr val="bg2">
                    <a:lumMod val="50000"/>
                  </a:schemeClr>
                </a:solidFill>
              </a:rPr>
              <a:t>Tree: 29.3%</a:t>
            </a:r>
          </a:p>
        </p:txBody>
      </p:sp>
      <p:sp>
        <p:nvSpPr>
          <p:cNvPr id="7" name="TextBox 6">
            <a:extLst>
              <a:ext uri="{FF2B5EF4-FFF2-40B4-BE49-F238E27FC236}">
                <a16:creationId xmlns="" xmlns:a16="http://schemas.microsoft.com/office/drawing/2014/main" id="{D661A5F6-E2A9-4EB7-BA56-4CD2BFF29679}"/>
              </a:ext>
            </a:extLst>
          </p:cNvPr>
          <p:cNvSpPr txBox="1"/>
          <p:nvPr/>
        </p:nvSpPr>
        <p:spPr>
          <a:xfrm>
            <a:off x="6096000" y="844549"/>
            <a:ext cx="986167" cy="557784"/>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spAutoFit/>
          </a:bodyPr>
          <a:lstStyle/>
          <a:p>
            <a:pPr marL="0" marR="0" algn="ctr">
              <a:lnSpc>
                <a:spcPct val="107000"/>
              </a:lnSpc>
              <a:spcBef>
                <a:spcPts val="0"/>
              </a:spcBef>
              <a:spcAft>
                <a:spcPts val="0"/>
              </a:spcAft>
            </a:pPr>
            <a:r>
              <a:rPr lang="en-US" sz="2800" b="1" dirty="0">
                <a:solidFill>
                  <a:schemeClr val="bg1"/>
                </a:solidFill>
                <a:effectLst/>
                <a:ea typeface="Calibri" panose="020F0502020204030204" pitchFamily="34" charset="0"/>
                <a:cs typeface="Times New Roman" panose="02020603050405020304" pitchFamily="18" charset="0"/>
              </a:rPr>
              <a:t>2016</a:t>
            </a:r>
          </a:p>
        </p:txBody>
      </p:sp>
      <p:grpSp>
        <p:nvGrpSpPr>
          <p:cNvPr id="8" name="Group 7">
            <a:extLst>
              <a:ext uri="{FF2B5EF4-FFF2-40B4-BE49-F238E27FC236}">
                <a16:creationId xmlns="" xmlns:a16="http://schemas.microsoft.com/office/drawing/2014/main" id="{45FD8B1C-9A05-4A21-8196-C7C2E0DA990C}"/>
              </a:ext>
            </a:extLst>
          </p:cNvPr>
          <p:cNvGrpSpPr/>
          <p:nvPr/>
        </p:nvGrpSpPr>
        <p:grpSpPr>
          <a:xfrm>
            <a:off x="4392753" y="5416549"/>
            <a:ext cx="1703247" cy="914400"/>
            <a:chOff x="4392753" y="5416549"/>
            <a:chExt cx="1703247" cy="914400"/>
          </a:xfrm>
        </p:grpSpPr>
        <p:pic>
          <p:nvPicPr>
            <p:cNvPr id="3" name="Picture 2">
              <a:extLst>
                <a:ext uri="{FF2B5EF4-FFF2-40B4-BE49-F238E27FC236}">
                  <a16:creationId xmlns="" xmlns:a16="http://schemas.microsoft.com/office/drawing/2014/main" id="{06BD17A9-E9F6-48A2-B1F9-B5614C79DC4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593723" y="5416549"/>
              <a:ext cx="502277" cy="914400"/>
            </a:xfrm>
            <a:prstGeom prst="rect">
              <a:avLst/>
            </a:prstGeom>
          </p:spPr>
        </p:pic>
        <p:sp>
          <p:nvSpPr>
            <p:cNvPr id="2" name="TextBox 1">
              <a:extLst>
                <a:ext uri="{FF2B5EF4-FFF2-40B4-BE49-F238E27FC236}">
                  <a16:creationId xmlns="" xmlns:a16="http://schemas.microsoft.com/office/drawing/2014/main" id="{32D9EDFA-AEAC-4E4C-ADEE-A199341E5FAE}"/>
                </a:ext>
              </a:extLst>
            </p:cNvPr>
            <p:cNvSpPr txBox="1"/>
            <p:nvPr/>
          </p:nvSpPr>
          <p:spPr>
            <a:xfrm>
              <a:off x="4392753" y="5432378"/>
              <a:ext cx="1200970" cy="882742"/>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spAutoFit/>
            </a:bodyPr>
            <a:lstStyle/>
            <a:p>
              <a:pPr marL="0" marR="0" algn="r">
                <a:lnSpc>
                  <a:spcPct val="107000"/>
                </a:lnSpc>
                <a:spcBef>
                  <a:spcPts val="0"/>
                </a:spcBef>
                <a:spcAft>
                  <a:spcPts val="0"/>
                </a:spcAft>
              </a:pPr>
              <a:r>
                <a:rPr lang="en-US" sz="1600" dirty="0">
                  <a:effectLst/>
                  <a:latin typeface="+mj-lt"/>
                  <a:ea typeface="Calibri" panose="020F0502020204030204" pitchFamily="34" charset="0"/>
                  <a:cs typeface="Times New Roman" panose="02020603050405020304" pitchFamily="18" charset="0"/>
                </a:rPr>
                <a:t>Bare Earth</a:t>
              </a:r>
            </a:p>
            <a:p>
              <a:pPr marL="0" marR="0" algn="r">
                <a:lnSpc>
                  <a:spcPct val="107000"/>
                </a:lnSpc>
                <a:spcBef>
                  <a:spcPts val="0"/>
                </a:spcBef>
                <a:spcAft>
                  <a:spcPts val="0"/>
                </a:spcAft>
              </a:pPr>
              <a:r>
                <a:rPr lang="en-US" sz="1600" dirty="0">
                  <a:latin typeface="+mj-lt"/>
                  <a:ea typeface="Calibri" panose="020F0502020204030204" pitchFamily="34" charset="0"/>
                  <a:cs typeface="Times New Roman" panose="02020603050405020304" pitchFamily="18" charset="0"/>
                </a:rPr>
                <a:t>Grass</a:t>
              </a:r>
            </a:p>
            <a:p>
              <a:pPr marL="0" marR="0" algn="r">
                <a:lnSpc>
                  <a:spcPct val="107000"/>
                </a:lnSpc>
                <a:spcBef>
                  <a:spcPts val="0"/>
                </a:spcBef>
                <a:spcAft>
                  <a:spcPts val="0"/>
                </a:spcAft>
              </a:pPr>
              <a:r>
                <a:rPr lang="en-US" sz="1600" dirty="0">
                  <a:effectLst/>
                  <a:latin typeface="+mj-lt"/>
                  <a:ea typeface="Calibri" panose="020F0502020204030204" pitchFamily="34" charset="0"/>
                  <a:cs typeface="Times New Roman" panose="02020603050405020304" pitchFamily="18" charset="0"/>
                </a:rPr>
                <a:t>Tree</a:t>
              </a:r>
            </a:p>
          </p:txBody>
        </p:sp>
      </p:grpSp>
      <p:pic>
        <p:nvPicPr>
          <p:cNvPr id="10" name="Picture 9"/>
          <p:cNvPicPr>
            <a:picLocks noChangeAspect="1"/>
          </p:cNvPicPr>
          <p:nvPr/>
        </p:nvPicPr>
        <p:blipFill>
          <a:blip r:embed="rId5"/>
          <a:stretch>
            <a:fillRect/>
          </a:stretch>
        </p:blipFill>
        <p:spPr>
          <a:xfrm>
            <a:off x="11663929" y="5076497"/>
            <a:ext cx="216823" cy="1238623"/>
          </a:xfrm>
          <a:prstGeom prst="rect">
            <a:avLst/>
          </a:prstGeom>
        </p:spPr>
      </p:pic>
    </p:spTree>
    <p:extLst>
      <p:ext uri="{BB962C8B-B14F-4D97-AF65-F5344CB8AC3E}">
        <p14:creationId xmlns:p14="http://schemas.microsoft.com/office/powerpoint/2010/main" val="270962012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Results</a:t>
            </a:r>
          </a:p>
        </p:txBody>
      </p:sp>
      <p:graphicFrame>
        <p:nvGraphicFramePr>
          <p:cNvPr id="10" name="Chart 9">
            <a:extLst>
              <a:ext uri="{FF2B5EF4-FFF2-40B4-BE49-F238E27FC236}">
                <a16:creationId xmlns="" xmlns:a16="http://schemas.microsoft.com/office/drawing/2014/main" id="{1EA653FD-94E3-4680-8604-6BF93CF10E1F}"/>
              </a:ext>
            </a:extLst>
          </p:cNvPr>
          <p:cNvGraphicFramePr>
            <a:graphicFrameLocks noChangeAspect="1"/>
          </p:cNvGraphicFramePr>
          <p:nvPr>
            <p:extLst>
              <p:ext uri="{D42A27DB-BD31-4B8C-83A1-F6EECF244321}">
                <p14:modId xmlns:p14="http://schemas.microsoft.com/office/powerpoint/2010/main" val="919666279"/>
              </p:ext>
            </p:extLst>
          </p:nvPr>
        </p:nvGraphicFramePr>
        <p:xfrm>
          <a:off x="5917173" y="690337"/>
          <a:ext cx="5833392" cy="5486400"/>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 Placeholder 5">
            <a:extLst>
              <a:ext uri="{FF2B5EF4-FFF2-40B4-BE49-F238E27FC236}">
                <a16:creationId xmlns="" xmlns:a16="http://schemas.microsoft.com/office/drawing/2014/main" id="{F2FBEB85-BB04-4C0D-A2D0-63CB83B5FE51}"/>
              </a:ext>
            </a:extLst>
          </p:cNvPr>
          <p:cNvSpPr>
            <a:spLocks noGrp="1"/>
          </p:cNvSpPr>
          <p:nvPr>
            <p:ph type="body" sz="half" idx="2"/>
          </p:nvPr>
        </p:nvSpPr>
        <p:spPr>
          <a:xfrm>
            <a:off x="350609" y="1438956"/>
            <a:ext cx="5472122" cy="3711113"/>
          </a:xfrm>
        </p:spPr>
        <p:txBody>
          <a:bodyPr>
            <a:normAutofit/>
          </a:bodyPr>
          <a:lstStyle/>
          <a:p>
            <a:pPr marL="342900" indent="-342900">
              <a:spcBef>
                <a:spcPts val="200"/>
              </a:spcBef>
              <a:buClr>
                <a:srgbClr val="3E4268"/>
              </a:buClr>
              <a:buFont typeface="Webdings" panose="05030102010509060703" pitchFamily="18" charset="2"/>
              <a:buChar char="4"/>
            </a:pPr>
            <a:r>
              <a:rPr lang="en-US" dirty="0">
                <a:solidFill>
                  <a:schemeClr val="bg2">
                    <a:lumMod val="50000"/>
                  </a:schemeClr>
                </a:solidFill>
              </a:rPr>
              <a:t>16,309 acres were not adversely affected</a:t>
            </a:r>
          </a:p>
          <a:p>
            <a:pPr marL="342900" indent="-342900">
              <a:spcBef>
                <a:spcPts val="200"/>
              </a:spcBef>
              <a:buClr>
                <a:srgbClr val="3E4268"/>
              </a:buClr>
              <a:buFont typeface="Webdings" panose="05030102010509060703" pitchFamily="18" charset="2"/>
              <a:buChar char="4"/>
            </a:pPr>
            <a:endParaRPr lang="en-US" dirty="0">
              <a:solidFill>
                <a:schemeClr val="bg2">
                  <a:lumMod val="50000"/>
                </a:schemeClr>
              </a:solidFill>
            </a:endParaRPr>
          </a:p>
          <a:p>
            <a:pPr marL="342900" indent="-342900">
              <a:spcBef>
                <a:spcPts val="200"/>
              </a:spcBef>
              <a:buClr>
                <a:srgbClr val="3E4268"/>
              </a:buClr>
              <a:buFont typeface="Webdings" panose="05030102010509060703" pitchFamily="18" charset="2"/>
              <a:buChar char="4"/>
            </a:pPr>
            <a:r>
              <a:rPr lang="en-US" dirty="0">
                <a:solidFill>
                  <a:schemeClr val="bg2">
                    <a:lumMod val="50000"/>
                  </a:schemeClr>
                </a:solidFill>
              </a:rPr>
              <a:t>6,844 acres have not recovered</a:t>
            </a:r>
          </a:p>
          <a:p>
            <a:pPr marL="342900" indent="-342900">
              <a:spcBef>
                <a:spcPts val="200"/>
              </a:spcBef>
              <a:buClr>
                <a:srgbClr val="3E4268"/>
              </a:buClr>
              <a:buFont typeface="Webdings" panose="05030102010509060703" pitchFamily="18" charset="2"/>
              <a:buChar char="4"/>
            </a:pPr>
            <a:endParaRPr lang="en-US" dirty="0">
              <a:solidFill>
                <a:schemeClr val="bg2">
                  <a:lumMod val="50000"/>
                </a:schemeClr>
              </a:solidFill>
            </a:endParaRPr>
          </a:p>
          <a:p>
            <a:pPr marL="342900" indent="-342900">
              <a:spcBef>
                <a:spcPts val="200"/>
              </a:spcBef>
              <a:buClr>
                <a:srgbClr val="3E4268"/>
              </a:buClr>
              <a:buFont typeface="Webdings" panose="05030102010509060703" pitchFamily="18" charset="2"/>
              <a:buChar char="4"/>
            </a:pPr>
            <a:r>
              <a:rPr lang="en-US" dirty="0">
                <a:solidFill>
                  <a:schemeClr val="bg2">
                    <a:lumMod val="50000"/>
                  </a:schemeClr>
                </a:solidFill>
              </a:rPr>
              <a:t>2,460 acres have fully recovered to their pre-fire state</a:t>
            </a:r>
          </a:p>
          <a:p>
            <a:pPr marL="342900" indent="-342900">
              <a:spcBef>
                <a:spcPts val="200"/>
              </a:spcBef>
              <a:buClr>
                <a:srgbClr val="3E4268"/>
              </a:buClr>
              <a:buFont typeface="Webdings" panose="05030102010509060703" pitchFamily="18" charset="2"/>
              <a:buChar char="4"/>
            </a:pPr>
            <a:endParaRPr lang="en-US" dirty="0">
              <a:solidFill>
                <a:schemeClr val="bg2">
                  <a:lumMod val="50000"/>
                </a:schemeClr>
              </a:solidFill>
            </a:endParaRPr>
          </a:p>
          <a:p>
            <a:pPr marL="342900" indent="-342900">
              <a:spcBef>
                <a:spcPts val="200"/>
              </a:spcBef>
              <a:buClr>
                <a:srgbClr val="3E4268"/>
              </a:buClr>
              <a:buFont typeface="Webdings" panose="05030102010509060703" pitchFamily="18" charset="2"/>
              <a:buChar char="4"/>
            </a:pPr>
            <a:r>
              <a:rPr lang="en-US" dirty="0">
                <a:solidFill>
                  <a:schemeClr val="bg2">
                    <a:lumMod val="50000"/>
                  </a:schemeClr>
                </a:solidFill>
              </a:rPr>
              <a:t>1,374 acres are a new vegetation cover</a:t>
            </a:r>
          </a:p>
          <a:p>
            <a:pPr marL="342900" indent="-342900">
              <a:spcBef>
                <a:spcPts val="200"/>
              </a:spcBef>
              <a:buClr>
                <a:srgbClr val="3E4268"/>
              </a:buClr>
              <a:buFont typeface="Webdings" panose="05030102010509060703" pitchFamily="18" charset="2"/>
              <a:buChar char="4"/>
            </a:pPr>
            <a:endParaRPr lang="en-US" dirty="0">
              <a:solidFill>
                <a:schemeClr val="bg2">
                  <a:lumMod val="50000"/>
                </a:schemeClr>
              </a:solidFill>
            </a:endParaRPr>
          </a:p>
          <a:p>
            <a:pPr marL="342900" indent="-342900">
              <a:spcBef>
                <a:spcPts val="200"/>
              </a:spcBef>
              <a:buClr>
                <a:srgbClr val="3E4268"/>
              </a:buClr>
              <a:buFont typeface="Webdings" panose="05030102010509060703" pitchFamily="18" charset="2"/>
              <a:buChar char="4"/>
            </a:pPr>
            <a:r>
              <a:rPr lang="en-US" dirty="0">
                <a:solidFill>
                  <a:schemeClr val="bg2">
                    <a:lumMod val="50000"/>
                  </a:schemeClr>
                </a:solidFill>
              </a:rPr>
              <a:t>952 acres are in a transition state to their pre-fire state</a:t>
            </a:r>
          </a:p>
          <a:p>
            <a:pPr marL="342900" indent="-342900">
              <a:spcBef>
                <a:spcPts val="200"/>
              </a:spcBef>
              <a:buClr>
                <a:srgbClr val="3E4268"/>
              </a:buClr>
              <a:buFont typeface="Webdings" panose="05030102010509060703" pitchFamily="18" charset="2"/>
              <a:buChar char="4"/>
            </a:pPr>
            <a:endParaRPr lang="en-US" dirty="0">
              <a:solidFill>
                <a:schemeClr val="bg2">
                  <a:lumMod val="50000"/>
                </a:schemeClr>
              </a:solidFill>
            </a:endParaRPr>
          </a:p>
          <a:p>
            <a:pPr marL="342900" indent="-342900">
              <a:spcBef>
                <a:spcPts val="200"/>
              </a:spcBef>
              <a:buClr>
                <a:srgbClr val="3E4268"/>
              </a:buClr>
              <a:buFont typeface="Webdings" panose="05030102010509060703" pitchFamily="18" charset="2"/>
              <a:buChar char="4"/>
            </a:pPr>
            <a:endParaRPr lang="en-US" dirty="0">
              <a:solidFill>
                <a:schemeClr val="bg2">
                  <a:lumMod val="50000"/>
                </a:schemeClr>
              </a:solidFill>
            </a:endParaRPr>
          </a:p>
          <a:p>
            <a:pPr>
              <a:spcBef>
                <a:spcPts val="200"/>
              </a:spcBef>
              <a:buClr>
                <a:srgbClr val="3E4268"/>
              </a:buClr>
            </a:pPr>
            <a:endParaRPr lang="en-US" dirty="0">
              <a:solidFill>
                <a:schemeClr val="bg2">
                  <a:lumMod val="50000"/>
                </a:schemeClr>
              </a:solidFill>
            </a:endParaRPr>
          </a:p>
        </p:txBody>
      </p:sp>
    </p:spTree>
    <p:extLst>
      <p:ext uri="{BB962C8B-B14F-4D97-AF65-F5344CB8AC3E}">
        <p14:creationId xmlns:p14="http://schemas.microsoft.com/office/powerpoint/2010/main" val="153541055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Results</a:t>
            </a:r>
          </a:p>
        </p:txBody>
      </p:sp>
      <p:pic>
        <p:nvPicPr>
          <p:cNvPr id="10" name="Picture 9">
            <a:extLst>
              <a:ext uri="{FF2B5EF4-FFF2-40B4-BE49-F238E27FC236}">
                <a16:creationId xmlns="" xmlns:a16="http://schemas.microsoft.com/office/drawing/2014/main" id="{C9A60DD7-F8EF-49A8-90D7-CB592777ACD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66548" y="906045"/>
            <a:ext cx="5190565" cy="5015753"/>
          </a:xfrm>
          <a:prstGeom prst="rect">
            <a:avLst/>
          </a:prstGeom>
        </p:spPr>
      </p:pic>
      <p:grpSp>
        <p:nvGrpSpPr>
          <p:cNvPr id="7" name="Group 6"/>
          <p:cNvGrpSpPr/>
          <p:nvPr/>
        </p:nvGrpSpPr>
        <p:grpSpPr>
          <a:xfrm>
            <a:off x="6736196" y="6069129"/>
            <a:ext cx="3677206" cy="788871"/>
            <a:chOff x="6122504" y="4853858"/>
            <a:chExt cx="3677206" cy="788871"/>
          </a:xfrm>
        </p:grpSpPr>
        <p:sp>
          <p:nvSpPr>
            <p:cNvPr id="8" name="Oval 7"/>
            <p:cNvSpPr/>
            <p:nvPr/>
          </p:nvSpPr>
          <p:spPr>
            <a:xfrm>
              <a:off x="6122504" y="4929810"/>
              <a:ext cx="258418" cy="258418"/>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122504" y="5271052"/>
              <a:ext cx="258418" cy="258418"/>
            </a:xfrm>
            <a:prstGeom prst="ellipse">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6480313" y="5201479"/>
              <a:ext cx="3319397" cy="4412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0"/>
                </a:spcAft>
              </a:pPr>
              <a:r>
                <a:rPr lang="en-US" sz="1600" dirty="0" smtClean="0">
                  <a:effectLst/>
                  <a:latin typeface="Century Gothic" charset="0"/>
                  <a:ea typeface="Century Gothic" charset="0"/>
                  <a:cs typeface="Century Gothic" charset="0"/>
                </a:rPr>
                <a:t>LVNP </a:t>
              </a:r>
              <a:r>
                <a:rPr lang="en-US" sz="1600" smtClean="0">
                  <a:effectLst/>
                  <a:latin typeface="Century Gothic" charset="0"/>
                  <a:ea typeface="Century Gothic" charset="0"/>
                  <a:cs typeface="Century Gothic" charset="0"/>
                </a:rPr>
                <a:t>random samples (9,000)</a:t>
              </a:r>
              <a:endParaRPr lang="en-US" sz="1600" dirty="0">
                <a:effectLst/>
                <a:latin typeface="Century Gothic" charset="0"/>
                <a:ea typeface="Century Gothic" charset="0"/>
                <a:cs typeface="Century Gothic" charset="0"/>
              </a:endParaRPr>
            </a:p>
          </p:txBody>
        </p:sp>
        <p:sp>
          <p:nvSpPr>
            <p:cNvPr id="12" name="TextBox 11"/>
            <p:cNvSpPr txBox="1"/>
            <p:nvPr/>
          </p:nvSpPr>
          <p:spPr>
            <a:xfrm>
              <a:off x="6480313" y="4853858"/>
              <a:ext cx="3058524" cy="33437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0"/>
                </a:spcAft>
              </a:pPr>
              <a:r>
                <a:rPr lang="en-US" sz="1600" dirty="0" smtClean="0">
                  <a:latin typeface="Century Gothic" charset="0"/>
                  <a:ea typeface="Century Gothic" charset="0"/>
                  <a:cs typeface="Century Gothic" charset="0"/>
                </a:rPr>
                <a:t>LNF planting points (9,299)</a:t>
              </a:r>
              <a:endParaRPr lang="en-US" sz="1600" dirty="0">
                <a:effectLst/>
                <a:latin typeface="Century Gothic" charset="0"/>
                <a:ea typeface="Century Gothic" charset="0"/>
                <a:cs typeface="Century Gothic" charset="0"/>
              </a:endParaRPr>
            </a:p>
          </p:txBody>
        </p:sp>
      </p:grpSp>
      <p:graphicFrame>
        <p:nvGraphicFramePr>
          <p:cNvPr id="13" name="Chart 12"/>
          <p:cNvGraphicFramePr>
            <a:graphicFrameLocks/>
          </p:cNvGraphicFramePr>
          <p:nvPr>
            <p:extLst>
              <p:ext uri="{D42A27DB-BD31-4B8C-83A1-F6EECF244321}">
                <p14:modId xmlns:p14="http://schemas.microsoft.com/office/powerpoint/2010/main" val="917529226"/>
              </p:ext>
            </p:extLst>
          </p:nvPr>
        </p:nvGraphicFramePr>
        <p:xfrm>
          <a:off x="446158" y="2305878"/>
          <a:ext cx="4882587" cy="4279835"/>
        </p:xfrm>
        <a:graphic>
          <a:graphicData uri="http://schemas.openxmlformats.org/drawingml/2006/chart">
            <c:chart xmlns:c="http://schemas.openxmlformats.org/drawingml/2006/chart" xmlns:r="http://schemas.openxmlformats.org/officeDocument/2006/relationships" r:id="rId4"/>
          </a:graphicData>
        </a:graphic>
      </p:graphicFrame>
      <p:sp>
        <p:nvSpPr>
          <p:cNvPr id="14" name="TextBox 13"/>
          <p:cNvSpPr txBox="1"/>
          <p:nvPr/>
        </p:nvSpPr>
        <p:spPr>
          <a:xfrm>
            <a:off x="6277632" y="593380"/>
            <a:ext cx="4651513" cy="349387"/>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07000"/>
              </a:lnSpc>
              <a:spcBef>
                <a:spcPts val="0"/>
              </a:spcBef>
              <a:spcAft>
                <a:spcPts val="0"/>
              </a:spcAft>
            </a:pPr>
            <a:r>
              <a:rPr lang="en-US" sz="2000" b="1" dirty="0" smtClean="0">
                <a:solidFill>
                  <a:schemeClr val="tx1">
                    <a:lumMod val="50000"/>
                    <a:lumOff val="50000"/>
                  </a:schemeClr>
                </a:solidFill>
                <a:latin typeface="Century Gothic" charset="0"/>
                <a:ea typeface="Century Gothic" charset="0"/>
                <a:cs typeface="Century Gothic" charset="0"/>
              </a:rPr>
              <a:t>Distribution of points used</a:t>
            </a:r>
            <a:endParaRPr lang="en-US" sz="2000" b="1" dirty="0">
              <a:solidFill>
                <a:schemeClr val="tx1">
                  <a:lumMod val="50000"/>
                  <a:lumOff val="50000"/>
                </a:schemeClr>
              </a:solidFill>
              <a:effectLst/>
              <a:latin typeface="Century Gothic" charset="0"/>
              <a:ea typeface="Century Gothic" charset="0"/>
              <a:cs typeface="Century Gothic" charset="0"/>
            </a:endParaRPr>
          </a:p>
        </p:txBody>
      </p:sp>
      <p:sp>
        <p:nvSpPr>
          <p:cNvPr id="2" name="Text Placeholder 1"/>
          <p:cNvSpPr>
            <a:spLocks noGrp="1"/>
          </p:cNvSpPr>
          <p:nvPr>
            <p:ph type="body" sz="half" idx="2"/>
          </p:nvPr>
        </p:nvSpPr>
        <p:spPr>
          <a:xfrm>
            <a:off x="304239" y="1484633"/>
            <a:ext cx="5166423" cy="809855"/>
          </a:xfrm>
        </p:spPr>
        <p:txBody>
          <a:bodyPr>
            <a:normAutofit/>
          </a:bodyPr>
          <a:lstStyle/>
          <a:p>
            <a:r>
              <a:rPr lang="en-US" sz="2800" b="1" dirty="0" smtClean="0">
                <a:solidFill>
                  <a:srgbClr val="3E4268"/>
                </a:solidFill>
              </a:rPr>
              <a:t>Evaluating planting activity</a:t>
            </a:r>
            <a:endParaRPr lang="en-US" sz="2800" b="1" dirty="0">
              <a:solidFill>
                <a:srgbClr val="3E4268"/>
              </a:solidFill>
            </a:endParaRPr>
          </a:p>
        </p:txBody>
      </p:sp>
    </p:spTree>
    <p:extLst>
      <p:ext uri="{BB962C8B-B14F-4D97-AF65-F5344CB8AC3E}">
        <p14:creationId xmlns:p14="http://schemas.microsoft.com/office/powerpoint/2010/main" val="129871027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441450" y="20931667"/>
            <a:ext cx="7840451" cy="112219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C2DA"/>
              </a:solidFill>
            </a:endParaRPr>
          </a:p>
        </p:txBody>
      </p:sp>
      <p:sp>
        <p:nvSpPr>
          <p:cNvPr id="6" name="TextBox 5"/>
          <p:cNvSpPr txBox="1"/>
          <p:nvPr/>
        </p:nvSpPr>
        <p:spPr>
          <a:xfrm>
            <a:off x="17974896" y="23670670"/>
            <a:ext cx="2726658" cy="830997"/>
          </a:xfrm>
          <a:prstGeom prst="rect">
            <a:avLst/>
          </a:prstGeom>
          <a:noFill/>
        </p:spPr>
        <p:txBody>
          <a:bodyPr wrap="square" rtlCol="0">
            <a:spAutoFit/>
          </a:bodyPr>
          <a:lstStyle/>
          <a:p>
            <a:pPr algn="r"/>
            <a:r>
              <a:rPr lang="en-US" sz="1600" b="1" dirty="0" smtClean="0"/>
              <a:t>LASSEN VOLCANIC NATIONAL PARK, </a:t>
            </a:r>
          </a:p>
          <a:p>
            <a:pPr algn="r"/>
            <a:r>
              <a:rPr lang="en-US" sz="1600" b="1" dirty="0" smtClean="0"/>
              <a:t>Sample Points</a:t>
            </a:r>
            <a:endParaRPr lang="en-US" sz="1600" b="1" dirty="0"/>
          </a:p>
        </p:txBody>
      </p:sp>
      <p:grpSp>
        <p:nvGrpSpPr>
          <p:cNvPr id="7" name="Group 6"/>
          <p:cNvGrpSpPr/>
          <p:nvPr/>
        </p:nvGrpSpPr>
        <p:grpSpPr>
          <a:xfrm>
            <a:off x="13842482" y="22503525"/>
            <a:ext cx="6010934" cy="5956319"/>
            <a:chOff x="13350782" y="21552187"/>
            <a:chExt cx="6010934" cy="6525312"/>
          </a:xfrm>
        </p:grpSpPr>
        <p:graphicFrame>
          <p:nvGraphicFramePr>
            <p:cNvPr id="8" name="Chart 7"/>
            <p:cNvGraphicFramePr>
              <a:graphicFrameLocks/>
            </p:cNvGraphicFramePr>
            <p:nvPr>
              <p:extLst>
                <p:ext uri="{D42A27DB-BD31-4B8C-83A1-F6EECF244321}">
                  <p14:modId xmlns:p14="http://schemas.microsoft.com/office/powerpoint/2010/main" val="1113591882"/>
                </p:ext>
              </p:extLst>
            </p:nvPr>
          </p:nvGraphicFramePr>
          <p:xfrm>
            <a:off x="13350782" y="21552187"/>
            <a:ext cx="6010934" cy="350612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p:cNvGraphicFramePr>
              <a:graphicFrameLocks/>
            </p:cNvGraphicFramePr>
            <p:nvPr>
              <p:extLst>
                <p:ext uri="{D42A27DB-BD31-4B8C-83A1-F6EECF244321}">
                  <p14:modId xmlns:p14="http://schemas.microsoft.com/office/powerpoint/2010/main" val="818777169"/>
                </p:ext>
              </p:extLst>
            </p:nvPr>
          </p:nvGraphicFramePr>
          <p:xfrm>
            <a:off x="13453235" y="24571372"/>
            <a:ext cx="5760720" cy="3506127"/>
          </p:xfrm>
          <a:graphic>
            <a:graphicData uri="http://schemas.openxmlformats.org/drawingml/2006/chart">
              <c:chart xmlns:c="http://schemas.openxmlformats.org/drawingml/2006/chart" xmlns:r="http://schemas.openxmlformats.org/officeDocument/2006/relationships" r:id="rId4"/>
            </a:graphicData>
          </a:graphic>
        </p:graphicFrame>
      </p:grpSp>
      <p:sp>
        <p:nvSpPr>
          <p:cNvPr id="10" name="TextBox 9"/>
          <p:cNvSpPr txBox="1"/>
          <p:nvPr/>
        </p:nvSpPr>
        <p:spPr>
          <a:xfrm>
            <a:off x="14108518" y="22798843"/>
            <a:ext cx="6913573" cy="707886"/>
          </a:xfrm>
          <a:prstGeom prst="rect">
            <a:avLst/>
          </a:prstGeom>
          <a:solidFill>
            <a:schemeClr val="bg1">
              <a:lumMod val="95000"/>
            </a:schemeClr>
          </a:solidFill>
        </p:spPr>
        <p:txBody>
          <a:bodyPr wrap="square" rtlCol="0">
            <a:spAutoFit/>
          </a:bodyPr>
          <a:lstStyle/>
          <a:p>
            <a:pPr algn="ctr"/>
            <a:endParaRPr lang="en-US" sz="2000" b="1" dirty="0" smtClean="0"/>
          </a:p>
          <a:p>
            <a:pPr algn="ctr"/>
            <a:r>
              <a:rPr lang="en-US" sz="2000" b="1" dirty="0" smtClean="0"/>
              <a:t>Distribution of vegetation health within the Reading Fire</a:t>
            </a:r>
            <a:endParaRPr lang="en-US" sz="2000" b="1" dirty="0"/>
          </a:p>
        </p:txBody>
      </p:sp>
      <p:sp>
        <p:nvSpPr>
          <p:cNvPr id="11" name="TextBox 10"/>
          <p:cNvSpPr txBox="1"/>
          <p:nvPr/>
        </p:nvSpPr>
        <p:spPr>
          <a:xfrm>
            <a:off x="17370650" y="27044406"/>
            <a:ext cx="3036132" cy="584775"/>
          </a:xfrm>
          <a:prstGeom prst="rect">
            <a:avLst/>
          </a:prstGeom>
          <a:noFill/>
        </p:spPr>
        <p:txBody>
          <a:bodyPr wrap="square" rtlCol="0">
            <a:spAutoFit/>
          </a:bodyPr>
          <a:lstStyle/>
          <a:p>
            <a:pPr algn="r"/>
            <a:r>
              <a:rPr lang="en-US" sz="1600" b="1" dirty="0" smtClean="0"/>
              <a:t>LASSEN NATIONAL FOREST,</a:t>
            </a:r>
          </a:p>
          <a:p>
            <a:pPr algn="r"/>
            <a:r>
              <a:rPr lang="en-US" sz="1600" b="1" dirty="0" smtClean="0"/>
              <a:t>Planting Activity</a:t>
            </a:r>
            <a:endParaRPr lang="en-US" sz="1600" b="1" dirty="0"/>
          </a:p>
        </p:txBody>
      </p:sp>
      <p:sp>
        <p:nvSpPr>
          <p:cNvPr id="12" name="Rectangle 11"/>
          <p:cNvSpPr/>
          <p:nvPr/>
        </p:nvSpPr>
        <p:spPr>
          <a:xfrm>
            <a:off x="22593850" y="21084067"/>
            <a:ext cx="7840451" cy="112219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C2DA"/>
              </a:solidFill>
            </a:endParaRPr>
          </a:p>
        </p:txBody>
      </p:sp>
      <p:sp>
        <p:nvSpPr>
          <p:cNvPr id="13" name="TextBox 12"/>
          <p:cNvSpPr txBox="1"/>
          <p:nvPr/>
        </p:nvSpPr>
        <p:spPr>
          <a:xfrm>
            <a:off x="18127296" y="23823070"/>
            <a:ext cx="2726658" cy="830997"/>
          </a:xfrm>
          <a:prstGeom prst="rect">
            <a:avLst/>
          </a:prstGeom>
          <a:noFill/>
        </p:spPr>
        <p:txBody>
          <a:bodyPr wrap="square" rtlCol="0">
            <a:spAutoFit/>
          </a:bodyPr>
          <a:lstStyle/>
          <a:p>
            <a:pPr algn="r"/>
            <a:r>
              <a:rPr lang="en-US" sz="1600" b="1" dirty="0" smtClean="0"/>
              <a:t>LASSEN VOLCANIC NATIONAL PARK, </a:t>
            </a:r>
          </a:p>
          <a:p>
            <a:pPr algn="r"/>
            <a:r>
              <a:rPr lang="en-US" sz="1600" b="1" dirty="0" smtClean="0"/>
              <a:t>Sample Points</a:t>
            </a:r>
            <a:endParaRPr lang="en-US" sz="1600" b="1" dirty="0"/>
          </a:p>
        </p:txBody>
      </p:sp>
      <p:grpSp>
        <p:nvGrpSpPr>
          <p:cNvPr id="14" name="Group 13"/>
          <p:cNvGrpSpPr/>
          <p:nvPr/>
        </p:nvGrpSpPr>
        <p:grpSpPr>
          <a:xfrm>
            <a:off x="13994882" y="22655925"/>
            <a:ext cx="6010934" cy="5956319"/>
            <a:chOff x="13350782" y="21552187"/>
            <a:chExt cx="6010934" cy="6525312"/>
          </a:xfrm>
        </p:grpSpPr>
        <p:graphicFrame>
          <p:nvGraphicFramePr>
            <p:cNvPr id="15" name="Chart 14"/>
            <p:cNvGraphicFramePr>
              <a:graphicFrameLocks/>
            </p:cNvGraphicFramePr>
            <p:nvPr>
              <p:extLst>
                <p:ext uri="{D42A27DB-BD31-4B8C-83A1-F6EECF244321}">
                  <p14:modId xmlns:p14="http://schemas.microsoft.com/office/powerpoint/2010/main" val="1113591882"/>
                </p:ext>
              </p:extLst>
            </p:nvPr>
          </p:nvGraphicFramePr>
          <p:xfrm>
            <a:off x="13350782" y="21552187"/>
            <a:ext cx="6010934" cy="350612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6" name="Chart 15"/>
            <p:cNvGraphicFramePr>
              <a:graphicFrameLocks/>
            </p:cNvGraphicFramePr>
            <p:nvPr>
              <p:extLst>
                <p:ext uri="{D42A27DB-BD31-4B8C-83A1-F6EECF244321}">
                  <p14:modId xmlns:p14="http://schemas.microsoft.com/office/powerpoint/2010/main" val="818777169"/>
                </p:ext>
              </p:extLst>
            </p:nvPr>
          </p:nvGraphicFramePr>
          <p:xfrm>
            <a:off x="13453235" y="24571372"/>
            <a:ext cx="5760720" cy="3506127"/>
          </p:xfrm>
          <a:graphic>
            <a:graphicData uri="http://schemas.openxmlformats.org/drawingml/2006/chart">
              <c:chart xmlns:c="http://schemas.openxmlformats.org/drawingml/2006/chart" xmlns:r="http://schemas.openxmlformats.org/officeDocument/2006/relationships" r:id="rId6"/>
            </a:graphicData>
          </a:graphic>
        </p:graphicFrame>
      </p:grpSp>
      <p:sp>
        <p:nvSpPr>
          <p:cNvPr id="17" name="TextBox 16"/>
          <p:cNvSpPr txBox="1"/>
          <p:nvPr/>
        </p:nvSpPr>
        <p:spPr>
          <a:xfrm>
            <a:off x="14260918" y="22951243"/>
            <a:ext cx="6913573" cy="707886"/>
          </a:xfrm>
          <a:prstGeom prst="rect">
            <a:avLst/>
          </a:prstGeom>
          <a:solidFill>
            <a:schemeClr val="bg1">
              <a:lumMod val="95000"/>
            </a:schemeClr>
          </a:solidFill>
        </p:spPr>
        <p:txBody>
          <a:bodyPr wrap="square" rtlCol="0">
            <a:spAutoFit/>
          </a:bodyPr>
          <a:lstStyle/>
          <a:p>
            <a:pPr algn="ctr"/>
            <a:endParaRPr lang="en-US" sz="2000" b="1" dirty="0" smtClean="0"/>
          </a:p>
          <a:p>
            <a:pPr algn="ctr"/>
            <a:r>
              <a:rPr lang="en-US" sz="2000" b="1" dirty="0" smtClean="0"/>
              <a:t>Distribution of vegetation health within the Reading Fire</a:t>
            </a:r>
            <a:endParaRPr lang="en-US" sz="2000" b="1" dirty="0"/>
          </a:p>
        </p:txBody>
      </p:sp>
      <p:sp>
        <p:nvSpPr>
          <p:cNvPr id="18" name="TextBox 17"/>
          <p:cNvSpPr txBox="1"/>
          <p:nvPr/>
        </p:nvSpPr>
        <p:spPr>
          <a:xfrm>
            <a:off x="17523050" y="27196806"/>
            <a:ext cx="3036132" cy="584775"/>
          </a:xfrm>
          <a:prstGeom prst="rect">
            <a:avLst/>
          </a:prstGeom>
          <a:noFill/>
        </p:spPr>
        <p:txBody>
          <a:bodyPr wrap="square" rtlCol="0">
            <a:spAutoFit/>
          </a:bodyPr>
          <a:lstStyle/>
          <a:p>
            <a:pPr algn="r"/>
            <a:r>
              <a:rPr lang="en-US" sz="1600" b="1" dirty="0" smtClean="0"/>
              <a:t>LASSEN NATIONAL FOREST,</a:t>
            </a:r>
          </a:p>
          <a:p>
            <a:pPr algn="r"/>
            <a:r>
              <a:rPr lang="en-US" sz="1600" b="1" dirty="0" smtClean="0"/>
              <a:t>Planting Activity</a:t>
            </a:r>
            <a:endParaRPr lang="en-US" sz="1600" b="1" dirty="0"/>
          </a:p>
        </p:txBody>
      </p:sp>
      <p:sp>
        <p:nvSpPr>
          <p:cNvPr id="19" name="Rectangle 18"/>
          <p:cNvSpPr/>
          <p:nvPr/>
        </p:nvSpPr>
        <p:spPr>
          <a:xfrm>
            <a:off x="22746250" y="21236467"/>
            <a:ext cx="7840451" cy="112219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C2DA"/>
              </a:solidFill>
            </a:endParaRPr>
          </a:p>
        </p:txBody>
      </p:sp>
      <p:sp>
        <p:nvSpPr>
          <p:cNvPr id="20" name="TextBox 19"/>
          <p:cNvSpPr txBox="1"/>
          <p:nvPr/>
        </p:nvSpPr>
        <p:spPr>
          <a:xfrm>
            <a:off x="18279696" y="23975470"/>
            <a:ext cx="2726658" cy="830997"/>
          </a:xfrm>
          <a:prstGeom prst="rect">
            <a:avLst/>
          </a:prstGeom>
          <a:noFill/>
        </p:spPr>
        <p:txBody>
          <a:bodyPr wrap="square" rtlCol="0">
            <a:spAutoFit/>
          </a:bodyPr>
          <a:lstStyle/>
          <a:p>
            <a:pPr algn="r"/>
            <a:r>
              <a:rPr lang="en-US" sz="1600" b="1" dirty="0" smtClean="0"/>
              <a:t>LASSEN VOLCANIC NATIONAL PARK, </a:t>
            </a:r>
          </a:p>
          <a:p>
            <a:pPr algn="r"/>
            <a:r>
              <a:rPr lang="en-US" sz="1600" b="1" dirty="0" smtClean="0"/>
              <a:t>Sample Points</a:t>
            </a:r>
            <a:endParaRPr lang="en-US" sz="1600" b="1" dirty="0"/>
          </a:p>
        </p:txBody>
      </p:sp>
      <p:grpSp>
        <p:nvGrpSpPr>
          <p:cNvPr id="21" name="Group 20"/>
          <p:cNvGrpSpPr/>
          <p:nvPr/>
        </p:nvGrpSpPr>
        <p:grpSpPr>
          <a:xfrm>
            <a:off x="14147282" y="22808325"/>
            <a:ext cx="6010934" cy="5956319"/>
            <a:chOff x="13350782" y="21552187"/>
            <a:chExt cx="6010934" cy="6525312"/>
          </a:xfrm>
        </p:grpSpPr>
        <p:graphicFrame>
          <p:nvGraphicFramePr>
            <p:cNvPr id="22" name="Chart 21"/>
            <p:cNvGraphicFramePr>
              <a:graphicFrameLocks/>
            </p:cNvGraphicFramePr>
            <p:nvPr>
              <p:extLst>
                <p:ext uri="{D42A27DB-BD31-4B8C-83A1-F6EECF244321}">
                  <p14:modId xmlns:p14="http://schemas.microsoft.com/office/powerpoint/2010/main" val="1113591882"/>
                </p:ext>
              </p:extLst>
            </p:nvPr>
          </p:nvGraphicFramePr>
          <p:xfrm>
            <a:off x="13350782" y="21552187"/>
            <a:ext cx="6010934" cy="3506127"/>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3" name="Chart 22"/>
            <p:cNvGraphicFramePr>
              <a:graphicFrameLocks/>
            </p:cNvGraphicFramePr>
            <p:nvPr>
              <p:extLst>
                <p:ext uri="{D42A27DB-BD31-4B8C-83A1-F6EECF244321}">
                  <p14:modId xmlns:p14="http://schemas.microsoft.com/office/powerpoint/2010/main" val="818777169"/>
                </p:ext>
              </p:extLst>
            </p:nvPr>
          </p:nvGraphicFramePr>
          <p:xfrm>
            <a:off x="13453235" y="24571372"/>
            <a:ext cx="5760720" cy="3506127"/>
          </p:xfrm>
          <a:graphic>
            <a:graphicData uri="http://schemas.openxmlformats.org/drawingml/2006/chart">
              <c:chart xmlns:c="http://schemas.openxmlformats.org/drawingml/2006/chart" xmlns:r="http://schemas.openxmlformats.org/officeDocument/2006/relationships" r:id="rId8"/>
            </a:graphicData>
          </a:graphic>
        </p:graphicFrame>
      </p:grpSp>
      <p:sp>
        <p:nvSpPr>
          <p:cNvPr id="24" name="TextBox 23"/>
          <p:cNvSpPr txBox="1"/>
          <p:nvPr/>
        </p:nvSpPr>
        <p:spPr>
          <a:xfrm>
            <a:off x="14413318" y="23103643"/>
            <a:ext cx="6913573" cy="707886"/>
          </a:xfrm>
          <a:prstGeom prst="rect">
            <a:avLst/>
          </a:prstGeom>
          <a:solidFill>
            <a:schemeClr val="bg1">
              <a:lumMod val="95000"/>
            </a:schemeClr>
          </a:solidFill>
        </p:spPr>
        <p:txBody>
          <a:bodyPr wrap="square" rtlCol="0">
            <a:spAutoFit/>
          </a:bodyPr>
          <a:lstStyle/>
          <a:p>
            <a:pPr algn="ctr"/>
            <a:endParaRPr lang="en-US" sz="2000" b="1" dirty="0" smtClean="0"/>
          </a:p>
          <a:p>
            <a:pPr algn="ctr"/>
            <a:r>
              <a:rPr lang="en-US" sz="2000" b="1" dirty="0" smtClean="0"/>
              <a:t>Distribution of vegetation health within the Reading Fire</a:t>
            </a:r>
            <a:endParaRPr lang="en-US" sz="2000" b="1" dirty="0"/>
          </a:p>
        </p:txBody>
      </p:sp>
      <p:sp>
        <p:nvSpPr>
          <p:cNvPr id="25" name="TextBox 24"/>
          <p:cNvSpPr txBox="1"/>
          <p:nvPr/>
        </p:nvSpPr>
        <p:spPr>
          <a:xfrm>
            <a:off x="17675450" y="27349206"/>
            <a:ext cx="3036132" cy="584775"/>
          </a:xfrm>
          <a:prstGeom prst="rect">
            <a:avLst/>
          </a:prstGeom>
          <a:noFill/>
        </p:spPr>
        <p:txBody>
          <a:bodyPr wrap="square" rtlCol="0">
            <a:spAutoFit/>
          </a:bodyPr>
          <a:lstStyle/>
          <a:p>
            <a:pPr algn="r"/>
            <a:r>
              <a:rPr lang="en-US" sz="1600" b="1" dirty="0" smtClean="0"/>
              <a:t>LASSEN NATIONAL FOREST,</a:t>
            </a:r>
          </a:p>
          <a:p>
            <a:pPr algn="r"/>
            <a:r>
              <a:rPr lang="en-US" sz="1600" b="1" dirty="0" smtClean="0"/>
              <a:t>Planting Activity</a:t>
            </a:r>
            <a:endParaRPr lang="en-US" sz="1600" b="1" dirty="0"/>
          </a:p>
        </p:txBody>
      </p:sp>
      <p:sp>
        <p:nvSpPr>
          <p:cNvPr id="26" name="Rectangle 25"/>
          <p:cNvSpPr/>
          <p:nvPr/>
        </p:nvSpPr>
        <p:spPr>
          <a:xfrm>
            <a:off x="22898650" y="21388867"/>
            <a:ext cx="7840451" cy="112219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C2DA"/>
              </a:solidFill>
            </a:endParaRPr>
          </a:p>
        </p:txBody>
      </p:sp>
      <p:sp>
        <p:nvSpPr>
          <p:cNvPr id="27" name="TextBox 26"/>
          <p:cNvSpPr txBox="1"/>
          <p:nvPr/>
        </p:nvSpPr>
        <p:spPr>
          <a:xfrm>
            <a:off x="18432096" y="24127870"/>
            <a:ext cx="2726658" cy="830997"/>
          </a:xfrm>
          <a:prstGeom prst="rect">
            <a:avLst/>
          </a:prstGeom>
          <a:noFill/>
        </p:spPr>
        <p:txBody>
          <a:bodyPr wrap="square" rtlCol="0">
            <a:spAutoFit/>
          </a:bodyPr>
          <a:lstStyle/>
          <a:p>
            <a:pPr algn="r"/>
            <a:r>
              <a:rPr lang="en-US" sz="1600" b="1" dirty="0" smtClean="0"/>
              <a:t>LASSEN VOLCANIC NATIONAL PARK, </a:t>
            </a:r>
          </a:p>
          <a:p>
            <a:pPr algn="r"/>
            <a:r>
              <a:rPr lang="en-US" sz="1600" b="1" dirty="0" smtClean="0"/>
              <a:t>Sample Points</a:t>
            </a:r>
            <a:endParaRPr lang="en-US" sz="1600" b="1" dirty="0"/>
          </a:p>
        </p:txBody>
      </p:sp>
      <p:grpSp>
        <p:nvGrpSpPr>
          <p:cNvPr id="28" name="Group 27"/>
          <p:cNvGrpSpPr/>
          <p:nvPr/>
        </p:nvGrpSpPr>
        <p:grpSpPr>
          <a:xfrm>
            <a:off x="14299682" y="22960725"/>
            <a:ext cx="6010934" cy="5956319"/>
            <a:chOff x="13350782" y="21552187"/>
            <a:chExt cx="6010934" cy="6525312"/>
          </a:xfrm>
        </p:grpSpPr>
        <p:graphicFrame>
          <p:nvGraphicFramePr>
            <p:cNvPr id="29" name="Chart 28"/>
            <p:cNvGraphicFramePr>
              <a:graphicFrameLocks/>
            </p:cNvGraphicFramePr>
            <p:nvPr>
              <p:extLst>
                <p:ext uri="{D42A27DB-BD31-4B8C-83A1-F6EECF244321}">
                  <p14:modId xmlns:p14="http://schemas.microsoft.com/office/powerpoint/2010/main" val="177760951"/>
                </p:ext>
              </p:extLst>
            </p:nvPr>
          </p:nvGraphicFramePr>
          <p:xfrm>
            <a:off x="13350782" y="21552187"/>
            <a:ext cx="6010934" cy="3506127"/>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0" name="Chart 29"/>
            <p:cNvGraphicFramePr>
              <a:graphicFrameLocks/>
            </p:cNvGraphicFramePr>
            <p:nvPr>
              <p:extLst>
                <p:ext uri="{D42A27DB-BD31-4B8C-83A1-F6EECF244321}">
                  <p14:modId xmlns:p14="http://schemas.microsoft.com/office/powerpoint/2010/main" val="478550480"/>
                </p:ext>
              </p:extLst>
            </p:nvPr>
          </p:nvGraphicFramePr>
          <p:xfrm>
            <a:off x="13453235" y="24571372"/>
            <a:ext cx="5760720" cy="3506127"/>
          </p:xfrm>
          <a:graphic>
            <a:graphicData uri="http://schemas.openxmlformats.org/drawingml/2006/chart">
              <c:chart xmlns:c="http://schemas.openxmlformats.org/drawingml/2006/chart" xmlns:r="http://schemas.openxmlformats.org/officeDocument/2006/relationships" r:id="rId10"/>
            </a:graphicData>
          </a:graphic>
        </p:graphicFrame>
      </p:grpSp>
      <p:sp>
        <p:nvSpPr>
          <p:cNvPr id="31" name="TextBox 30"/>
          <p:cNvSpPr txBox="1"/>
          <p:nvPr/>
        </p:nvSpPr>
        <p:spPr>
          <a:xfrm>
            <a:off x="14565718" y="23256043"/>
            <a:ext cx="6913573" cy="707886"/>
          </a:xfrm>
          <a:prstGeom prst="rect">
            <a:avLst/>
          </a:prstGeom>
          <a:solidFill>
            <a:schemeClr val="bg1">
              <a:lumMod val="95000"/>
            </a:schemeClr>
          </a:solidFill>
        </p:spPr>
        <p:txBody>
          <a:bodyPr wrap="square" rtlCol="0">
            <a:spAutoFit/>
          </a:bodyPr>
          <a:lstStyle/>
          <a:p>
            <a:pPr algn="ctr"/>
            <a:endParaRPr lang="en-US" sz="2000" b="1" dirty="0" smtClean="0"/>
          </a:p>
          <a:p>
            <a:pPr algn="ctr"/>
            <a:r>
              <a:rPr lang="en-US" sz="2000" b="1" dirty="0" smtClean="0"/>
              <a:t>Distribution of vegetation health within the Reading Fire</a:t>
            </a:r>
            <a:endParaRPr lang="en-US" sz="2000" b="1" dirty="0"/>
          </a:p>
        </p:txBody>
      </p:sp>
      <p:sp>
        <p:nvSpPr>
          <p:cNvPr id="32" name="TextBox 31"/>
          <p:cNvSpPr txBox="1"/>
          <p:nvPr/>
        </p:nvSpPr>
        <p:spPr>
          <a:xfrm>
            <a:off x="17827850" y="27501606"/>
            <a:ext cx="3036132" cy="584775"/>
          </a:xfrm>
          <a:prstGeom prst="rect">
            <a:avLst/>
          </a:prstGeom>
          <a:noFill/>
        </p:spPr>
        <p:txBody>
          <a:bodyPr wrap="square" rtlCol="0">
            <a:spAutoFit/>
          </a:bodyPr>
          <a:lstStyle/>
          <a:p>
            <a:pPr algn="r"/>
            <a:r>
              <a:rPr lang="en-US" sz="1600" b="1" dirty="0" smtClean="0"/>
              <a:t>LASSEN NATIONAL FOREST,</a:t>
            </a:r>
          </a:p>
          <a:p>
            <a:pPr algn="r"/>
            <a:r>
              <a:rPr lang="en-US" sz="1600" b="1" dirty="0" smtClean="0"/>
              <a:t>Planting Activity</a:t>
            </a:r>
            <a:endParaRPr lang="en-US" sz="1600" b="1" dirty="0"/>
          </a:p>
        </p:txBody>
      </p:sp>
      <p:sp>
        <p:nvSpPr>
          <p:cNvPr id="33" name="Rectangle 32"/>
          <p:cNvSpPr/>
          <p:nvPr/>
        </p:nvSpPr>
        <p:spPr>
          <a:xfrm>
            <a:off x="23051050" y="21541267"/>
            <a:ext cx="7840451" cy="112219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C2DA"/>
              </a:solidFill>
            </a:endParaRPr>
          </a:p>
        </p:txBody>
      </p:sp>
      <p:sp>
        <p:nvSpPr>
          <p:cNvPr id="34" name="TextBox 33"/>
          <p:cNvSpPr txBox="1"/>
          <p:nvPr/>
        </p:nvSpPr>
        <p:spPr>
          <a:xfrm>
            <a:off x="18584496" y="24280270"/>
            <a:ext cx="2726658" cy="830997"/>
          </a:xfrm>
          <a:prstGeom prst="rect">
            <a:avLst/>
          </a:prstGeom>
          <a:noFill/>
        </p:spPr>
        <p:txBody>
          <a:bodyPr wrap="square" rtlCol="0">
            <a:spAutoFit/>
          </a:bodyPr>
          <a:lstStyle/>
          <a:p>
            <a:pPr algn="r"/>
            <a:r>
              <a:rPr lang="en-US" sz="1600" b="1" dirty="0" smtClean="0"/>
              <a:t>LASSEN VOLCANIC NATIONAL PARK, </a:t>
            </a:r>
          </a:p>
          <a:p>
            <a:pPr algn="r"/>
            <a:r>
              <a:rPr lang="en-US" sz="1600" b="1" dirty="0" smtClean="0"/>
              <a:t>Sample Points</a:t>
            </a:r>
            <a:endParaRPr lang="en-US" sz="1600" b="1" dirty="0"/>
          </a:p>
        </p:txBody>
      </p:sp>
      <p:grpSp>
        <p:nvGrpSpPr>
          <p:cNvPr id="35" name="Group 34"/>
          <p:cNvGrpSpPr/>
          <p:nvPr/>
        </p:nvGrpSpPr>
        <p:grpSpPr>
          <a:xfrm>
            <a:off x="14452082" y="23113125"/>
            <a:ext cx="6010934" cy="5956319"/>
            <a:chOff x="13350782" y="21552187"/>
            <a:chExt cx="6010934" cy="6525312"/>
          </a:xfrm>
        </p:grpSpPr>
        <p:graphicFrame>
          <p:nvGraphicFramePr>
            <p:cNvPr id="36" name="Chart 35"/>
            <p:cNvGraphicFramePr>
              <a:graphicFrameLocks/>
            </p:cNvGraphicFramePr>
            <p:nvPr>
              <p:extLst>
                <p:ext uri="{D42A27DB-BD31-4B8C-83A1-F6EECF244321}">
                  <p14:modId xmlns:p14="http://schemas.microsoft.com/office/powerpoint/2010/main" val="177760951"/>
                </p:ext>
              </p:extLst>
            </p:nvPr>
          </p:nvGraphicFramePr>
          <p:xfrm>
            <a:off x="13350782" y="21552187"/>
            <a:ext cx="6010934" cy="3506127"/>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37" name="Chart 36"/>
            <p:cNvGraphicFramePr>
              <a:graphicFrameLocks/>
            </p:cNvGraphicFramePr>
            <p:nvPr>
              <p:extLst>
                <p:ext uri="{D42A27DB-BD31-4B8C-83A1-F6EECF244321}">
                  <p14:modId xmlns:p14="http://schemas.microsoft.com/office/powerpoint/2010/main" val="478550480"/>
                </p:ext>
              </p:extLst>
            </p:nvPr>
          </p:nvGraphicFramePr>
          <p:xfrm>
            <a:off x="13453235" y="24571372"/>
            <a:ext cx="5760720" cy="3506127"/>
          </p:xfrm>
          <a:graphic>
            <a:graphicData uri="http://schemas.openxmlformats.org/drawingml/2006/chart">
              <c:chart xmlns:c="http://schemas.openxmlformats.org/drawingml/2006/chart" xmlns:r="http://schemas.openxmlformats.org/officeDocument/2006/relationships" r:id="rId12"/>
            </a:graphicData>
          </a:graphic>
        </p:graphicFrame>
      </p:grpSp>
      <p:sp>
        <p:nvSpPr>
          <p:cNvPr id="38" name="TextBox 37"/>
          <p:cNvSpPr txBox="1"/>
          <p:nvPr/>
        </p:nvSpPr>
        <p:spPr>
          <a:xfrm>
            <a:off x="14718118" y="23408443"/>
            <a:ext cx="6913573" cy="707886"/>
          </a:xfrm>
          <a:prstGeom prst="rect">
            <a:avLst/>
          </a:prstGeom>
          <a:solidFill>
            <a:schemeClr val="bg1">
              <a:lumMod val="95000"/>
            </a:schemeClr>
          </a:solidFill>
        </p:spPr>
        <p:txBody>
          <a:bodyPr wrap="square" rtlCol="0">
            <a:spAutoFit/>
          </a:bodyPr>
          <a:lstStyle/>
          <a:p>
            <a:pPr algn="ctr"/>
            <a:endParaRPr lang="en-US" sz="2000" b="1" dirty="0" smtClean="0"/>
          </a:p>
          <a:p>
            <a:pPr algn="ctr"/>
            <a:r>
              <a:rPr lang="en-US" sz="2000" b="1" dirty="0" smtClean="0"/>
              <a:t>Distribution of vegetation health within the Reading Fire</a:t>
            </a:r>
            <a:endParaRPr lang="en-US" sz="2000" b="1" dirty="0"/>
          </a:p>
        </p:txBody>
      </p:sp>
      <p:sp>
        <p:nvSpPr>
          <p:cNvPr id="39" name="TextBox 38"/>
          <p:cNvSpPr txBox="1"/>
          <p:nvPr/>
        </p:nvSpPr>
        <p:spPr>
          <a:xfrm>
            <a:off x="17980250" y="27654006"/>
            <a:ext cx="3036132" cy="584775"/>
          </a:xfrm>
          <a:prstGeom prst="rect">
            <a:avLst/>
          </a:prstGeom>
          <a:noFill/>
        </p:spPr>
        <p:txBody>
          <a:bodyPr wrap="square" rtlCol="0">
            <a:spAutoFit/>
          </a:bodyPr>
          <a:lstStyle/>
          <a:p>
            <a:pPr algn="r"/>
            <a:r>
              <a:rPr lang="en-US" sz="1600" b="1" dirty="0" smtClean="0"/>
              <a:t>LASSEN NATIONAL FOREST,</a:t>
            </a:r>
          </a:p>
          <a:p>
            <a:pPr algn="r"/>
            <a:r>
              <a:rPr lang="en-US" sz="1600" b="1" dirty="0" smtClean="0"/>
              <a:t>Planting Activity</a:t>
            </a:r>
            <a:endParaRPr lang="en-US" sz="1600" b="1" dirty="0"/>
          </a:p>
        </p:txBody>
      </p:sp>
      <p:sp>
        <p:nvSpPr>
          <p:cNvPr id="40" name="Rectangle 39"/>
          <p:cNvSpPr/>
          <p:nvPr/>
        </p:nvSpPr>
        <p:spPr>
          <a:xfrm>
            <a:off x="23203450" y="21693667"/>
            <a:ext cx="7840451" cy="112219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C2DA"/>
              </a:solidFill>
            </a:endParaRPr>
          </a:p>
        </p:txBody>
      </p:sp>
      <p:sp>
        <p:nvSpPr>
          <p:cNvPr id="41" name="TextBox 40"/>
          <p:cNvSpPr txBox="1"/>
          <p:nvPr/>
        </p:nvSpPr>
        <p:spPr>
          <a:xfrm>
            <a:off x="18736896" y="24432670"/>
            <a:ext cx="2726658" cy="830997"/>
          </a:xfrm>
          <a:prstGeom prst="rect">
            <a:avLst/>
          </a:prstGeom>
          <a:noFill/>
        </p:spPr>
        <p:txBody>
          <a:bodyPr wrap="square" rtlCol="0">
            <a:spAutoFit/>
          </a:bodyPr>
          <a:lstStyle/>
          <a:p>
            <a:pPr algn="r"/>
            <a:r>
              <a:rPr lang="en-US" sz="1600" b="1" dirty="0" smtClean="0"/>
              <a:t>LASSEN VOLCANIC NATIONAL PARK, </a:t>
            </a:r>
          </a:p>
          <a:p>
            <a:pPr algn="r"/>
            <a:r>
              <a:rPr lang="en-US" sz="1600" b="1" dirty="0" smtClean="0"/>
              <a:t>Sample Points</a:t>
            </a:r>
            <a:endParaRPr lang="en-US" sz="1600" b="1" dirty="0"/>
          </a:p>
        </p:txBody>
      </p:sp>
      <p:grpSp>
        <p:nvGrpSpPr>
          <p:cNvPr id="42" name="Group 41"/>
          <p:cNvGrpSpPr/>
          <p:nvPr/>
        </p:nvGrpSpPr>
        <p:grpSpPr>
          <a:xfrm>
            <a:off x="14604482" y="23265525"/>
            <a:ext cx="6010934" cy="5956319"/>
            <a:chOff x="13350782" y="21552187"/>
            <a:chExt cx="6010934" cy="6525312"/>
          </a:xfrm>
        </p:grpSpPr>
        <p:graphicFrame>
          <p:nvGraphicFramePr>
            <p:cNvPr id="43" name="Chart 42"/>
            <p:cNvGraphicFramePr>
              <a:graphicFrameLocks/>
            </p:cNvGraphicFramePr>
            <p:nvPr>
              <p:extLst>
                <p:ext uri="{D42A27DB-BD31-4B8C-83A1-F6EECF244321}">
                  <p14:modId xmlns:p14="http://schemas.microsoft.com/office/powerpoint/2010/main" val="177760951"/>
                </p:ext>
              </p:extLst>
            </p:nvPr>
          </p:nvGraphicFramePr>
          <p:xfrm>
            <a:off x="13350782" y="21552187"/>
            <a:ext cx="6010934" cy="3506127"/>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44" name="Chart 43"/>
            <p:cNvGraphicFramePr>
              <a:graphicFrameLocks/>
            </p:cNvGraphicFramePr>
            <p:nvPr>
              <p:extLst>
                <p:ext uri="{D42A27DB-BD31-4B8C-83A1-F6EECF244321}">
                  <p14:modId xmlns:p14="http://schemas.microsoft.com/office/powerpoint/2010/main" val="478550480"/>
                </p:ext>
              </p:extLst>
            </p:nvPr>
          </p:nvGraphicFramePr>
          <p:xfrm>
            <a:off x="13453235" y="24571372"/>
            <a:ext cx="5760720" cy="3506127"/>
          </p:xfrm>
          <a:graphic>
            <a:graphicData uri="http://schemas.openxmlformats.org/drawingml/2006/chart">
              <c:chart xmlns:c="http://schemas.openxmlformats.org/drawingml/2006/chart" xmlns:r="http://schemas.openxmlformats.org/officeDocument/2006/relationships" r:id="rId14"/>
            </a:graphicData>
          </a:graphic>
        </p:graphicFrame>
      </p:grpSp>
      <p:sp>
        <p:nvSpPr>
          <p:cNvPr id="45" name="TextBox 44"/>
          <p:cNvSpPr txBox="1"/>
          <p:nvPr/>
        </p:nvSpPr>
        <p:spPr>
          <a:xfrm>
            <a:off x="14870518" y="23560843"/>
            <a:ext cx="6913573" cy="707886"/>
          </a:xfrm>
          <a:prstGeom prst="rect">
            <a:avLst/>
          </a:prstGeom>
          <a:solidFill>
            <a:schemeClr val="bg1">
              <a:lumMod val="95000"/>
            </a:schemeClr>
          </a:solidFill>
        </p:spPr>
        <p:txBody>
          <a:bodyPr wrap="square" rtlCol="0">
            <a:spAutoFit/>
          </a:bodyPr>
          <a:lstStyle/>
          <a:p>
            <a:pPr algn="ctr"/>
            <a:endParaRPr lang="en-US" sz="2000" b="1" dirty="0" smtClean="0"/>
          </a:p>
          <a:p>
            <a:pPr algn="ctr"/>
            <a:r>
              <a:rPr lang="en-US" sz="2000" b="1" dirty="0" smtClean="0"/>
              <a:t>Distribution of vegetation health within the Reading Fire</a:t>
            </a:r>
            <a:endParaRPr lang="en-US" sz="2000" b="1" dirty="0"/>
          </a:p>
        </p:txBody>
      </p:sp>
      <p:sp>
        <p:nvSpPr>
          <p:cNvPr id="46" name="TextBox 45"/>
          <p:cNvSpPr txBox="1"/>
          <p:nvPr/>
        </p:nvSpPr>
        <p:spPr>
          <a:xfrm>
            <a:off x="18132650" y="27806406"/>
            <a:ext cx="3036132" cy="584775"/>
          </a:xfrm>
          <a:prstGeom prst="rect">
            <a:avLst/>
          </a:prstGeom>
          <a:noFill/>
        </p:spPr>
        <p:txBody>
          <a:bodyPr wrap="square" rtlCol="0">
            <a:spAutoFit/>
          </a:bodyPr>
          <a:lstStyle/>
          <a:p>
            <a:pPr algn="r"/>
            <a:r>
              <a:rPr lang="en-US" sz="1600" b="1" dirty="0" smtClean="0"/>
              <a:t>LASSEN NATIONAL FOREST,</a:t>
            </a:r>
          </a:p>
          <a:p>
            <a:pPr algn="r"/>
            <a:r>
              <a:rPr lang="en-US" sz="1600" b="1" dirty="0" smtClean="0"/>
              <a:t>Planting Activity</a:t>
            </a:r>
            <a:endParaRPr lang="en-US" sz="1600" b="1" dirty="0"/>
          </a:p>
        </p:txBody>
      </p:sp>
      <p:sp>
        <p:nvSpPr>
          <p:cNvPr id="47" name="Rectangle 46"/>
          <p:cNvSpPr/>
          <p:nvPr/>
        </p:nvSpPr>
        <p:spPr>
          <a:xfrm>
            <a:off x="6799385" y="1793745"/>
            <a:ext cx="2907324" cy="506425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endParaRPr lang="en-US">
              <a:solidFill>
                <a:srgbClr val="C0C2DA"/>
              </a:solidFill>
            </a:endParaRPr>
          </a:p>
        </p:txBody>
      </p:sp>
      <p:sp>
        <p:nvSpPr>
          <p:cNvPr id="50" name="TextBox 49"/>
          <p:cNvSpPr txBox="1"/>
          <p:nvPr/>
        </p:nvSpPr>
        <p:spPr>
          <a:xfrm>
            <a:off x="3499829" y="156787"/>
            <a:ext cx="6913573" cy="707886"/>
          </a:xfrm>
          <a:prstGeom prst="rect">
            <a:avLst/>
          </a:prstGeom>
          <a:noFill/>
        </p:spPr>
        <p:txBody>
          <a:bodyPr wrap="square"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endParaRPr lang="en-US" sz="2000" b="1" dirty="0" smtClean="0"/>
          </a:p>
          <a:p>
            <a:pPr algn="ctr"/>
            <a:r>
              <a:rPr lang="en-US" sz="2000" b="1" dirty="0" smtClean="0">
                <a:solidFill>
                  <a:schemeClr val="tx1">
                    <a:lumMod val="50000"/>
                    <a:lumOff val="50000"/>
                  </a:schemeClr>
                </a:solidFill>
              </a:rPr>
              <a:t>Distribution of vegetation health within the Reading Fire</a:t>
            </a:r>
            <a:endParaRPr lang="en-US" sz="2000" b="1" dirty="0">
              <a:solidFill>
                <a:schemeClr val="tx1">
                  <a:lumMod val="50000"/>
                  <a:lumOff val="50000"/>
                </a:schemeClr>
              </a:solidFill>
            </a:endParaRPr>
          </a:p>
        </p:txBody>
      </p:sp>
      <p:grpSp>
        <p:nvGrpSpPr>
          <p:cNvPr id="55" name="Group 54"/>
          <p:cNvGrpSpPr/>
          <p:nvPr/>
        </p:nvGrpSpPr>
        <p:grpSpPr>
          <a:xfrm>
            <a:off x="394088" y="852326"/>
            <a:ext cx="12426462" cy="5683222"/>
            <a:chOff x="843695" y="1218538"/>
            <a:chExt cx="8762389" cy="5683222"/>
          </a:xfrm>
        </p:grpSpPr>
        <p:sp>
          <p:nvSpPr>
            <p:cNvPr id="48" name="TextBox 47"/>
            <p:cNvSpPr txBox="1"/>
            <p:nvPr/>
          </p:nvSpPr>
          <p:spPr>
            <a:xfrm>
              <a:off x="7526973" y="2467259"/>
              <a:ext cx="2079111" cy="830997"/>
            </a:xfrm>
            <a:prstGeom prst="rect">
              <a:avLst/>
            </a:prstGeom>
            <a:noFill/>
          </p:spPr>
          <p:txBody>
            <a:bodyPr wrap="square"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r>
                <a:rPr lang="en-US" sz="1600" b="1" dirty="0" smtClean="0"/>
                <a:t>LASSEN VOLCANIC NATIONAL PARK, </a:t>
              </a:r>
            </a:p>
            <a:p>
              <a:r>
                <a:rPr lang="en-US" sz="1600" b="1" dirty="0" smtClean="0"/>
                <a:t>Sample Points</a:t>
              </a:r>
              <a:endParaRPr lang="en-US" sz="1600" b="1" dirty="0"/>
            </a:p>
          </p:txBody>
        </p:sp>
        <p:grpSp>
          <p:nvGrpSpPr>
            <p:cNvPr id="49" name="Group 48"/>
            <p:cNvGrpSpPr/>
            <p:nvPr/>
          </p:nvGrpSpPr>
          <p:grpSpPr>
            <a:xfrm>
              <a:off x="843695" y="1218538"/>
              <a:ext cx="7213031" cy="5683222"/>
              <a:chOff x="13316197" y="21636478"/>
              <a:chExt cx="6010934" cy="6491001"/>
            </a:xfrm>
          </p:grpSpPr>
          <p:graphicFrame>
            <p:nvGraphicFramePr>
              <p:cNvPr id="52" name="Chart 51"/>
              <p:cNvGraphicFramePr>
                <a:graphicFrameLocks/>
              </p:cNvGraphicFramePr>
              <p:nvPr>
                <p:extLst>
                  <p:ext uri="{D42A27DB-BD31-4B8C-83A1-F6EECF244321}">
                    <p14:modId xmlns:p14="http://schemas.microsoft.com/office/powerpoint/2010/main" val="2139181223"/>
                  </p:ext>
                </p:extLst>
              </p:nvPr>
            </p:nvGraphicFramePr>
            <p:xfrm>
              <a:off x="13316197" y="21636478"/>
              <a:ext cx="6010934" cy="3506127"/>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53" name="Chart 52"/>
              <p:cNvGraphicFramePr>
                <a:graphicFrameLocks/>
              </p:cNvGraphicFramePr>
              <p:nvPr>
                <p:extLst>
                  <p:ext uri="{D42A27DB-BD31-4B8C-83A1-F6EECF244321}">
                    <p14:modId xmlns:p14="http://schemas.microsoft.com/office/powerpoint/2010/main" val="605417009"/>
                  </p:ext>
                </p:extLst>
              </p:nvPr>
            </p:nvGraphicFramePr>
            <p:xfrm>
              <a:off x="13350782" y="24621351"/>
              <a:ext cx="5941765" cy="3506128"/>
            </p:xfrm>
            <a:graphic>
              <a:graphicData uri="http://schemas.openxmlformats.org/drawingml/2006/chart">
                <c:chart xmlns:c="http://schemas.openxmlformats.org/drawingml/2006/chart" xmlns:r="http://schemas.openxmlformats.org/officeDocument/2006/relationships" r:id="rId16"/>
              </a:graphicData>
            </a:graphic>
          </p:graphicFrame>
        </p:grpSp>
        <p:sp>
          <p:nvSpPr>
            <p:cNvPr id="51" name="TextBox 50"/>
            <p:cNvSpPr txBox="1"/>
            <p:nvPr/>
          </p:nvSpPr>
          <p:spPr>
            <a:xfrm>
              <a:off x="7526973" y="5278422"/>
              <a:ext cx="1518066" cy="830997"/>
            </a:xfrm>
            <a:prstGeom prst="rect">
              <a:avLst/>
            </a:prstGeom>
            <a:noFill/>
          </p:spPr>
          <p:txBody>
            <a:bodyPr wrap="square"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r>
                <a:rPr lang="en-US" sz="1600" b="1" dirty="0" smtClean="0"/>
                <a:t>LASSEN NATIONAL FOREST,</a:t>
              </a:r>
            </a:p>
            <a:p>
              <a:r>
                <a:rPr lang="en-US" sz="1600" b="1" dirty="0" smtClean="0"/>
                <a:t>Planting Activity</a:t>
              </a:r>
              <a:endParaRPr lang="en-US" sz="1600" b="1" dirty="0"/>
            </a:p>
          </p:txBody>
        </p:sp>
      </p:grpSp>
      <p:sp>
        <p:nvSpPr>
          <p:cNvPr id="54" name="Title 4"/>
          <p:cNvSpPr>
            <a:spLocks noGrp="1"/>
          </p:cNvSpPr>
          <p:nvPr>
            <p:ph type="title"/>
          </p:nvPr>
        </p:nvSpPr>
        <p:spPr>
          <a:xfrm>
            <a:off x="1000125" y="365124"/>
            <a:ext cx="9413277" cy="479425"/>
          </a:xfrm>
        </p:spPr>
        <p:txBody>
          <a:bodyPr/>
          <a:lstStyle/>
          <a:p>
            <a:r>
              <a:rPr lang="en-US" dirty="0"/>
              <a:t>Results</a:t>
            </a:r>
          </a:p>
        </p:txBody>
      </p:sp>
      <p:sp>
        <p:nvSpPr>
          <p:cNvPr id="2" name="TextBox 1"/>
          <p:cNvSpPr txBox="1"/>
          <p:nvPr/>
        </p:nvSpPr>
        <p:spPr>
          <a:xfrm>
            <a:off x="6459754" y="1940362"/>
            <a:ext cx="3387632" cy="449693"/>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07000"/>
              </a:lnSpc>
              <a:spcBef>
                <a:spcPts val="0"/>
              </a:spcBef>
              <a:spcAft>
                <a:spcPts val="0"/>
              </a:spcAft>
            </a:pPr>
            <a:r>
              <a:rPr lang="en-US" sz="1400" b="1" dirty="0" smtClean="0">
                <a:solidFill>
                  <a:schemeClr val="bg1"/>
                </a:solidFill>
                <a:effectLst/>
                <a:latin typeface="Century Gothic" charset="0"/>
                <a:ea typeface="Century Gothic" charset="0"/>
                <a:cs typeface="Century Gothic" charset="0"/>
              </a:rPr>
              <a:t>HEALTHY VEGETATION RANGE</a:t>
            </a:r>
            <a:endParaRPr lang="en-US" sz="1400" b="1" dirty="0">
              <a:solidFill>
                <a:schemeClr val="bg1"/>
              </a:solidFill>
              <a:effectLst/>
              <a:latin typeface="Century Gothic" charset="0"/>
              <a:ea typeface="Century Gothic" charset="0"/>
              <a:cs typeface="Century Gothic" charset="0"/>
            </a:endParaRPr>
          </a:p>
        </p:txBody>
      </p:sp>
    </p:spTree>
    <p:extLst>
      <p:ext uri="{BB962C8B-B14F-4D97-AF65-F5344CB8AC3E}">
        <p14:creationId xmlns:p14="http://schemas.microsoft.com/office/powerpoint/2010/main" val="11266940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Results</a:t>
            </a:r>
          </a:p>
        </p:txBody>
      </p:sp>
      <p:pic>
        <p:nvPicPr>
          <p:cNvPr id="9" name="Picture 8">
            <a:extLst>
              <a:ext uri="{FF2B5EF4-FFF2-40B4-BE49-F238E27FC236}">
                <a16:creationId xmlns="" xmlns:a16="http://schemas.microsoft.com/office/drawing/2014/main" id="{468A63BC-64CB-47D8-8620-3E23E0F3152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35343" y="883128"/>
            <a:ext cx="5109882" cy="4975412"/>
          </a:xfrm>
          <a:prstGeom prst="rect">
            <a:avLst/>
          </a:prstGeom>
        </p:spPr>
      </p:pic>
      <p:grpSp>
        <p:nvGrpSpPr>
          <p:cNvPr id="14" name="Group 13"/>
          <p:cNvGrpSpPr/>
          <p:nvPr/>
        </p:nvGrpSpPr>
        <p:grpSpPr>
          <a:xfrm>
            <a:off x="6716318" y="6058496"/>
            <a:ext cx="3416333" cy="745187"/>
            <a:chOff x="6122504" y="4853858"/>
            <a:chExt cx="3416333" cy="745187"/>
          </a:xfrm>
        </p:grpSpPr>
        <p:sp>
          <p:nvSpPr>
            <p:cNvPr id="10" name="Oval 9"/>
            <p:cNvSpPr/>
            <p:nvPr/>
          </p:nvSpPr>
          <p:spPr>
            <a:xfrm>
              <a:off x="6122504" y="4929810"/>
              <a:ext cx="258418" cy="258418"/>
            </a:xfrm>
            <a:prstGeom prst="ellipse">
              <a:avLst/>
            </a:prstGeom>
            <a:solidFill>
              <a:srgbClr val="E97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6122504" y="5271052"/>
              <a:ext cx="258418" cy="258418"/>
            </a:xfrm>
            <a:prstGeom prst="ellipse">
              <a:avLst/>
            </a:prstGeom>
            <a:solidFill>
              <a:srgbClr val="AB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480313" y="5201479"/>
              <a:ext cx="2293211" cy="397566"/>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0"/>
                </a:spcAft>
              </a:pPr>
              <a:r>
                <a:rPr lang="en-US" sz="1600" dirty="0" smtClean="0">
                  <a:effectLst/>
                  <a:latin typeface="Century Gothic" charset="0"/>
                  <a:ea typeface="Century Gothic" charset="0"/>
                  <a:cs typeface="Century Gothic" charset="0"/>
                </a:rPr>
                <a:t>Healthy, .2&gt;NDVI&gt;.8</a:t>
              </a:r>
              <a:endParaRPr lang="en-US" sz="1600" dirty="0">
                <a:effectLst/>
                <a:latin typeface="Century Gothic" charset="0"/>
                <a:ea typeface="Century Gothic" charset="0"/>
                <a:cs typeface="Century Gothic" charset="0"/>
              </a:endParaRPr>
            </a:p>
          </p:txBody>
        </p:sp>
        <p:sp>
          <p:nvSpPr>
            <p:cNvPr id="13" name="TextBox 12"/>
            <p:cNvSpPr txBox="1"/>
            <p:nvPr/>
          </p:nvSpPr>
          <p:spPr>
            <a:xfrm>
              <a:off x="6480313" y="4853858"/>
              <a:ext cx="3058524" cy="33437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0"/>
                </a:spcAft>
              </a:pPr>
              <a:r>
                <a:rPr lang="en-US" sz="1600" dirty="0" smtClean="0">
                  <a:latin typeface="Century Gothic" charset="0"/>
                  <a:ea typeface="Century Gothic" charset="0"/>
                  <a:cs typeface="Century Gothic" charset="0"/>
                </a:rPr>
                <a:t>Not h</a:t>
              </a:r>
              <a:r>
                <a:rPr lang="en-US" sz="1600" dirty="0" smtClean="0">
                  <a:effectLst/>
                  <a:latin typeface="Century Gothic" charset="0"/>
                  <a:ea typeface="Century Gothic" charset="0"/>
                  <a:cs typeface="Century Gothic" charset="0"/>
                </a:rPr>
                <a:t>ealthy, NDVI&lt;.2</a:t>
              </a:r>
              <a:endParaRPr lang="en-US" sz="1600" dirty="0">
                <a:effectLst/>
                <a:latin typeface="Century Gothic" charset="0"/>
                <a:ea typeface="Century Gothic" charset="0"/>
                <a:cs typeface="Century Gothic" charset="0"/>
              </a:endParaRPr>
            </a:p>
          </p:txBody>
        </p:sp>
      </p:grpSp>
      <p:sp>
        <p:nvSpPr>
          <p:cNvPr id="15" name="TextBox 14"/>
          <p:cNvSpPr txBox="1"/>
          <p:nvPr/>
        </p:nvSpPr>
        <p:spPr>
          <a:xfrm>
            <a:off x="6277632" y="533741"/>
            <a:ext cx="4651513" cy="349387"/>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07000"/>
              </a:lnSpc>
              <a:spcBef>
                <a:spcPts val="0"/>
              </a:spcBef>
              <a:spcAft>
                <a:spcPts val="0"/>
              </a:spcAft>
            </a:pPr>
            <a:r>
              <a:rPr lang="en-US" sz="2000" b="1" dirty="0" smtClean="0">
                <a:solidFill>
                  <a:schemeClr val="tx1">
                    <a:lumMod val="50000"/>
                    <a:lumOff val="50000"/>
                  </a:schemeClr>
                </a:solidFill>
                <a:latin typeface="Century Gothic" charset="0"/>
                <a:ea typeface="Century Gothic" charset="0"/>
                <a:cs typeface="Century Gothic" charset="0"/>
              </a:rPr>
              <a:t>Healthy vs not healthy points, 2016</a:t>
            </a:r>
            <a:endParaRPr lang="en-US" sz="2000" b="1" dirty="0">
              <a:solidFill>
                <a:schemeClr val="tx1">
                  <a:lumMod val="50000"/>
                  <a:lumOff val="50000"/>
                </a:schemeClr>
              </a:solidFill>
              <a:effectLst/>
              <a:latin typeface="Century Gothic" charset="0"/>
              <a:ea typeface="Century Gothic" charset="0"/>
              <a:cs typeface="Century Gothic" charset="0"/>
            </a:endParaRPr>
          </a:p>
        </p:txBody>
      </p:sp>
      <p:sp>
        <p:nvSpPr>
          <p:cNvPr id="17" name="Text Placeholder 5">
            <a:extLst>
              <a:ext uri="{FF2B5EF4-FFF2-40B4-BE49-F238E27FC236}">
                <a16:creationId xmlns="" xmlns:a16="http://schemas.microsoft.com/office/drawing/2014/main" id="{F2FBEB85-BB04-4C0D-A2D0-63CB83B5FE51}"/>
              </a:ext>
            </a:extLst>
          </p:cNvPr>
          <p:cNvSpPr>
            <a:spLocks noGrp="1"/>
          </p:cNvSpPr>
          <p:nvPr>
            <p:ph type="body" sz="half" idx="2"/>
          </p:nvPr>
        </p:nvSpPr>
        <p:spPr>
          <a:xfrm>
            <a:off x="1198907" y="2387943"/>
            <a:ext cx="6481677" cy="2009267"/>
          </a:xfrm>
        </p:spPr>
        <p:txBody>
          <a:bodyPr>
            <a:normAutofit/>
          </a:bodyPr>
          <a:lstStyle/>
          <a:p>
            <a:pPr>
              <a:spcBef>
                <a:spcPts val="200"/>
              </a:spcBef>
              <a:buClr>
                <a:srgbClr val="3E4268"/>
              </a:buClr>
            </a:pPr>
            <a:r>
              <a:rPr lang="en-US" sz="2800" b="1" dirty="0">
                <a:solidFill>
                  <a:srgbClr val="3E4268"/>
                </a:solidFill>
              </a:rPr>
              <a:t>M</a:t>
            </a:r>
            <a:r>
              <a:rPr lang="en-US" sz="2800" b="1" dirty="0" smtClean="0">
                <a:solidFill>
                  <a:srgbClr val="3E4268"/>
                </a:solidFill>
              </a:rPr>
              <a:t>ean </a:t>
            </a:r>
            <a:r>
              <a:rPr lang="el-GR" sz="2800" b="1" dirty="0">
                <a:solidFill>
                  <a:srgbClr val="3E4268"/>
                </a:solidFill>
              </a:rPr>
              <a:t>Δ </a:t>
            </a:r>
            <a:r>
              <a:rPr lang="en-US" sz="2800" b="1" dirty="0">
                <a:solidFill>
                  <a:srgbClr val="3E4268"/>
                </a:solidFill>
              </a:rPr>
              <a:t>NDVI</a:t>
            </a:r>
            <a:endParaRPr lang="en-US" sz="2800" b="1" dirty="0" smtClean="0">
              <a:solidFill>
                <a:srgbClr val="3E4268"/>
              </a:solidFill>
            </a:endParaRPr>
          </a:p>
          <a:p>
            <a:pPr marL="342900" indent="-342900">
              <a:spcBef>
                <a:spcPts val="200"/>
              </a:spcBef>
              <a:buClr>
                <a:srgbClr val="3E4268"/>
              </a:buClr>
              <a:buFont typeface="Webdings" panose="05030102010509060703" pitchFamily="18" charset="2"/>
              <a:buChar char="4"/>
            </a:pPr>
            <a:r>
              <a:rPr lang="en-US" sz="2800" dirty="0" smtClean="0">
                <a:solidFill>
                  <a:schemeClr val="tx1">
                    <a:lumMod val="50000"/>
                    <a:lumOff val="50000"/>
                  </a:schemeClr>
                </a:solidFill>
              </a:rPr>
              <a:t>LVNP: +.249</a:t>
            </a:r>
          </a:p>
          <a:p>
            <a:pPr marL="342900" indent="-342900">
              <a:spcBef>
                <a:spcPts val="200"/>
              </a:spcBef>
              <a:buClr>
                <a:srgbClr val="3E4268"/>
              </a:buClr>
              <a:buFont typeface="Webdings" panose="05030102010509060703" pitchFamily="18" charset="2"/>
              <a:buChar char="4"/>
            </a:pPr>
            <a:r>
              <a:rPr lang="en-US" sz="2800" dirty="0" smtClean="0">
                <a:solidFill>
                  <a:schemeClr val="tx1">
                    <a:lumMod val="50000"/>
                    <a:lumOff val="50000"/>
                  </a:schemeClr>
                </a:solidFill>
              </a:rPr>
              <a:t>LNF: +.216</a:t>
            </a:r>
          </a:p>
          <a:p>
            <a:pPr marL="342900" indent="-342900">
              <a:spcBef>
                <a:spcPts val="200"/>
              </a:spcBef>
              <a:buClr>
                <a:srgbClr val="3E4268"/>
              </a:buClr>
              <a:buFont typeface="Webdings" panose="05030102010509060703" pitchFamily="18" charset="2"/>
              <a:buChar char="4"/>
            </a:pPr>
            <a:endParaRPr lang="en-US" dirty="0" smtClean="0">
              <a:solidFill>
                <a:schemeClr val="bg2">
                  <a:lumMod val="50000"/>
                </a:schemeClr>
              </a:solidFill>
            </a:endParaRPr>
          </a:p>
        </p:txBody>
      </p:sp>
    </p:spTree>
    <p:extLst>
      <p:ext uri="{BB962C8B-B14F-4D97-AF65-F5344CB8AC3E}">
        <p14:creationId xmlns:p14="http://schemas.microsoft.com/office/powerpoint/2010/main" val="17421747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180" name="Shape 18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355862" y="2102177"/>
            <a:ext cx="4017259" cy="2989880"/>
          </a:xfrm>
          <a:prstGeom prst="rect">
            <a:avLst/>
          </a:prstGeom>
          <a:noFill/>
          <a:ln>
            <a:noFill/>
          </a:ln>
        </p:spPr>
      </p:pic>
      <p:sp>
        <p:nvSpPr>
          <p:cNvPr id="182" name="Shape 182"/>
          <p:cNvSpPr txBox="1">
            <a:spLocks noGrp="1"/>
          </p:cNvSpPr>
          <p:nvPr>
            <p:ph type="body" idx="4294967295"/>
          </p:nvPr>
        </p:nvSpPr>
        <p:spPr>
          <a:xfrm>
            <a:off x="7323216" y="1832927"/>
            <a:ext cx="4541124" cy="3259130"/>
          </a:xfrm>
          <a:prstGeom prst="rect">
            <a:avLst/>
          </a:prstGeom>
          <a:noFill/>
          <a:ln>
            <a:noFill/>
          </a:ln>
        </p:spPr>
        <p:txBody>
          <a:bodyPr wrap="square" lIns="91425" tIns="45700" rIns="91425" bIns="45700" anchor="ctr" anchorCtr="0">
            <a:noAutofit/>
          </a:bodyPr>
          <a:lstStyle/>
          <a:p>
            <a:pPr>
              <a:spcBef>
                <a:spcPts val="0"/>
              </a:spcBef>
              <a:buClr>
                <a:srgbClr val="57688F"/>
              </a:buClr>
              <a:buSzPct val="25000"/>
            </a:pPr>
            <a:r>
              <a:rPr lang="en" b="1" dirty="0">
                <a:solidFill>
                  <a:srgbClr val="3E4268"/>
                </a:solidFill>
              </a:rPr>
              <a:t>Sentinel-2 Present Mortality Classification</a:t>
            </a:r>
          </a:p>
          <a:p>
            <a:pPr marL="342900" lvl="1" indent="-342900">
              <a:spcBef>
                <a:spcPts val="1000"/>
              </a:spcBef>
              <a:buClr>
                <a:srgbClr val="3E4268"/>
              </a:buClr>
              <a:buFont typeface="Webdings" panose="05030102010509060703" pitchFamily="18" charset="2"/>
              <a:buChar char="4"/>
            </a:pPr>
            <a:r>
              <a:rPr lang="en" kern="1200" dirty="0">
                <a:solidFill>
                  <a:schemeClr val="bg2">
                    <a:lumMod val="50000"/>
                  </a:schemeClr>
                </a:solidFill>
                <a:latin typeface="Century Gothic" panose="020B0502020202020204" pitchFamily="34" charset="0"/>
                <a:ea typeface="+mn-ea"/>
                <a:cs typeface="+mn-cs"/>
              </a:rPr>
              <a:t>10m Resolution</a:t>
            </a:r>
            <a:endParaRPr lang="en-US" kern="1200" dirty="0">
              <a:solidFill>
                <a:schemeClr val="bg2">
                  <a:lumMod val="50000"/>
                </a:schemeClr>
              </a:solidFill>
              <a:latin typeface="Century Gothic" panose="020B0502020202020204" pitchFamily="34" charset="0"/>
              <a:ea typeface="+mn-ea"/>
              <a:cs typeface="+mn-cs"/>
            </a:endParaRPr>
          </a:p>
          <a:p>
            <a:pPr marL="342900" lvl="1" indent="-342900">
              <a:spcBef>
                <a:spcPts val="1000"/>
              </a:spcBef>
              <a:buClr>
                <a:srgbClr val="3E4268"/>
              </a:buClr>
              <a:buFont typeface="Webdings" panose="05030102010509060703" pitchFamily="18" charset="2"/>
              <a:buChar char="4"/>
            </a:pPr>
            <a:r>
              <a:rPr lang="en-US" dirty="0">
                <a:solidFill>
                  <a:schemeClr val="bg2">
                    <a:lumMod val="50000"/>
                  </a:schemeClr>
                </a:solidFill>
              </a:rPr>
              <a:t>Began 2015, ESA</a:t>
            </a:r>
            <a:endParaRPr lang="en" kern="1200" dirty="0">
              <a:solidFill>
                <a:schemeClr val="bg2">
                  <a:lumMod val="50000"/>
                </a:schemeClr>
              </a:solidFill>
              <a:latin typeface="Century Gothic" panose="020B0502020202020204" pitchFamily="34" charset="0"/>
              <a:ea typeface="+mn-ea"/>
              <a:cs typeface="+mn-cs"/>
            </a:endParaRPr>
          </a:p>
          <a:p>
            <a:pPr marL="342900" lvl="1" indent="-342900">
              <a:spcBef>
                <a:spcPts val="1000"/>
              </a:spcBef>
              <a:buClr>
                <a:srgbClr val="3E4268"/>
              </a:buClr>
              <a:buFont typeface="Webdings" panose="05030102010509060703" pitchFamily="18" charset="2"/>
              <a:buChar char="4"/>
            </a:pPr>
            <a:r>
              <a:rPr lang="en-US" kern="1200" dirty="0">
                <a:solidFill>
                  <a:schemeClr val="bg2">
                    <a:lumMod val="50000"/>
                  </a:schemeClr>
                </a:solidFill>
                <a:latin typeface="Century Gothic" panose="020B0502020202020204" pitchFamily="34" charset="0"/>
                <a:ea typeface="+mn-ea"/>
                <a:cs typeface="+mn-cs"/>
              </a:rPr>
              <a:t>Limited data archive</a:t>
            </a:r>
            <a:endParaRPr lang="en" kern="1200" dirty="0">
              <a:solidFill>
                <a:schemeClr val="bg2">
                  <a:lumMod val="50000"/>
                </a:schemeClr>
              </a:solidFill>
              <a:latin typeface="Century Gothic" panose="020B0502020202020204" pitchFamily="34" charset="0"/>
              <a:ea typeface="+mn-ea"/>
              <a:cs typeface="+mn-cs"/>
            </a:endParaRPr>
          </a:p>
        </p:txBody>
      </p:sp>
      <p:pic>
        <p:nvPicPr>
          <p:cNvPr id="183" name="Shape 18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26797" y="1149584"/>
            <a:ext cx="6755852" cy="4865280"/>
          </a:xfrm>
          <a:prstGeom prst="rect">
            <a:avLst/>
          </a:prstGeom>
          <a:noFill/>
          <a:ln>
            <a:noFill/>
          </a:ln>
        </p:spPr>
      </p:pic>
      <p:sp>
        <p:nvSpPr>
          <p:cNvPr id="184" name="Shape 184"/>
          <p:cNvSpPr/>
          <p:nvPr/>
        </p:nvSpPr>
        <p:spPr>
          <a:xfrm>
            <a:off x="984250" y="6110823"/>
            <a:ext cx="241300" cy="234006"/>
          </a:xfrm>
          <a:prstGeom prst="rect">
            <a:avLst/>
          </a:prstGeom>
          <a:solidFill>
            <a:srgbClr val="FF0000"/>
          </a:solidFill>
          <a:ln w="12700" cap="flat" cmpd="sng">
            <a:solidFill>
              <a:srgbClr val="FF0000"/>
            </a:solidFill>
            <a:prstDash val="solid"/>
            <a:miter lim="800000"/>
            <a:headEnd type="none" w="med" len="med"/>
            <a:tailEnd type="none" w="med" len="med"/>
          </a:ln>
        </p:spPr>
        <p:txBody>
          <a:bodyPr wrap="square" lIns="91425" tIns="45700" rIns="91425" bIns="45700" anchor="ctr" anchorCtr="0">
            <a:noAutofit/>
          </a:bodyPr>
          <a:lstStyle/>
          <a:p>
            <a:pPr algn="ctr"/>
            <a:endParaRPr>
              <a:solidFill>
                <a:schemeClr val="lt1"/>
              </a:solidFill>
              <a:latin typeface="Century Gothic"/>
              <a:ea typeface="Century Gothic"/>
              <a:cs typeface="Century Gothic"/>
              <a:sym typeface="Century Gothic"/>
            </a:endParaRPr>
          </a:p>
        </p:txBody>
      </p:sp>
      <p:sp>
        <p:nvSpPr>
          <p:cNvPr id="185" name="Shape 185"/>
          <p:cNvSpPr txBox="1"/>
          <p:nvPr/>
        </p:nvSpPr>
        <p:spPr>
          <a:xfrm>
            <a:off x="1257300" y="6052494"/>
            <a:ext cx="1193800" cy="338554"/>
          </a:xfrm>
          <a:prstGeom prst="rect">
            <a:avLst/>
          </a:prstGeom>
          <a:noFill/>
          <a:ln>
            <a:noFill/>
          </a:ln>
        </p:spPr>
        <p:txBody>
          <a:bodyPr wrap="square" lIns="91425" tIns="45700" rIns="91425" bIns="45700" anchor="ctr" anchorCtr="0">
            <a:noAutofit/>
          </a:bodyPr>
          <a:lstStyle/>
          <a:p>
            <a:pPr>
              <a:buSzPct val="25000"/>
            </a:pPr>
            <a:r>
              <a:rPr lang="en" sz="1600" dirty="0">
                <a:solidFill>
                  <a:schemeClr val="dk1"/>
                </a:solidFill>
                <a:latin typeface="Century Gothic"/>
                <a:ea typeface="Century Gothic"/>
                <a:cs typeface="Century Gothic"/>
                <a:sym typeface="Century Gothic"/>
              </a:rPr>
              <a:t>Mortality</a:t>
            </a:r>
          </a:p>
        </p:txBody>
      </p:sp>
      <p:pic>
        <p:nvPicPr>
          <p:cNvPr id="2" name="Picture 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745099" y="5587450"/>
            <a:ext cx="1371600" cy="457200"/>
          </a:xfrm>
          <a:prstGeom prst="rect">
            <a:avLst/>
          </a:prstGeom>
        </p:spPr>
      </p:pic>
      <p:sp>
        <p:nvSpPr>
          <p:cNvPr id="11" name="Title 1">
            <a:extLst>
              <a:ext uri="{FF2B5EF4-FFF2-40B4-BE49-F238E27FC236}">
                <a16:creationId xmlns="" xmlns:a16="http://schemas.microsoft.com/office/drawing/2014/main" id="{6BB079A0-D9B5-4777-8F08-4324AC320739}"/>
              </a:ext>
            </a:extLst>
          </p:cNvPr>
          <p:cNvSpPr>
            <a:spLocks noGrp="1"/>
          </p:cNvSpPr>
          <p:nvPr>
            <p:ph type="title"/>
          </p:nvPr>
        </p:nvSpPr>
        <p:spPr>
          <a:xfrm>
            <a:off x="1000125" y="365124"/>
            <a:ext cx="9864391" cy="479425"/>
          </a:xfrm>
        </p:spPr>
        <p:txBody>
          <a:bodyPr/>
          <a:lstStyle/>
          <a:p>
            <a:r>
              <a:rPr lang="en-US" dirty="0"/>
              <a:t>Previous </a:t>
            </a:r>
            <a:r>
              <a:rPr lang="en-US" dirty="0" smtClean="0"/>
              <a:t>Work</a:t>
            </a:r>
            <a:endParaRPr lang="en-US" sz="2800" i="1" dirty="0"/>
          </a:p>
        </p:txBody>
      </p:sp>
      <p:pic>
        <p:nvPicPr>
          <p:cNvPr id="9" name="Picture 8"/>
          <p:cNvPicPr>
            <a:picLocks noChangeAspect="1"/>
          </p:cNvPicPr>
          <p:nvPr/>
        </p:nvPicPr>
        <p:blipFill>
          <a:blip r:embed="rId6"/>
          <a:stretch>
            <a:fillRect/>
          </a:stretch>
        </p:blipFill>
        <p:spPr>
          <a:xfrm>
            <a:off x="6663409" y="4813871"/>
            <a:ext cx="216823" cy="1238623"/>
          </a:xfrm>
          <a:prstGeom prst="rect">
            <a:avLst/>
          </a:prstGeom>
        </p:spPr>
      </p:pic>
    </p:spTree>
    <p:extLst>
      <p:ext uri="{BB962C8B-B14F-4D97-AF65-F5344CB8AC3E}">
        <p14:creationId xmlns:p14="http://schemas.microsoft.com/office/powerpoint/2010/main" val="27139604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Conclusions</a:t>
            </a:r>
          </a:p>
        </p:txBody>
      </p:sp>
      <p:sp>
        <p:nvSpPr>
          <p:cNvPr id="6" name="Text Placeholder 5"/>
          <p:cNvSpPr>
            <a:spLocks noGrp="1"/>
          </p:cNvSpPr>
          <p:nvPr>
            <p:ph type="body" sz="half" idx="2"/>
          </p:nvPr>
        </p:nvSpPr>
        <p:spPr>
          <a:xfrm>
            <a:off x="633047" y="1424066"/>
            <a:ext cx="5767754" cy="5433934"/>
          </a:xfrm>
        </p:spPr>
        <p:txBody>
          <a:bodyPr>
            <a:normAutofit/>
          </a:bodyPr>
          <a:lstStyle/>
          <a:p>
            <a:pPr marL="342900" indent="-342900">
              <a:lnSpc>
                <a:spcPct val="100000"/>
              </a:lnSpc>
              <a:spcBef>
                <a:spcPts val="200"/>
              </a:spcBef>
              <a:buClr>
                <a:srgbClr val="3E4268"/>
              </a:buClr>
              <a:buFont typeface="Webdings" panose="05030102010509060703" pitchFamily="18" charset="2"/>
              <a:buChar char="4"/>
            </a:pPr>
            <a:r>
              <a:rPr lang="en-US" dirty="0" smtClean="0">
                <a:solidFill>
                  <a:schemeClr val="tx1">
                    <a:lumMod val="50000"/>
                    <a:lumOff val="50000"/>
                  </a:schemeClr>
                </a:solidFill>
              </a:rPr>
              <a:t>In </a:t>
            </a:r>
            <a:r>
              <a:rPr lang="en-US" dirty="0">
                <a:solidFill>
                  <a:schemeClr val="tx1">
                    <a:lumMod val="50000"/>
                    <a:lumOff val="50000"/>
                  </a:schemeClr>
                </a:solidFill>
              </a:rPr>
              <a:t>the Badger Planning </a:t>
            </a:r>
            <a:r>
              <a:rPr lang="en-US" dirty="0" smtClean="0">
                <a:solidFill>
                  <a:schemeClr val="tx1">
                    <a:lumMod val="50000"/>
                    <a:lumOff val="50000"/>
                  </a:schemeClr>
                </a:solidFill>
              </a:rPr>
              <a:t>Area, mean of 157 stems per acre </a:t>
            </a:r>
          </a:p>
          <a:p>
            <a:pPr marL="342900" indent="-342900">
              <a:lnSpc>
                <a:spcPct val="100000"/>
              </a:lnSpc>
              <a:spcBef>
                <a:spcPts val="200"/>
              </a:spcBef>
              <a:buClr>
                <a:srgbClr val="3E4268"/>
              </a:buClr>
              <a:buFont typeface="Webdings" panose="05030102010509060703" pitchFamily="18" charset="2"/>
              <a:buChar char="4"/>
            </a:pPr>
            <a:r>
              <a:rPr lang="en-US" dirty="0" smtClean="0">
                <a:solidFill>
                  <a:schemeClr val="tx1">
                    <a:lumMod val="50000"/>
                    <a:lumOff val="50000"/>
                  </a:schemeClr>
                </a:solidFill>
              </a:rPr>
              <a:t>Canopies </a:t>
            </a:r>
            <a:r>
              <a:rPr lang="en-US" dirty="0">
                <a:solidFill>
                  <a:schemeClr val="tx1">
                    <a:lumMod val="50000"/>
                    <a:lumOff val="50000"/>
                  </a:schemeClr>
                </a:solidFill>
              </a:rPr>
              <a:t>with low base heights along the forest-grassland interface are high-priority locations for </a:t>
            </a:r>
            <a:r>
              <a:rPr lang="en-US" dirty="0" smtClean="0">
                <a:solidFill>
                  <a:schemeClr val="tx1">
                    <a:lumMod val="50000"/>
                    <a:lumOff val="50000"/>
                  </a:schemeClr>
                </a:solidFill>
              </a:rPr>
              <a:t>treatments</a:t>
            </a:r>
            <a:endParaRPr lang="en-US" dirty="0">
              <a:solidFill>
                <a:schemeClr val="tx1">
                  <a:lumMod val="50000"/>
                  <a:lumOff val="50000"/>
                </a:schemeClr>
              </a:solidFill>
            </a:endParaRPr>
          </a:p>
          <a:p>
            <a:pPr marL="342900" indent="-342900">
              <a:lnSpc>
                <a:spcPct val="100000"/>
              </a:lnSpc>
              <a:spcBef>
                <a:spcPts val="200"/>
              </a:spcBef>
              <a:buClr>
                <a:srgbClr val="3E4268"/>
              </a:buClr>
              <a:buFont typeface="Webdings" panose="05030102010509060703" pitchFamily="18" charset="2"/>
              <a:buChar char="4"/>
            </a:pPr>
            <a:r>
              <a:rPr lang="en-US" dirty="0" smtClean="0">
                <a:solidFill>
                  <a:schemeClr val="tx1">
                    <a:lumMod val="50000"/>
                    <a:lumOff val="50000"/>
                  </a:schemeClr>
                </a:solidFill>
              </a:rPr>
              <a:t>Within Reading Fire perimeter:</a:t>
            </a:r>
          </a:p>
          <a:p>
            <a:pPr marL="800100" lvl="1" indent="-342900">
              <a:lnSpc>
                <a:spcPct val="100000"/>
              </a:lnSpc>
              <a:spcBef>
                <a:spcPts val="200"/>
              </a:spcBef>
              <a:buClr>
                <a:srgbClr val="3E4268"/>
              </a:buClr>
              <a:buFont typeface="Webdings" panose="05030102010509060703" pitchFamily="18" charset="2"/>
              <a:buChar char="4"/>
            </a:pPr>
            <a:r>
              <a:rPr lang="en-US" dirty="0" smtClean="0">
                <a:solidFill>
                  <a:schemeClr val="tx1">
                    <a:lumMod val="50000"/>
                    <a:lumOff val="50000"/>
                  </a:schemeClr>
                </a:solidFill>
              </a:rPr>
              <a:t>9% full recovery</a:t>
            </a:r>
          </a:p>
          <a:p>
            <a:pPr marL="800100" lvl="1" indent="-342900">
              <a:lnSpc>
                <a:spcPct val="100000"/>
              </a:lnSpc>
              <a:spcBef>
                <a:spcPts val="200"/>
              </a:spcBef>
              <a:buClr>
                <a:srgbClr val="3E4268"/>
              </a:buClr>
              <a:buFont typeface="Webdings" panose="05030102010509060703" pitchFamily="18" charset="2"/>
              <a:buChar char="4"/>
            </a:pPr>
            <a:r>
              <a:rPr lang="en-US" dirty="0" smtClean="0">
                <a:solidFill>
                  <a:schemeClr val="tx1">
                    <a:lumMod val="50000"/>
                    <a:lumOff val="50000"/>
                  </a:schemeClr>
                </a:solidFill>
              </a:rPr>
              <a:t>3% transitioning to pre-fire state</a:t>
            </a:r>
            <a:endParaRPr lang="en-US" dirty="0">
              <a:solidFill>
                <a:schemeClr val="tx1">
                  <a:lumMod val="50000"/>
                  <a:lumOff val="50000"/>
                </a:schemeClr>
              </a:solidFill>
            </a:endParaRPr>
          </a:p>
          <a:p>
            <a:pPr marL="800100" lvl="1" indent="-342900">
              <a:lnSpc>
                <a:spcPct val="100000"/>
              </a:lnSpc>
              <a:spcBef>
                <a:spcPts val="200"/>
              </a:spcBef>
              <a:buClr>
                <a:srgbClr val="3E4268"/>
              </a:buClr>
              <a:buFont typeface="Webdings" panose="05030102010509060703" pitchFamily="18" charset="2"/>
              <a:buChar char="4"/>
            </a:pPr>
            <a:r>
              <a:rPr lang="en-US" dirty="0" smtClean="0">
                <a:solidFill>
                  <a:schemeClr val="tx1">
                    <a:lumMod val="50000"/>
                    <a:lumOff val="50000"/>
                  </a:schemeClr>
                </a:solidFill>
              </a:rPr>
              <a:t>25% no change</a:t>
            </a:r>
          </a:p>
          <a:p>
            <a:pPr marL="342900" indent="-342900">
              <a:lnSpc>
                <a:spcPct val="100000"/>
              </a:lnSpc>
              <a:spcBef>
                <a:spcPts val="200"/>
              </a:spcBef>
              <a:buClr>
                <a:srgbClr val="3E4268"/>
              </a:buClr>
              <a:buFont typeface="Webdings" panose="05030102010509060703" pitchFamily="18" charset="2"/>
              <a:buChar char="4"/>
            </a:pPr>
            <a:r>
              <a:rPr lang="en-US" dirty="0" smtClean="0">
                <a:solidFill>
                  <a:schemeClr val="tx1">
                    <a:lumMod val="50000"/>
                    <a:lumOff val="50000"/>
                  </a:schemeClr>
                </a:solidFill>
              </a:rPr>
              <a:t>No significant vegetation growth (∆NDVI) from satellite imagery at planting activity</a:t>
            </a:r>
          </a:p>
          <a:p>
            <a:pPr marL="800100" lvl="1" indent="-342900">
              <a:lnSpc>
                <a:spcPct val="100000"/>
              </a:lnSpc>
              <a:spcBef>
                <a:spcPts val="200"/>
              </a:spcBef>
              <a:buClr>
                <a:srgbClr val="3E4268"/>
              </a:buClr>
              <a:buFont typeface="Webdings" panose="05030102010509060703" pitchFamily="18" charset="2"/>
              <a:buChar char="4"/>
            </a:pPr>
            <a:r>
              <a:rPr lang="en-US" dirty="0" smtClean="0">
                <a:solidFill>
                  <a:schemeClr val="tx1">
                    <a:lumMod val="50000"/>
                    <a:lumOff val="50000"/>
                  </a:schemeClr>
                </a:solidFill>
              </a:rPr>
              <a:t>More analysis needs to be done</a:t>
            </a:r>
          </a:p>
          <a:p>
            <a:pPr marL="342900" indent="-342900">
              <a:lnSpc>
                <a:spcPct val="100000"/>
              </a:lnSpc>
              <a:spcBef>
                <a:spcPts val="200"/>
              </a:spcBef>
              <a:buClr>
                <a:srgbClr val="3E4268"/>
              </a:buClr>
              <a:buFont typeface="Webdings" panose="05030102010509060703" pitchFamily="18" charset="2"/>
              <a:buChar char="4"/>
            </a:pPr>
            <a:r>
              <a:rPr lang="en-US" dirty="0" smtClean="0">
                <a:solidFill>
                  <a:schemeClr val="tx1">
                    <a:lumMod val="50000"/>
                    <a:lumOff val="50000"/>
                  </a:schemeClr>
                </a:solidFill>
              </a:rPr>
              <a:t>Include fire history in analysis with </a:t>
            </a:r>
            <a:r>
              <a:rPr lang="en-US" dirty="0" err="1" smtClean="0">
                <a:solidFill>
                  <a:schemeClr val="tx1">
                    <a:lumMod val="50000"/>
                    <a:lumOff val="50000"/>
                  </a:schemeClr>
                </a:solidFill>
              </a:rPr>
              <a:t>SAVeTrEE</a:t>
            </a:r>
            <a:r>
              <a:rPr lang="en-US" dirty="0" smtClean="0">
                <a:solidFill>
                  <a:schemeClr val="tx1">
                    <a:lumMod val="50000"/>
                    <a:lumOff val="50000"/>
                  </a:schemeClr>
                </a:solidFill>
              </a:rPr>
              <a:t> tool</a:t>
            </a:r>
            <a:endParaRPr lang="en-US" dirty="0" smtClean="0">
              <a:solidFill>
                <a:schemeClr val="bg2">
                  <a:lumMod val="50000"/>
                </a:schemeClr>
              </a:solidFill>
            </a:endParaRPr>
          </a:p>
          <a:p>
            <a:pPr marL="800100" lvl="1" indent="-342900">
              <a:lnSpc>
                <a:spcPct val="100000"/>
              </a:lnSpc>
              <a:spcBef>
                <a:spcPts val="200"/>
              </a:spcBef>
              <a:buClr>
                <a:srgbClr val="3E4268"/>
              </a:buClr>
              <a:buFont typeface="Webdings" panose="05030102010509060703" pitchFamily="18" charset="2"/>
              <a:buChar char="4"/>
            </a:pPr>
            <a:endParaRPr lang="en-US" dirty="0">
              <a:solidFill>
                <a:schemeClr val="bg2">
                  <a:lumMod val="50000"/>
                </a:schemeClr>
              </a:solidFill>
            </a:endParaRPr>
          </a:p>
          <a:p>
            <a:pPr marL="800100" lvl="1" indent="-342900">
              <a:spcBef>
                <a:spcPts val="200"/>
              </a:spcBef>
              <a:buClr>
                <a:srgbClr val="3E4268"/>
              </a:buClr>
              <a:buFont typeface="Webdings" panose="05030102010509060703" pitchFamily="18" charset="2"/>
              <a:buChar char="4"/>
            </a:pPr>
            <a:endParaRPr lang="en-US" dirty="0">
              <a:solidFill>
                <a:schemeClr val="bg2">
                  <a:lumMod val="50000"/>
                </a:schemeClr>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658707" y="0"/>
            <a:ext cx="8572500" cy="6858000"/>
          </a:xfrm>
          <a:prstGeom prst="rect">
            <a:avLst/>
          </a:prstGeom>
        </p:spPr>
      </p:pic>
      <p:sp>
        <p:nvSpPr>
          <p:cNvPr id="3" name="TextBox 2"/>
          <p:cNvSpPr txBox="1"/>
          <p:nvPr/>
        </p:nvSpPr>
        <p:spPr>
          <a:xfrm>
            <a:off x="11092070" y="-1530626"/>
            <a:ext cx="914400" cy="914400"/>
          </a:xfrm>
          <a:prstGeom prst="rect">
            <a:avLst/>
          </a:prstGeom>
          <a:solidFill>
            <a:schemeClr val="lt1"/>
          </a:solid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 Placeholder 4"/>
          <p:cNvSpPr txBox="1">
            <a:spLocks/>
          </p:cNvSpPr>
          <p:nvPr/>
        </p:nvSpPr>
        <p:spPr>
          <a:xfrm>
            <a:off x="6126640" y="6413085"/>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 </a:t>
            </a:r>
            <a:r>
              <a:rPr lang="en-US" noProof="0" dirty="0" smtClean="0">
                <a:solidFill>
                  <a:schemeClr val="bg1"/>
                </a:solidFill>
              </a:rPr>
              <a:t>Library of Congress</a:t>
            </a:r>
            <a:endPar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9148453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Errors and Uncertainties</a:t>
            </a:r>
          </a:p>
        </p:txBody>
      </p:sp>
      <p:sp>
        <p:nvSpPr>
          <p:cNvPr id="6" name="Text Placeholder 5"/>
          <p:cNvSpPr>
            <a:spLocks noGrp="1"/>
          </p:cNvSpPr>
          <p:nvPr>
            <p:ph type="body" sz="half" idx="2"/>
          </p:nvPr>
        </p:nvSpPr>
        <p:spPr>
          <a:xfrm>
            <a:off x="3985846" y="1409963"/>
            <a:ext cx="7901354" cy="5010715"/>
          </a:xfrm>
        </p:spPr>
        <p:txBody>
          <a:bodyPr>
            <a:normAutofit fontScale="92500"/>
          </a:bodyPr>
          <a:lstStyle/>
          <a:p>
            <a:pPr>
              <a:lnSpc>
                <a:spcPct val="100000"/>
              </a:lnSpc>
              <a:spcBef>
                <a:spcPts val="200"/>
              </a:spcBef>
              <a:buClr>
                <a:srgbClr val="3E4268"/>
              </a:buClr>
            </a:pPr>
            <a:r>
              <a:rPr lang="en-US" b="1" dirty="0" smtClean="0">
                <a:solidFill>
                  <a:srgbClr val="3E4268"/>
                </a:solidFill>
              </a:rPr>
              <a:t>LiDAR</a:t>
            </a:r>
          </a:p>
          <a:p>
            <a:pPr marL="342900" indent="-342900">
              <a:lnSpc>
                <a:spcPct val="100000"/>
              </a:lnSpc>
              <a:spcBef>
                <a:spcPts val="200"/>
              </a:spcBef>
              <a:buClr>
                <a:srgbClr val="3E4268"/>
              </a:buClr>
              <a:buFont typeface="Webdings" panose="05030102010509060703" pitchFamily="18" charset="2"/>
              <a:buChar char="4"/>
            </a:pPr>
            <a:r>
              <a:rPr lang="en-US" dirty="0" smtClean="0">
                <a:solidFill>
                  <a:schemeClr val="tx1">
                    <a:lumMod val="50000"/>
                    <a:lumOff val="50000"/>
                  </a:schemeClr>
                </a:solidFill>
              </a:rPr>
              <a:t>Discrepancy </a:t>
            </a:r>
            <a:r>
              <a:rPr lang="en-US" dirty="0">
                <a:solidFill>
                  <a:schemeClr val="tx1">
                    <a:lumMod val="50000"/>
                    <a:lumOff val="50000"/>
                  </a:schemeClr>
                </a:solidFill>
              </a:rPr>
              <a:t>between LiDAR and field data</a:t>
            </a:r>
          </a:p>
          <a:p>
            <a:pPr marL="342900" indent="-342900">
              <a:lnSpc>
                <a:spcPct val="100000"/>
              </a:lnSpc>
              <a:spcBef>
                <a:spcPts val="200"/>
              </a:spcBef>
              <a:buClr>
                <a:srgbClr val="3E4268"/>
              </a:buClr>
              <a:buFont typeface="Webdings" panose="05030102010509060703" pitchFamily="18" charset="2"/>
              <a:buChar char="4"/>
            </a:pPr>
            <a:r>
              <a:rPr lang="en-US" dirty="0">
                <a:solidFill>
                  <a:schemeClr val="tx1">
                    <a:lumMod val="50000"/>
                    <a:lumOff val="50000"/>
                  </a:schemeClr>
                </a:solidFill>
              </a:rPr>
              <a:t>O</a:t>
            </a:r>
            <a:r>
              <a:rPr lang="en-US" dirty="0" smtClean="0">
                <a:solidFill>
                  <a:schemeClr val="tx1">
                    <a:lumMod val="50000"/>
                    <a:lumOff val="50000"/>
                  </a:schemeClr>
                </a:solidFill>
              </a:rPr>
              <a:t>ver-segmentation</a:t>
            </a:r>
            <a:r>
              <a:rPr lang="en-US" dirty="0">
                <a:solidFill>
                  <a:schemeClr val="tx1">
                    <a:lumMod val="50000"/>
                    <a:lumOff val="50000"/>
                  </a:schemeClr>
                </a:solidFill>
              </a:rPr>
              <a:t>, </a:t>
            </a:r>
            <a:r>
              <a:rPr lang="en-US" dirty="0" smtClean="0">
                <a:solidFill>
                  <a:schemeClr val="tx1">
                    <a:lumMod val="50000"/>
                    <a:lumOff val="50000"/>
                  </a:schemeClr>
                </a:solidFill>
              </a:rPr>
              <a:t>tree </a:t>
            </a:r>
            <a:r>
              <a:rPr lang="en-US" dirty="0">
                <a:solidFill>
                  <a:schemeClr val="tx1">
                    <a:lumMod val="50000"/>
                    <a:lumOff val="50000"/>
                  </a:schemeClr>
                </a:solidFill>
              </a:rPr>
              <a:t>may have multiple relative </a:t>
            </a:r>
            <a:r>
              <a:rPr lang="en-US" dirty="0" smtClean="0">
                <a:solidFill>
                  <a:schemeClr val="tx1">
                    <a:lumMod val="50000"/>
                    <a:lumOff val="50000"/>
                  </a:schemeClr>
                </a:solidFill>
              </a:rPr>
              <a:t>maximum</a:t>
            </a:r>
          </a:p>
          <a:p>
            <a:pPr marL="342900" indent="-342900">
              <a:lnSpc>
                <a:spcPct val="100000"/>
              </a:lnSpc>
              <a:spcBef>
                <a:spcPts val="200"/>
              </a:spcBef>
              <a:buClr>
                <a:srgbClr val="3E4268"/>
              </a:buClr>
              <a:buFont typeface="Webdings" panose="05030102010509060703" pitchFamily="18" charset="2"/>
              <a:buChar char="4"/>
            </a:pPr>
            <a:r>
              <a:rPr lang="en-US" dirty="0">
                <a:solidFill>
                  <a:schemeClr val="tx1">
                    <a:lumMod val="50000"/>
                    <a:lumOff val="50000"/>
                  </a:schemeClr>
                </a:solidFill>
              </a:rPr>
              <a:t>U</a:t>
            </a:r>
            <a:r>
              <a:rPr lang="en-US" dirty="0" smtClean="0">
                <a:solidFill>
                  <a:schemeClr val="tx1">
                    <a:lumMod val="50000"/>
                    <a:lumOff val="50000"/>
                  </a:schemeClr>
                </a:solidFill>
              </a:rPr>
              <a:t>nder-segmentation</a:t>
            </a:r>
            <a:r>
              <a:rPr lang="en-US" dirty="0">
                <a:solidFill>
                  <a:schemeClr val="tx1">
                    <a:lumMod val="50000"/>
                    <a:lumOff val="50000"/>
                  </a:schemeClr>
                </a:solidFill>
              </a:rPr>
              <a:t>, </a:t>
            </a:r>
            <a:r>
              <a:rPr lang="en-US" dirty="0" smtClean="0">
                <a:solidFill>
                  <a:schemeClr val="tx1">
                    <a:lumMod val="50000"/>
                    <a:lumOff val="50000"/>
                  </a:schemeClr>
                </a:solidFill>
              </a:rPr>
              <a:t>canopies </a:t>
            </a:r>
            <a:r>
              <a:rPr lang="en-US" dirty="0">
                <a:solidFill>
                  <a:schemeClr val="tx1">
                    <a:lumMod val="50000"/>
                    <a:lumOff val="50000"/>
                  </a:schemeClr>
                </a:solidFill>
              </a:rPr>
              <a:t>of dominant and co-dominant trees overlap and </a:t>
            </a:r>
            <a:r>
              <a:rPr lang="en-US" dirty="0" smtClean="0">
                <a:solidFill>
                  <a:schemeClr val="tx1">
                    <a:lumMod val="50000"/>
                    <a:lumOff val="50000"/>
                  </a:schemeClr>
                </a:solidFill>
              </a:rPr>
              <a:t>younger </a:t>
            </a:r>
            <a:r>
              <a:rPr lang="en-US" dirty="0">
                <a:solidFill>
                  <a:schemeClr val="tx1">
                    <a:lumMod val="50000"/>
                    <a:lumOff val="50000"/>
                  </a:schemeClr>
                </a:solidFill>
              </a:rPr>
              <a:t>trees are masked in the </a:t>
            </a:r>
            <a:r>
              <a:rPr lang="en-US" dirty="0" err="1">
                <a:solidFill>
                  <a:schemeClr val="tx1">
                    <a:lumMod val="50000"/>
                    <a:lumOff val="50000"/>
                  </a:schemeClr>
                </a:solidFill>
              </a:rPr>
              <a:t>lidar</a:t>
            </a:r>
            <a:r>
              <a:rPr lang="en-US" dirty="0">
                <a:solidFill>
                  <a:schemeClr val="tx1">
                    <a:lumMod val="50000"/>
                    <a:lumOff val="50000"/>
                  </a:schemeClr>
                </a:solidFill>
              </a:rPr>
              <a:t> </a:t>
            </a:r>
            <a:r>
              <a:rPr lang="en-US" dirty="0" smtClean="0">
                <a:solidFill>
                  <a:schemeClr val="tx1">
                    <a:lumMod val="50000"/>
                    <a:lumOff val="50000"/>
                  </a:schemeClr>
                </a:solidFill>
              </a:rPr>
              <a:t>points</a:t>
            </a:r>
          </a:p>
          <a:p>
            <a:pPr fontAlgn="base">
              <a:lnSpc>
                <a:spcPct val="100000"/>
              </a:lnSpc>
            </a:pPr>
            <a:r>
              <a:rPr lang="en-US" b="1" dirty="0" smtClean="0">
                <a:solidFill>
                  <a:srgbClr val="3E4268"/>
                </a:solidFill>
              </a:rPr>
              <a:t>Reading Fire Recovery Map</a:t>
            </a:r>
            <a:endParaRPr lang="en-US" b="1" dirty="0">
              <a:solidFill>
                <a:srgbClr val="3E4268"/>
              </a:solidFill>
            </a:endParaRPr>
          </a:p>
          <a:p>
            <a:pPr marL="342900" indent="-342900">
              <a:lnSpc>
                <a:spcPct val="100000"/>
              </a:lnSpc>
              <a:spcBef>
                <a:spcPts val="200"/>
              </a:spcBef>
              <a:buClr>
                <a:srgbClr val="3E4268"/>
              </a:buClr>
              <a:buFont typeface="Webdings" panose="05030102010509060703" pitchFamily="18" charset="2"/>
              <a:buChar char="4"/>
            </a:pPr>
            <a:r>
              <a:rPr lang="en-US" dirty="0" smtClean="0">
                <a:solidFill>
                  <a:schemeClr val="tx1">
                    <a:lumMod val="50000"/>
                    <a:lumOff val="50000"/>
                  </a:schemeClr>
                </a:solidFill>
              </a:rPr>
              <a:t>Temporal resolution misses immediate post-fire</a:t>
            </a:r>
            <a:endParaRPr lang="en-US" dirty="0">
              <a:solidFill>
                <a:schemeClr val="tx1">
                  <a:lumMod val="50000"/>
                  <a:lumOff val="50000"/>
                </a:schemeClr>
              </a:solidFill>
            </a:endParaRPr>
          </a:p>
          <a:p>
            <a:pPr marL="342900" indent="-342900">
              <a:lnSpc>
                <a:spcPct val="100000"/>
              </a:lnSpc>
              <a:spcBef>
                <a:spcPts val="200"/>
              </a:spcBef>
              <a:buClr>
                <a:srgbClr val="3E4268"/>
              </a:buClr>
              <a:buFont typeface="Webdings" panose="05030102010509060703" pitchFamily="18" charset="2"/>
              <a:buChar char="4"/>
            </a:pPr>
            <a:r>
              <a:rPr lang="en-US" dirty="0" smtClean="0">
                <a:solidFill>
                  <a:schemeClr val="tx1">
                    <a:lumMod val="50000"/>
                    <a:lumOff val="50000"/>
                  </a:schemeClr>
                </a:solidFill>
              </a:rPr>
              <a:t>Random sampling vs. sampling at known vegetation</a:t>
            </a:r>
            <a:endParaRPr lang="en-US" b="1" dirty="0" smtClean="0">
              <a:solidFill>
                <a:schemeClr val="tx1">
                  <a:lumMod val="50000"/>
                  <a:lumOff val="50000"/>
                </a:schemeClr>
              </a:solidFill>
            </a:endParaRPr>
          </a:p>
          <a:p>
            <a:pPr fontAlgn="base">
              <a:lnSpc>
                <a:spcPct val="100000"/>
              </a:lnSpc>
            </a:pPr>
            <a:r>
              <a:rPr lang="en-US" b="1" dirty="0" err="1" smtClean="0">
                <a:solidFill>
                  <a:srgbClr val="3E4268"/>
                </a:solidFill>
              </a:rPr>
              <a:t>SAVeTrEE</a:t>
            </a:r>
            <a:endParaRPr lang="en-US" b="1" dirty="0" smtClean="0">
              <a:solidFill>
                <a:srgbClr val="3E4268"/>
              </a:solidFill>
            </a:endParaRPr>
          </a:p>
          <a:p>
            <a:pPr marL="342900" indent="-342900">
              <a:lnSpc>
                <a:spcPct val="100000"/>
              </a:lnSpc>
              <a:spcBef>
                <a:spcPts val="200"/>
              </a:spcBef>
              <a:buClr>
                <a:srgbClr val="3E4268"/>
              </a:buClr>
              <a:buFont typeface="Webdings" panose="05030102010509060703" pitchFamily="18" charset="2"/>
              <a:buChar char="4"/>
            </a:pPr>
            <a:r>
              <a:rPr lang="en-US" dirty="0">
                <a:solidFill>
                  <a:schemeClr val="tx1">
                    <a:lumMod val="50000"/>
                    <a:lumOff val="50000"/>
                  </a:schemeClr>
                </a:solidFill>
              </a:rPr>
              <a:t>Simple Linear Regression </a:t>
            </a:r>
            <a:r>
              <a:rPr lang="en-US" dirty="0" smtClean="0">
                <a:solidFill>
                  <a:schemeClr val="tx1">
                    <a:lumMod val="50000"/>
                    <a:lumOff val="50000"/>
                  </a:schemeClr>
                </a:solidFill>
              </a:rPr>
              <a:t>can normalize extreme events</a:t>
            </a:r>
          </a:p>
          <a:p>
            <a:pPr marL="342900" indent="-342900">
              <a:lnSpc>
                <a:spcPct val="100000"/>
              </a:lnSpc>
              <a:spcBef>
                <a:spcPts val="200"/>
              </a:spcBef>
              <a:buClr>
                <a:srgbClr val="3E4268"/>
              </a:buClr>
              <a:buFont typeface="Webdings" panose="05030102010509060703" pitchFamily="18" charset="2"/>
              <a:buChar char="4"/>
            </a:pPr>
            <a:r>
              <a:rPr lang="en-US" dirty="0" smtClean="0">
                <a:solidFill>
                  <a:schemeClr val="tx1">
                    <a:lumMod val="50000"/>
                    <a:lumOff val="50000"/>
                  </a:schemeClr>
                </a:solidFill>
              </a:rPr>
              <a:t>Software release process limits validation</a:t>
            </a:r>
          </a:p>
          <a:p>
            <a:pPr marL="342900" indent="-342900">
              <a:lnSpc>
                <a:spcPct val="100000"/>
              </a:lnSpc>
              <a:spcBef>
                <a:spcPts val="200"/>
              </a:spcBef>
              <a:buClr>
                <a:srgbClr val="3E4268"/>
              </a:buClr>
              <a:buFont typeface="Webdings" panose="05030102010509060703" pitchFamily="18" charset="2"/>
              <a:buChar char="4"/>
            </a:pPr>
            <a:r>
              <a:rPr lang="en-US" dirty="0">
                <a:solidFill>
                  <a:schemeClr val="tx1">
                    <a:lumMod val="50000"/>
                    <a:lumOff val="50000"/>
                  </a:schemeClr>
                </a:solidFill>
              </a:rPr>
              <a:t>Variable growing seasons in drought </a:t>
            </a:r>
            <a:r>
              <a:rPr lang="en-US" dirty="0" smtClean="0">
                <a:solidFill>
                  <a:schemeClr val="tx1">
                    <a:lumMod val="50000"/>
                    <a:lumOff val="50000"/>
                  </a:schemeClr>
                </a:solidFill>
              </a:rPr>
              <a:t>years</a:t>
            </a:r>
            <a:endParaRPr lang="en-US" dirty="0">
              <a:solidFill>
                <a:schemeClr val="tx1">
                  <a:lumMod val="50000"/>
                  <a:lumOff val="50000"/>
                </a:schemeClr>
              </a:solidFill>
            </a:endParaRPr>
          </a:p>
          <a:p>
            <a:pPr marL="342900" indent="-342900">
              <a:lnSpc>
                <a:spcPct val="100000"/>
              </a:lnSpc>
              <a:spcBef>
                <a:spcPts val="200"/>
              </a:spcBef>
              <a:buClr>
                <a:srgbClr val="3E4268"/>
              </a:buClr>
              <a:buFont typeface="Webdings" panose="05030102010509060703" pitchFamily="18" charset="2"/>
              <a:buChar char="4"/>
            </a:pPr>
            <a:r>
              <a:rPr lang="en-US" dirty="0" smtClean="0">
                <a:solidFill>
                  <a:schemeClr val="tx1">
                    <a:lumMod val="50000"/>
                    <a:lumOff val="50000"/>
                  </a:schemeClr>
                </a:solidFill>
              </a:rPr>
              <a:t>Imagery</a:t>
            </a:r>
          </a:p>
          <a:p>
            <a:pPr marL="800100" lvl="1" indent="-342900">
              <a:lnSpc>
                <a:spcPct val="100000"/>
              </a:lnSpc>
              <a:spcBef>
                <a:spcPts val="200"/>
              </a:spcBef>
              <a:buClr>
                <a:srgbClr val="3E4268"/>
              </a:buClr>
              <a:buFont typeface="Webdings" panose="05030102010509060703" pitchFamily="18" charset="2"/>
              <a:buChar char="4"/>
            </a:pPr>
            <a:r>
              <a:rPr lang="en-US" dirty="0" smtClean="0">
                <a:solidFill>
                  <a:schemeClr val="tx1">
                    <a:lumMod val="50000"/>
                    <a:lumOff val="50000"/>
                  </a:schemeClr>
                </a:solidFill>
              </a:rPr>
              <a:t>Spectral enhancements: snow, ice, water</a:t>
            </a:r>
          </a:p>
          <a:p>
            <a:pPr marL="800100" lvl="1" indent="-342900">
              <a:lnSpc>
                <a:spcPct val="100000"/>
              </a:lnSpc>
              <a:spcBef>
                <a:spcPts val="200"/>
              </a:spcBef>
              <a:buClr>
                <a:srgbClr val="3E4268"/>
              </a:buClr>
              <a:buFont typeface="Webdings" panose="05030102010509060703" pitchFamily="18" charset="2"/>
              <a:buChar char="4"/>
            </a:pPr>
            <a:r>
              <a:rPr lang="en-US" dirty="0" smtClean="0">
                <a:solidFill>
                  <a:schemeClr val="tx1">
                    <a:lumMod val="50000"/>
                    <a:lumOff val="50000"/>
                  </a:schemeClr>
                </a:solidFill>
              </a:rPr>
              <a:t>Cloud coverage</a:t>
            </a:r>
          </a:p>
          <a:p>
            <a:pPr marL="800100" lvl="1" indent="-342900">
              <a:lnSpc>
                <a:spcPct val="100000"/>
              </a:lnSpc>
              <a:spcBef>
                <a:spcPts val="200"/>
              </a:spcBef>
              <a:buClr>
                <a:srgbClr val="3E4268"/>
              </a:buClr>
              <a:buFont typeface="Webdings" panose="05030102010509060703" pitchFamily="18" charset="2"/>
              <a:buChar char="4"/>
            </a:pPr>
            <a:r>
              <a:rPr lang="en-US" dirty="0" smtClean="0">
                <a:solidFill>
                  <a:schemeClr val="tx1">
                    <a:lumMod val="50000"/>
                    <a:lumOff val="50000"/>
                  </a:schemeClr>
                </a:solidFill>
              </a:rPr>
              <a:t>Artifacts in composites</a:t>
            </a:r>
          </a:p>
          <a:p>
            <a:pPr marL="342900" indent="-342900">
              <a:lnSpc>
                <a:spcPct val="100000"/>
              </a:lnSpc>
              <a:spcBef>
                <a:spcPts val="200"/>
              </a:spcBef>
              <a:buClr>
                <a:srgbClr val="3E4268"/>
              </a:buClr>
              <a:buFont typeface="Webdings" panose="05030102010509060703" pitchFamily="18" charset="2"/>
              <a:buChar char="4"/>
            </a:pPr>
            <a:endParaRPr lang="en-US" dirty="0">
              <a:solidFill>
                <a:schemeClr val="bg2">
                  <a:lumMod val="50000"/>
                </a:schemeClr>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433221"/>
            <a:ext cx="3659816" cy="4583723"/>
          </a:xfrm>
          <a:prstGeom prst="rect">
            <a:avLst/>
          </a:prstGeom>
        </p:spPr>
      </p:pic>
      <p:sp>
        <p:nvSpPr>
          <p:cNvPr id="7" name="Text Placeholder 4"/>
          <p:cNvSpPr txBox="1">
            <a:spLocks/>
          </p:cNvSpPr>
          <p:nvPr/>
        </p:nvSpPr>
        <p:spPr>
          <a:xfrm>
            <a:off x="107407" y="5599269"/>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 </a:t>
            </a:r>
            <a:r>
              <a:rPr lang="en-US" noProof="0" dirty="0" smtClean="0">
                <a:solidFill>
                  <a:schemeClr val="bg1"/>
                </a:solidFill>
              </a:rPr>
              <a:t>Library of Congress</a:t>
            </a:r>
            <a:endPar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27943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xEl>
                                              <p:pRg st="12" end="1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xEl>
                                              <p:pRg st="13" end="1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idx="10"/>
          </p:nvPr>
        </p:nvPicPr>
        <p:blipFill>
          <a:blip r:embed="rId3" cstate="screen">
            <a:extLst>
              <a:ext uri="{28A0092B-C50C-407E-A947-70E740481C1C}">
                <a14:useLocalDpi xmlns:a14="http://schemas.microsoft.com/office/drawing/2010/main"/>
              </a:ext>
            </a:extLst>
          </a:blip>
          <a:stretch>
            <a:fillRect/>
          </a:stretch>
        </p:blipFill>
        <p:spPr>
          <a:xfrm>
            <a:off x="0" y="0"/>
            <a:ext cx="12192000" cy="3300393"/>
          </a:xfrm>
        </p:spPr>
      </p:pic>
      <p:sp>
        <p:nvSpPr>
          <p:cNvPr id="5" name="Title 4"/>
          <p:cNvSpPr>
            <a:spLocks noGrp="1"/>
          </p:cNvSpPr>
          <p:nvPr>
            <p:ph type="title"/>
          </p:nvPr>
        </p:nvSpPr>
        <p:spPr>
          <a:xfrm>
            <a:off x="1000125" y="3806824"/>
            <a:ext cx="10233148" cy="479425"/>
          </a:xfrm>
        </p:spPr>
        <p:txBody>
          <a:bodyPr>
            <a:normAutofit fontScale="90000"/>
          </a:bodyPr>
          <a:lstStyle/>
          <a:p>
            <a:r>
              <a:rPr lang="en-US" dirty="0"/>
              <a:t>Future Work</a:t>
            </a:r>
          </a:p>
        </p:txBody>
      </p:sp>
      <p:sp>
        <p:nvSpPr>
          <p:cNvPr id="6" name="Text Placeholder 5"/>
          <p:cNvSpPr>
            <a:spLocks noGrp="1"/>
          </p:cNvSpPr>
          <p:nvPr>
            <p:ph type="body" sz="half" idx="2"/>
          </p:nvPr>
        </p:nvSpPr>
        <p:spPr/>
        <p:txBody>
          <a:bodyPr>
            <a:normAutofit/>
          </a:bodyPr>
          <a:lstStyle/>
          <a:p>
            <a:pPr marL="342900" indent="-342900">
              <a:spcBef>
                <a:spcPts val="200"/>
              </a:spcBef>
              <a:buClr>
                <a:srgbClr val="3E4268"/>
              </a:buClr>
              <a:buFont typeface="Webdings" panose="05030102010509060703" pitchFamily="18" charset="2"/>
              <a:buChar char="4"/>
            </a:pPr>
            <a:r>
              <a:rPr lang="en-US" dirty="0">
                <a:solidFill>
                  <a:schemeClr val="tx1">
                    <a:lumMod val="50000"/>
                    <a:lumOff val="50000"/>
                  </a:schemeClr>
                </a:solidFill>
              </a:rPr>
              <a:t>Process </a:t>
            </a:r>
            <a:r>
              <a:rPr lang="en-US" dirty="0" smtClean="0">
                <a:solidFill>
                  <a:schemeClr val="tx1">
                    <a:lumMod val="50000"/>
                    <a:lumOff val="50000"/>
                  </a:schemeClr>
                </a:solidFill>
              </a:rPr>
              <a:t>LiDAR </a:t>
            </a:r>
            <a:r>
              <a:rPr lang="en-US" dirty="0">
                <a:solidFill>
                  <a:schemeClr val="tx1">
                    <a:lumMod val="50000"/>
                    <a:lumOff val="50000"/>
                  </a:schemeClr>
                </a:solidFill>
              </a:rPr>
              <a:t>acquired by LVNP</a:t>
            </a:r>
          </a:p>
          <a:p>
            <a:pPr marL="342900" indent="-342900">
              <a:spcBef>
                <a:spcPts val="200"/>
              </a:spcBef>
              <a:buClr>
                <a:srgbClr val="3E4268"/>
              </a:buClr>
              <a:buFont typeface="Webdings" panose="05030102010509060703" pitchFamily="18" charset="2"/>
              <a:buChar char="4"/>
            </a:pPr>
            <a:r>
              <a:rPr lang="en-US" dirty="0">
                <a:solidFill>
                  <a:schemeClr val="tx1">
                    <a:lumMod val="50000"/>
                    <a:lumOff val="50000"/>
                  </a:schemeClr>
                </a:solidFill>
              </a:rPr>
              <a:t>Calculate biomass using terrestrial LiDAR-derived diameter breast </a:t>
            </a:r>
            <a:r>
              <a:rPr lang="en-US" dirty="0" smtClean="0">
                <a:solidFill>
                  <a:schemeClr val="tx1">
                    <a:lumMod val="50000"/>
                    <a:lumOff val="50000"/>
                  </a:schemeClr>
                </a:solidFill>
              </a:rPr>
              <a:t>height</a:t>
            </a:r>
          </a:p>
          <a:p>
            <a:pPr marL="342900" indent="-342900">
              <a:spcBef>
                <a:spcPts val="200"/>
              </a:spcBef>
              <a:buClr>
                <a:srgbClr val="3E4268"/>
              </a:buClr>
              <a:buFont typeface="Webdings" panose="05030102010509060703" pitchFamily="18" charset="2"/>
              <a:buChar char="4"/>
            </a:pPr>
            <a:r>
              <a:rPr lang="en-US" dirty="0">
                <a:solidFill>
                  <a:schemeClr val="tx1">
                    <a:lumMod val="50000"/>
                    <a:lumOff val="50000"/>
                  </a:schemeClr>
                </a:solidFill>
              </a:rPr>
              <a:t>A</a:t>
            </a:r>
            <a:r>
              <a:rPr lang="en-US" dirty="0" smtClean="0">
                <a:solidFill>
                  <a:schemeClr val="tx1">
                    <a:lumMod val="50000"/>
                    <a:lumOff val="50000"/>
                  </a:schemeClr>
                </a:solidFill>
              </a:rPr>
              <a:t>ssess </a:t>
            </a:r>
            <a:r>
              <a:rPr lang="en-US" dirty="0">
                <a:solidFill>
                  <a:schemeClr val="tx1">
                    <a:lumMod val="50000"/>
                    <a:lumOff val="50000"/>
                  </a:schemeClr>
                </a:solidFill>
              </a:rPr>
              <a:t>accuracy of mortality </a:t>
            </a:r>
            <a:r>
              <a:rPr lang="en-US" dirty="0" smtClean="0">
                <a:solidFill>
                  <a:schemeClr val="tx1">
                    <a:lumMod val="50000"/>
                    <a:lumOff val="50000"/>
                  </a:schemeClr>
                </a:solidFill>
              </a:rPr>
              <a:t>trends</a:t>
            </a:r>
          </a:p>
          <a:p>
            <a:pPr marL="342900" indent="-342900">
              <a:spcBef>
                <a:spcPts val="200"/>
              </a:spcBef>
              <a:buClr>
                <a:srgbClr val="3E4268"/>
              </a:buClr>
              <a:buFont typeface="Webdings" panose="05030102010509060703" pitchFamily="18" charset="2"/>
              <a:buChar char="4"/>
            </a:pPr>
            <a:r>
              <a:rPr lang="en-US" dirty="0" smtClean="0">
                <a:solidFill>
                  <a:schemeClr val="tx1">
                    <a:lumMod val="50000"/>
                    <a:lumOff val="50000"/>
                  </a:schemeClr>
                </a:solidFill>
              </a:rPr>
              <a:t>Develop </a:t>
            </a:r>
            <a:r>
              <a:rPr lang="en-US" dirty="0" err="1">
                <a:solidFill>
                  <a:schemeClr val="tx1">
                    <a:lumMod val="50000"/>
                    <a:lumOff val="50000"/>
                  </a:schemeClr>
                </a:solidFill>
              </a:rPr>
              <a:t>SAVeTrEE</a:t>
            </a:r>
            <a:r>
              <a:rPr lang="en-US" dirty="0">
                <a:solidFill>
                  <a:schemeClr val="tx1">
                    <a:lumMod val="50000"/>
                    <a:lumOff val="50000"/>
                  </a:schemeClr>
                </a:solidFill>
              </a:rPr>
              <a:t> with NAIP imagery to create bi-annual trends at 1m spatial resolution since 2002 to capture </a:t>
            </a:r>
            <a:r>
              <a:rPr lang="en-US" dirty="0" smtClean="0">
                <a:solidFill>
                  <a:schemeClr val="tx1">
                    <a:lumMod val="50000"/>
                    <a:lumOff val="50000"/>
                  </a:schemeClr>
                </a:solidFill>
              </a:rPr>
              <a:t>drought</a:t>
            </a:r>
          </a:p>
          <a:p>
            <a:pPr marL="342900" indent="-342900">
              <a:spcBef>
                <a:spcPts val="200"/>
              </a:spcBef>
              <a:buClr>
                <a:srgbClr val="3E4268"/>
              </a:buClr>
              <a:buFont typeface="Webdings" panose="05030102010509060703" pitchFamily="18" charset="2"/>
              <a:buChar char="4"/>
            </a:pPr>
            <a:r>
              <a:rPr lang="en-US" dirty="0" smtClean="0">
                <a:solidFill>
                  <a:schemeClr val="tx1">
                    <a:lumMod val="50000"/>
                    <a:lumOff val="50000"/>
                  </a:schemeClr>
                </a:solidFill>
              </a:rPr>
              <a:t>Leverage </a:t>
            </a:r>
            <a:r>
              <a:rPr lang="en-US" dirty="0">
                <a:solidFill>
                  <a:schemeClr val="tx1">
                    <a:lumMod val="50000"/>
                    <a:lumOff val="50000"/>
                  </a:schemeClr>
                </a:solidFill>
              </a:rPr>
              <a:t>high temporal frequency sources like Planet </a:t>
            </a:r>
            <a:r>
              <a:rPr lang="en-US" dirty="0" err="1">
                <a:solidFill>
                  <a:schemeClr val="tx1">
                    <a:lumMod val="50000"/>
                    <a:lumOff val="50000"/>
                  </a:schemeClr>
                </a:solidFill>
              </a:rPr>
              <a:t>Rapideye</a:t>
            </a:r>
            <a:r>
              <a:rPr lang="en-US" dirty="0">
                <a:solidFill>
                  <a:schemeClr val="tx1">
                    <a:lumMod val="50000"/>
                    <a:lumOff val="50000"/>
                  </a:schemeClr>
                </a:solidFill>
              </a:rPr>
              <a:t> SR </a:t>
            </a:r>
            <a:r>
              <a:rPr lang="en-US" dirty="0" smtClean="0">
                <a:solidFill>
                  <a:schemeClr val="tx1">
                    <a:lumMod val="50000"/>
                    <a:lumOff val="50000"/>
                  </a:schemeClr>
                </a:solidFill>
              </a:rPr>
              <a:t>data</a:t>
            </a:r>
          </a:p>
          <a:p>
            <a:pPr marL="342900" indent="-342900">
              <a:spcBef>
                <a:spcPts val="200"/>
              </a:spcBef>
              <a:buClr>
                <a:srgbClr val="3E4268"/>
              </a:buClr>
              <a:buFont typeface="Webdings" panose="05030102010509060703" pitchFamily="18" charset="2"/>
              <a:buChar char="4"/>
            </a:pPr>
            <a:r>
              <a:rPr lang="en-US" dirty="0" smtClean="0">
                <a:solidFill>
                  <a:schemeClr val="tx1">
                    <a:lumMod val="50000"/>
                    <a:lumOff val="50000"/>
                  </a:schemeClr>
                </a:solidFill>
              </a:rPr>
              <a:t>Map aspen post-fire and revisit planting points</a:t>
            </a:r>
            <a:endParaRPr lang="en-US" dirty="0">
              <a:solidFill>
                <a:schemeClr val="tx1">
                  <a:lumMod val="50000"/>
                  <a:lumOff val="50000"/>
                </a:schemeClr>
              </a:solidFill>
            </a:endParaRPr>
          </a:p>
          <a:p>
            <a:pPr marL="342900" indent="-342900">
              <a:spcBef>
                <a:spcPts val="200"/>
              </a:spcBef>
              <a:buClr>
                <a:srgbClr val="3E4268"/>
              </a:buClr>
              <a:buFont typeface="Webdings" panose="05030102010509060703" pitchFamily="18" charset="2"/>
              <a:buChar char="4"/>
            </a:pPr>
            <a:endParaRPr lang="en-US" dirty="0">
              <a:solidFill>
                <a:schemeClr val="bg2">
                  <a:lumMod val="50000"/>
                </a:schemeClr>
              </a:solidFill>
            </a:endParaRPr>
          </a:p>
          <a:p>
            <a:pPr marL="342900" indent="-342900">
              <a:spcBef>
                <a:spcPts val="200"/>
              </a:spcBef>
              <a:buClr>
                <a:srgbClr val="3E4268"/>
              </a:buClr>
              <a:buFont typeface="Webdings" panose="05030102010509060703" pitchFamily="18" charset="2"/>
              <a:buChar char="4"/>
            </a:pPr>
            <a:endParaRPr lang="en-US" dirty="0">
              <a:solidFill>
                <a:schemeClr val="bg2">
                  <a:lumMod val="50000"/>
                </a:schemeClr>
              </a:solidFill>
            </a:endParaRPr>
          </a:p>
          <a:p>
            <a:pPr marL="342900" indent="-342900">
              <a:spcBef>
                <a:spcPts val="200"/>
              </a:spcBef>
              <a:buClr>
                <a:srgbClr val="3E4268"/>
              </a:buClr>
              <a:buFont typeface="Webdings" panose="05030102010509060703" pitchFamily="18" charset="2"/>
              <a:buChar char="4"/>
            </a:pPr>
            <a:endParaRPr lang="en-US" dirty="0">
              <a:solidFill>
                <a:schemeClr val="bg2">
                  <a:lumMod val="50000"/>
                </a:schemeClr>
              </a:solidFill>
            </a:endParaRPr>
          </a:p>
        </p:txBody>
      </p:sp>
      <p:sp>
        <p:nvSpPr>
          <p:cNvPr id="7" name="Text Placeholder 4"/>
          <p:cNvSpPr txBox="1">
            <a:spLocks/>
          </p:cNvSpPr>
          <p:nvPr/>
        </p:nvSpPr>
        <p:spPr>
          <a:xfrm>
            <a:off x="8746998" y="3026073"/>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 </a:t>
            </a:r>
            <a:r>
              <a:rPr lang="en-US" dirty="0">
                <a:solidFill>
                  <a:schemeClr val="bg1"/>
                </a:solidFill>
              </a:rPr>
              <a:t>Heather Myers</a:t>
            </a:r>
            <a:endPar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51918334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83108" y="1636240"/>
            <a:ext cx="6845508" cy="4562531"/>
          </a:xfrm>
          <a:prstGeom prst="rect">
            <a:avLst/>
          </a:prstGeom>
        </p:spPr>
      </p:pic>
      <p:sp>
        <p:nvSpPr>
          <p:cNvPr id="2" name="Title 1"/>
          <p:cNvSpPr>
            <a:spLocks noGrp="1"/>
          </p:cNvSpPr>
          <p:nvPr>
            <p:ph type="title"/>
          </p:nvPr>
        </p:nvSpPr>
        <p:spPr>
          <a:xfrm>
            <a:off x="4346221" y="365124"/>
            <a:ext cx="6887051" cy="479425"/>
          </a:xfrm>
        </p:spPr>
        <p:txBody>
          <a:bodyPr/>
          <a:lstStyle/>
          <a:p>
            <a:r>
              <a:rPr lang="en-US" dirty="0" smtClean="0"/>
              <a:t>Questions?</a:t>
            </a:r>
            <a:endParaRPr lang="en-US" dirty="0"/>
          </a:p>
        </p:txBody>
      </p:sp>
    </p:spTree>
    <p:extLst>
      <p:ext uri="{BB962C8B-B14F-4D97-AF65-F5344CB8AC3E}">
        <p14:creationId xmlns:p14="http://schemas.microsoft.com/office/powerpoint/2010/main" val="172832738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Shape 329"/>
          <p:cNvSpPr txBox="1">
            <a:spLocks noGrp="1"/>
          </p:cNvSpPr>
          <p:nvPr>
            <p:ph type="title"/>
          </p:nvPr>
        </p:nvSpPr>
        <p:spPr>
          <a:prstGeom prst="rect">
            <a:avLst/>
          </a:prstGeom>
          <a:noFill/>
          <a:ln>
            <a:noFill/>
          </a:ln>
        </p:spPr>
        <p:txBody>
          <a:bodyPr vert="horz" wrap="square" lIns="91425" tIns="45700" rIns="91425" bIns="45700" rtlCol="0" anchor="ctr" anchorCtr="0">
            <a:noAutofit/>
          </a:bodyPr>
          <a:lstStyle/>
          <a:p>
            <a:pPr marL="112713" indent="-11112">
              <a:buSzPct val="25000"/>
            </a:pPr>
            <a:r>
              <a:rPr lang="en" sz="4320"/>
              <a:t>Acknowledgements</a:t>
            </a:r>
          </a:p>
        </p:txBody>
      </p:sp>
      <p:sp>
        <p:nvSpPr>
          <p:cNvPr id="331" name="Shape 331"/>
          <p:cNvSpPr txBox="1">
            <a:spLocks noGrp="1"/>
          </p:cNvSpPr>
          <p:nvPr>
            <p:ph type="body" idx="4294967295"/>
          </p:nvPr>
        </p:nvSpPr>
        <p:spPr>
          <a:xfrm>
            <a:off x="1172581" y="3276116"/>
            <a:ext cx="9818921" cy="704088"/>
          </a:xfrm>
          <a:prstGeom prst="rect">
            <a:avLst/>
          </a:prstGeom>
          <a:noFill/>
          <a:ln>
            <a:noFill/>
          </a:ln>
        </p:spPr>
        <p:txBody>
          <a:bodyPr wrap="square" lIns="91425" tIns="45700" rIns="91425" bIns="45700" anchor="t" anchorCtr="0">
            <a:noAutofit/>
          </a:bodyPr>
          <a:lstStyle/>
          <a:p>
            <a:pPr marL="0" indent="0">
              <a:spcBef>
                <a:spcPts val="0"/>
              </a:spcBef>
              <a:buSzPct val="25000"/>
              <a:buNone/>
            </a:pPr>
            <a:r>
              <a:rPr lang="en" sz="2000" dirty="0">
                <a:solidFill>
                  <a:schemeClr val="tx2">
                    <a:lumMod val="50000"/>
                  </a:schemeClr>
                </a:solidFill>
              </a:rPr>
              <a:t>Juan Torres-Perez, Bay Area Environmental Research Institute </a:t>
            </a:r>
          </a:p>
        </p:txBody>
      </p:sp>
      <p:sp>
        <p:nvSpPr>
          <p:cNvPr id="332" name="Shape 332"/>
          <p:cNvSpPr txBox="1">
            <a:spLocks noGrp="1"/>
          </p:cNvSpPr>
          <p:nvPr>
            <p:ph type="body" idx="4294967295"/>
          </p:nvPr>
        </p:nvSpPr>
        <p:spPr>
          <a:xfrm>
            <a:off x="1172581" y="3980204"/>
            <a:ext cx="9818920" cy="704088"/>
          </a:xfrm>
          <a:prstGeom prst="rect">
            <a:avLst/>
          </a:prstGeom>
          <a:noFill/>
          <a:ln>
            <a:noFill/>
          </a:ln>
        </p:spPr>
        <p:txBody>
          <a:bodyPr wrap="square" lIns="91425" tIns="45700" rIns="91425" bIns="45700" anchor="t" anchorCtr="0">
            <a:noAutofit/>
          </a:bodyPr>
          <a:lstStyle/>
          <a:p>
            <a:pPr marL="0" indent="0">
              <a:spcBef>
                <a:spcPts val="0"/>
              </a:spcBef>
              <a:buSzPct val="25000"/>
              <a:buNone/>
            </a:pPr>
            <a:r>
              <a:rPr lang="en" sz="2000" dirty="0">
                <a:solidFill>
                  <a:schemeClr val="tx2">
                    <a:lumMod val="50000"/>
                  </a:schemeClr>
                </a:solidFill>
              </a:rPr>
              <a:t>Vince Ambrosia, California State University - Monterey Bay</a:t>
            </a:r>
          </a:p>
        </p:txBody>
      </p:sp>
      <p:sp>
        <p:nvSpPr>
          <p:cNvPr id="333" name="Shape 333"/>
          <p:cNvSpPr txBox="1"/>
          <p:nvPr/>
        </p:nvSpPr>
        <p:spPr>
          <a:xfrm>
            <a:off x="1172581" y="1150257"/>
            <a:ext cx="9818921" cy="704088"/>
          </a:xfrm>
          <a:prstGeom prst="rect">
            <a:avLst/>
          </a:prstGeom>
          <a:noFill/>
          <a:ln>
            <a:noFill/>
          </a:ln>
        </p:spPr>
        <p:txBody>
          <a:bodyPr wrap="square" lIns="91425" tIns="45700" rIns="91425" bIns="45700" anchor="t" anchorCtr="0">
            <a:noAutofit/>
          </a:bodyPr>
          <a:lstStyle/>
          <a:p>
            <a:pPr>
              <a:lnSpc>
                <a:spcPct val="90000"/>
              </a:lnSpc>
              <a:buClr>
                <a:srgbClr val="3F3F3F"/>
              </a:buClr>
              <a:buSzPct val="25000"/>
            </a:pPr>
            <a:r>
              <a:rPr lang="en" sz="2000" dirty="0">
                <a:solidFill>
                  <a:srgbClr val="3F3F3F"/>
                </a:solidFill>
                <a:latin typeface="Century Gothic"/>
                <a:ea typeface="Century Gothic"/>
                <a:cs typeface="Century Gothic"/>
                <a:sym typeface="Century Gothic"/>
              </a:rPr>
              <a:t>Jenna Williams, NASA Ames Research Center DEVELOP Center Lead</a:t>
            </a:r>
          </a:p>
        </p:txBody>
      </p:sp>
      <p:sp>
        <p:nvSpPr>
          <p:cNvPr id="335" name="Shape 335"/>
          <p:cNvSpPr txBox="1"/>
          <p:nvPr/>
        </p:nvSpPr>
        <p:spPr>
          <a:xfrm>
            <a:off x="1172581" y="2572028"/>
            <a:ext cx="9818921" cy="704088"/>
          </a:xfrm>
          <a:prstGeom prst="rect">
            <a:avLst/>
          </a:prstGeom>
          <a:noFill/>
          <a:ln>
            <a:noFill/>
          </a:ln>
        </p:spPr>
        <p:txBody>
          <a:bodyPr wrap="square" lIns="91425" tIns="45700" rIns="91425" bIns="45700" anchor="t" anchorCtr="0">
            <a:noAutofit/>
          </a:bodyPr>
          <a:lstStyle/>
          <a:p>
            <a:pPr>
              <a:lnSpc>
                <a:spcPct val="90000"/>
              </a:lnSpc>
              <a:buClr>
                <a:srgbClr val="3F3F3F"/>
              </a:buClr>
              <a:buSzPct val="25000"/>
            </a:pPr>
            <a:r>
              <a:rPr lang="en" sz="2000" dirty="0">
                <a:solidFill>
                  <a:srgbClr val="3F3F3F"/>
                </a:solidFill>
                <a:latin typeface="Century Gothic"/>
                <a:ea typeface="Century Gothic"/>
                <a:cs typeface="Century Gothic"/>
                <a:sym typeface="Century Gothic"/>
              </a:rPr>
              <a:t>Elizabeth Hale, National Park Service</a:t>
            </a:r>
          </a:p>
          <a:p>
            <a:pPr>
              <a:lnSpc>
                <a:spcPct val="90000"/>
              </a:lnSpc>
              <a:spcBef>
                <a:spcPts val="1000"/>
              </a:spcBef>
              <a:buClr>
                <a:srgbClr val="3F3F3F"/>
              </a:buClr>
            </a:pPr>
            <a:endParaRPr sz="2000" dirty="0">
              <a:solidFill>
                <a:srgbClr val="3F3F3F"/>
              </a:solidFill>
              <a:latin typeface="Century Gothic"/>
              <a:ea typeface="Century Gothic"/>
              <a:cs typeface="Century Gothic"/>
              <a:sym typeface="Century Gothic"/>
            </a:endParaRPr>
          </a:p>
        </p:txBody>
      </p:sp>
      <p:sp>
        <p:nvSpPr>
          <p:cNvPr id="336" name="Shape 336"/>
          <p:cNvSpPr txBox="1"/>
          <p:nvPr/>
        </p:nvSpPr>
        <p:spPr>
          <a:xfrm>
            <a:off x="1172581" y="1867940"/>
            <a:ext cx="9818921" cy="704088"/>
          </a:xfrm>
          <a:prstGeom prst="rect">
            <a:avLst/>
          </a:prstGeom>
          <a:noFill/>
          <a:ln>
            <a:noFill/>
          </a:ln>
        </p:spPr>
        <p:txBody>
          <a:bodyPr wrap="square" lIns="91425" tIns="45700" rIns="91425" bIns="45700" anchor="t" anchorCtr="0">
            <a:noAutofit/>
          </a:bodyPr>
          <a:lstStyle/>
          <a:p>
            <a:pPr>
              <a:lnSpc>
                <a:spcPct val="90000"/>
              </a:lnSpc>
              <a:buClr>
                <a:srgbClr val="3F3F3F"/>
              </a:buClr>
              <a:buSzPct val="25000"/>
            </a:pPr>
            <a:r>
              <a:rPr lang="en" sz="2000" dirty="0">
                <a:solidFill>
                  <a:srgbClr val="3F3F3F"/>
                </a:solidFill>
                <a:latin typeface="Century Gothic"/>
                <a:ea typeface="Century Gothic"/>
                <a:cs typeface="Century Gothic"/>
                <a:sym typeface="Century Gothic"/>
              </a:rPr>
              <a:t>Steve Buckley, National Park Service</a:t>
            </a:r>
          </a:p>
        </p:txBody>
      </p:sp>
      <p:sp>
        <p:nvSpPr>
          <p:cNvPr id="10" name="Shape 333"/>
          <p:cNvSpPr txBox="1"/>
          <p:nvPr/>
        </p:nvSpPr>
        <p:spPr>
          <a:xfrm>
            <a:off x="1172581" y="4697887"/>
            <a:ext cx="9818921" cy="704088"/>
          </a:xfrm>
          <a:prstGeom prst="rect">
            <a:avLst/>
          </a:prstGeom>
          <a:noFill/>
          <a:ln>
            <a:noFill/>
          </a:ln>
        </p:spPr>
        <p:txBody>
          <a:bodyPr wrap="square" lIns="91425" tIns="45700" rIns="91425" bIns="45700" anchor="t" anchorCtr="0">
            <a:noAutofit/>
          </a:bodyPr>
          <a:lstStyle/>
          <a:p>
            <a:pPr>
              <a:lnSpc>
                <a:spcPct val="90000"/>
              </a:lnSpc>
              <a:buClr>
                <a:srgbClr val="3F3F3F"/>
              </a:buClr>
              <a:buSzPct val="25000"/>
            </a:pPr>
            <a:r>
              <a:rPr lang="en" sz="2000" dirty="0">
                <a:solidFill>
                  <a:srgbClr val="3F3F3F"/>
                </a:solidFill>
                <a:ea typeface="Century Gothic"/>
                <a:cs typeface="Century Gothic"/>
                <a:sym typeface="Century Gothic"/>
              </a:rPr>
              <a:t>John Dilger, DEVELOP Geoinformatics Fellow and Previous Contributor</a:t>
            </a:r>
          </a:p>
        </p:txBody>
      </p:sp>
      <p:sp>
        <p:nvSpPr>
          <p:cNvPr id="11" name="Shape 336"/>
          <p:cNvSpPr txBox="1"/>
          <p:nvPr/>
        </p:nvSpPr>
        <p:spPr>
          <a:xfrm>
            <a:off x="1172581" y="5415570"/>
            <a:ext cx="9818921" cy="704088"/>
          </a:xfrm>
          <a:prstGeom prst="rect">
            <a:avLst/>
          </a:prstGeom>
          <a:noFill/>
          <a:ln>
            <a:noFill/>
          </a:ln>
        </p:spPr>
        <p:txBody>
          <a:bodyPr wrap="square" lIns="91425" tIns="45700" rIns="91425" bIns="45700" anchor="t" anchorCtr="0">
            <a:noAutofit/>
          </a:bodyPr>
          <a:lstStyle/>
          <a:p>
            <a:pPr>
              <a:lnSpc>
                <a:spcPct val="90000"/>
              </a:lnSpc>
              <a:buClr>
                <a:srgbClr val="3F3F3F"/>
              </a:buClr>
              <a:buSzPct val="25000"/>
            </a:pPr>
            <a:r>
              <a:rPr lang="en" sz="2000" dirty="0">
                <a:solidFill>
                  <a:srgbClr val="3F3F3F"/>
                </a:solidFill>
                <a:latin typeface="Century Gothic"/>
                <a:ea typeface="Century Gothic"/>
                <a:cs typeface="Century Gothic"/>
                <a:sym typeface="Century Gothic"/>
              </a:rPr>
              <a:t>Joshua Verkerke, Previous Contributor</a:t>
            </a:r>
          </a:p>
        </p:txBody>
      </p:sp>
      <p:sp>
        <p:nvSpPr>
          <p:cNvPr id="12" name="Shape 336"/>
          <p:cNvSpPr txBox="1"/>
          <p:nvPr/>
        </p:nvSpPr>
        <p:spPr>
          <a:xfrm>
            <a:off x="1172581" y="6009071"/>
            <a:ext cx="9818921" cy="704088"/>
          </a:xfrm>
          <a:prstGeom prst="rect">
            <a:avLst/>
          </a:prstGeom>
          <a:noFill/>
          <a:ln>
            <a:noFill/>
          </a:ln>
        </p:spPr>
        <p:txBody>
          <a:bodyPr wrap="square" lIns="91425" tIns="45700" rIns="91425" bIns="45700" anchor="t" anchorCtr="0">
            <a:noAutofit/>
          </a:bodyPr>
          <a:lstStyle/>
          <a:p>
            <a:pPr>
              <a:lnSpc>
                <a:spcPct val="90000"/>
              </a:lnSpc>
              <a:buClr>
                <a:srgbClr val="3F3F3F"/>
              </a:buClr>
              <a:buSzPct val="25000"/>
            </a:pPr>
            <a:r>
              <a:rPr lang="en-US" sz="2000" dirty="0" smtClean="0">
                <a:solidFill>
                  <a:srgbClr val="3F3F3F"/>
                </a:solidFill>
                <a:latin typeface="Century Gothic"/>
                <a:ea typeface="Century Gothic"/>
                <a:cs typeface="Century Gothic"/>
                <a:sym typeface="Century Gothic"/>
              </a:rPr>
              <a:t>Amber </a:t>
            </a:r>
            <a:r>
              <a:rPr lang="en-US" sz="2000" dirty="0" err="1" smtClean="0">
                <a:solidFill>
                  <a:srgbClr val="3F3F3F"/>
                </a:solidFill>
                <a:latin typeface="Century Gothic"/>
                <a:ea typeface="Century Gothic"/>
                <a:cs typeface="Century Gothic"/>
                <a:sym typeface="Century Gothic"/>
              </a:rPr>
              <a:t>Wittner</a:t>
            </a:r>
            <a:r>
              <a:rPr lang="en-US" sz="2000" smtClean="0">
                <a:solidFill>
                  <a:srgbClr val="3F3F3F"/>
                </a:solidFill>
                <a:latin typeface="Century Gothic"/>
                <a:ea typeface="Century Gothic"/>
                <a:cs typeface="Century Gothic"/>
                <a:sym typeface="Century Gothic"/>
              </a:rPr>
              <a:t>, </a:t>
            </a:r>
            <a:r>
              <a:rPr lang="en-US" sz="2000" dirty="0" smtClean="0">
                <a:solidFill>
                  <a:srgbClr val="3F3F3F"/>
                </a:solidFill>
                <a:latin typeface="Century Gothic"/>
                <a:ea typeface="Century Gothic"/>
                <a:cs typeface="Century Gothic"/>
                <a:sym typeface="Century Gothic"/>
              </a:rPr>
              <a:t>Lassen National Forest</a:t>
            </a:r>
            <a:endParaRPr lang="en" sz="2000" dirty="0">
              <a:solidFill>
                <a:srgbClr val="3F3F3F"/>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0362382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1" name="Shape 201"/>
          <p:cNvSpPr txBox="1">
            <a:spLocks noGrp="1"/>
          </p:cNvSpPr>
          <p:nvPr>
            <p:ph type="body" idx="4294967295"/>
          </p:nvPr>
        </p:nvSpPr>
        <p:spPr>
          <a:xfrm>
            <a:off x="7435850" y="804868"/>
            <a:ext cx="4418740" cy="5736293"/>
          </a:xfrm>
          <a:prstGeom prst="rect">
            <a:avLst/>
          </a:prstGeom>
          <a:noFill/>
          <a:ln>
            <a:noFill/>
          </a:ln>
        </p:spPr>
        <p:txBody>
          <a:bodyPr wrap="square" lIns="91425" tIns="45700" rIns="91425" bIns="45700" anchor="ctr" anchorCtr="0">
            <a:noAutofit/>
          </a:bodyPr>
          <a:lstStyle/>
          <a:p>
            <a:pPr marL="0" lvl="1" indent="0">
              <a:spcBef>
                <a:spcPts val="1000"/>
              </a:spcBef>
              <a:buClr>
                <a:srgbClr val="57688F"/>
              </a:buClr>
              <a:buNone/>
            </a:pPr>
            <a:r>
              <a:rPr lang="en-US" sz="2800" b="1" kern="1200" dirty="0" smtClean="0">
                <a:solidFill>
                  <a:srgbClr val="3E4268"/>
                </a:solidFill>
                <a:latin typeface="Century Gothic" panose="020B0502020202020204" pitchFamily="34" charset="0"/>
                <a:ea typeface="+mn-ea"/>
                <a:cs typeface="+mn-cs"/>
              </a:rPr>
              <a:t>LiDAR Feasibility</a:t>
            </a:r>
          </a:p>
          <a:p>
            <a:pPr marL="342900" lvl="1" indent="-342900">
              <a:spcBef>
                <a:spcPts val="1000"/>
              </a:spcBef>
              <a:buClr>
                <a:srgbClr val="3E4268"/>
              </a:buClr>
              <a:buFont typeface="Webdings" panose="05030102010509060703" pitchFamily="18" charset="2"/>
              <a:buChar char="4"/>
            </a:pPr>
            <a:r>
              <a:rPr lang="en" kern="1200" dirty="0" smtClean="0">
                <a:solidFill>
                  <a:schemeClr val="bg2">
                    <a:lumMod val="50000"/>
                  </a:schemeClr>
                </a:solidFill>
                <a:latin typeface="Century Gothic" panose="020B0502020202020204" pitchFamily="34" charset="0"/>
                <a:ea typeface="+mn-ea"/>
                <a:cs typeface="+mn-cs"/>
              </a:rPr>
              <a:t>Finer </a:t>
            </a:r>
            <a:r>
              <a:rPr lang="en" kern="1200" dirty="0">
                <a:solidFill>
                  <a:schemeClr val="bg2">
                    <a:lumMod val="50000"/>
                  </a:schemeClr>
                </a:solidFill>
                <a:latin typeface="Century Gothic" panose="020B0502020202020204" pitchFamily="34" charset="0"/>
                <a:ea typeface="+mn-ea"/>
                <a:cs typeface="+mn-cs"/>
              </a:rPr>
              <a:t>level of detail in LiDAR data</a:t>
            </a:r>
          </a:p>
          <a:p>
            <a:pPr marL="342900" lvl="1" indent="-342900">
              <a:spcBef>
                <a:spcPts val="1000"/>
              </a:spcBef>
              <a:buClr>
                <a:srgbClr val="3E4268"/>
              </a:buClr>
              <a:buFont typeface="Webdings" panose="05030102010509060703" pitchFamily="18" charset="2"/>
              <a:buChar char="4"/>
            </a:pPr>
            <a:r>
              <a:rPr lang="en" kern="1200" dirty="0">
                <a:solidFill>
                  <a:schemeClr val="bg2">
                    <a:lumMod val="50000"/>
                  </a:schemeClr>
                </a:solidFill>
                <a:latin typeface="Century Gothic" panose="020B0502020202020204" pitchFamily="34" charset="0"/>
                <a:ea typeface="+mn-ea"/>
                <a:cs typeface="+mn-cs"/>
              </a:rPr>
              <a:t>Canopy Height</a:t>
            </a:r>
          </a:p>
          <a:p>
            <a:pPr marL="342900" lvl="1" indent="-342900">
              <a:spcBef>
                <a:spcPts val="1000"/>
              </a:spcBef>
              <a:buClr>
                <a:srgbClr val="3E4268"/>
              </a:buClr>
              <a:buFont typeface="Webdings" panose="05030102010509060703" pitchFamily="18" charset="2"/>
              <a:buChar char="4"/>
            </a:pPr>
            <a:r>
              <a:rPr lang="en" kern="1200" dirty="0">
                <a:solidFill>
                  <a:schemeClr val="bg2">
                    <a:lumMod val="50000"/>
                  </a:schemeClr>
                </a:solidFill>
                <a:latin typeface="Century Gothic" panose="020B0502020202020204" pitchFamily="34" charset="0"/>
                <a:ea typeface="+mn-ea"/>
                <a:cs typeface="+mn-cs"/>
              </a:rPr>
              <a:t>Canopy Cover</a:t>
            </a:r>
          </a:p>
          <a:p>
            <a:pPr marL="342900" lvl="1" indent="-342900">
              <a:spcBef>
                <a:spcPts val="1000"/>
              </a:spcBef>
              <a:buClr>
                <a:srgbClr val="3E4268"/>
              </a:buClr>
              <a:buFont typeface="Webdings" panose="05030102010509060703" pitchFamily="18" charset="2"/>
              <a:buChar char="4"/>
            </a:pPr>
            <a:r>
              <a:rPr lang="en" kern="1200" dirty="0">
                <a:solidFill>
                  <a:schemeClr val="bg2">
                    <a:lumMod val="50000"/>
                  </a:schemeClr>
                </a:solidFill>
                <a:latin typeface="Century Gothic" panose="020B0502020202020204" pitchFamily="34" charset="0"/>
                <a:ea typeface="+mn-ea"/>
                <a:cs typeface="+mn-cs"/>
              </a:rPr>
              <a:t>Vertical Stratification</a:t>
            </a:r>
          </a:p>
          <a:p>
            <a:pPr marL="342900" lvl="1" indent="-342900">
              <a:spcBef>
                <a:spcPts val="1000"/>
              </a:spcBef>
              <a:buClr>
                <a:srgbClr val="3E4268"/>
              </a:buClr>
              <a:buFont typeface="Webdings" panose="05030102010509060703" pitchFamily="18" charset="2"/>
              <a:buChar char="4"/>
            </a:pPr>
            <a:r>
              <a:rPr lang="en" kern="1200" dirty="0">
                <a:solidFill>
                  <a:schemeClr val="bg2">
                    <a:lumMod val="50000"/>
                  </a:schemeClr>
                </a:solidFill>
                <a:latin typeface="Century Gothic" panose="020B0502020202020204" pitchFamily="34" charset="0"/>
                <a:ea typeface="+mn-ea"/>
                <a:cs typeface="+mn-cs"/>
              </a:rPr>
              <a:t>Estimate Fuel Heavy Areas</a:t>
            </a:r>
          </a:p>
          <a:p>
            <a:pPr marL="342900" lvl="1" indent="-342900">
              <a:spcBef>
                <a:spcPts val="1000"/>
              </a:spcBef>
              <a:buClr>
                <a:srgbClr val="3E4268"/>
              </a:buClr>
              <a:buFont typeface="Webdings" panose="05030102010509060703" pitchFamily="18" charset="2"/>
              <a:buChar char="4"/>
            </a:pPr>
            <a:r>
              <a:rPr lang="en" kern="1200" dirty="0">
                <a:solidFill>
                  <a:schemeClr val="bg2">
                    <a:lumMod val="50000"/>
                  </a:schemeClr>
                </a:solidFill>
                <a:latin typeface="Century Gothic" panose="020B0502020202020204" pitchFamily="34" charset="0"/>
                <a:ea typeface="+mn-ea"/>
                <a:cs typeface="+mn-cs"/>
              </a:rPr>
              <a:t>Uncertainties</a:t>
            </a:r>
          </a:p>
          <a:p>
            <a:pPr marL="342900" lvl="1" indent="-342900">
              <a:buClr>
                <a:srgbClr val="57688F"/>
              </a:buClr>
              <a:buNone/>
            </a:pPr>
            <a:endParaRPr dirty="0">
              <a:solidFill>
                <a:srgbClr val="757070"/>
              </a:solidFill>
            </a:endParaRPr>
          </a:p>
          <a:p>
            <a:pPr marL="342900" lvl="1" indent="-342900">
              <a:buNone/>
            </a:pPr>
            <a:endParaRPr dirty="0">
              <a:solidFill>
                <a:srgbClr val="757070"/>
              </a:solidFill>
            </a:endParaRPr>
          </a:p>
          <a:p>
            <a:pPr>
              <a:buSzPct val="25000"/>
            </a:pPr>
            <a:endParaRPr dirty="0">
              <a:solidFill>
                <a:srgbClr val="757070"/>
              </a:solidFill>
            </a:endParaRPr>
          </a:p>
        </p:txBody>
      </p:sp>
      <p:grpSp>
        <p:nvGrpSpPr>
          <p:cNvPr id="202" name="Shape 202"/>
          <p:cNvGrpSpPr/>
          <p:nvPr/>
        </p:nvGrpSpPr>
        <p:grpSpPr>
          <a:xfrm>
            <a:off x="132081" y="377824"/>
            <a:ext cx="6791513" cy="6411486"/>
            <a:chOff x="0" y="371009"/>
            <a:chExt cx="7187489" cy="6785305"/>
          </a:xfrm>
        </p:grpSpPr>
        <p:pic>
          <p:nvPicPr>
            <p:cNvPr id="203" name="Shape 20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286000" y="371009"/>
              <a:ext cx="4901489" cy="6785305"/>
            </a:xfrm>
            <a:prstGeom prst="rect">
              <a:avLst/>
            </a:prstGeom>
            <a:noFill/>
            <a:ln>
              <a:noFill/>
            </a:ln>
          </p:spPr>
        </p:pic>
        <p:cxnSp>
          <p:nvCxnSpPr>
            <p:cNvPr id="204" name="Shape 204"/>
            <p:cNvCxnSpPr>
              <a:endCxn id="203" idx="1"/>
            </p:cNvCxnSpPr>
            <p:nvPr/>
          </p:nvCxnSpPr>
          <p:spPr>
            <a:xfrm flipH="1">
              <a:off x="2286000" y="2101362"/>
              <a:ext cx="2461200" cy="1662300"/>
            </a:xfrm>
            <a:prstGeom prst="straightConnector1">
              <a:avLst/>
            </a:prstGeom>
            <a:noFill/>
            <a:ln w="19050" cap="flat" cmpd="sng">
              <a:solidFill>
                <a:schemeClr val="accent4"/>
              </a:solidFill>
              <a:prstDash val="solid"/>
              <a:miter lim="800000"/>
              <a:headEnd type="none" w="med" len="med"/>
              <a:tailEnd type="none" w="med" len="med"/>
            </a:ln>
          </p:spPr>
        </p:cxnSp>
        <p:cxnSp>
          <p:nvCxnSpPr>
            <p:cNvPr id="205" name="Shape 205"/>
            <p:cNvCxnSpPr>
              <a:endCxn id="206" idx="0"/>
            </p:cNvCxnSpPr>
            <p:nvPr/>
          </p:nvCxnSpPr>
          <p:spPr>
            <a:xfrm rot="10800000">
              <a:off x="1438851" y="1316701"/>
              <a:ext cx="2972400" cy="361500"/>
            </a:xfrm>
            <a:prstGeom prst="straightConnector1">
              <a:avLst/>
            </a:prstGeom>
            <a:noFill/>
            <a:ln w="19050" cap="flat" cmpd="sng">
              <a:solidFill>
                <a:schemeClr val="accent4"/>
              </a:solidFill>
              <a:prstDash val="solid"/>
              <a:miter lim="800000"/>
              <a:headEnd type="none" w="med" len="med"/>
              <a:tailEnd type="none" w="med" len="med"/>
            </a:ln>
          </p:spPr>
        </p:cxnSp>
        <p:sp>
          <p:nvSpPr>
            <p:cNvPr id="206" name="Shape 206"/>
            <p:cNvSpPr/>
            <p:nvPr/>
          </p:nvSpPr>
          <p:spPr>
            <a:xfrm>
              <a:off x="0" y="1316701"/>
              <a:ext cx="2877702" cy="2726427"/>
            </a:xfrm>
            <a:prstGeom prst="ellipse">
              <a:avLst/>
            </a:prstGeom>
            <a:blipFill rotWithShape="1">
              <a:blip r:embed="rId4" cstate="screen">
                <a:alphaModFix/>
                <a:extLst>
                  <a:ext uri="{28A0092B-C50C-407E-A947-70E740481C1C}">
                    <a14:useLocalDpi xmlns:a14="http://schemas.microsoft.com/office/drawing/2010/main"/>
                  </a:ext>
                </a:extLst>
              </a:blip>
              <a:stretch>
                <a:fillRect/>
              </a:stretch>
            </a:blipFill>
            <a:ln w="57150" cap="flat" cmpd="sng">
              <a:solidFill>
                <a:srgbClr val="EFB400"/>
              </a:solidFill>
              <a:prstDash val="solid"/>
              <a:miter lim="800000"/>
              <a:headEnd type="none" w="med" len="med"/>
              <a:tailEnd type="none" w="med" len="med"/>
            </a:ln>
          </p:spPr>
          <p:txBody>
            <a:bodyPr wrap="square" lIns="91425" tIns="45700" rIns="91425" bIns="45700" anchor="ctr" anchorCtr="0">
              <a:noAutofit/>
            </a:bodyPr>
            <a:lstStyle/>
            <a:p>
              <a:pPr algn="ctr"/>
              <a:endParaRPr>
                <a:solidFill>
                  <a:schemeClr val="lt1"/>
                </a:solidFill>
                <a:latin typeface="Century Gothic"/>
                <a:ea typeface="Century Gothic"/>
                <a:cs typeface="Century Gothic"/>
                <a:sym typeface="Century Gothic"/>
              </a:endParaRPr>
            </a:p>
          </p:txBody>
        </p:sp>
      </p:grpSp>
      <p:pic>
        <p:nvPicPr>
          <p:cNvPr id="207" name="Shape 207"/>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357013" y="5324873"/>
            <a:ext cx="486318" cy="816196"/>
          </a:xfrm>
          <a:prstGeom prst="rect">
            <a:avLst/>
          </a:prstGeom>
          <a:noFill/>
          <a:ln>
            <a:noFill/>
          </a:ln>
        </p:spPr>
      </p:pic>
      <p:pic>
        <p:nvPicPr>
          <p:cNvPr id="208" name="Shape 208"/>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6324434" y="6182383"/>
            <a:ext cx="486318" cy="559984"/>
          </a:xfrm>
          <a:prstGeom prst="rect">
            <a:avLst/>
          </a:prstGeom>
          <a:noFill/>
          <a:ln>
            <a:noFill/>
          </a:ln>
        </p:spPr>
      </p:pic>
      <p:sp>
        <p:nvSpPr>
          <p:cNvPr id="209" name="Shape 209"/>
          <p:cNvSpPr txBox="1"/>
          <p:nvPr/>
        </p:nvSpPr>
        <p:spPr>
          <a:xfrm>
            <a:off x="6686213" y="5309922"/>
            <a:ext cx="4580097" cy="733534"/>
          </a:xfrm>
          <a:prstGeom prst="rect">
            <a:avLst/>
          </a:prstGeom>
          <a:noFill/>
          <a:ln>
            <a:noFill/>
          </a:ln>
        </p:spPr>
        <p:txBody>
          <a:bodyPr wrap="square" lIns="91425" tIns="45700" rIns="91425" bIns="45700" anchor="t" anchorCtr="0">
            <a:noAutofit/>
          </a:bodyPr>
          <a:lstStyle/>
          <a:p>
            <a:pPr>
              <a:lnSpc>
                <a:spcPct val="150000"/>
              </a:lnSpc>
              <a:buSzPct val="25000"/>
            </a:pPr>
            <a:r>
              <a:rPr lang="en" sz="1100" dirty="0">
                <a:solidFill>
                  <a:schemeClr val="dk1"/>
                </a:solidFill>
                <a:latin typeface="Century Gothic"/>
                <a:ea typeface="Century Gothic"/>
                <a:cs typeface="Century Gothic"/>
                <a:sym typeface="Century Gothic"/>
              </a:rPr>
              <a:t>Steep Slope with High Crown and Understory Vegetation Density</a:t>
            </a:r>
          </a:p>
          <a:p>
            <a:pPr>
              <a:lnSpc>
                <a:spcPct val="150000"/>
              </a:lnSpc>
              <a:buSzPct val="25000"/>
            </a:pPr>
            <a:r>
              <a:rPr lang="en" sz="1100" dirty="0">
                <a:solidFill>
                  <a:schemeClr val="dk1"/>
                </a:solidFill>
                <a:latin typeface="Century Gothic"/>
                <a:ea typeface="Century Gothic"/>
                <a:cs typeface="Century Gothic"/>
                <a:sym typeface="Century Gothic"/>
              </a:rPr>
              <a:t>High Crown Density and Understory Vegetation</a:t>
            </a:r>
          </a:p>
          <a:p>
            <a:pPr>
              <a:lnSpc>
                <a:spcPct val="150000"/>
              </a:lnSpc>
              <a:buSzPct val="25000"/>
            </a:pPr>
            <a:r>
              <a:rPr lang="en" sz="1100" dirty="0">
                <a:solidFill>
                  <a:schemeClr val="dk1"/>
                </a:solidFill>
                <a:latin typeface="Century Gothic"/>
                <a:ea typeface="Century Gothic"/>
                <a:cs typeface="Century Gothic"/>
                <a:sym typeface="Century Gothic"/>
              </a:rPr>
              <a:t>High Crown Density</a:t>
            </a:r>
          </a:p>
        </p:txBody>
      </p:sp>
      <p:pic>
        <p:nvPicPr>
          <p:cNvPr id="210" name="Shape 210"/>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rot="10800000">
            <a:off x="2868764" y="6482791"/>
            <a:ext cx="2834353" cy="260136"/>
          </a:xfrm>
          <a:prstGeom prst="rect">
            <a:avLst/>
          </a:prstGeom>
          <a:noFill/>
          <a:ln>
            <a:noFill/>
          </a:ln>
        </p:spPr>
      </p:pic>
      <p:sp>
        <p:nvSpPr>
          <p:cNvPr id="211" name="Shape 211"/>
          <p:cNvSpPr txBox="1"/>
          <p:nvPr/>
        </p:nvSpPr>
        <p:spPr>
          <a:xfrm>
            <a:off x="2743205" y="6233381"/>
            <a:ext cx="3373499" cy="276999"/>
          </a:xfrm>
          <a:prstGeom prst="rect">
            <a:avLst/>
          </a:prstGeom>
          <a:noFill/>
          <a:ln>
            <a:noFill/>
          </a:ln>
        </p:spPr>
        <p:txBody>
          <a:bodyPr wrap="square" lIns="91425" tIns="45700" rIns="91425" bIns="45700" anchor="t" anchorCtr="0">
            <a:noAutofit/>
          </a:bodyPr>
          <a:lstStyle/>
          <a:p>
            <a:pPr>
              <a:buSzPct val="25000"/>
            </a:pPr>
            <a:r>
              <a:rPr lang="en" sz="1200">
                <a:solidFill>
                  <a:schemeClr val="dk1"/>
                </a:solidFill>
                <a:latin typeface="Century Gothic"/>
                <a:ea typeface="Century Gothic"/>
                <a:cs typeface="Century Gothic"/>
                <a:sym typeface="Century Gothic"/>
              </a:rPr>
              <a:t> 0               75         150                         300 m  </a:t>
            </a:r>
          </a:p>
        </p:txBody>
      </p:sp>
      <p:sp>
        <p:nvSpPr>
          <p:cNvPr id="212" name="Shape 212"/>
          <p:cNvSpPr txBox="1"/>
          <p:nvPr/>
        </p:nvSpPr>
        <p:spPr>
          <a:xfrm>
            <a:off x="6686219" y="6140888"/>
            <a:ext cx="1128931" cy="600164"/>
          </a:xfrm>
          <a:prstGeom prst="rect">
            <a:avLst/>
          </a:prstGeom>
          <a:noFill/>
          <a:ln>
            <a:noFill/>
          </a:ln>
        </p:spPr>
        <p:txBody>
          <a:bodyPr wrap="square" lIns="91425" tIns="45700" rIns="91425" bIns="45700" anchor="t" anchorCtr="0">
            <a:noAutofit/>
          </a:bodyPr>
          <a:lstStyle/>
          <a:p>
            <a:pPr>
              <a:buSzPct val="25000"/>
            </a:pPr>
            <a:r>
              <a:rPr lang="en" sz="1100">
                <a:solidFill>
                  <a:schemeClr val="dk1"/>
                </a:solidFill>
                <a:latin typeface="Century Gothic"/>
                <a:ea typeface="Century Gothic"/>
                <a:cs typeface="Century Gothic"/>
                <a:sym typeface="Century Gothic"/>
              </a:rPr>
              <a:t>High: 45m</a:t>
            </a:r>
          </a:p>
          <a:p>
            <a:endParaRPr sz="1100">
              <a:solidFill>
                <a:schemeClr val="dk1"/>
              </a:solidFill>
              <a:latin typeface="Century Gothic"/>
              <a:ea typeface="Century Gothic"/>
              <a:cs typeface="Century Gothic"/>
              <a:sym typeface="Century Gothic"/>
            </a:endParaRPr>
          </a:p>
          <a:p>
            <a:pPr>
              <a:buSzPct val="25000"/>
            </a:pPr>
            <a:r>
              <a:rPr lang="en" sz="1100">
                <a:solidFill>
                  <a:schemeClr val="dk1"/>
                </a:solidFill>
                <a:latin typeface="Century Gothic"/>
                <a:ea typeface="Century Gothic"/>
                <a:cs typeface="Century Gothic"/>
                <a:sym typeface="Century Gothic"/>
              </a:rPr>
              <a:t>Low: 0m</a:t>
            </a:r>
          </a:p>
        </p:txBody>
      </p:sp>
      <p:sp>
        <p:nvSpPr>
          <p:cNvPr id="17" name="Title 1">
            <a:extLst>
              <a:ext uri="{FF2B5EF4-FFF2-40B4-BE49-F238E27FC236}">
                <a16:creationId xmlns="" xmlns:a16="http://schemas.microsoft.com/office/drawing/2014/main" id="{DEA7B4DD-3BA2-41D8-865C-DEACDFEFA6CC}"/>
              </a:ext>
            </a:extLst>
          </p:cNvPr>
          <p:cNvSpPr>
            <a:spLocks noGrp="1"/>
          </p:cNvSpPr>
          <p:nvPr>
            <p:ph type="title"/>
          </p:nvPr>
        </p:nvSpPr>
        <p:spPr>
          <a:xfrm>
            <a:off x="1000125" y="365124"/>
            <a:ext cx="9413277" cy="479425"/>
          </a:xfrm>
        </p:spPr>
        <p:txBody>
          <a:bodyPr/>
          <a:lstStyle/>
          <a:p>
            <a:r>
              <a:rPr lang="en-US" dirty="0"/>
              <a:t>Previous </a:t>
            </a:r>
            <a:r>
              <a:rPr lang="en-US" dirty="0" smtClean="0"/>
              <a:t>Work</a:t>
            </a:r>
            <a:endParaRPr lang="en-US" sz="2800" i="1" dirty="0"/>
          </a:p>
        </p:txBody>
      </p:sp>
      <p:pic>
        <p:nvPicPr>
          <p:cNvPr id="15" name="Picture 14"/>
          <p:cNvPicPr>
            <a:picLocks noChangeAspect="1"/>
          </p:cNvPicPr>
          <p:nvPr/>
        </p:nvPicPr>
        <p:blipFill>
          <a:blip r:embed="rId8"/>
          <a:stretch>
            <a:fillRect/>
          </a:stretch>
        </p:blipFill>
        <p:spPr>
          <a:xfrm>
            <a:off x="5902359" y="4902265"/>
            <a:ext cx="216823" cy="1238623"/>
          </a:xfrm>
          <a:prstGeom prst="rect">
            <a:avLst/>
          </a:prstGeom>
        </p:spPr>
      </p:pic>
    </p:spTree>
    <p:extLst>
      <p:ext uri="{BB962C8B-B14F-4D97-AF65-F5344CB8AC3E}">
        <p14:creationId xmlns:p14="http://schemas.microsoft.com/office/powerpoint/2010/main" val="1397645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2426039C-CCE3-4953-A7DD-B236A650FF3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87404" y="145586"/>
            <a:ext cx="5042580" cy="6525691"/>
          </a:xfrm>
          <a:prstGeom prst="rect">
            <a:avLst/>
          </a:prstGeom>
        </p:spPr>
      </p:pic>
      <p:sp>
        <p:nvSpPr>
          <p:cNvPr id="5" name="Title 4"/>
          <p:cNvSpPr>
            <a:spLocks noGrp="1"/>
          </p:cNvSpPr>
          <p:nvPr>
            <p:ph type="title"/>
          </p:nvPr>
        </p:nvSpPr>
        <p:spPr>
          <a:xfrm>
            <a:off x="1000124" y="367132"/>
            <a:ext cx="9413277" cy="479425"/>
          </a:xfrm>
        </p:spPr>
        <p:txBody>
          <a:bodyPr/>
          <a:lstStyle/>
          <a:p>
            <a:r>
              <a:rPr lang="en-US" dirty="0"/>
              <a:t>Study Area</a:t>
            </a:r>
          </a:p>
        </p:txBody>
      </p:sp>
      <p:sp>
        <p:nvSpPr>
          <p:cNvPr id="7" name="Text Placeholder 4"/>
          <p:cNvSpPr txBox="1">
            <a:spLocks/>
          </p:cNvSpPr>
          <p:nvPr/>
        </p:nvSpPr>
        <p:spPr>
          <a:xfrm>
            <a:off x="9656548" y="4297550"/>
            <a:ext cx="2388247" cy="534635"/>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ysClr val="windowText" lastClr="000000"/>
                </a:solidFill>
              </a:rPr>
              <a:t>Data: </a:t>
            </a:r>
            <a:r>
              <a:rPr kumimoji="0" lang="en-US" b="0" i="0" u="none" strike="noStrike" kern="1200" cap="none" spc="0" normalizeH="0" baseline="0" noProof="0" dirty="0">
                <a:ln>
                  <a:noFill/>
                </a:ln>
                <a:solidFill>
                  <a:sysClr val="windowText" lastClr="000000"/>
                </a:solidFill>
                <a:effectLst/>
                <a:uLnTx/>
                <a:uFillTx/>
              </a:rPr>
              <a:t>NPS, USFS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ysClr val="windowText" lastClr="000000"/>
                </a:solidFill>
              </a:rPr>
              <a:t>NAD 1983 UTM</a:t>
            </a:r>
            <a:r>
              <a:rPr kumimoji="0" lang="en-US" b="0" i="0" u="none" strike="noStrike" kern="1200" cap="none" spc="0" normalizeH="0" baseline="0" noProof="0" dirty="0">
                <a:ln>
                  <a:noFill/>
                </a:ln>
                <a:solidFill>
                  <a:sysClr val="windowText" lastClr="000000"/>
                </a:solidFill>
                <a:effectLst/>
                <a:uLnTx/>
                <a:uFillTx/>
              </a:rPr>
              <a:t> Zone 10</a:t>
            </a:r>
          </a:p>
        </p:txBody>
      </p:sp>
      <p:grpSp>
        <p:nvGrpSpPr>
          <p:cNvPr id="29" name="Group 28"/>
          <p:cNvGrpSpPr/>
          <p:nvPr/>
        </p:nvGrpSpPr>
        <p:grpSpPr>
          <a:xfrm>
            <a:off x="9656548" y="2575718"/>
            <a:ext cx="2555060" cy="1544406"/>
            <a:chOff x="9798742" y="2537012"/>
            <a:chExt cx="2555060" cy="1544406"/>
          </a:xfrm>
        </p:grpSpPr>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798742" y="2789945"/>
              <a:ext cx="299314" cy="614150"/>
            </a:xfrm>
            <a:prstGeom prst="rect">
              <a:avLst/>
            </a:prstGeom>
          </p:spPr>
        </p:pic>
        <p:pic>
          <p:nvPicPr>
            <p:cNvPr id="10" name="Picture 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808587" y="3456896"/>
              <a:ext cx="318448" cy="582304"/>
            </a:xfrm>
            <a:prstGeom prst="rect">
              <a:avLst/>
            </a:prstGeom>
          </p:spPr>
        </p:pic>
        <p:sp>
          <p:nvSpPr>
            <p:cNvPr id="13" name="TextBox 12"/>
            <p:cNvSpPr txBox="1"/>
            <p:nvPr/>
          </p:nvSpPr>
          <p:spPr>
            <a:xfrm>
              <a:off x="10098056" y="2537012"/>
              <a:ext cx="1494507" cy="457675"/>
            </a:xfrm>
            <a:prstGeom prst="rect">
              <a:avLst/>
            </a:prstGeom>
            <a:noFill/>
          </p:spPr>
          <p:txBody>
            <a:bodyPr wrap="square" rtlCol="0">
              <a:spAutoFit/>
            </a:bodyPr>
            <a:lstStyle/>
            <a:p>
              <a:r>
                <a:rPr lang="en-US" sz="1200" dirty="0"/>
                <a:t>Lassen Volcanic National Park</a:t>
              </a:r>
            </a:p>
          </p:txBody>
        </p:sp>
        <p:sp>
          <p:nvSpPr>
            <p:cNvPr id="14" name="TextBox 13"/>
            <p:cNvSpPr txBox="1"/>
            <p:nvPr/>
          </p:nvSpPr>
          <p:spPr>
            <a:xfrm>
              <a:off x="10098056" y="2935034"/>
              <a:ext cx="1829347" cy="276999"/>
            </a:xfrm>
            <a:prstGeom prst="rect">
              <a:avLst/>
            </a:prstGeom>
            <a:noFill/>
          </p:spPr>
          <p:txBody>
            <a:bodyPr wrap="none" rtlCol="0">
              <a:spAutoFit/>
            </a:bodyPr>
            <a:lstStyle/>
            <a:p>
              <a:r>
                <a:rPr lang="en-US" sz="1200" dirty="0"/>
                <a:t>Lassen National Forest</a:t>
              </a:r>
            </a:p>
          </p:txBody>
        </p:sp>
        <p:sp>
          <p:nvSpPr>
            <p:cNvPr id="15" name="TextBox 14"/>
            <p:cNvSpPr txBox="1"/>
            <p:nvPr/>
          </p:nvSpPr>
          <p:spPr>
            <a:xfrm>
              <a:off x="10098056" y="3152380"/>
              <a:ext cx="1136850" cy="276999"/>
            </a:xfrm>
            <a:prstGeom prst="rect">
              <a:avLst/>
            </a:prstGeom>
            <a:noFill/>
          </p:spPr>
          <p:txBody>
            <a:bodyPr wrap="none" rtlCol="0">
              <a:spAutoFit/>
            </a:bodyPr>
            <a:lstStyle/>
            <a:p>
              <a:r>
                <a:rPr lang="en-US" sz="1200" dirty="0"/>
                <a:t>Waterbodies</a:t>
              </a:r>
            </a:p>
          </p:txBody>
        </p:sp>
        <p:sp>
          <p:nvSpPr>
            <p:cNvPr id="16" name="TextBox 15"/>
            <p:cNvSpPr txBox="1"/>
            <p:nvPr/>
          </p:nvSpPr>
          <p:spPr>
            <a:xfrm>
              <a:off x="10098056" y="3369726"/>
              <a:ext cx="2255746" cy="276999"/>
            </a:xfrm>
            <a:prstGeom prst="rect">
              <a:avLst/>
            </a:prstGeom>
            <a:noFill/>
          </p:spPr>
          <p:txBody>
            <a:bodyPr wrap="none" rtlCol="0">
              <a:spAutoFit/>
            </a:bodyPr>
            <a:lstStyle/>
            <a:p>
              <a:r>
                <a:rPr lang="en-US" sz="1200" dirty="0"/>
                <a:t>2012 Reading Fire Boundary</a:t>
              </a:r>
            </a:p>
          </p:txBody>
        </p:sp>
        <p:sp>
          <p:nvSpPr>
            <p:cNvPr id="17" name="TextBox 16"/>
            <p:cNvSpPr txBox="1"/>
            <p:nvPr/>
          </p:nvSpPr>
          <p:spPr>
            <a:xfrm>
              <a:off x="10098056" y="3587072"/>
              <a:ext cx="1415772" cy="276999"/>
            </a:xfrm>
            <a:prstGeom prst="rect">
              <a:avLst/>
            </a:prstGeom>
            <a:noFill/>
          </p:spPr>
          <p:txBody>
            <a:bodyPr wrap="none" rtlCol="0">
              <a:spAutoFit/>
            </a:bodyPr>
            <a:lstStyle/>
            <a:p>
              <a:r>
                <a:rPr lang="en-US" sz="1200" dirty="0"/>
                <a:t>LiDAR Coverage</a:t>
              </a:r>
            </a:p>
          </p:txBody>
        </p:sp>
        <p:sp>
          <p:nvSpPr>
            <p:cNvPr id="18" name="TextBox 17"/>
            <p:cNvSpPr txBox="1"/>
            <p:nvPr/>
          </p:nvSpPr>
          <p:spPr>
            <a:xfrm>
              <a:off x="10098056" y="3804419"/>
              <a:ext cx="1402948" cy="276999"/>
            </a:xfrm>
            <a:prstGeom prst="rect">
              <a:avLst/>
            </a:prstGeom>
            <a:noFill/>
          </p:spPr>
          <p:txBody>
            <a:bodyPr wrap="none" rtlCol="0">
              <a:spAutoFit/>
            </a:bodyPr>
            <a:lstStyle/>
            <a:p>
              <a:r>
                <a:rPr lang="en-US" sz="1200" dirty="0"/>
                <a:t>Total Study Area</a:t>
              </a:r>
            </a:p>
          </p:txBody>
        </p:sp>
      </p:grpSp>
      <p:sp>
        <p:nvSpPr>
          <p:cNvPr id="19" name="Shape 240"/>
          <p:cNvSpPr txBox="1"/>
          <p:nvPr/>
        </p:nvSpPr>
        <p:spPr>
          <a:xfrm>
            <a:off x="-37791" y="3147339"/>
            <a:ext cx="4079422" cy="863772"/>
          </a:xfrm>
          <a:prstGeom prst="rect">
            <a:avLst/>
          </a:prstGeom>
          <a:noFill/>
          <a:ln>
            <a:noFill/>
          </a:ln>
        </p:spPr>
        <p:txBody>
          <a:bodyPr wrap="square" lIns="91425" tIns="45700" rIns="91425" bIns="45700" anchor="t" anchorCtr="0">
            <a:noAutofit/>
          </a:bodyPr>
          <a:lstStyle/>
          <a:p>
            <a:pPr marL="0" lvl="1" algn="r">
              <a:lnSpc>
                <a:spcPct val="150000"/>
              </a:lnSpc>
              <a:spcBef>
                <a:spcPts val="1000"/>
              </a:spcBef>
              <a:buClr>
                <a:srgbClr val="57688F"/>
              </a:buClr>
              <a:buSzPct val="100000"/>
            </a:pPr>
            <a:r>
              <a:rPr lang="en-US" sz="2800" b="1" dirty="0">
                <a:solidFill>
                  <a:srgbClr val="E97845"/>
                </a:solidFill>
                <a:latin typeface="Century Gothic" panose="020B0502020202020204" pitchFamily="34" charset="0"/>
                <a:sym typeface="Century Gothic"/>
              </a:rPr>
              <a:t>Reading Fire</a:t>
            </a:r>
            <a:endParaRPr lang="en" sz="2800" b="1" dirty="0">
              <a:solidFill>
                <a:srgbClr val="E97845"/>
              </a:solidFill>
              <a:latin typeface="Century Gothic" panose="020B0502020202020204" pitchFamily="34" charset="0"/>
              <a:sym typeface="Century Gothic"/>
            </a:endParaRPr>
          </a:p>
        </p:txBody>
      </p:sp>
      <p:cxnSp>
        <p:nvCxnSpPr>
          <p:cNvPr id="20" name="Shape 241"/>
          <p:cNvCxnSpPr/>
          <p:nvPr/>
        </p:nvCxnSpPr>
        <p:spPr>
          <a:xfrm>
            <a:off x="4079423" y="2771013"/>
            <a:ext cx="2904409" cy="1717"/>
          </a:xfrm>
          <a:prstGeom prst="straightConnector1">
            <a:avLst/>
          </a:prstGeom>
          <a:noFill/>
          <a:ln w="38100" cap="flat" cmpd="sng">
            <a:solidFill>
              <a:schemeClr val="bg2">
                <a:lumMod val="75000"/>
              </a:schemeClr>
            </a:solidFill>
            <a:prstDash val="solid"/>
            <a:miter lim="800000"/>
            <a:headEnd type="oval" w="med" len="med"/>
            <a:tailEnd type="oval" w="med" len="med"/>
          </a:ln>
        </p:spPr>
      </p:cxnSp>
      <p:cxnSp>
        <p:nvCxnSpPr>
          <p:cNvPr id="21" name="Shape 242"/>
          <p:cNvCxnSpPr/>
          <p:nvPr/>
        </p:nvCxnSpPr>
        <p:spPr>
          <a:xfrm flipV="1">
            <a:off x="4079423" y="3589296"/>
            <a:ext cx="2595414" cy="4113"/>
          </a:xfrm>
          <a:prstGeom prst="straightConnector1">
            <a:avLst/>
          </a:prstGeom>
          <a:noFill/>
          <a:ln w="38100" cap="flat" cmpd="sng">
            <a:solidFill>
              <a:srgbClr val="E97845"/>
            </a:solidFill>
            <a:prstDash val="solid"/>
            <a:miter lim="800000"/>
            <a:headEnd type="oval" w="med" len="med"/>
            <a:tailEnd type="oval" w="med" len="med"/>
          </a:ln>
        </p:spPr>
      </p:cxnSp>
      <p:cxnSp>
        <p:nvCxnSpPr>
          <p:cNvPr id="22" name="Shape 243"/>
          <p:cNvCxnSpPr/>
          <p:nvPr/>
        </p:nvCxnSpPr>
        <p:spPr>
          <a:xfrm>
            <a:off x="4079423" y="4389885"/>
            <a:ext cx="1545485" cy="2843"/>
          </a:xfrm>
          <a:prstGeom prst="straightConnector1">
            <a:avLst/>
          </a:prstGeom>
          <a:noFill/>
          <a:ln w="38100" cap="flat" cmpd="sng">
            <a:solidFill>
              <a:schemeClr val="accent6">
                <a:lumMod val="75000"/>
              </a:schemeClr>
            </a:solidFill>
            <a:prstDash val="solid"/>
            <a:miter lim="800000"/>
            <a:headEnd type="oval" w="med" len="med"/>
            <a:tailEnd type="oval" w="med" len="med"/>
          </a:ln>
        </p:spPr>
      </p:cxnSp>
      <p:cxnSp>
        <p:nvCxnSpPr>
          <p:cNvPr id="24" name="Shape 243"/>
          <p:cNvCxnSpPr/>
          <p:nvPr/>
        </p:nvCxnSpPr>
        <p:spPr>
          <a:xfrm>
            <a:off x="4079423" y="5055010"/>
            <a:ext cx="865019" cy="0"/>
          </a:xfrm>
          <a:prstGeom prst="straightConnector1">
            <a:avLst/>
          </a:prstGeom>
          <a:noFill/>
          <a:ln w="38100" cap="flat" cmpd="sng">
            <a:solidFill>
              <a:schemeClr val="accent6">
                <a:lumMod val="40000"/>
                <a:lumOff val="60000"/>
              </a:schemeClr>
            </a:solidFill>
            <a:prstDash val="solid"/>
            <a:miter lim="800000"/>
            <a:headEnd type="oval" w="med" len="med"/>
            <a:tailEnd type="oval" w="med" len="med"/>
          </a:ln>
        </p:spPr>
      </p:cxnSp>
      <p:sp>
        <p:nvSpPr>
          <p:cNvPr id="25" name="Shape 240"/>
          <p:cNvSpPr txBox="1"/>
          <p:nvPr/>
        </p:nvSpPr>
        <p:spPr>
          <a:xfrm>
            <a:off x="-37791" y="3962251"/>
            <a:ext cx="4079422" cy="831539"/>
          </a:xfrm>
          <a:prstGeom prst="rect">
            <a:avLst/>
          </a:prstGeom>
          <a:noFill/>
          <a:ln>
            <a:noFill/>
          </a:ln>
        </p:spPr>
        <p:txBody>
          <a:bodyPr wrap="square" lIns="91425" tIns="45700" rIns="91425" bIns="45700" anchor="t" anchorCtr="0">
            <a:noAutofit/>
          </a:bodyPr>
          <a:lstStyle/>
          <a:p>
            <a:pPr marL="0" lvl="1" algn="r">
              <a:lnSpc>
                <a:spcPct val="150000"/>
              </a:lnSpc>
              <a:spcBef>
                <a:spcPts val="1000"/>
              </a:spcBef>
              <a:buClr>
                <a:srgbClr val="57688F"/>
              </a:buClr>
              <a:buSzPct val="100000"/>
            </a:pPr>
            <a:r>
              <a:rPr lang="en" sz="2800" b="1" dirty="0">
                <a:solidFill>
                  <a:schemeClr val="accent6">
                    <a:lumMod val="75000"/>
                  </a:schemeClr>
                </a:solidFill>
                <a:latin typeface="Century Gothic" panose="020B0502020202020204" pitchFamily="34" charset="0"/>
                <a:sym typeface="Century Gothic"/>
              </a:rPr>
              <a:t>LVNP</a:t>
            </a:r>
          </a:p>
        </p:txBody>
      </p:sp>
      <p:sp>
        <p:nvSpPr>
          <p:cNvPr id="27" name="Shape 240"/>
          <p:cNvSpPr txBox="1"/>
          <p:nvPr/>
        </p:nvSpPr>
        <p:spPr>
          <a:xfrm>
            <a:off x="-37791" y="4661514"/>
            <a:ext cx="4079422" cy="596660"/>
          </a:xfrm>
          <a:prstGeom prst="rect">
            <a:avLst/>
          </a:prstGeom>
          <a:noFill/>
          <a:ln>
            <a:noFill/>
          </a:ln>
        </p:spPr>
        <p:txBody>
          <a:bodyPr wrap="square" lIns="91425" tIns="45700" rIns="91425" bIns="45700" anchor="t" anchorCtr="0">
            <a:noAutofit/>
          </a:bodyPr>
          <a:lstStyle/>
          <a:p>
            <a:pPr marL="0" lvl="1" algn="r">
              <a:lnSpc>
                <a:spcPct val="150000"/>
              </a:lnSpc>
              <a:spcBef>
                <a:spcPts val="1000"/>
              </a:spcBef>
              <a:buClr>
                <a:srgbClr val="57688F"/>
              </a:buClr>
              <a:buSzPct val="100000"/>
            </a:pPr>
            <a:r>
              <a:rPr lang="en" sz="2800" b="1" dirty="0">
                <a:solidFill>
                  <a:schemeClr val="accent6">
                    <a:lumMod val="60000"/>
                    <a:lumOff val="40000"/>
                  </a:schemeClr>
                </a:solidFill>
                <a:latin typeface="Century Gothic" panose="020B0502020202020204" pitchFamily="34" charset="0"/>
                <a:sym typeface="Century Gothic"/>
              </a:rPr>
              <a:t>LNF</a:t>
            </a:r>
          </a:p>
        </p:txBody>
      </p:sp>
      <p:sp>
        <p:nvSpPr>
          <p:cNvPr id="28" name="Shape 240"/>
          <p:cNvSpPr txBox="1"/>
          <p:nvPr/>
        </p:nvSpPr>
        <p:spPr>
          <a:xfrm>
            <a:off x="-37791" y="2323143"/>
            <a:ext cx="4079422" cy="923394"/>
          </a:xfrm>
          <a:prstGeom prst="rect">
            <a:avLst/>
          </a:prstGeom>
          <a:noFill/>
          <a:ln>
            <a:noFill/>
          </a:ln>
        </p:spPr>
        <p:txBody>
          <a:bodyPr wrap="square" lIns="91425" tIns="45700" rIns="91425" bIns="45700" anchor="t" anchorCtr="0">
            <a:noAutofit/>
          </a:bodyPr>
          <a:lstStyle/>
          <a:p>
            <a:pPr marL="0" lvl="1" algn="r">
              <a:lnSpc>
                <a:spcPct val="150000"/>
              </a:lnSpc>
              <a:spcBef>
                <a:spcPts val="1000"/>
              </a:spcBef>
              <a:buClr>
                <a:srgbClr val="57688F"/>
              </a:buClr>
              <a:buSzPct val="100000"/>
            </a:pPr>
            <a:r>
              <a:rPr lang="en" sz="2800" b="1" dirty="0">
                <a:solidFill>
                  <a:schemeClr val="bg2">
                    <a:lumMod val="75000"/>
                  </a:schemeClr>
                </a:solidFill>
                <a:latin typeface="Century Gothic" panose="020B0502020202020204" pitchFamily="34" charset="0"/>
                <a:sym typeface="Century Gothic"/>
              </a:rPr>
              <a:t>Badger Planning Area</a:t>
            </a:r>
          </a:p>
        </p:txBody>
      </p:sp>
      <p:pic>
        <p:nvPicPr>
          <p:cNvPr id="8" name="Picture 7">
            <a:extLst>
              <a:ext uri="{FF2B5EF4-FFF2-40B4-BE49-F238E27FC236}">
                <a16:creationId xmlns="" xmlns:a16="http://schemas.microsoft.com/office/drawing/2014/main" id="{70B956B9-2AF9-4BEB-A699-8146040AA2B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397071" y="367132"/>
            <a:ext cx="897235" cy="1321819"/>
          </a:xfrm>
          <a:prstGeom prst="rect">
            <a:avLst/>
          </a:prstGeom>
          <a:ln>
            <a:solidFill>
              <a:schemeClr val="tx1"/>
            </a:solidFill>
          </a:ln>
        </p:spPr>
      </p:pic>
    </p:spTree>
    <p:extLst>
      <p:ext uri="{BB962C8B-B14F-4D97-AF65-F5344CB8AC3E}">
        <p14:creationId xmlns:p14="http://schemas.microsoft.com/office/powerpoint/2010/main" val="40553603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Shape 238"/>
          <p:cNvSpPr txBox="1">
            <a:spLocks noGrp="1"/>
          </p:cNvSpPr>
          <p:nvPr>
            <p:ph type="title"/>
          </p:nvPr>
        </p:nvSpPr>
        <p:spPr>
          <a:prstGeom prst="rect">
            <a:avLst/>
          </a:prstGeom>
          <a:noFill/>
          <a:ln>
            <a:noFill/>
          </a:ln>
        </p:spPr>
        <p:txBody>
          <a:bodyPr vert="horz" wrap="square" lIns="91425" tIns="45700" rIns="91425" bIns="45700" rtlCol="0" anchor="ctr" anchorCtr="0">
            <a:noAutofit/>
          </a:bodyPr>
          <a:lstStyle/>
          <a:p>
            <a:pPr>
              <a:buSzPct val="25000"/>
            </a:pPr>
            <a:r>
              <a:rPr lang="en" dirty="0"/>
              <a:t>Objectives</a:t>
            </a:r>
          </a:p>
        </p:txBody>
      </p:sp>
      <p:sp>
        <p:nvSpPr>
          <p:cNvPr id="9" name="Shape 240">
            <a:extLst>
              <a:ext uri="{FF2B5EF4-FFF2-40B4-BE49-F238E27FC236}">
                <a16:creationId xmlns="" xmlns:a16="http://schemas.microsoft.com/office/drawing/2014/main" id="{E1CACF1D-6E02-4BDF-AC25-2099AF2C49C3}"/>
              </a:ext>
            </a:extLst>
          </p:cNvPr>
          <p:cNvSpPr txBox="1"/>
          <p:nvPr/>
        </p:nvSpPr>
        <p:spPr>
          <a:xfrm>
            <a:off x="1478976" y="1715911"/>
            <a:ext cx="9275445" cy="4100362"/>
          </a:xfrm>
          <a:prstGeom prst="rect">
            <a:avLst/>
          </a:prstGeom>
          <a:noFill/>
          <a:ln>
            <a:noFill/>
          </a:ln>
        </p:spPr>
        <p:txBody>
          <a:bodyPr wrap="square" lIns="91425" tIns="45700" rIns="91425" bIns="45700" anchor="t" anchorCtr="0">
            <a:noAutofit/>
          </a:bodyPr>
          <a:lstStyle/>
          <a:p>
            <a:pPr marL="342900" lvl="1" indent="-342900">
              <a:spcBef>
                <a:spcPts val="1000"/>
              </a:spcBef>
              <a:buClr>
                <a:srgbClr val="3E4268"/>
              </a:buClr>
              <a:buSzPct val="100000"/>
              <a:buFont typeface="Webdings" panose="05030102010509060703" pitchFamily="18" charset="2"/>
              <a:buChar char="4"/>
            </a:pPr>
            <a:r>
              <a:rPr lang="en-US" sz="2800" dirty="0" smtClean="0">
                <a:solidFill>
                  <a:schemeClr val="bg2">
                    <a:lumMod val="50000"/>
                  </a:schemeClr>
                </a:solidFill>
                <a:latin typeface="Century Gothic" panose="020B0502020202020204" pitchFamily="34" charset="0"/>
                <a:sym typeface="Century Gothic"/>
              </a:rPr>
              <a:t>Identify continuous fuel structures using LiDAR in the </a:t>
            </a:r>
            <a:r>
              <a:rPr lang="en-US" sz="2800" b="1" dirty="0" smtClean="0">
                <a:solidFill>
                  <a:schemeClr val="bg2">
                    <a:lumMod val="50000"/>
                  </a:schemeClr>
                </a:solidFill>
                <a:latin typeface="Century Gothic" panose="020B0502020202020204" pitchFamily="34" charset="0"/>
                <a:sym typeface="Century Gothic"/>
              </a:rPr>
              <a:t>Badger Planning Area </a:t>
            </a:r>
          </a:p>
          <a:p>
            <a:pPr marL="0" lvl="1">
              <a:spcBef>
                <a:spcPts val="1000"/>
              </a:spcBef>
              <a:buClr>
                <a:srgbClr val="3E4268"/>
              </a:buClr>
              <a:buSzPct val="100000"/>
            </a:pPr>
            <a:endParaRPr lang="en-US" sz="2800" b="1" dirty="0" smtClean="0">
              <a:solidFill>
                <a:schemeClr val="bg2">
                  <a:lumMod val="50000"/>
                </a:schemeClr>
              </a:solidFill>
              <a:latin typeface="Century Gothic" panose="020B0502020202020204" pitchFamily="34" charset="0"/>
              <a:sym typeface="Century Gothic"/>
            </a:endParaRPr>
          </a:p>
          <a:p>
            <a:pPr marL="342900" lvl="1" indent="-342900">
              <a:spcBef>
                <a:spcPts val="1000"/>
              </a:spcBef>
              <a:buClr>
                <a:srgbClr val="3E4268"/>
              </a:buClr>
              <a:buSzPct val="100000"/>
              <a:buFont typeface="Webdings" panose="05030102010509060703" pitchFamily="18" charset="2"/>
              <a:buChar char="4"/>
            </a:pPr>
            <a:r>
              <a:rPr lang="en-US" sz="2800" dirty="0" smtClean="0">
                <a:solidFill>
                  <a:schemeClr val="bg2">
                    <a:lumMod val="50000"/>
                  </a:schemeClr>
                </a:solidFill>
                <a:latin typeface="Century Gothic" panose="020B0502020202020204" pitchFamily="34" charset="0"/>
                <a:sym typeface="Century Gothic"/>
              </a:rPr>
              <a:t>Quantify recovery from the </a:t>
            </a:r>
            <a:r>
              <a:rPr lang="en-US" sz="2800" b="1" dirty="0" smtClean="0">
                <a:solidFill>
                  <a:schemeClr val="bg2">
                    <a:lumMod val="50000"/>
                  </a:schemeClr>
                </a:solidFill>
                <a:latin typeface="Century Gothic" panose="020B0502020202020204" pitchFamily="34" charset="0"/>
                <a:sym typeface="Century Gothic"/>
              </a:rPr>
              <a:t>2012 Reading Fire </a:t>
            </a:r>
            <a:r>
              <a:rPr lang="en-US" sz="2800" dirty="0" smtClean="0">
                <a:solidFill>
                  <a:schemeClr val="bg2">
                    <a:lumMod val="50000"/>
                  </a:schemeClr>
                </a:solidFill>
                <a:latin typeface="Century Gothic" panose="020B0502020202020204" pitchFamily="34" charset="0"/>
                <a:sym typeface="Century Gothic"/>
              </a:rPr>
              <a:t>with land cover change</a:t>
            </a:r>
          </a:p>
          <a:p>
            <a:pPr marL="0" lvl="1">
              <a:spcBef>
                <a:spcPts val="1000"/>
              </a:spcBef>
              <a:buClr>
                <a:srgbClr val="3E4268"/>
              </a:buClr>
              <a:buSzPct val="100000"/>
            </a:pPr>
            <a:endParaRPr lang="en-US" sz="2800" b="1" dirty="0">
              <a:solidFill>
                <a:schemeClr val="bg2">
                  <a:lumMod val="50000"/>
                </a:schemeClr>
              </a:solidFill>
              <a:latin typeface="Century Gothic" panose="020B0502020202020204" pitchFamily="34" charset="0"/>
              <a:sym typeface="Century Gothic"/>
            </a:endParaRPr>
          </a:p>
          <a:p>
            <a:pPr marL="342900" lvl="1" indent="-342900">
              <a:spcBef>
                <a:spcPts val="1000"/>
              </a:spcBef>
              <a:buClr>
                <a:srgbClr val="3E4268"/>
              </a:buClr>
              <a:buSzPct val="100000"/>
              <a:buFont typeface="Webdings" panose="05030102010509060703" pitchFamily="18" charset="2"/>
              <a:buChar char="4"/>
            </a:pPr>
            <a:r>
              <a:rPr lang="en" sz="2800" dirty="0">
                <a:solidFill>
                  <a:schemeClr val="bg2">
                    <a:lumMod val="50000"/>
                  </a:schemeClr>
                </a:solidFill>
                <a:sym typeface="Century Gothic"/>
              </a:rPr>
              <a:t>Expand capabilities </a:t>
            </a:r>
            <a:r>
              <a:rPr lang="en-US" sz="2800" dirty="0">
                <a:solidFill>
                  <a:schemeClr val="bg2">
                    <a:lumMod val="50000"/>
                  </a:schemeClr>
                </a:solidFill>
              </a:rPr>
              <a:t>of the </a:t>
            </a:r>
            <a:r>
              <a:rPr lang="en-US" sz="2800" b="1" dirty="0" err="1">
                <a:solidFill>
                  <a:schemeClr val="bg2">
                    <a:lumMod val="50000"/>
                  </a:schemeClr>
                </a:solidFill>
              </a:rPr>
              <a:t>SAVeTrEE</a:t>
            </a:r>
            <a:r>
              <a:rPr lang="en-US" sz="2800" dirty="0">
                <a:solidFill>
                  <a:schemeClr val="bg2">
                    <a:lumMod val="50000"/>
                  </a:schemeClr>
                </a:solidFill>
              </a:rPr>
              <a:t> tool </a:t>
            </a:r>
            <a:r>
              <a:rPr lang="en-US" sz="2800" dirty="0" smtClean="0">
                <a:solidFill>
                  <a:schemeClr val="bg2">
                    <a:lumMod val="50000"/>
                  </a:schemeClr>
                </a:solidFill>
              </a:rPr>
              <a:t>to map historic tree mortality in Google Earth Engine</a:t>
            </a:r>
            <a:endParaRPr lang="en-US" sz="2800" dirty="0">
              <a:solidFill>
                <a:schemeClr val="bg2">
                  <a:lumMod val="50000"/>
                </a:schemeClr>
              </a:solidFill>
            </a:endParaRPr>
          </a:p>
        </p:txBody>
      </p:sp>
    </p:spTree>
    <p:extLst>
      <p:ext uri="{BB962C8B-B14F-4D97-AF65-F5344CB8AC3E}">
        <p14:creationId xmlns:p14="http://schemas.microsoft.com/office/powerpoint/2010/main" val="41058565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pPr marL="112713"/>
            <a:r>
              <a:rPr lang="en-US" dirty="0"/>
              <a:t>Earth Observations</a:t>
            </a:r>
          </a:p>
        </p:txBody>
      </p:sp>
      <p:pic>
        <p:nvPicPr>
          <p:cNvPr id="18" name="Picture 17" descr="C:\Users\jverkerk\Downloads\pics\01_Landsat5.png">
            <a:extLst>
              <a:ext uri="{FF2B5EF4-FFF2-40B4-BE49-F238E27FC236}">
                <a16:creationId xmlns="" xmlns:a16="http://schemas.microsoft.com/office/drawing/2014/main" id="{DB3E70EF-3AA6-457A-89E3-418B0F8BFA55}"/>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12293" y="1213529"/>
            <a:ext cx="1714499" cy="1657350"/>
          </a:xfrm>
          <a:prstGeom prst="rect">
            <a:avLst/>
          </a:prstGeom>
          <a:noFill/>
          <a:ln>
            <a:noFill/>
          </a:ln>
        </p:spPr>
      </p:pic>
      <p:sp>
        <p:nvSpPr>
          <p:cNvPr id="21" name="Text Box 21">
            <a:extLst>
              <a:ext uri="{FF2B5EF4-FFF2-40B4-BE49-F238E27FC236}">
                <a16:creationId xmlns="" xmlns:a16="http://schemas.microsoft.com/office/drawing/2014/main" id="{337B640A-4529-49FE-B6F7-F9FBC586DE59}"/>
              </a:ext>
            </a:extLst>
          </p:cNvPr>
          <p:cNvSpPr txBox="1"/>
          <p:nvPr/>
        </p:nvSpPr>
        <p:spPr>
          <a:xfrm>
            <a:off x="5744166" y="3330487"/>
            <a:ext cx="1881263" cy="1738938"/>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spAutoFit/>
          </a:bodyPr>
          <a:lstStyle/>
          <a:p>
            <a:pPr marL="0" marR="0" algn="ctr">
              <a:lnSpc>
                <a:spcPct val="107000"/>
              </a:lnSpc>
              <a:spcBef>
                <a:spcPts val="0"/>
              </a:spcBef>
              <a:spcAft>
                <a:spcPts val="0"/>
              </a:spcAft>
            </a:pPr>
            <a:r>
              <a:rPr lang="en-US" sz="2000" b="1" dirty="0">
                <a:effectLst/>
                <a:latin typeface="Century Gothic" panose="020B0502020202020204" pitchFamily="34" charset="0"/>
                <a:ea typeface="Calibri" panose="020F0502020204030204" pitchFamily="34" charset="0"/>
                <a:cs typeface="Times New Roman" panose="02020603050405020304" pitchFamily="18" charset="0"/>
              </a:rPr>
              <a:t>Landsat 5 TM</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2000" dirty="0">
                <a:effectLst/>
                <a:latin typeface="Century Gothic" panose="020B0502020202020204" pitchFamily="34" charset="0"/>
                <a:ea typeface="Calibri" panose="020F0502020204030204" pitchFamily="34" charset="0"/>
                <a:cs typeface="Times New Roman" panose="02020603050405020304" pitchFamily="18" charset="0"/>
              </a:rPr>
              <a:t>30m Spatial Resolution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2000" dirty="0">
                <a:effectLst/>
                <a:latin typeface="Century Gothic" panose="020B0502020202020204" pitchFamily="34" charset="0"/>
                <a:ea typeface="Calibri" panose="020F0502020204030204" pitchFamily="34" charset="0"/>
                <a:cs typeface="Times New Roman" panose="02020603050405020304" pitchFamily="18" charset="0"/>
              </a:rPr>
              <a:t>16 Day Revisit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2000" dirty="0">
                <a:solidFill>
                  <a:schemeClr val="tx1">
                    <a:lumMod val="50000"/>
                    <a:lumOff val="50000"/>
                  </a:schemeClr>
                </a:solidFill>
                <a:effectLst/>
                <a:latin typeface="Century Gothic" panose="020B0502020202020204" pitchFamily="34" charset="0"/>
                <a:ea typeface="Calibri" panose="020F0502020204030204" pitchFamily="34" charset="0"/>
                <a:cs typeface="Times New Roman" panose="02020603050405020304" pitchFamily="18" charset="0"/>
              </a:rPr>
              <a:t>1984 - 2013</a:t>
            </a:r>
            <a:endParaRPr lang="en-US" sz="2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9" name="Picture 18" descr="C:\Users\jverkerk\Downloads\pics\02_Landsat7.png">
            <a:extLst>
              <a:ext uri="{FF2B5EF4-FFF2-40B4-BE49-F238E27FC236}">
                <a16:creationId xmlns="" xmlns:a16="http://schemas.microsoft.com/office/drawing/2014/main" id="{EBB56BD5-0E71-400C-AD35-4673F32DEC7F}"/>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rot="19755284">
            <a:off x="7870119" y="1545826"/>
            <a:ext cx="2091549" cy="850176"/>
          </a:xfrm>
          <a:prstGeom prst="rect">
            <a:avLst/>
          </a:prstGeom>
          <a:noFill/>
          <a:ln>
            <a:noFill/>
          </a:ln>
        </p:spPr>
      </p:pic>
      <p:sp>
        <p:nvSpPr>
          <p:cNvPr id="22" name="Text Box 26">
            <a:extLst>
              <a:ext uri="{FF2B5EF4-FFF2-40B4-BE49-F238E27FC236}">
                <a16:creationId xmlns="" xmlns:a16="http://schemas.microsoft.com/office/drawing/2014/main" id="{B7FB4AA6-FDE5-4F2B-87E9-368E933F75A7}"/>
              </a:ext>
            </a:extLst>
          </p:cNvPr>
          <p:cNvSpPr txBox="1"/>
          <p:nvPr/>
        </p:nvSpPr>
        <p:spPr>
          <a:xfrm>
            <a:off x="7814530" y="3330487"/>
            <a:ext cx="1881263" cy="2331729"/>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spAutoFit/>
          </a:bodyPr>
          <a:lstStyle/>
          <a:p>
            <a:pPr marL="0" marR="0" algn="ctr">
              <a:lnSpc>
                <a:spcPct val="107000"/>
              </a:lnSpc>
              <a:spcBef>
                <a:spcPts val="0"/>
              </a:spcBef>
              <a:spcAft>
                <a:spcPts val="0"/>
              </a:spcAft>
            </a:pPr>
            <a:r>
              <a:rPr lang="en-US" sz="2000" b="1" dirty="0">
                <a:effectLst/>
                <a:latin typeface="Century Gothic" panose="020B0502020202020204" pitchFamily="34" charset="0"/>
                <a:ea typeface="Calibri" panose="020F0502020204030204" pitchFamily="34" charset="0"/>
                <a:cs typeface="Times New Roman" panose="02020603050405020304" pitchFamily="18" charset="0"/>
              </a:rPr>
              <a:t>Landsat 7 ETM+</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2000" dirty="0">
                <a:effectLst/>
                <a:latin typeface="Century Gothic" panose="020B0502020202020204" pitchFamily="34" charset="0"/>
                <a:ea typeface="Calibri" panose="020F0502020204030204" pitchFamily="34" charset="0"/>
                <a:cs typeface="Times New Roman" panose="02020603050405020304" pitchFamily="18" charset="0"/>
              </a:rPr>
              <a:t>30m Spatial Resolution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2000" dirty="0">
                <a:effectLst/>
                <a:latin typeface="Century Gothic" panose="020B0502020202020204" pitchFamily="34" charset="0"/>
                <a:ea typeface="Calibri" panose="020F0502020204030204" pitchFamily="34" charset="0"/>
                <a:cs typeface="Times New Roman" panose="02020603050405020304" pitchFamily="18" charset="0"/>
              </a:rPr>
              <a:t>16 Day Revisit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2000" dirty="0">
                <a:solidFill>
                  <a:schemeClr val="tx1">
                    <a:lumMod val="50000"/>
                    <a:lumOff val="50000"/>
                  </a:schemeClr>
                </a:solidFill>
                <a:effectLst/>
                <a:latin typeface="Century Gothic" panose="020B0502020202020204" pitchFamily="34" charset="0"/>
                <a:ea typeface="Calibri" panose="020F0502020204030204" pitchFamily="34" charset="0"/>
                <a:cs typeface="Times New Roman" panose="02020603050405020304" pitchFamily="18" charset="0"/>
              </a:rPr>
              <a:t>1999 - Present</a:t>
            </a:r>
            <a:endParaRPr lang="en-US" sz="2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6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rPr>
              <a:t> </a:t>
            </a:r>
          </a:p>
        </p:txBody>
      </p:sp>
      <p:pic>
        <p:nvPicPr>
          <p:cNvPr id="20" name="Picture 19" descr="C:\Users\jverkerk\Downloads\pics\03_Landsat8.png">
            <a:extLst>
              <a:ext uri="{FF2B5EF4-FFF2-40B4-BE49-F238E27FC236}">
                <a16:creationId xmlns="" xmlns:a16="http://schemas.microsoft.com/office/drawing/2014/main" id="{BC030282-0BAC-4FD5-A6E9-015D1159E4D0}"/>
              </a:ext>
            </a:extLst>
          </p:cNvPr>
          <p:cNvPicPr/>
          <p:nvPr/>
        </p:nvPicPr>
        <p:blipFill>
          <a:blip r:embed="rId5" cstate="screen">
            <a:extLst>
              <a:ext uri="{28A0092B-C50C-407E-A947-70E740481C1C}">
                <a14:useLocalDpi xmlns:a14="http://schemas.microsoft.com/office/drawing/2010/main"/>
              </a:ext>
            </a:extLst>
          </a:blip>
          <a:srcRect/>
          <a:stretch>
            <a:fillRect/>
          </a:stretch>
        </p:blipFill>
        <p:spPr bwMode="auto">
          <a:xfrm>
            <a:off x="9884893" y="1469910"/>
            <a:ext cx="1714500" cy="1400969"/>
          </a:xfrm>
          <a:prstGeom prst="rect">
            <a:avLst/>
          </a:prstGeom>
          <a:noFill/>
          <a:ln>
            <a:noFill/>
          </a:ln>
        </p:spPr>
      </p:pic>
      <p:sp>
        <p:nvSpPr>
          <p:cNvPr id="23" name="Text Box 27">
            <a:extLst>
              <a:ext uri="{FF2B5EF4-FFF2-40B4-BE49-F238E27FC236}">
                <a16:creationId xmlns="" xmlns:a16="http://schemas.microsoft.com/office/drawing/2014/main" id="{8F9016BD-1A09-4174-88CB-1CD54DB89797}"/>
              </a:ext>
            </a:extLst>
          </p:cNvPr>
          <p:cNvSpPr txBox="1"/>
          <p:nvPr/>
        </p:nvSpPr>
        <p:spPr>
          <a:xfrm>
            <a:off x="9884894" y="3330487"/>
            <a:ext cx="1891947" cy="2068259"/>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spAutoFit/>
          </a:bodyPr>
          <a:lstStyle/>
          <a:p>
            <a:pPr marL="0" marR="0" algn="ctr">
              <a:lnSpc>
                <a:spcPct val="107000"/>
              </a:lnSpc>
              <a:spcBef>
                <a:spcPts val="0"/>
              </a:spcBef>
              <a:spcAft>
                <a:spcPts val="0"/>
              </a:spcAft>
            </a:pPr>
            <a:r>
              <a:rPr lang="en-US" sz="2000" b="1" dirty="0">
                <a:effectLst/>
                <a:latin typeface="Century Gothic" panose="020B0502020202020204" pitchFamily="34" charset="0"/>
                <a:ea typeface="Calibri" panose="020F0502020204030204" pitchFamily="34" charset="0"/>
                <a:cs typeface="Times New Roman" panose="02020603050405020304" pitchFamily="18" charset="0"/>
              </a:rPr>
              <a:t>Landsat 8 OLI</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2000" dirty="0">
                <a:effectLst/>
                <a:latin typeface="Century Gothic" panose="020B0502020202020204" pitchFamily="34" charset="0"/>
                <a:ea typeface="Calibri" panose="020F0502020204030204" pitchFamily="34" charset="0"/>
                <a:cs typeface="Times New Roman" panose="02020603050405020304" pitchFamily="18" charset="0"/>
              </a:rPr>
              <a:t>30m Spatial Resolution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2000" dirty="0">
                <a:effectLst/>
                <a:latin typeface="Century Gothic" panose="020B0502020202020204" pitchFamily="34" charset="0"/>
                <a:ea typeface="Calibri" panose="020F0502020204030204" pitchFamily="34" charset="0"/>
                <a:cs typeface="Times New Roman" panose="02020603050405020304" pitchFamily="18" charset="0"/>
              </a:rPr>
              <a:t>16 Day Revisit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2000" dirty="0">
                <a:solidFill>
                  <a:schemeClr val="tx1">
                    <a:lumMod val="50000"/>
                    <a:lumOff val="50000"/>
                  </a:schemeClr>
                </a:solidFill>
                <a:effectLst/>
                <a:latin typeface="Century Gothic" panose="020B0502020202020204" pitchFamily="34" charset="0"/>
                <a:ea typeface="Calibri" panose="020F0502020204030204" pitchFamily="34" charset="0"/>
                <a:cs typeface="Times New Roman" panose="02020603050405020304" pitchFamily="18" charset="0"/>
              </a:rPr>
              <a:t>2013 - Present</a:t>
            </a: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25" name="Rectangle 24">
            <a:extLst>
              <a:ext uri="{FF2B5EF4-FFF2-40B4-BE49-F238E27FC236}">
                <a16:creationId xmlns="" xmlns:a16="http://schemas.microsoft.com/office/drawing/2014/main" id="{EAD26F50-77B3-465F-857C-E5370D79B81F}"/>
              </a:ext>
            </a:extLst>
          </p:cNvPr>
          <p:cNvSpPr/>
          <p:nvPr/>
        </p:nvSpPr>
        <p:spPr>
          <a:xfrm>
            <a:off x="220715" y="1307435"/>
            <a:ext cx="4382902" cy="2526974"/>
          </a:xfrm>
          <a:prstGeom prst="rect">
            <a:avLst/>
          </a:prstGeom>
        </p:spPr>
      </p:sp>
      <p:sp>
        <p:nvSpPr>
          <p:cNvPr id="30" name="Text Box 32">
            <a:extLst>
              <a:ext uri="{FF2B5EF4-FFF2-40B4-BE49-F238E27FC236}">
                <a16:creationId xmlns="" xmlns:a16="http://schemas.microsoft.com/office/drawing/2014/main" id="{152BB591-356D-4785-A7E6-2EA48820B052}"/>
              </a:ext>
            </a:extLst>
          </p:cNvPr>
          <p:cNvSpPr txBox="1"/>
          <p:nvPr/>
        </p:nvSpPr>
        <p:spPr>
          <a:xfrm>
            <a:off x="2930526" y="3330487"/>
            <a:ext cx="2648606" cy="2397579"/>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spAutoFit/>
          </a:bodyPr>
          <a:lstStyle/>
          <a:p>
            <a:pPr marL="0" marR="0" algn="ctr">
              <a:lnSpc>
                <a:spcPct val="107000"/>
              </a:lnSpc>
              <a:spcBef>
                <a:spcPts val="0"/>
              </a:spcBef>
              <a:spcAft>
                <a:spcPts val="0"/>
              </a:spcAft>
            </a:pPr>
            <a:r>
              <a:rPr lang="en-US" sz="2000" dirty="0">
                <a:effectLst/>
                <a:ea typeface="Calibri" panose="020F0502020204030204" pitchFamily="34" charset="0"/>
                <a:cs typeface="Times New Roman" panose="02020603050405020304" pitchFamily="18" charset="0"/>
              </a:rPr>
              <a:t>USDA Farm Service Agency’s </a:t>
            </a:r>
            <a:r>
              <a:rPr lang="en-US" sz="2000" b="1" dirty="0">
                <a:effectLst/>
                <a:ea typeface="Calibri" panose="020F0502020204030204" pitchFamily="34" charset="0"/>
                <a:cs typeface="Times New Roman" panose="02020603050405020304" pitchFamily="18" charset="0"/>
              </a:rPr>
              <a:t>National Agriculture Imagery Program (NAIP)</a:t>
            </a:r>
            <a:r>
              <a:rPr lang="en-US" sz="2000" dirty="0">
                <a:effectLst/>
                <a:ea typeface="Calibri" panose="020F0502020204030204" pitchFamily="34" charset="0"/>
                <a:cs typeface="Times New Roman" panose="02020603050405020304" pitchFamily="18" charset="0"/>
              </a:rPr>
              <a:t>, </a:t>
            </a:r>
            <a:endParaRPr lang="en-US" sz="2000" dirty="0" smtClean="0">
              <a:effectLs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2000" dirty="0" smtClean="0">
                <a:effectLst/>
                <a:ea typeface="Calibri" panose="020F0502020204030204" pitchFamily="34" charset="0"/>
                <a:cs typeface="Times New Roman" panose="02020603050405020304" pitchFamily="18" charset="0"/>
              </a:rPr>
              <a:t>1m </a:t>
            </a:r>
            <a:r>
              <a:rPr lang="en-US" sz="2000" dirty="0">
                <a:effectLst/>
                <a:ea typeface="Calibri" panose="020F0502020204030204" pitchFamily="34" charset="0"/>
                <a:cs typeface="Times New Roman" panose="02020603050405020304" pitchFamily="18" charset="0"/>
              </a:rPr>
              <a:t>Spatial Resolution </a:t>
            </a:r>
            <a:endParaRPr lang="en-US" sz="2000" dirty="0" smtClean="0">
              <a:effectLs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2000" dirty="0" smtClean="0">
                <a:solidFill>
                  <a:schemeClr val="tx1">
                    <a:lumMod val="50000"/>
                    <a:lumOff val="50000"/>
                  </a:schemeClr>
                </a:solidFill>
                <a:effectLst/>
                <a:ea typeface="Calibri" panose="020F0502020204030204" pitchFamily="34" charset="0"/>
                <a:cs typeface="Times New Roman" panose="02020603050405020304" pitchFamily="18" charset="0"/>
              </a:rPr>
              <a:t>2012</a:t>
            </a:r>
            <a:r>
              <a:rPr lang="en-US" sz="2000" dirty="0">
                <a:solidFill>
                  <a:schemeClr val="tx1">
                    <a:lumMod val="50000"/>
                    <a:lumOff val="50000"/>
                  </a:schemeClr>
                </a:solidFill>
                <a:effectLst/>
                <a:ea typeface="Calibri" panose="020F0502020204030204" pitchFamily="34" charset="0"/>
                <a:cs typeface="Times New Roman" panose="02020603050405020304" pitchFamily="18" charset="0"/>
              </a:rPr>
              <a:t>, 2014, 2016</a:t>
            </a:r>
            <a:endParaRPr lang="en-US" sz="2000" b="1" dirty="0">
              <a:solidFill>
                <a:schemeClr val="tx1">
                  <a:lumMod val="50000"/>
                  <a:lumOff val="50000"/>
                </a:schemeClr>
              </a:solidFill>
              <a:effectLst/>
              <a:ea typeface="Calibri" panose="020F0502020204030204" pitchFamily="34" charset="0"/>
              <a:cs typeface="Times New Roman" panose="02020603050405020304" pitchFamily="18" charset="0"/>
            </a:endParaRPr>
          </a:p>
        </p:txBody>
      </p:sp>
      <p:sp>
        <p:nvSpPr>
          <p:cNvPr id="31" name="Text Box 33">
            <a:extLst>
              <a:ext uri="{FF2B5EF4-FFF2-40B4-BE49-F238E27FC236}">
                <a16:creationId xmlns="" xmlns:a16="http://schemas.microsoft.com/office/drawing/2014/main" id="{DFC18AA9-9171-46E6-949B-2D2160736ED8}"/>
              </a:ext>
            </a:extLst>
          </p:cNvPr>
          <p:cNvSpPr txBox="1"/>
          <p:nvPr/>
        </p:nvSpPr>
        <p:spPr>
          <a:xfrm>
            <a:off x="450885" y="3330487"/>
            <a:ext cx="2314608" cy="2068259"/>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spAutoFit/>
          </a:bodyPr>
          <a:lstStyle/>
          <a:p>
            <a:pPr marL="0" marR="0" algn="ctr">
              <a:lnSpc>
                <a:spcPct val="107000"/>
              </a:lnSpc>
              <a:spcBef>
                <a:spcPts val="0"/>
              </a:spcBef>
              <a:spcAft>
                <a:spcPts val="0"/>
              </a:spcAft>
            </a:pPr>
            <a:r>
              <a:rPr lang="en-US" sz="2000" dirty="0">
                <a:effectLst/>
                <a:latin typeface="Century Gothic" panose="020B0502020202020204" pitchFamily="34" charset="0"/>
                <a:ea typeface="Calibri" panose="020F0502020204030204" pitchFamily="34" charset="0"/>
                <a:cs typeface="Times New Roman" panose="02020603050405020304" pitchFamily="18" charset="0"/>
              </a:rPr>
              <a:t>USFS </a:t>
            </a:r>
            <a:r>
              <a:rPr lang="en-US" sz="2000" b="1" dirty="0">
                <a:effectLst/>
                <a:latin typeface="Century Gothic" panose="020B0502020202020204" pitchFamily="34" charset="0"/>
                <a:ea typeface="Calibri" panose="020F0502020204030204" pitchFamily="34" charset="0"/>
                <a:cs typeface="Times New Roman" panose="02020603050405020304" pitchFamily="18" charset="0"/>
              </a:rPr>
              <a:t>LiDAR</a:t>
            </a:r>
            <a:r>
              <a:rPr lang="en-US" sz="2000" dirty="0">
                <a:effectLst/>
                <a:latin typeface="Century Gothic" panose="020B0502020202020204" pitchFamily="34" charset="0"/>
                <a:ea typeface="Calibri" panose="020F0502020204030204" pitchFamily="34" charset="0"/>
                <a:cs typeface="Times New Roman" panose="02020603050405020304" pitchFamily="18" charset="0"/>
              </a:rPr>
              <a:t>, </a:t>
            </a:r>
            <a:r>
              <a:rPr lang="en-US" sz="2000" dirty="0" err="1">
                <a:effectLst/>
                <a:latin typeface="Century Gothic" panose="020B0502020202020204" pitchFamily="34" charset="0"/>
                <a:ea typeface="Calibri" panose="020F0502020204030204" pitchFamily="34" charset="0"/>
                <a:cs typeface="Times New Roman" panose="02020603050405020304" pitchFamily="18" charset="0"/>
              </a:rPr>
              <a:t>Partenavia</a:t>
            </a:r>
            <a:r>
              <a:rPr lang="en-US" sz="2000" dirty="0">
                <a:effectLst/>
                <a:latin typeface="Century Gothic" panose="020B0502020202020204" pitchFamily="34" charset="0"/>
                <a:ea typeface="Calibri" panose="020F0502020204030204" pitchFamily="34" charset="0"/>
                <a:cs typeface="Times New Roman" panose="02020603050405020304" pitchFamily="18" charset="0"/>
              </a:rPr>
              <a:t> P68C, Leica ALS70,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2000" dirty="0">
                <a:effectLst/>
                <a:latin typeface="Century Gothic" panose="020B0502020202020204" pitchFamily="34" charset="0"/>
                <a:ea typeface="Calibri" panose="020F0502020204030204" pitchFamily="34" charset="0"/>
                <a:cs typeface="Times New Roman" panose="02020603050405020304" pitchFamily="18" charset="0"/>
              </a:rPr>
              <a:t>&lt;15cm Spatial Resolution, </a:t>
            </a:r>
            <a:endParaRPr lang="en-US" sz="2000" dirty="0" smtClean="0">
              <a:effectLst/>
              <a:latin typeface="Century Gothic" panose="020B050202020202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2000" dirty="0" smtClean="0">
                <a:solidFill>
                  <a:schemeClr val="tx1">
                    <a:lumMod val="50000"/>
                    <a:lumOff val="50000"/>
                  </a:schemeClr>
                </a:solidFill>
                <a:effectLst/>
                <a:latin typeface="Century Gothic" panose="020B0502020202020204" pitchFamily="34" charset="0"/>
                <a:ea typeface="Calibri" panose="020F0502020204030204" pitchFamily="34" charset="0"/>
                <a:cs typeface="Times New Roman" panose="02020603050405020304" pitchFamily="18" charset="0"/>
              </a:rPr>
              <a:t>2015</a:t>
            </a:r>
            <a:endParaRPr lang="en-US" sz="2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2" name="Picture 31">
            <a:extLst>
              <a:ext uri="{FF2B5EF4-FFF2-40B4-BE49-F238E27FC236}">
                <a16:creationId xmlns="" xmlns:a16="http://schemas.microsoft.com/office/drawing/2014/main" id="{EF1EB8C5-DD5F-4A53-8D45-4C14AB81FE21}"/>
              </a:ext>
            </a:extLst>
          </p:cNvPr>
          <p:cNvPicPr/>
          <p:nvPr/>
        </p:nvPicPr>
        <p:blipFill>
          <a:blip r:embed="rId6" cstate="print">
            <a:extLst>
              <a:ext uri="{28A0092B-C50C-407E-A947-70E740481C1C}">
                <a14:useLocalDpi xmlns:a14="http://schemas.microsoft.com/office/drawing/2010/main"/>
              </a:ext>
            </a:extLst>
          </a:blip>
          <a:stretch>
            <a:fillRect/>
          </a:stretch>
        </p:blipFill>
        <p:spPr bwMode="auto">
          <a:xfrm>
            <a:off x="1846855" y="1743077"/>
            <a:ext cx="2269228" cy="1151768"/>
          </a:xfrm>
          <a:prstGeom prst="rect">
            <a:avLst/>
          </a:prstGeom>
          <a:noFill/>
          <a:ln>
            <a:noFill/>
          </a:ln>
        </p:spPr>
      </p:pic>
    </p:spTree>
    <p:extLst>
      <p:ext uri="{BB962C8B-B14F-4D97-AF65-F5344CB8AC3E}">
        <p14:creationId xmlns:p14="http://schemas.microsoft.com/office/powerpoint/2010/main" val="317571121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lt1"/>
        </a:solidFill>
        <a:ln w="6350">
          <a:noFill/>
        </a:ln>
      </a:spPr>
      <a:bodyPr rot="0" spcFirstLastPara="0" vert="horz" wrap="square" lIns="91440" tIns="45720" rIns="91440" bIns="45720" numCol="1" spcCol="0" rtlCol="0" fromWordArt="0" anchor="t" anchorCtr="0" forceAA="0" compatLnSpc="1">
        <a:prstTxWarp prst="textNoShape">
          <a:avLst/>
        </a:prstTxWarp>
        <a:noAutofit/>
      </a:bodyPr>
      <a:lstStyle>
        <a:defPPr marL="0" marR="0" algn="ctr">
          <a:lnSpc>
            <a:spcPct val="107000"/>
          </a:lnSpc>
          <a:spcBef>
            <a:spcPts val="0"/>
          </a:spcBef>
          <a:spcAft>
            <a:spcPts val="0"/>
          </a:spcAft>
          <a:defRPr sz="1100" dirty="0">
            <a:effectLst/>
            <a:latin typeface="Calibri" panose="020F0502020204030204" pitchFamily="34" charset="0"/>
            <a:ea typeface="Calibri" panose="020F0502020204030204" pitchFamily="34" charset="0"/>
            <a:cs typeface="Times New Roman" panose="02020603050405020304" pitchFamily="18" charset="0"/>
          </a:defRPr>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2017 v4</Template>
  <TotalTime>12667</TotalTime>
  <Words>5074</Words>
  <Application>Microsoft Office PowerPoint</Application>
  <PresentationFormat>Custom</PresentationFormat>
  <Paragraphs>819</Paragraphs>
  <Slides>54</Slides>
  <Notes>54</Notes>
  <HiddenSlides>0</HiddenSlides>
  <MMClips>0</MMClips>
  <ScaleCrop>false</ScaleCrop>
  <HeadingPairs>
    <vt:vector size="4" baseType="variant">
      <vt:variant>
        <vt:lpstr>Theme</vt:lpstr>
      </vt:variant>
      <vt:variant>
        <vt:i4>2</vt:i4>
      </vt:variant>
      <vt:variant>
        <vt:lpstr>Slide Titles</vt:lpstr>
      </vt:variant>
      <vt:variant>
        <vt:i4>54</vt:i4>
      </vt:variant>
    </vt:vector>
  </HeadingPairs>
  <TitlesOfParts>
    <vt:vector size="56" baseType="lpstr">
      <vt:lpstr>Office Theme</vt:lpstr>
      <vt:lpstr>1_Office Theme</vt:lpstr>
      <vt:lpstr>PowerPoint Presentation</vt:lpstr>
      <vt:lpstr>Partners</vt:lpstr>
      <vt:lpstr>Community Concerns</vt:lpstr>
      <vt:lpstr>Previous Work</vt:lpstr>
      <vt:lpstr>Previous Work</vt:lpstr>
      <vt:lpstr>Previous Work</vt:lpstr>
      <vt:lpstr>Study Area</vt:lpstr>
      <vt:lpstr>Objectives</vt:lpstr>
      <vt:lpstr>Earth Observations</vt:lpstr>
      <vt:lpstr>Badger Planning Area LiDAR Case Study</vt:lpstr>
      <vt:lpstr>Methods</vt:lpstr>
      <vt:lpstr>Results</vt:lpstr>
      <vt:lpstr>Results</vt:lpstr>
      <vt:lpstr>Results – ROI within Badger Planning</vt:lpstr>
      <vt:lpstr>Results – ROI within Badger Planning</vt:lpstr>
      <vt:lpstr>Results – Canopy Height Model</vt:lpstr>
      <vt:lpstr>Results – Canopy Height Model</vt:lpstr>
      <vt:lpstr>Results – Canopy Height Model</vt:lpstr>
      <vt:lpstr>Results – Canopy Height Model</vt:lpstr>
      <vt:lpstr>Results – Canopy Height Model</vt:lpstr>
      <vt:lpstr>Results – Canopy Segmentation</vt:lpstr>
      <vt:lpstr>Results – Stem Locations</vt:lpstr>
      <vt:lpstr>Results – Canopy Height Model</vt:lpstr>
      <vt:lpstr>Results – Stem Locations</vt:lpstr>
      <vt:lpstr>Results – Stem Density/Acre</vt:lpstr>
      <vt:lpstr>Results – Stem Density/Acre</vt:lpstr>
      <vt:lpstr>Results – Canopy Segmentation</vt:lpstr>
      <vt:lpstr>Results – Canopy Segmentation</vt:lpstr>
      <vt:lpstr>Results – Canopy Segmentation</vt:lpstr>
      <vt:lpstr>Results – Canopy Segmentation</vt:lpstr>
      <vt:lpstr>Results – Canopy Base Heights</vt:lpstr>
      <vt:lpstr>Results – Canopy Base Heights</vt:lpstr>
      <vt:lpstr>Results – Canopy Base Heights</vt:lpstr>
      <vt:lpstr>Results – Mean Canopy Base Heights</vt:lpstr>
      <vt:lpstr>Results – Mean Canopy Base Heights</vt:lpstr>
      <vt:lpstr>Results – Understories and Edge Effects</vt:lpstr>
      <vt:lpstr>SAVETREE 2.0</vt:lpstr>
      <vt:lpstr>Methods</vt:lpstr>
      <vt:lpstr>Results</vt:lpstr>
      <vt:lpstr>Results</vt:lpstr>
      <vt:lpstr>Reading Fire Recovery</vt:lpstr>
      <vt:lpstr>Methods</vt:lpstr>
      <vt:lpstr>Results</vt:lpstr>
      <vt:lpstr>Results</vt:lpstr>
      <vt:lpstr>Results</vt:lpstr>
      <vt:lpstr>Results</vt:lpstr>
      <vt:lpstr>Results</vt:lpstr>
      <vt:lpstr>Results</vt:lpstr>
      <vt:lpstr>Results</vt:lpstr>
      <vt:lpstr>Conclusions</vt:lpstr>
      <vt:lpstr>Errors and Uncertainties</vt:lpstr>
      <vt:lpstr>Future Work</vt:lpstr>
      <vt:lpstr>Questions?</vt:lpstr>
      <vt:lpstr>Acknowledgements</vt:lpstr>
    </vt:vector>
  </TitlesOfParts>
  <Company>HPES ACES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Yankoski, Robert A. (LARC-E3)[SSAI DEVELOP]</dc:creator>
  <cp:lastModifiedBy>Nick Rousseau</cp:lastModifiedBy>
  <cp:revision>440</cp:revision>
  <dcterms:created xsi:type="dcterms:W3CDTF">2017-05-15T13:42:39Z</dcterms:created>
  <dcterms:modified xsi:type="dcterms:W3CDTF">2017-12-06T22:14:04Z</dcterms:modified>
</cp:coreProperties>
</file>