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34" r:id="rId2"/>
    <p:sldId id="335" r:id="rId3"/>
    <p:sldId id="337" r:id="rId4"/>
    <p:sldId id="339" r:id="rId5"/>
    <p:sldId id="340" r:id="rId6"/>
    <p:sldId id="341" r:id="rId7"/>
    <p:sldId id="35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1E8A"/>
    <a:srgbClr val="00487E"/>
    <a:srgbClr val="005EA4"/>
    <a:srgbClr val="0523B7"/>
    <a:srgbClr val="3550A7"/>
    <a:srgbClr val="3A4666"/>
    <a:srgbClr val="281A1A"/>
    <a:srgbClr val="4112B2"/>
    <a:srgbClr val="345700"/>
    <a:srgbClr val="100F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73" autoAdjust="0"/>
    <p:restoredTop sz="96601" autoAdjust="0"/>
  </p:normalViewPr>
  <p:slideViewPr>
    <p:cSldViewPr snapToGrid="0">
      <p:cViewPr varScale="1">
        <p:scale>
          <a:sx n="88" d="100"/>
          <a:sy n="88" d="100"/>
        </p:scale>
        <p:origin x="782" y="6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notesViewPr>
    <p:cSldViewPr snapToGrid="0">
      <p:cViewPr varScale="1">
        <p:scale>
          <a:sx n="69" d="100"/>
          <a:sy n="69" d="100"/>
        </p:scale>
        <p:origin x="321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10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B0551F6-EE6B-48C5-A43A-C7EC1BD5F541}" type="datetimeFigureOut">
              <a:rPr lang="en-US" smtClean="0"/>
              <a:t>5/28/2020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928FD7A-8741-478D-8671-F6E4624C3B84}" type="slidenum">
              <a:rPr lang="en-US" smtClean="0"/>
              <a:t>‹#›</a:t>
            </a:fld>
            <a:endParaRPr lang="en-US"/>
          </a:p>
        </p:txBody>
      </p:sp>
    </p:spTree>
    <p:extLst>
      <p:ext uri="{BB962C8B-B14F-4D97-AF65-F5344CB8AC3E}">
        <p14:creationId xmlns:p14="http://schemas.microsoft.com/office/powerpoint/2010/main" val="40675734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10F9C2-AEC2-40AC-908E-7B015EE0924C}" type="datetimeFigureOut">
              <a:rPr lang="en-US" smtClean="0"/>
              <a:t>5/28/2020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35C12C-436B-478B-9EA8-7D7AB2695871}" type="slidenum">
              <a:rPr lang="en-US" smtClean="0"/>
              <a:t>‹#›</a:t>
            </a:fld>
            <a:endParaRPr lang="en-US"/>
          </a:p>
        </p:txBody>
      </p:sp>
    </p:spTree>
    <p:extLst>
      <p:ext uri="{BB962C8B-B14F-4D97-AF65-F5344CB8AC3E}">
        <p14:creationId xmlns:p14="http://schemas.microsoft.com/office/powerpoint/2010/main" val="2509195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A70324-EAA4-4440-90F3-7D611F9042B6}" type="slidenum">
              <a:rPr lang="en-US" smtClean="0"/>
              <a:t>2</a:t>
            </a:fld>
            <a:endParaRPr lang="en-US"/>
          </a:p>
        </p:txBody>
      </p:sp>
    </p:spTree>
    <p:extLst>
      <p:ext uri="{BB962C8B-B14F-4D97-AF65-F5344CB8AC3E}">
        <p14:creationId xmlns:p14="http://schemas.microsoft.com/office/powerpoint/2010/main" val="1902160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A70324-EAA4-4440-90F3-7D611F9042B6}" type="slidenum">
              <a:rPr lang="en-US" smtClean="0"/>
              <a:t>4</a:t>
            </a:fld>
            <a:endParaRPr lang="en-US"/>
          </a:p>
        </p:txBody>
      </p:sp>
    </p:spTree>
    <p:extLst>
      <p:ext uri="{BB962C8B-B14F-4D97-AF65-F5344CB8AC3E}">
        <p14:creationId xmlns:p14="http://schemas.microsoft.com/office/powerpoint/2010/main" val="1900329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953751" y="238125"/>
            <a:ext cx="870608" cy="741586"/>
          </a:xfrm>
          <a:prstGeom prst="rect">
            <a:avLst/>
          </a:prstGeom>
        </p:spPr>
      </p:pic>
      <p:sp>
        <p:nvSpPr>
          <p:cNvPr id="9" name="TextBox 8"/>
          <p:cNvSpPr txBox="1"/>
          <p:nvPr userDrawn="1"/>
        </p:nvSpPr>
        <p:spPr>
          <a:xfrm>
            <a:off x="8944500" y="400872"/>
            <a:ext cx="1962150" cy="415498"/>
          </a:xfrm>
          <a:prstGeom prst="rect">
            <a:avLst/>
          </a:prstGeom>
          <a:noFill/>
        </p:spPr>
        <p:txBody>
          <a:bodyPr wrap="square" rtlCol="0">
            <a:spAutoFit/>
          </a:bodyPr>
          <a:lstStyle/>
          <a:p>
            <a:pPr algn="r"/>
            <a:r>
              <a:rPr lang="en-US" sz="1050" dirty="0">
                <a:solidFill>
                  <a:schemeClr val="bg2">
                    <a:lumMod val="25000"/>
                  </a:schemeClr>
                </a:solidFill>
                <a:latin typeface="+mn-lt"/>
                <a:cs typeface="Arial" panose="020B0604020202020204" pitchFamily="34" charset="0"/>
              </a:rPr>
              <a:t>National</a:t>
            </a:r>
            <a:r>
              <a:rPr lang="en-US" sz="1050" baseline="0" dirty="0">
                <a:solidFill>
                  <a:schemeClr val="bg2">
                    <a:lumMod val="25000"/>
                  </a:schemeClr>
                </a:solidFill>
                <a:latin typeface="+mn-lt"/>
                <a:cs typeface="Arial" panose="020B0604020202020204" pitchFamily="34" charset="0"/>
              </a:rPr>
              <a:t> Aeronautics and</a:t>
            </a:r>
          </a:p>
          <a:p>
            <a:pPr algn="r"/>
            <a:r>
              <a:rPr lang="en-US" sz="1050" baseline="0" dirty="0">
                <a:solidFill>
                  <a:schemeClr val="bg2">
                    <a:lumMod val="25000"/>
                  </a:schemeClr>
                </a:solidFill>
                <a:latin typeface="+mn-lt"/>
                <a:cs typeface="Arial" panose="020B0604020202020204" pitchFamily="34" charset="0"/>
              </a:rPr>
              <a:t>Space Administration</a:t>
            </a:r>
            <a:endParaRPr lang="en-US" sz="1050" dirty="0">
              <a:solidFill>
                <a:schemeClr val="bg2">
                  <a:lumMod val="25000"/>
                </a:schemeClr>
              </a:solidFill>
              <a:latin typeface="+mn-lt"/>
              <a:cs typeface="Arial" panose="020B0604020202020204" pitchFamily="34" charset="0"/>
            </a:endParaRPr>
          </a:p>
        </p:txBody>
      </p:sp>
      <p:cxnSp>
        <p:nvCxnSpPr>
          <p:cNvPr id="10" name="Straight Connector 9"/>
          <p:cNvCxnSpPr/>
          <p:nvPr userDrawn="1"/>
        </p:nvCxnSpPr>
        <p:spPr>
          <a:xfrm>
            <a:off x="10930200" y="304800"/>
            <a:ext cx="0" cy="616952"/>
          </a:xfrm>
          <a:prstGeom prst="line">
            <a:avLst/>
          </a:prstGeom>
          <a:ln>
            <a:solidFill>
              <a:schemeClr val="bg2">
                <a:lumMod val="50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63766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01216" y="365125"/>
            <a:ext cx="11448662" cy="857185"/>
          </a:xfrm>
        </p:spPr>
        <p:txBody>
          <a:bodyPr/>
          <a:lstStyle/>
          <a:p>
            <a:r>
              <a:rPr lang="en-US"/>
              <a:t>Click to edit Master title style</a:t>
            </a:r>
          </a:p>
        </p:txBody>
      </p:sp>
      <p:sp>
        <p:nvSpPr>
          <p:cNvPr id="3" name="Content Placeholder 2"/>
          <p:cNvSpPr>
            <a:spLocks noGrp="1"/>
          </p:cNvSpPr>
          <p:nvPr>
            <p:ph idx="1"/>
          </p:nvPr>
        </p:nvSpPr>
        <p:spPr>
          <a:xfrm>
            <a:off x="401216" y="1352939"/>
            <a:ext cx="11448662" cy="48240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BDD4699A-99FE-469F-AC2B-BF8A65744275}" type="datetimeFigureOut">
              <a:rPr lang="en-US" smtClean="0"/>
              <a:t>5/28/2020</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D01CD46E-6591-4597-A15C-0991C7C39CF4}" type="slidenum">
              <a:rPr lang="en-US" smtClean="0"/>
              <a:t>‹#›</a:t>
            </a:fld>
            <a:endParaRPr lang="en-US"/>
          </a:p>
        </p:txBody>
      </p:sp>
    </p:spTree>
    <p:extLst>
      <p:ext uri="{BB962C8B-B14F-4D97-AF65-F5344CB8AC3E}">
        <p14:creationId xmlns:p14="http://schemas.microsoft.com/office/powerpoint/2010/main" val="1779116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00125" y="365124"/>
            <a:ext cx="9413277" cy="479425"/>
          </a:xfrm>
        </p:spPr>
        <p:txBody>
          <a:bodyPr>
            <a:noAutofit/>
          </a:bodyPr>
          <a:lstStyle>
            <a:lvl1pPr>
              <a:defRPr sz="4800" b="0">
                <a:solidFill>
                  <a:srgbClr val="3550A7"/>
                </a:solidFill>
              </a:defRPr>
            </a:lvl1pPr>
          </a:lstStyle>
          <a:p>
            <a:r>
              <a:rPr lang="en-US" dirty="0"/>
              <a:t>Slide Title</a:t>
            </a:r>
          </a:p>
        </p:txBody>
      </p:sp>
      <p:sp>
        <p:nvSpPr>
          <p:cNvPr id="9" name="Picture Placeholder 2"/>
          <p:cNvSpPr>
            <a:spLocks noGrp="1"/>
          </p:cNvSpPr>
          <p:nvPr>
            <p:ph type="pic" idx="10" hasCustomPrompt="1"/>
          </p:nvPr>
        </p:nvSpPr>
        <p:spPr>
          <a:xfrm>
            <a:off x="5183187" y="931498"/>
            <a:ext cx="7008813" cy="5880783"/>
          </a:xfrm>
        </p:spPr>
        <p:txBody>
          <a:bodyPr anchor="ctr">
            <a:normAutofit/>
          </a:bodyPr>
          <a:lstStyle>
            <a:lvl1pPr marL="0" indent="0" algn="ctr">
              <a:buNone/>
              <a:defRPr sz="5400" b="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Imagery</a:t>
            </a:r>
          </a:p>
        </p:txBody>
      </p:sp>
      <p:sp>
        <p:nvSpPr>
          <p:cNvPr id="10" name="Text Placeholder 3"/>
          <p:cNvSpPr>
            <a:spLocks noGrp="1"/>
          </p:cNvSpPr>
          <p:nvPr>
            <p:ph type="body" sz="half" idx="2" hasCustomPrompt="1"/>
          </p:nvPr>
        </p:nvSpPr>
        <p:spPr>
          <a:xfrm>
            <a:off x="1000125" y="931498"/>
            <a:ext cx="3743997" cy="5880783"/>
          </a:xfrm>
        </p:spPr>
        <p:txBody>
          <a:bodyPr>
            <a:normAutofit/>
          </a:bodyPr>
          <a:lstStyle>
            <a:lvl1pPr marL="0" indent="0">
              <a:buNone/>
              <a:defRPr sz="2000">
                <a:solidFill>
                  <a:schemeClr val="tx1">
                    <a:lumMod val="75000"/>
                    <a:lumOff val="2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Body Text Here</a:t>
            </a:r>
          </a:p>
        </p:txBody>
      </p:sp>
      <p:sp>
        <p:nvSpPr>
          <p:cNvPr id="4" name="Rectangle 3"/>
          <p:cNvSpPr/>
          <p:nvPr userDrawn="1"/>
        </p:nvSpPr>
        <p:spPr>
          <a:xfrm>
            <a:off x="0" y="6812281"/>
            <a:ext cx="12192000" cy="45719"/>
          </a:xfrm>
          <a:prstGeom prst="rect">
            <a:avLst/>
          </a:prstGeom>
          <a:solidFill>
            <a:srgbClr val="797979"/>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cstate="print">
            <a:grayscl/>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1" name="Hexagon 10"/>
          <p:cNvSpPr/>
          <p:nvPr userDrawn="1"/>
        </p:nvSpPr>
        <p:spPr>
          <a:xfrm>
            <a:off x="11144250" y="88726"/>
            <a:ext cx="577565" cy="495474"/>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212104" y="114549"/>
            <a:ext cx="422909" cy="427953"/>
          </a:xfrm>
          <a:prstGeom prst="rect">
            <a:avLst/>
          </a:prstGeom>
        </p:spPr>
      </p:pic>
    </p:spTree>
    <p:extLst>
      <p:ext uri="{BB962C8B-B14F-4D97-AF65-F5344CB8AC3E}">
        <p14:creationId xmlns:p14="http://schemas.microsoft.com/office/powerpoint/2010/main" val="3122888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1000125" y="365124"/>
            <a:ext cx="10233148" cy="479425"/>
          </a:xfrm>
        </p:spPr>
        <p:txBody>
          <a:bodyPr>
            <a:noAutofit/>
          </a:bodyPr>
          <a:lstStyle>
            <a:lvl1pPr>
              <a:defRPr sz="4800" b="0">
                <a:solidFill>
                  <a:srgbClr val="3550A7"/>
                </a:solidFill>
              </a:defRPr>
            </a:lvl1pPr>
          </a:lstStyle>
          <a:p>
            <a:r>
              <a:rPr lang="en-US" dirty="0"/>
              <a:t>Slide Title</a:t>
            </a:r>
          </a:p>
        </p:txBody>
      </p:sp>
      <p:sp>
        <p:nvSpPr>
          <p:cNvPr id="9" name="Picture Placeholder 2"/>
          <p:cNvSpPr>
            <a:spLocks noGrp="1"/>
          </p:cNvSpPr>
          <p:nvPr>
            <p:ph type="pic" idx="10" hasCustomPrompt="1"/>
          </p:nvPr>
        </p:nvSpPr>
        <p:spPr>
          <a:xfrm>
            <a:off x="0" y="931498"/>
            <a:ext cx="7008813" cy="5880479"/>
          </a:xfrm>
        </p:spPr>
        <p:txBody>
          <a:bodyPr anchor="ctr">
            <a:normAutofit/>
          </a:bodyPr>
          <a:lstStyle>
            <a:lvl1pPr marL="0" indent="0" algn="ctr">
              <a:buNone/>
              <a:defRPr sz="5400" b="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Imagery</a:t>
            </a:r>
          </a:p>
        </p:txBody>
      </p:sp>
      <p:sp>
        <p:nvSpPr>
          <p:cNvPr id="10" name="Text Placeholder 3"/>
          <p:cNvSpPr>
            <a:spLocks noGrp="1"/>
          </p:cNvSpPr>
          <p:nvPr>
            <p:ph type="body" sz="half" idx="2" hasCustomPrompt="1"/>
          </p:nvPr>
        </p:nvSpPr>
        <p:spPr>
          <a:xfrm>
            <a:off x="7436065" y="931499"/>
            <a:ext cx="3797208" cy="5880478"/>
          </a:xfrm>
        </p:spPr>
        <p:txBody>
          <a:bodyPr>
            <a:normAutofit/>
          </a:bodyPr>
          <a:lstStyle>
            <a:lvl1pPr marL="0" indent="0">
              <a:buNone/>
              <a:defRPr sz="2000">
                <a:solidFill>
                  <a:schemeClr val="tx1">
                    <a:lumMod val="75000"/>
                    <a:lumOff val="2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Body Text Here</a:t>
            </a:r>
          </a:p>
        </p:txBody>
      </p:sp>
      <p:pic>
        <p:nvPicPr>
          <p:cNvPr id="11" name="Picture 10"/>
          <p:cNvPicPr>
            <a:picLocks noChangeAspect="1"/>
          </p:cNvPicPr>
          <p:nvPr userDrawn="1"/>
        </p:nvPicPr>
        <p:blipFill>
          <a:blip r:embed="rId2" cstate="print">
            <a:grayscl/>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Hexagon 11"/>
          <p:cNvSpPr/>
          <p:nvPr userDrawn="1"/>
        </p:nvSpPr>
        <p:spPr>
          <a:xfrm>
            <a:off x="11144250" y="88726"/>
            <a:ext cx="577565" cy="495474"/>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212104" y="114549"/>
            <a:ext cx="422909" cy="427953"/>
          </a:xfrm>
          <a:prstGeom prst="rect">
            <a:avLst/>
          </a:prstGeom>
        </p:spPr>
      </p:pic>
      <p:sp>
        <p:nvSpPr>
          <p:cNvPr id="15" name="Rectangle 14"/>
          <p:cNvSpPr/>
          <p:nvPr userDrawn="1"/>
        </p:nvSpPr>
        <p:spPr>
          <a:xfrm>
            <a:off x="0" y="6812281"/>
            <a:ext cx="12192000" cy="45719"/>
          </a:xfrm>
          <a:prstGeom prst="rect">
            <a:avLst/>
          </a:prstGeom>
          <a:solidFill>
            <a:srgbClr val="797979"/>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3543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H">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1000125" y="3794124"/>
            <a:ext cx="10233148" cy="479425"/>
          </a:xfrm>
        </p:spPr>
        <p:txBody>
          <a:bodyPr>
            <a:noAutofit/>
          </a:bodyPr>
          <a:lstStyle>
            <a:lvl1pPr>
              <a:defRPr sz="4800" b="0">
                <a:solidFill>
                  <a:srgbClr val="3550A7"/>
                </a:solidFill>
              </a:defRPr>
            </a:lvl1pPr>
          </a:lstStyle>
          <a:p>
            <a:r>
              <a:rPr lang="en-US" dirty="0"/>
              <a:t>Slide Title</a:t>
            </a:r>
          </a:p>
        </p:txBody>
      </p:sp>
      <p:sp>
        <p:nvSpPr>
          <p:cNvPr id="9" name="Picture Placeholder 2"/>
          <p:cNvSpPr>
            <a:spLocks noGrp="1"/>
          </p:cNvSpPr>
          <p:nvPr>
            <p:ph type="pic" idx="10" hasCustomPrompt="1"/>
          </p:nvPr>
        </p:nvSpPr>
        <p:spPr>
          <a:xfrm>
            <a:off x="0" y="46648"/>
            <a:ext cx="12192000" cy="3390904"/>
          </a:xfrm>
        </p:spPr>
        <p:txBody>
          <a:bodyPr anchor="ctr">
            <a:normAutofit/>
          </a:bodyPr>
          <a:lstStyle>
            <a:lvl1pPr marL="0" indent="0" algn="ctr">
              <a:buNone/>
              <a:defRPr sz="5400" b="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Imagery</a:t>
            </a:r>
          </a:p>
        </p:txBody>
      </p:sp>
      <p:sp>
        <p:nvSpPr>
          <p:cNvPr id="10" name="Text Placeholder 3"/>
          <p:cNvSpPr>
            <a:spLocks noGrp="1"/>
          </p:cNvSpPr>
          <p:nvPr>
            <p:ph type="body" sz="half" idx="2" hasCustomPrompt="1"/>
          </p:nvPr>
        </p:nvSpPr>
        <p:spPr>
          <a:xfrm>
            <a:off x="1000125" y="4432151"/>
            <a:ext cx="10233148" cy="2194560"/>
          </a:xfrm>
        </p:spPr>
        <p:txBody>
          <a:bodyPr>
            <a:normAutofit/>
          </a:bodyPr>
          <a:lstStyle>
            <a:lvl1pPr marL="0" indent="0">
              <a:buNone/>
              <a:defRPr sz="2000">
                <a:solidFill>
                  <a:schemeClr val="tx1">
                    <a:lumMod val="75000"/>
                    <a:lumOff val="2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Body Text Here</a:t>
            </a:r>
          </a:p>
        </p:txBody>
      </p:sp>
      <p:pic>
        <p:nvPicPr>
          <p:cNvPr id="11" name="Picture 10"/>
          <p:cNvPicPr>
            <a:picLocks noChangeAspect="1"/>
          </p:cNvPicPr>
          <p:nvPr userDrawn="1"/>
        </p:nvPicPr>
        <p:blipFill>
          <a:blip r:embed="rId2" cstate="print">
            <a:grayscl/>
            <a:extLst>
              <a:ext uri="{28A0092B-C50C-407E-A947-70E740481C1C}">
                <a14:useLocalDpi xmlns:a14="http://schemas.microsoft.com/office/drawing/2010/main" val="0"/>
              </a:ext>
            </a:extLst>
          </a:blip>
          <a:stretch>
            <a:fillRect/>
          </a:stretch>
        </p:blipFill>
        <p:spPr>
          <a:xfrm>
            <a:off x="0" y="3107937"/>
            <a:ext cx="12192000" cy="6858000"/>
          </a:xfrm>
          <a:prstGeom prst="rect">
            <a:avLst/>
          </a:prstGeom>
        </p:spPr>
      </p:pic>
      <p:sp>
        <p:nvSpPr>
          <p:cNvPr id="12" name="Hexagon 11"/>
          <p:cNvSpPr/>
          <p:nvPr userDrawn="1"/>
        </p:nvSpPr>
        <p:spPr>
          <a:xfrm>
            <a:off x="11144250" y="3186030"/>
            <a:ext cx="577565" cy="495474"/>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212104" y="3211853"/>
            <a:ext cx="422909" cy="427953"/>
          </a:xfrm>
          <a:prstGeom prst="rect">
            <a:avLst/>
          </a:prstGeom>
        </p:spPr>
      </p:pic>
      <p:sp>
        <p:nvSpPr>
          <p:cNvPr id="15" name="Rectangle 14"/>
          <p:cNvSpPr/>
          <p:nvPr userDrawn="1"/>
        </p:nvSpPr>
        <p:spPr>
          <a:xfrm>
            <a:off x="0" y="1578"/>
            <a:ext cx="12192000" cy="45719"/>
          </a:xfrm>
          <a:prstGeom prst="rect">
            <a:avLst/>
          </a:prstGeom>
          <a:solidFill>
            <a:srgbClr val="797979"/>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7974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H2">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1000125" y="365124"/>
            <a:ext cx="10233148" cy="479425"/>
          </a:xfrm>
        </p:spPr>
        <p:txBody>
          <a:bodyPr>
            <a:noAutofit/>
          </a:bodyPr>
          <a:lstStyle>
            <a:lvl1pPr>
              <a:defRPr sz="4800" b="0">
                <a:solidFill>
                  <a:srgbClr val="3550A7"/>
                </a:solidFill>
              </a:defRPr>
            </a:lvl1pPr>
          </a:lstStyle>
          <a:p>
            <a:r>
              <a:rPr lang="en-US" dirty="0"/>
              <a:t>Slide Title</a:t>
            </a:r>
          </a:p>
        </p:txBody>
      </p:sp>
      <p:sp>
        <p:nvSpPr>
          <p:cNvPr id="9" name="Picture Placeholder 2"/>
          <p:cNvSpPr>
            <a:spLocks noGrp="1"/>
          </p:cNvSpPr>
          <p:nvPr>
            <p:ph type="pic" idx="10" hasCustomPrompt="1"/>
          </p:nvPr>
        </p:nvSpPr>
        <p:spPr>
          <a:xfrm>
            <a:off x="0" y="3456417"/>
            <a:ext cx="12192000" cy="3354936"/>
          </a:xfrm>
        </p:spPr>
        <p:txBody>
          <a:bodyPr anchor="ctr">
            <a:normAutofit/>
          </a:bodyPr>
          <a:lstStyle>
            <a:lvl1pPr marL="0" indent="0" algn="ctr">
              <a:buNone/>
              <a:defRPr sz="5400" b="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Imagery</a:t>
            </a:r>
          </a:p>
        </p:txBody>
      </p:sp>
      <p:sp>
        <p:nvSpPr>
          <p:cNvPr id="10" name="Text Placeholder 3"/>
          <p:cNvSpPr>
            <a:spLocks noGrp="1"/>
          </p:cNvSpPr>
          <p:nvPr>
            <p:ph type="body" sz="half" idx="2" hasCustomPrompt="1"/>
          </p:nvPr>
        </p:nvSpPr>
        <p:spPr>
          <a:xfrm>
            <a:off x="1000125" y="993665"/>
            <a:ext cx="10233148" cy="2186052"/>
          </a:xfrm>
        </p:spPr>
        <p:txBody>
          <a:bodyPr>
            <a:normAutofit/>
          </a:bodyPr>
          <a:lstStyle>
            <a:lvl1pPr marL="0" indent="0">
              <a:buNone/>
              <a:defRPr sz="2000">
                <a:solidFill>
                  <a:schemeClr val="tx1">
                    <a:lumMod val="75000"/>
                    <a:lumOff val="2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Body Text Here</a:t>
            </a:r>
          </a:p>
        </p:txBody>
      </p:sp>
      <p:pic>
        <p:nvPicPr>
          <p:cNvPr id="11" name="Picture 10"/>
          <p:cNvPicPr>
            <a:picLocks noChangeAspect="1"/>
          </p:cNvPicPr>
          <p:nvPr userDrawn="1"/>
        </p:nvPicPr>
        <p:blipFill>
          <a:blip r:embed="rId2" cstate="print">
            <a:grayscl/>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Hexagon 11"/>
          <p:cNvSpPr/>
          <p:nvPr userDrawn="1"/>
        </p:nvSpPr>
        <p:spPr>
          <a:xfrm>
            <a:off x="11144250" y="88726"/>
            <a:ext cx="577565" cy="495474"/>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212104" y="114549"/>
            <a:ext cx="422909" cy="427953"/>
          </a:xfrm>
          <a:prstGeom prst="rect">
            <a:avLst/>
          </a:prstGeom>
        </p:spPr>
      </p:pic>
      <p:sp>
        <p:nvSpPr>
          <p:cNvPr id="15" name="Rectangle 14"/>
          <p:cNvSpPr/>
          <p:nvPr userDrawn="1"/>
        </p:nvSpPr>
        <p:spPr>
          <a:xfrm>
            <a:off x="0" y="6812281"/>
            <a:ext cx="12192000" cy="45719"/>
          </a:xfrm>
          <a:prstGeom prst="rect">
            <a:avLst/>
          </a:prstGeom>
          <a:solidFill>
            <a:srgbClr val="797979"/>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2642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ey Points">
    <p:spTree>
      <p:nvGrpSpPr>
        <p:cNvPr id="1" name=""/>
        <p:cNvGrpSpPr/>
        <p:nvPr/>
      </p:nvGrpSpPr>
      <p:grpSpPr>
        <a:xfrm>
          <a:off x="0" y="0"/>
          <a:ext cx="0" cy="0"/>
          <a:chOff x="0" y="0"/>
          <a:chExt cx="0" cy="0"/>
        </a:xfrm>
      </p:grpSpPr>
      <p:sp>
        <p:nvSpPr>
          <p:cNvPr id="7" name="Section Body Text"/>
          <p:cNvSpPr>
            <a:spLocks noGrp="1"/>
          </p:cNvSpPr>
          <p:nvPr>
            <p:ph type="body" sz="quarter" idx="11" hasCustomPrompt="1"/>
          </p:nvPr>
        </p:nvSpPr>
        <p:spPr>
          <a:xfrm>
            <a:off x="4833257" y="5695688"/>
            <a:ext cx="6400015" cy="1114212"/>
          </a:xfrm>
          <a:prstGeom prst="rect">
            <a:avLst/>
          </a:prstGeom>
        </p:spPr>
        <p:txBody>
          <a:bodyPr anchor="t">
            <a:normAutofit/>
          </a:bodyPr>
          <a:lstStyle>
            <a:lvl1pPr marL="0" indent="0">
              <a:buNone/>
              <a:defRPr sz="2000" baseline="0">
                <a:solidFill>
                  <a:schemeClr val="tx1">
                    <a:lumMod val="75000"/>
                    <a:lumOff val="25000"/>
                  </a:schemeClr>
                </a:solidFill>
                <a:latin typeface="Century Gothic" panose="020B0502020202020204" pitchFamily="34" charset="0"/>
              </a:defRPr>
            </a:lvl1pPr>
          </a:lstStyle>
          <a:p>
            <a:pPr lvl="0"/>
            <a:r>
              <a:rPr lang="en-US" dirty="0"/>
              <a:t>Point elaboration</a:t>
            </a:r>
          </a:p>
        </p:txBody>
      </p:sp>
      <p:sp>
        <p:nvSpPr>
          <p:cNvPr id="11" name="Text Placeholder 3"/>
          <p:cNvSpPr>
            <a:spLocks noGrp="1"/>
          </p:cNvSpPr>
          <p:nvPr>
            <p:ph type="body" sz="quarter" idx="15" hasCustomPrompt="1"/>
          </p:nvPr>
        </p:nvSpPr>
        <p:spPr>
          <a:xfrm>
            <a:off x="1000125" y="1165799"/>
            <a:ext cx="3393745" cy="1042733"/>
          </a:xfrm>
          <a:prstGeom prst="rect">
            <a:avLst/>
          </a:prstGeom>
        </p:spPr>
        <p:txBody>
          <a:bodyPr anchor="b">
            <a:normAutofit/>
          </a:bodyPr>
          <a:lstStyle>
            <a:lvl1pPr marL="0" indent="0" algn="r">
              <a:buNone/>
              <a:defRPr sz="3600" b="0" baseline="0">
                <a:solidFill>
                  <a:srgbClr val="3550A7"/>
                </a:solidFill>
                <a:latin typeface="Century Gothic" panose="020B0502020202020204" pitchFamily="34" charset="0"/>
              </a:defRPr>
            </a:lvl1pPr>
          </a:lstStyle>
          <a:p>
            <a:pPr lvl="0"/>
            <a:r>
              <a:rPr lang="en-US" dirty="0"/>
              <a:t>Key Point 1</a:t>
            </a:r>
          </a:p>
        </p:txBody>
      </p:sp>
      <p:sp>
        <p:nvSpPr>
          <p:cNvPr id="12" name="Section Body Text"/>
          <p:cNvSpPr>
            <a:spLocks noGrp="1"/>
          </p:cNvSpPr>
          <p:nvPr>
            <p:ph type="body" sz="quarter" idx="16" hasCustomPrompt="1"/>
          </p:nvPr>
        </p:nvSpPr>
        <p:spPr>
          <a:xfrm>
            <a:off x="4833257" y="1805049"/>
            <a:ext cx="6400015" cy="1127840"/>
          </a:xfrm>
          <a:prstGeom prst="rect">
            <a:avLst/>
          </a:prstGeom>
        </p:spPr>
        <p:txBody>
          <a:bodyPr anchor="t">
            <a:normAutofit/>
          </a:bodyPr>
          <a:lstStyle>
            <a:lvl1pPr marL="0" indent="0">
              <a:buNone/>
              <a:defRPr sz="2000" baseline="0">
                <a:solidFill>
                  <a:schemeClr val="tx1">
                    <a:lumMod val="75000"/>
                    <a:lumOff val="25000"/>
                  </a:schemeClr>
                </a:solidFill>
                <a:latin typeface="Century Gothic" panose="020B0502020202020204" pitchFamily="34" charset="0"/>
              </a:defRPr>
            </a:lvl1pPr>
          </a:lstStyle>
          <a:p>
            <a:pPr lvl="0"/>
            <a:r>
              <a:rPr lang="en-US" dirty="0"/>
              <a:t>Point elaboration</a:t>
            </a:r>
          </a:p>
        </p:txBody>
      </p:sp>
      <p:sp>
        <p:nvSpPr>
          <p:cNvPr id="13" name="Text Placeholder 3"/>
          <p:cNvSpPr>
            <a:spLocks noGrp="1"/>
          </p:cNvSpPr>
          <p:nvPr>
            <p:ph type="body" sz="quarter" idx="17" hasCustomPrompt="1"/>
          </p:nvPr>
        </p:nvSpPr>
        <p:spPr>
          <a:xfrm>
            <a:off x="1000125" y="5058581"/>
            <a:ext cx="3393745" cy="1042733"/>
          </a:xfrm>
          <a:prstGeom prst="rect">
            <a:avLst/>
          </a:prstGeom>
        </p:spPr>
        <p:txBody>
          <a:bodyPr anchor="b">
            <a:normAutofit/>
          </a:bodyPr>
          <a:lstStyle>
            <a:lvl1pPr marL="0" indent="0" algn="r">
              <a:buNone/>
              <a:defRPr sz="3600" b="0" baseline="0">
                <a:solidFill>
                  <a:srgbClr val="3550A7"/>
                </a:solidFill>
                <a:latin typeface="Century Gothic" panose="020B0502020202020204" pitchFamily="34" charset="0"/>
              </a:defRPr>
            </a:lvl1pPr>
          </a:lstStyle>
          <a:p>
            <a:pPr lvl="0"/>
            <a:r>
              <a:rPr lang="en-US" dirty="0"/>
              <a:t>Key Point 3</a:t>
            </a:r>
          </a:p>
        </p:txBody>
      </p:sp>
      <p:sp>
        <p:nvSpPr>
          <p:cNvPr id="14" name="Text Placeholder 3"/>
          <p:cNvSpPr>
            <a:spLocks noGrp="1"/>
          </p:cNvSpPr>
          <p:nvPr>
            <p:ph type="body" sz="quarter" idx="18" hasCustomPrompt="1"/>
          </p:nvPr>
        </p:nvSpPr>
        <p:spPr>
          <a:xfrm>
            <a:off x="1000125" y="3063682"/>
            <a:ext cx="3393745" cy="1042733"/>
          </a:xfrm>
          <a:prstGeom prst="rect">
            <a:avLst/>
          </a:prstGeom>
        </p:spPr>
        <p:txBody>
          <a:bodyPr anchor="b">
            <a:normAutofit/>
          </a:bodyPr>
          <a:lstStyle>
            <a:lvl1pPr marL="0" indent="0" algn="r">
              <a:buNone/>
              <a:defRPr sz="3600" b="0" baseline="0">
                <a:solidFill>
                  <a:srgbClr val="3550A7"/>
                </a:solidFill>
                <a:latin typeface="Century Gothic" panose="020B0502020202020204" pitchFamily="34" charset="0"/>
              </a:defRPr>
            </a:lvl1pPr>
          </a:lstStyle>
          <a:p>
            <a:pPr lvl="0"/>
            <a:r>
              <a:rPr lang="en-US" dirty="0"/>
              <a:t>Key Point 2</a:t>
            </a:r>
          </a:p>
        </p:txBody>
      </p:sp>
      <p:sp>
        <p:nvSpPr>
          <p:cNvPr id="15" name="Section Body Text"/>
          <p:cNvSpPr>
            <a:spLocks noGrp="1"/>
          </p:cNvSpPr>
          <p:nvPr>
            <p:ph type="body" sz="quarter" idx="19" hasCustomPrompt="1"/>
          </p:nvPr>
        </p:nvSpPr>
        <p:spPr>
          <a:xfrm>
            <a:off x="4833257" y="3732286"/>
            <a:ext cx="6400015" cy="1127840"/>
          </a:xfrm>
          <a:prstGeom prst="rect">
            <a:avLst/>
          </a:prstGeom>
        </p:spPr>
        <p:txBody>
          <a:bodyPr anchor="t">
            <a:normAutofit/>
          </a:bodyPr>
          <a:lstStyle>
            <a:lvl1pPr marL="0" indent="0">
              <a:buNone/>
              <a:defRPr sz="2000" baseline="0">
                <a:solidFill>
                  <a:schemeClr val="tx1">
                    <a:lumMod val="75000"/>
                    <a:lumOff val="25000"/>
                  </a:schemeClr>
                </a:solidFill>
                <a:latin typeface="Century Gothic" panose="020B0502020202020204" pitchFamily="34" charset="0"/>
              </a:defRPr>
            </a:lvl1pPr>
          </a:lstStyle>
          <a:p>
            <a:pPr lvl="0"/>
            <a:r>
              <a:rPr lang="en-US" dirty="0"/>
              <a:t>Point elaboration</a:t>
            </a:r>
          </a:p>
        </p:txBody>
      </p:sp>
      <p:sp>
        <p:nvSpPr>
          <p:cNvPr id="20" name="Title 1"/>
          <p:cNvSpPr>
            <a:spLocks noGrp="1"/>
          </p:cNvSpPr>
          <p:nvPr>
            <p:ph type="title" hasCustomPrompt="1"/>
          </p:nvPr>
        </p:nvSpPr>
        <p:spPr>
          <a:xfrm>
            <a:off x="1000125" y="365124"/>
            <a:ext cx="10233148" cy="479425"/>
          </a:xfrm>
        </p:spPr>
        <p:txBody>
          <a:bodyPr>
            <a:noAutofit/>
          </a:bodyPr>
          <a:lstStyle>
            <a:lvl1pPr>
              <a:defRPr sz="4800" b="0">
                <a:solidFill>
                  <a:srgbClr val="3550A7"/>
                </a:solidFill>
              </a:defRPr>
            </a:lvl1pPr>
          </a:lstStyle>
          <a:p>
            <a:r>
              <a:rPr lang="en-US" dirty="0"/>
              <a:t>Slide Title</a:t>
            </a:r>
          </a:p>
        </p:txBody>
      </p:sp>
      <p:pic>
        <p:nvPicPr>
          <p:cNvPr id="16" name="Picture 15"/>
          <p:cNvPicPr>
            <a:picLocks noChangeAspect="1"/>
          </p:cNvPicPr>
          <p:nvPr userDrawn="1"/>
        </p:nvPicPr>
        <p:blipFill>
          <a:blip r:embed="rId2" cstate="print">
            <a:grayscl/>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7" name="Hexagon 16"/>
          <p:cNvSpPr/>
          <p:nvPr userDrawn="1"/>
        </p:nvSpPr>
        <p:spPr>
          <a:xfrm>
            <a:off x="11144250" y="88726"/>
            <a:ext cx="577565" cy="495474"/>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550A7"/>
              </a:solidFill>
            </a:endParaRPr>
          </a:p>
        </p:txBody>
      </p:sp>
      <p:pic>
        <p:nvPicPr>
          <p:cNvPr id="19" name="Picture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212104" y="114549"/>
            <a:ext cx="422909" cy="427953"/>
          </a:xfrm>
          <a:prstGeom prst="rect">
            <a:avLst/>
          </a:prstGeom>
        </p:spPr>
      </p:pic>
      <p:sp>
        <p:nvSpPr>
          <p:cNvPr id="21" name="Rectangle 20"/>
          <p:cNvSpPr/>
          <p:nvPr userDrawn="1"/>
        </p:nvSpPr>
        <p:spPr>
          <a:xfrm>
            <a:off x="0" y="6812281"/>
            <a:ext cx="12192000" cy="45719"/>
          </a:xfrm>
          <a:prstGeom prst="rect">
            <a:avLst/>
          </a:prstGeom>
          <a:solidFill>
            <a:srgbClr val="797979"/>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98387655"/>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ey Points 2">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cstate="print">
            <a:grayscl/>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9" name="Hexagon 18"/>
          <p:cNvSpPr/>
          <p:nvPr userDrawn="1"/>
        </p:nvSpPr>
        <p:spPr>
          <a:xfrm>
            <a:off x="11144250" y="88726"/>
            <a:ext cx="577565" cy="495474"/>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itle 1"/>
          <p:cNvSpPr>
            <a:spLocks noGrp="1"/>
          </p:cNvSpPr>
          <p:nvPr>
            <p:ph type="title" hasCustomPrompt="1"/>
          </p:nvPr>
        </p:nvSpPr>
        <p:spPr>
          <a:xfrm>
            <a:off x="1000125" y="365124"/>
            <a:ext cx="10233148" cy="479425"/>
          </a:xfrm>
        </p:spPr>
        <p:txBody>
          <a:bodyPr>
            <a:noAutofit/>
          </a:bodyPr>
          <a:lstStyle>
            <a:lvl1pPr>
              <a:defRPr sz="4800" b="0">
                <a:solidFill>
                  <a:srgbClr val="3550A7"/>
                </a:solidFill>
              </a:defRPr>
            </a:lvl1pPr>
          </a:lstStyle>
          <a:p>
            <a:r>
              <a:rPr lang="en-US" dirty="0"/>
              <a:t>Slide Title</a:t>
            </a:r>
          </a:p>
        </p:txBody>
      </p:sp>
      <p:sp>
        <p:nvSpPr>
          <p:cNvPr id="7" name="Section Body Text"/>
          <p:cNvSpPr>
            <a:spLocks noGrp="1"/>
          </p:cNvSpPr>
          <p:nvPr>
            <p:ph type="body" sz="quarter" idx="11" hasCustomPrompt="1"/>
          </p:nvPr>
        </p:nvSpPr>
        <p:spPr>
          <a:xfrm>
            <a:off x="8261871" y="2383475"/>
            <a:ext cx="2961573" cy="4421730"/>
          </a:xfrm>
          <a:prstGeom prst="rect">
            <a:avLst/>
          </a:prstGeom>
        </p:spPr>
        <p:txBody>
          <a:bodyPr anchor="t">
            <a:normAutofit/>
          </a:bodyPr>
          <a:lstStyle>
            <a:lvl1pPr marL="0" indent="0">
              <a:buNone/>
              <a:defRPr sz="2000" baseline="0">
                <a:solidFill>
                  <a:schemeClr val="tx1">
                    <a:lumMod val="75000"/>
                    <a:lumOff val="25000"/>
                  </a:schemeClr>
                </a:solidFill>
                <a:latin typeface="Century Gothic" panose="020B0502020202020204" pitchFamily="34" charset="0"/>
              </a:defRPr>
            </a:lvl1pPr>
          </a:lstStyle>
          <a:p>
            <a:pPr lvl="0"/>
            <a:r>
              <a:rPr lang="en-US" dirty="0"/>
              <a:t>Point elaboration</a:t>
            </a:r>
          </a:p>
        </p:txBody>
      </p:sp>
      <p:sp>
        <p:nvSpPr>
          <p:cNvPr id="11" name="Text Placeholder 3"/>
          <p:cNvSpPr>
            <a:spLocks noGrp="1"/>
          </p:cNvSpPr>
          <p:nvPr>
            <p:ph type="body" sz="quarter" idx="15" hasCustomPrompt="1"/>
          </p:nvPr>
        </p:nvSpPr>
        <p:spPr>
          <a:xfrm>
            <a:off x="1000126" y="1102299"/>
            <a:ext cx="2958688" cy="1042733"/>
          </a:xfrm>
          <a:prstGeom prst="rect">
            <a:avLst/>
          </a:prstGeom>
        </p:spPr>
        <p:txBody>
          <a:bodyPr anchor="b">
            <a:normAutofit/>
          </a:bodyPr>
          <a:lstStyle>
            <a:lvl1pPr marL="0" indent="0" algn="l">
              <a:buNone/>
              <a:defRPr sz="3600" b="0" baseline="0">
                <a:solidFill>
                  <a:srgbClr val="3550A7"/>
                </a:solidFill>
                <a:latin typeface="Century Gothic" panose="020B0502020202020204" pitchFamily="34" charset="0"/>
              </a:defRPr>
            </a:lvl1pPr>
          </a:lstStyle>
          <a:p>
            <a:pPr lvl="0"/>
            <a:r>
              <a:rPr lang="en-US" dirty="0"/>
              <a:t>Key Point 1</a:t>
            </a:r>
          </a:p>
        </p:txBody>
      </p:sp>
      <p:sp>
        <p:nvSpPr>
          <p:cNvPr id="12" name="Section Body Text"/>
          <p:cNvSpPr>
            <a:spLocks noGrp="1"/>
          </p:cNvSpPr>
          <p:nvPr>
            <p:ph type="body" sz="quarter" idx="16" hasCustomPrompt="1"/>
          </p:nvPr>
        </p:nvSpPr>
        <p:spPr>
          <a:xfrm>
            <a:off x="1000125" y="2376662"/>
            <a:ext cx="2958689" cy="4428544"/>
          </a:xfrm>
          <a:prstGeom prst="rect">
            <a:avLst/>
          </a:prstGeom>
        </p:spPr>
        <p:txBody>
          <a:bodyPr anchor="t">
            <a:normAutofit/>
          </a:bodyPr>
          <a:lstStyle>
            <a:lvl1pPr marL="0" indent="0">
              <a:buNone/>
              <a:defRPr sz="2000" baseline="0">
                <a:solidFill>
                  <a:schemeClr val="tx1">
                    <a:lumMod val="75000"/>
                    <a:lumOff val="25000"/>
                  </a:schemeClr>
                </a:solidFill>
                <a:latin typeface="Century Gothic" panose="020B0502020202020204" pitchFamily="34" charset="0"/>
              </a:defRPr>
            </a:lvl1pPr>
          </a:lstStyle>
          <a:p>
            <a:pPr lvl="0"/>
            <a:r>
              <a:rPr lang="en-US" dirty="0"/>
              <a:t>Point elaboration</a:t>
            </a:r>
          </a:p>
        </p:txBody>
      </p:sp>
      <p:sp>
        <p:nvSpPr>
          <p:cNvPr id="13" name="Text Placeholder 3"/>
          <p:cNvSpPr>
            <a:spLocks noGrp="1"/>
          </p:cNvSpPr>
          <p:nvPr>
            <p:ph type="body" sz="quarter" idx="17" hasCustomPrompt="1"/>
          </p:nvPr>
        </p:nvSpPr>
        <p:spPr>
          <a:xfrm>
            <a:off x="8261871" y="1097604"/>
            <a:ext cx="2961573" cy="1042733"/>
          </a:xfrm>
          <a:prstGeom prst="rect">
            <a:avLst/>
          </a:prstGeom>
        </p:spPr>
        <p:txBody>
          <a:bodyPr anchor="b">
            <a:normAutofit/>
          </a:bodyPr>
          <a:lstStyle>
            <a:lvl1pPr marL="0" indent="0" algn="l">
              <a:buNone/>
              <a:defRPr sz="3600" b="0" baseline="0">
                <a:solidFill>
                  <a:srgbClr val="3550A7"/>
                </a:solidFill>
                <a:latin typeface="Century Gothic" panose="020B0502020202020204" pitchFamily="34" charset="0"/>
              </a:defRPr>
            </a:lvl1pPr>
          </a:lstStyle>
          <a:p>
            <a:pPr lvl="0"/>
            <a:r>
              <a:rPr lang="en-US" dirty="0"/>
              <a:t>Key Point 3</a:t>
            </a:r>
          </a:p>
        </p:txBody>
      </p:sp>
      <p:sp>
        <p:nvSpPr>
          <p:cNvPr id="14" name="Text Placeholder 3"/>
          <p:cNvSpPr>
            <a:spLocks noGrp="1"/>
          </p:cNvSpPr>
          <p:nvPr>
            <p:ph type="body" sz="quarter" idx="18" hasCustomPrompt="1"/>
          </p:nvPr>
        </p:nvSpPr>
        <p:spPr>
          <a:xfrm>
            <a:off x="4496695" y="1097605"/>
            <a:ext cx="3227295" cy="1042733"/>
          </a:xfrm>
          <a:prstGeom prst="rect">
            <a:avLst/>
          </a:prstGeom>
        </p:spPr>
        <p:txBody>
          <a:bodyPr anchor="b">
            <a:normAutofit/>
          </a:bodyPr>
          <a:lstStyle>
            <a:lvl1pPr marL="0" indent="0" algn="l">
              <a:buNone/>
              <a:defRPr sz="3600" b="0" baseline="0">
                <a:solidFill>
                  <a:srgbClr val="3550A7"/>
                </a:solidFill>
                <a:latin typeface="Century Gothic" panose="020B0502020202020204" pitchFamily="34" charset="0"/>
              </a:defRPr>
            </a:lvl1pPr>
          </a:lstStyle>
          <a:p>
            <a:pPr lvl="0"/>
            <a:r>
              <a:rPr lang="en-US" dirty="0"/>
              <a:t>Key Point 2</a:t>
            </a:r>
          </a:p>
        </p:txBody>
      </p:sp>
      <p:sp>
        <p:nvSpPr>
          <p:cNvPr id="15" name="Section Body Text"/>
          <p:cNvSpPr>
            <a:spLocks noGrp="1"/>
          </p:cNvSpPr>
          <p:nvPr>
            <p:ph type="body" sz="quarter" idx="19" hasCustomPrompt="1"/>
          </p:nvPr>
        </p:nvSpPr>
        <p:spPr>
          <a:xfrm>
            <a:off x="4496695" y="2376662"/>
            <a:ext cx="3227295" cy="4428544"/>
          </a:xfrm>
          <a:prstGeom prst="rect">
            <a:avLst/>
          </a:prstGeom>
        </p:spPr>
        <p:txBody>
          <a:bodyPr anchor="t">
            <a:normAutofit/>
          </a:bodyPr>
          <a:lstStyle>
            <a:lvl1pPr marL="0" indent="0">
              <a:buNone/>
              <a:defRPr sz="2000" baseline="0">
                <a:solidFill>
                  <a:schemeClr val="tx1">
                    <a:lumMod val="75000"/>
                    <a:lumOff val="25000"/>
                  </a:schemeClr>
                </a:solidFill>
                <a:latin typeface="Century Gothic" panose="020B0502020202020204" pitchFamily="34" charset="0"/>
              </a:defRPr>
            </a:lvl1pPr>
          </a:lstStyle>
          <a:p>
            <a:pPr lvl="0"/>
            <a:r>
              <a:rPr lang="en-US" dirty="0"/>
              <a:t>Point elaboration</a:t>
            </a:r>
          </a:p>
        </p:txBody>
      </p:sp>
      <p:pic>
        <p:nvPicPr>
          <p:cNvPr id="17" name="Picture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212104" y="114549"/>
            <a:ext cx="422909" cy="427953"/>
          </a:xfrm>
          <a:prstGeom prst="rect">
            <a:avLst/>
          </a:prstGeom>
        </p:spPr>
      </p:pic>
      <p:sp>
        <p:nvSpPr>
          <p:cNvPr id="21" name="Rectangle 20"/>
          <p:cNvSpPr/>
          <p:nvPr userDrawn="1"/>
        </p:nvSpPr>
        <p:spPr>
          <a:xfrm>
            <a:off x="0" y="6812281"/>
            <a:ext cx="12192000" cy="45719"/>
          </a:xfrm>
          <a:prstGeom prst="rect">
            <a:avLst/>
          </a:prstGeom>
          <a:solidFill>
            <a:srgbClr val="797979"/>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05146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ew Section">
    <p:spTree>
      <p:nvGrpSpPr>
        <p:cNvPr id="1" name=""/>
        <p:cNvGrpSpPr/>
        <p:nvPr/>
      </p:nvGrpSpPr>
      <p:grpSpPr>
        <a:xfrm>
          <a:off x="0" y="0"/>
          <a:ext cx="0" cy="0"/>
          <a:chOff x="0" y="0"/>
          <a:chExt cx="0" cy="0"/>
        </a:xfrm>
      </p:grpSpPr>
      <p:pic>
        <p:nvPicPr>
          <p:cNvPr id="22" name="Picture 21"/>
          <p:cNvPicPr>
            <a:picLocks noChangeAspect="1"/>
          </p:cNvPicPr>
          <p:nvPr userDrawn="1"/>
        </p:nvPicPr>
        <p:blipFill>
          <a:blip r:embed="rId2" cstate="print">
            <a:grayscl/>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hasCustomPrompt="1"/>
          </p:nvPr>
        </p:nvSpPr>
        <p:spPr>
          <a:xfrm>
            <a:off x="2291379" y="1129553"/>
            <a:ext cx="7562625" cy="1065007"/>
          </a:xfrm>
        </p:spPr>
        <p:txBody>
          <a:bodyPr>
            <a:noAutofit/>
          </a:bodyPr>
          <a:lstStyle>
            <a:lvl1pPr>
              <a:defRPr sz="4800" b="0">
                <a:solidFill>
                  <a:srgbClr val="3550A7"/>
                </a:solidFill>
              </a:defRPr>
            </a:lvl1pPr>
          </a:lstStyle>
          <a:p>
            <a:r>
              <a:rPr lang="en-US" dirty="0"/>
              <a:t>Section Title</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680330" y="2622254"/>
            <a:ext cx="912020" cy="912020"/>
          </a:xfrm>
          <a:prstGeom prst="rect">
            <a:avLst/>
          </a:prstGeom>
        </p:spPr>
      </p:pic>
      <p:sp>
        <p:nvSpPr>
          <p:cNvPr id="16" name="Text Placeholder 3"/>
          <p:cNvSpPr>
            <a:spLocks noGrp="1"/>
          </p:cNvSpPr>
          <p:nvPr>
            <p:ph type="body" sz="half" idx="2" hasCustomPrompt="1"/>
          </p:nvPr>
        </p:nvSpPr>
        <p:spPr>
          <a:xfrm>
            <a:off x="2291379" y="2302136"/>
            <a:ext cx="7562625" cy="4055633"/>
          </a:xfrm>
        </p:spPr>
        <p:txBody>
          <a:bodyPr>
            <a:normAutofit/>
          </a:bodyPr>
          <a:lstStyle>
            <a:lvl1pPr marL="0" indent="0">
              <a:buNone/>
              <a:defRPr sz="2000">
                <a:solidFill>
                  <a:schemeClr val="tx1">
                    <a:lumMod val="75000"/>
                    <a:lumOff val="2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Body Text Here</a:t>
            </a:r>
          </a:p>
        </p:txBody>
      </p:sp>
      <p:sp>
        <p:nvSpPr>
          <p:cNvPr id="9" name="Rectangle 8"/>
          <p:cNvSpPr/>
          <p:nvPr userDrawn="1"/>
        </p:nvSpPr>
        <p:spPr>
          <a:xfrm>
            <a:off x="0" y="6812281"/>
            <a:ext cx="12192000" cy="45719"/>
          </a:xfrm>
          <a:prstGeom prst="rect">
            <a:avLst/>
          </a:prstGeom>
          <a:solidFill>
            <a:srgbClr val="797979"/>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8952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cknowledgements">
    <p:spTree>
      <p:nvGrpSpPr>
        <p:cNvPr id="1" name=""/>
        <p:cNvGrpSpPr/>
        <p:nvPr/>
      </p:nvGrpSpPr>
      <p:grpSpPr>
        <a:xfrm>
          <a:off x="0" y="0"/>
          <a:ext cx="0" cy="0"/>
          <a:chOff x="0" y="0"/>
          <a:chExt cx="0" cy="0"/>
        </a:xfrm>
      </p:grpSpPr>
      <p:pic>
        <p:nvPicPr>
          <p:cNvPr id="30" name="Picture 29"/>
          <p:cNvPicPr>
            <a:picLocks noChangeAspect="1"/>
          </p:cNvPicPr>
          <p:nvPr userDrawn="1"/>
        </p:nvPicPr>
        <p:blipFill>
          <a:blip r:embed="rId2" cstate="print">
            <a:grayscl/>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5" name="Title 1"/>
          <p:cNvSpPr>
            <a:spLocks noGrp="1"/>
          </p:cNvSpPr>
          <p:nvPr>
            <p:ph type="title" hasCustomPrompt="1"/>
          </p:nvPr>
        </p:nvSpPr>
        <p:spPr>
          <a:xfrm>
            <a:off x="1000125" y="365124"/>
            <a:ext cx="9413277" cy="479425"/>
          </a:xfrm>
        </p:spPr>
        <p:txBody>
          <a:bodyPr>
            <a:noAutofit/>
          </a:bodyPr>
          <a:lstStyle>
            <a:lvl1pPr>
              <a:defRPr sz="4800" b="0">
                <a:solidFill>
                  <a:srgbClr val="3550A7"/>
                </a:solidFill>
              </a:defRPr>
            </a:lvl1pPr>
          </a:lstStyle>
          <a:p>
            <a:r>
              <a:rPr lang="en-US" dirty="0"/>
              <a:t>Slide Title</a:t>
            </a:r>
          </a:p>
        </p:txBody>
      </p:sp>
      <p:sp>
        <p:nvSpPr>
          <p:cNvPr id="4" name="Hexagon 3"/>
          <p:cNvSpPr/>
          <p:nvPr userDrawn="1"/>
        </p:nvSpPr>
        <p:spPr>
          <a:xfrm>
            <a:off x="11144250" y="88726"/>
            <a:ext cx="577565" cy="495474"/>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Placeholder 4"/>
          <p:cNvSpPr>
            <a:spLocks noGrp="1"/>
          </p:cNvSpPr>
          <p:nvPr>
            <p:ph type="body" sz="quarter" idx="10" hasCustomPrompt="1"/>
          </p:nvPr>
        </p:nvSpPr>
        <p:spPr>
          <a:xfrm>
            <a:off x="1172583" y="1697389"/>
            <a:ext cx="9818921" cy="704088"/>
          </a:xfrm>
          <a:prstGeom prst="rect">
            <a:avLst/>
          </a:prstGeom>
        </p:spPr>
        <p:txBody>
          <a:bodyPr>
            <a:normAutofit/>
          </a:bodyPr>
          <a:lstStyle>
            <a:lvl1pPr marL="0" indent="0">
              <a:buNone/>
              <a:defRPr sz="2000" baseline="0">
                <a:solidFill>
                  <a:schemeClr val="tx1">
                    <a:lumMod val="75000"/>
                    <a:lumOff val="25000"/>
                  </a:schemeClr>
                </a:solidFill>
              </a:defRPr>
            </a:lvl1pPr>
          </a:lstStyle>
          <a:p>
            <a:pPr lvl="0"/>
            <a:r>
              <a:rPr lang="en-US" dirty="0"/>
              <a:t>Name, Affiliation</a:t>
            </a:r>
          </a:p>
        </p:txBody>
      </p:sp>
      <p:sp>
        <p:nvSpPr>
          <p:cNvPr id="20" name="Text Placeholder 4"/>
          <p:cNvSpPr>
            <a:spLocks noGrp="1"/>
          </p:cNvSpPr>
          <p:nvPr>
            <p:ph type="body" sz="quarter" idx="11" hasCustomPrompt="1"/>
          </p:nvPr>
        </p:nvSpPr>
        <p:spPr>
          <a:xfrm>
            <a:off x="1172582" y="3287942"/>
            <a:ext cx="9818921" cy="704088"/>
          </a:xfrm>
          <a:prstGeom prst="rect">
            <a:avLst/>
          </a:prstGeom>
        </p:spPr>
        <p:txBody>
          <a:bodyPr>
            <a:normAutofit/>
          </a:bodyPr>
          <a:lstStyle>
            <a:lvl1pPr marL="0" indent="0">
              <a:buNone/>
              <a:defRPr sz="2000" baseline="0">
                <a:solidFill>
                  <a:schemeClr val="tx1">
                    <a:lumMod val="75000"/>
                    <a:lumOff val="25000"/>
                  </a:schemeClr>
                </a:solidFill>
              </a:defRPr>
            </a:lvl1pPr>
          </a:lstStyle>
          <a:p>
            <a:pPr lvl="0"/>
            <a:r>
              <a:rPr lang="en-US" dirty="0"/>
              <a:t>Name, Affiliation</a:t>
            </a:r>
          </a:p>
        </p:txBody>
      </p:sp>
      <p:sp>
        <p:nvSpPr>
          <p:cNvPr id="21" name="Text Placeholder 4"/>
          <p:cNvSpPr>
            <a:spLocks noGrp="1"/>
          </p:cNvSpPr>
          <p:nvPr>
            <p:ph type="body" sz="quarter" idx="12" hasCustomPrompt="1"/>
          </p:nvPr>
        </p:nvSpPr>
        <p:spPr>
          <a:xfrm>
            <a:off x="1172584" y="4904822"/>
            <a:ext cx="9818920" cy="704088"/>
          </a:xfrm>
          <a:prstGeom prst="rect">
            <a:avLst/>
          </a:prstGeom>
        </p:spPr>
        <p:txBody>
          <a:bodyPr>
            <a:normAutofit/>
          </a:bodyPr>
          <a:lstStyle>
            <a:lvl1pPr marL="0" indent="0">
              <a:buNone/>
              <a:defRPr sz="2000" baseline="0">
                <a:solidFill>
                  <a:schemeClr val="tx1">
                    <a:lumMod val="75000"/>
                    <a:lumOff val="25000"/>
                  </a:schemeClr>
                </a:solidFill>
              </a:defRPr>
            </a:lvl1pPr>
          </a:lstStyle>
          <a:p>
            <a:pPr lvl="0"/>
            <a:r>
              <a:rPr lang="en-US" dirty="0"/>
              <a:t>Name, Affiliation</a:t>
            </a:r>
          </a:p>
        </p:txBody>
      </p:sp>
      <p:sp>
        <p:nvSpPr>
          <p:cNvPr id="22" name="contract info"/>
          <p:cNvSpPr/>
          <p:nvPr userDrawn="1"/>
        </p:nvSpPr>
        <p:spPr>
          <a:xfrm>
            <a:off x="0" y="6420217"/>
            <a:ext cx="12192000" cy="430887"/>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800" i="1" dirty="0">
                <a:solidFill>
                  <a:schemeClr val="bg2">
                    <a:lumMod val="50000"/>
                  </a:schemeClr>
                </a:solidFill>
              </a:rPr>
              <a:t>This material is based upon work supported by NASA through contract NNL16AA05C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a:p>
            <a:pPr lvl="0" algn="ctr">
              <a:buClr>
                <a:schemeClr val="dk1"/>
              </a:buClr>
              <a:buSzPct val="25000"/>
            </a:pPr>
            <a:endParaRPr lang="en-US" sz="600" i="1" dirty="0">
              <a:solidFill>
                <a:schemeClr val="bg2">
                  <a:lumMod val="50000"/>
                </a:schemeClr>
              </a:solidFill>
              <a:latin typeface="Arial" panose="020B0604020202020204" pitchFamily="34" charset="0"/>
              <a:cs typeface="Arial" panose="020B0604020202020204" pitchFamily="34" charset="0"/>
            </a:endParaRPr>
          </a:p>
        </p:txBody>
      </p:sp>
      <p:pic>
        <p:nvPicPr>
          <p:cNvPr id="23" name="Picture 2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212104" y="114549"/>
            <a:ext cx="422909" cy="427953"/>
          </a:xfrm>
          <a:prstGeom prst="rect">
            <a:avLst/>
          </a:prstGeom>
        </p:spPr>
      </p:pic>
      <p:sp>
        <p:nvSpPr>
          <p:cNvPr id="11" name="Rectangle 10"/>
          <p:cNvSpPr/>
          <p:nvPr userDrawn="1"/>
        </p:nvSpPr>
        <p:spPr>
          <a:xfrm>
            <a:off x="0" y="6812281"/>
            <a:ext cx="12192000" cy="45719"/>
          </a:xfrm>
          <a:prstGeom prst="rect">
            <a:avLst/>
          </a:prstGeom>
          <a:solidFill>
            <a:srgbClr val="797979"/>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4939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94647205"/>
      </p:ext>
    </p:extLst>
  </p:cSld>
  <p:clrMap bg1="lt1" tx1="dk1" bg2="lt2" tx2="dk2" accent1="accent1" accent2="accent2" accent3="accent3" accent4="accent4" accent5="accent5" accent6="accent6" hlink="hlink" folHlink="folHlink"/>
  <p:sldLayoutIdLst>
    <p:sldLayoutId id="2147483649" r:id="rId1"/>
    <p:sldLayoutId id="2147483682" r:id="rId2"/>
    <p:sldLayoutId id="2147483666" r:id="rId3"/>
    <p:sldLayoutId id="2147483667" r:id="rId4"/>
    <p:sldLayoutId id="2147483668" r:id="rId5"/>
    <p:sldLayoutId id="2147483669" r:id="rId6"/>
    <p:sldLayoutId id="2147483680" r:id="rId7"/>
    <p:sldLayoutId id="2147483673" r:id="rId8"/>
    <p:sldLayoutId id="2147483683" r:id="rId9"/>
    <p:sldLayoutId id="2147483684" r:id="rId10"/>
  </p:sldLayoutIdLst>
  <p:txStyles>
    <p:titleStyle>
      <a:lvl1pPr algn="l" defTabSz="914400" rtl="0" eaLnBrk="1" latinLnBrk="0" hangingPunct="1">
        <a:lnSpc>
          <a:spcPct val="90000"/>
        </a:lnSpc>
        <a:spcBef>
          <a:spcPct val="0"/>
        </a:spcBef>
        <a:buNone/>
        <a:defRPr sz="4400"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devpedia.developexchange.com/dp/index.php?title=Project_Summary" TargetMode="Externa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hyperlink" Target="http://www.devpedia.developexchange.com/dp/index.php?title=Project_Summary" TargetMode="External"/><Relationship Id="rId2" Type="http://schemas.openxmlformats.org/officeDocument/2006/relationships/notesSlide" Target="../notesSlides/notesSlide1.xml"/><Relationship Id="rId1" Type="http://schemas.openxmlformats.org/officeDocument/2006/relationships/slideLayout" Target="../slideLayouts/slideLayout10.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devpedia.developexchange.com/dp/index.php?title=Presentation" TargetMode="Externa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hyperlink" Target="http://www.devpedia.developexchange.com/dp/index.php?title=Website_and_Technical_Imagery" TargetMode="External"/><Relationship Id="rId2" Type="http://schemas.openxmlformats.org/officeDocument/2006/relationships/notesSlide" Target="../notesSlides/notesSlide2.xml"/><Relationship Id="rId1" Type="http://schemas.openxmlformats.org/officeDocument/2006/relationships/slideLayout" Target="../slideLayouts/slideLayout10.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hyperlink" Target="http://www.devpedia.developexchange.com/dp/index.php?title=Study_Area_Shapefile" TargetMode="Externa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A1E8A"/>
                </a:solidFill>
              </a:rPr>
              <a:t>Deliverables: Project Summary</a:t>
            </a:r>
          </a:p>
        </p:txBody>
      </p:sp>
      <p:sp>
        <p:nvSpPr>
          <p:cNvPr id="3" name="Content Placeholder 2"/>
          <p:cNvSpPr>
            <a:spLocks noGrp="1"/>
          </p:cNvSpPr>
          <p:nvPr>
            <p:ph idx="1"/>
          </p:nvPr>
        </p:nvSpPr>
        <p:spPr>
          <a:xfrm>
            <a:off x="315658" y="1339490"/>
            <a:ext cx="7685342" cy="4958439"/>
          </a:xfrm>
        </p:spPr>
        <p:txBody>
          <a:bodyPr>
            <a:normAutofit/>
          </a:bodyPr>
          <a:lstStyle/>
          <a:p>
            <a:pPr lvl="0"/>
            <a:r>
              <a:rPr lang="en-US" sz="2000" b="1" dirty="0"/>
              <a:t>What it is</a:t>
            </a:r>
            <a:r>
              <a:rPr lang="en-US" sz="2000" dirty="0"/>
              <a:t>: The Project Summary provides a short overview of project information in one place. </a:t>
            </a:r>
          </a:p>
          <a:p>
            <a:pPr lvl="0"/>
            <a:r>
              <a:rPr lang="en-US" sz="2000" b="1" dirty="0"/>
              <a:t>Why it matters</a:t>
            </a:r>
            <a:r>
              <a:rPr lang="en-US" sz="2000" dirty="0"/>
              <a:t>: </a:t>
            </a:r>
          </a:p>
          <a:p>
            <a:pPr lvl="1"/>
            <a:r>
              <a:rPr lang="en-US" sz="1600" dirty="0"/>
              <a:t>The content in this document is compiled for reporting to NASA HQ –project indicators and tracking metrics, annual reports, quarterly program reviews, monthly status reports, etc. </a:t>
            </a:r>
          </a:p>
          <a:p>
            <a:pPr lvl="1"/>
            <a:r>
              <a:rPr lang="en-US" sz="1600" dirty="0"/>
              <a:t>Future teams will refer to this document.</a:t>
            </a:r>
          </a:p>
          <a:p>
            <a:pPr lvl="1"/>
            <a:r>
              <a:rPr lang="en-US" sz="1600" dirty="0" smtClean="0"/>
              <a:t>Project </a:t>
            </a:r>
            <a:r>
              <a:rPr lang="en-US" sz="1600" dirty="0"/>
              <a:t>Summaries are commonly shared when project information is requested (ex. Legislative Affairs, Partners, etc.). </a:t>
            </a:r>
          </a:p>
          <a:p>
            <a:pPr lvl="0"/>
            <a:r>
              <a:rPr lang="en-US" sz="2000" b="1" dirty="0"/>
              <a:t>How to make it work for you</a:t>
            </a:r>
            <a:r>
              <a:rPr lang="en-US" sz="2000" dirty="0"/>
              <a:t>: </a:t>
            </a:r>
          </a:p>
          <a:p>
            <a:pPr lvl="1"/>
            <a:r>
              <a:rPr lang="en-US" sz="1600" dirty="0"/>
              <a:t>This is where the abstract “lives” – you will iterate with </a:t>
            </a:r>
            <a:r>
              <a:rPr lang="en-US" sz="1600" dirty="0" smtClean="0"/>
              <a:t>the PC team </a:t>
            </a:r>
            <a:r>
              <a:rPr lang="en-US" sz="1600" dirty="0"/>
              <a:t>in this file. Don’t put the abstract on other deliverables until it’s finalized here.</a:t>
            </a:r>
          </a:p>
          <a:p>
            <a:pPr lvl="1"/>
            <a:r>
              <a:rPr lang="en-US" sz="1600" dirty="0"/>
              <a:t>Use the Project Summary content to fill in the sections of the </a:t>
            </a:r>
            <a:r>
              <a:rPr lang="en-US" sz="1600" dirty="0" err="1"/>
              <a:t>DEVELOPedia</a:t>
            </a:r>
            <a:r>
              <a:rPr lang="en-US" sz="1600" dirty="0"/>
              <a:t> page and poster.</a:t>
            </a:r>
          </a:p>
          <a:p>
            <a:pPr lvl="1"/>
            <a:r>
              <a:rPr lang="en-US" sz="1600" dirty="0"/>
              <a:t>Use this document in the future when you need to share information about the project you worked on.</a:t>
            </a:r>
            <a:endParaRPr lang="en-US" sz="1200" dirty="0"/>
          </a:p>
        </p:txBody>
      </p:sp>
      <p:sp>
        <p:nvSpPr>
          <p:cNvPr id="4" name="Rectangle 3"/>
          <p:cNvSpPr/>
          <p:nvPr/>
        </p:nvSpPr>
        <p:spPr>
          <a:xfrm>
            <a:off x="315658" y="6415109"/>
            <a:ext cx="11516678" cy="338554"/>
          </a:xfrm>
          <a:prstGeom prst="rect">
            <a:avLst/>
          </a:prstGeom>
        </p:spPr>
        <p:txBody>
          <a:bodyPr wrap="square">
            <a:spAutoFit/>
          </a:bodyPr>
          <a:lstStyle/>
          <a:p>
            <a:pPr lvl="0"/>
            <a:r>
              <a:rPr lang="en-US" sz="1600" b="1" dirty="0">
                <a:latin typeface="Century Gothic" charset="0"/>
                <a:ea typeface="Century Gothic" charset="0"/>
                <a:cs typeface="Century Gothic" charset="0"/>
              </a:rPr>
              <a:t>Project Summary:</a:t>
            </a:r>
            <a:r>
              <a:rPr lang="en-US" sz="1600" dirty="0">
                <a:latin typeface="Century Gothic" charset="0"/>
                <a:ea typeface="Century Gothic" charset="0"/>
                <a:cs typeface="Century Gothic" charset="0"/>
              </a:rPr>
              <a:t> </a:t>
            </a:r>
            <a:r>
              <a:rPr lang="en-US" sz="1400" dirty="0">
                <a:latin typeface="Century Gothic" panose="020B0502020202020204" pitchFamily="34" charset="0"/>
                <a:hlinkClick r:id="rId2"/>
              </a:rPr>
              <a:t>http://www.devpedia.developexchange.com/dp/index.php?title=Project_Summary</a:t>
            </a:r>
            <a:endParaRPr lang="en-US" sz="1400" b="1" dirty="0">
              <a:latin typeface="Century Gothic" panose="020B0502020202020204" pitchFamily="34" charset="0"/>
            </a:endParaRPr>
          </a:p>
        </p:txBody>
      </p:sp>
      <p:pic>
        <p:nvPicPr>
          <p:cNvPr id="5" name="Picture 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rot="538571">
            <a:off x="8238381" y="1640080"/>
            <a:ext cx="3307932" cy="415092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90176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A1E8A"/>
                </a:solidFill>
              </a:rPr>
              <a:t>Deliverables: Tech Paper</a:t>
            </a:r>
          </a:p>
        </p:txBody>
      </p:sp>
      <p:sp>
        <p:nvSpPr>
          <p:cNvPr id="3" name="Content Placeholder 2"/>
          <p:cNvSpPr>
            <a:spLocks noGrp="1"/>
          </p:cNvSpPr>
          <p:nvPr>
            <p:ph idx="1"/>
          </p:nvPr>
        </p:nvSpPr>
        <p:spPr>
          <a:xfrm>
            <a:off x="315658" y="1339491"/>
            <a:ext cx="8620524" cy="2717382"/>
          </a:xfrm>
        </p:spPr>
        <p:txBody>
          <a:bodyPr>
            <a:normAutofit/>
          </a:bodyPr>
          <a:lstStyle/>
          <a:p>
            <a:pPr lvl="0"/>
            <a:r>
              <a:rPr lang="en-US" sz="2000" b="1" dirty="0"/>
              <a:t>What it is</a:t>
            </a:r>
            <a:r>
              <a:rPr lang="en-US" sz="2000" dirty="0"/>
              <a:t>: The Tech Paper provides a synopsis of the project with technical details for partners and future DEVELOP teams to replicate and understand.</a:t>
            </a:r>
          </a:p>
          <a:p>
            <a:pPr lvl="0"/>
            <a:r>
              <a:rPr lang="en-US" sz="2000" b="1" dirty="0"/>
              <a:t>Why it matters</a:t>
            </a:r>
            <a:r>
              <a:rPr lang="en-US" sz="2000" dirty="0"/>
              <a:t>: </a:t>
            </a:r>
          </a:p>
          <a:p>
            <a:pPr lvl="1"/>
            <a:r>
              <a:rPr lang="en-US" sz="1600" dirty="0"/>
              <a:t>Tech papers are the foundation for all future publications relating to the project.</a:t>
            </a:r>
          </a:p>
          <a:p>
            <a:pPr lvl="1"/>
            <a:r>
              <a:rPr lang="en-US" sz="1600" dirty="0"/>
              <a:t>Tech papers are commonly shared with project partners.</a:t>
            </a:r>
          </a:p>
          <a:p>
            <a:pPr lvl="1"/>
            <a:r>
              <a:rPr lang="en-US" sz="1600" dirty="0"/>
              <a:t>Methods are a large focus of the paper and should assist others in replicating your work.</a:t>
            </a:r>
          </a:p>
        </p:txBody>
      </p:sp>
      <p:sp>
        <p:nvSpPr>
          <p:cNvPr id="4" name="Rectangle 3"/>
          <p:cNvSpPr/>
          <p:nvPr/>
        </p:nvSpPr>
        <p:spPr>
          <a:xfrm>
            <a:off x="315658" y="6360877"/>
            <a:ext cx="11516678" cy="338554"/>
          </a:xfrm>
          <a:prstGeom prst="rect">
            <a:avLst/>
          </a:prstGeom>
        </p:spPr>
        <p:txBody>
          <a:bodyPr wrap="square">
            <a:spAutoFit/>
          </a:bodyPr>
          <a:lstStyle/>
          <a:p>
            <a:pPr lvl="0"/>
            <a:r>
              <a:rPr lang="en-US" sz="1600" b="1" dirty="0">
                <a:latin typeface="Century Gothic" panose="020B0502020202020204" pitchFamily="34" charset="0"/>
              </a:rPr>
              <a:t>Tech Paper: </a:t>
            </a:r>
            <a:r>
              <a:rPr lang="en-US" sz="1400" dirty="0">
                <a:latin typeface="Century Gothic" panose="020B0502020202020204" pitchFamily="34" charset="0"/>
                <a:hlinkClick r:id="rId3"/>
              </a:rPr>
              <a:t>http://www.devpedia.developexchange.com/dp/index.php?title=Tech_Paper</a:t>
            </a:r>
            <a:endParaRPr lang="en-US" sz="1400" b="1" dirty="0">
              <a:latin typeface="Century Gothic" panose="020B0502020202020204" pitchFamily="34" charset="0"/>
            </a:endParaRPr>
          </a:p>
        </p:txBody>
      </p:sp>
      <p:pic>
        <p:nvPicPr>
          <p:cNvPr id="5" name="Picture 4"/>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rot="21087757">
            <a:off x="9014281" y="432675"/>
            <a:ext cx="2454585" cy="2996453"/>
          </a:xfrm>
          <a:prstGeom prst="rect">
            <a:avLst/>
          </a:prstGeom>
          <a:ln>
            <a:noFill/>
          </a:ln>
          <a:effectLst>
            <a:outerShdw blurRad="292100" dist="139700" dir="2700000" algn="tl" rotWithShape="0">
              <a:srgbClr val="333333">
                <a:alpha val="65000"/>
              </a:srgbClr>
            </a:outerShdw>
          </a:effectLst>
        </p:spPr>
      </p:pic>
      <p:sp>
        <p:nvSpPr>
          <p:cNvPr id="6" name="Rectangle 5"/>
          <p:cNvSpPr/>
          <p:nvPr/>
        </p:nvSpPr>
        <p:spPr>
          <a:xfrm>
            <a:off x="315658" y="3988463"/>
            <a:ext cx="11516678" cy="1308050"/>
          </a:xfrm>
          <a:prstGeom prst="rect">
            <a:avLst/>
          </a:prstGeom>
        </p:spPr>
        <p:txBody>
          <a:bodyPr wrap="square">
            <a:spAutoFit/>
          </a:bodyPr>
          <a:lstStyle/>
          <a:p>
            <a:pPr marL="230188" lvl="0" indent="-230188">
              <a:buFont typeface="Arial" panose="020B0604020202020204" pitchFamily="34" charset="0"/>
              <a:buChar char="•"/>
            </a:pPr>
            <a:r>
              <a:rPr lang="en-US" sz="2000" b="1" dirty="0"/>
              <a:t>How to make it work for you</a:t>
            </a:r>
            <a:r>
              <a:rPr lang="en-US" sz="2000" dirty="0"/>
              <a:t>: </a:t>
            </a:r>
          </a:p>
          <a:p>
            <a:pPr marL="742950" lvl="1" indent="-285750">
              <a:buFont typeface="Arial" panose="020B0604020202020204" pitchFamily="34" charset="0"/>
              <a:buChar char="•"/>
            </a:pPr>
            <a:r>
              <a:rPr lang="en-US" sz="1600" dirty="0"/>
              <a:t>Develop your technical writing skills by working on the tech paper. </a:t>
            </a:r>
          </a:p>
          <a:p>
            <a:pPr marL="742950" lvl="1" indent="-285750">
              <a:buFont typeface="Arial" panose="020B0604020202020204" pitchFamily="34" charset="0"/>
              <a:buChar char="•"/>
            </a:pPr>
            <a:r>
              <a:rPr lang="en-US" sz="1600" dirty="0"/>
              <a:t>Use content from the tech paper in the video, poster, and presentation.</a:t>
            </a:r>
          </a:p>
          <a:p>
            <a:pPr marL="742950" lvl="1" indent="-285750">
              <a:buFont typeface="Arial" panose="020B0604020202020204" pitchFamily="34" charset="0"/>
              <a:buChar char="•"/>
            </a:pPr>
            <a:r>
              <a:rPr lang="en-US" sz="1600" dirty="0"/>
              <a:t>When you are applying to jobs and schools – this can be shared as a writing sample. </a:t>
            </a:r>
          </a:p>
          <a:p>
            <a:pPr marL="342900" lvl="0" indent="-342900">
              <a:buFont typeface="Arial" panose="020B0604020202020204" pitchFamily="34" charset="0"/>
              <a:buChar char="•"/>
            </a:pPr>
            <a:endParaRPr lang="en-US" sz="1100" b="1" dirty="0">
              <a:latin typeface="Century Gothic" panose="020B0502020202020204" pitchFamily="34" charset="0"/>
            </a:endParaRPr>
          </a:p>
        </p:txBody>
      </p:sp>
    </p:spTree>
    <p:extLst>
      <p:ext uri="{BB962C8B-B14F-4D97-AF65-F5344CB8AC3E}">
        <p14:creationId xmlns:p14="http://schemas.microsoft.com/office/powerpoint/2010/main" val="4069508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A1E8A"/>
                </a:solidFill>
              </a:rPr>
              <a:t>Deliverables: Presentation</a:t>
            </a:r>
          </a:p>
        </p:txBody>
      </p:sp>
      <p:sp>
        <p:nvSpPr>
          <p:cNvPr id="3" name="Content Placeholder 2"/>
          <p:cNvSpPr>
            <a:spLocks noGrp="1"/>
          </p:cNvSpPr>
          <p:nvPr>
            <p:ph idx="1"/>
          </p:nvPr>
        </p:nvSpPr>
        <p:spPr>
          <a:xfrm>
            <a:off x="315658" y="1222310"/>
            <a:ext cx="8341231" cy="1631985"/>
          </a:xfrm>
        </p:spPr>
        <p:txBody>
          <a:bodyPr>
            <a:normAutofit fontScale="92500" lnSpcReduction="20000"/>
          </a:bodyPr>
          <a:lstStyle/>
          <a:p>
            <a:pPr>
              <a:lnSpc>
                <a:spcPct val="110000"/>
              </a:lnSpc>
              <a:spcBef>
                <a:spcPts val="600"/>
              </a:spcBef>
            </a:pPr>
            <a:r>
              <a:rPr lang="en-US" sz="2000" b="1" dirty="0"/>
              <a:t>What it is</a:t>
            </a:r>
            <a:r>
              <a:rPr lang="en-US" sz="2000" dirty="0"/>
              <a:t>: the “story” of your project laid out in a slide by slide progression. It should speak to all aspects of your project.</a:t>
            </a:r>
          </a:p>
          <a:p>
            <a:pPr lvl="0"/>
            <a:r>
              <a:rPr lang="en-US" sz="2000" b="1" dirty="0"/>
              <a:t>Why it matters</a:t>
            </a:r>
            <a:r>
              <a:rPr lang="en-US" sz="2000" dirty="0"/>
              <a:t>: </a:t>
            </a:r>
          </a:p>
          <a:p>
            <a:pPr lvl="1"/>
            <a:r>
              <a:rPr lang="en-US" sz="1600" dirty="0"/>
              <a:t>Presentation skills are fundamental to effective communication of science.</a:t>
            </a:r>
          </a:p>
          <a:p>
            <a:pPr lvl="1"/>
            <a:r>
              <a:rPr lang="en-US" sz="1600" dirty="0"/>
              <a:t>Presentations are commonly presented at the end-of-term node close out events.</a:t>
            </a:r>
          </a:p>
        </p:txBody>
      </p:sp>
      <p:sp>
        <p:nvSpPr>
          <p:cNvPr id="4" name="Rectangle 3"/>
          <p:cNvSpPr/>
          <p:nvPr/>
        </p:nvSpPr>
        <p:spPr>
          <a:xfrm>
            <a:off x="254695" y="6395974"/>
            <a:ext cx="11516678" cy="338554"/>
          </a:xfrm>
          <a:prstGeom prst="rect">
            <a:avLst/>
          </a:prstGeom>
        </p:spPr>
        <p:txBody>
          <a:bodyPr wrap="square">
            <a:spAutoFit/>
          </a:bodyPr>
          <a:lstStyle/>
          <a:p>
            <a:pPr lvl="0"/>
            <a:r>
              <a:rPr lang="en-US" sz="1600" b="1" dirty="0">
                <a:latin typeface="Century Gothic" panose="020B0502020202020204" pitchFamily="34" charset="0"/>
              </a:rPr>
              <a:t>Presentation: </a:t>
            </a:r>
            <a:r>
              <a:rPr lang="en-US" sz="1400" dirty="0">
                <a:latin typeface="Century Gothic" panose="020B0502020202020204" pitchFamily="34" charset="0"/>
                <a:hlinkClick r:id="rId2"/>
              </a:rPr>
              <a:t>http://www.devpedia.developexchange.com/dp/index.php?title=Presentation</a:t>
            </a:r>
            <a:endParaRPr lang="en-US" sz="1400" b="1" dirty="0">
              <a:latin typeface="Century Gothic" panose="020B0502020202020204" pitchFamily="34" charset="0"/>
            </a:endParaRPr>
          </a:p>
        </p:txBody>
      </p:sp>
      <p:pic>
        <p:nvPicPr>
          <p:cNvPr id="5" name="Picture 4"/>
          <p:cNvPicPr>
            <a:picLocks noChangeAspect="1"/>
          </p:cNvPicPr>
          <p:nvPr/>
        </p:nvPicPr>
        <p:blipFill rotWithShape="1">
          <a:blip r:embed="rId3" cstate="screen">
            <a:extLst>
              <a:ext uri="{28A0092B-C50C-407E-A947-70E740481C1C}">
                <a14:useLocalDpi xmlns:a14="http://schemas.microsoft.com/office/drawing/2010/main"/>
              </a:ext>
            </a:extLst>
          </a:blip>
          <a:srcRect l="8257" r="5227"/>
          <a:stretch/>
        </p:blipFill>
        <p:spPr>
          <a:xfrm>
            <a:off x="8932378" y="108943"/>
            <a:ext cx="2838995" cy="2461095"/>
          </a:xfrm>
          <a:prstGeom prst="rect">
            <a:avLst/>
          </a:prstGeom>
          <a:ln>
            <a:noFill/>
          </a:ln>
          <a:effectLst>
            <a:outerShdw blurRad="292100" dist="139700" dir="2700000" algn="tl" rotWithShape="0">
              <a:srgbClr val="333333">
                <a:alpha val="65000"/>
              </a:srgbClr>
            </a:outerShdw>
          </a:effectLst>
        </p:spPr>
      </p:pic>
      <p:sp>
        <p:nvSpPr>
          <p:cNvPr id="6" name="Content Placeholder 2"/>
          <p:cNvSpPr txBox="1">
            <a:spLocks/>
          </p:cNvSpPr>
          <p:nvPr/>
        </p:nvSpPr>
        <p:spPr>
          <a:xfrm>
            <a:off x="315657" y="2734766"/>
            <a:ext cx="11607295" cy="3727891"/>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1600" dirty="0"/>
              <a:t>Content from presentations are often repackaged for recruiting presentations, conference presentations.</a:t>
            </a:r>
          </a:p>
          <a:p>
            <a:pPr lvl="1"/>
            <a:r>
              <a:rPr lang="en-US" sz="1600" dirty="0"/>
              <a:t>This deliverable will be shared with project partners.</a:t>
            </a:r>
          </a:p>
          <a:p>
            <a:pPr lvl="1"/>
            <a:r>
              <a:rPr lang="en-US" sz="1600" dirty="0"/>
              <a:t>Presentation content is commonly used in recruiting presentations to inform potential partners and participants about the type of projects we conduct.</a:t>
            </a:r>
          </a:p>
          <a:p>
            <a:pPr lvl="1"/>
            <a:r>
              <a:rPr lang="en-US" sz="1600" dirty="0"/>
              <a:t>Presentations are used to report to NASA HQ in ASP Program Reviews and SMD Monthly Status Reviews.</a:t>
            </a:r>
          </a:p>
          <a:p>
            <a:r>
              <a:rPr lang="en-US" sz="2000" b="1" dirty="0"/>
              <a:t>How to make it work for you</a:t>
            </a:r>
            <a:r>
              <a:rPr lang="en-US" sz="2000" dirty="0"/>
              <a:t>: </a:t>
            </a:r>
          </a:p>
          <a:p>
            <a:pPr lvl="1"/>
            <a:r>
              <a:rPr lang="en-US" sz="1600" dirty="0"/>
              <a:t>Presentation skills are critical – having good content to practice those skills helps!</a:t>
            </a:r>
          </a:p>
          <a:p>
            <a:pPr lvl="1"/>
            <a:r>
              <a:rPr lang="en-US" sz="1600" dirty="0"/>
              <a:t>The ability to craft a good PowerPoint presentation is important. </a:t>
            </a:r>
            <a:r>
              <a:rPr lang="en-US" sz="1600" dirty="0" err="1"/>
              <a:t>Chartsmanship</a:t>
            </a:r>
            <a:r>
              <a:rPr lang="en-US" sz="1600" dirty="0"/>
              <a:t> counts!</a:t>
            </a:r>
          </a:p>
          <a:p>
            <a:pPr lvl="1"/>
            <a:r>
              <a:rPr lang="en-US" sz="1600" dirty="0" smtClean="0"/>
              <a:t>Presenting </a:t>
            </a:r>
            <a:r>
              <a:rPr lang="en-US" sz="1600" dirty="0"/>
              <a:t>your work at a conference, in a classroom, or other events is fun and builds your skills and network.</a:t>
            </a:r>
          </a:p>
          <a:p>
            <a:pPr marL="230188" indent="-230188"/>
            <a:r>
              <a:rPr lang="en-US" sz="2000" b="1" dirty="0"/>
              <a:t>Important to Know</a:t>
            </a:r>
            <a:r>
              <a:rPr lang="en-US" sz="2000" dirty="0"/>
              <a:t>: </a:t>
            </a:r>
          </a:p>
          <a:p>
            <a:pPr marL="742950" lvl="1" indent="-285750"/>
            <a:r>
              <a:rPr lang="en-US" sz="1600" dirty="0"/>
              <a:t>Some teams will </a:t>
            </a:r>
            <a:r>
              <a:rPr lang="en-US" sz="1600" dirty="0" smtClean="0"/>
              <a:t>be presenting a version of the presentation during Applied Science Week to NASA HQ.</a:t>
            </a:r>
            <a:endParaRPr lang="en-US" sz="1600" dirty="0"/>
          </a:p>
          <a:p>
            <a:pPr marL="742950" lvl="1" indent="-285750"/>
            <a:r>
              <a:rPr lang="en-US" sz="1600" dirty="0"/>
              <a:t>The template's layout is a guide, feel free to amend it to fit your project. A good practice is to have the presentation flow through the following: what was the problem, what did you do about it, and what is/will be the benefit and outcome.</a:t>
            </a:r>
          </a:p>
        </p:txBody>
      </p:sp>
    </p:spTree>
    <p:extLst>
      <p:ext uri="{BB962C8B-B14F-4D97-AF65-F5344CB8AC3E}">
        <p14:creationId xmlns:p14="http://schemas.microsoft.com/office/powerpoint/2010/main" val="424174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A1E8A"/>
                </a:solidFill>
              </a:rPr>
              <a:t>Deliverables: </a:t>
            </a:r>
            <a:r>
              <a:rPr lang="en-US" dirty="0" smtClean="0">
                <a:solidFill>
                  <a:srgbClr val="0A1E8A"/>
                </a:solidFill>
              </a:rPr>
              <a:t>Website Image</a:t>
            </a:r>
            <a:endParaRPr lang="en-US" dirty="0">
              <a:solidFill>
                <a:srgbClr val="0A1E8A"/>
              </a:solidFill>
            </a:endParaRPr>
          </a:p>
        </p:txBody>
      </p:sp>
      <p:sp>
        <p:nvSpPr>
          <p:cNvPr id="3" name="Content Placeholder 2"/>
          <p:cNvSpPr>
            <a:spLocks noGrp="1"/>
          </p:cNvSpPr>
          <p:nvPr>
            <p:ph idx="1"/>
          </p:nvPr>
        </p:nvSpPr>
        <p:spPr>
          <a:xfrm>
            <a:off x="315658" y="1339490"/>
            <a:ext cx="8015600" cy="4958439"/>
          </a:xfrm>
        </p:spPr>
        <p:txBody>
          <a:bodyPr>
            <a:normAutofit/>
          </a:bodyPr>
          <a:lstStyle/>
          <a:p>
            <a:pPr lvl="0"/>
            <a:r>
              <a:rPr lang="en-US" sz="2000" b="1" dirty="0"/>
              <a:t>What it is</a:t>
            </a:r>
            <a:r>
              <a:rPr lang="en-US" sz="2000" dirty="0"/>
              <a:t>: </a:t>
            </a:r>
            <a:r>
              <a:rPr lang="en-US" sz="1600" dirty="0" smtClean="0"/>
              <a:t>The web image is a processed Earth observation image of your study area. The image must use NASA Earth observations and must include some kind of processing (it cannot simply be a true color image or a false color composite).</a:t>
            </a:r>
            <a:endParaRPr lang="en-US" sz="1600" dirty="0"/>
          </a:p>
          <a:p>
            <a:pPr lvl="0"/>
            <a:r>
              <a:rPr lang="en-US" sz="2000" b="1" dirty="0" smtClean="0"/>
              <a:t>Why </a:t>
            </a:r>
            <a:r>
              <a:rPr lang="en-US" sz="2000" b="1" dirty="0"/>
              <a:t>it matters</a:t>
            </a:r>
            <a:r>
              <a:rPr lang="en-US" sz="2000" dirty="0"/>
              <a:t>: </a:t>
            </a:r>
          </a:p>
          <a:p>
            <a:pPr lvl="1"/>
            <a:r>
              <a:rPr lang="en-US" sz="1600" dirty="0"/>
              <a:t>These images are used for website project pages, </a:t>
            </a:r>
            <a:r>
              <a:rPr lang="en-US" sz="1600" dirty="0" smtClean="0"/>
              <a:t>graphic design elements, social media, </a:t>
            </a:r>
            <a:r>
              <a:rPr lang="en-US" sz="1600" dirty="0"/>
              <a:t>and the ASP website.</a:t>
            </a:r>
          </a:p>
          <a:p>
            <a:pPr lvl="0"/>
            <a:r>
              <a:rPr lang="en-US" sz="2000" b="1" dirty="0"/>
              <a:t>How to make it work for you</a:t>
            </a:r>
            <a:r>
              <a:rPr lang="en-US" sz="2000" dirty="0"/>
              <a:t>: </a:t>
            </a:r>
          </a:p>
          <a:p>
            <a:pPr lvl="1"/>
            <a:r>
              <a:rPr lang="en-US" sz="1600" dirty="0"/>
              <a:t>The ability to make effective visualizations of your work can increase the resonance of your project and attract viewers.</a:t>
            </a:r>
          </a:p>
          <a:p>
            <a:pPr lvl="0"/>
            <a:r>
              <a:rPr lang="en-US" sz="2000" b="1" dirty="0"/>
              <a:t>Important to Know</a:t>
            </a:r>
            <a:r>
              <a:rPr lang="en-US" sz="2000" dirty="0"/>
              <a:t>: </a:t>
            </a:r>
          </a:p>
          <a:p>
            <a:pPr lvl="1"/>
            <a:r>
              <a:rPr lang="en-US" sz="1600" dirty="0"/>
              <a:t>The website image should not have any text on the image as it will be viewed at multiple scales and it would be distorted.</a:t>
            </a:r>
          </a:p>
          <a:p>
            <a:pPr lvl="1"/>
            <a:r>
              <a:rPr lang="en-US" sz="1600" dirty="0"/>
              <a:t>The website image comes in early in the term </a:t>
            </a:r>
            <a:r>
              <a:rPr lang="en-US" sz="1600" dirty="0" smtClean="0"/>
              <a:t>so that NPO has </a:t>
            </a:r>
            <a:r>
              <a:rPr lang="en-US" sz="1600" dirty="0"/>
              <a:t>time to build </a:t>
            </a:r>
            <a:r>
              <a:rPr lang="en-US" sz="1600" dirty="0" smtClean="0"/>
              <a:t>project web pages.</a:t>
            </a:r>
          </a:p>
        </p:txBody>
      </p:sp>
      <p:sp>
        <p:nvSpPr>
          <p:cNvPr id="4" name="Rectangle 3"/>
          <p:cNvSpPr/>
          <p:nvPr/>
        </p:nvSpPr>
        <p:spPr>
          <a:xfrm>
            <a:off x="315658" y="6367326"/>
            <a:ext cx="11516678" cy="338554"/>
          </a:xfrm>
          <a:prstGeom prst="rect">
            <a:avLst/>
          </a:prstGeom>
        </p:spPr>
        <p:txBody>
          <a:bodyPr wrap="square">
            <a:spAutoFit/>
          </a:bodyPr>
          <a:lstStyle/>
          <a:p>
            <a:pPr lvl="0"/>
            <a:r>
              <a:rPr lang="en-US" sz="1600" b="1" dirty="0">
                <a:latin typeface="Century Gothic" panose="020B0502020202020204" pitchFamily="34" charset="0"/>
              </a:rPr>
              <a:t>Imagery: </a:t>
            </a:r>
            <a:r>
              <a:rPr lang="en-US" sz="1300" dirty="0">
                <a:latin typeface="Century Gothic" panose="020B0502020202020204" pitchFamily="34" charset="0"/>
                <a:hlinkClick r:id="rId3"/>
              </a:rPr>
              <a:t>http://www.devpedia.developexchange.com/dp/index.php?title=Website_and_Technical_Imagery</a:t>
            </a:r>
            <a:endParaRPr lang="en-US" sz="1300" b="1" dirty="0">
              <a:latin typeface="Century Gothic" panose="020B0502020202020204" pitchFamily="34" charset="0"/>
            </a:endParaRPr>
          </a:p>
        </p:txBody>
      </p:sp>
      <p:pic>
        <p:nvPicPr>
          <p:cNvPr id="6" name="Picture 5"/>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8331258" y="1879338"/>
            <a:ext cx="3501078" cy="1300467"/>
          </a:xfrm>
          <a:prstGeom prst="rect">
            <a:avLst/>
          </a:prstGeom>
        </p:spPr>
      </p:pic>
    </p:spTree>
    <p:extLst>
      <p:ext uri="{BB962C8B-B14F-4D97-AF65-F5344CB8AC3E}">
        <p14:creationId xmlns:p14="http://schemas.microsoft.com/office/powerpoint/2010/main" val="3191217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A1E8A"/>
                </a:solidFill>
              </a:rPr>
              <a:t>Deliverables: Study Area </a:t>
            </a:r>
            <a:r>
              <a:rPr lang="en-US" dirty="0" err="1">
                <a:solidFill>
                  <a:srgbClr val="0A1E8A"/>
                </a:solidFill>
              </a:rPr>
              <a:t>Shapefile</a:t>
            </a:r>
            <a:endParaRPr lang="en-US" dirty="0">
              <a:solidFill>
                <a:srgbClr val="0A1E8A"/>
              </a:solidFill>
            </a:endParaRPr>
          </a:p>
        </p:txBody>
      </p:sp>
      <p:sp>
        <p:nvSpPr>
          <p:cNvPr id="3" name="Content Placeholder 2"/>
          <p:cNvSpPr>
            <a:spLocks noGrp="1"/>
          </p:cNvSpPr>
          <p:nvPr>
            <p:ph idx="1"/>
          </p:nvPr>
        </p:nvSpPr>
        <p:spPr>
          <a:xfrm>
            <a:off x="315658" y="1377286"/>
            <a:ext cx="11516678" cy="5102872"/>
          </a:xfrm>
        </p:spPr>
        <p:txBody>
          <a:bodyPr>
            <a:normAutofit fontScale="92500" lnSpcReduction="10000"/>
          </a:bodyPr>
          <a:lstStyle/>
          <a:p>
            <a:pPr lvl="0"/>
            <a:r>
              <a:rPr lang="en-US" sz="2000" b="1" dirty="0"/>
              <a:t>What it is</a:t>
            </a:r>
            <a:r>
              <a:rPr lang="en-US" sz="2000" dirty="0"/>
              <a:t>: The </a:t>
            </a:r>
            <a:r>
              <a:rPr lang="en-US" sz="2000" dirty="0" err="1"/>
              <a:t>shapefile</a:t>
            </a:r>
            <a:r>
              <a:rPr lang="en-US" sz="2000" dirty="0"/>
              <a:t> outlines the study area and is used for the creation of impact maps and congressional district maps.</a:t>
            </a:r>
          </a:p>
          <a:p>
            <a:pPr lvl="0"/>
            <a:r>
              <a:rPr lang="en-US" sz="2000" b="1" dirty="0"/>
              <a:t>Why it matters</a:t>
            </a:r>
            <a:r>
              <a:rPr lang="en-US" sz="2000" dirty="0"/>
              <a:t>: </a:t>
            </a:r>
          </a:p>
          <a:p>
            <a:pPr lvl="1"/>
            <a:r>
              <a:rPr lang="en-US" sz="1600" dirty="0"/>
              <a:t>This deliverable allows us to show how our program benefits the taxpayer, giving insight into where we are increasing workforce development and building capacity to use NASA Earth observations. </a:t>
            </a:r>
          </a:p>
          <a:p>
            <a:pPr lvl="1"/>
            <a:r>
              <a:rPr lang="en-US" sz="1600" dirty="0"/>
              <a:t>Maps will be used by NASA's Applied Sciences when reporting to members of Congress, and it is thus extremely important that these maps accurately reflect the extent of our projects’ impact.</a:t>
            </a:r>
          </a:p>
          <a:p>
            <a:pPr lvl="1"/>
            <a:r>
              <a:rPr lang="en-US" sz="1600" dirty="0"/>
              <a:t>This </a:t>
            </a:r>
            <a:r>
              <a:rPr lang="en-US" sz="1600" dirty="0" err="1"/>
              <a:t>shapefile</a:t>
            </a:r>
            <a:r>
              <a:rPr lang="en-US" sz="1600" dirty="0"/>
              <a:t> is used in the creation of impact maps and the new interactive web mapper to discern project study areas.</a:t>
            </a:r>
          </a:p>
          <a:p>
            <a:pPr lvl="0"/>
            <a:r>
              <a:rPr lang="en-US" sz="2000" b="1" dirty="0"/>
              <a:t>How to make it work for you</a:t>
            </a:r>
            <a:r>
              <a:rPr lang="en-US" sz="2000" dirty="0"/>
              <a:t>: </a:t>
            </a:r>
          </a:p>
          <a:p>
            <a:pPr lvl="1"/>
            <a:r>
              <a:rPr lang="en-US" sz="1600" dirty="0"/>
              <a:t>The ability to package </a:t>
            </a:r>
            <a:r>
              <a:rPr lang="en-US" sz="1600" dirty="0" err="1"/>
              <a:t>shapefiles</a:t>
            </a:r>
            <a:r>
              <a:rPr lang="en-US" sz="1600" dirty="0"/>
              <a:t> and share is helpful and you can reuse this </a:t>
            </a:r>
            <a:r>
              <a:rPr lang="en-US" sz="1600" dirty="0" err="1"/>
              <a:t>shapefile</a:t>
            </a:r>
            <a:r>
              <a:rPr lang="en-US" sz="1600" dirty="0"/>
              <a:t> in the future.</a:t>
            </a:r>
          </a:p>
          <a:p>
            <a:pPr lvl="0"/>
            <a:r>
              <a:rPr lang="en-US" sz="2000" b="1" dirty="0"/>
              <a:t>Important to Know</a:t>
            </a:r>
            <a:r>
              <a:rPr lang="en-US" sz="2000" dirty="0"/>
              <a:t>: </a:t>
            </a:r>
          </a:p>
          <a:p>
            <a:pPr lvl="1"/>
            <a:r>
              <a:rPr lang="en-US" sz="1600" dirty="0"/>
              <a:t>Your </a:t>
            </a:r>
            <a:r>
              <a:rPr lang="en-US" sz="1600" dirty="0" err="1"/>
              <a:t>shapefile</a:t>
            </a:r>
            <a:r>
              <a:rPr lang="en-US" sz="1600" dirty="0"/>
              <a:t> must match the study area listed on your project summary. </a:t>
            </a:r>
          </a:p>
          <a:p>
            <a:pPr lvl="1"/>
            <a:r>
              <a:rPr lang="en-US" sz="1600" dirty="0"/>
              <a:t>Create a polygon </a:t>
            </a:r>
            <a:r>
              <a:rPr lang="en-US" sz="1600" dirty="0" err="1"/>
              <a:t>shapefile</a:t>
            </a:r>
            <a:r>
              <a:rPr lang="en-US" sz="1600" dirty="0"/>
              <a:t> of your study area, </a:t>
            </a:r>
            <a:r>
              <a:rPr lang="en-US" sz="1600" u="sng" dirty="0"/>
              <a:t>containing only one feature</a:t>
            </a:r>
            <a:r>
              <a:rPr lang="en-US" sz="1600" dirty="0"/>
              <a:t>.</a:t>
            </a:r>
          </a:p>
          <a:p>
            <a:pPr lvl="1"/>
            <a:r>
              <a:rPr lang="en-US" sz="1600" dirty="0"/>
              <a:t>Attribute table should contain a “project” field where your project short title is listed.</a:t>
            </a:r>
          </a:p>
          <a:p>
            <a:pPr lvl="1"/>
            <a:r>
              <a:rPr lang="en-US" sz="1600" dirty="0"/>
              <a:t>The </a:t>
            </a:r>
            <a:r>
              <a:rPr lang="en-US" sz="1600" dirty="0" err="1"/>
              <a:t>shapefile</a:t>
            </a:r>
            <a:r>
              <a:rPr lang="en-US" sz="1600" dirty="0"/>
              <a:t> must be zipped and saved using standard file nomenclature.</a:t>
            </a:r>
          </a:p>
          <a:p>
            <a:pPr lvl="1"/>
            <a:r>
              <a:rPr lang="en-US" sz="1600" dirty="0"/>
              <a:t>Coordinate system: GCS_WGS_1984 </a:t>
            </a:r>
          </a:p>
          <a:p>
            <a:pPr lvl="1"/>
            <a:r>
              <a:rPr lang="en-US" sz="1600" dirty="0"/>
              <a:t>If through the course of the project, your study area changes to include additional states/countries not originally listed, ALL deliverables must be updated to reflect that change (even after a FD has been submitted).</a:t>
            </a:r>
          </a:p>
        </p:txBody>
      </p:sp>
      <p:sp>
        <p:nvSpPr>
          <p:cNvPr id="4" name="Rectangle 3"/>
          <p:cNvSpPr/>
          <p:nvPr/>
        </p:nvSpPr>
        <p:spPr>
          <a:xfrm>
            <a:off x="315658" y="6367326"/>
            <a:ext cx="11516678" cy="338554"/>
          </a:xfrm>
          <a:prstGeom prst="rect">
            <a:avLst/>
          </a:prstGeom>
        </p:spPr>
        <p:txBody>
          <a:bodyPr wrap="square">
            <a:spAutoFit/>
          </a:bodyPr>
          <a:lstStyle/>
          <a:p>
            <a:pPr lvl="0"/>
            <a:r>
              <a:rPr lang="en-US" sz="1600" b="1" dirty="0">
                <a:latin typeface="Century Gothic" panose="020B0502020202020204" pitchFamily="34" charset="0"/>
              </a:rPr>
              <a:t>Shapefile: </a:t>
            </a:r>
            <a:r>
              <a:rPr lang="en-US" sz="1300" dirty="0">
                <a:latin typeface="Century Gothic" panose="020B0502020202020204" pitchFamily="34" charset="0"/>
                <a:hlinkClick r:id="rId2"/>
              </a:rPr>
              <a:t>http://www.devpedia.developexchange.com/dp/index.php?title=Study_Area_Shapefile</a:t>
            </a:r>
            <a:r>
              <a:rPr lang="en-US" sz="1300" dirty="0">
                <a:latin typeface="Century Gothic" panose="020B0502020202020204" pitchFamily="34" charset="0"/>
              </a:rPr>
              <a:t> </a:t>
            </a:r>
            <a:endParaRPr lang="en-US" sz="1300" b="1" dirty="0">
              <a:latin typeface="Century Gothic" panose="020B0502020202020204" pitchFamily="34" charset="0"/>
            </a:endParaRPr>
          </a:p>
        </p:txBody>
      </p:sp>
    </p:spTree>
    <p:extLst>
      <p:ext uri="{BB962C8B-B14F-4D97-AF65-F5344CB8AC3E}">
        <p14:creationId xmlns:p14="http://schemas.microsoft.com/office/powerpoint/2010/main" val="2400395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A1E8A"/>
                </a:solidFill>
              </a:rPr>
              <a:t>Deliverables: </a:t>
            </a:r>
            <a:r>
              <a:rPr lang="en-US" dirty="0" err="1">
                <a:solidFill>
                  <a:srgbClr val="0A1E8A"/>
                </a:solidFill>
              </a:rPr>
              <a:t>DEVELOPedia</a:t>
            </a:r>
            <a:r>
              <a:rPr lang="en-US" dirty="0">
                <a:solidFill>
                  <a:srgbClr val="0A1E8A"/>
                </a:solidFill>
              </a:rPr>
              <a:t> Project Page</a:t>
            </a:r>
          </a:p>
        </p:txBody>
      </p:sp>
      <p:sp>
        <p:nvSpPr>
          <p:cNvPr id="3" name="Content Placeholder 2"/>
          <p:cNvSpPr>
            <a:spLocks noGrp="1"/>
          </p:cNvSpPr>
          <p:nvPr>
            <p:ph idx="1"/>
          </p:nvPr>
        </p:nvSpPr>
        <p:spPr>
          <a:xfrm>
            <a:off x="315657" y="1339490"/>
            <a:ext cx="11490061" cy="4958439"/>
          </a:xfrm>
        </p:spPr>
        <p:txBody>
          <a:bodyPr>
            <a:normAutofit/>
          </a:bodyPr>
          <a:lstStyle/>
          <a:p>
            <a:pPr lvl="0"/>
            <a:r>
              <a:rPr lang="en-US" sz="2000" b="1" dirty="0"/>
              <a:t>What it is</a:t>
            </a:r>
            <a:r>
              <a:rPr lang="en-US" sz="2000" dirty="0"/>
              <a:t>: Each project has a page on </a:t>
            </a:r>
            <a:r>
              <a:rPr lang="en-US" sz="2000" dirty="0" err="1"/>
              <a:t>DEVELOPedia</a:t>
            </a:r>
            <a:r>
              <a:rPr lang="en-US" sz="2000" dirty="0"/>
              <a:t> that is accessible to future </a:t>
            </a:r>
            <a:r>
              <a:rPr lang="en-US" sz="2000" dirty="0" err="1"/>
              <a:t>DEVELOPers</a:t>
            </a:r>
            <a:r>
              <a:rPr lang="en-US" sz="2000" dirty="0"/>
              <a:t>.</a:t>
            </a:r>
          </a:p>
          <a:p>
            <a:pPr lvl="0"/>
            <a:r>
              <a:rPr lang="en-US" sz="2000" b="1" dirty="0"/>
              <a:t>Why it matters</a:t>
            </a:r>
            <a:r>
              <a:rPr lang="en-US" sz="2000" dirty="0"/>
              <a:t>: </a:t>
            </a:r>
          </a:p>
          <a:p>
            <a:pPr lvl="1"/>
            <a:r>
              <a:rPr lang="en-US" sz="1600" dirty="0" err="1"/>
              <a:t>DEVELOPedia</a:t>
            </a:r>
            <a:r>
              <a:rPr lang="en-US" sz="1600" dirty="0"/>
              <a:t> serves as the most complete project archive available – this is a resource to everyone in the program.</a:t>
            </a:r>
          </a:p>
          <a:p>
            <a:pPr lvl="0"/>
            <a:r>
              <a:rPr lang="en-US" sz="2000" b="1" dirty="0"/>
              <a:t>How to make it work for you</a:t>
            </a:r>
            <a:r>
              <a:rPr lang="en-US" sz="2000" dirty="0"/>
              <a:t>: </a:t>
            </a:r>
          </a:p>
          <a:p>
            <a:pPr lvl="1"/>
            <a:r>
              <a:rPr lang="en-US" sz="1600" dirty="0"/>
              <a:t>You can refer back to this page at anytime as </a:t>
            </a:r>
            <a:r>
              <a:rPr lang="en-US" sz="1600" dirty="0" err="1"/>
              <a:t>DEVELOPers</a:t>
            </a:r>
            <a:r>
              <a:rPr lang="en-US" sz="1600" dirty="0"/>
              <a:t> get to keep their accounts for eternity.</a:t>
            </a:r>
          </a:p>
          <a:p>
            <a:pPr lvl="1"/>
            <a:r>
              <a:rPr lang="en-US" sz="1600" dirty="0"/>
              <a:t>After a final NPO review, a final, archival set of deliverables are posted and you can access as needed.</a:t>
            </a:r>
            <a:endParaRPr lang="en-US" sz="1200" dirty="0"/>
          </a:p>
        </p:txBody>
      </p:sp>
      <p:sp>
        <p:nvSpPr>
          <p:cNvPr id="5" name="TextBox 4"/>
          <p:cNvSpPr txBox="1"/>
          <p:nvPr/>
        </p:nvSpPr>
        <p:spPr>
          <a:xfrm>
            <a:off x="1526640" y="4498857"/>
            <a:ext cx="9138719" cy="1077218"/>
          </a:xfrm>
          <a:prstGeom prst="rect">
            <a:avLst/>
          </a:prstGeom>
          <a:noFill/>
          <a:ln w="28575">
            <a:solidFill>
              <a:schemeClr val="accent1"/>
            </a:solidFill>
          </a:ln>
        </p:spPr>
        <p:txBody>
          <a:bodyPr wrap="square" rtlCol="0">
            <a:spAutoFit/>
          </a:bodyPr>
          <a:lstStyle/>
          <a:p>
            <a:pPr algn="ctr"/>
            <a:r>
              <a:rPr lang="en-US" sz="2400" b="1" dirty="0">
                <a:latin typeface="Century Gothic" panose="020B0502020202020204" pitchFamily="34" charset="0"/>
              </a:rPr>
              <a:t>DEVELOP Website Project Pages</a:t>
            </a:r>
          </a:p>
          <a:p>
            <a:pPr algn="ctr"/>
            <a:r>
              <a:rPr lang="en-US" sz="2000" dirty="0">
                <a:latin typeface="Century Gothic" panose="020B0502020202020204" pitchFamily="34" charset="0"/>
              </a:rPr>
              <a:t>Project pages are posted near the end of term on the NASA DEVELOP website. Feature your experiences and project pages on LinkedIn. </a:t>
            </a:r>
          </a:p>
        </p:txBody>
      </p:sp>
    </p:spTree>
    <p:extLst>
      <p:ext uri="{BB962C8B-B14F-4D97-AF65-F5344CB8AC3E}">
        <p14:creationId xmlns:p14="http://schemas.microsoft.com/office/powerpoint/2010/main" val="1233651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A1E8A"/>
                </a:solidFill>
              </a:rPr>
              <a:t>Deliverables: Feedback Form</a:t>
            </a:r>
          </a:p>
        </p:txBody>
      </p:sp>
      <p:sp>
        <p:nvSpPr>
          <p:cNvPr id="3" name="Content Placeholder 2"/>
          <p:cNvSpPr>
            <a:spLocks noGrp="1"/>
          </p:cNvSpPr>
          <p:nvPr>
            <p:ph idx="1"/>
          </p:nvPr>
        </p:nvSpPr>
        <p:spPr>
          <a:xfrm>
            <a:off x="333200" y="1329922"/>
            <a:ext cx="11516678" cy="5339819"/>
          </a:xfrm>
        </p:spPr>
        <p:txBody>
          <a:bodyPr>
            <a:normAutofit/>
          </a:bodyPr>
          <a:lstStyle/>
          <a:p>
            <a:pPr lvl="0"/>
            <a:r>
              <a:rPr lang="en-US" sz="2000" b="1" dirty="0"/>
              <a:t>What it is</a:t>
            </a:r>
            <a:r>
              <a:rPr lang="en-US" sz="2000" dirty="0"/>
              <a:t>: The newest deliverable is in response to NASA </a:t>
            </a:r>
            <a:r>
              <a:rPr lang="en-US" sz="2000" dirty="0" smtClean="0"/>
              <a:t>Headquarters’ </a:t>
            </a:r>
            <a:r>
              <a:rPr lang="en-US" sz="2000" dirty="0"/>
              <a:t>request that we increase our collection and reporting of feedback relating to three things: 1) NASA Earth observation data (accessibility, processing, and use), 2) research questions surfaced by application projects (what do the feasibility study results lead our partners to pursue next), and 3) partner engagement. Headquarters is also collecting information relating to answering the question “what is your success rate?” driving DEVELOP to increase its reflection on and assessment of projects and resources expended. With this in mind, DEVELOP has created a simple template that collects information regarding the above topics, along with team and advising relating to each project. </a:t>
            </a:r>
          </a:p>
          <a:p>
            <a:pPr lvl="0"/>
            <a:r>
              <a:rPr lang="en-US" sz="2000" b="1" dirty="0"/>
              <a:t>Why it matters</a:t>
            </a:r>
            <a:r>
              <a:rPr lang="en-US" sz="2000" dirty="0"/>
              <a:t>: </a:t>
            </a:r>
          </a:p>
          <a:p>
            <a:pPr lvl="1"/>
            <a:r>
              <a:rPr lang="en-US" sz="1600" dirty="0"/>
              <a:t>Headquarters is looking for the wealth of knowledge rapidly gained in DEVELOP projects to feed into Science Teams</a:t>
            </a:r>
          </a:p>
          <a:p>
            <a:pPr lvl="0"/>
            <a:r>
              <a:rPr lang="en-US" sz="2000" b="1" dirty="0"/>
              <a:t>How to make it work for you</a:t>
            </a:r>
            <a:r>
              <a:rPr lang="en-US" sz="2000" dirty="0"/>
              <a:t>: </a:t>
            </a:r>
          </a:p>
          <a:p>
            <a:pPr lvl="1"/>
            <a:r>
              <a:rPr lang="en-US" sz="1600" dirty="0"/>
              <a:t>Team discussion relating to the challenges and data use is a great exercise for the team to pursue. Follow up with project partners is also an important facet to the relationships built</a:t>
            </a:r>
            <a:r>
              <a:rPr lang="en-US" sz="1600" dirty="0" smtClean="0"/>
              <a:t>.</a:t>
            </a:r>
            <a:endParaRPr lang="en-US" sz="1600" dirty="0"/>
          </a:p>
        </p:txBody>
      </p:sp>
    </p:spTree>
    <p:extLst>
      <p:ext uri="{BB962C8B-B14F-4D97-AF65-F5344CB8AC3E}">
        <p14:creationId xmlns:p14="http://schemas.microsoft.com/office/powerpoint/2010/main" val="7006238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2017 v4</Template>
  <TotalTime>2268</TotalTime>
  <Words>1298</Words>
  <Application>Microsoft Office PowerPoint</Application>
  <PresentationFormat>Widescreen</PresentationFormat>
  <Paragraphs>82</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Century Gothic</vt:lpstr>
      <vt:lpstr>Office Theme</vt:lpstr>
      <vt:lpstr>Deliverables: Project Summary</vt:lpstr>
      <vt:lpstr>Deliverables: Tech Paper</vt:lpstr>
      <vt:lpstr>Deliverables: Presentation</vt:lpstr>
      <vt:lpstr>Deliverables: Website Image</vt:lpstr>
      <vt:lpstr>Deliverables: Study Area Shapefile</vt:lpstr>
      <vt:lpstr>Deliverables: DEVELOPedia Project Page</vt:lpstr>
      <vt:lpstr>Deliverables: Feedback Form</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Neugebauer, Sydney E. (LARC-E3)[SSAI DEVELOP]</cp:lastModifiedBy>
  <cp:revision>162</cp:revision>
  <dcterms:created xsi:type="dcterms:W3CDTF">2017-05-15T13:42:39Z</dcterms:created>
  <dcterms:modified xsi:type="dcterms:W3CDTF">2020-05-28T13:18:42Z</dcterms:modified>
</cp:coreProperties>
</file>