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B347A8-9765-A4C3-5464-E43998E04CB8}" name="Marisa Smedsrud" initials="MS" userId="S::mjsmedsr@ndc.nasa.gov::1b1cb6bd-eaaa-4051-8cbf-4cc1e9d804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09" autoAdjust="0"/>
  </p:normalViewPr>
  <p:slideViewPr>
    <p:cSldViewPr snapToGrid="0" showGuides="1">
      <p:cViewPr varScale="1">
        <p:scale>
          <a:sx n="116" d="100"/>
          <a:sy n="116" d="100"/>
        </p:scale>
        <p:origin x="390" y="10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EAB0D-1278-4646-877A-62A9128B7283}"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C2287-CA6A-4750-8F3B-EB2AEE8A5D88}" type="slidenum">
              <a:rPr lang="en-US" smtClean="0"/>
              <a:t>‹#›</a:t>
            </a:fld>
            <a:endParaRPr lang="en-US"/>
          </a:p>
        </p:txBody>
      </p:sp>
    </p:spTree>
    <p:extLst>
      <p:ext uri="{BB962C8B-B14F-4D97-AF65-F5344CB8AC3E}">
        <p14:creationId xmlns:p14="http://schemas.microsoft.com/office/powerpoint/2010/main" val="308170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p:txBody>
      </p:sp>
      <p:sp>
        <p:nvSpPr>
          <p:cNvPr id="4" name="Slide Number Placeholder 3"/>
          <p:cNvSpPr>
            <a:spLocks noGrp="1"/>
          </p:cNvSpPr>
          <p:nvPr>
            <p:ph type="sldNum" sz="quarter" idx="5"/>
          </p:nvPr>
        </p:nvSpPr>
        <p:spPr/>
        <p:txBody>
          <a:bodyPr/>
          <a:lstStyle/>
          <a:p>
            <a:fld id="{763C2287-CA6A-4750-8F3B-EB2AEE8A5D88}" type="slidenum">
              <a:rPr lang="en-US" smtClean="0"/>
              <a:t>1</a:t>
            </a:fld>
            <a:endParaRPr lang="en-US"/>
          </a:p>
        </p:txBody>
      </p:sp>
    </p:spTree>
    <p:extLst>
      <p:ext uri="{BB962C8B-B14F-4D97-AF65-F5344CB8AC3E}">
        <p14:creationId xmlns:p14="http://schemas.microsoft.com/office/powerpoint/2010/main" val="1098983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10</a:t>
            </a:fld>
            <a:endParaRPr lang="en-US"/>
          </a:p>
        </p:txBody>
      </p:sp>
    </p:spTree>
    <p:extLst>
      <p:ext uri="{BB962C8B-B14F-4D97-AF65-F5344CB8AC3E}">
        <p14:creationId xmlns:p14="http://schemas.microsoft.com/office/powerpoint/2010/main" val="3027205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11</a:t>
            </a:fld>
            <a:endParaRPr lang="en-US"/>
          </a:p>
        </p:txBody>
      </p:sp>
    </p:spTree>
    <p:extLst>
      <p:ext uri="{BB962C8B-B14F-4D97-AF65-F5344CB8AC3E}">
        <p14:creationId xmlns:p14="http://schemas.microsoft.com/office/powerpoint/2010/main" val="2041170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12</a:t>
            </a:fld>
            <a:endParaRPr lang="en-US"/>
          </a:p>
        </p:txBody>
      </p:sp>
    </p:spTree>
    <p:extLst>
      <p:ext uri="{BB962C8B-B14F-4D97-AF65-F5344CB8AC3E}">
        <p14:creationId xmlns:p14="http://schemas.microsoft.com/office/powerpoint/2010/main" val="410389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2</a:t>
            </a:fld>
            <a:endParaRPr lang="en-US"/>
          </a:p>
        </p:txBody>
      </p:sp>
    </p:spTree>
    <p:extLst>
      <p:ext uri="{BB962C8B-B14F-4D97-AF65-F5344CB8AC3E}">
        <p14:creationId xmlns:p14="http://schemas.microsoft.com/office/powerpoint/2010/main" val="173109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3</a:t>
            </a:fld>
            <a:endParaRPr lang="en-US"/>
          </a:p>
        </p:txBody>
      </p:sp>
    </p:spTree>
    <p:extLst>
      <p:ext uri="{BB962C8B-B14F-4D97-AF65-F5344CB8AC3E}">
        <p14:creationId xmlns:p14="http://schemas.microsoft.com/office/powerpoint/2010/main" val="166568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4</a:t>
            </a:fld>
            <a:endParaRPr lang="en-US"/>
          </a:p>
        </p:txBody>
      </p:sp>
    </p:spTree>
    <p:extLst>
      <p:ext uri="{BB962C8B-B14F-4D97-AF65-F5344CB8AC3E}">
        <p14:creationId xmlns:p14="http://schemas.microsoft.com/office/powerpoint/2010/main" val="209022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5</a:t>
            </a:fld>
            <a:endParaRPr lang="en-US"/>
          </a:p>
        </p:txBody>
      </p:sp>
    </p:spTree>
    <p:extLst>
      <p:ext uri="{BB962C8B-B14F-4D97-AF65-F5344CB8AC3E}">
        <p14:creationId xmlns:p14="http://schemas.microsoft.com/office/powerpoint/2010/main" val="202215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6</a:t>
            </a:fld>
            <a:endParaRPr lang="en-US"/>
          </a:p>
        </p:txBody>
      </p:sp>
    </p:spTree>
    <p:extLst>
      <p:ext uri="{BB962C8B-B14F-4D97-AF65-F5344CB8AC3E}">
        <p14:creationId xmlns:p14="http://schemas.microsoft.com/office/powerpoint/2010/main" val="223059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7</a:t>
            </a:fld>
            <a:endParaRPr lang="en-US"/>
          </a:p>
        </p:txBody>
      </p:sp>
    </p:spTree>
    <p:extLst>
      <p:ext uri="{BB962C8B-B14F-4D97-AF65-F5344CB8AC3E}">
        <p14:creationId xmlns:p14="http://schemas.microsoft.com/office/powerpoint/2010/main" val="124959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8</a:t>
            </a:fld>
            <a:endParaRPr lang="en-US"/>
          </a:p>
        </p:txBody>
      </p:sp>
    </p:spTree>
    <p:extLst>
      <p:ext uri="{BB962C8B-B14F-4D97-AF65-F5344CB8AC3E}">
        <p14:creationId xmlns:p14="http://schemas.microsoft.com/office/powerpoint/2010/main" val="293829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Source:[insert URL]</a:t>
            </a:r>
          </a:p>
          <a:p>
            <a:endParaRPr lang="en-US" dirty="0"/>
          </a:p>
          <a:p>
            <a:r>
              <a:rPr lang="en-US" dirty="0"/>
              <a:t>[Photo 2 Identifier]</a:t>
            </a:r>
          </a:p>
          <a:p>
            <a:r>
              <a:rPr lang="en-US" dirty="0"/>
              <a:t>Image Credit: [insert author] [insert license]</a:t>
            </a:r>
          </a:p>
          <a:p>
            <a:r>
              <a:rPr lang="en-US" dirty="0"/>
              <a:t>Image Source:[insert URL]</a:t>
            </a:r>
          </a:p>
          <a:p>
            <a:endParaRPr lang="en-US" dirty="0"/>
          </a:p>
        </p:txBody>
      </p:sp>
      <p:sp>
        <p:nvSpPr>
          <p:cNvPr id="4" name="Slide Number Placeholder 3"/>
          <p:cNvSpPr>
            <a:spLocks noGrp="1"/>
          </p:cNvSpPr>
          <p:nvPr>
            <p:ph type="sldNum" sz="quarter" idx="5"/>
          </p:nvPr>
        </p:nvSpPr>
        <p:spPr/>
        <p:txBody>
          <a:bodyPr/>
          <a:lstStyle/>
          <a:p>
            <a:fld id="{763C2287-CA6A-4750-8F3B-EB2AEE8A5D88}" type="slidenum">
              <a:rPr lang="en-US" smtClean="0"/>
              <a:t>9</a:t>
            </a:fld>
            <a:endParaRPr lang="en-US"/>
          </a:p>
        </p:txBody>
      </p:sp>
    </p:spTree>
    <p:extLst>
      <p:ext uri="{BB962C8B-B14F-4D97-AF65-F5344CB8AC3E}">
        <p14:creationId xmlns:p14="http://schemas.microsoft.com/office/powerpoint/2010/main" val="983357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D2672B"/>
                </a:solidFill>
              </a:defRPr>
            </a:lvl1pPr>
          </a:lstStyle>
          <a:p>
            <a:r>
              <a:rPr lang="en-US" dirty="0"/>
              <a:t>STUDY AREA</a:t>
            </a:r>
            <a:br>
              <a:rPr lang="en-US" dirty="0"/>
            </a:br>
            <a:r>
              <a:rPr lang="en-US" dirty="0"/>
              <a:t>AGRICULTURE</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D2672B"/>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D267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D2672B"/>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D2672B"/>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D267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B94F48-FCCF-4E37-0A54-49ED64B9A791}"/>
              </a:ext>
            </a:extLst>
          </p:cNvPr>
          <p:cNvSpPr/>
          <p:nvPr userDrawn="1"/>
        </p:nvSpPr>
        <p:spPr>
          <a:xfrm>
            <a:off x="380998" y="6222354"/>
            <a:ext cx="10391777" cy="453970"/>
          </a:xfrm>
          <a:prstGeom prst="rect">
            <a:avLst/>
          </a:prstGeom>
        </p:spPr>
        <p:txBody>
          <a:bodyPr wrap="square">
            <a:spAutoFit/>
          </a:body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D2672B"/>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3"/>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7806852" y="1199288"/>
            <a:ext cx="3792113" cy="39500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(down to the numbers on the scale bar)</a:t>
            </a:r>
          </a:p>
          <a:p>
            <a:pPr>
              <a:lnSpc>
                <a:spcPct val="100000"/>
              </a:lnSpc>
              <a:spcBef>
                <a:spcPts val="0"/>
              </a:spcBef>
              <a:spcAft>
                <a:spcPts val="600"/>
              </a:spcAft>
              <a:buClr>
                <a:srgbClr val="D2672B"/>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D2672B"/>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D2672B"/>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D2672B"/>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3" name="Group 2">
            <a:extLst>
              <a:ext uri="{FF2B5EF4-FFF2-40B4-BE49-F238E27FC236}">
                <a16:creationId xmlns:a16="http://schemas.microsoft.com/office/drawing/2014/main" id="{291852B0-1929-13B9-B078-56D6C23D9B2B}"/>
              </a:ext>
            </a:extLst>
          </p:cNvPr>
          <p:cNvGrpSpPr/>
          <p:nvPr/>
        </p:nvGrpSpPr>
        <p:grpSpPr>
          <a:xfrm>
            <a:off x="1133299" y="1110846"/>
            <a:ext cx="6082509" cy="5417473"/>
            <a:chOff x="7116133" y="1539918"/>
            <a:chExt cx="4853370" cy="4671095"/>
          </a:xfrm>
        </p:grpSpPr>
        <p:pic>
          <p:nvPicPr>
            <p:cNvPr id="4" name="Picture 3">
              <a:extLst>
                <a:ext uri="{FF2B5EF4-FFF2-40B4-BE49-F238E27FC236}">
                  <a16:creationId xmlns:a16="http://schemas.microsoft.com/office/drawing/2014/main" id="{1D45201D-5753-A11A-B55F-95BF20AAAAE2}"/>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B9E03803-4E3F-3862-8EBB-7BA8622DE425}"/>
                </a:ext>
              </a:extLst>
            </p:cNvPr>
            <p:cNvSpPr/>
            <p:nvPr/>
          </p:nvSpPr>
          <p:spPr>
            <a:xfrm>
              <a:off x="7369228" y="4325921"/>
              <a:ext cx="1262154" cy="869534"/>
            </a:xfrm>
            <a:prstGeom prst="rect">
              <a:avLst/>
            </a:prstGeom>
            <a:solidFill>
              <a:srgbClr val="CA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8985834-F9C7-D4DD-5A67-D0E254EDA85C}"/>
              </a:ext>
            </a:extLst>
          </p:cNvPr>
          <p:cNvSpPr txBox="1"/>
          <p:nvPr/>
        </p:nvSpPr>
        <p:spPr>
          <a:xfrm>
            <a:off x="1689211" y="175428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Longboat Key</a:t>
            </a:r>
          </a:p>
        </p:txBody>
      </p:sp>
      <p:sp>
        <p:nvSpPr>
          <p:cNvPr id="7" name="TextBox 6">
            <a:extLst>
              <a:ext uri="{FF2B5EF4-FFF2-40B4-BE49-F238E27FC236}">
                <a16:creationId xmlns:a16="http://schemas.microsoft.com/office/drawing/2014/main" id="{7541D101-B3AB-E5FF-BD82-DF4275CCA401}"/>
              </a:ext>
            </a:extLst>
          </p:cNvPr>
          <p:cNvSpPr txBox="1"/>
          <p:nvPr/>
        </p:nvSpPr>
        <p:spPr>
          <a:xfrm>
            <a:off x="2404467" y="1961389"/>
            <a:ext cx="771445"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Sarasota</a:t>
            </a:r>
          </a:p>
        </p:txBody>
      </p:sp>
      <p:sp>
        <p:nvSpPr>
          <p:cNvPr id="8" name="TextBox 7">
            <a:extLst>
              <a:ext uri="{FF2B5EF4-FFF2-40B4-BE49-F238E27FC236}">
                <a16:creationId xmlns:a16="http://schemas.microsoft.com/office/drawing/2014/main" id="{FF45A795-96B7-D912-E114-2B0349BE8818}"/>
              </a:ext>
            </a:extLst>
          </p:cNvPr>
          <p:cNvSpPr txBox="1"/>
          <p:nvPr/>
        </p:nvSpPr>
        <p:spPr>
          <a:xfrm>
            <a:off x="3401745" y="4189070"/>
            <a:ext cx="672622"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Venice</a:t>
            </a:r>
          </a:p>
        </p:txBody>
      </p:sp>
      <p:sp>
        <p:nvSpPr>
          <p:cNvPr id="9" name="TextBox 8">
            <a:extLst>
              <a:ext uri="{FF2B5EF4-FFF2-40B4-BE49-F238E27FC236}">
                <a16:creationId xmlns:a16="http://schemas.microsoft.com/office/drawing/2014/main" id="{1E532AA8-FE16-BB70-BB40-B9A604B5C0EB}"/>
              </a:ext>
            </a:extLst>
          </p:cNvPr>
          <p:cNvSpPr txBox="1"/>
          <p:nvPr/>
        </p:nvSpPr>
        <p:spPr>
          <a:xfrm>
            <a:off x="5133250" y="473083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North Port</a:t>
            </a:r>
          </a:p>
        </p:txBody>
      </p:sp>
      <p:sp>
        <p:nvSpPr>
          <p:cNvPr id="10" name="TextBox 9">
            <a:extLst>
              <a:ext uri="{FF2B5EF4-FFF2-40B4-BE49-F238E27FC236}">
                <a16:creationId xmlns:a16="http://schemas.microsoft.com/office/drawing/2014/main" id="{EE835DCB-AF15-131E-182B-C00EECCE1BD0}"/>
              </a:ext>
            </a:extLst>
          </p:cNvPr>
          <p:cNvSpPr txBox="1"/>
          <p:nvPr/>
        </p:nvSpPr>
        <p:spPr>
          <a:xfrm>
            <a:off x="4031764" y="5507688"/>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Englewood</a:t>
            </a:r>
          </a:p>
        </p:txBody>
      </p:sp>
      <p:sp>
        <p:nvSpPr>
          <p:cNvPr id="22" name="TextBox 21">
            <a:extLst>
              <a:ext uri="{FF2B5EF4-FFF2-40B4-BE49-F238E27FC236}">
                <a16:creationId xmlns:a16="http://schemas.microsoft.com/office/drawing/2014/main" id="{35E396F9-C5A2-4439-7DCA-ABC7114214A4}"/>
              </a:ext>
            </a:extLst>
          </p:cNvPr>
          <p:cNvSpPr txBox="1"/>
          <p:nvPr/>
        </p:nvSpPr>
        <p:spPr>
          <a:xfrm>
            <a:off x="6266717" y="2085146"/>
            <a:ext cx="699586" cy="230832"/>
          </a:xfrm>
          <a:prstGeom prst="rect">
            <a:avLst/>
          </a:prstGeom>
          <a:noFill/>
        </p:spPr>
        <p:txBody>
          <a:bodyPr wrap="square" rtlCol="0">
            <a:spAutoFit/>
          </a:bodyPr>
          <a:lstStyle/>
          <a:p>
            <a:r>
              <a:rPr lang="en-US" sz="900" b="1" dirty="0">
                <a:solidFill>
                  <a:schemeClr val="tx1">
                    <a:lumMod val="75000"/>
                    <a:lumOff val="25000"/>
                  </a:schemeClr>
                </a:solidFill>
                <a:latin typeface="+mj-lt"/>
              </a:rPr>
              <a:t>Florida</a:t>
            </a:r>
          </a:p>
        </p:txBody>
      </p:sp>
      <p:sp>
        <p:nvSpPr>
          <p:cNvPr id="23" name="TextBox 22">
            <a:extLst>
              <a:ext uri="{FF2B5EF4-FFF2-40B4-BE49-F238E27FC236}">
                <a16:creationId xmlns:a16="http://schemas.microsoft.com/office/drawing/2014/main" id="{2574A188-AFFB-E548-9BCA-4215310B585D}"/>
              </a:ext>
            </a:extLst>
          </p:cNvPr>
          <p:cNvSpPr txBox="1"/>
          <p:nvPr/>
        </p:nvSpPr>
        <p:spPr>
          <a:xfrm>
            <a:off x="5303829" y="2317338"/>
            <a:ext cx="948599" cy="461665"/>
          </a:xfrm>
          <a:prstGeom prst="rect">
            <a:avLst/>
          </a:prstGeom>
          <a:noFill/>
        </p:spPr>
        <p:txBody>
          <a:bodyPr wrap="square" rtlCol="0">
            <a:spAutoFit/>
          </a:bodyPr>
          <a:lstStyle/>
          <a:p>
            <a:pPr algn="ctr"/>
            <a:r>
              <a:rPr lang="en-US" sz="1200" i="1" dirty="0">
                <a:solidFill>
                  <a:schemeClr val="accent1">
                    <a:lumMod val="75000"/>
                  </a:scheme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24" name="Rectangle 23">
            <a:extLst>
              <a:ext uri="{FF2B5EF4-FFF2-40B4-BE49-F238E27FC236}">
                <a16:creationId xmlns:a16="http://schemas.microsoft.com/office/drawing/2014/main" id="{D53773B4-81A7-7B9F-3CA9-8D1050D51BFE}"/>
              </a:ext>
            </a:extLst>
          </p:cNvPr>
          <p:cNvSpPr/>
          <p:nvPr/>
        </p:nvSpPr>
        <p:spPr>
          <a:xfrm>
            <a:off x="1271311" y="4886125"/>
            <a:ext cx="2234215" cy="6477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A5BD19A-95AC-F5E9-5CBE-EB330EAC3635}"/>
              </a:ext>
            </a:extLst>
          </p:cNvPr>
          <p:cNvSpPr/>
          <p:nvPr/>
        </p:nvSpPr>
        <p:spPr>
          <a:xfrm>
            <a:off x="1344347" y="5021684"/>
            <a:ext cx="292525" cy="167653"/>
          </a:xfrm>
          <a:prstGeom prst="rect">
            <a:avLst/>
          </a:prstGeom>
          <a:solidFill>
            <a:srgbClr val="FCC0DA"/>
          </a:solidFill>
          <a:ln>
            <a:solidFill>
              <a:srgbClr val="A51E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95BFDE1-72A7-2E26-D6C3-7B768A4807BF}"/>
              </a:ext>
            </a:extLst>
          </p:cNvPr>
          <p:cNvSpPr txBox="1"/>
          <p:nvPr/>
        </p:nvSpPr>
        <p:spPr>
          <a:xfrm>
            <a:off x="1645124" y="4990464"/>
            <a:ext cx="2046289" cy="230832"/>
          </a:xfrm>
          <a:prstGeom prst="rect">
            <a:avLst/>
          </a:prstGeom>
          <a:noFill/>
        </p:spPr>
        <p:txBody>
          <a:bodyPr wrap="square" rtlCol="0">
            <a:spAutoFit/>
          </a:bodyPr>
          <a:lstStyle/>
          <a:p>
            <a:r>
              <a:rPr lang="en-US" sz="900" b="1" dirty="0">
                <a:latin typeface="+mj-lt"/>
              </a:rPr>
              <a:t>Sarasota County Boundary</a:t>
            </a:r>
          </a:p>
        </p:txBody>
      </p:sp>
      <p:sp>
        <p:nvSpPr>
          <p:cNvPr id="27" name="TextBox 26">
            <a:extLst>
              <a:ext uri="{FF2B5EF4-FFF2-40B4-BE49-F238E27FC236}">
                <a16:creationId xmlns:a16="http://schemas.microsoft.com/office/drawing/2014/main" id="{FACFB7A6-A98E-CB78-B4FA-9967264A6CE0}"/>
              </a:ext>
            </a:extLst>
          </p:cNvPr>
          <p:cNvSpPr txBox="1"/>
          <p:nvPr/>
        </p:nvSpPr>
        <p:spPr>
          <a:xfrm>
            <a:off x="1645726" y="5235073"/>
            <a:ext cx="1738459" cy="230832"/>
          </a:xfrm>
          <a:prstGeom prst="rect">
            <a:avLst/>
          </a:prstGeom>
          <a:noFill/>
        </p:spPr>
        <p:txBody>
          <a:bodyPr wrap="square" rtlCol="0">
            <a:spAutoFit/>
          </a:bodyPr>
          <a:lstStyle/>
          <a:p>
            <a:r>
              <a:rPr lang="en-US" sz="900" b="1" dirty="0">
                <a:latin typeface="+mj-lt"/>
              </a:rPr>
              <a:t>Major Cities</a:t>
            </a:r>
          </a:p>
        </p:txBody>
      </p:sp>
      <p:grpSp>
        <p:nvGrpSpPr>
          <p:cNvPr id="28" name="Group 27">
            <a:extLst>
              <a:ext uri="{FF2B5EF4-FFF2-40B4-BE49-F238E27FC236}">
                <a16:creationId xmlns:a16="http://schemas.microsoft.com/office/drawing/2014/main" id="{CD382EA5-DC1E-601E-2791-2E301901C741}"/>
              </a:ext>
            </a:extLst>
          </p:cNvPr>
          <p:cNvGrpSpPr/>
          <p:nvPr/>
        </p:nvGrpSpPr>
        <p:grpSpPr>
          <a:xfrm>
            <a:off x="1419899" y="5298294"/>
            <a:ext cx="143194" cy="127313"/>
            <a:chOff x="7976513" y="6490952"/>
            <a:chExt cx="114258" cy="109773"/>
          </a:xfrm>
        </p:grpSpPr>
        <p:sp>
          <p:nvSpPr>
            <p:cNvPr id="29" name="Oval 28">
              <a:extLst>
                <a:ext uri="{FF2B5EF4-FFF2-40B4-BE49-F238E27FC236}">
                  <a16:creationId xmlns:a16="http://schemas.microsoft.com/office/drawing/2014/main" id="{B5175C69-9F20-B24C-BC1D-D286FE383EBE}"/>
                </a:ext>
              </a:extLst>
            </p:cNvPr>
            <p:cNvSpPr/>
            <p:nvPr/>
          </p:nvSpPr>
          <p:spPr>
            <a:xfrm>
              <a:off x="7976513" y="6490952"/>
              <a:ext cx="114258" cy="1097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A608B8B-C779-09DC-B59B-06D8044AB3D4}"/>
                </a:ext>
              </a:extLst>
            </p:cNvPr>
            <p:cNvSpPr/>
            <p:nvPr/>
          </p:nvSpPr>
          <p:spPr>
            <a:xfrm>
              <a:off x="8008432" y="6521617"/>
              <a:ext cx="50420" cy="4844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C88C847-D2CB-9777-0CCD-4BADEF8F5001}"/>
              </a:ext>
            </a:extLst>
          </p:cNvPr>
          <p:cNvSpPr txBox="1"/>
          <p:nvPr/>
        </p:nvSpPr>
        <p:spPr>
          <a:xfrm>
            <a:off x="3384185" y="3521933"/>
            <a:ext cx="334634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mj-lt"/>
              </a:rPr>
              <a:t>Sarasota County</a:t>
            </a:r>
          </a:p>
        </p:txBody>
      </p:sp>
      <p:grpSp>
        <p:nvGrpSpPr>
          <p:cNvPr id="32" name="Group 31">
            <a:extLst>
              <a:ext uri="{FF2B5EF4-FFF2-40B4-BE49-F238E27FC236}">
                <a16:creationId xmlns:a16="http://schemas.microsoft.com/office/drawing/2014/main" id="{E0B72CB8-65EF-ED44-133A-3A6887FA0C28}"/>
              </a:ext>
            </a:extLst>
          </p:cNvPr>
          <p:cNvGrpSpPr/>
          <p:nvPr/>
        </p:nvGrpSpPr>
        <p:grpSpPr>
          <a:xfrm>
            <a:off x="1750144" y="3089004"/>
            <a:ext cx="336952" cy="819201"/>
            <a:chOff x="1051110" y="2993872"/>
            <a:chExt cx="268861" cy="706338"/>
          </a:xfrm>
        </p:grpSpPr>
        <p:sp>
          <p:nvSpPr>
            <p:cNvPr id="33" name="Freeform 24">
              <a:extLst>
                <a:ext uri="{FF2B5EF4-FFF2-40B4-BE49-F238E27FC236}">
                  <a16:creationId xmlns:a16="http://schemas.microsoft.com/office/drawing/2014/main" id="{D77827BC-6986-8B4D-5785-86BBDC8CEA49}"/>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553FB4-3974-54AE-A4C5-B3283CA3EB82}"/>
                </a:ext>
              </a:extLst>
            </p:cNvPr>
            <p:cNvSpPr txBox="1"/>
            <p:nvPr/>
          </p:nvSpPr>
          <p:spPr>
            <a:xfrm>
              <a:off x="1051110" y="2993872"/>
              <a:ext cx="268861" cy="291911"/>
            </a:xfrm>
            <a:prstGeom prst="rect">
              <a:avLst/>
            </a:prstGeom>
            <a:noFill/>
          </p:spPr>
          <p:txBody>
            <a:bodyPr wrap="none" rtlCol="0">
              <a:spAutoFit/>
            </a:bodyPr>
            <a:lstStyle/>
            <a:p>
              <a:pPr algn="ctr"/>
              <a:r>
                <a:rPr lang="en-US" sz="1600" dirty="0">
                  <a:latin typeface="+mj-lt"/>
                </a:rPr>
                <a:t>N</a:t>
              </a:r>
            </a:p>
          </p:txBody>
        </p:sp>
      </p:grpSp>
      <p:grpSp>
        <p:nvGrpSpPr>
          <p:cNvPr id="35" name="Group 34">
            <a:extLst>
              <a:ext uri="{FF2B5EF4-FFF2-40B4-BE49-F238E27FC236}">
                <a16:creationId xmlns:a16="http://schemas.microsoft.com/office/drawing/2014/main" id="{1BB87E2A-E76C-4628-405E-A7D844C50536}"/>
              </a:ext>
            </a:extLst>
          </p:cNvPr>
          <p:cNvGrpSpPr/>
          <p:nvPr/>
        </p:nvGrpSpPr>
        <p:grpSpPr>
          <a:xfrm>
            <a:off x="1226263" y="4098886"/>
            <a:ext cx="2006285" cy="336798"/>
            <a:chOff x="7236696" y="4951760"/>
            <a:chExt cx="1600860" cy="290395"/>
          </a:xfrm>
        </p:grpSpPr>
        <p:grpSp>
          <p:nvGrpSpPr>
            <p:cNvPr id="36" name="Group 35">
              <a:extLst>
                <a:ext uri="{FF2B5EF4-FFF2-40B4-BE49-F238E27FC236}">
                  <a16:creationId xmlns:a16="http://schemas.microsoft.com/office/drawing/2014/main" id="{EB081178-8E4C-535D-B143-91FD6B9DDCE8}"/>
                </a:ext>
              </a:extLst>
            </p:cNvPr>
            <p:cNvGrpSpPr>
              <a:grpSpLocks noChangeAspect="1"/>
            </p:cNvGrpSpPr>
            <p:nvPr/>
          </p:nvGrpSpPr>
          <p:grpSpPr>
            <a:xfrm>
              <a:off x="7320852" y="5130046"/>
              <a:ext cx="1067055" cy="54912"/>
              <a:chOff x="7185908" y="6911390"/>
              <a:chExt cx="1067055" cy="54912"/>
            </a:xfrm>
          </p:grpSpPr>
          <p:sp>
            <p:nvSpPr>
              <p:cNvPr id="44" name="Rectangle 43">
                <a:extLst>
                  <a:ext uri="{FF2B5EF4-FFF2-40B4-BE49-F238E27FC236}">
                    <a16:creationId xmlns:a16="http://schemas.microsoft.com/office/drawing/2014/main" id="{5CF85074-F413-0CD8-3A04-DF318CEC54CD}"/>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99BED07-AF14-8387-D6C2-1A4182FE9FAB}"/>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D6BEB32-87E8-43EE-8856-10EF34A120B6}"/>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CC58AA5-CE6D-A9AE-8925-550848403007}"/>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90243D7-0D8F-43DC-FDA5-059B0EDC4A5F}"/>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8F0E37F-A588-2B6C-DA1D-C1E3FB706E5E}"/>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1FAE0EB-6873-3AD6-8D2A-970FFFB58960}"/>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D608E453-0BAC-ACE2-813E-E8147BA6CA2B}"/>
                </a:ext>
              </a:extLst>
            </p:cNvPr>
            <p:cNvSpPr txBox="1"/>
            <p:nvPr/>
          </p:nvSpPr>
          <p:spPr>
            <a:xfrm>
              <a:off x="7236696" y="4955538"/>
              <a:ext cx="143105" cy="230832"/>
            </a:xfrm>
            <a:prstGeom prst="rect">
              <a:avLst/>
            </a:prstGeom>
            <a:noFill/>
          </p:spPr>
          <p:txBody>
            <a:bodyPr wrap="square" rtlCol="0">
              <a:spAutoFit/>
            </a:bodyPr>
            <a:lstStyle/>
            <a:p>
              <a:pPr algn="ctr"/>
              <a:r>
                <a:rPr lang="en-US" sz="900" dirty="0">
                  <a:latin typeface="+mj-lt"/>
                </a:rPr>
                <a:t>0</a:t>
              </a:r>
            </a:p>
          </p:txBody>
        </p:sp>
        <p:sp>
          <p:nvSpPr>
            <p:cNvPr id="38" name="TextBox 37">
              <a:extLst>
                <a:ext uri="{FF2B5EF4-FFF2-40B4-BE49-F238E27FC236}">
                  <a16:creationId xmlns:a16="http://schemas.microsoft.com/office/drawing/2014/main" id="{6FBEB157-6CCF-428B-73C6-46DC3D4CD0EE}"/>
                </a:ext>
              </a:extLst>
            </p:cNvPr>
            <p:cNvSpPr txBox="1"/>
            <p:nvPr/>
          </p:nvSpPr>
          <p:spPr>
            <a:xfrm>
              <a:off x="7369640" y="4954571"/>
              <a:ext cx="143105" cy="230832"/>
            </a:xfrm>
            <a:prstGeom prst="rect">
              <a:avLst/>
            </a:prstGeom>
            <a:noFill/>
          </p:spPr>
          <p:txBody>
            <a:bodyPr wrap="square" rtlCol="0">
              <a:spAutoFit/>
            </a:bodyPr>
            <a:lstStyle/>
            <a:p>
              <a:pPr algn="ctr"/>
              <a:r>
                <a:rPr lang="en-US" sz="900">
                  <a:latin typeface="+mj-lt"/>
                </a:rPr>
                <a:t>1</a:t>
              </a:r>
            </a:p>
          </p:txBody>
        </p:sp>
        <p:sp>
          <p:nvSpPr>
            <p:cNvPr id="39" name="TextBox 38">
              <a:extLst>
                <a:ext uri="{FF2B5EF4-FFF2-40B4-BE49-F238E27FC236}">
                  <a16:creationId xmlns:a16="http://schemas.microsoft.com/office/drawing/2014/main" id="{E8353E66-1AAA-D10A-B0BE-A84277D4C517}"/>
                </a:ext>
              </a:extLst>
            </p:cNvPr>
            <p:cNvSpPr txBox="1"/>
            <p:nvPr/>
          </p:nvSpPr>
          <p:spPr>
            <a:xfrm>
              <a:off x="7506167" y="4951760"/>
              <a:ext cx="143105" cy="230832"/>
            </a:xfrm>
            <a:prstGeom prst="rect">
              <a:avLst/>
            </a:prstGeom>
            <a:noFill/>
          </p:spPr>
          <p:txBody>
            <a:bodyPr wrap="square" rtlCol="0">
              <a:spAutoFit/>
            </a:bodyPr>
            <a:lstStyle/>
            <a:p>
              <a:pPr algn="ctr"/>
              <a:r>
                <a:rPr lang="en-US" sz="900">
                  <a:latin typeface="+mj-lt"/>
                </a:rPr>
                <a:t>2</a:t>
              </a:r>
            </a:p>
          </p:txBody>
        </p:sp>
        <p:sp>
          <p:nvSpPr>
            <p:cNvPr id="40" name="TextBox 39">
              <a:extLst>
                <a:ext uri="{FF2B5EF4-FFF2-40B4-BE49-F238E27FC236}">
                  <a16:creationId xmlns:a16="http://schemas.microsoft.com/office/drawing/2014/main" id="{F57EDAA3-7355-4180-1DD2-4E7BDA01E3C3}"/>
                </a:ext>
              </a:extLst>
            </p:cNvPr>
            <p:cNvSpPr txBox="1"/>
            <p:nvPr/>
          </p:nvSpPr>
          <p:spPr>
            <a:xfrm>
              <a:off x="7789142" y="4954893"/>
              <a:ext cx="143105" cy="230832"/>
            </a:xfrm>
            <a:prstGeom prst="rect">
              <a:avLst/>
            </a:prstGeom>
            <a:noFill/>
          </p:spPr>
          <p:txBody>
            <a:bodyPr wrap="square" rtlCol="0">
              <a:spAutoFit/>
            </a:bodyPr>
            <a:lstStyle/>
            <a:p>
              <a:pPr algn="ctr"/>
              <a:r>
                <a:rPr lang="en-US" sz="900">
                  <a:latin typeface="+mj-lt"/>
                </a:rPr>
                <a:t>4</a:t>
              </a:r>
            </a:p>
          </p:txBody>
        </p:sp>
        <p:sp>
          <p:nvSpPr>
            <p:cNvPr id="41" name="TextBox 40">
              <a:extLst>
                <a:ext uri="{FF2B5EF4-FFF2-40B4-BE49-F238E27FC236}">
                  <a16:creationId xmlns:a16="http://schemas.microsoft.com/office/drawing/2014/main" id="{285C2D3B-F72C-C639-CBF8-BEFEC5E763C5}"/>
                </a:ext>
              </a:extLst>
            </p:cNvPr>
            <p:cNvSpPr txBox="1"/>
            <p:nvPr/>
          </p:nvSpPr>
          <p:spPr>
            <a:xfrm>
              <a:off x="8045341" y="4952120"/>
              <a:ext cx="143105" cy="230832"/>
            </a:xfrm>
            <a:prstGeom prst="rect">
              <a:avLst/>
            </a:prstGeom>
            <a:noFill/>
          </p:spPr>
          <p:txBody>
            <a:bodyPr wrap="square" rtlCol="0">
              <a:spAutoFit/>
            </a:bodyPr>
            <a:lstStyle/>
            <a:p>
              <a:pPr algn="ctr"/>
              <a:r>
                <a:rPr lang="en-US" sz="900">
                  <a:latin typeface="+mj-lt"/>
                </a:rPr>
                <a:t>6</a:t>
              </a:r>
            </a:p>
          </p:txBody>
        </p:sp>
        <p:sp>
          <p:nvSpPr>
            <p:cNvPr id="42" name="TextBox 41">
              <a:extLst>
                <a:ext uri="{FF2B5EF4-FFF2-40B4-BE49-F238E27FC236}">
                  <a16:creationId xmlns:a16="http://schemas.microsoft.com/office/drawing/2014/main" id="{75C4544D-6BEF-125F-07AF-A1629887FD21}"/>
                </a:ext>
              </a:extLst>
            </p:cNvPr>
            <p:cNvSpPr txBox="1"/>
            <p:nvPr/>
          </p:nvSpPr>
          <p:spPr>
            <a:xfrm>
              <a:off x="8310855" y="4951760"/>
              <a:ext cx="143105" cy="230832"/>
            </a:xfrm>
            <a:prstGeom prst="rect">
              <a:avLst/>
            </a:prstGeom>
            <a:noFill/>
          </p:spPr>
          <p:txBody>
            <a:bodyPr wrap="square" rtlCol="0">
              <a:spAutoFit/>
            </a:bodyPr>
            <a:lstStyle/>
            <a:p>
              <a:pPr algn="ctr"/>
              <a:r>
                <a:rPr lang="en-US" sz="900">
                  <a:latin typeface="+mj-lt"/>
                </a:rPr>
                <a:t>8</a:t>
              </a:r>
            </a:p>
          </p:txBody>
        </p:sp>
        <p:sp>
          <p:nvSpPr>
            <p:cNvPr id="43" name="TextBox 42">
              <a:extLst>
                <a:ext uri="{FF2B5EF4-FFF2-40B4-BE49-F238E27FC236}">
                  <a16:creationId xmlns:a16="http://schemas.microsoft.com/office/drawing/2014/main" id="{F3C65C15-E7DD-7697-5173-C32E7C88C246}"/>
                </a:ext>
              </a:extLst>
            </p:cNvPr>
            <p:cNvSpPr txBox="1"/>
            <p:nvPr/>
          </p:nvSpPr>
          <p:spPr>
            <a:xfrm>
              <a:off x="8270312" y="5029858"/>
              <a:ext cx="567244" cy="212297"/>
            </a:xfrm>
            <a:prstGeom prst="rect">
              <a:avLst/>
            </a:prstGeom>
            <a:noFill/>
          </p:spPr>
          <p:txBody>
            <a:bodyPr wrap="square" rtlCol="0">
              <a:spAutoFit/>
            </a:bodyPr>
            <a:lstStyle/>
            <a:p>
              <a:pPr algn="ctr"/>
              <a:r>
                <a:rPr lang="en-US" sz="1000" dirty="0">
                  <a:latin typeface="+mj-lt"/>
                </a:rPr>
                <a:t>Miles</a:t>
              </a:r>
            </a:p>
          </p:txBody>
        </p:sp>
      </p:grpSp>
      <p:sp>
        <p:nvSpPr>
          <p:cNvPr id="51" name="TextBox 50">
            <a:extLst>
              <a:ext uri="{FF2B5EF4-FFF2-40B4-BE49-F238E27FC236}">
                <a16:creationId xmlns:a16="http://schemas.microsoft.com/office/drawing/2014/main" id="{375AA073-ABA4-FF8C-BF0F-E23F940D77FB}"/>
              </a:ext>
            </a:extLst>
          </p:cNvPr>
          <p:cNvSpPr txBox="1"/>
          <p:nvPr/>
        </p:nvSpPr>
        <p:spPr>
          <a:xfrm>
            <a:off x="1172328" y="6174008"/>
            <a:ext cx="4923672" cy="215444"/>
          </a:xfrm>
          <a:prstGeom prst="rect">
            <a:avLst/>
          </a:prstGeom>
          <a:noFill/>
        </p:spPr>
        <p:txBody>
          <a:bodyPr wrap="square" rtlCol="0">
            <a:spAutoFit/>
          </a:bodyPr>
          <a:lstStyle/>
          <a:p>
            <a:r>
              <a:rPr lang="en-US" sz="800" dirty="0" err="1">
                <a:latin typeface="+mj-lt"/>
              </a:rPr>
              <a:t>Basemap</a:t>
            </a:r>
            <a:r>
              <a:rPr lang="en-US" sz="800" dirty="0">
                <a:latin typeface="+mj-lt"/>
              </a:rPr>
              <a:t> credits: Esri, GEBCO, NOAA, National Geographic, Garmin, Geonames.org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Clr>
                <a:srgbClr val="D2672B"/>
              </a:buClr>
              <a:buFont typeface="Arial" panose="020B0604020202020204" pitchFamily="34" charset="0"/>
              <a:buChar char="•"/>
            </a:pPr>
            <a:r>
              <a:rPr lang="en-US" noProof="0" dirty="0"/>
              <a:t>List advisors, partners, and others who have contributed in any way to the project.</a:t>
            </a:r>
          </a:p>
          <a:p>
            <a:pPr marL="457200" lvl="0" indent="-457200">
              <a:buClr>
                <a:srgbClr val="D2672B"/>
              </a:buClr>
              <a:buFont typeface="Arial" panose="020B0604020202020204" pitchFamily="34" charset="0"/>
              <a:buChar char="•"/>
            </a:pPr>
            <a:r>
              <a:rPr lang="en-US" noProof="0" dirty="0"/>
              <a:t>If your project is a multi-term one, acknowledge past contributors.</a:t>
            </a:r>
          </a:p>
          <a:p>
            <a:pPr marL="457200" indent="-457200">
              <a:buClr>
                <a:srgbClr val="D2672B"/>
              </a:buClr>
              <a:buFont typeface="Arial" panose="020B0604020202020204" pitchFamily="34" charset="0"/>
              <a:buChar char="•"/>
            </a:pPr>
            <a:r>
              <a:rPr lang="en-US" noProof="0" dirty="0"/>
              <a:t>If you used ESA data, you need to include the following disclaimer: </a:t>
            </a:r>
            <a:r>
              <a:rPr lang="en-US" sz="2000" noProof="0" dirty="0"/>
              <a:t>“</a:t>
            </a:r>
            <a:r>
              <a:rPr lang="en-US" sz="2000" i="1" noProof="0" dirty="0"/>
              <a:t>This material contains modified Copernicus Sentinel data (insert year), processed by ESA.” </a:t>
            </a:r>
          </a:p>
          <a:p>
            <a:pPr marL="457200" indent="-457200">
              <a:buClr>
                <a:srgbClr val="D2672B"/>
              </a:buClr>
              <a:buFont typeface="Arial" panose="020B0604020202020204" pitchFamily="34" charset="0"/>
              <a:buChar char="•"/>
            </a:pPr>
            <a:r>
              <a:rPr lang="en-US" noProof="0" dirty="0"/>
              <a:t>If you used Planet/Maxar data, you need to include the following disclaimer: </a:t>
            </a:r>
            <a:r>
              <a:rPr lang="en-US" sz="2000" noProof="0" dirty="0"/>
              <a:t>“</a:t>
            </a:r>
            <a:r>
              <a:rPr lang="en-US" sz="2000" i="1" dirty="0">
                <a:solidFill>
                  <a:srgbClr val="3F3F3F"/>
                </a:solidFill>
                <a:latin typeface="Century Gothic"/>
              </a:rPr>
              <a:t>This work utilized data made available through the NASA Commercial </a:t>
            </a:r>
            <a:r>
              <a:rPr lang="en-US" sz="2000" i="1" dirty="0" err="1">
                <a:solidFill>
                  <a:srgbClr val="3F3F3F"/>
                </a:solidFill>
                <a:latin typeface="Century Gothic"/>
              </a:rPr>
              <a:t>Smallsat</a:t>
            </a:r>
            <a:r>
              <a:rPr lang="en-US" sz="2000" i="1" dirty="0">
                <a:solidFill>
                  <a:srgbClr val="3F3F3F"/>
                </a:solidFill>
                <a:latin typeface="Century Gothic"/>
              </a:rPr>
              <a:t> Data Acquisition (CSDA) Program.” </a:t>
            </a:r>
            <a:endParaRPr lang="en-US" sz="2000" i="1" dirty="0">
              <a:solidFill>
                <a:srgbClr val="3F3F3F"/>
              </a:solidFill>
            </a:endParaRPr>
          </a:p>
          <a:p>
            <a:pPr marL="457200" indent="-457200">
              <a:buClr>
                <a:srgbClr val="D2672B"/>
              </a:buClr>
              <a:buFont typeface="Arial" panose="020B0604020202020204" pitchFamily="34" charset="0"/>
              <a:buChar char="•"/>
            </a:pPr>
            <a:endParaRPr lang="en-US" noProof="0" dirty="0">
              <a:highlight>
                <a:srgbClr val="00FFFF"/>
              </a:highlight>
            </a:endParaRPr>
          </a:p>
          <a:p>
            <a:pPr marL="457200" lvl="0" indent="-457200">
              <a:buClr>
                <a:srgbClr val="D2672B"/>
              </a:buClr>
              <a:buFont typeface="Arial" panose="020B0604020202020204" pitchFamily="34" charset="0"/>
              <a:buChar char="•"/>
            </a:pPr>
            <a:endParaRPr lang="en-US" noProof="0" dirty="0">
              <a:highlight>
                <a:srgbClr val="00FFFF"/>
              </a:highlight>
            </a:endParaRP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216684" y="1392637"/>
            <a:ext cx="5108575" cy="5197927"/>
          </a:xfrm>
        </p:spPr>
        <p:txBody>
          <a:bodyPr>
            <a:noAutofit/>
          </a:bodyPr>
          <a:lstStyle/>
          <a:p>
            <a:pPr marL="457200" indent="-457200">
              <a:buClr>
                <a:srgbClr val="D2672B"/>
              </a:buClr>
              <a:buFont typeface="Arial" panose="020B0604020202020204" pitchFamily="34" charset="0"/>
              <a:buChar char="•"/>
            </a:pPr>
            <a:r>
              <a:rPr lang="en-US" sz="2000" dirty="0"/>
              <a:t>Study Area</a:t>
            </a:r>
          </a:p>
          <a:p>
            <a:pPr marL="457200" indent="-457200">
              <a:buClr>
                <a:srgbClr val="D2672B"/>
              </a:buClr>
              <a:buFont typeface="Arial" panose="020B0604020202020204" pitchFamily="34" charset="0"/>
              <a:buChar char="•"/>
            </a:pPr>
            <a:r>
              <a:rPr lang="en-US" sz="2000" dirty="0"/>
              <a:t>Study Period</a:t>
            </a:r>
          </a:p>
          <a:p>
            <a:pPr marL="457200" indent="-457200">
              <a:buClr>
                <a:srgbClr val="D2672B"/>
              </a:buClr>
              <a:buFont typeface="Arial" panose="020B0604020202020204" pitchFamily="34" charset="0"/>
              <a:buChar char="•"/>
            </a:pPr>
            <a:r>
              <a:rPr lang="en-US" sz="2000" dirty="0"/>
              <a:t>Objectives</a:t>
            </a:r>
          </a:p>
          <a:p>
            <a:pPr marL="457200" indent="-457200">
              <a:buClr>
                <a:srgbClr val="D2672B"/>
              </a:buClr>
              <a:buFont typeface="Arial" panose="020B0604020202020204" pitchFamily="34" charset="0"/>
              <a:buChar char="•"/>
            </a:pPr>
            <a:r>
              <a:rPr lang="en-US" sz="2000" dirty="0"/>
              <a:t>Partners</a:t>
            </a:r>
          </a:p>
          <a:p>
            <a:pPr marL="457200" indent="-457200">
              <a:buClr>
                <a:srgbClr val="D2672B"/>
              </a:buClr>
              <a:buFont typeface="Arial" panose="020B0604020202020204" pitchFamily="34" charset="0"/>
              <a:buChar char="•"/>
            </a:pPr>
            <a:r>
              <a:rPr lang="en-US" sz="2000" dirty="0"/>
              <a:t>Community Concerns</a:t>
            </a:r>
          </a:p>
          <a:p>
            <a:pPr marL="457200" indent="-457200">
              <a:buClr>
                <a:srgbClr val="D2672B"/>
              </a:buClr>
              <a:buFont typeface="Arial" panose="020B0604020202020204" pitchFamily="34" charset="0"/>
              <a:buChar char="•"/>
            </a:pPr>
            <a:r>
              <a:rPr lang="en-US" sz="2000" dirty="0"/>
              <a:t>Earth Observations</a:t>
            </a:r>
          </a:p>
          <a:p>
            <a:pPr marL="457200" indent="-457200">
              <a:buClr>
                <a:srgbClr val="D2672B"/>
              </a:buClr>
              <a:buFont typeface="Arial" panose="020B0604020202020204" pitchFamily="34" charset="0"/>
              <a:buChar char="•"/>
            </a:pPr>
            <a:r>
              <a:rPr lang="en-US" sz="2000" dirty="0"/>
              <a:t>Methodology</a:t>
            </a:r>
          </a:p>
          <a:p>
            <a:pPr marL="457200" indent="-457200">
              <a:buClr>
                <a:srgbClr val="D2672B"/>
              </a:buClr>
              <a:buFont typeface="Arial" panose="020B0604020202020204" pitchFamily="34" charset="0"/>
              <a:buChar char="•"/>
            </a:pPr>
            <a:r>
              <a:rPr lang="en-US" sz="2000" dirty="0"/>
              <a:t>Results</a:t>
            </a:r>
          </a:p>
          <a:p>
            <a:pPr marL="457200" indent="-457200">
              <a:buClr>
                <a:srgbClr val="D2672B"/>
              </a:buClr>
              <a:buFont typeface="Arial" panose="020B0604020202020204" pitchFamily="34" charset="0"/>
              <a:buChar char="•"/>
            </a:pPr>
            <a:r>
              <a:rPr lang="en-US" sz="2000" dirty="0"/>
              <a:t>Errors &amp; Uncertainties</a:t>
            </a:r>
          </a:p>
          <a:p>
            <a:pPr marL="457200" indent="-457200">
              <a:buClr>
                <a:srgbClr val="D2672B"/>
              </a:buClr>
              <a:buFont typeface="Arial" panose="020B0604020202020204" pitchFamily="34" charset="0"/>
              <a:buChar char="•"/>
            </a:pPr>
            <a:r>
              <a:rPr lang="en-US" sz="2000" dirty="0"/>
              <a:t>Feasibility &amp; Partner Implementation</a:t>
            </a:r>
            <a:endParaRPr lang="en-US" sz="2000" dirty="0">
              <a:highlight>
                <a:srgbClr val="00FFFF"/>
              </a:highlight>
            </a:endParaRPr>
          </a:p>
          <a:p>
            <a:pPr marL="457200" indent="-457200">
              <a:buClr>
                <a:srgbClr val="D2672B"/>
              </a:buClr>
              <a:buFont typeface="Arial" panose="020B0604020202020204" pitchFamily="34" charset="0"/>
              <a:buChar char="•"/>
            </a:pPr>
            <a:r>
              <a:rPr lang="en-US" sz="2000" dirty="0"/>
              <a:t>Conclusions</a:t>
            </a:r>
            <a:endParaRPr lang="en-US" sz="2000" dirty="0">
              <a:highlight>
                <a:srgbClr val="00FFFF"/>
              </a:highlight>
            </a:endParaRPr>
          </a:p>
          <a:p>
            <a:pPr marL="457200" indent="-457200">
              <a:buClr>
                <a:srgbClr val="D2672B"/>
              </a:buClr>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D2672B"/>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D2672B"/>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D2672B"/>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10 point type</a:t>
            </a:r>
            <a:r>
              <a:rPr lang="en-US" sz="1800" dirty="0"/>
              <a:t>.</a:t>
            </a:r>
          </a:p>
          <a:p>
            <a:pPr marL="285750" indent="-285750">
              <a:spcAft>
                <a:spcPts val="500"/>
              </a:spcAft>
              <a:buClr>
                <a:srgbClr val="D2672B"/>
              </a:buClr>
              <a:buFont typeface="Arial" panose="020B0604020202020204" pitchFamily="34" charset="0"/>
              <a:buChar char="•"/>
            </a:pPr>
            <a:r>
              <a:rPr lang="en-US" sz="1800" dirty="0"/>
              <a:t>Try to use a consistent font size between slides.</a:t>
            </a:r>
          </a:p>
          <a:p>
            <a:pPr marL="285750" indent="-285750">
              <a:spcAft>
                <a:spcPts val="500"/>
              </a:spcAft>
              <a:buClr>
                <a:srgbClr val="D2672B"/>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D2672B"/>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3"/>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D2672B"/>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D2672B"/>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D2672B"/>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D2672B"/>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D2672B"/>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D2672B"/>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D2672B"/>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D2672B"/>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D2672B"/>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D2672B"/>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D2672B"/>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D2672B"/>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D2672B"/>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D2672B"/>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D2672B"/>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D2672B"/>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2672B"/>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D2672B"/>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D2672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D2672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D2672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D2672B"/>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D2672B"/>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8628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The inset map is missing </a:t>
            </a: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21382</TotalTime>
  <Words>1608</Words>
  <Application>Microsoft Office PowerPoint</Application>
  <PresentationFormat>Widescreen</PresentationFormat>
  <Paragraphs>256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Centaur</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Olivia Landry</cp:lastModifiedBy>
  <cp:revision>70</cp:revision>
  <dcterms:created xsi:type="dcterms:W3CDTF">2023-10-31T16:04:03Z</dcterms:created>
  <dcterms:modified xsi:type="dcterms:W3CDTF">2024-05-28T15:00:34Z</dcterms:modified>
</cp:coreProperties>
</file>