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61" r:id="rId6"/>
    <p:sldId id="269" r:id="rId7"/>
    <p:sldId id="258" r:id="rId8"/>
    <p:sldId id="277" r:id="rId9"/>
    <p:sldId id="275" r:id="rId10"/>
    <p:sldId id="260" r:id="rId11"/>
    <p:sldId id="271" r:id="rId12"/>
    <p:sldId id="262" r:id="rId13"/>
    <p:sldId id="264" r:id="rId14"/>
    <p:sldId id="274" r:id="rId15"/>
    <p:sldId id="276" r:id="rId16"/>
    <p:sldId id="26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1" clrIdx="0">
    <p:extLst>
      <p:ext uri="{19B8F6BF-5375-455C-9EA6-DF929625EA0E}">
        <p15:presenceInfo xmlns:p15="http://schemas.microsoft.com/office/powerpoint/2012/main" userId="S-1-5-21-330711430-3775241029-4075259233-682401" providerId="AD"/>
      </p:ext>
    </p:extLst>
  </p:cmAuthor>
  <p:cmAuthor id="2" name="crms" initials="c" lastIdx="1" clrIdx="1">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94651" autoAdjust="0"/>
  </p:normalViewPr>
  <p:slideViewPr>
    <p:cSldViewPr snapToGrid="0">
      <p:cViewPr varScale="1">
        <p:scale>
          <a:sx n="74" d="100"/>
          <a:sy n="74" d="100"/>
        </p:scale>
        <p:origin x="96"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6/1/2020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2020 Summer</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10. </a:t>
            </a:r>
            <a:r>
              <a:rPr lang="en-US" sz="3600" dirty="0" smtClean="0">
                <a:solidFill>
                  <a:srgbClr val="0061AA"/>
                </a:solidFill>
              </a:rPr>
              <a:t>Project Team 				Orientation</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Managing Partner Expectations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Remember: Partners are the ones who will be using the project results.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519"/>
          <a:stretch/>
        </p:blipFill>
        <p:spPr bwMode="auto">
          <a:xfrm>
            <a:off x="2692537" y="1507552"/>
            <a:ext cx="33553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39"/>
          <a:stretch/>
        </p:blipFill>
        <p:spPr bwMode="auto">
          <a:xfrm>
            <a:off x="6047414" y="2303627"/>
            <a:ext cx="3368119"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3762"/>
          <a:stretch/>
        </p:blipFill>
        <p:spPr bwMode="auto">
          <a:xfrm>
            <a:off x="620755" y="2864831"/>
            <a:ext cx="3286992"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4109"/>
          <a:stretch/>
        </p:blipFill>
        <p:spPr bwMode="auto">
          <a:xfrm>
            <a:off x="3968976" y="3662188"/>
            <a:ext cx="3300260" cy="28346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82226" y="3757416"/>
            <a:ext cx="1566082" cy="1169551"/>
          </a:xfrm>
          <a:prstGeom prst="rect">
            <a:avLst/>
          </a:prstGeom>
          <a:solidFill>
            <a:schemeClr val="bg1"/>
          </a:solidFill>
        </p:spPr>
        <p:txBody>
          <a:bodyPr wrap="square" rtlCol="0">
            <a:spAutoFit/>
          </a:bodyPr>
          <a:lstStyle/>
          <a:p>
            <a:pPr algn="ctr"/>
            <a:r>
              <a:rPr lang="en-US" sz="1400" dirty="0" smtClean="0"/>
              <a:t>Maintain communication throughout the term.</a:t>
            </a:r>
          </a:p>
          <a:p>
            <a:pPr algn="ctr"/>
            <a:endParaRPr lang="en-US" sz="1400" dirty="0"/>
          </a:p>
        </p:txBody>
      </p:sp>
      <p:sp>
        <p:nvSpPr>
          <p:cNvPr id="46" name="TextBox 45"/>
          <p:cNvSpPr txBox="1"/>
          <p:nvPr/>
        </p:nvSpPr>
        <p:spPr>
          <a:xfrm>
            <a:off x="3586564" y="2270159"/>
            <a:ext cx="1581492" cy="1384995"/>
          </a:xfrm>
          <a:prstGeom prst="rect">
            <a:avLst/>
          </a:prstGeom>
          <a:solidFill>
            <a:schemeClr val="bg1"/>
          </a:solidFill>
        </p:spPr>
        <p:txBody>
          <a:bodyPr wrap="square" rtlCol="0">
            <a:spAutoFit/>
          </a:bodyPr>
          <a:lstStyle/>
          <a:p>
            <a:pPr algn="ctr"/>
            <a:r>
              <a:rPr lang="en-US" sz="1400" dirty="0" smtClean="0">
                <a:solidFill>
                  <a:schemeClr val="tx1">
                    <a:lumMod val="75000"/>
                    <a:lumOff val="25000"/>
                  </a:schemeClr>
                </a:solidFill>
              </a:rPr>
              <a:t>Do not over commit on what you can accomplish or provide in one term.</a:t>
            </a:r>
            <a:endParaRPr lang="en-US" sz="1400" dirty="0">
              <a:solidFill>
                <a:schemeClr val="tx1">
                  <a:lumMod val="75000"/>
                  <a:lumOff val="25000"/>
                </a:schemeClr>
              </a:solidFill>
            </a:endParaRPr>
          </a:p>
        </p:txBody>
      </p:sp>
      <p:sp>
        <p:nvSpPr>
          <p:cNvPr id="47" name="TextBox 46"/>
          <p:cNvSpPr txBox="1"/>
          <p:nvPr/>
        </p:nvSpPr>
        <p:spPr>
          <a:xfrm>
            <a:off x="4889644" y="4510234"/>
            <a:ext cx="1458924" cy="1169551"/>
          </a:xfrm>
          <a:prstGeom prst="rect">
            <a:avLst/>
          </a:prstGeom>
          <a:solidFill>
            <a:schemeClr val="bg1"/>
          </a:solidFill>
        </p:spPr>
        <p:txBody>
          <a:bodyPr wrap="square" rtlCol="0">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Always follow through on promises.</a:t>
            </a:r>
          </a:p>
          <a:p>
            <a:pPr algn="ctr"/>
            <a:endParaRPr lang="en-US" sz="1400" dirty="0">
              <a:solidFill>
                <a:schemeClr val="tx1">
                  <a:lumMod val="75000"/>
                  <a:lumOff val="25000"/>
                </a:schemeClr>
              </a:solidFill>
            </a:endParaRPr>
          </a:p>
        </p:txBody>
      </p:sp>
      <p:sp>
        <p:nvSpPr>
          <p:cNvPr id="48" name="TextBox 47"/>
          <p:cNvSpPr txBox="1"/>
          <p:nvPr/>
        </p:nvSpPr>
        <p:spPr>
          <a:xfrm>
            <a:off x="7008390" y="3153566"/>
            <a:ext cx="1458924" cy="1169551"/>
          </a:xfrm>
          <a:prstGeom prst="rect">
            <a:avLst/>
          </a:prstGeom>
          <a:solidFill>
            <a:schemeClr val="bg1"/>
          </a:solidFill>
        </p:spPr>
        <p:txBody>
          <a:bodyPr wrap="square" rtlCol="0" anchor="ctr">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Ensure end products meet partner needs.</a:t>
            </a:r>
          </a:p>
          <a:p>
            <a:pPr algn="ctr"/>
            <a:endParaRPr lang="en-US" sz="1400" dirty="0" smtClean="0">
              <a:solidFill>
                <a:schemeClr val="tx1">
                  <a:lumMod val="75000"/>
                  <a:lumOff val="25000"/>
                </a:schemeClr>
              </a:solidFill>
            </a:endParaRPr>
          </a:p>
        </p:txBody>
      </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Hand-Off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129007"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Hand-offs are important to transition results and methods to </a:t>
            </a:r>
            <a:r>
              <a:rPr lang="en-US" sz="1800" dirty="0" smtClean="0"/>
              <a:t>end users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Best Practices</a:t>
            </a:r>
          </a:p>
          <a:p>
            <a:pPr marL="742950" lvl="1" indent="-285750">
              <a:spcBef>
                <a:spcPts val="0"/>
              </a:spcBef>
              <a:spcAft>
                <a:spcPts val="1800"/>
              </a:spcAft>
              <a:buClr>
                <a:srgbClr val="EF282F"/>
              </a:buClr>
              <a:buFont typeface="Arial" panose="020B0604020202020204" pitchFamily="34" charset="0"/>
              <a:buChar char="•"/>
            </a:pPr>
            <a:r>
              <a:rPr lang="en-US" sz="1800" dirty="0"/>
              <a:t>Talk with your project partners early on in the term about scheduling a hand-off.</a:t>
            </a:r>
          </a:p>
          <a:p>
            <a:pPr marL="742950" lvl="1" indent="-285750">
              <a:spcBef>
                <a:spcPts val="0"/>
              </a:spcBef>
              <a:spcAft>
                <a:spcPts val="1800"/>
              </a:spcAft>
              <a:buClr>
                <a:srgbClr val="EF282F"/>
              </a:buClr>
              <a:buFont typeface="Arial" panose="020B0604020202020204" pitchFamily="34" charset="0"/>
              <a:buChar char="•"/>
            </a:pPr>
            <a:r>
              <a:rPr lang="en-US" sz="1800" dirty="0"/>
              <a:t>Identify what type of hand-off will be most beneficial (feasible) for partners &amp; the team.</a:t>
            </a:r>
          </a:p>
          <a:p>
            <a:pPr marL="742950" lvl="1" indent="-285750">
              <a:spcBef>
                <a:spcPts val="0"/>
              </a:spcBef>
              <a:spcAft>
                <a:spcPts val="1800"/>
              </a:spcAft>
              <a:buClr>
                <a:srgbClr val="EF282F"/>
              </a:buClr>
              <a:buFont typeface="Arial" panose="020B0604020202020204" pitchFamily="34" charset="0"/>
              <a:buChar char="•"/>
            </a:pPr>
            <a:r>
              <a:rPr lang="en-US" sz="1800" dirty="0"/>
              <a:t>Coordinate with all partners to ensure all interested parties can attend (keep in mind there may be differences in time zones).</a:t>
            </a:r>
          </a:p>
          <a:p>
            <a:pPr marL="742950" lvl="1" indent="-285750">
              <a:spcBef>
                <a:spcPts val="0"/>
              </a:spcBef>
              <a:spcAft>
                <a:spcPts val="1800"/>
              </a:spcAft>
              <a:buClr>
                <a:srgbClr val="EF282F"/>
              </a:buClr>
              <a:buFont typeface="Arial" panose="020B0604020202020204" pitchFamily="34" charset="0"/>
              <a:buChar char="•"/>
            </a:pPr>
            <a:r>
              <a:rPr lang="en-US" sz="1800" dirty="0"/>
              <a:t>Include your final draft deliverables in any hand-off package that you share.</a:t>
            </a:r>
          </a:p>
          <a:p>
            <a:pPr marL="742950" lvl="1" indent="-285750">
              <a:spcBef>
                <a:spcPts val="0"/>
              </a:spcBef>
              <a:spcAft>
                <a:spcPts val="1800"/>
              </a:spcAft>
              <a:buClr>
                <a:srgbClr val="EF282F"/>
              </a:buClr>
              <a:buFont typeface="Arial" panose="020B0604020202020204" pitchFamily="34" charset="0"/>
              <a:buChar char="•"/>
            </a:pPr>
            <a:r>
              <a:rPr lang="en-US" sz="1800" dirty="0"/>
              <a:t>Explain the Software Release process &amp; timeline to partners in advance.                                 </a:t>
            </a:r>
          </a:p>
          <a:p>
            <a:pPr marL="742950" lvl="1" indent="-285750">
              <a:spcBef>
                <a:spcPts val="0"/>
              </a:spcBef>
              <a:spcAft>
                <a:spcPts val="1800"/>
              </a:spcAft>
              <a:buClr>
                <a:srgbClr val="EF282F"/>
              </a:buClr>
              <a:buFont typeface="Arial" panose="020B0604020202020204" pitchFamily="34" charset="0"/>
              <a:buChar char="•"/>
            </a:pPr>
            <a:r>
              <a:rPr lang="en-US" sz="1800" dirty="0"/>
              <a:t>Follow up with your </a:t>
            </a:r>
            <a:r>
              <a:rPr lang="en-US" sz="1800" dirty="0" smtClean="0"/>
              <a:t>end users </a:t>
            </a:r>
            <a:r>
              <a:rPr lang="en-US" sz="1800" dirty="0"/>
              <a:t>to receive feedback or answer any questions (especially on multi-term projects).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Across DEVELOP</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1485449459"/>
              </p:ext>
            </p:extLst>
          </p:nvPr>
        </p:nvGraphicFramePr>
        <p:xfrm>
          <a:off x="627178" y="1417797"/>
          <a:ext cx="6949440" cy="4378823"/>
        </p:xfrm>
        <a:graphic>
          <a:graphicData uri="http://schemas.openxmlformats.org/drawingml/2006/table">
            <a:tbl>
              <a:tblPr/>
              <a:tblGrid>
                <a:gridCol w="3474720">
                  <a:extLst>
                    <a:ext uri="{9D8B030D-6E8A-4147-A177-3AD203B41FA5}">
                      <a16:colId xmlns:a16="http://schemas.microsoft.com/office/drawing/2014/main" val="20000"/>
                    </a:ext>
                  </a:extLst>
                </a:gridCol>
                <a:gridCol w="3474720">
                  <a:extLst>
                    <a:ext uri="{9D8B030D-6E8A-4147-A177-3AD203B41FA5}">
                      <a16:colId xmlns:a16="http://schemas.microsoft.com/office/drawing/2014/main" val="20001"/>
                    </a:ext>
                  </a:extLst>
                </a:gridCol>
              </a:tblGrid>
              <a:tr h="37106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At your node….</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With science advisors...</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638867">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Talk with node leadership </a:t>
                      </a:r>
                      <a:r>
                        <a:rPr lang="en-US" sz="1400" b="0" i="0" u="none" strike="noStrike" dirty="0" smtClean="0">
                          <a:solidFill>
                            <a:srgbClr val="000000"/>
                          </a:solidFill>
                          <a:effectLst/>
                          <a:latin typeface="Century Gothic" panose="020B0502020202020204" pitchFamily="34" charset="0"/>
                        </a:rPr>
                        <a:t>regularly.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Invite your advisors to team &amp; partner </a:t>
                      </a:r>
                      <a:r>
                        <a:rPr lang="en-US" sz="1400" b="0" i="0" u="none" strike="noStrike" dirty="0" smtClean="0">
                          <a:solidFill>
                            <a:srgbClr val="000000"/>
                          </a:solidFill>
                          <a:effectLst/>
                          <a:latin typeface="Century Gothic" panose="020B0502020202020204" pitchFamily="34" charset="0"/>
                        </a:rPr>
                        <a:t>meetings.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a:t>
                      </a:r>
                      <a:r>
                        <a:rPr lang="en-US" sz="1400" b="0" i="0" u="none" strike="noStrike" dirty="0" smtClean="0">
                          <a:solidFill>
                            <a:srgbClr val="000000"/>
                          </a:solidFill>
                          <a:effectLst/>
                          <a:latin typeface="Century Gothic" panose="020B0502020202020204" pitchFamily="34" charset="0"/>
                        </a:rPr>
                        <a:t>Fellows &amp; </a:t>
                      </a:r>
                      <a:r>
                        <a:rPr lang="en-US" sz="1400" b="0" i="0" u="none" strike="noStrike" dirty="0">
                          <a:solidFill>
                            <a:srgbClr val="000000"/>
                          </a:solidFill>
                          <a:effectLst/>
                          <a:latin typeface="Century Gothic" panose="020B0502020202020204" pitchFamily="34" charset="0"/>
                        </a:rPr>
                        <a:t>team on all partner interactions (emails, calls, etc</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Communicate regularly with advisors as their schedules </a:t>
                      </a:r>
                      <a:r>
                        <a:rPr lang="en-US" sz="1400" b="0" i="0" u="none" strike="noStrike" dirty="0" smtClean="0">
                          <a:solidFill>
                            <a:srgbClr val="000000"/>
                          </a:solidFill>
                          <a:effectLst/>
                          <a:latin typeface="Century Gothic" panose="020B0502020202020204" pitchFamily="34" charset="0"/>
                        </a:rPr>
                        <a:t>allow.</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your node leadership for help if you need additional </a:t>
                      </a:r>
                      <a:r>
                        <a:rPr lang="en-US" sz="1400" b="0" i="0" u="none" strike="noStrike" dirty="0" smtClean="0">
                          <a:solidFill>
                            <a:srgbClr val="000000"/>
                          </a:solidFill>
                          <a:effectLst/>
                          <a:latin typeface="Century Gothic" panose="020B0502020202020204" pitchFamily="34" charset="0"/>
                        </a:rPr>
                        <a:t>resources.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advisors for help in all aspects of the project (including deliverable edits, methodology, &amp; end products</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Inform your node leadership if you plan on undergoing the publication </a:t>
                      </a:r>
                      <a:r>
                        <a:rPr lang="en-US" sz="1400" b="0" i="0" u="none" strike="noStrike" dirty="0" smtClean="0">
                          <a:solidFill>
                            <a:srgbClr val="000000"/>
                          </a:solidFill>
                          <a:effectLst/>
                          <a:latin typeface="Century Gothic" panose="020B0502020202020204" pitchFamily="34" charset="0"/>
                        </a:rPr>
                        <a:t>process.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exercise professional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etiquette when communicating with </a:t>
                      </a:r>
                      <a:r>
                        <a:rPr lang="en-US" sz="1400" b="0" i="0" u="none" strike="noStrike" dirty="0" smtClean="0">
                          <a:solidFill>
                            <a:srgbClr val="000000"/>
                          </a:solidFill>
                          <a:effectLst/>
                          <a:latin typeface="Century Gothic" panose="020B0502020202020204" pitchFamily="34" charset="0"/>
                        </a:rPr>
                        <a:t>advisors.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Fellows for help on tasks related to their Element </a:t>
                      </a:r>
                      <a:r>
                        <a:rPr lang="en-US" sz="1400" b="0" i="0" u="none" strike="noStrike" dirty="0" smtClean="0">
                          <a:solidFill>
                            <a:srgbClr val="000000"/>
                          </a:solidFill>
                          <a:effectLst/>
                          <a:latin typeface="Century Gothic" panose="020B0502020202020204" pitchFamily="34" charset="0"/>
                        </a:rPr>
                        <a:t>responsibilities.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your advisors in email communication with project </a:t>
                      </a:r>
                      <a:r>
                        <a:rPr lang="en-US" sz="1400" b="0" i="0" u="none" strike="noStrike" dirty="0" smtClean="0">
                          <a:solidFill>
                            <a:srgbClr val="000000"/>
                          </a:solidFill>
                          <a:effectLst/>
                          <a:latin typeface="Century Gothic" panose="020B0502020202020204" pitchFamily="34" charset="0"/>
                        </a:rPr>
                        <a:t>partners.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a:stretch>
            <a:fillRect/>
          </a:stretch>
        </p:blipFill>
        <p:spPr>
          <a:xfrm>
            <a:off x="7850900" y="1438028"/>
            <a:ext cx="1920240" cy="139499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b="14699"/>
          <a:stretch/>
        </p:blipFill>
        <p:spPr>
          <a:xfrm>
            <a:off x="7850900" y="3039802"/>
            <a:ext cx="1920240" cy="1228493"/>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6"/>
          <a:srcRect t="6975"/>
          <a:stretch/>
        </p:blipFill>
        <p:spPr>
          <a:xfrm>
            <a:off x="7850900" y="4475078"/>
            <a:ext cx="1920240" cy="134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Conflict Resolution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609914" cy="1001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It is important that different people &amp; personalities can come together as a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139116311"/>
              </p:ext>
            </p:extLst>
          </p:nvPr>
        </p:nvGraphicFramePr>
        <p:xfrm>
          <a:off x="394727" y="1721691"/>
          <a:ext cx="9489017" cy="3674745"/>
        </p:xfrm>
        <a:graphic>
          <a:graphicData uri="http://schemas.openxmlformats.org/drawingml/2006/table">
            <a:tbl>
              <a:tblPr/>
              <a:tblGrid>
                <a:gridCol w="3234892">
                  <a:extLst>
                    <a:ext uri="{9D8B030D-6E8A-4147-A177-3AD203B41FA5}">
                      <a16:colId xmlns:a16="http://schemas.microsoft.com/office/drawing/2014/main" val="20000"/>
                    </a:ext>
                  </a:extLst>
                </a:gridCol>
                <a:gridCol w="6254125">
                  <a:extLst>
                    <a:ext uri="{9D8B030D-6E8A-4147-A177-3AD203B41FA5}">
                      <a16:colId xmlns:a16="http://schemas.microsoft.com/office/drawing/2014/main" val="20001"/>
                    </a:ext>
                  </a:extLst>
                </a:gridCol>
              </a:tblGrid>
              <a:tr h="709005">
                <a:tc>
                  <a:txBody>
                    <a:bodyPr/>
                    <a:lstStyle/>
                    <a:p>
                      <a:pPr algn="l" rtl="0" fontAlgn="t">
                        <a:spcBef>
                          <a:spcPts val="0"/>
                        </a:spcBef>
                        <a:spcAft>
                          <a:spcPts val="0"/>
                        </a:spcAft>
                      </a:pPr>
                      <a:r>
                        <a:rPr lang="en-US" sz="1800" b="1" i="0" u="none" strike="noStrike" dirty="0">
                          <a:solidFill>
                            <a:schemeClr val="bg1"/>
                          </a:solidFill>
                          <a:effectLst/>
                          <a:latin typeface="+mn-lt"/>
                        </a:rPr>
                        <a:t>Some Topics to Discuss with Your Team</a:t>
                      </a:r>
                      <a:endParaRPr lang="en-US" sz="1800" dirty="0">
                        <a:solidFill>
                          <a:schemeClr val="bg1"/>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mn-lt"/>
                        </a:rPr>
                        <a:t>How This Can Be Applied</a:t>
                      </a:r>
                      <a:endParaRPr lang="en-US" sz="1800" dirty="0">
                        <a:solidFill>
                          <a:schemeClr val="bg1"/>
                        </a:solidFill>
                        <a:effectLst/>
                        <a:latin typeface="+mn-l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80962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Does your NASA 4D color match what you thought you would get? Why or why not?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Use this discussion to let your team members know that personality typing is a guide, not a </a:t>
                      </a:r>
                      <a:r>
                        <a:rPr lang="en-US" sz="1400" b="0" i="0" u="none" strike="noStrike" dirty="0" smtClean="0">
                          <a:solidFill>
                            <a:srgbClr val="000000"/>
                          </a:solidFill>
                          <a:effectLst/>
                          <a:latin typeface="Century Gothic" panose="020B0502020202020204" pitchFamily="34" charset="0"/>
                        </a:rPr>
                        <a:t>verdict.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1239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What are the strengths and weaknesses of each team member’s personality type?</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Come prepared with some challenge scenarios related to the project and ask each team member how they might handle them (i.e. workload causing stress, collaborating across different work schedules, etc</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98107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If conflict arises how would you try to mitigate it?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Again, come prepared with scenarios: a team member is making inappropriate comments, showing up to work late, etc. </a:t>
                      </a:r>
                      <a:r>
                        <a:rPr lang="en-US" sz="1400" b="0" i="1" u="sng" dirty="0" smtClean="0">
                          <a:solidFill>
                            <a:srgbClr val="000000"/>
                          </a:solidFill>
                          <a:effectLst/>
                          <a:latin typeface="Century Gothic" panose="020B0502020202020204" pitchFamily="34" charset="0"/>
                        </a:rPr>
                        <a:t> </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grpSp>
        <p:nvGrpSpPr>
          <p:cNvPr id="23" name="Group 22"/>
          <p:cNvGrpSpPr/>
          <p:nvPr/>
        </p:nvGrpSpPr>
        <p:grpSpPr>
          <a:xfrm>
            <a:off x="322120" y="5750560"/>
            <a:ext cx="9560173" cy="914400"/>
            <a:chOff x="633612" y="5290691"/>
            <a:chExt cx="3695374" cy="1056769"/>
          </a:xfrm>
        </p:grpSpPr>
        <p:sp>
          <p:nvSpPr>
            <p:cNvPr id="42" name="Text Placeholder 5"/>
            <p:cNvSpPr txBox="1">
              <a:spLocks/>
            </p:cNvSpPr>
            <p:nvPr/>
          </p:nvSpPr>
          <p:spPr>
            <a:xfrm>
              <a:off x="633612" y="5307540"/>
              <a:ext cx="3695374" cy="9044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Communicate with your Lead about ANY personnel issues, no matter how minor, they need to be aware!</a:t>
              </a:r>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When In Doubt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4238660" cy="46935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Google it.</a:t>
            </a:r>
          </a:p>
          <a:p>
            <a:pPr marL="285750" indent="-285750">
              <a:spcBef>
                <a:spcPts val="0"/>
              </a:spcBef>
              <a:spcAft>
                <a:spcPts val="1800"/>
              </a:spcAft>
              <a:buClr>
                <a:srgbClr val="EF282F"/>
              </a:buClr>
              <a:buFont typeface="Webdings" panose="05030102010509060703" pitchFamily="18" charset="2"/>
              <a:buChar char="4"/>
            </a:pPr>
            <a:r>
              <a:rPr lang="en-US" sz="1800" dirty="0" smtClean="0"/>
              <a:t>Look on </a:t>
            </a:r>
            <a:r>
              <a:rPr lang="en-US" sz="1800" dirty="0" err="1" smtClean="0"/>
              <a:t>DEVELOPedia</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Look at past projects.</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team.</a:t>
            </a:r>
          </a:p>
          <a:p>
            <a:pPr marL="285750" indent="-285750">
              <a:spcBef>
                <a:spcPts val="0"/>
              </a:spcBef>
              <a:spcAft>
                <a:spcPts val="1800"/>
              </a:spcAft>
              <a:buClr>
                <a:srgbClr val="EF282F"/>
              </a:buClr>
              <a:buFont typeface="Webdings" panose="05030102010509060703" pitchFamily="18" charset="2"/>
              <a:buChar char="4"/>
            </a:pPr>
            <a:r>
              <a:rPr lang="en-US" sz="1800" dirty="0" smtClean="0"/>
              <a:t>Ask a Lead/Fellow.</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Science Advisor.</a:t>
            </a:r>
          </a:p>
          <a:p>
            <a:pPr marL="285750" indent="-285750">
              <a:spcBef>
                <a:spcPts val="0"/>
              </a:spcBef>
              <a:spcAft>
                <a:spcPts val="1800"/>
              </a:spcAft>
              <a:buClr>
                <a:srgbClr val="EF282F"/>
              </a:buClr>
              <a:buFont typeface="Webdings" panose="05030102010509060703" pitchFamily="18" charset="2"/>
              <a:buChar char="4"/>
            </a:pPr>
            <a:r>
              <a:rPr lang="en-US" sz="1800" dirty="0" smtClean="0"/>
              <a:t>Ask NPO.</a:t>
            </a:r>
          </a:p>
        </p:txBody>
      </p:sp>
      <p:sp>
        <p:nvSpPr>
          <p:cNvPr id="2" name="Rectangle 1"/>
          <p:cNvSpPr/>
          <p:nvPr/>
        </p:nvSpPr>
        <p:spPr>
          <a:xfrm rot="1339492">
            <a:off x="4037803" y="4129132"/>
            <a:ext cx="2486554" cy="923330"/>
          </a:xfrm>
          <a:prstGeom prst="rect">
            <a:avLst/>
          </a:prstGeom>
        </p:spPr>
        <p:txBody>
          <a:bodyPr wrap="square">
            <a:spAutoFit/>
          </a:bodyPr>
          <a:lstStyle/>
          <a:p>
            <a:pPr>
              <a:spcBef>
                <a:spcPts val="0"/>
              </a:spcBef>
              <a:spcAft>
                <a:spcPts val="1800"/>
              </a:spcAft>
              <a:buClr>
                <a:srgbClr val="EF282F"/>
              </a:buClr>
            </a:pPr>
            <a:r>
              <a:rPr lang="en-US" dirty="0">
                <a:solidFill>
                  <a:srgbClr val="0061AA"/>
                </a:solidFill>
              </a:rPr>
              <a:t>They are here to support you and ensure your success!</a:t>
            </a:r>
          </a:p>
        </p:txBody>
      </p:sp>
      <p:sp>
        <p:nvSpPr>
          <p:cNvPr id="4" name="Right Brace 3"/>
          <p:cNvSpPr/>
          <p:nvPr/>
        </p:nvSpPr>
        <p:spPr>
          <a:xfrm>
            <a:off x="3562773" y="3221267"/>
            <a:ext cx="392854" cy="13716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rot="452931">
            <a:off x="4897154" y="1132320"/>
            <a:ext cx="4827146" cy="2286000"/>
          </a:xfrm>
          <a:prstGeom prst="rect">
            <a:avLst/>
          </a:prstGeom>
        </p:spPr>
      </p:pic>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4118" y="-20321"/>
            <a:ext cx="12352809" cy="4829387"/>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“Being </a:t>
            </a:r>
            <a:r>
              <a:rPr lang="en-US" dirty="0">
                <a:solidFill>
                  <a:schemeClr val="tx1">
                    <a:lumMod val="75000"/>
                    <a:lumOff val="25000"/>
                  </a:schemeClr>
                </a:solidFill>
              </a:rPr>
              <a:t>positive in negative situations is not naive. It’s leadership”</a:t>
            </a:r>
          </a:p>
          <a:p>
            <a:pPr marL="0" indent="0" algn="ctr">
              <a:buNone/>
            </a:pPr>
            <a:r>
              <a:rPr lang="en-US" dirty="0">
                <a:solidFill>
                  <a:schemeClr val="tx1">
                    <a:lumMod val="75000"/>
                    <a:lumOff val="25000"/>
                  </a:schemeClr>
                </a:solidFill>
              </a:rPr>
              <a:t> </a:t>
            </a:r>
            <a:r>
              <a:rPr lang="en-US" sz="1800" dirty="0">
                <a:solidFill>
                  <a:schemeClr val="tx1">
                    <a:lumMod val="75000"/>
                    <a:lumOff val="25000"/>
                  </a:schemeClr>
                </a:solidFill>
              </a:rPr>
              <a:t>– Ralph Marston</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How DEVELOP Builds Teams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9115532" cy="50729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All DEVELOP projects are conducted by </a:t>
            </a:r>
            <a:r>
              <a:rPr lang="en-US" sz="1800" u="sng" dirty="0" smtClean="0"/>
              <a:t>interdisciplinary teams</a:t>
            </a:r>
          </a:p>
          <a:p>
            <a:pPr marL="285750" indent="-285750">
              <a:spcBef>
                <a:spcPts val="0"/>
              </a:spcBef>
              <a:spcAft>
                <a:spcPts val="1800"/>
              </a:spcAft>
              <a:buClr>
                <a:srgbClr val="EF282F"/>
              </a:buClr>
              <a:buFont typeface="Webdings" panose="05030102010509060703" pitchFamily="18" charset="2"/>
              <a:buChar char="4"/>
            </a:pPr>
            <a:r>
              <a:rPr lang="en-US" sz="1800" dirty="0"/>
              <a:t>DEVELOP participants </a:t>
            </a:r>
            <a:r>
              <a:rPr lang="en-US" sz="1800" dirty="0" smtClean="0"/>
              <a:t>have:</a:t>
            </a:r>
          </a:p>
          <a:p>
            <a:pPr marL="742950" lvl="1" indent="-285750">
              <a:spcBef>
                <a:spcPts val="0"/>
              </a:spcBef>
              <a:spcAft>
                <a:spcPts val="1800"/>
              </a:spcAft>
              <a:buClr>
                <a:srgbClr val="EF282F"/>
              </a:buClr>
              <a:buFont typeface="Webdings" panose="05030102010509060703" pitchFamily="18" charset="2"/>
              <a:buChar char="4"/>
            </a:pPr>
            <a:r>
              <a:rPr lang="en-US" sz="1800" dirty="0"/>
              <a:t>D</a:t>
            </a:r>
            <a:r>
              <a:rPr lang="en-US" sz="1800" dirty="0" smtClean="0"/>
              <a:t>ifferent </a:t>
            </a:r>
            <a:r>
              <a:rPr lang="en-US" sz="1800" dirty="0"/>
              <a:t>academic backgrounds and work </a:t>
            </a:r>
            <a:r>
              <a:rPr lang="en-US" sz="1800" dirty="0" smtClean="0"/>
              <a:t>experience</a:t>
            </a:r>
          </a:p>
          <a:p>
            <a:pPr marL="742950" lvl="1" indent="-285750">
              <a:spcBef>
                <a:spcPts val="0"/>
              </a:spcBef>
              <a:spcAft>
                <a:spcPts val="1800"/>
              </a:spcAft>
              <a:buClr>
                <a:srgbClr val="EF282F"/>
              </a:buClr>
              <a:buFont typeface="Webdings" panose="05030102010509060703" pitchFamily="18" charset="2"/>
              <a:buChar char="4"/>
            </a:pPr>
            <a:r>
              <a:rPr lang="en-US" sz="1800" dirty="0" smtClean="0"/>
              <a:t>Different levels of technical skills in GIS, remote sensing, &amp; coding</a:t>
            </a:r>
          </a:p>
          <a:p>
            <a:pPr marL="742950" lvl="1" indent="-285750">
              <a:spcBef>
                <a:spcPts val="0"/>
              </a:spcBef>
              <a:spcAft>
                <a:spcPts val="1800"/>
              </a:spcAft>
              <a:buClr>
                <a:srgbClr val="EF282F"/>
              </a:buClr>
              <a:buFont typeface="Webdings" panose="05030102010509060703" pitchFamily="18" charset="2"/>
              <a:buChar char="4"/>
            </a:pPr>
            <a:r>
              <a:rPr lang="en-US" sz="1800" dirty="0" smtClean="0"/>
              <a:t>Different capacity building goals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742950" lvl="1"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43" name="Text Placeholder 5"/>
          <p:cNvSpPr txBox="1">
            <a:spLocks/>
          </p:cNvSpPr>
          <p:nvPr/>
        </p:nvSpPr>
        <p:spPr>
          <a:xfrm>
            <a:off x="1106054" y="5222080"/>
            <a:ext cx="7988962" cy="922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Node Leads consider all of these factors when selecting DEVELOP teams!</a:t>
            </a:r>
            <a:endParaRPr lang="en-US" sz="1800" dirty="0"/>
          </a:p>
          <a:p>
            <a:pPr algn="ctr">
              <a:spcBef>
                <a:spcPts val="0"/>
              </a:spcBef>
              <a:buClr>
                <a:srgbClr val="0078C1"/>
              </a:buClr>
            </a:pPr>
            <a:endParaRPr lang="en-US" sz="1800" dirty="0" smtClean="0"/>
          </a:p>
        </p:txBody>
      </p:sp>
      <p:sp>
        <p:nvSpPr>
          <p:cNvPr id="44" name="Rounded Rectangle 43"/>
          <p:cNvSpPr/>
          <p:nvPr/>
        </p:nvSpPr>
        <p:spPr>
          <a:xfrm>
            <a:off x="1109720" y="5121451"/>
            <a:ext cx="7981631" cy="100584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How Are Project Leads Selected?</a:t>
            </a:r>
            <a:endParaRPr lang="en-US" dirty="0">
              <a:solidFill>
                <a:srgbClr val="0061AA"/>
              </a:solidFill>
            </a:endParaRPr>
          </a:p>
        </p:txBody>
      </p:sp>
      <p:sp>
        <p:nvSpPr>
          <p:cNvPr id="41" name="Text Placeholder 5"/>
          <p:cNvSpPr txBox="1">
            <a:spLocks/>
          </p:cNvSpPr>
          <p:nvPr/>
        </p:nvSpPr>
        <p:spPr>
          <a:xfrm>
            <a:off x="407846" y="1240319"/>
            <a:ext cx="9202879" cy="45386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Selective factors include a participant’s ability and experience to lead, organize, and successfully complete a project</a:t>
            </a:r>
          </a:p>
          <a:p>
            <a:pPr marL="285750" indent="-285750">
              <a:spcBef>
                <a:spcPts val="0"/>
              </a:spcBef>
              <a:spcAft>
                <a:spcPts val="1800"/>
              </a:spcAft>
              <a:buClr>
                <a:srgbClr val="EF282F"/>
              </a:buClr>
              <a:buFont typeface="Webdings" panose="05030102010509060703" pitchFamily="18" charset="2"/>
              <a:buChar char="4"/>
            </a:pPr>
            <a:r>
              <a:rPr lang="en-US" sz="1800" dirty="0" smtClean="0"/>
              <a:t>The position may be filled by a new or returning participant</a:t>
            </a:r>
          </a:p>
          <a:p>
            <a:pPr marL="285750" indent="-285750">
              <a:spcBef>
                <a:spcPts val="0"/>
              </a:spcBef>
              <a:spcAft>
                <a:spcPts val="1800"/>
              </a:spcAft>
              <a:buClr>
                <a:srgbClr val="EF282F"/>
              </a:buClr>
              <a:buFont typeface="Webdings" panose="05030102010509060703" pitchFamily="18" charset="2"/>
              <a:buChar char="4"/>
            </a:pPr>
            <a:r>
              <a:rPr lang="en-US" sz="1800" dirty="0" smtClean="0"/>
              <a:t>The role is not considered a supervisory position</a:t>
            </a:r>
          </a:p>
          <a:p>
            <a:pPr marL="285750" indent="-285750">
              <a:spcBef>
                <a:spcPts val="0"/>
              </a:spcBef>
              <a:spcAft>
                <a:spcPts val="1800"/>
              </a:spcAft>
              <a:buClr>
                <a:srgbClr val="EF282F"/>
              </a:buClr>
              <a:buFont typeface="Webdings" panose="05030102010509060703" pitchFamily="18" charset="2"/>
              <a:buChar char="4"/>
            </a:pPr>
            <a:r>
              <a:rPr lang="en-US" sz="1800" dirty="0" smtClean="0"/>
              <a:t>Project Leads do not always have the most technical skills of the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Leading Means…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Possess</a:t>
            </a:r>
            <a:r>
              <a:rPr lang="en-US" sz="1800" dirty="0"/>
              <a:t> a clear vision of the future and be compelled by it.</a:t>
            </a:r>
          </a:p>
          <a:p>
            <a:pPr marL="285750" indent="-285750">
              <a:spcBef>
                <a:spcPts val="0"/>
              </a:spcBef>
              <a:spcAft>
                <a:spcPts val="1800"/>
              </a:spcAft>
              <a:buClr>
                <a:srgbClr val="EF282F"/>
              </a:buClr>
              <a:buFont typeface="Webdings" panose="05030102010509060703" pitchFamily="18" charset="2"/>
              <a:buChar char="4"/>
            </a:pPr>
            <a:r>
              <a:rPr lang="en-US" sz="1800" b="1" dirty="0"/>
              <a:t>Encourage</a:t>
            </a:r>
            <a:r>
              <a:rPr lang="en-US" sz="1800" dirty="0"/>
              <a:t> people to share ideas, needs, perspectives, dreams, and desires.</a:t>
            </a:r>
          </a:p>
          <a:p>
            <a:pPr marL="285750" indent="-285750">
              <a:spcBef>
                <a:spcPts val="0"/>
              </a:spcBef>
              <a:spcAft>
                <a:spcPts val="1800"/>
              </a:spcAft>
              <a:buClr>
                <a:srgbClr val="EF282F"/>
              </a:buClr>
              <a:buFont typeface="Webdings" panose="05030102010509060703" pitchFamily="18" charset="2"/>
              <a:buChar char="4"/>
            </a:pPr>
            <a:r>
              <a:rPr lang="en-US" sz="1800" b="1" dirty="0"/>
              <a:t>Stand for</a:t>
            </a:r>
            <a:r>
              <a:rPr lang="en-US" sz="1800" dirty="0"/>
              <a:t>, </a:t>
            </a:r>
            <a:r>
              <a:rPr lang="en-US" sz="1800" b="1" dirty="0"/>
              <a:t>demonstrate</a:t>
            </a:r>
            <a:r>
              <a:rPr lang="en-US" sz="1800" dirty="0"/>
              <a:t>, and portray what you believe.</a:t>
            </a:r>
          </a:p>
          <a:p>
            <a:pPr marL="285750" indent="-285750">
              <a:spcBef>
                <a:spcPts val="0"/>
              </a:spcBef>
              <a:spcAft>
                <a:spcPts val="1800"/>
              </a:spcAft>
              <a:buClr>
                <a:srgbClr val="EF282F"/>
              </a:buClr>
              <a:buFont typeface="Webdings" panose="05030102010509060703" pitchFamily="18" charset="2"/>
              <a:buChar char="4"/>
            </a:pPr>
            <a:r>
              <a:rPr lang="en-US" sz="1800" b="1" dirty="0"/>
              <a:t>Empower</a:t>
            </a:r>
            <a:r>
              <a:rPr lang="en-US" sz="1800" dirty="0"/>
              <a:t> people with the authority to use their own skills and knowledge.</a:t>
            </a:r>
          </a:p>
          <a:p>
            <a:pPr marL="285750" indent="-285750">
              <a:spcBef>
                <a:spcPts val="0"/>
              </a:spcBef>
              <a:spcAft>
                <a:spcPts val="1800"/>
              </a:spcAft>
              <a:buClr>
                <a:srgbClr val="EF282F"/>
              </a:buClr>
              <a:buFont typeface="Webdings" panose="05030102010509060703" pitchFamily="18" charset="2"/>
              <a:buChar char="4"/>
            </a:pPr>
            <a:r>
              <a:rPr lang="en-US" sz="1800" b="1" dirty="0"/>
              <a:t>Evaluate</a:t>
            </a:r>
            <a:r>
              <a:rPr lang="en-US" sz="1800" dirty="0"/>
              <a:t> the people who work with them and the performance of the team.</a:t>
            </a:r>
          </a:p>
          <a:p>
            <a:pPr marL="285750" indent="-285750">
              <a:spcBef>
                <a:spcPts val="0"/>
              </a:spcBef>
              <a:spcAft>
                <a:spcPts val="1800"/>
              </a:spcAft>
              <a:buClr>
                <a:srgbClr val="EF282F"/>
              </a:buClr>
              <a:buFont typeface="Webdings" panose="05030102010509060703" pitchFamily="18" charset="2"/>
              <a:buChar char="4"/>
            </a:pPr>
            <a:r>
              <a:rPr lang="en-US" sz="1800" b="1" dirty="0"/>
              <a:t>Inspire</a:t>
            </a:r>
            <a:r>
              <a:rPr lang="en-US" sz="1800" dirty="0"/>
              <a:t> and </a:t>
            </a:r>
            <a:r>
              <a:rPr lang="en-US" sz="1800" b="1" dirty="0"/>
              <a:t>motivate</a:t>
            </a:r>
            <a:r>
              <a:rPr lang="en-US" sz="1800" dirty="0"/>
              <a:t> others with passion and example.</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Rectangle 39"/>
          <p:cNvSpPr/>
          <p:nvPr/>
        </p:nvSpPr>
        <p:spPr>
          <a:xfrm>
            <a:off x="1522039" y="4749768"/>
            <a:ext cx="6974492" cy="1451679"/>
          </a:xfrm>
          <a:prstGeom prst="rect">
            <a:avLst/>
          </a:prstGeom>
        </p:spPr>
        <p:txBody>
          <a:bodyPr wrap="square">
            <a:spAutoFit/>
          </a:bodyPr>
          <a:lstStyle/>
          <a:p>
            <a:pPr algn="ctr">
              <a:spcBef>
                <a:spcPts val="1000"/>
              </a:spcBef>
            </a:pPr>
            <a:r>
              <a:rPr lang="en-US" sz="2000" i="1" dirty="0">
                <a:solidFill>
                  <a:srgbClr val="0067AA"/>
                </a:solidFill>
                <a:latin typeface="Century Gothic" panose="020B0502020202020204" pitchFamily="34" charset="0"/>
              </a:rPr>
              <a:t>“When you include and acknowledge those in your corner, you propel yourself, your teammates, and your supporters to greater heights</a:t>
            </a:r>
            <a:r>
              <a:rPr lang="en-US" sz="2000" i="1" dirty="0" smtClean="0">
                <a:solidFill>
                  <a:srgbClr val="0067AA"/>
                </a:solidFill>
                <a:latin typeface="Century Gothic" panose="020B0502020202020204" pitchFamily="34" charset="0"/>
              </a:rPr>
              <a:t>.”</a:t>
            </a:r>
          </a:p>
          <a:p>
            <a:pPr algn="ctr">
              <a:spcBef>
                <a:spcPts val="1000"/>
              </a:spcBef>
            </a:pPr>
            <a:r>
              <a:rPr lang="en-US" sz="2000" i="1" dirty="0" smtClean="0">
                <a:solidFill>
                  <a:srgbClr val="0067AA"/>
                </a:solidFill>
                <a:latin typeface="Century Gothic" panose="020B0502020202020204" pitchFamily="34" charset="0"/>
              </a:rPr>
              <a:t> </a:t>
            </a:r>
            <a:r>
              <a:rPr lang="en-US" sz="2000" i="1" dirty="0">
                <a:solidFill>
                  <a:srgbClr val="0067AA"/>
                </a:solidFill>
                <a:latin typeface="Century Gothic" panose="020B0502020202020204" pitchFamily="34" charset="0"/>
              </a:rPr>
              <a:t>- Simon </a:t>
            </a:r>
            <a:r>
              <a:rPr lang="en-US" sz="2000" i="1" dirty="0" smtClean="0">
                <a:solidFill>
                  <a:srgbClr val="0067AA"/>
                </a:solidFill>
                <a:latin typeface="Century Gothic" panose="020B0502020202020204" pitchFamily="34" charset="0"/>
              </a:rPr>
              <a:t>Sinek</a:t>
            </a:r>
            <a:endParaRPr lang="en-US" sz="2000" dirty="0">
              <a:solidFill>
                <a:srgbClr val="0067AA"/>
              </a:solidFill>
              <a:latin typeface="Century Gothic" panose="020B0502020202020204" pitchFamily="34" charset="0"/>
            </a:endParaRPr>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Lead Duties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45386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Acts as the primary POC for the project – coordinates communication with node leadership, advisors, partners, &amp; NPO</a:t>
            </a:r>
          </a:p>
          <a:p>
            <a:pPr marL="285750" indent="-285750">
              <a:spcBef>
                <a:spcPts val="0"/>
              </a:spcBef>
              <a:spcAft>
                <a:spcPts val="1800"/>
              </a:spcAft>
              <a:buClr>
                <a:srgbClr val="EF282F"/>
              </a:buClr>
              <a:buFont typeface="Webdings" panose="05030102010509060703" pitchFamily="18" charset="2"/>
              <a:buChar char="4"/>
            </a:pPr>
            <a:r>
              <a:rPr lang="en-US" sz="1800" dirty="0" smtClean="0"/>
              <a:t>Ensure </a:t>
            </a:r>
            <a:r>
              <a:rPr lang="en-US" sz="1800" dirty="0"/>
              <a:t>that the project team effectively completes and submits all deliverables to NPO by the assigned deadlines</a:t>
            </a:r>
          </a:p>
          <a:p>
            <a:pPr marL="285750" indent="-285750">
              <a:spcBef>
                <a:spcPts val="0"/>
              </a:spcBef>
              <a:spcAft>
                <a:spcPts val="1800"/>
              </a:spcAft>
              <a:buClr>
                <a:srgbClr val="EF282F"/>
              </a:buClr>
              <a:buFont typeface="Webdings" panose="05030102010509060703" pitchFamily="18" charset="2"/>
              <a:buChar char="4"/>
            </a:pPr>
            <a:r>
              <a:rPr lang="en-US" sz="1800" dirty="0"/>
              <a:t>Respond to edits, feedback, and questions from the Project Coordination team</a:t>
            </a:r>
          </a:p>
          <a:p>
            <a:pPr marL="285750" indent="-285750">
              <a:spcBef>
                <a:spcPts val="0"/>
              </a:spcBef>
              <a:spcAft>
                <a:spcPts val="1800"/>
              </a:spcAft>
              <a:buClr>
                <a:srgbClr val="EF282F"/>
              </a:buClr>
              <a:buFont typeface="Webdings" panose="05030102010509060703" pitchFamily="18" charset="2"/>
              <a:buChar char="4"/>
            </a:pPr>
            <a:r>
              <a:rPr lang="en-US" sz="1800" dirty="0" smtClean="0"/>
              <a:t>Report </a:t>
            </a:r>
            <a:r>
              <a:rPr lang="en-US" sz="1800" dirty="0"/>
              <a:t>progress and issues to your lead regularly</a:t>
            </a:r>
          </a:p>
          <a:p>
            <a:pPr marL="285750" indent="-285750">
              <a:spcBef>
                <a:spcPts val="0"/>
              </a:spcBef>
              <a:spcAft>
                <a:spcPts val="1800"/>
              </a:spcAft>
              <a:buClr>
                <a:srgbClr val="EF282F"/>
              </a:buClr>
              <a:buFont typeface="Webdings" panose="05030102010509060703" pitchFamily="18" charset="2"/>
              <a:buChar char="4"/>
            </a:pPr>
            <a:r>
              <a:rPr lang="en-US" sz="1800" dirty="0"/>
              <a:t>Foster a productive team </a:t>
            </a:r>
            <a:r>
              <a:rPr lang="en-US" sz="1800" dirty="0" smtClean="0"/>
              <a:t>dynamic and work environment</a:t>
            </a:r>
          </a:p>
          <a:p>
            <a:pPr marL="285750" indent="-285750">
              <a:spcBef>
                <a:spcPts val="0"/>
              </a:spcBef>
              <a:spcAft>
                <a:spcPts val="1800"/>
              </a:spcAft>
              <a:buClr>
                <a:srgbClr val="EF282F"/>
              </a:buClr>
              <a:buFont typeface="Webdings" panose="05030102010509060703" pitchFamily="18" charset="2"/>
              <a:buChar char="4"/>
            </a:pPr>
            <a:r>
              <a:rPr lang="en-US" sz="1800" dirty="0" smtClean="0"/>
              <a:t>Empower team members to take on different elements of the project</a:t>
            </a:r>
          </a:p>
          <a:p>
            <a:pPr marL="285750" indent="-285750">
              <a:spcBef>
                <a:spcPts val="0"/>
              </a:spcBef>
              <a:spcAft>
                <a:spcPts val="1800"/>
              </a:spcAft>
              <a:buClr>
                <a:srgbClr val="EF282F"/>
              </a:buClr>
              <a:buFont typeface="Webdings" panose="05030102010509060703" pitchFamily="18" charset="2"/>
              <a:buChar char="4"/>
            </a:pPr>
            <a:r>
              <a:rPr lang="en-US" sz="1800" dirty="0" smtClean="0"/>
              <a:t>Ensure compliance with all applicable SSAI, NASA, and DEVELOP rules, regulations, policies, and procedures</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700" dirty="0" smtClean="0"/>
          </a:p>
        </p:txBody>
      </p:sp>
      <p:grpSp>
        <p:nvGrpSpPr>
          <p:cNvPr id="22" name="Group 21"/>
          <p:cNvGrpSpPr/>
          <p:nvPr/>
        </p:nvGrpSpPr>
        <p:grpSpPr>
          <a:xfrm>
            <a:off x="1362276" y="5799790"/>
            <a:ext cx="7988962" cy="767345"/>
            <a:chOff x="633612" y="5230611"/>
            <a:chExt cx="3695374" cy="789860"/>
          </a:xfrm>
        </p:grpSpPr>
        <p:sp>
          <p:nvSpPr>
            <p:cNvPr id="24" name="Text Placeholder 5"/>
            <p:cNvSpPr txBox="1">
              <a:spLocks/>
            </p:cNvSpPr>
            <p:nvPr/>
          </p:nvSpPr>
          <p:spPr>
            <a:xfrm>
              <a:off x="633612" y="5267487"/>
              <a:ext cx="3695374" cy="7529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500" dirty="0" smtClean="0"/>
                <a:t>All team members are expected to </a:t>
              </a:r>
              <a:r>
                <a:rPr lang="en-US" sz="1500" i="1" dirty="0" smtClean="0"/>
                <a:t>contribute</a:t>
              </a:r>
              <a:r>
                <a:rPr lang="en-US" sz="1500" dirty="0" smtClean="0"/>
                <a:t> </a:t>
              </a:r>
              <a:r>
                <a:rPr lang="en-US" sz="1500" i="1" dirty="0" smtClean="0"/>
                <a:t>equally</a:t>
              </a:r>
              <a:r>
                <a:rPr lang="en-US" sz="1500" dirty="0" smtClean="0"/>
                <a:t> to the projects completion!</a:t>
              </a:r>
              <a:endParaRPr lang="en-US" sz="1500" dirty="0"/>
            </a:p>
          </p:txBody>
        </p:sp>
        <p:sp>
          <p:nvSpPr>
            <p:cNvPr id="43" name="Rounded Rectangle 42"/>
            <p:cNvSpPr/>
            <p:nvPr/>
          </p:nvSpPr>
          <p:spPr>
            <a:xfrm>
              <a:off x="637003" y="5230611"/>
              <a:ext cx="3691983" cy="75298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Team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202879" cy="46740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It is important to know your team’s strengths and interests in the project </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Consider </a:t>
            </a:r>
            <a:r>
              <a:rPr lang="en-US" sz="1800" dirty="0"/>
              <a:t>activities and exercises for team members to get to know each other.</a:t>
            </a:r>
          </a:p>
          <a:p>
            <a:pPr marL="742950" lvl="1" indent="-285750">
              <a:spcBef>
                <a:spcPts val="0"/>
              </a:spcBef>
              <a:spcAft>
                <a:spcPts val="600"/>
              </a:spcAft>
              <a:buClr>
                <a:srgbClr val="EF282F"/>
              </a:buClr>
              <a:buFont typeface="Arial" panose="020B0604020202020204" pitchFamily="34" charset="0"/>
              <a:buChar char="•"/>
            </a:pPr>
            <a:r>
              <a:rPr lang="en-US" sz="1600" dirty="0"/>
              <a:t>Hold ice breakers at the beginning of the term.</a:t>
            </a:r>
          </a:p>
          <a:p>
            <a:pPr marL="742950" lvl="1" indent="-285750">
              <a:spcBef>
                <a:spcPts val="0"/>
              </a:spcBef>
              <a:spcAft>
                <a:spcPts val="600"/>
              </a:spcAft>
              <a:buClr>
                <a:srgbClr val="EF282F"/>
              </a:buClr>
              <a:buFont typeface="Arial" panose="020B0604020202020204" pitchFamily="34" charset="0"/>
              <a:buChar char="•"/>
            </a:pPr>
            <a:r>
              <a:rPr lang="en-US" sz="1600" dirty="0"/>
              <a:t>Continue having team activities throughout the term (lunches &amp; outings!).</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Understand </a:t>
            </a:r>
            <a:r>
              <a:rPr lang="en-US" sz="1800" dirty="0"/>
              <a:t>team dynamics and delegate tasks accordingly.</a:t>
            </a:r>
          </a:p>
          <a:p>
            <a:pPr marL="742950" lvl="1" indent="-285750">
              <a:spcBef>
                <a:spcPts val="0"/>
              </a:spcBef>
              <a:spcAft>
                <a:spcPts val="600"/>
              </a:spcAft>
              <a:buClr>
                <a:srgbClr val="EF282F"/>
              </a:buClr>
              <a:buFont typeface="Arial" panose="020B0604020202020204" pitchFamily="34" charset="0"/>
              <a:buChar char="•"/>
            </a:pPr>
            <a:r>
              <a:rPr lang="en-US" sz="1600" dirty="0"/>
              <a:t>Know team members’ personalities (NASA 4D and MBTI) and how they interact with others.</a:t>
            </a:r>
          </a:p>
          <a:p>
            <a:pPr marL="742950" lvl="1" indent="-285750">
              <a:spcBef>
                <a:spcPts val="0"/>
              </a:spcBef>
              <a:spcAft>
                <a:spcPts val="600"/>
              </a:spcAft>
              <a:buClr>
                <a:srgbClr val="EF282F"/>
              </a:buClr>
              <a:buFont typeface="Arial" panose="020B0604020202020204" pitchFamily="34" charset="0"/>
              <a:buChar char="•"/>
            </a:pPr>
            <a:r>
              <a:rPr lang="en-US" sz="1600" dirty="0"/>
              <a:t>Identify the best ways to handle personnel issues when they arise.</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Find </a:t>
            </a:r>
            <a:r>
              <a:rPr lang="en-US" sz="1800" dirty="0"/>
              <a:t>out the individual goals &amp; expectations of </a:t>
            </a:r>
            <a:r>
              <a:rPr lang="en-US" sz="1800" dirty="0" smtClean="0"/>
              <a:t>all </a:t>
            </a:r>
            <a:r>
              <a:rPr lang="en-US" sz="1800" dirty="0"/>
              <a:t>team members. </a:t>
            </a:r>
          </a:p>
          <a:p>
            <a:pPr marL="742950" lvl="1" indent="-285750">
              <a:spcBef>
                <a:spcPts val="0"/>
              </a:spcBef>
              <a:spcAft>
                <a:spcPts val="600"/>
              </a:spcAft>
              <a:buClr>
                <a:srgbClr val="EF282F"/>
              </a:buClr>
              <a:buFont typeface="Arial" panose="020B0604020202020204" pitchFamily="34" charset="0"/>
              <a:buChar char="•"/>
            </a:pPr>
            <a:r>
              <a:rPr lang="en-US" sz="1600" dirty="0"/>
              <a:t>Strike a balance between team members’ learning and productivity. </a:t>
            </a:r>
          </a:p>
          <a:p>
            <a:pPr marL="742950" lvl="1" indent="-285750">
              <a:spcBef>
                <a:spcPts val="0"/>
              </a:spcBef>
              <a:spcAft>
                <a:spcPts val="600"/>
              </a:spcAft>
              <a:buClr>
                <a:srgbClr val="EF282F"/>
              </a:buClr>
              <a:buFont typeface="Arial" panose="020B0604020202020204" pitchFamily="34" charset="0"/>
              <a:buChar char="•"/>
            </a:pPr>
            <a:r>
              <a:rPr lang="en-US" sz="1600" dirty="0"/>
              <a:t>Learn team member objectives for their time with DEVELOP and beyond</a:t>
            </a:r>
            <a:r>
              <a:rPr lang="en-US" sz="1600" dirty="0" smtClean="0"/>
              <a:t>.</a:t>
            </a:r>
            <a:endParaRPr lang="en-US" sz="1600" dirty="0"/>
          </a:p>
        </p:txBody>
      </p:sp>
      <p:pic>
        <p:nvPicPr>
          <p:cNvPr id="22" name="Picture 4" descr="noun_962525_c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036"/>
          <a:stretch/>
        </p:blipFill>
        <p:spPr bwMode="auto">
          <a:xfrm rot="5651254">
            <a:off x="8194944" y="4830456"/>
            <a:ext cx="212740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sz="4200" dirty="0" smtClean="0">
                <a:solidFill>
                  <a:srgbClr val="0061AA"/>
                </a:solidFill>
              </a:rPr>
              <a:t>Project Team Duties &amp; Responsibilities</a:t>
            </a:r>
            <a:endParaRPr lang="en-US" sz="4200"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2" name="Group 21"/>
          <p:cNvGrpSpPr/>
          <p:nvPr/>
        </p:nvGrpSpPr>
        <p:grpSpPr>
          <a:xfrm>
            <a:off x="1006024" y="5118162"/>
            <a:ext cx="7988962" cy="1026645"/>
            <a:chOff x="633612" y="5290691"/>
            <a:chExt cx="3695374" cy="1056769"/>
          </a:xfrm>
        </p:grpSpPr>
        <p:sp>
          <p:nvSpPr>
            <p:cNvPr id="24"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a:t>Project Leads are the main point of contact for project communication with multiple parties during </a:t>
              </a:r>
              <a:r>
                <a:rPr lang="en-US" sz="1800" dirty="0" smtClean="0"/>
                <a:t>the </a:t>
              </a:r>
              <a:r>
                <a:rPr lang="en-US" sz="1800" dirty="0"/>
                <a:t>term.</a:t>
              </a:r>
            </a:p>
            <a:p>
              <a:pPr algn="ctr">
                <a:spcBef>
                  <a:spcPts val="0"/>
                </a:spcBef>
                <a:buClr>
                  <a:srgbClr val="0078C1"/>
                </a:buClr>
              </a:pP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 name="Table 27"/>
          <p:cNvGraphicFramePr>
            <a:graphicFrameLocks noGrp="1"/>
          </p:cNvGraphicFramePr>
          <p:nvPr>
            <p:extLst>
              <p:ext uri="{D42A27DB-BD31-4B8C-83A1-F6EECF244321}">
                <p14:modId xmlns:p14="http://schemas.microsoft.com/office/powerpoint/2010/main" val="879533178"/>
              </p:ext>
            </p:extLst>
          </p:nvPr>
        </p:nvGraphicFramePr>
        <p:xfrm>
          <a:off x="611345" y="1561573"/>
          <a:ext cx="8917030" cy="2689860"/>
        </p:xfrm>
        <a:graphic>
          <a:graphicData uri="http://schemas.openxmlformats.org/drawingml/2006/table">
            <a:tbl>
              <a:tblPr/>
              <a:tblGrid>
                <a:gridCol w="3036961">
                  <a:extLst>
                    <a:ext uri="{9D8B030D-6E8A-4147-A177-3AD203B41FA5}">
                      <a16:colId xmlns:a16="http://schemas.microsoft.com/office/drawing/2014/main" val="20000"/>
                    </a:ext>
                  </a:extLst>
                </a:gridCol>
                <a:gridCol w="5880069">
                  <a:extLst>
                    <a:ext uri="{9D8B030D-6E8A-4147-A177-3AD203B41FA5}">
                      <a16:colId xmlns:a16="http://schemas.microsoft.com/office/drawing/2014/main" val="20001"/>
                    </a:ext>
                  </a:extLst>
                </a:gridCol>
              </a:tblGrid>
              <a:tr h="34350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40957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Time management</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Make a schedule &amp; keep files &amp; tasks </a:t>
                      </a:r>
                      <a:r>
                        <a:rPr lang="en-US" sz="1400" b="0" i="0" u="none" strike="noStrike" dirty="0" smtClean="0">
                          <a:solidFill>
                            <a:srgbClr val="000000"/>
                          </a:solidFill>
                          <a:effectLst/>
                          <a:latin typeface="Century Gothic" panose="020B0502020202020204" pitchFamily="34" charset="0"/>
                        </a:rPr>
                        <a:t>organized.</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Managing project challenges</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 flexible &amp; build in time to troubleshoot issues with your project </a:t>
                      </a:r>
                      <a:r>
                        <a:rPr lang="en-US" sz="1400" b="0" i="0" u="none" strike="noStrike" dirty="0" smtClean="0">
                          <a:solidFill>
                            <a:srgbClr val="000000"/>
                          </a:solidFill>
                          <a:effectLst/>
                          <a:latin typeface="Century Gothic" panose="020B0502020202020204" pitchFamily="34" charset="0"/>
                        </a:rPr>
                        <a:t>methodology.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58102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Communication</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Maintain open and consistent communication with node leadership, NPO, science advisors &amp; all </a:t>
                      </a:r>
                      <a:r>
                        <a:rPr lang="en-US" sz="1400" b="0" i="0" u="none" strike="noStrike" dirty="0" smtClean="0">
                          <a:solidFill>
                            <a:srgbClr val="000000"/>
                          </a:solidFill>
                          <a:effectLst/>
                          <a:latin typeface="Century Gothic" panose="020B0502020202020204" pitchFamily="34" charset="0"/>
                        </a:rPr>
                        <a:t>partners.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End products &amp; partner hand-off</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Begin planning for hand-off &amp; software release early in the </a:t>
                      </a:r>
                      <a:r>
                        <a:rPr lang="en-US" sz="1400" b="0" i="0" u="none" strike="noStrike" dirty="0" smtClean="0">
                          <a:solidFill>
                            <a:srgbClr val="000000"/>
                          </a:solidFill>
                          <a:effectLst/>
                          <a:latin typeface="Century Gothic" panose="020B0502020202020204" pitchFamily="34" charset="0"/>
                        </a:rPr>
                        <a:t>term.</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Deliverable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20"/>
            <a:ext cx="9202879" cy="1428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Deliverables communicate your project purpose, methodology, and results to a variety of audiences </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Ensure that high-</a:t>
            </a:r>
            <a:r>
              <a:rPr lang="en-US" sz="1800" dirty="0"/>
              <a:t>q</a:t>
            </a:r>
            <a:r>
              <a:rPr lang="en-US" sz="1800" dirty="0" smtClean="0"/>
              <a:t>uality deliverables are created and submitted</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064316507"/>
              </p:ext>
            </p:extLst>
          </p:nvPr>
        </p:nvGraphicFramePr>
        <p:xfrm>
          <a:off x="621491" y="2782901"/>
          <a:ext cx="8915400" cy="2933700"/>
        </p:xfrm>
        <a:graphic>
          <a:graphicData uri="http://schemas.openxmlformats.org/drawingml/2006/table">
            <a:tbl>
              <a:tblPr/>
              <a:tblGrid>
                <a:gridCol w="3039339">
                  <a:extLst>
                    <a:ext uri="{9D8B030D-6E8A-4147-A177-3AD203B41FA5}">
                      <a16:colId xmlns:a16="http://schemas.microsoft.com/office/drawing/2014/main" val="20000"/>
                    </a:ext>
                  </a:extLst>
                </a:gridCol>
                <a:gridCol w="5876061">
                  <a:extLst>
                    <a:ext uri="{9D8B030D-6E8A-4147-A177-3AD203B41FA5}">
                      <a16:colId xmlns:a16="http://schemas.microsoft.com/office/drawing/2014/main" val="20001"/>
                    </a:ext>
                  </a:extLst>
                </a:gridCol>
              </a:tblGrid>
              <a:tr h="381000">
                <a:tc>
                  <a:txBody>
                    <a:bodyPr/>
                    <a:lstStyle/>
                    <a:p>
                      <a:pPr algn="l" rtl="0" fontAlgn="t">
                        <a:spcBef>
                          <a:spcPts val="0"/>
                        </a:spcBef>
                        <a:spcAft>
                          <a:spcPts val="0"/>
                        </a:spcAft>
                      </a:pPr>
                      <a:r>
                        <a:rPr lang="en-US" sz="1800" b="1" i="0" u="none" strike="noStrike" dirty="0" smtClean="0">
                          <a:solidFill>
                            <a:schemeClr val="bg1"/>
                          </a:solidFill>
                          <a:effectLst/>
                          <a:latin typeface="+mn-lt"/>
                        </a:rPr>
                        <a:t>Key Things </a:t>
                      </a:r>
                      <a:r>
                        <a:rPr lang="en-US" sz="1800" b="1" i="0" u="none" strike="noStrike" dirty="0">
                          <a:solidFill>
                            <a:schemeClr val="bg1"/>
                          </a:solidFill>
                          <a:effectLst/>
                          <a:latin typeface="+mn-lt"/>
                        </a:rPr>
                        <a:t>to Remember</a:t>
                      </a:r>
                      <a:endParaRPr lang="en-US" sz="1800" dirty="0">
                        <a:solidFill>
                          <a:schemeClr val="bg1"/>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61AA"/>
                    </a:solidFill>
                  </a:tcPr>
                </a:tc>
                <a:extLst>
                  <a:ext uri="{0D108BD9-81ED-4DB2-BD59-A6C34878D82A}">
                    <a16:rowId xmlns:a16="http://schemas.microsoft.com/office/drawing/2014/main" val="10000"/>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Name files according to proper file nomenclature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err="1">
                          <a:solidFill>
                            <a:srgbClr val="000000"/>
                          </a:solidFill>
                          <a:effectLst/>
                          <a:latin typeface="Century Gothic" panose="020B0502020202020204" pitchFamily="34" charset="0"/>
                        </a:rPr>
                        <a:t>YearTerm_NODE_DeliverableName_RD</a:t>
                      </a:r>
                      <a:r>
                        <a:rPr lang="en-US" sz="1400" b="0" i="0" u="none" strike="noStrike" dirty="0">
                          <a:solidFill>
                            <a:srgbClr val="000000"/>
                          </a:solidFill>
                          <a:effectLst/>
                          <a:latin typeface="Century Gothic" panose="020B0502020202020204" pitchFamily="34" charset="0"/>
                        </a:rPr>
                        <a:t>/</a:t>
                      </a:r>
                      <a:r>
                        <a:rPr lang="en-US" sz="1400" b="0" i="0" u="none" strike="noStrike" dirty="0" err="1">
                          <a:solidFill>
                            <a:srgbClr val="000000"/>
                          </a:solidFill>
                          <a:effectLst/>
                          <a:latin typeface="Century Gothic" panose="020B0502020202020204" pitchFamily="34" charset="0"/>
                        </a:rPr>
                        <a:t>FD_Version</a:t>
                      </a:r>
                      <a:r>
                        <a:rPr lang="en-US" sz="1400" b="0" i="0" u="none" strike="noStrike" dirty="0">
                          <a:solidFill>
                            <a:srgbClr val="000000"/>
                          </a:solidFill>
                          <a:effectLst/>
                          <a:latin typeface="Century Gothic" panose="020B0502020202020204" pitchFamily="34" charset="0"/>
                        </a:rPr>
                        <a:t>#</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Follow deliverable template formatting</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Reference DEVELOPedia for the </a:t>
                      </a:r>
                      <a:r>
                        <a:rPr lang="en-US" sz="1400" b="0" i="0" u="none" strike="noStrike" dirty="0" smtClean="0">
                          <a:solidFill>
                            <a:srgbClr val="000000"/>
                          </a:solidFill>
                          <a:effectLst/>
                          <a:latin typeface="Century Gothic" panose="020B0502020202020204" pitchFamily="34" charset="0"/>
                        </a:rPr>
                        <a:t>deliverable </a:t>
                      </a:r>
                      <a:r>
                        <a:rPr lang="en-US" sz="1400" b="0" i="0" u="none" strike="noStrike" dirty="0">
                          <a:solidFill>
                            <a:srgbClr val="000000"/>
                          </a:solidFill>
                          <a:effectLst/>
                          <a:latin typeface="Century Gothic" panose="020B0502020202020204" pitchFamily="34" charset="0"/>
                        </a:rPr>
                        <a:t>templates &amp; </a:t>
                      </a:r>
                      <a:r>
                        <a:rPr lang="en-US" sz="1400" b="0" i="0" u="none" strike="noStrike" dirty="0" smtClean="0">
                          <a:solidFill>
                            <a:srgbClr val="000000"/>
                          </a:solidFill>
                          <a:effectLst/>
                          <a:latin typeface="Century Gothic" panose="020B0502020202020204" pitchFamily="34" charset="0"/>
                        </a:rPr>
                        <a:t>checklists.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Review deliverables before submission</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Quality </a:t>
                      </a:r>
                      <a:r>
                        <a:rPr lang="en-US" sz="1400" b="0" i="0" u="none" strike="noStrike" dirty="0">
                          <a:solidFill>
                            <a:srgbClr val="000000"/>
                          </a:solidFill>
                          <a:effectLst/>
                          <a:latin typeface="Century Gothic" panose="020B0502020202020204" pitchFamily="34" charset="0"/>
                        </a:rPr>
                        <a:t>of writing, style, accuracy, etc. </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Incorporate </a:t>
                      </a:r>
                      <a:r>
                        <a:rPr lang="en-US" sz="1400" b="0" i="0" u="none" strike="noStrike" dirty="0">
                          <a:solidFill>
                            <a:srgbClr val="000000"/>
                          </a:solidFill>
                          <a:effectLst/>
                          <a:latin typeface="Century Gothic" panose="020B0502020202020204" pitchFamily="34" charset="0"/>
                        </a:rPr>
                        <a:t>feedback from Node leadership</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Address </a:t>
                      </a:r>
                      <a:r>
                        <a:rPr lang="en-US" sz="1400" b="0" i="0" u="none" strike="noStrike" dirty="0">
                          <a:solidFill>
                            <a:srgbClr val="000000"/>
                          </a:solidFill>
                          <a:effectLst/>
                          <a:latin typeface="Century Gothic" panose="020B0502020202020204" pitchFamily="34" charset="0"/>
                        </a:rPr>
                        <a:t>edits &amp; comments from the PC team</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Submit deliverables on time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Be mindful of deliverable </a:t>
                      </a:r>
                      <a:r>
                        <a:rPr lang="en-US" sz="1400" b="0" i="0" u="none" strike="noStrike" dirty="0" smtClean="0">
                          <a:solidFill>
                            <a:srgbClr val="000000"/>
                          </a:solidFill>
                          <a:effectLst/>
                          <a:latin typeface="Century Gothic" panose="020B0502020202020204" pitchFamily="34" charset="0"/>
                        </a:rPr>
                        <a:t>deadlines.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Partner Interaction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8"/>
            <a:ext cx="9768987" cy="1024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projects are created to meet partners’ needs &amp; build capacity.</a:t>
            </a:r>
          </a:p>
          <a:p>
            <a:pPr marL="285750" indent="-285750">
              <a:spcBef>
                <a:spcPts val="0"/>
              </a:spcBef>
              <a:spcAft>
                <a:spcPts val="600"/>
              </a:spcAft>
              <a:buClr>
                <a:srgbClr val="EF282F"/>
              </a:buClr>
              <a:buFont typeface="Webdings" panose="05030102010509060703" pitchFamily="18" charset="2"/>
              <a:buChar char="4"/>
            </a:pPr>
            <a:r>
              <a:rPr lang="en-US" sz="1800" dirty="0"/>
              <a:t>Always be honest with your partners. Do not be afraid to give them updates (good or bad) or ask them for assistance.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4265330876"/>
              </p:ext>
            </p:extLst>
          </p:nvPr>
        </p:nvGraphicFramePr>
        <p:xfrm>
          <a:off x="645868" y="2426886"/>
          <a:ext cx="8915400" cy="2720340"/>
        </p:xfrm>
        <a:graphic>
          <a:graphicData uri="http://schemas.openxmlformats.org/drawingml/2006/table">
            <a:tbl>
              <a:tblPr/>
              <a:tblGrid>
                <a:gridCol w="3039339">
                  <a:extLst>
                    <a:ext uri="{9D8B030D-6E8A-4147-A177-3AD203B41FA5}">
                      <a16:colId xmlns:a16="http://schemas.microsoft.com/office/drawing/2014/main" val="20000"/>
                    </a:ext>
                  </a:extLst>
                </a:gridCol>
                <a:gridCol w="5876061">
                  <a:extLst>
                    <a:ext uri="{9D8B030D-6E8A-4147-A177-3AD203B41FA5}">
                      <a16:colId xmlns:a16="http://schemas.microsoft.com/office/drawing/2014/main" val="20001"/>
                    </a:ext>
                  </a:extLst>
                </a:gridCol>
              </a:tblGrid>
              <a:tr h="428340">
                <a:tc>
                  <a:txBody>
                    <a:bodyPr/>
                    <a:lstStyle/>
                    <a:p>
                      <a:pPr algn="l" rtl="0" fontAlgn="t">
                        <a:spcBef>
                          <a:spcPts val="0"/>
                        </a:spcBef>
                        <a:spcAft>
                          <a:spcPts val="0"/>
                        </a:spcAft>
                      </a:pPr>
                      <a:r>
                        <a:rPr lang="en-US" sz="1800" b="1" i="0" u="none" strike="noStrike" dirty="0" smtClean="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a:t>
                      </a:r>
                      <a:r>
                        <a:rPr lang="en-US" sz="1800" b="1" i="0" u="none" strike="noStrike" dirty="0" smtClean="0">
                          <a:solidFill>
                            <a:schemeClr val="bg1"/>
                          </a:solidFill>
                          <a:effectLst/>
                          <a:latin typeface="Century Gothic" panose="020B0502020202020204" pitchFamily="34" charset="0"/>
                        </a:rPr>
                        <a:t>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3810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Maintain consistency</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Establish a regular schedule &amp; follow </a:t>
                      </a:r>
                      <a:r>
                        <a:rPr lang="en-US" sz="1400" b="0" i="0" u="none" strike="noStrike" dirty="0" smtClean="0">
                          <a:solidFill>
                            <a:srgbClr val="000000"/>
                          </a:solidFill>
                          <a:effectLst/>
                          <a:latin typeface="Century Gothic" panose="020B0502020202020204" pitchFamily="34" charset="0"/>
                        </a:rPr>
                        <a:t>through.</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Keep node leadership </a:t>
                      </a:r>
                      <a:r>
                        <a:rPr lang="en-US" sz="1400" b="1" i="0" u="none" strike="noStrike" dirty="0" smtClean="0">
                          <a:solidFill>
                            <a:srgbClr val="000000"/>
                          </a:solidFill>
                          <a:effectLst/>
                          <a:latin typeface="Century Gothic" panose="020B0502020202020204" pitchFamily="34" charset="0"/>
                        </a:rPr>
                        <a:t>informed</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Include node leadership and your team on all partner communication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5334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Represent your team &amp; DEVELOP at all times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maintain professional email and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a:t>
                      </a:r>
                      <a:r>
                        <a:rPr lang="en-US" sz="1400" b="0" i="0" u="none" strike="noStrike" dirty="0" smtClean="0">
                          <a:solidFill>
                            <a:srgbClr val="000000"/>
                          </a:solidFill>
                          <a:effectLst/>
                          <a:latin typeface="Century Gothic" panose="020B0502020202020204" pitchFamily="34" charset="0"/>
                        </a:rPr>
                        <a:t>etiquette.</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Increase available data/resources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for any data/resources that partners may have that could be useful. And ask early!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2F5D2F-11AE-4751-A4B5-27432FBD6C9F}">
  <ds:schemaRefs>
    <ds:schemaRef ds:uri="http://schemas.microsoft.com/sharepoint/v3/contenttype/forms"/>
  </ds:schemaRefs>
</ds:datastoreItem>
</file>

<file path=customXml/itemProps2.xml><?xml version="1.0" encoding="utf-8"?>
<ds:datastoreItem xmlns:ds="http://schemas.openxmlformats.org/officeDocument/2006/customXml" ds:itemID="{6AD775CD-F352-43EB-956A-439D028A9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23EB86-04B0-4244-896B-A0B08D86963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292</TotalTime>
  <Words>1376</Words>
  <Application>Microsoft Office PowerPoint</Application>
  <PresentationFormat>Widescreen</PresentationFormat>
  <Paragraphs>149</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49</cp:revision>
  <dcterms:created xsi:type="dcterms:W3CDTF">2019-01-24T15:36:39Z</dcterms:created>
  <dcterms:modified xsi:type="dcterms:W3CDTF">2020-06-01T04:22:45Z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