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cmAuthor>
  <p:cmAuthor id="2" name="nrel" initials="n"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77E"/>
    <a:srgbClr val="84A980"/>
    <a:srgbClr val="238754"/>
    <a:srgbClr val="548235"/>
    <a:srgbClr val="00B050"/>
    <a:srgbClr val="7DB761"/>
    <a:srgbClr val="9299A8"/>
    <a:srgbClr val="964135"/>
    <a:srgbClr val="E97844"/>
    <a:srgbClr val="7DB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96395" autoAdjust="0"/>
  </p:normalViewPr>
  <p:slideViewPr>
    <p:cSldViewPr snapToGrid="0">
      <p:cViewPr varScale="1">
        <p:scale>
          <a:sx n="20" d="100"/>
          <a:sy n="20" d="100"/>
        </p:scale>
        <p:origin x="2220" y="10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38754"/>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70"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0721"/>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9/9/2019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icture 249"/>
          <p:cNvPicPr>
            <a:picLocks noChangeAspect="1"/>
          </p:cNvPicPr>
          <p:nvPr/>
        </p:nvPicPr>
        <p:blipFill rotWithShape="1">
          <a:blip r:embed="rId2" cstate="print">
            <a:extLst>
              <a:ext uri="{28A0092B-C50C-407E-A947-70E740481C1C}">
                <a14:useLocalDpi xmlns:a14="http://schemas.microsoft.com/office/drawing/2010/main" val="0"/>
              </a:ext>
            </a:extLst>
          </a:blip>
          <a:srcRect l="11048" t="17695" r="11992" b="17481"/>
          <a:stretch/>
        </p:blipFill>
        <p:spPr>
          <a:xfrm>
            <a:off x="16713592" y="18820015"/>
            <a:ext cx="7504059" cy="8179723"/>
          </a:xfrm>
          <a:prstGeom prst="rect">
            <a:avLst/>
          </a:prstGeom>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8800" b="1" dirty="0" smtClean="0">
                <a:solidFill>
                  <a:srgbClr val="238754"/>
                </a:solidFill>
              </a:rPr>
              <a:t>Monongahela National Forest </a:t>
            </a:r>
            <a:r>
              <a:rPr lang="en-US" sz="8800" dirty="0" smtClean="0">
                <a:solidFill>
                  <a:srgbClr val="238754"/>
                </a:solidFill>
              </a:rPr>
              <a:t>E</a:t>
            </a:r>
            <a:r>
              <a:rPr lang="en-US" sz="8800" dirty="0" smtClean="0">
                <a:solidFill>
                  <a:srgbClr val="2E8652"/>
                </a:solidFill>
              </a:rPr>
              <a:t>cological </a:t>
            </a:r>
            <a:r>
              <a:rPr lang="en-US" sz="8800" dirty="0">
                <a:solidFill>
                  <a:srgbClr val="2E8652"/>
                </a:solidFill>
              </a:rPr>
              <a:t>F</a:t>
            </a:r>
            <a:r>
              <a:rPr lang="en-US" sz="8800" dirty="0" smtClean="0">
                <a:solidFill>
                  <a:srgbClr val="2E8652"/>
                </a:solidFill>
              </a:rPr>
              <a:t>orecasting</a:t>
            </a:r>
            <a:endParaRPr lang="en-US" sz="8800" dirty="0">
              <a:solidFill>
                <a:srgbClr val="238754"/>
              </a:solidFill>
            </a:endParaRPr>
          </a:p>
        </p:txBody>
      </p:sp>
      <p:sp>
        <p:nvSpPr>
          <p:cNvPr id="14" name="Text Placeholder 16"/>
          <p:cNvSpPr txBox="1">
            <a:spLocks/>
          </p:cNvSpPr>
          <p:nvPr/>
        </p:nvSpPr>
        <p:spPr>
          <a:xfrm>
            <a:off x="12801600" y="5301960"/>
            <a:ext cx="5362713" cy="4612737"/>
          </a:xfrm>
          <a:prstGeom prst="rect">
            <a:avLst/>
          </a:prstGeom>
        </p:spPr>
        <p:txBody>
          <a:bodyPr wrap="square"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pPr>
            <a:r>
              <a:rPr lang="en-US" b="1" dirty="0" smtClean="0">
                <a:solidFill>
                  <a:srgbClr val="238754"/>
                </a:solidFill>
                <a:latin typeface="Garamond" panose="02020404030301010803" pitchFamily="18" charset="0"/>
              </a:rPr>
              <a:t>Identify</a:t>
            </a:r>
            <a:r>
              <a:rPr lang="en-US" dirty="0" smtClean="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red spruce extent </a:t>
            </a:r>
            <a:r>
              <a:rPr lang="en-US" dirty="0" smtClean="0">
                <a:solidFill>
                  <a:schemeClr val="tx1">
                    <a:lumMod val="75000"/>
                    <a:lumOff val="25000"/>
                  </a:schemeClr>
                </a:solidFill>
                <a:latin typeface="Garamond" panose="02020404030301010803" pitchFamily="18" charset="0"/>
              </a:rPr>
              <a:t>for 4 years between 1989 and 2018</a:t>
            </a:r>
          </a:p>
          <a:p>
            <a:pPr>
              <a:lnSpc>
                <a:spcPct val="100000"/>
              </a:lnSpc>
              <a:spcBef>
                <a:spcPts val="0"/>
              </a:spcBef>
              <a:spcAft>
                <a:spcPts val="600"/>
              </a:spcAft>
              <a:buClr>
                <a:srgbClr val="238754"/>
              </a:buClr>
            </a:pPr>
            <a:r>
              <a:rPr lang="en-US" b="1" dirty="0" smtClean="0">
                <a:solidFill>
                  <a:srgbClr val="238754"/>
                </a:solidFill>
                <a:latin typeface="Garamond" panose="02020404030301010803" pitchFamily="18" charset="0"/>
              </a:rPr>
              <a:t>Map</a:t>
            </a:r>
            <a:r>
              <a:rPr lang="en-US" dirty="0" smtClean="0">
                <a:solidFill>
                  <a:schemeClr val="tx1">
                    <a:lumMod val="75000"/>
                    <a:lumOff val="25000"/>
                  </a:schemeClr>
                </a:solidFill>
                <a:latin typeface="Garamond" panose="02020404030301010803" pitchFamily="18" charset="0"/>
              </a:rPr>
              <a:t> suitable locations and corridors for current red spruce restoration efforts </a:t>
            </a:r>
          </a:p>
          <a:p>
            <a:pPr>
              <a:lnSpc>
                <a:spcPct val="100000"/>
              </a:lnSpc>
              <a:spcBef>
                <a:spcPts val="0"/>
              </a:spcBef>
              <a:spcAft>
                <a:spcPts val="600"/>
              </a:spcAft>
              <a:buClr>
                <a:srgbClr val="238754"/>
              </a:buClr>
            </a:pPr>
            <a:r>
              <a:rPr lang="en-US" b="1" dirty="0" smtClean="0">
                <a:solidFill>
                  <a:srgbClr val="238754"/>
                </a:solidFill>
                <a:latin typeface="Garamond" panose="02020404030301010803" pitchFamily="18" charset="0"/>
              </a:rPr>
              <a:t>Forecast</a:t>
            </a:r>
            <a:r>
              <a:rPr lang="en-US" dirty="0" smtClean="0">
                <a:solidFill>
                  <a:schemeClr val="tx1">
                    <a:lumMod val="75000"/>
                    <a:lumOff val="25000"/>
                  </a:schemeClr>
                </a:solidFill>
                <a:latin typeface="Garamond" panose="02020404030301010803" pitchFamily="18" charset="0"/>
              </a:rPr>
              <a:t> red spruce canopy cover for 2040</a:t>
            </a:r>
          </a:p>
          <a:p>
            <a:pPr>
              <a:lnSpc>
                <a:spcPct val="100000"/>
              </a:lnSpc>
              <a:spcBef>
                <a:spcPts val="0"/>
              </a:spcBef>
              <a:spcAft>
                <a:spcPts val="600"/>
              </a:spcAft>
              <a:buClr>
                <a:srgbClr val="238754"/>
              </a:buClr>
            </a:pPr>
            <a:r>
              <a:rPr lang="en-US" b="1" dirty="0" smtClean="0">
                <a:solidFill>
                  <a:srgbClr val="238754"/>
                </a:solidFill>
                <a:latin typeface="Garamond" panose="02020404030301010803" pitchFamily="18" charset="0"/>
              </a:rPr>
              <a:t>Produce </a:t>
            </a:r>
            <a:r>
              <a:rPr lang="en-US" dirty="0" smtClean="0">
                <a:solidFill>
                  <a:schemeClr val="tx1">
                    <a:lumMod val="75000"/>
                    <a:lumOff val="25000"/>
                  </a:schemeClr>
                </a:solidFill>
                <a:latin typeface="Garamond" panose="02020404030301010803" pitchFamily="18" charset="0"/>
              </a:rPr>
              <a:t>tutorial for partners to reproduce methods throughout Monongahela National Forest</a:t>
            </a:r>
            <a:endParaRPr lang="en-US"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2801600" y="4470238"/>
            <a:ext cx="3511296"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Objectives</a:t>
            </a:r>
          </a:p>
        </p:txBody>
      </p:sp>
      <p:sp>
        <p:nvSpPr>
          <p:cNvPr id="17" name="TextBox 16"/>
          <p:cNvSpPr txBox="1"/>
          <p:nvPr/>
        </p:nvSpPr>
        <p:spPr>
          <a:xfrm>
            <a:off x="914400" y="11441730"/>
            <a:ext cx="4014607" cy="769441"/>
          </a:xfrm>
          <a:prstGeom prst="rect">
            <a:avLst/>
          </a:prstGeom>
          <a:noFill/>
          <a:ln>
            <a:noFill/>
          </a:ln>
        </p:spPr>
        <p:txBody>
          <a:bodyPr wrap="square" rtlCol="0" anchor="ctr">
            <a:spAutoFit/>
          </a:bodyPr>
          <a:lstStyle/>
          <a:p>
            <a:r>
              <a:rPr lang="en-US" sz="4400" b="1" dirty="0" smtClean="0">
                <a:solidFill>
                  <a:srgbClr val="238754"/>
                </a:solidFill>
                <a:latin typeface="Century Gothic" panose="020B0502020202020204" pitchFamily="34" charset="0"/>
              </a:rPr>
              <a:t>Methodology</a:t>
            </a:r>
            <a:endParaRPr lang="en-US" sz="4400" b="1" dirty="0">
              <a:solidFill>
                <a:srgbClr val="238754"/>
              </a:solidFill>
              <a:latin typeface="Century Gothic" panose="020B0502020202020204" pitchFamily="34" charset="0"/>
            </a:endParaRPr>
          </a:p>
        </p:txBody>
      </p:sp>
      <p:sp>
        <p:nvSpPr>
          <p:cNvPr id="18" name="TextBox 17"/>
          <p:cNvSpPr txBox="1"/>
          <p:nvPr/>
        </p:nvSpPr>
        <p:spPr>
          <a:xfrm>
            <a:off x="20023340" y="4470238"/>
            <a:ext cx="4208260" cy="769441"/>
          </a:xfrm>
          <a:prstGeom prst="rect">
            <a:avLst/>
          </a:prstGeom>
          <a:noFill/>
        </p:spPr>
        <p:txBody>
          <a:bodyPr wrap="square" rtlCol="0" anchor="ctr">
            <a:spAutoFit/>
          </a:bodyPr>
          <a:lstStyle/>
          <a:p>
            <a:pPr algn="r"/>
            <a:r>
              <a:rPr lang="en-US" sz="4400" b="1" dirty="0">
                <a:solidFill>
                  <a:srgbClr val="238754"/>
                </a:solidFill>
                <a:latin typeface="Century Gothic" panose="020B0502020202020204" pitchFamily="34" charset="0"/>
              </a:rPr>
              <a:t>Study Area</a:t>
            </a:r>
          </a:p>
        </p:txBody>
      </p:sp>
      <p:sp>
        <p:nvSpPr>
          <p:cNvPr id="9" name="Text Placeholder 16"/>
          <p:cNvSpPr txBox="1">
            <a:spLocks/>
          </p:cNvSpPr>
          <p:nvPr/>
        </p:nvSpPr>
        <p:spPr>
          <a:xfrm>
            <a:off x="943313" y="27947435"/>
            <a:ext cx="11430000" cy="397412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pPr>
            <a:r>
              <a:rPr lang="en-US" dirty="0" smtClean="0">
                <a:solidFill>
                  <a:schemeClr val="tx1">
                    <a:lumMod val="75000"/>
                    <a:lumOff val="25000"/>
                  </a:schemeClr>
                </a:solidFill>
                <a:latin typeface="Garamond" panose="02020404030301010803" pitchFamily="18" charset="0"/>
              </a:rPr>
              <a:t>Medium resolution, multispectral imagery from Landsat can be successfully used to </a:t>
            </a:r>
            <a:r>
              <a:rPr lang="en-US" dirty="0">
                <a:solidFill>
                  <a:schemeClr val="tx1">
                    <a:lumMod val="75000"/>
                    <a:lumOff val="25000"/>
                  </a:schemeClr>
                </a:solidFill>
                <a:latin typeface="Garamond" panose="02020404030301010803" pitchFamily="18" charset="0"/>
              </a:rPr>
              <a:t>identify and classify red </a:t>
            </a:r>
            <a:r>
              <a:rPr lang="en-US" dirty="0" smtClean="0">
                <a:solidFill>
                  <a:schemeClr val="tx1">
                    <a:lumMod val="75000"/>
                    <a:lumOff val="25000"/>
                  </a:schemeClr>
                </a:solidFill>
                <a:latin typeface="Garamond" panose="02020404030301010803" pitchFamily="18" charset="0"/>
              </a:rPr>
              <a:t>spruce stands in the Monongahela National Forest.</a:t>
            </a:r>
          </a:p>
          <a:p>
            <a:pPr>
              <a:lnSpc>
                <a:spcPct val="100000"/>
              </a:lnSpc>
              <a:spcBef>
                <a:spcPts val="0"/>
              </a:spcBef>
              <a:spcAft>
                <a:spcPts val="600"/>
              </a:spcAft>
              <a:buClr>
                <a:srgbClr val="238754"/>
              </a:buClr>
            </a:pPr>
            <a:r>
              <a:rPr lang="en-US" dirty="0" smtClean="0">
                <a:solidFill>
                  <a:schemeClr val="tx1">
                    <a:lumMod val="75000"/>
                    <a:lumOff val="25000"/>
                  </a:schemeClr>
                </a:solidFill>
                <a:latin typeface="Garamond" panose="02020404030301010803" pitchFamily="18" charset="0"/>
              </a:rPr>
              <a:t>Red spruce extent has increased by 17,777 hectares (12.7%) from 1989 and 2018 across the entire National Forest and 238 hectares (8%) in Sharp’s Knob.</a:t>
            </a:r>
          </a:p>
          <a:p>
            <a:pPr>
              <a:lnSpc>
                <a:spcPct val="100000"/>
              </a:lnSpc>
              <a:spcBef>
                <a:spcPts val="0"/>
              </a:spcBef>
              <a:spcAft>
                <a:spcPts val="600"/>
              </a:spcAft>
              <a:buClr>
                <a:srgbClr val="238754"/>
              </a:buClr>
            </a:pPr>
            <a:r>
              <a:rPr lang="en-US" dirty="0" smtClean="0">
                <a:solidFill>
                  <a:schemeClr val="tx1">
                    <a:lumMod val="75000"/>
                    <a:lumOff val="25000"/>
                  </a:schemeClr>
                </a:solidFill>
                <a:latin typeface="Garamond" panose="02020404030301010803" pitchFamily="18" charset="0"/>
              </a:rPr>
              <a:t>562 hectares were not classified as red spruce by our model but were classified as either very high or high suitability, suggesting these areas are suitable for future restoration projects.</a:t>
            </a:r>
          </a:p>
          <a:p>
            <a:pPr>
              <a:lnSpc>
                <a:spcPct val="100000"/>
              </a:lnSpc>
              <a:spcBef>
                <a:spcPts val="0"/>
              </a:spcBef>
              <a:spcAft>
                <a:spcPts val="600"/>
              </a:spcAft>
              <a:buClr>
                <a:srgbClr val="238754"/>
              </a:buClr>
            </a:pPr>
            <a:r>
              <a:rPr lang="en-US" dirty="0" smtClean="0">
                <a:solidFill>
                  <a:schemeClr val="tx1">
                    <a:lumMod val="75000"/>
                    <a:lumOff val="25000"/>
                  </a:schemeClr>
                </a:solidFill>
                <a:latin typeface="Garamond" panose="02020404030301010803" pitchFamily="18" charset="0"/>
              </a:rPr>
              <a:t>According to the forecasting model, without active management practices red spruce stands will not continue to reclaim historical extent.</a:t>
            </a:r>
          </a:p>
        </p:txBody>
      </p:sp>
      <p:sp>
        <p:nvSpPr>
          <p:cNvPr id="21" name="TextBox 20"/>
          <p:cNvSpPr txBox="1"/>
          <p:nvPr/>
        </p:nvSpPr>
        <p:spPr>
          <a:xfrm>
            <a:off x="971023" y="27171971"/>
            <a:ext cx="3748516"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Conclusions</a:t>
            </a:r>
          </a:p>
        </p:txBody>
      </p:sp>
      <p:sp>
        <p:nvSpPr>
          <p:cNvPr id="7" name="Text Placeholder 16"/>
          <p:cNvSpPr txBox="1">
            <a:spLocks/>
          </p:cNvSpPr>
          <p:nvPr/>
        </p:nvSpPr>
        <p:spPr>
          <a:xfrm>
            <a:off x="12824956" y="31979008"/>
            <a:ext cx="11430000" cy="21173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400" dirty="0">
                <a:solidFill>
                  <a:schemeClr val="tx1">
                    <a:lumMod val="75000"/>
                    <a:lumOff val="25000"/>
                  </a:schemeClr>
                </a:solidFill>
                <a:latin typeface="Garamond" panose="02020404030301010803" pitchFamily="18" charset="0"/>
              </a:rPr>
              <a:t>We would like to thank our partners at the Monongahela National Forest, Stephanie Connolly, Amy Coleman, and Sam </a:t>
            </a:r>
            <a:r>
              <a:rPr lang="en-US" sz="2400" dirty="0" err="1">
                <a:solidFill>
                  <a:schemeClr val="tx1">
                    <a:lumMod val="75000"/>
                    <a:lumOff val="25000"/>
                  </a:schemeClr>
                </a:solidFill>
                <a:latin typeface="Garamond" panose="02020404030301010803" pitchFamily="18" charset="0"/>
              </a:rPr>
              <a:t>Lammie</a:t>
            </a:r>
            <a:r>
              <a:rPr lang="en-US" sz="2400" dirty="0">
                <a:solidFill>
                  <a:schemeClr val="tx1">
                    <a:lumMod val="75000"/>
                    <a:lumOff val="25000"/>
                  </a:schemeClr>
                </a:solidFill>
                <a:latin typeface="Garamond" panose="02020404030301010803" pitchFamily="18" charset="0"/>
              </a:rPr>
              <a:t>. In addition, we appreciate the advice and expertise of our science advisors, Keith Weber </a:t>
            </a:r>
            <a:r>
              <a:rPr lang="en-US" sz="2400" dirty="0" smtClean="0">
                <a:solidFill>
                  <a:schemeClr val="tx1">
                    <a:lumMod val="75000"/>
                    <a:lumOff val="25000"/>
                  </a:schemeClr>
                </a:solidFill>
                <a:latin typeface="Garamond" panose="02020404030301010803" pitchFamily="18" charset="0"/>
              </a:rPr>
              <a:t>(Idaho State University, </a:t>
            </a:r>
            <a:r>
              <a:rPr lang="en-US" sz="2400" dirty="0">
                <a:solidFill>
                  <a:schemeClr val="tx1">
                    <a:lumMod val="75000"/>
                    <a:lumOff val="25000"/>
                  </a:schemeClr>
                </a:solidFill>
                <a:latin typeface="Garamond" panose="02020404030301010803" pitchFamily="18" charset="0"/>
              </a:rPr>
              <a:t>GIS </a:t>
            </a:r>
            <a:r>
              <a:rPr lang="en-US" sz="2400" dirty="0" err="1">
                <a:solidFill>
                  <a:schemeClr val="tx1">
                    <a:lumMod val="75000"/>
                    <a:lumOff val="25000"/>
                  </a:schemeClr>
                </a:solidFill>
                <a:latin typeface="Garamond" panose="02020404030301010803" pitchFamily="18" charset="0"/>
              </a:rPr>
              <a:t>TReC</a:t>
            </a:r>
            <a:r>
              <a:rPr lang="en-US" sz="2400" dirty="0">
                <a:solidFill>
                  <a:schemeClr val="tx1">
                    <a:lumMod val="75000"/>
                    <a:lumOff val="25000"/>
                  </a:schemeClr>
                </a:solidFill>
                <a:latin typeface="Garamond" panose="02020404030301010803" pitchFamily="18" charset="0"/>
              </a:rPr>
              <a:t>), Joseph Spruce (Science Systems and Applications, Inc.) and Dr. Catherine </a:t>
            </a:r>
            <a:r>
              <a:rPr lang="en-US" sz="2400" dirty="0" err="1">
                <a:solidFill>
                  <a:schemeClr val="tx1">
                    <a:lumMod val="75000"/>
                    <a:lumOff val="25000"/>
                  </a:schemeClr>
                </a:solidFill>
                <a:latin typeface="Garamond" panose="02020404030301010803" pitchFamily="18" charset="0"/>
              </a:rPr>
              <a:t>Jarnevich</a:t>
            </a:r>
            <a:r>
              <a:rPr lang="en-US" sz="2400" dirty="0">
                <a:solidFill>
                  <a:schemeClr val="tx1">
                    <a:lumMod val="75000"/>
                    <a:lumOff val="25000"/>
                  </a:schemeClr>
                </a:solidFill>
                <a:latin typeface="Garamond" panose="02020404030301010803" pitchFamily="18" charset="0"/>
              </a:rPr>
              <a:t> (USGS Fort Collins Science Center), along with </a:t>
            </a:r>
            <a:r>
              <a:rPr lang="en-US" sz="2400" dirty="0" smtClean="0">
                <a:solidFill>
                  <a:schemeClr val="tx1">
                    <a:lumMod val="75000"/>
                    <a:lumOff val="25000"/>
                  </a:schemeClr>
                </a:solidFill>
                <a:latin typeface="Garamond" panose="02020404030301010803" pitchFamily="18" charset="0"/>
              </a:rPr>
              <a:t>the Colorado Center </a:t>
            </a:r>
            <a:r>
              <a:rPr lang="en-US" sz="2400" dirty="0">
                <a:solidFill>
                  <a:schemeClr val="tx1">
                    <a:lumMod val="75000"/>
                    <a:lumOff val="25000"/>
                  </a:schemeClr>
                </a:solidFill>
                <a:latin typeface="Garamond" panose="02020404030301010803" pitchFamily="18" charset="0"/>
              </a:rPr>
              <a:t>Lead, Kristen Dennis.</a:t>
            </a:r>
          </a:p>
        </p:txBody>
      </p:sp>
      <p:sp>
        <p:nvSpPr>
          <p:cNvPr id="22" name="TextBox 21"/>
          <p:cNvSpPr txBox="1"/>
          <p:nvPr/>
        </p:nvSpPr>
        <p:spPr>
          <a:xfrm>
            <a:off x="12835396" y="31282441"/>
            <a:ext cx="5646811"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Acknowledgements</a:t>
            </a:r>
          </a:p>
        </p:txBody>
      </p:sp>
      <p:sp>
        <p:nvSpPr>
          <p:cNvPr id="43" name="Text Placeholder 42"/>
          <p:cNvSpPr>
            <a:spLocks noGrp="1"/>
          </p:cNvSpPr>
          <p:nvPr>
            <p:ph type="body" sz="quarter" idx="11"/>
          </p:nvPr>
        </p:nvSpPr>
        <p:spPr>
          <a:xfrm>
            <a:off x="4704382" y="876300"/>
            <a:ext cx="18023236" cy="2171700"/>
          </a:xfrm>
        </p:spPr>
        <p:txBody>
          <a:bodyPr>
            <a:noAutofit/>
          </a:bodyPr>
          <a:lstStyle/>
          <a:p>
            <a:r>
              <a:rPr lang="en-US" sz="5600" dirty="0" smtClean="0"/>
              <a:t>Forecasting Red Spruce Restoration Using NASA Earth Observations to Support the USFS Monongahela National Forest</a:t>
            </a:r>
            <a:endParaRPr lang="en-US" sz="5600"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38754"/>
                </a:solidFill>
              </a:rPr>
              <a:t> </a:t>
            </a:r>
            <a:r>
              <a:rPr lang="en-US" sz="5200" dirty="0" smtClean="0">
                <a:solidFill>
                  <a:srgbClr val="238754"/>
                </a:solidFill>
              </a:rPr>
              <a:t>Idaho </a:t>
            </a:r>
            <a:r>
              <a:rPr lang="en-US" sz="5200" dirty="0">
                <a:solidFill>
                  <a:srgbClr val="238754"/>
                </a:solidFill>
              </a:rPr>
              <a:t>– </a:t>
            </a:r>
            <a:r>
              <a:rPr lang="en-US" sz="5200" dirty="0" smtClean="0">
                <a:solidFill>
                  <a:srgbClr val="238754"/>
                </a:solidFill>
              </a:rPr>
              <a:t>Pocatello| </a:t>
            </a:r>
            <a:r>
              <a:rPr lang="en-US" sz="5200" spc="100" baseline="0" dirty="0">
                <a:solidFill>
                  <a:srgbClr val="238754"/>
                </a:solidFill>
              </a:rPr>
              <a:t>Summer</a:t>
            </a:r>
            <a:r>
              <a:rPr lang="en-US" sz="5200" dirty="0">
                <a:solidFill>
                  <a:srgbClr val="238754"/>
                </a:solidFill>
              </a:rPr>
              <a:t> 2019</a:t>
            </a:r>
          </a:p>
        </p:txBody>
      </p:sp>
      <p:sp>
        <p:nvSpPr>
          <p:cNvPr id="81" name="Text Placeholder 16"/>
          <p:cNvSpPr txBox="1">
            <a:spLocks/>
          </p:cNvSpPr>
          <p:nvPr/>
        </p:nvSpPr>
        <p:spPr>
          <a:xfrm>
            <a:off x="826481" y="5277779"/>
            <a:ext cx="11550576" cy="63848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buClr>
                <a:srgbClr val="3F3F3F"/>
              </a:buClr>
              <a:buSzPts val="2700"/>
            </a:pPr>
            <a:r>
              <a:rPr lang="en-US" sz="2600" dirty="0">
                <a:solidFill>
                  <a:schemeClr val="tx1">
                    <a:lumMod val="75000"/>
                    <a:lumOff val="25000"/>
                  </a:schemeClr>
                </a:solidFill>
                <a:latin typeface="Garamond" panose="02020404030301010803" pitchFamily="18" charset="0"/>
              </a:rPr>
              <a:t>Within the Monongahela National Forest (MNF), situated in the Allegheny Highlands of West Virginia</a:t>
            </a:r>
            <a:r>
              <a:rPr lang="en-US" sz="2600" dirty="0" smtClean="0">
                <a:solidFill>
                  <a:schemeClr val="tx1">
                    <a:lumMod val="75000"/>
                    <a:lumOff val="25000"/>
                  </a:schemeClr>
                </a:solidFill>
                <a:latin typeface="Garamond" panose="02020404030301010803" pitchFamily="18" charset="0"/>
              </a:rPr>
              <a:t>, </a:t>
            </a:r>
            <a:r>
              <a:rPr lang="en-US" sz="2600" dirty="0" smtClean="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extensive </a:t>
            </a:r>
            <a:r>
              <a:rPr lang="en-US" sz="26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logging and mining practices have significantly altered the structure and composition of flora and fauna over the past two centuries. Of particular concern to MNF land managers are red spruce (</a:t>
            </a:r>
            <a:r>
              <a:rPr lang="en-US" sz="2600" dirty="0" err="1">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Picea</a:t>
            </a:r>
            <a:r>
              <a:rPr lang="en-US" sz="26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 </a:t>
            </a:r>
            <a:r>
              <a:rPr lang="en-US" sz="2600" dirty="0" err="1">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rubens</a:t>
            </a:r>
            <a:r>
              <a:rPr lang="en-US" sz="26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 stands, which provide shelter and food to several endangered and threatened species. To aid red spruce restoration, this study mapped current and historical stands and identified non-native stands with suitable habitats for red spruce in the Sharp Knob Red Spruce Restoration Area. Data from Landsat 5 Thematic Mapper (TM), Landsat 8 Operational Land Imager (OLI), and Shuttle Radar Topography Mission (SRTM) were input into classification tree and fuzzy logic algorithms. Furthermore, 2018 classification maps were utilized in the </a:t>
            </a:r>
            <a:r>
              <a:rPr lang="en-US" sz="2600" dirty="0" err="1">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TerrSet</a:t>
            </a:r>
            <a:r>
              <a:rPr lang="en-US" sz="26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 Land Change Modeler to forecast red spruce extent up to 2040. As a product of these analyses, we produced three sets of maps: four time series maps of red spruce stands from 1989 to 2018, a map that identifies suitable stands for future restoration efforts, and a red spruce land cover change map up to 2040. Our results indicate that 562 hectares are suitable for future restoration in Sharp’s Knob, with an 8% gain in red spruce stands from 1989 to 2018. However, forecasting results indicate that management intervention will be necessary for this trend to continue.</a:t>
            </a:r>
            <a:endParaRPr lang="en-US" sz="2600" dirty="0">
              <a:solidFill>
                <a:schemeClr val="tx1">
                  <a:lumMod val="75000"/>
                  <a:lumOff val="25000"/>
                </a:schemeClr>
              </a:solidFill>
              <a:latin typeface="Garamond" panose="02020404030301010803" pitchFamily="18" charset="0"/>
            </a:endParaRPr>
          </a:p>
        </p:txBody>
      </p:sp>
      <p:sp>
        <p:nvSpPr>
          <p:cNvPr id="82" name="TextBox 81"/>
          <p:cNvSpPr txBox="1"/>
          <p:nvPr/>
        </p:nvSpPr>
        <p:spPr>
          <a:xfrm>
            <a:off x="922128" y="4484915"/>
            <a:ext cx="2841503"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Abstract</a:t>
            </a:r>
          </a:p>
        </p:txBody>
      </p:sp>
      <p:sp>
        <p:nvSpPr>
          <p:cNvPr id="19" name="TextBox 18"/>
          <p:cNvSpPr txBox="1"/>
          <p:nvPr/>
        </p:nvSpPr>
        <p:spPr>
          <a:xfrm>
            <a:off x="12824956" y="13976692"/>
            <a:ext cx="5402814"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Earth Observations</a:t>
            </a:r>
          </a:p>
        </p:txBody>
      </p:sp>
      <p:pic>
        <p:nvPicPr>
          <p:cNvPr id="46" name="Picture 45"/>
          <p:cNvPicPr>
            <a:picLocks noChangeAspect="1"/>
          </p:cNvPicPr>
          <p:nvPr/>
        </p:nvPicPr>
        <p:blipFill>
          <a:blip r:embed="rId3"/>
          <a:stretch>
            <a:fillRect/>
          </a:stretch>
        </p:blipFill>
        <p:spPr>
          <a:xfrm>
            <a:off x="13500979" y="14991875"/>
            <a:ext cx="2246703" cy="2150125"/>
          </a:xfrm>
          <a:prstGeom prst="rect">
            <a:avLst/>
          </a:prstGeom>
        </p:spPr>
      </p:pic>
      <p:pic>
        <p:nvPicPr>
          <p:cNvPr id="47" name="Picture 46"/>
          <p:cNvPicPr>
            <a:picLocks noChangeAspect="1"/>
          </p:cNvPicPr>
          <p:nvPr/>
        </p:nvPicPr>
        <p:blipFill>
          <a:blip r:embed="rId4"/>
          <a:stretch>
            <a:fillRect/>
          </a:stretch>
        </p:blipFill>
        <p:spPr>
          <a:xfrm>
            <a:off x="17315317" y="15073064"/>
            <a:ext cx="2487478" cy="2036234"/>
          </a:xfrm>
          <a:prstGeom prst="rect">
            <a:avLst/>
          </a:prstGeom>
        </p:spPr>
      </p:pic>
      <p:pic>
        <p:nvPicPr>
          <p:cNvPr id="50" name="Picture 49"/>
          <p:cNvPicPr>
            <a:picLocks noChangeAspect="1"/>
          </p:cNvPicPr>
          <p:nvPr/>
        </p:nvPicPr>
        <p:blipFill rotWithShape="1">
          <a:blip r:embed="rId5"/>
          <a:srcRect l="9973" t="25833" r="12737" b="9722"/>
          <a:stretch/>
        </p:blipFill>
        <p:spPr>
          <a:xfrm>
            <a:off x="21054179" y="14800975"/>
            <a:ext cx="2659163" cy="2211303"/>
          </a:xfrm>
          <a:prstGeom prst="rect">
            <a:avLst/>
          </a:prstGeom>
        </p:spPr>
      </p:pic>
      <p:sp>
        <p:nvSpPr>
          <p:cNvPr id="52" name="Google Shape;89;p3"/>
          <p:cNvSpPr txBox="1"/>
          <p:nvPr/>
        </p:nvSpPr>
        <p:spPr>
          <a:xfrm>
            <a:off x="17442949" y="16914901"/>
            <a:ext cx="2232214" cy="60042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80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Landsat </a:t>
            </a:r>
            <a:r>
              <a:rPr lang="en-US" sz="2400" b="1" i="0" u="none" strike="noStrike" cap="none" dirty="0" smtClean="0">
                <a:solidFill>
                  <a:schemeClr val="tx1">
                    <a:lumMod val="75000"/>
                    <a:lumOff val="25000"/>
                  </a:schemeClr>
                </a:solidFill>
                <a:latin typeface="Garamond"/>
                <a:ea typeface="Garamond"/>
                <a:cs typeface="Garamond"/>
                <a:sym typeface="Garamond"/>
              </a:rPr>
              <a:t>8 </a:t>
            </a:r>
            <a:r>
              <a:rPr lang="en-US" sz="2400" i="0" u="none" strike="noStrike" cap="none" dirty="0" smtClean="0">
                <a:solidFill>
                  <a:schemeClr val="tx1">
                    <a:lumMod val="75000"/>
                    <a:lumOff val="25000"/>
                  </a:schemeClr>
                </a:solidFill>
                <a:latin typeface="Garamond"/>
                <a:ea typeface="Garamond"/>
                <a:cs typeface="Garamond"/>
                <a:sym typeface="Garamond"/>
              </a:rPr>
              <a:t>OLI</a:t>
            </a:r>
            <a:r>
              <a:rPr lang="en-US" sz="2400" b="1" i="0" u="none" strike="noStrike" cap="none" dirty="0" smtClean="0">
                <a:solidFill>
                  <a:schemeClr val="tx1">
                    <a:lumMod val="75000"/>
                    <a:lumOff val="25000"/>
                  </a:schemeClr>
                </a:solidFill>
                <a:latin typeface="Garamond"/>
                <a:ea typeface="Garamond"/>
                <a:cs typeface="Garamond"/>
                <a:sym typeface="Garamond"/>
              </a:rPr>
              <a:t> </a:t>
            </a:r>
            <a:endParaRPr sz="2400" b="1" i="0" u="none" strike="sngStrike" cap="none" dirty="0">
              <a:solidFill>
                <a:schemeClr val="tx1">
                  <a:lumMod val="75000"/>
                  <a:lumOff val="25000"/>
                </a:schemeClr>
              </a:solidFill>
              <a:sym typeface="Arial"/>
            </a:endParaRPr>
          </a:p>
        </p:txBody>
      </p:sp>
      <p:sp>
        <p:nvSpPr>
          <p:cNvPr id="53" name="Google Shape;87;p3"/>
          <p:cNvSpPr txBox="1"/>
          <p:nvPr/>
        </p:nvSpPr>
        <p:spPr>
          <a:xfrm>
            <a:off x="13534262" y="16913222"/>
            <a:ext cx="2180136" cy="47074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800"/>
              </a:spcBef>
              <a:spcAft>
                <a:spcPts val="0"/>
              </a:spcAft>
              <a:buClr>
                <a:srgbClr val="3F3F3F"/>
              </a:buClr>
              <a:buSzPts val="2700"/>
              <a:buFont typeface="Arial"/>
              <a:buNone/>
            </a:pPr>
            <a:r>
              <a:rPr lang="en-US" sz="2400" b="1" i="0" u="none" strike="noStrike" cap="none" dirty="0">
                <a:solidFill>
                  <a:schemeClr val="tx1">
                    <a:lumMod val="75000"/>
                    <a:lumOff val="25000"/>
                  </a:schemeClr>
                </a:solidFill>
                <a:latin typeface="Garamond"/>
                <a:ea typeface="Garamond"/>
                <a:cs typeface="Garamond"/>
                <a:sym typeface="Garamond"/>
              </a:rPr>
              <a:t>Landsat </a:t>
            </a:r>
            <a:r>
              <a:rPr lang="en-US" sz="2400" b="1" i="0" u="none" strike="noStrike" cap="none" dirty="0" smtClean="0">
                <a:solidFill>
                  <a:schemeClr val="tx1">
                    <a:lumMod val="75000"/>
                    <a:lumOff val="25000"/>
                  </a:schemeClr>
                </a:solidFill>
                <a:latin typeface="Garamond"/>
                <a:ea typeface="Garamond"/>
                <a:cs typeface="Garamond"/>
                <a:sym typeface="Garamond"/>
              </a:rPr>
              <a:t>5 </a:t>
            </a:r>
            <a:r>
              <a:rPr lang="en-US" sz="2400" i="0" u="none" strike="noStrike" cap="none" dirty="0" smtClean="0">
                <a:solidFill>
                  <a:schemeClr val="tx1">
                    <a:lumMod val="75000"/>
                    <a:lumOff val="25000"/>
                  </a:schemeClr>
                </a:solidFill>
                <a:latin typeface="Garamond"/>
                <a:ea typeface="Garamond"/>
                <a:cs typeface="Garamond"/>
                <a:sym typeface="Garamond"/>
              </a:rPr>
              <a:t>TM</a:t>
            </a:r>
            <a:endParaRPr sz="2400" b="1" i="0" u="none" strike="noStrike" cap="none" dirty="0">
              <a:solidFill>
                <a:schemeClr val="tx1">
                  <a:lumMod val="75000"/>
                  <a:lumOff val="25000"/>
                </a:schemeClr>
              </a:solidFill>
              <a:latin typeface="Garamond"/>
              <a:ea typeface="Garamond"/>
              <a:cs typeface="Garamond"/>
              <a:sym typeface="Garamond"/>
            </a:endParaRPr>
          </a:p>
        </p:txBody>
      </p:sp>
      <p:sp>
        <p:nvSpPr>
          <p:cNvPr id="54" name="Google Shape;89;p3"/>
          <p:cNvSpPr txBox="1"/>
          <p:nvPr/>
        </p:nvSpPr>
        <p:spPr>
          <a:xfrm>
            <a:off x="21731619" y="16916262"/>
            <a:ext cx="1304283" cy="6102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800"/>
              </a:spcBef>
              <a:spcAft>
                <a:spcPts val="0"/>
              </a:spcAft>
              <a:buClr>
                <a:srgbClr val="3F3F3F"/>
              </a:buClr>
              <a:buSzPts val="2700"/>
              <a:buFont typeface="Arial"/>
              <a:buNone/>
            </a:pPr>
            <a:r>
              <a:rPr lang="en-US" sz="2400" b="1" i="0" u="none" strike="noStrike" cap="none" dirty="0" smtClean="0">
                <a:solidFill>
                  <a:schemeClr val="tx1">
                    <a:lumMod val="75000"/>
                    <a:lumOff val="25000"/>
                  </a:schemeClr>
                </a:solidFill>
                <a:latin typeface="Garamond"/>
                <a:ea typeface="Garamond"/>
                <a:cs typeface="Garamond"/>
                <a:sym typeface="Garamond"/>
              </a:rPr>
              <a:t>SRTM</a:t>
            </a:r>
            <a:endParaRPr sz="2400" b="1" i="0" u="none" strike="sngStrike" cap="none" dirty="0">
              <a:solidFill>
                <a:schemeClr val="tx1">
                  <a:lumMod val="75000"/>
                  <a:lumOff val="25000"/>
                </a:schemeClr>
              </a:solidFill>
              <a:sym typeface="Arial"/>
            </a:endParaRPr>
          </a:p>
        </p:txBody>
      </p:sp>
      <p:sp>
        <p:nvSpPr>
          <p:cNvPr id="72" name="Google Shape;27;p3"/>
          <p:cNvSpPr/>
          <p:nvPr/>
        </p:nvSpPr>
        <p:spPr>
          <a:xfrm>
            <a:off x="1004646" y="12609372"/>
            <a:ext cx="3307482" cy="1319468"/>
          </a:xfrm>
          <a:prstGeom prst="homePlate">
            <a:avLst>
              <a:gd name="adj" fmla="val 50000"/>
            </a:avLst>
          </a:prstGeom>
          <a:solidFill>
            <a:srgbClr val="238754"/>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74" name="Google Shape;29;p3"/>
          <p:cNvSpPr/>
          <p:nvPr/>
        </p:nvSpPr>
        <p:spPr>
          <a:xfrm>
            <a:off x="3737195" y="12609372"/>
            <a:ext cx="4711608" cy="1319468"/>
          </a:xfrm>
          <a:prstGeom prst="chevron">
            <a:avLst>
              <a:gd name="adj" fmla="val 50000"/>
            </a:avLst>
          </a:prstGeom>
          <a:solidFill>
            <a:srgbClr val="238754"/>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75" name="Google Shape;31;p3"/>
          <p:cNvSpPr/>
          <p:nvPr/>
        </p:nvSpPr>
        <p:spPr>
          <a:xfrm>
            <a:off x="7909882" y="12609372"/>
            <a:ext cx="4421239" cy="1319468"/>
          </a:xfrm>
          <a:prstGeom prst="chevron">
            <a:avLst>
              <a:gd name="adj" fmla="val 50000"/>
            </a:avLst>
          </a:prstGeom>
          <a:solidFill>
            <a:srgbClr val="238754"/>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78" name="Google Shape;30;p3"/>
          <p:cNvSpPr txBox="1"/>
          <p:nvPr/>
        </p:nvSpPr>
        <p:spPr>
          <a:xfrm>
            <a:off x="1004647" y="12637596"/>
            <a:ext cx="2624903" cy="1291244"/>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Data Collection:</a:t>
            </a:r>
          </a:p>
          <a:p>
            <a:pPr algn="ctr" defTabSz="914400">
              <a:buClr>
                <a:srgbClr val="000000"/>
              </a:buClr>
              <a:buSzPts val="2600"/>
              <a:defRPr/>
            </a:pPr>
            <a:r>
              <a:rPr lang="en-US" sz="2000" kern="0" dirty="0" smtClean="0">
                <a:solidFill>
                  <a:srgbClr val="FFFFFF"/>
                </a:solidFill>
                <a:latin typeface="Garamond" panose="02020404030301010803" pitchFamily="18" charset="0"/>
                <a:ea typeface="Garamond"/>
                <a:cs typeface="Garamond"/>
                <a:sym typeface="Garamond"/>
              </a:rPr>
              <a:t>SRTM</a:t>
            </a:r>
            <a:endPar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a:p>
            <a:pPr marL="0" marR="0" lvl="0" indent="0" algn="ctr" defTabSz="914400" eaLnBrk="1" fontAlgn="auto" latinLnBrk="0" hangingPunct="1">
              <a:spcAft>
                <a:spcPts val="0"/>
              </a:spcAft>
              <a:buClr>
                <a:srgbClr val="000000"/>
              </a:buClr>
              <a:buSzPts val="2600"/>
              <a:buFont typeface="Arial"/>
              <a:buNone/>
              <a:tabLst/>
              <a:defRPr/>
            </a:pPr>
            <a:r>
              <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Landsat </a:t>
            </a:r>
            <a:r>
              <a:rPr lang="en-US" sz="2000" kern="0" dirty="0">
                <a:solidFill>
                  <a:srgbClr val="FFFFFF"/>
                </a:solidFill>
                <a:latin typeface="Garamond" panose="02020404030301010803" pitchFamily="18" charset="0"/>
                <a:ea typeface="Garamond"/>
                <a:cs typeface="Garamond"/>
                <a:sym typeface="Garamond"/>
              </a:rPr>
              <a:t>5</a:t>
            </a:r>
            <a:r>
              <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 TM</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a:p>
            <a:pPr marL="0" marR="0" lvl="0" indent="0" algn="ctr" defTabSz="914400" eaLnBrk="1" fontAlgn="auto" latinLnBrk="0" hangingPunct="1">
              <a:spcAft>
                <a:spcPts val="0"/>
              </a:spcAft>
              <a:buClr>
                <a:srgbClr val="000000"/>
              </a:buClr>
              <a:buSzPts val="2400"/>
              <a:buFont typeface="Arial"/>
              <a:buNone/>
              <a:tabLst/>
              <a:defRPr/>
            </a:pPr>
            <a:r>
              <a:rPr lang="en-US" sz="2000" kern="0" dirty="0" smtClean="0">
                <a:solidFill>
                  <a:srgbClr val="FFFFFF"/>
                </a:solidFill>
                <a:latin typeface="Garamond" panose="02020404030301010803" pitchFamily="18" charset="0"/>
                <a:ea typeface="Garamond"/>
                <a:cs typeface="Garamond"/>
                <a:sym typeface="Garamond"/>
              </a:rPr>
              <a:t>Landsat 8 OLI</a:t>
            </a:r>
          </a:p>
        </p:txBody>
      </p:sp>
      <p:sp>
        <p:nvSpPr>
          <p:cNvPr id="83" name="Google Shape;30;p3"/>
          <p:cNvSpPr txBox="1"/>
          <p:nvPr/>
        </p:nvSpPr>
        <p:spPr>
          <a:xfrm>
            <a:off x="8584126" y="12609372"/>
            <a:ext cx="3007712" cy="1311770"/>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lang="en-US" sz="2000" b="1" kern="0" dirty="0" smtClean="0">
                <a:solidFill>
                  <a:srgbClr val="FFFFFF"/>
                </a:solidFill>
                <a:latin typeface="Garamond" panose="02020404030301010803" pitchFamily="18" charset="0"/>
                <a:ea typeface="Garamond"/>
                <a:cs typeface="Garamond"/>
                <a:sym typeface="Garamond"/>
              </a:rPr>
              <a:t>Forest Cover Identification:</a:t>
            </a:r>
          </a:p>
          <a:p>
            <a:pPr marL="0" marR="0" lvl="0" indent="0" algn="ctr" defTabSz="914400" eaLnBrk="1" fontAlgn="auto" latinLnBrk="0" hangingPunct="1">
              <a:spcAft>
                <a:spcPts val="0"/>
              </a:spcAft>
              <a:buClr>
                <a:srgbClr val="000000"/>
              </a:buClr>
              <a:buSzPts val="2600"/>
              <a:buFont typeface="Arial"/>
              <a:buNone/>
              <a:tabLst/>
              <a:defRPr/>
            </a:pPr>
            <a:r>
              <a:rPr lang="en-US" sz="2000" kern="0" dirty="0" smtClean="0">
                <a:solidFill>
                  <a:srgbClr val="FFFFFF"/>
                </a:solidFill>
                <a:latin typeface="Garamond" panose="02020404030301010803" pitchFamily="18" charset="0"/>
                <a:ea typeface="Garamond"/>
                <a:cs typeface="Garamond"/>
                <a:sym typeface="Garamond"/>
              </a:rPr>
              <a:t>Classification Tree Algorithm (</a:t>
            </a:r>
            <a:r>
              <a:rPr lang="en-US" sz="2000" kern="0" dirty="0" err="1" smtClean="0">
                <a:solidFill>
                  <a:srgbClr val="FFFFFF"/>
                </a:solidFill>
                <a:latin typeface="Garamond" panose="02020404030301010803" pitchFamily="18" charset="0"/>
                <a:ea typeface="Garamond"/>
                <a:cs typeface="Garamond"/>
                <a:sym typeface="Garamond"/>
              </a:rPr>
              <a:t>TerrSet</a:t>
            </a:r>
            <a:r>
              <a:rPr lang="en-US" sz="2000" kern="0" dirty="0" smtClean="0">
                <a:solidFill>
                  <a:srgbClr val="FFFFFF"/>
                </a:solidFill>
                <a:latin typeface="Garamond" panose="02020404030301010803" pitchFamily="18" charset="0"/>
                <a:ea typeface="Garamond"/>
                <a:cs typeface="Garamond"/>
                <a:sym typeface="Garamond"/>
              </a:rPr>
              <a:t>)</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p:txBody>
      </p:sp>
      <p:sp>
        <p:nvSpPr>
          <p:cNvPr id="84" name="TextBox 83"/>
          <p:cNvSpPr txBox="1"/>
          <p:nvPr/>
        </p:nvSpPr>
        <p:spPr>
          <a:xfrm>
            <a:off x="922127" y="17810954"/>
            <a:ext cx="2158390" cy="769441"/>
          </a:xfrm>
          <a:prstGeom prst="rect">
            <a:avLst/>
          </a:prstGeom>
          <a:noFill/>
        </p:spPr>
        <p:txBody>
          <a:bodyPr wrap="square" rtlCol="0" anchor="ctr">
            <a:spAutoFit/>
          </a:bodyPr>
          <a:lstStyle/>
          <a:p>
            <a:r>
              <a:rPr lang="en-US" sz="4400" b="1" dirty="0" smtClean="0">
                <a:solidFill>
                  <a:srgbClr val="238754"/>
                </a:solidFill>
                <a:latin typeface="Century Gothic" panose="020B0502020202020204" pitchFamily="34" charset="0"/>
              </a:rPr>
              <a:t>Results</a:t>
            </a:r>
            <a:endParaRPr lang="en-US" sz="4400" b="1" dirty="0">
              <a:solidFill>
                <a:srgbClr val="238754"/>
              </a:solidFill>
              <a:latin typeface="Century Gothic" panose="020B0502020202020204" pitchFamily="34" charset="0"/>
            </a:endParaRPr>
          </a:p>
        </p:txBody>
      </p:sp>
      <p:sp>
        <p:nvSpPr>
          <p:cNvPr id="85" name="Google Shape;30;p3"/>
          <p:cNvSpPr txBox="1"/>
          <p:nvPr/>
        </p:nvSpPr>
        <p:spPr>
          <a:xfrm>
            <a:off x="1004645" y="12136076"/>
            <a:ext cx="5713194" cy="533039"/>
          </a:xfrm>
          <a:prstGeom prst="rect">
            <a:avLst/>
          </a:prstGeom>
          <a:noFill/>
          <a:ln>
            <a:noFill/>
          </a:ln>
        </p:spPr>
        <p:txBody>
          <a:bodyPr spcFirstLastPara="1" wrap="square" lIns="104000" tIns="69325" rIns="34650" bIns="69325" anchor="ctr" anchorCtr="0">
            <a:noAutofit/>
          </a:bodyPr>
          <a:lstStyle/>
          <a:p>
            <a:pPr marL="0" marR="0" lvl="0" indent="0" defTabSz="914400" eaLnBrk="1" fontAlgn="auto" latinLnBrk="0" hangingPunct="1">
              <a:spcAft>
                <a:spcPts val="0"/>
              </a:spcAft>
              <a:buClr>
                <a:srgbClr val="000000"/>
              </a:buClr>
              <a:buSzPts val="2600"/>
              <a:buFont typeface="Arial"/>
              <a:buNone/>
              <a:tabLst/>
              <a:defRPr/>
            </a:pPr>
            <a:r>
              <a:rPr kumimoji="0" lang="en-US" sz="2700" b="1" i="1" u="none" strike="noStrike" kern="0" cap="none" spc="0" normalizeH="0" baseline="0" noProof="0" dirty="0" smtClean="0">
                <a:ln>
                  <a:noFill/>
                </a:ln>
                <a:solidFill>
                  <a:schemeClr val="tx1">
                    <a:lumMod val="75000"/>
                    <a:lumOff val="25000"/>
                  </a:schemeClr>
                </a:solidFill>
                <a:effectLst/>
                <a:uLnTx/>
                <a:uFillTx/>
                <a:latin typeface="Garamond" panose="02020404030301010803" pitchFamily="18" charset="0"/>
                <a:ea typeface="Garamond"/>
                <a:cs typeface="Garamond"/>
                <a:sym typeface="Garamond"/>
              </a:rPr>
              <a:t>Step 1: Classification</a:t>
            </a:r>
            <a:r>
              <a:rPr kumimoji="0" lang="en-US" sz="2700" b="1" i="0" u="none" strike="noStrike" kern="0" cap="none" spc="0" normalizeH="0" noProof="0" dirty="0" smtClean="0">
                <a:ln>
                  <a:noFill/>
                </a:ln>
                <a:solidFill>
                  <a:schemeClr val="tx1">
                    <a:lumMod val="75000"/>
                    <a:lumOff val="25000"/>
                  </a:schemeClr>
                </a:solidFill>
                <a:effectLst/>
                <a:uLnTx/>
                <a:uFillTx/>
                <a:latin typeface="Garamond" panose="02020404030301010803" pitchFamily="18" charset="0"/>
                <a:ea typeface="Garamond"/>
                <a:cs typeface="Garamond"/>
                <a:sym typeface="Garamond"/>
              </a:rPr>
              <a:t> </a:t>
            </a:r>
          </a:p>
        </p:txBody>
      </p:sp>
      <p:sp>
        <p:nvSpPr>
          <p:cNvPr id="88" name="Google Shape;30;p3"/>
          <p:cNvSpPr txBox="1"/>
          <p:nvPr/>
        </p:nvSpPr>
        <p:spPr>
          <a:xfrm>
            <a:off x="4395612" y="12609373"/>
            <a:ext cx="3340847" cy="1311768"/>
          </a:xfrm>
          <a:prstGeom prst="rect">
            <a:avLst/>
          </a:prstGeom>
          <a:noFill/>
          <a:ln>
            <a:noFill/>
          </a:ln>
        </p:spPr>
        <p:txBody>
          <a:bodyPr spcFirstLastPara="1" wrap="square" lIns="104000" tIns="69325" rIns="34650" bIns="69325" anchor="ctr" anchorCtr="0">
            <a:noAutofit/>
          </a:bodyPr>
          <a:lstStyle/>
          <a:p>
            <a:pPr lvl="0" algn="ctr" defTabSz="914400">
              <a:buClr>
                <a:srgbClr val="000000"/>
              </a:buClr>
              <a:buSzPts val="2600"/>
              <a:defRPr/>
            </a:pP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Image Derivatives:</a:t>
            </a:r>
          </a:p>
          <a:p>
            <a:pPr lvl="0" algn="ctr" defTabSz="914400">
              <a:buClr>
                <a:srgbClr val="000000"/>
              </a:buClr>
              <a:buSzPts val="2600"/>
              <a:defRPr/>
            </a:pPr>
            <a:r>
              <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NDVI, NDMI, </a:t>
            </a:r>
            <a:r>
              <a:rPr lang="en-US" sz="2000" kern="0" dirty="0">
                <a:solidFill>
                  <a:srgbClr val="FFFFFF"/>
                </a:solidFill>
                <a:latin typeface="Garamond" panose="02020404030301010803" pitchFamily="18" charset="0"/>
                <a:ea typeface="Garamond"/>
                <a:cs typeface="Garamond"/>
                <a:sym typeface="Garamond"/>
              </a:rPr>
              <a:t>Elevation, Slope, </a:t>
            </a:r>
            <a:r>
              <a:rPr lang="en-US" sz="2000" kern="0" dirty="0" smtClean="0">
                <a:solidFill>
                  <a:srgbClr val="FFFFFF"/>
                </a:solidFill>
                <a:latin typeface="Garamond" panose="02020404030301010803" pitchFamily="18" charset="0"/>
                <a:ea typeface="Garamond"/>
                <a:cs typeface="Garamond"/>
                <a:sym typeface="Garamond"/>
              </a:rPr>
              <a:t>Aspect, and PCA band 1</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p:txBody>
      </p:sp>
      <p:sp>
        <p:nvSpPr>
          <p:cNvPr id="89" name="Google Shape;27;p3"/>
          <p:cNvSpPr/>
          <p:nvPr/>
        </p:nvSpPr>
        <p:spPr>
          <a:xfrm>
            <a:off x="1020486" y="14386784"/>
            <a:ext cx="5697353" cy="1319468"/>
          </a:xfrm>
          <a:prstGeom prst="homePlate">
            <a:avLst>
              <a:gd name="adj" fmla="val 50000"/>
            </a:avLst>
          </a:prstGeom>
          <a:solidFill>
            <a:srgbClr val="82A77E"/>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chemeClr val="accent6">
                  <a:lumMod val="60000"/>
                  <a:lumOff val="40000"/>
                </a:schemeClr>
              </a:solidFill>
              <a:effectLst/>
              <a:uLnTx/>
              <a:uFillTx/>
              <a:latin typeface="Arial"/>
              <a:ea typeface="Arial"/>
              <a:cs typeface="Arial"/>
              <a:sym typeface="Arial"/>
            </a:endParaRPr>
          </a:p>
        </p:txBody>
      </p:sp>
      <p:sp>
        <p:nvSpPr>
          <p:cNvPr id="90" name="Google Shape;29;p3"/>
          <p:cNvSpPr/>
          <p:nvPr/>
        </p:nvSpPr>
        <p:spPr>
          <a:xfrm>
            <a:off x="6153667" y="14386784"/>
            <a:ext cx="6177454" cy="1319468"/>
          </a:xfrm>
          <a:prstGeom prst="chevron">
            <a:avLst>
              <a:gd name="adj" fmla="val 50000"/>
            </a:avLst>
          </a:prstGeom>
          <a:solidFill>
            <a:srgbClr val="82A77E"/>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chemeClr val="accent6">
                  <a:lumMod val="60000"/>
                  <a:lumOff val="40000"/>
                </a:schemeClr>
              </a:solidFill>
              <a:effectLst/>
              <a:uLnTx/>
              <a:uFillTx/>
              <a:latin typeface="Arial"/>
              <a:ea typeface="Arial"/>
              <a:cs typeface="Arial"/>
              <a:sym typeface="Arial"/>
            </a:endParaRPr>
          </a:p>
        </p:txBody>
      </p:sp>
      <p:sp>
        <p:nvSpPr>
          <p:cNvPr id="92" name="Google Shape;30;p3"/>
          <p:cNvSpPr txBox="1"/>
          <p:nvPr/>
        </p:nvSpPr>
        <p:spPr>
          <a:xfrm>
            <a:off x="1020486" y="13921142"/>
            <a:ext cx="6682481" cy="431038"/>
          </a:xfrm>
          <a:prstGeom prst="rect">
            <a:avLst/>
          </a:prstGeom>
          <a:noFill/>
          <a:ln>
            <a:noFill/>
          </a:ln>
        </p:spPr>
        <p:txBody>
          <a:bodyPr spcFirstLastPara="1" wrap="square" lIns="104000" tIns="69325" rIns="34650" bIns="69325" anchor="ctr" anchorCtr="0">
            <a:noAutofit/>
          </a:bodyPr>
          <a:lstStyle/>
          <a:p>
            <a:pPr marL="0" marR="0" lvl="0" indent="0" defTabSz="914400" eaLnBrk="1" fontAlgn="auto" latinLnBrk="0" hangingPunct="1">
              <a:spcAft>
                <a:spcPts val="0"/>
              </a:spcAft>
              <a:buClr>
                <a:srgbClr val="000000"/>
              </a:buClr>
              <a:buSzPts val="2600"/>
              <a:buFont typeface="Arial"/>
              <a:buNone/>
              <a:tabLst/>
              <a:defRPr/>
            </a:pPr>
            <a:r>
              <a:rPr kumimoji="0" lang="en-US" sz="2700" b="1" i="1" u="none" strike="noStrike" kern="0" cap="none" spc="0" normalizeH="0" baseline="0" noProof="0" dirty="0" smtClean="0">
                <a:ln>
                  <a:noFill/>
                </a:ln>
                <a:solidFill>
                  <a:schemeClr val="tx1">
                    <a:lumMod val="75000"/>
                    <a:lumOff val="25000"/>
                  </a:schemeClr>
                </a:solidFill>
                <a:effectLst/>
                <a:uLnTx/>
                <a:uFillTx/>
                <a:latin typeface="Garamond" panose="02020404030301010803" pitchFamily="18" charset="0"/>
                <a:ea typeface="Garamond"/>
                <a:cs typeface="Garamond"/>
                <a:sym typeface="Garamond"/>
              </a:rPr>
              <a:t>Step 2: Forecasting</a:t>
            </a:r>
            <a:endParaRPr lang="en-US" sz="2700" b="1" i="1" kern="0" dirty="0">
              <a:solidFill>
                <a:schemeClr val="tx1">
                  <a:lumMod val="75000"/>
                  <a:lumOff val="25000"/>
                </a:schemeClr>
              </a:solidFill>
              <a:latin typeface="Garamond" panose="02020404030301010803" pitchFamily="18" charset="0"/>
              <a:ea typeface="Garamond"/>
              <a:cs typeface="Garamond"/>
              <a:sym typeface="Garamond"/>
            </a:endParaRPr>
          </a:p>
        </p:txBody>
      </p:sp>
      <p:sp>
        <p:nvSpPr>
          <p:cNvPr id="100" name="Google Shape;27;p3"/>
          <p:cNvSpPr/>
          <p:nvPr/>
        </p:nvSpPr>
        <p:spPr>
          <a:xfrm>
            <a:off x="1004645" y="16255167"/>
            <a:ext cx="5249544" cy="1319468"/>
          </a:xfrm>
          <a:prstGeom prst="homePlate">
            <a:avLst>
              <a:gd name="adj" fmla="val 50000"/>
            </a:avLst>
          </a:prstGeom>
          <a:solidFill>
            <a:srgbClr val="238754"/>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01" name="Google Shape;29;p3"/>
          <p:cNvSpPr/>
          <p:nvPr/>
        </p:nvSpPr>
        <p:spPr>
          <a:xfrm>
            <a:off x="5703107" y="16254224"/>
            <a:ext cx="3757575" cy="1319468"/>
          </a:xfrm>
          <a:prstGeom prst="chevron">
            <a:avLst>
              <a:gd name="adj" fmla="val 50000"/>
            </a:avLst>
          </a:prstGeom>
          <a:solidFill>
            <a:srgbClr val="238754"/>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02" name="Google Shape;31;p3"/>
          <p:cNvSpPr/>
          <p:nvPr/>
        </p:nvSpPr>
        <p:spPr>
          <a:xfrm>
            <a:off x="8922546" y="16255167"/>
            <a:ext cx="3379767" cy="1319468"/>
          </a:xfrm>
          <a:prstGeom prst="chevron">
            <a:avLst>
              <a:gd name="adj" fmla="val 50000"/>
            </a:avLst>
          </a:prstGeom>
          <a:solidFill>
            <a:srgbClr val="238754"/>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03" name="Google Shape;30;p3"/>
          <p:cNvSpPr txBox="1"/>
          <p:nvPr/>
        </p:nvSpPr>
        <p:spPr>
          <a:xfrm>
            <a:off x="1005210" y="15706252"/>
            <a:ext cx="6952478" cy="567022"/>
          </a:xfrm>
          <a:prstGeom prst="rect">
            <a:avLst/>
          </a:prstGeom>
          <a:noFill/>
          <a:ln>
            <a:noFill/>
          </a:ln>
        </p:spPr>
        <p:txBody>
          <a:bodyPr spcFirstLastPara="1" wrap="square" lIns="104000" tIns="69325" rIns="34650" bIns="69325" anchor="ctr" anchorCtr="0">
            <a:noAutofit/>
          </a:bodyPr>
          <a:lstStyle/>
          <a:p>
            <a:pPr marL="0" marR="0" lvl="0" indent="0" defTabSz="914400" eaLnBrk="1" fontAlgn="auto" latinLnBrk="0" hangingPunct="1">
              <a:spcAft>
                <a:spcPts val="0"/>
              </a:spcAft>
              <a:buClr>
                <a:srgbClr val="000000"/>
              </a:buClr>
              <a:buSzPts val="2600"/>
              <a:buFont typeface="Arial"/>
              <a:buNone/>
              <a:tabLst/>
              <a:defRPr/>
            </a:pPr>
            <a:r>
              <a:rPr kumimoji="0" lang="en-US" sz="2700" b="1" i="1" u="none" strike="noStrike" kern="0" cap="none" spc="0" normalizeH="0" baseline="0" noProof="0" dirty="0" smtClean="0">
                <a:ln>
                  <a:noFill/>
                </a:ln>
                <a:solidFill>
                  <a:schemeClr val="tx1">
                    <a:lumMod val="75000"/>
                    <a:lumOff val="25000"/>
                  </a:schemeClr>
                </a:solidFill>
                <a:effectLst/>
                <a:uLnTx/>
                <a:uFillTx/>
                <a:latin typeface="Garamond" panose="02020404030301010803" pitchFamily="18" charset="0"/>
                <a:ea typeface="Garamond"/>
                <a:cs typeface="Garamond"/>
                <a:sym typeface="Garamond"/>
              </a:rPr>
              <a:t>Step 3: Site Suitability</a:t>
            </a:r>
            <a:endParaRPr lang="en-US" sz="2700" b="1" i="1" kern="0" dirty="0">
              <a:solidFill>
                <a:schemeClr val="tx1">
                  <a:lumMod val="75000"/>
                  <a:lumOff val="25000"/>
                </a:schemeClr>
              </a:solidFill>
              <a:latin typeface="Garamond" panose="02020404030301010803" pitchFamily="18" charset="0"/>
              <a:ea typeface="Garamond"/>
              <a:cs typeface="Garamond"/>
              <a:sym typeface="Garamond"/>
            </a:endParaRPr>
          </a:p>
        </p:txBody>
      </p:sp>
      <p:sp>
        <p:nvSpPr>
          <p:cNvPr id="104" name="Google Shape;30;p3"/>
          <p:cNvSpPr txBox="1"/>
          <p:nvPr/>
        </p:nvSpPr>
        <p:spPr>
          <a:xfrm>
            <a:off x="6306138" y="16255167"/>
            <a:ext cx="2494020" cy="1319468"/>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kumimoji="0" lang="en-US" sz="2000" b="1" i="0" u="none" strike="noStrike" kern="0" cap="none" spc="0" normalizeH="0" noProof="0" dirty="0" smtClean="0">
                <a:ln>
                  <a:noFill/>
                </a:ln>
                <a:solidFill>
                  <a:srgbClr val="FFFFFF"/>
                </a:solidFill>
                <a:effectLst/>
                <a:uLnTx/>
                <a:uFillTx/>
                <a:latin typeface="Garamond" panose="02020404030301010803" pitchFamily="18" charset="0"/>
                <a:ea typeface="Garamond"/>
                <a:cs typeface="Garamond"/>
                <a:sym typeface="Garamond"/>
              </a:rPr>
              <a:t>Fuzzy Membership Assignment:</a:t>
            </a:r>
          </a:p>
          <a:p>
            <a:pPr marL="0" marR="0" lvl="0" indent="0" algn="ctr" defTabSz="914400" eaLnBrk="1" fontAlgn="auto" latinLnBrk="0" hangingPunct="1">
              <a:spcAft>
                <a:spcPts val="0"/>
              </a:spcAft>
              <a:buClr>
                <a:srgbClr val="000000"/>
              </a:buClr>
              <a:buSzPts val="2600"/>
              <a:buFont typeface="Arial"/>
              <a:buNone/>
              <a:tabLst/>
              <a:defRPr/>
            </a:pPr>
            <a:r>
              <a:rPr lang="en-US" sz="2000" kern="0" baseline="0" dirty="0" smtClean="0">
                <a:solidFill>
                  <a:srgbClr val="FFFFFF"/>
                </a:solidFill>
                <a:latin typeface="Garamond" panose="02020404030301010803" pitchFamily="18" charset="0"/>
                <a:ea typeface="Garamond"/>
                <a:cs typeface="Garamond"/>
                <a:sym typeface="Garamond"/>
              </a:rPr>
              <a:t>Linear, small, and large</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p:txBody>
      </p:sp>
      <p:sp>
        <p:nvSpPr>
          <p:cNvPr id="105" name="Google Shape;30;p3"/>
          <p:cNvSpPr txBox="1"/>
          <p:nvPr/>
        </p:nvSpPr>
        <p:spPr>
          <a:xfrm>
            <a:off x="1020487" y="16255167"/>
            <a:ext cx="4560232" cy="1304338"/>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Red spruce suitability variables: </a:t>
            </a:r>
          </a:p>
          <a:p>
            <a:pPr marL="0" marR="0" lvl="0" indent="0" algn="ctr" defTabSz="914400" eaLnBrk="1" fontAlgn="auto" latinLnBrk="0" hangingPunct="1">
              <a:spcAft>
                <a:spcPts val="0"/>
              </a:spcAft>
              <a:buClr>
                <a:srgbClr val="000000"/>
              </a:buClr>
              <a:buSzPts val="2600"/>
              <a:buFont typeface="Arial"/>
              <a:buNone/>
              <a:tabLst/>
              <a:defRPr/>
            </a:pPr>
            <a:r>
              <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Elevation, slope, frost days, growing degree days,</a:t>
            </a:r>
            <a:r>
              <a:rPr kumimoji="0" lang="en-US" sz="2000" b="0" i="0" u="none" strike="noStrike" kern="0" cap="none" spc="0" normalizeH="0" noProof="0" dirty="0" smtClean="0">
                <a:ln>
                  <a:noFill/>
                </a:ln>
                <a:solidFill>
                  <a:srgbClr val="FFFFFF"/>
                </a:solidFill>
                <a:effectLst/>
                <a:uLnTx/>
                <a:uFillTx/>
                <a:latin typeface="Garamond" panose="02020404030301010803" pitchFamily="18" charset="0"/>
                <a:ea typeface="Garamond"/>
                <a:cs typeface="Garamond"/>
                <a:sym typeface="Garamond"/>
              </a:rPr>
              <a:t> distance to roads, annual temperature, and annual precipitation</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p:txBody>
      </p:sp>
      <p:sp>
        <p:nvSpPr>
          <p:cNvPr id="106" name="Google Shape;30;p3"/>
          <p:cNvSpPr txBox="1"/>
          <p:nvPr/>
        </p:nvSpPr>
        <p:spPr>
          <a:xfrm>
            <a:off x="9525323" y="16273274"/>
            <a:ext cx="2069480" cy="1286231"/>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Suitability Map:</a:t>
            </a:r>
            <a:r>
              <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
            </a:r>
            <a:br>
              <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br>
            <a:r>
              <a:rPr kumimoji="0" lang="en-US" sz="2000" b="0" i="0" u="none" strike="noStrike" kern="0" cap="none" spc="0" normalizeH="0" noProof="0" dirty="0" smtClean="0">
                <a:ln>
                  <a:noFill/>
                </a:ln>
                <a:solidFill>
                  <a:srgbClr val="FFFFFF"/>
                </a:solidFill>
                <a:effectLst/>
                <a:uLnTx/>
                <a:uFillTx/>
                <a:latin typeface="Garamond" panose="02020404030301010803" pitchFamily="18" charset="0"/>
                <a:ea typeface="Garamond"/>
                <a:cs typeface="Garamond"/>
                <a:sym typeface="Garamond"/>
              </a:rPr>
              <a:t>Fuzzy Overlay (ArcMap)</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p:txBody>
      </p:sp>
      <p:grpSp>
        <p:nvGrpSpPr>
          <p:cNvPr id="94" name="Group 93"/>
          <p:cNvGrpSpPr/>
          <p:nvPr/>
        </p:nvGrpSpPr>
        <p:grpSpPr>
          <a:xfrm>
            <a:off x="12835396" y="5216345"/>
            <a:ext cx="11480977" cy="8610931"/>
            <a:chOff x="12791404" y="5044889"/>
            <a:chExt cx="11480977" cy="8610931"/>
          </a:xfrm>
        </p:grpSpPr>
        <p:pic>
          <p:nvPicPr>
            <p:cNvPr id="108" name="Picture 107"/>
            <p:cNvPicPr>
              <a:picLocks noChangeAspect="1"/>
            </p:cNvPicPr>
            <p:nvPr/>
          </p:nvPicPr>
          <p:blipFill rotWithShape="1">
            <a:blip r:embed="rId6">
              <a:extLst>
                <a:ext uri="{28A0092B-C50C-407E-A947-70E740481C1C}">
                  <a14:useLocalDpi xmlns:a14="http://schemas.microsoft.com/office/drawing/2010/main" val="0"/>
                </a:ext>
              </a:extLst>
            </a:blip>
            <a:srcRect l="1523" t="6923" r="46764" b="6795"/>
            <a:stretch/>
          </p:blipFill>
          <p:spPr>
            <a:xfrm>
              <a:off x="17946347" y="5044889"/>
              <a:ext cx="6326034" cy="8610931"/>
            </a:xfrm>
            <a:prstGeom prst="rect">
              <a:avLst/>
            </a:prstGeom>
          </p:spPr>
        </p:pic>
        <p:pic>
          <p:nvPicPr>
            <p:cNvPr id="109" name="Picture 108"/>
            <p:cNvPicPr>
              <a:picLocks noChangeAspect="1"/>
            </p:cNvPicPr>
            <p:nvPr/>
          </p:nvPicPr>
          <p:blipFill rotWithShape="1">
            <a:blip r:embed="rId6">
              <a:extLst>
                <a:ext uri="{28A0092B-C50C-407E-A947-70E740481C1C}">
                  <a14:useLocalDpi xmlns:a14="http://schemas.microsoft.com/office/drawing/2010/main" val="0"/>
                </a:ext>
              </a:extLst>
            </a:blip>
            <a:srcRect l="53335" t="27180" r="2580" b="31795"/>
            <a:stretch/>
          </p:blipFill>
          <p:spPr>
            <a:xfrm>
              <a:off x="12791404" y="9886295"/>
              <a:ext cx="4948028" cy="3756609"/>
            </a:xfrm>
            <a:prstGeom prst="rect">
              <a:avLst/>
            </a:prstGeom>
          </p:spPr>
        </p:pic>
        <p:grpSp>
          <p:nvGrpSpPr>
            <p:cNvPr id="114" name="Group 113"/>
            <p:cNvGrpSpPr/>
            <p:nvPr/>
          </p:nvGrpSpPr>
          <p:grpSpPr>
            <a:xfrm>
              <a:off x="14808329" y="12496875"/>
              <a:ext cx="3175709" cy="490904"/>
              <a:chOff x="5778844" y="4612200"/>
              <a:chExt cx="2029039" cy="342900"/>
            </a:xfrm>
          </p:grpSpPr>
          <p:sp>
            <p:nvSpPr>
              <p:cNvPr id="115" name="Rectangle 114"/>
              <p:cNvSpPr/>
              <p:nvPr/>
            </p:nvSpPr>
            <p:spPr>
              <a:xfrm>
                <a:off x="5778844" y="4612200"/>
                <a:ext cx="276746" cy="342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a:endCxn id="115" idx="3"/>
              </p:cNvCxnSpPr>
              <p:nvPr/>
            </p:nvCxnSpPr>
            <p:spPr>
              <a:xfrm flipH="1">
                <a:off x="6055590" y="4783651"/>
                <a:ext cx="1752293"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2971701" y="10059758"/>
              <a:ext cx="2658124" cy="1089801"/>
              <a:chOff x="12567389" y="10400958"/>
              <a:chExt cx="2658124" cy="1089801"/>
            </a:xfrm>
          </p:grpSpPr>
          <p:pic>
            <p:nvPicPr>
              <p:cNvPr id="110" name="Picture 109"/>
              <p:cNvPicPr>
                <a:picLocks noChangeAspect="1"/>
              </p:cNvPicPr>
              <p:nvPr/>
            </p:nvPicPr>
            <p:blipFill rotWithShape="1">
              <a:blip r:embed="rId6">
                <a:extLst>
                  <a:ext uri="{28A0092B-C50C-407E-A947-70E740481C1C}">
                    <a14:useLocalDpi xmlns:a14="http://schemas.microsoft.com/office/drawing/2010/main" val="0"/>
                  </a:ext>
                </a:extLst>
              </a:blip>
              <a:srcRect l="54227" t="69359" r="41202" b="19231"/>
              <a:stretch/>
            </p:blipFill>
            <p:spPr>
              <a:xfrm>
                <a:off x="12567389" y="10400958"/>
                <a:ext cx="535101" cy="1089801"/>
              </a:xfrm>
              <a:prstGeom prst="rect">
                <a:avLst/>
              </a:prstGeom>
            </p:spPr>
          </p:pic>
          <p:grpSp>
            <p:nvGrpSpPr>
              <p:cNvPr id="80" name="Group 79"/>
              <p:cNvGrpSpPr/>
              <p:nvPr/>
            </p:nvGrpSpPr>
            <p:grpSpPr>
              <a:xfrm>
                <a:off x="13093097" y="10480817"/>
                <a:ext cx="2132416" cy="958155"/>
                <a:chOff x="13093097" y="10480817"/>
                <a:chExt cx="2132416" cy="958155"/>
              </a:xfrm>
            </p:grpSpPr>
            <p:sp>
              <p:nvSpPr>
                <p:cNvPr id="117" name="TextBox 116"/>
                <p:cNvSpPr txBox="1"/>
                <p:nvPr/>
              </p:nvSpPr>
              <p:spPr>
                <a:xfrm>
                  <a:off x="13093097" y="10480817"/>
                  <a:ext cx="1661963" cy="338554"/>
                </a:xfrm>
                <a:prstGeom prst="rect">
                  <a:avLst/>
                </a:prstGeom>
                <a:noFill/>
              </p:spPr>
              <p:txBody>
                <a:bodyPr wrap="square" rtlCol="0">
                  <a:spAutoFit/>
                </a:bodyPr>
                <a:lstStyle/>
                <a:p>
                  <a:r>
                    <a:rPr lang="en-US" sz="1600" dirty="0" smtClean="0">
                      <a:solidFill>
                        <a:schemeClr val="tx1">
                          <a:lumMod val="75000"/>
                          <a:lumOff val="25000"/>
                        </a:schemeClr>
                      </a:solidFill>
                      <a:latin typeface="Century Gothic" panose="020B0502020202020204" pitchFamily="34" charset="0"/>
                    </a:rPr>
                    <a:t>Sharp’s Knob</a:t>
                  </a:r>
                  <a:endParaRPr lang="en-US" sz="1600" dirty="0">
                    <a:solidFill>
                      <a:schemeClr val="tx1">
                        <a:lumMod val="75000"/>
                        <a:lumOff val="25000"/>
                      </a:schemeClr>
                    </a:solidFill>
                    <a:latin typeface="Century Gothic" panose="020B0502020202020204" pitchFamily="34" charset="0"/>
                  </a:endParaRPr>
                </a:p>
              </p:txBody>
            </p:sp>
            <p:sp>
              <p:nvSpPr>
                <p:cNvPr id="118" name="TextBox 117"/>
                <p:cNvSpPr txBox="1"/>
                <p:nvPr/>
              </p:nvSpPr>
              <p:spPr>
                <a:xfrm>
                  <a:off x="13093097" y="10790617"/>
                  <a:ext cx="2132416" cy="338554"/>
                </a:xfrm>
                <a:prstGeom prst="rect">
                  <a:avLst/>
                </a:prstGeom>
                <a:noFill/>
              </p:spPr>
              <p:txBody>
                <a:bodyPr wrap="square" rtlCol="0">
                  <a:spAutoFit/>
                </a:bodyPr>
                <a:lstStyle/>
                <a:p>
                  <a:r>
                    <a:rPr lang="en-US" sz="1600" dirty="0" smtClean="0">
                      <a:solidFill>
                        <a:schemeClr val="tx1">
                          <a:lumMod val="75000"/>
                          <a:lumOff val="25000"/>
                        </a:schemeClr>
                      </a:solidFill>
                      <a:latin typeface="Century Gothic" panose="020B0502020202020204" pitchFamily="34" charset="0"/>
                    </a:rPr>
                    <a:t>Monongahela NF</a:t>
                  </a:r>
                  <a:endParaRPr lang="en-US" sz="1600" dirty="0">
                    <a:solidFill>
                      <a:schemeClr val="tx1">
                        <a:lumMod val="75000"/>
                        <a:lumOff val="25000"/>
                      </a:schemeClr>
                    </a:solidFill>
                    <a:latin typeface="Century Gothic" panose="020B0502020202020204" pitchFamily="34" charset="0"/>
                  </a:endParaRPr>
                </a:p>
              </p:txBody>
            </p:sp>
            <p:sp>
              <p:nvSpPr>
                <p:cNvPr id="119" name="TextBox 118"/>
                <p:cNvSpPr txBox="1"/>
                <p:nvPr/>
              </p:nvSpPr>
              <p:spPr>
                <a:xfrm>
                  <a:off x="13093097" y="11100418"/>
                  <a:ext cx="1627540" cy="338554"/>
                </a:xfrm>
                <a:prstGeom prst="rect">
                  <a:avLst/>
                </a:prstGeom>
                <a:noFill/>
              </p:spPr>
              <p:txBody>
                <a:bodyPr wrap="square" rtlCol="0">
                  <a:spAutoFit/>
                </a:bodyPr>
                <a:lstStyle/>
                <a:p>
                  <a:r>
                    <a:rPr lang="en-US" sz="1600" dirty="0" smtClean="0">
                      <a:solidFill>
                        <a:schemeClr val="tx1">
                          <a:lumMod val="75000"/>
                          <a:lumOff val="25000"/>
                        </a:schemeClr>
                      </a:solidFill>
                      <a:latin typeface="Century Gothic" panose="020B0502020202020204" pitchFamily="34" charset="0"/>
                    </a:rPr>
                    <a:t>West Virginia</a:t>
                  </a:r>
                  <a:endParaRPr lang="en-US" sz="1600" dirty="0">
                    <a:solidFill>
                      <a:schemeClr val="tx1">
                        <a:lumMod val="75000"/>
                        <a:lumOff val="25000"/>
                      </a:schemeClr>
                    </a:solidFill>
                    <a:latin typeface="Century Gothic" panose="020B0502020202020204" pitchFamily="34" charset="0"/>
                  </a:endParaRPr>
                </a:p>
              </p:txBody>
            </p:sp>
          </p:grpSp>
        </p:grpSp>
      </p:grpSp>
      <p:sp>
        <p:nvSpPr>
          <p:cNvPr id="121" name="Google Shape;30;p3"/>
          <p:cNvSpPr txBox="1"/>
          <p:nvPr/>
        </p:nvSpPr>
        <p:spPr>
          <a:xfrm>
            <a:off x="1233336" y="14414400"/>
            <a:ext cx="4766898" cy="1263628"/>
          </a:xfrm>
          <a:prstGeom prst="rect">
            <a:avLst/>
          </a:prstGeom>
          <a:noFill/>
          <a:ln>
            <a:noFill/>
          </a:ln>
        </p:spPr>
        <p:txBody>
          <a:bodyPr spcFirstLastPara="1" wrap="square" lIns="104000" tIns="69325" rIns="34650" bIns="69325" anchor="ctr" anchorCtr="0">
            <a:noAutofit/>
          </a:bodyPr>
          <a:lstStyle/>
          <a:p>
            <a:pPr lvl="0" algn="ctr" defTabSz="914400">
              <a:buClr>
                <a:srgbClr val="000000"/>
              </a:buClr>
              <a:buSzPts val="2600"/>
              <a:defRPr/>
            </a:pPr>
            <a:r>
              <a:rPr lang="en-US" sz="2000" b="1" kern="0" dirty="0" smtClean="0">
                <a:solidFill>
                  <a:srgbClr val="FFFFFF"/>
                </a:solidFill>
                <a:latin typeface="Garamond" panose="02020404030301010803" pitchFamily="18" charset="0"/>
                <a:ea typeface="Garamond"/>
                <a:cs typeface="Garamond"/>
                <a:sym typeface="Garamond"/>
              </a:rPr>
              <a:t>Inputs:</a:t>
            </a:r>
          </a:p>
          <a:p>
            <a:pPr lvl="0" algn="ctr" defTabSz="914400">
              <a:buClr>
                <a:srgbClr val="000000"/>
              </a:buClr>
              <a:buSzPts val="2600"/>
              <a:defRPr/>
            </a:pPr>
            <a:r>
              <a:rPr lang="en-US" sz="2000" kern="0" dirty="0" smtClean="0">
                <a:solidFill>
                  <a:srgbClr val="FFFFFF"/>
                </a:solidFill>
                <a:latin typeface="Garamond" panose="02020404030301010803" pitchFamily="18" charset="0"/>
                <a:ea typeface="Garamond"/>
                <a:cs typeface="Garamond"/>
                <a:sym typeface="Garamond"/>
              </a:rPr>
              <a:t>Forest classifications (CTA output) from 1989 and 2018, roads, elevation, </a:t>
            </a:r>
            <a:r>
              <a:rPr lang="en-US" sz="2000" kern="0" dirty="0">
                <a:solidFill>
                  <a:srgbClr val="FFFFFF"/>
                </a:solidFill>
                <a:latin typeface="Garamond" panose="02020404030301010803" pitchFamily="18" charset="0"/>
                <a:ea typeface="Garamond"/>
                <a:cs typeface="Garamond"/>
                <a:sym typeface="Garamond"/>
              </a:rPr>
              <a:t>aspect, and </a:t>
            </a:r>
            <a:r>
              <a:rPr lang="en-US" sz="2000" kern="0" dirty="0" smtClean="0">
                <a:solidFill>
                  <a:srgbClr val="FFFFFF"/>
                </a:solidFill>
                <a:latin typeface="Garamond" panose="02020404030301010803" pitchFamily="18" charset="0"/>
                <a:ea typeface="Garamond"/>
                <a:cs typeface="Garamond"/>
                <a:sym typeface="Garamond"/>
              </a:rPr>
              <a:t>slope</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p:txBody>
      </p:sp>
      <p:sp>
        <p:nvSpPr>
          <p:cNvPr id="122" name="Google Shape;30;p3"/>
          <p:cNvSpPr txBox="1"/>
          <p:nvPr/>
        </p:nvSpPr>
        <p:spPr>
          <a:xfrm>
            <a:off x="7476175" y="14414400"/>
            <a:ext cx="3379005" cy="1291852"/>
          </a:xfrm>
          <a:prstGeom prst="rect">
            <a:avLst/>
          </a:prstGeom>
          <a:noFill/>
          <a:ln>
            <a:noFill/>
          </a:ln>
        </p:spPr>
        <p:txBody>
          <a:bodyPr spcFirstLastPara="1" wrap="square" lIns="104000" tIns="69325" rIns="34650" bIns="69325" anchor="ctr" anchorCtr="0">
            <a:noAutofit/>
          </a:bodyPr>
          <a:lstStyle/>
          <a:p>
            <a:pPr marL="0" marR="0" lvl="0" indent="0" algn="ctr" defTabSz="914400" eaLnBrk="1" fontAlgn="auto" latinLnBrk="0" hangingPunct="1">
              <a:spcAft>
                <a:spcPts val="0"/>
              </a:spcAft>
              <a:buClr>
                <a:srgbClr val="000000"/>
              </a:buClr>
              <a:buSzPts val="2600"/>
              <a:buFont typeface="Arial"/>
              <a:buNone/>
              <a:tabLst/>
              <a:defRPr/>
            </a:pP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Projected Land Cover Change from 2018</a:t>
            </a:r>
            <a:r>
              <a:rPr kumimoji="0" lang="en-US" sz="2000" b="1" i="0" u="none" strike="noStrike" kern="0" cap="none" spc="0" normalizeH="0" noProof="0" dirty="0" smtClean="0">
                <a:ln>
                  <a:noFill/>
                </a:ln>
                <a:solidFill>
                  <a:srgbClr val="FFFFFF"/>
                </a:solidFill>
                <a:effectLst/>
                <a:uLnTx/>
                <a:uFillTx/>
                <a:latin typeface="Garamond" panose="02020404030301010803" pitchFamily="18" charset="0"/>
                <a:ea typeface="Garamond"/>
                <a:cs typeface="Garamond"/>
                <a:sym typeface="Garamond"/>
              </a:rPr>
              <a:t> to 2040:</a:t>
            </a:r>
            <a:endPar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a:p>
            <a:pPr marL="0" marR="0" lvl="0" indent="0" algn="ctr" defTabSz="914400" eaLnBrk="1" fontAlgn="auto" latinLnBrk="0" hangingPunct="1">
              <a:spcAft>
                <a:spcPts val="0"/>
              </a:spcAft>
              <a:buClr>
                <a:srgbClr val="000000"/>
              </a:buClr>
              <a:buSzPts val="2600"/>
              <a:buFont typeface="Arial"/>
              <a:buNone/>
              <a:tabLst/>
              <a:defRPr/>
            </a:pPr>
            <a:r>
              <a:rPr kumimoji="0" lang="en-US"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rPr>
              <a:t>Land</a:t>
            </a:r>
            <a:r>
              <a:rPr kumimoji="0" lang="en-US" sz="2000" b="0" i="0" u="none" strike="noStrike" kern="0" cap="none" spc="0" normalizeH="0" noProof="0" dirty="0" smtClean="0">
                <a:ln>
                  <a:noFill/>
                </a:ln>
                <a:solidFill>
                  <a:srgbClr val="FFFFFF"/>
                </a:solidFill>
                <a:effectLst/>
                <a:uLnTx/>
                <a:uFillTx/>
                <a:latin typeface="Garamond" panose="02020404030301010803" pitchFamily="18" charset="0"/>
                <a:ea typeface="Garamond"/>
                <a:cs typeface="Garamond"/>
                <a:sym typeface="Garamond"/>
              </a:rPr>
              <a:t> Change Modeler </a:t>
            </a:r>
            <a:r>
              <a:rPr lang="en-US" sz="2000" kern="0" dirty="0" smtClean="0">
                <a:solidFill>
                  <a:srgbClr val="FFFFFF"/>
                </a:solidFill>
                <a:latin typeface="Garamond" panose="02020404030301010803" pitchFamily="18" charset="0"/>
                <a:ea typeface="Garamond"/>
                <a:cs typeface="Garamond"/>
                <a:sym typeface="Garamond"/>
              </a:rPr>
              <a:t>(</a:t>
            </a:r>
            <a:r>
              <a:rPr kumimoji="0" lang="en-US" sz="2000" b="0" i="0" u="none" strike="noStrike" kern="0" cap="none" spc="0" normalizeH="0" noProof="0" dirty="0" err="1" smtClean="0">
                <a:ln>
                  <a:noFill/>
                </a:ln>
                <a:solidFill>
                  <a:srgbClr val="FFFFFF"/>
                </a:solidFill>
                <a:effectLst/>
                <a:uLnTx/>
                <a:uFillTx/>
                <a:latin typeface="Garamond" panose="02020404030301010803" pitchFamily="18" charset="0"/>
                <a:ea typeface="Garamond"/>
                <a:cs typeface="Garamond"/>
                <a:sym typeface="Garamond"/>
              </a:rPr>
              <a:t>TerrSet</a:t>
            </a:r>
            <a:r>
              <a:rPr kumimoji="0" lang="en-US" sz="2000" b="0" i="0" u="none" strike="noStrike" kern="0" cap="none" spc="0" normalizeH="0" noProof="0" dirty="0" smtClean="0">
                <a:ln>
                  <a:noFill/>
                </a:ln>
                <a:solidFill>
                  <a:srgbClr val="FFFFFF"/>
                </a:solidFill>
                <a:effectLst/>
                <a:uLnTx/>
                <a:uFillTx/>
                <a:latin typeface="Garamond" panose="02020404030301010803" pitchFamily="18" charset="0"/>
                <a:ea typeface="Garamond"/>
                <a:cs typeface="Garamond"/>
                <a:sym typeface="Garamond"/>
              </a:rPr>
              <a:t>)</a:t>
            </a:r>
            <a:endParaRPr kumimoji="0" sz="2000" b="0" i="0" u="none" strike="noStrike" kern="0" cap="none" spc="0" normalizeH="0" baseline="0" noProof="0" dirty="0" smtClean="0">
              <a:ln>
                <a:noFill/>
              </a:ln>
              <a:solidFill>
                <a:srgbClr val="FFFFFF"/>
              </a:solidFill>
              <a:effectLst/>
              <a:uLnTx/>
              <a:uFillTx/>
              <a:latin typeface="Garamond" panose="02020404030301010803" pitchFamily="18" charset="0"/>
              <a:ea typeface="Garamond"/>
              <a:cs typeface="Garamond"/>
              <a:sym typeface="Garamond"/>
            </a:endParaRPr>
          </a:p>
        </p:txBody>
      </p:sp>
      <p:grpSp>
        <p:nvGrpSpPr>
          <p:cNvPr id="175" name="Group 174"/>
          <p:cNvGrpSpPr/>
          <p:nvPr/>
        </p:nvGrpSpPr>
        <p:grpSpPr>
          <a:xfrm>
            <a:off x="12801600" y="27145349"/>
            <a:ext cx="11658832" cy="4021586"/>
            <a:chOff x="12801600" y="26832530"/>
            <a:chExt cx="11658832" cy="4021586"/>
          </a:xfrm>
        </p:grpSpPr>
        <p:sp>
          <p:nvSpPr>
            <p:cNvPr id="24" name="TextBox 23"/>
            <p:cNvSpPr txBox="1"/>
            <p:nvPr/>
          </p:nvSpPr>
          <p:spPr>
            <a:xfrm>
              <a:off x="12801600" y="26832530"/>
              <a:ext cx="4632301" cy="769441"/>
            </a:xfrm>
            <a:prstGeom prst="rect">
              <a:avLst/>
            </a:prstGeom>
            <a:noFill/>
          </p:spPr>
          <p:txBody>
            <a:bodyPr wrap="square" rtlCol="0" anchor="ctr">
              <a:spAutoFit/>
            </a:bodyPr>
            <a:lstStyle/>
            <a:p>
              <a:r>
                <a:rPr lang="en-US" sz="4400" b="1" dirty="0">
                  <a:solidFill>
                    <a:srgbClr val="238754"/>
                  </a:solidFill>
                  <a:latin typeface="Century Gothic" panose="020B0502020202020204" pitchFamily="34" charset="0"/>
                </a:rPr>
                <a:t>Team Members</a:t>
              </a:r>
            </a:p>
          </p:txBody>
        </p:sp>
        <p:grpSp>
          <p:nvGrpSpPr>
            <p:cNvPr id="2" name="Group 1"/>
            <p:cNvGrpSpPr/>
            <p:nvPr/>
          </p:nvGrpSpPr>
          <p:grpSpPr>
            <a:xfrm>
              <a:off x="12866968" y="27762583"/>
              <a:ext cx="2834640" cy="3091533"/>
              <a:chOff x="844023" y="30799944"/>
              <a:chExt cx="2834640" cy="3091533"/>
            </a:xfrm>
          </p:grpSpPr>
          <p:pic>
            <p:nvPicPr>
              <p:cNvPr id="39" name="Picture 3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sp>
            <p:nvSpPr>
              <p:cNvPr id="70"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smtClean="0">
                    <a:solidFill>
                      <a:schemeClr val="tx1">
                        <a:lumMod val="75000"/>
                        <a:lumOff val="25000"/>
                      </a:schemeClr>
                    </a:solidFill>
                    <a:latin typeface="Garamond" panose="02020404030301010803" pitchFamily="18" charset="0"/>
                  </a:rPr>
                  <a:t>John </a:t>
                </a:r>
                <a:r>
                  <a:rPr lang="en-US" b="1" dirty="0" err="1" smtClean="0">
                    <a:solidFill>
                      <a:schemeClr val="tx1">
                        <a:lumMod val="75000"/>
                        <a:lumOff val="25000"/>
                      </a:schemeClr>
                    </a:solidFill>
                    <a:latin typeface="Garamond" panose="02020404030301010803" pitchFamily="18" charset="0"/>
                  </a:rPr>
                  <a:t>Dialesandro</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4" name="Group 3"/>
            <p:cNvGrpSpPr/>
            <p:nvPr/>
          </p:nvGrpSpPr>
          <p:grpSpPr>
            <a:xfrm>
              <a:off x="18706184" y="27762583"/>
              <a:ext cx="2834640" cy="2676034"/>
              <a:chOff x="6683239" y="30799944"/>
              <a:chExt cx="2834640" cy="2676034"/>
            </a:xfrm>
          </p:grpSpPr>
          <p:pic>
            <p:nvPicPr>
              <p:cNvPr id="41" name="Picture 4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048999" y="30799944"/>
                <a:ext cx="2103120" cy="2103120"/>
              </a:xfrm>
              <a:prstGeom prst="rect">
                <a:avLst/>
              </a:prstGeom>
            </p:spPr>
          </p:pic>
          <p:sp>
            <p:nvSpPr>
              <p:cNvPr id="73"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Tia Francis</a:t>
                </a:r>
                <a:endParaRPr lang="en-US" b="1" dirty="0">
                  <a:solidFill>
                    <a:schemeClr val="tx1">
                      <a:lumMod val="75000"/>
                      <a:lumOff val="25000"/>
                    </a:schemeClr>
                  </a:solidFill>
                  <a:latin typeface="Garamond" panose="02020404030301010803" pitchFamily="18" charset="0"/>
                </a:endParaRPr>
              </a:p>
            </p:txBody>
          </p:sp>
        </p:grpSp>
        <p:grpSp>
          <p:nvGrpSpPr>
            <p:cNvPr id="3" name="Group 2"/>
            <p:cNvGrpSpPr/>
            <p:nvPr/>
          </p:nvGrpSpPr>
          <p:grpSpPr>
            <a:xfrm>
              <a:off x="21625792" y="27762583"/>
              <a:ext cx="2834640" cy="2676034"/>
              <a:chOff x="9602847" y="30799944"/>
              <a:chExt cx="2834640" cy="2676034"/>
            </a:xfrm>
          </p:grpSpPr>
          <p:pic>
            <p:nvPicPr>
              <p:cNvPr id="42" name="Picture 4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968607" y="30799944"/>
                <a:ext cx="2103120" cy="2103120"/>
              </a:xfrm>
              <a:prstGeom prst="rect">
                <a:avLst/>
              </a:prstGeom>
            </p:spPr>
          </p:pic>
          <p:sp>
            <p:nvSpPr>
              <p:cNvPr id="76"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Katy </a:t>
                </a:r>
                <a:r>
                  <a:rPr lang="en-US" b="1" dirty="0" err="1" smtClean="0">
                    <a:solidFill>
                      <a:schemeClr val="tx1">
                        <a:lumMod val="75000"/>
                        <a:lumOff val="25000"/>
                      </a:schemeClr>
                    </a:solidFill>
                    <a:latin typeface="Garamond" panose="02020404030301010803" pitchFamily="18" charset="0"/>
                  </a:rPr>
                  <a:t>Yut</a:t>
                </a:r>
                <a:endParaRPr lang="en-US" b="1" dirty="0">
                  <a:solidFill>
                    <a:schemeClr val="tx1">
                      <a:lumMod val="75000"/>
                      <a:lumOff val="25000"/>
                    </a:schemeClr>
                  </a:solidFill>
                  <a:latin typeface="Garamond" panose="02020404030301010803" pitchFamily="18" charset="0"/>
                </a:endParaRPr>
              </a:p>
            </p:txBody>
          </p:sp>
        </p:grpSp>
        <p:grpSp>
          <p:nvGrpSpPr>
            <p:cNvPr id="5" name="Group 4"/>
            <p:cNvGrpSpPr/>
            <p:nvPr/>
          </p:nvGrpSpPr>
          <p:grpSpPr>
            <a:xfrm>
              <a:off x="15786576" y="27762583"/>
              <a:ext cx="2834640" cy="2676034"/>
              <a:chOff x="3763631" y="30799944"/>
              <a:chExt cx="2834640" cy="2676034"/>
            </a:xfrm>
          </p:grpSpPr>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29391" y="30799944"/>
                <a:ext cx="2103120" cy="2103120"/>
              </a:xfrm>
              <a:prstGeom prst="rect">
                <a:avLst/>
              </a:prstGeom>
            </p:spPr>
          </p:pic>
          <p:sp>
            <p:nvSpPr>
              <p:cNvPr id="79"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Mason Bull</a:t>
                </a:r>
                <a:endParaRPr lang="en-US" b="1" dirty="0">
                  <a:solidFill>
                    <a:schemeClr val="tx1">
                      <a:lumMod val="75000"/>
                      <a:lumOff val="25000"/>
                    </a:schemeClr>
                  </a:solidFill>
                  <a:latin typeface="Garamond" panose="02020404030301010803" pitchFamily="18" charset="0"/>
                </a:endParaRPr>
              </a:p>
            </p:txBody>
          </p:sp>
        </p:grpSp>
        <p:pic>
          <p:nvPicPr>
            <p:cNvPr id="56" name="Picture 55"/>
            <p:cNvPicPr>
              <a:picLocks/>
            </p:cNvPicPr>
            <p:nvPr/>
          </p:nvPicPr>
          <p:blipFill>
            <a:blip r:embed="rId8"/>
            <a:stretch>
              <a:fillRect/>
            </a:stretch>
          </p:blipFill>
          <p:spPr>
            <a:xfrm>
              <a:off x="13457542" y="28005606"/>
              <a:ext cx="1645920" cy="1645920"/>
            </a:xfrm>
            <a:prstGeom prst="rect">
              <a:avLst/>
            </a:prstGeom>
          </p:spPr>
        </p:pic>
        <p:pic>
          <p:nvPicPr>
            <p:cNvPr id="77" name="Picture 76"/>
            <p:cNvPicPr>
              <a:picLocks/>
            </p:cNvPicPr>
            <p:nvPr/>
          </p:nvPicPr>
          <p:blipFill rotWithShape="1">
            <a:blip r:embed="rId9" cstate="print">
              <a:extLst>
                <a:ext uri="{28A0092B-C50C-407E-A947-70E740481C1C}">
                  <a14:useLocalDpi xmlns:a14="http://schemas.microsoft.com/office/drawing/2010/main" val="0"/>
                </a:ext>
              </a:extLst>
            </a:blip>
            <a:srcRect l="19410" t="23825" r="8156" b="27622"/>
            <a:stretch/>
          </p:blipFill>
          <p:spPr>
            <a:xfrm>
              <a:off x="22220152" y="27991111"/>
              <a:ext cx="1645920" cy="1645920"/>
            </a:xfrm>
            <a:prstGeom prst="ellipse">
              <a:avLst/>
            </a:prstGeom>
          </p:spPr>
        </p:pic>
        <p:pic>
          <p:nvPicPr>
            <p:cNvPr id="11" name="Picture 10"/>
            <p:cNvPicPr>
              <a:picLocks/>
            </p:cNvPicPr>
            <p:nvPr/>
          </p:nvPicPr>
          <p:blipFill rotWithShape="1">
            <a:blip r:embed="rId10">
              <a:extLst>
                <a:ext uri="{28A0092B-C50C-407E-A947-70E740481C1C}">
                  <a14:useLocalDpi xmlns:a14="http://schemas.microsoft.com/office/drawing/2010/main" val="0"/>
                </a:ext>
              </a:extLst>
            </a:blip>
            <a:srcRect l="43046" t="51889" r="47840" b="28980"/>
            <a:stretch/>
          </p:blipFill>
          <p:spPr>
            <a:xfrm>
              <a:off x="19300544" y="27991111"/>
              <a:ext cx="1645920" cy="1645920"/>
            </a:xfrm>
            <a:prstGeom prst="ellipse">
              <a:avLst/>
            </a:prstGeom>
          </p:spPr>
        </p:pic>
        <p:pic>
          <p:nvPicPr>
            <p:cNvPr id="86" name="Picture 85"/>
            <p:cNvPicPr>
              <a:picLocks/>
            </p:cNvPicPr>
            <p:nvPr/>
          </p:nvPicPr>
          <p:blipFill rotWithShape="1">
            <a:blip r:embed="rId10">
              <a:extLst>
                <a:ext uri="{28A0092B-C50C-407E-A947-70E740481C1C}">
                  <a14:useLocalDpi xmlns:a14="http://schemas.microsoft.com/office/drawing/2010/main" val="0"/>
                </a:ext>
              </a:extLst>
            </a:blip>
            <a:srcRect l="52274" t="44912" r="37767" b="34186"/>
            <a:stretch/>
          </p:blipFill>
          <p:spPr>
            <a:xfrm>
              <a:off x="16377150" y="28005606"/>
              <a:ext cx="1645920" cy="1645920"/>
            </a:xfrm>
            <a:prstGeom prst="ellipse">
              <a:avLst/>
            </a:prstGeom>
          </p:spPr>
        </p:pic>
      </p:grpSp>
      <p:grpSp>
        <p:nvGrpSpPr>
          <p:cNvPr id="170" name="Group 169"/>
          <p:cNvGrpSpPr/>
          <p:nvPr/>
        </p:nvGrpSpPr>
        <p:grpSpPr>
          <a:xfrm>
            <a:off x="894416" y="32124304"/>
            <a:ext cx="11100708" cy="1657519"/>
            <a:chOff x="12717121" y="29026096"/>
            <a:chExt cx="11100708" cy="1657519"/>
          </a:xfrm>
        </p:grpSpPr>
        <p:sp>
          <p:nvSpPr>
            <p:cNvPr id="23" name="TextBox 22"/>
            <p:cNvSpPr txBox="1"/>
            <p:nvPr/>
          </p:nvSpPr>
          <p:spPr>
            <a:xfrm>
              <a:off x="12758959" y="29026096"/>
              <a:ext cx="4506100"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Project Partners</a:t>
              </a:r>
            </a:p>
          </p:txBody>
        </p:sp>
        <p:pic>
          <p:nvPicPr>
            <p:cNvPr id="55" name="Picture 54"/>
            <p:cNvPicPr>
              <a:picLocks noChangeAspect="1"/>
            </p:cNvPicPr>
            <p:nvPr/>
          </p:nvPicPr>
          <p:blipFill>
            <a:blip r:embed="rId11"/>
            <a:stretch>
              <a:fillRect/>
            </a:stretch>
          </p:blipFill>
          <p:spPr>
            <a:xfrm>
              <a:off x="22473584" y="29220575"/>
              <a:ext cx="1344245" cy="1463040"/>
            </a:xfrm>
            <a:prstGeom prst="rect">
              <a:avLst/>
            </a:prstGeom>
          </p:spPr>
        </p:pic>
        <p:sp>
          <p:nvSpPr>
            <p:cNvPr id="123" name="Text Placeholder 16"/>
            <p:cNvSpPr txBox="1">
              <a:spLocks/>
            </p:cNvSpPr>
            <p:nvPr/>
          </p:nvSpPr>
          <p:spPr>
            <a:xfrm>
              <a:off x="12717121" y="29752426"/>
              <a:ext cx="9829002" cy="9191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pPr>
              <a:r>
                <a:rPr lang="en-US" sz="2500" dirty="0" smtClean="0">
                  <a:solidFill>
                    <a:schemeClr val="tx1">
                      <a:lumMod val="75000"/>
                      <a:lumOff val="25000"/>
                    </a:schemeClr>
                  </a:solidFill>
                  <a:latin typeface="Garamond" panose="02020404030301010803" pitchFamily="18" charset="0"/>
                </a:rPr>
                <a:t>USDA, US Forest Service, Monongahela National Forest</a:t>
              </a:r>
            </a:p>
            <a:p>
              <a:pPr>
                <a:lnSpc>
                  <a:spcPct val="100000"/>
                </a:lnSpc>
                <a:spcBef>
                  <a:spcPts val="0"/>
                </a:spcBef>
                <a:spcAft>
                  <a:spcPts val="600"/>
                </a:spcAft>
                <a:buClr>
                  <a:srgbClr val="238754"/>
                </a:buClr>
              </a:pPr>
              <a:r>
                <a:rPr lang="en-US" sz="2500" dirty="0" smtClean="0">
                  <a:solidFill>
                    <a:schemeClr val="tx1">
                      <a:lumMod val="75000"/>
                      <a:lumOff val="25000"/>
                    </a:schemeClr>
                  </a:solidFill>
                  <a:latin typeface="Garamond" panose="02020404030301010803" pitchFamily="18" charset="0"/>
                </a:rPr>
                <a:t>USDA, US Forest Service, Northern Institute of Applied Climate Science</a:t>
              </a:r>
              <a:endParaRPr lang="en-US" sz="2500" b="1"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endParaRPr lang="en-US" sz="2400" b="1"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endParaRPr lang="en-US" sz="2400" b="1" dirty="0">
                <a:solidFill>
                  <a:schemeClr val="tx1">
                    <a:lumMod val="75000"/>
                    <a:lumOff val="25000"/>
                  </a:schemeClr>
                </a:solidFill>
                <a:latin typeface="Garamond" panose="02020404030301010803" pitchFamily="18" charset="0"/>
              </a:endParaRPr>
            </a:p>
          </p:txBody>
        </p:sp>
      </p:grpSp>
      <p:grpSp>
        <p:nvGrpSpPr>
          <p:cNvPr id="12" name="Group 11"/>
          <p:cNvGrpSpPr/>
          <p:nvPr/>
        </p:nvGrpSpPr>
        <p:grpSpPr>
          <a:xfrm>
            <a:off x="1124917" y="18665095"/>
            <a:ext cx="7124239" cy="8217580"/>
            <a:chOff x="1124917" y="18757808"/>
            <a:chExt cx="6780141" cy="7820674"/>
          </a:xfrm>
        </p:grpSpPr>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75395" t="51545" r="4319" b="18516"/>
            <a:stretch/>
          </p:blipFill>
          <p:spPr>
            <a:xfrm>
              <a:off x="1124917" y="18860494"/>
              <a:ext cx="6767639" cy="7717988"/>
            </a:xfrm>
            <a:prstGeom prst="rect">
              <a:avLst/>
            </a:prstGeom>
            <a:ln>
              <a:noFill/>
            </a:ln>
          </p:spPr>
        </p:pic>
        <p:grpSp>
          <p:nvGrpSpPr>
            <p:cNvPr id="98" name="Group 97"/>
            <p:cNvGrpSpPr/>
            <p:nvPr/>
          </p:nvGrpSpPr>
          <p:grpSpPr>
            <a:xfrm>
              <a:off x="1345741" y="21725354"/>
              <a:ext cx="2243059" cy="2825862"/>
              <a:chOff x="11348420" y="20577241"/>
              <a:chExt cx="3731931" cy="4701579"/>
            </a:xfrm>
          </p:grpSpPr>
          <p:grpSp>
            <p:nvGrpSpPr>
              <p:cNvPr id="97" name="Group 96"/>
              <p:cNvGrpSpPr/>
              <p:nvPr/>
            </p:nvGrpSpPr>
            <p:grpSpPr>
              <a:xfrm>
                <a:off x="11348420" y="20577241"/>
                <a:ext cx="1380872" cy="4701579"/>
                <a:chOff x="11967559" y="18957123"/>
                <a:chExt cx="1925052" cy="6554400"/>
              </a:xfrm>
            </p:grpSpPr>
            <p:pic>
              <p:nvPicPr>
                <p:cNvPr id="160" name="Picture 159"/>
                <p:cNvPicPr>
                  <a:picLocks noChangeAspect="1"/>
                </p:cNvPicPr>
                <p:nvPr/>
              </p:nvPicPr>
              <p:blipFill rotWithShape="1">
                <a:blip r:embed="rId13">
                  <a:extLst>
                    <a:ext uri="{28A0092B-C50C-407E-A947-70E740481C1C}">
                      <a14:useLocalDpi xmlns:a14="http://schemas.microsoft.com/office/drawing/2010/main" val="0"/>
                    </a:ext>
                  </a:extLst>
                </a:blip>
                <a:srcRect l="73245" t="87305" r="22042" b="2130"/>
                <a:stretch/>
              </p:blipFill>
              <p:spPr>
                <a:xfrm>
                  <a:off x="11967559" y="22176991"/>
                  <a:ext cx="1925052" cy="3334532"/>
                </a:xfrm>
                <a:prstGeom prst="rect">
                  <a:avLst/>
                </a:prstGeom>
              </p:spPr>
            </p:pic>
            <p:pic>
              <p:nvPicPr>
                <p:cNvPr id="161" name="Picture 160"/>
                <p:cNvPicPr>
                  <a:picLocks noChangeAspect="1"/>
                </p:cNvPicPr>
                <p:nvPr/>
              </p:nvPicPr>
              <p:blipFill rotWithShape="1">
                <a:blip r:embed="rId13">
                  <a:extLst>
                    <a:ext uri="{28A0092B-C50C-407E-A947-70E740481C1C}">
                      <a14:useLocalDpi xmlns:a14="http://schemas.microsoft.com/office/drawing/2010/main" val="0"/>
                    </a:ext>
                  </a:extLst>
                </a:blip>
                <a:srcRect l="84895" t="87331" r="10509" b="2758"/>
                <a:stretch/>
              </p:blipFill>
              <p:spPr>
                <a:xfrm>
                  <a:off x="11967559" y="18957123"/>
                  <a:ext cx="1876924" cy="3128211"/>
                </a:xfrm>
                <a:prstGeom prst="rect">
                  <a:avLst/>
                </a:prstGeom>
              </p:spPr>
            </p:pic>
          </p:grpSp>
          <p:sp>
            <p:nvSpPr>
              <p:cNvPr id="162" name="Rectangle 11"/>
              <p:cNvSpPr>
                <a:spLocks noChangeArrowheads="1"/>
              </p:cNvSpPr>
              <p:nvPr/>
            </p:nvSpPr>
            <p:spPr bwMode="auto">
              <a:xfrm>
                <a:off x="12729292" y="23088655"/>
                <a:ext cx="1250836" cy="5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Urban</a:t>
                </a:r>
                <a:endParaRPr kumimoji="0" lang="en-US" altLang="en-US" sz="2000" b="0" i="0" u="none" strike="noStrike" cap="none" normalizeH="0" baseline="0" dirty="0" smtClean="0">
                  <a:ln>
                    <a:noFill/>
                  </a:ln>
                  <a:solidFill>
                    <a:schemeClr val="tx1"/>
                  </a:solidFill>
                  <a:effectLst/>
                  <a:latin typeface="+mn-lt"/>
                </a:endParaRPr>
              </a:p>
            </p:txBody>
          </p:sp>
          <p:sp>
            <p:nvSpPr>
              <p:cNvPr id="163" name="Rectangle 12"/>
              <p:cNvSpPr>
                <a:spLocks noChangeArrowheads="1"/>
              </p:cNvSpPr>
              <p:nvPr/>
            </p:nvSpPr>
            <p:spPr bwMode="auto">
              <a:xfrm>
                <a:off x="12729292" y="22274978"/>
                <a:ext cx="664089" cy="5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Soil</a:t>
                </a:r>
                <a:endParaRPr kumimoji="0" lang="en-US" altLang="en-US" sz="2000" b="0" i="0" u="none" strike="noStrike" cap="none" normalizeH="0" baseline="0" dirty="0" smtClean="0">
                  <a:ln>
                    <a:noFill/>
                  </a:ln>
                  <a:solidFill>
                    <a:schemeClr val="tx1"/>
                  </a:solidFill>
                  <a:effectLst/>
                  <a:latin typeface="+mn-lt"/>
                </a:endParaRPr>
              </a:p>
            </p:txBody>
          </p:sp>
          <p:sp>
            <p:nvSpPr>
              <p:cNvPr id="164" name="Rectangle 13"/>
              <p:cNvSpPr>
                <a:spLocks noChangeArrowheads="1"/>
              </p:cNvSpPr>
              <p:nvPr/>
            </p:nvSpPr>
            <p:spPr bwMode="auto">
              <a:xfrm>
                <a:off x="12736034" y="21508763"/>
                <a:ext cx="1250835" cy="5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0000"/>
                    </a:solidFill>
                    <a:latin typeface="+mn-lt"/>
                  </a:rPr>
                  <a:t>Water</a:t>
                </a:r>
                <a:endParaRPr kumimoji="0" lang="en-US" altLang="en-US" sz="2000" b="0" i="0" u="none" strike="noStrike" cap="none" normalizeH="0" baseline="0" dirty="0" smtClean="0">
                  <a:ln>
                    <a:noFill/>
                  </a:ln>
                  <a:solidFill>
                    <a:schemeClr val="tx1"/>
                  </a:solidFill>
                  <a:effectLst/>
                  <a:latin typeface="+mn-lt"/>
                </a:endParaRPr>
              </a:p>
            </p:txBody>
          </p:sp>
          <p:sp>
            <p:nvSpPr>
              <p:cNvPr id="165" name="Rectangle 14"/>
              <p:cNvSpPr>
                <a:spLocks noChangeArrowheads="1"/>
              </p:cNvSpPr>
              <p:nvPr/>
            </p:nvSpPr>
            <p:spPr bwMode="auto">
              <a:xfrm>
                <a:off x="12736036" y="20734307"/>
                <a:ext cx="2344315" cy="5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Red spruce</a:t>
                </a:r>
                <a:endParaRPr kumimoji="0" lang="en-US" altLang="en-US" sz="2000" b="0" i="0" u="none" strike="noStrike" cap="none" normalizeH="0" baseline="0" dirty="0" smtClean="0">
                  <a:ln>
                    <a:noFill/>
                  </a:ln>
                  <a:solidFill>
                    <a:schemeClr val="tx1"/>
                  </a:solidFill>
                  <a:effectLst/>
                  <a:latin typeface="+mn-lt"/>
                </a:endParaRPr>
              </a:p>
            </p:txBody>
          </p:sp>
          <p:sp>
            <p:nvSpPr>
              <p:cNvPr id="166" name="Rectangle 15"/>
              <p:cNvSpPr>
                <a:spLocks noChangeArrowheads="1"/>
              </p:cNvSpPr>
              <p:nvPr/>
            </p:nvSpPr>
            <p:spPr bwMode="auto">
              <a:xfrm>
                <a:off x="12729293" y="23820485"/>
                <a:ext cx="2213630" cy="5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Deciduous</a:t>
                </a:r>
                <a:endParaRPr kumimoji="0" lang="en-US" altLang="en-US" sz="2000" b="0" i="0" u="none" strike="noStrike" cap="none" normalizeH="0" baseline="0" dirty="0" smtClean="0">
                  <a:ln>
                    <a:noFill/>
                  </a:ln>
                  <a:solidFill>
                    <a:schemeClr val="tx1"/>
                  </a:solidFill>
                  <a:effectLst/>
                  <a:latin typeface="+mn-lt"/>
                </a:endParaRPr>
              </a:p>
            </p:txBody>
          </p:sp>
          <p:sp>
            <p:nvSpPr>
              <p:cNvPr id="167" name="Rectangle 16"/>
              <p:cNvSpPr>
                <a:spLocks noChangeArrowheads="1"/>
              </p:cNvSpPr>
              <p:nvPr/>
            </p:nvSpPr>
            <p:spPr bwMode="auto">
              <a:xfrm>
                <a:off x="12729292" y="24576567"/>
                <a:ext cx="1122819" cy="5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Grass</a:t>
                </a:r>
                <a:endParaRPr kumimoji="0" lang="en-US" altLang="en-US" sz="2000" b="0" i="0" u="none" strike="noStrike" cap="none" normalizeH="0" baseline="0" dirty="0" smtClean="0">
                  <a:ln>
                    <a:noFill/>
                  </a:ln>
                  <a:solidFill>
                    <a:schemeClr val="tx1"/>
                  </a:solidFill>
                  <a:effectLst/>
                  <a:latin typeface="+mn-lt"/>
                </a:endParaRPr>
              </a:p>
            </p:txBody>
          </p:sp>
        </p:grpSp>
        <p:pic>
          <p:nvPicPr>
            <p:cNvPr id="159" name="Picture 158"/>
            <p:cNvPicPr>
              <a:picLocks noChangeAspect="1"/>
            </p:cNvPicPr>
            <p:nvPr/>
          </p:nvPicPr>
          <p:blipFill rotWithShape="1">
            <a:blip r:embed="rId13">
              <a:extLst>
                <a:ext uri="{28A0092B-C50C-407E-A947-70E740481C1C}">
                  <a14:useLocalDpi xmlns:a14="http://schemas.microsoft.com/office/drawing/2010/main" val="0"/>
                </a:ext>
              </a:extLst>
            </a:blip>
            <a:srcRect l="3675" t="86716" r="93657" b="4042"/>
            <a:stretch/>
          </p:blipFill>
          <p:spPr>
            <a:xfrm>
              <a:off x="7500876" y="18757808"/>
              <a:ext cx="404182" cy="1082162"/>
            </a:xfrm>
            <a:prstGeom prst="rect">
              <a:avLst/>
            </a:prstGeom>
          </p:spPr>
        </p:pic>
      </p:grpSp>
      <p:grpSp>
        <p:nvGrpSpPr>
          <p:cNvPr id="249" name="Group 248"/>
          <p:cNvGrpSpPr/>
          <p:nvPr/>
        </p:nvGrpSpPr>
        <p:grpSpPr>
          <a:xfrm>
            <a:off x="16520472" y="18528920"/>
            <a:ext cx="7729423" cy="8364136"/>
            <a:chOff x="16520472" y="18625172"/>
            <a:chExt cx="7729423" cy="8364136"/>
          </a:xfrm>
        </p:grpSpPr>
        <p:grpSp>
          <p:nvGrpSpPr>
            <p:cNvPr id="247" name="Group 246"/>
            <p:cNvGrpSpPr/>
            <p:nvPr/>
          </p:nvGrpSpPr>
          <p:grpSpPr>
            <a:xfrm>
              <a:off x="16520472" y="18625172"/>
              <a:ext cx="7729423" cy="8364136"/>
              <a:chOff x="8920276" y="18625172"/>
              <a:chExt cx="7729423" cy="8364136"/>
            </a:xfrm>
          </p:grpSpPr>
          <p:sp>
            <p:nvSpPr>
              <p:cNvPr id="209" name="Rectangle 208"/>
              <p:cNvSpPr/>
              <p:nvPr/>
            </p:nvSpPr>
            <p:spPr>
              <a:xfrm>
                <a:off x="8920276" y="18625172"/>
                <a:ext cx="7729423" cy="836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AutoShape 3"/>
              <p:cNvSpPr>
                <a:spLocks noChangeAspect="1" noChangeArrowheads="1" noTextEdit="1"/>
              </p:cNvSpPr>
              <p:nvPr/>
            </p:nvSpPr>
            <p:spPr bwMode="auto">
              <a:xfrm>
                <a:off x="9229234" y="22288816"/>
                <a:ext cx="2157219" cy="16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4" name="Group 243"/>
              <p:cNvGrpSpPr/>
              <p:nvPr/>
            </p:nvGrpSpPr>
            <p:grpSpPr>
              <a:xfrm>
                <a:off x="9232766" y="22121702"/>
                <a:ext cx="3058879" cy="2754023"/>
                <a:chOff x="9281207" y="22682805"/>
                <a:chExt cx="1837983" cy="1654803"/>
              </a:xfrm>
            </p:grpSpPr>
            <p:sp>
              <p:nvSpPr>
                <p:cNvPr id="211" name="Rectangle 5"/>
                <p:cNvSpPr>
                  <a:spLocks noChangeArrowheads="1"/>
                </p:cNvSpPr>
                <p:nvPr/>
              </p:nvSpPr>
              <p:spPr bwMode="auto">
                <a:xfrm>
                  <a:off x="9757235" y="23574486"/>
                  <a:ext cx="703131" cy="1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Very </a:t>
                  </a:r>
                  <a:r>
                    <a:rPr lang="en-US" altLang="en-US" sz="2000" dirty="0">
                      <a:solidFill>
                        <a:srgbClr val="000000"/>
                      </a:solidFill>
                      <a:latin typeface="+mn-lt"/>
                    </a:rPr>
                    <a:t>h</a:t>
                  </a:r>
                  <a:r>
                    <a:rPr kumimoji="0" lang="en-US" altLang="en-US" sz="2000" b="0" i="0" u="none" strike="noStrike" cap="none" normalizeH="0" baseline="0" dirty="0" smtClean="0">
                      <a:ln>
                        <a:noFill/>
                      </a:ln>
                      <a:solidFill>
                        <a:srgbClr val="000000"/>
                      </a:solidFill>
                      <a:effectLst/>
                      <a:latin typeface="+mn-lt"/>
                    </a:rPr>
                    <a:t>igh</a:t>
                  </a:r>
                  <a:endParaRPr kumimoji="0" lang="en-US" altLang="en-US" sz="2000" b="0" i="0" u="none" strike="noStrike" cap="none" normalizeH="0" baseline="0" dirty="0" smtClean="0">
                    <a:ln>
                      <a:noFill/>
                    </a:ln>
                    <a:solidFill>
                      <a:schemeClr val="tx1"/>
                    </a:solidFill>
                    <a:effectLst/>
                    <a:latin typeface="+mn-lt"/>
                  </a:endParaRPr>
                </a:p>
              </p:txBody>
            </p:sp>
            <p:sp>
              <p:nvSpPr>
                <p:cNvPr id="212" name="Rectangle 6"/>
                <p:cNvSpPr>
                  <a:spLocks noChangeArrowheads="1"/>
                </p:cNvSpPr>
                <p:nvPr/>
              </p:nvSpPr>
              <p:spPr bwMode="auto">
                <a:xfrm>
                  <a:off x="9281207" y="23548944"/>
                  <a:ext cx="401722" cy="206665"/>
                </a:xfrm>
                <a:prstGeom prst="rect">
                  <a:avLst/>
                </a:prstGeom>
                <a:solidFill>
                  <a:srgbClr val="C40A0A"/>
                </a:solidFill>
                <a:ln w="9525">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Rectangle 7"/>
                <p:cNvSpPr>
                  <a:spLocks noChangeArrowheads="1"/>
                </p:cNvSpPr>
                <p:nvPr/>
              </p:nvSpPr>
              <p:spPr bwMode="auto">
                <a:xfrm>
                  <a:off x="9757235" y="23286548"/>
                  <a:ext cx="334229" cy="1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High</a:t>
                  </a:r>
                  <a:endParaRPr kumimoji="0" lang="en-US" altLang="en-US" sz="2000" b="0" i="0" u="none" strike="noStrike" cap="none" normalizeH="0" baseline="0" dirty="0" smtClean="0">
                    <a:ln>
                      <a:noFill/>
                    </a:ln>
                    <a:solidFill>
                      <a:schemeClr val="tx1"/>
                    </a:solidFill>
                    <a:effectLst/>
                    <a:latin typeface="+mn-lt"/>
                  </a:endParaRPr>
                </a:p>
              </p:txBody>
            </p:sp>
            <p:sp>
              <p:nvSpPr>
                <p:cNvPr id="214" name="Rectangle 8"/>
                <p:cNvSpPr>
                  <a:spLocks noChangeArrowheads="1"/>
                </p:cNvSpPr>
                <p:nvPr/>
              </p:nvSpPr>
              <p:spPr bwMode="auto">
                <a:xfrm>
                  <a:off x="9281207" y="23261005"/>
                  <a:ext cx="401722" cy="204344"/>
                </a:xfrm>
                <a:prstGeom prst="rect">
                  <a:avLst/>
                </a:prstGeom>
                <a:solidFill>
                  <a:srgbClr val="D65D45"/>
                </a:solidFill>
                <a:ln w="9525">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Rectangle 9"/>
                <p:cNvSpPr>
                  <a:spLocks noChangeArrowheads="1"/>
                </p:cNvSpPr>
                <p:nvPr/>
              </p:nvSpPr>
              <p:spPr bwMode="auto">
                <a:xfrm>
                  <a:off x="9757235" y="22996287"/>
                  <a:ext cx="752254" cy="1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Moderate</a:t>
                  </a:r>
                  <a:endParaRPr kumimoji="0" lang="en-US" altLang="en-US" sz="2000" b="0" i="0" u="none" strike="noStrike" cap="none" normalizeH="0" baseline="0" dirty="0" smtClean="0">
                    <a:ln>
                      <a:noFill/>
                    </a:ln>
                    <a:solidFill>
                      <a:schemeClr val="tx1"/>
                    </a:solidFill>
                    <a:effectLst/>
                    <a:latin typeface="+mn-lt"/>
                  </a:endParaRPr>
                </a:p>
              </p:txBody>
            </p:sp>
            <p:sp>
              <p:nvSpPr>
                <p:cNvPr id="216" name="Rectangle 10"/>
                <p:cNvSpPr>
                  <a:spLocks noChangeArrowheads="1"/>
                </p:cNvSpPr>
                <p:nvPr/>
              </p:nvSpPr>
              <p:spPr bwMode="auto">
                <a:xfrm>
                  <a:off x="9281207" y="22970744"/>
                  <a:ext cx="401722" cy="204344"/>
                </a:xfrm>
                <a:prstGeom prst="rect">
                  <a:avLst/>
                </a:prstGeom>
                <a:solidFill>
                  <a:srgbClr val="EBA988"/>
                </a:solidFill>
                <a:ln w="9525">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Rectangle 11"/>
                <p:cNvSpPr>
                  <a:spLocks noChangeArrowheads="1"/>
                </p:cNvSpPr>
                <p:nvPr/>
              </p:nvSpPr>
              <p:spPr bwMode="auto">
                <a:xfrm>
                  <a:off x="9757235" y="22706026"/>
                  <a:ext cx="300516" cy="1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Low</a:t>
                  </a:r>
                  <a:endParaRPr kumimoji="0" lang="en-US" altLang="en-US" sz="2000" b="0" i="0" u="none" strike="noStrike" cap="none" normalizeH="0" baseline="0" dirty="0" smtClean="0">
                    <a:ln>
                      <a:noFill/>
                    </a:ln>
                    <a:solidFill>
                      <a:schemeClr val="tx1"/>
                    </a:solidFill>
                    <a:effectLst/>
                    <a:latin typeface="+mn-lt"/>
                  </a:endParaRPr>
                </a:p>
              </p:txBody>
            </p:sp>
            <p:sp>
              <p:nvSpPr>
                <p:cNvPr id="218" name="Rectangle 12"/>
                <p:cNvSpPr>
                  <a:spLocks noChangeArrowheads="1"/>
                </p:cNvSpPr>
                <p:nvPr/>
              </p:nvSpPr>
              <p:spPr bwMode="auto">
                <a:xfrm>
                  <a:off x="9281207" y="22682805"/>
                  <a:ext cx="401722" cy="204344"/>
                </a:xfrm>
                <a:prstGeom prst="rect">
                  <a:avLst/>
                </a:prstGeom>
                <a:solidFill>
                  <a:srgbClr val="FFEBD6"/>
                </a:solidFill>
                <a:ln w="9525">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Rectangle 13"/>
                <p:cNvSpPr>
                  <a:spLocks noChangeArrowheads="1"/>
                </p:cNvSpPr>
                <p:nvPr/>
              </p:nvSpPr>
              <p:spPr bwMode="auto">
                <a:xfrm>
                  <a:off x="9757235" y="24152675"/>
                  <a:ext cx="1361955" cy="1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Red</a:t>
                  </a:r>
                  <a:r>
                    <a:rPr kumimoji="0" lang="en-US" altLang="en-US" sz="2000" b="0" i="0" u="none" strike="noStrike" cap="none" normalizeH="0" dirty="0" smtClean="0">
                      <a:ln>
                        <a:noFill/>
                      </a:ln>
                      <a:solidFill>
                        <a:srgbClr val="000000"/>
                      </a:solidFill>
                      <a:effectLst/>
                      <a:latin typeface="+mn-lt"/>
                    </a:rPr>
                    <a:t> </a:t>
                  </a:r>
                  <a:r>
                    <a:rPr kumimoji="0" lang="en-US" altLang="en-US" sz="2000" b="0" i="0" u="none" strike="noStrike" cap="none" normalizeH="0" baseline="0" dirty="0" smtClean="0">
                      <a:ln>
                        <a:noFill/>
                      </a:ln>
                      <a:solidFill>
                        <a:srgbClr val="000000"/>
                      </a:solidFill>
                      <a:effectLst/>
                      <a:latin typeface="+mn-lt"/>
                    </a:rPr>
                    <a:t>spruce extent</a:t>
                  </a:r>
                  <a:endParaRPr kumimoji="0" lang="en-US" altLang="en-US" sz="2000" b="0" i="0" u="none" strike="noStrike" cap="none" normalizeH="0" baseline="0" dirty="0" smtClean="0">
                    <a:ln>
                      <a:noFill/>
                    </a:ln>
                    <a:solidFill>
                      <a:schemeClr val="tx1"/>
                    </a:solidFill>
                    <a:effectLst/>
                    <a:latin typeface="+mn-lt"/>
                  </a:endParaRPr>
                </a:p>
              </p:txBody>
            </p:sp>
            <p:sp>
              <p:nvSpPr>
                <p:cNvPr id="220" name="Rectangle 14"/>
                <p:cNvSpPr>
                  <a:spLocks noChangeArrowheads="1"/>
                </p:cNvSpPr>
                <p:nvPr/>
              </p:nvSpPr>
              <p:spPr bwMode="auto">
                <a:xfrm>
                  <a:off x="9281207" y="24129457"/>
                  <a:ext cx="401722" cy="204344"/>
                </a:xfrm>
                <a:prstGeom prst="rect">
                  <a:avLst/>
                </a:prstGeom>
                <a:solidFill>
                  <a:srgbClr val="343434"/>
                </a:solidFill>
                <a:ln w="9525">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15"/>
                <p:cNvSpPr>
                  <a:spLocks noChangeArrowheads="1"/>
                </p:cNvSpPr>
                <p:nvPr/>
              </p:nvSpPr>
              <p:spPr bwMode="auto">
                <a:xfrm>
                  <a:off x="9757235" y="23864740"/>
                  <a:ext cx="465223" cy="1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Roads</a:t>
                  </a:r>
                  <a:endParaRPr kumimoji="0" lang="en-US" altLang="en-US" sz="2000" b="0" i="0" u="none" strike="noStrike" cap="none" normalizeH="0" baseline="0" dirty="0" smtClean="0">
                    <a:ln>
                      <a:noFill/>
                    </a:ln>
                    <a:solidFill>
                      <a:schemeClr val="tx1"/>
                    </a:solidFill>
                    <a:effectLst/>
                    <a:latin typeface="+mn-lt"/>
                  </a:endParaRPr>
                </a:p>
              </p:txBody>
            </p:sp>
            <p:sp>
              <p:nvSpPr>
                <p:cNvPr id="222" name="Rectangle 16"/>
                <p:cNvSpPr>
                  <a:spLocks noChangeArrowheads="1"/>
                </p:cNvSpPr>
                <p:nvPr/>
              </p:nvSpPr>
              <p:spPr bwMode="auto">
                <a:xfrm>
                  <a:off x="9281207" y="23839197"/>
                  <a:ext cx="401722" cy="204344"/>
                </a:xfrm>
                <a:prstGeom prst="rect">
                  <a:avLst/>
                </a:prstGeom>
                <a:solidFill>
                  <a:srgbClr val="FFE0E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9" name="Group 37"/>
              <p:cNvGrpSpPr>
                <a:grpSpLocks noChangeAspect="1"/>
              </p:cNvGrpSpPr>
              <p:nvPr/>
            </p:nvGrpSpPr>
            <p:grpSpPr bwMode="auto">
              <a:xfrm>
                <a:off x="9229234" y="18708158"/>
                <a:ext cx="5742521" cy="431909"/>
                <a:chOff x="4126" y="661"/>
                <a:chExt cx="2473" cy="186"/>
              </a:xfrm>
            </p:grpSpPr>
            <p:sp>
              <p:nvSpPr>
                <p:cNvPr id="240" name="AutoShape 36"/>
                <p:cNvSpPr>
                  <a:spLocks noChangeAspect="1" noChangeArrowheads="1" noTextEdit="1"/>
                </p:cNvSpPr>
                <p:nvPr/>
              </p:nvSpPr>
              <p:spPr bwMode="auto">
                <a:xfrm>
                  <a:off x="4126" y="662"/>
                  <a:ext cx="247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38"/>
                <p:cNvSpPr>
                  <a:spLocks noChangeArrowheads="1"/>
                </p:cNvSpPr>
                <p:nvPr/>
              </p:nvSpPr>
              <p:spPr bwMode="auto">
                <a:xfrm>
                  <a:off x="5237" y="661"/>
                  <a:ext cx="101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n-lt"/>
                    </a:rPr>
                    <a:t>Site Suitability</a:t>
                  </a:r>
                  <a:endParaRPr kumimoji="0" lang="en-US" altLang="en-US" sz="2800" b="1" i="0" u="none" strike="noStrike" cap="none" normalizeH="0" baseline="0" dirty="0" smtClean="0">
                    <a:ln>
                      <a:noFill/>
                    </a:ln>
                    <a:solidFill>
                      <a:schemeClr val="tx1"/>
                    </a:solidFill>
                    <a:effectLst/>
                    <a:latin typeface="+mn-lt"/>
                  </a:endParaRPr>
                </a:p>
              </p:txBody>
            </p:sp>
          </p:grpSp>
        </p:grpSp>
        <p:pic>
          <p:nvPicPr>
            <p:cNvPr id="248" name="Picture 247"/>
            <p:cNvPicPr>
              <a:picLocks noChangeAspect="1"/>
            </p:cNvPicPr>
            <p:nvPr/>
          </p:nvPicPr>
          <p:blipFill rotWithShape="1">
            <a:blip r:embed="rId13">
              <a:extLst>
                <a:ext uri="{28A0092B-C50C-407E-A947-70E740481C1C}">
                  <a14:useLocalDpi xmlns:a14="http://schemas.microsoft.com/office/drawing/2010/main" val="0"/>
                </a:ext>
              </a:extLst>
            </a:blip>
            <a:srcRect l="3675" t="86716" r="93657" b="4042"/>
            <a:stretch/>
          </p:blipFill>
          <p:spPr>
            <a:xfrm>
              <a:off x="23689533" y="18743231"/>
              <a:ext cx="424695" cy="1137083"/>
            </a:xfrm>
            <a:prstGeom prst="rect">
              <a:avLst/>
            </a:prstGeom>
          </p:spPr>
        </p:pic>
      </p:grpSp>
      <p:sp>
        <p:nvSpPr>
          <p:cNvPr id="251" name="Rectangle 11"/>
          <p:cNvSpPr>
            <a:spLocks noChangeArrowheads="1"/>
          </p:cNvSpPr>
          <p:nvPr/>
        </p:nvSpPr>
        <p:spPr bwMode="auto">
          <a:xfrm>
            <a:off x="16829430" y="21532597"/>
            <a:ext cx="141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solidFill>
                  <a:srgbClr val="000000"/>
                </a:solidFill>
                <a:effectLst/>
                <a:latin typeface="+mn-lt"/>
              </a:rPr>
              <a:t>Suitability</a:t>
            </a:r>
            <a:endParaRPr kumimoji="0" lang="en-US" altLang="en-US" sz="2400" i="0" u="none" strike="noStrike" cap="none" normalizeH="0" baseline="0" dirty="0" smtClean="0">
              <a:ln>
                <a:noFill/>
              </a:ln>
              <a:solidFill>
                <a:schemeClr val="tx1"/>
              </a:solidFill>
              <a:effectLst/>
              <a:latin typeface="+mn-lt"/>
            </a:endParaRPr>
          </a:p>
        </p:txBody>
      </p:sp>
      <p:grpSp>
        <p:nvGrpSpPr>
          <p:cNvPr id="263" name="Group 262"/>
          <p:cNvGrpSpPr/>
          <p:nvPr/>
        </p:nvGrpSpPr>
        <p:grpSpPr>
          <a:xfrm>
            <a:off x="8944234" y="18396338"/>
            <a:ext cx="7070416" cy="8661427"/>
            <a:chOff x="8716161" y="18490560"/>
            <a:chExt cx="7070416" cy="8661427"/>
          </a:xfrm>
        </p:grpSpPr>
        <p:pic>
          <p:nvPicPr>
            <p:cNvPr id="253" name="Picture 252"/>
            <p:cNvPicPr>
              <a:picLocks noChangeAspect="1"/>
            </p:cNvPicPr>
            <p:nvPr/>
          </p:nvPicPr>
          <p:blipFill rotWithShape="1">
            <a:blip r:embed="rId14" cstate="print">
              <a:extLst>
                <a:ext uri="{28A0092B-C50C-407E-A947-70E740481C1C}">
                  <a14:useLocalDpi xmlns:a14="http://schemas.microsoft.com/office/drawing/2010/main" val="0"/>
                </a:ext>
              </a:extLst>
            </a:blip>
            <a:srcRect l="11760" t="8968" r="12749" b="14328"/>
            <a:stretch/>
          </p:blipFill>
          <p:spPr>
            <a:xfrm>
              <a:off x="9000389" y="18490560"/>
              <a:ext cx="6586962" cy="8661427"/>
            </a:xfrm>
            <a:prstGeom prst="rect">
              <a:avLst/>
            </a:prstGeom>
          </p:spPr>
        </p:pic>
        <p:grpSp>
          <p:nvGrpSpPr>
            <p:cNvPr id="260" name="Group 259"/>
            <p:cNvGrpSpPr/>
            <p:nvPr/>
          </p:nvGrpSpPr>
          <p:grpSpPr>
            <a:xfrm>
              <a:off x="8937979" y="20064973"/>
              <a:ext cx="3082557" cy="1941854"/>
              <a:chOff x="9054291" y="20175197"/>
              <a:chExt cx="3082557" cy="1941854"/>
            </a:xfrm>
          </p:grpSpPr>
          <p:grpSp>
            <p:nvGrpSpPr>
              <p:cNvPr id="258" name="Group 257"/>
              <p:cNvGrpSpPr/>
              <p:nvPr/>
            </p:nvGrpSpPr>
            <p:grpSpPr>
              <a:xfrm>
                <a:off x="9055099" y="20255705"/>
                <a:ext cx="3081749" cy="1861346"/>
                <a:chOff x="9305847" y="20484072"/>
                <a:chExt cx="3081749" cy="1861346"/>
              </a:xfrm>
            </p:grpSpPr>
            <p:pic>
              <p:nvPicPr>
                <p:cNvPr id="252" name="Picture 251"/>
                <p:cNvPicPr>
                  <a:picLocks noChangeAspect="1"/>
                </p:cNvPicPr>
                <p:nvPr/>
              </p:nvPicPr>
              <p:blipFill rotWithShape="1">
                <a:blip r:embed="rId15"/>
                <a:srcRect r="78012" b="22353"/>
                <a:stretch/>
              </p:blipFill>
              <p:spPr>
                <a:xfrm>
                  <a:off x="9305847" y="20927238"/>
                  <a:ext cx="755651" cy="1418180"/>
                </a:xfrm>
                <a:prstGeom prst="rect">
                  <a:avLst/>
                </a:prstGeom>
              </p:spPr>
            </p:pic>
            <p:sp>
              <p:nvSpPr>
                <p:cNvPr id="254" name="Rectangle 5"/>
                <p:cNvSpPr>
                  <a:spLocks noChangeArrowheads="1"/>
                </p:cNvSpPr>
                <p:nvPr/>
              </p:nvSpPr>
              <p:spPr bwMode="auto">
                <a:xfrm>
                  <a:off x="10114538" y="20484072"/>
                  <a:ext cx="2273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0000"/>
                      </a:solidFill>
                      <a:latin typeface="+mn-lt"/>
                    </a:rPr>
                    <a:t>Change to spruce</a:t>
                  </a:r>
                  <a:endParaRPr kumimoji="0" lang="en-US" altLang="en-US" sz="2000" b="0" i="0" u="none" strike="noStrike" cap="none" normalizeH="0" baseline="0" dirty="0" smtClean="0">
                    <a:ln>
                      <a:noFill/>
                    </a:ln>
                    <a:solidFill>
                      <a:schemeClr val="tx1"/>
                    </a:solidFill>
                    <a:effectLst/>
                    <a:latin typeface="+mn-lt"/>
                  </a:endParaRPr>
                </a:p>
              </p:txBody>
            </p:sp>
            <p:sp>
              <p:nvSpPr>
                <p:cNvPr id="255" name="Rectangle 7"/>
                <p:cNvSpPr>
                  <a:spLocks noChangeArrowheads="1"/>
                </p:cNvSpPr>
                <p:nvPr/>
              </p:nvSpPr>
              <p:spPr bwMode="auto">
                <a:xfrm>
                  <a:off x="10116865" y="21930378"/>
                  <a:ext cx="17633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Change other</a:t>
                  </a:r>
                  <a:endParaRPr kumimoji="0" lang="en-US" altLang="en-US" sz="2000" b="0" i="0" u="none" strike="noStrike" cap="none" normalizeH="0" baseline="0" dirty="0" smtClean="0">
                    <a:ln>
                      <a:noFill/>
                    </a:ln>
                    <a:solidFill>
                      <a:schemeClr val="tx1"/>
                    </a:solidFill>
                    <a:effectLst/>
                    <a:latin typeface="+mn-lt"/>
                  </a:endParaRPr>
                </a:p>
              </p:txBody>
            </p:sp>
            <p:sp>
              <p:nvSpPr>
                <p:cNvPr id="256" name="Rectangle 9"/>
                <p:cNvSpPr>
                  <a:spLocks noChangeArrowheads="1"/>
                </p:cNvSpPr>
                <p:nvPr/>
              </p:nvSpPr>
              <p:spPr bwMode="auto">
                <a:xfrm>
                  <a:off x="10116865" y="21447308"/>
                  <a:ext cx="20534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Persistent spruce</a:t>
                  </a:r>
                  <a:endParaRPr kumimoji="0" lang="en-US" altLang="en-US" sz="2000" b="0" i="0" u="none" strike="noStrike" cap="none" normalizeH="0" baseline="0" dirty="0" smtClean="0">
                    <a:ln>
                      <a:noFill/>
                    </a:ln>
                    <a:solidFill>
                      <a:schemeClr val="tx1"/>
                    </a:solidFill>
                    <a:effectLst/>
                    <a:latin typeface="+mn-lt"/>
                  </a:endParaRPr>
                </a:p>
              </p:txBody>
            </p:sp>
            <p:sp>
              <p:nvSpPr>
                <p:cNvPr id="257" name="Rectangle 11"/>
                <p:cNvSpPr>
                  <a:spLocks noChangeArrowheads="1"/>
                </p:cNvSpPr>
                <p:nvPr/>
              </p:nvSpPr>
              <p:spPr bwMode="auto">
                <a:xfrm>
                  <a:off x="10116865" y="20964238"/>
                  <a:ext cx="14234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rPr>
                    <a:t>No change</a:t>
                  </a:r>
                  <a:endParaRPr kumimoji="0" lang="en-US" altLang="en-US" sz="2000" b="0" i="0" u="none" strike="noStrike" cap="none" normalizeH="0" baseline="0" dirty="0" smtClean="0">
                    <a:ln>
                      <a:noFill/>
                    </a:ln>
                    <a:solidFill>
                      <a:schemeClr val="tx1"/>
                    </a:solidFill>
                    <a:effectLst/>
                    <a:latin typeface="+mn-lt"/>
                  </a:endParaRPr>
                </a:p>
              </p:txBody>
            </p:sp>
          </p:grpSp>
          <p:pic>
            <p:nvPicPr>
              <p:cNvPr id="259" name="Picture 258"/>
              <p:cNvPicPr>
                <a:picLocks noChangeAspect="1"/>
              </p:cNvPicPr>
              <p:nvPr/>
            </p:nvPicPr>
            <p:blipFill rotWithShape="1">
              <a:blip r:embed="rId15"/>
              <a:srcRect l="1" t="74565" r="78556"/>
              <a:stretch/>
            </p:blipFill>
            <p:spPr>
              <a:xfrm>
                <a:off x="9054291" y="20175197"/>
                <a:ext cx="736943" cy="464566"/>
              </a:xfrm>
              <a:prstGeom prst="rect">
                <a:avLst/>
              </a:prstGeom>
            </p:spPr>
          </p:pic>
        </p:grpSp>
        <p:pic>
          <p:nvPicPr>
            <p:cNvPr id="261" name="Picture 260"/>
            <p:cNvPicPr>
              <a:picLocks noChangeAspect="1"/>
            </p:cNvPicPr>
            <p:nvPr/>
          </p:nvPicPr>
          <p:blipFill rotWithShape="1">
            <a:blip r:embed="rId13">
              <a:extLst>
                <a:ext uri="{28A0092B-C50C-407E-A947-70E740481C1C}">
                  <a14:useLocalDpi xmlns:a14="http://schemas.microsoft.com/office/drawing/2010/main" val="0"/>
                </a:ext>
              </a:extLst>
            </a:blip>
            <a:srcRect l="3675" t="86716" r="93657" b="4042"/>
            <a:stretch/>
          </p:blipFill>
          <p:spPr>
            <a:xfrm>
              <a:off x="15082856" y="18834367"/>
              <a:ext cx="424695" cy="1137083"/>
            </a:xfrm>
            <a:prstGeom prst="rect">
              <a:avLst/>
            </a:prstGeom>
          </p:spPr>
        </p:pic>
        <p:sp>
          <p:nvSpPr>
            <p:cNvPr id="262" name="Rectangle 261"/>
            <p:cNvSpPr/>
            <p:nvPr/>
          </p:nvSpPr>
          <p:spPr>
            <a:xfrm>
              <a:off x="8716161" y="18625172"/>
              <a:ext cx="7070416" cy="836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1061592" y="18518986"/>
            <a:ext cx="7333277" cy="836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38"/>
          <p:cNvSpPr>
            <a:spLocks noChangeArrowheads="1"/>
          </p:cNvSpPr>
          <p:nvPr/>
        </p:nvSpPr>
        <p:spPr bwMode="auto">
          <a:xfrm>
            <a:off x="9425676" y="18658914"/>
            <a:ext cx="33759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n-lt"/>
              </a:rPr>
              <a:t>Forecasting to 2040</a:t>
            </a:r>
            <a:endParaRPr kumimoji="0" lang="en-US" altLang="en-US" sz="2800" b="1" i="0" u="none" strike="noStrike" cap="none" normalizeH="0" baseline="0" dirty="0" smtClean="0">
              <a:ln>
                <a:noFill/>
              </a:ln>
              <a:solidFill>
                <a:schemeClr val="tx1"/>
              </a:solidFill>
              <a:effectLst/>
              <a:latin typeface="+mn-lt"/>
            </a:endParaRPr>
          </a:p>
        </p:txBody>
      </p:sp>
      <p:sp>
        <p:nvSpPr>
          <p:cNvPr id="266" name="Rectangle 38"/>
          <p:cNvSpPr>
            <a:spLocks noChangeArrowheads="1"/>
          </p:cNvSpPr>
          <p:nvPr/>
        </p:nvSpPr>
        <p:spPr bwMode="auto">
          <a:xfrm>
            <a:off x="3627051" y="18663876"/>
            <a:ext cx="23003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mn-lt"/>
              </a:rPr>
              <a:t>Classification</a:t>
            </a:r>
            <a:endParaRPr kumimoji="0" lang="en-US" altLang="en-US" sz="2800" b="1"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4343</TotalTime>
  <Words>720</Words>
  <Application>Microsoft Office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cp:lastModifiedBy>
  <cp:revision>272</cp:revision>
  <dcterms:created xsi:type="dcterms:W3CDTF">2019-02-05T16:32:03Z</dcterms:created>
  <dcterms:modified xsi:type="dcterms:W3CDTF">2019-09-09T20:26:55Z</dcterms:modified>
</cp:coreProperties>
</file>