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3" clrIdx="0">
    <p:extLst/>
  </p:cmAuthor>
  <p:cmAuthor id="2" name="DEVELOP6" initials="D" lastIdx="1" clrIdx="1"/>
  <p:cmAuthor id="3" name="Mercedes Bartkovich" initials="MB"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89CC4"/>
    <a:srgbClr val="1C57B0"/>
    <a:srgbClr val="9199A8"/>
    <a:srgbClr val="7F7F7F"/>
    <a:srgbClr val="964035"/>
    <a:srgbClr val="E9A14A"/>
    <a:srgbClr val="3E4268"/>
    <a:srgbClr val="262626"/>
    <a:srgbClr val="7FB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86" autoAdjust="0"/>
    <p:restoredTop sz="94660"/>
  </p:normalViewPr>
  <p:slideViewPr>
    <p:cSldViewPr snapToGrid="0">
      <p:cViewPr>
        <p:scale>
          <a:sx n="42" d="100"/>
          <a:sy n="42" d="100"/>
        </p:scale>
        <p:origin x="1896" y="-399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3-28T09:25:19.823" idx="2">
    <p:pos x="10" y="10"/>
    <p:text>Re-positioned sections to fit within the guides. Corrected "in-situ" throughout the poster.</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89CC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comments" Target="../comments/comment1.xml"/><Relationship Id="rId1" Type="http://schemas.openxmlformats.org/officeDocument/2006/relationships/slideLayout" Target="../slideLayouts/slideLayout1.xml"/><Relationship Id="rId6" Type="http://schemas.openxmlformats.org/officeDocument/2006/relationships/image" Target="../media/image6.tif"/><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2607" y="12317490"/>
            <a:ext cx="7474062" cy="6989897"/>
          </a:xfrm>
          <a:prstGeom prst="rect">
            <a:avLst/>
          </a:prstGeom>
        </p:spPr>
      </p:pic>
      <p:sp>
        <p:nvSpPr>
          <p:cNvPr id="18" name="TextBox 17"/>
          <p:cNvSpPr txBox="1"/>
          <p:nvPr/>
        </p:nvSpPr>
        <p:spPr>
          <a:xfrm>
            <a:off x="13612026" y="11481243"/>
            <a:ext cx="401061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Study Area</a:t>
            </a:r>
          </a:p>
        </p:txBody>
      </p:sp>
      <p:sp>
        <p:nvSpPr>
          <p:cNvPr id="15" name="TextBox 14"/>
          <p:cNvSpPr txBox="1"/>
          <p:nvPr/>
        </p:nvSpPr>
        <p:spPr>
          <a:xfrm>
            <a:off x="843099" y="5199423"/>
            <a:ext cx="11516347"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Abstract</a:t>
            </a:r>
          </a:p>
        </p:txBody>
      </p:sp>
      <p:sp>
        <p:nvSpPr>
          <p:cNvPr id="16" name="TextBox 15"/>
          <p:cNvSpPr txBox="1"/>
          <p:nvPr/>
        </p:nvSpPr>
        <p:spPr>
          <a:xfrm>
            <a:off x="13612026" y="5194507"/>
            <a:ext cx="792997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Objectives</a:t>
            </a:r>
          </a:p>
        </p:txBody>
      </p:sp>
      <p:sp>
        <p:nvSpPr>
          <p:cNvPr id="8" name="Text Placeholder 16"/>
          <p:cNvSpPr txBox="1">
            <a:spLocks/>
          </p:cNvSpPr>
          <p:nvPr/>
        </p:nvSpPr>
        <p:spPr>
          <a:xfrm>
            <a:off x="875044" y="30022349"/>
            <a:ext cx="11365604" cy="406676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spcBef>
                <a:spcPts val="0"/>
              </a:spcBef>
            </a:pPr>
            <a:r>
              <a:rPr lang="en-US" sz="2000" b="1" dirty="0">
                <a:solidFill>
                  <a:schemeClr val="tx1">
                    <a:lumMod val="75000"/>
                    <a:lumOff val="25000"/>
                  </a:schemeClr>
                </a:solidFill>
              </a:rPr>
              <a:t>Joseph Spruce</a:t>
            </a:r>
            <a:r>
              <a:rPr lang="en-US" sz="2000" dirty="0">
                <a:solidFill>
                  <a:schemeClr val="tx1">
                    <a:lumMod val="75000"/>
                    <a:lumOff val="25000"/>
                  </a:schemeClr>
                </a:solidFill>
              </a:rPr>
              <a:t>, Lead Science Advisor for NASA DEVELOP VA – Wise County</a:t>
            </a:r>
            <a:endParaRPr lang="en-US" sz="2000" strike="sngStrike" dirty="0">
              <a:solidFill>
                <a:schemeClr val="tx1">
                  <a:lumMod val="75000"/>
                  <a:lumOff val="25000"/>
                </a:schemeClr>
              </a:solidFill>
            </a:endParaRPr>
          </a:p>
          <a:p>
            <a:pPr fontAlgn="base">
              <a:spcBef>
                <a:spcPts val="0"/>
              </a:spcBef>
            </a:pPr>
            <a:r>
              <a:rPr lang="en-US" sz="2000" b="1" dirty="0">
                <a:solidFill>
                  <a:schemeClr val="tx1">
                    <a:lumMod val="75000"/>
                    <a:lumOff val="25000"/>
                  </a:schemeClr>
                </a:solidFill>
              </a:rPr>
              <a:t>Dr. L. DeWayne Cecil</a:t>
            </a:r>
            <a:r>
              <a:rPr lang="en-US" sz="2000" dirty="0">
                <a:solidFill>
                  <a:schemeClr val="tx1">
                    <a:lumMod val="75000"/>
                    <a:lumOff val="25000"/>
                  </a:schemeClr>
                </a:solidFill>
              </a:rPr>
              <a:t>, Chief Climatologist at NOAA National Centers for Environmental Information and Program Manager of Global Science &amp; Technology, Inc.</a:t>
            </a:r>
            <a:endParaRPr lang="en-US" sz="2000" strike="sngStrike" dirty="0">
              <a:solidFill>
                <a:schemeClr val="tx1">
                  <a:lumMod val="75000"/>
                  <a:lumOff val="25000"/>
                </a:schemeClr>
              </a:solidFill>
            </a:endParaRPr>
          </a:p>
          <a:p>
            <a:pPr fontAlgn="base">
              <a:spcBef>
                <a:spcPts val="0"/>
              </a:spcBef>
            </a:pPr>
            <a:r>
              <a:rPr lang="en-US" sz="2000" b="1" dirty="0">
                <a:solidFill>
                  <a:schemeClr val="tx1">
                    <a:lumMod val="75000"/>
                    <a:lumOff val="25000"/>
                  </a:schemeClr>
                </a:solidFill>
              </a:rPr>
              <a:t>Annette Hollingshead</a:t>
            </a:r>
            <a:r>
              <a:rPr lang="en-US" sz="2000" dirty="0">
                <a:solidFill>
                  <a:schemeClr val="tx1">
                    <a:lumMod val="75000"/>
                    <a:lumOff val="25000"/>
                  </a:schemeClr>
                </a:solidFill>
              </a:rPr>
              <a:t>, Senior Scientist at Global Science &amp; Technology, Inc.</a:t>
            </a:r>
            <a:endParaRPr lang="en-US" sz="2000" strike="sngStrike" dirty="0">
              <a:solidFill>
                <a:schemeClr val="tx1">
                  <a:lumMod val="75000"/>
                  <a:lumOff val="25000"/>
                </a:schemeClr>
              </a:solidFill>
            </a:endParaRPr>
          </a:p>
          <a:p>
            <a:pPr fontAlgn="base">
              <a:spcBef>
                <a:spcPts val="0"/>
              </a:spcBef>
            </a:pPr>
            <a:r>
              <a:rPr lang="en-US" sz="2000" b="1" dirty="0">
                <a:solidFill>
                  <a:schemeClr val="tx1">
                    <a:lumMod val="75000"/>
                    <a:lumOff val="25000"/>
                  </a:schemeClr>
                </a:solidFill>
              </a:rPr>
              <a:t>Bob </a:t>
            </a:r>
            <a:r>
              <a:rPr lang="en-US" sz="2000" b="1" dirty="0" err="1">
                <a:solidFill>
                  <a:schemeClr val="tx1">
                    <a:lumMod val="75000"/>
                    <a:lumOff val="25000"/>
                  </a:schemeClr>
                </a:solidFill>
              </a:rPr>
              <a:t>VanGundy</a:t>
            </a:r>
            <a:r>
              <a:rPr lang="en-US" sz="2000" dirty="0">
                <a:solidFill>
                  <a:schemeClr val="tx1">
                    <a:lumMod val="75000"/>
                    <a:lumOff val="25000"/>
                  </a:schemeClr>
                </a:solidFill>
              </a:rPr>
              <a:t>, Geology Instructor at The University of Virginia’s College at Wise</a:t>
            </a:r>
            <a:endParaRPr lang="en-US" sz="2000" strike="sngStrike" dirty="0">
              <a:solidFill>
                <a:schemeClr val="tx1">
                  <a:lumMod val="75000"/>
                  <a:lumOff val="25000"/>
                </a:schemeClr>
              </a:solidFill>
            </a:endParaRPr>
          </a:p>
          <a:p>
            <a:pPr fontAlgn="base">
              <a:spcBef>
                <a:spcPts val="0"/>
              </a:spcBef>
            </a:pPr>
            <a:r>
              <a:rPr lang="en-US" sz="2000" b="1" dirty="0">
                <a:solidFill>
                  <a:schemeClr val="tx1">
                    <a:lumMod val="75000"/>
                    <a:lumOff val="25000"/>
                  </a:schemeClr>
                </a:solidFill>
              </a:rPr>
              <a:t>Dr. Kenton Ross</a:t>
            </a:r>
            <a:r>
              <a:rPr lang="en-US" sz="2000" dirty="0">
                <a:solidFill>
                  <a:schemeClr val="tx1">
                    <a:lumMod val="75000"/>
                    <a:lumOff val="25000"/>
                  </a:schemeClr>
                </a:solidFill>
              </a:rPr>
              <a:t>, Lead Science Advisor for NASA DEVELOP National Program</a:t>
            </a:r>
          </a:p>
          <a:p>
            <a:pPr fontAlgn="base">
              <a:spcBef>
                <a:spcPts val="0"/>
              </a:spcBef>
            </a:pPr>
            <a:r>
              <a:rPr lang="en-US" sz="2000" b="1" dirty="0">
                <a:solidFill>
                  <a:schemeClr val="tx1">
                    <a:lumMod val="75000"/>
                    <a:lumOff val="25000"/>
                  </a:schemeClr>
                </a:solidFill>
              </a:rPr>
              <a:t>Katherine Cavanaugh</a:t>
            </a:r>
            <a:r>
              <a:rPr lang="en-US" sz="2000" dirty="0">
                <a:solidFill>
                  <a:schemeClr val="tx1">
                    <a:lumMod val="75000"/>
                    <a:lumOff val="25000"/>
                  </a:schemeClr>
                </a:solidFill>
              </a:rPr>
              <a:t>, Geoinformatics Fellow at NASA DEVELOP, Jet Propulsion Laboratory</a:t>
            </a:r>
            <a:r>
              <a:rPr lang="en-US" sz="2000" strike="sngStrike" dirty="0">
                <a:solidFill>
                  <a:schemeClr val="tx1">
                    <a:lumMod val="75000"/>
                    <a:lumOff val="25000"/>
                  </a:schemeClr>
                </a:solidFill>
              </a:rPr>
              <a:t> </a:t>
            </a:r>
            <a:endParaRPr lang="en-US" sz="2000" dirty="0">
              <a:solidFill>
                <a:schemeClr val="tx1">
                  <a:lumMod val="75000"/>
                  <a:lumOff val="25000"/>
                </a:schemeClr>
              </a:solidFill>
            </a:endParaRPr>
          </a:p>
          <a:p>
            <a:pPr fontAlgn="base">
              <a:spcBef>
                <a:spcPts val="0"/>
              </a:spcBef>
            </a:pPr>
            <a:r>
              <a:rPr lang="en-US" sz="2000" b="1" dirty="0">
                <a:solidFill>
                  <a:schemeClr val="tx1">
                    <a:lumMod val="75000"/>
                    <a:lumOff val="25000"/>
                  </a:schemeClr>
                </a:solidFill>
              </a:rPr>
              <a:t>Eric White</a:t>
            </a:r>
            <a:r>
              <a:rPr lang="en-US" sz="2000" dirty="0">
                <a:solidFill>
                  <a:schemeClr val="tx1">
                    <a:lumMod val="75000"/>
                    <a:lumOff val="25000"/>
                  </a:schemeClr>
                </a:solidFill>
              </a:rPr>
              <a:t>, Center Lead at NASA DEVELOP Wise County Clerk of Circuit Court’s Office</a:t>
            </a:r>
            <a:endParaRPr lang="en-US" sz="2000" strike="sngStrike" dirty="0">
              <a:solidFill>
                <a:schemeClr val="tx1">
                  <a:lumMod val="75000"/>
                  <a:lumOff val="25000"/>
                </a:schemeClr>
              </a:solidFill>
            </a:endParaRPr>
          </a:p>
          <a:p>
            <a:pPr fontAlgn="base">
              <a:spcBef>
                <a:spcPts val="0"/>
              </a:spcBef>
              <a:spcAft>
                <a:spcPts val="1000"/>
              </a:spcAft>
            </a:pPr>
            <a:r>
              <a:rPr lang="en-US" sz="2000" b="1" dirty="0">
                <a:solidFill>
                  <a:schemeClr val="tx1">
                    <a:lumMod val="75000"/>
                    <a:lumOff val="25000"/>
                  </a:schemeClr>
                </a:solidFill>
              </a:rPr>
              <a:t>Brooke Colley</a:t>
            </a:r>
            <a:r>
              <a:rPr lang="en-US" sz="2000" dirty="0">
                <a:solidFill>
                  <a:schemeClr val="tx1">
                    <a:lumMod val="75000"/>
                    <a:lumOff val="25000"/>
                  </a:schemeClr>
                </a:solidFill>
              </a:rPr>
              <a:t>, Assistant Center Lead at NASA DEVELOP Wise County Clerk of Circuit Court’s Office</a:t>
            </a:r>
            <a:endParaRPr lang="en-US" sz="2000" strike="sngStrike" dirty="0">
              <a:solidFill>
                <a:schemeClr val="tx1">
                  <a:lumMod val="75000"/>
                  <a:lumOff val="25000"/>
                </a:schemeClr>
              </a:solidFill>
            </a:endParaRPr>
          </a:p>
          <a:p>
            <a:pPr fontAlgn="base">
              <a:spcBef>
                <a:spcPts val="0"/>
              </a:spcBef>
            </a:pPr>
            <a:r>
              <a:rPr lang="en-US" sz="2000" dirty="0">
                <a:solidFill>
                  <a:schemeClr val="tx1">
                    <a:lumMod val="75000"/>
                    <a:lumOff val="25000"/>
                  </a:schemeClr>
                </a:solidFill>
              </a:rPr>
              <a:t>The team would also like the acknowledge the Chile Water Resources teams from Fall 2013 and Spring 2014 at the Langley Research Center for the creation of the Modified Snowmelt-Runoff Model (M-SRM) utilized in our project.</a:t>
            </a:r>
          </a:p>
          <a:p>
            <a:pPr fontAlgn="base">
              <a:spcBef>
                <a:spcPts val="0"/>
              </a:spcBef>
            </a:pPr>
            <a:endParaRPr lang="en-US" sz="2000" dirty="0">
              <a:solidFill>
                <a:schemeClr val="tx1">
                  <a:lumMod val="75000"/>
                  <a:lumOff val="25000"/>
                </a:schemeClr>
              </a:solidFill>
            </a:endParaRPr>
          </a:p>
        </p:txBody>
      </p:sp>
      <p:sp>
        <p:nvSpPr>
          <p:cNvPr id="21" name="TextBox 20"/>
          <p:cNvSpPr txBox="1"/>
          <p:nvPr/>
        </p:nvSpPr>
        <p:spPr>
          <a:xfrm>
            <a:off x="843099" y="29167104"/>
            <a:ext cx="8524203" cy="1085308"/>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Acknowledgements</a:t>
            </a:r>
          </a:p>
        </p:txBody>
      </p:sp>
      <p:sp>
        <p:nvSpPr>
          <p:cNvPr id="34" name="Text Placeholder 16"/>
          <p:cNvSpPr txBox="1">
            <a:spLocks/>
          </p:cNvSpPr>
          <p:nvPr/>
        </p:nvSpPr>
        <p:spPr>
          <a:xfrm>
            <a:off x="914400" y="6038729"/>
            <a:ext cx="12157301" cy="595716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400" dirty="0">
                <a:solidFill>
                  <a:schemeClr val="tx1">
                    <a:lumMod val="75000"/>
                    <a:lumOff val="25000"/>
                  </a:schemeClr>
                </a:solidFill>
              </a:rPr>
              <a:t>The Fremont River in Utah provides water for wildlife, riparian habitats, and irrigation for approximately 16,000 acres of agricultural lands, which includes the historic orchards and pastures maintained by Capitol Reef National Park. Annual snowmelt is recognized as the primary water source within the Fremont River Basin. However, the predictions of seasonal water availability within the basin from in situ snowpack measurements have proven unreliable in the past. For this reason, a more robust method was required to provide accurate estimates. For better predictions of annual water resources from snowmelt, the team utilized daily Normalized Difference Snow Index (NDSI) snow cover data and daily Land Surface Temperature (LST) data from the Terra Moderate Resolution Imaging Spectroradiometer (MODIS). The team also integrated daily precipitation data from the Precipitation Estimation from Remotely Sensed Information using Artificial Neural Networks - Climate Data Record (PERSIANN - CDR). These datasets were incorporated into the </a:t>
            </a:r>
            <a:r>
              <a:rPr lang="en-US" sz="2400" dirty="0" err="1">
                <a:solidFill>
                  <a:schemeClr val="tx1">
                    <a:lumMod val="75000"/>
                    <a:lumOff val="25000"/>
                  </a:schemeClr>
                </a:solidFill>
              </a:rPr>
              <a:t>SNowmelt</a:t>
            </a:r>
            <a:r>
              <a:rPr lang="en-US" sz="2400" dirty="0">
                <a:solidFill>
                  <a:schemeClr val="tx1">
                    <a:lumMod val="75000"/>
                    <a:lumOff val="25000"/>
                  </a:schemeClr>
                </a:solidFill>
              </a:rPr>
              <a:t> Observational Watershed Model (SNOW-M) with in situ data, creating two graphical outputs that reveal the changes in snowmelt between 2000 and 2017. These graphical outputs included the actual flow versus the simulated water flow per annum and the snow covered area per annum. Furthermore, this model simulated the projected water flow for three months based on snow covered areas. Complementing the SNOW-M, monthly Terra MODIS NDSI snow cover data were utilized to produce maps displaying the change in snow cover extent. Capital Reef National Park will employ these products to further predict the seasonal water availability for irrigation.</a:t>
            </a:r>
          </a:p>
        </p:txBody>
      </p:sp>
      <p:sp>
        <p:nvSpPr>
          <p:cNvPr id="5" name="TextBox 4"/>
          <p:cNvSpPr txBox="1"/>
          <p:nvPr/>
        </p:nvSpPr>
        <p:spPr>
          <a:xfrm>
            <a:off x="843099" y="19715850"/>
            <a:ext cx="22984746"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Results</a:t>
            </a:r>
          </a:p>
        </p:txBody>
      </p:sp>
      <p:sp>
        <p:nvSpPr>
          <p:cNvPr id="46" name="TextBox 45"/>
          <p:cNvSpPr txBox="1"/>
          <p:nvPr/>
        </p:nvSpPr>
        <p:spPr>
          <a:xfrm>
            <a:off x="13612026" y="29808756"/>
            <a:ext cx="4542503"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Team Members</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Virginia – Wise | Spring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Fremont River Basin Water Resources</a:t>
            </a:r>
          </a:p>
        </p:txBody>
      </p:sp>
      <p:sp>
        <p:nvSpPr>
          <p:cNvPr id="74" name="Subtitle"/>
          <p:cNvSpPr>
            <a:spLocks noGrp="1"/>
          </p:cNvSpPr>
          <p:nvPr>
            <p:ph type="body" sz="quarter" idx="13"/>
          </p:nvPr>
        </p:nvSpPr>
        <p:spPr>
          <a:xfrm>
            <a:off x="914400" y="922020"/>
            <a:ext cx="17221200" cy="1822366"/>
          </a:xfrm>
          <a:prstGeom prst="rect">
            <a:avLst/>
          </a:prstGeom>
        </p:spPr>
        <p:txBody>
          <a:bodyPr anchor="t"/>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600" dirty="0">
                <a:solidFill>
                  <a:srgbClr val="389CC4"/>
                </a:solidFill>
              </a:rPr>
              <a:t>Assessment of Annual Snowpack and Its Effect on Water Availability in the Fremont River Basin</a:t>
            </a:r>
          </a:p>
        </p:txBody>
      </p:sp>
      <p:sp>
        <p:nvSpPr>
          <p:cNvPr id="93" name="Text Placeholder 16"/>
          <p:cNvSpPr txBox="1">
            <a:spLocks/>
          </p:cNvSpPr>
          <p:nvPr/>
        </p:nvSpPr>
        <p:spPr>
          <a:xfrm>
            <a:off x="13612026" y="6119608"/>
            <a:ext cx="12751783" cy="32080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1200"/>
              </a:spcBef>
              <a:buClr>
                <a:srgbClr val="389CC4"/>
              </a:buClr>
            </a:pPr>
            <a:r>
              <a:rPr lang="en-US" b="1" dirty="0">
                <a:solidFill>
                  <a:srgbClr val="389CC4"/>
                </a:solidFill>
              </a:rPr>
              <a:t>Derive </a:t>
            </a:r>
            <a:r>
              <a:rPr lang="en-US" dirty="0">
                <a:solidFill>
                  <a:schemeClr val="tx1">
                    <a:lumMod val="75000"/>
                    <a:lumOff val="25000"/>
                  </a:schemeClr>
                </a:solidFill>
              </a:rPr>
              <a:t>the Snowmelt Observational Watershed Model </a:t>
            </a:r>
            <a:r>
              <a:rPr lang="en-US" b="1" dirty="0">
                <a:solidFill>
                  <a:srgbClr val="389CC4"/>
                </a:solidFill>
              </a:rPr>
              <a:t>(SNOW-M) </a:t>
            </a:r>
            <a:r>
              <a:rPr lang="en-US" dirty="0">
                <a:solidFill>
                  <a:schemeClr val="tx1">
                    <a:lumMod val="75000"/>
                    <a:lumOff val="25000"/>
                  </a:schemeClr>
                </a:solidFill>
              </a:rPr>
              <a:t>from the Modified – Snowmelt Runoff Model </a:t>
            </a:r>
            <a:r>
              <a:rPr lang="en-US" b="1" dirty="0">
                <a:solidFill>
                  <a:srgbClr val="389CC4"/>
                </a:solidFill>
              </a:rPr>
              <a:t>(M-SRM)</a:t>
            </a:r>
          </a:p>
          <a:p>
            <a:pPr marL="347663" indent="-347663" algn="just">
              <a:spcBef>
                <a:spcPts val="1200"/>
              </a:spcBef>
              <a:buClr>
                <a:srgbClr val="389CC4"/>
              </a:buClr>
            </a:pPr>
            <a:r>
              <a:rPr lang="en-US" b="1" dirty="0">
                <a:solidFill>
                  <a:srgbClr val="389CC4"/>
                </a:solidFill>
              </a:rPr>
              <a:t>Detect </a:t>
            </a:r>
            <a:r>
              <a:rPr lang="en-US" dirty="0">
                <a:solidFill>
                  <a:schemeClr val="tx1">
                    <a:lumMod val="75000"/>
                    <a:lumOff val="25000"/>
                  </a:schemeClr>
                </a:solidFill>
              </a:rPr>
              <a:t>snow cover from NASA Earth </a:t>
            </a:r>
            <a:r>
              <a:rPr lang="en-US" dirty="0" smtClean="0">
                <a:solidFill>
                  <a:schemeClr val="tx1">
                    <a:lumMod val="75000"/>
                    <a:lumOff val="25000"/>
                  </a:schemeClr>
                </a:solidFill>
              </a:rPr>
              <a:t>observations</a:t>
            </a:r>
            <a:endParaRPr lang="en-US" dirty="0">
              <a:solidFill>
                <a:schemeClr val="tx1">
                  <a:lumMod val="75000"/>
                  <a:lumOff val="25000"/>
                </a:schemeClr>
              </a:solidFill>
            </a:endParaRPr>
          </a:p>
          <a:p>
            <a:pPr marL="347663" indent="-347663" algn="just">
              <a:spcBef>
                <a:spcPts val="1200"/>
              </a:spcBef>
              <a:buClr>
                <a:srgbClr val="389CC4"/>
              </a:buClr>
            </a:pPr>
            <a:r>
              <a:rPr lang="en-US" b="1" dirty="0">
                <a:solidFill>
                  <a:srgbClr val="389CC4"/>
                </a:solidFill>
              </a:rPr>
              <a:t>Model </a:t>
            </a:r>
            <a:r>
              <a:rPr lang="en-US" dirty="0">
                <a:solidFill>
                  <a:schemeClr val="tx1">
                    <a:lumMod val="75000"/>
                    <a:lumOff val="25000"/>
                  </a:schemeClr>
                </a:solidFill>
              </a:rPr>
              <a:t>and</a:t>
            </a:r>
            <a:r>
              <a:rPr lang="en-US" dirty="0">
                <a:solidFill>
                  <a:srgbClr val="389CC4"/>
                </a:solidFill>
              </a:rPr>
              <a:t> </a:t>
            </a:r>
            <a:r>
              <a:rPr lang="en-US" b="1" dirty="0">
                <a:solidFill>
                  <a:srgbClr val="389CC4"/>
                </a:solidFill>
              </a:rPr>
              <a:t>Predict </a:t>
            </a:r>
            <a:r>
              <a:rPr lang="en-US" dirty="0">
                <a:solidFill>
                  <a:schemeClr val="tx1">
                    <a:lumMod val="75000"/>
                    <a:lumOff val="25000"/>
                  </a:schemeClr>
                </a:solidFill>
              </a:rPr>
              <a:t>water flow </a:t>
            </a:r>
          </a:p>
        </p:txBody>
      </p:sp>
      <p:sp>
        <p:nvSpPr>
          <p:cNvPr id="22" name="TextBox 21"/>
          <p:cNvSpPr txBox="1"/>
          <p:nvPr/>
        </p:nvSpPr>
        <p:spPr>
          <a:xfrm>
            <a:off x="843099" y="26927622"/>
            <a:ext cx="8229600"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Project Partners</a:t>
            </a:r>
          </a:p>
        </p:txBody>
      </p:sp>
      <p:sp>
        <p:nvSpPr>
          <p:cNvPr id="43" name="Text Placeholder 16"/>
          <p:cNvSpPr txBox="1">
            <a:spLocks/>
          </p:cNvSpPr>
          <p:nvPr/>
        </p:nvSpPr>
        <p:spPr>
          <a:xfrm>
            <a:off x="833101" y="27666215"/>
            <a:ext cx="9538928" cy="1966732"/>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89CC4"/>
              </a:buClr>
            </a:pPr>
            <a:r>
              <a:rPr lang="en-US" dirty="0">
                <a:solidFill>
                  <a:schemeClr val="tx1">
                    <a:lumMod val="75000"/>
                    <a:lumOff val="25000"/>
                  </a:schemeClr>
                </a:solidFill>
              </a:rPr>
              <a:t>National Park Service, Northern Colorado Plateau Network</a:t>
            </a:r>
            <a:endParaRPr lang="en-US" strike="sngStrike" dirty="0">
              <a:solidFill>
                <a:schemeClr val="tx1">
                  <a:lumMod val="75000"/>
                  <a:lumOff val="25000"/>
                </a:schemeClr>
              </a:solidFill>
            </a:endParaRPr>
          </a:p>
          <a:p>
            <a:pPr marL="347663" indent="-347663">
              <a:buClr>
                <a:srgbClr val="389CC4"/>
              </a:buClr>
            </a:pPr>
            <a:r>
              <a:rPr lang="en-US" dirty="0">
                <a:solidFill>
                  <a:schemeClr val="tx1">
                    <a:lumMod val="75000"/>
                    <a:lumOff val="25000"/>
                  </a:schemeClr>
                </a:solidFill>
              </a:rPr>
              <a:t>Capitol Reef National Park</a:t>
            </a:r>
            <a:endParaRPr lang="en-US" strike="sngStrike" dirty="0">
              <a:solidFill>
                <a:schemeClr val="tx1">
                  <a:lumMod val="75000"/>
                  <a:lumOff val="25000"/>
                </a:schemeClr>
              </a:solidFill>
            </a:endParaRPr>
          </a:p>
          <a:p>
            <a:pPr marL="347663" indent="-347663" algn="just">
              <a:buClr>
                <a:srgbClr val="389CC4"/>
              </a:buClr>
            </a:pPr>
            <a:endParaRPr lang="en-US" dirty="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10633343" y="27418276"/>
            <a:ext cx="1568276" cy="2043510"/>
          </a:xfrm>
          <a:prstGeom prst="rect">
            <a:avLst/>
          </a:prstGeom>
        </p:spPr>
      </p:pic>
      <p:sp>
        <p:nvSpPr>
          <p:cNvPr id="19" name="TextBox 18"/>
          <p:cNvSpPr txBox="1"/>
          <p:nvPr/>
        </p:nvSpPr>
        <p:spPr>
          <a:xfrm>
            <a:off x="13612026" y="8230358"/>
            <a:ext cx="8170602"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Earth Observations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96140" y="8999799"/>
            <a:ext cx="2784087" cy="2275429"/>
          </a:xfrm>
          <a:prstGeom prst="rect">
            <a:avLst/>
          </a:prstGeom>
        </p:spPr>
      </p:pic>
      <p:sp>
        <p:nvSpPr>
          <p:cNvPr id="49" name="Text Placeholder 16"/>
          <p:cNvSpPr txBox="1">
            <a:spLocks/>
          </p:cNvSpPr>
          <p:nvPr/>
        </p:nvSpPr>
        <p:spPr>
          <a:xfrm>
            <a:off x="21463000" y="10759156"/>
            <a:ext cx="3159885"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t>Landsat 8 OLI</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86666" y="8955880"/>
            <a:ext cx="3081055" cy="2319348"/>
          </a:xfrm>
          <a:prstGeom prst="rect">
            <a:avLst/>
          </a:prstGeom>
        </p:spPr>
      </p:pic>
      <p:sp>
        <p:nvSpPr>
          <p:cNvPr id="50" name="Text Placeholder 16"/>
          <p:cNvSpPr txBox="1">
            <a:spLocks/>
          </p:cNvSpPr>
          <p:nvPr/>
        </p:nvSpPr>
        <p:spPr>
          <a:xfrm>
            <a:off x="17082980" y="10759156"/>
            <a:ext cx="2712572" cy="5160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a:solidFill>
                  <a:schemeClr val="tx1">
                    <a:lumMod val="75000"/>
                    <a:lumOff val="25000"/>
                  </a:schemeClr>
                </a:solidFill>
              </a:rPr>
              <a:t>Terra MODIS</a:t>
            </a:r>
          </a:p>
        </p:txBody>
      </p:sp>
      <p:sp>
        <p:nvSpPr>
          <p:cNvPr id="17" name="TextBox 16"/>
          <p:cNvSpPr txBox="1"/>
          <p:nvPr/>
        </p:nvSpPr>
        <p:spPr>
          <a:xfrm>
            <a:off x="843099" y="12246281"/>
            <a:ext cx="5275096" cy="769441"/>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Methodology</a:t>
            </a:r>
          </a:p>
        </p:txBody>
      </p:sp>
      <p:grpSp>
        <p:nvGrpSpPr>
          <p:cNvPr id="148" name="Group 147"/>
          <p:cNvGrpSpPr/>
          <p:nvPr/>
        </p:nvGrpSpPr>
        <p:grpSpPr>
          <a:xfrm>
            <a:off x="21994734" y="17183338"/>
            <a:ext cx="4369075" cy="2085113"/>
            <a:chOff x="21875902" y="15658163"/>
            <a:chExt cx="4369075" cy="2085113"/>
          </a:xfrm>
        </p:grpSpPr>
        <p:grpSp>
          <p:nvGrpSpPr>
            <p:cNvPr id="144" name="Group 143"/>
            <p:cNvGrpSpPr/>
            <p:nvPr/>
          </p:nvGrpSpPr>
          <p:grpSpPr>
            <a:xfrm>
              <a:off x="22136753" y="15797964"/>
              <a:ext cx="3847372" cy="1769112"/>
              <a:chOff x="22288526" y="15992064"/>
              <a:chExt cx="3847372" cy="1769112"/>
            </a:xfrm>
            <a:solidFill>
              <a:schemeClr val="bg1"/>
            </a:solidFill>
          </p:grpSpPr>
          <p:grpSp>
            <p:nvGrpSpPr>
              <p:cNvPr id="65" name="Group 64"/>
              <p:cNvGrpSpPr/>
              <p:nvPr/>
            </p:nvGrpSpPr>
            <p:grpSpPr>
              <a:xfrm>
                <a:off x="22288526" y="16837846"/>
                <a:ext cx="3847372" cy="923330"/>
                <a:chOff x="22288526" y="16837846"/>
                <a:chExt cx="3847372" cy="923330"/>
              </a:xfrm>
              <a:grpFill/>
            </p:grpSpPr>
            <p:sp>
              <p:nvSpPr>
                <p:cNvPr id="44" name="TextBox 43"/>
                <p:cNvSpPr txBox="1"/>
                <p:nvPr/>
              </p:nvSpPr>
              <p:spPr>
                <a:xfrm>
                  <a:off x="23827845" y="16837846"/>
                  <a:ext cx="2308053"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numCol="1" spcCol="640080" rtlCol="0">
                  <a:spAutoFit/>
                </a:bodyPr>
                <a:lstStyle/>
                <a:p>
                  <a:pPr>
                    <a:spcAft>
                      <a:spcPts val="1200"/>
                    </a:spcAft>
                  </a:pPr>
                  <a:r>
                    <a:rPr lang="en-US" sz="2700" dirty="0">
                      <a:solidFill>
                        <a:schemeClr val="tx1">
                          <a:lumMod val="75000"/>
                          <a:lumOff val="25000"/>
                        </a:schemeClr>
                      </a:solidFill>
                    </a:rPr>
                    <a:t>Fremont River &amp; Tributaries</a:t>
                  </a:r>
                </a:p>
              </p:txBody>
            </p:sp>
            <p:pic>
              <p:nvPicPr>
                <p:cNvPr id="143" name="Picture 142"/>
                <p:cNvPicPr>
                  <a:picLocks noChangeAspect="1"/>
                </p:cNvPicPr>
                <p:nvPr/>
              </p:nvPicPr>
              <p:blipFill rotWithShape="1">
                <a:blip r:embed="rId6">
                  <a:extLst>
                    <a:ext uri="{28A0092B-C50C-407E-A947-70E740481C1C}">
                      <a14:useLocalDpi xmlns:a14="http://schemas.microsoft.com/office/drawing/2010/main" val="0"/>
                    </a:ext>
                  </a:extLst>
                </a:blip>
                <a:srcRect t="60426" r="77069"/>
                <a:stretch/>
              </p:blipFill>
              <p:spPr>
                <a:xfrm>
                  <a:off x="22288526" y="17092535"/>
                  <a:ext cx="1123718" cy="4139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grpSp>
          <p:grpSp>
            <p:nvGrpSpPr>
              <p:cNvPr id="67" name="Group 66"/>
              <p:cNvGrpSpPr/>
              <p:nvPr/>
            </p:nvGrpSpPr>
            <p:grpSpPr>
              <a:xfrm>
                <a:off x="22343787" y="15992064"/>
                <a:ext cx="3669377" cy="923330"/>
                <a:chOff x="22343787" y="15992064"/>
                <a:chExt cx="3669377" cy="923330"/>
              </a:xfrm>
              <a:grpFill/>
            </p:grpSpPr>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r="78196" b="40434"/>
                <a:stretch/>
              </p:blipFill>
              <p:spPr>
                <a:xfrm>
                  <a:off x="22343787" y="16132343"/>
                  <a:ext cx="1068457" cy="623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pic>
            <p:sp>
              <p:nvSpPr>
                <p:cNvPr id="66" name="TextBox 65"/>
                <p:cNvSpPr txBox="1"/>
                <p:nvPr/>
              </p:nvSpPr>
              <p:spPr>
                <a:xfrm>
                  <a:off x="23827846" y="15992064"/>
                  <a:ext cx="2185318"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numCol="1" spcCol="640080" rtlCol="0">
                  <a:spAutoFit/>
                </a:bodyPr>
                <a:lstStyle/>
                <a:p>
                  <a:pPr algn="just"/>
                  <a:r>
                    <a:rPr lang="en-US" sz="2700" dirty="0">
                      <a:solidFill>
                        <a:schemeClr val="tx1">
                          <a:lumMod val="75000"/>
                          <a:lumOff val="25000"/>
                        </a:schemeClr>
                      </a:solidFill>
                    </a:rPr>
                    <a:t>Fremont River Watershed</a:t>
                  </a:r>
                </a:p>
              </p:txBody>
            </p:sp>
          </p:grpSp>
        </p:grpSp>
        <p:sp>
          <p:nvSpPr>
            <p:cNvPr id="147" name="Rectangle 146"/>
            <p:cNvSpPr/>
            <p:nvPr/>
          </p:nvSpPr>
          <p:spPr>
            <a:xfrm>
              <a:off x="21875902" y="15658163"/>
              <a:ext cx="4369075" cy="208511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7" name="Picture 6">
            <a:extLst>
              <a:ext uri="{FF2B5EF4-FFF2-40B4-BE49-F238E27FC236}">
                <a16:creationId xmlns:a16="http://schemas.microsoft.com/office/drawing/2014/main" xmlns="" id="{D53A361F-2E4A-4EC0-A614-7441F14924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94734" y="12341795"/>
            <a:ext cx="4369075" cy="4369075"/>
          </a:xfrm>
          <a:prstGeom prst="rect">
            <a:avLst/>
          </a:prstGeom>
        </p:spPr>
      </p:pic>
      <p:sp>
        <p:nvSpPr>
          <p:cNvPr id="9" name="TextBox 8">
            <a:extLst>
              <a:ext uri="{FF2B5EF4-FFF2-40B4-BE49-F238E27FC236}">
                <a16:creationId xmlns:a16="http://schemas.microsoft.com/office/drawing/2014/main" xmlns="" id="{7C9E6FB7-0C32-4857-B478-1329DAB39C5B}"/>
              </a:ext>
            </a:extLst>
          </p:cNvPr>
          <p:cNvSpPr txBox="1"/>
          <p:nvPr/>
        </p:nvSpPr>
        <p:spPr>
          <a:xfrm>
            <a:off x="23787238" y="13920259"/>
            <a:ext cx="457176" cy="338554"/>
          </a:xfrm>
          <a:prstGeom prst="rect">
            <a:avLst/>
          </a:prstGeom>
        </p:spPr>
        <p:txBody>
          <a:bodyPr wrap="none" numCol="1" spcCol="640080" rtlCol="0">
            <a:spAutoFit/>
          </a:bodyPr>
          <a:lstStyle/>
          <a:p>
            <a:pPr algn="just"/>
            <a:r>
              <a:rPr lang="en-US" sz="1600" dirty="0">
                <a:solidFill>
                  <a:srgbClr val="404040"/>
                </a:solidFill>
              </a:rPr>
              <a:t>UT</a:t>
            </a:r>
          </a:p>
        </p:txBody>
      </p:sp>
      <p:sp>
        <p:nvSpPr>
          <p:cNvPr id="145" name="TextBox 144">
            <a:extLst>
              <a:ext uri="{FF2B5EF4-FFF2-40B4-BE49-F238E27FC236}">
                <a16:creationId xmlns:a16="http://schemas.microsoft.com/office/drawing/2014/main" xmlns="" id="{A16F6CB2-4BA0-4FAF-A3E8-75CF59F0502D}"/>
              </a:ext>
            </a:extLst>
          </p:cNvPr>
          <p:cNvSpPr txBox="1"/>
          <p:nvPr/>
        </p:nvSpPr>
        <p:spPr>
          <a:xfrm>
            <a:off x="25505412" y="14385390"/>
            <a:ext cx="474810"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CO</a:t>
            </a:r>
          </a:p>
        </p:txBody>
      </p:sp>
      <p:sp>
        <p:nvSpPr>
          <p:cNvPr id="146" name="TextBox 145">
            <a:extLst>
              <a:ext uri="{FF2B5EF4-FFF2-40B4-BE49-F238E27FC236}">
                <a16:creationId xmlns:a16="http://schemas.microsoft.com/office/drawing/2014/main" xmlns="" id="{4BC80459-DF51-43F3-9184-EE5006A27ED3}"/>
              </a:ext>
            </a:extLst>
          </p:cNvPr>
          <p:cNvSpPr txBox="1"/>
          <p:nvPr/>
        </p:nvSpPr>
        <p:spPr>
          <a:xfrm>
            <a:off x="25368889" y="15818481"/>
            <a:ext cx="514885"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NM</a:t>
            </a:r>
          </a:p>
        </p:txBody>
      </p:sp>
      <p:sp>
        <p:nvSpPr>
          <p:cNvPr id="149" name="TextBox 148">
            <a:extLst>
              <a:ext uri="{FF2B5EF4-FFF2-40B4-BE49-F238E27FC236}">
                <a16:creationId xmlns:a16="http://schemas.microsoft.com/office/drawing/2014/main" xmlns="" id="{7058A84B-B67D-44EC-AB36-E155FC952CE1}"/>
              </a:ext>
            </a:extLst>
          </p:cNvPr>
          <p:cNvSpPr txBox="1"/>
          <p:nvPr/>
        </p:nvSpPr>
        <p:spPr>
          <a:xfrm>
            <a:off x="25035819" y="12847237"/>
            <a:ext cx="500458"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WY</a:t>
            </a:r>
          </a:p>
        </p:txBody>
      </p:sp>
      <p:sp>
        <p:nvSpPr>
          <p:cNvPr id="150" name="TextBox 149">
            <a:extLst>
              <a:ext uri="{FF2B5EF4-FFF2-40B4-BE49-F238E27FC236}">
                <a16:creationId xmlns:a16="http://schemas.microsoft.com/office/drawing/2014/main" xmlns="" id="{63DD784D-34A7-44BE-92D1-6E093BCCEC9B}"/>
              </a:ext>
            </a:extLst>
          </p:cNvPr>
          <p:cNvSpPr txBox="1"/>
          <p:nvPr/>
        </p:nvSpPr>
        <p:spPr>
          <a:xfrm>
            <a:off x="23447783" y="15903144"/>
            <a:ext cx="458780"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AZ</a:t>
            </a:r>
          </a:p>
        </p:txBody>
      </p:sp>
      <p:sp>
        <p:nvSpPr>
          <p:cNvPr id="151" name="TextBox 150">
            <a:extLst>
              <a:ext uri="{FF2B5EF4-FFF2-40B4-BE49-F238E27FC236}">
                <a16:creationId xmlns:a16="http://schemas.microsoft.com/office/drawing/2014/main" xmlns="" id="{E51AB921-8BC8-4819-A1CA-B8BAC02E9922}"/>
              </a:ext>
            </a:extLst>
          </p:cNvPr>
          <p:cNvSpPr txBox="1"/>
          <p:nvPr/>
        </p:nvSpPr>
        <p:spPr>
          <a:xfrm>
            <a:off x="22079431" y="15891946"/>
            <a:ext cx="453970"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CA</a:t>
            </a:r>
          </a:p>
        </p:txBody>
      </p:sp>
      <p:sp>
        <p:nvSpPr>
          <p:cNvPr id="152" name="TextBox 151">
            <a:extLst>
              <a:ext uri="{FF2B5EF4-FFF2-40B4-BE49-F238E27FC236}">
                <a16:creationId xmlns:a16="http://schemas.microsoft.com/office/drawing/2014/main" xmlns="" id="{14814D71-0A32-4B73-AA35-214DCC80C379}"/>
              </a:ext>
            </a:extLst>
          </p:cNvPr>
          <p:cNvSpPr txBox="1"/>
          <p:nvPr/>
        </p:nvSpPr>
        <p:spPr>
          <a:xfrm>
            <a:off x="22164001" y="14129253"/>
            <a:ext cx="482824"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NV</a:t>
            </a:r>
          </a:p>
        </p:txBody>
      </p:sp>
      <p:sp>
        <p:nvSpPr>
          <p:cNvPr id="153" name="TextBox 152">
            <a:extLst>
              <a:ext uri="{FF2B5EF4-FFF2-40B4-BE49-F238E27FC236}">
                <a16:creationId xmlns:a16="http://schemas.microsoft.com/office/drawing/2014/main" xmlns="" id="{1ACD7DE7-B1DA-4728-80B0-943367B75A94}"/>
              </a:ext>
            </a:extLst>
          </p:cNvPr>
          <p:cNvSpPr txBox="1"/>
          <p:nvPr/>
        </p:nvSpPr>
        <p:spPr>
          <a:xfrm>
            <a:off x="22852979" y="12630489"/>
            <a:ext cx="415498" cy="338554"/>
          </a:xfrm>
          <a:prstGeom prst="rect">
            <a:avLst/>
          </a:prstGeom>
        </p:spPr>
        <p:txBody>
          <a:bodyPr wrap="none" numCol="1" spcCol="640080" rtlCol="0">
            <a:spAutoFit/>
          </a:bodyPr>
          <a:lstStyle/>
          <a:p>
            <a:pPr algn="just"/>
            <a:r>
              <a:rPr lang="en-US" sz="1600" dirty="0">
                <a:solidFill>
                  <a:schemeClr val="tx1">
                    <a:lumMod val="75000"/>
                    <a:lumOff val="25000"/>
                  </a:schemeClr>
                </a:solidFill>
              </a:rPr>
              <a:t>ID</a:t>
            </a:r>
          </a:p>
        </p:txBody>
      </p:sp>
      <p:grpSp>
        <p:nvGrpSpPr>
          <p:cNvPr id="23" name="Group 22">
            <a:extLst>
              <a:ext uri="{FF2B5EF4-FFF2-40B4-BE49-F238E27FC236}">
                <a16:creationId xmlns:a16="http://schemas.microsoft.com/office/drawing/2014/main" xmlns="" id="{EA54233D-F088-41F3-8B8D-07C67A47DB1F}"/>
              </a:ext>
            </a:extLst>
          </p:cNvPr>
          <p:cNvGrpSpPr/>
          <p:nvPr/>
        </p:nvGrpSpPr>
        <p:grpSpPr>
          <a:xfrm>
            <a:off x="13519722" y="30651410"/>
            <a:ext cx="10498538" cy="3261819"/>
            <a:chOff x="13519722" y="30740134"/>
            <a:chExt cx="10498538" cy="3261819"/>
          </a:xfrm>
        </p:grpSpPr>
        <p:sp>
          <p:nvSpPr>
            <p:cNvPr id="48" name="Text Placeholder 16"/>
            <p:cNvSpPr txBox="1">
              <a:spLocks/>
            </p:cNvSpPr>
            <p:nvPr/>
          </p:nvSpPr>
          <p:spPr>
            <a:xfrm>
              <a:off x="13519722" y="3275406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Margaret </a:t>
              </a:r>
              <a:r>
                <a:rPr lang="en-US" dirty="0" err="1">
                  <a:solidFill>
                    <a:schemeClr val="tx1">
                      <a:lumMod val="75000"/>
                      <a:lumOff val="25000"/>
                    </a:schemeClr>
                  </a:solidFill>
                </a:rPr>
                <a:t>Mulhern</a:t>
              </a:r>
              <a:endParaRPr lang="en-US" dirty="0">
                <a:solidFill>
                  <a:schemeClr val="tx1">
                    <a:lumMod val="75000"/>
                    <a:lumOff val="25000"/>
                  </a:schemeClr>
                </a:solidFill>
              </a:endParaRPr>
            </a:p>
            <a:p>
              <a:pPr algn="ctr">
                <a:lnSpc>
                  <a:spcPct val="100000"/>
                </a:lnSpc>
                <a:spcBef>
                  <a:spcPts val="0"/>
                </a:spcBef>
              </a:pPr>
              <a:r>
                <a:rPr lang="en-US" dirty="0">
                  <a:solidFill>
                    <a:schemeClr val="tx1">
                      <a:lumMod val="75000"/>
                      <a:lumOff val="25000"/>
                    </a:schemeClr>
                  </a:solidFill>
                </a:rPr>
                <a:t>Project Lead</a:t>
              </a:r>
            </a:p>
          </p:txBody>
        </p:sp>
        <p:sp>
          <p:nvSpPr>
            <p:cNvPr id="51" name="Text Placeholder 16"/>
            <p:cNvSpPr txBox="1">
              <a:spLocks/>
            </p:cNvSpPr>
            <p:nvPr/>
          </p:nvSpPr>
          <p:spPr>
            <a:xfrm>
              <a:off x="15982211" y="3275405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Manda Au</a:t>
              </a:r>
            </a:p>
          </p:txBody>
        </p:sp>
        <p:sp>
          <p:nvSpPr>
            <p:cNvPr id="53" name="Text Placeholder 16"/>
            <p:cNvSpPr txBox="1">
              <a:spLocks/>
            </p:cNvSpPr>
            <p:nvPr/>
          </p:nvSpPr>
          <p:spPr>
            <a:xfrm>
              <a:off x="18444700" y="3275406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Nolan Barrette</a:t>
              </a:r>
            </a:p>
          </p:txBody>
        </p:sp>
        <p:sp>
          <p:nvSpPr>
            <p:cNvPr id="55" name="Text Placeholder 16"/>
            <p:cNvSpPr txBox="1">
              <a:spLocks/>
            </p:cNvSpPr>
            <p:nvPr/>
          </p:nvSpPr>
          <p:spPr>
            <a:xfrm>
              <a:off x="21016100" y="3275406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Austin Counts</a:t>
              </a:r>
            </a:p>
          </p:txBody>
        </p:sp>
        <p:grpSp>
          <p:nvGrpSpPr>
            <p:cNvPr id="20" name="Group 19">
              <a:extLst>
                <a:ext uri="{FF2B5EF4-FFF2-40B4-BE49-F238E27FC236}">
                  <a16:creationId xmlns:a16="http://schemas.microsoft.com/office/drawing/2014/main" xmlns="" id="{A7F80706-84C0-423E-AE3A-06471FC6C15F}"/>
                </a:ext>
              </a:extLst>
            </p:cNvPr>
            <p:cNvGrpSpPr/>
            <p:nvPr/>
          </p:nvGrpSpPr>
          <p:grpSpPr>
            <a:xfrm>
              <a:off x="13927145" y="30740134"/>
              <a:ext cx="2057404" cy="2046184"/>
              <a:chOff x="13927145" y="30740134"/>
              <a:chExt cx="2057404" cy="2046184"/>
            </a:xfrm>
          </p:grpSpPr>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27145" y="30740134"/>
                <a:ext cx="2057404" cy="2046184"/>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132887" y="30944792"/>
                <a:ext cx="1645920" cy="1636868"/>
              </a:xfrm>
              <a:prstGeom prst="ellipse">
                <a:avLst/>
              </a:prstGeom>
            </p:spPr>
          </p:pic>
        </p:grpSp>
        <p:grpSp>
          <p:nvGrpSpPr>
            <p:cNvPr id="13" name="Group 12">
              <a:extLst>
                <a:ext uri="{FF2B5EF4-FFF2-40B4-BE49-F238E27FC236}">
                  <a16:creationId xmlns:a16="http://schemas.microsoft.com/office/drawing/2014/main" xmlns="" id="{AB0788DD-DC2B-4F9B-8CCE-B07B08B08471}"/>
                </a:ext>
              </a:extLst>
            </p:cNvPr>
            <p:cNvGrpSpPr/>
            <p:nvPr/>
          </p:nvGrpSpPr>
          <p:grpSpPr>
            <a:xfrm>
              <a:off x="16440655" y="30740134"/>
              <a:ext cx="2057404" cy="2046184"/>
              <a:chOff x="16389634" y="30740134"/>
              <a:chExt cx="2057404" cy="2046184"/>
            </a:xfrm>
          </p:grpSpPr>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89634" y="30740134"/>
                <a:ext cx="2057404" cy="2046184"/>
              </a:xfrm>
              <a:prstGeom prst="rect">
                <a:avLst/>
              </a:prstGeom>
            </p:spPr>
          </p:pic>
          <p:pic>
            <p:nvPicPr>
              <p:cNvPr id="154" name="Picture 153">
                <a:extLst>
                  <a:ext uri="{FF2B5EF4-FFF2-40B4-BE49-F238E27FC236}">
                    <a16:creationId xmlns:a16="http://schemas.microsoft.com/office/drawing/2014/main" xmlns="" id="{EFC77F5A-B6C5-402B-959E-0B099A2250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595376" y="30944792"/>
                <a:ext cx="1645920" cy="1636868"/>
              </a:xfrm>
              <a:prstGeom prst="ellipse">
                <a:avLst/>
              </a:prstGeom>
            </p:spPr>
          </p:pic>
        </p:grpSp>
        <p:grpSp>
          <p:nvGrpSpPr>
            <p:cNvPr id="10" name="Group 9">
              <a:extLst>
                <a:ext uri="{FF2B5EF4-FFF2-40B4-BE49-F238E27FC236}">
                  <a16:creationId xmlns:a16="http://schemas.microsoft.com/office/drawing/2014/main" xmlns="" id="{64E4F45A-F6DC-4648-B197-3E4900BF37C4}"/>
                </a:ext>
              </a:extLst>
            </p:cNvPr>
            <p:cNvGrpSpPr/>
            <p:nvPr/>
          </p:nvGrpSpPr>
          <p:grpSpPr>
            <a:xfrm>
              <a:off x="18954165" y="30740134"/>
              <a:ext cx="2057404" cy="2046184"/>
              <a:chOff x="18968334" y="31003638"/>
              <a:chExt cx="2057404" cy="2046184"/>
            </a:xfrm>
          </p:grpSpPr>
          <p:pic>
            <p:nvPicPr>
              <p:cNvPr id="155" name="Picture 154">
                <a:extLst>
                  <a:ext uri="{FF2B5EF4-FFF2-40B4-BE49-F238E27FC236}">
                    <a16:creationId xmlns:a16="http://schemas.microsoft.com/office/drawing/2014/main" xmlns="" id="{8F62E28A-4CC0-4E69-8FF4-27A7DBEA34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68334" y="31003638"/>
                <a:ext cx="2057404" cy="2046184"/>
              </a:xfrm>
              <a:prstGeom prst="rect">
                <a:avLst/>
              </a:prstGeom>
            </p:spPr>
          </p:pic>
          <p:pic>
            <p:nvPicPr>
              <p:cNvPr id="156" name="Picture 155">
                <a:extLst>
                  <a:ext uri="{FF2B5EF4-FFF2-40B4-BE49-F238E27FC236}">
                    <a16:creationId xmlns:a16="http://schemas.microsoft.com/office/drawing/2014/main" xmlns="" id="{B2109E67-73AE-4A45-A122-2AE600A90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74076" y="31208296"/>
                <a:ext cx="1645920" cy="1636868"/>
              </a:xfrm>
              <a:prstGeom prst="ellipse">
                <a:avLst/>
              </a:prstGeom>
            </p:spPr>
          </p:pic>
        </p:grpSp>
        <p:grpSp>
          <p:nvGrpSpPr>
            <p:cNvPr id="3" name="Group 2">
              <a:extLst>
                <a:ext uri="{FF2B5EF4-FFF2-40B4-BE49-F238E27FC236}">
                  <a16:creationId xmlns:a16="http://schemas.microsoft.com/office/drawing/2014/main" xmlns="" id="{BED425DB-89DB-4E17-BCFF-EBEDD1BCB0F1}"/>
                </a:ext>
              </a:extLst>
            </p:cNvPr>
            <p:cNvGrpSpPr/>
            <p:nvPr/>
          </p:nvGrpSpPr>
          <p:grpSpPr>
            <a:xfrm>
              <a:off x="21467674" y="30740134"/>
              <a:ext cx="2057404" cy="2046184"/>
              <a:chOff x="21467674" y="30844702"/>
              <a:chExt cx="2057404" cy="2046184"/>
            </a:xfrm>
          </p:grpSpPr>
          <p:pic>
            <p:nvPicPr>
              <p:cNvPr id="157" name="Picture 156">
                <a:extLst>
                  <a:ext uri="{FF2B5EF4-FFF2-40B4-BE49-F238E27FC236}">
                    <a16:creationId xmlns:a16="http://schemas.microsoft.com/office/drawing/2014/main" xmlns="" id="{572BAF5D-310B-4D3D-8248-47323C797F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67674" y="30844702"/>
                <a:ext cx="2057404" cy="2046184"/>
              </a:xfrm>
              <a:prstGeom prst="rect">
                <a:avLst/>
              </a:prstGeom>
            </p:spPr>
          </p:pic>
          <p:pic>
            <p:nvPicPr>
              <p:cNvPr id="158" name="Picture 157">
                <a:extLst>
                  <a:ext uri="{FF2B5EF4-FFF2-40B4-BE49-F238E27FC236}">
                    <a16:creationId xmlns:a16="http://schemas.microsoft.com/office/drawing/2014/main" xmlns="" id="{ED66AA2F-3058-437F-8319-DE5FE81337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73416" y="31049360"/>
                <a:ext cx="1645920" cy="1636868"/>
              </a:xfrm>
              <a:prstGeom prst="ellipse">
                <a:avLst/>
              </a:prstGeom>
            </p:spPr>
          </p:pic>
        </p:grpSp>
      </p:grpSp>
      <p:grpSp>
        <p:nvGrpSpPr>
          <p:cNvPr id="6" name="Group 5"/>
          <p:cNvGrpSpPr/>
          <p:nvPr/>
        </p:nvGrpSpPr>
        <p:grpSpPr>
          <a:xfrm>
            <a:off x="1074420" y="12033193"/>
            <a:ext cx="12566690" cy="7310620"/>
            <a:chOff x="929619" y="12223693"/>
            <a:chExt cx="12901992" cy="7310620"/>
          </a:xfrm>
        </p:grpSpPr>
        <p:cxnSp>
          <p:nvCxnSpPr>
            <p:cNvPr id="69" name="Straight Connector 68">
              <a:extLst>
                <a:ext uri="{FF2B5EF4-FFF2-40B4-BE49-F238E27FC236}">
                  <a16:creationId xmlns:a16="http://schemas.microsoft.com/office/drawing/2014/main" xmlns="" id="{3FAD25F0-0776-43B8-A763-4EBFAFD7D3B0}"/>
                </a:ext>
              </a:extLst>
            </p:cNvPr>
            <p:cNvCxnSpPr>
              <a:cxnSpLocks/>
            </p:cNvCxnSpPr>
            <p:nvPr/>
          </p:nvCxnSpPr>
          <p:spPr>
            <a:xfrm>
              <a:off x="1999803" y="15478441"/>
              <a:ext cx="220405" cy="279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19279A13-1295-4CD3-8831-DB0884CC476B}"/>
                </a:ext>
              </a:extLst>
            </p:cNvPr>
            <p:cNvCxnSpPr>
              <a:cxnSpLocks/>
            </p:cNvCxnSpPr>
            <p:nvPr/>
          </p:nvCxnSpPr>
          <p:spPr>
            <a:xfrm>
              <a:off x="3953647" y="15429334"/>
              <a:ext cx="365661" cy="336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Hexagon 140">
              <a:extLst>
                <a:ext uri="{FF2B5EF4-FFF2-40B4-BE49-F238E27FC236}">
                  <a16:creationId xmlns:a16="http://schemas.microsoft.com/office/drawing/2014/main" xmlns="" id="{635BE129-A2A7-4AE1-8AE1-E79A7605A14F}"/>
                </a:ext>
              </a:extLst>
            </p:cNvPr>
            <p:cNvSpPr/>
            <p:nvPr/>
          </p:nvSpPr>
          <p:spPr>
            <a:xfrm rot="5400000">
              <a:off x="12341970" y="12273528"/>
              <a:ext cx="1530437" cy="1430768"/>
            </a:xfrm>
            <a:prstGeom prst="hexagon">
              <a:avLst/>
            </a:prstGeom>
            <a:solidFill>
              <a:srgbClr val="E1F0F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42" name="Text Box 2">
              <a:extLst>
                <a:ext uri="{FF2B5EF4-FFF2-40B4-BE49-F238E27FC236}">
                  <a16:creationId xmlns:a16="http://schemas.microsoft.com/office/drawing/2014/main" xmlns="" id="{B33D21F1-ABB5-4383-8DB5-9A5825C8CA5C}"/>
                </a:ext>
              </a:extLst>
            </p:cNvPr>
            <p:cNvSpPr txBox="1">
              <a:spLocks noChangeArrowheads="1"/>
            </p:cNvSpPr>
            <p:nvPr/>
          </p:nvSpPr>
          <p:spPr bwMode="auto">
            <a:xfrm>
              <a:off x="12398165" y="12526227"/>
              <a:ext cx="1347073" cy="925370"/>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ArcSWAT Watershed Delineation</a:t>
              </a:r>
            </a:p>
          </p:txBody>
        </p:sp>
        <p:grpSp>
          <p:nvGrpSpPr>
            <p:cNvPr id="72" name="Group 71">
              <a:extLst>
                <a:ext uri="{FF2B5EF4-FFF2-40B4-BE49-F238E27FC236}">
                  <a16:creationId xmlns:a16="http://schemas.microsoft.com/office/drawing/2014/main" xmlns="" id="{EF2FD460-590E-4D79-B5DD-662E141C6FAA}"/>
                </a:ext>
              </a:extLst>
            </p:cNvPr>
            <p:cNvGrpSpPr>
              <a:grpSpLocks noChangeAspect="1"/>
            </p:cNvGrpSpPr>
            <p:nvPr/>
          </p:nvGrpSpPr>
          <p:grpSpPr>
            <a:xfrm>
              <a:off x="8585075" y="14069352"/>
              <a:ext cx="1430767" cy="1530436"/>
              <a:chOff x="890459" y="1799658"/>
              <a:chExt cx="2063599" cy="2207350"/>
            </a:xfrm>
            <a:solidFill>
              <a:srgbClr val="AFD7E7"/>
            </a:solidFill>
          </p:grpSpPr>
          <p:sp>
            <p:nvSpPr>
              <p:cNvPr id="139" name="Hexagon 138">
                <a:extLst>
                  <a:ext uri="{FF2B5EF4-FFF2-40B4-BE49-F238E27FC236}">
                    <a16:creationId xmlns:a16="http://schemas.microsoft.com/office/drawing/2014/main" xmlns="" id="{7119D875-2189-4EEC-AE53-87E4002C769B}"/>
                  </a:ext>
                </a:extLst>
              </p:cNvPr>
              <p:cNvSpPr/>
              <p:nvPr/>
            </p:nvSpPr>
            <p:spPr>
              <a:xfrm rot="5400000">
                <a:off x="818584" y="1871533"/>
                <a:ext cx="2207350" cy="206359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40" name="Text Box 2">
                <a:extLst>
                  <a:ext uri="{FF2B5EF4-FFF2-40B4-BE49-F238E27FC236}">
                    <a16:creationId xmlns:a16="http://schemas.microsoft.com/office/drawing/2014/main" xmlns="" id="{45441F43-195E-4579-80A7-7265691349D2}"/>
                  </a:ext>
                </a:extLst>
              </p:cNvPr>
              <p:cNvSpPr txBox="1">
                <a:spLocks noChangeArrowheads="1"/>
              </p:cNvSpPr>
              <p:nvPr/>
            </p:nvSpPr>
            <p:spPr bwMode="auto">
              <a:xfrm>
                <a:off x="890459" y="2347900"/>
                <a:ext cx="1941628" cy="1265367"/>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i="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In situ</a:t>
                </a: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 SNOTEL Data</a:t>
                </a:r>
              </a:p>
            </p:txBody>
          </p:sp>
        </p:grpSp>
        <p:sp>
          <p:nvSpPr>
            <p:cNvPr id="137" name="Hexagon 136">
              <a:extLst>
                <a:ext uri="{FF2B5EF4-FFF2-40B4-BE49-F238E27FC236}">
                  <a16:creationId xmlns:a16="http://schemas.microsoft.com/office/drawing/2014/main" xmlns="" id="{1EFD60BF-F4C1-409C-A94B-F2169F3E7EB3}"/>
                </a:ext>
              </a:extLst>
            </p:cNvPr>
            <p:cNvSpPr/>
            <p:nvPr/>
          </p:nvSpPr>
          <p:spPr>
            <a:xfrm rot="5400000">
              <a:off x="10413268" y="12273529"/>
              <a:ext cx="1530436" cy="1430766"/>
            </a:xfrm>
            <a:prstGeom prst="hexagon">
              <a:avLst/>
            </a:prstGeom>
            <a:solidFill>
              <a:srgbClr val="E1F0F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38" name="Text Box 2">
              <a:extLst>
                <a:ext uri="{FF2B5EF4-FFF2-40B4-BE49-F238E27FC236}">
                  <a16:creationId xmlns:a16="http://schemas.microsoft.com/office/drawing/2014/main" xmlns="" id="{B9C74127-BA28-4EBC-95C2-D94EB717ED18}"/>
                </a:ext>
              </a:extLst>
            </p:cNvPr>
            <p:cNvSpPr txBox="1">
              <a:spLocks noChangeArrowheads="1"/>
            </p:cNvSpPr>
            <p:nvPr/>
          </p:nvSpPr>
          <p:spPr bwMode="auto">
            <a:xfrm>
              <a:off x="10463102" y="12436781"/>
              <a:ext cx="1346200" cy="1104263"/>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1/3 Arc Sec LiDAR DEM</a:t>
              </a:r>
            </a:p>
          </p:txBody>
        </p:sp>
        <p:grpSp>
          <p:nvGrpSpPr>
            <p:cNvPr id="76" name="Group 75">
              <a:extLst>
                <a:ext uri="{FF2B5EF4-FFF2-40B4-BE49-F238E27FC236}">
                  <a16:creationId xmlns:a16="http://schemas.microsoft.com/office/drawing/2014/main" xmlns="" id="{9BE29C89-1C8F-4612-8912-5A37C214E8F3}"/>
                </a:ext>
              </a:extLst>
            </p:cNvPr>
            <p:cNvGrpSpPr>
              <a:grpSpLocks noChangeAspect="1"/>
            </p:cNvGrpSpPr>
            <p:nvPr/>
          </p:nvGrpSpPr>
          <p:grpSpPr>
            <a:xfrm>
              <a:off x="7647279" y="18003883"/>
              <a:ext cx="1465611" cy="1530430"/>
              <a:chOff x="11260951" y="7465697"/>
              <a:chExt cx="2113857" cy="2207345"/>
            </a:xfrm>
            <a:solidFill>
              <a:srgbClr val="379CC4"/>
            </a:solidFill>
          </p:grpSpPr>
          <p:sp>
            <p:nvSpPr>
              <p:cNvPr id="135" name="Hexagon 134">
                <a:extLst>
                  <a:ext uri="{FF2B5EF4-FFF2-40B4-BE49-F238E27FC236}">
                    <a16:creationId xmlns:a16="http://schemas.microsoft.com/office/drawing/2014/main" xmlns="" id="{553BEB21-B1D8-4F43-AF27-2CEF5C65C615}"/>
                  </a:ext>
                </a:extLst>
              </p:cNvPr>
              <p:cNvSpPr/>
              <p:nvPr/>
            </p:nvSpPr>
            <p:spPr>
              <a:xfrm rot="5400000">
                <a:off x="11202115" y="7524533"/>
                <a:ext cx="2207345" cy="2089673"/>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36" name="Text Box 2">
                <a:extLst>
                  <a:ext uri="{FF2B5EF4-FFF2-40B4-BE49-F238E27FC236}">
                    <a16:creationId xmlns:a16="http://schemas.microsoft.com/office/drawing/2014/main" xmlns="" id="{FD50E96C-C28D-419B-B227-4FD5B58FB13C}"/>
                  </a:ext>
                </a:extLst>
              </p:cNvPr>
              <p:cNvSpPr txBox="1">
                <a:spLocks noChangeArrowheads="1"/>
              </p:cNvSpPr>
              <p:nvPr/>
            </p:nvSpPr>
            <p:spPr bwMode="auto">
              <a:xfrm>
                <a:off x="11288742" y="7949220"/>
                <a:ext cx="2086066" cy="1132185"/>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Actual vs Simulated Flow Plot</a:t>
                </a:r>
              </a:p>
            </p:txBody>
          </p:sp>
        </p:grpSp>
        <p:grpSp>
          <p:nvGrpSpPr>
            <p:cNvPr id="77" name="Group 76">
              <a:extLst>
                <a:ext uri="{FF2B5EF4-FFF2-40B4-BE49-F238E27FC236}">
                  <a16:creationId xmlns:a16="http://schemas.microsoft.com/office/drawing/2014/main" xmlns="" id="{27E18268-99AD-450D-A566-F0036D288977}"/>
                </a:ext>
              </a:extLst>
            </p:cNvPr>
            <p:cNvGrpSpPr>
              <a:grpSpLocks noChangeAspect="1"/>
            </p:cNvGrpSpPr>
            <p:nvPr/>
          </p:nvGrpSpPr>
          <p:grpSpPr>
            <a:xfrm>
              <a:off x="2858502" y="14069351"/>
              <a:ext cx="1460804" cy="1530437"/>
              <a:chOff x="827816" y="6994025"/>
              <a:chExt cx="2106920" cy="2207350"/>
            </a:xfrm>
            <a:solidFill>
              <a:srgbClr val="AFD7E7"/>
            </a:solidFill>
          </p:grpSpPr>
          <p:sp>
            <p:nvSpPr>
              <p:cNvPr id="133" name="Hexagon 132">
                <a:extLst>
                  <a:ext uri="{FF2B5EF4-FFF2-40B4-BE49-F238E27FC236}">
                    <a16:creationId xmlns:a16="http://schemas.microsoft.com/office/drawing/2014/main" xmlns="" id="{E8CB9BDE-FD0D-45CD-A257-39ED411C9FB0}"/>
                  </a:ext>
                </a:extLst>
              </p:cNvPr>
              <p:cNvSpPr/>
              <p:nvPr/>
            </p:nvSpPr>
            <p:spPr>
              <a:xfrm rot="5400000">
                <a:off x="799262" y="7065900"/>
                <a:ext cx="2207350" cy="206359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34" name="Text Box 2">
                <a:extLst>
                  <a:ext uri="{FF2B5EF4-FFF2-40B4-BE49-F238E27FC236}">
                    <a16:creationId xmlns:a16="http://schemas.microsoft.com/office/drawing/2014/main" xmlns="" id="{F22FFC15-31EA-4A21-8B96-5457BA90DCA1}"/>
                  </a:ext>
                </a:extLst>
              </p:cNvPr>
              <p:cNvSpPr txBox="1">
                <a:spLocks noChangeArrowheads="1"/>
              </p:cNvSpPr>
              <p:nvPr/>
            </p:nvSpPr>
            <p:spPr bwMode="auto">
              <a:xfrm>
                <a:off x="827816" y="7480408"/>
                <a:ext cx="2068746" cy="1213290"/>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MODIS NDSI</a:t>
                </a:r>
              </a:p>
            </p:txBody>
          </p:sp>
        </p:grpSp>
        <p:grpSp>
          <p:nvGrpSpPr>
            <p:cNvPr id="78" name="Group 77">
              <a:extLst>
                <a:ext uri="{FF2B5EF4-FFF2-40B4-BE49-F238E27FC236}">
                  <a16:creationId xmlns:a16="http://schemas.microsoft.com/office/drawing/2014/main" xmlns="" id="{FA28A853-0E81-4D65-BEA9-FE3913AFD429}"/>
                </a:ext>
              </a:extLst>
            </p:cNvPr>
            <p:cNvGrpSpPr>
              <a:grpSpLocks noChangeAspect="1"/>
            </p:cNvGrpSpPr>
            <p:nvPr/>
          </p:nvGrpSpPr>
          <p:grpSpPr>
            <a:xfrm>
              <a:off x="929619" y="14069349"/>
              <a:ext cx="1460804" cy="1530437"/>
              <a:chOff x="827816" y="6994025"/>
              <a:chExt cx="2106920" cy="2207350"/>
            </a:xfrm>
            <a:solidFill>
              <a:srgbClr val="AFD7E7"/>
            </a:solidFill>
          </p:grpSpPr>
          <p:sp>
            <p:nvSpPr>
              <p:cNvPr id="131" name="Hexagon 130">
                <a:extLst>
                  <a:ext uri="{FF2B5EF4-FFF2-40B4-BE49-F238E27FC236}">
                    <a16:creationId xmlns:a16="http://schemas.microsoft.com/office/drawing/2014/main" xmlns="" id="{BB81E183-3367-4ABA-8736-F53AD69ED583}"/>
                  </a:ext>
                </a:extLst>
              </p:cNvPr>
              <p:cNvSpPr/>
              <p:nvPr/>
            </p:nvSpPr>
            <p:spPr>
              <a:xfrm rot="5400000">
                <a:off x="799262" y="7065900"/>
                <a:ext cx="2207350" cy="206359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32" name="Text Box 2">
                <a:extLst>
                  <a:ext uri="{FF2B5EF4-FFF2-40B4-BE49-F238E27FC236}">
                    <a16:creationId xmlns:a16="http://schemas.microsoft.com/office/drawing/2014/main" xmlns="" id="{0FB0B373-A8DE-4E26-B025-FB53429C8265}"/>
                  </a:ext>
                </a:extLst>
              </p:cNvPr>
              <p:cNvSpPr txBox="1">
                <a:spLocks noChangeArrowheads="1"/>
              </p:cNvSpPr>
              <p:nvPr/>
            </p:nvSpPr>
            <p:spPr bwMode="auto">
              <a:xfrm>
                <a:off x="827816" y="7542273"/>
                <a:ext cx="2068746" cy="1151428"/>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Landsat 8 OLI</a:t>
                </a:r>
              </a:p>
            </p:txBody>
          </p:sp>
        </p:grpSp>
        <p:grpSp>
          <p:nvGrpSpPr>
            <p:cNvPr id="79" name="Group 78">
              <a:extLst>
                <a:ext uri="{FF2B5EF4-FFF2-40B4-BE49-F238E27FC236}">
                  <a16:creationId xmlns:a16="http://schemas.microsoft.com/office/drawing/2014/main" xmlns="" id="{187922FB-98B3-4919-B1D6-35A03EFF123F}"/>
                </a:ext>
              </a:extLst>
            </p:cNvPr>
            <p:cNvGrpSpPr>
              <a:grpSpLocks noChangeAspect="1"/>
            </p:cNvGrpSpPr>
            <p:nvPr/>
          </p:nvGrpSpPr>
          <p:grpSpPr>
            <a:xfrm>
              <a:off x="1879081" y="16033616"/>
              <a:ext cx="1430768" cy="1530437"/>
              <a:chOff x="5180634" y="3659135"/>
              <a:chExt cx="2063601" cy="2207350"/>
            </a:xfrm>
            <a:solidFill>
              <a:srgbClr val="78BBD6"/>
            </a:solidFill>
          </p:grpSpPr>
          <p:sp>
            <p:nvSpPr>
              <p:cNvPr id="129" name="Hexagon 128">
                <a:extLst>
                  <a:ext uri="{FF2B5EF4-FFF2-40B4-BE49-F238E27FC236}">
                    <a16:creationId xmlns:a16="http://schemas.microsoft.com/office/drawing/2014/main" xmlns="" id="{C00963CE-04BB-481C-9A17-A9AD457CC3DD}"/>
                  </a:ext>
                </a:extLst>
              </p:cNvPr>
              <p:cNvSpPr/>
              <p:nvPr/>
            </p:nvSpPr>
            <p:spPr>
              <a:xfrm rot="5400000">
                <a:off x="5108760" y="3731009"/>
                <a:ext cx="2207350" cy="206360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30" name="Text Box 2">
                <a:extLst>
                  <a:ext uri="{FF2B5EF4-FFF2-40B4-BE49-F238E27FC236}">
                    <a16:creationId xmlns:a16="http://schemas.microsoft.com/office/drawing/2014/main" xmlns="" id="{1D1A65AC-5B45-45D2-85BF-184E103F20FD}"/>
                  </a:ext>
                </a:extLst>
              </p:cNvPr>
              <p:cNvSpPr txBox="1">
                <a:spLocks noChangeArrowheads="1"/>
              </p:cNvSpPr>
              <p:nvPr/>
            </p:nvSpPr>
            <p:spPr bwMode="auto">
              <a:xfrm>
                <a:off x="5189807" y="4336210"/>
                <a:ext cx="2045253" cy="729547"/>
              </a:xfrm>
              <a:prstGeom prst="rect">
                <a:avLst/>
              </a:prstGeom>
              <a:noFill/>
              <a:ln w="9525">
                <a:noFill/>
                <a:miter lim="800000"/>
                <a:headEnd/>
                <a:tailEnd/>
              </a:ln>
            </p:spPr>
            <p:txBody>
              <a:bodyPr rot="0" vert="horz" wrap="square" lIns="114300" tIns="57150" rIns="114300" bIns="5715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Validate Snow Cover</a:t>
                </a:r>
              </a:p>
            </p:txBody>
          </p:sp>
        </p:grpSp>
        <p:grpSp>
          <p:nvGrpSpPr>
            <p:cNvPr id="80" name="Group 79">
              <a:extLst>
                <a:ext uri="{FF2B5EF4-FFF2-40B4-BE49-F238E27FC236}">
                  <a16:creationId xmlns:a16="http://schemas.microsoft.com/office/drawing/2014/main" xmlns="" id="{8258E7AB-0185-486C-80E9-52A865E30BF2}"/>
                </a:ext>
              </a:extLst>
            </p:cNvPr>
            <p:cNvGrpSpPr>
              <a:grpSpLocks noChangeAspect="1"/>
            </p:cNvGrpSpPr>
            <p:nvPr/>
          </p:nvGrpSpPr>
          <p:grpSpPr>
            <a:xfrm>
              <a:off x="2860285" y="17995865"/>
              <a:ext cx="1430768" cy="1530437"/>
              <a:chOff x="5180634" y="3659135"/>
              <a:chExt cx="2063601" cy="2207350"/>
            </a:xfrm>
            <a:solidFill>
              <a:srgbClr val="379CC4"/>
            </a:solidFill>
          </p:grpSpPr>
          <p:sp>
            <p:nvSpPr>
              <p:cNvPr id="127" name="Hexagon 126">
                <a:extLst>
                  <a:ext uri="{FF2B5EF4-FFF2-40B4-BE49-F238E27FC236}">
                    <a16:creationId xmlns:a16="http://schemas.microsoft.com/office/drawing/2014/main" xmlns="" id="{9235A9F8-8156-4B6B-B5C2-93D7B0836716}"/>
                  </a:ext>
                </a:extLst>
              </p:cNvPr>
              <p:cNvSpPr/>
              <p:nvPr/>
            </p:nvSpPr>
            <p:spPr>
              <a:xfrm rot="5400000">
                <a:off x="5108760" y="3731009"/>
                <a:ext cx="2207350" cy="206360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28" name="Text Box 2">
                <a:extLst>
                  <a:ext uri="{FF2B5EF4-FFF2-40B4-BE49-F238E27FC236}">
                    <a16:creationId xmlns:a16="http://schemas.microsoft.com/office/drawing/2014/main" xmlns="" id="{008DE46E-343D-4AE2-87F3-030BFAABC729}"/>
                  </a:ext>
                </a:extLst>
              </p:cNvPr>
              <p:cNvSpPr txBox="1">
                <a:spLocks noChangeArrowheads="1"/>
              </p:cNvSpPr>
              <p:nvPr/>
            </p:nvSpPr>
            <p:spPr bwMode="auto">
              <a:xfrm>
                <a:off x="5189807" y="4511453"/>
                <a:ext cx="2045253" cy="459329"/>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Snow Maps</a:t>
                </a:r>
              </a:p>
            </p:txBody>
          </p:sp>
        </p:grpSp>
        <p:grpSp>
          <p:nvGrpSpPr>
            <p:cNvPr id="81" name="Group 80">
              <a:extLst>
                <a:ext uri="{FF2B5EF4-FFF2-40B4-BE49-F238E27FC236}">
                  <a16:creationId xmlns:a16="http://schemas.microsoft.com/office/drawing/2014/main" xmlns="" id="{5B4FDFAC-BD31-41A6-A631-CEA562573B96}"/>
                </a:ext>
              </a:extLst>
            </p:cNvPr>
            <p:cNvGrpSpPr>
              <a:grpSpLocks noChangeAspect="1"/>
            </p:cNvGrpSpPr>
            <p:nvPr/>
          </p:nvGrpSpPr>
          <p:grpSpPr>
            <a:xfrm>
              <a:off x="4787385" y="14069351"/>
              <a:ext cx="1430767" cy="1530437"/>
              <a:chOff x="994649" y="2258103"/>
              <a:chExt cx="2063598" cy="2207351"/>
            </a:xfrm>
            <a:solidFill>
              <a:srgbClr val="AFD7E7"/>
            </a:solidFill>
          </p:grpSpPr>
          <p:sp>
            <p:nvSpPr>
              <p:cNvPr id="125" name="Hexagon 124">
                <a:extLst>
                  <a:ext uri="{FF2B5EF4-FFF2-40B4-BE49-F238E27FC236}">
                    <a16:creationId xmlns:a16="http://schemas.microsoft.com/office/drawing/2014/main" xmlns="" id="{EE4687D2-9076-4092-B641-2F43E0E819C6}"/>
                  </a:ext>
                </a:extLst>
              </p:cNvPr>
              <p:cNvSpPr/>
              <p:nvPr/>
            </p:nvSpPr>
            <p:spPr>
              <a:xfrm rot="5400000">
                <a:off x="922772" y="2329980"/>
                <a:ext cx="2207351" cy="2063598"/>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26" name="Text Box 2">
                <a:extLst>
                  <a:ext uri="{FF2B5EF4-FFF2-40B4-BE49-F238E27FC236}">
                    <a16:creationId xmlns:a16="http://schemas.microsoft.com/office/drawing/2014/main" xmlns="" id="{B52BE8DA-2792-4831-A943-D0A1552CED81}"/>
                  </a:ext>
                </a:extLst>
              </p:cNvPr>
              <p:cNvSpPr txBox="1">
                <a:spLocks noChangeArrowheads="1"/>
              </p:cNvSpPr>
              <p:nvPr/>
            </p:nvSpPr>
            <p:spPr bwMode="auto">
              <a:xfrm>
                <a:off x="1012658" y="2696617"/>
                <a:ext cx="1941627" cy="1397178"/>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MODIS</a:t>
                </a:r>
              </a:p>
              <a:p>
                <a:pPr algn="ctr">
                  <a:lnSpc>
                    <a:spcPct val="107000"/>
                  </a:lnSpc>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LST</a:t>
                </a:r>
              </a:p>
            </p:txBody>
          </p:sp>
        </p:grpSp>
        <p:grpSp>
          <p:nvGrpSpPr>
            <p:cNvPr id="82" name="Group 81">
              <a:extLst>
                <a:ext uri="{FF2B5EF4-FFF2-40B4-BE49-F238E27FC236}">
                  <a16:creationId xmlns:a16="http://schemas.microsoft.com/office/drawing/2014/main" xmlns="" id="{232617F6-278C-421B-9E67-156908FC8166}"/>
                </a:ext>
              </a:extLst>
            </p:cNvPr>
            <p:cNvGrpSpPr>
              <a:grpSpLocks noChangeAspect="1"/>
            </p:cNvGrpSpPr>
            <p:nvPr/>
          </p:nvGrpSpPr>
          <p:grpSpPr>
            <a:xfrm>
              <a:off x="6686230" y="14069352"/>
              <a:ext cx="1430767" cy="1530436"/>
              <a:chOff x="890458" y="1799658"/>
              <a:chExt cx="2063600" cy="2207350"/>
            </a:xfrm>
            <a:solidFill>
              <a:srgbClr val="AFD7E7"/>
            </a:solidFill>
          </p:grpSpPr>
          <p:sp>
            <p:nvSpPr>
              <p:cNvPr id="123" name="Hexagon 122">
                <a:extLst>
                  <a:ext uri="{FF2B5EF4-FFF2-40B4-BE49-F238E27FC236}">
                    <a16:creationId xmlns:a16="http://schemas.microsoft.com/office/drawing/2014/main" xmlns="" id="{A0BB9332-C689-4DB4-9B9C-F562B1B91608}"/>
                  </a:ext>
                </a:extLst>
              </p:cNvPr>
              <p:cNvSpPr/>
              <p:nvPr/>
            </p:nvSpPr>
            <p:spPr>
              <a:xfrm rot="5400000">
                <a:off x="818584" y="1871533"/>
                <a:ext cx="2207350" cy="2063599"/>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24" name="Text Box 2">
                <a:extLst>
                  <a:ext uri="{FF2B5EF4-FFF2-40B4-BE49-F238E27FC236}">
                    <a16:creationId xmlns:a16="http://schemas.microsoft.com/office/drawing/2014/main" xmlns="" id="{F876B450-AB3D-496E-A466-09E8544E6566}"/>
                  </a:ext>
                </a:extLst>
              </p:cNvPr>
              <p:cNvSpPr txBox="1">
                <a:spLocks noChangeArrowheads="1"/>
              </p:cNvSpPr>
              <p:nvPr/>
            </p:nvSpPr>
            <p:spPr bwMode="auto">
              <a:xfrm>
                <a:off x="890458" y="2481326"/>
                <a:ext cx="1941627" cy="844012"/>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PERSIANN Precipitation</a:t>
                </a:r>
              </a:p>
            </p:txBody>
          </p:sp>
        </p:grpSp>
        <p:sp>
          <p:nvSpPr>
            <p:cNvPr id="121" name="Hexagon 120">
              <a:extLst>
                <a:ext uri="{FF2B5EF4-FFF2-40B4-BE49-F238E27FC236}">
                  <a16:creationId xmlns:a16="http://schemas.microsoft.com/office/drawing/2014/main" xmlns="" id="{46891852-C830-49A8-B8BF-FDD7980E51D5}"/>
                </a:ext>
              </a:extLst>
            </p:cNvPr>
            <p:cNvSpPr/>
            <p:nvPr/>
          </p:nvSpPr>
          <p:spPr>
            <a:xfrm rot="5400000">
              <a:off x="10421387" y="14119187"/>
              <a:ext cx="1530436" cy="1430767"/>
            </a:xfrm>
            <a:prstGeom prst="hexagon">
              <a:avLst/>
            </a:prstGeom>
            <a:solidFill>
              <a:srgbClr val="AFD7E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22" name="Text Box 2">
              <a:extLst>
                <a:ext uri="{FF2B5EF4-FFF2-40B4-BE49-F238E27FC236}">
                  <a16:creationId xmlns:a16="http://schemas.microsoft.com/office/drawing/2014/main" xmlns="" id="{E1977F71-E55F-4ACA-A5FC-026B6640A420}"/>
                </a:ext>
              </a:extLst>
            </p:cNvPr>
            <p:cNvSpPr txBox="1">
              <a:spLocks noChangeArrowheads="1"/>
            </p:cNvSpPr>
            <p:nvPr/>
          </p:nvSpPr>
          <p:spPr bwMode="auto">
            <a:xfrm>
              <a:off x="10526204" y="14406578"/>
              <a:ext cx="1316457" cy="869236"/>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i="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In situ</a:t>
              </a: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 Stream Gauge Data</a:t>
              </a:r>
            </a:p>
          </p:txBody>
        </p:sp>
        <p:grpSp>
          <p:nvGrpSpPr>
            <p:cNvPr id="84" name="Group 83">
              <a:extLst>
                <a:ext uri="{FF2B5EF4-FFF2-40B4-BE49-F238E27FC236}">
                  <a16:creationId xmlns:a16="http://schemas.microsoft.com/office/drawing/2014/main" xmlns="" id="{EE3F1B69-3558-4188-911A-985ECD5526C9}"/>
                </a:ext>
              </a:extLst>
            </p:cNvPr>
            <p:cNvGrpSpPr>
              <a:grpSpLocks noChangeAspect="1"/>
            </p:cNvGrpSpPr>
            <p:nvPr/>
          </p:nvGrpSpPr>
          <p:grpSpPr>
            <a:xfrm>
              <a:off x="12382766" y="14069353"/>
              <a:ext cx="1448845" cy="1530430"/>
              <a:chOff x="9223301" y="3738553"/>
              <a:chExt cx="2089672" cy="2207345"/>
            </a:xfrm>
            <a:solidFill>
              <a:srgbClr val="AFD7E7"/>
            </a:solidFill>
          </p:grpSpPr>
          <p:sp>
            <p:nvSpPr>
              <p:cNvPr id="119" name="Hexagon 118">
                <a:extLst>
                  <a:ext uri="{FF2B5EF4-FFF2-40B4-BE49-F238E27FC236}">
                    <a16:creationId xmlns:a16="http://schemas.microsoft.com/office/drawing/2014/main" xmlns="" id="{1460751F-94FC-4770-B7FB-F92DD0D6BE6F}"/>
                  </a:ext>
                </a:extLst>
              </p:cNvPr>
              <p:cNvSpPr/>
              <p:nvPr/>
            </p:nvSpPr>
            <p:spPr>
              <a:xfrm rot="5400000">
                <a:off x="9164464" y="3797390"/>
                <a:ext cx="2207345" cy="208967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20" name="Text Box 2">
                <a:extLst>
                  <a:ext uri="{FF2B5EF4-FFF2-40B4-BE49-F238E27FC236}">
                    <a16:creationId xmlns:a16="http://schemas.microsoft.com/office/drawing/2014/main" xmlns="" id="{969F7E09-B2C8-4B48-94AD-CC8E6B754423}"/>
                  </a:ext>
                </a:extLst>
              </p:cNvPr>
              <p:cNvSpPr txBox="1">
                <a:spLocks noChangeArrowheads="1"/>
              </p:cNvSpPr>
              <p:nvPr/>
            </p:nvSpPr>
            <p:spPr bwMode="auto">
              <a:xfrm>
                <a:off x="9226902" y="4219316"/>
                <a:ext cx="2086071" cy="125932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i="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Elevation Zones</a:t>
                </a:r>
                <a:endPar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endParaRPr>
              </a:p>
            </p:txBody>
          </p:sp>
        </p:grpSp>
        <p:grpSp>
          <p:nvGrpSpPr>
            <p:cNvPr id="85" name="Group 84">
              <a:extLst>
                <a:ext uri="{FF2B5EF4-FFF2-40B4-BE49-F238E27FC236}">
                  <a16:creationId xmlns:a16="http://schemas.microsoft.com/office/drawing/2014/main" xmlns="" id="{1DB7BAAC-B2AE-4F08-A15E-61D7D63F051A}"/>
                </a:ext>
              </a:extLst>
            </p:cNvPr>
            <p:cNvGrpSpPr>
              <a:grpSpLocks noChangeAspect="1"/>
            </p:cNvGrpSpPr>
            <p:nvPr/>
          </p:nvGrpSpPr>
          <p:grpSpPr>
            <a:xfrm>
              <a:off x="7668026" y="16010810"/>
              <a:ext cx="1430768" cy="1530437"/>
              <a:chOff x="5180634" y="3659135"/>
              <a:chExt cx="2063601" cy="2207350"/>
            </a:xfrm>
            <a:solidFill>
              <a:srgbClr val="78BBD6"/>
            </a:solidFill>
          </p:grpSpPr>
          <p:sp>
            <p:nvSpPr>
              <p:cNvPr id="117" name="Hexagon 116">
                <a:extLst>
                  <a:ext uri="{FF2B5EF4-FFF2-40B4-BE49-F238E27FC236}">
                    <a16:creationId xmlns:a16="http://schemas.microsoft.com/office/drawing/2014/main" xmlns="" id="{9B343574-0AEF-4BF3-A0F9-013AAA7B293F}"/>
                  </a:ext>
                </a:extLst>
              </p:cNvPr>
              <p:cNvSpPr/>
              <p:nvPr/>
            </p:nvSpPr>
            <p:spPr>
              <a:xfrm rot="5400000">
                <a:off x="5108760" y="3731009"/>
                <a:ext cx="2207350" cy="206360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18" name="Text Box 2">
                <a:extLst>
                  <a:ext uri="{FF2B5EF4-FFF2-40B4-BE49-F238E27FC236}">
                    <a16:creationId xmlns:a16="http://schemas.microsoft.com/office/drawing/2014/main" xmlns="" id="{827144D1-0052-4E64-A130-A997C40419CF}"/>
                  </a:ext>
                </a:extLst>
              </p:cNvPr>
              <p:cNvSpPr txBox="1">
                <a:spLocks noChangeArrowheads="1"/>
              </p:cNvSpPr>
              <p:nvPr/>
            </p:nvSpPr>
            <p:spPr bwMode="auto">
              <a:xfrm>
                <a:off x="5189807" y="3982708"/>
                <a:ext cx="2045253" cy="1610403"/>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SNOW-M</a:t>
                </a:r>
              </a:p>
            </p:txBody>
          </p:sp>
        </p:grpSp>
        <p:grpSp>
          <p:nvGrpSpPr>
            <p:cNvPr id="86" name="Group 85">
              <a:extLst>
                <a:ext uri="{FF2B5EF4-FFF2-40B4-BE49-F238E27FC236}">
                  <a16:creationId xmlns:a16="http://schemas.microsoft.com/office/drawing/2014/main" xmlns="" id="{FD38C41E-922D-4A87-B7E2-6FDE6AF04B0F}"/>
                </a:ext>
              </a:extLst>
            </p:cNvPr>
            <p:cNvGrpSpPr>
              <a:grpSpLocks noChangeAspect="1"/>
            </p:cNvGrpSpPr>
            <p:nvPr/>
          </p:nvGrpSpPr>
          <p:grpSpPr>
            <a:xfrm>
              <a:off x="5629847" y="18003883"/>
              <a:ext cx="1448845" cy="1530430"/>
              <a:chOff x="11241711" y="7015263"/>
              <a:chExt cx="2089672" cy="2207345"/>
            </a:xfrm>
            <a:solidFill>
              <a:srgbClr val="379CC4"/>
            </a:solidFill>
          </p:grpSpPr>
          <p:sp>
            <p:nvSpPr>
              <p:cNvPr id="115" name="Hexagon 114">
                <a:extLst>
                  <a:ext uri="{FF2B5EF4-FFF2-40B4-BE49-F238E27FC236}">
                    <a16:creationId xmlns:a16="http://schemas.microsoft.com/office/drawing/2014/main" xmlns="" id="{5C218C0A-72DD-4E8C-A0AA-536E2D09C9B8}"/>
                  </a:ext>
                </a:extLst>
              </p:cNvPr>
              <p:cNvSpPr/>
              <p:nvPr/>
            </p:nvSpPr>
            <p:spPr>
              <a:xfrm rot="5400000">
                <a:off x="11182874" y="7074100"/>
                <a:ext cx="2207345" cy="208967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16" name="Text Box 2">
                <a:extLst>
                  <a:ext uri="{FF2B5EF4-FFF2-40B4-BE49-F238E27FC236}">
                    <a16:creationId xmlns:a16="http://schemas.microsoft.com/office/drawing/2014/main" xmlns="" id="{1C5A3D2B-1F05-4C68-AAB8-6E2347433FC1}"/>
                  </a:ext>
                </a:extLst>
              </p:cNvPr>
              <p:cNvSpPr txBox="1">
                <a:spLocks noChangeArrowheads="1"/>
              </p:cNvSpPr>
              <p:nvPr/>
            </p:nvSpPr>
            <p:spPr bwMode="auto">
              <a:xfrm>
                <a:off x="11245317" y="7760362"/>
                <a:ext cx="2086066" cy="783001"/>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Validation Table</a:t>
                </a:r>
              </a:p>
            </p:txBody>
          </p:sp>
        </p:grpSp>
        <p:grpSp>
          <p:nvGrpSpPr>
            <p:cNvPr id="87" name="Group 86">
              <a:extLst>
                <a:ext uri="{FF2B5EF4-FFF2-40B4-BE49-F238E27FC236}">
                  <a16:creationId xmlns:a16="http://schemas.microsoft.com/office/drawing/2014/main" xmlns="" id="{D644958B-7971-42A1-B438-77ED2337A21E}"/>
                </a:ext>
              </a:extLst>
            </p:cNvPr>
            <p:cNvGrpSpPr>
              <a:grpSpLocks noChangeAspect="1"/>
            </p:cNvGrpSpPr>
            <p:nvPr/>
          </p:nvGrpSpPr>
          <p:grpSpPr>
            <a:xfrm>
              <a:off x="9675042" y="18003883"/>
              <a:ext cx="1448845" cy="1530430"/>
              <a:chOff x="11241711" y="7015263"/>
              <a:chExt cx="2089672" cy="2207345"/>
            </a:xfrm>
            <a:solidFill>
              <a:srgbClr val="379CC4"/>
            </a:solidFill>
          </p:grpSpPr>
          <p:sp>
            <p:nvSpPr>
              <p:cNvPr id="113" name="Hexagon 112">
                <a:extLst>
                  <a:ext uri="{FF2B5EF4-FFF2-40B4-BE49-F238E27FC236}">
                    <a16:creationId xmlns:a16="http://schemas.microsoft.com/office/drawing/2014/main" xmlns="" id="{3FA4D5D9-7216-4F4C-AC40-C748C1F94A1D}"/>
                  </a:ext>
                </a:extLst>
              </p:cNvPr>
              <p:cNvSpPr/>
              <p:nvPr/>
            </p:nvSpPr>
            <p:spPr>
              <a:xfrm rot="5400000">
                <a:off x="11182874" y="7074100"/>
                <a:ext cx="2207345" cy="2089671"/>
              </a:xfrm>
              <a:prstGeom prst="hexagon">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4300" tIns="57150" rIns="114300" bIns="5715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dirty="0">
                  <a:latin typeface="Garamond" panose="02020404030301010803" pitchFamily="18" charset="0"/>
                </a:endParaRPr>
              </a:p>
            </p:txBody>
          </p:sp>
          <p:sp>
            <p:nvSpPr>
              <p:cNvPr id="114" name="Text Box 2">
                <a:extLst>
                  <a:ext uri="{FF2B5EF4-FFF2-40B4-BE49-F238E27FC236}">
                    <a16:creationId xmlns:a16="http://schemas.microsoft.com/office/drawing/2014/main" xmlns="" id="{5A8EB7D7-D969-4038-BAB0-3CB36872BABC}"/>
                  </a:ext>
                </a:extLst>
              </p:cNvPr>
              <p:cNvSpPr txBox="1">
                <a:spLocks noChangeArrowheads="1"/>
              </p:cNvSpPr>
              <p:nvPr/>
            </p:nvSpPr>
            <p:spPr bwMode="auto">
              <a:xfrm>
                <a:off x="11245317" y="7496505"/>
                <a:ext cx="2086066" cy="1203253"/>
              </a:xfrm>
              <a:prstGeom prst="rect">
                <a:avLst/>
              </a:prstGeom>
              <a:noFill/>
              <a:ln w="9525">
                <a:noFill/>
                <a:miter lim="800000"/>
                <a:headEnd/>
                <a:tailEnd/>
              </a:ln>
            </p:spPr>
            <p:txBody>
              <a:bodyPr rot="0" vert="horz" wrap="square" lIns="114300" tIns="57150" rIns="114300" bIns="5715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1000"/>
                  </a:spcAft>
                </a:pPr>
                <a:r>
                  <a:rPr lang="en-US" sz="1600" b="1" dirty="0">
                    <a:solidFill>
                      <a:schemeClr val="tx1">
                        <a:lumMod val="75000"/>
                        <a:lumOff val="25000"/>
                      </a:schemeClr>
                    </a:solidFill>
                    <a:latin typeface="Garamond" panose="02020404030301010803" pitchFamily="18" charset="0"/>
                    <a:ea typeface="Calibri" panose="020F0502020204030204" pitchFamily="34" charset="0"/>
                    <a:cs typeface="Times New Roman" panose="02020603050405020304" pitchFamily="18" charset="0"/>
                  </a:rPr>
                  <a:t>Snow Cover Area Plot</a:t>
                </a:r>
              </a:p>
            </p:txBody>
          </p:sp>
        </p:grpSp>
        <p:cxnSp>
          <p:nvCxnSpPr>
            <p:cNvPr id="94" name="Straight Arrow Connector 93">
              <a:extLst>
                <a:ext uri="{FF2B5EF4-FFF2-40B4-BE49-F238E27FC236}">
                  <a16:creationId xmlns:a16="http://schemas.microsoft.com/office/drawing/2014/main" xmlns="" id="{E3500509-7E00-4E1A-A335-B56E40A819AB}"/>
                </a:ext>
              </a:extLst>
            </p:cNvPr>
            <p:cNvCxnSpPr>
              <a:cxnSpLocks/>
              <a:stCxn id="138" idx="3"/>
              <a:endCxn id="142" idx="1"/>
            </p:cNvCxnSpPr>
            <p:nvPr/>
          </p:nvCxnSpPr>
          <p:spPr>
            <a:xfrm flipV="1">
              <a:off x="11809302" y="12988912"/>
              <a:ext cx="588863" cy="1"/>
            </a:xfrm>
            <a:prstGeom prst="straightConnector1">
              <a:avLst/>
            </a:prstGeom>
            <a:ln>
              <a:headEnd w="med" len="sm"/>
              <a:tailEnd type="triangle"/>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xmlns="" id="{A9CF4CD7-62A4-4771-AF83-18FF1E59BCC7}"/>
                </a:ext>
              </a:extLst>
            </p:cNvPr>
            <p:cNvCxnSpPr>
              <a:cxnSpLocks/>
              <a:stCxn id="142" idx="3"/>
              <a:endCxn id="142" idx="3"/>
            </p:cNvCxnSpPr>
            <p:nvPr/>
          </p:nvCxnSpPr>
          <p:spPr>
            <a:xfrm>
              <a:off x="13745238" y="1298891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C7984AAD-90D0-4042-8B48-FDAF4C710D52}"/>
                </a:ext>
              </a:extLst>
            </p:cNvPr>
            <p:cNvCxnSpPr>
              <a:stCxn id="133" idx="0"/>
              <a:endCxn id="127" idx="3"/>
            </p:cNvCxnSpPr>
            <p:nvPr/>
          </p:nvCxnSpPr>
          <p:spPr>
            <a:xfrm flipH="1">
              <a:off x="3575669" y="15599788"/>
              <a:ext cx="28253" cy="2396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7DE65073-57AC-4E34-AB58-F5BE31EFF783}"/>
                </a:ext>
              </a:extLst>
            </p:cNvPr>
            <p:cNvCxnSpPr/>
            <p:nvPr/>
          </p:nvCxnSpPr>
          <p:spPr>
            <a:xfrm flipV="1">
              <a:off x="4319307" y="15762663"/>
              <a:ext cx="8787881" cy="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40950D15-862D-4D16-83D0-0FBDBCBB068B}"/>
                </a:ext>
              </a:extLst>
            </p:cNvPr>
            <p:cNvCxnSpPr>
              <a:cxnSpLocks/>
            </p:cNvCxnSpPr>
            <p:nvPr/>
          </p:nvCxnSpPr>
          <p:spPr>
            <a:xfrm flipV="1">
              <a:off x="6354270" y="17699874"/>
              <a:ext cx="4045195" cy="2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xmlns="" id="{46A7E0C2-BE72-43BD-95C8-26ABE7C57D75}"/>
                </a:ext>
              </a:extLst>
            </p:cNvPr>
            <p:cNvCxnSpPr>
              <a:cxnSpLocks/>
            </p:cNvCxnSpPr>
            <p:nvPr/>
          </p:nvCxnSpPr>
          <p:spPr>
            <a:xfrm>
              <a:off x="6354270" y="17694533"/>
              <a:ext cx="0" cy="301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xmlns="" id="{2FAFAAA9-514C-4849-AD39-C9399CE79BA1}"/>
                </a:ext>
              </a:extLst>
            </p:cNvPr>
            <p:cNvCxnSpPr>
              <a:cxnSpLocks/>
            </p:cNvCxnSpPr>
            <p:nvPr/>
          </p:nvCxnSpPr>
          <p:spPr>
            <a:xfrm>
              <a:off x="10400378" y="17699874"/>
              <a:ext cx="1" cy="295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xmlns="" id="{C7BE980E-BCEC-4E25-B4AD-C290718F07E1}"/>
                </a:ext>
              </a:extLst>
            </p:cNvPr>
            <p:cNvCxnSpPr>
              <a:cxnSpLocks/>
              <a:endCxn id="135" idx="3"/>
            </p:cNvCxnSpPr>
            <p:nvPr/>
          </p:nvCxnSpPr>
          <p:spPr>
            <a:xfrm>
              <a:off x="8371701" y="17512191"/>
              <a:ext cx="0" cy="491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xmlns="" id="{A352CDBC-D6F8-49D6-AA0D-D2FDDF2D5E5A}"/>
                </a:ext>
              </a:extLst>
            </p:cNvPr>
            <p:cNvCxnSpPr>
              <a:endCxn id="117" idx="3"/>
            </p:cNvCxnSpPr>
            <p:nvPr/>
          </p:nvCxnSpPr>
          <p:spPr>
            <a:xfrm>
              <a:off x="8383409" y="15758201"/>
              <a:ext cx="1" cy="252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1028B0C6-ED66-4C92-A7C1-F899E7BAFF3C}"/>
                </a:ext>
              </a:extLst>
            </p:cNvPr>
            <p:cNvCxnSpPr>
              <a:stCxn id="119" idx="0"/>
            </p:cNvCxnSpPr>
            <p:nvPr/>
          </p:nvCxnSpPr>
          <p:spPr>
            <a:xfrm>
              <a:off x="13107188" y="15599783"/>
              <a:ext cx="0" cy="1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xmlns="" id="{8D9FD913-2470-4F11-8EF1-7BC65FEB4268}"/>
                </a:ext>
              </a:extLst>
            </p:cNvPr>
            <p:cNvCxnSpPr/>
            <p:nvPr/>
          </p:nvCxnSpPr>
          <p:spPr>
            <a:xfrm>
              <a:off x="11178486" y="15599783"/>
              <a:ext cx="0" cy="1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177B0D72-FA8A-4448-A014-F4E94AC78073}"/>
                </a:ext>
              </a:extLst>
            </p:cNvPr>
            <p:cNvCxnSpPr>
              <a:cxnSpLocks/>
            </p:cNvCxnSpPr>
            <p:nvPr/>
          </p:nvCxnSpPr>
          <p:spPr>
            <a:xfrm>
              <a:off x="9286826" y="15591753"/>
              <a:ext cx="0" cy="1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0BA6EC4-1E35-44EC-A4DD-4F3AB2A0E97A}"/>
                </a:ext>
              </a:extLst>
            </p:cNvPr>
            <p:cNvCxnSpPr>
              <a:cxnSpLocks/>
            </p:cNvCxnSpPr>
            <p:nvPr/>
          </p:nvCxnSpPr>
          <p:spPr>
            <a:xfrm>
              <a:off x="7378921" y="15599739"/>
              <a:ext cx="0" cy="1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9AAD01AD-2E16-4A88-B35A-96C37E6F421A}"/>
                </a:ext>
              </a:extLst>
            </p:cNvPr>
            <p:cNvCxnSpPr>
              <a:cxnSpLocks/>
            </p:cNvCxnSpPr>
            <p:nvPr/>
          </p:nvCxnSpPr>
          <p:spPr>
            <a:xfrm>
              <a:off x="5478999" y="15599739"/>
              <a:ext cx="0" cy="16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xmlns="" id="{9BBFA64A-FD2A-444C-9F7E-D8F19B56CBDF}"/>
                </a:ext>
              </a:extLst>
            </p:cNvPr>
            <p:cNvCxnSpPr/>
            <p:nvPr/>
          </p:nvCxnSpPr>
          <p:spPr>
            <a:xfrm>
              <a:off x="2571182" y="15781006"/>
              <a:ext cx="1" cy="2526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5F3291D8-C13A-4D5F-A238-A500CAB43F2F}"/>
                </a:ext>
              </a:extLst>
            </p:cNvPr>
            <p:cNvCxnSpPr>
              <a:cxnSpLocks/>
            </p:cNvCxnSpPr>
            <p:nvPr/>
          </p:nvCxnSpPr>
          <p:spPr>
            <a:xfrm>
              <a:off x="2227643" y="15758201"/>
              <a:ext cx="694583" cy="18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9BAB167E-105D-4A7E-B704-A280F03F3218}"/>
                </a:ext>
              </a:extLst>
            </p:cNvPr>
            <p:cNvCxnSpPr>
              <a:cxnSpLocks/>
            </p:cNvCxnSpPr>
            <p:nvPr/>
          </p:nvCxnSpPr>
          <p:spPr>
            <a:xfrm flipV="1">
              <a:off x="2914774" y="15414196"/>
              <a:ext cx="257086" cy="361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xmlns="" id="{A352CDBC-D6F8-49D6-AA0D-D2FDDF2D5E5A}"/>
                </a:ext>
              </a:extLst>
            </p:cNvPr>
            <p:cNvCxnSpPr>
              <a:stCxn id="141" idx="0"/>
              <a:endCxn id="119" idx="3"/>
            </p:cNvCxnSpPr>
            <p:nvPr/>
          </p:nvCxnSpPr>
          <p:spPr>
            <a:xfrm flipH="1">
              <a:off x="13107188" y="13754131"/>
              <a:ext cx="1" cy="315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7" name="TextBox 37">
            <a:extLst>
              <a:ext uri="{FF2B5EF4-FFF2-40B4-BE49-F238E27FC236}">
                <a16:creationId xmlns:a16="http://schemas.microsoft.com/office/drawing/2014/main" xmlns="" id="{BD3E4B7B-7C6F-42E6-B979-B628FD0DBA6E}"/>
              </a:ext>
            </a:extLst>
          </p:cNvPr>
          <p:cNvSpPr txBox="1"/>
          <p:nvPr/>
        </p:nvSpPr>
        <p:spPr>
          <a:xfrm>
            <a:off x="13270993" y="25877898"/>
            <a:ext cx="317894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latin typeface="Century Gothic" panose="020B0502020202020204" pitchFamily="34" charset="0"/>
              </a:rPr>
              <a:t>Landsat 8 OLI Natural Color Imagery</a:t>
            </a:r>
            <a:endParaRPr lang="en-US" dirty="0">
              <a:solidFill>
                <a:schemeClr val="bg1"/>
              </a:solidFill>
            </a:endParaRPr>
          </a:p>
        </p:txBody>
      </p:sp>
      <p:grpSp>
        <p:nvGrpSpPr>
          <p:cNvPr id="12" name="Group 11">
            <a:extLst>
              <a:ext uri="{FF2B5EF4-FFF2-40B4-BE49-F238E27FC236}">
                <a16:creationId xmlns:a16="http://schemas.microsoft.com/office/drawing/2014/main" xmlns="" id="{05EF0960-F34E-462F-803F-B1777D3113F9}"/>
              </a:ext>
            </a:extLst>
          </p:cNvPr>
          <p:cNvGrpSpPr/>
          <p:nvPr/>
        </p:nvGrpSpPr>
        <p:grpSpPr>
          <a:xfrm>
            <a:off x="951358" y="20733927"/>
            <a:ext cx="10052398" cy="5348197"/>
            <a:chOff x="589091" y="20733187"/>
            <a:chExt cx="10052398" cy="5348197"/>
          </a:xfrm>
        </p:grpSpPr>
        <p:sp>
          <p:nvSpPr>
            <p:cNvPr id="333" name="Rectangle 332"/>
            <p:cNvSpPr/>
            <p:nvPr/>
          </p:nvSpPr>
          <p:spPr>
            <a:xfrm>
              <a:off x="589091" y="20733187"/>
              <a:ext cx="10052398" cy="5335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8347B018-4588-4AF4-AEAE-5D849215032A}"/>
                </a:ext>
              </a:extLst>
            </p:cNvPr>
            <p:cNvGrpSpPr/>
            <p:nvPr/>
          </p:nvGrpSpPr>
          <p:grpSpPr>
            <a:xfrm>
              <a:off x="589091" y="20742629"/>
              <a:ext cx="10026914" cy="5338755"/>
              <a:chOff x="17111964" y="20741803"/>
              <a:chExt cx="10026914" cy="5338755"/>
            </a:xfrm>
          </p:grpSpPr>
          <p:pic>
            <p:nvPicPr>
              <p:cNvPr id="334" name="Picture 333">
                <a:extLst>
                  <a:ext uri="{FF2B5EF4-FFF2-40B4-BE49-F238E27FC236}">
                    <a16:creationId xmlns:a16="http://schemas.microsoft.com/office/drawing/2014/main" xmlns="" id="{87498E00-F7AF-4AE2-85DC-7D6E9AEFBA2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196" t="9154" r="10767" b="34925"/>
              <a:stretch/>
            </p:blipFill>
            <p:spPr>
              <a:xfrm>
                <a:off x="17111964" y="20741804"/>
                <a:ext cx="5724931" cy="5338754"/>
              </a:xfrm>
              <a:prstGeom prst="rect">
                <a:avLst/>
              </a:prstGeom>
            </p:spPr>
          </p:pic>
          <p:grpSp>
            <p:nvGrpSpPr>
              <p:cNvPr id="336" name="Group 335">
                <a:extLst>
                  <a:ext uri="{FF2B5EF4-FFF2-40B4-BE49-F238E27FC236}">
                    <a16:creationId xmlns:a16="http://schemas.microsoft.com/office/drawing/2014/main" xmlns="" id="{924457B0-301A-43C7-ABF2-27554BE8ABA5}"/>
                  </a:ext>
                </a:extLst>
              </p:cNvPr>
              <p:cNvGrpSpPr/>
              <p:nvPr/>
            </p:nvGrpSpPr>
            <p:grpSpPr>
              <a:xfrm>
                <a:off x="22918819" y="22019326"/>
                <a:ext cx="4189213" cy="3868905"/>
                <a:chOff x="858773" y="2537270"/>
                <a:chExt cx="3311572" cy="2914849"/>
              </a:xfrm>
            </p:grpSpPr>
            <p:grpSp>
              <p:nvGrpSpPr>
                <p:cNvPr id="338" name="Group 337">
                  <a:extLst>
                    <a:ext uri="{FF2B5EF4-FFF2-40B4-BE49-F238E27FC236}">
                      <a16:creationId xmlns:a16="http://schemas.microsoft.com/office/drawing/2014/main" xmlns="" id="{982A5E25-2F29-48F1-8C7F-E954C2ED2573}"/>
                    </a:ext>
                  </a:extLst>
                </p:cNvPr>
                <p:cNvGrpSpPr/>
                <p:nvPr/>
              </p:nvGrpSpPr>
              <p:grpSpPr>
                <a:xfrm>
                  <a:off x="1476291" y="2840052"/>
                  <a:ext cx="2584475" cy="2612067"/>
                  <a:chOff x="1476291" y="2840052"/>
                  <a:chExt cx="2584475" cy="2612067"/>
                </a:xfrm>
              </p:grpSpPr>
              <p:sp>
                <p:nvSpPr>
                  <p:cNvPr id="340" name="AutoShape 57">
                    <a:extLst>
                      <a:ext uri="{FF2B5EF4-FFF2-40B4-BE49-F238E27FC236}">
                        <a16:creationId xmlns:a16="http://schemas.microsoft.com/office/drawing/2014/main" xmlns="" id="{C09EF4AD-A88C-4E7C-8F92-B626D25AA942}"/>
                      </a:ext>
                    </a:extLst>
                  </p:cNvPr>
                  <p:cNvSpPr>
                    <a:spLocks noChangeAspect="1" noChangeArrowheads="1" noTextEdit="1"/>
                  </p:cNvSpPr>
                  <p:nvPr/>
                </p:nvSpPr>
                <p:spPr bwMode="auto">
                  <a:xfrm>
                    <a:off x="1476291" y="2850919"/>
                    <a:ext cx="2584475" cy="26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1" name="Rectangle 340">
                    <a:extLst>
                      <a:ext uri="{FF2B5EF4-FFF2-40B4-BE49-F238E27FC236}">
                        <a16:creationId xmlns:a16="http://schemas.microsoft.com/office/drawing/2014/main" xmlns="" id="{6B6A68E1-4515-4BC3-8AFF-31A1D6FD5DD5}"/>
                      </a:ext>
                    </a:extLst>
                  </p:cNvPr>
                  <p:cNvSpPr>
                    <a:spLocks noChangeArrowheads="1"/>
                  </p:cNvSpPr>
                  <p:nvPr/>
                </p:nvSpPr>
                <p:spPr bwMode="auto">
                  <a:xfrm>
                    <a:off x="1827007" y="5200389"/>
                    <a:ext cx="427494" cy="245588"/>
                  </a:xfrm>
                  <a:prstGeom prst="rect">
                    <a:avLst/>
                  </a:prstGeom>
                  <a:solidFill>
                    <a:srgbClr val="B31729"/>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3" name="Rectangle 342">
                    <a:extLst>
                      <a:ext uri="{FF2B5EF4-FFF2-40B4-BE49-F238E27FC236}">
                        <a16:creationId xmlns:a16="http://schemas.microsoft.com/office/drawing/2014/main" xmlns="" id="{B23949CA-E5B2-4474-8040-B15C76E41AA4}"/>
                      </a:ext>
                    </a:extLst>
                  </p:cNvPr>
                  <p:cNvSpPr>
                    <a:spLocks noChangeArrowheads="1"/>
                  </p:cNvSpPr>
                  <p:nvPr/>
                </p:nvSpPr>
                <p:spPr bwMode="auto">
                  <a:xfrm>
                    <a:off x="2332550" y="5189521"/>
                    <a:ext cx="9425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-9.6 - -7.6</a:t>
                    </a:r>
                    <a:endParaRPr kumimoji="0" lang="en-US" altLang="en-US" sz="2800" b="0" i="0" u="none" strike="noStrike" cap="none" normalizeH="0" baseline="0" dirty="0">
                      <a:ln>
                        <a:noFill/>
                      </a:ln>
                      <a:solidFill>
                        <a:schemeClr val="tx1"/>
                      </a:solidFill>
                      <a:effectLst/>
                      <a:latin typeface="+mn-lt"/>
                    </a:endParaRPr>
                  </a:p>
                </p:txBody>
              </p:sp>
              <p:sp>
                <p:nvSpPr>
                  <p:cNvPr id="344" name="Rectangle 343">
                    <a:extLst>
                      <a:ext uri="{FF2B5EF4-FFF2-40B4-BE49-F238E27FC236}">
                        <a16:creationId xmlns:a16="http://schemas.microsoft.com/office/drawing/2014/main" xmlns="" id="{83F80E57-C3FA-41DE-9FE9-862424E6DEF9}"/>
                      </a:ext>
                    </a:extLst>
                  </p:cNvPr>
                  <p:cNvSpPr>
                    <a:spLocks noChangeArrowheads="1"/>
                  </p:cNvSpPr>
                  <p:nvPr/>
                </p:nvSpPr>
                <p:spPr bwMode="auto">
                  <a:xfrm>
                    <a:off x="1827007" y="4864752"/>
                    <a:ext cx="427494" cy="245588"/>
                  </a:xfrm>
                  <a:prstGeom prst="rect">
                    <a:avLst/>
                  </a:prstGeom>
                  <a:solidFill>
                    <a:srgbClr val="D65F4D"/>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6" name="Rectangle 345">
                    <a:extLst>
                      <a:ext uri="{FF2B5EF4-FFF2-40B4-BE49-F238E27FC236}">
                        <a16:creationId xmlns:a16="http://schemas.microsoft.com/office/drawing/2014/main" xmlns="" id="{361A80C7-8F50-4054-A200-EA2E873DC0B8}"/>
                      </a:ext>
                    </a:extLst>
                  </p:cNvPr>
                  <p:cNvSpPr>
                    <a:spLocks noChangeArrowheads="1"/>
                  </p:cNvSpPr>
                  <p:nvPr/>
                </p:nvSpPr>
                <p:spPr bwMode="auto">
                  <a:xfrm>
                    <a:off x="2332550" y="4853880"/>
                    <a:ext cx="9425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-7.6 - -5.1</a:t>
                    </a:r>
                    <a:endParaRPr kumimoji="0" lang="en-US" altLang="en-US" sz="2800" b="0" i="0" u="none" strike="noStrike" cap="none" normalizeH="0" baseline="0" dirty="0">
                      <a:ln>
                        <a:noFill/>
                      </a:ln>
                      <a:solidFill>
                        <a:schemeClr val="tx1"/>
                      </a:solidFill>
                      <a:effectLst/>
                      <a:latin typeface="+mn-lt"/>
                    </a:endParaRPr>
                  </a:p>
                </p:txBody>
              </p:sp>
              <p:sp>
                <p:nvSpPr>
                  <p:cNvPr id="347" name="Rectangle 346">
                    <a:extLst>
                      <a:ext uri="{FF2B5EF4-FFF2-40B4-BE49-F238E27FC236}">
                        <a16:creationId xmlns:a16="http://schemas.microsoft.com/office/drawing/2014/main" xmlns="" id="{31DAB64E-380E-448D-A42B-FDDD53FEDC20}"/>
                      </a:ext>
                    </a:extLst>
                  </p:cNvPr>
                  <p:cNvSpPr>
                    <a:spLocks noChangeArrowheads="1"/>
                  </p:cNvSpPr>
                  <p:nvPr/>
                </p:nvSpPr>
                <p:spPr bwMode="auto">
                  <a:xfrm>
                    <a:off x="1827007" y="4529113"/>
                    <a:ext cx="427494" cy="245588"/>
                  </a:xfrm>
                  <a:prstGeom prst="rect">
                    <a:avLst/>
                  </a:prstGeom>
                  <a:solidFill>
                    <a:srgbClr val="F5A482"/>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9" name="Rectangle 348">
                    <a:extLst>
                      <a:ext uri="{FF2B5EF4-FFF2-40B4-BE49-F238E27FC236}">
                        <a16:creationId xmlns:a16="http://schemas.microsoft.com/office/drawing/2014/main" xmlns="" id="{9ACA0D58-C884-4A2E-83BD-B5345430FCBE}"/>
                      </a:ext>
                    </a:extLst>
                  </p:cNvPr>
                  <p:cNvSpPr>
                    <a:spLocks noChangeArrowheads="1"/>
                  </p:cNvSpPr>
                  <p:nvPr/>
                </p:nvSpPr>
                <p:spPr bwMode="auto">
                  <a:xfrm>
                    <a:off x="2332550" y="4518241"/>
                    <a:ext cx="9425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-5.1 - -2.5</a:t>
                    </a:r>
                    <a:endParaRPr kumimoji="0" lang="en-US" altLang="en-US" sz="2800" b="0" i="0" u="none" strike="noStrike" cap="none" normalizeH="0" baseline="0" dirty="0">
                      <a:ln>
                        <a:noFill/>
                      </a:ln>
                      <a:solidFill>
                        <a:schemeClr val="tx1"/>
                      </a:solidFill>
                      <a:effectLst/>
                      <a:latin typeface="+mn-lt"/>
                    </a:endParaRPr>
                  </a:p>
                </p:txBody>
              </p:sp>
              <p:sp>
                <p:nvSpPr>
                  <p:cNvPr id="350" name="Rectangle 349">
                    <a:extLst>
                      <a:ext uri="{FF2B5EF4-FFF2-40B4-BE49-F238E27FC236}">
                        <a16:creationId xmlns:a16="http://schemas.microsoft.com/office/drawing/2014/main" xmlns="" id="{F767352E-1A6B-4C1C-A0E6-2EA2E106409A}"/>
                      </a:ext>
                    </a:extLst>
                  </p:cNvPr>
                  <p:cNvSpPr>
                    <a:spLocks noChangeArrowheads="1"/>
                  </p:cNvSpPr>
                  <p:nvPr/>
                </p:nvSpPr>
                <p:spPr bwMode="auto">
                  <a:xfrm>
                    <a:off x="1827007" y="4193473"/>
                    <a:ext cx="427494" cy="245588"/>
                  </a:xfrm>
                  <a:prstGeom prst="rect">
                    <a:avLst/>
                  </a:prstGeom>
                  <a:solidFill>
                    <a:srgbClr val="FCDEC7"/>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2" name="Rectangle 351">
                    <a:extLst>
                      <a:ext uri="{FF2B5EF4-FFF2-40B4-BE49-F238E27FC236}">
                        <a16:creationId xmlns:a16="http://schemas.microsoft.com/office/drawing/2014/main" xmlns="" id="{4597FCBD-B68E-4134-B3BB-8A00286EA973}"/>
                      </a:ext>
                    </a:extLst>
                  </p:cNvPr>
                  <p:cNvSpPr>
                    <a:spLocks noChangeArrowheads="1"/>
                  </p:cNvSpPr>
                  <p:nvPr/>
                </p:nvSpPr>
                <p:spPr bwMode="auto">
                  <a:xfrm>
                    <a:off x="2332550" y="4184649"/>
                    <a:ext cx="7037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-2.5 - 0</a:t>
                    </a:r>
                    <a:endParaRPr kumimoji="0" lang="en-US" altLang="en-US" sz="2800" b="0" i="0" u="none" strike="noStrike" cap="none" normalizeH="0" baseline="0" dirty="0">
                      <a:ln>
                        <a:noFill/>
                      </a:ln>
                      <a:solidFill>
                        <a:schemeClr val="tx1"/>
                      </a:solidFill>
                      <a:effectLst/>
                      <a:latin typeface="+mn-lt"/>
                    </a:endParaRPr>
                  </a:p>
                </p:txBody>
              </p:sp>
              <p:sp>
                <p:nvSpPr>
                  <p:cNvPr id="353" name="Rectangle 352">
                    <a:extLst>
                      <a:ext uri="{FF2B5EF4-FFF2-40B4-BE49-F238E27FC236}">
                        <a16:creationId xmlns:a16="http://schemas.microsoft.com/office/drawing/2014/main" xmlns="" id="{935CED08-8B94-4FB2-8374-2DA5DBA7E6D7}"/>
                      </a:ext>
                    </a:extLst>
                  </p:cNvPr>
                  <p:cNvSpPr>
                    <a:spLocks noChangeArrowheads="1"/>
                  </p:cNvSpPr>
                  <p:nvPr/>
                </p:nvSpPr>
                <p:spPr bwMode="auto">
                  <a:xfrm>
                    <a:off x="1827007" y="3855789"/>
                    <a:ext cx="427494" cy="247637"/>
                  </a:xfrm>
                  <a:prstGeom prst="rect">
                    <a:avLst/>
                  </a:prstGeom>
                  <a:solidFill>
                    <a:srgbClr val="D1E5F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5" name="Rectangle 354">
                    <a:extLst>
                      <a:ext uri="{FF2B5EF4-FFF2-40B4-BE49-F238E27FC236}">
                        <a16:creationId xmlns:a16="http://schemas.microsoft.com/office/drawing/2014/main" xmlns="" id="{01F5FB3C-4E36-4F23-B50E-CF8387A2C098}"/>
                      </a:ext>
                    </a:extLst>
                  </p:cNvPr>
                  <p:cNvSpPr>
                    <a:spLocks noChangeArrowheads="1"/>
                  </p:cNvSpPr>
                  <p:nvPr/>
                </p:nvSpPr>
                <p:spPr bwMode="auto">
                  <a:xfrm>
                    <a:off x="2332550" y="3846964"/>
                    <a:ext cx="6347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0 - 1.6</a:t>
                    </a:r>
                    <a:endParaRPr kumimoji="0" lang="en-US" altLang="en-US" sz="2800" b="0" i="0" u="none" strike="noStrike" cap="none" normalizeH="0" baseline="0" dirty="0">
                      <a:ln>
                        <a:noFill/>
                      </a:ln>
                      <a:solidFill>
                        <a:schemeClr val="tx1"/>
                      </a:solidFill>
                      <a:effectLst/>
                      <a:latin typeface="+mn-lt"/>
                    </a:endParaRPr>
                  </a:p>
                </p:txBody>
              </p:sp>
              <p:sp>
                <p:nvSpPr>
                  <p:cNvPr id="356" name="Rectangle 355">
                    <a:extLst>
                      <a:ext uri="{FF2B5EF4-FFF2-40B4-BE49-F238E27FC236}">
                        <a16:creationId xmlns:a16="http://schemas.microsoft.com/office/drawing/2014/main" xmlns="" id="{6F8B54D8-5392-4A23-98A3-63CF4A047BFD}"/>
                      </a:ext>
                    </a:extLst>
                  </p:cNvPr>
                  <p:cNvSpPr>
                    <a:spLocks noChangeArrowheads="1"/>
                  </p:cNvSpPr>
                  <p:nvPr/>
                </p:nvSpPr>
                <p:spPr bwMode="auto">
                  <a:xfrm>
                    <a:off x="1827007" y="3522196"/>
                    <a:ext cx="427494" cy="243543"/>
                  </a:xfrm>
                  <a:prstGeom prst="rect">
                    <a:avLst/>
                  </a:prstGeom>
                  <a:solidFill>
                    <a:srgbClr val="92C5DE"/>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8" name="Rectangle 357">
                    <a:extLst>
                      <a:ext uri="{FF2B5EF4-FFF2-40B4-BE49-F238E27FC236}">
                        <a16:creationId xmlns:a16="http://schemas.microsoft.com/office/drawing/2014/main" xmlns="" id="{C7298F98-6749-4A70-BC73-4E5DDAF56152}"/>
                      </a:ext>
                    </a:extLst>
                  </p:cNvPr>
                  <p:cNvSpPr>
                    <a:spLocks noChangeArrowheads="1"/>
                  </p:cNvSpPr>
                  <p:nvPr/>
                </p:nvSpPr>
                <p:spPr bwMode="auto">
                  <a:xfrm>
                    <a:off x="2332550" y="3511326"/>
                    <a:ext cx="8047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1.6 - 3.2</a:t>
                    </a:r>
                    <a:endParaRPr kumimoji="0" lang="en-US" altLang="en-US" sz="2800" b="0" i="0" u="none" strike="noStrike" cap="none" normalizeH="0" baseline="0" dirty="0">
                      <a:ln>
                        <a:noFill/>
                      </a:ln>
                      <a:solidFill>
                        <a:schemeClr val="tx1"/>
                      </a:solidFill>
                      <a:effectLst/>
                      <a:latin typeface="+mn-lt"/>
                    </a:endParaRPr>
                  </a:p>
                </p:txBody>
              </p:sp>
              <p:sp>
                <p:nvSpPr>
                  <p:cNvPr id="359" name="Rectangle 358">
                    <a:extLst>
                      <a:ext uri="{FF2B5EF4-FFF2-40B4-BE49-F238E27FC236}">
                        <a16:creationId xmlns:a16="http://schemas.microsoft.com/office/drawing/2014/main" xmlns="" id="{579C8EEE-80AD-4564-AEBC-DA42A14E3996}"/>
                      </a:ext>
                    </a:extLst>
                  </p:cNvPr>
                  <p:cNvSpPr>
                    <a:spLocks noChangeArrowheads="1"/>
                  </p:cNvSpPr>
                  <p:nvPr/>
                </p:nvSpPr>
                <p:spPr bwMode="auto">
                  <a:xfrm>
                    <a:off x="1827007" y="3186557"/>
                    <a:ext cx="427494" cy="245588"/>
                  </a:xfrm>
                  <a:prstGeom prst="rect">
                    <a:avLst/>
                  </a:prstGeom>
                  <a:solidFill>
                    <a:srgbClr val="4291C2"/>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1" name="Rectangle 360">
                    <a:extLst>
                      <a:ext uri="{FF2B5EF4-FFF2-40B4-BE49-F238E27FC236}">
                        <a16:creationId xmlns:a16="http://schemas.microsoft.com/office/drawing/2014/main" xmlns="" id="{D8330D20-1B37-49EA-A073-839025A3830B}"/>
                      </a:ext>
                    </a:extLst>
                  </p:cNvPr>
                  <p:cNvSpPr>
                    <a:spLocks noChangeArrowheads="1"/>
                  </p:cNvSpPr>
                  <p:nvPr/>
                </p:nvSpPr>
                <p:spPr bwMode="auto">
                  <a:xfrm>
                    <a:off x="2332550" y="3175689"/>
                    <a:ext cx="8047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3.2 - 4.7</a:t>
                    </a:r>
                    <a:endParaRPr kumimoji="0" lang="en-US" altLang="en-US" sz="2800" b="0" i="0" u="none" strike="noStrike" cap="none" normalizeH="0" baseline="0" dirty="0">
                      <a:ln>
                        <a:noFill/>
                      </a:ln>
                      <a:solidFill>
                        <a:schemeClr val="tx1"/>
                      </a:solidFill>
                      <a:effectLst/>
                      <a:latin typeface="+mn-lt"/>
                    </a:endParaRPr>
                  </a:p>
                </p:txBody>
              </p:sp>
              <p:sp>
                <p:nvSpPr>
                  <p:cNvPr id="362" name="Rectangle 361">
                    <a:extLst>
                      <a:ext uri="{FF2B5EF4-FFF2-40B4-BE49-F238E27FC236}">
                        <a16:creationId xmlns:a16="http://schemas.microsoft.com/office/drawing/2014/main" xmlns="" id="{DC9607AB-44F6-4D51-B22D-F458D4BE67B1}"/>
                      </a:ext>
                    </a:extLst>
                  </p:cNvPr>
                  <p:cNvSpPr>
                    <a:spLocks noChangeArrowheads="1"/>
                  </p:cNvSpPr>
                  <p:nvPr/>
                </p:nvSpPr>
                <p:spPr bwMode="auto">
                  <a:xfrm>
                    <a:off x="1827007" y="2850919"/>
                    <a:ext cx="427494" cy="245590"/>
                  </a:xfrm>
                  <a:prstGeom prst="rect">
                    <a:avLst/>
                  </a:prstGeom>
                  <a:solidFill>
                    <a:srgbClr val="2066AB"/>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4" name="Rectangle 363">
                    <a:extLst>
                      <a:ext uri="{FF2B5EF4-FFF2-40B4-BE49-F238E27FC236}">
                        <a16:creationId xmlns:a16="http://schemas.microsoft.com/office/drawing/2014/main" xmlns="" id="{563131FE-EFE1-43E2-88B6-08013825D339}"/>
                      </a:ext>
                    </a:extLst>
                  </p:cNvPr>
                  <p:cNvSpPr>
                    <a:spLocks noChangeArrowheads="1"/>
                  </p:cNvSpPr>
                  <p:nvPr/>
                </p:nvSpPr>
                <p:spPr bwMode="auto">
                  <a:xfrm>
                    <a:off x="2332550" y="2840052"/>
                    <a:ext cx="8047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 4.7 - 6.3</a:t>
                    </a:r>
                    <a:endParaRPr kumimoji="0" lang="en-US" altLang="en-US" sz="2800" b="0" i="0" u="none" strike="noStrike" cap="none" normalizeH="0" baseline="0" dirty="0">
                      <a:ln>
                        <a:noFill/>
                      </a:ln>
                      <a:solidFill>
                        <a:schemeClr val="tx1"/>
                      </a:solidFill>
                      <a:effectLst/>
                      <a:latin typeface="+mn-lt"/>
                    </a:endParaRPr>
                  </a:p>
                </p:txBody>
              </p:sp>
            </p:grpSp>
            <p:sp>
              <p:nvSpPr>
                <p:cNvPr id="339" name="TextBox 1090">
                  <a:extLst>
                    <a:ext uri="{FF2B5EF4-FFF2-40B4-BE49-F238E27FC236}">
                      <a16:creationId xmlns:a16="http://schemas.microsoft.com/office/drawing/2014/main" xmlns="" id="{AD7143B6-E0C4-468F-8AC5-00E80CF6CB0D}"/>
                    </a:ext>
                  </a:extLst>
                </p:cNvPr>
                <p:cNvSpPr txBox="1"/>
                <p:nvPr/>
              </p:nvSpPr>
              <p:spPr>
                <a:xfrm>
                  <a:off x="858773" y="2537270"/>
                  <a:ext cx="3311572" cy="2782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tx1">
                          <a:lumMod val="75000"/>
                          <a:lumOff val="25000"/>
                        </a:schemeClr>
                      </a:solidFill>
                    </a:rPr>
                    <a:t>% </a:t>
                  </a:r>
                  <a:r>
                    <a:rPr lang="en-US" b="1" dirty="0">
                      <a:solidFill>
                        <a:schemeClr val="tx1">
                          <a:lumMod val="75000"/>
                          <a:lumOff val="25000"/>
                        </a:schemeClr>
                      </a:solidFill>
                    </a:rPr>
                    <a:t>Difference</a:t>
                  </a:r>
                </a:p>
              </p:txBody>
            </p:sp>
          </p:grpSp>
          <p:sp>
            <p:nvSpPr>
              <p:cNvPr id="164" name="TextBox 163"/>
              <p:cNvSpPr txBox="1"/>
              <p:nvPr/>
            </p:nvSpPr>
            <p:spPr>
              <a:xfrm>
                <a:off x="22891091" y="20741803"/>
                <a:ext cx="4247787" cy="1200329"/>
              </a:xfrm>
              <a:prstGeom prst="rect">
                <a:avLst/>
              </a:prstGeom>
            </p:spPr>
            <p:txBody>
              <a:bodyPr wrap="square" numCol="1" spcCol="640080" rtlCol="0">
                <a:spAutoFit/>
              </a:bodyPr>
              <a:lstStyle/>
              <a:p>
                <a:pPr algn="ctr"/>
                <a:r>
                  <a:rPr lang="en-US" sz="2400" b="1" dirty="0">
                    <a:solidFill>
                      <a:schemeClr val="tx1">
                        <a:lumMod val="75000"/>
                        <a:lumOff val="25000"/>
                      </a:schemeClr>
                    </a:solidFill>
                  </a:rPr>
                  <a:t>Difference in 2016-2017 Snow Cover from 2000-2010 Snow Cover</a:t>
                </a:r>
              </a:p>
            </p:txBody>
          </p:sp>
        </p:grpSp>
      </p:grpSp>
      <p:grpSp>
        <p:nvGrpSpPr>
          <p:cNvPr id="25" name="Group 24">
            <a:extLst>
              <a:ext uri="{FF2B5EF4-FFF2-40B4-BE49-F238E27FC236}">
                <a16:creationId xmlns:a16="http://schemas.microsoft.com/office/drawing/2014/main" xmlns="" id="{982EEA87-978E-4F39-9338-0E1333172BF1}"/>
              </a:ext>
            </a:extLst>
          </p:cNvPr>
          <p:cNvGrpSpPr/>
          <p:nvPr/>
        </p:nvGrpSpPr>
        <p:grpSpPr>
          <a:xfrm>
            <a:off x="11644664" y="19722095"/>
            <a:ext cx="15754480" cy="7416455"/>
            <a:chOff x="10609329" y="19722095"/>
            <a:chExt cx="15754480" cy="7416455"/>
          </a:xfrm>
        </p:grpSpPr>
        <p:grpSp>
          <p:nvGrpSpPr>
            <p:cNvPr id="24" name="Group 23">
              <a:extLst>
                <a:ext uri="{FF2B5EF4-FFF2-40B4-BE49-F238E27FC236}">
                  <a16:creationId xmlns:a16="http://schemas.microsoft.com/office/drawing/2014/main" xmlns="" id="{0D5D0E5C-9BD8-48CC-AC6A-E03343FF6077}"/>
                </a:ext>
              </a:extLst>
            </p:cNvPr>
            <p:cNvGrpSpPr/>
            <p:nvPr/>
          </p:nvGrpSpPr>
          <p:grpSpPr>
            <a:xfrm>
              <a:off x="10609329" y="19722095"/>
              <a:ext cx="15754480" cy="7416455"/>
              <a:chOff x="10609329" y="19722095"/>
              <a:chExt cx="15754480" cy="7416455"/>
            </a:xfrm>
          </p:grpSpPr>
          <p:grpSp>
            <p:nvGrpSpPr>
              <p:cNvPr id="165" name="Group 164">
                <a:extLst>
                  <a:ext uri="{FF2B5EF4-FFF2-40B4-BE49-F238E27FC236}">
                    <a16:creationId xmlns:a16="http://schemas.microsoft.com/office/drawing/2014/main" xmlns="" id="{B69BCD35-48D7-4D59-BB36-835C498B1B72}"/>
                  </a:ext>
                </a:extLst>
              </p:cNvPr>
              <p:cNvGrpSpPr/>
              <p:nvPr/>
            </p:nvGrpSpPr>
            <p:grpSpPr>
              <a:xfrm>
                <a:off x="21950155" y="20582420"/>
                <a:ext cx="4413654" cy="5352016"/>
                <a:chOff x="8922684" y="1507977"/>
                <a:chExt cx="3413970" cy="4139795"/>
              </a:xfrm>
            </p:grpSpPr>
            <p:grpSp>
              <p:nvGrpSpPr>
                <p:cNvPr id="172" name="Group 171">
                  <a:extLst>
                    <a:ext uri="{FF2B5EF4-FFF2-40B4-BE49-F238E27FC236}">
                      <a16:creationId xmlns:a16="http://schemas.microsoft.com/office/drawing/2014/main" xmlns="" id="{65927C2D-FE54-4E3F-BAEB-2B61B4729049}"/>
                    </a:ext>
                  </a:extLst>
                </p:cNvPr>
                <p:cNvGrpSpPr/>
                <p:nvPr/>
              </p:nvGrpSpPr>
              <p:grpSpPr>
                <a:xfrm>
                  <a:off x="8922684" y="1507977"/>
                  <a:ext cx="3413970" cy="2442628"/>
                  <a:chOff x="8922684" y="1507977"/>
                  <a:chExt cx="3413970" cy="2442628"/>
                </a:xfrm>
              </p:grpSpPr>
              <p:grpSp>
                <p:nvGrpSpPr>
                  <p:cNvPr id="178" name="Group 177">
                    <a:extLst>
                      <a:ext uri="{FF2B5EF4-FFF2-40B4-BE49-F238E27FC236}">
                        <a16:creationId xmlns:a16="http://schemas.microsoft.com/office/drawing/2014/main" xmlns="" id="{F32702B4-41B6-4CB7-B9C2-46A71C34D846}"/>
                      </a:ext>
                    </a:extLst>
                  </p:cNvPr>
                  <p:cNvGrpSpPr/>
                  <p:nvPr/>
                </p:nvGrpSpPr>
                <p:grpSpPr>
                  <a:xfrm>
                    <a:off x="8991439" y="1507977"/>
                    <a:ext cx="2493462" cy="696680"/>
                    <a:chOff x="9022435" y="1507977"/>
                    <a:chExt cx="2493462" cy="696680"/>
                  </a:xfrm>
                </p:grpSpPr>
                <p:pic>
                  <p:nvPicPr>
                    <p:cNvPr id="185" name="Picture 184">
                      <a:extLst>
                        <a:ext uri="{FF2B5EF4-FFF2-40B4-BE49-F238E27FC236}">
                          <a16:creationId xmlns:a16="http://schemas.microsoft.com/office/drawing/2014/main" xmlns="" id="{FB3E0735-B6B1-4C2F-A5A1-C53D575DE7FA}"/>
                        </a:ext>
                      </a:extLst>
                    </p:cNvPr>
                    <p:cNvPicPr>
                      <a:picLocks noChangeAspect="1"/>
                    </p:cNvPicPr>
                    <p:nvPr/>
                  </p:nvPicPr>
                  <p:blipFill rotWithShape="1">
                    <a:blip r:embed="rId14">
                      <a:extLst>
                        <a:ext uri="{28A0092B-C50C-407E-A947-70E740481C1C}">
                          <a14:useLocalDpi xmlns:a14="http://schemas.microsoft.com/office/drawing/2010/main" val="0"/>
                        </a:ext>
                      </a:extLst>
                    </a:blip>
                    <a:srcRect l="78411" t="8711" r="13539" b="84013"/>
                    <a:stretch/>
                  </p:blipFill>
                  <p:spPr>
                    <a:xfrm>
                      <a:off x="9022435" y="1590000"/>
                      <a:ext cx="872536" cy="614657"/>
                    </a:xfrm>
                    <a:prstGeom prst="rect">
                      <a:avLst/>
                    </a:prstGeom>
                  </p:spPr>
                </p:pic>
                <p:sp>
                  <p:nvSpPr>
                    <p:cNvPr id="186" name="TextBox 43">
                      <a:extLst>
                        <a:ext uri="{FF2B5EF4-FFF2-40B4-BE49-F238E27FC236}">
                          <a16:creationId xmlns:a16="http://schemas.microsoft.com/office/drawing/2014/main" xmlns="" id="{526DA9F0-89C0-40F9-8A33-4DD37D07A8D9}"/>
                        </a:ext>
                      </a:extLst>
                    </p:cNvPr>
                    <p:cNvSpPr txBox="1"/>
                    <p:nvPr/>
                  </p:nvSpPr>
                  <p:spPr>
                    <a:xfrm>
                      <a:off x="9768898" y="1507977"/>
                      <a:ext cx="1746999" cy="26187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solidFill>
                            <a:schemeClr val="tx1">
                              <a:lumMod val="75000"/>
                              <a:lumOff val="25000"/>
                            </a:schemeClr>
                          </a:solidFill>
                        </a:rPr>
                        <a:t>In Situ</a:t>
                      </a:r>
                      <a:endParaRPr lang="en-US" sz="1200" i="1" dirty="0">
                        <a:solidFill>
                          <a:schemeClr val="tx1">
                            <a:lumMod val="75000"/>
                            <a:lumOff val="25000"/>
                          </a:schemeClr>
                        </a:solidFill>
                      </a:endParaRPr>
                    </a:p>
                  </p:txBody>
                </p:sp>
                <p:sp>
                  <p:nvSpPr>
                    <p:cNvPr id="187" name="TextBox 44">
                      <a:extLst>
                        <a:ext uri="{FF2B5EF4-FFF2-40B4-BE49-F238E27FC236}">
                          <a16:creationId xmlns:a16="http://schemas.microsoft.com/office/drawing/2014/main" xmlns="" id="{017F0F08-E61B-4BFA-BF9C-E7508B475CDE}"/>
                        </a:ext>
                      </a:extLst>
                    </p:cNvPr>
                    <p:cNvSpPr txBox="1"/>
                    <p:nvPr/>
                  </p:nvSpPr>
                  <p:spPr>
                    <a:xfrm>
                      <a:off x="9768898" y="1825828"/>
                      <a:ext cx="16676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Simulated</a:t>
                      </a:r>
                    </a:p>
                  </p:txBody>
                </p:sp>
              </p:grpSp>
              <p:grpSp>
                <p:nvGrpSpPr>
                  <p:cNvPr id="179" name="Group 178">
                    <a:extLst>
                      <a:ext uri="{FF2B5EF4-FFF2-40B4-BE49-F238E27FC236}">
                        <a16:creationId xmlns:a16="http://schemas.microsoft.com/office/drawing/2014/main" xmlns="" id="{E892BAFF-5C3B-4F34-B9C6-32B710FE5752}"/>
                      </a:ext>
                    </a:extLst>
                  </p:cNvPr>
                  <p:cNvGrpSpPr/>
                  <p:nvPr/>
                </p:nvGrpSpPr>
                <p:grpSpPr>
                  <a:xfrm>
                    <a:off x="8922684" y="2980934"/>
                    <a:ext cx="3413970" cy="969671"/>
                    <a:chOff x="6775122" y="2759434"/>
                    <a:chExt cx="3318787" cy="979157"/>
                  </a:xfrm>
                </p:grpSpPr>
                <p:pic>
                  <p:nvPicPr>
                    <p:cNvPr id="180" name="Picture 179">
                      <a:extLst>
                        <a:ext uri="{FF2B5EF4-FFF2-40B4-BE49-F238E27FC236}">
                          <a16:creationId xmlns:a16="http://schemas.microsoft.com/office/drawing/2014/main" xmlns="" id="{92E78FAE-02DB-4264-AEA7-A96B3F9CF281}"/>
                        </a:ext>
                      </a:extLst>
                    </p:cNvPr>
                    <p:cNvPicPr>
                      <a:picLocks noChangeAspect="1"/>
                    </p:cNvPicPr>
                    <p:nvPr/>
                  </p:nvPicPr>
                  <p:blipFill rotWithShape="1">
                    <a:blip r:embed="rId14">
                      <a:extLst>
                        <a:ext uri="{28A0092B-C50C-407E-A947-70E740481C1C}">
                          <a14:useLocalDpi xmlns:a14="http://schemas.microsoft.com/office/drawing/2010/main" val="0"/>
                        </a:ext>
                      </a:extLst>
                    </a:blip>
                    <a:srcRect l="76952" t="38782" r="12677" b="50515"/>
                    <a:stretch/>
                  </p:blipFill>
                  <p:spPr>
                    <a:xfrm>
                      <a:off x="6775122" y="2851720"/>
                      <a:ext cx="1109163" cy="837654"/>
                    </a:xfrm>
                    <a:prstGeom prst="rect">
                      <a:avLst/>
                    </a:prstGeom>
                  </p:spPr>
                </p:pic>
                <p:grpSp>
                  <p:nvGrpSpPr>
                    <p:cNvPr id="181" name="Group 180">
                      <a:extLst>
                        <a:ext uri="{FF2B5EF4-FFF2-40B4-BE49-F238E27FC236}">
                          <a16:creationId xmlns:a16="http://schemas.microsoft.com/office/drawing/2014/main" xmlns="" id="{BA7DF267-C1B7-4744-ABEF-9408A9B5E615}"/>
                        </a:ext>
                      </a:extLst>
                    </p:cNvPr>
                    <p:cNvGrpSpPr/>
                    <p:nvPr/>
                  </p:nvGrpSpPr>
                  <p:grpSpPr>
                    <a:xfrm>
                      <a:off x="7543875" y="2759434"/>
                      <a:ext cx="2550034" cy="979157"/>
                      <a:chOff x="7843131" y="2759434"/>
                      <a:chExt cx="2550034" cy="979157"/>
                    </a:xfrm>
                  </p:grpSpPr>
                  <p:sp>
                    <p:nvSpPr>
                      <p:cNvPr id="182" name="TextBox 39">
                        <a:extLst>
                          <a:ext uri="{FF2B5EF4-FFF2-40B4-BE49-F238E27FC236}">
                            <a16:creationId xmlns:a16="http://schemas.microsoft.com/office/drawing/2014/main" xmlns="" id="{23F564C2-088D-4C05-8488-D2CDF254261D}"/>
                          </a:ext>
                        </a:extLst>
                      </p:cNvPr>
                      <p:cNvSpPr txBox="1"/>
                      <p:nvPr/>
                    </p:nvSpPr>
                    <p:spPr>
                      <a:xfrm>
                        <a:off x="7843131" y="2759434"/>
                        <a:ext cx="1640086" cy="341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Temperature</a:t>
                        </a:r>
                      </a:p>
                    </p:txBody>
                  </p:sp>
                  <p:sp>
                    <p:nvSpPr>
                      <p:cNvPr id="183" name="TextBox 40">
                        <a:extLst>
                          <a:ext uri="{FF2B5EF4-FFF2-40B4-BE49-F238E27FC236}">
                            <a16:creationId xmlns:a16="http://schemas.microsoft.com/office/drawing/2014/main" xmlns="" id="{47BCF275-B4CC-4D5A-BEE1-62FF4C737E47}"/>
                          </a:ext>
                        </a:extLst>
                      </p:cNvPr>
                      <p:cNvSpPr txBox="1"/>
                      <p:nvPr/>
                    </p:nvSpPr>
                    <p:spPr>
                      <a:xfrm>
                        <a:off x="7851804" y="3085650"/>
                        <a:ext cx="2239820" cy="2644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Precipitation (</a:t>
                        </a:r>
                        <a:r>
                          <a:rPr lang="en-US" sz="1600" i="1" dirty="0" smtClean="0">
                            <a:solidFill>
                              <a:schemeClr val="tx1">
                                <a:lumMod val="75000"/>
                                <a:lumOff val="25000"/>
                              </a:schemeClr>
                            </a:solidFill>
                          </a:rPr>
                          <a:t>in situ</a:t>
                        </a:r>
                        <a:r>
                          <a:rPr lang="en-US" sz="1600" i="1" dirty="0">
                            <a:solidFill>
                              <a:schemeClr val="tx1">
                                <a:lumMod val="75000"/>
                                <a:lumOff val="25000"/>
                              </a:schemeClr>
                            </a:solidFill>
                          </a:rPr>
                          <a:t>)</a:t>
                        </a:r>
                        <a:endParaRPr lang="en-US" sz="1600" dirty="0">
                          <a:solidFill>
                            <a:schemeClr val="tx1">
                              <a:lumMod val="75000"/>
                              <a:lumOff val="25000"/>
                            </a:schemeClr>
                          </a:solidFill>
                        </a:endParaRPr>
                      </a:p>
                    </p:txBody>
                  </p:sp>
                  <p:sp>
                    <p:nvSpPr>
                      <p:cNvPr id="184" name="TextBox 41">
                        <a:extLst>
                          <a:ext uri="{FF2B5EF4-FFF2-40B4-BE49-F238E27FC236}">
                            <a16:creationId xmlns:a16="http://schemas.microsoft.com/office/drawing/2014/main" xmlns="" id="{ADEFF38C-37B4-4DC6-9539-E0D26996C186}"/>
                          </a:ext>
                        </a:extLst>
                      </p:cNvPr>
                      <p:cNvSpPr txBox="1"/>
                      <p:nvPr/>
                    </p:nvSpPr>
                    <p:spPr>
                      <a:xfrm>
                        <a:off x="7847897" y="3396725"/>
                        <a:ext cx="2545268" cy="341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Precipitation (PERSIANN)</a:t>
                        </a:r>
                      </a:p>
                    </p:txBody>
                  </p:sp>
                </p:grpSp>
              </p:grpSp>
            </p:grpSp>
            <p:grpSp>
              <p:nvGrpSpPr>
                <p:cNvPr id="173" name="Group 172">
                  <a:extLst>
                    <a:ext uri="{FF2B5EF4-FFF2-40B4-BE49-F238E27FC236}">
                      <a16:creationId xmlns:a16="http://schemas.microsoft.com/office/drawing/2014/main" xmlns="" id="{BCB1E5BC-4DCB-40F4-8688-2A5B423325A9}"/>
                    </a:ext>
                  </a:extLst>
                </p:cNvPr>
                <p:cNvGrpSpPr/>
                <p:nvPr/>
              </p:nvGrpSpPr>
              <p:grpSpPr>
                <a:xfrm>
                  <a:off x="9072305" y="4952667"/>
                  <a:ext cx="2638356" cy="695105"/>
                  <a:chOff x="7486070" y="4649968"/>
                  <a:chExt cx="2638356" cy="695105"/>
                </a:xfrm>
              </p:grpSpPr>
              <p:pic>
                <p:nvPicPr>
                  <p:cNvPr id="174" name="Picture 173">
                    <a:extLst>
                      <a:ext uri="{FF2B5EF4-FFF2-40B4-BE49-F238E27FC236}">
                        <a16:creationId xmlns:a16="http://schemas.microsoft.com/office/drawing/2014/main" xmlns="" id="{FE67F5EA-1533-46C3-9FB1-30BE8A7F9C95}"/>
                      </a:ext>
                    </a:extLst>
                  </p:cNvPr>
                  <p:cNvPicPr>
                    <a:picLocks noChangeAspect="1"/>
                  </p:cNvPicPr>
                  <p:nvPr/>
                </p:nvPicPr>
                <p:blipFill rotWithShape="1">
                  <a:blip r:embed="rId14">
                    <a:extLst>
                      <a:ext uri="{28A0092B-C50C-407E-A947-70E740481C1C}">
                        <a14:useLocalDpi xmlns:a14="http://schemas.microsoft.com/office/drawing/2010/main" val="0"/>
                      </a:ext>
                    </a:extLst>
                  </a:blip>
                  <a:srcRect l="77601" t="70819" r="14984" b="22712"/>
                  <a:stretch/>
                </p:blipFill>
                <p:spPr>
                  <a:xfrm>
                    <a:off x="7486070" y="4729454"/>
                    <a:ext cx="847899" cy="574925"/>
                  </a:xfrm>
                  <a:prstGeom prst="rect">
                    <a:avLst/>
                  </a:prstGeom>
                </p:spPr>
              </p:pic>
              <p:grpSp>
                <p:nvGrpSpPr>
                  <p:cNvPr id="175" name="Group 174">
                    <a:extLst>
                      <a:ext uri="{FF2B5EF4-FFF2-40B4-BE49-F238E27FC236}">
                        <a16:creationId xmlns:a16="http://schemas.microsoft.com/office/drawing/2014/main" xmlns="" id="{A854348D-700F-4CF2-920A-0D544173E291}"/>
                      </a:ext>
                    </a:extLst>
                  </p:cNvPr>
                  <p:cNvGrpSpPr/>
                  <p:nvPr/>
                </p:nvGrpSpPr>
                <p:grpSpPr>
                  <a:xfrm>
                    <a:off x="8167718" y="4649968"/>
                    <a:ext cx="1956708" cy="695105"/>
                    <a:chOff x="8250843" y="4633343"/>
                    <a:chExt cx="1956708" cy="695105"/>
                  </a:xfrm>
                </p:grpSpPr>
                <p:sp>
                  <p:nvSpPr>
                    <p:cNvPr id="176" name="TextBox 35">
                      <a:extLst>
                        <a:ext uri="{FF2B5EF4-FFF2-40B4-BE49-F238E27FC236}">
                          <a16:creationId xmlns:a16="http://schemas.microsoft.com/office/drawing/2014/main" xmlns="" id="{DF2CC11D-CF89-4926-BD96-F1F1D2826142}"/>
                        </a:ext>
                      </a:extLst>
                    </p:cNvPr>
                    <p:cNvSpPr txBox="1"/>
                    <p:nvPr/>
                  </p:nvSpPr>
                  <p:spPr>
                    <a:xfrm>
                      <a:off x="8250843" y="4633343"/>
                      <a:ext cx="179093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Low Elevations</a:t>
                      </a:r>
                    </a:p>
                  </p:txBody>
                </p:sp>
                <p:sp>
                  <p:nvSpPr>
                    <p:cNvPr id="177" name="TextBox 36">
                      <a:extLst>
                        <a:ext uri="{FF2B5EF4-FFF2-40B4-BE49-F238E27FC236}">
                          <a16:creationId xmlns:a16="http://schemas.microsoft.com/office/drawing/2014/main" xmlns="" id="{591849CD-F704-49F6-86C8-C68F4134525A}"/>
                        </a:ext>
                      </a:extLst>
                    </p:cNvPr>
                    <p:cNvSpPr txBox="1"/>
                    <p:nvPr/>
                  </p:nvSpPr>
                  <p:spPr>
                    <a:xfrm>
                      <a:off x="8250843" y="4989894"/>
                      <a:ext cx="195670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lumOff val="25000"/>
                            </a:schemeClr>
                          </a:solidFill>
                        </a:rPr>
                        <a:t>High Elevations</a:t>
                      </a:r>
                    </a:p>
                  </p:txBody>
                </p:sp>
              </p:grpSp>
            </p:grpSp>
          </p:grpSp>
          <p:grpSp>
            <p:nvGrpSpPr>
              <p:cNvPr id="166" name="Group 165">
                <a:extLst>
                  <a:ext uri="{FF2B5EF4-FFF2-40B4-BE49-F238E27FC236}">
                    <a16:creationId xmlns:a16="http://schemas.microsoft.com/office/drawing/2014/main" xmlns="" id="{000BF4BC-514F-4906-968E-63E2CC6B43B2}"/>
                  </a:ext>
                </a:extLst>
              </p:cNvPr>
              <p:cNvGrpSpPr/>
              <p:nvPr/>
            </p:nvGrpSpPr>
            <p:grpSpPr>
              <a:xfrm>
                <a:off x="10609329" y="19722095"/>
                <a:ext cx="11708332" cy="7416455"/>
                <a:chOff x="150532" y="857249"/>
                <a:chExt cx="9056418" cy="5736643"/>
              </a:xfrm>
            </p:grpSpPr>
            <p:pic>
              <p:nvPicPr>
                <p:cNvPr id="167" name="Picture 166">
                  <a:extLst>
                    <a:ext uri="{FF2B5EF4-FFF2-40B4-BE49-F238E27FC236}">
                      <a16:creationId xmlns:a16="http://schemas.microsoft.com/office/drawing/2014/main" xmlns="" id="{FFD458A7-7098-42B7-B510-E64CAB3598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0532" y="857249"/>
                  <a:ext cx="9056418" cy="5736643"/>
                </a:xfrm>
                <a:prstGeom prst="rect">
                  <a:avLst/>
                </a:prstGeom>
              </p:spPr>
            </p:pic>
            <p:sp>
              <p:nvSpPr>
                <p:cNvPr id="168" name="TextBox 29">
                  <a:extLst>
                    <a:ext uri="{FF2B5EF4-FFF2-40B4-BE49-F238E27FC236}">
                      <a16:creationId xmlns:a16="http://schemas.microsoft.com/office/drawing/2014/main" xmlns="" id="{56B383E5-9E5D-4439-9562-548A75050686}"/>
                    </a:ext>
                  </a:extLst>
                </p:cNvPr>
                <p:cNvSpPr txBox="1"/>
                <p:nvPr/>
              </p:nvSpPr>
              <p:spPr>
                <a:xfrm rot="16200000">
                  <a:off x="393811" y="1610915"/>
                  <a:ext cx="95983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rPr>
                    <a:t>Flow (L/s)</a:t>
                  </a:r>
                </a:p>
              </p:txBody>
            </p:sp>
            <p:sp>
              <p:nvSpPr>
                <p:cNvPr id="169" name="TextBox 30">
                  <a:extLst>
                    <a:ext uri="{FF2B5EF4-FFF2-40B4-BE49-F238E27FC236}">
                      <a16:creationId xmlns:a16="http://schemas.microsoft.com/office/drawing/2014/main" xmlns="" id="{8E9785FF-8F2F-4EEC-A9B2-FF8E8DEE460F}"/>
                    </a:ext>
                  </a:extLst>
                </p:cNvPr>
                <p:cNvSpPr txBox="1"/>
                <p:nvPr/>
              </p:nvSpPr>
              <p:spPr>
                <a:xfrm rot="16200000">
                  <a:off x="8277" y="3249758"/>
                  <a:ext cx="173089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rPr>
                    <a:t>Precipitation (cm/day)</a:t>
                  </a:r>
                </a:p>
              </p:txBody>
            </p:sp>
            <p:sp>
              <p:nvSpPr>
                <p:cNvPr id="170" name="TextBox 31">
                  <a:extLst>
                    <a:ext uri="{FF2B5EF4-FFF2-40B4-BE49-F238E27FC236}">
                      <a16:creationId xmlns:a16="http://schemas.microsoft.com/office/drawing/2014/main" xmlns="" id="{5D8C971D-E617-45B6-B19D-67DD8665DE12}"/>
                    </a:ext>
                  </a:extLst>
                </p:cNvPr>
                <p:cNvSpPr txBox="1"/>
                <p:nvPr/>
              </p:nvSpPr>
              <p:spPr>
                <a:xfrm rot="16200000">
                  <a:off x="155561" y="5046796"/>
                  <a:ext cx="143632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rPr>
                    <a:t>Fractional Area</a:t>
                  </a:r>
                </a:p>
              </p:txBody>
            </p:sp>
            <p:sp>
              <p:nvSpPr>
                <p:cNvPr id="171" name="TextBox 32">
                  <a:extLst>
                    <a:ext uri="{FF2B5EF4-FFF2-40B4-BE49-F238E27FC236}">
                      <a16:creationId xmlns:a16="http://schemas.microsoft.com/office/drawing/2014/main" xmlns="" id="{4E56C59F-6BDE-4DEB-B776-7C8FF1F35F50}"/>
                    </a:ext>
                  </a:extLst>
                </p:cNvPr>
                <p:cNvSpPr txBox="1"/>
                <p:nvPr/>
              </p:nvSpPr>
              <p:spPr>
                <a:xfrm rot="5400000">
                  <a:off x="7808485" y="3249758"/>
                  <a:ext cx="158570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75000"/>
                          <a:lumOff val="25000"/>
                        </a:schemeClr>
                      </a:solidFill>
                    </a:rPr>
                    <a:t>Temperature (C)</a:t>
                  </a:r>
                </a:p>
              </p:txBody>
            </p:sp>
          </p:grpSp>
        </p:grpSp>
        <p:sp>
          <p:nvSpPr>
            <p:cNvPr id="188" name="TextBox 22">
              <a:extLst>
                <a:ext uri="{FF2B5EF4-FFF2-40B4-BE49-F238E27FC236}">
                  <a16:creationId xmlns:a16="http://schemas.microsoft.com/office/drawing/2014/main" xmlns="" id="{6E74FC3C-B33A-42A4-8DC5-C5819414062B}"/>
                </a:ext>
              </a:extLst>
            </p:cNvPr>
            <p:cNvSpPr txBox="1"/>
            <p:nvPr/>
          </p:nvSpPr>
          <p:spPr>
            <a:xfrm>
              <a:off x="13768519" y="19852997"/>
              <a:ext cx="538995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i="1" dirty="0" smtClean="0">
                  <a:solidFill>
                    <a:schemeClr val="tx1">
                      <a:lumMod val="75000"/>
                      <a:lumOff val="25000"/>
                    </a:schemeClr>
                  </a:solidFill>
                </a:rPr>
                <a:t>In Situ </a:t>
              </a:r>
              <a:r>
                <a:rPr lang="en-US" sz="2400" b="1" dirty="0">
                  <a:solidFill>
                    <a:schemeClr val="tx1">
                      <a:lumMod val="75000"/>
                      <a:lumOff val="25000"/>
                    </a:schemeClr>
                  </a:solidFill>
                </a:rPr>
                <a:t>Flow vs. Simulated Flow: 2017</a:t>
              </a:r>
            </a:p>
          </p:txBody>
        </p:sp>
        <p:sp>
          <p:nvSpPr>
            <p:cNvPr id="189" name="TextBox 23">
              <a:extLst>
                <a:ext uri="{FF2B5EF4-FFF2-40B4-BE49-F238E27FC236}">
                  <a16:creationId xmlns:a16="http://schemas.microsoft.com/office/drawing/2014/main" xmlns="" id="{6CCA8716-92C0-4665-8D6F-E76AACE76433}"/>
                </a:ext>
              </a:extLst>
            </p:cNvPr>
            <p:cNvSpPr txBox="1"/>
            <p:nvPr/>
          </p:nvSpPr>
          <p:spPr>
            <a:xfrm>
              <a:off x="14019686" y="22030225"/>
              <a:ext cx="488761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tx1">
                      <a:lumMod val="75000"/>
                      <a:lumOff val="25000"/>
                    </a:schemeClr>
                  </a:solidFill>
                </a:rPr>
                <a:t>Precipitation vs. Temperature: 2017</a:t>
              </a:r>
            </a:p>
          </p:txBody>
        </p:sp>
        <p:sp>
          <p:nvSpPr>
            <p:cNvPr id="190" name="TextBox 24">
              <a:extLst>
                <a:ext uri="{FF2B5EF4-FFF2-40B4-BE49-F238E27FC236}">
                  <a16:creationId xmlns:a16="http://schemas.microsoft.com/office/drawing/2014/main" xmlns="" id="{7ADABCDE-4D80-4853-BAEB-005F98EB5A15}"/>
                </a:ext>
              </a:extLst>
            </p:cNvPr>
            <p:cNvSpPr txBox="1"/>
            <p:nvPr/>
          </p:nvSpPr>
          <p:spPr>
            <a:xfrm>
              <a:off x="14475865" y="24273622"/>
              <a:ext cx="397526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tx1">
                      <a:lumMod val="75000"/>
                      <a:lumOff val="25000"/>
                    </a:schemeClr>
                  </a:solidFill>
                </a:rPr>
                <a:t>Snow Covered Area: 2017</a:t>
              </a:r>
            </a:p>
          </p:txBody>
        </p:sp>
      </p:grpSp>
      <p:sp>
        <p:nvSpPr>
          <p:cNvPr id="40" name="TextBox 39"/>
          <p:cNvSpPr txBox="1"/>
          <p:nvPr/>
        </p:nvSpPr>
        <p:spPr>
          <a:xfrm>
            <a:off x="13612026" y="26927622"/>
            <a:ext cx="8229600" cy="547573"/>
          </a:xfrm>
          <a:prstGeom prst="rect">
            <a:avLst/>
          </a:prstGeom>
          <a:noFill/>
        </p:spPr>
        <p:txBody>
          <a:bodyPr wrap="square" rtlCol="0">
            <a:spAutoFit/>
          </a:bodyPr>
          <a:lstStyle/>
          <a:p>
            <a:r>
              <a:rPr lang="en-US" sz="4400" b="1" dirty="0">
                <a:solidFill>
                  <a:srgbClr val="389CC4"/>
                </a:solidFill>
                <a:latin typeface="Century Gothic" panose="020B0502020202020204" pitchFamily="34" charset="0"/>
              </a:rPr>
              <a:t>Conclusions</a:t>
            </a:r>
          </a:p>
        </p:txBody>
      </p:sp>
      <p:sp>
        <p:nvSpPr>
          <p:cNvPr id="92" name="Text Placeholder 16"/>
          <p:cNvSpPr txBox="1">
            <a:spLocks/>
          </p:cNvSpPr>
          <p:nvPr/>
        </p:nvSpPr>
        <p:spPr>
          <a:xfrm>
            <a:off x="13533120" y="27666215"/>
            <a:ext cx="12984480" cy="2697733"/>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389CC4"/>
              </a:buClr>
            </a:pPr>
            <a:r>
              <a:rPr lang="en-US" dirty="0" smtClean="0">
                <a:solidFill>
                  <a:schemeClr val="tx1">
                    <a:lumMod val="75000"/>
                    <a:lumOff val="25000"/>
                  </a:schemeClr>
                </a:solidFill>
              </a:rPr>
              <a:t>The preliminary </a:t>
            </a:r>
            <a:r>
              <a:rPr lang="en-US" dirty="0">
                <a:solidFill>
                  <a:schemeClr val="tx1">
                    <a:lumMod val="75000"/>
                    <a:lumOff val="25000"/>
                  </a:schemeClr>
                </a:solidFill>
              </a:rPr>
              <a:t>snow cover change map for the 2016 to 2017 water year </a:t>
            </a:r>
            <a:r>
              <a:rPr lang="en-US" dirty="0" smtClean="0">
                <a:solidFill>
                  <a:schemeClr val="tx1">
                    <a:lumMod val="75000"/>
                    <a:lumOff val="25000"/>
                  </a:schemeClr>
                </a:solidFill>
              </a:rPr>
              <a:t>shows </a:t>
            </a:r>
            <a:r>
              <a:rPr lang="en-US" dirty="0">
                <a:solidFill>
                  <a:schemeClr val="tx1">
                    <a:lumMod val="75000"/>
                    <a:lumOff val="25000"/>
                  </a:schemeClr>
                </a:solidFill>
              </a:rPr>
              <a:t>less snow </a:t>
            </a:r>
            <a:r>
              <a:rPr lang="en-US" dirty="0" smtClean="0">
                <a:solidFill>
                  <a:schemeClr val="tx1">
                    <a:lumMod val="75000"/>
                    <a:lumOff val="25000"/>
                  </a:schemeClr>
                </a:solidFill>
              </a:rPr>
              <a:t>cover.</a:t>
            </a:r>
            <a:endParaRPr lang="en-US" dirty="0">
              <a:solidFill>
                <a:schemeClr val="tx1">
                  <a:lumMod val="75000"/>
                  <a:lumOff val="25000"/>
                </a:schemeClr>
              </a:solidFill>
            </a:endParaRPr>
          </a:p>
          <a:p>
            <a:pPr marL="347663" indent="-347663" algn="just">
              <a:buClr>
                <a:srgbClr val="389CC4"/>
              </a:buClr>
            </a:pPr>
            <a:r>
              <a:rPr lang="en-US" dirty="0">
                <a:solidFill>
                  <a:schemeClr val="tx1">
                    <a:lumMod val="75000"/>
                    <a:lumOff val="25000"/>
                  </a:schemeClr>
                </a:solidFill>
              </a:rPr>
              <a:t>The SNOW-Model was written and adapted from M-SRM to fit the Fremont River Basin.</a:t>
            </a:r>
          </a:p>
          <a:p>
            <a:pPr marL="347663" indent="-347663" algn="just">
              <a:buClr>
                <a:srgbClr val="389CC4"/>
              </a:buClr>
            </a:pPr>
            <a:r>
              <a:rPr lang="en-US" dirty="0">
                <a:solidFill>
                  <a:schemeClr val="tx1">
                    <a:lumMod val="75000"/>
                    <a:lumOff val="25000"/>
                  </a:schemeClr>
                </a:solidFill>
              </a:rPr>
              <a:t>The project resulted in the development of the SNOW-Model.</a:t>
            </a:r>
          </a:p>
        </p:txBody>
      </p:sp>
    </p:spTree>
    <p:extLst>
      <p:ext uri="{BB962C8B-B14F-4D97-AF65-F5344CB8AC3E}">
        <p14:creationId xmlns:p14="http://schemas.microsoft.com/office/powerpoint/2010/main" val="38525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1832</TotalTime>
  <Words>745</Words>
  <Application>Microsoft Office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162</cp:revision>
  <dcterms:created xsi:type="dcterms:W3CDTF">2017-06-02T16:06:25Z</dcterms:created>
  <dcterms:modified xsi:type="dcterms:W3CDTF">2018-04-04T19:11:36Z</dcterms:modified>
</cp:coreProperties>
</file>