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86" r:id="rId3"/>
    <p:sldId id="287" r:id="rId4"/>
    <p:sldId id="303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7" clrIdx="0">
    <p:extLst>
      <p:ext uri="{19B8F6BF-5375-455C-9EA6-DF929625EA0E}">
        <p15:presenceInfo xmlns:p15="http://schemas.microsoft.com/office/powerpoint/2012/main" userId="S-1-5-21-330711430-3775241029-4075259233-6331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149"/>
    <a:srgbClr val="DE8E30"/>
    <a:srgbClr val="F4901A"/>
    <a:srgbClr val="DC7D0A"/>
    <a:srgbClr val="333333"/>
    <a:srgbClr val="FFFFFF"/>
    <a:srgbClr val="FFFFF5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 autoAdjust="0"/>
    <p:restoredTop sz="85022" autoAdjust="0"/>
  </p:normalViewPr>
  <p:slideViewPr>
    <p:cSldViewPr snapToGrid="0">
      <p:cViewPr varScale="1">
        <p:scale>
          <a:sx n="100" d="100"/>
          <a:sy n="100" d="100"/>
        </p:scale>
        <p:origin x="16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kingdom of Thailand is approximately 3-quarter the size of Texas</a:t>
            </a:r>
            <a:r>
              <a:rPr lang="en-US" baseline="0" dirty="0" smtClean="0"/>
              <a:t> and has roughly 66 million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one of the top three rice exporting countries in the world.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47% of the total area in the country is dedicated for agriculture.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 the Stream-flow Drought Index was calculated from the monthly stream-flow data measured from ground-based</a:t>
            </a:r>
            <a:r>
              <a:rPr lang="en-US" baseline="0" dirty="0" smtClean="0"/>
              <a:t> stations on the main streams and rivers in Thailand.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MATLAB script was also written to automatically calculate </a:t>
            </a:r>
            <a:r>
              <a:rPr lang="en-US" dirty="0" smtClean="0"/>
              <a:t>the Stream-flow Drought 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 is based on 3 parameters which</a:t>
            </a:r>
            <a:r>
              <a:rPr lang="en-US" baseline="0" dirty="0" smtClean="0"/>
              <a:t> are NDVI, LST, and precipitation.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data sets are in different spatial resolutions. So the spatial resolutions of LST and precipitation were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the finest spatial resolution which is the 0.01 degree from the MODIS NDVI product.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Also, the data sets were summed to be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each data set was scaled and processed to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 This process was written by an R-script to automatically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 https://farm6.staticflickr.com/5463/9018906362_be8656b61e_o_d.jpg</a:t>
            </a:r>
          </a:p>
          <a:p>
            <a:r>
              <a:rPr lang="en-US" dirty="0" smtClean="0"/>
              <a:t>Image Source (right): https://upload.wikimedia.org/wikipedia/commons/0/07/Langkawi-pantai_cenang-rice-field.JPG</a:t>
            </a:r>
          </a:p>
          <a:p>
            <a:endParaRPr lang="en-US" dirty="0" smtClean="0"/>
          </a:p>
          <a:p>
            <a:r>
              <a:rPr lang="en-US" dirty="0" smtClean="0"/>
              <a:t>For the future</a:t>
            </a:r>
            <a:r>
              <a:rPr lang="en-US" baseline="0" dirty="0" smtClean="0"/>
              <a:t> work, the tools we created in this project will be extended into a Near-Real Time web-based service which can automatically monitor and analyze drought in 1-month temporal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https://farm5.staticflickr.com/4118/4825328806_289e43da00_o_d.jpg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frequently affected by drought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variability of monsoon rains as well as other unfavorable meteorological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drought has major impacts on </a:t>
            </a:r>
            <a:r>
              <a:rPr lang="en-US" baseline="0" dirty="0" smtClean="0"/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griculture, environment, economy, and livelihoods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citizens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recent drought in 2015 is considered the worst drought</a:t>
            </a:r>
            <a:r>
              <a:rPr lang="en-US" baseline="0" dirty="0" smtClean="0"/>
              <a:t> in 15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</a:t>
            </a:r>
            <a:r>
              <a:rPr lang="en-US" dirty="0" smtClean="0"/>
              <a:t>he Office of Agricultural Economics (OAE) of Thailand estimated the 2015 drought will reduce Thailand’s off-season crops export by higher than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drought, the Thai government needs to monitor and assess the risk and then enact </a:t>
            </a:r>
            <a:r>
              <a:rPr lang="en-US" dirty="0" smtClean="0"/>
              <a:t>policies to conserve and provide water for agriculture</a:t>
            </a:r>
            <a:r>
              <a:rPr lang="en-US" baseline="0" dirty="0" smtClean="0"/>
              <a:t> and </a:t>
            </a:r>
            <a:r>
              <a:rPr lang="en-US" dirty="0" smtClean="0"/>
              <a:t>the welfare of the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 https://upload.wikimedia.org/wikipedia/commons/e/e1/Drought.jpg</a:t>
            </a:r>
          </a:p>
          <a:p>
            <a:endParaRPr lang="en-US" dirty="0" smtClean="0"/>
          </a:p>
          <a:p>
            <a:r>
              <a:rPr lang="en-US" dirty="0" smtClean="0"/>
              <a:t>The objectives of this</a:t>
            </a:r>
            <a:r>
              <a:rPr lang="en-US" baseline="0" dirty="0" smtClean="0"/>
              <a:t> project are: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u</a:t>
            </a:r>
            <a:r>
              <a:rPr lang="en-US" dirty="0" smtClean="0"/>
              <a:t>se 3 different drought indices to monitor meteorological, hydrological and agricultural drought in Thailand to assist in drought management and mitigation.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extreme drought anomalies based on a climatological baseline.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https://upload.wikimedia.org/wikipedia/commons/e/ee/Lac_Hume.jpg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this project, we analyze cause and effects of drought based on Meteorological, Hydrological, and Agricultural droughts.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Standardized Precipitation Index or SPI is used to monitor Meteorological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Stream-Flow Drought Index or SDI is used to monitor Hydrological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Finally, the Scaled Drought Condition Index or SDCI is used to monitor Agricultural drought.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several</a:t>
            </a:r>
            <a:r>
              <a:rPr lang="en-US" baseline="0" dirty="0" smtClean="0"/>
              <a:t> Earth Observing Satellites (EOS) used in this project.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First, The Tropical Rainfall Measuring Mission or TRMM and Global Precipitation Measurement or GPM are used to obtain precipitation over Thailand extent.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TRMM provides us the precipitation based on the TMPA algorithm from January 1998 to February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GPM uses the IMERG algorithm to create a continuous data set with TRMM providing precipitation from March 2015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</a:t>
            </a:r>
            <a:r>
              <a:rPr lang="en-US" baseline="0" dirty="0" smtClean="0"/>
              <a:t> we need Land Surface Temperature and a Vegetation Index for calculating SDCI which is obtained from the MODIS sensor on board the TERRA and AQUA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data is available from February 2000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Additionally,</a:t>
            </a:r>
            <a:r>
              <a:rPr lang="en-US" baseline="0" dirty="0" smtClean="0"/>
              <a:t> we obtained a Soil Moisture product from Dr. John Bolton which is derived from the MIRAS sensor on board the Soil Moisture and Ocean Salinity platform based on the Palmer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soil moisture product is compared with 3 drought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9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http://www.geograph.org.uk/reuse.php?id=3870652&amp;download=85af8db1&amp;size=original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</a:t>
            </a:r>
            <a:r>
              <a:rPr lang="en-US" i="1" dirty="0" smtClean="0"/>
              <a:t>in-situ</a:t>
            </a:r>
            <a:r>
              <a:rPr lang="en-US" baseline="0" dirty="0" smtClean="0"/>
              <a:t> </a:t>
            </a:r>
            <a:r>
              <a:rPr lang="en-US" dirty="0" smtClean="0"/>
              <a:t>stream-flow data is obtained from 26 ground-based</a:t>
            </a:r>
            <a:r>
              <a:rPr lang="en-US" baseline="0" dirty="0" smtClean="0"/>
              <a:t> stations located </a:t>
            </a:r>
            <a:r>
              <a:rPr lang="en-US" dirty="0" smtClean="0"/>
              <a:t>on the main streams and rivers in Thailand. These </a:t>
            </a:r>
            <a:r>
              <a:rPr lang="en-US" baseline="0" dirty="0" smtClean="0"/>
              <a:t>are shown as green triangles in the map on the right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stream-flow</a:t>
            </a:r>
            <a:r>
              <a:rPr lang="en-US" baseline="0" dirty="0" smtClean="0"/>
              <a:t> measurement is used for calculating Stream-flow Drought Index.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calculate 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Index, we obtained</a:t>
            </a:r>
            <a:r>
              <a:rPr lang="en-US" baseline="0" dirty="0" smtClean="0"/>
              <a:t> precipitation data from TRMM and GPM.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they have different temporal and spatial resolutions.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So, firstly, the spatial resolution of TRMM was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GPM’s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 was done by area-based linear interpolation.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Then, the precipitation of GPM and TRMM was summed to a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the monthly precipitation is further calculated by statistical methods to determine </a:t>
            </a:r>
            <a:r>
              <a:rPr lang="en-US" dirty="0" smtClean="0"/>
              <a:t>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</a:t>
            </a:r>
            <a:r>
              <a:rPr lang="en-US" baseline="0" dirty="0" smtClean="0"/>
              <a:t>. This process was written in a </a:t>
            </a:r>
            <a:r>
              <a:rPr lang="en-US" sz="1200" i="1" dirty="0" smtClean="0">
                <a:solidFill>
                  <a:schemeClr val="bg2">
                    <a:lumMod val="65000"/>
                  </a:schemeClr>
                </a:solidFill>
              </a:rPr>
              <a:t>MATLAB </a:t>
            </a:r>
            <a:r>
              <a:rPr lang="en-US" baseline="0" dirty="0" smtClean="0"/>
              <a:t>script and the SPI was then automatically generated from the monthly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4326"/>
            <a:ext cx="9144000" cy="2432304"/>
          </a:xfrm>
        </p:spPr>
        <p:txBody>
          <a:bodyPr/>
          <a:lstStyle/>
          <a:p>
            <a:r>
              <a:rPr lang="en-US" dirty="0" smtClean="0"/>
              <a:t>Thailand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Sean McCartney (Project Lead)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Nobphadon </a:t>
            </a:r>
            <a:r>
              <a:rPr lang="en-US" sz="1500" dirty="0" err="1" smtClean="0"/>
              <a:t>Suksangpanya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/>
              <a:t>Chisaphat</a:t>
            </a:r>
            <a:r>
              <a:rPr lang="en-US" sz="1500" dirty="0" smtClean="0"/>
              <a:t> </a:t>
            </a:r>
            <a:r>
              <a:rPr lang="en-US" sz="1500" dirty="0" err="1" smtClean="0"/>
              <a:t>Supunyachotsakul</a:t>
            </a:r>
            <a:endParaRPr lang="en-US" sz="1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Srisunee</a:t>
            </a:r>
            <a:r>
              <a:rPr lang="en-US" sz="1500" dirty="0"/>
              <a:t> </a:t>
            </a:r>
            <a:r>
              <a:rPr lang="en-US" sz="1500" dirty="0" err="1"/>
              <a:t>Wuthiwongyothin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Sahakait</a:t>
            </a:r>
            <a:r>
              <a:rPr lang="en-US" sz="1500" dirty="0"/>
              <a:t> </a:t>
            </a:r>
            <a:r>
              <a:rPr lang="en-US" sz="1500" dirty="0" err="1"/>
              <a:t>Benyasut</a:t>
            </a:r>
            <a:endParaRPr lang="en-US" sz="15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Thanapat</a:t>
            </a:r>
            <a:r>
              <a:rPr lang="en-US" sz="1500" dirty="0"/>
              <a:t> </a:t>
            </a:r>
            <a:r>
              <a:rPr lang="en-US" sz="1500" dirty="0" err="1"/>
              <a:t>Vichienlux</a:t>
            </a:r>
            <a:endParaRPr lang="en-US" sz="1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2376" y="3834442"/>
            <a:ext cx="7699248" cy="1134376"/>
          </a:xfrm>
        </p:spPr>
        <p:txBody>
          <a:bodyPr>
            <a:noAutofit/>
          </a:bodyPr>
          <a:lstStyle/>
          <a:p>
            <a:r>
              <a:rPr lang="en-US" sz="2200" dirty="0"/>
              <a:t>Monitoring Risk and Extent of Drought for Enhanced Decision Making and Resource Allocation in the Kingdom of Thailand</a:t>
            </a:r>
          </a:p>
        </p:txBody>
      </p:sp>
    </p:spTree>
    <p:extLst>
      <p:ext uri="{BB962C8B-B14F-4D97-AF65-F5344CB8AC3E}">
        <p14:creationId xmlns:p14="http://schemas.microsoft.com/office/powerpoint/2010/main" val="8650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3701416" y="2269233"/>
            <a:ext cx="1857142" cy="0"/>
          </a:xfrm>
          <a:prstGeom prst="line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057592" y="2902005"/>
            <a:ext cx="1" cy="520201"/>
          </a:xfrm>
          <a:prstGeom prst="line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1" idx="0"/>
          </p:cNvCxnSpPr>
          <p:nvPr/>
        </p:nvCxnSpPr>
        <p:spPr>
          <a:xfrm rot="5400000" flipH="1" flipV="1">
            <a:off x="2198099" y="2595260"/>
            <a:ext cx="2792451" cy="2140399"/>
          </a:xfrm>
          <a:prstGeom prst="bentConnector3">
            <a:avLst>
              <a:gd name="adj1" fmla="val 11115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60"/>
          <p:cNvSpPr txBox="1"/>
          <p:nvPr/>
        </p:nvSpPr>
        <p:spPr>
          <a:xfrm>
            <a:off x="5489462" y="3448415"/>
            <a:ext cx="3243090" cy="32255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1828800" bIns="45700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SPI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1-month temporal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resolution</a:t>
            </a:r>
            <a:endParaRPr lang="en-US" sz="2000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98471"/>
            <a:ext cx="9144000" cy="13258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Methodology: SPI</a:t>
            </a:r>
          </a:p>
          <a:p>
            <a:pPr algn="ctr"/>
            <a:r>
              <a:rPr lang="en-US" dirty="0" smtClean="0"/>
              <a:t>(Standardized Precipitation Index)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734048" y="2896329"/>
            <a:ext cx="2522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 Script</a:t>
            </a:r>
          </a:p>
        </p:txBody>
      </p:sp>
      <p:sp>
        <p:nvSpPr>
          <p:cNvPr id="18" name="Shape 53"/>
          <p:cNvSpPr txBox="1"/>
          <p:nvPr/>
        </p:nvSpPr>
        <p:spPr>
          <a:xfrm>
            <a:off x="480001" y="1657701"/>
            <a:ext cx="3221415" cy="27426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GPM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– GMI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30-min precipitation rat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e</a:t>
            </a:r>
            <a:r>
              <a:rPr lang="en-US" sz="2000" b="1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(mm/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hr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IMERG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Level 3 product</a:t>
            </a:r>
          </a:p>
        </p:txBody>
      </p:sp>
      <p:pic>
        <p:nvPicPr>
          <p:cNvPr id="15" name="Shape 7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50" y="1677447"/>
            <a:ext cx="2388184" cy="119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55"/>
          <p:cNvSpPr txBox="1"/>
          <p:nvPr/>
        </p:nvSpPr>
        <p:spPr>
          <a:xfrm>
            <a:off x="5588344" y="1653925"/>
            <a:ext cx="3077687" cy="1242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Resampled 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0.1°-spatial resolution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4614478" y="3422206"/>
            <a:ext cx="119142" cy="133350"/>
          </a:xfrm>
          <a:prstGeom prst="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54"/>
          <p:cNvSpPr txBox="1"/>
          <p:nvPr/>
        </p:nvSpPr>
        <p:spPr>
          <a:xfrm>
            <a:off x="247650" y="5061684"/>
            <a:ext cx="4552950" cy="15681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6304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TRMM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– TMI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Daily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precipitation (mm)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0.25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3B42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Level 3 product</a:t>
            </a:r>
          </a:p>
        </p:txBody>
      </p:sp>
      <p:pic>
        <p:nvPicPr>
          <p:cNvPr id="16" name="Shape 7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97" y="5178245"/>
            <a:ext cx="1612953" cy="137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4111" r="33751" b="3648"/>
          <a:stretch/>
        </p:blipFill>
        <p:spPr>
          <a:xfrm>
            <a:off x="6815985" y="3462461"/>
            <a:ext cx="1881642" cy="3200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7635" y="3625406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5000"/>
                  </a:schemeClr>
                </a:solidFill>
              </a:rPr>
              <a:t>05/2015</a:t>
            </a:r>
            <a:endParaRPr lang="en-US" sz="14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69946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SDI</a:t>
            </a:r>
          </a:p>
          <a:p>
            <a:pPr algn="ctr"/>
            <a:r>
              <a:rPr lang="en-US" dirty="0" smtClean="0"/>
              <a:t>(Streamflow Drought Index)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311551" y="3842732"/>
            <a:ext cx="128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  <p:cxnSp>
        <p:nvCxnSpPr>
          <p:cNvPr id="9" name="Straight Arrow Connector 8"/>
          <p:cNvCxnSpPr>
            <a:stCxn id="46" idx="1"/>
          </p:cNvCxnSpPr>
          <p:nvPr/>
        </p:nvCxnSpPr>
        <p:spPr>
          <a:xfrm>
            <a:off x="4311551" y="4196675"/>
            <a:ext cx="1485131" cy="0"/>
          </a:xfrm>
          <a:prstGeom prst="straightConnector1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72"/>
          <p:cNvSpPr txBox="1"/>
          <p:nvPr/>
        </p:nvSpPr>
        <p:spPr>
          <a:xfrm>
            <a:off x="465449" y="2162626"/>
            <a:ext cx="3736950" cy="4114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Streamflow </a:t>
            </a: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Records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26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ground-based stations on the main streams and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rivers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</a:t>
            </a:r>
            <a:r>
              <a:rPr lang="en-US" sz="200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f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low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(m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)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04/1998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to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03/2014</a:t>
            </a:r>
            <a:endParaRPr lang="en-US" sz="2000" b="0" i="0" u="none" strike="noStrike" cap="none" baseline="0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</p:txBody>
      </p:sp>
      <p:sp>
        <p:nvSpPr>
          <p:cNvPr id="10" name="Shape 67"/>
          <p:cNvSpPr txBox="1"/>
          <p:nvPr/>
        </p:nvSpPr>
        <p:spPr>
          <a:xfrm>
            <a:off x="5815558" y="2162626"/>
            <a:ext cx="2631756" cy="41144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SDI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Shape 77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rcRect l="34596" t="4510" r="33504" b="4057"/>
          <a:stretch/>
        </p:blipFill>
        <p:spPr>
          <a:xfrm>
            <a:off x="6338147" y="2327785"/>
            <a:ext cx="1579599" cy="2699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489793" y="2203567"/>
            <a:ext cx="3642021" cy="1872143"/>
            <a:chOff x="-5790031" y="845615"/>
            <a:chExt cx="5441688" cy="3280294"/>
          </a:xfrm>
        </p:grpSpPr>
        <p:sp>
          <p:nvSpPr>
            <p:cNvPr id="20" name="Rectangle 19"/>
            <p:cNvSpPr/>
            <p:nvPr/>
          </p:nvSpPr>
          <p:spPr>
            <a:xfrm>
              <a:off x="-5733143" y="986971"/>
              <a:ext cx="5384800" cy="3138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5203670" y="1500480"/>
              <a:ext cx="4381500" cy="1881348"/>
            </a:xfrm>
            <a:custGeom>
              <a:avLst/>
              <a:gdLst>
                <a:gd name="connsiteX0" fmla="*/ 0 w 4381500"/>
                <a:gd name="connsiteY0" fmla="*/ 1524000 h 2971800"/>
                <a:gd name="connsiteX1" fmla="*/ 304800 w 4381500"/>
                <a:gd name="connsiteY1" fmla="*/ 889000 h 2971800"/>
                <a:gd name="connsiteX2" fmla="*/ 431800 w 4381500"/>
                <a:gd name="connsiteY2" fmla="*/ 1993900 h 2971800"/>
                <a:gd name="connsiteX3" fmla="*/ 812800 w 4381500"/>
                <a:gd name="connsiteY3" fmla="*/ 0 h 2971800"/>
                <a:gd name="connsiteX4" fmla="*/ 1003300 w 4381500"/>
                <a:gd name="connsiteY4" fmla="*/ 647700 h 2971800"/>
                <a:gd name="connsiteX5" fmla="*/ 1295400 w 4381500"/>
                <a:gd name="connsiteY5" fmla="*/ 330200 h 2971800"/>
                <a:gd name="connsiteX6" fmla="*/ 1409700 w 4381500"/>
                <a:gd name="connsiteY6" fmla="*/ 1092200 h 2971800"/>
                <a:gd name="connsiteX7" fmla="*/ 1600200 w 4381500"/>
                <a:gd name="connsiteY7" fmla="*/ 635000 h 2971800"/>
                <a:gd name="connsiteX8" fmla="*/ 1752600 w 4381500"/>
                <a:gd name="connsiteY8" fmla="*/ 2806700 h 2971800"/>
                <a:gd name="connsiteX9" fmla="*/ 1905000 w 4381500"/>
                <a:gd name="connsiteY9" fmla="*/ 1854200 h 2971800"/>
                <a:gd name="connsiteX10" fmla="*/ 2247900 w 4381500"/>
                <a:gd name="connsiteY10" fmla="*/ 647700 h 2971800"/>
                <a:gd name="connsiteX11" fmla="*/ 2413000 w 4381500"/>
                <a:gd name="connsiteY11" fmla="*/ 2146300 h 2971800"/>
                <a:gd name="connsiteX12" fmla="*/ 2705100 w 4381500"/>
                <a:gd name="connsiteY12" fmla="*/ 800100 h 2971800"/>
                <a:gd name="connsiteX13" fmla="*/ 2844800 w 4381500"/>
                <a:gd name="connsiteY13" fmla="*/ 1308100 h 2971800"/>
                <a:gd name="connsiteX14" fmla="*/ 2997200 w 4381500"/>
                <a:gd name="connsiteY14" fmla="*/ 457200 h 2971800"/>
                <a:gd name="connsiteX15" fmla="*/ 3124200 w 4381500"/>
                <a:gd name="connsiteY15" fmla="*/ 1955800 h 2971800"/>
                <a:gd name="connsiteX16" fmla="*/ 3289300 w 4381500"/>
                <a:gd name="connsiteY16" fmla="*/ 1651000 h 2971800"/>
                <a:gd name="connsiteX17" fmla="*/ 3441700 w 4381500"/>
                <a:gd name="connsiteY17" fmla="*/ 2413000 h 2971800"/>
                <a:gd name="connsiteX18" fmla="*/ 3568700 w 4381500"/>
                <a:gd name="connsiteY18" fmla="*/ 1981200 h 2971800"/>
                <a:gd name="connsiteX19" fmla="*/ 3721100 w 4381500"/>
                <a:gd name="connsiteY19" fmla="*/ 2971800 h 2971800"/>
                <a:gd name="connsiteX20" fmla="*/ 4127500 w 4381500"/>
                <a:gd name="connsiteY20" fmla="*/ 482600 h 2971800"/>
                <a:gd name="connsiteX21" fmla="*/ 4381500 w 4381500"/>
                <a:gd name="connsiteY21" fmla="*/ 121920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81500" h="2971800">
                  <a:moveTo>
                    <a:pt x="0" y="1524000"/>
                  </a:moveTo>
                  <a:lnTo>
                    <a:pt x="304800" y="889000"/>
                  </a:lnTo>
                  <a:lnTo>
                    <a:pt x="431800" y="1993900"/>
                  </a:lnTo>
                  <a:lnTo>
                    <a:pt x="812800" y="0"/>
                  </a:lnTo>
                  <a:lnTo>
                    <a:pt x="1003300" y="647700"/>
                  </a:lnTo>
                  <a:lnTo>
                    <a:pt x="1295400" y="330200"/>
                  </a:lnTo>
                  <a:lnTo>
                    <a:pt x="1409700" y="1092200"/>
                  </a:lnTo>
                  <a:lnTo>
                    <a:pt x="1600200" y="635000"/>
                  </a:lnTo>
                  <a:lnTo>
                    <a:pt x="1752600" y="2806700"/>
                  </a:lnTo>
                  <a:lnTo>
                    <a:pt x="1905000" y="1854200"/>
                  </a:lnTo>
                  <a:lnTo>
                    <a:pt x="2247900" y="647700"/>
                  </a:lnTo>
                  <a:lnTo>
                    <a:pt x="2413000" y="2146300"/>
                  </a:lnTo>
                  <a:lnTo>
                    <a:pt x="2705100" y="800100"/>
                  </a:lnTo>
                  <a:lnTo>
                    <a:pt x="2844800" y="1308100"/>
                  </a:lnTo>
                  <a:lnTo>
                    <a:pt x="2997200" y="457200"/>
                  </a:lnTo>
                  <a:lnTo>
                    <a:pt x="3124200" y="1955800"/>
                  </a:lnTo>
                  <a:lnTo>
                    <a:pt x="3289300" y="1651000"/>
                  </a:lnTo>
                  <a:lnTo>
                    <a:pt x="3441700" y="2413000"/>
                  </a:lnTo>
                  <a:lnTo>
                    <a:pt x="3568700" y="1981200"/>
                  </a:lnTo>
                  <a:lnTo>
                    <a:pt x="3721100" y="2971800"/>
                  </a:lnTo>
                  <a:lnTo>
                    <a:pt x="4127500" y="482600"/>
                  </a:lnTo>
                  <a:lnTo>
                    <a:pt x="4381500" y="1219200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7086395" y="2141979"/>
              <a:ext cx="3098576" cy="505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Streamflow (m</a:t>
              </a:r>
              <a:r>
                <a:rPr lang="en-US" sz="1600" baseline="30000" dirty="0" smtClean="0"/>
                <a:t>3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910076" y="3532708"/>
              <a:ext cx="2230326" cy="593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 (month)</a:t>
              </a:r>
              <a:endParaRPr lang="en-US" sz="16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-5216370" y="3514567"/>
              <a:ext cx="4737322" cy="0"/>
            </a:xfrm>
            <a:prstGeom prst="line">
              <a:avLst/>
            </a:prstGeom>
            <a:ln w="38100">
              <a:solidFill>
                <a:srgbClr val="333333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-5210020" y="1204685"/>
              <a:ext cx="6350" cy="2318719"/>
            </a:xfrm>
            <a:prstGeom prst="line">
              <a:avLst/>
            </a:prstGeom>
            <a:ln w="38100">
              <a:solidFill>
                <a:srgbClr val="333333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5"/>
          <p:cNvSpPr txBox="1"/>
          <p:nvPr/>
        </p:nvSpPr>
        <p:spPr>
          <a:xfrm>
            <a:off x="336976" y="5038812"/>
            <a:ext cx="400507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4112" r="34167" b="3880"/>
          <a:stretch/>
        </p:blipFill>
        <p:spPr>
          <a:xfrm>
            <a:off x="484621" y="5041640"/>
            <a:ext cx="853686" cy="1499616"/>
          </a:xfrm>
          <a:prstGeom prst="rect">
            <a:avLst/>
          </a:prstGeom>
        </p:spPr>
      </p:pic>
      <p:sp>
        <p:nvSpPr>
          <p:cNvPr id="20" name="Shape 61"/>
          <p:cNvSpPr txBox="1"/>
          <p:nvPr/>
        </p:nvSpPr>
        <p:spPr>
          <a:xfrm>
            <a:off x="336976" y="1722090"/>
            <a:ext cx="400849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NDVI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0.01°-spatial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MOD13A3 and MYD13A3 products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4" y="1749456"/>
            <a:ext cx="832233" cy="149047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4342048" y="4143716"/>
            <a:ext cx="1551301" cy="1"/>
          </a:xfrm>
          <a:prstGeom prst="line">
            <a:avLst/>
          </a:prstGeom>
          <a:ln w="28575">
            <a:solidFill>
              <a:schemeClr val="accent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343400" y="2428875"/>
            <a:ext cx="485277" cy="3403600"/>
          </a:xfrm>
          <a:custGeom>
            <a:avLst/>
            <a:gdLst>
              <a:gd name="connsiteX0" fmla="*/ 0 w 838200"/>
              <a:gd name="connsiteY0" fmla="*/ 0 h 3403600"/>
              <a:gd name="connsiteX1" fmla="*/ 838200 w 838200"/>
              <a:gd name="connsiteY1" fmla="*/ 0 h 3403600"/>
              <a:gd name="connsiteX2" fmla="*/ 838200 w 838200"/>
              <a:gd name="connsiteY2" fmla="*/ 3403600 h 3403600"/>
              <a:gd name="connsiteX3" fmla="*/ 12700 w 838200"/>
              <a:gd name="connsiteY3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3403600">
                <a:moveTo>
                  <a:pt x="0" y="0"/>
                </a:moveTo>
                <a:lnTo>
                  <a:pt x="838200" y="0"/>
                </a:lnTo>
                <a:lnTo>
                  <a:pt x="838200" y="3403600"/>
                </a:lnTo>
                <a:lnTo>
                  <a:pt x="12700" y="3403600"/>
                </a:lnTo>
              </a:path>
            </a:pathLst>
          </a:cu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67"/>
          <p:cNvSpPr txBox="1"/>
          <p:nvPr/>
        </p:nvSpPr>
        <p:spPr>
          <a:xfrm>
            <a:off x="5893349" y="2040353"/>
            <a:ext cx="2987341" cy="4216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SDCI</a:t>
            </a:r>
            <a:endParaRPr lang="en-US" sz="4000" i="0" u="none" strike="noStrike" cap="none" baseline="0" dirty="0">
              <a:solidFill>
                <a:schemeClr val="tx1">
                  <a:lumMod val="75000"/>
                </a:schemeClr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0.01°-spatial </a:t>
            </a:r>
            <a:r>
              <a:rPr lang="en-US" sz="2000" b="0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resolution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61974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SDCI</a:t>
            </a:r>
          </a:p>
          <a:p>
            <a:pPr algn="ctr"/>
            <a:r>
              <a:rPr lang="en-US" dirty="0" smtClean="0"/>
              <a:t>(Scaled Drought Condition Index)</a:t>
            </a:r>
            <a:endParaRPr lang="en-US" dirty="0"/>
          </a:p>
        </p:txBody>
      </p:sp>
      <p:sp>
        <p:nvSpPr>
          <p:cNvPr id="38" name="Isosceles Triangle 37"/>
          <p:cNvSpPr/>
          <p:nvPr/>
        </p:nvSpPr>
        <p:spPr>
          <a:xfrm>
            <a:off x="4766878" y="4959413"/>
            <a:ext cx="119142" cy="1333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41277" y="3806765"/>
            <a:ext cx="114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R-Script</a:t>
            </a:r>
          </a:p>
        </p:txBody>
      </p:sp>
      <p:sp>
        <p:nvSpPr>
          <p:cNvPr id="37" name="Isosceles Triangle 36"/>
          <p:cNvSpPr/>
          <p:nvPr/>
        </p:nvSpPr>
        <p:spPr>
          <a:xfrm rot="10800000">
            <a:off x="4766878" y="3457432"/>
            <a:ext cx="119142" cy="1333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hape 77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rcRect l="34596" t="4510" r="33504" b="4057"/>
          <a:stretch/>
        </p:blipFill>
        <p:spPr>
          <a:xfrm>
            <a:off x="6683934" y="2053054"/>
            <a:ext cx="1579599" cy="269965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62"/>
          <p:cNvSpPr txBox="1"/>
          <p:nvPr/>
        </p:nvSpPr>
        <p:spPr>
          <a:xfrm>
            <a:off x="336975" y="3381865"/>
            <a:ext cx="4008493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0.05°-spatial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MOD11C2 and MYD11C2 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4897" r="35525" b="7961"/>
          <a:stretch/>
        </p:blipFill>
        <p:spPr>
          <a:xfrm>
            <a:off x="456645" y="3392256"/>
            <a:ext cx="865373" cy="14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13" name="Group 12"/>
          <p:cNvGrpSpPr/>
          <p:nvPr/>
        </p:nvGrpSpPr>
        <p:grpSpPr>
          <a:xfrm>
            <a:off x="0" y="3152766"/>
            <a:ext cx="9144000" cy="3705233"/>
            <a:chOff x="0" y="3152767"/>
            <a:chExt cx="9397664" cy="3705232"/>
          </a:xfrm>
        </p:grpSpPr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4698832" y="3152771"/>
              <a:ext cx="2349416" cy="3705225"/>
            </a:xfrm>
            <a:prstGeom prst="rect">
              <a:avLst/>
            </a:prstGeom>
          </p:spPr>
        </p:pic>
        <p:pic>
          <p:nvPicPr>
            <p:cNvPr id="11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7048248" y="3152767"/>
              <a:ext cx="2349416" cy="370522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February 2015 raster images of SPI, SDI, SDCI, and Soil Moisture over the Kingdom of Thailand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309" y="4715827"/>
            <a:ext cx="7991475" cy="85534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IMAGE#1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38710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670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956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7137368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6" name="Group 5"/>
          <p:cNvGrpSpPr/>
          <p:nvPr/>
        </p:nvGrpSpPr>
        <p:grpSpPr>
          <a:xfrm>
            <a:off x="0" y="6"/>
            <a:ext cx="4572000" cy="6857994"/>
            <a:chOff x="0" y="3152773"/>
            <a:chExt cx="4698832" cy="7410444"/>
          </a:xfrm>
        </p:grpSpPr>
        <p:pic>
          <p:nvPicPr>
            <p:cNvPr id="7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6857992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6857992"/>
              <a:ext cx="2349416" cy="3705225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Show plots of SPI, SDI, SDCI, and Soil Moisture at a specific region over time in each index and find </a:t>
            </a:r>
            <a:r>
              <a:rPr lang="en-US" dirty="0" smtClean="0"/>
              <a:t>drought anomalies </a:t>
            </a:r>
            <a:r>
              <a:rPr lang="en-US" dirty="0"/>
              <a:t>to determine the cause and effects of drought.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-87312" y="1590002"/>
            <a:ext cx="4572000" cy="897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IMAGE#2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427321" y="2367980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427321" y="3226814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427321" y="4135903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1427321" y="5262276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37169"/>
          <a:stretch/>
        </p:blipFill>
        <p:spPr>
          <a:xfrm>
            <a:off x="4978400" y="1804218"/>
            <a:ext cx="4165600" cy="497758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22031" r="55440" b="14688"/>
          <a:stretch/>
        </p:blipFill>
        <p:spPr>
          <a:xfrm>
            <a:off x="0" y="1804218"/>
            <a:ext cx="4181475" cy="4977582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39443" y="385350"/>
            <a:ext cx="4904557" cy="1627632"/>
          </a:xfrm>
        </p:spPr>
        <p:txBody>
          <a:bodyPr/>
          <a:lstStyle/>
          <a:p>
            <a:r>
              <a:rPr lang="en-US" dirty="0"/>
              <a:t>Create a near-real time drought monitoring tool that will aid in mitigating risk and improve resource allocation in the country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0664" y="501392"/>
            <a:ext cx="3386836" cy="1830106"/>
          </a:xfrm>
        </p:spPr>
        <p:txBody>
          <a:bodyPr/>
          <a:lstStyle/>
          <a:p>
            <a:r>
              <a:rPr lang="en-US" sz="4000" dirty="0"/>
              <a:t>Future </a:t>
            </a:r>
            <a:r>
              <a:rPr lang="en-US" sz="4000" dirty="0" smtClean="0"/>
              <a:t>Work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980432" y="1586230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Image Credit: </a:t>
            </a:r>
            <a:r>
              <a:rPr lang="en-US" dirty="0" err="1" smtClean="0"/>
              <a:t>Quentar</a:t>
            </a:r>
            <a:endParaRPr lang="en-US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-57968" y="1586230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 Credit: U.S. Department of Agriculture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402656" y="3873347"/>
            <a:ext cx="399291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208" y="1497334"/>
            <a:ext cx="8051583" cy="704088"/>
          </a:xfrm>
        </p:spPr>
        <p:txBody>
          <a:bodyPr>
            <a:no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Dr. John </a:t>
            </a:r>
            <a:r>
              <a:rPr lang="en-US" sz="1800" b="1" dirty="0" err="1"/>
              <a:t>Bolten</a:t>
            </a:r>
            <a:r>
              <a:rPr lang="en-US" sz="1800" b="1" dirty="0"/>
              <a:t> </a:t>
            </a:r>
            <a:r>
              <a:rPr lang="en-US" sz="1800" dirty="0"/>
              <a:t>(NASA GSFC)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Colin Doyle </a:t>
            </a:r>
            <a:r>
              <a:rPr lang="en-US" sz="1800" dirty="0"/>
              <a:t>(NASA GSFC)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207" y="2954537"/>
            <a:ext cx="8051583" cy="3527136"/>
          </a:xfrm>
        </p:spPr>
        <p:txBody>
          <a:bodyPr>
            <a:normAutofit/>
          </a:bodyPr>
          <a:lstStyle/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Royal Thai </a:t>
            </a:r>
            <a:r>
              <a:rPr lang="en-US" sz="1800" b="1" dirty="0" smtClean="0"/>
              <a:t>Embassy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</a:t>
            </a:r>
            <a:r>
              <a:rPr lang="en-US" sz="1800" dirty="0"/>
              <a:t>Organization,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</a:t>
            </a:r>
            <a:r>
              <a:rPr lang="en-US" sz="1800" dirty="0" err="1"/>
              <a:t>Bunyakiat</a:t>
            </a:r>
            <a:r>
              <a:rPr lang="en-US" sz="1800" dirty="0"/>
              <a:t> </a:t>
            </a:r>
            <a:r>
              <a:rPr lang="en-US" sz="1800" dirty="0" err="1" smtClean="0"/>
              <a:t>Raksaphaeng</a:t>
            </a:r>
            <a:endParaRPr lang="en-US" sz="10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Asian Disaster Preparedness Center/SERVIR </a:t>
            </a:r>
            <a:r>
              <a:rPr lang="en-US" sz="1800" b="1" dirty="0" smtClean="0"/>
              <a:t>Mekong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Organization</a:t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Pete </a:t>
            </a:r>
            <a:r>
              <a:rPr lang="en-US" sz="1800" dirty="0" smtClean="0"/>
              <a:t>Cutter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Thai Department of Disaster Prevention and </a:t>
            </a:r>
            <a:r>
              <a:rPr lang="en-US" sz="1800" b="1" dirty="0" smtClean="0"/>
              <a:t>Mitigation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National Safety Council of </a:t>
            </a:r>
            <a:r>
              <a:rPr lang="en-US" sz="1800" b="1" dirty="0" smtClean="0"/>
              <a:t>Thailand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59" y="1016413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490438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1920"/>
            <a:ext cx="9144000" cy="1402080"/>
          </a:xfrm>
        </p:spPr>
        <p:txBody>
          <a:bodyPr/>
          <a:lstStyle/>
          <a:p>
            <a:pPr algn="ctr"/>
            <a:r>
              <a:rPr lang="en-US" dirty="0" smtClean="0"/>
              <a:t>Thailand Disaster Project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/>
        </p:blipFill>
        <p:spPr>
          <a:xfrm>
            <a:off x="1069020" y="843811"/>
            <a:ext cx="3617280" cy="591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46" y="843811"/>
            <a:ext cx="3090672" cy="434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5981521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 Left: Sean McCartney</a:t>
            </a:r>
          </a:p>
          <a:p>
            <a:r>
              <a:rPr lang="en-US" sz="1200" dirty="0" smtClean="0"/>
              <a:t>Top Right: Nobphadon </a:t>
            </a:r>
            <a:r>
              <a:rPr lang="en-US" sz="1200" dirty="0" err="1" smtClean="0"/>
              <a:t>Suksangpanya</a:t>
            </a:r>
            <a:endParaRPr lang="en-US" sz="1200" dirty="0" smtClean="0"/>
          </a:p>
          <a:p>
            <a:r>
              <a:rPr lang="en-US" sz="1200" dirty="0" smtClean="0"/>
              <a:t>Bottom Left: </a:t>
            </a:r>
            <a:r>
              <a:rPr lang="en-US" sz="1200" dirty="0" err="1" smtClean="0"/>
              <a:t>Chisaphat</a:t>
            </a:r>
            <a:r>
              <a:rPr lang="en-US" sz="1200" dirty="0" smtClean="0"/>
              <a:t> </a:t>
            </a:r>
            <a:r>
              <a:rPr lang="en-US" sz="1200" dirty="0" err="1" smtClean="0"/>
              <a:t>Supunyachotsakul</a:t>
            </a:r>
            <a:endParaRPr lang="en-US" sz="1200" dirty="0" smtClean="0"/>
          </a:p>
          <a:p>
            <a:r>
              <a:rPr lang="en-US" sz="1200" dirty="0" smtClean="0"/>
              <a:t>Bottom Right</a:t>
            </a:r>
            <a:r>
              <a:rPr lang="en-US" sz="1200" dirty="0"/>
              <a:t>: </a:t>
            </a:r>
            <a:r>
              <a:rPr lang="en-US" sz="1200" dirty="0" err="1"/>
              <a:t>Srisunee</a:t>
            </a:r>
            <a:r>
              <a:rPr lang="en-US" sz="1200" dirty="0"/>
              <a:t> </a:t>
            </a:r>
            <a:r>
              <a:rPr lang="en-US" sz="1200" dirty="0" err="1" smtClean="0"/>
              <a:t>Wuthiwongyothin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2623" y="512264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Left: </a:t>
            </a:r>
            <a:r>
              <a:rPr lang="en-US" sz="1200" dirty="0" err="1"/>
              <a:t>Thanapat</a:t>
            </a:r>
            <a:r>
              <a:rPr lang="en-US" sz="1200" dirty="0"/>
              <a:t> </a:t>
            </a:r>
            <a:r>
              <a:rPr lang="en-US" sz="1200" dirty="0" err="1" smtClean="0"/>
              <a:t>Vichienlux</a:t>
            </a:r>
            <a:endParaRPr lang="en-US" sz="1200" dirty="0" smtClean="0"/>
          </a:p>
          <a:p>
            <a:pPr algn="r"/>
            <a:r>
              <a:rPr lang="en-US" sz="1200" dirty="0" smtClean="0"/>
              <a:t>Right: </a:t>
            </a:r>
            <a:r>
              <a:rPr lang="en-US" sz="1200" dirty="0" err="1"/>
              <a:t>Sahakait</a:t>
            </a:r>
            <a:r>
              <a:rPr lang="en-US" sz="1200" dirty="0"/>
              <a:t> </a:t>
            </a:r>
            <a:r>
              <a:rPr lang="en-US" sz="1200" dirty="0" err="1" smtClean="0"/>
              <a:t>Benyasut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2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75027" y="2130552"/>
            <a:ext cx="4045148" cy="4365498"/>
          </a:xfrm>
        </p:spPr>
        <p:txBody>
          <a:bodyPr>
            <a:normAutofit/>
          </a:bodyPr>
          <a:lstStyle/>
          <a:p>
            <a:r>
              <a:rPr lang="en-US" dirty="0" smtClean="0"/>
              <a:t>Kingdom of Thailand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513,115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66 million population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One of the top three rice exporting nations in the world</a:t>
            </a:r>
          </a:p>
          <a:p>
            <a:endParaRPr lang="en-US" dirty="0" smtClean="0"/>
          </a:p>
          <a:p>
            <a:r>
              <a:rPr lang="en-US" dirty="0" smtClean="0"/>
              <a:t>47% of area is for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544"/>
          <a:stretch/>
        </p:blipFill>
        <p:spPr>
          <a:xfrm>
            <a:off x="0" y="0"/>
            <a:ext cx="4348534" cy="6858000"/>
          </a:xfrm>
        </p:spPr>
      </p:pic>
    </p:spTree>
    <p:extLst>
      <p:ext uri="{BB962C8B-B14F-4D97-AF65-F5344CB8AC3E}">
        <p14:creationId xmlns:p14="http://schemas.microsoft.com/office/powerpoint/2010/main" val="27013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28148"/>
          <a:stretch/>
        </p:blipFill>
        <p:spPr>
          <a:xfrm>
            <a:off x="0" y="0"/>
            <a:ext cx="9144000" cy="39116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8960" y="4219194"/>
            <a:ext cx="5939790" cy="2524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/>
              <a:t>Drought is </a:t>
            </a:r>
            <a:r>
              <a:rPr lang="en-US" dirty="0" smtClean="0"/>
              <a:t>a major and common disaster </a:t>
            </a:r>
            <a:r>
              <a:rPr lang="en-US" dirty="0"/>
              <a:t>in </a:t>
            </a:r>
            <a:r>
              <a:rPr lang="en-US" dirty="0" smtClean="0"/>
              <a:t>Thailand.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Drought greatly affects agriculture, economy, </a:t>
            </a:r>
            <a:r>
              <a:rPr lang="en-US" dirty="0"/>
              <a:t>and livelihoods of </a:t>
            </a:r>
            <a:r>
              <a:rPr lang="en-US" dirty="0" smtClean="0"/>
              <a:t>citizens.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Government </a:t>
            </a:r>
            <a:r>
              <a:rPr lang="en-US" dirty="0"/>
              <a:t>policies </a:t>
            </a:r>
            <a:r>
              <a:rPr lang="en-US" dirty="0" smtClean="0"/>
              <a:t>and expenditures are based on drought monitoring and assessment.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640036"/>
            <a:ext cx="3108960" cy="1830106"/>
          </a:xfrm>
        </p:spPr>
        <p:txBody>
          <a:bodyPr/>
          <a:lstStyle/>
          <a:p>
            <a:r>
              <a:rPr lang="en-US" sz="4000" dirty="0"/>
              <a:t>Community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3898793"/>
            <a:ext cx="2608707" cy="27432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 Credit: </a:t>
            </a:r>
            <a:r>
              <a:rPr lang="en-US" dirty="0" err="1" smtClean="0"/>
              <a:t>Xomiele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3 different drought indices to monitor meteorological, hydrological and agricultural drought in Thailand to assist in drought management and mitigation.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Identify extreme drought anomalies based on a climatological baseline.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2141220" y="6583680"/>
            <a:ext cx="260870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 Credit: </a:t>
            </a:r>
            <a:r>
              <a:rPr lang="en-US" dirty="0"/>
              <a:t>Tomas </a:t>
            </a:r>
            <a:r>
              <a:rPr lang="en-US" dirty="0" err="1"/>
              <a:t>Castelazo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8" r="10972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93985" y="2162174"/>
            <a:ext cx="4650015" cy="4371975"/>
          </a:xfrm>
        </p:spPr>
        <p:txBody>
          <a:bodyPr>
            <a:noAutofit/>
          </a:bodyPr>
          <a:lstStyle/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Analyze 3 </a:t>
            </a:r>
            <a:r>
              <a:rPr lang="en-US" dirty="0"/>
              <a:t>types of </a:t>
            </a:r>
            <a:r>
              <a:rPr lang="en-US" dirty="0" smtClean="0"/>
              <a:t>drought</a:t>
            </a:r>
          </a:p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(1-month temporal resolution):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Meteorological Drought</a:t>
            </a:r>
            <a:r>
              <a:rPr lang="en-US" dirty="0" smtClean="0"/>
              <a:t>:</a:t>
            </a:r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tandardized </a:t>
            </a:r>
            <a:r>
              <a:rPr lang="en-US" b="1" dirty="0" smtClean="0"/>
              <a:t>P</a:t>
            </a:r>
            <a:r>
              <a:rPr lang="en-US" dirty="0" smtClean="0"/>
              <a:t>recipitation </a:t>
            </a:r>
            <a:r>
              <a:rPr lang="en-US" b="1" dirty="0" smtClean="0"/>
              <a:t>I</a:t>
            </a:r>
            <a:r>
              <a:rPr lang="en-US" dirty="0" smtClean="0"/>
              <a:t>ndex (SPI)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Hydrological Drought</a:t>
            </a:r>
            <a:r>
              <a:rPr lang="en-US" dirty="0" smtClean="0"/>
              <a:t>:</a:t>
            </a:r>
            <a:endParaRPr lang="en-US" dirty="0"/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tream-Flow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I</a:t>
            </a:r>
            <a:r>
              <a:rPr lang="en-US" dirty="0" smtClean="0"/>
              <a:t>ndex (SDI)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Agricultural Drought</a:t>
            </a:r>
            <a:r>
              <a:rPr lang="en-US" dirty="0" smtClean="0"/>
              <a:t>:</a:t>
            </a:r>
            <a:endParaRPr lang="en-US" dirty="0"/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caled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C</a:t>
            </a:r>
            <a:r>
              <a:rPr lang="en-US" dirty="0" smtClean="0"/>
              <a:t>ondition </a:t>
            </a:r>
            <a:r>
              <a:rPr lang="en-US" b="1" dirty="0" smtClean="0"/>
              <a:t>I</a:t>
            </a:r>
            <a:r>
              <a:rPr lang="en-US" dirty="0" smtClean="0"/>
              <a:t>ndex (SDCI)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6598801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suburbanbloke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8567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Precipitation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" y="1874138"/>
            <a:ext cx="4584186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TRMM </a:t>
            </a:r>
            <a:r>
              <a:rPr lang="en-US" dirty="0" smtClean="0"/>
              <a:t>– TMI</a:t>
            </a: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T</a:t>
            </a:r>
            <a:r>
              <a:rPr lang="en-US" dirty="0" smtClean="0"/>
              <a:t>ropical </a:t>
            </a:r>
            <a:r>
              <a:rPr lang="en-US" b="1" dirty="0"/>
              <a:t>R</a:t>
            </a:r>
            <a:r>
              <a:rPr lang="en-US" dirty="0"/>
              <a:t>ainfall </a:t>
            </a:r>
            <a:r>
              <a:rPr lang="en-US" b="1" dirty="0"/>
              <a:t>M</a:t>
            </a:r>
            <a:r>
              <a:rPr lang="en-US" dirty="0"/>
              <a:t>easuring </a:t>
            </a:r>
            <a:r>
              <a:rPr lang="en-US" b="1" dirty="0" smtClean="0"/>
              <a:t>M</a:t>
            </a:r>
            <a:r>
              <a:rPr lang="en-US" dirty="0" smtClean="0"/>
              <a:t>ission</a:t>
            </a:r>
          </a:p>
          <a:p>
            <a:pPr algn="ctr"/>
            <a:r>
              <a:rPr lang="en-US" dirty="0"/>
              <a:t>TRMM Multi-Satellite Precipitation </a:t>
            </a:r>
            <a:r>
              <a:rPr lang="en-US" dirty="0" smtClean="0"/>
              <a:t>Analysis (TMPA)</a:t>
            </a:r>
          </a:p>
          <a:p>
            <a:pPr algn="ctr"/>
            <a:r>
              <a:rPr lang="en-US" dirty="0" smtClean="0"/>
              <a:t>January 1998 – February 2015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6163" r="4584" b="634"/>
          <a:stretch/>
        </p:blipFill>
        <p:spPr>
          <a:xfrm>
            <a:off x="268031" y="3950185"/>
            <a:ext cx="4048126" cy="2647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4494" r="1613" b="7520"/>
          <a:stretch/>
        </p:blipFill>
        <p:spPr>
          <a:xfrm>
            <a:off x="4695825" y="3962400"/>
            <a:ext cx="4248150" cy="263573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09550" y="6403825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56582" y="6383655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Britt Griswold,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21725" y="1865017"/>
            <a:ext cx="4407975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GPM</a:t>
            </a:r>
            <a:r>
              <a:rPr lang="en-US" dirty="0" smtClean="0"/>
              <a:t> – GMI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G</a:t>
            </a:r>
            <a:r>
              <a:rPr lang="en-US" dirty="0"/>
              <a:t>lobal </a:t>
            </a:r>
            <a:r>
              <a:rPr lang="en-US" b="1" dirty="0"/>
              <a:t>P</a:t>
            </a:r>
            <a:r>
              <a:rPr lang="en-US" dirty="0"/>
              <a:t>recipitation </a:t>
            </a:r>
            <a:r>
              <a:rPr lang="en-US" b="1" dirty="0" smtClean="0"/>
              <a:t>M</a:t>
            </a:r>
            <a:r>
              <a:rPr lang="en-US" dirty="0" smtClean="0"/>
              <a:t>easurement </a:t>
            </a:r>
          </a:p>
          <a:p>
            <a:pPr algn="ctr"/>
            <a:r>
              <a:rPr lang="en-US" dirty="0" smtClean="0"/>
              <a:t>Integrated </a:t>
            </a:r>
            <a:r>
              <a:rPr lang="en-US" dirty="0"/>
              <a:t>Multi-satellite Retrievals for GPM </a:t>
            </a:r>
            <a:r>
              <a:rPr lang="en-US" dirty="0" smtClean="0"/>
              <a:t>(IMERG)</a:t>
            </a:r>
          </a:p>
          <a:p>
            <a:pPr algn="ctr"/>
            <a:r>
              <a:rPr lang="en-US" dirty="0" smtClean="0"/>
              <a:t>March 2015 – Present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2875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4838700" y="3989478"/>
            <a:ext cx="3924300" cy="2668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4416"/>
          <a:stretch/>
        </p:blipFill>
        <p:spPr>
          <a:xfrm>
            <a:off x="414337" y="3990974"/>
            <a:ext cx="3771900" cy="26670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51653"/>
            <a:ext cx="9141968" cy="1431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Land </a:t>
            </a:r>
            <a:r>
              <a:rPr lang="en-US" sz="4000" dirty="0"/>
              <a:t>Surface </a:t>
            </a:r>
            <a:r>
              <a:rPr lang="en-US" sz="4000" dirty="0" smtClean="0"/>
              <a:t>Temperature (LST)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 </a:t>
            </a:r>
            <a:r>
              <a:rPr lang="en-US" sz="4000" dirty="0"/>
              <a:t>Vegetation </a:t>
            </a:r>
            <a:r>
              <a:rPr lang="en-US" sz="4000" dirty="0" smtClean="0"/>
              <a:t>Index (NDVI)</a:t>
            </a:r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2875" y="3609975"/>
            <a:ext cx="4314825" cy="42862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TERRA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61950" y="6432400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794469" y="3973377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95826" y="3609975"/>
            <a:ext cx="4248150" cy="429029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AQUA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875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252602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TERRA</a:t>
            </a:r>
            <a:r>
              <a:rPr lang="en-US" sz="2000" dirty="0" smtClean="0"/>
              <a:t> &amp; </a:t>
            </a:r>
            <a:r>
              <a:rPr lang="en-US" sz="2000" b="1" dirty="0" smtClean="0"/>
              <a:t>AQUA</a:t>
            </a:r>
          </a:p>
          <a:p>
            <a:pPr algn="ctr"/>
            <a:r>
              <a:rPr lang="en-US" sz="2000" dirty="0" smtClean="0"/>
              <a:t> –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</a:t>
            </a:r>
          </a:p>
          <a:p>
            <a:pPr algn="ctr"/>
            <a:r>
              <a:rPr lang="en-US" sz="2000" dirty="0" smtClean="0"/>
              <a:t>February </a:t>
            </a:r>
            <a:r>
              <a:rPr lang="en-US" sz="2000" dirty="0"/>
              <a:t>2000 – Present</a:t>
            </a:r>
          </a:p>
        </p:txBody>
      </p:sp>
    </p:spTree>
    <p:extLst>
      <p:ext uri="{BB962C8B-B14F-4D97-AF65-F5344CB8AC3E}">
        <p14:creationId xmlns:p14="http://schemas.microsoft.com/office/powerpoint/2010/main" val="1865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287"/>
          <a:stretch/>
        </p:blipFill>
        <p:spPr>
          <a:xfrm>
            <a:off x="4251958" y="2457187"/>
            <a:ext cx="4659086" cy="37295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33332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Soil Moisture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9655" y="2494763"/>
            <a:ext cx="4122054" cy="367743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SMOS</a:t>
            </a:r>
          </a:p>
          <a:p>
            <a:pPr algn="ctr"/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and </a:t>
            </a:r>
            <a:r>
              <a:rPr lang="en-US" b="1" dirty="0" smtClean="0"/>
              <a:t>O</a:t>
            </a:r>
            <a:r>
              <a:rPr lang="en-US" dirty="0" smtClean="0"/>
              <a:t>cean </a:t>
            </a:r>
            <a:r>
              <a:rPr lang="en-US" b="1" dirty="0" smtClean="0"/>
              <a:t>S</a:t>
            </a:r>
            <a:r>
              <a:rPr lang="en-US" dirty="0" smtClean="0"/>
              <a:t>alinity</a:t>
            </a:r>
            <a:endParaRPr lang="en-US" dirty="0"/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Derived from Palmer Model</a:t>
            </a:r>
          </a:p>
          <a:p>
            <a:pPr algn="ctr"/>
            <a:endParaRPr lang="en-US" sz="1000" dirty="0"/>
          </a:p>
          <a:p>
            <a:pPr algn="ctr"/>
            <a:r>
              <a:rPr lang="en-US" dirty="0" smtClean="0"/>
              <a:t>January 1</a:t>
            </a:r>
            <a:r>
              <a:rPr lang="en-US" baseline="30000" dirty="0" smtClean="0"/>
              <a:t>st</a:t>
            </a:r>
            <a:r>
              <a:rPr lang="en-US" dirty="0" smtClean="0"/>
              <a:t>, 2003 – May 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(Obtained soil moisture product from Dr. John Bolton, NASA DEVELOP Science Advisor at GSFC)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0026" y="2293258"/>
            <a:ext cx="8748712" cy="40056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171218" y="2483233"/>
            <a:ext cx="4163568" cy="274320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ESA/AOES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Medialab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/>
          <a:stretch/>
        </p:blipFill>
        <p:spPr>
          <a:xfrm>
            <a:off x="876300" y="1815570"/>
            <a:ext cx="4505738" cy="3178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2105" r="16944" b="2315"/>
          <a:stretch/>
        </p:blipFill>
        <p:spPr>
          <a:xfrm>
            <a:off x="5509038" y="1781267"/>
            <a:ext cx="2691686" cy="47735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1899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/>
              <a:t>Streamflow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7442" y="5155941"/>
            <a:ext cx="4823299" cy="143827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dirty="0"/>
              <a:t>Royal Irrigation </a:t>
            </a:r>
            <a:r>
              <a:rPr lang="en-US" dirty="0" smtClean="0"/>
              <a:t>Department, Thailand </a:t>
            </a:r>
            <a:endParaRPr lang="en-US" dirty="0"/>
          </a:p>
          <a:p>
            <a:pPr algn="ctr"/>
            <a:r>
              <a:rPr lang="en-US" dirty="0" smtClean="0"/>
              <a:t>26 Ground-based Stations: </a:t>
            </a:r>
            <a:endParaRPr lang="en-US" dirty="0"/>
          </a:p>
          <a:p>
            <a:pPr algn="ctr"/>
            <a:r>
              <a:rPr lang="en-US" i="1" dirty="0" smtClean="0"/>
              <a:t>In-situ</a:t>
            </a:r>
            <a:r>
              <a:rPr lang="en-US" dirty="0" smtClean="0"/>
              <a:t> </a:t>
            </a:r>
            <a:r>
              <a:rPr lang="en-US" dirty="0"/>
              <a:t>stream-flow </a:t>
            </a:r>
            <a:r>
              <a:rPr lang="en-US" dirty="0" smtClean="0"/>
              <a:t>measurements</a:t>
            </a:r>
          </a:p>
          <a:p>
            <a:pPr algn="ctr"/>
            <a:r>
              <a:rPr lang="en-US" dirty="0" smtClean="0"/>
              <a:t>April 1998 – March 2014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7442" y="1743074"/>
            <a:ext cx="7673608" cy="49107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634936" y="1781012"/>
            <a:ext cx="3813810" cy="2536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Image Credit: Julian </a:t>
            </a:r>
            <a:r>
              <a:rPr lang="en-US" sz="1200" dirty="0" err="1" smtClean="0">
                <a:solidFill>
                  <a:schemeClr val="bg1"/>
                </a:solidFill>
              </a:rPr>
              <a:t>Osley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436288" y="5404283"/>
            <a:ext cx="1962927" cy="6409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Data Source: Department of Water Resources,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2344</TotalTime>
  <Words>1447</Words>
  <Application>Microsoft Office PowerPoint</Application>
  <PresentationFormat>On-screen Show (4:3)</PresentationFormat>
  <Paragraphs>221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Helvetica Neue</vt:lpstr>
      <vt:lpstr>Questrial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Suksangpanya, Nobphadon (GSFC-6170)[DEVELOP]</cp:lastModifiedBy>
  <cp:revision>126</cp:revision>
  <dcterms:created xsi:type="dcterms:W3CDTF">2015-05-18T13:26:09Z</dcterms:created>
  <dcterms:modified xsi:type="dcterms:W3CDTF">2015-07-01T20:29:00Z</dcterms:modified>
</cp:coreProperties>
</file>