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286" r:id="rId3"/>
    <p:sldId id="284" r:id="rId4"/>
    <p:sldId id="279" r:id="rId5"/>
    <p:sldId id="287" r:id="rId6"/>
    <p:sldId id="293" r:id="rId7"/>
    <p:sldId id="300" r:id="rId8"/>
    <p:sldId id="314" r:id="rId9"/>
    <p:sldId id="309" r:id="rId10"/>
    <p:sldId id="305" r:id="rId11"/>
    <p:sldId id="310" r:id="rId12"/>
    <p:sldId id="301" r:id="rId13"/>
    <p:sldId id="302" r:id="rId14"/>
    <p:sldId id="303" r:id="rId15"/>
    <p:sldId id="290" r:id="rId16"/>
    <p:sldId id="313" r:id="rId17"/>
    <p:sldId id="291" r:id="rId18"/>
    <p:sldId id="292" r:id="rId19"/>
    <p:sldId id="298" r:id="rId20"/>
    <p:sldId id="29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ELOPE1" initials="D" lastIdx="15" clrIdx="0"/>
  <p:cmAuthor id="1" name="Adams, Emily C. (LARC-E3)[SSAI DEVELOP]" initials="AEC(D" lastIdx="4" clrIdx="1">
    <p:extLst/>
  </p:cmAuthor>
  <p:cmAuthor id="2" name="Emma Baghel" initials="EB" lastIdx="2" clrIdx="2"/>
  <p:cmAuthor id="3" name="Vishal Arya" initials=""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822DFF"/>
    <a:srgbClr val="00FFFF"/>
    <a:srgbClr val="DB1BC4"/>
    <a:srgbClr val="183C5C"/>
    <a:srgbClr val="860000"/>
    <a:srgbClr val="112B43"/>
    <a:srgbClr val="FFFFFF"/>
    <a:srgbClr val="E9A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autoAdjust="0"/>
    <p:restoredTop sz="79564" autoAdjust="0"/>
  </p:normalViewPr>
  <p:slideViewPr>
    <p:cSldViewPr snapToGrid="0">
      <p:cViewPr>
        <p:scale>
          <a:sx n="96" d="100"/>
          <a:sy n="96" d="100"/>
        </p:scale>
        <p:origin x="-492" y="-7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1-10T15:36:11.871" idx="12">
    <p:pos x="4533" y="-165"/>
    <p:text>Provide a legend, scale and north arrow for these images.
- Raj</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AAE49-0164-4565-9FDF-D9E240355723}" type="doc">
      <dgm:prSet loTypeId="urn:microsoft.com/office/officeart/2005/8/layout/process1" loCatId="process" qsTypeId="urn:microsoft.com/office/officeart/2005/8/quickstyle/simple1" qsCatId="simple" csTypeId="urn:microsoft.com/office/officeart/2005/8/colors/accent1_2" csCatId="accent1" phldr="1"/>
      <dgm:spPr/>
    </dgm:pt>
    <dgm:pt modelId="{F2D5401C-B9D1-497F-987C-83F5062BCCD5}">
      <dgm:prSet phldrT="[Text]"/>
      <dgm:spPr/>
      <dgm:t>
        <a:bodyPr/>
        <a:lstStyle/>
        <a:p>
          <a:r>
            <a:rPr lang="en-US" dirty="0" smtClean="0"/>
            <a:t>Population Growth</a:t>
          </a:r>
          <a:endParaRPr lang="en-US" dirty="0"/>
        </a:p>
      </dgm:t>
    </dgm:pt>
    <dgm:pt modelId="{54EFA837-5534-4541-B8F6-1C639B83DC5A}" type="parTrans" cxnId="{AE519D0E-C447-476C-84D8-233EC218C81C}">
      <dgm:prSet/>
      <dgm:spPr/>
      <dgm:t>
        <a:bodyPr/>
        <a:lstStyle/>
        <a:p>
          <a:endParaRPr lang="en-US"/>
        </a:p>
      </dgm:t>
    </dgm:pt>
    <dgm:pt modelId="{73F0B8C5-A2B0-4619-9C86-E16125BB617E}" type="sibTrans" cxnId="{AE519D0E-C447-476C-84D8-233EC218C81C}">
      <dgm:prSet/>
      <dgm:spPr/>
      <dgm:t>
        <a:bodyPr/>
        <a:lstStyle/>
        <a:p>
          <a:endParaRPr lang="en-US"/>
        </a:p>
      </dgm:t>
    </dgm:pt>
    <dgm:pt modelId="{DD6FE09B-AA28-44A7-B802-786F2EA51906}">
      <dgm:prSet phldrT="[Text]"/>
      <dgm:spPr/>
      <dgm:t>
        <a:bodyPr/>
        <a:lstStyle/>
        <a:p>
          <a:r>
            <a:rPr lang="en-US" dirty="0" smtClean="0"/>
            <a:t>Nutrient Runoff</a:t>
          </a:r>
          <a:endParaRPr lang="en-US" dirty="0"/>
        </a:p>
      </dgm:t>
    </dgm:pt>
    <dgm:pt modelId="{09E67592-6B67-4D5C-ABCF-B996DF6280D4}" type="parTrans" cxnId="{7C194F58-DF23-42A2-B57E-79501522D958}">
      <dgm:prSet/>
      <dgm:spPr/>
      <dgm:t>
        <a:bodyPr/>
        <a:lstStyle/>
        <a:p>
          <a:endParaRPr lang="en-US"/>
        </a:p>
      </dgm:t>
    </dgm:pt>
    <dgm:pt modelId="{DE6D2A9C-AB2F-469C-934E-FE742988D2BD}" type="sibTrans" cxnId="{7C194F58-DF23-42A2-B57E-79501522D958}">
      <dgm:prSet/>
      <dgm:spPr/>
      <dgm:t>
        <a:bodyPr/>
        <a:lstStyle/>
        <a:p>
          <a:endParaRPr lang="en-US"/>
        </a:p>
      </dgm:t>
    </dgm:pt>
    <dgm:pt modelId="{354DFFFA-3A8E-45D2-BC74-69C7A6002F19}">
      <dgm:prSet phldrT="[Text]"/>
      <dgm:spPr/>
      <dgm:t>
        <a:bodyPr/>
        <a:lstStyle/>
        <a:p>
          <a:r>
            <a:rPr lang="en-US" dirty="0" smtClean="0"/>
            <a:t>Excessive Growth of Algae</a:t>
          </a:r>
          <a:endParaRPr lang="en-US" dirty="0"/>
        </a:p>
      </dgm:t>
    </dgm:pt>
    <dgm:pt modelId="{565C9D0F-4EC2-4E9F-BCB8-EF80D51A7F1A}" type="parTrans" cxnId="{29FCD776-84DC-449B-B38E-88E0534FFECF}">
      <dgm:prSet/>
      <dgm:spPr/>
      <dgm:t>
        <a:bodyPr/>
        <a:lstStyle/>
        <a:p>
          <a:endParaRPr lang="en-US"/>
        </a:p>
      </dgm:t>
    </dgm:pt>
    <dgm:pt modelId="{FF54451F-008A-4305-A30D-7080DBE97198}" type="sibTrans" cxnId="{29FCD776-84DC-449B-B38E-88E0534FFECF}">
      <dgm:prSet/>
      <dgm:spPr/>
      <dgm:t>
        <a:bodyPr/>
        <a:lstStyle/>
        <a:p>
          <a:endParaRPr lang="en-US"/>
        </a:p>
      </dgm:t>
    </dgm:pt>
    <dgm:pt modelId="{D94B1D37-3123-46DC-81AA-03FA7A805585}" type="pres">
      <dgm:prSet presAssocID="{866AAE49-0164-4565-9FDF-D9E240355723}" presName="Name0" presStyleCnt="0">
        <dgm:presLayoutVars>
          <dgm:dir/>
          <dgm:resizeHandles val="exact"/>
        </dgm:presLayoutVars>
      </dgm:prSet>
      <dgm:spPr/>
    </dgm:pt>
    <dgm:pt modelId="{2054911A-D3C6-4661-83C7-F8AB23EFB07B}" type="pres">
      <dgm:prSet presAssocID="{F2D5401C-B9D1-497F-987C-83F5062BCCD5}" presName="node" presStyleLbl="node1" presStyleIdx="0" presStyleCnt="3">
        <dgm:presLayoutVars>
          <dgm:bulletEnabled val="1"/>
        </dgm:presLayoutVars>
      </dgm:prSet>
      <dgm:spPr/>
      <dgm:t>
        <a:bodyPr/>
        <a:lstStyle/>
        <a:p>
          <a:endParaRPr lang="en-US"/>
        </a:p>
      </dgm:t>
    </dgm:pt>
    <dgm:pt modelId="{34577070-7267-4B59-B5F1-545ED434455F}" type="pres">
      <dgm:prSet presAssocID="{73F0B8C5-A2B0-4619-9C86-E16125BB617E}" presName="sibTrans" presStyleLbl="sibTrans2D1" presStyleIdx="0" presStyleCnt="2"/>
      <dgm:spPr/>
      <dgm:t>
        <a:bodyPr/>
        <a:lstStyle/>
        <a:p>
          <a:endParaRPr lang="en-US"/>
        </a:p>
      </dgm:t>
    </dgm:pt>
    <dgm:pt modelId="{17112A01-B81D-4071-B7B7-3CBC3F2E4532}" type="pres">
      <dgm:prSet presAssocID="{73F0B8C5-A2B0-4619-9C86-E16125BB617E}" presName="connectorText" presStyleLbl="sibTrans2D1" presStyleIdx="0" presStyleCnt="2"/>
      <dgm:spPr/>
      <dgm:t>
        <a:bodyPr/>
        <a:lstStyle/>
        <a:p>
          <a:endParaRPr lang="en-US"/>
        </a:p>
      </dgm:t>
    </dgm:pt>
    <dgm:pt modelId="{B81B95B1-F40B-427C-9FEB-70EB9EAF49A7}" type="pres">
      <dgm:prSet presAssocID="{DD6FE09B-AA28-44A7-B802-786F2EA51906}" presName="node" presStyleLbl="node1" presStyleIdx="1" presStyleCnt="3">
        <dgm:presLayoutVars>
          <dgm:bulletEnabled val="1"/>
        </dgm:presLayoutVars>
      </dgm:prSet>
      <dgm:spPr/>
      <dgm:t>
        <a:bodyPr/>
        <a:lstStyle/>
        <a:p>
          <a:endParaRPr lang="en-US"/>
        </a:p>
      </dgm:t>
    </dgm:pt>
    <dgm:pt modelId="{D94D754A-83A7-4887-B3F2-47FEA93CD2F1}" type="pres">
      <dgm:prSet presAssocID="{DE6D2A9C-AB2F-469C-934E-FE742988D2BD}" presName="sibTrans" presStyleLbl="sibTrans2D1" presStyleIdx="1" presStyleCnt="2"/>
      <dgm:spPr/>
      <dgm:t>
        <a:bodyPr/>
        <a:lstStyle/>
        <a:p>
          <a:endParaRPr lang="en-US"/>
        </a:p>
      </dgm:t>
    </dgm:pt>
    <dgm:pt modelId="{D61CE078-E83C-49A9-8077-DAFB73E436AD}" type="pres">
      <dgm:prSet presAssocID="{DE6D2A9C-AB2F-469C-934E-FE742988D2BD}" presName="connectorText" presStyleLbl="sibTrans2D1" presStyleIdx="1" presStyleCnt="2"/>
      <dgm:spPr/>
      <dgm:t>
        <a:bodyPr/>
        <a:lstStyle/>
        <a:p>
          <a:endParaRPr lang="en-US"/>
        </a:p>
      </dgm:t>
    </dgm:pt>
    <dgm:pt modelId="{1A228A3B-535C-4A49-871B-2E2E577A65BD}" type="pres">
      <dgm:prSet presAssocID="{354DFFFA-3A8E-45D2-BC74-69C7A6002F19}" presName="node" presStyleLbl="node1" presStyleIdx="2" presStyleCnt="3">
        <dgm:presLayoutVars>
          <dgm:bulletEnabled val="1"/>
        </dgm:presLayoutVars>
      </dgm:prSet>
      <dgm:spPr/>
      <dgm:t>
        <a:bodyPr/>
        <a:lstStyle/>
        <a:p>
          <a:endParaRPr lang="en-US"/>
        </a:p>
      </dgm:t>
    </dgm:pt>
  </dgm:ptLst>
  <dgm:cxnLst>
    <dgm:cxn modelId="{631A0EE2-6168-4868-94D9-8C38EEA01073}" type="presOf" srcId="{73F0B8C5-A2B0-4619-9C86-E16125BB617E}" destId="{34577070-7267-4B59-B5F1-545ED434455F}" srcOrd="0" destOrd="0" presId="urn:microsoft.com/office/officeart/2005/8/layout/process1"/>
    <dgm:cxn modelId="{BBEEA3CE-1A83-4F47-8146-F9D131F36365}" type="presOf" srcId="{DD6FE09B-AA28-44A7-B802-786F2EA51906}" destId="{B81B95B1-F40B-427C-9FEB-70EB9EAF49A7}" srcOrd="0" destOrd="0" presId="urn:microsoft.com/office/officeart/2005/8/layout/process1"/>
    <dgm:cxn modelId="{AE519D0E-C447-476C-84D8-233EC218C81C}" srcId="{866AAE49-0164-4565-9FDF-D9E240355723}" destId="{F2D5401C-B9D1-497F-987C-83F5062BCCD5}" srcOrd="0" destOrd="0" parTransId="{54EFA837-5534-4541-B8F6-1C639B83DC5A}" sibTransId="{73F0B8C5-A2B0-4619-9C86-E16125BB617E}"/>
    <dgm:cxn modelId="{8F36618C-B089-4246-BA08-986A16D808A5}" type="presOf" srcId="{354DFFFA-3A8E-45D2-BC74-69C7A6002F19}" destId="{1A228A3B-535C-4A49-871B-2E2E577A65BD}" srcOrd="0" destOrd="0" presId="urn:microsoft.com/office/officeart/2005/8/layout/process1"/>
    <dgm:cxn modelId="{7611A1B3-5822-42EC-B5E2-DB80EED5E49B}" type="presOf" srcId="{DE6D2A9C-AB2F-469C-934E-FE742988D2BD}" destId="{D94D754A-83A7-4887-B3F2-47FEA93CD2F1}" srcOrd="0" destOrd="0" presId="urn:microsoft.com/office/officeart/2005/8/layout/process1"/>
    <dgm:cxn modelId="{7C194F58-DF23-42A2-B57E-79501522D958}" srcId="{866AAE49-0164-4565-9FDF-D9E240355723}" destId="{DD6FE09B-AA28-44A7-B802-786F2EA51906}" srcOrd="1" destOrd="0" parTransId="{09E67592-6B67-4D5C-ABCF-B996DF6280D4}" sibTransId="{DE6D2A9C-AB2F-469C-934E-FE742988D2BD}"/>
    <dgm:cxn modelId="{29FCD776-84DC-449B-B38E-88E0534FFECF}" srcId="{866AAE49-0164-4565-9FDF-D9E240355723}" destId="{354DFFFA-3A8E-45D2-BC74-69C7A6002F19}" srcOrd="2" destOrd="0" parTransId="{565C9D0F-4EC2-4E9F-BCB8-EF80D51A7F1A}" sibTransId="{FF54451F-008A-4305-A30D-7080DBE97198}"/>
    <dgm:cxn modelId="{E8A1D443-D8E9-4A0A-9494-B5F6BF9A2B10}" type="presOf" srcId="{73F0B8C5-A2B0-4619-9C86-E16125BB617E}" destId="{17112A01-B81D-4071-B7B7-3CBC3F2E4532}" srcOrd="1" destOrd="0" presId="urn:microsoft.com/office/officeart/2005/8/layout/process1"/>
    <dgm:cxn modelId="{CC4FDEED-62AB-4D6F-BF6A-E3FED5122DD4}" type="presOf" srcId="{DE6D2A9C-AB2F-469C-934E-FE742988D2BD}" destId="{D61CE078-E83C-49A9-8077-DAFB73E436AD}" srcOrd="1" destOrd="0" presId="urn:microsoft.com/office/officeart/2005/8/layout/process1"/>
    <dgm:cxn modelId="{3929654B-9192-4452-8AF7-17F11DB1232A}" type="presOf" srcId="{866AAE49-0164-4565-9FDF-D9E240355723}" destId="{D94B1D37-3123-46DC-81AA-03FA7A805585}" srcOrd="0" destOrd="0" presId="urn:microsoft.com/office/officeart/2005/8/layout/process1"/>
    <dgm:cxn modelId="{07D754D2-138A-49D7-AC05-F7CA553D8F7A}" type="presOf" srcId="{F2D5401C-B9D1-497F-987C-83F5062BCCD5}" destId="{2054911A-D3C6-4661-83C7-F8AB23EFB07B}" srcOrd="0" destOrd="0" presId="urn:microsoft.com/office/officeart/2005/8/layout/process1"/>
    <dgm:cxn modelId="{D88D72CA-97F6-4F81-80ED-403B02757511}" type="presParOf" srcId="{D94B1D37-3123-46DC-81AA-03FA7A805585}" destId="{2054911A-D3C6-4661-83C7-F8AB23EFB07B}" srcOrd="0" destOrd="0" presId="urn:microsoft.com/office/officeart/2005/8/layout/process1"/>
    <dgm:cxn modelId="{0772B1EB-1172-435F-BB31-77B1F0EC9167}" type="presParOf" srcId="{D94B1D37-3123-46DC-81AA-03FA7A805585}" destId="{34577070-7267-4B59-B5F1-545ED434455F}" srcOrd="1" destOrd="0" presId="urn:microsoft.com/office/officeart/2005/8/layout/process1"/>
    <dgm:cxn modelId="{827FF313-40B9-4F85-A963-282D1CCD2D29}" type="presParOf" srcId="{34577070-7267-4B59-B5F1-545ED434455F}" destId="{17112A01-B81D-4071-B7B7-3CBC3F2E4532}" srcOrd="0" destOrd="0" presId="urn:microsoft.com/office/officeart/2005/8/layout/process1"/>
    <dgm:cxn modelId="{F8063FD2-D25A-4AD6-83FB-F453C9C17478}" type="presParOf" srcId="{D94B1D37-3123-46DC-81AA-03FA7A805585}" destId="{B81B95B1-F40B-427C-9FEB-70EB9EAF49A7}" srcOrd="2" destOrd="0" presId="urn:microsoft.com/office/officeart/2005/8/layout/process1"/>
    <dgm:cxn modelId="{E55FC93B-B3C6-4A11-B13C-5B21FDECD833}" type="presParOf" srcId="{D94B1D37-3123-46DC-81AA-03FA7A805585}" destId="{D94D754A-83A7-4887-B3F2-47FEA93CD2F1}" srcOrd="3" destOrd="0" presId="urn:microsoft.com/office/officeart/2005/8/layout/process1"/>
    <dgm:cxn modelId="{B8FBAAAA-3043-49BB-B95E-1A7E16080074}" type="presParOf" srcId="{D94D754A-83A7-4887-B3F2-47FEA93CD2F1}" destId="{D61CE078-E83C-49A9-8077-DAFB73E436AD}" srcOrd="0" destOrd="0" presId="urn:microsoft.com/office/officeart/2005/8/layout/process1"/>
    <dgm:cxn modelId="{DC2B3E16-2786-4720-AF26-1DFA7F17BC2E}" type="presParOf" srcId="{D94B1D37-3123-46DC-81AA-03FA7A805585}" destId="{1A228A3B-535C-4A49-871B-2E2E577A65B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4911A-D3C6-4661-83C7-F8AB23EFB07B}">
      <dsp:nvSpPr>
        <dsp:cNvPr id="0" name=""/>
        <dsp:cNvSpPr/>
      </dsp:nvSpPr>
      <dsp:spPr>
        <a:xfrm>
          <a:off x="5374" y="623734"/>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Population Growth</a:t>
          </a:r>
          <a:endParaRPr lang="en-US" sz="1800" kern="1200" dirty="0"/>
        </a:p>
      </dsp:txBody>
      <dsp:txXfrm>
        <a:off x="33604" y="651964"/>
        <a:ext cx="1549934" cy="907376"/>
      </dsp:txXfrm>
    </dsp:sp>
    <dsp:sp modelId="{34577070-7267-4B59-B5F1-545ED434455F}">
      <dsp:nvSpPr>
        <dsp:cNvPr id="0" name=""/>
        <dsp:cNvSpPr/>
      </dsp:nvSpPr>
      <dsp:spPr>
        <a:xfrm>
          <a:off x="1772409" y="906460"/>
          <a:ext cx="340555" cy="398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72409" y="986137"/>
        <a:ext cx="238389" cy="239031"/>
      </dsp:txXfrm>
    </dsp:sp>
    <dsp:sp modelId="{B81B95B1-F40B-427C-9FEB-70EB9EAF49A7}">
      <dsp:nvSpPr>
        <dsp:cNvPr id="0" name=""/>
        <dsp:cNvSpPr/>
      </dsp:nvSpPr>
      <dsp:spPr>
        <a:xfrm>
          <a:off x="2254327" y="623734"/>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Nutrient Runoff</a:t>
          </a:r>
          <a:endParaRPr lang="en-US" sz="1800" kern="1200" dirty="0"/>
        </a:p>
      </dsp:txBody>
      <dsp:txXfrm>
        <a:off x="2282557" y="651964"/>
        <a:ext cx="1549934" cy="907376"/>
      </dsp:txXfrm>
    </dsp:sp>
    <dsp:sp modelId="{D94D754A-83A7-4887-B3F2-47FEA93CD2F1}">
      <dsp:nvSpPr>
        <dsp:cNvPr id="0" name=""/>
        <dsp:cNvSpPr/>
      </dsp:nvSpPr>
      <dsp:spPr>
        <a:xfrm>
          <a:off x="4021361" y="906460"/>
          <a:ext cx="340555" cy="398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21361" y="986137"/>
        <a:ext cx="238389" cy="239031"/>
      </dsp:txXfrm>
    </dsp:sp>
    <dsp:sp modelId="{1A228A3B-535C-4A49-871B-2E2E577A65BD}">
      <dsp:nvSpPr>
        <dsp:cNvPr id="0" name=""/>
        <dsp:cNvSpPr/>
      </dsp:nvSpPr>
      <dsp:spPr>
        <a:xfrm>
          <a:off x="4503280" y="623734"/>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Excessive Growth of Algae</a:t>
          </a:r>
          <a:endParaRPr lang="en-US" sz="1800" kern="1200" dirty="0"/>
        </a:p>
      </dsp:txBody>
      <dsp:txXfrm>
        <a:off x="4531510" y="651964"/>
        <a:ext cx="1549934" cy="9073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11/17/2015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Area is comprised of Virginia’s Lower Chesapeake Bay, The James River,</a:t>
            </a:r>
            <a:r>
              <a:rPr lang="en-US" baseline="0" dirty="0" smtClean="0"/>
              <a:t> The York River, The Elizabeth River, and </a:t>
            </a:r>
            <a:r>
              <a:rPr lang="en-US" baseline="0" dirty="0" err="1" smtClean="0"/>
              <a:t>Mobjack</a:t>
            </a:r>
            <a:r>
              <a:rPr lang="en-US" baseline="0" dirty="0" smtClean="0"/>
              <a:t> Bay. </a:t>
            </a:r>
          </a:p>
          <a:p>
            <a:endParaRPr lang="en-US" baseline="0" dirty="0" smtClean="0"/>
          </a:p>
          <a:p>
            <a:r>
              <a:rPr lang="en-US" baseline="0" dirty="0" smtClean="0">
                <a:solidFill>
                  <a:schemeClr val="tx1"/>
                </a:solidFill>
              </a:rPr>
              <a:t>We used observational and in-situ data from August 17</a:t>
            </a:r>
            <a:r>
              <a:rPr lang="en-US" baseline="30000" dirty="0" smtClean="0">
                <a:solidFill>
                  <a:schemeClr val="tx1"/>
                </a:solidFill>
              </a:rPr>
              <a:t>th</a:t>
            </a:r>
            <a:r>
              <a:rPr lang="en-US" baseline="0" dirty="0" smtClean="0">
                <a:solidFill>
                  <a:schemeClr val="tx1"/>
                </a:solidFill>
              </a:rPr>
              <a:t>, 2015</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912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Due</a:t>
            </a:r>
            <a:r>
              <a:rPr lang="en-US" baseline="0" dirty="0" smtClean="0"/>
              <a:t> to this data inconsistency and a lack of time, we decided to create some visual choropleth maps using two combinations.  One uses the typical 543 band combination highlighting chlorophyll, and one is a display of the NDVI of an image, calculated from bands 5 and 4.  We had to mask out pixels corresponding to depths of 2 meters or less, as well as pixels corresponding to high amounts of sediment.  Shallow water reflects a lot of light and can be misinterpreted as areas of high chlorophyll concentration.</a:t>
            </a:r>
          </a:p>
          <a:p>
            <a:pPr marL="0" indent="0">
              <a:buNone/>
            </a:pPr>
            <a:endParaRPr lang="en-US" baseline="0" dirty="0" smtClean="0"/>
          </a:p>
          <a:p>
            <a:pPr marL="0" indent="0">
              <a:buNone/>
            </a:pPr>
            <a:r>
              <a:rPr lang="en-US" baseline="0" dirty="0" smtClean="0"/>
              <a:t>Default stretches were created for the regions listed and saved as .xml files in ArcMap.  These stretches can be directly applied to the final band compositions to highlight chlorophyll concentrations.</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cross calibrated in situ data with</a:t>
            </a:r>
            <a:r>
              <a:rPr lang="en-US" baseline="0" dirty="0" smtClean="0"/>
              <a:t> Landsat 8 data, only to find that the data did not match up well enough to form any working algorithm.  We instead created a tool that takes in raw Landsat 8 data, removes land, cloud, shallow, and high sediment concentration pixels.  It then creates two images of different band combinations.  The user can use these final images, apply a preconfigured stretch to the NDVI, and view chlorophyll concentrations.</a:t>
            </a:r>
          </a:p>
          <a:p>
            <a:endParaRPr lang="en-US" baseline="0" dirty="0" smtClean="0"/>
          </a:p>
          <a:p>
            <a:r>
              <a:rPr lang="en-US" baseline="0" dirty="0" smtClean="0"/>
              <a:t>The NDVI image has a 20% min </a:t>
            </a:r>
            <a:r>
              <a:rPr lang="en-US" baseline="0" smtClean="0"/>
              <a:t>clip applied to it.</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 credit:  NASA DEVELOP Wise County</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91149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partner noticed that there are sections</a:t>
            </a:r>
            <a:r>
              <a:rPr lang="en-US" baseline="0" dirty="0" smtClean="0"/>
              <a:t> of the Potomac River, located north of our initial study area, that are indicating high concentrations of </a:t>
            </a:r>
            <a:r>
              <a:rPr lang="en-US" baseline="0" dirty="0" err="1" smtClean="0"/>
              <a:t>chl</a:t>
            </a:r>
            <a:r>
              <a:rPr lang="en-US" baseline="0" dirty="0" smtClean="0"/>
              <a:t>-a. Next bloom season, VIMS can include the Potomac River in their monitoring and  in-situ data collecting.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3295189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the code is not calibrated with in situ data, the displayed results are only relative.  They do not provide a prediction gradient.  Therefore, the colored values in the images will range from low to high, no matter what the chlorophyll concentration is.  For example, on a day with very little chlorophyll through out the whole bay, the areas with the most concentration will be colored red on the final images.</a:t>
            </a:r>
          </a:p>
          <a:p>
            <a:endParaRPr lang="en-US" baseline="0" dirty="0" smtClean="0"/>
          </a:p>
          <a:p>
            <a:r>
              <a:rPr lang="en-US" baseline="0" dirty="0" smtClean="0"/>
              <a:t>We’re also not sure which image results are better:  The NDVI or the 543 color composition.  The NDVI is meant to display vegetation, which chlorophyll fits under.  The 543 color composition is also meant to display chlorophyll, but it’s typically used on land scenes.  We’re not sure how it displays chlorophyll on water.</a:t>
            </a:r>
          </a:p>
          <a:p>
            <a:endParaRPr lang="en-US" baseline="0" dirty="0" smtClean="0"/>
          </a:p>
          <a:p>
            <a:r>
              <a:rPr lang="en-US" baseline="0" dirty="0" smtClean="0"/>
              <a:t>The preconfigured stretches applied to the NDVI are only a few options out of many.  Since the image are visually created, they can be stretched in multiple ways, depending on how much detail is desired.  It’s uncertain what the proper stretch should be.</a:t>
            </a:r>
          </a:p>
          <a:p>
            <a:endParaRPr lang="en-US" baseline="0" dirty="0" smtClean="0"/>
          </a:p>
          <a:p>
            <a:r>
              <a:rPr lang="en-US" baseline="0" dirty="0" smtClean="0"/>
              <a:t>Image credit:  Provided directly from VIMS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350486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a:t>
            </a:r>
            <a:r>
              <a:rPr lang="en-US" baseline="0" dirty="0" smtClean="0"/>
              <a:t> more data:  There are a number of reasons that we couldn’t find a good model.  One reason may be that our sample size was too small.  We had about 3500 data points, but compared to the whole region, this is quite small.  The resolution also posed an issue.  Landsat has 30m pixels, and the </a:t>
            </a:r>
            <a:r>
              <a:rPr lang="en-US" baseline="0" dirty="0" err="1" smtClean="0"/>
              <a:t>flowthrough</a:t>
            </a:r>
            <a:r>
              <a:rPr lang="en-US" baseline="0" dirty="0" smtClean="0"/>
              <a:t> data had sometimes up to ten points per </a:t>
            </a:r>
            <a:r>
              <a:rPr lang="en-US" baseline="0" dirty="0" err="1" smtClean="0"/>
              <a:t>landsat</a:t>
            </a:r>
            <a:r>
              <a:rPr lang="en-US" baseline="0" dirty="0" smtClean="0"/>
              <a:t> pixel, depending on the speed of the boat. </a:t>
            </a:r>
          </a:p>
          <a:p>
            <a:endParaRPr lang="en-US" baseline="0" dirty="0" smtClean="0"/>
          </a:p>
          <a:p>
            <a:r>
              <a:rPr lang="en-US" baseline="0" dirty="0" smtClean="0"/>
              <a:t>One other reason be that we were correlating only </a:t>
            </a:r>
            <a:r>
              <a:rPr lang="en-US" baseline="0" dirty="0" err="1" smtClean="0"/>
              <a:t>landsat</a:t>
            </a:r>
            <a:r>
              <a:rPr lang="en-US" baseline="0" dirty="0" smtClean="0"/>
              <a:t> reflectance values and in situ data.  There may exist many more confounding variables, for example salinity and turbidity, that affect chlorophyll concentration.  We did try to control for these, but they ended up providing us with only hundreds of data points.</a:t>
            </a:r>
          </a:p>
          <a:p>
            <a:endParaRPr lang="en-US" baseline="0" dirty="0" smtClean="0"/>
          </a:p>
          <a:p>
            <a:r>
              <a:rPr lang="en-US" baseline="0" dirty="0" smtClean="0"/>
              <a:t>The ecosystems at different locations in the whole bay are different and hold different species of chlorophyll, so a robust model may be one that is separate for each region.</a:t>
            </a:r>
          </a:p>
          <a:p>
            <a:endParaRPr lang="en-US" baseline="0" dirty="0" smtClean="0"/>
          </a:p>
          <a:p>
            <a:r>
              <a:rPr lang="en-US" baseline="0" dirty="0" smtClean="0"/>
              <a:t>More data and sampling will be necessary in order to correct for these uncertainties and create the robust model we’re looking for.</a:t>
            </a:r>
          </a:p>
          <a:p>
            <a:endParaRPr lang="en-US" baseline="0" dirty="0" smtClean="0"/>
          </a:p>
          <a:p>
            <a:r>
              <a:rPr lang="en-US" baseline="0" dirty="0" smtClean="0"/>
              <a:t>Image Credit:  NASA DEVELOP Wise County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29056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population of the Chesapeake Bay now pushes 18 million people. </a:t>
            </a:r>
          </a:p>
          <a:p>
            <a:r>
              <a:rPr lang="en-US" dirty="0" smtClean="0"/>
              <a:t>Increasing</a:t>
            </a:r>
            <a:r>
              <a:rPr lang="en-US" baseline="0" dirty="0" smtClean="0"/>
              <a:t> population has lead to an increase in nutrient runoff into the Bay. Agricultural and urban runoff, vehicle emissions, sewage treatment plants, and the burning of fossil fuels all are responsible for nutrient loading in the Chesapeake Bay. </a:t>
            </a:r>
          </a:p>
          <a:p>
            <a:endParaRPr lang="en-US" baseline="0" dirty="0" smtClean="0"/>
          </a:p>
          <a:p>
            <a:r>
              <a:rPr lang="en-US" baseline="0" dirty="0" smtClean="0"/>
              <a:t>Increased nutrients promote excessive growth of algae.</a:t>
            </a:r>
          </a:p>
          <a:p>
            <a:endParaRPr lang="en-US" baseline="0" dirty="0" smtClean="0"/>
          </a:p>
          <a:p>
            <a:r>
              <a:rPr lang="en-US" baseline="0" dirty="0" smtClean="0"/>
              <a:t>Image source:  Directly provided by VIMS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HABs</a:t>
            </a:r>
            <a:r>
              <a:rPr lang="en-US" baseline="0" dirty="0" smtClean="0"/>
              <a:t> block the penetration of sunlight through the water column, reducing the amount of available light for photosynthesis and plant growth. </a:t>
            </a:r>
          </a:p>
          <a:p>
            <a:r>
              <a:rPr lang="en-US" baseline="0" dirty="0" smtClean="0"/>
              <a:t>As they die and decompose, they deplete dissolved oxygen in the water that is necessary to sustain animal life. </a:t>
            </a:r>
          </a:p>
          <a:p>
            <a:r>
              <a:rPr lang="en-US" baseline="0" dirty="0" smtClean="0"/>
              <a:t>Certain species produce toxins that can mutate fish, cause human illness, and give off unpleasant smells. </a:t>
            </a:r>
          </a:p>
          <a:p>
            <a:endParaRPr lang="en-US" baseline="0" dirty="0" smtClean="0"/>
          </a:p>
          <a:p>
            <a:r>
              <a:rPr lang="en-US" baseline="0" dirty="0" smtClean="0"/>
              <a:t>As a result, the fishing industry is harmed, beaches are closed, human health is threatened, and areas of the Bay are less capable of sustaining plant and animal life. </a:t>
            </a:r>
            <a:endParaRPr lang="en-US" dirty="0" smtClean="0"/>
          </a:p>
          <a:p>
            <a:endParaRPr lang="en-US" dirty="0" smtClean="0"/>
          </a:p>
          <a:p>
            <a:r>
              <a:rPr lang="en-US" dirty="0" smtClean="0"/>
              <a:t>Image credit:  Provided</a:t>
            </a:r>
            <a:r>
              <a:rPr lang="en-US" baseline="0" dirty="0" smtClean="0"/>
              <a:t> directly from VIMS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two ways HABs are Detected: Through HAB Task Force Testing and Reports to the HAB Hotline</a:t>
            </a:r>
          </a:p>
          <a:p>
            <a:r>
              <a:rPr lang="en-US" baseline="0" dirty="0" smtClean="0"/>
              <a:t>HAB TASK FORCE:</a:t>
            </a:r>
          </a:p>
          <a:p>
            <a:pPr marL="685800" lvl="1" indent="-228600">
              <a:buAutoNum type="arabicPeriod"/>
            </a:pPr>
            <a:r>
              <a:rPr lang="en-US" baseline="0" dirty="0" smtClean="0"/>
              <a:t>Comprised of VIMS, DEQ, ODU, VA </a:t>
            </a:r>
            <a:r>
              <a:rPr lang="en-US" baseline="0" dirty="0" err="1" smtClean="0"/>
              <a:t>Dept</a:t>
            </a:r>
            <a:r>
              <a:rPr lang="en-US" baseline="0" dirty="0" smtClean="0"/>
              <a:t> of Health and VA Marine Resources Commission</a:t>
            </a:r>
          </a:p>
          <a:p>
            <a:pPr marL="685800" lvl="1" indent="-228600">
              <a:buAutoNum type="arabicPeriod"/>
            </a:pPr>
            <a:r>
              <a:rPr lang="en-US" baseline="0" dirty="0" smtClean="0"/>
              <a:t>Responsible for Detecting and studying HABs. </a:t>
            </a:r>
          </a:p>
          <a:p>
            <a:pPr marL="1143000" lvl="2" indent="-228600">
              <a:buAutoNum type="arabicPeriod"/>
            </a:pPr>
            <a:r>
              <a:rPr lang="en-US" baseline="0" dirty="0" smtClean="0"/>
              <a:t>Maintains 20 fixed testing stations throughout the bay. Test water quality parameters and genetic testing of phytoplankton monthly from May-November</a:t>
            </a:r>
          </a:p>
          <a:p>
            <a:pPr marL="0" lvl="0" indent="0">
              <a:buNone/>
            </a:pPr>
            <a:r>
              <a:rPr lang="en-US" baseline="0" dirty="0" smtClean="0"/>
              <a:t>24 HOUR HAB HOTLINE</a:t>
            </a:r>
          </a:p>
          <a:p>
            <a:pPr marL="0" lvl="0" indent="0">
              <a:buNone/>
            </a:pPr>
            <a:r>
              <a:rPr lang="en-US" baseline="0" dirty="0" smtClean="0"/>
              <a:t>            1. Relies on community members to report suspicious smells, colors, or fish kills. </a:t>
            </a:r>
          </a:p>
          <a:p>
            <a:pPr marL="0" lvl="0" indent="0">
              <a:buNone/>
            </a:pPr>
            <a:r>
              <a:rPr lang="en-US" baseline="0" dirty="0" smtClean="0"/>
              <a:t> </a:t>
            </a:r>
          </a:p>
          <a:p>
            <a:pPr marL="0" lvl="0" indent="0">
              <a:buNone/>
            </a:pPr>
            <a:r>
              <a:rPr lang="en-US" baseline="0" dirty="0" smtClean="0"/>
              <a:t>There is currently no reliable method of real-time monitoring of HABs in the Chesapeake Bay. Researches must coordinate data collection cruises to gauge severity and duration of HABs, and must organize costly flyovers to study magnitude of the blooms. We thus seek to remedy this by…</a:t>
            </a:r>
          </a:p>
          <a:p>
            <a:pPr marL="0" lvl="0" indent="0">
              <a:buNone/>
            </a:pPr>
            <a:endParaRPr lang="en-US" baseline="0" dirty="0" smtClean="0"/>
          </a:p>
          <a:p>
            <a:pPr marL="0" lvl="0" indent="0">
              <a:buNone/>
            </a:pPr>
            <a:r>
              <a:rPr lang="en-US" baseline="0" dirty="0" smtClean="0"/>
              <a:t>Image Credit:  Provided to us directly from VIMS</a:t>
            </a:r>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70491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a:t>
            </a:r>
            <a:r>
              <a:rPr lang="en-US" baseline="0" dirty="0" smtClean="0"/>
              <a:t> of this project was to create a python tool to be used in ArcGIS that will produce a map of chlorophyll concentration for the Chesapeake Bay Watershed.  It will do this by taking in Landsat 8 data and processing it with an algorithm created during this project.</a:t>
            </a:r>
          </a:p>
          <a:p>
            <a:endParaRPr lang="en-US" baseline="0" dirty="0" smtClean="0"/>
          </a:p>
          <a:p>
            <a:r>
              <a:rPr lang="en-US" baseline="0" dirty="0" smtClean="0"/>
              <a:t>By identifying the locations of HABs, our partners will be able to analyze the area to better understand the cause of the bloom.</a:t>
            </a:r>
          </a:p>
          <a:p>
            <a:endParaRPr lang="en-US" baseline="0" dirty="0" smtClean="0"/>
          </a:p>
          <a:p>
            <a:r>
              <a:rPr lang="en-US" baseline="0" dirty="0" smtClean="0"/>
              <a:t>New Landsat imagery of the watershed is produced every 16 days.  The speed of this production, combined with the estimation tool, will allow our partners to more effectively monitor HABs when they occur.  This is more efficient than the current system of routine monitoring and civilian reports of HABs.</a:t>
            </a:r>
          </a:p>
          <a:p>
            <a:endParaRPr lang="en-US" baseline="0" dirty="0" smtClean="0"/>
          </a:p>
          <a:p>
            <a:r>
              <a:rPr lang="en-US" baseline="0" dirty="0" smtClean="0"/>
              <a:t>This tool will better help determine the size, duration, frequency, and cause of HABs.  These data are important factors in policy writing and can help improve regulations to prevent HABs.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00222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Landsat 8</a:t>
            </a:r>
            <a:r>
              <a:rPr lang="en-US" baseline="0" dirty="0" smtClean="0"/>
              <a:t> OLI: Downloaded with USGS Earth Explorer. Path 14 Row 34 and Path 15 Row 34 captured our study area. 30m resolution</a:t>
            </a: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27397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We</a:t>
            </a:r>
            <a:r>
              <a:rPr lang="en-US" baseline="0" dirty="0" smtClean="0"/>
              <a:t> started with Raw Landsat data.  The first image on the top left is Landsat 8 Band 1 from August 17</a:t>
            </a:r>
            <a:r>
              <a:rPr lang="en-US" baseline="30000" dirty="0" smtClean="0"/>
              <a:t>th</a:t>
            </a:r>
            <a:r>
              <a:rPr lang="en-US" baseline="0" dirty="0" smtClean="0"/>
              <a:t>, 2015.  Land pixels are removed by creating a water mask with the Normalized difference vegetation index.  Clouds are removed using a cloud mask provided by </a:t>
            </a:r>
            <a:r>
              <a:rPr lang="en-US" baseline="0" dirty="0" err="1" smtClean="0"/>
              <a:t>EarthExplorer</a:t>
            </a:r>
            <a:r>
              <a:rPr lang="en-US" baseline="0" dirty="0" smtClean="0"/>
              <a:t>.</a:t>
            </a:r>
          </a:p>
          <a:p>
            <a:pPr marL="0" indent="0">
              <a:buNone/>
            </a:pPr>
            <a:endParaRPr lang="en-US" baseline="0" dirty="0" smtClean="0"/>
          </a:p>
          <a:p>
            <a:pPr marL="0" indent="0">
              <a:buNone/>
            </a:pPr>
            <a:r>
              <a:rPr lang="en-US" baseline="0" dirty="0" smtClean="0"/>
              <a:t>Next, using Bathymetry provided by NOAA, pixels corresponding to a depth of 2 meters or less are removed.  The top middle image shows the bathymetry mask over the land and cloud removed image from the bottom left.  The result is the bottom middle image.</a:t>
            </a:r>
          </a:p>
          <a:p>
            <a:pPr marL="0" indent="0">
              <a:buNone/>
            </a:pPr>
            <a:endParaRPr lang="en-US" baseline="0" dirty="0" smtClean="0"/>
          </a:p>
          <a:p>
            <a:pPr marL="0" indent="0">
              <a:buNone/>
            </a:pPr>
            <a:r>
              <a:rPr lang="en-US" baseline="0" dirty="0" smtClean="0"/>
              <a:t>Finally, high sediment concentrations are removed, using a model that calculated the Normalized Difference Turbidity Index.  The top right image shows the sediment mask over the land, cloud, and shallow pixel removed image of the bottom middle.  The final result is an image with land, clouds, shallow pixels, and high sediment concentrations removed, shown on the bottom right.</a:t>
            </a:r>
          </a:p>
          <a:p>
            <a:pPr marL="0" indent="0">
              <a:buNone/>
            </a:pPr>
            <a:endParaRPr lang="en-US" baseline="0" dirty="0" smtClean="0"/>
          </a:p>
          <a:p>
            <a:pPr marL="0" indent="0">
              <a:buNone/>
            </a:pPr>
            <a:r>
              <a:rPr lang="en-US" baseline="0" dirty="0" smtClean="0"/>
              <a:t>Image credit:  NASA DEVELOP Wise County</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Notice the data flow trail</a:t>
            </a:r>
            <a:r>
              <a:rPr lang="en-US" baseline="0" dirty="0" smtClean="0"/>
              <a:t> in the image on the left. The image the dataflow is overlaid on is a color composite of Landsat bands 5, 4, and 3, a typical combination for highlighting chlorophyll.  On the image, higher chlorophyll values are in red.  The image has been slightly enhanced to show where a few data inconsistencies lie. The data does not match up in the image in several places, most obviously at the locations circled in purple.  Even if the 543 composition doesn’t report accurate concentrations, the range of values should report where there is more and less chlorophyll.  The Landsat range doesn’t match up with the VIMS range.  </a:t>
            </a:r>
          </a:p>
          <a:p>
            <a:pPr marL="0" indent="0">
              <a:buNone/>
            </a:pPr>
            <a:endParaRPr lang="en-US" baseline="0" dirty="0" smtClean="0"/>
          </a:p>
          <a:p>
            <a:pPr marL="0" indent="0">
              <a:buNone/>
            </a:pPr>
            <a:r>
              <a:rPr lang="en-US" dirty="0" smtClean="0"/>
              <a:t>When</a:t>
            </a:r>
            <a:r>
              <a:rPr lang="en-US" baseline="0" dirty="0" smtClean="0"/>
              <a:t> plotting in R, the data was very inconsistent, with R squared values no greater than 0.2. </a:t>
            </a:r>
          </a:p>
          <a:p>
            <a:pPr marL="0" indent="0">
              <a:buNone/>
            </a:pPr>
            <a:endParaRPr lang="en-US" baseline="0" dirty="0" smtClean="0"/>
          </a:p>
          <a:p>
            <a:pPr marL="0" indent="0">
              <a:buNone/>
            </a:pPr>
            <a:r>
              <a:rPr lang="en-US" baseline="0" dirty="0" smtClean="0"/>
              <a:t>Image credit:  NASA DEVELOP Wise County</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We</a:t>
            </a:r>
            <a:r>
              <a:rPr lang="en-US" baseline="0" dirty="0" smtClean="0"/>
              <a:t> ran a total of 171 models using all different kinds of band ratios and different mathematical relationships, including linear, logarithms, and exponentials.  The above table is a sample of the models we ran, as well as the best model we found, further showing the inconsistency of the data.</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2550615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11/17/2015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6"/>
          </p:nvPr>
        </p:nvSpPr>
        <p:spPr>
          <a:xfrm>
            <a:off x="500743" y="3911455"/>
            <a:ext cx="8055428" cy="780288"/>
          </a:xfrm>
        </p:spPr>
        <p:txBody>
          <a:bodyPr>
            <a:noAutofit/>
          </a:bodyPr>
          <a:lstStyle/>
          <a:p>
            <a:pPr algn="ctr"/>
            <a:r>
              <a:rPr lang="en-US" dirty="0" smtClean="0"/>
              <a:t>Utilizing NASA </a:t>
            </a:r>
            <a:r>
              <a:rPr lang="en-US" dirty="0"/>
              <a:t>E</a:t>
            </a:r>
            <a:r>
              <a:rPr lang="en-US" dirty="0" smtClean="0"/>
              <a:t>arth Observations to </a:t>
            </a:r>
          </a:p>
          <a:p>
            <a:pPr algn="ctr"/>
            <a:r>
              <a:rPr lang="en-US" dirty="0" smtClean="0"/>
              <a:t>Identify Harmful Algal Blooms in the Chesapeake Bay</a:t>
            </a:r>
            <a:endParaRPr lang="en-US" dirty="0"/>
          </a:p>
        </p:txBody>
      </p:sp>
      <p:sp>
        <p:nvSpPr>
          <p:cNvPr id="7" name="Text Placeholder 6"/>
          <p:cNvSpPr>
            <a:spLocks noGrp="1"/>
          </p:cNvSpPr>
          <p:nvPr>
            <p:ph type="body" sz="quarter" idx="15"/>
          </p:nvPr>
        </p:nvSpPr>
        <p:spPr/>
        <p:txBody>
          <a:bodyPr/>
          <a:lstStyle/>
          <a:p>
            <a:r>
              <a:rPr lang="en-US" dirty="0" smtClean="0"/>
              <a:t>Tyler Rhodes</a:t>
            </a:r>
            <a:endParaRPr lang="en-US" dirty="0"/>
          </a:p>
        </p:txBody>
      </p:sp>
      <p:sp>
        <p:nvSpPr>
          <p:cNvPr id="6" name="Text Placeholder 5"/>
          <p:cNvSpPr>
            <a:spLocks noGrp="1"/>
          </p:cNvSpPr>
          <p:nvPr>
            <p:ph type="body" sz="quarter" idx="14"/>
          </p:nvPr>
        </p:nvSpPr>
        <p:spPr/>
        <p:txBody>
          <a:bodyPr/>
          <a:lstStyle/>
          <a:p>
            <a:r>
              <a:rPr lang="en-US" dirty="0" smtClean="0"/>
              <a:t>Jessica Jozwik</a:t>
            </a:r>
            <a:endParaRPr lang="en-US" dirty="0"/>
          </a:p>
        </p:txBody>
      </p:sp>
      <p:sp>
        <p:nvSpPr>
          <p:cNvPr id="5" name="Text Placeholder 4"/>
          <p:cNvSpPr>
            <a:spLocks noGrp="1"/>
          </p:cNvSpPr>
          <p:nvPr>
            <p:ph type="body" sz="quarter" idx="13"/>
          </p:nvPr>
        </p:nvSpPr>
        <p:spPr/>
        <p:txBody>
          <a:bodyPr/>
          <a:lstStyle/>
          <a:p>
            <a:r>
              <a:rPr lang="en-US" dirty="0" smtClean="0"/>
              <a:t>Jakub </a:t>
            </a:r>
            <a:r>
              <a:rPr lang="en-US" dirty="0" err="1" smtClean="0"/>
              <a:t>Blach</a:t>
            </a:r>
            <a:endParaRPr lang="en-US" dirty="0"/>
          </a:p>
        </p:txBody>
      </p:sp>
      <p:sp>
        <p:nvSpPr>
          <p:cNvPr id="4" name="Text Placeholder 3"/>
          <p:cNvSpPr>
            <a:spLocks noGrp="1"/>
          </p:cNvSpPr>
          <p:nvPr>
            <p:ph type="body" sz="quarter" idx="12"/>
          </p:nvPr>
        </p:nvSpPr>
        <p:spPr/>
        <p:txBody>
          <a:bodyPr/>
          <a:lstStyle/>
          <a:p>
            <a:r>
              <a:rPr lang="en-US" dirty="0" smtClean="0"/>
              <a:t>Zachary Tate</a:t>
            </a:r>
            <a:endParaRPr lang="en-US" dirty="0"/>
          </a:p>
        </p:txBody>
      </p:sp>
      <p:sp>
        <p:nvSpPr>
          <p:cNvPr id="3" name="Text Placeholder 2"/>
          <p:cNvSpPr>
            <a:spLocks noGrp="1"/>
          </p:cNvSpPr>
          <p:nvPr>
            <p:ph type="body" sz="quarter" idx="11"/>
          </p:nvPr>
        </p:nvSpPr>
        <p:spPr/>
        <p:txBody>
          <a:bodyPr/>
          <a:lstStyle/>
          <a:p>
            <a:r>
              <a:rPr lang="en-US" dirty="0" err="1" smtClean="0"/>
              <a:t>Arika</a:t>
            </a:r>
            <a:r>
              <a:rPr lang="en-US" dirty="0" smtClean="0"/>
              <a:t> Egan (Project Lead)</a:t>
            </a:r>
            <a:endParaRPr lang="en-US" dirty="0"/>
          </a:p>
        </p:txBody>
      </p:sp>
      <p:sp>
        <p:nvSpPr>
          <p:cNvPr id="2" name="Text Placeholder 1"/>
          <p:cNvSpPr>
            <a:spLocks noGrp="1"/>
          </p:cNvSpPr>
          <p:nvPr>
            <p:ph type="body" sz="quarter" idx="10"/>
          </p:nvPr>
        </p:nvSpPr>
        <p:spPr/>
        <p:txBody>
          <a:bodyPr/>
          <a:lstStyle/>
          <a:p>
            <a:r>
              <a:rPr lang="en-US" dirty="0" smtClean="0"/>
              <a:t>Virginia Water Resources II</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2359244" y="303540"/>
            <a:ext cx="4196467" cy="1028476"/>
          </a:xfrm>
        </p:spPr>
        <p:txBody>
          <a:bodyPr>
            <a:normAutofit/>
          </a:bodyPr>
          <a:lstStyle/>
          <a:p>
            <a:pPr algn="ctr"/>
            <a:r>
              <a:rPr lang="en-US" sz="6000" b="1" dirty="0" smtClean="0">
                <a:solidFill>
                  <a:schemeClr val="accent1"/>
                </a:solidFill>
              </a:rPr>
              <a:t>Masks</a:t>
            </a:r>
            <a:endParaRPr lang="en-US" sz="6000" b="1" dirty="0">
              <a:solidFill>
                <a:schemeClr val="accent1"/>
              </a:solidFill>
            </a:endParaRPr>
          </a:p>
        </p:txBody>
      </p:sp>
      <p:pic>
        <p:nvPicPr>
          <p:cNvPr id="3" name="Picture 2" descr="C:\Users\DEVELOP4\Desktop\landsat\Images\pres_band1r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613" y="1568689"/>
            <a:ext cx="2207318" cy="1832823"/>
          </a:xfrm>
          <a:prstGeom prst="rect">
            <a:avLst/>
          </a:prstGeom>
          <a:solidFill>
            <a:schemeClr val="bg1"/>
          </a:solidFill>
          <a:ln w="12700">
            <a:solidFill>
              <a:srgbClr val="000000"/>
            </a:solidFill>
          </a:ln>
          <a:extLst/>
        </p:spPr>
      </p:pic>
      <p:pic>
        <p:nvPicPr>
          <p:cNvPr id="4" name="Picture 2" descr="C:\Users\DEVELOP4\Desktop\landsat\Images\pres_b1waterclo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704" y="4589882"/>
            <a:ext cx="2207318" cy="1832823"/>
          </a:xfrm>
          <a:prstGeom prst="rect">
            <a:avLst/>
          </a:prstGeom>
          <a:solidFill>
            <a:schemeClr val="bg1"/>
          </a:solidFill>
          <a:ln w="12700">
            <a:solidFill>
              <a:srgbClr val="000000"/>
            </a:solidFill>
          </a:ln>
          <a:extLst/>
        </p:spPr>
      </p:pic>
      <p:pic>
        <p:nvPicPr>
          <p:cNvPr id="5" name="Picture 3" descr="C:\Users\DEVELOP4\Desktop\landsat\Images\pres_bathmask_b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4906" y="1568691"/>
            <a:ext cx="2207318" cy="1832823"/>
          </a:xfrm>
          <a:prstGeom prst="rect">
            <a:avLst/>
          </a:prstGeom>
          <a:solidFill>
            <a:schemeClr val="bg1"/>
          </a:solidFill>
          <a:ln w="12700">
            <a:solidFill>
              <a:srgbClr val="000000"/>
            </a:solidFill>
          </a:ln>
          <a:extLst/>
        </p:spPr>
      </p:pic>
      <p:pic>
        <p:nvPicPr>
          <p:cNvPr id="6" name="Picture 4" descr="C:\Users\DEVELOP4\Desktop\landsat\Images\pres_b1nobat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3981" y="4589882"/>
            <a:ext cx="2207318" cy="1832823"/>
          </a:xfrm>
          <a:prstGeom prst="rect">
            <a:avLst/>
          </a:prstGeom>
          <a:solidFill>
            <a:schemeClr val="bg1"/>
          </a:solidFill>
          <a:ln w="12700">
            <a:solidFill>
              <a:srgbClr val="000000"/>
            </a:solidFill>
          </a:ln>
          <a:extLst/>
        </p:spPr>
      </p:pic>
      <p:pic>
        <p:nvPicPr>
          <p:cNvPr id="7" name="Picture 5" descr="C:\Users\DEVELOP4\Desktop\landsat\Images\pres_b1withsedmas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8790" y="1568690"/>
            <a:ext cx="2207318" cy="1832823"/>
          </a:xfrm>
          <a:prstGeom prst="rect">
            <a:avLst/>
          </a:prstGeom>
          <a:solidFill>
            <a:schemeClr val="bg1"/>
          </a:solidFill>
          <a:ln w="12700">
            <a:solidFill>
              <a:srgbClr val="000000"/>
            </a:solidFill>
          </a:ln>
          <a:extLst/>
        </p:spPr>
      </p:pic>
      <p:pic>
        <p:nvPicPr>
          <p:cNvPr id="8" name="Picture 6" descr="C:\Users\DEVELOP4\Desktop\landsat\Images\pres_Sedremov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8790" y="4589883"/>
            <a:ext cx="2207318" cy="1832822"/>
          </a:xfrm>
          <a:prstGeom prst="rect">
            <a:avLst/>
          </a:prstGeom>
          <a:noFill/>
          <a:ln w="15875">
            <a:solidFill>
              <a:srgbClr val="FF0000"/>
            </a:solidFill>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1375131" y="3938142"/>
            <a:ext cx="0" cy="523641"/>
          </a:xfrm>
          <a:prstGeom prst="straightConnector1">
            <a:avLst/>
          </a:prstGeom>
          <a:ln w="76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07640" y="3956449"/>
            <a:ext cx="0" cy="523641"/>
          </a:xfrm>
          <a:prstGeom prst="straightConnector1">
            <a:avLst/>
          </a:prstGeom>
          <a:ln w="76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881274" y="3915924"/>
            <a:ext cx="0" cy="523641"/>
          </a:xfrm>
          <a:prstGeom prst="straightConnector1">
            <a:avLst/>
          </a:prstGeom>
          <a:ln w="762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71301" y="1200896"/>
            <a:ext cx="688769" cy="369332"/>
          </a:xfrm>
          <a:prstGeom prst="rect">
            <a:avLst/>
          </a:prstGeom>
          <a:noFill/>
        </p:spPr>
        <p:txBody>
          <a:bodyPr wrap="square" rtlCol="0">
            <a:spAutoFit/>
          </a:bodyPr>
          <a:lstStyle/>
          <a:p>
            <a:r>
              <a:rPr lang="en-US" b="1" dirty="0" smtClean="0">
                <a:solidFill>
                  <a:srgbClr val="000000"/>
                </a:solidFill>
              </a:rPr>
              <a:t>1</a:t>
            </a:r>
            <a:endParaRPr lang="en-US" b="1" dirty="0">
              <a:solidFill>
                <a:srgbClr val="000000"/>
              </a:solidFill>
            </a:endParaRPr>
          </a:p>
        </p:txBody>
      </p:sp>
      <p:sp>
        <p:nvSpPr>
          <p:cNvPr id="19" name="TextBox 18"/>
          <p:cNvSpPr txBox="1"/>
          <p:nvPr/>
        </p:nvSpPr>
        <p:spPr>
          <a:xfrm>
            <a:off x="5227839" y="1199357"/>
            <a:ext cx="688769" cy="369332"/>
          </a:xfrm>
          <a:prstGeom prst="rect">
            <a:avLst/>
          </a:prstGeom>
          <a:noFill/>
        </p:spPr>
        <p:txBody>
          <a:bodyPr wrap="square" rtlCol="0">
            <a:spAutoFit/>
          </a:bodyPr>
          <a:lstStyle/>
          <a:p>
            <a:r>
              <a:rPr lang="en-US" b="1" dirty="0">
                <a:solidFill>
                  <a:srgbClr val="000000"/>
                </a:solidFill>
              </a:rPr>
              <a:t>2</a:t>
            </a:r>
          </a:p>
        </p:txBody>
      </p:sp>
      <p:sp>
        <p:nvSpPr>
          <p:cNvPr id="20" name="TextBox 19"/>
          <p:cNvSpPr txBox="1"/>
          <p:nvPr/>
        </p:nvSpPr>
        <p:spPr>
          <a:xfrm>
            <a:off x="8589847" y="1199359"/>
            <a:ext cx="688769" cy="369332"/>
          </a:xfrm>
          <a:prstGeom prst="rect">
            <a:avLst/>
          </a:prstGeom>
          <a:noFill/>
        </p:spPr>
        <p:txBody>
          <a:bodyPr wrap="square" rtlCol="0">
            <a:spAutoFit/>
          </a:bodyPr>
          <a:lstStyle/>
          <a:p>
            <a:r>
              <a:rPr lang="en-US" b="1" dirty="0" smtClean="0">
                <a:solidFill>
                  <a:srgbClr val="000000"/>
                </a:solidFill>
              </a:rPr>
              <a:t>3</a:t>
            </a:r>
            <a:endParaRPr lang="en-US" b="1" dirty="0">
              <a:solidFill>
                <a:srgbClr val="000000"/>
              </a:solidFill>
            </a:endParaRPr>
          </a:p>
        </p:txBody>
      </p:sp>
      <p:sp>
        <p:nvSpPr>
          <p:cNvPr id="21" name="TextBox 20"/>
          <p:cNvSpPr txBox="1"/>
          <p:nvPr/>
        </p:nvSpPr>
        <p:spPr>
          <a:xfrm>
            <a:off x="278613" y="3401512"/>
            <a:ext cx="2207318" cy="523220"/>
          </a:xfrm>
          <a:prstGeom prst="rect">
            <a:avLst/>
          </a:prstGeom>
          <a:noFill/>
        </p:spPr>
        <p:txBody>
          <a:bodyPr wrap="square" rtlCol="0">
            <a:spAutoFit/>
          </a:bodyPr>
          <a:lstStyle/>
          <a:p>
            <a:r>
              <a:rPr lang="en-US" sz="1400" b="1" dirty="0"/>
              <a:t>L</a:t>
            </a:r>
            <a:r>
              <a:rPr lang="en-US" sz="1400" b="1" dirty="0" smtClean="0"/>
              <a:t>and and cloud pixels are removed</a:t>
            </a:r>
            <a:endParaRPr lang="en-US" sz="1400" b="1" dirty="0"/>
          </a:p>
        </p:txBody>
      </p:sp>
      <p:sp>
        <p:nvSpPr>
          <p:cNvPr id="22" name="TextBox 21"/>
          <p:cNvSpPr txBox="1"/>
          <p:nvPr/>
        </p:nvSpPr>
        <p:spPr>
          <a:xfrm>
            <a:off x="3403981" y="3401514"/>
            <a:ext cx="2207318" cy="523220"/>
          </a:xfrm>
          <a:prstGeom prst="rect">
            <a:avLst/>
          </a:prstGeom>
          <a:noFill/>
        </p:spPr>
        <p:txBody>
          <a:bodyPr wrap="square" rtlCol="0">
            <a:spAutoFit/>
          </a:bodyPr>
          <a:lstStyle/>
          <a:p>
            <a:r>
              <a:rPr lang="en-US" sz="1400" b="1" dirty="0" smtClean="0"/>
              <a:t>Shallow (&lt;2m) pixels are removed</a:t>
            </a:r>
            <a:endParaRPr lang="en-US" sz="1400" b="1" dirty="0"/>
          </a:p>
        </p:txBody>
      </p:sp>
      <p:sp>
        <p:nvSpPr>
          <p:cNvPr id="23" name="TextBox 22"/>
          <p:cNvSpPr txBox="1"/>
          <p:nvPr/>
        </p:nvSpPr>
        <p:spPr>
          <a:xfrm>
            <a:off x="6222670" y="3401512"/>
            <a:ext cx="2762263" cy="523220"/>
          </a:xfrm>
          <a:prstGeom prst="rect">
            <a:avLst/>
          </a:prstGeom>
          <a:noFill/>
        </p:spPr>
        <p:txBody>
          <a:bodyPr wrap="square" rtlCol="0">
            <a:spAutoFit/>
          </a:bodyPr>
          <a:lstStyle/>
          <a:p>
            <a:r>
              <a:rPr lang="en-US" sz="1400" b="1" dirty="0" smtClean="0"/>
              <a:t>High sediment concentrations are removed</a:t>
            </a:r>
            <a:endParaRPr lang="en-US" sz="1400" b="1" dirty="0"/>
          </a:p>
        </p:txBody>
      </p:sp>
      <p:cxnSp>
        <p:nvCxnSpPr>
          <p:cNvPr id="25" name="Straight Arrow Connector 24"/>
          <p:cNvCxnSpPr/>
          <p:nvPr/>
        </p:nvCxnSpPr>
        <p:spPr>
          <a:xfrm flipV="1">
            <a:off x="2359244" y="3638185"/>
            <a:ext cx="601653" cy="996980"/>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572224" y="3457959"/>
            <a:ext cx="601653" cy="996980"/>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113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1"/>
          <p:cNvSpPr>
            <a:spLocks noGrp="1"/>
          </p:cNvSpPr>
          <p:nvPr>
            <p:ph type="body" sz="quarter" idx="11"/>
          </p:nvPr>
        </p:nvSpPr>
        <p:spPr>
          <a:xfrm>
            <a:off x="2068691" y="3226248"/>
            <a:ext cx="6993639" cy="1000324"/>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dirty="0" smtClean="0">
                <a:solidFill>
                  <a:schemeClr val="tx1">
                    <a:lumMod val="40000"/>
                    <a:lumOff val="60000"/>
                  </a:schemeClr>
                </a:solidFill>
              </a:rPr>
              <a:t>Create masks for land, clouds, shallow water and turbid water</a:t>
            </a:r>
            <a:endParaRPr lang="en-US" dirty="0">
              <a:solidFill>
                <a:schemeClr val="tx1">
                  <a:lumMod val="40000"/>
                  <a:lumOff val="60000"/>
                </a:schemeClr>
              </a:solidFill>
            </a:endParaRPr>
          </a:p>
          <a:p>
            <a:pPr marL="342900" indent="-342900">
              <a:spcBef>
                <a:spcPts val="200"/>
              </a:spcBef>
              <a:buClr>
                <a:schemeClr val="accent1"/>
              </a:buClr>
              <a:buFont typeface="Webdings" panose="05030102010509060703" pitchFamily="18" charset="2"/>
              <a:buChar char="4"/>
            </a:pPr>
            <a:r>
              <a:rPr lang="en-US" b="1" dirty="0">
                <a:solidFill>
                  <a:srgbClr val="000000"/>
                </a:solidFill>
              </a:rPr>
              <a:t>Match Landsat and VIMS data</a:t>
            </a:r>
          </a:p>
          <a:p>
            <a:pPr marL="342900" indent="-342900">
              <a:spcBef>
                <a:spcPts val="200"/>
              </a:spcBef>
              <a:buClr>
                <a:schemeClr val="accent1"/>
              </a:buClr>
              <a:buFont typeface="Webdings" panose="05030102010509060703" pitchFamily="18" charset="2"/>
              <a:buChar char="4"/>
            </a:pPr>
            <a:r>
              <a:rPr lang="en-US" b="1" dirty="0">
                <a:solidFill>
                  <a:srgbClr val="000000"/>
                </a:solidFill>
              </a:rPr>
              <a:t>Combine layers into exported table</a:t>
            </a:r>
          </a:p>
        </p:txBody>
      </p:sp>
      <p:sp>
        <p:nvSpPr>
          <p:cNvPr id="74" name="Rectangle 73"/>
          <p:cNvSpPr/>
          <p:nvPr/>
        </p:nvSpPr>
        <p:spPr>
          <a:xfrm>
            <a:off x="2068691" y="1561721"/>
            <a:ext cx="7201238" cy="1400383"/>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Landsat 8 OLI/TIRS reflectance bands</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Aqua MODIS chlorophyll-a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VECOS </a:t>
            </a:r>
            <a:r>
              <a:rPr lang="en-US" sz="2000" i="1" dirty="0">
                <a:solidFill>
                  <a:schemeClr val="tx1">
                    <a:lumMod val="40000"/>
                    <a:lumOff val="60000"/>
                  </a:schemeClr>
                </a:solidFill>
              </a:rPr>
              <a:t>in situ</a:t>
            </a:r>
            <a:r>
              <a:rPr lang="en-US" sz="2000" dirty="0">
                <a:solidFill>
                  <a:schemeClr val="tx1">
                    <a:lumMod val="40000"/>
                    <a:lumOff val="60000"/>
                  </a:schemeClr>
                </a:solidFill>
              </a:rPr>
              <a:t> water quality data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NOAA bathymetry data</a:t>
            </a:r>
          </a:p>
        </p:txBody>
      </p:sp>
      <p:sp>
        <p:nvSpPr>
          <p:cNvPr id="82" name="Rectangle 81"/>
          <p:cNvSpPr/>
          <p:nvPr/>
        </p:nvSpPr>
        <p:spPr>
          <a:xfrm>
            <a:off x="1971039" y="4436993"/>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b="1" dirty="0">
                <a:solidFill>
                  <a:srgbClr val="000000"/>
                </a:solidFill>
              </a:rPr>
              <a:t>Run linear and nonlinear regressions</a:t>
            </a:r>
          </a:p>
          <a:p>
            <a:pPr marL="342900" indent="-342900">
              <a:spcBef>
                <a:spcPts val="200"/>
              </a:spcBef>
              <a:buClr>
                <a:schemeClr val="accent1"/>
              </a:buClr>
              <a:buFont typeface="Webdings" panose="05030102010509060703" pitchFamily="18" charset="2"/>
              <a:buChar char="4"/>
            </a:pPr>
            <a:r>
              <a:rPr lang="en-US" sz="2000" b="1" dirty="0">
                <a:solidFill>
                  <a:srgbClr val="000000"/>
                </a:solidFill>
              </a:rPr>
              <a:t>Use best fit regression model as predictive model</a:t>
            </a:r>
          </a:p>
        </p:txBody>
      </p:sp>
      <p:grpSp>
        <p:nvGrpSpPr>
          <p:cNvPr id="132" name="Group 131"/>
          <p:cNvGrpSpPr/>
          <p:nvPr/>
        </p:nvGrpSpPr>
        <p:grpSpPr>
          <a:xfrm>
            <a:off x="458970" y="1561721"/>
            <a:ext cx="8379212" cy="4296605"/>
            <a:chOff x="427591" y="1259976"/>
            <a:chExt cx="8379212" cy="4296605"/>
          </a:xfrm>
        </p:grpSpPr>
        <p:sp>
          <p:nvSpPr>
            <p:cNvPr id="69" name="Rounded Rectangle 68"/>
            <p:cNvSpPr/>
            <p:nvPr/>
          </p:nvSpPr>
          <p:spPr>
            <a:xfrm>
              <a:off x="1652670" y="2886689"/>
              <a:ext cx="7154133" cy="921913"/>
            </a:xfrm>
            <a:prstGeom prst="roundRect">
              <a:avLst/>
            </a:prstGeom>
            <a:no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8116521">
              <a:off x="1530724" y="2935070"/>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652670" y="1259976"/>
              <a:ext cx="7154132" cy="1318834"/>
            </a:xfrm>
            <a:prstGeom prst="roundRect">
              <a:avLst/>
            </a:prstGeom>
            <a:noFill/>
            <a:ln w="28575">
              <a:solidFill>
                <a:srgbClr val="183C5C">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8116521">
              <a:off x="1531439" y="1312086"/>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hevron 74"/>
            <p:cNvSpPr/>
            <p:nvPr/>
          </p:nvSpPr>
          <p:spPr>
            <a:xfrm rot="5400000">
              <a:off x="347501" y="2993574"/>
              <a:ext cx="1627900" cy="1414127"/>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51904" y="1562460"/>
              <a:ext cx="2019095" cy="1414127"/>
            </a:xfrm>
            <a:prstGeom prst="chevron">
              <a:avLst/>
            </a:prstGeom>
            <a:solidFill>
              <a:srgbClr val="183C5C">
                <a:alpha val="66000"/>
              </a:srgb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rot="8116521">
              <a:off x="1574143" y="2859846"/>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1503" y="2167170"/>
              <a:ext cx="1361459" cy="353943"/>
            </a:xfrm>
            <a:prstGeom prst="rect">
              <a:avLst/>
            </a:prstGeom>
            <a:noFill/>
          </p:spPr>
          <p:txBody>
            <a:bodyPr wrap="square" rtlCol="0">
              <a:spAutoFit/>
            </a:bodyPr>
            <a:lstStyle/>
            <a:p>
              <a:pPr algn="ctr"/>
              <a:r>
                <a:rPr lang="en-US" sz="1700" dirty="0">
                  <a:solidFill>
                    <a:schemeClr val="bg1"/>
                  </a:solidFill>
                </a:rPr>
                <a:t>Acquisition</a:t>
              </a:r>
            </a:p>
          </p:txBody>
        </p:sp>
        <p:sp>
          <p:nvSpPr>
            <p:cNvPr id="79" name="TextBox 78"/>
            <p:cNvSpPr txBox="1"/>
            <p:nvPr/>
          </p:nvSpPr>
          <p:spPr>
            <a:xfrm>
              <a:off x="694445" y="3608547"/>
              <a:ext cx="934012" cy="353943"/>
            </a:xfrm>
            <a:prstGeom prst="rect">
              <a:avLst/>
            </a:prstGeom>
            <a:noFill/>
          </p:spPr>
          <p:txBody>
            <a:bodyPr wrap="square" rtlCol="0">
              <a:spAutoFit/>
            </a:bodyPr>
            <a:lstStyle/>
            <a:p>
              <a:pPr algn="ctr"/>
              <a:r>
                <a:rPr lang="en-US" sz="1700" dirty="0">
                  <a:solidFill>
                    <a:schemeClr val="bg1"/>
                  </a:solidFill>
                </a:rPr>
                <a:t>ArcGIS</a:t>
              </a:r>
            </a:p>
          </p:txBody>
        </p:sp>
        <p:sp>
          <p:nvSpPr>
            <p:cNvPr id="80" name="Rounded Rectangle 79"/>
            <p:cNvSpPr/>
            <p:nvPr/>
          </p:nvSpPr>
          <p:spPr>
            <a:xfrm>
              <a:off x="1652671" y="4121476"/>
              <a:ext cx="7154131" cy="712519"/>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8116521">
              <a:off x="1518451" y="4148807"/>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hevron 82"/>
            <p:cNvSpPr/>
            <p:nvPr/>
          </p:nvSpPr>
          <p:spPr>
            <a:xfrm rot="5400000">
              <a:off x="422137" y="4137000"/>
              <a:ext cx="1425035" cy="1414128"/>
            </a:xfrm>
            <a:prstGeom prst="chevr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1008943" y="4884471"/>
              <a:ext cx="251425" cy="353943"/>
            </a:xfrm>
            <a:prstGeom prst="rect">
              <a:avLst/>
            </a:prstGeom>
            <a:noFill/>
          </p:spPr>
          <p:txBody>
            <a:bodyPr wrap="square" rtlCol="0">
              <a:spAutoFit/>
            </a:bodyPr>
            <a:lstStyle/>
            <a:p>
              <a:r>
                <a:rPr lang="en-US" sz="1700" dirty="0">
                  <a:solidFill>
                    <a:schemeClr val="bg1"/>
                  </a:solidFill>
                </a:rPr>
                <a:t>R</a:t>
              </a:r>
            </a:p>
          </p:txBody>
        </p:sp>
      </p:grpSp>
      <p:sp>
        <p:nvSpPr>
          <p:cNvPr id="85" name="TextBox 84"/>
          <p:cNvSpPr txBox="1"/>
          <p:nvPr/>
        </p:nvSpPr>
        <p:spPr>
          <a:xfrm>
            <a:off x="1971039" y="281914"/>
            <a:ext cx="5683526" cy="1015663"/>
          </a:xfrm>
          <a:prstGeom prst="rect">
            <a:avLst/>
          </a:prstGeom>
          <a:noFill/>
        </p:spPr>
        <p:txBody>
          <a:bodyPr wrap="square" rtlCol="0">
            <a:spAutoFit/>
          </a:bodyPr>
          <a:lstStyle/>
          <a:p>
            <a:r>
              <a:rPr lang="en-US" sz="6000" b="1" dirty="0" smtClean="0">
                <a:solidFill>
                  <a:schemeClr val="accent1"/>
                </a:solidFill>
              </a:rPr>
              <a:t>Methodology I</a:t>
            </a:r>
            <a:endParaRPr lang="en-US" sz="6000" b="1" dirty="0">
              <a:solidFill>
                <a:schemeClr val="accent1"/>
              </a:solidFill>
            </a:endParaRPr>
          </a:p>
        </p:txBody>
      </p:sp>
    </p:spTree>
    <p:extLst>
      <p:ext uri="{BB962C8B-B14F-4D97-AF65-F5344CB8AC3E}">
        <p14:creationId xmlns:p14="http://schemas.microsoft.com/office/powerpoint/2010/main" val="1642751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52243" y="336123"/>
            <a:ext cx="5699087" cy="1444752"/>
          </a:xfrm>
        </p:spPr>
        <p:txBody>
          <a:bodyPr>
            <a:normAutofit/>
          </a:bodyPr>
          <a:lstStyle/>
          <a:p>
            <a:r>
              <a:rPr lang="en-US" sz="6000" b="1" dirty="0" smtClean="0">
                <a:solidFill>
                  <a:schemeClr val="accent1"/>
                </a:solidFill>
              </a:rPr>
              <a:t>Initial Results</a:t>
            </a:r>
            <a:endParaRPr lang="en-US" sz="6000" b="1" dirty="0">
              <a:solidFill>
                <a:schemeClr val="accent1"/>
              </a:solidFill>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7000" contrast="36000"/>
                    </a14:imgEffect>
                  </a14:imgLayer>
                </a14:imgProps>
              </a:ext>
              <a:ext uri="{28A0092B-C50C-407E-A947-70E740481C1C}">
                <a14:useLocalDpi xmlns:a14="http://schemas.microsoft.com/office/drawing/2010/main" val="0"/>
              </a:ext>
            </a:extLst>
          </a:blip>
          <a:srcRect l="5367" t="43556" r="18836"/>
          <a:stretch/>
        </p:blipFill>
        <p:spPr>
          <a:xfrm>
            <a:off x="1775308" y="1618188"/>
            <a:ext cx="5400787" cy="4993312"/>
          </a:xfrm>
          <a:prstGeom prst="rect">
            <a:avLst/>
          </a:prstGeom>
          <a:ln w="19050">
            <a:solidFill>
              <a:srgbClr val="000000"/>
            </a:solidFill>
          </a:ln>
        </p:spPr>
      </p:pic>
      <p:sp>
        <p:nvSpPr>
          <p:cNvPr id="5" name="Oval 4"/>
          <p:cNvSpPr/>
          <p:nvPr/>
        </p:nvSpPr>
        <p:spPr>
          <a:xfrm>
            <a:off x="4625179" y="4486755"/>
            <a:ext cx="465422" cy="440408"/>
          </a:xfrm>
          <a:prstGeom prst="ellipse">
            <a:avLst/>
          </a:prstGeom>
          <a:noFill/>
          <a:ln w="539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62143" y="2301542"/>
            <a:ext cx="465422" cy="440408"/>
          </a:xfrm>
          <a:prstGeom prst="ellipse">
            <a:avLst/>
          </a:prstGeom>
          <a:noFill/>
          <a:ln w="539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07623" y="4522451"/>
            <a:ext cx="465422" cy="440408"/>
          </a:xfrm>
          <a:prstGeom prst="ellipse">
            <a:avLst/>
          </a:prstGeom>
          <a:noFill/>
          <a:ln w="539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592592" y="336123"/>
            <a:ext cx="2348345" cy="2943285"/>
            <a:chOff x="5728002" y="336123"/>
            <a:chExt cx="2348345" cy="2943285"/>
          </a:xfrm>
        </p:grpSpPr>
        <p:pic>
          <p:nvPicPr>
            <p:cNvPr id="10" name="Picture 9"/>
            <p:cNvPicPr>
              <a:picLocks noChangeAspect="1"/>
            </p:cNvPicPr>
            <p:nvPr/>
          </p:nvPicPr>
          <p:blipFill rotWithShape="1">
            <a:blip r:embed="rId5">
              <a:clrChange>
                <a:clrFrom>
                  <a:srgbClr val="5B6545"/>
                </a:clrFrom>
                <a:clrTo>
                  <a:srgbClr val="5B6545">
                    <a:alpha val="0"/>
                  </a:srgbClr>
                </a:clrTo>
              </a:clrChange>
            </a:blip>
            <a:srcRect l="1932" t="1650" r="2181" b="2001"/>
            <a:stretch/>
          </p:blipFill>
          <p:spPr>
            <a:xfrm>
              <a:off x="5728002" y="336123"/>
              <a:ext cx="2348345" cy="2943285"/>
            </a:xfrm>
            <a:prstGeom prst="rect">
              <a:avLst/>
            </a:prstGeom>
            <a:ln w="22225">
              <a:solidFill>
                <a:srgbClr val="000000"/>
              </a:solidFill>
            </a:ln>
            <a:effectLst>
              <a:softEdge rad="127000"/>
            </a:effectLst>
          </p:spPr>
        </p:pic>
        <p:sp>
          <p:nvSpPr>
            <p:cNvPr id="3" name="Rectangle 2"/>
            <p:cNvSpPr/>
            <p:nvPr/>
          </p:nvSpPr>
          <p:spPr>
            <a:xfrm>
              <a:off x="6465043" y="736003"/>
              <a:ext cx="679880" cy="445709"/>
            </a:xfrm>
            <a:prstGeom prst="rect">
              <a:avLst/>
            </a:prstGeom>
            <a:noFill/>
            <a:ln w="15875">
              <a:solidFill>
                <a:srgbClr val="FF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327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2026203" y="303540"/>
            <a:ext cx="5699087" cy="1444752"/>
          </a:xfrm>
        </p:spPr>
        <p:txBody>
          <a:bodyPr>
            <a:normAutofit/>
          </a:bodyPr>
          <a:lstStyle/>
          <a:p>
            <a:r>
              <a:rPr lang="en-US" sz="6000" b="1" dirty="0" smtClean="0">
                <a:solidFill>
                  <a:schemeClr val="accent1"/>
                </a:solidFill>
              </a:rPr>
              <a:t>Initial Results</a:t>
            </a:r>
            <a:endParaRPr lang="en-US" sz="6000" b="1" dirty="0">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809810756"/>
              </p:ext>
            </p:extLst>
          </p:nvPr>
        </p:nvGraphicFramePr>
        <p:xfrm>
          <a:off x="91933" y="1965463"/>
          <a:ext cx="8893040" cy="2601510"/>
        </p:xfrm>
        <a:graphic>
          <a:graphicData uri="http://schemas.openxmlformats.org/drawingml/2006/table">
            <a:tbl>
              <a:tblPr>
                <a:tableStyleId>{5C22544A-7EE6-4342-B048-85BDC9FD1C3A}</a:tableStyleId>
              </a:tblPr>
              <a:tblGrid>
                <a:gridCol w="2899745"/>
                <a:gridCol w="646044"/>
                <a:gridCol w="695739"/>
                <a:gridCol w="258417"/>
                <a:gridCol w="2938369"/>
                <a:gridCol w="658744"/>
                <a:gridCol w="795982"/>
              </a:tblGrid>
              <a:tr h="219075">
                <a:tc>
                  <a:txBody>
                    <a:bodyPr/>
                    <a:lstStyle/>
                    <a:p>
                      <a:pPr algn="l" fontAlgn="b"/>
                      <a:r>
                        <a:rPr lang="en-US" sz="1100" u="none" strike="noStrike" dirty="0">
                          <a:effectLst/>
                        </a:rPr>
                        <a:t>Formula</a:t>
                      </a:r>
                      <a:endParaRPr lang="en-US" sz="1100" b="0" i="0" u="none" strike="noStrike" dirty="0">
                        <a:solidFill>
                          <a:srgbClr val="000000"/>
                        </a:solidFill>
                        <a:effectLst/>
                        <a:latin typeface="Calibri"/>
                      </a:endParaRPr>
                    </a:p>
                  </a:txBody>
                  <a:tcPr marL="9128" marR="9128" marT="9128" marB="0" anchor="b"/>
                </a:tc>
                <a:tc>
                  <a:txBody>
                    <a:bodyPr/>
                    <a:lstStyle/>
                    <a:p>
                      <a:pPr algn="l" fontAlgn="b"/>
                      <a:r>
                        <a:rPr lang="en-US" sz="1100" u="none" strike="noStrike">
                          <a:effectLst/>
                        </a:rPr>
                        <a:t>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Adj 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formula</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Adj 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r>
              <a:tr h="191691">
                <a:tc>
                  <a:txBody>
                    <a:bodyPr/>
                    <a:lstStyle/>
                    <a:p>
                      <a:pPr algn="l" fontAlgn="b"/>
                      <a:r>
                        <a:rPr lang="en-US" sz="1100" u="none" strike="noStrike">
                          <a:effectLst/>
                        </a:rPr>
                        <a:t>~exp(b1/b2) +b1+ b2+ b3+b4</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0.1868</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0.1855</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b3+b4</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0.1889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0.1877</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0.1796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0.1783</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0.1884</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0.1871</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0.1613</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0.1892</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0.1621</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0.1608</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0.1902</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0.1872</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0.1857</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0.1893</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0.1878</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0.1878</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0.1863</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0.1895</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0.1863</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0.1892</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b2+b3+b4+b5+b6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0.1959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0.1942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b2+b3+b4+b5+b6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0.2011</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0.1994</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b2+b3+b4+b5+b7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0.1962</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0.1945</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b2+b3+b4+b5+b7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0.2009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0.1992</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b3+b4+b5+b6+b7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0.1968</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0.1949</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dirty="0">
                          <a:effectLst/>
                        </a:rPr>
                        <a:t>~</a:t>
                      </a:r>
                      <a:r>
                        <a:rPr lang="en-US" sz="1100" u="none" strike="noStrike" dirty="0" err="1">
                          <a:effectLst/>
                        </a:rPr>
                        <a:t>exp</a:t>
                      </a:r>
                      <a:r>
                        <a:rPr lang="en-US" sz="1100" u="none" strike="noStrike" dirty="0">
                          <a:effectLst/>
                        </a:rPr>
                        <a:t>(b4/b3) +b1+ b2+ b3+b4+b5+b6+b7</a:t>
                      </a:r>
                      <a:endParaRPr lang="en-US" sz="1100" b="0" i="0" u="none" strike="noStrike" dirty="0">
                        <a:solidFill>
                          <a:srgbClr val="000000"/>
                        </a:solidFill>
                        <a:effectLst/>
                        <a:latin typeface="Calibri"/>
                      </a:endParaRPr>
                    </a:p>
                  </a:txBody>
                  <a:tcPr marL="9128" marR="9128" marT="9128" marB="0" anchor="b">
                    <a:solidFill>
                      <a:srgbClr val="FFFF00"/>
                    </a:solidFill>
                  </a:tcPr>
                </a:tc>
                <a:tc>
                  <a:txBody>
                    <a:bodyPr/>
                    <a:lstStyle/>
                    <a:p>
                      <a:pPr algn="r" fontAlgn="b"/>
                      <a:r>
                        <a:rPr lang="en-US" sz="1100" u="none" strike="noStrike" dirty="0">
                          <a:effectLst/>
                        </a:rPr>
                        <a:t>0.202</a:t>
                      </a:r>
                      <a:endParaRPr lang="en-US" sz="1100" b="0" i="0" u="none" strike="noStrike" dirty="0">
                        <a:solidFill>
                          <a:srgbClr val="000000"/>
                        </a:solidFill>
                        <a:effectLst/>
                        <a:latin typeface="Calibri"/>
                      </a:endParaRPr>
                    </a:p>
                  </a:txBody>
                  <a:tcPr marL="9128" marR="9128" marT="9128" marB="0" anchor="b">
                    <a:solidFill>
                      <a:srgbClr val="FFFF00"/>
                    </a:solidFill>
                  </a:tcPr>
                </a:tc>
                <a:tc>
                  <a:txBody>
                    <a:bodyPr/>
                    <a:lstStyle/>
                    <a:p>
                      <a:pPr algn="r" fontAlgn="b"/>
                      <a:r>
                        <a:rPr lang="en-US" sz="1100" u="none" strike="noStrike" dirty="0">
                          <a:effectLst/>
                        </a:rPr>
                        <a:t>0.2</a:t>
                      </a:r>
                      <a:endParaRPr lang="en-US" sz="1100" b="0" i="0" u="none" strike="noStrike" dirty="0">
                        <a:solidFill>
                          <a:srgbClr val="000000"/>
                        </a:solidFill>
                        <a:effectLst/>
                        <a:latin typeface="Calibri"/>
                      </a:endParaRPr>
                    </a:p>
                  </a:txBody>
                  <a:tcPr marL="9128" marR="9128" marT="9128" marB="0" anchor="b">
                    <a:solidFill>
                      <a:srgbClr val="FFFF00"/>
                    </a:solidFill>
                  </a:tcPr>
                </a:tc>
              </a:tr>
            </a:tbl>
          </a:graphicData>
        </a:graphic>
      </p:graphicFrame>
    </p:spTree>
    <p:extLst>
      <p:ext uri="{BB962C8B-B14F-4D97-AF65-F5344CB8AC3E}">
        <p14:creationId xmlns:p14="http://schemas.microsoft.com/office/powerpoint/2010/main" val="3816467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1"/>
          <p:cNvSpPr txBox="1">
            <a:spLocks/>
          </p:cNvSpPr>
          <p:nvPr/>
        </p:nvSpPr>
        <p:spPr>
          <a:xfrm>
            <a:off x="970181" y="297060"/>
            <a:ext cx="7268847" cy="14447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smtClean="0">
                <a:ln>
                  <a:noFill/>
                </a:ln>
                <a:solidFill>
                  <a:srgbClr val="5B9BD5"/>
                </a:solidFill>
                <a:effectLst/>
                <a:uLnTx/>
                <a:uFillTx/>
                <a:latin typeface="+mj-lt"/>
                <a:ea typeface="+mn-ea"/>
                <a:cs typeface="+mn-cs"/>
              </a:rPr>
              <a:t>Methodology II</a:t>
            </a:r>
          </a:p>
        </p:txBody>
      </p:sp>
      <p:sp>
        <p:nvSpPr>
          <p:cNvPr id="7" name="Chevron 6"/>
          <p:cNvSpPr/>
          <p:nvPr/>
        </p:nvSpPr>
        <p:spPr>
          <a:xfrm>
            <a:off x="970181" y="4731191"/>
            <a:ext cx="1781638" cy="1068115"/>
          </a:xfrm>
          <a:prstGeom prst="chevron">
            <a:avLst/>
          </a:prstGeom>
          <a:solidFill>
            <a:srgbClr val="2E75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1550778" y="5041772"/>
            <a:ext cx="1075445" cy="4154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smtClean="0">
                <a:ln>
                  <a:noFill/>
                </a:ln>
                <a:solidFill>
                  <a:prstClr val="white"/>
                </a:solidFill>
                <a:effectLst/>
                <a:uLnTx/>
                <a:uFillTx/>
                <a:latin typeface="Calibri" panose="020F0502020204030204"/>
              </a:rPr>
              <a:t>Python</a:t>
            </a:r>
          </a:p>
        </p:txBody>
      </p:sp>
      <p:grpSp>
        <p:nvGrpSpPr>
          <p:cNvPr id="3" name="Group 2"/>
          <p:cNvGrpSpPr/>
          <p:nvPr/>
        </p:nvGrpSpPr>
        <p:grpSpPr>
          <a:xfrm>
            <a:off x="1033500" y="1202857"/>
            <a:ext cx="7610879" cy="3447766"/>
            <a:chOff x="1033500" y="1202857"/>
            <a:chExt cx="7205527" cy="3291281"/>
          </a:xfrm>
        </p:grpSpPr>
        <p:sp>
          <p:nvSpPr>
            <p:cNvPr id="15" name="Freeform 14"/>
            <p:cNvSpPr/>
            <p:nvPr/>
          </p:nvSpPr>
          <p:spPr>
            <a:xfrm>
              <a:off x="1033500" y="1202857"/>
              <a:ext cx="1253832" cy="1791189"/>
            </a:xfrm>
            <a:custGeom>
              <a:avLst/>
              <a:gdLst>
                <a:gd name="connsiteX0" fmla="*/ 0 w 1791188"/>
                <a:gd name="connsiteY0" fmla="*/ 0 h 1253831"/>
                <a:gd name="connsiteX1" fmla="*/ 1164273 w 1791188"/>
                <a:gd name="connsiteY1" fmla="*/ 0 h 1253831"/>
                <a:gd name="connsiteX2" fmla="*/ 1791188 w 1791188"/>
                <a:gd name="connsiteY2" fmla="*/ 626916 h 1253831"/>
                <a:gd name="connsiteX3" fmla="*/ 1164273 w 1791188"/>
                <a:gd name="connsiteY3" fmla="*/ 1253831 h 1253831"/>
                <a:gd name="connsiteX4" fmla="*/ 0 w 1791188"/>
                <a:gd name="connsiteY4" fmla="*/ 1253831 h 1253831"/>
                <a:gd name="connsiteX5" fmla="*/ 626916 w 1791188"/>
                <a:gd name="connsiteY5" fmla="*/ 626916 h 1253831"/>
                <a:gd name="connsiteX6" fmla="*/ 0 w 1791188"/>
                <a:gd name="connsiteY6" fmla="*/ 0 h 125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188" h="1253831">
                  <a:moveTo>
                    <a:pt x="1791187" y="0"/>
                  </a:moveTo>
                  <a:lnTo>
                    <a:pt x="1791187" y="814991"/>
                  </a:lnTo>
                  <a:lnTo>
                    <a:pt x="895593" y="1253831"/>
                  </a:lnTo>
                  <a:lnTo>
                    <a:pt x="1" y="814991"/>
                  </a:lnTo>
                  <a:lnTo>
                    <a:pt x="1" y="0"/>
                  </a:lnTo>
                  <a:lnTo>
                    <a:pt x="895593" y="438841"/>
                  </a:lnTo>
                  <a:lnTo>
                    <a:pt x="1791187" y="0"/>
                  </a:lnTo>
                  <a:close/>
                </a:path>
              </a:pathLst>
            </a:custGeom>
            <a:solidFill>
              <a:srgbClr val="183C5C"/>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3336" tIns="640252" rIns="13335" bIns="640250"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 lastClr="FFFFFF"/>
                  </a:solidFill>
                  <a:latin typeface="Calibri" panose="020F0502020204030204"/>
                  <a:ea typeface="+mn-ea"/>
                  <a:cs typeface="+mn-cs"/>
                </a:rPr>
                <a:t>Acquisition</a:t>
              </a:r>
              <a:endParaRPr lang="en-US" sz="2100" kern="1200" dirty="0">
                <a:solidFill>
                  <a:sysClr val="window" lastClr="FFFFFF"/>
                </a:solidFill>
                <a:latin typeface="Calibri" panose="020F0502020204030204"/>
                <a:ea typeface="+mn-ea"/>
                <a:cs typeface="+mn-cs"/>
              </a:endParaRPr>
            </a:p>
          </p:txBody>
        </p:sp>
        <p:sp>
          <p:nvSpPr>
            <p:cNvPr id="16" name="Freeform 15"/>
            <p:cNvSpPr/>
            <p:nvPr/>
          </p:nvSpPr>
          <p:spPr>
            <a:xfrm>
              <a:off x="2287331" y="1202859"/>
              <a:ext cx="5951696" cy="1164272"/>
            </a:xfrm>
            <a:custGeom>
              <a:avLst/>
              <a:gdLst>
                <a:gd name="connsiteX0" fmla="*/ 194049 w 1164272"/>
                <a:gd name="connsiteY0" fmla="*/ 0 h 5951696"/>
                <a:gd name="connsiteX1" fmla="*/ 970223 w 1164272"/>
                <a:gd name="connsiteY1" fmla="*/ 0 h 5951696"/>
                <a:gd name="connsiteX2" fmla="*/ 1164272 w 1164272"/>
                <a:gd name="connsiteY2" fmla="*/ 194049 h 5951696"/>
                <a:gd name="connsiteX3" fmla="*/ 1164272 w 1164272"/>
                <a:gd name="connsiteY3" fmla="*/ 5951696 h 5951696"/>
                <a:gd name="connsiteX4" fmla="*/ 1164272 w 1164272"/>
                <a:gd name="connsiteY4" fmla="*/ 5951696 h 5951696"/>
                <a:gd name="connsiteX5" fmla="*/ 0 w 1164272"/>
                <a:gd name="connsiteY5" fmla="*/ 5951696 h 5951696"/>
                <a:gd name="connsiteX6" fmla="*/ 0 w 1164272"/>
                <a:gd name="connsiteY6" fmla="*/ 5951696 h 5951696"/>
                <a:gd name="connsiteX7" fmla="*/ 0 w 1164272"/>
                <a:gd name="connsiteY7" fmla="*/ 194049 h 5951696"/>
                <a:gd name="connsiteX8" fmla="*/ 194049 w 1164272"/>
                <a:gd name="connsiteY8" fmla="*/ 0 h 595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272" h="5951696">
                  <a:moveTo>
                    <a:pt x="1164272" y="991970"/>
                  </a:moveTo>
                  <a:lnTo>
                    <a:pt x="1164272" y="4959726"/>
                  </a:lnTo>
                  <a:cubicBezTo>
                    <a:pt x="1164272" y="5507573"/>
                    <a:pt x="1147277" y="5951693"/>
                    <a:pt x="1126312" y="5951693"/>
                  </a:cubicBezTo>
                  <a:lnTo>
                    <a:pt x="0" y="5951693"/>
                  </a:lnTo>
                  <a:lnTo>
                    <a:pt x="0" y="5951693"/>
                  </a:lnTo>
                  <a:lnTo>
                    <a:pt x="0" y="3"/>
                  </a:lnTo>
                  <a:lnTo>
                    <a:pt x="0" y="3"/>
                  </a:lnTo>
                  <a:lnTo>
                    <a:pt x="1126312" y="3"/>
                  </a:lnTo>
                  <a:cubicBezTo>
                    <a:pt x="1147277" y="3"/>
                    <a:pt x="1164272" y="444123"/>
                    <a:pt x="1164272" y="991970"/>
                  </a:cubicBezTo>
                  <a:close/>
                </a:path>
              </a:pathLst>
            </a:cu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8017" tIns="68264" rIns="68264" bIns="68266" numCol="1" spcCol="1270" anchor="ctr" anchorCtr="0">
              <a:noAutofit/>
            </a:bodyPr>
            <a:lstStyle/>
            <a:p>
              <a:pPr marL="342900" lvl="0" indent="-342900">
                <a:lnSpc>
                  <a:spcPct val="90000"/>
                </a:lnSpc>
                <a:spcBef>
                  <a:spcPts val="200"/>
                </a:spcBef>
                <a:buClr>
                  <a:srgbClr val="75AADB"/>
                </a:buClr>
                <a:buFont typeface="Webdings" panose="05030102010509060703" pitchFamily="18" charset="2"/>
                <a:buChar char="4"/>
              </a:pPr>
              <a:r>
                <a:rPr lang="en-US" sz="1800" b="1" kern="1200" dirty="0" smtClean="0">
                  <a:solidFill>
                    <a:schemeClr val="tx2"/>
                  </a:solidFill>
                  <a:latin typeface="+mj-lt"/>
                  <a:ea typeface="+mn-ea"/>
                  <a:cs typeface="+mn-cs"/>
                </a:rPr>
                <a:t>Raw Landsat 8 OLI Image</a:t>
              </a:r>
            </a:p>
            <a:p>
              <a:pPr marL="342900" lvl="0" indent="-342900">
                <a:lnSpc>
                  <a:spcPct val="90000"/>
                </a:lnSpc>
                <a:spcBef>
                  <a:spcPts val="200"/>
                </a:spcBef>
                <a:buClr>
                  <a:srgbClr val="75AADB"/>
                </a:buClr>
                <a:buFont typeface="Webdings" panose="05030102010509060703" pitchFamily="18" charset="2"/>
                <a:buChar char="4"/>
              </a:pPr>
              <a:r>
                <a:rPr lang="en-US" b="1" dirty="0" smtClean="0">
                  <a:solidFill>
                    <a:schemeClr val="tx2"/>
                  </a:solidFill>
                  <a:latin typeface="+mj-lt"/>
                </a:rPr>
                <a:t>NOAA Bathymetry Data</a:t>
              </a:r>
              <a:endParaRPr lang="en-US" sz="1800" b="1" kern="1200" dirty="0">
                <a:solidFill>
                  <a:schemeClr val="tx2"/>
                </a:solidFill>
                <a:latin typeface="+mj-lt"/>
                <a:ea typeface="+mn-ea"/>
                <a:cs typeface="+mn-cs"/>
              </a:endParaRPr>
            </a:p>
          </p:txBody>
        </p:sp>
        <p:sp>
          <p:nvSpPr>
            <p:cNvPr id="17" name="Freeform 16"/>
            <p:cNvSpPr/>
            <p:nvPr/>
          </p:nvSpPr>
          <p:spPr>
            <a:xfrm>
              <a:off x="1033500" y="2702949"/>
              <a:ext cx="1253832" cy="1791189"/>
            </a:xfrm>
            <a:custGeom>
              <a:avLst/>
              <a:gdLst>
                <a:gd name="connsiteX0" fmla="*/ 0 w 1791188"/>
                <a:gd name="connsiteY0" fmla="*/ 0 h 1253831"/>
                <a:gd name="connsiteX1" fmla="*/ 1164273 w 1791188"/>
                <a:gd name="connsiteY1" fmla="*/ 0 h 1253831"/>
                <a:gd name="connsiteX2" fmla="*/ 1791188 w 1791188"/>
                <a:gd name="connsiteY2" fmla="*/ 626916 h 1253831"/>
                <a:gd name="connsiteX3" fmla="*/ 1164273 w 1791188"/>
                <a:gd name="connsiteY3" fmla="*/ 1253831 h 1253831"/>
                <a:gd name="connsiteX4" fmla="*/ 0 w 1791188"/>
                <a:gd name="connsiteY4" fmla="*/ 1253831 h 1253831"/>
                <a:gd name="connsiteX5" fmla="*/ 626916 w 1791188"/>
                <a:gd name="connsiteY5" fmla="*/ 626916 h 1253831"/>
                <a:gd name="connsiteX6" fmla="*/ 0 w 1791188"/>
                <a:gd name="connsiteY6" fmla="*/ 0 h 125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188" h="1253831">
                  <a:moveTo>
                    <a:pt x="1791187" y="0"/>
                  </a:moveTo>
                  <a:lnTo>
                    <a:pt x="1791187" y="814991"/>
                  </a:lnTo>
                  <a:lnTo>
                    <a:pt x="895593" y="1253831"/>
                  </a:lnTo>
                  <a:lnTo>
                    <a:pt x="1" y="814991"/>
                  </a:lnTo>
                  <a:lnTo>
                    <a:pt x="1" y="0"/>
                  </a:lnTo>
                  <a:lnTo>
                    <a:pt x="895593" y="438841"/>
                  </a:lnTo>
                  <a:lnTo>
                    <a:pt x="1791187" y="0"/>
                  </a:lnTo>
                  <a:close/>
                </a:path>
              </a:pathLst>
            </a:custGeom>
            <a:solidFill>
              <a:srgbClr val="1F4E79"/>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3336" tIns="640252" rIns="13335" bIns="640250"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 lastClr="FFFFFF"/>
                  </a:solidFill>
                  <a:latin typeface="Calibri" panose="020F0502020204030204"/>
                  <a:ea typeface="+mn-ea"/>
                  <a:cs typeface="+mn-cs"/>
                </a:rPr>
                <a:t>ArcMap</a:t>
              </a:r>
              <a:endParaRPr lang="en-US" sz="2100" kern="1200" dirty="0">
                <a:solidFill>
                  <a:sysClr val="window" lastClr="FFFFFF"/>
                </a:solidFill>
                <a:latin typeface="Calibri" panose="020F0502020204030204"/>
                <a:ea typeface="+mn-ea"/>
                <a:cs typeface="+mn-cs"/>
              </a:endParaRPr>
            </a:p>
          </p:txBody>
        </p:sp>
        <p:sp>
          <p:nvSpPr>
            <p:cNvPr id="18" name="Freeform 17"/>
            <p:cNvSpPr/>
            <p:nvPr/>
          </p:nvSpPr>
          <p:spPr>
            <a:xfrm>
              <a:off x="2287331" y="2702951"/>
              <a:ext cx="5951696" cy="1164272"/>
            </a:xfrm>
            <a:custGeom>
              <a:avLst/>
              <a:gdLst>
                <a:gd name="connsiteX0" fmla="*/ 194049 w 1164272"/>
                <a:gd name="connsiteY0" fmla="*/ 0 h 5951696"/>
                <a:gd name="connsiteX1" fmla="*/ 970223 w 1164272"/>
                <a:gd name="connsiteY1" fmla="*/ 0 h 5951696"/>
                <a:gd name="connsiteX2" fmla="*/ 1164272 w 1164272"/>
                <a:gd name="connsiteY2" fmla="*/ 194049 h 5951696"/>
                <a:gd name="connsiteX3" fmla="*/ 1164272 w 1164272"/>
                <a:gd name="connsiteY3" fmla="*/ 5951696 h 5951696"/>
                <a:gd name="connsiteX4" fmla="*/ 1164272 w 1164272"/>
                <a:gd name="connsiteY4" fmla="*/ 5951696 h 5951696"/>
                <a:gd name="connsiteX5" fmla="*/ 0 w 1164272"/>
                <a:gd name="connsiteY5" fmla="*/ 5951696 h 5951696"/>
                <a:gd name="connsiteX6" fmla="*/ 0 w 1164272"/>
                <a:gd name="connsiteY6" fmla="*/ 5951696 h 5951696"/>
                <a:gd name="connsiteX7" fmla="*/ 0 w 1164272"/>
                <a:gd name="connsiteY7" fmla="*/ 194049 h 5951696"/>
                <a:gd name="connsiteX8" fmla="*/ 194049 w 1164272"/>
                <a:gd name="connsiteY8" fmla="*/ 0 h 595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272" h="5951696">
                  <a:moveTo>
                    <a:pt x="1164272" y="991970"/>
                  </a:moveTo>
                  <a:lnTo>
                    <a:pt x="1164272" y="4959726"/>
                  </a:lnTo>
                  <a:cubicBezTo>
                    <a:pt x="1164272" y="5507573"/>
                    <a:pt x="1147277" y="5951693"/>
                    <a:pt x="1126312" y="5951693"/>
                  </a:cubicBezTo>
                  <a:lnTo>
                    <a:pt x="0" y="5951693"/>
                  </a:lnTo>
                  <a:lnTo>
                    <a:pt x="0" y="5951693"/>
                  </a:lnTo>
                  <a:lnTo>
                    <a:pt x="0" y="3"/>
                  </a:lnTo>
                  <a:lnTo>
                    <a:pt x="0" y="3"/>
                  </a:lnTo>
                  <a:lnTo>
                    <a:pt x="1126312" y="3"/>
                  </a:lnTo>
                  <a:cubicBezTo>
                    <a:pt x="1147277" y="3"/>
                    <a:pt x="1164272" y="444123"/>
                    <a:pt x="1164272" y="991970"/>
                  </a:cubicBezTo>
                  <a:close/>
                </a:path>
              </a:pathLst>
            </a:cu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8017" tIns="68264" rIns="68264" bIns="68266" numCol="1" spcCol="1270" anchor="ctr" anchorCtr="0">
              <a:noAutofit/>
            </a:bodyPr>
            <a:lstStyle/>
            <a:p>
              <a:pPr marL="342900" lvl="0" indent="-342900">
                <a:lnSpc>
                  <a:spcPct val="90000"/>
                </a:lnSpc>
                <a:spcBef>
                  <a:spcPts val="200"/>
                </a:spcBef>
                <a:buClr>
                  <a:srgbClr val="75AADB"/>
                </a:buClr>
                <a:buFont typeface="Webdings" panose="05030102010509060703" pitchFamily="18" charset="2"/>
                <a:buChar char="4"/>
              </a:pPr>
              <a:r>
                <a:rPr lang="en-US" sz="1600" b="1" dirty="0">
                  <a:solidFill>
                    <a:srgbClr val="767171"/>
                  </a:solidFill>
                </a:rPr>
                <a:t>Create masks for land, clouds, shallow water and turbid </a:t>
              </a:r>
              <a:r>
                <a:rPr lang="en-US" sz="1600" b="1" dirty="0" smtClean="0">
                  <a:solidFill>
                    <a:srgbClr val="767171"/>
                  </a:solidFill>
                </a:rPr>
                <a:t>water</a:t>
              </a:r>
            </a:p>
            <a:p>
              <a:pPr marL="342900" lvl="0" indent="-342900">
                <a:lnSpc>
                  <a:spcPct val="90000"/>
                </a:lnSpc>
                <a:spcBef>
                  <a:spcPts val="200"/>
                </a:spcBef>
                <a:buClr>
                  <a:srgbClr val="75AADB"/>
                </a:buClr>
                <a:buFont typeface="Webdings" panose="05030102010509060703" pitchFamily="18" charset="2"/>
                <a:buChar char="4"/>
              </a:pPr>
              <a:r>
                <a:rPr lang="en-US" sz="1600" b="1" kern="1200" dirty="0" smtClean="0">
                  <a:solidFill>
                    <a:schemeClr val="tx2"/>
                  </a:solidFill>
                  <a:latin typeface="+mj-lt"/>
                </a:rPr>
                <a:t>Create two different maps</a:t>
              </a:r>
              <a:endParaRPr lang="en-US" sz="1600" b="1" dirty="0" smtClean="0">
                <a:solidFill>
                  <a:schemeClr val="tx2"/>
                </a:solidFill>
                <a:latin typeface="+mj-lt"/>
              </a:endParaRPr>
            </a:p>
            <a:p>
              <a:pPr marL="800100" lvl="1" indent="-342900">
                <a:lnSpc>
                  <a:spcPct val="90000"/>
                </a:lnSpc>
                <a:spcBef>
                  <a:spcPts val="200"/>
                </a:spcBef>
                <a:buClr>
                  <a:srgbClr val="75AADB"/>
                </a:buClr>
                <a:buFont typeface="Webdings" panose="05030102010509060703" pitchFamily="18" charset="2"/>
                <a:buChar char="4"/>
              </a:pPr>
              <a:r>
                <a:rPr lang="en-US" sz="1600" b="1" kern="1200" dirty="0" smtClean="0">
                  <a:solidFill>
                    <a:schemeClr val="tx2"/>
                  </a:solidFill>
                  <a:latin typeface="+mj-lt"/>
                </a:rPr>
                <a:t>Combine bands 5 4 3</a:t>
              </a:r>
              <a:endParaRPr lang="en-US" sz="1600" b="1" dirty="0" smtClean="0">
                <a:solidFill>
                  <a:schemeClr val="tx2"/>
                </a:solidFill>
                <a:latin typeface="+mj-lt"/>
              </a:endParaRPr>
            </a:p>
            <a:p>
              <a:pPr marL="800100" lvl="1" indent="-342900">
                <a:lnSpc>
                  <a:spcPct val="90000"/>
                </a:lnSpc>
                <a:spcBef>
                  <a:spcPts val="200"/>
                </a:spcBef>
                <a:buClr>
                  <a:srgbClr val="75AADB"/>
                </a:buClr>
                <a:buFont typeface="Webdings" panose="05030102010509060703" pitchFamily="18" charset="2"/>
                <a:buChar char="4"/>
              </a:pPr>
              <a:r>
                <a:rPr lang="en-US" sz="1600" b="1" kern="1200" dirty="0" smtClean="0">
                  <a:solidFill>
                    <a:schemeClr val="tx2"/>
                  </a:solidFill>
                  <a:latin typeface="+mj-lt"/>
                </a:rPr>
                <a:t>Normalized Differential Vegetation Index</a:t>
              </a:r>
              <a:endParaRPr lang="en-US" sz="1600" b="1" kern="1200" dirty="0">
                <a:solidFill>
                  <a:schemeClr val="tx2"/>
                </a:solidFill>
                <a:latin typeface="+mj-lt"/>
              </a:endParaRPr>
            </a:p>
          </p:txBody>
        </p:sp>
      </p:grpSp>
      <p:sp>
        <p:nvSpPr>
          <p:cNvPr id="11" name="Rounded Rectangle 10"/>
          <p:cNvSpPr/>
          <p:nvPr/>
        </p:nvSpPr>
        <p:spPr>
          <a:xfrm>
            <a:off x="2934572" y="4690152"/>
            <a:ext cx="5527663" cy="1118739"/>
          </a:xfrm>
          <a:prstGeom prst="roundRect">
            <a:avLst/>
          </a:prstGeom>
          <a:noFill/>
          <a:ln w="12700" cap="flat" cmpd="sng" algn="ctr">
            <a:solidFill>
              <a:srgbClr val="1F4E7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2954242" y="4731191"/>
            <a:ext cx="5690138"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E7E6E6">
                    <a:lumMod val="50000"/>
                  </a:srgbClr>
                </a:solidFill>
                <a:effectLst/>
                <a:uLnTx/>
                <a:uFillTx/>
                <a:latin typeface="+mj-lt"/>
              </a:rPr>
              <a:t>Chesapeake Bay Chlorophyll-</a:t>
            </a:r>
            <a:r>
              <a:rPr kumimoji="0" lang="en-US" sz="2800" b="1" i="1" u="none" strike="noStrike" kern="0" cap="none" spc="0" normalizeH="0" baseline="0" noProof="0" dirty="0" smtClean="0">
                <a:ln>
                  <a:noFill/>
                </a:ln>
                <a:solidFill>
                  <a:srgbClr val="E7E6E6">
                    <a:lumMod val="50000"/>
                  </a:srgbClr>
                </a:solidFill>
                <a:effectLst/>
                <a:uLnTx/>
                <a:uFillTx/>
                <a:latin typeface="+mj-lt"/>
              </a:rPr>
              <a:t>a </a:t>
            </a:r>
            <a:r>
              <a:rPr kumimoji="0" lang="en-US" sz="2800" b="1" i="0" u="none" strike="noStrike" kern="0" cap="none" spc="0" normalizeH="0" baseline="0" noProof="0" dirty="0" smtClean="0">
                <a:ln>
                  <a:noFill/>
                </a:ln>
                <a:solidFill>
                  <a:srgbClr val="E7E6E6">
                    <a:lumMod val="50000"/>
                  </a:srgbClr>
                </a:solidFill>
                <a:effectLst/>
                <a:uLnTx/>
                <a:uFillTx/>
                <a:latin typeface="+mj-lt"/>
              </a:rPr>
              <a:t>Hotspot Identifier Tool</a:t>
            </a:r>
          </a:p>
        </p:txBody>
      </p:sp>
    </p:spTree>
    <p:extLst>
      <p:ext uri="{BB962C8B-B14F-4D97-AF65-F5344CB8AC3E}">
        <p14:creationId xmlns:p14="http://schemas.microsoft.com/office/powerpoint/2010/main" val="3689236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8721" y="166645"/>
            <a:ext cx="10112297" cy="704088"/>
          </a:xfrm>
        </p:spPr>
        <p:txBody>
          <a:bodyPr/>
          <a:lstStyle/>
          <a:p>
            <a:pPr algn="ctr"/>
            <a:r>
              <a:rPr lang="en-US" sz="6000" dirty="0" smtClean="0"/>
              <a:t>Results and Conclusions</a:t>
            </a:r>
            <a:endParaRPr lang="en-US" dirty="0"/>
          </a:p>
        </p:txBody>
      </p:sp>
      <p:sp>
        <p:nvSpPr>
          <p:cNvPr id="6" name="TextBox 5"/>
          <p:cNvSpPr txBox="1"/>
          <p:nvPr/>
        </p:nvSpPr>
        <p:spPr>
          <a:xfrm>
            <a:off x="951120" y="5230214"/>
            <a:ext cx="2737872" cy="369332"/>
          </a:xfrm>
          <a:prstGeom prst="rect">
            <a:avLst/>
          </a:prstGeom>
          <a:noFill/>
        </p:spPr>
        <p:txBody>
          <a:bodyPr wrap="square" rtlCol="0">
            <a:spAutoFit/>
          </a:bodyPr>
          <a:lstStyle/>
          <a:p>
            <a:r>
              <a:rPr lang="en-US" dirty="0" smtClean="0"/>
              <a:t>543 Color Composition</a:t>
            </a:r>
            <a:endParaRPr lang="en-US" dirty="0"/>
          </a:p>
        </p:txBody>
      </p:sp>
      <p:sp>
        <p:nvSpPr>
          <p:cNvPr id="10" name="TextBox 9"/>
          <p:cNvSpPr txBox="1"/>
          <p:nvPr/>
        </p:nvSpPr>
        <p:spPr>
          <a:xfrm>
            <a:off x="6338036" y="5230214"/>
            <a:ext cx="833196" cy="369332"/>
          </a:xfrm>
          <a:prstGeom prst="rect">
            <a:avLst/>
          </a:prstGeom>
          <a:noFill/>
        </p:spPr>
        <p:txBody>
          <a:bodyPr wrap="square" rtlCol="0">
            <a:spAutoFit/>
          </a:bodyPr>
          <a:lstStyle/>
          <a:p>
            <a:r>
              <a:rPr lang="en-US" dirty="0" smtClean="0"/>
              <a:t>NDVI </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50757" r="22701"/>
          <a:stretch/>
        </p:blipFill>
        <p:spPr>
          <a:xfrm>
            <a:off x="4800600" y="1737982"/>
            <a:ext cx="4002206" cy="3299466"/>
          </a:xfrm>
          <a:prstGeom prst="rect">
            <a:avLst/>
          </a:prstGeom>
          <a:ln>
            <a:solidFill>
              <a:srgbClr val="000000"/>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51940" r="22186"/>
          <a:stretch/>
        </p:blipFill>
        <p:spPr>
          <a:xfrm>
            <a:off x="332044" y="1741514"/>
            <a:ext cx="4123640" cy="3295934"/>
          </a:xfrm>
          <a:prstGeom prst="rect">
            <a:avLst/>
          </a:prstGeom>
          <a:ln>
            <a:solidFill>
              <a:srgbClr val="000000"/>
            </a:solidFill>
          </a:ln>
        </p:spPr>
      </p:pic>
    </p:spTree>
    <p:extLst>
      <p:ext uri="{BB962C8B-B14F-4D97-AF65-F5344CB8AC3E}">
        <p14:creationId xmlns:p14="http://schemas.microsoft.com/office/powerpoint/2010/main" val="4070695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2711" r="19215"/>
          <a:stretch/>
        </p:blipFill>
        <p:spPr>
          <a:xfrm>
            <a:off x="340749" y="1535209"/>
            <a:ext cx="5005462" cy="4398001"/>
          </a:xfrm>
          <a:prstGeom prst="rect">
            <a:avLst/>
          </a:prstGeom>
          <a:ln>
            <a:solidFill>
              <a:srgbClr val="000000"/>
            </a:solidFill>
          </a:ln>
        </p:spPr>
      </p:pic>
      <p:sp>
        <p:nvSpPr>
          <p:cNvPr id="7" name="TextBox 6"/>
          <p:cNvSpPr txBox="1"/>
          <p:nvPr/>
        </p:nvSpPr>
        <p:spPr>
          <a:xfrm>
            <a:off x="124690" y="103909"/>
            <a:ext cx="9393382" cy="1015663"/>
          </a:xfrm>
          <a:prstGeom prst="rect">
            <a:avLst/>
          </a:prstGeom>
          <a:noFill/>
        </p:spPr>
        <p:txBody>
          <a:bodyPr wrap="square" rtlCol="0">
            <a:spAutoFit/>
          </a:bodyPr>
          <a:lstStyle/>
          <a:p>
            <a:r>
              <a:rPr lang="en-US" sz="6000" b="1" dirty="0" smtClean="0">
                <a:solidFill>
                  <a:schemeClr val="accent1"/>
                </a:solidFill>
              </a:rPr>
              <a:t>Results and Conclusions</a:t>
            </a:r>
            <a:endParaRPr lang="en-US" sz="6000" b="1" dirty="0">
              <a:solidFill>
                <a:schemeClr val="accent1"/>
              </a:solidFill>
            </a:endParaRPr>
          </a:p>
        </p:txBody>
      </p:sp>
      <p:grpSp>
        <p:nvGrpSpPr>
          <p:cNvPr id="13" name="Group 12"/>
          <p:cNvGrpSpPr/>
          <p:nvPr/>
        </p:nvGrpSpPr>
        <p:grpSpPr>
          <a:xfrm>
            <a:off x="5551879" y="1535209"/>
            <a:ext cx="3082966" cy="4398001"/>
            <a:chOff x="5444836" y="1288473"/>
            <a:chExt cx="3387437" cy="4601480"/>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1176" t="9242" r="10589" b="8637"/>
            <a:stretch/>
          </p:blipFill>
          <p:spPr>
            <a:xfrm>
              <a:off x="5444836" y="1288473"/>
              <a:ext cx="3387437" cy="4601480"/>
            </a:xfrm>
            <a:prstGeom prst="rect">
              <a:avLst/>
            </a:prstGeom>
          </p:spPr>
        </p:pic>
        <p:sp>
          <p:nvSpPr>
            <p:cNvPr id="12" name="Rectangle 11"/>
            <p:cNvSpPr/>
            <p:nvPr/>
          </p:nvSpPr>
          <p:spPr>
            <a:xfrm>
              <a:off x="5777345" y="1309255"/>
              <a:ext cx="2182091" cy="1423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8460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84570" y="455704"/>
            <a:ext cx="5195428" cy="873430"/>
          </a:xfrm>
        </p:spPr>
        <p:txBody>
          <a:bodyPr>
            <a:noAutofit/>
          </a:bodyPr>
          <a:lstStyle/>
          <a:p>
            <a:r>
              <a:rPr lang="en-US" sz="6000" dirty="0" smtClean="0"/>
              <a:t>Uncertainties </a:t>
            </a:r>
            <a:endParaRPr lang="en-US" sz="6000" dirty="0"/>
          </a:p>
        </p:txBody>
      </p:sp>
      <p:sp>
        <p:nvSpPr>
          <p:cNvPr id="6" name="Rectangle 5"/>
          <p:cNvSpPr/>
          <p:nvPr/>
        </p:nvSpPr>
        <p:spPr>
          <a:xfrm>
            <a:off x="207816" y="1427584"/>
            <a:ext cx="3708201" cy="3631763"/>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smtClean="0"/>
              <a:t>Data not </a:t>
            </a:r>
            <a:r>
              <a:rPr lang="en-US" sz="2000" dirty="0" smtClean="0"/>
              <a:t>calibrated with </a:t>
            </a:r>
            <a:r>
              <a:rPr lang="en-US" sz="2000" i="1" dirty="0" smtClean="0"/>
              <a:t>in situ </a:t>
            </a:r>
            <a:r>
              <a:rPr lang="en-US" sz="2000" dirty="0" smtClean="0"/>
              <a:t>data</a:t>
            </a:r>
          </a:p>
          <a:p>
            <a:pPr marL="342900" indent="-342900">
              <a:spcBef>
                <a:spcPts val="200"/>
              </a:spcBef>
              <a:buClr>
                <a:schemeClr val="accent1"/>
              </a:buClr>
              <a:buFont typeface="Webdings" panose="05030102010509060703" pitchFamily="18" charset="2"/>
              <a:buChar char="4"/>
            </a:pPr>
            <a:endParaRPr lang="en-US" sz="2000" dirty="0" smtClean="0"/>
          </a:p>
          <a:p>
            <a:pPr marL="342900" indent="-342900">
              <a:spcBef>
                <a:spcPts val="200"/>
              </a:spcBef>
              <a:buClr>
                <a:schemeClr val="accent1"/>
              </a:buClr>
              <a:buFont typeface="Webdings" panose="05030102010509060703" pitchFamily="18" charset="2"/>
              <a:buChar char="4"/>
            </a:pPr>
            <a:r>
              <a:rPr lang="en-US" sz="2000" dirty="0" smtClean="0"/>
              <a:t>Maps provide relative </a:t>
            </a:r>
            <a:r>
              <a:rPr lang="en-US" sz="2000" dirty="0" smtClean="0"/>
              <a:t>chlorophyll-</a:t>
            </a:r>
            <a:r>
              <a:rPr lang="en-US" sz="2000" i="1" dirty="0" smtClean="0"/>
              <a:t>a</a:t>
            </a:r>
            <a:r>
              <a:rPr lang="en-US" sz="2000" dirty="0" smtClean="0"/>
              <a:t> concentrations</a:t>
            </a:r>
          </a:p>
          <a:p>
            <a:pPr marL="342900" indent="-342900">
              <a:spcBef>
                <a:spcPts val="200"/>
              </a:spcBef>
              <a:buClr>
                <a:schemeClr val="accent1"/>
              </a:buClr>
              <a:buFont typeface="Webdings" panose="05030102010509060703" pitchFamily="18" charset="2"/>
              <a:buChar char="4"/>
            </a:pPr>
            <a:endParaRPr lang="en-US" sz="2000" dirty="0" smtClean="0"/>
          </a:p>
          <a:p>
            <a:pPr marL="342900" indent="-342900">
              <a:spcBef>
                <a:spcPts val="200"/>
              </a:spcBef>
              <a:buClr>
                <a:schemeClr val="accent1"/>
              </a:buClr>
              <a:buFont typeface="Webdings" panose="05030102010509060703" pitchFamily="18" charset="2"/>
              <a:buChar char="4"/>
            </a:pPr>
            <a:r>
              <a:rPr lang="en-US" sz="2000" dirty="0" smtClean="0"/>
              <a:t>NDVI vs 543</a:t>
            </a:r>
          </a:p>
          <a:p>
            <a:pPr marL="342900" indent="-342900">
              <a:spcBef>
                <a:spcPts val="200"/>
              </a:spcBef>
              <a:buClr>
                <a:schemeClr val="accent1"/>
              </a:buClr>
              <a:buFont typeface="Webdings" panose="05030102010509060703" pitchFamily="18" charset="2"/>
              <a:buChar char="4"/>
            </a:pPr>
            <a:endParaRPr lang="en-US" sz="2000" dirty="0" smtClean="0"/>
          </a:p>
          <a:p>
            <a:pPr marL="342900" indent="-342900">
              <a:spcBef>
                <a:spcPts val="200"/>
              </a:spcBef>
              <a:buClr>
                <a:schemeClr val="accent1"/>
              </a:buClr>
              <a:buFont typeface="Webdings" panose="05030102010509060703" pitchFamily="18" charset="2"/>
              <a:buChar char="4"/>
            </a:pPr>
            <a:r>
              <a:rPr lang="en-US" sz="2000" dirty="0" smtClean="0"/>
              <a:t>Subjectivity in the stretch applied</a:t>
            </a:r>
          </a:p>
        </p:txBody>
      </p:sp>
      <p:pic>
        <p:nvPicPr>
          <p:cNvPr id="6147" name="Picture 3" descr="C:\Users\DEVELOP4\Desktop\landsat\Images\_MG_2259MOD1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920" y="1528549"/>
            <a:ext cx="4630582" cy="48040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88353" y="6332561"/>
            <a:ext cx="2791149" cy="246221"/>
          </a:xfrm>
          <a:prstGeom prst="rect">
            <a:avLst/>
          </a:prstGeom>
        </p:spPr>
        <p:txBody>
          <a:bodyPr wrap="none">
            <a:spAutoFit/>
          </a:bodyPr>
          <a:lstStyle/>
          <a:p>
            <a:r>
              <a:rPr lang="en-US" sz="1000" dirty="0"/>
              <a:t>Wolfgang </a:t>
            </a:r>
            <a:r>
              <a:rPr lang="en-US" sz="1000" dirty="0" err="1"/>
              <a:t>Vogelbein</a:t>
            </a:r>
            <a:r>
              <a:rPr lang="en-US" sz="1000" dirty="0"/>
              <a:t>, York River, 8-17-2015</a:t>
            </a:r>
          </a:p>
        </p:txBody>
      </p:sp>
    </p:spTree>
    <p:extLst>
      <p:ext uri="{BB962C8B-B14F-4D97-AF65-F5344CB8AC3E}">
        <p14:creationId xmlns:p14="http://schemas.microsoft.com/office/powerpoint/2010/main" val="352933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6236" r="46761"/>
          <a:stretch/>
        </p:blipFill>
        <p:spPr>
          <a:xfrm>
            <a:off x="4738255" y="1283571"/>
            <a:ext cx="4112147" cy="5032395"/>
          </a:xfrm>
          <a:prstGeom prst="rect">
            <a:avLst/>
          </a:prstGeom>
          <a:noFill/>
          <a:ln>
            <a:solidFill>
              <a:srgbClr val="000000"/>
            </a:solidFill>
          </a:ln>
        </p:spPr>
      </p:pic>
      <p:sp>
        <p:nvSpPr>
          <p:cNvPr id="3" name="Text Placeholder 2"/>
          <p:cNvSpPr>
            <a:spLocks noGrp="1"/>
          </p:cNvSpPr>
          <p:nvPr>
            <p:ph type="body" sz="quarter" idx="10"/>
          </p:nvPr>
        </p:nvSpPr>
        <p:spPr>
          <a:xfrm>
            <a:off x="1801505" y="286602"/>
            <a:ext cx="5663820" cy="996969"/>
          </a:xfrm>
        </p:spPr>
        <p:txBody>
          <a:bodyPr>
            <a:noAutofit/>
          </a:bodyPr>
          <a:lstStyle/>
          <a:p>
            <a:pPr algn="ctr"/>
            <a:r>
              <a:rPr lang="en-US" sz="6000" dirty="0" smtClean="0"/>
              <a:t>Future Work</a:t>
            </a:r>
            <a:endParaRPr lang="en-US" sz="6000" dirty="0"/>
          </a:p>
        </p:txBody>
      </p:sp>
      <p:sp>
        <p:nvSpPr>
          <p:cNvPr id="6" name="Rectangle 5"/>
          <p:cNvSpPr/>
          <p:nvPr/>
        </p:nvSpPr>
        <p:spPr>
          <a:xfrm>
            <a:off x="207816" y="1427583"/>
            <a:ext cx="4343402" cy="3734356"/>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smtClean="0"/>
              <a:t>Collect more </a:t>
            </a:r>
            <a:r>
              <a:rPr lang="en-US" sz="2000" i="1" dirty="0" smtClean="0"/>
              <a:t>in situ</a:t>
            </a:r>
            <a:r>
              <a:rPr lang="en-US" sz="2000" dirty="0" smtClean="0"/>
              <a:t> data</a:t>
            </a:r>
          </a:p>
          <a:p>
            <a:pPr marL="342900" indent="-342900">
              <a:spcBef>
                <a:spcPts val="200"/>
              </a:spcBef>
              <a:buClr>
                <a:schemeClr val="accent1"/>
              </a:buClr>
              <a:buFont typeface="Webdings" panose="05030102010509060703" pitchFamily="18" charset="2"/>
              <a:buChar char="4"/>
            </a:pPr>
            <a:endParaRPr lang="en-US" sz="2000" dirty="0" smtClean="0"/>
          </a:p>
          <a:p>
            <a:pPr marL="342900" indent="-342900">
              <a:spcBef>
                <a:spcPts val="200"/>
              </a:spcBef>
              <a:buClr>
                <a:schemeClr val="accent1"/>
              </a:buClr>
              <a:buFont typeface="Webdings" panose="05030102010509060703" pitchFamily="18" charset="2"/>
              <a:buChar char="4"/>
            </a:pPr>
            <a:endParaRPr lang="en-US" sz="2000" dirty="0" smtClean="0"/>
          </a:p>
          <a:p>
            <a:pPr marL="342900" indent="-342900">
              <a:spcBef>
                <a:spcPts val="200"/>
              </a:spcBef>
              <a:buClr>
                <a:schemeClr val="accent1"/>
              </a:buClr>
              <a:buFont typeface="Webdings" panose="05030102010509060703" pitchFamily="18" charset="2"/>
              <a:buChar char="4"/>
            </a:pPr>
            <a:endParaRPr lang="en-US" sz="2000" dirty="0" smtClean="0"/>
          </a:p>
          <a:p>
            <a:pPr marL="342900" indent="-342900">
              <a:spcBef>
                <a:spcPts val="200"/>
              </a:spcBef>
              <a:buClr>
                <a:schemeClr val="accent1"/>
              </a:buClr>
              <a:buFont typeface="Webdings" panose="05030102010509060703" pitchFamily="18" charset="2"/>
              <a:buChar char="4"/>
            </a:pPr>
            <a:r>
              <a:rPr lang="en-US" sz="2000" dirty="0" smtClean="0"/>
              <a:t>Calibrate Landsat 8 Data </a:t>
            </a:r>
          </a:p>
          <a:p>
            <a:pPr>
              <a:spcBef>
                <a:spcPts val="200"/>
              </a:spcBef>
              <a:buClr>
                <a:schemeClr val="accent1"/>
              </a:buClr>
            </a:pPr>
            <a:r>
              <a:rPr lang="en-US" sz="2000" dirty="0" smtClean="0"/>
              <a:t>with </a:t>
            </a:r>
            <a:r>
              <a:rPr lang="en-US" sz="2000" i="1" dirty="0" smtClean="0"/>
              <a:t>in situ</a:t>
            </a:r>
            <a:r>
              <a:rPr lang="en-US" sz="2000" dirty="0" smtClean="0"/>
              <a:t> data</a:t>
            </a:r>
          </a:p>
          <a:p>
            <a:pPr>
              <a:spcBef>
                <a:spcPts val="200"/>
              </a:spcBef>
              <a:buClr>
                <a:schemeClr val="accent1"/>
              </a:buClr>
            </a:pPr>
            <a:endParaRPr lang="en-US" sz="2000" dirty="0" smtClean="0"/>
          </a:p>
          <a:p>
            <a:pPr>
              <a:spcBef>
                <a:spcPts val="200"/>
              </a:spcBef>
              <a:buClr>
                <a:schemeClr val="accent1"/>
              </a:buClr>
            </a:pPr>
            <a:endParaRPr lang="en-US" sz="2000" dirty="0" smtClean="0"/>
          </a:p>
          <a:p>
            <a:pPr>
              <a:spcBef>
                <a:spcPts val="200"/>
              </a:spcBef>
              <a:buClr>
                <a:schemeClr val="accent1"/>
              </a:buClr>
            </a:pPr>
            <a:endParaRPr lang="en-US" sz="2000" dirty="0" smtClean="0"/>
          </a:p>
          <a:p>
            <a:pPr marL="342900" indent="-342900">
              <a:spcBef>
                <a:spcPts val="200"/>
              </a:spcBef>
              <a:buClr>
                <a:schemeClr val="accent1"/>
              </a:buClr>
              <a:buFont typeface="Webdings" panose="05030102010509060703" pitchFamily="18" charset="2"/>
              <a:buChar char="4"/>
            </a:pPr>
            <a:r>
              <a:rPr lang="en-US" sz="2000" dirty="0" smtClean="0"/>
              <a:t>Create chlorophyll-</a:t>
            </a:r>
            <a:r>
              <a:rPr lang="en-US" sz="2000" i="1" dirty="0" smtClean="0"/>
              <a:t>a</a:t>
            </a:r>
            <a:r>
              <a:rPr lang="en-US" sz="2000" dirty="0" smtClean="0"/>
              <a:t> </a:t>
            </a:r>
          </a:p>
          <a:p>
            <a:pPr>
              <a:spcBef>
                <a:spcPts val="200"/>
              </a:spcBef>
              <a:buClr>
                <a:schemeClr val="accent1"/>
              </a:buClr>
            </a:pPr>
            <a:r>
              <a:rPr lang="en-US" sz="2000" dirty="0" smtClean="0"/>
              <a:t>estimation tool for various regions</a:t>
            </a:r>
          </a:p>
        </p:txBody>
      </p:sp>
    </p:spTree>
    <p:extLst>
      <p:ext uri="{BB962C8B-B14F-4D97-AF65-F5344CB8AC3E}">
        <p14:creationId xmlns:p14="http://schemas.microsoft.com/office/powerpoint/2010/main" val="622317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516150"/>
            <a:ext cx="5194554" cy="1569907"/>
          </a:xfrm>
        </p:spPr>
        <p:txBody>
          <a:bodyPr>
            <a:noAutofit/>
          </a:bodyPr>
          <a:lstStyle/>
          <a:p>
            <a:pPr marL="342900" indent="-342900">
              <a:spcBef>
                <a:spcPts val="200"/>
              </a:spcBef>
              <a:buClr>
                <a:schemeClr val="accent1"/>
              </a:buClr>
              <a:buFont typeface="Webdings" panose="05030102010509060703" pitchFamily="18" charset="2"/>
              <a:buChar char="4"/>
            </a:pPr>
            <a:r>
              <a:rPr lang="en-US" dirty="0" smtClean="0"/>
              <a:t>Dr. Kenton Ross, NASA DEVELOP </a:t>
            </a:r>
          </a:p>
          <a:p>
            <a:pPr marL="342900" indent="-342900">
              <a:spcBef>
                <a:spcPts val="200"/>
              </a:spcBef>
              <a:buClr>
                <a:schemeClr val="accent1"/>
              </a:buClr>
              <a:buFont typeface="Webdings" panose="05030102010509060703" pitchFamily="18" charset="2"/>
              <a:buChar char="4"/>
            </a:pPr>
            <a:r>
              <a:rPr lang="en-US" dirty="0" smtClean="0"/>
              <a:t>Robert </a:t>
            </a:r>
            <a:r>
              <a:rPr lang="en-US" dirty="0" err="1" smtClean="0"/>
              <a:t>VanGundy</a:t>
            </a:r>
            <a:r>
              <a:rPr lang="en-US" dirty="0" smtClean="0"/>
              <a:t>, University of Virginia’s College at Wise</a:t>
            </a:r>
          </a:p>
          <a:p>
            <a:pPr marL="342900" indent="-342900">
              <a:spcBef>
                <a:spcPts val="200"/>
              </a:spcBef>
              <a:buClr>
                <a:schemeClr val="accent1"/>
              </a:buClr>
              <a:buFont typeface="Webdings" panose="05030102010509060703" pitchFamily="18" charset="2"/>
              <a:buChar char="4"/>
            </a:pPr>
            <a:r>
              <a:rPr lang="en-US" dirty="0" smtClean="0"/>
              <a:t>Dr. DeWayne Cecil, Global Science and Technology, Inc. </a:t>
            </a:r>
          </a:p>
        </p:txBody>
      </p:sp>
      <p:sp>
        <p:nvSpPr>
          <p:cNvPr id="3" name="Text Placeholder 2"/>
          <p:cNvSpPr>
            <a:spLocks noGrp="1"/>
          </p:cNvSpPr>
          <p:nvPr>
            <p:ph type="body" sz="quarter" idx="11"/>
          </p:nvPr>
        </p:nvSpPr>
        <p:spPr>
          <a:xfrm>
            <a:off x="3499421" y="3334625"/>
            <a:ext cx="5194554" cy="2826252"/>
          </a:xfrm>
        </p:spPr>
        <p:txBody>
          <a:bodyPr>
            <a:noAutofit/>
          </a:bodyPr>
          <a:lstStyle/>
          <a:p>
            <a:pPr marL="342900" indent="-342900">
              <a:spcBef>
                <a:spcPts val="200"/>
              </a:spcBef>
              <a:buClr>
                <a:schemeClr val="accent1"/>
              </a:buClr>
              <a:buFont typeface="Webdings" panose="05030102010509060703" pitchFamily="18" charset="2"/>
              <a:buChar char="4"/>
            </a:pPr>
            <a:r>
              <a:rPr lang="en-US" dirty="0" smtClean="0"/>
              <a:t>Dr. Kim Reece, Virginia Institute of Marine Science</a:t>
            </a:r>
          </a:p>
          <a:p>
            <a:pPr marL="342900" indent="-342900">
              <a:spcBef>
                <a:spcPts val="200"/>
              </a:spcBef>
              <a:buClr>
                <a:schemeClr val="accent1"/>
              </a:buClr>
              <a:buFont typeface="Webdings" panose="05030102010509060703" pitchFamily="18" charset="2"/>
              <a:buChar char="4"/>
            </a:pPr>
            <a:r>
              <a:rPr lang="en-US" dirty="0" smtClean="0"/>
              <a:t>Russ Baxter, Virginia Deputy Secretary of Natural Resources for the Chesapeake Bay</a:t>
            </a:r>
          </a:p>
          <a:p>
            <a:pPr marL="342900" indent="-342900">
              <a:spcBef>
                <a:spcPts val="200"/>
              </a:spcBef>
              <a:buClr>
                <a:schemeClr val="accent1"/>
              </a:buClr>
              <a:buFont typeface="Webdings" panose="05030102010509060703" pitchFamily="18" charset="2"/>
              <a:buChar char="4"/>
            </a:pPr>
            <a:r>
              <a:rPr lang="en-US" dirty="0" smtClean="0"/>
              <a:t>Will </a:t>
            </a:r>
            <a:r>
              <a:rPr lang="en-US" dirty="0" err="1" smtClean="0"/>
              <a:t>Hunley</a:t>
            </a:r>
            <a:r>
              <a:rPr lang="en-US" dirty="0" smtClean="0"/>
              <a:t>, Hampton Roads Sanitation Department</a:t>
            </a:r>
          </a:p>
          <a:p>
            <a:pPr marL="342900" indent="-342900">
              <a:spcBef>
                <a:spcPts val="200"/>
              </a:spcBef>
              <a:buClr>
                <a:schemeClr val="accent1"/>
              </a:buClr>
              <a:buFont typeface="Webdings" panose="05030102010509060703" pitchFamily="18" charset="2"/>
              <a:buChar char="4"/>
            </a:pPr>
            <a:r>
              <a:rPr lang="en-US" dirty="0" smtClean="0"/>
              <a:t>Todd Egerton, Old Dominion University</a:t>
            </a:r>
            <a:endParaRPr lang="en-US" dirty="0"/>
          </a:p>
        </p:txBody>
      </p:sp>
      <p:sp>
        <p:nvSpPr>
          <p:cNvPr id="5" name="TextBox 4"/>
          <p:cNvSpPr txBox="1"/>
          <p:nvPr/>
        </p:nvSpPr>
        <p:spPr>
          <a:xfrm>
            <a:off x="594358" y="1900870"/>
            <a:ext cx="2577819" cy="769441"/>
          </a:xfrm>
          <a:prstGeom prst="rect">
            <a:avLst/>
          </a:prstGeom>
          <a:noFill/>
        </p:spPr>
        <p:txBody>
          <a:bodyPr wrap="square" rtlCol="0">
            <a:spAutoFit/>
          </a:bodyPr>
          <a:lstStyle/>
          <a:p>
            <a:pPr algn="r"/>
            <a:r>
              <a:rPr lang="en-US" sz="4400" b="1" dirty="0">
                <a:solidFill>
                  <a:schemeClr val="tx2"/>
                </a:solidFill>
                <a:latin typeface="Century Gothic" panose="020B0502020202020204" pitchFamily="34" charset="0"/>
              </a:rPr>
              <a:t>A</a:t>
            </a:r>
            <a:r>
              <a:rPr lang="en-US" sz="4400" b="1" dirty="0" smtClean="0">
                <a:solidFill>
                  <a:schemeClr val="tx2"/>
                </a:solidFill>
                <a:latin typeface="Century Gothic" panose="020B0502020202020204" pitchFamily="34" charset="0"/>
              </a:rPr>
              <a:t>dvisors</a:t>
            </a:r>
            <a:endParaRPr lang="en-US" sz="4400" dirty="0" smtClean="0">
              <a:solidFill>
                <a:schemeClr val="tx2"/>
              </a:solidFill>
              <a:latin typeface="Century Gothic" panose="020B0502020202020204" pitchFamily="34" charset="0"/>
            </a:endParaRPr>
          </a:p>
        </p:txBody>
      </p:sp>
      <p:sp>
        <p:nvSpPr>
          <p:cNvPr id="6" name="TextBox 5"/>
          <p:cNvSpPr txBox="1"/>
          <p:nvPr/>
        </p:nvSpPr>
        <p:spPr>
          <a:xfrm>
            <a:off x="594359" y="3978310"/>
            <a:ext cx="2577819" cy="769441"/>
          </a:xfrm>
          <a:prstGeom prst="rect">
            <a:avLst/>
          </a:prstGeom>
          <a:noFill/>
        </p:spPr>
        <p:txBody>
          <a:bodyPr wrap="square" rtlCol="0">
            <a:spAutoFit/>
          </a:bodyPr>
          <a:lstStyle/>
          <a:p>
            <a:pPr algn="r"/>
            <a:r>
              <a:rPr lang="en-US" sz="4400" b="1" dirty="0" smtClean="0">
                <a:solidFill>
                  <a:schemeClr val="tx2"/>
                </a:solidFill>
                <a:latin typeface="Century Gothic" panose="020B0502020202020204" pitchFamily="34" charset="0"/>
              </a:rPr>
              <a:t>Partners</a:t>
            </a:r>
            <a:endParaRPr lang="en-US" sz="4400" dirty="0" smtClean="0">
              <a:solidFill>
                <a:schemeClr val="tx2"/>
              </a:solidFill>
              <a:latin typeface="Century Gothic" panose="020B0502020202020204" pitchFamily="34" charset="0"/>
            </a:endParaRPr>
          </a:p>
        </p:txBody>
      </p:sp>
      <p:sp>
        <p:nvSpPr>
          <p:cNvPr id="8" name="TextBox 7"/>
          <p:cNvSpPr txBox="1"/>
          <p:nvPr/>
        </p:nvSpPr>
        <p:spPr>
          <a:xfrm>
            <a:off x="807522" y="213756"/>
            <a:ext cx="7695210" cy="1015663"/>
          </a:xfrm>
          <a:prstGeom prst="rect">
            <a:avLst/>
          </a:prstGeom>
          <a:solidFill>
            <a:schemeClr val="bg1"/>
          </a:solidFill>
        </p:spPr>
        <p:txBody>
          <a:bodyPr wrap="square" rtlCol="0">
            <a:spAutoFit/>
          </a:bodyPr>
          <a:lstStyle/>
          <a:p>
            <a:r>
              <a:rPr lang="en-US" sz="6000" b="1" dirty="0" smtClean="0">
                <a:solidFill>
                  <a:schemeClr val="accent1"/>
                </a:solidFill>
              </a:rPr>
              <a:t>Acknowledgements</a:t>
            </a:r>
            <a:endParaRPr lang="en-US" sz="6000" b="1" dirty="0">
              <a:solidFill>
                <a:schemeClr val="accent1"/>
              </a:solidFill>
            </a:endParaRPr>
          </a:p>
        </p:txBody>
      </p:sp>
    </p:spTree>
    <p:extLst>
      <p:ext uri="{BB962C8B-B14F-4D97-AF65-F5344CB8AC3E}">
        <p14:creationId xmlns:p14="http://schemas.microsoft.com/office/powerpoint/2010/main" val="1990685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932" t="1650" r="2181" b="2001"/>
          <a:stretch/>
        </p:blipFill>
        <p:spPr>
          <a:xfrm>
            <a:off x="5374434" y="1165105"/>
            <a:ext cx="3584062" cy="4919896"/>
          </a:xfrm>
          <a:prstGeom prst="rect">
            <a:avLst/>
          </a:prstGeom>
          <a:ln w="28575">
            <a:solidFill>
              <a:srgbClr val="000000"/>
            </a:solidFill>
          </a:ln>
        </p:spPr>
      </p:pic>
      <p:pic>
        <p:nvPicPr>
          <p:cNvPr id="7" name="Picture 6"/>
          <p:cNvPicPr>
            <a:picLocks noChangeAspect="1"/>
          </p:cNvPicPr>
          <p:nvPr/>
        </p:nvPicPr>
        <p:blipFill>
          <a:blip r:embed="rId4"/>
          <a:stretch>
            <a:fillRect/>
          </a:stretch>
        </p:blipFill>
        <p:spPr>
          <a:xfrm>
            <a:off x="111615" y="2294975"/>
            <a:ext cx="2805647" cy="1735761"/>
          </a:xfrm>
          <a:prstGeom prst="rect">
            <a:avLst/>
          </a:prstGeom>
        </p:spPr>
      </p:pic>
      <p:sp>
        <p:nvSpPr>
          <p:cNvPr id="3" name="Text Placeholder 2"/>
          <p:cNvSpPr>
            <a:spLocks noGrp="1"/>
          </p:cNvSpPr>
          <p:nvPr>
            <p:ph type="body" sz="quarter" idx="11"/>
          </p:nvPr>
        </p:nvSpPr>
        <p:spPr>
          <a:xfrm>
            <a:off x="135082" y="660889"/>
            <a:ext cx="7982712" cy="1444752"/>
          </a:xfrm>
        </p:spPr>
        <p:txBody>
          <a:bodyPr>
            <a:normAutofit/>
          </a:bodyPr>
          <a:lstStyle/>
          <a:p>
            <a:r>
              <a:rPr lang="en-US" sz="4400" b="1" dirty="0" smtClean="0">
                <a:solidFill>
                  <a:schemeClr val="accent1"/>
                </a:solidFill>
              </a:rPr>
              <a:t>Study Area</a:t>
            </a:r>
          </a:p>
        </p:txBody>
      </p:sp>
      <p:sp>
        <p:nvSpPr>
          <p:cNvPr id="12" name="Rectangle 11"/>
          <p:cNvSpPr/>
          <p:nvPr/>
        </p:nvSpPr>
        <p:spPr>
          <a:xfrm>
            <a:off x="2519361" y="3005159"/>
            <a:ext cx="164307" cy="2190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TextBox 25"/>
          <p:cNvSpPr txBox="1"/>
          <p:nvPr/>
        </p:nvSpPr>
        <p:spPr>
          <a:xfrm>
            <a:off x="82261" y="5082476"/>
            <a:ext cx="5053867" cy="1569660"/>
          </a:xfrm>
          <a:prstGeom prst="rect">
            <a:avLst/>
          </a:prstGeom>
          <a:noFill/>
        </p:spPr>
        <p:txBody>
          <a:bodyPr wrap="square" rtlCol="0">
            <a:spAutoFit/>
          </a:bodyPr>
          <a:lstStyle/>
          <a:p>
            <a:r>
              <a:rPr lang="en-US" sz="2400" dirty="0" smtClean="0"/>
              <a:t>Study Area:</a:t>
            </a:r>
          </a:p>
          <a:p>
            <a:r>
              <a:rPr lang="en-US" sz="2400" dirty="0" smtClean="0"/>
              <a:t>Lower Chesapeake Bay</a:t>
            </a:r>
          </a:p>
          <a:p>
            <a:endParaRPr lang="en-US" sz="2400" dirty="0"/>
          </a:p>
          <a:p>
            <a:r>
              <a:rPr lang="en-US" sz="2400" dirty="0" smtClean="0"/>
              <a:t>Study Period: August 17</a:t>
            </a:r>
            <a:r>
              <a:rPr lang="en-US" sz="2400" baseline="30000" dirty="0" smtClean="0"/>
              <a:t>th</a:t>
            </a:r>
            <a:r>
              <a:rPr lang="en-US" sz="2400" dirty="0" smtClean="0"/>
              <a:t>, 2015</a:t>
            </a:r>
            <a:endParaRPr lang="en-US" sz="2400" dirty="0"/>
          </a:p>
        </p:txBody>
      </p:sp>
      <p:pic>
        <p:nvPicPr>
          <p:cNvPr id="2" name="Picture 1"/>
          <p:cNvPicPr>
            <a:picLocks noChangeAspect="1"/>
          </p:cNvPicPr>
          <p:nvPr/>
        </p:nvPicPr>
        <p:blipFill rotWithShape="1">
          <a:blip r:embed="rId5">
            <a:graysc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525" r="707"/>
          <a:stretch/>
        </p:blipFill>
        <p:spPr>
          <a:xfrm>
            <a:off x="3019425" y="1993392"/>
            <a:ext cx="2146057" cy="2958455"/>
          </a:xfrm>
          <a:prstGeom prst="rect">
            <a:avLst/>
          </a:prstGeom>
          <a:ln w="28575">
            <a:solidFill>
              <a:srgbClr val="000000"/>
            </a:solidFill>
          </a:ln>
        </p:spPr>
      </p:pic>
      <p:sp>
        <p:nvSpPr>
          <p:cNvPr id="11" name="Rectangle 10"/>
          <p:cNvSpPr/>
          <p:nvPr/>
        </p:nvSpPr>
        <p:spPr>
          <a:xfrm>
            <a:off x="3744152" y="4240866"/>
            <a:ext cx="382286" cy="4891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22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7522" y="213756"/>
            <a:ext cx="7695210" cy="1015663"/>
          </a:xfrm>
          <a:prstGeom prst="rect">
            <a:avLst/>
          </a:prstGeom>
          <a:solidFill>
            <a:schemeClr val="bg1"/>
          </a:solidFill>
        </p:spPr>
        <p:txBody>
          <a:bodyPr wrap="square" rtlCol="0">
            <a:spAutoFit/>
          </a:bodyPr>
          <a:lstStyle/>
          <a:p>
            <a:r>
              <a:rPr lang="en-US" sz="6000" b="1" dirty="0" smtClean="0">
                <a:solidFill>
                  <a:schemeClr val="accent1"/>
                </a:solidFill>
              </a:rPr>
              <a:t>Acknowledgements</a:t>
            </a:r>
            <a:endParaRPr lang="en-US" sz="6000" b="1" dirty="0">
              <a:solidFill>
                <a:schemeClr val="accent1"/>
              </a:solidFill>
            </a:endParaRPr>
          </a:p>
        </p:txBody>
      </p:sp>
      <p:sp>
        <p:nvSpPr>
          <p:cNvPr id="11" name="TextBox 10"/>
          <p:cNvSpPr txBox="1"/>
          <p:nvPr/>
        </p:nvSpPr>
        <p:spPr>
          <a:xfrm>
            <a:off x="333101" y="2596551"/>
            <a:ext cx="2577819" cy="769441"/>
          </a:xfrm>
          <a:prstGeom prst="rect">
            <a:avLst/>
          </a:prstGeom>
          <a:noFill/>
        </p:spPr>
        <p:txBody>
          <a:bodyPr wrap="square" rtlCol="0">
            <a:spAutoFit/>
          </a:bodyPr>
          <a:lstStyle/>
          <a:p>
            <a:pPr algn="r"/>
            <a:r>
              <a:rPr lang="en-US" sz="4400" b="1" dirty="0" smtClean="0">
                <a:solidFill>
                  <a:schemeClr val="tx2"/>
                </a:solidFill>
                <a:latin typeface="Century Gothic" panose="020B0502020202020204" pitchFamily="34" charset="0"/>
              </a:rPr>
              <a:t>Others</a:t>
            </a:r>
            <a:endParaRPr lang="en-US" sz="4400" dirty="0" smtClean="0">
              <a:solidFill>
                <a:schemeClr val="tx2"/>
              </a:solidFill>
              <a:latin typeface="Century Gothic" panose="020B0502020202020204" pitchFamily="34" charset="0"/>
            </a:endParaRPr>
          </a:p>
        </p:txBody>
      </p:sp>
      <p:sp>
        <p:nvSpPr>
          <p:cNvPr id="12" name="Rectangle 11"/>
          <p:cNvSpPr/>
          <p:nvPr/>
        </p:nvSpPr>
        <p:spPr>
          <a:xfrm>
            <a:off x="3354779" y="2268318"/>
            <a:ext cx="4572000" cy="1251625"/>
          </a:xfrm>
          <a:prstGeom prst="rect">
            <a:avLst/>
          </a:prstGeom>
        </p:spPr>
        <p:txBody>
          <a:bodyPr>
            <a:spAutoFit/>
          </a:bodyPr>
          <a:lstStyle/>
          <a:p>
            <a:pPr marL="342900" indent="-342900">
              <a:spcBef>
                <a:spcPts val="200"/>
              </a:spcBef>
              <a:buClr>
                <a:schemeClr val="accent1"/>
              </a:buClr>
              <a:buFont typeface="Webdings" panose="05030102010509060703" pitchFamily="18" charset="2"/>
              <a:buChar char="4"/>
            </a:pPr>
            <a:r>
              <a:rPr lang="en-US" dirty="0" smtClean="0"/>
              <a:t>Dr. Sarah </a:t>
            </a:r>
            <a:r>
              <a:rPr lang="en-US" dirty="0" err="1" smtClean="0"/>
              <a:t>Lubkin</a:t>
            </a:r>
            <a:r>
              <a:rPr lang="en-US" dirty="0" smtClean="0"/>
              <a:t>,</a:t>
            </a:r>
          </a:p>
          <a:p>
            <a:pPr marL="342900" indent="-342900">
              <a:spcBef>
                <a:spcPts val="200"/>
              </a:spcBef>
              <a:buClr>
                <a:schemeClr val="accent1"/>
              </a:buClr>
              <a:buFont typeface="Webdings" panose="05030102010509060703" pitchFamily="18" charset="2"/>
              <a:buChar char="4"/>
            </a:pPr>
            <a:r>
              <a:rPr lang="en-US" dirty="0" smtClean="0"/>
              <a:t>Cassandra Morgan NASA DEVELOP</a:t>
            </a:r>
          </a:p>
          <a:p>
            <a:pPr marL="342900" indent="-342900">
              <a:spcBef>
                <a:spcPts val="200"/>
              </a:spcBef>
              <a:buClr>
                <a:schemeClr val="accent1"/>
              </a:buClr>
              <a:buFont typeface="Webdings" panose="05030102010509060703" pitchFamily="18" charset="2"/>
              <a:buChar char="4"/>
            </a:pPr>
            <a:r>
              <a:rPr lang="en-US" dirty="0" smtClean="0"/>
              <a:t>Melanie </a:t>
            </a:r>
            <a:r>
              <a:rPr lang="en-US" dirty="0" err="1" smtClean="0"/>
              <a:t>Salyer</a:t>
            </a:r>
            <a:r>
              <a:rPr lang="en-US" dirty="0" smtClean="0"/>
              <a:t>, NASA DEVELOP (Wise County)</a:t>
            </a:r>
            <a:endParaRPr lang="en-US" dirty="0"/>
          </a:p>
        </p:txBody>
      </p:sp>
    </p:spTree>
    <p:extLst>
      <p:ext uri="{BB962C8B-B14F-4D97-AF65-F5344CB8AC3E}">
        <p14:creationId xmlns:p14="http://schemas.microsoft.com/office/powerpoint/2010/main" val="493916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444597" y="3211286"/>
            <a:ext cx="4091287" cy="258579"/>
          </a:xfrm>
        </p:spPr>
        <p:txBody>
          <a:bodyPr>
            <a:noAutofit/>
          </a:bodyPr>
          <a:lstStyle/>
          <a:p>
            <a:r>
              <a:rPr lang="en-US" sz="1000" dirty="0" smtClean="0"/>
              <a:t>Image Credit:  Wolfgang </a:t>
            </a:r>
            <a:r>
              <a:rPr lang="en-US" sz="1000" dirty="0" err="1" smtClean="0"/>
              <a:t>Vogelbein</a:t>
            </a:r>
            <a:r>
              <a:rPr lang="en-US" sz="1000" dirty="0" smtClean="0"/>
              <a:t>, York River, 8-17-2015</a:t>
            </a:r>
            <a:endParaRPr lang="en-US" sz="1000" dirty="0"/>
          </a:p>
        </p:txBody>
      </p:sp>
      <p:sp>
        <p:nvSpPr>
          <p:cNvPr id="10" name="Text Placeholder 9"/>
          <p:cNvSpPr>
            <a:spLocks noGrp="1"/>
          </p:cNvSpPr>
          <p:nvPr>
            <p:ph type="body" sz="quarter" idx="13"/>
          </p:nvPr>
        </p:nvSpPr>
        <p:spPr>
          <a:xfrm>
            <a:off x="0" y="615167"/>
            <a:ext cx="9144000" cy="704088"/>
          </a:xfrm>
        </p:spPr>
        <p:txBody>
          <a:bodyPr>
            <a:noAutofit/>
          </a:bodyPr>
          <a:lstStyle/>
          <a:p>
            <a:pPr algn="ctr"/>
            <a:r>
              <a:rPr lang="en-US" sz="4400" b="1" dirty="0" smtClean="0">
                <a:solidFill>
                  <a:schemeClr val="accent1"/>
                </a:solidFill>
              </a:rPr>
              <a:t>Harmful Algal Blooms (HABs)</a:t>
            </a:r>
            <a:endParaRPr lang="en-US" sz="4400" b="1" dirty="0">
              <a:solidFill>
                <a:schemeClr val="accent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9865"/>
            <a:ext cx="9144000" cy="3317510"/>
          </a:xfrm>
          <a:prstGeom prst="rect">
            <a:avLst/>
          </a:prstGeom>
        </p:spPr>
      </p:pic>
      <p:graphicFrame>
        <p:nvGraphicFramePr>
          <p:cNvPr id="13" name="Diagram 12"/>
          <p:cNvGraphicFramePr/>
          <p:nvPr>
            <p:extLst>
              <p:ext uri="{D42A27DB-BD31-4B8C-83A1-F6EECF244321}">
                <p14:modId xmlns:p14="http://schemas.microsoft.com/office/powerpoint/2010/main" val="2280181332"/>
              </p:ext>
            </p:extLst>
          </p:nvPr>
        </p:nvGraphicFramePr>
        <p:xfrm>
          <a:off x="1514475" y="1079653"/>
          <a:ext cx="6115050" cy="2211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noAutofit/>
          </a:bodyPr>
          <a:lstStyle/>
          <a:p>
            <a:r>
              <a:rPr lang="en-US" b="1" dirty="0" smtClean="0"/>
              <a:t>Degrade water quality</a:t>
            </a:r>
          </a:p>
          <a:p>
            <a:pPr marL="342900" indent="-342900">
              <a:spcBef>
                <a:spcPts val="200"/>
              </a:spcBef>
              <a:buClr>
                <a:schemeClr val="accent1"/>
              </a:buClr>
              <a:buFont typeface="Webdings" panose="05030102010509060703" pitchFamily="18" charset="2"/>
              <a:buChar char="4"/>
            </a:pPr>
            <a:r>
              <a:rPr lang="en-US" dirty="0"/>
              <a:t>Reduce Sunlight</a:t>
            </a:r>
          </a:p>
          <a:p>
            <a:pPr marL="342900" indent="-342900">
              <a:spcBef>
                <a:spcPts val="200"/>
              </a:spcBef>
              <a:buClr>
                <a:schemeClr val="accent1"/>
              </a:buClr>
              <a:buFont typeface="Webdings" panose="05030102010509060703" pitchFamily="18" charset="2"/>
              <a:buChar char="4"/>
            </a:pPr>
            <a:r>
              <a:rPr lang="en-US" dirty="0"/>
              <a:t>Deplete oxygen</a:t>
            </a:r>
          </a:p>
          <a:p>
            <a:pPr marL="342900" indent="-342900">
              <a:spcBef>
                <a:spcPts val="200"/>
              </a:spcBef>
              <a:buClr>
                <a:schemeClr val="accent1"/>
              </a:buClr>
              <a:buFont typeface="Webdings" panose="05030102010509060703" pitchFamily="18" charset="2"/>
              <a:buChar char="4"/>
            </a:pPr>
            <a:r>
              <a:rPr lang="en-US" dirty="0"/>
              <a:t>Produce toxins</a:t>
            </a:r>
          </a:p>
          <a:p>
            <a:r>
              <a:rPr lang="en-US" b="1" dirty="0" smtClean="0"/>
              <a:t>Threaten</a:t>
            </a:r>
          </a:p>
          <a:p>
            <a:pPr marL="342900" indent="-342900">
              <a:spcBef>
                <a:spcPts val="200"/>
              </a:spcBef>
              <a:buClr>
                <a:schemeClr val="accent1"/>
              </a:buClr>
              <a:buFont typeface="Webdings" panose="05030102010509060703" pitchFamily="18" charset="2"/>
              <a:buChar char="4"/>
            </a:pPr>
            <a:r>
              <a:rPr lang="en-US" dirty="0"/>
              <a:t>Fishing industry</a:t>
            </a:r>
          </a:p>
          <a:p>
            <a:pPr marL="342900" indent="-342900">
              <a:spcBef>
                <a:spcPts val="200"/>
              </a:spcBef>
              <a:buClr>
                <a:schemeClr val="accent1"/>
              </a:buClr>
              <a:buFont typeface="Webdings" panose="05030102010509060703" pitchFamily="18" charset="2"/>
              <a:buChar char="4"/>
            </a:pPr>
            <a:r>
              <a:rPr lang="en-US" dirty="0"/>
              <a:t>Tourism industry</a:t>
            </a:r>
          </a:p>
          <a:p>
            <a:pPr marL="342900" indent="-342900">
              <a:spcBef>
                <a:spcPts val="200"/>
              </a:spcBef>
              <a:buClr>
                <a:schemeClr val="accent1"/>
              </a:buClr>
              <a:buFont typeface="Webdings" panose="05030102010509060703" pitchFamily="18" charset="2"/>
              <a:buChar char="4"/>
            </a:pPr>
            <a:r>
              <a:rPr lang="en-US" dirty="0"/>
              <a:t>Ecological health</a:t>
            </a:r>
          </a:p>
          <a:p>
            <a:pPr marL="342900" indent="-342900">
              <a:spcBef>
                <a:spcPts val="200"/>
              </a:spcBef>
              <a:buClr>
                <a:schemeClr val="accent1"/>
              </a:buClr>
              <a:buFont typeface="Webdings" panose="05030102010509060703" pitchFamily="18" charset="2"/>
              <a:buChar char="4"/>
            </a:pPr>
            <a:r>
              <a:rPr lang="en-US" dirty="0"/>
              <a:t>Human health</a:t>
            </a:r>
          </a:p>
        </p:txBody>
      </p:sp>
      <p:sp>
        <p:nvSpPr>
          <p:cNvPr id="3" name="Text Placeholder 2"/>
          <p:cNvSpPr>
            <a:spLocks noGrp="1"/>
          </p:cNvSpPr>
          <p:nvPr>
            <p:ph type="body" sz="quarter" idx="10"/>
          </p:nvPr>
        </p:nvSpPr>
        <p:spPr>
          <a:xfrm>
            <a:off x="4975027" y="640080"/>
            <a:ext cx="3566160" cy="1325880"/>
          </a:xfrm>
        </p:spPr>
        <p:txBody>
          <a:bodyPr>
            <a:noAutofit/>
          </a:bodyPr>
          <a:lstStyle/>
          <a:p>
            <a:r>
              <a:rPr lang="en-US" sz="4400" dirty="0" smtClean="0"/>
              <a:t>Community Concerns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98" y="354541"/>
            <a:ext cx="3809365" cy="2857024"/>
          </a:xfrm>
          <a:prstGeom prst="rect">
            <a:avLst/>
          </a:prstGeom>
        </p:spPr>
      </p:pic>
      <p:sp>
        <p:nvSpPr>
          <p:cNvPr id="15" name="TextBox 14"/>
          <p:cNvSpPr txBox="1"/>
          <p:nvPr/>
        </p:nvSpPr>
        <p:spPr>
          <a:xfrm>
            <a:off x="533103" y="3194247"/>
            <a:ext cx="3727549" cy="246221"/>
          </a:xfrm>
          <a:prstGeom prst="rect">
            <a:avLst/>
          </a:prstGeom>
          <a:noFill/>
        </p:spPr>
        <p:txBody>
          <a:bodyPr wrap="square" rtlCol="0">
            <a:spAutoFit/>
          </a:bodyPr>
          <a:lstStyle/>
          <a:p>
            <a:pPr algn="ctr"/>
            <a:r>
              <a:rPr lang="en-US" sz="1000" dirty="0" smtClean="0"/>
              <a:t>Jennifer Graham. Harmful Algal Blooms. 10/19/2015</a:t>
            </a:r>
            <a:endParaRPr lang="en-US" sz="10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98" y="3471008"/>
            <a:ext cx="3809365" cy="2857024"/>
          </a:xfrm>
          <a:prstGeom prst="rect">
            <a:avLst/>
          </a:prstGeom>
        </p:spPr>
      </p:pic>
      <p:sp>
        <p:nvSpPr>
          <p:cNvPr id="17" name="TextBox 16"/>
          <p:cNvSpPr txBox="1"/>
          <p:nvPr/>
        </p:nvSpPr>
        <p:spPr>
          <a:xfrm>
            <a:off x="622398" y="6319254"/>
            <a:ext cx="3809365" cy="400110"/>
          </a:xfrm>
          <a:prstGeom prst="rect">
            <a:avLst/>
          </a:prstGeom>
          <a:noFill/>
        </p:spPr>
        <p:txBody>
          <a:bodyPr wrap="square" rtlCol="0">
            <a:spAutoFit/>
          </a:bodyPr>
          <a:lstStyle/>
          <a:p>
            <a:r>
              <a:rPr lang="en-US" sz="1000" dirty="0" smtClean="0"/>
              <a:t>Mike Hooper. </a:t>
            </a:r>
            <a:r>
              <a:rPr lang="en-US" sz="1000" dirty="0"/>
              <a:t>Dead Fish Washed Ashore during Golden Alga Toxic </a:t>
            </a:r>
            <a:r>
              <a:rPr lang="en-US" sz="1000" dirty="0" smtClean="0"/>
              <a:t>Bloom. 10/19/15</a:t>
            </a:r>
            <a:endParaRPr lang="en-US" sz="1000" dirty="0"/>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3355041"/>
            <a:ext cx="9144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1"/>
          </p:nvPr>
        </p:nvSpPr>
        <p:spPr>
          <a:xfrm>
            <a:off x="4204138" y="750018"/>
            <a:ext cx="4354646" cy="2080268"/>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HAB task force</a:t>
            </a:r>
          </a:p>
          <a:p>
            <a:pPr marL="1028700" lvl="1" indent="-342900">
              <a:spcBef>
                <a:spcPts val="200"/>
              </a:spcBef>
              <a:buClr>
                <a:schemeClr val="accent1"/>
              </a:buClr>
              <a:buFont typeface="Webdings" panose="05030102010509060703" pitchFamily="18" charset="2"/>
              <a:buChar char="4"/>
            </a:pPr>
            <a:r>
              <a:rPr lang="en-US" sz="2000" dirty="0" smtClean="0"/>
              <a:t>Detect and study</a:t>
            </a:r>
          </a:p>
          <a:p>
            <a:pPr marL="342900" indent="-342900">
              <a:spcBef>
                <a:spcPts val="200"/>
              </a:spcBef>
              <a:buClr>
                <a:schemeClr val="accent1"/>
              </a:buClr>
              <a:buFont typeface="Webdings" panose="05030102010509060703" pitchFamily="18" charset="2"/>
              <a:buChar char="4"/>
            </a:pPr>
            <a:r>
              <a:rPr lang="en-US" sz="2400" dirty="0" smtClean="0"/>
              <a:t>HAB Hotline</a:t>
            </a:r>
          </a:p>
          <a:p>
            <a:pPr marL="1028700" lvl="1" indent="-342900">
              <a:spcBef>
                <a:spcPts val="200"/>
              </a:spcBef>
              <a:buClr>
                <a:schemeClr val="accent1"/>
              </a:buClr>
              <a:buFont typeface="Webdings" panose="05030102010509060703" pitchFamily="18" charset="2"/>
              <a:buChar char="4"/>
            </a:pPr>
            <a:r>
              <a:rPr lang="en-US" sz="2000" dirty="0" smtClean="0"/>
              <a:t>Report</a:t>
            </a:r>
            <a:endParaRPr lang="en-US" sz="2000" dirty="0"/>
          </a:p>
          <a:p>
            <a:pPr marL="342900" indent="-342900">
              <a:spcBef>
                <a:spcPts val="200"/>
              </a:spcBef>
              <a:buClr>
                <a:schemeClr val="accent1"/>
              </a:buClr>
              <a:buFont typeface="Webdings" panose="05030102010509060703" pitchFamily="18" charset="2"/>
              <a:buChar char="4"/>
            </a:pPr>
            <a:r>
              <a:rPr lang="en-US" sz="2400" dirty="0" smtClean="0"/>
              <a:t>VA </a:t>
            </a:r>
            <a:r>
              <a:rPr lang="en-US" sz="2400" dirty="0"/>
              <a:t>Health </a:t>
            </a:r>
            <a:r>
              <a:rPr lang="en-US" sz="2400" dirty="0" smtClean="0"/>
              <a:t>Department</a:t>
            </a:r>
          </a:p>
          <a:p>
            <a:pPr marL="1028700" lvl="1" indent="-342900">
              <a:spcBef>
                <a:spcPts val="200"/>
              </a:spcBef>
              <a:buClr>
                <a:schemeClr val="accent1"/>
              </a:buClr>
              <a:buFont typeface="Webdings" panose="05030102010509060703" pitchFamily="18" charset="2"/>
              <a:buChar char="4"/>
            </a:pPr>
            <a:r>
              <a:rPr lang="en-US" sz="2000" dirty="0" smtClean="0"/>
              <a:t>Respond</a:t>
            </a:r>
            <a:endParaRPr lang="en-US" sz="2000" dirty="0"/>
          </a:p>
        </p:txBody>
      </p:sp>
      <p:sp>
        <p:nvSpPr>
          <p:cNvPr id="19" name="Text Placeholder 18"/>
          <p:cNvSpPr>
            <a:spLocks noGrp="1"/>
          </p:cNvSpPr>
          <p:nvPr>
            <p:ph type="body" sz="quarter" idx="14"/>
          </p:nvPr>
        </p:nvSpPr>
        <p:spPr>
          <a:xfrm>
            <a:off x="0" y="1043422"/>
            <a:ext cx="3930868" cy="1830106"/>
          </a:xfrm>
        </p:spPr>
        <p:txBody>
          <a:bodyPr/>
          <a:lstStyle/>
          <a:p>
            <a:r>
              <a:rPr lang="en-US" dirty="0" smtClean="0"/>
              <a:t>Current Methods</a:t>
            </a:r>
            <a:endParaRPr lang="en-US" dirty="0"/>
          </a:p>
        </p:txBody>
      </p:sp>
      <p:sp>
        <p:nvSpPr>
          <p:cNvPr id="7" name="Text Placeholder 2"/>
          <p:cNvSpPr>
            <a:spLocks noGrp="1"/>
          </p:cNvSpPr>
          <p:nvPr>
            <p:ph type="body" sz="quarter" idx="11"/>
          </p:nvPr>
        </p:nvSpPr>
        <p:spPr>
          <a:xfrm>
            <a:off x="5355772" y="3131919"/>
            <a:ext cx="4027714" cy="223122"/>
          </a:xfrm>
        </p:spPr>
        <p:txBody>
          <a:bodyPr>
            <a:noAutofit/>
          </a:bodyPr>
          <a:lstStyle/>
          <a:p>
            <a:r>
              <a:rPr lang="en-US" sz="1000" dirty="0" smtClean="0"/>
              <a:t>Image Credit:  Wolfgang </a:t>
            </a:r>
            <a:r>
              <a:rPr lang="en-US" sz="1000" dirty="0" err="1" smtClean="0"/>
              <a:t>Vogelbein</a:t>
            </a:r>
            <a:r>
              <a:rPr lang="en-US" sz="1000" dirty="0" smtClean="0"/>
              <a:t>, York River, 8-17-2015</a:t>
            </a:r>
            <a:endParaRPr lang="en-US" sz="1000" dirty="0"/>
          </a:p>
        </p:txBody>
      </p:sp>
    </p:spTree>
    <p:extLst>
      <p:ext uri="{BB962C8B-B14F-4D97-AF65-F5344CB8AC3E}">
        <p14:creationId xmlns:p14="http://schemas.microsoft.com/office/powerpoint/2010/main" val="380630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405367" y="5293546"/>
            <a:ext cx="5169407" cy="704088"/>
          </a:xfrm>
        </p:spPr>
        <p:txBody>
          <a:bodyPr>
            <a:noAutofit/>
          </a:bodyPr>
          <a:lstStyle/>
          <a:p>
            <a:r>
              <a:rPr lang="en-US" dirty="0" smtClean="0"/>
              <a:t>routine and emergency assessment of HABs</a:t>
            </a:r>
          </a:p>
        </p:txBody>
      </p:sp>
      <p:sp>
        <p:nvSpPr>
          <p:cNvPr id="7" name="Text Placeholder 6"/>
          <p:cNvSpPr>
            <a:spLocks noGrp="1"/>
          </p:cNvSpPr>
          <p:nvPr>
            <p:ph type="body" sz="quarter" idx="14"/>
          </p:nvPr>
        </p:nvSpPr>
        <p:spPr/>
        <p:txBody>
          <a:bodyPr>
            <a:noAutofit/>
          </a:bodyPr>
          <a:lstStyle/>
          <a:p>
            <a:pPr marL="347663" indent="-347663"/>
            <a:r>
              <a:rPr lang="en-US" dirty="0" smtClean="0">
                <a:solidFill>
                  <a:schemeClr val="accent1"/>
                </a:solidFill>
              </a:rPr>
              <a:t>Objectives</a:t>
            </a:r>
            <a:endParaRPr lang="en-US" dirty="0">
              <a:solidFill>
                <a:schemeClr val="accent1"/>
              </a:solidFill>
            </a:endParaRPr>
          </a:p>
        </p:txBody>
      </p:sp>
      <p:sp>
        <p:nvSpPr>
          <p:cNvPr id="10" name="Text Placeholder 9"/>
          <p:cNvSpPr>
            <a:spLocks noGrp="1"/>
          </p:cNvSpPr>
          <p:nvPr>
            <p:ph type="body" sz="quarter" idx="15"/>
          </p:nvPr>
        </p:nvSpPr>
        <p:spPr>
          <a:xfrm>
            <a:off x="603093" y="2900320"/>
            <a:ext cx="2054247" cy="768096"/>
          </a:xfrm>
        </p:spPr>
        <p:txBody>
          <a:bodyPr/>
          <a:lstStyle/>
          <a:p>
            <a:pPr algn="l"/>
            <a:r>
              <a:rPr lang="en-US" dirty="0" smtClean="0">
                <a:solidFill>
                  <a:schemeClr val="tx2"/>
                </a:solidFill>
              </a:rPr>
              <a:t>Create</a:t>
            </a:r>
            <a:endParaRPr lang="en-US" dirty="0">
              <a:solidFill>
                <a:schemeClr val="tx2"/>
              </a:solidFill>
            </a:endParaRPr>
          </a:p>
        </p:txBody>
      </p:sp>
      <p:sp>
        <p:nvSpPr>
          <p:cNvPr id="11" name="Text Placeholder 10"/>
          <p:cNvSpPr>
            <a:spLocks noGrp="1"/>
          </p:cNvSpPr>
          <p:nvPr>
            <p:ph type="body" sz="quarter" idx="16"/>
          </p:nvPr>
        </p:nvSpPr>
        <p:spPr>
          <a:xfrm>
            <a:off x="3405366" y="3046111"/>
            <a:ext cx="5169408" cy="704088"/>
          </a:xfrm>
        </p:spPr>
        <p:txBody>
          <a:bodyPr>
            <a:noAutofit/>
          </a:bodyPr>
          <a:lstStyle/>
          <a:p>
            <a:r>
              <a:rPr lang="en-US" dirty="0" smtClean="0"/>
              <a:t>a python tool that processes raw Landsat 8 OLI images and produces a chlorophyll-</a:t>
            </a:r>
            <a:r>
              <a:rPr lang="en-US" i="1" dirty="0" smtClean="0"/>
              <a:t>a</a:t>
            </a:r>
            <a:r>
              <a:rPr lang="en-US" dirty="0" smtClean="0"/>
              <a:t> map</a:t>
            </a:r>
            <a:endParaRPr lang="en-US" dirty="0"/>
          </a:p>
        </p:txBody>
      </p:sp>
      <p:sp>
        <p:nvSpPr>
          <p:cNvPr id="12" name="Text Placeholder 11"/>
          <p:cNvSpPr>
            <a:spLocks noGrp="1"/>
          </p:cNvSpPr>
          <p:nvPr>
            <p:ph type="body" sz="quarter" idx="17"/>
          </p:nvPr>
        </p:nvSpPr>
        <p:spPr>
          <a:xfrm>
            <a:off x="603093" y="5261542"/>
            <a:ext cx="2506192" cy="768096"/>
          </a:xfrm>
        </p:spPr>
        <p:txBody>
          <a:bodyPr/>
          <a:lstStyle/>
          <a:p>
            <a:pPr algn="l"/>
            <a:r>
              <a:rPr lang="en-US" dirty="0" smtClean="0">
                <a:solidFill>
                  <a:schemeClr val="tx2"/>
                </a:solidFill>
              </a:rPr>
              <a:t>Improve</a:t>
            </a:r>
            <a:endParaRPr lang="en-US" dirty="0">
              <a:solidFill>
                <a:schemeClr val="tx2"/>
              </a:solidFill>
            </a:endParaRPr>
          </a:p>
        </p:txBody>
      </p:sp>
      <p:sp>
        <p:nvSpPr>
          <p:cNvPr id="13" name="Text Placeholder 12"/>
          <p:cNvSpPr>
            <a:spLocks noGrp="1"/>
          </p:cNvSpPr>
          <p:nvPr>
            <p:ph type="body" sz="quarter" idx="18"/>
          </p:nvPr>
        </p:nvSpPr>
        <p:spPr>
          <a:xfrm>
            <a:off x="567196" y="4091940"/>
            <a:ext cx="2663847" cy="768096"/>
          </a:xfrm>
        </p:spPr>
        <p:txBody>
          <a:bodyPr/>
          <a:lstStyle/>
          <a:p>
            <a:pPr algn="l"/>
            <a:r>
              <a:rPr lang="en-US" dirty="0" smtClean="0">
                <a:solidFill>
                  <a:schemeClr val="tx2"/>
                </a:solidFill>
              </a:rPr>
              <a:t>Cultivate</a:t>
            </a:r>
            <a:endParaRPr lang="en-US" dirty="0">
              <a:solidFill>
                <a:schemeClr val="tx2"/>
              </a:solidFill>
            </a:endParaRPr>
          </a:p>
        </p:txBody>
      </p:sp>
      <p:sp>
        <p:nvSpPr>
          <p:cNvPr id="14" name="Text Placeholder 13"/>
          <p:cNvSpPr>
            <a:spLocks noGrp="1"/>
          </p:cNvSpPr>
          <p:nvPr>
            <p:ph type="body" sz="quarter" idx="19"/>
          </p:nvPr>
        </p:nvSpPr>
        <p:spPr>
          <a:xfrm>
            <a:off x="3394855" y="4264648"/>
            <a:ext cx="5169407" cy="704088"/>
          </a:xfrm>
        </p:spPr>
        <p:txBody>
          <a:bodyPr>
            <a:noAutofit/>
          </a:bodyPr>
          <a:lstStyle/>
          <a:p>
            <a:r>
              <a:rPr lang="en-US" dirty="0" smtClean="0"/>
              <a:t>a better understanding of the causes and impacts of HABs</a:t>
            </a:r>
            <a:endParaRPr lang="en-US" dirty="0"/>
          </a:p>
        </p:txBody>
      </p:sp>
      <p:sp>
        <p:nvSpPr>
          <p:cNvPr id="2" name="TextBox 1"/>
          <p:cNvSpPr txBox="1"/>
          <p:nvPr/>
        </p:nvSpPr>
        <p:spPr>
          <a:xfrm>
            <a:off x="603093" y="1836559"/>
            <a:ext cx="2497459" cy="701731"/>
          </a:xfrm>
          <a:prstGeom prst="rect">
            <a:avLst/>
          </a:prstGeom>
          <a:noFill/>
        </p:spPr>
        <p:txBody>
          <a:bodyPr wrap="square" rtlCol="0">
            <a:spAutoFit/>
          </a:bodyPr>
          <a:lstStyle/>
          <a:p>
            <a:pPr lvl="0">
              <a:lnSpc>
                <a:spcPct val="90000"/>
              </a:lnSpc>
              <a:spcBef>
                <a:spcPts val="1000"/>
              </a:spcBef>
            </a:pPr>
            <a:r>
              <a:rPr lang="en-US" sz="4400" b="1" dirty="0" smtClean="0">
                <a:solidFill>
                  <a:schemeClr val="tx2"/>
                </a:solidFill>
              </a:rPr>
              <a:t>Develop</a:t>
            </a:r>
            <a:endParaRPr lang="en-US" sz="4400" b="1" dirty="0">
              <a:solidFill>
                <a:schemeClr val="tx2"/>
              </a:solidFill>
            </a:endParaRPr>
          </a:p>
        </p:txBody>
      </p:sp>
      <p:sp>
        <p:nvSpPr>
          <p:cNvPr id="4" name="TextBox 3"/>
          <p:cNvSpPr txBox="1"/>
          <p:nvPr/>
        </p:nvSpPr>
        <p:spPr>
          <a:xfrm>
            <a:off x="3394855" y="1884657"/>
            <a:ext cx="4890499" cy="1015663"/>
          </a:xfrm>
          <a:prstGeom prst="rect">
            <a:avLst/>
          </a:prstGeom>
          <a:noFill/>
        </p:spPr>
        <p:txBody>
          <a:bodyPr wrap="square" rtlCol="0">
            <a:spAutoFit/>
          </a:bodyPr>
          <a:lstStyle/>
          <a:p>
            <a:r>
              <a:rPr lang="en-US" sz="2000" dirty="0"/>
              <a:t>a</a:t>
            </a:r>
            <a:r>
              <a:rPr lang="en-US" sz="2000" dirty="0" smtClean="0"/>
              <a:t>n algorithm to combine Landsat 8, and </a:t>
            </a:r>
            <a:r>
              <a:rPr lang="en-US" sz="2000" i="1" dirty="0" smtClean="0"/>
              <a:t>in situ </a:t>
            </a:r>
            <a:r>
              <a:rPr lang="en-US" sz="2000" dirty="0" smtClean="0"/>
              <a:t>data to estimate chlorophyll-</a:t>
            </a:r>
            <a:r>
              <a:rPr lang="en-US" sz="2000" i="1" dirty="0" smtClean="0"/>
              <a:t>a</a:t>
            </a:r>
            <a:r>
              <a:rPr lang="en-US" sz="2000" dirty="0" smtClean="0"/>
              <a:t> concentrations </a:t>
            </a:r>
            <a:endParaRPr lang="en-US" sz="2000" dirty="0"/>
          </a:p>
        </p:txBody>
      </p:sp>
    </p:spTree>
    <p:extLst>
      <p:ext uri="{BB962C8B-B14F-4D97-AF65-F5344CB8AC3E}">
        <p14:creationId xmlns:p14="http://schemas.microsoft.com/office/powerpoint/2010/main" val="3201796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solidFill>
                  <a:schemeClr val="accent1"/>
                </a:solidFill>
              </a:rPr>
              <a:t>NASA Earth Observations</a:t>
            </a:r>
            <a:endParaRPr lang="en-US" dirty="0">
              <a:solidFill>
                <a:schemeClr val="accent1"/>
              </a:solidFill>
            </a:endParaRPr>
          </a:p>
        </p:txBody>
      </p:sp>
      <p:sp>
        <p:nvSpPr>
          <p:cNvPr id="4" name="Text Placeholder 3"/>
          <p:cNvSpPr>
            <a:spLocks noGrp="1"/>
          </p:cNvSpPr>
          <p:nvPr>
            <p:ph type="body" sz="quarter" idx="15"/>
          </p:nvPr>
        </p:nvSpPr>
        <p:spPr>
          <a:xfrm>
            <a:off x="2985399" y="1980887"/>
            <a:ext cx="3173201" cy="768096"/>
          </a:xfrm>
        </p:spPr>
        <p:txBody>
          <a:bodyPr>
            <a:noAutofit/>
          </a:bodyPr>
          <a:lstStyle/>
          <a:p>
            <a:pPr algn="l"/>
            <a:r>
              <a:rPr lang="en-US" sz="3600" dirty="0" smtClean="0">
                <a:solidFill>
                  <a:schemeClr val="tx2"/>
                </a:solidFill>
              </a:rPr>
              <a:t>Landsat 8 OLI</a:t>
            </a:r>
            <a:endParaRPr lang="en-US" sz="3600" dirty="0">
              <a:solidFill>
                <a:schemeClr val="tx2"/>
              </a:solidFill>
            </a:endParaRPr>
          </a:p>
        </p:txBody>
      </p:sp>
      <p:pic>
        <p:nvPicPr>
          <p:cNvPr id="8" name="Picture 6" descr="03 Landsa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090" y="2871189"/>
            <a:ext cx="4150556" cy="338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781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1"/>
          <p:cNvSpPr>
            <a:spLocks noGrp="1"/>
          </p:cNvSpPr>
          <p:nvPr>
            <p:ph type="body" sz="quarter" idx="11"/>
          </p:nvPr>
        </p:nvSpPr>
        <p:spPr>
          <a:xfrm>
            <a:off x="2068691" y="3226248"/>
            <a:ext cx="6993639" cy="1000324"/>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dirty="0" smtClean="0">
                <a:solidFill>
                  <a:schemeClr val="tx1">
                    <a:lumMod val="40000"/>
                    <a:lumOff val="60000"/>
                  </a:schemeClr>
                </a:solidFill>
              </a:rPr>
              <a:t>Create masks for land, clouds, shallow water and turbid water</a:t>
            </a:r>
            <a:endParaRPr lang="en-US" dirty="0">
              <a:solidFill>
                <a:schemeClr val="tx1">
                  <a:lumMod val="40000"/>
                  <a:lumOff val="60000"/>
                </a:schemeClr>
              </a:solidFill>
            </a:endParaRP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Match Landsat and VIMS data</a:t>
            </a: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Combine layers into exported table</a:t>
            </a:r>
          </a:p>
        </p:txBody>
      </p:sp>
      <p:sp>
        <p:nvSpPr>
          <p:cNvPr id="74" name="Rectangle 73"/>
          <p:cNvSpPr/>
          <p:nvPr/>
        </p:nvSpPr>
        <p:spPr>
          <a:xfrm>
            <a:off x="2068691" y="1561721"/>
            <a:ext cx="7201238" cy="1066959"/>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b="1" dirty="0">
                <a:solidFill>
                  <a:srgbClr val="000000"/>
                </a:solidFill>
              </a:rPr>
              <a:t>Landsat 8 OLI/TIRS reflectance bands</a:t>
            </a:r>
          </a:p>
          <a:p>
            <a:pPr marL="342900" indent="-342900">
              <a:spcBef>
                <a:spcPts val="200"/>
              </a:spcBef>
              <a:buClr>
                <a:schemeClr val="accent1"/>
              </a:buClr>
              <a:buFont typeface="Webdings" panose="05030102010509060703" pitchFamily="18" charset="2"/>
              <a:buChar char="4"/>
            </a:pPr>
            <a:r>
              <a:rPr lang="en-US" sz="2000" b="1" dirty="0" smtClean="0">
                <a:solidFill>
                  <a:srgbClr val="000000"/>
                </a:solidFill>
              </a:rPr>
              <a:t>VECOS </a:t>
            </a:r>
            <a:r>
              <a:rPr lang="en-US" sz="2000" b="1" i="1" dirty="0">
                <a:solidFill>
                  <a:srgbClr val="000000"/>
                </a:solidFill>
              </a:rPr>
              <a:t>in situ</a:t>
            </a:r>
            <a:r>
              <a:rPr lang="en-US" sz="2000" b="1" dirty="0">
                <a:solidFill>
                  <a:srgbClr val="000000"/>
                </a:solidFill>
              </a:rPr>
              <a:t> water quality data</a:t>
            </a:r>
          </a:p>
          <a:p>
            <a:pPr marL="342900" indent="-342900">
              <a:spcBef>
                <a:spcPts val="200"/>
              </a:spcBef>
              <a:buClr>
                <a:schemeClr val="accent1"/>
              </a:buClr>
              <a:buFont typeface="Webdings" panose="05030102010509060703" pitchFamily="18" charset="2"/>
              <a:buChar char="4"/>
            </a:pPr>
            <a:r>
              <a:rPr lang="en-US" sz="2000" b="1" dirty="0">
                <a:solidFill>
                  <a:srgbClr val="000000"/>
                </a:solidFill>
              </a:rPr>
              <a:t>NOAA bathymetry data</a:t>
            </a:r>
          </a:p>
        </p:txBody>
      </p:sp>
      <p:sp>
        <p:nvSpPr>
          <p:cNvPr id="82" name="Rectangle 81"/>
          <p:cNvSpPr/>
          <p:nvPr/>
        </p:nvSpPr>
        <p:spPr>
          <a:xfrm>
            <a:off x="1971039" y="4436993"/>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Run linear and nonlinear regressions</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Use best fit regression model as predictive model</a:t>
            </a:r>
          </a:p>
        </p:txBody>
      </p:sp>
      <p:grpSp>
        <p:nvGrpSpPr>
          <p:cNvPr id="132" name="Group 131"/>
          <p:cNvGrpSpPr/>
          <p:nvPr/>
        </p:nvGrpSpPr>
        <p:grpSpPr>
          <a:xfrm>
            <a:off x="458970" y="1561721"/>
            <a:ext cx="8379212" cy="4296605"/>
            <a:chOff x="427591" y="1259976"/>
            <a:chExt cx="8379212" cy="4296605"/>
          </a:xfrm>
        </p:grpSpPr>
        <p:sp>
          <p:nvSpPr>
            <p:cNvPr id="69" name="Rounded Rectangle 68"/>
            <p:cNvSpPr/>
            <p:nvPr/>
          </p:nvSpPr>
          <p:spPr>
            <a:xfrm>
              <a:off x="1652670" y="2886689"/>
              <a:ext cx="7154133" cy="921913"/>
            </a:xfrm>
            <a:prstGeom prst="roundRect">
              <a:avLst/>
            </a:prstGeom>
            <a:noFill/>
            <a:ln w="28575">
              <a:solidFill>
                <a:schemeClr val="accent1">
                  <a:shade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8116521">
              <a:off x="1530724" y="2935070"/>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652670" y="1259976"/>
              <a:ext cx="7154132" cy="1318834"/>
            </a:xfrm>
            <a:prstGeom prst="roundRect">
              <a:avLst/>
            </a:prstGeom>
            <a:noFill/>
            <a:ln w="28575">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8116521">
              <a:off x="1531439" y="1312086"/>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hevron 74"/>
            <p:cNvSpPr/>
            <p:nvPr/>
          </p:nvSpPr>
          <p:spPr>
            <a:xfrm rot="5400000">
              <a:off x="347501" y="2993574"/>
              <a:ext cx="1627900" cy="1414127"/>
            </a:xfrm>
            <a:prstGeom prst="chevron">
              <a:avLst/>
            </a:prstGeom>
            <a:solidFill>
              <a:schemeClr val="accent1">
                <a:lumMod val="5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51904" y="1562460"/>
              <a:ext cx="2019095" cy="1414127"/>
            </a:xfrm>
            <a:prstGeom prst="chevron">
              <a:avLst/>
            </a:prstGeom>
            <a:solidFill>
              <a:srgbClr val="183C5C"/>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rot="8116521">
              <a:off x="1574143" y="2859846"/>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1503" y="2167170"/>
              <a:ext cx="1361459" cy="353943"/>
            </a:xfrm>
            <a:prstGeom prst="rect">
              <a:avLst/>
            </a:prstGeom>
            <a:noFill/>
          </p:spPr>
          <p:txBody>
            <a:bodyPr wrap="square" rtlCol="0">
              <a:spAutoFit/>
            </a:bodyPr>
            <a:lstStyle/>
            <a:p>
              <a:pPr algn="ctr"/>
              <a:r>
                <a:rPr lang="en-US" sz="1700" dirty="0">
                  <a:solidFill>
                    <a:schemeClr val="bg1"/>
                  </a:solidFill>
                </a:rPr>
                <a:t>Acquisition</a:t>
              </a:r>
            </a:p>
          </p:txBody>
        </p:sp>
        <p:sp>
          <p:nvSpPr>
            <p:cNvPr id="79" name="TextBox 78"/>
            <p:cNvSpPr txBox="1"/>
            <p:nvPr/>
          </p:nvSpPr>
          <p:spPr>
            <a:xfrm>
              <a:off x="694445" y="3608547"/>
              <a:ext cx="934012" cy="353943"/>
            </a:xfrm>
            <a:prstGeom prst="rect">
              <a:avLst/>
            </a:prstGeom>
            <a:noFill/>
          </p:spPr>
          <p:txBody>
            <a:bodyPr wrap="square" rtlCol="0">
              <a:spAutoFit/>
            </a:bodyPr>
            <a:lstStyle/>
            <a:p>
              <a:pPr algn="ctr"/>
              <a:r>
                <a:rPr lang="en-US" sz="1700" dirty="0">
                  <a:solidFill>
                    <a:schemeClr val="bg1"/>
                  </a:solidFill>
                </a:rPr>
                <a:t>ArcGIS</a:t>
              </a:r>
            </a:p>
          </p:txBody>
        </p:sp>
        <p:sp>
          <p:nvSpPr>
            <p:cNvPr id="80" name="Rounded Rectangle 79"/>
            <p:cNvSpPr/>
            <p:nvPr/>
          </p:nvSpPr>
          <p:spPr>
            <a:xfrm>
              <a:off x="1652671" y="4121476"/>
              <a:ext cx="7154131" cy="712519"/>
            </a:xfrm>
            <a:prstGeom prst="roundRect">
              <a:avLst/>
            </a:prstGeom>
            <a:noFill/>
            <a:ln w="28575">
              <a:solidFill>
                <a:schemeClr val="accent1">
                  <a:lumMod val="75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8116521">
              <a:off x="1518451" y="4148807"/>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hevron 82"/>
            <p:cNvSpPr/>
            <p:nvPr/>
          </p:nvSpPr>
          <p:spPr>
            <a:xfrm rot="5400000">
              <a:off x="422137" y="4137000"/>
              <a:ext cx="1425035" cy="1414128"/>
            </a:xfrm>
            <a:prstGeom prst="chevron">
              <a:avLst/>
            </a:prstGeom>
            <a:solidFill>
              <a:schemeClr val="accent1">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1008943" y="4884471"/>
              <a:ext cx="251425" cy="353943"/>
            </a:xfrm>
            <a:prstGeom prst="rect">
              <a:avLst/>
            </a:prstGeom>
            <a:noFill/>
          </p:spPr>
          <p:txBody>
            <a:bodyPr wrap="square" rtlCol="0">
              <a:spAutoFit/>
            </a:bodyPr>
            <a:lstStyle/>
            <a:p>
              <a:r>
                <a:rPr lang="en-US" sz="1700" dirty="0">
                  <a:solidFill>
                    <a:schemeClr val="bg1"/>
                  </a:solidFill>
                </a:rPr>
                <a:t>R</a:t>
              </a:r>
            </a:p>
          </p:txBody>
        </p:sp>
      </p:grpSp>
      <p:sp>
        <p:nvSpPr>
          <p:cNvPr id="85" name="TextBox 84"/>
          <p:cNvSpPr txBox="1"/>
          <p:nvPr/>
        </p:nvSpPr>
        <p:spPr>
          <a:xfrm>
            <a:off x="1971039" y="281914"/>
            <a:ext cx="5683526" cy="1015663"/>
          </a:xfrm>
          <a:prstGeom prst="rect">
            <a:avLst/>
          </a:prstGeom>
          <a:noFill/>
        </p:spPr>
        <p:txBody>
          <a:bodyPr wrap="square" rtlCol="0">
            <a:spAutoFit/>
          </a:bodyPr>
          <a:lstStyle/>
          <a:p>
            <a:r>
              <a:rPr lang="en-US" sz="6000" b="1" dirty="0" smtClean="0">
                <a:solidFill>
                  <a:schemeClr val="accent1"/>
                </a:solidFill>
              </a:rPr>
              <a:t>Methodology I</a:t>
            </a:r>
            <a:endParaRPr lang="en-US" sz="6000" b="1" dirty="0">
              <a:solidFill>
                <a:schemeClr val="accent1"/>
              </a:solidFill>
            </a:endParaRPr>
          </a:p>
        </p:txBody>
      </p:sp>
    </p:spTree>
    <p:extLst>
      <p:ext uri="{BB962C8B-B14F-4D97-AF65-F5344CB8AC3E}">
        <p14:creationId xmlns:p14="http://schemas.microsoft.com/office/powerpoint/2010/main" val="97302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1"/>
          <p:cNvSpPr>
            <a:spLocks noGrp="1"/>
          </p:cNvSpPr>
          <p:nvPr>
            <p:ph type="body" sz="quarter" idx="11"/>
          </p:nvPr>
        </p:nvSpPr>
        <p:spPr>
          <a:xfrm>
            <a:off x="2068691" y="3226248"/>
            <a:ext cx="6993639" cy="1000324"/>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b="1" dirty="0" smtClean="0">
                <a:solidFill>
                  <a:srgbClr val="000000"/>
                </a:solidFill>
              </a:rPr>
              <a:t>Create masks for land, clouds, shallow water and turbid water</a:t>
            </a:r>
            <a:endParaRPr lang="en-US" b="1" dirty="0">
              <a:solidFill>
                <a:srgbClr val="000000"/>
              </a:solidFill>
            </a:endParaRP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Match Landsat and VIMS data</a:t>
            </a: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Combine layers into exported table</a:t>
            </a:r>
          </a:p>
        </p:txBody>
      </p:sp>
      <p:sp>
        <p:nvSpPr>
          <p:cNvPr id="74" name="Rectangle 73"/>
          <p:cNvSpPr/>
          <p:nvPr/>
        </p:nvSpPr>
        <p:spPr>
          <a:xfrm>
            <a:off x="2068691" y="1561721"/>
            <a:ext cx="7201238" cy="1066959"/>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Landsat 8 OLI/TIRS reflectance bands</a:t>
            </a:r>
          </a:p>
          <a:p>
            <a:pPr marL="342900" indent="-342900">
              <a:spcBef>
                <a:spcPts val="200"/>
              </a:spcBef>
              <a:buClr>
                <a:schemeClr val="accent1"/>
              </a:buClr>
              <a:buFont typeface="Webdings" panose="05030102010509060703" pitchFamily="18" charset="2"/>
              <a:buChar char="4"/>
            </a:pPr>
            <a:r>
              <a:rPr lang="en-US" sz="2000" dirty="0" smtClean="0">
                <a:solidFill>
                  <a:schemeClr val="tx1">
                    <a:lumMod val="40000"/>
                    <a:lumOff val="60000"/>
                  </a:schemeClr>
                </a:solidFill>
              </a:rPr>
              <a:t>VECOS </a:t>
            </a:r>
            <a:r>
              <a:rPr lang="en-US" sz="2000" i="1" dirty="0">
                <a:solidFill>
                  <a:schemeClr val="tx1">
                    <a:lumMod val="40000"/>
                    <a:lumOff val="60000"/>
                  </a:schemeClr>
                </a:solidFill>
              </a:rPr>
              <a:t>in situ</a:t>
            </a:r>
            <a:r>
              <a:rPr lang="en-US" sz="2000" dirty="0">
                <a:solidFill>
                  <a:schemeClr val="tx1">
                    <a:lumMod val="40000"/>
                    <a:lumOff val="60000"/>
                  </a:schemeClr>
                </a:solidFill>
              </a:rPr>
              <a:t> water quality data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NOAA bathymetry data</a:t>
            </a:r>
          </a:p>
        </p:txBody>
      </p:sp>
      <p:sp>
        <p:nvSpPr>
          <p:cNvPr id="82" name="Rectangle 81"/>
          <p:cNvSpPr/>
          <p:nvPr/>
        </p:nvSpPr>
        <p:spPr>
          <a:xfrm>
            <a:off x="1971039" y="4436993"/>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Run linear and nonlinear regressions</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Use best fit regression model as predictive model</a:t>
            </a:r>
          </a:p>
        </p:txBody>
      </p:sp>
      <p:grpSp>
        <p:nvGrpSpPr>
          <p:cNvPr id="132" name="Group 131"/>
          <p:cNvGrpSpPr/>
          <p:nvPr/>
        </p:nvGrpSpPr>
        <p:grpSpPr>
          <a:xfrm>
            <a:off x="458970" y="1561721"/>
            <a:ext cx="8379212" cy="4296605"/>
            <a:chOff x="427591" y="1259976"/>
            <a:chExt cx="8379212" cy="4296605"/>
          </a:xfrm>
        </p:grpSpPr>
        <p:sp>
          <p:nvSpPr>
            <p:cNvPr id="69" name="Rounded Rectangle 68"/>
            <p:cNvSpPr/>
            <p:nvPr/>
          </p:nvSpPr>
          <p:spPr>
            <a:xfrm>
              <a:off x="1652670" y="2886689"/>
              <a:ext cx="7154133" cy="921913"/>
            </a:xfrm>
            <a:prstGeom prst="roundRect">
              <a:avLst/>
            </a:prstGeom>
            <a:noFill/>
            <a:ln w="28575">
              <a:solidFill>
                <a:schemeClr val="accent1">
                  <a:shade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8116521">
              <a:off x="1530724" y="2935070"/>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652670" y="1259976"/>
              <a:ext cx="7154132" cy="1318834"/>
            </a:xfrm>
            <a:prstGeom prst="roundRect">
              <a:avLst/>
            </a:prstGeom>
            <a:noFill/>
            <a:ln w="28575">
              <a:solidFill>
                <a:srgbClr val="183C5C">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8116521">
              <a:off x="1531439" y="1312086"/>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hevron 74"/>
            <p:cNvSpPr/>
            <p:nvPr/>
          </p:nvSpPr>
          <p:spPr>
            <a:xfrm rot="5400000">
              <a:off x="347501" y="2993574"/>
              <a:ext cx="1627900" cy="1414127"/>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51904" y="1562460"/>
              <a:ext cx="2019095" cy="1414127"/>
            </a:xfrm>
            <a:prstGeom prst="chevron">
              <a:avLst/>
            </a:prstGeom>
            <a:solidFill>
              <a:srgbClr val="183C5C">
                <a:alpha val="66000"/>
              </a:srgb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rot="8116521">
              <a:off x="1574143" y="2859846"/>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1503" y="2167170"/>
              <a:ext cx="1361459" cy="353943"/>
            </a:xfrm>
            <a:prstGeom prst="rect">
              <a:avLst/>
            </a:prstGeom>
            <a:noFill/>
          </p:spPr>
          <p:txBody>
            <a:bodyPr wrap="square" rtlCol="0">
              <a:spAutoFit/>
            </a:bodyPr>
            <a:lstStyle/>
            <a:p>
              <a:pPr algn="ctr"/>
              <a:r>
                <a:rPr lang="en-US" sz="1700" dirty="0">
                  <a:solidFill>
                    <a:schemeClr val="bg1"/>
                  </a:solidFill>
                </a:rPr>
                <a:t>Acquisition</a:t>
              </a:r>
            </a:p>
          </p:txBody>
        </p:sp>
        <p:sp>
          <p:nvSpPr>
            <p:cNvPr id="79" name="TextBox 78"/>
            <p:cNvSpPr txBox="1"/>
            <p:nvPr/>
          </p:nvSpPr>
          <p:spPr>
            <a:xfrm>
              <a:off x="694445" y="3608547"/>
              <a:ext cx="934012" cy="353943"/>
            </a:xfrm>
            <a:prstGeom prst="rect">
              <a:avLst/>
            </a:prstGeom>
            <a:noFill/>
          </p:spPr>
          <p:txBody>
            <a:bodyPr wrap="square" rtlCol="0">
              <a:spAutoFit/>
            </a:bodyPr>
            <a:lstStyle/>
            <a:p>
              <a:pPr algn="ctr"/>
              <a:r>
                <a:rPr lang="en-US" sz="1700" dirty="0">
                  <a:solidFill>
                    <a:schemeClr val="bg1"/>
                  </a:solidFill>
                </a:rPr>
                <a:t>ArcGIS</a:t>
              </a:r>
            </a:p>
          </p:txBody>
        </p:sp>
        <p:sp>
          <p:nvSpPr>
            <p:cNvPr id="80" name="Rounded Rectangle 79"/>
            <p:cNvSpPr/>
            <p:nvPr/>
          </p:nvSpPr>
          <p:spPr>
            <a:xfrm>
              <a:off x="1652671" y="4121476"/>
              <a:ext cx="7154131" cy="712519"/>
            </a:xfrm>
            <a:prstGeom prst="roundRect">
              <a:avLst/>
            </a:prstGeom>
            <a:noFill/>
            <a:ln w="28575">
              <a:solidFill>
                <a:schemeClr val="accent1">
                  <a:lumMod val="75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8116521">
              <a:off x="1518451" y="4148807"/>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hevron 82"/>
            <p:cNvSpPr/>
            <p:nvPr/>
          </p:nvSpPr>
          <p:spPr>
            <a:xfrm rot="5400000">
              <a:off x="422137" y="4137000"/>
              <a:ext cx="1425035" cy="1414128"/>
            </a:xfrm>
            <a:prstGeom prst="chevron">
              <a:avLst/>
            </a:prstGeom>
            <a:solidFill>
              <a:schemeClr val="accent1">
                <a:lumMod val="75000"/>
                <a:alpha val="5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1008943" y="4884471"/>
              <a:ext cx="251425" cy="353943"/>
            </a:xfrm>
            <a:prstGeom prst="rect">
              <a:avLst/>
            </a:prstGeom>
            <a:noFill/>
          </p:spPr>
          <p:txBody>
            <a:bodyPr wrap="square" rtlCol="0">
              <a:spAutoFit/>
            </a:bodyPr>
            <a:lstStyle/>
            <a:p>
              <a:r>
                <a:rPr lang="en-US" sz="1700" dirty="0">
                  <a:solidFill>
                    <a:schemeClr val="bg1"/>
                  </a:solidFill>
                </a:rPr>
                <a:t>R</a:t>
              </a:r>
            </a:p>
          </p:txBody>
        </p:sp>
      </p:grpSp>
      <p:sp>
        <p:nvSpPr>
          <p:cNvPr id="85" name="TextBox 84"/>
          <p:cNvSpPr txBox="1"/>
          <p:nvPr/>
        </p:nvSpPr>
        <p:spPr>
          <a:xfrm>
            <a:off x="1971039" y="281914"/>
            <a:ext cx="5683526" cy="1015663"/>
          </a:xfrm>
          <a:prstGeom prst="rect">
            <a:avLst/>
          </a:prstGeom>
          <a:noFill/>
        </p:spPr>
        <p:txBody>
          <a:bodyPr wrap="square" rtlCol="0">
            <a:spAutoFit/>
          </a:bodyPr>
          <a:lstStyle/>
          <a:p>
            <a:r>
              <a:rPr lang="en-US" sz="6000" b="1" dirty="0" smtClean="0">
                <a:solidFill>
                  <a:schemeClr val="accent1"/>
                </a:solidFill>
              </a:rPr>
              <a:t>Methodology I</a:t>
            </a:r>
            <a:endParaRPr lang="en-US" sz="6000" b="1" dirty="0">
              <a:solidFill>
                <a:schemeClr val="accent1"/>
              </a:solidFill>
            </a:endParaRPr>
          </a:p>
        </p:txBody>
      </p:sp>
    </p:spTree>
    <p:extLst>
      <p:ext uri="{BB962C8B-B14F-4D97-AF65-F5344CB8AC3E}">
        <p14:creationId xmlns:p14="http://schemas.microsoft.com/office/powerpoint/2010/main" val="1758610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4987</TotalTime>
  <Words>2412</Words>
  <Application>Microsoft Office PowerPoint</Application>
  <PresentationFormat>On-screen Show (4:3)</PresentationFormat>
  <Paragraphs>313</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DEVELOP4</cp:lastModifiedBy>
  <cp:revision>255</cp:revision>
  <dcterms:created xsi:type="dcterms:W3CDTF">2015-05-18T13:26:09Z</dcterms:created>
  <dcterms:modified xsi:type="dcterms:W3CDTF">2015-11-17T20:47:45Z</dcterms:modified>
</cp:coreProperties>
</file>