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guide id="3" pos="8184" userDrawn="1">
          <p15:clr>
            <a:srgbClr val="A4A3A4"/>
          </p15:clr>
        </p15:guide>
        <p15:guide id="4" pos="15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FD3AD-A072-B133-FC06-835B5BFB5F40}" name="Kelli Roberts" initials="KR" userId="S::kelli.roberts@ssaihq.com::fa9adabb-3acf-4b25-aac3-f174b57398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F00"/>
    <a:srgbClr val="DC2F03"/>
    <a:srgbClr val="E95D0C"/>
    <a:srgbClr val="D20002"/>
    <a:srgbClr val="9F0009"/>
    <a:srgbClr val="F2790F"/>
    <a:srgbClr val="C13E2D"/>
    <a:srgbClr val="DB3949"/>
    <a:srgbClr val="FF3333"/>
    <a:srgbClr val="5372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837C4-A0F7-8F4D-B786-259AA8404B96}" v="95" dt="2022-11-22T21:00:37.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26"/>
  </p:normalViewPr>
  <p:slideViewPr>
    <p:cSldViewPr snapToGrid="0">
      <p:cViewPr varScale="1">
        <p:scale>
          <a:sx n="12" d="100"/>
          <a:sy n="12" d="100"/>
        </p:scale>
        <p:origin x="2160" y="32"/>
      </p:cViewPr>
      <p:guideLst>
        <p:guide pos="7632"/>
        <p:guide orient="horz" pos="20736"/>
        <p:guide pos="8184"/>
        <p:guide pos="15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15494-141B-E546-87D0-561345EA5387}" type="datetimeFigureOut">
              <a:rPr lang="en-US" smtClean="0"/>
              <a:t>2/23/2023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950D3-F7E1-364A-B1A1-995C7E3750E6}" type="slidenum">
              <a:rPr lang="en-US" smtClean="0"/>
              <a:t>‹#›</a:t>
            </a:fld>
            <a:endParaRPr lang="en-US"/>
          </a:p>
        </p:txBody>
      </p:sp>
    </p:spTree>
    <p:extLst>
      <p:ext uri="{BB962C8B-B14F-4D97-AF65-F5344CB8AC3E}">
        <p14:creationId xmlns:p14="http://schemas.microsoft.com/office/powerpoint/2010/main" val="324359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C950D3-F7E1-364A-B1A1-995C7E3750E6}" type="slidenum">
              <a:rPr lang="en-US" smtClean="0"/>
              <a:t>1</a:t>
            </a:fld>
            <a:endParaRPr lang="en-US"/>
          </a:p>
        </p:txBody>
      </p:sp>
    </p:spTree>
    <p:extLst>
      <p:ext uri="{BB962C8B-B14F-4D97-AF65-F5344CB8AC3E}">
        <p14:creationId xmlns:p14="http://schemas.microsoft.com/office/powerpoint/2010/main" val="2704648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C1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C13E2D"/>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4002600"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Fall</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C1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12EF17-ABD9-4A1C-B0E7-3B65B4CD349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88333" y="844045"/>
            <a:ext cx="2470459" cy="2468880"/>
          </a:xfrm>
          <a:prstGeom prst="rect">
            <a:avLst/>
          </a:prstGeom>
        </p:spPr>
      </p:pic>
      <p:sp>
        <p:nvSpPr>
          <p:cNvPr id="10" name="Rectangle 9">
            <a:extLst>
              <a:ext uri="{FF2B5EF4-FFF2-40B4-BE49-F238E27FC236}">
                <a16:creationId xmlns:a16="http://schemas.microsoft.com/office/drawing/2014/main" id="{22D5295F-4A1C-450F-995A-C233A6586B7C}"/>
              </a:ext>
            </a:extLst>
          </p:cNvPr>
          <p:cNvSpPr/>
          <p:nvPr userDrawn="1"/>
        </p:nvSpPr>
        <p:spPr>
          <a:xfrm>
            <a:off x="893617" y="3587888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2" pos="8928">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2/23/2023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4.png"/><Relationship Id="rId3" Type="http://schemas.openxmlformats.org/officeDocument/2006/relationships/image" Target="../media/image4.png"/><Relationship Id="rId21" Type="http://schemas.openxmlformats.org/officeDocument/2006/relationships/image" Target="../media/image20.svg"/><Relationship Id="rId34" Type="http://schemas.openxmlformats.org/officeDocument/2006/relationships/image" Target="../media/image31.jpe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6.jpeg"/><Relationship Id="rId25" Type="http://schemas.microsoft.com/office/2007/relationships/hdphoto" Target="../media/hdphoto3.wdp"/><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29.png"/><Relationship Id="rId5" Type="http://schemas.openxmlformats.org/officeDocument/2006/relationships/image" Target="../media/image6.jpeg"/><Relationship Id="rId15" Type="http://schemas.openxmlformats.org/officeDocument/2006/relationships/image" Target="../media/image14.png"/><Relationship Id="rId23" Type="http://schemas.openxmlformats.org/officeDocument/2006/relationships/image" Target="../media/image22.svg"/><Relationship Id="rId28" Type="http://schemas.openxmlformats.org/officeDocument/2006/relationships/image" Target="../media/image25.png"/><Relationship Id="rId10" Type="http://schemas.microsoft.com/office/2007/relationships/hdphoto" Target="../media/hdphoto2.wdp"/><Relationship Id="rId19" Type="http://schemas.openxmlformats.org/officeDocument/2006/relationships/image" Target="../media/image18.jpeg"/><Relationship Id="rId31" Type="http://schemas.openxmlformats.org/officeDocument/2006/relationships/image" Target="../media/image28.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21.png"/><Relationship Id="rId27" Type="http://schemas.microsoft.com/office/2007/relationships/hdphoto" Target="../media/hdphoto4.wdp"/><Relationship Id="rId30" Type="http://schemas.openxmlformats.org/officeDocument/2006/relationships/image" Target="../media/image27.png"/><Relationship Id="rId8"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3"/>
          <p:cNvSpPr txBox="1">
            <a:spLocks/>
          </p:cNvSpPr>
          <p:nvPr/>
        </p:nvSpPr>
        <p:spPr>
          <a:xfrm>
            <a:off x="24986037" y="4605601"/>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C13E2D"/>
                </a:solidFill>
              </a:rPr>
              <a:t>Gatlinburg &amp; Beatty</a:t>
            </a:r>
            <a:r>
              <a:rPr lang="en-US" sz="10000" dirty="0">
                <a:solidFill>
                  <a:srgbClr val="C13E2D"/>
                </a:solidFill>
              </a:rPr>
              <a:t> Wildfires</a:t>
            </a:r>
          </a:p>
        </p:txBody>
      </p:sp>
      <p:sp>
        <p:nvSpPr>
          <p:cNvPr id="13" name="Text Placeholder 16"/>
          <p:cNvSpPr txBox="1">
            <a:spLocks/>
          </p:cNvSpPr>
          <p:nvPr/>
        </p:nvSpPr>
        <p:spPr>
          <a:xfrm>
            <a:off x="960632" y="4690918"/>
            <a:ext cx="12907901" cy="6619494"/>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solidFill>
                  <a:schemeClr val="tx1">
                    <a:lumMod val="75000"/>
                    <a:lumOff val="25000"/>
                  </a:schemeClr>
                </a:solidFill>
                <a:latin typeface="Garamond"/>
                <a:ea typeface="+mn-lt"/>
                <a:cs typeface="+mn-lt"/>
              </a:rPr>
              <a:t>Wildfire potential monitoring, an increasingly vital effort under climate change-induced droughts, could be improved through the incorporation of remotely-sensed soil moisture data. To better understand the connections between soil moisture and vegetation health, stakeholders are interested in using soil moisture data in the development of fire-related indices. NASA DEVELOP partnered with the Desert Research Institute’s Western Regional Climate Center (WRCC), NOAA’s National Integrated Drought Information System (NIDIS), the North Carolina State Climate Office, and Oklahoma State University to evaluate how measures of remotely</a:t>
            </a:r>
            <a:r>
              <a:rPr lang="en-US" sz="2400" u="sng" dirty="0">
                <a:solidFill>
                  <a:schemeClr val="tx1">
                    <a:lumMod val="75000"/>
                    <a:lumOff val="25000"/>
                  </a:schemeClr>
                </a:solidFill>
                <a:latin typeface="Garamond"/>
                <a:ea typeface="+mn-lt"/>
                <a:cs typeface="+mn-lt"/>
              </a:rPr>
              <a:t>-</a:t>
            </a:r>
            <a:r>
              <a:rPr lang="en-US" sz="2400" dirty="0">
                <a:solidFill>
                  <a:schemeClr val="tx1">
                    <a:lumMod val="75000"/>
                    <a:lumOff val="25000"/>
                  </a:schemeClr>
                </a:solidFill>
                <a:latin typeface="Garamond"/>
                <a:ea typeface="+mn-lt"/>
                <a:cs typeface="+mn-lt"/>
              </a:rPr>
              <a:t>sensed standardized soil moisture compare to vegetation health and fire fuel indices using a case study of two fire events: the 2016 Chimney Tops 2 fire near Gatlinburg, Tennessee and the 2021 Bootleg fire near Beatty, Oregon. To do this, the team visualized vegetation change six months prior to each event using spectral vegetation indices observed by the Moderate Resolution Imaging Spectroradiometer (MODIS) aboard NASA’s Terra satellite, as well the </a:t>
            </a:r>
            <a:r>
              <a:rPr lang="en-US" sz="2400" dirty="0" err="1">
                <a:solidFill>
                  <a:schemeClr val="tx1">
                    <a:lumMod val="75000"/>
                    <a:lumOff val="25000"/>
                  </a:schemeClr>
                </a:solidFill>
                <a:latin typeface="Garamond"/>
                <a:ea typeface="+mn-lt"/>
                <a:cs typeface="+mn-lt"/>
              </a:rPr>
              <a:t>Keetch</a:t>
            </a:r>
            <a:r>
              <a:rPr lang="en-US" sz="2400" dirty="0">
                <a:solidFill>
                  <a:schemeClr val="tx1">
                    <a:lumMod val="75000"/>
                    <a:lumOff val="25000"/>
                  </a:schemeClr>
                </a:solidFill>
                <a:latin typeface="Garamond"/>
                <a:ea typeface="+mn-lt"/>
                <a:cs typeface="+mn-lt"/>
              </a:rPr>
              <a:t>-Byram Drought Index (KBDI). These visualizations were then compared to soil moisture data from European Space Agency's (ESA) Soil Moisture Climate Change Initiative (CCI) project, which were collected in part by the Soil Moisture Active Passive (SMAP) satellite and standardized utilizing three different methods: Interannual Standardized Anomaly, Period of Record Percentiles, and Fraction of Available Water (FAW). Overall, period of record percentiles and fraction of available water standardizations correlated stronger with fuel load and vegetation indices, indicating their utility for fire potential monitoring. Although extreme drought conditions preceded both fire events, soil moisture conditions remained exceptionally dry for several months before the Chimney Tops </a:t>
            </a:r>
            <a:r>
              <a:rPr lang="en-US" sz="2400">
                <a:solidFill>
                  <a:schemeClr val="tx1">
                    <a:lumMod val="75000"/>
                    <a:lumOff val="25000"/>
                  </a:schemeClr>
                </a:solidFill>
                <a:latin typeface="Garamond"/>
                <a:ea typeface="+mn-lt"/>
                <a:cs typeface="+mn-lt"/>
              </a:rPr>
              <a:t>2 fire, </a:t>
            </a:r>
            <a:r>
              <a:rPr lang="en-US" sz="2400" dirty="0">
                <a:solidFill>
                  <a:schemeClr val="tx1">
                    <a:lumMod val="75000"/>
                    <a:lumOff val="25000"/>
                  </a:schemeClr>
                </a:solidFill>
                <a:latin typeface="Garamond"/>
                <a:ea typeface="+mn-lt"/>
                <a:cs typeface="+mn-lt"/>
              </a:rPr>
              <a:t>whereas drought conditions only intensified immediately prior to the Bootleg fire. This indicates greater sensitivity to drought conditions under western fire regimes.</a:t>
            </a:r>
          </a:p>
          <a:p>
            <a:pPr algn="just"/>
            <a:endParaRPr lang="en-US" sz="2400" dirty="0">
              <a:latin typeface="Garamond"/>
            </a:endParaRPr>
          </a:p>
          <a:p>
            <a:pPr algn="just"/>
            <a:endParaRPr lang="en-US" sz="2400" dirty="0">
              <a:latin typeface="Garamond"/>
              <a:ea typeface="+mn-lt"/>
              <a:cs typeface="+mn-lt"/>
            </a:endParaRPr>
          </a:p>
        </p:txBody>
      </p:sp>
      <p:sp>
        <p:nvSpPr>
          <p:cNvPr id="15" name="TextBox 14"/>
          <p:cNvSpPr txBox="1"/>
          <p:nvPr/>
        </p:nvSpPr>
        <p:spPr>
          <a:xfrm>
            <a:off x="906687" y="3878980"/>
            <a:ext cx="11516347" cy="769441"/>
          </a:xfrm>
          <a:prstGeom prst="rect">
            <a:avLst/>
          </a:prstGeom>
          <a:noFill/>
        </p:spPr>
        <p:txBody>
          <a:bodyPr wrap="square" rtlCol="0">
            <a:spAutoFit/>
          </a:bodyPr>
          <a:lstStyle/>
          <a:p>
            <a:r>
              <a:rPr lang="en-US" sz="4400" b="1">
                <a:solidFill>
                  <a:srgbClr val="C13E2D"/>
                </a:solidFill>
                <a:latin typeface="Century Gothic" panose="020B0502020202020204" pitchFamily="34" charset="0"/>
              </a:rPr>
              <a:t>Abstract</a:t>
            </a:r>
          </a:p>
        </p:txBody>
      </p:sp>
      <p:sp>
        <p:nvSpPr>
          <p:cNvPr id="14" name="Text Placeholder 16"/>
          <p:cNvSpPr txBox="1">
            <a:spLocks/>
          </p:cNvSpPr>
          <p:nvPr/>
        </p:nvSpPr>
        <p:spPr>
          <a:xfrm>
            <a:off x="14651222" y="4647020"/>
            <a:ext cx="11058000" cy="2015092"/>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C13E2D"/>
              </a:buClr>
              <a:buFont typeface="Arial" panose="020B0604020202020204" pitchFamily="34" charset="0"/>
              <a:buChar char="•"/>
            </a:pPr>
            <a:r>
              <a:rPr lang="en-US" sz="2400" b="1" dirty="0">
                <a:solidFill>
                  <a:srgbClr val="C13E2D"/>
                </a:solidFill>
                <a:latin typeface="Garamond"/>
              </a:rPr>
              <a:t>Produce</a:t>
            </a:r>
            <a:r>
              <a:rPr lang="en-US" sz="2400" dirty="0">
                <a:solidFill>
                  <a:schemeClr val="tx1">
                    <a:lumMod val="75000"/>
                    <a:lumOff val="25000"/>
                  </a:schemeClr>
                </a:solidFill>
                <a:latin typeface="Garamond"/>
              </a:rPr>
              <a:t> fuel load maps and a spatially-averaged time-series utilizing vegetation indices and KBDI</a:t>
            </a:r>
          </a:p>
          <a:p>
            <a:pPr>
              <a:lnSpc>
                <a:spcPct val="100000"/>
              </a:lnSpc>
              <a:spcBef>
                <a:spcPts val="0"/>
              </a:spcBef>
              <a:spcAft>
                <a:spcPts val="600"/>
              </a:spcAft>
              <a:buClr>
                <a:srgbClr val="C13E2D"/>
              </a:buClr>
              <a:buFont typeface="Arial" panose="020B0604020202020204" pitchFamily="34" charset="0"/>
              <a:buChar char="•"/>
            </a:pPr>
            <a:r>
              <a:rPr lang="en-US" sz="2400" b="1" dirty="0">
                <a:solidFill>
                  <a:srgbClr val="C13E2D"/>
                </a:solidFill>
                <a:latin typeface="Garamond"/>
              </a:rPr>
              <a:t>Analyze </a:t>
            </a:r>
            <a:r>
              <a:rPr lang="en-US" sz="2400" dirty="0">
                <a:solidFill>
                  <a:schemeClr val="tx1">
                    <a:lumMod val="75000"/>
                    <a:lumOff val="25000"/>
                  </a:schemeClr>
                </a:solidFill>
                <a:latin typeface="Garamond"/>
              </a:rPr>
              <a:t>soil moisture conditions preceding both fire events across three standardization approaches</a:t>
            </a:r>
            <a:endParaRPr lang="en-US" sz="2400" b="1" dirty="0">
              <a:solidFill>
                <a:schemeClr val="tx1">
                  <a:lumMod val="75000"/>
                  <a:lumOff val="25000"/>
                </a:schemeClr>
              </a:solidFill>
              <a:latin typeface="Garamond"/>
            </a:endParaRPr>
          </a:p>
          <a:p>
            <a:pPr>
              <a:lnSpc>
                <a:spcPct val="100000"/>
              </a:lnSpc>
              <a:spcBef>
                <a:spcPts val="0"/>
              </a:spcBef>
              <a:spcAft>
                <a:spcPts val="600"/>
              </a:spcAft>
              <a:buClr>
                <a:srgbClr val="C13E2D"/>
              </a:buClr>
              <a:buFont typeface="Arial" panose="020B0604020202020204" pitchFamily="34" charset="0"/>
              <a:buChar char="•"/>
            </a:pPr>
            <a:r>
              <a:rPr lang="en-US" sz="2400" b="1" dirty="0">
                <a:solidFill>
                  <a:srgbClr val="C13E2D"/>
                </a:solidFill>
                <a:latin typeface="Garamond"/>
              </a:rPr>
              <a:t>Assess </a:t>
            </a:r>
            <a:r>
              <a:rPr lang="en-US" sz="2400" dirty="0">
                <a:solidFill>
                  <a:schemeClr val="tx1">
                    <a:lumMod val="75000"/>
                    <a:lumOff val="25000"/>
                  </a:schemeClr>
                </a:solidFill>
                <a:latin typeface="Garamond"/>
              </a:rPr>
              <a:t>the relationship between vegetation health, soil moisture conditions, and fuel load for correlations with fuel buildup six months prior to both fire events</a:t>
            </a:r>
            <a:endParaRPr lang="en-US" sz="2400"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14650407" y="3886658"/>
            <a:ext cx="8568969" cy="769441"/>
          </a:xfrm>
          <a:prstGeom prst="rect">
            <a:avLst/>
          </a:prstGeom>
          <a:noFill/>
        </p:spPr>
        <p:txBody>
          <a:bodyPr wrap="square" rtlCol="0">
            <a:spAutoFit/>
          </a:bodyPr>
          <a:lstStyle/>
          <a:p>
            <a:r>
              <a:rPr lang="en-US" sz="4400" b="1" dirty="0">
                <a:solidFill>
                  <a:srgbClr val="C13E2D"/>
                </a:solidFill>
                <a:latin typeface="Century Gothic" panose="020B0502020202020204" pitchFamily="34" charset="0"/>
              </a:rPr>
              <a:t>Objectives</a:t>
            </a:r>
          </a:p>
        </p:txBody>
      </p:sp>
      <p:sp>
        <p:nvSpPr>
          <p:cNvPr id="17" name="TextBox 16"/>
          <p:cNvSpPr txBox="1"/>
          <p:nvPr/>
        </p:nvSpPr>
        <p:spPr>
          <a:xfrm>
            <a:off x="906386" y="13873546"/>
            <a:ext cx="11407715" cy="769441"/>
          </a:xfrm>
          <a:prstGeom prst="rect">
            <a:avLst/>
          </a:prstGeom>
          <a:noFill/>
        </p:spPr>
        <p:txBody>
          <a:bodyPr wrap="square" rtlCol="0">
            <a:spAutoFit/>
          </a:bodyPr>
          <a:lstStyle/>
          <a:p>
            <a:r>
              <a:rPr lang="en-US" sz="4400" b="1">
                <a:solidFill>
                  <a:srgbClr val="C13E2D"/>
                </a:solidFill>
                <a:latin typeface="Century Gothic" panose="020B0502020202020204" pitchFamily="34" charset="0"/>
              </a:rPr>
              <a:t>Methodology</a:t>
            </a:r>
          </a:p>
        </p:txBody>
      </p:sp>
      <p:sp>
        <p:nvSpPr>
          <p:cNvPr id="18" name="TextBox 17"/>
          <p:cNvSpPr txBox="1"/>
          <p:nvPr/>
        </p:nvSpPr>
        <p:spPr>
          <a:xfrm>
            <a:off x="921005" y="20333346"/>
            <a:ext cx="8229600" cy="769441"/>
          </a:xfrm>
          <a:prstGeom prst="rect">
            <a:avLst/>
          </a:prstGeom>
          <a:noFill/>
        </p:spPr>
        <p:txBody>
          <a:bodyPr wrap="square" rtlCol="0">
            <a:spAutoFit/>
          </a:bodyPr>
          <a:lstStyle/>
          <a:p>
            <a:r>
              <a:rPr lang="en-US" sz="4400" b="1">
                <a:solidFill>
                  <a:srgbClr val="C13E2D"/>
                </a:solidFill>
                <a:latin typeface="Century Gothic" panose="020B0502020202020204" pitchFamily="34" charset="0"/>
              </a:rPr>
              <a:t>Study Area</a:t>
            </a:r>
          </a:p>
        </p:txBody>
      </p:sp>
      <p:sp>
        <p:nvSpPr>
          <p:cNvPr id="19" name="TextBox 18"/>
          <p:cNvSpPr txBox="1"/>
          <p:nvPr/>
        </p:nvSpPr>
        <p:spPr>
          <a:xfrm>
            <a:off x="965440" y="11343413"/>
            <a:ext cx="9835317" cy="769441"/>
          </a:xfrm>
          <a:prstGeom prst="rect">
            <a:avLst/>
          </a:prstGeom>
          <a:noFill/>
        </p:spPr>
        <p:txBody>
          <a:bodyPr wrap="square" rtlCol="0">
            <a:spAutoFit/>
          </a:bodyPr>
          <a:lstStyle/>
          <a:p>
            <a:r>
              <a:rPr lang="en-US" sz="4400" b="1">
                <a:solidFill>
                  <a:srgbClr val="C13E2D"/>
                </a:solidFill>
                <a:latin typeface="Century Gothic" panose="020B0502020202020204" pitchFamily="34" charset="0"/>
              </a:rPr>
              <a:t>Earth Observations</a:t>
            </a:r>
          </a:p>
        </p:txBody>
      </p:sp>
      <p:sp>
        <p:nvSpPr>
          <p:cNvPr id="20" name="TextBox 19"/>
          <p:cNvSpPr txBox="1"/>
          <p:nvPr/>
        </p:nvSpPr>
        <p:spPr>
          <a:xfrm>
            <a:off x="14641608" y="7169618"/>
            <a:ext cx="9628011" cy="769441"/>
          </a:xfrm>
          <a:prstGeom prst="rect">
            <a:avLst/>
          </a:prstGeom>
          <a:noFill/>
        </p:spPr>
        <p:txBody>
          <a:bodyPr wrap="square" rtlCol="0">
            <a:spAutoFit/>
          </a:bodyPr>
          <a:lstStyle/>
          <a:p>
            <a:r>
              <a:rPr lang="en-US" sz="4400" b="1" dirty="0">
                <a:solidFill>
                  <a:srgbClr val="C13E2D"/>
                </a:solidFill>
                <a:latin typeface="Century Gothic" panose="020B0502020202020204" pitchFamily="34" charset="0"/>
              </a:rPr>
              <a:t>Results</a:t>
            </a:r>
          </a:p>
        </p:txBody>
      </p:sp>
      <p:sp>
        <p:nvSpPr>
          <p:cNvPr id="9" name="Text Placeholder 16"/>
          <p:cNvSpPr txBox="1">
            <a:spLocks/>
          </p:cNvSpPr>
          <p:nvPr/>
        </p:nvSpPr>
        <p:spPr>
          <a:xfrm>
            <a:off x="14056630" y="32069129"/>
            <a:ext cx="10327370" cy="2467991"/>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C13E2D"/>
              </a:buClr>
              <a:buFont typeface="Arial" panose="020B0604020202020204" pitchFamily="34" charset="0"/>
              <a:buChar char="•"/>
            </a:pPr>
            <a:r>
              <a:rPr lang="en-US" sz="2600" dirty="0">
                <a:solidFill>
                  <a:schemeClr val="tx1">
                    <a:lumMod val="75000"/>
                    <a:lumOff val="25000"/>
                  </a:schemeClr>
                </a:solidFill>
                <a:latin typeface="Garamond"/>
                <a:ea typeface="+mn-lt"/>
                <a:cs typeface="+mn-lt"/>
              </a:rPr>
              <a:t>Strong evidence of low soil moisture conditions immediately before the Bootleg fire contributing to the fire event.</a:t>
            </a:r>
            <a:endParaRPr lang="en-US" sz="2600" dirty="0">
              <a:solidFill>
                <a:schemeClr val="tx1">
                  <a:lumMod val="75000"/>
                  <a:lumOff val="25000"/>
                </a:schemeClr>
              </a:solidFill>
              <a:latin typeface="Garamond"/>
            </a:endParaRPr>
          </a:p>
          <a:p>
            <a:pPr>
              <a:buClr>
                <a:srgbClr val="C13E2D"/>
              </a:buClr>
              <a:buFont typeface="Arial" panose="020B0604020202020204" pitchFamily="34" charset="0"/>
              <a:buChar char="•"/>
            </a:pPr>
            <a:r>
              <a:rPr lang="en-US" sz="2600" dirty="0">
                <a:solidFill>
                  <a:schemeClr val="tx1">
                    <a:lumMod val="75000"/>
                    <a:lumOff val="25000"/>
                  </a:schemeClr>
                </a:solidFill>
                <a:latin typeface="Garamond"/>
                <a:ea typeface="+mn-lt"/>
                <a:cs typeface="+mn-lt"/>
              </a:rPr>
              <a:t>Analysis shows longer term drought influence on the Chimney Tops 2 fire.</a:t>
            </a:r>
          </a:p>
          <a:p>
            <a:pPr>
              <a:buClr>
                <a:srgbClr val="C13E2D"/>
              </a:buClr>
              <a:buFont typeface="Arial" panose="020B0604020202020204" pitchFamily="34" charset="0"/>
              <a:buChar char="•"/>
            </a:pPr>
            <a:r>
              <a:rPr lang="en-US" sz="2600" dirty="0">
                <a:solidFill>
                  <a:schemeClr val="tx1">
                    <a:lumMod val="75000"/>
                    <a:lumOff val="25000"/>
                  </a:schemeClr>
                </a:solidFill>
                <a:latin typeface="Garamond"/>
                <a:ea typeface="+mn-lt"/>
                <a:cs typeface="+mn-lt"/>
              </a:rPr>
              <a:t>NDVI, EVI, and KBDI are all good indicators for wildfires in the Eastern region of the country.</a:t>
            </a:r>
          </a:p>
          <a:p>
            <a:pPr>
              <a:buClr>
                <a:srgbClr val="C13E2D"/>
              </a:buClr>
              <a:buFont typeface="Arial" panose="020B0604020202020204" pitchFamily="34" charset="0"/>
              <a:buChar char="•"/>
            </a:pPr>
            <a:endParaRPr lang="en-US" sz="2400" dirty="0">
              <a:solidFill>
                <a:schemeClr val="tx1">
                  <a:lumMod val="75000"/>
                  <a:lumOff val="25000"/>
                </a:schemeClr>
              </a:solidFill>
              <a:latin typeface="Garamond"/>
              <a:ea typeface="+mn-lt"/>
              <a:cs typeface="+mn-lt"/>
            </a:endParaRPr>
          </a:p>
        </p:txBody>
      </p:sp>
      <p:sp>
        <p:nvSpPr>
          <p:cNvPr id="21" name="TextBox 20"/>
          <p:cNvSpPr txBox="1"/>
          <p:nvPr/>
        </p:nvSpPr>
        <p:spPr>
          <a:xfrm>
            <a:off x="14044297" y="31319096"/>
            <a:ext cx="3689573" cy="769441"/>
          </a:xfrm>
          <a:prstGeom prst="rect">
            <a:avLst/>
          </a:prstGeom>
          <a:noFill/>
        </p:spPr>
        <p:txBody>
          <a:bodyPr wrap="square" rtlCol="0">
            <a:spAutoFit/>
          </a:bodyPr>
          <a:lstStyle/>
          <a:p>
            <a:r>
              <a:rPr lang="en-US" sz="4400" b="1">
                <a:solidFill>
                  <a:srgbClr val="C13E2D"/>
                </a:solidFill>
                <a:latin typeface="Century Gothic" panose="020B0502020202020204" pitchFamily="34" charset="0"/>
              </a:rPr>
              <a:t>Conclusions</a:t>
            </a:r>
          </a:p>
        </p:txBody>
      </p:sp>
      <p:sp>
        <p:nvSpPr>
          <p:cNvPr id="22" name="TextBox 21"/>
          <p:cNvSpPr txBox="1"/>
          <p:nvPr/>
        </p:nvSpPr>
        <p:spPr>
          <a:xfrm>
            <a:off x="845221" y="31803533"/>
            <a:ext cx="5743409" cy="769441"/>
          </a:xfrm>
          <a:prstGeom prst="rect">
            <a:avLst/>
          </a:prstGeom>
          <a:noFill/>
        </p:spPr>
        <p:txBody>
          <a:bodyPr wrap="square" rtlCol="0">
            <a:spAutoFit/>
          </a:bodyPr>
          <a:lstStyle/>
          <a:p>
            <a:r>
              <a:rPr lang="en-US" sz="4400" b="1">
                <a:solidFill>
                  <a:srgbClr val="C13E2D"/>
                </a:solidFill>
                <a:latin typeface="Century Gothic" panose="020B0502020202020204" pitchFamily="34" charset="0"/>
              </a:rPr>
              <a:t>Acknowledgements</a:t>
            </a:r>
          </a:p>
        </p:txBody>
      </p:sp>
      <p:sp>
        <p:nvSpPr>
          <p:cNvPr id="24" name="TextBox 23"/>
          <p:cNvSpPr txBox="1"/>
          <p:nvPr/>
        </p:nvSpPr>
        <p:spPr>
          <a:xfrm>
            <a:off x="849896" y="27467467"/>
            <a:ext cx="4542503" cy="769441"/>
          </a:xfrm>
          <a:prstGeom prst="rect">
            <a:avLst/>
          </a:prstGeom>
          <a:noFill/>
        </p:spPr>
        <p:txBody>
          <a:bodyPr wrap="square" rtlCol="0">
            <a:spAutoFit/>
          </a:bodyPr>
          <a:lstStyle/>
          <a:p>
            <a:r>
              <a:rPr lang="en-US" sz="4400" b="1">
                <a:solidFill>
                  <a:srgbClr val="C13E2D"/>
                </a:solidFill>
                <a:latin typeface="Century Gothic" panose="020B0502020202020204" pitchFamily="34" charset="0"/>
              </a:rPr>
              <a:t>Team Members</a:t>
            </a:r>
          </a:p>
        </p:txBody>
      </p:sp>
      <p:sp>
        <p:nvSpPr>
          <p:cNvPr id="5" name="Text Placeholder 4"/>
          <p:cNvSpPr>
            <a:spLocks noGrp="1"/>
          </p:cNvSpPr>
          <p:nvPr>
            <p:ph type="body" sz="quarter" idx="11"/>
          </p:nvPr>
        </p:nvSpPr>
        <p:spPr/>
        <p:txBody>
          <a:bodyPr>
            <a:normAutofit lnSpcReduction="10000"/>
          </a:bodyPr>
          <a:lstStyle/>
          <a:p>
            <a:r>
              <a:rPr lang="en-US"/>
              <a:t>Evaluating the Role of Soil Moisture in Determining Vegetation Health, Fuels Loads, and Wildfires in the Gatlinburg and Beatty Fires</a:t>
            </a:r>
          </a:p>
        </p:txBody>
      </p:sp>
      <p:sp>
        <p:nvSpPr>
          <p:cNvPr id="42" name="Text Placeholder 11">
            <a:extLst>
              <a:ext uri="{FF2B5EF4-FFF2-40B4-BE49-F238E27FC236}">
                <a16:creationId xmlns:a16="http://schemas.microsoft.com/office/drawing/2014/main" id="{6B53F6D1-7A67-4850-87EE-194C08BE1316}"/>
              </a:ext>
            </a:extLst>
          </p:cNvPr>
          <p:cNvSpPr txBox="1">
            <a:spLocks/>
          </p:cNvSpPr>
          <p:nvPr/>
        </p:nvSpPr>
        <p:spPr>
          <a:xfrm>
            <a:off x="3972385" y="34770349"/>
            <a:ext cx="7276590" cy="624552"/>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dirty="0">
                <a:solidFill>
                  <a:schemeClr val="bg1"/>
                </a:solidFill>
              </a:rPr>
              <a:t>North Carolina – NCEI </a:t>
            </a:r>
            <a:endParaRPr lang="en-US" dirty="0">
              <a:solidFill>
                <a:schemeClr val="bg1"/>
              </a:solidFill>
            </a:endParaRPr>
          </a:p>
        </p:txBody>
      </p:sp>
      <p:grpSp>
        <p:nvGrpSpPr>
          <p:cNvPr id="745" name="Group 744">
            <a:extLst>
              <a:ext uri="{FF2B5EF4-FFF2-40B4-BE49-F238E27FC236}">
                <a16:creationId xmlns:a16="http://schemas.microsoft.com/office/drawing/2014/main" id="{7034FA47-F46F-F04D-BBBE-35AA63B562CC}"/>
              </a:ext>
            </a:extLst>
          </p:cNvPr>
          <p:cNvGrpSpPr/>
          <p:nvPr/>
        </p:nvGrpSpPr>
        <p:grpSpPr>
          <a:xfrm>
            <a:off x="854472" y="28400611"/>
            <a:ext cx="7715474" cy="2175330"/>
            <a:chOff x="1113995" y="30747808"/>
            <a:chExt cx="7715474" cy="2175330"/>
          </a:xfrm>
        </p:grpSpPr>
        <p:pic>
          <p:nvPicPr>
            <p:cNvPr id="52" name="Picture 51">
              <a:extLst>
                <a:ext uri="{FF2B5EF4-FFF2-40B4-BE49-F238E27FC236}">
                  <a16:creationId xmlns:a16="http://schemas.microsoft.com/office/drawing/2014/main" id="{D62A620C-B7E5-4CCC-A91C-38AD52F2A4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13995" y="30820018"/>
              <a:ext cx="2103120" cy="2103120"/>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l="7896" t="41898" r="30145" b="626"/>
            <a:stretch/>
          </p:blipFill>
          <p:spPr>
            <a:xfrm>
              <a:off x="1381256" y="31054278"/>
              <a:ext cx="1609344" cy="1630026"/>
            </a:xfrm>
            <a:prstGeom prst="ellipse">
              <a:avLst/>
            </a:prstGeom>
            <a:blipFill>
              <a:blip r:embed="rId5"/>
              <a:stretch>
                <a:fillRect/>
              </a:stretch>
            </a:blipFill>
          </p:spPr>
        </p:pic>
        <p:pic>
          <p:nvPicPr>
            <p:cNvPr id="32" name="Picture 31">
              <a:extLst>
                <a:ext uri="{FF2B5EF4-FFF2-40B4-BE49-F238E27FC236}">
                  <a16:creationId xmlns:a16="http://schemas.microsoft.com/office/drawing/2014/main" id="{8F019248-A3FE-40F9-ADD4-F240345030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26349" y="30747808"/>
              <a:ext cx="2103120" cy="2103120"/>
            </a:xfrm>
            <a:prstGeom prst="rect">
              <a:avLst/>
            </a:prstGeom>
          </p:spPr>
        </p:pic>
        <p:pic>
          <p:nvPicPr>
            <p:cNvPr id="50" name="Picture 49">
              <a:extLst>
                <a:ext uri="{FF2B5EF4-FFF2-40B4-BE49-F238E27FC236}">
                  <a16:creationId xmlns:a16="http://schemas.microsoft.com/office/drawing/2014/main" id="{6B03CC07-064B-43F7-8384-893FD1C6A0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30875" y="30788021"/>
              <a:ext cx="2103120" cy="2103120"/>
            </a:xfrm>
            <a:prstGeom prst="rect">
              <a:avLst/>
            </a:prstGeom>
          </p:spPr>
        </p:pic>
      </p:grpSp>
      <p:grpSp>
        <p:nvGrpSpPr>
          <p:cNvPr id="321" name="Group 320">
            <a:extLst>
              <a:ext uri="{FF2B5EF4-FFF2-40B4-BE49-F238E27FC236}">
                <a16:creationId xmlns:a16="http://schemas.microsoft.com/office/drawing/2014/main" id="{24FC7DC5-4048-7DE7-5886-93A32A642A0F}"/>
              </a:ext>
            </a:extLst>
          </p:cNvPr>
          <p:cNvGrpSpPr/>
          <p:nvPr/>
        </p:nvGrpSpPr>
        <p:grpSpPr>
          <a:xfrm>
            <a:off x="470786" y="30844347"/>
            <a:ext cx="8469888" cy="1247894"/>
            <a:chOff x="758534" y="33274221"/>
            <a:chExt cx="8469888" cy="1247894"/>
          </a:xfrm>
        </p:grpSpPr>
        <p:sp>
          <p:nvSpPr>
            <p:cNvPr id="98" name="Text Placeholder 16"/>
            <p:cNvSpPr txBox="1">
              <a:spLocks/>
            </p:cNvSpPr>
            <p:nvPr/>
          </p:nvSpPr>
          <p:spPr>
            <a:xfrm>
              <a:off x="758534" y="33274222"/>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a:solidFill>
                    <a:schemeClr val="tx1">
                      <a:lumMod val="75000"/>
                    </a:schemeClr>
                  </a:solidFill>
                  <a:latin typeface="Garamond"/>
                </a:rPr>
                <a:t>Kelli Roberts</a:t>
              </a:r>
              <a:endParaRPr lang="en-US">
                <a:solidFill>
                  <a:schemeClr val="tx1">
                    <a:lumMod val="75000"/>
                  </a:schemeClr>
                </a:solidFill>
                <a:latin typeface="Garamond" panose="02020404030301010803" pitchFamily="18" charset="0"/>
              </a:endParaRPr>
            </a:p>
            <a:p>
              <a:pPr algn="ctr">
                <a:lnSpc>
                  <a:spcPct val="100000"/>
                </a:lnSpc>
                <a:spcBef>
                  <a:spcPts val="0"/>
                </a:spcBef>
              </a:pPr>
              <a:r>
                <a:rPr lang="en-US">
                  <a:solidFill>
                    <a:schemeClr val="tx1">
                      <a:lumMod val="75000"/>
                    </a:schemeClr>
                  </a:solidFill>
                  <a:latin typeface="Garamond" panose="02020404030301010803" pitchFamily="18" charset="0"/>
                </a:rPr>
                <a:t>Project Lead</a:t>
              </a:r>
            </a:p>
          </p:txBody>
        </p:sp>
        <p:sp>
          <p:nvSpPr>
            <p:cNvPr id="2" name="Text Placeholder 16">
              <a:extLst>
                <a:ext uri="{FF2B5EF4-FFF2-40B4-BE49-F238E27FC236}">
                  <a16:creationId xmlns:a16="http://schemas.microsoft.com/office/drawing/2014/main" id="{9EB5C27A-EC14-BCB3-E423-9D9226FC70D4}"/>
                </a:ext>
              </a:extLst>
            </p:cNvPr>
            <p:cNvSpPr txBox="1">
              <a:spLocks/>
            </p:cNvSpPr>
            <p:nvPr/>
          </p:nvSpPr>
          <p:spPr>
            <a:xfrm>
              <a:off x="3498672" y="33274222"/>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a:solidFill>
                    <a:schemeClr val="tx1">
                      <a:lumMod val="75000"/>
                    </a:schemeClr>
                  </a:solidFill>
                  <a:latin typeface="Garamond"/>
                </a:rPr>
                <a:t>Will Hadley</a:t>
              </a:r>
            </a:p>
            <a:p>
              <a:pPr algn="ctr">
                <a:lnSpc>
                  <a:spcPct val="100000"/>
                </a:lnSpc>
                <a:spcBef>
                  <a:spcPts val="0"/>
                </a:spcBef>
              </a:pPr>
              <a:r>
                <a:rPr lang="en-US">
                  <a:solidFill>
                    <a:schemeClr val="tx1">
                      <a:lumMod val="75000"/>
                    </a:schemeClr>
                  </a:solidFill>
                  <a:latin typeface="Garamond"/>
                </a:rPr>
                <a:t>Technical Lead</a:t>
              </a:r>
              <a:endParaRPr lang="en-US">
                <a:solidFill>
                  <a:schemeClr val="tx1">
                    <a:lumMod val="75000"/>
                  </a:schemeClr>
                </a:solidFill>
                <a:latin typeface="Garamond" panose="02020404030301010803" pitchFamily="18" charset="0"/>
              </a:endParaRPr>
            </a:p>
          </p:txBody>
        </p:sp>
        <p:sp>
          <p:nvSpPr>
            <p:cNvPr id="172" name="Text Placeholder 16">
              <a:extLst>
                <a:ext uri="{FF2B5EF4-FFF2-40B4-BE49-F238E27FC236}">
                  <a16:creationId xmlns:a16="http://schemas.microsoft.com/office/drawing/2014/main" id="{46725A1A-DD41-D1D9-83E8-5A1C1CF34AB4}"/>
                </a:ext>
              </a:extLst>
            </p:cNvPr>
            <p:cNvSpPr txBox="1">
              <a:spLocks/>
            </p:cNvSpPr>
            <p:nvPr/>
          </p:nvSpPr>
          <p:spPr>
            <a:xfrm>
              <a:off x="6356171" y="33274221"/>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a:solidFill>
                    <a:schemeClr val="tx1">
                      <a:lumMod val="75000"/>
                    </a:schemeClr>
                  </a:solidFill>
                  <a:latin typeface="Garamond"/>
                </a:rPr>
                <a:t>Dan Littleton</a:t>
              </a:r>
            </a:p>
            <a:p>
              <a:pPr algn="ctr">
                <a:lnSpc>
                  <a:spcPct val="100000"/>
                </a:lnSpc>
                <a:spcBef>
                  <a:spcPts val="0"/>
                </a:spcBef>
              </a:pPr>
              <a:endParaRPr lang="en-US">
                <a:solidFill>
                  <a:schemeClr val="tx1">
                    <a:lumMod val="75000"/>
                  </a:schemeClr>
                </a:solidFill>
                <a:latin typeface="Garamond" panose="02020404030301010803" pitchFamily="18" charset="0"/>
              </a:endParaRPr>
            </a:p>
          </p:txBody>
        </p:sp>
      </p:grpSp>
      <p:grpSp>
        <p:nvGrpSpPr>
          <p:cNvPr id="480" name="Group 479">
            <a:extLst>
              <a:ext uri="{FF2B5EF4-FFF2-40B4-BE49-F238E27FC236}">
                <a16:creationId xmlns:a16="http://schemas.microsoft.com/office/drawing/2014/main" id="{2CA7E914-432A-9CA3-A945-609753A91C21}"/>
              </a:ext>
            </a:extLst>
          </p:cNvPr>
          <p:cNvGrpSpPr/>
          <p:nvPr/>
        </p:nvGrpSpPr>
        <p:grpSpPr>
          <a:xfrm>
            <a:off x="826534" y="23051269"/>
            <a:ext cx="11951078" cy="5529568"/>
            <a:chOff x="266273" y="22570959"/>
            <a:chExt cx="13098442" cy="6198713"/>
          </a:xfrm>
        </p:grpSpPr>
        <p:pic>
          <p:nvPicPr>
            <p:cNvPr id="173" name="Picture 173" descr="Map&#10;&#10;Description automatically generated">
              <a:extLst>
                <a:ext uri="{FF2B5EF4-FFF2-40B4-BE49-F238E27FC236}">
                  <a16:creationId xmlns:a16="http://schemas.microsoft.com/office/drawing/2014/main" id="{E273D02F-A470-D7B1-5907-C240BBAF7E39}"/>
                </a:ext>
              </a:extLst>
            </p:cNvPr>
            <p:cNvPicPr>
              <a:picLocks noChangeAspect="1"/>
            </p:cNvPicPr>
            <p:nvPr/>
          </p:nvPicPr>
          <p:blipFill>
            <a:blip r:embed="rId6"/>
            <a:stretch>
              <a:fillRect/>
            </a:stretch>
          </p:blipFill>
          <p:spPr>
            <a:xfrm>
              <a:off x="2986088" y="22570959"/>
              <a:ext cx="8529637" cy="4792897"/>
            </a:xfrm>
            <a:prstGeom prst="rect">
              <a:avLst/>
            </a:prstGeom>
          </p:spPr>
        </p:pic>
        <p:grpSp>
          <p:nvGrpSpPr>
            <p:cNvPr id="346" name="Group 345">
              <a:extLst>
                <a:ext uri="{FF2B5EF4-FFF2-40B4-BE49-F238E27FC236}">
                  <a16:creationId xmlns:a16="http://schemas.microsoft.com/office/drawing/2014/main" id="{C7BF5835-E5D4-5CAB-4C28-82FE6A55F149}"/>
                </a:ext>
              </a:extLst>
            </p:cNvPr>
            <p:cNvGrpSpPr/>
            <p:nvPr/>
          </p:nvGrpSpPr>
          <p:grpSpPr>
            <a:xfrm>
              <a:off x="266273" y="24116435"/>
              <a:ext cx="3817834" cy="3113393"/>
              <a:chOff x="-55195" y="2149403"/>
              <a:chExt cx="4067865" cy="3327705"/>
            </a:xfrm>
          </p:grpSpPr>
          <p:pic>
            <p:nvPicPr>
              <p:cNvPr id="343" name="Picture 342" descr="A picture containing map&#10;&#10;Description automatically generated">
                <a:extLst>
                  <a:ext uri="{FF2B5EF4-FFF2-40B4-BE49-F238E27FC236}">
                    <a16:creationId xmlns:a16="http://schemas.microsoft.com/office/drawing/2014/main" id="{A710F928-EA75-A3E2-AD09-B37EA5CC810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7353" b="73002" l="23924" r="77480">
                            <a14:foregroundMark x1="40799" y1="17433" x2="40799" y2="17433"/>
                            <a14:foregroundMark x1="23955" y1="46247" x2="23955" y2="46247"/>
                            <a14:foregroundMark x1="65814" y1="73002" x2="65814" y2="73002"/>
                          </a14:backgroundRemoval>
                        </a14:imgEffect>
                      </a14:imgLayer>
                    </a14:imgProps>
                  </a:ext>
                  <a:ext uri="{28A0092B-C50C-407E-A947-70E740481C1C}">
                    <a14:useLocalDpi xmlns:a14="http://schemas.microsoft.com/office/drawing/2010/main" val="0"/>
                  </a:ext>
                </a:extLst>
              </a:blip>
              <a:srcRect l="19446" t="13606" r="16050" b="21691"/>
              <a:stretch/>
            </p:blipFill>
            <p:spPr>
              <a:xfrm>
                <a:off x="-55195" y="2324153"/>
                <a:ext cx="4067865" cy="3152955"/>
              </a:xfrm>
              <a:prstGeom prst="rect">
                <a:avLst/>
              </a:prstGeom>
            </p:spPr>
          </p:pic>
          <p:cxnSp>
            <p:nvCxnSpPr>
              <p:cNvPr id="344" name="Straight Connector 343">
                <a:extLst>
                  <a:ext uri="{FF2B5EF4-FFF2-40B4-BE49-F238E27FC236}">
                    <a16:creationId xmlns:a16="http://schemas.microsoft.com/office/drawing/2014/main" id="{E28AE469-1C3F-732D-DEA7-CAA5C2E2013E}"/>
                  </a:ext>
                </a:extLst>
              </p:cNvPr>
              <p:cNvCxnSpPr>
                <a:cxnSpLocks/>
              </p:cNvCxnSpPr>
              <p:nvPr/>
            </p:nvCxnSpPr>
            <p:spPr>
              <a:xfrm flipH="1">
                <a:off x="1257713" y="2149403"/>
                <a:ext cx="2313156" cy="257427"/>
              </a:xfrm>
              <a:prstGeom prst="line">
                <a:avLst/>
              </a:prstGeom>
              <a:ln w="6350">
                <a:gradFill>
                  <a:gsLst>
                    <a:gs pos="99000">
                      <a:schemeClr val="tx1">
                        <a:lumMod val="75000"/>
                        <a:lumOff val="25000"/>
                      </a:schemeClr>
                    </a:gs>
                    <a:gs pos="74000">
                      <a:schemeClr val="tx1">
                        <a:lumMod val="50000"/>
                        <a:lumOff val="50000"/>
                      </a:schemeClr>
                    </a:gs>
                    <a:gs pos="35000">
                      <a:schemeClr val="bg1">
                        <a:lumMod val="65000"/>
                      </a:schemeClr>
                    </a:gs>
                    <a:gs pos="0">
                      <a:schemeClr val="bg1">
                        <a:lumMod val="85000"/>
                      </a:schemeClr>
                    </a:gs>
                  </a:gsLst>
                  <a:lin ang="5400000" scaled="1"/>
                </a:gradFill>
              </a:ln>
              <a:effectLst>
                <a:outerShdw blurRad="508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id="{AC82F5B1-7EC7-1232-8407-3A0A873D5543}"/>
                  </a:ext>
                </a:extLst>
              </p:cNvPr>
              <p:cNvCxnSpPr>
                <a:cxnSpLocks/>
              </p:cNvCxnSpPr>
              <p:nvPr/>
            </p:nvCxnSpPr>
            <p:spPr>
              <a:xfrm flipH="1">
                <a:off x="3616333" y="2324153"/>
                <a:ext cx="76641" cy="2102045"/>
              </a:xfrm>
              <a:prstGeom prst="line">
                <a:avLst/>
              </a:prstGeom>
              <a:ln w="6350">
                <a:gradFill>
                  <a:gsLst>
                    <a:gs pos="92000">
                      <a:schemeClr val="tx1">
                        <a:lumMod val="75000"/>
                        <a:lumOff val="25000"/>
                      </a:schemeClr>
                    </a:gs>
                    <a:gs pos="50000">
                      <a:schemeClr val="tx1">
                        <a:lumMod val="50000"/>
                        <a:lumOff val="50000"/>
                      </a:schemeClr>
                    </a:gs>
                    <a:gs pos="24000">
                      <a:schemeClr val="bg1">
                        <a:lumMod val="65000"/>
                      </a:schemeClr>
                    </a:gs>
                    <a:gs pos="0">
                      <a:schemeClr val="bg1">
                        <a:lumMod val="85000"/>
                      </a:schemeClr>
                    </a:gs>
                  </a:gsLst>
                  <a:lin ang="5400000" scaled="1"/>
                </a:gradFill>
              </a:ln>
              <a:effectLst>
                <a:outerShdw blurRad="508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350" name="Group 349">
              <a:extLst>
                <a:ext uri="{FF2B5EF4-FFF2-40B4-BE49-F238E27FC236}">
                  <a16:creationId xmlns:a16="http://schemas.microsoft.com/office/drawing/2014/main" id="{FB0474F2-2037-5D8D-8A4F-3DCE79F70519}"/>
                </a:ext>
              </a:extLst>
            </p:cNvPr>
            <p:cNvGrpSpPr/>
            <p:nvPr/>
          </p:nvGrpSpPr>
          <p:grpSpPr>
            <a:xfrm rot="1980000">
              <a:off x="9101462" y="24777747"/>
              <a:ext cx="3298240" cy="2995631"/>
              <a:chOff x="7708431" y="1310529"/>
              <a:chExt cx="3798302" cy="3459974"/>
            </a:xfrm>
          </p:grpSpPr>
          <p:pic>
            <p:nvPicPr>
              <p:cNvPr id="347" name="Picture 346" descr="A picture containing text&#10;&#10;Description automatically generated">
                <a:extLst>
                  <a:ext uri="{FF2B5EF4-FFF2-40B4-BE49-F238E27FC236}">
                    <a16:creationId xmlns:a16="http://schemas.microsoft.com/office/drawing/2014/main" id="{0CFA455F-0DF4-8C13-D89B-33D74C06CE7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3043" b="74536" l="36962" r="57798">
                            <a14:foregroundMark x1="48690" y1="71550" x2="48690" y2="71550"/>
                            <a14:foregroundMark x1="48971" y1="74576" x2="48971" y2="74576"/>
                            <a14:foregroundMark x1="46631" y1="24132" x2="46631" y2="24132"/>
                            <a14:foregroundMark x1="42483" y1="23204" x2="42483" y2="23204"/>
                            <a14:foregroundMark x1="42888" y1="23043" x2="42888" y2="23043"/>
                            <a14:foregroundMark x1="57798" y1="58152" x2="57798" y2="58152"/>
                          </a14:backgroundRemoval>
                        </a14:imgEffect>
                      </a14:imgLayer>
                    </a14:imgProps>
                  </a:ext>
                  <a:ext uri="{28A0092B-C50C-407E-A947-70E740481C1C}">
                    <a14:useLocalDpi xmlns:a14="http://schemas.microsoft.com/office/drawing/2010/main" val="0"/>
                  </a:ext>
                </a:extLst>
              </a:blip>
              <a:srcRect l="34392" t="18403" r="39728" b="23988"/>
              <a:stretch/>
            </p:blipFill>
            <p:spPr>
              <a:xfrm>
                <a:off x="9495258" y="1310529"/>
                <a:ext cx="2011475" cy="3459974"/>
              </a:xfrm>
              <a:prstGeom prst="rect">
                <a:avLst/>
              </a:prstGeom>
            </p:spPr>
          </p:pic>
          <p:cxnSp>
            <p:nvCxnSpPr>
              <p:cNvPr id="348" name="Straight Connector 347">
                <a:extLst>
                  <a:ext uri="{FF2B5EF4-FFF2-40B4-BE49-F238E27FC236}">
                    <a16:creationId xmlns:a16="http://schemas.microsoft.com/office/drawing/2014/main" id="{4D89865B-5228-E515-7D11-8C07D402457B}"/>
                  </a:ext>
                </a:extLst>
              </p:cNvPr>
              <p:cNvCxnSpPr>
                <a:cxnSpLocks/>
              </p:cNvCxnSpPr>
              <p:nvPr/>
            </p:nvCxnSpPr>
            <p:spPr>
              <a:xfrm flipH="1" flipV="1">
                <a:off x="7742763" y="3298370"/>
                <a:ext cx="2846238" cy="1424354"/>
              </a:xfrm>
              <a:prstGeom prst="line">
                <a:avLst/>
              </a:prstGeom>
              <a:ln w="6350">
                <a:gradFill flip="none" rotWithShape="1">
                  <a:gsLst>
                    <a:gs pos="100000">
                      <a:schemeClr val="tx1">
                        <a:lumMod val="75000"/>
                        <a:lumOff val="25000"/>
                      </a:schemeClr>
                    </a:gs>
                    <a:gs pos="73000">
                      <a:schemeClr val="tx1">
                        <a:lumMod val="50000"/>
                        <a:lumOff val="50000"/>
                      </a:schemeClr>
                    </a:gs>
                    <a:gs pos="47000">
                      <a:schemeClr val="bg1">
                        <a:lumMod val="65000"/>
                      </a:schemeClr>
                    </a:gs>
                    <a:gs pos="0">
                      <a:schemeClr val="bg1">
                        <a:lumMod val="85000"/>
                      </a:schemeClr>
                    </a:gs>
                  </a:gsLst>
                  <a:lin ang="2700000" scaled="1"/>
                  <a:tileRect/>
                </a:gradFill>
              </a:ln>
              <a:effectLst>
                <a:outerShdw blurRad="508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FD2E6D80-FAEE-C9AE-FC58-9B634A4B3E6C}"/>
                  </a:ext>
                </a:extLst>
              </p:cNvPr>
              <p:cNvCxnSpPr>
                <a:cxnSpLocks/>
              </p:cNvCxnSpPr>
              <p:nvPr/>
            </p:nvCxnSpPr>
            <p:spPr>
              <a:xfrm flipH="1">
                <a:off x="7708431" y="1698170"/>
                <a:ext cx="2301060" cy="1497330"/>
              </a:xfrm>
              <a:prstGeom prst="line">
                <a:avLst/>
              </a:prstGeom>
              <a:ln w="6350">
                <a:gradFill>
                  <a:gsLst>
                    <a:gs pos="100000">
                      <a:schemeClr val="tx1">
                        <a:lumMod val="75000"/>
                        <a:lumOff val="25000"/>
                      </a:schemeClr>
                    </a:gs>
                    <a:gs pos="73000">
                      <a:schemeClr val="tx1">
                        <a:lumMod val="50000"/>
                        <a:lumOff val="50000"/>
                      </a:schemeClr>
                    </a:gs>
                    <a:gs pos="47000">
                      <a:schemeClr val="bg1">
                        <a:lumMod val="65000"/>
                      </a:schemeClr>
                    </a:gs>
                    <a:gs pos="0">
                      <a:schemeClr val="bg1">
                        <a:lumMod val="85000"/>
                      </a:schemeClr>
                    </a:gs>
                  </a:gsLst>
                  <a:lin ang="2700000" scaled="0"/>
                </a:gradFill>
              </a:ln>
              <a:effectLst>
                <a:outerShdw blurRad="50800" dist="254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351" name="Text Placeholder 16">
              <a:extLst>
                <a:ext uri="{FF2B5EF4-FFF2-40B4-BE49-F238E27FC236}">
                  <a16:creationId xmlns:a16="http://schemas.microsoft.com/office/drawing/2014/main" id="{33F08DAF-8F16-88F0-F04E-ED29CEBA4612}"/>
                </a:ext>
              </a:extLst>
            </p:cNvPr>
            <p:cNvSpPr txBox="1">
              <a:spLocks/>
            </p:cNvSpPr>
            <p:nvPr/>
          </p:nvSpPr>
          <p:spPr>
            <a:xfrm>
              <a:off x="568701" y="27135996"/>
              <a:ext cx="3759171" cy="562113"/>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1800" b="1">
                  <a:solidFill>
                    <a:srgbClr val="C13E2D"/>
                  </a:solidFill>
                  <a:latin typeface="Garamond"/>
                </a:rPr>
                <a:t>Bootleg Fire Footprint</a:t>
              </a:r>
              <a:endParaRPr lang="en-US" sz="1800" b="1">
                <a:solidFill>
                  <a:schemeClr val="tx1">
                    <a:lumMod val="75000"/>
                    <a:lumOff val="25000"/>
                  </a:schemeClr>
                </a:solidFill>
                <a:latin typeface="Garamond" panose="02020404030301010803" pitchFamily="18" charset="0"/>
              </a:endParaRPr>
            </a:p>
          </p:txBody>
        </p:sp>
        <p:sp>
          <p:nvSpPr>
            <p:cNvPr id="352" name="Text Placeholder 16">
              <a:extLst>
                <a:ext uri="{FF2B5EF4-FFF2-40B4-BE49-F238E27FC236}">
                  <a16:creationId xmlns:a16="http://schemas.microsoft.com/office/drawing/2014/main" id="{C983BA4F-66EE-EE4E-C1BA-A51D1C6D548E}"/>
                </a:ext>
              </a:extLst>
            </p:cNvPr>
            <p:cNvSpPr txBox="1">
              <a:spLocks/>
            </p:cNvSpPr>
            <p:nvPr/>
          </p:nvSpPr>
          <p:spPr>
            <a:xfrm>
              <a:off x="8962607" y="28207559"/>
              <a:ext cx="4402108" cy="562113"/>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1800" b="1">
                  <a:solidFill>
                    <a:srgbClr val="C13E2D"/>
                  </a:solidFill>
                  <a:latin typeface="Garamond"/>
                </a:rPr>
                <a:t>Chimney Tops 2 Fire Footprint</a:t>
              </a:r>
              <a:endParaRPr lang="en-US" sz="1800" b="1">
                <a:solidFill>
                  <a:schemeClr val="tx1">
                    <a:lumMod val="75000"/>
                    <a:lumOff val="25000"/>
                  </a:schemeClr>
                </a:solidFill>
                <a:latin typeface="Garamond" panose="02020404030301010803" pitchFamily="18" charset="0"/>
              </a:endParaRPr>
            </a:p>
          </p:txBody>
        </p:sp>
      </p:grpSp>
      <p:sp>
        <p:nvSpPr>
          <p:cNvPr id="481" name="Text Placeholder 16">
            <a:extLst>
              <a:ext uri="{FF2B5EF4-FFF2-40B4-BE49-F238E27FC236}">
                <a16:creationId xmlns:a16="http://schemas.microsoft.com/office/drawing/2014/main" id="{C2149EEF-1180-7C1B-8C0A-29B8CB9E86E7}"/>
              </a:ext>
            </a:extLst>
          </p:cNvPr>
          <p:cNvSpPr txBox="1">
            <a:spLocks/>
          </p:cNvSpPr>
          <p:nvPr/>
        </p:nvSpPr>
        <p:spPr>
          <a:xfrm>
            <a:off x="950950" y="21108835"/>
            <a:ext cx="11510139" cy="2526644"/>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C13E2D"/>
              </a:buClr>
              <a:buFont typeface="Arial" panose="020B0604020202020204" pitchFamily="34" charset="0"/>
              <a:buChar char="•"/>
            </a:pPr>
            <a:r>
              <a:rPr lang="en-US" sz="2400">
                <a:solidFill>
                  <a:schemeClr val="tx1">
                    <a:lumMod val="75000"/>
                    <a:lumOff val="25000"/>
                  </a:schemeClr>
                </a:solidFill>
                <a:latin typeface="Garamond"/>
              </a:rPr>
              <a:t>Beatty, Oregon: Bootleg Fire burned from July 6th to Aug 15th</a:t>
            </a:r>
            <a:endParaRPr lang="en-US" sz="2400">
              <a:solidFill>
                <a:schemeClr val="tx1">
                  <a:lumMod val="75000"/>
                  <a:lumOff val="25000"/>
                </a:schemeClr>
              </a:solidFill>
            </a:endParaRPr>
          </a:p>
          <a:p>
            <a:pPr marL="1033463" indent="-493713">
              <a:lnSpc>
                <a:spcPct val="100000"/>
              </a:lnSpc>
              <a:spcBef>
                <a:spcPts val="0"/>
              </a:spcBef>
              <a:spcAft>
                <a:spcPts val="600"/>
              </a:spcAft>
              <a:buClr>
                <a:srgbClr val="C13E2D"/>
              </a:buClr>
            </a:pPr>
            <a:r>
              <a:rPr lang="en-US" sz="2400">
                <a:solidFill>
                  <a:schemeClr val="tx1">
                    <a:lumMod val="75000"/>
                    <a:lumOff val="25000"/>
                  </a:schemeClr>
                </a:solidFill>
                <a:latin typeface="Garamond"/>
              </a:rPr>
              <a:t>Study period: January 2021 – July 2021</a:t>
            </a:r>
          </a:p>
          <a:p>
            <a:pPr>
              <a:lnSpc>
                <a:spcPct val="100000"/>
              </a:lnSpc>
              <a:spcBef>
                <a:spcPts val="0"/>
              </a:spcBef>
              <a:spcAft>
                <a:spcPts val="600"/>
              </a:spcAft>
              <a:buClr>
                <a:srgbClr val="C13E2D"/>
              </a:buClr>
              <a:buFont typeface="Arial" panose="020B0604020202020204" pitchFamily="34" charset="0"/>
              <a:buChar char="•"/>
            </a:pPr>
            <a:r>
              <a:rPr lang="en-US" sz="2400">
                <a:solidFill>
                  <a:schemeClr val="tx1">
                    <a:lumMod val="75000"/>
                    <a:lumOff val="25000"/>
                  </a:schemeClr>
                </a:solidFill>
                <a:latin typeface="Garamond"/>
              </a:rPr>
              <a:t>Gatlinburg, Tennessee: Chimney Tops 2 Fire burned from Nov 23rd to Dec 13th</a:t>
            </a:r>
          </a:p>
          <a:p>
            <a:pPr marL="1033463" indent="-493713">
              <a:lnSpc>
                <a:spcPct val="100000"/>
              </a:lnSpc>
              <a:spcBef>
                <a:spcPts val="0"/>
              </a:spcBef>
              <a:spcAft>
                <a:spcPts val="600"/>
              </a:spcAft>
              <a:buClr>
                <a:srgbClr val="C13E2D"/>
              </a:buClr>
            </a:pPr>
            <a:r>
              <a:rPr lang="en-US" sz="2400">
                <a:solidFill>
                  <a:schemeClr val="tx1">
                    <a:lumMod val="75000"/>
                    <a:lumOff val="25000"/>
                  </a:schemeClr>
                </a:solidFill>
                <a:latin typeface="Garamond"/>
              </a:rPr>
              <a:t>Study period: June 2016 – November 2016</a:t>
            </a:r>
          </a:p>
        </p:txBody>
      </p:sp>
      <p:pic>
        <p:nvPicPr>
          <p:cNvPr id="501" name="Picture 501" descr="A picture containing satellite, transport, table&#10;&#10;Description automatically generated">
            <a:extLst>
              <a:ext uri="{FF2B5EF4-FFF2-40B4-BE49-F238E27FC236}">
                <a16:creationId xmlns:a16="http://schemas.microsoft.com/office/drawing/2014/main" id="{61138FD5-0B75-CF34-B3CB-BEE2D51A3A33}"/>
              </a:ext>
            </a:extLst>
          </p:cNvPr>
          <p:cNvPicPr>
            <a:picLocks noChangeAspect="1"/>
          </p:cNvPicPr>
          <p:nvPr/>
        </p:nvPicPr>
        <p:blipFill>
          <a:blip r:embed="rId11"/>
          <a:stretch>
            <a:fillRect/>
          </a:stretch>
        </p:blipFill>
        <p:spPr>
          <a:xfrm>
            <a:off x="2382979" y="12277864"/>
            <a:ext cx="1917960" cy="1463918"/>
          </a:xfrm>
          <a:prstGeom prst="rect">
            <a:avLst/>
          </a:prstGeom>
        </p:spPr>
      </p:pic>
      <p:pic>
        <p:nvPicPr>
          <p:cNvPr id="97" name="Picture 96" descr="Logo&#10;&#10;Description automatically generated with medium confidence">
            <a:extLst>
              <a:ext uri="{FF2B5EF4-FFF2-40B4-BE49-F238E27FC236}">
                <a16:creationId xmlns:a16="http://schemas.microsoft.com/office/drawing/2014/main" id="{C67F0170-F523-09E9-ADBE-79D6949B7E2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0760000" flipH="1">
            <a:off x="9845397" y="12060164"/>
            <a:ext cx="1371403" cy="1927422"/>
          </a:xfrm>
          <a:prstGeom prst="rect">
            <a:avLst/>
          </a:prstGeom>
        </p:spPr>
      </p:pic>
      <p:sp>
        <p:nvSpPr>
          <p:cNvPr id="725" name="Rectangle 724">
            <a:extLst>
              <a:ext uri="{FF2B5EF4-FFF2-40B4-BE49-F238E27FC236}">
                <a16:creationId xmlns:a16="http://schemas.microsoft.com/office/drawing/2014/main" id="{85FA4F74-13D6-3F8A-7617-99845B34E2D2}"/>
              </a:ext>
            </a:extLst>
          </p:cNvPr>
          <p:cNvSpPr/>
          <p:nvPr/>
        </p:nvSpPr>
        <p:spPr>
          <a:xfrm>
            <a:off x="6964358" y="12361794"/>
            <a:ext cx="2361481" cy="815074"/>
          </a:xfrm>
          <a:prstGeom prst="rect">
            <a:avLst/>
          </a:prstGeom>
          <a:noFill/>
        </p:spPr>
        <p:txBody>
          <a:bodyPr spcFirstLastPara="1" wrap="none" lIns="91440" tIns="45720" rIns="91440" bIns="45720" numCol="1" anchor="t">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cap="none" spc="0">
                <a:ln w="0"/>
                <a:effectLst>
                  <a:outerShdw blurRad="38100" dist="19050" dir="2700000" algn="tl" rotWithShape="0">
                    <a:schemeClr val="dk1">
                      <a:alpha val="40000"/>
                    </a:schemeClr>
                  </a:outerShdw>
                </a:effectLst>
                <a:latin typeface="Century Gothic"/>
              </a:rPr>
              <a:t>SMAP</a:t>
            </a:r>
          </a:p>
        </p:txBody>
      </p:sp>
      <p:sp>
        <p:nvSpPr>
          <p:cNvPr id="726" name="Rectangle 725">
            <a:extLst>
              <a:ext uri="{FF2B5EF4-FFF2-40B4-BE49-F238E27FC236}">
                <a16:creationId xmlns:a16="http://schemas.microsoft.com/office/drawing/2014/main" id="{2D6D101E-0192-97FD-0BFD-33098D04E347}"/>
              </a:ext>
            </a:extLst>
          </p:cNvPr>
          <p:cNvSpPr/>
          <p:nvPr/>
        </p:nvSpPr>
        <p:spPr>
          <a:xfrm>
            <a:off x="4574950" y="12220916"/>
            <a:ext cx="2968950" cy="623242"/>
          </a:xfrm>
          <a:prstGeom prst="rect">
            <a:avLst/>
          </a:prstGeom>
          <a:noFill/>
        </p:spPr>
        <p:txBody>
          <a:bodyPr spcFirstLastPara="1" wrap="none" lIns="91440" tIns="45720" rIns="91440" bIns="45720" numCol="1" anchor="t">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ln w="0"/>
                <a:effectLst>
                  <a:outerShdw blurRad="38100" dist="19050" dir="2700000" algn="tl" rotWithShape="0">
                    <a:schemeClr val="dk1">
                      <a:alpha val="40000"/>
                    </a:schemeClr>
                  </a:outerShdw>
                </a:effectLst>
                <a:latin typeface="Century Gothic"/>
              </a:rPr>
              <a:t>Terra MODIS</a:t>
            </a:r>
            <a:endParaRPr lang="en-US" sz="2000" b="1" cap="none" spc="0">
              <a:ln w="0"/>
              <a:effectLst>
                <a:outerShdw blurRad="38100" dist="19050" dir="2700000" algn="tl" rotWithShape="0">
                  <a:prstClr val="black">
                    <a:alpha val="40000"/>
                  </a:prstClr>
                </a:outerShdw>
              </a:effectLst>
              <a:latin typeface="Century Gothic"/>
            </a:endParaRPr>
          </a:p>
        </p:txBody>
      </p:sp>
      <p:cxnSp>
        <p:nvCxnSpPr>
          <p:cNvPr id="728" name="Connector: Curved 727">
            <a:extLst>
              <a:ext uri="{FF2B5EF4-FFF2-40B4-BE49-F238E27FC236}">
                <a16:creationId xmlns:a16="http://schemas.microsoft.com/office/drawing/2014/main" id="{C944D6D8-6F84-60AD-458E-51131BD484E2}"/>
              </a:ext>
            </a:extLst>
          </p:cNvPr>
          <p:cNvCxnSpPr/>
          <p:nvPr/>
        </p:nvCxnSpPr>
        <p:spPr>
          <a:xfrm>
            <a:off x="6187879" y="12404291"/>
            <a:ext cx="2371073" cy="1236816"/>
          </a:xfrm>
          <a:prstGeom prst="curvedConnector3">
            <a:avLst/>
          </a:prstGeom>
          <a:ln w="57150">
            <a:solidFill>
              <a:srgbClr val="C13E2D"/>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9" descr="A picture containing wire, light, colorful, silhouette&#10;&#10;Description automatically generated">
            <a:extLst>
              <a:ext uri="{FF2B5EF4-FFF2-40B4-BE49-F238E27FC236}">
                <a16:creationId xmlns:a16="http://schemas.microsoft.com/office/drawing/2014/main" id="{00AC2E22-5D9F-E643-3802-BFA2F3F73FA1}"/>
              </a:ext>
            </a:extLst>
          </p:cNvPr>
          <p:cNvPicPr>
            <a:picLocks noChangeAspect="1"/>
          </p:cNvPicPr>
          <p:nvPr/>
        </p:nvPicPr>
        <p:blipFill>
          <a:blip r:embed="rId13"/>
          <a:stretch>
            <a:fillRect/>
          </a:stretch>
        </p:blipFill>
        <p:spPr>
          <a:xfrm>
            <a:off x="14645012" y="8109706"/>
            <a:ext cx="3584596" cy="5777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2" name="Picture 462" descr="Chart, line chart&#10;&#10;Description automatically generated">
            <a:extLst>
              <a:ext uri="{FF2B5EF4-FFF2-40B4-BE49-F238E27FC236}">
                <a16:creationId xmlns:a16="http://schemas.microsoft.com/office/drawing/2014/main" id="{29B510E9-B7CD-8612-8DB6-AAD4F142A6C6}"/>
              </a:ext>
            </a:extLst>
          </p:cNvPr>
          <p:cNvPicPr>
            <a:picLocks noChangeAspect="1"/>
          </p:cNvPicPr>
          <p:nvPr/>
        </p:nvPicPr>
        <p:blipFill rotWithShape="1">
          <a:blip r:embed="rId14"/>
          <a:srcRect l="7237" t="10236" r="15131" b="12538"/>
          <a:stretch/>
        </p:blipFill>
        <p:spPr>
          <a:xfrm>
            <a:off x="14038918" y="22617227"/>
            <a:ext cx="6030704" cy="3507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22" name="Group 321">
            <a:extLst>
              <a:ext uri="{FF2B5EF4-FFF2-40B4-BE49-F238E27FC236}">
                <a16:creationId xmlns:a16="http://schemas.microsoft.com/office/drawing/2014/main" id="{2EC3C9C3-9B0A-4D5A-F6BE-1A778DB90B93}"/>
              </a:ext>
            </a:extLst>
          </p:cNvPr>
          <p:cNvGrpSpPr/>
          <p:nvPr/>
        </p:nvGrpSpPr>
        <p:grpSpPr>
          <a:xfrm>
            <a:off x="1062991" y="32212884"/>
            <a:ext cx="9577265" cy="2183295"/>
            <a:chOff x="14800306" y="32127625"/>
            <a:chExt cx="9577265" cy="2183295"/>
          </a:xfrm>
        </p:grpSpPr>
        <p:pic>
          <p:nvPicPr>
            <p:cNvPr id="31" name="Picture 32" descr="Logo&#10;&#10;Description automatically generated">
              <a:extLst>
                <a:ext uri="{FF2B5EF4-FFF2-40B4-BE49-F238E27FC236}">
                  <a16:creationId xmlns:a16="http://schemas.microsoft.com/office/drawing/2014/main" id="{954DD6F5-C7EC-E460-FE00-D327CBE0E84F}"/>
                </a:ext>
              </a:extLst>
            </p:cNvPr>
            <p:cNvPicPr>
              <a:picLocks noChangeAspect="1"/>
            </p:cNvPicPr>
            <p:nvPr/>
          </p:nvPicPr>
          <p:blipFill>
            <a:blip r:embed="rId15"/>
            <a:stretch>
              <a:fillRect/>
            </a:stretch>
          </p:blipFill>
          <p:spPr>
            <a:xfrm>
              <a:off x="14800306" y="32387737"/>
              <a:ext cx="1829475" cy="1797503"/>
            </a:xfrm>
            <a:prstGeom prst="rect">
              <a:avLst/>
            </a:prstGeom>
          </p:spPr>
        </p:pic>
        <p:sp>
          <p:nvSpPr>
            <p:cNvPr id="767" name="Text Placeholder 16">
              <a:extLst>
                <a:ext uri="{FF2B5EF4-FFF2-40B4-BE49-F238E27FC236}">
                  <a16:creationId xmlns:a16="http://schemas.microsoft.com/office/drawing/2014/main" id="{A8155698-AC6F-5FF2-FE3C-4828E3E6D9BE}"/>
                </a:ext>
              </a:extLst>
            </p:cNvPr>
            <p:cNvSpPr txBox="1">
              <a:spLocks/>
            </p:cNvSpPr>
            <p:nvPr/>
          </p:nvSpPr>
          <p:spPr>
            <a:xfrm>
              <a:off x="17083907" y="32492758"/>
              <a:ext cx="3126644" cy="1818162"/>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C13E2D"/>
                </a:buClr>
                <a:buFont typeface="Arial" panose="020B0604020202020204" pitchFamily="34" charset="0"/>
                <a:buChar char="•"/>
              </a:pPr>
              <a:r>
                <a:rPr lang="en-US" sz="2400">
                  <a:latin typeface="Garamond"/>
                </a:rPr>
                <a:t>Corey Davis</a:t>
              </a:r>
              <a:endParaRPr lang="en-US" sz="2400">
                <a:latin typeface="Garamond" panose="02020404030301010803" pitchFamily="18" charset="0"/>
              </a:endParaRPr>
            </a:p>
            <a:p>
              <a:pPr>
                <a:lnSpc>
                  <a:spcPct val="100000"/>
                </a:lnSpc>
                <a:spcBef>
                  <a:spcPts val="0"/>
                </a:spcBef>
                <a:spcAft>
                  <a:spcPts val="600"/>
                </a:spcAft>
                <a:buClr>
                  <a:srgbClr val="C13E2D"/>
                </a:buClr>
                <a:buFont typeface="Arial" panose="020B0604020202020204" pitchFamily="34" charset="0"/>
                <a:buChar char="•"/>
              </a:pPr>
              <a:r>
                <a:rPr lang="en-US" sz="2400">
                  <a:latin typeface="Garamond"/>
                </a:rPr>
                <a:t>Dr. Sheila Saia</a:t>
              </a:r>
              <a:endParaRPr lang="en-US" sz="2400">
                <a:latin typeface="Garamond" panose="02020404030301010803" pitchFamily="18" charset="0"/>
              </a:endParaRPr>
            </a:p>
            <a:p>
              <a:pPr>
                <a:lnSpc>
                  <a:spcPct val="100000"/>
                </a:lnSpc>
                <a:spcBef>
                  <a:spcPts val="0"/>
                </a:spcBef>
                <a:spcAft>
                  <a:spcPts val="600"/>
                </a:spcAft>
                <a:buClr>
                  <a:srgbClr val="C13E2D"/>
                </a:buClr>
                <a:buFont typeface="Arial" panose="020B0604020202020204" pitchFamily="34" charset="0"/>
                <a:buChar char="•"/>
              </a:pPr>
              <a:r>
                <a:rPr lang="en-US" sz="2400">
                  <a:latin typeface="Garamond"/>
                </a:rPr>
                <a:t>Dr. Timothy Brown</a:t>
              </a:r>
              <a:endParaRPr lang="en-US" sz="2400">
                <a:latin typeface="Garamond" panose="02020404030301010803" pitchFamily="18" charset="0"/>
              </a:endParaRPr>
            </a:p>
            <a:p>
              <a:pPr>
                <a:lnSpc>
                  <a:spcPct val="100000"/>
                </a:lnSpc>
                <a:spcBef>
                  <a:spcPts val="0"/>
                </a:spcBef>
                <a:spcAft>
                  <a:spcPts val="600"/>
                </a:spcAft>
                <a:buClr>
                  <a:srgbClr val="C13E2D"/>
                </a:buClr>
                <a:buFont typeface="Arial" panose="020B0604020202020204" pitchFamily="34" charset="0"/>
                <a:buChar char="•"/>
              </a:pPr>
              <a:r>
                <a:rPr lang="en-US" sz="2400">
                  <a:latin typeface="Garamond"/>
                </a:rPr>
                <a:t>Britt Parker</a:t>
              </a:r>
            </a:p>
          </p:txBody>
        </p:sp>
        <p:sp>
          <p:nvSpPr>
            <p:cNvPr id="320" name="Text Placeholder 16">
              <a:extLst>
                <a:ext uri="{FF2B5EF4-FFF2-40B4-BE49-F238E27FC236}">
                  <a16:creationId xmlns:a16="http://schemas.microsoft.com/office/drawing/2014/main" id="{A6EFB351-2A44-6933-5C05-8D76444A4199}"/>
                </a:ext>
              </a:extLst>
            </p:cNvPr>
            <p:cNvSpPr txBox="1">
              <a:spLocks/>
            </p:cNvSpPr>
            <p:nvPr/>
          </p:nvSpPr>
          <p:spPr>
            <a:xfrm>
              <a:off x="20995151" y="32127625"/>
              <a:ext cx="3382420" cy="2087380"/>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C13E2D"/>
                </a:buClr>
                <a:buFont typeface="Arial" panose="020B0604020202020204" pitchFamily="34" charset="0"/>
                <a:buChar char="•"/>
              </a:pPr>
              <a:r>
                <a:rPr lang="en-US" sz="2400">
                  <a:latin typeface="Garamond"/>
                </a:rPr>
                <a:t>Marina </a:t>
              </a:r>
              <a:r>
                <a:rPr lang="en-US" sz="2400" err="1">
                  <a:latin typeface="Garamond"/>
                </a:rPr>
                <a:t>Skumanich</a:t>
              </a:r>
              <a:endParaRPr lang="en-US" sz="2400">
                <a:latin typeface="Garamond"/>
              </a:endParaRPr>
            </a:p>
            <a:p>
              <a:pPr>
                <a:lnSpc>
                  <a:spcPct val="100000"/>
                </a:lnSpc>
                <a:spcBef>
                  <a:spcPts val="0"/>
                </a:spcBef>
                <a:spcAft>
                  <a:spcPts val="600"/>
                </a:spcAft>
                <a:buClr>
                  <a:srgbClr val="C13E2D"/>
                </a:buClr>
                <a:buFont typeface="Arial" panose="020B0604020202020204" pitchFamily="34" charset="0"/>
                <a:buChar char="•"/>
              </a:pPr>
              <a:r>
                <a:rPr lang="en-US" sz="2400">
                  <a:latin typeface="Garamond"/>
                </a:rPr>
                <a:t>Dr. Tyson Ochsner</a:t>
              </a:r>
              <a:endParaRPr lang="en-US">
                <a:latin typeface="Century Gothic" panose="020F0302020204030204"/>
              </a:endParaRPr>
            </a:p>
            <a:p>
              <a:pPr>
                <a:lnSpc>
                  <a:spcPct val="100000"/>
                </a:lnSpc>
                <a:spcBef>
                  <a:spcPts val="0"/>
                </a:spcBef>
                <a:spcAft>
                  <a:spcPts val="600"/>
                </a:spcAft>
                <a:buClr>
                  <a:srgbClr val="C13E2D"/>
                </a:buClr>
                <a:buFont typeface="Arial" panose="020B0604020202020204" pitchFamily="34" charset="0"/>
                <a:buChar char="•"/>
              </a:pPr>
              <a:r>
                <a:rPr lang="en-US" sz="2400">
                  <a:latin typeface="Garamond"/>
                </a:rPr>
                <a:t>Ronnie Leeper</a:t>
              </a:r>
              <a:endParaRPr lang="en-US">
                <a:latin typeface="Century Gothic" panose="020F0302020204030204"/>
              </a:endParaRPr>
            </a:p>
            <a:p>
              <a:pPr>
                <a:lnSpc>
                  <a:spcPct val="100000"/>
                </a:lnSpc>
                <a:spcBef>
                  <a:spcPts val="0"/>
                </a:spcBef>
                <a:spcAft>
                  <a:spcPts val="600"/>
                </a:spcAft>
                <a:buClr>
                  <a:srgbClr val="C13E2D"/>
                </a:buClr>
                <a:buFont typeface="Arial" panose="020B0604020202020204" pitchFamily="34" charset="0"/>
                <a:buChar char="•"/>
              </a:pPr>
              <a:r>
                <a:rPr lang="en-US" sz="2400">
                  <a:latin typeface="Garamond"/>
                </a:rPr>
                <a:t>Molly </a:t>
              </a:r>
              <a:r>
                <a:rPr lang="en-US" sz="2400" err="1">
                  <a:latin typeface="Garamond"/>
                </a:rPr>
                <a:t>Woloszyn</a:t>
              </a:r>
              <a:endParaRPr lang="en-US" sz="2400">
                <a:latin typeface="Garamond"/>
              </a:endParaRPr>
            </a:p>
            <a:p>
              <a:pPr>
                <a:lnSpc>
                  <a:spcPct val="100000"/>
                </a:lnSpc>
                <a:spcBef>
                  <a:spcPts val="0"/>
                </a:spcBef>
                <a:spcAft>
                  <a:spcPts val="600"/>
                </a:spcAft>
                <a:buClr>
                  <a:srgbClr val="C13E2D"/>
                </a:buClr>
                <a:buFont typeface="Arial" panose="020B0604020202020204" pitchFamily="34" charset="0"/>
                <a:buChar char="•"/>
              </a:pPr>
              <a:r>
                <a:rPr lang="en-US" sz="2400">
                  <a:latin typeface="Garamond"/>
                </a:rPr>
                <a:t>Kathryn Caruso</a:t>
              </a:r>
              <a:endParaRPr lang="en-US"/>
            </a:p>
          </p:txBody>
        </p:sp>
      </p:grpSp>
      <p:sp>
        <p:nvSpPr>
          <p:cNvPr id="1225" name="Text Placeholder 16">
            <a:extLst>
              <a:ext uri="{FF2B5EF4-FFF2-40B4-BE49-F238E27FC236}">
                <a16:creationId xmlns:a16="http://schemas.microsoft.com/office/drawing/2014/main" id="{E8F542EF-DB11-253C-C9A8-871027C4033A}"/>
              </a:ext>
            </a:extLst>
          </p:cNvPr>
          <p:cNvSpPr txBox="1">
            <a:spLocks/>
          </p:cNvSpPr>
          <p:nvPr/>
        </p:nvSpPr>
        <p:spPr>
          <a:xfrm>
            <a:off x="15865942" y="13900856"/>
            <a:ext cx="993167" cy="28514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2200" b="1">
                <a:solidFill>
                  <a:schemeClr val="tx1">
                    <a:lumMod val="75000"/>
                    <a:lumOff val="25000"/>
                  </a:schemeClr>
                </a:solidFill>
                <a:latin typeface="Garamond"/>
              </a:rPr>
              <a:t>KBDI</a:t>
            </a:r>
            <a:endParaRPr lang="en-US" sz="2200" b="1">
              <a:solidFill>
                <a:schemeClr val="tx1">
                  <a:lumMod val="75000"/>
                  <a:lumOff val="25000"/>
                </a:schemeClr>
              </a:solidFill>
              <a:latin typeface="Garamond" panose="02020404030301010803" pitchFamily="18" charset="0"/>
            </a:endParaRPr>
          </a:p>
        </p:txBody>
      </p:sp>
      <p:pic>
        <p:nvPicPr>
          <p:cNvPr id="65" name="Picture 64">
            <a:extLst>
              <a:ext uri="{FF2B5EF4-FFF2-40B4-BE49-F238E27FC236}">
                <a16:creationId xmlns:a16="http://schemas.microsoft.com/office/drawing/2014/main" id="{72F581A2-8ACE-4767-F285-FD33AA076294}"/>
              </a:ext>
            </a:extLst>
          </p:cNvPr>
          <p:cNvPicPr>
            <a:picLocks noChangeAspect="1"/>
          </p:cNvPicPr>
          <p:nvPr/>
        </p:nvPicPr>
        <p:blipFill>
          <a:blip r:embed="rId16" cstate="print">
            <a:extLst>
              <a:ext uri="{28A0092B-C50C-407E-A947-70E740481C1C}">
                <a14:useLocalDpi xmlns:a14="http://schemas.microsoft.com/office/drawing/2010/main" val="0"/>
              </a:ext>
            </a:extLst>
          </a:blip>
          <a:srcRect t="15818" b="15818"/>
          <a:stretch/>
        </p:blipFill>
        <p:spPr>
          <a:xfrm>
            <a:off x="3820386" y="28669424"/>
            <a:ext cx="1605051" cy="1645920"/>
          </a:xfrm>
          <a:prstGeom prst="ellipse">
            <a:avLst/>
          </a:prstGeom>
          <a:blipFill>
            <a:blip r:embed="rId17"/>
            <a:stretch>
              <a:fillRect/>
            </a:stretch>
          </a:blipFill>
        </p:spPr>
      </p:pic>
      <p:pic>
        <p:nvPicPr>
          <p:cNvPr id="66" name="Picture 65">
            <a:extLst>
              <a:ext uri="{FF2B5EF4-FFF2-40B4-BE49-F238E27FC236}">
                <a16:creationId xmlns:a16="http://schemas.microsoft.com/office/drawing/2014/main" id="{3DAB9FFD-C74E-FC0E-FB44-D6103E5E21B1}"/>
              </a:ext>
            </a:extLst>
          </p:cNvPr>
          <p:cNvPicPr>
            <a:picLocks noChangeAspect="1"/>
          </p:cNvPicPr>
          <p:nvPr/>
        </p:nvPicPr>
        <p:blipFill>
          <a:blip r:embed="rId18" cstate="print">
            <a:extLst>
              <a:ext uri="{28A0092B-C50C-407E-A947-70E740481C1C}">
                <a14:useLocalDpi xmlns:a14="http://schemas.microsoft.com/office/drawing/2010/main" val="0"/>
              </a:ext>
            </a:extLst>
          </a:blip>
          <a:srcRect l="1242" r="1242"/>
          <a:stretch/>
        </p:blipFill>
        <p:spPr>
          <a:xfrm>
            <a:off x="6680757" y="28650476"/>
            <a:ext cx="1697699" cy="1645920"/>
          </a:xfrm>
          <a:prstGeom prst="ellipse">
            <a:avLst/>
          </a:prstGeom>
          <a:blipFill>
            <a:blip r:embed="rId19"/>
            <a:stretch>
              <a:fillRect/>
            </a:stretch>
          </a:blipFill>
        </p:spPr>
      </p:pic>
      <p:sp>
        <p:nvSpPr>
          <p:cNvPr id="471" name="Rectangle 470">
            <a:extLst>
              <a:ext uri="{FF2B5EF4-FFF2-40B4-BE49-F238E27FC236}">
                <a16:creationId xmlns:a16="http://schemas.microsoft.com/office/drawing/2014/main" id="{A0D52A9A-172F-4C0D-242D-F5E714C73DFA}"/>
              </a:ext>
            </a:extLst>
          </p:cNvPr>
          <p:cNvSpPr/>
          <p:nvPr/>
        </p:nvSpPr>
        <p:spPr>
          <a:xfrm rot="19740000">
            <a:off x="20417604" y="21282364"/>
            <a:ext cx="4530777" cy="1336801"/>
          </a:xfrm>
          <a:prstGeom prst="rect">
            <a:avLst/>
          </a:prstGeom>
          <a:noFill/>
        </p:spPr>
        <p:txBody>
          <a:bodyPr spcFirstLastPara="1" wrap="none" lIns="91440" tIns="45720" rIns="91440" bIns="45720" numCol="1" anchor="t">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n w="0"/>
                <a:effectLst>
                  <a:outerShdw blurRad="38100" dist="19050" dir="2700000" algn="tl" rotWithShape="0">
                    <a:schemeClr val="dk1">
                      <a:alpha val="40000"/>
                    </a:schemeClr>
                  </a:outerShdw>
                </a:effectLst>
                <a:latin typeface="Century Gothic"/>
              </a:rPr>
              <a:t>BOOTLEG</a:t>
            </a:r>
            <a:endParaRPr lang="en-US" sz="3200" b="1" cap="none" spc="0" dirty="0">
              <a:ln w="0"/>
              <a:effectLst>
                <a:outerShdw blurRad="38100" dist="19050" dir="2700000" algn="tl" rotWithShape="0">
                  <a:schemeClr val="dk1">
                    <a:alpha val="40000"/>
                  </a:schemeClr>
                </a:outerShdw>
              </a:effectLst>
              <a:latin typeface="Century Gothic"/>
            </a:endParaRPr>
          </a:p>
        </p:txBody>
      </p:sp>
      <p:pic>
        <p:nvPicPr>
          <p:cNvPr id="181" name="Graphic 180" descr="Comment Fire with solid fill">
            <a:extLst>
              <a:ext uri="{FF2B5EF4-FFF2-40B4-BE49-F238E27FC236}">
                <a16:creationId xmlns:a16="http://schemas.microsoft.com/office/drawing/2014/main" id="{E936E036-50F0-2EE5-B17C-DCDFB348679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5702691" y="10636421"/>
            <a:ext cx="1161535" cy="1188994"/>
          </a:xfrm>
          <a:prstGeom prst="rect">
            <a:avLst/>
          </a:prstGeom>
        </p:spPr>
      </p:pic>
      <p:cxnSp>
        <p:nvCxnSpPr>
          <p:cNvPr id="731" name="Connector: Curved 730">
            <a:extLst>
              <a:ext uri="{FF2B5EF4-FFF2-40B4-BE49-F238E27FC236}">
                <a16:creationId xmlns:a16="http://schemas.microsoft.com/office/drawing/2014/main" id="{F0F069BD-5B38-57D0-F673-3303DA50D5EE}"/>
              </a:ext>
            </a:extLst>
          </p:cNvPr>
          <p:cNvCxnSpPr/>
          <p:nvPr/>
        </p:nvCxnSpPr>
        <p:spPr>
          <a:xfrm>
            <a:off x="18680415" y="20293179"/>
            <a:ext cx="3258322" cy="273246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2" name="Connector: Curved 731">
            <a:extLst>
              <a:ext uri="{FF2B5EF4-FFF2-40B4-BE49-F238E27FC236}">
                <a16:creationId xmlns:a16="http://schemas.microsoft.com/office/drawing/2014/main" id="{77AE75CE-804D-6626-4632-FFEAA02187A4}"/>
              </a:ext>
            </a:extLst>
          </p:cNvPr>
          <p:cNvCxnSpPr>
            <a:cxnSpLocks/>
          </p:cNvCxnSpPr>
          <p:nvPr/>
        </p:nvCxnSpPr>
        <p:spPr>
          <a:xfrm>
            <a:off x="17294656" y="16460810"/>
            <a:ext cx="3313933" cy="2329137"/>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82" name="Graphic 1882" descr="Venn diagram with solid fill">
            <a:extLst>
              <a:ext uri="{FF2B5EF4-FFF2-40B4-BE49-F238E27FC236}">
                <a16:creationId xmlns:a16="http://schemas.microsoft.com/office/drawing/2014/main" id="{CABE6626-EBDF-CE2A-BC2F-F10C137B34D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365489" y="18996367"/>
            <a:ext cx="1216454" cy="1216454"/>
          </a:xfrm>
          <a:prstGeom prst="rect">
            <a:avLst/>
          </a:prstGeom>
        </p:spPr>
      </p:pic>
      <p:sp>
        <p:nvSpPr>
          <p:cNvPr id="2094" name="Text Placeholder 16">
            <a:extLst>
              <a:ext uri="{FF2B5EF4-FFF2-40B4-BE49-F238E27FC236}">
                <a16:creationId xmlns:a16="http://schemas.microsoft.com/office/drawing/2014/main" id="{4C422FE7-A1C8-C5B0-BA99-627756ABB289}"/>
              </a:ext>
            </a:extLst>
          </p:cNvPr>
          <p:cNvSpPr txBox="1">
            <a:spLocks/>
          </p:cNvSpPr>
          <p:nvPr/>
        </p:nvSpPr>
        <p:spPr>
          <a:xfrm>
            <a:off x="15206914" y="22166153"/>
            <a:ext cx="3711653" cy="422447"/>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2200" b="1">
                <a:solidFill>
                  <a:schemeClr val="tx1">
                    <a:lumMod val="75000"/>
                    <a:lumOff val="25000"/>
                  </a:schemeClr>
                </a:solidFill>
                <a:latin typeface="Garamond" panose="02020404030301010803" pitchFamily="18" charset="0"/>
              </a:rPr>
              <a:t>VEGETATION ANALYSIS</a:t>
            </a:r>
          </a:p>
        </p:txBody>
      </p:sp>
      <p:grpSp>
        <p:nvGrpSpPr>
          <p:cNvPr id="2150" name="Group 2149">
            <a:extLst>
              <a:ext uri="{FF2B5EF4-FFF2-40B4-BE49-F238E27FC236}">
                <a16:creationId xmlns:a16="http://schemas.microsoft.com/office/drawing/2014/main" id="{BDF27B1F-3C19-ACE3-5D45-E2D0763C42AB}"/>
              </a:ext>
            </a:extLst>
          </p:cNvPr>
          <p:cNvGrpSpPr/>
          <p:nvPr/>
        </p:nvGrpSpPr>
        <p:grpSpPr>
          <a:xfrm>
            <a:off x="20339140" y="23118137"/>
            <a:ext cx="1125753" cy="701036"/>
            <a:chOff x="30404496" y="10205481"/>
            <a:chExt cx="1125753" cy="701036"/>
          </a:xfrm>
        </p:grpSpPr>
        <p:sp>
          <p:nvSpPr>
            <p:cNvPr id="2151" name="Text Placeholder 16">
              <a:extLst>
                <a:ext uri="{FF2B5EF4-FFF2-40B4-BE49-F238E27FC236}">
                  <a16:creationId xmlns:a16="http://schemas.microsoft.com/office/drawing/2014/main" id="{E0181AFB-81AA-EE08-0A9E-B988DA0CFF10}"/>
                </a:ext>
              </a:extLst>
            </p:cNvPr>
            <p:cNvSpPr txBox="1">
              <a:spLocks/>
            </p:cNvSpPr>
            <p:nvPr/>
          </p:nvSpPr>
          <p:spPr>
            <a:xfrm>
              <a:off x="30785600" y="10234358"/>
              <a:ext cx="744649" cy="67215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1600" b="1">
                  <a:solidFill>
                    <a:schemeClr val="tx1">
                      <a:lumMod val="75000"/>
                      <a:lumOff val="25000"/>
                    </a:schemeClr>
                  </a:solidFill>
                  <a:latin typeface="Garamond"/>
                </a:rPr>
                <a:t>NDVI</a:t>
              </a:r>
            </a:p>
            <a:p>
              <a:pPr marL="0" indent="0">
                <a:lnSpc>
                  <a:spcPct val="100000"/>
                </a:lnSpc>
                <a:spcBef>
                  <a:spcPts val="0"/>
                </a:spcBef>
                <a:spcAft>
                  <a:spcPts val="600"/>
                </a:spcAft>
                <a:buNone/>
              </a:pPr>
              <a:r>
                <a:rPr lang="en-US" sz="1600" b="1">
                  <a:solidFill>
                    <a:schemeClr val="tx1">
                      <a:lumMod val="75000"/>
                      <a:lumOff val="25000"/>
                    </a:schemeClr>
                  </a:solidFill>
                  <a:latin typeface="Garamond"/>
                </a:rPr>
                <a:t>EVI</a:t>
              </a:r>
            </a:p>
          </p:txBody>
        </p:sp>
        <p:pic>
          <p:nvPicPr>
            <p:cNvPr id="2152" name="Picture 151" descr="Chart, line chart&#10;&#10;Description automatically generated">
              <a:extLst>
                <a:ext uri="{FF2B5EF4-FFF2-40B4-BE49-F238E27FC236}">
                  <a16:creationId xmlns:a16="http://schemas.microsoft.com/office/drawing/2014/main" id="{F26AA661-5809-A401-5889-3878ADEA4BC9}"/>
                </a:ext>
              </a:extLst>
            </p:cNvPr>
            <p:cNvPicPr>
              <a:picLocks noChangeAspect="1"/>
            </p:cNvPicPr>
            <p:nvPr/>
          </p:nvPicPr>
          <p:blipFill rotWithShape="1">
            <a:blip r:embed="rId14"/>
            <a:srcRect l="88506" t="44640" r="7280" b="43644"/>
            <a:stretch/>
          </p:blipFill>
          <p:spPr>
            <a:xfrm rot="10800000">
              <a:off x="30404496" y="10205481"/>
              <a:ext cx="376837" cy="679857"/>
            </a:xfrm>
            <a:prstGeom prst="rect">
              <a:avLst/>
            </a:prstGeom>
          </p:spPr>
        </p:pic>
      </p:grpSp>
      <p:sp>
        <p:nvSpPr>
          <p:cNvPr id="46" name="Rectangle 45">
            <a:extLst>
              <a:ext uri="{FF2B5EF4-FFF2-40B4-BE49-F238E27FC236}">
                <a16:creationId xmlns:a16="http://schemas.microsoft.com/office/drawing/2014/main" id="{CBF9FC85-6A1A-F5E8-DF8E-4C93F8965441}"/>
              </a:ext>
            </a:extLst>
          </p:cNvPr>
          <p:cNvSpPr/>
          <p:nvPr/>
        </p:nvSpPr>
        <p:spPr>
          <a:xfrm rot="2520000">
            <a:off x="15050617" y="15327633"/>
            <a:ext cx="3315762" cy="1195723"/>
          </a:xfrm>
          <a:prstGeom prst="rect">
            <a:avLst/>
          </a:prstGeom>
          <a:noFill/>
        </p:spPr>
        <p:txBody>
          <a:bodyPr spcFirstLastPara="1" wrap="none" lIns="91440" tIns="45720" rIns="91440" bIns="45720" numCol="1" anchor="t">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n w="0"/>
                <a:effectLst>
                  <a:outerShdw blurRad="38100" dist="19050" dir="2700000" algn="tl" rotWithShape="0">
                    <a:schemeClr val="dk1">
                      <a:alpha val="40000"/>
                    </a:schemeClr>
                  </a:outerShdw>
                </a:effectLst>
                <a:latin typeface="Century Gothic"/>
              </a:rPr>
              <a:t>CHIMNEY TOPS 2</a:t>
            </a:r>
            <a:endParaRPr lang="en-US" sz="3200" b="1" cap="none" spc="0" dirty="0">
              <a:ln w="0"/>
              <a:effectLst>
                <a:outerShdw blurRad="38100" dist="19050" dir="2700000" algn="tl" rotWithShape="0">
                  <a:prstClr val="black">
                    <a:alpha val="40000"/>
                  </a:prstClr>
                </a:outerShdw>
              </a:effectLst>
              <a:latin typeface="Century Gothic"/>
            </a:endParaRPr>
          </a:p>
        </p:txBody>
      </p:sp>
      <p:pic>
        <p:nvPicPr>
          <p:cNvPr id="1872" name="Picture 1872" descr="Chart, waterfall chart&#10;&#10;Description automatically generated">
            <a:extLst>
              <a:ext uri="{FF2B5EF4-FFF2-40B4-BE49-F238E27FC236}">
                <a16:creationId xmlns:a16="http://schemas.microsoft.com/office/drawing/2014/main" id="{8DB00492-5925-364C-6DC9-56F3BB203450}"/>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656" b="75410" l="23018" r="85422">
                        <a14:foregroundMark x1="72123" y1="59836" x2="76215" y2="71038"/>
                        <a14:foregroundMark x1="76215" y1="71038" x2="82353" y2="62842"/>
                        <a14:foregroundMark x1="77494" y1="74590" x2="41176" y2="74317"/>
                        <a14:foregroundMark x1="36061" y1="74590" x2="25575" y2="74590"/>
                        <a14:foregroundMark x1="25575" y1="74590" x2="26343" y2="72951"/>
                        <a14:foregroundMark x1="63939" y1="63661" x2="58312" y2="63934"/>
                        <a14:foregroundMark x1="83887" y1="73770" x2="78005" y2="74044"/>
                        <a14:foregroundMark x1="83376" y1="75410" x2="79795" y2="75683"/>
                        <a14:foregroundMark x1="83632" y1="61749" x2="83632" y2="65574"/>
                        <a14:foregroundMark x1="84143" y1="63115" x2="84143" y2="66120"/>
                        <a14:foregroundMark x1="84143" y1="61202" x2="84910" y2="66393"/>
                        <a14:foregroundMark x1="84910" y1="65301" x2="84655" y2="62295"/>
                        <a14:foregroundMark x1="84399" y1="61475" x2="85422" y2="65301"/>
                        <a14:foregroundMark x1="82097" y1="10656" x2="82097" y2="10656"/>
                        <a14:foregroundMark x1="23018" y1="73770" x2="23018" y2="73770"/>
                      </a14:backgroundRemoval>
                    </a14:imgEffect>
                  </a14:imgLayer>
                </a14:imgProps>
              </a:ext>
            </a:extLst>
          </a:blip>
          <a:srcRect l="21368" t="6878" r="7979" b="20349"/>
          <a:stretch/>
        </p:blipFill>
        <p:spPr>
          <a:xfrm>
            <a:off x="21707925" y="17474988"/>
            <a:ext cx="3311489" cy="2943804"/>
          </a:xfrm>
          <a:prstGeom prst="rect">
            <a:avLst/>
          </a:prstGeom>
          <a:ln w="38100" cap="sq">
            <a:noFill/>
            <a:prstDash val="solid"/>
            <a:miter lim="800000"/>
          </a:ln>
          <a:effectLst/>
        </p:spPr>
      </p:pic>
      <p:pic>
        <p:nvPicPr>
          <p:cNvPr id="1874" name="Picture 1874" descr="Chart, waterfall chart&#10;&#10;Description automatically generated">
            <a:extLst>
              <a:ext uri="{FF2B5EF4-FFF2-40B4-BE49-F238E27FC236}">
                <a16:creationId xmlns:a16="http://schemas.microsoft.com/office/drawing/2014/main" id="{7EE5E044-5E86-EE3C-83B2-41515A1F587D}"/>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744" b="76309" l="28133" r="88235">
                        <a14:foregroundMark x1="36061" y1="65289" x2="36061" y2="65289"/>
                        <a14:foregroundMark x1="28133" y1="74380" x2="28133" y2="74380"/>
                        <a14:foregroundMark x1="36829" y1="71901" x2="36829" y2="71901"/>
                        <a14:foregroundMark x1="51151" y1="73554" x2="51151" y2="73554"/>
                        <a14:foregroundMark x1="61381" y1="74656" x2="61381" y2="74656"/>
                        <a14:foregroundMark x1="83120" y1="58953" x2="83120" y2="58953"/>
                        <a14:foregroundMark x1="83887" y1="13499" x2="83887" y2="13499"/>
                        <a14:foregroundMark x1="84910" y1="23416" x2="84910" y2="23416"/>
                        <a14:foregroundMark x1="82864" y1="20386" x2="82864" y2="20386"/>
                        <a14:foregroundMark x1="82864" y1="21488" x2="82864" y2="21488"/>
                        <a14:foregroundMark x1="82097" y1="20937" x2="87468" y2="22314"/>
                        <a14:foregroundMark x1="83120" y1="10744" x2="83120" y2="10744"/>
                        <a14:foregroundMark x1="86957" y1="36915" x2="86957" y2="36915"/>
                        <a14:foregroundMark x1="85934" y1="61983" x2="85934" y2="61983"/>
                        <a14:foregroundMark x1="86701" y1="65565" x2="86701" y2="65565"/>
                        <a14:foregroundMark x1="77494" y1="76584" x2="77494" y2="76584"/>
                        <a14:foregroundMark x1="86445" y1="20937" x2="86445" y2="20937"/>
                        <a14:foregroundMark x1="86701" y1="20110" x2="86701" y2="20110"/>
                        <a14:foregroundMark x1="87468" y1="19284" x2="87468" y2="19284"/>
                        <a14:foregroundMark x1="87212" y1="18733" x2="87212" y2="20110"/>
                        <a14:foregroundMark x1="87724" y1="19835" x2="87724" y2="23691"/>
                        <a14:foregroundMark x1="86701" y1="60331" x2="86445" y2="66942"/>
                        <a14:foregroundMark x1="86957" y1="19284" x2="87724" y2="24793"/>
                        <a14:foregroundMark x1="87468" y1="18733" x2="88235" y2="25069"/>
                        <a14:foregroundMark x1="87212" y1="18457" x2="87980" y2="24518"/>
                        <a14:foregroundMark x1="87724" y1="21763" x2="87724" y2="21763"/>
                        <a14:foregroundMark x1="86957" y1="18182" x2="88235" y2="28375"/>
                        <a14:foregroundMark x1="87980" y1="27273" x2="87212" y2="19008"/>
                        <a14:foregroundMark x1="87468" y1="18733" x2="87724" y2="22314"/>
                        <a14:foregroundMark x1="87724" y1="20937" x2="87980" y2="23967"/>
                        <a14:foregroundMark x1="87724" y1="18733" x2="87724" y2="22314"/>
                        <a14:foregroundMark x1="87468" y1="20661" x2="87468" y2="22590"/>
                        <a14:foregroundMark x1="87212" y1="18457" x2="87980" y2="22314"/>
                        <a14:foregroundMark x1="87724" y1="18733" x2="87980" y2="21488"/>
                        <a14:foregroundMark x1="87724" y1="18733" x2="87980" y2="26997"/>
                      </a14:backgroundRemoval>
                    </a14:imgEffect>
                  </a14:imgLayer>
                </a14:imgProps>
              </a:ext>
            </a:extLst>
          </a:blip>
          <a:srcRect l="24079" t="7001" r="4487" b="21504"/>
          <a:stretch/>
        </p:blipFill>
        <p:spPr>
          <a:xfrm>
            <a:off x="15449145" y="17754136"/>
            <a:ext cx="3131774" cy="3048255"/>
          </a:xfrm>
          <a:prstGeom prst="rect">
            <a:avLst/>
          </a:prstGeom>
          <a:ln w="38100" cap="sq">
            <a:noFill/>
            <a:prstDash val="solid"/>
            <a:miter lim="800000"/>
          </a:ln>
          <a:effectLst/>
        </p:spPr>
      </p:pic>
      <p:grpSp>
        <p:nvGrpSpPr>
          <p:cNvPr id="5527" name="Group 5526">
            <a:extLst>
              <a:ext uri="{FF2B5EF4-FFF2-40B4-BE49-F238E27FC236}">
                <a16:creationId xmlns:a16="http://schemas.microsoft.com/office/drawing/2014/main" id="{2ED788F9-DBA1-A3EC-C69D-FF95AC3EF9DB}"/>
              </a:ext>
            </a:extLst>
          </p:cNvPr>
          <p:cNvGrpSpPr/>
          <p:nvPr/>
        </p:nvGrpSpPr>
        <p:grpSpPr>
          <a:xfrm>
            <a:off x="18956392" y="7560736"/>
            <a:ext cx="7363467" cy="4457534"/>
            <a:chOff x="18956392" y="7560736"/>
            <a:chExt cx="7363467" cy="4457534"/>
          </a:xfrm>
        </p:grpSpPr>
        <p:pic>
          <p:nvPicPr>
            <p:cNvPr id="11" name="Picture 22" descr="Chart, line chart&#10;&#10;Description automatically generated">
              <a:extLst>
                <a:ext uri="{FF2B5EF4-FFF2-40B4-BE49-F238E27FC236}">
                  <a16:creationId xmlns:a16="http://schemas.microsoft.com/office/drawing/2014/main" id="{F4CD5FB7-BA8B-FF7F-F4AD-CF23408418F7}"/>
                </a:ext>
              </a:extLst>
            </p:cNvPr>
            <p:cNvPicPr>
              <a:picLocks noChangeAspect="1"/>
            </p:cNvPicPr>
            <p:nvPr/>
          </p:nvPicPr>
          <p:blipFill rotWithShape="1">
            <a:blip r:embed="rId28"/>
            <a:srcRect l="9091" t="8425" r="15330" b="13924"/>
            <a:stretch/>
          </p:blipFill>
          <p:spPr>
            <a:xfrm>
              <a:off x="18956392" y="8120339"/>
              <a:ext cx="6030214" cy="3506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76" name="Text Placeholder 16">
              <a:extLst>
                <a:ext uri="{FF2B5EF4-FFF2-40B4-BE49-F238E27FC236}">
                  <a16:creationId xmlns:a16="http://schemas.microsoft.com/office/drawing/2014/main" id="{BE0D4A0C-1857-4336-3638-FDDDA278A887}"/>
                </a:ext>
              </a:extLst>
            </p:cNvPr>
            <p:cNvSpPr txBox="1">
              <a:spLocks/>
            </p:cNvSpPr>
            <p:nvPr/>
          </p:nvSpPr>
          <p:spPr>
            <a:xfrm>
              <a:off x="20155712" y="7560736"/>
              <a:ext cx="3711653" cy="422447"/>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2200" b="1">
                  <a:solidFill>
                    <a:schemeClr val="tx1">
                      <a:lumMod val="75000"/>
                      <a:lumOff val="25000"/>
                    </a:schemeClr>
                  </a:solidFill>
                  <a:latin typeface="Garamond" panose="02020404030301010803" pitchFamily="18" charset="0"/>
                </a:rPr>
                <a:t>VEGETATION ANALYSIS</a:t>
              </a:r>
            </a:p>
          </p:txBody>
        </p:sp>
        <p:grpSp>
          <p:nvGrpSpPr>
            <p:cNvPr id="2149" name="Group 2148">
              <a:extLst>
                <a:ext uri="{FF2B5EF4-FFF2-40B4-BE49-F238E27FC236}">
                  <a16:creationId xmlns:a16="http://schemas.microsoft.com/office/drawing/2014/main" id="{ACF0D66D-1B4A-93DC-1FC5-0EE56A3C905D}"/>
                </a:ext>
              </a:extLst>
            </p:cNvPr>
            <p:cNvGrpSpPr/>
            <p:nvPr/>
          </p:nvGrpSpPr>
          <p:grpSpPr>
            <a:xfrm>
              <a:off x="25195619" y="10999140"/>
              <a:ext cx="1124240" cy="699613"/>
              <a:chOff x="30404496" y="10185725"/>
              <a:chExt cx="1124240" cy="699613"/>
            </a:xfrm>
          </p:grpSpPr>
          <p:sp>
            <p:nvSpPr>
              <p:cNvPr id="2371" name="Text Placeholder 16">
                <a:extLst>
                  <a:ext uri="{FF2B5EF4-FFF2-40B4-BE49-F238E27FC236}">
                    <a16:creationId xmlns:a16="http://schemas.microsoft.com/office/drawing/2014/main" id="{C7A94469-ACB1-D793-5A75-7E22F7248AAB}"/>
                  </a:ext>
                </a:extLst>
              </p:cNvPr>
              <p:cNvSpPr txBox="1">
                <a:spLocks/>
              </p:cNvSpPr>
              <p:nvPr/>
            </p:nvSpPr>
            <p:spPr>
              <a:xfrm>
                <a:off x="30784087" y="10185725"/>
                <a:ext cx="744649" cy="67215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1600" b="1" dirty="0">
                    <a:solidFill>
                      <a:schemeClr val="tx1">
                        <a:lumMod val="75000"/>
                        <a:lumOff val="25000"/>
                      </a:schemeClr>
                    </a:solidFill>
                    <a:latin typeface="Garamond" panose="02020404030301010803" pitchFamily="18" charset="0"/>
                  </a:rPr>
                  <a:t>NDVI</a:t>
                </a:r>
              </a:p>
              <a:p>
                <a:pPr marL="0" indent="0">
                  <a:lnSpc>
                    <a:spcPct val="100000"/>
                  </a:lnSpc>
                  <a:spcBef>
                    <a:spcPts val="0"/>
                  </a:spcBef>
                  <a:spcAft>
                    <a:spcPts val="600"/>
                  </a:spcAft>
                  <a:buNone/>
                </a:pPr>
                <a:r>
                  <a:rPr lang="en-US" sz="1600" b="1" dirty="0">
                    <a:solidFill>
                      <a:schemeClr val="tx1">
                        <a:lumMod val="75000"/>
                        <a:lumOff val="25000"/>
                      </a:schemeClr>
                    </a:solidFill>
                    <a:latin typeface="Garamond" panose="02020404030301010803" pitchFamily="18" charset="0"/>
                  </a:rPr>
                  <a:t>EVI</a:t>
                </a:r>
              </a:p>
            </p:txBody>
          </p:sp>
          <p:pic>
            <p:nvPicPr>
              <p:cNvPr id="151" name="Picture 151" descr="Chart, line chart&#10;&#10;Description automatically generated">
                <a:extLst>
                  <a:ext uri="{FF2B5EF4-FFF2-40B4-BE49-F238E27FC236}">
                    <a16:creationId xmlns:a16="http://schemas.microsoft.com/office/drawing/2014/main" id="{54A51B57-56FC-304C-2486-1954588874F7}"/>
                  </a:ext>
                </a:extLst>
              </p:cNvPr>
              <p:cNvPicPr>
                <a:picLocks noChangeAspect="1"/>
              </p:cNvPicPr>
              <p:nvPr/>
            </p:nvPicPr>
            <p:blipFill rotWithShape="1">
              <a:blip r:embed="rId14"/>
              <a:srcRect l="88506" t="44640" r="7280" b="43644"/>
              <a:stretch/>
            </p:blipFill>
            <p:spPr>
              <a:xfrm rot="10800000">
                <a:off x="30404496" y="10205481"/>
                <a:ext cx="376837" cy="679857"/>
              </a:xfrm>
              <a:prstGeom prst="rect">
                <a:avLst/>
              </a:prstGeom>
            </p:spPr>
          </p:pic>
        </p:grpSp>
        <p:grpSp>
          <p:nvGrpSpPr>
            <p:cNvPr id="5517" name="Group 5516">
              <a:extLst>
                <a:ext uri="{FF2B5EF4-FFF2-40B4-BE49-F238E27FC236}">
                  <a16:creationId xmlns:a16="http://schemas.microsoft.com/office/drawing/2014/main" id="{034B2CBC-3C1C-69FC-8439-B3F9D7E2FD2F}"/>
                </a:ext>
              </a:extLst>
            </p:cNvPr>
            <p:cNvGrpSpPr/>
            <p:nvPr/>
          </p:nvGrpSpPr>
          <p:grpSpPr>
            <a:xfrm>
              <a:off x="18964944" y="11706438"/>
              <a:ext cx="5872611" cy="311832"/>
              <a:chOff x="1176406" y="4925286"/>
              <a:chExt cx="4899161" cy="413230"/>
            </a:xfrm>
          </p:grpSpPr>
          <p:sp>
            <p:nvSpPr>
              <p:cNvPr id="5494" name="TextBox 1">
                <a:extLst>
                  <a:ext uri="{FF2B5EF4-FFF2-40B4-BE49-F238E27FC236}">
                    <a16:creationId xmlns:a16="http://schemas.microsoft.com/office/drawing/2014/main" id="{B313B325-8989-08DB-B09E-56C37AF164D8}"/>
                  </a:ext>
                </a:extLst>
              </p:cNvPr>
              <p:cNvSpPr txBox="1"/>
              <p:nvPr/>
            </p:nvSpPr>
            <p:spPr>
              <a:xfrm>
                <a:off x="3250470" y="4925286"/>
                <a:ext cx="809254" cy="4078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Sep 1</a:t>
                </a:r>
              </a:p>
            </p:txBody>
          </p:sp>
          <p:sp>
            <p:nvSpPr>
              <p:cNvPr id="5495" name="TextBox 2">
                <a:extLst>
                  <a:ext uri="{FF2B5EF4-FFF2-40B4-BE49-F238E27FC236}">
                    <a16:creationId xmlns:a16="http://schemas.microsoft.com/office/drawing/2014/main" id="{C3915B3C-CBAE-3D26-2619-55F786D12110}"/>
                  </a:ext>
                </a:extLst>
              </p:cNvPr>
              <p:cNvSpPr txBox="1"/>
              <p:nvPr/>
            </p:nvSpPr>
            <p:spPr>
              <a:xfrm>
                <a:off x="3937343" y="4925286"/>
                <a:ext cx="809254" cy="4078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Oct 1</a:t>
                </a:r>
              </a:p>
            </p:txBody>
          </p:sp>
          <p:sp>
            <p:nvSpPr>
              <p:cNvPr id="5496" name="TextBox 3">
                <a:extLst>
                  <a:ext uri="{FF2B5EF4-FFF2-40B4-BE49-F238E27FC236}">
                    <a16:creationId xmlns:a16="http://schemas.microsoft.com/office/drawing/2014/main" id="{5CB97AB6-C63B-9269-F18C-B780B1AD052F}"/>
                  </a:ext>
                </a:extLst>
              </p:cNvPr>
              <p:cNvSpPr txBox="1"/>
              <p:nvPr/>
            </p:nvSpPr>
            <p:spPr>
              <a:xfrm>
                <a:off x="2556884" y="4928947"/>
                <a:ext cx="809254" cy="4078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Aug 1</a:t>
                </a:r>
              </a:p>
            </p:txBody>
          </p:sp>
          <p:sp>
            <p:nvSpPr>
              <p:cNvPr id="5497" name="TextBox 4">
                <a:extLst>
                  <a:ext uri="{FF2B5EF4-FFF2-40B4-BE49-F238E27FC236}">
                    <a16:creationId xmlns:a16="http://schemas.microsoft.com/office/drawing/2014/main" id="{0785D2EE-CB05-BA34-B881-3C4681C2B3CA}"/>
                  </a:ext>
                </a:extLst>
              </p:cNvPr>
              <p:cNvSpPr txBox="1"/>
              <p:nvPr/>
            </p:nvSpPr>
            <p:spPr>
              <a:xfrm>
                <a:off x="1800300" y="4930335"/>
                <a:ext cx="809254" cy="4078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a:solidFill>
                      <a:prstClr val="black">
                        <a:lumMod val="75000"/>
                        <a:lumOff val="25000"/>
                      </a:prstClr>
                    </a:solidFill>
                    <a:latin typeface="Garamond" panose="02020404030301010803" pitchFamily="18" charset="0"/>
                  </a:rPr>
                  <a:t>Jul 1</a:t>
                </a:r>
                <a:endPar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endParaRPr>
              </a:p>
            </p:txBody>
          </p:sp>
          <p:sp>
            <p:nvSpPr>
              <p:cNvPr id="5498" name="TextBox 5">
                <a:extLst>
                  <a:ext uri="{FF2B5EF4-FFF2-40B4-BE49-F238E27FC236}">
                    <a16:creationId xmlns:a16="http://schemas.microsoft.com/office/drawing/2014/main" id="{19EDDAD6-593A-BC79-CCDC-6F6666CEABC1}"/>
                  </a:ext>
                </a:extLst>
              </p:cNvPr>
              <p:cNvSpPr txBox="1"/>
              <p:nvPr/>
            </p:nvSpPr>
            <p:spPr>
              <a:xfrm>
                <a:off x="1176406" y="4930660"/>
                <a:ext cx="809254" cy="4078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a:solidFill>
                      <a:prstClr val="black">
                        <a:lumMod val="75000"/>
                        <a:lumOff val="25000"/>
                      </a:prstClr>
                    </a:solidFill>
                    <a:latin typeface="Garamond" panose="02020404030301010803" pitchFamily="18" charset="0"/>
                  </a:rPr>
                  <a:t>Jun 1</a:t>
                </a:r>
              </a:p>
            </p:txBody>
          </p:sp>
          <p:sp>
            <p:nvSpPr>
              <p:cNvPr id="5499" name="TextBox 6">
                <a:extLst>
                  <a:ext uri="{FF2B5EF4-FFF2-40B4-BE49-F238E27FC236}">
                    <a16:creationId xmlns:a16="http://schemas.microsoft.com/office/drawing/2014/main" id="{C313CF4C-A96B-CDE7-B389-04D90320EA30}"/>
                  </a:ext>
                </a:extLst>
              </p:cNvPr>
              <p:cNvSpPr txBox="1"/>
              <p:nvPr/>
            </p:nvSpPr>
            <p:spPr>
              <a:xfrm>
                <a:off x="4655507" y="4925286"/>
                <a:ext cx="809254" cy="4078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Nov 1</a:t>
                </a:r>
              </a:p>
            </p:txBody>
          </p:sp>
          <p:sp>
            <p:nvSpPr>
              <p:cNvPr id="5500" name="TextBox 7">
                <a:extLst>
                  <a:ext uri="{FF2B5EF4-FFF2-40B4-BE49-F238E27FC236}">
                    <a16:creationId xmlns:a16="http://schemas.microsoft.com/office/drawing/2014/main" id="{0E1C6CED-D9AF-D6C5-4726-28602333F392}"/>
                  </a:ext>
                </a:extLst>
              </p:cNvPr>
              <p:cNvSpPr txBox="1"/>
              <p:nvPr/>
            </p:nvSpPr>
            <p:spPr>
              <a:xfrm>
                <a:off x="5266313" y="4925286"/>
                <a:ext cx="809254" cy="4078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Dec 1</a:t>
                </a:r>
              </a:p>
            </p:txBody>
          </p:sp>
        </p:grpSp>
      </p:grpSp>
      <p:grpSp>
        <p:nvGrpSpPr>
          <p:cNvPr id="5526" name="Group 5525">
            <a:extLst>
              <a:ext uri="{FF2B5EF4-FFF2-40B4-BE49-F238E27FC236}">
                <a16:creationId xmlns:a16="http://schemas.microsoft.com/office/drawing/2014/main" id="{EB1AF86F-99BF-021C-8875-6CCC77F448CA}"/>
              </a:ext>
            </a:extLst>
          </p:cNvPr>
          <p:cNvGrpSpPr/>
          <p:nvPr/>
        </p:nvGrpSpPr>
        <p:grpSpPr>
          <a:xfrm>
            <a:off x="18676794" y="12077455"/>
            <a:ext cx="7265255" cy="4583320"/>
            <a:chOff x="18676793" y="11923774"/>
            <a:chExt cx="8911317" cy="4583320"/>
          </a:xfrm>
        </p:grpSpPr>
        <p:pic>
          <p:nvPicPr>
            <p:cNvPr id="460" name="Picture 460" descr="Chart, line chart, histogram&#10;&#10;Description automatically generated">
              <a:extLst>
                <a:ext uri="{FF2B5EF4-FFF2-40B4-BE49-F238E27FC236}">
                  <a16:creationId xmlns:a16="http://schemas.microsoft.com/office/drawing/2014/main" id="{D8141B36-B14A-42AC-1DB6-0E9186805334}"/>
                </a:ext>
              </a:extLst>
            </p:cNvPr>
            <p:cNvPicPr>
              <a:picLocks noChangeAspect="1"/>
            </p:cNvPicPr>
            <p:nvPr/>
          </p:nvPicPr>
          <p:blipFill rotWithShape="1">
            <a:blip r:embed="rId29"/>
            <a:srcRect l="1721" t="2200" r="1721" b="3704"/>
            <a:stretch/>
          </p:blipFill>
          <p:spPr>
            <a:xfrm>
              <a:off x="18962609" y="12325115"/>
              <a:ext cx="7378294" cy="374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 name="Text Placeholder 16">
              <a:extLst>
                <a:ext uri="{FF2B5EF4-FFF2-40B4-BE49-F238E27FC236}">
                  <a16:creationId xmlns:a16="http://schemas.microsoft.com/office/drawing/2014/main" id="{9A128179-9819-2237-D14F-9E0AE7DBA1AB}"/>
                </a:ext>
              </a:extLst>
            </p:cNvPr>
            <p:cNvSpPr txBox="1">
              <a:spLocks/>
            </p:cNvSpPr>
            <p:nvPr/>
          </p:nvSpPr>
          <p:spPr>
            <a:xfrm>
              <a:off x="21550050" y="11923774"/>
              <a:ext cx="2503437" cy="422447"/>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1600" b="1">
                  <a:solidFill>
                    <a:schemeClr val="tx1">
                      <a:lumMod val="75000"/>
                      <a:lumOff val="25000"/>
                    </a:schemeClr>
                  </a:solidFill>
                  <a:latin typeface="Garamond" panose="02020404030301010803" pitchFamily="18" charset="0"/>
                </a:rPr>
                <a:t>SOIL MOISTURE</a:t>
              </a:r>
            </a:p>
          </p:txBody>
        </p:sp>
        <p:grpSp>
          <p:nvGrpSpPr>
            <p:cNvPr id="1873" name="Group 1872">
              <a:extLst>
                <a:ext uri="{FF2B5EF4-FFF2-40B4-BE49-F238E27FC236}">
                  <a16:creationId xmlns:a16="http://schemas.microsoft.com/office/drawing/2014/main" id="{81B1ECE1-46FB-B516-7A46-AF632DA7094F}"/>
                </a:ext>
              </a:extLst>
            </p:cNvPr>
            <p:cNvGrpSpPr/>
            <p:nvPr/>
          </p:nvGrpSpPr>
          <p:grpSpPr>
            <a:xfrm>
              <a:off x="26556039" y="15215015"/>
              <a:ext cx="1032071" cy="856645"/>
              <a:chOff x="10896231" y="4910081"/>
              <a:chExt cx="974961" cy="945141"/>
            </a:xfrm>
          </p:grpSpPr>
          <p:grpSp>
            <p:nvGrpSpPr>
              <p:cNvPr id="1875" name="Group 1874">
                <a:extLst>
                  <a:ext uri="{FF2B5EF4-FFF2-40B4-BE49-F238E27FC236}">
                    <a16:creationId xmlns:a16="http://schemas.microsoft.com/office/drawing/2014/main" id="{16D20431-731C-66DC-ED36-C82DF5022921}"/>
                  </a:ext>
                </a:extLst>
              </p:cNvPr>
              <p:cNvGrpSpPr/>
              <p:nvPr/>
            </p:nvGrpSpPr>
            <p:grpSpPr>
              <a:xfrm>
                <a:off x="10896231" y="4910081"/>
                <a:ext cx="974961" cy="945141"/>
                <a:chOff x="10896231" y="4910081"/>
                <a:chExt cx="974961" cy="945141"/>
              </a:xfrm>
            </p:grpSpPr>
            <p:sp>
              <p:nvSpPr>
                <p:cNvPr id="1877" name="TextBox 4">
                  <a:extLst>
                    <a:ext uri="{FF2B5EF4-FFF2-40B4-BE49-F238E27FC236}">
                      <a16:creationId xmlns:a16="http://schemas.microsoft.com/office/drawing/2014/main" id="{DA9DF710-E52B-1532-543B-279E3251AD00}"/>
                    </a:ext>
                  </a:extLst>
                </p:cNvPr>
                <p:cNvSpPr txBox="1"/>
                <p:nvPr/>
              </p:nvSpPr>
              <p:spPr>
                <a:xfrm>
                  <a:off x="11107422" y="4910081"/>
                  <a:ext cx="763770" cy="9451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5"/>
                    </a:spcAft>
                  </a:pPr>
                  <a:r>
                    <a:rPr lang="en-US" sz="1600" b="1" dirty="0">
                      <a:solidFill>
                        <a:schemeClr val="tx1">
                          <a:lumMod val="75000"/>
                          <a:lumOff val="25000"/>
                        </a:schemeClr>
                      </a:solidFill>
                      <a:latin typeface="Garamond" panose="02020404030301010803" pitchFamily="18" charset="0"/>
                      <a:cs typeface="Calibri"/>
                    </a:rPr>
                    <a:t>SMA</a:t>
                  </a:r>
                </a:p>
                <a:p>
                  <a:pPr>
                    <a:spcAft>
                      <a:spcPts val="125"/>
                    </a:spcAft>
                  </a:pPr>
                  <a:r>
                    <a:rPr lang="en-US" sz="1600" b="1" dirty="0">
                      <a:solidFill>
                        <a:schemeClr val="tx1">
                          <a:lumMod val="75000"/>
                          <a:lumOff val="25000"/>
                        </a:schemeClr>
                      </a:solidFill>
                      <a:latin typeface="Garamond" panose="02020404030301010803" pitchFamily="18" charset="0"/>
                      <a:cs typeface="Calibri"/>
                    </a:rPr>
                    <a:t>FAW</a:t>
                  </a:r>
                </a:p>
                <a:p>
                  <a:pPr>
                    <a:spcAft>
                      <a:spcPts val="125"/>
                    </a:spcAft>
                  </a:pPr>
                  <a:r>
                    <a:rPr lang="en-US" sz="1600" b="1" dirty="0">
                      <a:solidFill>
                        <a:schemeClr val="tx1">
                          <a:lumMod val="75000"/>
                          <a:lumOff val="25000"/>
                        </a:schemeClr>
                      </a:solidFill>
                      <a:latin typeface="Garamond" panose="02020404030301010803" pitchFamily="18" charset="0"/>
                      <a:cs typeface="Calibri"/>
                    </a:rPr>
                    <a:t>VSM</a:t>
                  </a:r>
                </a:p>
              </p:txBody>
            </p:sp>
            <p:cxnSp>
              <p:nvCxnSpPr>
                <p:cNvPr id="1878" name="Straight Connector 1877">
                  <a:extLst>
                    <a:ext uri="{FF2B5EF4-FFF2-40B4-BE49-F238E27FC236}">
                      <a16:creationId xmlns:a16="http://schemas.microsoft.com/office/drawing/2014/main" id="{835C3D3A-D130-D4F2-F130-B87780226355}"/>
                    </a:ext>
                  </a:extLst>
                </p:cNvPr>
                <p:cNvCxnSpPr>
                  <a:cxnSpLocks/>
                </p:cNvCxnSpPr>
                <p:nvPr/>
              </p:nvCxnSpPr>
              <p:spPr>
                <a:xfrm>
                  <a:off x="10896231" y="5330616"/>
                  <a:ext cx="211191"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79" name="Straight Connector 1878">
                  <a:extLst>
                    <a:ext uri="{FF2B5EF4-FFF2-40B4-BE49-F238E27FC236}">
                      <a16:creationId xmlns:a16="http://schemas.microsoft.com/office/drawing/2014/main" id="{CCA13E5B-ADA0-55CD-2EAA-0EFA7AD9C5F1}"/>
                    </a:ext>
                  </a:extLst>
                </p:cNvPr>
                <p:cNvCxnSpPr>
                  <a:cxnSpLocks/>
                </p:cNvCxnSpPr>
                <p:nvPr/>
              </p:nvCxnSpPr>
              <p:spPr>
                <a:xfrm>
                  <a:off x="10897186" y="5084919"/>
                  <a:ext cx="211191" cy="0"/>
                </a:xfrm>
                <a:prstGeom prst="line">
                  <a:avLst/>
                </a:prstGeom>
                <a:ln w="19050">
                  <a:solidFill>
                    <a:srgbClr val="FF0C0A"/>
                  </a:solidFill>
                </a:ln>
              </p:spPr>
              <p:style>
                <a:lnRef idx="1">
                  <a:schemeClr val="accent1"/>
                </a:lnRef>
                <a:fillRef idx="0">
                  <a:schemeClr val="accent1"/>
                </a:fillRef>
                <a:effectRef idx="0">
                  <a:schemeClr val="accent1"/>
                </a:effectRef>
                <a:fontRef idx="minor">
                  <a:schemeClr val="tx1"/>
                </a:fontRef>
              </p:style>
            </p:cxnSp>
          </p:grpSp>
          <p:cxnSp>
            <p:nvCxnSpPr>
              <p:cNvPr id="1876" name="Straight Connector 1875">
                <a:extLst>
                  <a:ext uri="{FF2B5EF4-FFF2-40B4-BE49-F238E27FC236}">
                    <a16:creationId xmlns:a16="http://schemas.microsoft.com/office/drawing/2014/main" id="{DCDD55B0-7F54-150F-B47D-840D2770993A}"/>
                  </a:ext>
                </a:extLst>
              </p:cNvPr>
              <p:cNvCxnSpPr>
                <a:cxnSpLocks/>
              </p:cNvCxnSpPr>
              <p:nvPr/>
            </p:nvCxnSpPr>
            <p:spPr>
              <a:xfrm>
                <a:off x="10899057" y="5585293"/>
                <a:ext cx="21119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518" name="Group 5517">
              <a:extLst>
                <a:ext uri="{FF2B5EF4-FFF2-40B4-BE49-F238E27FC236}">
                  <a16:creationId xmlns:a16="http://schemas.microsoft.com/office/drawing/2014/main" id="{E19A6CE4-FF80-8B73-F5F2-186ED31B980A}"/>
                </a:ext>
              </a:extLst>
            </p:cNvPr>
            <p:cNvGrpSpPr/>
            <p:nvPr/>
          </p:nvGrpSpPr>
          <p:grpSpPr>
            <a:xfrm>
              <a:off x="18676793" y="16163167"/>
              <a:ext cx="7543891" cy="343927"/>
              <a:chOff x="1176406" y="4925286"/>
              <a:chExt cx="4899161" cy="343928"/>
            </a:xfrm>
          </p:grpSpPr>
          <p:sp>
            <p:nvSpPr>
              <p:cNvPr id="5519" name="TextBox 1">
                <a:extLst>
                  <a:ext uri="{FF2B5EF4-FFF2-40B4-BE49-F238E27FC236}">
                    <a16:creationId xmlns:a16="http://schemas.microsoft.com/office/drawing/2014/main" id="{7AF31D77-9977-3A04-80E5-83FAF3EA8900}"/>
                  </a:ext>
                </a:extLst>
              </p:cNvPr>
              <p:cNvSpPr txBox="1"/>
              <p:nvPr/>
            </p:nvSpPr>
            <p:spPr>
              <a:xfrm>
                <a:off x="3250470" y="4925286"/>
                <a:ext cx="809254"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Sep 1</a:t>
                </a:r>
              </a:p>
            </p:txBody>
          </p:sp>
          <p:sp>
            <p:nvSpPr>
              <p:cNvPr id="5520" name="TextBox 2">
                <a:extLst>
                  <a:ext uri="{FF2B5EF4-FFF2-40B4-BE49-F238E27FC236}">
                    <a16:creationId xmlns:a16="http://schemas.microsoft.com/office/drawing/2014/main" id="{A7350AE9-1793-6197-4B7A-F47F387D7330}"/>
                  </a:ext>
                </a:extLst>
              </p:cNvPr>
              <p:cNvSpPr txBox="1"/>
              <p:nvPr/>
            </p:nvSpPr>
            <p:spPr>
              <a:xfrm>
                <a:off x="3937343" y="4925286"/>
                <a:ext cx="809254"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Oct 1</a:t>
                </a:r>
              </a:p>
            </p:txBody>
          </p:sp>
          <p:sp>
            <p:nvSpPr>
              <p:cNvPr id="5521" name="TextBox 3">
                <a:extLst>
                  <a:ext uri="{FF2B5EF4-FFF2-40B4-BE49-F238E27FC236}">
                    <a16:creationId xmlns:a16="http://schemas.microsoft.com/office/drawing/2014/main" id="{1C50123F-FAC9-DC9B-A278-FE27BAAEF79F}"/>
                  </a:ext>
                </a:extLst>
              </p:cNvPr>
              <p:cNvSpPr txBox="1"/>
              <p:nvPr/>
            </p:nvSpPr>
            <p:spPr>
              <a:xfrm>
                <a:off x="2556884" y="4928947"/>
                <a:ext cx="809254"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Aug 1</a:t>
                </a:r>
              </a:p>
            </p:txBody>
          </p:sp>
          <p:sp>
            <p:nvSpPr>
              <p:cNvPr id="5522" name="TextBox 4">
                <a:extLst>
                  <a:ext uri="{FF2B5EF4-FFF2-40B4-BE49-F238E27FC236}">
                    <a16:creationId xmlns:a16="http://schemas.microsoft.com/office/drawing/2014/main" id="{9128B35E-3F67-8152-F550-EC6F9F2521B9}"/>
                  </a:ext>
                </a:extLst>
              </p:cNvPr>
              <p:cNvSpPr txBox="1"/>
              <p:nvPr/>
            </p:nvSpPr>
            <p:spPr>
              <a:xfrm>
                <a:off x="1800300" y="4930335"/>
                <a:ext cx="809254"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a:solidFill>
                      <a:prstClr val="black">
                        <a:lumMod val="75000"/>
                        <a:lumOff val="25000"/>
                      </a:prstClr>
                    </a:solidFill>
                    <a:latin typeface="Garamond" panose="02020404030301010803" pitchFamily="18" charset="0"/>
                  </a:rPr>
                  <a:t>Jul 1</a:t>
                </a:r>
                <a:endPar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endParaRPr>
              </a:p>
            </p:txBody>
          </p:sp>
          <p:sp>
            <p:nvSpPr>
              <p:cNvPr id="5523" name="TextBox 5">
                <a:extLst>
                  <a:ext uri="{FF2B5EF4-FFF2-40B4-BE49-F238E27FC236}">
                    <a16:creationId xmlns:a16="http://schemas.microsoft.com/office/drawing/2014/main" id="{70695727-B251-5E47-7D51-307059664B6B}"/>
                  </a:ext>
                </a:extLst>
              </p:cNvPr>
              <p:cNvSpPr txBox="1"/>
              <p:nvPr/>
            </p:nvSpPr>
            <p:spPr>
              <a:xfrm>
                <a:off x="1176406" y="4930659"/>
                <a:ext cx="809254"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Jun 1</a:t>
                </a:r>
              </a:p>
            </p:txBody>
          </p:sp>
          <p:sp>
            <p:nvSpPr>
              <p:cNvPr id="5524" name="TextBox 6">
                <a:extLst>
                  <a:ext uri="{FF2B5EF4-FFF2-40B4-BE49-F238E27FC236}">
                    <a16:creationId xmlns:a16="http://schemas.microsoft.com/office/drawing/2014/main" id="{65520283-A42D-B2B7-BAC8-A1F8E9A62F0A}"/>
                  </a:ext>
                </a:extLst>
              </p:cNvPr>
              <p:cNvSpPr txBox="1"/>
              <p:nvPr/>
            </p:nvSpPr>
            <p:spPr>
              <a:xfrm>
                <a:off x="4655507" y="4925286"/>
                <a:ext cx="809254"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Nov 1</a:t>
                </a:r>
              </a:p>
            </p:txBody>
          </p:sp>
          <p:sp>
            <p:nvSpPr>
              <p:cNvPr id="5525" name="TextBox 7">
                <a:extLst>
                  <a:ext uri="{FF2B5EF4-FFF2-40B4-BE49-F238E27FC236}">
                    <a16:creationId xmlns:a16="http://schemas.microsoft.com/office/drawing/2014/main" id="{52988F99-B63F-9198-0C1E-45F3FD1476DC}"/>
                  </a:ext>
                </a:extLst>
              </p:cNvPr>
              <p:cNvSpPr txBox="1"/>
              <p:nvPr/>
            </p:nvSpPr>
            <p:spPr>
              <a:xfrm>
                <a:off x="5266313" y="4925286"/>
                <a:ext cx="809254"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Dec 1</a:t>
                </a:r>
              </a:p>
            </p:txBody>
          </p:sp>
        </p:grpSp>
      </p:grpSp>
      <p:grpSp>
        <p:nvGrpSpPr>
          <p:cNvPr id="5528" name="Group 5527">
            <a:extLst>
              <a:ext uri="{FF2B5EF4-FFF2-40B4-BE49-F238E27FC236}">
                <a16:creationId xmlns:a16="http://schemas.microsoft.com/office/drawing/2014/main" id="{E0E51C7A-5832-5149-A786-BA4B2A0DEDA5}"/>
              </a:ext>
            </a:extLst>
          </p:cNvPr>
          <p:cNvGrpSpPr/>
          <p:nvPr/>
        </p:nvGrpSpPr>
        <p:grpSpPr>
          <a:xfrm>
            <a:off x="18080634" y="8112553"/>
            <a:ext cx="817963" cy="3300982"/>
            <a:chOff x="157626" y="1946116"/>
            <a:chExt cx="817963" cy="2809535"/>
          </a:xfrm>
        </p:grpSpPr>
        <p:sp>
          <p:nvSpPr>
            <p:cNvPr id="5529" name="TextBox 2">
              <a:extLst>
                <a:ext uri="{FF2B5EF4-FFF2-40B4-BE49-F238E27FC236}">
                  <a16:creationId xmlns:a16="http://schemas.microsoft.com/office/drawing/2014/main" id="{242AFC13-6562-B491-2E0A-19A564D8F198}"/>
                </a:ext>
              </a:extLst>
            </p:cNvPr>
            <p:cNvSpPr txBox="1"/>
            <p:nvPr/>
          </p:nvSpPr>
          <p:spPr>
            <a:xfrm>
              <a:off x="157626" y="3858140"/>
              <a:ext cx="809254" cy="261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a:solidFill>
                    <a:prstClr val="black">
                      <a:lumMod val="75000"/>
                      <a:lumOff val="25000"/>
                    </a:prstClr>
                  </a:solidFill>
                  <a:latin typeface="Garamond" panose="02020404030301010803" pitchFamily="18" charset="0"/>
                </a:rPr>
                <a:t>-0.4</a:t>
              </a:r>
              <a:endPar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endParaRPr>
            </a:p>
          </p:txBody>
        </p:sp>
        <p:sp>
          <p:nvSpPr>
            <p:cNvPr id="5530" name="TextBox 3">
              <a:extLst>
                <a:ext uri="{FF2B5EF4-FFF2-40B4-BE49-F238E27FC236}">
                  <a16:creationId xmlns:a16="http://schemas.microsoft.com/office/drawing/2014/main" id="{9387DE62-8F52-A912-0428-74A7E44A12E9}"/>
                </a:ext>
              </a:extLst>
            </p:cNvPr>
            <p:cNvSpPr txBox="1"/>
            <p:nvPr/>
          </p:nvSpPr>
          <p:spPr>
            <a:xfrm>
              <a:off x="166335" y="4493696"/>
              <a:ext cx="809254" cy="261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a:t>
              </a:r>
              <a:r>
                <a:rPr lang="en-US" sz="1400" kern="0">
                  <a:solidFill>
                    <a:prstClr val="black">
                      <a:lumMod val="75000"/>
                      <a:lumOff val="25000"/>
                    </a:prstClr>
                  </a:solidFill>
                  <a:latin typeface="Garamond" panose="02020404030301010803" pitchFamily="18" charset="0"/>
                </a:rPr>
                <a:t>0.8</a:t>
              </a:r>
              <a:endPar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endParaRPr>
            </a:p>
          </p:txBody>
        </p:sp>
        <p:sp>
          <p:nvSpPr>
            <p:cNvPr id="5531" name="TextBox 4">
              <a:extLst>
                <a:ext uri="{FF2B5EF4-FFF2-40B4-BE49-F238E27FC236}">
                  <a16:creationId xmlns:a16="http://schemas.microsoft.com/office/drawing/2014/main" id="{D1108B8E-8F52-E2A3-70FB-ED6300BA286C}"/>
                </a:ext>
              </a:extLst>
            </p:cNvPr>
            <p:cNvSpPr txBox="1"/>
            <p:nvPr/>
          </p:nvSpPr>
          <p:spPr>
            <a:xfrm>
              <a:off x="157626" y="3222584"/>
              <a:ext cx="809254" cy="261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0.0</a:t>
              </a:r>
            </a:p>
          </p:txBody>
        </p:sp>
        <p:sp>
          <p:nvSpPr>
            <p:cNvPr id="5532" name="TextBox 5">
              <a:extLst>
                <a:ext uri="{FF2B5EF4-FFF2-40B4-BE49-F238E27FC236}">
                  <a16:creationId xmlns:a16="http://schemas.microsoft.com/office/drawing/2014/main" id="{8D993BE5-8301-72B9-A65D-F26028AE1AFF}"/>
                </a:ext>
              </a:extLst>
            </p:cNvPr>
            <p:cNvSpPr txBox="1"/>
            <p:nvPr/>
          </p:nvSpPr>
          <p:spPr>
            <a:xfrm>
              <a:off x="157626" y="2588507"/>
              <a:ext cx="809254" cy="261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a:solidFill>
                    <a:prstClr val="black">
                      <a:lumMod val="75000"/>
                      <a:lumOff val="25000"/>
                    </a:prstClr>
                  </a:solidFill>
                  <a:latin typeface="Garamond" panose="02020404030301010803" pitchFamily="18" charset="0"/>
                </a:rPr>
                <a:t>0</a:t>
              </a:r>
              <a:r>
                <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.4</a:t>
              </a:r>
            </a:p>
          </p:txBody>
        </p:sp>
        <p:sp>
          <p:nvSpPr>
            <p:cNvPr id="5533" name="TextBox 6">
              <a:extLst>
                <a:ext uri="{FF2B5EF4-FFF2-40B4-BE49-F238E27FC236}">
                  <a16:creationId xmlns:a16="http://schemas.microsoft.com/office/drawing/2014/main" id="{5D12FACA-0DD6-5A68-B4B9-2660ED8A1448}"/>
                </a:ext>
              </a:extLst>
            </p:cNvPr>
            <p:cNvSpPr txBox="1"/>
            <p:nvPr/>
          </p:nvSpPr>
          <p:spPr>
            <a:xfrm>
              <a:off x="166335" y="1946116"/>
              <a:ext cx="809254" cy="261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a:solidFill>
                    <a:prstClr val="black">
                      <a:lumMod val="75000"/>
                      <a:lumOff val="25000"/>
                    </a:prstClr>
                  </a:solidFill>
                  <a:latin typeface="Garamond" panose="02020404030301010803" pitchFamily="18" charset="0"/>
                </a:rPr>
                <a:t>0.8</a:t>
              </a:r>
              <a:endParaRPr kumimoji="0" lang="en-US" sz="14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endParaRPr>
            </a:p>
          </p:txBody>
        </p:sp>
      </p:grpSp>
      <p:grpSp>
        <p:nvGrpSpPr>
          <p:cNvPr id="5534" name="Group 5533">
            <a:extLst>
              <a:ext uri="{FF2B5EF4-FFF2-40B4-BE49-F238E27FC236}">
                <a16:creationId xmlns:a16="http://schemas.microsoft.com/office/drawing/2014/main" id="{85DC1FCB-64AD-ED24-5907-807E7D9CC709}"/>
              </a:ext>
            </a:extLst>
          </p:cNvPr>
          <p:cNvGrpSpPr/>
          <p:nvPr/>
        </p:nvGrpSpPr>
        <p:grpSpPr>
          <a:xfrm>
            <a:off x="18230319" y="12567162"/>
            <a:ext cx="674784" cy="3664312"/>
            <a:chOff x="518621" y="1367683"/>
            <a:chExt cx="809254" cy="4530749"/>
          </a:xfrm>
        </p:grpSpPr>
        <p:sp>
          <p:nvSpPr>
            <p:cNvPr id="5535" name="TextBox 2">
              <a:extLst>
                <a:ext uri="{FF2B5EF4-FFF2-40B4-BE49-F238E27FC236}">
                  <a16:creationId xmlns:a16="http://schemas.microsoft.com/office/drawing/2014/main" id="{E063A32B-E26B-3ED1-B5F1-2846F96B2A36}"/>
                </a:ext>
              </a:extLst>
            </p:cNvPr>
            <p:cNvSpPr txBox="1"/>
            <p:nvPr/>
          </p:nvSpPr>
          <p:spPr>
            <a:xfrm>
              <a:off x="518621" y="4445898"/>
              <a:ext cx="809254" cy="4186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0.25</a:t>
              </a:r>
            </a:p>
          </p:txBody>
        </p:sp>
        <p:sp>
          <p:nvSpPr>
            <p:cNvPr id="5536" name="TextBox 3">
              <a:extLst>
                <a:ext uri="{FF2B5EF4-FFF2-40B4-BE49-F238E27FC236}">
                  <a16:creationId xmlns:a16="http://schemas.microsoft.com/office/drawing/2014/main" id="{84C8A086-E7A4-AA1E-AB07-43F03A2D3F0E}"/>
                </a:ext>
              </a:extLst>
            </p:cNvPr>
            <p:cNvSpPr txBox="1"/>
            <p:nvPr/>
          </p:nvSpPr>
          <p:spPr>
            <a:xfrm>
              <a:off x="518621" y="5479826"/>
              <a:ext cx="809254" cy="4186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rPr>
                <a:t>0.00</a:t>
              </a:r>
            </a:p>
          </p:txBody>
        </p:sp>
        <p:sp>
          <p:nvSpPr>
            <p:cNvPr id="5537" name="TextBox 4">
              <a:extLst>
                <a:ext uri="{FF2B5EF4-FFF2-40B4-BE49-F238E27FC236}">
                  <a16:creationId xmlns:a16="http://schemas.microsoft.com/office/drawing/2014/main" id="{DF48D3CB-CC8D-3F68-F959-019C75DE792E}"/>
                </a:ext>
              </a:extLst>
            </p:cNvPr>
            <p:cNvSpPr txBox="1"/>
            <p:nvPr/>
          </p:nvSpPr>
          <p:spPr>
            <a:xfrm>
              <a:off x="518621" y="3411971"/>
              <a:ext cx="809254" cy="4186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0.50</a:t>
              </a:r>
            </a:p>
          </p:txBody>
        </p:sp>
        <p:sp>
          <p:nvSpPr>
            <p:cNvPr id="5538" name="TextBox 5">
              <a:extLst>
                <a:ext uri="{FF2B5EF4-FFF2-40B4-BE49-F238E27FC236}">
                  <a16:creationId xmlns:a16="http://schemas.microsoft.com/office/drawing/2014/main" id="{BB65C611-B50E-9B91-39B7-891F5F32114E}"/>
                </a:ext>
              </a:extLst>
            </p:cNvPr>
            <p:cNvSpPr txBox="1"/>
            <p:nvPr/>
          </p:nvSpPr>
          <p:spPr>
            <a:xfrm>
              <a:off x="518621" y="2378043"/>
              <a:ext cx="809254" cy="4186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a:solidFill>
                    <a:prstClr val="black">
                      <a:lumMod val="75000"/>
                      <a:lumOff val="25000"/>
                    </a:prstClr>
                  </a:solidFill>
                  <a:latin typeface="Garamond" panose="02020404030301010803" pitchFamily="18" charset="0"/>
                </a:rPr>
                <a:t>0</a:t>
              </a:r>
              <a:r>
                <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rPr>
                <a:t>.75</a:t>
              </a:r>
            </a:p>
          </p:txBody>
        </p:sp>
        <p:sp>
          <p:nvSpPr>
            <p:cNvPr id="5539" name="TextBox 6">
              <a:extLst>
                <a:ext uri="{FF2B5EF4-FFF2-40B4-BE49-F238E27FC236}">
                  <a16:creationId xmlns:a16="http://schemas.microsoft.com/office/drawing/2014/main" id="{B86E6836-5DC5-7EDA-FD21-45A37DBD08F4}"/>
                </a:ext>
              </a:extLst>
            </p:cNvPr>
            <p:cNvSpPr txBox="1"/>
            <p:nvPr/>
          </p:nvSpPr>
          <p:spPr>
            <a:xfrm>
              <a:off x="518621" y="1367683"/>
              <a:ext cx="809254" cy="4186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a:solidFill>
                    <a:prstClr val="black">
                      <a:lumMod val="75000"/>
                      <a:lumOff val="25000"/>
                    </a:prstClr>
                  </a:solidFill>
                  <a:latin typeface="Garamond" panose="02020404030301010803" pitchFamily="18" charset="0"/>
                </a:rPr>
                <a:t>1.00</a:t>
              </a:r>
              <a:endParaRPr kumimoji="0" lang="en-US" sz="1600" b="0" i="0" u="none" strike="noStrike" kern="0" cap="none" spc="0" normalizeH="0" baseline="0" noProof="0">
                <a:ln>
                  <a:noFill/>
                </a:ln>
                <a:solidFill>
                  <a:prstClr val="black">
                    <a:lumMod val="75000"/>
                    <a:lumOff val="25000"/>
                  </a:prstClr>
                </a:solidFill>
                <a:effectLst/>
                <a:uLnTx/>
                <a:uFillTx/>
                <a:latin typeface="Garamond" panose="02020404030301010803" pitchFamily="18" charset="0"/>
              </a:endParaRPr>
            </a:p>
          </p:txBody>
        </p:sp>
      </p:grpSp>
      <p:grpSp>
        <p:nvGrpSpPr>
          <p:cNvPr id="5546" name="Group 5545">
            <a:extLst>
              <a:ext uri="{FF2B5EF4-FFF2-40B4-BE49-F238E27FC236}">
                <a16:creationId xmlns:a16="http://schemas.microsoft.com/office/drawing/2014/main" id="{9ED49BF8-3D1B-44AB-508D-9EB7C2166050}"/>
              </a:ext>
            </a:extLst>
          </p:cNvPr>
          <p:cNvGrpSpPr/>
          <p:nvPr/>
        </p:nvGrpSpPr>
        <p:grpSpPr>
          <a:xfrm>
            <a:off x="12833471" y="22851023"/>
            <a:ext cx="982144" cy="3308301"/>
            <a:chOff x="5821790" y="2469123"/>
            <a:chExt cx="809254" cy="1905965"/>
          </a:xfrm>
        </p:grpSpPr>
        <p:sp>
          <p:nvSpPr>
            <p:cNvPr id="5547" name="TextBox 2">
              <a:extLst>
                <a:ext uri="{FF2B5EF4-FFF2-40B4-BE49-F238E27FC236}">
                  <a16:creationId xmlns:a16="http://schemas.microsoft.com/office/drawing/2014/main" id="{C1B856CE-2076-E480-BEE8-D0A86621FCFE}"/>
                </a:ext>
              </a:extLst>
            </p:cNvPr>
            <p:cNvSpPr txBox="1"/>
            <p:nvPr/>
          </p:nvSpPr>
          <p:spPr>
            <a:xfrm>
              <a:off x="5821790" y="2469123"/>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a:solidFill>
                    <a:prstClr val="black">
                      <a:lumMod val="75000"/>
                      <a:lumOff val="25000"/>
                    </a:prstClr>
                  </a:solidFill>
                  <a:latin typeface="Century Gothic" panose="020F0302020204030204"/>
                </a:rPr>
                <a:t>1</a:t>
              </a:r>
              <a:endPar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endParaRPr>
            </a:p>
          </p:txBody>
        </p:sp>
        <p:sp>
          <p:nvSpPr>
            <p:cNvPr id="5548" name="TextBox 3">
              <a:extLst>
                <a:ext uri="{FF2B5EF4-FFF2-40B4-BE49-F238E27FC236}">
                  <a16:creationId xmlns:a16="http://schemas.microsoft.com/office/drawing/2014/main" id="{3AAD9421-FD77-5392-4D1D-A5D06A82163F}"/>
                </a:ext>
              </a:extLst>
            </p:cNvPr>
            <p:cNvSpPr txBox="1"/>
            <p:nvPr/>
          </p:nvSpPr>
          <p:spPr>
            <a:xfrm>
              <a:off x="5821790" y="3271697"/>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0</a:t>
              </a:r>
            </a:p>
          </p:txBody>
        </p:sp>
        <p:sp>
          <p:nvSpPr>
            <p:cNvPr id="5549" name="TextBox 4">
              <a:extLst>
                <a:ext uri="{FF2B5EF4-FFF2-40B4-BE49-F238E27FC236}">
                  <a16:creationId xmlns:a16="http://schemas.microsoft.com/office/drawing/2014/main" id="{C5858024-2160-0590-633F-794C7F72D07E}"/>
                </a:ext>
              </a:extLst>
            </p:cNvPr>
            <p:cNvSpPr txBox="1"/>
            <p:nvPr/>
          </p:nvSpPr>
          <p:spPr>
            <a:xfrm>
              <a:off x="5821790" y="4067311"/>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-1</a:t>
              </a:r>
            </a:p>
          </p:txBody>
        </p:sp>
      </p:grpSp>
      <p:grpSp>
        <p:nvGrpSpPr>
          <p:cNvPr id="1866" name="Group 1865">
            <a:extLst>
              <a:ext uri="{FF2B5EF4-FFF2-40B4-BE49-F238E27FC236}">
                <a16:creationId xmlns:a16="http://schemas.microsoft.com/office/drawing/2014/main" id="{3F6585DF-0455-D5BF-363F-33960266BEA3}"/>
              </a:ext>
            </a:extLst>
          </p:cNvPr>
          <p:cNvGrpSpPr/>
          <p:nvPr/>
        </p:nvGrpSpPr>
        <p:grpSpPr>
          <a:xfrm>
            <a:off x="13825006" y="26140457"/>
            <a:ext cx="6136661" cy="385927"/>
            <a:chOff x="6364866" y="4761828"/>
            <a:chExt cx="5561165" cy="321983"/>
          </a:xfrm>
        </p:grpSpPr>
        <p:sp>
          <p:nvSpPr>
            <p:cNvPr id="1867" name="TextBox 2">
              <a:extLst>
                <a:ext uri="{FF2B5EF4-FFF2-40B4-BE49-F238E27FC236}">
                  <a16:creationId xmlns:a16="http://schemas.microsoft.com/office/drawing/2014/main" id="{DFAFD553-164D-4282-BCA3-D8422200E58B}"/>
                </a:ext>
              </a:extLst>
            </p:cNvPr>
            <p:cNvSpPr txBox="1"/>
            <p:nvPr/>
          </p:nvSpPr>
          <p:spPr>
            <a:xfrm>
              <a:off x="8143338" y="4773433"/>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Apr 1</a:t>
              </a:r>
            </a:p>
          </p:txBody>
        </p:sp>
        <p:sp>
          <p:nvSpPr>
            <p:cNvPr id="1868" name="TextBox 3">
              <a:extLst>
                <a:ext uri="{FF2B5EF4-FFF2-40B4-BE49-F238E27FC236}">
                  <a16:creationId xmlns:a16="http://schemas.microsoft.com/office/drawing/2014/main" id="{4052924D-053D-F82E-817A-A4380406D3F6}"/>
                </a:ext>
              </a:extLst>
            </p:cNvPr>
            <p:cNvSpPr txBox="1"/>
            <p:nvPr/>
          </p:nvSpPr>
          <p:spPr>
            <a:xfrm>
              <a:off x="8717497" y="4773433"/>
              <a:ext cx="87223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May 1</a:t>
              </a:r>
            </a:p>
          </p:txBody>
        </p:sp>
        <p:sp>
          <p:nvSpPr>
            <p:cNvPr id="1869" name="TextBox 4">
              <a:extLst>
                <a:ext uri="{FF2B5EF4-FFF2-40B4-BE49-F238E27FC236}">
                  <a16:creationId xmlns:a16="http://schemas.microsoft.com/office/drawing/2014/main" id="{75E58723-FC9A-1A7A-E6EA-DFF5C2C7BC0B}"/>
                </a:ext>
              </a:extLst>
            </p:cNvPr>
            <p:cNvSpPr txBox="1"/>
            <p:nvPr/>
          </p:nvSpPr>
          <p:spPr>
            <a:xfrm>
              <a:off x="7556750" y="4773433"/>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Mar 1</a:t>
              </a:r>
            </a:p>
          </p:txBody>
        </p:sp>
        <p:sp>
          <p:nvSpPr>
            <p:cNvPr id="1870" name="TextBox 5">
              <a:extLst>
                <a:ext uri="{FF2B5EF4-FFF2-40B4-BE49-F238E27FC236}">
                  <a16:creationId xmlns:a16="http://schemas.microsoft.com/office/drawing/2014/main" id="{B8F0A8B4-9CF1-F7C1-4CA8-88199D16539D}"/>
                </a:ext>
              </a:extLst>
            </p:cNvPr>
            <p:cNvSpPr txBox="1"/>
            <p:nvPr/>
          </p:nvSpPr>
          <p:spPr>
            <a:xfrm>
              <a:off x="6990023" y="4776034"/>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a:solidFill>
                    <a:prstClr val="black">
                      <a:lumMod val="75000"/>
                      <a:lumOff val="25000"/>
                    </a:prstClr>
                  </a:solidFill>
                  <a:latin typeface="Century Gothic" panose="020F0302020204030204"/>
                </a:rPr>
                <a:t>Feb 1</a:t>
              </a:r>
              <a:endPar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endParaRPr>
            </a:p>
          </p:txBody>
        </p:sp>
        <p:sp>
          <p:nvSpPr>
            <p:cNvPr id="1871" name="TextBox 6">
              <a:extLst>
                <a:ext uri="{FF2B5EF4-FFF2-40B4-BE49-F238E27FC236}">
                  <a16:creationId xmlns:a16="http://schemas.microsoft.com/office/drawing/2014/main" id="{F4E0D04C-1A43-8436-6B9F-86341F944471}"/>
                </a:ext>
              </a:extLst>
            </p:cNvPr>
            <p:cNvSpPr txBox="1"/>
            <p:nvPr/>
          </p:nvSpPr>
          <p:spPr>
            <a:xfrm>
              <a:off x="6364866" y="4775607"/>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a:solidFill>
                    <a:prstClr val="black">
                      <a:lumMod val="75000"/>
                      <a:lumOff val="25000"/>
                    </a:prstClr>
                  </a:solidFill>
                  <a:latin typeface="Century Gothic" panose="020F0302020204030204"/>
                </a:rPr>
                <a:t>Jan 1</a:t>
              </a:r>
            </a:p>
          </p:txBody>
        </p:sp>
        <p:sp>
          <p:nvSpPr>
            <p:cNvPr id="1887" name="TextBox 7">
              <a:extLst>
                <a:ext uri="{FF2B5EF4-FFF2-40B4-BE49-F238E27FC236}">
                  <a16:creationId xmlns:a16="http://schemas.microsoft.com/office/drawing/2014/main" id="{672AA77D-7BEE-F2D9-2B05-2EAB458868B7}"/>
                </a:ext>
              </a:extLst>
            </p:cNvPr>
            <p:cNvSpPr txBox="1"/>
            <p:nvPr/>
          </p:nvSpPr>
          <p:spPr>
            <a:xfrm>
              <a:off x="9323993" y="4768172"/>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Jun 1</a:t>
              </a:r>
            </a:p>
          </p:txBody>
        </p:sp>
        <p:sp>
          <p:nvSpPr>
            <p:cNvPr id="1888" name="TextBox 8">
              <a:extLst>
                <a:ext uri="{FF2B5EF4-FFF2-40B4-BE49-F238E27FC236}">
                  <a16:creationId xmlns:a16="http://schemas.microsoft.com/office/drawing/2014/main" id="{4630B3C4-3886-0239-FFB7-52701B6F99E3}"/>
                </a:ext>
              </a:extLst>
            </p:cNvPr>
            <p:cNvSpPr txBox="1"/>
            <p:nvPr/>
          </p:nvSpPr>
          <p:spPr>
            <a:xfrm>
              <a:off x="9861727" y="4763462"/>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Jul 1</a:t>
              </a:r>
            </a:p>
          </p:txBody>
        </p:sp>
        <p:sp>
          <p:nvSpPr>
            <p:cNvPr id="1889" name="TextBox 9">
              <a:extLst>
                <a:ext uri="{FF2B5EF4-FFF2-40B4-BE49-F238E27FC236}">
                  <a16:creationId xmlns:a16="http://schemas.microsoft.com/office/drawing/2014/main" id="{42013A09-EFDB-87B6-B71C-37AE0CDBB7B8}"/>
                </a:ext>
              </a:extLst>
            </p:cNvPr>
            <p:cNvSpPr txBox="1"/>
            <p:nvPr/>
          </p:nvSpPr>
          <p:spPr>
            <a:xfrm>
              <a:off x="10530935" y="4764740"/>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Aug 1</a:t>
              </a:r>
            </a:p>
          </p:txBody>
        </p:sp>
        <p:sp>
          <p:nvSpPr>
            <p:cNvPr id="1890" name="TextBox 10">
              <a:extLst>
                <a:ext uri="{FF2B5EF4-FFF2-40B4-BE49-F238E27FC236}">
                  <a16:creationId xmlns:a16="http://schemas.microsoft.com/office/drawing/2014/main" id="{B72DFDE1-42C6-D485-508C-4EA09CE8A378}"/>
                </a:ext>
              </a:extLst>
            </p:cNvPr>
            <p:cNvSpPr txBox="1"/>
            <p:nvPr/>
          </p:nvSpPr>
          <p:spPr>
            <a:xfrm>
              <a:off x="11116777" y="4761828"/>
              <a:ext cx="80925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Sep 1</a:t>
              </a:r>
            </a:p>
          </p:txBody>
        </p:sp>
      </p:grpSp>
      <p:grpSp>
        <p:nvGrpSpPr>
          <p:cNvPr id="1863" name="Group 1862">
            <a:extLst>
              <a:ext uri="{FF2B5EF4-FFF2-40B4-BE49-F238E27FC236}">
                <a16:creationId xmlns:a16="http://schemas.microsoft.com/office/drawing/2014/main" id="{A863DB14-E541-4F3B-A097-F97810594ACC}"/>
              </a:ext>
            </a:extLst>
          </p:cNvPr>
          <p:cNvGrpSpPr/>
          <p:nvPr/>
        </p:nvGrpSpPr>
        <p:grpSpPr>
          <a:xfrm>
            <a:off x="12894393" y="26486579"/>
            <a:ext cx="8328194" cy="4588047"/>
            <a:chOff x="12635404" y="26422369"/>
            <a:chExt cx="10206511" cy="4588047"/>
          </a:xfrm>
        </p:grpSpPr>
        <p:pic>
          <p:nvPicPr>
            <p:cNvPr id="463" name="Picture 463" descr="Chart, line chart&#10;&#10;Description automatically generated">
              <a:extLst>
                <a:ext uri="{FF2B5EF4-FFF2-40B4-BE49-F238E27FC236}">
                  <a16:creationId xmlns:a16="http://schemas.microsoft.com/office/drawing/2014/main" id="{13180A1A-4831-E14F-9C2A-220C17EDDAD2}"/>
                </a:ext>
              </a:extLst>
            </p:cNvPr>
            <p:cNvPicPr>
              <a:picLocks noChangeAspect="1"/>
            </p:cNvPicPr>
            <p:nvPr/>
          </p:nvPicPr>
          <p:blipFill rotWithShape="1">
            <a:blip r:embed="rId30"/>
            <a:srcRect l="1373" t="2440" r="1144" b="2643"/>
            <a:stretch/>
          </p:blipFill>
          <p:spPr>
            <a:xfrm>
              <a:off x="14072035" y="26876191"/>
              <a:ext cx="7378522" cy="3747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73" name="Text Placeholder 16">
              <a:extLst>
                <a:ext uri="{FF2B5EF4-FFF2-40B4-BE49-F238E27FC236}">
                  <a16:creationId xmlns:a16="http://schemas.microsoft.com/office/drawing/2014/main" id="{265F4190-BAF7-9590-9668-93EB32F98E06}"/>
                </a:ext>
              </a:extLst>
            </p:cNvPr>
            <p:cNvSpPr txBox="1">
              <a:spLocks/>
            </p:cNvSpPr>
            <p:nvPr/>
          </p:nvSpPr>
          <p:spPr>
            <a:xfrm>
              <a:off x="16286811" y="26422369"/>
              <a:ext cx="3572613" cy="367673"/>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2200" b="1" dirty="0">
                  <a:solidFill>
                    <a:schemeClr val="tx1">
                      <a:lumMod val="75000"/>
                      <a:lumOff val="25000"/>
                    </a:schemeClr>
                  </a:solidFill>
                  <a:latin typeface="Garamond"/>
                </a:rPr>
                <a:t>SOIL MOISTURE</a:t>
              </a:r>
              <a:endParaRPr lang="en-US" sz="2200" b="1" dirty="0">
                <a:solidFill>
                  <a:schemeClr val="tx1">
                    <a:lumMod val="75000"/>
                    <a:lumOff val="25000"/>
                  </a:schemeClr>
                </a:solidFill>
                <a:latin typeface="Garamond" panose="02020404030301010803" pitchFamily="18" charset="0"/>
              </a:endParaRPr>
            </a:p>
          </p:txBody>
        </p:sp>
        <p:grpSp>
          <p:nvGrpSpPr>
            <p:cNvPr id="1880" name="Group 1879">
              <a:extLst>
                <a:ext uri="{FF2B5EF4-FFF2-40B4-BE49-F238E27FC236}">
                  <a16:creationId xmlns:a16="http://schemas.microsoft.com/office/drawing/2014/main" id="{81B1ECE1-46FB-B516-7A46-AF632DA7094F}"/>
                </a:ext>
              </a:extLst>
            </p:cNvPr>
            <p:cNvGrpSpPr/>
            <p:nvPr/>
          </p:nvGrpSpPr>
          <p:grpSpPr>
            <a:xfrm>
              <a:off x="21616283" y="29774245"/>
              <a:ext cx="1225632" cy="856645"/>
              <a:chOff x="11000475" y="4910081"/>
              <a:chExt cx="1225632" cy="856645"/>
            </a:xfrm>
          </p:grpSpPr>
          <p:grpSp>
            <p:nvGrpSpPr>
              <p:cNvPr id="1881" name="Group 1880">
                <a:extLst>
                  <a:ext uri="{FF2B5EF4-FFF2-40B4-BE49-F238E27FC236}">
                    <a16:creationId xmlns:a16="http://schemas.microsoft.com/office/drawing/2014/main" id="{16D20431-731C-66DC-ED36-C82DF5022921}"/>
                  </a:ext>
                </a:extLst>
              </p:cNvPr>
              <p:cNvGrpSpPr/>
              <p:nvPr/>
            </p:nvGrpSpPr>
            <p:grpSpPr>
              <a:xfrm>
                <a:off x="11000475" y="4910081"/>
                <a:ext cx="1225632" cy="856645"/>
                <a:chOff x="11000475" y="4910081"/>
                <a:chExt cx="1225632" cy="856645"/>
              </a:xfrm>
            </p:grpSpPr>
            <p:sp>
              <p:nvSpPr>
                <p:cNvPr id="1884" name="TextBox 4">
                  <a:extLst>
                    <a:ext uri="{FF2B5EF4-FFF2-40B4-BE49-F238E27FC236}">
                      <a16:creationId xmlns:a16="http://schemas.microsoft.com/office/drawing/2014/main" id="{DA9DF710-E52B-1532-543B-279E3251AD00}"/>
                    </a:ext>
                  </a:extLst>
                </p:cNvPr>
                <p:cNvSpPr txBox="1"/>
                <p:nvPr/>
              </p:nvSpPr>
              <p:spPr>
                <a:xfrm>
                  <a:off x="11185603" y="4910081"/>
                  <a:ext cx="1040504" cy="856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5"/>
                    </a:spcAft>
                  </a:pPr>
                  <a:r>
                    <a:rPr lang="en-US" sz="1600" b="1" dirty="0">
                      <a:solidFill>
                        <a:schemeClr val="tx1">
                          <a:lumMod val="75000"/>
                          <a:lumOff val="25000"/>
                        </a:schemeClr>
                      </a:solidFill>
                      <a:latin typeface="Century Gothic"/>
                      <a:cs typeface="Calibri"/>
                    </a:rPr>
                    <a:t>SMA</a:t>
                  </a:r>
                </a:p>
                <a:p>
                  <a:pPr>
                    <a:spcAft>
                      <a:spcPts val="125"/>
                    </a:spcAft>
                  </a:pPr>
                  <a:r>
                    <a:rPr lang="en-US" sz="1600" b="1" dirty="0">
                      <a:solidFill>
                        <a:schemeClr val="tx1">
                          <a:lumMod val="75000"/>
                          <a:lumOff val="25000"/>
                        </a:schemeClr>
                      </a:solidFill>
                      <a:latin typeface="Century Gothic"/>
                      <a:cs typeface="Calibri"/>
                    </a:rPr>
                    <a:t>FAW</a:t>
                  </a:r>
                </a:p>
                <a:p>
                  <a:pPr>
                    <a:spcAft>
                      <a:spcPts val="125"/>
                    </a:spcAft>
                  </a:pPr>
                  <a:r>
                    <a:rPr lang="en-US" sz="1600" b="1" dirty="0">
                      <a:solidFill>
                        <a:schemeClr val="tx1">
                          <a:lumMod val="75000"/>
                          <a:lumOff val="25000"/>
                        </a:schemeClr>
                      </a:solidFill>
                      <a:latin typeface="Century Gothic"/>
                      <a:cs typeface="Calibri"/>
                    </a:rPr>
                    <a:t>VSM</a:t>
                  </a:r>
                </a:p>
              </p:txBody>
            </p:sp>
            <p:cxnSp>
              <p:nvCxnSpPr>
                <p:cNvPr id="1885" name="Straight Connector 1884">
                  <a:extLst>
                    <a:ext uri="{FF2B5EF4-FFF2-40B4-BE49-F238E27FC236}">
                      <a16:creationId xmlns:a16="http://schemas.microsoft.com/office/drawing/2014/main" id="{835C3D3A-D130-D4F2-F130-B87780226355}"/>
                    </a:ext>
                  </a:extLst>
                </p:cNvPr>
                <p:cNvCxnSpPr>
                  <a:cxnSpLocks/>
                </p:cNvCxnSpPr>
                <p:nvPr/>
              </p:nvCxnSpPr>
              <p:spPr>
                <a:xfrm>
                  <a:off x="11000475" y="5330616"/>
                  <a:ext cx="211191"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86" name="Straight Connector 1885">
                  <a:extLst>
                    <a:ext uri="{FF2B5EF4-FFF2-40B4-BE49-F238E27FC236}">
                      <a16:creationId xmlns:a16="http://schemas.microsoft.com/office/drawing/2014/main" id="{CCA13E5B-ADA0-55CD-2EAA-0EFA7AD9C5F1}"/>
                    </a:ext>
                  </a:extLst>
                </p:cNvPr>
                <p:cNvCxnSpPr>
                  <a:cxnSpLocks/>
                </p:cNvCxnSpPr>
                <p:nvPr/>
              </p:nvCxnSpPr>
              <p:spPr>
                <a:xfrm>
                  <a:off x="11001430" y="5084919"/>
                  <a:ext cx="211191" cy="0"/>
                </a:xfrm>
                <a:prstGeom prst="line">
                  <a:avLst/>
                </a:prstGeom>
                <a:ln w="19050">
                  <a:solidFill>
                    <a:srgbClr val="FF0C0A"/>
                  </a:solidFill>
                </a:ln>
              </p:spPr>
              <p:style>
                <a:lnRef idx="1">
                  <a:schemeClr val="accent1"/>
                </a:lnRef>
                <a:fillRef idx="0">
                  <a:schemeClr val="accent1"/>
                </a:fillRef>
                <a:effectRef idx="0">
                  <a:schemeClr val="accent1"/>
                </a:effectRef>
                <a:fontRef idx="minor">
                  <a:schemeClr val="tx1"/>
                </a:fontRef>
              </p:style>
            </p:cxnSp>
          </p:grpSp>
          <p:cxnSp>
            <p:nvCxnSpPr>
              <p:cNvPr id="1883" name="Straight Connector 1882">
                <a:extLst>
                  <a:ext uri="{FF2B5EF4-FFF2-40B4-BE49-F238E27FC236}">
                    <a16:creationId xmlns:a16="http://schemas.microsoft.com/office/drawing/2014/main" id="{DCDD55B0-7F54-150F-B47D-840D2770993A}"/>
                  </a:ext>
                </a:extLst>
              </p:cNvPr>
              <p:cNvCxnSpPr>
                <a:cxnSpLocks/>
              </p:cNvCxnSpPr>
              <p:nvPr/>
            </p:nvCxnSpPr>
            <p:spPr>
              <a:xfrm>
                <a:off x="11003301" y="5585293"/>
                <a:ext cx="21119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540" name="Group 5539">
              <a:extLst>
                <a:ext uri="{FF2B5EF4-FFF2-40B4-BE49-F238E27FC236}">
                  <a16:creationId xmlns:a16="http://schemas.microsoft.com/office/drawing/2014/main" id="{32E181FE-811C-6562-F988-38CE754B336D}"/>
                </a:ext>
              </a:extLst>
            </p:cNvPr>
            <p:cNvGrpSpPr/>
            <p:nvPr/>
          </p:nvGrpSpPr>
          <p:grpSpPr>
            <a:xfrm>
              <a:off x="12635404" y="27258538"/>
              <a:ext cx="1176544" cy="3444106"/>
              <a:chOff x="-88537" y="1581026"/>
              <a:chExt cx="1452348" cy="4258475"/>
            </a:xfrm>
          </p:grpSpPr>
          <p:sp>
            <p:nvSpPr>
              <p:cNvPr id="5541" name="TextBox 2">
                <a:extLst>
                  <a:ext uri="{FF2B5EF4-FFF2-40B4-BE49-F238E27FC236}">
                    <a16:creationId xmlns:a16="http://schemas.microsoft.com/office/drawing/2014/main" id="{F9B6E452-625B-C24A-E052-56A2103F8F1F}"/>
                  </a:ext>
                </a:extLst>
              </p:cNvPr>
              <p:cNvSpPr txBox="1"/>
              <p:nvPr/>
            </p:nvSpPr>
            <p:spPr>
              <a:xfrm>
                <a:off x="457762" y="4425021"/>
                <a:ext cx="906049" cy="380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rPr>
                  <a:t>0.25</a:t>
                </a:r>
              </a:p>
            </p:txBody>
          </p:sp>
          <p:sp>
            <p:nvSpPr>
              <p:cNvPr id="5542" name="TextBox 3">
                <a:extLst>
                  <a:ext uri="{FF2B5EF4-FFF2-40B4-BE49-F238E27FC236}">
                    <a16:creationId xmlns:a16="http://schemas.microsoft.com/office/drawing/2014/main" id="{B13753E8-02CF-F54F-A306-2DFBE7E6D774}"/>
                  </a:ext>
                </a:extLst>
              </p:cNvPr>
              <p:cNvSpPr txBox="1"/>
              <p:nvPr/>
            </p:nvSpPr>
            <p:spPr>
              <a:xfrm>
                <a:off x="-88537" y="5458949"/>
                <a:ext cx="1452348" cy="380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rPr>
                  <a:t>0.00</a:t>
                </a:r>
              </a:p>
            </p:txBody>
          </p:sp>
          <p:sp>
            <p:nvSpPr>
              <p:cNvPr id="5543" name="TextBox 4">
                <a:extLst>
                  <a:ext uri="{FF2B5EF4-FFF2-40B4-BE49-F238E27FC236}">
                    <a16:creationId xmlns:a16="http://schemas.microsoft.com/office/drawing/2014/main" id="{6C183366-3FF8-DB58-653E-0ECBCFFDCEE3}"/>
                  </a:ext>
                </a:extLst>
              </p:cNvPr>
              <p:cNvSpPr txBox="1"/>
              <p:nvPr/>
            </p:nvSpPr>
            <p:spPr>
              <a:xfrm>
                <a:off x="306535" y="3391094"/>
                <a:ext cx="1057276" cy="380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rPr>
                  <a:t>0.50</a:t>
                </a:r>
              </a:p>
            </p:txBody>
          </p:sp>
          <p:sp>
            <p:nvSpPr>
              <p:cNvPr id="5544" name="TextBox 5">
                <a:extLst>
                  <a:ext uri="{FF2B5EF4-FFF2-40B4-BE49-F238E27FC236}">
                    <a16:creationId xmlns:a16="http://schemas.microsoft.com/office/drawing/2014/main" id="{3CF5AB38-DDA0-B8A1-9883-C07D716BF29D}"/>
                  </a:ext>
                </a:extLst>
              </p:cNvPr>
              <p:cNvSpPr txBox="1"/>
              <p:nvPr/>
            </p:nvSpPr>
            <p:spPr>
              <a:xfrm>
                <a:off x="430228" y="2357166"/>
                <a:ext cx="933583" cy="380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prstClr val="black">
                        <a:lumMod val="75000"/>
                        <a:lumOff val="25000"/>
                      </a:prstClr>
                    </a:solidFill>
                    <a:latin typeface="Century Gothic" panose="020F0302020204030204"/>
                  </a:rPr>
                  <a:t>0</a:t>
                </a: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rPr>
                  <a:t>.75</a:t>
                </a:r>
              </a:p>
            </p:txBody>
          </p:sp>
          <p:sp>
            <p:nvSpPr>
              <p:cNvPr id="5545" name="TextBox 6">
                <a:extLst>
                  <a:ext uri="{FF2B5EF4-FFF2-40B4-BE49-F238E27FC236}">
                    <a16:creationId xmlns:a16="http://schemas.microsoft.com/office/drawing/2014/main" id="{09BAC7B3-38CC-97CC-DAFD-4CBD930178E7}"/>
                  </a:ext>
                </a:extLst>
              </p:cNvPr>
              <p:cNvSpPr txBox="1"/>
              <p:nvPr/>
            </p:nvSpPr>
            <p:spPr>
              <a:xfrm>
                <a:off x="262888" y="1581026"/>
                <a:ext cx="1100923" cy="380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prstClr val="black">
                        <a:lumMod val="75000"/>
                        <a:lumOff val="25000"/>
                      </a:prstClr>
                    </a:solidFill>
                    <a:latin typeface="Century Gothic" panose="020F0302020204030204"/>
                  </a:rPr>
                  <a:t>1.00</a:t>
                </a:r>
                <a:endPar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grpSp>
        <p:grpSp>
          <p:nvGrpSpPr>
            <p:cNvPr id="69" name="Group 68">
              <a:extLst>
                <a:ext uri="{FF2B5EF4-FFF2-40B4-BE49-F238E27FC236}">
                  <a16:creationId xmlns:a16="http://schemas.microsoft.com/office/drawing/2014/main" id="{4DC5977D-ED94-2399-D2A7-DFABA5F6A7A4}"/>
                </a:ext>
              </a:extLst>
            </p:cNvPr>
            <p:cNvGrpSpPr/>
            <p:nvPr/>
          </p:nvGrpSpPr>
          <p:grpSpPr>
            <a:xfrm>
              <a:off x="13675866" y="30702639"/>
              <a:ext cx="7489716" cy="307777"/>
              <a:chOff x="1015935" y="5815043"/>
              <a:chExt cx="9513624" cy="179635"/>
            </a:xfrm>
          </p:grpSpPr>
          <p:sp>
            <p:nvSpPr>
              <p:cNvPr id="70" name="TextBox 2">
                <a:extLst>
                  <a:ext uri="{FF2B5EF4-FFF2-40B4-BE49-F238E27FC236}">
                    <a16:creationId xmlns:a16="http://schemas.microsoft.com/office/drawing/2014/main" id="{3EA215D9-F988-E7D7-623B-FECE084390E6}"/>
                  </a:ext>
                </a:extLst>
              </p:cNvPr>
              <p:cNvSpPr txBox="1"/>
              <p:nvPr/>
            </p:nvSpPr>
            <p:spPr>
              <a:xfrm>
                <a:off x="7008410" y="5831241"/>
                <a:ext cx="1415067" cy="1198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Aug 1</a:t>
                </a:r>
              </a:p>
            </p:txBody>
          </p:sp>
          <p:sp>
            <p:nvSpPr>
              <p:cNvPr id="71" name="TextBox 3">
                <a:extLst>
                  <a:ext uri="{FF2B5EF4-FFF2-40B4-BE49-F238E27FC236}">
                    <a16:creationId xmlns:a16="http://schemas.microsoft.com/office/drawing/2014/main" id="{D2E76484-BDD6-28DB-5F75-9671213444FC}"/>
                  </a:ext>
                </a:extLst>
              </p:cNvPr>
              <p:cNvSpPr txBox="1"/>
              <p:nvPr/>
            </p:nvSpPr>
            <p:spPr>
              <a:xfrm>
                <a:off x="5541995" y="5841993"/>
                <a:ext cx="1088861" cy="1198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Jul 1</a:t>
                </a:r>
              </a:p>
            </p:txBody>
          </p:sp>
          <p:sp>
            <p:nvSpPr>
              <p:cNvPr id="72" name="TextBox 4">
                <a:extLst>
                  <a:ext uri="{FF2B5EF4-FFF2-40B4-BE49-F238E27FC236}">
                    <a16:creationId xmlns:a16="http://schemas.microsoft.com/office/drawing/2014/main" id="{91774220-BFF3-7AED-9F3B-EF500E1BEAB0}"/>
                  </a:ext>
                </a:extLst>
              </p:cNvPr>
              <p:cNvSpPr txBox="1"/>
              <p:nvPr/>
            </p:nvSpPr>
            <p:spPr>
              <a:xfrm>
                <a:off x="3552416" y="5833692"/>
                <a:ext cx="1088861" cy="1198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prstClr val="black">
                        <a:lumMod val="75000"/>
                        <a:lumOff val="25000"/>
                      </a:prstClr>
                    </a:solidFill>
                    <a:latin typeface="Century Gothic" panose="020F0302020204030204"/>
                  </a:rPr>
                  <a:t>Jun 1</a:t>
                </a:r>
                <a:endPar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sp>
            <p:nvSpPr>
              <p:cNvPr id="73" name="TextBox 5">
                <a:extLst>
                  <a:ext uri="{FF2B5EF4-FFF2-40B4-BE49-F238E27FC236}">
                    <a16:creationId xmlns:a16="http://schemas.microsoft.com/office/drawing/2014/main" id="{10FD3852-E7C4-521C-2378-AD2186F8CD6F}"/>
                  </a:ext>
                </a:extLst>
              </p:cNvPr>
              <p:cNvSpPr txBox="1"/>
              <p:nvPr/>
            </p:nvSpPr>
            <p:spPr>
              <a:xfrm>
                <a:off x="1015935" y="5815043"/>
                <a:ext cx="1575830" cy="1796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prstClr val="black">
                        <a:lumMod val="75000"/>
                        <a:lumOff val="25000"/>
                      </a:prstClr>
                    </a:solidFill>
                    <a:latin typeface="Century Gothic" panose="020F0302020204030204"/>
                  </a:rPr>
                  <a:t>May 1</a:t>
                </a:r>
              </a:p>
            </p:txBody>
          </p:sp>
          <p:sp>
            <p:nvSpPr>
              <p:cNvPr id="74" name="TextBox 6">
                <a:extLst>
                  <a:ext uri="{FF2B5EF4-FFF2-40B4-BE49-F238E27FC236}">
                    <a16:creationId xmlns:a16="http://schemas.microsoft.com/office/drawing/2014/main" id="{F74CE162-CC74-D8B0-EB32-90D52676067D}"/>
                  </a:ext>
                </a:extLst>
              </p:cNvPr>
              <p:cNvSpPr txBox="1"/>
              <p:nvPr/>
            </p:nvSpPr>
            <p:spPr>
              <a:xfrm>
                <a:off x="9277595" y="5841993"/>
                <a:ext cx="1251964" cy="1198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lumMod val="75000"/>
                        <a:lumOff val="25000"/>
                      </a:prstClr>
                    </a:solidFill>
                    <a:effectLst/>
                    <a:uLnTx/>
                    <a:uFillTx/>
                    <a:latin typeface="Century Gothic" panose="020F0302020204030204"/>
                  </a:rPr>
                  <a:t>Sep 1</a:t>
                </a:r>
              </a:p>
            </p:txBody>
          </p:sp>
        </p:grpSp>
      </p:grpSp>
      <p:sp>
        <p:nvSpPr>
          <p:cNvPr id="29" name="Rounded Rectangle 28">
            <a:extLst>
              <a:ext uri="{FF2B5EF4-FFF2-40B4-BE49-F238E27FC236}">
                <a16:creationId xmlns:a16="http://schemas.microsoft.com/office/drawing/2014/main" id="{17FB3AAF-7DBF-ED7D-FB8F-6C6B10B097EF}"/>
              </a:ext>
            </a:extLst>
          </p:cNvPr>
          <p:cNvSpPr/>
          <p:nvPr/>
        </p:nvSpPr>
        <p:spPr>
          <a:xfrm>
            <a:off x="1396813" y="14749897"/>
            <a:ext cx="1808054" cy="2965365"/>
          </a:xfrm>
          <a:prstGeom prst="roundRect">
            <a:avLst/>
          </a:prstGeom>
          <a:solidFill>
            <a:srgbClr val="F2790F">
              <a:alpha val="9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ESA CCI Soil Moisture</a:t>
            </a:r>
          </a:p>
        </p:txBody>
      </p:sp>
      <p:sp>
        <p:nvSpPr>
          <p:cNvPr id="152" name="Rounded Rectangle 151">
            <a:extLst>
              <a:ext uri="{FF2B5EF4-FFF2-40B4-BE49-F238E27FC236}">
                <a16:creationId xmlns:a16="http://schemas.microsoft.com/office/drawing/2014/main" id="{16D40039-9201-7553-491B-6B95C7FF3DC9}"/>
              </a:ext>
            </a:extLst>
          </p:cNvPr>
          <p:cNvSpPr/>
          <p:nvPr/>
        </p:nvSpPr>
        <p:spPr>
          <a:xfrm>
            <a:off x="3811166" y="14744096"/>
            <a:ext cx="3808985" cy="972862"/>
          </a:xfrm>
          <a:prstGeom prst="roundRect">
            <a:avLst/>
          </a:prstGeom>
          <a:solidFill>
            <a:srgbClr val="F2790F">
              <a:alpha val="8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Interannual Standardized Anomaly</a:t>
            </a:r>
          </a:p>
        </p:txBody>
      </p:sp>
      <p:sp>
        <p:nvSpPr>
          <p:cNvPr id="153" name="Rounded Rectangle 152">
            <a:extLst>
              <a:ext uri="{FF2B5EF4-FFF2-40B4-BE49-F238E27FC236}">
                <a16:creationId xmlns:a16="http://schemas.microsoft.com/office/drawing/2014/main" id="{F29CA3E2-38B6-CAF8-4727-699D92829CD1}"/>
              </a:ext>
            </a:extLst>
          </p:cNvPr>
          <p:cNvSpPr/>
          <p:nvPr/>
        </p:nvSpPr>
        <p:spPr>
          <a:xfrm>
            <a:off x="3805288" y="15888508"/>
            <a:ext cx="3808985" cy="977980"/>
          </a:xfrm>
          <a:prstGeom prst="roundRect">
            <a:avLst/>
          </a:prstGeom>
          <a:solidFill>
            <a:srgbClr val="F2790F">
              <a:alpha val="8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Period of Record Percentiles</a:t>
            </a:r>
          </a:p>
        </p:txBody>
      </p:sp>
      <p:sp>
        <p:nvSpPr>
          <p:cNvPr id="154" name="Rounded Rectangle 153">
            <a:extLst>
              <a:ext uri="{FF2B5EF4-FFF2-40B4-BE49-F238E27FC236}">
                <a16:creationId xmlns:a16="http://schemas.microsoft.com/office/drawing/2014/main" id="{11E18269-EF24-DEE3-A4E2-DB3FADC1E0E4}"/>
              </a:ext>
            </a:extLst>
          </p:cNvPr>
          <p:cNvSpPr/>
          <p:nvPr/>
        </p:nvSpPr>
        <p:spPr>
          <a:xfrm>
            <a:off x="3813579" y="17031860"/>
            <a:ext cx="3808985" cy="683267"/>
          </a:xfrm>
          <a:prstGeom prst="roundRect">
            <a:avLst/>
          </a:prstGeom>
          <a:solidFill>
            <a:srgbClr val="F2790F">
              <a:alpha val="8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FAW</a:t>
            </a:r>
          </a:p>
        </p:txBody>
      </p:sp>
      <p:sp>
        <p:nvSpPr>
          <p:cNvPr id="155" name="Rounded Rectangle 154">
            <a:extLst>
              <a:ext uri="{FF2B5EF4-FFF2-40B4-BE49-F238E27FC236}">
                <a16:creationId xmlns:a16="http://schemas.microsoft.com/office/drawing/2014/main" id="{C9B110BD-8B79-733F-9C77-D5A07B4F0697}"/>
              </a:ext>
            </a:extLst>
          </p:cNvPr>
          <p:cNvSpPr/>
          <p:nvPr/>
        </p:nvSpPr>
        <p:spPr>
          <a:xfrm>
            <a:off x="1396813" y="17877722"/>
            <a:ext cx="1810072" cy="1502839"/>
          </a:xfrm>
          <a:prstGeom prst="roundRect">
            <a:avLst/>
          </a:prstGeom>
          <a:solidFill>
            <a:srgbClr val="E95D0C">
              <a:alpha val="9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Terra MODIS</a:t>
            </a:r>
          </a:p>
        </p:txBody>
      </p:sp>
      <p:sp>
        <p:nvSpPr>
          <p:cNvPr id="156" name="Rounded Rectangle 155">
            <a:extLst>
              <a:ext uri="{FF2B5EF4-FFF2-40B4-BE49-F238E27FC236}">
                <a16:creationId xmlns:a16="http://schemas.microsoft.com/office/drawing/2014/main" id="{3F6E1095-6043-493E-9D37-773DAF6AE4EF}"/>
              </a:ext>
            </a:extLst>
          </p:cNvPr>
          <p:cNvSpPr/>
          <p:nvPr/>
        </p:nvSpPr>
        <p:spPr>
          <a:xfrm>
            <a:off x="1395803" y="19515026"/>
            <a:ext cx="6223314" cy="678855"/>
          </a:xfrm>
          <a:prstGeom prst="roundRect">
            <a:avLst/>
          </a:prstGeom>
          <a:solidFill>
            <a:srgbClr val="DC2F00">
              <a:alpha val="9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KBDI</a:t>
            </a:r>
          </a:p>
        </p:txBody>
      </p:sp>
      <p:sp>
        <p:nvSpPr>
          <p:cNvPr id="157" name="Rounded Rectangle 156">
            <a:extLst>
              <a:ext uri="{FF2B5EF4-FFF2-40B4-BE49-F238E27FC236}">
                <a16:creationId xmlns:a16="http://schemas.microsoft.com/office/drawing/2014/main" id="{3D3772FD-1913-316B-2B7F-EDA5BE01B823}"/>
              </a:ext>
            </a:extLst>
          </p:cNvPr>
          <p:cNvSpPr/>
          <p:nvPr/>
        </p:nvSpPr>
        <p:spPr>
          <a:xfrm>
            <a:off x="10401741" y="14745606"/>
            <a:ext cx="2373981" cy="5427979"/>
          </a:xfrm>
          <a:prstGeom prst="roundRect">
            <a:avLst/>
          </a:prstGeom>
          <a:solidFill>
            <a:srgbClr val="9F0009">
              <a:alpha val="8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Correlation Analysis</a:t>
            </a:r>
          </a:p>
        </p:txBody>
      </p:sp>
      <p:sp>
        <p:nvSpPr>
          <p:cNvPr id="158" name="Rounded Rectangle 157">
            <a:extLst>
              <a:ext uri="{FF2B5EF4-FFF2-40B4-BE49-F238E27FC236}">
                <a16:creationId xmlns:a16="http://schemas.microsoft.com/office/drawing/2014/main" id="{B3BEC3A3-386A-49B5-4740-C10031F65FE7}"/>
              </a:ext>
            </a:extLst>
          </p:cNvPr>
          <p:cNvSpPr/>
          <p:nvPr/>
        </p:nvSpPr>
        <p:spPr>
          <a:xfrm>
            <a:off x="8248500" y="14745605"/>
            <a:ext cx="1810072" cy="5427980"/>
          </a:xfrm>
          <a:prstGeom prst="roundRect">
            <a:avLst/>
          </a:prstGeom>
          <a:solidFill>
            <a:srgbClr val="D20002">
              <a:alpha val="8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Time Series</a:t>
            </a:r>
          </a:p>
        </p:txBody>
      </p:sp>
      <p:sp>
        <p:nvSpPr>
          <p:cNvPr id="159" name="Rounded Rectangle 158">
            <a:extLst>
              <a:ext uri="{FF2B5EF4-FFF2-40B4-BE49-F238E27FC236}">
                <a16:creationId xmlns:a16="http://schemas.microsoft.com/office/drawing/2014/main" id="{7B447FB0-B23C-73FB-9FC8-66CA7F25F29B}"/>
              </a:ext>
            </a:extLst>
          </p:cNvPr>
          <p:cNvSpPr/>
          <p:nvPr/>
        </p:nvSpPr>
        <p:spPr>
          <a:xfrm>
            <a:off x="3805287" y="17875959"/>
            <a:ext cx="3808984" cy="683268"/>
          </a:xfrm>
          <a:prstGeom prst="roundRect">
            <a:avLst/>
          </a:prstGeom>
          <a:solidFill>
            <a:srgbClr val="E95D0C">
              <a:alpha val="8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NDVI</a:t>
            </a:r>
          </a:p>
        </p:txBody>
      </p:sp>
      <p:sp>
        <p:nvSpPr>
          <p:cNvPr id="160" name="Rounded Rectangle 159">
            <a:extLst>
              <a:ext uri="{FF2B5EF4-FFF2-40B4-BE49-F238E27FC236}">
                <a16:creationId xmlns:a16="http://schemas.microsoft.com/office/drawing/2014/main" id="{2BFF2EE6-914C-A9A3-D590-CBB9CB694047}"/>
              </a:ext>
            </a:extLst>
          </p:cNvPr>
          <p:cNvSpPr/>
          <p:nvPr/>
        </p:nvSpPr>
        <p:spPr>
          <a:xfrm>
            <a:off x="3804996" y="18699917"/>
            <a:ext cx="3814121" cy="683267"/>
          </a:xfrm>
          <a:prstGeom prst="roundRect">
            <a:avLst/>
          </a:prstGeom>
          <a:solidFill>
            <a:srgbClr val="E95D0C">
              <a:alpha val="8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EVI</a:t>
            </a:r>
          </a:p>
        </p:txBody>
      </p:sp>
      <p:sp>
        <p:nvSpPr>
          <p:cNvPr id="238" name="Arrow: Right 158">
            <a:extLst>
              <a:ext uri="{FF2B5EF4-FFF2-40B4-BE49-F238E27FC236}">
                <a16:creationId xmlns:a16="http://schemas.microsoft.com/office/drawing/2014/main" id="{DB6F4E4C-73F6-F6A1-BC4E-351D07FFBCE3}"/>
              </a:ext>
            </a:extLst>
          </p:cNvPr>
          <p:cNvSpPr/>
          <p:nvPr/>
        </p:nvSpPr>
        <p:spPr>
          <a:xfrm>
            <a:off x="3201928" y="16079480"/>
            <a:ext cx="332537" cy="313368"/>
          </a:xfrm>
          <a:prstGeom prst="rightArrow">
            <a:avLst/>
          </a:prstGeom>
          <a:no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9" name="Arrow: Right 158">
            <a:extLst>
              <a:ext uri="{FF2B5EF4-FFF2-40B4-BE49-F238E27FC236}">
                <a16:creationId xmlns:a16="http://schemas.microsoft.com/office/drawing/2014/main" id="{E57553E8-DBAE-7706-6247-3BB28F5AD64F}"/>
              </a:ext>
            </a:extLst>
          </p:cNvPr>
          <p:cNvSpPr/>
          <p:nvPr/>
        </p:nvSpPr>
        <p:spPr>
          <a:xfrm>
            <a:off x="3201928" y="18543233"/>
            <a:ext cx="332537" cy="313368"/>
          </a:xfrm>
          <a:prstGeom prst="rightArrow">
            <a:avLst/>
          </a:prstGeom>
          <a:no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0" name="Right Bracket 239">
            <a:extLst>
              <a:ext uri="{FF2B5EF4-FFF2-40B4-BE49-F238E27FC236}">
                <a16:creationId xmlns:a16="http://schemas.microsoft.com/office/drawing/2014/main" id="{AE799E4E-8398-2CE0-D331-C9B59DF25CA0}"/>
              </a:ext>
            </a:extLst>
          </p:cNvPr>
          <p:cNvSpPr/>
          <p:nvPr/>
        </p:nvSpPr>
        <p:spPr>
          <a:xfrm rot="10800000">
            <a:off x="3534465" y="18183154"/>
            <a:ext cx="263050" cy="939112"/>
          </a:xfrm>
          <a:prstGeom prst="rightBracket">
            <a:avLst>
              <a:gd name="adj" fmla="val 115640"/>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41" name="Arrow: Right 158">
            <a:extLst>
              <a:ext uri="{FF2B5EF4-FFF2-40B4-BE49-F238E27FC236}">
                <a16:creationId xmlns:a16="http://schemas.microsoft.com/office/drawing/2014/main" id="{ECDD2562-B117-C627-9FC5-3473DF8F6C96}"/>
              </a:ext>
            </a:extLst>
          </p:cNvPr>
          <p:cNvSpPr/>
          <p:nvPr/>
        </p:nvSpPr>
        <p:spPr>
          <a:xfrm>
            <a:off x="10058572" y="17304078"/>
            <a:ext cx="332537" cy="313368"/>
          </a:xfrm>
          <a:prstGeom prst="rightArrow">
            <a:avLst/>
          </a:prstGeom>
          <a:no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2" name="Right Bracket 241">
            <a:extLst>
              <a:ext uri="{FF2B5EF4-FFF2-40B4-BE49-F238E27FC236}">
                <a16:creationId xmlns:a16="http://schemas.microsoft.com/office/drawing/2014/main" id="{DE5867D4-40E3-4296-F42A-C4F753B0C715}"/>
              </a:ext>
            </a:extLst>
          </p:cNvPr>
          <p:cNvSpPr/>
          <p:nvPr/>
        </p:nvSpPr>
        <p:spPr>
          <a:xfrm>
            <a:off x="7621298" y="15128567"/>
            <a:ext cx="263050" cy="2208024"/>
          </a:xfrm>
          <a:prstGeom prst="rightBracket">
            <a:avLst>
              <a:gd name="adj" fmla="val 115640"/>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43" name="Arrow: Right 60">
            <a:extLst>
              <a:ext uri="{FF2B5EF4-FFF2-40B4-BE49-F238E27FC236}">
                <a16:creationId xmlns:a16="http://schemas.microsoft.com/office/drawing/2014/main" id="{16A93002-886C-4838-536A-4BF51A1D9D98}"/>
              </a:ext>
            </a:extLst>
          </p:cNvPr>
          <p:cNvSpPr/>
          <p:nvPr/>
        </p:nvSpPr>
        <p:spPr>
          <a:xfrm>
            <a:off x="7895970" y="16079480"/>
            <a:ext cx="332537" cy="313368"/>
          </a:xfrm>
          <a:prstGeom prst="rightArrow">
            <a:avLst/>
          </a:prstGeom>
          <a:no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4" name="Right Bracket 243">
            <a:extLst>
              <a:ext uri="{FF2B5EF4-FFF2-40B4-BE49-F238E27FC236}">
                <a16:creationId xmlns:a16="http://schemas.microsoft.com/office/drawing/2014/main" id="{3ADE8A67-A14B-0420-4846-34E8EF0F7DB2}"/>
              </a:ext>
            </a:extLst>
          </p:cNvPr>
          <p:cNvSpPr/>
          <p:nvPr/>
        </p:nvSpPr>
        <p:spPr>
          <a:xfrm rot="10800000">
            <a:off x="3541946" y="15128567"/>
            <a:ext cx="263050" cy="2208024"/>
          </a:xfrm>
          <a:prstGeom prst="rightBracket">
            <a:avLst>
              <a:gd name="adj" fmla="val 115640"/>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45" name="Arrow: Right 158">
            <a:extLst>
              <a:ext uri="{FF2B5EF4-FFF2-40B4-BE49-F238E27FC236}">
                <a16:creationId xmlns:a16="http://schemas.microsoft.com/office/drawing/2014/main" id="{601FCC3E-4F6B-15D5-B1AC-5C3EA61A145F}"/>
              </a:ext>
            </a:extLst>
          </p:cNvPr>
          <p:cNvSpPr/>
          <p:nvPr/>
        </p:nvSpPr>
        <p:spPr>
          <a:xfrm>
            <a:off x="7898071" y="18543233"/>
            <a:ext cx="332537" cy="313368"/>
          </a:xfrm>
          <a:prstGeom prst="rightArrow">
            <a:avLst/>
          </a:prstGeom>
          <a:no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6" name="Arrow: Right 158">
            <a:extLst>
              <a:ext uri="{FF2B5EF4-FFF2-40B4-BE49-F238E27FC236}">
                <a16:creationId xmlns:a16="http://schemas.microsoft.com/office/drawing/2014/main" id="{3E2A0620-D3F0-72B7-F320-C6FAB8C9A101}"/>
              </a:ext>
            </a:extLst>
          </p:cNvPr>
          <p:cNvSpPr/>
          <p:nvPr/>
        </p:nvSpPr>
        <p:spPr>
          <a:xfrm>
            <a:off x="7900029" y="19692927"/>
            <a:ext cx="332537" cy="313368"/>
          </a:xfrm>
          <a:prstGeom prst="rightArrow">
            <a:avLst/>
          </a:prstGeom>
          <a:no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7" name="Right Bracket 246">
            <a:extLst>
              <a:ext uri="{FF2B5EF4-FFF2-40B4-BE49-F238E27FC236}">
                <a16:creationId xmlns:a16="http://schemas.microsoft.com/office/drawing/2014/main" id="{DFEFF964-B93C-691B-1998-248F1618068C}"/>
              </a:ext>
            </a:extLst>
          </p:cNvPr>
          <p:cNvSpPr/>
          <p:nvPr/>
        </p:nvSpPr>
        <p:spPr>
          <a:xfrm>
            <a:off x="7621298" y="18183154"/>
            <a:ext cx="263050" cy="939112"/>
          </a:xfrm>
          <a:prstGeom prst="rightBracket">
            <a:avLst>
              <a:gd name="adj" fmla="val 115640"/>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48" name="Right Bracket 247">
            <a:extLst>
              <a:ext uri="{FF2B5EF4-FFF2-40B4-BE49-F238E27FC236}">
                <a16:creationId xmlns:a16="http://schemas.microsoft.com/office/drawing/2014/main" id="{273A5A20-7B8D-2E2D-7230-FCC0D028A57D}"/>
              </a:ext>
            </a:extLst>
          </p:cNvPr>
          <p:cNvSpPr/>
          <p:nvPr/>
        </p:nvSpPr>
        <p:spPr>
          <a:xfrm>
            <a:off x="7629749" y="19612046"/>
            <a:ext cx="263050" cy="491819"/>
          </a:xfrm>
          <a:prstGeom prst="rightBracket">
            <a:avLst>
              <a:gd name="adj" fmla="val 115640"/>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pic>
        <p:nvPicPr>
          <p:cNvPr id="3" name="Picture 3" descr="Background pattern&#10;&#10;Description automatically generated">
            <a:extLst>
              <a:ext uri="{FF2B5EF4-FFF2-40B4-BE49-F238E27FC236}">
                <a16:creationId xmlns:a16="http://schemas.microsoft.com/office/drawing/2014/main" id="{82BFED1F-A308-96DC-94F7-29FD9AAA4D64}"/>
              </a:ext>
            </a:extLst>
          </p:cNvPr>
          <p:cNvPicPr>
            <a:picLocks noChangeAspect="1"/>
          </p:cNvPicPr>
          <p:nvPr/>
        </p:nvPicPr>
        <p:blipFill>
          <a:blip r:embed="rId31"/>
          <a:stretch>
            <a:fillRect/>
          </a:stretch>
        </p:blipFill>
        <p:spPr>
          <a:xfrm rot="16200000">
            <a:off x="17503535" y="13583578"/>
            <a:ext cx="227044" cy="1146657"/>
          </a:xfrm>
          <a:prstGeom prst="rect">
            <a:avLst/>
          </a:prstGeom>
        </p:spPr>
      </p:pic>
      <p:sp>
        <p:nvSpPr>
          <p:cNvPr id="7" name="TextBox 3">
            <a:extLst>
              <a:ext uri="{FF2B5EF4-FFF2-40B4-BE49-F238E27FC236}">
                <a16:creationId xmlns:a16="http://schemas.microsoft.com/office/drawing/2014/main" id="{14FD8798-7A8A-8578-ADFC-8D5247931ADE}"/>
              </a:ext>
            </a:extLst>
          </p:cNvPr>
          <p:cNvSpPr txBox="1"/>
          <p:nvPr/>
        </p:nvSpPr>
        <p:spPr>
          <a:xfrm>
            <a:off x="16734115" y="14262527"/>
            <a:ext cx="67478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latin typeface="Century Gothic" panose="020F0302020204030204"/>
              </a:rPr>
              <a:t>800</a:t>
            </a:r>
            <a:endPar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sp>
        <p:nvSpPr>
          <p:cNvPr id="12" name="TextBox 3">
            <a:extLst>
              <a:ext uri="{FF2B5EF4-FFF2-40B4-BE49-F238E27FC236}">
                <a16:creationId xmlns:a16="http://schemas.microsoft.com/office/drawing/2014/main" id="{D4D24BA1-A005-BBF7-F849-A838797F3D6E}"/>
              </a:ext>
            </a:extLst>
          </p:cNvPr>
          <p:cNvSpPr txBox="1"/>
          <p:nvPr/>
        </p:nvSpPr>
        <p:spPr>
          <a:xfrm>
            <a:off x="17615926" y="14262527"/>
            <a:ext cx="67478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latin typeface="Garamond" panose="02020404030301010803" pitchFamily="18" charset="0"/>
              </a:rPr>
              <a:t>0</a:t>
            </a:r>
            <a:endParaRPr kumimoji="0" lang="en-US" sz="14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ndParaRPr>
          </a:p>
        </p:txBody>
      </p:sp>
      <p:grpSp>
        <p:nvGrpSpPr>
          <p:cNvPr id="36" name="Group 35">
            <a:extLst>
              <a:ext uri="{FF2B5EF4-FFF2-40B4-BE49-F238E27FC236}">
                <a16:creationId xmlns:a16="http://schemas.microsoft.com/office/drawing/2014/main" id="{E170BA16-838F-101F-D225-1767610EE6DF}"/>
              </a:ext>
            </a:extLst>
          </p:cNvPr>
          <p:cNvGrpSpPr/>
          <p:nvPr/>
        </p:nvGrpSpPr>
        <p:grpSpPr>
          <a:xfrm>
            <a:off x="20524641" y="23617813"/>
            <a:ext cx="3779389" cy="6576052"/>
            <a:chOff x="22397754" y="24790224"/>
            <a:chExt cx="3779389" cy="6576052"/>
          </a:xfrm>
        </p:grpSpPr>
        <p:pic>
          <p:nvPicPr>
            <p:cNvPr id="461" name="Picture 461" descr="A picture containing text, silhouette&#10;&#10;Description automatically generated">
              <a:extLst>
                <a:ext uri="{FF2B5EF4-FFF2-40B4-BE49-F238E27FC236}">
                  <a16:creationId xmlns:a16="http://schemas.microsoft.com/office/drawing/2014/main" id="{32B10A3D-A17A-9169-CCD2-64DD794DC67D}"/>
                </a:ext>
              </a:extLst>
            </p:cNvPr>
            <p:cNvPicPr>
              <a:picLocks noChangeAspect="1"/>
            </p:cNvPicPr>
            <p:nvPr/>
          </p:nvPicPr>
          <p:blipFill>
            <a:blip r:embed="rId32"/>
            <a:stretch>
              <a:fillRect/>
            </a:stretch>
          </p:blipFill>
          <p:spPr>
            <a:xfrm>
              <a:off x="22397754" y="25212111"/>
              <a:ext cx="3539629" cy="552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1" name="Text Placeholder 16">
              <a:extLst>
                <a:ext uri="{FF2B5EF4-FFF2-40B4-BE49-F238E27FC236}">
                  <a16:creationId xmlns:a16="http://schemas.microsoft.com/office/drawing/2014/main" id="{961169FA-B3E6-395A-26AA-DCD45EDADD04}"/>
                </a:ext>
              </a:extLst>
            </p:cNvPr>
            <p:cNvSpPr txBox="1">
              <a:spLocks/>
            </p:cNvSpPr>
            <p:nvPr/>
          </p:nvSpPr>
          <p:spPr>
            <a:xfrm>
              <a:off x="23742481" y="24790224"/>
              <a:ext cx="993167" cy="28514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C13E2D"/>
                </a:buClr>
                <a:buNone/>
              </a:pPr>
              <a:r>
                <a:rPr lang="en-US" sz="2200" b="1">
                  <a:solidFill>
                    <a:schemeClr val="tx1">
                      <a:lumMod val="75000"/>
                      <a:lumOff val="25000"/>
                    </a:schemeClr>
                  </a:solidFill>
                  <a:latin typeface="Garamond"/>
                </a:rPr>
                <a:t>KBDI</a:t>
              </a:r>
              <a:endParaRPr lang="en-US" sz="2200" b="1">
                <a:solidFill>
                  <a:schemeClr val="tx1">
                    <a:lumMod val="75000"/>
                    <a:lumOff val="25000"/>
                  </a:schemeClr>
                </a:solidFill>
                <a:latin typeface="Garamond" panose="02020404030301010803" pitchFamily="18" charset="0"/>
              </a:endParaRPr>
            </a:p>
          </p:txBody>
        </p:sp>
        <p:pic>
          <p:nvPicPr>
            <p:cNvPr id="180" name="Graphic 180" descr="Comment Fire with solid fill">
              <a:extLst>
                <a:ext uri="{FF2B5EF4-FFF2-40B4-BE49-F238E27FC236}">
                  <a16:creationId xmlns:a16="http://schemas.microsoft.com/office/drawing/2014/main" id="{1517132B-1C97-8EB2-7829-FFAD5D9FE64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2979448" y="27386692"/>
              <a:ext cx="1161535" cy="1188994"/>
            </a:xfrm>
            <a:prstGeom prst="rect">
              <a:avLst/>
            </a:prstGeom>
          </p:spPr>
        </p:pic>
        <p:grpSp>
          <p:nvGrpSpPr>
            <p:cNvPr id="35" name="Group 34">
              <a:extLst>
                <a:ext uri="{FF2B5EF4-FFF2-40B4-BE49-F238E27FC236}">
                  <a16:creationId xmlns:a16="http://schemas.microsoft.com/office/drawing/2014/main" id="{C9D61187-027D-0CE7-6D01-83175A8E7181}"/>
                </a:ext>
              </a:extLst>
            </p:cNvPr>
            <p:cNvGrpSpPr/>
            <p:nvPr/>
          </p:nvGrpSpPr>
          <p:grpSpPr>
            <a:xfrm>
              <a:off x="23605351" y="30909016"/>
              <a:ext cx="2571792" cy="457260"/>
              <a:chOff x="23605351" y="30909016"/>
              <a:chExt cx="2571792" cy="457260"/>
            </a:xfrm>
          </p:grpSpPr>
          <p:pic>
            <p:nvPicPr>
              <p:cNvPr id="26" name="Picture 25">
                <a:extLst>
                  <a:ext uri="{FF2B5EF4-FFF2-40B4-BE49-F238E27FC236}">
                    <a16:creationId xmlns:a16="http://schemas.microsoft.com/office/drawing/2014/main" id="{7A964006-0975-E949-51FF-38DD478AA14F}"/>
                  </a:ext>
                </a:extLst>
              </p:cNvPr>
              <p:cNvPicPr>
                <a:picLocks noChangeAspect="1"/>
              </p:cNvPicPr>
              <p:nvPr/>
            </p:nvPicPr>
            <p:blipFill rotWithShape="1">
              <a:blip r:embed="rId33"/>
              <a:srcRect l="-617" t="2129" r="3731" b="49836"/>
              <a:stretch/>
            </p:blipFill>
            <p:spPr>
              <a:xfrm>
                <a:off x="24056248" y="30909016"/>
                <a:ext cx="1864487" cy="138666"/>
              </a:xfrm>
              <a:prstGeom prst="rect">
                <a:avLst/>
              </a:prstGeom>
            </p:spPr>
          </p:pic>
          <p:sp>
            <p:nvSpPr>
              <p:cNvPr id="30" name="TextBox 3">
                <a:extLst>
                  <a:ext uri="{FF2B5EF4-FFF2-40B4-BE49-F238E27FC236}">
                    <a16:creationId xmlns:a16="http://schemas.microsoft.com/office/drawing/2014/main" id="{7BD2BF92-E1C4-51F4-E4A8-1467CC1A5599}"/>
                  </a:ext>
                </a:extLst>
              </p:cNvPr>
              <p:cNvSpPr txBox="1"/>
              <p:nvPr/>
            </p:nvSpPr>
            <p:spPr>
              <a:xfrm>
                <a:off x="23605351" y="31058498"/>
                <a:ext cx="67478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latin typeface="Century Gothic" panose="020F0302020204030204"/>
                  </a:rPr>
                  <a:t>0</a:t>
                </a:r>
                <a:endPar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sp>
            <p:nvSpPr>
              <p:cNvPr id="33" name="TextBox 3">
                <a:extLst>
                  <a:ext uri="{FF2B5EF4-FFF2-40B4-BE49-F238E27FC236}">
                    <a16:creationId xmlns:a16="http://schemas.microsoft.com/office/drawing/2014/main" id="{4A58DF46-95BC-9D15-4E49-09491ADA6FBF}"/>
                  </a:ext>
                </a:extLst>
              </p:cNvPr>
              <p:cNvSpPr txBox="1"/>
              <p:nvPr/>
            </p:nvSpPr>
            <p:spPr>
              <a:xfrm>
                <a:off x="25225269" y="31058499"/>
                <a:ext cx="95187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400" kern="0" dirty="0">
                    <a:latin typeface="Century Gothic" panose="020F0302020204030204"/>
                  </a:rPr>
                  <a:t>800 km</a:t>
                </a:r>
                <a:endPar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grpSp>
      </p:grpSp>
      <p:pic>
        <p:nvPicPr>
          <p:cNvPr id="38" name="Picture 37">
            <a:extLst>
              <a:ext uri="{FF2B5EF4-FFF2-40B4-BE49-F238E27FC236}">
                <a16:creationId xmlns:a16="http://schemas.microsoft.com/office/drawing/2014/main" id="{8C63202D-E3E2-FF35-305D-311D35464DFC}"/>
              </a:ext>
            </a:extLst>
          </p:cNvPr>
          <p:cNvPicPr>
            <a:picLocks noChangeAspect="1"/>
          </p:cNvPicPr>
          <p:nvPr/>
        </p:nvPicPr>
        <p:blipFill rotWithShape="1">
          <a:blip r:embed="rId33"/>
          <a:srcRect l="-617" t="2129" r="3731" b="49836"/>
          <a:stretch/>
        </p:blipFill>
        <p:spPr>
          <a:xfrm>
            <a:off x="14777460" y="13391541"/>
            <a:ext cx="1864487" cy="138666"/>
          </a:xfrm>
          <a:prstGeom prst="rect">
            <a:avLst/>
          </a:prstGeom>
        </p:spPr>
      </p:pic>
      <p:sp>
        <p:nvSpPr>
          <p:cNvPr id="40" name="TextBox 3">
            <a:extLst>
              <a:ext uri="{FF2B5EF4-FFF2-40B4-BE49-F238E27FC236}">
                <a16:creationId xmlns:a16="http://schemas.microsoft.com/office/drawing/2014/main" id="{79E13CFF-A6AB-1457-441C-E75CC3D26CBA}"/>
              </a:ext>
            </a:extLst>
          </p:cNvPr>
          <p:cNvSpPr txBox="1"/>
          <p:nvPr/>
        </p:nvSpPr>
        <p:spPr>
          <a:xfrm>
            <a:off x="14278437" y="13541023"/>
            <a:ext cx="67478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latin typeface="Century Gothic" panose="020F0302020204030204"/>
              </a:rPr>
              <a:t>0</a:t>
            </a:r>
            <a:endPar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sp>
        <p:nvSpPr>
          <p:cNvPr id="43" name="TextBox 3">
            <a:extLst>
              <a:ext uri="{FF2B5EF4-FFF2-40B4-BE49-F238E27FC236}">
                <a16:creationId xmlns:a16="http://schemas.microsoft.com/office/drawing/2014/main" id="{4589C083-0A16-FA02-8042-BA717EE4907F}"/>
              </a:ext>
            </a:extLst>
          </p:cNvPr>
          <p:cNvSpPr txBox="1"/>
          <p:nvPr/>
        </p:nvSpPr>
        <p:spPr>
          <a:xfrm>
            <a:off x="15978565" y="13541025"/>
            <a:ext cx="95187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400" kern="0" dirty="0">
                <a:latin typeface="Century Gothic" panose="020F0302020204030204"/>
              </a:rPr>
              <a:t>800 km</a:t>
            </a:r>
            <a:endPar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grpSp>
        <p:nvGrpSpPr>
          <p:cNvPr id="1862" name="Group 1861">
            <a:extLst>
              <a:ext uri="{FF2B5EF4-FFF2-40B4-BE49-F238E27FC236}">
                <a16:creationId xmlns:a16="http://schemas.microsoft.com/office/drawing/2014/main" id="{47123DE7-62DE-1507-CFF7-03B16C9AB0C9}"/>
              </a:ext>
            </a:extLst>
          </p:cNvPr>
          <p:cNvGrpSpPr/>
          <p:nvPr/>
        </p:nvGrpSpPr>
        <p:grpSpPr>
          <a:xfrm>
            <a:off x="20315569" y="17530054"/>
            <a:ext cx="4039261" cy="4034121"/>
            <a:chOff x="14902750" y="18004404"/>
            <a:chExt cx="4039261" cy="4034121"/>
          </a:xfrm>
        </p:grpSpPr>
        <p:sp>
          <p:nvSpPr>
            <p:cNvPr id="54" name="TextBox 5">
              <a:extLst>
                <a:ext uri="{FF2B5EF4-FFF2-40B4-BE49-F238E27FC236}">
                  <a16:creationId xmlns:a16="http://schemas.microsoft.com/office/drawing/2014/main" id="{AD4D9921-3EAB-4A1A-AD9B-13CE92342FAE}"/>
                </a:ext>
              </a:extLst>
            </p:cNvPr>
            <p:cNvSpPr txBox="1"/>
            <p:nvPr/>
          </p:nvSpPr>
          <p:spPr>
            <a:xfrm rot="18841764">
              <a:off x="15538297" y="21130861"/>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VSM_pct</a:t>
              </a:r>
              <a:endParaRPr lang="en-US" sz="1600" kern="0" dirty="0">
                <a:solidFill>
                  <a:prstClr val="black">
                    <a:lumMod val="75000"/>
                    <a:lumOff val="25000"/>
                  </a:prstClr>
                </a:solidFill>
                <a:latin typeface="Garamond" panose="02020404030301010803" pitchFamily="18" charset="0"/>
              </a:endParaRPr>
            </a:p>
          </p:txBody>
        </p:sp>
        <p:sp>
          <p:nvSpPr>
            <p:cNvPr id="55" name="TextBox 54">
              <a:extLst>
                <a:ext uri="{FF2B5EF4-FFF2-40B4-BE49-F238E27FC236}">
                  <a16:creationId xmlns:a16="http://schemas.microsoft.com/office/drawing/2014/main" id="{FF4A5BFE-E792-62A7-A316-0AD6BCDF035B}"/>
                </a:ext>
              </a:extLst>
            </p:cNvPr>
            <p:cNvSpPr txBox="1"/>
            <p:nvPr/>
          </p:nvSpPr>
          <p:spPr>
            <a:xfrm rot="18841764">
              <a:off x="15954202" y="21116360"/>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SMA</a:t>
              </a:r>
            </a:p>
          </p:txBody>
        </p:sp>
        <p:sp>
          <p:nvSpPr>
            <p:cNvPr id="56" name="TextBox 5">
              <a:extLst>
                <a:ext uri="{FF2B5EF4-FFF2-40B4-BE49-F238E27FC236}">
                  <a16:creationId xmlns:a16="http://schemas.microsoft.com/office/drawing/2014/main" id="{90611359-E0DC-E7E2-C2D3-78CB581A6AD2}"/>
                </a:ext>
              </a:extLst>
            </p:cNvPr>
            <p:cNvSpPr txBox="1"/>
            <p:nvPr/>
          </p:nvSpPr>
          <p:spPr>
            <a:xfrm rot="18841764">
              <a:off x="16325500" y="21123395"/>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FAW</a:t>
              </a:r>
            </a:p>
          </p:txBody>
        </p:sp>
        <p:sp>
          <p:nvSpPr>
            <p:cNvPr id="57" name="TextBox 5">
              <a:extLst>
                <a:ext uri="{FF2B5EF4-FFF2-40B4-BE49-F238E27FC236}">
                  <a16:creationId xmlns:a16="http://schemas.microsoft.com/office/drawing/2014/main" id="{AF542420-7BAD-F18F-6298-B8C1F250C5F3}"/>
                </a:ext>
              </a:extLst>
            </p:cNvPr>
            <p:cNvSpPr txBox="1"/>
            <p:nvPr/>
          </p:nvSpPr>
          <p:spPr>
            <a:xfrm rot="18841764">
              <a:off x="16679443" y="21116025"/>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KBDI</a:t>
              </a:r>
            </a:p>
          </p:txBody>
        </p:sp>
        <p:sp>
          <p:nvSpPr>
            <p:cNvPr id="58" name="TextBox 5">
              <a:extLst>
                <a:ext uri="{FF2B5EF4-FFF2-40B4-BE49-F238E27FC236}">
                  <a16:creationId xmlns:a16="http://schemas.microsoft.com/office/drawing/2014/main" id="{C692B8E0-E32A-DA94-CB54-7548DEC8B532}"/>
                </a:ext>
              </a:extLst>
            </p:cNvPr>
            <p:cNvSpPr txBox="1"/>
            <p:nvPr/>
          </p:nvSpPr>
          <p:spPr>
            <a:xfrm rot="18841764">
              <a:off x="17062049" y="21151915"/>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EVI</a:t>
              </a:r>
            </a:p>
          </p:txBody>
        </p:sp>
        <p:sp>
          <p:nvSpPr>
            <p:cNvPr id="59" name="TextBox 5">
              <a:extLst>
                <a:ext uri="{FF2B5EF4-FFF2-40B4-BE49-F238E27FC236}">
                  <a16:creationId xmlns:a16="http://schemas.microsoft.com/office/drawing/2014/main" id="{C1DDFC4A-C1EA-F65D-77AA-813EE51516FE}"/>
                </a:ext>
              </a:extLst>
            </p:cNvPr>
            <p:cNvSpPr txBox="1"/>
            <p:nvPr/>
          </p:nvSpPr>
          <p:spPr>
            <a:xfrm rot="18841764">
              <a:off x="17439221" y="21127798"/>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EVI_anom</a:t>
              </a:r>
              <a:endParaRPr lang="en-US" sz="1600" kern="0" dirty="0">
                <a:solidFill>
                  <a:prstClr val="black">
                    <a:lumMod val="75000"/>
                    <a:lumOff val="25000"/>
                  </a:prstClr>
                </a:solidFill>
                <a:latin typeface="Garamond" panose="02020404030301010803" pitchFamily="18" charset="0"/>
              </a:endParaRPr>
            </a:p>
          </p:txBody>
        </p:sp>
        <p:sp>
          <p:nvSpPr>
            <p:cNvPr id="60" name="TextBox 5">
              <a:extLst>
                <a:ext uri="{FF2B5EF4-FFF2-40B4-BE49-F238E27FC236}">
                  <a16:creationId xmlns:a16="http://schemas.microsoft.com/office/drawing/2014/main" id="{C493F243-6EA6-FD58-F025-B5EEE579A08C}"/>
                </a:ext>
              </a:extLst>
            </p:cNvPr>
            <p:cNvSpPr txBox="1"/>
            <p:nvPr/>
          </p:nvSpPr>
          <p:spPr>
            <a:xfrm rot="18841764">
              <a:off x="17851447" y="21122698"/>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NDVI</a:t>
              </a:r>
            </a:p>
          </p:txBody>
        </p:sp>
        <p:sp>
          <p:nvSpPr>
            <p:cNvPr id="61" name="TextBox 5">
              <a:extLst>
                <a:ext uri="{FF2B5EF4-FFF2-40B4-BE49-F238E27FC236}">
                  <a16:creationId xmlns:a16="http://schemas.microsoft.com/office/drawing/2014/main" id="{C64CF00A-85CE-3748-DF10-18637E0C65D0}"/>
                </a:ext>
              </a:extLst>
            </p:cNvPr>
            <p:cNvSpPr txBox="1"/>
            <p:nvPr/>
          </p:nvSpPr>
          <p:spPr>
            <a:xfrm rot="18841764">
              <a:off x="18073953" y="21170467"/>
              <a:ext cx="139756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NDVI_anom</a:t>
              </a:r>
              <a:endParaRPr lang="en-US" sz="1600" kern="0" dirty="0">
                <a:solidFill>
                  <a:prstClr val="black">
                    <a:lumMod val="75000"/>
                    <a:lumOff val="25000"/>
                  </a:prstClr>
                </a:solidFill>
                <a:latin typeface="Garamond" panose="02020404030301010803" pitchFamily="18" charset="0"/>
              </a:endParaRPr>
            </a:p>
          </p:txBody>
        </p:sp>
        <p:sp>
          <p:nvSpPr>
            <p:cNvPr id="62" name="TextBox 5">
              <a:extLst>
                <a:ext uri="{FF2B5EF4-FFF2-40B4-BE49-F238E27FC236}">
                  <a16:creationId xmlns:a16="http://schemas.microsoft.com/office/drawing/2014/main" id="{310A228A-E95E-9891-EE51-D475C9D1A98A}"/>
                </a:ext>
              </a:extLst>
            </p:cNvPr>
            <p:cNvSpPr txBox="1"/>
            <p:nvPr/>
          </p:nvSpPr>
          <p:spPr>
            <a:xfrm>
              <a:off x="14902750" y="18004404"/>
              <a:ext cx="143763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NDVI_anom</a:t>
              </a:r>
              <a:endParaRPr lang="en-US" sz="1600" kern="0" dirty="0">
                <a:solidFill>
                  <a:prstClr val="black">
                    <a:lumMod val="75000"/>
                    <a:lumOff val="25000"/>
                  </a:prstClr>
                </a:solidFill>
                <a:latin typeface="Garamond" panose="02020404030301010803" pitchFamily="18" charset="0"/>
              </a:endParaRPr>
            </a:p>
          </p:txBody>
        </p:sp>
        <p:sp>
          <p:nvSpPr>
            <p:cNvPr id="63" name="TextBox 5">
              <a:extLst>
                <a:ext uri="{FF2B5EF4-FFF2-40B4-BE49-F238E27FC236}">
                  <a16:creationId xmlns:a16="http://schemas.microsoft.com/office/drawing/2014/main" id="{F1DC1608-72B7-6FAE-9A4B-399826F50846}"/>
                </a:ext>
              </a:extLst>
            </p:cNvPr>
            <p:cNvSpPr txBox="1"/>
            <p:nvPr/>
          </p:nvSpPr>
          <p:spPr>
            <a:xfrm>
              <a:off x="15091819" y="18368667"/>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NDVI</a:t>
              </a:r>
            </a:p>
          </p:txBody>
        </p:sp>
        <p:sp>
          <p:nvSpPr>
            <p:cNvPr id="1856" name="TextBox 5">
              <a:extLst>
                <a:ext uri="{FF2B5EF4-FFF2-40B4-BE49-F238E27FC236}">
                  <a16:creationId xmlns:a16="http://schemas.microsoft.com/office/drawing/2014/main" id="{91627C3C-51D2-D6DA-CD08-6F6668AC2A4A}"/>
                </a:ext>
              </a:extLst>
            </p:cNvPr>
            <p:cNvSpPr txBox="1"/>
            <p:nvPr/>
          </p:nvSpPr>
          <p:spPr>
            <a:xfrm>
              <a:off x="15085575" y="18729015"/>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EVI_anom</a:t>
              </a:r>
              <a:endParaRPr lang="en-US" sz="1600" kern="0" dirty="0">
                <a:solidFill>
                  <a:prstClr val="black">
                    <a:lumMod val="75000"/>
                    <a:lumOff val="25000"/>
                  </a:prstClr>
                </a:solidFill>
                <a:latin typeface="Garamond" panose="02020404030301010803" pitchFamily="18" charset="0"/>
              </a:endParaRPr>
            </a:p>
          </p:txBody>
        </p:sp>
        <p:sp>
          <p:nvSpPr>
            <p:cNvPr id="1857" name="TextBox 5">
              <a:extLst>
                <a:ext uri="{FF2B5EF4-FFF2-40B4-BE49-F238E27FC236}">
                  <a16:creationId xmlns:a16="http://schemas.microsoft.com/office/drawing/2014/main" id="{29E63A49-ABB1-8897-DBF9-E645728DAD68}"/>
                </a:ext>
              </a:extLst>
            </p:cNvPr>
            <p:cNvSpPr txBox="1"/>
            <p:nvPr/>
          </p:nvSpPr>
          <p:spPr>
            <a:xfrm>
              <a:off x="15100185" y="19092633"/>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EVI</a:t>
              </a:r>
            </a:p>
          </p:txBody>
        </p:sp>
        <p:sp>
          <p:nvSpPr>
            <p:cNvPr id="1858" name="TextBox 5">
              <a:extLst>
                <a:ext uri="{FF2B5EF4-FFF2-40B4-BE49-F238E27FC236}">
                  <a16:creationId xmlns:a16="http://schemas.microsoft.com/office/drawing/2014/main" id="{FB2F1BD9-0E1A-7640-DA9A-57DAA21BF165}"/>
                </a:ext>
              </a:extLst>
            </p:cNvPr>
            <p:cNvSpPr txBox="1"/>
            <p:nvPr/>
          </p:nvSpPr>
          <p:spPr>
            <a:xfrm>
              <a:off x="15085575" y="19455089"/>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KBDI</a:t>
              </a:r>
            </a:p>
          </p:txBody>
        </p:sp>
        <p:sp>
          <p:nvSpPr>
            <p:cNvPr id="1859" name="TextBox 5">
              <a:extLst>
                <a:ext uri="{FF2B5EF4-FFF2-40B4-BE49-F238E27FC236}">
                  <a16:creationId xmlns:a16="http://schemas.microsoft.com/office/drawing/2014/main" id="{679417C9-8723-DBEA-3365-8D435FB3CE1F}"/>
                </a:ext>
              </a:extLst>
            </p:cNvPr>
            <p:cNvSpPr txBox="1"/>
            <p:nvPr/>
          </p:nvSpPr>
          <p:spPr>
            <a:xfrm>
              <a:off x="15095975" y="19816599"/>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FAM</a:t>
              </a:r>
            </a:p>
          </p:txBody>
        </p:sp>
        <p:sp>
          <p:nvSpPr>
            <p:cNvPr id="1860" name="TextBox 5">
              <a:extLst>
                <a:ext uri="{FF2B5EF4-FFF2-40B4-BE49-F238E27FC236}">
                  <a16:creationId xmlns:a16="http://schemas.microsoft.com/office/drawing/2014/main" id="{38B44453-0479-0C45-E4A4-D5F8C6B1005A}"/>
                </a:ext>
              </a:extLst>
            </p:cNvPr>
            <p:cNvSpPr txBox="1"/>
            <p:nvPr/>
          </p:nvSpPr>
          <p:spPr>
            <a:xfrm>
              <a:off x="15094267" y="20178764"/>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SMA</a:t>
              </a:r>
            </a:p>
          </p:txBody>
        </p:sp>
        <p:sp>
          <p:nvSpPr>
            <p:cNvPr id="1861" name="TextBox 5">
              <a:extLst>
                <a:ext uri="{FF2B5EF4-FFF2-40B4-BE49-F238E27FC236}">
                  <a16:creationId xmlns:a16="http://schemas.microsoft.com/office/drawing/2014/main" id="{BD4D33EC-AB00-1063-6DBF-A82FB970B4A9}"/>
                </a:ext>
              </a:extLst>
            </p:cNvPr>
            <p:cNvSpPr txBox="1"/>
            <p:nvPr/>
          </p:nvSpPr>
          <p:spPr>
            <a:xfrm>
              <a:off x="15104336" y="20541210"/>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VSM_pst</a:t>
              </a:r>
              <a:endParaRPr lang="en-US" sz="1600" kern="0" dirty="0">
                <a:solidFill>
                  <a:prstClr val="black">
                    <a:lumMod val="75000"/>
                    <a:lumOff val="25000"/>
                  </a:prstClr>
                </a:solidFill>
                <a:latin typeface="Garamond" panose="02020404030301010803" pitchFamily="18" charset="0"/>
              </a:endParaRPr>
            </a:p>
          </p:txBody>
        </p:sp>
      </p:grpSp>
      <p:grpSp>
        <p:nvGrpSpPr>
          <p:cNvPr id="1900" name="Group 1899">
            <a:extLst>
              <a:ext uri="{FF2B5EF4-FFF2-40B4-BE49-F238E27FC236}">
                <a16:creationId xmlns:a16="http://schemas.microsoft.com/office/drawing/2014/main" id="{5FCDD078-567B-7D62-D35F-6747A5487A9C}"/>
              </a:ext>
            </a:extLst>
          </p:cNvPr>
          <p:cNvGrpSpPr/>
          <p:nvPr/>
        </p:nvGrpSpPr>
        <p:grpSpPr>
          <a:xfrm>
            <a:off x="13927233" y="17852004"/>
            <a:ext cx="3975755" cy="4140821"/>
            <a:chOff x="14617040" y="17852004"/>
            <a:chExt cx="3975755" cy="4140821"/>
          </a:xfrm>
        </p:grpSpPr>
        <p:sp>
          <p:nvSpPr>
            <p:cNvPr id="4" name="TextBox 5">
              <a:extLst>
                <a:ext uri="{FF2B5EF4-FFF2-40B4-BE49-F238E27FC236}">
                  <a16:creationId xmlns:a16="http://schemas.microsoft.com/office/drawing/2014/main" id="{A5848E5E-C31A-4299-012B-76213A25313E}"/>
                </a:ext>
              </a:extLst>
            </p:cNvPr>
            <p:cNvSpPr txBox="1"/>
            <p:nvPr/>
          </p:nvSpPr>
          <p:spPr>
            <a:xfrm rot="18841764">
              <a:off x="15417086" y="21104104"/>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VSM_pct</a:t>
              </a:r>
              <a:endParaRPr lang="en-US" sz="1600" kern="0" dirty="0">
                <a:solidFill>
                  <a:prstClr val="black">
                    <a:lumMod val="75000"/>
                    <a:lumOff val="25000"/>
                  </a:prstClr>
                </a:solidFill>
                <a:latin typeface="Garamond" panose="02020404030301010803" pitchFamily="18" charset="0"/>
              </a:endParaRPr>
            </a:p>
          </p:txBody>
        </p:sp>
        <p:sp>
          <p:nvSpPr>
            <p:cNvPr id="6" name="TextBox 5">
              <a:extLst>
                <a:ext uri="{FF2B5EF4-FFF2-40B4-BE49-F238E27FC236}">
                  <a16:creationId xmlns:a16="http://schemas.microsoft.com/office/drawing/2014/main" id="{E6464265-BD3B-294B-B870-9CE7CD49145B}"/>
                </a:ext>
              </a:extLst>
            </p:cNvPr>
            <p:cNvSpPr txBox="1"/>
            <p:nvPr/>
          </p:nvSpPr>
          <p:spPr>
            <a:xfrm rot="18841764">
              <a:off x="15768715" y="21101048"/>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SMA</a:t>
              </a:r>
            </a:p>
          </p:txBody>
        </p:sp>
        <p:sp>
          <p:nvSpPr>
            <p:cNvPr id="10" name="TextBox 5">
              <a:extLst>
                <a:ext uri="{FF2B5EF4-FFF2-40B4-BE49-F238E27FC236}">
                  <a16:creationId xmlns:a16="http://schemas.microsoft.com/office/drawing/2014/main" id="{BFBC83BC-EC97-EB4B-B879-62BCD779FA37}"/>
                </a:ext>
              </a:extLst>
            </p:cNvPr>
            <p:cNvSpPr txBox="1"/>
            <p:nvPr/>
          </p:nvSpPr>
          <p:spPr>
            <a:xfrm rot="18841764">
              <a:off x="16131936" y="21096135"/>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FAW</a:t>
              </a:r>
            </a:p>
          </p:txBody>
        </p:sp>
        <p:sp>
          <p:nvSpPr>
            <p:cNvPr id="23" name="TextBox 5">
              <a:extLst>
                <a:ext uri="{FF2B5EF4-FFF2-40B4-BE49-F238E27FC236}">
                  <a16:creationId xmlns:a16="http://schemas.microsoft.com/office/drawing/2014/main" id="{CFBED8AA-F3EE-877F-F1D8-1DAD3D06A717}"/>
                </a:ext>
              </a:extLst>
            </p:cNvPr>
            <p:cNvSpPr txBox="1"/>
            <p:nvPr/>
          </p:nvSpPr>
          <p:spPr>
            <a:xfrm rot="18841764">
              <a:off x="16484617" y="21067919"/>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KBDI</a:t>
              </a:r>
            </a:p>
          </p:txBody>
        </p:sp>
        <p:sp>
          <p:nvSpPr>
            <p:cNvPr id="25" name="TextBox 5">
              <a:extLst>
                <a:ext uri="{FF2B5EF4-FFF2-40B4-BE49-F238E27FC236}">
                  <a16:creationId xmlns:a16="http://schemas.microsoft.com/office/drawing/2014/main" id="{EED15959-FE13-0BAB-B06E-7FD838EB84C8}"/>
                </a:ext>
              </a:extLst>
            </p:cNvPr>
            <p:cNvSpPr txBox="1"/>
            <p:nvPr/>
          </p:nvSpPr>
          <p:spPr>
            <a:xfrm rot="18841764">
              <a:off x="16813020" y="21105963"/>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EVI</a:t>
              </a:r>
            </a:p>
          </p:txBody>
        </p:sp>
        <p:sp>
          <p:nvSpPr>
            <p:cNvPr id="27" name="TextBox 5">
              <a:extLst>
                <a:ext uri="{FF2B5EF4-FFF2-40B4-BE49-F238E27FC236}">
                  <a16:creationId xmlns:a16="http://schemas.microsoft.com/office/drawing/2014/main" id="{59A4F353-0E3C-E0DA-34AE-771A184165C9}"/>
                </a:ext>
              </a:extLst>
            </p:cNvPr>
            <p:cNvSpPr txBox="1"/>
            <p:nvPr/>
          </p:nvSpPr>
          <p:spPr>
            <a:xfrm rot="18841764">
              <a:off x="17141421" y="21080618"/>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EVI_anom</a:t>
              </a:r>
              <a:endParaRPr lang="en-US" sz="1600" kern="0" dirty="0">
                <a:solidFill>
                  <a:prstClr val="black">
                    <a:lumMod val="75000"/>
                    <a:lumOff val="25000"/>
                  </a:prstClr>
                </a:solidFill>
                <a:latin typeface="Garamond" panose="02020404030301010803" pitchFamily="18" charset="0"/>
              </a:endParaRPr>
            </a:p>
          </p:txBody>
        </p:sp>
        <p:sp>
          <p:nvSpPr>
            <p:cNvPr id="28" name="TextBox 5">
              <a:extLst>
                <a:ext uri="{FF2B5EF4-FFF2-40B4-BE49-F238E27FC236}">
                  <a16:creationId xmlns:a16="http://schemas.microsoft.com/office/drawing/2014/main" id="{EA5FD157-1B80-F558-7E40-6DB28E0AFEE1}"/>
                </a:ext>
              </a:extLst>
            </p:cNvPr>
            <p:cNvSpPr txBox="1"/>
            <p:nvPr/>
          </p:nvSpPr>
          <p:spPr>
            <a:xfrm rot="18841764">
              <a:off x="17520907" y="21096134"/>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NDVI</a:t>
              </a:r>
            </a:p>
          </p:txBody>
        </p:sp>
        <p:sp>
          <p:nvSpPr>
            <p:cNvPr id="34" name="TextBox 5">
              <a:extLst>
                <a:ext uri="{FF2B5EF4-FFF2-40B4-BE49-F238E27FC236}">
                  <a16:creationId xmlns:a16="http://schemas.microsoft.com/office/drawing/2014/main" id="{88476A02-72D1-AD01-0805-8F5C8603F0AF}"/>
                </a:ext>
              </a:extLst>
            </p:cNvPr>
            <p:cNvSpPr txBox="1"/>
            <p:nvPr/>
          </p:nvSpPr>
          <p:spPr>
            <a:xfrm rot="18841764">
              <a:off x="17712881" y="21112911"/>
              <a:ext cx="142127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NDVI_anom</a:t>
              </a:r>
              <a:endParaRPr lang="en-US" sz="1600" kern="0" dirty="0">
                <a:solidFill>
                  <a:prstClr val="black">
                    <a:lumMod val="75000"/>
                    <a:lumOff val="25000"/>
                  </a:prstClr>
                </a:solidFill>
                <a:latin typeface="Garamond" panose="02020404030301010803" pitchFamily="18" charset="0"/>
              </a:endParaRPr>
            </a:p>
          </p:txBody>
        </p:sp>
        <p:sp>
          <p:nvSpPr>
            <p:cNvPr id="37" name="TextBox 5">
              <a:extLst>
                <a:ext uri="{FF2B5EF4-FFF2-40B4-BE49-F238E27FC236}">
                  <a16:creationId xmlns:a16="http://schemas.microsoft.com/office/drawing/2014/main" id="{EA7BB8E3-17D4-2C5B-1020-B042E4E42953}"/>
                </a:ext>
              </a:extLst>
            </p:cNvPr>
            <p:cNvSpPr txBox="1"/>
            <p:nvPr/>
          </p:nvSpPr>
          <p:spPr>
            <a:xfrm>
              <a:off x="14617040" y="17852004"/>
              <a:ext cx="157094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NDVI_anom</a:t>
              </a:r>
              <a:endParaRPr lang="en-US" sz="1600" kern="0" dirty="0">
                <a:solidFill>
                  <a:prstClr val="black">
                    <a:lumMod val="75000"/>
                    <a:lumOff val="25000"/>
                  </a:prstClr>
                </a:solidFill>
                <a:latin typeface="Garamond" panose="02020404030301010803" pitchFamily="18" charset="0"/>
              </a:endParaRPr>
            </a:p>
          </p:txBody>
        </p:sp>
        <p:sp>
          <p:nvSpPr>
            <p:cNvPr id="39" name="TextBox 5">
              <a:extLst>
                <a:ext uri="{FF2B5EF4-FFF2-40B4-BE49-F238E27FC236}">
                  <a16:creationId xmlns:a16="http://schemas.microsoft.com/office/drawing/2014/main" id="{6558ABE6-11AD-8D85-B364-84A79C895D83}"/>
                </a:ext>
              </a:extLst>
            </p:cNvPr>
            <p:cNvSpPr txBox="1"/>
            <p:nvPr/>
          </p:nvSpPr>
          <p:spPr>
            <a:xfrm>
              <a:off x="14939419" y="18216267"/>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NDVI</a:t>
              </a:r>
            </a:p>
          </p:txBody>
        </p:sp>
        <p:sp>
          <p:nvSpPr>
            <p:cNvPr id="41" name="TextBox 5">
              <a:extLst>
                <a:ext uri="{FF2B5EF4-FFF2-40B4-BE49-F238E27FC236}">
                  <a16:creationId xmlns:a16="http://schemas.microsoft.com/office/drawing/2014/main" id="{DA020536-080E-26A9-0872-F1BC0A1DA33A}"/>
                </a:ext>
              </a:extLst>
            </p:cNvPr>
            <p:cNvSpPr txBox="1"/>
            <p:nvPr/>
          </p:nvSpPr>
          <p:spPr>
            <a:xfrm>
              <a:off x="14933175" y="18576615"/>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EVI_anom</a:t>
              </a:r>
              <a:endParaRPr lang="en-US" sz="1600" kern="0" dirty="0">
                <a:solidFill>
                  <a:prstClr val="black">
                    <a:lumMod val="75000"/>
                    <a:lumOff val="25000"/>
                  </a:prstClr>
                </a:solidFill>
                <a:latin typeface="Garamond" panose="02020404030301010803" pitchFamily="18" charset="0"/>
              </a:endParaRPr>
            </a:p>
          </p:txBody>
        </p:sp>
        <p:sp>
          <p:nvSpPr>
            <p:cNvPr id="44" name="TextBox 5">
              <a:extLst>
                <a:ext uri="{FF2B5EF4-FFF2-40B4-BE49-F238E27FC236}">
                  <a16:creationId xmlns:a16="http://schemas.microsoft.com/office/drawing/2014/main" id="{2B43CECD-1001-3372-AC2C-A1EBEB95D7E8}"/>
                </a:ext>
              </a:extLst>
            </p:cNvPr>
            <p:cNvSpPr txBox="1"/>
            <p:nvPr/>
          </p:nvSpPr>
          <p:spPr>
            <a:xfrm>
              <a:off x="14947785" y="18940233"/>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EVI</a:t>
              </a:r>
            </a:p>
          </p:txBody>
        </p:sp>
        <p:sp>
          <p:nvSpPr>
            <p:cNvPr id="48" name="TextBox 5">
              <a:extLst>
                <a:ext uri="{FF2B5EF4-FFF2-40B4-BE49-F238E27FC236}">
                  <a16:creationId xmlns:a16="http://schemas.microsoft.com/office/drawing/2014/main" id="{FDA93CB9-48B1-3A86-341C-B204779FC29F}"/>
                </a:ext>
              </a:extLst>
            </p:cNvPr>
            <p:cNvSpPr txBox="1"/>
            <p:nvPr/>
          </p:nvSpPr>
          <p:spPr>
            <a:xfrm>
              <a:off x="14933175" y="19302689"/>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KBDI</a:t>
              </a:r>
            </a:p>
          </p:txBody>
        </p:sp>
        <p:sp>
          <p:nvSpPr>
            <p:cNvPr id="49" name="TextBox 5">
              <a:extLst>
                <a:ext uri="{FF2B5EF4-FFF2-40B4-BE49-F238E27FC236}">
                  <a16:creationId xmlns:a16="http://schemas.microsoft.com/office/drawing/2014/main" id="{09B80D3C-8E5F-9967-0393-49419B98DCB0}"/>
                </a:ext>
              </a:extLst>
            </p:cNvPr>
            <p:cNvSpPr txBox="1"/>
            <p:nvPr/>
          </p:nvSpPr>
          <p:spPr>
            <a:xfrm>
              <a:off x="14943575" y="19664199"/>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FAM</a:t>
              </a:r>
            </a:p>
          </p:txBody>
        </p:sp>
        <p:sp>
          <p:nvSpPr>
            <p:cNvPr id="51" name="TextBox 5">
              <a:extLst>
                <a:ext uri="{FF2B5EF4-FFF2-40B4-BE49-F238E27FC236}">
                  <a16:creationId xmlns:a16="http://schemas.microsoft.com/office/drawing/2014/main" id="{06B2DB11-8440-81CE-D62D-EEB60BAF0A7D}"/>
                </a:ext>
              </a:extLst>
            </p:cNvPr>
            <p:cNvSpPr txBox="1"/>
            <p:nvPr/>
          </p:nvSpPr>
          <p:spPr>
            <a:xfrm>
              <a:off x="14941867" y="20026364"/>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SMA</a:t>
              </a:r>
            </a:p>
          </p:txBody>
        </p:sp>
        <p:sp>
          <p:nvSpPr>
            <p:cNvPr id="53" name="TextBox 5">
              <a:extLst>
                <a:ext uri="{FF2B5EF4-FFF2-40B4-BE49-F238E27FC236}">
                  <a16:creationId xmlns:a16="http://schemas.microsoft.com/office/drawing/2014/main" id="{ED0114C2-A47A-46E5-63D7-24B40167C8B8}"/>
                </a:ext>
              </a:extLst>
            </p:cNvPr>
            <p:cNvSpPr txBox="1"/>
            <p:nvPr/>
          </p:nvSpPr>
          <p:spPr>
            <a:xfrm>
              <a:off x="14951936" y="20388810"/>
              <a:ext cx="124611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kern="0" dirty="0" err="1">
                  <a:solidFill>
                    <a:prstClr val="black">
                      <a:lumMod val="75000"/>
                      <a:lumOff val="25000"/>
                    </a:prstClr>
                  </a:solidFill>
                  <a:latin typeface="Garamond" panose="02020404030301010803" pitchFamily="18" charset="0"/>
                </a:rPr>
                <a:t>VSM_pst</a:t>
              </a:r>
              <a:endParaRPr lang="en-US" sz="1600" kern="0" dirty="0">
                <a:solidFill>
                  <a:prstClr val="black">
                    <a:lumMod val="75000"/>
                    <a:lumOff val="25000"/>
                  </a:prstClr>
                </a:solidFill>
                <a:latin typeface="Garamond" panose="02020404030301010803" pitchFamily="18" charset="0"/>
              </a:endParaRPr>
            </a:p>
          </p:txBody>
        </p:sp>
      </p:grpSp>
      <p:grpSp>
        <p:nvGrpSpPr>
          <p:cNvPr id="1901" name="Group 1900">
            <a:extLst>
              <a:ext uri="{FF2B5EF4-FFF2-40B4-BE49-F238E27FC236}">
                <a16:creationId xmlns:a16="http://schemas.microsoft.com/office/drawing/2014/main" id="{2F799A34-EC62-0A16-BADC-86938CD983CC}"/>
              </a:ext>
            </a:extLst>
          </p:cNvPr>
          <p:cNvGrpSpPr/>
          <p:nvPr/>
        </p:nvGrpSpPr>
        <p:grpSpPr>
          <a:xfrm>
            <a:off x="15294924" y="17692390"/>
            <a:ext cx="2102406" cy="1186375"/>
            <a:chOff x="15984731" y="17692390"/>
            <a:chExt cx="2102406" cy="1186375"/>
          </a:xfrm>
        </p:grpSpPr>
        <p:sp>
          <p:nvSpPr>
            <p:cNvPr id="1864" name="TextBox 5">
              <a:extLst>
                <a:ext uri="{FF2B5EF4-FFF2-40B4-BE49-F238E27FC236}">
                  <a16:creationId xmlns:a16="http://schemas.microsoft.com/office/drawing/2014/main" id="{9BA75566-8AAD-68C9-AD9A-A40379776FE3}"/>
                </a:ext>
              </a:extLst>
            </p:cNvPr>
            <p:cNvSpPr txBox="1"/>
            <p:nvPr/>
          </p:nvSpPr>
          <p:spPr>
            <a:xfrm>
              <a:off x="16155855" y="17692390"/>
              <a:ext cx="192040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prstClr val="black">
                      <a:lumMod val="75000"/>
                      <a:lumOff val="25000"/>
                    </a:prstClr>
                  </a:solidFill>
                  <a:latin typeface="Garamond" panose="02020404030301010803" pitchFamily="18" charset="0"/>
                </a:rPr>
                <a:t>Pearson Correlation</a:t>
              </a:r>
            </a:p>
          </p:txBody>
        </p:sp>
        <p:pic>
          <p:nvPicPr>
            <p:cNvPr id="1865" name="Picture 1874" descr="Chart, waterfall chart&#10;&#10;Description automatically generated">
              <a:extLst>
                <a:ext uri="{FF2B5EF4-FFF2-40B4-BE49-F238E27FC236}">
                  <a16:creationId xmlns:a16="http://schemas.microsoft.com/office/drawing/2014/main" id="{30D44550-4D97-7E01-16D9-192A70540E74}"/>
                </a:ext>
              </a:extLst>
            </p:cNvPr>
            <p:cNvPicPr>
              <a:picLocks noChangeAspect="1"/>
            </p:cNvPicPr>
            <p:nvPr/>
          </p:nvPicPr>
          <p:blipFill rotWithShape="1">
            <a:blip r:embed="rId34"/>
            <a:srcRect l="28741" t="17722" r="38301" b="77283"/>
            <a:stretch/>
          </p:blipFill>
          <p:spPr>
            <a:xfrm>
              <a:off x="16327375" y="18333486"/>
              <a:ext cx="1444948" cy="213003"/>
            </a:xfrm>
            <a:prstGeom prst="rect">
              <a:avLst/>
            </a:prstGeom>
            <a:ln w="38100" cap="sq">
              <a:noFill/>
              <a:prstDash val="solid"/>
              <a:miter lim="800000"/>
            </a:ln>
            <a:effectLst/>
          </p:spPr>
        </p:pic>
        <p:sp>
          <p:nvSpPr>
            <p:cNvPr id="1891" name="TextBox 3">
              <a:extLst>
                <a:ext uri="{FF2B5EF4-FFF2-40B4-BE49-F238E27FC236}">
                  <a16:creationId xmlns:a16="http://schemas.microsoft.com/office/drawing/2014/main" id="{115F0814-B086-EFF8-51ED-1642C18595E4}"/>
                </a:ext>
              </a:extLst>
            </p:cNvPr>
            <p:cNvSpPr txBox="1"/>
            <p:nvPr/>
          </p:nvSpPr>
          <p:spPr>
            <a:xfrm>
              <a:off x="15984731" y="18539515"/>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rPr>
                <a:t>-1.0</a:t>
              </a:r>
            </a:p>
          </p:txBody>
        </p:sp>
        <p:sp>
          <p:nvSpPr>
            <p:cNvPr id="1895" name="TextBox 3">
              <a:extLst>
                <a:ext uri="{FF2B5EF4-FFF2-40B4-BE49-F238E27FC236}">
                  <a16:creationId xmlns:a16="http://schemas.microsoft.com/office/drawing/2014/main" id="{B477668A-D11B-BB8C-7B4E-AC64991C1B42}"/>
                </a:ext>
              </a:extLst>
            </p:cNvPr>
            <p:cNvSpPr txBox="1"/>
            <p:nvPr/>
          </p:nvSpPr>
          <p:spPr>
            <a:xfrm>
              <a:off x="16338074" y="18537987"/>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rPr>
                <a:t>-0.5</a:t>
              </a:r>
            </a:p>
          </p:txBody>
        </p:sp>
        <p:sp>
          <p:nvSpPr>
            <p:cNvPr id="1896" name="TextBox 3">
              <a:extLst>
                <a:ext uri="{FF2B5EF4-FFF2-40B4-BE49-F238E27FC236}">
                  <a16:creationId xmlns:a16="http://schemas.microsoft.com/office/drawing/2014/main" id="{1D0AABCA-8DA8-5CA8-8431-83C51523327D}"/>
                </a:ext>
              </a:extLst>
            </p:cNvPr>
            <p:cNvSpPr txBox="1"/>
            <p:nvPr/>
          </p:nvSpPr>
          <p:spPr>
            <a:xfrm>
              <a:off x="16732262" y="18532588"/>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0.0</a:t>
              </a:r>
              <a:endPar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ndParaRPr>
            </a:p>
          </p:txBody>
        </p:sp>
        <p:sp>
          <p:nvSpPr>
            <p:cNvPr id="1897" name="TextBox 3">
              <a:extLst>
                <a:ext uri="{FF2B5EF4-FFF2-40B4-BE49-F238E27FC236}">
                  <a16:creationId xmlns:a16="http://schemas.microsoft.com/office/drawing/2014/main" id="{BB4001FB-D25D-2F29-5DA4-6E7625513DFF}"/>
                </a:ext>
              </a:extLst>
            </p:cNvPr>
            <p:cNvSpPr txBox="1"/>
            <p:nvPr/>
          </p:nvSpPr>
          <p:spPr>
            <a:xfrm>
              <a:off x="17084996" y="18535669"/>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0.5</a:t>
              </a:r>
              <a:endPar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ndParaRPr>
            </a:p>
          </p:txBody>
        </p:sp>
        <p:sp>
          <p:nvSpPr>
            <p:cNvPr id="1898" name="TextBox 3">
              <a:extLst>
                <a:ext uri="{FF2B5EF4-FFF2-40B4-BE49-F238E27FC236}">
                  <a16:creationId xmlns:a16="http://schemas.microsoft.com/office/drawing/2014/main" id="{CF02BA00-4B9D-87E5-4160-75E09DF55203}"/>
                </a:ext>
              </a:extLst>
            </p:cNvPr>
            <p:cNvSpPr txBox="1"/>
            <p:nvPr/>
          </p:nvSpPr>
          <p:spPr>
            <a:xfrm>
              <a:off x="17412353" y="18540211"/>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rPr>
                <a:t>1.0</a:t>
              </a:r>
            </a:p>
          </p:txBody>
        </p:sp>
      </p:grpSp>
      <p:grpSp>
        <p:nvGrpSpPr>
          <p:cNvPr id="1902" name="Group 1901">
            <a:extLst>
              <a:ext uri="{FF2B5EF4-FFF2-40B4-BE49-F238E27FC236}">
                <a16:creationId xmlns:a16="http://schemas.microsoft.com/office/drawing/2014/main" id="{9C01D056-3157-C5CD-C066-AA2C005886C3}"/>
              </a:ext>
            </a:extLst>
          </p:cNvPr>
          <p:cNvGrpSpPr/>
          <p:nvPr/>
        </p:nvGrpSpPr>
        <p:grpSpPr>
          <a:xfrm>
            <a:off x="21580149" y="17394329"/>
            <a:ext cx="2102406" cy="1186375"/>
            <a:chOff x="15984731" y="17692390"/>
            <a:chExt cx="2102406" cy="1186375"/>
          </a:xfrm>
        </p:grpSpPr>
        <p:sp>
          <p:nvSpPr>
            <p:cNvPr id="1903" name="TextBox 5">
              <a:extLst>
                <a:ext uri="{FF2B5EF4-FFF2-40B4-BE49-F238E27FC236}">
                  <a16:creationId xmlns:a16="http://schemas.microsoft.com/office/drawing/2014/main" id="{10172FB1-939C-22FD-07EC-A7627A702EFF}"/>
                </a:ext>
              </a:extLst>
            </p:cNvPr>
            <p:cNvSpPr txBox="1"/>
            <p:nvPr/>
          </p:nvSpPr>
          <p:spPr>
            <a:xfrm>
              <a:off x="16155855" y="17692390"/>
              <a:ext cx="192040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prstClr val="black">
                      <a:lumMod val="75000"/>
                      <a:lumOff val="25000"/>
                    </a:prstClr>
                  </a:solidFill>
                  <a:latin typeface="Garamond" panose="02020404030301010803" pitchFamily="18" charset="0"/>
                </a:rPr>
                <a:t>Pearson Correlation</a:t>
              </a:r>
            </a:p>
          </p:txBody>
        </p:sp>
        <p:pic>
          <p:nvPicPr>
            <p:cNvPr id="1904" name="Picture 1874" descr="Chart, waterfall chart&#10;&#10;Description automatically generated">
              <a:extLst>
                <a:ext uri="{FF2B5EF4-FFF2-40B4-BE49-F238E27FC236}">
                  <a16:creationId xmlns:a16="http://schemas.microsoft.com/office/drawing/2014/main" id="{07BEB01C-F236-0E3F-7926-46BDE63BF43F}"/>
                </a:ext>
              </a:extLst>
            </p:cNvPr>
            <p:cNvPicPr>
              <a:picLocks noChangeAspect="1"/>
            </p:cNvPicPr>
            <p:nvPr/>
          </p:nvPicPr>
          <p:blipFill rotWithShape="1">
            <a:blip r:embed="rId34"/>
            <a:srcRect l="28741" t="17722" r="38301" b="77283"/>
            <a:stretch/>
          </p:blipFill>
          <p:spPr>
            <a:xfrm>
              <a:off x="16327375" y="18333486"/>
              <a:ext cx="1444948" cy="213003"/>
            </a:xfrm>
            <a:prstGeom prst="rect">
              <a:avLst/>
            </a:prstGeom>
            <a:ln w="38100" cap="sq">
              <a:noFill/>
              <a:prstDash val="solid"/>
              <a:miter lim="800000"/>
            </a:ln>
            <a:effectLst/>
          </p:spPr>
        </p:pic>
        <p:sp>
          <p:nvSpPr>
            <p:cNvPr id="1905" name="TextBox 3">
              <a:extLst>
                <a:ext uri="{FF2B5EF4-FFF2-40B4-BE49-F238E27FC236}">
                  <a16:creationId xmlns:a16="http://schemas.microsoft.com/office/drawing/2014/main" id="{0D3E33AE-B1AA-F086-AF66-3CEA089D4823}"/>
                </a:ext>
              </a:extLst>
            </p:cNvPr>
            <p:cNvSpPr txBox="1"/>
            <p:nvPr/>
          </p:nvSpPr>
          <p:spPr>
            <a:xfrm>
              <a:off x="15984731" y="18539515"/>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rPr>
                <a:t>-1.0</a:t>
              </a:r>
            </a:p>
          </p:txBody>
        </p:sp>
        <p:sp>
          <p:nvSpPr>
            <p:cNvPr id="1906" name="TextBox 3">
              <a:extLst>
                <a:ext uri="{FF2B5EF4-FFF2-40B4-BE49-F238E27FC236}">
                  <a16:creationId xmlns:a16="http://schemas.microsoft.com/office/drawing/2014/main" id="{D6B4B1BB-8D34-3886-0FA9-AD716D2E57C2}"/>
                </a:ext>
              </a:extLst>
            </p:cNvPr>
            <p:cNvSpPr txBox="1"/>
            <p:nvPr/>
          </p:nvSpPr>
          <p:spPr>
            <a:xfrm>
              <a:off x="16338074" y="18537987"/>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rPr>
                <a:t>-0.5</a:t>
              </a:r>
            </a:p>
          </p:txBody>
        </p:sp>
        <p:sp>
          <p:nvSpPr>
            <p:cNvPr id="1907" name="TextBox 3">
              <a:extLst>
                <a:ext uri="{FF2B5EF4-FFF2-40B4-BE49-F238E27FC236}">
                  <a16:creationId xmlns:a16="http://schemas.microsoft.com/office/drawing/2014/main" id="{6F33CF73-F255-C72E-2A0F-95E868609B5B}"/>
                </a:ext>
              </a:extLst>
            </p:cNvPr>
            <p:cNvSpPr txBox="1"/>
            <p:nvPr/>
          </p:nvSpPr>
          <p:spPr>
            <a:xfrm>
              <a:off x="16732262" y="18532588"/>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0.0</a:t>
              </a:r>
              <a:endPar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ndParaRPr>
            </a:p>
          </p:txBody>
        </p:sp>
        <p:sp>
          <p:nvSpPr>
            <p:cNvPr id="1908" name="TextBox 3">
              <a:extLst>
                <a:ext uri="{FF2B5EF4-FFF2-40B4-BE49-F238E27FC236}">
                  <a16:creationId xmlns:a16="http://schemas.microsoft.com/office/drawing/2014/main" id="{A49AEE9C-AB78-129F-0B21-98BE6D3CB76C}"/>
                </a:ext>
              </a:extLst>
            </p:cNvPr>
            <p:cNvSpPr txBox="1"/>
            <p:nvPr/>
          </p:nvSpPr>
          <p:spPr>
            <a:xfrm>
              <a:off x="17084996" y="18535669"/>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lumMod val="75000"/>
                      <a:lumOff val="25000"/>
                    </a:prstClr>
                  </a:solidFill>
                  <a:latin typeface="Garamond" panose="02020404030301010803" pitchFamily="18" charset="0"/>
                </a:rPr>
                <a:t>0.5</a:t>
              </a:r>
              <a:endPar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endParaRPr>
            </a:p>
          </p:txBody>
        </p:sp>
        <p:sp>
          <p:nvSpPr>
            <p:cNvPr id="1909" name="TextBox 3">
              <a:extLst>
                <a:ext uri="{FF2B5EF4-FFF2-40B4-BE49-F238E27FC236}">
                  <a16:creationId xmlns:a16="http://schemas.microsoft.com/office/drawing/2014/main" id="{16CAF292-8205-8BD2-1C8F-0DFB7BE3C375}"/>
                </a:ext>
              </a:extLst>
            </p:cNvPr>
            <p:cNvSpPr txBox="1"/>
            <p:nvPr/>
          </p:nvSpPr>
          <p:spPr>
            <a:xfrm>
              <a:off x="17412353" y="18540211"/>
              <a:ext cx="674784" cy="33855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Garamond" panose="02020404030301010803" pitchFamily="18" charset="0"/>
                </a:rPr>
                <a:t>1.0</a:t>
              </a:r>
            </a:p>
          </p:txBody>
        </p:sp>
      </p:grpSp>
    </p:spTree>
    <p:extLst>
      <p:ext uri="{BB962C8B-B14F-4D97-AF65-F5344CB8AC3E}">
        <p14:creationId xmlns:p14="http://schemas.microsoft.com/office/powerpoint/2010/main" val="1532886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SharedWithUsers xmlns="7df78d0b-135a-4de7-9166-7c181cd87fb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19850C-B132-4F9E-91AE-B86D28DA0AF3}">
  <ds:schemaRefs>
    <ds:schemaRef ds:uri="http://purl.org/dc/terms/"/>
    <ds:schemaRef ds:uri="http://schemas.openxmlformats.org/package/2006/metadata/core-properties"/>
    <ds:schemaRef ds:uri="http://www.w3.org/XML/1998/namespace"/>
    <ds:schemaRef ds:uri="http://purl.org/dc/dcmitype/"/>
    <ds:schemaRef ds:uri="http://purl.org/dc/elements/1.1/"/>
    <ds:schemaRef ds:uri="b82b8420-1224-434e-88dd-320f73c97df7"/>
    <ds:schemaRef ds:uri="http://schemas.microsoft.com/office/2006/documentManagement/types"/>
    <ds:schemaRef ds:uri="http://schemas.microsoft.com/office/2006/metadata/properties"/>
    <ds:schemaRef ds:uri="http://schemas.microsoft.com/office/infopath/2007/PartnerControls"/>
    <ds:schemaRef ds:uri="b8b77cdf-f277-4f3c-b37c-f518764b1e28"/>
    <ds:schemaRef ds:uri="21e6a8e8-1dff-48a6-ab9b-8d556c6946c0"/>
    <ds:schemaRef ds:uri="7df78d0b-135a-4de7-9166-7c181cd87fb4"/>
  </ds:schemaRefs>
</ds:datastoreItem>
</file>

<file path=customXml/itemProps2.xml><?xml version="1.0" encoding="utf-8"?>
<ds:datastoreItem xmlns:ds="http://schemas.openxmlformats.org/officeDocument/2006/customXml" ds:itemID="{CF5A0647-795D-49EE-8AF1-47FAC0926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CFEE1-6CF9-48A4-847C-73FF7C684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1103</TotalTime>
  <Words>757</Words>
  <Application>Microsoft Office PowerPoint</Application>
  <PresentationFormat>Custom</PresentationFormat>
  <Paragraphs>166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Byles, Robert C. (LARC-E3)[SSAI DEVELOP]</cp:lastModifiedBy>
  <cp:revision>58</cp:revision>
  <dcterms:created xsi:type="dcterms:W3CDTF">2019-02-05T16:32:03Z</dcterms:created>
  <dcterms:modified xsi:type="dcterms:W3CDTF">2023-02-23T20:17:39Z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9300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