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98" r:id="rId2"/>
    <p:sldId id="302" r:id="rId3"/>
    <p:sldId id="303" r:id="rId4"/>
    <p:sldId id="304" r:id="rId5"/>
    <p:sldId id="308" r:id="rId6"/>
    <p:sldId id="30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A4A3A4"/>
          </p15:clr>
        </p15:guide>
        <p15:guide id="4" orient="horz"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by I" initials="SI" lastIdx="1" clrIdx="0">
    <p:extLst>
      <p:ext uri="{19B8F6BF-5375-455C-9EA6-DF929625EA0E}">
        <p15:presenceInfo xmlns:p15="http://schemas.microsoft.com/office/powerpoint/2012/main" userId="0e14de7fa584a2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7AF"/>
    <a:srgbClr val="9298A8"/>
    <a:srgbClr val="E9A149"/>
    <a:srgbClr val="56B27B"/>
    <a:srgbClr val="2E8652"/>
    <a:srgbClr val="57688F"/>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4" autoAdjust="0"/>
    <p:restoredTop sz="95533" autoAdjust="0"/>
  </p:normalViewPr>
  <p:slideViewPr>
    <p:cSldViewPr snapToGrid="0">
      <p:cViewPr varScale="1">
        <p:scale>
          <a:sx n="84" d="100"/>
          <a:sy n="84" d="100"/>
        </p:scale>
        <p:origin x="114" y="486"/>
      </p:cViewPr>
      <p:guideLst>
        <p:guide orient="horz" pos="2160"/>
        <p:guide pos="3840"/>
        <p:guide pos="288"/>
        <p:guide orient="horz" pos="60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11417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168709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373711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147548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114245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1802087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304"/>
          <a:stretch/>
        </p:blipFill>
        <p:spPr>
          <a:xfrm>
            <a:off x="0" y="0"/>
            <a:ext cx="10935730" cy="6857999"/>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4"/>
          <a:stretch/>
        </p:blipFill>
        <p:spPr>
          <a:xfrm>
            <a:off x="0" y="0"/>
            <a:ext cx="11022227"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2737"/>
          <a:stretch/>
        </p:blipFill>
        <p:spPr>
          <a:xfrm>
            <a:off x="0" y="3437552"/>
            <a:ext cx="10639168" cy="6857999"/>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91792" b="87748"/>
          <a:stretch/>
        </p:blipFill>
        <p:spPr>
          <a:xfrm>
            <a:off x="-610" y="3528370"/>
            <a:ext cx="1000735" cy="84025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608"/>
          <a:stretch/>
        </p:blipFill>
        <p:spPr>
          <a:xfrm>
            <a:off x="0" y="0"/>
            <a:ext cx="10898659" cy="6857999"/>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1B57AF"/>
                </a:solidFill>
              </a:defRPr>
            </a:lvl1pPr>
          </a:lstStyle>
          <a:p>
            <a:r>
              <a:rPr lang="en-US" dirty="0" smtClean="0"/>
              <a:t>Section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5"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12128"/>
          <a:stretch/>
        </p:blipFill>
        <p:spPr>
          <a:xfrm>
            <a:off x="0" y="0"/>
            <a:ext cx="10713308" cy="685799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develop.larc.nasa.gov/2018/fall/OsaPeninsulaWaterIII.html"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desktop.arcgis.com/en/arcmap/10.3/map/page-layouts/creating-a-map-book-with-inset-maps.htm" TargetMode="External"/><Relationship Id="rId7" Type="http://schemas.openxmlformats.org/officeDocument/2006/relationships/hyperlink" Target="http://www.devpedia.developexchange.com/dp/index.php?title=Map_Making_Best_Practic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usabilla.com/blog/how-to-design-for-color-blindness/" TargetMode="External"/><Relationship Id="rId5" Type="http://schemas.openxmlformats.org/officeDocument/2006/relationships/hyperlink" Target="https://designwebkit.com/web-and-trends/color-combinations-hell-death-sentence-designs/" TargetMode="External"/><Relationship Id="rId4" Type="http://schemas.openxmlformats.org/officeDocument/2006/relationships/hyperlink" Target="https://www.esri.com/news/arcuser/0112/make-maps-people-want-to-look-at.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2291373" y="1082230"/>
            <a:ext cx="9375904" cy="124187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800" b="0" kern="1200">
                <a:solidFill>
                  <a:srgbClr val="1B57AF"/>
                </a:solidFill>
                <a:latin typeface="Century Gothic" panose="020B0502020202020204" pitchFamily="34" charset="0"/>
                <a:ea typeface="+mj-ea"/>
                <a:cs typeface="+mj-cs"/>
              </a:defRPr>
            </a:lvl1pPr>
          </a:lstStyle>
          <a:p>
            <a:r>
              <a:rPr lang="en-US" sz="5500" b="1" dirty="0" smtClean="0"/>
              <a:t>Technical Imagery</a:t>
            </a:r>
            <a:br>
              <a:rPr lang="en-US" sz="5500" b="1" dirty="0" smtClean="0"/>
            </a:br>
            <a:r>
              <a:rPr lang="en-US" sz="2800" b="1" dirty="0" smtClean="0">
                <a:solidFill>
                  <a:schemeClr val="tx1">
                    <a:lumMod val="75000"/>
                    <a:lumOff val="25000"/>
                  </a:schemeClr>
                </a:solidFill>
              </a:rPr>
              <a:t>Spring 2019</a:t>
            </a:r>
            <a:endParaRPr lang="en-US" sz="2800" b="1" dirty="0">
              <a:solidFill>
                <a:schemeClr val="tx1">
                  <a:lumMod val="75000"/>
                  <a:lumOff val="25000"/>
                </a:schemeClr>
              </a:solidFill>
            </a:endParaRPr>
          </a:p>
        </p:txBody>
      </p:sp>
      <p:sp>
        <p:nvSpPr>
          <p:cNvPr id="7" name="Text Placeholder 9"/>
          <p:cNvSpPr txBox="1">
            <a:spLocks/>
          </p:cNvSpPr>
          <p:nvPr/>
        </p:nvSpPr>
        <p:spPr>
          <a:xfrm>
            <a:off x="2291373" y="2960623"/>
            <a:ext cx="8068235" cy="9961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t>Project Short Title</a:t>
            </a:r>
          </a:p>
          <a:p>
            <a:r>
              <a:rPr lang="en-US" sz="2800" dirty="0" smtClean="0"/>
              <a:t>DEVELOP Node Name (Ex. Virginia – Langley)</a:t>
            </a:r>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108" y="327406"/>
            <a:ext cx="11030294" cy="479425"/>
          </a:xfrm>
        </p:spPr>
        <p:txBody>
          <a:bodyPr>
            <a:noAutofit/>
          </a:bodyPr>
          <a:lstStyle/>
          <a:p>
            <a:r>
              <a:rPr lang="en-US" sz="4200" b="1" dirty="0"/>
              <a:t>Technical Image:</a:t>
            </a:r>
            <a:r>
              <a:rPr lang="en-US" sz="4200" dirty="0"/>
              <a:t> </a:t>
            </a:r>
            <a:r>
              <a:rPr lang="en-US" sz="4200" dirty="0" smtClean="0"/>
              <a:t>Purpose &amp; Overview</a:t>
            </a:r>
            <a:endParaRPr lang="en-US" sz="4200" dirty="0"/>
          </a:p>
        </p:txBody>
      </p:sp>
      <p:sp>
        <p:nvSpPr>
          <p:cNvPr id="13" name="Rectangle 12"/>
          <p:cNvSpPr/>
          <p:nvPr/>
        </p:nvSpPr>
        <p:spPr>
          <a:xfrm rot="16200000">
            <a:off x="-1858303" y="4681584"/>
            <a:ext cx="4018004" cy="369332"/>
          </a:xfrm>
          <a:prstGeom prst="rect">
            <a:avLst/>
          </a:prstGeom>
        </p:spPr>
        <p:txBody>
          <a:bodyPr wrap="square">
            <a:spAutoFit/>
          </a:bodyPr>
          <a:lstStyle/>
          <a:p>
            <a:pPr algn="r"/>
            <a:r>
              <a:rPr lang="en-US" b="1" dirty="0" smtClean="0">
                <a:solidFill>
                  <a:srgbClr val="FF0000"/>
                </a:solidFill>
                <a:latin typeface="+mj-lt"/>
              </a:rPr>
              <a:t>Delete this slide before submission.</a:t>
            </a:r>
            <a:endParaRPr lang="en-US" sz="2400" dirty="0">
              <a:solidFill>
                <a:srgbClr val="FF0000"/>
              </a:solidFill>
            </a:endParaRPr>
          </a:p>
        </p:txBody>
      </p:sp>
      <p:sp>
        <p:nvSpPr>
          <p:cNvPr id="3" name="TextBox 2"/>
          <p:cNvSpPr txBox="1"/>
          <p:nvPr/>
        </p:nvSpPr>
        <p:spPr>
          <a:xfrm>
            <a:off x="392107" y="845999"/>
            <a:ext cx="5143061" cy="2554545"/>
          </a:xfrm>
          <a:prstGeom prst="rect">
            <a:avLst/>
          </a:prstGeom>
          <a:noFill/>
        </p:spPr>
        <p:txBody>
          <a:bodyPr wrap="square" rtlCol="0">
            <a:spAutoFit/>
          </a:bodyPr>
          <a:lstStyle/>
          <a:p>
            <a:r>
              <a:rPr lang="en-US" sz="2000" dirty="0" smtClean="0">
                <a:solidFill>
                  <a:schemeClr val="tx1">
                    <a:lumMod val="75000"/>
                    <a:lumOff val="25000"/>
                  </a:schemeClr>
                </a:solidFill>
              </a:rPr>
              <a:t>This image should be composed of attractive, </a:t>
            </a:r>
            <a:r>
              <a:rPr lang="en-US" sz="2000" b="1" dirty="0" smtClean="0">
                <a:solidFill>
                  <a:schemeClr val="tx1">
                    <a:lumMod val="75000"/>
                    <a:lumOff val="25000"/>
                  </a:schemeClr>
                </a:solidFill>
              </a:rPr>
              <a:t>processed imagery </a:t>
            </a:r>
            <a:r>
              <a:rPr lang="en-US" sz="2000" dirty="0" smtClean="0">
                <a:solidFill>
                  <a:schemeClr val="tx1">
                    <a:lumMod val="75000"/>
                    <a:lumOff val="25000"/>
                  </a:schemeClr>
                </a:solidFill>
              </a:rPr>
              <a:t>of your study area that displays your project results. This image will be used on your </a:t>
            </a:r>
            <a:r>
              <a:rPr lang="en-US" sz="2000" u="sng" dirty="0" smtClean="0">
                <a:solidFill>
                  <a:schemeClr val="tx1">
                    <a:lumMod val="75000"/>
                    <a:lumOff val="25000"/>
                  </a:schemeClr>
                </a:solidFill>
                <a:hlinkClick r:id="rId3"/>
              </a:rPr>
              <a:t>project’s page</a:t>
            </a:r>
            <a:r>
              <a:rPr lang="en-US" sz="2000" dirty="0" smtClean="0">
                <a:solidFill>
                  <a:schemeClr val="tx1">
                    <a:lumMod val="75000"/>
                    <a:lumOff val="25000"/>
                  </a:schemeClr>
                </a:solidFill>
              </a:rPr>
              <a:t> of </a:t>
            </a:r>
            <a:r>
              <a:rPr lang="en-US" sz="2000" b="1" dirty="0" smtClean="0">
                <a:solidFill>
                  <a:schemeClr val="tx1">
                    <a:lumMod val="75000"/>
                    <a:lumOff val="25000"/>
                  </a:schemeClr>
                </a:solidFill>
              </a:rPr>
              <a:t>the DEVELOP website</a:t>
            </a:r>
            <a:r>
              <a:rPr lang="en-US" sz="2000" dirty="0" smtClean="0">
                <a:solidFill>
                  <a:schemeClr val="tx1">
                    <a:lumMod val="75000"/>
                    <a:lumOff val="25000"/>
                  </a:schemeClr>
                </a:solidFill>
              </a:rPr>
              <a:t> and any future purposes for which visual results are needed (like </a:t>
            </a:r>
            <a:r>
              <a:rPr lang="en-US" sz="2000" b="1" dirty="0" smtClean="0">
                <a:solidFill>
                  <a:schemeClr val="tx1">
                    <a:lumMod val="75000"/>
                    <a:lumOff val="25000"/>
                  </a:schemeClr>
                </a:solidFill>
              </a:rPr>
              <a:t>DEVELOP marketing materials</a:t>
            </a:r>
            <a:r>
              <a:rPr lang="en-US" sz="2000" dirty="0" smtClean="0">
                <a:solidFill>
                  <a:schemeClr val="tx1">
                    <a:lumMod val="75000"/>
                    <a:lumOff val="25000"/>
                  </a:schemeClr>
                </a:solidFill>
              </a:rPr>
              <a:t> or </a:t>
            </a:r>
            <a:r>
              <a:rPr lang="en-US" sz="2000" b="1" dirty="0" smtClean="0">
                <a:solidFill>
                  <a:schemeClr val="tx1">
                    <a:lumMod val="75000"/>
                    <a:lumOff val="25000"/>
                  </a:schemeClr>
                </a:solidFill>
              </a:rPr>
              <a:t>social media</a:t>
            </a:r>
            <a:r>
              <a:rPr lang="en-US" sz="2000" dirty="0" smtClean="0">
                <a:solidFill>
                  <a:schemeClr val="tx1">
                    <a:lumMod val="75000"/>
                    <a:lumOff val="25000"/>
                  </a:schemeClr>
                </a:solidFill>
              </a:rPr>
              <a:t>).</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829" t="27773" r="11936" b="17234"/>
          <a:stretch/>
        </p:blipFill>
        <p:spPr>
          <a:xfrm>
            <a:off x="5838237" y="3936050"/>
            <a:ext cx="5806440" cy="2754244"/>
          </a:xfrm>
          <a:prstGeom prst="rect">
            <a:avLst/>
          </a:prstGeom>
          <a:ln w="38100">
            <a:solidFill>
              <a:schemeClr val="tx1">
                <a:lumMod val="75000"/>
                <a:lumOff val="25000"/>
              </a:schemeClr>
            </a:solidFill>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0813" t="27954" r="12076" b="17556"/>
          <a:stretch/>
        </p:blipFill>
        <p:spPr>
          <a:xfrm>
            <a:off x="5838237" y="988482"/>
            <a:ext cx="5806440" cy="2733409"/>
          </a:xfrm>
          <a:prstGeom prst="rect">
            <a:avLst/>
          </a:prstGeom>
          <a:ln w="38100">
            <a:solidFill>
              <a:schemeClr val="tx1">
                <a:lumMod val="75000"/>
                <a:lumOff val="25000"/>
              </a:schemeClr>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9101" t="12767" r="30208"/>
          <a:stretch/>
        </p:blipFill>
        <p:spPr>
          <a:xfrm>
            <a:off x="708872" y="3855654"/>
            <a:ext cx="2199440" cy="2834640"/>
          </a:xfrm>
          <a:prstGeom prst="rect">
            <a:avLst/>
          </a:prstGeom>
          <a:ln w="38100">
            <a:solidFill>
              <a:schemeClr val="tx1">
                <a:lumMod val="75000"/>
                <a:lumOff val="25000"/>
              </a:schemeClr>
            </a:solidFill>
          </a:ln>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2372" t="12600" r="36991"/>
          <a:stretch/>
        </p:blipFill>
        <p:spPr>
          <a:xfrm>
            <a:off x="3224151" y="3855654"/>
            <a:ext cx="2192230" cy="2834640"/>
          </a:xfrm>
          <a:prstGeom prst="rect">
            <a:avLst/>
          </a:prstGeom>
          <a:ln w="38100">
            <a:solidFill>
              <a:schemeClr val="tx1">
                <a:lumMod val="75000"/>
                <a:lumOff val="25000"/>
              </a:schemeClr>
            </a:solidFill>
          </a:ln>
        </p:spPr>
      </p:pic>
    </p:spTree>
    <p:extLst>
      <p:ext uri="{BB962C8B-B14F-4D97-AF65-F5344CB8AC3E}">
        <p14:creationId xmlns:p14="http://schemas.microsoft.com/office/powerpoint/2010/main" val="3904969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107" y="327406"/>
            <a:ext cx="11055517" cy="479425"/>
          </a:xfrm>
        </p:spPr>
        <p:txBody>
          <a:bodyPr>
            <a:noAutofit/>
          </a:bodyPr>
          <a:lstStyle/>
          <a:p>
            <a:r>
              <a:rPr lang="en-US" sz="4200" b="1" dirty="0" smtClean="0"/>
              <a:t>Technical Image:</a:t>
            </a:r>
            <a:r>
              <a:rPr lang="en-US" sz="4200" dirty="0" smtClean="0"/>
              <a:t> Requirements</a:t>
            </a:r>
            <a:endParaRPr lang="en-US" sz="4200" dirty="0"/>
          </a:p>
        </p:txBody>
      </p:sp>
      <p:sp>
        <p:nvSpPr>
          <p:cNvPr id="6" name="TextBox 5"/>
          <p:cNvSpPr txBox="1"/>
          <p:nvPr/>
        </p:nvSpPr>
        <p:spPr>
          <a:xfrm>
            <a:off x="282380" y="838868"/>
            <a:ext cx="7059270" cy="5909310"/>
          </a:xfrm>
          <a:prstGeom prst="rect">
            <a:avLst/>
          </a:prstGeom>
          <a:noFill/>
        </p:spPr>
        <p:txBody>
          <a:bodyPr wrap="square" rtlCol="0">
            <a:spAutoFit/>
          </a:bodyPr>
          <a:lstStyle/>
          <a:p>
            <a:pPr marL="342900" indent="-342900">
              <a:buClr>
                <a:srgbClr val="1B57AF"/>
              </a:buClr>
              <a:buFont typeface="Webdings" panose="05030102010509060703" pitchFamily="18" charset="2"/>
              <a:buChar char="4"/>
            </a:pPr>
            <a:r>
              <a:rPr lang="en-US" sz="2100" dirty="0" smtClean="0">
                <a:solidFill>
                  <a:schemeClr val="tx1">
                    <a:lumMod val="75000"/>
                    <a:lumOff val="25000"/>
                  </a:schemeClr>
                </a:solidFill>
              </a:rPr>
              <a:t>High-resolution: </a:t>
            </a:r>
            <a:r>
              <a:rPr lang="en-US" sz="2100" b="1" dirty="0" smtClean="0">
                <a:solidFill>
                  <a:schemeClr val="tx1">
                    <a:lumMod val="75000"/>
                    <a:lumOff val="25000"/>
                  </a:schemeClr>
                </a:solidFill>
              </a:rPr>
              <a:t>1920 x 1080 </a:t>
            </a:r>
            <a:r>
              <a:rPr lang="en-US" sz="2100" dirty="0" smtClean="0">
                <a:solidFill>
                  <a:schemeClr val="tx1">
                    <a:lumMod val="75000"/>
                    <a:lumOff val="25000"/>
                  </a:schemeClr>
                </a:solidFill>
              </a:rPr>
              <a:t>(300+ dpi), </a:t>
            </a:r>
            <a:r>
              <a:rPr lang="en-US" sz="2100" b="1" dirty="0" smtClean="0">
                <a:solidFill>
                  <a:schemeClr val="tx1">
                    <a:lumMod val="75000"/>
                    <a:lumOff val="25000"/>
                  </a:schemeClr>
                </a:solidFill>
              </a:rPr>
              <a:t>landscape orientation</a:t>
            </a:r>
          </a:p>
          <a:p>
            <a:pPr marL="800100" lvl="1" indent="-342900">
              <a:buClr>
                <a:srgbClr val="1B57AF"/>
              </a:buClr>
              <a:buFont typeface="Webdings" panose="05030102010509060703" pitchFamily="18" charset="2"/>
              <a:buChar char="4"/>
            </a:pPr>
            <a:r>
              <a:rPr lang="en-US" sz="2100" dirty="0" smtClean="0">
                <a:solidFill>
                  <a:schemeClr val="tx1">
                    <a:lumMod val="75000"/>
                    <a:lumOff val="25000"/>
                  </a:schemeClr>
                </a:solidFill>
              </a:rPr>
              <a:t>You can use an </a:t>
            </a:r>
            <a:r>
              <a:rPr lang="en-US" sz="2100" dirty="0">
                <a:solidFill>
                  <a:schemeClr val="tx1">
                    <a:lumMod val="75000"/>
                    <a:lumOff val="25000"/>
                  </a:schemeClr>
                </a:solidFill>
              </a:rPr>
              <a:t>online resizer like this one </a:t>
            </a:r>
            <a:r>
              <a:rPr lang="en-US" sz="2100" dirty="0" smtClean="0">
                <a:solidFill>
                  <a:schemeClr val="tx1">
                    <a:lumMod val="75000"/>
                    <a:lumOff val="25000"/>
                  </a:schemeClr>
                </a:solidFill>
                <a:sym typeface="Wingdings" panose="05000000000000000000" pitchFamily="2" charset="2"/>
              </a:rPr>
              <a:t></a:t>
            </a:r>
            <a:r>
              <a:rPr lang="en-US" sz="2100" dirty="0" smtClean="0">
                <a:solidFill>
                  <a:schemeClr val="tx1">
                    <a:lumMod val="75000"/>
                    <a:lumOff val="25000"/>
                  </a:schemeClr>
                </a:solidFill>
              </a:rPr>
              <a:t> </a:t>
            </a:r>
            <a:r>
              <a:rPr lang="en-US" sz="2100" dirty="0">
                <a:solidFill>
                  <a:schemeClr val="tx1">
                    <a:lumMod val="75000"/>
                    <a:lumOff val="25000"/>
                  </a:schemeClr>
                </a:solidFill>
              </a:rPr>
              <a:t>http://resizeimage.net</a:t>
            </a:r>
            <a:r>
              <a:rPr lang="en-US" sz="2100" dirty="0" smtClean="0">
                <a:solidFill>
                  <a:schemeClr val="tx1">
                    <a:lumMod val="75000"/>
                    <a:lumOff val="25000"/>
                  </a:schemeClr>
                </a:solidFill>
              </a:rPr>
              <a:t>/</a:t>
            </a:r>
            <a:endParaRPr lang="en-US" sz="2100" dirty="0">
              <a:solidFill>
                <a:schemeClr val="tx1">
                  <a:lumMod val="75000"/>
                  <a:lumOff val="25000"/>
                </a:schemeClr>
              </a:solidFill>
            </a:endParaRPr>
          </a:p>
          <a:p>
            <a:pPr marL="342900" indent="-342900">
              <a:buClr>
                <a:srgbClr val="1B57AF"/>
              </a:buClr>
              <a:buFont typeface="Webdings" panose="05030102010509060703" pitchFamily="18" charset="2"/>
              <a:buChar char="4"/>
            </a:pPr>
            <a:r>
              <a:rPr lang="en-US" sz="2100" dirty="0" smtClean="0">
                <a:solidFill>
                  <a:schemeClr val="tx1">
                    <a:lumMod val="75000"/>
                    <a:lumOff val="25000"/>
                  </a:schemeClr>
                </a:solidFill>
              </a:rPr>
              <a:t>Saved </a:t>
            </a:r>
            <a:r>
              <a:rPr lang="en-US" sz="2100" dirty="0">
                <a:solidFill>
                  <a:schemeClr val="tx1">
                    <a:lumMod val="75000"/>
                    <a:lumOff val="25000"/>
                  </a:schemeClr>
                </a:solidFill>
              </a:rPr>
              <a:t>as a </a:t>
            </a:r>
            <a:r>
              <a:rPr lang="en-US" sz="2100" b="1" dirty="0">
                <a:solidFill>
                  <a:schemeClr val="tx1">
                    <a:lumMod val="75000"/>
                    <a:lumOff val="25000"/>
                  </a:schemeClr>
                </a:solidFill>
              </a:rPr>
              <a:t>JPEG or </a:t>
            </a:r>
            <a:r>
              <a:rPr lang="en-US" sz="2100" b="1" dirty="0" smtClean="0">
                <a:solidFill>
                  <a:schemeClr val="tx1">
                    <a:lumMod val="75000"/>
                    <a:lumOff val="25000"/>
                  </a:schemeClr>
                </a:solidFill>
              </a:rPr>
              <a:t>PNG</a:t>
            </a:r>
          </a:p>
          <a:p>
            <a:pPr marL="342900" indent="-342900">
              <a:buClr>
                <a:srgbClr val="1B57AF"/>
              </a:buClr>
              <a:buFont typeface="Webdings" panose="05030102010509060703" pitchFamily="18" charset="2"/>
              <a:buChar char="4"/>
            </a:pPr>
            <a:r>
              <a:rPr lang="en-US" sz="2100" dirty="0" smtClean="0">
                <a:solidFill>
                  <a:schemeClr val="tx1">
                    <a:lumMod val="75000"/>
                    <a:lumOff val="25000"/>
                  </a:schemeClr>
                </a:solidFill>
              </a:rPr>
              <a:t>At </a:t>
            </a:r>
            <a:r>
              <a:rPr lang="en-US" sz="2100" dirty="0">
                <a:solidFill>
                  <a:schemeClr val="tx1">
                    <a:lumMod val="75000"/>
                    <a:lumOff val="25000"/>
                  </a:schemeClr>
                </a:solidFill>
              </a:rPr>
              <a:t>least one image provided is </a:t>
            </a:r>
            <a:r>
              <a:rPr lang="en-US" sz="2100" b="1" dirty="0">
                <a:solidFill>
                  <a:schemeClr val="tx1">
                    <a:lumMod val="75000"/>
                    <a:lumOff val="25000"/>
                  </a:schemeClr>
                </a:solidFill>
              </a:rPr>
              <a:t>derived from recent data</a:t>
            </a:r>
            <a:r>
              <a:rPr lang="en-US" sz="2100" dirty="0">
                <a:solidFill>
                  <a:schemeClr val="tx1">
                    <a:lumMod val="75000"/>
                    <a:lumOff val="25000"/>
                  </a:schemeClr>
                </a:solidFill>
              </a:rPr>
              <a:t> (</a:t>
            </a:r>
            <a:r>
              <a:rPr lang="en-US" sz="2100" dirty="0" smtClean="0">
                <a:solidFill>
                  <a:schemeClr val="tx1">
                    <a:lumMod val="75000"/>
                    <a:lumOff val="25000"/>
                  </a:schemeClr>
                </a:solidFill>
              </a:rPr>
              <a:t>2018 to 2019)</a:t>
            </a:r>
          </a:p>
          <a:p>
            <a:pPr marL="342900" indent="-342900">
              <a:buClr>
                <a:srgbClr val="1B57AF"/>
              </a:buClr>
              <a:buFont typeface="Webdings" panose="05030102010509060703" pitchFamily="18" charset="2"/>
              <a:buChar char="4"/>
            </a:pPr>
            <a:r>
              <a:rPr lang="en-US" sz="2100" dirty="0" smtClean="0">
                <a:solidFill>
                  <a:schemeClr val="tx1">
                    <a:lumMod val="75000"/>
                    <a:lumOff val="25000"/>
                  </a:schemeClr>
                </a:solidFill>
              </a:rPr>
              <a:t>Image </a:t>
            </a:r>
            <a:r>
              <a:rPr lang="en-US" sz="2100" dirty="0">
                <a:solidFill>
                  <a:schemeClr val="tx1">
                    <a:lumMod val="75000"/>
                    <a:lumOff val="25000"/>
                  </a:schemeClr>
                </a:solidFill>
              </a:rPr>
              <a:t>is derived from </a:t>
            </a:r>
            <a:r>
              <a:rPr lang="en-US" sz="2100" b="1" dirty="0">
                <a:solidFill>
                  <a:schemeClr val="tx1">
                    <a:lumMod val="75000"/>
                    <a:lumOff val="25000"/>
                  </a:schemeClr>
                </a:solidFill>
              </a:rPr>
              <a:t>NASA sensor </a:t>
            </a:r>
            <a:r>
              <a:rPr lang="en-US" sz="2100" b="1" dirty="0" smtClean="0">
                <a:solidFill>
                  <a:schemeClr val="tx1">
                    <a:lumMod val="75000"/>
                    <a:lumOff val="25000"/>
                  </a:schemeClr>
                </a:solidFill>
              </a:rPr>
              <a:t>data</a:t>
            </a:r>
            <a:endParaRPr lang="en-US" sz="2100" dirty="0">
              <a:solidFill>
                <a:schemeClr val="tx1">
                  <a:lumMod val="75000"/>
                  <a:lumOff val="25000"/>
                </a:schemeClr>
              </a:solidFill>
            </a:endParaRPr>
          </a:p>
          <a:p>
            <a:pPr marL="800100" lvl="1" indent="-342900">
              <a:buClr>
                <a:srgbClr val="1B57AF"/>
              </a:buClr>
              <a:buFont typeface="Webdings" panose="05030102010509060703" pitchFamily="18" charset="2"/>
              <a:buChar char="4"/>
            </a:pPr>
            <a:r>
              <a:rPr lang="en-US" sz="2100" dirty="0" smtClean="0">
                <a:solidFill>
                  <a:schemeClr val="tx1">
                    <a:lumMod val="75000"/>
                    <a:lumOff val="25000"/>
                  </a:schemeClr>
                </a:solidFill>
              </a:rPr>
              <a:t>Not </a:t>
            </a:r>
            <a:r>
              <a:rPr lang="en-US" sz="2100" dirty="0">
                <a:solidFill>
                  <a:schemeClr val="tx1">
                    <a:lumMod val="75000"/>
                    <a:lumOff val="25000"/>
                  </a:schemeClr>
                </a:solidFill>
              </a:rPr>
              <a:t>from an outside </a:t>
            </a:r>
            <a:r>
              <a:rPr lang="en-US" sz="2100" dirty="0" smtClean="0">
                <a:solidFill>
                  <a:schemeClr val="tx1">
                    <a:lumMod val="75000"/>
                    <a:lumOff val="25000"/>
                  </a:schemeClr>
                </a:solidFill>
              </a:rPr>
              <a:t>source</a:t>
            </a:r>
          </a:p>
          <a:p>
            <a:pPr marL="800100" lvl="1" indent="-342900">
              <a:buClr>
                <a:srgbClr val="1B57AF"/>
              </a:buClr>
              <a:buFont typeface="Webdings" panose="05030102010509060703" pitchFamily="18" charset="2"/>
              <a:buChar char="4"/>
            </a:pPr>
            <a:r>
              <a:rPr lang="en-US" sz="2100" dirty="0" smtClean="0">
                <a:solidFill>
                  <a:schemeClr val="tx1">
                    <a:lumMod val="75000"/>
                    <a:lumOff val="25000"/>
                  </a:schemeClr>
                </a:solidFill>
              </a:rPr>
              <a:t>Not </a:t>
            </a:r>
            <a:r>
              <a:rPr lang="en-US" sz="2100" dirty="0">
                <a:solidFill>
                  <a:schemeClr val="tx1">
                    <a:lumMod val="75000"/>
                    <a:lumOff val="25000"/>
                  </a:schemeClr>
                </a:solidFill>
              </a:rPr>
              <a:t>a photograph of the team or </a:t>
            </a:r>
            <a:r>
              <a:rPr lang="en-US" sz="2100" dirty="0" smtClean="0">
                <a:solidFill>
                  <a:schemeClr val="tx1">
                    <a:lumMod val="75000"/>
                    <a:lumOff val="25000"/>
                  </a:schemeClr>
                </a:solidFill>
              </a:rPr>
              <a:t>a landscape</a:t>
            </a:r>
          </a:p>
          <a:p>
            <a:pPr marL="800100" lvl="1" indent="-342900">
              <a:buClr>
                <a:srgbClr val="1B57AF"/>
              </a:buClr>
              <a:buFont typeface="Webdings" panose="05030102010509060703" pitchFamily="18" charset="2"/>
              <a:buChar char="4"/>
            </a:pPr>
            <a:r>
              <a:rPr lang="en-US" sz="2100" b="1" dirty="0" smtClean="0">
                <a:solidFill>
                  <a:schemeClr val="tx1">
                    <a:lumMod val="75000"/>
                    <a:lumOff val="25000"/>
                  </a:schemeClr>
                </a:solidFill>
              </a:rPr>
              <a:t>Why</a:t>
            </a:r>
            <a:r>
              <a:rPr lang="en-US" sz="2100" b="1" dirty="0">
                <a:solidFill>
                  <a:schemeClr val="tx1">
                    <a:lumMod val="75000"/>
                    <a:lumOff val="25000"/>
                  </a:schemeClr>
                </a:solidFill>
              </a:rPr>
              <a:t>? </a:t>
            </a:r>
            <a:r>
              <a:rPr lang="en-US" sz="2100" dirty="0">
                <a:solidFill>
                  <a:schemeClr val="tx1">
                    <a:lumMod val="75000"/>
                    <a:lumOff val="25000"/>
                  </a:schemeClr>
                </a:solidFill>
              </a:rPr>
              <a:t>DEVELOP is a NASA-funded program that is focused on highlighting NASA data </a:t>
            </a:r>
            <a:r>
              <a:rPr lang="en-US" sz="2100" dirty="0" smtClean="0">
                <a:solidFill>
                  <a:schemeClr val="tx1">
                    <a:lumMod val="75000"/>
                    <a:lumOff val="25000"/>
                  </a:schemeClr>
                </a:solidFill>
              </a:rPr>
              <a:t>applications.</a:t>
            </a:r>
          </a:p>
          <a:p>
            <a:pPr marL="342900" indent="-342900">
              <a:buClr>
                <a:srgbClr val="1B57AF"/>
              </a:buClr>
              <a:buFont typeface="Webdings" panose="05030102010509060703" pitchFamily="18" charset="2"/>
              <a:buChar char="4"/>
            </a:pPr>
            <a:r>
              <a:rPr lang="en-US" sz="2100" b="1" dirty="0" smtClean="0">
                <a:solidFill>
                  <a:schemeClr val="tx1">
                    <a:lumMod val="75000"/>
                    <a:lumOff val="25000"/>
                  </a:schemeClr>
                </a:solidFill>
              </a:rPr>
              <a:t>Some </a:t>
            </a:r>
            <a:r>
              <a:rPr lang="en-US" sz="2100" b="1" dirty="0">
                <a:solidFill>
                  <a:schemeClr val="tx1">
                    <a:lumMod val="75000"/>
                    <a:lumOff val="25000"/>
                  </a:schemeClr>
                </a:solidFill>
              </a:rPr>
              <a:t>kind of processing has taken </a:t>
            </a:r>
            <a:r>
              <a:rPr lang="en-US" sz="2100" b="1" dirty="0" smtClean="0">
                <a:solidFill>
                  <a:schemeClr val="tx1">
                    <a:lumMod val="75000"/>
                    <a:lumOff val="25000"/>
                  </a:schemeClr>
                </a:solidFill>
              </a:rPr>
              <a:t>place</a:t>
            </a:r>
          </a:p>
          <a:p>
            <a:pPr marL="800100" lvl="1" indent="-342900">
              <a:buClr>
                <a:srgbClr val="1B57AF"/>
              </a:buClr>
              <a:buFont typeface="Webdings" panose="05030102010509060703" pitchFamily="18" charset="2"/>
              <a:buChar char="4"/>
            </a:pPr>
            <a:r>
              <a:rPr lang="en-US" sz="2100" dirty="0" smtClean="0">
                <a:solidFill>
                  <a:schemeClr val="tx1">
                    <a:lumMod val="75000"/>
                    <a:lumOff val="25000"/>
                  </a:schemeClr>
                </a:solidFill>
              </a:rPr>
              <a:t>The </a:t>
            </a:r>
            <a:r>
              <a:rPr lang="en-US" sz="2100" dirty="0">
                <a:solidFill>
                  <a:schemeClr val="tx1">
                    <a:lumMod val="75000"/>
                    <a:lumOff val="25000"/>
                  </a:schemeClr>
                </a:solidFill>
              </a:rPr>
              <a:t>team actually created the </a:t>
            </a:r>
            <a:r>
              <a:rPr lang="en-US" sz="2100" dirty="0" smtClean="0">
                <a:solidFill>
                  <a:schemeClr val="tx1">
                    <a:lumMod val="75000"/>
                    <a:lumOff val="25000"/>
                  </a:schemeClr>
                </a:solidFill>
              </a:rPr>
              <a:t>image</a:t>
            </a:r>
          </a:p>
          <a:p>
            <a:pPr marL="800100" lvl="1" indent="-342900">
              <a:buClr>
                <a:srgbClr val="1B57AF"/>
              </a:buClr>
              <a:buFont typeface="Webdings" panose="05030102010509060703" pitchFamily="18" charset="2"/>
              <a:buChar char="4"/>
            </a:pPr>
            <a:r>
              <a:rPr lang="en-US" sz="2100" b="1" dirty="0" smtClean="0">
                <a:solidFill>
                  <a:schemeClr val="tx1">
                    <a:lumMod val="75000"/>
                    <a:lumOff val="25000"/>
                  </a:schemeClr>
                </a:solidFill>
              </a:rPr>
              <a:t>Not </a:t>
            </a:r>
            <a:r>
              <a:rPr lang="en-US" sz="2100" b="1" dirty="0">
                <a:solidFill>
                  <a:schemeClr val="tx1">
                    <a:lumMod val="75000"/>
                    <a:lumOff val="25000"/>
                  </a:schemeClr>
                </a:solidFill>
              </a:rPr>
              <a:t>just a raw satellite image </a:t>
            </a:r>
            <a:r>
              <a:rPr lang="en-US" sz="2100" dirty="0">
                <a:solidFill>
                  <a:schemeClr val="tx1">
                    <a:lumMod val="75000"/>
                    <a:lumOff val="25000"/>
                  </a:schemeClr>
                </a:solidFill>
              </a:rPr>
              <a:t>or simple re-order of spectral bands (false color composite</a:t>
            </a:r>
            <a:r>
              <a:rPr lang="en-US" sz="2100" dirty="0" smtClean="0">
                <a:solidFill>
                  <a:schemeClr val="tx1">
                    <a:lumMod val="75000"/>
                    <a:lumOff val="25000"/>
                  </a:schemeClr>
                </a:solidFill>
              </a:rPr>
              <a:t>)</a:t>
            </a:r>
          </a:p>
          <a:p>
            <a:pPr marL="342900" indent="-342900">
              <a:buClr>
                <a:srgbClr val="1B57AF"/>
              </a:buClr>
              <a:buFont typeface="Webdings" panose="05030102010509060703" pitchFamily="18" charset="2"/>
              <a:buChar char="4"/>
            </a:pPr>
            <a:r>
              <a:rPr lang="en-US" sz="2100" dirty="0" smtClean="0">
                <a:solidFill>
                  <a:schemeClr val="tx1">
                    <a:lumMod val="75000"/>
                    <a:lumOff val="25000"/>
                  </a:schemeClr>
                </a:solidFill>
              </a:rPr>
              <a:t>A </a:t>
            </a:r>
            <a:r>
              <a:rPr lang="en-US" sz="2100" b="1" dirty="0" smtClean="0">
                <a:solidFill>
                  <a:schemeClr val="tx1">
                    <a:lumMod val="75000"/>
                    <a:lumOff val="25000"/>
                  </a:schemeClr>
                </a:solidFill>
              </a:rPr>
              <a:t>north arrow</a:t>
            </a:r>
            <a:r>
              <a:rPr lang="en-US" sz="2100" dirty="0" smtClean="0">
                <a:solidFill>
                  <a:schemeClr val="tx1">
                    <a:lumMod val="75000"/>
                    <a:lumOff val="25000"/>
                  </a:schemeClr>
                </a:solidFill>
              </a:rPr>
              <a:t>, </a:t>
            </a:r>
            <a:r>
              <a:rPr lang="en-US" sz="2100" b="1" dirty="0" smtClean="0">
                <a:solidFill>
                  <a:schemeClr val="tx1">
                    <a:lumMod val="75000"/>
                    <a:lumOff val="25000"/>
                  </a:schemeClr>
                </a:solidFill>
              </a:rPr>
              <a:t>scale bar</a:t>
            </a:r>
            <a:r>
              <a:rPr lang="en-US" sz="2100" dirty="0" smtClean="0">
                <a:solidFill>
                  <a:schemeClr val="tx1">
                    <a:lumMod val="75000"/>
                    <a:lumOff val="25000"/>
                  </a:schemeClr>
                </a:solidFill>
              </a:rPr>
              <a:t>, and </a:t>
            </a:r>
            <a:r>
              <a:rPr lang="en-US" sz="2100" b="1" dirty="0" smtClean="0">
                <a:solidFill>
                  <a:schemeClr val="tx1">
                    <a:lumMod val="75000"/>
                    <a:lumOff val="25000"/>
                  </a:schemeClr>
                </a:solidFill>
              </a:rPr>
              <a:t>legend</a:t>
            </a:r>
            <a:r>
              <a:rPr lang="en-US" sz="2100" dirty="0" smtClean="0">
                <a:solidFill>
                  <a:schemeClr val="tx1">
                    <a:lumMod val="75000"/>
                    <a:lumOff val="25000"/>
                  </a:schemeClr>
                </a:solidFill>
              </a:rPr>
              <a:t> are included</a:t>
            </a:r>
            <a:endParaRPr lang="en-US" sz="2100" dirty="0">
              <a:solidFill>
                <a:schemeClr val="tx1">
                  <a:lumMod val="75000"/>
                  <a:lumOff val="25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641" b="918"/>
          <a:stretch/>
        </p:blipFill>
        <p:spPr>
          <a:xfrm>
            <a:off x="8637917" y="4843983"/>
            <a:ext cx="3474720" cy="1901577"/>
          </a:xfrm>
          <a:prstGeom prst="rect">
            <a:avLst/>
          </a:prstGeom>
          <a:ln w="38100">
            <a:solidFill>
              <a:schemeClr val="tx1">
                <a:lumMod val="75000"/>
                <a:lumOff val="25000"/>
              </a:schemeClr>
            </a:solid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419" t="1607" r="6874" b="2424"/>
          <a:stretch/>
        </p:blipFill>
        <p:spPr>
          <a:xfrm>
            <a:off x="8637917" y="806078"/>
            <a:ext cx="3474720" cy="1910922"/>
          </a:xfrm>
          <a:prstGeom prst="rect">
            <a:avLst/>
          </a:prstGeom>
          <a:ln w="38100">
            <a:solidFill>
              <a:schemeClr val="tx1">
                <a:lumMod val="75000"/>
                <a:lumOff val="25000"/>
              </a:schemeClr>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4783" y="2837782"/>
            <a:ext cx="3474720" cy="1894045"/>
          </a:xfrm>
          <a:prstGeom prst="rect">
            <a:avLst/>
          </a:prstGeom>
          <a:ln w="38100">
            <a:solidFill>
              <a:schemeClr val="tx1">
                <a:lumMod val="75000"/>
                <a:lumOff val="25000"/>
              </a:schemeClr>
            </a:solidFill>
          </a:ln>
        </p:spPr>
      </p:pic>
      <p:sp>
        <p:nvSpPr>
          <p:cNvPr id="8" name="Rectangle 7"/>
          <p:cNvSpPr/>
          <p:nvPr/>
        </p:nvSpPr>
        <p:spPr>
          <a:xfrm rot="16200000">
            <a:off x="-1858303" y="4681584"/>
            <a:ext cx="4018004" cy="369332"/>
          </a:xfrm>
          <a:prstGeom prst="rect">
            <a:avLst/>
          </a:prstGeom>
        </p:spPr>
        <p:txBody>
          <a:bodyPr wrap="square">
            <a:spAutoFit/>
          </a:bodyPr>
          <a:lstStyle/>
          <a:p>
            <a:pPr algn="r"/>
            <a:r>
              <a:rPr lang="en-US" b="1" dirty="0" smtClean="0">
                <a:solidFill>
                  <a:srgbClr val="FF0000"/>
                </a:solidFill>
                <a:latin typeface="+mj-lt"/>
              </a:rPr>
              <a:t>Delete this slide before submission.</a:t>
            </a:r>
            <a:endParaRPr lang="en-US" sz="2400" dirty="0">
              <a:solidFill>
                <a:srgbClr val="FF0000"/>
              </a:solidFill>
            </a:endParaRPr>
          </a:p>
        </p:txBody>
      </p:sp>
    </p:spTree>
    <p:extLst>
      <p:ext uri="{BB962C8B-B14F-4D97-AF65-F5344CB8AC3E}">
        <p14:creationId xmlns:p14="http://schemas.microsoft.com/office/powerpoint/2010/main" val="836482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107" y="327406"/>
            <a:ext cx="11055517" cy="479425"/>
          </a:xfrm>
        </p:spPr>
        <p:txBody>
          <a:bodyPr>
            <a:noAutofit/>
          </a:bodyPr>
          <a:lstStyle/>
          <a:p>
            <a:r>
              <a:rPr lang="en-US" sz="4200" b="1" dirty="0" smtClean="0"/>
              <a:t>Technical Image: </a:t>
            </a:r>
            <a:r>
              <a:rPr lang="en-US" sz="4200" dirty="0" smtClean="0"/>
              <a:t>Tips</a:t>
            </a:r>
            <a:endParaRPr lang="en-US" sz="4200" dirty="0"/>
          </a:p>
        </p:txBody>
      </p:sp>
      <p:sp>
        <p:nvSpPr>
          <p:cNvPr id="2" name="Rectangle 1"/>
          <p:cNvSpPr/>
          <p:nvPr/>
        </p:nvSpPr>
        <p:spPr>
          <a:xfrm>
            <a:off x="280416" y="853232"/>
            <a:ext cx="11800784" cy="5863144"/>
          </a:xfrm>
          <a:prstGeom prst="rect">
            <a:avLst/>
          </a:prstGeom>
        </p:spPr>
        <p:txBody>
          <a:bodyPr wrap="square">
            <a:spAutoFit/>
          </a:bodyPr>
          <a:lstStyle/>
          <a:p>
            <a:pPr marL="342900" marR="0" lvl="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Make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sure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that all text is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legible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(meaning not too small)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and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separate/editable.</a:t>
            </a:r>
            <a:endPar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endParaRPr>
          </a:p>
          <a:p>
            <a:pPr marL="34290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You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can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include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hlinkClick r:id="rId3"/>
              </a:rPr>
              <a:t>inset maps</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to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give a greater context of where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your study area is in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the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United States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or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the world.</a:t>
            </a:r>
          </a:p>
          <a:p>
            <a:pPr marL="34290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Use descriptive,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well thought out legends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not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titled “Legend</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a:t>
            </a:r>
          </a:p>
          <a:p>
            <a:pPr marL="800100" lvl="1"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If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you were to read the legend without the visual map,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you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should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still be able to understand what information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is being presented.</a:t>
            </a:r>
          </a:p>
          <a:p>
            <a:pPr marL="800100" lvl="1"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hlinkClick r:id="rId4"/>
              </a:rPr>
              <a:t>Picking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hlinkClick r:id="rId4"/>
              </a:rPr>
              <a:t>your </a:t>
            </a:r>
            <a:r>
              <a:rPr lang="en-US" sz="2100" dirty="0" err="1">
                <a:solidFill>
                  <a:schemeClr val="tx1">
                    <a:lumMod val="75000"/>
                    <a:lumOff val="25000"/>
                  </a:schemeClr>
                </a:solidFill>
                <a:latin typeface="+mj-lt"/>
                <a:ea typeface="Calibri" panose="020F0502020204030204" pitchFamily="34" charset="0"/>
                <a:cs typeface="Times New Roman" panose="02020603050405020304" pitchFamily="18" charset="0"/>
                <a:hlinkClick r:id="rId4"/>
              </a:rPr>
              <a:t>symbology</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hlinkClick r:id="rId4"/>
              </a:rPr>
              <a:t>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hlinkClick r:id="rId4"/>
              </a:rPr>
              <a:t>wisely</a:t>
            </a:r>
            <a:endPar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endParaRPr>
          </a:p>
          <a:p>
            <a:pPr marL="342900" marR="0" lvl="0" indent="-342900">
              <a:buClr>
                <a:srgbClr val="1B57AF"/>
              </a:buClr>
              <a:buFont typeface="Webdings" panose="05030102010509060703" pitchFamily="18" charset="2"/>
              <a:buChar char="4"/>
              <a:tabLst>
                <a:tab pos="457200" algn="l"/>
              </a:tabLst>
            </a:pP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Be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thoughtful when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choosing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color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schemes</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a:t>
            </a:r>
          </a:p>
          <a:p>
            <a:pPr marL="800100" lvl="1"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hlinkClick r:id="rId5"/>
              </a:rPr>
              <a:t>Avoiding bad color combinations</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   </a:t>
            </a:r>
          </a:p>
          <a:p>
            <a:pPr marL="800100" lvl="1"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hlinkClick r:id="rId6"/>
              </a:rPr>
              <a:t>Designing for color blindness </a:t>
            </a:r>
            <a:endPar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endParaRPr>
          </a:p>
          <a:p>
            <a:pPr marL="342900" marR="0" lvl="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Be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careful about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your scale bars.</a:t>
            </a:r>
          </a:p>
          <a:p>
            <a:pPr marL="800100" lvl="1"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You can import the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scale bar as part of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the image</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but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the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numbers/unit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text must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separate/editable</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a:t>
            </a:r>
          </a:p>
          <a:p>
            <a:pPr marL="342900" indent="-342900">
              <a:buClr>
                <a:srgbClr val="1B57AF"/>
              </a:buClr>
              <a:buFont typeface="Webdings" panose="05030102010509060703" pitchFamily="18" charset="2"/>
              <a:buChar char="4"/>
              <a:tabLst>
                <a:tab pos="457200" algn="l"/>
              </a:tabLst>
            </a:pP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Do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not </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include metadata</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 on the image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(datasets,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map authors, projection type)</a:t>
            </a:r>
          </a:p>
          <a:p>
            <a:pPr marL="342900" indent="-342900">
              <a:buClr>
                <a:srgbClr val="1B57AF"/>
              </a:buClr>
              <a:buFont typeface="Webdings" panose="05030102010509060703" pitchFamily="18" charset="2"/>
              <a:buChar char="4"/>
              <a:tabLst>
                <a:tab pos="457200" algn="l"/>
              </a:tabLst>
            </a:pP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Consider the scale/shape of the image: feel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free to zoom in to a particularly interesting part of the study area</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 or duplicate the image to make a time </a:t>
            </a: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series</a:t>
            </a:r>
          </a:p>
          <a:p>
            <a:pPr marL="34290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Before submission,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h</a:t>
            </a:r>
            <a:r>
              <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rPr>
              <a:t>ave </a:t>
            </a:r>
            <a:r>
              <a:rPr lang="en-US" sz="2100" b="1" dirty="0">
                <a:solidFill>
                  <a:schemeClr val="tx1">
                    <a:lumMod val="75000"/>
                    <a:lumOff val="25000"/>
                  </a:schemeClr>
                </a:solidFill>
                <a:latin typeface="+mj-lt"/>
                <a:ea typeface="Calibri" panose="020F0502020204030204" pitchFamily="34" charset="0"/>
                <a:cs typeface="Times New Roman" panose="02020603050405020304" pitchFamily="18" charset="0"/>
              </a:rPr>
              <a:t>multiple people look at the imagery </a:t>
            </a:r>
            <a:r>
              <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rPr>
              <a:t>with a critical eye</a:t>
            </a:r>
          </a:p>
          <a:p>
            <a:pPr marL="34290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rPr>
              <a:t>There are more map </a:t>
            </a:r>
            <a:r>
              <a:rPr lang="en-US" sz="2100" dirty="0">
                <a:solidFill>
                  <a:schemeClr val="tx1">
                    <a:lumMod val="75000"/>
                    <a:lumOff val="25000"/>
                  </a:schemeClr>
                </a:solidFill>
                <a:latin typeface="+mj-lt"/>
              </a:rPr>
              <a:t>resources available </a:t>
            </a:r>
            <a:r>
              <a:rPr lang="en-US" sz="2100" dirty="0" smtClean="0">
                <a:solidFill>
                  <a:schemeClr val="tx1">
                    <a:lumMod val="75000"/>
                    <a:lumOff val="25000"/>
                  </a:schemeClr>
                </a:solidFill>
                <a:latin typeface="+mj-lt"/>
              </a:rPr>
              <a:t>on</a:t>
            </a:r>
            <a:r>
              <a:rPr lang="en-US" sz="2100" dirty="0">
                <a:solidFill>
                  <a:schemeClr val="tx1">
                    <a:lumMod val="75000"/>
                    <a:lumOff val="25000"/>
                  </a:schemeClr>
                </a:solidFill>
                <a:latin typeface="+mj-lt"/>
              </a:rPr>
              <a:t> </a:t>
            </a:r>
            <a:r>
              <a:rPr lang="en-US" sz="2100" u="sng" dirty="0" smtClean="0">
                <a:solidFill>
                  <a:schemeClr val="tx1">
                    <a:lumMod val="75000"/>
                    <a:lumOff val="25000"/>
                  </a:schemeClr>
                </a:solidFill>
                <a:latin typeface="+mj-lt"/>
                <a:hlinkClick r:id="rId7"/>
              </a:rPr>
              <a:t>DEVELOPedia</a:t>
            </a:r>
            <a:endParaRPr lang="en-US" sz="2100" dirty="0">
              <a:solidFill>
                <a:schemeClr val="tx1">
                  <a:lumMod val="75000"/>
                  <a:lumOff val="25000"/>
                </a:schemeClr>
              </a:solidFill>
              <a:latin typeface="+mj-lt"/>
            </a:endParaRPr>
          </a:p>
        </p:txBody>
      </p:sp>
      <p:sp>
        <p:nvSpPr>
          <p:cNvPr id="6" name="Rectangle 5"/>
          <p:cNvSpPr/>
          <p:nvPr/>
        </p:nvSpPr>
        <p:spPr>
          <a:xfrm rot="16200000">
            <a:off x="-1858303" y="4681584"/>
            <a:ext cx="4018004" cy="369332"/>
          </a:xfrm>
          <a:prstGeom prst="rect">
            <a:avLst/>
          </a:prstGeom>
        </p:spPr>
        <p:txBody>
          <a:bodyPr wrap="square">
            <a:spAutoFit/>
          </a:bodyPr>
          <a:lstStyle/>
          <a:p>
            <a:pPr algn="r"/>
            <a:r>
              <a:rPr lang="en-US" b="1" dirty="0" smtClean="0">
                <a:solidFill>
                  <a:srgbClr val="FF0000"/>
                </a:solidFill>
                <a:latin typeface="+mj-lt"/>
              </a:rPr>
              <a:t>Delete this slide before submission.</a:t>
            </a:r>
            <a:endParaRPr lang="en-US" sz="2400" dirty="0">
              <a:solidFill>
                <a:srgbClr val="FF0000"/>
              </a:solidFill>
            </a:endParaRPr>
          </a:p>
        </p:txBody>
      </p:sp>
    </p:spTree>
    <p:extLst>
      <p:ext uri="{BB962C8B-B14F-4D97-AF65-F5344CB8AC3E}">
        <p14:creationId xmlns:p14="http://schemas.microsoft.com/office/powerpoint/2010/main" val="35216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107" y="327406"/>
            <a:ext cx="11055517" cy="479425"/>
          </a:xfrm>
        </p:spPr>
        <p:txBody>
          <a:bodyPr>
            <a:noAutofit/>
          </a:bodyPr>
          <a:lstStyle/>
          <a:p>
            <a:r>
              <a:rPr lang="en-US" sz="4200" b="1" dirty="0"/>
              <a:t>Technical Image</a:t>
            </a:r>
            <a:r>
              <a:rPr lang="en-US" sz="4200" b="1" dirty="0" smtClean="0"/>
              <a:t>: </a:t>
            </a:r>
            <a:r>
              <a:rPr lang="en-US" sz="4200" dirty="0" smtClean="0"/>
              <a:t>Caption Examples</a:t>
            </a:r>
            <a:endParaRPr lang="en-US" sz="4200" dirty="0"/>
          </a:p>
        </p:txBody>
      </p:sp>
      <p:sp>
        <p:nvSpPr>
          <p:cNvPr id="4" name="Rectangle 3"/>
          <p:cNvSpPr/>
          <p:nvPr/>
        </p:nvSpPr>
        <p:spPr>
          <a:xfrm>
            <a:off x="373964" y="840359"/>
            <a:ext cx="10745485" cy="4293483"/>
          </a:xfrm>
          <a:prstGeom prst="rect">
            <a:avLst/>
          </a:prstGeom>
        </p:spPr>
        <p:txBody>
          <a:bodyPr wrap="square">
            <a:spAutoFit/>
          </a:bodyPr>
          <a:lstStyle/>
          <a:p>
            <a:pPr>
              <a:buClr>
                <a:srgbClr val="1B57AF"/>
              </a:buClr>
              <a:tabLst>
                <a:tab pos="457200" algn="l"/>
              </a:tabLst>
            </a:pPr>
            <a:r>
              <a:rPr lang="en-US" sz="2100" b="1" dirty="0" smtClean="0">
                <a:solidFill>
                  <a:schemeClr val="tx1">
                    <a:lumMod val="75000"/>
                    <a:lumOff val="25000"/>
                  </a:schemeClr>
                </a:solidFill>
                <a:latin typeface="+mj-lt"/>
              </a:rPr>
              <a:t>You need to include what NASA satellite/sensor from which the image is derived. You should also include what date image was captured, what it is (EX: NDVI), and how it can be used for decision making. Here are some good examples:</a:t>
            </a:r>
            <a:endParaRPr lang="en-US" sz="2100" b="1" dirty="0" smtClean="0">
              <a:solidFill>
                <a:schemeClr val="tx1">
                  <a:lumMod val="75000"/>
                  <a:lumOff val="25000"/>
                </a:schemeClr>
              </a:solidFill>
              <a:latin typeface="+mj-lt"/>
              <a:ea typeface="Calibri" panose="020F0502020204030204" pitchFamily="34" charset="0"/>
              <a:cs typeface="Times New Roman" panose="02020603050405020304" pitchFamily="18" charset="0"/>
            </a:endParaRPr>
          </a:p>
          <a:p>
            <a:pPr marL="34290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“The extent of riparian vegetation (black) and probability map of the extent of tamarisk cover, with high probability (red) to low probability (dark blue), in the Green River watershed in 2016.”</a:t>
            </a:r>
          </a:p>
          <a:p>
            <a:pPr marL="34290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“Average turbidity across the San Francisco Bay-Delta derived from Landsat 7 data (2016). Turbidity concentrations can be used to track Delta smelt throughout the region.”</a:t>
            </a:r>
          </a:p>
          <a:p>
            <a:pPr marL="342900" indent="-342900">
              <a:buClr>
                <a:srgbClr val="1B57AF"/>
              </a:buClr>
              <a:buFont typeface="Webdings" panose="05030102010509060703" pitchFamily="18" charset="2"/>
              <a:buChar char="4"/>
              <a:tabLst>
                <a:tab pos="457200" algn="l"/>
              </a:tabLst>
            </a:pPr>
            <a:r>
              <a:rPr lang="en-US" sz="2100" dirty="0" smtClean="0">
                <a:solidFill>
                  <a:schemeClr val="tx1">
                    <a:lumMod val="75000"/>
                    <a:lumOff val="25000"/>
                  </a:schemeClr>
                </a:solidFill>
                <a:latin typeface="+mj-lt"/>
                <a:ea typeface="Calibri" panose="020F0502020204030204" pitchFamily="34" charset="0"/>
                <a:cs typeface="Times New Roman" panose="02020603050405020304" pitchFamily="18" charset="0"/>
              </a:rPr>
              <a:t>“Sea level anomaly from Jason 2 satellite altimeter. The Republic of the Marshall Islands Exclusive Economic Zone is shaded blue. Sea level anomaly heights range from low (dark blue) to high (dark orange).”</a:t>
            </a:r>
          </a:p>
          <a:p>
            <a:pPr>
              <a:buClr>
                <a:srgbClr val="1B57AF"/>
              </a:buClr>
              <a:tabLst>
                <a:tab pos="457200" algn="l"/>
              </a:tabLst>
            </a:pPr>
            <a:endParaRPr lang="en-US" sz="2100" dirty="0">
              <a:solidFill>
                <a:schemeClr val="tx1">
                  <a:lumMod val="75000"/>
                  <a:lumOff val="25000"/>
                </a:schemeClr>
              </a:solidFill>
              <a:latin typeface="+mj-lt"/>
              <a:ea typeface="Calibri" panose="020F0502020204030204" pitchFamily="34" charset="0"/>
              <a:cs typeface="Times New Roman" panose="02020603050405020304" pitchFamily="18" charset="0"/>
            </a:endParaRPr>
          </a:p>
        </p:txBody>
      </p:sp>
      <p:sp>
        <p:nvSpPr>
          <p:cNvPr id="6" name="Rectangle 5"/>
          <p:cNvSpPr/>
          <p:nvPr/>
        </p:nvSpPr>
        <p:spPr>
          <a:xfrm rot="16200000">
            <a:off x="-1858303" y="4681584"/>
            <a:ext cx="4018004" cy="369332"/>
          </a:xfrm>
          <a:prstGeom prst="rect">
            <a:avLst/>
          </a:prstGeom>
        </p:spPr>
        <p:txBody>
          <a:bodyPr wrap="square">
            <a:spAutoFit/>
          </a:bodyPr>
          <a:lstStyle/>
          <a:p>
            <a:pPr algn="r"/>
            <a:r>
              <a:rPr lang="en-US" b="1" dirty="0" smtClean="0">
                <a:solidFill>
                  <a:srgbClr val="FF0000"/>
                </a:solidFill>
                <a:latin typeface="+mj-lt"/>
              </a:rPr>
              <a:t>Delete this slide before submission.</a:t>
            </a:r>
            <a:endParaRPr lang="en-US" sz="2400" dirty="0">
              <a:solidFill>
                <a:srgbClr val="FF0000"/>
              </a:solidFill>
            </a:endParaRPr>
          </a:p>
        </p:txBody>
      </p:sp>
    </p:spTree>
    <p:extLst>
      <p:ext uri="{BB962C8B-B14F-4D97-AF65-F5344CB8AC3E}">
        <p14:creationId xmlns:p14="http://schemas.microsoft.com/office/powerpoint/2010/main" val="207498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half" idx="4294967295"/>
          </p:nvPr>
        </p:nvSpPr>
        <p:spPr>
          <a:xfrm>
            <a:off x="300790" y="5279461"/>
            <a:ext cx="11598442" cy="1578539"/>
          </a:xfrm>
          <a:prstGeom prst="rect">
            <a:avLst/>
          </a:prstGeom>
        </p:spPr>
        <p:txBody>
          <a:bodyPr wrap="square">
            <a:noAutofit/>
          </a:bodyPr>
          <a:lstStyle/>
          <a:p>
            <a:pPr marL="0" indent="0">
              <a:lnSpc>
                <a:spcPct val="100000"/>
              </a:lnSpc>
              <a:spcBef>
                <a:spcPts val="0"/>
              </a:spcBef>
              <a:buNone/>
            </a:pPr>
            <a:r>
              <a:rPr lang="en-US" sz="1500" b="1" dirty="0">
                <a:cs typeface="Arial" panose="020B0604020202020204" pitchFamily="34" charset="0"/>
              </a:rPr>
              <a:t>Project Short Title Here</a:t>
            </a:r>
          </a:p>
          <a:p>
            <a:pPr marL="0" indent="0">
              <a:lnSpc>
                <a:spcPct val="100000"/>
              </a:lnSpc>
              <a:spcBef>
                <a:spcPts val="0"/>
              </a:spcBef>
              <a:buNone/>
            </a:pPr>
            <a:r>
              <a:rPr lang="en-US" sz="1500" b="1" dirty="0" smtClean="0">
                <a:cs typeface="Arial" panose="020B0604020202020204" pitchFamily="34" charset="0"/>
              </a:rPr>
              <a:t>Caption</a:t>
            </a:r>
            <a:r>
              <a:rPr lang="en-US" sz="1500" dirty="0">
                <a:cs typeface="Arial" panose="020B0604020202020204" pitchFamily="34" charset="0"/>
              </a:rPr>
              <a:t>: </a:t>
            </a:r>
            <a:r>
              <a:rPr lang="en-US" sz="1500" dirty="0" smtClean="0">
                <a:cs typeface="Arial" panose="020B0604020202020204" pitchFamily="34" charset="0"/>
              </a:rPr>
              <a:t>Make sure to include what </a:t>
            </a:r>
            <a:r>
              <a:rPr lang="en-US" sz="1500" dirty="0">
                <a:cs typeface="Arial" panose="020B0604020202020204" pitchFamily="34" charset="0"/>
              </a:rPr>
              <a:t>NASA </a:t>
            </a:r>
            <a:r>
              <a:rPr lang="en-US" sz="1500" dirty="0" smtClean="0">
                <a:cs typeface="Arial" panose="020B0604020202020204" pitchFamily="34" charset="0"/>
              </a:rPr>
              <a:t>satellite/sensor and date from which the image is derived. You should also </a:t>
            </a:r>
            <a:r>
              <a:rPr lang="en-US" sz="1500" dirty="0">
                <a:cs typeface="Arial" panose="020B0604020202020204" pitchFamily="34" charset="0"/>
              </a:rPr>
              <a:t>include what the image is </a:t>
            </a:r>
            <a:r>
              <a:rPr lang="en-US" sz="1500" dirty="0" smtClean="0">
                <a:cs typeface="Arial" panose="020B0604020202020204" pitchFamily="34" charset="0"/>
              </a:rPr>
              <a:t>(EX: NDVI) </a:t>
            </a:r>
            <a:r>
              <a:rPr lang="en-US" sz="1500" dirty="0">
                <a:cs typeface="Arial" panose="020B0604020202020204" pitchFamily="34" charset="0"/>
              </a:rPr>
              <a:t>and how it can be used for decision making. </a:t>
            </a:r>
            <a:r>
              <a:rPr lang="en-US" sz="1500" b="1" dirty="0" smtClean="0">
                <a:cs typeface="Arial" panose="020B0604020202020204" pitchFamily="34" charset="0"/>
              </a:rPr>
              <a:t>75 </a:t>
            </a:r>
            <a:r>
              <a:rPr lang="en-US" sz="1500" b="1" dirty="0">
                <a:cs typeface="Arial" panose="020B0604020202020204" pitchFamily="34" charset="0"/>
              </a:rPr>
              <a:t>word limit.</a:t>
            </a:r>
          </a:p>
          <a:p>
            <a:pPr marL="0" indent="0">
              <a:lnSpc>
                <a:spcPct val="100000"/>
              </a:lnSpc>
              <a:spcBef>
                <a:spcPts val="0"/>
              </a:spcBef>
              <a:buNone/>
            </a:pPr>
            <a:r>
              <a:rPr lang="en-US" sz="1500" b="1" dirty="0" smtClean="0">
                <a:cs typeface="Arial" panose="020B0604020202020204" pitchFamily="34" charset="0"/>
              </a:rPr>
              <a:t>Metadata </a:t>
            </a:r>
            <a:r>
              <a:rPr lang="en-US" sz="1500" b="1" dirty="0">
                <a:cs typeface="Arial" panose="020B0604020202020204" pitchFamily="34" charset="0"/>
              </a:rPr>
              <a:t>Tags</a:t>
            </a:r>
            <a:r>
              <a:rPr lang="en-US" sz="1500" dirty="0">
                <a:cs typeface="Arial" panose="020B0604020202020204" pitchFamily="34" charset="0"/>
              </a:rPr>
              <a:t>: List any </a:t>
            </a:r>
            <a:r>
              <a:rPr lang="en-US" sz="1500" dirty="0" smtClean="0">
                <a:cs typeface="Arial" panose="020B0604020202020204" pitchFamily="34" charset="0"/>
              </a:rPr>
              <a:t>keywords </a:t>
            </a:r>
            <a:r>
              <a:rPr lang="en-US" sz="1500" dirty="0">
                <a:cs typeface="Arial" panose="020B0604020202020204" pitchFamily="34" charset="0"/>
              </a:rPr>
              <a:t>or project participant names that you would </a:t>
            </a:r>
            <a:r>
              <a:rPr lang="en-US" sz="1500" dirty="0" smtClean="0">
                <a:cs typeface="Arial" panose="020B0604020202020204" pitchFamily="34" charset="0"/>
              </a:rPr>
              <a:t>like to be </a:t>
            </a:r>
            <a:r>
              <a:rPr lang="en-US" sz="1500" dirty="0">
                <a:cs typeface="Arial" panose="020B0604020202020204" pitchFamily="34" charset="0"/>
              </a:rPr>
              <a:t>included in the photo’s metadata</a:t>
            </a:r>
            <a:r>
              <a:rPr lang="en-US" sz="1500" dirty="0" smtClean="0">
                <a:cs typeface="Arial" panose="020B0604020202020204" pitchFamily="34" charset="0"/>
              </a:rPr>
              <a:t>.</a:t>
            </a:r>
            <a:endParaRPr lang="en-US" sz="1500" dirty="0">
              <a:cs typeface="Arial" panose="020B0604020202020204" pitchFamily="34" charset="0"/>
            </a:endParaRPr>
          </a:p>
        </p:txBody>
      </p:sp>
      <p:sp>
        <p:nvSpPr>
          <p:cNvPr id="6" name="Rectangle 5"/>
          <p:cNvSpPr/>
          <p:nvPr/>
        </p:nvSpPr>
        <p:spPr>
          <a:xfrm>
            <a:off x="1499446" y="187992"/>
            <a:ext cx="9193109" cy="5009650"/>
          </a:xfrm>
          <a:prstGeom prst="rect">
            <a:avLst/>
          </a:prstGeom>
          <a:solidFill>
            <a:srgbClr val="1B57A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Delete this box and place image here.</a:t>
            </a:r>
          </a:p>
          <a:p>
            <a:pPr algn="ctr"/>
            <a:endParaRPr lang="en-US" dirty="0"/>
          </a:p>
          <a:p>
            <a:pPr algn="ctr"/>
            <a:r>
              <a:rPr lang="en-US" dirty="0" smtClean="0"/>
              <a:t>In the case you’d like to submit more than one image, duplicate this slide.</a:t>
            </a:r>
            <a:endParaRPr lang="en-US" dirty="0"/>
          </a:p>
        </p:txBody>
      </p:sp>
    </p:spTree>
    <p:extLst>
      <p:ext uri="{BB962C8B-B14F-4D97-AF65-F5344CB8AC3E}">
        <p14:creationId xmlns:p14="http://schemas.microsoft.com/office/powerpoint/2010/main" val="1478212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57A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3278</TotalTime>
  <Words>689</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Century Gothic</vt:lpstr>
      <vt:lpstr>Times New Roman</vt:lpstr>
      <vt:lpstr>Webdings</vt:lpstr>
      <vt:lpstr>Wingdings</vt:lpstr>
      <vt:lpstr>Office Theme</vt:lpstr>
      <vt:lpstr>PowerPoint Presentation</vt:lpstr>
      <vt:lpstr>Technical Image: Purpose &amp; Overview</vt:lpstr>
      <vt:lpstr>Technical Image: Requirements</vt:lpstr>
      <vt:lpstr>Technical Image: Tips</vt:lpstr>
      <vt:lpstr>Technical Image: Caption Examples</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Broddle, Madison P. (LARC-E3)[SSAI DEVELOP]</cp:lastModifiedBy>
  <cp:revision>195</cp:revision>
  <dcterms:created xsi:type="dcterms:W3CDTF">2017-05-15T13:42:39Z</dcterms:created>
  <dcterms:modified xsi:type="dcterms:W3CDTF">2019-02-28T14:51:53Z</dcterms:modified>
</cp:coreProperties>
</file>