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90" r:id="rId10"/>
    <p:sldId id="288" r:id="rId11"/>
    <p:sldId id="283" r:id="rId12"/>
    <p:sldId id="287" r:id="rId13"/>
    <p:sldId id="289" r:id="rId14"/>
    <p:sldId id="284" r:id="rId15"/>
    <p:sldId id="285" r:id="rId16"/>
    <p:sldId id="268" r:id="rId17"/>
    <p:sldId id="269" r:id="rId18"/>
    <p:sldId id="286" r:id="rId19"/>
    <p:sldId id="271" r:id="rId20"/>
  </p:sldIdLst>
  <p:sldSz cx="12192000" cy="6858000"/>
  <p:notesSz cx="6858000" cy="9144000"/>
  <p:embeddedFontLst>
    <p:embeddedFont>
      <p:font typeface="Garamond" panose="02020404030301010803" pitchFamily="18" charset="0"/>
      <p:regular r:id="rId22"/>
      <p:bold r:id="rId23"/>
      <p:italic r:id="rId24"/>
    </p:embeddedFont>
    <p:embeddedFont>
      <p:font typeface="Webdings" panose="05030102010509060703" pitchFamily="18" charset="2"/>
      <p:regular r:id="rId25"/>
    </p:embeddedFont>
    <p:embeddedFont>
      <p:font typeface="Calibri" panose="020F0502020204030204" pitchFamily="34" charset="0"/>
      <p:regular r:id="rId26"/>
      <p:bold r:id="rId27"/>
      <p:italic r:id="rId28"/>
      <p:boldItalic r:id="rId29"/>
    </p:embeddedFont>
    <p:embeddedFont>
      <p:font typeface="Century Gothic" panose="020B0502020202020204"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g8QTKYeImokP8+882KMaGj6+EqTw=="/>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ndennis" initials="k" lastIdx="6" clrIdx="0"/>
  <p:cmAuthor id="1" name="Neugebauer, Sydney E. (LARC-E3)[SSAI DEVELOP]" initials="NSE(D" lastIdx="13" clrIdx="1"/>
  <p:cmAuthor id="2" name="Bengtsson, Zachary A. (ARC-SGE)[SSAI DEVELOP]" initials="BZA(D" lastIdx="16" clrIdx="2"/>
  <p:cmAuthor id="3" name="Young,Nicholas" initials="Y" lastIdx="3" clrIdx="3"/>
  <p:cmAuthor id="4" name="Chiara Phillips" initials="CP" lastIdx="1" clrIdx="4">
    <p:extLst>
      <p:ext uri="{19B8F6BF-5375-455C-9EA6-DF929625EA0E}">
        <p15:presenceInfo xmlns:p15="http://schemas.microsoft.com/office/powerpoint/2012/main" userId="8a7c31194f1a08f7"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F4268"/>
    <a:srgbClr val="EC792A"/>
    <a:srgbClr val="4371C4"/>
    <a:srgbClr val="FF0000"/>
    <a:srgbClr val="2CFFFF"/>
    <a:srgbClr val="FFA500"/>
    <a:srgbClr val="A0A0A0"/>
    <a:srgbClr val="FF1601"/>
    <a:srgbClr val="39FF00"/>
    <a:srgbClr val="FFF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B5F898-0216-469B-BE14-5B29FE7DE687}">
  <a:tblStyle styleId="{30B5F898-0216-469B-BE14-5B29FE7DE68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3"/>
    <p:restoredTop sz="74393" autoAdjust="0"/>
  </p:normalViewPr>
  <p:slideViewPr>
    <p:cSldViewPr snapToGrid="0">
      <p:cViewPr varScale="1">
        <p:scale>
          <a:sx n="69" d="100"/>
          <a:sy n="69" d="100"/>
        </p:scale>
        <p:origin x="816"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9" Type="http://customschemas.google.com/relationships/presentationmetadata" Target="metadata"/><Relationship Id="rId21" Type="http://schemas.openxmlformats.org/officeDocument/2006/relationships/notesMaster" Target="notesMasters/notesMaster1.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33"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8.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32"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0.fntdata"/><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38196E-2DE2-41A3-A4FB-18A7A68CC14B}" type="doc">
      <dgm:prSet loTypeId="urn:microsoft.com/office/officeart/2009/layout/CircleArrowProcess" loCatId="process" qsTypeId="urn:microsoft.com/office/officeart/2005/8/quickstyle/simple1" qsCatId="simple" csTypeId="urn:microsoft.com/office/officeart/2005/8/colors/accent0_1" csCatId="mainScheme" phldr="1"/>
      <dgm:spPr/>
    </dgm:pt>
    <dgm:pt modelId="{D5472348-4263-4A39-B001-CE3C6E716778}">
      <dgm:prSet phldrT="[Text]"/>
      <dgm:spPr/>
      <dgm:t>
        <a:bodyPr/>
        <a:lstStyle/>
        <a:p>
          <a:pPr algn="ctr"/>
          <a:r>
            <a:rPr lang="en-US" b="1" dirty="0">
              <a:solidFill>
                <a:schemeClr val="bg1"/>
              </a:solidFill>
              <a:effectLst>
                <a:outerShdw blurRad="50800" dist="38100" dir="8100000" algn="tr" rotWithShape="0">
                  <a:prstClr val="black">
                    <a:alpha val="40000"/>
                  </a:prstClr>
                </a:outerShdw>
              </a:effectLst>
              <a:latin typeface="Century Gothic" panose="020B0502020202020204" pitchFamily="34" charset="0"/>
            </a:rPr>
            <a:t>Emergence Stage</a:t>
          </a:r>
        </a:p>
      </dgm:t>
    </dgm:pt>
    <dgm:pt modelId="{73D852AC-74FB-4384-B9C6-28EC95C383D3}" type="parTrans" cxnId="{334D7AF0-CD53-424D-9E83-BB0117CA2623}">
      <dgm:prSet/>
      <dgm:spPr/>
      <dgm:t>
        <a:bodyPr/>
        <a:lstStyle/>
        <a:p>
          <a:pPr algn="ctr"/>
          <a:endParaRPr lang="en-US"/>
        </a:p>
      </dgm:t>
    </dgm:pt>
    <dgm:pt modelId="{9F1AE15B-5EE3-4394-946B-653B1D996E49}" type="sibTrans" cxnId="{334D7AF0-CD53-424D-9E83-BB0117CA2623}">
      <dgm:prSet/>
      <dgm:spPr/>
      <dgm:t>
        <a:bodyPr/>
        <a:lstStyle/>
        <a:p>
          <a:pPr algn="ctr"/>
          <a:endParaRPr lang="en-US"/>
        </a:p>
      </dgm:t>
    </dgm:pt>
    <dgm:pt modelId="{0322D81C-1A31-4D73-B931-B8BAFD650111}">
      <dgm:prSet phldrT="[Text]"/>
      <dgm:spPr/>
      <dgm:t>
        <a:bodyPr/>
        <a:lstStyle/>
        <a:p>
          <a:pPr algn="ctr"/>
          <a:r>
            <a:rPr lang="en-US" b="1" dirty="0">
              <a:ln/>
              <a:solidFill>
                <a:schemeClr val="bg1"/>
              </a:solidFill>
              <a:effectLst>
                <a:outerShdw blurRad="50800" dist="38100" dir="8100000" algn="tr" rotWithShape="0">
                  <a:prstClr val="black">
                    <a:alpha val="40000"/>
                  </a:prstClr>
                </a:outerShdw>
              </a:effectLst>
              <a:latin typeface="Century Gothic" panose="020B0502020202020204" pitchFamily="34" charset="0"/>
            </a:rPr>
            <a:t>Maturation Stage</a:t>
          </a:r>
        </a:p>
      </dgm:t>
    </dgm:pt>
    <dgm:pt modelId="{DF9EA9DC-7E6F-4406-81C7-6DB52DE1A230}" type="parTrans" cxnId="{DBB7B836-FDF5-49DB-878E-B7A09E6EE3D0}">
      <dgm:prSet/>
      <dgm:spPr/>
      <dgm:t>
        <a:bodyPr/>
        <a:lstStyle/>
        <a:p>
          <a:pPr algn="ctr"/>
          <a:endParaRPr lang="en-US"/>
        </a:p>
      </dgm:t>
    </dgm:pt>
    <dgm:pt modelId="{E1C15B7B-240F-4C75-B6C2-E1A347A16121}" type="sibTrans" cxnId="{DBB7B836-FDF5-49DB-878E-B7A09E6EE3D0}">
      <dgm:prSet/>
      <dgm:spPr/>
      <dgm:t>
        <a:bodyPr/>
        <a:lstStyle/>
        <a:p>
          <a:pPr algn="ctr"/>
          <a:endParaRPr lang="en-US"/>
        </a:p>
      </dgm:t>
    </dgm:pt>
    <dgm:pt modelId="{D55C393A-26FF-42B0-A6FE-62F7A1C5C284}">
      <dgm:prSet phldrT="[Text]"/>
      <dgm:spPr/>
      <dgm:t>
        <a:bodyPr/>
        <a:lstStyle/>
        <a:p>
          <a:pPr algn="ctr"/>
          <a:r>
            <a:rPr lang="en-US" b="1" dirty="0">
              <a:solidFill>
                <a:schemeClr val="bg1"/>
              </a:solidFill>
              <a:effectLst>
                <a:outerShdw blurRad="50800" dist="38100" dir="10800000" algn="r" rotWithShape="0">
                  <a:prstClr val="black">
                    <a:alpha val="40000"/>
                  </a:prstClr>
                </a:outerShdw>
              </a:effectLst>
              <a:latin typeface="Century Gothic" panose="020B0502020202020204" pitchFamily="34" charset="0"/>
            </a:rPr>
            <a:t>Senescence Stage</a:t>
          </a:r>
        </a:p>
      </dgm:t>
    </dgm:pt>
    <dgm:pt modelId="{3AC07ED6-00CC-460C-8F7F-78F2AA74B893}" type="parTrans" cxnId="{3061C2D4-D5DA-49E8-8772-4C018B7E7997}">
      <dgm:prSet/>
      <dgm:spPr/>
      <dgm:t>
        <a:bodyPr/>
        <a:lstStyle/>
        <a:p>
          <a:pPr algn="ctr"/>
          <a:endParaRPr lang="en-US"/>
        </a:p>
      </dgm:t>
    </dgm:pt>
    <dgm:pt modelId="{CD46D229-8F3B-403B-B3CD-A27CC2011682}" type="sibTrans" cxnId="{3061C2D4-D5DA-49E8-8772-4C018B7E7997}">
      <dgm:prSet/>
      <dgm:spPr/>
      <dgm:t>
        <a:bodyPr/>
        <a:lstStyle/>
        <a:p>
          <a:pPr algn="ctr"/>
          <a:endParaRPr lang="en-US"/>
        </a:p>
      </dgm:t>
    </dgm:pt>
    <dgm:pt modelId="{D4691EE8-1264-40B3-BE1C-6BC8449D74BA}" type="pres">
      <dgm:prSet presAssocID="{7738196E-2DE2-41A3-A4FB-18A7A68CC14B}" presName="Name0" presStyleCnt="0">
        <dgm:presLayoutVars>
          <dgm:chMax val="7"/>
          <dgm:chPref val="7"/>
          <dgm:dir/>
          <dgm:animLvl val="lvl"/>
        </dgm:presLayoutVars>
      </dgm:prSet>
      <dgm:spPr/>
    </dgm:pt>
    <dgm:pt modelId="{5F64A1AE-0743-4309-9B85-A21872BCF699}" type="pres">
      <dgm:prSet presAssocID="{D5472348-4263-4A39-B001-CE3C6E716778}" presName="Accent1" presStyleCnt="0"/>
      <dgm:spPr/>
    </dgm:pt>
    <dgm:pt modelId="{39B20C58-CDA8-4AC2-BCD9-A5860A157DA1}" type="pres">
      <dgm:prSet presAssocID="{D5472348-4263-4A39-B001-CE3C6E716778}" presName="Accent" presStyleLbl="node1" presStyleIdx="0" presStyleCnt="3" custLinFactNeighborX="175" custLinFactNeighborY="-3201"/>
      <dgm:spPr>
        <a:solidFill>
          <a:srgbClr val="92D050"/>
        </a:solidFill>
        <a:ln>
          <a:noFill/>
        </a:ln>
      </dgm:spPr>
    </dgm:pt>
    <dgm:pt modelId="{F5AD375A-2813-4BD6-AE08-735E864CE145}" type="pres">
      <dgm:prSet presAssocID="{D5472348-4263-4A39-B001-CE3C6E716778}" presName="Parent1" presStyleLbl="revTx" presStyleIdx="0" presStyleCnt="3" custLinFactNeighborX="315" custLinFactNeighborY="-11536">
        <dgm:presLayoutVars>
          <dgm:chMax val="1"/>
          <dgm:chPref val="1"/>
          <dgm:bulletEnabled val="1"/>
        </dgm:presLayoutVars>
      </dgm:prSet>
      <dgm:spPr/>
      <dgm:t>
        <a:bodyPr/>
        <a:lstStyle/>
        <a:p>
          <a:endParaRPr lang="en-US"/>
        </a:p>
      </dgm:t>
    </dgm:pt>
    <dgm:pt modelId="{22385231-2D6E-4B51-98CB-9B613DCDACAA}" type="pres">
      <dgm:prSet presAssocID="{0322D81C-1A31-4D73-B931-B8BAFD650111}" presName="Accent2" presStyleCnt="0"/>
      <dgm:spPr/>
    </dgm:pt>
    <dgm:pt modelId="{24A39363-4DB4-4FA2-8E6F-8C36067239EE}" type="pres">
      <dgm:prSet presAssocID="{0322D81C-1A31-4D73-B931-B8BAFD650111}" presName="Accent" presStyleLbl="node1" presStyleIdx="1" presStyleCnt="3" custLinFactNeighborX="175" custLinFactNeighborY="-3201"/>
      <dgm:spPr>
        <a:solidFill>
          <a:schemeClr val="accent2">
            <a:lumMod val="60000"/>
            <a:lumOff val="40000"/>
          </a:schemeClr>
        </a:solidFill>
        <a:ln>
          <a:noFill/>
        </a:ln>
      </dgm:spPr>
    </dgm:pt>
    <dgm:pt modelId="{7B04DA15-3C09-4F34-A3F2-DBEF86EFA128}" type="pres">
      <dgm:prSet presAssocID="{0322D81C-1A31-4D73-B931-B8BAFD650111}" presName="Parent2" presStyleLbl="revTx" presStyleIdx="1" presStyleCnt="3" custLinFactNeighborX="315" custLinFactNeighborY="-11536">
        <dgm:presLayoutVars>
          <dgm:chMax val="1"/>
          <dgm:chPref val="1"/>
          <dgm:bulletEnabled val="1"/>
        </dgm:presLayoutVars>
      </dgm:prSet>
      <dgm:spPr/>
      <dgm:t>
        <a:bodyPr/>
        <a:lstStyle/>
        <a:p>
          <a:endParaRPr lang="en-US"/>
        </a:p>
      </dgm:t>
    </dgm:pt>
    <dgm:pt modelId="{221CBDF0-A2CF-4C36-A0AD-DC9B732B4ACD}" type="pres">
      <dgm:prSet presAssocID="{D55C393A-26FF-42B0-A6FE-62F7A1C5C284}" presName="Accent3" presStyleCnt="0"/>
      <dgm:spPr/>
    </dgm:pt>
    <dgm:pt modelId="{35EC7E1C-6B9E-41DF-A5CF-358029F2D690}" type="pres">
      <dgm:prSet presAssocID="{D55C393A-26FF-42B0-A6FE-62F7A1C5C284}" presName="Accent" presStyleLbl="node1" presStyleIdx="2" presStyleCnt="3" custLinFactNeighborX="204" custLinFactNeighborY="-3740"/>
      <dgm:spPr>
        <a:solidFill>
          <a:schemeClr val="accent4">
            <a:lumMod val="20000"/>
            <a:lumOff val="80000"/>
          </a:schemeClr>
        </a:solidFill>
        <a:ln>
          <a:noFill/>
        </a:ln>
      </dgm:spPr>
    </dgm:pt>
    <dgm:pt modelId="{D08BC5C3-3358-4892-8A91-4CBD07BF1309}" type="pres">
      <dgm:prSet presAssocID="{D55C393A-26FF-42B0-A6FE-62F7A1C5C284}" presName="Parent3" presStyleLbl="revTx" presStyleIdx="2" presStyleCnt="3" custLinFactNeighborX="315" custLinFactNeighborY="-11536">
        <dgm:presLayoutVars>
          <dgm:chMax val="1"/>
          <dgm:chPref val="1"/>
          <dgm:bulletEnabled val="1"/>
        </dgm:presLayoutVars>
      </dgm:prSet>
      <dgm:spPr/>
      <dgm:t>
        <a:bodyPr/>
        <a:lstStyle/>
        <a:p>
          <a:endParaRPr lang="en-US"/>
        </a:p>
      </dgm:t>
    </dgm:pt>
  </dgm:ptLst>
  <dgm:cxnLst>
    <dgm:cxn modelId="{A4FC0ABC-A73B-455B-89ED-ACA01D75C55D}" type="presOf" srcId="{7738196E-2DE2-41A3-A4FB-18A7A68CC14B}" destId="{D4691EE8-1264-40B3-BE1C-6BC8449D74BA}" srcOrd="0" destOrd="0" presId="urn:microsoft.com/office/officeart/2009/layout/CircleArrowProcess"/>
    <dgm:cxn modelId="{95471CE9-4773-4B3D-B2CD-F736C7ADF84D}" type="presOf" srcId="{D5472348-4263-4A39-B001-CE3C6E716778}" destId="{F5AD375A-2813-4BD6-AE08-735E864CE145}" srcOrd="0" destOrd="0" presId="urn:microsoft.com/office/officeart/2009/layout/CircleArrowProcess"/>
    <dgm:cxn modelId="{42B685CC-BE02-41B3-BAC1-5DCA5D14F694}" type="presOf" srcId="{0322D81C-1A31-4D73-B931-B8BAFD650111}" destId="{7B04DA15-3C09-4F34-A3F2-DBEF86EFA128}" srcOrd="0" destOrd="0" presId="urn:microsoft.com/office/officeart/2009/layout/CircleArrowProcess"/>
    <dgm:cxn modelId="{3061C2D4-D5DA-49E8-8772-4C018B7E7997}" srcId="{7738196E-2DE2-41A3-A4FB-18A7A68CC14B}" destId="{D55C393A-26FF-42B0-A6FE-62F7A1C5C284}" srcOrd="2" destOrd="0" parTransId="{3AC07ED6-00CC-460C-8F7F-78F2AA74B893}" sibTransId="{CD46D229-8F3B-403B-B3CD-A27CC2011682}"/>
    <dgm:cxn modelId="{334D7AF0-CD53-424D-9E83-BB0117CA2623}" srcId="{7738196E-2DE2-41A3-A4FB-18A7A68CC14B}" destId="{D5472348-4263-4A39-B001-CE3C6E716778}" srcOrd="0" destOrd="0" parTransId="{73D852AC-74FB-4384-B9C6-28EC95C383D3}" sibTransId="{9F1AE15B-5EE3-4394-946B-653B1D996E49}"/>
    <dgm:cxn modelId="{DBB7B836-FDF5-49DB-878E-B7A09E6EE3D0}" srcId="{7738196E-2DE2-41A3-A4FB-18A7A68CC14B}" destId="{0322D81C-1A31-4D73-B931-B8BAFD650111}" srcOrd="1" destOrd="0" parTransId="{DF9EA9DC-7E6F-4406-81C7-6DB52DE1A230}" sibTransId="{E1C15B7B-240F-4C75-B6C2-E1A347A16121}"/>
    <dgm:cxn modelId="{F8B43A6C-79C2-4E41-919E-C9FFBF6B6374}" type="presOf" srcId="{D55C393A-26FF-42B0-A6FE-62F7A1C5C284}" destId="{D08BC5C3-3358-4892-8A91-4CBD07BF1309}" srcOrd="0" destOrd="0" presId="urn:microsoft.com/office/officeart/2009/layout/CircleArrowProcess"/>
    <dgm:cxn modelId="{C7050C55-689B-4093-A6B3-DDDE932A2633}" type="presParOf" srcId="{D4691EE8-1264-40B3-BE1C-6BC8449D74BA}" destId="{5F64A1AE-0743-4309-9B85-A21872BCF699}" srcOrd="0" destOrd="0" presId="urn:microsoft.com/office/officeart/2009/layout/CircleArrowProcess"/>
    <dgm:cxn modelId="{02D1BB46-16DC-48A4-A275-03178E3E0AD7}" type="presParOf" srcId="{5F64A1AE-0743-4309-9B85-A21872BCF699}" destId="{39B20C58-CDA8-4AC2-BCD9-A5860A157DA1}" srcOrd="0" destOrd="0" presId="urn:microsoft.com/office/officeart/2009/layout/CircleArrowProcess"/>
    <dgm:cxn modelId="{EC5D090F-5CDA-4373-A260-3BFC9785FE05}" type="presParOf" srcId="{D4691EE8-1264-40B3-BE1C-6BC8449D74BA}" destId="{F5AD375A-2813-4BD6-AE08-735E864CE145}" srcOrd="1" destOrd="0" presId="urn:microsoft.com/office/officeart/2009/layout/CircleArrowProcess"/>
    <dgm:cxn modelId="{538D6FF4-7E22-4E50-8182-1294659B9C95}" type="presParOf" srcId="{D4691EE8-1264-40B3-BE1C-6BC8449D74BA}" destId="{22385231-2D6E-4B51-98CB-9B613DCDACAA}" srcOrd="2" destOrd="0" presId="urn:microsoft.com/office/officeart/2009/layout/CircleArrowProcess"/>
    <dgm:cxn modelId="{C7E64613-1EA0-45FE-8889-F722989C517C}" type="presParOf" srcId="{22385231-2D6E-4B51-98CB-9B613DCDACAA}" destId="{24A39363-4DB4-4FA2-8E6F-8C36067239EE}" srcOrd="0" destOrd="0" presId="urn:microsoft.com/office/officeart/2009/layout/CircleArrowProcess"/>
    <dgm:cxn modelId="{8A28B78D-9F17-46A4-BDA9-23E178F4FE4C}" type="presParOf" srcId="{D4691EE8-1264-40B3-BE1C-6BC8449D74BA}" destId="{7B04DA15-3C09-4F34-A3F2-DBEF86EFA128}" srcOrd="3" destOrd="0" presId="urn:microsoft.com/office/officeart/2009/layout/CircleArrowProcess"/>
    <dgm:cxn modelId="{F7EF2DF2-ED01-47D7-8802-D4AAE49C71F8}" type="presParOf" srcId="{D4691EE8-1264-40B3-BE1C-6BC8449D74BA}" destId="{221CBDF0-A2CF-4C36-A0AD-DC9B732B4ACD}" srcOrd="4" destOrd="0" presId="urn:microsoft.com/office/officeart/2009/layout/CircleArrowProcess"/>
    <dgm:cxn modelId="{0D81C21B-51B0-425C-9816-12E7066D22E0}" type="presParOf" srcId="{221CBDF0-A2CF-4C36-A0AD-DC9B732B4ACD}" destId="{35EC7E1C-6B9E-41DF-A5CF-358029F2D690}" srcOrd="0" destOrd="0" presId="urn:microsoft.com/office/officeart/2009/layout/CircleArrowProcess"/>
    <dgm:cxn modelId="{5A15169A-E224-441B-BB85-2F377C89496B}" type="presParOf" srcId="{D4691EE8-1264-40B3-BE1C-6BC8449D74BA}" destId="{D08BC5C3-3358-4892-8A91-4CBD07BF1309}" srcOrd="5"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B20C58-CDA8-4AC2-BCD9-A5860A157DA1}">
      <dsp:nvSpPr>
        <dsp:cNvPr id="0" name=""/>
        <dsp:cNvSpPr/>
      </dsp:nvSpPr>
      <dsp:spPr>
        <a:xfrm>
          <a:off x="1686193" y="-61125"/>
          <a:ext cx="2909284" cy="2909727"/>
        </a:xfrm>
        <a:prstGeom prst="circularArrow">
          <a:avLst>
            <a:gd name="adj1" fmla="val 10980"/>
            <a:gd name="adj2" fmla="val 1142322"/>
            <a:gd name="adj3" fmla="val 4500000"/>
            <a:gd name="adj4" fmla="val 10800000"/>
            <a:gd name="adj5" fmla="val 12500"/>
          </a:avLst>
        </a:prstGeom>
        <a:solidFill>
          <a:srgbClr val="92D050"/>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F5AD375A-2813-4BD6-AE08-735E864CE145}">
      <dsp:nvSpPr>
        <dsp:cNvPr id="0" name=""/>
        <dsp:cNvSpPr/>
      </dsp:nvSpPr>
      <dsp:spPr>
        <a:xfrm>
          <a:off x="2329242" y="989290"/>
          <a:ext cx="1616633" cy="808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effectLst>
                <a:outerShdw blurRad="50800" dist="38100" dir="8100000" algn="tr" rotWithShape="0">
                  <a:prstClr val="black">
                    <a:alpha val="40000"/>
                  </a:prstClr>
                </a:outerShdw>
              </a:effectLst>
              <a:latin typeface="Century Gothic" panose="020B0502020202020204" pitchFamily="34" charset="0"/>
            </a:rPr>
            <a:t>Emergence Stage</a:t>
          </a:r>
        </a:p>
      </dsp:txBody>
      <dsp:txXfrm>
        <a:off x="2329242" y="989290"/>
        <a:ext cx="1616633" cy="808123"/>
      </dsp:txXfrm>
    </dsp:sp>
    <dsp:sp modelId="{24A39363-4DB4-4FA2-8E6F-8C36067239EE}">
      <dsp:nvSpPr>
        <dsp:cNvPr id="0" name=""/>
        <dsp:cNvSpPr/>
      </dsp:nvSpPr>
      <dsp:spPr>
        <a:xfrm>
          <a:off x="878149" y="1610729"/>
          <a:ext cx="2909284" cy="2909727"/>
        </a:xfrm>
        <a:prstGeom prst="leftCircularArrow">
          <a:avLst>
            <a:gd name="adj1" fmla="val 10980"/>
            <a:gd name="adj2" fmla="val 1142322"/>
            <a:gd name="adj3" fmla="val 6300000"/>
            <a:gd name="adj4" fmla="val 18900000"/>
            <a:gd name="adj5" fmla="val 12500"/>
          </a:avLst>
        </a:prstGeom>
        <a:solidFill>
          <a:schemeClr val="accent2">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7B04DA15-3C09-4F34-A3F2-DBEF86EFA128}">
      <dsp:nvSpPr>
        <dsp:cNvPr id="0" name=""/>
        <dsp:cNvSpPr/>
      </dsp:nvSpPr>
      <dsp:spPr>
        <a:xfrm>
          <a:off x="1524476" y="2670815"/>
          <a:ext cx="1616633" cy="808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ln/>
              <a:solidFill>
                <a:schemeClr val="bg1"/>
              </a:solidFill>
              <a:effectLst>
                <a:outerShdw blurRad="50800" dist="38100" dir="8100000" algn="tr" rotWithShape="0">
                  <a:prstClr val="black">
                    <a:alpha val="40000"/>
                  </a:prstClr>
                </a:outerShdw>
              </a:effectLst>
              <a:latin typeface="Century Gothic" panose="020B0502020202020204" pitchFamily="34" charset="0"/>
            </a:rPr>
            <a:t>Maturation Stage</a:t>
          </a:r>
        </a:p>
      </dsp:txBody>
      <dsp:txXfrm>
        <a:off x="1524476" y="2670815"/>
        <a:ext cx="1616633" cy="808123"/>
      </dsp:txXfrm>
    </dsp:sp>
    <dsp:sp modelId="{35EC7E1C-6B9E-41DF-A5CF-358029F2D690}">
      <dsp:nvSpPr>
        <dsp:cNvPr id="0" name=""/>
        <dsp:cNvSpPr/>
      </dsp:nvSpPr>
      <dsp:spPr>
        <a:xfrm>
          <a:off x="1893265" y="3482270"/>
          <a:ext cx="2499526" cy="2500528"/>
        </a:xfrm>
        <a:prstGeom prst="blockArc">
          <a:avLst>
            <a:gd name="adj1" fmla="val 13500000"/>
            <a:gd name="adj2" fmla="val 10800000"/>
            <a:gd name="adj3" fmla="val 12740"/>
          </a:avLst>
        </a:prstGeom>
        <a:solidFill>
          <a:schemeClr val="accent4">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D08BC5C3-3358-4892-8A91-4CBD07BF1309}">
      <dsp:nvSpPr>
        <dsp:cNvPr id="0" name=""/>
        <dsp:cNvSpPr/>
      </dsp:nvSpPr>
      <dsp:spPr>
        <a:xfrm>
          <a:off x="2333066" y="4354758"/>
          <a:ext cx="1616633" cy="808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b="1" kern="1200" dirty="0">
              <a:solidFill>
                <a:schemeClr val="bg1"/>
              </a:solidFill>
              <a:effectLst>
                <a:outerShdw blurRad="50800" dist="38100" dir="10800000" algn="r" rotWithShape="0">
                  <a:prstClr val="black">
                    <a:alpha val="40000"/>
                  </a:prstClr>
                </a:outerShdw>
              </a:effectLst>
              <a:latin typeface="Century Gothic" panose="020B0502020202020204" pitchFamily="34" charset="0"/>
            </a:rPr>
            <a:t>Senescence Stage</a:t>
          </a:r>
        </a:p>
      </dsp:txBody>
      <dsp:txXfrm>
        <a:off x="2333066" y="4354758"/>
        <a:ext cx="1616633" cy="808123"/>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7217618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Logo_of_the_United_States_Forest_Service.svg"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search.creativecommons.org/photos/d20d68ff-a710-4f3b-aed1-e1dcff5df622" TargetMode="Externa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flickr.com/photos/carfull/18749468183/in/photolist-uyPVEP-e6R3Ew-2eCK6wW-ULyu8p-nFXRe8-o6jAQF-aBb7ZR-asTrtr-at74tT-LHKuhA-asVzA7-9uTbdF-e6Kp96-9YaD6a-9Ye7v6-Uas2b5-asTr7t-e6R3Fb-bKjooH-bKjnLt-cg8Um-Xgv6Wf-9UJpr9-vWbYRG-2sS7Xj-o1eT8H-enckTx-2cFHN1F-81ofBh-NcQRAd-ACcp7y-Uz3eXx-tUYriR-ULwjEC-48LNA-rNgjU2-nYkQmj-dDhdYp-WUf4Q7-bwpzf9-48LNz-9UtEa4-uQEdRf-YhgeDb-2h3gCRD-W8H2rB-qStQ7y-mAe58n-V9q1NC-W8GRY8" TargetMode="External"/><Relationship Id="rId2" Type="http://schemas.openxmlformats.org/officeDocument/2006/relationships/slide" Target="../slides/slide4.xml"/><Relationship Id="rId1" Type="http://schemas.openxmlformats.org/officeDocument/2006/relationships/notesMaster" Target="../notesMasters/notesMaster1.xml"/><Relationship Id="rId5" Type="http://schemas.openxmlformats.org/officeDocument/2006/relationships/hyperlink" Target="https://www.flickr.com/photos/usfwsmtnprairie/36275047894/in/photolist-Xgv6Wf-9UJpr9-vWbYRG-2sS7Xj-o1eT8H-enckTx-2cFHN1F-81ofBh-NcQRAd-ACcp7y-Uz3eXx-tUYriR-ULwjEC-48LNA-rNgjU2-nYkQmj-dDhdYp-WUf4Q7-bwpzf9-48LNz-9UtEa4-uQEdRf-YhgeDb-2h3gCRD-W8H2rB-qStQ7y-mAe58n-V9q1NC-W8GRY8-SGL8Ww-259WfYt-2apkKx3-qe1rRT-Yhgetb-raFZBn-2fy8YEo-YhgepU-k5UNQs-pTtu56-27TgBZx-27TgEVT-27TgCFH-255pMFi-XvyZwE-M8szih-qYzSi4-4EyZdY-27TgCcB-nk1mDm-M8sz9j" TargetMode="External"/><Relationship Id="rId4" Type="http://schemas.openxmlformats.org/officeDocument/2006/relationships/hyperlink" Target="https://www.flickr.com/photos/pnnl/3366200490/in/photolist-68sE8u-owxiEv-tFJPfX-uyPVEP-e6R3Ew-2eCK6wW-ULyu8p-nFXRe8-o6jAQF-aBb7ZR-asTrtr-at74tT-LHKuhA-asVzA7-9uTbdF-e6Kp96-9YaD6a-9Ye7v6-Uas2b5-asTr7t-e6R3Fb-bKjooH-bKjnLt-cg8Um-Xgv6Wf-9UJpr9-vWbYRG-2sS7Xj-o1eT8H-enckTx-2cFHN1F-81ofBh-NcQRAd-ACcp7y-Uz3eXx-tUYriR-ULwjEC-48LNA-rNgjU2-nYkQmj-dDhdYp-WUf4Q7-bwpzf9-48LNz-9UtEa4-uQEdRf-YhgeDb-2h3gCRD-W8H2rB-qStQ7y"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search.creativecommons.org/photos/86874d7b-7229-46a6-8855-0a70ff730300"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s://search.creativecommons.org/photos/8ba1bd76-2f79-4b4e-aa88-f05cdbf745e6" TargetMode="External"/><Relationship Id="rId4" Type="http://schemas.openxmlformats.org/officeDocument/2006/relationships/hyperlink" Target="https://search.creativecommons.org/photos/35d38437-5b68-465a-a6bb-182407ba70dc"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www.devpedia.developexchange.com/dp/index.php?title=File:03_Landsat8.png"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www.devpedia.developexchange.com/dp/index.php?title=File:24_Sentinel2.png"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None/>
            </a:pPr>
            <a:r>
              <a:rPr lang="en-US" b="1" dirty="0">
                <a:latin typeface="Century Gothic"/>
                <a:ea typeface="Century Gothic"/>
                <a:cs typeface="Century Gothic"/>
                <a:sym typeface="Century Gothic"/>
              </a:rPr>
              <a:t>Speaker Notes: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Century Gothic"/>
                <a:ea typeface="Century Gothic"/>
                <a:cs typeface="Century Gothic"/>
                <a:sym typeface="Century Gothic"/>
              </a:rPr>
              <a:t>Hello everyone!</a:t>
            </a:r>
            <a:r>
              <a:rPr lang="en-US" baseline="0" dirty="0">
                <a:latin typeface="Century Gothic"/>
                <a:ea typeface="Century Gothic"/>
                <a:cs typeface="Century Gothic"/>
                <a:sym typeface="Century Gothic"/>
              </a:rPr>
              <a:t> We’re the Medicine Bow Disasters team. Our project focused on evaluating the efficacy of aerial herbicide application on invasive cheatgrass populations by mapping their extent in 2019, 3 years post-treatment. [Introduce yourselves].</a:t>
            </a:r>
            <a:endParaRPr lang="en-US" dirty="0">
              <a:latin typeface="Century Gothic"/>
              <a:ea typeface="Century Gothic"/>
              <a:cs typeface="Century Gothic"/>
              <a:sym typeface="Century Gothic"/>
            </a:endParaRPr>
          </a:p>
          <a:p>
            <a:pPr marL="0" lvl="0" indent="0" algn="l" rtl="0">
              <a:lnSpc>
                <a:spcPct val="100000"/>
              </a:lnSpc>
              <a:spcBef>
                <a:spcPts val="0"/>
              </a:spcBef>
              <a:spcAft>
                <a:spcPts val="0"/>
              </a:spcAft>
              <a:buNone/>
            </a:pPr>
            <a:endParaRPr lang="en-US" b="1" dirty="0">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US" b="1" dirty="0">
                <a:latin typeface="Century Gothic"/>
                <a:ea typeface="Century Gothic"/>
                <a:cs typeface="Century Gothic"/>
                <a:sym typeface="Century Gothic"/>
              </a:rPr>
              <a:t>Image Credit:</a:t>
            </a:r>
            <a:r>
              <a:rPr lang="en-US" dirty="0">
                <a:latin typeface="Century Gothic"/>
                <a:ea typeface="Century Gothic"/>
                <a:cs typeface="Century Gothic"/>
                <a:sym typeface="Century Gothic"/>
              </a:rPr>
              <a:t> Tasseled Cap multiband image of study area- NASA DEVELOP</a:t>
            </a:r>
          </a:p>
        </p:txBody>
      </p:sp>
      <p:sp>
        <p:nvSpPr>
          <p:cNvPr id="106" name="Google Shape;10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80775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3ec2cd16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63ec2cd168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(BYRON)</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dirty="0">
              <a:effectLst/>
              <a:latin typeface="Century Gothic" panose="020B0502020202020204" pitchFamily="34" charset="0"/>
            </a:endParaRPr>
          </a:p>
          <a:p>
            <a:pPr rtl="0"/>
            <a:r>
              <a:rPr lang="en-US" sz="1200" b="1" i="0" u="none" strike="noStrike" cap="none" dirty="0">
                <a:solidFill>
                  <a:schemeClr val="dk1"/>
                </a:solidFill>
                <a:effectLst/>
                <a:latin typeface="Century Gothic" panose="020B0502020202020204" pitchFamily="34" charset="0"/>
                <a:ea typeface="Calibri"/>
                <a:cs typeface="Calibri"/>
                <a:sym typeface="Calibri"/>
              </a:rPr>
              <a:t>Predictor Variables: </a:t>
            </a:r>
            <a:r>
              <a:rPr lang="en-US" sz="1200" b="0" i="0" u="none" strike="noStrike" cap="none" dirty="0">
                <a:solidFill>
                  <a:schemeClr val="dk1"/>
                </a:solidFill>
                <a:effectLst/>
                <a:latin typeface="Century Gothic" panose="020B0502020202020204" pitchFamily="34" charset="0"/>
                <a:ea typeface="Calibri"/>
                <a:cs typeface="Calibri"/>
                <a:sym typeface="Calibri"/>
              </a:rPr>
              <a:t>The predictor variables are independent variables used provide information useful to the modeling algorithms for classifying the presence/absence of the response variables. </a:t>
            </a:r>
          </a:p>
          <a:p>
            <a:pPr rtl="0"/>
            <a:r>
              <a:rPr lang="en-US" sz="1200" b="0" dirty="0">
                <a:effectLst/>
                <a:latin typeface="Century Gothic" panose="020B0502020202020204" pitchFamily="34" charset="0"/>
              </a:rPr>
              <a:t/>
            </a:r>
            <a:br>
              <a:rPr lang="en-US" sz="1200" b="0" dirty="0">
                <a:effectLst/>
                <a:latin typeface="Century Gothic" panose="020B0502020202020204" pitchFamily="34" charset="0"/>
              </a:rPr>
            </a:br>
            <a:r>
              <a:rPr lang="en-US" sz="1200" b="0" i="0" u="none" strike="noStrike" cap="none" dirty="0">
                <a:solidFill>
                  <a:schemeClr val="dk1"/>
                </a:solidFill>
                <a:effectLst/>
                <a:latin typeface="Century Gothic" panose="020B0502020202020204" pitchFamily="34" charset="0"/>
                <a:ea typeface="Calibri"/>
                <a:cs typeface="Calibri"/>
                <a:sym typeface="Calibri"/>
              </a:rPr>
              <a:t>During the variable selection phase, the number of predictor variables was pruned down based on their correlation with each other such that only those variables with low correlation between each other were used. If a pair of predictors were correlated at or above 70%, the variable that explained more of the data was chosen. This minimized the amount of overlapping information contained by the predictor variables as a whole.</a:t>
            </a:r>
            <a:endParaRPr lang="en-US" sz="1200" b="0" dirty="0">
              <a:effectLst/>
              <a:latin typeface="Century Gothic" panose="020B0502020202020204" pitchFamily="34" charset="0"/>
            </a:endParaRPr>
          </a:p>
          <a:p>
            <a:pPr rtl="0"/>
            <a:r>
              <a:rPr lang="en-US" sz="1200" b="0" dirty="0">
                <a:effectLst/>
                <a:latin typeface="Century Gothic" panose="020B0502020202020204" pitchFamily="34" charset="0"/>
              </a:rPr>
              <a:t/>
            </a:r>
            <a:br>
              <a:rPr lang="en-US" sz="1200" b="0" dirty="0">
                <a:effectLst/>
                <a:latin typeface="Century Gothic" panose="020B0502020202020204" pitchFamily="34" charset="0"/>
              </a:rPr>
            </a:br>
            <a:r>
              <a:rPr lang="en-US" sz="1200" b="0" dirty="0">
                <a:effectLst/>
                <a:latin typeface="Century Gothic" panose="020B0502020202020204" pitchFamily="34" charset="0"/>
              </a:rPr>
              <a:t/>
            </a:r>
            <a:br>
              <a:rPr lang="en-US" sz="1200" b="0" dirty="0">
                <a:effectLst/>
                <a:latin typeface="Century Gothic" panose="020B0502020202020204" pitchFamily="34" charset="0"/>
              </a:rPr>
            </a:br>
            <a:r>
              <a:rPr lang="en-US" sz="1200" b="1" i="0" u="none" strike="noStrike" cap="none" dirty="0">
                <a:solidFill>
                  <a:schemeClr val="dk1"/>
                </a:solidFill>
                <a:effectLst/>
                <a:latin typeface="Century Gothic" panose="020B0502020202020204" pitchFamily="34" charset="0"/>
                <a:ea typeface="Calibri"/>
                <a:cs typeface="Calibri"/>
                <a:sym typeface="Calibri"/>
              </a:rPr>
              <a:t>Response Variable: </a:t>
            </a:r>
            <a:r>
              <a:rPr lang="en-US" sz="1200" b="0" i="0" u="none" strike="noStrike" cap="none" dirty="0">
                <a:solidFill>
                  <a:schemeClr val="dk1"/>
                </a:solidFill>
                <a:effectLst/>
                <a:latin typeface="Century Gothic" panose="020B0502020202020204" pitchFamily="34" charset="0"/>
                <a:ea typeface="Calibri"/>
                <a:cs typeface="Calibri"/>
                <a:sym typeface="Calibri"/>
              </a:rPr>
              <a:t>The response variable represents the property predicted by the model. In order to “supervise” the training of the binary classification models, a data set of known presence/absence points is required. For this project, the sample plots taken in Medicine Bow National Forest were used as the response variable for the training data.</a:t>
            </a:r>
            <a:endParaRPr lang="en-US" sz="1200" b="0" dirty="0">
              <a:effectLst/>
              <a:latin typeface="Century Gothic" panose="020B0502020202020204" pitchFamily="34" charset="0"/>
            </a:endParaRPr>
          </a:p>
          <a:p>
            <a:pPr rtl="0"/>
            <a:r>
              <a:rPr lang="en-US" sz="1200" b="0" dirty="0">
                <a:effectLst/>
                <a:latin typeface="Century Gothic" panose="020B0502020202020204" pitchFamily="34" charset="0"/>
              </a:rPr>
              <a:t/>
            </a:r>
            <a:br>
              <a:rPr lang="en-US" sz="1200" b="0" dirty="0">
                <a:effectLst/>
                <a:latin typeface="Century Gothic" panose="020B0502020202020204" pitchFamily="34" charset="0"/>
              </a:rPr>
            </a:br>
            <a:r>
              <a:rPr lang="en-US" sz="1200" b="1" i="0" u="none" strike="noStrike" cap="none" dirty="0">
                <a:solidFill>
                  <a:schemeClr val="dk1"/>
                </a:solidFill>
                <a:effectLst/>
                <a:latin typeface="Century Gothic" panose="020B0502020202020204" pitchFamily="34" charset="0"/>
                <a:ea typeface="Calibri"/>
                <a:cs typeface="Calibri"/>
                <a:sym typeface="Calibri"/>
              </a:rPr>
              <a:t>Model Validation: </a:t>
            </a:r>
            <a:r>
              <a:rPr lang="en-US" sz="1200" b="0" i="0" u="none" strike="noStrike" cap="none" dirty="0">
                <a:solidFill>
                  <a:schemeClr val="dk1"/>
                </a:solidFill>
                <a:effectLst/>
                <a:latin typeface="Century Gothic" panose="020B0502020202020204" pitchFamily="34" charset="0"/>
                <a:ea typeface="Calibri"/>
                <a:cs typeface="Calibri"/>
                <a:sym typeface="Calibri"/>
              </a:rPr>
              <a:t>Validation is the process by which the accuracy of the model output is determined. This is done by withholding a subset of the original training data, known as the test or validation data, from the model training. Once the model is trained, it is applied to the test data to generate predicted values of the response variable. These predictions can then be compared to the known values of the test data response variable and statistical analysis can be performed to determine the accuracy of the overall model. In K-Fold Cross Validation, the training data is stratified into K subsets and the model is trained K times, leaving one of the subsets out on each round sequentially. This method is more robust for validation because it reduces the likelihood of a significant pattern being excluded from the training data due to the partitioning of the data into training and test sets. For this project, four different metrics were used to evaluate the accuracy of the model output:</a:t>
            </a:r>
            <a:endParaRPr lang="en-US" sz="1200" b="0" dirty="0">
              <a:effectLst/>
              <a:latin typeface="Century Gothic" panose="020B0502020202020204" pitchFamily="34" charset="0"/>
            </a:endParaRPr>
          </a:p>
          <a:p>
            <a:pPr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1" i="0" u="none" strike="noStrike" cap="none" dirty="0">
                <a:solidFill>
                  <a:schemeClr val="dk1"/>
                </a:solidFill>
                <a:effectLst/>
                <a:latin typeface="Century Gothic" panose="020B0502020202020204" pitchFamily="34" charset="0"/>
                <a:ea typeface="Calibri"/>
                <a:cs typeface="Calibri"/>
                <a:sym typeface="Calibri"/>
              </a:rPr>
              <a:t>Confusion Matrices:</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Matrix containing the number of True Positives, False Positives, True Negatives, and False Negatives.</a:t>
            </a:r>
          </a:p>
          <a:p>
            <a:pPr lvl="1"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1" i="0" u="none" strike="noStrike" cap="none" dirty="0">
                <a:solidFill>
                  <a:schemeClr val="dk1"/>
                </a:solidFill>
                <a:effectLst/>
                <a:latin typeface="Century Gothic" panose="020B0502020202020204" pitchFamily="34" charset="0"/>
                <a:ea typeface="Calibri"/>
                <a:cs typeface="Calibri"/>
                <a:sym typeface="Calibri"/>
              </a:rPr>
              <a:t>Calibration Plots:</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Plot of the percent of positive values vs the probability of those pixels being positive if 80% of pixels with a 80% probability of being positive are positive, the model is well calibrated.</a:t>
            </a:r>
          </a:p>
          <a:p>
            <a:pPr lvl="1"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1" i="0" u="none" strike="noStrike" cap="none" dirty="0">
                <a:solidFill>
                  <a:schemeClr val="dk1"/>
                </a:solidFill>
                <a:effectLst/>
                <a:latin typeface="Century Gothic" panose="020B0502020202020204" pitchFamily="34" charset="0"/>
                <a:ea typeface="Calibri"/>
                <a:cs typeface="Calibri"/>
                <a:sym typeface="Calibri"/>
              </a:rPr>
              <a:t>The Area Under the Curve of the Receiver Operating Characteristic graph:</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Compares the False Positive Rate and the True Positive Rate of test data predictions for several binary splitting thresholds</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“threshold independent” metric because it analyzes the accuracy of the model at several thresholds.</a:t>
            </a:r>
          </a:p>
          <a:p>
            <a:pPr lvl="1"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1" i="0" u="none" strike="noStrike" cap="none" dirty="0">
                <a:solidFill>
                  <a:schemeClr val="dk1"/>
                </a:solidFill>
                <a:effectLst/>
                <a:latin typeface="Century Gothic" panose="020B0502020202020204" pitchFamily="34" charset="0"/>
                <a:ea typeface="Calibri"/>
                <a:cs typeface="Calibri"/>
                <a:sym typeface="Calibri"/>
              </a:rPr>
              <a:t>Covariate Importance Plots:</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Plot of the change in the AUC of the ROC for each predictor variable when that variable is permuted.</a:t>
            </a:r>
            <a:r>
              <a:rPr lang="en-US" sz="1200" dirty="0">
                <a:latin typeface="Century Gothic" panose="020B0502020202020204" pitchFamily="34" charset="0"/>
              </a:rPr>
              <a:t/>
            </a:r>
            <a:br>
              <a:rPr lang="en-US" sz="1200" dirty="0">
                <a:latin typeface="Century Gothic" panose="020B0502020202020204" pitchFamily="34" charset="0"/>
              </a:rPr>
            </a:br>
            <a:endParaRPr sz="1200" dirty="0">
              <a:latin typeface="Century Gothic" panose="020B0502020202020204" pitchFamily="34" charset="0"/>
              <a:ea typeface="Century Gothic"/>
              <a:cs typeface="Century Gothic"/>
              <a:sym typeface="Century Gothic"/>
            </a:endParaRPr>
          </a:p>
        </p:txBody>
      </p:sp>
      <p:sp>
        <p:nvSpPr>
          <p:cNvPr id="168" name="Google Shape;168;g63ec2cd168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030534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(BYRON)</a:t>
            </a:r>
          </a:p>
          <a:p>
            <a:pPr rtl="0" fontAlgn="base"/>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0" i="0" u="none" strike="noStrike" cap="none" dirty="0">
                <a:solidFill>
                  <a:schemeClr val="dk1"/>
                </a:solidFill>
                <a:effectLst/>
                <a:latin typeface="Century Gothic" panose="020B0502020202020204" pitchFamily="34" charset="0"/>
                <a:ea typeface="Calibri"/>
                <a:cs typeface="Calibri"/>
                <a:sym typeface="Calibri"/>
              </a:rPr>
              <a:t>CV Mean AUC indicates the mean score of model output across K-folds of cross validation</a:t>
            </a: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Training Split AUC indicates the score of the model output when applied to the data with</a:t>
            </a: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held from the training stage (i.e. test data).</a:t>
            </a: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BRT, GLM, and MARS all contain methods for “pruning” (i.e. removing) variables from the model based on metrics for the importance of each variable to the output. (Example: Percent of variance explained by each variable).</a:t>
            </a:r>
          </a:p>
          <a:p>
            <a:pPr rtl="0"/>
            <a:endParaRPr b="1" dirty="0">
              <a:latin typeface="Century Gothic" panose="020B0502020202020204" pitchFamily="34" charset="0"/>
              <a:ea typeface="Century Gothic"/>
              <a:cs typeface="Century Gothic"/>
              <a:sym typeface="Century Gothic"/>
            </a:endParaRPr>
          </a:p>
          <a:p>
            <a:pPr marL="0" lvl="0" indent="0" algn="l" rtl="0">
              <a:lnSpc>
                <a:spcPct val="100000"/>
              </a:lnSpc>
              <a:spcBef>
                <a:spcPts val="0"/>
              </a:spcBef>
              <a:spcAft>
                <a:spcPts val="0"/>
              </a:spcAft>
              <a:buNone/>
            </a:pPr>
            <a:r>
              <a:rPr lang="en-US" b="1" dirty="0">
                <a:latin typeface="Century Gothic" panose="020B0502020202020204" pitchFamily="34" charset="0"/>
                <a:ea typeface="Century Gothic"/>
                <a:cs typeface="Century Gothic"/>
                <a:sym typeface="Century Gothic"/>
              </a:rPr>
              <a:t>Image Credit:</a:t>
            </a:r>
            <a:r>
              <a:rPr lang="en-US" dirty="0">
                <a:latin typeface="Century Gothic" panose="020B0502020202020204" pitchFamily="34" charset="0"/>
                <a:ea typeface="Century Gothic"/>
                <a:cs typeface="Century Gothic"/>
                <a:sym typeface="Century Gothic"/>
              </a:rPr>
              <a:t> NASA DEVELOP</a:t>
            </a:r>
            <a:endParaRPr dirty="0">
              <a:latin typeface="Century Gothic" panose="020B0502020202020204" pitchFamily="34" charset="0"/>
              <a:ea typeface="Century Gothic"/>
              <a:cs typeface="Century Gothic"/>
              <a:sym typeface="Century Gothic"/>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650070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b="1" dirty="0">
                <a:latin typeface="Century Gothic" panose="020B0502020202020204" pitchFamily="34" charset="0"/>
                <a:ea typeface="Century Gothic"/>
                <a:cs typeface="Century Gothic"/>
                <a:sym typeface="Century Gothic"/>
              </a:rPr>
              <a:t>Speaker Notes:</a:t>
            </a:r>
            <a:r>
              <a:rPr lang="en-US" b="1" baseline="0" dirty="0">
                <a:latin typeface="Century Gothic" panose="020B0502020202020204" pitchFamily="34" charset="0"/>
                <a:ea typeface="Century Gothic"/>
                <a:cs typeface="Century Gothic"/>
                <a:sym typeface="Century Gothic"/>
              </a:rPr>
              <a:t> </a:t>
            </a:r>
            <a:r>
              <a:rPr lang="en-US" sz="1200" b="1" i="0" u="none" strike="noStrike" cap="none" dirty="0">
                <a:solidFill>
                  <a:schemeClr val="dk1"/>
                </a:solidFill>
                <a:effectLst/>
                <a:latin typeface="Century Gothic" panose="020B0502020202020204" pitchFamily="34" charset="0"/>
                <a:ea typeface="Calibri"/>
                <a:cs typeface="Calibri"/>
                <a:sym typeface="Calibri"/>
              </a:rPr>
              <a:t>(BYRON)</a:t>
            </a:r>
          </a:p>
          <a:p>
            <a:pPr marL="0" lvl="0" indent="0" algn="l" rtl="0">
              <a:lnSpc>
                <a:spcPct val="100000"/>
              </a:lnSpc>
              <a:spcBef>
                <a:spcPts val="0"/>
              </a:spcBef>
              <a:spcAft>
                <a:spcPts val="0"/>
              </a:spcAft>
              <a:buSzPts val="1400"/>
              <a:buNone/>
            </a:pPr>
            <a:endParaRPr lang="en-US" b="1" baseline="0" dirty="0">
              <a:latin typeface="Century Gothic" panose="020B0502020202020204" pitchFamily="34" charset="0"/>
              <a:ea typeface="Century Gothic"/>
              <a:cs typeface="Century Gothic"/>
              <a:sym typeface="Century Gothic"/>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entury Gothic" panose="020B0502020202020204" pitchFamily="34" charset="0"/>
                <a:ea typeface="Calibri"/>
                <a:cs typeface="Calibri"/>
                <a:sym typeface="Calibri"/>
              </a:rPr>
              <a:t>The calibration plot (left) shows how the predicted probability (x-axis) compares with the true probability (y-axis). A perfectly calibrated model (line with slope of 1 and intersect of 0 – dotted line) would indicate that the model is perfectly predicting the probability of &gt;= 40% cheatgrass for all pixels.</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entury Gothic" panose="020B0502020202020204" pitchFamily="34" charset="0"/>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entury Gothic" panose="020B0502020202020204" pitchFamily="34" charset="0"/>
                <a:cs typeface="Calibri"/>
                <a:sym typeface="Calibri"/>
              </a:rPr>
              <a:t>The response curves (right) show the shape of the decision function for each variable, assuming all other variables are held constant. The response curves can be used to understand the complexity of the trained model. This is important because an overly complex (i.e. overfit) model will not be able to generalize to new data, and thus not make accurate predictions, while an oversimplified model (i.e. underfit) will not have sufficient complexity to differentiate properly between different classes. (think goldilocks)</a:t>
            </a:r>
            <a:r>
              <a:rPr lang="en-US" dirty="0">
                <a:latin typeface="Century Gothic" panose="020B0502020202020204" pitchFamily="34" charset="0"/>
              </a:rPr>
              <a:t/>
            </a:r>
            <a:br>
              <a:rPr lang="en-US" dirty="0">
                <a:latin typeface="Century Gothic" panose="020B0502020202020204" pitchFamily="34" charset="0"/>
              </a:rPr>
            </a:br>
            <a:endParaRPr b="1" dirty="0">
              <a:latin typeface="Century Gothic" panose="020B0502020202020204" pitchFamily="34" charset="0"/>
              <a:ea typeface="Century Gothic"/>
              <a:cs typeface="Century Gothic"/>
              <a:sym typeface="Century Gothic"/>
            </a:endParaRPr>
          </a:p>
          <a:p>
            <a:pPr marL="0" lvl="0" indent="0" algn="l" rtl="0">
              <a:lnSpc>
                <a:spcPct val="100000"/>
              </a:lnSpc>
              <a:spcBef>
                <a:spcPts val="0"/>
              </a:spcBef>
              <a:spcAft>
                <a:spcPts val="0"/>
              </a:spcAft>
              <a:buNone/>
            </a:pPr>
            <a:r>
              <a:rPr lang="en-US" b="1" dirty="0">
                <a:latin typeface="Century Gothic" panose="020B0502020202020204" pitchFamily="34" charset="0"/>
                <a:ea typeface="Century Gothic"/>
                <a:cs typeface="Century Gothic"/>
                <a:sym typeface="Century Gothic"/>
              </a:rPr>
              <a:t>Image Credit:</a:t>
            </a:r>
            <a:r>
              <a:rPr lang="en-US" dirty="0">
                <a:latin typeface="Century Gothic" panose="020B0502020202020204" pitchFamily="34" charset="0"/>
                <a:ea typeface="Century Gothic"/>
                <a:cs typeface="Century Gothic"/>
                <a:sym typeface="Century Gothic"/>
              </a:rPr>
              <a:t> NASA DEVELOP</a:t>
            </a:r>
            <a:endParaRPr dirty="0">
              <a:latin typeface="Century Gothic" panose="020B0502020202020204" pitchFamily="34" charset="0"/>
              <a:ea typeface="Century Gothic"/>
              <a:cs typeface="Century Gothic"/>
              <a:sym typeface="Century Gothic"/>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275293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ea typeface="Century Gothic"/>
                <a:cs typeface="Century Gothic"/>
                <a:sym typeface="Century Gothic"/>
              </a:rPr>
              <a:t>Speaker Notes:</a:t>
            </a:r>
            <a:r>
              <a:rPr lang="en-US" b="1" baseline="0" dirty="0">
                <a:latin typeface="Century Gothic" panose="020B0502020202020204" pitchFamily="34" charset="0"/>
                <a:ea typeface="Century Gothic"/>
                <a:cs typeface="Century Gothic"/>
                <a:sym typeface="Century Gothic"/>
              </a:rPr>
              <a:t> </a:t>
            </a:r>
            <a:r>
              <a:rPr lang="en-US" sz="1200" b="1" i="0" u="none" strike="noStrike" cap="none" dirty="0">
                <a:solidFill>
                  <a:schemeClr val="dk1"/>
                </a:solidFill>
                <a:effectLst/>
                <a:latin typeface="Century Gothic" panose="020B0502020202020204" pitchFamily="34" charset="0"/>
                <a:ea typeface="Calibri"/>
                <a:cs typeface="Calibri"/>
                <a:sym typeface="Calibri"/>
              </a:rPr>
              <a:t>(BYRON)</a:t>
            </a:r>
          </a:p>
          <a:p>
            <a:pPr marL="0" lvl="0" indent="0" algn="l" rtl="0">
              <a:lnSpc>
                <a:spcPct val="100000"/>
              </a:lnSpc>
              <a:spcBef>
                <a:spcPts val="0"/>
              </a:spcBef>
              <a:spcAft>
                <a:spcPts val="0"/>
              </a:spcAft>
              <a:buSzPts val="1400"/>
              <a:buNone/>
            </a:pPr>
            <a:endParaRPr lang="en-US" sz="1200" b="0" i="0" u="none" strike="noStrike" cap="none" baseline="0" dirty="0">
              <a:solidFill>
                <a:schemeClr val="dk1"/>
              </a:solidFill>
              <a:effectLst/>
              <a:latin typeface="Century Gothic" panose="020B0502020202020204" pitchFamily="34" charset="0"/>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entury Gothic" panose="020B0502020202020204" pitchFamily="34" charset="0"/>
                <a:ea typeface="Calibri"/>
                <a:cs typeface="Calibri"/>
                <a:sym typeface="Calibri"/>
              </a:rPr>
              <a:t>The ROC Plot (left) shows the True Positive Rate vs the False Positive Rate for the model. Each point represents a different threshold value. The threshold value is the probability of being &gt;=40% cheatgrass value above which pixels are considered positive and below which pixels are considered negative. Because the curve represents all possible thresholds, this metric is considered “threshold independent”. An accuracy value between 0% and 100% can be calculated by taking the area under the ROC curve.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200" b="0" i="0" u="none" strike="noStrike" cap="none" dirty="0">
              <a:solidFill>
                <a:schemeClr val="dk1"/>
              </a:solidFill>
              <a:effectLst/>
              <a:latin typeface="Century Gothic" panose="020B0502020202020204" pitchFamily="34" charset="0"/>
              <a:ea typeface="Century Gothic"/>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dk1"/>
                </a:solidFill>
                <a:effectLst/>
                <a:latin typeface="Century Gothic" panose="020B0502020202020204" pitchFamily="34" charset="0"/>
                <a:ea typeface="Century Gothic"/>
                <a:cs typeface="Calibri"/>
                <a:sym typeface="Calibri"/>
              </a:rPr>
              <a:t>The model predicted presence points with a 76.6% accuracy and absence points with a 77</a:t>
            </a:r>
            <a:r>
              <a:rPr lang="en-US" sz="1200" b="0" i="0" u="none" strike="noStrike" cap="none">
                <a:solidFill>
                  <a:schemeClr val="dk1"/>
                </a:solidFill>
                <a:effectLst/>
                <a:latin typeface="Century Gothic" panose="020B0502020202020204" pitchFamily="34" charset="0"/>
                <a:ea typeface="Century Gothic"/>
                <a:cs typeface="Calibri"/>
                <a:sym typeface="Calibri"/>
              </a:rPr>
              <a:t>% accuracy.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b="1" dirty="0">
              <a:latin typeface="Century Gothic" panose="020B0502020202020204" pitchFamily="34" charset="0"/>
              <a:ea typeface="Century Gothic"/>
              <a:cs typeface="Century Gothic"/>
              <a:sym typeface="Century Gothic"/>
            </a:endParaRPr>
          </a:p>
          <a:p>
            <a:pPr marL="0" lvl="0" indent="0" algn="l" rtl="0">
              <a:lnSpc>
                <a:spcPct val="100000"/>
              </a:lnSpc>
              <a:spcBef>
                <a:spcPts val="0"/>
              </a:spcBef>
              <a:spcAft>
                <a:spcPts val="0"/>
              </a:spcAft>
              <a:buNone/>
            </a:pPr>
            <a:r>
              <a:rPr lang="en-US" b="1" dirty="0">
                <a:latin typeface="Century Gothic" panose="020B0502020202020204" pitchFamily="34" charset="0"/>
                <a:ea typeface="Century Gothic"/>
                <a:cs typeface="Century Gothic"/>
                <a:sym typeface="Century Gothic"/>
              </a:rPr>
              <a:t>Image Credit:</a:t>
            </a:r>
            <a:r>
              <a:rPr lang="en-US" dirty="0">
                <a:latin typeface="Century Gothic" panose="020B0502020202020204" pitchFamily="34" charset="0"/>
                <a:ea typeface="Century Gothic"/>
                <a:cs typeface="Century Gothic"/>
                <a:sym typeface="Century Gothic"/>
              </a:rPr>
              <a:t> NASA DEVELOP</a:t>
            </a:r>
            <a:endParaRPr dirty="0">
              <a:latin typeface="Century Gothic" panose="020B0502020202020204" pitchFamily="34" charset="0"/>
              <a:ea typeface="Century Gothic"/>
              <a:cs typeface="Century Gothic"/>
              <a:sym typeface="Century Gothic"/>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771916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b="1" dirty="0">
                <a:latin typeface="Century Gothic" panose="020B0502020202020204" pitchFamily="34" charset="0"/>
                <a:ea typeface="Century Gothic"/>
                <a:cs typeface="Century Gothic"/>
                <a:sym typeface="Century Gothic"/>
              </a:rPr>
              <a:t>Speaker Notes:</a:t>
            </a:r>
            <a:r>
              <a:rPr lang="en-US" b="1" baseline="0" dirty="0">
                <a:latin typeface="Century Gothic" panose="020B0502020202020204" pitchFamily="34" charset="0"/>
                <a:ea typeface="Century Gothic"/>
                <a:cs typeface="Century Gothic"/>
                <a:sym typeface="Century Gothic"/>
              </a:rPr>
              <a:t> </a:t>
            </a:r>
            <a:r>
              <a:rPr lang="en-US" sz="1200" b="1" i="0" u="none" strike="noStrike" cap="none" dirty="0">
                <a:solidFill>
                  <a:schemeClr val="dk1"/>
                </a:solidFill>
                <a:effectLst/>
                <a:latin typeface="Century Gothic" panose="020B0502020202020204" pitchFamily="34" charset="0"/>
                <a:ea typeface="Calibri"/>
                <a:cs typeface="Calibri"/>
                <a:sym typeface="Calibri"/>
              </a:rPr>
              <a:t>(BYRON)</a:t>
            </a:r>
          </a:p>
          <a:p>
            <a:pPr marL="0" lvl="0" indent="0" algn="l" rtl="0">
              <a:lnSpc>
                <a:spcPct val="100000"/>
              </a:lnSpc>
              <a:spcBef>
                <a:spcPts val="0"/>
              </a:spcBef>
              <a:spcAft>
                <a:spcPts val="0"/>
              </a:spcAft>
              <a:buSzPts val="1400"/>
              <a:buNone/>
            </a:pPr>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0" i="0" u="none" strike="noStrike" cap="none" dirty="0">
                <a:solidFill>
                  <a:schemeClr val="dk1"/>
                </a:solidFill>
                <a:effectLst/>
                <a:latin typeface="Century Gothic" panose="020B0502020202020204" pitchFamily="34" charset="0"/>
                <a:ea typeface="Calibri"/>
                <a:cs typeface="Calibri"/>
                <a:sym typeface="Calibri"/>
              </a:rPr>
              <a:t>The covariate importance plot shows the change in the AUC of the ROC curve when each predictor variable is permuted. The dark lines indicate the mean change in AUC for all cross validation folds, the box indicated the standard deviation in change of AUC for all cross validation folds, and the whiskers show the outlying values for change in AUC for the cross validation folds. The stars indicate the change in AUC for the training data when the variable is permuted.</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entury Gothic" panose="020B0502020202020204" pitchFamily="34" charset="0"/>
              <a:cs typeface="Calibri"/>
              <a:sym typeface="Calibri"/>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entury Gothic" panose="020B0502020202020204" pitchFamily="34" charset="0"/>
                <a:cs typeface="Calibri"/>
                <a:sym typeface="Calibri"/>
              </a:rPr>
              <a:t>Our final variables were all differenced raster images either between the end of June to the end of July or mid July to the end of July. This indicates that something significant was happening either with the climate or within the cheatgrass lifecycle within this time period. Three of the four final variables evaluate wetness, which suggests that water availability is of high importance for cheatgrass. The last was the plant senescence reflectance index, which may suggest that cheatgrass senescence began during this period.</a:t>
            </a:r>
          </a:p>
          <a:p>
            <a:pPr marL="0" lvl="0" indent="0" algn="l" rtl="0">
              <a:lnSpc>
                <a:spcPct val="100000"/>
              </a:lnSpc>
              <a:spcBef>
                <a:spcPts val="0"/>
              </a:spcBef>
              <a:spcAft>
                <a:spcPts val="0"/>
              </a:spcAft>
              <a:buSzPts val="1400"/>
              <a:buNone/>
            </a:pPr>
            <a:endParaRPr lang="en-US" sz="1200" b="0" i="0" u="none" strike="noStrike" cap="none" dirty="0">
              <a:solidFill>
                <a:schemeClr val="dk1"/>
              </a:solidFill>
              <a:effectLst/>
              <a:latin typeface="Century Gothic" panose="020B0502020202020204" pitchFamily="34" charset="0"/>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Lastly, all of these indices make use of other bands in addition to NIR and Red, which are used in many vegetation health indices. This indicates that perhaps vegetation health is not the best way to distinguish cheatgrass from other plants in the area.</a:t>
            </a:r>
          </a:p>
          <a:p>
            <a:pPr marL="0" lvl="0" indent="0" algn="l" rtl="0">
              <a:lnSpc>
                <a:spcPct val="100000"/>
              </a:lnSpc>
              <a:spcBef>
                <a:spcPts val="0"/>
              </a:spcBef>
              <a:spcAft>
                <a:spcPts val="0"/>
              </a:spcAft>
              <a:buSzPts val="1400"/>
              <a:buNone/>
            </a:pPr>
            <a:r>
              <a:rPr lang="en-US" b="0" dirty="0">
                <a:effectLst/>
                <a:latin typeface="Century Gothic" panose="020B0502020202020204" pitchFamily="34" charset="0"/>
              </a:rPr>
              <a:t/>
            </a:r>
            <a:br>
              <a:rPr lang="en-US" b="0" dirty="0">
                <a:effectLst/>
                <a:latin typeface="Century Gothic" panose="020B0502020202020204" pitchFamily="34" charset="0"/>
              </a:rPr>
            </a:br>
            <a:endParaRPr b="1" dirty="0">
              <a:latin typeface="Century Gothic" panose="020B0502020202020204" pitchFamily="34" charset="0"/>
              <a:ea typeface="Century Gothic"/>
              <a:cs typeface="Century Gothic"/>
              <a:sym typeface="Century Gothic"/>
            </a:endParaRPr>
          </a:p>
          <a:p>
            <a:pPr marL="0" lvl="0" indent="0" algn="l" rtl="0">
              <a:lnSpc>
                <a:spcPct val="100000"/>
              </a:lnSpc>
              <a:spcBef>
                <a:spcPts val="0"/>
              </a:spcBef>
              <a:spcAft>
                <a:spcPts val="0"/>
              </a:spcAft>
              <a:buNone/>
            </a:pPr>
            <a:r>
              <a:rPr lang="en-US" b="1" dirty="0">
                <a:latin typeface="Century Gothic" panose="020B0502020202020204" pitchFamily="34" charset="0"/>
                <a:ea typeface="Century Gothic"/>
                <a:cs typeface="Century Gothic"/>
                <a:sym typeface="Century Gothic"/>
              </a:rPr>
              <a:t>Image Credit:</a:t>
            </a:r>
            <a:r>
              <a:rPr lang="en-US" dirty="0">
                <a:latin typeface="Century Gothic" panose="020B0502020202020204" pitchFamily="34" charset="0"/>
                <a:ea typeface="Century Gothic"/>
                <a:cs typeface="Century Gothic"/>
                <a:sym typeface="Century Gothic"/>
              </a:rPr>
              <a:t> NASA DEVELOP</a:t>
            </a:r>
            <a:endParaRPr dirty="0">
              <a:latin typeface="Century Gothic" panose="020B0502020202020204" pitchFamily="34" charset="0"/>
              <a:ea typeface="Century Gothic"/>
              <a:cs typeface="Century Gothic"/>
              <a:sym typeface="Century Gothic"/>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52095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b="1" dirty="0">
                <a:latin typeface="Century Gothic"/>
                <a:ea typeface="Century Gothic"/>
                <a:cs typeface="Century Gothic"/>
                <a:sym typeface="Century Gothic"/>
              </a:rPr>
              <a:t>Speaker Notes: </a:t>
            </a:r>
            <a:r>
              <a:rPr lang="en-US" sz="1200" b="1" i="0" u="none" strike="noStrike" cap="none" dirty="0">
                <a:solidFill>
                  <a:schemeClr val="dk1"/>
                </a:solidFill>
                <a:effectLst/>
                <a:latin typeface="Century Gothic" panose="020B0502020202020204" pitchFamily="34" charset="0"/>
                <a:ea typeface="Calibri"/>
                <a:cs typeface="Calibri"/>
                <a:sym typeface="Calibri"/>
              </a:rPr>
              <a:t>(BYRON)</a:t>
            </a:r>
          </a:p>
          <a:p>
            <a:pPr marL="0" lvl="0" indent="0" algn="l" rtl="0">
              <a:lnSpc>
                <a:spcPct val="100000"/>
              </a:lnSpc>
              <a:spcBef>
                <a:spcPts val="0"/>
              </a:spcBef>
              <a:spcAft>
                <a:spcPts val="0"/>
              </a:spcAft>
              <a:buSzPts val="1400"/>
              <a:buNone/>
            </a:pPr>
            <a:endParaRPr lang="en-US" i="1"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r>
              <a:rPr lang="en-US" sz="1200" b="0" i="0" u="none" strike="noStrike" cap="none" dirty="0">
                <a:solidFill>
                  <a:schemeClr val="dk1"/>
                </a:solidFill>
                <a:effectLst/>
                <a:latin typeface="Calibri"/>
                <a:ea typeface="Calibri"/>
                <a:cs typeface="Calibri"/>
                <a:sym typeface="Calibri"/>
              </a:rPr>
              <a:t>Results of the GLM Model show that the percent of pixels with greater than or equal to 40% cheatgrass coverage has decreased from 59% to 23%  in areas treated with the herbicide. In contrast, the percent of pixels with greater than or equal to 40% cheatgrass coverage has increased from 17.5% to 23% for untreated areas.</a:t>
            </a:r>
            <a:r>
              <a:rPr lang="en-US" b="0" dirty="0">
                <a:effectLst/>
              </a:rPr>
              <a:t/>
            </a:r>
            <a:br>
              <a:rPr lang="en-US" b="0" dirty="0">
                <a:effectLst/>
              </a:rPr>
            </a:br>
            <a:endParaRPr b="1" dirty="0">
              <a:latin typeface="Century Gothic"/>
              <a:ea typeface="Century Gothic"/>
              <a:cs typeface="Century Gothic"/>
              <a:sym typeface="Century Gothic"/>
            </a:endParaRPr>
          </a:p>
          <a:p>
            <a:pPr marL="0" lvl="0" indent="0" algn="l" rtl="0">
              <a:lnSpc>
                <a:spcPct val="100000"/>
              </a:lnSpc>
              <a:spcBef>
                <a:spcPts val="0"/>
              </a:spcBef>
              <a:spcAft>
                <a:spcPts val="0"/>
              </a:spcAft>
              <a:buNone/>
            </a:pPr>
            <a:r>
              <a:rPr lang="en-US" b="1" dirty="0">
                <a:latin typeface="Century Gothic"/>
                <a:ea typeface="Century Gothic"/>
                <a:cs typeface="Century Gothic"/>
                <a:sym typeface="Century Gothic"/>
              </a:rPr>
              <a:t>Image Credit:</a:t>
            </a:r>
            <a:r>
              <a:rPr lang="en-US" dirty="0">
                <a:latin typeface="Century Gothic"/>
                <a:ea typeface="Century Gothic"/>
                <a:cs typeface="Century Gothic"/>
                <a:sym typeface="Century Gothic"/>
              </a:rPr>
              <a:t> NASA DEVELOP</a:t>
            </a:r>
            <a:endParaRPr dirty="0">
              <a:latin typeface="Century Gothic"/>
              <a:ea typeface="Century Gothic"/>
              <a:cs typeface="Century Gothic"/>
              <a:sym typeface="Century Gothic"/>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2149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617e8e588a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617e8e588a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ea typeface="Century Gothic"/>
                <a:cs typeface="Century Gothic"/>
                <a:sym typeface="Century Gothic"/>
              </a:rPr>
              <a:t>Speaker Notes: </a:t>
            </a:r>
            <a:r>
              <a:rPr lang="en-US" sz="1200" b="1" i="0" u="none" strike="noStrike" cap="none" dirty="0">
                <a:solidFill>
                  <a:schemeClr val="dk1"/>
                </a:solidFill>
                <a:effectLst/>
                <a:latin typeface="Century Gothic" panose="020B0502020202020204" pitchFamily="34" charset="0"/>
                <a:ea typeface="Calibri"/>
                <a:cs typeface="Calibri"/>
                <a:sym typeface="Calibri"/>
              </a:rPr>
              <a:t>(FORREST)</a:t>
            </a:r>
          </a:p>
          <a:p>
            <a:pPr marL="0" lvl="0" indent="0" algn="l" rtl="0">
              <a:lnSpc>
                <a:spcPct val="100000"/>
              </a:lnSpc>
              <a:spcBef>
                <a:spcPts val="0"/>
              </a:spcBef>
              <a:spcAft>
                <a:spcPts val="0"/>
              </a:spcAft>
              <a:buSzPts val="1400"/>
              <a:buNone/>
            </a:pPr>
            <a:endParaRPr lang="en-US" b="1" dirty="0">
              <a:latin typeface="Century Gothic" panose="020B0502020202020204" pitchFamily="34" charset="0"/>
              <a:ea typeface="Century Gothic"/>
              <a:cs typeface="Century Gothic"/>
              <a:sym typeface="Century Gothic"/>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Our final conclusions are that GLM best models cheatgrass populations. First, the model was the best calibrated. Also, besides having the highest AUC score of the models, we felt the GLM model output best approximated the patterns we saw in the field, specifically the tendency of cheatgrass to grow on south facing slopes.. Additionally, the GLM results showed the closest fit between the Cross Validation AUC and the Training Split AUC, indicating the least amount of overfitting.</a:t>
            </a:r>
            <a:endParaRPr lang="en-US" b="0" dirty="0">
              <a:effectLst/>
              <a:latin typeface="Century Gothic" panose="020B0502020202020204" pitchFamily="34" charset="0"/>
            </a:endParaRPr>
          </a:p>
          <a:p>
            <a:pPr rtl="0"/>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0" i="0" u="none" strike="noStrike" cap="none" dirty="0">
                <a:solidFill>
                  <a:schemeClr val="dk1"/>
                </a:solidFill>
                <a:effectLst/>
                <a:latin typeface="Century Gothic" panose="020B0502020202020204" pitchFamily="34" charset="0"/>
                <a:ea typeface="Calibri"/>
                <a:cs typeface="Calibri"/>
                <a:sym typeface="Calibri"/>
              </a:rPr>
              <a:t> </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Based on our models, we conclude that the 2016 </a:t>
            </a:r>
            <a:r>
              <a:rPr lang="en-US" sz="1200" b="0" i="0" u="none" strike="noStrike" cap="none" dirty="0" err="1">
                <a:solidFill>
                  <a:schemeClr val="dk1"/>
                </a:solidFill>
                <a:effectLst/>
                <a:latin typeface="Century Gothic" panose="020B0502020202020204" pitchFamily="34" charset="0"/>
                <a:ea typeface="Calibri"/>
                <a:cs typeface="Calibri"/>
                <a:sym typeface="Calibri"/>
              </a:rPr>
              <a:t>imazapic</a:t>
            </a:r>
            <a:r>
              <a:rPr lang="en-US" sz="1200" b="0" i="0" u="none" strike="noStrike" cap="none" dirty="0">
                <a:solidFill>
                  <a:schemeClr val="dk1"/>
                </a:solidFill>
                <a:effectLst/>
                <a:latin typeface="Century Gothic" panose="020B0502020202020204" pitchFamily="34" charset="0"/>
                <a:ea typeface="Calibri"/>
                <a:cs typeface="Calibri"/>
                <a:sym typeface="Calibri"/>
              </a:rPr>
              <a:t> treatment was effective, as there was a 36% reduction of cheatgrass in treated areas compared to a 6% increase in untreated areas.</a:t>
            </a:r>
            <a:endParaRPr lang="en-US" b="0" dirty="0">
              <a:effectLst/>
              <a:latin typeface="Century Gothic" panose="020B0502020202020204" pitchFamily="34" charset="0"/>
            </a:endParaRPr>
          </a:p>
          <a:p>
            <a:r>
              <a:rPr lang="en-US" dirty="0"/>
              <a:t/>
            </a:r>
            <a:br>
              <a:rPr lang="en-US" dirty="0"/>
            </a:br>
            <a:endParaRPr b="0" dirty="0"/>
          </a:p>
        </p:txBody>
      </p:sp>
      <p:sp>
        <p:nvSpPr>
          <p:cNvPr id="235" name="Google Shape;235;g617e8e588a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4244906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g617e8e588a_0_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1" name="Google Shape;241;g617e8e588a_0_2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ea typeface="Century Gothic"/>
                <a:cs typeface="Century Gothic"/>
                <a:sym typeface="Century Gothic"/>
              </a:rPr>
              <a:t>Speaker Notes: </a:t>
            </a:r>
            <a:r>
              <a:rPr lang="en-US" sz="1200" b="1" i="0" u="none" strike="noStrike" cap="none" dirty="0">
                <a:solidFill>
                  <a:schemeClr val="dk1"/>
                </a:solidFill>
                <a:effectLst/>
                <a:latin typeface="Century Gothic" panose="020B0502020202020204" pitchFamily="34" charset="0"/>
                <a:ea typeface="Calibri"/>
                <a:cs typeface="Calibri"/>
                <a:sym typeface="Calibri"/>
              </a:rPr>
              <a:t>(FORREST)</a:t>
            </a:r>
          </a:p>
          <a:p>
            <a:pPr marL="0" lvl="0" indent="0" algn="l" rtl="0">
              <a:lnSpc>
                <a:spcPct val="100000"/>
              </a:lnSpc>
              <a:spcBef>
                <a:spcPts val="0"/>
              </a:spcBef>
              <a:spcAft>
                <a:spcPts val="0"/>
              </a:spcAft>
              <a:buSzPts val="1400"/>
              <a:buNone/>
            </a:pPr>
            <a:endParaRPr lang="en-US" b="1" dirty="0">
              <a:latin typeface="Century Gothic" panose="020B0502020202020204" pitchFamily="34" charset="0"/>
              <a:ea typeface="Century Gothic"/>
              <a:cs typeface="Century Gothic"/>
              <a:sym typeface="Century Gothic"/>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There were multiple limitations for this project. The first limitation was that there was fewer </a:t>
            </a:r>
            <a:r>
              <a:rPr lang="en-US" sz="1200" b="0" i="1" u="none" strike="noStrike" cap="none" dirty="0">
                <a:solidFill>
                  <a:schemeClr val="dk1"/>
                </a:solidFill>
                <a:effectLst/>
                <a:latin typeface="Century Gothic" panose="020B0502020202020204" pitchFamily="34" charset="0"/>
                <a:ea typeface="Calibri"/>
                <a:cs typeface="Calibri"/>
                <a:sym typeface="Calibri"/>
              </a:rPr>
              <a:t>in situ </a:t>
            </a:r>
            <a:r>
              <a:rPr lang="en-US" sz="1200" b="0" i="0" u="none" strike="noStrike" cap="none" dirty="0">
                <a:solidFill>
                  <a:schemeClr val="dk1"/>
                </a:solidFill>
                <a:effectLst/>
                <a:latin typeface="Century Gothic" panose="020B0502020202020204" pitchFamily="34" charset="0"/>
                <a:ea typeface="Calibri"/>
                <a:cs typeface="Calibri"/>
                <a:sym typeface="Calibri"/>
              </a:rPr>
              <a:t>data points in the Northeastern part of the study area. In addition, we were unable to find sufficient cloud-free imagery during the emergence stage of the </a:t>
            </a:r>
            <a:r>
              <a:rPr lang="en-US" sz="1200" b="0" i="0" u="none" strike="noStrike" cap="none" dirty="0" err="1">
                <a:solidFill>
                  <a:schemeClr val="dk1"/>
                </a:solidFill>
                <a:effectLst/>
                <a:latin typeface="Century Gothic" panose="020B0502020202020204" pitchFamily="34" charset="0"/>
                <a:ea typeface="Calibri"/>
                <a:cs typeface="Calibri"/>
                <a:sym typeface="Calibri"/>
              </a:rPr>
              <a:t>cheatgrass</a:t>
            </a:r>
            <a:r>
              <a:rPr lang="en-US" sz="1200" b="0" i="0" u="none" strike="noStrike" cap="none" dirty="0">
                <a:solidFill>
                  <a:schemeClr val="dk1"/>
                </a:solidFill>
                <a:effectLst/>
                <a:latin typeface="Century Gothic" panose="020B0502020202020204" pitchFamily="34" charset="0"/>
                <a:ea typeface="Calibri"/>
                <a:cs typeface="Calibri"/>
                <a:sym typeface="Calibri"/>
              </a:rPr>
              <a:t> lifecycle for 2019, which was during May and June. We tried to acquire imagery for these months from other satellites and sensors such as Terra ASTER and Landsat 7, but both had striping that severely compromised the extent of the image. Lastly, any time you try to detect plant cover with modelling, there is bound to be error, so no model can be 100% accurate.</a:t>
            </a:r>
            <a:endParaRPr lang="en-US" b="0" dirty="0">
              <a:effectLst/>
              <a:latin typeface="Century Gothic" panose="020B0502020202020204" pitchFamily="34" charset="0"/>
            </a:endParaRPr>
          </a:p>
          <a:p>
            <a:pPr rtl="0"/>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	NASA DEVELOP team</a:t>
            </a:r>
            <a:endParaRPr lang="en-US" b="0" dirty="0">
              <a:effectLst/>
              <a:latin typeface="Century Gothic" panose="020B0502020202020204" pitchFamily="34" charset="0"/>
            </a:endParaRPr>
          </a:p>
          <a:p>
            <a:r>
              <a:rPr lang="en-US" dirty="0"/>
              <a:t/>
            </a:r>
            <a:br>
              <a:rPr lang="en-US" dirty="0"/>
            </a:br>
            <a:endParaRPr b="0" dirty="0"/>
          </a:p>
        </p:txBody>
      </p:sp>
      <p:sp>
        <p:nvSpPr>
          <p:cNvPr id="242" name="Google Shape;242;g617e8e588a_0_2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17</a:t>
            </a:fld>
            <a:endParaRPr/>
          </a:p>
        </p:txBody>
      </p:sp>
    </p:spTree>
    <p:extLst>
      <p:ext uri="{BB962C8B-B14F-4D97-AF65-F5344CB8AC3E}">
        <p14:creationId xmlns:p14="http://schemas.microsoft.com/office/powerpoint/2010/main" val="12395036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17e8e588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617e8e588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panose="020B0502020202020204" pitchFamily="34" charset="0"/>
                <a:ea typeface="Century Gothic"/>
                <a:cs typeface="Century Gothic"/>
                <a:sym typeface="Century Gothic"/>
              </a:rPr>
              <a:t>Speaker Notes: </a:t>
            </a:r>
            <a:r>
              <a:rPr lang="en-US" sz="1200" b="1" i="0" u="none" strike="noStrike" cap="none" dirty="0">
                <a:solidFill>
                  <a:schemeClr val="dk1"/>
                </a:solidFill>
                <a:effectLst/>
                <a:latin typeface="Century Gothic" panose="020B0502020202020204" pitchFamily="34" charset="0"/>
                <a:ea typeface="Calibri"/>
                <a:cs typeface="Calibri"/>
                <a:sym typeface="Calibri"/>
              </a:rPr>
              <a:t>(FORREST)</a:t>
            </a:r>
          </a:p>
          <a:p>
            <a:pPr marL="0" lvl="0" indent="0" algn="l" rtl="0">
              <a:spcBef>
                <a:spcPts val="0"/>
              </a:spcBef>
              <a:spcAft>
                <a:spcPts val="0"/>
              </a:spcAft>
              <a:buSzPts val="1400"/>
              <a:buNone/>
            </a:pPr>
            <a:endParaRPr lang="en-US" b="1" dirty="0">
              <a:latin typeface="Century Gothic" panose="020B0502020202020204" pitchFamily="34" charset="0"/>
              <a:ea typeface="Century Gothic"/>
              <a:cs typeface="Century Gothic"/>
              <a:sym typeface="Century Gothic"/>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Future work should include evaluating the recent treatment in August of 2019 and the future treatment in 2022. To do this, the USFS should continue field data collection annually. Additionally, the effect of </a:t>
            </a:r>
            <a:r>
              <a:rPr lang="en-US" sz="1200" b="0" i="0" u="none" strike="noStrike" cap="none" dirty="0" err="1">
                <a:solidFill>
                  <a:schemeClr val="dk1"/>
                </a:solidFill>
                <a:effectLst/>
                <a:latin typeface="Century Gothic" panose="020B0502020202020204" pitchFamily="34" charset="0"/>
                <a:ea typeface="Calibri"/>
                <a:cs typeface="Calibri"/>
                <a:sym typeface="Calibri"/>
              </a:rPr>
              <a:t>Imazapic</a:t>
            </a:r>
            <a:r>
              <a:rPr lang="en-US" sz="1200" b="0" i="0" u="none" strike="noStrike" cap="none" dirty="0">
                <a:solidFill>
                  <a:schemeClr val="dk1"/>
                </a:solidFill>
                <a:effectLst/>
                <a:latin typeface="Century Gothic" panose="020B0502020202020204" pitchFamily="34" charset="0"/>
                <a:ea typeface="Calibri"/>
                <a:cs typeface="Calibri"/>
                <a:sym typeface="Calibri"/>
              </a:rPr>
              <a:t> on native plants should be researched, because even though </a:t>
            </a:r>
            <a:r>
              <a:rPr lang="en-US" sz="1200" b="0" i="0" u="none" strike="noStrike" cap="none" dirty="0" err="1">
                <a:solidFill>
                  <a:schemeClr val="dk1"/>
                </a:solidFill>
                <a:effectLst/>
                <a:latin typeface="Century Gothic" panose="020B0502020202020204" pitchFamily="34" charset="0"/>
                <a:ea typeface="Calibri"/>
                <a:cs typeface="Calibri"/>
                <a:sym typeface="Calibri"/>
              </a:rPr>
              <a:t>Imazapic</a:t>
            </a:r>
            <a:r>
              <a:rPr lang="en-US" sz="1200" b="0" i="0" u="none" strike="noStrike" cap="none" dirty="0">
                <a:solidFill>
                  <a:schemeClr val="dk1"/>
                </a:solidFill>
                <a:effectLst/>
                <a:latin typeface="Century Gothic" panose="020B0502020202020204" pitchFamily="34" charset="0"/>
                <a:ea typeface="Calibri"/>
                <a:cs typeface="Calibri"/>
                <a:sym typeface="Calibri"/>
              </a:rPr>
              <a:t> seems to be effective in reducing </a:t>
            </a:r>
            <a:r>
              <a:rPr lang="en-US" sz="1200" b="0" i="0" u="none" strike="noStrike" cap="none" dirty="0" err="1">
                <a:solidFill>
                  <a:schemeClr val="dk1"/>
                </a:solidFill>
                <a:effectLst/>
                <a:latin typeface="Century Gothic" panose="020B0502020202020204" pitchFamily="34" charset="0"/>
                <a:ea typeface="Calibri"/>
                <a:cs typeface="Calibri"/>
                <a:sym typeface="Calibri"/>
              </a:rPr>
              <a:t>cheatgrass</a:t>
            </a:r>
            <a:r>
              <a:rPr lang="en-US" sz="1200" b="0" i="0" u="none" strike="noStrike" cap="none" dirty="0">
                <a:solidFill>
                  <a:schemeClr val="dk1"/>
                </a:solidFill>
                <a:effectLst/>
                <a:latin typeface="Century Gothic" panose="020B0502020202020204" pitchFamily="34" charset="0"/>
                <a:ea typeface="Calibri"/>
                <a:cs typeface="Calibri"/>
                <a:sym typeface="Calibri"/>
              </a:rPr>
              <a:t> populations, the goal of the USFS is to foster an environment for increased forage for mule deer and elk. If native plants are not growing back after treatment, this mitigation strategy may not be as useful as we think.</a:t>
            </a:r>
            <a:endParaRPr lang="en-US" b="0" dirty="0">
              <a:effectLst/>
              <a:latin typeface="Century Gothic" panose="020B0502020202020204" pitchFamily="34" charset="0"/>
            </a:endParaRPr>
          </a:p>
          <a:p>
            <a:pPr rtl="0"/>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NASA DEVELOP team</a:t>
            </a:r>
            <a:endParaRPr lang="en-US" b="0" dirty="0">
              <a:effectLst/>
              <a:latin typeface="Century Gothic" panose="020B0502020202020204" pitchFamily="34" charset="0"/>
            </a:endParaRPr>
          </a:p>
          <a:p>
            <a:r>
              <a:rPr lang="en-US" dirty="0"/>
              <a:t/>
            </a:r>
            <a:br>
              <a:rPr lang="en-US" dirty="0"/>
            </a:br>
            <a:endParaRPr b="1" dirty="0">
              <a:latin typeface="Century Gothic"/>
              <a:ea typeface="Century Gothic"/>
              <a:cs typeface="Century Gothic"/>
              <a:sym typeface="Century Gothic"/>
            </a:endParaRPr>
          </a:p>
        </p:txBody>
      </p:sp>
      <p:sp>
        <p:nvSpPr>
          <p:cNvPr id="177" name="Google Shape;177;g617e8e588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18</a:t>
            </a:fld>
            <a:endParaRPr/>
          </a:p>
        </p:txBody>
      </p:sp>
    </p:spTree>
    <p:extLst>
      <p:ext uri="{BB962C8B-B14F-4D97-AF65-F5344CB8AC3E}">
        <p14:creationId xmlns:p14="http://schemas.microsoft.com/office/powerpoint/2010/main" val="26147348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63a0c32e8d_0_9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dirty="0">
                <a:latin typeface="Century Gothic"/>
                <a:ea typeface="Century Gothic"/>
                <a:cs typeface="Century Gothic"/>
                <a:sym typeface="Century Gothic"/>
              </a:rPr>
              <a:t>Speaker Notes: </a:t>
            </a:r>
            <a:r>
              <a:rPr lang="en-US" sz="1200" b="1" i="0" u="none" strike="noStrike" cap="none" dirty="0">
                <a:solidFill>
                  <a:schemeClr val="dk1"/>
                </a:solidFill>
                <a:effectLst/>
                <a:latin typeface="Century Gothic" panose="020B0502020202020204" pitchFamily="34" charset="0"/>
                <a:ea typeface="Calibri"/>
                <a:cs typeface="Calibri"/>
                <a:sym typeface="Calibri"/>
              </a:rPr>
              <a:t>(FORREST)</a:t>
            </a:r>
          </a:p>
          <a:p>
            <a:pPr marL="0" lvl="0" indent="0" algn="l" rtl="0">
              <a:spcBef>
                <a:spcPts val="0"/>
              </a:spcBef>
              <a:spcAft>
                <a:spcPts val="0"/>
              </a:spcAft>
              <a:buClr>
                <a:schemeClr val="dk1"/>
              </a:buClr>
              <a:buSzPts val="1400"/>
              <a:buFont typeface="Arial"/>
              <a:buNone/>
            </a:pPr>
            <a:endParaRPr lang="en-US" b="1" dirty="0">
              <a:latin typeface="Century Gothic"/>
              <a:sym typeface="Century Gothic"/>
            </a:endParaRPr>
          </a:p>
          <a:p>
            <a:pPr marL="0" lvl="0" indent="0" algn="l" rtl="0">
              <a:spcBef>
                <a:spcPts val="0"/>
              </a:spcBef>
              <a:spcAft>
                <a:spcPts val="0"/>
              </a:spcAft>
              <a:buClr>
                <a:schemeClr val="dk1"/>
              </a:buClr>
              <a:buSzPts val="1400"/>
              <a:buFont typeface="Arial"/>
              <a:buNone/>
            </a:pPr>
            <a:r>
              <a:rPr lang="en-US" b="0" dirty="0">
                <a:latin typeface="Century Gothic"/>
                <a:sym typeface="Century Gothic"/>
              </a:rPr>
              <a:t>We would like to thank our</a:t>
            </a:r>
            <a:r>
              <a:rPr lang="en-US" b="0" baseline="0" dirty="0">
                <a:latin typeface="Century Gothic"/>
                <a:sym typeface="Century Gothic"/>
              </a:rPr>
              <a:t> advisors, DEVELOP leadership, and partners for their ongoing support throughout the term. Questions?</a:t>
            </a:r>
            <a:endParaRPr b="0" dirty="0"/>
          </a:p>
        </p:txBody>
      </p:sp>
      <p:sp>
        <p:nvSpPr>
          <p:cNvPr id="255" name="Google Shape;255;g63a0c32e8d_0_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29066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(STACY)</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The study area for this research was the boundary of the Squirrel Creek Fire in the Medicine Bow National Forest in Wyoming.</a:t>
            </a:r>
            <a:endParaRPr lang="en-US" b="0" dirty="0">
              <a:effectLst/>
              <a:latin typeface="Century Gothic" panose="020B0502020202020204" pitchFamily="34" charset="0"/>
            </a:endParaRPr>
          </a:p>
          <a:p>
            <a:pPr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In June of 2012, the Squirrel Creek Fire began and was contained within 10 days, (burned nearly 11,000 acres), with burn severity categorized as low to moderate. Essentially, after that event, cheatgrass then became a problematic invasive species in the burned area.</a:t>
            </a:r>
          </a:p>
          <a:p>
            <a:pPr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In the Fall of 2015, the Wyoming Ecological Forecasting DEVELOP Team created an accurate map of cheatgrass distribution in a post-wildfire area for targeted aerial herbicide spraying.</a:t>
            </a: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 </a:t>
            </a: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This map was used for targeted aerial herbicide treatment for cheatgrass in 2016 with aerial spraying and then most recently on August 16-26, 2019, as treatment is applied every 3 years for a 9-year period. </a:t>
            </a:r>
          </a:p>
          <a:p>
            <a:pPr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After treatment, there have been a small number of point-sample efforts to monitor treatment effectiveness and a need to map cheatgrass across the study area, but a larger scale analysis is needed to understand the overall effectiveness of the treatment. This project will build off of methods first explored by the Fall 2015 DEVELOP team and the publication by West et al. (2017) and explore how cheatgrass has responded to the herbicide treatment by looking at its lifecycle from May to October of 2019 with remotely sensed data and machine learning methods.</a:t>
            </a:r>
          </a:p>
          <a:p>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r>
              <a:rPr lang="en-US" sz="1200" b="0" i="0" u="none" strike="noStrike" cap="none" dirty="0">
                <a:solidFill>
                  <a:schemeClr val="dk1"/>
                </a:solidFill>
                <a:effectLst/>
                <a:latin typeface="Century Gothic" panose="020B0502020202020204" pitchFamily="34" charset="0"/>
                <a:ea typeface="Calibri"/>
                <a:cs typeface="Calibri"/>
                <a:sym typeface="Calibri"/>
              </a:rPr>
              <a:t> NASA DEVELOP</a:t>
            </a:r>
            <a:endParaRPr dirty="0">
              <a:latin typeface="Century Gothic" panose="020B0502020202020204" pitchFamily="34" charset="0"/>
              <a:ea typeface="Century Gothic"/>
              <a:cs typeface="Century Gothic"/>
              <a:sym typeface="Century Gothic"/>
            </a:endParaRPr>
          </a:p>
        </p:txBody>
      </p:sp>
      <p:sp>
        <p:nvSpPr>
          <p:cNvPr id="120" name="Google Shape;12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722546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617e8e588a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9" name="Google Shape;129;g617e8e588a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(STACY)</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The end user for our project was the US Forest Service. They are an agency part of the US government that is responsible for managing the nation’s national forests and grasslands.</a:t>
            </a:r>
          </a:p>
          <a:p>
            <a:pPr rtl="0"/>
            <a:endParaRPr lang="en-US" b="0" dirty="0">
              <a:effectLst/>
              <a:latin typeface="Century Gothic" panose="020B0502020202020204" pitchFamily="34" charset="0"/>
            </a:endParaRPr>
          </a:p>
          <a:p>
            <a:pPr rtl="0"/>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USFS Logo: </a:t>
            </a:r>
            <a:r>
              <a:rPr lang="en-US" sz="1200" b="0" i="0" u="sng" strike="noStrike" cap="none" dirty="0">
                <a:solidFill>
                  <a:schemeClr val="dk1"/>
                </a:solidFill>
                <a:effectLst/>
                <a:latin typeface="Century Gothic" panose="020B0502020202020204" pitchFamily="34" charset="0"/>
                <a:ea typeface="Calibri"/>
                <a:cs typeface="Calibri"/>
                <a:sym typeface="Calibri"/>
                <a:hlinkClick r:id="rId3"/>
              </a:rPr>
              <a:t>https://commons.wikimedia.org/wiki/File:Logo_of_the_United_States_Forest_Service.svg</a:t>
            </a:r>
            <a:r>
              <a:rPr lang="en-US" sz="1200" b="0" i="0" u="none" strike="noStrike" cap="none" dirty="0">
                <a:solidFill>
                  <a:schemeClr val="dk1"/>
                </a:solidFill>
                <a:effectLst/>
                <a:latin typeface="Century Gothic" panose="020B0502020202020204" pitchFamily="34" charset="0"/>
                <a:ea typeface="Calibri"/>
                <a:cs typeface="Calibri"/>
                <a:sym typeface="Calibri"/>
              </a:rPr>
              <a:t>, Public domain</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Truck Image: </a:t>
            </a:r>
            <a:r>
              <a:rPr lang="en-US" sz="1200" b="0" i="0" u="sng" strike="noStrike" cap="none" dirty="0">
                <a:solidFill>
                  <a:schemeClr val="dk1"/>
                </a:solidFill>
                <a:effectLst/>
                <a:latin typeface="Century Gothic" panose="020B0502020202020204" pitchFamily="34" charset="0"/>
                <a:ea typeface="Calibri"/>
                <a:cs typeface="Calibri"/>
                <a:sym typeface="Calibri"/>
                <a:hlinkClick r:id="rId4"/>
              </a:rPr>
              <a:t>https://search.creativecommons.org/photos/d20d68ff-a710-4f3b-aed1-e1dcff5df622</a:t>
            </a:r>
            <a:r>
              <a:rPr lang="en-US" sz="1200" b="0" i="0" u="none" strike="noStrike" cap="none" dirty="0">
                <a:solidFill>
                  <a:schemeClr val="dk1"/>
                </a:solidFill>
                <a:effectLst/>
                <a:latin typeface="Century Gothic" panose="020B0502020202020204" pitchFamily="34" charset="0"/>
                <a:ea typeface="Calibri"/>
                <a:cs typeface="Calibri"/>
                <a:sym typeface="Calibri"/>
              </a:rPr>
              <a:t> CC BY-SA 2.0</a:t>
            </a:r>
            <a:endParaRPr lang="en-US" b="0" dirty="0">
              <a:effectLst/>
              <a:latin typeface="Century Gothic" panose="020B0502020202020204" pitchFamily="34" charset="0"/>
            </a:endParaRPr>
          </a:p>
          <a:p>
            <a:r>
              <a:rPr lang="en-US" dirty="0"/>
              <a:t/>
            </a:r>
            <a:br>
              <a:rPr lang="en-US" dirty="0"/>
            </a:br>
            <a:endParaRPr dirty="0">
              <a:latin typeface="Century Gothic"/>
              <a:ea typeface="Century Gothic"/>
              <a:cs typeface="Century Gothic"/>
              <a:sym typeface="Century Gothic"/>
            </a:endParaRPr>
          </a:p>
          <a:p>
            <a:pPr marL="0" lvl="0" indent="0" algn="l" rtl="0">
              <a:lnSpc>
                <a:spcPct val="100000"/>
              </a:lnSpc>
              <a:spcBef>
                <a:spcPts val="0"/>
              </a:spcBef>
              <a:spcAft>
                <a:spcPts val="0"/>
              </a:spcAft>
              <a:buSzPts val="1400"/>
              <a:buNone/>
            </a:pPr>
            <a:endParaRPr dirty="0">
              <a:latin typeface="Century Gothic"/>
              <a:ea typeface="Century Gothic"/>
              <a:cs typeface="Century Gothic"/>
              <a:sym typeface="Century Gothic"/>
            </a:endParaRPr>
          </a:p>
        </p:txBody>
      </p:sp>
      <p:sp>
        <p:nvSpPr>
          <p:cNvPr id="130" name="Google Shape;130;g617e8e588a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25971829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63a0c32e8d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(STACY)</a:t>
            </a:r>
            <a:endParaRPr lang="en-US" b="0" dirty="0">
              <a:effectLst/>
              <a:latin typeface="Century Gothic" panose="020B0502020202020204" pitchFamily="34" charset="0"/>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Cheatgrass is an </a:t>
            </a:r>
            <a:r>
              <a:rPr lang="en-US" sz="1200" b="1" i="0" u="none" strike="noStrike" cap="none" dirty="0">
                <a:solidFill>
                  <a:schemeClr val="dk1"/>
                </a:solidFill>
                <a:effectLst/>
                <a:latin typeface="Century Gothic" panose="020B0502020202020204" pitchFamily="34" charset="0"/>
                <a:ea typeface="Calibri"/>
                <a:cs typeface="Calibri"/>
                <a:sym typeface="Calibri"/>
              </a:rPr>
              <a:t>invasive annual grass</a:t>
            </a:r>
            <a:r>
              <a:rPr lang="en-US" sz="1200" b="0" i="0" u="none" strike="noStrike" cap="none" dirty="0">
                <a:solidFill>
                  <a:schemeClr val="dk1"/>
                </a:solidFill>
                <a:effectLst/>
                <a:latin typeface="Century Gothic" panose="020B0502020202020204" pitchFamily="34" charset="0"/>
                <a:ea typeface="Calibri"/>
                <a:cs typeface="Calibri"/>
                <a:sym typeface="Calibri"/>
              </a:rPr>
              <a:t>, meaning it must grow from a seed and die every year. It grows in</a:t>
            </a:r>
            <a:r>
              <a:rPr lang="en-US" sz="1200" b="1" i="0" u="none" strike="noStrike" cap="none" dirty="0">
                <a:solidFill>
                  <a:schemeClr val="dk1"/>
                </a:solidFill>
                <a:effectLst/>
                <a:latin typeface="Century Gothic" panose="020B0502020202020204" pitchFamily="34" charset="0"/>
                <a:ea typeface="Calibri"/>
                <a:cs typeface="Calibri"/>
                <a:sym typeface="Calibri"/>
              </a:rPr>
              <a:t> three stages</a:t>
            </a:r>
            <a:r>
              <a:rPr lang="en-US" sz="1200" b="0" i="0" u="none" strike="noStrike" cap="none" dirty="0">
                <a:solidFill>
                  <a:schemeClr val="dk1"/>
                </a:solidFill>
                <a:effectLst/>
                <a:latin typeface="Century Gothic" panose="020B0502020202020204" pitchFamily="34" charset="0"/>
                <a:ea typeface="Calibri"/>
                <a:cs typeface="Calibri"/>
                <a:sym typeface="Calibri"/>
              </a:rPr>
              <a:t>, the emergence stage, which shows green shoots in early spring, the purple/red stage where it matures and sets seed, and senescence, when it dies in late summer and turns brown, creating an increased amount of potential, seasonal fuel for fires. </a:t>
            </a:r>
          </a:p>
          <a:p>
            <a:pPr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Cheatgrass can outcompete native grasses that serve as forage for mule deer and elk.</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Multiple reasons why it can outcompete native grasses for example, it </a:t>
            </a:r>
            <a:r>
              <a:rPr lang="en-US" sz="1200" b="1" i="0" u="none" strike="noStrike" cap="none" dirty="0">
                <a:solidFill>
                  <a:schemeClr val="dk1"/>
                </a:solidFill>
                <a:effectLst/>
                <a:latin typeface="Century Gothic" panose="020B0502020202020204" pitchFamily="34" charset="0"/>
                <a:ea typeface="Calibri"/>
                <a:cs typeface="Calibri"/>
                <a:sym typeface="Calibri"/>
              </a:rPr>
              <a:t>germinates in the fall</a:t>
            </a:r>
            <a:r>
              <a:rPr lang="en-US" sz="1200" b="0" i="0" u="none" strike="noStrike" cap="none" dirty="0">
                <a:solidFill>
                  <a:schemeClr val="dk1"/>
                </a:solidFill>
                <a:effectLst/>
                <a:latin typeface="Century Gothic" panose="020B0502020202020204" pitchFamily="34" charset="0"/>
                <a:ea typeface="Calibri"/>
                <a:cs typeface="Calibri"/>
                <a:sym typeface="Calibri"/>
              </a:rPr>
              <a:t> and develops its lateral and vertical root systems throughout the winter so that when warmer temperatures arrive in spring, it is already ahead of native species that begin germination at that time.</a:t>
            </a: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Its roots are very efficient in </a:t>
            </a:r>
            <a:r>
              <a:rPr lang="en-US" sz="1200" b="1" i="0" u="none" strike="noStrike" cap="none" dirty="0">
                <a:solidFill>
                  <a:schemeClr val="dk1"/>
                </a:solidFill>
                <a:effectLst/>
                <a:latin typeface="Century Gothic" panose="020B0502020202020204" pitchFamily="34" charset="0"/>
                <a:ea typeface="Calibri"/>
                <a:cs typeface="Calibri"/>
                <a:sym typeface="Calibri"/>
              </a:rPr>
              <a:t>extracting water</a:t>
            </a:r>
            <a:r>
              <a:rPr lang="en-US" sz="1200" b="0" i="0" u="none" strike="noStrike" cap="none" dirty="0">
                <a:solidFill>
                  <a:schemeClr val="dk1"/>
                </a:solidFill>
                <a:effectLst/>
                <a:latin typeface="Century Gothic" panose="020B0502020202020204" pitchFamily="34" charset="0"/>
                <a:ea typeface="Calibri"/>
                <a:cs typeface="Calibri"/>
                <a:sym typeface="Calibri"/>
              </a:rPr>
              <a:t> from the soil since they have many root hairs, depriving other species of water and changing the makeup of the soil. </a:t>
            </a:r>
          </a:p>
          <a:p>
            <a:pPr lvl="1"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Cheatgrass is a prolific </a:t>
            </a:r>
            <a:r>
              <a:rPr lang="en-US" sz="1200" b="1" i="0" u="none" strike="noStrike" cap="none" dirty="0">
                <a:solidFill>
                  <a:schemeClr val="dk1"/>
                </a:solidFill>
                <a:effectLst/>
                <a:latin typeface="Century Gothic" panose="020B0502020202020204" pitchFamily="34" charset="0"/>
                <a:ea typeface="Calibri"/>
                <a:cs typeface="Calibri"/>
                <a:sym typeface="Calibri"/>
              </a:rPr>
              <a:t>seed generator</a:t>
            </a:r>
            <a:r>
              <a:rPr lang="en-US" sz="1200" b="0" i="0" u="none" strike="noStrike" cap="none" dirty="0">
                <a:solidFill>
                  <a:schemeClr val="dk1"/>
                </a:solidFill>
                <a:effectLst/>
                <a:latin typeface="Century Gothic" panose="020B0502020202020204" pitchFamily="34" charset="0"/>
                <a:ea typeface="Calibri"/>
                <a:cs typeface="Calibri"/>
                <a:sym typeface="Calibri"/>
              </a:rPr>
              <a:t>, with one plant being able to produce around 500 seeds. those seeds can stay viable for 2-3 years in the field if conditions are not favorable for germination. </a:t>
            </a:r>
          </a:p>
          <a:p>
            <a:pPr lvl="1"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lvl="1"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Cheatgrass can grow in most </a:t>
            </a:r>
            <a:r>
              <a:rPr lang="en-US" sz="1200" b="1" i="0" u="none" strike="noStrike" cap="none" dirty="0">
                <a:solidFill>
                  <a:schemeClr val="dk1"/>
                </a:solidFill>
                <a:effectLst/>
                <a:latin typeface="Century Gothic" panose="020B0502020202020204" pitchFamily="34" charset="0"/>
                <a:ea typeface="Calibri"/>
                <a:cs typeface="Calibri"/>
                <a:sym typeface="Calibri"/>
              </a:rPr>
              <a:t>soil conditions and </a:t>
            </a:r>
            <a:r>
              <a:rPr lang="en-US" sz="1200" b="0" i="0" u="none" strike="noStrike" cap="none" dirty="0">
                <a:solidFill>
                  <a:schemeClr val="dk1"/>
                </a:solidFill>
                <a:effectLst/>
                <a:latin typeface="Century Gothic" panose="020B0502020202020204" pitchFamily="34" charset="0"/>
                <a:ea typeface="Calibri"/>
                <a:cs typeface="Calibri"/>
                <a:sym typeface="Calibri"/>
              </a:rPr>
              <a:t>alters fire regimes because it creates </a:t>
            </a:r>
            <a:r>
              <a:rPr lang="en-US" sz="1200" b="1" i="0" u="none" strike="noStrike" cap="none" dirty="0">
                <a:solidFill>
                  <a:schemeClr val="dk1"/>
                </a:solidFill>
                <a:effectLst/>
                <a:latin typeface="Century Gothic" panose="020B0502020202020204" pitchFamily="34" charset="0"/>
                <a:ea typeface="Calibri"/>
                <a:cs typeface="Calibri"/>
                <a:sym typeface="Calibri"/>
              </a:rPr>
              <a:t>drier soils</a:t>
            </a:r>
            <a:r>
              <a:rPr lang="en-US" sz="1200" b="0" i="0" u="none" strike="noStrike" cap="none" dirty="0">
                <a:solidFill>
                  <a:schemeClr val="dk1"/>
                </a:solidFill>
                <a:effectLst/>
                <a:latin typeface="Century Gothic" panose="020B0502020202020204" pitchFamily="34" charset="0"/>
                <a:ea typeface="Calibri"/>
                <a:cs typeface="Calibri"/>
                <a:sym typeface="Calibri"/>
              </a:rPr>
              <a:t> and contributes to more </a:t>
            </a:r>
            <a:r>
              <a:rPr lang="en-US" sz="1200" b="1" i="0" u="none" strike="noStrike" cap="none" dirty="0">
                <a:solidFill>
                  <a:schemeClr val="dk1"/>
                </a:solidFill>
                <a:effectLst/>
                <a:latin typeface="Century Gothic" panose="020B0502020202020204" pitchFamily="34" charset="0"/>
                <a:ea typeface="Calibri"/>
                <a:cs typeface="Calibri"/>
                <a:sym typeface="Calibri"/>
              </a:rPr>
              <a:t>ground litter</a:t>
            </a:r>
            <a:r>
              <a:rPr lang="en-US" sz="1200" b="0" i="0" u="none" strike="noStrike" cap="none" dirty="0">
                <a:solidFill>
                  <a:schemeClr val="dk1"/>
                </a:solidFill>
                <a:effectLst/>
                <a:latin typeface="Century Gothic" panose="020B0502020202020204" pitchFamily="34" charset="0"/>
                <a:ea typeface="Calibri"/>
                <a:cs typeface="Calibri"/>
                <a:sym typeface="Calibri"/>
              </a:rPr>
              <a:t> and potential fuel for fire when fires do occur, cheatgrass is then especially able to colonize in these</a:t>
            </a:r>
            <a:r>
              <a:rPr lang="en-US" sz="1200" b="1" i="0" u="none" strike="noStrike" cap="none" dirty="0">
                <a:solidFill>
                  <a:schemeClr val="dk1"/>
                </a:solidFill>
                <a:effectLst/>
                <a:latin typeface="Century Gothic" panose="020B0502020202020204" pitchFamily="34" charset="0"/>
                <a:ea typeface="Calibri"/>
                <a:cs typeface="Calibri"/>
                <a:sym typeface="Calibri"/>
              </a:rPr>
              <a:t> new disturbed areas </a:t>
            </a:r>
            <a:r>
              <a:rPr lang="en-US" sz="1200" b="0" i="0" u="none" strike="noStrike" cap="none" dirty="0">
                <a:solidFill>
                  <a:schemeClr val="dk1"/>
                </a:solidFill>
                <a:effectLst/>
                <a:latin typeface="Century Gothic" panose="020B0502020202020204" pitchFamily="34" charset="0"/>
                <a:ea typeface="Calibri"/>
                <a:cs typeface="Calibri"/>
                <a:sym typeface="Calibri"/>
              </a:rPr>
              <a:t>better than other species it creates so many seeds that some are bound to slip in cracks and be untouched by fires, and when more seeds grow in untouched areas, we have more cheatgrass.</a:t>
            </a:r>
          </a:p>
          <a:p>
            <a:pPr lvl="1"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endParaRPr lang="en-US" sz="1200"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Emergence: </a:t>
            </a:r>
            <a:r>
              <a:rPr lang="en-US" sz="1200" dirty="0">
                <a:latin typeface="Century Gothic" panose="020B0502020202020204" pitchFamily="34" charset="0"/>
                <a:hlinkClick r:id="rId3"/>
              </a:rPr>
              <a:t>https://www.flickr.com/photos/carfull/18749468183/in/photolist-uyPVEP-e6R3Ew-2eCK6wW-ULyu8p-nFXRe8-o6jAQF-aBb7ZR-asTrtr-at74tT-LHKuhA-asVzA7-9uTbdF-e6Kp96-9YaD6a-9Ye7v6-Uas2b5-asTr7t-e6R3Fb-bKjooH-bKjnLt-cg8Um-Xgv6Wf-9UJpr9-vWbYRG-2sS7Xj-o1eT8H-enckTx-2cFHN1F-81ofBh-NcQRAd-ACcp7y-Uz3eXx-tUYriR-ULwjEC-48LNA-rNgjU2-nYkQmj-dDhdYp-WUf4Q7-bwpzf9-48LNz-9UtEa4-uQEdRf-YhgeDb-2h3gCRD-W8H2rB-qStQ7y-mAe58n-V9q1NC-W8GRY8</a:t>
            </a:r>
            <a:r>
              <a:rPr lang="en-US" sz="1200" dirty="0">
                <a:latin typeface="Century Gothic" panose="020B0502020202020204" pitchFamily="34" charset="0"/>
              </a:rPr>
              <a:t> </a:t>
            </a:r>
            <a:r>
              <a:rPr lang="en-US" sz="1200" b="0" i="0" u="none" strike="noStrike" cap="none" dirty="0">
                <a:solidFill>
                  <a:schemeClr val="dk1"/>
                </a:solidFill>
                <a:effectLst/>
                <a:latin typeface="Century Gothic" panose="020B0502020202020204" pitchFamily="34" charset="0"/>
                <a:ea typeface="Calibri"/>
                <a:cs typeface="Calibri"/>
                <a:sym typeface="Calibri"/>
              </a:rPr>
              <a:t>CC BY-NC-ND</a:t>
            </a:r>
            <a:r>
              <a:rPr lang="en-US" sz="1200" b="0" i="0" u="none" strike="noStrike" cap="none" baseline="0" dirty="0">
                <a:solidFill>
                  <a:schemeClr val="dk1"/>
                </a:solidFill>
                <a:effectLst/>
                <a:latin typeface="Century Gothic" panose="020B0502020202020204" pitchFamily="34" charset="0"/>
                <a:ea typeface="Calibri"/>
                <a:cs typeface="Calibri"/>
                <a:sym typeface="Calibri"/>
              </a:rPr>
              <a:t> 2.0</a:t>
            </a:r>
          </a:p>
          <a:p>
            <a:pPr rtl="0"/>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Maturation: </a:t>
            </a:r>
            <a:r>
              <a:rPr lang="en-US" sz="1200" dirty="0">
                <a:latin typeface="Century Gothic" panose="020B0502020202020204" pitchFamily="34" charset="0"/>
                <a:hlinkClick r:id="rId4"/>
              </a:rPr>
              <a:t>https://www.flickr.com/photos/pnnl/3366200490/in/photolist-68sE8u-owxiEv-tFJPfX-uyPVEP-e6R3Ew-2eCK6wW-ULyu8p-nFXRe8-o6jAQF-aBb7ZR-asTrtr-at74tT-LHKuhA-asVzA7-9uTbdF-e6Kp96-9YaD6a-9Ye7v6-Uas2b5-asTr7t-e6R3Fb-bKjooH-bKjnLt-cg8Um-Xgv6Wf-9UJpr9-vWbYRG-2sS7Xj-o1eT8H-enckTx-2cFHN1F-81ofBh-NcQRAd-ACcp7y-Uz3eXx-tUYriR-ULwjEC-48LNA-rNgjU2-nYkQmj-dDhdYp-WUf4Q7-bwpzf9-48LNz-9UtEa4-uQEdRf-YhgeDb-2h3gCRD-W8H2rB-qStQ7y</a:t>
            </a:r>
            <a:r>
              <a:rPr lang="en-US" sz="1200" dirty="0">
                <a:latin typeface="Century Gothic" panose="020B0502020202020204" pitchFamily="34" charset="0"/>
              </a:rPr>
              <a:t> </a:t>
            </a:r>
            <a:r>
              <a:rPr lang="en-US" sz="1200" b="0" i="0" u="none" strike="noStrike" cap="none" dirty="0">
                <a:solidFill>
                  <a:schemeClr val="dk1"/>
                </a:solidFill>
                <a:effectLst/>
                <a:latin typeface="Century Gothic" panose="020B0502020202020204" pitchFamily="34" charset="0"/>
                <a:ea typeface="Calibri"/>
                <a:cs typeface="Calibri"/>
                <a:sym typeface="Calibri"/>
              </a:rPr>
              <a:t>CC BY-NC-SA 2.0</a:t>
            </a:r>
          </a:p>
          <a:p>
            <a:pPr rtl="0"/>
            <a:endParaRPr lang="en-US" sz="1200"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Senescence: </a:t>
            </a:r>
            <a:r>
              <a:rPr lang="en-US" sz="1200" dirty="0">
                <a:latin typeface="Century Gothic" panose="020B0502020202020204" pitchFamily="34" charset="0"/>
                <a:hlinkClick r:id="rId5"/>
              </a:rPr>
              <a:t>https://www.flickr.com/photos/usfwsmtnprairie/36275047894/in/photolist-Xgv6Wf-9UJpr9-vWbYRG-2sS7Xj-o1eT8H-enckTx-2cFHN1F-81ofBh-NcQRAd-ACcp7y-Uz3eXx-tUYriR-ULwjEC-48LNA-rNgjU2-nYkQmj-dDhdYp-WUf4Q7-bwpzf9-48LNz-9UtEa4-uQEdRf-YhgeDb-2h3gCRD-W8H2rB-qStQ7y-mAe58n-V9q1NC-W8GRY8-SGL8Ww-259WfYt-2apkKx3-qe1rRT-Yhgetb-raFZBn-2fy8YEo-YhgepU-k5UNQs-pTtu56-27TgBZx-27TgEVT-27TgCFH-255pMFi-XvyZwE-M8szih-qYzSi4-4EyZdY-27TgCcB-nk1mDm-M8sz9j</a:t>
            </a:r>
            <a:r>
              <a:rPr lang="en-US" sz="1200" dirty="0">
                <a:latin typeface="Century Gothic" panose="020B0502020202020204" pitchFamily="34" charset="0"/>
              </a:rPr>
              <a:t> </a:t>
            </a:r>
            <a:r>
              <a:rPr lang="en-US" sz="1200" b="0" i="0" u="none" strike="noStrike" cap="none" dirty="0">
                <a:solidFill>
                  <a:schemeClr val="dk1"/>
                </a:solidFill>
                <a:effectLst/>
                <a:latin typeface="Century Gothic" panose="020B0502020202020204" pitchFamily="34" charset="0"/>
                <a:ea typeface="Calibri"/>
                <a:cs typeface="Calibri"/>
                <a:sym typeface="Calibri"/>
              </a:rPr>
              <a:t>CC BY 2.0</a:t>
            </a:r>
            <a:endParaRPr lang="en-US" sz="1200" b="0" dirty="0">
              <a:effectLst/>
              <a:latin typeface="Century Gothic" panose="020B0502020202020204" pitchFamily="34" charset="0"/>
            </a:endParaRPr>
          </a:p>
          <a:p>
            <a:r>
              <a:rPr lang="en-US" sz="1200" dirty="0">
                <a:latin typeface="Century Gothic" panose="020B0502020202020204" pitchFamily="34" charset="0"/>
              </a:rPr>
              <a:t/>
            </a:r>
            <a:br>
              <a:rPr lang="en-US" sz="1200" dirty="0">
                <a:latin typeface="Century Gothic" panose="020B0502020202020204" pitchFamily="34" charset="0"/>
              </a:rPr>
            </a:br>
            <a:endParaRPr sz="1200" dirty="0">
              <a:latin typeface="Century Gothic" panose="020B0502020202020204" pitchFamily="34" charset="0"/>
              <a:ea typeface="Century Gothic"/>
              <a:cs typeface="Century Gothic"/>
              <a:sym typeface="Century Gothic"/>
            </a:endParaRPr>
          </a:p>
        </p:txBody>
      </p:sp>
      <p:sp>
        <p:nvSpPr>
          <p:cNvPr id="139" name="Google Shape;139;g63a0c32e8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49243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63a0c32e8d_4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(STACY)</a:t>
            </a:r>
            <a:endParaRPr lang="en-US" b="0" dirty="0">
              <a:effectLst/>
              <a:latin typeface="Century Gothic" panose="020B0502020202020204" pitchFamily="34" charset="0"/>
            </a:endParaRPr>
          </a:p>
          <a:p>
            <a:pPr rtl="0"/>
            <a:endParaRPr lang="en-US" sz="1200"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The U.S. Forest Service is currently applying an aerial herbicide called </a:t>
            </a:r>
            <a:r>
              <a:rPr lang="en-US" sz="1200" b="0" i="0" u="none" strike="noStrike" cap="none" dirty="0" err="1">
                <a:solidFill>
                  <a:schemeClr val="dk1"/>
                </a:solidFill>
                <a:effectLst/>
                <a:latin typeface="Century Gothic" panose="020B0502020202020204" pitchFamily="34" charset="0"/>
                <a:ea typeface="Calibri"/>
                <a:cs typeface="Calibri"/>
                <a:sym typeface="Calibri"/>
              </a:rPr>
              <a:t>Imazapic</a:t>
            </a:r>
            <a:r>
              <a:rPr lang="en-US" sz="1200" b="0" i="0" u="none" strike="noStrike" cap="none" dirty="0">
                <a:solidFill>
                  <a:schemeClr val="dk1"/>
                </a:solidFill>
                <a:effectLst/>
                <a:latin typeface="Century Gothic" panose="020B0502020202020204" pitchFamily="34" charset="0"/>
                <a:ea typeface="Calibri"/>
                <a:cs typeface="Calibri"/>
                <a:sym typeface="Calibri"/>
              </a:rPr>
              <a:t> to seeds that have already dropped to prevent germination with the cost amounting about $37/acre the forest service has already spent over $100,000 treating thousands of acres of land in the medicine bow national forest, so our work is necessary in evaluating the effectiveness of their current management strategies.</a:t>
            </a:r>
          </a:p>
          <a:p>
            <a:pPr rtl="0"/>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endParaRPr lang="en-US" sz="1200"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Mule deer:</a:t>
            </a:r>
            <a:r>
              <a:rPr lang="en-US" sz="1200" b="0" i="0" u="none" strike="noStrike" cap="none" dirty="0">
                <a:solidFill>
                  <a:schemeClr val="dk1"/>
                </a:solidFill>
                <a:effectLst/>
                <a:latin typeface="Century Gothic" panose="020B0502020202020204" pitchFamily="34" charset="0"/>
                <a:ea typeface="Calibri"/>
                <a:cs typeface="Calibri"/>
                <a:sym typeface="Calibri"/>
                <a:hlinkClick r:id="rId3"/>
              </a:rPr>
              <a:t> </a:t>
            </a:r>
            <a:r>
              <a:rPr lang="en-US" sz="1200" b="0" i="0" u="sng" strike="noStrike" cap="none" dirty="0">
                <a:solidFill>
                  <a:schemeClr val="dk1"/>
                </a:solidFill>
                <a:effectLst/>
                <a:latin typeface="Century Gothic" panose="020B0502020202020204" pitchFamily="34" charset="0"/>
                <a:ea typeface="Calibri"/>
                <a:cs typeface="Calibri"/>
                <a:sym typeface="Calibri"/>
                <a:hlinkClick r:id="rId3"/>
              </a:rPr>
              <a:t>https://search.creativecommons.org/photos/86874d7b-7229-46a6-8855-0a70ff730300</a:t>
            </a:r>
            <a:r>
              <a:rPr lang="en-US" sz="1200" b="0" i="0" u="none" strike="noStrike" cap="none" dirty="0">
                <a:solidFill>
                  <a:schemeClr val="dk1"/>
                </a:solidFill>
                <a:effectLst/>
                <a:latin typeface="Century Gothic" panose="020B0502020202020204" pitchFamily="34" charset="0"/>
                <a:ea typeface="Calibri"/>
                <a:cs typeface="Calibri"/>
                <a:sym typeface="Calibri"/>
              </a:rPr>
              <a:t> CC BY 2.0</a:t>
            </a:r>
            <a:endParaRPr lang="en-US" sz="1200" b="0" dirty="0">
              <a:effectLst/>
              <a:latin typeface="Century Gothic" panose="020B0502020202020204" pitchFamily="34" charset="0"/>
            </a:endParaRPr>
          </a:p>
          <a:p>
            <a:pPr rtl="0"/>
            <a:r>
              <a:rPr lang="en-US" sz="1200" b="0" i="0" u="none" strike="noStrike" cap="none" dirty="0" err="1">
                <a:solidFill>
                  <a:schemeClr val="dk1"/>
                </a:solidFill>
                <a:effectLst/>
                <a:latin typeface="Century Gothic" panose="020B0502020202020204" pitchFamily="34" charset="0"/>
                <a:ea typeface="Calibri"/>
                <a:cs typeface="Calibri"/>
                <a:sym typeface="Calibri"/>
              </a:rPr>
              <a:t>Cheatgrass</a:t>
            </a:r>
            <a:r>
              <a:rPr lang="en-US" sz="1200" b="0" i="0" u="none" strike="noStrike" cap="none" dirty="0">
                <a:solidFill>
                  <a:schemeClr val="dk1"/>
                </a:solidFill>
                <a:effectLst/>
                <a:latin typeface="Century Gothic" panose="020B0502020202020204" pitchFamily="34" charset="0"/>
                <a:ea typeface="Calibri"/>
                <a:cs typeface="Calibri"/>
                <a:sym typeface="Calibri"/>
              </a:rPr>
              <a:t>:</a:t>
            </a:r>
            <a:r>
              <a:rPr lang="en-US" sz="1200" b="0" i="0" u="none" strike="noStrike" cap="none" dirty="0">
                <a:solidFill>
                  <a:schemeClr val="dk1"/>
                </a:solidFill>
                <a:effectLst/>
                <a:latin typeface="Century Gothic" panose="020B0502020202020204" pitchFamily="34" charset="0"/>
                <a:ea typeface="Calibri"/>
                <a:cs typeface="Calibri"/>
                <a:sym typeface="Calibri"/>
                <a:hlinkClick r:id="rId4"/>
              </a:rPr>
              <a:t> </a:t>
            </a:r>
            <a:r>
              <a:rPr lang="en-US" sz="1200" b="0" i="0" u="sng" strike="noStrike" cap="none" dirty="0">
                <a:solidFill>
                  <a:schemeClr val="dk1"/>
                </a:solidFill>
                <a:effectLst/>
                <a:latin typeface="Century Gothic" panose="020B0502020202020204" pitchFamily="34" charset="0"/>
                <a:ea typeface="Calibri"/>
                <a:cs typeface="Calibri"/>
                <a:sym typeface="Calibri"/>
                <a:hlinkClick r:id="rId4"/>
              </a:rPr>
              <a:t>https://search.creativecommons.org/photos/35d38437-5b68-465a-a6bb-182407ba70dc</a:t>
            </a:r>
            <a:r>
              <a:rPr lang="en-US" sz="1200" b="0" i="0" u="none" strike="noStrike" cap="none" dirty="0">
                <a:solidFill>
                  <a:schemeClr val="dk1"/>
                </a:solidFill>
                <a:effectLst/>
                <a:latin typeface="Century Gothic" panose="020B0502020202020204" pitchFamily="34" charset="0"/>
                <a:ea typeface="Calibri"/>
                <a:cs typeface="Calibri"/>
                <a:sym typeface="Calibri"/>
              </a:rPr>
              <a:t> CC BY 2.0</a:t>
            </a:r>
            <a:endParaRPr lang="en-US" sz="1200" b="0" dirty="0">
              <a:effectLst/>
              <a:latin typeface="Century Gothic" panose="020B0502020202020204" pitchFamily="34" charset="0"/>
            </a:endParaRPr>
          </a:p>
          <a:p>
            <a:r>
              <a:rPr lang="en-US" sz="1200" b="0" i="0" u="none" strike="noStrike" cap="none" dirty="0">
                <a:solidFill>
                  <a:schemeClr val="dk1"/>
                </a:solidFill>
                <a:effectLst/>
                <a:latin typeface="Century Gothic" panose="020B0502020202020204" pitchFamily="34" charset="0"/>
                <a:ea typeface="Calibri"/>
                <a:cs typeface="Calibri"/>
                <a:sym typeface="Calibri"/>
              </a:rPr>
              <a:t>Helicopter Man:</a:t>
            </a:r>
            <a:r>
              <a:rPr lang="en-US" sz="1200" b="0" i="0" u="none" strike="noStrike" cap="none" dirty="0">
                <a:solidFill>
                  <a:schemeClr val="dk1"/>
                </a:solidFill>
                <a:effectLst/>
                <a:latin typeface="Century Gothic" panose="020B0502020202020204" pitchFamily="34" charset="0"/>
                <a:ea typeface="Calibri"/>
                <a:cs typeface="Calibri"/>
                <a:sym typeface="Calibri"/>
                <a:hlinkClick r:id="rId5"/>
              </a:rPr>
              <a:t> </a:t>
            </a:r>
            <a:r>
              <a:rPr lang="en-US" sz="1200" b="0" i="0" u="sng" strike="noStrike" cap="none" dirty="0">
                <a:solidFill>
                  <a:schemeClr val="dk1"/>
                </a:solidFill>
                <a:effectLst/>
                <a:latin typeface="Century Gothic" panose="020B0502020202020204" pitchFamily="34" charset="0"/>
                <a:ea typeface="Calibri"/>
                <a:cs typeface="Calibri"/>
                <a:sym typeface="Calibri"/>
                <a:hlinkClick r:id="rId5"/>
              </a:rPr>
              <a:t>https://search.creativecommons.org/photos/8ba1bd76-2f79-4b4e-aa88-f05cdbf745e6</a:t>
            </a:r>
            <a:r>
              <a:rPr lang="en-US" sz="1200" b="0" i="0" u="none" strike="noStrike" cap="none" dirty="0">
                <a:solidFill>
                  <a:schemeClr val="dk1"/>
                </a:solidFill>
                <a:effectLst/>
                <a:latin typeface="Century Gothic" panose="020B0502020202020204" pitchFamily="34" charset="0"/>
                <a:ea typeface="Calibri"/>
                <a:cs typeface="Calibri"/>
                <a:sym typeface="Calibri"/>
              </a:rPr>
              <a:t> CC PDM 1.0</a:t>
            </a:r>
            <a:endParaRPr sz="1200" dirty="0">
              <a:latin typeface="Century Gothic" panose="020B0502020202020204" pitchFamily="34" charset="0"/>
              <a:ea typeface="Century Gothic"/>
              <a:cs typeface="Century Gothic"/>
              <a:sym typeface="Century Gothic"/>
            </a:endParaRPr>
          </a:p>
        </p:txBody>
      </p:sp>
      <p:sp>
        <p:nvSpPr>
          <p:cNvPr id="149" name="Google Shape;149;g63a0c32e8d_4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58105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g63ec2cd168_0_11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rtl="0"/>
            <a:r>
              <a:rPr lang="en-US" sz="1200" b="1" i="0" u="none" strike="noStrike" cap="none" dirty="0">
                <a:solidFill>
                  <a:schemeClr val="dk1"/>
                </a:solidFill>
                <a:effectLst/>
                <a:latin typeface="Calibri"/>
                <a:ea typeface="Calibri"/>
                <a:cs typeface="Calibri"/>
                <a:sym typeface="Calibri"/>
              </a:rPr>
              <a:t>Speaker Notes: (CHIARA)</a:t>
            </a:r>
            <a:endParaRPr lang="en-US" sz="1200" b="0" i="0" u="none" strike="noStrike" cap="none" dirty="0">
              <a:solidFill>
                <a:schemeClr val="dk1"/>
              </a:solidFill>
              <a:effectLst/>
              <a:latin typeface="Calibri"/>
              <a:ea typeface="Calibri"/>
              <a:cs typeface="Calibri"/>
              <a:sym typeface="Calibri"/>
            </a:endParaRPr>
          </a:p>
          <a:p>
            <a:pPr rtl="0"/>
            <a:r>
              <a:rPr lang="en-US" sz="1200" b="1" i="0" u="none" strike="noStrike" cap="none" dirty="0">
                <a:solidFill>
                  <a:schemeClr val="dk1"/>
                </a:solidFill>
                <a:effectLst/>
                <a:latin typeface="Calibri"/>
                <a:ea typeface="Calibri"/>
                <a:cs typeface="Calibri"/>
                <a:sym typeface="Calibri"/>
              </a:rPr>
              <a:t>Main Objectives:</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
            </a:r>
            <a:br>
              <a:rPr lang="en-US" sz="1200" b="0" i="0" u="none" strike="noStrike" cap="none" dirty="0">
                <a:solidFill>
                  <a:schemeClr val="dk1"/>
                </a:solidFill>
                <a:effectLst/>
                <a:latin typeface="Calibri"/>
                <a:ea typeface="Calibri"/>
                <a:cs typeface="Calibri"/>
                <a:sym typeface="Calibri"/>
              </a:rPr>
            </a:br>
            <a:r>
              <a:rPr lang="en-US" sz="1200" b="0" i="0" u="none" strike="noStrike" cap="none" dirty="0">
                <a:solidFill>
                  <a:schemeClr val="dk1"/>
                </a:solidFill>
                <a:effectLst/>
                <a:latin typeface="Calibri"/>
                <a:ea typeface="Calibri"/>
                <a:cs typeface="Calibri"/>
                <a:sym typeface="Calibri"/>
              </a:rPr>
              <a:t>The two main objectives for our project were first to monitor cheatgrass re-establishment since the 2016 treatment by using machine learning models to create a 2019 probabilistic cheatgrass map. Second, we aimed to summarize the effectiveness of that 2016 treatment by comparing the 2015 map produced by Amanda West (shown here) that 2019 cheatgrass extent map.</a:t>
            </a:r>
            <a:endParaRPr lang="en-US" b="0" dirty="0">
              <a:effectLst/>
            </a:endParaRPr>
          </a:p>
          <a:p>
            <a:pPr rtl="0"/>
            <a:r>
              <a:rPr lang="en-US" b="0" dirty="0">
                <a:effectLst/>
              </a:rPr>
              <a:t/>
            </a:r>
            <a:br>
              <a:rPr lang="en-US" b="0" dirty="0">
                <a:effectLst/>
              </a:rPr>
            </a:br>
            <a:r>
              <a:rPr lang="en-US" sz="1200" b="0" i="0" u="none" strike="noStrike" cap="none" dirty="0">
                <a:solidFill>
                  <a:schemeClr val="dk1"/>
                </a:solidFill>
                <a:effectLst/>
                <a:latin typeface="Calibri"/>
                <a:ea typeface="Calibri"/>
                <a:cs typeface="Calibri"/>
                <a:sym typeface="Calibri"/>
              </a:rPr>
              <a:t>Because it is difficult to determine the exact percentage of cheatgrass across each location of a landscape, they instead chose to map the probability at each location of cheatgrass cover being greater than or equal to 40%. The 40% threshold was chosen because the US Forest Service considers 40% cheatgrass presence sufficient for treatment.</a:t>
            </a:r>
            <a:endParaRPr lang="en-US" b="0" dirty="0">
              <a:effectLst/>
            </a:endParaRPr>
          </a:p>
          <a:p>
            <a:pPr rtl="0"/>
            <a:r>
              <a:rPr lang="en-US" b="0" dirty="0">
                <a:effectLst/>
              </a:rPr>
              <a:t/>
            </a:r>
            <a:br>
              <a:rPr lang="en-US" b="0" dirty="0">
                <a:effectLst/>
              </a:rPr>
            </a:br>
            <a:r>
              <a:rPr lang="en-US" sz="1200" b="1" i="0" u="none" strike="noStrike" cap="none" dirty="0">
                <a:solidFill>
                  <a:schemeClr val="dk1"/>
                </a:solidFill>
                <a:effectLst/>
                <a:latin typeface="Calibri"/>
                <a:ea typeface="Calibri"/>
                <a:cs typeface="Calibri"/>
                <a:sym typeface="Calibri"/>
              </a:rPr>
              <a:t>Image Credit:</a:t>
            </a:r>
            <a:endParaRPr lang="en-US" b="0" dirty="0">
              <a:effectLst/>
            </a:endParaRPr>
          </a:p>
          <a:p>
            <a:pPr rtl="0"/>
            <a:r>
              <a:rPr lang="en-US" sz="1200" b="0" i="0" u="none" strike="noStrike" cap="none" dirty="0">
                <a:solidFill>
                  <a:schemeClr val="dk1"/>
                </a:solidFill>
                <a:effectLst/>
                <a:latin typeface="Calibri"/>
                <a:ea typeface="Calibri"/>
                <a:cs typeface="Calibri"/>
                <a:sym typeface="Calibri"/>
              </a:rPr>
              <a:t>Made by a </a:t>
            </a:r>
            <a:r>
              <a:rPr lang="en-US" sz="1200" b="0" i="0" u="none" strike="noStrike" cap="none" dirty="0" err="1">
                <a:solidFill>
                  <a:schemeClr val="dk1"/>
                </a:solidFill>
                <a:effectLst/>
                <a:latin typeface="Calibri"/>
                <a:ea typeface="Calibri"/>
                <a:cs typeface="Calibri"/>
                <a:sym typeface="Calibri"/>
              </a:rPr>
              <a:t>DEVELOPer</a:t>
            </a:r>
            <a:endParaRPr lang="en-US" b="0" dirty="0">
              <a:effectLst/>
            </a:endParaRPr>
          </a:p>
          <a:p>
            <a:r>
              <a:rPr lang="en-US" dirty="0"/>
              <a:t/>
            </a:r>
            <a:br>
              <a:rPr lang="en-US" dirty="0"/>
            </a:br>
            <a:endParaRPr b="1" dirty="0">
              <a:latin typeface="Century Gothic"/>
              <a:ea typeface="Century Gothic"/>
              <a:cs typeface="Century Gothic"/>
              <a:sym typeface="Century Gothic"/>
            </a:endParaRPr>
          </a:p>
        </p:txBody>
      </p:sp>
      <p:sp>
        <p:nvSpPr>
          <p:cNvPr id="159" name="Google Shape;159;g63ec2cd168_0_1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08857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63ec2cd168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7" name="Google Shape;167;g63ec2cd168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(CHIARA)</a:t>
            </a:r>
          </a:p>
          <a:p>
            <a:pPr rtl="0"/>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For this project, we used ancillary data from the USFS and the CSU Natural Resource Ecology Lab including shapefiles of the squirrel creek fire boundary and the </a:t>
            </a:r>
            <a:r>
              <a:rPr lang="en-US" sz="1200" b="0" i="0" u="none" strike="noStrike" cap="none" dirty="0" err="1">
                <a:solidFill>
                  <a:schemeClr val="dk1"/>
                </a:solidFill>
                <a:effectLst/>
                <a:latin typeface="Century Gothic" panose="020B0502020202020204" pitchFamily="34" charset="0"/>
                <a:ea typeface="Calibri"/>
                <a:cs typeface="Calibri"/>
                <a:sym typeface="Calibri"/>
              </a:rPr>
              <a:t>Imazapic</a:t>
            </a:r>
            <a:r>
              <a:rPr lang="en-US" sz="1200" b="0" i="0" u="none" strike="noStrike" cap="none" dirty="0">
                <a:solidFill>
                  <a:schemeClr val="dk1"/>
                </a:solidFill>
                <a:effectLst/>
                <a:latin typeface="Century Gothic" panose="020B0502020202020204" pitchFamily="34" charset="0"/>
                <a:ea typeface="Calibri"/>
                <a:cs typeface="Calibri"/>
                <a:sym typeface="Calibri"/>
              </a:rPr>
              <a:t> spray boundary, the raster of the 2014 probabilistic cheatgrass map and in-situ field samples of cheatgrass presence and absence. Additionally, we used Landsat 8 OLI Surface Reflectance Tier 1 data and Sentinel 2-MSI Level 1C data downloaded from Google Earth Engine.</a:t>
            </a:r>
            <a:endParaRPr lang="en-US" b="0" dirty="0">
              <a:effectLst/>
              <a:latin typeface="Century Gothic" panose="020B0502020202020204" pitchFamily="34" charset="0"/>
            </a:endParaRPr>
          </a:p>
          <a:p>
            <a:pPr rtl="0"/>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a:r>
              <a:rPr lang="en-US" sz="1200" b="1" i="0" u="none" strike="noStrike" cap="none" dirty="0">
                <a:solidFill>
                  <a:schemeClr val="dk1"/>
                </a:solidFill>
                <a:effectLst/>
                <a:latin typeface="Century Gothic" panose="020B0502020202020204" pitchFamily="34" charset="0"/>
                <a:ea typeface="Calibri"/>
                <a:cs typeface="Calibri"/>
                <a:sym typeface="Calibri"/>
              </a:rPr>
              <a:t>Image Credit:</a:t>
            </a:r>
            <a:r>
              <a:rPr lang="en-US" sz="1200" b="0" i="0" u="none" strike="noStrike" cap="none" dirty="0">
                <a:solidFill>
                  <a:schemeClr val="dk1"/>
                </a:solidFill>
                <a:effectLst/>
                <a:latin typeface="Century Gothic" panose="020B0502020202020204" pitchFamily="34" charset="0"/>
                <a:ea typeface="Calibri"/>
                <a:cs typeface="Calibri"/>
                <a:sym typeface="Calibri"/>
              </a:rPr>
              <a:t> </a:t>
            </a: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Field: NASA DEVELOP</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Landsat: </a:t>
            </a:r>
            <a:r>
              <a:rPr lang="en-US" sz="1200" b="0" i="0" u="sng" strike="noStrike" cap="none" dirty="0">
                <a:solidFill>
                  <a:schemeClr val="dk1"/>
                </a:solidFill>
                <a:effectLst/>
                <a:latin typeface="Century Gothic" panose="020B0502020202020204" pitchFamily="34" charset="0"/>
                <a:ea typeface="Calibri"/>
                <a:cs typeface="Calibri"/>
                <a:sym typeface="Calibri"/>
                <a:hlinkClick r:id="rId3"/>
              </a:rPr>
              <a:t>http://www.devpedia.developexchange.com/dp/index.php?title=File:03_Landsat8.png</a:t>
            </a:r>
            <a:endParaRPr lang="en-US" b="0" dirty="0">
              <a:effectLst/>
              <a:latin typeface="Century Gothic" panose="020B0502020202020204" pitchFamily="34" charset="0"/>
            </a:endParaRPr>
          </a:p>
          <a:p>
            <a:r>
              <a:rPr lang="en-US" dirty="0">
                <a:latin typeface="Century Gothic" panose="020B0502020202020204" pitchFamily="34" charset="0"/>
              </a:rPr>
              <a:t>Sentinel: </a:t>
            </a:r>
            <a:r>
              <a:rPr lang="en-US" dirty="0">
                <a:latin typeface="Century Gothic" panose="020B0502020202020204" pitchFamily="34" charset="0"/>
                <a:hlinkClick r:id="rId4"/>
              </a:rPr>
              <a:t>http://www.devpedia.developexchange.com/dp/index.php?title=File:24_Sentinel2.png</a:t>
            </a:r>
            <a:r>
              <a:rPr lang="en-US" dirty="0">
                <a:latin typeface="Century Gothic" panose="020B0502020202020204" pitchFamily="34" charset="0"/>
              </a:rPr>
              <a:t/>
            </a:r>
            <a:br>
              <a:rPr lang="en-US" dirty="0">
                <a:latin typeface="Century Gothic" panose="020B0502020202020204" pitchFamily="34" charset="0"/>
              </a:rPr>
            </a:br>
            <a:endParaRPr dirty="0">
              <a:latin typeface="Century Gothic" panose="020B0502020202020204" pitchFamily="34" charset="0"/>
              <a:ea typeface="Century Gothic"/>
              <a:cs typeface="Century Gothic"/>
              <a:sym typeface="Century Gothic"/>
            </a:endParaRPr>
          </a:p>
        </p:txBody>
      </p:sp>
      <p:sp>
        <p:nvSpPr>
          <p:cNvPr id="168" name="Google Shape;168;g63ec2cd168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extLst>
      <p:ext uri="{BB962C8B-B14F-4D97-AF65-F5344CB8AC3E}">
        <p14:creationId xmlns:p14="http://schemas.microsoft.com/office/powerpoint/2010/main" val="368266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617e8e588a_0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g617e8e588a_0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(CHIARA)</a:t>
            </a:r>
          </a:p>
          <a:p>
            <a:pPr rtl="0"/>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To model cheatgrass occurrence using remote sensing techniques within Google Earth Engine and the Software for Assisted Habitat Modeling aka SAHM.  There were essentially three main steps to this process:</a:t>
            </a:r>
          </a:p>
          <a:p>
            <a:pPr rtl="0"/>
            <a:endParaRPr lang="en-US" b="0" dirty="0">
              <a:effectLst/>
              <a:latin typeface="Century Gothic" panose="020B0502020202020204" pitchFamily="34" charset="0"/>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1. The first is data acquisition. </a:t>
            </a: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 We gathered in situ absence and presence data in-person by establishing 7m radius plots and estimating what percent of that plot was cheatgrass. We gathered over 50 plots and also received additional plot data collected by our partners at the USFS. Across all of the plots we sampled, there were plots with low </a:t>
            </a:r>
            <a:r>
              <a:rPr lang="en-US" sz="1200" b="0" i="0" u="none" strike="noStrike" cap="none" dirty="0" err="1">
                <a:solidFill>
                  <a:schemeClr val="dk1"/>
                </a:solidFill>
                <a:effectLst/>
                <a:latin typeface="Century Gothic" panose="020B0502020202020204" pitchFamily="34" charset="0"/>
                <a:ea typeface="Calibri"/>
                <a:cs typeface="Calibri"/>
                <a:sym typeface="Calibri"/>
              </a:rPr>
              <a:t>cheatgrass</a:t>
            </a:r>
            <a:r>
              <a:rPr lang="en-US" sz="1200" b="0" i="0" u="none" strike="noStrike" cap="none" dirty="0">
                <a:solidFill>
                  <a:schemeClr val="dk1"/>
                </a:solidFill>
                <a:effectLst/>
                <a:latin typeface="Century Gothic" panose="020B0502020202020204" pitchFamily="34" charset="0"/>
                <a:ea typeface="Calibri"/>
                <a:cs typeface="Calibri"/>
                <a:sym typeface="Calibri"/>
              </a:rPr>
              <a:t>, with high </a:t>
            </a:r>
            <a:r>
              <a:rPr lang="en-US" sz="1200" b="0" i="0" u="none" strike="noStrike" cap="none" dirty="0" err="1">
                <a:solidFill>
                  <a:schemeClr val="dk1"/>
                </a:solidFill>
                <a:effectLst/>
                <a:latin typeface="Century Gothic" panose="020B0502020202020204" pitchFamily="34" charset="0"/>
                <a:ea typeface="Calibri"/>
                <a:cs typeface="Calibri"/>
                <a:sym typeface="Calibri"/>
              </a:rPr>
              <a:t>cheatgrass</a:t>
            </a:r>
            <a:r>
              <a:rPr lang="en-US" sz="1200" b="0" i="0" u="none" strike="noStrike" cap="none" dirty="0">
                <a:solidFill>
                  <a:schemeClr val="dk1"/>
                </a:solidFill>
                <a:effectLst/>
                <a:latin typeface="Century Gothic" panose="020B0502020202020204" pitchFamily="34" charset="0"/>
                <a:ea typeface="Calibri"/>
                <a:cs typeface="Calibri"/>
                <a:sym typeface="Calibri"/>
              </a:rPr>
              <a:t>, and everything in between. </a:t>
            </a:r>
          </a:p>
          <a:p>
            <a:pPr rtl="0" fontAlgn="base">
              <a:buFontTx/>
              <a:buChar char="-"/>
            </a:pPr>
            <a:r>
              <a:rPr lang="en-US" sz="1200" b="0" i="0" u="none" strike="noStrike" cap="none" dirty="0">
                <a:solidFill>
                  <a:schemeClr val="dk1"/>
                </a:solidFill>
                <a:effectLst/>
                <a:latin typeface="Century Gothic" panose="020B0502020202020204" pitchFamily="34" charset="0"/>
                <a:ea typeface="Calibri"/>
                <a:cs typeface="Calibri"/>
                <a:sym typeface="Calibri"/>
              </a:rPr>
              <a:t>Then, we also gathered satellite imagery from May to October 2019 over our study area.</a:t>
            </a:r>
          </a:p>
          <a:p>
            <a:pPr rtl="0" fontAlgn="base">
              <a:buFontTx/>
              <a:buChar char="-"/>
            </a:pPr>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2.</a:t>
            </a:r>
            <a:r>
              <a:rPr lang="en-US" sz="1200" b="0" i="0" u="none" strike="noStrike" cap="none" baseline="0" dirty="0">
                <a:solidFill>
                  <a:schemeClr val="dk1"/>
                </a:solidFill>
                <a:effectLst/>
                <a:latin typeface="Century Gothic" panose="020B0502020202020204" pitchFamily="34" charset="0"/>
                <a:ea typeface="Calibri"/>
                <a:cs typeface="Calibri"/>
                <a:sym typeface="Calibri"/>
              </a:rPr>
              <a:t> </a:t>
            </a:r>
            <a:r>
              <a:rPr lang="en-US" sz="1200" b="0" i="0" u="none" strike="noStrike" cap="none" dirty="0">
                <a:solidFill>
                  <a:schemeClr val="dk1"/>
                </a:solidFill>
                <a:effectLst/>
                <a:latin typeface="Century Gothic" panose="020B0502020202020204" pitchFamily="34" charset="0"/>
                <a:ea typeface="Calibri"/>
                <a:cs typeface="Calibri"/>
                <a:sym typeface="Calibri"/>
              </a:rPr>
              <a:t>The next step was data processing. After masking out any cloud cover on our satellite images, we calculated a suite of spectral indices over each image. The resulting </a:t>
            </a:r>
            <a:r>
              <a:rPr lang="en-US" sz="1200" b="0" i="0" u="none" strike="noStrike" cap="none" dirty="0" err="1">
                <a:solidFill>
                  <a:schemeClr val="dk1"/>
                </a:solidFill>
                <a:effectLst/>
                <a:latin typeface="Century Gothic" panose="020B0502020202020204" pitchFamily="34" charset="0"/>
                <a:ea typeface="Calibri"/>
                <a:cs typeface="Calibri"/>
                <a:sym typeface="Calibri"/>
              </a:rPr>
              <a:t>rasters</a:t>
            </a:r>
            <a:r>
              <a:rPr lang="en-US" sz="1200" b="0" i="0" u="none" strike="noStrike" cap="none" dirty="0">
                <a:solidFill>
                  <a:schemeClr val="dk1"/>
                </a:solidFill>
                <a:effectLst/>
                <a:latin typeface="Century Gothic" panose="020B0502020202020204" pitchFamily="34" charset="0"/>
                <a:ea typeface="Calibri"/>
                <a:cs typeface="Calibri"/>
                <a:sym typeface="Calibri"/>
              </a:rPr>
              <a:t> were used as predictor variables in our machine learning models within the Software for Assisted Habitat Modeling (SAHM). We ran four models, which included boosted regression tree, generalized linear model, multi-adaptive regression splines, and the random forest model.</a:t>
            </a:r>
          </a:p>
          <a:p>
            <a:pPr rtl="0" fontAlgn="base"/>
            <a:endParaRPr lang="en-US" sz="1200" b="0" i="0" u="none" strike="noStrike" cap="none" dirty="0">
              <a:solidFill>
                <a:schemeClr val="dk1"/>
              </a:solidFill>
              <a:effectLst/>
              <a:latin typeface="Century Gothic" panose="020B0502020202020204" pitchFamily="34" charset="0"/>
              <a:ea typeface="Calibri"/>
              <a:cs typeface="Calibri"/>
              <a:sym typeface="Calibri"/>
            </a:endParaRPr>
          </a:p>
          <a:p>
            <a:pPr rtl="0" fontAlgn="base"/>
            <a:r>
              <a:rPr lang="en-US" sz="1200" b="0" i="0" u="none" strike="noStrike" cap="none" dirty="0">
                <a:solidFill>
                  <a:schemeClr val="dk1"/>
                </a:solidFill>
                <a:effectLst/>
                <a:latin typeface="Century Gothic" panose="020B0502020202020204" pitchFamily="34" charset="0"/>
                <a:ea typeface="Calibri"/>
                <a:cs typeface="Calibri"/>
                <a:sym typeface="Calibri"/>
              </a:rPr>
              <a:t>3.</a:t>
            </a:r>
            <a:r>
              <a:rPr lang="en-US" sz="1200" b="0" i="0" u="none" strike="noStrike" cap="none" baseline="0" dirty="0">
                <a:solidFill>
                  <a:schemeClr val="dk1"/>
                </a:solidFill>
                <a:effectLst/>
                <a:latin typeface="Century Gothic" panose="020B0502020202020204" pitchFamily="34" charset="0"/>
                <a:ea typeface="Calibri"/>
                <a:cs typeface="Calibri"/>
                <a:sym typeface="Calibri"/>
              </a:rPr>
              <a:t> </a:t>
            </a:r>
            <a:r>
              <a:rPr lang="en-US" sz="1200" b="0" i="0" u="none" strike="noStrike" cap="none" dirty="0">
                <a:solidFill>
                  <a:schemeClr val="dk1"/>
                </a:solidFill>
                <a:effectLst/>
                <a:latin typeface="Century Gothic" panose="020B0502020202020204" pitchFamily="34" charset="0"/>
                <a:ea typeface="Calibri"/>
                <a:cs typeface="Calibri"/>
                <a:sym typeface="Calibri"/>
              </a:rPr>
              <a:t>After executing these models, we analyzed their results using SAHM’s built in model evaluation metrics to understand the model accuracy and compared model outputs to the areas where the USFS sprayed </a:t>
            </a:r>
            <a:r>
              <a:rPr lang="en-US" sz="1200" b="0" i="0" u="none" strike="noStrike" cap="none" dirty="0" err="1">
                <a:solidFill>
                  <a:schemeClr val="dk1"/>
                </a:solidFill>
                <a:effectLst/>
                <a:latin typeface="Century Gothic" panose="020B0502020202020204" pitchFamily="34" charset="0"/>
                <a:ea typeface="Calibri"/>
                <a:cs typeface="Calibri"/>
                <a:sym typeface="Calibri"/>
              </a:rPr>
              <a:t>imazapic</a:t>
            </a:r>
            <a:r>
              <a:rPr lang="en-US" sz="1200" b="0" i="0" u="none" strike="noStrike" cap="none" dirty="0">
                <a:solidFill>
                  <a:schemeClr val="dk1"/>
                </a:solidFill>
                <a:effectLst/>
                <a:latin typeface="Century Gothic" panose="020B0502020202020204" pitchFamily="34" charset="0"/>
                <a:ea typeface="Calibri"/>
                <a:cs typeface="Calibri"/>
                <a:sym typeface="Calibri"/>
              </a:rPr>
              <a:t> in 2016 and also to the probabilistic map Amanda West published in 2017 in order to have control values over areas that were unsprayed. </a:t>
            </a:r>
          </a:p>
          <a:p>
            <a:pPr rtl="0" fontAlgn="base"/>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0" i="0" u="none" strike="noStrike" cap="none" dirty="0">
                <a:solidFill>
                  <a:schemeClr val="dk1"/>
                </a:solidFill>
                <a:effectLst/>
                <a:latin typeface="Century Gothic" panose="020B0502020202020204" pitchFamily="34" charset="0"/>
                <a:ea typeface="Calibri"/>
                <a:cs typeface="Calibri"/>
                <a:sym typeface="Calibri"/>
              </a:rPr>
              <a:t>As such, the final end products were the 2019 probabilistic cheatgrass map and the summary of the efficacy of the herbicide treatment.</a:t>
            </a:r>
          </a:p>
          <a:p>
            <a:pPr marL="457200" lvl="0" indent="-317500" algn="l" rtl="0">
              <a:spcBef>
                <a:spcPts val="0"/>
              </a:spcBef>
              <a:spcAft>
                <a:spcPts val="0"/>
              </a:spcAft>
              <a:buClr>
                <a:schemeClr val="dk1"/>
              </a:buClr>
              <a:buSzPts val="1400"/>
              <a:buFont typeface="Century Gothic"/>
              <a:buAutoNum type="arabicPeriod"/>
            </a:pPr>
            <a:endParaRPr dirty="0">
              <a:latin typeface="Century Gothic"/>
              <a:ea typeface="Century Gothic"/>
              <a:cs typeface="Century Gothic"/>
              <a:sym typeface="Century Gothic"/>
            </a:endParaRPr>
          </a:p>
        </p:txBody>
      </p:sp>
      <p:sp>
        <p:nvSpPr>
          <p:cNvPr id="177" name="Google Shape;177;g617e8e588a_0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extLst>
      <p:ext uri="{BB962C8B-B14F-4D97-AF65-F5344CB8AC3E}">
        <p14:creationId xmlns:p14="http://schemas.microsoft.com/office/powerpoint/2010/main" val="6960814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1" i="0" u="none" strike="noStrike" cap="none" dirty="0">
                <a:solidFill>
                  <a:schemeClr val="dk1"/>
                </a:solidFill>
                <a:effectLst/>
                <a:latin typeface="Century Gothic" panose="020B0502020202020204" pitchFamily="34" charset="0"/>
                <a:ea typeface="Calibri"/>
                <a:cs typeface="Calibri"/>
                <a:sym typeface="Calibri"/>
              </a:rPr>
              <a:t>Speaker Notes: (BYRON)</a:t>
            </a: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NDVI - Normalized Difference Vegetation Index</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EVI - Enhanced Vegetation Index</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NBR - Normalized Burn Ratio</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SAVI - Soil Adjusted Vegetation Index</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PSRI - Plant Senescence Reflectance Index</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NMBDI - Normalized Multiband Drought Index</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NDWI - Normalized Difference Water Index</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MNDWI - Modified Normalized Difference Water Index</a:t>
            </a:r>
            <a:endParaRPr lang="en-US" b="0" dirty="0">
              <a:effectLst/>
              <a:latin typeface="Century Gothic" panose="020B0502020202020204" pitchFamily="34" charset="0"/>
            </a:endParaRPr>
          </a:p>
          <a:p>
            <a:pPr rtl="0"/>
            <a:r>
              <a:rPr lang="en-US" b="0" dirty="0">
                <a:effectLst/>
                <a:latin typeface="Century Gothic" panose="020B0502020202020204" pitchFamily="34" charset="0"/>
              </a:rPr>
              <a:t/>
            </a:r>
            <a:br>
              <a:rPr lang="en-US" b="0" dirty="0">
                <a:effectLst/>
                <a:latin typeface="Century Gothic" panose="020B0502020202020204" pitchFamily="34" charset="0"/>
              </a:rPr>
            </a:br>
            <a:r>
              <a:rPr lang="en-US" sz="1200" b="0" i="0" u="none" strike="noStrike" cap="none" dirty="0">
                <a:solidFill>
                  <a:schemeClr val="dk1"/>
                </a:solidFill>
                <a:effectLst/>
                <a:latin typeface="Century Gothic" panose="020B0502020202020204" pitchFamily="34" charset="0"/>
                <a:ea typeface="Calibri"/>
                <a:cs typeface="Calibri"/>
                <a:sym typeface="Calibri"/>
              </a:rPr>
              <a:t>Tasseled Cap - Linear Transformation of the bands into their principle components</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Wetness - First principle component</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Greenness -Second principle component</a:t>
            </a:r>
            <a:endParaRPr lang="en-US" b="0" dirty="0">
              <a:effectLst/>
              <a:latin typeface="Century Gothic" panose="020B0502020202020204" pitchFamily="34" charset="0"/>
            </a:endParaRPr>
          </a:p>
          <a:p>
            <a:pPr rtl="0"/>
            <a:r>
              <a:rPr lang="en-US" sz="1200" b="0" i="0" u="none" strike="noStrike" cap="none" dirty="0">
                <a:solidFill>
                  <a:schemeClr val="dk1"/>
                </a:solidFill>
                <a:effectLst/>
                <a:latin typeface="Century Gothic" panose="020B0502020202020204" pitchFamily="34" charset="0"/>
                <a:ea typeface="Calibri"/>
                <a:cs typeface="Calibri"/>
                <a:sym typeface="Calibri"/>
              </a:rPr>
              <a:t>Wetness - Third principle component</a:t>
            </a:r>
          </a:p>
          <a:p>
            <a:pPr rtl="0"/>
            <a:endParaRPr lang="en-US" sz="1200" b="0" i="0" u="none" strike="noStrike" cap="none" dirty="0">
              <a:solidFill>
                <a:schemeClr val="dk1"/>
              </a:solidFill>
              <a:effectLst/>
              <a:latin typeface="Century Gothic" panose="020B0502020202020204" pitchFamily="34" charset="0"/>
              <a:cs typeface="Calibri"/>
              <a:sym typeface="Calibri"/>
            </a:endParaRPr>
          </a:p>
          <a:p>
            <a:pPr rtl="0"/>
            <a:r>
              <a:rPr lang="en-US" sz="1200" b="0" i="0" u="none" strike="noStrike" cap="none" dirty="0">
                <a:solidFill>
                  <a:schemeClr val="dk1"/>
                </a:solidFill>
                <a:effectLst/>
                <a:latin typeface="Calibri"/>
                <a:ea typeface="Calibri"/>
                <a:cs typeface="Calibri"/>
                <a:sym typeface="Calibri"/>
              </a:rPr>
              <a:t>In places where the rate of change of an index differed for cheatgrass presence points and cheatgrass absence points, the difference between those values (i.e. </a:t>
            </a:r>
            <a:r>
              <a:rPr lang="en-US" sz="1200" b="0" i="0" u="none" strike="noStrike" cap="none" dirty="0" err="1">
                <a:solidFill>
                  <a:schemeClr val="dk1"/>
                </a:solidFill>
                <a:effectLst/>
                <a:latin typeface="Calibri"/>
                <a:ea typeface="Calibri"/>
                <a:cs typeface="Calibri"/>
                <a:sym typeface="Calibri"/>
              </a:rPr>
              <a:t>rasters</a:t>
            </a:r>
            <a:r>
              <a:rPr lang="en-US" sz="1200" b="0" i="0" u="none" strike="noStrike" cap="none" dirty="0">
                <a:solidFill>
                  <a:schemeClr val="dk1"/>
                </a:solidFill>
                <a:effectLst/>
                <a:latin typeface="Calibri"/>
                <a:ea typeface="Calibri"/>
                <a:cs typeface="Calibri"/>
                <a:sym typeface="Calibri"/>
              </a:rPr>
              <a:t>) was calculated in order to capture that distinction.</a:t>
            </a:r>
            <a:endParaRPr lang="en-US" b="0" dirty="0">
              <a:effectLst/>
              <a:latin typeface="Century Gothic" panose="020B0502020202020204" pitchFamily="34" charset="0"/>
            </a:endParaRPr>
          </a:p>
          <a:p>
            <a:r>
              <a:rPr lang="en-US" dirty="0">
                <a:latin typeface="Century Gothic" panose="020B0502020202020204" pitchFamily="34" charset="0"/>
              </a:rPr>
              <a:t/>
            </a:r>
            <a:br>
              <a:rPr lang="en-US" dirty="0">
                <a:latin typeface="Century Gothic" panose="020B0502020202020204" pitchFamily="34" charset="0"/>
              </a:rPr>
            </a:br>
            <a:endParaRPr lang="en-US" dirty="0">
              <a:latin typeface="Century Gothic" panose="020B0502020202020204" pitchFamily="34" charset="0"/>
            </a:endParaRPr>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79592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5"/>
        <p:cNvGrpSpPr/>
        <p:nvPr/>
      </p:nvGrpSpPr>
      <p:grpSpPr>
        <a:xfrm>
          <a:off x="0" y="0"/>
          <a:ext cx="0" cy="0"/>
          <a:chOff x="0" y="0"/>
          <a:chExt cx="0" cy="0"/>
        </a:xfrm>
      </p:grpSpPr>
      <p:pic>
        <p:nvPicPr>
          <p:cNvPr id="16" name="Google Shape;16;p14"/>
          <p:cNvPicPr preferRelativeResize="0"/>
          <p:nvPr/>
        </p:nvPicPr>
        <p:blipFill rotWithShape="1">
          <a:blip r:embed="rId2">
            <a:alphaModFix/>
          </a:blip>
          <a:srcRect/>
          <a:stretch/>
        </p:blipFill>
        <p:spPr>
          <a:xfrm>
            <a:off x="10829926" y="238125"/>
            <a:ext cx="870608" cy="741586"/>
          </a:xfrm>
          <a:prstGeom prst="rect">
            <a:avLst/>
          </a:prstGeom>
          <a:noFill/>
          <a:ln>
            <a:noFill/>
          </a:ln>
        </p:spPr>
      </p:pic>
      <p:sp>
        <p:nvSpPr>
          <p:cNvPr id="17" name="Google Shape;17;p14"/>
          <p:cNvSpPr txBox="1"/>
          <p:nvPr/>
        </p:nvSpPr>
        <p:spPr>
          <a:xfrm>
            <a:off x="7728156" y="506412"/>
            <a:ext cx="2406444" cy="215444"/>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800"/>
              <a:buFont typeface="Arial"/>
              <a:buNone/>
            </a:pPr>
            <a:r>
              <a:rPr lang="en-US" sz="800" b="0" i="0" u="none" strike="noStrike" cap="none">
                <a:solidFill>
                  <a:schemeClr val="dk1"/>
                </a:solidFill>
                <a:latin typeface="Arial"/>
                <a:ea typeface="Arial"/>
                <a:cs typeface="Arial"/>
                <a:sym typeface="Arial"/>
              </a:rPr>
              <a:t>National Aeronautics and Space Administration</a:t>
            </a:r>
            <a:endParaRPr sz="800" b="0" i="0" u="none" strike="noStrike" cap="none">
              <a:solidFill>
                <a:schemeClr val="dk1"/>
              </a:solidFill>
              <a:latin typeface="Arial"/>
              <a:ea typeface="Arial"/>
              <a:cs typeface="Arial"/>
              <a:sym typeface="Arial"/>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168">
          <p15:clr>
            <a:srgbClr val="FBAE40"/>
          </p15:clr>
        </p15:guide>
        <p15:guide id="6" orient="horz" pos="600">
          <p15:clr>
            <a:srgbClr val="FBAE40"/>
          </p15:clr>
        </p15:guide>
        <p15:guide id="7" orient="horz" pos="408">
          <p15:clr>
            <a:srgbClr val="FBAE40"/>
          </p15:clr>
        </p15:guide>
        <p15:guide id="8" pos="7080">
          <p15:clr>
            <a:srgbClr val="FBAE40"/>
          </p15:clr>
        </p15:guide>
        <p15:guide id="9" orient="horz" pos="3720">
          <p15:clr>
            <a:srgbClr val="FBAE40"/>
          </p15:clr>
        </p15:guide>
        <p15:guide id="10" pos="792">
          <p15:clr>
            <a:srgbClr val="FBAE40"/>
          </p15:clr>
        </p15:guide>
        <p15:guide id="11" pos="4656">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24"/>
        <p:cNvGrpSpPr/>
        <p:nvPr/>
      </p:nvGrpSpPr>
      <p:grpSpPr>
        <a:xfrm>
          <a:off x="0" y="0"/>
          <a:ext cx="0" cy="0"/>
          <a:chOff x="0" y="0"/>
          <a:chExt cx="0" cy="0"/>
        </a:xfrm>
      </p:grpSpPr>
      <p:sp>
        <p:nvSpPr>
          <p:cNvPr id="25" name="Google Shape;25;p18"/>
          <p:cNvSpPr/>
          <p:nvPr/>
        </p:nvSpPr>
        <p:spPr>
          <a:xfrm rot="7200000">
            <a:off x="277328" y="-2758"/>
            <a:ext cx="564654" cy="491214"/>
          </a:xfrm>
          <a:prstGeom prst="hexagon">
            <a:avLst>
              <a:gd name="adj" fmla="val 28832"/>
              <a:gd name="vf" fmla="val 115470"/>
            </a:avLst>
          </a:prstGeom>
          <a:solidFill>
            <a:srgbClr val="3F426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6" name="Google Shape;26;p18"/>
          <p:cNvSpPr/>
          <p:nvPr/>
        </p:nvSpPr>
        <p:spPr>
          <a:xfrm>
            <a:off x="9465270" y="5257798"/>
            <a:ext cx="1839440" cy="1600202"/>
          </a:xfrm>
          <a:prstGeom prst="hexagon">
            <a:avLst>
              <a:gd name="adj" fmla="val 28832"/>
              <a:gd name="vf" fmla="val 115470"/>
            </a:avLst>
          </a:prstGeom>
          <a:solidFill>
            <a:srgbClr val="3F4268">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7" name="Google Shape;27;p18"/>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8" name="Google Shape;28;p18"/>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29" name="Google Shape;29;p18"/>
          <p:cNvSpPr/>
          <p:nvPr/>
        </p:nvSpPr>
        <p:spPr>
          <a:xfrm>
            <a:off x="-2159" y="241064"/>
            <a:ext cx="423938" cy="491799"/>
          </a:xfrm>
          <a:custGeom>
            <a:avLst/>
            <a:gdLst/>
            <a:ahLst/>
            <a:cxnLst/>
            <a:rect l="l" t="t" r="r" b="b"/>
            <a:pathLst>
              <a:path w="423938" h="491799" extrusionOk="0">
                <a:moveTo>
                  <a:pt x="681" y="275665"/>
                </a:moveTo>
                <a:cubicBezTo>
                  <a:pt x="2176" y="204414"/>
                  <a:pt x="-1093" y="71252"/>
                  <a:pt x="402" y="1"/>
                </a:cubicBezTo>
                <a:lnTo>
                  <a:pt x="283724" y="0"/>
                </a:lnTo>
                <a:lnTo>
                  <a:pt x="423938" y="247090"/>
                </a:lnTo>
                <a:lnTo>
                  <a:pt x="278962" y="489418"/>
                </a:lnTo>
                <a:lnTo>
                  <a:pt x="663" y="491799"/>
                </a:lnTo>
                <a:cubicBezTo>
                  <a:pt x="-919" y="399117"/>
                  <a:pt x="2263" y="368347"/>
                  <a:pt x="681" y="275665"/>
                </a:cubicBezTo>
                <a:close/>
              </a:path>
            </a:pathLst>
          </a:cu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0" name="Google Shape;30;p18"/>
          <p:cNvSpPr/>
          <p:nvPr/>
        </p:nvSpPr>
        <p:spPr>
          <a:xfrm>
            <a:off x="-3832" y="-4199"/>
            <a:ext cx="423759" cy="245264"/>
          </a:xfrm>
          <a:custGeom>
            <a:avLst/>
            <a:gdLst/>
            <a:ahLst/>
            <a:cxnLst/>
            <a:rect l="l" t="t" r="r" b="b"/>
            <a:pathLst>
              <a:path w="423759" h="245264" extrusionOk="0">
                <a:moveTo>
                  <a:pt x="0" y="103851"/>
                </a:moveTo>
                <a:cubicBezTo>
                  <a:pt x="198" y="77261"/>
                  <a:pt x="1367" y="26590"/>
                  <a:pt x="1565" y="0"/>
                </a:cubicBezTo>
                <a:lnTo>
                  <a:pt x="230285" y="2"/>
                </a:lnTo>
                <a:lnTo>
                  <a:pt x="423759" y="3572"/>
                </a:lnTo>
                <a:lnTo>
                  <a:pt x="285053" y="245264"/>
                </a:lnTo>
                <a:lnTo>
                  <a:pt x="3947" y="245264"/>
                </a:lnTo>
                <a:cubicBezTo>
                  <a:pt x="3749" y="191687"/>
                  <a:pt x="198" y="157428"/>
                  <a:pt x="0" y="103851"/>
                </a:cubicBezTo>
                <a:close/>
              </a:path>
            </a:pathLst>
          </a:custGeom>
          <a:solidFill>
            <a:srgbClr val="3F4268">
              <a:alpha val="74509"/>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1" name="Google Shape;31;p18"/>
          <p:cNvSpPr txBox="1"/>
          <p:nvPr/>
        </p:nvSpPr>
        <p:spPr>
          <a:xfrm>
            <a:off x="1128461" y="258181"/>
            <a:ext cx="10233148" cy="479425"/>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rgbClr val="7EB761"/>
              </a:solidFill>
              <a:latin typeface="Century Gothic"/>
              <a:ea typeface="Century Gothic"/>
              <a:cs typeface="Century Gothic"/>
              <a:sym typeface="Century Gothic"/>
            </a:endParaRPr>
          </a:p>
        </p:txBody>
      </p:sp>
      <p:sp>
        <p:nvSpPr>
          <p:cNvPr id="32" name="Google Shape;32;p18"/>
          <p:cNvSpPr txBox="1">
            <a:spLocks noGrp="1"/>
          </p:cNvSpPr>
          <p:nvPr>
            <p:ph type="title"/>
          </p:nvPr>
        </p:nvSpPr>
        <p:spPr>
          <a:xfrm>
            <a:off x="1257300" y="281965"/>
            <a:ext cx="10439400" cy="450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18"/>
          <p:cNvSpPr txBox="1">
            <a:spLocks noGrp="1"/>
          </p:cNvSpPr>
          <p:nvPr>
            <p:ph type="body" idx="1"/>
          </p:nvPr>
        </p:nvSpPr>
        <p:spPr>
          <a:xfrm>
            <a:off x="1257300"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18"/>
          <p:cNvSpPr txBox="1">
            <a:spLocks noGrp="1"/>
          </p:cNvSpPr>
          <p:nvPr>
            <p:ph type="body" idx="2"/>
          </p:nvPr>
        </p:nvSpPr>
        <p:spPr>
          <a:xfrm>
            <a:off x="6892809" y="1130300"/>
            <a:ext cx="4794584" cy="310481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18"/>
          <p:cNvSpPr txBox="1">
            <a:spLocks noGrp="1"/>
          </p:cNvSpPr>
          <p:nvPr>
            <p:ph type="body" idx="3"/>
          </p:nvPr>
        </p:nvSpPr>
        <p:spPr>
          <a:xfrm>
            <a:off x="1257300" y="4535488"/>
            <a:ext cx="8032750" cy="190817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168">
          <p15:clr>
            <a:srgbClr val="FBAE40"/>
          </p15:clr>
        </p15:guide>
        <p15:guide id="5" orient="horz" pos="600">
          <p15:clr>
            <a:srgbClr val="FBAE40"/>
          </p15:clr>
        </p15:guide>
        <p15:guide id="6" orient="horz" pos="432">
          <p15:clr>
            <a:srgbClr val="FBAE40"/>
          </p15:clr>
        </p15:guide>
        <p15:guide id="7" orient="horz" pos="4080">
          <p15:clr>
            <a:srgbClr val="FBAE40"/>
          </p15:clr>
        </p15:guide>
        <p15:guide id="8" pos="79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36"/>
        <p:cNvGrpSpPr/>
        <p:nvPr/>
      </p:nvGrpSpPr>
      <p:grpSpPr>
        <a:xfrm>
          <a:off x="0" y="0"/>
          <a:ext cx="0" cy="0"/>
          <a:chOff x="0" y="0"/>
          <a:chExt cx="0" cy="0"/>
        </a:xfrm>
      </p:grpSpPr>
      <p:sp>
        <p:nvSpPr>
          <p:cNvPr id="37" name="Google Shape;37;p16"/>
          <p:cNvSpPr/>
          <p:nvPr/>
        </p:nvSpPr>
        <p:spPr>
          <a:xfrm rot="7200000">
            <a:off x="-168533" y="-1948"/>
            <a:ext cx="679504" cy="589869"/>
          </a:xfrm>
          <a:custGeom>
            <a:avLst/>
            <a:gdLst/>
            <a:ahLst/>
            <a:cxnLst/>
            <a:rect l="l" t="t" r="r" b="b"/>
            <a:pathLst>
              <a:path w="679504" h="589869" extrusionOk="0">
                <a:moveTo>
                  <a:pt x="0" y="294935"/>
                </a:moveTo>
                <a:lnTo>
                  <a:pt x="170071" y="0"/>
                </a:lnTo>
                <a:lnTo>
                  <a:pt x="507987" y="0"/>
                </a:lnTo>
                <a:lnTo>
                  <a:pt x="679504" y="297440"/>
                </a:lnTo>
                <a:lnTo>
                  <a:pt x="425517" y="447028"/>
                </a:lnTo>
                <a:lnTo>
                  <a:pt x="170071" y="589869"/>
                </a:lnTo>
                <a:lnTo>
                  <a:pt x="0" y="294935"/>
                </a:lnTo>
                <a:close/>
              </a:path>
            </a:pathLst>
          </a:custGeom>
          <a:blipFill rotWithShape="0">
            <a:blip r:embed="rId2">
              <a:alphaModFix/>
            </a:blip>
            <a:tile tx="2" ty="-5" sx="50000" sy="5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8" name="Google Shape;38;p16"/>
          <p:cNvSpPr/>
          <p:nvPr/>
        </p:nvSpPr>
        <p:spPr>
          <a:xfrm rot="7200000">
            <a:off x="375942" y="-225597"/>
            <a:ext cx="510064" cy="597456"/>
          </a:xfrm>
          <a:custGeom>
            <a:avLst/>
            <a:gdLst/>
            <a:ahLst/>
            <a:cxnLst/>
            <a:rect l="l" t="t" r="r" b="b"/>
            <a:pathLst>
              <a:path w="510064" h="597456" extrusionOk="0">
                <a:moveTo>
                  <a:pt x="96056" y="173933"/>
                </a:moveTo>
                <a:lnTo>
                  <a:pt x="0" y="2575"/>
                </a:lnTo>
                <a:lnTo>
                  <a:pt x="337614" y="0"/>
                </a:lnTo>
                <a:lnTo>
                  <a:pt x="510064" y="299059"/>
                </a:lnTo>
                <a:lnTo>
                  <a:pt x="340808" y="597456"/>
                </a:lnTo>
                <a:lnTo>
                  <a:pt x="254937" y="455278"/>
                </a:lnTo>
                <a:lnTo>
                  <a:pt x="96056" y="173933"/>
                </a:lnTo>
                <a:close/>
              </a:path>
            </a:pathLst>
          </a:custGeom>
          <a:solidFill>
            <a:srgbClr val="3F4268">
              <a:alpha val="77254"/>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39" name="Google Shape;39;p16"/>
          <p:cNvSpPr/>
          <p:nvPr/>
        </p:nvSpPr>
        <p:spPr>
          <a:xfrm rot="7200000">
            <a:off x="342880" y="292874"/>
            <a:ext cx="678058" cy="589869"/>
          </a:xfrm>
          <a:prstGeom prst="hexagon">
            <a:avLst>
              <a:gd name="adj" fmla="val 28832"/>
              <a:gd name="vf" fmla="val 115470"/>
            </a:avLst>
          </a:prstGeom>
          <a:solidFill>
            <a:srgbClr val="3F4268">
              <a:alpha val="49411"/>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0" name="Google Shape;40;p16"/>
          <p:cNvSpPr/>
          <p:nvPr/>
        </p:nvSpPr>
        <p:spPr>
          <a:xfrm>
            <a:off x="0" y="6172200"/>
            <a:ext cx="12192000" cy="337387"/>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1" name="Google Shape;41;p16"/>
          <p:cNvSpPr txBox="1">
            <a:spLocks noGrp="1"/>
          </p:cNvSpPr>
          <p:nvPr>
            <p:ph type="title"/>
          </p:nvPr>
        </p:nvSpPr>
        <p:spPr>
          <a:xfrm>
            <a:off x="1289384" y="366103"/>
            <a:ext cx="10515600" cy="39589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16"/>
          <p:cNvSpPr txBox="1">
            <a:spLocks noGrp="1"/>
          </p:cNvSpPr>
          <p:nvPr>
            <p:ph type="body" idx="1"/>
          </p:nvPr>
        </p:nvSpPr>
        <p:spPr>
          <a:xfrm>
            <a:off x="6196013" y="952500"/>
            <a:ext cx="5500687" cy="4870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6"/>
          <p:cNvSpPr txBox="1">
            <a:spLocks noGrp="1"/>
          </p:cNvSpPr>
          <p:nvPr>
            <p:ph type="body" idx="2"/>
          </p:nvPr>
        </p:nvSpPr>
        <p:spPr>
          <a:xfrm>
            <a:off x="1289050" y="2784968"/>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6"/>
          <p:cNvSpPr txBox="1">
            <a:spLocks noGrp="1"/>
          </p:cNvSpPr>
          <p:nvPr>
            <p:ph type="body" idx="3"/>
          </p:nvPr>
        </p:nvSpPr>
        <p:spPr>
          <a:xfrm>
            <a:off x="1289050" y="4581274"/>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16"/>
          <p:cNvSpPr txBox="1">
            <a:spLocks noGrp="1"/>
          </p:cNvSpPr>
          <p:nvPr>
            <p:ph type="body" idx="4"/>
          </p:nvPr>
        </p:nvSpPr>
        <p:spPr>
          <a:xfrm>
            <a:off x="1289050" y="988662"/>
            <a:ext cx="4040188" cy="1241676"/>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16">
          <p15:clr>
            <a:srgbClr val="FBAE40"/>
          </p15:clr>
        </p15:guide>
        <p15:guide id="5" orient="horz" pos="600">
          <p15:clr>
            <a:srgbClr val="FBAE40"/>
          </p15:clr>
        </p15:guide>
        <p15:guide id="6" orient="horz" pos="480">
          <p15:clr>
            <a:srgbClr val="FBAE40"/>
          </p15:clr>
        </p15:guide>
        <p15:guide id="7" orient="horz" pos="4080">
          <p15:clr>
            <a:srgbClr val="FBAE40"/>
          </p15:clr>
        </p15:guide>
        <p15:guide id="8" pos="792">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7">
  <p:cSld name="7">
    <p:spTree>
      <p:nvGrpSpPr>
        <p:cNvPr id="1" name="Shape 46"/>
        <p:cNvGrpSpPr/>
        <p:nvPr/>
      </p:nvGrpSpPr>
      <p:grpSpPr>
        <a:xfrm>
          <a:off x="0" y="0"/>
          <a:ext cx="0" cy="0"/>
          <a:chOff x="0" y="0"/>
          <a:chExt cx="0" cy="0"/>
        </a:xfrm>
      </p:grpSpPr>
      <p:sp>
        <p:nvSpPr>
          <p:cNvPr id="47" name="Google Shape;47;p17"/>
          <p:cNvSpPr/>
          <p:nvPr/>
        </p:nvSpPr>
        <p:spPr>
          <a:xfrm flipH="1">
            <a:off x="-4" y="428625"/>
            <a:ext cx="12192003" cy="628650"/>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48" name="Google Shape;48;p17"/>
          <p:cNvSpPr txBox="1"/>
          <p:nvPr/>
        </p:nvSpPr>
        <p:spPr>
          <a:xfrm>
            <a:off x="367110" y="419100"/>
            <a:ext cx="10233148" cy="685799"/>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dk1"/>
              </a:buClr>
              <a:buSzPts val="4400"/>
              <a:buFont typeface="Century Gothic"/>
              <a:buNone/>
            </a:pPr>
            <a:endParaRPr sz="4400" b="1" i="0" u="none" strike="noStrike" cap="none">
              <a:solidFill>
                <a:schemeClr val="lt1"/>
              </a:solidFill>
              <a:latin typeface="Century Gothic"/>
              <a:ea typeface="Century Gothic"/>
              <a:cs typeface="Century Gothic"/>
              <a:sym typeface="Century Gothic"/>
            </a:endParaRPr>
          </a:p>
        </p:txBody>
      </p:sp>
      <p:sp>
        <p:nvSpPr>
          <p:cNvPr id="49" name="Google Shape;49;p17"/>
          <p:cNvSpPr txBox="1">
            <a:spLocks noGrp="1"/>
          </p:cNvSpPr>
          <p:nvPr>
            <p:ph type="title"/>
          </p:nvPr>
        </p:nvSpPr>
        <p:spPr>
          <a:xfrm>
            <a:off x="393030" y="545432"/>
            <a:ext cx="10515600" cy="4191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17"/>
          <p:cNvSpPr txBox="1">
            <a:spLocks noGrp="1"/>
          </p:cNvSpPr>
          <p:nvPr>
            <p:ph type="body" idx="1"/>
          </p:nvPr>
        </p:nvSpPr>
        <p:spPr>
          <a:xfrm>
            <a:off x="495301"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17"/>
          <p:cNvSpPr txBox="1">
            <a:spLocks noGrp="1"/>
          </p:cNvSpPr>
          <p:nvPr>
            <p:ph type="body" idx="2"/>
          </p:nvPr>
        </p:nvSpPr>
        <p:spPr>
          <a:xfrm>
            <a:off x="4406566"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7"/>
          <p:cNvSpPr txBox="1">
            <a:spLocks noGrp="1"/>
          </p:cNvSpPr>
          <p:nvPr>
            <p:ph type="body" idx="3"/>
          </p:nvPr>
        </p:nvSpPr>
        <p:spPr>
          <a:xfrm>
            <a:off x="8317832" y="1371600"/>
            <a:ext cx="3378868" cy="5105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336">
          <p15:clr>
            <a:srgbClr val="FBAE40"/>
          </p15:clr>
        </p15:guide>
        <p15:guide id="5" orient="horz" pos="864">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cknowledgements">
  <p:cSld name="Acknowledgements">
    <p:spTree>
      <p:nvGrpSpPr>
        <p:cNvPr id="1" name="Shape 53"/>
        <p:cNvGrpSpPr/>
        <p:nvPr/>
      </p:nvGrpSpPr>
      <p:grpSpPr>
        <a:xfrm>
          <a:off x="0" y="0"/>
          <a:ext cx="0" cy="0"/>
          <a:chOff x="0" y="0"/>
          <a:chExt cx="0" cy="0"/>
        </a:xfrm>
      </p:grpSpPr>
      <p:sp>
        <p:nvSpPr>
          <p:cNvPr id="54" name="Google Shape;54;p20"/>
          <p:cNvSpPr/>
          <p:nvPr/>
        </p:nvSpPr>
        <p:spPr>
          <a:xfrm>
            <a:off x="0" y="6591300"/>
            <a:ext cx="12192000"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5" name="Google Shape;55;p20"/>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56" name="Google Shape;56;p20"/>
          <p:cNvSpPr txBox="1"/>
          <p:nvPr/>
        </p:nvSpPr>
        <p:spPr>
          <a:xfrm>
            <a:off x="1483619" y="293042"/>
            <a:ext cx="9413277" cy="640408"/>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i="0" u="none" strike="noStrike" cap="none">
                <a:solidFill>
                  <a:srgbClr val="3F4268"/>
                </a:solidFill>
                <a:latin typeface="Century Gothic"/>
                <a:ea typeface="Century Gothic"/>
                <a:cs typeface="Century Gothic"/>
                <a:sym typeface="Century Gothic"/>
              </a:rPr>
              <a:t>ACKNOWLEDGEMENTS</a:t>
            </a:r>
            <a:endParaRPr sz="1400" b="0" i="0" u="none" strike="noStrike" cap="none">
              <a:solidFill>
                <a:srgbClr val="000000"/>
              </a:solidFill>
              <a:latin typeface="Arial"/>
              <a:ea typeface="Arial"/>
              <a:cs typeface="Arial"/>
              <a:sym typeface="Arial"/>
            </a:endParaRPr>
          </a:p>
        </p:txBody>
      </p:sp>
      <p:sp>
        <p:nvSpPr>
          <p:cNvPr id="57" name="Google Shape;57;p20"/>
          <p:cNvSpPr/>
          <p:nvPr/>
        </p:nvSpPr>
        <p:spPr>
          <a:xfrm>
            <a:off x="495300" y="6249808"/>
            <a:ext cx="11201399"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dk1"/>
              </a:buClr>
              <a:buSzPts val="200"/>
              <a:buFont typeface="Century Gothic"/>
              <a:buNone/>
            </a:pPr>
            <a:r>
              <a:rPr lang="en-US" sz="800" b="0" i="1" u="none" strike="noStrike" cap="none">
                <a:solidFill>
                  <a:srgbClr val="757070"/>
                </a:solidFill>
                <a:latin typeface="Century Gothic"/>
                <a:ea typeface="Century Gothic"/>
                <a:cs typeface="Century Gothic"/>
                <a:sym typeface="Century Gothic"/>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800"/>
              <a:buFont typeface="Arial"/>
              <a:buNone/>
            </a:pPr>
            <a:endParaRPr sz="800" b="0" i="1" u="none" strike="noStrike" cap="none">
              <a:solidFill>
                <a:srgbClr val="757070"/>
              </a:solidFill>
              <a:latin typeface="Arial"/>
              <a:ea typeface="Arial"/>
              <a:cs typeface="Arial"/>
              <a:sym typeface="Arial"/>
            </a:endParaRPr>
          </a:p>
        </p:txBody>
      </p:sp>
      <p:pic>
        <p:nvPicPr>
          <p:cNvPr id="58" name="Google Shape;58;p20"/>
          <p:cNvPicPr preferRelativeResize="0"/>
          <p:nvPr/>
        </p:nvPicPr>
        <p:blipFill rotWithShape="1">
          <a:blip r:embed="rId3">
            <a:alphaModFix/>
          </a:blip>
          <a:srcRect/>
          <a:stretch/>
        </p:blipFill>
        <p:spPr>
          <a:xfrm>
            <a:off x="9584435" y="376200"/>
            <a:ext cx="2112264" cy="426040"/>
          </a:xfrm>
          <a:prstGeom prst="rect">
            <a:avLst/>
          </a:prstGeom>
          <a:noFill/>
          <a:ln>
            <a:noFill/>
          </a:ln>
        </p:spPr>
      </p:pic>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orient="horz" pos="240">
          <p15:clr>
            <a:srgbClr val="FBAE40"/>
          </p15:clr>
        </p15:guide>
        <p15:guide id="4" orient="horz" pos="768">
          <p15:clr>
            <a:srgbClr val="FBAE40"/>
          </p15:clr>
        </p15:guide>
        <p15:guide id="5" orient="horz" pos="504">
          <p15:clr>
            <a:srgbClr val="FBAE40"/>
          </p15:clr>
        </p15:guide>
        <p15:guide id="6" orient="horz" pos="3840">
          <p15:clr>
            <a:srgbClr val="FBAE40"/>
          </p15:clr>
        </p15:guide>
        <p15:guide id="7" pos="792">
          <p15:clr>
            <a:srgbClr val="FBAE40"/>
          </p15:clr>
        </p15:guide>
        <p15:guide id="8" pos="38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68"/>
        <p:cNvGrpSpPr/>
        <p:nvPr/>
      </p:nvGrpSpPr>
      <p:grpSpPr>
        <a:xfrm>
          <a:off x="0" y="0"/>
          <a:ext cx="0" cy="0"/>
          <a:chOff x="0" y="0"/>
          <a:chExt cx="0" cy="0"/>
        </a:xfrm>
      </p:grpSpPr>
      <p:sp>
        <p:nvSpPr>
          <p:cNvPr id="69" name="Google Shape;69;p21"/>
          <p:cNvSpPr/>
          <p:nvPr/>
        </p:nvSpPr>
        <p:spPr>
          <a:xfrm>
            <a:off x="0" y="6591300"/>
            <a:ext cx="12192000"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0" name="Google Shape;70;p21"/>
          <p:cNvSpPr/>
          <p:nvPr/>
        </p:nvSpPr>
        <p:spPr>
          <a:xfrm rot="10800000" flipH="1">
            <a:off x="-2197" y="-3412"/>
            <a:ext cx="1630194" cy="961378"/>
          </a:xfrm>
          <a:custGeom>
            <a:avLst/>
            <a:gdLst/>
            <a:ahLst/>
            <a:cxnLst/>
            <a:rect l="l" t="t" r="r" b="b"/>
            <a:pathLst>
              <a:path w="1587575" h="1024360" extrusionOk="0">
                <a:moveTo>
                  <a:pt x="0" y="3636"/>
                </a:moveTo>
                <a:lnTo>
                  <a:pt x="1232654" y="0"/>
                </a:lnTo>
                <a:lnTo>
                  <a:pt x="1587575" y="1024360"/>
                </a:lnTo>
                <a:lnTo>
                  <a:pt x="834" y="1023757"/>
                </a:lnTo>
                <a:cubicBezTo>
                  <a:pt x="-551" y="684289"/>
                  <a:pt x="1385" y="343104"/>
                  <a:pt x="0" y="3636"/>
                </a:cubicBezTo>
                <a:close/>
              </a:path>
            </a:pathLst>
          </a:custGeom>
          <a:blipFill rotWithShape="0">
            <a:blip r:embed="rId2">
              <a:alphaModFix/>
            </a:blip>
            <a:tile tx="0" ty="3"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1" name="Google Shape;71;p21"/>
          <p:cNvSpPr txBox="1">
            <a:spLocks noGrp="1"/>
          </p:cNvSpPr>
          <p:nvPr>
            <p:ph type="body" idx="1"/>
          </p:nvPr>
        </p:nvSpPr>
        <p:spPr>
          <a:xfrm>
            <a:off x="1257300" y="1660524"/>
            <a:ext cx="6134100" cy="468011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2" name="Google Shape;72;p21"/>
          <p:cNvSpPr txBox="1">
            <a:spLocks noGrp="1"/>
          </p:cNvSpPr>
          <p:nvPr>
            <p:ph type="body" idx="2"/>
          </p:nvPr>
        </p:nvSpPr>
        <p:spPr>
          <a:xfrm>
            <a:off x="8382000" y="1660524"/>
            <a:ext cx="3314700" cy="466808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1"/>
          <p:cNvSpPr txBox="1">
            <a:spLocks noGrp="1"/>
          </p:cNvSpPr>
          <p:nvPr>
            <p:ph type="title"/>
          </p:nvPr>
        </p:nvSpPr>
        <p:spPr>
          <a:xfrm>
            <a:off x="1627997" y="266701"/>
            <a:ext cx="10515600" cy="685799"/>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1080">
          <p15:clr>
            <a:srgbClr val="FBAE40"/>
          </p15:clr>
        </p15:guide>
        <p15:guide id="5" orient="horz" pos="240">
          <p15:clr>
            <a:srgbClr val="FBAE40"/>
          </p15:clr>
        </p15:guide>
        <p15:guide id="6" orient="horz" pos="720">
          <p15:clr>
            <a:srgbClr val="FBAE40"/>
          </p15:clr>
        </p15:guide>
        <p15:guide id="7" orient="horz" pos="504">
          <p15:clr>
            <a:srgbClr val="FBAE40"/>
          </p15:clr>
        </p15:guide>
        <p15:guide id="8" pos="5280">
          <p15:clr>
            <a:srgbClr val="FBAE40"/>
          </p15:clr>
        </p15:guide>
        <p15:guide id="9" orient="horz" pos="3984">
          <p15:clr>
            <a:srgbClr val="FBAE40"/>
          </p15:clr>
        </p15:guide>
        <p15:guide id="10" pos="792">
          <p15:clr>
            <a:srgbClr val="FBAE40"/>
          </p15:clr>
        </p15:guide>
        <p15:guide id="11" pos="465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74"/>
        <p:cNvGrpSpPr/>
        <p:nvPr/>
      </p:nvGrpSpPr>
      <p:grpSpPr>
        <a:xfrm>
          <a:off x="0" y="0"/>
          <a:ext cx="0" cy="0"/>
          <a:chOff x="0" y="0"/>
          <a:chExt cx="0" cy="0"/>
        </a:xfrm>
      </p:grpSpPr>
      <p:sp>
        <p:nvSpPr>
          <p:cNvPr id="75" name="Google Shape;75;p22"/>
          <p:cNvSpPr/>
          <p:nvPr/>
        </p:nvSpPr>
        <p:spPr>
          <a:xfrm>
            <a:off x="0" y="428625"/>
            <a:ext cx="12192000" cy="600075"/>
          </a:xfrm>
          <a:prstGeom prst="rect">
            <a:avLst/>
          </a:prstGeom>
          <a:solidFill>
            <a:srgbClr val="3F4268"/>
          </a:solidFill>
          <a:ln>
            <a:noFill/>
          </a:ln>
          <a:effectLst>
            <a:outerShdw blurRad="76200" dist="254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6" name="Google Shape;76;p22"/>
          <p:cNvSpPr/>
          <p:nvPr/>
        </p:nvSpPr>
        <p:spPr>
          <a:xfrm>
            <a:off x="1" y="5847908"/>
            <a:ext cx="1584252" cy="1020725"/>
          </a:xfrm>
          <a:custGeom>
            <a:avLst/>
            <a:gdLst/>
            <a:ahLst/>
            <a:cxnLst/>
            <a:rect l="l" t="t" r="r" b="b"/>
            <a:pathLst>
              <a:path w="1584252" h="1020725" extrusionOk="0">
                <a:moveTo>
                  <a:pt x="0" y="0"/>
                </a:moveTo>
                <a:lnTo>
                  <a:pt x="1244009" y="0"/>
                </a:lnTo>
                <a:lnTo>
                  <a:pt x="1584252" y="1020725"/>
                </a:lnTo>
                <a:lnTo>
                  <a:pt x="0" y="1016069"/>
                </a:lnTo>
                <a:lnTo>
                  <a:pt x="0" y="0"/>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77" name="Google Shape;77;p22"/>
          <p:cNvSpPr txBox="1">
            <a:spLocks noGrp="1"/>
          </p:cNvSpPr>
          <p:nvPr>
            <p:ph type="title"/>
          </p:nvPr>
        </p:nvSpPr>
        <p:spPr>
          <a:xfrm>
            <a:off x="1257300" y="428625"/>
            <a:ext cx="10439400" cy="67627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4400"/>
              <a:buFont typeface="Century Gothic"/>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22"/>
          <p:cNvSpPr txBox="1">
            <a:spLocks noGrp="1"/>
          </p:cNvSpPr>
          <p:nvPr>
            <p:ph type="body" idx="1"/>
          </p:nvPr>
        </p:nvSpPr>
        <p:spPr>
          <a:xfrm>
            <a:off x="1265320"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2"/>
          <p:cNvSpPr txBox="1">
            <a:spLocks noGrp="1"/>
          </p:cNvSpPr>
          <p:nvPr>
            <p:ph type="body" idx="2"/>
          </p:nvPr>
        </p:nvSpPr>
        <p:spPr>
          <a:xfrm>
            <a:off x="4847473"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2"/>
          <p:cNvSpPr txBox="1">
            <a:spLocks noGrp="1"/>
          </p:cNvSpPr>
          <p:nvPr>
            <p:ph type="body" idx="3"/>
          </p:nvPr>
        </p:nvSpPr>
        <p:spPr>
          <a:xfrm>
            <a:off x="8429625" y="1588168"/>
            <a:ext cx="3267075" cy="26590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22"/>
          <p:cNvSpPr txBox="1">
            <a:spLocks noGrp="1"/>
          </p:cNvSpPr>
          <p:nvPr>
            <p:ph type="body" idx="4"/>
          </p:nvPr>
        </p:nvSpPr>
        <p:spPr>
          <a:xfrm>
            <a:off x="1265238" y="4535150"/>
            <a:ext cx="10431462" cy="1058862"/>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dk1"/>
              </a:buClr>
              <a:buSzPts val="2800"/>
              <a:buChar char="•"/>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48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87"/>
        <p:cNvGrpSpPr/>
        <p:nvPr/>
      </p:nvGrpSpPr>
      <p:grpSpPr>
        <a:xfrm>
          <a:off x="0" y="0"/>
          <a:ext cx="0" cy="0"/>
          <a:chOff x="0" y="0"/>
          <a:chExt cx="0" cy="0"/>
        </a:xfrm>
      </p:grpSpPr>
      <p:sp>
        <p:nvSpPr>
          <p:cNvPr id="88" name="Google Shape;88;p24"/>
          <p:cNvSpPr/>
          <p:nvPr/>
        </p:nvSpPr>
        <p:spPr>
          <a:xfrm flipH="1">
            <a:off x="-4" y="0"/>
            <a:ext cx="12192003" cy="1905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89" name="Google Shape;89;p24"/>
          <p:cNvSpPr/>
          <p:nvPr/>
        </p:nvSpPr>
        <p:spPr>
          <a:xfrm flipH="1">
            <a:off x="-1" y="6593264"/>
            <a:ext cx="12192003" cy="266700"/>
          </a:xfrm>
          <a:prstGeom prst="rect">
            <a:avLst/>
          </a:prstGeom>
          <a:solidFill>
            <a:srgbClr val="3F4268"/>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0" name="Google Shape;90;p24"/>
          <p:cNvSpPr/>
          <p:nvPr/>
        </p:nvSpPr>
        <p:spPr>
          <a:xfrm>
            <a:off x="10811784" y="5262418"/>
            <a:ext cx="1389077" cy="1604431"/>
          </a:xfrm>
          <a:custGeom>
            <a:avLst/>
            <a:gdLst/>
            <a:ahLst/>
            <a:cxnLst/>
            <a:rect l="l" t="t" r="r" b="b"/>
            <a:pathLst>
              <a:path w="1389077" h="1604431" extrusionOk="0">
                <a:moveTo>
                  <a:pt x="0" y="792691"/>
                </a:moveTo>
                <a:lnTo>
                  <a:pt x="469370" y="12700"/>
                </a:lnTo>
                <a:lnTo>
                  <a:pt x="1388878" y="0"/>
                </a:lnTo>
                <a:cubicBezTo>
                  <a:pt x="1388701" y="306564"/>
                  <a:pt x="1388525" y="613127"/>
                  <a:pt x="1388348" y="919691"/>
                </a:cubicBezTo>
                <a:cubicBezTo>
                  <a:pt x="1390641" y="1143704"/>
                  <a:pt x="1386585" y="1380418"/>
                  <a:pt x="1388878" y="1604431"/>
                </a:cubicBezTo>
                <a:lnTo>
                  <a:pt x="469370" y="1604431"/>
                </a:lnTo>
                <a:lnTo>
                  <a:pt x="0" y="792691"/>
                </a:lnTo>
                <a:close/>
              </a:path>
            </a:pathLst>
          </a:custGeom>
          <a:blipFill rotWithShape="1">
            <a:blip r:embed="rId2">
              <a:alphaModFix/>
            </a:blip>
            <a:tile tx="0" ty="0"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1" name="Google Shape;91;p24"/>
          <p:cNvSpPr txBox="1">
            <a:spLocks noGrp="1"/>
          </p:cNvSpPr>
          <p:nvPr>
            <p:ph type="title"/>
          </p:nvPr>
        </p:nvSpPr>
        <p:spPr>
          <a:xfrm>
            <a:off x="507332" y="442119"/>
            <a:ext cx="11189368" cy="510381"/>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2" name="Google Shape;92;p24"/>
          <p:cNvSpPr txBox="1">
            <a:spLocks noGrp="1"/>
          </p:cNvSpPr>
          <p:nvPr>
            <p:ph type="body" idx="1"/>
          </p:nvPr>
        </p:nvSpPr>
        <p:spPr>
          <a:xfrm>
            <a:off x="495300" y="1250950"/>
            <a:ext cx="11201400" cy="2900363"/>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3" name="Google Shape;93;p24"/>
          <p:cNvSpPr txBox="1">
            <a:spLocks noGrp="1"/>
          </p:cNvSpPr>
          <p:nvPr>
            <p:ph type="body" idx="2"/>
          </p:nvPr>
        </p:nvSpPr>
        <p:spPr>
          <a:xfrm>
            <a:off x="507332"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4" name="Google Shape;94;p24"/>
          <p:cNvSpPr txBox="1">
            <a:spLocks noGrp="1"/>
          </p:cNvSpPr>
          <p:nvPr>
            <p:ph type="body" idx="3"/>
          </p:nvPr>
        </p:nvSpPr>
        <p:spPr>
          <a:xfrm>
            <a:off x="5659558" y="4511675"/>
            <a:ext cx="4485773" cy="19653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7368">
          <p15:clr>
            <a:srgbClr val="FBAE40"/>
          </p15:clr>
        </p15:guide>
        <p15:guide id="2" orient="horz" pos="4152">
          <p15:clr>
            <a:srgbClr val="FBAE40"/>
          </p15:clr>
        </p15:guide>
        <p15:guide id="3" pos="312">
          <p15:clr>
            <a:srgbClr val="FBAE40"/>
          </p15:clr>
        </p15:guide>
        <p15:guide id="4" orient="horz" pos="264">
          <p15:clr>
            <a:srgbClr val="FBAE40"/>
          </p15:clr>
        </p15:guide>
        <p15:guide id="5" orient="horz" pos="696">
          <p15:clr>
            <a:srgbClr val="FBAE40"/>
          </p15:clr>
        </p15:guide>
        <p15:guide id="6" orient="horz" pos="600">
          <p15:clr>
            <a:srgbClr val="FBAE40"/>
          </p15:clr>
        </p15:guide>
        <p15:guide id="7" orient="horz" pos="4080">
          <p15:clr>
            <a:srgbClr val="FBAE40"/>
          </p15:clr>
        </p15:guide>
        <p15:guide id="8" pos="792">
          <p15:clr>
            <a:srgbClr val="FBAE40"/>
          </p15:clr>
        </p15:guide>
        <p15:guide id="9" orient="horz" pos="12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95"/>
        <p:cNvGrpSpPr/>
        <p:nvPr/>
      </p:nvGrpSpPr>
      <p:grpSpPr>
        <a:xfrm>
          <a:off x="0" y="0"/>
          <a:ext cx="0" cy="0"/>
          <a:chOff x="0" y="0"/>
          <a:chExt cx="0" cy="0"/>
        </a:xfrm>
      </p:grpSpPr>
      <p:sp>
        <p:nvSpPr>
          <p:cNvPr id="96" name="Google Shape;96;p25"/>
          <p:cNvSpPr txBox="1">
            <a:spLocks noGrp="1"/>
          </p:cNvSpPr>
          <p:nvPr>
            <p:ph type="title"/>
          </p:nvPr>
        </p:nvSpPr>
        <p:spPr>
          <a:xfrm>
            <a:off x="495300" y="507338"/>
            <a:ext cx="11201400" cy="3810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3F4268"/>
              </a:buClr>
              <a:buSzPts val="4400"/>
              <a:buFont typeface="Century Gothic"/>
              <a:buNone/>
              <a:defRPr b="1">
                <a:solidFill>
                  <a:srgbClr val="3F426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5"/>
          <p:cNvSpPr/>
          <p:nvPr/>
        </p:nvSpPr>
        <p:spPr>
          <a:xfrm>
            <a:off x="9465270" y="5257798"/>
            <a:ext cx="1839440" cy="1600202"/>
          </a:xfrm>
          <a:prstGeom prst="hexagon">
            <a:avLst>
              <a:gd name="adj" fmla="val 28832"/>
              <a:gd name="vf" fmla="val 115470"/>
            </a:avLst>
          </a:prstGeom>
          <a:solidFill>
            <a:srgbClr val="3F4268">
              <a:alpha val="6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8" name="Google Shape;98;p25"/>
          <p:cNvSpPr/>
          <p:nvPr/>
        </p:nvSpPr>
        <p:spPr>
          <a:xfrm rot="-3640641">
            <a:off x="11007348" y="5964986"/>
            <a:ext cx="1360090" cy="1181147"/>
          </a:xfrm>
          <a:custGeom>
            <a:avLst/>
            <a:gdLst/>
            <a:ahLst/>
            <a:cxnLst/>
            <a:rect l="l" t="t" r="r" b="b"/>
            <a:pathLst>
              <a:path w="1360090" h="1181147" extrusionOk="0">
                <a:moveTo>
                  <a:pt x="238139" y="419143"/>
                </a:moveTo>
                <a:lnTo>
                  <a:pt x="0" y="0"/>
                </a:lnTo>
                <a:lnTo>
                  <a:pt x="923375" y="7989"/>
                </a:lnTo>
                <a:lnTo>
                  <a:pt x="1360090" y="790271"/>
                </a:lnTo>
                <a:lnTo>
                  <a:pt x="663954" y="1181147"/>
                </a:lnTo>
                <a:lnTo>
                  <a:pt x="569261" y="1015340"/>
                </a:lnTo>
                <a:lnTo>
                  <a:pt x="238139" y="419143"/>
                </a:lnTo>
                <a:close/>
              </a:path>
            </a:pathLst>
          </a:custGeom>
          <a:solidFill>
            <a:srgbClr val="3F4268">
              <a:alpha val="80392"/>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99" name="Google Shape;99;p25"/>
          <p:cNvSpPr/>
          <p:nvPr/>
        </p:nvSpPr>
        <p:spPr>
          <a:xfrm rot="-3640641">
            <a:off x="10826639" y="4475820"/>
            <a:ext cx="1823914" cy="1574499"/>
          </a:xfrm>
          <a:custGeom>
            <a:avLst/>
            <a:gdLst/>
            <a:ahLst/>
            <a:cxnLst/>
            <a:rect l="l" t="t" r="r" b="b"/>
            <a:pathLst>
              <a:path w="1823914" h="1574499" extrusionOk="0">
                <a:moveTo>
                  <a:pt x="0" y="798478"/>
                </a:moveTo>
                <a:lnTo>
                  <a:pt x="477627" y="0"/>
                </a:lnTo>
                <a:lnTo>
                  <a:pt x="1392286" y="24942"/>
                </a:lnTo>
                <a:lnTo>
                  <a:pt x="1823914" y="798170"/>
                </a:lnTo>
                <a:lnTo>
                  <a:pt x="928301" y="1311555"/>
                </a:lnTo>
                <a:lnTo>
                  <a:pt x="437735" y="1574499"/>
                </a:lnTo>
                <a:lnTo>
                  <a:pt x="0" y="798478"/>
                </a:lnTo>
                <a:close/>
              </a:path>
            </a:pathLst>
          </a:custGeom>
          <a:blipFill rotWithShape="0">
            <a:blip r:embed="rId2">
              <a:alphaModFix/>
            </a:blip>
            <a:tile tx="11" ty="2" sx="100000" sy="100000" flip="none" algn="tl"/>
          </a:blip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entury Gothic"/>
              <a:ea typeface="Century Gothic"/>
              <a:cs typeface="Century Gothic"/>
              <a:sym typeface="Century Gothic"/>
            </a:endParaRPr>
          </a:p>
        </p:txBody>
      </p:sp>
      <p:sp>
        <p:nvSpPr>
          <p:cNvPr id="100" name="Google Shape;100;p25"/>
          <p:cNvSpPr txBox="1">
            <a:spLocks noGrp="1"/>
          </p:cNvSpPr>
          <p:nvPr>
            <p:ph type="body" idx="1"/>
          </p:nvPr>
        </p:nvSpPr>
        <p:spPr>
          <a:xfrm>
            <a:off x="495300" y="4082418"/>
            <a:ext cx="7248743" cy="23945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25"/>
          <p:cNvSpPr txBox="1">
            <a:spLocks noGrp="1"/>
          </p:cNvSpPr>
          <p:nvPr>
            <p:ph type="body" idx="2"/>
          </p:nvPr>
        </p:nvSpPr>
        <p:spPr>
          <a:xfrm>
            <a:off x="8381999"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5"/>
          <p:cNvSpPr txBox="1">
            <a:spLocks noGrp="1"/>
          </p:cNvSpPr>
          <p:nvPr>
            <p:ph type="body" idx="3"/>
          </p:nvPr>
        </p:nvSpPr>
        <p:spPr>
          <a:xfrm>
            <a:off x="443865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3" name="Google Shape;103;p25"/>
          <p:cNvSpPr txBox="1">
            <a:spLocks noGrp="1"/>
          </p:cNvSpPr>
          <p:nvPr>
            <p:ph type="body" idx="4"/>
          </p:nvPr>
        </p:nvSpPr>
        <p:spPr>
          <a:xfrm>
            <a:off x="495300" y="1201006"/>
            <a:ext cx="3305393" cy="270926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extLst>
    <p:ext uri="{DCECCB84-F9BA-43D5-87BE-67443E8EF086}">
      <p15:sldGuideLst xmlns:p15="http://schemas.microsoft.com/office/powerpoint/2012/main">
        <p15:guide id="1" pos="4968">
          <p15:clr>
            <a:srgbClr val="FBAE40"/>
          </p15:clr>
        </p15:guide>
        <p15:guide id="2" pos="7368">
          <p15:clr>
            <a:srgbClr val="FBAE40"/>
          </p15:clr>
        </p15:guide>
        <p15:guide id="3" orient="horz" pos="4152">
          <p15:clr>
            <a:srgbClr val="FBAE40"/>
          </p15:clr>
        </p15:guide>
        <p15:guide id="4" pos="312">
          <p15:clr>
            <a:srgbClr val="FBAE40"/>
          </p15:clr>
        </p15:guide>
        <p15:guide id="5" orient="horz" pos="288">
          <p15:clr>
            <a:srgbClr val="FBAE40"/>
          </p15:clr>
        </p15:guide>
        <p15:guide id="6" orient="horz" pos="696">
          <p15:clr>
            <a:srgbClr val="FBAE40"/>
          </p15:clr>
        </p15:guide>
        <p15:guide id="7" orient="horz" pos="576">
          <p15:clr>
            <a:srgbClr val="FBAE40"/>
          </p15:clr>
        </p15:guide>
        <p15:guide id="8" pos="5280">
          <p15:clr>
            <a:srgbClr val="FBAE40"/>
          </p15:clr>
        </p15:guide>
        <p15:guide id="9" orient="horz" pos="4080">
          <p15:clr>
            <a:srgbClr val="FBAE40"/>
          </p15:clr>
        </p15:guide>
        <p15:guide id="10" pos="792">
          <p15:clr>
            <a:srgbClr val="FBAE40"/>
          </p15:clr>
        </p15:guide>
        <p15:guide id="11" pos="4656">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2" name="Google Shape;1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3" name="Google Shape;1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entury Gothic"/>
                <a:ea typeface="Century Gothic"/>
                <a:cs typeface="Century Gothic"/>
                <a:sym typeface="Century Gothic"/>
              </a:defRPr>
            </a:lvl9pPr>
          </a:lstStyle>
          <a:p>
            <a:endParaRPr/>
          </a:p>
        </p:txBody>
      </p:sp>
      <p:sp>
        <p:nvSpPr>
          <p:cNvPr id="14" name="Google Shape;1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6" r:id="rId6"/>
    <p:sldLayoutId id="2147483657" r:id="rId7"/>
    <p:sldLayoutId id="2147483659" r:id="rId8"/>
    <p:sldLayoutId id="214748366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28.jp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4.wdp"/></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5.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7.JPG"/><Relationship Id="rId5" Type="http://schemas.microsoft.com/office/2007/relationships/hdphoto" Target="../media/hdphoto5.wdp"/><Relationship Id="rId10" Type="http://schemas.microsoft.com/office/2007/relationships/hdphoto" Target="../media/hdphoto7.wdp"/><Relationship Id="rId4" Type="http://schemas.openxmlformats.org/officeDocument/2006/relationships/image" Target="../media/image36.pn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diagramDrawing" Target="../diagrams/drawing1.xml"/><Relationship Id="rId3" Type="http://schemas.openxmlformats.org/officeDocument/2006/relationships/image" Target="../media/image10.jpeg"/><Relationship Id="rId7" Type="http://schemas.openxmlformats.org/officeDocument/2006/relationships/image" Target="../media/image12.jpeg"/><Relationship Id="rId12"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microsoft.com/office/2007/relationships/hdphoto" Target="../media/hdphoto2.wdp"/><Relationship Id="rId11" Type="http://schemas.openxmlformats.org/officeDocument/2006/relationships/diagramQuickStyle" Target="../diagrams/quickStyle1.xml"/><Relationship Id="rId5" Type="http://schemas.openxmlformats.org/officeDocument/2006/relationships/image" Target="../media/image11.jpeg"/><Relationship Id="rId10" Type="http://schemas.openxmlformats.org/officeDocument/2006/relationships/diagramLayout" Target="../diagrams/layout1.xml"/><Relationship Id="rId4" Type="http://schemas.microsoft.com/office/2007/relationships/hdphoto" Target="../media/hdphoto1.wdp"/><Relationship Id="rId9"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0.png"/><Relationship Id="rId4" Type="http://schemas.openxmlformats.org/officeDocument/2006/relationships/image" Target="../media/image1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1"/>
          <p:cNvPicPr preferRelativeResize="0"/>
          <p:nvPr/>
        </p:nvPicPr>
        <p:blipFill rotWithShape="1">
          <a:blip r:embed="rId3">
            <a:alphaModFix/>
          </a:blip>
          <a:srcRect l="13635" r="18811"/>
          <a:stretch/>
        </p:blipFill>
        <p:spPr>
          <a:xfrm>
            <a:off x="0" y="0"/>
            <a:ext cx="7391400" cy="6858000"/>
          </a:xfrm>
          <a:prstGeom prst="rect">
            <a:avLst/>
          </a:prstGeom>
          <a:noFill/>
          <a:ln>
            <a:noFill/>
          </a:ln>
          <a:effectLst>
            <a:outerShdw blurRad="190500" algn="tl" rotWithShape="0">
              <a:srgbClr val="000000">
                <a:alpha val="69803"/>
              </a:srgbClr>
            </a:outerShdw>
          </a:effectLst>
        </p:spPr>
      </p:pic>
      <p:grpSp>
        <p:nvGrpSpPr>
          <p:cNvPr id="109" name="Google Shape;109;p1"/>
          <p:cNvGrpSpPr/>
          <p:nvPr/>
        </p:nvGrpSpPr>
        <p:grpSpPr>
          <a:xfrm>
            <a:off x="7812310" y="4115859"/>
            <a:ext cx="2266468" cy="1628504"/>
            <a:chOff x="8025208" y="3531159"/>
            <a:chExt cx="1820749" cy="1628504"/>
          </a:xfrm>
        </p:grpSpPr>
        <p:sp>
          <p:nvSpPr>
            <p:cNvPr id="110" name="Google Shape;110;p1"/>
            <p:cNvSpPr txBox="1"/>
            <p:nvPr/>
          </p:nvSpPr>
          <p:spPr>
            <a:xfrm>
              <a:off x="8025208" y="3531159"/>
              <a:ext cx="1820749"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Chiara Phillips</a:t>
              </a:r>
              <a:endParaRPr sz="1400" b="0" i="0" u="none" strike="noStrike" cap="none" dirty="0">
                <a:solidFill>
                  <a:srgbClr val="000000"/>
                </a:solidFill>
                <a:latin typeface="Arial"/>
                <a:ea typeface="Arial"/>
                <a:cs typeface="Arial"/>
                <a:sym typeface="Arial"/>
              </a:endParaRPr>
            </a:p>
          </p:txBody>
        </p:sp>
        <p:sp>
          <p:nvSpPr>
            <p:cNvPr id="111" name="Google Shape;111;p1"/>
            <p:cNvSpPr/>
            <p:nvPr/>
          </p:nvSpPr>
          <p:spPr>
            <a:xfrm>
              <a:off x="8032638" y="3966272"/>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Stacy Armbruster</a:t>
              </a:r>
              <a:endParaRPr sz="1400" b="0" i="0" u="none" strike="noStrike" cap="none" dirty="0">
                <a:solidFill>
                  <a:srgbClr val="000000"/>
                </a:solidFill>
                <a:latin typeface="Arial"/>
                <a:ea typeface="Arial"/>
                <a:cs typeface="Arial"/>
                <a:sym typeface="Arial"/>
              </a:endParaRPr>
            </a:p>
          </p:txBody>
        </p:sp>
        <p:sp>
          <p:nvSpPr>
            <p:cNvPr id="112" name="Google Shape;112;p1"/>
            <p:cNvSpPr/>
            <p:nvPr/>
          </p:nvSpPr>
          <p:spPr>
            <a:xfrm>
              <a:off x="8046764" y="4836498"/>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a:solidFill>
                    <a:srgbClr val="3F3F3F"/>
                  </a:solidFill>
                  <a:latin typeface="Century Gothic"/>
                  <a:ea typeface="Century Gothic"/>
                  <a:cs typeface="Century Gothic"/>
                  <a:sym typeface="Century Gothic"/>
                </a:rPr>
                <a:t>Byron Schuldt</a:t>
              </a:r>
              <a:endParaRPr sz="1400" b="0" i="0" u="none" strike="noStrike" cap="none">
                <a:solidFill>
                  <a:srgbClr val="000000"/>
                </a:solidFill>
                <a:latin typeface="Arial"/>
                <a:ea typeface="Arial"/>
                <a:cs typeface="Arial"/>
                <a:sym typeface="Arial"/>
              </a:endParaRPr>
            </a:p>
          </p:txBody>
        </p:sp>
        <p:sp>
          <p:nvSpPr>
            <p:cNvPr id="113" name="Google Shape;113;p1"/>
            <p:cNvSpPr/>
            <p:nvPr/>
          </p:nvSpPr>
          <p:spPr>
            <a:xfrm>
              <a:off x="8036885" y="4401385"/>
              <a:ext cx="1713931" cy="3231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500"/>
                <a:buFont typeface="Arial"/>
                <a:buNone/>
              </a:pPr>
              <a:r>
                <a:rPr lang="en-US" sz="1500" b="0" i="0" u="none" strike="noStrike" cap="none" dirty="0">
                  <a:solidFill>
                    <a:srgbClr val="3F3F3F"/>
                  </a:solidFill>
                  <a:latin typeface="Century Gothic"/>
                  <a:ea typeface="Century Gothic"/>
                  <a:cs typeface="Century Gothic"/>
                  <a:sym typeface="Century Gothic"/>
                </a:rPr>
                <a:t>Forrest Corcoran</a:t>
              </a:r>
              <a:endParaRPr sz="1400" b="0" i="0" u="none" strike="noStrike" cap="none" dirty="0">
                <a:solidFill>
                  <a:srgbClr val="000000"/>
                </a:solidFill>
                <a:latin typeface="Arial"/>
                <a:ea typeface="Arial"/>
                <a:cs typeface="Arial"/>
                <a:sym typeface="Arial"/>
              </a:endParaRPr>
            </a:p>
          </p:txBody>
        </p:sp>
      </p:grpSp>
      <p:sp>
        <p:nvSpPr>
          <p:cNvPr id="114" name="Google Shape;114;p1"/>
          <p:cNvSpPr txBox="1"/>
          <p:nvPr/>
        </p:nvSpPr>
        <p:spPr>
          <a:xfrm>
            <a:off x="7794625" y="1417552"/>
            <a:ext cx="3895726" cy="1076466"/>
          </a:xfrm>
          <a:prstGeom prst="rect">
            <a:avLst/>
          </a:prstGeom>
          <a:noFill/>
          <a:ln>
            <a:noFill/>
          </a:ln>
        </p:spPr>
        <p:txBody>
          <a:bodyPr spcFirstLastPara="1" wrap="square" lIns="91425" tIns="45700" rIns="91425" bIns="45700" anchor="ctr" anchorCtr="0">
            <a:normAutofit/>
          </a:bodyPr>
          <a:lstStyle/>
          <a:p>
            <a:pPr marL="0" marR="0" lvl="0" indent="0" algn="l" rtl="0">
              <a:lnSpc>
                <a:spcPct val="70000"/>
              </a:lnSpc>
              <a:spcBef>
                <a:spcPts val="0"/>
              </a:spcBef>
              <a:spcAft>
                <a:spcPts val="0"/>
              </a:spcAft>
              <a:buClr>
                <a:srgbClr val="3F4268"/>
              </a:buClr>
              <a:buSzPts val="3200"/>
              <a:buFont typeface="Century Gothic"/>
              <a:buNone/>
            </a:pPr>
            <a:r>
              <a:rPr lang="en-US" sz="3200" b="1" i="0" u="none" strike="noStrike" cap="none" dirty="0">
                <a:solidFill>
                  <a:srgbClr val="3F4268"/>
                </a:solidFill>
                <a:latin typeface="Century Gothic"/>
                <a:ea typeface="Century Gothic"/>
                <a:cs typeface="Century Gothic"/>
                <a:sym typeface="Century Gothic"/>
              </a:rPr>
              <a:t>MEDICINE BOW DISASTERS</a:t>
            </a:r>
            <a:endParaRPr sz="3200" b="0" i="0" u="none" strike="noStrike" cap="none" dirty="0">
              <a:solidFill>
                <a:srgbClr val="000000"/>
              </a:solidFill>
              <a:sym typeface="Arial"/>
            </a:endParaRPr>
          </a:p>
        </p:txBody>
      </p:sp>
      <p:sp>
        <p:nvSpPr>
          <p:cNvPr id="115" name="Google Shape;115;p1"/>
          <p:cNvSpPr txBox="1"/>
          <p:nvPr/>
        </p:nvSpPr>
        <p:spPr>
          <a:xfrm>
            <a:off x="7800974" y="2584884"/>
            <a:ext cx="3889377" cy="1418107"/>
          </a:xfrm>
          <a:prstGeom prst="rect">
            <a:avLst/>
          </a:prstGeom>
          <a:noFill/>
          <a:ln>
            <a:noFill/>
          </a:ln>
        </p:spPr>
        <p:txBody>
          <a:bodyPr spcFirstLastPara="1" wrap="square" lIns="91425" tIns="45700" rIns="91425" bIns="45700" anchor="t" anchorCtr="0">
            <a:noAutofit/>
          </a:bodyPr>
          <a:lstStyle/>
          <a:p>
            <a:pPr lvl="0">
              <a:lnSpc>
                <a:spcPct val="90000"/>
              </a:lnSpc>
              <a:buClr>
                <a:srgbClr val="3F3F3F"/>
              </a:buClr>
              <a:buSzPts val="1600"/>
            </a:pPr>
            <a:r>
              <a:rPr lang="en-US" sz="1600" dirty="0">
                <a:solidFill>
                  <a:schemeClr val="tx1">
                    <a:lumMod val="75000"/>
                    <a:lumOff val="25000"/>
                  </a:schemeClr>
                </a:solidFill>
                <a:latin typeface="Century Gothic" panose="020B0502020202020204" pitchFamily="34" charset="0"/>
              </a:rPr>
              <a:t>Utilizing Remote Sensing to Evaluate Herbicide Treatment Efficacy on Invasive Cheatgrass in Medicine Bow National Forest, Wyoming</a:t>
            </a:r>
            <a:endParaRPr sz="1600" b="0" i="0" u="none" strike="noStrike" cap="none" dirty="0">
              <a:solidFill>
                <a:schemeClr val="tx1">
                  <a:lumMod val="75000"/>
                  <a:lumOff val="25000"/>
                </a:schemeClr>
              </a:solidFill>
              <a:latin typeface="Century Gothic" panose="020B0502020202020204" pitchFamily="34" charset="0"/>
              <a:sym typeface="Arial"/>
            </a:endParaRPr>
          </a:p>
        </p:txBody>
      </p:sp>
      <p:pic>
        <p:nvPicPr>
          <p:cNvPr id="116" name="Google Shape;116;p1"/>
          <p:cNvPicPr preferRelativeResize="0"/>
          <p:nvPr/>
        </p:nvPicPr>
        <p:blipFill rotWithShape="1">
          <a:blip r:embed="rId4">
            <a:alphaModFix/>
          </a:blip>
          <a:srcRect/>
          <a:stretch/>
        </p:blipFill>
        <p:spPr>
          <a:xfrm>
            <a:off x="0" y="6059574"/>
            <a:ext cx="12191999" cy="715571"/>
          </a:xfrm>
          <a:prstGeom prst="rect">
            <a:avLst/>
          </a:prstGeom>
          <a:noFill/>
          <a:ln>
            <a:noFill/>
          </a:ln>
        </p:spPr>
      </p:pic>
      <p:sp>
        <p:nvSpPr>
          <p:cNvPr id="117" name="Google Shape;117;p1"/>
          <p:cNvSpPr txBox="1"/>
          <p:nvPr/>
        </p:nvSpPr>
        <p:spPr>
          <a:xfrm>
            <a:off x="3155090" y="6193393"/>
            <a:ext cx="7136613" cy="369332"/>
          </a:xfrm>
          <a:prstGeom prst="rect">
            <a:avLst/>
          </a:prstGeom>
          <a:noFill/>
          <a:ln>
            <a:noFill/>
          </a:ln>
        </p:spPr>
        <p:txBody>
          <a:bodyPr spcFirstLastPara="1" wrap="square" lIns="91425" tIns="45700" rIns="91425" bIns="45700" anchor="ctr" anchorCtr="0">
            <a:spAutoFit/>
          </a:bodyPr>
          <a:lstStyle/>
          <a:p>
            <a:pPr marL="0" marR="0" lvl="0" indent="0" algn="r" rtl="0">
              <a:lnSpc>
                <a:spcPct val="100000"/>
              </a:lnSpc>
              <a:spcBef>
                <a:spcPts val="0"/>
              </a:spcBef>
              <a:spcAft>
                <a:spcPts val="0"/>
              </a:spcAft>
              <a:buClr>
                <a:srgbClr val="000000"/>
              </a:buClr>
              <a:buSzPts val="1800"/>
              <a:buFont typeface="Arial"/>
              <a:buNone/>
            </a:pPr>
            <a:r>
              <a:rPr lang="en-US" sz="1800" b="0" i="0" u="none" strike="noStrike" cap="none" dirty="0">
                <a:solidFill>
                  <a:schemeClr val="lt1"/>
                </a:solidFill>
                <a:latin typeface="Century Gothic"/>
                <a:ea typeface="Century Gothic"/>
                <a:cs typeface="Century Gothic"/>
                <a:sym typeface="Century Gothic"/>
              </a:rPr>
              <a:t>Colorado </a:t>
            </a:r>
            <a:r>
              <a:rPr lang="en-US" sz="1800" dirty="0">
                <a:solidFill>
                  <a:schemeClr val="lt1"/>
                </a:solidFill>
                <a:latin typeface="Century Gothic"/>
                <a:ea typeface="Century Gothic"/>
                <a:cs typeface="Century Gothic"/>
                <a:sym typeface="Century Gothic"/>
              </a:rPr>
              <a:t>–</a:t>
            </a:r>
            <a:r>
              <a:rPr lang="en-US" sz="1800" b="0" i="0" u="none" strike="noStrike" cap="none" dirty="0">
                <a:solidFill>
                  <a:schemeClr val="lt1"/>
                </a:solidFill>
                <a:latin typeface="Century Gothic"/>
                <a:ea typeface="Century Gothic"/>
                <a:cs typeface="Century Gothic"/>
                <a:sym typeface="Century Gothic"/>
              </a:rPr>
              <a:t> Fort Collins | Fall 2019</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pic>
        <p:nvPicPr>
          <p:cNvPr id="3" name="Picture 2">
            <a:extLst>
              <a:ext uri="{FF2B5EF4-FFF2-40B4-BE49-F238E27FC236}">
                <a16:creationId xmlns:a16="http://schemas.microsoft.com/office/drawing/2014/main" id="{016A9F50-12C0-4477-9408-D61ADA971886}"/>
              </a:ext>
            </a:extLst>
          </p:cNvPr>
          <p:cNvPicPr>
            <a:picLocks noChangeAspect="1"/>
          </p:cNvPicPr>
          <p:nvPr/>
        </p:nvPicPr>
        <p:blipFill rotWithShape="1">
          <a:blip r:embed="rId3"/>
          <a:srcRect l="6466" t="4361"/>
          <a:stretch/>
        </p:blipFill>
        <p:spPr>
          <a:xfrm>
            <a:off x="872884" y="1454726"/>
            <a:ext cx="5562974" cy="5200661"/>
          </a:xfrm>
          <a:prstGeom prst="rect">
            <a:avLst/>
          </a:prstGeom>
        </p:spPr>
      </p:pic>
      <p:sp>
        <p:nvSpPr>
          <p:cNvPr id="2" name="Rectangle 1">
            <a:extLst>
              <a:ext uri="{FF2B5EF4-FFF2-40B4-BE49-F238E27FC236}">
                <a16:creationId xmlns:a16="http://schemas.microsoft.com/office/drawing/2014/main" id="{4FA82DD8-060C-412F-8708-2AF2D8AAB336}"/>
              </a:ext>
            </a:extLst>
          </p:cNvPr>
          <p:cNvSpPr/>
          <p:nvPr/>
        </p:nvSpPr>
        <p:spPr>
          <a:xfrm>
            <a:off x="737324" y="1266093"/>
            <a:ext cx="5632303" cy="199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70" name="Google Shape;170;g63ec2cd168_0_21"/>
          <p:cNvSpPr txBox="1"/>
          <p:nvPr/>
        </p:nvSpPr>
        <p:spPr>
          <a:xfrm>
            <a:off x="370599" y="429500"/>
            <a:ext cx="113262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dirty="0">
                <a:solidFill>
                  <a:schemeClr val="lt1"/>
                </a:solidFill>
                <a:latin typeface="Century Gothic"/>
                <a:ea typeface="Century Gothic"/>
                <a:cs typeface="Century Gothic"/>
                <a:sym typeface="Century Gothic"/>
              </a:rPr>
              <a:t>VARIABLE SELECTION &amp; VALIDATION</a:t>
            </a:r>
            <a:endParaRPr sz="1400" b="0" i="0" u="none" strike="noStrike" cap="none" dirty="0">
              <a:solidFill>
                <a:srgbClr val="FF0000"/>
              </a:solidFill>
              <a:sym typeface="Arial"/>
            </a:endParaRPr>
          </a:p>
        </p:txBody>
      </p:sp>
      <p:sp>
        <p:nvSpPr>
          <p:cNvPr id="7" name="Google Shape;173;g63ec2cd168_0_21">
            <a:extLst>
              <a:ext uri="{FF2B5EF4-FFF2-40B4-BE49-F238E27FC236}">
                <a16:creationId xmlns:a16="http://schemas.microsoft.com/office/drawing/2014/main" id="{846684D9-30CA-4EE8-93D6-8B505B572659}"/>
              </a:ext>
            </a:extLst>
          </p:cNvPr>
          <p:cNvSpPr txBox="1"/>
          <p:nvPr/>
        </p:nvSpPr>
        <p:spPr>
          <a:xfrm>
            <a:off x="6369627" y="1118773"/>
            <a:ext cx="6629400" cy="5437800"/>
          </a:xfrm>
          <a:prstGeom prst="rect">
            <a:avLst/>
          </a:prstGeom>
          <a:noFill/>
          <a:ln>
            <a:noFill/>
          </a:ln>
        </p:spPr>
        <p:txBody>
          <a:bodyPr spcFirstLastPara="1" wrap="square" lIns="91425" tIns="45700" rIns="91425" bIns="45700" anchor="t" anchorCtr="0">
            <a:noAutofit/>
          </a:bodyPr>
          <a:lstStyle/>
          <a:p>
            <a:pPr marL="433705" marR="0" lvl="0"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b="1" dirty="0">
                <a:solidFill>
                  <a:schemeClr val="tx1">
                    <a:lumMod val="75000"/>
                    <a:lumOff val="25000"/>
                  </a:schemeClr>
                </a:solidFill>
                <a:latin typeface="Century Gothic"/>
                <a:ea typeface="Century Gothic"/>
                <a:cs typeface="Century Gothic"/>
                <a:sym typeface="Century Gothic"/>
              </a:rPr>
              <a:t>Predictor </a:t>
            </a:r>
            <a:r>
              <a:rPr lang="en-US" sz="2170" dirty="0">
                <a:solidFill>
                  <a:schemeClr val="tx1">
                    <a:lumMod val="75000"/>
                    <a:lumOff val="25000"/>
                  </a:schemeClr>
                </a:solidFill>
                <a:latin typeface="Century Gothic"/>
                <a:ea typeface="Century Gothic"/>
                <a:cs typeface="Century Gothic"/>
                <a:sym typeface="Century Gothic"/>
              </a:rPr>
              <a:t>Variables chosen based on:</a:t>
            </a:r>
            <a:endParaRPr sz="2170" b="1" dirty="0">
              <a:solidFill>
                <a:schemeClr val="tx1">
                  <a:lumMod val="75000"/>
                  <a:lumOff val="25000"/>
                </a:schemeClr>
              </a:solidFill>
              <a:latin typeface="Century Gothic"/>
              <a:ea typeface="Century Gothic"/>
              <a:cs typeface="Century Gothic"/>
              <a:sym typeface="Century Gothic"/>
            </a:endParaRPr>
          </a:p>
          <a:p>
            <a:pPr marL="890906" marR="0" lvl="1"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Correlation</a:t>
            </a:r>
          </a:p>
          <a:p>
            <a:pPr marL="890906" marR="0" lvl="1"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Deviance explained</a:t>
            </a:r>
          </a:p>
          <a:p>
            <a:pPr marL="548006" lvl="1">
              <a:lnSpc>
                <a:spcPct val="80000"/>
              </a:lnSpc>
              <a:spcBef>
                <a:spcPts val="1600"/>
              </a:spcBef>
              <a:buClr>
                <a:srgbClr val="3F4268"/>
              </a:buClr>
              <a:buSzPts val="2170"/>
            </a:pPr>
            <a:endParaRPr lang="en-US" sz="2170" dirty="0">
              <a:solidFill>
                <a:schemeClr val="tx1">
                  <a:lumMod val="75000"/>
                  <a:lumOff val="25000"/>
                </a:schemeClr>
              </a:solidFill>
              <a:latin typeface="Century Gothic"/>
              <a:ea typeface="Century Gothic"/>
              <a:cs typeface="Century Gothic"/>
              <a:sym typeface="Century Gothic"/>
            </a:endParaRPr>
          </a:p>
          <a:p>
            <a:pPr marL="548006" lvl="1">
              <a:lnSpc>
                <a:spcPct val="80000"/>
              </a:lnSpc>
              <a:spcBef>
                <a:spcPts val="1600"/>
              </a:spcBef>
              <a:buClr>
                <a:srgbClr val="3F4268"/>
              </a:buClr>
              <a:buSzPts val="2170"/>
            </a:pPr>
            <a:endParaRPr lang="en-US" sz="2170" dirty="0">
              <a:solidFill>
                <a:schemeClr val="tx1">
                  <a:lumMod val="75000"/>
                  <a:lumOff val="25000"/>
                </a:schemeClr>
              </a:solidFill>
              <a:latin typeface="Century Gothic"/>
              <a:ea typeface="Century Gothic"/>
              <a:cs typeface="Century Gothic"/>
              <a:sym typeface="Century Gothic"/>
            </a:endParaRPr>
          </a:p>
          <a:p>
            <a:pPr marL="433705" lvl="0" indent="-342900">
              <a:lnSpc>
                <a:spcPct val="80000"/>
              </a:lnSpc>
              <a:spcBef>
                <a:spcPts val="1600"/>
              </a:spcBef>
              <a:buClr>
                <a:srgbClr val="3F4268"/>
              </a:buClr>
              <a:buSzPts val="2170"/>
              <a:buFont typeface="Webdings" panose="05030102010509060703" pitchFamily="18" charset="2"/>
              <a:buChar char=""/>
            </a:pPr>
            <a:r>
              <a:rPr lang="en-US" sz="2170" b="1" dirty="0">
                <a:solidFill>
                  <a:schemeClr val="tx1">
                    <a:lumMod val="75000"/>
                    <a:lumOff val="25000"/>
                  </a:schemeClr>
                </a:solidFill>
                <a:latin typeface="Century Gothic"/>
                <a:ea typeface="Century Gothic"/>
                <a:cs typeface="Century Gothic"/>
                <a:sym typeface="Century Gothic"/>
              </a:rPr>
              <a:t>Validation:</a:t>
            </a:r>
          </a:p>
          <a:p>
            <a:pPr marL="890906" lvl="1" indent="-342900">
              <a:lnSpc>
                <a:spcPct val="80000"/>
              </a:lnSpc>
              <a:spcBef>
                <a:spcPts val="1600"/>
              </a:spcBef>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Confusion Matrices</a:t>
            </a:r>
          </a:p>
          <a:p>
            <a:pPr marL="890906" lvl="1" indent="-342900">
              <a:lnSpc>
                <a:spcPct val="80000"/>
              </a:lnSpc>
              <a:spcBef>
                <a:spcPts val="1600"/>
              </a:spcBef>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Calibration Plots</a:t>
            </a:r>
          </a:p>
          <a:p>
            <a:pPr marL="890906" lvl="1" indent="-342900">
              <a:lnSpc>
                <a:spcPct val="80000"/>
              </a:lnSpc>
              <a:spcBef>
                <a:spcPts val="1600"/>
              </a:spcBef>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AUC of ROC</a:t>
            </a:r>
          </a:p>
          <a:p>
            <a:pPr marL="890906" lvl="1" indent="-342900">
              <a:lnSpc>
                <a:spcPct val="80000"/>
              </a:lnSpc>
              <a:spcBef>
                <a:spcPts val="1600"/>
              </a:spcBef>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Covariate Importance Plots</a:t>
            </a:r>
          </a:p>
          <a:p>
            <a:pPr marL="890906" lvl="1" indent="-342900">
              <a:lnSpc>
                <a:spcPct val="80000"/>
              </a:lnSpc>
              <a:spcBef>
                <a:spcPts val="1600"/>
              </a:spcBef>
              <a:buClr>
                <a:schemeClr val="tx1">
                  <a:lumMod val="75000"/>
                  <a:lumOff val="25000"/>
                </a:schemeClr>
              </a:buClr>
              <a:buSzPts val="2170"/>
              <a:buFont typeface="Webdings" panose="05030102010509060703" pitchFamily="18" charset="2"/>
              <a:buChar char=""/>
            </a:pPr>
            <a:endParaRPr lang="en-US" sz="2170" dirty="0">
              <a:solidFill>
                <a:srgbClr val="3F3F3F"/>
              </a:solidFill>
              <a:latin typeface="Century Gothic"/>
              <a:ea typeface="Century Gothic"/>
              <a:cs typeface="Century Gothic"/>
              <a:sym typeface="Century Gothic"/>
            </a:endParaRPr>
          </a:p>
          <a:p>
            <a:pPr marL="890906" lvl="1" indent="-342900">
              <a:lnSpc>
                <a:spcPct val="80000"/>
              </a:lnSpc>
              <a:spcBef>
                <a:spcPts val="1600"/>
              </a:spcBef>
              <a:buClr>
                <a:schemeClr val="tx1">
                  <a:lumMod val="75000"/>
                  <a:lumOff val="25000"/>
                </a:schemeClr>
              </a:buClr>
              <a:buSzPts val="2170"/>
              <a:buFont typeface="Webdings" panose="05030102010509060703" pitchFamily="18" charset="2"/>
              <a:buChar char=""/>
            </a:pPr>
            <a:endParaRPr lang="en-US" sz="2170" dirty="0">
              <a:solidFill>
                <a:srgbClr val="3F3F3F"/>
              </a:solidFill>
              <a:latin typeface="Century Gothic"/>
              <a:ea typeface="Century Gothic"/>
              <a:cs typeface="Century Gothic"/>
              <a:sym typeface="Century Gothic"/>
            </a:endParaRPr>
          </a:p>
          <a:p>
            <a:pPr marL="890906" marR="0" lvl="1" indent="-342900" algn="l" rtl="0">
              <a:lnSpc>
                <a:spcPct val="80000"/>
              </a:lnSpc>
              <a:spcBef>
                <a:spcPts val="1600"/>
              </a:spcBef>
              <a:spcAft>
                <a:spcPts val="0"/>
              </a:spcAft>
              <a:buClr>
                <a:schemeClr val="tx1">
                  <a:lumMod val="75000"/>
                  <a:lumOff val="25000"/>
                </a:schemeClr>
              </a:buClr>
              <a:buSzPts val="2170"/>
              <a:buFont typeface="Webdings" panose="05030102010509060703" pitchFamily="18" charset="2"/>
              <a:buChar char=""/>
            </a:pPr>
            <a:endParaRPr sz="2170" b="0" i="0" u="none" strike="noStrike" cap="none" dirty="0">
              <a:solidFill>
                <a:srgbClr val="3F3F3F"/>
              </a:solidFill>
              <a:latin typeface="Century Gothic"/>
              <a:ea typeface="Century Gothic"/>
              <a:cs typeface="Century Gothic"/>
              <a:sym typeface="Century Gothic"/>
            </a:endParaRPr>
          </a:p>
        </p:txBody>
      </p:sp>
      <p:sp>
        <p:nvSpPr>
          <p:cNvPr id="32" name="Rectangle 31">
            <a:extLst>
              <a:ext uri="{FF2B5EF4-FFF2-40B4-BE49-F238E27FC236}">
                <a16:creationId xmlns:a16="http://schemas.microsoft.com/office/drawing/2014/main" id="{3E9D0741-AEC5-4894-B22A-B66E6E5C65DB}"/>
              </a:ext>
            </a:extLst>
          </p:cNvPr>
          <p:cNvSpPr/>
          <p:nvPr/>
        </p:nvSpPr>
        <p:spPr>
          <a:xfrm>
            <a:off x="3335669" y="1825806"/>
            <a:ext cx="704543" cy="576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5" name="Rectangle 34">
            <a:extLst>
              <a:ext uri="{FF2B5EF4-FFF2-40B4-BE49-F238E27FC236}">
                <a16:creationId xmlns:a16="http://schemas.microsoft.com/office/drawing/2014/main" id="{1D27CA81-9EE2-473D-A47C-5501C403A1A0}"/>
              </a:ext>
            </a:extLst>
          </p:cNvPr>
          <p:cNvSpPr/>
          <p:nvPr/>
        </p:nvSpPr>
        <p:spPr>
          <a:xfrm>
            <a:off x="5596891" y="1796933"/>
            <a:ext cx="704543" cy="57656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49" name="Text Placeholder 16">
            <a:extLst>
              <a:ext uri="{FF2B5EF4-FFF2-40B4-BE49-F238E27FC236}">
                <a16:creationId xmlns:a16="http://schemas.microsoft.com/office/drawing/2014/main" id="{FC056C0A-4D0B-4C18-82E1-DC85DF7B9DF4}"/>
              </a:ext>
            </a:extLst>
          </p:cNvPr>
          <p:cNvSpPr txBox="1">
            <a:spLocks/>
          </p:cNvSpPr>
          <p:nvPr/>
        </p:nvSpPr>
        <p:spPr>
          <a:xfrm rot="16200000">
            <a:off x="-173368" y="5706374"/>
            <a:ext cx="905857" cy="5383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600"/>
              </a:spcBef>
            </a:pPr>
            <a:r>
              <a:rPr lang="en-US" sz="1600" dirty="0">
                <a:solidFill>
                  <a:schemeClr val="tx1">
                    <a:lumMod val="75000"/>
                    <a:lumOff val="25000"/>
                  </a:schemeClr>
                </a:solidFill>
                <a:latin typeface="Century Gothic" panose="020B0502020202020204" pitchFamily="34" charset="0"/>
              </a:rPr>
              <a:t>% dev exp 22.3</a:t>
            </a:r>
          </a:p>
        </p:txBody>
      </p:sp>
      <p:sp>
        <p:nvSpPr>
          <p:cNvPr id="50" name="Text Placeholder 16">
            <a:extLst>
              <a:ext uri="{FF2B5EF4-FFF2-40B4-BE49-F238E27FC236}">
                <a16:creationId xmlns:a16="http://schemas.microsoft.com/office/drawing/2014/main" id="{30344D11-BA12-45A0-AACB-180D4FEF9D68}"/>
              </a:ext>
            </a:extLst>
          </p:cNvPr>
          <p:cNvSpPr txBox="1">
            <a:spLocks/>
          </p:cNvSpPr>
          <p:nvPr/>
        </p:nvSpPr>
        <p:spPr>
          <a:xfrm rot="16200000">
            <a:off x="-173368" y="4434251"/>
            <a:ext cx="905857" cy="5383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600"/>
              </a:spcBef>
            </a:pPr>
            <a:r>
              <a:rPr lang="en-US" sz="1600" dirty="0">
                <a:solidFill>
                  <a:schemeClr val="tx1">
                    <a:lumMod val="75000"/>
                    <a:lumOff val="25000"/>
                  </a:schemeClr>
                </a:solidFill>
                <a:latin typeface="Century Gothic" panose="020B0502020202020204" pitchFamily="34" charset="0"/>
              </a:rPr>
              <a:t>% dev exp 17.8</a:t>
            </a:r>
          </a:p>
        </p:txBody>
      </p:sp>
      <p:sp>
        <p:nvSpPr>
          <p:cNvPr id="51" name="Text Placeholder 16">
            <a:extLst>
              <a:ext uri="{FF2B5EF4-FFF2-40B4-BE49-F238E27FC236}">
                <a16:creationId xmlns:a16="http://schemas.microsoft.com/office/drawing/2014/main" id="{03C0B0CF-65E9-4A8C-994A-0A8932E07658}"/>
              </a:ext>
            </a:extLst>
          </p:cNvPr>
          <p:cNvSpPr txBox="1">
            <a:spLocks/>
          </p:cNvSpPr>
          <p:nvPr/>
        </p:nvSpPr>
        <p:spPr>
          <a:xfrm rot="16200000">
            <a:off x="-173368" y="3111636"/>
            <a:ext cx="905857" cy="5383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600"/>
              </a:spcBef>
            </a:pPr>
            <a:r>
              <a:rPr lang="en-US" sz="1600" dirty="0">
                <a:solidFill>
                  <a:schemeClr val="tx1">
                    <a:lumMod val="75000"/>
                    <a:lumOff val="25000"/>
                  </a:schemeClr>
                </a:solidFill>
                <a:latin typeface="Century Gothic" panose="020B0502020202020204" pitchFamily="34" charset="0"/>
              </a:rPr>
              <a:t>% dev exp 14.3</a:t>
            </a:r>
          </a:p>
        </p:txBody>
      </p:sp>
      <p:sp>
        <p:nvSpPr>
          <p:cNvPr id="52" name="Text Placeholder 16">
            <a:extLst>
              <a:ext uri="{FF2B5EF4-FFF2-40B4-BE49-F238E27FC236}">
                <a16:creationId xmlns:a16="http://schemas.microsoft.com/office/drawing/2014/main" id="{FF72B198-EEFB-4436-BB34-ED721ED9535F}"/>
              </a:ext>
            </a:extLst>
          </p:cNvPr>
          <p:cNvSpPr txBox="1">
            <a:spLocks/>
          </p:cNvSpPr>
          <p:nvPr/>
        </p:nvSpPr>
        <p:spPr>
          <a:xfrm rot="16200000">
            <a:off x="-173368" y="1917092"/>
            <a:ext cx="905858" cy="538395"/>
          </a:xfrm>
          <a:prstGeom prst="rect">
            <a:avLst/>
          </a:prstGeom>
        </p:spPr>
        <p:txBody>
          <a:bodyPr numCol="1" spcCol="640080"/>
          <a:lstStyle>
            <a:lvl1pPr marL="0" indent="0" algn="l" defTabSz="2743200" rtl="0" eaLnBrk="1" latinLnBrk="0" hangingPunct="1">
              <a:lnSpc>
                <a:spcPct val="90000"/>
              </a:lnSpc>
              <a:spcBef>
                <a:spcPts val="1800"/>
              </a:spcBef>
              <a:buFont typeface="Arial" panose="020B0604020202020204" pitchFamily="34" charset="0"/>
              <a:buNone/>
              <a:defRPr sz="2700" kern="1200" baseline="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27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a:lstStyle>
          <a:p>
            <a:pPr algn="ctr">
              <a:lnSpc>
                <a:spcPct val="100000"/>
              </a:lnSpc>
              <a:spcBef>
                <a:spcPts val="600"/>
              </a:spcBef>
            </a:pPr>
            <a:r>
              <a:rPr lang="en-US" sz="1600" dirty="0">
                <a:solidFill>
                  <a:schemeClr val="tx1">
                    <a:lumMod val="75000"/>
                    <a:lumOff val="25000"/>
                  </a:schemeClr>
                </a:solidFill>
                <a:latin typeface="Century Gothic" panose="020B0502020202020204" pitchFamily="34" charset="0"/>
              </a:rPr>
              <a:t>% dev exp </a:t>
            </a:r>
          </a:p>
          <a:p>
            <a:pPr algn="ctr">
              <a:lnSpc>
                <a:spcPct val="100000"/>
              </a:lnSpc>
              <a:spcBef>
                <a:spcPts val="600"/>
              </a:spcBef>
            </a:pPr>
            <a:r>
              <a:rPr lang="en-US" sz="1600" dirty="0">
                <a:solidFill>
                  <a:schemeClr val="tx1">
                    <a:lumMod val="75000"/>
                    <a:lumOff val="25000"/>
                  </a:schemeClr>
                </a:solidFill>
                <a:latin typeface="Century Gothic" panose="020B0502020202020204" pitchFamily="34" charset="0"/>
              </a:rPr>
              <a:t>9.0</a:t>
            </a:r>
          </a:p>
        </p:txBody>
      </p:sp>
      <p:sp>
        <p:nvSpPr>
          <p:cNvPr id="4" name="TextBox 3">
            <a:extLst>
              <a:ext uri="{FF2B5EF4-FFF2-40B4-BE49-F238E27FC236}">
                <a16:creationId xmlns:a16="http://schemas.microsoft.com/office/drawing/2014/main" id="{8305F867-AAED-497D-A517-1D0EA166AAF4}"/>
              </a:ext>
            </a:extLst>
          </p:cNvPr>
          <p:cNvSpPr txBox="1"/>
          <p:nvPr/>
        </p:nvSpPr>
        <p:spPr>
          <a:xfrm>
            <a:off x="872883" y="1146513"/>
            <a:ext cx="121698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Response</a:t>
            </a:r>
          </a:p>
        </p:txBody>
      </p:sp>
      <p:sp>
        <p:nvSpPr>
          <p:cNvPr id="6" name="TextBox 5">
            <a:extLst>
              <a:ext uri="{FF2B5EF4-FFF2-40B4-BE49-F238E27FC236}">
                <a16:creationId xmlns:a16="http://schemas.microsoft.com/office/drawing/2014/main" id="{7659433F-E1CA-4073-88F4-90E73E6C3EA9}"/>
              </a:ext>
            </a:extLst>
          </p:cNvPr>
          <p:cNvSpPr txBox="1"/>
          <p:nvPr/>
        </p:nvSpPr>
        <p:spPr>
          <a:xfrm>
            <a:off x="2089867" y="1557199"/>
            <a:ext cx="726070"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90246FF9-D83D-409A-8032-41E77874D15A}"/>
              </a:ext>
            </a:extLst>
          </p:cNvPr>
          <p:cNvSpPr txBox="1"/>
          <p:nvPr/>
        </p:nvSpPr>
        <p:spPr>
          <a:xfrm>
            <a:off x="2015795" y="1449977"/>
            <a:ext cx="988856" cy="646331"/>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NMBDI (0723 - 0626)</a:t>
            </a:r>
          </a:p>
        </p:txBody>
      </p:sp>
      <p:sp>
        <p:nvSpPr>
          <p:cNvPr id="9" name="TextBox 8">
            <a:extLst>
              <a:ext uri="{FF2B5EF4-FFF2-40B4-BE49-F238E27FC236}">
                <a16:creationId xmlns:a16="http://schemas.microsoft.com/office/drawing/2014/main" id="{9D3CF0AC-82B2-4492-9B7E-06E5C409EA6F}"/>
              </a:ext>
            </a:extLst>
          </p:cNvPr>
          <p:cNvSpPr txBox="1"/>
          <p:nvPr/>
        </p:nvSpPr>
        <p:spPr>
          <a:xfrm>
            <a:off x="3216036" y="2802717"/>
            <a:ext cx="76892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8" name="TextBox 7">
            <a:extLst>
              <a:ext uri="{FF2B5EF4-FFF2-40B4-BE49-F238E27FC236}">
                <a16:creationId xmlns:a16="http://schemas.microsoft.com/office/drawing/2014/main" id="{07D18EC5-16B1-4431-B0DB-AFCB593B7C01}"/>
              </a:ext>
            </a:extLst>
          </p:cNvPr>
          <p:cNvSpPr txBox="1"/>
          <p:nvPr/>
        </p:nvSpPr>
        <p:spPr>
          <a:xfrm>
            <a:off x="2850876" y="2762860"/>
            <a:ext cx="1274603" cy="461665"/>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PSRI</a:t>
            </a:r>
          </a:p>
          <a:p>
            <a:pPr algn="r"/>
            <a:r>
              <a:rPr lang="en-US" sz="1200" dirty="0">
                <a:solidFill>
                  <a:schemeClr val="tx1">
                    <a:lumMod val="75000"/>
                    <a:lumOff val="25000"/>
                  </a:schemeClr>
                </a:solidFill>
                <a:latin typeface="Century Gothic" panose="020B0502020202020204" pitchFamily="34" charset="0"/>
              </a:rPr>
              <a:t>(0723 - 0626)</a:t>
            </a:r>
          </a:p>
        </p:txBody>
      </p:sp>
      <p:sp>
        <p:nvSpPr>
          <p:cNvPr id="56" name="TextBox 55">
            <a:extLst>
              <a:ext uri="{FF2B5EF4-FFF2-40B4-BE49-F238E27FC236}">
                <a16:creationId xmlns:a16="http://schemas.microsoft.com/office/drawing/2014/main" id="{11866D4C-588D-4718-BA56-24D2DAB61D37}"/>
              </a:ext>
            </a:extLst>
          </p:cNvPr>
          <p:cNvSpPr txBox="1"/>
          <p:nvPr/>
        </p:nvSpPr>
        <p:spPr>
          <a:xfrm>
            <a:off x="4271211" y="4133810"/>
            <a:ext cx="76892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10" name="TextBox 9">
            <a:extLst>
              <a:ext uri="{FF2B5EF4-FFF2-40B4-BE49-F238E27FC236}">
                <a16:creationId xmlns:a16="http://schemas.microsoft.com/office/drawing/2014/main" id="{EC728B29-2580-440C-A448-271125D32EA5}"/>
              </a:ext>
            </a:extLst>
          </p:cNvPr>
          <p:cNvSpPr txBox="1"/>
          <p:nvPr/>
        </p:nvSpPr>
        <p:spPr>
          <a:xfrm>
            <a:off x="4254278" y="4067032"/>
            <a:ext cx="1033163" cy="461665"/>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TCW (0723 - 0626)</a:t>
            </a:r>
          </a:p>
        </p:txBody>
      </p:sp>
      <p:sp>
        <p:nvSpPr>
          <p:cNvPr id="57" name="TextBox 56">
            <a:extLst>
              <a:ext uri="{FF2B5EF4-FFF2-40B4-BE49-F238E27FC236}">
                <a16:creationId xmlns:a16="http://schemas.microsoft.com/office/drawing/2014/main" id="{8D2A06A1-327C-4B41-AF0D-23B9F5ACEE1C}"/>
              </a:ext>
            </a:extLst>
          </p:cNvPr>
          <p:cNvSpPr txBox="1"/>
          <p:nvPr/>
        </p:nvSpPr>
        <p:spPr>
          <a:xfrm>
            <a:off x="5478879" y="5403274"/>
            <a:ext cx="768927"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11" name="TextBox 10">
            <a:extLst>
              <a:ext uri="{FF2B5EF4-FFF2-40B4-BE49-F238E27FC236}">
                <a16:creationId xmlns:a16="http://schemas.microsoft.com/office/drawing/2014/main" id="{710A5C38-FE8C-4E8F-8DF8-8713E0112327}"/>
              </a:ext>
            </a:extLst>
          </p:cNvPr>
          <p:cNvSpPr txBox="1"/>
          <p:nvPr/>
        </p:nvSpPr>
        <p:spPr>
          <a:xfrm>
            <a:off x="5319513" y="5361074"/>
            <a:ext cx="994163" cy="461665"/>
          </a:xfrm>
          <a:prstGeom prst="rect">
            <a:avLst/>
          </a:prstGeom>
          <a:noFill/>
        </p:spPr>
        <p:txBody>
          <a:bodyPr wrap="square" rtlCol="0">
            <a:spAutoFit/>
          </a:bodyPr>
          <a:lstStyle/>
          <a:p>
            <a:pPr algn="r"/>
            <a:r>
              <a:rPr lang="en-US" sz="1200" dirty="0">
                <a:solidFill>
                  <a:schemeClr val="tx1">
                    <a:lumMod val="75000"/>
                    <a:lumOff val="25000"/>
                  </a:schemeClr>
                </a:solidFill>
                <a:latin typeface="Century Gothic" panose="020B0502020202020204" pitchFamily="34" charset="0"/>
              </a:rPr>
              <a:t>TCW (0723 - 0716)</a:t>
            </a:r>
          </a:p>
        </p:txBody>
      </p:sp>
      <p:sp>
        <p:nvSpPr>
          <p:cNvPr id="15" name="TextBox 14">
            <a:extLst>
              <a:ext uri="{FF2B5EF4-FFF2-40B4-BE49-F238E27FC236}">
                <a16:creationId xmlns:a16="http://schemas.microsoft.com/office/drawing/2014/main" id="{6B28D8DF-E7A3-4C11-BDAA-207CDE5ECB37}"/>
              </a:ext>
            </a:extLst>
          </p:cNvPr>
          <p:cNvSpPr txBox="1"/>
          <p:nvPr/>
        </p:nvSpPr>
        <p:spPr>
          <a:xfrm>
            <a:off x="3343794" y="1962862"/>
            <a:ext cx="458505"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63" name="TextBox 62">
            <a:extLst>
              <a:ext uri="{FF2B5EF4-FFF2-40B4-BE49-F238E27FC236}">
                <a16:creationId xmlns:a16="http://schemas.microsoft.com/office/drawing/2014/main" id="{FB3B6B7B-7DD1-44F4-B79E-6CF63187C1B2}"/>
              </a:ext>
            </a:extLst>
          </p:cNvPr>
          <p:cNvSpPr txBox="1"/>
          <p:nvPr/>
        </p:nvSpPr>
        <p:spPr>
          <a:xfrm>
            <a:off x="3271498" y="1945024"/>
            <a:ext cx="81064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0.56</a:t>
            </a:r>
          </a:p>
        </p:txBody>
      </p:sp>
      <p:sp>
        <p:nvSpPr>
          <p:cNvPr id="16" name="TextBox 15">
            <a:extLst>
              <a:ext uri="{FF2B5EF4-FFF2-40B4-BE49-F238E27FC236}">
                <a16:creationId xmlns:a16="http://schemas.microsoft.com/office/drawing/2014/main" id="{EF39924B-085B-475B-8BB6-B6B30EE912E0}"/>
              </a:ext>
            </a:extLst>
          </p:cNvPr>
          <p:cNvSpPr txBox="1"/>
          <p:nvPr/>
        </p:nvSpPr>
        <p:spPr>
          <a:xfrm>
            <a:off x="4562800" y="1977621"/>
            <a:ext cx="416121"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13" name="TextBox 12">
            <a:extLst>
              <a:ext uri="{FF2B5EF4-FFF2-40B4-BE49-F238E27FC236}">
                <a16:creationId xmlns:a16="http://schemas.microsoft.com/office/drawing/2014/main" id="{725DC29C-A803-4F9C-968D-8A0F2BF289D9}"/>
              </a:ext>
            </a:extLst>
          </p:cNvPr>
          <p:cNvSpPr txBox="1"/>
          <p:nvPr/>
        </p:nvSpPr>
        <p:spPr>
          <a:xfrm>
            <a:off x="4425009" y="1946968"/>
            <a:ext cx="697389"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0.21</a:t>
            </a:r>
          </a:p>
        </p:txBody>
      </p:sp>
      <p:sp>
        <p:nvSpPr>
          <p:cNvPr id="18" name="TextBox 17">
            <a:extLst>
              <a:ext uri="{FF2B5EF4-FFF2-40B4-BE49-F238E27FC236}">
                <a16:creationId xmlns:a16="http://schemas.microsoft.com/office/drawing/2014/main" id="{C53AF340-FE1C-4CF6-8E78-8989E7DF60C5}"/>
              </a:ext>
            </a:extLst>
          </p:cNvPr>
          <p:cNvSpPr txBox="1"/>
          <p:nvPr/>
        </p:nvSpPr>
        <p:spPr>
          <a:xfrm>
            <a:off x="5562006" y="1931328"/>
            <a:ext cx="602672"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14" name="TextBox 13">
            <a:extLst>
              <a:ext uri="{FF2B5EF4-FFF2-40B4-BE49-F238E27FC236}">
                <a16:creationId xmlns:a16="http://schemas.microsoft.com/office/drawing/2014/main" id="{1A1EA540-0909-43B1-A01E-1283C7B74524}"/>
              </a:ext>
            </a:extLst>
          </p:cNvPr>
          <p:cNvSpPr txBox="1"/>
          <p:nvPr/>
        </p:nvSpPr>
        <p:spPr>
          <a:xfrm>
            <a:off x="5532867" y="1945024"/>
            <a:ext cx="744781"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0.50</a:t>
            </a:r>
          </a:p>
        </p:txBody>
      </p:sp>
      <p:sp>
        <p:nvSpPr>
          <p:cNvPr id="19" name="TextBox 18">
            <a:extLst>
              <a:ext uri="{FF2B5EF4-FFF2-40B4-BE49-F238E27FC236}">
                <a16:creationId xmlns:a16="http://schemas.microsoft.com/office/drawing/2014/main" id="{532A78F3-CBEE-4DA8-BCAD-1254CD13181D}"/>
              </a:ext>
            </a:extLst>
          </p:cNvPr>
          <p:cNvSpPr txBox="1"/>
          <p:nvPr/>
        </p:nvSpPr>
        <p:spPr>
          <a:xfrm>
            <a:off x="4365489" y="3222669"/>
            <a:ext cx="602672"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60" name="TextBox 59">
            <a:extLst>
              <a:ext uri="{FF2B5EF4-FFF2-40B4-BE49-F238E27FC236}">
                <a16:creationId xmlns:a16="http://schemas.microsoft.com/office/drawing/2014/main" id="{4A489A8A-B617-4C37-AE07-3947FC8DD696}"/>
              </a:ext>
            </a:extLst>
          </p:cNvPr>
          <p:cNvSpPr txBox="1"/>
          <p:nvPr/>
        </p:nvSpPr>
        <p:spPr>
          <a:xfrm>
            <a:off x="4414523" y="3176502"/>
            <a:ext cx="732289"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0.41</a:t>
            </a:r>
          </a:p>
        </p:txBody>
      </p:sp>
      <p:sp>
        <p:nvSpPr>
          <p:cNvPr id="21" name="TextBox 20">
            <a:extLst>
              <a:ext uri="{FF2B5EF4-FFF2-40B4-BE49-F238E27FC236}">
                <a16:creationId xmlns:a16="http://schemas.microsoft.com/office/drawing/2014/main" id="{7FD827F7-3176-46A8-8FA3-C3AF9AEBE762}"/>
              </a:ext>
            </a:extLst>
          </p:cNvPr>
          <p:cNvSpPr txBox="1"/>
          <p:nvPr/>
        </p:nvSpPr>
        <p:spPr>
          <a:xfrm>
            <a:off x="5433898" y="3269429"/>
            <a:ext cx="626871"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58" name="TextBox 57">
            <a:extLst>
              <a:ext uri="{FF2B5EF4-FFF2-40B4-BE49-F238E27FC236}">
                <a16:creationId xmlns:a16="http://schemas.microsoft.com/office/drawing/2014/main" id="{0CA18222-6C57-44C0-9FF3-A82F76B7E997}"/>
              </a:ext>
            </a:extLst>
          </p:cNvPr>
          <p:cNvSpPr txBox="1"/>
          <p:nvPr/>
        </p:nvSpPr>
        <p:spPr>
          <a:xfrm>
            <a:off x="5538386" y="3130787"/>
            <a:ext cx="897472"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0.55</a:t>
            </a:r>
          </a:p>
        </p:txBody>
      </p:sp>
      <p:sp>
        <p:nvSpPr>
          <p:cNvPr id="22" name="TextBox 21">
            <a:extLst>
              <a:ext uri="{FF2B5EF4-FFF2-40B4-BE49-F238E27FC236}">
                <a16:creationId xmlns:a16="http://schemas.microsoft.com/office/drawing/2014/main" id="{5BB9B2F3-C7F5-40C6-AFDD-7DF7CDCBF4DB}"/>
              </a:ext>
            </a:extLst>
          </p:cNvPr>
          <p:cNvSpPr txBox="1"/>
          <p:nvPr/>
        </p:nvSpPr>
        <p:spPr>
          <a:xfrm>
            <a:off x="5538189" y="4622259"/>
            <a:ext cx="520851" cy="307777"/>
          </a:xfrm>
          <a:prstGeom prst="rect">
            <a:avLst/>
          </a:prstGeom>
          <a:solidFill>
            <a:schemeClr val="bg1"/>
          </a:solidFill>
        </p:spPr>
        <p:txBody>
          <a:bodyPr wrap="square" rtlCol="0">
            <a:spAutoFit/>
          </a:bodyPr>
          <a:lstStyle/>
          <a:p>
            <a:endParaRPr lang="en-US" dirty="0">
              <a:latin typeface="Century Gothic" panose="020B0502020202020204" pitchFamily="34" charset="0"/>
            </a:endParaRPr>
          </a:p>
        </p:txBody>
      </p:sp>
      <p:sp>
        <p:nvSpPr>
          <p:cNvPr id="59" name="TextBox 58">
            <a:extLst>
              <a:ext uri="{FF2B5EF4-FFF2-40B4-BE49-F238E27FC236}">
                <a16:creationId xmlns:a16="http://schemas.microsoft.com/office/drawing/2014/main" id="{EEB92AC5-166C-4F3D-848C-DC710C8A7BA2}"/>
              </a:ext>
            </a:extLst>
          </p:cNvPr>
          <p:cNvSpPr txBox="1"/>
          <p:nvPr/>
        </p:nvSpPr>
        <p:spPr>
          <a:xfrm>
            <a:off x="5560160" y="4511596"/>
            <a:ext cx="838293" cy="400110"/>
          </a:xfrm>
          <a:prstGeom prst="rect">
            <a:avLst/>
          </a:prstGeom>
          <a:noFill/>
        </p:spPr>
        <p:txBody>
          <a:bodyPr wrap="square" rtlCol="0">
            <a:spAutoFit/>
          </a:bodyPr>
          <a:lstStyle/>
          <a:p>
            <a:r>
              <a:rPr lang="en-US" sz="2000" dirty="0">
                <a:solidFill>
                  <a:schemeClr val="tx1">
                    <a:lumMod val="75000"/>
                    <a:lumOff val="25000"/>
                  </a:schemeClr>
                </a:solidFill>
                <a:latin typeface="Century Gothic" panose="020B0502020202020204" pitchFamily="34" charset="0"/>
              </a:rPr>
              <a:t>0.58</a:t>
            </a:r>
          </a:p>
        </p:txBody>
      </p:sp>
      <p:sp>
        <p:nvSpPr>
          <p:cNvPr id="41" name="Rectangle 40">
            <a:extLst>
              <a:ext uri="{FF2B5EF4-FFF2-40B4-BE49-F238E27FC236}">
                <a16:creationId xmlns:a16="http://schemas.microsoft.com/office/drawing/2014/main" id="{CE22786F-84A8-47B8-A79E-986CC26DA701}"/>
              </a:ext>
            </a:extLst>
          </p:cNvPr>
          <p:cNvSpPr/>
          <p:nvPr/>
        </p:nvSpPr>
        <p:spPr>
          <a:xfrm>
            <a:off x="5370551" y="2288501"/>
            <a:ext cx="954253" cy="3507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Tree>
    <p:extLst>
      <p:ext uri="{BB962C8B-B14F-4D97-AF65-F5344CB8AC3E}">
        <p14:creationId xmlns:p14="http://schemas.microsoft.com/office/powerpoint/2010/main" val="145217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graphicFrame>
        <p:nvGraphicFramePr>
          <p:cNvPr id="5" name="Google Shape;207;g63a0c32e8d_4_19"/>
          <p:cNvGraphicFramePr/>
          <p:nvPr>
            <p:extLst>
              <p:ext uri="{D42A27DB-BD31-4B8C-83A1-F6EECF244321}">
                <p14:modId xmlns:p14="http://schemas.microsoft.com/office/powerpoint/2010/main" val="936963643"/>
              </p:ext>
            </p:extLst>
          </p:nvPr>
        </p:nvGraphicFramePr>
        <p:xfrm>
          <a:off x="83319" y="1048853"/>
          <a:ext cx="12024946" cy="5392140"/>
        </p:xfrm>
        <a:graphic>
          <a:graphicData uri="http://schemas.openxmlformats.org/drawingml/2006/table">
            <a:tbl>
              <a:tblPr>
                <a:noFill/>
                <a:tableStyleId>{30B5F898-0216-469B-BE14-5B29FE7DE687}</a:tableStyleId>
              </a:tblPr>
              <a:tblGrid>
                <a:gridCol w="2969370">
                  <a:extLst>
                    <a:ext uri="{9D8B030D-6E8A-4147-A177-3AD203B41FA5}">
                      <a16:colId xmlns:a16="http://schemas.microsoft.com/office/drawing/2014/main" val="20000"/>
                    </a:ext>
                  </a:extLst>
                </a:gridCol>
                <a:gridCol w="2926080">
                  <a:extLst>
                    <a:ext uri="{9D8B030D-6E8A-4147-A177-3AD203B41FA5}">
                      <a16:colId xmlns:a16="http://schemas.microsoft.com/office/drawing/2014/main" val="20001"/>
                    </a:ext>
                  </a:extLst>
                </a:gridCol>
                <a:gridCol w="3010486">
                  <a:extLst>
                    <a:ext uri="{9D8B030D-6E8A-4147-A177-3AD203B41FA5}">
                      <a16:colId xmlns:a16="http://schemas.microsoft.com/office/drawing/2014/main" val="20002"/>
                    </a:ext>
                  </a:extLst>
                </a:gridCol>
                <a:gridCol w="3119010">
                  <a:extLst>
                    <a:ext uri="{9D8B030D-6E8A-4147-A177-3AD203B41FA5}">
                      <a16:colId xmlns:a16="http://schemas.microsoft.com/office/drawing/2014/main" val="20003"/>
                    </a:ext>
                  </a:extLst>
                </a:gridCol>
              </a:tblGrid>
              <a:tr h="779947">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FFFFFF"/>
                          </a:solidFill>
                          <a:latin typeface="Century Gothic"/>
                          <a:ea typeface="Century Gothic"/>
                          <a:cs typeface="Century Gothic"/>
                          <a:sym typeface="Century Gothic"/>
                        </a:rPr>
                        <a:t>Boosted Regression Tree</a:t>
                      </a:r>
                      <a:endParaRPr sz="18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F426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FFFFFF"/>
                          </a:solidFill>
                          <a:latin typeface="Century Gothic"/>
                          <a:ea typeface="Century Gothic"/>
                          <a:cs typeface="Century Gothic"/>
                          <a:sym typeface="Century Gothic"/>
                        </a:rPr>
                        <a:t>Generalized</a:t>
                      </a:r>
                      <a:r>
                        <a:rPr lang="en-US" sz="1800" b="1" u="none" strike="noStrike" cap="none" baseline="0" dirty="0">
                          <a:solidFill>
                            <a:srgbClr val="FFFFFF"/>
                          </a:solidFill>
                          <a:latin typeface="Century Gothic"/>
                          <a:ea typeface="Century Gothic"/>
                          <a:cs typeface="Century Gothic"/>
                          <a:sym typeface="Century Gothic"/>
                        </a:rPr>
                        <a:t> Linear Model</a:t>
                      </a:r>
                      <a:endParaRPr sz="18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F426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FFFFFF"/>
                          </a:solidFill>
                          <a:latin typeface="Century Gothic"/>
                          <a:ea typeface="Century Gothic"/>
                          <a:cs typeface="Century Gothic"/>
                          <a:sym typeface="Century Gothic"/>
                        </a:rPr>
                        <a:t>Multi-Adaptive</a:t>
                      </a:r>
                      <a:r>
                        <a:rPr lang="en-US" sz="1800" b="1" u="none" strike="noStrike" cap="none" baseline="0" dirty="0">
                          <a:solidFill>
                            <a:srgbClr val="FFFFFF"/>
                          </a:solidFill>
                          <a:latin typeface="Century Gothic"/>
                          <a:ea typeface="Century Gothic"/>
                          <a:cs typeface="Century Gothic"/>
                          <a:sym typeface="Century Gothic"/>
                        </a:rPr>
                        <a:t> Regression Splines</a:t>
                      </a:r>
                      <a:endParaRPr sz="18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F426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dirty="0">
                          <a:solidFill>
                            <a:srgbClr val="FFFFFF"/>
                          </a:solidFill>
                          <a:latin typeface="Century Gothic"/>
                          <a:ea typeface="Century Gothic"/>
                          <a:cs typeface="Century Gothic"/>
                          <a:sym typeface="Century Gothic"/>
                        </a:rPr>
                        <a:t>Random</a:t>
                      </a:r>
                      <a:r>
                        <a:rPr lang="en-US" sz="1800" b="1" u="none" strike="noStrike" cap="none" baseline="0" dirty="0">
                          <a:solidFill>
                            <a:srgbClr val="FFFFFF"/>
                          </a:solidFill>
                          <a:latin typeface="Century Gothic"/>
                          <a:ea typeface="Century Gothic"/>
                          <a:cs typeface="Century Gothic"/>
                          <a:sym typeface="Century Gothic"/>
                        </a:rPr>
                        <a:t> Forest</a:t>
                      </a:r>
                      <a:endParaRPr sz="18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3F4268"/>
                    </a:solidFill>
                  </a:tcPr>
                </a:tc>
                <a:extLst>
                  <a:ext uri="{0D108BD9-81ED-4DB2-BD59-A6C34878D82A}">
                    <a16:rowId xmlns:a16="http://schemas.microsoft.com/office/drawing/2014/main" val="10000"/>
                  </a:ext>
                </a:extLst>
              </a:tr>
              <a:tr h="4612193">
                <a:tc>
                  <a:txBody>
                    <a:bodyPr/>
                    <a:lstStyle/>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Training</a:t>
                      </a:r>
                      <a:r>
                        <a:rPr lang="en-US" sz="1400" u="none" strike="noStrike" cap="none" baseline="0" dirty="0">
                          <a:solidFill>
                            <a:schemeClr val="tx1">
                              <a:lumMod val="75000"/>
                              <a:lumOff val="25000"/>
                            </a:schemeClr>
                          </a:solidFill>
                          <a:latin typeface="Century Gothic"/>
                          <a:ea typeface="Century Gothic"/>
                          <a:cs typeface="Century Gothic"/>
                          <a:sym typeface="Century Gothic"/>
                        </a:rPr>
                        <a:t> Split AUC = 0.890</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CV Mean</a:t>
                      </a:r>
                      <a:r>
                        <a:rPr lang="en-US" sz="1400" u="none" strike="noStrike" cap="none" baseline="0" dirty="0">
                          <a:solidFill>
                            <a:schemeClr val="tx1">
                              <a:lumMod val="75000"/>
                              <a:lumOff val="25000"/>
                            </a:schemeClr>
                          </a:solidFill>
                          <a:latin typeface="Century Gothic"/>
                          <a:ea typeface="Century Gothic"/>
                          <a:cs typeface="Century Gothic"/>
                          <a:sym typeface="Century Gothic"/>
                        </a:rPr>
                        <a:t> </a:t>
                      </a:r>
                      <a:r>
                        <a:rPr lang="en-US" sz="1400" u="none" strike="noStrike" cap="none" dirty="0">
                          <a:solidFill>
                            <a:schemeClr val="tx1">
                              <a:lumMod val="75000"/>
                              <a:lumOff val="25000"/>
                            </a:schemeClr>
                          </a:solidFill>
                          <a:latin typeface="Century Gothic"/>
                          <a:ea typeface="Century Gothic"/>
                          <a:cs typeface="Century Gothic"/>
                          <a:sym typeface="Century Gothic"/>
                        </a:rPr>
                        <a:t>AUC = 0.791</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Variable #</a:t>
                      </a:r>
                      <a:r>
                        <a:rPr lang="en-US" sz="1400" u="none" strike="noStrike" cap="none" baseline="0" dirty="0">
                          <a:solidFill>
                            <a:schemeClr val="tx1">
                              <a:lumMod val="75000"/>
                              <a:lumOff val="25000"/>
                            </a:schemeClr>
                          </a:solidFill>
                          <a:latin typeface="Century Gothic"/>
                          <a:ea typeface="Century Gothic"/>
                          <a:cs typeface="Century Gothic"/>
                          <a:sym typeface="Century Gothic"/>
                        </a:rPr>
                        <a:t> = 2</a:t>
                      </a:r>
                      <a:endParaRPr lang="en-US" sz="1400" u="none" strike="noStrike" cap="none" dirty="0">
                        <a:solidFill>
                          <a:schemeClr val="tx1">
                            <a:lumMod val="75000"/>
                            <a:lumOff val="25000"/>
                          </a:schemeClr>
                        </a:solidFill>
                        <a:latin typeface="Century Gothic"/>
                        <a:ea typeface="Century Gothic"/>
                        <a:cs typeface="Century Gothic"/>
                        <a:sym typeface="Century Gothic"/>
                      </a:endParaRPr>
                    </a:p>
                    <a:p>
                      <a:pPr marL="425450" marR="0" lvl="0" indent="-285750" algn="l" rtl="0">
                        <a:lnSpc>
                          <a:spcPct val="100000"/>
                        </a:lnSpc>
                        <a:spcBef>
                          <a:spcPts val="0"/>
                        </a:spcBef>
                        <a:spcAft>
                          <a:spcPts val="0"/>
                        </a:spcAft>
                        <a:buClr>
                          <a:schemeClr val="tx1">
                            <a:lumMod val="75000"/>
                            <a:lumOff val="25000"/>
                          </a:schemeClr>
                        </a:buClr>
                        <a:buSzPts val="1400"/>
                        <a:buFont typeface="Webdings" panose="05030102010509060703" pitchFamily="18" charset="2"/>
                        <a:buChar char=""/>
                      </a:pPr>
                      <a:endParaRPr sz="11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Training Split</a:t>
                      </a:r>
                      <a:r>
                        <a:rPr lang="en-US" sz="1400" u="none" strike="noStrike" cap="none" baseline="0" dirty="0">
                          <a:solidFill>
                            <a:schemeClr val="tx1">
                              <a:lumMod val="75000"/>
                              <a:lumOff val="25000"/>
                            </a:schemeClr>
                          </a:solidFill>
                          <a:latin typeface="Century Gothic"/>
                          <a:ea typeface="Century Gothic"/>
                          <a:cs typeface="Century Gothic"/>
                          <a:sym typeface="Century Gothic"/>
                        </a:rPr>
                        <a:t> AUC = 0.865</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CV Mean AUC = 0.838</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Variable # = 4</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dirty="0">
                          <a:solidFill>
                            <a:schemeClr val="tx1">
                              <a:lumMod val="75000"/>
                              <a:lumOff val="25000"/>
                            </a:schemeClr>
                          </a:solidFill>
                          <a:latin typeface="Century Gothic"/>
                          <a:ea typeface="Century Gothic"/>
                          <a:cs typeface="Century Gothic"/>
                          <a:sym typeface="Century Gothic"/>
                        </a:rPr>
                        <a:t>Training Split AUC = 0.844</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dirty="0">
                          <a:solidFill>
                            <a:schemeClr val="tx1">
                              <a:lumMod val="75000"/>
                              <a:lumOff val="25000"/>
                            </a:schemeClr>
                          </a:solidFill>
                          <a:latin typeface="Century Gothic"/>
                          <a:ea typeface="Century Gothic"/>
                          <a:cs typeface="Century Gothic"/>
                          <a:sym typeface="Century Gothic"/>
                        </a:rPr>
                        <a:t>CV Mean AUC = 0.820</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Variable # = 2</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Training Split AUC = 0.738</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CV Mean AUC = 0.715</a:t>
                      </a:r>
                    </a:p>
                    <a:p>
                      <a:pPr marL="425450" marR="0" lvl="0" indent="-285750" algn="l" rtl="0">
                        <a:lnSpc>
                          <a:spcPct val="100000"/>
                        </a:lnSpc>
                        <a:spcBef>
                          <a:spcPts val="0"/>
                        </a:spcBef>
                        <a:spcAft>
                          <a:spcPts val="0"/>
                        </a:spcAft>
                        <a:buClr>
                          <a:srgbClr val="3F4268"/>
                        </a:buClr>
                        <a:buSzPts val="1400"/>
                        <a:buFont typeface="Webdings" panose="05030102010509060703" pitchFamily="18" charset="2"/>
                        <a:buChar char=""/>
                      </a:pPr>
                      <a:r>
                        <a:rPr lang="en-US" sz="1400" u="none" strike="noStrike" cap="none" dirty="0">
                          <a:solidFill>
                            <a:schemeClr val="tx1">
                              <a:lumMod val="75000"/>
                              <a:lumOff val="25000"/>
                            </a:schemeClr>
                          </a:solidFill>
                          <a:latin typeface="Century Gothic"/>
                          <a:ea typeface="Century Gothic"/>
                          <a:cs typeface="Century Gothic"/>
                          <a:sym typeface="Century Gothic"/>
                        </a:rPr>
                        <a:t>Variable # = 5</a:t>
                      </a:r>
                      <a:endParaRPr sz="140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10001"/>
                  </a:ext>
                </a:extLst>
              </a:tr>
            </a:tbl>
          </a:graphicData>
        </a:graphic>
      </p:graphicFrame>
      <p:pic>
        <p:nvPicPr>
          <p:cNvPr id="6" name="Picture 5">
            <a:extLst>
              <a:ext uri="{FF2B5EF4-FFF2-40B4-BE49-F238E27FC236}">
                <a16:creationId xmlns:a16="http://schemas.microsoft.com/office/drawing/2014/main" id="{7499F707-159E-4383-B147-6901141A99E5}"/>
              </a:ext>
            </a:extLst>
          </p:cNvPr>
          <p:cNvPicPr>
            <a:picLocks noChangeAspect="1"/>
          </p:cNvPicPr>
          <p:nvPr/>
        </p:nvPicPr>
        <p:blipFill rotWithShape="1">
          <a:blip r:embed="rId3"/>
          <a:srcRect l="8841" t="1686" r="8680" b="2069"/>
          <a:stretch/>
        </p:blipFill>
        <p:spPr>
          <a:xfrm>
            <a:off x="9064078" y="3063488"/>
            <a:ext cx="2935130" cy="3096446"/>
          </a:xfrm>
          <a:prstGeom prst="rect">
            <a:avLst/>
          </a:prstGeom>
        </p:spPr>
      </p:pic>
      <p:pic>
        <p:nvPicPr>
          <p:cNvPr id="7" name="Picture 6">
            <a:extLst>
              <a:ext uri="{FF2B5EF4-FFF2-40B4-BE49-F238E27FC236}">
                <a16:creationId xmlns:a16="http://schemas.microsoft.com/office/drawing/2014/main" id="{E2846974-B948-459D-8148-3F9FE84D38C8}"/>
              </a:ext>
            </a:extLst>
          </p:cNvPr>
          <p:cNvPicPr>
            <a:picLocks noChangeAspect="1"/>
          </p:cNvPicPr>
          <p:nvPr/>
        </p:nvPicPr>
        <p:blipFill rotWithShape="1">
          <a:blip r:embed="rId4"/>
          <a:srcRect l="9231" t="1666" r="9704" b="1875"/>
          <a:stretch/>
        </p:blipFill>
        <p:spPr>
          <a:xfrm>
            <a:off x="6048377" y="3070642"/>
            <a:ext cx="2887842" cy="3096445"/>
          </a:xfrm>
          <a:prstGeom prst="rect">
            <a:avLst/>
          </a:prstGeom>
        </p:spPr>
      </p:pic>
      <p:sp>
        <p:nvSpPr>
          <p:cNvPr id="123" name="Google Shape;123;p2"/>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RESULTS </a:t>
            </a:r>
            <a:endParaRPr dirty="0">
              <a:solidFill>
                <a:srgbClr val="FF0000"/>
              </a:solidFill>
            </a:endParaRPr>
          </a:p>
        </p:txBody>
      </p:sp>
      <p:pic>
        <p:nvPicPr>
          <p:cNvPr id="4" name="Picture 3">
            <a:extLst>
              <a:ext uri="{FF2B5EF4-FFF2-40B4-BE49-F238E27FC236}">
                <a16:creationId xmlns:a16="http://schemas.microsoft.com/office/drawing/2014/main" id="{CE077106-59F5-4D0B-ACF0-9BB1D1FE8158}"/>
              </a:ext>
            </a:extLst>
          </p:cNvPr>
          <p:cNvPicPr>
            <a:picLocks noChangeAspect="1"/>
          </p:cNvPicPr>
          <p:nvPr/>
        </p:nvPicPr>
        <p:blipFill rotWithShape="1">
          <a:blip r:embed="rId5"/>
          <a:srcRect l="8933" t="1569" r="9056" b="1569"/>
          <a:stretch/>
        </p:blipFill>
        <p:spPr>
          <a:xfrm>
            <a:off x="3113273" y="3052968"/>
            <a:ext cx="2828770" cy="3096445"/>
          </a:xfrm>
          <a:prstGeom prst="rect">
            <a:avLst/>
          </a:prstGeom>
        </p:spPr>
      </p:pic>
      <p:pic>
        <p:nvPicPr>
          <p:cNvPr id="8" name="Picture 7">
            <a:extLst>
              <a:ext uri="{FF2B5EF4-FFF2-40B4-BE49-F238E27FC236}">
                <a16:creationId xmlns:a16="http://schemas.microsoft.com/office/drawing/2014/main" id="{4B68CAD2-3371-4602-A68B-6EB70D646BA9}"/>
              </a:ext>
            </a:extLst>
          </p:cNvPr>
          <p:cNvPicPr preferRelativeResize="0">
            <a:picLocks noChangeAspect="1"/>
          </p:cNvPicPr>
          <p:nvPr/>
        </p:nvPicPr>
        <p:blipFill rotWithShape="1">
          <a:blip r:embed="rId6"/>
          <a:srcRect l="8423" t="1666" r="9311" b="2084"/>
          <a:stretch/>
        </p:blipFill>
        <p:spPr>
          <a:xfrm>
            <a:off x="119878" y="3070642"/>
            <a:ext cx="2887842" cy="3096445"/>
          </a:xfrm>
          <a:prstGeom prst="rect">
            <a:avLst/>
          </a:prstGeom>
        </p:spPr>
      </p:pic>
      <p:sp>
        <p:nvSpPr>
          <p:cNvPr id="9" name="Google Shape;136;g617e8e588a_0_0">
            <a:extLst>
              <a:ext uri="{FF2B5EF4-FFF2-40B4-BE49-F238E27FC236}">
                <a16:creationId xmlns:a16="http://schemas.microsoft.com/office/drawing/2014/main" id="{1BD3FAF8-4CFC-468A-9000-C1AF8BCA454E}"/>
              </a:ext>
            </a:extLst>
          </p:cNvPr>
          <p:cNvSpPr txBox="1"/>
          <p:nvPr/>
        </p:nvSpPr>
        <p:spPr>
          <a:xfrm flipH="1">
            <a:off x="8520600" y="6551200"/>
            <a:ext cx="3671400" cy="39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b="1" dirty="0">
                <a:solidFill>
                  <a:schemeClr val="bg1"/>
                </a:solidFill>
                <a:latin typeface="Century Gothic"/>
                <a:ea typeface="Century Gothic"/>
                <a:cs typeface="Century Gothic"/>
                <a:sym typeface="Century Gothic"/>
              </a:rPr>
              <a:t>* </a:t>
            </a:r>
            <a:r>
              <a:rPr lang="en-US" b="1" i="0" u="none" strike="noStrike" cap="none" dirty="0">
                <a:solidFill>
                  <a:schemeClr val="bg1"/>
                </a:solidFill>
                <a:latin typeface="Century Gothic"/>
                <a:ea typeface="Century Gothic"/>
                <a:cs typeface="Century Gothic"/>
                <a:sym typeface="Century Gothic"/>
              </a:rPr>
              <a:t>Probability of &gt;= 40% Cheatgrass Maps</a:t>
            </a:r>
            <a:endParaRPr b="1" i="0" u="none" strike="noStrike" cap="none" dirty="0">
              <a:solidFill>
                <a:schemeClr val="bg1"/>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32928648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3075" name="Picture 3" descr="C:\Users\neyoung.COLOSTATE\Desktop\SAHM\no0513\glm_1\glm_CalibrationPlot.png"/>
          <p:cNvPicPr>
            <a:picLocks noChangeAspect="1" noChangeArrowheads="1"/>
          </p:cNvPicPr>
          <p:nvPr/>
        </p:nvPicPr>
        <p:blipFill rotWithShape="1">
          <a:blip r:embed="rId3">
            <a:extLst>
              <a:ext uri="{28A0092B-C50C-407E-A947-70E740481C1C}">
                <a14:useLocalDpi xmlns:a14="http://schemas.microsoft.com/office/drawing/2010/main" val="0"/>
              </a:ext>
            </a:extLst>
          </a:blip>
          <a:srcRect l="8413" t="8507" b="10907"/>
          <a:stretch/>
        </p:blipFill>
        <p:spPr bwMode="auto">
          <a:xfrm>
            <a:off x="1167618" y="1410258"/>
            <a:ext cx="4928382" cy="4336394"/>
          </a:xfrm>
          <a:prstGeom prst="rect">
            <a:avLst/>
          </a:prstGeom>
          <a:noFill/>
          <a:extLst>
            <a:ext uri="{909E8E84-426E-40DD-AFC4-6F175D3DCCD1}">
              <a14:hiddenFill xmlns:a14="http://schemas.microsoft.com/office/drawing/2010/main">
                <a:solidFill>
                  <a:srgbClr val="FFFFFF"/>
                </a:solidFill>
              </a14:hiddenFill>
            </a:ext>
          </a:extLst>
        </p:spPr>
      </p:pic>
      <p:sp>
        <p:nvSpPr>
          <p:cNvPr id="123" name="Google Shape;123;p2"/>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lvl="0"/>
            <a:r>
              <a:rPr lang="en-US" dirty="0"/>
              <a:t>RESULTS: GLM</a:t>
            </a:r>
            <a:endParaRPr sz="2400" dirty="0">
              <a:solidFill>
                <a:srgbClr val="FF0000"/>
              </a:solidFill>
            </a:endParaRPr>
          </a:p>
        </p:txBody>
      </p:sp>
      <p:pic>
        <p:nvPicPr>
          <p:cNvPr id="3" name="Picture 2" descr="A close up of a map&#10;&#10;Description automatically generated">
            <a:extLst>
              <a:ext uri="{FF2B5EF4-FFF2-40B4-BE49-F238E27FC236}">
                <a16:creationId xmlns:a16="http://schemas.microsoft.com/office/drawing/2014/main" id="{5D365793-5861-440E-80D5-07537786736D}"/>
              </a:ext>
            </a:extLst>
          </p:cNvPr>
          <p:cNvPicPr>
            <a:picLocks noChangeAspect="1"/>
          </p:cNvPicPr>
          <p:nvPr/>
        </p:nvPicPr>
        <p:blipFill rotWithShape="1">
          <a:blip r:embed="rId4"/>
          <a:srcRect l="3369"/>
          <a:stretch/>
        </p:blipFill>
        <p:spPr>
          <a:xfrm>
            <a:off x="6647967" y="1210203"/>
            <a:ext cx="5199824" cy="5381094"/>
          </a:xfrm>
          <a:prstGeom prst="rect">
            <a:avLst/>
          </a:prstGeom>
        </p:spPr>
      </p:pic>
      <p:sp>
        <p:nvSpPr>
          <p:cNvPr id="4" name="TextBox 3">
            <a:extLst>
              <a:ext uri="{FF2B5EF4-FFF2-40B4-BE49-F238E27FC236}">
                <a16:creationId xmlns:a16="http://schemas.microsoft.com/office/drawing/2014/main" id="{C1BCC02C-4368-4FDA-AAC9-AD8DDBCDBB86}"/>
              </a:ext>
            </a:extLst>
          </p:cNvPr>
          <p:cNvSpPr txBox="1"/>
          <p:nvPr/>
        </p:nvSpPr>
        <p:spPr>
          <a:xfrm>
            <a:off x="1167618" y="1010148"/>
            <a:ext cx="5115503"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Calibration Plot for Cross Validation Split</a:t>
            </a:r>
          </a:p>
        </p:txBody>
      </p:sp>
      <p:sp>
        <p:nvSpPr>
          <p:cNvPr id="8" name="TextBox 7">
            <a:extLst>
              <a:ext uri="{FF2B5EF4-FFF2-40B4-BE49-F238E27FC236}">
                <a16:creationId xmlns:a16="http://schemas.microsoft.com/office/drawing/2014/main" id="{14E0C7B2-19BE-4BA8-A49C-7E5F73265A08}"/>
              </a:ext>
            </a:extLst>
          </p:cNvPr>
          <p:cNvSpPr txBox="1"/>
          <p:nvPr/>
        </p:nvSpPr>
        <p:spPr>
          <a:xfrm>
            <a:off x="1976204" y="5977485"/>
            <a:ext cx="3475631"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Predicted Probability of Presence</a:t>
            </a:r>
          </a:p>
        </p:txBody>
      </p:sp>
      <p:sp>
        <p:nvSpPr>
          <p:cNvPr id="9" name="TextBox 8">
            <a:extLst>
              <a:ext uri="{FF2B5EF4-FFF2-40B4-BE49-F238E27FC236}">
                <a16:creationId xmlns:a16="http://schemas.microsoft.com/office/drawing/2014/main" id="{3883C98B-4119-48C5-8FC5-373DA3DAF64D}"/>
              </a:ext>
            </a:extLst>
          </p:cNvPr>
          <p:cNvSpPr txBox="1"/>
          <p:nvPr/>
        </p:nvSpPr>
        <p:spPr>
          <a:xfrm rot="16200000">
            <a:off x="-458023" y="3407452"/>
            <a:ext cx="2459328"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Probability of Presence</a:t>
            </a:r>
          </a:p>
        </p:txBody>
      </p:sp>
      <p:grpSp>
        <p:nvGrpSpPr>
          <p:cNvPr id="5" name="Group 4">
            <a:extLst>
              <a:ext uri="{FF2B5EF4-FFF2-40B4-BE49-F238E27FC236}">
                <a16:creationId xmlns:a16="http://schemas.microsoft.com/office/drawing/2014/main" id="{53D89242-F29D-4B6C-B2FD-6723CC63677A}"/>
              </a:ext>
            </a:extLst>
          </p:cNvPr>
          <p:cNvGrpSpPr/>
          <p:nvPr/>
        </p:nvGrpSpPr>
        <p:grpSpPr>
          <a:xfrm>
            <a:off x="1201250" y="5678575"/>
            <a:ext cx="4718983" cy="341280"/>
            <a:chOff x="1201250" y="5678575"/>
            <a:chExt cx="4718983" cy="341280"/>
          </a:xfrm>
        </p:grpSpPr>
        <p:sp>
          <p:nvSpPr>
            <p:cNvPr id="10" name="TextBox 9">
              <a:extLst>
                <a:ext uri="{FF2B5EF4-FFF2-40B4-BE49-F238E27FC236}">
                  <a16:creationId xmlns:a16="http://schemas.microsoft.com/office/drawing/2014/main" id="{89E71791-2C74-4DA8-818E-6FAC82B2507C}"/>
                </a:ext>
              </a:extLst>
            </p:cNvPr>
            <p:cNvSpPr txBox="1"/>
            <p:nvPr/>
          </p:nvSpPr>
          <p:spPr>
            <a:xfrm>
              <a:off x="1201250"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0.0</a:t>
              </a:r>
            </a:p>
          </p:txBody>
        </p:sp>
        <p:sp>
          <p:nvSpPr>
            <p:cNvPr id="11" name="TextBox 10">
              <a:extLst>
                <a:ext uri="{FF2B5EF4-FFF2-40B4-BE49-F238E27FC236}">
                  <a16:creationId xmlns:a16="http://schemas.microsoft.com/office/drawing/2014/main" id="{7E27F84F-9F10-4576-A603-86CC74FF6FEB}"/>
                </a:ext>
              </a:extLst>
            </p:cNvPr>
            <p:cNvSpPr txBox="1"/>
            <p:nvPr/>
          </p:nvSpPr>
          <p:spPr>
            <a:xfrm>
              <a:off x="2032600"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0.2</a:t>
              </a:r>
            </a:p>
          </p:txBody>
        </p:sp>
        <p:sp>
          <p:nvSpPr>
            <p:cNvPr id="12" name="TextBox 11">
              <a:extLst>
                <a:ext uri="{FF2B5EF4-FFF2-40B4-BE49-F238E27FC236}">
                  <a16:creationId xmlns:a16="http://schemas.microsoft.com/office/drawing/2014/main" id="{DDE83A8A-7215-4A8E-A116-05798E713D91}"/>
                </a:ext>
              </a:extLst>
            </p:cNvPr>
            <p:cNvSpPr txBox="1"/>
            <p:nvPr/>
          </p:nvSpPr>
          <p:spPr>
            <a:xfrm>
              <a:off x="2903607"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0.4</a:t>
              </a:r>
            </a:p>
          </p:txBody>
        </p:sp>
        <p:sp>
          <p:nvSpPr>
            <p:cNvPr id="13" name="TextBox 12">
              <a:extLst>
                <a:ext uri="{FF2B5EF4-FFF2-40B4-BE49-F238E27FC236}">
                  <a16:creationId xmlns:a16="http://schemas.microsoft.com/office/drawing/2014/main" id="{3995E464-2C7E-468D-B7C5-DB1F5EA65F2C}"/>
                </a:ext>
              </a:extLst>
            </p:cNvPr>
            <p:cNvSpPr txBox="1"/>
            <p:nvPr/>
          </p:nvSpPr>
          <p:spPr>
            <a:xfrm>
              <a:off x="3730948" y="5681301"/>
              <a:ext cx="550423"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a:t>
              </a:r>
            </a:p>
          </p:txBody>
        </p:sp>
        <p:sp>
          <p:nvSpPr>
            <p:cNvPr id="14" name="TextBox 13">
              <a:extLst>
                <a:ext uri="{FF2B5EF4-FFF2-40B4-BE49-F238E27FC236}">
                  <a16:creationId xmlns:a16="http://schemas.microsoft.com/office/drawing/2014/main" id="{FB90DD3C-5E1E-447E-9E81-88269BA00703}"/>
                </a:ext>
              </a:extLst>
            </p:cNvPr>
            <p:cNvSpPr txBox="1"/>
            <p:nvPr/>
          </p:nvSpPr>
          <p:spPr>
            <a:xfrm>
              <a:off x="4597528"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0.8</a:t>
              </a:r>
            </a:p>
          </p:txBody>
        </p:sp>
        <p:sp>
          <p:nvSpPr>
            <p:cNvPr id="15" name="TextBox 14">
              <a:extLst>
                <a:ext uri="{FF2B5EF4-FFF2-40B4-BE49-F238E27FC236}">
                  <a16:creationId xmlns:a16="http://schemas.microsoft.com/office/drawing/2014/main" id="{0B857961-9D69-48A4-9CA0-6A7D81BF121F}"/>
                </a:ext>
              </a:extLst>
            </p:cNvPr>
            <p:cNvSpPr txBox="1"/>
            <p:nvPr/>
          </p:nvSpPr>
          <p:spPr>
            <a:xfrm>
              <a:off x="5451835"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a:t>
              </a:r>
            </a:p>
          </p:txBody>
        </p:sp>
      </p:grpSp>
      <p:grpSp>
        <p:nvGrpSpPr>
          <p:cNvPr id="17" name="Group 16">
            <a:extLst>
              <a:ext uri="{FF2B5EF4-FFF2-40B4-BE49-F238E27FC236}">
                <a16:creationId xmlns:a16="http://schemas.microsoft.com/office/drawing/2014/main" id="{B94DA94A-4BB2-4361-94D1-E5FF4263BA48}"/>
              </a:ext>
            </a:extLst>
          </p:cNvPr>
          <p:cNvGrpSpPr/>
          <p:nvPr/>
        </p:nvGrpSpPr>
        <p:grpSpPr>
          <a:xfrm rot="16200000">
            <a:off x="-1155888" y="3424578"/>
            <a:ext cx="4375714" cy="341260"/>
            <a:chOff x="1161677" y="5677212"/>
            <a:chExt cx="4755646" cy="344007"/>
          </a:xfrm>
        </p:grpSpPr>
        <p:sp>
          <p:nvSpPr>
            <p:cNvPr id="18" name="TextBox 17">
              <a:extLst>
                <a:ext uri="{FF2B5EF4-FFF2-40B4-BE49-F238E27FC236}">
                  <a16:creationId xmlns:a16="http://schemas.microsoft.com/office/drawing/2014/main" id="{512177BC-0E4C-4BFE-ABC8-B270E716118C}"/>
                </a:ext>
              </a:extLst>
            </p:cNvPr>
            <p:cNvSpPr txBox="1"/>
            <p:nvPr/>
          </p:nvSpPr>
          <p:spPr>
            <a:xfrm>
              <a:off x="1161677" y="5677214"/>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0.0</a:t>
              </a:r>
            </a:p>
          </p:txBody>
        </p:sp>
        <p:sp>
          <p:nvSpPr>
            <p:cNvPr id="19" name="TextBox 18">
              <a:extLst>
                <a:ext uri="{FF2B5EF4-FFF2-40B4-BE49-F238E27FC236}">
                  <a16:creationId xmlns:a16="http://schemas.microsoft.com/office/drawing/2014/main" id="{E18BD51D-8CCB-46E7-93B2-1D1757FBEDB3}"/>
                </a:ext>
              </a:extLst>
            </p:cNvPr>
            <p:cNvSpPr txBox="1"/>
            <p:nvPr/>
          </p:nvSpPr>
          <p:spPr>
            <a:xfrm>
              <a:off x="1989020" y="5677212"/>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0.2</a:t>
              </a:r>
            </a:p>
          </p:txBody>
        </p:sp>
        <p:sp>
          <p:nvSpPr>
            <p:cNvPr id="20" name="TextBox 19">
              <a:extLst>
                <a:ext uri="{FF2B5EF4-FFF2-40B4-BE49-F238E27FC236}">
                  <a16:creationId xmlns:a16="http://schemas.microsoft.com/office/drawing/2014/main" id="{FDEBCE7D-2678-4BC1-8D68-7F6A97AF5893}"/>
                </a:ext>
              </a:extLst>
            </p:cNvPr>
            <p:cNvSpPr txBox="1"/>
            <p:nvPr/>
          </p:nvSpPr>
          <p:spPr>
            <a:xfrm>
              <a:off x="2860028" y="5677213"/>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0.4</a:t>
              </a:r>
            </a:p>
          </p:txBody>
        </p:sp>
        <p:sp>
          <p:nvSpPr>
            <p:cNvPr id="21" name="TextBox 20">
              <a:extLst>
                <a:ext uri="{FF2B5EF4-FFF2-40B4-BE49-F238E27FC236}">
                  <a16:creationId xmlns:a16="http://schemas.microsoft.com/office/drawing/2014/main" id="{51B8B2F2-111A-42F7-9E1C-C3697630E5B2}"/>
                </a:ext>
              </a:extLst>
            </p:cNvPr>
            <p:cNvSpPr txBox="1"/>
            <p:nvPr/>
          </p:nvSpPr>
          <p:spPr>
            <a:xfrm>
              <a:off x="3730950" y="5679940"/>
              <a:ext cx="528133" cy="341279"/>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a:t>
              </a:r>
            </a:p>
          </p:txBody>
        </p:sp>
        <p:sp>
          <p:nvSpPr>
            <p:cNvPr id="22" name="TextBox 21">
              <a:extLst>
                <a:ext uri="{FF2B5EF4-FFF2-40B4-BE49-F238E27FC236}">
                  <a16:creationId xmlns:a16="http://schemas.microsoft.com/office/drawing/2014/main" id="{24716C1C-2773-4D5C-B0CF-7D1FB11FE315}"/>
                </a:ext>
              </a:extLst>
            </p:cNvPr>
            <p:cNvSpPr txBox="1"/>
            <p:nvPr/>
          </p:nvSpPr>
          <p:spPr>
            <a:xfrm>
              <a:off x="4553947" y="5677213"/>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0.8</a:t>
              </a:r>
            </a:p>
          </p:txBody>
        </p:sp>
        <p:sp>
          <p:nvSpPr>
            <p:cNvPr id="23" name="TextBox 22">
              <a:extLst>
                <a:ext uri="{FF2B5EF4-FFF2-40B4-BE49-F238E27FC236}">
                  <a16:creationId xmlns:a16="http://schemas.microsoft.com/office/drawing/2014/main" id="{B6A234E5-42A7-4931-81B5-71B0D618A1A9}"/>
                </a:ext>
              </a:extLst>
            </p:cNvPr>
            <p:cNvSpPr txBox="1"/>
            <p:nvPr/>
          </p:nvSpPr>
          <p:spPr>
            <a:xfrm>
              <a:off x="5408255" y="5677213"/>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a:t>
              </a:r>
            </a:p>
          </p:txBody>
        </p:sp>
      </p:grpSp>
      <p:sp>
        <p:nvSpPr>
          <p:cNvPr id="2" name="Rectangle 1">
            <a:extLst>
              <a:ext uri="{FF2B5EF4-FFF2-40B4-BE49-F238E27FC236}">
                <a16:creationId xmlns:a16="http://schemas.microsoft.com/office/drawing/2014/main" id="{42A3E183-3264-4843-A2FF-6237ED019D05}"/>
              </a:ext>
            </a:extLst>
          </p:cNvPr>
          <p:cNvSpPr/>
          <p:nvPr/>
        </p:nvSpPr>
        <p:spPr>
          <a:xfrm>
            <a:off x="6402277" y="1038577"/>
            <a:ext cx="5445514" cy="400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5" name="TextBox 24">
            <a:extLst>
              <a:ext uri="{FF2B5EF4-FFF2-40B4-BE49-F238E27FC236}">
                <a16:creationId xmlns:a16="http://schemas.microsoft.com/office/drawing/2014/main" id="{96A17938-55C8-440F-B0C0-457A20BEE0F0}"/>
              </a:ext>
            </a:extLst>
          </p:cNvPr>
          <p:cNvSpPr txBox="1"/>
          <p:nvPr/>
        </p:nvSpPr>
        <p:spPr>
          <a:xfrm>
            <a:off x="6499585" y="1164089"/>
            <a:ext cx="2144654"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NMBDI (07/23 – 06/26)</a:t>
            </a:r>
            <a:endParaRPr lang="en-US" sz="1800" b="1" dirty="0">
              <a:solidFill>
                <a:schemeClr val="tx1">
                  <a:lumMod val="75000"/>
                  <a:lumOff val="25000"/>
                </a:schemeClr>
              </a:solidFill>
              <a:latin typeface="Century Gothic" panose="020B0502020202020204" pitchFamily="34" charset="0"/>
            </a:endParaRPr>
          </a:p>
        </p:txBody>
      </p:sp>
      <p:sp>
        <p:nvSpPr>
          <p:cNvPr id="26" name="TextBox 25">
            <a:extLst>
              <a:ext uri="{FF2B5EF4-FFF2-40B4-BE49-F238E27FC236}">
                <a16:creationId xmlns:a16="http://schemas.microsoft.com/office/drawing/2014/main" id="{D070834E-38EC-4912-818A-5EB4641D404E}"/>
              </a:ext>
            </a:extLst>
          </p:cNvPr>
          <p:cNvSpPr txBox="1"/>
          <p:nvPr/>
        </p:nvSpPr>
        <p:spPr>
          <a:xfrm>
            <a:off x="8440437" y="1179479"/>
            <a:ext cx="1883849"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PSRI (07/23 – 07/16)</a:t>
            </a:r>
            <a:endParaRPr lang="en-US" sz="1800" b="1" dirty="0">
              <a:solidFill>
                <a:schemeClr val="tx1">
                  <a:lumMod val="75000"/>
                  <a:lumOff val="25000"/>
                </a:schemeClr>
              </a:solidFill>
              <a:latin typeface="Century Gothic" panose="020B0502020202020204" pitchFamily="34" charset="0"/>
            </a:endParaRPr>
          </a:p>
        </p:txBody>
      </p:sp>
      <p:sp>
        <p:nvSpPr>
          <p:cNvPr id="27" name="TextBox 26">
            <a:extLst>
              <a:ext uri="{FF2B5EF4-FFF2-40B4-BE49-F238E27FC236}">
                <a16:creationId xmlns:a16="http://schemas.microsoft.com/office/drawing/2014/main" id="{47E0B07D-0A33-4FF2-9803-EC37B27A0029}"/>
              </a:ext>
            </a:extLst>
          </p:cNvPr>
          <p:cNvSpPr txBox="1"/>
          <p:nvPr/>
        </p:nvSpPr>
        <p:spPr>
          <a:xfrm>
            <a:off x="10176861" y="1179479"/>
            <a:ext cx="1912703"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TCW (07/23 – 06/26)</a:t>
            </a:r>
            <a:endParaRPr lang="en-US" sz="1800" b="1" dirty="0">
              <a:solidFill>
                <a:schemeClr val="tx1">
                  <a:lumMod val="75000"/>
                  <a:lumOff val="25000"/>
                </a:schemeClr>
              </a:solidFill>
              <a:latin typeface="Century Gothic" panose="020B0502020202020204" pitchFamily="34" charset="0"/>
            </a:endParaRPr>
          </a:p>
        </p:txBody>
      </p:sp>
      <p:sp>
        <p:nvSpPr>
          <p:cNvPr id="28" name="Rectangle 27">
            <a:extLst>
              <a:ext uri="{FF2B5EF4-FFF2-40B4-BE49-F238E27FC236}">
                <a16:creationId xmlns:a16="http://schemas.microsoft.com/office/drawing/2014/main" id="{47E7412A-5C66-444C-AC0F-32F126A8D9CD}"/>
              </a:ext>
            </a:extLst>
          </p:cNvPr>
          <p:cNvSpPr/>
          <p:nvPr/>
        </p:nvSpPr>
        <p:spPr>
          <a:xfrm>
            <a:off x="6772974" y="3900750"/>
            <a:ext cx="1722883" cy="1811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9" name="TextBox 28">
            <a:extLst>
              <a:ext uri="{FF2B5EF4-FFF2-40B4-BE49-F238E27FC236}">
                <a16:creationId xmlns:a16="http://schemas.microsoft.com/office/drawing/2014/main" id="{410BF598-AEEE-4814-8758-967113BF1AE5}"/>
              </a:ext>
            </a:extLst>
          </p:cNvPr>
          <p:cNvSpPr txBox="1"/>
          <p:nvPr/>
        </p:nvSpPr>
        <p:spPr>
          <a:xfrm>
            <a:off x="6678063" y="3832309"/>
            <a:ext cx="1912703" cy="307777"/>
          </a:xfrm>
          <a:prstGeom prst="rect">
            <a:avLst/>
          </a:prstGeom>
          <a:noFill/>
        </p:spPr>
        <p:txBody>
          <a:bodyPr wrap="none" rtlCol="0">
            <a:spAutoFit/>
          </a:bodyPr>
          <a:lstStyle/>
          <a:p>
            <a:r>
              <a:rPr lang="en-US" b="1" dirty="0">
                <a:solidFill>
                  <a:schemeClr val="tx1">
                    <a:lumMod val="75000"/>
                    <a:lumOff val="25000"/>
                  </a:schemeClr>
                </a:solidFill>
                <a:latin typeface="Century Gothic" panose="020B0502020202020204" pitchFamily="34" charset="0"/>
              </a:rPr>
              <a:t>TCW (07/23 – 07/16)</a:t>
            </a:r>
            <a:endParaRPr lang="en-US" sz="1800" b="1" dirty="0">
              <a:solidFill>
                <a:schemeClr val="tx1">
                  <a:lumMod val="75000"/>
                  <a:lumOff val="25000"/>
                </a:schemeClr>
              </a:solidFill>
              <a:latin typeface="Century Gothic" panose="020B0502020202020204" pitchFamily="34" charset="0"/>
            </a:endParaRPr>
          </a:p>
        </p:txBody>
      </p:sp>
      <p:sp>
        <p:nvSpPr>
          <p:cNvPr id="30" name="TextBox 29">
            <a:extLst>
              <a:ext uri="{FF2B5EF4-FFF2-40B4-BE49-F238E27FC236}">
                <a16:creationId xmlns:a16="http://schemas.microsoft.com/office/drawing/2014/main" id="{787766DB-A90C-40C6-8E9C-C40109F21546}"/>
              </a:ext>
            </a:extLst>
          </p:cNvPr>
          <p:cNvSpPr txBox="1"/>
          <p:nvPr/>
        </p:nvSpPr>
        <p:spPr>
          <a:xfrm rot="16200000">
            <a:off x="5517575" y="3731473"/>
            <a:ext cx="1786066"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Predicted Value</a:t>
            </a:r>
          </a:p>
        </p:txBody>
      </p:sp>
    </p:spTree>
    <p:extLst>
      <p:ext uri="{BB962C8B-B14F-4D97-AF65-F5344CB8AC3E}">
        <p14:creationId xmlns:p14="http://schemas.microsoft.com/office/powerpoint/2010/main" val="2614531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RESULTS: GLM</a:t>
            </a:r>
            <a:endParaRPr dirty="0">
              <a:solidFill>
                <a:srgbClr val="FF0000"/>
              </a:solidFill>
            </a:endParaRPr>
          </a:p>
        </p:txBody>
      </p:sp>
      <p:pic>
        <p:nvPicPr>
          <p:cNvPr id="5" name="Picture 2" descr="C:\Users\neyoung.COLOSTATE\Desktop\SAHM\no0513\glm_1\glm_modelEvalPlot.png">
            <a:extLst>
              <a:ext uri="{FF2B5EF4-FFF2-40B4-BE49-F238E27FC236}">
                <a16:creationId xmlns:a16="http://schemas.microsoft.com/office/drawing/2014/main" id="{3AAD09A6-71A0-40EF-ACEF-7CC8CC41BA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03" t="8598" b="10214"/>
          <a:stretch/>
        </p:blipFill>
        <p:spPr bwMode="auto">
          <a:xfrm>
            <a:off x="724829" y="1475237"/>
            <a:ext cx="5090755" cy="44683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7DFA2DD-05B3-4052-951D-C703661C3D4E}"/>
              </a:ext>
            </a:extLst>
          </p:cNvPr>
          <p:cNvSpPr txBox="1"/>
          <p:nvPr/>
        </p:nvSpPr>
        <p:spPr>
          <a:xfrm>
            <a:off x="1447518" y="1075126"/>
            <a:ext cx="3772186"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ROC Plot for Cross-Validation</a:t>
            </a:r>
          </a:p>
        </p:txBody>
      </p:sp>
      <p:sp>
        <p:nvSpPr>
          <p:cNvPr id="7" name="TextBox 6">
            <a:extLst>
              <a:ext uri="{FF2B5EF4-FFF2-40B4-BE49-F238E27FC236}">
                <a16:creationId xmlns:a16="http://schemas.microsoft.com/office/drawing/2014/main" id="{BE340908-C4E2-4BB1-88F0-E8063D5DD8FA}"/>
              </a:ext>
            </a:extLst>
          </p:cNvPr>
          <p:cNvSpPr txBox="1"/>
          <p:nvPr/>
        </p:nvSpPr>
        <p:spPr>
          <a:xfrm>
            <a:off x="1804863" y="6115004"/>
            <a:ext cx="2730235"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Specificity (False Positive)</a:t>
            </a:r>
          </a:p>
        </p:txBody>
      </p:sp>
      <p:sp>
        <p:nvSpPr>
          <p:cNvPr id="8" name="TextBox 7">
            <a:extLst>
              <a:ext uri="{FF2B5EF4-FFF2-40B4-BE49-F238E27FC236}">
                <a16:creationId xmlns:a16="http://schemas.microsoft.com/office/drawing/2014/main" id="{1F067FE7-2E39-4AB2-993A-49BA0AEAC2EE}"/>
              </a:ext>
            </a:extLst>
          </p:cNvPr>
          <p:cNvSpPr txBox="1"/>
          <p:nvPr/>
        </p:nvSpPr>
        <p:spPr>
          <a:xfrm rot="16200000">
            <a:off x="-911137" y="3584335"/>
            <a:ext cx="2565126"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Sensitivity (True Positive)</a:t>
            </a:r>
          </a:p>
        </p:txBody>
      </p:sp>
      <p:grpSp>
        <p:nvGrpSpPr>
          <p:cNvPr id="9" name="Group 8">
            <a:extLst>
              <a:ext uri="{FF2B5EF4-FFF2-40B4-BE49-F238E27FC236}">
                <a16:creationId xmlns:a16="http://schemas.microsoft.com/office/drawing/2014/main" id="{43A1CED3-EE5A-4E7E-9D4C-50FE24139172}"/>
              </a:ext>
            </a:extLst>
          </p:cNvPr>
          <p:cNvGrpSpPr/>
          <p:nvPr/>
        </p:nvGrpSpPr>
        <p:grpSpPr>
          <a:xfrm>
            <a:off x="855497" y="5855307"/>
            <a:ext cx="4718983" cy="341280"/>
            <a:chOff x="1201250" y="5678575"/>
            <a:chExt cx="4718983" cy="341280"/>
          </a:xfrm>
        </p:grpSpPr>
        <p:sp>
          <p:nvSpPr>
            <p:cNvPr id="10" name="TextBox 9">
              <a:extLst>
                <a:ext uri="{FF2B5EF4-FFF2-40B4-BE49-F238E27FC236}">
                  <a16:creationId xmlns:a16="http://schemas.microsoft.com/office/drawing/2014/main" id="{A154EAE1-9FD3-4353-A9F5-7F5D275950DA}"/>
                </a:ext>
              </a:extLst>
            </p:cNvPr>
            <p:cNvSpPr txBox="1"/>
            <p:nvPr/>
          </p:nvSpPr>
          <p:spPr>
            <a:xfrm>
              <a:off x="1201250"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0.0</a:t>
              </a:r>
            </a:p>
          </p:txBody>
        </p:sp>
        <p:sp>
          <p:nvSpPr>
            <p:cNvPr id="11" name="TextBox 10">
              <a:extLst>
                <a:ext uri="{FF2B5EF4-FFF2-40B4-BE49-F238E27FC236}">
                  <a16:creationId xmlns:a16="http://schemas.microsoft.com/office/drawing/2014/main" id="{BB070F1C-C2D8-4DD2-BB85-7876EF8FA87C}"/>
                </a:ext>
              </a:extLst>
            </p:cNvPr>
            <p:cNvSpPr txBox="1"/>
            <p:nvPr/>
          </p:nvSpPr>
          <p:spPr>
            <a:xfrm>
              <a:off x="2032600"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0.2</a:t>
              </a:r>
            </a:p>
          </p:txBody>
        </p:sp>
        <p:sp>
          <p:nvSpPr>
            <p:cNvPr id="12" name="TextBox 11">
              <a:extLst>
                <a:ext uri="{FF2B5EF4-FFF2-40B4-BE49-F238E27FC236}">
                  <a16:creationId xmlns:a16="http://schemas.microsoft.com/office/drawing/2014/main" id="{5165E426-695D-4F76-B5AC-90A2FF758E5E}"/>
                </a:ext>
              </a:extLst>
            </p:cNvPr>
            <p:cNvSpPr txBox="1"/>
            <p:nvPr/>
          </p:nvSpPr>
          <p:spPr>
            <a:xfrm>
              <a:off x="2903607"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0.4</a:t>
              </a:r>
            </a:p>
          </p:txBody>
        </p:sp>
        <p:sp>
          <p:nvSpPr>
            <p:cNvPr id="13" name="TextBox 12">
              <a:extLst>
                <a:ext uri="{FF2B5EF4-FFF2-40B4-BE49-F238E27FC236}">
                  <a16:creationId xmlns:a16="http://schemas.microsoft.com/office/drawing/2014/main" id="{D0071E36-919F-47D9-A88E-4313AFA07446}"/>
                </a:ext>
              </a:extLst>
            </p:cNvPr>
            <p:cNvSpPr txBox="1"/>
            <p:nvPr/>
          </p:nvSpPr>
          <p:spPr>
            <a:xfrm>
              <a:off x="3730949" y="5681301"/>
              <a:ext cx="480670" cy="338554"/>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a:t>
              </a:r>
            </a:p>
          </p:txBody>
        </p:sp>
        <p:sp>
          <p:nvSpPr>
            <p:cNvPr id="14" name="TextBox 13">
              <a:extLst>
                <a:ext uri="{FF2B5EF4-FFF2-40B4-BE49-F238E27FC236}">
                  <a16:creationId xmlns:a16="http://schemas.microsoft.com/office/drawing/2014/main" id="{817370FD-0E39-40C2-8FD2-22D2B3ECA6CC}"/>
                </a:ext>
              </a:extLst>
            </p:cNvPr>
            <p:cNvSpPr txBox="1"/>
            <p:nvPr/>
          </p:nvSpPr>
          <p:spPr>
            <a:xfrm>
              <a:off x="4597528"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0.8</a:t>
              </a:r>
            </a:p>
          </p:txBody>
        </p:sp>
        <p:sp>
          <p:nvSpPr>
            <p:cNvPr id="15" name="TextBox 14">
              <a:extLst>
                <a:ext uri="{FF2B5EF4-FFF2-40B4-BE49-F238E27FC236}">
                  <a16:creationId xmlns:a16="http://schemas.microsoft.com/office/drawing/2014/main" id="{248ACEDB-1027-4BC5-B6BB-4F14FDD88AC7}"/>
                </a:ext>
              </a:extLst>
            </p:cNvPr>
            <p:cNvSpPr txBox="1"/>
            <p:nvPr/>
          </p:nvSpPr>
          <p:spPr>
            <a:xfrm>
              <a:off x="5451835" y="5678575"/>
              <a:ext cx="468398" cy="338554"/>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a:t>
              </a:r>
            </a:p>
          </p:txBody>
        </p:sp>
      </p:grpSp>
      <p:grpSp>
        <p:nvGrpSpPr>
          <p:cNvPr id="16" name="Group 15">
            <a:extLst>
              <a:ext uri="{FF2B5EF4-FFF2-40B4-BE49-F238E27FC236}">
                <a16:creationId xmlns:a16="http://schemas.microsoft.com/office/drawing/2014/main" id="{1BC7B05C-F977-4860-96EF-1D5D0CCD086F}"/>
              </a:ext>
            </a:extLst>
          </p:cNvPr>
          <p:cNvGrpSpPr/>
          <p:nvPr/>
        </p:nvGrpSpPr>
        <p:grpSpPr>
          <a:xfrm rot="16200000">
            <a:off x="-1547772" y="3501418"/>
            <a:ext cx="4375714" cy="341260"/>
            <a:chOff x="1161677" y="5677212"/>
            <a:chExt cx="4755646" cy="344007"/>
          </a:xfrm>
        </p:grpSpPr>
        <p:sp>
          <p:nvSpPr>
            <p:cNvPr id="17" name="TextBox 16">
              <a:extLst>
                <a:ext uri="{FF2B5EF4-FFF2-40B4-BE49-F238E27FC236}">
                  <a16:creationId xmlns:a16="http://schemas.microsoft.com/office/drawing/2014/main" id="{2F3C3045-A442-44A4-A9F2-F3BCB8453D96}"/>
                </a:ext>
              </a:extLst>
            </p:cNvPr>
            <p:cNvSpPr txBox="1"/>
            <p:nvPr/>
          </p:nvSpPr>
          <p:spPr>
            <a:xfrm>
              <a:off x="1161677" y="5677214"/>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0.0</a:t>
              </a:r>
            </a:p>
          </p:txBody>
        </p:sp>
        <p:sp>
          <p:nvSpPr>
            <p:cNvPr id="18" name="TextBox 17">
              <a:extLst>
                <a:ext uri="{FF2B5EF4-FFF2-40B4-BE49-F238E27FC236}">
                  <a16:creationId xmlns:a16="http://schemas.microsoft.com/office/drawing/2014/main" id="{F672B746-BC44-4D2A-AE7F-60E31B771454}"/>
                </a:ext>
              </a:extLst>
            </p:cNvPr>
            <p:cNvSpPr txBox="1"/>
            <p:nvPr/>
          </p:nvSpPr>
          <p:spPr>
            <a:xfrm>
              <a:off x="1989020" y="5677212"/>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0.2</a:t>
              </a:r>
            </a:p>
          </p:txBody>
        </p:sp>
        <p:sp>
          <p:nvSpPr>
            <p:cNvPr id="19" name="TextBox 18">
              <a:extLst>
                <a:ext uri="{FF2B5EF4-FFF2-40B4-BE49-F238E27FC236}">
                  <a16:creationId xmlns:a16="http://schemas.microsoft.com/office/drawing/2014/main" id="{035E1ED8-303A-464A-A3A1-3E5524BF326F}"/>
                </a:ext>
              </a:extLst>
            </p:cNvPr>
            <p:cNvSpPr txBox="1"/>
            <p:nvPr/>
          </p:nvSpPr>
          <p:spPr>
            <a:xfrm>
              <a:off x="2860028" y="5677213"/>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0.4</a:t>
              </a:r>
            </a:p>
          </p:txBody>
        </p:sp>
        <p:sp>
          <p:nvSpPr>
            <p:cNvPr id="20" name="TextBox 19">
              <a:extLst>
                <a:ext uri="{FF2B5EF4-FFF2-40B4-BE49-F238E27FC236}">
                  <a16:creationId xmlns:a16="http://schemas.microsoft.com/office/drawing/2014/main" id="{591F5058-67C6-4F76-9FF7-AEA9F9DBF9AB}"/>
                </a:ext>
              </a:extLst>
            </p:cNvPr>
            <p:cNvSpPr txBox="1"/>
            <p:nvPr/>
          </p:nvSpPr>
          <p:spPr>
            <a:xfrm>
              <a:off x="3730950" y="5679940"/>
              <a:ext cx="528133" cy="341279"/>
            </a:xfrm>
            <a:prstGeom prst="rect">
              <a:avLst/>
            </a:prstGeom>
            <a:noFill/>
          </p:spPr>
          <p:txBody>
            <a:bodyPr wrap="square" rtlCol="0">
              <a:spAutoFit/>
            </a:bodyPr>
            <a:lstStyle/>
            <a:p>
              <a:r>
                <a:rPr lang="en-US" sz="1600" dirty="0">
                  <a:solidFill>
                    <a:schemeClr val="tx1">
                      <a:lumMod val="75000"/>
                      <a:lumOff val="25000"/>
                    </a:schemeClr>
                  </a:solidFill>
                  <a:latin typeface="Century Gothic" panose="020B0502020202020204" pitchFamily="34" charset="0"/>
                </a:rPr>
                <a:t>0.6</a:t>
              </a:r>
            </a:p>
          </p:txBody>
        </p:sp>
        <p:sp>
          <p:nvSpPr>
            <p:cNvPr id="21" name="TextBox 20">
              <a:extLst>
                <a:ext uri="{FF2B5EF4-FFF2-40B4-BE49-F238E27FC236}">
                  <a16:creationId xmlns:a16="http://schemas.microsoft.com/office/drawing/2014/main" id="{23F2F8A1-C1E8-4603-AB33-CD6E3E2016B8}"/>
                </a:ext>
              </a:extLst>
            </p:cNvPr>
            <p:cNvSpPr txBox="1"/>
            <p:nvPr/>
          </p:nvSpPr>
          <p:spPr>
            <a:xfrm>
              <a:off x="4553947" y="5677213"/>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0.8</a:t>
              </a:r>
            </a:p>
          </p:txBody>
        </p:sp>
        <p:sp>
          <p:nvSpPr>
            <p:cNvPr id="22" name="TextBox 21">
              <a:extLst>
                <a:ext uri="{FF2B5EF4-FFF2-40B4-BE49-F238E27FC236}">
                  <a16:creationId xmlns:a16="http://schemas.microsoft.com/office/drawing/2014/main" id="{91ED0190-719A-46AD-BC09-31C812A9E8AD}"/>
                </a:ext>
              </a:extLst>
            </p:cNvPr>
            <p:cNvSpPr txBox="1"/>
            <p:nvPr/>
          </p:nvSpPr>
          <p:spPr>
            <a:xfrm>
              <a:off x="5408255" y="5677213"/>
              <a:ext cx="509068" cy="341279"/>
            </a:xfrm>
            <a:prstGeom prst="rect">
              <a:avLst/>
            </a:prstGeom>
            <a:noFill/>
          </p:spPr>
          <p:txBody>
            <a:bodyPr wrap="none" rtlCol="0">
              <a:spAutoFit/>
            </a:bodyPr>
            <a:lstStyle/>
            <a:p>
              <a:r>
                <a:rPr lang="en-US" sz="1600" dirty="0">
                  <a:solidFill>
                    <a:schemeClr val="tx1">
                      <a:lumMod val="75000"/>
                      <a:lumOff val="25000"/>
                    </a:schemeClr>
                  </a:solidFill>
                  <a:latin typeface="Century Gothic" panose="020B0502020202020204" pitchFamily="34" charset="0"/>
                </a:rPr>
                <a:t>1.0</a:t>
              </a:r>
            </a:p>
          </p:txBody>
        </p:sp>
      </p:grpSp>
      <p:sp>
        <p:nvSpPr>
          <p:cNvPr id="2" name="Rectangle 1">
            <a:extLst>
              <a:ext uri="{FF2B5EF4-FFF2-40B4-BE49-F238E27FC236}">
                <a16:creationId xmlns:a16="http://schemas.microsoft.com/office/drawing/2014/main" id="{B2A09D63-9915-4BA4-A798-5B1051F1DB3E}"/>
              </a:ext>
            </a:extLst>
          </p:cNvPr>
          <p:cNvSpPr/>
          <p:nvPr/>
        </p:nvSpPr>
        <p:spPr>
          <a:xfrm>
            <a:off x="3708602" y="4864460"/>
            <a:ext cx="1712737" cy="59279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3" name="TextBox 22">
            <a:extLst>
              <a:ext uri="{FF2B5EF4-FFF2-40B4-BE49-F238E27FC236}">
                <a16:creationId xmlns:a16="http://schemas.microsoft.com/office/drawing/2014/main" id="{74D1DFC2-F1D8-4EA1-912D-59B81F446CFA}"/>
              </a:ext>
            </a:extLst>
          </p:cNvPr>
          <p:cNvSpPr txBox="1"/>
          <p:nvPr/>
        </p:nvSpPr>
        <p:spPr>
          <a:xfrm>
            <a:off x="3629457" y="4856340"/>
            <a:ext cx="1871025" cy="600164"/>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Training Split (AUC-0.865)</a:t>
            </a:r>
            <a:br>
              <a:rPr lang="en-US" sz="1100" dirty="0">
                <a:solidFill>
                  <a:schemeClr val="tx1">
                    <a:lumMod val="75000"/>
                    <a:lumOff val="25000"/>
                  </a:schemeClr>
                </a:solidFill>
                <a:latin typeface="Century Gothic" panose="020B0502020202020204" pitchFamily="34" charset="0"/>
              </a:rPr>
            </a:br>
            <a:r>
              <a:rPr lang="en-US" sz="1100" dirty="0">
                <a:solidFill>
                  <a:schemeClr val="tx1">
                    <a:lumMod val="75000"/>
                    <a:lumOff val="25000"/>
                  </a:schemeClr>
                </a:solidFill>
                <a:latin typeface="Century Gothic" panose="020B0502020202020204" pitchFamily="34" charset="0"/>
              </a:rPr>
              <a:t>Cross Validation Mean </a:t>
            </a:r>
          </a:p>
          <a:p>
            <a:r>
              <a:rPr lang="en-US" sz="1100" dirty="0">
                <a:solidFill>
                  <a:schemeClr val="tx1">
                    <a:lumMod val="75000"/>
                    <a:lumOff val="25000"/>
                  </a:schemeClr>
                </a:solidFill>
                <a:latin typeface="Century Gothic" panose="020B0502020202020204" pitchFamily="34" charset="0"/>
              </a:rPr>
              <a:t>(AUC=0.838)</a:t>
            </a:r>
          </a:p>
        </p:txBody>
      </p:sp>
      <p:sp>
        <p:nvSpPr>
          <p:cNvPr id="25" name="Rectangle 24">
            <a:extLst>
              <a:ext uri="{FF2B5EF4-FFF2-40B4-BE49-F238E27FC236}">
                <a16:creationId xmlns:a16="http://schemas.microsoft.com/office/drawing/2014/main" id="{4E2937D9-41BF-442F-8FC9-2FB471872768}"/>
              </a:ext>
            </a:extLst>
          </p:cNvPr>
          <p:cNvSpPr/>
          <p:nvPr/>
        </p:nvSpPr>
        <p:spPr>
          <a:xfrm>
            <a:off x="4415810" y="5510085"/>
            <a:ext cx="965309" cy="1690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26" name="TextBox 25">
            <a:extLst>
              <a:ext uri="{FF2B5EF4-FFF2-40B4-BE49-F238E27FC236}">
                <a16:creationId xmlns:a16="http://schemas.microsoft.com/office/drawing/2014/main" id="{B15B03EE-D10B-4392-860B-3B5238925F83}"/>
              </a:ext>
            </a:extLst>
          </p:cNvPr>
          <p:cNvSpPr txBox="1"/>
          <p:nvPr/>
        </p:nvSpPr>
        <p:spPr>
          <a:xfrm>
            <a:off x="4363892" y="5455440"/>
            <a:ext cx="1124026" cy="261610"/>
          </a:xfrm>
          <a:prstGeom prst="rect">
            <a:avLst/>
          </a:prstGeom>
          <a:noFill/>
        </p:spPr>
        <p:txBody>
          <a:bodyPr wrap="none" rtlCol="0">
            <a:spAutoFit/>
          </a:bodyPr>
          <a:lstStyle/>
          <a:p>
            <a:r>
              <a:rPr lang="en-US" sz="1100" dirty="0">
                <a:solidFill>
                  <a:schemeClr val="tx1">
                    <a:lumMod val="75000"/>
                    <a:lumOff val="25000"/>
                  </a:schemeClr>
                </a:solidFill>
                <a:latin typeface="Century Gothic" panose="020B0502020202020204" pitchFamily="34" charset="0"/>
              </a:rPr>
              <a:t>0.45 threshold</a:t>
            </a:r>
          </a:p>
        </p:txBody>
      </p:sp>
      <p:graphicFrame>
        <p:nvGraphicFramePr>
          <p:cNvPr id="44" name="Table 43">
            <a:extLst>
              <a:ext uri="{FF2B5EF4-FFF2-40B4-BE49-F238E27FC236}">
                <a16:creationId xmlns:a16="http://schemas.microsoft.com/office/drawing/2014/main" id="{D5D38C0D-B01F-40A4-BFCB-C3B499C91DA0}"/>
              </a:ext>
            </a:extLst>
          </p:cNvPr>
          <p:cNvGraphicFramePr>
            <a:graphicFrameLocks noGrp="1"/>
          </p:cNvGraphicFramePr>
          <p:nvPr>
            <p:extLst>
              <p:ext uri="{D42A27DB-BD31-4B8C-83A1-F6EECF244321}">
                <p14:modId xmlns:p14="http://schemas.microsoft.com/office/powerpoint/2010/main" val="1128024776"/>
              </p:ext>
            </p:extLst>
          </p:nvPr>
        </p:nvGraphicFramePr>
        <p:xfrm>
          <a:off x="6404888" y="2536772"/>
          <a:ext cx="5314950" cy="1543050"/>
        </p:xfrm>
        <a:graphic>
          <a:graphicData uri="http://schemas.openxmlformats.org/drawingml/2006/table">
            <a:tbl>
              <a:tblPr/>
              <a:tblGrid>
                <a:gridCol w="1447800">
                  <a:extLst>
                    <a:ext uri="{9D8B030D-6E8A-4147-A177-3AD203B41FA5}">
                      <a16:colId xmlns:a16="http://schemas.microsoft.com/office/drawing/2014/main" val="431071706"/>
                    </a:ext>
                  </a:extLst>
                </a:gridCol>
                <a:gridCol w="1495425">
                  <a:extLst>
                    <a:ext uri="{9D8B030D-6E8A-4147-A177-3AD203B41FA5}">
                      <a16:colId xmlns:a16="http://schemas.microsoft.com/office/drawing/2014/main" val="1677399358"/>
                    </a:ext>
                  </a:extLst>
                </a:gridCol>
                <a:gridCol w="914400">
                  <a:extLst>
                    <a:ext uri="{9D8B030D-6E8A-4147-A177-3AD203B41FA5}">
                      <a16:colId xmlns:a16="http://schemas.microsoft.com/office/drawing/2014/main" val="2603485414"/>
                    </a:ext>
                  </a:extLst>
                </a:gridCol>
                <a:gridCol w="1457325">
                  <a:extLst>
                    <a:ext uri="{9D8B030D-6E8A-4147-A177-3AD203B41FA5}">
                      <a16:colId xmlns:a16="http://schemas.microsoft.com/office/drawing/2014/main" val="3829235545"/>
                    </a:ext>
                  </a:extLst>
                </a:gridCol>
              </a:tblGrid>
              <a:tr h="552450">
                <a:tc>
                  <a:txBody>
                    <a:bodyPr/>
                    <a:lstStyle/>
                    <a:p>
                      <a:pPr algn="ctr" fontAlgn="t"/>
                      <a:r>
                        <a:rPr lang="en-US" dirty="0">
                          <a:effectLst/>
                          <a:latin typeface="Century Gothic" panose="020B0502020202020204" pitchFamily="34" charset="0"/>
                        </a:rPr>
                        <a:t> </a:t>
                      </a: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Predicted</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effectLst/>
                          <a:latin typeface="Century Gothic" panose="020B0502020202020204" pitchFamily="34" charset="0"/>
                        </a:rPr>
                        <a:t>Total</a:t>
                      </a:r>
                      <a:endParaRPr lang="en-US">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effectLst/>
                          <a:latin typeface="Century Gothic" panose="020B0502020202020204" pitchFamily="34" charset="0"/>
                        </a:rPr>
                        <a:t>% Correct</a:t>
                      </a:r>
                      <a:endParaRPr lang="en-US">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1152164538"/>
                  </a:ext>
                </a:extLst>
              </a:tr>
              <a:tr h="381000">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Presence</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59</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77</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76.6%</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4289957767"/>
                  </a:ext>
                </a:extLst>
              </a:tr>
              <a:tr h="381000">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Absence</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a:solidFill>
                            <a:srgbClr val="000000"/>
                          </a:solidFill>
                          <a:effectLst/>
                          <a:latin typeface="Century Gothic" panose="020B0502020202020204" pitchFamily="34" charset="0"/>
                        </a:rPr>
                        <a:t>58</a:t>
                      </a:r>
                      <a:endParaRPr lang="en-US">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75</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algn="ctr" rtl="0" fontAlgn="t">
                        <a:spcBef>
                          <a:spcPts val="0"/>
                        </a:spcBef>
                        <a:spcAft>
                          <a:spcPts val="0"/>
                        </a:spcAft>
                      </a:pPr>
                      <a:r>
                        <a:rPr lang="en-US" sz="2000" b="0" i="0" u="none" strike="noStrike" dirty="0">
                          <a:solidFill>
                            <a:srgbClr val="000000"/>
                          </a:solidFill>
                          <a:effectLst/>
                          <a:latin typeface="Century Gothic" panose="020B0502020202020204" pitchFamily="34" charset="0"/>
                        </a:rPr>
                        <a:t>77%</a:t>
                      </a:r>
                      <a:endParaRPr lang="en-US" dirty="0">
                        <a:effectLst/>
                        <a:latin typeface="Century Gothic" panose="020B0502020202020204" pitchFamily="34" charset="0"/>
                      </a:endParaRPr>
                    </a:p>
                  </a:txBody>
                  <a:tcPr marL="95250" marR="95250" marT="95250" marB="95250" anchor="ctr">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extLst>
                  <a:ext uri="{0D108BD9-81ED-4DB2-BD59-A6C34878D82A}">
                    <a16:rowId xmlns:a16="http://schemas.microsoft.com/office/drawing/2014/main" val="2163896169"/>
                  </a:ext>
                </a:extLst>
              </a:tr>
            </a:tbl>
          </a:graphicData>
        </a:graphic>
      </p:graphicFrame>
      <p:sp>
        <p:nvSpPr>
          <p:cNvPr id="49" name="Rectangle 2">
            <a:extLst>
              <a:ext uri="{FF2B5EF4-FFF2-40B4-BE49-F238E27FC236}">
                <a16:creationId xmlns:a16="http://schemas.microsoft.com/office/drawing/2014/main" id="{C83BAD75-6F08-434F-A18C-D9C2C88EB102}"/>
              </a:ext>
            </a:extLst>
          </p:cNvPr>
          <p:cNvSpPr>
            <a:spLocks noChangeArrowheads="1"/>
          </p:cNvSpPr>
          <p:nvPr/>
        </p:nvSpPr>
        <p:spPr bwMode="auto">
          <a:xfrm>
            <a:off x="7859986" y="1985150"/>
            <a:ext cx="2659702"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000" b="1" i="0" u="none" strike="noStrike" cap="none" normalizeH="0" baseline="0" dirty="0">
                <a:ln>
                  <a:noFill/>
                </a:ln>
                <a:solidFill>
                  <a:srgbClr val="3F3F3F"/>
                </a:solidFill>
                <a:effectLst/>
                <a:latin typeface="Century Gothic" panose="020B0502020202020204" pitchFamily="34" charset="0"/>
              </a:rPr>
              <a:t>Accuracy Summary</a:t>
            </a:r>
            <a:endParaRPr kumimoji="0" lang="en-US" altLang="en-US" sz="2000" b="0" i="0" u="none" strike="noStrike" cap="none" normalizeH="0" baseline="0" dirty="0">
              <a:ln>
                <a:noFill/>
              </a:ln>
              <a:solidFill>
                <a:schemeClr val="tx1"/>
              </a:solidFill>
              <a:effectLst/>
              <a:latin typeface="Century Gothic" panose="020B0502020202020204" pitchFamily="34" charset="0"/>
            </a:endParaRPr>
          </a:p>
        </p:txBody>
      </p:sp>
    </p:spTree>
    <p:extLst>
      <p:ext uri="{BB962C8B-B14F-4D97-AF65-F5344CB8AC3E}">
        <p14:creationId xmlns:p14="http://schemas.microsoft.com/office/powerpoint/2010/main" val="11049396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4099" name="Picture 3" descr="C:\Users\neyoung.COLOSTATE\Desktop\SAHM\no0513\glm_1\glm_variable.importance.png"/>
          <p:cNvPicPr>
            <a:picLocks noChangeAspect="1" noChangeArrowheads="1"/>
          </p:cNvPicPr>
          <p:nvPr/>
        </p:nvPicPr>
        <p:blipFill rotWithShape="1">
          <a:blip r:embed="rId3">
            <a:extLst>
              <a:ext uri="{28A0092B-C50C-407E-A947-70E740481C1C}">
                <a14:useLocalDpi xmlns:a14="http://schemas.microsoft.com/office/drawing/2010/main" val="0"/>
              </a:ext>
            </a:extLst>
          </a:blip>
          <a:srcRect t="9360" b="6572"/>
          <a:stretch/>
        </p:blipFill>
        <p:spPr bwMode="auto">
          <a:xfrm>
            <a:off x="764347" y="1475721"/>
            <a:ext cx="5346170" cy="44944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AC0C6EDD-3A5F-4228-90D9-1C0F07BA3C75}"/>
              </a:ext>
            </a:extLst>
          </p:cNvPr>
          <p:cNvSpPr/>
          <p:nvPr/>
        </p:nvSpPr>
        <p:spPr>
          <a:xfrm>
            <a:off x="345204" y="1424735"/>
            <a:ext cx="1654658" cy="46913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23" name="Google Shape;123;p2"/>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lvl="0"/>
            <a:r>
              <a:rPr lang="en-US" dirty="0"/>
              <a:t>RESULTS: GLM</a:t>
            </a:r>
            <a:endParaRPr dirty="0"/>
          </a:p>
        </p:txBody>
      </p:sp>
      <p:sp>
        <p:nvSpPr>
          <p:cNvPr id="5" name="Google Shape;173;g63ec2cd168_0_21">
            <a:extLst>
              <a:ext uri="{FF2B5EF4-FFF2-40B4-BE49-F238E27FC236}">
                <a16:creationId xmlns:a16="http://schemas.microsoft.com/office/drawing/2014/main" id="{99F78109-67A2-4B5F-A52D-AC15D96D58C1}"/>
              </a:ext>
            </a:extLst>
          </p:cNvPr>
          <p:cNvSpPr txBox="1"/>
          <p:nvPr/>
        </p:nvSpPr>
        <p:spPr>
          <a:xfrm>
            <a:off x="6400800" y="1115300"/>
            <a:ext cx="5346170" cy="5437800"/>
          </a:xfrm>
          <a:prstGeom prst="rect">
            <a:avLst/>
          </a:prstGeom>
          <a:noFill/>
          <a:ln>
            <a:noFill/>
          </a:ln>
        </p:spPr>
        <p:txBody>
          <a:bodyPr spcFirstLastPara="1" wrap="square" lIns="91425" tIns="45700" rIns="91425" bIns="45700" anchor="t" anchorCtr="0">
            <a:noAutofit/>
          </a:bodyPr>
          <a:lstStyle/>
          <a:p>
            <a:pPr marL="433705" marR="0" lvl="0"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Final variables were all differenced raster images</a:t>
            </a:r>
            <a:br>
              <a:rPr lang="en-US" sz="2170" dirty="0">
                <a:solidFill>
                  <a:schemeClr val="tx1">
                    <a:lumMod val="75000"/>
                    <a:lumOff val="25000"/>
                  </a:schemeClr>
                </a:solidFill>
                <a:latin typeface="Century Gothic"/>
                <a:ea typeface="Century Gothic"/>
                <a:cs typeface="Century Gothic"/>
                <a:sym typeface="Century Gothic"/>
              </a:rPr>
            </a:br>
            <a:endParaRPr lang="en-US" sz="2170" dirty="0">
              <a:solidFill>
                <a:schemeClr val="tx1">
                  <a:lumMod val="75000"/>
                  <a:lumOff val="25000"/>
                </a:schemeClr>
              </a:solidFill>
              <a:latin typeface="Century Gothic"/>
              <a:ea typeface="Century Gothic"/>
              <a:cs typeface="Century Gothic"/>
              <a:sym typeface="Century Gothic"/>
            </a:endParaRPr>
          </a:p>
          <a:p>
            <a:pPr marL="433705" marR="0" lvl="0"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June/July time period</a:t>
            </a:r>
            <a:br>
              <a:rPr lang="en-US" sz="2170" dirty="0">
                <a:solidFill>
                  <a:schemeClr val="tx1">
                    <a:lumMod val="75000"/>
                    <a:lumOff val="25000"/>
                  </a:schemeClr>
                </a:solidFill>
                <a:latin typeface="Century Gothic"/>
                <a:ea typeface="Century Gothic"/>
                <a:cs typeface="Century Gothic"/>
                <a:sym typeface="Century Gothic"/>
              </a:rPr>
            </a:br>
            <a:endParaRPr lang="en-US" sz="2170" dirty="0">
              <a:solidFill>
                <a:schemeClr val="tx1">
                  <a:lumMod val="75000"/>
                  <a:lumOff val="25000"/>
                </a:schemeClr>
              </a:solidFill>
              <a:latin typeface="Century Gothic"/>
              <a:ea typeface="Century Gothic"/>
              <a:cs typeface="Century Gothic"/>
              <a:sym typeface="Century Gothic"/>
            </a:endParaRPr>
          </a:p>
          <a:p>
            <a:pPr marL="433705" marR="0" lvl="0"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TCW/NMBDI: water availability</a:t>
            </a:r>
            <a:br>
              <a:rPr lang="en-US" sz="2170" dirty="0">
                <a:solidFill>
                  <a:schemeClr val="tx1">
                    <a:lumMod val="75000"/>
                    <a:lumOff val="25000"/>
                  </a:schemeClr>
                </a:solidFill>
                <a:latin typeface="Century Gothic"/>
                <a:ea typeface="Century Gothic"/>
                <a:cs typeface="Century Gothic"/>
                <a:sym typeface="Century Gothic"/>
              </a:rPr>
            </a:br>
            <a:endParaRPr lang="en-US" sz="2170" dirty="0">
              <a:solidFill>
                <a:schemeClr val="tx1">
                  <a:lumMod val="75000"/>
                  <a:lumOff val="25000"/>
                </a:schemeClr>
              </a:solidFill>
              <a:latin typeface="Century Gothic"/>
              <a:ea typeface="Century Gothic"/>
              <a:cs typeface="Century Gothic"/>
              <a:sym typeface="Century Gothic"/>
            </a:endParaRPr>
          </a:p>
          <a:p>
            <a:pPr marL="433705" marR="0" lvl="0"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PSRI: Cheatgrass senescence?</a:t>
            </a:r>
          </a:p>
          <a:p>
            <a:pPr marL="90805" marR="0" lvl="0" algn="l" rtl="0">
              <a:lnSpc>
                <a:spcPct val="80000"/>
              </a:lnSpc>
              <a:spcBef>
                <a:spcPts val="1600"/>
              </a:spcBef>
              <a:spcAft>
                <a:spcPts val="0"/>
              </a:spcAft>
              <a:buClr>
                <a:schemeClr val="tx1">
                  <a:lumMod val="75000"/>
                  <a:lumOff val="25000"/>
                </a:schemeClr>
              </a:buClr>
              <a:buSzPts val="2170"/>
            </a:pPr>
            <a:endParaRPr lang="en-US" sz="2170" dirty="0">
              <a:solidFill>
                <a:srgbClr val="FF0000"/>
              </a:solidFill>
              <a:latin typeface="Century Gothic"/>
              <a:ea typeface="Century Gothic"/>
              <a:cs typeface="Century Gothic"/>
              <a:sym typeface="Century Gothic"/>
            </a:endParaRPr>
          </a:p>
          <a:p>
            <a:pPr marL="433705" lvl="1" indent="-342900">
              <a:lnSpc>
                <a:spcPct val="80000"/>
              </a:lnSpc>
              <a:spcBef>
                <a:spcPts val="1600"/>
              </a:spcBef>
              <a:buClr>
                <a:schemeClr val="tx1">
                  <a:lumMod val="75000"/>
                  <a:lumOff val="25000"/>
                </a:schemeClr>
              </a:buClr>
              <a:buSzPts val="2170"/>
              <a:buFont typeface="Webdings" panose="05030102010509060703" pitchFamily="18" charset="2"/>
              <a:buChar char=""/>
            </a:pPr>
            <a:endParaRPr lang="en-US" sz="2170" dirty="0">
              <a:solidFill>
                <a:srgbClr val="FF0000"/>
              </a:solidFill>
              <a:latin typeface="Century Gothic"/>
              <a:ea typeface="Century Gothic"/>
              <a:cs typeface="Century Gothic"/>
              <a:sym typeface="Century Gothic"/>
            </a:endParaRPr>
          </a:p>
          <a:p>
            <a:pPr marL="890906" lvl="1" indent="-342900">
              <a:lnSpc>
                <a:spcPct val="80000"/>
              </a:lnSpc>
              <a:spcBef>
                <a:spcPts val="1600"/>
              </a:spcBef>
              <a:buClr>
                <a:schemeClr val="tx1">
                  <a:lumMod val="75000"/>
                  <a:lumOff val="25000"/>
                </a:schemeClr>
              </a:buClr>
              <a:buSzPts val="2170"/>
              <a:buFont typeface="Webdings" panose="05030102010509060703" pitchFamily="18" charset="2"/>
              <a:buChar char=""/>
            </a:pPr>
            <a:endParaRPr lang="en-US" sz="2170" dirty="0">
              <a:solidFill>
                <a:srgbClr val="3F3F3F"/>
              </a:solidFill>
              <a:latin typeface="Century Gothic"/>
              <a:ea typeface="Century Gothic"/>
              <a:cs typeface="Century Gothic"/>
              <a:sym typeface="Century Gothic"/>
            </a:endParaRPr>
          </a:p>
          <a:p>
            <a:pPr marL="890906" lvl="1" indent="-342900">
              <a:lnSpc>
                <a:spcPct val="80000"/>
              </a:lnSpc>
              <a:spcBef>
                <a:spcPts val="1600"/>
              </a:spcBef>
              <a:buClr>
                <a:schemeClr val="tx1">
                  <a:lumMod val="75000"/>
                  <a:lumOff val="25000"/>
                </a:schemeClr>
              </a:buClr>
              <a:buSzPts val="2170"/>
              <a:buFont typeface="Webdings" panose="05030102010509060703" pitchFamily="18" charset="2"/>
              <a:buChar char=""/>
            </a:pPr>
            <a:endParaRPr lang="en-US" sz="2170" dirty="0">
              <a:solidFill>
                <a:srgbClr val="3F3F3F"/>
              </a:solidFill>
              <a:latin typeface="Century Gothic"/>
              <a:ea typeface="Century Gothic"/>
              <a:cs typeface="Century Gothic"/>
              <a:sym typeface="Century Gothic"/>
            </a:endParaRPr>
          </a:p>
          <a:p>
            <a:pPr marL="890906" marR="0" lvl="1" indent="-342900" algn="l" rtl="0">
              <a:lnSpc>
                <a:spcPct val="80000"/>
              </a:lnSpc>
              <a:spcBef>
                <a:spcPts val="1600"/>
              </a:spcBef>
              <a:spcAft>
                <a:spcPts val="0"/>
              </a:spcAft>
              <a:buClr>
                <a:schemeClr val="tx1">
                  <a:lumMod val="75000"/>
                  <a:lumOff val="25000"/>
                </a:schemeClr>
              </a:buClr>
              <a:buSzPts val="2170"/>
              <a:buFont typeface="Webdings" panose="05030102010509060703" pitchFamily="18" charset="2"/>
              <a:buChar char=""/>
            </a:pPr>
            <a:endParaRPr sz="2170" b="0" i="0" u="none" strike="noStrike" cap="none" dirty="0">
              <a:solidFill>
                <a:srgbClr val="3F3F3F"/>
              </a:solidFill>
              <a:latin typeface="Century Gothic"/>
              <a:ea typeface="Century Gothic"/>
              <a:cs typeface="Century Gothic"/>
              <a:sym typeface="Century Gothic"/>
            </a:endParaRPr>
          </a:p>
        </p:txBody>
      </p:sp>
      <p:sp>
        <p:nvSpPr>
          <p:cNvPr id="6" name="TextBox 5">
            <a:extLst>
              <a:ext uri="{FF2B5EF4-FFF2-40B4-BE49-F238E27FC236}">
                <a16:creationId xmlns:a16="http://schemas.microsoft.com/office/drawing/2014/main" id="{1516332A-5FB2-4B04-BEA5-0D7F8AB479B1}"/>
              </a:ext>
            </a:extLst>
          </p:cNvPr>
          <p:cNvSpPr txBox="1"/>
          <p:nvPr/>
        </p:nvSpPr>
        <p:spPr>
          <a:xfrm>
            <a:off x="2371726" y="952501"/>
            <a:ext cx="3390445" cy="523220"/>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Importance using the change in AUC when each predictor is permuted</a:t>
            </a:r>
          </a:p>
        </p:txBody>
      </p:sp>
      <p:sp>
        <p:nvSpPr>
          <p:cNvPr id="7" name="TextBox 6">
            <a:extLst>
              <a:ext uri="{FF2B5EF4-FFF2-40B4-BE49-F238E27FC236}">
                <a16:creationId xmlns:a16="http://schemas.microsoft.com/office/drawing/2014/main" id="{1CB61EA7-994C-4349-8D9C-65B0FFB4F824}"/>
              </a:ext>
            </a:extLst>
          </p:cNvPr>
          <p:cNvSpPr txBox="1"/>
          <p:nvPr/>
        </p:nvSpPr>
        <p:spPr>
          <a:xfrm>
            <a:off x="2400756" y="6185658"/>
            <a:ext cx="3390445" cy="307777"/>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Importance</a:t>
            </a:r>
          </a:p>
        </p:txBody>
      </p:sp>
      <p:sp>
        <p:nvSpPr>
          <p:cNvPr id="2" name="Rectangle 1">
            <a:extLst>
              <a:ext uri="{FF2B5EF4-FFF2-40B4-BE49-F238E27FC236}">
                <a16:creationId xmlns:a16="http://schemas.microsoft.com/office/drawing/2014/main" id="{3CFAA945-DCED-40B6-AF56-AC1083937DD3}"/>
              </a:ext>
            </a:extLst>
          </p:cNvPr>
          <p:cNvSpPr/>
          <p:nvPr/>
        </p:nvSpPr>
        <p:spPr>
          <a:xfrm>
            <a:off x="2400756" y="5905499"/>
            <a:ext cx="3390445" cy="21062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TextBox 7">
            <a:extLst>
              <a:ext uri="{FF2B5EF4-FFF2-40B4-BE49-F238E27FC236}">
                <a16:creationId xmlns:a16="http://schemas.microsoft.com/office/drawing/2014/main" id="{C0A68A60-C24F-41C7-8C33-E0E0E539561A}"/>
              </a:ext>
            </a:extLst>
          </p:cNvPr>
          <p:cNvSpPr txBox="1"/>
          <p:nvPr/>
        </p:nvSpPr>
        <p:spPr>
          <a:xfrm>
            <a:off x="2691040" y="5905498"/>
            <a:ext cx="3390445" cy="307777"/>
          </a:xfrm>
          <a:prstGeom prst="rect">
            <a:avLst/>
          </a:prstGeom>
          <a:noFill/>
        </p:spPr>
        <p:txBody>
          <a:bodyPr wrap="square" rtlCol="0">
            <a:spAutoFit/>
          </a:bodyPr>
          <a:lstStyle/>
          <a:p>
            <a:r>
              <a:rPr lang="en-US" b="1" dirty="0">
                <a:solidFill>
                  <a:schemeClr val="tx1">
                    <a:lumMod val="75000"/>
                    <a:lumOff val="25000"/>
                  </a:schemeClr>
                </a:solidFill>
                <a:latin typeface="Century Gothic" panose="020B0502020202020204" pitchFamily="34" charset="0"/>
              </a:rPr>
              <a:t>0.0              0.1              0.2              0.3</a:t>
            </a:r>
          </a:p>
        </p:txBody>
      </p:sp>
      <p:sp>
        <p:nvSpPr>
          <p:cNvPr id="3" name="Rectangle 2">
            <a:extLst>
              <a:ext uri="{FF2B5EF4-FFF2-40B4-BE49-F238E27FC236}">
                <a16:creationId xmlns:a16="http://schemas.microsoft.com/office/drawing/2014/main" id="{95D38BB8-6C15-4692-8BC7-77AA643B0EEC}"/>
              </a:ext>
            </a:extLst>
          </p:cNvPr>
          <p:cNvSpPr/>
          <p:nvPr/>
        </p:nvSpPr>
        <p:spPr>
          <a:xfrm>
            <a:off x="749830" y="5004556"/>
            <a:ext cx="1224113" cy="5232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nvGrpSpPr>
          <p:cNvPr id="12" name="Group 11">
            <a:extLst>
              <a:ext uri="{FF2B5EF4-FFF2-40B4-BE49-F238E27FC236}">
                <a16:creationId xmlns:a16="http://schemas.microsoft.com/office/drawing/2014/main" id="{1B365AF0-2113-4A47-B67B-1556956F9D39}"/>
              </a:ext>
            </a:extLst>
          </p:cNvPr>
          <p:cNvGrpSpPr/>
          <p:nvPr/>
        </p:nvGrpSpPr>
        <p:grpSpPr>
          <a:xfrm>
            <a:off x="145140" y="1737332"/>
            <a:ext cx="1951570" cy="3790444"/>
            <a:chOff x="145140" y="1737332"/>
            <a:chExt cx="1951570" cy="3790444"/>
          </a:xfrm>
        </p:grpSpPr>
        <p:sp>
          <p:nvSpPr>
            <p:cNvPr id="10" name="TextBox 9">
              <a:extLst>
                <a:ext uri="{FF2B5EF4-FFF2-40B4-BE49-F238E27FC236}">
                  <a16:creationId xmlns:a16="http://schemas.microsoft.com/office/drawing/2014/main" id="{BAC3D578-F6F4-4367-9557-107788221C00}"/>
                </a:ext>
              </a:extLst>
            </p:cNvPr>
            <p:cNvSpPr txBox="1"/>
            <p:nvPr/>
          </p:nvSpPr>
          <p:spPr>
            <a:xfrm>
              <a:off x="145143" y="5004556"/>
              <a:ext cx="1951567" cy="523220"/>
            </a:xfrm>
            <a:prstGeom prst="rect">
              <a:avLst/>
            </a:prstGeom>
            <a:noFill/>
          </p:spPr>
          <p:txBody>
            <a:bodyPr wrap="square" rtlCol="0">
              <a:spAutoFit/>
            </a:bodyPr>
            <a:lstStyle/>
            <a:p>
              <a:pPr algn="r"/>
              <a:r>
                <a:rPr lang="en-US" b="1" dirty="0">
                  <a:solidFill>
                    <a:schemeClr val="tx1">
                      <a:lumMod val="75000"/>
                      <a:lumOff val="25000"/>
                    </a:schemeClr>
                  </a:solidFill>
                  <a:latin typeface="Century Gothic" panose="020B0502020202020204" pitchFamily="34" charset="0"/>
                </a:rPr>
                <a:t>TCW</a:t>
              </a:r>
            </a:p>
            <a:p>
              <a:pPr algn="r"/>
              <a:r>
                <a:rPr lang="en-US" b="1" dirty="0">
                  <a:solidFill>
                    <a:schemeClr val="tx1">
                      <a:lumMod val="75000"/>
                      <a:lumOff val="25000"/>
                    </a:schemeClr>
                  </a:solidFill>
                  <a:latin typeface="Century Gothic" panose="020B0502020202020204" pitchFamily="34" charset="0"/>
                </a:rPr>
                <a:t>(07/23 – 06/26)</a:t>
              </a:r>
            </a:p>
          </p:txBody>
        </p:sp>
        <p:sp>
          <p:nvSpPr>
            <p:cNvPr id="13" name="TextBox 12">
              <a:extLst>
                <a:ext uri="{FF2B5EF4-FFF2-40B4-BE49-F238E27FC236}">
                  <a16:creationId xmlns:a16="http://schemas.microsoft.com/office/drawing/2014/main" id="{EBAECB81-AA9D-4758-835A-A6B7FB90DBBF}"/>
                </a:ext>
              </a:extLst>
            </p:cNvPr>
            <p:cNvSpPr txBox="1"/>
            <p:nvPr/>
          </p:nvSpPr>
          <p:spPr>
            <a:xfrm>
              <a:off x="145142" y="3958115"/>
              <a:ext cx="1951567" cy="523220"/>
            </a:xfrm>
            <a:prstGeom prst="rect">
              <a:avLst/>
            </a:prstGeom>
            <a:noFill/>
          </p:spPr>
          <p:txBody>
            <a:bodyPr wrap="square" rtlCol="0">
              <a:spAutoFit/>
            </a:bodyPr>
            <a:lstStyle/>
            <a:p>
              <a:pPr algn="r"/>
              <a:r>
                <a:rPr lang="en-US" b="1" dirty="0">
                  <a:solidFill>
                    <a:schemeClr val="tx1">
                      <a:lumMod val="75000"/>
                      <a:lumOff val="25000"/>
                    </a:schemeClr>
                  </a:solidFill>
                  <a:latin typeface="Century Gothic" panose="020B0502020202020204" pitchFamily="34" charset="0"/>
                </a:rPr>
                <a:t>NMBDI</a:t>
              </a:r>
            </a:p>
            <a:p>
              <a:pPr algn="r"/>
              <a:r>
                <a:rPr lang="en-US" b="1" dirty="0">
                  <a:solidFill>
                    <a:schemeClr val="tx1">
                      <a:lumMod val="75000"/>
                      <a:lumOff val="25000"/>
                    </a:schemeClr>
                  </a:solidFill>
                  <a:latin typeface="Century Gothic" panose="020B0502020202020204" pitchFamily="34" charset="0"/>
                </a:rPr>
                <a:t>(07/23 – 06/26)</a:t>
              </a:r>
            </a:p>
          </p:txBody>
        </p:sp>
        <p:sp>
          <p:nvSpPr>
            <p:cNvPr id="14" name="TextBox 13">
              <a:extLst>
                <a:ext uri="{FF2B5EF4-FFF2-40B4-BE49-F238E27FC236}">
                  <a16:creationId xmlns:a16="http://schemas.microsoft.com/office/drawing/2014/main" id="{8F13E168-6AC6-4A3C-BE95-3B9CC76951FF}"/>
                </a:ext>
              </a:extLst>
            </p:cNvPr>
            <p:cNvSpPr txBox="1"/>
            <p:nvPr/>
          </p:nvSpPr>
          <p:spPr>
            <a:xfrm>
              <a:off x="145141" y="1737332"/>
              <a:ext cx="1951567" cy="523220"/>
            </a:xfrm>
            <a:prstGeom prst="rect">
              <a:avLst/>
            </a:prstGeom>
            <a:noFill/>
          </p:spPr>
          <p:txBody>
            <a:bodyPr wrap="square" rtlCol="0">
              <a:spAutoFit/>
            </a:bodyPr>
            <a:lstStyle/>
            <a:p>
              <a:pPr algn="r"/>
              <a:r>
                <a:rPr lang="en-US" b="1" dirty="0">
                  <a:solidFill>
                    <a:schemeClr val="tx1">
                      <a:lumMod val="75000"/>
                      <a:lumOff val="25000"/>
                    </a:schemeClr>
                  </a:solidFill>
                  <a:latin typeface="Century Gothic" panose="020B0502020202020204" pitchFamily="34" charset="0"/>
                </a:rPr>
                <a:t>TCW</a:t>
              </a:r>
            </a:p>
            <a:p>
              <a:pPr algn="r"/>
              <a:r>
                <a:rPr lang="en-US" b="1" dirty="0">
                  <a:solidFill>
                    <a:schemeClr val="tx1">
                      <a:lumMod val="75000"/>
                      <a:lumOff val="25000"/>
                    </a:schemeClr>
                  </a:solidFill>
                  <a:latin typeface="Century Gothic" panose="020B0502020202020204" pitchFamily="34" charset="0"/>
                </a:rPr>
                <a:t>(07/23 – 07/16)</a:t>
              </a:r>
            </a:p>
          </p:txBody>
        </p:sp>
        <p:sp>
          <p:nvSpPr>
            <p:cNvPr id="15" name="TextBox 14">
              <a:extLst>
                <a:ext uri="{FF2B5EF4-FFF2-40B4-BE49-F238E27FC236}">
                  <a16:creationId xmlns:a16="http://schemas.microsoft.com/office/drawing/2014/main" id="{D3D45886-0F16-4199-8BE6-B7527324B7C7}"/>
                </a:ext>
              </a:extLst>
            </p:cNvPr>
            <p:cNvSpPr txBox="1"/>
            <p:nvPr/>
          </p:nvSpPr>
          <p:spPr>
            <a:xfrm>
              <a:off x="145140" y="2894896"/>
              <a:ext cx="1951567" cy="523220"/>
            </a:xfrm>
            <a:prstGeom prst="rect">
              <a:avLst/>
            </a:prstGeom>
            <a:noFill/>
          </p:spPr>
          <p:txBody>
            <a:bodyPr wrap="square" rtlCol="0">
              <a:spAutoFit/>
            </a:bodyPr>
            <a:lstStyle/>
            <a:p>
              <a:pPr algn="r"/>
              <a:r>
                <a:rPr lang="en-US" b="1" dirty="0">
                  <a:solidFill>
                    <a:schemeClr val="tx1">
                      <a:lumMod val="75000"/>
                      <a:lumOff val="25000"/>
                    </a:schemeClr>
                  </a:solidFill>
                  <a:latin typeface="Century Gothic" panose="020B0502020202020204" pitchFamily="34" charset="0"/>
                </a:rPr>
                <a:t>PSRI</a:t>
              </a:r>
            </a:p>
            <a:p>
              <a:pPr algn="r"/>
              <a:r>
                <a:rPr lang="en-US" b="1" dirty="0">
                  <a:solidFill>
                    <a:schemeClr val="tx1">
                      <a:lumMod val="75000"/>
                      <a:lumOff val="25000"/>
                    </a:schemeClr>
                  </a:solidFill>
                  <a:latin typeface="Century Gothic" panose="020B0502020202020204" pitchFamily="34" charset="0"/>
                </a:rPr>
                <a:t>(07/23 – 07/16)</a:t>
              </a:r>
            </a:p>
          </p:txBody>
        </p:sp>
        <p:sp>
          <p:nvSpPr>
            <p:cNvPr id="16" name="TextBox 15">
              <a:extLst>
                <a:ext uri="{FF2B5EF4-FFF2-40B4-BE49-F238E27FC236}">
                  <a16:creationId xmlns:a16="http://schemas.microsoft.com/office/drawing/2014/main" id="{7E82CB62-DE20-4F0E-B34A-7AFBE33A33A2}"/>
                </a:ext>
              </a:extLst>
            </p:cNvPr>
            <p:cNvSpPr txBox="1"/>
            <p:nvPr/>
          </p:nvSpPr>
          <p:spPr>
            <a:xfrm rot="16200000">
              <a:off x="-1222048" y="3569079"/>
              <a:ext cx="3390445" cy="307777"/>
            </a:xfrm>
            <a:prstGeom prst="rect">
              <a:avLst/>
            </a:prstGeom>
            <a:noFill/>
          </p:spPr>
          <p:txBody>
            <a:bodyPr wrap="square" rtlCol="0">
              <a:spAutoFit/>
            </a:bodyPr>
            <a:lstStyle/>
            <a:p>
              <a:pPr algn="ctr"/>
              <a:r>
                <a:rPr lang="en-US" b="1" dirty="0">
                  <a:solidFill>
                    <a:schemeClr val="tx1">
                      <a:lumMod val="75000"/>
                      <a:lumOff val="25000"/>
                    </a:schemeClr>
                  </a:solidFill>
                  <a:latin typeface="Century Gothic" panose="020B0502020202020204" pitchFamily="34" charset="0"/>
                </a:rPr>
                <a:t>Variables</a:t>
              </a:r>
            </a:p>
          </p:txBody>
        </p:sp>
      </p:grpSp>
      <p:sp>
        <p:nvSpPr>
          <p:cNvPr id="21" name="Rectangle 20">
            <a:extLst>
              <a:ext uri="{FF2B5EF4-FFF2-40B4-BE49-F238E27FC236}">
                <a16:creationId xmlns:a16="http://schemas.microsoft.com/office/drawing/2014/main" id="{F55F4637-AF00-4ED0-976B-9B3F720C98B3}"/>
              </a:ext>
            </a:extLst>
          </p:cNvPr>
          <p:cNvSpPr/>
          <p:nvPr/>
        </p:nvSpPr>
        <p:spPr>
          <a:xfrm>
            <a:off x="5668975" y="5336111"/>
            <a:ext cx="412510" cy="483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19" name="TextBox 18">
            <a:extLst>
              <a:ext uri="{FF2B5EF4-FFF2-40B4-BE49-F238E27FC236}">
                <a16:creationId xmlns:a16="http://schemas.microsoft.com/office/drawing/2014/main" id="{A15477F2-D811-466E-A0F4-722CC8497CDC}"/>
              </a:ext>
            </a:extLst>
          </p:cNvPr>
          <p:cNvSpPr txBox="1"/>
          <p:nvPr/>
        </p:nvSpPr>
        <p:spPr>
          <a:xfrm>
            <a:off x="5541461" y="5336111"/>
            <a:ext cx="3390445" cy="307777"/>
          </a:xfrm>
          <a:prstGeom prst="rect">
            <a:avLst/>
          </a:prstGeom>
          <a:noFill/>
        </p:spPr>
        <p:txBody>
          <a:bodyPr wrap="square" rtlCol="0">
            <a:spAutoFit/>
          </a:bodyPr>
          <a:lstStyle/>
          <a:p>
            <a:r>
              <a:rPr lang="en-US" b="1" dirty="0">
                <a:solidFill>
                  <a:schemeClr val="tx1">
                    <a:lumMod val="75000"/>
                    <a:lumOff val="25000"/>
                  </a:schemeClr>
                </a:solidFill>
                <a:latin typeface="Garamond" panose="02020404030301010803" pitchFamily="18" charset="0"/>
              </a:rPr>
              <a:t>CV</a:t>
            </a:r>
          </a:p>
        </p:txBody>
      </p:sp>
      <p:sp>
        <p:nvSpPr>
          <p:cNvPr id="20" name="TextBox 19">
            <a:extLst>
              <a:ext uri="{FF2B5EF4-FFF2-40B4-BE49-F238E27FC236}">
                <a16:creationId xmlns:a16="http://schemas.microsoft.com/office/drawing/2014/main" id="{AC3682A9-2CB6-493A-A77E-4E2404DDCD62}"/>
              </a:ext>
            </a:extLst>
          </p:cNvPr>
          <p:cNvSpPr txBox="1"/>
          <p:nvPr/>
        </p:nvSpPr>
        <p:spPr>
          <a:xfrm>
            <a:off x="5546208" y="5528185"/>
            <a:ext cx="3390445" cy="307777"/>
          </a:xfrm>
          <a:prstGeom prst="rect">
            <a:avLst/>
          </a:prstGeom>
          <a:noFill/>
        </p:spPr>
        <p:txBody>
          <a:bodyPr wrap="square" rtlCol="0">
            <a:spAutoFit/>
          </a:bodyPr>
          <a:lstStyle/>
          <a:p>
            <a:r>
              <a:rPr lang="en-US" b="1" dirty="0">
                <a:solidFill>
                  <a:schemeClr val="tx1">
                    <a:lumMod val="75000"/>
                    <a:lumOff val="25000"/>
                  </a:schemeClr>
                </a:solidFill>
                <a:latin typeface="Garamond" panose="02020404030301010803" pitchFamily="18" charset="0"/>
              </a:rPr>
              <a:t>Train</a:t>
            </a:r>
          </a:p>
        </p:txBody>
      </p:sp>
    </p:spTree>
    <p:extLst>
      <p:ext uri="{BB962C8B-B14F-4D97-AF65-F5344CB8AC3E}">
        <p14:creationId xmlns:p14="http://schemas.microsoft.com/office/powerpoint/2010/main" val="2748674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3" name="Google Shape;123;p2"/>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lvl="0"/>
            <a:r>
              <a:rPr lang="en-US" dirty="0"/>
              <a:t>RESULTS: GLM </a:t>
            </a:r>
            <a:endParaRPr sz="2800" dirty="0"/>
          </a:p>
        </p:txBody>
      </p:sp>
      <p:graphicFrame>
        <p:nvGraphicFramePr>
          <p:cNvPr id="7" name="Google Shape;231;g63a0c32e8d_0_58"/>
          <p:cNvGraphicFramePr/>
          <p:nvPr>
            <p:extLst>
              <p:ext uri="{D42A27DB-BD31-4B8C-83A1-F6EECF244321}">
                <p14:modId xmlns:p14="http://schemas.microsoft.com/office/powerpoint/2010/main" val="781793798"/>
              </p:ext>
            </p:extLst>
          </p:nvPr>
        </p:nvGraphicFramePr>
        <p:xfrm>
          <a:off x="390386" y="1419181"/>
          <a:ext cx="5127912" cy="3291750"/>
        </p:xfrm>
        <a:graphic>
          <a:graphicData uri="http://schemas.openxmlformats.org/drawingml/2006/table">
            <a:tbl>
              <a:tblPr>
                <a:noFill/>
                <a:tableStyleId>{30B5F898-0216-469B-BE14-5B29FE7DE687}</a:tableStyleId>
              </a:tblPr>
              <a:tblGrid>
                <a:gridCol w="1991307">
                  <a:extLst>
                    <a:ext uri="{9D8B030D-6E8A-4147-A177-3AD203B41FA5}">
                      <a16:colId xmlns:a16="http://schemas.microsoft.com/office/drawing/2014/main" val="1999708441"/>
                    </a:ext>
                  </a:extLst>
                </a:gridCol>
                <a:gridCol w="1562986">
                  <a:extLst>
                    <a:ext uri="{9D8B030D-6E8A-4147-A177-3AD203B41FA5}">
                      <a16:colId xmlns:a16="http://schemas.microsoft.com/office/drawing/2014/main" val="20000"/>
                    </a:ext>
                  </a:extLst>
                </a:gridCol>
                <a:gridCol w="1573619">
                  <a:extLst>
                    <a:ext uri="{9D8B030D-6E8A-4147-A177-3AD203B41FA5}">
                      <a16:colId xmlns:a16="http://schemas.microsoft.com/office/drawing/2014/main" val="20001"/>
                    </a:ext>
                  </a:extLst>
                </a:gridCol>
              </a:tblGrid>
              <a:tr h="731490">
                <a:tc>
                  <a:txBody>
                    <a:bodyPr/>
                    <a:lstStyle/>
                    <a:p>
                      <a:pPr marL="0" marR="0" lvl="0" indent="0" algn="l" rtl="0">
                        <a:lnSpc>
                          <a:spcPct val="100000"/>
                        </a:lnSpc>
                        <a:spcBef>
                          <a:spcPts val="0"/>
                        </a:spcBef>
                        <a:spcAft>
                          <a:spcPts val="0"/>
                        </a:spcAft>
                        <a:buClr>
                          <a:srgbClr val="000000"/>
                        </a:buClr>
                        <a:buSzPts val="1800"/>
                        <a:buFont typeface="Arial"/>
                        <a:buNone/>
                      </a:pPr>
                      <a:endParaRPr sz="23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solidFill>
                      <a:srgbClr val="3F426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300" b="1" dirty="0">
                          <a:solidFill>
                            <a:srgbClr val="FFFFFF"/>
                          </a:solidFill>
                          <a:latin typeface="Century Gothic"/>
                          <a:ea typeface="Century Gothic"/>
                          <a:cs typeface="Century Gothic"/>
                          <a:sym typeface="Century Gothic"/>
                        </a:rPr>
                        <a:t>Treated Areas</a:t>
                      </a:r>
                      <a:endParaRPr sz="23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F4268"/>
                    </a:solidFill>
                  </a:tcPr>
                </a:tc>
                <a:tc>
                  <a:txBody>
                    <a:bodyPr/>
                    <a:lstStyle/>
                    <a:p>
                      <a:pPr marL="0" marR="0" lvl="0" indent="0" algn="ctr" rtl="0">
                        <a:lnSpc>
                          <a:spcPct val="100000"/>
                        </a:lnSpc>
                        <a:spcBef>
                          <a:spcPts val="0"/>
                        </a:spcBef>
                        <a:spcAft>
                          <a:spcPts val="0"/>
                        </a:spcAft>
                        <a:buClr>
                          <a:srgbClr val="000000"/>
                        </a:buClr>
                        <a:buSzPts val="1800"/>
                        <a:buFont typeface="Arial"/>
                        <a:buNone/>
                      </a:pPr>
                      <a:r>
                        <a:rPr lang="en-US" sz="2300" b="1" dirty="0">
                          <a:solidFill>
                            <a:srgbClr val="FFFFFF"/>
                          </a:solidFill>
                          <a:latin typeface="Century Gothic"/>
                          <a:ea typeface="Century Gothic"/>
                          <a:cs typeface="Century Gothic"/>
                          <a:sym typeface="Century Gothic"/>
                        </a:rPr>
                        <a:t>Untreated Areas</a:t>
                      </a:r>
                      <a:endParaRPr sz="2300" b="1" u="none" strike="noStrike" cap="none" dirty="0">
                        <a:solidFill>
                          <a:srgbClr val="FFFFFF"/>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solidFill>
                      <a:srgbClr val="3F4268"/>
                    </a:solidFill>
                  </a:tcPr>
                </a:tc>
                <a:extLst>
                  <a:ext uri="{0D108BD9-81ED-4DB2-BD59-A6C34878D82A}">
                    <a16:rowId xmlns:a16="http://schemas.microsoft.com/office/drawing/2014/main" val="10000"/>
                  </a:ext>
                </a:extLst>
              </a:tr>
              <a:tr h="640080">
                <a:tc>
                  <a:txBody>
                    <a:bodyPr/>
                    <a:lstStyle/>
                    <a:p>
                      <a:pPr marL="139700" marR="0" lvl="0" indent="0" algn="l" rtl="0">
                        <a:lnSpc>
                          <a:spcPct val="100000"/>
                        </a:lnSpc>
                        <a:spcBef>
                          <a:spcPts val="0"/>
                        </a:spcBef>
                        <a:spcAft>
                          <a:spcPts val="0"/>
                        </a:spcAft>
                        <a:buClr>
                          <a:schemeClr val="tx1">
                            <a:lumMod val="75000"/>
                            <a:lumOff val="25000"/>
                          </a:schemeClr>
                        </a:buClr>
                        <a:buSzPts val="1400"/>
                        <a:buFont typeface="Webdings" panose="05030102010509060703" pitchFamily="18" charset="2"/>
                        <a:buNone/>
                      </a:pPr>
                      <a:r>
                        <a:rPr lang="en-US" sz="2300" b="0" u="none" strike="noStrike" cap="none" dirty="0" err="1">
                          <a:solidFill>
                            <a:schemeClr val="tx1">
                              <a:lumMod val="75000"/>
                              <a:lumOff val="25000"/>
                            </a:schemeClr>
                          </a:solidFill>
                          <a:latin typeface="Century Gothic"/>
                          <a:ea typeface="Century Gothic"/>
                          <a:cs typeface="Century Gothic"/>
                          <a:sym typeface="Century Gothic"/>
                        </a:rPr>
                        <a:t>Cheatgrass</a:t>
                      </a:r>
                      <a:r>
                        <a:rPr lang="en-US" sz="2300" b="0" u="none" strike="noStrike" cap="none" baseline="0" dirty="0">
                          <a:solidFill>
                            <a:schemeClr val="tx1">
                              <a:lumMod val="75000"/>
                              <a:lumOff val="25000"/>
                            </a:schemeClr>
                          </a:solidFill>
                          <a:latin typeface="Century Gothic"/>
                          <a:ea typeface="Century Gothic"/>
                          <a:cs typeface="Century Gothic"/>
                          <a:sym typeface="Century Gothic"/>
                        </a:rPr>
                        <a:t> Before</a:t>
                      </a: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139700" marR="0" lvl="0" indent="0" algn="ctr" rtl="0">
                        <a:lnSpc>
                          <a:spcPct val="100000"/>
                        </a:lnSpc>
                        <a:spcBef>
                          <a:spcPts val="1200"/>
                        </a:spcBef>
                        <a:spcAft>
                          <a:spcPts val="0"/>
                        </a:spcAft>
                        <a:buClr>
                          <a:schemeClr val="tx1">
                            <a:lumMod val="75000"/>
                            <a:lumOff val="25000"/>
                          </a:schemeClr>
                        </a:buClr>
                        <a:buSzPts val="1400"/>
                        <a:buFont typeface="Webdings" panose="05030102010509060703" pitchFamily="18" charset="2"/>
                        <a:buNone/>
                      </a:pPr>
                      <a:r>
                        <a:rPr lang="en-US" sz="2300" b="0" dirty="0">
                          <a:solidFill>
                            <a:schemeClr val="tx1">
                              <a:lumMod val="75000"/>
                              <a:lumOff val="25000"/>
                            </a:schemeClr>
                          </a:solidFill>
                          <a:latin typeface="Century Gothic"/>
                          <a:ea typeface="Century Gothic"/>
                          <a:cs typeface="Century Gothic"/>
                          <a:sym typeface="Century Gothic"/>
                        </a:rPr>
                        <a:t>59%</a:t>
                      </a:r>
                      <a:endParaRPr sz="2300" b="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139700" lvl="0" indent="0" algn="ctr" rtl="0">
                        <a:spcBef>
                          <a:spcPts val="0"/>
                        </a:spcBef>
                        <a:spcAft>
                          <a:spcPts val="0"/>
                        </a:spcAft>
                        <a:buClr>
                          <a:schemeClr val="tx1">
                            <a:lumMod val="75000"/>
                            <a:lumOff val="25000"/>
                          </a:schemeClr>
                        </a:buClr>
                        <a:buSzPts val="1400"/>
                        <a:buFont typeface="Webdings" panose="05030102010509060703" pitchFamily="18" charset="2"/>
                        <a:buNone/>
                      </a:pPr>
                      <a:r>
                        <a:rPr lang="en-US" sz="2300" b="0" dirty="0">
                          <a:solidFill>
                            <a:schemeClr val="tx1">
                              <a:lumMod val="75000"/>
                              <a:lumOff val="25000"/>
                            </a:schemeClr>
                          </a:solidFill>
                          <a:latin typeface="Century Gothic"/>
                          <a:ea typeface="Century Gothic"/>
                          <a:cs typeface="Century Gothic"/>
                          <a:sym typeface="Century Gothic"/>
                        </a:rPr>
                        <a:t>17.5%</a:t>
                      </a:r>
                      <a:endParaRPr sz="2300" b="0" dirty="0">
                        <a:solidFill>
                          <a:schemeClr val="tx1">
                            <a:lumMod val="75000"/>
                            <a:lumOff val="25000"/>
                          </a:schemeClr>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10001"/>
                  </a:ext>
                </a:extLst>
              </a:tr>
              <a:tr h="640080">
                <a:tc>
                  <a:txBody>
                    <a:bodyPr/>
                    <a:lstStyle/>
                    <a:p>
                      <a:pPr marL="139700" marR="0" lvl="0" indent="0" algn="l" rtl="0">
                        <a:lnSpc>
                          <a:spcPct val="100000"/>
                        </a:lnSpc>
                        <a:spcBef>
                          <a:spcPts val="0"/>
                        </a:spcBef>
                        <a:spcAft>
                          <a:spcPts val="0"/>
                        </a:spcAft>
                        <a:buClr>
                          <a:schemeClr val="tx1">
                            <a:lumMod val="75000"/>
                            <a:lumOff val="25000"/>
                          </a:schemeClr>
                        </a:buClr>
                        <a:buSzPts val="1400"/>
                        <a:buFont typeface="Webdings" panose="05030102010509060703" pitchFamily="18" charset="2"/>
                        <a:buNone/>
                      </a:pPr>
                      <a:r>
                        <a:rPr lang="en-US" sz="2300" b="0" u="none" strike="noStrike" cap="none" dirty="0">
                          <a:solidFill>
                            <a:schemeClr val="tx1">
                              <a:lumMod val="75000"/>
                              <a:lumOff val="25000"/>
                            </a:schemeClr>
                          </a:solidFill>
                          <a:latin typeface="Century Gothic"/>
                          <a:ea typeface="Century Gothic"/>
                          <a:cs typeface="Century Gothic"/>
                          <a:sym typeface="Century Gothic"/>
                        </a:rPr>
                        <a:t>Cheatgrass After</a:t>
                      </a:r>
                      <a:endParaRPr sz="2300" b="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139700" marR="0" lvl="0" indent="0" algn="ctr" defTabSz="914400" rtl="0" eaLnBrk="1" fontAlgn="auto" latinLnBrk="0" hangingPunct="1">
                        <a:lnSpc>
                          <a:spcPct val="100000"/>
                        </a:lnSpc>
                        <a:spcBef>
                          <a:spcPts val="0"/>
                        </a:spcBef>
                        <a:spcAft>
                          <a:spcPts val="0"/>
                        </a:spcAft>
                        <a:buClr>
                          <a:schemeClr val="tx1">
                            <a:lumMod val="75000"/>
                            <a:lumOff val="25000"/>
                          </a:schemeClr>
                        </a:buClr>
                        <a:buSzPts val="1400"/>
                        <a:buFont typeface="Webdings" panose="05030102010509060703" pitchFamily="18" charset="2"/>
                        <a:buNone/>
                        <a:tabLst/>
                        <a:defRPr/>
                      </a:pPr>
                      <a:r>
                        <a:rPr lang="en-US" sz="2300" b="0" dirty="0">
                          <a:solidFill>
                            <a:schemeClr val="tx1">
                              <a:lumMod val="75000"/>
                              <a:lumOff val="25000"/>
                            </a:schemeClr>
                          </a:solidFill>
                          <a:latin typeface="Century Gothic"/>
                          <a:ea typeface="Century Gothic"/>
                          <a:cs typeface="Century Gothic"/>
                          <a:sym typeface="Century Gothic"/>
                        </a:rPr>
                        <a:t>23%</a:t>
                      </a:r>
                      <a:endParaRPr lang="en-US" sz="2300" b="0"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tc>
                  <a:txBody>
                    <a:bodyPr/>
                    <a:lstStyle/>
                    <a:p>
                      <a:pPr marL="457200" marR="0" lvl="0" indent="0" algn="l" defTabSz="914400" rtl="0" eaLnBrk="1" fontAlgn="auto" latinLnBrk="0" hangingPunct="1">
                        <a:lnSpc>
                          <a:spcPct val="100000"/>
                        </a:lnSpc>
                        <a:spcBef>
                          <a:spcPts val="0"/>
                        </a:spcBef>
                        <a:spcAft>
                          <a:spcPts val="0"/>
                        </a:spcAft>
                        <a:buClr>
                          <a:schemeClr val="tx1">
                            <a:lumMod val="75000"/>
                            <a:lumOff val="25000"/>
                          </a:schemeClr>
                        </a:buClr>
                        <a:buSzTx/>
                        <a:buFont typeface="Webdings" panose="05030102010509060703" pitchFamily="18" charset="2"/>
                        <a:buNone/>
                        <a:tabLst/>
                        <a:defRPr/>
                      </a:pPr>
                      <a:r>
                        <a:rPr lang="en-US" sz="2300" b="0" dirty="0">
                          <a:solidFill>
                            <a:schemeClr val="tx1">
                              <a:lumMod val="75000"/>
                              <a:lumOff val="25000"/>
                            </a:schemeClr>
                          </a:solidFill>
                          <a:latin typeface="Century Gothic"/>
                          <a:ea typeface="Century Gothic"/>
                          <a:cs typeface="Century Gothic"/>
                          <a:sym typeface="Century Gothic"/>
                        </a:rPr>
                        <a:t>23%</a:t>
                      </a: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lgn="ctr">
                      <a:solidFill>
                        <a:schemeClr val="dk1"/>
                      </a:solidFill>
                      <a:prstDash val="solid"/>
                      <a:round/>
                      <a:headEnd type="none" w="sm" len="sm"/>
                      <a:tailEnd type="none" w="sm" len="sm"/>
                    </a:lnB>
                  </a:tcPr>
                </a:tc>
                <a:extLst>
                  <a:ext uri="{0D108BD9-81ED-4DB2-BD59-A6C34878D82A}">
                    <a16:rowId xmlns:a16="http://schemas.microsoft.com/office/drawing/2014/main" val="3103413758"/>
                  </a:ext>
                </a:extLst>
              </a:tr>
              <a:tr h="640080">
                <a:tc>
                  <a:txBody>
                    <a:bodyPr/>
                    <a:lstStyle/>
                    <a:p>
                      <a:pPr marL="139700" marR="0" lvl="0" indent="0" algn="l" rtl="0">
                        <a:lnSpc>
                          <a:spcPct val="100000"/>
                        </a:lnSpc>
                        <a:spcBef>
                          <a:spcPts val="0"/>
                        </a:spcBef>
                        <a:spcAft>
                          <a:spcPts val="0"/>
                        </a:spcAft>
                        <a:buClr>
                          <a:schemeClr val="tx1">
                            <a:lumMod val="75000"/>
                            <a:lumOff val="25000"/>
                          </a:schemeClr>
                        </a:buClr>
                        <a:buSzPts val="1400"/>
                        <a:buFont typeface="Webdings" panose="05030102010509060703" pitchFamily="18" charset="2"/>
                        <a:buNone/>
                      </a:pPr>
                      <a:r>
                        <a:rPr lang="en-US" sz="2300" b="1" u="none" strike="noStrike" cap="none" dirty="0">
                          <a:solidFill>
                            <a:schemeClr val="tx1">
                              <a:lumMod val="75000"/>
                              <a:lumOff val="25000"/>
                            </a:schemeClr>
                          </a:solidFill>
                          <a:latin typeface="Century Gothic"/>
                          <a:ea typeface="Century Gothic"/>
                          <a:cs typeface="Century Gothic"/>
                          <a:sym typeface="Century Gothic"/>
                        </a:rPr>
                        <a:t>% Change</a:t>
                      </a:r>
                      <a:endParaRPr sz="2300" b="1" u="none" strike="noStrike" cap="none" dirty="0">
                        <a:solidFill>
                          <a:schemeClr val="tx1">
                            <a:lumMod val="75000"/>
                            <a:lumOff val="25000"/>
                          </a:schemeClr>
                        </a:solidFill>
                        <a:latin typeface="Century Gothic"/>
                        <a:ea typeface="Century Gothic"/>
                        <a:cs typeface="Century Gothic"/>
                        <a:sym typeface="Century Gothic"/>
                      </a:endParaRPr>
                    </a:p>
                  </a:txBody>
                  <a:tcPr marL="91425" marR="91425" marT="91425" marB="91425" anchor="ctr">
                    <a:lnL w="9525" cap="flat" cmpd="sng">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lgn="ctr">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139700" marR="0" lvl="0" indent="0" algn="ctr" defTabSz="914400" rtl="0" eaLnBrk="1" fontAlgn="auto" latinLnBrk="0" hangingPunct="1">
                        <a:lnSpc>
                          <a:spcPct val="100000"/>
                        </a:lnSpc>
                        <a:spcBef>
                          <a:spcPts val="0"/>
                        </a:spcBef>
                        <a:spcAft>
                          <a:spcPts val="0"/>
                        </a:spcAft>
                        <a:buClr>
                          <a:schemeClr val="tx1">
                            <a:lumMod val="75000"/>
                            <a:lumOff val="25000"/>
                          </a:schemeClr>
                        </a:buClr>
                        <a:buSzPts val="1400"/>
                        <a:buFont typeface="Webdings" panose="05030102010509060703" pitchFamily="18" charset="2"/>
                        <a:buNone/>
                        <a:tabLst/>
                        <a:defRPr/>
                      </a:pPr>
                      <a:r>
                        <a:rPr lang="en-US" sz="2300" b="1" u="none" strike="noStrike" cap="none" dirty="0">
                          <a:solidFill>
                            <a:schemeClr val="tx1">
                              <a:lumMod val="75000"/>
                              <a:lumOff val="25000"/>
                            </a:schemeClr>
                          </a:solidFill>
                          <a:latin typeface="Century Gothic"/>
                          <a:ea typeface="Century Gothic"/>
                          <a:cs typeface="Century Gothic"/>
                          <a:sym typeface="Century Gothic"/>
                        </a:rPr>
                        <a:t>-36%</a:t>
                      </a:r>
                    </a:p>
                  </a:txBody>
                  <a:tcPr marL="91425" marR="91425" marT="91425" marB="91425" anchor="ctr">
                    <a:lnL w="9525" cap="flat" cmpd="sng" algn="ctr">
                      <a:solidFill>
                        <a:schemeClr val="dk1"/>
                      </a:solidFill>
                      <a:prstDash val="solid"/>
                      <a:round/>
                      <a:headEnd type="none" w="sm" len="sm"/>
                      <a:tailEnd type="none" w="sm" len="sm"/>
                    </a:lnL>
                    <a:lnR w="9525" cap="flat" cmpd="sng" algn="ctr">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tc>
                  <a:txBody>
                    <a:bodyPr/>
                    <a:lstStyle/>
                    <a:p>
                      <a:pPr marL="457200" marR="0" lvl="0" indent="0" algn="l" defTabSz="914400" rtl="0" eaLnBrk="1" fontAlgn="auto" latinLnBrk="0" hangingPunct="1">
                        <a:lnSpc>
                          <a:spcPct val="100000"/>
                        </a:lnSpc>
                        <a:spcBef>
                          <a:spcPts val="0"/>
                        </a:spcBef>
                        <a:spcAft>
                          <a:spcPts val="0"/>
                        </a:spcAft>
                        <a:buClr>
                          <a:schemeClr val="tx1">
                            <a:lumMod val="75000"/>
                            <a:lumOff val="25000"/>
                          </a:schemeClr>
                        </a:buClr>
                        <a:buSzTx/>
                        <a:buFont typeface="Webdings" panose="05030102010509060703" pitchFamily="18" charset="2"/>
                        <a:buNone/>
                        <a:tabLst/>
                        <a:defRPr/>
                      </a:pPr>
                      <a:r>
                        <a:rPr lang="en-US" sz="2300" b="1" dirty="0">
                          <a:solidFill>
                            <a:schemeClr val="tx1">
                              <a:lumMod val="75000"/>
                              <a:lumOff val="25000"/>
                            </a:schemeClr>
                          </a:solidFill>
                          <a:latin typeface="Century Gothic"/>
                          <a:ea typeface="Century Gothic"/>
                          <a:cs typeface="Century Gothic"/>
                          <a:sym typeface="Century Gothic"/>
                        </a:rPr>
                        <a:t>+5.5%</a:t>
                      </a:r>
                    </a:p>
                  </a:txBody>
                  <a:tcPr marL="91425" marR="91425" marT="91425" marB="91425" anchor="ctr">
                    <a:lnL w="9525" cap="flat" cmpd="sng" algn="ctr">
                      <a:solidFill>
                        <a:schemeClr val="dk1"/>
                      </a:solidFill>
                      <a:prstDash val="solid"/>
                      <a:round/>
                      <a:headEnd type="none" w="sm" len="sm"/>
                      <a:tailEnd type="none" w="sm" len="sm"/>
                    </a:lnL>
                    <a:lnR w="9525" cap="flat" cmpd="sng">
                      <a:solidFill>
                        <a:schemeClr val="dk1"/>
                      </a:solidFill>
                      <a:prstDash val="solid"/>
                      <a:round/>
                      <a:headEnd type="none" w="sm" len="sm"/>
                      <a:tailEnd type="none" w="sm" len="sm"/>
                    </a:lnR>
                    <a:lnT w="9525" cap="flat" cmpd="sng">
                      <a:solidFill>
                        <a:schemeClr val="dk1"/>
                      </a:solidFill>
                      <a:prstDash val="solid"/>
                      <a:round/>
                      <a:headEnd type="none" w="sm" len="sm"/>
                      <a:tailEnd type="none" w="sm" len="sm"/>
                    </a:lnT>
                    <a:lnB w="9525" cap="flat" cmpd="sng">
                      <a:solidFill>
                        <a:schemeClr val="dk1"/>
                      </a:solidFill>
                      <a:prstDash val="solid"/>
                      <a:round/>
                      <a:headEnd type="none" w="sm" len="sm"/>
                      <a:tailEnd type="none" w="sm" len="sm"/>
                    </a:lnB>
                  </a:tcPr>
                </a:tc>
                <a:extLst>
                  <a:ext uri="{0D108BD9-81ED-4DB2-BD59-A6C34878D82A}">
                    <a16:rowId xmlns:a16="http://schemas.microsoft.com/office/drawing/2014/main" val="2099414884"/>
                  </a:ext>
                </a:extLst>
              </a:tr>
            </a:tbl>
          </a:graphicData>
        </a:graphic>
      </p:graphicFrame>
      <p:pic>
        <p:nvPicPr>
          <p:cNvPr id="2" name="Picture 1">
            <a:extLst>
              <a:ext uri="{FF2B5EF4-FFF2-40B4-BE49-F238E27FC236}">
                <a16:creationId xmlns:a16="http://schemas.microsoft.com/office/drawing/2014/main" id="{ECDD6C53-5488-4F58-9CF5-7A5EF465316B}"/>
              </a:ext>
            </a:extLst>
          </p:cNvPr>
          <p:cNvPicPr>
            <a:picLocks noChangeAspect="1"/>
          </p:cNvPicPr>
          <p:nvPr/>
        </p:nvPicPr>
        <p:blipFill rotWithShape="1">
          <a:blip r:embed="rId3"/>
          <a:srcRect l="8384" t="1549" r="8158" b="2601"/>
          <a:stretch/>
        </p:blipFill>
        <p:spPr>
          <a:xfrm>
            <a:off x="7563076" y="1921622"/>
            <a:ext cx="4628924" cy="4107987"/>
          </a:xfrm>
          <a:prstGeom prst="rect">
            <a:avLst/>
          </a:prstGeom>
        </p:spPr>
      </p:pic>
      <p:sp>
        <p:nvSpPr>
          <p:cNvPr id="5" name="TextBox 4">
            <a:extLst>
              <a:ext uri="{FF2B5EF4-FFF2-40B4-BE49-F238E27FC236}">
                <a16:creationId xmlns:a16="http://schemas.microsoft.com/office/drawing/2014/main" id="{547199E6-96D4-4CE5-814E-A5DE75D0371B}"/>
              </a:ext>
            </a:extLst>
          </p:cNvPr>
          <p:cNvSpPr txBox="1"/>
          <p:nvPr/>
        </p:nvSpPr>
        <p:spPr>
          <a:xfrm>
            <a:off x="7563076" y="6029609"/>
            <a:ext cx="4225837"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2019 Probability &gt;= 40% Cheatgrass Map</a:t>
            </a:r>
          </a:p>
        </p:txBody>
      </p:sp>
      <p:pic>
        <p:nvPicPr>
          <p:cNvPr id="6" name="Picture 2" descr="C:\Users\neyoung.COLOSTATE\Downloads\AW_Prob_Map.png">
            <a:extLst>
              <a:ext uri="{FF2B5EF4-FFF2-40B4-BE49-F238E27FC236}">
                <a16:creationId xmlns:a16="http://schemas.microsoft.com/office/drawing/2014/main" id="{6D903DA7-F505-4205-A9F0-F14B9ED17C7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90" t="7890" r="18173" b="6346"/>
          <a:stretch/>
        </p:blipFill>
        <p:spPr bwMode="auto">
          <a:xfrm>
            <a:off x="5668696" y="0"/>
            <a:ext cx="4208842" cy="371805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4194D17-5EF9-4482-A829-FCC75EA17361}"/>
              </a:ext>
            </a:extLst>
          </p:cNvPr>
          <p:cNvSpPr txBox="1"/>
          <p:nvPr/>
        </p:nvSpPr>
        <p:spPr>
          <a:xfrm>
            <a:off x="5632814" y="3612843"/>
            <a:ext cx="4225837" cy="338554"/>
          </a:xfrm>
          <a:prstGeom prst="rect">
            <a:avLst/>
          </a:prstGeom>
          <a:noFill/>
        </p:spPr>
        <p:txBody>
          <a:bodyPr wrap="none" rtlCol="0">
            <a:spAutoFit/>
          </a:bodyPr>
          <a:lstStyle/>
          <a:p>
            <a:r>
              <a:rPr lang="en-US" sz="1600" b="1" dirty="0">
                <a:solidFill>
                  <a:schemeClr val="tx1">
                    <a:lumMod val="75000"/>
                    <a:lumOff val="25000"/>
                  </a:schemeClr>
                </a:solidFill>
                <a:latin typeface="Century Gothic" panose="020B0502020202020204" pitchFamily="34" charset="0"/>
              </a:rPr>
              <a:t>2014 Probability &gt;= 40% Cheatgrass Map</a:t>
            </a:r>
          </a:p>
        </p:txBody>
      </p:sp>
    </p:spTree>
    <p:extLst>
      <p:ext uri="{BB962C8B-B14F-4D97-AF65-F5344CB8AC3E}">
        <p14:creationId xmlns:p14="http://schemas.microsoft.com/office/powerpoint/2010/main" val="20110001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pic>
        <p:nvPicPr>
          <p:cNvPr id="14" name="Picture 13" descr="A picture containing map&#10;&#10;Description automatically generated">
            <a:extLst>
              <a:ext uri="{FF2B5EF4-FFF2-40B4-BE49-F238E27FC236}">
                <a16:creationId xmlns:a16="http://schemas.microsoft.com/office/drawing/2014/main" id="{12F4B596-D1B8-40FC-B33E-D46A156AC346}"/>
              </a:ext>
            </a:extLst>
          </p:cNvPr>
          <p:cNvPicPr>
            <a:picLocks noChangeAspect="1"/>
          </p:cNvPicPr>
          <p:nvPr/>
        </p:nvPicPr>
        <p:blipFill>
          <a:blip r:embed="rId3"/>
          <a:stretch>
            <a:fillRect/>
          </a:stretch>
        </p:blipFill>
        <p:spPr>
          <a:xfrm>
            <a:off x="7606836" y="566338"/>
            <a:ext cx="4490516" cy="4377501"/>
          </a:xfrm>
          <a:prstGeom prst="rect">
            <a:avLst/>
          </a:prstGeom>
        </p:spPr>
      </p:pic>
      <p:sp>
        <p:nvSpPr>
          <p:cNvPr id="237" name="Google Shape;237;g617e8e588a_0_21"/>
          <p:cNvSpPr txBox="1"/>
          <p:nvPr/>
        </p:nvSpPr>
        <p:spPr>
          <a:xfrm>
            <a:off x="1128461" y="284305"/>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i="0" u="none" strike="noStrike" cap="none">
                <a:solidFill>
                  <a:srgbClr val="3F4268"/>
                </a:solidFill>
                <a:latin typeface="Century Gothic"/>
                <a:ea typeface="Century Gothic"/>
                <a:cs typeface="Century Gothic"/>
                <a:sym typeface="Century Gothic"/>
              </a:rPr>
              <a:t>CONCLUSIONS</a:t>
            </a:r>
            <a:endParaRPr sz="1400" b="0" i="0" u="none" strike="noStrike" cap="none">
              <a:solidFill>
                <a:srgbClr val="000000"/>
              </a:solidFill>
              <a:latin typeface="Arial"/>
              <a:ea typeface="Arial"/>
              <a:cs typeface="Arial"/>
              <a:sym typeface="Arial"/>
            </a:endParaRPr>
          </a:p>
        </p:txBody>
      </p:sp>
      <p:sp>
        <p:nvSpPr>
          <p:cNvPr id="238" name="Google Shape;238;g617e8e588a_0_21"/>
          <p:cNvSpPr txBox="1"/>
          <p:nvPr/>
        </p:nvSpPr>
        <p:spPr>
          <a:xfrm>
            <a:off x="537517" y="1156746"/>
            <a:ext cx="6629400" cy="4929300"/>
          </a:xfrm>
          <a:prstGeom prst="rect">
            <a:avLst/>
          </a:prstGeom>
          <a:noFill/>
          <a:ln>
            <a:noFill/>
          </a:ln>
        </p:spPr>
        <p:txBody>
          <a:bodyPr spcFirstLastPara="1" wrap="square" lIns="91425" tIns="45700" rIns="91425" bIns="45700" anchor="t" anchorCtr="0">
            <a:noAutofit/>
          </a:bodyPr>
          <a:lstStyle/>
          <a:p>
            <a:pPr marL="400050" lvl="0" indent="-285750">
              <a:lnSpc>
                <a:spcPct val="115000"/>
              </a:lnSpc>
              <a:spcBef>
                <a:spcPts val="1600"/>
              </a:spcBef>
              <a:buClr>
                <a:srgbClr val="3F4268"/>
              </a:buClr>
              <a:buSzPts val="1800"/>
              <a:buFont typeface="Webdings" panose="05030102010509060703" pitchFamily="18" charset="2"/>
              <a:buChar char=""/>
            </a:pPr>
            <a:r>
              <a:rPr lang="en-US" sz="2000" b="1" dirty="0">
                <a:solidFill>
                  <a:schemeClr val="tx1">
                    <a:lumMod val="75000"/>
                    <a:lumOff val="25000"/>
                  </a:schemeClr>
                </a:solidFill>
                <a:latin typeface="Century Gothic"/>
                <a:ea typeface="Century Gothic"/>
                <a:cs typeface="Century Gothic"/>
                <a:sym typeface="Century Gothic"/>
              </a:rPr>
              <a:t>GLM </a:t>
            </a:r>
            <a:r>
              <a:rPr lang="en-US" sz="2000" dirty="0">
                <a:solidFill>
                  <a:schemeClr val="tx1">
                    <a:lumMod val="75000"/>
                    <a:lumOff val="25000"/>
                  </a:schemeClr>
                </a:solidFill>
                <a:latin typeface="Century Gothic"/>
                <a:ea typeface="Century Gothic"/>
                <a:cs typeface="Century Gothic"/>
                <a:sym typeface="Century Gothic"/>
              </a:rPr>
              <a:t>best models Cheatgrass populations</a:t>
            </a:r>
            <a:endParaRPr lang="en-US" sz="2000" b="1" dirty="0">
              <a:solidFill>
                <a:schemeClr val="tx1">
                  <a:lumMod val="75000"/>
                  <a:lumOff val="25000"/>
                </a:schemeClr>
              </a:solidFill>
              <a:latin typeface="Century Gothic"/>
              <a:ea typeface="Century Gothic"/>
              <a:cs typeface="Century Gothic"/>
              <a:sym typeface="Century Gothic"/>
            </a:endParaRPr>
          </a:p>
          <a:p>
            <a:pPr marL="857250" lvl="1" indent="-285750">
              <a:lnSpc>
                <a:spcPct val="115000"/>
              </a:lnSpc>
              <a:spcBef>
                <a:spcPts val="1600"/>
              </a:spcBef>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Best calibrated model</a:t>
            </a:r>
          </a:p>
          <a:p>
            <a:pPr marL="857250" lvl="1" indent="-285750">
              <a:lnSpc>
                <a:spcPct val="115000"/>
              </a:lnSpc>
              <a:spcBef>
                <a:spcPts val="1600"/>
              </a:spcBef>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Visual patterns match field observations</a:t>
            </a:r>
          </a:p>
          <a:p>
            <a:pPr marL="857250" lvl="1" indent="-285750">
              <a:lnSpc>
                <a:spcPct val="115000"/>
              </a:lnSpc>
              <a:spcBef>
                <a:spcPts val="1600"/>
              </a:spcBef>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Larger range of probabilities</a:t>
            </a:r>
          </a:p>
          <a:p>
            <a:pPr marL="857250" lvl="1" indent="-285750">
              <a:lnSpc>
                <a:spcPct val="115000"/>
              </a:lnSpc>
              <a:spcBef>
                <a:spcPts val="1600"/>
              </a:spcBef>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Highest AUC Scores, within 0.05 of each other</a:t>
            </a:r>
            <a:br>
              <a:rPr lang="en-US" sz="2000" dirty="0">
                <a:solidFill>
                  <a:schemeClr val="tx1">
                    <a:lumMod val="75000"/>
                    <a:lumOff val="25000"/>
                  </a:schemeClr>
                </a:solidFill>
                <a:latin typeface="Century Gothic"/>
                <a:ea typeface="Century Gothic"/>
                <a:cs typeface="Century Gothic"/>
                <a:sym typeface="Century Gothic"/>
              </a:rPr>
            </a:br>
            <a:endParaRPr lang="en-US" sz="2000"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15000"/>
              </a:lnSpc>
              <a:spcBef>
                <a:spcPts val="1600"/>
              </a:spcBef>
              <a:spcAft>
                <a:spcPts val="0"/>
              </a:spcAft>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2016 </a:t>
            </a:r>
            <a:r>
              <a:rPr lang="en-US" sz="2000" dirty="0" err="1">
                <a:solidFill>
                  <a:schemeClr val="tx1">
                    <a:lumMod val="75000"/>
                    <a:lumOff val="25000"/>
                  </a:schemeClr>
                </a:solidFill>
                <a:latin typeface="Century Gothic"/>
                <a:ea typeface="Century Gothic"/>
                <a:cs typeface="Century Gothic"/>
                <a:sym typeface="Century Gothic"/>
              </a:rPr>
              <a:t>Imazapic</a:t>
            </a:r>
            <a:r>
              <a:rPr lang="en-US" sz="2000" dirty="0">
                <a:solidFill>
                  <a:schemeClr val="tx1">
                    <a:lumMod val="75000"/>
                    <a:lumOff val="25000"/>
                  </a:schemeClr>
                </a:solidFill>
                <a:latin typeface="Century Gothic"/>
                <a:ea typeface="Century Gothic"/>
                <a:cs typeface="Century Gothic"/>
                <a:sym typeface="Century Gothic"/>
              </a:rPr>
              <a:t> Treatment was </a:t>
            </a:r>
            <a:r>
              <a:rPr lang="en-US" sz="2000" b="1" dirty="0">
                <a:solidFill>
                  <a:schemeClr val="tx1">
                    <a:lumMod val="75000"/>
                    <a:lumOff val="25000"/>
                  </a:schemeClr>
                </a:solidFill>
                <a:latin typeface="Century Gothic"/>
                <a:ea typeface="Century Gothic"/>
                <a:cs typeface="Century Gothic"/>
                <a:sym typeface="Century Gothic"/>
              </a:rPr>
              <a:t>effective</a:t>
            </a:r>
            <a:endParaRPr sz="2000" b="1" dirty="0">
              <a:solidFill>
                <a:schemeClr val="tx1">
                  <a:lumMod val="75000"/>
                  <a:lumOff val="25000"/>
                </a:schemeClr>
              </a:solidFill>
              <a:latin typeface="Century Gothic"/>
              <a:ea typeface="Century Gothic"/>
              <a:cs typeface="Century Gothic"/>
              <a:sym typeface="Century Gothic"/>
            </a:endParaRPr>
          </a:p>
          <a:p>
            <a:pPr marL="857250" marR="0" lvl="1" indent="-285750" algn="l" rtl="0">
              <a:lnSpc>
                <a:spcPct val="115000"/>
              </a:lnSpc>
              <a:spcBef>
                <a:spcPts val="1600"/>
              </a:spcBef>
              <a:spcAft>
                <a:spcPts val="0"/>
              </a:spcAft>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36% Decrease in Treated Areas</a:t>
            </a:r>
            <a:endParaRPr sz="2000" dirty="0">
              <a:solidFill>
                <a:schemeClr val="tx1">
                  <a:lumMod val="75000"/>
                  <a:lumOff val="25000"/>
                </a:schemeClr>
              </a:solidFill>
              <a:latin typeface="Century Gothic"/>
              <a:ea typeface="Century Gothic"/>
              <a:cs typeface="Century Gothic"/>
              <a:sym typeface="Century Gothic"/>
            </a:endParaRPr>
          </a:p>
          <a:p>
            <a:pPr marL="857250" marR="0" lvl="1" indent="-285750" algn="l" rtl="0">
              <a:lnSpc>
                <a:spcPct val="115000"/>
              </a:lnSpc>
              <a:spcBef>
                <a:spcPts val="1600"/>
              </a:spcBef>
              <a:spcAft>
                <a:spcPts val="0"/>
              </a:spcAft>
              <a:buClr>
                <a:srgbClr val="3F4268"/>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5.5% Increase in Untreated Areas</a:t>
            </a:r>
            <a:endParaRPr sz="2000" dirty="0">
              <a:solidFill>
                <a:schemeClr val="tx1">
                  <a:lumMod val="75000"/>
                  <a:lumOff val="25000"/>
                </a:schemeClr>
              </a:solidFill>
              <a:latin typeface="Century Gothic"/>
              <a:ea typeface="Century Gothic"/>
              <a:cs typeface="Century Gothic"/>
              <a:sym typeface="Century Gothic"/>
            </a:endParaRPr>
          </a:p>
        </p:txBody>
      </p:sp>
      <p:grpSp>
        <p:nvGrpSpPr>
          <p:cNvPr id="6" name="Group 5">
            <a:extLst>
              <a:ext uri="{FF2B5EF4-FFF2-40B4-BE49-F238E27FC236}">
                <a16:creationId xmlns:a16="http://schemas.microsoft.com/office/drawing/2014/main" id="{A361AA2E-E9A5-4E66-8B4D-95DC5DBFAE9C}"/>
              </a:ext>
            </a:extLst>
          </p:cNvPr>
          <p:cNvGrpSpPr/>
          <p:nvPr/>
        </p:nvGrpSpPr>
        <p:grpSpPr>
          <a:xfrm>
            <a:off x="7118608" y="1323257"/>
            <a:ext cx="3010103" cy="975118"/>
            <a:chOff x="8122228" y="481174"/>
            <a:chExt cx="2712027" cy="975118"/>
          </a:xfrm>
        </p:grpSpPr>
        <p:sp>
          <p:nvSpPr>
            <p:cNvPr id="4" name="Rectangle 3">
              <a:extLst>
                <a:ext uri="{FF2B5EF4-FFF2-40B4-BE49-F238E27FC236}">
                  <a16:creationId xmlns:a16="http://schemas.microsoft.com/office/drawing/2014/main" id="{05362D61-4B81-4D2F-A717-EA5771A7087E}"/>
                </a:ext>
              </a:extLst>
            </p:cNvPr>
            <p:cNvSpPr/>
            <p:nvPr/>
          </p:nvSpPr>
          <p:spPr>
            <a:xfrm>
              <a:off x="8122228" y="506420"/>
              <a:ext cx="439881" cy="257286"/>
            </a:xfrm>
            <a:prstGeom prst="rect">
              <a:avLst/>
            </a:prstGeom>
            <a:solidFill>
              <a:srgbClr val="A0A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7" name="Rectangle 6">
              <a:extLst>
                <a:ext uri="{FF2B5EF4-FFF2-40B4-BE49-F238E27FC236}">
                  <a16:creationId xmlns:a16="http://schemas.microsoft.com/office/drawing/2014/main" id="{A88AA06A-2960-403F-8A21-FE681CB14B7A}"/>
                </a:ext>
              </a:extLst>
            </p:cNvPr>
            <p:cNvSpPr/>
            <p:nvPr/>
          </p:nvSpPr>
          <p:spPr>
            <a:xfrm>
              <a:off x="8122228" y="827094"/>
              <a:ext cx="439881" cy="257286"/>
            </a:xfrm>
            <a:prstGeom prst="rect">
              <a:avLst/>
            </a:prstGeom>
            <a:solidFill>
              <a:srgbClr val="FFA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8" name="Rectangle 7">
              <a:extLst>
                <a:ext uri="{FF2B5EF4-FFF2-40B4-BE49-F238E27FC236}">
                  <a16:creationId xmlns:a16="http://schemas.microsoft.com/office/drawing/2014/main" id="{2701CA8E-B3D3-4177-B3BA-A50AF65C3F80}"/>
                </a:ext>
              </a:extLst>
            </p:cNvPr>
            <p:cNvSpPr/>
            <p:nvPr/>
          </p:nvSpPr>
          <p:spPr>
            <a:xfrm>
              <a:off x="8122228" y="1147768"/>
              <a:ext cx="439881" cy="257286"/>
            </a:xfrm>
            <a:prstGeom prst="rect">
              <a:avLst/>
            </a:prstGeom>
            <a:solidFill>
              <a:srgbClr val="2C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 name="TextBox 4">
              <a:extLst>
                <a:ext uri="{FF2B5EF4-FFF2-40B4-BE49-F238E27FC236}">
                  <a16:creationId xmlns:a16="http://schemas.microsoft.com/office/drawing/2014/main" id="{4DF7C38F-AFFD-4892-8E55-38FA8A989005}"/>
                </a:ext>
              </a:extLst>
            </p:cNvPr>
            <p:cNvSpPr txBox="1"/>
            <p:nvPr/>
          </p:nvSpPr>
          <p:spPr>
            <a:xfrm>
              <a:off x="8562109" y="481174"/>
              <a:ext cx="1695244" cy="307777"/>
            </a:xfrm>
            <a:prstGeom prst="rect">
              <a:avLst/>
            </a:prstGeom>
            <a:noFill/>
          </p:spPr>
          <p:txBody>
            <a:bodyPr wrap="square" rtlCol="0">
              <a:spAutoFit/>
            </a:bodyPr>
            <a:lstStyle/>
            <a:p>
              <a:r>
                <a:rPr lang="en-US" dirty="0">
                  <a:latin typeface="Century Gothic" panose="020B0502020202020204" pitchFamily="34" charset="0"/>
                </a:rPr>
                <a:t>= No Change</a:t>
              </a:r>
            </a:p>
          </p:txBody>
        </p:sp>
        <p:sp>
          <p:nvSpPr>
            <p:cNvPr id="10" name="TextBox 9">
              <a:extLst>
                <a:ext uri="{FF2B5EF4-FFF2-40B4-BE49-F238E27FC236}">
                  <a16:creationId xmlns:a16="http://schemas.microsoft.com/office/drawing/2014/main" id="{F264865F-95F5-40A4-8D42-2E5C8F9435AA}"/>
                </a:ext>
              </a:extLst>
            </p:cNvPr>
            <p:cNvSpPr txBox="1"/>
            <p:nvPr/>
          </p:nvSpPr>
          <p:spPr>
            <a:xfrm>
              <a:off x="8562109" y="801848"/>
              <a:ext cx="2272146" cy="307777"/>
            </a:xfrm>
            <a:prstGeom prst="rect">
              <a:avLst/>
            </a:prstGeom>
            <a:noFill/>
          </p:spPr>
          <p:txBody>
            <a:bodyPr wrap="square" rtlCol="0">
              <a:spAutoFit/>
            </a:bodyPr>
            <a:lstStyle/>
            <a:p>
              <a:r>
                <a:rPr lang="en-US" dirty="0">
                  <a:latin typeface="Century Gothic" panose="020B0502020202020204" pitchFamily="34" charset="0"/>
                </a:rPr>
                <a:t>= Cheatgrass Increase</a:t>
              </a:r>
            </a:p>
          </p:txBody>
        </p:sp>
        <p:sp>
          <p:nvSpPr>
            <p:cNvPr id="11" name="TextBox 10">
              <a:extLst>
                <a:ext uri="{FF2B5EF4-FFF2-40B4-BE49-F238E27FC236}">
                  <a16:creationId xmlns:a16="http://schemas.microsoft.com/office/drawing/2014/main" id="{D4BD12BB-D1E4-401A-BEBF-7CE6B51885F3}"/>
                </a:ext>
              </a:extLst>
            </p:cNvPr>
            <p:cNvSpPr txBox="1"/>
            <p:nvPr/>
          </p:nvSpPr>
          <p:spPr>
            <a:xfrm>
              <a:off x="8562109" y="1148515"/>
              <a:ext cx="2272146" cy="307777"/>
            </a:xfrm>
            <a:prstGeom prst="rect">
              <a:avLst/>
            </a:prstGeom>
            <a:noFill/>
          </p:spPr>
          <p:txBody>
            <a:bodyPr wrap="square" rtlCol="0">
              <a:spAutoFit/>
            </a:bodyPr>
            <a:lstStyle/>
            <a:p>
              <a:r>
                <a:rPr lang="en-US" dirty="0">
                  <a:latin typeface="Century Gothic" panose="020B0502020202020204" pitchFamily="34" charset="0"/>
                </a:rPr>
                <a:t>= Cheatgrass Decrease</a:t>
              </a:r>
            </a:p>
          </p:txBody>
        </p:sp>
      </p:grpSp>
      <p:sp>
        <p:nvSpPr>
          <p:cNvPr id="12" name="TextBox 11">
            <a:extLst>
              <a:ext uri="{FF2B5EF4-FFF2-40B4-BE49-F238E27FC236}">
                <a16:creationId xmlns:a16="http://schemas.microsoft.com/office/drawing/2014/main" id="{DEA5C30F-1E18-454A-9691-5762835832E1}"/>
              </a:ext>
            </a:extLst>
          </p:cNvPr>
          <p:cNvSpPr txBox="1"/>
          <p:nvPr/>
        </p:nvSpPr>
        <p:spPr>
          <a:xfrm>
            <a:off x="6845184" y="1002857"/>
            <a:ext cx="3383003" cy="307777"/>
          </a:xfrm>
          <a:prstGeom prst="rect">
            <a:avLst/>
          </a:prstGeom>
          <a:noFill/>
        </p:spPr>
        <p:txBody>
          <a:bodyPr wrap="square" rtlCol="0">
            <a:spAutoFit/>
          </a:bodyPr>
          <a:lstStyle/>
          <a:p>
            <a:r>
              <a:rPr lang="en-US" b="1" dirty="0">
                <a:latin typeface="Century Gothic" panose="020B0502020202020204" pitchFamily="34" charset="0"/>
              </a:rPr>
              <a:t>2015/2019 Cheatgrass Change Map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pic>
        <p:nvPicPr>
          <p:cNvPr id="1026" name="Picture 2" descr="C:\Users\neyoung.COLOSTATE\Documents\redl7.png"/>
          <p:cNvPicPr>
            <a:picLocks noChangeAspect="1" noChangeArrowheads="1"/>
          </p:cNvPicPr>
          <p:nvPr/>
        </p:nvPicPr>
        <p:blipFill rotWithShape="1">
          <a:blip r:embed="rId3">
            <a:extLst>
              <a:ext uri="{28A0092B-C50C-407E-A947-70E740481C1C}">
                <a14:useLocalDpi xmlns:a14="http://schemas.microsoft.com/office/drawing/2010/main" val="0"/>
              </a:ext>
            </a:extLst>
          </a:blip>
          <a:srcRect l="11935" t="22474" r="10260" b="22334"/>
          <a:stretch/>
        </p:blipFill>
        <p:spPr bwMode="auto">
          <a:xfrm>
            <a:off x="3917111" y="3109133"/>
            <a:ext cx="3774925" cy="3465547"/>
          </a:xfrm>
          <a:prstGeom prst="rect">
            <a:avLst/>
          </a:prstGeom>
          <a:noFill/>
          <a:extLst>
            <a:ext uri="{909E8E84-426E-40DD-AFC4-6F175D3DCCD1}">
              <a14:hiddenFill xmlns:a14="http://schemas.microsoft.com/office/drawing/2010/main">
                <a:solidFill>
                  <a:srgbClr val="FFFFFF"/>
                </a:solidFill>
              </a14:hiddenFill>
            </a:ext>
          </a:extLst>
        </p:spPr>
      </p:pic>
      <p:sp>
        <p:nvSpPr>
          <p:cNvPr id="244" name="Google Shape;244;g617e8e588a_0_26"/>
          <p:cNvSpPr txBox="1"/>
          <p:nvPr/>
        </p:nvSpPr>
        <p:spPr>
          <a:xfrm>
            <a:off x="1128461" y="284305"/>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a:solidFill>
                  <a:srgbClr val="3F4268"/>
                </a:solidFill>
                <a:latin typeface="Century Gothic"/>
                <a:ea typeface="Century Gothic"/>
                <a:cs typeface="Century Gothic"/>
                <a:sym typeface="Century Gothic"/>
              </a:rPr>
              <a:t>LIMITATIONS</a:t>
            </a:r>
            <a:endParaRPr sz="1400" b="0" i="0" u="none" strike="noStrike" cap="none">
              <a:solidFill>
                <a:srgbClr val="000000"/>
              </a:solidFill>
              <a:latin typeface="Arial"/>
              <a:ea typeface="Arial"/>
              <a:cs typeface="Arial"/>
              <a:sym typeface="Arial"/>
            </a:endParaRPr>
          </a:p>
        </p:txBody>
      </p:sp>
      <p:sp>
        <p:nvSpPr>
          <p:cNvPr id="245" name="Google Shape;245;g617e8e588a_0_26"/>
          <p:cNvSpPr txBox="1"/>
          <p:nvPr/>
        </p:nvSpPr>
        <p:spPr>
          <a:xfrm>
            <a:off x="336012" y="929959"/>
            <a:ext cx="6434737" cy="49293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Fewer </a:t>
            </a:r>
            <a:r>
              <a:rPr lang="en-US" sz="2000" i="1" dirty="0">
                <a:solidFill>
                  <a:schemeClr val="tx1">
                    <a:lumMod val="75000"/>
                    <a:lumOff val="25000"/>
                  </a:schemeClr>
                </a:solidFill>
                <a:latin typeface="Century Gothic"/>
                <a:ea typeface="Century Gothic"/>
                <a:cs typeface="Century Gothic"/>
                <a:sym typeface="Century Gothic"/>
              </a:rPr>
              <a:t>in situ </a:t>
            </a:r>
            <a:r>
              <a:rPr lang="en-US" sz="2000" dirty="0">
                <a:solidFill>
                  <a:schemeClr val="tx1">
                    <a:lumMod val="75000"/>
                    <a:lumOff val="25000"/>
                  </a:schemeClr>
                </a:solidFill>
                <a:latin typeface="Century Gothic"/>
                <a:ea typeface="Century Gothic"/>
                <a:cs typeface="Century Gothic"/>
                <a:sym typeface="Century Gothic"/>
              </a:rPr>
              <a:t>data points in the Northeastern part of the study area</a:t>
            </a:r>
            <a:endParaRPr sz="2000"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Lack of clear imagery during 2019 emergence stage for Sentinel and Landsat 8</a:t>
            </a:r>
            <a:endParaRPr sz="2000"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Striping over study area with Terra ASTER and Landsat 7</a:t>
            </a:r>
            <a:endParaRPr sz="2000"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000" dirty="0">
                <a:solidFill>
                  <a:schemeClr val="tx1">
                    <a:lumMod val="75000"/>
                    <a:lumOff val="25000"/>
                  </a:schemeClr>
                </a:solidFill>
                <a:latin typeface="Century Gothic"/>
                <a:ea typeface="Century Gothic"/>
                <a:cs typeface="Century Gothic"/>
                <a:sym typeface="Century Gothic"/>
              </a:rPr>
              <a:t>Detecting with models</a:t>
            </a:r>
            <a:endParaRPr sz="2000" dirty="0">
              <a:solidFill>
                <a:schemeClr val="tx1">
                  <a:lumMod val="75000"/>
                  <a:lumOff val="25000"/>
                </a:schemeClr>
              </a:solidFill>
              <a:latin typeface="Century Gothic"/>
              <a:ea typeface="Century Gothic"/>
              <a:cs typeface="Century Gothic"/>
              <a:sym typeface="Century Gothic"/>
            </a:endParaRPr>
          </a:p>
        </p:txBody>
      </p:sp>
      <p:pic>
        <p:nvPicPr>
          <p:cNvPr id="9218" name="Picture 2" descr="https://lh5.googleusercontent.com/KkSVbWoaSq-vVReIa-OsNaH6Zq_9xZdKcVNZkWx55Pmq_LzV72Qf4Ixs1wHh2ezj2P74Ky3QSe1JNS-timMPNWDZdd1cpdH2is4meQmwJJVBNr8Hwoe0ggX6ZHvvHVP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92036" y="0"/>
            <a:ext cx="4467225" cy="40957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7500550" y="3912284"/>
            <a:ext cx="4691449" cy="954107"/>
          </a:xfrm>
          <a:prstGeom prst="rect">
            <a:avLst/>
          </a:prstGeom>
        </p:spPr>
        <p:txBody>
          <a:bodyPr wrap="square">
            <a:spAutoFit/>
          </a:bodyPr>
          <a:lstStyle/>
          <a:p>
            <a:pPr algn="ctr"/>
            <a:r>
              <a:rPr lang="en-US" b="1" dirty="0">
                <a:latin typeface="Century Gothic" panose="020B0502020202020204" pitchFamily="34" charset="0"/>
              </a:rPr>
              <a:t>May 13th, 2019 Landsat 8 Plant Senescence Reflectance Index </a:t>
            </a:r>
            <a:endParaRPr lang="en-US" dirty="0">
              <a:latin typeface="Century Gothic" panose="020B0502020202020204" pitchFamily="34" charset="0"/>
            </a:endParaRPr>
          </a:p>
          <a:p>
            <a:pPr algn="ctr"/>
            <a:r>
              <a:rPr lang="en-US" dirty="0"/>
              <a:t/>
            </a:r>
            <a:br>
              <a:rPr lang="en-US" dirty="0"/>
            </a:br>
            <a:endParaRPr lang="en-US" dirty="0"/>
          </a:p>
        </p:txBody>
      </p:sp>
      <p:sp>
        <p:nvSpPr>
          <p:cNvPr id="7" name="Rectangle 6"/>
          <p:cNvSpPr/>
          <p:nvPr/>
        </p:nvSpPr>
        <p:spPr>
          <a:xfrm>
            <a:off x="3553380" y="6537576"/>
            <a:ext cx="4691449" cy="738664"/>
          </a:xfrm>
          <a:prstGeom prst="rect">
            <a:avLst/>
          </a:prstGeom>
        </p:spPr>
        <p:txBody>
          <a:bodyPr wrap="square">
            <a:spAutoFit/>
          </a:bodyPr>
          <a:lstStyle/>
          <a:p>
            <a:pPr algn="ctr"/>
            <a:r>
              <a:rPr lang="en-US" b="1" dirty="0">
                <a:latin typeface="Century Gothic" panose="020B0502020202020204" pitchFamily="34" charset="0"/>
              </a:rPr>
              <a:t>May 12th, 2019 Landsat 7 Red Band </a:t>
            </a:r>
            <a:endParaRPr lang="en-US" dirty="0">
              <a:latin typeface="Century Gothic" panose="020B0502020202020204" pitchFamily="34" charset="0"/>
            </a:endParaRPr>
          </a:p>
          <a:p>
            <a:pPr algn="ctr"/>
            <a:r>
              <a:rPr lang="en-US" dirty="0"/>
              <a:t/>
            </a:r>
            <a:br>
              <a:rPr lang="en-US" dirty="0"/>
            </a:b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617e8e588a_0_6"/>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dirty="0">
                <a:solidFill>
                  <a:schemeClr val="lt1"/>
                </a:solidFill>
                <a:latin typeface="Century Gothic"/>
                <a:ea typeface="Century Gothic"/>
                <a:cs typeface="Century Gothic"/>
                <a:sym typeface="Century Gothic"/>
              </a:rPr>
              <a:t>FUTURE WORK</a:t>
            </a:r>
            <a:endParaRPr sz="1400" b="0" i="0" u="none" strike="noStrike" cap="none" dirty="0">
              <a:solidFill>
                <a:srgbClr val="000000"/>
              </a:solidFill>
              <a:latin typeface="Arial"/>
              <a:ea typeface="Arial"/>
              <a:cs typeface="Arial"/>
              <a:sym typeface="Arial"/>
            </a:endParaRPr>
          </a:p>
        </p:txBody>
      </p:sp>
      <p:sp>
        <p:nvSpPr>
          <p:cNvPr id="24" name="Google Shape;252;g617e8e588a_0_31"/>
          <p:cNvSpPr txBox="1"/>
          <p:nvPr/>
        </p:nvSpPr>
        <p:spPr>
          <a:xfrm>
            <a:off x="99832" y="1147769"/>
            <a:ext cx="5387276" cy="4929300"/>
          </a:xfrm>
          <a:prstGeom prst="rect">
            <a:avLst/>
          </a:prstGeom>
          <a:noFill/>
          <a:ln>
            <a:noFill/>
          </a:ln>
        </p:spPr>
        <p:txBody>
          <a:bodyPr spcFirstLastPara="1" wrap="square" lIns="91425" tIns="45700" rIns="91425" bIns="45700" anchor="t" anchorCtr="0">
            <a:noAutofit/>
          </a:bodyPr>
          <a:lstStyle/>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800" b="1" i="0" u="none" strike="noStrike" cap="none" dirty="0">
                <a:solidFill>
                  <a:schemeClr val="tx1">
                    <a:lumMod val="75000"/>
                    <a:lumOff val="25000"/>
                  </a:schemeClr>
                </a:solidFill>
                <a:latin typeface="Century Gothic"/>
                <a:ea typeface="Century Gothic"/>
                <a:cs typeface="Century Gothic"/>
                <a:sym typeface="Century Gothic"/>
              </a:rPr>
              <a:t>Evaluate</a:t>
            </a:r>
            <a:r>
              <a:rPr lang="en-US" sz="2800" b="0" i="0" u="none" strike="noStrike" cap="none" dirty="0">
                <a:solidFill>
                  <a:schemeClr val="tx1">
                    <a:lumMod val="75000"/>
                    <a:lumOff val="25000"/>
                  </a:schemeClr>
                </a:solidFill>
                <a:latin typeface="Century Gothic"/>
                <a:ea typeface="Century Gothic"/>
                <a:cs typeface="Century Gothic"/>
                <a:sym typeface="Century Gothic"/>
              </a:rPr>
              <a:t> August 2019 and 2022 treatment</a:t>
            </a:r>
            <a:br>
              <a:rPr lang="en-US" sz="2800" b="0" i="0" u="none" strike="noStrike" cap="none" dirty="0">
                <a:solidFill>
                  <a:schemeClr val="tx1">
                    <a:lumMod val="75000"/>
                    <a:lumOff val="25000"/>
                  </a:schemeClr>
                </a:solidFill>
                <a:latin typeface="Century Gothic"/>
                <a:ea typeface="Century Gothic"/>
                <a:cs typeface="Century Gothic"/>
                <a:sym typeface="Century Gothic"/>
              </a:rPr>
            </a:br>
            <a:endParaRPr lang="en-US" sz="2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800" b="1" dirty="0">
                <a:solidFill>
                  <a:schemeClr val="tx1">
                    <a:lumMod val="75000"/>
                    <a:lumOff val="25000"/>
                  </a:schemeClr>
                </a:solidFill>
                <a:latin typeface="Century Gothic"/>
                <a:ea typeface="Century Gothic"/>
                <a:cs typeface="Century Gothic"/>
                <a:sym typeface="Century Gothic"/>
              </a:rPr>
              <a:t>Continue</a:t>
            </a:r>
            <a:r>
              <a:rPr lang="en-US" sz="2800" dirty="0">
                <a:solidFill>
                  <a:schemeClr val="tx1">
                    <a:lumMod val="75000"/>
                    <a:lumOff val="25000"/>
                  </a:schemeClr>
                </a:solidFill>
                <a:latin typeface="Century Gothic"/>
                <a:ea typeface="Century Gothic"/>
                <a:cs typeface="Century Gothic"/>
                <a:sym typeface="Century Gothic"/>
              </a:rPr>
              <a:t> field data collection</a:t>
            </a:r>
            <a:br>
              <a:rPr lang="en-US" sz="2800" dirty="0">
                <a:solidFill>
                  <a:schemeClr val="tx1">
                    <a:lumMod val="75000"/>
                    <a:lumOff val="25000"/>
                  </a:schemeClr>
                </a:solidFill>
                <a:latin typeface="Century Gothic"/>
                <a:ea typeface="Century Gothic"/>
                <a:cs typeface="Century Gothic"/>
                <a:sym typeface="Century Gothic"/>
              </a:rPr>
            </a:br>
            <a:endParaRPr lang="en-US" sz="2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42900" algn="l" rtl="0">
              <a:lnSpc>
                <a:spcPct val="115000"/>
              </a:lnSpc>
              <a:spcBef>
                <a:spcPts val="1600"/>
              </a:spcBef>
              <a:spcAft>
                <a:spcPts val="0"/>
              </a:spcAft>
              <a:buClr>
                <a:schemeClr val="tx1">
                  <a:lumMod val="75000"/>
                  <a:lumOff val="25000"/>
                </a:schemeClr>
              </a:buClr>
              <a:buSzPts val="1800"/>
              <a:buFont typeface="Webdings" panose="05030102010509060703" pitchFamily="18" charset="2"/>
              <a:buChar char=""/>
            </a:pPr>
            <a:r>
              <a:rPr lang="en-US" sz="2800" b="1" i="0" u="none" strike="noStrike" cap="none" dirty="0">
                <a:solidFill>
                  <a:schemeClr val="tx1">
                    <a:lumMod val="75000"/>
                    <a:lumOff val="25000"/>
                  </a:schemeClr>
                </a:solidFill>
                <a:latin typeface="Century Gothic"/>
                <a:ea typeface="Century Gothic"/>
                <a:cs typeface="Century Gothic"/>
                <a:sym typeface="Century Gothic"/>
              </a:rPr>
              <a:t>Analyze</a:t>
            </a:r>
            <a:r>
              <a:rPr lang="en-US" sz="2800" b="0" i="0" u="none" strike="noStrike" cap="none" dirty="0">
                <a:solidFill>
                  <a:schemeClr val="tx1">
                    <a:lumMod val="75000"/>
                    <a:lumOff val="25000"/>
                  </a:schemeClr>
                </a:solidFill>
                <a:latin typeface="Century Gothic"/>
                <a:ea typeface="Century Gothic"/>
                <a:cs typeface="Century Gothic"/>
                <a:sym typeface="Century Gothic"/>
              </a:rPr>
              <a:t> the effect of </a:t>
            </a:r>
            <a:r>
              <a:rPr lang="en-US" sz="2800" b="0" i="0" u="none" strike="noStrike" cap="none" dirty="0" err="1">
                <a:solidFill>
                  <a:schemeClr val="tx1">
                    <a:lumMod val="75000"/>
                    <a:lumOff val="25000"/>
                  </a:schemeClr>
                </a:solidFill>
                <a:latin typeface="Century Gothic"/>
                <a:ea typeface="Century Gothic"/>
                <a:cs typeface="Century Gothic"/>
                <a:sym typeface="Century Gothic"/>
              </a:rPr>
              <a:t>Imazapic</a:t>
            </a:r>
            <a:r>
              <a:rPr lang="en-US" sz="2800" b="0" i="0" u="none" strike="noStrike" cap="none" dirty="0">
                <a:solidFill>
                  <a:schemeClr val="tx1">
                    <a:lumMod val="75000"/>
                    <a:lumOff val="25000"/>
                  </a:schemeClr>
                </a:solidFill>
                <a:latin typeface="Century Gothic"/>
                <a:ea typeface="Century Gothic"/>
                <a:cs typeface="Century Gothic"/>
                <a:sym typeface="Century Gothic"/>
              </a:rPr>
              <a:t> on native plants</a:t>
            </a:r>
            <a:endParaRPr sz="2800" dirty="0">
              <a:solidFill>
                <a:schemeClr val="tx1">
                  <a:lumMod val="75000"/>
                  <a:lumOff val="25000"/>
                </a:schemeClr>
              </a:solidFill>
            </a:endParaRPr>
          </a:p>
        </p:txBody>
      </p:sp>
      <p:pic>
        <p:nvPicPr>
          <p:cNvPr id="4098" name="Picture 2" descr="C:\Users\neyoung.COLOSTATE\Downloads\IMG_20190919_132450.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7375"/>
                    </a14:imgEffect>
                    <a14:imgEffect>
                      <a14:brightnessContrast bright="17000" contrast="18000"/>
                    </a14:imgEffect>
                  </a14:imgLayer>
                </a14:imgProps>
              </a:ext>
              <a:ext uri="{28A0092B-C50C-407E-A947-70E740481C1C}">
                <a14:useLocalDpi xmlns:a14="http://schemas.microsoft.com/office/drawing/2010/main" val="0"/>
              </a:ext>
            </a:extLst>
          </a:blip>
          <a:srcRect/>
          <a:stretch>
            <a:fillRect/>
          </a:stretch>
        </p:blipFill>
        <p:spPr bwMode="auto">
          <a:xfrm>
            <a:off x="5822774" y="1531112"/>
            <a:ext cx="6061276" cy="4545957"/>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Google Shape;136;g617e8e588a_0_0">
            <a:extLst>
              <a:ext uri="{FF2B5EF4-FFF2-40B4-BE49-F238E27FC236}">
                <a16:creationId xmlns:a16="http://schemas.microsoft.com/office/drawing/2014/main" id="{FC490E9D-8338-43EE-BEA2-2B4595BDC8A5}"/>
              </a:ext>
            </a:extLst>
          </p:cNvPr>
          <p:cNvSpPr txBox="1"/>
          <p:nvPr/>
        </p:nvSpPr>
        <p:spPr>
          <a:xfrm flipH="1">
            <a:off x="7703127" y="6077069"/>
            <a:ext cx="4180923" cy="39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Image</a:t>
            </a:r>
            <a:r>
              <a:rPr lang="en-US" i="0" u="none" strike="noStrike" cap="none" dirty="0">
                <a:solidFill>
                  <a:schemeClr val="tx1">
                    <a:lumMod val="75000"/>
                    <a:lumOff val="25000"/>
                  </a:schemeClr>
                </a:solidFill>
                <a:latin typeface="Century Gothic"/>
                <a:ea typeface="Century Gothic"/>
                <a:cs typeface="Century Gothic"/>
                <a:sym typeface="Century Gothic"/>
              </a:rPr>
              <a:t> Credit: </a:t>
            </a:r>
            <a:r>
              <a:rPr lang="en-US" dirty="0" smtClean="0">
                <a:solidFill>
                  <a:schemeClr val="tx1">
                    <a:lumMod val="75000"/>
                    <a:lumOff val="25000"/>
                  </a:schemeClr>
                </a:solidFill>
                <a:latin typeface="Century Gothic"/>
                <a:ea typeface="Century Gothic"/>
                <a:cs typeface="Century Gothic"/>
                <a:sym typeface="Century Gothic"/>
              </a:rPr>
              <a:t>Medicine Bow Disasters Team</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spTree>
    <p:extLst>
      <p:ext uri="{BB962C8B-B14F-4D97-AF65-F5344CB8AC3E}">
        <p14:creationId xmlns:p14="http://schemas.microsoft.com/office/powerpoint/2010/main" val="1339183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g63a0c32e8d_0_95"/>
          <p:cNvSpPr txBox="1"/>
          <p:nvPr/>
        </p:nvSpPr>
        <p:spPr>
          <a:xfrm>
            <a:off x="288700" y="1159200"/>
            <a:ext cx="5577300" cy="4539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2200"/>
              <a:buFont typeface="Arial"/>
              <a:buNone/>
            </a:pPr>
            <a:r>
              <a:rPr lang="en-US" sz="2400" b="1" i="0" u="none" strike="noStrike" cap="none" dirty="0">
                <a:solidFill>
                  <a:schemeClr val="tx1">
                    <a:lumMod val="75000"/>
                    <a:lumOff val="25000"/>
                  </a:schemeClr>
                </a:solidFill>
                <a:latin typeface="Century Gothic"/>
                <a:ea typeface="Century Gothic"/>
                <a:cs typeface="Century Gothic"/>
                <a:sym typeface="Century Gothic"/>
              </a:rPr>
              <a:t>ADVISORS &amp; MENTORS</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88900" marR="0" lvl="0" algn="l" rtl="0">
              <a:lnSpc>
                <a:spcPct val="100000"/>
              </a:lnSpc>
              <a:spcBef>
                <a:spcPts val="0"/>
              </a:spcBef>
              <a:spcAft>
                <a:spcPts val="0"/>
              </a:spcAft>
              <a:buClr>
                <a:schemeClr val="tx1">
                  <a:lumMod val="75000"/>
                  <a:lumOff val="25000"/>
                </a:schemeClr>
              </a:buClr>
              <a:buSzPts val="2200"/>
            </a:pPr>
            <a:r>
              <a:rPr lang="en-US" sz="2400" b="0" i="0" u="sng" strike="noStrike" cap="none" dirty="0">
                <a:solidFill>
                  <a:schemeClr val="tx1">
                    <a:lumMod val="75000"/>
                    <a:lumOff val="25000"/>
                  </a:schemeClr>
                </a:solidFill>
                <a:latin typeface="Century Gothic"/>
                <a:ea typeface="Century Gothic"/>
                <a:cs typeface="Century Gothic"/>
                <a:sym typeface="Century Gothic"/>
              </a:rPr>
              <a:t>CSU Natural Resource Ecology Laboratory</a:t>
            </a: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Dr. Paul Evangelista</a:t>
            </a: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i="0" u="none" strike="noStrike" cap="none" dirty="0" err="1">
                <a:solidFill>
                  <a:schemeClr val="tx1">
                    <a:lumMod val="75000"/>
                    <a:lumOff val="25000"/>
                  </a:schemeClr>
                </a:solidFill>
                <a:latin typeface="Century Gothic"/>
                <a:ea typeface="Century Gothic"/>
                <a:cs typeface="Century Gothic"/>
                <a:sym typeface="Century Gothic"/>
              </a:rPr>
              <a:t>Peder</a:t>
            </a:r>
            <a:r>
              <a:rPr lang="en-US" sz="2400" i="0" u="none" strike="noStrike" cap="none" dirty="0">
                <a:solidFill>
                  <a:schemeClr val="tx1">
                    <a:lumMod val="75000"/>
                    <a:lumOff val="25000"/>
                  </a:schemeClr>
                </a:solidFill>
                <a:latin typeface="Century Gothic"/>
                <a:ea typeface="Century Gothic"/>
                <a:cs typeface="Century Gothic"/>
                <a:sym typeface="Century Gothic"/>
              </a:rPr>
              <a:t> </a:t>
            </a:r>
            <a:r>
              <a:rPr lang="en-US" sz="2400" i="0" u="none" strike="noStrike" cap="none" dirty="0" err="1">
                <a:solidFill>
                  <a:schemeClr val="tx1">
                    <a:lumMod val="75000"/>
                    <a:lumOff val="25000"/>
                  </a:schemeClr>
                </a:solidFill>
                <a:latin typeface="Century Gothic"/>
                <a:ea typeface="Century Gothic"/>
                <a:cs typeface="Century Gothic"/>
                <a:sym typeface="Century Gothic"/>
              </a:rPr>
              <a:t>Engelstad</a:t>
            </a:r>
            <a:endParaRPr lang="en-US" sz="2400"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i="0" u="none" strike="noStrike" cap="none" dirty="0">
                <a:solidFill>
                  <a:schemeClr val="tx1">
                    <a:lumMod val="75000"/>
                    <a:lumOff val="25000"/>
                  </a:schemeClr>
                </a:solidFill>
                <a:latin typeface="Century Gothic"/>
                <a:ea typeface="Century Gothic"/>
                <a:cs typeface="Century Gothic"/>
                <a:sym typeface="Century Gothic"/>
              </a:rPr>
              <a:t>Nicholas Young</a:t>
            </a:r>
            <a:endParaRPr sz="240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i="0" u="none" strike="noStrike" cap="none" dirty="0">
                <a:solidFill>
                  <a:schemeClr val="tx1">
                    <a:lumMod val="75000"/>
                    <a:lumOff val="25000"/>
                  </a:schemeClr>
                </a:solidFill>
                <a:latin typeface="Century Gothic"/>
                <a:ea typeface="Century Gothic"/>
                <a:cs typeface="Century Gothic"/>
                <a:sym typeface="Century Gothic"/>
              </a:rPr>
              <a:t>Tony Vorster</a:t>
            </a:r>
            <a:br>
              <a:rPr lang="en-US" sz="2400" i="0" u="none" strike="noStrike" cap="none" dirty="0">
                <a:solidFill>
                  <a:schemeClr val="tx1">
                    <a:lumMod val="75000"/>
                    <a:lumOff val="25000"/>
                  </a:schemeClr>
                </a:solidFill>
                <a:latin typeface="Century Gothic"/>
                <a:ea typeface="Century Gothic"/>
                <a:cs typeface="Century Gothic"/>
                <a:sym typeface="Century Gothic"/>
              </a:rPr>
            </a:br>
            <a:endParaRPr lang="en-US" sz="2400" i="0" u="none" strike="noStrike" cap="none" dirty="0">
              <a:solidFill>
                <a:schemeClr val="tx1">
                  <a:lumMod val="75000"/>
                  <a:lumOff val="25000"/>
                </a:schemeClr>
              </a:solidFill>
              <a:latin typeface="Century Gothic"/>
              <a:ea typeface="Century Gothic"/>
              <a:cs typeface="Century Gothic"/>
              <a:sym typeface="Century Gothic"/>
            </a:endParaRPr>
          </a:p>
          <a:p>
            <a:pPr marL="88900" marR="0" lvl="0" algn="l" rtl="0">
              <a:lnSpc>
                <a:spcPct val="100000"/>
              </a:lnSpc>
              <a:spcBef>
                <a:spcPts val="0"/>
              </a:spcBef>
              <a:spcAft>
                <a:spcPts val="0"/>
              </a:spcAft>
              <a:buClr>
                <a:schemeClr val="tx1">
                  <a:lumMod val="75000"/>
                  <a:lumOff val="25000"/>
                </a:schemeClr>
              </a:buClr>
              <a:buSzPts val="2200"/>
            </a:pPr>
            <a:r>
              <a:rPr lang="en-US" sz="2400" u="sng" dirty="0">
                <a:solidFill>
                  <a:schemeClr val="tx1">
                    <a:lumMod val="75000"/>
                    <a:lumOff val="25000"/>
                  </a:schemeClr>
                </a:solidFill>
                <a:latin typeface="Century Gothic"/>
                <a:ea typeface="Century Gothic"/>
                <a:cs typeface="Century Gothic"/>
                <a:sym typeface="Century Gothic"/>
              </a:rPr>
              <a:t>USGS, Fort Collins Science Center</a:t>
            </a: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Dr. Catherine </a:t>
            </a:r>
            <a:r>
              <a:rPr lang="en-US" sz="2400" dirty="0" err="1">
                <a:solidFill>
                  <a:schemeClr val="tx1">
                    <a:lumMod val="75000"/>
                    <a:lumOff val="25000"/>
                  </a:schemeClr>
                </a:solidFill>
                <a:latin typeface="Century Gothic"/>
                <a:ea typeface="Century Gothic"/>
                <a:cs typeface="Century Gothic"/>
                <a:sym typeface="Century Gothic"/>
              </a:rPr>
              <a:t>Jarnevich</a:t>
            </a:r>
            <a:r>
              <a:rPr lang="en-US" sz="2400" dirty="0">
                <a:solidFill>
                  <a:schemeClr val="tx1">
                    <a:lumMod val="75000"/>
                    <a:lumOff val="25000"/>
                  </a:schemeClr>
                </a:solidFill>
                <a:latin typeface="Century Gothic"/>
                <a:ea typeface="Century Gothic"/>
                <a:cs typeface="Century Gothic"/>
                <a:sym typeface="Century Gothic"/>
              </a:rPr>
              <a:t/>
            </a:r>
            <a:br>
              <a:rPr lang="en-US" sz="2400" dirty="0">
                <a:solidFill>
                  <a:schemeClr val="tx1">
                    <a:lumMod val="75000"/>
                    <a:lumOff val="25000"/>
                  </a:schemeClr>
                </a:solidFill>
                <a:latin typeface="Century Gothic"/>
                <a:ea typeface="Century Gothic"/>
                <a:cs typeface="Century Gothic"/>
                <a:sym typeface="Century Gothic"/>
              </a:rPr>
            </a:br>
            <a:endParaRPr lang="en-US" sz="2400" dirty="0">
              <a:solidFill>
                <a:schemeClr val="tx1">
                  <a:lumMod val="75000"/>
                  <a:lumOff val="25000"/>
                </a:schemeClr>
              </a:solidFill>
              <a:latin typeface="Century Gothic"/>
              <a:ea typeface="Century Gothic"/>
              <a:cs typeface="Century Gothic"/>
              <a:sym typeface="Century Gothic"/>
            </a:endParaRPr>
          </a:p>
          <a:p>
            <a:pPr marL="88900" marR="0" lvl="0" algn="l" rtl="0">
              <a:lnSpc>
                <a:spcPct val="100000"/>
              </a:lnSpc>
              <a:spcBef>
                <a:spcPts val="0"/>
              </a:spcBef>
              <a:spcAft>
                <a:spcPts val="0"/>
              </a:spcAft>
              <a:buClr>
                <a:schemeClr val="tx1">
                  <a:lumMod val="75000"/>
                  <a:lumOff val="25000"/>
                </a:schemeClr>
              </a:buClr>
              <a:buSzPts val="2200"/>
            </a:pPr>
            <a:r>
              <a:rPr lang="en-US" sz="2400" u="sng" dirty="0">
                <a:solidFill>
                  <a:schemeClr val="tx1">
                    <a:lumMod val="75000"/>
                    <a:lumOff val="25000"/>
                  </a:schemeClr>
                </a:solidFill>
                <a:latin typeface="Century Gothic"/>
                <a:ea typeface="Century Gothic"/>
                <a:cs typeface="Century Gothic"/>
                <a:sym typeface="Century Gothic"/>
              </a:rPr>
              <a:t>NASA DEVELOP</a:t>
            </a: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i="0" u="none" strike="noStrike" cap="none" dirty="0">
                <a:solidFill>
                  <a:schemeClr val="tx1">
                    <a:lumMod val="75000"/>
                    <a:lumOff val="25000"/>
                  </a:schemeClr>
                </a:solidFill>
                <a:latin typeface="Century Gothic"/>
                <a:ea typeface="Century Gothic"/>
                <a:cs typeface="Century Gothic"/>
                <a:sym typeface="Century Gothic"/>
              </a:rPr>
              <a:t>Kristen Dennis</a:t>
            </a:r>
            <a:endParaRPr sz="240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258" name="Google Shape;258;g63a0c32e8d_0_95"/>
          <p:cNvSpPr txBox="1"/>
          <p:nvPr/>
        </p:nvSpPr>
        <p:spPr>
          <a:xfrm>
            <a:off x="6204950" y="1159200"/>
            <a:ext cx="5577300" cy="3276166"/>
          </a:xfrm>
          <a:prstGeom prst="rect">
            <a:avLst/>
          </a:prstGeom>
          <a:noFill/>
          <a:ln>
            <a:noFill/>
          </a:ln>
        </p:spPr>
        <p:txBody>
          <a:bodyPr spcFirstLastPara="1" wrap="square" lIns="91425" tIns="45700" rIns="91425" bIns="45700" anchor="t" anchorCtr="0">
            <a:noAutofit/>
          </a:bodyPr>
          <a:lstStyle/>
          <a:p>
            <a:pPr marR="0" lvl="0" algn="l" rtl="0">
              <a:lnSpc>
                <a:spcPct val="100000"/>
              </a:lnSpc>
              <a:spcBef>
                <a:spcPts val="0"/>
              </a:spcBef>
              <a:spcAft>
                <a:spcPts val="0"/>
              </a:spcAft>
              <a:buClr>
                <a:schemeClr val="tx1">
                  <a:lumMod val="75000"/>
                  <a:lumOff val="25000"/>
                </a:schemeClr>
              </a:buClr>
              <a:buSzPts val="2200"/>
            </a:pPr>
            <a:r>
              <a:rPr lang="en-US" sz="2400" b="1" i="0" u="none" strike="noStrike" cap="none" dirty="0">
                <a:solidFill>
                  <a:schemeClr val="tx1">
                    <a:lumMod val="75000"/>
                    <a:lumOff val="25000"/>
                  </a:schemeClr>
                </a:solidFill>
                <a:latin typeface="Century Gothic"/>
                <a:ea typeface="Century Gothic"/>
                <a:cs typeface="Century Gothic"/>
                <a:sym typeface="Century Gothic"/>
              </a:rPr>
              <a:t>PARTNERS</a:t>
            </a:r>
            <a:endParaRPr sz="2400" b="1" i="0" u="none" strike="noStrike" cap="none" dirty="0">
              <a:solidFill>
                <a:schemeClr val="tx1">
                  <a:lumMod val="75000"/>
                  <a:lumOff val="25000"/>
                </a:schemeClr>
              </a:solidFill>
              <a:latin typeface="Century Gothic"/>
              <a:ea typeface="Century Gothic"/>
              <a:cs typeface="Century Gothic"/>
              <a:sym typeface="Century Gothic"/>
            </a:endParaRPr>
          </a:p>
          <a:p>
            <a:pPr marL="88900" marR="0" lvl="0" algn="l" rtl="0">
              <a:lnSpc>
                <a:spcPct val="100000"/>
              </a:lnSpc>
              <a:spcBef>
                <a:spcPts val="0"/>
              </a:spcBef>
              <a:spcAft>
                <a:spcPts val="0"/>
              </a:spcAft>
              <a:buClr>
                <a:schemeClr val="tx1">
                  <a:lumMod val="75000"/>
                  <a:lumOff val="25000"/>
                </a:schemeClr>
              </a:buClr>
              <a:buSzPts val="2200"/>
            </a:pPr>
            <a:r>
              <a:rPr lang="en-US" sz="2400" b="0" i="0" u="sng" strike="noStrike" cap="none" dirty="0">
                <a:solidFill>
                  <a:schemeClr val="tx1">
                    <a:lumMod val="75000"/>
                    <a:lumOff val="25000"/>
                  </a:schemeClr>
                </a:solidFill>
                <a:latin typeface="Century Gothic"/>
                <a:ea typeface="Century Gothic"/>
                <a:cs typeface="Century Gothic"/>
                <a:sym typeface="Century Gothic"/>
              </a:rPr>
              <a:t>USDA, US Forest Service</a:t>
            </a: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b="0" i="0" u="none" strike="noStrike" cap="none" dirty="0" err="1">
                <a:solidFill>
                  <a:schemeClr val="tx1">
                    <a:lumMod val="75000"/>
                    <a:lumOff val="25000"/>
                  </a:schemeClr>
                </a:solidFill>
                <a:latin typeface="Century Gothic"/>
                <a:ea typeface="Century Gothic"/>
                <a:cs typeface="Century Gothic"/>
                <a:sym typeface="Century Gothic"/>
              </a:rPr>
              <a:t>Jacquilyn</a:t>
            </a:r>
            <a:r>
              <a:rPr lang="en-US" sz="2400" b="0" i="0" u="none" strike="noStrike" cap="none" dirty="0">
                <a:solidFill>
                  <a:schemeClr val="tx1">
                    <a:lumMod val="75000"/>
                    <a:lumOff val="25000"/>
                  </a:schemeClr>
                </a:solidFill>
                <a:latin typeface="Century Gothic"/>
                <a:ea typeface="Century Gothic"/>
                <a:cs typeface="Century Gothic"/>
                <a:sym typeface="Century Gothic"/>
              </a:rPr>
              <a:t>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Roaque</a:t>
            </a:r>
            <a:endParaRPr sz="2400" dirty="0">
              <a:solidFill>
                <a:schemeClr val="tx1">
                  <a:lumMod val="75000"/>
                  <a:lumOff val="25000"/>
                </a:schemeClr>
              </a:solidFill>
            </a:endParaRP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Katie Haynes</a:t>
            </a:r>
            <a:endParaRPr sz="2400" dirty="0">
              <a:solidFill>
                <a:schemeClr val="tx1">
                  <a:lumMod val="75000"/>
                  <a:lumOff val="25000"/>
                </a:schemeClr>
              </a:solidFill>
            </a:endParaRP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Wyatt Good</a:t>
            </a:r>
          </a:p>
          <a:p>
            <a:pPr marL="457200" marR="0" lvl="0" indent="-368300" algn="l" rtl="0">
              <a:lnSpc>
                <a:spcPct val="100000"/>
              </a:lnSpc>
              <a:spcBef>
                <a:spcPts val="0"/>
              </a:spcBef>
              <a:spcAft>
                <a:spcPts val="0"/>
              </a:spcAft>
              <a:buClr>
                <a:srgbClr val="3F4268"/>
              </a:buClr>
              <a:buSzPts val="22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John Kenney</a:t>
            </a:r>
            <a:endParaRPr lang="en-US" sz="2400"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200"/>
              <a:buFont typeface="Arial"/>
              <a:buNone/>
            </a:pPr>
            <a:endParaRPr lang="en-US" sz="2200" b="0" i="0" u="none" strike="noStrike" cap="none" dirty="0">
              <a:solidFill>
                <a:srgbClr val="FF0000"/>
              </a:solidFill>
              <a:latin typeface="Century Gothic"/>
              <a:ea typeface="Century Gothic"/>
              <a:cs typeface="Century Gothic"/>
              <a:sym typeface="Century Gothic"/>
            </a:endParaRPr>
          </a:p>
          <a:p>
            <a:pPr marL="0" marR="0" lvl="0" indent="0" algn="l" rtl="0">
              <a:lnSpc>
                <a:spcPct val="100000"/>
              </a:lnSpc>
              <a:spcBef>
                <a:spcPts val="0"/>
              </a:spcBef>
              <a:spcAft>
                <a:spcPts val="0"/>
              </a:spcAft>
              <a:buClr>
                <a:srgbClr val="000000"/>
              </a:buClr>
              <a:buSzPts val="2200"/>
              <a:buFont typeface="Arial"/>
              <a:buNone/>
            </a:pPr>
            <a:endParaRPr sz="2200" b="0" i="0" u="none" strike="noStrike" cap="none" dirty="0">
              <a:solidFill>
                <a:srgbClr val="FF0000"/>
              </a:solidFill>
              <a:latin typeface="Century Gothic"/>
              <a:ea typeface="Century Gothic"/>
              <a:cs typeface="Century Gothic"/>
              <a:sym typeface="Century Gothic"/>
            </a:endParaRPr>
          </a:p>
        </p:txBody>
      </p:sp>
      <p:sp>
        <p:nvSpPr>
          <p:cNvPr id="3" name="TextBox 2">
            <a:extLst>
              <a:ext uri="{FF2B5EF4-FFF2-40B4-BE49-F238E27FC236}">
                <a16:creationId xmlns:a16="http://schemas.microsoft.com/office/drawing/2014/main" id="{17103C1B-954A-486E-99D5-36ED1A66D385}"/>
              </a:ext>
            </a:extLst>
          </p:cNvPr>
          <p:cNvSpPr txBox="1"/>
          <p:nvPr/>
        </p:nvSpPr>
        <p:spPr>
          <a:xfrm>
            <a:off x="3605048" y="6062209"/>
            <a:ext cx="4729655" cy="215444"/>
          </a:xfrm>
          <a:prstGeom prst="rect">
            <a:avLst/>
          </a:prstGeom>
          <a:noFill/>
        </p:spPr>
        <p:txBody>
          <a:bodyPr wrap="square" rtlCol="0">
            <a:spAutoFit/>
          </a:bodyPr>
          <a:lstStyle/>
          <a:p>
            <a:pPr>
              <a:buSzPts val="2200"/>
            </a:pPr>
            <a:r>
              <a:rPr lang="en-US" sz="800" i="1" dirty="0">
                <a:solidFill>
                  <a:schemeClr val="bg1">
                    <a:lumMod val="50000"/>
                  </a:schemeClr>
                </a:solidFill>
                <a:latin typeface="Century Gothic" panose="020B0502020202020204" pitchFamily="34" charset="0"/>
              </a:rPr>
              <a:t>This material contains modified Copernicus Sentinel data 2019, processed by ESA. </a:t>
            </a:r>
          </a:p>
        </p:txBody>
      </p:sp>
      <p:grpSp>
        <p:nvGrpSpPr>
          <p:cNvPr id="4" name="Group 3">
            <a:extLst>
              <a:ext uri="{FF2B5EF4-FFF2-40B4-BE49-F238E27FC236}">
                <a16:creationId xmlns:a16="http://schemas.microsoft.com/office/drawing/2014/main" id="{EA5D917C-BE14-47ED-BD4A-B09D7B83DC65}"/>
              </a:ext>
            </a:extLst>
          </p:cNvPr>
          <p:cNvGrpSpPr/>
          <p:nvPr/>
        </p:nvGrpSpPr>
        <p:grpSpPr>
          <a:xfrm>
            <a:off x="10568086" y="4046344"/>
            <a:ext cx="1474293" cy="1474294"/>
            <a:chOff x="10370105" y="3429000"/>
            <a:chExt cx="1474293" cy="1474294"/>
          </a:xfrm>
        </p:grpSpPr>
        <p:pic>
          <p:nvPicPr>
            <p:cNvPr id="12" name="Picture 11">
              <a:extLst>
                <a:ext uri="{FF2B5EF4-FFF2-40B4-BE49-F238E27FC236}">
                  <a16:creationId xmlns:a16="http://schemas.microsoft.com/office/drawing/2014/main" id="{A22EAE73-649D-4198-B67A-A7C1F0B2276B}"/>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10370105" y="3429000"/>
              <a:ext cx="1474293" cy="1474294"/>
            </a:xfrm>
            <a:prstGeom prst="rect">
              <a:avLst/>
            </a:prstGeom>
          </p:spPr>
        </p:pic>
        <p:pic>
          <p:nvPicPr>
            <p:cNvPr id="17" name="Picture 16">
              <a:extLst>
                <a:ext uri="{FF2B5EF4-FFF2-40B4-BE49-F238E27FC236}">
                  <a16:creationId xmlns:a16="http://schemas.microsoft.com/office/drawing/2014/main" id="{99900C06-23C5-4E67-A0D1-7C29BB594964}"/>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colorTemperature colorTemp="6472"/>
                      </a14:imgEffect>
                      <a14:imgEffect>
                        <a14:brightnessContrast bright="15000" contrast="4000"/>
                      </a14:imgEffect>
                    </a14:imgLayer>
                  </a14:imgProps>
                </a:ext>
                <a:ext uri="{28A0092B-C50C-407E-A947-70E740481C1C}">
                  <a14:useLocalDpi xmlns:a14="http://schemas.microsoft.com/office/drawing/2010/main" val="0"/>
                </a:ext>
              </a:extLst>
            </a:blip>
            <a:srcRect t="10830" b="13943"/>
            <a:stretch/>
          </p:blipFill>
          <p:spPr>
            <a:xfrm>
              <a:off x="10527746" y="3595108"/>
              <a:ext cx="1152478" cy="1153795"/>
            </a:xfrm>
            <a:prstGeom prst="flowChartConnector">
              <a:avLst/>
            </a:prstGeom>
          </p:spPr>
        </p:pic>
      </p:grpSp>
      <p:grpSp>
        <p:nvGrpSpPr>
          <p:cNvPr id="23" name="Group 22">
            <a:extLst>
              <a:ext uri="{FF2B5EF4-FFF2-40B4-BE49-F238E27FC236}">
                <a16:creationId xmlns:a16="http://schemas.microsoft.com/office/drawing/2014/main" id="{8ED03957-D390-4569-B69E-D0E78E237F27}"/>
              </a:ext>
            </a:extLst>
          </p:cNvPr>
          <p:cNvGrpSpPr/>
          <p:nvPr/>
        </p:nvGrpSpPr>
        <p:grpSpPr>
          <a:xfrm>
            <a:off x="5866000" y="4046345"/>
            <a:ext cx="1474293" cy="1474293"/>
            <a:chOff x="4230143" y="3429000"/>
            <a:chExt cx="1474293" cy="1474293"/>
          </a:xfrm>
        </p:grpSpPr>
        <p:pic>
          <p:nvPicPr>
            <p:cNvPr id="6" name="Picture 5">
              <a:extLst>
                <a:ext uri="{FF2B5EF4-FFF2-40B4-BE49-F238E27FC236}">
                  <a16:creationId xmlns:a16="http://schemas.microsoft.com/office/drawing/2014/main" id="{AEF1BFA7-1C6A-45FE-8C63-61C2A0803DAE}"/>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4230143" y="3429000"/>
              <a:ext cx="1474293" cy="1474293"/>
            </a:xfrm>
            <a:prstGeom prst="rect">
              <a:avLst/>
            </a:prstGeom>
          </p:spPr>
        </p:pic>
        <p:pic>
          <p:nvPicPr>
            <p:cNvPr id="18" name="Picture 17" descr="A person standing in front of a tree posing for the camera&#10;&#10;Description automatically generated">
              <a:extLst>
                <a:ext uri="{FF2B5EF4-FFF2-40B4-BE49-F238E27FC236}">
                  <a16:creationId xmlns:a16="http://schemas.microsoft.com/office/drawing/2014/main" id="{B6AAF407-A4BB-4C65-AB42-0A6008698C1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498" r="1143"/>
            <a:stretch/>
          </p:blipFill>
          <p:spPr>
            <a:xfrm>
              <a:off x="4386509" y="3598324"/>
              <a:ext cx="1153359" cy="1150579"/>
            </a:xfrm>
            <a:prstGeom prst="flowChartConnector">
              <a:avLst/>
            </a:prstGeom>
          </p:spPr>
        </p:pic>
      </p:grpSp>
      <p:grpSp>
        <p:nvGrpSpPr>
          <p:cNvPr id="22" name="Group 21">
            <a:extLst>
              <a:ext uri="{FF2B5EF4-FFF2-40B4-BE49-F238E27FC236}">
                <a16:creationId xmlns:a16="http://schemas.microsoft.com/office/drawing/2014/main" id="{F0CB4BB0-A288-4B0D-A182-88CB830E9F2C}"/>
              </a:ext>
            </a:extLst>
          </p:cNvPr>
          <p:cNvGrpSpPr/>
          <p:nvPr/>
        </p:nvGrpSpPr>
        <p:grpSpPr>
          <a:xfrm>
            <a:off x="7440486" y="4046344"/>
            <a:ext cx="1474293" cy="1474294"/>
            <a:chOff x="6276797" y="3429000"/>
            <a:chExt cx="1474293" cy="1474294"/>
          </a:xfrm>
        </p:grpSpPr>
        <p:pic>
          <p:nvPicPr>
            <p:cNvPr id="15" name="Picture 14">
              <a:extLst>
                <a:ext uri="{FF2B5EF4-FFF2-40B4-BE49-F238E27FC236}">
                  <a16:creationId xmlns:a16="http://schemas.microsoft.com/office/drawing/2014/main" id="{22E04358-8AF9-4D7E-8641-9BE5246A2122}"/>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276797" y="3429000"/>
              <a:ext cx="1474293" cy="1474294"/>
            </a:xfrm>
            <a:prstGeom prst="rect">
              <a:avLst/>
            </a:prstGeom>
          </p:spPr>
        </p:pic>
        <p:pic>
          <p:nvPicPr>
            <p:cNvPr id="19" name="Picture 18" descr="A person standing next to a tree&#10;&#10;Description automatically generated">
              <a:extLst>
                <a:ext uri="{FF2B5EF4-FFF2-40B4-BE49-F238E27FC236}">
                  <a16:creationId xmlns:a16="http://schemas.microsoft.com/office/drawing/2014/main" id="{65694273-622B-4D7B-95EB-DDAFFA753702}"/>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7000" contrast="2000"/>
                      </a14:imgEffect>
                    </a14:imgLayer>
                  </a14:imgProps>
                </a:ext>
                <a:ext uri="{28A0092B-C50C-407E-A947-70E740481C1C}">
                  <a14:useLocalDpi xmlns:a14="http://schemas.microsoft.com/office/drawing/2010/main" val="0"/>
                </a:ext>
              </a:extLst>
            </a:blip>
            <a:srcRect l="2713" t="17995" r="5955" b="13310"/>
            <a:stretch/>
          </p:blipFill>
          <p:spPr>
            <a:xfrm>
              <a:off x="6438028" y="3595108"/>
              <a:ext cx="1151831" cy="1153795"/>
            </a:xfrm>
            <a:prstGeom prst="flowChartConnector">
              <a:avLst/>
            </a:prstGeom>
          </p:spPr>
        </p:pic>
      </p:grpSp>
      <p:grpSp>
        <p:nvGrpSpPr>
          <p:cNvPr id="21" name="Group 20">
            <a:extLst>
              <a:ext uri="{FF2B5EF4-FFF2-40B4-BE49-F238E27FC236}">
                <a16:creationId xmlns:a16="http://schemas.microsoft.com/office/drawing/2014/main" id="{BC72D8E1-C77E-4A39-BFC2-38344FB13DA0}"/>
              </a:ext>
            </a:extLst>
          </p:cNvPr>
          <p:cNvGrpSpPr/>
          <p:nvPr/>
        </p:nvGrpSpPr>
        <p:grpSpPr>
          <a:xfrm>
            <a:off x="9014972" y="4046344"/>
            <a:ext cx="1474293" cy="1474294"/>
            <a:chOff x="8323451" y="3429000"/>
            <a:chExt cx="1474293" cy="1474294"/>
          </a:xfrm>
        </p:grpSpPr>
        <p:pic>
          <p:nvPicPr>
            <p:cNvPr id="9" name="Picture 8">
              <a:extLst>
                <a:ext uri="{FF2B5EF4-FFF2-40B4-BE49-F238E27FC236}">
                  <a16:creationId xmlns:a16="http://schemas.microsoft.com/office/drawing/2014/main" id="{179F06AA-55B7-422B-BDD1-C45C6E598BA3}"/>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8323451" y="3429000"/>
              <a:ext cx="1474293" cy="1474294"/>
            </a:xfrm>
            <a:prstGeom prst="rect">
              <a:avLst/>
            </a:prstGeom>
          </p:spPr>
        </p:pic>
        <p:pic>
          <p:nvPicPr>
            <p:cNvPr id="20" name="Picture 19" descr="A person wearing a suit and tie smiling at the camera&#10;&#10;Description automatically generated">
              <a:extLst>
                <a:ext uri="{FF2B5EF4-FFF2-40B4-BE49-F238E27FC236}">
                  <a16:creationId xmlns:a16="http://schemas.microsoft.com/office/drawing/2014/main" id="{D9AE69C3-CC78-485E-84FF-DCE5CF7DF222}"/>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colorTemperature colorTemp="6429"/>
                      </a14:imgEffect>
                      <a14:imgEffect>
                        <a14:brightnessContrast bright="18000" contrast="2000"/>
                      </a14:imgEffect>
                    </a14:imgLayer>
                  </a14:imgProps>
                </a:ext>
                <a:ext uri="{28A0092B-C50C-407E-A947-70E740481C1C}">
                  <a14:useLocalDpi xmlns:a14="http://schemas.microsoft.com/office/drawing/2010/main" val="0"/>
                </a:ext>
              </a:extLst>
            </a:blip>
            <a:srcRect l="654" t="13594" r="4077" b="15048"/>
            <a:stretch/>
          </p:blipFill>
          <p:spPr>
            <a:xfrm>
              <a:off x="8480834" y="3595108"/>
              <a:ext cx="1153795" cy="1155465"/>
            </a:xfrm>
            <a:prstGeom prst="flowChartConnector">
              <a:avLst/>
            </a:prstGeom>
          </p:spPr>
        </p:pic>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E4340FA0-BB0A-43FE-8215-34872A02D517}"/>
              </a:ext>
            </a:extLst>
          </p:cNvPr>
          <p:cNvPicPr>
            <a:picLocks noChangeAspect="1"/>
          </p:cNvPicPr>
          <p:nvPr/>
        </p:nvPicPr>
        <p:blipFill rotWithShape="1">
          <a:blip r:embed="rId3"/>
          <a:srcRect l="17869" t="13227" r="12147" b="13046"/>
          <a:stretch/>
        </p:blipFill>
        <p:spPr>
          <a:xfrm>
            <a:off x="1331262" y="3341226"/>
            <a:ext cx="3552353" cy="2891898"/>
          </a:xfrm>
          <a:prstGeom prst="rect">
            <a:avLst/>
          </a:prstGeom>
          <a:ln>
            <a:solidFill>
              <a:schemeClr val="tx2">
                <a:lumMod val="75000"/>
              </a:schemeClr>
            </a:solidFill>
          </a:ln>
        </p:spPr>
      </p:pic>
      <p:pic>
        <p:nvPicPr>
          <p:cNvPr id="5" name="Picture 4" descr="A close up of a map&#10;&#10;Description automatically generated">
            <a:extLst>
              <a:ext uri="{FF2B5EF4-FFF2-40B4-BE49-F238E27FC236}">
                <a16:creationId xmlns:a16="http://schemas.microsoft.com/office/drawing/2014/main" id="{296350E6-2505-4366-B656-7FB3C860ED98}"/>
              </a:ext>
            </a:extLst>
          </p:cNvPr>
          <p:cNvPicPr>
            <a:picLocks noChangeAspect="1"/>
          </p:cNvPicPr>
          <p:nvPr/>
        </p:nvPicPr>
        <p:blipFill>
          <a:blip r:embed="rId4"/>
          <a:stretch>
            <a:fillRect/>
          </a:stretch>
        </p:blipFill>
        <p:spPr>
          <a:xfrm>
            <a:off x="6251601" y="1915214"/>
            <a:ext cx="5688950" cy="4396006"/>
          </a:xfrm>
          <a:prstGeom prst="rect">
            <a:avLst/>
          </a:prstGeom>
        </p:spPr>
      </p:pic>
      <p:sp>
        <p:nvSpPr>
          <p:cNvPr id="122" name="Google Shape;122;p2"/>
          <p:cNvSpPr txBox="1">
            <a:spLocks noGrp="1"/>
          </p:cNvSpPr>
          <p:nvPr>
            <p:ph type="body" idx="1"/>
          </p:nvPr>
        </p:nvSpPr>
        <p:spPr>
          <a:xfrm>
            <a:off x="458568" y="1317601"/>
            <a:ext cx="6134100" cy="4680000"/>
          </a:xfrm>
          <a:prstGeom prst="rect">
            <a:avLst/>
          </a:prstGeom>
        </p:spPr>
        <p:txBody>
          <a:bodyPr spcFirstLastPara="1" wrap="square" lIns="91425" tIns="45700" rIns="91425" bIns="45700" anchor="t" anchorCtr="0">
            <a:noAutofit/>
          </a:bodyPr>
          <a:lstStyle/>
          <a:p>
            <a:pPr marL="431800">
              <a:lnSpc>
                <a:spcPct val="115000"/>
              </a:lnSpc>
              <a:spcBef>
                <a:spcPts val="1200"/>
              </a:spcBef>
              <a:buClr>
                <a:srgbClr val="3F4268"/>
              </a:buClr>
              <a:buSzPts val="2200"/>
              <a:buFont typeface="Webdings" panose="05030102010509060703" pitchFamily="18" charset="2"/>
              <a:buChar char=""/>
            </a:pPr>
            <a:r>
              <a:rPr lang="en-US" sz="2200" dirty="0">
                <a:solidFill>
                  <a:schemeClr val="tx1">
                    <a:lumMod val="75000"/>
                    <a:lumOff val="25000"/>
                  </a:schemeClr>
                </a:solidFill>
              </a:rPr>
              <a:t>Medicine Bow National Forest, WY</a:t>
            </a:r>
            <a:endParaRPr sz="1400" dirty="0">
              <a:solidFill>
                <a:schemeClr val="tx1">
                  <a:lumMod val="75000"/>
                  <a:lumOff val="25000"/>
                </a:schemeClr>
              </a:solidFill>
              <a:latin typeface="Arial"/>
              <a:ea typeface="Arial"/>
              <a:cs typeface="Arial"/>
              <a:sym typeface="Arial"/>
            </a:endParaRPr>
          </a:p>
          <a:p>
            <a:pPr marL="431800" lvl="8">
              <a:lnSpc>
                <a:spcPct val="115000"/>
              </a:lnSpc>
              <a:spcBef>
                <a:spcPts val="1200"/>
              </a:spcBef>
              <a:buClr>
                <a:srgbClr val="3F4268"/>
              </a:buClr>
              <a:buSzPts val="2200"/>
              <a:buFont typeface="Webdings" panose="05030102010509060703" pitchFamily="18" charset="2"/>
              <a:buChar char=""/>
            </a:pPr>
            <a:r>
              <a:rPr lang="en-US" sz="2200" dirty="0">
                <a:solidFill>
                  <a:schemeClr val="tx1">
                    <a:lumMod val="75000"/>
                    <a:lumOff val="25000"/>
                  </a:schemeClr>
                </a:solidFill>
              </a:rPr>
              <a:t>Squirrel Creek Fire Boundary</a:t>
            </a:r>
            <a:endParaRPr sz="1400" dirty="0">
              <a:solidFill>
                <a:schemeClr val="tx1">
                  <a:lumMod val="75000"/>
                  <a:lumOff val="25000"/>
                </a:schemeClr>
              </a:solidFill>
              <a:latin typeface="Arial"/>
              <a:ea typeface="Arial"/>
              <a:cs typeface="Arial"/>
              <a:sym typeface="Arial"/>
            </a:endParaRPr>
          </a:p>
          <a:p>
            <a:pPr marL="431800">
              <a:lnSpc>
                <a:spcPct val="115000"/>
              </a:lnSpc>
              <a:spcBef>
                <a:spcPts val="1200"/>
              </a:spcBef>
              <a:buClr>
                <a:srgbClr val="3F4268"/>
              </a:buClr>
              <a:buSzPts val="2200"/>
              <a:buFont typeface="Webdings" panose="05030102010509060703" pitchFamily="18" charset="2"/>
              <a:buChar char=""/>
            </a:pPr>
            <a:r>
              <a:rPr lang="en-US" sz="2200" dirty="0">
                <a:solidFill>
                  <a:schemeClr val="tx1">
                    <a:lumMod val="75000"/>
                    <a:lumOff val="25000"/>
                  </a:schemeClr>
                </a:solidFill>
              </a:rPr>
              <a:t>May 2019 to October 2019</a:t>
            </a:r>
            <a:endParaRPr dirty="0">
              <a:solidFill>
                <a:schemeClr val="tx1">
                  <a:lumMod val="75000"/>
                  <a:lumOff val="25000"/>
                </a:schemeClr>
              </a:solidFill>
            </a:endParaRPr>
          </a:p>
        </p:txBody>
      </p:sp>
      <p:sp>
        <p:nvSpPr>
          <p:cNvPr id="123" name="Google Shape;123;p2"/>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STUDY AREA/PERIOD</a:t>
            </a:r>
            <a:endParaRPr dirty="0"/>
          </a:p>
        </p:txBody>
      </p:sp>
      <p:sp>
        <p:nvSpPr>
          <p:cNvPr id="39" name="Right Arrow 38"/>
          <p:cNvSpPr/>
          <p:nvPr/>
        </p:nvSpPr>
        <p:spPr>
          <a:xfrm rot="16200000">
            <a:off x="11655438" y="5712731"/>
            <a:ext cx="238760" cy="9144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solidFill>
                <a:schemeClr val="tx1">
                  <a:lumMod val="75000"/>
                  <a:lumOff val="25000"/>
                </a:schemeClr>
              </a:solidFill>
            </a:endParaRPr>
          </a:p>
        </p:txBody>
      </p:sp>
      <p:sp>
        <p:nvSpPr>
          <p:cNvPr id="41" name="Text Box 3"/>
          <p:cNvSpPr txBox="1">
            <a:spLocks noChangeArrowheads="1"/>
          </p:cNvSpPr>
          <p:nvPr/>
        </p:nvSpPr>
        <p:spPr bwMode="auto">
          <a:xfrm>
            <a:off x="7786856" y="6027057"/>
            <a:ext cx="477838" cy="284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42" name="Text Box 5"/>
          <p:cNvSpPr txBox="1">
            <a:spLocks noChangeArrowheads="1"/>
          </p:cNvSpPr>
          <p:nvPr/>
        </p:nvSpPr>
        <p:spPr bwMode="auto">
          <a:xfrm>
            <a:off x="6261008" y="5933086"/>
            <a:ext cx="18827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 </a:t>
            </a:r>
            <a:r>
              <a:rPr kumimoji="0" lang="en-US" altLang="en-US" sz="1100" b="0"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0               </a:t>
            </a:r>
            <a:r>
              <a:rPr lang="en-US" altLang="en-US" sz="1100" dirty="0">
                <a:solidFill>
                  <a:schemeClr val="tx1">
                    <a:lumMod val="75000"/>
                    <a:lumOff val="25000"/>
                  </a:schemeClr>
                </a:solidFill>
                <a:latin typeface="Century Gothic" pitchFamily="34" charset="0"/>
                <a:ea typeface="Times New Roman" pitchFamily="18" charset="0"/>
                <a:cs typeface="Times New Roman" pitchFamily="18" charset="0"/>
              </a:rPr>
              <a:t>1.5</a:t>
            </a:r>
            <a:r>
              <a:rPr kumimoji="0" lang="en-US" altLang="en-US" sz="1100" b="0"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               </a:t>
            </a:r>
            <a:r>
              <a:rPr lang="en-US" altLang="en-US" sz="1100" dirty="0">
                <a:solidFill>
                  <a:schemeClr val="tx1">
                    <a:lumMod val="75000"/>
                    <a:lumOff val="25000"/>
                  </a:schemeClr>
                </a:solidFill>
                <a:latin typeface="Century Gothic" pitchFamily="34" charset="0"/>
                <a:ea typeface="Times New Roman" pitchFamily="18" charset="0"/>
                <a:cs typeface="Times New Roman" pitchFamily="18" charset="0"/>
              </a:rPr>
              <a:t>3</a:t>
            </a:r>
            <a:endParaRPr kumimoji="0" lang="en-US" altLang="en-US"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44" name="Text Box 10"/>
          <p:cNvSpPr txBox="1">
            <a:spLocks noChangeArrowheads="1"/>
          </p:cNvSpPr>
          <p:nvPr/>
        </p:nvSpPr>
        <p:spPr bwMode="auto">
          <a:xfrm>
            <a:off x="7940088" y="4466068"/>
            <a:ext cx="2924175" cy="70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Squirrel Creek Fire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1400" b="1"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Boundary</a:t>
            </a:r>
            <a:endParaRPr kumimoji="0" lang="en-US" altLang="en-US" sz="1800" b="1"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46" name="Text Box 12"/>
          <p:cNvSpPr txBox="1">
            <a:spLocks noChangeArrowheads="1"/>
          </p:cNvSpPr>
          <p:nvPr/>
        </p:nvSpPr>
        <p:spPr bwMode="auto">
          <a:xfrm>
            <a:off x="7175669" y="3296557"/>
            <a:ext cx="44608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55" name="Text Box 22"/>
          <p:cNvSpPr txBox="1">
            <a:spLocks noChangeArrowheads="1"/>
          </p:cNvSpPr>
          <p:nvPr/>
        </p:nvSpPr>
        <p:spPr bwMode="auto">
          <a:xfrm>
            <a:off x="6351368" y="2031618"/>
            <a:ext cx="241300" cy="127000"/>
          </a:xfrm>
          <a:prstGeom prst="rect">
            <a:avLst/>
          </a:prstGeom>
          <a:noFill/>
          <a:ln w="190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itchFamily="34" charset="0"/>
              <a:cs typeface="Arial" pitchFamily="34" charset="0"/>
            </a:endParaRPr>
          </a:p>
        </p:txBody>
      </p:sp>
      <p:sp>
        <p:nvSpPr>
          <p:cNvPr id="56" name="Text Box 23"/>
          <p:cNvSpPr txBox="1">
            <a:spLocks noChangeArrowheads="1"/>
          </p:cNvSpPr>
          <p:nvPr/>
        </p:nvSpPr>
        <p:spPr bwMode="auto">
          <a:xfrm>
            <a:off x="6592668" y="1955260"/>
            <a:ext cx="11350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 Study Area</a:t>
            </a:r>
            <a:endParaRPr kumimoji="0" lang="en-US" altLang="en-US"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58" name="Text Box 5"/>
          <p:cNvSpPr txBox="1">
            <a:spLocks noChangeArrowheads="1"/>
          </p:cNvSpPr>
          <p:nvPr/>
        </p:nvSpPr>
        <p:spPr bwMode="auto">
          <a:xfrm>
            <a:off x="7802731" y="6050230"/>
            <a:ext cx="44608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 km</a:t>
            </a:r>
            <a:endParaRPr kumimoji="0" lang="en-US" altLang="en-US"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59" name="Text Box 5"/>
          <p:cNvSpPr txBox="1">
            <a:spLocks noChangeArrowheads="1"/>
          </p:cNvSpPr>
          <p:nvPr/>
        </p:nvSpPr>
        <p:spPr bwMode="auto">
          <a:xfrm>
            <a:off x="11466286" y="5861436"/>
            <a:ext cx="446087"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n-US" altLang="en-US" sz="1100" b="0" i="0" u="none" strike="noStrike" cap="none" normalizeH="0" baseline="0" dirty="0">
                <a:ln>
                  <a:noFill/>
                </a:ln>
                <a:solidFill>
                  <a:schemeClr val="tx1"/>
                </a:solidFill>
                <a:effectLst/>
                <a:latin typeface="Century Gothic" pitchFamily="34" charset="0"/>
                <a:ea typeface="Times New Roman" pitchFamily="18" charset="0"/>
                <a:cs typeface="Times New Roman" pitchFamily="18" charset="0"/>
              </a:rPr>
              <a:t> </a:t>
            </a:r>
            <a:r>
              <a:rPr kumimoji="0" lang="en-US" altLang="en-US" sz="1100" b="0"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N</a:t>
            </a:r>
            <a:endParaRPr kumimoji="0" lang="en-US" altLang="en-US" sz="1800" b="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cxnSp>
        <p:nvCxnSpPr>
          <p:cNvPr id="74" name="Google Shape;129;p15"/>
          <p:cNvCxnSpPr>
            <a:cxnSpLocks/>
          </p:cNvCxnSpPr>
          <p:nvPr/>
        </p:nvCxnSpPr>
        <p:spPr>
          <a:xfrm flipV="1">
            <a:off x="3364992" y="2031618"/>
            <a:ext cx="2852708" cy="2471026"/>
          </a:xfrm>
          <a:prstGeom prst="straightConnector1">
            <a:avLst/>
          </a:prstGeom>
          <a:noFill/>
          <a:ln w="9525" cap="flat" cmpd="sng">
            <a:solidFill>
              <a:schemeClr val="dk2"/>
            </a:solidFill>
            <a:prstDash val="solid"/>
            <a:round/>
            <a:headEnd type="none" w="med" len="med"/>
            <a:tailEnd type="none" w="med" len="med"/>
          </a:ln>
        </p:spPr>
      </p:cxnSp>
      <p:cxnSp>
        <p:nvCxnSpPr>
          <p:cNvPr id="80" name="Google Shape;129;p15"/>
          <p:cNvCxnSpPr>
            <a:cxnSpLocks/>
          </p:cNvCxnSpPr>
          <p:nvPr/>
        </p:nvCxnSpPr>
        <p:spPr>
          <a:xfrm>
            <a:off x="3398893" y="4978928"/>
            <a:ext cx="2862115" cy="1272108"/>
          </a:xfrm>
          <a:prstGeom prst="straightConnector1">
            <a:avLst/>
          </a:prstGeom>
          <a:noFill/>
          <a:ln w="9525" cap="flat" cmpd="sng">
            <a:solidFill>
              <a:schemeClr val="dk2"/>
            </a:solidFill>
            <a:prstDash val="solid"/>
            <a:round/>
            <a:headEnd type="none" w="med" len="med"/>
            <a:tailEnd type="none" w="med" len="med"/>
          </a:ln>
        </p:spPr>
      </p:cxnSp>
      <p:sp>
        <p:nvSpPr>
          <p:cNvPr id="6" name="Rectangle 5">
            <a:extLst>
              <a:ext uri="{FF2B5EF4-FFF2-40B4-BE49-F238E27FC236}">
                <a16:creationId xmlns:a16="http://schemas.microsoft.com/office/drawing/2014/main" id="{2760E6F7-D822-4F48-BB93-11243D8EE230}"/>
              </a:ext>
            </a:extLst>
          </p:cNvPr>
          <p:cNvSpPr/>
          <p:nvPr/>
        </p:nvSpPr>
        <p:spPr>
          <a:xfrm>
            <a:off x="2889336" y="4502644"/>
            <a:ext cx="475656" cy="47628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Box 23">
            <a:extLst>
              <a:ext uri="{FF2B5EF4-FFF2-40B4-BE49-F238E27FC236}">
                <a16:creationId xmlns:a16="http://schemas.microsoft.com/office/drawing/2014/main" id="{D80C072B-B9A3-4577-B685-DCC211828495}"/>
              </a:ext>
            </a:extLst>
          </p:cNvPr>
          <p:cNvSpPr txBox="1">
            <a:spLocks noChangeArrowheads="1"/>
          </p:cNvSpPr>
          <p:nvPr/>
        </p:nvSpPr>
        <p:spPr bwMode="auto">
          <a:xfrm>
            <a:off x="2539906" y="3574890"/>
            <a:ext cx="11350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b="1"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WYOMING</a:t>
            </a:r>
            <a:endParaRPr kumimoji="0" lang="en-US" altLang="en-US" sz="2400" b="1"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37" name="Text Box 23">
            <a:extLst>
              <a:ext uri="{FF2B5EF4-FFF2-40B4-BE49-F238E27FC236}">
                <a16:creationId xmlns:a16="http://schemas.microsoft.com/office/drawing/2014/main" id="{541B0837-ACBF-4036-AD62-7CF639780E96}"/>
              </a:ext>
            </a:extLst>
          </p:cNvPr>
          <p:cNvSpPr txBox="1">
            <a:spLocks noChangeArrowheads="1"/>
          </p:cNvSpPr>
          <p:nvPr/>
        </p:nvSpPr>
        <p:spPr bwMode="auto">
          <a:xfrm>
            <a:off x="2472701" y="5608905"/>
            <a:ext cx="1269471"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lang="en-US" altLang="en-US" b="1" dirty="0">
                <a:solidFill>
                  <a:schemeClr val="tx1">
                    <a:lumMod val="75000"/>
                    <a:lumOff val="25000"/>
                  </a:schemeClr>
                </a:solidFill>
                <a:latin typeface="Century Gothic" pitchFamily="34" charset="0"/>
                <a:cs typeface="Times New Roman" pitchFamily="18" charset="0"/>
              </a:rPr>
              <a:t>COLORADO</a:t>
            </a:r>
            <a:endParaRPr kumimoji="0" lang="en-US" altLang="en-US" b="1"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40" name="Text Box 23">
            <a:extLst>
              <a:ext uri="{FF2B5EF4-FFF2-40B4-BE49-F238E27FC236}">
                <a16:creationId xmlns:a16="http://schemas.microsoft.com/office/drawing/2014/main" id="{6E46D09A-297D-4A7C-B725-ED210BCC7473}"/>
              </a:ext>
            </a:extLst>
          </p:cNvPr>
          <p:cNvSpPr txBox="1">
            <a:spLocks noChangeArrowheads="1"/>
          </p:cNvSpPr>
          <p:nvPr/>
        </p:nvSpPr>
        <p:spPr bwMode="auto">
          <a:xfrm>
            <a:off x="2062320" y="5073254"/>
            <a:ext cx="11350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Columbine</a:t>
            </a:r>
            <a:endParaRPr kumimoji="0" lang="en-US" altLang="en-US" sz="240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49" name="Text Box 23">
            <a:extLst>
              <a:ext uri="{FF2B5EF4-FFF2-40B4-BE49-F238E27FC236}">
                <a16:creationId xmlns:a16="http://schemas.microsoft.com/office/drawing/2014/main" id="{A32F6C9C-CE3A-4FB7-B2AC-10FAA3CE00B9}"/>
              </a:ext>
            </a:extLst>
          </p:cNvPr>
          <p:cNvSpPr txBox="1">
            <a:spLocks noChangeArrowheads="1"/>
          </p:cNvSpPr>
          <p:nvPr/>
        </p:nvSpPr>
        <p:spPr bwMode="auto">
          <a:xfrm>
            <a:off x="3542459" y="4588500"/>
            <a:ext cx="1135063"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i="0" u="none" strike="noStrike" cap="none" normalizeH="0" baseline="0" dirty="0">
                <a:ln>
                  <a:noFill/>
                </a:ln>
                <a:solidFill>
                  <a:schemeClr val="tx1">
                    <a:lumMod val="75000"/>
                    <a:lumOff val="25000"/>
                  </a:schemeClr>
                </a:solidFill>
                <a:effectLst/>
                <a:latin typeface="Century Gothic" pitchFamily="34" charset="0"/>
                <a:ea typeface="Times New Roman" pitchFamily="18" charset="0"/>
                <a:cs typeface="Times New Roman" pitchFamily="18" charset="0"/>
              </a:rPr>
              <a:t>Cheyenne</a:t>
            </a:r>
            <a:endParaRPr kumimoji="0" lang="en-US" altLang="en-US" sz="2400" i="0" u="none" strike="noStrike" cap="none" normalizeH="0" baseline="0" dirty="0">
              <a:ln>
                <a:noFill/>
              </a:ln>
              <a:solidFill>
                <a:schemeClr val="tx1">
                  <a:lumMod val="75000"/>
                  <a:lumOff val="25000"/>
                </a:schemeClr>
              </a:solidFill>
              <a:effectLst/>
              <a:latin typeface="Arial" pitchFamily="34" charset="0"/>
              <a:cs typeface="Arial" pitchFamily="34" charset="0"/>
            </a:endParaRPr>
          </a:p>
        </p:txBody>
      </p:sp>
      <p:sp>
        <p:nvSpPr>
          <p:cNvPr id="13" name="Oval 12">
            <a:extLst>
              <a:ext uri="{FF2B5EF4-FFF2-40B4-BE49-F238E27FC236}">
                <a16:creationId xmlns:a16="http://schemas.microsoft.com/office/drawing/2014/main" id="{0D261840-2638-42B2-BA48-50080AA6A1CC}"/>
              </a:ext>
            </a:extLst>
          </p:cNvPr>
          <p:cNvSpPr/>
          <p:nvPr/>
        </p:nvSpPr>
        <p:spPr>
          <a:xfrm>
            <a:off x="4610063" y="4725492"/>
            <a:ext cx="82296" cy="83671"/>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a:extLst>
              <a:ext uri="{FF2B5EF4-FFF2-40B4-BE49-F238E27FC236}">
                <a16:creationId xmlns:a16="http://schemas.microsoft.com/office/drawing/2014/main" id="{E173CFC2-E067-4BC6-9801-3577A6027B65}"/>
              </a:ext>
            </a:extLst>
          </p:cNvPr>
          <p:cNvSpPr/>
          <p:nvPr/>
        </p:nvSpPr>
        <p:spPr>
          <a:xfrm>
            <a:off x="2009411" y="5167580"/>
            <a:ext cx="82296" cy="83671"/>
          </a:xfrm>
          <a:prstGeom prst="ellipse">
            <a:avLst/>
          </a:prstGeom>
          <a:solidFill>
            <a:schemeClr val="tx1">
              <a:lumMod val="75000"/>
              <a:lumOff val="25000"/>
            </a:schemeClr>
          </a:solidFill>
          <a:ln>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1"/>
        <p:cNvGrpSpPr/>
        <p:nvPr/>
      </p:nvGrpSpPr>
      <p:grpSpPr>
        <a:xfrm>
          <a:off x="0" y="0"/>
          <a:ext cx="0" cy="0"/>
          <a:chOff x="0" y="0"/>
          <a:chExt cx="0" cy="0"/>
        </a:xfrm>
      </p:grpSpPr>
      <p:sp>
        <p:nvSpPr>
          <p:cNvPr id="132" name="Google Shape;132;g617e8e588a_0_0"/>
          <p:cNvSpPr txBox="1"/>
          <p:nvPr/>
        </p:nvSpPr>
        <p:spPr>
          <a:xfrm>
            <a:off x="1190450" y="1121050"/>
            <a:ext cx="5957400" cy="4929300"/>
          </a:xfrm>
          <a:prstGeom prst="rect">
            <a:avLst/>
          </a:prstGeom>
          <a:noFill/>
          <a:ln>
            <a:noFill/>
          </a:ln>
        </p:spPr>
        <p:txBody>
          <a:bodyPr spcFirstLastPara="1" wrap="square" lIns="91425" tIns="45700" rIns="91425" bIns="45700" anchor="t" anchorCtr="0">
            <a:noAutofit/>
          </a:bodyPr>
          <a:lstStyle/>
          <a:p>
            <a:pPr marL="400050" marR="0" lvl="0" indent="-285750" algn="l" rtl="0">
              <a:lnSpc>
                <a:spcPct val="150000"/>
              </a:lnSpc>
              <a:spcBef>
                <a:spcPts val="0"/>
              </a:spcBef>
              <a:spcAft>
                <a:spcPts val="0"/>
              </a:spcAft>
              <a:buClr>
                <a:srgbClr val="3F4268"/>
              </a:buClr>
              <a:buSzPts val="1800"/>
              <a:buFont typeface="Webdings" panose="05030102010509060703" pitchFamily="18" charset="2"/>
              <a:buChar char=""/>
            </a:pPr>
            <a:r>
              <a:rPr lang="en-US" sz="1800" dirty="0">
                <a:solidFill>
                  <a:schemeClr val="tx1">
                    <a:lumMod val="75000"/>
                    <a:lumOff val="25000"/>
                  </a:schemeClr>
                </a:solidFill>
                <a:latin typeface="Century Gothic"/>
                <a:ea typeface="Century Gothic"/>
                <a:cs typeface="Century Gothic"/>
                <a:sym typeface="Century Gothic"/>
              </a:rPr>
              <a:t>US Forest Service</a:t>
            </a:r>
            <a:endParaRPr sz="1800" dirty="0">
              <a:solidFill>
                <a:schemeClr val="tx1">
                  <a:lumMod val="75000"/>
                  <a:lumOff val="25000"/>
                </a:schemeClr>
              </a:solidFill>
              <a:latin typeface="Century Gothic"/>
              <a:ea typeface="Century Gothic"/>
              <a:cs typeface="Century Gothic"/>
              <a:sym typeface="Century Gothic"/>
            </a:endParaRPr>
          </a:p>
          <a:p>
            <a:pPr marL="857250" marR="0" lvl="1" indent="-285750" algn="l" rtl="0">
              <a:lnSpc>
                <a:spcPct val="150000"/>
              </a:lnSpc>
              <a:spcBef>
                <a:spcPts val="0"/>
              </a:spcBef>
              <a:spcAft>
                <a:spcPts val="0"/>
              </a:spcAft>
              <a:buClr>
                <a:srgbClr val="3F4268"/>
              </a:buClr>
              <a:buSzPts val="1800"/>
              <a:buFont typeface="Webdings" panose="05030102010509060703" pitchFamily="18" charset="2"/>
              <a:buChar char=""/>
            </a:pPr>
            <a:r>
              <a:rPr lang="en-US" sz="1800" dirty="0">
                <a:solidFill>
                  <a:schemeClr val="tx1">
                    <a:lumMod val="75000"/>
                    <a:lumOff val="25000"/>
                  </a:schemeClr>
                </a:solidFill>
                <a:latin typeface="Century Gothic"/>
                <a:ea typeface="Century Gothic"/>
                <a:cs typeface="Century Gothic"/>
                <a:sym typeface="Century Gothic"/>
              </a:rPr>
              <a:t>Federal agency responsible for managing US </a:t>
            </a:r>
            <a:r>
              <a:rPr lang="en-US" sz="1800" b="1" dirty="0">
                <a:solidFill>
                  <a:schemeClr val="tx1">
                    <a:lumMod val="75000"/>
                    <a:lumOff val="25000"/>
                  </a:schemeClr>
                </a:solidFill>
                <a:latin typeface="Century Gothic"/>
                <a:ea typeface="Century Gothic"/>
                <a:cs typeface="Century Gothic"/>
                <a:sym typeface="Century Gothic"/>
              </a:rPr>
              <a:t>national forests</a:t>
            </a:r>
            <a:r>
              <a:rPr lang="en-US" sz="1800" dirty="0">
                <a:solidFill>
                  <a:schemeClr val="tx1">
                    <a:lumMod val="75000"/>
                    <a:lumOff val="25000"/>
                  </a:schemeClr>
                </a:solidFill>
                <a:latin typeface="Century Gothic"/>
                <a:ea typeface="Century Gothic"/>
                <a:cs typeface="Century Gothic"/>
                <a:sym typeface="Century Gothic"/>
              </a:rPr>
              <a:t> and </a:t>
            </a:r>
            <a:r>
              <a:rPr lang="en-US" sz="1800" b="1" dirty="0">
                <a:solidFill>
                  <a:schemeClr val="tx1">
                    <a:lumMod val="75000"/>
                    <a:lumOff val="25000"/>
                  </a:schemeClr>
                </a:solidFill>
                <a:latin typeface="Century Gothic"/>
                <a:ea typeface="Century Gothic"/>
                <a:cs typeface="Century Gothic"/>
                <a:sym typeface="Century Gothic"/>
              </a:rPr>
              <a:t>grasslands</a:t>
            </a:r>
            <a:r>
              <a:rPr lang="en-US" sz="1800" dirty="0">
                <a:solidFill>
                  <a:schemeClr val="tx1">
                    <a:lumMod val="75000"/>
                    <a:lumOff val="25000"/>
                  </a:schemeClr>
                </a:solidFill>
                <a:latin typeface="Century Gothic"/>
                <a:ea typeface="Century Gothic"/>
                <a:cs typeface="Century Gothic"/>
                <a:sym typeface="Century Gothic"/>
              </a:rPr>
              <a:t>.</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33" name="Google Shape;133;g617e8e588a_0_0"/>
          <p:cNvSpPr txBox="1"/>
          <p:nvPr/>
        </p:nvSpPr>
        <p:spPr>
          <a:xfrm>
            <a:off x="1128461" y="284305"/>
            <a:ext cx="10233000" cy="4794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i="0" u="none" strike="noStrike" cap="none">
                <a:solidFill>
                  <a:srgbClr val="3F4268"/>
                </a:solidFill>
                <a:latin typeface="Century Gothic"/>
                <a:ea typeface="Century Gothic"/>
                <a:cs typeface="Century Gothic"/>
                <a:sym typeface="Century Gothic"/>
              </a:rPr>
              <a:t>PARTNERS</a:t>
            </a:r>
            <a:endParaRPr sz="1400" b="0" i="0" u="none" strike="noStrike" cap="none">
              <a:solidFill>
                <a:srgbClr val="3F4268"/>
              </a:solidFill>
              <a:latin typeface="Arial"/>
              <a:ea typeface="Arial"/>
              <a:cs typeface="Arial"/>
              <a:sym typeface="Arial"/>
            </a:endParaRPr>
          </a:p>
        </p:txBody>
      </p:sp>
      <p:pic>
        <p:nvPicPr>
          <p:cNvPr id="134" name="Google Shape;134;g617e8e588a_0_0" descr="C:\Users\neyoung.COLOSTATE\Desktop\1200px-Logo_of_the_United_States_Forest_Service.svg.png"/>
          <p:cNvPicPr preferRelativeResize="0"/>
          <p:nvPr/>
        </p:nvPicPr>
        <p:blipFill rotWithShape="1">
          <a:blip r:embed="rId3">
            <a:alphaModFix/>
          </a:blip>
          <a:srcRect/>
          <a:stretch/>
        </p:blipFill>
        <p:spPr>
          <a:xfrm>
            <a:off x="7784750" y="219138"/>
            <a:ext cx="3701700" cy="4025576"/>
          </a:xfrm>
          <a:prstGeom prst="rect">
            <a:avLst/>
          </a:prstGeom>
          <a:noFill/>
          <a:ln>
            <a:noFill/>
          </a:ln>
          <a:effectLst>
            <a:outerShdw blurRad="50800" dist="38100" dir="8100000" algn="tr" rotWithShape="0">
              <a:prstClr val="black">
                <a:alpha val="40000"/>
              </a:prstClr>
            </a:outerShdw>
          </a:effectLst>
        </p:spPr>
      </p:pic>
      <p:pic>
        <p:nvPicPr>
          <p:cNvPr id="135" name="Google Shape;135;g617e8e588a_0_0"/>
          <p:cNvPicPr preferRelativeResize="0"/>
          <p:nvPr/>
        </p:nvPicPr>
        <p:blipFill>
          <a:blip r:embed="rId4">
            <a:alphaModFix/>
          </a:blip>
          <a:stretch>
            <a:fillRect/>
          </a:stretch>
        </p:blipFill>
        <p:spPr>
          <a:xfrm>
            <a:off x="1059600" y="2515125"/>
            <a:ext cx="5957399" cy="3961879"/>
          </a:xfrm>
          <a:prstGeom prst="rect">
            <a:avLst/>
          </a:prstGeom>
          <a:noFill/>
          <a:ln>
            <a:noFill/>
          </a:ln>
          <a:effectLst>
            <a:outerShdw blurRad="50800" dist="38100" dir="8100000" algn="tr" rotWithShape="0">
              <a:prstClr val="black">
                <a:alpha val="40000"/>
              </a:prstClr>
            </a:outerShdw>
          </a:effectLst>
        </p:spPr>
      </p:pic>
      <p:sp>
        <p:nvSpPr>
          <p:cNvPr id="136" name="Google Shape;136;g617e8e588a_0_0"/>
          <p:cNvSpPr txBox="1"/>
          <p:nvPr/>
        </p:nvSpPr>
        <p:spPr>
          <a:xfrm flipH="1">
            <a:off x="1828799" y="6460200"/>
            <a:ext cx="6154114" cy="39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dirty="0">
                <a:solidFill>
                  <a:schemeClr val="tx1">
                    <a:lumMod val="75000"/>
                    <a:lumOff val="25000"/>
                  </a:schemeClr>
                </a:solidFill>
                <a:latin typeface="Century Gothic"/>
                <a:ea typeface="Century Gothic"/>
                <a:cs typeface="Century Gothic"/>
                <a:sym typeface="Century Gothic"/>
              </a:rPr>
              <a:t>Image</a:t>
            </a:r>
            <a:r>
              <a:rPr lang="en-US" i="0" u="none" strike="noStrike" cap="none" dirty="0">
                <a:solidFill>
                  <a:schemeClr val="tx1">
                    <a:lumMod val="75000"/>
                    <a:lumOff val="25000"/>
                  </a:schemeClr>
                </a:solidFill>
                <a:latin typeface="Century Gothic"/>
                <a:ea typeface="Century Gothic"/>
                <a:cs typeface="Century Gothic"/>
                <a:sym typeface="Century Gothic"/>
              </a:rPr>
              <a:t> Credit: </a:t>
            </a:r>
            <a:r>
              <a:rPr lang="en-US" dirty="0">
                <a:solidFill>
                  <a:schemeClr val="tx1">
                    <a:lumMod val="75000"/>
                    <a:lumOff val="25000"/>
                  </a:schemeClr>
                </a:solidFill>
                <a:latin typeface="Century Gothic"/>
                <a:ea typeface="Century Gothic"/>
                <a:cs typeface="Century Gothic"/>
                <a:sym typeface="Century Gothic"/>
              </a:rPr>
              <a:t>US Forest Service; US Forest Service - Southern Region</a:t>
            </a:r>
            <a:endParaRPr sz="2400" b="1" i="0" u="none" strike="noStrike" cap="none" dirty="0">
              <a:solidFill>
                <a:schemeClr val="tx1">
                  <a:lumMod val="75000"/>
                  <a:lumOff val="25000"/>
                </a:schemeClr>
              </a:solidFill>
              <a:latin typeface="Century Gothic"/>
              <a:ea typeface="Century Gothic"/>
              <a:cs typeface="Century Gothic"/>
              <a:sym typeface="Century Gothic"/>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145" name="Google Shape;145;g63a0c32e8d_0_8"/>
          <p:cNvPicPr preferRelativeResize="0"/>
          <p:nvPr/>
        </p:nvPicPr>
        <p:blipFill>
          <a:blip r:embed="rId3">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31491" y="3877730"/>
            <a:ext cx="1733936" cy="1727200"/>
          </a:xfrm>
          <a:prstGeom prst="ellipse">
            <a:avLst/>
          </a:prstGeom>
          <a:noFill/>
          <a:ln>
            <a:noFill/>
          </a:ln>
          <a:effectLst/>
        </p:spPr>
      </p:pic>
      <p:pic>
        <p:nvPicPr>
          <p:cNvPr id="146" name="Google Shape;146;g63a0c32e8d_0_8"/>
          <p:cNvPicPr preferRelativeResize="0"/>
          <p:nvPr/>
        </p:nvPicPr>
        <p:blipFill>
          <a:blip r:embed="rId5">
            <a:extLst>
              <a:ext uri="{BEBA8EAE-BF5A-486C-A8C5-ECC9F3942E4B}">
                <a14:imgProps xmlns:a14="http://schemas.microsoft.com/office/drawing/2010/main">
                  <a14:imgLayer r:embed="rId6">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8633950" y="2202130"/>
            <a:ext cx="1701499" cy="1697443"/>
          </a:xfrm>
          <a:prstGeom prst="ellipse">
            <a:avLst/>
          </a:prstGeom>
          <a:noFill/>
          <a:ln>
            <a:noFill/>
          </a:ln>
          <a:effectLst/>
        </p:spPr>
      </p:pic>
      <p:pic>
        <p:nvPicPr>
          <p:cNvPr id="1030" name="Picture 6" descr="C:\Users\neyoung.COLOSTATE\Desktop\green.jpg"/>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9431760" y="535358"/>
            <a:ext cx="1739308" cy="1739124"/>
          </a:xfrm>
          <a:prstGeom prst="ellipse">
            <a:avLst/>
          </a:prstGeom>
          <a:noFill/>
          <a:effectLst/>
          <a:extLst>
            <a:ext uri="{909E8E84-426E-40DD-AFC4-6F175D3DCCD1}">
              <a14:hiddenFill xmlns:a14="http://schemas.microsoft.com/office/drawing/2010/main">
                <a:solidFill>
                  <a:srgbClr val="FFFFFF"/>
                </a:solidFill>
              </a14:hiddenFill>
            </a:ext>
          </a:extLst>
        </p:spPr>
      </p:pic>
      <p:graphicFrame>
        <p:nvGraphicFramePr>
          <p:cNvPr id="31" name="Diagram 30"/>
          <p:cNvGraphicFramePr/>
          <p:nvPr>
            <p:extLst>
              <p:ext uri="{D42A27DB-BD31-4B8C-83A1-F6EECF244321}">
                <p14:modId xmlns:p14="http://schemas.microsoft.com/office/powerpoint/2010/main" val="530795628"/>
              </p:ext>
            </p:extLst>
          </p:nvPr>
        </p:nvGraphicFramePr>
        <p:xfrm>
          <a:off x="7157619" y="0"/>
          <a:ext cx="5463446" cy="6108334"/>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41" name="Google Shape;141;g63a0c32e8d_0_8"/>
          <p:cNvSpPr txBox="1"/>
          <p:nvPr/>
        </p:nvSpPr>
        <p:spPr>
          <a:xfrm>
            <a:off x="1133704" y="249199"/>
            <a:ext cx="6740296"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i="0" u="none" strike="noStrike" cap="none" dirty="0">
                <a:solidFill>
                  <a:srgbClr val="3F4268"/>
                </a:solidFill>
                <a:latin typeface="Century Gothic"/>
                <a:ea typeface="Century Gothic"/>
                <a:cs typeface="Century Gothic"/>
                <a:sym typeface="Century Gothic"/>
              </a:rPr>
              <a:t>COMMUNITY CONCERN</a:t>
            </a:r>
            <a:endParaRPr sz="1400" b="0" i="0" u="none" strike="noStrike" cap="none" dirty="0">
              <a:solidFill>
                <a:srgbClr val="000000"/>
              </a:solidFill>
              <a:latin typeface="Arial"/>
              <a:ea typeface="Arial"/>
              <a:cs typeface="Arial"/>
              <a:sym typeface="Arial"/>
            </a:endParaRPr>
          </a:p>
        </p:txBody>
      </p:sp>
      <p:sp>
        <p:nvSpPr>
          <p:cNvPr id="142" name="Google Shape;142;g63a0c32e8d_0_8"/>
          <p:cNvSpPr txBox="1"/>
          <p:nvPr/>
        </p:nvSpPr>
        <p:spPr>
          <a:xfrm>
            <a:off x="1219200" y="1147768"/>
            <a:ext cx="7010400" cy="4960565"/>
          </a:xfrm>
          <a:prstGeom prst="rect">
            <a:avLst/>
          </a:prstGeom>
          <a:noFill/>
          <a:ln>
            <a:noFill/>
          </a:ln>
        </p:spPr>
        <p:txBody>
          <a:bodyPr spcFirstLastPara="1" wrap="square" lIns="91425" tIns="45700" rIns="91425" bIns="45700" anchor="t" anchorCtr="0">
            <a:noAutofit/>
          </a:bodyPr>
          <a:lstStyle/>
          <a:p>
            <a:pPr marL="400050" marR="0" lvl="0" indent="-285750" algn="l" rtl="0">
              <a:lnSpc>
                <a:spcPct val="115000"/>
              </a:lnSpc>
              <a:spcBef>
                <a:spcPts val="1600"/>
              </a:spcBef>
              <a:spcAft>
                <a:spcPts val="0"/>
              </a:spcAft>
              <a:buClr>
                <a:srgbClr val="3F4268"/>
              </a:buClr>
              <a:buSzPts val="1800"/>
              <a:buFont typeface="Webdings" panose="05030102010509060703" pitchFamily="18" charset="2"/>
              <a:buChar char=""/>
            </a:pPr>
            <a:r>
              <a:rPr lang="en-US" sz="2400" b="0" i="0" u="none" strike="noStrike" cap="none" dirty="0" err="1">
                <a:solidFill>
                  <a:schemeClr val="tx1">
                    <a:lumMod val="75000"/>
                    <a:lumOff val="25000"/>
                  </a:schemeClr>
                </a:solidFill>
                <a:latin typeface="Century Gothic"/>
                <a:ea typeface="Century Gothic"/>
                <a:cs typeface="Century Gothic"/>
                <a:sym typeface="Century Gothic"/>
              </a:rPr>
              <a:t>Cheatgrass</a:t>
            </a:r>
            <a:r>
              <a:rPr lang="en-US" sz="2400" b="0" i="0" u="none" strike="noStrike" cap="none" dirty="0">
                <a:solidFill>
                  <a:schemeClr val="tx1">
                    <a:lumMod val="75000"/>
                    <a:lumOff val="25000"/>
                  </a:schemeClr>
                </a:solidFill>
                <a:latin typeface="Century Gothic"/>
                <a:ea typeface="Century Gothic"/>
                <a:cs typeface="Century Gothic"/>
                <a:sym typeface="Century Gothic"/>
              </a:rPr>
              <a:t> (</a:t>
            </a:r>
            <a:r>
              <a:rPr lang="en-US" sz="2400" b="0" i="1" u="none" strike="noStrike" cap="none" dirty="0" err="1">
                <a:solidFill>
                  <a:schemeClr val="tx1">
                    <a:lumMod val="75000"/>
                    <a:lumOff val="25000"/>
                  </a:schemeClr>
                </a:solidFill>
                <a:latin typeface="Century Gothic"/>
                <a:ea typeface="Century Gothic"/>
                <a:cs typeface="Century Gothic"/>
                <a:sym typeface="Century Gothic"/>
              </a:rPr>
              <a:t>Bromus</a:t>
            </a:r>
            <a:r>
              <a:rPr lang="en-US" sz="2400" b="0" i="1" u="none" strike="noStrike" cap="none" dirty="0">
                <a:solidFill>
                  <a:schemeClr val="tx1">
                    <a:lumMod val="75000"/>
                    <a:lumOff val="25000"/>
                  </a:schemeClr>
                </a:solidFill>
                <a:latin typeface="Century Gothic"/>
                <a:ea typeface="Century Gothic"/>
                <a:cs typeface="Century Gothic"/>
                <a:sym typeface="Century Gothic"/>
              </a:rPr>
              <a:t> tectorum</a:t>
            </a:r>
            <a:r>
              <a:rPr lang="en-US" sz="2400" b="0" i="0" u="none" strike="noStrike" cap="none" dirty="0">
                <a:solidFill>
                  <a:schemeClr val="tx1">
                    <a:lumMod val="75000"/>
                    <a:lumOff val="25000"/>
                  </a:schemeClr>
                </a:solidFill>
                <a:latin typeface="Century Gothic"/>
                <a:ea typeface="Century Gothic"/>
                <a:cs typeface="Century Gothic"/>
                <a:sym typeface="Century Gothic"/>
              </a:rPr>
              <a:t>):</a:t>
            </a:r>
            <a:br>
              <a:rPr lang="en-US" sz="2400" b="0" i="0" u="none" strike="noStrike" cap="none" dirty="0">
                <a:solidFill>
                  <a:schemeClr val="tx1">
                    <a:lumMod val="75000"/>
                    <a:lumOff val="25000"/>
                  </a:schemeClr>
                </a:solidFill>
                <a:latin typeface="Century Gothic"/>
                <a:ea typeface="Century Gothic"/>
                <a:cs typeface="Century Gothic"/>
                <a:sym typeface="Century Gothic"/>
              </a:rPr>
            </a:b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857250" marR="0" lvl="1" indent="-285750" algn="l" rtl="0">
              <a:lnSpc>
                <a:spcPct val="115000"/>
              </a:lnSpc>
              <a:spcBef>
                <a:spcPts val="0"/>
              </a:spcBef>
              <a:spcAft>
                <a:spcPts val="0"/>
              </a:spcAft>
              <a:buClr>
                <a:srgbClr val="3F4268"/>
              </a:buClr>
              <a:buSzPts val="1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Invasive annual grass, three life stages</a:t>
            </a:r>
            <a:endParaRPr lang="en-US" sz="2400" dirty="0">
              <a:solidFill>
                <a:schemeClr val="tx1">
                  <a:lumMod val="75000"/>
                  <a:lumOff val="25000"/>
                </a:schemeClr>
              </a:solidFill>
              <a:latin typeface="Century Gothic"/>
              <a:ea typeface="Century Gothic"/>
              <a:cs typeface="Century Gothic"/>
              <a:sym typeface="Century Gothic"/>
            </a:endParaRPr>
          </a:p>
          <a:p>
            <a:pPr marL="857250" lvl="1" indent="-285750">
              <a:lnSpc>
                <a:spcPct val="115000"/>
              </a:lnSpc>
              <a:buClr>
                <a:srgbClr val="3F4268"/>
              </a:buClr>
              <a:buSzPts val="1800"/>
              <a:buFont typeface="Webdings" panose="05030102010509060703" pitchFamily="18" charset="2"/>
              <a:buChar char=""/>
            </a:pPr>
            <a:r>
              <a:rPr lang="en-US" sz="2400" b="1" dirty="0">
                <a:solidFill>
                  <a:schemeClr val="tx1">
                    <a:lumMod val="75000"/>
                    <a:lumOff val="25000"/>
                  </a:schemeClr>
                </a:solidFill>
                <a:latin typeface="Century Gothic"/>
                <a:ea typeface="Century Gothic"/>
                <a:cs typeface="Century Gothic"/>
                <a:sym typeface="Century Gothic"/>
              </a:rPr>
              <a:t>Outcompetes</a:t>
            </a:r>
            <a:r>
              <a:rPr lang="en-US" sz="2400" dirty="0">
                <a:solidFill>
                  <a:schemeClr val="tx1">
                    <a:lumMod val="75000"/>
                    <a:lumOff val="25000"/>
                  </a:schemeClr>
                </a:solidFill>
                <a:latin typeface="Century Gothic"/>
                <a:ea typeface="Century Gothic"/>
                <a:cs typeface="Century Gothic"/>
                <a:sym typeface="Century Gothic"/>
              </a:rPr>
              <a:t> native grasses (forage)</a:t>
            </a:r>
            <a:endParaRPr lang="en-US" sz="2400" dirty="0">
              <a:solidFill>
                <a:schemeClr val="tx1">
                  <a:lumMod val="75000"/>
                  <a:lumOff val="25000"/>
                </a:schemeClr>
              </a:solidFill>
            </a:endParaRPr>
          </a:p>
          <a:p>
            <a:pPr marL="1314450" lvl="2" indent="-285750">
              <a:lnSpc>
                <a:spcPct val="115000"/>
              </a:lnSpc>
              <a:buClr>
                <a:srgbClr val="3F4268"/>
              </a:buClr>
              <a:buSzPts val="18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Germinates in fall</a:t>
            </a:r>
            <a:endParaRPr lang="en-US" sz="2400" dirty="0">
              <a:solidFill>
                <a:schemeClr val="tx1">
                  <a:lumMod val="75000"/>
                  <a:lumOff val="25000"/>
                </a:schemeClr>
              </a:solidFill>
            </a:endParaRPr>
          </a:p>
          <a:p>
            <a:pPr marL="1314450" lvl="2" indent="-285750">
              <a:lnSpc>
                <a:spcPct val="115000"/>
              </a:lnSpc>
              <a:buClr>
                <a:srgbClr val="3F4268"/>
              </a:buClr>
              <a:buSzPts val="18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Alters hydrologic/nutrient regimes</a:t>
            </a:r>
            <a:endParaRPr lang="en-US" sz="2400" dirty="0">
              <a:solidFill>
                <a:schemeClr val="tx1">
                  <a:lumMod val="75000"/>
                  <a:lumOff val="25000"/>
                </a:schemeClr>
              </a:solidFill>
            </a:endParaRPr>
          </a:p>
          <a:p>
            <a:pPr marL="1314450" lvl="2" indent="-285750">
              <a:lnSpc>
                <a:spcPct val="115000"/>
              </a:lnSpc>
              <a:buClr>
                <a:srgbClr val="3F4268"/>
              </a:buClr>
              <a:buSzPts val="18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Produces hundreds of seeds</a:t>
            </a:r>
            <a:endParaRPr lang="en-US" sz="2400" dirty="0">
              <a:solidFill>
                <a:schemeClr val="tx1">
                  <a:lumMod val="75000"/>
                  <a:lumOff val="25000"/>
                </a:schemeClr>
              </a:solidFill>
            </a:endParaRPr>
          </a:p>
          <a:p>
            <a:pPr marL="1314450" lvl="2" indent="-285750">
              <a:lnSpc>
                <a:spcPct val="115000"/>
              </a:lnSpc>
              <a:buClr>
                <a:srgbClr val="3F4268"/>
              </a:buClr>
              <a:buSzPts val="18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Grows in most soil conditions</a:t>
            </a:r>
            <a:endParaRPr lang="en-US" sz="2400" dirty="0">
              <a:solidFill>
                <a:schemeClr val="tx1">
                  <a:lumMod val="75000"/>
                  <a:lumOff val="25000"/>
                </a:schemeClr>
              </a:solidFill>
            </a:endParaRPr>
          </a:p>
          <a:p>
            <a:pPr marL="1314450" lvl="2" indent="-285750">
              <a:lnSpc>
                <a:spcPct val="115000"/>
              </a:lnSpc>
              <a:buClr>
                <a:srgbClr val="3F4268"/>
              </a:buClr>
              <a:buSzPts val="18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Increases fire continuity</a:t>
            </a:r>
            <a:endParaRPr lang="en-US" sz="2400" dirty="0">
              <a:solidFill>
                <a:schemeClr val="tx1">
                  <a:lumMod val="75000"/>
                  <a:lumOff val="25000"/>
                </a:schemeClr>
              </a:solidFill>
            </a:endParaRPr>
          </a:p>
          <a:p>
            <a:pPr marL="1314450" lvl="2" indent="-285750">
              <a:lnSpc>
                <a:spcPct val="115000"/>
              </a:lnSpc>
              <a:buClr>
                <a:srgbClr val="3F4268"/>
              </a:buClr>
              <a:buSzPts val="1800"/>
              <a:buFont typeface="Webdings" panose="05030102010509060703" pitchFamily="18" charset="2"/>
              <a:buChar char=""/>
            </a:pPr>
            <a:r>
              <a:rPr lang="en-US" sz="2400" dirty="0">
                <a:solidFill>
                  <a:schemeClr val="tx1">
                    <a:lumMod val="75000"/>
                    <a:lumOff val="25000"/>
                  </a:schemeClr>
                </a:solidFill>
                <a:latin typeface="Century Gothic"/>
                <a:ea typeface="Century Gothic"/>
                <a:cs typeface="Century Gothic"/>
                <a:sym typeface="Century Gothic"/>
              </a:rPr>
              <a:t>Colonizes in disturbed areas</a:t>
            </a:r>
          </a:p>
          <a:p>
            <a:pPr marL="571500" marR="0" lvl="1" algn="l" rtl="0">
              <a:lnSpc>
                <a:spcPct val="115000"/>
              </a:lnSpc>
              <a:spcBef>
                <a:spcPts val="0"/>
              </a:spcBef>
              <a:spcAft>
                <a:spcPts val="0"/>
              </a:spcAft>
              <a:buClr>
                <a:schemeClr val="tx1">
                  <a:lumMod val="75000"/>
                  <a:lumOff val="25000"/>
                </a:schemeClr>
              </a:buClr>
              <a:buSzPts val="1800"/>
            </a:pPr>
            <a:endParaRPr lang="en-US" sz="18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43" name="Google Shape;143;g63a0c32e8d_0_8"/>
          <p:cNvSpPr txBox="1"/>
          <p:nvPr/>
        </p:nvSpPr>
        <p:spPr>
          <a:xfrm>
            <a:off x="7569675" y="6591300"/>
            <a:ext cx="4622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rgbClr val="3F3F3F"/>
                </a:solidFill>
                <a:latin typeface="Century Gothic"/>
                <a:ea typeface="Century Gothic"/>
                <a:cs typeface="Century Gothic"/>
                <a:sym typeface="Century Gothic"/>
              </a:rPr>
              <a:t>Image Credit: </a:t>
            </a:r>
            <a:r>
              <a:rPr lang="en-US" dirty="0">
                <a:solidFill>
                  <a:srgbClr val="3F3F3F"/>
                </a:solidFill>
                <a:latin typeface="Century Gothic"/>
                <a:ea typeface="Century Gothic"/>
                <a:cs typeface="Century Gothic"/>
                <a:sym typeface="Century Gothic"/>
              </a:rPr>
              <a:t>Flickr</a:t>
            </a:r>
            <a:endParaRPr i="0" u="none" strike="noStrike" cap="none" dirty="0">
              <a:solidFill>
                <a:srgbClr val="000000"/>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63a0c32e8d_4_40"/>
          <p:cNvSpPr txBox="1"/>
          <p:nvPr/>
        </p:nvSpPr>
        <p:spPr>
          <a:xfrm>
            <a:off x="1133704" y="249199"/>
            <a:ext cx="10233000" cy="661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rgbClr val="3F4268"/>
              </a:buClr>
              <a:buSzPts val="4400"/>
              <a:buFont typeface="Century Gothic"/>
              <a:buNone/>
            </a:pPr>
            <a:r>
              <a:rPr lang="en-US" sz="4400" b="1" i="0" u="none" strike="noStrike" cap="none" dirty="0">
                <a:solidFill>
                  <a:srgbClr val="3F4268"/>
                </a:solidFill>
                <a:latin typeface="Century Gothic"/>
                <a:ea typeface="Century Gothic"/>
                <a:cs typeface="Century Gothic"/>
                <a:sym typeface="Century Gothic"/>
              </a:rPr>
              <a:t>CURRENT DECISION MAKING</a:t>
            </a:r>
            <a:endParaRPr sz="1400" b="0" i="0" u="none" strike="noStrike" cap="none" dirty="0">
              <a:solidFill>
                <a:srgbClr val="000000"/>
              </a:solidFill>
              <a:latin typeface="Arial"/>
              <a:ea typeface="Arial"/>
              <a:cs typeface="Arial"/>
              <a:sym typeface="Arial"/>
            </a:endParaRPr>
          </a:p>
        </p:txBody>
      </p:sp>
      <p:sp>
        <p:nvSpPr>
          <p:cNvPr id="152" name="Google Shape;152;g63a0c32e8d_4_40"/>
          <p:cNvSpPr txBox="1"/>
          <p:nvPr/>
        </p:nvSpPr>
        <p:spPr>
          <a:xfrm>
            <a:off x="5409304" y="1263410"/>
            <a:ext cx="5957400" cy="4929300"/>
          </a:xfrm>
          <a:prstGeom prst="rect">
            <a:avLst/>
          </a:prstGeom>
          <a:noFill/>
          <a:ln>
            <a:noFill/>
          </a:ln>
        </p:spPr>
        <p:txBody>
          <a:bodyPr spcFirstLastPara="1" wrap="square" lIns="91425" tIns="45700" rIns="91425" bIns="45700" anchor="t" anchorCtr="0">
            <a:noAutofit/>
          </a:bodyPr>
          <a:lstStyle/>
          <a:p>
            <a:pPr marL="400050" marR="0" lvl="0" indent="-285750" algn="l" rtl="0">
              <a:lnSpc>
                <a:spcPct val="80000"/>
              </a:lnSpc>
              <a:spcBef>
                <a:spcPts val="1600"/>
              </a:spcBef>
              <a:spcAft>
                <a:spcPts val="0"/>
              </a:spcAft>
              <a:buClr>
                <a:srgbClr val="3F4268"/>
              </a:buClr>
              <a:buSzPts val="1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Current </a:t>
            </a:r>
            <a:r>
              <a:rPr lang="en-US" sz="2400" b="1" i="0" u="none" strike="noStrike" cap="none" dirty="0">
                <a:solidFill>
                  <a:schemeClr val="tx1">
                    <a:lumMod val="75000"/>
                    <a:lumOff val="25000"/>
                  </a:schemeClr>
                </a:solidFill>
                <a:latin typeface="Century Gothic"/>
                <a:ea typeface="Century Gothic"/>
                <a:cs typeface="Century Gothic"/>
                <a:sym typeface="Century Gothic"/>
              </a:rPr>
              <a:t>Mitigation Strategy</a:t>
            </a:r>
            <a:r>
              <a:rPr lang="en-US" sz="2400" b="0" i="0" u="none" strike="noStrike" cap="none" dirty="0">
                <a:solidFill>
                  <a:schemeClr val="tx1">
                    <a:lumMod val="75000"/>
                    <a:lumOff val="25000"/>
                  </a:schemeClr>
                </a:solidFill>
                <a:latin typeface="Century Gothic"/>
                <a:ea typeface="Century Gothic"/>
                <a:cs typeface="Century Gothic"/>
                <a:sym typeface="Century Gothic"/>
              </a:rPr>
              <a:t/>
            </a:r>
            <a:br>
              <a:rPr lang="en-US" sz="2400" b="0" i="0" u="none" strike="noStrike" cap="none" dirty="0">
                <a:solidFill>
                  <a:schemeClr val="tx1">
                    <a:lumMod val="75000"/>
                    <a:lumOff val="25000"/>
                  </a:schemeClr>
                </a:solidFill>
                <a:latin typeface="Century Gothic"/>
                <a:ea typeface="Century Gothic"/>
                <a:cs typeface="Century Gothic"/>
                <a:sym typeface="Century Gothic"/>
              </a:rPr>
            </a:b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857250" marR="0" lvl="1" indent="-285750" algn="l" rtl="0">
              <a:lnSpc>
                <a:spcPct val="80000"/>
              </a:lnSpc>
              <a:spcBef>
                <a:spcPts val="0"/>
              </a:spcBef>
              <a:spcAft>
                <a:spcPts val="0"/>
              </a:spcAft>
              <a:buClr>
                <a:srgbClr val="3F4268"/>
              </a:buClr>
              <a:buSzPts val="1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Chemical (USFS- </a:t>
            </a:r>
            <a:r>
              <a:rPr lang="en-US" sz="2400" b="0" i="0" u="none" strike="noStrike" cap="none" dirty="0" err="1">
                <a:solidFill>
                  <a:schemeClr val="tx1">
                    <a:lumMod val="75000"/>
                    <a:lumOff val="25000"/>
                  </a:schemeClr>
                </a:solidFill>
                <a:latin typeface="Century Gothic"/>
                <a:ea typeface="Century Gothic"/>
                <a:cs typeface="Century Gothic"/>
                <a:sym typeface="Century Gothic"/>
              </a:rPr>
              <a:t>Imazapic</a:t>
            </a:r>
            <a:r>
              <a:rPr lang="en-US" sz="2400" b="0" i="0" u="none" strike="noStrike" cap="none" dirty="0">
                <a:solidFill>
                  <a:schemeClr val="tx1">
                    <a:lumMod val="75000"/>
                    <a:lumOff val="25000"/>
                  </a:schemeClr>
                </a:solidFill>
                <a:latin typeface="Century Gothic"/>
                <a:ea typeface="Century Gothic"/>
                <a:cs typeface="Century Gothic"/>
                <a:sym typeface="Century Gothic"/>
              </a:rPr>
              <a:t>, $37/acre)</a:t>
            </a:r>
            <a:br>
              <a:rPr lang="en-US" sz="2400" b="0" i="0" u="none" strike="noStrike" cap="none" dirty="0">
                <a:solidFill>
                  <a:schemeClr val="tx1">
                    <a:lumMod val="75000"/>
                    <a:lumOff val="25000"/>
                  </a:schemeClr>
                </a:solidFill>
                <a:latin typeface="Century Gothic"/>
                <a:ea typeface="Century Gothic"/>
                <a:cs typeface="Century Gothic"/>
                <a:sym typeface="Century Gothic"/>
              </a:rPr>
            </a:br>
            <a:r>
              <a:rPr lang="en-US" sz="2400" b="0" i="0" u="none" strike="noStrike" cap="none" dirty="0">
                <a:solidFill>
                  <a:schemeClr val="tx1">
                    <a:lumMod val="75000"/>
                    <a:lumOff val="25000"/>
                  </a:schemeClr>
                </a:solidFill>
                <a:latin typeface="Century Gothic"/>
                <a:ea typeface="Century Gothic"/>
                <a:cs typeface="Century Gothic"/>
                <a:sym typeface="Century Gothic"/>
              </a:rPr>
              <a:t/>
            </a:r>
            <a:br>
              <a:rPr lang="en-US" sz="2400" b="0" i="0" u="none" strike="noStrike" cap="none" dirty="0">
                <a:solidFill>
                  <a:schemeClr val="tx1">
                    <a:lumMod val="75000"/>
                    <a:lumOff val="25000"/>
                  </a:schemeClr>
                </a:solidFill>
                <a:latin typeface="Century Gothic"/>
                <a:ea typeface="Century Gothic"/>
                <a:cs typeface="Century Gothic"/>
                <a:sym typeface="Century Gothic"/>
              </a:rPr>
            </a:br>
            <a:endParaRPr sz="2400" b="0" i="0" u="none" strike="noStrike" cap="none" dirty="0">
              <a:solidFill>
                <a:schemeClr val="tx1">
                  <a:lumMod val="75000"/>
                  <a:lumOff val="25000"/>
                </a:schemeClr>
              </a:solidFill>
              <a:latin typeface="Century Gothic"/>
              <a:ea typeface="Century Gothic"/>
              <a:cs typeface="Century Gothic"/>
              <a:sym typeface="Century Gothic"/>
            </a:endParaRPr>
          </a:p>
          <a:p>
            <a:pPr marL="400050" marR="0" lvl="0" indent="-285750" algn="l" rtl="0">
              <a:lnSpc>
                <a:spcPct val="150000"/>
              </a:lnSpc>
              <a:spcBef>
                <a:spcPts val="0"/>
              </a:spcBef>
              <a:spcAft>
                <a:spcPts val="0"/>
              </a:spcAft>
              <a:buClr>
                <a:srgbClr val="3F4268"/>
              </a:buClr>
              <a:buSzPts val="1800"/>
              <a:buFont typeface="Webdings" panose="05030102010509060703" pitchFamily="18" charset="2"/>
              <a:buChar char=""/>
            </a:pPr>
            <a:r>
              <a:rPr lang="en-US" sz="2400" b="0" i="0" u="none" strike="noStrike" cap="none" dirty="0">
                <a:solidFill>
                  <a:schemeClr val="tx1">
                    <a:lumMod val="75000"/>
                    <a:lumOff val="25000"/>
                  </a:schemeClr>
                </a:solidFill>
                <a:latin typeface="Century Gothic"/>
                <a:ea typeface="Century Gothic"/>
                <a:cs typeface="Century Gothic"/>
                <a:sym typeface="Century Gothic"/>
              </a:rPr>
              <a:t>U.S. Forest Service has </a:t>
            </a:r>
            <a:r>
              <a:rPr lang="en-US" sz="2400" b="1" i="0" u="none" strike="noStrike" cap="none" dirty="0">
                <a:solidFill>
                  <a:schemeClr val="tx1">
                    <a:lumMod val="75000"/>
                    <a:lumOff val="25000"/>
                  </a:schemeClr>
                </a:solidFill>
                <a:latin typeface="Century Gothic"/>
                <a:ea typeface="Century Gothic"/>
                <a:cs typeface="Century Gothic"/>
                <a:sym typeface="Century Gothic"/>
              </a:rPr>
              <a:t>already spent </a:t>
            </a:r>
            <a:r>
              <a:rPr lang="en-US" sz="2400" b="0" i="0" u="none" strike="noStrike" cap="none" dirty="0">
                <a:solidFill>
                  <a:schemeClr val="tx1">
                    <a:lumMod val="75000"/>
                    <a:lumOff val="25000"/>
                  </a:schemeClr>
                </a:solidFill>
                <a:latin typeface="Century Gothic"/>
                <a:ea typeface="Century Gothic"/>
                <a:cs typeface="Century Gothic"/>
                <a:sym typeface="Century Gothic"/>
              </a:rPr>
              <a:t>over </a:t>
            </a:r>
            <a:r>
              <a:rPr lang="en-US" sz="2400" b="1" i="0" u="none" strike="noStrike" cap="none" dirty="0">
                <a:solidFill>
                  <a:schemeClr val="tx1">
                    <a:lumMod val="75000"/>
                    <a:lumOff val="25000"/>
                  </a:schemeClr>
                </a:solidFill>
                <a:latin typeface="Century Gothic"/>
                <a:ea typeface="Century Gothic"/>
                <a:cs typeface="Century Gothic"/>
                <a:sym typeface="Century Gothic"/>
              </a:rPr>
              <a:t>$100,000</a:t>
            </a:r>
            <a:r>
              <a:rPr lang="en-US" sz="2400" b="0" i="0" u="none" strike="noStrike" cap="none" dirty="0">
                <a:solidFill>
                  <a:schemeClr val="tx1">
                    <a:lumMod val="75000"/>
                    <a:lumOff val="25000"/>
                  </a:schemeClr>
                </a:solidFill>
                <a:latin typeface="Century Gothic"/>
                <a:ea typeface="Century Gothic"/>
                <a:cs typeface="Century Gothic"/>
                <a:sym typeface="Century Gothic"/>
              </a:rPr>
              <a:t> treating thousands of affected acres in the Medicine Bow National Forest</a:t>
            </a:r>
            <a:endParaRPr sz="2400" b="0"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53" name="Google Shape;153;g63a0c32e8d_4_40"/>
          <p:cNvSpPr txBox="1"/>
          <p:nvPr/>
        </p:nvSpPr>
        <p:spPr>
          <a:xfrm>
            <a:off x="7569675" y="6591300"/>
            <a:ext cx="4622400" cy="274200"/>
          </a:xfrm>
          <a:prstGeom prst="rect">
            <a:avLst/>
          </a:prstGeom>
          <a:noFill/>
          <a:ln>
            <a:noFill/>
          </a:ln>
        </p:spPr>
        <p:txBody>
          <a:bodyPr spcFirstLastPara="1" wrap="square" lIns="91425" tIns="45700" rIns="91425" bIns="45700" anchor="ctr" anchorCtr="0">
            <a:noAutofit/>
          </a:bodyPr>
          <a:lstStyle/>
          <a:p>
            <a:pPr marL="0" marR="0" lvl="0" indent="0" algn="r" rtl="0">
              <a:lnSpc>
                <a:spcPct val="90000"/>
              </a:lnSpc>
              <a:spcBef>
                <a:spcPts val="0"/>
              </a:spcBef>
              <a:spcAft>
                <a:spcPts val="0"/>
              </a:spcAft>
              <a:buClr>
                <a:srgbClr val="3F3F3F"/>
              </a:buClr>
              <a:buSzPts val="1400"/>
              <a:buFont typeface="Arial"/>
              <a:buNone/>
            </a:pPr>
            <a:r>
              <a:rPr lang="en-US" i="0" u="none" strike="noStrike" cap="none" dirty="0">
                <a:solidFill>
                  <a:schemeClr val="tx1">
                    <a:lumMod val="75000"/>
                    <a:lumOff val="25000"/>
                  </a:schemeClr>
                </a:solidFill>
                <a:latin typeface="Century Gothic"/>
                <a:ea typeface="Century Gothic"/>
                <a:cs typeface="Century Gothic"/>
                <a:sym typeface="Century Gothic"/>
              </a:rPr>
              <a:t>Image Credit: </a:t>
            </a:r>
            <a:r>
              <a:rPr lang="en-US" dirty="0">
                <a:solidFill>
                  <a:schemeClr val="tx1">
                    <a:lumMod val="75000"/>
                    <a:lumOff val="25000"/>
                  </a:schemeClr>
                </a:solidFill>
                <a:latin typeface="Century Gothic"/>
                <a:ea typeface="Century Gothic"/>
                <a:cs typeface="Century Gothic"/>
                <a:sym typeface="Century Gothic"/>
              </a:rPr>
              <a:t>Creative Commons</a:t>
            </a:r>
            <a:endParaRPr i="0" u="none" strike="noStrike" cap="none" dirty="0">
              <a:solidFill>
                <a:schemeClr val="tx1">
                  <a:lumMod val="75000"/>
                  <a:lumOff val="25000"/>
                </a:schemeClr>
              </a:solidFill>
            </a:endParaRPr>
          </a:p>
        </p:txBody>
      </p:sp>
      <p:grpSp>
        <p:nvGrpSpPr>
          <p:cNvPr id="2" name="Group 1">
            <a:extLst>
              <a:ext uri="{FF2B5EF4-FFF2-40B4-BE49-F238E27FC236}">
                <a16:creationId xmlns:a16="http://schemas.microsoft.com/office/drawing/2014/main" id="{3E0D9ED2-9AB4-4C8F-94A4-9EE13D96C01D}"/>
              </a:ext>
            </a:extLst>
          </p:cNvPr>
          <p:cNvGrpSpPr/>
          <p:nvPr/>
        </p:nvGrpSpPr>
        <p:grpSpPr>
          <a:xfrm>
            <a:off x="388590" y="1097051"/>
            <a:ext cx="4629894" cy="4613174"/>
            <a:chOff x="7269450" y="839975"/>
            <a:chExt cx="4629894" cy="4613174"/>
          </a:xfrm>
        </p:grpSpPr>
        <p:pic>
          <p:nvPicPr>
            <p:cNvPr id="8" name="Google Shape;144;g63a0c32e8d_0_8"/>
            <p:cNvPicPr preferRelativeResize="0"/>
            <p:nvPr/>
          </p:nvPicPr>
          <p:blipFill rotWithShape="1">
            <a:blip r:embed="rId3">
              <a:alphaModFix/>
            </a:blip>
            <a:srcRect l="-2" b="17601"/>
            <a:stretch/>
          </p:blipFill>
          <p:spPr>
            <a:xfrm>
              <a:off x="7269450" y="2021859"/>
              <a:ext cx="2497200" cy="2251200"/>
            </a:xfrm>
            <a:prstGeom prst="hexagon">
              <a:avLst>
                <a:gd name="adj" fmla="val 25000"/>
                <a:gd name="vf" fmla="val 115470"/>
              </a:avLst>
            </a:prstGeom>
            <a:noFill/>
            <a:ln>
              <a:noFill/>
            </a:ln>
            <a:effectLst>
              <a:outerShdw blurRad="50800" dist="38100" dir="8100000" algn="tr" rotWithShape="0">
                <a:prstClr val="black">
                  <a:alpha val="40000"/>
                </a:prstClr>
              </a:outerShdw>
            </a:effectLst>
          </p:spPr>
        </p:pic>
        <p:pic>
          <p:nvPicPr>
            <p:cNvPr id="9" name="Google Shape;145;g63a0c32e8d_0_8"/>
            <p:cNvPicPr preferRelativeResize="0"/>
            <p:nvPr/>
          </p:nvPicPr>
          <p:blipFill rotWithShape="1">
            <a:blip r:embed="rId4">
              <a:alphaModFix/>
            </a:blip>
            <a:srcRect l="10554"/>
            <a:stretch/>
          </p:blipFill>
          <p:spPr>
            <a:xfrm>
              <a:off x="9390975" y="3213649"/>
              <a:ext cx="2492400" cy="2239500"/>
            </a:xfrm>
            <a:prstGeom prst="hexagon">
              <a:avLst>
                <a:gd name="adj" fmla="val 25000"/>
                <a:gd name="vf" fmla="val 115470"/>
              </a:avLst>
            </a:prstGeom>
            <a:noFill/>
            <a:ln>
              <a:noFill/>
            </a:ln>
            <a:effectLst>
              <a:outerShdw blurRad="50800" dist="38100" dir="8100000" algn="tr" rotWithShape="0">
                <a:prstClr val="black">
                  <a:alpha val="40000"/>
                </a:prstClr>
              </a:outerShdw>
            </a:effectLst>
          </p:spPr>
        </p:pic>
        <p:pic>
          <p:nvPicPr>
            <p:cNvPr id="10" name="Google Shape;146;g63a0c32e8d_0_8"/>
            <p:cNvPicPr preferRelativeResize="0"/>
            <p:nvPr/>
          </p:nvPicPr>
          <p:blipFill rotWithShape="1">
            <a:blip r:embed="rId5">
              <a:alphaModFix/>
            </a:blip>
            <a:srcRect l="6583" t="22982" r="11929" b="31883"/>
            <a:stretch/>
          </p:blipFill>
          <p:spPr>
            <a:xfrm>
              <a:off x="9392244" y="839975"/>
              <a:ext cx="2507100" cy="2224800"/>
            </a:xfrm>
            <a:prstGeom prst="hexagon">
              <a:avLst>
                <a:gd name="adj" fmla="val 25000"/>
                <a:gd name="vf" fmla="val 115470"/>
              </a:avLst>
            </a:prstGeom>
            <a:noFill/>
            <a:ln>
              <a:noFill/>
            </a:ln>
            <a:effectLst>
              <a:outerShdw blurRad="50800" dist="38100" dir="8100000" algn="tr" rotWithShape="0">
                <a:prstClr val="black">
                  <a:alpha val="40000"/>
                </a:prstClr>
              </a:outerShdw>
            </a:effectLst>
          </p:spPr>
        </p:pic>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2050" name="Picture 2" descr="C:\Users\neyoung.COLOSTATE\Downloads\AW_Prob_Map.png"/>
          <p:cNvPicPr>
            <a:picLocks noChangeAspect="1" noChangeArrowheads="1"/>
          </p:cNvPicPr>
          <p:nvPr/>
        </p:nvPicPr>
        <p:blipFill rotWithShape="1">
          <a:blip r:embed="rId3">
            <a:extLst>
              <a:ext uri="{28A0092B-C50C-407E-A947-70E740481C1C}">
                <a14:useLocalDpi xmlns:a14="http://schemas.microsoft.com/office/drawing/2010/main" val="0"/>
              </a:ext>
            </a:extLst>
          </a:blip>
          <a:srcRect l="13190" t="7890" r="18173" b="6346"/>
          <a:stretch/>
        </p:blipFill>
        <p:spPr bwMode="auto">
          <a:xfrm>
            <a:off x="6480872" y="56502"/>
            <a:ext cx="5477433" cy="4838720"/>
          </a:xfrm>
          <a:prstGeom prst="rect">
            <a:avLst/>
          </a:prstGeom>
          <a:noFill/>
          <a:extLst>
            <a:ext uri="{909E8E84-426E-40DD-AFC4-6F175D3DCCD1}">
              <a14:hiddenFill xmlns:a14="http://schemas.microsoft.com/office/drawing/2010/main">
                <a:solidFill>
                  <a:srgbClr val="FFFFFF"/>
                </a:solidFill>
              </a14:hiddenFill>
            </a:ext>
          </a:extLst>
        </p:spPr>
      </p:pic>
      <p:sp>
        <p:nvSpPr>
          <p:cNvPr id="161" name="Google Shape;161;g63ec2cd168_0_116"/>
          <p:cNvSpPr txBox="1">
            <a:spLocks noGrp="1"/>
          </p:cNvSpPr>
          <p:nvPr>
            <p:ph type="title"/>
          </p:nvPr>
        </p:nvSpPr>
        <p:spPr>
          <a:xfrm>
            <a:off x="1627997" y="266701"/>
            <a:ext cx="10515600" cy="6858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dirty="0"/>
              <a:t>OBJECTIVES</a:t>
            </a:r>
            <a:endParaRPr dirty="0"/>
          </a:p>
        </p:txBody>
      </p:sp>
      <p:sp>
        <p:nvSpPr>
          <p:cNvPr id="163" name="Google Shape;163;g63ec2cd168_0_116"/>
          <p:cNvSpPr txBox="1"/>
          <p:nvPr/>
        </p:nvSpPr>
        <p:spPr>
          <a:xfrm>
            <a:off x="622300" y="962900"/>
            <a:ext cx="5990167" cy="5437800"/>
          </a:xfrm>
          <a:prstGeom prst="rect">
            <a:avLst/>
          </a:prstGeom>
          <a:noFill/>
          <a:ln>
            <a:noFill/>
          </a:ln>
        </p:spPr>
        <p:txBody>
          <a:bodyPr spcFirstLastPara="1" wrap="square" lIns="91425" tIns="45700" rIns="91425" bIns="45700" anchor="t" anchorCtr="0">
            <a:noAutofit/>
          </a:bodyPr>
          <a:lstStyle/>
          <a:p>
            <a:pPr marL="433705" indent="-342900">
              <a:lnSpc>
                <a:spcPct val="150000"/>
              </a:lnSpc>
              <a:spcBef>
                <a:spcPts val="1600"/>
              </a:spcBef>
              <a:buClr>
                <a:srgbClr val="3F4268"/>
              </a:buClr>
              <a:buSzPts val="2170"/>
              <a:buFont typeface="Webdings" panose="05030102010509060703" pitchFamily="18" charset="2"/>
              <a:buChar char=""/>
            </a:pPr>
            <a:r>
              <a:rPr lang="en-US" sz="2800" b="1" dirty="0">
                <a:solidFill>
                  <a:schemeClr val="tx1">
                    <a:lumMod val="75000"/>
                    <a:lumOff val="25000"/>
                  </a:schemeClr>
                </a:solidFill>
                <a:latin typeface="Century Gothic"/>
                <a:ea typeface="Century Gothic"/>
                <a:cs typeface="Century Gothic"/>
                <a:sym typeface="Century Gothic"/>
              </a:rPr>
              <a:t>Generate </a:t>
            </a:r>
            <a:r>
              <a:rPr lang="en-US" sz="2800" dirty="0">
                <a:solidFill>
                  <a:schemeClr val="tx1">
                    <a:lumMod val="75000"/>
                    <a:lumOff val="25000"/>
                  </a:schemeClr>
                </a:solidFill>
                <a:latin typeface="Century Gothic"/>
                <a:ea typeface="Century Gothic"/>
                <a:cs typeface="Century Gothic"/>
                <a:sym typeface="Century Gothic"/>
              </a:rPr>
              <a:t>a probabilistic cheatgrass occurrence map for 2019</a:t>
            </a:r>
          </a:p>
          <a:p>
            <a:pPr marL="433705" marR="0" lvl="0" indent="-342900" algn="l" rtl="0">
              <a:lnSpc>
                <a:spcPct val="150000"/>
              </a:lnSpc>
              <a:spcBef>
                <a:spcPts val="1600"/>
              </a:spcBef>
              <a:spcAft>
                <a:spcPts val="0"/>
              </a:spcAft>
              <a:buClr>
                <a:srgbClr val="3F4268"/>
              </a:buClr>
              <a:buSzPts val="2170"/>
              <a:buFont typeface="Webdings" panose="05030102010509060703" pitchFamily="18" charset="2"/>
              <a:buChar char=""/>
            </a:pPr>
            <a:r>
              <a:rPr lang="en-US" sz="2800" b="1" i="0" u="none" strike="noStrike" cap="none" dirty="0">
                <a:solidFill>
                  <a:schemeClr val="tx1">
                    <a:lumMod val="75000"/>
                    <a:lumOff val="25000"/>
                  </a:schemeClr>
                </a:solidFill>
                <a:latin typeface="Century Gothic"/>
                <a:ea typeface="Century Gothic"/>
                <a:cs typeface="Century Gothic"/>
                <a:sym typeface="Century Gothic"/>
              </a:rPr>
              <a:t>Analyze </a:t>
            </a:r>
            <a:r>
              <a:rPr lang="en-US" sz="2800" i="0" u="none" strike="noStrike" cap="none" dirty="0">
                <a:solidFill>
                  <a:schemeClr val="tx1">
                    <a:lumMod val="75000"/>
                    <a:lumOff val="25000"/>
                  </a:schemeClr>
                </a:solidFill>
                <a:latin typeface="Century Gothic"/>
                <a:ea typeface="Century Gothic"/>
                <a:cs typeface="Century Gothic"/>
                <a:sym typeface="Century Gothic"/>
              </a:rPr>
              <a:t>the effectiveness of aerial herbicide spraying on cheatgrass populations</a:t>
            </a:r>
            <a:endParaRPr lang="en-US" sz="2800" b="1" i="0" u="none" strike="noStrike" cap="none" dirty="0">
              <a:solidFill>
                <a:schemeClr val="tx1">
                  <a:lumMod val="75000"/>
                  <a:lumOff val="25000"/>
                </a:schemeClr>
              </a:solidFill>
              <a:latin typeface="Century Gothic"/>
              <a:ea typeface="Century Gothic"/>
              <a:cs typeface="Century Gothic"/>
              <a:sym typeface="Century Gothic"/>
            </a:endParaRPr>
          </a:p>
        </p:txBody>
      </p:sp>
      <p:sp>
        <p:nvSpPr>
          <p:cNvPr id="164" name="Google Shape;164;g63ec2cd168_0_116"/>
          <p:cNvSpPr txBox="1"/>
          <p:nvPr/>
        </p:nvSpPr>
        <p:spPr>
          <a:xfrm flipH="1">
            <a:off x="8335625" y="6286500"/>
            <a:ext cx="3671400" cy="39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dirty="0">
                <a:solidFill>
                  <a:srgbClr val="3F3F3F"/>
                </a:solidFill>
                <a:latin typeface="Century Gothic"/>
                <a:ea typeface="Century Gothic"/>
                <a:cs typeface="Century Gothic"/>
                <a:sym typeface="Century Gothic"/>
              </a:rPr>
              <a:t>Image</a:t>
            </a:r>
            <a:r>
              <a:rPr lang="en-US" i="0" u="none" strike="noStrike" cap="none" dirty="0">
                <a:solidFill>
                  <a:srgbClr val="3F3F3F"/>
                </a:solidFill>
                <a:latin typeface="Century Gothic"/>
                <a:ea typeface="Century Gothic"/>
                <a:cs typeface="Century Gothic"/>
                <a:sym typeface="Century Gothic"/>
              </a:rPr>
              <a:t> Credit: </a:t>
            </a:r>
            <a:r>
              <a:rPr lang="en-US" dirty="0" smtClean="0">
                <a:solidFill>
                  <a:srgbClr val="3F3F3F"/>
                </a:solidFill>
                <a:latin typeface="Century Gothic"/>
                <a:ea typeface="Century Gothic"/>
                <a:cs typeface="Century Gothic"/>
                <a:sym typeface="Century Gothic"/>
              </a:rPr>
              <a:t>NASA </a:t>
            </a:r>
            <a:r>
              <a:rPr lang="en-US" i="0" u="none" strike="noStrike" cap="none" dirty="0" smtClean="0">
                <a:solidFill>
                  <a:srgbClr val="3F3F3F"/>
                </a:solidFill>
                <a:latin typeface="Century Gothic"/>
                <a:ea typeface="Century Gothic"/>
                <a:cs typeface="Century Gothic"/>
                <a:sym typeface="Century Gothic"/>
              </a:rPr>
              <a:t>DEVELOP</a:t>
            </a:r>
            <a:endParaRPr b="1" i="0" u="none" strike="noStrike" cap="none" dirty="0">
              <a:solidFill>
                <a:srgbClr val="3F3F3F"/>
              </a:solidFill>
              <a:latin typeface="Century Gothic"/>
              <a:ea typeface="Century Gothic"/>
              <a:cs typeface="Century Gothic"/>
              <a:sym typeface="Century Gothic"/>
            </a:endParaRPr>
          </a:p>
        </p:txBody>
      </p:sp>
      <p:sp>
        <p:nvSpPr>
          <p:cNvPr id="4" name="TextBox 3">
            <a:extLst>
              <a:ext uri="{FF2B5EF4-FFF2-40B4-BE49-F238E27FC236}">
                <a16:creationId xmlns:a16="http://schemas.microsoft.com/office/drawing/2014/main" id="{A4F3C496-5853-44B5-807E-DBDF9D049356}"/>
              </a:ext>
            </a:extLst>
          </p:cNvPr>
          <p:cNvSpPr txBox="1"/>
          <p:nvPr/>
        </p:nvSpPr>
        <p:spPr>
          <a:xfrm>
            <a:off x="6694305" y="4923746"/>
            <a:ext cx="3927678" cy="307777"/>
          </a:xfrm>
          <a:prstGeom prst="rect">
            <a:avLst/>
          </a:prstGeom>
          <a:noFill/>
        </p:spPr>
        <p:txBody>
          <a:bodyPr wrap="none" rtlCol="0">
            <a:spAutoFit/>
          </a:bodyPr>
          <a:lstStyle/>
          <a:p>
            <a:r>
              <a:rPr lang="en-US" b="1" dirty="0">
                <a:latin typeface="Century Gothic" panose="020B0502020202020204" pitchFamily="34" charset="0"/>
              </a:rPr>
              <a:t>2014 Probability of &gt;= 40% Cheatgrass Map</a:t>
            </a:r>
          </a:p>
        </p:txBody>
      </p:sp>
      <p:pic>
        <p:nvPicPr>
          <p:cNvPr id="5" name="Picture 4">
            <a:extLst>
              <a:ext uri="{FF2B5EF4-FFF2-40B4-BE49-F238E27FC236}">
                <a16:creationId xmlns:a16="http://schemas.microsoft.com/office/drawing/2014/main" id="{00D7FAEF-8538-4970-848D-7C0F3385FCD0}"/>
              </a:ext>
            </a:extLst>
          </p:cNvPr>
          <p:cNvPicPr>
            <a:picLocks noChangeAspect="1"/>
          </p:cNvPicPr>
          <p:nvPr/>
        </p:nvPicPr>
        <p:blipFill rotWithShape="1">
          <a:blip r:embed="rId4"/>
          <a:srcRect l="3434" t="1961" r="59847" b="40392"/>
          <a:stretch/>
        </p:blipFill>
        <p:spPr>
          <a:xfrm rot="5400000">
            <a:off x="9267576" y="2765434"/>
            <a:ext cx="153890" cy="5295485"/>
          </a:xfrm>
          <a:prstGeom prst="rect">
            <a:avLst/>
          </a:prstGeom>
        </p:spPr>
      </p:pic>
      <p:sp>
        <p:nvSpPr>
          <p:cNvPr id="8" name="TextBox 7">
            <a:extLst>
              <a:ext uri="{FF2B5EF4-FFF2-40B4-BE49-F238E27FC236}">
                <a16:creationId xmlns:a16="http://schemas.microsoft.com/office/drawing/2014/main" id="{9A3157AA-D55A-4F93-BC8C-0C4EB6E7F01A}"/>
              </a:ext>
            </a:extLst>
          </p:cNvPr>
          <p:cNvSpPr txBox="1"/>
          <p:nvPr/>
        </p:nvSpPr>
        <p:spPr>
          <a:xfrm>
            <a:off x="6626788" y="5490120"/>
            <a:ext cx="5280612" cy="307777"/>
          </a:xfrm>
          <a:prstGeom prst="rect">
            <a:avLst/>
          </a:prstGeom>
          <a:noFill/>
        </p:spPr>
        <p:txBody>
          <a:bodyPr wrap="none" rtlCol="0">
            <a:spAutoFit/>
          </a:bodyPr>
          <a:lstStyle/>
          <a:p>
            <a:r>
              <a:rPr lang="en-US" dirty="0">
                <a:latin typeface="Century Gothic" panose="020B0502020202020204" pitchFamily="34" charset="0"/>
              </a:rPr>
              <a:t> Low		   	                                      High</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63ec2cd168_0_21"/>
          <p:cNvSpPr txBox="1"/>
          <p:nvPr/>
        </p:nvSpPr>
        <p:spPr>
          <a:xfrm>
            <a:off x="370599" y="429500"/>
            <a:ext cx="113262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ANCILLARY DATA, SATELLITES, &amp; SENSORS</a:t>
            </a:r>
            <a:endParaRPr sz="1400" b="0" i="0" u="none" strike="noStrike" cap="none">
              <a:solidFill>
                <a:srgbClr val="000000"/>
              </a:solidFill>
              <a:latin typeface="Arial"/>
              <a:ea typeface="Arial"/>
              <a:cs typeface="Arial"/>
              <a:sym typeface="Arial"/>
            </a:endParaRPr>
          </a:p>
        </p:txBody>
      </p:sp>
      <p:grpSp>
        <p:nvGrpSpPr>
          <p:cNvPr id="8" name="Group 7">
            <a:extLst>
              <a:ext uri="{FF2B5EF4-FFF2-40B4-BE49-F238E27FC236}">
                <a16:creationId xmlns:a16="http://schemas.microsoft.com/office/drawing/2014/main" id="{D7470299-C36B-4D81-8601-5EDE72F03950}"/>
              </a:ext>
            </a:extLst>
          </p:cNvPr>
          <p:cNvGrpSpPr/>
          <p:nvPr/>
        </p:nvGrpSpPr>
        <p:grpSpPr>
          <a:xfrm>
            <a:off x="5946750" y="1419147"/>
            <a:ext cx="6137902" cy="2177280"/>
            <a:chOff x="6096000" y="1199080"/>
            <a:chExt cx="6137902" cy="2177280"/>
          </a:xfrm>
        </p:grpSpPr>
        <p:sp>
          <p:nvSpPr>
            <p:cNvPr id="171" name="Google Shape;171;g63ec2cd168_0_21"/>
            <p:cNvSpPr txBox="1"/>
            <p:nvPr/>
          </p:nvSpPr>
          <p:spPr>
            <a:xfrm>
              <a:off x="9148645" y="1491868"/>
              <a:ext cx="3085257" cy="1884491"/>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Landsat 8 Operational Land Imager</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000" dirty="0">
                  <a:solidFill>
                    <a:schemeClr val="tx1">
                      <a:lumMod val="75000"/>
                      <a:lumOff val="25000"/>
                    </a:schemeClr>
                  </a:solidFill>
                  <a:latin typeface="Century Gothic"/>
                  <a:ea typeface="Century Gothic"/>
                  <a:cs typeface="Century Gothic"/>
                  <a:sym typeface="Century Gothic"/>
                </a:rPr>
                <a:t>Surface Reflectance Tier 1</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000" dirty="0">
                  <a:solidFill>
                    <a:schemeClr val="tx1">
                      <a:lumMod val="75000"/>
                      <a:lumOff val="25000"/>
                    </a:schemeClr>
                  </a:solidFill>
                  <a:latin typeface="Century Gothic"/>
                  <a:ea typeface="Century Gothic"/>
                  <a:cs typeface="Century Gothic"/>
                  <a:sym typeface="Century Gothic"/>
                </a:rPr>
                <a:t>16-day return</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000" dirty="0">
                  <a:solidFill>
                    <a:schemeClr val="tx1">
                      <a:lumMod val="75000"/>
                      <a:lumOff val="25000"/>
                    </a:schemeClr>
                  </a:solidFill>
                  <a:latin typeface="Century Gothic"/>
                  <a:ea typeface="Century Gothic"/>
                  <a:cs typeface="Century Gothic"/>
                  <a:sym typeface="Century Gothic"/>
                </a:rPr>
                <a:t>30-meter resolution</a:t>
              </a:r>
              <a:endParaRPr sz="2000" dirty="0">
                <a:solidFill>
                  <a:schemeClr val="tx1">
                    <a:lumMod val="75000"/>
                    <a:lumOff val="25000"/>
                  </a:schemeClr>
                </a:solidFill>
                <a:latin typeface="Century Gothic"/>
                <a:ea typeface="Century Gothic"/>
                <a:cs typeface="Century Gothic"/>
                <a:sym typeface="Century Gothic"/>
              </a:endParaRPr>
            </a:p>
          </p:txBody>
        </p:sp>
        <p:pic>
          <p:nvPicPr>
            <p:cNvPr id="172" name="Google Shape;172;g63ec2cd168_0_21"/>
            <p:cNvPicPr preferRelativeResize="0"/>
            <p:nvPr/>
          </p:nvPicPr>
          <p:blipFill rotWithShape="1">
            <a:blip r:embed="rId3">
              <a:alphaModFix/>
            </a:blip>
            <a:srcRect/>
            <a:stretch/>
          </p:blipFill>
          <p:spPr>
            <a:xfrm>
              <a:off x="6096000" y="1199080"/>
              <a:ext cx="3085258" cy="2177280"/>
            </a:xfrm>
            <a:prstGeom prst="rect">
              <a:avLst/>
            </a:prstGeom>
            <a:noFill/>
            <a:ln>
              <a:noFill/>
            </a:ln>
            <a:effectLst>
              <a:outerShdw blurRad="50800" dist="38100" dir="8100000" algn="tr" rotWithShape="0">
                <a:prstClr val="black">
                  <a:alpha val="40000"/>
                </a:prstClr>
              </a:outerShdw>
            </a:effectLst>
          </p:spPr>
        </p:pic>
      </p:grpSp>
      <p:grpSp>
        <p:nvGrpSpPr>
          <p:cNvPr id="5" name="Group 4">
            <a:extLst>
              <a:ext uri="{FF2B5EF4-FFF2-40B4-BE49-F238E27FC236}">
                <a16:creationId xmlns:a16="http://schemas.microsoft.com/office/drawing/2014/main" id="{F42315FA-BB52-497A-B091-FEAB90012641}"/>
              </a:ext>
            </a:extLst>
          </p:cNvPr>
          <p:cNvGrpSpPr/>
          <p:nvPr/>
        </p:nvGrpSpPr>
        <p:grpSpPr>
          <a:xfrm>
            <a:off x="0" y="1199080"/>
            <a:ext cx="12231094" cy="5784463"/>
            <a:chOff x="774700" y="1420100"/>
            <a:chExt cx="12231094" cy="5784463"/>
          </a:xfrm>
        </p:grpSpPr>
        <p:sp>
          <p:nvSpPr>
            <p:cNvPr id="173" name="Google Shape;173;g63ec2cd168_0_21"/>
            <p:cNvSpPr txBox="1"/>
            <p:nvPr/>
          </p:nvSpPr>
          <p:spPr>
            <a:xfrm>
              <a:off x="774700" y="1420100"/>
              <a:ext cx="6629400" cy="5437800"/>
            </a:xfrm>
            <a:prstGeom prst="rect">
              <a:avLst/>
            </a:prstGeom>
            <a:noFill/>
            <a:ln>
              <a:noFill/>
            </a:ln>
          </p:spPr>
          <p:txBody>
            <a:bodyPr spcFirstLastPara="1" wrap="square" lIns="91425" tIns="45700" rIns="91425" bIns="45700" anchor="t" anchorCtr="0">
              <a:noAutofit/>
            </a:bodyPr>
            <a:lstStyle/>
            <a:p>
              <a:pPr marL="433705" marR="0" lvl="0"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b="1" dirty="0">
                  <a:solidFill>
                    <a:schemeClr val="tx1">
                      <a:lumMod val="75000"/>
                      <a:lumOff val="25000"/>
                    </a:schemeClr>
                  </a:solidFill>
                  <a:latin typeface="Century Gothic"/>
                  <a:ea typeface="Century Gothic"/>
                  <a:cs typeface="Century Gothic"/>
                  <a:sym typeface="Century Gothic"/>
                </a:rPr>
                <a:t>Ancillary Data</a:t>
              </a:r>
              <a:endParaRPr sz="2170" b="1" dirty="0">
                <a:solidFill>
                  <a:schemeClr val="tx1">
                    <a:lumMod val="75000"/>
                    <a:lumOff val="25000"/>
                  </a:schemeClr>
                </a:solidFill>
                <a:latin typeface="Century Gothic"/>
                <a:ea typeface="Century Gothic"/>
                <a:cs typeface="Century Gothic"/>
                <a:sym typeface="Century Gothic"/>
              </a:endParaRPr>
            </a:p>
            <a:p>
              <a:pPr marL="890906" marR="0" lvl="1"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a:solidFill>
                    <a:schemeClr val="tx1">
                      <a:lumMod val="75000"/>
                      <a:lumOff val="25000"/>
                    </a:schemeClr>
                  </a:solidFill>
                  <a:latin typeface="Century Gothic"/>
                  <a:ea typeface="Century Gothic"/>
                  <a:cs typeface="Century Gothic"/>
                  <a:sym typeface="Century Gothic"/>
                </a:rPr>
                <a:t>Squirrel Creek Fire Boundary data</a:t>
              </a:r>
              <a:endParaRPr sz="2170" dirty="0">
                <a:solidFill>
                  <a:schemeClr val="tx1">
                    <a:lumMod val="75000"/>
                    <a:lumOff val="25000"/>
                  </a:schemeClr>
                </a:solidFill>
                <a:latin typeface="Century Gothic"/>
                <a:ea typeface="Century Gothic"/>
                <a:cs typeface="Century Gothic"/>
                <a:sym typeface="Century Gothic"/>
              </a:endParaRPr>
            </a:p>
            <a:p>
              <a:pPr marL="890906" marR="0" lvl="1"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dirty="0" err="1">
                  <a:solidFill>
                    <a:schemeClr val="tx1">
                      <a:lumMod val="75000"/>
                      <a:lumOff val="25000"/>
                    </a:schemeClr>
                  </a:solidFill>
                  <a:latin typeface="Century Gothic"/>
                  <a:ea typeface="Century Gothic"/>
                  <a:cs typeface="Century Gothic"/>
                  <a:sym typeface="Century Gothic"/>
                </a:rPr>
                <a:t>Imazapic</a:t>
              </a:r>
              <a:r>
                <a:rPr lang="en-US" sz="2170" dirty="0">
                  <a:solidFill>
                    <a:schemeClr val="tx1">
                      <a:lumMod val="75000"/>
                      <a:lumOff val="25000"/>
                    </a:schemeClr>
                  </a:solidFill>
                  <a:latin typeface="Century Gothic"/>
                  <a:ea typeface="Century Gothic"/>
                  <a:cs typeface="Century Gothic"/>
                  <a:sym typeface="Century Gothic"/>
                </a:rPr>
                <a:t> Spray Boundary data</a:t>
              </a:r>
            </a:p>
            <a:p>
              <a:pPr marL="890906" marR="0" lvl="1" indent="-342900" algn="l" rtl="0">
                <a:lnSpc>
                  <a:spcPct val="80000"/>
                </a:lnSpc>
                <a:spcBef>
                  <a:spcPts val="1600"/>
                </a:spcBef>
                <a:spcAft>
                  <a:spcPts val="0"/>
                </a:spcAft>
                <a:buClr>
                  <a:srgbClr val="3F4268"/>
                </a:buClr>
                <a:buSzPts val="2170"/>
                <a:buFont typeface="Webdings" panose="05030102010509060703" pitchFamily="18" charset="2"/>
                <a:buChar char=""/>
              </a:pPr>
              <a:r>
                <a:rPr lang="en-US" sz="2170" b="0" i="0" u="none" strike="noStrike" cap="none" dirty="0">
                  <a:solidFill>
                    <a:schemeClr val="tx1">
                      <a:lumMod val="75000"/>
                      <a:lumOff val="25000"/>
                    </a:schemeClr>
                  </a:solidFill>
                  <a:latin typeface="Century Gothic"/>
                  <a:ea typeface="Century Gothic"/>
                  <a:cs typeface="Century Gothic"/>
                  <a:sym typeface="Century Gothic"/>
                </a:rPr>
                <a:t>2014 Probabilistic Cheatgrass Map</a:t>
              </a:r>
            </a:p>
            <a:p>
              <a:pPr marL="890906" lvl="1" indent="-342900">
                <a:lnSpc>
                  <a:spcPct val="80000"/>
                </a:lnSpc>
                <a:spcBef>
                  <a:spcPts val="1600"/>
                </a:spcBef>
                <a:buClr>
                  <a:srgbClr val="3F4268"/>
                </a:buClr>
                <a:buSzPts val="2170"/>
                <a:buFont typeface="Webdings" panose="05030102010509060703" pitchFamily="18" charset="2"/>
                <a:buChar char=""/>
              </a:pPr>
              <a:r>
                <a:rPr lang="en-US" sz="2170" i="1" dirty="0">
                  <a:solidFill>
                    <a:schemeClr val="tx1">
                      <a:lumMod val="75000"/>
                      <a:lumOff val="25000"/>
                    </a:schemeClr>
                  </a:solidFill>
                  <a:latin typeface="Century Gothic"/>
                  <a:ea typeface="Century Gothic"/>
                  <a:cs typeface="Century Gothic"/>
                  <a:sym typeface="Century Gothic"/>
                </a:rPr>
                <a:t>In situ</a:t>
              </a:r>
              <a:r>
                <a:rPr lang="en-US" sz="2170" dirty="0">
                  <a:solidFill>
                    <a:schemeClr val="tx1">
                      <a:lumMod val="75000"/>
                      <a:lumOff val="25000"/>
                    </a:schemeClr>
                  </a:solidFill>
                  <a:latin typeface="Century Gothic"/>
                  <a:ea typeface="Century Gothic"/>
                  <a:cs typeface="Century Gothic"/>
                  <a:sym typeface="Century Gothic"/>
                </a:rPr>
                <a:t> field samples</a:t>
              </a:r>
              <a:r>
                <a:rPr lang="en-US" sz="2170" b="0" i="0" u="none" strike="noStrike" cap="none" dirty="0">
                  <a:solidFill>
                    <a:srgbClr val="3F3F3F"/>
                  </a:solidFill>
                  <a:latin typeface="Century Gothic"/>
                  <a:ea typeface="Century Gothic"/>
                  <a:cs typeface="Century Gothic"/>
                  <a:sym typeface="Century Gothic"/>
                </a:rPr>
                <a:t> </a:t>
              </a:r>
              <a:endParaRPr sz="2170" b="0" i="0" u="none" strike="noStrike" cap="none" dirty="0">
                <a:solidFill>
                  <a:srgbClr val="3F3F3F"/>
                </a:solidFill>
                <a:latin typeface="Century Gothic"/>
                <a:ea typeface="Century Gothic"/>
                <a:cs typeface="Century Gothic"/>
                <a:sym typeface="Century Gothic"/>
              </a:endParaRPr>
            </a:p>
          </p:txBody>
        </p:sp>
        <p:pic>
          <p:nvPicPr>
            <p:cNvPr id="4098" name="Picture 2" descr="C:\Users\neyoung.COLOSTATE\Desktop\Scm2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92001" y="3920735"/>
              <a:ext cx="3903457" cy="2927593"/>
            </a:xfrm>
            <a:prstGeom prst="rect">
              <a:avLst/>
            </a:prstGeom>
            <a:noFill/>
            <a:effectLst>
              <a:outerShdw blurRad="50800" dist="38100" dir="8100000" algn="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Google Shape;164;g63ec2cd168_0_116"/>
            <p:cNvSpPr txBox="1"/>
            <p:nvPr/>
          </p:nvSpPr>
          <p:spPr>
            <a:xfrm flipH="1">
              <a:off x="9334394" y="6806763"/>
              <a:ext cx="3671400" cy="397800"/>
            </a:xfrm>
            <a:prstGeom prst="rect">
              <a:avLst/>
            </a:prstGeom>
            <a:noFill/>
            <a:ln>
              <a:noFill/>
            </a:ln>
          </p:spPr>
          <p:txBody>
            <a:bodyPr spcFirstLastPara="1" wrap="square" lIns="91425" tIns="45700" rIns="91425" bIns="45700" anchor="t" anchorCtr="0">
              <a:noAutofit/>
            </a:bodyPr>
            <a:lstStyle/>
            <a:p>
              <a:pPr marL="0" marR="0" lvl="0" indent="0" algn="r" rtl="0">
                <a:lnSpc>
                  <a:spcPct val="100000"/>
                </a:lnSpc>
                <a:spcBef>
                  <a:spcPts val="0"/>
                </a:spcBef>
                <a:spcAft>
                  <a:spcPts val="0"/>
                </a:spcAft>
                <a:buClr>
                  <a:srgbClr val="000000"/>
                </a:buClr>
                <a:buSzPts val="1400"/>
                <a:buFont typeface="Arial"/>
                <a:buNone/>
              </a:pPr>
              <a:r>
                <a:rPr lang="en-US" dirty="0">
                  <a:solidFill>
                    <a:srgbClr val="3F3F3F"/>
                  </a:solidFill>
                  <a:latin typeface="Century Gothic"/>
                  <a:ea typeface="Century Gothic"/>
                  <a:cs typeface="Century Gothic"/>
                  <a:sym typeface="Century Gothic"/>
                </a:rPr>
                <a:t>Image</a:t>
              </a:r>
              <a:r>
                <a:rPr lang="en-US" i="0" u="none" strike="noStrike" cap="none" dirty="0">
                  <a:solidFill>
                    <a:srgbClr val="3F3F3F"/>
                  </a:solidFill>
                  <a:latin typeface="Century Gothic"/>
                  <a:ea typeface="Century Gothic"/>
                  <a:cs typeface="Century Gothic"/>
                  <a:sym typeface="Century Gothic"/>
                </a:rPr>
                <a:t> </a:t>
              </a:r>
              <a:r>
                <a:rPr lang="en-US" i="0" u="none" strike="noStrike" cap="none" dirty="0" smtClean="0">
                  <a:solidFill>
                    <a:srgbClr val="3F3F3F"/>
                  </a:solidFill>
                  <a:latin typeface="Century Gothic"/>
                  <a:ea typeface="Century Gothic"/>
                  <a:cs typeface="Century Gothic"/>
                  <a:sym typeface="Century Gothic"/>
                </a:rPr>
                <a:t>Credits: NASA </a:t>
              </a:r>
              <a:r>
                <a:rPr lang="en-US" i="0" u="none" strike="noStrike" cap="none" dirty="0">
                  <a:solidFill>
                    <a:srgbClr val="3F3F3F"/>
                  </a:solidFill>
                  <a:latin typeface="Century Gothic"/>
                  <a:ea typeface="Century Gothic"/>
                  <a:cs typeface="Century Gothic"/>
                  <a:sym typeface="Century Gothic"/>
                </a:rPr>
                <a:t>DEVELOP</a:t>
              </a:r>
              <a:endParaRPr b="1" i="0" u="none" strike="noStrike" cap="none" dirty="0">
                <a:solidFill>
                  <a:srgbClr val="3F3F3F"/>
                </a:solidFill>
                <a:latin typeface="Century Gothic"/>
                <a:ea typeface="Century Gothic"/>
                <a:cs typeface="Century Gothic"/>
                <a:sym typeface="Century Gothic"/>
              </a:endParaRPr>
            </a:p>
          </p:txBody>
        </p:sp>
      </p:grpSp>
      <p:grpSp>
        <p:nvGrpSpPr>
          <p:cNvPr id="6" name="Group 5">
            <a:extLst>
              <a:ext uri="{FF2B5EF4-FFF2-40B4-BE49-F238E27FC236}">
                <a16:creationId xmlns:a16="http://schemas.microsoft.com/office/drawing/2014/main" id="{D2A41531-3E53-406C-99A4-A901E223DBD2}"/>
              </a:ext>
            </a:extLst>
          </p:cNvPr>
          <p:cNvGrpSpPr/>
          <p:nvPr/>
        </p:nvGrpSpPr>
        <p:grpSpPr>
          <a:xfrm>
            <a:off x="5308073" y="3903059"/>
            <a:ext cx="6776579" cy="2525441"/>
            <a:chOff x="5308073" y="3592719"/>
            <a:chExt cx="6776579" cy="2525441"/>
          </a:xfrm>
        </p:grpSpPr>
        <p:pic>
          <p:nvPicPr>
            <p:cNvPr id="3" name="Picture 2" descr="A picture containing transport, table, sitting, light&#10;&#10;Description automatically generated">
              <a:extLst>
                <a:ext uri="{FF2B5EF4-FFF2-40B4-BE49-F238E27FC236}">
                  <a16:creationId xmlns:a16="http://schemas.microsoft.com/office/drawing/2014/main" id="{785B7152-32AF-4230-A2C2-59BA3A86584A}"/>
                </a:ext>
              </a:extLst>
            </p:cNvPr>
            <p:cNvPicPr>
              <a:picLocks noChangeAspect="1"/>
            </p:cNvPicPr>
            <p:nvPr/>
          </p:nvPicPr>
          <p:blipFill>
            <a:blip r:embed="rId5"/>
            <a:stretch>
              <a:fillRect/>
            </a:stretch>
          </p:blipFill>
          <p:spPr>
            <a:xfrm>
              <a:off x="8706136" y="3592719"/>
              <a:ext cx="3378516" cy="2525441"/>
            </a:xfrm>
            <a:prstGeom prst="rect">
              <a:avLst/>
            </a:prstGeom>
            <a:effectLst>
              <a:outerShdw blurRad="50800" dist="38100" dir="8100000" algn="tr" rotWithShape="0">
                <a:prstClr val="black">
                  <a:alpha val="40000"/>
                </a:prstClr>
              </a:outerShdw>
            </a:effectLst>
          </p:spPr>
        </p:pic>
        <p:sp>
          <p:nvSpPr>
            <p:cNvPr id="12" name="Google Shape;171;g63ec2cd168_0_21">
              <a:extLst>
                <a:ext uri="{FF2B5EF4-FFF2-40B4-BE49-F238E27FC236}">
                  <a16:creationId xmlns:a16="http://schemas.microsoft.com/office/drawing/2014/main" id="{088AB7B7-1C02-45E5-8E63-6B2B4B34CFED}"/>
                </a:ext>
              </a:extLst>
            </p:cNvPr>
            <p:cNvSpPr txBox="1"/>
            <p:nvPr/>
          </p:nvSpPr>
          <p:spPr>
            <a:xfrm>
              <a:off x="5308073" y="4205983"/>
              <a:ext cx="3413928" cy="1912177"/>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Sentinel 2-MultiSpectral Instrument</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000" dirty="0">
                  <a:solidFill>
                    <a:schemeClr val="tx1">
                      <a:lumMod val="75000"/>
                      <a:lumOff val="25000"/>
                    </a:schemeClr>
                  </a:solidFill>
                  <a:latin typeface="Century Gothic"/>
                  <a:ea typeface="Century Gothic"/>
                  <a:cs typeface="Century Gothic"/>
                  <a:sym typeface="Century Gothic"/>
                </a:rPr>
                <a:t>Surface Reflectance Level 1C</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000" dirty="0">
                  <a:solidFill>
                    <a:schemeClr val="tx1">
                      <a:lumMod val="75000"/>
                      <a:lumOff val="25000"/>
                    </a:schemeClr>
                  </a:solidFill>
                  <a:latin typeface="Century Gothic"/>
                  <a:ea typeface="Century Gothic"/>
                  <a:cs typeface="Century Gothic"/>
                  <a:sym typeface="Century Gothic"/>
                </a:rPr>
                <a:t>5-day return</a:t>
              </a:r>
              <a:endParaRPr sz="2000" dirty="0">
                <a:solidFill>
                  <a:schemeClr val="tx1">
                    <a:lumMod val="75000"/>
                    <a:lumOff val="25000"/>
                  </a:schemeClr>
                </a:solidFill>
                <a:latin typeface="Century Gothic"/>
                <a:ea typeface="Century Gothic"/>
                <a:cs typeface="Century Gothic"/>
                <a:sym typeface="Century Gothic"/>
              </a:endParaRPr>
            </a:p>
            <a:p>
              <a:pPr marL="0" marR="0" lvl="0" indent="0" algn="ctr" rtl="0">
                <a:lnSpc>
                  <a:spcPct val="100000"/>
                </a:lnSpc>
                <a:spcBef>
                  <a:spcPts val="0"/>
                </a:spcBef>
                <a:spcAft>
                  <a:spcPts val="0"/>
                </a:spcAft>
                <a:buClr>
                  <a:srgbClr val="000000"/>
                </a:buClr>
                <a:buSzPts val="1800"/>
                <a:buFont typeface="Arial"/>
                <a:buNone/>
              </a:pPr>
              <a:r>
                <a:rPr lang="en-US" sz="2000" dirty="0">
                  <a:solidFill>
                    <a:schemeClr val="tx1">
                      <a:lumMod val="75000"/>
                      <a:lumOff val="25000"/>
                    </a:schemeClr>
                  </a:solidFill>
                  <a:latin typeface="Century Gothic"/>
                  <a:ea typeface="Century Gothic"/>
                  <a:cs typeface="Century Gothic"/>
                  <a:sym typeface="Century Gothic"/>
                </a:rPr>
                <a:t>10-meter resolution</a:t>
              </a:r>
              <a:endParaRPr sz="2000" dirty="0">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g617e8e588a_0_6"/>
          <p:cNvSpPr txBox="1"/>
          <p:nvPr/>
        </p:nvSpPr>
        <p:spPr>
          <a:xfrm>
            <a:off x="370608" y="429491"/>
            <a:ext cx="10233000" cy="685800"/>
          </a:xfrm>
          <a:prstGeom prst="rect">
            <a:avLst/>
          </a:prstGeom>
          <a:noFill/>
          <a:ln>
            <a:noFill/>
          </a:ln>
        </p:spPr>
        <p:txBody>
          <a:bodyPr spcFirstLastPara="1" wrap="square" lIns="91425" tIns="45700" rIns="91425" bIns="45700" anchor="ctr" anchorCtr="0">
            <a:noAutofit/>
          </a:bodyPr>
          <a:lstStyle/>
          <a:p>
            <a:pPr marL="0" marR="0" lvl="0" indent="0" algn="l" rtl="0">
              <a:lnSpc>
                <a:spcPct val="90000"/>
              </a:lnSpc>
              <a:spcBef>
                <a:spcPts val="0"/>
              </a:spcBef>
              <a:spcAft>
                <a:spcPts val="0"/>
              </a:spcAft>
              <a:buClr>
                <a:schemeClr val="lt1"/>
              </a:buClr>
              <a:buSzPts val="4400"/>
              <a:buFont typeface="Century Gothic"/>
              <a:buNone/>
            </a:pPr>
            <a:r>
              <a:rPr lang="en-US" sz="4400" b="1">
                <a:solidFill>
                  <a:schemeClr val="lt1"/>
                </a:solidFill>
                <a:latin typeface="Century Gothic"/>
                <a:ea typeface="Century Gothic"/>
                <a:cs typeface="Century Gothic"/>
                <a:sym typeface="Century Gothic"/>
              </a:rPr>
              <a:t>METHODOLOGY</a:t>
            </a:r>
            <a:endParaRPr sz="1400" b="0" i="0" u="none" strike="noStrike" cap="none">
              <a:solidFill>
                <a:srgbClr val="000000"/>
              </a:solidFill>
              <a:latin typeface="Arial"/>
              <a:ea typeface="Arial"/>
              <a:cs typeface="Arial"/>
              <a:sym typeface="Arial"/>
            </a:endParaRPr>
          </a:p>
        </p:txBody>
      </p:sp>
      <p:grpSp>
        <p:nvGrpSpPr>
          <p:cNvPr id="180" name="Google Shape;180;g617e8e588a_0_6"/>
          <p:cNvGrpSpPr/>
          <p:nvPr/>
        </p:nvGrpSpPr>
        <p:grpSpPr>
          <a:xfrm>
            <a:off x="996425" y="1523997"/>
            <a:ext cx="10331568" cy="1358400"/>
            <a:chOff x="1133600" y="992572"/>
            <a:chExt cx="10331568" cy="1358400"/>
          </a:xfrm>
        </p:grpSpPr>
        <p:sp>
          <p:nvSpPr>
            <p:cNvPr id="181" name="Google Shape;181;g617e8e588a_0_6"/>
            <p:cNvSpPr/>
            <p:nvPr/>
          </p:nvSpPr>
          <p:spPr>
            <a:xfrm rot="5400000">
              <a:off x="6333368" y="-3256327"/>
              <a:ext cx="882900" cy="9380700"/>
            </a:xfrm>
            <a:prstGeom prst="round2SameRect">
              <a:avLst>
                <a:gd name="adj1" fmla="val 16667"/>
                <a:gd name="adj2" fmla="val 0"/>
              </a:avLst>
            </a:prstGeom>
            <a:solidFill>
              <a:srgbClr val="FFFFFF">
                <a:alpha val="89410"/>
              </a:srgbClr>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182" name="Google Shape;182;g617e8e588a_0_6"/>
            <p:cNvGrpSpPr/>
            <p:nvPr/>
          </p:nvGrpSpPr>
          <p:grpSpPr>
            <a:xfrm>
              <a:off x="1133600" y="992572"/>
              <a:ext cx="10288501" cy="1358400"/>
              <a:chOff x="1133600" y="992572"/>
              <a:chExt cx="10288501" cy="1358400"/>
            </a:xfrm>
          </p:grpSpPr>
          <p:sp>
            <p:nvSpPr>
              <p:cNvPr id="183" name="Google Shape;183;g617e8e588a_0_6"/>
              <p:cNvSpPr/>
              <p:nvPr/>
            </p:nvSpPr>
            <p:spPr>
              <a:xfrm rot="5400000">
                <a:off x="929900" y="1196272"/>
                <a:ext cx="1358400" cy="951000"/>
              </a:xfrm>
              <a:prstGeom prst="chevron">
                <a:avLst>
                  <a:gd name="adj" fmla="val 50000"/>
                </a:avLst>
              </a:prstGeom>
              <a:solidFill>
                <a:srgbClr val="3F4268">
                  <a:alpha val="49410"/>
                </a:srgbClr>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chemeClr val="accent5">
                      <a:lumMod val="20000"/>
                      <a:lumOff val="80000"/>
                    </a:schemeClr>
                  </a:solidFill>
                  <a:highlight>
                    <a:srgbClr val="D9D2E9"/>
                  </a:highlight>
                  <a:latin typeface="Arial"/>
                  <a:ea typeface="Arial"/>
                  <a:cs typeface="Arial"/>
                  <a:sym typeface="Arial"/>
                </a:endParaRPr>
              </a:p>
            </p:txBody>
          </p:sp>
          <p:sp>
            <p:nvSpPr>
              <p:cNvPr id="184" name="Google Shape;184;g617e8e588a_0_6"/>
              <p:cNvSpPr txBox="1"/>
              <p:nvPr/>
            </p:nvSpPr>
            <p:spPr>
              <a:xfrm>
                <a:off x="1133706" y="1468554"/>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b="0" i="0" u="none" strike="noStrike" cap="none" dirty="0">
                    <a:solidFill>
                      <a:srgbClr val="FFFFFF"/>
                    </a:solidFill>
                    <a:latin typeface="Century Gothic"/>
                    <a:ea typeface="Century Gothic"/>
                    <a:cs typeface="Century Gothic"/>
                    <a:sym typeface="Century Gothic"/>
                  </a:rPr>
                  <a:t>Data Acquisition</a:t>
                </a:r>
                <a:endParaRPr b="0" i="0" u="none" strike="noStrike" cap="none" dirty="0">
                  <a:solidFill>
                    <a:srgbClr val="FFFFFF"/>
                  </a:solidFill>
                  <a:latin typeface="Century Gothic"/>
                  <a:ea typeface="Century Gothic"/>
                  <a:cs typeface="Century Gothic"/>
                  <a:sym typeface="Century Gothic"/>
                </a:endParaRPr>
              </a:p>
            </p:txBody>
          </p:sp>
          <p:sp>
            <p:nvSpPr>
              <p:cNvPr id="185" name="Google Shape;185;g617e8e588a_0_6"/>
              <p:cNvSpPr txBox="1"/>
              <p:nvPr/>
            </p:nvSpPr>
            <p:spPr>
              <a:xfrm>
                <a:off x="2084601" y="1035675"/>
                <a:ext cx="9337500" cy="796800"/>
              </a:xfrm>
              <a:prstGeom prst="rect">
                <a:avLst/>
              </a:prstGeom>
              <a:noFill/>
              <a:ln>
                <a:noFill/>
              </a:ln>
            </p:spPr>
            <p:txBody>
              <a:bodyPr spcFirstLastPara="1" wrap="square" lIns="128000" tIns="11425" rIns="11425" bIns="11425" anchor="ctr" anchorCtr="0">
                <a:noAutofit/>
              </a:bodyPr>
              <a:lstStyle/>
              <a:p>
                <a:pPr marL="457200" marR="0" lvl="0" indent="0" algn="l" rtl="0">
                  <a:lnSpc>
                    <a:spcPct val="90000"/>
                  </a:lnSpc>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Gather </a:t>
                </a:r>
                <a:r>
                  <a:rPr lang="en-US" sz="1800" i="1" dirty="0">
                    <a:solidFill>
                      <a:schemeClr val="tx1">
                        <a:lumMod val="75000"/>
                        <a:lumOff val="25000"/>
                      </a:schemeClr>
                    </a:solidFill>
                    <a:latin typeface="Century Gothic"/>
                    <a:ea typeface="Century Gothic"/>
                    <a:cs typeface="Century Gothic"/>
                    <a:sym typeface="Century Gothic"/>
                  </a:rPr>
                  <a:t>in situ </a:t>
                </a:r>
                <a:r>
                  <a:rPr lang="en-US" sz="1800" dirty="0">
                    <a:solidFill>
                      <a:schemeClr val="tx1">
                        <a:lumMod val="75000"/>
                        <a:lumOff val="25000"/>
                      </a:schemeClr>
                    </a:solidFill>
                    <a:latin typeface="Century Gothic"/>
                    <a:ea typeface="Century Gothic"/>
                    <a:cs typeface="Century Gothic"/>
                    <a:sym typeface="Century Gothic"/>
                  </a:rPr>
                  <a:t>absence and presence data</a:t>
                </a:r>
                <a:endParaRPr sz="1800" dirty="0">
                  <a:solidFill>
                    <a:schemeClr val="tx1">
                      <a:lumMod val="75000"/>
                      <a:lumOff val="25000"/>
                    </a:schemeClr>
                  </a:solidFill>
                  <a:latin typeface="Century Gothic"/>
                  <a:ea typeface="Century Gothic"/>
                  <a:cs typeface="Century Gothic"/>
                  <a:sym typeface="Century Gothic"/>
                </a:endParaRPr>
              </a:p>
              <a:p>
                <a:pPr marL="457200" marR="0" lvl="0" indent="0" algn="l" rtl="0">
                  <a:lnSpc>
                    <a:spcPct val="90000"/>
                  </a:lnSpc>
                  <a:spcBef>
                    <a:spcPts val="0"/>
                  </a:spcBef>
                  <a:spcAft>
                    <a:spcPts val="0"/>
                  </a:spcAft>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Compile</a:t>
                </a:r>
                <a:r>
                  <a:rPr lang="en-US" sz="1800" b="0" i="0" u="none" strike="noStrike" cap="none" dirty="0">
                    <a:solidFill>
                      <a:schemeClr val="tx1">
                        <a:lumMod val="75000"/>
                        <a:lumOff val="25000"/>
                      </a:schemeClr>
                    </a:solidFill>
                    <a:latin typeface="Century Gothic"/>
                    <a:ea typeface="Century Gothic"/>
                    <a:cs typeface="Century Gothic"/>
                    <a:sym typeface="Century Gothic"/>
                  </a:rPr>
                  <a:t> </a:t>
                </a:r>
                <a:r>
                  <a:rPr lang="en-US" sz="1800" dirty="0">
                    <a:solidFill>
                      <a:schemeClr val="tx1">
                        <a:lumMod val="75000"/>
                        <a:lumOff val="25000"/>
                      </a:schemeClr>
                    </a:solidFill>
                    <a:latin typeface="Century Gothic"/>
                    <a:ea typeface="Century Gothic"/>
                    <a:cs typeface="Century Gothic"/>
                    <a:sym typeface="Century Gothic"/>
                  </a:rPr>
                  <a:t>satellite imagery from May to October 2019</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grpSp>
        <p:nvGrpSpPr>
          <p:cNvPr id="186" name="Google Shape;186;g617e8e588a_0_6"/>
          <p:cNvGrpSpPr/>
          <p:nvPr/>
        </p:nvGrpSpPr>
        <p:grpSpPr>
          <a:xfrm>
            <a:off x="996425" y="2737133"/>
            <a:ext cx="10331568" cy="1358400"/>
            <a:chOff x="1133600" y="2205708"/>
            <a:chExt cx="10331568" cy="1358400"/>
          </a:xfrm>
        </p:grpSpPr>
        <p:sp>
          <p:nvSpPr>
            <p:cNvPr id="187" name="Google Shape;187;g617e8e588a_0_6"/>
            <p:cNvSpPr/>
            <p:nvPr/>
          </p:nvSpPr>
          <p:spPr>
            <a:xfrm rot="5400000">
              <a:off x="929900" y="2409408"/>
              <a:ext cx="1358400" cy="951000"/>
            </a:xfrm>
            <a:prstGeom prst="chevron">
              <a:avLst>
                <a:gd name="adj" fmla="val 50000"/>
              </a:avLst>
            </a:prstGeom>
            <a:solidFill>
              <a:srgbClr val="3F4268">
                <a:alpha val="74510"/>
              </a:srgbClr>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8" name="Google Shape;188;g617e8e588a_0_6"/>
            <p:cNvSpPr txBox="1"/>
            <p:nvPr/>
          </p:nvSpPr>
          <p:spPr>
            <a:xfrm>
              <a:off x="1133606" y="2698153"/>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b="0" i="0" u="none" strike="noStrike" cap="none" dirty="0">
                  <a:solidFill>
                    <a:srgbClr val="FFFFFF"/>
                  </a:solidFill>
                  <a:latin typeface="Century Gothic"/>
                  <a:ea typeface="Century Gothic"/>
                  <a:cs typeface="Century Gothic"/>
                  <a:sym typeface="Century Gothic"/>
                </a:rPr>
                <a:t>Data Processing</a:t>
              </a:r>
              <a:endParaRPr b="0" i="0" u="none" strike="noStrike" cap="none" dirty="0">
                <a:solidFill>
                  <a:srgbClr val="FFFFFF"/>
                </a:solidFill>
                <a:latin typeface="Century Gothic"/>
                <a:ea typeface="Century Gothic"/>
                <a:cs typeface="Century Gothic"/>
                <a:sym typeface="Century Gothic"/>
              </a:endParaRPr>
            </a:p>
          </p:txBody>
        </p:sp>
        <p:sp>
          <p:nvSpPr>
            <p:cNvPr id="189" name="Google Shape;189;g617e8e588a_0_6"/>
            <p:cNvSpPr/>
            <p:nvPr/>
          </p:nvSpPr>
          <p:spPr>
            <a:xfrm rot="5400000">
              <a:off x="6333368" y="-2043191"/>
              <a:ext cx="882900" cy="9380700"/>
            </a:xfrm>
            <a:prstGeom prst="round2SameRect">
              <a:avLst>
                <a:gd name="adj1" fmla="val 16667"/>
                <a:gd name="adj2" fmla="val 0"/>
              </a:avLst>
            </a:prstGeom>
            <a:solidFill>
              <a:srgbClr val="FFFFFF">
                <a:alpha val="89410"/>
              </a:srgbClr>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0" name="Google Shape;190;g617e8e588a_0_6"/>
            <p:cNvSpPr txBox="1"/>
            <p:nvPr/>
          </p:nvSpPr>
          <p:spPr>
            <a:xfrm>
              <a:off x="2084601" y="2248811"/>
              <a:ext cx="9337500" cy="796800"/>
            </a:xfrm>
            <a:prstGeom prst="rect">
              <a:avLst/>
            </a:prstGeom>
            <a:noFill/>
            <a:ln>
              <a:noFill/>
            </a:ln>
          </p:spPr>
          <p:txBody>
            <a:bodyPr spcFirstLastPara="1" wrap="square" lIns="128000" tIns="11425" rIns="11425" bIns="11425" anchor="ctr" anchorCtr="0">
              <a:noAutofit/>
            </a:bodyPr>
            <a:lstStyle/>
            <a:p>
              <a:pPr marL="457200" marR="0" lvl="0" indent="0" algn="l" rtl="0">
                <a:lnSpc>
                  <a:spcPct val="90000"/>
                </a:lnSpc>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Calculate</a:t>
              </a:r>
              <a:r>
                <a:rPr lang="en-US" sz="1800" dirty="0">
                  <a:solidFill>
                    <a:schemeClr val="tx1">
                      <a:lumMod val="75000"/>
                      <a:lumOff val="25000"/>
                    </a:schemeClr>
                  </a:solidFill>
                  <a:latin typeface="Century Gothic"/>
                  <a:ea typeface="Century Gothic"/>
                  <a:cs typeface="Century Gothic"/>
                  <a:sym typeface="Century Gothic"/>
                </a:rPr>
                <a:t> spectral indices on</a:t>
              </a:r>
              <a:r>
                <a:rPr lang="en-US" sz="1800" b="1" i="0" u="none" strike="noStrike" cap="none" dirty="0">
                  <a:solidFill>
                    <a:schemeClr val="tx1">
                      <a:lumMod val="75000"/>
                      <a:lumOff val="25000"/>
                    </a:schemeClr>
                  </a:solidFill>
                  <a:latin typeface="Century Gothic"/>
                  <a:ea typeface="Century Gothic"/>
                  <a:cs typeface="Century Gothic"/>
                  <a:sym typeface="Century Gothic"/>
                </a:rPr>
                <a:t> </a:t>
              </a:r>
              <a:r>
                <a:rPr lang="en-US" sz="1800" dirty="0">
                  <a:solidFill>
                    <a:schemeClr val="tx1">
                      <a:lumMod val="75000"/>
                      <a:lumOff val="25000"/>
                    </a:schemeClr>
                  </a:solidFill>
                  <a:latin typeface="Century Gothic"/>
                  <a:ea typeface="Century Gothic"/>
                  <a:cs typeface="Century Gothic"/>
                  <a:sym typeface="Century Gothic"/>
                </a:rPr>
                <a:t>imagery </a:t>
              </a:r>
              <a:r>
                <a:rPr lang="en-US" sz="1800" b="0" i="0" u="none" strike="noStrike" cap="none" dirty="0">
                  <a:solidFill>
                    <a:schemeClr val="tx1">
                      <a:lumMod val="75000"/>
                      <a:lumOff val="25000"/>
                    </a:schemeClr>
                  </a:solidFill>
                  <a:latin typeface="Century Gothic"/>
                  <a:ea typeface="Century Gothic"/>
                  <a:cs typeface="Century Gothic"/>
                  <a:sym typeface="Century Gothic"/>
                </a:rPr>
                <a:t>using </a:t>
              </a:r>
              <a:r>
                <a:rPr lang="en-US" sz="1800" dirty="0">
                  <a:solidFill>
                    <a:schemeClr val="tx1">
                      <a:lumMod val="75000"/>
                      <a:lumOff val="25000"/>
                    </a:schemeClr>
                  </a:solidFill>
                  <a:latin typeface="Century Gothic"/>
                  <a:ea typeface="Century Gothic"/>
                  <a:cs typeface="Century Gothic"/>
                  <a:sym typeface="Century Gothic"/>
                </a:rPr>
                <a:t>Google Earth Engine</a:t>
              </a:r>
              <a:endParaRPr sz="1800" b="0"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0" algn="l" rtl="0">
                <a:lnSpc>
                  <a:spcPct val="90000"/>
                </a:lnSpc>
                <a:spcBef>
                  <a:spcPts val="0"/>
                </a:spcBef>
                <a:spcAft>
                  <a:spcPts val="0"/>
                </a:spcAft>
                <a:buNone/>
              </a:pPr>
              <a:r>
                <a:rPr lang="en-US" sz="1800" b="1" dirty="0">
                  <a:solidFill>
                    <a:schemeClr val="tx1">
                      <a:lumMod val="75000"/>
                      <a:lumOff val="25000"/>
                    </a:schemeClr>
                  </a:solidFill>
                  <a:latin typeface="Century Gothic"/>
                  <a:ea typeface="Century Gothic"/>
                  <a:cs typeface="Century Gothic"/>
                  <a:sym typeface="Century Gothic"/>
                </a:rPr>
                <a:t>Execute</a:t>
              </a:r>
              <a:r>
                <a:rPr lang="en-US" sz="1800" dirty="0">
                  <a:solidFill>
                    <a:schemeClr val="tx1">
                      <a:lumMod val="75000"/>
                      <a:lumOff val="25000"/>
                    </a:schemeClr>
                  </a:solidFill>
                  <a:latin typeface="Century Gothic"/>
                  <a:ea typeface="Century Gothic"/>
                  <a:cs typeface="Century Gothic"/>
                  <a:sym typeface="Century Gothic"/>
                </a:rPr>
                <a:t> machine learning models using </a:t>
              </a:r>
              <a:r>
                <a:rPr lang="en-US" sz="1800" i="1" dirty="0">
                  <a:solidFill>
                    <a:schemeClr val="tx1">
                      <a:lumMod val="75000"/>
                      <a:lumOff val="25000"/>
                    </a:schemeClr>
                  </a:solidFill>
                  <a:latin typeface="Century Gothic"/>
                  <a:ea typeface="Century Gothic"/>
                  <a:cs typeface="Century Gothic"/>
                  <a:sym typeface="Century Gothic"/>
                </a:rPr>
                <a:t>in situ </a:t>
              </a:r>
              <a:r>
                <a:rPr lang="en-US" sz="1800" dirty="0">
                  <a:solidFill>
                    <a:schemeClr val="tx1">
                      <a:lumMod val="75000"/>
                      <a:lumOff val="25000"/>
                    </a:schemeClr>
                  </a:solidFill>
                  <a:latin typeface="Century Gothic"/>
                  <a:ea typeface="Century Gothic"/>
                  <a:cs typeface="Century Gothic"/>
                  <a:sym typeface="Century Gothic"/>
                </a:rPr>
                <a:t>data and predictor variable raster images in Software for Assisted Habitat Modeling (SAHM)</a:t>
              </a:r>
              <a:endParaRPr sz="180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191" name="Google Shape;191;g617e8e588a_0_6"/>
          <p:cNvGrpSpPr/>
          <p:nvPr/>
        </p:nvGrpSpPr>
        <p:grpSpPr>
          <a:xfrm>
            <a:off x="996428" y="3950268"/>
            <a:ext cx="10342323" cy="1358400"/>
            <a:chOff x="1133603" y="3418843"/>
            <a:chExt cx="10342323" cy="1358400"/>
          </a:xfrm>
        </p:grpSpPr>
        <p:sp>
          <p:nvSpPr>
            <p:cNvPr id="192" name="Google Shape;192;g617e8e588a_0_6"/>
            <p:cNvSpPr/>
            <p:nvPr/>
          </p:nvSpPr>
          <p:spPr>
            <a:xfrm rot="5400000">
              <a:off x="951647" y="3622543"/>
              <a:ext cx="1358400" cy="951000"/>
            </a:xfrm>
            <a:prstGeom prst="chevron">
              <a:avLst>
                <a:gd name="adj" fmla="val 50000"/>
              </a:avLst>
            </a:prstGeom>
            <a:solidFill>
              <a:srgbClr val="3F4268"/>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highlight>
                  <a:srgbClr val="3F4268"/>
                </a:highlight>
                <a:latin typeface="Arial"/>
                <a:ea typeface="Arial"/>
                <a:cs typeface="Arial"/>
                <a:sym typeface="Arial"/>
              </a:endParaRPr>
            </a:p>
          </p:txBody>
        </p:sp>
        <p:sp>
          <p:nvSpPr>
            <p:cNvPr id="193" name="Google Shape;193;g617e8e588a_0_6"/>
            <p:cNvSpPr txBox="1"/>
            <p:nvPr/>
          </p:nvSpPr>
          <p:spPr>
            <a:xfrm>
              <a:off x="1133603" y="3938941"/>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b="0" i="0" u="none" strike="noStrike" cap="none" dirty="0">
                  <a:solidFill>
                    <a:srgbClr val="FFFFFF"/>
                  </a:solidFill>
                  <a:latin typeface="Century Gothic"/>
                  <a:ea typeface="Century Gothic"/>
                  <a:cs typeface="Century Gothic"/>
                  <a:sym typeface="Century Gothic"/>
                </a:rPr>
                <a:t>Data Analysis</a:t>
              </a:r>
              <a:endParaRPr b="0" i="0" u="none" strike="noStrike" cap="none" dirty="0">
                <a:solidFill>
                  <a:srgbClr val="FFFFFF"/>
                </a:solidFill>
                <a:latin typeface="Century Gothic"/>
                <a:ea typeface="Century Gothic"/>
                <a:cs typeface="Century Gothic"/>
                <a:sym typeface="Century Gothic"/>
              </a:endParaRPr>
            </a:p>
          </p:txBody>
        </p:sp>
        <p:sp>
          <p:nvSpPr>
            <p:cNvPr id="194" name="Google Shape;194;g617e8e588a_0_6"/>
            <p:cNvSpPr/>
            <p:nvPr/>
          </p:nvSpPr>
          <p:spPr>
            <a:xfrm rot="5400000">
              <a:off x="6344126" y="-829346"/>
              <a:ext cx="882900" cy="9380700"/>
            </a:xfrm>
            <a:prstGeom prst="round2SameRect">
              <a:avLst>
                <a:gd name="adj1" fmla="val 16667"/>
                <a:gd name="adj2" fmla="val 0"/>
              </a:avLst>
            </a:prstGeom>
            <a:solidFill>
              <a:srgbClr val="FFFFFF">
                <a:alpha val="89410"/>
              </a:srgbClr>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5" name="Google Shape;195;g617e8e588a_0_6"/>
            <p:cNvSpPr txBox="1"/>
            <p:nvPr/>
          </p:nvSpPr>
          <p:spPr>
            <a:xfrm>
              <a:off x="2084468" y="3494993"/>
              <a:ext cx="9337500" cy="753000"/>
            </a:xfrm>
            <a:prstGeom prst="rect">
              <a:avLst/>
            </a:prstGeom>
            <a:noFill/>
            <a:ln>
              <a:noFill/>
            </a:ln>
          </p:spPr>
          <p:txBody>
            <a:bodyPr spcFirstLastPara="1" wrap="square" lIns="128000" tIns="11425" rIns="11425" bIns="11425" anchor="ctr" anchorCtr="0">
              <a:noAutofit/>
            </a:bodyPr>
            <a:lstStyle/>
            <a:p>
              <a:pPr marL="457200" marR="0" lvl="0" indent="0" algn="l" rtl="0">
                <a:lnSpc>
                  <a:spcPct val="90000"/>
                </a:lnSpc>
                <a:spcBef>
                  <a:spcPts val="270"/>
                </a:spcBef>
                <a:spcAft>
                  <a:spcPts val="0"/>
                </a:spcAft>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Analyze </a:t>
              </a:r>
              <a:r>
                <a:rPr lang="en-US" sz="1800" dirty="0">
                  <a:solidFill>
                    <a:schemeClr val="tx1">
                      <a:lumMod val="75000"/>
                      <a:lumOff val="25000"/>
                    </a:schemeClr>
                  </a:solidFill>
                  <a:latin typeface="Century Gothic"/>
                  <a:ea typeface="Century Gothic"/>
                  <a:cs typeface="Century Gothic"/>
                  <a:sym typeface="Century Gothic"/>
                </a:rPr>
                <a:t>AUC/ROC, Correlation Matrices, Calibration plots</a:t>
              </a:r>
              <a:r>
                <a:rPr lang="en-US" sz="1800" b="0" i="0" u="none" strike="noStrike" cap="none" dirty="0">
                  <a:solidFill>
                    <a:schemeClr val="tx1">
                      <a:lumMod val="75000"/>
                      <a:lumOff val="25000"/>
                    </a:schemeClr>
                  </a:solidFill>
                  <a:latin typeface="Century Gothic"/>
                  <a:ea typeface="Century Gothic"/>
                  <a:cs typeface="Century Gothic"/>
                  <a:sym typeface="Century Gothic"/>
                </a:rPr>
                <a:t> from </a:t>
              </a:r>
              <a:r>
                <a:rPr lang="en-US" sz="1800" dirty="0">
                  <a:solidFill>
                    <a:schemeClr val="tx1">
                      <a:lumMod val="75000"/>
                      <a:lumOff val="25000"/>
                    </a:schemeClr>
                  </a:solidFill>
                  <a:latin typeface="Century Gothic"/>
                  <a:ea typeface="Century Gothic"/>
                  <a:cs typeface="Century Gothic"/>
                  <a:sym typeface="Century Gothic"/>
                </a:rPr>
                <a:t>SAHM</a:t>
              </a:r>
              <a:endParaRPr sz="1800" dirty="0">
                <a:solidFill>
                  <a:schemeClr val="tx1">
                    <a:lumMod val="75000"/>
                    <a:lumOff val="25000"/>
                  </a:schemeClr>
                </a:solidFill>
                <a:latin typeface="Century Gothic"/>
                <a:ea typeface="Century Gothic"/>
                <a:cs typeface="Century Gothic"/>
                <a:sym typeface="Century Gothic"/>
              </a:endParaRPr>
            </a:p>
            <a:p>
              <a:pPr marL="457200" marR="0" lvl="0" indent="0" algn="l" rtl="0">
                <a:lnSpc>
                  <a:spcPct val="90000"/>
                </a:lnSpc>
                <a:spcBef>
                  <a:spcPts val="270"/>
                </a:spcBef>
                <a:spcAft>
                  <a:spcPts val="0"/>
                </a:spcAft>
                <a:buNone/>
              </a:pPr>
              <a:r>
                <a:rPr lang="en-US" sz="1800" b="1" i="0" u="none" strike="noStrike" cap="none" dirty="0">
                  <a:solidFill>
                    <a:schemeClr val="tx1">
                      <a:lumMod val="75000"/>
                      <a:lumOff val="25000"/>
                    </a:schemeClr>
                  </a:solidFill>
                  <a:latin typeface="Century Gothic"/>
                  <a:ea typeface="Century Gothic"/>
                  <a:cs typeface="Century Gothic"/>
                  <a:sym typeface="Century Gothic"/>
                </a:rPr>
                <a:t>C</a:t>
              </a:r>
              <a:r>
                <a:rPr lang="en-US" sz="1800" b="1" dirty="0">
                  <a:solidFill>
                    <a:schemeClr val="tx1">
                      <a:lumMod val="75000"/>
                      <a:lumOff val="25000"/>
                    </a:schemeClr>
                  </a:solidFill>
                  <a:latin typeface="Century Gothic"/>
                  <a:ea typeface="Century Gothic"/>
                  <a:cs typeface="Century Gothic"/>
                  <a:sym typeface="Century Gothic"/>
                </a:rPr>
                <a:t>ompare</a:t>
              </a:r>
              <a:r>
                <a:rPr lang="en-US" sz="1800" b="1" i="0" u="none" strike="noStrike" cap="none" dirty="0">
                  <a:solidFill>
                    <a:schemeClr val="tx1">
                      <a:lumMod val="75000"/>
                      <a:lumOff val="25000"/>
                    </a:schemeClr>
                  </a:solidFill>
                  <a:latin typeface="Century Gothic"/>
                  <a:ea typeface="Century Gothic"/>
                  <a:cs typeface="Century Gothic"/>
                  <a:sym typeface="Century Gothic"/>
                </a:rPr>
                <a:t> </a:t>
              </a:r>
              <a:r>
                <a:rPr lang="en-US" sz="1800" dirty="0">
                  <a:solidFill>
                    <a:schemeClr val="tx1">
                      <a:lumMod val="75000"/>
                      <a:lumOff val="25000"/>
                    </a:schemeClr>
                  </a:solidFill>
                  <a:latin typeface="Century Gothic"/>
                  <a:ea typeface="Century Gothic"/>
                  <a:cs typeface="Century Gothic"/>
                  <a:sym typeface="Century Gothic"/>
                </a:rPr>
                <a:t>model outputs to treatment polygons and West et al. 2017 map</a:t>
              </a:r>
              <a:endParaRPr sz="1800" b="0" i="0" u="none" strike="noStrike" cap="none" dirty="0">
                <a:solidFill>
                  <a:schemeClr val="tx1">
                    <a:lumMod val="75000"/>
                    <a:lumOff val="25000"/>
                  </a:schemeClr>
                </a:solidFill>
                <a:latin typeface="Century Gothic"/>
                <a:ea typeface="Century Gothic"/>
                <a:cs typeface="Century Gothic"/>
                <a:sym typeface="Century Gothic"/>
              </a:endParaRPr>
            </a:p>
          </p:txBody>
        </p:sp>
      </p:grpSp>
      <p:grpSp>
        <p:nvGrpSpPr>
          <p:cNvPr id="196" name="Google Shape;196;g617e8e588a_0_6"/>
          <p:cNvGrpSpPr/>
          <p:nvPr/>
        </p:nvGrpSpPr>
        <p:grpSpPr>
          <a:xfrm>
            <a:off x="996425" y="5163404"/>
            <a:ext cx="10331568" cy="1358400"/>
            <a:chOff x="1133600" y="4631979"/>
            <a:chExt cx="10331568" cy="1358400"/>
          </a:xfrm>
        </p:grpSpPr>
        <p:sp>
          <p:nvSpPr>
            <p:cNvPr id="197" name="Google Shape;197;g617e8e588a_0_6"/>
            <p:cNvSpPr/>
            <p:nvPr/>
          </p:nvSpPr>
          <p:spPr>
            <a:xfrm rot="5400000">
              <a:off x="929900" y="4835679"/>
              <a:ext cx="1358400" cy="951000"/>
            </a:xfrm>
            <a:prstGeom prst="chevron">
              <a:avLst>
                <a:gd name="adj" fmla="val 50000"/>
              </a:avLst>
            </a:prstGeom>
            <a:solidFill>
              <a:srgbClr val="2C2E4A"/>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98" name="Google Shape;198;g617e8e588a_0_6"/>
            <p:cNvSpPr txBox="1"/>
            <p:nvPr/>
          </p:nvSpPr>
          <p:spPr>
            <a:xfrm>
              <a:off x="1133706" y="5160477"/>
              <a:ext cx="951000" cy="407400"/>
            </a:xfrm>
            <a:prstGeom prst="rect">
              <a:avLst/>
            </a:prstGeom>
            <a:noFill/>
            <a:ln>
              <a:noFill/>
            </a:ln>
          </p:spPr>
          <p:txBody>
            <a:bodyPr spcFirstLastPara="1" wrap="square" lIns="8250" tIns="8250" rIns="8250" bIns="8250" anchor="ctr" anchorCtr="0">
              <a:noAutofit/>
            </a:bodyPr>
            <a:lstStyle/>
            <a:p>
              <a:pPr marL="0" marR="0" lvl="0" indent="0" algn="ctr" rtl="0">
                <a:lnSpc>
                  <a:spcPct val="90000"/>
                </a:lnSpc>
                <a:spcBef>
                  <a:spcPts val="0"/>
                </a:spcBef>
                <a:spcAft>
                  <a:spcPts val="0"/>
                </a:spcAft>
                <a:buClr>
                  <a:srgbClr val="000000"/>
                </a:buClr>
                <a:buSzPts val="1300"/>
                <a:buFont typeface="Arial"/>
                <a:buNone/>
              </a:pPr>
              <a:r>
                <a:rPr lang="en-US" b="0" i="0" u="none" strike="noStrike" cap="none" dirty="0">
                  <a:solidFill>
                    <a:srgbClr val="FFFFFF"/>
                  </a:solidFill>
                  <a:latin typeface="Century Gothic"/>
                  <a:ea typeface="Century Gothic"/>
                  <a:cs typeface="Century Gothic"/>
                  <a:sym typeface="Century Gothic"/>
                </a:rPr>
                <a:t>End Products</a:t>
              </a:r>
              <a:endParaRPr b="0" i="0" u="none" strike="noStrike" cap="none" dirty="0">
                <a:solidFill>
                  <a:srgbClr val="FFFFFF"/>
                </a:solidFill>
                <a:latin typeface="Century Gothic"/>
                <a:ea typeface="Century Gothic"/>
                <a:cs typeface="Century Gothic"/>
                <a:sym typeface="Century Gothic"/>
              </a:endParaRPr>
            </a:p>
          </p:txBody>
        </p:sp>
        <p:sp>
          <p:nvSpPr>
            <p:cNvPr id="199" name="Google Shape;199;g617e8e588a_0_6"/>
            <p:cNvSpPr/>
            <p:nvPr/>
          </p:nvSpPr>
          <p:spPr>
            <a:xfrm rot="5400000">
              <a:off x="6333368" y="383080"/>
              <a:ext cx="882900" cy="9380700"/>
            </a:xfrm>
            <a:prstGeom prst="round2SameRect">
              <a:avLst>
                <a:gd name="adj1" fmla="val 16667"/>
                <a:gd name="adj2" fmla="val 0"/>
              </a:avLst>
            </a:prstGeom>
            <a:solidFill>
              <a:srgbClr val="FFFFFF">
                <a:alpha val="89410"/>
              </a:srgbClr>
            </a:solidFill>
            <a:ln w="254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0" name="Google Shape;200;g617e8e588a_0_6"/>
            <p:cNvSpPr txBox="1"/>
            <p:nvPr/>
          </p:nvSpPr>
          <p:spPr>
            <a:xfrm>
              <a:off x="2084601" y="4675082"/>
              <a:ext cx="9337500" cy="796800"/>
            </a:xfrm>
            <a:prstGeom prst="rect">
              <a:avLst/>
            </a:prstGeom>
            <a:noFill/>
            <a:ln>
              <a:noFill/>
            </a:ln>
          </p:spPr>
          <p:txBody>
            <a:bodyPr spcFirstLastPara="1" wrap="square" lIns="128000" tIns="11425" rIns="11425" bIns="11425" anchor="ctr" anchorCtr="0">
              <a:noAutofit/>
            </a:bodyPr>
            <a:lstStyle/>
            <a:p>
              <a:pPr marL="457200" marR="0" lvl="0" indent="0" algn="l" rtl="0">
                <a:lnSpc>
                  <a:spcPct val="90000"/>
                </a:lnSpc>
                <a:spcBef>
                  <a:spcPts val="0"/>
                </a:spcBef>
                <a:spcAft>
                  <a:spcPts val="0"/>
                </a:spcAft>
                <a:buNone/>
              </a:pPr>
              <a:r>
                <a:rPr lang="en-US" sz="2000" dirty="0">
                  <a:solidFill>
                    <a:schemeClr val="tx1">
                      <a:lumMod val="75000"/>
                      <a:lumOff val="25000"/>
                    </a:schemeClr>
                  </a:solidFill>
                  <a:latin typeface="Century Gothic"/>
                  <a:ea typeface="Century Gothic"/>
                  <a:cs typeface="Century Gothic"/>
                  <a:sym typeface="Century Gothic"/>
                </a:rPr>
                <a:t>2019 Probabilistic </a:t>
              </a:r>
              <a:r>
                <a:rPr lang="en-US" sz="2000" b="1" dirty="0" err="1">
                  <a:solidFill>
                    <a:schemeClr val="tx1">
                      <a:lumMod val="75000"/>
                      <a:lumOff val="25000"/>
                    </a:schemeClr>
                  </a:solidFill>
                  <a:latin typeface="Century Gothic"/>
                  <a:ea typeface="Century Gothic"/>
                  <a:cs typeface="Century Gothic"/>
                  <a:sym typeface="Century Gothic"/>
                </a:rPr>
                <a:t>Cheatgrass</a:t>
              </a:r>
              <a:r>
                <a:rPr lang="en-US" sz="2000" b="1" dirty="0">
                  <a:solidFill>
                    <a:schemeClr val="tx1">
                      <a:lumMod val="75000"/>
                      <a:lumOff val="25000"/>
                    </a:schemeClr>
                  </a:solidFill>
                  <a:latin typeface="Century Gothic"/>
                  <a:ea typeface="Century Gothic"/>
                  <a:cs typeface="Century Gothic"/>
                  <a:sym typeface="Century Gothic"/>
                </a:rPr>
                <a:t> Map</a:t>
              </a:r>
              <a:endParaRPr sz="2000" b="1" i="0" u="none" strike="noStrike" cap="none" dirty="0">
                <a:solidFill>
                  <a:schemeClr val="tx1">
                    <a:lumMod val="75000"/>
                    <a:lumOff val="25000"/>
                  </a:schemeClr>
                </a:solidFill>
                <a:latin typeface="Century Gothic"/>
                <a:ea typeface="Century Gothic"/>
                <a:cs typeface="Century Gothic"/>
                <a:sym typeface="Century Gothic"/>
              </a:endParaRPr>
            </a:p>
            <a:p>
              <a:pPr marL="457200" marR="0" lvl="0" indent="0" algn="l" rtl="0">
                <a:lnSpc>
                  <a:spcPct val="90000"/>
                </a:lnSpc>
                <a:spcBef>
                  <a:spcPts val="0"/>
                </a:spcBef>
                <a:spcAft>
                  <a:spcPts val="0"/>
                </a:spcAft>
                <a:buNone/>
              </a:pPr>
              <a:r>
                <a:rPr lang="en-US" sz="2000" b="1" i="0" u="none" strike="noStrike" cap="none" dirty="0">
                  <a:solidFill>
                    <a:schemeClr val="tx1">
                      <a:lumMod val="75000"/>
                      <a:lumOff val="25000"/>
                    </a:schemeClr>
                  </a:solidFill>
                  <a:latin typeface="Century Gothic"/>
                  <a:ea typeface="Century Gothic"/>
                  <a:cs typeface="Century Gothic"/>
                  <a:sym typeface="Century Gothic"/>
                </a:rPr>
                <a:t>Summary</a:t>
              </a:r>
              <a:r>
                <a:rPr lang="en-US" sz="2000" b="0" i="0" u="none" strike="noStrike" cap="none" dirty="0">
                  <a:solidFill>
                    <a:schemeClr val="tx1">
                      <a:lumMod val="75000"/>
                      <a:lumOff val="25000"/>
                    </a:schemeClr>
                  </a:solidFill>
                  <a:latin typeface="Century Gothic"/>
                  <a:ea typeface="Century Gothic"/>
                  <a:cs typeface="Century Gothic"/>
                  <a:sym typeface="Century Gothic"/>
                </a:rPr>
                <a:t> of </a:t>
              </a:r>
              <a:r>
                <a:rPr lang="en-US" sz="2000" dirty="0">
                  <a:solidFill>
                    <a:schemeClr val="tx1">
                      <a:lumMod val="75000"/>
                      <a:lumOff val="25000"/>
                    </a:schemeClr>
                  </a:solidFill>
                  <a:latin typeface="Century Gothic"/>
                  <a:ea typeface="Century Gothic"/>
                  <a:cs typeface="Century Gothic"/>
                  <a:sym typeface="Century Gothic"/>
                </a:rPr>
                <a:t>Treatment Efficacy</a:t>
              </a:r>
              <a:endParaRPr sz="2000" b="1" i="0" u="none" strike="noStrike" cap="none" dirty="0">
                <a:solidFill>
                  <a:schemeClr val="tx1">
                    <a:lumMod val="75000"/>
                    <a:lumOff val="25000"/>
                  </a:schemeClr>
                </a:solidFill>
                <a:latin typeface="Century Gothic"/>
                <a:ea typeface="Century Gothic"/>
                <a:cs typeface="Century Gothic"/>
                <a:sym typeface="Century Gothic"/>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0"/>
                                        </p:tgtEl>
                                        <p:attrNameLst>
                                          <p:attrName>style.visibility</p:attrName>
                                        </p:attrNameLst>
                                      </p:cBhvr>
                                      <p:to>
                                        <p:strVal val="visible"/>
                                      </p:to>
                                    </p:set>
                                    <p:anim calcmode="lin" valueType="num">
                                      <p:cBhvr additive="base">
                                        <p:cTn id="7" dur="500" fill="hold"/>
                                        <p:tgtEl>
                                          <p:spTgt spid="180"/>
                                        </p:tgtEl>
                                        <p:attrNameLst>
                                          <p:attrName>ppt_x</p:attrName>
                                        </p:attrNameLst>
                                      </p:cBhvr>
                                      <p:tavLst>
                                        <p:tav tm="0">
                                          <p:val>
                                            <p:strVal val="#ppt_x"/>
                                          </p:val>
                                        </p:tav>
                                        <p:tav tm="100000">
                                          <p:val>
                                            <p:strVal val="#ppt_x"/>
                                          </p:val>
                                        </p:tav>
                                      </p:tavLst>
                                    </p:anim>
                                    <p:anim calcmode="lin" valueType="num">
                                      <p:cBhvr additive="base">
                                        <p:cTn id="8" dur="500" fill="hold"/>
                                        <p:tgtEl>
                                          <p:spTgt spid="18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86"/>
                                        </p:tgtEl>
                                        <p:attrNameLst>
                                          <p:attrName>style.visibility</p:attrName>
                                        </p:attrNameLst>
                                      </p:cBhvr>
                                      <p:to>
                                        <p:strVal val="visible"/>
                                      </p:to>
                                    </p:set>
                                    <p:anim calcmode="lin" valueType="num">
                                      <p:cBhvr additive="base">
                                        <p:cTn id="13" dur="500" fill="hold"/>
                                        <p:tgtEl>
                                          <p:spTgt spid="186"/>
                                        </p:tgtEl>
                                        <p:attrNameLst>
                                          <p:attrName>ppt_x</p:attrName>
                                        </p:attrNameLst>
                                      </p:cBhvr>
                                      <p:tavLst>
                                        <p:tav tm="0">
                                          <p:val>
                                            <p:strVal val="#ppt_x"/>
                                          </p:val>
                                        </p:tav>
                                        <p:tav tm="100000">
                                          <p:val>
                                            <p:strVal val="#ppt_x"/>
                                          </p:val>
                                        </p:tav>
                                      </p:tavLst>
                                    </p:anim>
                                    <p:anim calcmode="lin" valueType="num">
                                      <p:cBhvr additive="base">
                                        <p:cTn id="14" dur="500" fill="hold"/>
                                        <p:tgtEl>
                                          <p:spTgt spid="18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1"/>
                                        </p:tgtEl>
                                        <p:attrNameLst>
                                          <p:attrName>style.visibility</p:attrName>
                                        </p:attrNameLst>
                                      </p:cBhvr>
                                      <p:to>
                                        <p:strVal val="visible"/>
                                      </p:to>
                                    </p:set>
                                    <p:anim calcmode="lin" valueType="num">
                                      <p:cBhvr additive="base">
                                        <p:cTn id="19" dur="500" fill="hold"/>
                                        <p:tgtEl>
                                          <p:spTgt spid="191"/>
                                        </p:tgtEl>
                                        <p:attrNameLst>
                                          <p:attrName>ppt_x</p:attrName>
                                        </p:attrNameLst>
                                      </p:cBhvr>
                                      <p:tavLst>
                                        <p:tav tm="0">
                                          <p:val>
                                            <p:strVal val="#ppt_x"/>
                                          </p:val>
                                        </p:tav>
                                        <p:tav tm="100000">
                                          <p:val>
                                            <p:strVal val="#ppt_x"/>
                                          </p:val>
                                        </p:tav>
                                      </p:tavLst>
                                    </p:anim>
                                    <p:anim calcmode="lin" valueType="num">
                                      <p:cBhvr additive="base">
                                        <p:cTn id="20" dur="500" fill="hold"/>
                                        <p:tgtEl>
                                          <p:spTgt spid="19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6"/>
                                        </p:tgtEl>
                                        <p:attrNameLst>
                                          <p:attrName>style.visibility</p:attrName>
                                        </p:attrNameLst>
                                      </p:cBhvr>
                                      <p:to>
                                        <p:strVal val="visible"/>
                                      </p:to>
                                    </p:set>
                                    <p:anim calcmode="lin" valueType="num">
                                      <p:cBhvr additive="base">
                                        <p:cTn id="25" dur="500" fill="hold"/>
                                        <p:tgtEl>
                                          <p:spTgt spid="196"/>
                                        </p:tgtEl>
                                        <p:attrNameLst>
                                          <p:attrName>ppt_x</p:attrName>
                                        </p:attrNameLst>
                                      </p:cBhvr>
                                      <p:tavLst>
                                        <p:tav tm="0">
                                          <p:val>
                                            <p:strVal val="#ppt_x"/>
                                          </p:val>
                                        </p:tav>
                                        <p:tav tm="100000">
                                          <p:val>
                                            <p:strVal val="#ppt_x"/>
                                          </p:val>
                                        </p:tav>
                                      </p:tavLst>
                                    </p:anim>
                                    <p:anim calcmode="lin" valueType="num">
                                      <p:cBhvr additive="base">
                                        <p:cTn id="26" dur="500" fill="hold"/>
                                        <p:tgtEl>
                                          <p:spTgt spid="19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Text Placeholder 9">
            <a:extLst>
              <a:ext uri="{FF2B5EF4-FFF2-40B4-BE49-F238E27FC236}">
                <a16:creationId xmlns:a16="http://schemas.microsoft.com/office/drawing/2014/main" id="{22E22C79-7D8B-4137-A2A3-97D668391D29}"/>
              </a:ext>
            </a:extLst>
          </p:cNvPr>
          <p:cNvSpPr txBox="1">
            <a:spLocks/>
          </p:cNvSpPr>
          <p:nvPr/>
        </p:nvSpPr>
        <p:spPr>
          <a:xfrm>
            <a:off x="5672614" y="5562343"/>
            <a:ext cx="3103523"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buNone/>
            </a:pPr>
            <a:r>
              <a:rPr lang="en-US" sz="1700" dirty="0">
                <a:solidFill>
                  <a:schemeClr val="tx1">
                    <a:lumMod val="75000"/>
                    <a:lumOff val="25000"/>
                  </a:schemeClr>
                </a:solidFill>
                <a:latin typeface="Century Gothic" panose="020B0502020202020204" pitchFamily="34" charset="0"/>
              </a:rPr>
              <a:t>&gt; 40% Cheatgrass</a:t>
            </a:r>
          </a:p>
        </p:txBody>
      </p:sp>
      <p:sp>
        <p:nvSpPr>
          <p:cNvPr id="6" name="Title 5">
            <a:extLst>
              <a:ext uri="{FF2B5EF4-FFF2-40B4-BE49-F238E27FC236}">
                <a16:creationId xmlns:a16="http://schemas.microsoft.com/office/drawing/2014/main" id="{8E4065C5-3C0F-48DE-B163-3E9FDB42FCC4}"/>
              </a:ext>
            </a:extLst>
          </p:cNvPr>
          <p:cNvSpPr>
            <a:spLocks noGrp="1"/>
          </p:cNvSpPr>
          <p:nvPr>
            <p:ph type="title"/>
          </p:nvPr>
        </p:nvSpPr>
        <p:spPr/>
        <p:txBody>
          <a:bodyPr>
            <a:normAutofit fontScale="90000"/>
          </a:bodyPr>
          <a:lstStyle/>
          <a:p>
            <a:r>
              <a:rPr lang="en-US" dirty="0"/>
              <a:t>PREDICTOR VARIABLES</a:t>
            </a:r>
          </a:p>
        </p:txBody>
      </p:sp>
      <p:sp>
        <p:nvSpPr>
          <p:cNvPr id="10" name="Text Placeholder 9">
            <a:extLst>
              <a:ext uri="{FF2B5EF4-FFF2-40B4-BE49-F238E27FC236}">
                <a16:creationId xmlns:a16="http://schemas.microsoft.com/office/drawing/2014/main" id="{2422D7F1-C4E8-45C6-BC83-04F039A34A18}"/>
              </a:ext>
            </a:extLst>
          </p:cNvPr>
          <p:cNvSpPr>
            <a:spLocks noGrp="1"/>
          </p:cNvSpPr>
          <p:nvPr>
            <p:ph type="body" idx="4"/>
          </p:nvPr>
        </p:nvSpPr>
        <p:spPr>
          <a:xfrm>
            <a:off x="374299" y="1135968"/>
            <a:ext cx="4693023" cy="4504764"/>
          </a:xfrm>
        </p:spPr>
        <p:txBody>
          <a:bodyPr>
            <a:normAutofit fontScale="62500" lnSpcReduction="20000"/>
          </a:bodyPr>
          <a:lstStyle/>
          <a:p>
            <a:pPr>
              <a:buClr>
                <a:srgbClr val="3F4268"/>
              </a:buClr>
              <a:buFont typeface="Webdings" panose="05030102010509060703" pitchFamily="18" charset="2"/>
              <a:buChar char=""/>
            </a:pPr>
            <a:r>
              <a:rPr lang="en-US" sz="4200" dirty="0">
                <a:solidFill>
                  <a:schemeClr val="tx1">
                    <a:lumMod val="75000"/>
                    <a:lumOff val="25000"/>
                  </a:schemeClr>
                </a:solidFill>
              </a:rPr>
              <a:t>NDVI</a:t>
            </a:r>
          </a:p>
          <a:p>
            <a:pPr>
              <a:buClr>
                <a:srgbClr val="3F4268"/>
              </a:buClr>
              <a:buFont typeface="Webdings" panose="05030102010509060703" pitchFamily="18" charset="2"/>
              <a:buChar char=""/>
            </a:pPr>
            <a:r>
              <a:rPr lang="en-US" sz="4200" dirty="0">
                <a:solidFill>
                  <a:schemeClr val="tx1">
                    <a:lumMod val="75000"/>
                    <a:lumOff val="25000"/>
                  </a:schemeClr>
                </a:solidFill>
              </a:rPr>
              <a:t>EVI</a:t>
            </a:r>
          </a:p>
          <a:p>
            <a:pPr>
              <a:buClr>
                <a:srgbClr val="3F4268"/>
              </a:buClr>
              <a:buFont typeface="Webdings" panose="05030102010509060703" pitchFamily="18" charset="2"/>
              <a:buChar char=""/>
            </a:pPr>
            <a:r>
              <a:rPr lang="en-US" sz="4200" dirty="0">
                <a:solidFill>
                  <a:schemeClr val="tx1">
                    <a:lumMod val="75000"/>
                    <a:lumOff val="25000"/>
                  </a:schemeClr>
                </a:solidFill>
              </a:rPr>
              <a:t>SAVI</a:t>
            </a:r>
          </a:p>
          <a:p>
            <a:pPr>
              <a:buClr>
                <a:srgbClr val="3F4268"/>
              </a:buClr>
              <a:buFont typeface="Webdings" panose="05030102010509060703" pitchFamily="18" charset="2"/>
              <a:buChar char=""/>
            </a:pPr>
            <a:r>
              <a:rPr lang="en-US" sz="4200" dirty="0">
                <a:solidFill>
                  <a:schemeClr val="tx1">
                    <a:lumMod val="75000"/>
                    <a:lumOff val="25000"/>
                  </a:schemeClr>
                </a:solidFill>
              </a:rPr>
              <a:t>NBR</a:t>
            </a:r>
          </a:p>
          <a:p>
            <a:pPr>
              <a:buClr>
                <a:srgbClr val="3F4268"/>
              </a:buClr>
              <a:buFont typeface="Webdings" panose="05030102010509060703" pitchFamily="18" charset="2"/>
              <a:buChar char=""/>
            </a:pPr>
            <a:r>
              <a:rPr lang="en-US" sz="4200" dirty="0">
                <a:solidFill>
                  <a:schemeClr val="tx1">
                    <a:lumMod val="75000"/>
                    <a:lumOff val="25000"/>
                  </a:schemeClr>
                </a:solidFill>
              </a:rPr>
              <a:t>PSRI</a:t>
            </a:r>
          </a:p>
          <a:p>
            <a:pPr>
              <a:buClr>
                <a:srgbClr val="3F4268"/>
              </a:buClr>
              <a:buFont typeface="Webdings" panose="05030102010509060703" pitchFamily="18" charset="2"/>
              <a:buChar char=""/>
            </a:pPr>
            <a:r>
              <a:rPr lang="en-US" sz="4200" dirty="0">
                <a:solidFill>
                  <a:schemeClr val="tx1">
                    <a:lumMod val="75000"/>
                    <a:lumOff val="25000"/>
                  </a:schemeClr>
                </a:solidFill>
              </a:rPr>
              <a:t>NMBDI</a:t>
            </a:r>
          </a:p>
          <a:p>
            <a:pPr>
              <a:buClr>
                <a:srgbClr val="3F4268"/>
              </a:buClr>
              <a:buFont typeface="Webdings" panose="05030102010509060703" pitchFamily="18" charset="2"/>
              <a:buChar char=""/>
            </a:pPr>
            <a:r>
              <a:rPr lang="en-US" sz="4200" dirty="0">
                <a:solidFill>
                  <a:schemeClr val="tx1">
                    <a:lumMod val="75000"/>
                    <a:lumOff val="25000"/>
                  </a:schemeClr>
                </a:solidFill>
              </a:rPr>
              <a:t>NDWI</a:t>
            </a:r>
          </a:p>
          <a:p>
            <a:pPr>
              <a:buClr>
                <a:srgbClr val="3F4268"/>
              </a:buClr>
              <a:buFont typeface="Webdings" panose="05030102010509060703" pitchFamily="18" charset="2"/>
              <a:buChar char=""/>
            </a:pPr>
            <a:r>
              <a:rPr lang="en-US" sz="4200" dirty="0">
                <a:solidFill>
                  <a:schemeClr val="tx1">
                    <a:lumMod val="75000"/>
                    <a:lumOff val="25000"/>
                  </a:schemeClr>
                </a:solidFill>
              </a:rPr>
              <a:t>MNDWI</a:t>
            </a:r>
          </a:p>
          <a:p>
            <a:pPr>
              <a:buClr>
                <a:srgbClr val="3F4268"/>
              </a:buClr>
              <a:buFont typeface="Webdings" panose="05030102010509060703" pitchFamily="18" charset="2"/>
              <a:buChar char=""/>
            </a:pPr>
            <a:r>
              <a:rPr lang="en-US" sz="4200" dirty="0">
                <a:solidFill>
                  <a:schemeClr val="tx1">
                    <a:lumMod val="75000"/>
                    <a:lumOff val="25000"/>
                  </a:schemeClr>
                </a:solidFill>
              </a:rPr>
              <a:t>Tasseled Cap</a:t>
            </a:r>
          </a:p>
          <a:p>
            <a:pPr lvl="1">
              <a:buClr>
                <a:srgbClr val="3F4268"/>
              </a:buClr>
              <a:buFont typeface="Webdings" panose="05030102010509060703" pitchFamily="18" charset="2"/>
              <a:buChar char=""/>
            </a:pPr>
            <a:r>
              <a:rPr lang="en-US" sz="2900" dirty="0">
                <a:solidFill>
                  <a:schemeClr val="tx1">
                    <a:lumMod val="75000"/>
                    <a:lumOff val="25000"/>
                  </a:schemeClr>
                </a:solidFill>
              </a:rPr>
              <a:t>Brightness</a:t>
            </a:r>
          </a:p>
          <a:p>
            <a:pPr lvl="1">
              <a:buClr>
                <a:srgbClr val="3F4268"/>
              </a:buClr>
              <a:buFont typeface="Webdings" panose="05030102010509060703" pitchFamily="18" charset="2"/>
              <a:buChar char=""/>
            </a:pPr>
            <a:r>
              <a:rPr lang="en-US" sz="2900" dirty="0">
                <a:solidFill>
                  <a:schemeClr val="tx1">
                    <a:lumMod val="75000"/>
                    <a:lumOff val="25000"/>
                  </a:schemeClr>
                </a:solidFill>
              </a:rPr>
              <a:t>Greenness </a:t>
            </a:r>
          </a:p>
          <a:p>
            <a:pPr lvl="1">
              <a:buClr>
                <a:srgbClr val="3F4268"/>
              </a:buClr>
              <a:buFont typeface="Webdings" panose="05030102010509060703" pitchFamily="18" charset="2"/>
              <a:buChar char=""/>
            </a:pPr>
            <a:r>
              <a:rPr lang="en-US" sz="2900" dirty="0">
                <a:solidFill>
                  <a:schemeClr val="tx1">
                    <a:lumMod val="75000"/>
                    <a:lumOff val="25000"/>
                  </a:schemeClr>
                </a:solidFill>
              </a:rPr>
              <a:t>Wetness</a:t>
            </a:r>
          </a:p>
        </p:txBody>
      </p:sp>
      <p:sp>
        <p:nvSpPr>
          <p:cNvPr id="7" name="Text Placeholder 9">
            <a:extLst>
              <a:ext uri="{FF2B5EF4-FFF2-40B4-BE49-F238E27FC236}">
                <a16:creationId xmlns:a16="http://schemas.microsoft.com/office/drawing/2014/main" id="{B30E9825-8134-41C6-882A-27ED44496CA5}"/>
              </a:ext>
            </a:extLst>
          </p:cNvPr>
          <p:cNvSpPr txBox="1">
            <a:spLocks/>
          </p:cNvSpPr>
          <p:nvPr/>
        </p:nvSpPr>
        <p:spPr>
          <a:xfrm>
            <a:off x="3644371" y="1169180"/>
            <a:ext cx="8173330" cy="467082"/>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b="1" dirty="0">
                <a:solidFill>
                  <a:schemeClr val="tx1">
                    <a:lumMod val="75000"/>
                    <a:lumOff val="25000"/>
                  </a:schemeClr>
                </a:solidFill>
                <a:latin typeface="Century Gothic" panose="020B0502020202020204" pitchFamily="34" charset="0"/>
              </a:rPr>
              <a:t>Tasseled Cap Wetness</a:t>
            </a:r>
          </a:p>
        </p:txBody>
      </p:sp>
      <p:pic>
        <p:nvPicPr>
          <p:cNvPr id="1028" name="Picture 4">
            <a:extLst>
              <a:ext uri="{FF2B5EF4-FFF2-40B4-BE49-F238E27FC236}">
                <a16:creationId xmlns:a16="http://schemas.microsoft.com/office/drawing/2014/main" id="{435DADF4-C44A-4760-B360-0C0A3F1B15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40" t="15141" b="19717"/>
          <a:stretch/>
        </p:blipFill>
        <p:spPr bwMode="auto">
          <a:xfrm>
            <a:off x="4018670" y="1581119"/>
            <a:ext cx="8173330" cy="3524281"/>
          </a:xfrm>
          <a:prstGeom prst="rect">
            <a:avLst/>
          </a:prstGeom>
          <a:noFill/>
          <a:extLst>
            <a:ext uri="{909E8E84-426E-40DD-AFC4-6F175D3DCCD1}">
              <a14:hiddenFill xmlns:a14="http://schemas.microsoft.com/office/drawing/2010/main">
                <a:solidFill>
                  <a:srgbClr val="FFFFFF"/>
                </a:solidFill>
              </a14:hiddenFill>
            </a:ext>
          </a:extLst>
        </p:spPr>
      </p:pic>
      <p:sp>
        <p:nvSpPr>
          <p:cNvPr id="31" name="Text Placeholder 9">
            <a:extLst>
              <a:ext uri="{FF2B5EF4-FFF2-40B4-BE49-F238E27FC236}">
                <a16:creationId xmlns:a16="http://schemas.microsoft.com/office/drawing/2014/main" id="{4413C266-BAF4-4CAC-856E-9202B6D8602A}"/>
              </a:ext>
            </a:extLst>
          </p:cNvPr>
          <p:cNvSpPr txBox="1">
            <a:spLocks/>
          </p:cNvSpPr>
          <p:nvPr/>
        </p:nvSpPr>
        <p:spPr>
          <a:xfrm>
            <a:off x="3351040" y="4667816"/>
            <a:ext cx="667630" cy="53343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900</a:t>
            </a:r>
          </a:p>
        </p:txBody>
      </p:sp>
      <p:sp>
        <p:nvSpPr>
          <p:cNvPr id="32" name="Text Placeholder 9">
            <a:extLst>
              <a:ext uri="{FF2B5EF4-FFF2-40B4-BE49-F238E27FC236}">
                <a16:creationId xmlns:a16="http://schemas.microsoft.com/office/drawing/2014/main" id="{10FC5EC4-F8A6-4996-90AC-69704582326B}"/>
              </a:ext>
            </a:extLst>
          </p:cNvPr>
          <p:cNvSpPr txBox="1">
            <a:spLocks/>
          </p:cNvSpPr>
          <p:nvPr/>
        </p:nvSpPr>
        <p:spPr>
          <a:xfrm>
            <a:off x="3351040" y="4023035"/>
            <a:ext cx="667630" cy="53343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920</a:t>
            </a:r>
          </a:p>
        </p:txBody>
      </p:sp>
      <p:sp>
        <p:nvSpPr>
          <p:cNvPr id="33" name="Text Placeholder 9">
            <a:extLst>
              <a:ext uri="{FF2B5EF4-FFF2-40B4-BE49-F238E27FC236}">
                <a16:creationId xmlns:a16="http://schemas.microsoft.com/office/drawing/2014/main" id="{9A23DC4E-88D2-4A5C-B3E3-EC864C23557D}"/>
              </a:ext>
            </a:extLst>
          </p:cNvPr>
          <p:cNvSpPr txBox="1">
            <a:spLocks/>
          </p:cNvSpPr>
          <p:nvPr/>
        </p:nvSpPr>
        <p:spPr>
          <a:xfrm>
            <a:off x="3351040" y="3392468"/>
            <a:ext cx="667630" cy="53343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940</a:t>
            </a:r>
          </a:p>
        </p:txBody>
      </p:sp>
      <p:sp>
        <p:nvSpPr>
          <p:cNvPr id="34" name="Text Placeholder 9">
            <a:extLst>
              <a:ext uri="{FF2B5EF4-FFF2-40B4-BE49-F238E27FC236}">
                <a16:creationId xmlns:a16="http://schemas.microsoft.com/office/drawing/2014/main" id="{B604BAFE-E643-4DF8-85F9-64B9CED1D891}"/>
              </a:ext>
            </a:extLst>
          </p:cNvPr>
          <p:cNvSpPr txBox="1">
            <a:spLocks/>
          </p:cNvSpPr>
          <p:nvPr/>
        </p:nvSpPr>
        <p:spPr>
          <a:xfrm>
            <a:off x="3351040" y="2763190"/>
            <a:ext cx="667630" cy="53343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960</a:t>
            </a:r>
          </a:p>
        </p:txBody>
      </p:sp>
      <p:sp>
        <p:nvSpPr>
          <p:cNvPr id="35" name="Text Placeholder 9">
            <a:extLst>
              <a:ext uri="{FF2B5EF4-FFF2-40B4-BE49-F238E27FC236}">
                <a16:creationId xmlns:a16="http://schemas.microsoft.com/office/drawing/2014/main" id="{64E78086-1356-41FA-AA6D-CBC594124934}"/>
              </a:ext>
            </a:extLst>
          </p:cNvPr>
          <p:cNvSpPr txBox="1">
            <a:spLocks/>
          </p:cNvSpPr>
          <p:nvPr/>
        </p:nvSpPr>
        <p:spPr>
          <a:xfrm>
            <a:off x="3351040" y="2181191"/>
            <a:ext cx="667630" cy="533431"/>
          </a:xfrm>
          <a:prstGeom prst="rect">
            <a:avLst/>
          </a:prstGeom>
          <a:noFill/>
          <a:ln>
            <a:noFill/>
          </a:ln>
        </p:spPr>
        <p:txBody>
          <a:bodyPr spcFirstLastPara="1" wrap="square" lIns="91425" tIns="45700" rIns="91425" bIns="45700" anchor="t" anchorCtr="0">
            <a:normAutofit fontScale="925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980</a:t>
            </a:r>
          </a:p>
        </p:txBody>
      </p:sp>
      <p:sp>
        <p:nvSpPr>
          <p:cNvPr id="36" name="Text Placeholder 9">
            <a:extLst>
              <a:ext uri="{FF2B5EF4-FFF2-40B4-BE49-F238E27FC236}">
                <a16:creationId xmlns:a16="http://schemas.microsoft.com/office/drawing/2014/main" id="{9B6A0E4F-168D-4048-8B0C-AC0C15F82B05}"/>
              </a:ext>
            </a:extLst>
          </p:cNvPr>
          <p:cNvSpPr txBox="1">
            <a:spLocks/>
          </p:cNvSpPr>
          <p:nvPr/>
        </p:nvSpPr>
        <p:spPr>
          <a:xfrm>
            <a:off x="3181350" y="1540508"/>
            <a:ext cx="970670" cy="533431"/>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1000</a:t>
            </a:r>
          </a:p>
        </p:txBody>
      </p:sp>
      <p:sp>
        <p:nvSpPr>
          <p:cNvPr id="37" name="Text Placeholder 9">
            <a:extLst>
              <a:ext uri="{FF2B5EF4-FFF2-40B4-BE49-F238E27FC236}">
                <a16:creationId xmlns:a16="http://schemas.microsoft.com/office/drawing/2014/main" id="{3808D9DE-8919-4F18-B7D8-CBD79E6C4547}"/>
              </a:ext>
            </a:extLst>
          </p:cNvPr>
          <p:cNvSpPr txBox="1">
            <a:spLocks/>
          </p:cNvSpPr>
          <p:nvPr/>
        </p:nvSpPr>
        <p:spPr>
          <a:xfrm>
            <a:off x="3482162" y="4960235"/>
            <a:ext cx="1127291"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26-Jun</a:t>
            </a:r>
          </a:p>
        </p:txBody>
      </p:sp>
      <p:sp>
        <p:nvSpPr>
          <p:cNvPr id="38" name="Text Placeholder 9">
            <a:extLst>
              <a:ext uri="{FF2B5EF4-FFF2-40B4-BE49-F238E27FC236}">
                <a16:creationId xmlns:a16="http://schemas.microsoft.com/office/drawing/2014/main" id="{5F8367F2-81A6-4595-9E3D-9014707A980B}"/>
              </a:ext>
            </a:extLst>
          </p:cNvPr>
          <p:cNvSpPr txBox="1">
            <a:spLocks/>
          </p:cNvSpPr>
          <p:nvPr/>
        </p:nvSpPr>
        <p:spPr>
          <a:xfrm>
            <a:off x="4680902" y="4951932"/>
            <a:ext cx="918201"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10-Jul</a:t>
            </a:r>
          </a:p>
        </p:txBody>
      </p:sp>
      <p:sp>
        <p:nvSpPr>
          <p:cNvPr id="39" name="Text Placeholder 9">
            <a:extLst>
              <a:ext uri="{FF2B5EF4-FFF2-40B4-BE49-F238E27FC236}">
                <a16:creationId xmlns:a16="http://schemas.microsoft.com/office/drawing/2014/main" id="{8362E77E-973B-49AB-9871-C868E4F00CFA}"/>
              </a:ext>
            </a:extLst>
          </p:cNvPr>
          <p:cNvSpPr txBox="1">
            <a:spLocks/>
          </p:cNvSpPr>
          <p:nvPr/>
        </p:nvSpPr>
        <p:spPr>
          <a:xfrm>
            <a:off x="5752202" y="4953573"/>
            <a:ext cx="928596"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24-Jul</a:t>
            </a:r>
          </a:p>
        </p:txBody>
      </p:sp>
      <p:sp>
        <p:nvSpPr>
          <p:cNvPr id="40" name="Text Placeholder 9">
            <a:extLst>
              <a:ext uri="{FF2B5EF4-FFF2-40B4-BE49-F238E27FC236}">
                <a16:creationId xmlns:a16="http://schemas.microsoft.com/office/drawing/2014/main" id="{B0C1FFFE-A916-498F-9DD1-B9B4E90DFB4D}"/>
              </a:ext>
            </a:extLst>
          </p:cNvPr>
          <p:cNvSpPr txBox="1">
            <a:spLocks/>
          </p:cNvSpPr>
          <p:nvPr/>
        </p:nvSpPr>
        <p:spPr>
          <a:xfrm>
            <a:off x="6806287" y="4962442"/>
            <a:ext cx="1022356"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7-Aug</a:t>
            </a:r>
          </a:p>
        </p:txBody>
      </p:sp>
      <p:sp>
        <p:nvSpPr>
          <p:cNvPr id="41" name="Text Placeholder 9">
            <a:extLst>
              <a:ext uri="{FF2B5EF4-FFF2-40B4-BE49-F238E27FC236}">
                <a16:creationId xmlns:a16="http://schemas.microsoft.com/office/drawing/2014/main" id="{D20999EA-E7BC-4F3E-999B-3B379334EFF2}"/>
              </a:ext>
            </a:extLst>
          </p:cNvPr>
          <p:cNvSpPr txBox="1">
            <a:spLocks/>
          </p:cNvSpPr>
          <p:nvPr/>
        </p:nvSpPr>
        <p:spPr>
          <a:xfrm>
            <a:off x="7866973" y="4948623"/>
            <a:ext cx="1077440"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21-Aug</a:t>
            </a:r>
          </a:p>
        </p:txBody>
      </p:sp>
      <p:sp>
        <p:nvSpPr>
          <p:cNvPr id="42" name="Text Placeholder 9">
            <a:extLst>
              <a:ext uri="{FF2B5EF4-FFF2-40B4-BE49-F238E27FC236}">
                <a16:creationId xmlns:a16="http://schemas.microsoft.com/office/drawing/2014/main" id="{36BFDA31-559C-4A8E-BB32-5D92C2ABAE83}"/>
              </a:ext>
            </a:extLst>
          </p:cNvPr>
          <p:cNvSpPr txBox="1">
            <a:spLocks/>
          </p:cNvSpPr>
          <p:nvPr/>
        </p:nvSpPr>
        <p:spPr>
          <a:xfrm>
            <a:off x="8960399" y="4938567"/>
            <a:ext cx="1040099"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4-Sep</a:t>
            </a:r>
          </a:p>
        </p:txBody>
      </p:sp>
      <p:sp>
        <p:nvSpPr>
          <p:cNvPr id="43" name="Text Placeholder 9">
            <a:extLst>
              <a:ext uri="{FF2B5EF4-FFF2-40B4-BE49-F238E27FC236}">
                <a16:creationId xmlns:a16="http://schemas.microsoft.com/office/drawing/2014/main" id="{39C0B89F-3EF6-4213-BBC5-0F5D60B02E1A}"/>
              </a:ext>
            </a:extLst>
          </p:cNvPr>
          <p:cNvSpPr txBox="1">
            <a:spLocks/>
          </p:cNvSpPr>
          <p:nvPr/>
        </p:nvSpPr>
        <p:spPr>
          <a:xfrm>
            <a:off x="10130588" y="4951284"/>
            <a:ext cx="914609" cy="582689"/>
          </a:xfrm>
          <a:prstGeom prst="rect">
            <a:avLst/>
          </a:prstGeom>
          <a:noFill/>
          <a:ln>
            <a:noFill/>
          </a:ln>
        </p:spPr>
        <p:txBody>
          <a:bodyPr spcFirstLastPara="1" wrap="square" lIns="91425" tIns="45700" rIns="91425" bIns="45700" anchor="t" anchorCtr="0">
            <a:normAutofit fontScale="92500" lnSpcReduction="20000"/>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800" dirty="0">
                <a:solidFill>
                  <a:schemeClr val="tx1">
                    <a:lumMod val="75000"/>
                    <a:lumOff val="25000"/>
                  </a:schemeClr>
                </a:solidFill>
                <a:latin typeface="Century Gothic" panose="020B0502020202020204" pitchFamily="34" charset="0"/>
              </a:rPr>
              <a:t>18-Sep</a:t>
            </a:r>
          </a:p>
        </p:txBody>
      </p:sp>
      <p:sp>
        <p:nvSpPr>
          <p:cNvPr id="44" name="Text Placeholder 9">
            <a:extLst>
              <a:ext uri="{FF2B5EF4-FFF2-40B4-BE49-F238E27FC236}">
                <a16:creationId xmlns:a16="http://schemas.microsoft.com/office/drawing/2014/main" id="{2FB33E89-647E-4357-BFD7-E555957FFBF5}"/>
              </a:ext>
            </a:extLst>
          </p:cNvPr>
          <p:cNvSpPr txBox="1">
            <a:spLocks/>
          </p:cNvSpPr>
          <p:nvPr/>
        </p:nvSpPr>
        <p:spPr>
          <a:xfrm>
            <a:off x="11174592" y="4948623"/>
            <a:ext cx="914609"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lgn="ctr">
              <a:buNone/>
            </a:pPr>
            <a:r>
              <a:rPr lang="en-US" sz="1700" dirty="0">
                <a:solidFill>
                  <a:schemeClr val="tx1">
                    <a:lumMod val="75000"/>
                    <a:lumOff val="25000"/>
                  </a:schemeClr>
                </a:solidFill>
                <a:latin typeface="Century Gothic" panose="020B0502020202020204" pitchFamily="34" charset="0"/>
              </a:rPr>
              <a:t>2-Oct</a:t>
            </a:r>
          </a:p>
        </p:txBody>
      </p:sp>
      <p:grpSp>
        <p:nvGrpSpPr>
          <p:cNvPr id="45" name="Group 44">
            <a:extLst>
              <a:ext uri="{FF2B5EF4-FFF2-40B4-BE49-F238E27FC236}">
                <a16:creationId xmlns:a16="http://schemas.microsoft.com/office/drawing/2014/main" id="{3EB4F1AA-079C-4CBF-A63B-22CE92982613}"/>
              </a:ext>
            </a:extLst>
          </p:cNvPr>
          <p:cNvGrpSpPr/>
          <p:nvPr/>
        </p:nvGrpSpPr>
        <p:grpSpPr>
          <a:xfrm>
            <a:off x="4542996" y="5720918"/>
            <a:ext cx="1095804" cy="265540"/>
            <a:chOff x="4542996" y="5720918"/>
            <a:chExt cx="1095804" cy="265540"/>
          </a:xfrm>
        </p:grpSpPr>
        <p:sp>
          <p:nvSpPr>
            <p:cNvPr id="19" name="Rectangle 18">
              <a:extLst>
                <a:ext uri="{FF2B5EF4-FFF2-40B4-BE49-F238E27FC236}">
                  <a16:creationId xmlns:a16="http://schemas.microsoft.com/office/drawing/2014/main" id="{38F2355F-93FB-466B-A768-58F8513DFB07}"/>
                </a:ext>
              </a:extLst>
            </p:cNvPr>
            <p:cNvSpPr/>
            <p:nvPr/>
          </p:nvSpPr>
          <p:spPr>
            <a:xfrm>
              <a:off x="4542996" y="5829284"/>
              <a:ext cx="1095804" cy="56101"/>
            </a:xfrm>
            <a:prstGeom prst="rect">
              <a:avLst/>
            </a:prstGeom>
            <a:solidFill>
              <a:srgbClr val="43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30" name="Oval 29">
              <a:extLst>
                <a:ext uri="{FF2B5EF4-FFF2-40B4-BE49-F238E27FC236}">
                  <a16:creationId xmlns:a16="http://schemas.microsoft.com/office/drawing/2014/main" id="{753D985C-7B08-4D98-BF92-1197C76BB95F}"/>
                </a:ext>
              </a:extLst>
            </p:cNvPr>
            <p:cNvSpPr/>
            <p:nvPr/>
          </p:nvSpPr>
          <p:spPr>
            <a:xfrm>
              <a:off x="4976426" y="5720918"/>
              <a:ext cx="262759" cy="265540"/>
            </a:xfrm>
            <a:prstGeom prst="ellipse">
              <a:avLst/>
            </a:prstGeom>
            <a:solidFill>
              <a:srgbClr val="4371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grpSp>
        <p:nvGrpSpPr>
          <p:cNvPr id="48" name="Group 47">
            <a:extLst>
              <a:ext uri="{FF2B5EF4-FFF2-40B4-BE49-F238E27FC236}">
                <a16:creationId xmlns:a16="http://schemas.microsoft.com/office/drawing/2014/main" id="{A97600EB-B5D9-4C50-898B-EA4DC0897B83}"/>
              </a:ext>
            </a:extLst>
          </p:cNvPr>
          <p:cNvGrpSpPr/>
          <p:nvPr/>
        </p:nvGrpSpPr>
        <p:grpSpPr>
          <a:xfrm>
            <a:off x="8113762" y="5730852"/>
            <a:ext cx="1095804" cy="265540"/>
            <a:chOff x="4542996" y="5720918"/>
            <a:chExt cx="1095804" cy="265540"/>
          </a:xfrm>
          <a:solidFill>
            <a:srgbClr val="EC792A"/>
          </a:solidFill>
        </p:grpSpPr>
        <p:sp>
          <p:nvSpPr>
            <p:cNvPr id="49" name="Rectangle 48">
              <a:extLst>
                <a:ext uri="{FF2B5EF4-FFF2-40B4-BE49-F238E27FC236}">
                  <a16:creationId xmlns:a16="http://schemas.microsoft.com/office/drawing/2014/main" id="{ED06BC1A-DE29-44B5-B1D9-42726AEB7C8D}"/>
                </a:ext>
              </a:extLst>
            </p:cNvPr>
            <p:cNvSpPr/>
            <p:nvPr/>
          </p:nvSpPr>
          <p:spPr>
            <a:xfrm>
              <a:off x="4542996" y="5829284"/>
              <a:ext cx="1095804" cy="56101"/>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0" name="Oval 49">
              <a:extLst>
                <a:ext uri="{FF2B5EF4-FFF2-40B4-BE49-F238E27FC236}">
                  <a16:creationId xmlns:a16="http://schemas.microsoft.com/office/drawing/2014/main" id="{48AA8F81-F8A2-4793-ABFE-E6F66FCF266A}"/>
                </a:ext>
              </a:extLst>
            </p:cNvPr>
            <p:cNvSpPr/>
            <p:nvPr/>
          </p:nvSpPr>
          <p:spPr>
            <a:xfrm>
              <a:off x="4976426" y="5720918"/>
              <a:ext cx="262759" cy="26554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sp>
        <p:nvSpPr>
          <p:cNvPr id="53" name="Text Placeholder 9">
            <a:extLst>
              <a:ext uri="{FF2B5EF4-FFF2-40B4-BE49-F238E27FC236}">
                <a16:creationId xmlns:a16="http://schemas.microsoft.com/office/drawing/2014/main" id="{0F79EEFC-E8F8-475A-ACBA-355DB88CF1E5}"/>
              </a:ext>
            </a:extLst>
          </p:cNvPr>
          <p:cNvSpPr txBox="1">
            <a:spLocks/>
          </p:cNvSpPr>
          <p:nvPr/>
        </p:nvSpPr>
        <p:spPr>
          <a:xfrm>
            <a:off x="9209566" y="5572278"/>
            <a:ext cx="3103523" cy="582689"/>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9pPr>
          </a:lstStyle>
          <a:p>
            <a:pPr marL="114300" indent="0">
              <a:buNone/>
            </a:pPr>
            <a:r>
              <a:rPr lang="en-US" sz="1700" dirty="0">
                <a:solidFill>
                  <a:schemeClr val="tx1">
                    <a:lumMod val="75000"/>
                    <a:lumOff val="25000"/>
                  </a:schemeClr>
                </a:solidFill>
                <a:latin typeface="Century Gothic" panose="020B0502020202020204" pitchFamily="34" charset="0"/>
              </a:rPr>
              <a:t>&lt; 40% Cheatgrass</a:t>
            </a:r>
          </a:p>
        </p:txBody>
      </p:sp>
    </p:spTree>
    <p:extLst>
      <p:ext uri="{BB962C8B-B14F-4D97-AF65-F5344CB8AC3E}">
        <p14:creationId xmlns:p14="http://schemas.microsoft.com/office/powerpoint/2010/main" val="1727947345"/>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8031</TotalTime>
  <Words>2197</Words>
  <Application>Microsoft Office PowerPoint</Application>
  <PresentationFormat>Widescreen</PresentationFormat>
  <Paragraphs>459</Paragraphs>
  <Slides>19</Slides>
  <Notes>19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19</vt:i4>
      </vt:variant>
    </vt:vector>
  </HeadingPairs>
  <TitlesOfParts>
    <vt:vector size="26" baseType="lpstr">
      <vt:lpstr>Garamond</vt:lpstr>
      <vt:lpstr>Webdings</vt:lpstr>
      <vt:lpstr>Calibri</vt:lpstr>
      <vt:lpstr>Century Gothic</vt:lpstr>
      <vt:lpstr>Arial</vt:lpstr>
      <vt:lpstr>Times New Roman</vt:lpstr>
      <vt:lpstr>Office Theme</vt:lpstr>
      <vt:lpstr>PowerPoint Presentation</vt:lpstr>
      <vt:lpstr>STUDY AREA/PERIOD</vt:lpstr>
      <vt:lpstr>PowerPoint Presentation</vt:lpstr>
      <vt:lpstr>PowerPoint Presentation</vt:lpstr>
      <vt:lpstr>PowerPoint Presentation</vt:lpstr>
      <vt:lpstr>OBJECTIVES</vt:lpstr>
      <vt:lpstr>PowerPoint Presentation</vt:lpstr>
      <vt:lpstr>PowerPoint Presentation</vt:lpstr>
      <vt:lpstr>PREDICTOR VARIABLES</vt:lpstr>
      <vt:lpstr>PowerPoint Presentation</vt:lpstr>
      <vt:lpstr>RESULTS </vt:lpstr>
      <vt:lpstr>RESULTS: GLM</vt:lpstr>
      <vt:lpstr>RESULTS: GLM</vt:lpstr>
      <vt:lpstr>RESULTS: GLM</vt:lpstr>
      <vt:lpstr>RESULTS: GLM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Shelby I</cp:lastModifiedBy>
  <cp:revision>189</cp:revision>
  <dcterms:created xsi:type="dcterms:W3CDTF">2019-02-11T19:14:02Z</dcterms:created>
  <dcterms:modified xsi:type="dcterms:W3CDTF">2020-01-06T16:05:09Z</dcterms:modified>
</cp:coreProperties>
</file>