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99" r:id="rId2"/>
    <p:sldId id="307" r:id="rId3"/>
    <p:sldId id="308" r:id="rId4"/>
    <p:sldId id="322" r:id="rId5"/>
    <p:sldId id="309" r:id="rId6"/>
    <p:sldId id="310" r:id="rId7"/>
    <p:sldId id="311" r:id="rId8"/>
    <p:sldId id="312" r:id="rId9"/>
    <p:sldId id="313" r:id="rId10"/>
    <p:sldId id="319" r:id="rId11"/>
    <p:sldId id="320" r:id="rId12"/>
    <p:sldId id="314" r:id="rId13"/>
    <p:sldId id="321" r:id="rId14"/>
    <p:sldId id="323" r:id="rId15"/>
    <p:sldId id="324" r:id="rId16"/>
    <p:sldId id="315" r:id="rId17"/>
    <p:sldId id="317" r:id="rId18"/>
    <p:sldId id="31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guide id="3" pos="7368" userDrawn="1">
          <p15:clr>
            <a:srgbClr val="A4A3A4"/>
          </p15:clr>
        </p15:guide>
        <p15:guide id="4" orient="horz" pos="40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redo, Julio (GSFC-6170)[DEVELOP]" initials="PJ(" lastIdx="5" clrIdx="0">
    <p:extLst>
      <p:ext uri="{19B8F6BF-5375-455C-9EA6-DF929625EA0E}">
        <p15:presenceInfo xmlns:p15="http://schemas.microsoft.com/office/powerpoint/2012/main" userId="S-1-5-21-330711430-3775241029-4075259233-855936" providerId="AD"/>
      </p:ext>
    </p:extLst>
  </p:cmAuthor>
  <p:cmAuthor id="2" name="Portillo, Diane S. (GSFC-5860)[DEVELOP]" initials="PDS(" lastIdx="3" clrIdx="1">
    <p:extLst>
      <p:ext uri="{19B8F6BF-5375-455C-9EA6-DF929625EA0E}">
        <p15:presenceInfo xmlns:p15="http://schemas.microsoft.com/office/powerpoint/2012/main" userId="S-1-5-21-330711430-3775241029-4075259233-839522" providerId="AD"/>
      </p:ext>
    </p:extLst>
  </p:cmAuthor>
  <p:cmAuthor id="3" name="Broddle, Madison P. (LARC-E3)[SSAI DEVELOP]" initials="BMP(D" lastIdx="2" clrIdx="2">
    <p:extLst>
      <p:ext uri="{19B8F6BF-5375-455C-9EA6-DF929625EA0E}">
        <p15:presenceInfo xmlns:p15="http://schemas.microsoft.com/office/powerpoint/2012/main" userId="S-1-5-21-330711430-3775241029-4075259233-8557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B761"/>
    <a:srgbClr val="FFFFFF"/>
    <a:srgbClr val="BDD7EE"/>
    <a:srgbClr val="F4BEA6"/>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autoAdjust="0"/>
    <p:restoredTop sz="87888" autoAdjust="0"/>
  </p:normalViewPr>
  <p:slideViewPr>
    <p:cSldViewPr snapToGrid="0">
      <p:cViewPr varScale="1">
        <p:scale>
          <a:sx n="74" d="100"/>
          <a:sy n="74" d="100"/>
        </p:scale>
        <p:origin x="936" y="58"/>
      </p:cViewPr>
      <p:guideLst>
        <p:guide orient="horz" pos="2136"/>
        <p:guide pos="3840"/>
        <p:guide pos="7368"/>
        <p:guide orient="horz" pos="4080"/>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EE943D-1B87-4235-8602-E2D2DC739328}" type="doc">
      <dgm:prSet loTypeId="urn:microsoft.com/office/officeart/2005/8/layout/hProcess10" loCatId="process" qsTypeId="urn:microsoft.com/office/officeart/2005/8/quickstyle/simple1" qsCatId="simple" csTypeId="urn:microsoft.com/office/officeart/2005/8/colors/accent6_2" csCatId="accent6" phldr="1"/>
      <dgm:spPr/>
      <dgm:t>
        <a:bodyPr/>
        <a:lstStyle/>
        <a:p>
          <a:endParaRPr lang="en-US"/>
        </a:p>
      </dgm:t>
    </dgm:pt>
    <dgm:pt modelId="{76C85D10-17F2-40DD-B29E-0B2D20C76AA0}">
      <dgm:prSet phldrT="[Text]" custT="1"/>
      <dgm:spPr>
        <a:solidFill>
          <a:srgbClr val="7EB761"/>
        </a:solidFill>
      </dgm:spPr>
      <dgm:t>
        <a:bodyPr tIns="274320" bIns="274320"/>
        <a:lstStyle/>
        <a:p>
          <a:pPr algn="ctr"/>
          <a:r>
            <a:rPr lang="en-US" sz="2000" b="1" dirty="0" smtClean="0"/>
            <a:t>NDVI</a:t>
          </a:r>
        </a:p>
        <a:p>
          <a:pPr algn="l"/>
          <a:r>
            <a:rPr lang="en-US" sz="1400" dirty="0" smtClean="0"/>
            <a:t>Calculate NDVI for enrolled fields using Google Earth Engine</a:t>
          </a:r>
          <a:endParaRPr lang="en-US" sz="2000" b="1" dirty="0" smtClean="0"/>
        </a:p>
      </dgm:t>
    </dgm:pt>
    <dgm:pt modelId="{9D72214E-10A9-4C2F-9E3C-EC8F8AD2D777}" type="parTrans" cxnId="{039F564F-420B-4C70-93D0-F8FC988EA412}">
      <dgm:prSet/>
      <dgm:spPr/>
      <dgm:t>
        <a:bodyPr/>
        <a:lstStyle/>
        <a:p>
          <a:endParaRPr lang="en-US"/>
        </a:p>
      </dgm:t>
    </dgm:pt>
    <dgm:pt modelId="{1B772B40-0A31-44B3-8B61-20A731A58DAE}" type="sibTrans" cxnId="{039F564F-420B-4C70-93D0-F8FC988EA412}">
      <dgm:prSet/>
      <dgm:spPr>
        <a:solidFill>
          <a:srgbClr val="7EB761"/>
        </a:solidFill>
      </dgm:spPr>
      <dgm:t>
        <a:bodyPr/>
        <a:lstStyle/>
        <a:p>
          <a:endParaRPr lang="en-US"/>
        </a:p>
      </dgm:t>
    </dgm:pt>
    <dgm:pt modelId="{5E93689B-0CE8-493B-A329-C8F8F349B097}">
      <dgm:prSet phldrT="[Text]" custT="1"/>
      <dgm:spPr>
        <a:solidFill>
          <a:srgbClr val="7EB761"/>
        </a:solidFill>
      </dgm:spPr>
      <dgm:t>
        <a:bodyPr bIns="731520"/>
        <a:lstStyle/>
        <a:p>
          <a:pPr algn="ctr"/>
          <a:r>
            <a:rPr lang="en-US" sz="2000" b="1" dirty="0" smtClean="0"/>
            <a:t>Performance Metrics</a:t>
          </a:r>
        </a:p>
      </dgm:t>
    </dgm:pt>
    <dgm:pt modelId="{BE44823C-8B75-4E45-BBCA-D2304767F391}" type="parTrans" cxnId="{441F9FC5-F307-42BE-9381-494B1AD62C43}">
      <dgm:prSet/>
      <dgm:spPr/>
      <dgm:t>
        <a:bodyPr/>
        <a:lstStyle/>
        <a:p>
          <a:endParaRPr lang="en-US"/>
        </a:p>
      </dgm:t>
    </dgm:pt>
    <dgm:pt modelId="{8B7DDFFB-BC00-4BF6-BDAC-E04B270E3433}" type="sibTrans" cxnId="{441F9FC5-F307-42BE-9381-494B1AD62C43}">
      <dgm:prSet/>
      <dgm:spPr>
        <a:solidFill>
          <a:srgbClr val="7EB761"/>
        </a:solidFill>
      </dgm:spPr>
      <dgm:t>
        <a:bodyPr/>
        <a:lstStyle/>
        <a:p>
          <a:endParaRPr lang="en-US"/>
        </a:p>
      </dgm:t>
    </dgm:pt>
    <dgm:pt modelId="{6E3E3900-7DA3-4B4C-BD09-F021F0F229BD}">
      <dgm:prSet phldrT="[Text]" custT="1"/>
      <dgm:spPr>
        <a:solidFill>
          <a:srgbClr val="7EB761"/>
        </a:solidFill>
      </dgm:spPr>
      <dgm:t>
        <a:bodyPr bIns="731520" anchor="t" anchorCtr="0"/>
        <a:lstStyle/>
        <a:p>
          <a:pPr algn="ctr"/>
          <a:r>
            <a:rPr lang="en-US" sz="2000" b="1" dirty="0" smtClean="0"/>
            <a:t>Analysis</a:t>
          </a:r>
        </a:p>
        <a:p>
          <a:pPr algn="l"/>
          <a:r>
            <a:rPr lang="en-US" sz="1400" dirty="0" smtClean="0"/>
            <a:t>Generate histograms and summary tables to analyze data</a:t>
          </a:r>
          <a:endParaRPr lang="en-US" sz="2000" b="1" dirty="0" smtClean="0"/>
        </a:p>
      </dgm:t>
    </dgm:pt>
    <dgm:pt modelId="{BFEF6A03-4190-4204-98C7-11D47FF3F27D}" type="parTrans" cxnId="{02571DC0-73DB-446D-8A38-07F83F4A30F5}">
      <dgm:prSet/>
      <dgm:spPr/>
      <dgm:t>
        <a:bodyPr/>
        <a:lstStyle/>
        <a:p>
          <a:endParaRPr lang="en-US"/>
        </a:p>
      </dgm:t>
    </dgm:pt>
    <dgm:pt modelId="{B17601F5-C608-4C97-9F18-109D3E6A947C}" type="sibTrans" cxnId="{02571DC0-73DB-446D-8A38-07F83F4A30F5}">
      <dgm:prSet/>
      <dgm:spPr/>
      <dgm:t>
        <a:bodyPr/>
        <a:lstStyle/>
        <a:p>
          <a:endParaRPr lang="en-US"/>
        </a:p>
      </dgm:t>
    </dgm:pt>
    <dgm:pt modelId="{032C5321-86EB-48C6-AA1F-D62071BE2658}">
      <dgm:prSet custT="1"/>
      <dgm:spPr>
        <a:solidFill>
          <a:srgbClr val="7EB761"/>
        </a:solidFill>
      </dgm:spPr>
      <dgm:t>
        <a:bodyPr bIns="731520"/>
        <a:lstStyle/>
        <a:p>
          <a:pPr algn="l"/>
          <a:r>
            <a:rPr lang="en-US" sz="1400" dirty="0" smtClean="0"/>
            <a:t>Percent ground cover </a:t>
          </a:r>
          <a:endParaRPr lang="en-US" sz="1400" dirty="0"/>
        </a:p>
      </dgm:t>
    </dgm:pt>
    <dgm:pt modelId="{441C8A36-FC87-4BA8-87AC-7C52D3EC5CE8}" type="parTrans" cxnId="{3934EC71-55F4-4B22-A675-44F37F3D0E67}">
      <dgm:prSet/>
      <dgm:spPr/>
      <dgm:t>
        <a:bodyPr/>
        <a:lstStyle/>
        <a:p>
          <a:endParaRPr lang="en-US"/>
        </a:p>
      </dgm:t>
    </dgm:pt>
    <dgm:pt modelId="{D3EDA71B-0A22-4B6E-8935-8E8D17C68CD5}" type="sibTrans" cxnId="{3934EC71-55F4-4B22-A675-44F37F3D0E67}">
      <dgm:prSet/>
      <dgm:spPr/>
      <dgm:t>
        <a:bodyPr/>
        <a:lstStyle/>
        <a:p>
          <a:endParaRPr lang="en-US"/>
        </a:p>
      </dgm:t>
    </dgm:pt>
    <dgm:pt modelId="{2409B333-5357-476B-9719-D700DB10E791}">
      <dgm:prSet custT="1"/>
      <dgm:spPr>
        <a:solidFill>
          <a:srgbClr val="7EB761"/>
        </a:solidFill>
      </dgm:spPr>
      <dgm:t>
        <a:bodyPr bIns="731520"/>
        <a:lstStyle/>
        <a:p>
          <a:pPr algn="l"/>
          <a:r>
            <a:rPr lang="en-US" sz="1400" dirty="0" smtClean="0"/>
            <a:t>Biomass</a:t>
          </a:r>
          <a:endParaRPr lang="en-US" sz="1400" dirty="0"/>
        </a:p>
      </dgm:t>
    </dgm:pt>
    <dgm:pt modelId="{1B38DCA2-E64F-4BCC-B661-ADA54A9F798F}" type="sibTrans" cxnId="{B5101C4B-2059-408C-9B4A-9B475A48706E}">
      <dgm:prSet/>
      <dgm:spPr/>
      <dgm:t>
        <a:bodyPr/>
        <a:lstStyle/>
        <a:p>
          <a:endParaRPr lang="en-US"/>
        </a:p>
      </dgm:t>
    </dgm:pt>
    <dgm:pt modelId="{A5304069-A269-4E57-9337-A3586A39325F}" type="parTrans" cxnId="{B5101C4B-2059-408C-9B4A-9B475A48706E}">
      <dgm:prSet/>
      <dgm:spPr/>
      <dgm:t>
        <a:bodyPr/>
        <a:lstStyle/>
        <a:p>
          <a:endParaRPr lang="en-US"/>
        </a:p>
      </dgm:t>
    </dgm:pt>
    <dgm:pt modelId="{FA61C07C-E6E1-4E79-BC07-CD572BC674B9}" type="pres">
      <dgm:prSet presAssocID="{B6EE943D-1B87-4235-8602-E2D2DC739328}" presName="Name0" presStyleCnt="0">
        <dgm:presLayoutVars>
          <dgm:dir/>
          <dgm:resizeHandles val="exact"/>
        </dgm:presLayoutVars>
      </dgm:prSet>
      <dgm:spPr/>
      <dgm:t>
        <a:bodyPr/>
        <a:lstStyle/>
        <a:p>
          <a:endParaRPr lang="en-US"/>
        </a:p>
      </dgm:t>
    </dgm:pt>
    <dgm:pt modelId="{5A2C6DAA-A74C-46CC-9220-E901074407BE}" type="pres">
      <dgm:prSet presAssocID="{76C85D10-17F2-40DD-B29E-0B2D20C76AA0}" presName="composite" presStyleCnt="0"/>
      <dgm:spPr/>
      <dgm:t>
        <a:bodyPr/>
        <a:lstStyle/>
        <a:p>
          <a:endParaRPr lang="en-US"/>
        </a:p>
      </dgm:t>
    </dgm:pt>
    <dgm:pt modelId="{102D5F62-5B6A-4A26-9895-3AC39EEEB08F}" type="pres">
      <dgm:prSet presAssocID="{76C85D10-17F2-40DD-B29E-0B2D20C76AA0}" presName="imagSh" presStyleLbl="bgImgPlace1" presStyleIdx="0" presStyleCnt="3" custScaleX="179031" custScaleY="184503"/>
      <dgm:spPr>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dgm:spPr>
      <dgm:t>
        <a:bodyPr/>
        <a:lstStyle/>
        <a:p>
          <a:endParaRPr lang="en-US"/>
        </a:p>
      </dgm:t>
    </dgm:pt>
    <dgm:pt modelId="{9A688E2A-16F9-456A-89A2-A848F11510F9}" type="pres">
      <dgm:prSet presAssocID="{76C85D10-17F2-40DD-B29E-0B2D20C76AA0}" presName="txNode" presStyleLbl="node1" presStyleIdx="0" presStyleCnt="3" custScaleX="180013" custScaleY="63972" custLinFactNeighborX="-3742">
        <dgm:presLayoutVars>
          <dgm:bulletEnabled val="1"/>
        </dgm:presLayoutVars>
      </dgm:prSet>
      <dgm:spPr/>
      <dgm:t>
        <a:bodyPr/>
        <a:lstStyle/>
        <a:p>
          <a:endParaRPr lang="en-US"/>
        </a:p>
      </dgm:t>
    </dgm:pt>
    <dgm:pt modelId="{E5CAAD15-66AA-424D-AFD1-85F9E1C80A80}" type="pres">
      <dgm:prSet presAssocID="{1B772B40-0A31-44B3-8B61-20A731A58DAE}" presName="sibTrans" presStyleLbl="sibTrans2D1" presStyleIdx="0" presStyleCnt="2" custScaleX="162078" custScaleY="109239"/>
      <dgm:spPr/>
      <dgm:t>
        <a:bodyPr/>
        <a:lstStyle/>
        <a:p>
          <a:endParaRPr lang="en-US"/>
        </a:p>
      </dgm:t>
    </dgm:pt>
    <dgm:pt modelId="{6CB81488-2F35-4251-8CF3-CB3B4EFF37B3}" type="pres">
      <dgm:prSet presAssocID="{1B772B40-0A31-44B3-8B61-20A731A58DAE}" presName="connTx" presStyleLbl="sibTrans2D1" presStyleIdx="0" presStyleCnt="2"/>
      <dgm:spPr/>
      <dgm:t>
        <a:bodyPr/>
        <a:lstStyle/>
        <a:p>
          <a:endParaRPr lang="en-US"/>
        </a:p>
      </dgm:t>
    </dgm:pt>
    <dgm:pt modelId="{E8C627FA-69C1-4A4F-B5ED-A66FE07BFFC5}" type="pres">
      <dgm:prSet presAssocID="{5E93689B-0CE8-493B-A329-C8F8F349B097}" presName="composite" presStyleCnt="0"/>
      <dgm:spPr/>
      <dgm:t>
        <a:bodyPr/>
        <a:lstStyle/>
        <a:p>
          <a:endParaRPr lang="en-US"/>
        </a:p>
      </dgm:t>
    </dgm:pt>
    <dgm:pt modelId="{9F66AFFC-CD02-4E88-98ED-690582D3EC7D}" type="pres">
      <dgm:prSet presAssocID="{5E93689B-0CE8-493B-A329-C8F8F349B097}" presName="imagSh" presStyleLbl="bgImgPlace1" presStyleIdx="1" presStyleCnt="3" custScaleX="179211" custScaleY="179211"/>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C28FD98A-757E-4315-9553-BA1205888616}" type="pres">
      <dgm:prSet presAssocID="{5E93689B-0CE8-493B-A329-C8F8F349B097}" presName="txNode" presStyleLbl="node1" presStyleIdx="1" presStyleCnt="3" custScaleX="180013" custScaleY="60179">
        <dgm:presLayoutVars>
          <dgm:bulletEnabled val="1"/>
        </dgm:presLayoutVars>
      </dgm:prSet>
      <dgm:spPr/>
      <dgm:t>
        <a:bodyPr/>
        <a:lstStyle/>
        <a:p>
          <a:endParaRPr lang="en-US"/>
        </a:p>
      </dgm:t>
    </dgm:pt>
    <dgm:pt modelId="{D0B87D93-D22F-4F51-A1A6-9780000B50DE}" type="pres">
      <dgm:prSet presAssocID="{8B7DDFFB-BC00-4BF6-BDAC-E04B270E3433}" presName="sibTrans" presStyleLbl="sibTrans2D1" presStyleIdx="1" presStyleCnt="2" custScaleX="162341" custScaleY="109239"/>
      <dgm:spPr/>
      <dgm:t>
        <a:bodyPr/>
        <a:lstStyle/>
        <a:p>
          <a:endParaRPr lang="en-US"/>
        </a:p>
      </dgm:t>
    </dgm:pt>
    <dgm:pt modelId="{D9BB660C-5D00-481E-BFE5-C8C83BD7A202}" type="pres">
      <dgm:prSet presAssocID="{8B7DDFFB-BC00-4BF6-BDAC-E04B270E3433}" presName="connTx" presStyleLbl="sibTrans2D1" presStyleIdx="1" presStyleCnt="2"/>
      <dgm:spPr/>
      <dgm:t>
        <a:bodyPr/>
        <a:lstStyle/>
        <a:p>
          <a:endParaRPr lang="en-US"/>
        </a:p>
      </dgm:t>
    </dgm:pt>
    <dgm:pt modelId="{21C26F2B-3033-44C0-A991-034A43DDEE0F}" type="pres">
      <dgm:prSet presAssocID="{6E3E3900-7DA3-4B4C-BD09-F021F0F229BD}" presName="composite" presStyleCnt="0"/>
      <dgm:spPr/>
      <dgm:t>
        <a:bodyPr/>
        <a:lstStyle/>
        <a:p>
          <a:endParaRPr lang="en-US"/>
        </a:p>
      </dgm:t>
    </dgm:pt>
    <dgm:pt modelId="{AC5738E1-4065-4867-88E8-365E78588F9C}" type="pres">
      <dgm:prSet presAssocID="{6E3E3900-7DA3-4B4C-BD09-F021F0F229BD}" presName="imagSh" presStyleLbl="bgImgPlace1" presStyleIdx="2" presStyleCnt="3" custScaleX="179211" custScaleY="179211"/>
      <dgm:spPr>
        <a:blipFill>
          <a:blip xmlns:r="http://schemas.openxmlformats.org/officeDocument/2006/relationships"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l="-3000" r="-3000"/>
          </a:stretch>
        </a:blipFill>
      </dgm:spPr>
      <dgm:t>
        <a:bodyPr/>
        <a:lstStyle/>
        <a:p>
          <a:endParaRPr lang="en-US"/>
        </a:p>
      </dgm:t>
    </dgm:pt>
    <dgm:pt modelId="{469D7413-B4F5-43B6-A4E9-A806421AE60E}" type="pres">
      <dgm:prSet presAssocID="{6E3E3900-7DA3-4B4C-BD09-F021F0F229BD}" presName="txNode" presStyleLbl="node1" presStyleIdx="2" presStyleCnt="3" custScaleX="180013" custScaleY="60007">
        <dgm:presLayoutVars>
          <dgm:bulletEnabled val="1"/>
        </dgm:presLayoutVars>
      </dgm:prSet>
      <dgm:spPr/>
      <dgm:t>
        <a:bodyPr/>
        <a:lstStyle/>
        <a:p>
          <a:endParaRPr lang="en-US"/>
        </a:p>
      </dgm:t>
    </dgm:pt>
  </dgm:ptLst>
  <dgm:cxnLst>
    <dgm:cxn modelId="{039F564F-420B-4C70-93D0-F8FC988EA412}" srcId="{B6EE943D-1B87-4235-8602-E2D2DC739328}" destId="{76C85D10-17F2-40DD-B29E-0B2D20C76AA0}" srcOrd="0" destOrd="0" parTransId="{9D72214E-10A9-4C2F-9E3C-EC8F8AD2D777}" sibTransId="{1B772B40-0A31-44B3-8B61-20A731A58DAE}"/>
    <dgm:cxn modelId="{B5101C4B-2059-408C-9B4A-9B475A48706E}" srcId="{5E93689B-0CE8-493B-A329-C8F8F349B097}" destId="{2409B333-5357-476B-9719-D700DB10E791}" srcOrd="0" destOrd="0" parTransId="{A5304069-A269-4E57-9337-A3586A39325F}" sibTransId="{1B38DCA2-E64F-4BCC-B661-ADA54A9F798F}"/>
    <dgm:cxn modelId="{B31AD458-5A6F-4A04-9F26-AFE51C528DC4}" type="presOf" srcId="{B6EE943D-1B87-4235-8602-E2D2DC739328}" destId="{FA61C07C-E6E1-4E79-BC07-CD572BC674B9}" srcOrd="0" destOrd="0" presId="urn:microsoft.com/office/officeart/2005/8/layout/hProcess10"/>
    <dgm:cxn modelId="{29097BD1-2888-475D-9FCF-9650B5B4E9D8}" type="presOf" srcId="{8B7DDFFB-BC00-4BF6-BDAC-E04B270E3433}" destId="{D9BB660C-5D00-481E-BFE5-C8C83BD7A202}" srcOrd="1" destOrd="0" presId="urn:microsoft.com/office/officeart/2005/8/layout/hProcess10"/>
    <dgm:cxn modelId="{441F9FC5-F307-42BE-9381-494B1AD62C43}" srcId="{B6EE943D-1B87-4235-8602-E2D2DC739328}" destId="{5E93689B-0CE8-493B-A329-C8F8F349B097}" srcOrd="1" destOrd="0" parTransId="{BE44823C-8B75-4E45-BBCA-D2304767F391}" sibTransId="{8B7DDFFB-BC00-4BF6-BDAC-E04B270E3433}"/>
    <dgm:cxn modelId="{4D8D1D55-BA8A-4EBC-9386-CCDD1CBA69BD}" type="presOf" srcId="{2409B333-5357-476B-9719-D700DB10E791}" destId="{C28FD98A-757E-4315-9553-BA1205888616}" srcOrd="0" destOrd="1" presId="urn:microsoft.com/office/officeart/2005/8/layout/hProcess10"/>
    <dgm:cxn modelId="{A003A9F8-0845-41A6-9086-4FE7C0E8E5F4}" type="presOf" srcId="{8B7DDFFB-BC00-4BF6-BDAC-E04B270E3433}" destId="{D0B87D93-D22F-4F51-A1A6-9780000B50DE}" srcOrd="0" destOrd="0" presId="urn:microsoft.com/office/officeart/2005/8/layout/hProcess10"/>
    <dgm:cxn modelId="{129D7DAE-86CB-4BD0-BA01-AB59F60F3F08}" type="presOf" srcId="{6E3E3900-7DA3-4B4C-BD09-F021F0F229BD}" destId="{469D7413-B4F5-43B6-A4E9-A806421AE60E}" srcOrd="0" destOrd="0" presId="urn:microsoft.com/office/officeart/2005/8/layout/hProcess10"/>
    <dgm:cxn modelId="{1757E8C6-88B3-4674-95F5-6977DD5644EC}" type="presOf" srcId="{1B772B40-0A31-44B3-8B61-20A731A58DAE}" destId="{6CB81488-2F35-4251-8CF3-CB3B4EFF37B3}" srcOrd="1" destOrd="0" presId="urn:microsoft.com/office/officeart/2005/8/layout/hProcess10"/>
    <dgm:cxn modelId="{6851EDEC-C536-4C56-AC39-941EE06EA0AA}" type="presOf" srcId="{032C5321-86EB-48C6-AA1F-D62071BE2658}" destId="{C28FD98A-757E-4315-9553-BA1205888616}" srcOrd="0" destOrd="2" presId="urn:microsoft.com/office/officeart/2005/8/layout/hProcess10"/>
    <dgm:cxn modelId="{E35F0A48-750B-49BE-944E-FCE066EB8B00}" type="presOf" srcId="{76C85D10-17F2-40DD-B29E-0B2D20C76AA0}" destId="{9A688E2A-16F9-456A-89A2-A848F11510F9}" srcOrd="0" destOrd="0" presId="urn:microsoft.com/office/officeart/2005/8/layout/hProcess10"/>
    <dgm:cxn modelId="{02571DC0-73DB-446D-8A38-07F83F4A30F5}" srcId="{B6EE943D-1B87-4235-8602-E2D2DC739328}" destId="{6E3E3900-7DA3-4B4C-BD09-F021F0F229BD}" srcOrd="2" destOrd="0" parTransId="{BFEF6A03-4190-4204-98C7-11D47FF3F27D}" sibTransId="{B17601F5-C608-4C97-9F18-109D3E6A947C}"/>
    <dgm:cxn modelId="{7691856D-393F-4168-9FA2-2A16C24CBE36}" type="presOf" srcId="{1B772B40-0A31-44B3-8B61-20A731A58DAE}" destId="{E5CAAD15-66AA-424D-AFD1-85F9E1C80A80}" srcOrd="0" destOrd="0" presId="urn:microsoft.com/office/officeart/2005/8/layout/hProcess10"/>
    <dgm:cxn modelId="{B69669F4-AD8B-4107-B60A-5005B47E1A0A}" type="presOf" srcId="{5E93689B-0CE8-493B-A329-C8F8F349B097}" destId="{C28FD98A-757E-4315-9553-BA1205888616}" srcOrd="0" destOrd="0" presId="urn:microsoft.com/office/officeart/2005/8/layout/hProcess10"/>
    <dgm:cxn modelId="{3934EC71-55F4-4B22-A675-44F37F3D0E67}" srcId="{5E93689B-0CE8-493B-A329-C8F8F349B097}" destId="{032C5321-86EB-48C6-AA1F-D62071BE2658}" srcOrd="1" destOrd="0" parTransId="{441C8A36-FC87-4BA8-87AC-7C52D3EC5CE8}" sibTransId="{D3EDA71B-0A22-4B6E-8935-8E8D17C68CD5}"/>
    <dgm:cxn modelId="{D9A6FDA2-4949-48E4-A53A-3BB3EC99ABFB}" type="presParOf" srcId="{FA61C07C-E6E1-4E79-BC07-CD572BC674B9}" destId="{5A2C6DAA-A74C-46CC-9220-E901074407BE}" srcOrd="0" destOrd="0" presId="urn:microsoft.com/office/officeart/2005/8/layout/hProcess10"/>
    <dgm:cxn modelId="{42A761FD-0BAB-4FE4-BCA6-8F34A8E96E27}" type="presParOf" srcId="{5A2C6DAA-A74C-46CC-9220-E901074407BE}" destId="{102D5F62-5B6A-4A26-9895-3AC39EEEB08F}" srcOrd="0" destOrd="0" presId="urn:microsoft.com/office/officeart/2005/8/layout/hProcess10"/>
    <dgm:cxn modelId="{670A58C3-875F-4C84-B891-22BEA258428D}" type="presParOf" srcId="{5A2C6DAA-A74C-46CC-9220-E901074407BE}" destId="{9A688E2A-16F9-456A-89A2-A848F11510F9}" srcOrd="1" destOrd="0" presId="urn:microsoft.com/office/officeart/2005/8/layout/hProcess10"/>
    <dgm:cxn modelId="{46C9D885-4B1B-4EB5-B76D-1259DF2AC93B}" type="presParOf" srcId="{FA61C07C-E6E1-4E79-BC07-CD572BC674B9}" destId="{E5CAAD15-66AA-424D-AFD1-85F9E1C80A80}" srcOrd="1" destOrd="0" presId="urn:microsoft.com/office/officeart/2005/8/layout/hProcess10"/>
    <dgm:cxn modelId="{6C6C3EFD-2A1A-4B2E-816D-EF898B607825}" type="presParOf" srcId="{E5CAAD15-66AA-424D-AFD1-85F9E1C80A80}" destId="{6CB81488-2F35-4251-8CF3-CB3B4EFF37B3}" srcOrd="0" destOrd="0" presId="urn:microsoft.com/office/officeart/2005/8/layout/hProcess10"/>
    <dgm:cxn modelId="{F61D67C0-DB8A-4522-9C0E-DFFC7160311D}" type="presParOf" srcId="{FA61C07C-E6E1-4E79-BC07-CD572BC674B9}" destId="{E8C627FA-69C1-4A4F-B5ED-A66FE07BFFC5}" srcOrd="2" destOrd="0" presId="urn:microsoft.com/office/officeart/2005/8/layout/hProcess10"/>
    <dgm:cxn modelId="{9C920020-5BF0-4481-9657-69FB73C5F814}" type="presParOf" srcId="{E8C627FA-69C1-4A4F-B5ED-A66FE07BFFC5}" destId="{9F66AFFC-CD02-4E88-98ED-690582D3EC7D}" srcOrd="0" destOrd="0" presId="urn:microsoft.com/office/officeart/2005/8/layout/hProcess10"/>
    <dgm:cxn modelId="{9C6A6844-8D2A-45D0-A9A3-052CD5AA9E27}" type="presParOf" srcId="{E8C627FA-69C1-4A4F-B5ED-A66FE07BFFC5}" destId="{C28FD98A-757E-4315-9553-BA1205888616}" srcOrd="1" destOrd="0" presId="urn:microsoft.com/office/officeart/2005/8/layout/hProcess10"/>
    <dgm:cxn modelId="{B8496706-A186-47B8-BF06-8E6A629A4AC9}" type="presParOf" srcId="{FA61C07C-E6E1-4E79-BC07-CD572BC674B9}" destId="{D0B87D93-D22F-4F51-A1A6-9780000B50DE}" srcOrd="3" destOrd="0" presId="urn:microsoft.com/office/officeart/2005/8/layout/hProcess10"/>
    <dgm:cxn modelId="{F1B29832-F0A6-4E42-A2D6-15C88B265792}" type="presParOf" srcId="{D0B87D93-D22F-4F51-A1A6-9780000B50DE}" destId="{D9BB660C-5D00-481E-BFE5-C8C83BD7A202}" srcOrd="0" destOrd="0" presId="urn:microsoft.com/office/officeart/2005/8/layout/hProcess10"/>
    <dgm:cxn modelId="{11E70C1C-D50D-4205-9B68-F6D9BBE158B6}" type="presParOf" srcId="{FA61C07C-E6E1-4E79-BC07-CD572BC674B9}" destId="{21C26F2B-3033-44C0-A991-034A43DDEE0F}" srcOrd="4" destOrd="0" presId="urn:microsoft.com/office/officeart/2005/8/layout/hProcess10"/>
    <dgm:cxn modelId="{8C935C7C-A374-4997-8294-F101A1F4DEEB}" type="presParOf" srcId="{21C26F2B-3033-44C0-A991-034A43DDEE0F}" destId="{AC5738E1-4065-4867-88E8-365E78588F9C}" srcOrd="0" destOrd="0" presId="urn:microsoft.com/office/officeart/2005/8/layout/hProcess10"/>
    <dgm:cxn modelId="{FFB57E37-6237-48B7-9895-A74111C6E43C}" type="presParOf" srcId="{21C26F2B-3033-44C0-A991-034A43DDEE0F}" destId="{469D7413-B4F5-43B6-A4E9-A806421AE60E}"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2D5F62-5B6A-4A26-9895-3AC39EEEB08F}">
      <dsp:nvSpPr>
        <dsp:cNvPr id="0" name=""/>
        <dsp:cNvSpPr/>
      </dsp:nvSpPr>
      <dsp:spPr>
        <a:xfrm>
          <a:off x="865" y="1455332"/>
          <a:ext cx="3118374" cy="321368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688E2A-16F9-456A-89A2-A848F11510F9}">
      <dsp:nvSpPr>
        <dsp:cNvPr id="0" name=""/>
        <dsp:cNvSpPr/>
      </dsp:nvSpPr>
      <dsp:spPr>
        <a:xfrm>
          <a:off x="210684" y="3550125"/>
          <a:ext cx="3135479" cy="1114268"/>
        </a:xfrm>
        <a:prstGeom prst="roundRect">
          <a:avLst>
            <a:gd name="adj" fmla="val 10000"/>
          </a:avLst>
        </a:prstGeom>
        <a:solidFill>
          <a:srgbClr val="7EB76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274320" rIns="76200" bIns="274320" numCol="1" spcCol="1270" anchor="ctr" anchorCtr="0">
          <a:noAutofit/>
        </a:bodyPr>
        <a:lstStyle/>
        <a:p>
          <a:pPr lvl="0" algn="ctr" defTabSz="889000">
            <a:lnSpc>
              <a:spcPct val="90000"/>
            </a:lnSpc>
            <a:spcBef>
              <a:spcPct val="0"/>
            </a:spcBef>
            <a:spcAft>
              <a:spcPct val="35000"/>
            </a:spcAft>
          </a:pPr>
          <a:r>
            <a:rPr lang="en-US" sz="2000" b="1" kern="1200" dirty="0" smtClean="0"/>
            <a:t>NDVI</a:t>
          </a:r>
        </a:p>
        <a:p>
          <a:pPr lvl="0" algn="l" defTabSz="889000">
            <a:lnSpc>
              <a:spcPct val="90000"/>
            </a:lnSpc>
            <a:spcBef>
              <a:spcPct val="0"/>
            </a:spcBef>
            <a:spcAft>
              <a:spcPct val="35000"/>
            </a:spcAft>
          </a:pPr>
          <a:r>
            <a:rPr lang="en-US" sz="1400" kern="1200" dirty="0" smtClean="0"/>
            <a:t>Calculate NDVI for enrolled fields using Google Earth Engine</a:t>
          </a:r>
          <a:endParaRPr lang="en-US" sz="2000" b="1" kern="1200" dirty="0" smtClean="0"/>
        </a:p>
      </dsp:txBody>
      <dsp:txXfrm>
        <a:off x="243320" y="3582761"/>
        <a:ext cx="3070207" cy="1048996"/>
      </dsp:txXfrm>
    </dsp:sp>
    <dsp:sp modelId="{E5CAAD15-66AA-424D-AFD1-85F9E1C80A80}">
      <dsp:nvSpPr>
        <dsp:cNvPr id="0" name=""/>
        <dsp:cNvSpPr/>
      </dsp:nvSpPr>
      <dsp:spPr>
        <a:xfrm rot="21596455">
          <a:off x="3352675" y="2831444"/>
          <a:ext cx="548640" cy="457200"/>
        </a:xfrm>
        <a:prstGeom prst="rightArrow">
          <a:avLst>
            <a:gd name="adj1" fmla="val 60000"/>
            <a:gd name="adj2" fmla="val 50000"/>
          </a:avLst>
        </a:prstGeom>
        <a:solidFill>
          <a:srgbClr val="7EB76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3352675" y="2922955"/>
        <a:ext cx="411480" cy="274320"/>
      </dsp:txXfrm>
    </dsp:sp>
    <dsp:sp modelId="{9F66AFFC-CD02-4E88-98ED-690582D3EC7D}">
      <dsp:nvSpPr>
        <dsp:cNvPr id="0" name=""/>
        <dsp:cNvSpPr/>
      </dsp:nvSpPr>
      <dsp:spPr>
        <a:xfrm>
          <a:off x="4086393" y="1497205"/>
          <a:ext cx="3121509" cy="3121509"/>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8FD98A-757E-4315-9553-BA1205888616}">
      <dsp:nvSpPr>
        <dsp:cNvPr id="0" name=""/>
        <dsp:cNvSpPr/>
      </dsp:nvSpPr>
      <dsp:spPr>
        <a:xfrm>
          <a:off x="4362959" y="3578944"/>
          <a:ext cx="3135479" cy="1048202"/>
        </a:xfrm>
        <a:prstGeom prst="roundRect">
          <a:avLst>
            <a:gd name="adj" fmla="val 10000"/>
          </a:avLst>
        </a:prstGeom>
        <a:solidFill>
          <a:srgbClr val="7EB76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31520" numCol="1" spcCol="1270" anchor="t" anchorCtr="0">
          <a:noAutofit/>
        </a:bodyPr>
        <a:lstStyle/>
        <a:p>
          <a:pPr lvl="0" algn="ctr" defTabSz="889000">
            <a:lnSpc>
              <a:spcPct val="90000"/>
            </a:lnSpc>
            <a:spcBef>
              <a:spcPct val="0"/>
            </a:spcBef>
            <a:spcAft>
              <a:spcPct val="35000"/>
            </a:spcAft>
          </a:pPr>
          <a:r>
            <a:rPr lang="en-US" sz="2000" b="1" kern="1200" dirty="0" smtClean="0"/>
            <a:t>Performance Metrics</a:t>
          </a:r>
        </a:p>
        <a:p>
          <a:pPr marL="114300" lvl="1" indent="-114300" algn="l" defTabSz="622300">
            <a:lnSpc>
              <a:spcPct val="90000"/>
            </a:lnSpc>
            <a:spcBef>
              <a:spcPct val="0"/>
            </a:spcBef>
            <a:spcAft>
              <a:spcPct val="15000"/>
            </a:spcAft>
            <a:buChar char="••"/>
          </a:pPr>
          <a:r>
            <a:rPr lang="en-US" sz="1400" kern="1200" dirty="0" smtClean="0"/>
            <a:t>Biomass</a:t>
          </a:r>
          <a:endParaRPr lang="en-US" sz="1400" kern="1200" dirty="0"/>
        </a:p>
        <a:p>
          <a:pPr marL="114300" lvl="1" indent="-114300" algn="l" defTabSz="622300">
            <a:lnSpc>
              <a:spcPct val="90000"/>
            </a:lnSpc>
            <a:spcBef>
              <a:spcPct val="0"/>
            </a:spcBef>
            <a:spcAft>
              <a:spcPct val="15000"/>
            </a:spcAft>
            <a:buChar char="••"/>
          </a:pPr>
          <a:r>
            <a:rPr lang="en-US" sz="1400" kern="1200" dirty="0" smtClean="0"/>
            <a:t>Percent ground cover </a:t>
          </a:r>
          <a:endParaRPr lang="en-US" sz="1400" kern="1200" dirty="0"/>
        </a:p>
      </dsp:txBody>
      <dsp:txXfrm>
        <a:off x="4393660" y="3609645"/>
        <a:ext cx="3074077" cy="986800"/>
      </dsp:txXfrm>
    </dsp:sp>
    <dsp:sp modelId="{D0B87D93-D22F-4F51-A1A6-9780000B50DE}">
      <dsp:nvSpPr>
        <dsp:cNvPr id="0" name=""/>
        <dsp:cNvSpPr/>
      </dsp:nvSpPr>
      <dsp:spPr>
        <a:xfrm rot="630">
          <a:off x="7440516" y="2829739"/>
          <a:ext cx="548639" cy="457200"/>
        </a:xfrm>
        <a:prstGeom prst="rightArrow">
          <a:avLst>
            <a:gd name="adj1" fmla="val 60000"/>
            <a:gd name="adj2" fmla="val 50000"/>
          </a:avLst>
        </a:prstGeom>
        <a:solidFill>
          <a:srgbClr val="7EB76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7440516" y="2921166"/>
        <a:ext cx="411479" cy="274320"/>
      </dsp:txXfrm>
    </dsp:sp>
    <dsp:sp modelId="{AC5738E1-4065-4867-88E8-365E78588F9C}">
      <dsp:nvSpPr>
        <dsp:cNvPr id="0" name=""/>
        <dsp:cNvSpPr/>
      </dsp:nvSpPr>
      <dsp:spPr>
        <a:xfrm>
          <a:off x="8173489" y="1497954"/>
          <a:ext cx="3121509" cy="3121509"/>
        </a:xfrm>
        <a:prstGeom prst="roundRect">
          <a:avLst>
            <a:gd name="adj" fmla="val 10000"/>
          </a:avLst>
        </a:prstGeom>
        <a:blipFill>
          <a:blip xmlns:r="http://schemas.openxmlformats.org/officeDocument/2006/relationships"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9D7413-B4F5-43B6-A4E9-A806421AE60E}">
      <dsp:nvSpPr>
        <dsp:cNvPr id="0" name=""/>
        <dsp:cNvSpPr/>
      </dsp:nvSpPr>
      <dsp:spPr>
        <a:xfrm>
          <a:off x="8450055" y="3581190"/>
          <a:ext cx="3135479" cy="1045206"/>
        </a:xfrm>
        <a:prstGeom prst="roundRect">
          <a:avLst>
            <a:gd name="adj" fmla="val 10000"/>
          </a:avLst>
        </a:prstGeom>
        <a:solidFill>
          <a:srgbClr val="7EB76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31520" numCol="1" spcCol="1270" anchor="t" anchorCtr="0">
          <a:noAutofit/>
        </a:bodyPr>
        <a:lstStyle/>
        <a:p>
          <a:pPr lvl="0" algn="ctr" defTabSz="889000">
            <a:lnSpc>
              <a:spcPct val="90000"/>
            </a:lnSpc>
            <a:spcBef>
              <a:spcPct val="0"/>
            </a:spcBef>
            <a:spcAft>
              <a:spcPct val="35000"/>
            </a:spcAft>
          </a:pPr>
          <a:r>
            <a:rPr lang="en-US" sz="2000" b="1" kern="1200" dirty="0" smtClean="0"/>
            <a:t>Analysis</a:t>
          </a:r>
        </a:p>
        <a:p>
          <a:pPr lvl="0" algn="l" defTabSz="889000">
            <a:lnSpc>
              <a:spcPct val="90000"/>
            </a:lnSpc>
            <a:spcBef>
              <a:spcPct val="0"/>
            </a:spcBef>
            <a:spcAft>
              <a:spcPct val="35000"/>
            </a:spcAft>
          </a:pPr>
          <a:r>
            <a:rPr lang="en-US" sz="1400" kern="1200" dirty="0" smtClean="0"/>
            <a:t>Generate histograms and summary tables to analyze data</a:t>
          </a:r>
          <a:endParaRPr lang="en-US" sz="2000" b="1" kern="1200" dirty="0" smtClean="0"/>
        </a:p>
      </dsp:txBody>
      <dsp:txXfrm>
        <a:off x="8480668" y="3611803"/>
        <a:ext cx="3074253" cy="98398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12/24/2018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12/24/2018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flic.kr/p/uWY2yj"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flic.kr/p/28ZRuTq"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ixabay.com/en/agriculture-countryside-crop-1867864/"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flic.kr/p/8SbgP3"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lickr.com/photos/48722974@N07/4464986156"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commons.wikimedia.org/wiki/File:Soybean_Field_with_Healthy_Soil_(9316804120).jpg" TargetMode="External"/><Relationship Id="rId5" Type="http://schemas.openxmlformats.org/officeDocument/2006/relationships/hyperlink" Target="https://commons.wikimedia.org/wiki/File:Setting_out_Crab_Pots_on_the_Chesapeake_(7315909698).jpg" TargetMode="External"/><Relationship Id="rId4" Type="http://schemas.openxmlformats.org/officeDocument/2006/relationships/hyperlink" Target="https://flic.kr/p/oJGyX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ixabay.com/en/barley-field-spike-grain-cereals-1117283/"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lickr.com/photos/christiaancolen/2044541034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google.com/url?q=https://commons.wikimedia.org/wiki/File:2004_0609_Italian_ryegrass_cover_crop.jpg&amp;sa=D&amp;ust=1539877227584000&amp;usg=AFQjCNEgNMApKUrlJCASJdNL2OlmZiB9xw"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solidFill>
                  <a:schemeClr val="tx1">
                    <a:lumMod val="75000"/>
                    <a:lumOff val="25000"/>
                  </a:schemeClr>
                </a:solidFill>
                <a:latin typeface="Century Gothic" panose="020B0502020202020204" pitchFamily="34" charset="0"/>
              </a:rPr>
              <a:t>(Ben)</a:t>
            </a:r>
          </a:p>
          <a:p>
            <a:pPr rtl="0"/>
            <a:endParaRPr lang="en-US" dirty="0" smtClean="0">
              <a:solidFill>
                <a:schemeClr val="tx1">
                  <a:lumMod val="75000"/>
                  <a:lumOff val="25000"/>
                </a:schemeClr>
              </a:solidFill>
              <a:latin typeface="Century Gothic" panose="020B0502020202020204" pitchFamily="34" charset="0"/>
            </a:endParaRPr>
          </a:p>
          <a:p>
            <a:pPr rtl="0"/>
            <a:r>
              <a:rPr lang="en-US" dirty="0" smtClean="0">
                <a:solidFill>
                  <a:schemeClr val="tx1">
                    <a:lumMod val="75000"/>
                    <a:lumOff val="25000"/>
                  </a:schemeClr>
                </a:solidFill>
                <a:latin typeface="Century Gothic" panose="020B0502020202020204" pitchFamily="34" charset="0"/>
              </a:rPr>
              <a:t>We are the Chesapeake Bay Agriculture II team at Goddard Space Flight Center. We are Logan Kline, Benjamin </a:t>
            </a:r>
            <a:r>
              <a:rPr lang="en-US" dirty="0" err="1" smtClean="0">
                <a:solidFill>
                  <a:schemeClr val="tx1">
                    <a:lumMod val="75000"/>
                    <a:lumOff val="25000"/>
                  </a:schemeClr>
                </a:solidFill>
                <a:latin typeface="Century Gothic" panose="020B0502020202020204" pitchFamily="34" charset="0"/>
              </a:rPr>
              <a:t>Whong</a:t>
            </a:r>
            <a:r>
              <a:rPr lang="en-US" dirty="0" smtClean="0">
                <a:solidFill>
                  <a:schemeClr val="tx1">
                    <a:lumMod val="75000"/>
                    <a:lumOff val="25000"/>
                  </a:schemeClr>
                </a:solidFill>
                <a:latin typeface="Century Gothic" panose="020B0502020202020204" pitchFamily="34" charset="0"/>
              </a:rPr>
              <a:t>, Julio </a:t>
            </a:r>
            <a:r>
              <a:rPr lang="en-US" dirty="0" err="1" smtClean="0">
                <a:solidFill>
                  <a:schemeClr val="tx1">
                    <a:lumMod val="75000"/>
                    <a:lumOff val="25000"/>
                  </a:schemeClr>
                </a:solidFill>
                <a:latin typeface="Century Gothic" panose="020B0502020202020204" pitchFamily="34" charset="0"/>
              </a:rPr>
              <a:t>Peredo</a:t>
            </a:r>
            <a:r>
              <a:rPr lang="en-US" dirty="0" smtClean="0">
                <a:solidFill>
                  <a:schemeClr val="tx1">
                    <a:lumMod val="75000"/>
                    <a:lumOff val="25000"/>
                  </a:schemeClr>
                </a:solidFill>
                <a:latin typeface="Century Gothic" panose="020B0502020202020204" pitchFamily="34" charset="0"/>
              </a:rPr>
              <a:t>, and Diane Portillo. </a:t>
            </a:r>
          </a:p>
          <a:p>
            <a:pPr rtl="0"/>
            <a:endParaRPr lang="en-US" b="0" dirty="0" smtClean="0">
              <a:solidFill>
                <a:schemeClr val="tx1">
                  <a:lumMod val="75000"/>
                  <a:lumOff val="25000"/>
                </a:schemeClr>
              </a:solidFill>
              <a:effectLst/>
              <a:latin typeface="Century Gothic" panose="020B0502020202020204" pitchFamily="34" charset="0"/>
            </a:endParaRPr>
          </a:p>
          <a:p>
            <a:pPr rtl="0"/>
            <a:r>
              <a:rPr lang="en-US" dirty="0" smtClean="0">
                <a:solidFill>
                  <a:schemeClr val="tx1">
                    <a:lumMod val="75000"/>
                    <a:lumOff val="25000"/>
                  </a:schemeClr>
                </a:solidFill>
                <a:latin typeface="Century Gothic" panose="020B0502020202020204" pitchFamily="34" charset="0"/>
              </a:rPr>
              <a:t>For our project this Fall 2018 term, we continued the work of a previous DEVELOP team to analyze winter cover crops in Maryland and their benefits for the Chesapeake Bay.</a:t>
            </a:r>
            <a:endParaRPr lang="en-US" b="0" dirty="0" smtClean="0">
              <a:solidFill>
                <a:schemeClr val="tx1">
                  <a:lumMod val="75000"/>
                  <a:lumOff val="25000"/>
                </a:schemeClr>
              </a:solidFill>
              <a:effectLst/>
              <a:latin typeface="Century Gothic" panose="020B0502020202020204" pitchFamily="34" charset="0"/>
            </a:endParaRPr>
          </a:p>
          <a:p>
            <a:endParaRPr lang="en-US" dirty="0" smtClean="0">
              <a:solidFill>
                <a:schemeClr val="tx1">
                  <a:lumMod val="75000"/>
                  <a:lumOff val="25000"/>
                </a:schemeClr>
              </a:solidFill>
              <a:latin typeface="Century Gothic" panose="020B0502020202020204" pitchFamily="34" charset="0"/>
            </a:endParaRPr>
          </a:p>
          <a:p>
            <a:r>
              <a:rPr lang="en-US" dirty="0" smtClean="0">
                <a:solidFill>
                  <a:schemeClr val="tx1">
                    <a:lumMod val="75000"/>
                    <a:lumOff val="25000"/>
                  </a:schemeClr>
                </a:solidFill>
                <a:latin typeface="Century Gothic" panose="020B0502020202020204" pitchFamily="34" charset="0"/>
              </a:rPr>
              <a:t/>
            </a:r>
            <a:br>
              <a:rPr lang="en-US" dirty="0" smtClean="0">
                <a:solidFill>
                  <a:schemeClr val="tx1">
                    <a:lumMod val="75000"/>
                    <a:lumOff val="25000"/>
                  </a:schemeClr>
                </a:solidFill>
                <a:latin typeface="Century Gothic" panose="020B0502020202020204" pitchFamily="34" charset="0"/>
              </a:rPr>
            </a:br>
            <a:endParaRPr lang="en-US" dirty="0">
              <a:solidFill>
                <a:schemeClr val="tx1">
                  <a:lumMod val="75000"/>
                  <a:lumOff val="25000"/>
                </a:schemeClr>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11583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baseline="0" dirty="0" smtClean="0"/>
              <a:t>(Julio)</a:t>
            </a:r>
          </a:p>
          <a:p>
            <a:endParaRPr lang="en-US" baseline="0" dirty="0" smtClean="0"/>
          </a:p>
          <a:p>
            <a:r>
              <a:rPr lang="en-US" baseline="0" dirty="0" smtClean="0"/>
              <a:t>Here we have a snapshot of the GUI our team created. Upon running the program, an initial welcome screen appears that describes the two separate tools contained in this GUI. </a:t>
            </a:r>
          </a:p>
          <a:p>
            <a:endParaRPr lang="en-US" baseline="0" dirty="0" smtClean="0"/>
          </a:p>
          <a:p>
            <a:r>
              <a:rPr lang="en-US" baseline="0" dirty="0" smtClean="0"/>
              <a:t>[click for Yearly Analysis] The first tool, Yearly Analysis, is run only once per year when new cover crop enrollment data is collected. Using this tool allows the user to select the planting year and satellite imagery as well as input calibration data for generating biomass and percent ground cover. When the analysis is run, average maximum NDVI, biomass, and percent ground cover is generated for each field listed in that enrollment year. This is then exported as a shapefile and set up to be re-imported into GEE.</a:t>
            </a:r>
          </a:p>
          <a:p>
            <a:endParaRPr lang="en-US" baseline="0" dirty="0" smtClean="0"/>
          </a:p>
          <a:p>
            <a:r>
              <a:rPr lang="en-US" baseline="0" dirty="0" smtClean="0"/>
              <a:t>[click for Filter Parameter] Our filtering parameters tool can be utilized at any time and is run on the re-imported shapefiles that have NDVI, biomass, and percent ground cover. On this menu, the user can run analyses on certain counties, select a cover crop to analyze, and adjust various other parameters. </a:t>
            </a:r>
          </a:p>
          <a:p>
            <a:endParaRPr lang="en-US" baseline="0" dirty="0" smtClean="0"/>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3474048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u="none" baseline="0" dirty="0" smtClean="0"/>
              <a:t>(Julio)</a:t>
            </a:r>
          </a:p>
          <a:p>
            <a:pPr defTabSz="931774">
              <a:defRPr/>
            </a:pPr>
            <a:endParaRPr lang="en-US" u="none" baseline="0" dirty="0" smtClean="0"/>
          </a:p>
          <a:p>
            <a:r>
              <a:rPr lang="en-US" dirty="0" smtClean="0">
                <a:solidFill>
                  <a:schemeClr val="tx1">
                    <a:lumMod val="75000"/>
                    <a:lumOff val="25000"/>
                  </a:schemeClr>
                </a:solidFill>
                <a:latin typeface="Century Gothic" panose="020B0502020202020204" pitchFamily="34" charset="0"/>
              </a:rPr>
              <a:t>Here is an example of how our GUI filtering menu looks with crop fields displayed. The user sees these fields and can select from the parameters we have provided (such as planting method, irrigation, and planting date). This snapshot displays NDVI overlaid on a subset of our crop fields.</a:t>
            </a:r>
          </a:p>
          <a:p>
            <a:endParaRPr lang="en-US" dirty="0" smtClean="0">
              <a:solidFill>
                <a:schemeClr val="tx1">
                  <a:lumMod val="75000"/>
                  <a:lumOff val="25000"/>
                </a:schemeClr>
              </a:solidFill>
              <a:latin typeface="Century Gothic" panose="020B0502020202020204" pitchFamily="34" charset="0"/>
            </a:endParaRP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2697740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u="none" baseline="0" dirty="0" smtClean="0"/>
              <a:t>(Julio)</a:t>
            </a:r>
          </a:p>
          <a:p>
            <a:endParaRPr lang="en-US" dirty="0" smtClean="0">
              <a:solidFill>
                <a:schemeClr val="tx1">
                  <a:lumMod val="75000"/>
                  <a:lumOff val="25000"/>
                </a:schemeClr>
              </a:solidFill>
              <a:latin typeface="Century Gothic" panose="020B0502020202020204" pitchFamily="34" charset="0"/>
            </a:endParaRPr>
          </a:p>
          <a:p>
            <a:r>
              <a:rPr lang="en-US" dirty="0" smtClean="0">
                <a:solidFill>
                  <a:schemeClr val="tx1">
                    <a:lumMod val="75000"/>
                    <a:lumOff val="25000"/>
                  </a:schemeClr>
                </a:solidFill>
                <a:latin typeface="Century Gothic" panose="020B0502020202020204" pitchFamily="34" charset="0"/>
              </a:rPr>
              <a:t>Our calculated performance metrics can then be used to analyze cover crop effectiveness based on the selected parameters. The GUI generates histograms showing the distribution of fields based on NDVI, which represents the overall health of the filtered region. These histograms can be used to compare variables of interest, such as the overall performance of one cover crop type compared to another. </a:t>
            </a:r>
          </a:p>
          <a:p>
            <a:endParaRPr lang="en-US" dirty="0" smtClean="0">
              <a:solidFill>
                <a:schemeClr val="tx1">
                  <a:lumMod val="75000"/>
                  <a:lumOff val="25000"/>
                </a:schemeClr>
              </a:solidFill>
              <a:latin typeface="Century Gothic" panose="020B0502020202020204" pitchFamily="34" charset="0"/>
            </a:endParaRPr>
          </a:p>
          <a:p>
            <a:r>
              <a:rPr lang="en-US" dirty="0" smtClean="0">
                <a:solidFill>
                  <a:schemeClr val="tx1">
                    <a:lumMod val="75000"/>
                    <a:lumOff val="25000"/>
                  </a:schemeClr>
                </a:solidFill>
                <a:latin typeface="Century Gothic" panose="020B0502020202020204" pitchFamily="34" charset="0"/>
              </a:rPr>
              <a:t>For example, in this histogram we can see that wheat’s peak NDVI is around 0.4, while triticale’s peak NDVI is closer to 0.7. This allows us to hypothesize that in spring of the analyzed year, triticale was performing more efficiently than wheat. These graphs enable the MDA to visually interpret performance metrics and make more informed decisions on agricultural management.</a:t>
            </a:r>
          </a:p>
          <a:p>
            <a:endParaRPr lang="en-US" dirty="0">
              <a:solidFill>
                <a:schemeClr val="tx1">
                  <a:lumMod val="75000"/>
                  <a:lumOff val="25000"/>
                </a:schemeClr>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1858761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u="none" baseline="0" dirty="0" smtClean="0"/>
              <a:t>(Julio)</a:t>
            </a:r>
          </a:p>
          <a:p>
            <a:endParaRPr lang="en-US" dirty="0" smtClean="0"/>
          </a:p>
          <a:p>
            <a:r>
              <a:rPr lang="en-US" dirty="0" smtClean="0"/>
              <a:t>The MDA could also </a:t>
            </a:r>
            <a:r>
              <a:rPr lang="en-US" baseline="0" dirty="0" smtClean="0"/>
              <a:t>use our GUI to analyze the performance of cover crops depending on planting month. The histogram on the left displays the maximum NDVI of all fields planted in September while the right displays the maximum NDVI of those planted in November. It is easy to see how planting month influences NDVI; here, September plants have an average of 15% higher NDVI. This type of data can be used in developing planting protocols for the winter cover crop program.</a:t>
            </a:r>
          </a:p>
          <a:p>
            <a:endParaRPr lang="en-US" baseline="0" dirty="0" smtClean="0"/>
          </a:p>
          <a:p>
            <a:pPr defTabSz="931774">
              <a:defRPr/>
            </a:pPr>
            <a:endParaRPr lang="en-US" u="sng" baseline="0" dirty="0" smtClean="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1901298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u="none" baseline="0" dirty="0" smtClean="0"/>
              <a:t>(Julio)</a:t>
            </a:r>
          </a:p>
          <a:p>
            <a:endParaRPr lang="en-US" dirty="0" smtClean="0"/>
          </a:p>
          <a:p>
            <a:r>
              <a:rPr lang="en-US" dirty="0" smtClean="0"/>
              <a:t>Our</a:t>
            </a:r>
            <a:r>
              <a:rPr lang="en-US" baseline="0" dirty="0" smtClean="0"/>
              <a:t> GUI also has the capability to produce summary tables for the four counties in our study area. These tables summarize NDVI, biomass, and percent ground cover for the counties. This tabular output allows for easy comparison between agronomic factors.</a:t>
            </a:r>
          </a:p>
          <a:p>
            <a:endParaRPr lang="en-US" baseline="0" dirty="0" smtClean="0"/>
          </a:p>
          <a:p>
            <a:r>
              <a:rPr lang="en-US" baseline="0" dirty="0" smtClean="0"/>
              <a:t>Looking at this table, we can clearly see the two trends we just discussed: September planted fields have higher average NDVI than November planted fields, and triticale has a higher average than wheat. Our partners can use these tables to examine the data on a broad scale and look for other patterns.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811097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solidFill>
                  <a:schemeClr val="tx1">
                    <a:lumMod val="75000"/>
                    <a:lumOff val="25000"/>
                  </a:schemeClr>
                </a:solidFill>
                <a:latin typeface="Century Gothic" panose="020B0502020202020204" pitchFamily="34" charset="0"/>
              </a:rPr>
              <a:t>(Logan)</a:t>
            </a:r>
            <a:endParaRPr lang="en-US" b="0" u="none" dirty="0" smtClean="0">
              <a:solidFill>
                <a:schemeClr val="tx1">
                  <a:lumMod val="75000"/>
                  <a:lumOff val="25000"/>
                </a:schemeClr>
              </a:solidFill>
              <a:latin typeface="Century Gothic" panose="020B0502020202020204" pitchFamily="34" charset="0"/>
            </a:endParaRPr>
          </a:p>
          <a:p>
            <a:pPr rtl="0"/>
            <a:endParaRPr lang="en-US" b="0" dirty="0" smtClean="0">
              <a:solidFill>
                <a:schemeClr val="tx1">
                  <a:lumMod val="75000"/>
                  <a:lumOff val="25000"/>
                </a:schemeClr>
              </a:solidFill>
              <a:effectLst/>
              <a:latin typeface="Century Gothic" panose="020B0502020202020204" pitchFamily="34" charset="0"/>
            </a:endParaRPr>
          </a:p>
          <a:p>
            <a:pPr rtl="0"/>
            <a:r>
              <a:rPr lang="en-US" b="0" dirty="0" smtClean="0">
                <a:solidFill>
                  <a:schemeClr val="tx1">
                    <a:lumMod val="75000"/>
                    <a:lumOff val="25000"/>
                  </a:schemeClr>
                </a:solidFill>
                <a:effectLst/>
                <a:latin typeface="Century Gothic" panose="020B0502020202020204" pitchFamily="34" charset="0"/>
              </a:rPr>
              <a:t>Through</a:t>
            </a:r>
            <a:r>
              <a:rPr lang="en-US" b="0" baseline="0" dirty="0" smtClean="0">
                <a:solidFill>
                  <a:schemeClr val="tx1">
                    <a:lumMod val="75000"/>
                    <a:lumOff val="25000"/>
                  </a:schemeClr>
                </a:solidFill>
                <a:effectLst/>
                <a:latin typeface="Century Gothic" panose="020B0502020202020204" pitchFamily="34" charset="0"/>
              </a:rPr>
              <a:t> our work on this project, we were able to:</a:t>
            </a:r>
          </a:p>
          <a:p>
            <a:pPr rtl="0"/>
            <a:r>
              <a:rPr lang="en-US" b="0" baseline="0" dirty="0" smtClean="0">
                <a:solidFill>
                  <a:schemeClr val="tx1">
                    <a:lumMod val="75000"/>
                    <a:lumOff val="25000"/>
                  </a:schemeClr>
                </a:solidFill>
                <a:effectLst/>
                <a:latin typeface="Century Gothic" panose="020B0502020202020204" pitchFamily="34" charset="0"/>
              </a:rPr>
              <a:t>-Visualize and interactively filter cover crop enrollment across Maryland</a:t>
            </a:r>
            <a:endParaRPr lang="en-US" b="0" dirty="0" smtClean="0">
              <a:solidFill>
                <a:schemeClr val="tx1">
                  <a:lumMod val="75000"/>
                  <a:lumOff val="25000"/>
                </a:schemeClr>
              </a:solidFill>
              <a:effectLst/>
              <a:latin typeface="Century Gothic" panose="020B0502020202020204" pitchFamily="34" charset="0"/>
            </a:endParaRPr>
          </a:p>
          <a:p>
            <a:pPr rtl="0"/>
            <a:r>
              <a:rPr lang="en-US" b="0" dirty="0" smtClean="0">
                <a:solidFill>
                  <a:schemeClr val="tx1">
                    <a:lumMod val="75000"/>
                    <a:lumOff val="25000"/>
                  </a:schemeClr>
                </a:solidFill>
                <a:effectLst/>
                <a:latin typeface="Century Gothic" panose="020B0502020202020204" pitchFamily="34" charset="0"/>
              </a:rPr>
              <a:t>-Correlate</a:t>
            </a:r>
            <a:r>
              <a:rPr lang="en-US" b="0" baseline="0" dirty="0" smtClean="0">
                <a:solidFill>
                  <a:schemeClr val="tx1">
                    <a:lumMod val="75000"/>
                    <a:lumOff val="25000"/>
                  </a:schemeClr>
                </a:solidFill>
                <a:effectLst/>
                <a:latin typeface="Century Gothic" panose="020B0502020202020204" pitchFamily="34" charset="0"/>
              </a:rPr>
              <a:t> NDVI with plant performance metrics in biomass and percent ground cover</a:t>
            </a:r>
          </a:p>
          <a:p>
            <a:pPr rtl="0"/>
            <a:r>
              <a:rPr lang="en-US" b="0" baseline="0" dirty="0" smtClean="0">
                <a:solidFill>
                  <a:schemeClr val="tx1">
                    <a:lumMod val="75000"/>
                    <a:lumOff val="25000"/>
                  </a:schemeClr>
                </a:solidFill>
                <a:effectLst/>
                <a:latin typeface="Century Gothic" panose="020B0502020202020204" pitchFamily="34" charset="0"/>
              </a:rPr>
              <a:t>-Establish the foundation for identifying and analyzing patterns in crop performance.</a:t>
            </a:r>
          </a:p>
          <a:p>
            <a:pPr rtl="0"/>
            <a:r>
              <a:rPr lang="en-US" b="0" baseline="0" dirty="0" smtClean="0">
                <a:solidFill>
                  <a:schemeClr val="tx1">
                    <a:lumMod val="75000"/>
                    <a:lumOff val="25000"/>
                  </a:schemeClr>
                </a:solidFill>
                <a:effectLst/>
                <a:latin typeface="Century Gothic" panose="020B0502020202020204" pitchFamily="34" charset="0"/>
              </a:rPr>
              <a:t> </a:t>
            </a:r>
          </a:p>
          <a:p>
            <a:pPr rtl="0"/>
            <a:r>
              <a:rPr lang="en-US" b="0" baseline="0" dirty="0" smtClean="0">
                <a:solidFill>
                  <a:schemeClr val="tx1">
                    <a:lumMod val="75000"/>
                    <a:lumOff val="25000"/>
                  </a:schemeClr>
                </a:solidFill>
                <a:effectLst/>
                <a:latin typeface="Century Gothic" panose="020B0502020202020204" pitchFamily="34" charset="0"/>
              </a:rPr>
              <a:t>For instance, we found that early planting is more effective then late planting, </a:t>
            </a:r>
          </a:p>
          <a:p>
            <a:pPr rtl="0"/>
            <a:r>
              <a:rPr lang="en-US" b="0" baseline="0" dirty="0" smtClean="0">
                <a:solidFill>
                  <a:schemeClr val="tx1">
                    <a:lumMod val="75000"/>
                    <a:lumOff val="25000"/>
                  </a:schemeClr>
                </a:solidFill>
                <a:effectLst/>
                <a:latin typeface="Century Gothic" panose="020B0502020202020204" pitchFamily="34" charset="0"/>
              </a:rPr>
              <a:t> triticale is generally more effective than wheat,</a:t>
            </a:r>
          </a:p>
          <a:p>
            <a:pPr rtl="0"/>
            <a:r>
              <a:rPr lang="en-US" b="0" baseline="0" dirty="0" smtClean="0">
                <a:solidFill>
                  <a:schemeClr val="tx1">
                    <a:lumMod val="75000"/>
                    <a:lumOff val="25000"/>
                  </a:schemeClr>
                </a:solidFill>
                <a:effectLst/>
                <a:latin typeface="Century Gothic" panose="020B0502020202020204" pitchFamily="34" charset="0"/>
              </a:rPr>
              <a:t> and cover crop efficiency is influenced by the previous crop planted in the field.</a:t>
            </a:r>
            <a:endParaRPr lang="en-US" b="0" dirty="0" smtClean="0">
              <a:solidFill>
                <a:schemeClr val="tx1">
                  <a:lumMod val="75000"/>
                  <a:lumOff val="25000"/>
                </a:schemeClr>
              </a:solidFill>
              <a:effectLst/>
              <a:latin typeface="Century Gothic" panose="020B0502020202020204" pitchFamily="34" charset="0"/>
            </a:endParaRPr>
          </a:p>
          <a:p>
            <a:r>
              <a:rPr lang="en-US" b="0" dirty="0" smtClean="0">
                <a:solidFill>
                  <a:schemeClr val="tx1">
                    <a:lumMod val="75000"/>
                    <a:lumOff val="25000"/>
                  </a:schemeClr>
                </a:solidFill>
                <a:effectLst/>
                <a:latin typeface="Century Gothic" panose="020B0502020202020204" pitchFamily="34" charset="0"/>
              </a:rPr>
              <a:t/>
            </a:r>
            <a:br>
              <a:rPr lang="en-US" b="0" dirty="0" smtClean="0">
                <a:solidFill>
                  <a:schemeClr val="tx1">
                    <a:lumMod val="75000"/>
                    <a:lumOff val="25000"/>
                  </a:schemeClr>
                </a:solidFill>
                <a:effectLst/>
                <a:latin typeface="Century Gothic" panose="020B0502020202020204" pitchFamily="34" charset="0"/>
              </a:rPr>
            </a:br>
            <a:r>
              <a:rPr lang="en-US" dirty="0" smtClean="0">
                <a:solidFill>
                  <a:schemeClr val="tx1">
                    <a:lumMod val="75000"/>
                    <a:lumOff val="25000"/>
                  </a:schemeClr>
                </a:solidFill>
                <a:latin typeface="Century Gothic" panose="020B0502020202020204" pitchFamily="34" charset="0"/>
              </a:rPr>
              <a:t>Image URL: </a:t>
            </a:r>
            <a:r>
              <a:rPr lang="en-US" u="sng" dirty="0" smtClean="0">
                <a:solidFill>
                  <a:schemeClr val="tx1">
                    <a:lumMod val="75000"/>
                    <a:lumOff val="25000"/>
                  </a:schemeClr>
                </a:solidFill>
                <a:latin typeface="Century Gothic" panose="020B0502020202020204" pitchFamily="34" charset="0"/>
                <a:hlinkClick r:id="rId3"/>
              </a:rPr>
              <a:t>https://flic.kr/p/uWY2yj</a:t>
            </a:r>
            <a:r>
              <a:rPr lang="en-US" dirty="0" smtClean="0">
                <a:solidFill>
                  <a:schemeClr val="tx1">
                    <a:lumMod val="75000"/>
                    <a:lumOff val="25000"/>
                  </a:schemeClr>
                </a:solidFill>
                <a:latin typeface="Century Gothic" panose="020B0502020202020204" pitchFamily="34" charset="0"/>
              </a:rPr>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3127471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solidFill>
                  <a:schemeClr val="tx1">
                    <a:lumMod val="75000"/>
                    <a:lumOff val="25000"/>
                  </a:schemeClr>
                </a:solidFill>
                <a:latin typeface="Century Gothic" panose="020B0502020202020204" pitchFamily="34" charset="0"/>
              </a:rPr>
              <a:t>(Logan)</a:t>
            </a:r>
            <a:endParaRPr lang="en-US" u="none" dirty="0" smtClean="0">
              <a:solidFill>
                <a:schemeClr val="tx1">
                  <a:lumMod val="75000"/>
                  <a:lumOff val="25000"/>
                </a:schemeClr>
              </a:solidFill>
              <a:latin typeface="Century Gothic" panose="020B0502020202020204" pitchFamily="34" charset="0"/>
            </a:endParaRPr>
          </a:p>
          <a:p>
            <a:pPr rtl="0"/>
            <a:endParaRPr lang="en-US" dirty="0" smtClean="0">
              <a:solidFill>
                <a:schemeClr val="tx1">
                  <a:lumMod val="75000"/>
                  <a:lumOff val="25000"/>
                </a:schemeClr>
              </a:solidFill>
              <a:latin typeface="Century Gothic" panose="020B0502020202020204" pitchFamily="34" charset="0"/>
            </a:endParaRPr>
          </a:p>
          <a:p>
            <a:pPr rtl="0"/>
            <a:r>
              <a:rPr lang="en-US" dirty="0" smtClean="0">
                <a:solidFill>
                  <a:schemeClr val="tx1">
                    <a:lumMod val="75000"/>
                    <a:lumOff val="25000"/>
                  </a:schemeClr>
                </a:solidFill>
                <a:latin typeface="Century Gothic" panose="020B0502020202020204" pitchFamily="34" charset="0"/>
              </a:rPr>
              <a:t>Errors and uncertainties for our project include the following: </a:t>
            </a:r>
            <a:endParaRPr lang="en-US" b="0" dirty="0" smtClean="0">
              <a:solidFill>
                <a:schemeClr val="tx1">
                  <a:lumMod val="75000"/>
                  <a:lumOff val="25000"/>
                </a:schemeClr>
              </a:solidFill>
              <a:effectLst/>
              <a:latin typeface="Century Gothic" panose="020B0502020202020204" pitchFamily="34" charset="0"/>
            </a:endParaRPr>
          </a:p>
          <a:p>
            <a:pPr marL="174708" indent="-174708" fontAlgn="base">
              <a:buFont typeface="Arial" panose="020B0604020202020204" pitchFamily="34" charset="0"/>
              <a:buChar char="•"/>
            </a:pPr>
            <a:r>
              <a:rPr lang="en-US" dirty="0" smtClean="0">
                <a:solidFill>
                  <a:schemeClr val="tx1">
                    <a:lumMod val="75000"/>
                    <a:lumOff val="25000"/>
                  </a:schemeClr>
                </a:solidFill>
                <a:latin typeface="Century Gothic" panose="020B0502020202020204" pitchFamily="34" charset="0"/>
              </a:rPr>
              <a:t>Certain fields may lack applicable images for NDVI analysis due to cloud cover or other atmospheric limitations.</a:t>
            </a:r>
          </a:p>
          <a:p>
            <a:pPr marL="174708" indent="-174708" fontAlgn="base">
              <a:buFont typeface="Arial" panose="020B0604020202020204" pitchFamily="34" charset="0"/>
              <a:buChar char="•"/>
            </a:pPr>
            <a:r>
              <a:rPr lang="en-US" dirty="0" smtClean="0">
                <a:solidFill>
                  <a:schemeClr val="tx1">
                    <a:lumMod val="75000"/>
                    <a:lumOff val="25000"/>
                  </a:schemeClr>
                </a:solidFill>
                <a:latin typeface="Century Gothic" panose="020B0502020202020204" pitchFamily="34" charset="0"/>
              </a:rPr>
              <a:t>The calibration equation inputted to the GUI will not be perfect for every image and NDVI value. Furthermore, the calibration equations given to us do not fit well to data from larger grains, so our more accurate measurements are limited to wheat, rye, triticale, and barley.</a:t>
            </a:r>
          </a:p>
          <a:p>
            <a:pPr marL="174708" indent="-174708" fontAlgn="base">
              <a:buFont typeface="Arial" panose="020B0604020202020204" pitchFamily="34" charset="0"/>
              <a:buChar char="•"/>
            </a:pPr>
            <a:r>
              <a:rPr lang="en-US" dirty="0" smtClean="0">
                <a:solidFill>
                  <a:schemeClr val="tx1">
                    <a:lumMod val="75000"/>
                    <a:lumOff val="25000"/>
                  </a:schemeClr>
                </a:solidFill>
                <a:latin typeface="Century Gothic" panose="020B0502020202020204" pitchFamily="34" charset="0"/>
              </a:rPr>
              <a:t>Since images vary across days due to atmospheric changes and other variables, NDVI comparisons between days have error that is difficult to quantify. </a:t>
            </a:r>
          </a:p>
          <a:p>
            <a:pPr marL="640594" lvl="1" indent="-174708" fontAlgn="base">
              <a:buFont typeface="Arial" panose="020B0604020202020204" pitchFamily="34" charset="0"/>
              <a:buChar char="•"/>
            </a:pPr>
            <a:r>
              <a:rPr lang="en-US" dirty="0" smtClean="0">
                <a:solidFill>
                  <a:schemeClr val="tx1">
                    <a:lumMod val="75000"/>
                    <a:lumOff val="25000"/>
                  </a:schemeClr>
                </a:solidFill>
                <a:latin typeface="Century Gothic" panose="020B0502020202020204" pitchFamily="34" charset="0"/>
              </a:rPr>
              <a:t>For instance, a field which had its max NDVI on January 12</a:t>
            </a:r>
            <a:r>
              <a:rPr lang="en-US" baseline="30000" dirty="0" smtClean="0">
                <a:solidFill>
                  <a:schemeClr val="tx1">
                    <a:lumMod val="75000"/>
                    <a:lumOff val="25000"/>
                  </a:schemeClr>
                </a:solidFill>
                <a:latin typeface="Century Gothic" panose="020B0502020202020204" pitchFamily="34" charset="0"/>
              </a:rPr>
              <a:t>th</a:t>
            </a:r>
            <a:r>
              <a:rPr lang="en-US" dirty="0" smtClean="0">
                <a:solidFill>
                  <a:schemeClr val="tx1">
                    <a:lumMod val="75000"/>
                    <a:lumOff val="25000"/>
                  </a:schemeClr>
                </a:solidFill>
                <a:latin typeface="Century Gothic" panose="020B0502020202020204" pitchFamily="34" charset="0"/>
              </a:rPr>
              <a:t> is not directly comparable to one whose max NDVI occurred on December 19</a:t>
            </a:r>
            <a:r>
              <a:rPr lang="en-US" baseline="30000" dirty="0" smtClean="0">
                <a:solidFill>
                  <a:schemeClr val="tx1">
                    <a:lumMod val="75000"/>
                    <a:lumOff val="25000"/>
                  </a:schemeClr>
                </a:solidFill>
                <a:latin typeface="Century Gothic" panose="020B0502020202020204" pitchFamily="34" charset="0"/>
              </a:rPr>
              <a:t>th</a:t>
            </a:r>
            <a:r>
              <a:rPr lang="en-US" dirty="0" smtClean="0">
                <a:solidFill>
                  <a:schemeClr val="tx1">
                    <a:lumMod val="75000"/>
                    <a:lumOff val="25000"/>
                  </a:schemeClr>
                </a:solidFill>
                <a:latin typeface="Century Gothic" panose="020B0502020202020204" pitchFamily="34" charset="0"/>
              </a:rPr>
              <a:t> </a:t>
            </a:r>
          </a:p>
          <a:p>
            <a:pPr marL="174708" indent="-174708" fontAlgn="base">
              <a:buFont typeface="Arial" panose="020B0604020202020204" pitchFamily="34" charset="0"/>
              <a:buChar char="•"/>
            </a:pPr>
            <a:r>
              <a:rPr lang="en-US" dirty="0" smtClean="0">
                <a:solidFill>
                  <a:schemeClr val="tx1">
                    <a:lumMod val="75000"/>
                    <a:lumOff val="25000"/>
                  </a:schemeClr>
                </a:solidFill>
                <a:latin typeface="Century Gothic" panose="020B0502020202020204" pitchFamily="34" charset="0"/>
              </a:rPr>
              <a:t>Google Earth Engine has not yet calibrated Sentinel-2 NDVI measurements with Landsat 8 measurements, so values calculated from Landsat 5 and 8 are not directly comparable to Sentinel-2 values. </a:t>
            </a:r>
          </a:p>
          <a:p>
            <a:pPr marL="174708" indent="-174708" fontAlgn="base">
              <a:buFont typeface="Arial" panose="020B0604020202020204" pitchFamily="34" charset="0"/>
              <a:buChar char="•"/>
            </a:pPr>
            <a:r>
              <a:rPr lang="en-US" dirty="0" smtClean="0">
                <a:solidFill>
                  <a:schemeClr val="tx1">
                    <a:lumMod val="75000"/>
                    <a:lumOff val="25000"/>
                  </a:schemeClr>
                </a:solidFill>
                <a:latin typeface="Century Gothic" panose="020B0502020202020204" pitchFamily="34" charset="0"/>
              </a:rPr>
              <a:t>Fields with no planting dates had to be removed from our datasets for GEE compatibility. We also lost the geometry of fields with a radius less than 15 m in our buffering process. Thus, we lost metric predictions for these fields.</a:t>
            </a:r>
          </a:p>
          <a:p>
            <a:r>
              <a:rPr lang="en-US" b="0" dirty="0" smtClean="0">
                <a:solidFill>
                  <a:schemeClr val="tx1">
                    <a:lumMod val="75000"/>
                    <a:lumOff val="25000"/>
                  </a:schemeClr>
                </a:solidFill>
                <a:effectLst/>
                <a:latin typeface="Century Gothic" panose="020B0502020202020204" pitchFamily="34" charset="0"/>
              </a:rPr>
              <a:t/>
            </a:r>
            <a:br>
              <a:rPr lang="en-US" b="0" dirty="0" smtClean="0">
                <a:solidFill>
                  <a:schemeClr val="tx1">
                    <a:lumMod val="75000"/>
                    <a:lumOff val="25000"/>
                  </a:schemeClr>
                </a:solidFill>
                <a:effectLst/>
                <a:latin typeface="Century Gothic" panose="020B0502020202020204" pitchFamily="34" charset="0"/>
              </a:rPr>
            </a:br>
            <a:r>
              <a:rPr lang="en-US" dirty="0" smtClean="0">
                <a:solidFill>
                  <a:schemeClr val="tx1">
                    <a:lumMod val="75000"/>
                    <a:lumOff val="25000"/>
                  </a:schemeClr>
                </a:solidFill>
                <a:latin typeface="Century Gothic" panose="020B0502020202020204" pitchFamily="34" charset="0"/>
              </a:rPr>
              <a:t>Image URL: </a:t>
            </a:r>
            <a:r>
              <a:rPr lang="en-US" u="sng" dirty="0" smtClean="0">
                <a:solidFill>
                  <a:schemeClr val="tx1">
                    <a:lumMod val="75000"/>
                    <a:lumOff val="25000"/>
                  </a:schemeClr>
                </a:solidFill>
                <a:latin typeface="Century Gothic" panose="020B0502020202020204" pitchFamily="34" charset="0"/>
                <a:hlinkClick r:id="rId3"/>
              </a:rPr>
              <a:t>https://flic.kr/p/28ZRuTq</a:t>
            </a:r>
            <a:endParaRPr lang="en-US" u="sng" dirty="0" smtClean="0">
              <a:solidFill>
                <a:schemeClr val="tx1">
                  <a:lumMod val="75000"/>
                  <a:lumOff val="25000"/>
                </a:schemeClr>
              </a:solidFill>
              <a:latin typeface="Century Gothic" panose="020B0502020202020204" pitchFamily="34" charset="0"/>
            </a:endParaRPr>
          </a:p>
          <a:p>
            <a:endParaRPr lang="en-US" u="sng" dirty="0">
              <a:solidFill>
                <a:schemeClr val="tx1">
                  <a:lumMod val="75000"/>
                  <a:lumOff val="25000"/>
                </a:schemeClr>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2558280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solidFill>
                  <a:schemeClr val="tx1">
                    <a:lumMod val="75000"/>
                    <a:lumOff val="25000"/>
                  </a:schemeClr>
                </a:solidFill>
                <a:latin typeface="Century Gothic" panose="020B0502020202020204" pitchFamily="34" charset="0"/>
              </a:rPr>
              <a:t>(Logan)</a:t>
            </a:r>
            <a:endParaRPr lang="en-US" u="none" dirty="0" smtClean="0">
              <a:solidFill>
                <a:schemeClr val="tx1">
                  <a:lumMod val="75000"/>
                  <a:lumOff val="25000"/>
                </a:schemeClr>
              </a:solidFill>
              <a:latin typeface="Century Gothic" panose="020B0502020202020204" pitchFamily="34" charset="0"/>
            </a:endParaRPr>
          </a:p>
          <a:p>
            <a:endParaRPr lang="en-US" dirty="0" smtClean="0">
              <a:solidFill>
                <a:schemeClr val="tx1">
                  <a:lumMod val="75000"/>
                  <a:lumOff val="25000"/>
                </a:schemeClr>
              </a:solidFill>
              <a:latin typeface="Century Gothic" panose="020B0502020202020204" pitchFamily="34" charset="0"/>
            </a:endParaRPr>
          </a:p>
          <a:p>
            <a:r>
              <a:rPr lang="en-US" dirty="0" smtClean="0">
                <a:solidFill>
                  <a:schemeClr val="tx1">
                    <a:lumMod val="75000"/>
                    <a:lumOff val="25000"/>
                  </a:schemeClr>
                </a:solidFill>
                <a:latin typeface="Century Gothic" panose="020B0502020202020204" pitchFamily="34" charset="0"/>
              </a:rPr>
              <a:t>Future work on this project would largely include addressing the limitations we’ve just expressed. Particularly, we could incorporate other spectral indices – such as Sentinel-2 red edge – in order to enhance our vegetation biomass and percent ground cover predictions. We could also calculate vegetation index values – and thus our performance metrics – on a per pixel basis, allowing farmers to identify particular problem sections within individual fields. A long term goal of this project is to expand winter cover crop analysis to all Maryland counties in order to evaluate performance statewide. Finally, all past, present, and future work done on this project will be pushing toward reducing the need for </a:t>
            </a:r>
            <a:r>
              <a:rPr lang="en-US" i="1" dirty="0" smtClean="0">
                <a:solidFill>
                  <a:schemeClr val="tx1">
                    <a:lumMod val="75000"/>
                    <a:lumOff val="25000"/>
                  </a:schemeClr>
                </a:solidFill>
                <a:latin typeface="Century Gothic" panose="020B0502020202020204" pitchFamily="34" charset="0"/>
              </a:rPr>
              <a:t>in situ </a:t>
            </a:r>
            <a:r>
              <a:rPr lang="en-US" dirty="0" smtClean="0">
                <a:solidFill>
                  <a:schemeClr val="tx1">
                    <a:lumMod val="75000"/>
                    <a:lumOff val="25000"/>
                  </a:schemeClr>
                </a:solidFill>
                <a:latin typeface="Century Gothic" panose="020B0502020202020204" pitchFamily="34" charset="0"/>
              </a:rPr>
              <a:t>spot-checking, saving time, effort, and money for our partners at the MDA.</a:t>
            </a:r>
          </a:p>
          <a:p>
            <a:endParaRPr lang="en-US" dirty="0" smtClean="0">
              <a:solidFill>
                <a:schemeClr val="tx1">
                  <a:lumMod val="75000"/>
                  <a:lumOff val="25000"/>
                </a:schemeClr>
              </a:solidFill>
              <a:latin typeface="Century Gothic" panose="020B0502020202020204" pitchFamily="34" charset="0"/>
            </a:endParaRPr>
          </a:p>
          <a:p>
            <a:r>
              <a:rPr lang="en-US" dirty="0" smtClean="0">
                <a:solidFill>
                  <a:schemeClr val="tx1">
                    <a:lumMod val="75000"/>
                    <a:lumOff val="25000"/>
                  </a:schemeClr>
                </a:solidFill>
                <a:latin typeface="Century Gothic" panose="020B0502020202020204" pitchFamily="34" charset="0"/>
              </a:rPr>
              <a:t>Image URL:  </a:t>
            </a:r>
            <a:r>
              <a:rPr lang="en-US" u="sng" dirty="0" smtClean="0">
                <a:solidFill>
                  <a:schemeClr val="tx1">
                    <a:lumMod val="75000"/>
                    <a:lumOff val="25000"/>
                  </a:schemeClr>
                </a:solidFill>
                <a:latin typeface="Century Gothic" panose="020B0502020202020204" pitchFamily="34" charset="0"/>
                <a:hlinkClick r:id="rId3"/>
              </a:rPr>
              <a:t>https://pixabay.com/en/agriculture-countryside-crop-1867864/</a:t>
            </a:r>
            <a:endParaRPr lang="en-US" u="sng" dirty="0" smtClean="0">
              <a:solidFill>
                <a:schemeClr val="tx1">
                  <a:lumMod val="75000"/>
                  <a:lumOff val="25000"/>
                </a:schemeClr>
              </a:solidFill>
              <a:latin typeface="Century Gothic" panose="020B0502020202020204" pitchFamily="34" charset="0"/>
            </a:endParaRPr>
          </a:p>
          <a:p>
            <a:endParaRPr lang="en-US" u="sng" dirty="0" smtClean="0">
              <a:solidFill>
                <a:schemeClr val="tx1">
                  <a:lumMod val="75000"/>
                  <a:lumOff val="25000"/>
                </a:schemeClr>
              </a:solidFill>
              <a:latin typeface="Century Gothic" panose="020B0502020202020204" pitchFamily="34" charset="0"/>
            </a:endParaRPr>
          </a:p>
          <a:p>
            <a:endParaRPr lang="en-US" dirty="0">
              <a:solidFill>
                <a:schemeClr val="tx1">
                  <a:lumMod val="75000"/>
                  <a:lumOff val="25000"/>
                </a:schemeClr>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3868786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solidFill>
                  <a:schemeClr val="tx1">
                    <a:lumMod val="75000"/>
                    <a:lumOff val="25000"/>
                  </a:schemeClr>
                </a:solidFill>
                <a:latin typeface="Century Gothic" panose="020B0502020202020204" pitchFamily="34" charset="0"/>
              </a:rPr>
              <a:t>(Logan)</a:t>
            </a:r>
          </a:p>
          <a:p>
            <a:pPr defTabSz="931774">
              <a:defRPr/>
            </a:pPr>
            <a:endParaRPr lang="en-US" u="none" dirty="0" smtClean="0">
              <a:solidFill>
                <a:schemeClr val="tx1">
                  <a:lumMod val="75000"/>
                  <a:lumOff val="25000"/>
                </a:schemeClr>
              </a:solidFill>
              <a:latin typeface="Century Gothic" panose="020B0502020202020204" pitchFamily="34" charset="0"/>
            </a:endParaRPr>
          </a:p>
          <a:p>
            <a:r>
              <a:rPr lang="en-US" dirty="0" smtClean="0">
                <a:solidFill>
                  <a:schemeClr val="tx1">
                    <a:lumMod val="75000"/>
                    <a:lumOff val="25000"/>
                  </a:schemeClr>
                </a:solidFill>
                <a:latin typeface="Century Gothic" panose="020B0502020202020204" pitchFamily="34" charset="0"/>
              </a:rPr>
              <a:t>Thanks to the Spring 2017 DEVELOP team for their preliminary work on this project. Thanks to our advisors and our end user, Jason </a:t>
            </a:r>
            <a:r>
              <a:rPr lang="en-US" dirty="0" err="1" smtClean="0">
                <a:solidFill>
                  <a:schemeClr val="tx1">
                    <a:lumMod val="75000"/>
                    <a:lumOff val="25000"/>
                  </a:schemeClr>
                </a:solidFill>
                <a:latin typeface="Century Gothic" panose="020B0502020202020204" pitchFamily="34" charset="0"/>
              </a:rPr>
              <a:t>Keppler</a:t>
            </a:r>
            <a:r>
              <a:rPr lang="en-US" dirty="0" smtClean="0">
                <a:solidFill>
                  <a:schemeClr val="tx1">
                    <a:lumMod val="75000"/>
                    <a:lumOff val="25000"/>
                  </a:schemeClr>
                </a:solidFill>
                <a:latin typeface="Century Gothic" panose="020B0502020202020204" pitchFamily="34" charset="0"/>
              </a:rPr>
              <a:t>, for scientific advice and project support. Thanks to our center lead, Victor </a:t>
            </a:r>
            <a:r>
              <a:rPr lang="en-US" dirty="0" err="1" smtClean="0">
                <a:solidFill>
                  <a:schemeClr val="tx1">
                    <a:lumMod val="75000"/>
                    <a:lumOff val="25000"/>
                  </a:schemeClr>
                </a:solidFill>
                <a:latin typeface="Century Gothic" panose="020B0502020202020204" pitchFamily="34" charset="0"/>
              </a:rPr>
              <a:t>Lenske</a:t>
            </a:r>
            <a:r>
              <a:rPr lang="en-US" smtClean="0">
                <a:solidFill>
                  <a:schemeClr val="tx1">
                    <a:lumMod val="75000"/>
                    <a:lumOff val="25000"/>
                  </a:schemeClr>
                </a:solidFill>
                <a:latin typeface="Century Gothic" panose="020B0502020202020204" pitchFamily="34" charset="0"/>
              </a:rPr>
              <a:t>, for general support and leadership.</a:t>
            </a:r>
          </a:p>
          <a:p>
            <a:endParaRPr lang="en-US" dirty="0">
              <a:solidFill>
                <a:schemeClr val="tx1">
                  <a:lumMod val="75000"/>
                  <a:lumOff val="25000"/>
                </a:schemeClr>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1045483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smtClean="0">
                <a:solidFill>
                  <a:schemeClr val="tx1">
                    <a:lumMod val="75000"/>
                    <a:lumOff val="25000"/>
                  </a:schemeClr>
                </a:solidFill>
                <a:effectLst/>
                <a:latin typeface="Century Gothic" panose="020B0502020202020204" pitchFamily="34" charset="0"/>
                <a:ea typeface="+mn-ea"/>
                <a:cs typeface="+mn-cs"/>
              </a:rPr>
              <a:t>(Ben)</a:t>
            </a:r>
            <a:endParaRPr lang="en-US" u="none" smtClean="0">
              <a:solidFill>
                <a:schemeClr val="tx1">
                  <a:lumMod val="75000"/>
                  <a:lumOff val="25000"/>
                </a:schemeClr>
              </a:solidFill>
              <a:latin typeface="Century Gothic" panose="020B0502020202020204" pitchFamily="34" charset="0"/>
            </a:endParaRPr>
          </a:p>
          <a:p>
            <a:pPr rtl="0"/>
            <a:endParaRPr lang="en-US" sz="1200" b="0" i="0" u="none" strike="noStrike" kern="1200" smtClean="0">
              <a:solidFill>
                <a:schemeClr val="tx1">
                  <a:lumMod val="75000"/>
                  <a:lumOff val="25000"/>
                </a:schemeClr>
              </a:solidFill>
              <a:effectLst/>
              <a:latin typeface="Century Gothic" panose="020B0502020202020204" pitchFamily="34" charset="0"/>
              <a:ea typeface="+mn-ea"/>
              <a:cs typeface="+mn-cs"/>
            </a:endParaRPr>
          </a:p>
          <a:p>
            <a:pPr rtl="0"/>
            <a:r>
              <a:rPr lang="en-US" sz="1200" b="0" i="0" u="none" strike="noStrike" kern="1200" smtClean="0">
                <a:solidFill>
                  <a:schemeClr val="tx1">
                    <a:lumMod val="75000"/>
                    <a:lumOff val="25000"/>
                  </a:schemeClr>
                </a:solidFill>
                <a:effectLst/>
                <a:latin typeface="Century Gothic" panose="020B0502020202020204" pitchFamily="34" charset="0"/>
                <a:ea typeface="+mn-ea"/>
                <a:cs typeface="+mn-cs"/>
              </a:rPr>
              <a:t>The Chesapeake Bay is one of the Earth’s most important natural resources. It is the largest estuary in the nation and home to thousands of species of plants and animals including fish, seagrass, crustaceans, and mollusks. Its watershed spans six states and is a valuable source of economic productivity throughout the Mid-Atlantic. Conserving the Bay is of chief ecological importance for both the state of MD and the entire US. </a:t>
            </a:r>
          </a:p>
          <a:p>
            <a:pPr rtl="0"/>
            <a:endParaRPr lang="en-US" b="0" smtClean="0">
              <a:solidFill>
                <a:schemeClr val="tx1">
                  <a:lumMod val="75000"/>
                  <a:lumOff val="25000"/>
                </a:schemeClr>
              </a:solidFill>
              <a:effectLst/>
              <a:latin typeface="Century Gothic" panose="020B0502020202020204" pitchFamily="34" charset="0"/>
            </a:endParaRPr>
          </a:p>
          <a:p>
            <a:pPr rtl="0"/>
            <a:r>
              <a:rPr lang="en-US" sz="1200" b="0" i="0" u="none" strike="noStrike" kern="1200" smtClean="0">
                <a:solidFill>
                  <a:srgbClr val="FF0000"/>
                </a:solidFill>
                <a:effectLst/>
                <a:latin typeface="Century Gothic" panose="020B0502020202020204" pitchFamily="34" charset="0"/>
                <a:ea typeface="+mn-ea"/>
                <a:cs typeface="+mn-cs"/>
              </a:rPr>
              <a:t>Economic importance (fishing and boating) </a:t>
            </a:r>
            <a:r>
              <a:rPr lang="en-US" sz="1200" b="0" i="0" u="none" strike="noStrike" kern="1200" smtClean="0">
                <a:solidFill>
                  <a:srgbClr val="FF0000"/>
                </a:solidFill>
                <a:effectLst/>
                <a:latin typeface="Century Gothic" panose="020B0502020202020204" pitchFamily="34" charset="0"/>
                <a:ea typeface="+mn-ea"/>
                <a:cs typeface="+mn-cs"/>
                <a:sym typeface="Wingdings" panose="05000000000000000000" pitchFamily="2" charset="2"/>
              </a:rPr>
              <a:t> Let’s time ourselves first, then see if we can</a:t>
            </a:r>
            <a:r>
              <a:rPr lang="en-US" sz="1200" b="0" i="0" u="none" strike="noStrike" kern="1200" baseline="0" smtClean="0">
                <a:solidFill>
                  <a:srgbClr val="FF0000"/>
                </a:solidFill>
                <a:effectLst/>
                <a:latin typeface="Century Gothic" panose="020B0502020202020204" pitchFamily="34" charset="0"/>
                <a:ea typeface="+mn-ea"/>
                <a:cs typeface="+mn-cs"/>
                <a:sym typeface="Wingdings" panose="05000000000000000000" pitchFamily="2" charset="2"/>
              </a:rPr>
              <a:t> add this in</a:t>
            </a:r>
            <a:endParaRPr lang="en-US" b="0" smtClean="0">
              <a:solidFill>
                <a:srgbClr val="FF0000"/>
              </a:solidFill>
              <a:effectLst/>
              <a:latin typeface="Century Gothic" panose="020B0502020202020204" pitchFamily="34" charset="0"/>
            </a:endParaRPr>
          </a:p>
          <a:p>
            <a:r>
              <a:rPr lang="en-US" b="0" smtClean="0">
                <a:solidFill>
                  <a:schemeClr val="tx1">
                    <a:lumMod val="75000"/>
                    <a:lumOff val="25000"/>
                  </a:schemeClr>
                </a:solidFill>
                <a:effectLst/>
                <a:latin typeface="Century Gothic" panose="020B0502020202020204" pitchFamily="34" charset="0"/>
              </a:rPr>
              <a:t/>
            </a:r>
            <a:br>
              <a:rPr lang="en-US" b="0" smtClean="0">
                <a:solidFill>
                  <a:schemeClr val="tx1">
                    <a:lumMod val="75000"/>
                    <a:lumOff val="25000"/>
                  </a:schemeClr>
                </a:solidFill>
                <a:effectLst/>
                <a:latin typeface="Century Gothic" panose="020B0502020202020204" pitchFamily="34" charset="0"/>
              </a:rPr>
            </a:br>
            <a:r>
              <a:rPr lang="en-US" sz="1200" b="0" i="0" u="none" strike="noStrike" kern="1200" smtClean="0">
                <a:solidFill>
                  <a:schemeClr val="tx1">
                    <a:lumMod val="75000"/>
                    <a:lumOff val="25000"/>
                  </a:schemeClr>
                </a:solidFill>
                <a:effectLst/>
                <a:latin typeface="Century Gothic" panose="020B0502020202020204" pitchFamily="34" charset="0"/>
                <a:ea typeface="+mn-ea"/>
                <a:cs typeface="+mn-cs"/>
              </a:rPr>
              <a:t>Image URL: </a:t>
            </a:r>
            <a:r>
              <a:rPr lang="en-US" sz="1200" b="0" i="0" u="sng" strike="noStrike" kern="1200" smtClean="0">
                <a:solidFill>
                  <a:schemeClr val="tx1">
                    <a:lumMod val="75000"/>
                    <a:lumOff val="25000"/>
                  </a:schemeClr>
                </a:solidFill>
                <a:effectLst/>
                <a:latin typeface="Century Gothic" panose="020B0502020202020204" pitchFamily="34" charset="0"/>
                <a:ea typeface="+mn-ea"/>
                <a:cs typeface="+mn-cs"/>
                <a:hlinkClick r:id="rId3"/>
              </a:rPr>
              <a:t>https://flic.kr/p/8SbgP3</a:t>
            </a:r>
            <a:endParaRPr lang="en-US" sz="1200" b="0" i="0" u="sng" strike="noStrike" kern="1200" dirty="0" smtClean="0">
              <a:solidFill>
                <a:schemeClr val="tx1">
                  <a:lumMod val="75000"/>
                  <a:lumOff val="25000"/>
                </a:schemeClr>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746533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solidFill>
                  <a:schemeClr val="tx1">
                    <a:lumMod val="75000"/>
                    <a:lumOff val="25000"/>
                  </a:schemeClr>
                </a:solidFill>
                <a:latin typeface="Century Gothic" panose="020B0502020202020204" pitchFamily="34" charset="0"/>
              </a:rPr>
              <a:t>(Ben)</a:t>
            </a:r>
          </a:p>
          <a:p>
            <a:pPr defTabSz="931774">
              <a:defRPr/>
            </a:pPr>
            <a:endParaRPr lang="en-US" dirty="0" smtClean="0">
              <a:solidFill>
                <a:schemeClr val="tx1">
                  <a:lumMod val="75000"/>
                  <a:lumOff val="25000"/>
                </a:schemeClr>
              </a:solidFill>
              <a:latin typeface="Century Gothic" panose="020B0502020202020204" pitchFamily="34" charset="0"/>
            </a:endParaRPr>
          </a:p>
          <a:p>
            <a:r>
              <a:rPr lang="en-US" dirty="0" smtClean="0">
                <a:solidFill>
                  <a:schemeClr val="tx1">
                    <a:lumMod val="75000"/>
                    <a:lumOff val="25000"/>
                  </a:schemeClr>
                </a:solidFill>
                <a:latin typeface="Century Gothic" panose="020B0502020202020204" pitchFamily="34" charset="0"/>
              </a:rPr>
              <a:t>Community and ecological concerns around the Bay are often linked. Soil health and nutrient retention influences agricultural runoff and eutrophication, which alter the overall water quality of the Bay. Excess nutrients within soil can result in algal blooms, draining oxygen and light reaching the Bay’s deeper waters. When water quality is lowered by these threats, economic benefits and biodiversity decrease; oyster and fish hauls, recreational activities, and commercial ventures may suffer from nutrient-polluted waters.</a:t>
            </a:r>
          </a:p>
          <a:p>
            <a:endParaRPr lang="en-US" dirty="0" smtClean="0">
              <a:solidFill>
                <a:schemeClr val="tx1">
                  <a:lumMod val="75000"/>
                  <a:lumOff val="25000"/>
                </a:schemeClr>
              </a:solidFill>
              <a:latin typeface="Century Gothic" panose="020B0502020202020204" pitchFamily="34" charset="0"/>
            </a:endParaRPr>
          </a:p>
          <a:p>
            <a:pPr rtl="0"/>
            <a:r>
              <a:rPr lang="en-US" dirty="0" smtClean="0">
                <a:solidFill>
                  <a:schemeClr val="tx1">
                    <a:lumMod val="75000"/>
                    <a:lumOff val="25000"/>
                  </a:schemeClr>
                </a:solidFill>
                <a:latin typeface="Century Gothic" panose="020B0502020202020204" pitchFamily="34" charset="0"/>
              </a:rPr>
              <a:t>Eutrophication image: </a:t>
            </a:r>
            <a:r>
              <a:rPr lang="en-US" u="sng" dirty="0" smtClean="0">
                <a:solidFill>
                  <a:schemeClr val="tx1">
                    <a:lumMod val="75000"/>
                    <a:lumOff val="25000"/>
                  </a:schemeClr>
                </a:solidFill>
                <a:latin typeface="Century Gothic" panose="020B0502020202020204" pitchFamily="34" charset="0"/>
                <a:hlinkClick r:id="rId3"/>
              </a:rPr>
              <a:t>https://www.flickr.com/photos/48722974@N07/4464986156</a:t>
            </a:r>
            <a:r>
              <a:rPr lang="en-US" dirty="0" smtClean="0">
                <a:solidFill>
                  <a:schemeClr val="tx1">
                    <a:lumMod val="75000"/>
                    <a:lumOff val="25000"/>
                  </a:schemeClr>
                </a:solidFill>
                <a:latin typeface="Century Gothic" panose="020B0502020202020204" pitchFamily="34" charset="0"/>
              </a:rPr>
              <a:t> </a:t>
            </a:r>
            <a:endParaRPr lang="en-US" b="0" dirty="0" smtClean="0">
              <a:solidFill>
                <a:schemeClr val="tx1">
                  <a:lumMod val="75000"/>
                  <a:lumOff val="25000"/>
                </a:schemeClr>
              </a:solidFill>
              <a:effectLst/>
              <a:latin typeface="Century Gothic" panose="020B0502020202020204" pitchFamily="34" charset="0"/>
            </a:endParaRPr>
          </a:p>
          <a:p>
            <a:pPr rtl="0"/>
            <a:r>
              <a:rPr lang="en-US" dirty="0" smtClean="0">
                <a:solidFill>
                  <a:schemeClr val="tx1">
                    <a:lumMod val="75000"/>
                    <a:lumOff val="25000"/>
                  </a:schemeClr>
                </a:solidFill>
                <a:latin typeface="Century Gothic" panose="020B0502020202020204" pitchFamily="34" charset="0"/>
              </a:rPr>
              <a:t>Belted kingfisher image: </a:t>
            </a:r>
            <a:r>
              <a:rPr lang="en-US" u="sng" dirty="0" smtClean="0">
                <a:solidFill>
                  <a:schemeClr val="tx1">
                    <a:lumMod val="75000"/>
                    <a:lumOff val="25000"/>
                  </a:schemeClr>
                </a:solidFill>
                <a:latin typeface="Century Gothic" panose="020B0502020202020204" pitchFamily="34" charset="0"/>
                <a:hlinkClick r:id="rId4"/>
              </a:rPr>
              <a:t>https://flic.kr/p/oJGyX9</a:t>
            </a:r>
            <a:r>
              <a:rPr lang="en-US" dirty="0" smtClean="0">
                <a:solidFill>
                  <a:schemeClr val="tx1">
                    <a:lumMod val="75000"/>
                    <a:lumOff val="25000"/>
                  </a:schemeClr>
                </a:solidFill>
                <a:latin typeface="Century Gothic" panose="020B0502020202020204" pitchFamily="34" charset="0"/>
              </a:rPr>
              <a:t> </a:t>
            </a:r>
            <a:endParaRPr lang="en-US" b="0" dirty="0" smtClean="0">
              <a:solidFill>
                <a:schemeClr val="tx1">
                  <a:lumMod val="75000"/>
                  <a:lumOff val="25000"/>
                </a:schemeClr>
              </a:solidFill>
              <a:effectLst/>
              <a:latin typeface="Century Gothic" panose="020B0502020202020204" pitchFamily="34" charset="0"/>
            </a:endParaRPr>
          </a:p>
          <a:p>
            <a:pPr rtl="0"/>
            <a:r>
              <a:rPr lang="en-US" dirty="0" smtClean="0">
                <a:solidFill>
                  <a:schemeClr val="tx1">
                    <a:lumMod val="75000"/>
                    <a:lumOff val="25000"/>
                  </a:schemeClr>
                </a:solidFill>
                <a:latin typeface="Century Gothic" panose="020B0502020202020204" pitchFamily="34" charset="0"/>
              </a:rPr>
              <a:t>Crab pots image: </a:t>
            </a:r>
            <a:r>
              <a:rPr lang="en-US" u="sng" dirty="0" smtClean="0">
                <a:solidFill>
                  <a:schemeClr val="tx1">
                    <a:lumMod val="75000"/>
                    <a:lumOff val="25000"/>
                  </a:schemeClr>
                </a:solidFill>
                <a:latin typeface="Century Gothic" panose="020B0502020202020204" pitchFamily="34" charset="0"/>
                <a:hlinkClick r:id="rId5"/>
              </a:rPr>
              <a:t>https://commons.wikimedia.org/wiki/File:Setting_out_Crab_Pots_on_the_Chesapeake_(7315909698).jpg</a:t>
            </a:r>
            <a:r>
              <a:rPr lang="en-US" dirty="0" smtClean="0">
                <a:solidFill>
                  <a:schemeClr val="tx1">
                    <a:lumMod val="75000"/>
                    <a:lumOff val="25000"/>
                  </a:schemeClr>
                </a:solidFill>
                <a:latin typeface="Century Gothic" panose="020B0502020202020204" pitchFamily="34" charset="0"/>
              </a:rPr>
              <a:t> </a:t>
            </a:r>
            <a:endParaRPr lang="en-US" b="0" dirty="0" smtClean="0">
              <a:solidFill>
                <a:schemeClr val="tx1">
                  <a:lumMod val="75000"/>
                  <a:lumOff val="25000"/>
                </a:schemeClr>
              </a:solidFill>
              <a:effectLst/>
              <a:latin typeface="Century Gothic" panose="020B0502020202020204" pitchFamily="34" charset="0"/>
            </a:endParaRPr>
          </a:p>
          <a:p>
            <a:r>
              <a:rPr lang="en-US" dirty="0" smtClean="0">
                <a:solidFill>
                  <a:schemeClr val="tx1">
                    <a:lumMod val="75000"/>
                    <a:lumOff val="25000"/>
                  </a:schemeClr>
                </a:solidFill>
                <a:latin typeface="Century Gothic" panose="020B0502020202020204" pitchFamily="34" charset="0"/>
              </a:rPr>
              <a:t>Healthy soil image: </a:t>
            </a:r>
            <a:r>
              <a:rPr lang="en-US" u="sng" dirty="0" smtClean="0">
                <a:solidFill>
                  <a:schemeClr val="tx1">
                    <a:lumMod val="75000"/>
                    <a:lumOff val="25000"/>
                  </a:schemeClr>
                </a:solidFill>
                <a:latin typeface="Century Gothic" panose="020B0502020202020204" pitchFamily="34" charset="0"/>
                <a:hlinkClick r:id="rId6"/>
              </a:rPr>
              <a:t>https://commons.wikimedia.org/wiki/File:Soybean_Field_with_Healthy_Soil_(9316804120).jpg</a:t>
            </a:r>
            <a:r>
              <a:rPr lang="en-US" dirty="0" smtClean="0">
                <a:solidFill>
                  <a:schemeClr val="tx1">
                    <a:lumMod val="75000"/>
                    <a:lumOff val="25000"/>
                  </a:schemeClr>
                </a:solidFill>
                <a:latin typeface="Century Gothic" panose="020B0502020202020204" pitchFamily="34" charset="0"/>
              </a:rPr>
              <a:t> </a:t>
            </a:r>
          </a:p>
          <a:p>
            <a:endParaRPr lang="en-US" dirty="0" smtClean="0">
              <a:solidFill>
                <a:schemeClr val="tx1">
                  <a:lumMod val="75000"/>
                  <a:lumOff val="25000"/>
                </a:schemeClr>
              </a:solidFill>
              <a:latin typeface="Century Gothic" panose="020B0502020202020204" pitchFamily="34" charset="0"/>
            </a:endParaRPr>
          </a:p>
          <a:p>
            <a:endParaRPr lang="en-US" sz="1200" b="0" i="0" u="none" strike="noStrike" kern="1200" dirty="0" smtClean="0">
              <a:solidFill>
                <a:schemeClr val="tx1">
                  <a:lumMod val="75000"/>
                  <a:lumOff val="25000"/>
                </a:schemeClr>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6857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smtClean="0">
                <a:solidFill>
                  <a:schemeClr val="accent1"/>
                </a:solidFill>
              </a:rPr>
              <a:t>(Ben)</a:t>
            </a:r>
          </a:p>
          <a:p>
            <a:endParaRPr lang="en-US" sz="1800" dirty="0" smtClean="0"/>
          </a:p>
          <a:p>
            <a:r>
              <a:rPr lang="en-US" sz="1800" dirty="0" smtClean="0"/>
              <a:t>One effective strategy for promoting Bay health is by using winter cover crops. These are crops planted outside of typical growing seasons during the winter months, whose primary purpose is to absorb excess nutrients, particularly nitrogen, from the soil so that they do not enter the Bay. Cover crops are thus important for preventing soil erosion and eutrophication. The Maryland Agricultural Water Quality Cost-Share Program, or MACS, was initiated by the Maryland Department of Agriculture and oversees a program that incentivizes winter planting of cover crops to ensure these benefits are maximized. In the spring, farmers who kill off (not harvest!) their crops are financially rewarded for their efforts to return the nutrients to the soil. Thus, the soil and the Bay both stay healthy.</a:t>
            </a:r>
          </a:p>
          <a:p>
            <a:endParaRPr lang="en-US" sz="1800" dirty="0" smtClean="0"/>
          </a:p>
          <a:p>
            <a:r>
              <a:rPr lang="en-US" sz="1800" dirty="0" smtClean="0"/>
              <a:t>Image URL: </a:t>
            </a:r>
            <a:r>
              <a:rPr lang="en-US" sz="1800" dirty="0" smtClean="0">
                <a:solidFill>
                  <a:schemeClr val="accent1"/>
                </a:solidFill>
              </a:rPr>
              <a:t>https://commons.wikimedia.org/wiki/File:Grain_Crop_(Unsplash).jpg</a:t>
            </a:r>
          </a:p>
          <a:p>
            <a:endParaRPr lang="en-US" sz="1800" dirty="0">
              <a:solidFill>
                <a:schemeClr val="accent1"/>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1078838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solidFill>
                  <a:schemeClr val="tx1">
                    <a:lumMod val="75000"/>
                    <a:lumOff val="25000"/>
                  </a:schemeClr>
                </a:solidFill>
                <a:latin typeface="Century Gothic" panose="020B0502020202020204" pitchFamily="34" charset="0"/>
              </a:rPr>
              <a:t>(Diane)</a:t>
            </a:r>
            <a:endParaRPr lang="en-US" u="none" dirty="0" smtClean="0">
              <a:solidFill>
                <a:schemeClr val="tx1">
                  <a:lumMod val="75000"/>
                  <a:lumOff val="25000"/>
                </a:schemeClr>
              </a:solidFill>
              <a:latin typeface="Century Gothic" panose="020B0502020202020204" pitchFamily="34" charset="0"/>
            </a:endParaRPr>
          </a:p>
          <a:p>
            <a:pPr rtl="0"/>
            <a:endParaRPr lang="en-US" dirty="0" smtClean="0">
              <a:solidFill>
                <a:schemeClr val="tx1">
                  <a:lumMod val="75000"/>
                  <a:lumOff val="25000"/>
                </a:schemeClr>
              </a:solidFill>
              <a:latin typeface="Century Gothic" panose="020B0502020202020204" pitchFamily="34" charset="0"/>
            </a:endParaRPr>
          </a:p>
          <a:p>
            <a:pPr rtl="0"/>
            <a:r>
              <a:rPr lang="en-US" dirty="0" smtClean="0">
                <a:solidFill>
                  <a:schemeClr val="tx1">
                    <a:lumMod val="75000"/>
                    <a:lumOff val="25000"/>
                  </a:schemeClr>
                </a:solidFill>
                <a:latin typeface="Century Gothic" panose="020B0502020202020204" pitchFamily="34" charset="0"/>
              </a:rPr>
              <a:t>Our project focuses on using remote sensing data to analyze the benefits of these winter cover crops. We are partnered with the USDA-ARS, the USGS, and the EPA Chesapeake Bay Program to provide a tool to our end users at the Maryland Department of Agriculture.</a:t>
            </a:r>
            <a:endParaRPr lang="en-US" b="0" dirty="0" smtClean="0">
              <a:solidFill>
                <a:schemeClr val="tx1">
                  <a:lumMod val="75000"/>
                  <a:lumOff val="25000"/>
                </a:schemeClr>
              </a:solidFill>
              <a:effectLst/>
              <a:latin typeface="Century Gothic" panose="020B0502020202020204" pitchFamily="34" charset="0"/>
            </a:endParaRPr>
          </a:p>
          <a:p>
            <a:pPr rtl="0"/>
            <a:endParaRPr lang="en-US" b="0" dirty="0" smtClean="0">
              <a:solidFill>
                <a:schemeClr val="tx1">
                  <a:lumMod val="75000"/>
                  <a:lumOff val="25000"/>
                </a:schemeClr>
              </a:solidFill>
              <a:effectLst/>
              <a:latin typeface="Century Gothic" panose="020B0502020202020204" pitchFamily="34" charset="0"/>
            </a:endParaRPr>
          </a:p>
          <a:p>
            <a:pPr rtl="0"/>
            <a:r>
              <a:rPr lang="en-US" dirty="0" smtClean="0">
                <a:solidFill>
                  <a:schemeClr val="tx1">
                    <a:lumMod val="75000"/>
                    <a:lumOff val="25000"/>
                  </a:schemeClr>
                </a:solidFill>
                <a:latin typeface="Century Gothic" panose="020B0502020202020204" pitchFamily="34" charset="0"/>
              </a:rPr>
              <a:t>The MDA provided </a:t>
            </a:r>
            <a:r>
              <a:rPr lang="en-US" dirty="0" err="1" smtClean="0">
                <a:solidFill>
                  <a:schemeClr val="tx1">
                    <a:lumMod val="75000"/>
                    <a:lumOff val="25000"/>
                  </a:schemeClr>
                </a:solidFill>
                <a:latin typeface="Century Gothic" panose="020B0502020202020204" pitchFamily="34" charset="0"/>
              </a:rPr>
              <a:t>shapefiles</a:t>
            </a:r>
            <a:r>
              <a:rPr lang="en-US" dirty="0" smtClean="0">
                <a:solidFill>
                  <a:schemeClr val="tx1">
                    <a:lumMod val="75000"/>
                    <a:lumOff val="25000"/>
                  </a:schemeClr>
                </a:solidFill>
                <a:latin typeface="Century Gothic" panose="020B0502020202020204" pitchFamily="34" charset="0"/>
              </a:rPr>
              <a:t> of enrolled counties and will receive the scripts created from this project.</a:t>
            </a:r>
            <a:endParaRPr lang="en-US" b="0" dirty="0" smtClean="0">
              <a:solidFill>
                <a:schemeClr val="tx1">
                  <a:lumMod val="75000"/>
                  <a:lumOff val="25000"/>
                </a:schemeClr>
              </a:solidFill>
              <a:effectLst/>
              <a:latin typeface="Century Gothic" panose="020B0502020202020204" pitchFamily="34" charset="0"/>
            </a:endParaRPr>
          </a:p>
          <a:p>
            <a:pPr rtl="0"/>
            <a:endParaRPr lang="en-US" b="0" dirty="0" smtClean="0">
              <a:solidFill>
                <a:schemeClr val="tx1">
                  <a:lumMod val="75000"/>
                  <a:lumOff val="25000"/>
                </a:schemeClr>
              </a:solidFill>
              <a:effectLst/>
              <a:latin typeface="Century Gothic" panose="020B0502020202020204" pitchFamily="34" charset="0"/>
            </a:endParaRPr>
          </a:p>
          <a:p>
            <a:pPr rtl="0"/>
            <a:r>
              <a:rPr lang="en-US" dirty="0" smtClean="0">
                <a:solidFill>
                  <a:schemeClr val="tx1">
                    <a:lumMod val="75000"/>
                    <a:lumOff val="25000"/>
                  </a:schemeClr>
                </a:solidFill>
                <a:latin typeface="Century Gothic" panose="020B0502020202020204" pitchFamily="34" charset="0"/>
              </a:rPr>
              <a:t>The USDA-ARS provided calibration data from 2006-2012. </a:t>
            </a:r>
            <a:endParaRPr lang="en-US" b="0" dirty="0" smtClean="0">
              <a:solidFill>
                <a:schemeClr val="tx1">
                  <a:lumMod val="75000"/>
                  <a:lumOff val="25000"/>
                </a:schemeClr>
              </a:solidFill>
              <a:effectLst/>
              <a:latin typeface="Century Gothic" panose="020B0502020202020204" pitchFamily="34" charset="0"/>
            </a:endParaRPr>
          </a:p>
          <a:p>
            <a:pPr rtl="0"/>
            <a:r>
              <a:rPr lang="en-US" b="0" dirty="0" smtClean="0">
                <a:solidFill>
                  <a:schemeClr val="tx1">
                    <a:lumMod val="75000"/>
                    <a:lumOff val="25000"/>
                  </a:schemeClr>
                </a:solidFill>
                <a:effectLst/>
                <a:latin typeface="Century Gothic" panose="020B0502020202020204" pitchFamily="34" charset="0"/>
              </a:rPr>
              <a:t/>
            </a:r>
            <a:br>
              <a:rPr lang="en-US" b="0" dirty="0" smtClean="0">
                <a:solidFill>
                  <a:schemeClr val="tx1">
                    <a:lumMod val="75000"/>
                    <a:lumOff val="25000"/>
                  </a:schemeClr>
                </a:solidFill>
                <a:effectLst/>
                <a:latin typeface="Century Gothic" panose="020B0502020202020204" pitchFamily="34" charset="0"/>
              </a:rPr>
            </a:br>
            <a:r>
              <a:rPr lang="en-US" b="0" dirty="0" smtClean="0">
                <a:solidFill>
                  <a:schemeClr val="tx1">
                    <a:lumMod val="75000"/>
                    <a:lumOff val="25000"/>
                  </a:schemeClr>
                </a:solidFill>
                <a:effectLst/>
                <a:latin typeface="Century Gothic" panose="020B0502020202020204" pitchFamily="34" charset="0"/>
              </a:rPr>
              <a:t>The </a:t>
            </a:r>
            <a:r>
              <a:rPr lang="en-US" dirty="0" smtClean="0">
                <a:solidFill>
                  <a:schemeClr val="tx1">
                    <a:lumMod val="75000"/>
                    <a:lumOff val="25000"/>
                  </a:schemeClr>
                </a:solidFill>
                <a:latin typeface="Century Gothic" panose="020B0502020202020204" pitchFamily="34" charset="0"/>
              </a:rPr>
              <a:t>USGS provided the scientific basis and inspiration for the project.</a:t>
            </a:r>
            <a:endParaRPr lang="en-US" b="0" dirty="0" smtClean="0">
              <a:solidFill>
                <a:schemeClr val="tx1">
                  <a:lumMod val="75000"/>
                  <a:lumOff val="25000"/>
                </a:schemeClr>
              </a:solidFill>
              <a:effectLst/>
              <a:latin typeface="Century Gothic" panose="020B0502020202020204" pitchFamily="34" charset="0"/>
            </a:endParaRPr>
          </a:p>
          <a:p>
            <a:pPr rtl="0"/>
            <a:r>
              <a:rPr lang="en-US" b="0" dirty="0" smtClean="0">
                <a:solidFill>
                  <a:schemeClr val="tx1">
                    <a:lumMod val="75000"/>
                    <a:lumOff val="25000"/>
                  </a:schemeClr>
                </a:solidFill>
                <a:effectLst/>
                <a:latin typeface="Century Gothic" panose="020B0502020202020204" pitchFamily="34" charset="0"/>
              </a:rPr>
              <a:t/>
            </a:r>
            <a:br>
              <a:rPr lang="en-US" b="0" dirty="0" smtClean="0">
                <a:solidFill>
                  <a:schemeClr val="tx1">
                    <a:lumMod val="75000"/>
                    <a:lumOff val="25000"/>
                  </a:schemeClr>
                </a:solidFill>
                <a:effectLst/>
                <a:latin typeface="Century Gothic" panose="020B0502020202020204" pitchFamily="34" charset="0"/>
              </a:rPr>
            </a:br>
            <a:r>
              <a:rPr lang="en-US" b="0" dirty="0" smtClean="0">
                <a:solidFill>
                  <a:schemeClr val="tx1">
                    <a:lumMod val="75000"/>
                    <a:lumOff val="25000"/>
                  </a:schemeClr>
                </a:solidFill>
                <a:effectLst/>
                <a:latin typeface="Century Gothic" panose="020B0502020202020204" pitchFamily="34" charset="0"/>
              </a:rPr>
              <a:t>The </a:t>
            </a:r>
            <a:r>
              <a:rPr lang="en-US" dirty="0" smtClean="0">
                <a:solidFill>
                  <a:schemeClr val="tx1">
                    <a:lumMod val="75000"/>
                    <a:lumOff val="25000"/>
                  </a:schemeClr>
                </a:solidFill>
                <a:latin typeface="Century Gothic" panose="020B0502020202020204" pitchFamily="34" charset="0"/>
              </a:rPr>
              <a:t>Chesapeake Bay Program provided support as a boundary organization and will help disseminate the results of this project.</a:t>
            </a:r>
          </a:p>
          <a:p>
            <a:r>
              <a:rPr lang="en-US" b="0" dirty="0" smtClean="0">
                <a:solidFill>
                  <a:schemeClr val="tx1">
                    <a:lumMod val="75000"/>
                    <a:lumOff val="25000"/>
                  </a:schemeClr>
                </a:solidFill>
                <a:effectLst/>
                <a:latin typeface="Century Gothic" panose="020B0502020202020204" pitchFamily="34" charset="0"/>
              </a:rPr>
              <a:t/>
            </a:r>
            <a:br>
              <a:rPr lang="en-US" b="0" dirty="0" smtClean="0">
                <a:solidFill>
                  <a:schemeClr val="tx1">
                    <a:lumMod val="75000"/>
                    <a:lumOff val="25000"/>
                  </a:schemeClr>
                </a:solidFill>
                <a:effectLst/>
                <a:latin typeface="Century Gothic" panose="020B0502020202020204" pitchFamily="34" charset="0"/>
              </a:rPr>
            </a:br>
            <a:r>
              <a:rPr lang="en-US" dirty="0" smtClean="0">
                <a:solidFill>
                  <a:schemeClr val="tx1">
                    <a:lumMod val="75000"/>
                    <a:lumOff val="25000"/>
                  </a:schemeClr>
                </a:solidFill>
                <a:latin typeface="Century Gothic" panose="020B0502020202020204" pitchFamily="34" charset="0"/>
              </a:rPr>
              <a:t>Image URL: </a:t>
            </a:r>
            <a:r>
              <a:rPr lang="en-US" u="sng" dirty="0" smtClean="0">
                <a:solidFill>
                  <a:schemeClr val="tx1">
                    <a:lumMod val="75000"/>
                    <a:lumOff val="25000"/>
                  </a:schemeClr>
                </a:solidFill>
                <a:latin typeface="Century Gothic" panose="020B0502020202020204" pitchFamily="34" charset="0"/>
                <a:hlinkClick r:id="rId3"/>
              </a:rPr>
              <a:t>https://pixabay.com/en/barley-field-spike-grain-cereals-1117283/</a:t>
            </a:r>
            <a:endParaRPr lang="en-US" u="sng" dirty="0" smtClean="0">
              <a:solidFill>
                <a:schemeClr val="tx1">
                  <a:lumMod val="75000"/>
                  <a:lumOff val="25000"/>
                </a:schemeClr>
              </a:solidFill>
              <a:latin typeface="Century Gothic" panose="020B0502020202020204" pitchFamily="34" charset="0"/>
            </a:endParaRPr>
          </a:p>
          <a:p>
            <a:endParaRPr lang="en-US" u="sng" dirty="0">
              <a:solidFill>
                <a:schemeClr val="tx1">
                  <a:lumMod val="75000"/>
                  <a:lumOff val="25000"/>
                </a:schemeClr>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3077037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solidFill>
                  <a:schemeClr val="tx1">
                    <a:lumMod val="75000"/>
                    <a:lumOff val="25000"/>
                  </a:schemeClr>
                </a:solidFill>
                <a:latin typeface="Century Gothic" panose="020B0502020202020204" pitchFamily="34" charset="0"/>
              </a:rPr>
              <a:t>(Diane)</a:t>
            </a:r>
            <a:endParaRPr lang="en-US" u="none" dirty="0" smtClean="0">
              <a:solidFill>
                <a:schemeClr val="tx1">
                  <a:lumMod val="75000"/>
                  <a:lumOff val="25000"/>
                </a:schemeClr>
              </a:solidFill>
              <a:latin typeface="Century Gothic" panose="020B0502020202020204" pitchFamily="34" charset="0"/>
            </a:endParaRPr>
          </a:p>
          <a:p>
            <a:pPr defTabSz="931774">
              <a:defRPr/>
            </a:pPr>
            <a:endParaRPr lang="en-US" dirty="0" smtClean="0">
              <a:solidFill>
                <a:schemeClr val="tx1">
                  <a:lumMod val="75000"/>
                  <a:lumOff val="25000"/>
                </a:schemeClr>
              </a:solidFill>
              <a:latin typeface="Century Gothic" panose="020B0502020202020204" pitchFamily="34" charset="0"/>
            </a:endParaRPr>
          </a:p>
          <a:p>
            <a:pPr defTabSz="931774">
              <a:defRPr/>
            </a:pPr>
            <a:r>
              <a:rPr lang="en-US" dirty="0" smtClean="0">
                <a:solidFill>
                  <a:schemeClr val="tx1">
                    <a:lumMod val="75000"/>
                    <a:lumOff val="25000"/>
                  </a:schemeClr>
                </a:solidFill>
                <a:latin typeface="Century Gothic" panose="020B0502020202020204" pitchFamily="34" charset="0"/>
              </a:rPr>
              <a:t>Our overall objective for this project was to reduce the need for costly, labor-intensive </a:t>
            </a:r>
            <a:r>
              <a:rPr lang="en-US" i="1" dirty="0" smtClean="0">
                <a:solidFill>
                  <a:schemeClr val="tx1">
                    <a:lumMod val="75000"/>
                    <a:lumOff val="25000"/>
                  </a:schemeClr>
                </a:solidFill>
                <a:latin typeface="Century Gothic" panose="020B0502020202020204" pitchFamily="34" charset="0"/>
              </a:rPr>
              <a:t>in situ </a:t>
            </a:r>
            <a:r>
              <a:rPr lang="en-US" dirty="0" smtClean="0">
                <a:solidFill>
                  <a:schemeClr val="tx1">
                    <a:lumMod val="75000"/>
                    <a:lumOff val="25000"/>
                  </a:schemeClr>
                </a:solidFill>
                <a:latin typeface="Century Gothic" panose="020B0502020202020204" pitchFamily="34" charset="0"/>
              </a:rPr>
              <a:t>spot-checking of fields to verify their performance in the cover crop program. By helping the MDA use remotely sensed data, we can help them achieve their long-term goal of eliminating spot-checking.</a:t>
            </a:r>
          </a:p>
          <a:p>
            <a:pPr rtl="0"/>
            <a:endParaRPr lang="en-US" dirty="0" smtClean="0">
              <a:solidFill>
                <a:schemeClr val="tx1">
                  <a:lumMod val="75000"/>
                  <a:lumOff val="25000"/>
                </a:schemeClr>
              </a:solidFill>
              <a:latin typeface="Century Gothic" panose="020B0502020202020204" pitchFamily="34" charset="0"/>
            </a:endParaRPr>
          </a:p>
          <a:p>
            <a:pPr rtl="0"/>
            <a:r>
              <a:rPr lang="en-US" dirty="0" smtClean="0">
                <a:solidFill>
                  <a:schemeClr val="tx1">
                    <a:lumMod val="75000"/>
                    <a:lumOff val="25000"/>
                  </a:schemeClr>
                </a:solidFill>
                <a:latin typeface="Century Gothic" panose="020B0502020202020204" pitchFamily="34" charset="0"/>
              </a:rPr>
              <a:t>To help us reach this goal, we set out to:</a:t>
            </a:r>
          </a:p>
          <a:p>
            <a:pPr rtl="0"/>
            <a:endParaRPr lang="en-US" b="1" dirty="0" smtClean="0">
              <a:solidFill>
                <a:schemeClr val="tx1">
                  <a:lumMod val="75000"/>
                  <a:lumOff val="25000"/>
                </a:schemeClr>
              </a:solidFill>
              <a:latin typeface="Century Gothic" panose="020B0502020202020204" pitchFamily="34" charset="0"/>
            </a:endParaRPr>
          </a:p>
          <a:p>
            <a:pPr rtl="0"/>
            <a:r>
              <a:rPr lang="en-US" dirty="0" smtClean="0">
                <a:solidFill>
                  <a:schemeClr val="tx1">
                    <a:lumMod val="75000"/>
                    <a:lumOff val="25000"/>
                  </a:schemeClr>
                </a:solidFill>
                <a:latin typeface="Century Gothic" panose="020B0502020202020204" pitchFamily="34" charset="0"/>
              </a:rPr>
              <a:t>1. Update the previous team’s work and streamline it into an easy-to-use GUI for the MDA.</a:t>
            </a:r>
            <a:endParaRPr lang="en-US" b="0" dirty="0" smtClean="0">
              <a:solidFill>
                <a:schemeClr val="tx1">
                  <a:lumMod val="75000"/>
                  <a:lumOff val="25000"/>
                </a:schemeClr>
              </a:solidFill>
              <a:effectLst/>
              <a:latin typeface="Century Gothic" panose="020B0502020202020204" pitchFamily="34" charset="0"/>
            </a:endParaRPr>
          </a:p>
          <a:p>
            <a:pPr rtl="0"/>
            <a:r>
              <a:rPr lang="en-US" dirty="0" smtClean="0">
                <a:solidFill>
                  <a:schemeClr val="tx1">
                    <a:lumMod val="75000"/>
                    <a:lumOff val="25000"/>
                  </a:schemeClr>
                </a:solidFill>
                <a:latin typeface="Century Gothic" panose="020B0502020202020204" pitchFamily="34" charset="0"/>
              </a:rPr>
              <a:t>2. Analyze input data and process it into meaningful graphs and tables to make it easier to spot patterns in performance.</a:t>
            </a:r>
            <a:endParaRPr lang="en-US" b="0" dirty="0" smtClean="0">
              <a:solidFill>
                <a:schemeClr val="tx1">
                  <a:lumMod val="75000"/>
                  <a:lumOff val="25000"/>
                </a:schemeClr>
              </a:solidFill>
              <a:effectLst/>
              <a:latin typeface="Century Gothic" panose="020B0502020202020204" pitchFamily="34" charset="0"/>
            </a:endParaRPr>
          </a:p>
          <a:p>
            <a:pPr rtl="0"/>
            <a:r>
              <a:rPr lang="en-US" dirty="0" smtClean="0">
                <a:solidFill>
                  <a:schemeClr val="tx1">
                    <a:lumMod val="75000"/>
                    <a:lumOff val="25000"/>
                  </a:schemeClr>
                </a:solidFill>
                <a:latin typeface="Century Gothic" panose="020B0502020202020204" pitchFamily="34" charset="0"/>
              </a:rPr>
              <a:t>3. Provide the GUI to the MDA so they can analyze performance based on planting date, plant type, planting method, county, and more.</a:t>
            </a:r>
          </a:p>
          <a:p>
            <a:pPr rtl="0"/>
            <a:r>
              <a:rPr lang="en-US" b="0" dirty="0" smtClean="0">
                <a:solidFill>
                  <a:schemeClr val="tx1">
                    <a:lumMod val="75000"/>
                    <a:lumOff val="25000"/>
                  </a:schemeClr>
                </a:solidFill>
                <a:effectLst/>
                <a:latin typeface="Century Gothic" panose="020B0502020202020204" pitchFamily="34" charset="0"/>
              </a:rPr>
              <a:t/>
            </a:r>
            <a:br>
              <a:rPr lang="en-US" b="0" dirty="0" smtClean="0">
                <a:solidFill>
                  <a:schemeClr val="tx1">
                    <a:lumMod val="75000"/>
                    <a:lumOff val="25000"/>
                  </a:schemeClr>
                </a:solidFill>
                <a:effectLst/>
                <a:latin typeface="Century Gothic" panose="020B0502020202020204" pitchFamily="34" charset="0"/>
              </a:rPr>
            </a:br>
            <a:r>
              <a:rPr lang="en-US" dirty="0" smtClean="0">
                <a:solidFill>
                  <a:schemeClr val="tx1">
                    <a:lumMod val="75000"/>
                    <a:lumOff val="25000"/>
                  </a:schemeClr>
                </a:solidFill>
                <a:latin typeface="Century Gothic" panose="020B0502020202020204" pitchFamily="34" charset="0"/>
              </a:rPr>
              <a:t>Code image: </a:t>
            </a:r>
            <a:r>
              <a:rPr lang="en-US" u="sng" dirty="0" smtClean="0">
                <a:solidFill>
                  <a:schemeClr val="tx1">
                    <a:lumMod val="75000"/>
                    <a:lumOff val="25000"/>
                  </a:schemeClr>
                </a:solidFill>
                <a:latin typeface="Century Gothic" panose="020B0502020202020204" pitchFamily="34" charset="0"/>
                <a:hlinkClick r:id="rId3"/>
              </a:rPr>
              <a:t>https://www.flickr.com/photos/christiaancolen/20445410340</a:t>
            </a:r>
            <a:r>
              <a:rPr lang="en-US" u="sng" dirty="0" smtClean="0">
                <a:solidFill>
                  <a:schemeClr val="tx1">
                    <a:lumMod val="75000"/>
                    <a:lumOff val="25000"/>
                  </a:schemeClr>
                </a:solidFill>
                <a:latin typeface="Century Gothic" panose="020B0502020202020204" pitchFamily="34" charset="0"/>
              </a:rPr>
              <a:t> </a:t>
            </a:r>
          </a:p>
          <a:p>
            <a:pPr rtl="0"/>
            <a:r>
              <a:rPr lang="en-US" dirty="0" smtClean="0">
                <a:solidFill>
                  <a:schemeClr val="tx1">
                    <a:lumMod val="75000"/>
                    <a:lumOff val="25000"/>
                  </a:schemeClr>
                </a:solidFill>
                <a:latin typeface="Century Gothic" panose="020B0502020202020204" pitchFamily="34" charset="0"/>
              </a:rPr>
              <a:t>Graph image: Provided by Dr. Dean </a:t>
            </a:r>
            <a:r>
              <a:rPr lang="en-US" dirty="0" err="1" smtClean="0">
                <a:solidFill>
                  <a:schemeClr val="tx1">
                    <a:lumMod val="75000"/>
                    <a:lumOff val="25000"/>
                  </a:schemeClr>
                </a:solidFill>
                <a:latin typeface="Century Gothic" panose="020B0502020202020204" pitchFamily="34" charset="0"/>
              </a:rPr>
              <a:t>Hively</a:t>
            </a:r>
            <a:r>
              <a:rPr lang="en-US" dirty="0" smtClean="0">
                <a:solidFill>
                  <a:schemeClr val="tx1">
                    <a:lumMod val="75000"/>
                    <a:lumOff val="25000"/>
                  </a:schemeClr>
                </a:solidFill>
                <a:latin typeface="Century Gothic" panose="020B0502020202020204" pitchFamily="34" charset="0"/>
              </a:rPr>
              <a:t> of USGS</a:t>
            </a:r>
          </a:p>
          <a:p>
            <a:pPr rtl="0"/>
            <a:r>
              <a:rPr lang="en-US" dirty="0" smtClean="0">
                <a:solidFill>
                  <a:schemeClr val="tx1">
                    <a:lumMod val="75000"/>
                    <a:lumOff val="25000"/>
                  </a:schemeClr>
                </a:solidFill>
                <a:latin typeface="Century Gothic" panose="020B0502020202020204" pitchFamily="34" charset="0"/>
              </a:rPr>
              <a:t>GEE image: NASA DEVELOP team</a:t>
            </a:r>
            <a:endParaRPr lang="en-US" b="0" dirty="0" smtClean="0">
              <a:solidFill>
                <a:schemeClr val="tx1">
                  <a:lumMod val="75000"/>
                  <a:lumOff val="25000"/>
                </a:schemeClr>
              </a:solidFill>
              <a:effectLst/>
              <a:latin typeface="Century Gothic" panose="020B0502020202020204" pitchFamily="34" charset="0"/>
            </a:endParaRPr>
          </a:p>
          <a:p>
            <a:pPr defTabSz="931774">
              <a:defRPr/>
            </a:pPr>
            <a:r>
              <a:rPr lang="en-US" dirty="0" smtClean="0">
                <a:solidFill>
                  <a:schemeClr val="tx1">
                    <a:lumMod val="75000"/>
                    <a:lumOff val="25000"/>
                  </a:schemeClr>
                </a:solidFill>
                <a:latin typeface="Century Gothic" panose="020B0502020202020204" pitchFamily="34" charset="0"/>
              </a:rPr>
              <a:t/>
            </a:r>
            <a:br>
              <a:rPr lang="en-US" dirty="0" smtClean="0">
                <a:solidFill>
                  <a:schemeClr val="tx1">
                    <a:lumMod val="75000"/>
                    <a:lumOff val="25000"/>
                  </a:schemeClr>
                </a:solidFill>
                <a:latin typeface="Century Gothic" panose="020B0502020202020204" pitchFamily="34" charset="0"/>
              </a:rPr>
            </a:br>
            <a:endParaRPr lang="en-US" dirty="0">
              <a:solidFill>
                <a:schemeClr val="tx1">
                  <a:lumMod val="75000"/>
                  <a:lumOff val="25000"/>
                </a:schemeClr>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1589816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solidFill>
                  <a:schemeClr val="tx1">
                    <a:lumMod val="75000"/>
                    <a:lumOff val="25000"/>
                  </a:schemeClr>
                </a:solidFill>
                <a:latin typeface="Century Gothic" panose="020B0502020202020204" pitchFamily="34" charset="0"/>
              </a:rPr>
              <a:t>(Diane)</a:t>
            </a:r>
            <a:endParaRPr lang="en-US" u="none" dirty="0" smtClean="0">
              <a:solidFill>
                <a:schemeClr val="tx1">
                  <a:lumMod val="75000"/>
                  <a:lumOff val="25000"/>
                </a:schemeClr>
              </a:solidFill>
              <a:latin typeface="Century Gothic" panose="020B0502020202020204" pitchFamily="34" charset="0"/>
            </a:endParaRPr>
          </a:p>
          <a:p>
            <a:pPr rtl="0"/>
            <a:endParaRPr lang="en-US" dirty="0" smtClean="0">
              <a:solidFill>
                <a:schemeClr val="tx1">
                  <a:lumMod val="75000"/>
                  <a:lumOff val="25000"/>
                </a:schemeClr>
              </a:solidFill>
              <a:latin typeface="Century Gothic" panose="020B0502020202020204" pitchFamily="34" charset="0"/>
            </a:endParaRPr>
          </a:p>
          <a:p>
            <a:pPr rtl="0"/>
            <a:r>
              <a:rPr lang="en-US" dirty="0" smtClean="0">
                <a:solidFill>
                  <a:schemeClr val="tx1">
                    <a:lumMod val="75000"/>
                    <a:lumOff val="25000"/>
                  </a:schemeClr>
                </a:solidFill>
                <a:latin typeface="Century Gothic" panose="020B0502020202020204" pitchFamily="34" charset="0"/>
              </a:rPr>
              <a:t>Here we display the region we focused on for this project. </a:t>
            </a:r>
          </a:p>
          <a:p>
            <a:pPr rtl="0"/>
            <a:endParaRPr lang="en-US" dirty="0" smtClean="0">
              <a:solidFill>
                <a:schemeClr val="tx1">
                  <a:lumMod val="75000"/>
                  <a:lumOff val="25000"/>
                </a:schemeClr>
              </a:solidFill>
              <a:latin typeface="Century Gothic" panose="020B0502020202020204" pitchFamily="34" charset="0"/>
            </a:endParaRPr>
          </a:p>
          <a:p>
            <a:pPr rtl="0"/>
            <a:r>
              <a:rPr lang="en-US" dirty="0" smtClean="0">
                <a:solidFill>
                  <a:schemeClr val="tx1">
                    <a:lumMod val="75000"/>
                    <a:lumOff val="25000"/>
                  </a:schemeClr>
                </a:solidFill>
                <a:latin typeface="Century Gothic" panose="020B0502020202020204" pitchFamily="34" charset="0"/>
              </a:rPr>
              <a:t>Data were provided for four Maryland counties: Washington, Queen Anne’s, Talbot, and Somerset, as seen on the map.</a:t>
            </a:r>
          </a:p>
          <a:p>
            <a:pPr rtl="0"/>
            <a:endParaRPr lang="en-US" dirty="0" smtClean="0">
              <a:solidFill>
                <a:schemeClr val="tx1">
                  <a:lumMod val="75000"/>
                  <a:lumOff val="25000"/>
                </a:schemeClr>
              </a:solidFill>
              <a:latin typeface="Century Gothic" panose="020B0502020202020204" pitchFamily="34" charset="0"/>
            </a:endParaRPr>
          </a:p>
          <a:p>
            <a:pPr rtl="0"/>
            <a:r>
              <a:rPr lang="en-US" dirty="0" smtClean="0">
                <a:solidFill>
                  <a:schemeClr val="tx1">
                    <a:lumMod val="75000"/>
                    <a:lumOff val="25000"/>
                  </a:schemeClr>
                </a:solidFill>
                <a:latin typeface="Century Gothic" panose="020B0502020202020204" pitchFamily="34" charset="0"/>
              </a:rPr>
              <a:t>The entire study period for this project ranges from 2006 through 2018. We broke this study period into two components:</a:t>
            </a:r>
          </a:p>
          <a:p>
            <a:pPr marL="174708" indent="-174708">
              <a:buFont typeface="Arial" panose="020B0604020202020204" pitchFamily="34" charset="0"/>
              <a:buChar char="•"/>
            </a:pPr>
            <a:r>
              <a:rPr lang="en-US" dirty="0" smtClean="0">
                <a:solidFill>
                  <a:schemeClr val="tx1">
                    <a:lumMod val="75000"/>
                    <a:lumOff val="25000"/>
                  </a:schemeClr>
                </a:solidFill>
                <a:latin typeface="Century Gothic" panose="020B0502020202020204" pitchFamily="34" charset="0"/>
              </a:rPr>
              <a:t>Calibration data collected from 2006 to 2012 that was used to create NDVI-correlated biomass and percent ground cover predictions</a:t>
            </a:r>
          </a:p>
          <a:p>
            <a:pPr marL="174708" indent="-174708">
              <a:buFont typeface="Arial" panose="020B0604020202020204" pitchFamily="34" charset="0"/>
              <a:buChar char="•"/>
            </a:pPr>
            <a:r>
              <a:rPr lang="en-US" dirty="0" smtClean="0">
                <a:solidFill>
                  <a:schemeClr val="tx1">
                    <a:lumMod val="75000"/>
                    <a:lumOff val="25000"/>
                  </a:schemeClr>
                </a:solidFill>
                <a:latin typeface="Century Gothic" panose="020B0502020202020204" pitchFamily="34" charset="0"/>
              </a:rPr>
              <a:t>Full winter cover crop program enrollment data collected between 2014 to 2018. Although we focused on the four counties shown here, we did receive data from all counties for 2017 and 2018; this was not used in the development of our GUI but was used to test our analysis.</a:t>
            </a:r>
          </a:p>
          <a:p>
            <a:endParaRPr lang="en-US" dirty="0" smtClean="0">
              <a:solidFill>
                <a:schemeClr val="tx1">
                  <a:lumMod val="75000"/>
                  <a:lumOff val="25000"/>
                </a:schemeClr>
              </a:solidFill>
              <a:latin typeface="Century Gothic" panose="020B0502020202020204" pitchFamily="34" charset="0"/>
            </a:endParaRPr>
          </a:p>
          <a:p>
            <a:r>
              <a:rPr lang="en-US" dirty="0" smtClean="0">
                <a:solidFill>
                  <a:schemeClr val="tx1">
                    <a:lumMod val="75000"/>
                    <a:lumOff val="25000"/>
                  </a:schemeClr>
                </a:solidFill>
                <a:latin typeface="Century Gothic" panose="020B0502020202020204" pitchFamily="34" charset="0"/>
              </a:rPr>
              <a:t>Within our study period, we specifically looked at times between growing seasons: December 15 – January 31 for winter, and March 1 – April 15 for spring.</a:t>
            </a:r>
          </a:p>
          <a:p>
            <a:endParaRPr lang="en-US" dirty="0" smtClean="0">
              <a:solidFill>
                <a:schemeClr val="tx1">
                  <a:lumMod val="75000"/>
                  <a:lumOff val="25000"/>
                </a:schemeClr>
              </a:solidFill>
              <a:latin typeface="Century Gothic" panose="020B0502020202020204" pitchFamily="34" charset="0"/>
            </a:endParaRPr>
          </a:p>
          <a:p>
            <a:r>
              <a:rPr lang="en-US" dirty="0" smtClean="0">
                <a:solidFill>
                  <a:schemeClr val="tx1">
                    <a:lumMod val="75000"/>
                    <a:lumOff val="25000"/>
                  </a:schemeClr>
                </a:solidFill>
                <a:latin typeface="Century Gothic" panose="020B0502020202020204" pitchFamily="34" charset="0"/>
              </a:rPr>
              <a:t>Base layer source: Maryland </a:t>
            </a:r>
            <a:r>
              <a:rPr lang="en-US" dirty="0" err="1" smtClean="0">
                <a:solidFill>
                  <a:schemeClr val="tx1">
                    <a:lumMod val="75000"/>
                    <a:lumOff val="25000"/>
                  </a:schemeClr>
                </a:solidFill>
                <a:latin typeface="Century Gothic" panose="020B0502020202020204" pitchFamily="34" charset="0"/>
              </a:rPr>
              <a:t>iMap</a:t>
            </a:r>
            <a:r>
              <a:rPr lang="en-US" dirty="0" smtClean="0">
                <a:solidFill>
                  <a:schemeClr val="tx1">
                    <a:lumMod val="75000"/>
                    <a:lumOff val="25000"/>
                  </a:schemeClr>
                </a:solidFill>
                <a:latin typeface="Century Gothic" panose="020B0502020202020204" pitchFamily="34" charset="0"/>
              </a:rPr>
              <a:t> (2018) detailed county boundaries (http://data.imap.maryland.gov/datasets/maryland-physical-boundaries-county-boundaries-detailed). Raster image is ArcGIS World Imagery </a:t>
            </a:r>
            <a:r>
              <a:rPr lang="en-US" dirty="0" err="1" smtClean="0">
                <a:solidFill>
                  <a:schemeClr val="tx1">
                    <a:lumMod val="75000"/>
                    <a:lumOff val="25000"/>
                  </a:schemeClr>
                </a:solidFill>
                <a:latin typeface="Century Gothic" panose="020B0502020202020204" pitchFamily="34" charset="0"/>
              </a:rPr>
              <a:t>basemap</a:t>
            </a:r>
            <a:r>
              <a:rPr lang="en-US" dirty="0" smtClean="0">
                <a:solidFill>
                  <a:schemeClr val="tx1">
                    <a:lumMod val="75000"/>
                    <a:lumOff val="25000"/>
                  </a:schemeClr>
                </a:solidFill>
                <a:latin typeface="Century Gothic" panose="020B0502020202020204" pitchFamily="34" charset="0"/>
              </a:rPr>
              <a:t> (</a:t>
            </a:r>
            <a:r>
              <a:rPr lang="en-US" dirty="0" smtClean="0"/>
              <a:t>Sources: </a:t>
            </a:r>
            <a:r>
              <a:rPr lang="en-US" dirty="0" err="1" smtClean="0"/>
              <a:t>Esri</a:t>
            </a:r>
            <a:r>
              <a:rPr lang="en-US" dirty="0" smtClean="0"/>
              <a:t>, </a:t>
            </a:r>
            <a:r>
              <a:rPr lang="en-US" dirty="0" err="1" smtClean="0"/>
              <a:t>DigitalGlobe</a:t>
            </a:r>
            <a:r>
              <a:rPr lang="en-US" dirty="0" smtClean="0"/>
              <a:t>, </a:t>
            </a:r>
            <a:r>
              <a:rPr lang="en-US" dirty="0" err="1" smtClean="0"/>
              <a:t>GeoEye</a:t>
            </a:r>
            <a:r>
              <a:rPr lang="en-US" dirty="0" smtClean="0"/>
              <a:t>, </a:t>
            </a:r>
            <a:r>
              <a:rPr lang="en-US" dirty="0" err="1" smtClean="0"/>
              <a:t>i</a:t>
            </a:r>
            <a:r>
              <a:rPr lang="en-US" dirty="0" smtClean="0"/>
              <a:t>-cubed, USDA FSA, USGS, AEX, </a:t>
            </a:r>
            <a:r>
              <a:rPr lang="en-US" dirty="0" err="1" smtClean="0"/>
              <a:t>Getmapping</a:t>
            </a:r>
            <a:r>
              <a:rPr lang="en-US" dirty="0" smtClean="0"/>
              <a:t>, </a:t>
            </a:r>
            <a:r>
              <a:rPr lang="en-US" dirty="0" err="1" smtClean="0"/>
              <a:t>Aerogrid</a:t>
            </a:r>
            <a:r>
              <a:rPr lang="en-US" dirty="0" smtClean="0"/>
              <a:t>, IGN, IGP, </a:t>
            </a:r>
            <a:r>
              <a:rPr lang="en-US" dirty="0" err="1" smtClean="0"/>
              <a:t>swisstopo</a:t>
            </a:r>
            <a:r>
              <a:rPr lang="en-US" dirty="0" smtClean="0"/>
              <a:t>, and the GIS User Community).</a:t>
            </a:r>
            <a:endParaRPr lang="en-US" dirty="0" smtClean="0">
              <a:solidFill>
                <a:schemeClr val="tx1">
                  <a:lumMod val="75000"/>
                  <a:lumOff val="25000"/>
                </a:schemeClr>
              </a:solidFill>
              <a:latin typeface="Century Gothic" panose="020B0502020202020204" pitchFamily="34" charset="0"/>
            </a:endParaRPr>
          </a:p>
          <a:p>
            <a:endParaRPr lang="en-US" u="sng" dirty="0" smtClean="0">
              <a:solidFill>
                <a:schemeClr val="tx1">
                  <a:lumMod val="75000"/>
                  <a:lumOff val="25000"/>
                </a:schemeClr>
              </a:solidFill>
              <a:latin typeface="Century Gothic" panose="020B0502020202020204" pitchFamily="34" charset="0"/>
            </a:endParaRPr>
          </a:p>
          <a:p>
            <a:endParaRPr lang="en-US" dirty="0">
              <a:solidFill>
                <a:schemeClr val="tx1">
                  <a:lumMod val="75000"/>
                  <a:lumOff val="25000"/>
                </a:schemeClr>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886526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solidFill>
                  <a:schemeClr val="tx1">
                    <a:lumMod val="75000"/>
                    <a:lumOff val="25000"/>
                  </a:schemeClr>
                </a:solidFill>
                <a:latin typeface="Century Gothic" panose="020B0502020202020204" pitchFamily="34" charset="0"/>
              </a:rPr>
              <a:t>(Diane)</a:t>
            </a:r>
            <a:endParaRPr lang="en-US" u="none" dirty="0" smtClean="0">
              <a:solidFill>
                <a:schemeClr val="tx1">
                  <a:lumMod val="75000"/>
                  <a:lumOff val="25000"/>
                </a:schemeClr>
              </a:solidFill>
              <a:latin typeface="Century Gothic" panose="020B0502020202020204" pitchFamily="34" charset="0"/>
            </a:endParaRPr>
          </a:p>
          <a:p>
            <a:endParaRPr lang="en-US" dirty="0" smtClean="0">
              <a:solidFill>
                <a:schemeClr val="tx1">
                  <a:lumMod val="75000"/>
                  <a:lumOff val="25000"/>
                </a:schemeClr>
              </a:solidFill>
              <a:latin typeface="Century Gothic" panose="020B0502020202020204" pitchFamily="34" charset="0"/>
            </a:endParaRPr>
          </a:p>
          <a:p>
            <a:r>
              <a:rPr lang="en-US" dirty="0" smtClean="0">
                <a:solidFill>
                  <a:schemeClr val="tx1">
                    <a:lumMod val="75000"/>
                    <a:lumOff val="25000"/>
                  </a:schemeClr>
                </a:solidFill>
                <a:latin typeface="Century Gothic" panose="020B0502020202020204" pitchFamily="34" charset="0"/>
              </a:rPr>
              <a:t>Staying consistent with the previous DEVELOP team, we are using NASA Landsat 5 and Landsat 8 imagery. We are also implementing a script that was written for ESA Sentinel-2, as it has now been sufficiently integrated into Google Earth Engine. Landsat 5 images are applicable from 2006-2013 while Landsat 8 images are applicable from 2013-2018. Sentinel-2 images can be used from 2015 onward to supplement data-poor Landsat images – for example, those with high cloud cover. </a:t>
            </a:r>
          </a:p>
          <a:p>
            <a:endParaRPr lang="en-US" dirty="0" smtClean="0">
              <a:solidFill>
                <a:schemeClr val="tx1">
                  <a:lumMod val="75000"/>
                  <a:lumOff val="25000"/>
                </a:schemeClr>
              </a:solidFill>
              <a:latin typeface="Century Gothic" panose="020B0502020202020204" pitchFamily="34" charset="0"/>
            </a:endParaRPr>
          </a:p>
          <a:p>
            <a:endParaRPr lang="en-US" dirty="0">
              <a:solidFill>
                <a:schemeClr val="tx1">
                  <a:lumMod val="75000"/>
                  <a:lumOff val="25000"/>
                </a:schemeClr>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3864046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fontAlgn="base">
              <a:defRPr/>
            </a:pPr>
            <a:r>
              <a:rPr lang="en-US" dirty="0" smtClean="0">
                <a:solidFill>
                  <a:schemeClr val="tx1">
                    <a:lumMod val="75000"/>
                    <a:lumOff val="25000"/>
                  </a:schemeClr>
                </a:solidFill>
                <a:latin typeface="Century Gothic" panose="020B0502020202020204" pitchFamily="34" charset="0"/>
              </a:rPr>
              <a:t>(Diane)</a:t>
            </a:r>
            <a:endParaRPr lang="en-US" u="none" dirty="0" smtClean="0">
              <a:solidFill>
                <a:schemeClr val="tx1">
                  <a:lumMod val="75000"/>
                  <a:lumOff val="25000"/>
                </a:schemeClr>
              </a:solidFill>
              <a:latin typeface="Century Gothic" panose="020B0502020202020204" pitchFamily="34" charset="0"/>
            </a:endParaRPr>
          </a:p>
          <a:p>
            <a:pPr fontAlgn="base"/>
            <a:endParaRPr lang="en-US" dirty="0" smtClean="0">
              <a:solidFill>
                <a:schemeClr val="tx1">
                  <a:lumMod val="75000"/>
                  <a:lumOff val="25000"/>
                </a:schemeClr>
              </a:solidFill>
              <a:latin typeface="Century Gothic" panose="020B0502020202020204" pitchFamily="34" charset="0"/>
            </a:endParaRPr>
          </a:p>
          <a:p>
            <a:pPr fontAlgn="base"/>
            <a:r>
              <a:rPr lang="en-US" dirty="0" smtClean="0">
                <a:solidFill>
                  <a:schemeClr val="tx1">
                    <a:lumMod val="75000"/>
                    <a:lumOff val="25000"/>
                  </a:schemeClr>
                </a:solidFill>
                <a:latin typeface="Century Gothic" panose="020B0502020202020204" pitchFamily="34" charset="0"/>
              </a:rPr>
              <a:t>The steps we took to carry out our analysis were:</a:t>
            </a:r>
          </a:p>
          <a:p>
            <a:pPr marL="174708" indent="-174708" fontAlgn="base">
              <a:buFontTx/>
              <a:buChar char="-"/>
            </a:pPr>
            <a:r>
              <a:rPr lang="en-US" dirty="0" smtClean="0">
                <a:solidFill>
                  <a:schemeClr val="tx1">
                    <a:lumMod val="75000"/>
                    <a:lumOff val="25000"/>
                  </a:schemeClr>
                </a:solidFill>
                <a:latin typeface="Century Gothic" panose="020B0502020202020204" pitchFamily="34" charset="0"/>
              </a:rPr>
              <a:t>Calculating NDVI values for fields based on winter or springtime</a:t>
            </a:r>
          </a:p>
          <a:p>
            <a:pPr marL="174708" indent="-174708" fontAlgn="base">
              <a:buFontTx/>
              <a:buChar char="-"/>
            </a:pPr>
            <a:r>
              <a:rPr lang="en-US" dirty="0" smtClean="0">
                <a:solidFill>
                  <a:schemeClr val="tx1">
                    <a:lumMod val="75000"/>
                    <a:lumOff val="25000"/>
                  </a:schemeClr>
                </a:solidFill>
                <a:latin typeface="Century Gothic" panose="020B0502020202020204" pitchFamily="34" charset="0"/>
              </a:rPr>
              <a:t>Applying calibration equations formulated by the spring 2017 team in order to calculate biomass and percent ground cover based on NDVI</a:t>
            </a:r>
          </a:p>
          <a:p>
            <a:pPr marL="174708" indent="-174708" fontAlgn="base">
              <a:buFontTx/>
              <a:buChar char="-"/>
            </a:pPr>
            <a:r>
              <a:rPr lang="en-US" dirty="0" smtClean="0">
                <a:solidFill>
                  <a:schemeClr val="tx1">
                    <a:lumMod val="75000"/>
                    <a:lumOff val="25000"/>
                  </a:schemeClr>
                </a:solidFill>
                <a:latin typeface="Century Gothic" panose="020B0502020202020204" pitchFamily="34" charset="0"/>
              </a:rPr>
              <a:t>Analyzing data filtered on user-selected agricultural parameters through histograms and tables that display biomass and percent ground cover estimates</a:t>
            </a:r>
          </a:p>
          <a:p>
            <a:pPr marL="174708" indent="-174708" fontAlgn="base">
              <a:buFontTx/>
              <a:buChar char="-"/>
            </a:pPr>
            <a:endParaRPr lang="en-US" dirty="0" smtClean="0">
              <a:solidFill>
                <a:schemeClr val="tx1">
                  <a:lumMod val="75000"/>
                  <a:lumOff val="25000"/>
                </a:schemeClr>
              </a:solidFill>
              <a:latin typeface="Century Gothic" panose="020B0502020202020204" pitchFamily="34" charset="0"/>
            </a:endParaRPr>
          </a:p>
          <a:p>
            <a:pPr fontAlgn="base"/>
            <a:r>
              <a:rPr lang="en-US" dirty="0" smtClean="0">
                <a:solidFill>
                  <a:schemeClr val="tx1">
                    <a:lumMod val="75000"/>
                    <a:lumOff val="25000"/>
                  </a:schemeClr>
                </a:solidFill>
                <a:latin typeface="Century Gothic" panose="020B0502020202020204" pitchFamily="34" charset="0"/>
              </a:rPr>
              <a:t>A major goal of our GUI was to have these actions performed directly within Google Earth Engine, without using programs such as R or Excel. Each methodology listed here was thus coded and performed within the functioning capabilities of our GUI.</a:t>
            </a:r>
          </a:p>
          <a:p>
            <a:pPr fontAlgn="base"/>
            <a:endParaRPr lang="en-US" dirty="0" smtClean="0"/>
          </a:p>
          <a:p>
            <a:r>
              <a:rPr lang="en-US" dirty="0" smtClean="0"/>
              <a:t>Crop</a:t>
            </a:r>
            <a:r>
              <a:rPr lang="en-US" baseline="0" dirty="0" smtClean="0"/>
              <a:t> </a:t>
            </a:r>
            <a:r>
              <a:rPr lang="en-US" baseline="0" dirty="0" err="1" smtClean="0"/>
              <a:t>shapefile</a:t>
            </a:r>
            <a:r>
              <a:rPr lang="en-US" baseline="0" dirty="0" smtClean="0"/>
              <a:t> image: NASA DEVELOP team</a:t>
            </a:r>
            <a:endParaRPr lang="en-US" dirty="0" smtClean="0"/>
          </a:p>
          <a:p>
            <a:r>
              <a:rPr lang="en-US" dirty="0" smtClean="0"/>
              <a:t>Image</a:t>
            </a:r>
            <a:r>
              <a:rPr lang="en-US" baseline="0" dirty="0" smtClean="0"/>
              <a:t> URL: </a:t>
            </a:r>
            <a:r>
              <a:rPr lang="en-US" u="sng" dirty="0" smtClean="0">
                <a:hlinkClick r:id="rId3"/>
              </a:rPr>
              <a:t>https://commons.wikimedia.org/wiki/File:2004_0609_Italian_ryegrass_cover_crop.jpg</a:t>
            </a:r>
            <a:endParaRPr lang="en-US" u="sng" dirty="0" smtClean="0"/>
          </a:p>
          <a:p>
            <a:r>
              <a:rPr lang="en-US" dirty="0" smtClean="0"/>
              <a:t>Histogram image: NASA DEVELOP team</a:t>
            </a:r>
          </a:p>
          <a:p>
            <a:endParaRPr lang="en-US" dirty="0" smtClean="0"/>
          </a:p>
          <a:p>
            <a:r>
              <a:rPr lang="en-US" u="sng" dirty="0" smtClean="0"/>
              <a:t/>
            </a:r>
            <a:br>
              <a:rPr lang="en-US" u="sng" dirty="0" smtClean="0"/>
            </a:br>
            <a:endParaRPr lang="en-US" u="none" dirty="0"/>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19414519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5783" y="358445"/>
            <a:ext cx="870608" cy="741586"/>
          </a:xfrm>
          <a:prstGeom prst="rect">
            <a:avLst/>
          </a:prstGeom>
        </p:spPr>
      </p:pic>
      <p:sp>
        <p:nvSpPr>
          <p:cNvPr id="12" name="TextBox 11"/>
          <p:cNvSpPr txBox="1"/>
          <p:nvPr userDrawn="1"/>
        </p:nvSpPr>
        <p:spPr>
          <a:xfrm>
            <a:off x="8956532" y="56323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3" name="Straight Connector 12"/>
          <p:cNvCxnSpPr/>
          <p:nvPr userDrawn="1"/>
        </p:nvCxnSpPr>
        <p:spPr>
          <a:xfrm>
            <a:off x="10942232" y="42512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15270"/>
          <a:stretch/>
        </p:blipFill>
        <p:spPr>
          <a:xfrm>
            <a:off x="0" y="0"/>
            <a:ext cx="10330249"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7EB761"/>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4" name="Rectangle 3"/>
          <p:cNvSpPr/>
          <p:nvPr userDrawn="1"/>
        </p:nvSpPr>
        <p:spPr>
          <a:xfrm>
            <a:off x="0" y="6812281"/>
            <a:ext cx="12192000" cy="45719"/>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1228882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1824"/>
          <a:stretch/>
        </p:blipFill>
        <p:spPr>
          <a:xfrm>
            <a:off x="0" y="0"/>
            <a:ext cx="10750378" cy="68580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7EB761"/>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23418"/>
            <a:ext cx="12192000" cy="45719"/>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6" name="Rectangle 15"/>
          <p:cNvSpPr/>
          <p:nvPr userDrawn="1"/>
        </p:nvSpPr>
        <p:spPr>
          <a:xfrm>
            <a:off x="0" y="6823570"/>
            <a:ext cx="12192000" cy="45719"/>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0" y="6812281"/>
            <a:ext cx="12192000" cy="45719"/>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5430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r="10406"/>
          <a:stretch/>
        </p:blipFill>
        <p:spPr>
          <a:xfrm>
            <a:off x="0" y="3437552"/>
            <a:ext cx="10923373" cy="6858000"/>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7EB761"/>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0"/>
            <a:ext cx="12192000" cy="45719"/>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0" y="3459894"/>
            <a:ext cx="1000735" cy="840259"/>
          </a:xfrm>
          <a:prstGeom prst="rect">
            <a:avLst/>
          </a:prstGeom>
        </p:spPr>
      </p:pic>
    </p:spTree>
    <p:extLst>
      <p:ext uri="{BB962C8B-B14F-4D97-AF65-F5344CB8AC3E}">
        <p14:creationId xmlns:p14="http://schemas.microsoft.com/office/powerpoint/2010/main" val="5779747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2433"/>
          <a:stretch/>
        </p:blipFill>
        <p:spPr>
          <a:xfrm>
            <a:off x="0" y="0"/>
            <a:ext cx="10676238" cy="68580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7EB761"/>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09900"/>
            <a:ext cx="12192000" cy="45719"/>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8399" y="137164"/>
            <a:ext cx="382562" cy="382562"/>
          </a:xfrm>
          <a:prstGeom prst="rect">
            <a:avLst/>
          </a:prstGeom>
        </p:spPr>
      </p:pic>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6" name="Rectangle 15"/>
          <p:cNvSpPr/>
          <p:nvPr userDrawn="1"/>
        </p:nvSpPr>
        <p:spPr>
          <a:xfrm>
            <a:off x="0" y="6812281"/>
            <a:ext cx="12192000" cy="45719"/>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6426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r="13649"/>
          <a:stretch/>
        </p:blipFill>
        <p:spPr>
          <a:xfrm>
            <a:off x="0" y="0"/>
            <a:ext cx="10527957" cy="6858000"/>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7EB761"/>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7EB761"/>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7EB761"/>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09900"/>
            <a:ext cx="12192000" cy="45719"/>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7EB761"/>
                </a:solidFill>
              </a:defRPr>
            </a:lvl1pPr>
          </a:lstStyle>
          <a:p>
            <a:r>
              <a:rPr lang="en-US" dirty="0" smtClean="0"/>
              <a:t>Slide Title</a:t>
            </a:r>
            <a:endParaRPr lang="en-US" dirty="0"/>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8399" y="137164"/>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21" name="Rectangle 20"/>
          <p:cNvSpPr/>
          <p:nvPr userDrawn="1"/>
        </p:nvSpPr>
        <p:spPr>
          <a:xfrm>
            <a:off x="0" y="6812281"/>
            <a:ext cx="12192000" cy="45719"/>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38765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r="11723"/>
          <a:stretch/>
        </p:blipFill>
        <p:spPr>
          <a:xfrm>
            <a:off x="0" y="0"/>
            <a:ext cx="10762735" cy="6858000"/>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7EB761"/>
                </a:solidFill>
              </a:defRPr>
            </a:lvl1pPr>
          </a:lstStyle>
          <a:p>
            <a:r>
              <a:rPr lang="en-US" dirty="0" smtClean="0"/>
              <a:t>Slide Title</a:t>
            </a:r>
            <a:endParaRPr lang="en-US" dirty="0"/>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7EB761"/>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7EB761"/>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7EB761"/>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09900"/>
            <a:ext cx="12192000" cy="45719"/>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8399" y="137164"/>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21" name="Rectangle 20"/>
          <p:cNvSpPr/>
          <p:nvPr userDrawn="1"/>
        </p:nvSpPr>
        <p:spPr>
          <a:xfrm>
            <a:off x="0" y="6812281"/>
            <a:ext cx="12192000" cy="45719"/>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1460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864" y="641608"/>
            <a:ext cx="915296" cy="915296"/>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7EB761"/>
                </a:solidFill>
              </a:defRPr>
            </a:lvl1pPr>
          </a:lstStyle>
          <a:p>
            <a:r>
              <a:rPr lang="en-US" dirty="0" smtClean="0"/>
              <a:t>Section Title</a:t>
            </a:r>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7" name="Rectangle 6"/>
          <p:cNvSpPr/>
          <p:nvPr userDrawn="1"/>
        </p:nvSpPr>
        <p:spPr>
          <a:xfrm>
            <a:off x="0" y="6812673"/>
            <a:ext cx="12192000" cy="45719"/>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spTree>
    <p:extLst>
      <p:ext uri="{BB962C8B-B14F-4D97-AF65-F5344CB8AC3E}">
        <p14:creationId xmlns:p14="http://schemas.microsoft.com/office/powerpoint/2010/main" val="419895282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12534"/>
          <a:stretch/>
        </p:blipFill>
        <p:spPr>
          <a:xfrm>
            <a:off x="0" y="0"/>
            <a:ext cx="10663881" cy="6858000"/>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7EB761"/>
                </a:solidFill>
              </a:defRPr>
            </a:lvl1pPr>
          </a:lstStyle>
          <a:p>
            <a:r>
              <a:rPr lang="en-US" dirty="0" smtClean="0"/>
              <a:t>Slide Title</a:t>
            </a:r>
            <a:endParaRPr lang="en-US" dirty="0"/>
          </a:p>
        </p:txBody>
      </p:sp>
      <p:sp>
        <p:nvSpPr>
          <p:cNvPr id="18" name="Rectangle 17"/>
          <p:cNvSpPr/>
          <p:nvPr userDrawn="1"/>
        </p:nvSpPr>
        <p:spPr>
          <a:xfrm>
            <a:off x="0" y="6809900"/>
            <a:ext cx="12192000" cy="45719"/>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rotWithShape="1">
          <a:blip r:embed="rId3" cstate="print">
            <a:extLst>
              <a:ext uri="{28A0092B-C50C-407E-A947-70E740481C1C}">
                <a14:useLocalDpi xmlns:a14="http://schemas.microsoft.com/office/drawing/2010/main" val="0"/>
              </a:ext>
            </a:extLst>
          </a:blip>
          <a:srcRect l="45000"/>
          <a:stretch/>
        </p:blipFill>
        <p:spPr>
          <a:xfrm>
            <a:off x="5486400" y="0"/>
            <a:ext cx="6705437" cy="6858000"/>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8399" y="137164"/>
            <a:ext cx="382562" cy="382562"/>
          </a:xfrm>
          <a:prstGeom prst="rect">
            <a:avLst/>
          </a:prstGeom>
        </p:spPr>
      </p:pic>
      <p:pic>
        <p:nvPicPr>
          <p:cNvPr id="11" name="Picture 10"/>
          <p:cNvPicPr>
            <a:picLocks noChangeAspect="1"/>
          </p:cNvPicPr>
          <p:nvPr userDrawn="1"/>
        </p:nvPicPr>
        <p:blipFill rotWithShape="1">
          <a:blip r:embed="rId5"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2" name="Rectangle 11"/>
          <p:cNvSpPr/>
          <p:nvPr userDrawn="1"/>
        </p:nvSpPr>
        <p:spPr>
          <a:xfrm>
            <a:off x="0" y="6812281"/>
            <a:ext cx="12192000" cy="45719"/>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9391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486" t="1043" r="51095" b="9833"/>
          <a:stretch/>
        </p:blipFill>
        <p:spPr>
          <a:xfrm>
            <a:off x="-10634" y="-10633"/>
            <a:ext cx="6623607" cy="6858000"/>
          </a:xfrm>
          <a:prstGeom prst="rect">
            <a:avLst/>
          </a:prstGeom>
        </p:spPr>
      </p:pic>
      <p:sp>
        <p:nvSpPr>
          <p:cNvPr id="4" name="Rectangle 3"/>
          <p:cNvSpPr/>
          <p:nvPr/>
        </p:nvSpPr>
        <p:spPr>
          <a:xfrm>
            <a:off x="5927075" y="4065224"/>
            <a:ext cx="973455" cy="623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 y="0"/>
            <a:ext cx="12202634" cy="6858000"/>
          </a:xfrm>
          <a:prstGeom prst="rect">
            <a:avLst/>
          </a:prstGeom>
        </p:spPr>
      </p:pic>
      <p:sp>
        <p:nvSpPr>
          <p:cNvPr id="19" name="Text Placeholder 17"/>
          <p:cNvSpPr txBox="1">
            <a:spLocks/>
          </p:cNvSpPr>
          <p:nvPr/>
        </p:nvSpPr>
        <p:spPr>
          <a:xfrm>
            <a:off x="9596103" y="5133327"/>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schemeClr val="tx1">
                    <a:lumMod val="75000"/>
                    <a:lumOff val="25000"/>
                  </a:schemeClr>
                </a:solidFill>
              </a:rPr>
              <a:t>Julio Peredo</a:t>
            </a:r>
            <a:endParaRPr lang="en-US" sz="1400" dirty="0">
              <a:solidFill>
                <a:schemeClr val="tx1">
                  <a:lumMod val="75000"/>
                  <a:lumOff val="25000"/>
                </a:schemeClr>
              </a:solidFill>
            </a:endParaRPr>
          </a:p>
        </p:txBody>
      </p:sp>
      <p:sp>
        <p:nvSpPr>
          <p:cNvPr id="20" name="Text Placeholder 17"/>
          <p:cNvSpPr txBox="1">
            <a:spLocks/>
          </p:cNvSpPr>
          <p:nvPr/>
        </p:nvSpPr>
        <p:spPr>
          <a:xfrm>
            <a:off x="9596103" y="4787660"/>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schemeClr val="tx1">
                    <a:lumMod val="75000"/>
                    <a:lumOff val="25000"/>
                  </a:schemeClr>
                </a:solidFill>
              </a:rPr>
              <a:t>Logan Kline</a:t>
            </a:r>
            <a:endParaRPr lang="en-US" sz="1400" dirty="0">
              <a:solidFill>
                <a:schemeClr val="tx1">
                  <a:lumMod val="75000"/>
                  <a:lumOff val="25000"/>
                </a:schemeClr>
              </a:solidFill>
            </a:endParaRPr>
          </a:p>
        </p:txBody>
      </p:sp>
      <p:sp>
        <p:nvSpPr>
          <p:cNvPr id="21" name="Text Placeholder 17"/>
          <p:cNvSpPr txBox="1">
            <a:spLocks/>
          </p:cNvSpPr>
          <p:nvPr/>
        </p:nvSpPr>
        <p:spPr>
          <a:xfrm>
            <a:off x="9596103" y="547899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schemeClr val="tx1">
                    <a:lumMod val="75000"/>
                    <a:lumOff val="25000"/>
                  </a:schemeClr>
                </a:solidFill>
              </a:rPr>
              <a:t>Diane Portillo</a:t>
            </a:r>
            <a:endParaRPr lang="en-US" sz="1400" dirty="0">
              <a:solidFill>
                <a:schemeClr val="tx1">
                  <a:lumMod val="75000"/>
                  <a:lumOff val="25000"/>
                </a:schemeClr>
              </a:solidFill>
            </a:endParaRPr>
          </a:p>
        </p:txBody>
      </p:sp>
      <p:sp>
        <p:nvSpPr>
          <p:cNvPr id="28" name="Title 1"/>
          <p:cNvSpPr txBox="1">
            <a:spLocks/>
          </p:cNvSpPr>
          <p:nvPr/>
        </p:nvSpPr>
        <p:spPr>
          <a:xfrm>
            <a:off x="6062470" y="1887629"/>
            <a:ext cx="5647765" cy="1235240"/>
          </a:xfrm>
          <a:prstGeom prst="rect">
            <a:avLst/>
          </a:prstGeom>
        </p:spPr>
        <p:txBody>
          <a:bodyPr anchor="ctr">
            <a:normAutofit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sz="4400" dirty="0" smtClean="0">
                <a:solidFill>
                  <a:srgbClr val="7EB761"/>
                </a:solidFill>
              </a:rPr>
              <a:t>CHESAPEAKE BAY AGRICULTURE II</a:t>
            </a:r>
            <a:endParaRPr lang="en-US" sz="4400" dirty="0">
              <a:solidFill>
                <a:srgbClr val="7EB761"/>
              </a:solidFill>
            </a:endParaRPr>
          </a:p>
        </p:txBody>
      </p:sp>
      <p:sp>
        <p:nvSpPr>
          <p:cNvPr id="29" name="Subtitle 2"/>
          <p:cNvSpPr txBox="1">
            <a:spLocks/>
          </p:cNvSpPr>
          <p:nvPr/>
        </p:nvSpPr>
        <p:spPr>
          <a:xfrm>
            <a:off x="6612974" y="3187337"/>
            <a:ext cx="5097261" cy="105809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dirty="0" smtClean="0">
                <a:solidFill>
                  <a:schemeClr val="tx1">
                    <a:lumMod val="75000"/>
                    <a:lumOff val="25000"/>
                  </a:schemeClr>
                </a:solidFill>
              </a:rPr>
              <a:t>Operational Analysis of Winter Cover Crop Environmental Performance throughout the State of Maryland</a:t>
            </a:r>
          </a:p>
        </p:txBody>
      </p:sp>
      <p:sp>
        <p:nvSpPr>
          <p:cNvPr id="31" name="Text Placeholder 17"/>
          <p:cNvSpPr txBox="1">
            <a:spLocks/>
          </p:cNvSpPr>
          <p:nvPr/>
        </p:nvSpPr>
        <p:spPr>
          <a:xfrm>
            <a:off x="9596103" y="5824661"/>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schemeClr val="tx1">
                    <a:lumMod val="75000"/>
                    <a:lumOff val="25000"/>
                  </a:schemeClr>
                </a:solidFill>
              </a:rPr>
              <a:t>Benjamin Whong</a:t>
            </a:r>
            <a:endParaRPr lang="en-US" sz="1400" dirty="0">
              <a:solidFill>
                <a:schemeClr val="tx1">
                  <a:lumMod val="75000"/>
                  <a:lumOff val="25000"/>
                </a:schemeClr>
              </a:solidFill>
            </a:endParaRPr>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380" y="5737058"/>
            <a:ext cx="678581" cy="731520"/>
          </a:xfrm>
          <a:prstGeom prst="rect">
            <a:avLst/>
          </a:prstGeom>
        </p:spPr>
      </p:pic>
      <p:sp>
        <p:nvSpPr>
          <p:cNvPr id="3" name="Rectangle 2"/>
          <p:cNvSpPr/>
          <p:nvPr/>
        </p:nvSpPr>
        <p:spPr>
          <a:xfrm>
            <a:off x="6624354" y="1546163"/>
            <a:ext cx="5085881" cy="307777"/>
          </a:xfrm>
          <a:prstGeom prst="rect">
            <a:avLst/>
          </a:prstGeom>
        </p:spPr>
        <p:txBody>
          <a:bodyPr wrap="square">
            <a:spAutoFit/>
          </a:bodyPr>
          <a:lstStyle/>
          <a:p>
            <a:pPr algn="r"/>
            <a:r>
              <a:rPr lang="en-US" sz="1400" i="1" dirty="0" smtClean="0">
                <a:solidFill>
                  <a:schemeClr val="tx1">
                    <a:lumMod val="75000"/>
                    <a:lumOff val="25000"/>
                  </a:schemeClr>
                </a:solidFill>
              </a:rPr>
              <a:t>2018 Fall | Maryland – Goddard</a:t>
            </a:r>
            <a:endParaRPr lang="en-US" sz="1400" i="1" dirty="0">
              <a:solidFill>
                <a:schemeClr val="tx1">
                  <a:lumMod val="75000"/>
                  <a:lumOff val="25000"/>
                </a:schemeClr>
              </a:solidFill>
            </a:endParaRPr>
          </a:p>
        </p:txBody>
      </p:sp>
    </p:spTree>
    <p:extLst>
      <p:ext uri="{BB962C8B-B14F-4D97-AF65-F5344CB8AC3E}">
        <p14:creationId xmlns:p14="http://schemas.microsoft.com/office/powerpoint/2010/main" val="42092323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907585" y="1236200"/>
            <a:ext cx="3448050" cy="5010150"/>
          </a:xfrm>
          <a:prstGeom prst="rect">
            <a:avLst/>
          </a:prstGeom>
          <a:ln w="38100">
            <a:solidFill>
              <a:schemeClr val="tx1">
                <a:lumMod val="75000"/>
                <a:lumOff val="25000"/>
              </a:schemeClr>
            </a:solidFill>
          </a:ln>
        </p:spPr>
      </p:pic>
      <p:pic>
        <p:nvPicPr>
          <p:cNvPr id="5" name="Picture 4"/>
          <p:cNvPicPr>
            <a:picLocks noChangeAspect="1"/>
          </p:cNvPicPr>
          <p:nvPr/>
        </p:nvPicPr>
        <p:blipFill>
          <a:blip r:embed="rId4"/>
          <a:stretch>
            <a:fillRect/>
          </a:stretch>
        </p:blipFill>
        <p:spPr>
          <a:xfrm>
            <a:off x="7907585" y="870440"/>
            <a:ext cx="3448050" cy="5572390"/>
          </a:xfrm>
          <a:prstGeom prst="rect">
            <a:avLst/>
          </a:prstGeom>
          <a:ln w="28575">
            <a:solidFill>
              <a:schemeClr val="tx1">
                <a:lumMod val="75000"/>
                <a:lumOff val="25000"/>
              </a:schemeClr>
            </a:solidFill>
          </a:ln>
        </p:spPr>
      </p:pic>
      <p:sp>
        <p:nvSpPr>
          <p:cNvPr id="2" name="Title 1"/>
          <p:cNvSpPr>
            <a:spLocks noGrp="1"/>
          </p:cNvSpPr>
          <p:nvPr>
            <p:ph type="title"/>
          </p:nvPr>
        </p:nvSpPr>
        <p:spPr/>
        <p:txBody>
          <a:bodyPr/>
          <a:lstStyle/>
          <a:p>
            <a:r>
              <a:rPr lang="en-US" dirty="0" smtClean="0"/>
              <a:t>GUI Functionality</a:t>
            </a:r>
            <a:endParaRPr lang="en-US" dirty="0"/>
          </a:p>
        </p:txBody>
      </p:sp>
      <p:pic>
        <p:nvPicPr>
          <p:cNvPr id="6" name="Picture 5"/>
          <p:cNvPicPr>
            <a:picLocks noChangeAspect="1"/>
          </p:cNvPicPr>
          <p:nvPr/>
        </p:nvPicPr>
        <p:blipFill>
          <a:blip r:embed="rId5"/>
          <a:stretch>
            <a:fillRect/>
          </a:stretch>
        </p:blipFill>
        <p:spPr>
          <a:xfrm>
            <a:off x="775505" y="1454998"/>
            <a:ext cx="5975822" cy="4572554"/>
          </a:xfrm>
          <a:prstGeom prst="rect">
            <a:avLst/>
          </a:prstGeom>
          <a:ln w="28575">
            <a:solidFill>
              <a:schemeClr val="tx1">
                <a:lumMod val="75000"/>
                <a:lumOff val="25000"/>
              </a:schemeClr>
            </a:solidFill>
          </a:ln>
        </p:spPr>
      </p:pic>
      <p:cxnSp>
        <p:nvCxnSpPr>
          <p:cNvPr id="8" name="Straight Arrow Connector 7"/>
          <p:cNvCxnSpPr/>
          <p:nvPr/>
        </p:nvCxnSpPr>
        <p:spPr>
          <a:xfrm>
            <a:off x="7038750" y="3741275"/>
            <a:ext cx="733647" cy="0"/>
          </a:xfrm>
          <a:prstGeom prst="straightConnector1">
            <a:avLst/>
          </a:prstGeom>
          <a:ln w="76200">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63881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GUI Output</a:t>
            </a:r>
            <a:endParaRPr lang="en-US" dirty="0"/>
          </a:p>
        </p:txBody>
      </p:sp>
      <p:pic>
        <p:nvPicPr>
          <p:cNvPr id="4" name="Picture 3"/>
          <p:cNvPicPr>
            <a:picLocks noChangeAspect="1"/>
          </p:cNvPicPr>
          <p:nvPr/>
        </p:nvPicPr>
        <p:blipFill>
          <a:blip r:embed="rId3"/>
          <a:stretch>
            <a:fillRect/>
          </a:stretch>
        </p:blipFill>
        <p:spPr>
          <a:xfrm>
            <a:off x="2284683" y="1061645"/>
            <a:ext cx="7622634" cy="5623255"/>
          </a:xfrm>
          <a:prstGeom prst="rect">
            <a:avLst/>
          </a:prstGeom>
          <a:ln w="28575">
            <a:solidFill>
              <a:schemeClr val="tx1">
                <a:lumMod val="75000"/>
                <a:lumOff val="25000"/>
              </a:schemeClr>
            </a:solidFill>
          </a:ln>
        </p:spPr>
      </p:pic>
    </p:spTree>
    <p:extLst>
      <p:ext uri="{BB962C8B-B14F-4D97-AF65-F5344CB8AC3E}">
        <p14:creationId xmlns:p14="http://schemas.microsoft.com/office/powerpoint/2010/main" val="20300351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Histograms</a:t>
            </a:r>
            <a:endParaRPr lang="en-US" dirty="0"/>
          </a:p>
        </p:txBody>
      </p:sp>
      <p:sp>
        <p:nvSpPr>
          <p:cNvPr id="13" name="TextBox 12"/>
          <p:cNvSpPr txBox="1"/>
          <p:nvPr/>
        </p:nvSpPr>
        <p:spPr>
          <a:xfrm>
            <a:off x="955772" y="2692833"/>
            <a:ext cx="4700016" cy="369332"/>
          </a:xfrm>
          <a:prstGeom prst="rect">
            <a:avLst/>
          </a:prstGeom>
          <a:solidFill>
            <a:schemeClr val="bg1"/>
          </a:solidFill>
        </p:spPr>
        <p:txBody>
          <a:bodyPr wrap="square" rtlCol="0">
            <a:spAutoFit/>
          </a:bodyPr>
          <a:lstStyle/>
          <a:p>
            <a:pPr algn="ctr"/>
            <a:r>
              <a:rPr lang="en-US" b="1" u="sng" dirty="0" smtClean="0">
                <a:solidFill>
                  <a:schemeClr val="tx1">
                    <a:lumMod val="75000"/>
                    <a:lumOff val="25000"/>
                  </a:schemeClr>
                </a:solidFill>
              </a:rPr>
              <a:t>Number of Wheat Fields by NDVI Range</a:t>
            </a:r>
          </a:p>
        </p:txBody>
      </p:sp>
      <p:sp>
        <p:nvSpPr>
          <p:cNvPr id="6" name="TextBox 5"/>
          <p:cNvSpPr txBox="1"/>
          <p:nvPr/>
        </p:nvSpPr>
        <p:spPr>
          <a:xfrm>
            <a:off x="1946186" y="1204346"/>
            <a:ext cx="2719188" cy="1200329"/>
          </a:xfrm>
          <a:prstGeom prst="rect">
            <a:avLst/>
          </a:prstGeom>
          <a:solidFill>
            <a:schemeClr val="bg1"/>
          </a:solidFill>
          <a:ln w="28575">
            <a:solidFill>
              <a:schemeClr val="tx1">
                <a:lumMod val="75000"/>
                <a:lumOff val="25000"/>
              </a:schemeClr>
            </a:solidFill>
          </a:ln>
        </p:spPr>
        <p:txBody>
          <a:bodyPr wrap="square" lIns="182880" tIns="182880" rIns="182880" bIns="182880" rtlCol="0">
            <a:spAutoFit/>
          </a:bodyPr>
          <a:lstStyle/>
          <a:p>
            <a:r>
              <a:rPr lang="en-US" b="1" dirty="0" smtClean="0">
                <a:solidFill>
                  <a:schemeClr val="tx1">
                    <a:lumMod val="75000"/>
                    <a:lumOff val="25000"/>
                  </a:schemeClr>
                </a:solidFill>
              </a:rPr>
              <a:t>Satellite: </a:t>
            </a:r>
            <a:r>
              <a:rPr lang="en-US" dirty="0" smtClean="0">
                <a:solidFill>
                  <a:schemeClr val="tx1">
                    <a:lumMod val="75000"/>
                    <a:lumOff val="25000"/>
                  </a:schemeClr>
                </a:solidFill>
              </a:rPr>
              <a:t>Landsat 8</a:t>
            </a:r>
          </a:p>
          <a:p>
            <a:r>
              <a:rPr lang="en-US" b="1" dirty="0" smtClean="0">
                <a:solidFill>
                  <a:schemeClr val="tx1">
                    <a:lumMod val="75000"/>
                    <a:lumOff val="25000"/>
                  </a:schemeClr>
                </a:solidFill>
              </a:rPr>
              <a:t>Season: </a:t>
            </a:r>
            <a:r>
              <a:rPr lang="en-US" dirty="0" smtClean="0">
                <a:solidFill>
                  <a:schemeClr val="tx1">
                    <a:lumMod val="75000"/>
                    <a:lumOff val="25000"/>
                  </a:schemeClr>
                </a:solidFill>
              </a:rPr>
              <a:t>Spring</a:t>
            </a:r>
          </a:p>
          <a:p>
            <a:r>
              <a:rPr lang="en-US" b="1" dirty="0" smtClean="0">
                <a:solidFill>
                  <a:schemeClr val="tx1">
                    <a:lumMod val="75000"/>
                    <a:lumOff val="25000"/>
                  </a:schemeClr>
                </a:solidFill>
              </a:rPr>
              <a:t>Cover Crop: </a:t>
            </a:r>
            <a:r>
              <a:rPr lang="en-US" b="1" dirty="0" smtClean="0">
                <a:solidFill>
                  <a:srgbClr val="7EB761"/>
                </a:solidFill>
              </a:rPr>
              <a:t>Wheat</a:t>
            </a:r>
            <a:endParaRPr lang="en-US" b="1" dirty="0">
              <a:solidFill>
                <a:srgbClr val="7EB761"/>
              </a:solidFill>
            </a:endParaRPr>
          </a:p>
        </p:txBody>
      </p:sp>
      <p:grpSp>
        <p:nvGrpSpPr>
          <p:cNvPr id="9" name="Group 8"/>
          <p:cNvGrpSpPr/>
          <p:nvPr/>
        </p:nvGrpSpPr>
        <p:grpSpPr>
          <a:xfrm>
            <a:off x="348534" y="3100211"/>
            <a:ext cx="5914492" cy="3018099"/>
            <a:chOff x="574670" y="3100211"/>
            <a:chExt cx="5914492" cy="3018099"/>
          </a:xfrm>
        </p:grpSpPr>
        <p:pic>
          <p:nvPicPr>
            <p:cNvPr id="4" name="Picture 3"/>
            <p:cNvPicPr>
              <a:picLocks noChangeAspect="1"/>
            </p:cNvPicPr>
            <p:nvPr/>
          </p:nvPicPr>
          <p:blipFill rotWithShape="1">
            <a:blip r:embed="rId3"/>
            <a:srcRect l="14216" t="15650" r="5672" b="18013"/>
            <a:stretch/>
          </p:blipFill>
          <p:spPr>
            <a:xfrm>
              <a:off x="1384913" y="3190159"/>
              <a:ext cx="4893235" cy="2325631"/>
            </a:xfrm>
            <a:prstGeom prst="rect">
              <a:avLst/>
            </a:prstGeom>
          </p:spPr>
        </p:pic>
        <p:sp>
          <p:nvSpPr>
            <p:cNvPr id="14" name="TextBox 13"/>
            <p:cNvSpPr txBox="1"/>
            <p:nvPr/>
          </p:nvSpPr>
          <p:spPr>
            <a:xfrm>
              <a:off x="3013182" y="5779756"/>
              <a:ext cx="1731158" cy="338554"/>
            </a:xfrm>
            <a:prstGeom prst="rect">
              <a:avLst/>
            </a:prstGeom>
            <a:noFill/>
          </p:spPr>
          <p:txBody>
            <a:bodyPr wrap="square" rtlCol="0">
              <a:spAutoFit/>
            </a:bodyPr>
            <a:lstStyle/>
            <a:p>
              <a:pPr algn="ctr"/>
              <a:r>
                <a:rPr lang="en-US" sz="1600" dirty="0" smtClean="0">
                  <a:solidFill>
                    <a:schemeClr val="tx1">
                      <a:lumMod val="75000"/>
                      <a:lumOff val="25000"/>
                    </a:schemeClr>
                  </a:solidFill>
                </a:rPr>
                <a:t>Maximum NDVI</a:t>
              </a:r>
            </a:p>
          </p:txBody>
        </p:sp>
        <p:sp>
          <p:nvSpPr>
            <p:cNvPr id="15" name="TextBox 14"/>
            <p:cNvSpPr txBox="1"/>
            <p:nvPr/>
          </p:nvSpPr>
          <p:spPr>
            <a:xfrm rot="16200000">
              <a:off x="110879" y="4232183"/>
              <a:ext cx="1266136" cy="338554"/>
            </a:xfrm>
            <a:prstGeom prst="rect">
              <a:avLst/>
            </a:prstGeom>
            <a:noFill/>
          </p:spPr>
          <p:txBody>
            <a:bodyPr wrap="square" rtlCol="0">
              <a:spAutoFit/>
            </a:bodyPr>
            <a:lstStyle/>
            <a:p>
              <a:r>
                <a:rPr lang="en-US" sz="1600" dirty="0" smtClean="0">
                  <a:solidFill>
                    <a:schemeClr val="tx1">
                      <a:lumMod val="75000"/>
                      <a:lumOff val="25000"/>
                    </a:schemeClr>
                  </a:solidFill>
                </a:rPr>
                <a:t>Frequency</a:t>
              </a:r>
            </a:p>
          </p:txBody>
        </p:sp>
        <p:sp>
          <p:nvSpPr>
            <p:cNvPr id="7" name="TextBox 6"/>
            <p:cNvSpPr txBox="1"/>
            <p:nvPr/>
          </p:nvSpPr>
          <p:spPr>
            <a:xfrm>
              <a:off x="902734" y="3100211"/>
              <a:ext cx="593066" cy="2602499"/>
            </a:xfrm>
            <a:prstGeom prst="rect">
              <a:avLst/>
            </a:prstGeom>
            <a:noFill/>
          </p:spPr>
          <p:txBody>
            <a:bodyPr wrap="square" rtlCol="0">
              <a:noAutofit/>
            </a:bodyPr>
            <a:lstStyle/>
            <a:p>
              <a:pPr algn="r"/>
              <a:r>
                <a:rPr lang="en-US" sz="1400" dirty="0" smtClean="0">
                  <a:solidFill>
                    <a:schemeClr val="tx1">
                      <a:lumMod val="75000"/>
                      <a:lumOff val="25000"/>
                    </a:schemeClr>
                  </a:solidFill>
                </a:rPr>
                <a:t>3000</a:t>
              </a:r>
            </a:p>
            <a:p>
              <a:pPr algn="r"/>
              <a:endParaRPr lang="en-US" sz="2200" dirty="0" smtClean="0">
                <a:solidFill>
                  <a:schemeClr val="tx1">
                    <a:lumMod val="75000"/>
                    <a:lumOff val="25000"/>
                  </a:schemeClr>
                </a:solidFill>
              </a:endParaRPr>
            </a:p>
            <a:p>
              <a:pPr algn="r"/>
              <a:r>
                <a:rPr lang="en-US" sz="1400" dirty="0" smtClean="0">
                  <a:solidFill>
                    <a:schemeClr val="tx1">
                      <a:lumMod val="75000"/>
                      <a:lumOff val="25000"/>
                    </a:schemeClr>
                  </a:solidFill>
                </a:rPr>
                <a:t>2250</a:t>
              </a:r>
            </a:p>
            <a:p>
              <a:pPr algn="r"/>
              <a:endParaRPr lang="en-US" sz="2200" dirty="0" smtClean="0">
                <a:solidFill>
                  <a:schemeClr val="tx1">
                    <a:lumMod val="75000"/>
                    <a:lumOff val="25000"/>
                  </a:schemeClr>
                </a:solidFill>
              </a:endParaRPr>
            </a:p>
            <a:p>
              <a:pPr algn="r"/>
              <a:r>
                <a:rPr lang="en-US" sz="1400" dirty="0" smtClean="0">
                  <a:solidFill>
                    <a:schemeClr val="tx1">
                      <a:lumMod val="75000"/>
                      <a:lumOff val="25000"/>
                    </a:schemeClr>
                  </a:solidFill>
                </a:rPr>
                <a:t>1500</a:t>
              </a:r>
            </a:p>
            <a:p>
              <a:pPr algn="r"/>
              <a:endParaRPr lang="en-US" sz="2200" dirty="0" smtClean="0">
                <a:solidFill>
                  <a:schemeClr val="tx1">
                    <a:lumMod val="75000"/>
                    <a:lumOff val="25000"/>
                  </a:schemeClr>
                </a:solidFill>
              </a:endParaRPr>
            </a:p>
            <a:p>
              <a:pPr algn="r"/>
              <a:r>
                <a:rPr lang="en-US" sz="1400" dirty="0" smtClean="0">
                  <a:solidFill>
                    <a:schemeClr val="tx1">
                      <a:lumMod val="75000"/>
                      <a:lumOff val="25000"/>
                    </a:schemeClr>
                  </a:solidFill>
                </a:rPr>
                <a:t>750</a:t>
              </a:r>
            </a:p>
            <a:p>
              <a:pPr algn="r"/>
              <a:endParaRPr lang="en-US" sz="2200" dirty="0" smtClean="0">
                <a:solidFill>
                  <a:schemeClr val="tx1">
                    <a:lumMod val="75000"/>
                    <a:lumOff val="25000"/>
                  </a:schemeClr>
                </a:solidFill>
              </a:endParaRPr>
            </a:p>
            <a:p>
              <a:pPr algn="r"/>
              <a:r>
                <a:rPr lang="en-US" sz="1400" dirty="0">
                  <a:solidFill>
                    <a:schemeClr val="tx1">
                      <a:lumMod val="75000"/>
                      <a:lumOff val="25000"/>
                    </a:schemeClr>
                  </a:solidFill>
                </a:rPr>
                <a:t>0</a:t>
              </a:r>
              <a:endParaRPr lang="en-US" sz="1400" dirty="0" smtClean="0">
                <a:solidFill>
                  <a:schemeClr val="tx1">
                    <a:lumMod val="75000"/>
                    <a:lumOff val="25000"/>
                  </a:schemeClr>
                </a:solidFill>
              </a:endParaRPr>
            </a:p>
          </p:txBody>
        </p:sp>
        <p:sp>
          <p:nvSpPr>
            <p:cNvPr id="3" name="TextBox 2"/>
            <p:cNvSpPr txBox="1"/>
            <p:nvPr/>
          </p:nvSpPr>
          <p:spPr>
            <a:xfrm>
              <a:off x="1268361" y="5494669"/>
              <a:ext cx="5220801" cy="307777"/>
            </a:xfrm>
            <a:prstGeom prst="rect">
              <a:avLst/>
            </a:prstGeom>
            <a:noFill/>
          </p:spPr>
          <p:txBody>
            <a:bodyPr wrap="square" rtlCol="0">
              <a:spAutoFit/>
            </a:bodyPr>
            <a:lstStyle/>
            <a:p>
              <a:r>
                <a:rPr lang="en-US" sz="1400" dirty="0" smtClean="0">
                  <a:solidFill>
                    <a:schemeClr val="tx1">
                      <a:lumMod val="75000"/>
                      <a:lumOff val="25000"/>
                    </a:schemeClr>
                  </a:solidFill>
                </a:rPr>
                <a:t>0.1	    0.3	          0.5	                 0.7                  0.9</a:t>
              </a:r>
            </a:p>
          </p:txBody>
        </p:sp>
      </p:grpSp>
      <p:grpSp>
        <p:nvGrpSpPr>
          <p:cNvPr id="20" name="Group 19"/>
          <p:cNvGrpSpPr/>
          <p:nvPr/>
        </p:nvGrpSpPr>
        <p:grpSpPr>
          <a:xfrm>
            <a:off x="6738452" y="3100211"/>
            <a:ext cx="5003255" cy="3047595"/>
            <a:chOff x="6543797" y="3100211"/>
            <a:chExt cx="5003255" cy="3047595"/>
          </a:xfrm>
        </p:grpSpPr>
        <p:pic>
          <p:nvPicPr>
            <p:cNvPr id="5" name="Picture 4"/>
            <p:cNvPicPr preferRelativeResize="0">
              <a:picLocks/>
            </p:cNvPicPr>
            <p:nvPr/>
          </p:nvPicPr>
          <p:blipFill rotWithShape="1">
            <a:blip r:embed="rId4">
              <a:extLst>
                <a:ext uri="{28A0092B-C50C-407E-A947-70E740481C1C}">
                  <a14:useLocalDpi xmlns:a14="http://schemas.microsoft.com/office/drawing/2010/main" val="0"/>
                </a:ext>
              </a:extLst>
            </a:blip>
            <a:srcRect l="15043" t="15934" b="18432"/>
            <a:stretch/>
          </p:blipFill>
          <p:spPr>
            <a:xfrm>
              <a:off x="7243525" y="3198524"/>
              <a:ext cx="4303527" cy="2333729"/>
            </a:xfrm>
            <a:prstGeom prst="rect">
              <a:avLst/>
            </a:prstGeom>
          </p:spPr>
        </p:pic>
        <p:sp>
          <p:nvSpPr>
            <p:cNvPr id="11" name="TextBox 10"/>
            <p:cNvSpPr txBox="1"/>
            <p:nvPr/>
          </p:nvSpPr>
          <p:spPr>
            <a:xfrm>
              <a:off x="8348471" y="5809252"/>
              <a:ext cx="1741296" cy="338554"/>
            </a:xfrm>
            <a:prstGeom prst="rect">
              <a:avLst/>
            </a:prstGeom>
            <a:noFill/>
          </p:spPr>
          <p:txBody>
            <a:bodyPr wrap="square" rtlCol="0">
              <a:spAutoFit/>
            </a:bodyPr>
            <a:lstStyle/>
            <a:p>
              <a:pPr algn="ctr"/>
              <a:r>
                <a:rPr lang="en-US" sz="1600" dirty="0" smtClean="0">
                  <a:solidFill>
                    <a:schemeClr val="tx1">
                      <a:lumMod val="75000"/>
                      <a:lumOff val="25000"/>
                    </a:schemeClr>
                  </a:solidFill>
                </a:rPr>
                <a:t>Maximum NDVI</a:t>
              </a:r>
            </a:p>
          </p:txBody>
        </p:sp>
        <p:sp>
          <p:nvSpPr>
            <p:cNvPr id="12" name="TextBox 11"/>
            <p:cNvSpPr txBox="1"/>
            <p:nvPr/>
          </p:nvSpPr>
          <p:spPr>
            <a:xfrm>
              <a:off x="7042652" y="5494668"/>
              <a:ext cx="4352935" cy="314584"/>
            </a:xfrm>
            <a:prstGeom prst="rect">
              <a:avLst/>
            </a:prstGeom>
            <a:noFill/>
          </p:spPr>
          <p:txBody>
            <a:bodyPr wrap="square" rtlCol="0">
              <a:spAutoFit/>
            </a:bodyPr>
            <a:lstStyle/>
            <a:p>
              <a:r>
                <a:rPr lang="en-US" sz="1400" dirty="0" smtClean="0">
                  <a:solidFill>
                    <a:schemeClr val="tx1">
                      <a:lumMod val="75000"/>
                      <a:lumOff val="25000"/>
                    </a:schemeClr>
                  </a:solidFill>
                </a:rPr>
                <a:t>0.16         </a:t>
              </a:r>
              <a:r>
                <a:rPr lang="en-US" sz="1400" dirty="0">
                  <a:solidFill>
                    <a:schemeClr val="tx1">
                      <a:lumMod val="75000"/>
                      <a:lumOff val="25000"/>
                    </a:schemeClr>
                  </a:solidFill>
                </a:rPr>
                <a:t>   </a:t>
              </a:r>
              <a:r>
                <a:rPr lang="en-US" sz="1400" dirty="0" smtClean="0">
                  <a:solidFill>
                    <a:schemeClr val="tx1">
                      <a:lumMod val="75000"/>
                      <a:lumOff val="25000"/>
                    </a:schemeClr>
                  </a:solidFill>
                </a:rPr>
                <a:t>0.32</a:t>
              </a:r>
              <a:r>
                <a:rPr lang="en-US" sz="1400" dirty="0">
                  <a:solidFill>
                    <a:schemeClr val="tx1">
                      <a:lumMod val="75000"/>
                      <a:lumOff val="25000"/>
                    </a:schemeClr>
                  </a:solidFill>
                </a:rPr>
                <a:t>       </a:t>
              </a:r>
              <a:r>
                <a:rPr lang="en-US" sz="1400" dirty="0" smtClean="0">
                  <a:solidFill>
                    <a:schemeClr val="tx1">
                      <a:lumMod val="75000"/>
                      <a:lumOff val="25000"/>
                    </a:schemeClr>
                  </a:solidFill>
                </a:rPr>
                <a:t>      0.48           0.64	   0.80</a:t>
              </a:r>
            </a:p>
          </p:txBody>
        </p:sp>
        <p:sp>
          <p:nvSpPr>
            <p:cNvPr id="16" name="TextBox 15"/>
            <p:cNvSpPr txBox="1"/>
            <p:nvPr/>
          </p:nvSpPr>
          <p:spPr>
            <a:xfrm rot="16200000">
              <a:off x="6080005" y="4232184"/>
              <a:ext cx="1266138" cy="338554"/>
            </a:xfrm>
            <a:prstGeom prst="rect">
              <a:avLst/>
            </a:prstGeom>
            <a:noFill/>
          </p:spPr>
          <p:txBody>
            <a:bodyPr wrap="square" rtlCol="0">
              <a:spAutoFit/>
            </a:bodyPr>
            <a:lstStyle/>
            <a:p>
              <a:r>
                <a:rPr lang="en-US" sz="1600" dirty="0" smtClean="0">
                  <a:solidFill>
                    <a:schemeClr val="tx1">
                      <a:lumMod val="75000"/>
                      <a:lumOff val="25000"/>
                    </a:schemeClr>
                  </a:solidFill>
                </a:rPr>
                <a:t>Frequency</a:t>
              </a:r>
            </a:p>
          </p:txBody>
        </p:sp>
        <p:sp>
          <p:nvSpPr>
            <p:cNvPr id="17" name="TextBox 16"/>
            <p:cNvSpPr txBox="1"/>
            <p:nvPr/>
          </p:nvSpPr>
          <p:spPr>
            <a:xfrm>
              <a:off x="6782478" y="3100211"/>
              <a:ext cx="511977" cy="2523768"/>
            </a:xfrm>
            <a:prstGeom prst="rect">
              <a:avLst/>
            </a:prstGeom>
            <a:noFill/>
          </p:spPr>
          <p:txBody>
            <a:bodyPr wrap="square" rtlCol="0">
              <a:spAutoFit/>
            </a:bodyPr>
            <a:lstStyle/>
            <a:p>
              <a:pPr algn="r"/>
              <a:r>
                <a:rPr lang="en-US" sz="1400" dirty="0" smtClean="0">
                  <a:solidFill>
                    <a:schemeClr val="tx1">
                      <a:lumMod val="75000"/>
                      <a:lumOff val="25000"/>
                    </a:schemeClr>
                  </a:solidFill>
                </a:rPr>
                <a:t>160</a:t>
              </a:r>
            </a:p>
            <a:p>
              <a:pPr algn="r"/>
              <a:endParaRPr lang="en-US" sz="2200" dirty="0" smtClean="0">
                <a:solidFill>
                  <a:schemeClr val="tx1">
                    <a:lumMod val="75000"/>
                    <a:lumOff val="25000"/>
                  </a:schemeClr>
                </a:solidFill>
              </a:endParaRPr>
            </a:p>
            <a:p>
              <a:pPr algn="r"/>
              <a:r>
                <a:rPr lang="en-US" sz="1400" dirty="0" smtClean="0">
                  <a:solidFill>
                    <a:schemeClr val="tx1">
                      <a:lumMod val="75000"/>
                      <a:lumOff val="25000"/>
                    </a:schemeClr>
                  </a:solidFill>
                </a:rPr>
                <a:t>120</a:t>
              </a:r>
            </a:p>
            <a:p>
              <a:pPr algn="r"/>
              <a:endParaRPr lang="en-US" sz="2200" dirty="0" smtClean="0">
                <a:solidFill>
                  <a:schemeClr val="tx1">
                    <a:lumMod val="75000"/>
                    <a:lumOff val="25000"/>
                  </a:schemeClr>
                </a:solidFill>
              </a:endParaRPr>
            </a:p>
            <a:p>
              <a:pPr algn="r"/>
              <a:r>
                <a:rPr lang="en-US" sz="1400" dirty="0" smtClean="0">
                  <a:solidFill>
                    <a:schemeClr val="tx1">
                      <a:lumMod val="75000"/>
                      <a:lumOff val="25000"/>
                    </a:schemeClr>
                  </a:solidFill>
                </a:rPr>
                <a:t>80</a:t>
              </a:r>
            </a:p>
            <a:p>
              <a:pPr algn="r"/>
              <a:endParaRPr lang="en-US" sz="2200" dirty="0" smtClean="0">
                <a:solidFill>
                  <a:schemeClr val="tx1">
                    <a:lumMod val="75000"/>
                    <a:lumOff val="25000"/>
                  </a:schemeClr>
                </a:solidFill>
              </a:endParaRPr>
            </a:p>
            <a:p>
              <a:pPr algn="r"/>
              <a:r>
                <a:rPr lang="en-US" sz="1400" dirty="0" smtClean="0">
                  <a:solidFill>
                    <a:schemeClr val="tx1">
                      <a:lumMod val="75000"/>
                      <a:lumOff val="25000"/>
                    </a:schemeClr>
                  </a:solidFill>
                </a:rPr>
                <a:t>40</a:t>
              </a:r>
            </a:p>
            <a:p>
              <a:pPr algn="r"/>
              <a:endParaRPr lang="en-US" sz="2200" dirty="0" smtClean="0">
                <a:solidFill>
                  <a:schemeClr val="tx1">
                    <a:lumMod val="75000"/>
                    <a:lumOff val="25000"/>
                  </a:schemeClr>
                </a:solidFill>
              </a:endParaRPr>
            </a:p>
            <a:p>
              <a:pPr algn="r"/>
              <a:r>
                <a:rPr lang="en-US" sz="1400" dirty="0">
                  <a:solidFill>
                    <a:schemeClr val="tx1">
                      <a:lumMod val="75000"/>
                      <a:lumOff val="25000"/>
                    </a:schemeClr>
                  </a:solidFill>
                </a:rPr>
                <a:t>0</a:t>
              </a:r>
              <a:endParaRPr lang="en-US" sz="1400" dirty="0" smtClean="0">
                <a:solidFill>
                  <a:schemeClr val="tx1">
                    <a:lumMod val="75000"/>
                    <a:lumOff val="25000"/>
                  </a:schemeClr>
                </a:solidFill>
              </a:endParaRPr>
            </a:p>
          </p:txBody>
        </p:sp>
      </p:grpSp>
      <p:sp>
        <p:nvSpPr>
          <p:cNvPr id="18" name="TextBox 17"/>
          <p:cNvSpPr txBox="1"/>
          <p:nvPr/>
        </p:nvSpPr>
        <p:spPr>
          <a:xfrm>
            <a:off x="7880485" y="1204346"/>
            <a:ext cx="2719188" cy="1200329"/>
          </a:xfrm>
          <a:prstGeom prst="rect">
            <a:avLst/>
          </a:prstGeom>
          <a:solidFill>
            <a:schemeClr val="bg1"/>
          </a:solidFill>
          <a:ln w="28575">
            <a:solidFill>
              <a:schemeClr val="tx1">
                <a:lumMod val="75000"/>
                <a:lumOff val="25000"/>
              </a:schemeClr>
            </a:solidFill>
          </a:ln>
        </p:spPr>
        <p:txBody>
          <a:bodyPr wrap="square" lIns="182880" tIns="182880" rIns="182880" bIns="182880" rtlCol="0">
            <a:spAutoFit/>
          </a:bodyPr>
          <a:lstStyle/>
          <a:p>
            <a:r>
              <a:rPr lang="en-US" b="1" dirty="0" smtClean="0">
                <a:solidFill>
                  <a:schemeClr val="tx1">
                    <a:lumMod val="75000"/>
                    <a:lumOff val="25000"/>
                  </a:schemeClr>
                </a:solidFill>
              </a:rPr>
              <a:t>Satellite: </a:t>
            </a:r>
            <a:r>
              <a:rPr lang="en-US" dirty="0" smtClean="0">
                <a:solidFill>
                  <a:schemeClr val="tx1">
                    <a:lumMod val="75000"/>
                    <a:lumOff val="25000"/>
                  </a:schemeClr>
                </a:solidFill>
              </a:rPr>
              <a:t>Landsat 8</a:t>
            </a:r>
          </a:p>
          <a:p>
            <a:r>
              <a:rPr lang="en-US" b="1" dirty="0" smtClean="0">
                <a:solidFill>
                  <a:schemeClr val="tx1">
                    <a:lumMod val="75000"/>
                    <a:lumOff val="25000"/>
                  </a:schemeClr>
                </a:solidFill>
              </a:rPr>
              <a:t>Season: </a:t>
            </a:r>
            <a:r>
              <a:rPr lang="en-US" dirty="0" smtClean="0">
                <a:solidFill>
                  <a:schemeClr val="tx1">
                    <a:lumMod val="75000"/>
                    <a:lumOff val="25000"/>
                  </a:schemeClr>
                </a:solidFill>
              </a:rPr>
              <a:t>Spring</a:t>
            </a:r>
          </a:p>
          <a:p>
            <a:r>
              <a:rPr lang="en-US" b="1" dirty="0" smtClean="0">
                <a:solidFill>
                  <a:schemeClr val="tx1">
                    <a:lumMod val="75000"/>
                    <a:lumOff val="25000"/>
                  </a:schemeClr>
                </a:solidFill>
              </a:rPr>
              <a:t>Cover Crop: </a:t>
            </a:r>
            <a:r>
              <a:rPr lang="en-US" b="1" dirty="0" smtClean="0">
                <a:solidFill>
                  <a:srgbClr val="7EB761"/>
                </a:solidFill>
              </a:rPr>
              <a:t>Triticale</a:t>
            </a:r>
            <a:endParaRPr lang="en-US" b="1" dirty="0">
              <a:solidFill>
                <a:srgbClr val="7EB761"/>
              </a:solidFill>
            </a:endParaRPr>
          </a:p>
        </p:txBody>
      </p:sp>
      <p:sp>
        <p:nvSpPr>
          <p:cNvPr id="19" name="TextBox 18"/>
          <p:cNvSpPr txBox="1"/>
          <p:nvPr/>
        </p:nvSpPr>
        <p:spPr>
          <a:xfrm>
            <a:off x="6889298" y="2692833"/>
            <a:ext cx="4701562" cy="369332"/>
          </a:xfrm>
          <a:prstGeom prst="rect">
            <a:avLst/>
          </a:prstGeom>
          <a:solidFill>
            <a:schemeClr val="bg1"/>
          </a:solidFill>
        </p:spPr>
        <p:txBody>
          <a:bodyPr wrap="square" rtlCol="0">
            <a:spAutoFit/>
          </a:bodyPr>
          <a:lstStyle/>
          <a:p>
            <a:pPr algn="ctr"/>
            <a:r>
              <a:rPr lang="en-US" b="1" u="sng" dirty="0" smtClean="0">
                <a:solidFill>
                  <a:schemeClr val="tx1">
                    <a:lumMod val="75000"/>
                    <a:lumOff val="25000"/>
                  </a:schemeClr>
                </a:solidFill>
              </a:rPr>
              <a:t>Number of Triticale Fields </a:t>
            </a:r>
            <a:r>
              <a:rPr lang="en-US" b="1" u="sng" dirty="0">
                <a:solidFill>
                  <a:schemeClr val="tx1">
                    <a:lumMod val="75000"/>
                    <a:lumOff val="25000"/>
                  </a:schemeClr>
                </a:solidFill>
              </a:rPr>
              <a:t>by </a:t>
            </a:r>
            <a:r>
              <a:rPr lang="en-US" b="1" u="sng" dirty="0" smtClean="0">
                <a:solidFill>
                  <a:schemeClr val="tx1">
                    <a:lumMod val="75000"/>
                    <a:lumOff val="25000"/>
                  </a:schemeClr>
                </a:solidFill>
              </a:rPr>
              <a:t>NDVI Range</a:t>
            </a:r>
          </a:p>
        </p:txBody>
      </p:sp>
    </p:spTree>
    <p:extLst>
      <p:ext uri="{BB962C8B-B14F-4D97-AF65-F5344CB8AC3E}">
        <p14:creationId xmlns:p14="http://schemas.microsoft.com/office/powerpoint/2010/main" val="25814466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Results: Histograms</a:t>
            </a:r>
            <a:endParaRPr lang="en-US" dirty="0"/>
          </a:p>
        </p:txBody>
      </p:sp>
      <p:sp>
        <p:nvSpPr>
          <p:cNvPr id="7" name="TextBox 6"/>
          <p:cNvSpPr txBox="1"/>
          <p:nvPr/>
        </p:nvSpPr>
        <p:spPr>
          <a:xfrm>
            <a:off x="1720332" y="1359958"/>
            <a:ext cx="3379771" cy="1200329"/>
          </a:xfrm>
          <a:prstGeom prst="rect">
            <a:avLst/>
          </a:prstGeom>
          <a:noFill/>
          <a:ln w="28575">
            <a:solidFill>
              <a:schemeClr val="tx1">
                <a:lumMod val="75000"/>
                <a:lumOff val="25000"/>
              </a:schemeClr>
            </a:solidFill>
          </a:ln>
        </p:spPr>
        <p:txBody>
          <a:bodyPr wrap="none" lIns="182880" tIns="182880" rIns="182880" bIns="182880" rtlCol="0">
            <a:spAutoFit/>
          </a:bodyPr>
          <a:lstStyle/>
          <a:p>
            <a:r>
              <a:rPr lang="en-US" b="1" dirty="0" smtClean="0">
                <a:solidFill>
                  <a:schemeClr val="tx1">
                    <a:lumMod val="75000"/>
                    <a:lumOff val="25000"/>
                  </a:schemeClr>
                </a:solidFill>
              </a:rPr>
              <a:t>Satellite</a:t>
            </a:r>
            <a:r>
              <a:rPr lang="en-US" b="1" dirty="0">
                <a:solidFill>
                  <a:schemeClr val="tx1">
                    <a:lumMod val="75000"/>
                    <a:lumOff val="25000"/>
                  </a:schemeClr>
                </a:solidFill>
              </a:rPr>
              <a:t>: </a:t>
            </a:r>
            <a:r>
              <a:rPr lang="en-US" dirty="0">
                <a:solidFill>
                  <a:schemeClr val="tx1">
                    <a:lumMod val="75000"/>
                    <a:lumOff val="25000"/>
                  </a:schemeClr>
                </a:solidFill>
              </a:rPr>
              <a:t>Landsat 8</a:t>
            </a:r>
          </a:p>
          <a:p>
            <a:r>
              <a:rPr lang="en-US" b="1" dirty="0" smtClean="0">
                <a:solidFill>
                  <a:schemeClr val="tx1">
                    <a:lumMod val="75000"/>
                    <a:lumOff val="25000"/>
                  </a:schemeClr>
                </a:solidFill>
              </a:rPr>
              <a:t>Season: </a:t>
            </a:r>
            <a:r>
              <a:rPr lang="en-US" dirty="0" smtClean="0">
                <a:solidFill>
                  <a:schemeClr val="tx1">
                    <a:lumMod val="75000"/>
                    <a:lumOff val="25000"/>
                  </a:schemeClr>
                </a:solidFill>
              </a:rPr>
              <a:t>Spring</a:t>
            </a:r>
          </a:p>
          <a:p>
            <a:r>
              <a:rPr lang="en-US" b="1" dirty="0" smtClean="0">
                <a:solidFill>
                  <a:schemeClr val="tx1">
                    <a:lumMod val="75000"/>
                    <a:lumOff val="25000"/>
                  </a:schemeClr>
                </a:solidFill>
              </a:rPr>
              <a:t>Planting Month: </a:t>
            </a:r>
            <a:r>
              <a:rPr lang="en-US" b="1" dirty="0" smtClean="0">
                <a:solidFill>
                  <a:srgbClr val="7EB761"/>
                </a:solidFill>
              </a:rPr>
              <a:t>September</a:t>
            </a:r>
            <a:endParaRPr lang="en-US" b="1" dirty="0">
              <a:solidFill>
                <a:srgbClr val="7EB761"/>
              </a:solidFill>
            </a:endParaRPr>
          </a:p>
        </p:txBody>
      </p:sp>
      <p:sp>
        <p:nvSpPr>
          <p:cNvPr id="8" name="TextBox 7"/>
          <p:cNvSpPr txBox="1"/>
          <p:nvPr/>
        </p:nvSpPr>
        <p:spPr>
          <a:xfrm>
            <a:off x="7387643" y="1359958"/>
            <a:ext cx="3339697" cy="1200329"/>
          </a:xfrm>
          <a:prstGeom prst="rect">
            <a:avLst/>
          </a:prstGeom>
          <a:noFill/>
          <a:ln w="28575">
            <a:solidFill>
              <a:schemeClr val="tx1">
                <a:lumMod val="75000"/>
                <a:lumOff val="25000"/>
              </a:schemeClr>
            </a:solidFill>
          </a:ln>
        </p:spPr>
        <p:txBody>
          <a:bodyPr wrap="none" lIns="182880" tIns="182880" rIns="182880" bIns="182880" rtlCol="0">
            <a:spAutoFit/>
          </a:bodyPr>
          <a:lstStyle/>
          <a:p>
            <a:r>
              <a:rPr lang="en-US" b="1" dirty="0" smtClean="0">
                <a:solidFill>
                  <a:schemeClr val="tx1">
                    <a:lumMod val="75000"/>
                    <a:lumOff val="25000"/>
                  </a:schemeClr>
                </a:solidFill>
              </a:rPr>
              <a:t>Satellite</a:t>
            </a:r>
            <a:r>
              <a:rPr lang="en-US" b="1" dirty="0">
                <a:solidFill>
                  <a:schemeClr val="tx1">
                    <a:lumMod val="75000"/>
                    <a:lumOff val="25000"/>
                  </a:schemeClr>
                </a:solidFill>
              </a:rPr>
              <a:t>: </a:t>
            </a:r>
            <a:r>
              <a:rPr lang="en-US" dirty="0">
                <a:solidFill>
                  <a:schemeClr val="tx1">
                    <a:lumMod val="75000"/>
                    <a:lumOff val="25000"/>
                  </a:schemeClr>
                </a:solidFill>
              </a:rPr>
              <a:t>Landsat 8</a:t>
            </a:r>
          </a:p>
          <a:p>
            <a:r>
              <a:rPr lang="en-US" b="1" dirty="0" smtClean="0">
                <a:solidFill>
                  <a:schemeClr val="tx1">
                    <a:lumMod val="75000"/>
                    <a:lumOff val="25000"/>
                  </a:schemeClr>
                </a:solidFill>
              </a:rPr>
              <a:t>Season: </a:t>
            </a:r>
            <a:r>
              <a:rPr lang="en-US" dirty="0" smtClean="0">
                <a:solidFill>
                  <a:schemeClr val="tx1">
                    <a:lumMod val="75000"/>
                    <a:lumOff val="25000"/>
                  </a:schemeClr>
                </a:solidFill>
              </a:rPr>
              <a:t>Spring</a:t>
            </a:r>
          </a:p>
          <a:p>
            <a:r>
              <a:rPr lang="en-US" b="1" dirty="0" smtClean="0">
                <a:solidFill>
                  <a:schemeClr val="tx1">
                    <a:lumMod val="75000"/>
                    <a:lumOff val="25000"/>
                  </a:schemeClr>
                </a:solidFill>
              </a:rPr>
              <a:t>Planting Month: </a:t>
            </a:r>
            <a:r>
              <a:rPr lang="en-US" b="1" dirty="0" smtClean="0">
                <a:solidFill>
                  <a:srgbClr val="7EB761"/>
                </a:solidFill>
              </a:rPr>
              <a:t>November</a:t>
            </a:r>
            <a:endParaRPr lang="en-US" b="1" dirty="0">
              <a:solidFill>
                <a:srgbClr val="7EB761"/>
              </a:solidFill>
            </a:endParaRPr>
          </a:p>
        </p:txBody>
      </p:sp>
      <p:sp>
        <p:nvSpPr>
          <p:cNvPr id="9" name="TextBox 8"/>
          <p:cNvSpPr txBox="1"/>
          <p:nvPr/>
        </p:nvSpPr>
        <p:spPr>
          <a:xfrm>
            <a:off x="1412555" y="2836774"/>
            <a:ext cx="3810659" cy="369332"/>
          </a:xfrm>
          <a:prstGeom prst="rect">
            <a:avLst/>
          </a:prstGeom>
          <a:noFill/>
        </p:spPr>
        <p:txBody>
          <a:bodyPr wrap="none" rtlCol="0">
            <a:spAutoFit/>
          </a:bodyPr>
          <a:lstStyle/>
          <a:p>
            <a:pPr algn="ctr"/>
            <a:r>
              <a:rPr lang="en-US" b="1" u="sng" dirty="0" smtClean="0">
                <a:solidFill>
                  <a:schemeClr val="tx1">
                    <a:lumMod val="75000"/>
                    <a:lumOff val="25000"/>
                  </a:schemeClr>
                </a:solidFill>
              </a:rPr>
              <a:t>Number of Fields by NDVI Range</a:t>
            </a:r>
          </a:p>
        </p:txBody>
      </p:sp>
      <p:sp>
        <p:nvSpPr>
          <p:cNvPr id="10" name="TextBox 9"/>
          <p:cNvSpPr txBox="1"/>
          <p:nvPr/>
        </p:nvSpPr>
        <p:spPr>
          <a:xfrm>
            <a:off x="7059828" y="2836774"/>
            <a:ext cx="3810660" cy="369332"/>
          </a:xfrm>
          <a:prstGeom prst="rect">
            <a:avLst/>
          </a:prstGeom>
          <a:noFill/>
        </p:spPr>
        <p:txBody>
          <a:bodyPr wrap="none" rtlCol="0">
            <a:spAutoFit/>
          </a:bodyPr>
          <a:lstStyle/>
          <a:p>
            <a:pPr algn="ctr"/>
            <a:r>
              <a:rPr lang="en-US" b="1" u="sng" dirty="0" smtClean="0">
                <a:solidFill>
                  <a:schemeClr val="tx1">
                    <a:lumMod val="75000"/>
                    <a:lumOff val="25000"/>
                  </a:schemeClr>
                </a:solidFill>
              </a:rPr>
              <a:t>Number of Fields by NDVI Range</a:t>
            </a:r>
          </a:p>
        </p:txBody>
      </p:sp>
      <p:grpSp>
        <p:nvGrpSpPr>
          <p:cNvPr id="3" name="Group 2"/>
          <p:cNvGrpSpPr/>
          <p:nvPr/>
        </p:nvGrpSpPr>
        <p:grpSpPr>
          <a:xfrm>
            <a:off x="330724" y="3186862"/>
            <a:ext cx="5974321" cy="2581219"/>
            <a:chOff x="330724" y="2980385"/>
            <a:chExt cx="5974321" cy="2581219"/>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458" t="45273" r="6356" b="13169"/>
            <a:stretch/>
          </p:blipFill>
          <p:spPr>
            <a:xfrm>
              <a:off x="1150374" y="3126659"/>
              <a:ext cx="4892040" cy="1879999"/>
            </a:xfrm>
            <a:prstGeom prst="rect">
              <a:avLst/>
            </a:prstGeom>
            <a:noFill/>
          </p:spPr>
        </p:pic>
        <p:sp>
          <p:nvSpPr>
            <p:cNvPr id="13" name="TextBox 12"/>
            <p:cNvSpPr txBox="1"/>
            <p:nvPr/>
          </p:nvSpPr>
          <p:spPr>
            <a:xfrm>
              <a:off x="608861" y="2980385"/>
              <a:ext cx="593066" cy="2154436"/>
            </a:xfrm>
            <a:prstGeom prst="rect">
              <a:avLst/>
            </a:prstGeom>
            <a:noFill/>
          </p:spPr>
          <p:txBody>
            <a:bodyPr wrap="square" rtlCol="0">
              <a:spAutoFit/>
            </a:bodyPr>
            <a:lstStyle/>
            <a:p>
              <a:pPr algn="r"/>
              <a:r>
                <a:rPr lang="en-US" sz="1400" dirty="0" smtClean="0">
                  <a:solidFill>
                    <a:schemeClr val="tx1">
                      <a:lumMod val="75000"/>
                      <a:lumOff val="25000"/>
                    </a:schemeClr>
                  </a:solidFill>
                </a:rPr>
                <a:t>2000</a:t>
              </a:r>
            </a:p>
            <a:p>
              <a:pPr algn="r"/>
              <a:endParaRPr lang="en-US" sz="1600" dirty="0" smtClean="0">
                <a:solidFill>
                  <a:schemeClr val="tx1">
                    <a:lumMod val="75000"/>
                    <a:lumOff val="25000"/>
                  </a:schemeClr>
                </a:solidFill>
              </a:endParaRPr>
            </a:p>
            <a:p>
              <a:pPr algn="r"/>
              <a:r>
                <a:rPr lang="en-US" sz="1400" dirty="0" smtClean="0">
                  <a:solidFill>
                    <a:schemeClr val="tx1">
                      <a:lumMod val="75000"/>
                      <a:lumOff val="25000"/>
                    </a:schemeClr>
                  </a:solidFill>
                </a:rPr>
                <a:t>1500</a:t>
              </a:r>
            </a:p>
            <a:p>
              <a:pPr algn="r"/>
              <a:endParaRPr lang="en-US" sz="1600" dirty="0" smtClean="0">
                <a:solidFill>
                  <a:schemeClr val="tx1">
                    <a:lumMod val="75000"/>
                    <a:lumOff val="25000"/>
                  </a:schemeClr>
                </a:solidFill>
              </a:endParaRPr>
            </a:p>
            <a:p>
              <a:pPr algn="r"/>
              <a:r>
                <a:rPr lang="en-US" sz="1400" dirty="0" smtClean="0">
                  <a:solidFill>
                    <a:schemeClr val="tx1">
                      <a:lumMod val="75000"/>
                      <a:lumOff val="25000"/>
                    </a:schemeClr>
                  </a:solidFill>
                </a:rPr>
                <a:t>1000</a:t>
              </a:r>
            </a:p>
            <a:p>
              <a:pPr algn="r"/>
              <a:endParaRPr lang="en-US" sz="1600" dirty="0" smtClean="0">
                <a:solidFill>
                  <a:schemeClr val="tx1">
                    <a:lumMod val="75000"/>
                    <a:lumOff val="25000"/>
                  </a:schemeClr>
                </a:solidFill>
              </a:endParaRPr>
            </a:p>
            <a:p>
              <a:pPr algn="r"/>
              <a:r>
                <a:rPr lang="en-US" sz="1400" dirty="0" smtClean="0">
                  <a:solidFill>
                    <a:schemeClr val="tx1">
                      <a:lumMod val="75000"/>
                      <a:lumOff val="25000"/>
                    </a:schemeClr>
                  </a:solidFill>
                </a:rPr>
                <a:t>500</a:t>
              </a:r>
            </a:p>
            <a:p>
              <a:pPr algn="r"/>
              <a:endParaRPr lang="en-US" sz="1600" dirty="0" smtClean="0">
                <a:solidFill>
                  <a:schemeClr val="tx1">
                    <a:lumMod val="75000"/>
                    <a:lumOff val="25000"/>
                  </a:schemeClr>
                </a:solidFill>
              </a:endParaRPr>
            </a:p>
            <a:p>
              <a:pPr algn="r"/>
              <a:r>
                <a:rPr lang="en-US" sz="1400" dirty="0" smtClean="0">
                  <a:solidFill>
                    <a:schemeClr val="tx1">
                      <a:lumMod val="75000"/>
                      <a:lumOff val="25000"/>
                    </a:schemeClr>
                  </a:solidFill>
                </a:rPr>
                <a:t>0</a:t>
              </a:r>
            </a:p>
          </p:txBody>
        </p:sp>
        <p:sp>
          <p:nvSpPr>
            <p:cNvPr id="15" name="TextBox 14"/>
            <p:cNvSpPr txBox="1"/>
            <p:nvPr/>
          </p:nvSpPr>
          <p:spPr>
            <a:xfrm>
              <a:off x="2783454" y="5223050"/>
              <a:ext cx="1713931" cy="338554"/>
            </a:xfrm>
            <a:prstGeom prst="rect">
              <a:avLst/>
            </a:prstGeom>
            <a:noFill/>
          </p:spPr>
          <p:txBody>
            <a:bodyPr wrap="none" rtlCol="0">
              <a:spAutoFit/>
            </a:bodyPr>
            <a:lstStyle/>
            <a:p>
              <a:pPr algn="ctr"/>
              <a:r>
                <a:rPr lang="en-US" sz="1600" dirty="0" smtClean="0">
                  <a:solidFill>
                    <a:schemeClr val="tx1">
                      <a:lumMod val="75000"/>
                      <a:lumOff val="25000"/>
                    </a:schemeClr>
                  </a:solidFill>
                </a:rPr>
                <a:t>Maximum NDVI</a:t>
              </a:r>
            </a:p>
          </p:txBody>
        </p:sp>
        <p:sp>
          <p:nvSpPr>
            <p:cNvPr id="17" name="TextBox 16"/>
            <p:cNvSpPr txBox="1"/>
            <p:nvPr/>
          </p:nvSpPr>
          <p:spPr>
            <a:xfrm>
              <a:off x="975794" y="4959603"/>
              <a:ext cx="5329251" cy="307777"/>
            </a:xfrm>
            <a:prstGeom prst="rect">
              <a:avLst/>
            </a:prstGeom>
            <a:noFill/>
          </p:spPr>
          <p:txBody>
            <a:bodyPr wrap="square" rtlCol="0">
              <a:spAutoFit/>
            </a:bodyPr>
            <a:lstStyle/>
            <a:p>
              <a:r>
                <a:rPr lang="en-US" sz="1400" dirty="0" smtClean="0">
                  <a:solidFill>
                    <a:schemeClr val="tx1">
                      <a:lumMod val="75000"/>
                      <a:lumOff val="25000"/>
                    </a:schemeClr>
                  </a:solidFill>
                </a:rPr>
                <a:t>0.1	       0.3	            0.5	                  0.7                   0.9</a:t>
              </a:r>
            </a:p>
          </p:txBody>
        </p:sp>
        <p:sp>
          <p:nvSpPr>
            <p:cNvPr id="11" name="TextBox 10"/>
            <p:cNvSpPr txBox="1"/>
            <p:nvPr/>
          </p:nvSpPr>
          <p:spPr>
            <a:xfrm rot="16200000">
              <a:off x="-122926" y="3888326"/>
              <a:ext cx="1245854" cy="338554"/>
            </a:xfrm>
            <a:prstGeom prst="rect">
              <a:avLst/>
            </a:prstGeom>
            <a:noFill/>
          </p:spPr>
          <p:txBody>
            <a:bodyPr wrap="none" rtlCol="0">
              <a:spAutoFit/>
            </a:bodyPr>
            <a:lstStyle/>
            <a:p>
              <a:r>
                <a:rPr lang="en-US" sz="1600" dirty="0" smtClean="0">
                  <a:solidFill>
                    <a:schemeClr val="tx1">
                      <a:lumMod val="75000"/>
                      <a:lumOff val="25000"/>
                    </a:schemeClr>
                  </a:solidFill>
                </a:rPr>
                <a:t>Frequency</a:t>
              </a:r>
            </a:p>
          </p:txBody>
        </p:sp>
      </p:grpSp>
      <p:grpSp>
        <p:nvGrpSpPr>
          <p:cNvPr id="19" name="Group 18"/>
          <p:cNvGrpSpPr/>
          <p:nvPr/>
        </p:nvGrpSpPr>
        <p:grpSpPr>
          <a:xfrm>
            <a:off x="6220656" y="3186862"/>
            <a:ext cx="5489005" cy="2581219"/>
            <a:chOff x="6220656" y="2980385"/>
            <a:chExt cx="5489005" cy="2581219"/>
          </a:xfrm>
        </p:grpSpPr>
        <p:sp>
          <p:nvSpPr>
            <p:cNvPr id="16" name="TextBox 15"/>
            <p:cNvSpPr txBox="1"/>
            <p:nvPr/>
          </p:nvSpPr>
          <p:spPr>
            <a:xfrm>
              <a:off x="8341573" y="5223050"/>
              <a:ext cx="1713931" cy="338554"/>
            </a:xfrm>
            <a:prstGeom prst="rect">
              <a:avLst/>
            </a:prstGeom>
            <a:noFill/>
          </p:spPr>
          <p:txBody>
            <a:bodyPr wrap="none" rtlCol="0">
              <a:spAutoFit/>
            </a:bodyPr>
            <a:lstStyle/>
            <a:p>
              <a:pPr algn="ctr"/>
              <a:r>
                <a:rPr lang="en-US" sz="1600" dirty="0" smtClean="0">
                  <a:solidFill>
                    <a:schemeClr val="tx1">
                      <a:lumMod val="75000"/>
                      <a:lumOff val="25000"/>
                    </a:schemeClr>
                  </a:solidFill>
                </a:rPr>
                <a:t>Maximum NDVI</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6217" t="44731" r="3334" b="13401"/>
            <a:stretch/>
          </p:blipFill>
          <p:spPr>
            <a:xfrm>
              <a:off x="6971071" y="3087328"/>
              <a:ext cx="4738590" cy="1883664"/>
            </a:xfrm>
            <a:prstGeom prst="rect">
              <a:avLst/>
            </a:prstGeom>
            <a:noFill/>
          </p:spPr>
        </p:pic>
        <p:sp>
          <p:nvSpPr>
            <p:cNvPr id="14" name="TextBox 13"/>
            <p:cNvSpPr txBox="1"/>
            <p:nvPr/>
          </p:nvSpPr>
          <p:spPr>
            <a:xfrm>
              <a:off x="6409249" y="2980385"/>
              <a:ext cx="593066" cy="2154436"/>
            </a:xfrm>
            <a:prstGeom prst="rect">
              <a:avLst/>
            </a:prstGeom>
            <a:noFill/>
          </p:spPr>
          <p:txBody>
            <a:bodyPr wrap="square" rtlCol="0">
              <a:spAutoFit/>
            </a:bodyPr>
            <a:lstStyle/>
            <a:p>
              <a:pPr algn="r"/>
              <a:r>
                <a:rPr lang="en-US" sz="1400" dirty="0" smtClean="0">
                  <a:solidFill>
                    <a:schemeClr val="tx1">
                      <a:lumMod val="75000"/>
                      <a:lumOff val="25000"/>
                    </a:schemeClr>
                  </a:solidFill>
                </a:rPr>
                <a:t>1000</a:t>
              </a:r>
            </a:p>
            <a:p>
              <a:pPr algn="r"/>
              <a:endParaRPr lang="en-US" sz="1600" dirty="0" smtClean="0">
                <a:solidFill>
                  <a:schemeClr val="tx1">
                    <a:lumMod val="75000"/>
                    <a:lumOff val="25000"/>
                  </a:schemeClr>
                </a:solidFill>
              </a:endParaRPr>
            </a:p>
            <a:p>
              <a:pPr algn="r"/>
              <a:r>
                <a:rPr lang="en-US" sz="1400" dirty="0" smtClean="0">
                  <a:solidFill>
                    <a:schemeClr val="tx1">
                      <a:lumMod val="75000"/>
                      <a:lumOff val="25000"/>
                    </a:schemeClr>
                  </a:solidFill>
                </a:rPr>
                <a:t>750</a:t>
              </a:r>
            </a:p>
            <a:p>
              <a:pPr algn="r"/>
              <a:endParaRPr lang="en-US" sz="1600" dirty="0" smtClean="0">
                <a:solidFill>
                  <a:schemeClr val="tx1">
                    <a:lumMod val="75000"/>
                    <a:lumOff val="25000"/>
                  </a:schemeClr>
                </a:solidFill>
              </a:endParaRPr>
            </a:p>
            <a:p>
              <a:pPr algn="r"/>
              <a:r>
                <a:rPr lang="en-US" sz="1400" dirty="0" smtClean="0">
                  <a:solidFill>
                    <a:schemeClr val="tx1">
                      <a:lumMod val="75000"/>
                      <a:lumOff val="25000"/>
                    </a:schemeClr>
                  </a:solidFill>
                </a:rPr>
                <a:t>500</a:t>
              </a:r>
            </a:p>
            <a:p>
              <a:pPr algn="r"/>
              <a:endParaRPr lang="en-US" sz="1600" dirty="0" smtClean="0">
                <a:solidFill>
                  <a:schemeClr val="tx1">
                    <a:lumMod val="75000"/>
                    <a:lumOff val="25000"/>
                  </a:schemeClr>
                </a:solidFill>
              </a:endParaRPr>
            </a:p>
            <a:p>
              <a:pPr algn="r"/>
              <a:r>
                <a:rPr lang="en-US" sz="1400" dirty="0" smtClean="0">
                  <a:solidFill>
                    <a:schemeClr val="tx1">
                      <a:lumMod val="75000"/>
                      <a:lumOff val="25000"/>
                    </a:schemeClr>
                  </a:solidFill>
                </a:rPr>
                <a:t>250</a:t>
              </a:r>
            </a:p>
            <a:p>
              <a:pPr algn="r"/>
              <a:endParaRPr lang="en-US" sz="1600" dirty="0" smtClean="0">
                <a:solidFill>
                  <a:schemeClr val="tx1">
                    <a:lumMod val="75000"/>
                    <a:lumOff val="25000"/>
                  </a:schemeClr>
                </a:solidFill>
              </a:endParaRPr>
            </a:p>
            <a:p>
              <a:pPr algn="r"/>
              <a:r>
                <a:rPr lang="en-US" sz="1400" dirty="0">
                  <a:solidFill>
                    <a:schemeClr val="tx1">
                      <a:lumMod val="75000"/>
                      <a:lumOff val="25000"/>
                    </a:schemeClr>
                  </a:solidFill>
                </a:rPr>
                <a:t>0</a:t>
              </a:r>
              <a:endParaRPr lang="en-US" sz="1400" dirty="0" smtClean="0">
                <a:solidFill>
                  <a:schemeClr val="tx1">
                    <a:lumMod val="75000"/>
                    <a:lumOff val="25000"/>
                  </a:schemeClr>
                </a:solidFill>
              </a:endParaRPr>
            </a:p>
          </p:txBody>
        </p:sp>
        <p:sp>
          <p:nvSpPr>
            <p:cNvPr id="18" name="TextBox 17"/>
            <p:cNvSpPr txBox="1"/>
            <p:nvPr/>
          </p:nvSpPr>
          <p:spPr>
            <a:xfrm>
              <a:off x="6886221" y="4959603"/>
              <a:ext cx="4624634" cy="307777"/>
            </a:xfrm>
            <a:prstGeom prst="rect">
              <a:avLst/>
            </a:prstGeom>
            <a:noFill/>
          </p:spPr>
          <p:txBody>
            <a:bodyPr wrap="square" rtlCol="0">
              <a:spAutoFit/>
            </a:bodyPr>
            <a:lstStyle/>
            <a:p>
              <a:r>
                <a:rPr lang="en-US" sz="1400" dirty="0" smtClean="0">
                  <a:solidFill>
                    <a:schemeClr val="tx1">
                      <a:lumMod val="75000"/>
                      <a:lumOff val="25000"/>
                    </a:schemeClr>
                  </a:solidFill>
                </a:rPr>
                <a:t>    0.15            0.30            0.45            0.60	      0.75</a:t>
              </a:r>
            </a:p>
          </p:txBody>
        </p:sp>
        <p:sp>
          <p:nvSpPr>
            <p:cNvPr id="12" name="TextBox 11"/>
            <p:cNvSpPr txBox="1"/>
            <p:nvPr/>
          </p:nvSpPr>
          <p:spPr>
            <a:xfrm rot="16200000">
              <a:off x="5767006" y="3888327"/>
              <a:ext cx="1245854" cy="338554"/>
            </a:xfrm>
            <a:prstGeom prst="rect">
              <a:avLst/>
            </a:prstGeom>
            <a:noFill/>
          </p:spPr>
          <p:txBody>
            <a:bodyPr wrap="none" rtlCol="0">
              <a:spAutoFit/>
            </a:bodyPr>
            <a:lstStyle/>
            <a:p>
              <a:r>
                <a:rPr lang="en-US" sz="1600" dirty="0" smtClean="0">
                  <a:solidFill>
                    <a:schemeClr val="tx1">
                      <a:lumMod val="75000"/>
                      <a:lumOff val="25000"/>
                    </a:schemeClr>
                  </a:solidFill>
                </a:rPr>
                <a:t>Frequency</a:t>
              </a:r>
            </a:p>
          </p:txBody>
        </p:sp>
      </p:grpSp>
    </p:spTree>
    <p:extLst>
      <p:ext uri="{BB962C8B-B14F-4D97-AF65-F5344CB8AC3E}">
        <p14:creationId xmlns:p14="http://schemas.microsoft.com/office/powerpoint/2010/main" val="21588944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Summary Table</a:t>
            </a:r>
            <a:endParaRPr lang="en-US" dirty="0"/>
          </a:p>
        </p:txBody>
      </p:sp>
      <p:pic>
        <p:nvPicPr>
          <p:cNvPr id="5" name="Picture 4"/>
          <p:cNvPicPr>
            <a:picLocks noChangeAspect="1"/>
          </p:cNvPicPr>
          <p:nvPr/>
        </p:nvPicPr>
        <p:blipFill>
          <a:blip r:embed="rId3"/>
          <a:stretch>
            <a:fillRect/>
          </a:stretch>
        </p:blipFill>
        <p:spPr>
          <a:xfrm>
            <a:off x="717694" y="2821859"/>
            <a:ext cx="10756612" cy="3439752"/>
          </a:xfrm>
          <a:prstGeom prst="rect">
            <a:avLst/>
          </a:prstGeom>
          <a:ln w="28575">
            <a:solidFill>
              <a:schemeClr val="tx1"/>
            </a:solidFill>
          </a:ln>
        </p:spPr>
      </p:pic>
      <p:sp>
        <p:nvSpPr>
          <p:cNvPr id="8" name="Text Placeholder 3"/>
          <p:cNvSpPr>
            <a:spLocks noGrp="1"/>
          </p:cNvSpPr>
          <p:nvPr>
            <p:ph type="body" sz="half" idx="2"/>
          </p:nvPr>
        </p:nvSpPr>
        <p:spPr>
          <a:xfrm>
            <a:off x="589876" y="1471598"/>
            <a:ext cx="11061351" cy="890403"/>
          </a:xfrm>
        </p:spPr>
        <p:txBody>
          <a:bodyPr>
            <a:noAutofit/>
          </a:bodyPr>
          <a:lstStyle/>
          <a:p>
            <a:pPr marL="342900" indent="-342900">
              <a:lnSpc>
                <a:spcPct val="100000"/>
              </a:lnSpc>
              <a:spcBef>
                <a:spcPts val="0"/>
              </a:spcBef>
              <a:buClr>
                <a:srgbClr val="7EB761"/>
              </a:buClr>
              <a:buFont typeface="Wingdings 3" panose="05040102010807070707" pitchFamily="18" charset="2"/>
              <a:buChar char=""/>
            </a:pPr>
            <a:r>
              <a:rPr lang="en-US" sz="2400" dirty="0" smtClean="0"/>
              <a:t>Tabular output</a:t>
            </a:r>
            <a:r>
              <a:rPr lang="en-US" sz="2400" b="1" dirty="0" smtClean="0">
                <a:solidFill>
                  <a:srgbClr val="7EB761"/>
                </a:solidFill>
              </a:rPr>
              <a:t> </a:t>
            </a:r>
            <a:r>
              <a:rPr lang="en-US" sz="2400" dirty="0" smtClean="0"/>
              <a:t>summarizing NDVI, biomass, and percent ground cover</a:t>
            </a:r>
          </a:p>
          <a:p>
            <a:pPr marL="342900" indent="-342900">
              <a:lnSpc>
                <a:spcPct val="100000"/>
              </a:lnSpc>
              <a:spcBef>
                <a:spcPts val="0"/>
              </a:spcBef>
              <a:buClr>
                <a:srgbClr val="7EB761"/>
              </a:buClr>
              <a:buFont typeface="Wingdings 3" panose="05040102010807070707" pitchFamily="18" charset="2"/>
              <a:buChar char=""/>
            </a:pPr>
            <a:r>
              <a:rPr lang="en-US" sz="2400" dirty="0" smtClean="0"/>
              <a:t>Easy comparison between agronomic factors</a:t>
            </a:r>
          </a:p>
        </p:txBody>
      </p:sp>
      <p:pic>
        <p:nvPicPr>
          <p:cNvPr id="3" name="Picture 2"/>
          <p:cNvPicPr>
            <a:picLocks noChangeAspect="1"/>
          </p:cNvPicPr>
          <p:nvPr/>
        </p:nvPicPr>
        <p:blipFill rotWithShape="1">
          <a:blip r:embed="rId4"/>
          <a:srcRect r="4535" b="46901"/>
          <a:stretch/>
        </p:blipFill>
        <p:spPr>
          <a:xfrm>
            <a:off x="888055" y="5593879"/>
            <a:ext cx="10058400" cy="307107"/>
          </a:xfrm>
          <a:prstGeom prst="rect">
            <a:avLst/>
          </a:prstGeom>
        </p:spPr>
      </p:pic>
      <p:sp>
        <p:nvSpPr>
          <p:cNvPr id="4" name="Rectangle 3"/>
          <p:cNvSpPr/>
          <p:nvPr/>
        </p:nvSpPr>
        <p:spPr>
          <a:xfrm>
            <a:off x="883403" y="5259159"/>
            <a:ext cx="9747504" cy="290476"/>
          </a:xfrm>
          <a:prstGeom prst="rect">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83403" y="5573259"/>
            <a:ext cx="9742584" cy="300512"/>
          </a:xfrm>
          <a:prstGeom prst="rect">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83403" y="4677536"/>
            <a:ext cx="9742584" cy="300512"/>
          </a:xfrm>
          <a:prstGeom prst="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83403" y="3832208"/>
            <a:ext cx="9742585" cy="300512"/>
          </a:xfrm>
          <a:prstGeom prst="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012637" y="3185652"/>
            <a:ext cx="2137410" cy="2670222"/>
          </a:xfrm>
          <a:prstGeom prst="rect">
            <a:avLst/>
          </a:prstGeom>
          <a:solidFill>
            <a:srgbClr val="7EB761">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736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5" name="Text Placeholder 5"/>
          <p:cNvSpPr>
            <a:spLocks noGrp="1"/>
          </p:cNvSpPr>
          <p:nvPr>
            <p:ph type="body" sz="half" idx="2"/>
          </p:nvPr>
        </p:nvSpPr>
        <p:spPr>
          <a:xfrm>
            <a:off x="764152" y="1189227"/>
            <a:ext cx="5002642" cy="4866966"/>
          </a:xfrm>
        </p:spPr>
        <p:txBody>
          <a:bodyPr>
            <a:noAutofit/>
          </a:bodyPr>
          <a:lstStyle/>
          <a:p>
            <a:pPr marL="342900" indent="-342900">
              <a:lnSpc>
                <a:spcPct val="100000"/>
              </a:lnSpc>
              <a:buClr>
                <a:schemeClr val="accent6"/>
              </a:buClr>
              <a:buFont typeface="Wingdings 3" panose="05040102010807070707" pitchFamily="18" charset="2"/>
              <a:buChar char=""/>
            </a:pPr>
            <a:r>
              <a:rPr lang="en-US" sz="2200" b="1" dirty="0" smtClean="0">
                <a:solidFill>
                  <a:srgbClr val="7EB761"/>
                </a:solidFill>
              </a:rPr>
              <a:t>Visualized</a:t>
            </a:r>
            <a:r>
              <a:rPr lang="en-US" sz="2200" dirty="0" smtClean="0">
                <a:solidFill>
                  <a:srgbClr val="7EB761"/>
                </a:solidFill>
              </a:rPr>
              <a:t> </a:t>
            </a:r>
            <a:r>
              <a:rPr lang="en-US" sz="2200" dirty="0"/>
              <a:t>and </a:t>
            </a:r>
            <a:r>
              <a:rPr lang="en-US" sz="2200" dirty="0" smtClean="0"/>
              <a:t>interactively </a:t>
            </a:r>
            <a:r>
              <a:rPr lang="en-US" sz="2200" b="1" dirty="0" smtClean="0">
                <a:solidFill>
                  <a:srgbClr val="7EB761"/>
                </a:solidFill>
              </a:rPr>
              <a:t>filtered</a:t>
            </a:r>
            <a:r>
              <a:rPr lang="en-US" sz="2200" dirty="0" smtClean="0"/>
              <a:t> </a:t>
            </a:r>
            <a:r>
              <a:rPr lang="en-US" sz="2200" dirty="0"/>
              <a:t>cover crop </a:t>
            </a:r>
            <a:r>
              <a:rPr lang="en-US" sz="2200" dirty="0" smtClean="0"/>
              <a:t>enrollment</a:t>
            </a:r>
          </a:p>
          <a:p>
            <a:pPr marL="342900" indent="-342900">
              <a:lnSpc>
                <a:spcPct val="100000"/>
              </a:lnSpc>
              <a:buClr>
                <a:schemeClr val="accent6"/>
              </a:buClr>
              <a:buFont typeface="Wingdings 3" panose="05040102010807070707" pitchFamily="18" charset="2"/>
              <a:buChar char=""/>
            </a:pPr>
            <a:endParaRPr lang="en-US" sz="2200" dirty="0" smtClean="0"/>
          </a:p>
          <a:p>
            <a:pPr marL="342900" indent="-342900">
              <a:lnSpc>
                <a:spcPct val="100000"/>
              </a:lnSpc>
              <a:buClr>
                <a:schemeClr val="accent6"/>
              </a:buClr>
              <a:buFont typeface="Wingdings 3" panose="05040102010807070707" pitchFamily="18" charset="2"/>
              <a:buChar char=""/>
            </a:pPr>
            <a:r>
              <a:rPr lang="en-US" sz="2200" b="1" dirty="0" smtClean="0">
                <a:solidFill>
                  <a:srgbClr val="7EB761"/>
                </a:solidFill>
              </a:rPr>
              <a:t>Correlated</a:t>
            </a:r>
            <a:r>
              <a:rPr lang="en-US" sz="2200" dirty="0" smtClean="0">
                <a:solidFill>
                  <a:srgbClr val="7EB761"/>
                </a:solidFill>
              </a:rPr>
              <a:t> </a:t>
            </a:r>
            <a:r>
              <a:rPr lang="en-US" sz="2200" dirty="0" smtClean="0"/>
              <a:t>NDVI with performance metrics</a:t>
            </a:r>
          </a:p>
          <a:p>
            <a:pPr marL="342900" indent="-342900">
              <a:lnSpc>
                <a:spcPct val="100000"/>
              </a:lnSpc>
              <a:buClr>
                <a:schemeClr val="accent6"/>
              </a:buClr>
              <a:buFont typeface="Wingdings 3" panose="05040102010807070707" pitchFamily="18" charset="2"/>
              <a:buChar char=""/>
            </a:pPr>
            <a:endParaRPr lang="en-US" sz="2200" dirty="0"/>
          </a:p>
          <a:p>
            <a:pPr marL="342900" indent="-342900">
              <a:lnSpc>
                <a:spcPct val="100000"/>
              </a:lnSpc>
              <a:buClr>
                <a:schemeClr val="accent6"/>
              </a:buClr>
              <a:buFont typeface="Wingdings 3" panose="05040102010807070707" pitchFamily="18" charset="2"/>
              <a:buChar char=""/>
            </a:pPr>
            <a:r>
              <a:rPr lang="en-US" sz="2200" b="1" dirty="0" smtClean="0">
                <a:solidFill>
                  <a:srgbClr val="7EB761"/>
                </a:solidFill>
              </a:rPr>
              <a:t>Established</a:t>
            </a:r>
            <a:r>
              <a:rPr lang="en-US" sz="2200" dirty="0" smtClean="0">
                <a:solidFill>
                  <a:srgbClr val="7EB761"/>
                </a:solidFill>
              </a:rPr>
              <a:t> </a:t>
            </a:r>
            <a:r>
              <a:rPr lang="en-US" sz="2200" dirty="0" smtClean="0"/>
              <a:t>foundation to assess correlations and make analyses</a:t>
            </a:r>
          </a:p>
          <a:p>
            <a:pPr marL="800100" lvl="1" indent="-342900">
              <a:lnSpc>
                <a:spcPct val="100000"/>
              </a:lnSpc>
              <a:buClr>
                <a:schemeClr val="accent6"/>
              </a:buClr>
              <a:buFont typeface="Wingdings 3" panose="05040102010807070707" pitchFamily="18" charset="2"/>
              <a:buChar char=""/>
            </a:pPr>
            <a:r>
              <a:rPr lang="en-US" sz="2000" dirty="0" smtClean="0"/>
              <a:t>Early planting &gt; late planting</a:t>
            </a:r>
          </a:p>
          <a:p>
            <a:pPr marL="800100" lvl="1" indent="-342900">
              <a:lnSpc>
                <a:spcPct val="100000"/>
              </a:lnSpc>
              <a:buClr>
                <a:schemeClr val="accent6"/>
              </a:buClr>
              <a:buFont typeface="Wingdings 3" panose="05040102010807070707" pitchFamily="18" charset="2"/>
              <a:buChar char=""/>
            </a:pPr>
            <a:r>
              <a:rPr lang="en-US" sz="2000" dirty="0" smtClean="0"/>
              <a:t>Triticale &gt; wheat</a:t>
            </a:r>
          </a:p>
          <a:p>
            <a:pPr marL="800100" lvl="1" indent="-342900">
              <a:lnSpc>
                <a:spcPct val="100000"/>
              </a:lnSpc>
              <a:buClr>
                <a:schemeClr val="accent6"/>
              </a:buClr>
              <a:buFont typeface="Wingdings 3" panose="05040102010807070707" pitchFamily="18" charset="2"/>
              <a:buChar char=""/>
            </a:pPr>
            <a:r>
              <a:rPr lang="en-US" sz="2000" dirty="0" smtClean="0"/>
              <a:t>Previous crops influence productivity</a:t>
            </a:r>
          </a:p>
          <a:p>
            <a:pPr marL="342900" indent="-342900">
              <a:lnSpc>
                <a:spcPct val="100000"/>
              </a:lnSpc>
              <a:buClr>
                <a:schemeClr val="accent6"/>
              </a:buClr>
              <a:buFont typeface="Wingdings 3" panose="05040102010807070707" pitchFamily="18" charset="2"/>
              <a:buChar char=""/>
            </a:pPr>
            <a:endParaRPr lang="en-US" sz="2200" dirty="0" smtClean="0"/>
          </a:p>
        </p:txBody>
      </p:sp>
      <p:pic>
        <p:nvPicPr>
          <p:cNvPr id="6" name="Picture 4" descr="https://lh3.googleusercontent.com/IUJImWn1Tf_qPJmOUjAUReiTLgX9yi082-Xfg6JSi3nc6ZroY4HOcdi1LjeL9mBsQLWJtgLJOHRYRQJjnX9asg6E0g6AcE9fEs-XLBN4ncFVk50G-hk83YpLpXrulchNQgNKOoLf1aU"/>
          <p:cNvPicPr>
            <a:picLocks noChangeAspect="1" noChangeArrowheads="1"/>
          </p:cNvPicPr>
          <p:nvPr/>
        </p:nvPicPr>
        <p:blipFill rotWithShape="1">
          <a:blip r:embed="rId3">
            <a:extLst>
              <a:ext uri="{28A0092B-C50C-407E-A947-70E740481C1C}">
                <a14:useLocalDpi xmlns:a14="http://schemas.microsoft.com/office/drawing/2010/main" val="0"/>
              </a:ext>
            </a:extLst>
          </a:blip>
          <a:srcRect l="4605" t="302" r="41486" b="-445"/>
          <a:stretch/>
        </p:blipFill>
        <p:spPr bwMode="auto">
          <a:xfrm>
            <a:off x="6685051" y="-19664"/>
            <a:ext cx="550694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953887" y="6496664"/>
            <a:ext cx="2238113" cy="307777"/>
          </a:xfrm>
          <a:prstGeom prst="rect">
            <a:avLst/>
          </a:prstGeom>
        </p:spPr>
        <p:txBody>
          <a:bodyPr wrap="none">
            <a:spAutoFit/>
          </a:bodyPr>
          <a:lstStyle/>
          <a:p>
            <a:pPr algn="r"/>
            <a:r>
              <a:rPr lang="en-US" sz="1400" dirty="0">
                <a:solidFill>
                  <a:srgbClr val="FFFFFF"/>
                </a:solidFill>
                <a:latin typeface="Century Gothic" panose="020B0502020202020204" pitchFamily="34" charset="0"/>
              </a:rPr>
              <a:t>Image Credit: J. </a:t>
            </a:r>
            <a:r>
              <a:rPr lang="en-US" sz="1400" dirty="0" err="1" smtClean="0">
                <a:solidFill>
                  <a:srgbClr val="FFFFFF"/>
                </a:solidFill>
                <a:latin typeface="Century Gothic" panose="020B0502020202020204" pitchFamily="34" charset="0"/>
              </a:rPr>
              <a:t>Triepke</a:t>
            </a:r>
            <a:endParaRPr lang="en-US" sz="1400" dirty="0"/>
          </a:p>
        </p:txBody>
      </p:sp>
    </p:spTree>
    <p:extLst>
      <p:ext uri="{BB962C8B-B14F-4D97-AF65-F5344CB8AC3E}">
        <p14:creationId xmlns:p14="http://schemas.microsoft.com/office/powerpoint/2010/main" val="27343668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Errors &amp; Uncertainties</a:t>
            </a:r>
            <a:endParaRPr lang="en-US" dirty="0"/>
          </a:p>
        </p:txBody>
      </p:sp>
      <p:pic>
        <p:nvPicPr>
          <p:cNvPr id="5122" name="Picture 2" descr="https://lh3.googleusercontent.com/XkFDXrBzDbLoiiNIHG84VdU1BZzcDhzp5FBDAUllv5gk08B07AMtd7xbgUSLGfpJk0eyyxU8U1hv0zLjiyRwVYlOIA2uXtHO5yMuZbrD0xt2yjpaM8dNlnABFKzN0ZAQADS6N_3U_LM"/>
          <p:cNvPicPr>
            <a:picLocks noGrp="1" noChangeAspect="1" noChangeArrowheads="1"/>
          </p:cNvPicPr>
          <p:nvPr>
            <p:ph type="pic" idx="10"/>
          </p:nvPr>
        </p:nvPicPr>
        <p:blipFill>
          <a:blip r:embed="rId3">
            <a:extLst>
              <a:ext uri="{28A0092B-C50C-407E-A947-70E740481C1C}">
                <a14:useLocalDpi xmlns:a14="http://schemas.microsoft.com/office/drawing/2010/main" val="0"/>
              </a:ext>
            </a:extLst>
          </a:blip>
          <a:srcRect t="18897" b="1889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9478297" y="6527515"/>
            <a:ext cx="2713703" cy="307777"/>
          </a:xfrm>
          <a:prstGeom prst="rect">
            <a:avLst/>
          </a:prstGeom>
        </p:spPr>
        <p:txBody>
          <a:bodyPr wrap="square">
            <a:spAutoFit/>
          </a:bodyPr>
          <a:lstStyle/>
          <a:p>
            <a:pPr algn="r"/>
            <a:r>
              <a:rPr lang="en-US" sz="1400" dirty="0">
                <a:solidFill>
                  <a:srgbClr val="FFFFFF"/>
                </a:solidFill>
                <a:latin typeface="Century Gothic" panose="020B0502020202020204" pitchFamily="34" charset="0"/>
              </a:rPr>
              <a:t>Image Credit: David Stewart </a:t>
            </a:r>
            <a:endParaRPr lang="en-US" sz="1400" dirty="0"/>
          </a:p>
        </p:txBody>
      </p:sp>
      <p:sp>
        <p:nvSpPr>
          <p:cNvPr id="6" name="Text Placeholder 5"/>
          <p:cNvSpPr>
            <a:spLocks noGrp="1"/>
          </p:cNvSpPr>
          <p:nvPr>
            <p:ph type="body" sz="half" idx="2"/>
          </p:nvPr>
        </p:nvSpPr>
        <p:spPr>
          <a:xfrm>
            <a:off x="747713" y="1418933"/>
            <a:ext cx="10696575" cy="4165243"/>
          </a:xfrm>
        </p:spPr>
        <p:txBody>
          <a:bodyPr wrap="square" numCol="2">
            <a:spAutoFit/>
          </a:bodyPr>
          <a:lstStyle/>
          <a:p>
            <a:pPr marL="342900" indent="-342900">
              <a:lnSpc>
                <a:spcPct val="100000"/>
              </a:lnSpc>
              <a:buClr>
                <a:schemeClr val="accent6"/>
              </a:buClr>
              <a:buFont typeface="Wingdings 3" panose="05040102010807070707" pitchFamily="18" charset="2"/>
              <a:buChar char=""/>
            </a:pPr>
            <a:r>
              <a:rPr lang="en-US" sz="2200" dirty="0" smtClean="0"/>
              <a:t>Cloud cover, atmospheric errors</a:t>
            </a:r>
          </a:p>
          <a:p>
            <a:pPr marL="342900" indent="-342900">
              <a:lnSpc>
                <a:spcPct val="100000"/>
              </a:lnSpc>
              <a:buClr>
                <a:schemeClr val="accent6"/>
              </a:buClr>
              <a:buFont typeface="Wingdings 3" panose="05040102010807070707" pitchFamily="18" charset="2"/>
              <a:buChar char=""/>
            </a:pPr>
            <a:r>
              <a:rPr lang="en-US" sz="2200" dirty="0" smtClean="0"/>
              <a:t>Calibration equation errors</a:t>
            </a:r>
            <a:endParaRPr lang="en-US" sz="2200" dirty="0"/>
          </a:p>
          <a:p>
            <a:pPr marL="342900" indent="-342900">
              <a:lnSpc>
                <a:spcPct val="100000"/>
              </a:lnSpc>
              <a:buClr>
                <a:schemeClr val="accent6"/>
              </a:buClr>
              <a:buFont typeface="Wingdings 3" panose="05040102010807070707" pitchFamily="18" charset="2"/>
              <a:buChar char=""/>
            </a:pPr>
            <a:r>
              <a:rPr lang="en-US" sz="2200" dirty="0" smtClean="0"/>
              <a:t>NDVI comparisons between days</a:t>
            </a:r>
          </a:p>
          <a:p>
            <a:pPr marL="342900" indent="-342900">
              <a:lnSpc>
                <a:spcPct val="100000"/>
              </a:lnSpc>
              <a:buClr>
                <a:schemeClr val="accent6"/>
              </a:buClr>
              <a:buFont typeface="Wingdings 3" panose="05040102010807070707" pitchFamily="18" charset="2"/>
              <a:buChar char=""/>
            </a:pPr>
            <a:endParaRPr lang="en-US" sz="2200" dirty="0"/>
          </a:p>
          <a:p>
            <a:pPr marL="342900" indent="-342900">
              <a:lnSpc>
                <a:spcPct val="100000"/>
              </a:lnSpc>
              <a:buClr>
                <a:schemeClr val="accent6"/>
              </a:buClr>
              <a:buFont typeface="Wingdings 3" panose="05040102010807070707" pitchFamily="18" charset="2"/>
              <a:buChar char=""/>
            </a:pPr>
            <a:endParaRPr lang="en-US" sz="2200" dirty="0" smtClean="0"/>
          </a:p>
          <a:p>
            <a:pPr marL="342900" indent="-342900">
              <a:lnSpc>
                <a:spcPct val="100000"/>
              </a:lnSpc>
              <a:buClr>
                <a:schemeClr val="accent6"/>
              </a:buClr>
              <a:buFont typeface="Wingdings 3" panose="05040102010807070707" pitchFamily="18" charset="2"/>
              <a:buChar char=""/>
            </a:pPr>
            <a:endParaRPr lang="en-US" sz="2200" dirty="0"/>
          </a:p>
          <a:p>
            <a:pPr marL="342900" indent="-342900">
              <a:lnSpc>
                <a:spcPct val="100000"/>
              </a:lnSpc>
              <a:buClr>
                <a:schemeClr val="accent6"/>
              </a:buClr>
              <a:buFont typeface="Wingdings 3" panose="05040102010807070707" pitchFamily="18" charset="2"/>
              <a:buChar char=""/>
            </a:pPr>
            <a:endParaRPr lang="en-US" sz="2200" dirty="0" smtClean="0"/>
          </a:p>
          <a:p>
            <a:pPr marL="342900" indent="-342900">
              <a:lnSpc>
                <a:spcPct val="100000"/>
              </a:lnSpc>
              <a:buClr>
                <a:schemeClr val="accent6"/>
              </a:buClr>
              <a:buFont typeface="Wingdings 3" panose="05040102010807070707" pitchFamily="18" charset="2"/>
              <a:buChar char=""/>
            </a:pPr>
            <a:endParaRPr lang="en-US" sz="2200" dirty="0"/>
          </a:p>
          <a:p>
            <a:pPr>
              <a:lnSpc>
                <a:spcPct val="100000"/>
              </a:lnSpc>
              <a:buClr>
                <a:schemeClr val="accent6"/>
              </a:buClr>
            </a:pPr>
            <a:endParaRPr lang="en-US" sz="2200" dirty="0" smtClean="0"/>
          </a:p>
          <a:p>
            <a:pPr marL="342900" indent="-342900">
              <a:lnSpc>
                <a:spcPct val="100000"/>
              </a:lnSpc>
              <a:buClr>
                <a:schemeClr val="accent6"/>
              </a:buClr>
              <a:buFont typeface="Wingdings 3" panose="05040102010807070707" pitchFamily="18" charset="2"/>
              <a:buChar char=""/>
            </a:pPr>
            <a:r>
              <a:rPr lang="en-US" sz="2200" dirty="0" smtClean="0"/>
              <a:t>Satellite comparisons</a:t>
            </a:r>
            <a:endParaRPr lang="en-US" sz="2200" dirty="0"/>
          </a:p>
          <a:p>
            <a:pPr marL="342900" indent="-342900">
              <a:lnSpc>
                <a:spcPct val="100000"/>
              </a:lnSpc>
              <a:buClr>
                <a:schemeClr val="accent6"/>
              </a:buClr>
              <a:buFont typeface="Wingdings 3" panose="05040102010807070707" pitchFamily="18" charset="2"/>
              <a:buChar char=""/>
            </a:pPr>
            <a:r>
              <a:rPr lang="en-US" sz="2200" dirty="0" smtClean="0"/>
              <a:t>Data gaps</a:t>
            </a:r>
            <a:endParaRPr lang="en-US" sz="2200" dirty="0"/>
          </a:p>
          <a:p>
            <a:pPr marL="342900" indent="-342900">
              <a:lnSpc>
                <a:spcPct val="100000"/>
              </a:lnSpc>
              <a:buClr>
                <a:schemeClr val="accent6"/>
              </a:buClr>
              <a:buFont typeface="Wingdings 3" panose="05040102010807070707" pitchFamily="18" charset="2"/>
              <a:buChar char=""/>
            </a:pPr>
            <a:endParaRPr lang="en-US" sz="2200" dirty="0" smtClean="0"/>
          </a:p>
          <a:p>
            <a:pPr marL="342900" indent="-342900">
              <a:lnSpc>
                <a:spcPct val="100000"/>
              </a:lnSpc>
              <a:buClr>
                <a:schemeClr val="accent6"/>
              </a:buClr>
              <a:buFont typeface="Wingdings 3" panose="05040102010807070707" pitchFamily="18" charset="2"/>
              <a:buChar char=""/>
            </a:pPr>
            <a:endParaRPr lang="en-US" sz="2200" dirty="0"/>
          </a:p>
          <a:p>
            <a:pPr lvl="1">
              <a:lnSpc>
                <a:spcPct val="100000"/>
              </a:lnSpc>
            </a:pPr>
            <a:endParaRPr lang="en-US" sz="2200" dirty="0"/>
          </a:p>
          <a:p>
            <a:pPr lvl="1">
              <a:lnSpc>
                <a:spcPct val="100000"/>
              </a:lnSpc>
            </a:pPr>
            <a:endParaRPr lang="en-US" sz="2200" dirty="0" smtClean="0"/>
          </a:p>
          <a:p>
            <a:pPr marL="342900" indent="-342900">
              <a:lnSpc>
                <a:spcPct val="100000"/>
              </a:lnSpc>
              <a:buFont typeface="Arial" panose="020B0604020202020204" pitchFamily="34" charset="0"/>
              <a:buChar char="•"/>
            </a:pPr>
            <a:endParaRPr lang="en-US" sz="2200" dirty="0" smtClean="0"/>
          </a:p>
        </p:txBody>
      </p:sp>
    </p:spTree>
    <p:extLst>
      <p:ext uri="{BB962C8B-B14F-4D97-AF65-F5344CB8AC3E}">
        <p14:creationId xmlns:p14="http://schemas.microsoft.com/office/powerpoint/2010/main" val="33851623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pic>
        <p:nvPicPr>
          <p:cNvPr id="7170" name="Picture 2" descr="https://lh5.googleusercontent.com/lpm_e99fQBwkjc98gEamc4DvY90oF1kBXpTi0h_ofouPFNIFyu13MvWVUdWkdbHDaW7lHctAhJxq5fJyxanE13LMqNMad05CTRDVxvXqSnuSZMeMiG6nSY2Ki9Iq2iBVcgWHy_3CSg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3908"/>
            <a:ext cx="12192000" cy="29637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01805" y="4088508"/>
            <a:ext cx="10444623" cy="2431435"/>
          </a:xfrm>
          <a:prstGeom prst="rect">
            <a:avLst/>
          </a:prstGeom>
          <a:noFill/>
        </p:spPr>
        <p:txBody>
          <a:bodyPr wrap="square" rtlCol="0" anchor="ctr">
            <a:spAutoFit/>
          </a:bodyPr>
          <a:lstStyle/>
          <a:p>
            <a:pPr marL="342900" indent="-342900">
              <a:buClr>
                <a:schemeClr val="accent6"/>
              </a:buClr>
              <a:buFont typeface="Wingdings 3" panose="05040102010807070707" pitchFamily="18" charset="2"/>
              <a:buChar char=""/>
            </a:pPr>
            <a:r>
              <a:rPr lang="en-US" sz="2200" b="1" dirty="0" smtClean="0">
                <a:solidFill>
                  <a:srgbClr val="7EB761"/>
                </a:solidFill>
              </a:rPr>
              <a:t>Incorporate</a:t>
            </a:r>
            <a:r>
              <a:rPr lang="en-US" sz="2200" b="1" dirty="0" smtClean="0">
                <a:solidFill>
                  <a:schemeClr val="accent6"/>
                </a:solidFill>
              </a:rPr>
              <a:t> </a:t>
            </a:r>
            <a:r>
              <a:rPr lang="en-US" sz="2200" dirty="0" smtClean="0">
                <a:solidFill>
                  <a:schemeClr val="tx1">
                    <a:lumMod val="75000"/>
                    <a:lumOff val="25000"/>
                  </a:schemeClr>
                </a:solidFill>
              </a:rPr>
              <a:t>other spectral indices: red edge, EVI, SAVI…</a:t>
            </a:r>
          </a:p>
          <a:p>
            <a:pPr>
              <a:buClr>
                <a:schemeClr val="accent6"/>
              </a:buClr>
            </a:pPr>
            <a:endParaRPr lang="en-US" sz="1400" dirty="0" smtClean="0">
              <a:solidFill>
                <a:schemeClr val="tx1">
                  <a:lumMod val="75000"/>
                  <a:lumOff val="25000"/>
                </a:schemeClr>
              </a:solidFill>
            </a:endParaRPr>
          </a:p>
          <a:p>
            <a:pPr marL="342900" indent="-342900">
              <a:buClr>
                <a:schemeClr val="accent6"/>
              </a:buClr>
              <a:buFont typeface="Wingdings 3" panose="05040102010807070707" pitchFamily="18" charset="2"/>
              <a:buChar char=""/>
            </a:pPr>
            <a:r>
              <a:rPr lang="en-US" sz="2200" b="1" dirty="0" smtClean="0">
                <a:solidFill>
                  <a:srgbClr val="7EB761"/>
                </a:solidFill>
              </a:rPr>
              <a:t>Calculate</a:t>
            </a:r>
            <a:r>
              <a:rPr lang="en-US" sz="2200" b="1" dirty="0" smtClean="0">
                <a:solidFill>
                  <a:schemeClr val="tx1">
                    <a:lumMod val="75000"/>
                    <a:lumOff val="25000"/>
                  </a:schemeClr>
                </a:solidFill>
              </a:rPr>
              <a:t> </a:t>
            </a:r>
            <a:r>
              <a:rPr lang="en-US" sz="2200" dirty="0" smtClean="0">
                <a:solidFill>
                  <a:schemeClr val="tx1">
                    <a:lumMod val="75000"/>
                    <a:lumOff val="25000"/>
                  </a:schemeClr>
                </a:solidFill>
              </a:rPr>
              <a:t>vegetation index values on a per pixel basis</a:t>
            </a:r>
          </a:p>
          <a:p>
            <a:pPr marL="342900" indent="-342900">
              <a:buClr>
                <a:schemeClr val="accent6"/>
              </a:buClr>
              <a:buFont typeface="Wingdings 3" panose="05040102010807070707" pitchFamily="18" charset="2"/>
              <a:buChar char=""/>
            </a:pPr>
            <a:endParaRPr lang="en-US" sz="1400" dirty="0">
              <a:solidFill>
                <a:schemeClr val="tx1">
                  <a:lumMod val="75000"/>
                  <a:lumOff val="25000"/>
                </a:schemeClr>
              </a:solidFill>
            </a:endParaRPr>
          </a:p>
          <a:p>
            <a:pPr marL="342900" indent="-342900">
              <a:buClr>
                <a:schemeClr val="accent6"/>
              </a:buClr>
              <a:buFont typeface="Wingdings 3" panose="05040102010807070707" pitchFamily="18" charset="2"/>
              <a:buChar char=""/>
            </a:pPr>
            <a:r>
              <a:rPr lang="en-US" sz="2200" b="1" dirty="0" smtClean="0">
                <a:solidFill>
                  <a:srgbClr val="7EB761"/>
                </a:solidFill>
              </a:rPr>
              <a:t>Expand</a:t>
            </a:r>
            <a:r>
              <a:rPr lang="en-US" sz="2200" dirty="0" smtClean="0">
                <a:solidFill>
                  <a:srgbClr val="7EB761"/>
                </a:solidFill>
              </a:rPr>
              <a:t> </a:t>
            </a:r>
            <a:r>
              <a:rPr lang="en-US" sz="2200" dirty="0">
                <a:solidFill>
                  <a:schemeClr val="tx1">
                    <a:lumMod val="75000"/>
                    <a:lumOff val="25000"/>
                  </a:schemeClr>
                </a:solidFill>
              </a:rPr>
              <a:t>analysis to all Maryland </a:t>
            </a:r>
            <a:r>
              <a:rPr lang="en-US" sz="2200" dirty="0" smtClean="0">
                <a:solidFill>
                  <a:schemeClr val="tx1">
                    <a:lumMod val="75000"/>
                    <a:lumOff val="25000"/>
                  </a:schemeClr>
                </a:solidFill>
              </a:rPr>
              <a:t>counties</a:t>
            </a:r>
          </a:p>
          <a:p>
            <a:pPr marL="342900" indent="-342900">
              <a:buClr>
                <a:schemeClr val="accent6"/>
              </a:buClr>
              <a:buFont typeface="Wingdings 3" panose="05040102010807070707" pitchFamily="18" charset="2"/>
              <a:buChar char=""/>
            </a:pPr>
            <a:endParaRPr lang="en-US" sz="1400" b="1" dirty="0" smtClean="0">
              <a:solidFill>
                <a:schemeClr val="accent6"/>
              </a:solidFill>
            </a:endParaRPr>
          </a:p>
          <a:p>
            <a:pPr marL="342900" indent="-342900">
              <a:buClr>
                <a:schemeClr val="accent6"/>
              </a:buClr>
              <a:buFont typeface="Wingdings 3" panose="05040102010807070707" pitchFamily="18" charset="2"/>
              <a:buChar char=""/>
            </a:pPr>
            <a:r>
              <a:rPr lang="en-US" sz="2200" b="1" dirty="0" smtClean="0">
                <a:solidFill>
                  <a:srgbClr val="7EB761"/>
                </a:solidFill>
              </a:rPr>
              <a:t>Optimize</a:t>
            </a:r>
            <a:r>
              <a:rPr lang="en-US" sz="2200" dirty="0" smtClean="0">
                <a:solidFill>
                  <a:srgbClr val="7EB761"/>
                </a:solidFill>
              </a:rPr>
              <a:t> </a:t>
            </a:r>
            <a:r>
              <a:rPr lang="en-US" sz="2200" dirty="0" smtClean="0">
                <a:solidFill>
                  <a:schemeClr val="tx1">
                    <a:lumMod val="75000"/>
                    <a:lumOff val="25000"/>
                  </a:schemeClr>
                </a:solidFill>
              </a:rPr>
              <a:t>the MDA Cover Crop Program by greatly reducing the need for spot-checking</a:t>
            </a:r>
          </a:p>
        </p:txBody>
      </p:sp>
      <p:sp>
        <p:nvSpPr>
          <p:cNvPr id="3" name="Rectangle 2"/>
          <p:cNvSpPr/>
          <p:nvPr/>
        </p:nvSpPr>
        <p:spPr>
          <a:xfrm>
            <a:off x="9319708" y="3579834"/>
            <a:ext cx="2872292" cy="307777"/>
          </a:xfrm>
          <a:prstGeom prst="rect">
            <a:avLst/>
          </a:prstGeom>
        </p:spPr>
        <p:txBody>
          <a:bodyPr wrap="square">
            <a:spAutoFit/>
          </a:bodyPr>
          <a:lstStyle/>
          <a:p>
            <a:pPr algn="r"/>
            <a:r>
              <a:rPr lang="en-US" sz="1400" dirty="0">
                <a:solidFill>
                  <a:srgbClr val="FFFFFF"/>
                </a:solidFill>
                <a:latin typeface="Century Gothic" panose="020B0502020202020204" pitchFamily="34" charset="0"/>
              </a:rPr>
              <a:t>Image Credit: </a:t>
            </a:r>
            <a:r>
              <a:rPr lang="en-US" sz="1400" dirty="0" err="1" smtClean="0">
                <a:solidFill>
                  <a:srgbClr val="FFFFFF"/>
                </a:solidFill>
                <a:latin typeface="Century Gothic" panose="020B0502020202020204" pitchFamily="34" charset="0"/>
              </a:rPr>
              <a:t>Pexels</a:t>
            </a:r>
            <a:endParaRPr lang="en-US" sz="1400" dirty="0" smtClean="0"/>
          </a:p>
        </p:txBody>
      </p:sp>
    </p:spTree>
    <p:extLst>
      <p:ext uri="{BB962C8B-B14F-4D97-AF65-F5344CB8AC3E}">
        <p14:creationId xmlns:p14="http://schemas.microsoft.com/office/powerpoint/2010/main" val="32105040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320" dirty="0" smtClean="0"/>
              <a:t>Acknowledgements</a:t>
            </a:r>
            <a:endParaRPr lang="en-US" sz="4320" dirty="0"/>
          </a:p>
        </p:txBody>
      </p:sp>
      <p:sp>
        <p:nvSpPr>
          <p:cNvPr id="6" name="Text Placeholder 5"/>
          <p:cNvSpPr>
            <a:spLocks noGrp="1"/>
          </p:cNvSpPr>
          <p:nvPr>
            <p:ph type="body" sz="quarter" idx="10"/>
          </p:nvPr>
        </p:nvSpPr>
        <p:spPr>
          <a:xfrm>
            <a:off x="729633" y="1411873"/>
            <a:ext cx="2775120" cy="3247043"/>
          </a:xfrm>
        </p:spPr>
        <p:txBody>
          <a:bodyPr wrap="none">
            <a:spAutoFit/>
          </a:bodyPr>
          <a:lstStyle/>
          <a:p>
            <a:pPr algn="ctr">
              <a:lnSpc>
                <a:spcPct val="100000"/>
              </a:lnSpc>
              <a:spcBef>
                <a:spcPts val="0"/>
              </a:spcBef>
            </a:pPr>
            <a:r>
              <a:rPr lang="en-US" sz="2400" b="1" dirty="0" smtClean="0">
                <a:solidFill>
                  <a:schemeClr val="accent6"/>
                </a:solidFill>
              </a:rPr>
              <a:t>Past Contributors</a:t>
            </a:r>
          </a:p>
          <a:p>
            <a:pPr algn="ctr">
              <a:lnSpc>
                <a:spcPct val="100000"/>
              </a:lnSpc>
              <a:spcBef>
                <a:spcPts val="0"/>
              </a:spcBef>
            </a:pPr>
            <a:r>
              <a:rPr lang="en-US" dirty="0" smtClean="0"/>
              <a:t>Dr. Sunita </a:t>
            </a:r>
            <a:r>
              <a:rPr lang="en-US" dirty="0" err="1" smtClean="0"/>
              <a:t>Yadev</a:t>
            </a:r>
            <a:endParaRPr lang="en-US" dirty="0" smtClean="0"/>
          </a:p>
          <a:p>
            <a:pPr algn="ctr">
              <a:lnSpc>
                <a:spcPct val="100000"/>
              </a:lnSpc>
              <a:spcBef>
                <a:spcPts val="0"/>
              </a:spcBef>
            </a:pPr>
            <a:endParaRPr lang="en-US" dirty="0" smtClean="0"/>
          </a:p>
          <a:p>
            <a:pPr algn="ctr">
              <a:lnSpc>
                <a:spcPct val="100000"/>
              </a:lnSpc>
              <a:spcBef>
                <a:spcPts val="0"/>
              </a:spcBef>
            </a:pPr>
            <a:r>
              <a:rPr lang="en-US" dirty="0" smtClean="0"/>
              <a:t>Alison Thieme</a:t>
            </a:r>
          </a:p>
          <a:p>
            <a:pPr algn="ctr">
              <a:lnSpc>
                <a:spcPct val="100000"/>
              </a:lnSpc>
              <a:spcBef>
                <a:spcPts val="0"/>
              </a:spcBef>
            </a:pPr>
            <a:endParaRPr lang="en-US" dirty="0" smtClean="0"/>
          </a:p>
          <a:p>
            <a:pPr algn="ctr">
              <a:lnSpc>
                <a:spcPct val="100000"/>
              </a:lnSpc>
              <a:spcBef>
                <a:spcPts val="0"/>
              </a:spcBef>
            </a:pPr>
            <a:r>
              <a:rPr lang="en-US" dirty="0" smtClean="0"/>
              <a:t>Sean McCartney</a:t>
            </a:r>
          </a:p>
          <a:p>
            <a:pPr algn="ctr">
              <a:lnSpc>
                <a:spcPct val="100000"/>
              </a:lnSpc>
              <a:spcBef>
                <a:spcPts val="0"/>
              </a:spcBef>
            </a:pPr>
            <a:endParaRPr lang="en-US" dirty="0" smtClean="0"/>
          </a:p>
          <a:p>
            <a:pPr algn="ctr">
              <a:lnSpc>
                <a:spcPct val="100000"/>
              </a:lnSpc>
              <a:spcBef>
                <a:spcPts val="0"/>
              </a:spcBef>
            </a:pPr>
            <a:r>
              <a:rPr lang="en-US" dirty="0" smtClean="0"/>
              <a:t>Perry </a:t>
            </a:r>
            <a:r>
              <a:rPr lang="en-US" dirty="0" err="1" smtClean="0"/>
              <a:t>Oddo</a:t>
            </a:r>
            <a:endParaRPr lang="en-US" dirty="0" smtClean="0"/>
          </a:p>
          <a:p>
            <a:pPr algn="ctr">
              <a:lnSpc>
                <a:spcPct val="100000"/>
              </a:lnSpc>
              <a:spcBef>
                <a:spcPts val="0"/>
              </a:spcBef>
            </a:pPr>
            <a:endParaRPr lang="en-US" dirty="0" smtClean="0"/>
          </a:p>
          <a:p>
            <a:pPr algn="ctr">
              <a:lnSpc>
                <a:spcPct val="100000"/>
              </a:lnSpc>
              <a:spcBef>
                <a:spcPts val="0"/>
              </a:spcBef>
            </a:pPr>
            <a:r>
              <a:rPr lang="en-US" dirty="0" smtClean="0"/>
              <a:t>John Fitz</a:t>
            </a:r>
            <a:endParaRPr lang="en-US" dirty="0"/>
          </a:p>
        </p:txBody>
      </p:sp>
      <p:sp>
        <p:nvSpPr>
          <p:cNvPr id="7" name="Text Placeholder 6"/>
          <p:cNvSpPr>
            <a:spLocks noGrp="1"/>
          </p:cNvSpPr>
          <p:nvPr>
            <p:ph type="body" sz="quarter" idx="11"/>
          </p:nvPr>
        </p:nvSpPr>
        <p:spPr>
          <a:xfrm>
            <a:off x="3789335" y="1411873"/>
            <a:ext cx="3903633" cy="4339650"/>
          </a:xfrm>
        </p:spPr>
        <p:txBody>
          <a:bodyPr wrap="none">
            <a:spAutoFit/>
          </a:bodyPr>
          <a:lstStyle/>
          <a:p>
            <a:pPr algn="ctr">
              <a:lnSpc>
                <a:spcPct val="100000"/>
              </a:lnSpc>
              <a:spcBef>
                <a:spcPts val="0"/>
              </a:spcBef>
            </a:pPr>
            <a:r>
              <a:rPr lang="en-US" sz="2400" b="1" dirty="0" smtClean="0">
                <a:solidFill>
                  <a:schemeClr val="accent6"/>
                </a:solidFill>
              </a:rPr>
              <a:t>Advisors</a:t>
            </a:r>
          </a:p>
          <a:p>
            <a:pPr algn="ctr">
              <a:lnSpc>
                <a:spcPct val="100000"/>
              </a:lnSpc>
              <a:spcBef>
                <a:spcPts val="0"/>
              </a:spcBef>
            </a:pPr>
            <a:r>
              <a:rPr lang="en-US" dirty="0" smtClean="0"/>
              <a:t>Dr. W. Dean Hively</a:t>
            </a:r>
          </a:p>
          <a:p>
            <a:pPr algn="ctr">
              <a:lnSpc>
                <a:spcPct val="100000"/>
              </a:lnSpc>
              <a:spcBef>
                <a:spcPts val="0"/>
              </a:spcBef>
            </a:pPr>
            <a:r>
              <a:rPr lang="en-US" sz="1400" dirty="0" smtClean="0"/>
              <a:t>USGS Eastern Geographic Science Center</a:t>
            </a:r>
          </a:p>
          <a:p>
            <a:pPr algn="ctr">
              <a:lnSpc>
                <a:spcPct val="100000"/>
              </a:lnSpc>
              <a:spcBef>
                <a:spcPts val="0"/>
              </a:spcBef>
            </a:pPr>
            <a:endParaRPr lang="en-US" sz="1400" dirty="0" smtClean="0"/>
          </a:p>
          <a:p>
            <a:pPr algn="ctr">
              <a:lnSpc>
                <a:spcPct val="100000"/>
              </a:lnSpc>
              <a:spcBef>
                <a:spcPts val="0"/>
              </a:spcBef>
            </a:pPr>
            <a:r>
              <a:rPr lang="en-US" dirty="0" smtClean="0"/>
              <a:t>Dr. Greg McCarty</a:t>
            </a:r>
          </a:p>
          <a:p>
            <a:pPr algn="ctr">
              <a:lnSpc>
                <a:spcPct val="100000"/>
              </a:lnSpc>
              <a:spcBef>
                <a:spcPts val="0"/>
              </a:spcBef>
            </a:pPr>
            <a:r>
              <a:rPr lang="en-US" sz="1400" dirty="0" smtClean="0"/>
              <a:t>USDA Agricultural Research Service</a:t>
            </a:r>
          </a:p>
          <a:p>
            <a:pPr algn="ctr">
              <a:lnSpc>
                <a:spcPct val="100000"/>
              </a:lnSpc>
              <a:spcBef>
                <a:spcPts val="0"/>
              </a:spcBef>
            </a:pPr>
            <a:endParaRPr lang="en-US" sz="1400" dirty="0" smtClean="0"/>
          </a:p>
          <a:p>
            <a:pPr algn="ctr">
              <a:lnSpc>
                <a:spcPct val="100000"/>
              </a:lnSpc>
              <a:spcBef>
                <a:spcPts val="0"/>
              </a:spcBef>
            </a:pPr>
            <a:r>
              <a:rPr lang="en-US" dirty="0" smtClean="0"/>
              <a:t>Dr. Kristofer </a:t>
            </a:r>
            <a:r>
              <a:rPr lang="en-US" dirty="0" err="1" smtClean="0"/>
              <a:t>Lasko</a:t>
            </a:r>
            <a:endParaRPr lang="en-US" dirty="0" smtClean="0"/>
          </a:p>
          <a:p>
            <a:pPr algn="ctr">
              <a:lnSpc>
                <a:spcPct val="100000"/>
              </a:lnSpc>
              <a:spcBef>
                <a:spcPts val="0"/>
              </a:spcBef>
            </a:pPr>
            <a:r>
              <a:rPr lang="en-US" sz="1400" dirty="0" smtClean="0"/>
              <a:t>ERDC Geospatial Research Laboratory</a:t>
            </a:r>
          </a:p>
          <a:p>
            <a:pPr algn="ctr">
              <a:lnSpc>
                <a:spcPct val="100000"/>
              </a:lnSpc>
              <a:spcBef>
                <a:spcPts val="0"/>
              </a:spcBef>
            </a:pPr>
            <a:endParaRPr lang="en-US" sz="1400" dirty="0" smtClean="0"/>
          </a:p>
          <a:p>
            <a:pPr algn="ctr">
              <a:lnSpc>
                <a:spcPct val="100000"/>
              </a:lnSpc>
              <a:spcBef>
                <a:spcPts val="0"/>
              </a:spcBef>
            </a:pPr>
            <a:r>
              <a:rPr lang="en-US" dirty="0" smtClean="0"/>
              <a:t>Rich </a:t>
            </a:r>
            <a:r>
              <a:rPr lang="en-US" dirty="0" err="1" smtClean="0"/>
              <a:t>Batiuk</a:t>
            </a:r>
            <a:endParaRPr lang="en-US" dirty="0" smtClean="0"/>
          </a:p>
          <a:p>
            <a:pPr algn="ctr">
              <a:lnSpc>
                <a:spcPct val="100000"/>
              </a:lnSpc>
              <a:spcBef>
                <a:spcPts val="0"/>
              </a:spcBef>
            </a:pPr>
            <a:r>
              <a:rPr lang="en-US" sz="1400" dirty="0" smtClean="0"/>
              <a:t>EPA Chesapeake Bay Program</a:t>
            </a:r>
          </a:p>
          <a:p>
            <a:pPr algn="ctr">
              <a:lnSpc>
                <a:spcPct val="100000"/>
              </a:lnSpc>
              <a:spcBef>
                <a:spcPts val="0"/>
              </a:spcBef>
            </a:pPr>
            <a:endParaRPr lang="en-US" sz="1400" dirty="0" smtClean="0"/>
          </a:p>
          <a:p>
            <a:pPr algn="ctr">
              <a:lnSpc>
                <a:spcPct val="100000"/>
              </a:lnSpc>
              <a:spcBef>
                <a:spcPts val="0"/>
              </a:spcBef>
            </a:pPr>
            <a:r>
              <a:rPr lang="en-US" sz="2200" dirty="0" smtClean="0"/>
              <a:t>Dr. John Bolten</a:t>
            </a:r>
          </a:p>
          <a:p>
            <a:pPr algn="ctr">
              <a:lnSpc>
                <a:spcPct val="100000"/>
              </a:lnSpc>
              <a:spcBef>
                <a:spcPts val="0"/>
              </a:spcBef>
            </a:pPr>
            <a:r>
              <a:rPr lang="en-US" sz="1400" dirty="0" smtClean="0"/>
              <a:t>NASA Goddard</a:t>
            </a:r>
          </a:p>
          <a:p>
            <a:pPr>
              <a:lnSpc>
                <a:spcPct val="100000"/>
              </a:lnSpc>
              <a:spcBef>
                <a:spcPts val="0"/>
              </a:spcBef>
            </a:pPr>
            <a:endParaRPr lang="en-US" sz="2400" dirty="0" smtClean="0"/>
          </a:p>
        </p:txBody>
      </p:sp>
      <p:sp>
        <p:nvSpPr>
          <p:cNvPr id="9" name="TextBox 8"/>
          <p:cNvSpPr txBox="1"/>
          <p:nvPr/>
        </p:nvSpPr>
        <p:spPr>
          <a:xfrm>
            <a:off x="8133043" y="1411873"/>
            <a:ext cx="3347391" cy="984885"/>
          </a:xfrm>
          <a:prstGeom prst="rect">
            <a:avLst/>
          </a:prstGeom>
          <a:noFill/>
        </p:spPr>
        <p:txBody>
          <a:bodyPr wrap="none" rtlCol="0">
            <a:spAutoFit/>
          </a:bodyPr>
          <a:lstStyle/>
          <a:p>
            <a:pPr algn="ctr"/>
            <a:r>
              <a:rPr lang="en-US" sz="2400" b="1" smtClean="0">
                <a:solidFill>
                  <a:schemeClr val="accent6"/>
                </a:solidFill>
              </a:rPr>
              <a:t>End User</a:t>
            </a:r>
            <a:endParaRPr lang="en-US" sz="2400" b="1" dirty="0" smtClean="0">
              <a:solidFill>
                <a:schemeClr val="accent6"/>
              </a:solidFill>
            </a:endParaRPr>
          </a:p>
          <a:p>
            <a:pPr algn="ctr"/>
            <a:r>
              <a:rPr lang="en-US" sz="2000" dirty="0" smtClean="0">
                <a:solidFill>
                  <a:schemeClr val="tx1">
                    <a:lumMod val="75000"/>
                    <a:lumOff val="25000"/>
                  </a:schemeClr>
                </a:solidFill>
              </a:rPr>
              <a:t>Jason </a:t>
            </a:r>
            <a:r>
              <a:rPr lang="en-US" sz="2000" dirty="0" err="1" smtClean="0">
                <a:solidFill>
                  <a:schemeClr val="tx1">
                    <a:lumMod val="75000"/>
                    <a:lumOff val="25000"/>
                  </a:schemeClr>
                </a:solidFill>
              </a:rPr>
              <a:t>Keppler</a:t>
            </a:r>
            <a:endParaRPr lang="en-US" sz="2000" dirty="0" smtClean="0">
              <a:solidFill>
                <a:schemeClr val="tx1">
                  <a:lumMod val="75000"/>
                  <a:lumOff val="25000"/>
                </a:schemeClr>
              </a:solidFill>
            </a:endParaRPr>
          </a:p>
          <a:p>
            <a:pPr algn="ctr"/>
            <a:r>
              <a:rPr lang="en-US" sz="1400" dirty="0" smtClean="0">
                <a:solidFill>
                  <a:schemeClr val="tx1">
                    <a:lumMod val="75000"/>
                    <a:lumOff val="25000"/>
                  </a:schemeClr>
                </a:solidFill>
              </a:rPr>
              <a:t>Maryland Department of Agriculture</a:t>
            </a:r>
          </a:p>
        </p:txBody>
      </p:sp>
      <p:sp>
        <p:nvSpPr>
          <p:cNvPr id="10" name="TextBox 9"/>
          <p:cNvSpPr txBox="1"/>
          <p:nvPr/>
        </p:nvSpPr>
        <p:spPr>
          <a:xfrm>
            <a:off x="8871790" y="2651801"/>
            <a:ext cx="2020105" cy="769441"/>
          </a:xfrm>
          <a:prstGeom prst="rect">
            <a:avLst/>
          </a:prstGeom>
          <a:noFill/>
        </p:spPr>
        <p:txBody>
          <a:bodyPr wrap="none" rtlCol="0">
            <a:spAutoFit/>
          </a:bodyPr>
          <a:lstStyle/>
          <a:p>
            <a:pPr algn="ctr"/>
            <a:r>
              <a:rPr lang="en-US" sz="2400" b="1" dirty="0" smtClean="0">
                <a:solidFill>
                  <a:schemeClr val="accent6"/>
                </a:solidFill>
              </a:rPr>
              <a:t>Center Lead</a:t>
            </a:r>
          </a:p>
          <a:p>
            <a:pPr algn="ctr"/>
            <a:r>
              <a:rPr lang="en-US" sz="2000" dirty="0" smtClean="0">
                <a:solidFill>
                  <a:schemeClr val="tx1">
                    <a:lumMod val="75000"/>
                    <a:lumOff val="25000"/>
                  </a:schemeClr>
                </a:solidFill>
              </a:rPr>
              <a:t>Victor Lenske</a:t>
            </a:r>
          </a:p>
        </p:txBody>
      </p:sp>
    </p:spTree>
    <p:extLst>
      <p:ext uri="{BB962C8B-B14F-4D97-AF65-F5344CB8AC3E}">
        <p14:creationId xmlns:p14="http://schemas.microsoft.com/office/powerpoint/2010/main" val="852630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00125" y="1024098"/>
            <a:ext cx="9413277" cy="479425"/>
          </a:xfrm>
        </p:spPr>
        <p:txBody>
          <a:bodyPr/>
          <a:lstStyle/>
          <a:p>
            <a:r>
              <a:rPr lang="en-US" dirty="0"/>
              <a:t>The Chesapeake Bay</a:t>
            </a:r>
            <a:br>
              <a:rPr lang="en-US" dirty="0"/>
            </a:br>
            <a:r>
              <a:rPr lang="en-US" dirty="0"/>
              <a:t/>
            </a:r>
            <a:br>
              <a:rPr lang="en-US" dirty="0"/>
            </a:br>
            <a:endParaRPr lang="en-US" dirty="0"/>
          </a:p>
        </p:txBody>
      </p:sp>
      <p:sp>
        <p:nvSpPr>
          <p:cNvPr id="8" name="Rectangle 7"/>
          <p:cNvSpPr/>
          <p:nvPr/>
        </p:nvSpPr>
        <p:spPr>
          <a:xfrm>
            <a:off x="6638544" y="6503837"/>
            <a:ext cx="5610353" cy="307777"/>
          </a:xfrm>
          <a:prstGeom prst="rect">
            <a:avLst/>
          </a:prstGeom>
        </p:spPr>
        <p:txBody>
          <a:bodyPr wrap="square">
            <a:spAutoFit/>
          </a:bodyPr>
          <a:lstStyle/>
          <a:p>
            <a:pPr algn="r"/>
            <a:r>
              <a:rPr lang="en-US" sz="1400" dirty="0">
                <a:solidFill>
                  <a:schemeClr val="tx1">
                    <a:lumMod val="75000"/>
                    <a:lumOff val="25000"/>
                  </a:schemeClr>
                </a:solidFill>
                <a:latin typeface="Century Gothic" panose="020B0502020202020204" pitchFamily="34" charset="0"/>
              </a:rPr>
              <a:t>Image Credit: Matt </a:t>
            </a:r>
            <a:r>
              <a:rPr lang="en-US" sz="1400" dirty="0" err="1">
                <a:solidFill>
                  <a:schemeClr val="tx1">
                    <a:lumMod val="75000"/>
                    <a:lumOff val="25000"/>
                  </a:schemeClr>
                </a:solidFill>
                <a:latin typeface="Century Gothic" panose="020B0502020202020204" pitchFamily="34" charset="0"/>
              </a:rPr>
              <a:t>Rath</a:t>
            </a:r>
            <a:r>
              <a:rPr lang="en-US" sz="1400" dirty="0">
                <a:solidFill>
                  <a:schemeClr val="tx1">
                    <a:lumMod val="75000"/>
                    <a:lumOff val="25000"/>
                  </a:schemeClr>
                </a:solidFill>
                <a:latin typeface="Century Gothic" panose="020B0502020202020204" pitchFamily="34" charset="0"/>
              </a:rPr>
              <a:t> / Chesapeake Bay </a:t>
            </a:r>
            <a:r>
              <a:rPr lang="en-US" sz="1400" dirty="0" smtClean="0">
                <a:solidFill>
                  <a:schemeClr val="tx1">
                    <a:lumMod val="75000"/>
                    <a:lumOff val="25000"/>
                  </a:schemeClr>
                </a:solidFill>
                <a:latin typeface="Century Gothic" panose="020B0502020202020204" pitchFamily="34" charset="0"/>
              </a:rPr>
              <a:t>Program</a:t>
            </a:r>
            <a:endParaRPr lang="en-US" sz="1400" dirty="0">
              <a:solidFill>
                <a:schemeClr val="tx1">
                  <a:lumMod val="75000"/>
                  <a:lumOff val="25000"/>
                </a:schemeClr>
              </a:solidFill>
            </a:endParaRPr>
          </a:p>
        </p:txBody>
      </p:sp>
      <p:sp>
        <p:nvSpPr>
          <p:cNvPr id="14" name="Text Placeholder 3"/>
          <p:cNvSpPr>
            <a:spLocks noGrp="1"/>
          </p:cNvSpPr>
          <p:nvPr>
            <p:ph type="body" sz="half" idx="2"/>
          </p:nvPr>
        </p:nvSpPr>
        <p:spPr>
          <a:xfrm>
            <a:off x="533400" y="2201601"/>
            <a:ext cx="5303520" cy="3201516"/>
          </a:xfrm>
        </p:spPr>
        <p:txBody>
          <a:bodyPr>
            <a:noAutofit/>
          </a:bodyPr>
          <a:lstStyle/>
          <a:p>
            <a:pPr marL="342900" indent="-342900">
              <a:lnSpc>
                <a:spcPct val="100000"/>
              </a:lnSpc>
              <a:spcBef>
                <a:spcPts val="0"/>
              </a:spcBef>
              <a:buClr>
                <a:srgbClr val="7EB761"/>
              </a:buClr>
              <a:buFont typeface="Wingdings 3" panose="05040102010807070707" pitchFamily="18" charset="2"/>
              <a:buChar char=""/>
            </a:pPr>
            <a:r>
              <a:rPr lang="en-US" sz="2500" dirty="0" smtClean="0"/>
              <a:t>Largest </a:t>
            </a:r>
            <a:r>
              <a:rPr lang="en-US" sz="2500" b="1" dirty="0" smtClean="0"/>
              <a:t>estuary</a:t>
            </a:r>
            <a:r>
              <a:rPr lang="en-US" sz="2500" dirty="0" smtClean="0"/>
              <a:t> in the United States</a:t>
            </a:r>
          </a:p>
          <a:p>
            <a:pPr marL="342900" indent="-342900">
              <a:lnSpc>
                <a:spcPct val="100000"/>
              </a:lnSpc>
              <a:spcBef>
                <a:spcPts val="0"/>
              </a:spcBef>
              <a:buClr>
                <a:srgbClr val="7EB761"/>
              </a:buClr>
              <a:buFont typeface="Wingdings 3" panose="05040102010807070707" pitchFamily="18" charset="2"/>
              <a:buChar char=""/>
            </a:pPr>
            <a:endParaRPr lang="en-US" sz="2500" dirty="0" smtClean="0"/>
          </a:p>
          <a:p>
            <a:pPr marL="342900" indent="-342900">
              <a:lnSpc>
                <a:spcPct val="100000"/>
              </a:lnSpc>
              <a:spcBef>
                <a:spcPts val="0"/>
              </a:spcBef>
              <a:buClr>
                <a:srgbClr val="7EB761"/>
              </a:buClr>
              <a:buFont typeface="Wingdings 3" panose="05040102010807070707" pitchFamily="18" charset="2"/>
              <a:buChar char=""/>
            </a:pPr>
            <a:r>
              <a:rPr lang="en-US" sz="2500" dirty="0" smtClean="0"/>
              <a:t>Inhabited by more than </a:t>
            </a:r>
            <a:r>
              <a:rPr lang="en-US" sz="2500" b="1" dirty="0" smtClean="0"/>
              <a:t>3,600 species</a:t>
            </a:r>
          </a:p>
          <a:p>
            <a:pPr marL="342900" indent="-342900">
              <a:lnSpc>
                <a:spcPct val="100000"/>
              </a:lnSpc>
              <a:spcBef>
                <a:spcPts val="0"/>
              </a:spcBef>
              <a:buClr>
                <a:srgbClr val="7EB761"/>
              </a:buClr>
              <a:buFont typeface="Wingdings 3" panose="05040102010807070707" pitchFamily="18" charset="2"/>
              <a:buChar char=""/>
            </a:pPr>
            <a:endParaRPr lang="en-US" sz="2500" dirty="0" smtClean="0"/>
          </a:p>
          <a:p>
            <a:pPr marL="342900" indent="-342900">
              <a:lnSpc>
                <a:spcPct val="100000"/>
              </a:lnSpc>
              <a:spcBef>
                <a:spcPts val="0"/>
              </a:spcBef>
              <a:buClr>
                <a:srgbClr val="7EB761"/>
              </a:buClr>
              <a:buFont typeface="Wingdings 3" panose="05040102010807070707" pitchFamily="18" charset="2"/>
              <a:buChar char=""/>
            </a:pPr>
            <a:r>
              <a:rPr lang="en-US" sz="2500" dirty="0" smtClean="0"/>
              <a:t>Important </a:t>
            </a:r>
            <a:r>
              <a:rPr lang="en-US" sz="2500" b="1" dirty="0" smtClean="0"/>
              <a:t>economic resource</a:t>
            </a:r>
            <a:r>
              <a:rPr lang="en-US" sz="2500" dirty="0" smtClean="0"/>
              <a:t> for Maryland</a:t>
            </a:r>
          </a:p>
        </p:txBody>
      </p:sp>
      <p:grpSp>
        <p:nvGrpSpPr>
          <p:cNvPr id="2" name="Group 1"/>
          <p:cNvGrpSpPr/>
          <p:nvPr/>
        </p:nvGrpSpPr>
        <p:grpSpPr>
          <a:xfrm>
            <a:off x="6179764" y="1263810"/>
            <a:ext cx="5506171" cy="5077099"/>
            <a:chOff x="6234849" y="1208512"/>
            <a:chExt cx="5506171" cy="5077099"/>
          </a:xfrm>
        </p:grpSpPr>
        <p:pic>
          <p:nvPicPr>
            <p:cNvPr id="9" name="Picture 2" descr="https://lh3.googleusercontent.com/jlXr423Id7HYGyvr_BJF8EihH87PDk6VplrFxcv1Nfv6aaipGiz5Y1yjCQVxpRaNpTH4UXBCWTUHaPYMTnea-IwcTYEsv3rcuYxaP9zBq7l4PT09KKP0G3h5cJr9XxF7vTgkHbnWI1I"/>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498" t="51475" r="52201" b="2802"/>
            <a:stretch/>
          </p:blipFill>
          <p:spPr bwMode="auto">
            <a:xfrm>
              <a:off x="6234849" y="3847212"/>
              <a:ext cx="2971801" cy="2438399"/>
            </a:xfrm>
            <a:prstGeom prst="hexagon">
              <a:avLst/>
            </a:prstGeom>
            <a:ln w="38100">
              <a:solidFill>
                <a:srgbClr val="7EB761"/>
              </a:solidFill>
            </a:ln>
            <a:effectLst/>
            <a:extLst>
              <a:ext uri="{909E8E84-426E-40DD-AFC4-6F175D3DCCD1}">
                <a14:hiddenFill xmlns:a14="http://schemas.microsoft.com/office/drawing/2010/main">
                  <a:solidFill>
                    <a:srgbClr val="FFFFFF"/>
                  </a:solidFill>
                </a14:hiddenFill>
              </a:ext>
            </a:extLst>
          </p:spPr>
        </p:pic>
        <p:pic>
          <p:nvPicPr>
            <p:cNvPr id="7" name="Picture 2" descr="https://lh3.googleusercontent.com/jlXr423Id7HYGyvr_BJF8EihH87PDk6VplrFxcv1Nfv6aaipGiz5Y1yjCQVxpRaNpTH4UXBCWTUHaPYMTnea-IwcTYEsv3rcuYxaP9zBq7l4PT09KKP0G3h5cJr9XxF7vTgkHbnWI1I"/>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208" t="28593" r="20628" b="25684"/>
            <a:stretch/>
          </p:blipFill>
          <p:spPr bwMode="auto">
            <a:xfrm>
              <a:off x="8780106" y="2517243"/>
              <a:ext cx="2960914" cy="2438400"/>
            </a:xfrm>
            <a:prstGeom prst="hexagon">
              <a:avLst/>
            </a:prstGeom>
            <a:ln w="38100">
              <a:solidFill>
                <a:srgbClr val="7EB761"/>
              </a:solidFill>
            </a:ln>
            <a:effectLst/>
            <a:extLst>
              <a:ext uri="{909E8E84-426E-40DD-AFC4-6F175D3DCCD1}">
                <a14:hiddenFill xmlns:a14="http://schemas.microsoft.com/office/drawing/2010/main">
                  <a:solidFill>
                    <a:srgbClr val="FFFFFF"/>
                  </a:solidFill>
                </a14:hiddenFill>
              </a:ext>
            </a:extLst>
          </p:spPr>
        </p:pic>
        <p:pic>
          <p:nvPicPr>
            <p:cNvPr id="1026" name="Picture 2" descr="https://lh3.googleusercontent.com/jlXr423Id7HYGyvr_BJF8EihH87PDk6VplrFxcv1Nfv6aaipGiz5Y1yjCQVxpRaNpTH4UXBCWTUHaPYMTnea-IwcTYEsv3rcuYxaP9zBq7l4PT09KKP0G3h5cJr9XxF7vTgkHbnWI1I"/>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477" t="419" r="51264" b="53844"/>
            <a:stretch/>
          </p:blipFill>
          <p:spPr bwMode="auto">
            <a:xfrm>
              <a:off x="6247222" y="1208512"/>
              <a:ext cx="2968578" cy="2439196"/>
            </a:xfrm>
            <a:prstGeom prst="hexagon">
              <a:avLst/>
            </a:prstGeom>
            <a:ln w="38100">
              <a:solidFill>
                <a:srgbClr val="7EB761"/>
              </a:solidFill>
            </a:ln>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457793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6696" y="365760"/>
            <a:ext cx="10233148" cy="479425"/>
          </a:xfrm>
        </p:spPr>
        <p:txBody>
          <a:bodyPr/>
          <a:lstStyle/>
          <a:p>
            <a:r>
              <a:rPr lang="en-US" dirty="0" smtClean="0"/>
              <a:t>Community Concerns</a:t>
            </a:r>
            <a:endParaRPr lang="en-US" dirty="0"/>
          </a:p>
        </p:txBody>
      </p:sp>
      <p:sp>
        <p:nvSpPr>
          <p:cNvPr id="6" name="Rectangle 5"/>
          <p:cNvSpPr/>
          <p:nvPr/>
        </p:nvSpPr>
        <p:spPr>
          <a:xfrm>
            <a:off x="6707331" y="3614757"/>
            <a:ext cx="3504752" cy="399269"/>
          </a:xfrm>
          <a:prstGeom prst="rect">
            <a:avLst/>
          </a:prstGeom>
        </p:spPr>
        <p:txBody>
          <a:bodyPr wrap="square">
            <a:spAutoFit/>
          </a:bodyPr>
          <a:lstStyle/>
          <a:p>
            <a:r>
              <a:rPr lang="en-US" dirty="0"/>
              <a:t> </a:t>
            </a:r>
          </a:p>
        </p:txBody>
      </p:sp>
      <p:sp>
        <p:nvSpPr>
          <p:cNvPr id="9" name="Rectangle 8"/>
          <p:cNvSpPr/>
          <p:nvPr/>
        </p:nvSpPr>
        <p:spPr>
          <a:xfrm>
            <a:off x="6707332" y="3614757"/>
            <a:ext cx="268952" cy="399269"/>
          </a:xfrm>
          <a:prstGeom prst="rect">
            <a:avLst/>
          </a:prstGeom>
        </p:spPr>
        <p:txBody>
          <a:bodyPr wrap="none">
            <a:spAutoFit/>
          </a:bodyPr>
          <a:lstStyle/>
          <a:p>
            <a:r>
              <a:rPr lang="en-US" dirty="0"/>
              <a:t> </a:t>
            </a:r>
          </a:p>
        </p:txBody>
      </p:sp>
      <p:sp>
        <p:nvSpPr>
          <p:cNvPr id="10" name="Rectangle 9"/>
          <p:cNvSpPr/>
          <p:nvPr/>
        </p:nvSpPr>
        <p:spPr>
          <a:xfrm>
            <a:off x="6707332" y="3614757"/>
            <a:ext cx="268952" cy="399269"/>
          </a:xfrm>
          <a:prstGeom prst="rect">
            <a:avLst/>
          </a:prstGeom>
        </p:spPr>
        <p:txBody>
          <a:bodyPr wrap="none">
            <a:spAutoFit/>
          </a:bodyPr>
          <a:lstStyle/>
          <a:p>
            <a:r>
              <a:rPr lang="en-US" dirty="0"/>
              <a:t> </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1736" t="1838" r="19890" b="575"/>
          <a:stretch/>
        </p:blipFill>
        <p:spPr>
          <a:xfrm>
            <a:off x="3432889" y="3355437"/>
            <a:ext cx="2748082" cy="2287859"/>
          </a:xfrm>
          <a:prstGeom prst="hexagon">
            <a:avLst/>
          </a:prstGeom>
          <a:ln w="38100">
            <a:solidFill>
              <a:srgbClr val="7EB761"/>
            </a:solidFill>
          </a:ln>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15342" r="4561"/>
          <a:stretch/>
        </p:blipFill>
        <p:spPr>
          <a:xfrm>
            <a:off x="6014869" y="1904378"/>
            <a:ext cx="2750370" cy="2283479"/>
          </a:xfrm>
          <a:prstGeom prst="hexagon">
            <a:avLst/>
          </a:prstGeom>
          <a:ln w="38100">
            <a:solidFill>
              <a:srgbClr val="7EB761"/>
            </a:solidFill>
          </a:ln>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901" t="2270" r="21943" b="11350"/>
          <a:stretch/>
        </p:blipFill>
        <p:spPr>
          <a:xfrm>
            <a:off x="848621" y="1903445"/>
            <a:ext cx="2751921" cy="2283479"/>
          </a:xfrm>
          <a:prstGeom prst="hexagon">
            <a:avLst/>
          </a:prstGeom>
          <a:ln w="38100">
            <a:solidFill>
              <a:srgbClr val="7EB761"/>
            </a:solidFill>
          </a:ln>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13195" t="10818" r="31908" b="22174"/>
          <a:stretch/>
        </p:blipFill>
        <p:spPr>
          <a:xfrm>
            <a:off x="8595298" y="3356784"/>
            <a:ext cx="2748082" cy="2286512"/>
          </a:xfrm>
          <a:prstGeom prst="hexagon">
            <a:avLst/>
          </a:prstGeom>
          <a:ln w="38100">
            <a:solidFill>
              <a:srgbClr val="7EB761"/>
            </a:solidFill>
          </a:ln>
        </p:spPr>
      </p:pic>
      <p:cxnSp>
        <p:nvCxnSpPr>
          <p:cNvPr id="18" name="Straight Connector 17"/>
          <p:cNvCxnSpPr/>
          <p:nvPr/>
        </p:nvCxnSpPr>
        <p:spPr>
          <a:xfrm flipV="1">
            <a:off x="2224581" y="4186924"/>
            <a:ext cx="0" cy="289249"/>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806930" y="3045183"/>
            <a:ext cx="0" cy="289249"/>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7390054" y="4210117"/>
            <a:ext cx="0" cy="289249"/>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9969339" y="3045183"/>
            <a:ext cx="0" cy="289249"/>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850542" y="1607201"/>
            <a:ext cx="1912776" cy="1446550"/>
          </a:xfrm>
          <a:prstGeom prst="rect">
            <a:avLst/>
          </a:prstGeom>
          <a:noFill/>
        </p:spPr>
        <p:txBody>
          <a:bodyPr wrap="square" rtlCol="0">
            <a:spAutoFit/>
          </a:bodyPr>
          <a:lstStyle/>
          <a:p>
            <a:pPr algn="ctr"/>
            <a:r>
              <a:rPr lang="en-US" sz="2200" b="1" dirty="0" smtClean="0">
                <a:solidFill>
                  <a:schemeClr val="tx1">
                    <a:lumMod val="75000"/>
                    <a:lumOff val="25000"/>
                  </a:schemeClr>
                </a:solidFill>
              </a:rPr>
              <a:t>Agricultural Runoff &amp; Water Quality</a:t>
            </a:r>
          </a:p>
        </p:txBody>
      </p:sp>
      <p:sp>
        <p:nvSpPr>
          <p:cNvPr id="23" name="TextBox 22"/>
          <p:cNvSpPr txBox="1"/>
          <p:nvPr/>
        </p:nvSpPr>
        <p:spPr>
          <a:xfrm>
            <a:off x="9012951" y="2603754"/>
            <a:ext cx="1912776" cy="430887"/>
          </a:xfrm>
          <a:prstGeom prst="rect">
            <a:avLst/>
          </a:prstGeom>
          <a:noFill/>
        </p:spPr>
        <p:txBody>
          <a:bodyPr wrap="square" rtlCol="0">
            <a:spAutoFit/>
          </a:bodyPr>
          <a:lstStyle/>
          <a:p>
            <a:pPr algn="ctr"/>
            <a:r>
              <a:rPr lang="en-US" sz="2200" b="1" dirty="0" smtClean="0">
                <a:solidFill>
                  <a:schemeClr val="tx1">
                    <a:lumMod val="75000"/>
                    <a:lumOff val="25000"/>
                  </a:schemeClr>
                </a:solidFill>
              </a:rPr>
              <a:t>Biodiversity</a:t>
            </a:r>
          </a:p>
        </p:txBody>
      </p:sp>
      <p:sp>
        <p:nvSpPr>
          <p:cNvPr id="24" name="TextBox 23"/>
          <p:cNvSpPr txBox="1"/>
          <p:nvPr/>
        </p:nvSpPr>
        <p:spPr>
          <a:xfrm>
            <a:off x="6433666" y="4499366"/>
            <a:ext cx="1912776" cy="769441"/>
          </a:xfrm>
          <a:prstGeom prst="rect">
            <a:avLst/>
          </a:prstGeom>
          <a:noFill/>
        </p:spPr>
        <p:txBody>
          <a:bodyPr wrap="square" rtlCol="0">
            <a:spAutoFit/>
          </a:bodyPr>
          <a:lstStyle/>
          <a:p>
            <a:pPr algn="ctr"/>
            <a:r>
              <a:rPr lang="en-US" sz="2200" b="1" dirty="0" smtClean="0">
                <a:solidFill>
                  <a:schemeClr val="tx1">
                    <a:lumMod val="75000"/>
                    <a:lumOff val="25000"/>
                  </a:schemeClr>
                </a:solidFill>
              </a:rPr>
              <a:t>Economic Benefits</a:t>
            </a:r>
          </a:p>
        </p:txBody>
      </p:sp>
      <p:sp>
        <p:nvSpPr>
          <p:cNvPr id="25" name="TextBox 24"/>
          <p:cNvSpPr txBox="1"/>
          <p:nvPr/>
        </p:nvSpPr>
        <p:spPr>
          <a:xfrm>
            <a:off x="1268193" y="4499366"/>
            <a:ext cx="1912776" cy="430887"/>
          </a:xfrm>
          <a:prstGeom prst="rect">
            <a:avLst/>
          </a:prstGeom>
          <a:noFill/>
        </p:spPr>
        <p:txBody>
          <a:bodyPr wrap="square" rtlCol="0">
            <a:spAutoFit/>
          </a:bodyPr>
          <a:lstStyle/>
          <a:p>
            <a:pPr algn="ctr"/>
            <a:r>
              <a:rPr lang="en-US" sz="2200" b="1" dirty="0" smtClean="0">
                <a:solidFill>
                  <a:schemeClr val="tx1">
                    <a:lumMod val="75000"/>
                    <a:lumOff val="25000"/>
                  </a:schemeClr>
                </a:solidFill>
              </a:rPr>
              <a:t>Soil Health</a:t>
            </a:r>
          </a:p>
        </p:txBody>
      </p:sp>
      <p:sp>
        <p:nvSpPr>
          <p:cNvPr id="3" name="TextBox 2"/>
          <p:cNvSpPr txBox="1"/>
          <p:nvPr/>
        </p:nvSpPr>
        <p:spPr>
          <a:xfrm>
            <a:off x="-969264" y="6502908"/>
            <a:ext cx="13161265" cy="307777"/>
          </a:xfrm>
          <a:prstGeom prst="rect">
            <a:avLst/>
          </a:prstGeom>
          <a:noFill/>
        </p:spPr>
        <p:txBody>
          <a:bodyPr wrap="square" rtlCol="0">
            <a:spAutoFit/>
          </a:bodyPr>
          <a:lstStyle/>
          <a:p>
            <a:pPr algn="r"/>
            <a:r>
              <a:rPr lang="en-US" sz="1400" dirty="0" smtClean="0">
                <a:solidFill>
                  <a:schemeClr val="tx1">
                    <a:lumMod val="75000"/>
                    <a:lumOff val="25000"/>
                  </a:schemeClr>
                </a:solidFill>
              </a:rPr>
              <a:t>Image Credit (Left to Right): USDA NRCS South Dakota, F. </a:t>
            </a:r>
            <a:r>
              <a:rPr lang="en-US" sz="1400" dirty="0" err="1" smtClean="0">
                <a:solidFill>
                  <a:schemeClr val="tx1">
                    <a:lumMod val="75000"/>
                    <a:lumOff val="25000"/>
                  </a:schemeClr>
                </a:solidFill>
              </a:rPr>
              <a:t>Lamiot</a:t>
            </a:r>
            <a:r>
              <a:rPr lang="en-US" sz="1400" dirty="0" smtClean="0">
                <a:solidFill>
                  <a:schemeClr val="tx1">
                    <a:lumMod val="75000"/>
                    <a:lumOff val="25000"/>
                  </a:schemeClr>
                </a:solidFill>
              </a:rPr>
              <a:t>, </a:t>
            </a:r>
            <a:r>
              <a:rPr lang="en-US" sz="1400" dirty="0" err="1" smtClean="0">
                <a:solidFill>
                  <a:schemeClr val="tx1">
                    <a:lumMod val="75000"/>
                    <a:lumOff val="25000"/>
                  </a:schemeClr>
                </a:solidFill>
              </a:rPr>
              <a:t>Peretz</a:t>
            </a:r>
            <a:r>
              <a:rPr lang="en-US" sz="1400" dirty="0" smtClean="0">
                <a:solidFill>
                  <a:schemeClr val="tx1">
                    <a:lumMod val="75000"/>
                    <a:lumOff val="25000"/>
                  </a:schemeClr>
                </a:solidFill>
              </a:rPr>
              <a:t> </a:t>
            </a:r>
            <a:r>
              <a:rPr lang="en-US" sz="1400" dirty="0" err="1" smtClean="0">
                <a:solidFill>
                  <a:schemeClr val="tx1">
                    <a:lumMod val="75000"/>
                    <a:lumOff val="25000"/>
                  </a:schemeClr>
                </a:solidFill>
              </a:rPr>
              <a:t>Partensky</a:t>
            </a:r>
            <a:r>
              <a:rPr lang="en-US" sz="1400" dirty="0" smtClean="0">
                <a:solidFill>
                  <a:schemeClr val="tx1">
                    <a:lumMod val="75000"/>
                    <a:lumOff val="25000"/>
                  </a:schemeClr>
                </a:solidFill>
              </a:rPr>
              <a:t>, Will Parson (Chesapeake Bay Program) </a:t>
            </a:r>
          </a:p>
        </p:txBody>
      </p:sp>
    </p:spTree>
    <p:extLst>
      <p:ext uri="{BB962C8B-B14F-4D97-AF65-F5344CB8AC3E}">
        <p14:creationId xmlns:p14="http://schemas.microsoft.com/office/powerpoint/2010/main" val="37653511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Presentations\photos\good cover crop photos\IMG_5124.jpg"/>
          <p:cNvPicPr>
            <a:picLocks noChangeAspect="1" noChangeArrowheads="1"/>
          </p:cNvPicPr>
          <p:nvPr/>
        </p:nvPicPr>
        <p:blipFill>
          <a:blip r:embed="rId3" cstate="screen"/>
          <a:srcRect/>
          <a:stretch>
            <a:fillRect/>
          </a:stretch>
        </p:blipFill>
        <p:spPr bwMode="auto">
          <a:xfrm>
            <a:off x="0" y="3313355"/>
            <a:ext cx="12191999" cy="3501102"/>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Cover Crops</a:t>
            </a:r>
            <a:endParaRPr lang="en-US" dirty="0"/>
          </a:p>
        </p:txBody>
      </p:sp>
      <p:sp>
        <p:nvSpPr>
          <p:cNvPr id="6" name="TextBox 5"/>
          <p:cNvSpPr txBox="1"/>
          <p:nvPr/>
        </p:nvSpPr>
        <p:spPr>
          <a:xfrm>
            <a:off x="7022593" y="6493764"/>
            <a:ext cx="5169408" cy="307777"/>
          </a:xfrm>
          <a:prstGeom prst="rect">
            <a:avLst/>
          </a:prstGeom>
          <a:noFill/>
        </p:spPr>
        <p:txBody>
          <a:bodyPr wrap="square" rtlCol="0">
            <a:spAutoFit/>
          </a:bodyPr>
          <a:lstStyle/>
          <a:p>
            <a:pPr algn="r"/>
            <a:r>
              <a:rPr lang="en-US" sz="1400" dirty="0">
                <a:solidFill>
                  <a:schemeClr val="bg1"/>
                </a:solidFill>
              </a:rPr>
              <a:t>Image Credit: Dean </a:t>
            </a:r>
            <a:r>
              <a:rPr lang="en-US" sz="1400" dirty="0" err="1">
                <a:solidFill>
                  <a:schemeClr val="bg1"/>
                </a:solidFill>
              </a:rPr>
              <a:t>Hively</a:t>
            </a:r>
            <a:r>
              <a:rPr lang="en-US" sz="1400" dirty="0">
                <a:solidFill>
                  <a:schemeClr val="bg1"/>
                </a:solidFill>
              </a:rPr>
              <a:t> (USGS)</a:t>
            </a:r>
          </a:p>
        </p:txBody>
      </p:sp>
      <p:sp>
        <p:nvSpPr>
          <p:cNvPr id="5" name="Rectangle 4"/>
          <p:cNvSpPr/>
          <p:nvPr/>
        </p:nvSpPr>
        <p:spPr>
          <a:xfrm>
            <a:off x="979426" y="1061169"/>
            <a:ext cx="10233148" cy="2015936"/>
          </a:xfrm>
          <a:prstGeom prst="rect">
            <a:avLst/>
          </a:prstGeom>
        </p:spPr>
        <p:txBody>
          <a:bodyPr wrap="square">
            <a:spAutoFit/>
          </a:bodyPr>
          <a:lstStyle/>
          <a:p>
            <a:pPr marL="342900" indent="-342900">
              <a:buClr>
                <a:srgbClr val="7EB761"/>
              </a:buClr>
              <a:buFont typeface="Wingdings 3" panose="05040102010807070707" pitchFamily="18" charset="2"/>
              <a:buChar char=""/>
            </a:pPr>
            <a:r>
              <a:rPr lang="en-US" sz="2500" dirty="0">
                <a:solidFill>
                  <a:schemeClr val="tx1">
                    <a:lumMod val="75000"/>
                    <a:lumOff val="25000"/>
                  </a:schemeClr>
                </a:solidFill>
              </a:rPr>
              <a:t>Crops grown between growing </a:t>
            </a:r>
            <a:r>
              <a:rPr lang="en-US" sz="2500" dirty="0" smtClean="0">
                <a:solidFill>
                  <a:schemeClr val="tx1">
                    <a:lumMod val="75000"/>
                    <a:lumOff val="25000"/>
                  </a:schemeClr>
                </a:solidFill>
              </a:rPr>
              <a:t>seasons </a:t>
            </a:r>
            <a:r>
              <a:rPr lang="en-US" sz="2500" dirty="0">
                <a:solidFill>
                  <a:schemeClr val="tx1">
                    <a:lumMod val="75000"/>
                    <a:lumOff val="25000"/>
                  </a:schemeClr>
                </a:solidFill>
              </a:rPr>
              <a:t>to manage soil erosion and fertility while promoting a healthier ecosystem</a:t>
            </a:r>
          </a:p>
          <a:p>
            <a:pPr marL="342900" indent="-342900">
              <a:buClr>
                <a:srgbClr val="7EB761"/>
              </a:buClr>
              <a:buFont typeface="Wingdings 3" panose="05040102010807070707" pitchFamily="18" charset="2"/>
              <a:buChar char=""/>
            </a:pPr>
            <a:endParaRPr lang="en-US" sz="2500" dirty="0" smtClean="0">
              <a:solidFill>
                <a:schemeClr val="tx1">
                  <a:lumMod val="75000"/>
                  <a:lumOff val="25000"/>
                </a:schemeClr>
              </a:solidFill>
            </a:endParaRPr>
          </a:p>
          <a:p>
            <a:pPr marL="342900" indent="-342900">
              <a:buClr>
                <a:srgbClr val="7EB761"/>
              </a:buClr>
              <a:buFont typeface="Wingdings 3" panose="05040102010807070707" pitchFamily="18" charset="2"/>
              <a:buChar char=""/>
            </a:pPr>
            <a:r>
              <a:rPr lang="en-US" sz="2500" dirty="0" smtClean="0">
                <a:solidFill>
                  <a:schemeClr val="tx1">
                    <a:lumMod val="75000"/>
                    <a:lumOff val="25000"/>
                  </a:schemeClr>
                </a:solidFill>
              </a:rPr>
              <a:t>Maryland Agricultural Water Quality Cost-Share Program</a:t>
            </a:r>
          </a:p>
          <a:p>
            <a:pPr marL="800100" lvl="1" indent="-342900">
              <a:buClr>
                <a:srgbClr val="7EB761"/>
              </a:buClr>
              <a:buFont typeface="Wingdings 3" panose="05040102010807070707" pitchFamily="18" charset="2"/>
              <a:buChar char=""/>
            </a:pPr>
            <a:r>
              <a:rPr lang="en-US" sz="2500" dirty="0" smtClean="0">
                <a:solidFill>
                  <a:schemeClr val="tx1">
                    <a:lumMod val="75000"/>
                    <a:lumOff val="25000"/>
                  </a:schemeClr>
                </a:solidFill>
              </a:rPr>
              <a:t>Cover crop enrollment program</a:t>
            </a:r>
            <a:endParaRPr lang="en-US" sz="2500" dirty="0">
              <a:solidFill>
                <a:schemeClr val="tx1">
                  <a:lumMod val="75000"/>
                  <a:lumOff val="25000"/>
                </a:schemeClr>
              </a:solidFill>
            </a:endParaRPr>
          </a:p>
        </p:txBody>
      </p:sp>
    </p:spTree>
    <p:extLst>
      <p:ext uri="{BB962C8B-B14F-4D97-AF65-F5344CB8AC3E}">
        <p14:creationId xmlns:p14="http://schemas.microsoft.com/office/powerpoint/2010/main" val="2868794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Partners</a:t>
            </a:r>
            <a:endParaRPr lang="en-US" dirty="0"/>
          </a:p>
        </p:txBody>
      </p:sp>
      <p:pic>
        <p:nvPicPr>
          <p:cNvPr id="2050" name="Picture 2" descr="https://upload.wikimedia.org/wikipedia/commons/3/37/USDA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693" y="1490274"/>
            <a:ext cx="1921704" cy="13054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5.googleusercontent.com/DIarc3SlB3ply9zBSywhgcsyyZ6ZXsvVynnYlplU_p5CFFa_lPLzaif9Q7tg62SkiGPxGedA0DI_pObquQ_ONYnWe-L_HA0SKhiKRmkxUtMvRWJ_xu2bEVWi7E6jwHi4ZPtUd982XQ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8428" y="1738242"/>
            <a:ext cx="2199999" cy="8095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lh4.googleusercontent.com/RBnG2t1WwdiGQ7sCPFlC7dzCEh4b0t6oWYsq5QqnjacC9CuLXz_0yeICFM6yipypC_DDcdni5G7ydYQTjm1XF5X4Y-53iEuP6b5PB9hvRa_FlyO_UAxmwzbmccOCmuIfzFKH8yjEe9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2458" y="1490274"/>
            <a:ext cx="1305477" cy="130547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lh4.googleusercontent.com/o8Ab5oi6aLjeRiSIvJaWYE8nuTSGzTzQDGhgwgf55ttOErwl7JFMsvqE-qdqlo5xrYSZ-EVEdVL-7lgofexY6-Oz_vkIY305r6JoTOOoamf7GeU25d8psHYeDxuRlHYwaE_eU2c5C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1184" y="0"/>
            <a:ext cx="4820816" cy="68229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298032" y="6506915"/>
            <a:ext cx="4892353" cy="307777"/>
          </a:xfrm>
          <a:prstGeom prst="rect">
            <a:avLst/>
          </a:prstGeom>
          <a:noFill/>
        </p:spPr>
        <p:txBody>
          <a:bodyPr wrap="square" rtlCol="0">
            <a:spAutoFit/>
          </a:bodyPr>
          <a:lstStyle/>
          <a:p>
            <a:pPr algn="r"/>
            <a:r>
              <a:rPr lang="en-US" sz="1400" dirty="0" smtClean="0">
                <a:solidFill>
                  <a:schemeClr val="bg1"/>
                </a:solidFill>
              </a:rPr>
              <a:t>Image Credit: Hans </a:t>
            </a:r>
            <a:r>
              <a:rPr lang="en-US" sz="1400" dirty="0" err="1" smtClean="0">
                <a:solidFill>
                  <a:schemeClr val="bg1"/>
                </a:solidFill>
              </a:rPr>
              <a:t>Braxmeier</a:t>
            </a:r>
            <a:endParaRPr lang="en-US" sz="1400" dirty="0" smtClean="0">
              <a:solidFill>
                <a:schemeClr val="bg1"/>
              </a:solidFill>
            </a:endParaRPr>
          </a:p>
        </p:txBody>
      </p:sp>
      <p:sp>
        <p:nvSpPr>
          <p:cNvPr id="8" name="Rectangle 7"/>
          <p:cNvSpPr/>
          <p:nvPr/>
        </p:nvSpPr>
        <p:spPr>
          <a:xfrm>
            <a:off x="418100" y="3201148"/>
            <a:ext cx="6604491" cy="3046988"/>
          </a:xfrm>
          <a:prstGeom prst="rect">
            <a:avLst/>
          </a:prstGeom>
        </p:spPr>
        <p:txBody>
          <a:bodyPr wrap="square">
            <a:spAutoFit/>
          </a:bodyPr>
          <a:lstStyle/>
          <a:p>
            <a:pPr algn="ctr"/>
            <a:r>
              <a:rPr lang="en-US" sz="2400" dirty="0">
                <a:solidFill>
                  <a:schemeClr val="tx1">
                    <a:lumMod val="75000"/>
                    <a:lumOff val="25000"/>
                  </a:schemeClr>
                </a:solidFill>
              </a:rPr>
              <a:t>Maryland Department of Agriculture, Office of Resource </a:t>
            </a:r>
            <a:r>
              <a:rPr lang="en-US" sz="2400" dirty="0" smtClean="0">
                <a:solidFill>
                  <a:schemeClr val="tx1">
                    <a:lumMod val="75000"/>
                    <a:lumOff val="25000"/>
                  </a:schemeClr>
                </a:solidFill>
              </a:rPr>
              <a:t>Conservation</a:t>
            </a:r>
          </a:p>
          <a:p>
            <a:pPr algn="ctr"/>
            <a:endParaRPr lang="en-US" sz="2400" dirty="0">
              <a:solidFill>
                <a:schemeClr val="tx1">
                  <a:lumMod val="75000"/>
                  <a:lumOff val="25000"/>
                </a:schemeClr>
              </a:solidFill>
            </a:endParaRPr>
          </a:p>
          <a:p>
            <a:pPr algn="ctr"/>
            <a:r>
              <a:rPr lang="en-US" sz="2400" dirty="0" smtClean="0">
                <a:solidFill>
                  <a:schemeClr val="tx1">
                    <a:lumMod val="75000"/>
                    <a:lumOff val="25000"/>
                  </a:schemeClr>
                </a:solidFill>
              </a:rPr>
              <a:t>USDA</a:t>
            </a:r>
            <a:r>
              <a:rPr lang="en-US" sz="2400" dirty="0">
                <a:solidFill>
                  <a:schemeClr val="tx1">
                    <a:lumMod val="75000"/>
                    <a:lumOff val="25000"/>
                  </a:schemeClr>
                </a:solidFill>
              </a:rPr>
              <a:t>, </a:t>
            </a:r>
            <a:r>
              <a:rPr lang="en-US" sz="2400" dirty="0" smtClean="0">
                <a:solidFill>
                  <a:schemeClr val="tx1">
                    <a:lumMod val="75000"/>
                    <a:lumOff val="25000"/>
                  </a:schemeClr>
                </a:solidFill>
              </a:rPr>
              <a:t>Agricultural Research Service</a:t>
            </a:r>
          </a:p>
          <a:p>
            <a:pPr algn="ctr"/>
            <a:endParaRPr lang="en-US" sz="2400" dirty="0">
              <a:solidFill>
                <a:schemeClr val="tx1">
                  <a:lumMod val="75000"/>
                  <a:lumOff val="25000"/>
                </a:schemeClr>
              </a:solidFill>
            </a:endParaRPr>
          </a:p>
          <a:p>
            <a:pPr algn="ctr"/>
            <a:r>
              <a:rPr lang="en-US" sz="2400" dirty="0">
                <a:solidFill>
                  <a:schemeClr val="tx1">
                    <a:lumMod val="75000"/>
                    <a:lumOff val="25000"/>
                  </a:schemeClr>
                </a:solidFill>
              </a:rPr>
              <a:t>USGS, Eastern </a:t>
            </a:r>
            <a:r>
              <a:rPr lang="en-US" sz="2400" dirty="0" smtClean="0">
                <a:solidFill>
                  <a:schemeClr val="tx1">
                    <a:lumMod val="75000"/>
                    <a:lumOff val="25000"/>
                  </a:schemeClr>
                </a:solidFill>
              </a:rPr>
              <a:t>Geographic </a:t>
            </a:r>
            <a:r>
              <a:rPr lang="en-US" sz="2400" dirty="0">
                <a:solidFill>
                  <a:schemeClr val="tx1">
                    <a:lumMod val="75000"/>
                    <a:lumOff val="25000"/>
                  </a:schemeClr>
                </a:solidFill>
              </a:rPr>
              <a:t>Science </a:t>
            </a:r>
            <a:r>
              <a:rPr lang="en-US" sz="2400" dirty="0" smtClean="0">
                <a:solidFill>
                  <a:schemeClr val="tx1">
                    <a:lumMod val="75000"/>
                    <a:lumOff val="25000"/>
                  </a:schemeClr>
                </a:solidFill>
              </a:rPr>
              <a:t>Center</a:t>
            </a:r>
          </a:p>
          <a:p>
            <a:pPr algn="ctr"/>
            <a:endParaRPr lang="en-US" sz="2400" dirty="0">
              <a:solidFill>
                <a:schemeClr val="tx1">
                  <a:lumMod val="75000"/>
                  <a:lumOff val="25000"/>
                </a:schemeClr>
              </a:solidFill>
            </a:endParaRPr>
          </a:p>
          <a:p>
            <a:pPr algn="ctr"/>
            <a:r>
              <a:rPr lang="en-US" sz="2400" dirty="0">
                <a:solidFill>
                  <a:schemeClr val="tx1">
                    <a:lumMod val="75000"/>
                    <a:lumOff val="25000"/>
                  </a:schemeClr>
                </a:solidFill>
              </a:rPr>
              <a:t>US EPA, Chesapeake Bay </a:t>
            </a:r>
            <a:r>
              <a:rPr lang="en-US" sz="2400" dirty="0" smtClean="0">
                <a:solidFill>
                  <a:schemeClr val="tx1">
                    <a:lumMod val="75000"/>
                    <a:lumOff val="25000"/>
                  </a:schemeClr>
                </a:solidFill>
              </a:rPr>
              <a:t>Program</a:t>
            </a:r>
            <a:endParaRPr lang="en-US" sz="2400" dirty="0"/>
          </a:p>
        </p:txBody>
      </p:sp>
    </p:spTree>
    <p:extLst>
      <p:ext uri="{BB962C8B-B14F-4D97-AF65-F5344CB8AC3E}">
        <p14:creationId xmlns:p14="http://schemas.microsoft.com/office/powerpoint/2010/main" val="36231752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47250" b="20473"/>
          <a:stretch/>
        </p:blipFill>
        <p:spPr>
          <a:xfrm>
            <a:off x="1045456" y="1905000"/>
            <a:ext cx="2753359" cy="2286000"/>
          </a:xfrm>
          <a:prstGeom prst="hexagon">
            <a:avLst/>
          </a:prstGeom>
          <a:ln w="57150">
            <a:solidFill>
              <a:srgbClr val="7EB76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9917" y="1905866"/>
            <a:ext cx="2752676" cy="2286000"/>
          </a:xfrm>
          <a:prstGeom prst="hexagon">
            <a:avLst/>
          </a:prstGeom>
          <a:ln w="57150">
            <a:solidFill>
              <a:srgbClr val="7EB761"/>
            </a:solidFill>
          </a:ln>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r="6156" b="17353"/>
          <a:stretch/>
        </p:blipFill>
        <p:spPr>
          <a:xfrm>
            <a:off x="8393694" y="1906731"/>
            <a:ext cx="2752344" cy="2282539"/>
          </a:xfrm>
          <a:prstGeom prst="hexagon">
            <a:avLst/>
          </a:prstGeom>
          <a:ln w="57150">
            <a:solidFill>
              <a:srgbClr val="7EB761"/>
            </a:solidFill>
          </a:ln>
        </p:spPr>
      </p:pic>
      <p:cxnSp>
        <p:nvCxnSpPr>
          <p:cNvPr id="11" name="Straight Arrow Connector 10"/>
          <p:cNvCxnSpPr/>
          <p:nvPr/>
        </p:nvCxnSpPr>
        <p:spPr>
          <a:xfrm>
            <a:off x="3982467" y="3048000"/>
            <a:ext cx="568960" cy="0"/>
          </a:xfrm>
          <a:prstGeom prst="straightConnector1">
            <a:avLst/>
          </a:prstGeom>
          <a:ln w="57150">
            <a:solidFill>
              <a:schemeClr val="accent6"/>
            </a:solidFill>
            <a:tailEnd type="triangle"/>
          </a:ln>
        </p:spPr>
        <p:style>
          <a:lnRef idx="1">
            <a:schemeClr val="accent6"/>
          </a:lnRef>
          <a:fillRef idx="0">
            <a:schemeClr val="accent6"/>
          </a:fillRef>
          <a:effectRef idx="0">
            <a:schemeClr val="accent6"/>
          </a:effectRef>
          <a:fontRef idx="minor">
            <a:schemeClr val="tx1"/>
          </a:fontRef>
        </p:style>
      </p:cxnSp>
      <p:cxnSp>
        <p:nvCxnSpPr>
          <p:cNvPr id="12" name="Straight Arrow Connector 11"/>
          <p:cNvCxnSpPr/>
          <p:nvPr/>
        </p:nvCxnSpPr>
        <p:spPr>
          <a:xfrm>
            <a:off x="7629907" y="3048000"/>
            <a:ext cx="568960" cy="0"/>
          </a:xfrm>
          <a:prstGeom prst="straightConnector1">
            <a:avLst/>
          </a:prstGeom>
          <a:ln w="57150">
            <a:solidFill>
              <a:schemeClr val="accent6"/>
            </a:solidFill>
            <a:tailEnd type="triangle"/>
          </a:ln>
        </p:spPr>
        <p:style>
          <a:lnRef idx="1">
            <a:schemeClr val="accent6"/>
          </a:lnRef>
          <a:fillRef idx="0">
            <a:schemeClr val="accent6"/>
          </a:fillRef>
          <a:effectRef idx="0">
            <a:schemeClr val="accent6"/>
          </a:effectRef>
          <a:fontRef idx="minor">
            <a:schemeClr val="tx1"/>
          </a:fontRef>
        </p:style>
      </p:cxnSp>
      <p:sp>
        <p:nvSpPr>
          <p:cNvPr id="13" name="TextBox 12"/>
          <p:cNvSpPr txBox="1"/>
          <p:nvPr/>
        </p:nvSpPr>
        <p:spPr>
          <a:xfrm>
            <a:off x="1025135" y="4462939"/>
            <a:ext cx="2794000" cy="1323439"/>
          </a:xfrm>
          <a:prstGeom prst="rect">
            <a:avLst/>
          </a:prstGeom>
          <a:noFill/>
        </p:spPr>
        <p:txBody>
          <a:bodyPr wrap="square" rtlCol="0">
            <a:spAutoFit/>
          </a:bodyPr>
          <a:lstStyle/>
          <a:p>
            <a:pPr algn="ctr"/>
            <a:r>
              <a:rPr lang="en-US" sz="2000" b="1" dirty="0" smtClean="0">
                <a:solidFill>
                  <a:srgbClr val="7EB761"/>
                </a:solidFill>
              </a:rPr>
              <a:t>Implement</a:t>
            </a:r>
            <a:r>
              <a:rPr lang="en-US" sz="2000" dirty="0" smtClean="0">
                <a:solidFill>
                  <a:srgbClr val="7EB761"/>
                </a:solidFill>
              </a:rPr>
              <a:t> </a:t>
            </a:r>
            <a:r>
              <a:rPr lang="en-US" sz="2000" dirty="0" smtClean="0">
                <a:solidFill>
                  <a:schemeClr val="tx1">
                    <a:lumMod val="75000"/>
                    <a:lumOff val="25000"/>
                  </a:schemeClr>
                </a:solidFill>
              </a:rPr>
              <a:t>code and research into a Google Earth Engine GUI</a:t>
            </a:r>
          </a:p>
        </p:txBody>
      </p:sp>
      <p:sp>
        <p:nvSpPr>
          <p:cNvPr id="14" name="TextBox 13"/>
          <p:cNvSpPr txBox="1"/>
          <p:nvPr/>
        </p:nvSpPr>
        <p:spPr>
          <a:xfrm>
            <a:off x="4699255" y="4462939"/>
            <a:ext cx="2794000" cy="1323439"/>
          </a:xfrm>
          <a:prstGeom prst="rect">
            <a:avLst/>
          </a:prstGeom>
          <a:noFill/>
        </p:spPr>
        <p:txBody>
          <a:bodyPr wrap="square" rtlCol="0">
            <a:spAutoFit/>
          </a:bodyPr>
          <a:lstStyle/>
          <a:p>
            <a:pPr algn="ctr"/>
            <a:r>
              <a:rPr lang="en-US" sz="2000" b="1" dirty="0" smtClean="0">
                <a:solidFill>
                  <a:srgbClr val="7EB761"/>
                </a:solidFill>
              </a:rPr>
              <a:t>Visualize </a:t>
            </a:r>
            <a:r>
              <a:rPr lang="en-US" sz="2000" dirty="0" smtClean="0">
                <a:solidFill>
                  <a:schemeClr val="tx1">
                    <a:lumMod val="75000"/>
                    <a:lumOff val="25000"/>
                  </a:schemeClr>
                </a:solidFill>
              </a:rPr>
              <a:t>performance of fields in winter cover crop program</a:t>
            </a:r>
          </a:p>
        </p:txBody>
      </p:sp>
      <p:sp>
        <p:nvSpPr>
          <p:cNvPr id="15" name="TextBox 14"/>
          <p:cNvSpPr txBox="1"/>
          <p:nvPr/>
        </p:nvSpPr>
        <p:spPr>
          <a:xfrm>
            <a:off x="8372866" y="4462939"/>
            <a:ext cx="2794000" cy="1015663"/>
          </a:xfrm>
          <a:prstGeom prst="rect">
            <a:avLst/>
          </a:prstGeom>
          <a:noFill/>
        </p:spPr>
        <p:txBody>
          <a:bodyPr wrap="square" rtlCol="0">
            <a:spAutoFit/>
          </a:bodyPr>
          <a:lstStyle/>
          <a:p>
            <a:pPr algn="ctr"/>
            <a:r>
              <a:rPr lang="en-US" sz="2000" b="1" dirty="0" smtClean="0">
                <a:solidFill>
                  <a:srgbClr val="7EB761"/>
                </a:solidFill>
              </a:rPr>
              <a:t>Facilitate </a:t>
            </a:r>
            <a:r>
              <a:rPr lang="en-US" sz="2000" dirty="0" smtClean="0">
                <a:solidFill>
                  <a:schemeClr val="tx1">
                    <a:lumMod val="75000"/>
                    <a:lumOff val="25000"/>
                  </a:schemeClr>
                </a:solidFill>
              </a:rPr>
              <a:t>regular analysis of cover crops</a:t>
            </a:r>
          </a:p>
        </p:txBody>
      </p:sp>
      <p:sp>
        <p:nvSpPr>
          <p:cNvPr id="20" name="Rectangle 19"/>
          <p:cNvSpPr/>
          <p:nvPr/>
        </p:nvSpPr>
        <p:spPr>
          <a:xfrm>
            <a:off x="4551427" y="6503837"/>
            <a:ext cx="7697471" cy="307777"/>
          </a:xfrm>
          <a:prstGeom prst="rect">
            <a:avLst/>
          </a:prstGeom>
        </p:spPr>
        <p:txBody>
          <a:bodyPr wrap="square">
            <a:spAutoFit/>
          </a:bodyPr>
          <a:lstStyle/>
          <a:p>
            <a:pPr algn="r"/>
            <a:r>
              <a:rPr lang="en-US" sz="1400" dirty="0">
                <a:solidFill>
                  <a:schemeClr val="tx1">
                    <a:lumMod val="75000"/>
                    <a:lumOff val="25000"/>
                  </a:schemeClr>
                </a:solidFill>
                <a:latin typeface="Century Gothic" panose="020B0502020202020204" pitchFamily="34" charset="0"/>
              </a:rPr>
              <a:t>Image Credit (Left to Right): Christiaan </a:t>
            </a:r>
            <a:r>
              <a:rPr lang="en-US" sz="1400" dirty="0" err="1">
                <a:solidFill>
                  <a:schemeClr val="tx1">
                    <a:lumMod val="75000"/>
                    <a:lumOff val="25000"/>
                  </a:schemeClr>
                </a:solidFill>
                <a:latin typeface="Century Gothic" panose="020B0502020202020204" pitchFamily="34" charset="0"/>
              </a:rPr>
              <a:t>Colen</a:t>
            </a:r>
            <a:r>
              <a:rPr lang="en-US" sz="1400" dirty="0">
                <a:solidFill>
                  <a:schemeClr val="tx1">
                    <a:lumMod val="75000"/>
                    <a:lumOff val="25000"/>
                  </a:schemeClr>
                </a:solidFill>
                <a:latin typeface="Century Gothic" panose="020B0502020202020204" pitchFamily="34" charset="0"/>
              </a:rPr>
              <a:t>, Dean </a:t>
            </a:r>
            <a:r>
              <a:rPr lang="en-US" sz="1400" dirty="0" err="1">
                <a:solidFill>
                  <a:schemeClr val="tx1">
                    <a:lumMod val="75000"/>
                    <a:lumOff val="25000"/>
                  </a:schemeClr>
                </a:solidFill>
                <a:latin typeface="Century Gothic" panose="020B0502020202020204" pitchFamily="34" charset="0"/>
              </a:rPr>
              <a:t>Hively</a:t>
            </a:r>
            <a:r>
              <a:rPr lang="en-US" sz="1400" dirty="0">
                <a:solidFill>
                  <a:schemeClr val="tx1">
                    <a:lumMod val="75000"/>
                    <a:lumOff val="25000"/>
                  </a:schemeClr>
                </a:solidFill>
                <a:latin typeface="Century Gothic" panose="020B0502020202020204" pitchFamily="34" charset="0"/>
              </a:rPr>
              <a:t> (</a:t>
            </a:r>
            <a:r>
              <a:rPr lang="en-US" sz="1400" dirty="0" smtClean="0">
                <a:solidFill>
                  <a:schemeClr val="tx1">
                    <a:lumMod val="75000"/>
                    <a:lumOff val="25000"/>
                  </a:schemeClr>
                </a:solidFill>
                <a:latin typeface="Century Gothic" panose="020B0502020202020204" pitchFamily="34" charset="0"/>
              </a:rPr>
              <a:t>USGS), NASA </a:t>
            </a:r>
            <a:r>
              <a:rPr lang="en-US" sz="1400" dirty="0">
                <a:solidFill>
                  <a:schemeClr val="tx1">
                    <a:lumMod val="75000"/>
                    <a:lumOff val="25000"/>
                  </a:schemeClr>
                </a:solidFill>
                <a:latin typeface="Century Gothic" panose="020B0502020202020204" pitchFamily="34" charset="0"/>
              </a:rPr>
              <a:t>DEVELOP</a:t>
            </a:r>
          </a:p>
        </p:txBody>
      </p:sp>
    </p:spTree>
    <p:extLst>
      <p:ext uri="{BB962C8B-B14F-4D97-AF65-F5344CB8AC3E}">
        <p14:creationId xmlns:p14="http://schemas.microsoft.com/office/powerpoint/2010/main" val="13894448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Areas of Interest</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674" y="1095154"/>
            <a:ext cx="11611262" cy="4935211"/>
          </a:xfrm>
          <a:prstGeom prst="rect">
            <a:avLst/>
          </a:prstGeom>
        </p:spPr>
      </p:pic>
      <p:grpSp>
        <p:nvGrpSpPr>
          <p:cNvPr id="3" name="Group 2"/>
          <p:cNvGrpSpPr/>
          <p:nvPr/>
        </p:nvGrpSpPr>
        <p:grpSpPr>
          <a:xfrm>
            <a:off x="837257" y="2754987"/>
            <a:ext cx="2996988" cy="2260403"/>
            <a:chOff x="802640" y="3129280"/>
            <a:chExt cx="3068320" cy="1971040"/>
          </a:xfrm>
        </p:grpSpPr>
        <p:sp>
          <p:nvSpPr>
            <p:cNvPr id="8" name="Rectangle 7"/>
            <p:cNvSpPr/>
            <p:nvPr/>
          </p:nvSpPr>
          <p:spPr>
            <a:xfrm>
              <a:off x="802640" y="3129280"/>
              <a:ext cx="3068320" cy="548640"/>
            </a:xfrm>
            <a:prstGeom prst="rect">
              <a:avLst/>
            </a:prstGeom>
            <a:solidFill>
              <a:schemeClr val="bg2">
                <a:lumMod val="7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Maryland Counties</a:t>
              </a:r>
              <a:endParaRPr lang="en-US" sz="2400" b="1" dirty="0"/>
            </a:p>
          </p:txBody>
        </p:sp>
        <p:sp>
          <p:nvSpPr>
            <p:cNvPr id="9" name="Rectangle 8"/>
            <p:cNvSpPr/>
            <p:nvPr/>
          </p:nvSpPr>
          <p:spPr>
            <a:xfrm>
              <a:off x="802640" y="3677920"/>
              <a:ext cx="3068320" cy="1422400"/>
            </a:xfrm>
            <a:prstGeom prst="rect">
              <a:avLst/>
            </a:prstGeom>
            <a:solidFill>
              <a:schemeClr val="accent6">
                <a:lumMod val="60000"/>
                <a:lumOff val="4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rPr>
                <a:t>1</a:t>
              </a:r>
              <a:r>
                <a:rPr lang="en-US" sz="2000" dirty="0" smtClean="0">
                  <a:solidFill>
                    <a:schemeClr val="tx1">
                      <a:lumMod val="75000"/>
                      <a:lumOff val="25000"/>
                    </a:schemeClr>
                  </a:solidFill>
                </a:rPr>
                <a:t> – Washington</a:t>
              </a:r>
            </a:p>
            <a:p>
              <a:r>
                <a:rPr lang="en-US" sz="2000" b="1" dirty="0" smtClean="0">
                  <a:solidFill>
                    <a:schemeClr val="bg1"/>
                  </a:solidFill>
                </a:rPr>
                <a:t>2</a:t>
              </a:r>
              <a:r>
                <a:rPr lang="en-US" sz="2000" dirty="0" smtClean="0">
                  <a:solidFill>
                    <a:schemeClr val="tx1">
                      <a:lumMod val="75000"/>
                      <a:lumOff val="25000"/>
                    </a:schemeClr>
                  </a:solidFill>
                </a:rPr>
                <a:t> – Queen Anne’s</a:t>
              </a:r>
            </a:p>
            <a:p>
              <a:r>
                <a:rPr lang="en-US" sz="2000" b="1" dirty="0" smtClean="0">
                  <a:solidFill>
                    <a:schemeClr val="bg1"/>
                  </a:solidFill>
                </a:rPr>
                <a:t>3</a:t>
              </a:r>
              <a:r>
                <a:rPr lang="en-US" sz="2000" dirty="0" smtClean="0">
                  <a:solidFill>
                    <a:schemeClr val="tx1">
                      <a:lumMod val="75000"/>
                      <a:lumOff val="25000"/>
                    </a:schemeClr>
                  </a:solidFill>
                </a:rPr>
                <a:t> – Talbot</a:t>
              </a:r>
            </a:p>
            <a:p>
              <a:r>
                <a:rPr lang="en-US" sz="2000" b="1" dirty="0" smtClean="0">
                  <a:solidFill>
                    <a:schemeClr val="bg1"/>
                  </a:solidFill>
                </a:rPr>
                <a:t>4</a:t>
              </a:r>
              <a:r>
                <a:rPr lang="en-US" sz="2000" dirty="0" smtClean="0">
                  <a:solidFill>
                    <a:schemeClr val="tx1">
                      <a:lumMod val="75000"/>
                      <a:lumOff val="25000"/>
                    </a:schemeClr>
                  </a:solidFill>
                </a:rPr>
                <a:t> </a:t>
              </a:r>
              <a:r>
                <a:rPr lang="en-US" sz="2000" dirty="0">
                  <a:solidFill>
                    <a:schemeClr val="tx1">
                      <a:lumMod val="75000"/>
                      <a:lumOff val="25000"/>
                    </a:schemeClr>
                  </a:solidFill>
                </a:rPr>
                <a:t>– </a:t>
              </a:r>
              <a:r>
                <a:rPr lang="en-US" sz="2000" dirty="0" smtClean="0">
                  <a:solidFill>
                    <a:schemeClr val="tx1">
                      <a:lumMod val="75000"/>
                      <a:lumOff val="25000"/>
                    </a:schemeClr>
                  </a:solidFill>
                </a:rPr>
                <a:t>Somerset</a:t>
              </a:r>
              <a:endParaRPr lang="en-US" sz="2000" dirty="0">
                <a:solidFill>
                  <a:schemeClr val="tx1">
                    <a:lumMod val="75000"/>
                    <a:lumOff val="25000"/>
                  </a:schemeClr>
                </a:solidFill>
              </a:endParaRPr>
            </a:p>
          </p:txBody>
        </p:sp>
      </p:grpSp>
      <p:sp>
        <p:nvSpPr>
          <p:cNvPr id="10" name="TextBox 9"/>
          <p:cNvSpPr txBox="1"/>
          <p:nvPr/>
        </p:nvSpPr>
        <p:spPr>
          <a:xfrm>
            <a:off x="4748739" y="1358163"/>
            <a:ext cx="325120" cy="461665"/>
          </a:xfrm>
          <a:prstGeom prst="rect">
            <a:avLst/>
          </a:prstGeom>
          <a:noFill/>
        </p:spPr>
        <p:txBody>
          <a:bodyPr wrap="square" rtlCol="0">
            <a:spAutoFit/>
          </a:bodyPr>
          <a:lstStyle/>
          <a:p>
            <a:r>
              <a:rPr lang="en-US" sz="2400" b="1" dirty="0" smtClean="0">
                <a:solidFill>
                  <a:schemeClr val="bg1"/>
                </a:solidFill>
              </a:rPr>
              <a:t>1</a:t>
            </a:r>
          </a:p>
        </p:txBody>
      </p:sp>
      <p:sp>
        <p:nvSpPr>
          <p:cNvPr id="11" name="TextBox 10"/>
          <p:cNvSpPr txBox="1"/>
          <p:nvPr/>
        </p:nvSpPr>
        <p:spPr>
          <a:xfrm>
            <a:off x="9202539" y="2680829"/>
            <a:ext cx="325120" cy="461665"/>
          </a:xfrm>
          <a:prstGeom prst="rect">
            <a:avLst/>
          </a:prstGeom>
          <a:noFill/>
        </p:spPr>
        <p:txBody>
          <a:bodyPr wrap="square" rtlCol="0">
            <a:spAutoFit/>
          </a:bodyPr>
          <a:lstStyle/>
          <a:p>
            <a:r>
              <a:rPr lang="en-US" sz="2400" b="1" dirty="0" smtClean="0">
                <a:solidFill>
                  <a:schemeClr val="bg1"/>
                </a:solidFill>
              </a:rPr>
              <a:t>2</a:t>
            </a:r>
          </a:p>
        </p:txBody>
      </p:sp>
      <p:sp>
        <p:nvSpPr>
          <p:cNvPr id="12" name="TextBox 11"/>
          <p:cNvSpPr txBox="1"/>
          <p:nvPr/>
        </p:nvSpPr>
        <p:spPr>
          <a:xfrm>
            <a:off x="9062957" y="3332388"/>
            <a:ext cx="325120" cy="461665"/>
          </a:xfrm>
          <a:prstGeom prst="rect">
            <a:avLst/>
          </a:prstGeom>
          <a:noFill/>
        </p:spPr>
        <p:txBody>
          <a:bodyPr wrap="square" rtlCol="0">
            <a:spAutoFit/>
          </a:bodyPr>
          <a:lstStyle/>
          <a:p>
            <a:r>
              <a:rPr lang="en-US" sz="2400" b="1" dirty="0" smtClean="0">
                <a:solidFill>
                  <a:schemeClr val="bg1"/>
                </a:solidFill>
              </a:rPr>
              <a:t>3</a:t>
            </a:r>
          </a:p>
        </p:txBody>
      </p:sp>
      <p:sp>
        <p:nvSpPr>
          <p:cNvPr id="13" name="TextBox 12"/>
          <p:cNvSpPr txBox="1"/>
          <p:nvPr/>
        </p:nvSpPr>
        <p:spPr>
          <a:xfrm>
            <a:off x="10118280" y="5015663"/>
            <a:ext cx="325120" cy="461665"/>
          </a:xfrm>
          <a:prstGeom prst="rect">
            <a:avLst/>
          </a:prstGeom>
          <a:noFill/>
        </p:spPr>
        <p:txBody>
          <a:bodyPr wrap="square" rtlCol="0">
            <a:spAutoFit/>
          </a:bodyPr>
          <a:lstStyle/>
          <a:p>
            <a:r>
              <a:rPr lang="en-US" sz="2400" b="1" dirty="0" smtClean="0">
                <a:solidFill>
                  <a:schemeClr val="bg1"/>
                </a:solidFill>
              </a:rPr>
              <a:t>4</a:t>
            </a:r>
          </a:p>
        </p:txBody>
      </p:sp>
      <p:sp>
        <p:nvSpPr>
          <p:cNvPr id="14" name="TextBox 13"/>
          <p:cNvSpPr txBox="1"/>
          <p:nvPr/>
        </p:nvSpPr>
        <p:spPr>
          <a:xfrm>
            <a:off x="644769" y="6238240"/>
            <a:ext cx="10902462" cy="369332"/>
          </a:xfrm>
          <a:prstGeom prst="rect">
            <a:avLst/>
          </a:prstGeom>
          <a:noFill/>
        </p:spPr>
        <p:txBody>
          <a:bodyPr wrap="square" rtlCol="0">
            <a:spAutoFit/>
          </a:bodyPr>
          <a:lstStyle/>
          <a:p>
            <a:pPr algn="ctr"/>
            <a:r>
              <a:rPr lang="en-US" b="1" dirty="0" smtClean="0">
                <a:solidFill>
                  <a:schemeClr val="tx1">
                    <a:lumMod val="75000"/>
                    <a:lumOff val="25000"/>
                  </a:schemeClr>
                </a:solidFill>
              </a:rPr>
              <a:t>Study period: </a:t>
            </a:r>
            <a:r>
              <a:rPr lang="en-US" dirty="0" smtClean="0">
                <a:solidFill>
                  <a:schemeClr val="tx1">
                    <a:lumMod val="75000"/>
                    <a:lumOff val="25000"/>
                  </a:schemeClr>
                </a:solidFill>
              </a:rPr>
              <a:t>winter (December 15 – January 31) and spring (March 1 – April 15) from 2006 - 2018</a:t>
            </a:r>
            <a:endParaRPr lang="en-US" b="1" dirty="0" smtClean="0">
              <a:solidFill>
                <a:schemeClr val="tx1">
                  <a:lumMod val="75000"/>
                  <a:lumOff val="25000"/>
                </a:schemeClr>
              </a:solidFill>
            </a:endParaRP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4059" t="31748" r="66985" b="14577"/>
          <a:stretch/>
        </p:blipFill>
        <p:spPr>
          <a:xfrm>
            <a:off x="10101954" y="1697464"/>
            <a:ext cx="1967180" cy="1549828"/>
          </a:xfrm>
          <a:prstGeom prst="rect">
            <a:avLst/>
          </a:prstGeom>
        </p:spPr>
      </p:pic>
      <p:cxnSp>
        <p:nvCxnSpPr>
          <p:cNvPr id="5" name="Straight Connector 4"/>
          <p:cNvCxnSpPr/>
          <p:nvPr/>
        </p:nvCxnSpPr>
        <p:spPr>
          <a:xfrm flipH="1" flipV="1">
            <a:off x="9887712" y="1194816"/>
            <a:ext cx="1659519" cy="119669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0118280" y="2572512"/>
            <a:ext cx="1578420" cy="186537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35620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Satellites Used</a:t>
            </a:r>
            <a:endParaRPr lang="en-US" dirty="0"/>
          </a:p>
        </p:txBody>
      </p:sp>
      <p:grpSp>
        <p:nvGrpSpPr>
          <p:cNvPr id="16" name="Group 15"/>
          <p:cNvGrpSpPr/>
          <p:nvPr/>
        </p:nvGrpSpPr>
        <p:grpSpPr>
          <a:xfrm>
            <a:off x="1015897" y="1805425"/>
            <a:ext cx="10160207" cy="3502343"/>
            <a:chOff x="932133" y="2331720"/>
            <a:chExt cx="10160207" cy="3502343"/>
          </a:xfrm>
        </p:grpSpPr>
        <p:grpSp>
          <p:nvGrpSpPr>
            <p:cNvPr id="11" name="Group 10"/>
            <p:cNvGrpSpPr/>
            <p:nvPr/>
          </p:nvGrpSpPr>
          <p:grpSpPr>
            <a:xfrm>
              <a:off x="932133" y="2331720"/>
              <a:ext cx="2679192" cy="3194566"/>
              <a:chOff x="932133" y="2331720"/>
              <a:chExt cx="2679192" cy="3194566"/>
            </a:xfrm>
          </p:grpSpPr>
          <p:pic>
            <p:nvPicPr>
              <p:cNvPr id="8" name="Picture 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932133" y="2331720"/>
                <a:ext cx="2679192" cy="2194560"/>
              </a:xfrm>
              <a:prstGeom prst="rect">
                <a:avLst/>
              </a:prstGeom>
            </p:spPr>
          </p:pic>
          <p:sp>
            <p:nvSpPr>
              <p:cNvPr id="10" name="TextBox 9"/>
              <p:cNvSpPr txBox="1"/>
              <p:nvPr/>
            </p:nvSpPr>
            <p:spPr>
              <a:xfrm>
                <a:off x="998472" y="4695289"/>
                <a:ext cx="2546515" cy="830997"/>
              </a:xfrm>
              <a:prstGeom prst="rect">
                <a:avLst/>
              </a:prstGeom>
              <a:noFill/>
            </p:spPr>
            <p:txBody>
              <a:bodyPr wrap="square" rtlCol="0">
                <a:spAutoFit/>
              </a:bodyPr>
              <a:lstStyle/>
              <a:p>
                <a:pPr algn="ctr"/>
                <a:r>
                  <a:rPr lang="en-US" sz="2800" b="1" dirty="0" smtClean="0">
                    <a:solidFill>
                      <a:schemeClr val="tx1">
                        <a:lumMod val="75000"/>
                        <a:lumOff val="25000"/>
                      </a:schemeClr>
                    </a:solidFill>
                  </a:rPr>
                  <a:t>Landsat 5</a:t>
                </a:r>
              </a:p>
              <a:p>
                <a:pPr algn="ctr"/>
                <a:r>
                  <a:rPr lang="en-US" sz="2000" dirty="0" smtClean="0">
                    <a:solidFill>
                      <a:schemeClr val="tx1">
                        <a:lumMod val="75000"/>
                        <a:lumOff val="25000"/>
                      </a:schemeClr>
                    </a:solidFill>
                  </a:rPr>
                  <a:t>Thematic Mapper</a:t>
                </a:r>
              </a:p>
            </p:txBody>
          </p:sp>
        </p:grpSp>
        <p:grpSp>
          <p:nvGrpSpPr>
            <p:cNvPr id="12" name="Group 11"/>
            <p:cNvGrpSpPr/>
            <p:nvPr/>
          </p:nvGrpSpPr>
          <p:grpSpPr>
            <a:xfrm>
              <a:off x="4772442" y="2331720"/>
              <a:ext cx="6319898" cy="3502342"/>
              <a:chOff x="4690854" y="2331720"/>
              <a:chExt cx="6319898" cy="3502342"/>
            </a:xfrm>
          </p:grpSpPr>
          <p:pic>
            <p:nvPicPr>
              <p:cNvPr id="3075" name="Picture 3" descr="https://lh6.googleusercontent.com/eIQwja-Q525-QMfT_mxMU4k_ZpkFnOrV10KH-CmX-pHq8dy4kTYaP4285A8K81eZ4reHmGema6gxhmK01XJPRaSetvhSkrfbl-bF-38UVAy9E1jopCGZJWNjEatCb7URaixf0K8mPDQ"/>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1560" y="2331720"/>
                <a:ext cx="2679192" cy="219456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690854" y="4695289"/>
                <a:ext cx="2546515" cy="1138773"/>
              </a:xfrm>
              <a:prstGeom prst="rect">
                <a:avLst/>
              </a:prstGeom>
              <a:noFill/>
            </p:spPr>
            <p:txBody>
              <a:bodyPr wrap="square" rtlCol="0">
                <a:spAutoFit/>
              </a:bodyPr>
              <a:lstStyle/>
              <a:p>
                <a:pPr algn="ctr"/>
                <a:r>
                  <a:rPr lang="en-US" sz="2800" b="1" dirty="0" smtClean="0">
                    <a:solidFill>
                      <a:schemeClr val="tx1">
                        <a:lumMod val="75000"/>
                        <a:lumOff val="25000"/>
                      </a:schemeClr>
                    </a:solidFill>
                  </a:rPr>
                  <a:t>Landsat</a:t>
                </a:r>
                <a:r>
                  <a:rPr lang="en-US" sz="2800" dirty="0" smtClean="0">
                    <a:solidFill>
                      <a:schemeClr val="tx1">
                        <a:lumMod val="75000"/>
                        <a:lumOff val="25000"/>
                      </a:schemeClr>
                    </a:solidFill>
                  </a:rPr>
                  <a:t> </a:t>
                </a:r>
                <a:r>
                  <a:rPr lang="en-US" sz="2800" b="1" dirty="0" smtClean="0">
                    <a:solidFill>
                      <a:schemeClr val="tx1">
                        <a:lumMod val="75000"/>
                        <a:lumOff val="25000"/>
                      </a:schemeClr>
                    </a:solidFill>
                  </a:rPr>
                  <a:t>8</a:t>
                </a:r>
              </a:p>
              <a:p>
                <a:pPr algn="ctr"/>
                <a:r>
                  <a:rPr lang="en-US" sz="2000" dirty="0" smtClean="0">
                    <a:solidFill>
                      <a:schemeClr val="tx1">
                        <a:lumMod val="75000"/>
                        <a:lumOff val="25000"/>
                      </a:schemeClr>
                    </a:solidFill>
                  </a:rPr>
                  <a:t>Operational Land Imager</a:t>
                </a:r>
              </a:p>
            </p:txBody>
          </p:sp>
        </p:grpSp>
        <p:grpSp>
          <p:nvGrpSpPr>
            <p:cNvPr id="15" name="Group 14"/>
            <p:cNvGrpSpPr/>
            <p:nvPr/>
          </p:nvGrpSpPr>
          <p:grpSpPr>
            <a:xfrm>
              <a:off x="4705518" y="2333402"/>
              <a:ext cx="6320484" cy="3500661"/>
              <a:chOff x="4705518" y="2333402"/>
              <a:chExt cx="6320484" cy="3500661"/>
            </a:xfrm>
          </p:grpSpPr>
          <p:pic>
            <p:nvPicPr>
              <p:cNvPr id="3074" name="Picture 2" descr="https://lh3.googleusercontent.com/Sy-ftAnv0E3w4_P-GWp5iXL6Ohl0RifENEStrNaN4xXrDsWwQ4HAOTf5KakT3ztdYl5xGeYauudfGAaLzSRGkS50jNp4MVIJib_gMD8fM4DH9neLtg3A5tfE_YzDOSW-Oe0S7uqEqy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5518" y="2333402"/>
                <a:ext cx="2680363" cy="219119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8479487" y="4695290"/>
                <a:ext cx="2546515" cy="1138773"/>
              </a:xfrm>
              <a:prstGeom prst="rect">
                <a:avLst/>
              </a:prstGeom>
              <a:noFill/>
            </p:spPr>
            <p:txBody>
              <a:bodyPr wrap="square" rtlCol="0">
                <a:spAutoFit/>
              </a:bodyPr>
              <a:lstStyle/>
              <a:p>
                <a:pPr algn="ctr"/>
                <a:r>
                  <a:rPr lang="en-US" sz="2800" b="1" dirty="0" smtClean="0">
                    <a:solidFill>
                      <a:schemeClr val="tx1">
                        <a:lumMod val="75000"/>
                        <a:lumOff val="25000"/>
                      </a:schemeClr>
                    </a:solidFill>
                  </a:rPr>
                  <a:t>Sentinel-2</a:t>
                </a:r>
              </a:p>
              <a:p>
                <a:pPr algn="ctr"/>
                <a:r>
                  <a:rPr lang="en-US" sz="2000" dirty="0" err="1" smtClean="0">
                    <a:solidFill>
                      <a:schemeClr val="tx1">
                        <a:lumMod val="75000"/>
                        <a:lumOff val="25000"/>
                      </a:schemeClr>
                    </a:solidFill>
                  </a:rPr>
                  <a:t>MultiSpectral</a:t>
                </a:r>
                <a:r>
                  <a:rPr lang="en-US" sz="2000" dirty="0" smtClean="0">
                    <a:solidFill>
                      <a:schemeClr val="tx1">
                        <a:lumMod val="75000"/>
                        <a:lumOff val="25000"/>
                      </a:schemeClr>
                    </a:solidFill>
                  </a:rPr>
                  <a:t> Instrument</a:t>
                </a:r>
              </a:p>
            </p:txBody>
          </p:sp>
        </p:grpSp>
      </p:grpSp>
    </p:spTree>
    <p:extLst>
      <p:ext uri="{BB962C8B-B14F-4D97-AF65-F5344CB8AC3E}">
        <p14:creationId xmlns:p14="http://schemas.microsoft.com/office/powerpoint/2010/main" val="6976475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graphicFrame>
        <p:nvGraphicFramePr>
          <p:cNvPr id="5" name="Diagram 4"/>
          <p:cNvGraphicFramePr/>
          <p:nvPr>
            <p:extLst>
              <p:ext uri="{D42A27DB-BD31-4B8C-83A1-F6EECF244321}">
                <p14:modId xmlns:p14="http://schemas.microsoft.com/office/powerpoint/2010/main" val="2632583594"/>
              </p:ext>
            </p:extLst>
          </p:nvPr>
        </p:nvGraphicFramePr>
        <p:xfrm>
          <a:off x="302800" y="604836"/>
          <a:ext cx="11586400" cy="6124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2620764" y="6508096"/>
            <a:ext cx="9559384" cy="307777"/>
          </a:xfrm>
          <a:prstGeom prst="rect">
            <a:avLst/>
          </a:prstGeom>
          <a:noFill/>
        </p:spPr>
        <p:txBody>
          <a:bodyPr wrap="square" rtlCol="0">
            <a:spAutoFit/>
          </a:bodyPr>
          <a:lstStyle/>
          <a:p>
            <a:pPr algn="r"/>
            <a:r>
              <a:rPr lang="en-US" sz="1400" dirty="0">
                <a:solidFill>
                  <a:schemeClr val="tx1">
                    <a:lumMod val="75000"/>
                    <a:lumOff val="25000"/>
                  </a:schemeClr>
                </a:solidFill>
                <a:latin typeface="+mj-lt"/>
              </a:rPr>
              <a:t>Image </a:t>
            </a:r>
            <a:r>
              <a:rPr lang="en-US" sz="1400" dirty="0" smtClean="0">
                <a:solidFill>
                  <a:schemeClr val="tx1">
                    <a:lumMod val="75000"/>
                    <a:lumOff val="25000"/>
                  </a:schemeClr>
                </a:solidFill>
                <a:latin typeface="+mj-lt"/>
              </a:rPr>
              <a:t>Credit (Left to Right): NASA DEVELOP Team, Alan Manson (Wikimedia), NASA DEVELOP Team</a:t>
            </a:r>
            <a:endParaRPr lang="en-US" sz="1400" dirty="0">
              <a:solidFill>
                <a:schemeClr val="tx1">
                  <a:lumMod val="75000"/>
                  <a:lumOff val="25000"/>
                </a:schemeClr>
              </a:solidFill>
              <a:latin typeface="+mj-lt"/>
            </a:endParaRPr>
          </a:p>
        </p:txBody>
      </p:sp>
    </p:spTree>
    <p:extLst>
      <p:ext uri="{BB962C8B-B14F-4D97-AF65-F5344CB8AC3E}">
        <p14:creationId xmlns:p14="http://schemas.microsoft.com/office/powerpoint/2010/main" val="6798944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EB76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6237</TotalTime>
  <Words>2827</Words>
  <Application>Microsoft Office PowerPoint</Application>
  <PresentationFormat>Widescreen</PresentationFormat>
  <Paragraphs>356</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Century Gothic</vt:lpstr>
      <vt:lpstr>Wingdings</vt:lpstr>
      <vt:lpstr>Wingdings 3</vt:lpstr>
      <vt:lpstr>Office Theme</vt:lpstr>
      <vt:lpstr>PowerPoint Presentation</vt:lpstr>
      <vt:lpstr>The Chesapeake Bay  </vt:lpstr>
      <vt:lpstr>Community Concerns</vt:lpstr>
      <vt:lpstr>Cover Crops</vt:lpstr>
      <vt:lpstr>Partners</vt:lpstr>
      <vt:lpstr>Objectives</vt:lpstr>
      <vt:lpstr>Project Areas of Interest</vt:lpstr>
      <vt:lpstr>Satellites Used</vt:lpstr>
      <vt:lpstr>Methodology</vt:lpstr>
      <vt:lpstr>GUI Functionality</vt:lpstr>
      <vt:lpstr>Example GUI Output</vt:lpstr>
      <vt:lpstr>Results: Histograms</vt:lpstr>
      <vt:lpstr>Results: Histograms</vt:lpstr>
      <vt:lpstr>Results: Summary Table</vt:lpstr>
      <vt:lpstr>Conclusions</vt:lpstr>
      <vt:lpstr>Errors &amp; Uncertainties</vt:lpstr>
      <vt:lpstr>Future Work</vt:lpstr>
      <vt:lpstr>Acknowledgements</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319</cp:revision>
  <dcterms:created xsi:type="dcterms:W3CDTF">2017-05-15T13:42:39Z</dcterms:created>
  <dcterms:modified xsi:type="dcterms:W3CDTF">2018-12-24T19:00:19Z</dcterms:modified>
</cp:coreProperties>
</file>