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ADevelop" initials="N" lastIdx="2" clrIdx="0"/>
  <p:cmAuthor id="1" name="Fenn, Teresa E. (LARC-E3)[SSAI DEVELOP]" initials="FTE(D" lastIdx="6" clrIdx="1">
    <p:extLst/>
  </p:cmAuthor>
  <p:cmAuthor id="2" name="Emma Baghel" initials="EB" lastIdx="1" clrIdx="2"/>
  <p:cmAuthor id="3" name="Jamie Favors" initials="JF" lastIdx="1" clrIdx="3">
    <p:extLst>
      <p:ext uri="{19B8F6BF-5375-455C-9EA6-DF929625EA0E}">
        <p15:presenceInfo xmlns:p15="http://schemas.microsoft.com/office/powerpoint/2012/main" userId="1684f4714c4a4b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5" d="100"/>
          <a:sy n="25" d="100"/>
        </p:scale>
        <p:origin x="2292" y="12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26T11:07:44.162" idx="1">
    <p:pos x="13930" y="1379"/>
    <p:text>The 'earth' in 'Earth observations' is capitalized.</p:text>
    <p:extLst>
      <p:ext uri="{C676402C-5697-4E1C-873F-D02D1690AC5C}">
        <p15:threadingInfo xmlns:p15="http://schemas.microsoft.com/office/powerpoint/2012/main" timeZoneBias="300"/>
      </p:ext>
    </p:extLst>
  </p:cm>
  <p:cm authorId="1" dt="2016-02-26T11:10:38.206" idx="2">
    <p:pos x="12657" y="2622"/>
    <p:text>Remove the ellipsis at the end of the team members list.</p:text>
    <p:extLst>
      <p:ext uri="{C676402C-5697-4E1C-873F-D02D1690AC5C}">
        <p15:threadingInfo xmlns:p15="http://schemas.microsoft.com/office/powerpoint/2012/main" timeZoneBias="300"/>
      </p:ext>
    </p:extLst>
  </p:cm>
  <p:cm authorId="1" dt="2016-02-26T11:11:54.442" idx="3">
    <p:pos x="16391" y="7254"/>
    <p:text>All text on the map - including the legend - should be edittable from powerpoint. Likewise, the inset map should be a separate image.</p:text>
    <p:extLst>
      <p:ext uri="{C676402C-5697-4E1C-873F-D02D1690AC5C}">
        <p15:threadingInfo xmlns:p15="http://schemas.microsoft.com/office/powerpoint/2012/main" timeZoneBias="300"/>
      </p:ext>
    </p:extLst>
  </p:cm>
  <p:cm authorId="1" dt="2016-02-26T11:13:31.170" idx="4">
    <p:pos x="16674" y="19175"/>
    <p:text>This disclaimer is actually already on the poster - in the bottom right corner - so it does not need to be included here.</p:text>
    <p:extLst>
      <p:ext uri="{C676402C-5697-4E1C-873F-D02D1690AC5C}">
        <p15:threadingInfo xmlns:p15="http://schemas.microsoft.com/office/powerpoint/2012/main" timeZoneBias="300"/>
      </p:ext>
    </p:extLst>
  </p:cm>
  <p:cm authorId="1" dt="2016-02-26T11:14:40.001" idx="6">
    <p:pos x="16442" y="8396"/>
    <p:text>The images in the study area and Earth observations sections should be aligned with the headings.</p:text>
    <p:extLst mod="1">
      <p:ext uri="{C676402C-5697-4E1C-873F-D02D1690AC5C}">
        <p15:threadingInfo xmlns:p15="http://schemas.microsoft.com/office/powerpoint/2012/main" timeZoneBias="300"/>
      </p:ext>
    </p:extLst>
  </p:cm>
  <p:cm authorId="2" dt="2016-02-29T15:13:58.047" idx="1">
    <p:pos x="10226" y="8342"/>
    <p:text>This heading + "Accuracy Assessment" + "Marsh Health Trend Map" all have extra space below the heading. Was this done on purpose? If not, maybe consider staying consistent by either vertically centering them within the block or changing/shortening the height.</p:text>
  </p:cm>
  <p:cm authorId="3" dt="2016-03-03T15:58:44.319" idx="1">
    <p:pos x="7834" y="1666"/>
    <p:text>Template was wrong: long title should be in title case.</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comments" Target="../comments/comment1.xm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DEVELOP Program at Mobile County Health Department</a:t>
            </a:r>
            <a:endParaRPr lang="en-US" dirty="0"/>
          </a:p>
        </p:txBody>
      </p:sp>
      <p:sp>
        <p:nvSpPr>
          <p:cNvPr id="4" name="Text Placeholder 3"/>
          <p:cNvSpPr>
            <a:spLocks noGrp="1"/>
          </p:cNvSpPr>
          <p:nvPr>
            <p:ph type="body" sz="quarter" idx="11"/>
          </p:nvPr>
        </p:nvSpPr>
        <p:spPr>
          <a:xfrm>
            <a:off x="3581400" y="2176271"/>
            <a:ext cx="19845528" cy="1535759"/>
          </a:xfrm>
        </p:spPr>
        <p:txBody>
          <a:bodyPr/>
          <a:lstStyle/>
          <a:p>
            <a:r>
              <a:rPr lang="en-US" dirty="0"/>
              <a:t>Monitoring </a:t>
            </a:r>
            <a:r>
              <a:rPr lang="en-US" dirty="0"/>
              <a:t>M</a:t>
            </a:r>
            <a:r>
              <a:rPr lang="en-US" dirty="0" smtClean="0"/>
              <a:t>arsh </a:t>
            </a:r>
            <a:r>
              <a:rPr lang="en-US" dirty="0"/>
              <a:t>C</a:t>
            </a:r>
            <a:r>
              <a:rPr lang="en-US" dirty="0" smtClean="0"/>
              <a:t>onditions </a:t>
            </a:r>
            <a:r>
              <a:rPr lang="en-US" dirty="0"/>
              <a:t>in </a:t>
            </a:r>
            <a:r>
              <a:rPr lang="en-US" dirty="0"/>
              <a:t>C</a:t>
            </a:r>
            <a:r>
              <a:rPr lang="en-US" dirty="0" smtClean="0"/>
              <a:t>oastal </a:t>
            </a:r>
            <a:r>
              <a:rPr lang="en-US" dirty="0" smtClean="0"/>
              <a:t>Alabama </a:t>
            </a:r>
            <a:r>
              <a:rPr lang="en-US" dirty="0"/>
              <a:t>using NASA </a:t>
            </a:r>
            <a:r>
              <a:rPr lang="en-US" dirty="0"/>
              <a:t>E</a:t>
            </a:r>
            <a:r>
              <a:rPr lang="en-US" dirty="0" smtClean="0"/>
              <a:t>arth </a:t>
            </a:r>
            <a:r>
              <a:rPr lang="en-US" dirty="0"/>
              <a:t>O</a:t>
            </a:r>
            <a:r>
              <a:rPr lang="en-US" dirty="0" smtClean="0"/>
              <a:t>bservations </a:t>
            </a:r>
            <a:r>
              <a:rPr lang="en-US" dirty="0"/>
              <a:t>to </a:t>
            </a:r>
            <a:r>
              <a:rPr lang="en-US" dirty="0"/>
              <a:t>S</a:t>
            </a:r>
            <a:r>
              <a:rPr lang="en-US" dirty="0" smtClean="0"/>
              <a:t>upport </a:t>
            </a:r>
            <a:r>
              <a:rPr lang="en-US" dirty="0"/>
              <a:t>the Alabama C</a:t>
            </a:r>
            <a:r>
              <a:rPr lang="en-US" dirty="0" smtClean="0"/>
              <a:t>oastal </a:t>
            </a:r>
            <a:r>
              <a:rPr lang="en-US" dirty="0"/>
              <a:t>F</a:t>
            </a:r>
            <a:r>
              <a:rPr lang="en-US" dirty="0" smtClean="0"/>
              <a:t>oundation’s </a:t>
            </a:r>
            <a:r>
              <a:rPr lang="en-US" dirty="0"/>
              <a:t>R</a:t>
            </a:r>
            <a:r>
              <a:rPr lang="en-US" dirty="0" smtClean="0"/>
              <a:t>estoration </a:t>
            </a:r>
            <a:r>
              <a:rPr lang="en-US" dirty="0"/>
              <a:t>and </a:t>
            </a:r>
            <a:r>
              <a:rPr lang="en-US" dirty="0"/>
              <a:t>C</a:t>
            </a:r>
            <a:r>
              <a:rPr lang="en-US" dirty="0" smtClean="0"/>
              <a:t>onservation </a:t>
            </a:r>
            <a:r>
              <a:rPr lang="en-US" dirty="0"/>
              <a:t>I</a:t>
            </a:r>
            <a:r>
              <a:rPr lang="en-US" dirty="0" smtClean="0"/>
              <a:t>nitiatives</a:t>
            </a:r>
            <a:r>
              <a:rPr lang="en-US" dirty="0" smtClean="0"/>
              <a:t>.</a:t>
            </a:r>
            <a:endParaRPr lang="en-US" dirty="0"/>
          </a:p>
        </p:txBody>
      </p:sp>
      <p:sp>
        <p:nvSpPr>
          <p:cNvPr id="5" name="Text Placeholder 4"/>
          <p:cNvSpPr>
            <a:spLocks noGrp="1"/>
          </p:cNvSpPr>
          <p:nvPr>
            <p:ph type="body" sz="quarter" idx="10"/>
          </p:nvPr>
        </p:nvSpPr>
        <p:spPr/>
        <p:txBody>
          <a:bodyPr/>
          <a:lstStyle/>
          <a:p>
            <a:r>
              <a:rPr lang="en-US" dirty="0" smtClean="0"/>
              <a:t>Mobile </a:t>
            </a:r>
            <a:r>
              <a:rPr lang="en-US" dirty="0"/>
              <a:t>B</a:t>
            </a:r>
            <a:r>
              <a:rPr lang="en-US" dirty="0" smtClean="0"/>
              <a:t>ay Ecological Forecasting</a:t>
            </a:r>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a professional-looking photo.</a:t>
            </a:r>
          </a:p>
          <a:p>
            <a:r>
              <a:rPr lang="en-US" dirty="0" smtClean="0"/>
              <a:t>Individual headshots are ok, if they aren’t pixelated and are all the same size.</a:t>
            </a:r>
          </a:p>
          <a:p>
            <a:r>
              <a:rPr lang="en-US" dirty="0" smtClean="0"/>
              <a:t>Include a caption that states the team members’ names.</a:t>
            </a:r>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Alabama Coastal Foundation</a:t>
            </a:r>
          </a:p>
          <a:p>
            <a:r>
              <a:rPr lang="en-US" dirty="0" smtClean="0"/>
              <a:t>Dauphin Island Sea Lab</a:t>
            </a:r>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The project team would like to thank our mentor, Bernard Eichold, M.D., Dr. PH (Mobile County Health Department), and our science advisor, Dr. Kenton Ross (NASA Langley Research Center). Their assistance was a valuable resource for the completion of this project.</a:t>
            </a:r>
          </a:p>
          <a:p>
            <a:r>
              <a:rPr lang="en-US" dirty="0" smtClean="0"/>
              <a:t>This material is based upon work supported by NASA through contract NNL11AA00B and cooperative agreement NNX14AB60A. </a:t>
            </a:r>
            <a:endParaRPr lang="en-US" dirty="0"/>
          </a:p>
        </p:txBody>
      </p:sp>
      <p:sp>
        <p:nvSpPr>
          <p:cNvPr id="8" name="Text Placeholder 16"/>
          <p:cNvSpPr txBox="1">
            <a:spLocks/>
          </p:cNvSpPr>
          <p:nvPr/>
        </p:nvSpPr>
        <p:spPr>
          <a:xfrm>
            <a:off x="914399" y="22100066"/>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8000" y="2154730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7" name="Text Placeholder 16"/>
          <p:cNvSpPr txBox="1">
            <a:spLocks/>
          </p:cNvSpPr>
          <p:nvPr/>
        </p:nvSpPr>
        <p:spPr>
          <a:xfrm>
            <a:off x="914400" y="13259405"/>
            <a:ext cx="16916400" cy="775232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7465644"/>
            <a:ext cx="8229600" cy="345421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6" name="TextBox 15"/>
          <p:cNvSpPr txBox="1"/>
          <p:nvPr/>
        </p:nvSpPr>
        <p:spPr>
          <a:xfrm>
            <a:off x="989370" y="550843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9" y="12349640"/>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1073062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55658" y="1777038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89370" y="21288260"/>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363827" y="2076899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Saranee Dutta(Project Lead), Jeanett Bosarge, Courtney Kirkham, Tyler Lynn…</a:t>
            </a:r>
          </a:p>
          <a:p>
            <a:pPr lvl="0">
              <a:buClr>
                <a:schemeClr val="dk1"/>
              </a:buClr>
              <a:buSzPct val="25000"/>
            </a:pPr>
            <a:r>
              <a:rPr lang="en-US" sz="2400" dirty="0">
                <a:solidFill>
                  <a:schemeClr val="dk1"/>
                </a:solidFill>
                <a:ea typeface="Garamond"/>
                <a:cs typeface="Garamond"/>
                <a:sym typeface="Garamond"/>
              </a:rPr>
              <a:t>DEVELOP National Program at the Mobile County Health Department</a:t>
            </a:r>
          </a:p>
        </p:txBody>
      </p:sp>
      <p:grpSp>
        <p:nvGrpSpPr>
          <p:cNvPr id="15" name="Group 14"/>
          <p:cNvGrpSpPr/>
          <p:nvPr/>
        </p:nvGrpSpPr>
        <p:grpSpPr>
          <a:xfrm>
            <a:off x="16979335" y="18023302"/>
            <a:ext cx="9382407" cy="2329006"/>
            <a:chOff x="16979335" y="18023302"/>
            <a:chExt cx="9382407" cy="2329006"/>
          </a:xfrm>
        </p:grpSpPr>
        <p:grpSp>
          <p:nvGrpSpPr>
            <p:cNvPr id="79" name="Group 78"/>
            <p:cNvGrpSpPr/>
            <p:nvPr/>
          </p:nvGrpSpPr>
          <p:grpSpPr>
            <a:xfrm>
              <a:off x="16979335" y="18023302"/>
              <a:ext cx="2295252" cy="2308837"/>
              <a:chOff x="17123717" y="17613109"/>
              <a:chExt cx="2319315" cy="2309960"/>
            </a:xfrm>
          </p:grpSpPr>
          <p:pic>
            <p:nvPicPr>
              <p:cNvPr id="36" name="Shape 148"/>
              <p:cNvPicPr preferRelativeResize="0"/>
              <p:nvPr/>
            </p:nvPicPr>
            <p:blipFill rotWithShape="1">
              <a:blip r:embed="rId2" cstate="print">
                <a:alphaModFix/>
              </a:blip>
              <a:srcRect/>
              <a:stretch/>
            </p:blipFill>
            <p:spPr>
              <a:xfrm>
                <a:off x="17360641" y="17613109"/>
                <a:ext cx="1733799" cy="1675038"/>
              </a:xfrm>
              <a:prstGeom prst="rect">
                <a:avLst/>
              </a:prstGeom>
              <a:noFill/>
              <a:ln>
                <a:noFill/>
              </a:ln>
            </p:spPr>
          </p:pic>
          <p:sp>
            <p:nvSpPr>
              <p:cNvPr id="3" name="TextBox 2"/>
              <p:cNvSpPr txBox="1"/>
              <p:nvPr/>
            </p:nvSpPr>
            <p:spPr>
              <a:xfrm>
                <a:off x="17123717" y="19443033"/>
                <a:ext cx="2319315" cy="480036"/>
              </a:xfrm>
              <a:prstGeom prst="rect">
                <a:avLst/>
              </a:prstGeom>
              <a:noFill/>
            </p:spPr>
            <p:txBody>
              <a:bodyPr wrap="square" rtlCol="0">
                <a:spAutoFit/>
              </a:bodyPr>
              <a:lstStyle/>
              <a:p>
                <a:pPr algn="ctr"/>
                <a:r>
                  <a:rPr lang="en-US" sz="2400" dirty="0" smtClean="0"/>
                  <a:t>Landsat 5 ( TM)</a:t>
                </a:r>
                <a:endParaRPr lang="en-US" sz="2400" dirty="0"/>
              </a:p>
            </p:txBody>
          </p:sp>
        </p:grpSp>
        <p:grpSp>
          <p:nvGrpSpPr>
            <p:cNvPr id="80" name="Group 79"/>
            <p:cNvGrpSpPr/>
            <p:nvPr/>
          </p:nvGrpSpPr>
          <p:grpSpPr>
            <a:xfrm>
              <a:off x="19267061" y="18696828"/>
              <a:ext cx="2726662" cy="1640288"/>
              <a:chOff x="19098622" y="18215567"/>
              <a:chExt cx="2726662" cy="1640288"/>
            </a:xfrm>
          </p:grpSpPr>
          <p:pic>
            <p:nvPicPr>
              <p:cNvPr id="37" name="Shape 150"/>
              <p:cNvPicPr preferRelativeResize="0"/>
              <p:nvPr/>
            </p:nvPicPr>
            <p:blipFill rotWithShape="1">
              <a:blip r:embed="rId3" cstate="print">
                <a:alphaModFix/>
              </a:blip>
              <a:srcRect/>
              <a:stretch/>
            </p:blipFill>
            <p:spPr>
              <a:xfrm>
                <a:off x="19098622" y="18215567"/>
                <a:ext cx="2685824" cy="1092249"/>
              </a:xfrm>
              <a:prstGeom prst="rect">
                <a:avLst/>
              </a:prstGeom>
              <a:noFill/>
              <a:ln>
                <a:noFill/>
              </a:ln>
            </p:spPr>
          </p:pic>
          <p:sp>
            <p:nvSpPr>
              <p:cNvPr id="38" name="TextBox 37"/>
              <p:cNvSpPr txBox="1"/>
              <p:nvPr/>
            </p:nvSpPr>
            <p:spPr>
              <a:xfrm>
                <a:off x="19206021" y="19394905"/>
                <a:ext cx="2619263" cy="460950"/>
              </a:xfrm>
              <a:prstGeom prst="rect">
                <a:avLst/>
              </a:prstGeom>
              <a:noFill/>
            </p:spPr>
            <p:txBody>
              <a:bodyPr wrap="square" rtlCol="0">
                <a:spAutoFit/>
              </a:bodyPr>
              <a:lstStyle/>
              <a:p>
                <a:pPr algn="ctr"/>
                <a:r>
                  <a:rPr lang="en-US" sz="2400" dirty="0" smtClean="0"/>
                  <a:t>Landsat 7 ( ETM +)</a:t>
                </a:r>
                <a:endParaRPr lang="en-US" sz="2400" dirty="0"/>
              </a:p>
            </p:txBody>
          </p:sp>
        </p:grpSp>
        <p:grpSp>
          <p:nvGrpSpPr>
            <p:cNvPr id="81" name="Group 80"/>
            <p:cNvGrpSpPr/>
            <p:nvPr/>
          </p:nvGrpSpPr>
          <p:grpSpPr>
            <a:xfrm>
              <a:off x="22147106" y="18358873"/>
              <a:ext cx="2204809" cy="1993435"/>
              <a:chOff x="22002728" y="17877613"/>
              <a:chExt cx="2204809" cy="1993435"/>
            </a:xfrm>
          </p:grpSpPr>
          <p:pic>
            <p:nvPicPr>
              <p:cNvPr id="39" name="Shape 149"/>
              <p:cNvPicPr preferRelativeResize="0"/>
              <p:nvPr/>
            </p:nvPicPr>
            <p:blipFill rotWithShape="1">
              <a:blip r:embed="rId4" cstate="print">
                <a:alphaModFix/>
              </a:blip>
              <a:srcRect/>
              <a:stretch/>
            </p:blipFill>
            <p:spPr>
              <a:xfrm>
                <a:off x="22198831" y="17877613"/>
                <a:ext cx="1733777" cy="1417000"/>
              </a:xfrm>
              <a:prstGeom prst="rect">
                <a:avLst/>
              </a:prstGeom>
              <a:noFill/>
              <a:ln>
                <a:noFill/>
              </a:ln>
            </p:spPr>
          </p:pic>
          <p:sp>
            <p:nvSpPr>
              <p:cNvPr id="40" name="TextBox 39"/>
              <p:cNvSpPr txBox="1"/>
              <p:nvPr/>
            </p:nvSpPr>
            <p:spPr>
              <a:xfrm>
                <a:off x="22002728" y="19394906"/>
                <a:ext cx="2204809" cy="476142"/>
              </a:xfrm>
              <a:prstGeom prst="rect">
                <a:avLst/>
              </a:prstGeom>
              <a:noFill/>
            </p:spPr>
            <p:txBody>
              <a:bodyPr wrap="square" rtlCol="0">
                <a:spAutoFit/>
              </a:bodyPr>
              <a:lstStyle/>
              <a:p>
                <a:r>
                  <a:rPr lang="en-US" sz="2400" dirty="0" smtClean="0"/>
                  <a:t>Landsat 8 (OLI)</a:t>
                </a:r>
                <a:endParaRPr lang="en-US" sz="2400" dirty="0"/>
              </a:p>
            </p:txBody>
          </p:sp>
        </p:grpSp>
        <p:grpSp>
          <p:nvGrpSpPr>
            <p:cNvPr id="82" name="Group 81"/>
            <p:cNvGrpSpPr/>
            <p:nvPr/>
          </p:nvGrpSpPr>
          <p:grpSpPr>
            <a:xfrm>
              <a:off x="24347916" y="18247701"/>
              <a:ext cx="2013826" cy="2062020"/>
              <a:chOff x="24227601" y="17742378"/>
              <a:chExt cx="2013826" cy="2062020"/>
            </a:xfrm>
          </p:grpSpPr>
          <p:pic>
            <p:nvPicPr>
              <p:cNvPr id="1026" name="Picture 2" descr="http://www.devpedia.developexchange.com/dp/images/9/91/05_Terr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80214" y="17742378"/>
                <a:ext cx="1918555" cy="144424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4227601" y="19342733"/>
                <a:ext cx="2013826" cy="461665"/>
              </a:xfrm>
              <a:prstGeom prst="rect">
                <a:avLst/>
              </a:prstGeom>
              <a:noFill/>
            </p:spPr>
            <p:txBody>
              <a:bodyPr wrap="square" rtlCol="0">
                <a:spAutoFit/>
              </a:bodyPr>
              <a:lstStyle/>
              <a:p>
                <a:r>
                  <a:rPr lang="en-US" sz="2400" dirty="0" smtClean="0"/>
                  <a:t>Terra, MODIS</a:t>
                </a:r>
                <a:endParaRPr lang="en-US" sz="2400" dirty="0"/>
              </a:p>
            </p:txBody>
          </p:sp>
        </p:grpSp>
      </p:grpSp>
      <p:sp>
        <p:nvSpPr>
          <p:cNvPr id="58" name="TextBox 57"/>
          <p:cNvSpPr txBox="1">
            <a:spLocks noRot="1" noChangeAspect="1" noMove="1" noResize="1" noEditPoints="1" noAdjustHandles="1" noChangeArrowheads="1" noChangeShapeType="1" noTextEdit="1"/>
          </p:cNvSpPr>
          <p:nvPr/>
        </p:nvSpPr>
        <p:spPr>
          <a:xfrm>
            <a:off x="4809657" y="18869257"/>
            <a:ext cx="3373911" cy="728465"/>
          </a:xfrm>
          <a:prstGeom prst="rect">
            <a:avLst/>
          </a:prstGeom>
          <a:solidFill>
            <a:schemeClr val="bg2"/>
          </a:solidFill>
        </p:spPr>
        <p:txBody>
          <a:bodyPr/>
          <a:lstStyle/>
          <a:p>
            <a:pPr algn="ctr"/>
            <a:r>
              <a:rPr lang="en-US">
                <a:noFill/>
              </a:rPr>
              <a:t> </a:t>
            </a:r>
          </a:p>
        </p:txBody>
      </p:sp>
      <p:sp>
        <p:nvSpPr>
          <p:cNvPr id="78" name="Text Placeholder 16"/>
          <p:cNvSpPr txBox="1">
            <a:spLocks/>
          </p:cNvSpPr>
          <p:nvPr/>
        </p:nvSpPr>
        <p:spPr>
          <a:xfrm>
            <a:off x="18288000" y="6243411"/>
            <a:ext cx="8229600" cy="497002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Apply</a:t>
            </a:r>
            <a:r>
              <a:rPr lang="en-US" dirty="0" smtClean="0">
                <a:solidFill>
                  <a:schemeClr val="accent1"/>
                </a:solidFill>
              </a:rPr>
              <a:t> </a:t>
            </a:r>
            <a:r>
              <a:rPr lang="en-US" dirty="0" smtClean="0"/>
              <a:t>NASA satellite data to assess historical and current marsh conditions</a:t>
            </a:r>
            <a:endParaRPr lang="en-US" dirty="0"/>
          </a:p>
          <a:p>
            <a:pPr marL="347663" indent="-347663"/>
            <a:r>
              <a:rPr lang="en-US" b="1" dirty="0" smtClean="0">
                <a:solidFill>
                  <a:schemeClr val="accent1"/>
                </a:solidFill>
              </a:rPr>
              <a:t>Predict</a:t>
            </a:r>
            <a:r>
              <a:rPr lang="en-US" dirty="0" smtClean="0">
                <a:solidFill>
                  <a:schemeClr val="accent1"/>
                </a:solidFill>
              </a:rPr>
              <a:t> </a:t>
            </a:r>
            <a:r>
              <a:rPr lang="en-US" dirty="0" smtClean="0"/>
              <a:t>future marsh extent using land change models and trend data</a:t>
            </a:r>
            <a:endParaRPr lang="en-US" dirty="0"/>
          </a:p>
          <a:p>
            <a:pPr marL="347663" indent="-347663"/>
            <a:r>
              <a:rPr lang="en-US" b="1" dirty="0" smtClean="0">
                <a:solidFill>
                  <a:schemeClr val="accent1"/>
                </a:solidFill>
              </a:rPr>
              <a:t>Assist </a:t>
            </a:r>
            <a:r>
              <a:rPr lang="en-US" dirty="0" smtClean="0"/>
              <a:t>the Alabama Coastal Foundation by providing data that will help focus funding and efforts in appropriate areas</a:t>
            </a:r>
            <a:endParaRPr lang="en-US" dirty="0"/>
          </a:p>
          <a:p>
            <a:pPr marL="347663" indent="-347663"/>
            <a:r>
              <a:rPr lang="en-US" b="1" dirty="0" smtClean="0">
                <a:solidFill>
                  <a:schemeClr val="accent1"/>
                </a:solidFill>
              </a:rPr>
              <a:t>Provide</a:t>
            </a:r>
            <a:r>
              <a:rPr lang="en-US" dirty="0" smtClean="0">
                <a:solidFill>
                  <a:schemeClr val="accent1"/>
                </a:solidFill>
              </a:rPr>
              <a:t> </a:t>
            </a:r>
            <a:r>
              <a:rPr lang="en-US" dirty="0" smtClean="0"/>
              <a:t>project partners with a cost-effective methodology to improve monitoring and restoration efforts</a:t>
            </a:r>
            <a:endParaRPr lang="en-US" dirty="0"/>
          </a:p>
        </p:txBody>
      </p:sp>
      <p:sp>
        <p:nvSpPr>
          <p:cNvPr id="22" name="Rectangle 21"/>
          <p:cNvSpPr/>
          <p:nvPr/>
        </p:nvSpPr>
        <p:spPr>
          <a:xfrm>
            <a:off x="13757667" y="16285695"/>
            <a:ext cx="2992736" cy="1107996"/>
          </a:xfrm>
          <a:prstGeom prst="rect">
            <a:avLst/>
          </a:prstGeom>
        </p:spPr>
        <p:txBody>
          <a:bodyPr wrap="square">
            <a:spAutoFit/>
          </a:bodyPr>
          <a:lstStyle/>
          <a:p>
            <a:pPr lvl="0" algn="ctr"/>
            <a:r>
              <a:rPr lang="en-US" sz="6600" dirty="0" smtClean="0">
                <a:latin typeface="Garamond" panose="02020404030301010803" pitchFamily="18" charset="0"/>
                <a:ea typeface="Century Gothic"/>
                <a:cs typeface="Century Gothic"/>
                <a:sym typeface="Century Gothic"/>
              </a:rPr>
              <a:t> </a:t>
            </a:r>
            <a:endParaRPr lang="en-US" sz="6600" dirty="0">
              <a:latin typeface="Garamond" panose="02020404030301010803" pitchFamily="18" charset="0"/>
              <a:ea typeface="Century Gothic"/>
              <a:cs typeface="Century Gothic"/>
              <a:sym typeface="Century Gothic"/>
            </a:endParaRPr>
          </a:p>
        </p:txBody>
      </p:sp>
      <p:grpSp>
        <p:nvGrpSpPr>
          <p:cNvPr id="47" name="Group 46"/>
          <p:cNvGrpSpPr/>
          <p:nvPr/>
        </p:nvGrpSpPr>
        <p:grpSpPr>
          <a:xfrm>
            <a:off x="1154159" y="13242402"/>
            <a:ext cx="15080190" cy="7984809"/>
            <a:chOff x="1042125" y="13176952"/>
            <a:chExt cx="13064691" cy="7724015"/>
          </a:xfrm>
        </p:grpSpPr>
        <p:grpSp>
          <p:nvGrpSpPr>
            <p:cNvPr id="35" name="Group 34"/>
            <p:cNvGrpSpPr/>
            <p:nvPr/>
          </p:nvGrpSpPr>
          <p:grpSpPr>
            <a:xfrm>
              <a:off x="1042125" y="13380990"/>
              <a:ext cx="3373912" cy="7278774"/>
              <a:chOff x="1042125" y="13380990"/>
              <a:chExt cx="3373912" cy="7278774"/>
            </a:xfrm>
          </p:grpSpPr>
          <p:sp>
            <p:nvSpPr>
              <p:cNvPr id="20" name="TextBox 19"/>
              <p:cNvSpPr txBox="1"/>
              <p:nvPr/>
            </p:nvSpPr>
            <p:spPr>
              <a:xfrm>
                <a:off x="1042125" y="13380990"/>
                <a:ext cx="3373912" cy="545975"/>
              </a:xfrm>
              <a:prstGeom prst="rect">
                <a:avLst/>
              </a:prstGeom>
              <a:solidFill>
                <a:schemeClr val="accent1"/>
              </a:solidFill>
            </p:spPr>
            <p:txBody>
              <a:bodyPr wrap="square" rtlCol="0">
                <a:spAutoFit/>
              </a:bodyPr>
              <a:lstStyle/>
              <a:p>
                <a:pPr algn="ctr"/>
                <a:r>
                  <a:rPr lang="en-US" sz="2800" b="1" dirty="0" smtClean="0">
                    <a:solidFill>
                      <a:schemeClr val="bg2"/>
                    </a:solidFill>
                  </a:rPr>
                  <a:t>Landsat 8 (OLI</a:t>
                </a:r>
                <a:r>
                  <a:rPr lang="en-US" sz="2800" dirty="0" smtClean="0">
                    <a:solidFill>
                      <a:schemeClr val="bg2"/>
                    </a:solidFill>
                  </a:rPr>
                  <a:t>)</a:t>
                </a:r>
                <a:endParaRPr lang="en-US" sz="2800" dirty="0">
                  <a:solidFill>
                    <a:schemeClr val="bg2"/>
                  </a:solidFill>
                </a:endParaRPr>
              </a:p>
            </p:txBody>
          </p:sp>
          <p:pic>
            <p:nvPicPr>
              <p:cNvPr id="44" name="Picture 43"/>
              <p:cNvPicPr/>
              <p:nvPr/>
            </p:nvPicPr>
            <p:blipFill rotWithShape="1">
              <a:blip r:embed="rId6" cstate="print"/>
              <a:srcRect l="54487" t="27920" r="35256" b="51566"/>
              <a:stretch/>
            </p:blipFill>
            <p:spPr bwMode="auto">
              <a:xfrm>
                <a:off x="1793502" y="13979669"/>
                <a:ext cx="1585046" cy="1501940"/>
              </a:xfrm>
              <a:prstGeom prst="rect">
                <a:avLst/>
              </a:prstGeom>
              <a:ln>
                <a:noFill/>
              </a:ln>
              <a:extLst>
                <a:ext uri="{53640926-AAD7-44D8-BBD7-CCE9431645EC}">
                  <a14:shadowObscured xmlns:a14="http://schemas.microsoft.com/office/drawing/2010/main"/>
                </a:ext>
              </a:extLst>
            </p:spPr>
          </p:pic>
          <p:sp>
            <p:nvSpPr>
              <p:cNvPr id="41" name="TextBox 40"/>
              <p:cNvSpPr txBox="1"/>
              <p:nvPr/>
            </p:nvSpPr>
            <p:spPr>
              <a:xfrm>
                <a:off x="1344735" y="16185405"/>
                <a:ext cx="2676980" cy="1445228"/>
              </a:xfrm>
              <a:prstGeom prst="rect">
                <a:avLst/>
              </a:prstGeom>
              <a:solidFill>
                <a:schemeClr val="accent1"/>
              </a:solidFill>
            </p:spPr>
            <p:txBody>
              <a:bodyPr wrap="square" rtlCol="0">
                <a:spAutoFit/>
              </a:bodyPr>
              <a:lstStyle/>
              <a:p>
                <a:pPr algn="ctr"/>
                <a:r>
                  <a:rPr lang="en-US" sz="2800" b="1" dirty="0" smtClean="0">
                    <a:solidFill>
                      <a:schemeClr val="bg2"/>
                    </a:solidFill>
                  </a:rPr>
                  <a:t>Supervised / Unsupervised Classification</a:t>
                </a:r>
                <a:endParaRPr lang="en-US" sz="2800" b="1" dirty="0">
                  <a:solidFill>
                    <a:schemeClr val="bg2"/>
                  </a:solidFill>
                </a:endParaRPr>
              </a:p>
            </p:txBody>
          </p:sp>
          <p:sp>
            <p:nvSpPr>
              <p:cNvPr id="48" name="TextBox 47"/>
              <p:cNvSpPr txBox="1"/>
              <p:nvPr/>
            </p:nvSpPr>
            <p:spPr>
              <a:xfrm>
                <a:off x="1446015" y="18382843"/>
                <a:ext cx="2661104" cy="545975"/>
              </a:xfrm>
              <a:prstGeom prst="rect">
                <a:avLst/>
              </a:prstGeom>
              <a:solidFill>
                <a:schemeClr val="accent1"/>
              </a:solidFill>
            </p:spPr>
            <p:txBody>
              <a:bodyPr wrap="square" rtlCol="0">
                <a:spAutoFit/>
              </a:bodyPr>
              <a:lstStyle/>
              <a:p>
                <a:pPr algn="ctr"/>
                <a:r>
                  <a:rPr lang="en-US" sz="2800" b="1" dirty="0" smtClean="0">
                    <a:solidFill>
                      <a:schemeClr val="bg2"/>
                    </a:solidFill>
                  </a:rPr>
                  <a:t>LULC Map</a:t>
                </a:r>
                <a:endParaRPr lang="en-US" sz="2800" b="1" dirty="0">
                  <a:solidFill>
                    <a:schemeClr val="bg2"/>
                  </a:solidFill>
                </a:endParaRPr>
              </a:p>
            </p:txBody>
          </p:sp>
          <p:sp>
            <p:nvSpPr>
              <p:cNvPr id="51" name="Down Arrow 50"/>
              <p:cNvSpPr/>
              <p:nvPr/>
            </p:nvSpPr>
            <p:spPr>
              <a:xfrm>
                <a:off x="2198034" y="15503457"/>
                <a:ext cx="776552" cy="645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a:off x="2304893" y="17696241"/>
                <a:ext cx="776552" cy="645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a:off x="2294949" y="19000145"/>
                <a:ext cx="776552" cy="645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042125" y="19664163"/>
                <a:ext cx="3373912" cy="995601"/>
              </a:xfrm>
              <a:prstGeom prst="rect">
                <a:avLst/>
              </a:prstGeom>
              <a:solidFill>
                <a:schemeClr val="accent1"/>
              </a:solidFill>
            </p:spPr>
            <p:txBody>
              <a:bodyPr wrap="square" rtlCol="0">
                <a:spAutoFit/>
              </a:bodyPr>
              <a:lstStyle/>
              <a:p>
                <a:pPr algn="ctr"/>
                <a:r>
                  <a:rPr lang="en-US" sz="2800" b="1" dirty="0" smtClean="0">
                    <a:solidFill>
                      <a:schemeClr val="bg2"/>
                    </a:solidFill>
                  </a:rPr>
                  <a:t>Accuracy Assessment</a:t>
                </a:r>
                <a:endParaRPr lang="en-US" sz="2800" b="1" dirty="0">
                  <a:solidFill>
                    <a:schemeClr val="bg2"/>
                  </a:solidFill>
                </a:endParaRPr>
              </a:p>
            </p:txBody>
          </p:sp>
        </p:grpSp>
        <p:grpSp>
          <p:nvGrpSpPr>
            <p:cNvPr id="43" name="Group 42"/>
            <p:cNvGrpSpPr/>
            <p:nvPr/>
          </p:nvGrpSpPr>
          <p:grpSpPr>
            <a:xfrm>
              <a:off x="8938726" y="13176952"/>
              <a:ext cx="5168090" cy="7315333"/>
              <a:chOff x="8938726" y="13176952"/>
              <a:chExt cx="5168090" cy="7315333"/>
            </a:xfrm>
          </p:grpSpPr>
          <p:sp>
            <p:nvSpPr>
              <p:cNvPr id="61" name="TextBox 60"/>
              <p:cNvSpPr txBox="1"/>
              <p:nvPr/>
            </p:nvSpPr>
            <p:spPr>
              <a:xfrm>
                <a:off x="8938726" y="13176952"/>
                <a:ext cx="5168090" cy="1445229"/>
              </a:xfrm>
              <a:prstGeom prst="rect">
                <a:avLst/>
              </a:prstGeom>
              <a:solidFill>
                <a:schemeClr val="accent1"/>
              </a:solidFill>
            </p:spPr>
            <p:txBody>
              <a:bodyPr wrap="square" rtlCol="0">
                <a:spAutoFit/>
              </a:bodyPr>
              <a:lstStyle/>
              <a:p>
                <a:pPr algn="ctr"/>
                <a:r>
                  <a:rPr lang="en-US" sz="2800" b="1" dirty="0" smtClean="0">
                    <a:solidFill>
                      <a:schemeClr val="bg2"/>
                    </a:solidFill>
                  </a:rPr>
                  <a:t>Landsat 5 (TM), Landsat 7 (ETM +), Landsat 8 (OLI), MODIS / Terra</a:t>
                </a:r>
                <a:endParaRPr lang="en-US" sz="2800" b="1" dirty="0">
                  <a:solidFill>
                    <a:schemeClr val="bg2"/>
                  </a:solidFill>
                </a:endParaRPr>
              </a:p>
            </p:txBody>
          </p:sp>
          <p:sp>
            <p:nvSpPr>
              <p:cNvPr id="46" name="TextBox 45"/>
              <p:cNvSpPr txBox="1"/>
              <p:nvPr/>
            </p:nvSpPr>
            <p:spPr>
              <a:xfrm>
                <a:off x="9555063" y="19496684"/>
                <a:ext cx="4132542" cy="995601"/>
              </a:xfrm>
              <a:prstGeom prst="rect">
                <a:avLst/>
              </a:prstGeom>
              <a:solidFill>
                <a:schemeClr val="accent1"/>
              </a:solidFill>
            </p:spPr>
            <p:txBody>
              <a:bodyPr wrap="square" rtlCol="0">
                <a:spAutoFit/>
              </a:bodyPr>
              <a:lstStyle/>
              <a:p>
                <a:pPr algn="ctr"/>
                <a:r>
                  <a:rPr lang="en-US" sz="2800" b="1" dirty="0" smtClean="0">
                    <a:solidFill>
                      <a:schemeClr val="bg2"/>
                    </a:solidFill>
                  </a:rPr>
                  <a:t>Marsh Health Trend Map</a:t>
                </a:r>
                <a:endParaRPr lang="en-US" sz="2800" b="1" dirty="0">
                  <a:solidFill>
                    <a:schemeClr val="bg2"/>
                  </a:solidFill>
                </a:endParaRPr>
              </a:p>
            </p:txBody>
          </p:sp>
          <p:sp>
            <p:nvSpPr>
              <p:cNvPr id="72" name="Down Arrow 71"/>
              <p:cNvSpPr/>
              <p:nvPr/>
            </p:nvSpPr>
            <p:spPr>
              <a:xfrm>
                <a:off x="11160589" y="18770452"/>
                <a:ext cx="776552" cy="645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75" name="Group 74"/>
              <p:cNvGrpSpPr/>
              <p:nvPr/>
            </p:nvGrpSpPr>
            <p:grpSpPr>
              <a:xfrm>
                <a:off x="10759879" y="14711232"/>
                <a:ext cx="1496402" cy="3965307"/>
                <a:chOff x="12375157" y="15231999"/>
                <a:chExt cx="1427895" cy="3926238"/>
              </a:xfrm>
            </p:grpSpPr>
            <p:grpSp>
              <p:nvGrpSpPr>
                <p:cNvPr id="66" name="Group 65"/>
                <p:cNvGrpSpPr/>
                <p:nvPr/>
              </p:nvGrpSpPr>
              <p:grpSpPr>
                <a:xfrm>
                  <a:off x="12375157" y="15231999"/>
                  <a:ext cx="1427895" cy="3926238"/>
                  <a:chOff x="12084834" y="15673864"/>
                  <a:chExt cx="1427895" cy="3926238"/>
                </a:xfrm>
              </p:grpSpPr>
              <p:sp>
                <p:nvSpPr>
                  <p:cNvPr id="67" name="Text Box 2"/>
                  <p:cNvSpPr txBox="1">
                    <a:spLocks noChangeArrowheads="1"/>
                  </p:cNvSpPr>
                  <p:nvPr/>
                </p:nvSpPr>
                <p:spPr bwMode="auto">
                  <a:xfrm>
                    <a:off x="12084834" y="15673864"/>
                    <a:ext cx="1427895" cy="39262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68" name="Picture 67"/>
                  <p:cNvPicPr/>
                  <p:nvPr/>
                </p:nvPicPr>
                <p:blipFill rotWithShape="1">
                  <a:blip r:embed="rId6" cstate="print"/>
                  <a:srcRect l="54487" t="27920" r="35256" b="51566"/>
                  <a:stretch/>
                </p:blipFill>
                <p:spPr bwMode="auto">
                  <a:xfrm>
                    <a:off x="12411271" y="15849190"/>
                    <a:ext cx="821122" cy="860703"/>
                  </a:xfrm>
                  <a:prstGeom prst="rect">
                    <a:avLst/>
                  </a:prstGeom>
                  <a:ln>
                    <a:noFill/>
                  </a:ln>
                  <a:extLst>
                    <a:ext uri="{53640926-AAD7-44D8-BBD7-CCE9431645EC}">
                      <a14:shadowObscured xmlns:a14="http://schemas.microsoft.com/office/drawing/2010/main"/>
                    </a:ext>
                  </a:extLst>
                </p:spPr>
              </p:pic>
              <p:pic>
                <p:nvPicPr>
                  <p:cNvPr id="69" name="Picture 68"/>
                  <p:cNvPicPr/>
                  <p:nvPr/>
                </p:nvPicPr>
                <p:blipFill rotWithShape="1">
                  <a:blip r:embed="rId7" cstate="print"/>
                  <a:srcRect l="35737" t="14815" r="19712" b="9116"/>
                  <a:stretch/>
                </p:blipFill>
                <p:spPr bwMode="auto">
                  <a:xfrm>
                    <a:off x="12411271" y="16861156"/>
                    <a:ext cx="833952" cy="693344"/>
                  </a:xfrm>
                  <a:prstGeom prst="rect">
                    <a:avLst/>
                  </a:prstGeom>
                  <a:ln>
                    <a:noFill/>
                  </a:ln>
                  <a:extLst>
                    <a:ext uri="{53640926-AAD7-44D8-BBD7-CCE9431645EC}">
                      <a14:shadowObscured xmlns:a14="http://schemas.microsoft.com/office/drawing/2010/main"/>
                    </a:ext>
                  </a:extLst>
                </p:spPr>
              </p:pic>
              <p:pic>
                <p:nvPicPr>
                  <p:cNvPr id="70" name="Picture 69"/>
                  <p:cNvPicPr/>
                  <p:nvPr/>
                </p:nvPicPr>
                <p:blipFill rotWithShape="1">
                  <a:blip r:embed="rId8" cstate="print">
                    <a:extLst>
                      <a:ext uri="{28A0092B-C50C-407E-A947-70E740481C1C}">
                        <a14:useLocalDpi xmlns:a14="http://schemas.microsoft.com/office/drawing/2010/main" val="0"/>
                      </a:ext>
                    </a:extLst>
                  </a:blip>
                  <a:srcRect l="57692" t="25926" r="27244" b="56125"/>
                  <a:stretch/>
                </p:blipFill>
                <p:spPr bwMode="auto">
                  <a:xfrm>
                    <a:off x="12405942" y="17713786"/>
                    <a:ext cx="884684" cy="654417"/>
                  </a:xfrm>
                  <a:prstGeom prst="rect">
                    <a:avLst/>
                  </a:prstGeom>
                  <a:ln>
                    <a:noFill/>
                  </a:ln>
                  <a:extLst>
                    <a:ext uri="{53640926-AAD7-44D8-BBD7-CCE9431645EC}">
                      <a14:shadowObscured xmlns:a14="http://schemas.microsoft.com/office/drawing/2010/main"/>
                    </a:ext>
                  </a:extLst>
                </p:spPr>
              </p:pic>
            </p:grpSp>
            <p:pic>
              <p:nvPicPr>
                <p:cNvPr id="73" name="Picture 72"/>
                <p:cNvPicPr/>
                <p:nvPr/>
              </p:nvPicPr>
              <p:blipFill rotWithShape="1">
                <a:blip r:embed="rId9" cstate="print"/>
                <a:srcRect l="64103" t="30484" r="25961" b="49572"/>
                <a:stretch/>
              </p:blipFill>
              <p:spPr bwMode="auto">
                <a:xfrm>
                  <a:off x="12685399" y="18162651"/>
                  <a:ext cx="888768" cy="804921"/>
                </a:xfrm>
                <a:prstGeom prst="rect">
                  <a:avLst/>
                </a:prstGeom>
                <a:ln>
                  <a:noFill/>
                </a:ln>
                <a:extLst>
                  <a:ext uri="{53640926-AAD7-44D8-BBD7-CCE9431645EC}">
                    <a14:shadowObscured xmlns:a14="http://schemas.microsoft.com/office/drawing/2010/main"/>
                  </a:ext>
                </a:extLst>
              </p:spPr>
            </p:pic>
          </p:grpSp>
        </p:grpSp>
        <p:grpSp>
          <p:nvGrpSpPr>
            <p:cNvPr id="42" name="Group 41"/>
            <p:cNvGrpSpPr/>
            <p:nvPr/>
          </p:nvGrpSpPr>
          <p:grpSpPr>
            <a:xfrm>
              <a:off x="4749766" y="13274535"/>
              <a:ext cx="3849894" cy="7626432"/>
              <a:chOff x="4749766" y="13274535"/>
              <a:chExt cx="3849894" cy="7626432"/>
            </a:xfrm>
          </p:grpSpPr>
          <p:sp>
            <p:nvSpPr>
              <p:cNvPr id="19" name="TextBox 18"/>
              <p:cNvSpPr txBox="1"/>
              <p:nvPr/>
            </p:nvSpPr>
            <p:spPr>
              <a:xfrm>
                <a:off x="4749766" y="13274535"/>
                <a:ext cx="3849894" cy="995601"/>
              </a:xfrm>
              <a:prstGeom prst="rect">
                <a:avLst/>
              </a:prstGeom>
              <a:solidFill>
                <a:schemeClr val="accent1"/>
              </a:solidFill>
            </p:spPr>
            <p:txBody>
              <a:bodyPr wrap="square" rtlCol="0">
                <a:spAutoFit/>
              </a:bodyPr>
              <a:lstStyle/>
              <a:p>
                <a:pPr algn="ctr"/>
                <a:r>
                  <a:rPr lang="en-US" sz="2800" b="1" dirty="0" smtClean="0">
                    <a:solidFill>
                      <a:schemeClr val="bg2"/>
                    </a:solidFill>
                  </a:rPr>
                  <a:t>MODIS / Terra (Surface Reflectance)</a:t>
                </a:r>
                <a:endParaRPr lang="en-US" sz="2800" b="1" dirty="0">
                  <a:solidFill>
                    <a:schemeClr val="bg2"/>
                  </a:solidFill>
                </a:endParaRPr>
              </a:p>
            </p:txBody>
          </p:sp>
          <p:pic>
            <p:nvPicPr>
              <p:cNvPr id="56" name="Picture 55"/>
              <p:cNvPicPr/>
              <p:nvPr/>
            </p:nvPicPr>
            <p:blipFill rotWithShape="1">
              <a:blip r:embed="rId10" cstate="print"/>
              <a:srcRect l="35737" t="14815" r="19712" b="9116"/>
              <a:stretch/>
            </p:blipFill>
            <p:spPr bwMode="auto">
              <a:xfrm>
                <a:off x="5505269" y="16377733"/>
                <a:ext cx="1905221" cy="1581582"/>
              </a:xfrm>
              <a:prstGeom prst="rect">
                <a:avLst/>
              </a:prstGeom>
              <a:ln>
                <a:noFill/>
              </a:ln>
              <a:extLst>
                <a:ext uri="{53640926-AAD7-44D8-BBD7-CCE9431645EC}">
                  <a14:shadowObscured xmlns:a14="http://schemas.microsoft.com/office/drawing/2010/main"/>
                </a:ext>
              </a:extLst>
            </p:spPr>
          </p:pic>
          <p:sp>
            <p:nvSpPr>
              <p:cNvPr id="57" name="Down Arrow 56"/>
              <p:cNvSpPr/>
              <p:nvPr/>
            </p:nvSpPr>
            <p:spPr>
              <a:xfrm>
                <a:off x="6059986" y="14987903"/>
                <a:ext cx="776552" cy="645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9" name="TextBox 58"/>
              <p:cNvSpPr txBox="1"/>
              <p:nvPr/>
            </p:nvSpPr>
            <p:spPr>
              <a:xfrm>
                <a:off x="5249592" y="20352653"/>
                <a:ext cx="2417013" cy="548314"/>
              </a:xfrm>
              <a:prstGeom prst="rect">
                <a:avLst/>
              </a:prstGeom>
              <a:solidFill>
                <a:schemeClr val="accent1"/>
              </a:solidFill>
            </p:spPr>
            <p:txBody>
              <a:bodyPr wrap="square" rtlCol="0">
                <a:spAutoFit/>
              </a:bodyPr>
              <a:lstStyle/>
              <a:p>
                <a:pPr algn="ctr"/>
                <a:r>
                  <a:rPr lang="en-US" sz="2800" b="1" dirty="0" smtClean="0">
                    <a:solidFill>
                      <a:schemeClr val="bg2"/>
                    </a:solidFill>
                  </a:rPr>
                  <a:t>NDVI Map</a:t>
                </a:r>
                <a:endParaRPr lang="en-US" sz="2800" b="1" dirty="0">
                  <a:solidFill>
                    <a:schemeClr val="bg2"/>
                  </a:solidFill>
                </a:endParaRPr>
              </a:p>
            </p:txBody>
          </p:sp>
          <p:sp>
            <p:nvSpPr>
              <p:cNvPr id="60" name="Down Arrow 59"/>
              <p:cNvSpPr/>
              <p:nvPr/>
            </p:nvSpPr>
            <p:spPr>
              <a:xfrm>
                <a:off x="6010731" y="19650431"/>
                <a:ext cx="776552" cy="645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2" name="Picture 61"/>
              <p:cNvPicPr/>
              <p:nvPr/>
            </p:nvPicPr>
            <p:blipFill rotWithShape="1">
              <a:blip r:embed="rId11" cstate="print"/>
              <a:srcRect l="28525" t="28490" r="20031" b="19658"/>
              <a:stretch/>
            </p:blipFill>
            <p:spPr bwMode="auto">
              <a:xfrm>
                <a:off x="5287826" y="14326839"/>
                <a:ext cx="2494359" cy="538801"/>
              </a:xfrm>
              <a:prstGeom prst="rect">
                <a:avLst/>
              </a:prstGeom>
              <a:ln>
                <a:noFill/>
              </a:ln>
              <a:extLst>
                <a:ext uri="{53640926-AAD7-44D8-BBD7-CCE9431645EC}">
                  <a14:shadowObscured xmlns:a14="http://schemas.microsoft.com/office/drawing/2010/main"/>
                </a:ext>
              </a:extLst>
            </p:spPr>
          </p:pic>
          <p:sp>
            <p:nvSpPr>
              <p:cNvPr id="63" name="TextBox 62"/>
              <p:cNvSpPr txBox="1"/>
              <p:nvPr/>
            </p:nvSpPr>
            <p:spPr>
              <a:xfrm>
                <a:off x="4875853" y="15719935"/>
                <a:ext cx="3373911" cy="506131"/>
              </a:xfrm>
              <a:prstGeom prst="rect">
                <a:avLst/>
              </a:prstGeom>
              <a:solidFill>
                <a:schemeClr val="accent1"/>
              </a:solidFill>
            </p:spPr>
            <p:txBody>
              <a:bodyPr wrap="square" rtlCol="0">
                <a:spAutoFit/>
              </a:bodyPr>
              <a:lstStyle/>
              <a:p>
                <a:pPr lvl="0" algn="ctr"/>
                <a:r>
                  <a:rPr lang="en-US" sz="2800" b="1" dirty="0" smtClean="0">
                    <a:solidFill>
                      <a:schemeClr val="bg2"/>
                    </a:solidFill>
                    <a:ea typeface="Century Gothic"/>
                    <a:cs typeface="Century Gothic"/>
                    <a:sym typeface="Century Gothic"/>
                  </a:rPr>
                  <a:t>Subset creation </a:t>
                </a:r>
                <a:endParaRPr lang="en-US" sz="2800" b="1" dirty="0">
                  <a:solidFill>
                    <a:schemeClr val="bg2"/>
                  </a:solidFill>
                  <a:ea typeface="Century Gothic"/>
                  <a:cs typeface="Century Gothic"/>
                  <a:sym typeface="Century Gothic"/>
                </a:endParaRPr>
              </a:p>
            </p:txBody>
          </p:sp>
          <p:sp>
            <p:nvSpPr>
              <p:cNvPr id="64" name="Down Arrow 63"/>
              <p:cNvSpPr/>
              <p:nvPr/>
            </p:nvSpPr>
            <p:spPr>
              <a:xfrm>
                <a:off x="6010730" y="18059303"/>
                <a:ext cx="776552" cy="645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mc:AlternateContent xmlns:mc="http://schemas.openxmlformats.org/markup-compatibility/2006" xmlns:a14="http://schemas.microsoft.com/office/drawing/2010/main">
            <mc:Choice Requires="a14">
              <p:sp>
                <p:nvSpPr>
                  <p:cNvPr id="34" name="Rectangle 33"/>
                  <p:cNvSpPr/>
                  <p:nvPr/>
                </p:nvSpPr>
                <p:spPr>
                  <a:xfrm>
                    <a:off x="5082459" y="18741793"/>
                    <a:ext cx="2793842" cy="721288"/>
                  </a:xfrm>
                  <a:prstGeom prst="rect">
                    <a:avLst/>
                  </a:prstGeom>
                  <a:solidFill>
                    <a:schemeClr val="accent1"/>
                  </a:solidFill>
                </p:spPr>
                <p:txBody>
                  <a:bodyPr wrap="none">
                    <a:spAutoFit/>
                  </a:bodyPr>
                  <a:lstStyle/>
                  <a:p>
                    <a:r>
                      <a:rPr lang="en-US" sz="2800" b="1" dirty="0" smtClean="0">
                        <a:solidFill>
                          <a:schemeClr val="bg2"/>
                        </a:solidFill>
                        <a:ea typeface="Century Gothic"/>
                        <a:cs typeface="Century Gothic"/>
                        <a:sym typeface="Century Gothic"/>
                      </a:rPr>
                      <a:t>NDVI </a:t>
                    </a:r>
                    <a:r>
                      <a:rPr lang="en-US" sz="2800" b="1" dirty="0">
                        <a:solidFill>
                          <a:schemeClr val="bg2"/>
                        </a:solidFill>
                        <a:ea typeface="Century Gothic"/>
                        <a:cs typeface="Century Gothic"/>
                        <a:sym typeface="Century Gothic"/>
                      </a:rPr>
                      <a:t>= </a:t>
                    </a:r>
                    <a14:m>
                      <m:oMath xmlns:m="http://schemas.openxmlformats.org/officeDocument/2006/math">
                        <m:f>
                          <m:fPr>
                            <m:ctrlPr>
                              <a:rPr lang="en-US" sz="2800" b="1" i="1">
                                <a:solidFill>
                                  <a:schemeClr val="bg2"/>
                                </a:solidFill>
                                <a:latin typeface="Cambria Math" panose="02040503050406030204" pitchFamily="18" charset="0"/>
                                <a:sym typeface="Century Gothic"/>
                              </a:rPr>
                            </m:ctrlPr>
                          </m:fPr>
                          <m:num>
                            <m:r>
                              <a:rPr lang="en-US" sz="2800" b="1" i="1">
                                <a:solidFill>
                                  <a:schemeClr val="bg2"/>
                                </a:solidFill>
                                <a:latin typeface="Cambria Math" panose="02040503050406030204" pitchFamily="18" charset="0"/>
                                <a:sym typeface="Century Gothic"/>
                              </a:rPr>
                              <m:t>𝑵𝑰𝑹</m:t>
                            </m:r>
                            <m:r>
                              <a:rPr lang="en-US" sz="2800" b="1" i="1">
                                <a:solidFill>
                                  <a:schemeClr val="bg2"/>
                                </a:solidFill>
                                <a:latin typeface="Cambria Math" panose="02040503050406030204" pitchFamily="18" charset="0"/>
                                <a:sym typeface="Century Gothic"/>
                              </a:rPr>
                              <m:t> −</m:t>
                            </m:r>
                            <m:r>
                              <a:rPr lang="en-US" sz="2800" b="1" i="1">
                                <a:solidFill>
                                  <a:schemeClr val="bg2"/>
                                </a:solidFill>
                                <a:latin typeface="Cambria Math" panose="02040503050406030204" pitchFamily="18" charset="0"/>
                                <a:sym typeface="Century Gothic"/>
                              </a:rPr>
                              <m:t>𝑹𝒆𝒅</m:t>
                            </m:r>
                          </m:num>
                          <m:den>
                            <m:r>
                              <a:rPr lang="en-US" sz="2800" b="1" i="1">
                                <a:solidFill>
                                  <a:schemeClr val="bg2"/>
                                </a:solidFill>
                                <a:latin typeface="Cambria Math" panose="02040503050406030204" pitchFamily="18" charset="0"/>
                                <a:sym typeface="Century Gothic"/>
                              </a:rPr>
                              <m:t>𝑵𝑰𝑹</m:t>
                            </m:r>
                            <m:r>
                              <a:rPr lang="en-US" sz="2800" b="1" i="1">
                                <a:solidFill>
                                  <a:schemeClr val="bg2"/>
                                </a:solidFill>
                                <a:latin typeface="Cambria Math" panose="02040503050406030204" pitchFamily="18" charset="0"/>
                                <a:sym typeface="Century Gothic"/>
                              </a:rPr>
                              <m:t>+</m:t>
                            </m:r>
                            <m:r>
                              <a:rPr lang="en-US" sz="2800" b="1" i="1">
                                <a:solidFill>
                                  <a:schemeClr val="bg2"/>
                                </a:solidFill>
                                <a:latin typeface="Cambria Math" panose="02040503050406030204" pitchFamily="18" charset="0"/>
                                <a:sym typeface="Century Gothic"/>
                              </a:rPr>
                              <m:t>𝑹𝒆𝒅</m:t>
                            </m:r>
                          </m:den>
                        </m:f>
                      </m:oMath>
                    </a14:m>
                    <a:endParaRPr lang="en-US" sz="2800" b="1" dirty="0"/>
                  </a:p>
                </p:txBody>
              </p:sp>
            </mc:Choice>
            <mc:Fallback xmlns="">
              <p:sp>
                <p:nvSpPr>
                  <p:cNvPr id="34" name="Rectangle 33"/>
                  <p:cNvSpPr>
                    <a:spLocks noRot="1" noChangeAspect="1" noMove="1" noResize="1" noEditPoints="1" noAdjustHandles="1" noChangeArrowheads="1" noChangeShapeType="1" noTextEdit="1"/>
                  </p:cNvSpPr>
                  <p:nvPr/>
                </p:nvSpPr>
                <p:spPr>
                  <a:xfrm>
                    <a:off x="5082459" y="18741793"/>
                    <a:ext cx="2793842" cy="721288"/>
                  </a:xfrm>
                  <a:prstGeom prst="rect">
                    <a:avLst/>
                  </a:prstGeom>
                  <a:blipFill rotWithShape="0">
                    <a:blip r:embed="rId13"/>
                    <a:stretch>
                      <a:fillRect l="-4118" b="-6504"/>
                    </a:stretch>
                  </a:blipFill>
                </p:spPr>
                <p:txBody>
                  <a:bodyPr/>
                  <a:lstStyle/>
                  <a:p>
                    <a:r>
                      <a:rPr lang="en-US">
                        <a:noFill/>
                      </a:rPr>
                      <a:t> </a:t>
                    </a:r>
                  </a:p>
                </p:txBody>
              </p:sp>
            </mc:Fallback>
          </mc:AlternateContent>
        </p:grpSp>
      </p:grpSp>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968501" y="11516044"/>
            <a:ext cx="8052487" cy="6222377"/>
          </a:xfrm>
          <a:prstGeom prst="rect">
            <a:avLst/>
          </a:prstGeom>
          <a:ln w="28575">
            <a:solidFill>
              <a:schemeClr val="tx1">
                <a:lumMod val="50000"/>
              </a:schemeClr>
            </a:solidFill>
          </a:ln>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2701</TotalTime>
  <Words>373</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Cambria Math</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Jamie Favors</cp:lastModifiedBy>
  <cp:revision>133</cp:revision>
  <dcterms:created xsi:type="dcterms:W3CDTF">2015-06-02T14:58:58Z</dcterms:created>
  <dcterms:modified xsi:type="dcterms:W3CDTF">2016-03-03T21:00:30Z</dcterms:modified>
</cp:coreProperties>
</file>