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B6A"/>
    <a:srgbClr val="7DB761"/>
    <a:srgbClr val="9299A8"/>
    <a:srgbClr val="964135"/>
    <a:srgbClr val="E97844"/>
    <a:srgbClr val="7DB961"/>
    <a:srgbClr val="238754"/>
    <a:srgbClr val="75AADB"/>
    <a:srgbClr val="2559A8"/>
    <a:srgbClr val="3F4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6" autoAdjust="0"/>
    <p:restoredTop sz="94660"/>
  </p:normalViewPr>
  <p:slideViewPr>
    <p:cSldViewPr snapToGrid="0">
      <p:cViewPr>
        <p:scale>
          <a:sx n="60" d="100"/>
          <a:sy n="60" d="100"/>
        </p:scale>
        <p:origin x="216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7D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7D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7DB761"/>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3449" y="876300"/>
            <a:ext cx="2502846" cy="217170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399" y="34532743"/>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11/20/19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33FBC9-72E1-4409-A9B0-12B0760C52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22135" y="14069985"/>
            <a:ext cx="11573073" cy="8183193"/>
          </a:xfrm>
          <a:prstGeom prst="rect">
            <a:avLst/>
          </a:prstGeom>
        </p:spPr>
      </p:pic>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7DB761"/>
                </a:solidFill>
              </a:rPr>
              <a:t>Central America</a:t>
            </a:r>
            <a:r>
              <a:rPr lang="en-US" sz="10000" dirty="0">
                <a:solidFill>
                  <a:srgbClr val="7DB761"/>
                </a:solidFill>
              </a:rPr>
              <a:t> Agriculture &amp; Food Security</a:t>
            </a:r>
          </a:p>
        </p:txBody>
      </p:sp>
      <p:sp>
        <p:nvSpPr>
          <p:cNvPr id="14" name="Text Placeholder 16"/>
          <p:cNvSpPr txBox="1">
            <a:spLocks/>
          </p:cNvSpPr>
          <p:nvPr/>
        </p:nvSpPr>
        <p:spPr>
          <a:xfrm>
            <a:off x="12801599" y="4687231"/>
            <a:ext cx="11430001" cy="363165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7DB761"/>
              </a:buClr>
            </a:pPr>
            <a:r>
              <a:rPr lang="en-US" b="1" dirty="0">
                <a:solidFill>
                  <a:srgbClr val="7DB761"/>
                </a:solidFill>
                <a:latin typeface="Garamond" panose="02020404030301010803" pitchFamily="18" charset="0"/>
              </a:rPr>
              <a:t>Create</a:t>
            </a:r>
            <a:r>
              <a:rPr lang="en-US" dirty="0">
                <a:solidFill>
                  <a:schemeClr val="tx1">
                    <a:lumMod val="75000"/>
                    <a:lumOff val="25000"/>
                  </a:schemeClr>
                </a:solidFill>
                <a:latin typeface="Garamond" panose="02020404030301010803" pitchFamily="18" charset="0"/>
              </a:rPr>
              <a:t> a protocol to calculate and display SPI from GPM IMERG precipitation data</a:t>
            </a:r>
          </a:p>
          <a:p>
            <a:pPr>
              <a:lnSpc>
                <a:spcPct val="100000"/>
              </a:lnSpc>
              <a:spcBef>
                <a:spcPts val="0"/>
              </a:spcBef>
              <a:spcAft>
                <a:spcPts val="600"/>
              </a:spcAft>
              <a:buClr>
                <a:srgbClr val="7DB761"/>
              </a:buClr>
            </a:pPr>
            <a:r>
              <a:rPr lang="en-US" b="1" dirty="0">
                <a:solidFill>
                  <a:srgbClr val="7DB761"/>
                </a:solidFill>
                <a:latin typeface="Garamond" panose="02020404030301010803" pitchFamily="18" charset="0"/>
              </a:rPr>
              <a:t>Teach</a:t>
            </a:r>
            <a:r>
              <a:rPr lang="en-US" dirty="0">
                <a:solidFill>
                  <a:schemeClr val="tx1">
                    <a:lumMod val="75000"/>
                    <a:lumOff val="25000"/>
                  </a:schemeClr>
                </a:solidFill>
                <a:latin typeface="Garamond" panose="02020404030301010803" pitchFamily="18" charset="0"/>
              </a:rPr>
              <a:t> project partners how to calculate SPI for GPM IMERG and other NASA Earth Observation datasets</a:t>
            </a:r>
            <a:endParaRPr lang="en-US" b="1"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7DB761"/>
              </a:buClr>
            </a:pPr>
            <a:r>
              <a:rPr lang="en-US" b="1" dirty="0">
                <a:solidFill>
                  <a:srgbClr val="7DB761"/>
                </a:solidFill>
                <a:latin typeface="Garamond" panose="02020404030301010803" pitchFamily="18" charset="0"/>
              </a:rPr>
              <a:t>Calculate </a:t>
            </a:r>
            <a:r>
              <a:rPr lang="en-US" dirty="0">
                <a:latin typeface="Garamond" panose="02020404030301010803" pitchFamily="18" charset="0"/>
              </a:rPr>
              <a:t>long term vegetation averages and determine seasonal anomalies from NDVI data derived from  NASA’s Terra MODIS</a:t>
            </a: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7DB761"/>
              </a:buClr>
            </a:pPr>
            <a:r>
              <a:rPr lang="en-US" b="1" dirty="0">
                <a:solidFill>
                  <a:srgbClr val="7DB761"/>
                </a:solidFill>
                <a:latin typeface="Garamond" panose="02020404030301010803" pitchFamily="18" charset="0"/>
              </a:rPr>
              <a:t>Investigate</a:t>
            </a:r>
            <a:r>
              <a:rPr lang="en-US" dirty="0">
                <a:solidFill>
                  <a:schemeClr val="tx1">
                    <a:lumMod val="75000"/>
                    <a:lumOff val="25000"/>
                  </a:schemeClr>
                </a:solidFill>
                <a:latin typeface="Garamond" panose="02020404030301010803" pitchFamily="18" charset="0"/>
              </a:rPr>
              <a:t> the impacts of ENSO events on NDVI and SPI in the study area</a:t>
            </a:r>
          </a:p>
        </p:txBody>
      </p:sp>
      <p:sp>
        <p:nvSpPr>
          <p:cNvPr id="16" name="TextBox 15"/>
          <p:cNvSpPr txBox="1"/>
          <p:nvPr/>
        </p:nvSpPr>
        <p:spPr>
          <a:xfrm>
            <a:off x="12743140" y="4032119"/>
            <a:ext cx="3127779"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Objectives</a:t>
            </a:r>
          </a:p>
        </p:txBody>
      </p:sp>
      <p:sp>
        <p:nvSpPr>
          <p:cNvPr id="17" name="TextBox 16"/>
          <p:cNvSpPr txBox="1"/>
          <p:nvPr/>
        </p:nvSpPr>
        <p:spPr>
          <a:xfrm>
            <a:off x="944916" y="11709320"/>
            <a:ext cx="3849131" cy="769441"/>
          </a:xfrm>
          <a:prstGeom prst="rect">
            <a:avLst/>
          </a:prstGeom>
          <a:noFill/>
        </p:spPr>
        <p:txBody>
          <a:bodyPr wrap="none" rtlCol="0" anchor="ctr">
            <a:spAutoFit/>
          </a:bodyPr>
          <a:lstStyle/>
          <a:p>
            <a:r>
              <a:rPr lang="en-US" sz="4400" b="1" dirty="0">
                <a:solidFill>
                  <a:srgbClr val="7DB761"/>
                </a:solidFill>
                <a:latin typeface="Century Gothic" panose="020B0502020202020204" pitchFamily="34" charset="0"/>
              </a:rPr>
              <a:t>Methodology</a:t>
            </a:r>
          </a:p>
        </p:txBody>
      </p:sp>
      <p:sp>
        <p:nvSpPr>
          <p:cNvPr id="11" name="Text Placeholder 16"/>
          <p:cNvSpPr txBox="1">
            <a:spLocks/>
          </p:cNvSpPr>
          <p:nvPr/>
        </p:nvSpPr>
        <p:spPr>
          <a:xfrm>
            <a:off x="914399" y="19707784"/>
            <a:ext cx="11462658" cy="2834640"/>
          </a:xfrm>
          <a:prstGeom prst="rect">
            <a:avLst/>
          </a:prstGeom>
        </p:spPr>
        <p:txBody>
          <a:bodyPr wrap="square"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p:txBody>
      </p:sp>
      <p:sp>
        <p:nvSpPr>
          <p:cNvPr id="18" name="TextBox 17"/>
          <p:cNvSpPr txBox="1"/>
          <p:nvPr/>
        </p:nvSpPr>
        <p:spPr>
          <a:xfrm>
            <a:off x="837827" y="19024570"/>
            <a:ext cx="3172663" cy="769441"/>
          </a:xfrm>
          <a:prstGeom prst="rect">
            <a:avLst/>
          </a:prstGeom>
          <a:noFill/>
        </p:spPr>
        <p:txBody>
          <a:bodyPr wrap="none" rtlCol="0" anchor="ctr">
            <a:spAutoFit/>
          </a:bodyPr>
          <a:lstStyle/>
          <a:p>
            <a:r>
              <a:rPr lang="en-US" sz="4400" b="1" dirty="0">
                <a:solidFill>
                  <a:srgbClr val="7DB761"/>
                </a:solidFill>
                <a:latin typeface="Century Gothic" panose="020B0502020202020204" pitchFamily="34" charset="0"/>
              </a:rPr>
              <a:t>Study Area</a:t>
            </a:r>
          </a:p>
        </p:txBody>
      </p:sp>
      <p:sp>
        <p:nvSpPr>
          <p:cNvPr id="12" name="Text Placeholder 16"/>
          <p:cNvSpPr txBox="1">
            <a:spLocks/>
          </p:cNvSpPr>
          <p:nvPr/>
        </p:nvSpPr>
        <p:spPr>
          <a:xfrm>
            <a:off x="12801599" y="9501225"/>
            <a:ext cx="11430000" cy="16312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endParaRPr lang="en-US" dirty="0">
              <a:solidFill>
                <a:schemeClr val="tx1">
                  <a:lumMod val="75000"/>
                  <a:lumOff val="25000"/>
                </a:schemeClr>
              </a:solidFill>
              <a:latin typeface="Garamond" panose="02020404030301010803" pitchFamily="18" charset="0"/>
            </a:endParaRPr>
          </a:p>
        </p:txBody>
      </p:sp>
      <p:sp>
        <p:nvSpPr>
          <p:cNvPr id="19" name="TextBox 18"/>
          <p:cNvSpPr txBox="1"/>
          <p:nvPr/>
        </p:nvSpPr>
        <p:spPr>
          <a:xfrm>
            <a:off x="12743140" y="9115057"/>
            <a:ext cx="5272597"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Earth Observations</a:t>
            </a:r>
          </a:p>
        </p:txBody>
      </p:sp>
      <p:sp>
        <p:nvSpPr>
          <p:cNvPr id="8" name="Text Placeholder 16"/>
          <p:cNvSpPr txBox="1">
            <a:spLocks/>
          </p:cNvSpPr>
          <p:nvPr/>
        </p:nvSpPr>
        <p:spPr>
          <a:xfrm>
            <a:off x="12801599" y="12541489"/>
            <a:ext cx="11430001" cy="265212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p:txBody>
      </p:sp>
      <p:sp>
        <p:nvSpPr>
          <p:cNvPr id="20" name="TextBox 19"/>
          <p:cNvSpPr txBox="1"/>
          <p:nvPr/>
        </p:nvSpPr>
        <p:spPr>
          <a:xfrm>
            <a:off x="12743140" y="11870862"/>
            <a:ext cx="2012089"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Results</a:t>
            </a:r>
          </a:p>
        </p:txBody>
      </p:sp>
      <p:sp>
        <p:nvSpPr>
          <p:cNvPr id="9" name="Text Placeholder 16"/>
          <p:cNvSpPr txBox="1">
            <a:spLocks/>
          </p:cNvSpPr>
          <p:nvPr/>
        </p:nvSpPr>
        <p:spPr>
          <a:xfrm>
            <a:off x="12780929" y="23911094"/>
            <a:ext cx="11430000" cy="322720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7DB761"/>
              </a:buClr>
              <a:buFont typeface="Webdings" panose="05030102010509060703" pitchFamily="18" charset="2"/>
              <a:buChar char=""/>
            </a:pPr>
            <a:r>
              <a:rPr lang="en-US" dirty="0">
                <a:solidFill>
                  <a:schemeClr val="tx1">
                    <a:lumMod val="75000"/>
                    <a:lumOff val="25000"/>
                  </a:schemeClr>
                </a:solidFill>
                <a:latin typeface="Garamond" panose="02020404030301010803" pitchFamily="18" charset="0"/>
              </a:rPr>
              <a:t>Standard Precipitation Index values were calculated from the GPM IMERG data.</a:t>
            </a:r>
          </a:p>
          <a:p>
            <a:pPr>
              <a:lnSpc>
                <a:spcPct val="100000"/>
              </a:lnSpc>
              <a:spcBef>
                <a:spcPts val="0"/>
              </a:spcBef>
              <a:spcAft>
                <a:spcPts val="600"/>
              </a:spcAft>
              <a:buClr>
                <a:srgbClr val="7DB761"/>
              </a:buClr>
              <a:buFont typeface="Webdings" panose="05030102010509060703" pitchFamily="18" charset="2"/>
              <a:buChar char=""/>
            </a:pPr>
            <a:r>
              <a:rPr lang="en-US" dirty="0">
                <a:solidFill>
                  <a:schemeClr val="tx1">
                    <a:lumMod val="75000"/>
                    <a:lumOff val="25000"/>
                  </a:schemeClr>
                </a:solidFill>
                <a:latin typeface="Garamond" panose="02020404030301010803" pitchFamily="18" charset="0"/>
              </a:rPr>
              <a:t>There were extreme levels of drought during El Ni</a:t>
            </a:r>
            <a:r>
              <a:rPr lang="en-US" sz="2800" dirty="0">
                <a:latin typeface="Garamond" panose="02020404030301010803" pitchFamily="18" charset="0"/>
              </a:rPr>
              <a:t>ñ</a:t>
            </a:r>
            <a:r>
              <a:rPr lang="en-US" dirty="0">
                <a:solidFill>
                  <a:schemeClr val="tx1">
                    <a:lumMod val="75000"/>
                    <a:lumOff val="25000"/>
                  </a:schemeClr>
                </a:solidFill>
                <a:latin typeface="Garamond" panose="02020404030301010803" pitchFamily="18" charset="0"/>
              </a:rPr>
              <a:t>o years, but no clear trend in what areas got less rain.</a:t>
            </a:r>
          </a:p>
          <a:p>
            <a:pPr>
              <a:lnSpc>
                <a:spcPct val="100000"/>
              </a:lnSpc>
              <a:spcBef>
                <a:spcPts val="0"/>
              </a:spcBef>
              <a:spcAft>
                <a:spcPts val="600"/>
              </a:spcAft>
              <a:buClr>
                <a:srgbClr val="7DB761"/>
              </a:buClr>
              <a:buFont typeface="Webdings" panose="05030102010509060703" pitchFamily="18" charset="2"/>
              <a:buChar char=""/>
            </a:pPr>
            <a:r>
              <a:rPr lang="en-US" dirty="0">
                <a:solidFill>
                  <a:schemeClr val="tx1">
                    <a:lumMod val="75000"/>
                    <a:lumOff val="25000"/>
                  </a:schemeClr>
                </a:solidFill>
                <a:latin typeface="Garamond" panose="02020404030301010803" pitchFamily="18" charset="0"/>
              </a:rPr>
              <a:t>A comprehensive tutorial was created so the project partners could calculate SPI based on GPM IMERG data and view vegetation anomalies using MODIS data.</a:t>
            </a:r>
          </a:p>
          <a:p>
            <a:pPr>
              <a:lnSpc>
                <a:spcPct val="100000"/>
              </a:lnSpc>
              <a:spcBef>
                <a:spcPts val="0"/>
              </a:spcBef>
              <a:spcAft>
                <a:spcPts val="600"/>
              </a:spcAft>
              <a:buClr>
                <a:srgbClr val="7DB761"/>
              </a:buClr>
              <a:buFont typeface="Webdings" panose="05030102010509060703" pitchFamily="18" charset="2"/>
              <a:buChar char=""/>
            </a:pPr>
            <a:r>
              <a:rPr lang="en-US" dirty="0">
                <a:solidFill>
                  <a:schemeClr val="tx1">
                    <a:lumMod val="75000"/>
                    <a:lumOff val="25000"/>
                  </a:schemeClr>
                </a:solidFill>
                <a:latin typeface="Garamond" panose="02020404030301010803" pitchFamily="18" charset="0"/>
              </a:rPr>
              <a:t>Future work will investigate the movement of drought throughout the region for various phases of the ENSO phases and compare the droughts impact on NDVI.</a:t>
            </a:r>
          </a:p>
        </p:txBody>
      </p:sp>
      <p:sp>
        <p:nvSpPr>
          <p:cNvPr id="21" name="TextBox 20"/>
          <p:cNvSpPr txBox="1"/>
          <p:nvPr/>
        </p:nvSpPr>
        <p:spPr>
          <a:xfrm>
            <a:off x="12710483" y="22789392"/>
            <a:ext cx="3486852"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Conclusions</a:t>
            </a:r>
          </a:p>
        </p:txBody>
      </p:sp>
      <p:sp>
        <p:nvSpPr>
          <p:cNvPr id="7" name="Text Placeholder 16"/>
          <p:cNvSpPr txBox="1">
            <a:spLocks/>
          </p:cNvSpPr>
          <p:nvPr/>
        </p:nvSpPr>
        <p:spPr>
          <a:xfrm>
            <a:off x="10383956" y="30622125"/>
            <a:ext cx="13826973" cy="38307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We would like to thank our Science Advisor for the project Olivier Pratt &amp;  (North Carolina Institute for Climate Studies, NOAA National Centers for Environmental Information) and our fellow Andrew Shannon (NASA National Aeronautics and Space Administration DEVELOP, NOAA National Centers for Environmental Information) for their help and guidance on the project. Additionally we would like to thank Sean McCartney (Goddard Space Flight Center, NASA National Aeronautics and Space Administration) and SICA for logistical support and Emil Cherrington (Marshall Space Flight Center, NASA National Aeronautics and Space Administration) for translation services. We would also like to thank Ronald Leeper (North Carolina Institute for Climate Studies, NOAA National Centers for Environmental Information), the employees from NCEI, NOAA, NCICS, our project partners, and the NASA DEVELOP fellows for their time and support over the course of this project. </a:t>
            </a:r>
          </a:p>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p:txBody>
      </p:sp>
      <p:sp>
        <p:nvSpPr>
          <p:cNvPr id="22" name="TextBox 21"/>
          <p:cNvSpPr txBox="1"/>
          <p:nvPr/>
        </p:nvSpPr>
        <p:spPr>
          <a:xfrm>
            <a:off x="12521371" y="29846488"/>
            <a:ext cx="5687776"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Acknowledgements</a:t>
            </a:r>
          </a:p>
        </p:txBody>
      </p:sp>
      <p:sp>
        <p:nvSpPr>
          <p:cNvPr id="6" name="Text Placeholder 16"/>
          <p:cNvSpPr txBox="1">
            <a:spLocks/>
          </p:cNvSpPr>
          <p:nvPr/>
        </p:nvSpPr>
        <p:spPr>
          <a:xfrm>
            <a:off x="12710483" y="28131563"/>
            <a:ext cx="12370203" cy="227775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spcBef>
                <a:spcPts val="0"/>
              </a:spcBef>
              <a:spcAft>
                <a:spcPts val="600"/>
              </a:spcAft>
              <a:buFont typeface="Arial" panose="020B0604020202020204" pitchFamily="34" charset="0"/>
              <a:buChar char="•"/>
            </a:pPr>
            <a:r>
              <a:rPr lang="en-US" dirty="0">
                <a:solidFill>
                  <a:schemeClr val="tx1">
                    <a:lumMod val="75000"/>
                    <a:lumOff val="25000"/>
                  </a:schemeClr>
                </a:solidFill>
                <a:latin typeface="Garamond" panose="02020404030301010803" pitchFamily="18" charset="0"/>
              </a:rPr>
              <a:t>Nicaragua Ministry of Forestry and Agriculture (</a:t>
            </a:r>
            <a:r>
              <a:rPr lang="en-US" dirty="0" err="1">
                <a:solidFill>
                  <a:schemeClr val="tx1">
                    <a:lumMod val="75000"/>
                    <a:lumOff val="25000"/>
                  </a:schemeClr>
                </a:solidFill>
                <a:latin typeface="Garamond" panose="02020404030301010803" pitchFamily="18" charset="0"/>
              </a:rPr>
              <a:t>Ministerio</a:t>
            </a:r>
            <a:r>
              <a:rPr lang="en-US" dirty="0">
                <a:solidFill>
                  <a:schemeClr val="tx1">
                    <a:lumMod val="75000"/>
                    <a:lumOff val="25000"/>
                  </a:schemeClr>
                </a:solidFill>
                <a:latin typeface="Garamond" panose="02020404030301010803" pitchFamily="18" charset="0"/>
              </a:rPr>
              <a:t> </a:t>
            </a:r>
            <a:r>
              <a:rPr lang="en-US" dirty="0" err="1">
                <a:solidFill>
                  <a:schemeClr val="tx1">
                    <a:lumMod val="75000"/>
                    <a:lumOff val="25000"/>
                  </a:schemeClr>
                </a:solidFill>
                <a:latin typeface="Garamond" panose="02020404030301010803" pitchFamily="18" charset="0"/>
              </a:rPr>
              <a:t>Agropecuario</a:t>
            </a:r>
            <a:r>
              <a:rPr lang="en-US" dirty="0">
                <a:solidFill>
                  <a:schemeClr val="tx1">
                    <a:lumMod val="75000"/>
                    <a:lumOff val="25000"/>
                  </a:schemeClr>
                </a:solidFill>
                <a:latin typeface="Garamond" panose="02020404030301010803" pitchFamily="18" charset="0"/>
              </a:rPr>
              <a:t> y </a:t>
            </a:r>
            <a:r>
              <a:rPr lang="en-US" dirty="0" err="1">
                <a:solidFill>
                  <a:schemeClr val="tx1">
                    <a:lumMod val="75000"/>
                    <a:lumOff val="25000"/>
                  </a:schemeClr>
                </a:solidFill>
                <a:latin typeface="Garamond" panose="02020404030301010803" pitchFamily="18" charset="0"/>
              </a:rPr>
              <a:t>Forestal</a:t>
            </a:r>
            <a:r>
              <a:rPr lang="en-US" dirty="0">
                <a:solidFill>
                  <a:schemeClr val="tx1">
                    <a:lumMod val="75000"/>
                    <a:lumOff val="25000"/>
                  </a:schemeClr>
                </a:solidFill>
                <a:latin typeface="Garamond" panose="02020404030301010803" pitchFamily="18" charset="0"/>
              </a:rPr>
              <a:t>)</a:t>
            </a:r>
          </a:p>
          <a:p>
            <a:pPr marL="457200" indent="-457200">
              <a:lnSpc>
                <a:spcPct val="100000"/>
              </a:lnSpc>
              <a:spcBef>
                <a:spcPts val="0"/>
              </a:spcBef>
              <a:spcAft>
                <a:spcPts val="600"/>
              </a:spcAft>
              <a:buFont typeface="Arial" panose="020B0604020202020204" pitchFamily="34" charset="0"/>
              <a:buChar char="•"/>
            </a:pPr>
            <a:r>
              <a:rPr lang="en-US" dirty="0">
                <a:solidFill>
                  <a:schemeClr val="tx1">
                    <a:lumMod val="75000"/>
                    <a:lumOff val="25000"/>
                  </a:schemeClr>
                </a:solidFill>
                <a:latin typeface="Garamond" panose="02020404030301010803" pitchFamily="18" charset="0"/>
              </a:rPr>
              <a:t>Honduras Ministry of Agriculture and Livestock (</a:t>
            </a:r>
            <a:r>
              <a:rPr lang="en-US" dirty="0" err="1">
                <a:solidFill>
                  <a:schemeClr val="tx1">
                    <a:lumMod val="75000"/>
                    <a:lumOff val="25000"/>
                  </a:schemeClr>
                </a:solidFill>
                <a:latin typeface="Garamond" panose="02020404030301010803" pitchFamily="18" charset="0"/>
              </a:rPr>
              <a:t>Secretaría</a:t>
            </a:r>
            <a:r>
              <a:rPr lang="en-US" dirty="0">
                <a:solidFill>
                  <a:schemeClr val="tx1">
                    <a:lumMod val="75000"/>
                    <a:lumOff val="25000"/>
                  </a:schemeClr>
                </a:solidFill>
                <a:latin typeface="Garamond" panose="02020404030301010803" pitchFamily="18" charset="0"/>
              </a:rPr>
              <a:t> de</a:t>
            </a:r>
          </a:p>
          <a:p>
            <a:pPr>
              <a:lnSpc>
                <a:spcPct val="100000"/>
              </a:lnSpc>
              <a:spcBef>
                <a:spcPts val="0"/>
              </a:spcBef>
              <a:spcAft>
                <a:spcPts val="600"/>
              </a:spcAft>
            </a:pPr>
            <a:r>
              <a:rPr lang="en-US" dirty="0">
                <a:solidFill>
                  <a:schemeClr val="tx1">
                    <a:lumMod val="75000"/>
                    <a:lumOff val="25000"/>
                  </a:schemeClr>
                </a:solidFill>
                <a:latin typeface="Garamond" panose="02020404030301010803" pitchFamily="18" charset="0"/>
              </a:rPr>
              <a:t>Agricultura y </a:t>
            </a:r>
            <a:r>
              <a:rPr lang="en-US" dirty="0" err="1">
                <a:solidFill>
                  <a:schemeClr val="tx1">
                    <a:lumMod val="75000"/>
                    <a:lumOff val="25000"/>
                  </a:schemeClr>
                </a:solidFill>
                <a:latin typeface="Garamond" panose="02020404030301010803" pitchFamily="18" charset="0"/>
              </a:rPr>
              <a:t>Ganadería</a:t>
            </a:r>
            <a:r>
              <a:rPr lang="en-US" dirty="0">
                <a:solidFill>
                  <a:schemeClr val="tx1">
                    <a:lumMod val="75000"/>
                    <a:lumOff val="25000"/>
                  </a:schemeClr>
                </a:solidFill>
                <a:latin typeface="Garamond" panose="02020404030301010803" pitchFamily="18" charset="0"/>
              </a:rPr>
              <a:t> - </a:t>
            </a:r>
            <a:r>
              <a:rPr lang="en-US" dirty="0" err="1">
                <a:solidFill>
                  <a:schemeClr val="tx1">
                    <a:lumMod val="75000"/>
                    <a:lumOff val="25000"/>
                  </a:schemeClr>
                </a:solidFill>
                <a:latin typeface="Garamond" panose="02020404030301010803" pitchFamily="18" charset="0"/>
              </a:rPr>
              <a:t>Gobierno</a:t>
            </a:r>
            <a:r>
              <a:rPr lang="en-US" dirty="0">
                <a:solidFill>
                  <a:schemeClr val="tx1">
                    <a:lumMod val="75000"/>
                    <a:lumOff val="25000"/>
                  </a:schemeClr>
                </a:solidFill>
                <a:latin typeface="Garamond" panose="02020404030301010803" pitchFamily="18" charset="0"/>
              </a:rPr>
              <a:t> de la </a:t>
            </a:r>
            <a:r>
              <a:rPr lang="en-US" dirty="0" err="1">
                <a:solidFill>
                  <a:schemeClr val="tx1">
                    <a:lumMod val="75000"/>
                    <a:lumOff val="25000"/>
                  </a:schemeClr>
                </a:solidFill>
                <a:latin typeface="Garamond" panose="02020404030301010803" pitchFamily="18" charset="0"/>
              </a:rPr>
              <a:t>República</a:t>
            </a:r>
            <a:r>
              <a:rPr lang="en-US" dirty="0">
                <a:solidFill>
                  <a:schemeClr val="tx1">
                    <a:lumMod val="75000"/>
                    <a:lumOff val="25000"/>
                  </a:schemeClr>
                </a:solidFill>
                <a:latin typeface="Garamond" panose="02020404030301010803" pitchFamily="18" charset="0"/>
              </a:rPr>
              <a:t> de Honduras)</a:t>
            </a:r>
          </a:p>
          <a:p>
            <a:pPr marL="457200" indent="-457200">
              <a:lnSpc>
                <a:spcPct val="100000"/>
              </a:lnSpc>
              <a:spcBef>
                <a:spcPts val="0"/>
              </a:spcBef>
              <a:spcAft>
                <a:spcPts val="600"/>
              </a:spcAft>
              <a:buFont typeface="Arial" panose="020B0604020202020204" pitchFamily="34" charset="0"/>
              <a:buChar char="•"/>
            </a:pPr>
            <a:r>
              <a:rPr lang="en-US" dirty="0">
                <a:solidFill>
                  <a:schemeClr val="tx1">
                    <a:lumMod val="75000"/>
                    <a:lumOff val="25000"/>
                  </a:schemeClr>
                </a:solidFill>
                <a:latin typeface="Garamond" panose="02020404030301010803" pitchFamily="18" charset="0"/>
              </a:rPr>
              <a:t>Guatemala Valley University -(Universidad del Valle de Guatemala)</a:t>
            </a:r>
          </a:p>
        </p:txBody>
      </p:sp>
      <p:sp>
        <p:nvSpPr>
          <p:cNvPr id="23" name="TextBox 22"/>
          <p:cNvSpPr txBox="1"/>
          <p:nvPr/>
        </p:nvSpPr>
        <p:spPr>
          <a:xfrm>
            <a:off x="12743140" y="27457253"/>
            <a:ext cx="4403770"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Project Partners</a:t>
            </a:r>
          </a:p>
        </p:txBody>
      </p:sp>
      <p:sp>
        <p:nvSpPr>
          <p:cNvPr id="24" name="TextBox 23"/>
          <p:cNvSpPr txBox="1"/>
          <p:nvPr/>
        </p:nvSpPr>
        <p:spPr>
          <a:xfrm>
            <a:off x="868453" y="29660341"/>
            <a:ext cx="4542503" cy="769441"/>
          </a:xfrm>
          <a:prstGeom prst="rect">
            <a:avLst/>
          </a:prstGeom>
          <a:noFill/>
        </p:spPr>
        <p:txBody>
          <a:bodyPr wrap="none" rtlCol="0" anchor="ctr">
            <a:spAutoFit/>
          </a:bodyPr>
          <a:lstStyle/>
          <a:p>
            <a:r>
              <a:rPr lang="en-US" sz="4400" b="1" dirty="0">
                <a:solidFill>
                  <a:srgbClr val="7DB761"/>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704382" y="876300"/>
            <a:ext cx="18023236" cy="2171700"/>
          </a:xfrm>
        </p:spPr>
        <p:txBody>
          <a:bodyPr>
            <a:noAutofit/>
          </a:bodyPr>
          <a:lstStyle/>
          <a:p>
            <a:r>
              <a:rPr lang="en-US" b="0" dirty="0"/>
              <a:t>Assessing Vegetation Response to Remote Sensing Drought Indices within the Dry Corridor of Central America Using NASA Earth Observations</a:t>
            </a:r>
            <a:endParaRPr lang="en-US" sz="9600" dirty="0"/>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t> </a:t>
            </a:r>
            <a:r>
              <a:rPr lang="en-US" sz="5200" dirty="0">
                <a:solidFill>
                  <a:srgbClr val="7DB761"/>
                </a:solidFill>
              </a:rPr>
              <a:t>North Carolina – NCEI| </a:t>
            </a:r>
            <a:r>
              <a:rPr lang="en-US" sz="5200" spc="100" dirty="0">
                <a:solidFill>
                  <a:srgbClr val="7DB761"/>
                </a:solidFill>
              </a:rPr>
              <a:t>Fall</a:t>
            </a:r>
            <a:r>
              <a:rPr lang="en-US" sz="5200" dirty="0">
                <a:solidFill>
                  <a:srgbClr val="7DB761"/>
                </a:solidFill>
              </a:rPr>
              <a:t> 2019</a:t>
            </a:r>
          </a:p>
        </p:txBody>
      </p:sp>
      <p:grpSp>
        <p:nvGrpSpPr>
          <p:cNvPr id="69" name="Group 68"/>
          <p:cNvGrpSpPr/>
          <p:nvPr/>
        </p:nvGrpSpPr>
        <p:grpSpPr>
          <a:xfrm>
            <a:off x="844023" y="31010846"/>
            <a:ext cx="5068419" cy="2880631"/>
            <a:chOff x="876680" y="31010846"/>
            <a:chExt cx="5068419" cy="2880631"/>
          </a:xfrm>
        </p:grpSpPr>
        <p:sp>
          <p:nvSpPr>
            <p:cNvPr id="70" name="Text Placeholder 16"/>
            <p:cNvSpPr txBox="1">
              <a:spLocks/>
            </p:cNvSpPr>
            <p:nvPr/>
          </p:nvSpPr>
          <p:spPr>
            <a:xfrm>
              <a:off x="876680"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Adelaide Schmidt</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pic>
          <p:nvPicPr>
            <p:cNvPr id="71" name="Picture 70"/>
            <p:cNvPicPr>
              <a:picLocks/>
            </p:cNvPicPr>
            <p:nvPr/>
          </p:nvPicPr>
          <p:blipFill rotWithShape="1">
            <a:blip r:embed="rId3" cstate="print">
              <a:extLst>
                <a:ext uri="{28A0092B-C50C-407E-A947-70E740481C1C}">
                  <a14:useLocalDpi xmlns:a14="http://schemas.microsoft.com/office/drawing/2010/main" val="0"/>
                </a:ext>
              </a:extLst>
            </a:blip>
            <a:srcRect t="4698" r="26556"/>
            <a:stretch/>
          </p:blipFill>
          <p:spPr>
            <a:xfrm>
              <a:off x="4244315" y="31010846"/>
              <a:ext cx="1700784" cy="1700784"/>
            </a:xfrm>
            <a:prstGeom prst="ellipse">
              <a:avLst/>
            </a:prstGeom>
          </p:spPr>
        </p:pic>
      </p:grpSp>
      <p:grpSp>
        <p:nvGrpSpPr>
          <p:cNvPr id="72" name="Group 71"/>
          <p:cNvGrpSpPr/>
          <p:nvPr/>
        </p:nvGrpSpPr>
        <p:grpSpPr>
          <a:xfrm>
            <a:off x="6683239" y="30799944"/>
            <a:ext cx="2834640" cy="2676034"/>
            <a:chOff x="6607040" y="30799944"/>
            <a:chExt cx="2834640" cy="2676034"/>
          </a:xfrm>
        </p:grpSpPr>
        <p:sp>
          <p:nvSpPr>
            <p:cNvPr id="73" name="Text Placeholder 16"/>
            <p:cNvSpPr txBox="1">
              <a:spLocks/>
            </p:cNvSpPr>
            <p:nvPr/>
          </p:nvSpPr>
          <p:spPr>
            <a:xfrm>
              <a:off x="6607040"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Jared Kelly</a:t>
              </a:r>
            </a:p>
          </p:txBody>
        </p:sp>
        <p:pic>
          <p:nvPicPr>
            <p:cNvPr id="74" name="Picture 7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972800" y="30799944"/>
              <a:ext cx="2103120" cy="2103120"/>
            </a:xfrm>
            <a:prstGeom prst="rect">
              <a:avLst/>
            </a:prstGeom>
          </p:spPr>
        </p:pic>
      </p:grpSp>
      <p:grpSp>
        <p:nvGrpSpPr>
          <p:cNvPr id="78" name="Group 77"/>
          <p:cNvGrpSpPr/>
          <p:nvPr/>
        </p:nvGrpSpPr>
        <p:grpSpPr>
          <a:xfrm>
            <a:off x="3678663" y="30794035"/>
            <a:ext cx="2834640" cy="3125415"/>
            <a:chOff x="3741860" y="30766062"/>
            <a:chExt cx="2834640" cy="3125415"/>
          </a:xfrm>
        </p:grpSpPr>
        <p:sp>
          <p:nvSpPr>
            <p:cNvPr id="79" name="Text Placeholder 16"/>
            <p:cNvSpPr txBox="1">
              <a:spLocks/>
            </p:cNvSpPr>
            <p:nvPr/>
          </p:nvSpPr>
          <p:spPr>
            <a:xfrm>
              <a:off x="3741860" y="32968147"/>
              <a:ext cx="2834640" cy="923330"/>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Cade </a:t>
              </a:r>
              <a:r>
                <a:rPr lang="en-US" b="1" dirty="0" err="1">
                  <a:solidFill>
                    <a:schemeClr val="tx1">
                      <a:lumMod val="75000"/>
                      <a:lumOff val="25000"/>
                    </a:schemeClr>
                  </a:solidFill>
                  <a:latin typeface="Garamond" panose="02020404030301010803" pitchFamily="18" charset="0"/>
                </a:rPr>
                <a:t>Justad</a:t>
              </a:r>
              <a:r>
                <a:rPr lang="en-US" b="1" dirty="0">
                  <a:solidFill>
                    <a:schemeClr val="tx1">
                      <a:lumMod val="75000"/>
                      <a:lumOff val="25000"/>
                    </a:schemeClr>
                  </a:solidFill>
                  <a:latin typeface="Garamond" panose="02020404030301010803" pitchFamily="18" charset="0"/>
                </a:rPr>
                <a:t>-Sandberg</a:t>
              </a:r>
            </a:p>
          </p:txBody>
        </p:sp>
        <p:pic>
          <p:nvPicPr>
            <p:cNvPr id="80" name="Picture 7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073687" y="30766062"/>
              <a:ext cx="2103120" cy="2103120"/>
            </a:xfrm>
            <a:prstGeom prst="rect">
              <a:avLst/>
            </a:prstGeom>
          </p:spPr>
        </p:pic>
      </p:grpSp>
      <p:sp>
        <p:nvSpPr>
          <p:cNvPr id="81" name="Text Placeholder 16"/>
          <p:cNvSpPr txBox="1">
            <a:spLocks/>
          </p:cNvSpPr>
          <p:nvPr/>
        </p:nvSpPr>
        <p:spPr>
          <a:xfrm>
            <a:off x="914399" y="4687231"/>
            <a:ext cx="11430000" cy="66782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00" dirty="0">
                <a:latin typeface="Garamond" panose="02020404030301010803" pitchFamily="18" charset="0"/>
              </a:rPr>
              <a:t>The dry corridor resides primarily in the pacific region of Central America, which experiences severe drought during the El Niño Southern Oscillation cycle. El Niño causes severe climate variances in Central America that impact agriculture, livelihoods, and hydrological cycles. The region is rich with cash crops, including bananas, plantains, corn, sugar, and coffee, that are at risk during El Niño events. The region is also home to many subsistence farmers who rely on rainfed agriculture. These climate anomalies can lead to loss of livelihood and regional food insecurity. The team used remote sensing data from Global Precipitation Measurement (GPM) mission Integrated Multi-satellite Retrievals for GPM (IMERG) and Terra Moderate Resolution Imaging Spectroradiometer (MODIS) to generate Normalized Difference Vegetation Index and Standard Precipitation Index data to identify regions that have been negatively impacted by past El Niño events in the dry corridor of Guatemala, Honduras, and Nicaragua. The project identified the historic areas of socioeconomic vulnerability during the onset of El Niño related drought. Team members worked with Universidad del Valle de Guatemala to provide information regarding regional drought to the Nicaragua Ministry of Agriculture and Forestry and the Honduran Ministry of Agriculture and Livestock. The project concluded that there is an increase in the area of severe and extreme drought during El Niño events in the Central American dry corridor, and the team provided time series maps that visually demonstrated the progression of drought in the region. </a:t>
            </a:r>
          </a:p>
        </p:txBody>
      </p:sp>
      <p:sp>
        <p:nvSpPr>
          <p:cNvPr id="82" name="TextBox 81"/>
          <p:cNvSpPr txBox="1"/>
          <p:nvPr/>
        </p:nvSpPr>
        <p:spPr>
          <a:xfrm>
            <a:off x="878674" y="4027717"/>
            <a:ext cx="2475358"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Abstract</a:t>
            </a:r>
          </a:p>
        </p:txBody>
      </p:sp>
      <p:pic>
        <p:nvPicPr>
          <p:cNvPr id="46" name="Picture 45">
            <a:extLst>
              <a:ext uri="{FF2B5EF4-FFF2-40B4-BE49-F238E27FC236}">
                <a16:creationId xmlns:a16="http://schemas.microsoft.com/office/drawing/2014/main" id="{90C9C1C5-29B7-5741-ACC8-54DD4A447737}"/>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308599" y="30799944"/>
            <a:ext cx="2103120" cy="2103120"/>
          </a:xfrm>
          <a:prstGeom prst="rect">
            <a:avLst/>
          </a:prstGeom>
        </p:spPr>
      </p:pic>
      <p:pic>
        <p:nvPicPr>
          <p:cNvPr id="27" name="Picture 26">
            <a:extLst>
              <a:ext uri="{FF2B5EF4-FFF2-40B4-BE49-F238E27FC236}">
                <a16:creationId xmlns:a16="http://schemas.microsoft.com/office/drawing/2014/main" id="{A37688CF-34D1-234C-81A3-EDF1B6C49B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518" r="18112" b="4707"/>
          <a:stretch/>
        </p:blipFill>
        <p:spPr>
          <a:xfrm>
            <a:off x="1477533" y="31010846"/>
            <a:ext cx="1700784" cy="1669498"/>
          </a:xfrm>
          <a:prstGeom prst="ellipse">
            <a:avLst/>
          </a:prstGeom>
        </p:spPr>
      </p:pic>
      <p:pic>
        <p:nvPicPr>
          <p:cNvPr id="29" name="Picture 28">
            <a:extLst>
              <a:ext uri="{FF2B5EF4-FFF2-40B4-BE49-F238E27FC236}">
                <a16:creationId xmlns:a16="http://schemas.microsoft.com/office/drawing/2014/main" id="{1E913351-0085-B844-AB07-D2D52EB9A9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003" t="2379" r="12237" b="8740"/>
          <a:stretch/>
        </p:blipFill>
        <p:spPr>
          <a:xfrm>
            <a:off x="7239012" y="31010846"/>
            <a:ext cx="1700784" cy="1700924"/>
          </a:xfrm>
          <a:prstGeom prst="ellipse">
            <a:avLst/>
          </a:prstGeom>
        </p:spPr>
      </p:pic>
      <p:pic>
        <p:nvPicPr>
          <p:cNvPr id="31" name="Picture 30">
            <a:extLst>
              <a:ext uri="{FF2B5EF4-FFF2-40B4-BE49-F238E27FC236}">
                <a16:creationId xmlns:a16="http://schemas.microsoft.com/office/drawing/2014/main" id="{E8B56653-31D3-6449-930B-4FC68AD4F1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34255" y="9799127"/>
            <a:ext cx="2980327" cy="1490164"/>
          </a:xfrm>
          <a:prstGeom prst="rect">
            <a:avLst/>
          </a:prstGeom>
        </p:spPr>
      </p:pic>
      <p:sp>
        <p:nvSpPr>
          <p:cNvPr id="32" name="TextBox 31">
            <a:extLst>
              <a:ext uri="{FF2B5EF4-FFF2-40B4-BE49-F238E27FC236}">
                <a16:creationId xmlns:a16="http://schemas.microsoft.com/office/drawing/2014/main" id="{70892408-00A0-DD42-B710-CCD91D637D1B}"/>
              </a:ext>
            </a:extLst>
          </p:cNvPr>
          <p:cNvSpPr txBox="1"/>
          <p:nvPr/>
        </p:nvSpPr>
        <p:spPr>
          <a:xfrm>
            <a:off x="15587028" y="11289291"/>
            <a:ext cx="1749996" cy="338554"/>
          </a:xfrm>
          <a:prstGeom prst="rect">
            <a:avLst/>
          </a:prstGeom>
          <a:noFill/>
        </p:spPr>
        <p:txBody>
          <a:bodyPr wrap="square" rtlCol="0">
            <a:spAutoFit/>
          </a:bodyPr>
          <a:lstStyle/>
          <a:p>
            <a:r>
              <a:rPr lang="en-US" sz="1600" dirty="0"/>
              <a:t>GPM IMERG</a:t>
            </a:r>
          </a:p>
        </p:txBody>
      </p:sp>
      <p:pic>
        <p:nvPicPr>
          <p:cNvPr id="34" name="Picture 33">
            <a:extLst>
              <a:ext uri="{FF2B5EF4-FFF2-40B4-BE49-F238E27FC236}">
                <a16:creationId xmlns:a16="http://schemas.microsoft.com/office/drawing/2014/main" id="{1140FEE4-9404-8A43-9DDB-E4F16A2001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67416" y="9394043"/>
            <a:ext cx="3058048" cy="2300332"/>
          </a:xfrm>
          <a:prstGeom prst="rect">
            <a:avLst/>
          </a:prstGeom>
        </p:spPr>
      </p:pic>
      <p:sp>
        <p:nvSpPr>
          <p:cNvPr id="58" name="TextBox 57">
            <a:extLst>
              <a:ext uri="{FF2B5EF4-FFF2-40B4-BE49-F238E27FC236}">
                <a16:creationId xmlns:a16="http://schemas.microsoft.com/office/drawing/2014/main" id="{1E9D4F1C-60C7-4D44-9A6B-9D2BB01976C5}"/>
              </a:ext>
            </a:extLst>
          </p:cNvPr>
          <p:cNvSpPr txBox="1"/>
          <p:nvPr/>
        </p:nvSpPr>
        <p:spPr>
          <a:xfrm>
            <a:off x="22105626" y="11208787"/>
            <a:ext cx="1749996" cy="338554"/>
          </a:xfrm>
          <a:prstGeom prst="rect">
            <a:avLst/>
          </a:prstGeom>
          <a:noFill/>
        </p:spPr>
        <p:txBody>
          <a:bodyPr wrap="square" rtlCol="0">
            <a:spAutoFit/>
          </a:bodyPr>
          <a:lstStyle/>
          <a:p>
            <a:r>
              <a:rPr lang="en-US" sz="1600" dirty="0"/>
              <a:t>TERRA MODIS</a:t>
            </a:r>
          </a:p>
        </p:txBody>
      </p:sp>
      <p:grpSp>
        <p:nvGrpSpPr>
          <p:cNvPr id="48" name="Group 47">
            <a:extLst>
              <a:ext uri="{FF2B5EF4-FFF2-40B4-BE49-F238E27FC236}">
                <a16:creationId xmlns:a16="http://schemas.microsoft.com/office/drawing/2014/main" id="{4284E37A-1881-064B-A235-8D3A025E77E5}"/>
              </a:ext>
            </a:extLst>
          </p:cNvPr>
          <p:cNvGrpSpPr/>
          <p:nvPr/>
        </p:nvGrpSpPr>
        <p:grpSpPr>
          <a:xfrm>
            <a:off x="852374" y="12843014"/>
            <a:ext cx="11492025" cy="6061947"/>
            <a:chOff x="1247543" y="11975012"/>
            <a:chExt cx="11492025" cy="5055552"/>
          </a:xfrm>
        </p:grpSpPr>
        <p:sp>
          <p:nvSpPr>
            <p:cNvPr id="49" name="Rectangle 48">
              <a:extLst>
                <a:ext uri="{FF2B5EF4-FFF2-40B4-BE49-F238E27FC236}">
                  <a16:creationId xmlns:a16="http://schemas.microsoft.com/office/drawing/2014/main" id="{C68BFA01-35C5-8040-8F9A-3DAF3ED63F70}"/>
                </a:ext>
              </a:extLst>
            </p:cNvPr>
            <p:cNvSpPr/>
            <p:nvPr/>
          </p:nvSpPr>
          <p:spPr>
            <a:xfrm>
              <a:off x="1247544" y="11975012"/>
              <a:ext cx="5073010" cy="670486"/>
            </a:xfrm>
            <a:prstGeom prst="rect">
              <a:avLst/>
            </a:prstGeom>
            <a:solidFill>
              <a:srgbClr val="7DB76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GPM </a:t>
              </a:r>
              <a:r>
                <a:rPr lang="en-US" sz="3200" b="1" dirty="0">
                  <a:solidFill>
                    <a:schemeClr val="bg1"/>
                  </a:solidFill>
                </a:rPr>
                <a:t>IMERG Data</a:t>
              </a:r>
            </a:p>
          </p:txBody>
        </p:sp>
        <p:sp>
          <p:nvSpPr>
            <p:cNvPr id="50" name="Rectangle 49">
              <a:extLst>
                <a:ext uri="{FF2B5EF4-FFF2-40B4-BE49-F238E27FC236}">
                  <a16:creationId xmlns:a16="http://schemas.microsoft.com/office/drawing/2014/main" id="{F498CF3C-03F1-AA4A-BBAA-5B77AF8D9763}"/>
                </a:ext>
              </a:extLst>
            </p:cNvPr>
            <p:cNvSpPr/>
            <p:nvPr/>
          </p:nvSpPr>
          <p:spPr>
            <a:xfrm>
              <a:off x="7666558" y="12862797"/>
              <a:ext cx="5073010" cy="670486"/>
            </a:xfrm>
            <a:prstGeom prst="rect">
              <a:avLst/>
            </a:prstGeom>
            <a:solidFill>
              <a:srgbClr val="7DB76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TERRA MODIS Data</a:t>
              </a:r>
            </a:p>
          </p:txBody>
        </p:sp>
        <p:sp>
          <p:nvSpPr>
            <p:cNvPr id="51" name="Rectangle 50">
              <a:extLst>
                <a:ext uri="{FF2B5EF4-FFF2-40B4-BE49-F238E27FC236}">
                  <a16:creationId xmlns:a16="http://schemas.microsoft.com/office/drawing/2014/main" id="{554211D3-EFB4-554E-8A11-848F9B7C2238}"/>
                </a:ext>
              </a:extLst>
            </p:cNvPr>
            <p:cNvSpPr/>
            <p:nvPr/>
          </p:nvSpPr>
          <p:spPr>
            <a:xfrm>
              <a:off x="1247545" y="13075838"/>
              <a:ext cx="5073010" cy="670486"/>
            </a:xfrm>
            <a:prstGeom prst="rect">
              <a:avLst/>
            </a:prstGeom>
            <a:solidFill>
              <a:srgbClr val="7DB76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Converted to CSV in ArcMap</a:t>
              </a:r>
            </a:p>
          </p:txBody>
        </p:sp>
        <p:sp>
          <p:nvSpPr>
            <p:cNvPr id="52" name="Rectangle 51">
              <a:extLst>
                <a:ext uri="{FF2B5EF4-FFF2-40B4-BE49-F238E27FC236}">
                  <a16:creationId xmlns:a16="http://schemas.microsoft.com/office/drawing/2014/main" id="{BED55ADB-4A7E-174F-A020-56842F08AFC5}"/>
                </a:ext>
              </a:extLst>
            </p:cNvPr>
            <p:cNvSpPr/>
            <p:nvPr/>
          </p:nvSpPr>
          <p:spPr>
            <a:xfrm>
              <a:off x="1247545" y="14138293"/>
              <a:ext cx="5073010" cy="670486"/>
            </a:xfrm>
            <a:prstGeom prst="rect">
              <a:avLst/>
            </a:prstGeom>
            <a:solidFill>
              <a:srgbClr val="7DB76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SPI Calculate in R</a:t>
              </a:r>
            </a:p>
          </p:txBody>
        </p:sp>
        <p:sp>
          <p:nvSpPr>
            <p:cNvPr id="53" name="Rectangle 52">
              <a:extLst>
                <a:ext uri="{FF2B5EF4-FFF2-40B4-BE49-F238E27FC236}">
                  <a16:creationId xmlns:a16="http://schemas.microsoft.com/office/drawing/2014/main" id="{CD65798E-40E7-6F4F-A2E2-47F32A78F432}"/>
                </a:ext>
              </a:extLst>
            </p:cNvPr>
            <p:cNvSpPr/>
            <p:nvPr/>
          </p:nvSpPr>
          <p:spPr>
            <a:xfrm>
              <a:off x="1247545" y="15200747"/>
              <a:ext cx="5073010" cy="670486"/>
            </a:xfrm>
            <a:prstGeom prst="rect">
              <a:avLst/>
            </a:prstGeom>
            <a:solidFill>
              <a:srgbClr val="7DB76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Displayed in ArcMap </a:t>
              </a:r>
            </a:p>
          </p:txBody>
        </p:sp>
        <p:cxnSp>
          <p:nvCxnSpPr>
            <p:cNvPr id="54" name="Elbow Connector 53">
              <a:extLst>
                <a:ext uri="{FF2B5EF4-FFF2-40B4-BE49-F238E27FC236}">
                  <a16:creationId xmlns:a16="http://schemas.microsoft.com/office/drawing/2014/main" id="{BFB763F6-422D-2B43-A686-3E43FD95A1FF}"/>
                </a:ext>
              </a:extLst>
            </p:cNvPr>
            <p:cNvCxnSpPr>
              <a:stCxn id="49" idx="1"/>
            </p:cNvCxnSpPr>
            <p:nvPr/>
          </p:nvCxnSpPr>
          <p:spPr>
            <a:xfrm rot="10800000" flipH="1" flipV="1">
              <a:off x="1247543" y="12310254"/>
              <a:ext cx="2536506" cy="740294"/>
            </a:xfrm>
            <a:prstGeom prst="bentConnector4">
              <a:avLst>
                <a:gd name="adj1" fmla="val -10542"/>
                <a:gd name="adj2" fmla="val 72642"/>
              </a:avLst>
            </a:prstGeom>
            <a:ln w="127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5C7001C9-6250-724A-A4F7-0106E6D04990}"/>
                </a:ext>
              </a:extLst>
            </p:cNvPr>
            <p:cNvCxnSpPr>
              <a:cxnSpLocks/>
              <a:stCxn id="51" idx="3"/>
            </p:cNvCxnSpPr>
            <p:nvPr/>
          </p:nvCxnSpPr>
          <p:spPr>
            <a:xfrm flipH="1">
              <a:off x="3784051" y="13411081"/>
              <a:ext cx="2536505" cy="727211"/>
            </a:xfrm>
            <a:prstGeom prst="bentConnector4">
              <a:avLst>
                <a:gd name="adj1" fmla="val -10542"/>
                <a:gd name="adj2" fmla="val 73050"/>
              </a:avLst>
            </a:prstGeom>
            <a:ln w="127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9A9F22B0-53E7-584C-958F-A469670C5F91}"/>
                </a:ext>
              </a:extLst>
            </p:cNvPr>
            <p:cNvCxnSpPr>
              <a:stCxn id="52" idx="1"/>
            </p:cNvCxnSpPr>
            <p:nvPr/>
          </p:nvCxnSpPr>
          <p:spPr>
            <a:xfrm rot="10800000" flipH="1" flipV="1">
              <a:off x="1247544" y="14473535"/>
              <a:ext cx="2536506" cy="727211"/>
            </a:xfrm>
            <a:prstGeom prst="bentConnector4">
              <a:avLst>
                <a:gd name="adj1" fmla="val -10542"/>
                <a:gd name="adj2" fmla="val 73050"/>
              </a:avLst>
            </a:prstGeom>
            <a:ln w="127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5BEF44F7-7918-914E-BCC5-1896B5C559C4}"/>
                </a:ext>
              </a:extLst>
            </p:cNvPr>
            <p:cNvSpPr/>
            <p:nvPr/>
          </p:nvSpPr>
          <p:spPr>
            <a:xfrm>
              <a:off x="2885944" y="16360078"/>
              <a:ext cx="8170134" cy="670486"/>
            </a:xfrm>
            <a:prstGeom prst="rect">
              <a:avLst/>
            </a:prstGeom>
            <a:solidFill>
              <a:srgbClr val="7DB76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Comparison of SPI, NDVI, and ENSO events</a:t>
              </a:r>
            </a:p>
          </p:txBody>
        </p:sp>
        <p:cxnSp>
          <p:nvCxnSpPr>
            <p:cNvPr id="59" name="Elbow Connector 58">
              <a:extLst>
                <a:ext uri="{FF2B5EF4-FFF2-40B4-BE49-F238E27FC236}">
                  <a16:creationId xmlns:a16="http://schemas.microsoft.com/office/drawing/2014/main" id="{8F5C2863-D570-D345-B93E-23115826F969}"/>
                </a:ext>
              </a:extLst>
            </p:cNvPr>
            <p:cNvCxnSpPr>
              <a:stCxn id="53" idx="2"/>
              <a:endCxn id="57" idx="0"/>
            </p:cNvCxnSpPr>
            <p:nvPr/>
          </p:nvCxnSpPr>
          <p:spPr>
            <a:xfrm rot="16200000" flipH="1">
              <a:off x="5133109" y="14522174"/>
              <a:ext cx="488844" cy="3186960"/>
            </a:xfrm>
            <a:prstGeom prst="bentConnector3">
              <a:avLst/>
            </a:prstGeom>
            <a:ln w="127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8B9BEEBF-C275-484F-96BF-A709B6B93C7B}"/>
                </a:ext>
              </a:extLst>
            </p:cNvPr>
            <p:cNvSpPr/>
            <p:nvPr/>
          </p:nvSpPr>
          <p:spPr>
            <a:xfrm>
              <a:off x="7633399" y="13976419"/>
              <a:ext cx="5073010" cy="670486"/>
            </a:xfrm>
            <a:prstGeom prst="rect">
              <a:avLst/>
            </a:prstGeom>
            <a:solidFill>
              <a:srgbClr val="7DB76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Scaled and calculated  Data in ArcMap</a:t>
              </a:r>
            </a:p>
          </p:txBody>
        </p:sp>
        <p:sp>
          <p:nvSpPr>
            <p:cNvPr id="61" name="Rectangle 60">
              <a:extLst>
                <a:ext uri="{FF2B5EF4-FFF2-40B4-BE49-F238E27FC236}">
                  <a16:creationId xmlns:a16="http://schemas.microsoft.com/office/drawing/2014/main" id="{EC6BB085-35FF-594C-B18E-3930C3D62B74}"/>
                </a:ext>
              </a:extLst>
            </p:cNvPr>
            <p:cNvSpPr/>
            <p:nvPr/>
          </p:nvSpPr>
          <p:spPr>
            <a:xfrm>
              <a:off x="7562081" y="15170838"/>
              <a:ext cx="5073010" cy="670486"/>
            </a:xfrm>
            <a:prstGeom prst="rect">
              <a:avLst/>
            </a:prstGeom>
            <a:solidFill>
              <a:srgbClr val="7DB76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Displayed in ArcMap</a:t>
              </a:r>
            </a:p>
          </p:txBody>
        </p:sp>
        <p:cxnSp>
          <p:nvCxnSpPr>
            <p:cNvPr id="63" name="Elbow Connector 62">
              <a:extLst>
                <a:ext uri="{FF2B5EF4-FFF2-40B4-BE49-F238E27FC236}">
                  <a16:creationId xmlns:a16="http://schemas.microsoft.com/office/drawing/2014/main" id="{C5F5E86A-DADD-F24A-8D06-E6452320FDF3}"/>
                </a:ext>
              </a:extLst>
            </p:cNvPr>
            <p:cNvCxnSpPr>
              <a:stCxn id="50" idx="3"/>
            </p:cNvCxnSpPr>
            <p:nvPr/>
          </p:nvCxnSpPr>
          <p:spPr>
            <a:xfrm flipH="1">
              <a:off x="10203063" y="13198040"/>
              <a:ext cx="2536505" cy="778379"/>
            </a:xfrm>
            <a:prstGeom prst="bentConnector4">
              <a:avLst>
                <a:gd name="adj1" fmla="val -10542"/>
                <a:gd name="adj2" fmla="val 71535"/>
              </a:avLst>
            </a:prstGeom>
            <a:ln w="127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3BBE8F5E-D139-F44A-BAED-2DBF35E209FD}"/>
                </a:ext>
              </a:extLst>
            </p:cNvPr>
            <p:cNvCxnSpPr>
              <a:stCxn id="60" idx="1"/>
              <a:endCxn id="61" idx="0"/>
            </p:cNvCxnSpPr>
            <p:nvPr/>
          </p:nvCxnSpPr>
          <p:spPr>
            <a:xfrm rot="10800000" flipH="1" flipV="1">
              <a:off x="7633398" y="14311662"/>
              <a:ext cx="2465187" cy="859176"/>
            </a:xfrm>
            <a:prstGeom prst="bentConnector4">
              <a:avLst>
                <a:gd name="adj1" fmla="val -9273"/>
                <a:gd name="adj2" fmla="val 69510"/>
              </a:avLst>
            </a:prstGeom>
            <a:ln w="127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A0F0AA08-7352-2D4E-A67F-4C9F87DA3F69}"/>
                </a:ext>
              </a:extLst>
            </p:cNvPr>
            <p:cNvCxnSpPr>
              <a:cxnSpLocks/>
              <a:endCxn id="57" idx="0"/>
            </p:cNvCxnSpPr>
            <p:nvPr/>
          </p:nvCxnSpPr>
          <p:spPr>
            <a:xfrm rot="5400000">
              <a:off x="8326035" y="14516209"/>
              <a:ext cx="488845" cy="3198894"/>
            </a:xfrm>
            <a:prstGeom prst="bentConnector3">
              <a:avLst/>
            </a:prstGeom>
            <a:ln w="127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E97AF690-0136-4286-9A8C-405572235FFD}"/>
              </a:ext>
            </a:extLst>
          </p:cNvPr>
          <p:cNvGrpSpPr/>
          <p:nvPr/>
        </p:nvGrpSpPr>
        <p:grpSpPr>
          <a:xfrm>
            <a:off x="13189873" y="20462839"/>
            <a:ext cx="4394741" cy="1551052"/>
            <a:chOff x="1793290" y="2491600"/>
            <a:chExt cx="3684232" cy="1551052"/>
          </a:xfrm>
        </p:grpSpPr>
        <p:sp>
          <p:nvSpPr>
            <p:cNvPr id="65" name="Rectangle 64">
              <a:extLst>
                <a:ext uri="{FF2B5EF4-FFF2-40B4-BE49-F238E27FC236}">
                  <a16:creationId xmlns:a16="http://schemas.microsoft.com/office/drawing/2014/main" id="{66786572-7665-4319-AE61-B1299468FAE0}"/>
                </a:ext>
              </a:extLst>
            </p:cNvPr>
            <p:cNvSpPr/>
            <p:nvPr/>
          </p:nvSpPr>
          <p:spPr>
            <a:xfrm>
              <a:off x="1793290" y="2524009"/>
              <a:ext cx="568170" cy="304515"/>
            </a:xfrm>
            <a:prstGeom prst="rect">
              <a:avLst/>
            </a:prstGeom>
            <a:solidFill>
              <a:srgbClr val="9B0000"/>
            </a:solidFill>
            <a:ln>
              <a:solidFill>
                <a:srgbClr val="9B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4EC7575B-3118-4CCC-BAFA-A911AE5D5B51}"/>
                </a:ext>
              </a:extLst>
            </p:cNvPr>
            <p:cNvSpPr txBox="1"/>
            <p:nvPr/>
          </p:nvSpPr>
          <p:spPr>
            <a:xfrm>
              <a:off x="2467989" y="2491600"/>
              <a:ext cx="2707689" cy="369332"/>
            </a:xfrm>
            <a:prstGeom prst="rect">
              <a:avLst/>
            </a:prstGeom>
            <a:noFill/>
          </p:spPr>
          <p:txBody>
            <a:bodyPr wrap="square" rtlCol="0">
              <a:spAutoFit/>
            </a:bodyPr>
            <a:lstStyle/>
            <a:p>
              <a:r>
                <a:rPr lang="en-US" dirty="0">
                  <a:latin typeface="Garamond" panose="02020404030301010803" pitchFamily="18" charset="0"/>
                </a:rPr>
                <a:t>Extreme Drought: ≤ -2 </a:t>
              </a:r>
            </a:p>
          </p:txBody>
        </p:sp>
        <p:sp>
          <p:nvSpPr>
            <p:cNvPr id="68" name="Rectangle 67">
              <a:extLst>
                <a:ext uri="{FF2B5EF4-FFF2-40B4-BE49-F238E27FC236}">
                  <a16:creationId xmlns:a16="http://schemas.microsoft.com/office/drawing/2014/main" id="{29DF475F-93DB-4425-880B-9DB43FEA8C59}"/>
                </a:ext>
              </a:extLst>
            </p:cNvPr>
            <p:cNvSpPr/>
            <p:nvPr/>
          </p:nvSpPr>
          <p:spPr>
            <a:xfrm>
              <a:off x="1793290" y="2915093"/>
              <a:ext cx="568170" cy="304515"/>
            </a:xfrm>
            <a:prstGeom prst="rect">
              <a:avLst/>
            </a:prstGeom>
            <a:solidFill>
              <a:srgbClr val="E60000"/>
            </a:solidFill>
            <a:ln>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B0385D33-7C80-494D-83F8-4E8AE94EC0D4}"/>
                </a:ext>
              </a:extLst>
            </p:cNvPr>
            <p:cNvSpPr txBox="1"/>
            <p:nvPr/>
          </p:nvSpPr>
          <p:spPr>
            <a:xfrm>
              <a:off x="2467990" y="2882684"/>
              <a:ext cx="2707689" cy="369332"/>
            </a:xfrm>
            <a:prstGeom prst="rect">
              <a:avLst/>
            </a:prstGeom>
            <a:noFill/>
          </p:spPr>
          <p:txBody>
            <a:bodyPr wrap="square" rtlCol="0">
              <a:spAutoFit/>
            </a:bodyPr>
            <a:lstStyle/>
            <a:p>
              <a:r>
                <a:rPr lang="en-US" dirty="0">
                  <a:latin typeface="Garamond" panose="02020404030301010803" pitchFamily="18" charset="0"/>
                </a:rPr>
                <a:t>Severe Drought: -1.5 to -2 </a:t>
              </a:r>
            </a:p>
          </p:txBody>
        </p:sp>
        <p:sp>
          <p:nvSpPr>
            <p:cNvPr id="76" name="Rectangle 75">
              <a:extLst>
                <a:ext uri="{FF2B5EF4-FFF2-40B4-BE49-F238E27FC236}">
                  <a16:creationId xmlns:a16="http://schemas.microsoft.com/office/drawing/2014/main" id="{01831ADA-5155-4A42-82F3-63240A623A4C}"/>
                </a:ext>
              </a:extLst>
            </p:cNvPr>
            <p:cNvSpPr/>
            <p:nvPr/>
          </p:nvSpPr>
          <p:spPr>
            <a:xfrm>
              <a:off x="1793290" y="3310411"/>
              <a:ext cx="568170" cy="304515"/>
            </a:xfrm>
            <a:prstGeom prst="rect">
              <a:avLst/>
            </a:prstGeom>
            <a:solidFill>
              <a:srgbClr val="FFAA00"/>
            </a:solidFill>
            <a:ln>
              <a:solidFill>
                <a:srgbClr val="FF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A3EC9D36-02FC-45E3-BE4D-8CE37DED13BE}"/>
                </a:ext>
              </a:extLst>
            </p:cNvPr>
            <p:cNvSpPr txBox="1"/>
            <p:nvPr/>
          </p:nvSpPr>
          <p:spPr>
            <a:xfrm>
              <a:off x="2467992" y="3278002"/>
              <a:ext cx="3009530" cy="369332"/>
            </a:xfrm>
            <a:prstGeom prst="rect">
              <a:avLst/>
            </a:prstGeom>
            <a:noFill/>
          </p:spPr>
          <p:txBody>
            <a:bodyPr wrap="square" rtlCol="0">
              <a:spAutoFit/>
            </a:bodyPr>
            <a:lstStyle/>
            <a:p>
              <a:r>
                <a:rPr lang="en-US" dirty="0">
                  <a:latin typeface="Garamond" panose="02020404030301010803" pitchFamily="18" charset="0"/>
                </a:rPr>
                <a:t>Moderate Drought: -1 to -1.49 </a:t>
              </a:r>
            </a:p>
          </p:txBody>
        </p:sp>
        <p:sp>
          <p:nvSpPr>
            <p:cNvPr id="83" name="Rectangle 82">
              <a:extLst>
                <a:ext uri="{FF2B5EF4-FFF2-40B4-BE49-F238E27FC236}">
                  <a16:creationId xmlns:a16="http://schemas.microsoft.com/office/drawing/2014/main" id="{F951B8C0-DA84-451D-A02B-518531991129}"/>
                </a:ext>
              </a:extLst>
            </p:cNvPr>
            <p:cNvSpPr/>
            <p:nvPr/>
          </p:nvSpPr>
          <p:spPr>
            <a:xfrm>
              <a:off x="1793290" y="3705729"/>
              <a:ext cx="568170" cy="30451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59E27183-BF45-4617-BC7B-35878130AB57}"/>
                </a:ext>
              </a:extLst>
            </p:cNvPr>
            <p:cNvSpPr txBox="1"/>
            <p:nvPr/>
          </p:nvSpPr>
          <p:spPr>
            <a:xfrm>
              <a:off x="2467992" y="3673320"/>
              <a:ext cx="3009530" cy="369332"/>
            </a:xfrm>
            <a:prstGeom prst="rect">
              <a:avLst/>
            </a:prstGeom>
            <a:noFill/>
          </p:spPr>
          <p:txBody>
            <a:bodyPr wrap="square" rtlCol="0">
              <a:spAutoFit/>
            </a:bodyPr>
            <a:lstStyle/>
            <a:p>
              <a:r>
                <a:rPr lang="en-US" dirty="0">
                  <a:latin typeface="Garamond" panose="02020404030301010803" pitchFamily="18" charset="0"/>
                </a:rPr>
                <a:t>Mild Drought: 0 to -0.99 </a:t>
              </a:r>
            </a:p>
          </p:txBody>
        </p:sp>
      </p:grpSp>
      <p:sp>
        <p:nvSpPr>
          <p:cNvPr id="85" name="TextBox 84">
            <a:extLst>
              <a:ext uri="{FF2B5EF4-FFF2-40B4-BE49-F238E27FC236}">
                <a16:creationId xmlns:a16="http://schemas.microsoft.com/office/drawing/2014/main" id="{DBBF768A-6D51-4062-8DB9-BCCDFE44572E}"/>
              </a:ext>
            </a:extLst>
          </p:cNvPr>
          <p:cNvSpPr txBox="1"/>
          <p:nvPr/>
        </p:nvSpPr>
        <p:spPr>
          <a:xfrm>
            <a:off x="23137459" y="21732514"/>
            <a:ext cx="692109" cy="307777"/>
          </a:xfrm>
          <a:prstGeom prst="rect">
            <a:avLst/>
          </a:prstGeom>
          <a:noFill/>
        </p:spPr>
        <p:txBody>
          <a:bodyPr wrap="square" rtlCol="0">
            <a:spAutoFit/>
          </a:bodyPr>
          <a:lstStyle/>
          <a:p>
            <a:r>
              <a:rPr lang="en-US" sz="1400" dirty="0">
                <a:latin typeface="Garamond" panose="02020404030301010803" pitchFamily="18" charset="0"/>
              </a:rPr>
              <a:t>300</a:t>
            </a:r>
          </a:p>
        </p:txBody>
      </p:sp>
      <p:sp>
        <p:nvSpPr>
          <p:cNvPr id="86" name="TextBox 85">
            <a:extLst>
              <a:ext uri="{FF2B5EF4-FFF2-40B4-BE49-F238E27FC236}">
                <a16:creationId xmlns:a16="http://schemas.microsoft.com/office/drawing/2014/main" id="{C13353BF-CDEE-43E0-BCEE-D9D1DBA85F14}"/>
              </a:ext>
            </a:extLst>
          </p:cNvPr>
          <p:cNvSpPr txBox="1"/>
          <p:nvPr/>
        </p:nvSpPr>
        <p:spPr>
          <a:xfrm>
            <a:off x="23273482" y="21363887"/>
            <a:ext cx="1121727" cy="307777"/>
          </a:xfrm>
          <a:prstGeom prst="rect">
            <a:avLst/>
          </a:prstGeom>
          <a:noFill/>
        </p:spPr>
        <p:txBody>
          <a:bodyPr wrap="square" rtlCol="0">
            <a:spAutoFit/>
          </a:bodyPr>
          <a:lstStyle/>
          <a:p>
            <a:r>
              <a:rPr lang="en-US" sz="1400" dirty="0">
                <a:latin typeface="Garamond" panose="02020404030301010803" pitchFamily="18" charset="0"/>
              </a:rPr>
              <a:t>Kilometers</a:t>
            </a:r>
          </a:p>
        </p:txBody>
      </p:sp>
      <p:sp>
        <p:nvSpPr>
          <p:cNvPr id="87" name="TextBox 86">
            <a:extLst>
              <a:ext uri="{FF2B5EF4-FFF2-40B4-BE49-F238E27FC236}">
                <a16:creationId xmlns:a16="http://schemas.microsoft.com/office/drawing/2014/main" id="{A1DD2B47-C36B-4C82-A9EB-5BF32B08B717}"/>
              </a:ext>
            </a:extLst>
          </p:cNvPr>
          <p:cNvSpPr txBox="1"/>
          <p:nvPr/>
        </p:nvSpPr>
        <p:spPr>
          <a:xfrm>
            <a:off x="21683175" y="21732514"/>
            <a:ext cx="509694" cy="307777"/>
          </a:xfrm>
          <a:prstGeom prst="rect">
            <a:avLst/>
          </a:prstGeom>
          <a:noFill/>
        </p:spPr>
        <p:txBody>
          <a:bodyPr wrap="square" rtlCol="0">
            <a:spAutoFit/>
          </a:bodyPr>
          <a:lstStyle/>
          <a:p>
            <a:r>
              <a:rPr lang="en-US" sz="1400" dirty="0">
                <a:latin typeface="Garamond" panose="02020404030301010803" pitchFamily="18" charset="0"/>
              </a:rPr>
              <a:t>150</a:t>
            </a:r>
          </a:p>
        </p:txBody>
      </p:sp>
      <p:sp>
        <p:nvSpPr>
          <p:cNvPr id="88" name="TextBox 87">
            <a:extLst>
              <a:ext uri="{FF2B5EF4-FFF2-40B4-BE49-F238E27FC236}">
                <a16:creationId xmlns:a16="http://schemas.microsoft.com/office/drawing/2014/main" id="{3571DCC7-9892-4362-8980-CF02C277DB30}"/>
              </a:ext>
            </a:extLst>
          </p:cNvPr>
          <p:cNvSpPr txBox="1"/>
          <p:nvPr/>
        </p:nvSpPr>
        <p:spPr>
          <a:xfrm>
            <a:off x="20312884" y="21732513"/>
            <a:ext cx="304195" cy="307777"/>
          </a:xfrm>
          <a:prstGeom prst="rect">
            <a:avLst/>
          </a:prstGeom>
          <a:noFill/>
        </p:spPr>
        <p:txBody>
          <a:bodyPr wrap="square" rtlCol="0">
            <a:spAutoFit/>
          </a:bodyPr>
          <a:lstStyle/>
          <a:p>
            <a:r>
              <a:rPr lang="en-US" sz="1400" dirty="0">
                <a:latin typeface="Garamond" panose="02020404030301010803" pitchFamily="18" charset="0"/>
              </a:rPr>
              <a:t>0</a:t>
            </a:r>
            <a:endParaRPr lang="en-US" sz="1400" dirty="0"/>
          </a:p>
        </p:txBody>
      </p:sp>
      <p:pic>
        <p:nvPicPr>
          <p:cNvPr id="5" name="Picture 4">
            <a:extLst>
              <a:ext uri="{FF2B5EF4-FFF2-40B4-BE49-F238E27FC236}">
                <a16:creationId xmlns:a16="http://schemas.microsoft.com/office/drawing/2014/main" id="{DF88F836-7383-44AC-BAC2-8955E6CFA1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1157" y="20355066"/>
            <a:ext cx="11227852" cy="8676068"/>
          </a:xfrm>
          <a:prstGeom prst="rect">
            <a:avLst/>
          </a:prstGeom>
        </p:spPr>
      </p:pic>
      <p:sp>
        <p:nvSpPr>
          <p:cNvPr id="89" name="TextBox 88">
            <a:extLst>
              <a:ext uri="{FF2B5EF4-FFF2-40B4-BE49-F238E27FC236}">
                <a16:creationId xmlns:a16="http://schemas.microsoft.com/office/drawing/2014/main" id="{54BF24A1-D418-4100-8CD4-E1139D22AD82}"/>
              </a:ext>
            </a:extLst>
          </p:cNvPr>
          <p:cNvSpPr txBox="1"/>
          <p:nvPr/>
        </p:nvSpPr>
        <p:spPr>
          <a:xfrm>
            <a:off x="10873174" y="28351789"/>
            <a:ext cx="443567" cy="307777"/>
          </a:xfrm>
          <a:prstGeom prst="rect">
            <a:avLst/>
          </a:prstGeom>
          <a:noFill/>
        </p:spPr>
        <p:txBody>
          <a:bodyPr wrap="square" rtlCol="0">
            <a:spAutoFit/>
          </a:bodyPr>
          <a:lstStyle/>
          <a:p>
            <a:r>
              <a:rPr lang="en-US" sz="1400" dirty="0">
                <a:latin typeface="Garamond" panose="02020404030301010803" pitchFamily="18" charset="0"/>
              </a:rPr>
              <a:t>300</a:t>
            </a:r>
          </a:p>
        </p:txBody>
      </p:sp>
      <p:sp>
        <p:nvSpPr>
          <p:cNvPr id="90" name="TextBox 89">
            <a:extLst>
              <a:ext uri="{FF2B5EF4-FFF2-40B4-BE49-F238E27FC236}">
                <a16:creationId xmlns:a16="http://schemas.microsoft.com/office/drawing/2014/main" id="{04F8C232-2372-47D7-8F28-60593A4F8DB7}"/>
              </a:ext>
            </a:extLst>
          </p:cNvPr>
          <p:cNvSpPr txBox="1"/>
          <p:nvPr/>
        </p:nvSpPr>
        <p:spPr>
          <a:xfrm>
            <a:off x="11149929" y="28476685"/>
            <a:ext cx="958251" cy="307777"/>
          </a:xfrm>
          <a:prstGeom prst="rect">
            <a:avLst/>
          </a:prstGeom>
          <a:noFill/>
        </p:spPr>
        <p:txBody>
          <a:bodyPr wrap="square" rtlCol="0">
            <a:spAutoFit/>
          </a:bodyPr>
          <a:lstStyle/>
          <a:p>
            <a:r>
              <a:rPr lang="en-US" sz="1400" dirty="0">
                <a:latin typeface="Garamond" panose="02020404030301010803" pitchFamily="18" charset="0"/>
              </a:rPr>
              <a:t>Kilometers</a:t>
            </a:r>
          </a:p>
        </p:txBody>
      </p:sp>
      <p:sp>
        <p:nvSpPr>
          <p:cNvPr id="91" name="TextBox 90">
            <a:extLst>
              <a:ext uri="{FF2B5EF4-FFF2-40B4-BE49-F238E27FC236}">
                <a16:creationId xmlns:a16="http://schemas.microsoft.com/office/drawing/2014/main" id="{F315BE9B-FF18-412C-BAAA-78D4D85DC84D}"/>
              </a:ext>
            </a:extLst>
          </p:cNvPr>
          <p:cNvSpPr txBox="1"/>
          <p:nvPr/>
        </p:nvSpPr>
        <p:spPr>
          <a:xfrm>
            <a:off x="9517879" y="28346169"/>
            <a:ext cx="443567" cy="307777"/>
          </a:xfrm>
          <a:prstGeom prst="rect">
            <a:avLst/>
          </a:prstGeom>
          <a:noFill/>
        </p:spPr>
        <p:txBody>
          <a:bodyPr wrap="square" rtlCol="0">
            <a:spAutoFit/>
          </a:bodyPr>
          <a:lstStyle/>
          <a:p>
            <a:r>
              <a:rPr lang="en-US" sz="1400" dirty="0">
                <a:latin typeface="Garamond" panose="02020404030301010803" pitchFamily="18" charset="0"/>
              </a:rPr>
              <a:t>150</a:t>
            </a:r>
          </a:p>
        </p:txBody>
      </p:sp>
      <p:sp>
        <p:nvSpPr>
          <p:cNvPr id="92" name="TextBox 91">
            <a:extLst>
              <a:ext uri="{FF2B5EF4-FFF2-40B4-BE49-F238E27FC236}">
                <a16:creationId xmlns:a16="http://schemas.microsoft.com/office/drawing/2014/main" id="{C14A4701-8C18-41F9-8927-5FF77E998F65}"/>
              </a:ext>
            </a:extLst>
          </p:cNvPr>
          <p:cNvSpPr txBox="1"/>
          <p:nvPr/>
        </p:nvSpPr>
        <p:spPr>
          <a:xfrm>
            <a:off x="8212523" y="28321540"/>
            <a:ext cx="263301" cy="307777"/>
          </a:xfrm>
          <a:prstGeom prst="rect">
            <a:avLst/>
          </a:prstGeom>
          <a:noFill/>
        </p:spPr>
        <p:txBody>
          <a:bodyPr wrap="square" rtlCol="0">
            <a:spAutoFit/>
          </a:bodyPr>
          <a:lstStyle/>
          <a:p>
            <a:r>
              <a:rPr lang="en-US" sz="1400" dirty="0">
                <a:latin typeface="Garamond" panose="02020404030301010803" pitchFamily="18" charset="0"/>
              </a:rPr>
              <a:t>0</a:t>
            </a:r>
            <a:endParaRPr lang="en-US" sz="1400" dirty="0"/>
          </a:p>
        </p:txBody>
      </p:sp>
      <p:sp>
        <p:nvSpPr>
          <p:cNvPr id="2" name="TextBox 1">
            <a:extLst>
              <a:ext uri="{FF2B5EF4-FFF2-40B4-BE49-F238E27FC236}">
                <a16:creationId xmlns:a16="http://schemas.microsoft.com/office/drawing/2014/main" id="{33D0A7B1-9754-6C41-BC00-8C27A267C569}"/>
              </a:ext>
            </a:extLst>
          </p:cNvPr>
          <p:cNvSpPr txBox="1"/>
          <p:nvPr/>
        </p:nvSpPr>
        <p:spPr>
          <a:xfrm>
            <a:off x="2116353" y="23402592"/>
            <a:ext cx="2232190" cy="523220"/>
          </a:xfrm>
          <a:prstGeom prst="rect">
            <a:avLst/>
          </a:prstGeom>
          <a:noFill/>
        </p:spPr>
        <p:txBody>
          <a:bodyPr wrap="square" rtlCol="0">
            <a:spAutoFit/>
          </a:bodyPr>
          <a:lstStyle/>
          <a:p>
            <a:r>
              <a:rPr lang="en-US" sz="2800" b="1" dirty="0">
                <a:solidFill>
                  <a:srgbClr val="84BB6A"/>
                </a:solidFill>
              </a:rPr>
              <a:t>Guatemala</a:t>
            </a:r>
          </a:p>
        </p:txBody>
      </p:sp>
      <p:sp>
        <p:nvSpPr>
          <p:cNvPr id="93" name="TextBox 92">
            <a:extLst>
              <a:ext uri="{FF2B5EF4-FFF2-40B4-BE49-F238E27FC236}">
                <a16:creationId xmlns:a16="http://schemas.microsoft.com/office/drawing/2014/main" id="{8ABF921A-5C1D-A144-AAF9-823EFA334742}"/>
              </a:ext>
            </a:extLst>
          </p:cNvPr>
          <p:cNvSpPr txBox="1"/>
          <p:nvPr/>
        </p:nvSpPr>
        <p:spPr>
          <a:xfrm>
            <a:off x="6079533" y="23901259"/>
            <a:ext cx="2232190" cy="523220"/>
          </a:xfrm>
          <a:prstGeom prst="rect">
            <a:avLst/>
          </a:prstGeom>
          <a:noFill/>
        </p:spPr>
        <p:txBody>
          <a:bodyPr wrap="square" rtlCol="0">
            <a:spAutoFit/>
          </a:bodyPr>
          <a:lstStyle/>
          <a:p>
            <a:r>
              <a:rPr lang="en-US" sz="2800" b="1" dirty="0">
                <a:solidFill>
                  <a:srgbClr val="84BB6A"/>
                </a:solidFill>
              </a:rPr>
              <a:t>Honduras</a:t>
            </a:r>
          </a:p>
        </p:txBody>
      </p:sp>
      <p:sp>
        <p:nvSpPr>
          <p:cNvPr id="94" name="TextBox 93">
            <a:extLst>
              <a:ext uri="{FF2B5EF4-FFF2-40B4-BE49-F238E27FC236}">
                <a16:creationId xmlns:a16="http://schemas.microsoft.com/office/drawing/2014/main" id="{6DD7EBBA-CE69-854E-9F5A-6331B4E32AFF}"/>
              </a:ext>
            </a:extLst>
          </p:cNvPr>
          <p:cNvSpPr txBox="1"/>
          <p:nvPr/>
        </p:nvSpPr>
        <p:spPr>
          <a:xfrm>
            <a:off x="7471226" y="25805416"/>
            <a:ext cx="2232190" cy="523220"/>
          </a:xfrm>
          <a:prstGeom prst="rect">
            <a:avLst/>
          </a:prstGeom>
          <a:noFill/>
        </p:spPr>
        <p:txBody>
          <a:bodyPr wrap="square" rtlCol="0">
            <a:spAutoFit/>
          </a:bodyPr>
          <a:lstStyle/>
          <a:p>
            <a:r>
              <a:rPr lang="en-US" sz="2800" b="1" dirty="0">
                <a:solidFill>
                  <a:srgbClr val="84BB6A"/>
                </a:solidFill>
              </a:rPr>
              <a:t>Nicaragua</a:t>
            </a:r>
          </a:p>
        </p:txBody>
      </p:sp>
      <p:sp>
        <p:nvSpPr>
          <p:cNvPr id="95" name="Text Placeholder 16">
            <a:extLst>
              <a:ext uri="{FF2B5EF4-FFF2-40B4-BE49-F238E27FC236}">
                <a16:creationId xmlns:a16="http://schemas.microsoft.com/office/drawing/2014/main" id="{D61AC1D3-794E-4022-88F1-404AF6473F52}"/>
              </a:ext>
            </a:extLst>
          </p:cNvPr>
          <p:cNvSpPr txBox="1">
            <a:spLocks/>
          </p:cNvSpPr>
          <p:nvPr/>
        </p:nvSpPr>
        <p:spPr>
          <a:xfrm>
            <a:off x="12839456" y="12705292"/>
            <a:ext cx="11430001" cy="155480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7DB761"/>
              </a:buClr>
            </a:pPr>
            <a:r>
              <a:rPr lang="en-US" dirty="0">
                <a:solidFill>
                  <a:schemeClr val="tx1">
                    <a:lumMod val="75000"/>
                    <a:lumOff val="25000"/>
                  </a:schemeClr>
                </a:solidFill>
                <a:latin typeface="Garamond" panose="02020404030301010803" pitchFamily="18" charset="0"/>
              </a:rPr>
              <a:t>6 month SPI from June 2019, showing the extreme drought that was a result of the 2018/2019 El Ni</a:t>
            </a:r>
            <a:r>
              <a:rPr lang="en-US" sz="2800" dirty="0">
                <a:latin typeface="Garamond" panose="02020404030301010803" pitchFamily="18" charset="0"/>
              </a:rPr>
              <a:t>ñ</a:t>
            </a:r>
            <a:r>
              <a:rPr lang="en-US" dirty="0">
                <a:solidFill>
                  <a:schemeClr val="tx1">
                    <a:lumMod val="75000"/>
                    <a:lumOff val="25000"/>
                  </a:schemeClr>
                </a:solidFill>
                <a:latin typeface="Garamond" panose="02020404030301010803" pitchFamily="18" charset="0"/>
              </a:rPr>
              <a:t>o </a:t>
            </a:r>
          </a:p>
          <a:p>
            <a:pPr>
              <a:lnSpc>
                <a:spcPct val="100000"/>
              </a:lnSpc>
              <a:spcBef>
                <a:spcPts val="0"/>
              </a:spcBef>
              <a:spcAft>
                <a:spcPts val="600"/>
              </a:spcAft>
              <a:buClr>
                <a:srgbClr val="7DB761"/>
              </a:buClr>
            </a:pPr>
            <a:r>
              <a:rPr lang="en-US" dirty="0">
                <a:solidFill>
                  <a:schemeClr val="tx1">
                    <a:lumMod val="75000"/>
                    <a:lumOff val="25000"/>
                  </a:schemeClr>
                </a:solidFill>
                <a:latin typeface="Garamond" panose="02020404030301010803" pitchFamily="18" charset="0"/>
              </a:rPr>
              <a:t>Much of Guatemala, Honduras, and Nicaragua are in severe to extreme drought</a:t>
            </a:r>
          </a:p>
        </p:txBody>
      </p:sp>
      <p:sp>
        <p:nvSpPr>
          <p:cNvPr id="96" name="TextBox 95">
            <a:extLst>
              <a:ext uri="{FF2B5EF4-FFF2-40B4-BE49-F238E27FC236}">
                <a16:creationId xmlns:a16="http://schemas.microsoft.com/office/drawing/2014/main" id="{BCDAF805-1054-4447-A38D-304F33F24369}"/>
              </a:ext>
            </a:extLst>
          </p:cNvPr>
          <p:cNvSpPr txBox="1"/>
          <p:nvPr/>
        </p:nvSpPr>
        <p:spPr>
          <a:xfrm>
            <a:off x="21112973" y="14739334"/>
            <a:ext cx="2232190" cy="523220"/>
          </a:xfrm>
          <a:prstGeom prst="rect">
            <a:avLst/>
          </a:prstGeom>
          <a:noFill/>
        </p:spPr>
        <p:txBody>
          <a:bodyPr wrap="square" rtlCol="0">
            <a:spAutoFit/>
          </a:bodyPr>
          <a:lstStyle/>
          <a:p>
            <a:r>
              <a:rPr lang="en-US" sz="2800" b="1" dirty="0"/>
              <a:t>June 2019</a:t>
            </a:r>
          </a:p>
        </p:txBody>
      </p:sp>
    </p:spTree>
    <p:extLst>
      <p:ext uri="{BB962C8B-B14F-4D97-AF65-F5344CB8AC3E}">
        <p14:creationId xmlns:p14="http://schemas.microsoft.com/office/powerpoint/2010/main" val="36882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5344</TotalTime>
  <Words>780</Words>
  <Application>Microsoft Macintosh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Microsoft Office User</cp:lastModifiedBy>
  <cp:revision>213</cp:revision>
  <dcterms:created xsi:type="dcterms:W3CDTF">2019-02-05T16:32:03Z</dcterms:created>
  <dcterms:modified xsi:type="dcterms:W3CDTF">2019-11-20T15:23:26Z</dcterms:modified>
</cp:coreProperties>
</file>