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9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Avery" initials="RA" lastIdx="5" clrIdx="0">
    <p:extLst/>
  </p:cmAuthor>
  <p:cmAuthor id="2" name="Tiffani Miller" initials="TM" lastIdx="4" clrIdx="1"/>
  <p:cmAuthor id="3" name="Verkerke, Joshua L. (ARC-SGE)[SSAI DEVELOP]" initials="VJL(D" lastIdx="3" clrIdx="2">
    <p:extLst>
      <p:ext uri="{19B8F6BF-5375-455C-9EA6-DF929625EA0E}">
        <p15:presenceInfo xmlns:p15="http://schemas.microsoft.com/office/powerpoint/2012/main" userId="S-1-5-21-330711430-3775241029-4075259233-7811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890"/>
    <a:srgbClr val="B9C0D0"/>
    <a:srgbClr val="7B88A8"/>
    <a:srgbClr val="E9A24A"/>
    <a:srgbClr val="F6D8B2"/>
    <a:srgbClr val="EEB570"/>
    <a:srgbClr val="7FB662"/>
    <a:srgbClr val="C9E1BD"/>
    <a:srgbClr val="A3CC8E"/>
    <a:srgbClr val="FAE1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659" autoAdjust="0"/>
    <p:restoredTop sz="94660"/>
  </p:normalViewPr>
  <p:slideViewPr>
    <p:cSldViewPr snapToGrid="0">
      <p:cViewPr>
        <p:scale>
          <a:sx n="40" d="100"/>
          <a:sy n="40" d="100"/>
        </p:scale>
        <p:origin x="2076" y="30"/>
      </p:cViewPr>
      <p:guideLst>
        <p:guide orient="horz" pos="11520"/>
        <p:guide pos="9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566890"/>
                </a:solidFill>
                <a:latin typeface="+mj-lt"/>
              </a:defRPr>
            </a:lvl1pPr>
          </a:lstStyle>
          <a:p>
            <a:pPr lvl="0"/>
            <a:r>
              <a:rPr lang="en-US" dirty="0"/>
              <a:t>Short Title [Title Case]</a:t>
            </a:r>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566890"/>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Tree>
    <p:extLst>
      <p:ext uri="{BB962C8B-B14F-4D97-AF65-F5344CB8AC3E}">
        <p14:creationId xmlns:p14="http://schemas.microsoft.com/office/powerpoint/2010/main" val="36038083"/>
      </p:ext>
    </p:extLst>
  </p:cSld>
  <p:clrMapOvr>
    <a:masterClrMapping/>
  </p:clrMapOvr>
  <p:extLst>
    <p:ext uri="{DCECCB84-F9BA-43D5-87BE-67443E8EF086}">
      <p15:sldGuideLst xmlns:p15="http://schemas.microsoft.com/office/powerpoint/2012/main">
        <p15:guide id="1" orient="horz" pos="2880" userDrawn="1">
          <p15:clr>
            <a:srgbClr val="FBAE40"/>
          </p15:clr>
        </p15:guide>
        <p15:guide id="2" orient="horz" pos="2592" userDrawn="1">
          <p15:clr>
            <a:srgbClr val="FBAE40"/>
          </p15:clr>
        </p15:guide>
        <p15:guide id="3" orient="horz" pos="22752" userDrawn="1">
          <p15:clr>
            <a:srgbClr val="FBAE40"/>
          </p15:clr>
        </p15:guide>
        <p15:guide id="4" pos="576" userDrawn="1">
          <p15:clr>
            <a:srgbClr val="FBAE40"/>
          </p15:clr>
        </p15:guide>
        <p15:guide id="5" pos="15264" userDrawn="1">
          <p15:clr>
            <a:srgbClr val="FBAE40"/>
          </p15:clr>
        </p15:guide>
        <p15:guide id="6" pos="86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3.pn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image" Target="../media/image2.png"/><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7.jpe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Canvas 1">
            <a:extLst>
              <a:ext uri="{FF2B5EF4-FFF2-40B4-BE49-F238E27FC236}">
                <a16:creationId xmlns:a16="http://schemas.microsoft.com/office/drawing/2014/main" xmlns="" id="{3FF873F6-40DF-4093-B461-AD642BC986C6}"/>
              </a:ext>
            </a:extLst>
          </p:cNvPr>
          <p:cNvGrpSpPr/>
          <p:nvPr/>
        </p:nvGrpSpPr>
        <p:grpSpPr>
          <a:xfrm>
            <a:off x="11855768" y="21882581"/>
            <a:ext cx="3856911" cy="13321665"/>
            <a:chOff x="0" y="0"/>
            <a:chExt cx="3856911" cy="13321665"/>
          </a:xfrm>
        </p:grpSpPr>
        <p:sp>
          <p:nvSpPr>
            <p:cNvPr id="111" name="Rectangle 110">
              <a:extLst>
                <a:ext uri="{FF2B5EF4-FFF2-40B4-BE49-F238E27FC236}">
                  <a16:creationId xmlns:a16="http://schemas.microsoft.com/office/drawing/2014/main" xmlns="" id="{F9611D54-1553-4362-A50A-4DE40AD17BD8}"/>
                </a:ext>
              </a:extLst>
            </p:cNvPr>
            <p:cNvSpPr/>
            <p:nvPr/>
          </p:nvSpPr>
          <p:spPr>
            <a:xfrm>
              <a:off x="0" y="0"/>
              <a:ext cx="3720465" cy="13321665"/>
            </a:xfrm>
            <a:prstGeom prst="rect">
              <a:avLst/>
            </a:prstGeom>
          </p:spPr>
        </p:sp>
        <p:pic>
          <p:nvPicPr>
            <p:cNvPr id="112" name="Picture 111">
              <a:extLst>
                <a:ext uri="{FF2B5EF4-FFF2-40B4-BE49-F238E27FC236}">
                  <a16:creationId xmlns:a16="http://schemas.microsoft.com/office/drawing/2014/main" xmlns="" id="{D9FD0E8B-A068-4AD6-9EAA-DB46BB931B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148" y="5463498"/>
              <a:ext cx="574684" cy="2302023"/>
            </a:xfrm>
            <a:prstGeom prst="rect">
              <a:avLst/>
            </a:prstGeom>
          </p:spPr>
        </p:pic>
        <p:pic>
          <p:nvPicPr>
            <p:cNvPr id="113" name="Picture 112">
              <a:extLst>
                <a:ext uri="{FF2B5EF4-FFF2-40B4-BE49-F238E27FC236}">
                  <a16:creationId xmlns:a16="http://schemas.microsoft.com/office/drawing/2014/main" xmlns="" id="{057BC599-2A01-41CF-A6B9-A4306AEA9EF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035" b="96713" l="9920" r="93298">
                          <a14:foregroundMark x1="36193" y1="39650" x2="44504" y2="9161"/>
                          <a14:foregroundMark x1="44504" y1="9161" x2="65952" y2="7273"/>
                          <a14:foregroundMark x1="65952" y1="7273" x2="79357" y2="15524"/>
                          <a14:foregroundMark x1="79357" y1="15524" x2="61394" y2="78881"/>
                          <a14:foregroundMark x1="61394" y1="78881" x2="50268" y2="87832"/>
                          <a14:foregroundMark x1="50268" y1="87832" x2="31635" y2="94545"/>
                          <a14:foregroundMark x1="31635" y1="94545" x2="21046" y2="85105"/>
                          <a14:foregroundMark x1="21046" y1="85105" x2="34718" y2="38322"/>
                          <a14:foregroundMark x1="34718" y1="38322" x2="36595" y2="36084"/>
                          <a14:foregroundMark x1="34584" y1="18182" x2="80161" y2="18182"/>
                          <a14:foregroundMark x1="53753" y1="20490" x2="51743" y2="52587"/>
                          <a14:foregroundMark x1="51743" y1="52587" x2="51743" y2="52587"/>
                          <a14:foregroundMark x1="47721" y1="22727" x2="48123" y2="40070"/>
                          <a14:foregroundMark x1="30965" y1="22378" x2="30563" y2="28601"/>
                          <a14:foregroundMark x1="35791" y1="10909" x2="35791" y2="10909"/>
                          <a14:foregroundMark x1="42225" y1="5245" x2="59383" y2="5035"/>
                          <a14:foregroundMark x1="93298" y1="38392" x2="93298" y2="38392"/>
                          <a14:foregroundMark x1="50938" y1="96713" x2="50938" y2="96713"/>
                        </a14:backgroundRemoval>
                      </a14:imgEffect>
                    </a14:imgLayer>
                  </a14:imgProps>
                </a:ext>
                <a:ext uri="{28A0092B-C50C-407E-A947-70E740481C1C}">
                  <a14:useLocalDpi xmlns:a14="http://schemas.microsoft.com/office/drawing/2010/main" val="0"/>
                </a:ext>
              </a:extLst>
            </a:blip>
            <a:stretch>
              <a:fillRect/>
            </a:stretch>
          </p:blipFill>
          <p:spPr>
            <a:xfrm>
              <a:off x="669434" y="993236"/>
              <a:ext cx="2385113" cy="4572000"/>
            </a:xfrm>
            <a:prstGeom prst="rect">
              <a:avLst/>
            </a:prstGeom>
          </p:spPr>
        </p:pic>
        <p:pic>
          <p:nvPicPr>
            <p:cNvPr id="114" name="Picture 113">
              <a:extLst>
                <a:ext uri="{FF2B5EF4-FFF2-40B4-BE49-F238E27FC236}">
                  <a16:creationId xmlns:a16="http://schemas.microsoft.com/office/drawing/2014/main" xmlns="" id="{808127DE-69B2-41FA-96C5-7A4956862C9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78" b="95000" l="9920" r="89812">
                          <a14:foregroundMark x1="37802" y1="5764" x2="71314" y2="5347"/>
                          <a14:foregroundMark x1="71314" y1="5347" x2="87668" y2="5347"/>
                          <a14:foregroundMark x1="11662" y1="94931" x2="63137" y2="95000"/>
                          <a14:foregroundMark x1="63137" y1="95000" x2="62735" y2="93681"/>
                        </a14:backgroundRemoval>
                      </a14:imgEffect>
                    </a14:imgLayer>
                  </a14:imgProps>
                </a:ext>
                <a:ext uri="{28A0092B-C50C-407E-A947-70E740481C1C}">
                  <a14:useLocalDpi xmlns:a14="http://schemas.microsoft.com/office/drawing/2010/main" val="0"/>
                </a:ext>
              </a:extLst>
            </a:blip>
            <a:stretch>
              <a:fillRect/>
            </a:stretch>
          </p:blipFill>
          <p:spPr>
            <a:xfrm>
              <a:off x="704436" y="7663521"/>
              <a:ext cx="2409269" cy="4650600"/>
            </a:xfrm>
            <a:prstGeom prst="rect">
              <a:avLst/>
            </a:prstGeom>
          </p:spPr>
        </p:pic>
        <p:sp>
          <p:nvSpPr>
            <p:cNvPr id="115" name="Text Box 7">
              <a:extLst>
                <a:ext uri="{FF2B5EF4-FFF2-40B4-BE49-F238E27FC236}">
                  <a16:creationId xmlns:a16="http://schemas.microsoft.com/office/drawing/2014/main" xmlns="" id="{FED04BF1-1D28-438C-98C7-A1DF79B822AF}"/>
                </a:ext>
              </a:extLst>
            </p:cNvPr>
            <p:cNvSpPr txBox="1"/>
            <p:nvPr/>
          </p:nvSpPr>
          <p:spPr>
            <a:xfrm>
              <a:off x="31528" y="47297"/>
              <a:ext cx="3673171" cy="104052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400" b="1" dirty="0">
                  <a:effectLst/>
                  <a:ea typeface="Calibri" panose="020F0502020204030204" pitchFamily="34" charset="0"/>
                  <a:cs typeface="Times New Roman" panose="02020603050405020304" pitchFamily="18" charset="0"/>
                </a:rPr>
                <a:t>LANDFIRE 2012 Canopy Height Model</a:t>
              </a:r>
              <a:endParaRPr lang="en-US" sz="1100" b="1" dirty="0">
                <a:effectLst/>
                <a:ea typeface="Calibri" panose="020F0502020204030204" pitchFamily="34" charset="0"/>
                <a:cs typeface="Times New Roman" panose="02020603050405020304" pitchFamily="18" charset="0"/>
              </a:endParaRPr>
            </a:p>
          </p:txBody>
        </p:sp>
        <p:sp>
          <p:nvSpPr>
            <p:cNvPr id="116" name="Text Box 7">
              <a:extLst>
                <a:ext uri="{FF2B5EF4-FFF2-40B4-BE49-F238E27FC236}">
                  <a16:creationId xmlns:a16="http://schemas.microsoft.com/office/drawing/2014/main" xmlns="" id="{FD7916DE-3F07-44E7-8E52-B63DC429EEBF}"/>
                </a:ext>
              </a:extLst>
            </p:cNvPr>
            <p:cNvSpPr txBox="1"/>
            <p:nvPr/>
          </p:nvSpPr>
          <p:spPr>
            <a:xfrm>
              <a:off x="31867" y="12281535"/>
              <a:ext cx="3672840" cy="104013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6000"/>
                </a:lnSpc>
                <a:spcBef>
                  <a:spcPts val="0"/>
                </a:spcBef>
                <a:spcAft>
                  <a:spcPts val="800"/>
                </a:spcAft>
              </a:pPr>
              <a:r>
                <a:rPr lang="en-US" sz="2400" dirty="0">
                  <a:effectLst/>
                  <a:ea typeface="Calibri" panose="020F0502020204030204" pitchFamily="34" charset="0"/>
                </a:rPr>
                <a:t>NASA G-</a:t>
              </a:r>
              <a:r>
                <a:rPr lang="en-US" sz="2400" dirty="0" err="1">
                  <a:effectLst/>
                  <a:ea typeface="Calibri" panose="020F0502020204030204" pitchFamily="34" charset="0"/>
                </a:rPr>
                <a:t>LiHT</a:t>
              </a:r>
              <a:r>
                <a:rPr lang="en-US" sz="2400" dirty="0">
                  <a:effectLst/>
                  <a:ea typeface="Calibri" panose="020F0502020204030204" pitchFamily="34" charset="0"/>
                </a:rPr>
                <a:t> Airborne Imager</a:t>
              </a:r>
              <a:endParaRPr lang="en-US" sz="1200" dirty="0">
                <a:effectLst/>
                <a:ea typeface="Times New Roman" panose="02020603050405020304" pitchFamily="18" charset="0"/>
              </a:endParaRPr>
            </a:p>
          </p:txBody>
        </p:sp>
        <p:sp>
          <p:nvSpPr>
            <p:cNvPr id="117" name="Text Box 9">
              <a:extLst>
                <a:ext uri="{FF2B5EF4-FFF2-40B4-BE49-F238E27FC236}">
                  <a16:creationId xmlns:a16="http://schemas.microsoft.com/office/drawing/2014/main" xmlns="" id="{AE920A5A-DA6C-402C-8689-DA6D65703014}"/>
                </a:ext>
              </a:extLst>
            </p:cNvPr>
            <p:cNvSpPr txBox="1"/>
            <p:nvPr/>
          </p:nvSpPr>
          <p:spPr>
            <a:xfrm>
              <a:off x="821833" y="5565236"/>
              <a:ext cx="3035078" cy="20982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800"/>
                </a:spcAft>
              </a:pPr>
              <a:r>
                <a:rPr lang="en-US" sz="2200" dirty="0">
                  <a:effectLst/>
                  <a:ea typeface="Calibri" panose="020F0502020204030204" pitchFamily="34" charset="0"/>
                  <a:cs typeface="Times New Roman" panose="02020603050405020304" pitchFamily="18" charset="0"/>
                </a:rPr>
                <a:t>Non-Forested</a:t>
              </a:r>
            </a:p>
            <a:p>
              <a:pPr marL="0" marR="0">
                <a:spcBef>
                  <a:spcPts val="0"/>
                </a:spcBef>
                <a:spcAft>
                  <a:spcPts val="800"/>
                </a:spcAft>
              </a:pPr>
              <a:r>
                <a:rPr lang="en-US" sz="2200" dirty="0">
                  <a:effectLst/>
                  <a:ea typeface="Calibri" panose="020F0502020204030204" pitchFamily="34" charset="0"/>
                  <a:cs typeface="Times New Roman" panose="02020603050405020304" pitchFamily="18" charset="0"/>
                </a:rPr>
                <a:t>1m   &lt;   CH &lt; 5m</a:t>
              </a:r>
            </a:p>
            <a:p>
              <a:pPr marL="0" marR="0">
                <a:spcBef>
                  <a:spcPts val="0"/>
                </a:spcBef>
                <a:spcAft>
                  <a:spcPts val="800"/>
                </a:spcAft>
              </a:pPr>
              <a:r>
                <a:rPr lang="en-US" sz="2200" dirty="0">
                  <a:effectLst/>
                  <a:ea typeface="Calibri" panose="020F0502020204030204" pitchFamily="34" charset="0"/>
                  <a:cs typeface="Times New Roman" panose="02020603050405020304" pitchFamily="18" charset="0"/>
                </a:rPr>
                <a:t>5m   &lt;= CH &lt; 10m</a:t>
              </a:r>
            </a:p>
            <a:p>
              <a:pPr marL="0" marR="0">
                <a:spcBef>
                  <a:spcPts val="0"/>
                </a:spcBef>
                <a:spcAft>
                  <a:spcPts val="800"/>
                </a:spcAft>
              </a:pPr>
              <a:r>
                <a:rPr lang="en-US" sz="2200" dirty="0">
                  <a:effectLst/>
                  <a:ea typeface="Calibri" panose="020F0502020204030204" pitchFamily="34" charset="0"/>
                  <a:cs typeface="Times New Roman" panose="02020603050405020304" pitchFamily="18" charset="0"/>
                </a:rPr>
                <a:t>10m &lt;= CH &lt; 25m</a:t>
              </a:r>
            </a:p>
            <a:p>
              <a:pPr marL="0" marR="0">
                <a:spcBef>
                  <a:spcPts val="0"/>
                </a:spcBef>
                <a:spcAft>
                  <a:spcPts val="800"/>
                </a:spcAft>
              </a:pPr>
              <a:r>
                <a:rPr lang="en-US" sz="2200" dirty="0">
                  <a:effectLst/>
                  <a:ea typeface="Calibri" panose="020F0502020204030204" pitchFamily="34" charset="0"/>
                  <a:cs typeface="Times New Roman" panose="02020603050405020304" pitchFamily="18" charset="0"/>
                </a:rPr>
                <a:t>25M &lt;= CH &lt; 50m</a:t>
              </a:r>
            </a:p>
          </p:txBody>
        </p:sp>
      </p:grpSp>
      <p:sp>
        <p:nvSpPr>
          <p:cNvPr id="34" name="Text Placeholder 16"/>
          <p:cNvSpPr txBox="1">
            <a:spLocks/>
          </p:cNvSpPr>
          <p:nvPr/>
        </p:nvSpPr>
        <p:spPr>
          <a:xfrm>
            <a:off x="914400" y="5103606"/>
            <a:ext cx="10955106" cy="67815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Nearly three quarters of Lassen Volcanic National Park (LVNP) is designated as Wilderness under the Wilderness Act of 1964, meaning it is to be managed “to preserve its natural conditions… with the imprint of man’s work substantially unnoticeable.” This prevents land managers from clearing excess vegetative fuels that have accumulated due to fire suppression policy. Therefore, LVNP must rely on fire to restore healthy levels of vegetation. Devastation following the 2012 Reading Fire demonstrated the strength of accumulated fuel loads. Detailed cataloguing of fuel loads is necessary to predict the behavior and severity of any fire allowed to burn in LVNP. To provide these estimates, NASA Earth observations were used to generate maps of historical and present-day tree mortality, and to evaluate advantages in using LiDAR data to obtain detailed fuel load measurements. We estimated tree mortality using a linear trend regression analysis implemented in Google Earth Engine (GEE), to process time series of multispectral data from Sentinel-2 and the Landsat series (TM, ETM+, OLI). LiDAR data were related to spatial layers of species coverage and other environmental factors to estimate fuel loads. These products will help partners at LVNP to periodically update their mortality maps and fuel loading estimates in their ongoing efforts to maintain a healthy and safe Wilderness.</a:t>
            </a:r>
          </a:p>
        </p:txBody>
      </p:sp>
      <p:sp>
        <p:nvSpPr>
          <p:cNvPr id="5" name="TextBox 4"/>
          <p:cNvSpPr txBox="1"/>
          <p:nvPr/>
        </p:nvSpPr>
        <p:spPr>
          <a:xfrm>
            <a:off x="912505" y="21243941"/>
            <a:ext cx="10937374"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Results</a:t>
            </a:r>
          </a:p>
        </p:txBody>
      </p:sp>
      <p:sp>
        <p:nvSpPr>
          <p:cNvPr id="8" name="Text Placeholder 16"/>
          <p:cNvSpPr txBox="1">
            <a:spLocks/>
          </p:cNvSpPr>
          <p:nvPr/>
        </p:nvSpPr>
        <p:spPr>
          <a:xfrm>
            <a:off x="15585413" y="32765217"/>
            <a:ext cx="9002401" cy="26160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800"/>
              </a:spcBef>
            </a:pPr>
            <a:r>
              <a:rPr lang="en-US" b="1" dirty="0"/>
              <a:t>Juan Torres-Perez</a:t>
            </a:r>
            <a:r>
              <a:rPr lang="en-US" dirty="0"/>
              <a:t>, Bay Area Environmental Research Institute</a:t>
            </a:r>
          </a:p>
          <a:p>
            <a:pPr>
              <a:lnSpc>
                <a:spcPct val="100000"/>
              </a:lnSpc>
              <a:spcBef>
                <a:spcPts val="800"/>
              </a:spcBef>
            </a:pPr>
            <a:r>
              <a:rPr lang="en-US" b="1" dirty="0"/>
              <a:t>Vince Ambrosia</a:t>
            </a:r>
            <a:r>
              <a:rPr lang="en-US" dirty="0"/>
              <a:t>, NASA Applied Science Wildfire Program</a:t>
            </a:r>
          </a:p>
          <a:p>
            <a:pPr>
              <a:lnSpc>
                <a:spcPct val="100000"/>
              </a:lnSpc>
              <a:spcBef>
                <a:spcPts val="800"/>
              </a:spcBef>
            </a:pPr>
            <a:r>
              <a:rPr lang="en-US" b="1" dirty="0"/>
              <a:t>Cindy Schmidt</a:t>
            </a:r>
            <a:r>
              <a:rPr lang="en-US" dirty="0"/>
              <a:t>, Bay Area Environmental Research Institute</a:t>
            </a:r>
          </a:p>
          <a:p>
            <a:pPr>
              <a:lnSpc>
                <a:spcPct val="100000"/>
              </a:lnSpc>
              <a:spcBef>
                <a:spcPts val="800"/>
              </a:spcBef>
            </a:pPr>
            <a:r>
              <a:rPr lang="en-US" b="1" dirty="0"/>
              <a:t>Keith Weber</a:t>
            </a:r>
            <a:r>
              <a:rPr lang="en-US" dirty="0"/>
              <a:t>, GIS Training and Research Center</a:t>
            </a:r>
          </a:p>
        </p:txBody>
      </p:sp>
      <p:sp>
        <p:nvSpPr>
          <p:cNvPr id="15" name="TextBox 14"/>
          <p:cNvSpPr txBox="1"/>
          <p:nvPr/>
        </p:nvSpPr>
        <p:spPr>
          <a:xfrm>
            <a:off x="914400" y="4451395"/>
            <a:ext cx="10930483"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Abstract</a:t>
            </a:r>
          </a:p>
        </p:txBody>
      </p:sp>
      <p:sp>
        <p:nvSpPr>
          <p:cNvPr id="16" name="TextBox 15"/>
          <p:cNvSpPr txBox="1"/>
          <p:nvPr/>
        </p:nvSpPr>
        <p:spPr>
          <a:xfrm>
            <a:off x="914400" y="19054989"/>
            <a:ext cx="6999835"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Objectives</a:t>
            </a:r>
          </a:p>
        </p:txBody>
      </p:sp>
      <p:sp>
        <p:nvSpPr>
          <p:cNvPr id="17" name="TextBox 16"/>
          <p:cNvSpPr txBox="1"/>
          <p:nvPr/>
        </p:nvSpPr>
        <p:spPr>
          <a:xfrm>
            <a:off x="932132" y="11962155"/>
            <a:ext cx="11407715"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Study Area</a:t>
            </a:r>
          </a:p>
        </p:txBody>
      </p:sp>
      <p:sp>
        <p:nvSpPr>
          <p:cNvPr id="18" name="TextBox 17"/>
          <p:cNvSpPr txBox="1"/>
          <p:nvPr/>
        </p:nvSpPr>
        <p:spPr>
          <a:xfrm>
            <a:off x="15580225" y="4427949"/>
            <a:ext cx="8657959"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Methodology</a:t>
            </a:r>
          </a:p>
        </p:txBody>
      </p:sp>
      <p:sp>
        <p:nvSpPr>
          <p:cNvPr id="19" name="TextBox 18"/>
          <p:cNvSpPr txBox="1"/>
          <p:nvPr/>
        </p:nvSpPr>
        <p:spPr>
          <a:xfrm>
            <a:off x="11844883" y="12067874"/>
            <a:ext cx="3742234" cy="1446550"/>
          </a:xfrm>
          <a:prstGeom prst="rect">
            <a:avLst/>
          </a:prstGeom>
          <a:noFill/>
        </p:spPr>
        <p:txBody>
          <a:bodyPr vert="horz" wrap="square" rtlCol="0">
            <a:spAutoFit/>
          </a:bodyPr>
          <a:lstStyle/>
          <a:p>
            <a:pPr algn="ctr"/>
            <a:r>
              <a:rPr lang="en-US" sz="4400" b="1" dirty="0">
                <a:solidFill>
                  <a:srgbClr val="566890"/>
                </a:solidFill>
                <a:latin typeface="Century Gothic" panose="020B0502020202020204" pitchFamily="34" charset="0"/>
              </a:rPr>
              <a:t>Earth Observations</a:t>
            </a:r>
          </a:p>
        </p:txBody>
      </p:sp>
      <p:sp>
        <p:nvSpPr>
          <p:cNvPr id="21" name="TextBox 20"/>
          <p:cNvSpPr txBox="1"/>
          <p:nvPr/>
        </p:nvSpPr>
        <p:spPr>
          <a:xfrm>
            <a:off x="15585413" y="31995776"/>
            <a:ext cx="7977487"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Acknowledgements</a:t>
            </a:r>
          </a:p>
        </p:txBody>
      </p:sp>
      <p:sp>
        <p:nvSpPr>
          <p:cNvPr id="22" name="TextBox 21"/>
          <p:cNvSpPr txBox="1"/>
          <p:nvPr/>
        </p:nvSpPr>
        <p:spPr>
          <a:xfrm>
            <a:off x="15586199" y="25742577"/>
            <a:ext cx="8645400"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Project Partners</a:t>
            </a:r>
          </a:p>
        </p:txBody>
      </p:sp>
      <p:sp>
        <p:nvSpPr>
          <p:cNvPr id="23" name="TextBox 22"/>
          <p:cNvSpPr txBox="1"/>
          <p:nvPr/>
        </p:nvSpPr>
        <p:spPr>
          <a:xfrm>
            <a:off x="15585413" y="27854239"/>
            <a:ext cx="8621916"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Team Members</a:t>
            </a:r>
          </a:p>
        </p:txBody>
      </p:sp>
      <p:sp>
        <p:nvSpPr>
          <p:cNvPr id="31" name="Main Title"/>
          <p:cNvSpPr>
            <a:spLocks noGrp="1"/>
          </p:cNvSpPr>
          <p:nvPr>
            <p:ph type="body" sz="quarter" idx="10"/>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1500" b="1" dirty="0">
                <a:solidFill>
                  <a:srgbClr val="566890"/>
                </a:solidFill>
              </a:rPr>
              <a:t>Lassen Volcanic National Park </a:t>
            </a:r>
            <a:r>
              <a:rPr lang="en-US" sz="11500" dirty="0">
                <a:solidFill>
                  <a:srgbClr val="566890"/>
                </a:solidFill>
              </a:rPr>
              <a:t>Disasters</a:t>
            </a:r>
          </a:p>
        </p:txBody>
      </p:sp>
      <p:sp>
        <p:nvSpPr>
          <p:cNvPr id="32" name="Subtitle"/>
          <p:cNvSpPr>
            <a:spLocks noGrp="1"/>
          </p:cNvSpPr>
          <p:nvPr>
            <p:ph type="body" sz="quarter" idx="13"/>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solidFill>
                  <a:srgbClr val="566890"/>
                </a:solidFill>
              </a:rPr>
              <a:t>Understanding Fuel Loading in Lassen Volcanic National Park Through Earth Observation to Manage Wildland Fire Risk</a:t>
            </a:r>
          </a:p>
        </p:txBody>
      </p:sp>
      <p:sp>
        <p:nvSpPr>
          <p:cNvPr id="39" name="Text Placeholder 16"/>
          <p:cNvSpPr txBox="1">
            <a:spLocks/>
          </p:cNvSpPr>
          <p:nvPr/>
        </p:nvSpPr>
        <p:spPr>
          <a:xfrm>
            <a:off x="15586199" y="20641853"/>
            <a:ext cx="8620345" cy="503524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spcBef>
                <a:spcPts val="600"/>
              </a:spcBef>
              <a:buClr>
                <a:srgbClr val="566890"/>
              </a:buClr>
            </a:pPr>
            <a:r>
              <a:rPr lang="en-US" dirty="0">
                <a:solidFill>
                  <a:schemeClr val="tx1">
                    <a:lumMod val="75000"/>
                  </a:schemeClr>
                </a:solidFill>
              </a:rPr>
              <a:t>Cloud-based computing with Google Earth Engine enables rapid mapping of tree mortality over a 30+ year time series of Landsat imagery. This provides Park managers insight to historic forest conditions impacting fuel build up.</a:t>
            </a:r>
          </a:p>
          <a:p>
            <a:pPr marL="347663" indent="-347663" algn="just">
              <a:spcBef>
                <a:spcPts val="600"/>
              </a:spcBef>
              <a:buClr>
                <a:srgbClr val="566890"/>
              </a:buClr>
            </a:pPr>
            <a:r>
              <a:rPr lang="en-US" dirty="0">
                <a:solidFill>
                  <a:schemeClr val="tx1">
                    <a:lumMod val="75000"/>
                  </a:schemeClr>
                </a:solidFill>
              </a:rPr>
              <a:t>Classification of present-day tree mortality from 10 meter resolution Sentinel-2 imagery is possible using vegetation and environmental data as inputs to a Support Vector Machine. This gives an up-to-date detail of tree health throughout the entire forest.</a:t>
            </a:r>
          </a:p>
          <a:p>
            <a:pPr marL="347663" indent="-347663" algn="just">
              <a:spcBef>
                <a:spcPts val="600"/>
              </a:spcBef>
              <a:buClr>
                <a:srgbClr val="566890"/>
              </a:buClr>
            </a:pPr>
            <a:r>
              <a:rPr lang="en-US" dirty="0">
                <a:solidFill>
                  <a:schemeClr val="tx1">
                    <a:lumMod val="75000"/>
                  </a:schemeClr>
                </a:solidFill>
              </a:rPr>
              <a:t>LiDAR provides finer spatial resolution and information about vertical structure of a forest that is missing from satellite multispectral imagery. This finer level of detail allows for more accurate understanding of fuel loads.</a:t>
            </a:r>
          </a:p>
        </p:txBody>
      </p:sp>
      <p:sp>
        <p:nvSpPr>
          <p:cNvPr id="40" name="TextBox 39"/>
          <p:cNvSpPr txBox="1"/>
          <p:nvPr/>
        </p:nvSpPr>
        <p:spPr>
          <a:xfrm>
            <a:off x="15621645" y="19873660"/>
            <a:ext cx="8623311"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Conclusions</a:t>
            </a:r>
          </a:p>
        </p:txBody>
      </p:sp>
      <p:sp>
        <p:nvSpPr>
          <p:cNvPr id="43" name="Subtitle"/>
          <p:cNvSpPr txBox="1">
            <a:spLocks/>
          </p:cNvSpPr>
          <p:nvPr/>
        </p:nvSpPr>
        <p:spPr>
          <a:xfrm>
            <a:off x="6096000" y="3515360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a:solidFill>
                  <a:srgbClr val="566890"/>
                </a:solidFill>
              </a:rPr>
              <a:t>NASA Ames Research Center – Summer 2017</a:t>
            </a:r>
          </a:p>
        </p:txBody>
      </p:sp>
      <p:sp>
        <p:nvSpPr>
          <p:cNvPr id="35" name="Text Placeholder 16"/>
          <p:cNvSpPr txBox="1">
            <a:spLocks/>
          </p:cNvSpPr>
          <p:nvPr/>
        </p:nvSpPr>
        <p:spPr>
          <a:xfrm>
            <a:off x="914400" y="19831060"/>
            <a:ext cx="11071890" cy="135929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600"/>
              </a:spcBef>
              <a:buClr>
                <a:srgbClr val="566890"/>
              </a:buClr>
            </a:pPr>
            <a:r>
              <a:rPr lang="en-US" b="1" dirty="0">
                <a:solidFill>
                  <a:srgbClr val="566890"/>
                </a:solidFill>
              </a:rPr>
              <a:t>Create</a:t>
            </a:r>
            <a:r>
              <a:rPr lang="en-US" dirty="0">
                <a:solidFill>
                  <a:srgbClr val="566890"/>
                </a:solidFill>
              </a:rPr>
              <a:t> </a:t>
            </a:r>
            <a:r>
              <a:rPr lang="en-US" dirty="0">
                <a:solidFill>
                  <a:schemeClr val="tx1">
                    <a:lumMod val="75000"/>
                  </a:schemeClr>
                </a:solidFill>
              </a:rPr>
              <a:t>a tool for quickly classifying vegetation condition (growing, stable, declining) from satellite imagery time series based on user-input year</a:t>
            </a:r>
          </a:p>
          <a:p>
            <a:pPr>
              <a:spcBef>
                <a:spcPts val="600"/>
              </a:spcBef>
              <a:buClr>
                <a:srgbClr val="566890"/>
              </a:buClr>
            </a:pPr>
            <a:r>
              <a:rPr lang="en-US" b="1" dirty="0">
                <a:solidFill>
                  <a:srgbClr val="566890"/>
                </a:solidFill>
              </a:rPr>
              <a:t>Analyze</a:t>
            </a:r>
            <a:r>
              <a:rPr lang="en-US" dirty="0">
                <a:solidFill>
                  <a:srgbClr val="566890"/>
                </a:solidFill>
              </a:rPr>
              <a:t> </a:t>
            </a:r>
            <a:r>
              <a:rPr lang="en-US" dirty="0">
                <a:solidFill>
                  <a:schemeClr val="tx1">
                    <a:lumMod val="75000"/>
                  </a:schemeClr>
                </a:solidFill>
              </a:rPr>
              <a:t>the utility of LiDAR for mapping fuel loads within LVNP</a:t>
            </a:r>
          </a:p>
        </p:txBody>
      </p:sp>
      <p:sp>
        <p:nvSpPr>
          <p:cNvPr id="41" name="Text Placeholder 16"/>
          <p:cNvSpPr txBox="1">
            <a:spLocks/>
          </p:cNvSpPr>
          <p:nvPr/>
        </p:nvSpPr>
        <p:spPr>
          <a:xfrm>
            <a:off x="15585413" y="26313987"/>
            <a:ext cx="5207014" cy="1682574"/>
          </a:xfrm>
          <a:prstGeom prst="rect">
            <a:avLst/>
          </a:prstGeom>
          <a:ln>
            <a:noFill/>
          </a:ln>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lnSpc>
                <a:spcPct val="100000"/>
              </a:lnSpc>
              <a:spcBef>
                <a:spcPts val="0"/>
              </a:spcBef>
            </a:pPr>
            <a:r>
              <a:rPr lang="en-US" dirty="0">
                <a:solidFill>
                  <a:schemeClr val="tx1">
                    <a:lumMod val="75000"/>
                  </a:schemeClr>
                </a:solidFill>
              </a:rPr>
              <a:t>National Park Service,</a:t>
            </a:r>
          </a:p>
          <a:p>
            <a:pPr algn="r">
              <a:lnSpc>
                <a:spcPct val="100000"/>
              </a:lnSpc>
              <a:spcBef>
                <a:spcPts val="0"/>
              </a:spcBef>
            </a:pPr>
            <a:r>
              <a:rPr lang="en-US" dirty="0">
                <a:solidFill>
                  <a:schemeClr val="tx1">
                    <a:lumMod val="75000"/>
                  </a:schemeClr>
                </a:solidFill>
              </a:rPr>
              <a:t>Lassen Volcanic National Park</a:t>
            </a:r>
          </a:p>
        </p:txBody>
      </p:sp>
      <p:sp>
        <p:nvSpPr>
          <p:cNvPr id="78" name="Text Placeholder 16"/>
          <p:cNvSpPr txBox="1">
            <a:spLocks/>
          </p:cNvSpPr>
          <p:nvPr/>
        </p:nvSpPr>
        <p:spPr>
          <a:xfrm>
            <a:off x="15815650" y="30998646"/>
            <a:ext cx="2872251" cy="9296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rPr>
              <a:t>Joshua Verkerke</a:t>
            </a:r>
          </a:p>
          <a:p>
            <a:pPr algn="ctr">
              <a:lnSpc>
                <a:spcPct val="100000"/>
              </a:lnSpc>
              <a:spcBef>
                <a:spcPts val="0"/>
              </a:spcBef>
            </a:pPr>
            <a:r>
              <a:rPr lang="en-US" dirty="0">
                <a:solidFill>
                  <a:schemeClr val="tx1">
                    <a:lumMod val="75000"/>
                  </a:schemeClr>
                </a:solidFill>
              </a:rPr>
              <a:t>(Project Lead)</a:t>
            </a:r>
          </a:p>
        </p:txBody>
      </p:sp>
      <p:sp>
        <p:nvSpPr>
          <p:cNvPr id="79" name="Text Placeholder 16"/>
          <p:cNvSpPr txBox="1">
            <a:spLocks/>
          </p:cNvSpPr>
          <p:nvPr/>
        </p:nvSpPr>
        <p:spPr>
          <a:xfrm>
            <a:off x="18329508" y="30998645"/>
            <a:ext cx="2872251" cy="9296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Anna McGarrigle</a:t>
            </a:r>
          </a:p>
        </p:txBody>
      </p:sp>
      <p:sp>
        <p:nvSpPr>
          <p:cNvPr id="80" name="Text Placeholder 16"/>
          <p:cNvSpPr txBox="1">
            <a:spLocks/>
          </p:cNvSpPr>
          <p:nvPr/>
        </p:nvSpPr>
        <p:spPr>
          <a:xfrm>
            <a:off x="20695458" y="30998645"/>
            <a:ext cx="3002160" cy="9296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John Dilger</a:t>
            </a:r>
          </a:p>
        </p:txBody>
      </p:sp>
      <p:pic>
        <p:nvPicPr>
          <p:cNvPr id="14" name="Picture 13">
            <a:extLst>
              <a:ext uri="{FF2B5EF4-FFF2-40B4-BE49-F238E27FC236}">
                <a16:creationId xmlns:a16="http://schemas.microsoft.com/office/drawing/2014/main" xmlns="" id="{F22B2F42-9ADD-4F67-A104-39D8B640EC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73578" y="25916295"/>
            <a:ext cx="1826654" cy="2377440"/>
          </a:xfrm>
          <a:prstGeom prst="rect">
            <a:avLst/>
          </a:prstGeom>
        </p:spPr>
      </p:pic>
      <p:grpSp>
        <p:nvGrpSpPr>
          <p:cNvPr id="45" name="Group 44">
            <a:extLst>
              <a:ext uri="{FF2B5EF4-FFF2-40B4-BE49-F238E27FC236}">
                <a16:creationId xmlns:a16="http://schemas.microsoft.com/office/drawing/2014/main" xmlns="" id="{96E5E1FA-6F6C-450F-811A-E955F4005033}"/>
              </a:ext>
            </a:extLst>
          </p:cNvPr>
          <p:cNvGrpSpPr/>
          <p:nvPr/>
        </p:nvGrpSpPr>
        <p:grpSpPr>
          <a:xfrm>
            <a:off x="12344400" y="4572000"/>
            <a:ext cx="2952547" cy="2650259"/>
            <a:chOff x="12344400" y="4572000"/>
            <a:chExt cx="2952547" cy="2650259"/>
          </a:xfrm>
        </p:grpSpPr>
        <p:pic>
          <p:nvPicPr>
            <p:cNvPr id="27" name="Picture 26">
              <a:extLst>
                <a:ext uri="{FF2B5EF4-FFF2-40B4-BE49-F238E27FC236}">
                  <a16:creationId xmlns:a16="http://schemas.microsoft.com/office/drawing/2014/main" xmlns="" id="{455EA33F-7F51-4E9D-8B73-427F9B14A0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44400" y="4572000"/>
              <a:ext cx="2743200" cy="2650259"/>
            </a:xfrm>
            <a:prstGeom prst="rect">
              <a:avLst/>
            </a:prstGeom>
          </p:spPr>
        </p:pic>
        <p:sp>
          <p:nvSpPr>
            <p:cNvPr id="51" name="TextBox 50">
              <a:extLst>
                <a:ext uri="{FF2B5EF4-FFF2-40B4-BE49-F238E27FC236}">
                  <a16:creationId xmlns:a16="http://schemas.microsoft.com/office/drawing/2014/main" xmlns="" id="{5550BA86-3935-465A-AFF0-BAB193AE1506}"/>
                </a:ext>
              </a:extLst>
            </p:cNvPr>
            <p:cNvSpPr txBox="1"/>
            <p:nvPr/>
          </p:nvSpPr>
          <p:spPr>
            <a:xfrm>
              <a:off x="13716000" y="4943022"/>
              <a:ext cx="1580947" cy="954107"/>
            </a:xfrm>
            <a:prstGeom prst="rect">
              <a:avLst/>
            </a:prstGeom>
            <a:noFill/>
          </p:spPr>
          <p:txBody>
            <a:bodyPr wrap="square" rtlCol="0">
              <a:spAutoFit/>
            </a:bodyPr>
            <a:lstStyle/>
            <a:p>
              <a:r>
                <a:rPr lang="en-US" sz="2800" dirty="0"/>
                <a:t>Landsat 5 TM</a:t>
              </a:r>
            </a:p>
          </p:txBody>
        </p:sp>
      </p:grpSp>
      <p:grpSp>
        <p:nvGrpSpPr>
          <p:cNvPr id="44" name="Group 43">
            <a:extLst>
              <a:ext uri="{FF2B5EF4-FFF2-40B4-BE49-F238E27FC236}">
                <a16:creationId xmlns:a16="http://schemas.microsoft.com/office/drawing/2014/main" xmlns="" id="{4AC27DF4-851A-43CA-A105-414D4E5874FF}"/>
              </a:ext>
            </a:extLst>
          </p:cNvPr>
          <p:cNvGrpSpPr/>
          <p:nvPr/>
        </p:nvGrpSpPr>
        <p:grpSpPr>
          <a:xfrm>
            <a:off x="12344400" y="7432509"/>
            <a:ext cx="2743200" cy="1550135"/>
            <a:chOff x="12344400" y="7398096"/>
            <a:chExt cx="2743200" cy="1550135"/>
          </a:xfrm>
        </p:grpSpPr>
        <p:pic>
          <p:nvPicPr>
            <p:cNvPr id="29" name="Picture 28">
              <a:extLst>
                <a:ext uri="{FF2B5EF4-FFF2-40B4-BE49-F238E27FC236}">
                  <a16:creationId xmlns:a16="http://schemas.microsoft.com/office/drawing/2014/main" xmlns="" id="{BD248369-D5E0-4EEE-9A88-AA0AEC40CE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44400" y="7832663"/>
              <a:ext cx="2743200" cy="1115568"/>
            </a:xfrm>
            <a:prstGeom prst="rect">
              <a:avLst/>
            </a:prstGeom>
          </p:spPr>
        </p:pic>
        <p:sp>
          <p:nvSpPr>
            <p:cNvPr id="88" name="TextBox 87">
              <a:extLst>
                <a:ext uri="{FF2B5EF4-FFF2-40B4-BE49-F238E27FC236}">
                  <a16:creationId xmlns:a16="http://schemas.microsoft.com/office/drawing/2014/main" xmlns="" id="{28DB6D18-65D6-4F2D-93E6-BD74BC323EDA}"/>
                </a:ext>
              </a:extLst>
            </p:cNvPr>
            <p:cNvSpPr txBox="1"/>
            <p:nvPr/>
          </p:nvSpPr>
          <p:spPr>
            <a:xfrm>
              <a:off x="12408701" y="7398096"/>
              <a:ext cx="2614598" cy="523220"/>
            </a:xfrm>
            <a:prstGeom prst="rect">
              <a:avLst/>
            </a:prstGeom>
            <a:noFill/>
          </p:spPr>
          <p:txBody>
            <a:bodyPr wrap="square" rtlCol="0">
              <a:spAutoFit/>
            </a:bodyPr>
            <a:lstStyle/>
            <a:p>
              <a:pPr algn="ctr"/>
              <a:r>
                <a:rPr lang="en-US" sz="2800" dirty="0"/>
                <a:t>Landsat 7 ETM+</a:t>
              </a:r>
            </a:p>
          </p:txBody>
        </p:sp>
      </p:grpSp>
      <p:grpSp>
        <p:nvGrpSpPr>
          <p:cNvPr id="30" name="Group 29">
            <a:extLst>
              <a:ext uri="{FF2B5EF4-FFF2-40B4-BE49-F238E27FC236}">
                <a16:creationId xmlns:a16="http://schemas.microsoft.com/office/drawing/2014/main" xmlns="" id="{1876DD42-BBAF-4C52-BB86-96449B6A134D}"/>
              </a:ext>
            </a:extLst>
          </p:cNvPr>
          <p:cNvGrpSpPr/>
          <p:nvPr/>
        </p:nvGrpSpPr>
        <p:grpSpPr>
          <a:xfrm>
            <a:off x="12344400" y="9192894"/>
            <a:ext cx="2743200" cy="2664730"/>
            <a:chOff x="12344400" y="9124068"/>
            <a:chExt cx="2743200" cy="2664730"/>
          </a:xfrm>
        </p:grpSpPr>
        <p:pic>
          <p:nvPicPr>
            <p:cNvPr id="38" name="Picture 37">
              <a:extLst>
                <a:ext uri="{FF2B5EF4-FFF2-40B4-BE49-F238E27FC236}">
                  <a16:creationId xmlns:a16="http://schemas.microsoft.com/office/drawing/2014/main" xmlns="" id="{A6886E07-DC37-445F-B967-8BB8190F0E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44400" y="9546786"/>
              <a:ext cx="2743200" cy="2242012"/>
            </a:xfrm>
            <a:prstGeom prst="rect">
              <a:avLst/>
            </a:prstGeom>
          </p:spPr>
        </p:pic>
        <p:sp>
          <p:nvSpPr>
            <p:cNvPr id="89" name="TextBox 88">
              <a:extLst>
                <a:ext uri="{FF2B5EF4-FFF2-40B4-BE49-F238E27FC236}">
                  <a16:creationId xmlns:a16="http://schemas.microsoft.com/office/drawing/2014/main" xmlns="" id="{2CD675F2-E839-42C5-A4A5-3979A51D16F6}"/>
                </a:ext>
              </a:extLst>
            </p:cNvPr>
            <p:cNvSpPr txBox="1"/>
            <p:nvPr/>
          </p:nvSpPr>
          <p:spPr>
            <a:xfrm>
              <a:off x="12408701" y="9124068"/>
              <a:ext cx="2614598" cy="523220"/>
            </a:xfrm>
            <a:prstGeom prst="rect">
              <a:avLst/>
            </a:prstGeom>
            <a:noFill/>
          </p:spPr>
          <p:txBody>
            <a:bodyPr wrap="square" rtlCol="0">
              <a:spAutoFit/>
            </a:bodyPr>
            <a:lstStyle/>
            <a:p>
              <a:pPr algn="ctr"/>
              <a:r>
                <a:rPr lang="en-US" sz="2800" dirty="0"/>
                <a:t>Landsat 8 OLI</a:t>
              </a:r>
            </a:p>
          </p:txBody>
        </p:sp>
      </p:grpSp>
      <p:grpSp>
        <p:nvGrpSpPr>
          <p:cNvPr id="10" name="Group 9">
            <a:extLst>
              <a:ext uri="{FF2B5EF4-FFF2-40B4-BE49-F238E27FC236}">
                <a16:creationId xmlns:a16="http://schemas.microsoft.com/office/drawing/2014/main" xmlns="" id="{E7E072FA-6F4A-4BB3-ACFA-428EC1DF97C4}"/>
              </a:ext>
            </a:extLst>
          </p:cNvPr>
          <p:cNvGrpSpPr/>
          <p:nvPr/>
        </p:nvGrpSpPr>
        <p:grpSpPr>
          <a:xfrm>
            <a:off x="12344400" y="13724674"/>
            <a:ext cx="2743200" cy="2050426"/>
            <a:chOff x="12344400" y="13587022"/>
            <a:chExt cx="2743200" cy="2050426"/>
          </a:xfrm>
        </p:grpSpPr>
        <p:pic>
          <p:nvPicPr>
            <p:cNvPr id="48" name="Picture 47">
              <a:extLst>
                <a:ext uri="{FF2B5EF4-FFF2-40B4-BE49-F238E27FC236}">
                  <a16:creationId xmlns:a16="http://schemas.microsoft.com/office/drawing/2014/main" xmlns="" id="{623C0EB5-CAE8-4C19-815B-88FF1F266A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44400" y="13587022"/>
              <a:ext cx="2743200" cy="2050426"/>
            </a:xfrm>
            <a:prstGeom prst="rect">
              <a:avLst/>
            </a:prstGeom>
          </p:spPr>
        </p:pic>
        <p:sp>
          <p:nvSpPr>
            <p:cNvPr id="90" name="TextBox 89">
              <a:extLst>
                <a:ext uri="{FF2B5EF4-FFF2-40B4-BE49-F238E27FC236}">
                  <a16:creationId xmlns:a16="http://schemas.microsoft.com/office/drawing/2014/main" xmlns="" id="{CC08A322-8B19-43E5-AECB-99D7BEC8F0F1}"/>
                </a:ext>
              </a:extLst>
            </p:cNvPr>
            <p:cNvSpPr txBox="1"/>
            <p:nvPr/>
          </p:nvSpPr>
          <p:spPr>
            <a:xfrm>
              <a:off x="13484908" y="13722387"/>
              <a:ext cx="1598796" cy="523220"/>
            </a:xfrm>
            <a:prstGeom prst="rect">
              <a:avLst/>
            </a:prstGeom>
            <a:noFill/>
          </p:spPr>
          <p:txBody>
            <a:bodyPr wrap="square" rtlCol="0">
              <a:spAutoFit/>
            </a:bodyPr>
            <a:lstStyle/>
            <a:p>
              <a:pPr algn="ctr"/>
              <a:r>
                <a:rPr lang="en-US" sz="2800" dirty="0"/>
                <a:t>Sentinel-2</a:t>
              </a:r>
            </a:p>
          </p:txBody>
        </p:sp>
      </p:grpSp>
      <p:grpSp>
        <p:nvGrpSpPr>
          <p:cNvPr id="3" name="Group 2">
            <a:extLst>
              <a:ext uri="{FF2B5EF4-FFF2-40B4-BE49-F238E27FC236}">
                <a16:creationId xmlns:a16="http://schemas.microsoft.com/office/drawing/2014/main" xmlns="" id="{A2F1D39D-1113-467F-84A4-5CB467F80B2F}"/>
              </a:ext>
            </a:extLst>
          </p:cNvPr>
          <p:cNvGrpSpPr/>
          <p:nvPr/>
        </p:nvGrpSpPr>
        <p:grpSpPr>
          <a:xfrm>
            <a:off x="12344400" y="15985350"/>
            <a:ext cx="2743200" cy="2482596"/>
            <a:chOff x="12344400" y="15813285"/>
            <a:chExt cx="2743200" cy="2482596"/>
          </a:xfrm>
        </p:grpSpPr>
        <p:pic>
          <p:nvPicPr>
            <p:cNvPr id="46" name="Picture 45">
              <a:extLst>
                <a:ext uri="{FF2B5EF4-FFF2-40B4-BE49-F238E27FC236}">
                  <a16:creationId xmlns:a16="http://schemas.microsoft.com/office/drawing/2014/main" xmlns="" id="{5E156F36-E668-43CB-9C0A-EE074E1882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2474702" y="15682983"/>
              <a:ext cx="2482596" cy="2743200"/>
            </a:xfrm>
            <a:prstGeom prst="rect">
              <a:avLst/>
            </a:prstGeom>
          </p:spPr>
        </p:pic>
        <p:sp>
          <p:nvSpPr>
            <p:cNvPr id="91" name="TextBox 90">
              <a:extLst>
                <a:ext uri="{FF2B5EF4-FFF2-40B4-BE49-F238E27FC236}">
                  <a16:creationId xmlns:a16="http://schemas.microsoft.com/office/drawing/2014/main" xmlns="" id="{3462361E-DA24-4C1F-931A-AE04580960E6}"/>
                </a:ext>
              </a:extLst>
            </p:cNvPr>
            <p:cNvSpPr txBox="1"/>
            <p:nvPr/>
          </p:nvSpPr>
          <p:spPr>
            <a:xfrm>
              <a:off x="13555691" y="16160472"/>
              <a:ext cx="1467608" cy="954107"/>
            </a:xfrm>
            <a:prstGeom prst="rect">
              <a:avLst/>
            </a:prstGeom>
            <a:noFill/>
          </p:spPr>
          <p:txBody>
            <a:bodyPr wrap="square" rtlCol="0">
              <a:spAutoFit/>
            </a:bodyPr>
            <a:lstStyle/>
            <a:p>
              <a:pPr algn="ctr"/>
              <a:r>
                <a:rPr lang="en-US" sz="2800" dirty="0"/>
                <a:t>SRTM V3</a:t>
              </a:r>
            </a:p>
          </p:txBody>
        </p:sp>
      </p:grpSp>
      <p:grpSp>
        <p:nvGrpSpPr>
          <p:cNvPr id="2" name="Group 1">
            <a:extLst>
              <a:ext uri="{FF2B5EF4-FFF2-40B4-BE49-F238E27FC236}">
                <a16:creationId xmlns:a16="http://schemas.microsoft.com/office/drawing/2014/main" xmlns="" id="{43C69249-7628-4E80-AAFB-D9EAB8549E99}"/>
              </a:ext>
            </a:extLst>
          </p:cNvPr>
          <p:cNvGrpSpPr/>
          <p:nvPr/>
        </p:nvGrpSpPr>
        <p:grpSpPr>
          <a:xfrm>
            <a:off x="12122701" y="18678194"/>
            <a:ext cx="2964899" cy="1880375"/>
            <a:chOff x="12122701" y="18678194"/>
            <a:chExt cx="2964899" cy="1880375"/>
          </a:xfrm>
        </p:grpSpPr>
        <p:pic>
          <p:nvPicPr>
            <p:cNvPr id="50" name="Picture 49">
              <a:extLst>
                <a:ext uri="{FF2B5EF4-FFF2-40B4-BE49-F238E27FC236}">
                  <a16:creationId xmlns:a16="http://schemas.microsoft.com/office/drawing/2014/main" xmlns="" id="{D7423250-3C2C-436E-AC73-FCAF3203CC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344400" y="19397318"/>
              <a:ext cx="2743200" cy="1161251"/>
            </a:xfrm>
            <a:prstGeom prst="rect">
              <a:avLst/>
            </a:prstGeom>
          </p:spPr>
        </p:pic>
        <p:sp>
          <p:nvSpPr>
            <p:cNvPr id="92" name="TextBox 91">
              <a:extLst>
                <a:ext uri="{FF2B5EF4-FFF2-40B4-BE49-F238E27FC236}">
                  <a16:creationId xmlns:a16="http://schemas.microsoft.com/office/drawing/2014/main" xmlns="" id="{013782DF-BBA1-47D0-900A-4CB1DDD184C5}"/>
                </a:ext>
              </a:extLst>
            </p:cNvPr>
            <p:cNvSpPr txBox="1"/>
            <p:nvPr/>
          </p:nvSpPr>
          <p:spPr>
            <a:xfrm>
              <a:off x="12122701" y="18678194"/>
              <a:ext cx="2958756" cy="954107"/>
            </a:xfrm>
            <a:prstGeom prst="rect">
              <a:avLst/>
            </a:prstGeom>
            <a:noFill/>
          </p:spPr>
          <p:txBody>
            <a:bodyPr wrap="square" rtlCol="0">
              <a:spAutoFit/>
            </a:bodyPr>
            <a:lstStyle/>
            <a:p>
              <a:pPr algn="ctr"/>
              <a:r>
                <a:rPr lang="en-US" sz="2800" dirty="0"/>
                <a:t>G-</a:t>
              </a:r>
              <a:r>
                <a:rPr lang="en-US" sz="2800" dirty="0" err="1"/>
                <a:t>LiHT</a:t>
              </a:r>
              <a:r>
                <a:rPr lang="en-US" sz="2800" dirty="0"/>
                <a:t> (Airborne Lidar)</a:t>
              </a:r>
            </a:p>
          </p:txBody>
        </p:sp>
      </p:grpSp>
      <p:grpSp>
        <p:nvGrpSpPr>
          <p:cNvPr id="161" name="Canvas 40">
            <a:extLst>
              <a:ext uri="{FF2B5EF4-FFF2-40B4-BE49-F238E27FC236}">
                <a16:creationId xmlns:a16="http://schemas.microsoft.com/office/drawing/2014/main" xmlns="" id="{0E36A91F-1CB5-4948-A76A-63171176EA19}"/>
              </a:ext>
            </a:extLst>
          </p:cNvPr>
          <p:cNvGrpSpPr/>
          <p:nvPr/>
        </p:nvGrpSpPr>
        <p:grpSpPr>
          <a:xfrm>
            <a:off x="15591998" y="5180278"/>
            <a:ext cx="8639602" cy="6540474"/>
            <a:chOff x="0" y="0"/>
            <a:chExt cx="7207885" cy="4826635"/>
          </a:xfrm>
        </p:grpSpPr>
        <p:sp>
          <p:nvSpPr>
            <p:cNvPr id="162" name="Rectangle 161">
              <a:extLst>
                <a:ext uri="{FF2B5EF4-FFF2-40B4-BE49-F238E27FC236}">
                  <a16:creationId xmlns:a16="http://schemas.microsoft.com/office/drawing/2014/main" xmlns="" id="{E95D7653-D3B0-483D-B4AB-800CE7698E65}"/>
                </a:ext>
              </a:extLst>
            </p:cNvPr>
            <p:cNvSpPr/>
            <p:nvPr/>
          </p:nvSpPr>
          <p:spPr>
            <a:xfrm>
              <a:off x="0" y="0"/>
              <a:ext cx="7207885" cy="4826635"/>
            </a:xfrm>
            <a:prstGeom prst="rect">
              <a:avLst/>
            </a:prstGeom>
          </p:spPr>
        </p:sp>
        <p:sp>
          <p:nvSpPr>
            <p:cNvPr id="163" name="Rectangle 162">
              <a:extLst>
                <a:ext uri="{FF2B5EF4-FFF2-40B4-BE49-F238E27FC236}">
                  <a16:creationId xmlns:a16="http://schemas.microsoft.com/office/drawing/2014/main" xmlns="" id="{D77E65AC-9250-4582-889F-33F211AC3832}"/>
                </a:ext>
              </a:extLst>
            </p:cNvPr>
            <p:cNvSpPr/>
            <p:nvPr/>
          </p:nvSpPr>
          <p:spPr>
            <a:xfrm>
              <a:off x="19095" y="549238"/>
              <a:ext cx="4686255" cy="4085245"/>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 name="Text Box 26">
              <a:extLst>
                <a:ext uri="{FF2B5EF4-FFF2-40B4-BE49-F238E27FC236}">
                  <a16:creationId xmlns:a16="http://schemas.microsoft.com/office/drawing/2014/main" xmlns="" id="{37BDA837-696E-467C-BA22-7F9B627F7B65}"/>
                </a:ext>
              </a:extLst>
            </p:cNvPr>
            <p:cNvSpPr txBox="1"/>
            <p:nvPr/>
          </p:nvSpPr>
          <p:spPr>
            <a:xfrm>
              <a:off x="104813" y="634969"/>
              <a:ext cx="1921713" cy="61916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200" b="1" dirty="0">
                  <a:effectLst/>
                  <a:ea typeface="Calibri" panose="020F0502020204030204" pitchFamily="34" charset="0"/>
                  <a:cs typeface="Times New Roman" panose="02020603050405020304" pitchFamily="18" charset="0"/>
                </a:rPr>
                <a:t>Filter GEE Cloud Repository</a:t>
              </a:r>
            </a:p>
          </p:txBody>
        </p:sp>
        <p:sp>
          <p:nvSpPr>
            <p:cNvPr id="165" name="Text Box 27">
              <a:extLst>
                <a:ext uri="{FF2B5EF4-FFF2-40B4-BE49-F238E27FC236}">
                  <a16:creationId xmlns:a16="http://schemas.microsoft.com/office/drawing/2014/main" xmlns="" id="{97ECD8D7-37C6-4C41-A326-281ABB4C979F}"/>
                </a:ext>
              </a:extLst>
            </p:cNvPr>
            <p:cNvSpPr txBox="1"/>
            <p:nvPr/>
          </p:nvSpPr>
          <p:spPr>
            <a:xfrm>
              <a:off x="104804" y="1254134"/>
              <a:ext cx="1921732" cy="170497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7000"/>
                </a:lnSpc>
                <a:spcBef>
                  <a:spcPts val="0"/>
                </a:spcBef>
                <a:spcAft>
                  <a:spcPts val="0"/>
                </a:spcAft>
                <a:buClr>
                  <a:srgbClr val="566890"/>
                </a:buClr>
                <a:buFont typeface="Webdings" panose="05030102010509060703" pitchFamily="18" charset="2"/>
                <a:buChar char=""/>
              </a:pPr>
              <a:r>
                <a:rPr lang="en-US" sz="2200" dirty="0">
                  <a:effectLst/>
                  <a:ea typeface="Calibri" panose="020F0502020204030204" pitchFamily="34" charset="0"/>
                  <a:cs typeface="Times New Roman" panose="02020603050405020304" pitchFamily="18" charset="0"/>
                </a:rPr>
                <a:t>Year</a:t>
              </a:r>
              <a:endParaRPr lang="en-US" sz="2200" dirty="0">
                <a:ea typeface="Calibri" panose="020F0502020204030204" pitchFamily="34" charset="0"/>
                <a:cs typeface="Times New Roman" panose="02020603050405020304" pitchFamily="18" charset="0"/>
              </a:endParaRPr>
            </a:p>
            <a:p>
              <a:pPr marL="231775" marR="0" lvl="0" indent="-231775">
                <a:lnSpc>
                  <a:spcPct val="107000"/>
                </a:lnSpc>
                <a:spcBef>
                  <a:spcPts val="0"/>
                </a:spcBef>
                <a:spcAft>
                  <a:spcPts val="0"/>
                </a:spcAft>
                <a:buClr>
                  <a:srgbClr val="566890"/>
                </a:buClr>
                <a:buFont typeface="Webdings" panose="05030102010509060703" pitchFamily="18" charset="2"/>
                <a:buChar char=""/>
              </a:pPr>
              <a:r>
                <a:rPr lang="en-US" sz="2200" dirty="0">
                  <a:effectLst/>
                  <a:ea typeface="Calibri" panose="020F0502020204030204" pitchFamily="34" charset="0"/>
                  <a:cs typeface="Times New Roman" panose="02020603050405020304" pitchFamily="18" charset="0"/>
                </a:rPr>
                <a:t>Growing Season (Mid-May </a:t>
              </a:r>
              <a:r>
                <a:rPr lang="en-US" sz="2200" dirty="0">
                  <a:solidFill>
                    <a:srgbClr val="566890"/>
                  </a:solidFill>
                  <a:effectLst/>
                  <a:ea typeface="Calibri" panose="020F0502020204030204" pitchFamily="34" charset="0"/>
                  <a:cs typeface="Times New Roman" panose="02020603050405020304" pitchFamily="18" charset="0"/>
                  <a:sym typeface="Wingdings" panose="05000000000000000000" pitchFamily="2" charset="2"/>
                </a:rPr>
                <a:t></a:t>
              </a:r>
              <a:r>
                <a:rPr lang="en-US" sz="2200" dirty="0">
                  <a:effectLst/>
                  <a:ea typeface="Calibri" panose="020F0502020204030204" pitchFamily="34" charset="0"/>
                  <a:cs typeface="Times New Roman" panose="02020603050405020304" pitchFamily="18" charset="0"/>
                </a:rPr>
                <a:t> Mid-Aug)</a:t>
              </a:r>
              <a:endParaRPr lang="en-US" sz="2200" dirty="0">
                <a:ea typeface="Calibri" panose="020F0502020204030204" pitchFamily="34" charset="0"/>
                <a:cs typeface="Times New Roman" panose="02020603050405020304" pitchFamily="18" charset="0"/>
              </a:endParaRPr>
            </a:p>
            <a:p>
              <a:pPr marL="115888" marR="0" lvl="0" indent="-115888">
                <a:lnSpc>
                  <a:spcPct val="107000"/>
                </a:lnSpc>
                <a:spcBef>
                  <a:spcPts val="0"/>
                </a:spcBef>
                <a:spcAft>
                  <a:spcPts val="0"/>
                </a:spcAft>
                <a:buClr>
                  <a:srgbClr val="566890"/>
                </a:buClr>
                <a:buFont typeface="Webdings" panose="05030102010509060703" pitchFamily="18" charset="2"/>
                <a:buChar char=""/>
              </a:pPr>
              <a:r>
                <a:rPr lang="en-US" sz="2200" dirty="0">
                  <a:effectLst/>
                  <a:ea typeface="Calibri" panose="020F0502020204030204" pitchFamily="34" charset="0"/>
                  <a:cs typeface="Times New Roman" panose="02020603050405020304" pitchFamily="18" charset="0"/>
                </a:rPr>
                <a:t>Study Area</a:t>
              </a:r>
            </a:p>
          </p:txBody>
        </p:sp>
        <p:sp>
          <p:nvSpPr>
            <p:cNvPr id="166" name="Text Box 3">
              <a:extLst>
                <a:ext uri="{FF2B5EF4-FFF2-40B4-BE49-F238E27FC236}">
                  <a16:creationId xmlns:a16="http://schemas.microsoft.com/office/drawing/2014/main" xmlns="" id="{1553673F-C3ED-49B2-8184-E84D0BA3BDC3}"/>
                </a:ext>
              </a:extLst>
            </p:cNvPr>
            <p:cNvSpPr txBox="1"/>
            <p:nvPr/>
          </p:nvSpPr>
          <p:spPr>
            <a:xfrm>
              <a:off x="104803" y="3263859"/>
              <a:ext cx="1921718" cy="63424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Calibri" panose="020F0502020204030204" pitchFamily="34" charset="0"/>
                </a:rPr>
                <a:t>Generate Spectral Indices</a:t>
              </a:r>
              <a:endParaRPr lang="en-US" sz="2200" b="1" dirty="0">
                <a:effectLst/>
                <a:ea typeface="Times New Roman" panose="02020603050405020304" pitchFamily="18" charset="0"/>
              </a:endParaRPr>
            </a:p>
          </p:txBody>
        </p:sp>
        <p:sp>
          <p:nvSpPr>
            <p:cNvPr id="167" name="Text Box 5">
              <a:extLst>
                <a:ext uri="{FF2B5EF4-FFF2-40B4-BE49-F238E27FC236}">
                  <a16:creationId xmlns:a16="http://schemas.microsoft.com/office/drawing/2014/main" xmlns="" id="{4E029240-B2B4-4F11-BE0C-3896A73E2772}"/>
                </a:ext>
              </a:extLst>
            </p:cNvPr>
            <p:cNvSpPr txBox="1"/>
            <p:nvPr/>
          </p:nvSpPr>
          <p:spPr>
            <a:xfrm>
              <a:off x="104814" y="3898103"/>
              <a:ext cx="1921707" cy="6096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NDVI</a:t>
              </a:r>
              <a:endParaRPr lang="en-US" sz="2200" dirty="0">
                <a:ea typeface="Calibri" panose="020F0502020204030204" pitchFamily="34"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NDMI</a:t>
              </a:r>
            </a:p>
          </p:txBody>
        </p:sp>
        <p:sp>
          <p:nvSpPr>
            <p:cNvPr id="168" name="Text Box 3">
              <a:extLst>
                <a:ext uri="{FF2B5EF4-FFF2-40B4-BE49-F238E27FC236}">
                  <a16:creationId xmlns:a16="http://schemas.microsoft.com/office/drawing/2014/main" xmlns="" id="{E2639847-F752-4602-A252-375DD8C6EFBE}"/>
                </a:ext>
              </a:extLst>
            </p:cNvPr>
            <p:cNvSpPr txBox="1"/>
            <p:nvPr/>
          </p:nvSpPr>
          <p:spPr>
            <a:xfrm>
              <a:off x="2466442" y="634970"/>
              <a:ext cx="2143681" cy="61916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Calibri" panose="020F0502020204030204" pitchFamily="34" charset="0"/>
                </a:rPr>
                <a:t>Create Growing Season Composite</a:t>
              </a:r>
              <a:endParaRPr lang="en-US" sz="2200" b="1" dirty="0">
                <a:effectLst/>
                <a:ea typeface="Times New Roman" panose="02020603050405020304" pitchFamily="18" charset="0"/>
              </a:endParaRPr>
            </a:p>
          </p:txBody>
        </p:sp>
        <p:sp>
          <p:nvSpPr>
            <p:cNvPr id="169" name="Text Box 5">
              <a:extLst>
                <a:ext uri="{FF2B5EF4-FFF2-40B4-BE49-F238E27FC236}">
                  <a16:creationId xmlns:a16="http://schemas.microsoft.com/office/drawing/2014/main" xmlns="" id="{590AE186-B7D6-4C07-9F41-290678DE066E}"/>
                </a:ext>
              </a:extLst>
            </p:cNvPr>
            <p:cNvSpPr txBox="1"/>
            <p:nvPr/>
          </p:nvSpPr>
          <p:spPr>
            <a:xfrm>
              <a:off x="2466442" y="1254133"/>
              <a:ext cx="2143669" cy="17049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Times New Roman" panose="02020603050405020304" pitchFamily="18" charset="0"/>
                  <a:cs typeface="Times New Roman" panose="02020603050405020304" pitchFamily="18" charset="0"/>
                </a:rPr>
                <a:t>Highest NDVI per pixel across Growing Season</a:t>
              </a: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Times New Roman" panose="02020603050405020304" pitchFamily="18" charset="0"/>
                  <a:cs typeface="Times New Roman" panose="02020603050405020304" pitchFamily="18" charset="0"/>
                </a:rPr>
                <a:t>Removes clouds, phenological variation</a:t>
              </a:r>
              <a:endParaRPr lang="en-US" sz="2200" dirty="0">
                <a:effectLst/>
                <a:ea typeface="Calibri" panose="020F0502020204030204" pitchFamily="34" charset="0"/>
                <a:cs typeface="Times New Roman" panose="02020603050405020304" pitchFamily="18" charset="0"/>
              </a:endParaRPr>
            </a:p>
          </p:txBody>
        </p:sp>
        <p:sp>
          <p:nvSpPr>
            <p:cNvPr id="170" name="Text Box 3">
              <a:extLst>
                <a:ext uri="{FF2B5EF4-FFF2-40B4-BE49-F238E27FC236}">
                  <a16:creationId xmlns:a16="http://schemas.microsoft.com/office/drawing/2014/main" xmlns="" id="{F6159010-A8B2-4825-9C0A-A05D3CB4CBFE}"/>
                </a:ext>
              </a:extLst>
            </p:cNvPr>
            <p:cNvSpPr txBox="1"/>
            <p:nvPr/>
          </p:nvSpPr>
          <p:spPr>
            <a:xfrm>
              <a:off x="5123419" y="634969"/>
              <a:ext cx="2067973" cy="61916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Calibri" panose="020F0502020204030204" pitchFamily="34" charset="0"/>
                </a:rPr>
                <a:t>Calculate Linear Trend</a:t>
              </a:r>
              <a:endParaRPr lang="en-US" sz="2200" b="1" dirty="0">
                <a:effectLst/>
                <a:ea typeface="Times New Roman" panose="02020603050405020304" pitchFamily="18" charset="0"/>
              </a:endParaRPr>
            </a:p>
          </p:txBody>
        </p:sp>
        <p:sp>
          <p:nvSpPr>
            <p:cNvPr id="171" name="Text Box 5">
              <a:extLst>
                <a:ext uri="{FF2B5EF4-FFF2-40B4-BE49-F238E27FC236}">
                  <a16:creationId xmlns:a16="http://schemas.microsoft.com/office/drawing/2014/main" xmlns="" id="{848871E5-AAD0-4602-8AC0-CBE7393D2BDA}"/>
                </a:ext>
              </a:extLst>
            </p:cNvPr>
            <p:cNvSpPr txBox="1"/>
            <p:nvPr/>
          </p:nvSpPr>
          <p:spPr>
            <a:xfrm>
              <a:off x="5123419" y="1254135"/>
              <a:ext cx="2067961" cy="11810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ρ = β</a:t>
              </a:r>
              <a:r>
                <a:rPr lang="en-US" sz="2200" baseline="-25000" dirty="0">
                  <a:effectLst/>
                  <a:ea typeface="Calibri" panose="020F0502020204030204" pitchFamily="34" charset="0"/>
                  <a:cs typeface="Times New Roman" panose="02020603050405020304" pitchFamily="18" charset="0"/>
                </a:rPr>
                <a:t>0 </a:t>
              </a:r>
              <a:r>
                <a:rPr lang="en-US" sz="2200" dirty="0">
                  <a:effectLst/>
                  <a:ea typeface="Calibri" panose="020F0502020204030204" pitchFamily="34" charset="0"/>
                  <a:cs typeface="Times New Roman" panose="02020603050405020304" pitchFamily="18" charset="0"/>
                </a:rPr>
                <a:t>+ β</a:t>
              </a:r>
              <a:r>
                <a:rPr lang="en-US" sz="2200" baseline="-25000" dirty="0">
                  <a:effectLst/>
                  <a:ea typeface="Calibri" panose="020F0502020204030204" pitchFamily="34" charset="0"/>
                  <a:cs typeface="Times New Roman" panose="02020603050405020304" pitchFamily="18" charset="0"/>
                </a:rPr>
                <a:t>1</a:t>
              </a:r>
              <a:r>
                <a:rPr lang="en-US" sz="2200" dirty="0">
                  <a:effectLst/>
                  <a:ea typeface="Calibri" panose="020F0502020204030204" pitchFamily="34" charset="0"/>
                  <a:cs typeface="Times New Roman" panose="02020603050405020304" pitchFamily="18" charset="0"/>
                </a:rPr>
                <a:t>t + e</a:t>
              </a:r>
              <a:r>
                <a:rPr lang="en-US" sz="2200" baseline="-25000" dirty="0">
                  <a:effectLst/>
                  <a:ea typeface="Calibri" panose="020F0502020204030204" pitchFamily="34" charset="0"/>
                  <a:cs typeface="Times New Roman" panose="02020603050405020304" pitchFamily="18" charset="0"/>
                </a:rPr>
                <a:t>t</a:t>
              </a:r>
              <a:endParaRPr lang="en-US" sz="2200" baseline="-25000" dirty="0">
                <a:ea typeface="Calibri" panose="020F0502020204030204" pitchFamily="34"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Best fit line of spectral value over time period</a:t>
              </a:r>
            </a:p>
          </p:txBody>
        </p:sp>
        <p:sp>
          <p:nvSpPr>
            <p:cNvPr id="172" name="Text Box 3">
              <a:extLst>
                <a:ext uri="{FF2B5EF4-FFF2-40B4-BE49-F238E27FC236}">
                  <a16:creationId xmlns:a16="http://schemas.microsoft.com/office/drawing/2014/main" xmlns="" id="{B866AF0F-19C1-41A3-A6E5-107FFE5430D9}"/>
                </a:ext>
              </a:extLst>
            </p:cNvPr>
            <p:cNvSpPr txBox="1"/>
            <p:nvPr/>
          </p:nvSpPr>
          <p:spPr>
            <a:xfrm>
              <a:off x="5123420" y="2884036"/>
              <a:ext cx="2067843" cy="82754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Calibri" panose="020F0502020204030204" pitchFamily="34" charset="0"/>
                </a:rPr>
                <a:t>Generate Mortality Classification</a:t>
              </a:r>
              <a:endParaRPr lang="en-US" sz="2200" b="1" dirty="0">
                <a:effectLst/>
                <a:ea typeface="Times New Roman" panose="02020603050405020304" pitchFamily="18" charset="0"/>
              </a:endParaRPr>
            </a:p>
          </p:txBody>
        </p:sp>
        <p:sp>
          <p:nvSpPr>
            <p:cNvPr id="173" name="Text Box 5">
              <a:extLst>
                <a:ext uri="{FF2B5EF4-FFF2-40B4-BE49-F238E27FC236}">
                  <a16:creationId xmlns:a16="http://schemas.microsoft.com/office/drawing/2014/main" xmlns="" id="{2AC8CEB1-06A0-49ED-AF4E-4CB178401184}"/>
                </a:ext>
              </a:extLst>
            </p:cNvPr>
            <p:cNvSpPr txBox="1"/>
            <p:nvPr/>
          </p:nvSpPr>
          <p:spPr>
            <a:xfrm>
              <a:off x="5122016" y="3704859"/>
              <a:ext cx="2069244" cy="80284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smtClean="0">
                  <a:ea typeface="Calibri" panose="020F0502020204030204" pitchFamily="34" charset="0"/>
                  <a:cs typeface="Times New Roman" panose="02020603050405020304" pitchFamily="18" charset="0"/>
                </a:rPr>
                <a:t> +</a:t>
              </a:r>
              <a:r>
                <a:rPr lang="en-US" sz="2200" dirty="0">
                  <a:ea typeface="Calibri" panose="020F0502020204030204" pitchFamily="34" charset="0"/>
                  <a:cs typeface="Times New Roman" panose="02020603050405020304" pitchFamily="18" charset="0"/>
                </a:rPr>
                <a:t>β</a:t>
              </a:r>
              <a:r>
                <a:rPr lang="en-US" sz="2200" baseline="-25000" dirty="0">
                  <a:ea typeface="Calibri" panose="020F0502020204030204" pitchFamily="34" charset="0"/>
                  <a:cs typeface="Times New Roman" panose="02020603050405020304" pitchFamily="18" charset="0"/>
                </a:rPr>
                <a:t>1</a:t>
              </a:r>
              <a:r>
                <a:rPr lang="en-US" sz="2200" dirty="0">
                  <a:ea typeface="Calibri" panose="020F0502020204030204" pitchFamily="34" charset="0"/>
                  <a:cs typeface="Times New Roman" panose="02020603050405020304" pitchFamily="18" charset="0"/>
                </a:rPr>
                <a:t>  = Growth</a:t>
              </a: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smtClean="0">
                  <a:ea typeface="Calibri" panose="020F0502020204030204" pitchFamily="34" charset="0"/>
                  <a:cs typeface="Times New Roman" panose="02020603050405020304" pitchFamily="18" charset="0"/>
                </a:rPr>
                <a:t>  </a:t>
              </a:r>
              <a:r>
                <a:rPr lang="en-US" sz="2200" dirty="0">
                  <a:ea typeface="Calibri" panose="020F0502020204030204" pitchFamily="34" charset="0"/>
                  <a:cs typeface="Times New Roman" panose="02020603050405020304" pitchFamily="18" charset="0"/>
                </a:rPr>
                <a:t>̶  </a:t>
              </a:r>
              <a:r>
                <a:rPr lang="en-US" sz="2200" dirty="0">
                  <a:effectLst/>
                  <a:ea typeface="Calibri" panose="020F0502020204030204" pitchFamily="34" charset="0"/>
                  <a:cs typeface="Times New Roman" panose="02020603050405020304" pitchFamily="18" charset="0"/>
                </a:rPr>
                <a:t>β</a:t>
              </a:r>
              <a:r>
                <a:rPr lang="en-US" sz="2200" baseline="-25000" dirty="0">
                  <a:effectLst/>
                  <a:ea typeface="Calibri" panose="020F0502020204030204" pitchFamily="34" charset="0"/>
                  <a:cs typeface="Times New Roman" panose="02020603050405020304" pitchFamily="18" charset="0"/>
                </a:rPr>
                <a:t>1</a:t>
              </a:r>
              <a:r>
                <a:rPr lang="en-US" sz="2200" dirty="0">
                  <a:effectLst/>
                  <a:ea typeface="Calibri" panose="020F0502020204030204" pitchFamily="34" charset="0"/>
                  <a:cs typeface="Times New Roman" panose="02020603050405020304" pitchFamily="18" charset="0"/>
                </a:rPr>
                <a:t>  = Mortality</a:t>
              </a:r>
              <a:endParaRPr lang="en-US" sz="2200" dirty="0">
                <a:ea typeface="Calibri" panose="020F0502020204030204" pitchFamily="34"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β</a:t>
              </a:r>
              <a:r>
                <a:rPr lang="en-US" sz="2200" baseline="-25000" dirty="0">
                  <a:effectLst/>
                  <a:ea typeface="Calibri" panose="020F0502020204030204" pitchFamily="34" charset="0"/>
                  <a:cs typeface="Times New Roman" panose="02020603050405020304" pitchFamily="18" charset="0"/>
                </a:rPr>
                <a:t>1</a:t>
              </a:r>
              <a:r>
                <a:rPr lang="en-US" sz="2200" dirty="0">
                  <a:effectLst/>
                  <a:ea typeface="Calibri" panose="020F0502020204030204" pitchFamily="34" charset="0"/>
                  <a:cs typeface="Times New Roman" panose="02020603050405020304" pitchFamily="18" charset="0"/>
                </a:rPr>
                <a:t>≈0 = Stable</a:t>
              </a:r>
            </a:p>
          </p:txBody>
        </p:sp>
        <p:cxnSp>
          <p:nvCxnSpPr>
            <p:cNvPr id="174" name="Connector: Elbow 173">
              <a:extLst>
                <a:ext uri="{FF2B5EF4-FFF2-40B4-BE49-F238E27FC236}">
                  <a16:creationId xmlns:a16="http://schemas.microsoft.com/office/drawing/2014/main" xmlns="" id="{C3423086-9F6A-4F29-97D7-CB83C45BA719}"/>
                </a:ext>
              </a:extLst>
            </p:cNvPr>
            <p:cNvCxnSpPr>
              <a:cxnSpLocks/>
              <a:stCxn id="166" idx="3"/>
              <a:endCxn id="169" idx="2"/>
            </p:cNvCxnSpPr>
            <p:nvPr/>
          </p:nvCxnSpPr>
          <p:spPr>
            <a:xfrm flipV="1">
              <a:off x="2026521" y="2959108"/>
              <a:ext cx="1511755" cy="621874"/>
            </a:xfrm>
            <a:prstGeom prst="bentConnector2">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sp>
          <p:nvSpPr>
            <p:cNvPr id="175" name="Text Box 50">
              <a:extLst>
                <a:ext uri="{FF2B5EF4-FFF2-40B4-BE49-F238E27FC236}">
                  <a16:creationId xmlns:a16="http://schemas.microsoft.com/office/drawing/2014/main" xmlns="" id="{0958F334-9BED-4320-A98F-A3407EF1DDC6}"/>
                </a:ext>
              </a:extLst>
            </p:cNvPr>
            <p:cNvSpPr txBox="1"/>
            <p:nvPr/>
          </p:nvSpPr>
          <p:spPr>
            <a:xfrm>
              <a:off x="2600337" y="3658224"/>
              <a:ext cx="1762135" cy="8971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solidFill>
                    <a:srgbClr val="566890"/>
                  </a:solidFill>
                  <a:effectLst/>
                  <a:ea typeface="Calibri" panose="020F0502020204030204" pitchFamily="34" charset="0"/>
                  <a:cs typeface="Times New Roman" panose="02020603050405020304" pitchFamily="18" charset="0"/>
                </a:rPr>
                <a:t>Repeat for each year in 5-year period</a:t>
              </a:r>
            </a:p>
          </p:txBody>
        </p:sp>
        <p:sp>
          <p:nvSpPr>
            <p:cNvPr id="176" name="Text Box 51">
              <a:extLst>
                <a:ext uri="{FF2B5EF4-FFF2-40B4-BE49-F238E27FC236}">
                  <a16:creationId xmlns:a16="http://schemas.microsoft.com/office/drawing/2014/main" xmlns="" id="{FC0901D7-56FA-469B-B960-0391B2749C67}"/>
                </a:ext>
              </a:extLst>
            </p:cNvPr>
            <p:cNvSpPr txBox="1"/>
            <p:nvPr/>
          </p:nvSpPr>
          <p:spPr>
            <a:xfrm>
              <a:off x="19084" y="392"/>
              <a:ext cx="7171792" cy="43861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800" b="1" dirty="0">
                  <a:effectLst/>
                  <a:ea typeface="Calibri" panose="020F0502020204030204" pitchFamily="34" charset="0"/>
                  <a:cs typeface="Times New Roman" panose="02020603050405020304" pitchFamily="18" charset="0"/>
                </a:rPr>
                <a:t>Historical Tree Mortality</a:t>
              </a:r>
            </a:p>
          </p:txBody>
        </p:sp>
        <p:cxnSp>
          <p:nvCxnSpPr>
            <p:cNvPr id="177" name="Straight Arrow Connector 176">
              <a:extLst>
                <a:ext uri="{FF2B5EF4-FFF2-40B4-BE49-F238E27FC236}">
                  <a16:creationId xmlns:a16="http://schemas.microsoft.com/office/drawing/2014/main" xmlns="" id="{0FBD51BD-F87F-4519-BE6A-907E09BA9C2F}"/>
                </a:ext>
              </a:extLst>
            </p:cNvPr>
            <p:cNvCxnSpPr>
              <a:cxnSpLocks/>
              <a:stCxn id="171" idx="2"/>
              <a:endCxn id="172" idx="0"/>
            </p:cNvCxnSpPr>
            <p:nvPr/>
          </p:nvCxnSpPr>
          <p:spPr>
            <a:xfrm flipH="1">
              <a:off x="6157342" y="2435234"/>
              <a:ext cx="58" cy="448802"/>
            </a:xfrm>
            <a:prstGeom prst="straightConnector1">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xmlns="" id="{E52C81AC-9FB5-4693-A172-58A24BE106E2}"/>
                </a:ext>
              </a:extLst>
            </p:cNvPr>
            <p:cNvCxnSpPr>
              <a:cxnSpLocks/>
              <a:stCxn id="165" idx="2"/>
              <a:endCxn id="166" idx="0"/>
            </p:cNvCxnSpPr>
            <p:nvPr/>
          </p:nvCxnSpPr>
          <p:spPr>
            <a:xfrm flipH="1">
              <a:off x="1065662" y="2959108"/>
              <a:ext cx="8" cy="304751"/>
            </a:xfrm>
            <a:prstGeom prst="straightConnector1">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xmlns="" id="{9A3F29CC-0331-49BA-8643-685AD2BC61D2}"/>
                </a:ext>
              </a:extLst>
            </p:cNvPr>
            <p:cNvCxnSpPr>
              <a:cxnSpLocks/>
              <a:stCxn id="168" idx="3"/>
              <a:endCxn id="170" idx="1"/>
            </p:cNvCxnSpPr>
            <p:nvPr/>
          </p:nvCxnSpPr>
          <p:spPr>
            <a:xfrm flipV="1">
              <a:off x="4610123" y="944551"/>
              <a:ext cx="513296" cy="2"/>
            </a:xfrm>
            <a:prstGeom prst="straightConnector1">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0" name="Canvas 1">
            <a:extLst>
              <a:ext uri="{FF2B5EF4-FFF2-40B4-BE49-F238E27FC236}">
                <a16:creationId xmlns:a16="http://schemas.microsoft.com/office/drawing/2014/main" xmlns="" id="{B760B885-C3B9-42B5-AADF-FA2CE54C23A7}"/>
              </a:ext>
            </a:extLst>
          </p:cNvPr>
          <p:cNvGrpSpPr/>
          <p:nvPr/>
        </p:nvGrpSpPr>
        <p:grpSpPr>
          <a:xfrm>
            <a:off x="15599138" y="11617127"/>
            <a:ext cx="8621065" cy="4844490"/>
            <a:chOff x="0" y="0"/>
            <a:chExt cx="6570951" cy="3253740"/>
          </a:xfrm>
        </p:grpSpPr>
        <p:sp>
          <p:nvSpPr>
            <p:cNvPr id="181" name="Rectangle 180">
              <a:extLst>
                <a:ext uri="{FF2B5EF4-FFF2-40B4-BE49-F238E27FC236}">
                  <a16:creationId xmlns:a16="http://schemas.microsoft.com/office/drawing/2014/main" xmlns="" id="{3C866AD8-B05E-4FAE-97DD-18949796B211}"/>
                </a:ext>
              </a:extLst>
            </p:cNvPr>
            <p:cNvSpPr/>
            <p:nvPr/>
          </p:nvSpPr>
          <p:spPr>
            <a:xfrm>
              <a:off x="0" y="0"/>
              <a:ext cx="6560185" cy="3253740"/>
            </a:xfrm>
            <a:prstGeom prst="rect">
              <a:avLst/>
            </a:prstGeom>
          </p:spPr>
        </p:sp>
        <p:sp>
          <p:nvSpPr>
            <p:cNvPr id="182" name="Text Box 3">
              <a:extLst>
                <a:ext uri="{FF2B5EF4-FFF2-40B4-BE49-F238E27FC236}">
                  <a16:creationId xmlns:a16="http://schemas.microsoft.com/office/drawing/2014/main" xmlns="" id="{DCC1CC30-E31B-45D8-8844-06E1F2D8250C}"/>
                </a:ext>
              </a:extLst>
            </p:cNvPr>
            <p:cNvSpPr txBox="1"/>
            <p:nvPr/>
          </p:nvSpPr>
          <p:spPr>
            <a:xfrm>
              <a:off x="36068" y="561415"/>
              <a:ext cx="1807650" cy="47723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200" b="1" dirty="0">
                  <a:effectLst/>
                  <a:ea typeface="Calibri" panose="020F0502020204030204" pitchFamily="34" charset="0"/>
                  <a:cs typeface="Times New Roman" panose="02020603050405020304" pitchFamily="18" charset="0"/>
                </a:rPr>
                <a:t>Preprocess Sentinel-2</a:t>
              </a:r>
            </a:p>
          </p:txBody>
        </p:sp>
        <p:sp>
          <p:nvSpPr>
            <p:cNvPr id="183" name="Text Box 5">
              <a:extLst>
                <a:ext uri="{FF2B5EF4-FFF2-40B4-BE49-F238E27FC236}">
                  <a16:creationId xmlns:a16="http://schemas.microsoft.com/office/drawing/2014/main" xmlns="" id="{55D74E9C-DDD1-47C5-9175-E11F607320F4}"/>
                </a:ext>
              </a:extLst>
            </p:cNvPr>
            <p:cNvSpPr txBox="1"/>
            <p:nvPr/>
          </p:nvSpPr>
          <p:spPr>
            <a:xfrm>
              <a:off x="36021" y="1038652"/>
              <a:ext cx="1807678" cy="165594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Acquire growing season scene</a:t>
              </a: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Processing in STEP: Terrain &amp; Atmospheric Correction</a:t>
              </a:r>
            </a:p>
          </p:txBody>
        </p:sp>
        <p:sp>
          <p:nvSpPr>
            <p:cNvPr id="184" name="Text Box 3">
              <a:extLst>
                <a:ext uri="{FF2B5EF4-FFF2-40B4-BE49-F238E27FC236}">
                  <a16:creationId xmlns:a16="http://schemas.microsoft.com/office/drawing/2014/main" xmlns="" id="{0A7DEB90-C083-4B90-9BCF-C51B815590B6}"/>
                </a:ext>
              </a:extLst>
            </p:cNvPr>
            <p:cNvSpPr txBox="1"/>
            <p:nvPr/>
          </p:nvSpPr>
          <p:spPr>
            <a:xfrm>
              <a:off x="2238648" y="562258"/>
              <a:ext cx="1960859" cy="47650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Calibri" panose="020F0502020204030204" pitchFamily="34" charset="0"/>
                </a:rPr>
                <a:t>Train Classification</a:t>
              </a:r>
              <a:endParaRPr lang="en-US" sz="2200" b="1" dirty="0">
                <a:effectLst/>
                <a:ea typeface="Times New Roman" panose="02020603050405020304" pitchFamily="18" charset="0"/>
              </a:endParaRPr>
            </a:p>
          </p:txBody>
        </p:sp>
        <p:sp>
          <p:nvSpPr>
            <p:cNvPr id="185" name="Text Box 5">
              <a:extLst>
                <a:ext uri="{FF2B5EF4-FFF2-40B4-BE49-F238E27FC236}">
                  <a16:creationId xmlns:a16="http://schemas.microsoft.com/office/drawing/2014/main" xmlns="" id="{E8449DD4-C993-4D3D-B0BB-3D2898BC4238}"/>
                </a:ext>
              </a:extLst>
            </p:cNvPr>
            <p:cNvSpPr txBox="1"/>
            <p:nvPr/>
          </p:nvSpPr>
          <p:spPr>
            <a:xfrm>
              <a:off x="2238713" y="1038394"/>
              <a:ext cx="1960973" cy="171871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a typeface="Times New Roman" panose="02020603050405020304" pitchFamily="18" charset="0"/>
                  <a:cs typeface="Times New Roman" panose="02020603050405020304" pitchFamily="18" charset="0"/>
                </a:rPr>
                <a:t>Support </a:t>
              </a:r>
              <a:r>
                <a:rPr lang="en-US" sz="2200" dirty="0">
                  <a:effectLst/>
                  <a:ea typeface="Times New Roman" panose="02020603050405020304" pitchFamily="18" charset="0"/>
                  <a:cs typeface="Times New Roman" panose="02020603050405020304" pitchFamily="18" charset="0"/>
                </a:rPr>
                <a:t>Vector Machine</a:t>
              </a:r>
              <a:endParaRPr lang="en-US" sz="2200" dirty="0">
                <a:ea typeface="Times New Roman" panose="02020603050405020304" pitchFamily="18"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Times New Roman" panose="02020603050405020304" pitchFamily="18" charset="0"/>
                  <a:cs typeface="Times New Roman" panose="02020603050405020304" pitchFamily="18" charset="0"/>
                </a:rPr>
                <a:t>Train on recent tree mortality classification</a:t>
              </a:r>
              <a:endParaRPr lang="en-US" sz="2200" dirty="0">
                <a:ea typeface="Times New Roman" panose="02020603050405020304" pitchFamily="18"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Times New Roman" panose="02020603050405020304" pitchFamily="18" charset="0"/>
                  <a:cs typeface="Times New Roman" panose="02020603050405020304" pitchFamily="18" charset="0"/>
                </a:rPr>
                <a:t>Environmental factors input</a:t>
              </a:r>
              <a:endParaRPr lang="en-US" sz="2200" dirty="0">
                <a:effectLst/>
                <a:ea typeface="Calibri" panose="020F0502020204030204" pitchFamily="34" charset="0"/>
                <a:cs typeface="Times New Roman" panose="02020603050405020304" pitchFamily="18" charset="0"/>
              </a:endParaRPr>
            </a:p>
          </p:txBody>
        </p:sp>
        <p:sp>
          <p:nvSpPr>
            <p:cNvPr id="186" name="Text Box 3">
              <a:extLst>
                <a:ext uri="{FF2B5EF4-FFF2-40B4-BE49-F238E27FC236}">
                  <a16:creationId xmlns:a16="http://schemas.microsoft.com/office/drawing/2014/main" xmlns="" id="{4D94683F-8C0A-4A78-B190-60B7046D5942}"/>
                </a:ext>
              </a:extLst>
            </p:cNvPr>
            <p:cNvSpPr txBox="1"/>
            <p:nvPr/>
          </p:nvSpPr>
          <p:spPr>
            <a:xfrm>
              <a:off x="4667757" y="561415"/>
              <a:ext cx="1892066" cy="4769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Times New Roman" panose="02020603050405020304" pitchFamily="18" charset="0"/>
                </a:rPr>
                <a:t>Generate Mortality</a:t>
              </a:r>
            </a:p>
          </p:txBody>
        </p:sp>
        <p:sp>
          <p:nvSpPr>
            <p:cNvPr id="187" name="Text Box 5">
              <a:extLst>
                <a:ext uri="{FF2B5EF4-FFF2-40B4-BE49-F238E27FC236}">
                  <a16:creationId xmlns:a16="http://schemas.microsoft.com/office/drawing/2014/main" xmlns="" id="{C01D8F68-C008-4926-862E-9449753F2628}"/>
                </a:ext>
              </a:extLst>
            </p:cNvPr>
            <p:cNvSpPr txBox="1"/>
            <p:nvPr/>
          </p:nvSpPr>
          <p:spPr>
            <a:xfrm>
              <a:off x="4667758" y="1038157"/>
              <a:ext cx="1892066" cy="98669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
                <a:tabLst>
                  <a:tab pos="114300" algn="l"/>
                </a:tabLst>
              </a:pPr>
              <a:r>
                <a:rPr lang="en-US" sz="2200" dirty="0">
                  <a:effectLst/>
                  <a:ea typeface="Calibri" panose="020F0502020204030204" pitchFamily="34" charset="0"/>
                  <a:cs typeface="Times New Roman" panose="02020603050405020304" pitchFamily="18" charset="0"/>
                </a:rPr>
                <a:t>Fit classification on Sentinel-2 high resolution imagery</a:t>
              </a:r>
            </a:p>
          </p:txBody>
        </p:sp>
        <p:cxnSp>
          <p:nvCxnSpPr>
            <p:cNvPr id="189" name="Straight Arrow Connector 188">
              <a:extLst>
                <a:ext uri="{FF2B5EF4-FFF2-40B4-BE49-F238E27FC236}">
                  <a16:creationId xmlns:a16="http://schemas.microsoft.com/office/drawing/2014/main" xmlns="" id="{DDF81E32-AB30-448A-B7EF-ACFE0FBB7C16}"/>
                </a:ext>
              </a:extLst>
            </p:cNvPr>
            <p:cNvCxnSpPr>
              <a:cxnSpLocks/>
              <a:stCxn id="182" idx="3"/>
              <a:endCxn id="184" idx="1"/>
            </p:cNvCxnSpPr>
            <p:nvPr/>
          </p:nvCxnSpPr>
          <p:spPr>
            <a:xfrm>
              <a:off x="1843718" y="800033"/>
              <a:ext cx="394929" cy="476"/>
            </a:xfrm>
            <a:prstGeom prst="straightConnector1">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sp>
          <p:nvSpPr>
            <p:cNvPr id="190" name="Text Box 51">
              <a:extLst>
                <a:ext uri="{FF2B5EF4-FFF2-40B4-BE49-F238E27FC236}">
                  <a16:creationId xmlns:a16="http://schemas.microsoft.com/office/drawing/2014/main" xmlns="" id="{25CCB96E-0148-4AF6-9ABD-9C56F9E17A25}"/>
                </a:ext>
              </a:extLst>
            </p:cNvPr>
            <p:cNvSpPr txBox="1"/>
            <p:nvPr/>
          </p:nvSpPr>
          <p:spPr>
            <a:xfrm>
              <a:off x="36022" y="3950"/>
              <a:ext cx="6534929" cy="42257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800" b="1" dirty="0">
                  <a:effectLst/>
                  <a:ea typeface="Calibri" panose="020F0502020204030204" pitchFamily="34" charset="0"/>
                </a:rPr>
                <a:t>Present Day Tree Mortality</a:t>
              </a:r>
              <a:endParaRPr lang="en-US" sz="2800" b="1" dirty="0">
                <a:effectLst/>
                <a:ea typeface="Times New Roman" panose="02020603050405020304" pitchFamily="18" charset="0"/>
              </a:endParaRPr>
            </a:p>
          </p:txBody>
        </p:sp>
      </p:grpSp>
      <p:cxnSp>
        <p:nvCxnSpPr>
          <p:cNvPr id="53" name="Straight Arrow Connector 52">
            <a:extLst>
              <a:ext uri="{FF2B5EF4-FFF2-40B4-BE49-F238E27FC236}">
                <a16:creationId xmlns:a16="http://schemas.microsoft.com/office/drawing/2014/main" xmlns="" id="{C6C1725D-7E69-4B8A-8E5D-C7743FC773D4}"/>
              </a:ext>
            </a:extLst>
          </p:cNvPr>
          <p:cNvCxnSpPr>
            <a:cxnSpLocks/>
            <a:stCxn id="184" idx="3"/>
            <a:endCxn id="186" idx="1"/>
          </p:cNvCxnSpPr>
          <p:nvPr/>
        </p:nvCxnSpPr>
        <p:spPr>
          <a:xfrm flipV="1">
            <a:off x="21108876" y="12808105"/>
            <a:ext cx="614343" cy="900"/>
          </a:xfrm>
          <a:prstGeom prst="straightConnector1">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910D4C08-6D10-403F-A6C0-C1A8980CA63A}"/>
              </a:ext>
            </a:extLst>
          </p:cNvPr>
          <p:cNvGrpSpPr/>
          <p:nvPr/>
        </p:nvGrpSpPr>
        <p:grpSpPr>
          <a:xfrm>
            <a:off x="16223073" y="28733031"/>
            <a:ext cx="2057404" cy="2081788"/>
            <a:chOff x="16223073" y="28790181"/>
            <a:chExt cx="2057404" cy="2081788"/>
          </a:xfrm>
        </p:grpSpPr>
        <p:pic>
          <p:nvPicPr>
            <p:cNvPr id="82" name="Picture 8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223073" y="28790181"/>
              <a:ext cx="2057404" cy="2081788"/>
            </a:xfrm>
            <a:prstGeom prst="rect">
              <a:avLst/>
            </a:prstGeom>
          </p:spPr>
        </p:pic>
        <p:pic>
          <p:nvPicPr>
            <p:cNvPr id="75" name="Picture 74" descr="C:\Users\jverkerk\Downloads\pics\ALM_170719_3.jpg">
              <a:extLst>
                <a:ext uri="{FF2B5EF4-FFF2-40B4-BE49-F238E27FC236}">
                  <a16:creationId xmlns:a16="http://schemas.microsoft.com/office/drawing/2014/main" xmlns="" id="{E84C6095-B95A-492D-9362-CBD1EA4F6FF1}"/>
                </a:ext>
              </a:extLst>
            </p:cNvPr>
            <p:cNvPicPr/>
            <p:nvPr/>
          </p:nvPicPr>
          <p:blipFill rotWithShape="1">
            <a:blip r:embed="rId15">
              <a:extLst>
                <a:ext uri="{28A0092B-C50C-407E-A947-70E740481C1C}">
                  <a14:useLocalDpi xmlns:a14="http://schemas.microsoft.com/office/drawing/2010/main" val="0"/>
                </a:ext>
              </a:extLst>
            </a:blip>
            <a:srcRect l="24022" t="28687" r="34468" b="43683"/>
            <a:stretch/>
          </p:blipFill>
          <p:spPr bwMode="auto">
            <a:xfrm>
              <a:off x="16428815" y="29004956"/>
              <a:ext cx="1645920" cy="1645920"/>
            </a:xfrm>
            <a:prstGeom prst="ellipse">
              <a:avLst/>
            </a:prstGeom>
            <a:noFill/>
            <a:ln>
              <a:noFill/>
            </a:ln>
            <a:extLst>
              <a:ext uri="{53640926-AAD7-44D8-BBD7-CCE9431645EC}">
                <a14:shadowObscured xmlns:a14="http://schemas.microsoft.com/office/drawing/2010/main"/>
              </a:ext>
            </a:extLst>
          </p:spPr>
        </p:pic>
      </p:grpSp>
      <p:grpSp>
        <p:nvGrpSpPr>
          <p:cNvPr id="28" name="Group 27">
            <a:extLst>
              <a:ext uri="{FF2B5EF4-FFF2-40B4-BE49-F238E27FC236}">
                <a16:creationId xmlns:a16="http://schemas.microsoft.com/office/drawing/2014/main" xmlns="" id="{27694B88-B34D-4CE0-8A30-6E83F11922CE}"/>
              </a:ext>
            </a:extLst>
          </p:cNvPr>
          <p:cNvGrpSpPr/>
          <p:nvPr/>
        </p:nvGrpSpPr>
        <p:grpSpPr>
          <a:xfrm>
            <a:off x="18682212" y="28733031"/>
            <a:ext cx="2057404" cy="2081788"/>
            <a:chOff x="18682212" y="28790181"/>
            <a:chExt cx="2057404" cy="2081788"/>
          </a:xfrm>
        </p:grpSpPr>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82212" y="28790181"/>
              <a:ext cx="2057404" cy="2081788"/>
            </a:xfrm>
            <a:prstGeom prst="rect">
              <a:avLst/>
            </a:prstGeom>
          </p:spPr>
        </p:pic>
        <p:pic>
          <p:nvPicPr>
            <p:cNvPr id="76" name="Picture 75" descr="C:\Users\jverkerk\Downloads\pics\ALM_170719_1-2.jpg">
              <a:extLst>
                <a:ext uri="{FF2B5EF4-FFF2-40B4-BE49-F238E27FC236}">
                  <a16:creationId xmlns:a16="http://schemas.microsoft.com/office/drawing/2014/main" xmlns="" id="{70110340-919D-42D1-B06E-4884A874DBF2}"/>
                </a:ext>
              </a:extLst>
            </p:cNvPr>
            <p:cNvPicPr/>
            <p:nvPr/>
          </p:nvPicPr>
          <p:blipFill rotWithShape="1">
            <a:blip r:embed="rId16">
              <a:extLst>
                <a:ext uri="{28A0092B-C50C-407E-A947-70E740481C1C}">
                  <a14:useLocalDpi xmlns:a14="http://schemas.microsoft.com/office/drawing/2010/main" val="0"/>
                </a:ext>
              </a:extLst>
            </a:blip>
            <a:srcRect l="24294" t="34485" r="26892" b="33024"/>
            <a:stretch/>
          </p:blipFill>
          <p:spPr bwMode="auto">
            <a:xfrm>
              <a:off x="18887954" y="29004956"/>
              <a:ext cx="1645920" cy="1645920"/>
            </a:xfrm>
            <a:prstGeom prst="ellipse">
              <a:avLst/>
            </a:prstGeom>
            <a:noFill/>
            <a:ln>
              <a:noFill/>
            </a:ln>
            <a:extLst>
              <a:ext uri="{53640926-AAD7-44D8-BBD7-CCE9431645EC}">
                <a14:shadowObscured xmlns:a14="http://schemas.microsoft.com/office/drawing/2010/main"/>
              </a:ext>
            </a:extLst>
          </p:spPr>
        </p:pic>
      </p:grpSp>
      <p:grpSp>
        <p:nvGrpSpPr>
          <p:cNvPr id="33" name="Group 32">
            <a:extLst>
              <a:ext uri="{FF2B5EF4-FFF2-40B4-BE49-F238E27FC236}">
                <a16:creationId xmlns:a16="http://schemas.microsoft.com/office/drawing/2014/main" xmlns="" id="{5B0B0061-B34F-45A9-8861-73249B86BFB2}"/>
              </a:ext>
            </a:extLst>
          </p:cNvPr>
          <p:cNvGrpSpPr/>
          <p:nvPr/>
        </p:nvGrpSpPr>
        <p:grpSpPr>
          <a:xfrm>
            <a:off x="21167836" y="28729872"/>
            <a:ext cx="2057404" cy="2081788"/>
            <a:chOff x="21167836" y="28787022"/>
            <a:chExt cx="2057404" cy="2081788"/>
          </a:xfrm>
        </p:grpSpPr>
        <p:pic>
          <p:nvPicPr>
            <p:cNvPr id="83" name="Picture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67836" y="28787022"/>
              <a:ext cx="2057404" cy="2081788"/>
            </a:xfrm>
            <a:prstGeom prst="rect">
              <a:avLst/>
            </a:prstGeom>
          </p:spPr>
        </p:pic>
        <p:pic>
          <p:nvPicPr>
            <p:cNvPr id="77" name="Picture 76" descr="C:\Users\jverkerk\Downloads\pics\ALM_170719_7.jpg">
              <a:extLst>
                <a:ext uri="{FF2B5EF4-FFF2-40B4-BE49-F238E27FC236}">
                  <a16:creationId xmlns:a16="http://schemas.microsoft.com/office/drawing/2014/main" xmlns="" id="{548E64CB-1C31-4DF8-B315-78B8622233CD}"/>
                </a:ext>
              </a:extLst>
            </p:cNvPr>
            <p:cNvPicPr/>
            <p:nvPr/>
          </p:nvPicPr>
          <p:blipFill rotWithShape="1">
            <a:blip r:embed="rId17">
              <a:extLst>
                <a:ext uri="{28A0092B-C50C-407E-A947-70E740481C1C}">
                  <a14:useLocalDpi xmlns:a14="http://schemas.microsoft.com/office/drawing/2010/main" val="0"/>
                </a:ext>
              </a:extLst>
            </a:blip>
            <a:srcRect l="20472" t="25436" r="30398" b="41862"/>
            <a:stretch/>
          </p:blipFill>
          <p:spPr bwMode="auto">
            <a:xfrm>
              <a:off x="21373578" y="29004956"/>
              <a:ext cx="1645920" cy="1645920"/>
            </a:xfrm>
            <a:prstGeom prst="ellipse">
              <a:avLst/>
            </a:prstGeom>
            <a:noFill/>
            <a:ln>
              <a:noFill/>
            </a:ln>
            <a:extLst>
              <a:ext uri="{53640926-AAD7-44D8-BBD7-CCE9431645EC}">
                <a14:shadowObscured xmlns:a14="http://schemas.microsoft.com/office/drawing/2010/main"/>
              </a:ext>
            </a:extLst>
          </p:spPr>
        </p:pic>
      </p:grpSp>
      <p:grpSp>
        <p:nvGrpSpPr>
          <p:cNvPr id="84" name="Canvas 20">
            <a:extLst>
              <a:ext uri="{FF2B5EF4-FFF2-40B4-BE49-F238E27FC236}">
                <a16:creationId xmlns:a16="http://schemas.microsoft.com/office/drawing/2014/main" xmlns="" id="{1C32E0A3-58F4-4DD0-9497-EF8517581036}"/>
              </a:ext>
            </a:extLst>
          </p:cNvPr>
          <p:cNvGrpSpPr/>
          <p:nvPr/>
        </p:nvGrpSpPr>
        <p:grpSpPr>
          <a:xfrm>
            <a:off x="15599138" y="15964803"/>
            <a:ext cx="8607406" cy="3789399"/>
            <a:chOff x="0" y="0"/>
            <a:chExt cx="6560185" cy="3267720"/>
          </a:xfrm>
        </p:grpSpPr>
        <p:sp>
          <p:nvSpPr>
            <p:cNvPr id="85" name="Rectangle 84">
              <a:extLst>
                <a:ext uri="{FF2B5EF4-FFF2-40B4-BE49-F238E27FC236}">
                  <a16:creationId xmlns:a16="http://schemas.microsoft.com/office/drawing/2014/main" xmlns="" id="{87F43E34-A386-461E-B11A-8B7A5819B9CF}"/>
                </a:ext>
              </a:extLst>
            </p:cNvPr>
            <p:cNvSpPr/>
            <p:nvPr/>
          </p:nvSpPr>
          <p:spPr>
            <a:xfrm>
              <a:off x="0" y="0"/>
              <a:ext cx="6560185" cy="3253740"/>
            </a:xfrm>
            <a:prstGeom prst="rect">
              <a:avLst/>
            </a:prstGeom>
          </p:spPr>
        </p:sp>
        <p:sp>
          <p:nvSpPr>
            <p:cNvPr id="86" name="Text Box 7">
              <a:extLst>
                <a:ext uri="{FF2B5EF4-FFF2-40B4-BE49-F238E27FC236}">
                  <a16:creationId xmlns:a16="http://schemas.microsoft.com/office/drawing/2014/main" xmlns="" id="{2B3E578B-B62C-40AD-83C5-829A82E7F30A}"/>
                </a:ext>
              </a:extLst>
            </p:cNvPr>
            <p:cNvSpPr txBox="1"/>
            <p:nvPr/>
          </p:nvSpPr>
          <p:spPr>
            <a:xfrm>
              <a:off x="36082" y="648473"/>
              <a:ext cx="1812497" cy="57561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200" b="1" dirty="0">
                  <a:effectLst/>
                  <a:ea typeface="Calibri" panose="020F0502020204030204" pitchFamily="34" charset="0"/>
                  <a:cs typeface="Times New Roman" panose="02020603050405020304" pitchFamily="18" charset="0"/>
                </a:rPr>
                <a:t>Acquire Data</a:t>
              </a:r>
            </a:p>
          </p:txBody>
        </p:sp>
        <p:sp>
          <p:nvSpPr>
            <p:cNvPr id="87" name="Text Box 10">
              <a:extLst>
                <a:ext uri="{FF2B5EF4-FFF2-40B4-BE49-F238E27FC236}">
                  <a16:creationId xmlns:a16="http://schemas.microsoft.com/office/drawing/2014/main" xmlns="" id="{CC2146F7-864B-4028-8C8F-CCB640FB390C}"/>
                </a:ext>
              </a:extLst>
            </p:cNvPr>
            <p:cNvSpPr txBox="1"/>
            <p:nvPr/>
          </p:nvSpPr>
          <p:spPr>
            <a:xfrm>
              <a:off x="35967" y="1233016"/>
              <a:ext cx="1812671" cy="203470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7000"/>
                </a:lnSpc>
                <a:spcBef>
                  <a:spcPts val="0"/>
                </a:spcBef>
                <a:spcAft>
                  <a:spcPts val="0"/>
                </a:spcAft>
                <a:buClr>
                  <a:srgbClr val="566890"/>
                </a:buClr>
                <a:buFont typeface="Webdings" panose="05030102010509060703" pitchFamily="18" charset="2"/>
                <a:buChar char=""/>
              </a:pPr>
              <a:r>
                <a:rPr lang="en-US" sz="2200" dirty="0">
                  <a:effectLst/>
                  <a:ea typeface="Calibri" panose="020F0502020204030204" pitchFamily="34" charset="0"/>
                  <a:cs typeface="Times New Roman" panose="02020603050405020304" pitchFamily="18" charset="0"/>
                </a:rPr>
                <a:t>Goddard’s LiDAR, Hyperspectral &amp; Thermal Imager</a:t>
              </a:r>
            </a:p>
            <a:p>
              <a:pPr marL="231775" marR="0" lvl="0" indent="-231775">
                <a:lnSpc>
                  <a:spcPct val="107000"/>
                </a:lnSpc>
                <a:spcBef>
                  <a:spcPts val="0"/>
                </a:spcBef>
                <a:spcAft>
                  <a:spcPts val="0"/>
                </a:spcAft>
                <a:buClr>
                  <a:srgbClr val="566890"/>
                </a:buClr>
                <a:buFont typeface="Webdings" panose="05030102010509060703" pitchFamily="18" charset="2"/>
                <a:buChar char=""/>
              </a:pPr>
              <a:r>
                <a:rPr lang="en-US" sz="2200" dirty="0">
                  <a:ea typeface="Calibri" panose="020F0502020204030204" pitchFamily="34" charset="0"/>
                  <a:cs typeface="Times New Roman" panose="02020603050405020304" pitchFamily="18" charset="0"/>
                </a:rPr>
                <a:t>Download in LAS format</a:t>
              </a:r>
            </a:p>
          </p:txBody>
        </p:sp>
        <p:sp>
          <p:nvSpPr>
            <p:cNvPr id="93" name="Text Box 3">
              <a:extLst>
                <a:ext uri="{FF2B5EF4-FFF2-40B4-BE49-F238E27FC236}">
                  <a16:creationId xmlns:a16="http://schemas.microsoft.com/office/drawing/2014/main" xmlns="" id="{ACCF6004-980B-4F17-9748-A13E4B938BFC}"/>
                </a:ext>
              </a:extLst>
            </p:cNvPr>
            <p:cNvSpPr txBox="1"/>
            <p:nvPr/>
          </p:nvSpPr>
          <p:spPr>
            <a:xfrm>
              <a:off x="2238512" y="649540"/>
              <a:ext cx="1960737" cy="57561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Calibri" panose="020F0502020204030204" pitchFamily="34" charset="0"/>
                </a:rPr>
                <a:t>Process Models</a:t>
              </a:r>
              <a:endParaRPr lang="en-US" sz="2200" b="1" dirty="0">
                <a:effectLst/>
                <a:ea typeface="Times New Roman" panose="02020603050405020304" pitchFamily="18" charset="0"/>
              </a:endParaRPr>
            </a:p>
          </p:txBody>
        </p:sp>
        <p:sp>
          <p:nvSpPr>
            <p:cNvPr id="94" name="Text Box 5">
              <a:extLst>
                <a:ext uri="{FF2B5EF4-FFF2-40B4-BE49-F238E27FC236}">
                  <a16:creationId xmlns:a16="http://schemas.microsoft.com/office/drawing/2014/main" xmlns="" id="{0E4CA6D4-802E-4D4F-AB8F-65B956393518}"/>
                </a:ext>
              </a:extLst>
            </p:cNvPr>
            <p:cNvSpPr txBox="1"/>
            <p:nvPr/>
          </p:nvSpPr>
          <p:spPr>
            <a:xfrm>
              <a:off x="2238510" y="1232273"/>
              <a:ext cx="1960738" cy="158138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4"/>
                <a:tabLst>
                  <a:tab pos="114300" algn="l"/>
                </a:tabLst>
              </a:pPr>
              <a:r>
                <a:rPr lang="en-US" sz="2200" dirty="0">
                  <a:effectLst/>
                  <a:ea typeface="Times New Roman" panose="02020603050405020304" pitchFamily="18" charset="0"/>
                  <a:cs typeface="Times New Roman" panose="02020603050405020304" pitchFamily="18" charset="0"/>
                </a:rPr>
                <a:t>Canopy Height</a:t>
              </a:r>
            </a:p>
            <a:p>
              <a:pPr marL="231775" marR="0" lvl="0" indent="-231775">
                <a:lnSpc>
                  <a:spcPct val="106000"/>
                </a:lnSpc>
                <a:spcBef>
                  <a:spcPts val="0"/>
                </a:spcBef>
                <a:spcAft>
                  <a:spcPts val="0"/>
                </a:spcAft>
                <a:buClr>
                  <a:srgbClr val="566890"/>
                </a:buClr>
                <a:buFont typeface="Webdings" panose="05030102010509060703" pitchFamily="18" charset="2"/>
                <a:buChar char="4"/>
                <a:tabLst>
                  <a:tab pos="114300" algn="l"/>
                </a:tabLst>
              </a:pPr>
              <a:r>
                <a:rPr lang="en-US" sz="2200" dirty="0">
                  <a:effectLst/>
                  <a:ea typeface="Times New Roman" panose="02020603050405020304" pitchFamily="18" charset="0"/>
                  <a:cs typeface="Times New Roman" panose="02020603050405020304" pitchFamily="18" charset="0"/>
                </a:rPr>
                <a:t>Bare Earth</a:t>
              </a:r>
              <a:endParaRPr lang="en-US" sz="2200" dirty="0">
                <a:ea typeface="Times New Roman" panose="02020603050405020304" pitchFamily="18"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4"/>
                <a:tabLst>
                  <a:tab pos="114300" algn="l"/>
                </a:tabLst>
              </a:pPr>
              <a:r>
                <a:rPr lang="en-US" sz="2200" dirty="0">
                  <a:effectLst/>
                  <a:ea typeface="Times New Roman" panose="02020603050405020304" pitchFamily="18" charset="0"/>
                  <a:cs typeface="Times New Roman" panose="02020603050405020304" pitchFamily="18" charset="0"/>
                </a:rPr>
                <a:t>Canopy Closure</a:t>
              </a:r>
              <a:endParaRPr lang="en-US" sz="2200" dirty="0">
                <a:ea typeface="Times New Roman" panose="02020603050405020304" pitchFamily="18"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4"/>
                <a:tabLst>
                  <a:tab pos="114300" algn="l"/>
                </a:tabLst>
              </a:pPr>
              <a:r>
                <a:rPr lang="en-US" sz="2200" dirty="0">
                  <a:effectLst/>
                  <a:ea typeface="Times New Roman" panose="02020603050405020304" pitchFamily="18" charset="0"/>
                  <a:cs typeface="Times New Roman" panose="02020603050405020304" pitchFamily="18" charset="0"/>
                </a:rPr>
                <a:t>Understory Binning</a:t>
              </a:r>
              <a:endParaRPr lang="en-US" sz="2200" dirty="0">
                <a:effectLst/>
                <a:ea typeface="Calibri" panose="020F0502020204030204" pitchFamily="34" charset="0"/>
                <a:cs typeface="Times New Roman" panose="02020603050405020304" pitchFamily="18" charset="0"/>
              </a:endParaRPr>
            </a:p>
          </p:txBody>
        </p:sp>
        <p:sp>
          <p:nvSpPr>
            <p:cNvPr id="95" name="Text Box 3">
              <a:extLst>
                <a:ext uri="{FF2B5EF4-FFF2-40B4-BE49-F238E27FC236}">
                  <a16:creationId xmlns:a16="http://schemas.microsoft.com/office/drawing/2014/main" xmlns="" id="{EB5C3793-89CB-4A48-8D08-BA9F09A3566B}"/>
                </a:ext>
              </a:extLst>
            </p:cNvPr>
            <p:cNvSpPr txBox="1"/>
            <p:nvPr/>
          </p:nvSpPr>
          <p:spPr>
            <a:xfrm>
              <a:off x="4667479" y="649540"/>
              <a:ext cx="1892344" cy="57561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200" b="1" dirty="0">
                  <a:effectLst/>
                  <a:ea typeface="Times New Roman" panose="02020603050405020304" pitchFamily="18" charset="0"/>
                </a:rPr>
                <a:t>Generate Areas Of Interest</a:t>
              </a:r>
            </a:p>
          </p:txBody>
        </p:sp>
        <p:sp>
          <p:nvSpPr>
            <p:cNvPr id="96" name="Text Box 5">
              <a:extLst>
                <a:ext uri="{FF2B5EF4-FFF2-40B4-BE49-F238E27FC236}">
                  <a16:creationId xmlns:a16="http://schemas.microsoft.com/office/drawing/2014/main" xmlns="" id="{ECE76F75-D593-4A19-B21B-235ACB005213}"/>
                </a:ext>
              </a:extLst>
            </p:cNvPr>
            <p:cNvSpPr txBox="1"/>
            <p:nvPr/>
          </p:nvSpPr>
          <p:spPr>
            <a:xfrm>
              <a:off x="4667469" y="1231975"/>
              <a:ext cx="1892716" cy="20349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31775" marR="0" lvl="0" indent="-231775">
                <a:lnSpc>
                  <a:spcPct val="106000"/>
                </a:lnSpc>
                <a:spcBef>
                  <a:spcPts val="0"/>
                </a:spcBef>
                <a:spcAft>
                  <a:spcPts val="0"/>
                </a:spcAft>
                <a:buClr>
                  <a:srgbClr val="566890"/>
                </a:buClr>
                <a:buFont typeface="Webdings" panose="05030102010509060703" pitchFamily="18" charset="2"/>
                <a:buChar char="4"/>
                <a:tabLst>
                  <a:tab pos="114300" algn="l"/>
                </a:tabLst>
              </a:pPr>
              <a:r>
                <a:rPr lang="en-US" sz="2200" dirty="0">
                  <a:effectLst/>
                  <a:ea typeface="Calibri" panose="020F0502020204030204" pitchFamily="34" charset="0"/>
                  <a:cs typeface="Times New Roman" panose="02020603050405020304" pitchFamily="18" charset="0"/>
                </a:rPr>
                <a:t>Combine with environmental parameters</a:t>
              </a:r>
              <a:endParaRPr lang="en-US" sz="2200" dirty="0">
                <a:ea typeface="Calibri" panose="020F0502020204030204" pitchFamily="34" charset="0"/>
                <a:cs typeface="Times New Roman" panose="02020603050405020304" pitchFamily="18" charset="0"/>
              </a:endParaRPr>
            </a:p>
            <a:p>
              <a:pPr marL="231775" marR="0" lvl="0" indent="-231775">
                <a:lnSpc>
                  <a:spcPct val="106000"/>
                </a:lnSpc>
                <a:spcBef>
                  <a:spcPts val="0"/>
                </a:spcBef>
                <a:spcAft>
                  <a:spcPts val="0"/>
                </a:spcAft>
                <a:buClr>
                  <a:srgbClr val="566890"/>
                </a:buClr>
                <a:buFont typeface="Webdings" panose="05030102010509060703" pitchFamily="18" charset="2"/>
                <a:buChar char="4"/>
                <a:tabLst>
                  <a:tab pos="114300" algn="l"/>
                </a:tabLst>
              </a:pPr>
              <a:r>
                <a:rPr lang="en-US" sz="2200" dirty="0">
                  <a:effectLst/>
                  <a:ea typeface="Calibri" panose="020F0502020204030204" pitchFamily="34" charset="0"/>
                  <a:cs typeface="Times New Roman" panose="02020603050405020304" pitchFamily="18" charset="0"/>
                </a:rPr>
                <a:t>Calculate weighted fuel loadings</a:t>
              </a:r>
            </a:p>
          </p:txBody>
        </p:sp>
        <p:cxnSp>
          <p:nvCxnSpPr>
            <p:cNvPr id="97" name="Straight Arrow Connector 96">
              <a:extLst>
                <a:ext uri="{FF2B5EF4-FFF2-40B4-BE49-F238E27FC236}">
                  <a16:creationId xmlns:a16="http://schemas.microsoft.com/office/drawing/2014/main" xmlns="" id="{D872F9AC-AD53-4A50-97DB-0CDE73D991CC}"/>
                </a:ext>
              </a:extLst>
            </p:cNvPr>
            <p:cNvCxnSpPr>
              <a:cxnSpLocks/>
              <a:stCxn id="93" idx="3"/>
              <a:endCxn id="95" idx="1"/>
            </p:cNvCxnSpPr>
            <p:nvPr/>
          </p:nvCxnSpPr>
          <p:spPr>
            <a:xfrm>
              <a:off x="4199250" y="937349"/>
              <a:ext cx="468229" cy="0"/>
            </a:xfrm>
            <a:prstGeom prst="straightConnector1">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xmlns="" id="{6C69122C-CC67-40C6-95BA-5689E14FAD92}"/>
                </a:ext>
              </a:extLst>
            </p:cNvPr>
            <p:cNvCxnSpPr>
              <a:cxnSpLocks/>
              <a:stCxn id="86" idx="3"/>
              <a:endCxn id="93" idx="1"/>
            </p:cNvCxnSpPr>
            <p:nvPr/>
          </p:nvCxnSpPr>
          <p:spPr>
            <a:xfrm>
              <a:off x="1848579" y="936281"/>
              <a:ext cx="389933" cy="1068"/>
            </a:xfrm>
            <a:prstGeom prst="straightConnector1">
              <a:avLst/>
            </a:prstGeom>
            <a:ln w="38100">
              <a:solidFill>
                <a:srgbClr val="566890"/>
              </a:solidFill>
              <a:tailEnd type="triangle"/>
            </a:ln>
          </p:spPr>
          <p:style>
            <a:lnRef idx="1">
              <a:schemeClr val="accent1"/>
            </a:lnRef>
            <a:fillRef idx="0">
              <a:schemeClr val="accent1"/>
            </a:fillRef>
            <a:effectRef idx="0">
              <a:schemeClr val="accent1"/>
            </a:effectRef>
            <a:fontRef idx="minor">
              <a:schemeClr val="tx1"/>
            </a:fontRef>
          </p:style>
        </p:cxnSp>
        <p:sp>
          <p:nvSpPr>
            <p:cNvPr id="99" name="Text Box 51">
              <a:extLst>
                <a:ext uri="{FF2B5EF4-FFF2-40B4-BE49-F238E27FC236}">
                  <a16:creationId xmlns:a16="http://schemas.microsoft.com/office/drawing/2014/main" xmlns="" id="{D05CCB16-0B6D-4BA8-99B4-EE702896DD1B}"/>
                </a:ext>
              </a:extLst>
            </p:cNvPr>
            <p:cNvSpPr txBox="1"/>
            <p:nvPr/>
          </p:nvSpPr>
          <p:spPr>
            <a:xfrm>
              <a:off x="36068" y="774"/>
              <a:ext cx="6523755" cy="56059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800" b="1" dirty="0">
                  <a:effectLst/>
                  <a:ea typeface="Calibri" panose="020F0502020204030204" pitchFamily="34" charset="0"/>
                </a:rPr>
                <a:t>LiDAR Feasibility</a:t>
              </a:r>
              <a:endParaRPr lang="en-US" sz="2800" b="1" dirty="0">
                <a:effectLst/>
                <a:ea typeface="Times New Roman" panose="02020603050405020304" pitchFamily="18" charset="0"/>
              </a:endParaRPr>
            </a:p>
          </p:txBody>
        </p:sp>
      </p:grpSp>
      <p:cxnSp>
        <p:nvCxnSpPr>
          <p:cNvPr id="4" name="Straight Connector 3">
            <a:extLst>
              <a:ext uri="{FF2B5EF4-FFF2-40B4-BE49-F238E27FC236}">
                <a16:creationId xmlns:a16="http://schemas.microsoft.com/office/drawing/2014/main" xmlns="" id="{F8A652A1-B3E8-4AEC-B8B7-BFF8CF6A37B8}"/>
              </a:ext>
            </a:extLst>
          </p:cNvPr>
          <p:cNvCxnSpPr/>
          <p:nvPr/>
        </p:nvCxnSpPr>
        <p:spPr>
          <a:xfrm>
            <a:off x="12001500" y="21117511"/>
            <a:ext cx="3429000" cy="0"/>
          </a:xfrm>
          <a:prstGeom prst="line">
            <a:avLst/>
          </a:prstGeom>
          <a:ln w="38100">
            <a:solidFill>
              <a:srgbClr val="56689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14525347-6711-4D37-AE7E-7C47B847105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15980" y="22088628"/>
            <a:ext cx="9543079" cy="6479283"/>
          </a:xfrm>
          <a:prstGeom prst="rect">
            <a:avLst/>
          </a:prstGeom>
        </p:spPr>
      </p:pic>
      <p:pic>
        <p:nvPicPr>
          <p:cNvPr id="11" name="Picture 10">
            <a:extLst>
              <a:ext uri="{FF2B5EF4-FFF2-40B4-BE49-F238E27FC236}">
                <a16:creationId xmlns:a16="http://schemas.microsoft.com/office/drawing/2014/main" xmlns="" id="{68817E12-2BA3-45BA-8625-068EBCF19EA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71999" y="29164245"/>
            <a:ext cx="8082820" cy="5830830"/>
          </a:xfrm>
          <a:prstGeom prst="rect">
            <a:avLst/>
          </a:prstGeom>
        </p:spPr>
      </p:pic>
      <p:grpSp>
        <p:nvGrpSpPr>
          <p:cNvPr id="25" name="Group 24">
            <a:extLst>
              <a:ext uri="{FF2B5EF4-FFF2-40B4-BE49-F238E27FC236}">
                <a16:creationId xmlns:a16="http://schemas.microsoft.com/office/drawing/2014/main" xmlns="" id="{2DE6F5D1-505B-4AEB-A333-417EC506E1CD}"/>
              </a:ext>
            </a:extLst>
          </p:cNvPr>
          <p:cNvGrpSpPr/>
          <p:nvPr/>
        </p:nvGrpSpPr>
        <p:grpSpPr>
          <a:xfrm>
            <a:off x="1051265" y="24201626"/>
            <a:ext cx="1125956" cy="2286007"/>
            <a:chOff x="9759301" y="24809554"/>
            <a:chExt cx="1125956" cy="2286007"/>
          </a:xfrm>
        </p:grpSpPr>
        <p:pic>
          <p:nvPicPr>
            <p:cNvPr id="6" name="Picture 5">
              <a:extLst>
                <a:ext uri="{FF2B5EF4-FFF2-40B4-BE49-F238E27FC236}">
                  <a16:creationId xmlns:a16="http://schemas.microsoft.com/office/drawing/2014/main" xmlns="" id="{0DD0BDF0-B8BD-4284-A1A1-900FB590FDB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V="1">
              <a:off x="10624693" y="24809554"/>
              <a:ext cx="260564" cy="2286005"/>
            </a:xfrm>
            <a:prstGeom prst="rect">
              <a:avLst/>
            </a:prstGeom>
          </p:spPr>
        </p:pic>
        <p:sp>
          <p:nvSpPr>
            <p:cNvPr id="12" name="Rectangle 11">
              <a:extLst>
                <a:ext uri="{FF2B5EF4-FFF2-40B4-BE49-F238E27FC236}">
                  <a16:creationId xmlns:a16="http://schemas.microsoft.com/office/drawing/2014/main" xmlns="" id="{DE51134C-106A-44E9-8F16-779538875F22}"/>
                </a:ext>
              </a:extLst>
            </p:cNvPr>
            <p:cNvSpPr/>
            <p:nvPr/>
          </p:nvSpPr>
          <p:spPr>
            <a:xfrm>
              <a:off x="9761453" y="25752503"/>
              <a:ext cx="904415" cy="461665"/>
            </a:xfrm>
            <a:prstGeom prst="rect">
              <a:avLst/>
            </a:prstGeom>
          </p:spPr>
          <p:txBody>
            <a:bodyPr wrap="none">
              <a:spAutoFit/>
            </a:bodyPr>
            <a:lstStyle/>
            <a:p>
              <a:r>
                <a:rPr lang="en-US" sz="2400" dirty="0">
                  <a:latin typeface="Century Gothic" panose="020B0502020202020204" pitchFamily="34" charset="0"/>
                  <a:ea typeface="Calibri" panose="020F0502020204030204" pitchFamily="34" charset="0"/>
                  <a:cs typeface="Times New Roman" panose="02020603050405020304" pitchFamily="18" charset="0"/>
                </a:rPr>
                <a:t>β</a:t>
              </a:r>
              <a:r>
                <a:rPr lang="en-US" sz="2400" baseline="-25000" dirty="0">
                  <a:latin typeface="Century Gothic" panose="020B0502020202020204" pitchFamily="34" charset="0"/>
                  <a:ea typeface="Calibri" panose="020F0502020204030204" pitchFamily="34" charset="0"/>
                  <a:cs typeface="Times New Roman" panose="02020603050405020304" pitchFamily="18" charset="0"/>
                </a:rPr>
                <a:t>1</a:t>
              </a:r>
              <a:r>
                <a:rPr lang="en-US" sz="2400" dirty="0">
                  <a:latin typeface="Century Gothic" panose="020B0502020202020204" pitchFamily="34" charset="0"/>
                  <a:ea typeface="Calibri" panose="020F0502020204030204" pitchFamily="34" charset="0"/>
                  <a:cs typeface="Times New Roman" panose="02020603050405020304" pitchFamily="18" charset="0"/>
                </a:rPr>
                <a:t>≈0 </a:t>
              </a:r>
              <a:endParaRPr lang="en-US" sz="2400" dirty="0"/>
            </a:p>
          </p:txBody>
        </p:sp>
        <p:sp>
          <p:nvSpPr>
            <p:cNvPr id="13" name="Rectangle 12">
              <a:extLst>
                <a:ext uri="{FF2B5EF4-FFF2-40B4-BE49-F238E27FC236}">
                  <a16:creationId xmlns:a16="http://schemas.microsoft.com/office/drawing/2014/main" xmlns="" id="{CB9B1A05-35C5-40B6-9116-639F3C515233}"/>
                </a:ext>
              </a:extLst>
            </p:cNvPr>
            <p:cNvSpPr/>
            <p:nvPr/>
          </p:nvSpPr>
          <p:spPr>
            <a:xfrm>
              <a:off x="9759301" y="24809556"/>
              <a:ext cx="752129" cy="461665"/>
            </a:xfrm>
            <a:prstGeom prst="rect">
              <a:avLst/>
            </a:prstGeom>
          </p:spPr>
          <p:txBody>
            <a:bodyPr wrap="none">
              <a:spAutoFit/>
            </a:bodyPr>
            <a:lstStyle/>
            <a:p>
              <a:r>
                <a:rPr lang="en-US" sz="2400" dirty="0">
                  <a:latin typeface="+mj-lt"/>
                  <a:ea typeface="Calibri" panose="020F0502020204030204" pitchFamily="34" charset="0"/>
                  <a:cs typeface="Times New Roman" panose="02020603050405020304" pitchFamily="18" charset="0"/>
                </a:rPr>
                <a:t>+ β</a:t>
              </a:r>
              <a:r>
                <a:rPr lang="en-US" sz="2400" baseline="-25000" dirty="0">
                  <a:latin typeface="+mj-lt"/>
                  <a:ea typeface="Calibri" panose="020F0502020204030204" pitchFamily="34" charset="0"/>
                  <a:cs typeface="Times New Roman" panose="02020603050405020304" pitchFamily="18" charset="0"/>
                </a:rPr>
                <a:t>1</a:t>
              </a:r>
              <a:endParaRPr lang="en-US" sz="2400" dirty="0">
                <a:latin typeface="+mj-lt"/>
              </a:endParaRPr>
            </a:p>
          </p:txBody>
        </p:sp>
        <p:sp>
          <p:nvSpPr>
            <p:cNvPr id="20" name="Rectangle 19">
              <a:extLst>
                <a:ext uri="{FF2B5EF4-FFF2-40B4-BE49-F238E27FC236}">
                  <a16:creationId xmlns:a16="http://schemas.microsoft.com/office/drawing/2014/main" xmlns="" id="{11DBD498-8450-491B-B9A6-BEF73302CEAD}"/>
                </a:ext>
              </a:extLst>
            </p:cNvPr>
            <p:cNvSpPr/>
            <p:nvPr/>
          </p:nvSpPr>
          <p:spPr>
            <a:xfrm>
              <a:off x="9759301" y="26633896"/>
              <a:ext cx="736099" cy="461665"/>
            </a:xfrm>
            <a:prstGeom prst="rect">
              <a:avLst/>
            </a:prstGeom>
          </p:spPr>
          <p:txBody>
            <a:bodyPr wrap="none">
              <a:spAutoFit/>
            </a:bodyPr>
            <a:lstStyle/>
            <a:p>
              <a:r>
                <a:rPr lang="en-US" sz="2400" dirty="0">
                  <a:latin typeface="+mj-lt"/>
                  <a:ea typeface="Calibri" panose="020F0502020204030204" pitchFamily="34" charset="0"/>
                  <a:cs typeface="Times New Roman" panose="02020603050405020304" pitchFamily="18" charset="0"/>
                </a:rPr>
                <a:t> ̶  β</a:t>
              </a:r>
              <a:r>
                <a:rPr lang="en-US" sz="2400" baseline="-25000" dirty="0">
                  <a:latin typeface="+mj-lt"/>
                  <a:ea typeface="Calibri" panose="020F0502020204030204" pitchFamily="34" charset="0"/>
                  <a:cs typeface="Times New Roman" panose="02020603050405020304" pitchFamily="18" charset="0"/>
                </a:rPr>
                <a:t>1</a:t>
              </a:r>
              <a:endParaRPr lang="en-US" sz="2400" dirty="0">
                <a:latin typeface="+mj-lt"/>
              </a:endParaRPr>
            </a:p>
          </p:txBody>
        </p:sp>
      </p:grpSp>
      <p:sp>
        <p:nvSpPr>
          <p:cNvPr id="24" name="TextBox 23">
            <a:extLst>
              <a:ext uri="{FF2B5EF4-FFF2-40B4-BE49-F238E27FC236}">
                <a16:creationId xmlns:a16="http://schemas.microsoft.com/office/drawing/2014/main" xmlns="" id="{DF1D5298-1EF5-4F79-A6ED-B2EA7B2D3D70}"/>
              </a:ext>
            </a:extLst>
          </p:cNvPr>
          <p:cNvSpPr txBox="1"/>
          <p:nvPr/>
        </p:nvSpPr>
        <p:spPr>
          <a:xfrm>
            <a:off x="930235" y="29606299"/>
            <a:ext cx="2840815" cy="2677656"/>
          </a:xfrm>
          <a:prstGeom prst="rect">
            <a:avLst/>
          </a:prstGeom>
          <a:noFill/>
        </p:spPr>
        <p:txBody>
          <a:bodyPr wrap="square" rtlCol="0">
            <a:spAutoFit/>
          </a:bodyPr>
          <a:lstStyle/>
          <a:p>
            <a:pPr algn="r"/>
            <a:r>
              <a:rPr lang="en-US" sz="2400" dirty="0">
                <a:solidFill>
                  <a:prstClr val="black">
                    <a:lumMod val="75000"/>
                  </a:prstClr>
                </a:solidFill>
              </a:rPr>
              <a:t>10m present-day tree mortality based on SRTM and Sentinel-2 Multispectral Data, using a Support Vector Machine Classifier</a:t>
            </a:r>
            <a:endParaRPr lang="en-US" sz="2400" dirty="0"/>
          </a:p>
        </p:txBody>
      </p:sp>
      <p:sp>
        <p:nvSpPr>
          <p:cNvPr id="118" name="TextBox 117">
            <a:extLst>
              <a:ext uri="{FF2B5EF4-FFF2-40B4-BE49-F238E27FC236}">
                <a16:creationId xmlns:a16="http://schemas.microsoft.com/office/drawing/2014/main" xmlns="" id="{4818A042-4043-4C19-A73B-471C69BCE1B9}"/>
              </a:ext>
            </a:extLst>
          </p:cNvPr>
          <p:cNvSpPr txBox="1"/>
          <p:nvPr/>
        </p:nvSpPr>
        <p:spPr>
          <a:xfrm>
            <a:off x="930235" y="28594476"/>
            <a:ext cx="10915567" cy="461665"/>
          </a:xfrm>
          <a:prstGeom prst="rect">
            <a:avLst/>
          </a:prstGeom>
          <a:noFill/>
        </p:spPr>
        <p:txBody>
          <a:bodyPr wrap="square" rtlCol="0">
            <a:spAutoFit/>
          </a:bodyPr>
          <a:lstStyle/>
          <a:p>
            <a:pPr algn="ctr"/>
            <a:r>
              <a:rPr lang="en-US" sz="2400" dirty="0">
                <a:solidFill>
                  <a:prstClr val="black">
                    <a:lumMod val="75000"/>
                  </a:prstClr>
                </a:solidFill>
              </a:rPr>
              <a:t>Earth Engine 5 year time series linear regression trend for NDMI values 2012-2016</a:t>
            </a:r>
            <a:endParaRPr lang="en-US" sz="2400" dirty="0"/>
          </a:p>
        </p:txBody>
      </p:sp>
      <p:grpSp>
        <p:nvGrpSpPr>
          <p:cNvPr id="137" name="Canvas 1">
            <a:extLst>
              <a:ext uri="{FF2B5EF4-FFF2-40B4-BE49-F238E27FC236}">
                <a16:creationId xmlns:a16="http://schemas.microsoft.com/office/drawing/2014/main" xmlns="" id="{96F339C8-053B-4864-B236-C3C550289F8C}"/>
              </a:ext>
            </a:extLst>
          </p:cNvPr>
          <p:cNvGrpSpPr/>
          <p:nvPr/>
        </p:nvGrpSpPr>
        <p:grpSpPr>
          <a:xfrm>
            <a:off x="1506640" y="33422065"/>
            <a:ext cx="2264410" cy="514350"/>
            <a:chOff x="0" y="0"/>
            <a:chExt cx="2264410" cy="514350"/>
          </a:xfrm>
        </p:grpSpPr>
        <p:sp>
          <p:nvSpPr>
            <p:cNvPr id="138" name="Rectangle 137">
              <a:extLst>
                <a:ext uri="{FF2B5EF4-FFF2-40B4-BE49-F238E27FC236}">
                  <a16:creationId xmlns:a16="http://schemas.microsoft.com/office/drawing/2014/main" xmlns="" id="{6BF8A57D-24A7-4EB7-8786-BF4EBC991622}"/>
                </a:ext>
              </a:extLst>
            </p:cNvPr>
            <p:cNvSpPr/>
            <p:nvPr/>
          </p:nvSpPr>
          <p:spPr>
            <a:xfrm>
              <a:off x="0" y="0"/>
              <a:ext cx="2264410" cy="514350"/>
            </a:xfrm>
            <a:prstGeom prst="rect">
              <a:avLst/>
            </a:prstGeom>
          </p:spPr>
        </p:sp>
        <p:sp>
          <p:nvSpPr>
            <p:cNvPr id="139" name="Rectangle 138">
              <a:extLst>
                <a:ext uri="{FF2B5EF4-FFF2-40B4-BE49-F238E27FC236}">
                  <a16:creationId xmlns:a16="http://schemas.microsoft.com/office/drawing/2014/main" xmlns="" id="{C1A0FB7D-D056-428C-8682-E7045928981C}"/>
                </a:ext>
              </a:extLst>
            </p:cNvPr>
            <p:cNvSpPr/>
            <p:nvPr/>
          </p:nvSpPr>
          <p:spPr>
            <a:xfrm>
              <a:off x="1495212" y="36069"/>
              <a:ext cx="733425" cy="478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Text Box 3">
              <a:extLst>
                <a:ext uri="{FF2B5EF4-FFF2-40B4-BE49-F238E27FC236}">
                  <a16:creationId xmlns:a16="http://schemas.microsoft.com/office/drawing/2014/main" xmlns="" id="{CDC94632-3AB4-4D98-B039-277DA7F42B29}"/>
                </a:ext>
              </a:extLst>
            </p:cNvPr>
            <p:cNvSpPr txBox="1"/>
            <p:nvPr/>
          </p:nvSpPr>
          <p:spPr>
            <a:xfrm>
              <a:off x="53" y="36069"/>
              <a:ext cx="1495425" cy="478281"/>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n-US" sz="2400" dirty="0" smtClean="0">
                  <a:effectLst/>
                  <a:ea typeface="Calibri" panose="020F0502020204030204" pitchFamily="34" charset="0"/>
                  <a:cs typeface="Times New Roman" panose="02020603050405020304" pitchFamily="18" charset="0"/>
                </a:rPr>
                <a:t>Mortality</a:t>
              </a:r>
              <a:endParaRPr lang="en-US" sz="1100" dirty="0">
                <a:effectLst/>
                <a:ea typeface="Calibri" panose="020F0502020204030204" pitchFamily="34"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xmlns="" id="{914DBD2C-27C4-462B-B46F-2225C9B03A23}"/>
              </a:ext>
            </a:extLst>
          </p:cNvPr>
          <p:cNvGrpSpPr/>
          <p:nvPr/>
        </p:nvGrpSpPr>
        <p:grpSpPr>
          <a:xfrm>
            <a:off x="914400" y="12735114"/>
            <a:ext cx="10924222" cy="6139175"/>
            <a:chOff x="914400" y="12359978"/>
            <a:chExt cx="10924222" cy="6139175"/>
          </a:xfrm>
        </p:grpSpPr>
        <p:pic>
          <p:nvPicPr>
            <p:cNvPr id="7" name="Picture 6">
              <a:extLst>
                <a:ext uri="{FF2B5EF4-FFF2-40B4-BE49-F238E27FC236}">
                  <a16:creationId xmlns:a16="http://schemas.microsoft.com/office/drawing/2014/main" xmlns="" id="{E652B5A4-C317-48F7-83E5-E5CF26E6539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631" t="1914" r="23939" b="32672"/>
            <a:stretch/>
          </p:blipFill>
          <p:spPr>
            <a:xfrm>
              <a:off x="2798755" y="12359978"/>
              <a:ext cx="9039867" cy="6139175"/>
            </a:xfrm>
            <a:prstGeom prst="rect">
              <a:avLst/>
            </a:prstGeom>
          </p:spPr>
        </p:pic>
        <p:grpSp>
          <p:nvGrpSpPr>
            <p:cNvPr id="37" name="Group 36">
              <a:extLst>
                <a:ext uri="{FF2B5EF4-FFF2-40B4-BE49-F238E27FC236}">
                  <a16:creationId xmlns:a16="http://schemas.microsoft.com/office/drawing/2014/main" xmlns="" id="{DA9E9BF2-1141-463D-88F5-0F1BFBAE3FB1}"/>
                </a:ext>
              </a:extLst>
            </p:cNvPr>
            <p:cNvGrpSpPr/>
            <p:nvPr/>
          </p:nvGrpSpPr>
          <p:grpSpPr>
            <a:xfrm>
              <a:off x="914400" y="13409432"/>
              <a:ext cx="1878095" cy="3798775"/>
              <a:chOff x="914400" y="12582120"/>
              <a:chExt cx="1878095" cy="3798775"/>
            </a:xfrm>
          </p:grpSpPr>
          <p:sp>
            <p:nvSpPr>
              <p:cNvPr id="57" name="TextBox 56">
                <a:extLst>
                  <a:ext uri="{FF2B5EF4-FFF2-40B4-BE49-F238E27FC236}">
                    <a16:creationId xmlns:a16="http://schemas.microsoft.com/office/drawing/2014/main" xmlns="" id="{B874F070-9366-416A-8097-8E664B257F6C}"/>
                  </a:ext>
                </a:extLst>
              </p:cNvPr>
              <p:cNvSpPr txBox="1"/>
              <p:nvPr/>
            </p:nvSpPr>
            <p:spPr>
              <a:xfrm>
                <a:off x="930236" y="15950008"/>
                <a:ext cx="1862257" cy="430887"/>
              </a:xfrm>
              <a:prstGeom prst="rect">
                <a:avLst/>
              </a:prstGeom>
              <a:noFill/>
            </p:spPr>
            <p:txBody>
              <a:bodyPr wrap="square" rtlCol="0">
                <a:spAutoFit/>
              </a:bodyPr>
              <a:lstStyle/>
              <a:p>
                <a:pPr algn="ctr"/>
                <a:r>
                  <a:rPr lang="en-US" sz="2200" dirty="0"/>
                  <a:t>Roads</a:t>
                </a:r>
              </a:p>
            </p:txBody>
          </p:sp>
          <p:grpSp>
            <p:nvGrpSpPr>
              <p:cNvPr id="119" name="Canvas 1">
                <a:extLst>
                  <a:ext uri="{FF2B5EF4-FFF2-40B4-BE49-F238E27FC236}">
                    <a16:creationId xmlns:a16="http://schemas.microsoft.com/office/drawing/2014/main" xmlns="" id="{69A12F56-DA1E-4B44-AB90-532A86D2BA94}"/>
                  </a:ext>
                </a:extLst>
              </p:cNvPr>
              <p:cNvGrpSpPr/>
              <p:nvPr/>
            </p:nvGrpSpPr>
            <p:grpSpPr>
              <a:xfrm>
                <a:off x="1461439" y="12582120"/>
                <a:ext cx="808009" cy="3628510"/>
                <a:chOff x="0" y="0"/>
                <a:chExt cx="1264285" cy="4476750"/>
              </a:xfrm>
            </p:grpSpPr>
            <p:sp>
              <p:nvSpPr>
                <p:cNvPr id="120" name="Rectangle 119">
                  <a:extLst>
                    <a:ext uri="{FF2B5EF4-FFF2-40B4-BE49-F238E27FC236}">
                      <a16:creationId xmlns:a16="http://schemas.microsoft.com/office/drawing/2014/main" xmlns="" id="{8D392D25-D612-469C-B23C-727364B8204B}"/>
                    </a:ext>
                  </a:extLst>
                </p:cNvPr>
                <p:cNvSpPr/>
                <p:nvPr/>
              </p:nvSpPr>
              <p:spPr>
                <a:xfrm>
                  <a:off x="0" y="0"/>
                  <a:ext cx="1264285" cy="4476750"/>
                </a:xfrm>
                <a:prstGeom prst="rect">
                  <a:avLst/>
                </a:prstGeom>
              </p:spPr>
            </p:sp>
            <p:pic>
              <p:nvPicPr>
                <p:cNvPr id="121" name="Picture 120">
                  <a:extLst>
                    <a:ext uri="{FF2B5EF4-FFF2-40B4-BE49-F238E27FC236}">
                      <a16:creationId xmlns:a16="http://schemas.microsoft.com/office/drawing/2014/main" xmlns="" id="{BE9665B2-2C73-4634-9B94-EF5A0B4188DC}"/>
                    </a:ext>
                  </a:extLst>
                </p:cNvPr>
                <p:cNvPicPr>
                  <a:picLocks noChangeAspect="1"/>
                </p:cNvPicPr>
                <p:nvPr/>
              </p:nvPicPr>
              <p:blipFill rotWithShape="1">
                <a:blip r:embed="rId22"/>
                <a:srcRect b="67566"/>
                <a:stretch/>
              </p:blipFill>
              <p:spPr>
                <a:xfrm>
                  <a:off x="35714" y="180000"/>
                  <a:ext cx="1228571" cy="648675"/>
                </a:xfrm>
                <a:prstGeom prst="rect">
                  <a:avLst/>
                </a:prstGeom>
              </p:spPr>
            </p:pic>
            <p:pic>
              <p:nvPicPr>
                <p:cNvPr id="122" name="Picture 121">
                  <a:extLst>
                    <a:ext uri="{FF2B5EF4-FFF2-40B4-BE49-F238E27FC236}">
                      <a16:creationId xmlns:a16="http://schemas.microsoft.com/office/drawing/2014/main" xmlns="" id="{6CEE6159-CA57-40B5-8181-E063187B09E8}"/>
                    </a:ext>
                  </a:extLst>
                </p:cNvPr>
                <p:cNvPicPr>
                  <a:picLocks noChangeAspect="1"/>
                </p:cNvPicPr>
                <p:nvPr/>
              </p:nvPicPr>
              <p:blipFill rotWithShape="1">
                <a:blip r:embed="rId22"/>
                <a:srcRect t="40054" b="27085"/>
                <a:stretch/>
              </p:blipFill>
              <p:spPr>
                <a:xfrm>
                  <a:off x="35714" y="1822056"/>
                  <a:ext cx="1228571" cy="657226"/>
                </a:xfrm>
                <a:prstGeom prst="rect">
                  <a:avLst/>
                </a:prstGeom>
              </p:spPr>
            </p:pic>
            <p:pic>
              <p:nvPicPr>
                <p:cNvPr id="123" name="Picture 122">
                  <a:extLst>
                    <a:ext uri="{FF2B5EF4-FFF2-40B4-BE49-F238E27FC236}">
                      <a16:creationId xmlns:a16="http://schemas.microsoft.com/office/drawing/2014/main" xmlns="" id="{779051D4-581C-4BC9-952C-9A853D0494BD}"/>
                    </a:ext>
                  </a:extLst>
                </p:cNvPr>
                <p:cNvPicPr>
                  <a:picLocks noChangeAspect="1"/>
                </p:cNvPicPr>
                <p:nvPr/>
              </p:nvPicPr>
              <p:blipFill rotWithShape="1">
                <a:blip r:embed="rId22"/>
                <a:srcRect t="91013"/>
                <a:stretch/>
              </p:blipFill>
              <p:spPr>
                <a:xfrm>
                  <a:off x="35714" y="3974197"/>
                  <a:ext cx="1228571" cy="179751"/>
                </a:xfrm>
                <a:prstGeom prst="rect">
                  <a:avLst/>
                </a:prstGeom>
              </p:spPr>
            </p:pic>
          </p:grpSp>
          <p:sp>
            <p:nvSpPr>
              <p:cNvPr id="36" name="TextBox 35">
                <a:extLst>
                  <a:ext uri="{FF2B5EF4-FFF2-40B4-BE49-F238E27FC236}">
                    <a16:creationId xmlns:a16="http://schemas.microsoft.com/office/drawing/2014/main" xmlns="" id="{80E42504-95EA-4078-BFB1-CAFC1EE68D39}"/>
                  </a:ext>
                </a:extLst>
              </p:cNvPr>
              <p:cNvSpPr txBox="1"/>
              <p:nvPr/>
            </p:nvSpPr>
            <p:spPr>
              <a:xfrm>
                <a:off x="930237" y="13254584"/>
                <a:ext cx="1862258" cy="738664"/>
              </a:xfrm>
              <a:prstGeom prst="rect">
                <a:avLst/>
              </a:prstGeom>
              <a:noFill/>
            </p:spPr>
            <p:txBody>
              <a:bodyPr wrap="square" rtlCol="0">
                <a:spAutoFit/>
              </a:bodyPr>
              <a:lstStyle/>
              <a:p>
                <a:pPr algn="ctr"/>
                <a:r>
                  <a:rPr lang="en-US" sz="2000" dirty="0"/>
                  <a:t>Protected </a:t>
                </a:r>
                <a:r>
                  <a:rPr lang="en-US" sz="2200" dirty="0"/>
                  <a:t>Wilderness</a:t>
                </a:r>
              </a:p>
            </p:txBody>
          </p:sp>
          <p:sp>
            <p:nvSpPr>
              <p:cNvPr id="124" name="TextBox 123">
                <a:extLst>
                  <a:ext uri="{FF2B5EF4-FFF2-40B4-BE49-F238E27FC236}">
                    <a16:creationId xmlns:a16="http://schemas.microsoft.com/office/drawing/2014/main" xmlns="" id="{C7DA26D0-9946-449F-B443-59920676CEFF}"/>
                  </a:ext>
                </a:extLst>
              </p:cNvPr>
              <p:cNvSpPr txBox="1"/>
              <p:nvPr/>
            </p:nvSpPr>
            <p:spPr>
              <a:xfrm>
                <a:off x="914400" y="14579945"/>
                <a:ext cx="1878092" cy="1107996"/>
              </a:xfrm>
              <a:prstGeom prst="rect">
                <a:avLst/>
              </a:prstGeom>
              <a:noFill/>
            </p:spPr>
            <p:txBody>
              <a:bodyPr wrap="square" rtlCol="0">
                <a:spAutoFit/>
              </a:bodyPr>
              <a:lstStyle/>
              <a:p>
                <a:pPr algn="ctr"/>
                <a:r>
                  <a:rPr lang="en-US" sz="2200" dirty="0"/>
                  <a:t>Lassen Volcanic National Park</a:t>
                </a:r>
              </a:p>
            </p:txBody>
          </p:sp>
        </p:grpSp>
      </p:grpSp>
    </p:spTree>
    <p:extLst>
      <p:ext uri="{BB962C8B-B14F-4D97-AF65-F5344CB8AC3E}">
        <p14:creationId xmlns:p14="http://schemas.microsoft.com/office/powerpoint/2010/main" val="18322251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2074</TotalTime>
  <Words>726</Words>
  <Application>Microsoft Office PowerPoint</Application>
  <PresentationFormat>Custom</PresentationFormat>
  <Paragraphs>92</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Century Gothic</vt:lpstr>
      <vt:lpstr>Garamond</vt:lpstr>
      <vt:lpstr>Times New Roman</vt:lpstr>
      <vt:lpstr>Webdings</vt:lpstr>
      <vt:lpstr>Wingdings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Miller, Tiffani N. (LARC-E3)[SSAI DEVELOP]</cp:lastModifiedBy>
  <cp:revision>118</cp:revision>
  <dcterms:created xsi:type="dcterms:W3CDTF">2017-06-02T16:06:25Z</dcterms:created>
  <dcterms:modified xsi:type="dcterms:W3CDTF">2017-08-23T15:51:43Z</dcterms:modified>
</cp:coreProperties>
</file>