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5"/>
  </p:notesMasterIdLst>
  <p:sldIdLst>
    <p:sldId id="275" r:id="rId2"/>
    <p:sldId id="286" r:id="rId3"/>
    <p:sldId id="287" r:id="rId4"/>
    <p:sldId id="295" r:id="rId5"/>
    <p:sldId id="289" r:id="rId6"/>
    <p:sldId id="290" r:id="rId7"/>
    <p:sldId id="291" r:id="rId8"/>
    <p:sldId id="292" r:id="rId9"/>
    <p:sldId id="293" r:id="rId10"/>
    <p:sldId id="298" r:id="rId11"/>
    <p:sldId id="296" r:id="rId12"/>
    <p:sldId id="294" r:id="rId13"/>
    <p:sldId id="276"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dams, Emily C. (LARC-E3)[SSAI DEVELOP]" initials="AEC(D" lastIdx="2" clrIdx="0">
    <p:extLst>
      <p:ext uri="{19B8F6BF-5375-455C-9EA6-DF929625EA0E}">
        <p15:presenceInfo xmlns:p15="http://schemas.microsoft.com/office/powerpoint/2012/main" userId="S-1-5-21-330711430-3775241029-4075259233-641894" providerId="AD"/>
      </p:ext>
    </p:extLst>
  </p:cmAuthor>
  <p:cmAuthor id="2" name="Wozniak, Daniel A. (LARC-E3)[SSAI DEVELOP]" initials="WDA(D" lastIdx="2" clrIdx="1">
    <p:extLst>
      <p:ext uri="{19B8F6BF-5375-455C-9EA6-DF929625EA0E}">
        <p15:presenceInfo xmlns:p15="http://schemas.microsoft.com/office/powerpoint/2012/main" userId="S-1-5-21-330711430-3775241029-4075259233-653906" providerId="AD"/>
      </p:ext>
    </p:extLst>
  </p:cmAuthor>
  <p:cmAuthor id="3" name="peter hawman" initials="ph" lastIdx="5" clrIdx="2">
    <p:extLst>
      <p:ext uri="{19B8F6BF-5375-455C-9EA6-DF929625EA0E}">
        <p15:presenceInfo xmlns:p15="http://schemas.microsoft.com/office/powerpoint/2012/main" userId="52dc934910af067e" providerId="Windows Live"/>
      </p:ext>
    </p:extLst>
  </p:cmAuthor>
  <p:cmAuthor id="4" name="Orne, Tiffani N. (LARC-E3)[SSAI DEVELOP]" initials="OTN(D" lastIdx="2" clrIdx="3">
    <p:extLst>
      <p:ext uri="{19B8F6BF-5375-455C-9EA6-DF929625EA0E}">
        <p15:presenceInfo xmlns:p15="http://schemas.microsoft.com/office/powerpoint/2012/main" userId="S-1-5-21-330711430-3775241029-4075259233-55560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33"/>
    <a:srgbClr val="E97845"/>
    <a:srgbClr val="FFFFFF"/>
    <a:srgbClr val="E9A149"/>
    <a:srgbClr val="F4901A"/>
    <a:srgbClr val="FFFFF5"/>
    <a:srgbClr val="FFFFF3"/>
    <a:srgbClr val="DC7D0A"/>
    <a:srgbClr val="DE8E3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749" autoAdjust="0"/>
    <p:restoredTop sz="85005" autoAdjust="0"/>
  </p:normalViewPr>
  <p:slideViewPr>
    <p:cSldViewPr snapToGrid="0">
      <p:cViewPr varScale="1">
        <p:scale>
          <a:sx n="97" d="100"/>
          <a:sy n="97" d="100"/>
        </p:scale>
        <p:origin x="684" y="78"/>
      </p:cViewPr>
      <p:guideLst>
        <p:guide orient="horz" pos="2160"/>
        <p:guide pos="2880"/>
      </p:guideLst>
    </p:cSldViewPr>
  </p:slideViewPr>
  <p:notesTextViewPr>
    <p:cViewPr>
      <p:scale>
        <a:sx n="3" d="2"/>
        <a:sy n="3" d="2"/>
      </p:scale>
      <p:origin x="0" y="0"/>
    </p:cViewPr>
  </p:notesTextViewPr>
  <p:notesViewPr>
    <p:cSldViewPr snapToGrid="0">
      <p:cViewPr varScale="1">
        <p:scale>
          <a:sx n="74" d="100"/>
          <a:sy n="74" d="100"/>
        </p:scale>
        <p:origin x="768" y="91"/>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8CB7D24-6C88-410E-ACB5-D95ED598E96E}" type="datetimeFigureOut">
              <a:rPr lang="en-US" smtClean="0"/>
              <a:t>7/16/2015</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FFCE636-EDCB-4E8F-A496-90D3D4BBB61E}" type="slidenum">
              <a:rPr lang="en-US" smtClean="0"/>
              <a:t>‹#›</a:t>
            </a:fld>
            <a:endParaRPr lang="en-US" dirty="0"/>
          </a:p>
        </p:txBody>
      </p:sp>
    </p:spTree>
    <p:extLst>
      <p:ext uri="{BB962C8B-B14F-4D97-AF65-F5344CB8AC3E}">
        <p14:creationId xmlns:p14="http://schemas.microsoft.com/office/powerpoint/2010/main" val="24078862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CALIPSO is an Earth</a:t>
            </a:r>
            <a:r>
              <a:rPr lang="en-US" baseline="0" dirty="0" smtClean="0"/>
              <a:t> observation that measures aerosol data in the Earth’s atmosphere. Earth scientists use CALIPSO data to analyze aerosols’ impact on Earth’s climate. To view CALIPSO data, researchers use a program written IDL. </a:t>
            </a:r>
          </a:p>
          <a:p>
            <a:r>
              <a:rPr lang="en-US" baseline="0" dirty="0" smtClean="0"/>
              <a:t>Image source: http://www.nasa.gov/images/content/329173main_CALIPSO-a-train-full.jpg</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2</a:t>
            </a:fld>
            <a:endParaRPr lang="en-US" dirty="0"/>
          </a:p>
        </p:txBody>
      </p:sp>
    </p:spTree>
    <p:extLst>
      <p:ext uri="{BB962C8B-B14F-4D97-AF65-F5344CB8AC3E}">
        <p14:creationId xmlns:p14="http://schemas.microsoft.com/office/powerpoint/2010/main" val="38973581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Aerosols have a major impact on the environment</a:t>
            </a:r>
            <a:r>
              <a:rPr lang="en-US" baseline="0" dirty="0" smtClean="0"/>
              <a:t> and human health. Aerosols can influence cloud formation and cloud radiative properties, affecting both the water cycle and radiative heating. Additionally, aerosols can be detrimental to air quality, causing adverse health effects to people. While the IDL program was written to help scientists identify aerosols’ environmental impact, IDL is a proprietary and obscure language, which makes it difficult to update and meet the researchers’ needs.</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3</a:t>
            </a:fld>
            <a:endParaRPr lang="en-US" dirty="0"/>
          </a:p>
        </p:txBody>
      </p:sp>
    </p:spTree>
    <p:extLst>
      <p:ext uri="{BB962C8B-B14F-4D97-AF65-F5344CB8AC3E}">
        <p14:creationId xmlns:p14="http://schemas.microsoft.com/office/powerpoint/2010/main" val="16159391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Aerosols have a major impact on the environment</a:t>
            </a:r>
            <a:r>
              <a:rPr lang="en-US" baseline="0" dirty="0" smtClean="0"/>
              <a:t> and human health. Aerosols can influence cloud formation and cloud radiative properties, affecting both the water cycle and radiative heating. Additionally, aerosols can be detrimental to air quality, causing adverse health effects to people. While the IDL program was written to help scientists identify aerosols’ environmental impact, IDL is a proprietary and obscure language, which makes it difficult to update and meet the researchers’ needs.</a:t>
            </a:r>
            <a:endParaRPr lang="en-US" dirty="0" smtClean="0"/>
          </a:p>
          <a:p>
            <a:r>
              <a:rPr lang="en-US" dirty="0" smtClean="0"/>
              <a:t>Image source: http://reverb.echo.nasa.gov/</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4</a:t>
            </a:fld>
            <a:endParaRPr lang="en-US" dirty="0"/>
          </a:p>
        </p:txBody>
      </p:sp>
    </p:spTree>
    <p:extLst>
      <p:ext uri="{BB962C8B-B14F-4D97-AF65-F5344CB8AC3E}">
        <p14:creationId xmlns:p14="http://schemas.microsoft.com/office/powerpoint/2010/main" val="18620247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Our study area spans</a:t>
            </a:r>
            <a:r>
              <a:rPr lang="en-US" baseline="0" dirty="0" smtClean="0"/>
              <a:t> the globe, and our study period includes all data sets collected by CALIPSO since its launch in May 2006. Our project partner and end user is the CALIPSO science team. Dr. Charles Trepte and Dr. Amber Soja were our point of contacts.</a:t>
            </a:r>
          </a:p>
          <a:p>
            <a:r>
              <a:rPr lang="en-US" baseline="0" dirty="0" smtClean="0"/>
              <a:t>Image source: http://www-calipso.larc.nasa.gov/data/BROWSE/production/V3-30/2015-06-18/2015-06-18_V3.30_name_map.png</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5</a:t>
            </a:fld>
            <a:endParaRPr lang="en-US" dirty="0"/>
          </a:p>
        </p:txBody>
      </p:sp>
    </p:spTree>
    <p:extLst>
      <p:ext uri="{BB962C8B-B14F-4D97-AF65-F5344CB8AC3E}">
        <p14:creationId xmlns:p14="http://schemas.microsoft.com/office/powerpoint/2010/main" val="30612731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Calipso class is responsible for displaying the interface for the Python CALIPSO visualization tool. The Calipso class has a PolygonList which handles shape manipulation requests. PolygonList holds several PolygonDrawers and sends the drawing request to the appropriate PolygonDrawer to update the shape. To read shapes saved on the local file directory, PolygonList has a PolygonReader, which parses JavaScript Object Notation (JSON) file and reads the shape files. When PolygonList receives a request to save or load a shape from the database, it signals DatabaseManager to carry out the appropriate operation. For saving shapes into the database, </a:t>
            </a:r>
            <a:r>
              <a:rPr lang="en-US" baseline="0" dirty="0" err="1" smtClean="0"/>
              <a:t>DatabaseManger</a:t>
            </a:r>
            <a:r>
              <a:rPr lang="en-US" baseline="0" dirty="0" smtClean="0"/>
              <a:t> has a dbPolygon, whose responsibility is to convert a shape into a database entry.</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6</a:t>
            </a:fld>
            <a:endParaRPr lang="en-US" dirty="0"/>
          </a:p>
        </p:txBody>
      </p:sp>
    </p:spTree>
    <p:extLst>
      <p:ext uri="{BB962C8B-B14F-4D97-AF65-F5344CB8AC3E}">
        <p14:creationId xmlns:p14="http://schemas.microsoft.com/office/powerpoint/2010/main" val="815660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Python CALIPSO</a:t>
            </a:r>
            <a:r>
              <a:rPr lang="en-US" baseline="0" dirty="0" smtClean="0"/>
              <a:t> visualization tool starts with an empty screen, until the user loads a CALIPOS Hierarchical Data Format (HDF) file and selects a plot type.</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7</a:t>
            </a:fld>
            <a:endParaRPr lang="en-US" dirty="0"/>
          </a:p>
        </p:txBody>
      </p:sp>
    </p:spTree>
    <p:extLst>
      <p:ext uri="{BB962C8B-B14F-4D97-AF65-F5344CB8AC3E}">
        <p14:creationId xmlns:p14="http://schemas.microsoft.com/office/powerpoint/2010/main" val="548852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With</a:t>
            </a:r>
            <a:r>
              <a:rPr lang="en-US" baseline="0" dirty="0" smtClean="0"/>
              <a:t> the Visualization of CALIPSO tool, Earth scientists have a software that can help them identify, analyze, and track aerosols by supplying new features that were absent in the old IDL tool. Additionally, with the database and JSON saving support, researchers can more easily collaborate with each other remotely. These new features will help scientists understand how aerosols affect the global climate and its impact on human health.</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12</a:t>
            </a:fld>
            <a:endParaRPr lang="en-US" dirty="0"/>
          </a:p>
        </p:txBody>
      </p:sp>
    </p:spTree>
    <p:extLst>
      <p:ext uri="{BB962C8B-B14F-4D97-AF65-F5344CB8AC3E}">
        <p14:creationId xmlns:p14="http://schemas.microsoft.com/office/powerpoint/2010/main" val="245013739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5" name="bottom grey"/>
          <p:cNvSpPr/>
          <p:nvPr userDrawn="1"/>
        </p:nvSpPr>
        <p:spPr>
          <a:xfrm>
            <a:off x="0" y="6784848"/>
            <a:ext cx="9144000" cy="7315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app area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63095" y="5467376"/>
            <a:ext cx="1010529" cy="1010529"/>
          </a:xfrm>
          <a:prstGeom prst="rect">
            <a:avLst/>
          </a:prstGeom>
        </p:spPr>
      </p:pic>
      <p:sp>
        <p:nvSpPr>
          <p:cNvPr id="23" name="author 6"/>
          <p:cNvSpPr>
            <a:spLocks noGrp="1"/>
          </p:cNvSpPr>
          <p:nvPr>
            <p:ph type="body" sz="quarter" idx="16" hasCustomPrompt="1"/>
          </p:nvPr>
        </p:nvSpPr>
        <p:spPr>
          <a:xfrm>
            <a:off x="5660136" y="6153912"/>
            <a:ext cx="3182112" cy="369332"/>
          </a:xfrm>
        </p:spPr>
        <p:txBody>
          <a:bodyPr>
            <a:normAutofit/>
          </a:bodyPr>
          <a:lstStyle>
            <a:lvl1pPr marL="0" indent="0" algn="r">
              <a:buNone/>
              <a:defRPr sz="1800">
                <a:solidFill>
                  <a:schemeClr val="bg2">
                    <a:lumMod val="65000"/>
                  </a:schemeClr>
                </a:solidFill>
              </a:defRPr>
            </a:lvl1pPr>
          </a:lstStyle>
          <a:p>
            <a:pPr lvl="0"/>
            <a:r>
              <a:rPr lang="en-US" dirty="0" smtClean="0"/>
              <a:t>Author</a:t>
            </a:r>
            <a:endParaRPr lang="en-US" dirty="0"/>
          </a:p>
        </p:txBody>
      </p:sp>
      <p:sp>
        <p:nvSpPr>
          <p:cNvPr id="22" name="author 5"/>
          <p:cNvSpPr>
            <a:spLocks noGrp="1"/>
          </p:cNvSpPr>
          <p:nvPr>
            <p:ph type="body" sz="quarter" idx="15" hasCustomPrompt="1"/>
          </p:nvPr>
        </p:nvSpPr>
        <p:spPr>
          <a:xfrm>
            <a:off x="5660136" y="5751576"/>
            <a:ext cx="3182112" cy="369332"/>
          </a:xfrm>
        </p:spPr>
        <p:txBody>
          <a:bodyPr>
            <a:normAutofit/>
          </a:bodyPr>
          <a:lstStyle>
            <a:lvl1pPr marL="0" indent="0" algn="r">
              <a:buNone/>
              <a:defRPr sz="1800">
                <a:solidFill>
                  <a:schemeClr val="bg2">
                    <a:lumMod val="65000"/>
                  </a:schemeClr>
                </a:solidFill>
              </a:defRPr>
            </a:lvl1pPr>
          </a:lstStyle>
          <a:p>
            <a:pPr lvl="0"/>
            <a:r>
              <a:rPr lang="en-US" dirty="0" smtClean="0"/>
              <a:t>Author</a:t>
            </a:r>
            <a:endParaRPr lang="en-US" dirty="0"/>
          </a:p>
        </p:txBody>
      </p:sp>
      <p:sp>
        <p:nvSpPr>
          <p:cNvPr id="21" name="author 4"/>
          <p:cNvSpPr>
            <a:spLocks noGrp="1"/>
          </p:cNvSpPr>
          <p:nvPr>
            <p:ph type="body" sz="quarter" idx="14" hasCustomPrompt="1"/>
          </p:nvPr>
        </p:nvSpPr>
        <p:spPr>
          <a:xfrm>
            <a:off x="5663184" y="5358384"/>
            <a:ext cx="3182112" cy="369332"/>
          </a:xfrm>
        </p:spPr>
        <p:txBody>
          <a:bodyPr>
            <a:normAutofit/>
          </a:bodyPr>
          <a:lstStyle>
            <a:lvl1pPr marL="0" indent="0" algn="r">
              <a:buNone/>
              <a:defRPr sz="1800">
                <a:solidFill>
                  <a:schemeClr val="bg2">
                    <a:lumMod val="65000"/>
                  </a:schemeClr>
                </a:solidFill>
              </a:defRPr>
            </a:lvl1pPr>
          </a:lstStyle>
          <a:p>
            <a:pPr lvl="0"/>
            <a:r>
              <a:rPr lang="en-US" dirty="0" smtClean="0"/>
              <a:t>Author</a:t>
            </a:r>
            <a:endParaRPr lang="en-US" dirty="0"/>
          </a:p>
        </p:txBody>
      </p:sp>
      <p:sp>
        <p:nvSpPr>
          <p:cNvPr id="20" name="author 3"/>
          <p:cNvSpPr>
            <a:spLocks noGrp="1"/>
          </p:cNvSpPr>
          <p:nvPr>
            <p:ph type="body" sz="quarter" idx="13" hasCustomPrompt="1"/>
          </p:nvPr>
        </p:nvSpPr>
        <p:spPr>
          <a:xfrm>
            <a:off x="2249424" y="6153912"/>
            <a:ext cx="3182112" cy="369332"/>
          </a:xfrm>
        </p:spPr>
        <p:txBody>
          <a:bodyPr>
            <a:normAutofit/>
          </a:bodyPr>
          <a:lstStyle>
            <a:lvl1pPr marL="0" indent="0" algn="r">
              <a:buNone/>
              <a:defRPr sz="1800">
                <a:solidFill>
                  <a:schemeClr val="bg2">
                    <a:lumMod val="65000"/>
                  </a:schemeClr>
                </a:solidFill>
              </a:defRPr>
            </a:lvl1pPr>
          </a:lstStyle>
          <a:p>
            <a:pPr lvl="0"/>
            <a:r>
              <a:rPr lang="en-US" dirty="0" smtClean="0"/>
              <a:t>Author</a:t>
            </a:r>
            <a:endParaRPr lang="en-US" dirty="0"/>
          </a:p>
        </p:txBody>
      </p:sp>
      <p:sp>
        <p:nvSpPr>
          <p:cNvPr id="19" name="author 2"/>
          <p:cNvSpPr>
            <a:spLocks noGrp="1"/>
          </p:cNvSpPr>
          <p:nvPr>
            <p:ph type="body" sz="quarter" idx="12" hasCustomPrompt="1"/>
          </p:nvPr>
        </p:nvSpPr>
        <p:spPr>
          <a:xfrm>
            <a:off x="2249424" y="5751576"/>
            <a:ext cx="3182112" cy="369332"/>
          </a:xfrm>
        </p:spPr>
        <p:txBody>
          <a:bodyPr>
            <a:normAutofit/>
          </a:bodyPr>
          <a:lstStyle>
            <a:lvl1pPr marL="0" indent="0" algn="r">
              <a:buNone/>
              <a:defRPr sz="1800">
                <a:solidFill>
                  <a:schemeClr val="bg2">
                    <a:lumMod val="65000"/>
                  </a:schemeClr>
                </a:solidFill>
              </a:defRPr>
            </a:lvl1pPr>
          </a:lstStyle>
          <a:p>
            <a:pPr lvl="0"/>
            <a:r>
              <a:rPr lang="en-US" dirty="0" smtClean="0"/>
              <a:t>Author</a:t>
            </a:r>
            <a:endParaRPr lang="en-US" dirty="0"/>
          </a:p>
        </p:txBody>
      </p:sp>
      <p:sp>
        <p:nvSpPr>
          <p:cNvPr id="17" name="author project lead"/>
          <p:cNvSpPr>
            <a:spLocks noGrp="1"/>
          </p:cNvSpPr>
          <p:nvPr>
            <p:ph type="body" sz="quarter" idx="11" hasCustomPrompt="1"/>
          </p:nvPr>
        </p:nvSpPr>
        <p:spPr>
          <a:xfrm>
            <a:off x="2249424" y="5358384"/>
            <a:ext cx="3182112" cy="369332"/>
          </a:xfrm>
        </p:spPr>
        <p:txBody>
          <a:bodyPr>
            <a:normAutofit/>
          </a:bodyPr>
          <a:lstStyle>
            <a:lvl1pPr marL="0" indent="0" algn="r">
              <a:buNone/>
              <a:defRPr sz="1800">
                <a:solidFill>
                  <a:schemeClr val="bg2">
                    <a:lumMod val="65000"/>
                  </a:schemeClr>
                </a:solidFill>
              </a:defRPr>
            </a:lvl1pPr>
          </a:lstStyle>
          <a:p>
            <a:pPr lvl="0"/>
            <a:r>
              <a:rPr lang="en-US" dirty="0" smtClean="0"/>
              <a:t>Author (Project Lead)</a:t>
            </a:r>
            <a:endParaRPr lang="en-US" dirty="0"/>
          </a:p>
        </p:txBody>
      </p:sp>
      <p:cxnSp>
        <p:nvCxnSpPr>
          <p:cNvPr id="13" name="author rule"/>
          <p:cNvCxnSpPr/>
          <p:nvPr userDrawn="1"/>
        </p:nvCxnSpPr>
        <p:spPr>
          <a:xfrm>
            <a:off x="228600" y="5168336"/>
            <a:ext cx="8686800" cy="0"/>
          </a:xfrm>
          <a:prstGeom prst="line">
            <a:avLst/>
          </a:prstGeom>
          <a:ln w="31750" cap="rnd">
            <a:solidFill>
              <a:schemeClr val="accent1"/>
            </a:solidFill>
            <a:round/>
          </a:ln>
        </p:spPr>
        <p:style>
          <a:lnRef idx="1">
            <a:schemeClr val="accent1"/>
          </a:lnRef>
          <a:fillRef idx="0">
            <a:schemeClr val="accent1"/>
          </a:fillRef>
          <a:effectRef idx="0">
            <a:schemeClr val="accent1"/>
          </a:effectRef>
          <a:fontRef idx="minor">
            <a:schemeClr val="tx1"/>
          </a:fontRef>
        </p:style>
      </p:cxnSp>
      <p:sp>
        <p:nvSpPr>
          <p:cNvPr id="25" name="Subtitle"/>
          <p:cNvSpPr>
            <a:spLocks noGrp="1"/>
          </p:cNvSpPr>
          <p:nvPr>
            <p:ph type="body" sz="quarter" idx="17" hasCustomPrompt="1"/>
          </p:nvPr>
        </p:nvSpPr>
        <p:spPr>
          <a:xfrm>
            <a:off x="1143000" y="4032504"/>
            <a:ext cx="6858000" cy="740664"/>
          </a:xfrm>
        </p:spPr>
        <p:txBody>
          <a:bodyPr>
            <a:normAutofit/>
          </a:bodyPr>
          <a:lstStyle>
            <a:lvl1pPr marL="0" indent="0" algn="ctr">
              <a:buNone/>
              <a:defRPr sz="2800" i="1" baseline="0"/>
            </a:lvl1pPr>
          </a:lstStyle>
          <a:p>
            <a:pPr lvl="0"/>
            <a:r>
              <a:rPr lang="en-US" dirty="0" smtClean="0"/>
              <a:t>Subtitle Here</a:t>
            </a:r>
            <a:endParaRPr lang="en-US" dirty="0"/>
          </a:p>
        </p:txBody>
      </p:sp>
      <p:sp>
        <p:nvSpPr>
          <p:cNvPr id="12" name="Project Title"/>
          <p:cNvSpPr>
            <a:spLocks noGrp="1"/>
          </p:cNvSpPr>
          <p:nvPr>
            <p:ph type="body" sz="quarter" idx="10" hasCustomPrompt="1"/>
          </p:nvPr>
        </p:nvSpPr>
        <p:spPr>
          <a:xfrm>
            <a:off x="685800" y="1426464"/>
            <a:ext cx="7772400" cy="2432304"/>
          </a:xfrm>
        </p:spPr>
        <p:txBody>
          <a:bodyPr anchor="b">
            <a:normAutofit/>
          </a:bodyPr>
          <a:lstStyle>
            <a:lvl1pPr marL="0" indent="0" algn="ctr">
              <a:buNone/>
              <a:defRPr sz="8000" b="1" baseline="0">
                <a:solidFill>
                  <a:schemeClr val="accent1"/>
                </a:solidFill>
              </a:defRPr>
            </a:lvl1pPr>
          </a:lstStyle>
          <a:p>
            <a:pPr lvl="0"/>
            <a:r>
              <a:rPr lang="en-US" dirty="0" smtClean="0"/>
              <a:t>Main Project Title Here</a:t>
            </a:r>
            <a:endParaRPr lang="en-US" dirty="0"/>
          </a:p>
        </p:txBody>
      </p:sp>
      <p:grpSp>
        <p:nvGrpSpPr>
          <p:cNvPr id="10" name="NASA logo configuration"/>
          <p:cNvGrpSpPr/>
          <p:nvPr userDrawn="1"/>
        </p:nvGrpSpPr>
        <p:grpSpPr>
          <a:xfrm>
            <a:off x="0" y="-44450"/>
            <a:ext cx="9144000" cy="1077912"/>
            <a:chOff x="0" y="-44450"/>
            <a:chExt cx="9144000" cy="1077912"/>
          </a:xfrm>
        </p:grpSpPr>
        <p:sp>
          <p:nvSpPr>
            <p:cNvPr id="7" name="top background"/>
            <p:cNvSpPr txBox="1"/>
            <p:nvPr userDrawn="1"/>
          </p:nvSpPr>
          <p:spPr>
            <a:xfrm>
              <a:off x="0" y="0"/>
              <a:ext cx="9144000" cy="977899"/>
            </a:xfrm>
            <a:prstGeom prst="rect">
              <a:avLst/>
            </a:prstGeom>
            <a:solidFill>
              <a:schemeClr val="tx1"/>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dirty="0">
                <a:solidFill>
                  <a:schemeClr val="dk1"/>
                </a:solidFill>
                <a:latin typeface="Questrial"/>
                <a:ea typeface="Questrial"/>
                <a:cs typeface="Questrial"/>
                <a:sym typeface="Questrial"/>
              </a:endParaRPr>
            </a:p>
          </p:txBody>
        </p:sp>
        <p:sp>
          <p:nvSpPr>
            <p:cNvPr id="8" name="NASA text"/>
            <p:cNvSpPr txBox="1"/>
            <p:nvPr userDrawn="1"/>
          </p:nvSpPr>
          <p:spPr>
            <a:xfrm>
              <a:off x="153986" y="260350"/>
              <a:ext cx="2332036" cy="338136"/>
            </a:xfrm>
            <a:prstGeom prst="rect">
              <a:avLst/>
            </a:prstGeom>
            <a:noFill/>
            <a:ln>
              <a:noFill/>
            </a:ln>
          </p:spPr>
          <p:txBody>
            <a:bodyPr lIns="91375" tIns="45675" rIns="91375" bIns="45675" anchor="t" anchorCtr="0">
              <a:noAutofit/>
            </a:bodyPr>
            <a:lstStyle/>
            <a:p>
              <a:pPr marL="0" marR="0" lvl="0" indent="0" algn="ctr" rtl="0">
                <a:lnSpc>
                  <a:spcPct val="100000"/>
                </a:lnSpc>
                <a:spcBef>
                  <a:spcPts val="0"/>
                </a:spcBef>
                <a:spcAft>
                  <a:spcPts val="0"/>
                </a:spcAft>
                <a:buClr>
                  <a:schemeClr val="dk1"/>
                </a:buClr>
                <a:buFont typeface="Questrial"/>
                <a:buNone/>
              </a:pPr>
              <a:endParaRPr sz="800" b="1" i="0" u="none" strike="noStrike" cap="none" baseline="0" dirty="0">
                <a:solidFill>
                  <a:schemeClr val="lt1"/>
                </a:solidFill>
                <a:latin typeface="Helvetica Neue"/>
                <a:ea typeface="Helvetica Neue"/>
                <a:cs typeface="Helvetica Neue"/>
                <a:sym typeface="Helvetica Neue"/>
              </a:endParaRPr>
            </a:p>
            <a:p>
              <a:pPr marL="0" marR="0" lvl="0" indent="0" algn="ctr" rtl="0">
                <a:lnSpc>
                  <a:spcPct val="100000"/>
                </a:lnSpc>
                <a:spcBef>
                  <a:spcPts val="0"/>
                </a:spcBef>
                <a:spcAft>
                  <a:spcPts val="0"/>
                </a:spcAft>
                <a:buClr>
                  <a:schemeClr val="lt1"/>
                </a:buClr>
                <a:buSzPct val="25000"/>
                <a:buFont typeface="Helvetica Neue"/>
                <a:buNone/>
              </a:pPr>
              <a:r>
                <a:rPr lang="en-US" sz="800" b="0" i="0" u="none" strike="noStrike" cap="none" baseline="0" dirty="0">
                  <a:solidFill>
                    <a:schemeClr val="lt1"/>
                  </a:solidFill>
                  <a:latin typeface="Helvetica Neue"/>
                  <a:ea typeface="Helvetica Neue"/>
                  <a:cs typeface="Helvetica Neue"/>
                  <a:sym typeface="Helvetica Neue"/>
                </a:rPr>
                <a:t>National Aeronautics and Space Administration</a:t>
              </a:r>
            </a:p>
          </p:txBody>
        </p:sp>
        <p:pic>
          <p:nvPicPr>
            <p:cNvPr id="9" name="NASA logo"/>
            <p:cNvPicPr preferRelativeResize="0"/>
            <p:nvPr userDrawn="1"/>
          </p:nvPicPr>
          <p:blipFill rotWithShape="1">
            <a:blip r:embed="rId3">
              <a:alphaModFix/>
            </a:blip>
            <a:srcRect/>
            <a:stretch/>
          </p:blipFill>
          <p:spPr>
            <a:xfrm>
              <a:off x="8124825" y="-44450"/>
              <a:ext cx="935037" cy="1077912"/>
            </a:xfrm>
            <a:prstGeom prst="rect">
              <a:avLst/>
            </a:prstGeom>
            <a:noFill/>
            <a:ln>
              <a:noFill/>
            </a:ln>
          </p:spPr>
        </p:pic>
      </p:grpSp>
    </p:spTree>
    <p:extLst>
      <p:ext uri="{BB962C8B-B14F-4D97-AF65-F5344CB8AC3E}">
        <p14:creationId xmlns:p14="http://schemas.microsoft.com/office/powerpoint/2010/main" val="5596936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cknowledgements A">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contract info"/>
          <p:cNvSpPr/>
          <p:nvPr userDrawn="1"/>
        </p:nvSpPr>
        <p:spPr>
          <a:xfrm>
            <a:off x="0" y="6579440"/>
            <a:ext cx="9144000" cy="246221"/>
          </a:xfrm>
          <a:prstGeom prst="rect">
            <a:avLst/>
          </a:prstGeom>
        </p:spPr>
        <p:txBody>
          <a:bodyPr wrap="square">
            <a:spAutoFit/>
          </a:bodyPr>
          <a:lstStyle/>
          <a:p>
            <a:pPr lvl="0" algn="ctr">
              <a:buClr>
                <a:schemeClr val="dk1"/>
              </a:buClr>
              <a:buSzPct val="25000"/>
            </a:pPr>
            <a:r>
              <a:rPr lang="en-US" sz="1000" i="1" baseline="0" dirty="0">
                <a:solidFill>
                  <a:schemeClr val="bg2">
                    <a:lumMod val="50000"/>
                  </a:schemeClr>
                </a:solidFill>
                <a:latin typeface="Arial" panose="020B0604020202020204" pitchFamily="34" charset="0"/>
                <a:ea typeface="Questrial"/>
                <a:cs typeface="Arial" panose="020B0604020202020204" pitchFamily="34" charset="0"/>
                <a:sym typeface="Questrial"/>
              </a:rPr>
              <a:t>This material is based upon work supported by NASA </a:t>
            </a:r>
            <a:r>
              <a:rPr lang="en-US" sz="1000" i="1" baseline="0" dirty="0" smtClean="0">
                <a:solidFill>
                  <a:schemeClr val="bg2">
                    <a:lumMod val="50000"/>
                  </a:schemeClr>
                </a:solidFill>
                <a:latin typeface="Arial" panose="020B0604020202020204" pitchFamily="34" charset="0"/>
                <a:ea typeface="Questrial"/>
                <a:cs typeface="Arial" panose="020B0604020202020204" pitchFamily="34" charset="0"/>
                <a:sym typeface="Questrial"/>
              </a:rPr>
              <a:t>through contract </a:t>
            </a:r>
            <a:r>
              <a:rPr lang="en-US" sz="1000" i="1" baseline="0" dirty="0">
                <a:solidFill>
                  <a:schemeClr val="bg2">
                    <a:lumMod val="50000"/>
                  </a:schemeClr>
                </a:solidFill>
                <a:latin typeface="Arial" panose="020B0604020202020204" pitchFamily="34" charset="0"/>
                <a:ea typeface="Questrial"/>
                <a:cs typeface="Arial" panose="020B0604020202020204" pitchFamily="34" charset="0"/>
                <a:sym typeface="Questrial"/>
              </a:rPr>
              <a:t>NNL11AA00B and cooperative agreement NNX14AB60A.</a:t>
            </a:r>
          </a:p>
        </p:txBody>
      </p:sp>
      <p:sp>
        <p:nvSpPr>
          <p:cNvPr id="15" name="Acknowledgements Head"/>
          <p:cNvSpPr txBox="1"/>
          <p:nvPr userDrawn="1"/>
        </p:nvSpPr>
        <p:spPr>
          <a:xfrm>
            <a:off x="320041" y="242134"/>
            <a:ext cx="8503920" cy="707886"/>
          </a:xfrm>
          <a:prstGeom prst="rect">
            <a:avLst/>
          </a:prstGeom>
          <a:noFill/>
        </p:spPr>
        <p:txBody>
          <a:bodyPr wrap="square" rtlCol="0" anchor="b">
            <a:spAutoFit/>
          </a:bodyPr>
          <a:lstStyle/>
          <a:p>
            <a:pPr algn="ctr"/>
            <a:r>
              <a:rPr lang="en-US" sz="4000" b="1" dirty="0" smtClean="0">
                <a:solidFill>
                  <a:schemeClr val="bg2">
                    <a:lumMod val="75000"/>
                  </a:schemeClr>
                </a:solidFill>
                <a:latin typeface="Century Gothic" panose="020B0502020202020204" pitchFamily="34" charset="0"/>
              </a:rPr>
              <a:t>Acknowledgements</a:t>
            </a:r>
            <a:endParaRPr lang="en-US" sz="4000" b="1" dirty="0">
              <a:solidFill>
                <a:schemeClr val="bg2">
                  <a:lumMod val="75000"/>
                </a:schemeClr>
              </a:solidFill>
              <a:latin typeface="Century Gothic" panose="020B0502020202020204" pitchFamily="34" charset="0"/>
            </a:endParaRPr>
          </a:p>
        </p:txBody>
      </p:sp>
      <p:sp>
        <p:nvSpPr>
          <p:cNvPr id="5" name="Text Placeholder 4"/>
          <p:cNvSpPr>
            <a:spLocks noGrp="1"/>
          </p:cNvSpPr>
          <p:nvPr>
            <p:ph type="body" sz="quarter" idx="10" hasCustomPrompt="1"/>
          </p:nvPr>
        </p:nvSpPr>
        <p:spPr>
          <a:xfrm>
            <a:off x="3511296" y="1220919"/>
            <a:ext cx="5111496" cy="704088"/>
          </a:xfrm>
        </p:spPr>
        <p:txBody>
          <a:bodyPr>
            <a:normAutofit/>
          </a:bodyPr>
          <a:lstStyle>
            <a:lvl1pPr marL="0" indent="0">
              <a:buNone/>
              <a:defRPr sz="2000" baseline="0"/>
            </a:lvl1pPr>
          </a:lstStyle>
          <a:p>
            <a:pPr lvl="0"/>
            <a:r>
              <a:rPr lang="en-US" dirty="0" smtClean="0"/>
              <a:t>Name, Affiliation</a:t>
            </a:r>
          </a:p>
        </p:txBody>
      </p:sp>
      <p:sp>
        <p:nvSpPr>
          <p:cNvPr id="29" name="Text Placeholder 4"/>
          <p:cNvSpPr>
            <a:spLocks noGrp="1"/>
          </p:cNvSpPr>
          <p:nvPr>
            <p:ph type="body" sz="quarter" idx="11" hasCustomPrompt="1"/>
          </p:nvPr>
        </p:nvSpPr>
        <p:spPr>
          <a:xfrm>
            <a:off x="3511296" y="2369945"/>
            <a:ext cx="5111496" cy="704088"/>
          </a:xfrm>
        </p:spPr>
        <p:txBody>
          <a:bodyPr>
            <a:normAutofit/>
          </a:bodyPr>
          <a:lstStyle>
            <a:lvl1pPr marL="0" indent="0">
              <a:buNone/>
              <a:defRPr sz="2000" baseline="0"/>
            </a:lvl1pPr>
          </a:lstStyle>
          <a:p>
            <a:pPr lvl="0"/>
            <a:r>
              <a:rPr lang="en-US" dirty="0" smtClean="0"/>
              <a:t>Name, Affiliation</a:t>
            </a:r>
          </a:p>
        </p:txBody>
      </p:sp>
      <p:sp>
        <p:nvSpPr>
          <p:cNvPr id="30" name="Text Placeholder 4"/>
          <p:cNvSpPr>
            <a:spLocks noGrp="1"/>
          </p:cNvSpPr>
          <p:nvPr>
            <p:ph type="body" sz="quarter" idx="12" hasCustomPrompt="1"/>
          </p:nvPr>
        </p:nvSpPr>
        <p:spPr>
          <a:xfrm>
            <a:off x="3511296" y="4118716"/>
            <a:ext cx="5111496" cy="704088"/>
          </a:xfrm>
        </p:spPr>
        <p:txBody>
          <a:bodyPr>
            <a:normAutofit/>
          </a:bodyPr>
          <a:lstStyle>
            <a:lvl1pPr marL="0" indent="0">
              <a:buNone/>
              <a:defRPr sz="2000" baseline="0"/>
            </a:lvl1pPr>
          </a:lstStyle>
          <a:p>
            <a:pPr lvl="0"/>
            <a:r>
              <a:rPr lang="en-US" dirty="0" smtClean="0"/>
              <a:t>Name, Affiliation</a:t>
            </a:r>
          </a:p>
        </p:txBody>
      </p:sp>
    </p:spTree>
    <p:extLst>
      <p:ext uri="{BB962C8B-B14F-4D97-AF65-F5344CB8AC3E}">
        <p14:creationId xmlns:p14="http://schemas.microsoft.com/office/powerpoint/2010/main" val="33518128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Acknowledgements B">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Acknowledgements Head"/>
          <p:cNvSpPr txBox="1"/>
          <p:nvPr userDrawn="1"/>
        </p:nvSpPr>
        <p:spPr>
          <a:xfrm>
            <a:off x="320041" y="242134"/>
            <a:ext cx="8503920" cy="707886"/>
          </a:xfrm>
          <a:prstGeom prst="rect">
            <a:avLst/>
          </a:prstGeom>
          <a:noFill/>
        </p:spPr>
        <p:txBody>
          <a:bodyPr wrap="square" rtlCol="0" anchor="b">
            <a:spAutoFit/>
          </a:bodyPr>
          <a:lstStyle/>
          <a:p>
            <a:pPr algn="ctr"/>
            <a:r>
              <a:rPr lang="en-US" sz="4000" b="1" dirty="0" smtClean="0">
                <a:solidFill>
                  <a:schemeClr val="bg2">
                    <a:lumMod val="75000"/>
                  </a:schemeClr>
                </a:solidFill>
                <a:latin typeface="Century Gothic" panose="020B0502020202020204" pitchFamily="34" charset="0"/>
              </a:rPr>
              <a:t>Acknowledgements</a:t>
            </a:r>
            <a:endParaRPr lang="en-US" sz="4000" b="1" dirty="0">
              <a:solidFill>
                <a:schemeClr val="bg2">
                  <a:lumMod val="75000"/>
                </a:schemeClr>
              </a:solidFill>
              <a:latin typeface="Century Gothic" panose="020B0502020202020204" pitchFamily="34" charset="0"/>
            </a:endParaRPr>
          </a:p>
        </p:txBody>
      </p:sp>
      <p:sp>
        <p:nvSpPr>
          <p:cNvPr id="5" name="Text Placeholder 4"/>
          <p:cNvSpPr>
            <a:spLocks noGrp="1"/>
          </p:cNvSpPr>
          <p:nvPr>
            <p:ph type="body" sz="quarter" idx="10" hasCustomPrompt="1"/>
          </p:nvPr>
        </p:nvSpPr>
        <p:spPr>
          <a:xfrm>
            <a:off x="571208" y="1421134"/>
            <a:ext cx="8051583" cy="704088"/>
          </a:xfrm>
        </p:spPr>
        <p:txBody>
          <a:bodyPr>
            <a:normAutofit/>
          </a:bodyPr>
          <a:lstStyle>
            <a:lvl1pPr marL="0" indent="0">
              <a:buNone/>
              <a:defRPr sz="2000" baseline="0"/>
            </a:lvl1pPr>
          </a:lstStyle>
          <a:p>
            <a:pPr lvl="0"/>
            <a:r>
              <a:rPr lang="en-US" dirty="0" smtClean="0"/>
              <a:t>Name, Affiliation</a:t>
            </a:r>
          </a:p>
        </p:txBody>
      </p:sp>
      <p:sp>
        <p:nvSpPr>
          <p:cNvPr id="29" name="Text Placeholder 4"/>
          <p:cNvSpPr>
            <a:spLocks noGrp="1"/>
          </p:cNvSpPr>
          <p:nvPr>
            <p:ph type="body" sz="quarter" idx="11" hasCustomPrompt="1"/>
          </p:nvPr>
        </p:nvSpPr>
        <p:spPr>
          <a:xfrm>
            <a:off x="571207" y="3011687"/>
            <a:ext cx="8051583" cy="704088"/>
          </a:xfrm>
        </p:spPr>
        <p:txBody>
          <a:bodyPr>
            <a:normAutofit/>
          </a:bodyPr>
          <a:lstStyle>
            <a:lvl1pPr marL="0" indent="0">
              <a:buNone/>
              <a:defRPr sz="2000" baseline="0"/>
            </a:lvl1pPr>
          </a:lstStyle>
          <a:p>
            <a:pPr lvl="0"/>
            <a:r>
              <a:rPr lang="en-US" dirty="0" smtClean="0"/>
              <a:t>Name, Affiliation</a:t>
            </a:r>
          </a:p>
        </p:txBody>
      </p:sp>
      <p:sp>
        <p:nvSpPr>
          <p:cNvPr id="30" name="Text Placeholder 4"/>
          <p:cNvSpPr>
            <a:spLocks noGrp="1"/>
          </p:cNvSpPr>
          <p:nvPr>
            <p:ph type="body" sz="quarter" idx="12" hasCustomPrompt="1"/>
          </p:nvPr>
        </p:nvSpPr>
        <p:spPr>
          <a:xfrm>
            <a:off x="571208" y="4628567"/>
            <a:ext cx="8051582" cy="704088"/>
          </a:xfrm>
        </p:spPr>
        <p:txBody>
          <a:bodyPr>
            <a:normAutofit/>
          </a:bodyPr>
          <a:lstStyle>
            <a:lvl1pPr marL="0" indent="0">
              <a:buNone/>
              <a:defRPr sz="2000" baseline="0"/>
            </a:lvl1pPr>
          </a:lstStyle>
          <a:p>
            <a:pPr lvl="0"/>
            <a:r>
              <a:rPr lang="en-US" dirty="0" smtClean="0"/>
              <a:t>Name, Affiliation</a:t>
            </a:r>
          </a:p>
        </p:txBody>
      </p:sp>
      <p:sp>
        <p:nvSpPr>
          <p:cNvPr id="9" name="contract info"/>
          <p:cNvSpPr/>
          <p:nvPr userDrawn="1"/>
        </p:nvSpPr>
        <p:spPr>
          <a:xfrm>
            <a:off x="0" y="6579440"/>
            <a:ext cx="9144000" cy="246221"/>
          </a:xfrm>
          <a:prstGeom prst="rect">
            <a:avLst/>
          </a:prstGeom>
        </p:spPr>
        <p:txBody>
          <a:bodyPr wrap="square">
            <a:spAutoFit/>
          </a:bodyPr>
          <a:lstStyle/>
          <a:p>
            <a:pPr lvl="0" algn="ctr">
              <a:buClr>
                <a:schemeClr val="dk1"/>
              </a:buClr>
              <a:buSzPct val="25000"/>
            </a:pPr>
            <a:r>
              <a:rPr lang="en-US" sz="1000" i="1" baseline="0" dirty="0">
                <a:solidFill>
                  <a:schemeClr val="bg2">
                    <a:lumMod val="50000"/>
                  </a:schemeClr>
                </a:solidFill>
                <a:latin typeface="Arial" panose="020B0604020202020204" pitchFamily="34" charset="0"/>
                <a:ea typeface="Questrial"/>
                <a:cs typeface="Arial" panose="020B0604020202020204" pitchFamily="34" charset="0"/>
                <a:sym typeface="Questrial"/>
              </a:rPr>
              <a:t>This material is based upon work supported by NASA </a:t>
            </a:r>
            <a:r>
              <a:rPr lang="en-US" sz="1000" i="1" baseline="0" dirty="0" smtClean="0">
                <a:solidFill>
                  <a:schemeClr val="bg2">
                    <a:lumMod val="50000"/>
                  </a:schemeClr>
                </a:solidFill>
                <a:latin typeface="Arial" panose="020B0604020202020204" pitchFamily="34" charset="0"/>
                <a:ea typeface="Questrial"/>
                <a:cs typeface="Arial" panose="020B0604020202020204" pitchFamily="34" charset="0"/>
                <a:sym typeface="Questrial"/>
              </a:rPr>
              <a:t>through contract </a:t>
            </a:r>
            <a:r>
              <a:rPr lang="en-US" sz="1000" i="1" baseline="0" dirty="0">
                <a:solidFill>
                  <a:schemeClr val="bg2">
                    <a:lumMod val="50000"/>
                  </a:schemeClr>
                </a:solidFill>
                <a:latin typeface="Arial" panose="020B0604020202020204" pitchFamily="34" charset="0"/>
                <a:ea typeface="Questrial"/>
                <a:cs typeface="Arial" panose="020B0604020202020204" pitchFamily="34" charset="0"/>
                <a:sym typeface="Questrial"/>
              </a:rPr>
              <a:t>NNL11AA00B and cooperative agreement NNX14AB60A.</a:t>
            </a:r>
          </a:p>
        </p:txBody>
      </p:sp>
    </p:spTree>
    <p:extLst>
      <p:ext uri="{BB962C8B-B14F-4D97-AF65-F5344CB8AC3E}">
        <p14:creationId xmlns:p14="http://schemas.microsoft.com/office/powerpoint/2010/main" val="4773409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eft text, Right image">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Section Body Text"/>
          <p:cNvSpPr>
            <a:spLocks noGrp="1"/>
          </p:cNvSpPr>
          <p:nvPr>
            <p:ph type="body" sz="quarter" idx="11" hasCustomPrompt="1"/>
          </p:nvPr>
        </p:nvSpPr>
        <p:spPr>
          <a:xfrm>
            <a:off x="521208" y="2130552"/>
            <a:ext cx="3593592" cy="3374136"/>
          </a:xfrm>
        </p:spPr>
        <p:txBody>
          <a:bodyPr>
            <a:normAutofit/>
          </a:bodyPr>
          <a:lstStyle>
            <a:lvl1pPr marL="0" indent="0">
              <a:buNone/>
              <a:defRPr sz="2000" baseline="0"/>
            </a:lvl1pPr>
          </a:lstStyle>
          <a:p>
            <a:pPr lvl="0"/>
            <a:r>
              <a:rPr lang="en-US" dirty="0" smtClean="0"/>
              <a:t>Body Text Here</a:t>
            </a:r>
            <a:endParaRPr lang="en-US" dirty="0"/>
          </a:p>
        </p:txBody>
      </p:sp>
      <p:sp>
        <p:nvSpPr>
          <p:cNvPr id="10" name="Section Head"/>
          <p:cNvSpPr>
            <a:spLocks noGrp="1"/>
          </p:cNvSpPr>
          <p:nvPr>
            <p:ph type="body" sz="quarter" idx="10" hasCustomPrompt="1"/>
          </p:nvPr>
        </p:nvSpPr>
        <p:spPr>
          <a:xfrm>
            <a:off x="548640" y="640080"/>
            <a:ext cx="3566160" cy="1325880"/>
          </a:xfrm>
        </p:spPr>
        <p:txBody>
          <a:bodyPr anchor="b">
            <a:normAutofit/>
          </a:bodyPr>
          <a:lstStyle>
            <a:lvl1pPr marL="0" indent="0">
              <a:buNone/>
              <a:defRPr sz="4000" b="1" baseline="0">
                <a:solidFill>
                  <a:schemeClr val="accent1"/>
                </a:solidFill>
              </a:defRPr>
            </a:lvl1pPr>
          </a:lstStyle>
          <a:p>
            <a:pPr lvl="0"/>
            <a:r>
              <a:rPr lang="en-US" sz="4000" b="1" dirty="0" smtClean="0"/>
              <a:t>Section Header Here</a:t>
            </a:r>
            <a:endParaRPr lang="en-US" dirty="0"/>
          </a:p>
        </p:txBody>
      </p:sp>
      <p:sp>
        <p:nvSpPr>
          <p:cNvPr id="15" name="Imagery"/>
          <p:cNvSpPr>
            <a:spLocks noGrp="1"/>
          </p:cNvSpPr>
          <p:nvPr>
            <p:ph type="pic" sz="quarter" idx="12" hasCustomPrompt="1"/>
          </p:nvPr>
        </p:nvSpPr>
        <p:spPr>
          <a:xfrm>
            <a:off x="4572000" y="0"/>
            <a:ext cx="4572000" cy="6858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4572000" y="6583680"/>
            <a:ext cx="1993392" cy="274320"/>
          </a:xfrm>
        </p:spPr>
        <p:txBody>
          <a:bodyPr>
            <a:normAutofit/>
          </a:bodyPr>
          <a:lstStyle>
            <a:lvl1pPr marL="0" indent="0">
              <a:buNone/>
              <a:defRPr sz="1200" baseline="0"/>
            </a:lvl1pPr>
          </a:lstStyle>
          <a:p>
            <a:pPr lvl="0"/>
            <a:r>
              <a:rPr lang="en-US" sz="1200" dirty="0" smtClean="0"/>
              <a:t>Image Credit: Source</a:t>
            </a:r>
            <a:endParaRPr lang="en-US" dirty="0"/>
          </a:p>
        </p:txBody>
      </p:sp>
    </p:spTree>
    <p:extLst>
      <p:ext uri="{BB962C8B-B14F-4D97-AF65-F5344CB8AC3E}">
        <p14:creationId xmlns:p14="http://schemas.microsoft.com/office/powerpoint/2010/main" val="26553286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Right text, Left image">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Section Body Text"/>
          <p:cNvSpPr>
            <a:spLocks noGrp="1"/>
          </p:cNvSpPr>
          <p:nvPr>
            <p:ph type="body" sz="quarter" idx="11" hasCustomPrompt="1"/>
          </p:nvPr>
        </p:nvSpPr>
        <p:spPr>
          <a:xfrm>
            <a:off x="5102352" y="2130552"/>
            <a:ext cx="3593592" cy="3374136"/>
          </a:xfrm>
        </p:spPr>
        <p:txBody>
          <a:bodyPr>
            <a:normAutofit/>
          </a:bodyPr>
          <a:lstStyle>
            <a:lvl1pPr marL="0" indent="0">
              <a:buNone/>
              <a:defRPr sz="2000" baseline="0"/>
            </a:lvl1pPr>
          </a:lstStyle>
          <a:p>
            <a:pPr lvl="0"/>
            <a:r>
              <a:rPr lang="en-US" dirty="0" smtClean="0"/>
              <a:t>Body Text Here</a:t>
            </a:r>
            <a:endParaRPr lang="en-US" dirty="0"/>
          </a:p>
        </p:txBody>
      </p:sp>
      <p:sp>
        <p:nvSpPr>
          <p:cNvPr id="10" name="Section Head"/>
          <p:cNvSpPr>
            <a:spLocks noGrp="1"/>
          </p:cNvSpPr>
          <p:nvPr>
            <p:ph type="body" sz="quarter" idx="10" hasCustomPrompt="1"/>
          </p:nvPr>
        </p:nvSpPr>
        <p:spPr>
          <a:xfrm>
            <a:off x="5102352" y="640080"/>
            <a:ext cx="3566160" cy="1325880"/>
          </a:xfrm>
        </p:spPr>
        <p:txBody>
          <a:bodyPr anchor="b">
            <a:normAutofit/>
          </a:bodyPr>
          <a:lstStyle>
            <a:lvl1pPr marL="0" indent="0">
              <a:buNone/>
              <a:defRPr sz="4000" b="1" baseline="0">
                <a:solidFill>
                  <a:schemeClr val="accent1"/>
                </a:solidFill>
              </a:defRPr>
            </a:lvl1pPr>
          </a:lstStyle>
          <a:p>
            <a:pPr lvl="0"/>
            <a:r>
              <a:rPr lang="en-US" sz="4000" b="1" dirty="0" smtClean="0"/>
              <a:t>Section Header Here</a:t>
            </a:r>
            <a:endParaRPr lang="en-US" dirty="0"/>
          </a:p>
        </p:txBody>
      </p:sp>
      <p:sp>
        <p:nvSpPr>
          <p:cNvPr id="15" name="Imagery"/>
          <p:cNvSpPr>
            <a:spLocks noGrp="1"/>
          </p:cNvSpPr>
          <p:nvPr>
            <p:ph type="pic" sz="quarter" idx="12" hasCustomPrompt="1"/>
          </p:nvPr>
        </p:nvSpPr>
        <p:spPr>
          <a:xfrm>
            <a:off x="0" y="0"/>
            <a:ext cx="4572000" cy="6858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2578608" y="6583680"/>
            <a:ext cx="1993392" cy="274320"/>
          </a:xfrm>
        </p:spPr>
        <p:txBody>
          <a:bodyPr>
            <a:normAutofit/>
          </a:bodyPr>
          <a:lstStyle>
            <a:lvl1pPr marL="0" indent="0" algn="r">
              <a:buNone/>
              <a:defRPr sz="1200" baseline="0"/>
            </a:lvl1pPr>
          </a:lstStyle>
          <a:p>
            <a:pPr lvl="0"/>
            <a:r>
              <a:rPr lang="en-US" sz="1200" dirty="0" smtClean="0"/>
              <a:t>Image Credit: Source</a:t>
            </a:r>
            <a:endParaRPr lang="en-US" dirty="0"/>
          </a:p>
        </p:txBody>
      </p:sp>
    </p:spTree>
    <p:extLst>
      <p:ext uri="{BB962C8B-B14F-4D97-AF65-F5344CB8AC3E}">
        <p14:creationId xmlns:p14="http://schemas.microsoft.com/office/powerpoint/2010/main" val="31152396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ottom text, Top image A">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Section Body Text"/>
          <p:cNvSpPr>
            <a:spLocks noGrp="1"/>
          </p:cNvSpPr>
          <p:nvPr>
            <p:ph type="body" sz="quarter" idx="11" hasCustomPrompt="1"/>
          </p:nvPr>
        </p:nvSpPr>
        <p:spPr>
          <a:xfrm>
            <a:off x="4581144" y="4123944"/>
            <a:ext cx="3977640" cy="1627632"/>
          </a:xfrm>
        </p:spPr>
        <p:txBody>
          <a:bodyPr>
            <a:normAutofit/>
          </a:bodyPr>
          <a:lstStyle>
            <a:lvl1pPr marL="0" indent="0">
              <a:buNone/>
              <a:defRPr sz="2000" baseline="0"/>
            </a:lvl1pPr>
          </a:lstStyle>
          <a:p>
            <a:pPr lvl="0"/>
            <a:r>
              <a:rPr lang="en-US" dirty="0" smtClean="0"/>
              <a:t>Body Text Here</a:t>
            </a:r>
            <a:endParaRPr lang="en-US" dirty="0"/>
          </a:p>
        </p:txBody>
      </p:sp>
      <p:sp>
        <p:nvSpPr>
          <p:cNvPr id="3" name="Section Head"/>
          <p:cNvSpPr>
            <a:spLocks noGrp="1"/>
          </p:cNvSpPr>
          <p:nvPr>
            <p:ph type="body" sz="quarter" idx="14" hasCustomPrompt="1"/>
          </p:nvPr>
        </p:nvSpPr>
        <p:spPr>
          <a:xfrm>
            <a:off x="740664" y="4049486"/>
            <a:ext cx="3108960" cy="1830106"/>
          </a:xfrm>
        </p:spPr>
        <p:txBody>
          <a:bodyPr>
            <a:noAutofit/>
          </a:bodyPr>
          <a:lstStyle>
            <a:lvl1pPr marL="0" indent="0" algn="r">
              <a:buNone/>
              <a:defRPr sz="6000" b="1" baseline="0">
                <a:solidFill>
                  <a:schemeClr val="accent1"/>
                </a:solidFill>
              </a:defRPr>
            </a:lvl1pPr>
            <a:lvl2pPr>
              <a:defRPr sz="6000"/>
            </a:lvl2pPr>
            <a:lvl3pPr>
              <a:defRPr sz="6000"/>
            </a:lvl3pPr>
            <a:lvl4pPr>
              <a:defRPr sz="6000"/>
            </a:lvl4pPr>
            <a:lvl5pPr>
              <a:defRPr sz="6000"/>
            </a:lvl5pPr>
          </a:lstStyle>
          <a:p>
            <a:pPr lvl="0"/>
            <a:r>
              <a:rPr lang="en-US" dirty="0" smtClean="0"/>
              <a:t>Section Head</a:t>
            </a:r>
            <a:endParaRPr lang="en-US" dirty="0"/>
          </a:p>
        </p:txBody>
      </p:sp>
      <p:sp>
        <p:nvSpPr>
          <p:cNvPr id="15" name="Imagery"/>
          <p:cNvSpPr>
            <a:spLocks noGrp="1"/>
          </p:cNvSpPr>
          <p:nvPr>
            <p:ph type="pic" sz="quarter" idx="12" hasCustomPrompt="1"/>
          </p:nvPr>
        </p:nvSpPr>
        <p:spPr>
          <a:xfrm>
            <a:off x="0" y="0"/>
            <a:ext cx="9144000" cy="3429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6190488" y="3429000"/>
            <a:ext cx="2295144" cy="274320"/>
          </a:xfrm>
        </p:spPr>
        <p:txBody>
          <a:bodyPr>
            <a:normAutofit/>
          </a:bodyPr>
          <a:lstStyle>
            <a:lvl1pPr marL="0" indent="0" algn="r">
              <a:buNone/>
              <a:defRPr sz="1200" baseline="0">
                <a:solidFill>
                  <a:schemeClr val="bg2">
                    <a:lumMod val="65000"/>
                  </a:schemeClr>
                </a:solidFill>
              </a:defRPr>
            </a:lvl1pPr>
          </a:lstStyle>
          <a:p>
            <a:pPr lvl="0"/>
            <a:r>
              <a:rPr lang="en-US" sz="1200" dirty="0" smtClean="0"/>
              <a:t>Image Credit: Source</a:t>
            </a:r>
            <a:endParaRPr lang="en-US" dirty="0"/>
          </a:p>
        </p:txBody>
      </p:sp>
    </p:spTree>
    <p:extLst>
      <p:ext uri="{BB962C8B-B14F-4D97-AF65-F5344CB8AC3E}">
        <p14:creationId xmlns:p14="http://schemas.microsoft.com/office/powerpoint/2010/main" val="42061700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ottom text, Top image B">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Section Body Text"/>
          <p:cNvSpPr>
            <a:spLocks noGrp="1"/>
          </p:cNvSpPr>
          <p:nvPr>
            <p:ph type="body" sz="quarter" idx="11" hasCustomPrompt="1"/>
          </p:nvPr>
        </p:nvSpPr>
        <p:spPr>
          <a:xfrm>
            <a:off x="576072" y="4814316"/>
            <a:ext cx="7982712" cy="1444752"/>
          </a:xfrm>
        </p:spPr>
        <p:txBody>
          <a:bodyPr>
            <a:normAutofit/>
          </a:bodyPr>
          <a:lstStyle>
            <a:lvl1pPr marL="0" indent="0">
              <a:buNone/>
              <a:defRPr sz="2000" baseline="0"/>
            </a:lvl1pPr>
          </a:lstStyle>
          <a:p>
            <a:pPr lvl="0"/>
            <a:r>
              <a:rPr lang="en-US" dirty="0" smtClean="0"/>
              <a:t>Body Text Here</a:t>
            </a:r>
            <a:endParaRPr lang="en-US" dirty="0"/>
          </a:p>
        </p:txBody>
      </p:sp>
      <p:sp>
        <p:nvSpPr>
          <p:cNvPr id="3" name="Section Head"/>
          <p:cNvSpPr>
            <a:spLocks noGrp="1"/>
          </p:cNvSpPr>
          <p:nvPr>
            <p:ph type="body" sz="quarter" idx="14" hasCustomPrompt="1"/>
          </p:nvPr>
        </p:nvSpPr>
        <p:spPr>
          <a:xfrm>
            <a:off x="576072" y="3954780"/>
            <a:ext cx="7982712" cy="704088"/>
          </a:xfrm>
        </p:spPr>
        <p:txBody>
          <a:bodyPr>
            <a:noAutofit/>
          </a:bodyPr>
          <a:lstStyle>
            <a:lvl1pPr marL="0" indent="0" algn="l">
              <a:buNone/>
              <a:defRPr sz="4000" b="1" baseline="0">
                <a:solidFill>
                  <a:schemeClr val="accent1"/>
                </a:solidFill>
              </a:defRPr>
            </a:lvl1pPr>
            <a:lvl2pPr>
              <a:defRPr sz="6000"/>
            </a:lvl2pPr>
            <a:lvl3pPr>
              <a:defRPr sz="6000"/>
            </a:lvl3pPr>
            <a:lvl4pPr>
              <a:defRPr sz="6000"/>
            </a:lvl4pPr>
            <a:lvl5pPr>
              <a:defRPr sz="6000"/>
            </a:lvl5pPr>
          </a:lstStyle>
          <a:p>
            <a:pPr lvl="0"/>
            <a:r>
              <a:rPr lang="en-US" dirty="0" smtClean="0"/>
              <a:t>Section Head</a:t>
            </a:r>
            <a:endParaRPr lang="en-US" dirty="0"/>
          </a:p>
        </p:txBody>
      </p:sp>
      <p:sp>
        <p:nvSpPr>
          <p:cNvPr id="15" name="Imagery"/>
          <p:cNvSpPr>
            <a:spLocks noGrp="1"/>
          </p:cNvSpPr>
          <p:nvPr>
            <p:ph type="pic" sz="quarter" idx="12" hasCustomPrompt="1"/>
          </p:nvPr>
        </p:nvSpPr>
        <p:spPr>
          <a:xfrm>
            <a:off x="0" y="0"/>
            <a:ext cx="9144000" cy="3429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9" name="Image Credit"/>
          <p:cNvSpPr>
            <a:spLocks noGrp="1"/>
          </p:cNvSpPr>
          <p:nvPr>
            <p:ph type="body" sz="quarter" idx="13" hasCustomPrompt="1"/>
          </p:nvPr>
        </p:nvSpPr>
        <p:spPr>
          <a:xfrm>
            <a:off x="6190488" y="3429000"/>
            <a:ext cx="2295144" cy="274320"/>
          </a:xfrm>
        </p:spPr>
        <p:txBody>
          <a:bodyPr>
            <a:normAutofit/>
          </a:bodyPr>
          <a:lstStyle>
            <a:lvl1pPr marL="0" indent="0" algn="r">
              <a:buNone/>
              <a:defRPr sz="1200" baseline="0">
                <a:solidFill>
                  <a:schemeClr val="bg2">
                    <a:lumMod val="65000"/>
                  </a:schemeClr>
                </a:solidFill>
              </a:defRPr>
            </a:lvl1pPr>
          </a:lstStyle>
          <a:p>
            <a:pPr lvl="0"/>
            <a:r>
              <a:rPr lang="en-US" sz="1200" dirty="0" smtClean="0"/>
              <a:t>Image Credit: Source</a:t>
            </a:r>
            <a:endParaRPr lang="en-US" dirty="0"/>
          </a:p>
        </p:txBody>
      </p:sp>
    </p:spTree>
    <p:extLst>
      <p:ext uri="{BB962C8B-B14F-4D97-AF65-F5344CB8AC3E}">
        <p14:creationId xmlns:p14="http://schemas.microsoft.com/office/powerpoint/2010/main" val="6414337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op text, Bottom image A">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Section Body Text"/>
          <p:cNvSpPr>
            <a:spLocks noGrp="1"/>
          </p:cNvSpPr>
          <p:nvPr>
            <p:ph type="body" sz="quarter" idx="11" hasCustomPrompt="1"/>
          </p:nvPr>
        </p:nvSpPr>
        <p:spPr>
          <a:xfrm>
            <a:off x="4581144" y="750018"/>
            <a:ext cx="3977640" cy="1627632"/>
          </a:xfrm>
        </p:spPr>
        <p:txBody>
          <a:bodyPr>
            <a:normAutofit/>
          </a:bodyPr>
          <a:lstStyle>
            <a:lvl1pPr marL="0" indent="0">
              <a:buNone/>
              <a:defRPr sz="2000" baseline="0"/>
            </a:lvl1pPr>
          </a:lstStyle>
          <a:p>
            <a:pPr lvl="0"/>
            <a:r>
              <a:rPr lang="en-US" dirty="0" smtClean="0"/>
              <a:t>Body Text Here</a:t>
            </a:r>
            <a:endParaRPr lang="en-US" dirty="0"/>
          </a:p>
        </p:txBody>
      </p:sp>
      <p:sp>
        <p:nvSpPr>
          <p:cNvPr id="3" name="Section Head"/>
          <p:cNvSpPr>
            <a:spLocks noGrp="1"/>
          </p:cNvSpPr>
          <p:nvPr>
            <p:ph type="body" sz="quarter" idx="14" hasCustomPrompt="1"/>
          </p:nvPr>
        </p:nvSpPr>
        <p:spPr>
          <a:xfrm>
            <a:off x="740664" y="675560"/>
            <a:ext cx="3108960" cy="1830106"/>
          </a:xfrm>
        </p:spPr>
        <p:txBody>
          <a:bodyPr>
            <a:noAutofit/>
          </a:bodyPr>
          <a:lstStyle>
            <a:lvl1pPr marL="0" indent="0" algn="r">
              <a:buNone/>
              <a:defRPr sz="6000" b="1" baseline="0">
                <a:solidFill>
                  <a:schemeClr val="accent1"/>
                </a:solidFill>
              </a:defRPr>
            </a:lvl1pPr>
            <a:lvl2pPr>
              <a:defRPr sz="6000"/>
            </a:lvl2pPr>
            <a:lvl3pPr>
              <a:defRPr sz="6000"/>
            </a:lvl3pPr>
            <a:lvl4pPr>
              <a:defRPr sz="6000"/>
            </a:lvl4pPr>
            <a:lvl5pPr>
              <a:defRPr sz="6000"/>
            </a:lvl5pPr>
          </a:lstStyle>
          <a:p>
            <a:pPr lvl="0"/>
            <a:r>
              <a:rPr lang="en-US" dirty="0" smtClean="0"/>
              <a:t>Section Head</a:t>
            </a:r>
            <a:endParaRPr lang="en-US" dirty="0"/>
          </a:p>
        </p:txBody>
      </p:sp>
      <p:sp>
        <p:nvSpPr>
          <p:cNvPr id="15" name="Imagery"/>
          <p:cNvSpPr>
            <a:spLocks noGrp="1"/>
          </p:cNvSpPr>
          <p:nvPr>
            <p:ph type="pic" sz="quarter" idx="12" hasCustomPrompt="1"/>
          </p:nvPr>
        </p:nvSpPr>
        <p:spPr>
          <a:xfrm>
            <a:off x="0" y="3429000"/>
            <a:ext cx="9144000" cy="3429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6190488" y="3154680"/>
            <a:ext cx="2295144" cy="274320"/>
          </a:xfrm>
        </p:spPr>
        <p:txBody>
          <a:bodyPr>
            <a:normAutofit/>
          </a:bodyPr>
          <a:lstStyle>
            <a:lvl1pPr marL="0" indent="0" algn="r">
              <a:buNone/>
              <a:defRPr sz="1200" baseline="0">
                <a:solidFill>
                  <a:schemeClr val="bg2">
                    <a:lumMod val="65000"/>
                  </a:schemeClr>
                </a:solidFill>
              </a:defRPr>
            </a:lvl1pPr>
          </a:lstStyle>
          <a:p>
            <a:pPr lvl="0"/>
            <a:r>
              <a:rPr lang="en-US" sz="1200" dirty="0" smtClean="0"/>
              <a:t>Image Credit: Source</a:t>
            </a:r>
            <a:endParaRPr lang="en-US" dirty="0"/>
          </a:p>
        </p:txBody>
      </p:sp>
    </p:spTree>
    <p:extLst>
      <p:ext uri="{BB962C8B-B14F-4D97-AF65-F5344CB8AC3E}">
        <p14:creationId xmlns:p14="http://schemas.microsoft.com/office/powerpoint/2010/main" val="12354813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op text, Bottom image B">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Section Body Text"/>
          <p:cNvSpPr>
            <a:spLocks noGrp="1"/>
          </p:cNvSpPr>
          <p:nvPr>
            <p:ph type="body" sz="quarter" idx="11" hasCustomPrompt="1"/>
          </p:nvPr>
        </p:nvSpPr>
        <p:spPr>
          <a:xfrm>
            <a:off x="576072" y="1438656"/>
            <a:ext cx="7982712" cy="1444752"/>
          </a:xfrm>
        </p:spPr>
        <p:txBody>
          <a:bodyPr>
            <a:normAutofit/>
          </a:bodyPr>
          <a:lstStyle>
            <a:lvl1pPr marL="0" indent="0">
              <a:buNone/>
              <a:defRPr sz="2000" baseline="0"/>
            </a:lvl1pPr>
          </a:lstStyle>
          <a:p>
            <a:pPr lvl="0"/>
            <a:r>
              <a:rPr lang="en-US" dirty="0" smtClean="0"/>
              <a:t>Body Text Here</a:t>
            </a:r>
            <a:endParaRPr lang="en-US" dirty="0"/>
          </a:p>
        </p:txBody>
      </p:sp>
      <p:sp>
        <p:nvSpPr>
          <p:cNvPr id="3" name="Section Head"/>
          <p:cNvSpPr>
            <a:spLocks noGrp="1"/>
          </p:cNvSpPr>
          <p:nvPr>
            <p:ph type="body" sz="quarter" idx="14" hasCustomPrompt="1"/>
          </p:nvPr>
        </p:nvSpPr>
        <p:spPr>
          <a:xfrm>
            <a:off x="576072" y="579120"/>
            <a:ext cx="7982712" cy="704088"/>
          </a:xfrm>
        </p:spPr>
        <p:txBody>
          <a:bodyPr>
            <a:noAutofit/>
          </a:bodyPr>
          <a:lstStyle>
            <a:lvl1pPr marL="0" indent="0" algn="l">
              <a:buNone/>
              <a:defRPr sz="4000" b="1" baseline="0">
                <a:solidFill>
                  <a:schemeClr val="accent1"/>
                </a:solidFill>
              </a:defRPr>
            </a:lvl1pPr>
            <a:lvl2pPr>
              <a:defRPr sz="6000"/>
            </a:lvl2pPr>
            <a:lvl3pPr>
              <a:defRPr sz="6000"/>
            </a:lvl3pPr>
            <a:lvl4pPr>
              <a:defRPr sz="6000"/>
            </a:lvl4pPr>
            <a:lvl5pPr>
              <a:defRPr sz="6000"/>
            </a:lvl5pPr>
          </a:lstStyle>
          <a:p>
            <a:pPr lvl="0"/>
            <a:r>
              <a:rPr lang="en-US" dirty="0" smtClean="0"/>
              <a:t>Section Head</a:t>
            </a:r>
            <a:endParaRPr lang="en-US" dirty="0"/>
          </a:p>
        </p:txBody>
      </p:sp>
      <p:sp>
        <p:nvSpPr>
          <p:cNvPr id="15" name="Imagery"/>
          <p:cNvSpPr>
            <a:spLocks noGrp="1"/>
          </p:cNvSpPr>
          <p:nvPr>
            <p:ph type="pic" sz="quarter" idx="12" hasCustomPrompt="1"/>
          </p:nvPr>
        </p:nvSpPr>
        <p:spPr>
          <a:xfrm>
            <a:off x="0" y="3429000"/>
            <a:ext cx="9144000" cy="3429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6190488" y="3154680"/>
            <a:ext cx="2295144" cy="274320"/>
          </a:xfrm>
        </p:spPr>
        <p:txBody>
          <a:bodyPr>
            <a:normAutofit/>
          </a:bodyPr>
          <a:lstStyle>
            <a:lvl1pPr marL="0" indent="0" algn="r">
              <a:buNone/>
              <a:defRPr sz="1200" baseline="0">
                <a:solidFill>
                  <a:schemeClr val="bg2">
                    <a:lumMod val="65000"/>
                  </a:schemeClr>
                </a:solidFill>
              </a:defRPr>
            </a:lvl1pPr>
          </a:lstStyle>
          <a:p>
            <a:pPr lvl="0"/>
            <a:r>
              <a:rPr lang="en-US" sz="1200" dirty="0" smtClean="0"/>
              <a:t>Image Credit: Source</a:t>
            </a:r>
            <a:endParaRPr lang="en-US" dirty="0"/>
          </a:p>
        </p:txBody>
      </p:sp>
    </p:spTree>
    <p:extLst>
      <p:ext uri="{BB962C8B-B14F-4D97-AF65-F5344CB8AC3E}">
        <p14:creationId xmlns:p14="http://schemas.microsoft.com/office/powerpoint/2010/main" val="37749307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Emphasize acronym">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Section Body Text"/>
          <p:cNvSpPr>
            <a:spLocks noGrp="1"/>
          </p:cNvSpPr>
          <p:nvPr>
            <p:ph type="body" sz="quarter" idx="11" hasCustomPrompt="1"/>
          </p:nvPr>
        </p:nvSpPr>
        <p:spPr>
          <a:xfrm>
            <a:off x="749808" y="2255520"/>
            <a:ext cx="7653528" cy="3706368"/>
          </a:xfrm>
        </p:spPr>
        <p:txBody>
          <a:bodyPr>
            <a:normAutofit/>
          </a:bodyPr>
          <a:lstStyle>
            <a:lvl1pPr marL="0" indent="0" algn="ctr">
              <a:buNone/>
              <a:defRPr sz="6000" b="0" baseline="0"/>
            </a:lvl1pPr>
          </a:lstStyle>
          <a:p>
            <a:pPr lvl="0"/>
            <a:r>
              <a:rPr lang="en-US" dirty="0" smtClean="0"/>
              <a:t>Spell out the components</a:t>
            </a:r>
            <a:endParaRPr lang="en-US" dirty="0"/>
          </a:p>
        </p:txBody>
      </p:sp>
      <p:sp>
        <p:nvSpPr>
          <p:cNvPr id="3" name="Section Head"/>
          <p:cNvSpPr>
            <a:spLocks noGrp="1"/>
          </p:cNvSpPr>
          <p:nvPr>
            <p:ph type="body" sz="quarter" idx="14" hasCustomPrompt="1"/>
          </p:nvPr>
        </p:nvSpPr>
        <p:spPr>
          <a:xfrm>
            <a:off x="749808" y="779403"/>
            <a:ext cx="7653528" cy="1289304"/>
          </a:xfrm>
        </p:spPr>
        <p:txBody>
          <a:bodyPr>
            <a:noAutofit/>
          </a:bodyPr>
          <a:lstStyle>
            <a:lvl1pPr marL="0" indent="0" algn="ctr">
              <a:buNone/>
              <a:defRPr sz="9600" b="1" baseline="0">
                <a:solidFill>
                  <a:schemeClr val="accent1"/>
                </a:solidFill>
              </a:defRPr>
            </a:lvl1pPr>
            <a:lvl2pPr>
              <a:defRPr sz="6000"/>
            </a:lvl2pPr>
            <a:lvl3pPr>
              <a:defRPr sz="6000"/>
            </a:lvl3pPr>
            <a:lvl4pPr>
              <a:defRPr sz="6000"/>
            </a:lvl4pPr>
            <a:lvl5pPr>
              <a:defRPr sz="6000"/>
            </a:lvl5pPr>
          </a:lstStyle>
          <a:p>
            <a:pPr lvl="0"/>
            <a:r>
              <a:rPr lang="en-US" dirty="0" smtClean="0"/>
              <a:t>ACRONYM</a:t>
            </a:r>
            <a:endParaRPr lang="en-US" dirty="0"/>
          </a:p>
        </p:txBody>
      </p:sp>
    </p:spTree>
    <p:extLst>
      <p:ext uri="{BB962C8B-B14F-4D97-AF65-F5344CB8AC3E}">
        <p14:creationId xmlns:p14="http://schemas.microsoft.com/office/powerpoint/2010/main" val="13826518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Emphasize key points">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Section Body Text"/>
          <p:cNvSpPr>
            <a:spLocks noGrp="1"/>
          </p:cNvSpPr>
          <p:nvPr>
            <p:ph type="body" sz="quarter" idx="11" hasCustomPrompt="1"/>
          </p:nvPr>
        </p:nvSpPr>
        <p:spPr>
          <a:xfrm>
            <a:off x="4572000" y="4709160"/>
            <a:ext cx="3950208" cy="704088"/>
          </a:xfrm>
        </p:spPr>
        <p:txBody>
          <a:bodyPr>
            <a:normAutofit/>
          </a:bodyPr>
          <a:lstStyle>
            <a:lvl1pPr marL="0" indent="0">
              <a:buNone/>
              <a:defRPr sz="2000" baseline="0"/>
            </a:lvl1pPr>
          </a:lstStyle>
          <a:p>
            <a:pPr lvl="0"/>
            <a:r>
              <a:rPr lang="en-US" dirty="0" smtClean="0"/>
              <a:t>Point elaboration</a:t>
            </a:r>
            <a:endParaRPr lang="en-US" dirty="0"/>
          </a:p>
        </p:txBody>
      </p:sp>
      <p:sp>
        <p:nvSpPr>
          <p:cNvPr id="3" name="Section Head"/>
          <p:cNvSpPr>
            <a:spLocks noGrp="1"/>
          </p:cNvSpPr>
          <p:nvPr>
            <p:ph type="body" sz="quarter" idx="14" hasCustomPrompt="1"/>
          </p:nvPr>
        </p:nvSpPr>
        <p:spPr>
          <a:xfrm>
            <a:off x="320040" y="548640"/>
            <a:ext cx="8503920" cy="923544"/>
          </a:xfrm>
        </p:spPr>
        <p:txBody>
          <a:bodyPr anchor="b">
            <a:noAutofit/>
          </a:bodyPr>
          <a:lstStyle>
            <a:lvl1pPr marL="0" indent="0" algn="ctr">
              <a:buNone/>
              <a:defRPr sz="5400" b="1" baseline="0">
                <a:solidFill>
                  <a:schemeClr val="bg2">
                    <a:lumMod val="75000"/>
                  </a:schemeClr>
                </a:solidFill>
              </a:defRPr>
            </a:lvl1pPr>
            <a:lvl2pPr>
              <a:defRPr sz="6000"/>
            </a:lvl2pPr>
            <a:lvl3pPr>
              <a:defRPr sz="6000"/>
            </a:lvl3pPr>
            <a:lvl4pPr>
              <a:defRPr sz="6000"/>
            </a:lvl4pPr>
            <a:lvl5pPr>
              <a:defRPr sz="6000"/>
            </a:lvl5pPr>
          </a:lstStyle>
          <a:p>
            <a:pPr lvl="0"/>
            <a:r>
              <a:rPr lang="en-US" dirty="0" smtClean="0"/>
              <a:t>Section Head</a:t>
            </a:r>
            <a:endParaRPr lang="en-US" dirty="0"/>
          </a:p>
        </p:txBody>
      </p:sp>
      <p:sp>
        <p:nvSpPr>
          <p:cNvPr id="4" name="Text Placeholder 3"/>
          <p:cNvSpPr>
            <a:spLocks noGrp="1"/>
          </p:cNvSpPr>
          <p:nvPr>
            <p:ph type="body" sz="quarter" idx="15" hasCustomPrompt="1"/>
          </p:nvPr>
        </p:nvSpPr>
        <p:spPr>
          <a:xfrm>
            <a:off x="594360" y="2115312"/>
            <a:ext cx="3566160" cy="768096"/>
          </a:xfrm>
        </p:spPr>
        <p:txBody>
          <a:bodyPr>
            <a:normAutofit/>
          </a:bodyPr>
          <a:lstStyle>
            <a:lvl1pPr marL="0" indent="0" algn="r">
              <a:buNone/>
              <a:defRPr sz="4400" b="1" baseline="0">
                <a:solidFill>
                  <a:schemeClr val="accent1"/>
                </a:solidFill>
              </a:defRPr>
            </a:lvl1pPr>
          </a:lstStyle>
          <a:p>
            <a:pPr lvl="0"/>
            <a:r>
              <a:rPr lang="en-US" sz="4400" dirty="0" smtClean="0"/>
              <a:t>Key Point 1</a:t>
            </a:r>
            <a:endParaRPr lang="en-US" dirty="0"/>
          </a:p>
        </p:txBody>
      </p:sp>
      <p:sp>
        <p:nvSpPr>
          <p:cNvPr id="10" name="Section Body Text"/>
          <p:cNvSpPr>
            <a:spLocks noGrp="1"/>
          </p:cNvSpPr>
          <p:nvPr>
            <p:ph type="body" sz="quarter" idx="16" hasCustomPrompt="1"/>
          </p:nvPr>
        </p:nvSpPr>
        <p:spPr>
          <a:xfrm>
            <a:off x="4572000" y="2103120"/>
            <a:ext cx="3950208" cy="704088"/>
          </a:xfrm>
        </p:spPr>
        <p:txBody>
          <a:bodyPr>
            <a:normAutofit/>
          </a:bodyPr>
          <a:lstStyle>
            <a:lvl1pPr marL="0" indent="0">
              <a:buNone/>
              <a:defRPr sz="2000" baseline="0"/>
            </a:lvl1pPr>
          </a:lstStyle>
          <a:p>
            <a:pPr lvl="0"/>
            <a:r>
              <a:rPr lang="en-US" dirty="0" smtClean="0"/>
              <a:t>Point elaboration</a:t>
            </a:r>
            <a:endParaRPr lang="en-US" dirty="0"/>
          </a:p>
        </p:txBody>
      </p:sp>
      <p:sp>
        <p:nvSpPr>
          <p:cNvPr id="11" name="Text Placeholder 3"/>
          <p:cNvSpPr>
            <a:spLocks noGrp="1"/>
          </p:cNvSpPr>
          <p:nvPr>
            <p:ph type="body" sz="quarter" idx="17" hasCustomPrompt="1"/>
          </p:nvPr>
        </p:nvSpPr>
        <p:spPr>
          <a:xfrm>
            <a:off x="594360" y="4721352"/>
            <a:ext cx="3566160" cy="768096"/>
          </a:xfrm>
        </p:spPr>
        <p:txBody>
          <a:bodyPr>
            <a:normAutofit/>
          </a:bodyPr>
          <a:lstStyle>
            <a:lvl1pPr marL="0" indent="0" algn="r">
              <a:buNone/>
              <a:defRPr sz="4400" b="1" baseline="0">
                <a:solidFill>
                  <a:schemeClr val="accent1"/>
                </a:solidFill>
              </a:defRPr>
            </a:lvl1pPr>
          </a:lstStyle>
          <a:p>
            <a:pPr lvl="0"/>
            <a:r>
              <a:rPr lang="en-US" sz="4400" dirty="0" smtClean="0"/>
              <a:t>Key Point 3</a:t>
            </a:r>
            <a:endParaRPr lang="en-US" dirty="0"/>
          </a:p>
        </p:txBody>
      </p:sp>
      <p:sp>
        <p:nvSpPr>
          <p:cNvPr id="13" name="Text Placeholder 3"/>
          <p:cNvSpPr>
            <a:spLocks noGrp="1"/>
          </p:cNvSpPr>
          <p:nvPr>
            <p:ph type="body" sz="quarter" idx="18" hasCustomPrompt="1"/>
          </p:nvPr>
        </p:nvSpPr>
        <p:spPr>
          <a:xfrm>
            <a:off x="594360" y="3418332"/>
            <a:ext cx="3566160" cy="768096"/>
          </a:xfrm>
        </p:spPr>
        <p:txBody>
          <a:bodyPr>
            <a:normAutofit/>
          </a:bodyPr>
          <a:lstStyle>
            <a:lvl1pPr marL="0" indent="0" algn="r">
              <a:buNone/>
              <a:defRPr sz="4400" b="1" baseline="0">
                <a:solidFill>
                  <a:schemeClr val="accent1"/>
                </a:solidFill>
              </a:defRPr>
            </a:lvl1pPr>
          </a:lstStyle>
          <a:p>
            <a:pPr lvl="0"/>
            <a:r>
              <a:rPr lang="en-US" sz="4400" dirty="0" smtClean="0"/>
              <a:t>Key Point 2</a:t>
            </a:r>
            <a:endParaRPr lang="en-US" dirty="0"/>
          </a:p>
        </p:txBody>
      </p:sp>
      <p:sp>
        <p:nvSpPr>
          <p:cNvPr id="14" name="Section Body Text"/>
          <p:cNvSpPr>
            <a:spLocks noGrp="1"/>
          </p:cNvSpPr>
          <p:nvPr>
            <p:ph type="body" sz="quarter" idx="19" hasCustomPrompt="1"/>
          </p:nvPr>
        </p:nvSpPr>
        <p:spPr>
          <a:xfrm>
            <a:off x="4572000" y="3406140"/>
            <a:ext cx="3950208" cy="704088"/>
          </a:xfrm>
        </p:spPr>
        <p:txBody>
          <a:bodyPr>
            <a:normAutofit/>
          </a:bodyPr>
          <a:lstStyle>
            <a:lvl1pPr marL="0" indent="0">
              <a:buNone/>
              <a:defRPr sz="2000" baseline="0"/>
            </a:lvl1pPr>
          </a:lstStyle>
          <a:p>
            <a:pPr lvl="0"/>
            <a:r>
              <a:rPr lang="en-US" dirty="0" smtClean="0"/>
              <a:t>Point elaboration</a:t>
            </a:r>
            <a:endParaRPr lang="en-US" dirty="0"/>
          </a:p>
        </p:txBody>
      </p:sp>
    </p:spTree>
    <p:extLst>
      <p:ext uri="{BB962C8B-B14F-4D97-AF65-F5344CB8AC3E}">
        <p14:creationId xmlns:p14="http://schemas.microsoft.com/office/powerpoint/2010/main" val="31352495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86C5E3-BCDC-405F-8F3C-092E69121BD4}" type="datetimeFigureOut">
              <a:rPr lang="en-US" smtClean="0"/>
              <a:t>7/16/2015</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9C0BE9-6F9F-4714-AB34-61ADAC46375C}" type="slidenum">
              <a:rPr lang="en-US" smtClean="0"/>
              <a:t>‹#›</a:t>
            </a:fld>
            <a:endParaRPr lang="en-US" dirty="0"/>
          </a:p>
        </p:txBody>
      </p:sp>
    </p:spTree>
    <p:extLst>
      <p:ext uri="{BB962C8B-B14F-4D97-AF65-F5344CB8AC3E}">
        <p14:creationId xmlns:p14="http://schemas.microsoft.com/office/powerpoint/2010/main" val="356054418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7" r:id="rId5"/>
    <p:sldLayoutId id="2147483665" r:id="rId6"/>
    <p:sldLayoutId id="2147483666"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CALIPSO Cross-Cutting</a:t>
            </a:r>
            <a:endParaRPr lang="en-US" dirty="0"/>
          </a:p>
        </p:txBody>
      </p:sp>
      <p:sp>
        <p:nvSpPr>
          <p:cNvPr id="3" name="Text Placeholder 2"/>
          <p:cNvSpPr>
            <a:spLocks noGrp="1"/>
          </p:cNvSpPr>
          <p:nvPr>
            <p:ph type="body" sz="quarter" idx="11"/>
          </p:nvPr>
        </p:nvSpPr>
        <p:spPr>
          <a:xfrm>
            <a:off x="2980944" y="5352288"/>
            <a:ext cx="3182112" cy="369332"/>
          </a:xfrm>
        </p:spPr>
        <p:txBody>
          <a:bodyPr/>
          <a:lstStyle/>
          <a:p>
            <a:pPr algn="ctr"/>
            <a:r>
              <a:rPr lang="en-US" dirty="0" smtClean="0"/>
              <a:t>Grant Mercer (Team Lead)</a:t>
            </a:r>
            <a:endParaRPr lang="en-US" dirty="0"/>
          </a:p>
        </p:txBody>
      </p:sp>
      <p:sp>
        <p:nvSpPr>
          <p:cNvPr id="6" name="Text Placeholder 5"/>
          <p:cNvSpPr>
            <a:spLocks noGrp="1"/>
          </p:cNvSpPr>
          <p:nvPr>
            <p:ph type="body" sz="quarter" idx="14"/>
          </p:nvPr>
        </p:nvSpPr>
        <p:spPr>
          <a:xfrm>
            <a:off x="2980944" y="5721620"/>
            <a:ext cx="3182112" cy="369332"/>
          </a:xfrm>
        </p:spPr>
        <p:txBody>
          <a:bodyPr/>
          <a:lstStyle/>
          <a:p>
            <a:pPr algn="ctr"/>
            <a:r>
              <a:rPr lang="en-US" dirty="0" smtClean="0"/>
              <a:t>Nathan Qian</a:t>
            </a:r>
            <a:endParaRPr lang="en-US" dirty="0"/>
          </a:p>
        </p:txBody>
      </p:sp>
      <p:sp>
        <p:nvSpPr>
          <p:cNvPr id="9" name="Text Placeholder 8"/>
          <p:cNvSpPr>
            <a:spLocks noGrp="1"/>
          </p:cNvSpPr>
          <p:nvPr>
            <p:ph type="body" sz="quarter" idx="17"/>
          </p:nvPr>
        </p:nvSpPr>
        <p:spPr/>
        <p:txBody>
          <a:bodyPr>
            <a:normAutofit fontScale="92500" lnSpcReduction="10000"/>
          </a:bodyPr>
          <a:lstStyle/>
          <a:p>
            <a:r>
              <a:rPr lang="en-US" dirty="0" smtClean="0"/>
              <a:t>Interfacing CALIPSO data through a graphical user interface</a:t>
            </a:r>
            <a:endParaRPr lang="en-US" dirty="0"/>
          </a:p>
        </p:txBody>
      </p:sp>
    </p:spTree>
    <p:extLst>
      <p:ext uri="{BB962C8B-B14F-4D97-AF65-F5344CB8AC3E}">
        <p14:creationId xmlns:p14="http://schemas.microsoft.com/office/powerpoint/2010/main" val="43971281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p:txBody>
          <a:bodyPr/>
          <a:lstStyle/>
          <a:p>
            <a:r>
              <a:rPr lang="en-US" dirty="0" smtClean="0"/>
              <a:t>Results</a:t>
            </a:r>
            <a:endParaRPr lang="en-US" dirty="0"/>
          </a:p>
        </p:txBody>
      </p:sp>
      <p:sp>
        <p:nvSpPr>
          <p:cNvPr id="7" name="TextBox 6"/>
          <p:cNvSpPr txBox="1"/>
          <p:nvPr/>
        </p:nvSpPr>
        <p:spPr>
          <a:xfrm>
            <a:off x="3524514" y="5755507"/>
            <a:ext cx="2085827" cy="369332"/>
          </a:xfrm>
          <a:prstGeom prst="rect">
            <a:avLst/>
          </a:prstGeom>
          <a:noFill/>
        </p:spPr>
        <p:txBody>
          <a:bodyPr wrap="none" rtlCol="0">
            <a:spAutoFit/>
          </a:bodyPr>
          <a:lstStyle/>
          <a:p>
            <a:pPr algn="ctr"/>
            <a:r>
              <a:rPr lang="en-US" dirty="0" smtClean="0"/>
              <a:t>Database Import</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270898"/>
            <a:ext cx="9144000" cy="4316203"/>
          </a:xfrm>
          <a:prstGeom prst="rect">
            <a:avLst/>
          </a:prstGeom>
        </p:spPr>
      </p:pic>
    </p:spTree>
    <p:extLst>
      <p:ext uri="{BB962C8B-B14F-4D97-AF65-F5344CB8AC3E}">
        <p14:creationId xmlns:p14="http://schemas.microsoft.com/office/powerpoint/2010/main" val="384908511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p:txBody>
          <a:bodyPr/>
          <a:lstStyle/>
          <a:p>
            <a:r>
              <a:rPr lang="en-US" dirty="0" smtClean="0"/>
              <a:t>Results</a:t>
            </a:r>
            <a:endParaRPr lang="en-US" dirty="0"/>
          </a:p>
        </p:txBody>
      </p:sp>
      <p:sp>
        <p:nvSpPr>
          <p:cNvPr id="7" name="TextBox 6"/>
          <p:cNvSpPr txBox="1"/>
          <p:nvPr/>
        </p:nvSpPr>
        <p:spPr>
          <a:xfrm>
            <a:off x="3302500" y="5755507"/>
            <a:ext cx="2529860" cy="369332"/>
          </a:xfrm>
          <a:prstGeom prst="rect">
            <a:avLst/>
          </a:prstGeom>
          <a:noFill/>
        </p:spPr>
        <p:txBody>
          <a:bodyPr wrap="none" rtlCol="0">
            <a:spAutoFit/>
          </a:bodyPr>
          <a:lstStyle/>
          <a:p>
            <a:pPr algn="ctr"/>
            <a:r>
              <a:rPr lang="en-US" dirty="0" smtClean="0"/>
              <a:t>Shape Data </a:t>
            </a:r>
            <a:r>
              <a:rPr lang="en-US" dirty="0" err="1" smtClean="0"/>
              <a:t>Subview</a:t>
            </a:r>
            <a:endParaRPr lang="en-US"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215433"/>
            <a:ext cx="9144000" cy="4427133"/>
          </a:xfrm>
          <a:prstGeom prst="rect">
            <a:avLst/>
          </a:prstGeom>
        </p:spPr>
      </p:pic>
    </p:spTree>
    <p:extLst>
      <p:ext uri="{BB962C8B-B14F-4D97-AF65-F5344CB8AC3E}">
        <p14:creationId xmlns:p14="http://schemas.microsoft.com/office/powerpoint/2010/main" val="282506293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p:txBody>
          <a:bodyPr/>
          <a:lstStyle/>
          <a:p>
            <a:r>
              <a:rPr lang="en-US" dirty="0" smtClean="0"/>
              <a:t>Conclusion</a:t>
            </a:r>
            <a:endParaRPr lang="en-US" dirty="0"/>
          </a:p>
        </p:txBody>
      </p:sp>
      <p:sp>
        <p:nvSpPr>
          <p:cNvPr id="8" name="Text Placeholder 16"/>
          <p:cNvSpPr txBox="1">
            <a:spLocks/>
          </p:cNvSpPr>
          <p:nvPr/>
        </p:nvSpPr>
        <p:spPr>
          <a:xfrm>
            <a:off x="576072" y="1283208"/>
            <a:ext cx="8229600" cy="1592339"/>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347663" indent="-347663"/>
            <a:r>
              <a:rPr lang="en-US" sz="2000" dirty="0" smtClean="0"/>
              <a:t>Allows Earth scientists to better identify, analyze, and track the characteristics of aerosols.</a:t>
            </a:r>
          </a:p>
          <a:p>
            <a:pPr marL="347663" indent="-347663"/>
            <a:r>
              <a:rPr lang="en-US" sz="2000" dirty="0" smtClean="0"/>
              <a:t>Enables researches to work on collaborative efforts.</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957258"/>
            <a:ext cx="9144000" cy="4900742"/>
          </a:xfrm>
          <a:prstGeom prst="rect">
            <a:avLst/>
          </a:prstGeom>
        </p:spPr>
      </p:pic>
    </p:spTree>
    <p:extLst>
      <p:ext uri="{BB962C8B-B14F-4D97-AF65-F5344CB8AC3E}">
        <p14:creationId xmlns:p14="http://schemas.microsoft.com/office/powerpoint/2010/main" val="140060883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511296" y="1551851"/>
            <a:ext cx="5111496" cy="1296124"/>
          </a:xfrm>
        </p:spPr>
        <p:txBody>
          <a:bodyPr>
            <a:noAutofit/>
          </a:bodyPr>
          <a:lstStyle/>
          <a:p>
            <a:r>
              <a:rPr lang="en-US" dirty="0" smtClean="0"/>
              <a:t>Jeffry Ely, NASA DEVELOP National Program</a:t>
            </a:r>
          </a:p>
          <a:p>
            <a:r>
              <a:rPr lang="en-US" dirty="0" smtClean="0"/>
              <a:t>Dr. Kenton Ross, NASA DEVELOP National Program</a:t>
            </a:r>
            <a:endParaRPr lang="en-US" dirty="0"/>
          </a:p>
        </p:txBody>
      </p:sp>
      <p:sp>
        <p:nvSpPr>
          <p:cNvPr id="3" name="Text Placeholder 2"/>
          <p:cNvSpPr>
            <a:spLocks noGrp="1"/>
          </p:cNvSpPr>
          <p:nvPr>
            <p:ph type="body" sz="quarter" idx="11"/>
          </p:nvPr>
        </p:nvSpPr>
        <p:spPr>
          <a:xfrm>
            <a:off x="3511296" y="3728478"/>
            <a:ext cx="5111496" cy="704088"/>
          </a:xfrm>
        </p:spPr>
        <p:txBody>
          <a:bodyPr>
            <a:noAutofit/>
          </a:bodyPr>
          <a:lstStyle/>
          <a:p>
            <a:r>
              <a:rPr lang="en-US" dirty="0" smtClean="0"/>
              <a:t>Dr. Chris Trepte, CALIPSO Science Team</a:t>
            </a:r>
          </a:p>
          <a:p>
            <a:r>
              <a:rPr lang="en-US" dirty="0" smtClean="0"/>
              <a:t>Dr. Amber Soja, CALIPSO Science Team</a:t>
            </a:r>
            <a:endParaRPr lang="en-US" dirty="0"/>
          </a:p>
        </p:txBody>
      </p:sp>
      <p:sp>
        <p:nvSpPr>
          <p:cNvPr id="5" name="TextBox 4"/>
          <p:cNvSpPr txBox="1"/>
          <p:nvPr/>
        </p:nvSpPr>
        <p:spPr>
          <a:xfrm>
            <a:off x="594360" y="1496556"/>
            <a:ext cx="2577819" cy="769441"/>
          </a:xfrm>
          <a:prstGeom prst="rect">
            <a:avLst/>
          </a:prstGeom>
          <a:noFill/>
        </p:spPr>
        <p:txBody>
          <a:bodyPr wrap="square" rtlCol="0">
            <a:spAutoFit/>
          </a:bodyPr>
          <a:lstStyle/>
          <a:p>
            <a:pPr algn="r"/>
            <a:r>
              <a:rPr lang="en-US" sz="4400" b="1" dirty="0">
                <a:solidFill>
                  <a:schemeClr val="accent1"/>
                </a:solidFill>
                <a:latin typeface="Century Gothic" panose="020B0502020202020204" pitchFamily="34" charset="0"/>
              </a:rPr>
              <a:t>A</a:t>
            </a:r>
            <a:r>
              <a:rPr lang="en-US" sz="4400" b="1" dirty="0" smtClean="0">
                <a:solidFill>
                  <a:schemeClr val="accent1"/>
                </a:solidFill>
                <a:latin typeface="Century Gothic" panose="020B0502020202020204" pitchFamily="34" charset="0"/>
              </a:rPr>
              <a:t>dvisors</a:t>
            </a:r>
            <a:endParaRPr lang="en-US" sz="4400" dirty="0" smtClean="0">
              <a:solidFill>
                <a:schemeClr val="accent1"/>
              </a:solidFill>
              <a:latin typeface="Century Gothic" panose="020B0502020202020204" pitchFamily="34" charset="0"/>
            </a:endParaRPr>
          </a:p>
        </p:txBody>
      </p:sp>
      <p:sp>
        <p:nvSpPr>
          <p:cNvPr id="6" name="TextBox 5"/>
          <p:cNvSpPr txBox="1"/>
          <p:nvPr/>
        </p:nvSpPr>
        <p:spPr>
          <a:xfrm>
            <a:off x="594359" y="3671414"/>
            <a:ext cx="2577819" cy="769441"/>
          </a:xfrm>
          <a:prstGeom prst="rect">
            <a:avLst/>
          </a:prstGeom>
          <a:noFill/>
        </p:spPr>
        <p:txBody>
          <a:bodyPr wrap="square" rtlCol="0">
            <a:spAutoFit/>
          </a:bodyPr>
          <a:lstStyle/>
          <a:p>
            <a:pPr algn="r"/>
            <a:r>
              <a:rPr lang="en-US" sz="4400" b="1" dirty="0" smtClean="0">
                <a:solidFill>
                  <a:schemeClr val="accent1"/>
                </a:solidFill>
                <a:latin typeface="Century Gothic" panose="020B0502020202020204" pitchFamily="34" charset="0"/>
              </a:rPr>
              <a:t>Partners</a:t>
            </a:r>
            <a:endParaRPr lang="en-US" sz="4400" dirty="0" smtClean="0">
              <a:solidFill>
                <a:schemeClr val="accent1"/>
              </a:solidFill>
              <a:latin typeface="Century Gothic" panose="020B0502020202020204" pitchFamily="34" charset="0"/>
            </a:endParaRPr>
          </a:p>
        </p:txBody>
      </p:sp>
    </p:spTree>
    <p:extLst>
      <p:ext uri="{BB962C8B-B14F-4D97-AF65-F5344CB8AC3E}">
        <p14:creationId xmlns:p14="http://schemas.microsoft.com/office/powerpoint/2010/main" val="361791149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smtClean="0"/>
              <a:t>Cloud-Aerosol Lidar and Infrared Pathfinder Satellite Observation (CALIPSO)</a:t>
            </a:r>
          </a:p>
          <a:p>
            <a:r>
              <a:rPr lang="en-US" dirty="0" smtClean="0"/>
              <a:t>Collects aerosol data</a:t>
            </a:r>
          </a:p>
          <a:p>
            <a:r>
              <a:rPr lang="en-US" dirty="0" smtClean="0"/>
              <a:t>Viewed with an Interactive Data Language (IDL) program </a:t>
            </a:r>
            <a:endParaRPr lang="en-US" dirty="0"/>
          </a:p>
        </p:txBody>
      </p:sp>
      <p:sp>
        <p:nvSpPr>
          <p:cNvPr id="3" name="Text Placeholder 2"/>
          <p:cNvSpPr>
            <a:spLocks noGrp="1"/>
          </p:cNvSpPr>
          <p:nvPr>
            <p:ph type="body" sz="quarter" idx="14"/>
          </p:nvPr>
        </p:nvSpPr>
        <p:spPr/>
        <p:txBody>
          <a:bodyPr/>
          <a:lstStyle/>
          <a:p>
            <a:r>
              <a:rPr lang="en-US" dirty="0" smtClean="0"/>
              <a:t>Background</a:t>
            </a:r>
            <a:endParaRPr lang="en-US" dirty="0"/>
          </a:p>
        </p:txBody>
      </p:sp>
      <p:sp>
        <p:nvSpPr>
          <p:cNvPr id="5" name="Text Placeholder 4"/>
          <p:cNvSpPr>
            <a:spLocks noGrp="1"/>
          </p:cNvSpPr>
          <p:nvPr>
            <p:ph type="body" sz="quarter" idx="13"/>
          </p:nvPr>
        </p:nvSpPr>
        <p:spPr/>
        <p:txBody>
          <a:bodyPr>
            <a:normAutofit fontScale="85000" lnSpcReduction="10000"/>
          </a:bodyPr>
          <a:lstStyle/>
          <a:p>
            <a:r>
              <a:rPr lang="en-US" dirty="0" smtClean="0"/>
              <a:t>NASA Langley Research Center</a:t>
            </a:r>
            <a:endParaRPr lang="en-US" dirty="0"/>
          </a:p>
        </p:txBody>
      </p:sp>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l="190" t="4876" r="801" b="25041"/>
          <a:stretch/>
        </p:blipFill>
        <p:spPr>
          <a:xfrm>
            <a:off x="0" y="0"/>
            <a:ext cx="9187543" cy="3429000"/>
          </a:xfrm>
          <a:prstGeom prst="rect">
            <a:avLst/>
          </a:prstGeom>
        </p:spPr>
      </p:pic>
    </p:spTree>
    <p:extLst>
      <p:ext uri="{BB962C8B-B14F-4D97-AF65-F5344CB8AC3E}">
        <p14:creationId xmlns:p14="http://schemas.microsoft.com/office/powerpoint/2010/main" val="239737327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p:txBody>
          <a:bodyPr/>
          <a:lstStyle/>
          <a:p>
            <a:r>
              <a:rPr lang="en-US" dirty="0" smtClean="0"/>
              <a:t>Community Concerns</a:t>
            </a:r>
            <a:endParaRPr lang="en-US" dirty="0"/>
          </a:p>
        </p:txBody>
      </p:sp>
      <p:sp>
        <p:nvSpPr>
          <p:cNvPr id="4" name="Text Placeholder 3"/>
          <p:cNvSpPr>
            <a:spLocks noGrp="1"/>
          </p:cNvSpPr>
          <p:nvPr>
            <p:ph type="body" sz="quarter" idx="15"/>
          </p:nvPr>
        </p:nvSpPr>
        <p:spPr/>
        <p:txBody>
          <a:bodyPr/>
          <a:lstStyle/>
          <a:p>
            <a:r>
              <a:rPr lang="en-US" dirty="0" smtClean="0"/>
              <a:t>Aerosols</a:t>
            </a:r>
            <a:endParaRPr lang="en-US" dirty="0"/>
          </a:p>
        </p:txBody>
      </p:sp>
      <p:sp>
        <p:nvSpPr>
          <p:cNvPr id="5" name="Text Placeholder 4"/>
          <p:cNvSpPr>
            <a:spLocks noGrp="1"/>
          </p:cNvSpPr>
          <p:nvPr>
            <p:ph type="body" sz="quarter" idx="16"/>
          </p:nvPr>
        </p:nvSpPr>
        <p:spPr>
          <a:xfrm>
            <a:off x="4572000" y="2103120"/>
            <a:ext cx="3950208" cy="1284514"/>
          </a:xfrm>
        </p:spPr>
        <p:txBody>
          <a:bodyPr>
            <a:normAutofit fontScale="92500" lnSpcReduction="10000"/>
          </a:bodyPr>
          <a:lstStyle/>
          <a:p>
            <a:r>
              <a:rPr lang="en-US" dirty="0" smtClean="0"/>
              <a:t>Affects Earth’s climate</a:t>
            </a:r>
          </a:p>
          <a:p>
            <a:r>
              <a:rPr lang="en-US" dirty="0" smtClean="0"/>
              <a:t>Largest unknown variable in climate models</a:t>
            </a:r>
          </a:p>
          <a:p>
            <a:r>
              <a:rPr lang="en-US" dirty="0" smtClean="0"/>
              <a:t>Negative health effects</a:t>
            </a:r>
            <a:endParaRPr lang="en-US" dirty="0"/>
          </a:p>
        </p:txBody>
      </p:sp>
      <p:sp>
        <p:nvSpPr>
          <p:cNvPr id="7" name="Text Placeholder 6"/>
          <p:cNvSpPr>
            <a:spLocks noGrp="1"/>
          </p:cNvSpPr>
          <p:nvPr>
            <p:ph type="body" sz="quarter" idx="18"/>
          </p:nvPr>
        </p:nvSpPr>
        <p:spPr>
          <a:xfrm>
            <a:off x="594360" y="3887072"/>
            <a:ext cx="3566160" cy="768096"/>
          </a:xfrm>
        </p:spPr>
        <p:txBody>
          <a:bodyPr/>
          <a:lstStyle/>
          <a:p>
            <a:r>
              <a:rPr lang="en-US" dirty="0" smtClean="0"/>
              <a:t>IDL Program</a:t>
            </a:r>
            <a:endParaRPr lang="en-US" dirty="0"/>
          </a:p>
        </p:txBody>
      </p:sp>
      <p:sp>
        <p:nvSpPr>
          <p:cNvPr id="8" name="Text Placeholder 7"/>
          <p:cNvSpPr>
            <a:spLocks noGrp="1"/>
          </p:cNvSpPr>
          <p:nvPr>
            <p:ph type="body" sz="quarter" idx="19"/>
          </p:nvPr>
        </p:nvSpPr>
        <p:spPr>
          <a:xfrm>
            <a:off x="4572000" y="3874879"/>
            <a:ext cx="3950208" cy="2184763"/>
          </a:xfrm>
        </p:spPr>
        <p:txBody>
          <a:bodyPr>
            <a:normAutofit/>
          </a:bodyPr>
          <a:lstStyle/>
          <a:p>
            <a:r>
              <a:rPr lang="en-US" dirty="0" smtClean="0"/>
              <a:t>Proprietary</a:t>
            </a:r>
          </a:p>
          <a:p>
            <a:r>
              <a:rPr lang="en-US" dirty="0" smtClean="0"/>
              <a:t>Obscure</a:t>
            </a:r>
          </a:p>
          <a:p>
            <a:r>
              <a:rPr lang="en-US" dirty="0" smtClean="0"/>
              <a:t>Difficult to update</a:t>
            </a:r>
            <a:endParaRPr lang="en-US" dirty="0"/>
          </a:p>
        </p:txBody>
      </p:sp>
    </p:spTree>
    <p:extLst>
      <p:ext uri="{BB962C8B-B14F-4D97-AF65-F5344CB8AC3E}">
        <p14:creationId xmlns:p14="http://schemas.microsoft.com/office/powerpoint/2010/main" val="198364001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576072" y="995905"/>
            <a:ext cx="7982712" cy="1444752"/>
          </a:xfrm>
        </p:spPr>
        <p:txBody>
          <a:bodyPr/>
          <a:lstStyle/>
          <a:p>
            <a:r>
              <a:rPr lang="en-US" dirty="0"/>
              <a:t>Create a visualization tool in Python</a:t>
            </a:r>
          </a:p>
          <a:p>
            <a:r>
              <a:rPr lang="en-US" dirty="0" smtClean="0"/>
              <a:t>Add data analysis and sharing features</a:t>
            </a:r>
            <a:endParaRPr lang="en-US" dirty="0"/>
          </a:p>
          <a:p>
            <a:r>
              <a:rPr lang="en-US" dirty="0"/>
              <a:t>Open source software release</a:t>
            </a:r>
          </a:p>
          <a:p>
            <a:endParaRPr lang="en-US" dirty="0"/>
          </a:p>
        </p:txBody>
      </p:sp>
      <p:sp>
        <p:nvSpPr>
          <p:cNvPr id="3" name="Text Placeholder 2"/>
          <p:cNvSpPr>
            <a:spLocks noGrp="1"/>
          </p:cNvSpPr>
          <p:nvPr>
            <p:ph type="body" sz="quarter" idx="14"/>
          </p:nvPr>
        </p:nvSpPr>
        <p:spPr>
          <a:xfrm>
            <a:off x="576072" y="290369"/>
            <a:ext cx="7982712" cy="704088"/>
          </a:xfrm>
        </p:spPr>
        <p:txBody>
          <a:bodyPr/>
          <a:lstStyle/>
          <a:p>
            <a:r>
              <a:rPr lang="en-US" dirty="0" smtClean="0"/>
              <a:t>Objectives</a:t>
            </a:r>
            <a:endParaRPr lang="en-US" dirty="0"/>
          </a:p>
        </p:txBody>
      </p:sp>
      <p:sp>
        <p:nvSpPr>
          <p:cNvPr id="5" name="Text Placeholder 4"/>
          <p:cNvSpPr>
            <a:spLocks noGrp="1"/>
          </p:cNvSpPr>
          <p:nvPr>
            <p:ph type="body" sz="quarter" idx="13"/>
          </p:nvPr>
        </p:nvSpPr>
        <p:spPr>
          <a:xfrm>
            <a:off x="141973" y="6487956"/>
            <a:ext cx="2295144" cy="274320"/>
          </a:xfrm>
        </p:spPr>
        <p:txBody>
          <a:bodyPr/>
          <a:lstStyle/>
          <a:p>
            <a:pPr algn="l"/>
            <a:r>
              <a:rPr lang="en-US" dirty="0" smtClean="0"/>
              <a:t>CALIPSO Data</a:t>
            </a:r>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4969" y="2098788"/>
            <a:ext cx="6662126" cy="4663488"/>
          </a:xfrm>
          <a:prstGeom prst="rect">
            <a:avLst/>
          </a:prstGeom>
        </p:spPr>
      </p:pic>
    </p:spTree>
    <p:extLst>
      <p:ext uri="{BB962C8B-B14F-4D97-AF65-F5344CB8AC3E}">
        <p14:creationId xmlns:p14="http://schemas.microsoft.com/office/powerpoint/2010/main" val="252836525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5"/>
          </p:nvPr>
        </p:nvSpPr>
        <p:spPr>
          <a:xfrm>
            <a:off x="594360" y="1270575"/>
            <a:ext cx="3566160" cy="768096"/>
          </a:xfrm>
        </p:spPr>
        <p:txBody>
          <a:bodyPr>
            <a:normAutofit/>
          </a:bodyPr>
          <a:lstStyle/>
          <a:p>
            <a:r>
              <a:rPr lang="en-US" sz="4100" dirty="0" smtClean="0"/>
              <a:t>Study Area</a:t>
            </a:r>
            <a:endParaRPr lang="en-US" sz="4100" dirty="0"/>
          </a:p>
        </p:txBody>
      </p:sp>
      <p:sp>
        <p:nvSpPr>
          <p:cNvPr id="5" name="Text Placeholder 4"/>
          <p:cNvSpPr>
            <a:spLocks noGrp="1"/>
          </p:cNvSpPr>
          <p:nvPr>
            <p:ph type="body" sz="quarter" idx="16"/>
          </p:nvPr>
        </p:nvSpPr>
        <p:spPr/>
        <p:txBody>
          <a:bodyPr/>
          <a:lstStyle/>
          <a:p>
            <a:endParaRPr lang="en-US" dirty="0"/>
          </a:p>
        </p:txBody>
      </p:sp>
      <p:sp>
        <p:nvSpPr>
          <p:cNvPr id="6" name="Text Placeholder 5"/>
          <p:cNvSpPr>
            <a:spLocks noGrp="1"/>
          </p:cNvSpPr>
          <p:nvPr>
            <p:ph type="body" sz="quarter" idx="17"/>
          </p:nvPr>
        </p:nvSpPr>
        <p:spPr>
          <a:xfrm>
            <a:off x="113211" y="4721352"/>
            <a:ext cx="4047309" cy="768096"/>
          </a:xfrm>
        </p:spPr>
        <p:txBody>
          <a:bodyPr>
            <a:normAutofit fontScale="92500"/>
          </a:bodyPr>
          <a:lstStyle/>
          <a:p>
            <a:r>
              <a:rPr lang="en-US" dirty="0" smtClean="0"/>
              <a:t>Project Partner</a:t>
            </a:r>
            <a:endParaRPr lang="en-US" dirty="0"/>
          </a:p>
        </p:txBody>
      </p:sp>
      <p:sp>
        <p:nvSpPr>
          <p:cNvPr id="7" name="Text Placeholder 6"/>
          <p:cNvSpPr>
            <a:spLocks noGrp="1"/>
          </p:cNvSpPr>
          <p:nvPr>
            <p:ph type="body" sz="quarter" idx="18"/>
          </p:nvPr>
        </p:nvSpPr>
        <p:spPr>
          <a:xfrm>
            <a:off x="594360" y="3461877"/>
            <a:ext cx="3566160" cy="768096"/>
          </a:xfrm>
        </p:spPr>
        <p:txBody>
          <a:bodyPr>
            <a:normAutofit/>
          </a:bodyPr>
          <a:lstStyle/>
          <a:p>
            <a:r>
              <a:rPr lang="en-US" sz="4100" dirty="0" smtClean="0"/>
              <a:t>Study Period</a:t>
            </a:r>
            <a:endParaRPr lang="en-US" sz="4100" dirty="0"/>
          </a:p>
        </p:txBody>
      </p:sp>
      <p:sp>
        <p:nvSpPr>
          <p:cNvPr id="8" name="Text Placeholder 7"/>
          <p:cNvSpPr>
            <a:spLocks noGrp="1"/>
          </p:cNvSpPr>
          <p:nvPr>
            <p:ph type="body" sz="quarter" idx="19"/>
          </p:nvPr>
        </p:nvSpPr>
        <p:spPr>
          <a:xfrm>
            <a:off x="4572000" y="3449684"/>
            <a:ext cx="3950208" cy="939437"/>
          </a:xfrm>
        </p:spPr>
        <p:txBody>
          <a:bodyPr/>
          <a:lstStyle/>
          <a:p>
            <a:r>
              <a:rPr lang="en-US" dirty="0" smtClean="0"/>
              <a:t>CALIPSO data: May 2006 – Today</a:t>
            </a:r>
          </a:p>
          <a:p>
            <a:endParaRPr lang="en-US" dirty="0" smtClean="0"/>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56502" y="319205"/>
            <a:ext cx="4181203" cy="2787469"/>
          </a:xfrm>
          <a:prstGeom prst="rect">
            <a:avLst/>
          </a:prstGeom>
        </p:spPr>
      </p:pic>
      <p:sp>
        <p:nvSpPr>
          <p:cNvPr id="10" name="Text Placeholder 4"/>
          <p:cNvSpPr>
            <a:spLocks noGrp="1"/>
          </p:cNvSpPr>
          <p:nvPr>
            <p:ph type="body" sz="quarter" idx="4294967295"/>
          </p:nvPr>
        </p:nvSpPr>
        <p:spPr>
          <a:xfrm>
            <a:off x="4814534" y="2982086"/>
            <a:ext cx="2295144" cy="274320"/>
          </a:xfrm>
          <a:prstGeom prst="rect">
            <a:avLst/>
          </a:prstGeom>
        </p:spPr>
        <p:txBody>
          <a:bodyPr/>
          <a:lstStyle/>
          <a:p>
            <a:pPr marL="0" indent="0">
              <a:buNone/>
            </a:pPr>
            <a:r>
              <a:rPr lang="en-US" sz="1200" dirty="0" smtClean="0"/>
              <a:t>CALIPSO Image Viewer</a:t>
            </a:r>
            <a:endParaRPr lang="en-US" sz="1200" dirty="0"/>
          </a:p>
        </p:txBody>
      </p:sp>
      <p:sp>
        <p:nvSpPr>
          <p:cNvPr id="11" name="Text Placeholder 16"/>
          <p:cNvSpPr txBox="1">
            <a:spLocks/>
          </p:cNvSpPr>
          <p:nvPr/>
        </p:nvSpPr>
        <p:spPr>
          <a:xfrm>
            <a:off x="4572000" y="4721352"/>
            <a:ext cx="4320540" cy="1620885"/>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0" indent="0">
              <a:buNone/>
            </a:pPr>
            <a:r>
              <a:rPr lang="en-US" sz="2000" dirty="0" smtClean="0"/>
              <a:t>CALIPSO Science Team</a:t>
            </a:r>
          </a:p>
          <a:p>
            <a:pPr marL="347663" indent="-347663"/>
            <a:r>
              <a:rPr lang="en-US" sz="2000" dirty="0" smtClean="0"/>
              <a:t>Dr. Charles </a:t>
            </a:r>
            <a:r>
              <a:rPr lang="en-US" sz="2000" dirty="0" err="1" smtClean="0"/>
              <a:t>Trepte</a:t>
            </a:r>
            <a:endParaRPr lang="en-US" sz="2000" dirty="0" smtClean="0"/>
          </a:p>
          <a:p>
            <a:pPr marL="347663" indent="-347663"/>
            <a:r>
              <a:rPr lang="en-US" sz="2000" dirty="0" smtClean="0"/>
              <a:t>Dr. Amber </a:t>
            </a:r>
            <a:r>
              <a:rPr lang="en-US" sz="2000" dirty="0" err="1" smtClean="0"/>
              <a:t>Soja</a:t>
            </a:r>
            <a:endParaRPr lang="en-US" sz="2000" dirty="0" smtClean="0"/>
          </a:p>
        </p:txBody>
      </p:sp>
    </p:spTree>
    <p:extLst>
      <p:ext uri="{BB962C8B-B14F-4D97-AF65-F5344CB8AC3E}">
        <p14:creationId xmlns:p14="http://schemas.microsoft.com/office/powerpoint/2010/main" val="306909941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p:txBody>
          <a:bodyPr/>
          <a:lstStyle/>
          <a:p>
            <a:r>
              <a:rPr lang="en-US" dirty="0" smtClean="0"/>
              <a:t>Methodology</a:t>
            </a:r>
            <a:endParaRPr lang="en-US" dirty="0"/>
          </a:p>
        </p:txBody>
      </p:sp>
      <p:sp>
        <p:nvSpPr>
          <p:cNvPr id="6" name="TextBox 5"/>
          <p:cNvSpPr txBox="1"/>
          <p:nvPr/>
        </p:nvSpPr>
        <p:spPr>
          <a:xfrm>
            <a:off x="3470630" y="4176703"/>
            <a:ext cx="2558714" cy="892552"/>
          </a:xfrm>
          <a:prstGeom prst="rect">
            <a:avLst/>
          </a:prstGeom>
          <a:noFill/>
          <a:ln w="25400">
            <a:solidFill>
              <a:schemeClr val="accent1"/>
            </a:solidFill>
          </a:ln>
        </p:spPr>
        <p:txBody>
          <a:bodyPr wrap="none" rtlCol="0">
            <a:spAutoFit/>
          </a:bodyPr>
          <a:lstStyle/>
          <a:p>
            <a:r>
              <a:rPr lang="en-US" sz="2000" dirty="0" smtClean="0"/>
              <a:t>Shape</a:t>
            </a:r>
          </a:p>
          <a:p>
            <a:pPr marL="171450" indent="-171450">
              <a:buFont typeface="Arial" panose="020B0604020202020204" pitchFamily="34" charset="0"/>
              <a:buChar char="•"/>
            </a:pPr>
            <a:r>
              <a:rPr lang="en-US" sz="1600" dirty="0" smtClean="0"/>
              <a:t>Draws shape</a:t>
            </a:r>
          </a:p>
          <a:p>
            <a:pPr marL="171450" indent="-171450">
              <a:buFont typeface="Arial" panose="020B0604020202020204" pitchFamily="34" charset="0"/>
              <a:buChar char="•"/>
            </a:pPr>
            <a:r>
              <a:rPr lang="en-US" sz="1600" dirty="0" smtClean="0"/>
              <a:t>Store shapes’ internals</a:t>
            </a:r>
            <a:endParaRPr lang="en-US" sz="1600" dirty="0"/>
          </a:p>
        </p:txBody>
      </p:sp>
      <p:sp>
        <p:nvSpPr>
          <p:cNvPr id="7" name="TextBox 6"/>
          <p:cNvSpPr txBox="1"/>
          <p:nvPr/>
        </p:nvSpPr>
        <p:spPr>
          <a:xfrm>
            <a:off x="6131596" y="3230038"/>
            <a:ext cx="2828018" cy="646331"/>
          </a:xfrm>
          <a:prstGeom prst="rect">
            <a:avLst/>
          </a:prstGeom>
          <a:noFill/>
          <a:ln w="25400">
            <a:solidFill>
              <a:schemeClr val="accent1"/>
            </a:solidFill>
          </a:ln>
        </p:spPr>
        <p:txBody>
          <a:bodyPr wrap="none" rtlCol="0">
            <a:spAutoFit/>
          </a:bodyPr>
          <a:lstStyle/>
          <a:p>
            <a:r>
              <a:rPr lang="en-US" sz="2000" dirty="0" err="1" smtClean="0"/>
              <a:t>ShapeReader</a:t>
            </a:r>
            <a:endParaRPr lang="en-US" sz="2000" dirty="0" smtClean="0"/>
          </a:p>
          <a:p>
            <a:pPr marL="171450" indent="-171450">
              <a:buFont typeface="Arial" panose="020B0604020202020204" pitchFamily="34" charset="0"/>
              <a:buChar char="•"/>
            </a:pPr>
            <a:r>
              <a:rPr lang="en-US" sz="1600" dirty="0" smtClean="0"/>
              <a:t>Reads shapes from JSON</a:t>
            </a:r>
            <a:endParaRPr lang="en-US" sz="1600" dirty="0"/>
          </a:p>
        </p:txBody>
      </p:sp>
      <p:sp>
        <p:nvSpPr>
          <p:cNvPr id="8" name="TextBox 7"/>
          <p:cNvSpPr txBox="1"/>
          <p:nvPr/>
        </p:nvSpPr>
        <p:spPr>
          <a:xfrm>
            <a:off x="339634" y="5044188"/>
            <a:ext cx="2542891" cy="892552"/>
          </a:xfrm>
          <a:prstGeom prst="rect">
            <a:avLst/>
          </a:prstGeom>
          <a:noFill/>
          <a:ln w="25400">
            <a:solidFill>
              <a:schemeClr val="accent1"/>
            </a:solidFill>
          </a:ln>
        </p:spPr>
        <p:txBody>
          <a:bodyPr wrap="square" rtlCol="0">
            <a:spAutoFit/>
          </a:bodyPr>
          <a:lstStyle/>
          <a:p>
            <a:r>
              <a:rPr lang="en-US" sz="2000" dirty="0" err="1" smtClean="0"/>
              <a:t>DatabasePolygon</a:t>
            </a:r>
            <a:endParaRPr lang="en-US" sz="2000" dirty="0" smtClean="0"/>
          </a:p>
          <a:p>
            <a:pPr marL="171450" indent="-171450">
              <a:buFont typeface="Arial" panose="020B0604020202020204" pitchFamily="34" charset="0"/>
              <a:buChar char="•"/>
            </a:pPr>
            <a:r>
              <a:rPr lang="en-US" sz="1600" dirty="0" smtClean="0"/>
              <a:t>Converts shape into database entry</a:t>
            </a:r>
            <a:endParaRPr lang="en-US" sz="1600" dirty="0"/>
          </a:p>
        </p:txBody>
      </p:sp>
      <p:sp>
        <p:nvSpPr>
          <p:cNvPr id="9" name="TextBox 8"/>
          <p:cNvSpPr txBox="1"/>
          <p:nvPr/>
        </p:nvSpPr>
        <p:spPr>
          <a:xfrm>
            <a:off x="339634" y="1404360"/>
            <a:ext cx="2105063" cy="646331"/>
          </a:xfrm>
          <a:prstGeom prst="rect">
            <a:avLst/>
          </a:prstGeom>
          <a:noFill/>
          <a:ln w="22225">
            <a:solidFill>
              <a:schemeClr val="accent1"/>
            </a:solidFill>
          </a:ln>
        </p:spPr>
        <p:txBody>
          <a:bodyPr wrap="none" rtlCol="0">
            <a:spAutoFit/>
          </a:bodyPr>
          <a:lstStyle/>
          <a:p>
            <a:r>
              <a:rPr lang="en-US" sz="2000" dirty="0" smtClean="0"/>
              <a:t>Calipso</a:t>
            </a:r>
          </a:p>
          <a:p>
            <a:pPr marL="171450" indent="-171450">
              <a:buFont typeface="Arial" panose="020B0604020202020204" pitchFamily="34" charset="0"/>
              <a:buChar char="•"/>
            </a:pPr>
            <a:r>
              <a:rPr lang="en-US" sz="1600" dirty="0" smtClean="0"/>
              <a:t>Displays Interface</a:t>
            </a:r>
            <a:endParaRPr lang="en-US" sz="1600" dirty="0"/>
          </a:p>
        </p:txBody>
      </p:sp>
      <p:sp>
        <p:nvSpPr>
          <p:cNvPr id="10" name="TextBox 9"/>
          <p:cNvSpPr txBox="1"/>
          <p:nvPr/>
        </p:nvSpPr>
        <p:spPr>
          <a:xfrm>
            <a:off x="3030366" y="1309652"/>
            <a:ext cx="4160113" cy="892552"/>
          </a:xfrm>
          <a:prstGeom prst="rect">
            <a:avLst/>
          </a:prstGeom>
          <a:noFill/>
          <a:ln w="25400">
            <a:solidFill>
              <a:schemeClr val="accent1"/>
            </a:solidFill>
          </a:ln>
        </p:spPr>
        <p:txBody>
          <a:bodyPr wrap="none" rtlCol="0">
            <a:spAutoFit/>
          </a:bodyPr>
          <a:lstStyle/>
          <a:p>
            <a:r>
              <a:rPr lang="en-US" sz="2000" dirty="0" err="1" smtClean="0"/>
              <a:t>ShapeManager</a:t>
            </a:r>
            <a:endParaRPr lang="en-US" sz="2000" dirty="0" smtClean="0"/>
          </a:p>
          <a:p>
            <a:pPr marL="171450" indent="-171450">
              <a:buFont typeface="Arial" panose="020B0604020202020204" pitchFamily="34" charset="0"/>
              <a:buChar char="•"/>
            </a:pPr>
            <a:r>
              <a:rPr lang="en-US" sz="1600" dirty="0" smtClean="0"/>
              <a:t>Holds list of PolygonDrawers</a:t>
            </a:r>
          </a:p>
          <a:p>
            <a:pPr marL="171450" indent="-171450">
              <a:buFont typeface="Arial" panose="020B0604020202020204" pitchFamily="34" charset="0"/>
              <a:buChar char="•"/>
            </a:pPr>
            <a:r>
              <a:rPr lang="en-US" sz="1600" dirty="0" smtClean="0"/>
              <a:t>Handles shape manipulations requests</a:t>
            </a:r>
            <a:endParaRPr lang="en-US" sz="1600" dirty="0"/>
          </a:p>
        </p:txBody>
      </p:sp>
      <p:sp>
        <p:nvSpPr>
          <p:cNvPr id="11" name="TextBox 10"/>
          <p:cNvSpPr txBox="1"/>
          <p:nvPr/>
        </p:nvSpPr>
        <p:spPr>
          <a:xfrm>
            <a:off x="280696" y="3234739"/>
            <a:ext cx="2818661" cy="892552"/>
          </a:xfrm>
          <a:prstGeom prst="rect">
            <a:avLst/>
          </a:prstGeom>
          <a:noFill/>
          <a:ln w="25400">
            <a:solidFill>
              <a:schemeClr val="accent1"/>
            </a:solidFill>
          </a:ln>
        </p:spPr>
        <p:txBody>
          <a:bodyPr wrap="square" rtlCol="0">
            <a:spAutoFit/>
          </a:bodyPr>
          <a:lstStyle/>
          <a:p>
            <a:r>
              <a:rPr lang="en-US" sz="2000" dirty="0" smtClean="0"/>
              <a:t>DatabaseManager</a:t>
            </a:r>
          </a:p>
          <a:p>
            <a:pPr marL="171450" indent="-171450">
              <a:buFont typeface="Arial" panose="020B0604020202020204" pitchFamily="34" charset="0"/>
              <a:buChar char="•"/>
            </a:pPr>
            <a:r>
              <a:rPr lang="en-US" sz="1600" dirty="0" smtClean="0"/>
              <a:t>Creates and maintains the database</a:t>
            </a:r>
            <a:endParaRPr lang="en-US" sz="1600" dirty="0"/>
          </a:p>
        </p:txBody>
      </p:sp>
      <p:cxnSp>
        <p:nvCxnSpPr>
          <p:cNvPr id="12" name="Straight Connector 11"/>
          <p:cNvCxnSpPr>
            <a:stCxn id="6" idx="0"/>
          </p:cNvCxnSpPr>
          <p:nvPr/>
        </p:nvCxnSpPr>
        <p:spPr>
          <a:xfrm flipH="1" flipV="1">
            <a:off x="4742822" y="2331218"/>
            <a:ext cx="7165" cy="1845485"/>
          </a:xfrm>
          <a:prstGeom prst="line">
            <a:avLst/>
          </a:prstGeom>
          <a:ln w="63500">
            <a:tailEnd type="diamond" w="lg" len="lg"/>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a:endCxn id="10" idx="1"/>
          </p:cNvCxnSpPr>
          <p:nvPr/>
        </p:nvCxnSpPr>
        <p:spPr>
          <a:xfrm>
            <a:off x="2572378" y="1753244"/>
            <a:ext cx="457988" cy="2684"/>
          </a:xfrm>
          <a:prstGeom prst="line">
            <a:avLst/>
          </a:prstGeom>
          <a:ln w="63500">
            <a:headEnd type="diamond" w="lg" len="lg"/>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flipV="1">
            <a:off x="7360606" y="1753244"/>
            <a:ext cx="313034" cy="1478812"/>
          </a:xfrm>
          <a:prstGeom prst="line">
            <a:avLst/>
          </a:prstGeom>
          <a:ln w="63500">
            <a:solidFill>
              <a:schemeClr val="bg2">
                <a:lumMod val="50000"/>
              </a:schemeClr>
            </a:solidFill>
            <a:tailEnd type="oval" w="lg" len="lg"/>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a:endCxn id="11" idx="0"/>
          </p:cNvCxnSpPr>
          <p:nvPr/>
        </p:nvCxnSpPr>
        <p:spPr>
          <a:xfrm flipH="1">
            <a:off x="1690027" y="2017538"/>
            <a:ext cx="1340340" cy="1217201"/>
          </a:xfrm>
          <a:prstGeom prst="line">
            <a:avLst/>
          </a:prstGeom>
          <a:ln w="63500">
            <a:solidFill>
              <a:srgbClr val="333333"/>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a:stCxn id="8" idx="0"/>
          </p:cNvCxnSpPr>
          <p:nvPr/>
        </p:nvCxnSpPr>
        <p:spPr>
          <a:xfrm flipV="1">
            <a:off x="1611080" y="4278081"/>
            <a:ext cx="19637" cy="766107"/>
          </a:xfrm>
          <a:prstGeom prst="line">
            <a:avLst/>
          </a:prstGeom>
          <a:ln w="63500">
            <a:tailEnd type="diamond" w="lg" len="lg"/>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6396598" y="5556352"/>
            <a:ext cx="1155032" cy="0"/>
          </a:xfrm>
          <a:prstGeom prst="line">
            <a:avLst/>
          </a:prstGeom>
          <a:ln w="63500">
            <a:solidFill>
              <a:srgbClr val="333333"/>
            </a:solidFill>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7702121" y="5186271"/>
            <a:ext cx="1141659" cy="1261884"/>
          </a:xfrm>
          <a:prstGeom prst="rect">
            <a:avLst/>
          </a:prstGeom>
          <a:noFill/>
        </p:spPr>
        <p:txBody>
          <a:bodyPr wrap="none" rtlCol="0">
            <a:spAutoFit/>
          </a:bodyPr>
          <a:lstStyle/>
          <a:p>
            <a:r>
              <a:rPr lang="en-US" sz="1600" dirty="0" smtClean="0"/>
              <a:t>Legend</a:t>
            </a:r>
          </a:p>
          <a:p>
            <a:r>
              <a:rPr lang="en-US" sz="1200" dirty="0" smtClean="0"/>
              <a:t>Association</a:t>
            </a:r>
          </a:p>
          <a:p>
            <a:endParaRPr lang="en-US" sz="1200" dirty="0" smtClean="0"/>
          </a:p>
          <a:p>
            <a:r>
              <a:rPr lang="en-US" sz="1200" dirty="0" smtClean="0"/>
              <a:t>Aggregation</a:t>
            </a:r>
          </a:p>
          <a:p>
            <a:endParaRPr lang="en-US" sz="1200" dirty="0" smtClean="0"/>
          </a:p>
          <a:p>
            <a:r>
              <a:rPr lang="en-US" sz="1200" dirty="0" smtClean="0"/>
              <a:t>Composition</a:t>
            </a:r>
            <a:endParaRPr lang="en-US" sz="1200" dirty="0"/>
          </a:p>
        </p:txBody>
      </p:sp>
      <p:cxnSp>
        <p:nvCxnSpPr>
          <p:cNvPr id="19" name="Straight Connector 18"/>
          <p:cNvCxnSpPr/>
          <p:nvPr/>
        </p:nvCxnSpPr>
        <p:spPr>
          <a:xfrm>
            <a:off x="6396598" y="5936740"/>
            <a:ext cx="1155032" cy="0"/>
          </a:xfrm>
          <a:prstGeom prst="line">
            <a:avLst/>
          </a:prstGeom>
          <a:ln w="63500">
            <a:solidFill>
              <a:schemeClr val="bg2">
                <a:lumMod val="50000"/>
              </a:schemeClr>
            </a:solidFill>
            <a:headEnd type="oval" w="lg" len="lg"/>
            <a:tailEnd type="none" w="lg" len="lg"/>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6412563" y="6332870"/>
            <a:ext cx="1155032" cy="0"/>
          </a:xfrm>
          <a:prstGeom prst="line">
            <a:avLst/>
          </a:prstGeom>
          <a:ln w="63500">
            <a:headEnd type="diamond"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8145287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p:txBody>
          <a:bodyPr/>
          <a:lstStyle/>
          <a:p>
            <a:r>
              <a:rPr lang="en-US" dirty="0" smtClean="0"/>
              <a:t>Results</a:t>
            </a:r>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325880"/>
            <a:ext cx="9144000" cy="4386729"/>
          </a:xfrm>
          <a:prstGeom prst="rect">
            <a:avLst/>
          </a:prstGeom>
        </p:spPr>
      </p:pic>
      <p:sp>
        <p:nvSpPr>
          <p:cNvPr id="7" name="TextBox 6"/>
          <p:cNvSpPr txBox="1"/>
          <p:nvPr/>
        </p:nvSpPr>
        <p:spPr>
          <a:xfrm>
            <a:off x="3716873" y="5708997"/>
            <a:ext cx="1701108" cy="369332"/>
          </a:xfrm>
          <a:prstGeom prst="rect">
            <a:avLst/>
          </a:prstGeom>
          <a:noFill/>
        </p:spPr>
        <p:txBody>
          <a:bodyPr wrap="none" rtlCol="0">
            <a:spAutoFit/>
          </a:bodyPr>
          <a:lstStyle/>
          <a:p>
            <a:pPr algn="ctr"/>
            <a:r>
              <a:rPr lang="en-US" dirty="0" smtClean="0"/>
              <a:t>Program Start</a:t>
            </a:r>
            <a:endParaRPr lang="en-US" dirty="0"/>
          </a:p>
        </p:txBody>
      </p:sp>
    </p:spTree>
    <p:extLst>
      <p:ext uri="{BB962C8B-B14F-4D97-AF65-F5344CB8AC3E}">
        <p14:creationId xmlns:p14="http://schemas.microsoft.com/office/powerpoint/2010/main" val="174091560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p:txBody>
          <a:bodyPr/>
          <a:lstStyle/>
          <a:p>
            <a:r>
              <a:rPr lang="en-US" dirty="0" smtClean="0"/>
              <a:t>Results</a:t>
            </a:r>
            <a:endParaRPr lang="en-US" dirty="0"/>
          </a:p>
        </p:txBody>
      </p:sp>
      <p:sp>
        <p:nvSpPr>
          <p:cNvPr id="7" name="TextBox 6"/>
          <p:cNvSpPr txBox="1"/>
          <p:nvPr/>
        </p:nvSpPr>
        <p:spPr>
          <a:xfrm>
            <a:off x="3615885" y="5709144"/>
            <a:ext cx="1903085" cy="369332"/>
          </a:xfrm>
          <a:prstGeom prst="rect">
            <a:avLst/>
          </a:prstGeom>
          <a:noFill/>
        </p:spPr>
        <p:txBody>
          <a:bodyPr wrap="none" rtlCol="0">
            <a:spAutoFit/>
          </a:bodyPr>
          <a:lstStyle/>
          <a:p>
            <a:pPr algn="ctr"/>
            <a:r>
              <a:rPr lang="en-US" dirty="0" smtClean="0"/>
              <a:t>Shape Drawing</a:t>
            </a:r>
            <a:endParaRPr lang="en-US"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260231"/>
            <a:ext cx="9144000" cy="4337538"/>
          </a:xfrm>
          <a:prstGeom prst="rect">
            <a:avLst/>
          </a:prstGeom>
        </p:spPr>
      </p:pic>
    </p:spTree>
    <p:extLst>
      <p:ext uri="{BB962C8B-B14F-4D97-AF65-F5344CB8AC3E}">
        <p14:creationId xmlns:p14="http://schemas.microsoft.com/office/powerpoint/2010/main" val="235571278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p:txBody>
          <a:bodyPr/>
          <a:lstStyle/>
          <a:p>
            <a:r>
              <a:rPr lang="en-US" dirty="0" smtClean="0"/>
              <a:t>Results</a:t>
            </a:r>
            <a:endParaRPr lang="en-US" dirty="0"/>
          </a:p>
        </p:txBody>
      </p:sp>
      <p:sp>
        <p:nvSpPr>
          <p:cNvPr id="7" name="TextBox 6"/>
          <p:cNvSpPr txBox="1"/>
          <p:nvPr/>
        </p:nvSpPr>
        <p:spPr>
          <a:xfrm>
            <a:off x="3393873" y="6094214"/>
            <a:ext cx="2347116" cy="369332"/>
          </a:xfrm>
          <a:prstGeom prst="rect">
            <a:avLst/>
          </a:prstGeom>
          <a:noFill/>
        </p:spPr>
        <p:txBody>
          <a:bodyPr wrap="none" rtlCol="0">
            <a:spAutoFit/>
          </a:bodyPr>
          <a:lstStyle/>
          <a:p>
            <a:pPr algn="ctr"/>
            <a:r>
              <a:rPr lang="en-US" dirty="0" smtClean="0"/>
              <a:t>Assigning Attributes</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209338"/>
            <a:ext cx="9144000" cy="4753956"/>
          </a:xfrm>
          <a:prstGeom prst="rect">
            <a:avLst/>
          </a:prstGeom>
        </p:spPr>
      </p:pic>
    </p:spTree>
    <p:extLst>
      <p:ext uri="{BB962C8B-B14F-4D97-AF65-F5344CB8AC3E}">
        <p14:creationId xmlns:p14="http://schemas.microsoft.com/office/powerpoint/2010/main" val="108323306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ross Cutting 15">
      <a:dk1>
        <a:srgbClr val="767171"/>
      </a:dk1>
      <a:lt1>
        <a:srgbClr val="FFFFFF"/>
      </a:lt1>
      <a:dk2>
        <a:srgbClr val="767171"/>
      </a:dk2>
      <a:lt2>
        <a:srgbClr val="FFFFFF"/>
      </a:lt2>
      <a:accent1>
        <a:srgbClr val="E97845"/>
      </a:accent1>
      <a:accent2>
        <a:srgbClr val="F19C58"/>
      </a:accent2>
      <a:accent3>
        <a:srgbClr val="FEC36E"/>
      </a:accent3>
      <a:accent4>
        <a:srgbClr val="517FAB"/>
      </a:accent4>
      <a:accent5>
        <a:srgbClr val="4D999E"/>
      </a:accent5>
      <a:accent6>
        <a:srgbClr val="4BB18B"/>
      </a:accent6>
      <a:hlink>
        <a:srgbClr val="E97845"/>
      </a:hlink>
      <a:folHlink>
        <a:srgbClr val="E97845"/>
      </a:folHlink>
    </a:clrScheme>
    <a:fontScheme name="DEVELOP">
      <a:majorFont>
        <a:latin typeface="Century Gothic"/>
        <a:ea typeface=""/>
        <a:cs typeface=""/>
      </a:majorFont>
      <a:minorFont>
        <a:latin typeface="Century Gothic"/>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2834</TotalTime>
  <Words>747</Words>
  <Application>Microsoft Office PowerPoint</Application>
  <PresentationFormat>On-screen Show (4:3)</PresentationFormat>
  <Paragraphs>88</Paragraphs>
  <Slides>13</Slides>
  <Notes>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vt:i4>
      </vt:variant>
    </vt:vector>
  </HeadingPairs>
  <TitlesOfParts>
    <vt:vector size="20" baseType="lpstr">
      <vt:lpstr>Arial</vt:lpstr>
      <vt:lpstr>Calibri</vt:lpstr>
      <vt:lpstr>Century Gothic</vt:lpstr>
      <vt:lpstr>Helvetica Neue</vt:lpstr>
      <vt:lpstr>Questrial</vt:lpstr>
      <vt:lpstr>Webdings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HPES ACES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McKeel, Christopher A. (LARC-E3)[SSAI DEVELOP]</dc:creator>
  <cp:lastModifiedBy>Mercer, Grant A. (LARC-E3)[SSAI DEVELOP]</cp:lastModifiedBy>
  <cp:revision>141</cp:revision>
  <dcterms:created xsi:type="dcterms:W3CDTF">2015-05-18T13:26:09Z</dcterms:created>
  <dcterms:modified xsi:type="dcterms:W3CDTF">2015-07-16T16:09:21Z</dcterms:modified>
</cp:coreProperties>
</file>