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4.xml" ContentType="application/vnd.openxmlformats-officedocument.presentationml.comments+xml"/>
  <Override PartName="/ppt/notesSlides/notesSlide6.xml" ContentType="application/vnd.openxmlformats-officedocument.presentationml.notesSlide+xml"/>
  <Override PartName="/ppt/comments/comment5.xml" ContentType="application/vnd.openxmlformats-officedocument.presentationml.comments+xml"/>
  <Override PartName="/ppt/notesSlides/notesSlide7.xml" ContentType="application/vnd.openxmlformats-officedocument.presentationml.notesSlide+xml"/>
  <Override PartName="/ppt/comments/comment6.xml" ContentType="application/vnd.openxmlformats-officedocument.presentationml.comments+xml"/>
  <Override PartName="/ppt/notesSlides/notesSlide8.xml" ContentType="application/vnd.openxmlformats-officedocument.presentationml.notesSlide+xml"/>
  <Override PartName="/ppt/comments/comment7.xml" ContentType="application/vnd.openxmlformats-officedocument.presentationml.comments+xml"/>
  <Override PartName="/ppt/notesSlides/notesSlide9.xml" ContentType="application/vnd.openxmlformats-officedocument.presentationml.notesSlide+xml"/>
  <Override PartName="/ppt/comments/comment8.xml" ContentType="application/vnd.openxmlformats-officedocument.presentationml.comments+xml"/>
  <Override PartName="/ppt/notesSlides/notesSlide10.xml" ContentType="application/vnd.openxmlformats-officedocument.presentationml.notesSlide+xml"/>
  <Override PartName="/ppt/comments/comment9.xml" ContentType="application/vnd.openxmlformats-officedocument.presentationml.comments+xml"/>
  <Override PartName="/ppt/notesSlides/notesSlide11.xml" ContentType="application/vnd.openxmlformats-officedocument.presentationml.notesSlide+xml"/>
  <Override PartName="/ppt/comments/comment10.xml" ContentType="application/vnd.openxmlformats-officedocument.presentationml.comments+xml"/>
  <Override PartName="/ppt/notesSlides/notesSlide12.xml" ContentType="application/vnd.openxmlformats-officedocument.presentationml.notesSlide+xml"/>
  <Override PartName="/ppt/comments/comment1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12.xml" ContentType="application/vnd.openxmlformats-officedocument.presentationml.comments+xml"/>
  <Override PartName="/ppt/notesSlides/notesSlide15.xml" ContentType="application/vnd.openxmlformats-officedocument.presentationml.notesSlide+xml"/>
  <Override PartName="/ppt/comments/comment13.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4.xml" ContentType="application/vnd.openxmlformats-officedocument.presentationml.comments+xml"/>
  <Override PartName="/ppt/notesSlides/notesSlide18.xml" ContentType="application/vnd.openxmlformats-officedocument.presentationml.notesSlide+xml"/>
  <Override PartName="/ppt/comments/comment15.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0"/>
  </p:notesMasterIdLst>
  <p:sldIdLst>
    <p:sldId id="256" r:id="rId2"/>
    <p:sldId id="275" r:id="rId3"/>
    <p:sldId id="271" r:id="rId4"/>
    <p:sldId id="260" r:id="rId5"/>
    <p:sldId id="261" r:id="rId6"/>
    <p:sldId id="287" r:id="rId7"/>
    <p:sldId id="279" r:id="rId8"/>
    <p:sldId id="282" r:id="rId9"/>
    <p:sldId id="280" r:id="rId10"/>
    <p:sldId id="289" r:id="rId11"/>
    <p:sldId id="288" r:id="rId12"/>
    <p:sldId id="281" r:id="rId13"/>
    <p:sldId id="284" r:id="rId14"/>
    <p:sldId id="290" r:id="rId15"/>
    <p:sldId id="273" r:id="rId16"/>
    <p:sldId id="285" r:id="rId17"/>
    <p:sldId id="278" r:id="rId18"/>
    <p:sldId id="270" r:id="rId19"/>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Baghel" initials="EB" lastIdx="7" clrIdx="0"/>
  <p:cmAuthor id="1" name="Vishal Arya" initials="" lastIdx="17" clrIdx="1"/>
  <p:cmAuthor id="2" name="Childs, Lauren M. (LARC-E3)[DEVELOP - Wise County (LaRC)]" initials="CLM(-WC(" lastIdx="10" clrIdx="2">
    <p:extLst>
      <p:ext uri="{19B8F6BF-5375-455C-9EA6-DF929625EA0E}">
        <p15:presenceInfo xmlns:p15="http://schemas.microsoft.com/office/powerpoint/2012/main" userId="S-1-5-21-330711430-3775241029-4075259233-648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8D03"/>
    <a:srgbClr val="09CFC2"/>
    <a:srgbClr val="D71307"/>
    <a:srgbClr val="1706E4"/>
    <a:srgbClr val="28F52A"/>
    <a:srgbClr val="986585"/>
    <a:srgbClr val="5A7160"/>
    <a:srgbClr val="989DBA"/>
    <a:srgbClr val="1D9A78"/>
    <a:srgbClr val="BABF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61BCF6A-C940-4EA3-9D14-70A45E0B016D}">
  <a:tblStyle styleId="{861BCF6A-C940-4EA3-9D14-70A45E0B016D}"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 styleId="{D01C5499-2158-4CBC-B4DF-B4C4F4FEED40}" styleName="Table_1">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BE54FB27-B903-4CFB-B63C-FF26D7E77F1F}" styleName="Table_2">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1" autoAdjust="0"/>
    <p:restoredTop sz="95514" autoAdjust="0"/>
  </p:normalViewPr>
  <p:slideViewPr>
    <p:cSldViewPr snapToGrid="0">
      <p:cViewPr varScale="1">
        <p:scale>
          <a:sx n="83" d="100"/>
          <a:sy n="83" d="100"/>
        </p:scale>
        <p:origin x="108" y="61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3" d="100"/>
          <a:sy n="83" d="100"/>
        </p:scale>
        <p:origin x="3000" y="63"/>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Worksheet%20in%202015Fall_FC_WyomingEcologicalForecasting_Presentation_RD_10-22_10am.ppt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50000"/>
                  </a:schemeClr>
                </a:solidFill>
                <a:latin typeface="+mn-lt"/>
                <a:ea typeface="+mn-ea"/>
                <a:cs typeface="+mn-cs"/>
              </a:defRPr>
            </a:pPr>
            <a:r>
              <a:rPr lang="en-US" sz="2000" dirty="0">
                <a:solidFill>
                  <a:schemeClr val="tx1">
                    <a:lumMod val="50000"/>
                  </a:schemeClr>
                </a:solidFill>
                <a:latin typeface="Century Gothic" panose="020B0502020202020204" pitchFamily="34" charset="0"/>
              </a:rPr>
              <a:t>Predicted</a:t>
            </a:r>
            <a:r>
              <a:rPr lang="en-US" sz="2000" baseline="0" dirty="0">
                <a:solidFill>
                  <a:schemeClr val="tx1">
                    <a:lumMod val="50000"/>
                  </a:schemeClr>
                </a:solidFill>
                <a:latin typeface="Century Gothic" panose="020B0502020202020204" pitchFamily="34" charset="0"/>
              </a:rPr>
              <a:t> </a:t>
            </a:r>
            <a:r>
              <a:rPr lang="en-US" sz="2000" baseline="0" dirty="0" err="1">
                <a:solidFill>
                  <a:schemeClr val="tx1">
                    <a:lumMod val="50000"/>
                  </a:schemeClr>
                </a:solidFill>
                <a:latin typeface="Century Gothic" panose="020B0502020202020204" pitchFamily="34" charset="0"/>
              </a:rPr>
              <a:t>C</a:t>
            </a:r>
            <a:r>
              <a:rPr lang="en-US" sz="2000" baseline="0" dirty="0" err="1" smtClean="0">
                <a:solidFill>
                  <a:schemeClr val="tx1">
                    <a:lumMod val="50000"/>
                  </a:schemeClr>
                </a:solidFill>
                <a:latin typeface="Century Gothic" panose="020B0502020202020204" pitchFamily="34" charset="0"/>
              </a:rPr>
              <a:t>heatgrass</a:t>
            </a:r>
            <a:r>
              <a:rPr lang="en-US" sz="2000" baseline="0" dirty="0" smtClean="0">
                <a:solidFill>
                  <a:schemeClr val="tx1">
                    <a:lumMod val="50000"/>
                  </a:schemeClr>
                </a:solidFill>
                <a:latin typeface="Century Gothic" panose="020B0502020202020204" pitchFamily="34" charset="0"/>
              </a:rPr>
              <a:t> </a:t>
            </a:r>
            <a:r>
              <a:rPr lang="en-US" sz="2000" baseline="0" dirty="0">
                <a:solidFill>
                  <a:schemeClr val="tx1">
                    <a:lumMod val="50000"/>
                  </a:schemeClr>
                </a:solidFill>
                <a:latin typeface="Century Gothic" panose="020B0502020202020204" pitchFamily="34" charset="0"/>
              </a:rPr>
              <a:t>P</a:t>
            </a:r>
            <a:r>
              <a:rPr lang="en-US" sz="2000" baseline="0" dirty="0" smtClean="0">
                <a:solidFill>
                  <a:schemeClr val="tx1">
                    <a:lumMod val="50000"/>
                  </a:schemeClr>
                </a:solidFill>
                <a:latin typeface="Century Gothic" panose="020B0502020202020204" pitchFamily="34" charset="0"/>
              </a:rPr>
              <a:t>resence </a:t>
            </a:r>
            <a:r>
              <a:rPr lang="en-US" sz="2000" baseline="0" dirty="0">
                <a:solidFill>
                  <a:schemeClr val="tx1">
                    <a:lumMod val="50000"/>
                  </a:schemeClr>
                </a:solidFill>
                <a:latin typeface="Century Gothic" panose="020B0502020202020204" pitchFamily="34" charset="0"/>
              </a:rPr>
              <a:t>by </a:t>
            </a:r>
            <a:r>
              <a:rPr lang="en-US" sz="2000" baseline="0" dirty="0" smtClean="0">
                <a:solidFill>
                  <a:schemeClr val="tx1">
                    <a:lumMod val="50000"/>
                  </a:schemeClr>
                </a:solidFill>
                <a:latin typeface="Century Gothic" panose="020B0502020202020204" pitchFamily="34" charset="0"/>
              </a:rPr>
              <a:t>Elevation </a:t>
            </a:r>
            <a:r>
              <a:rPr lang="en-US" sz="2000" baseline="0" dirty="0">
                <a:solidFill>
                  <a:schemeClr val="tx1">
                    <a:lumMod val="50000"/>
                  </a:schemeClr>
                </a:solidFill>
                <a:latin typeface="Century Gothic" panose="020B0502020202020204" pitchFamily="34" charset="0"/>
              </a:rPr>
              <a:t>C</a:t>
            </a:r>
            <a:r>
              <a:rPr lang="en-US" sz="2000" baseline="0" dirty="0" smtClean="0">
                <a:solidFill>
                  <a:schemeClr val="tx1">
                    <a:lumMod val="50000"/>
                  </a:schemeClr>
                </a:solidFill>
                <a:latin typeface="Century Gothic" panose="020B0502020202020204" pitchFamily="34" charset="0"/>
              </a:rPr>
              <a:t>lass</a:t>
            </a:r>
            <a:endParaRPr lang="en-US" sz="2000" dirty="0">
              <a:solidFill>
                <a:schemeClr val="tx1">
                  <a:lumMod val="50000"/>
                </a:schemeClr>
              </a:solidFill>
              <a:latin typeface="Century Gothic" panose="020B0502020202020204" pitchFamily="34"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50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3">
                <a:lumMod val="60000"/>
                <a:lumOff val="40000"/>
              </a:schemeClr>
            </a:solidFill>
            <a:ln>
              <a:noFill/>
            </a:ln>
            <a:effectLst/>
          </c:spPr>
          <c:invertIfNegative val="0"/>
          <c:val>
            <c:numRef>
              <c:f>'[Worksheet in 2015Fall_FC_WyomingEcologicalForecasting_Presentation_RD_10-22_10am.pptx]rf_binary_elev'!$H$3:$H$7</c:f>
              <c:numCache>
                <c:formatCode>General</c:formatCode>
                <c:ptCount val="5"/>
                <c:pt idx="0">
                  <c:v>0.51985391008414705</c:v>
                </c:pt>
                <c:pt idx="1">
                  <c:v>0.51683209501133098</c:v>
                </c:pt>
                <c:pt idx="2">
                  <c:v>0.58233435781894805</c:v>
                </c:pt>
                <c:pt idx="3">
                  <c:v>0.91526233199153995</c:v>
                </c:pt>
                <c:pt idx="4">
                  <c:v>0.93661060802069895</c:v>
                </c:pt>
              </c:numCache>
            </c:numRef>
          </c:val>
        </c:ser>
        <c:dLbls>
          <c:showLegendKey val="0"/>
          <c:showVal val="0"/>
          <c:showCatName val="0"/>
          <c:showSerName val="0"/>
          <c:showPercent val="0"/>
          <c:showBubbleSize val="0"/>
        </c:dLbls>
        <c:gapWidth val="219"/>
        <c:overlap val="-27"/>
        <c:axId val="195352704"/>
        <c:axId val="195353880"/>
      </c:barChart>
      <c:catAx>
        <c:axId val="195352704"/>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50000"/>
                      </a:schemeClr>
                    </a:solidFill>
                    <a:latin typeface="Century Gothic" panose="020B0502020202020204" pitchFamily="34" charset="0"/>
                    <a:ea typeface="+mn-ea"/>
                    <a:cs typeface="+mn-cs"/>
                  </a:defRPr>
                </a:pPr>
                <a:r>
                  <a:rPr lang="en-US" sz="1600">
                    <a:solidFill>
                      <a:schemeClr val="tx1">
                        <a:lumMod val="50000"/>
                      </a:schemeClr>
                    </a:solidFill>
                    <a:latin typeface="Century Gothic" panose="020B0502020202020204" pitchFamily="34" charset="0"/>
                  </a:rPr>
                  <a:t>Elevation</a:t>
                </a:r>
                <a:r>
                  <a:rPr lang="en-US" sz="1600" baseline="0">
                    <a:solidFill>
                      <a:schemeClr val="tx1">
                        <a:lumMod val="50000"/>
                      </a:schemeClr>
                    </a:solidFill>
                    <a:latin typeface="Century Gothic" panose="020B0502020202020204" pitchFamily="34" charset="0"/>
                  </a:rPr>
                  <a:t> Class</a:t>
                </a:r>
                <a:endParaRPr lang="en-US" sz="1600">
                  <a:solidFill>
                    <a:schemeClr val="tx1">
                      <a:lumMod val="50000"/>
                    </a:schemeClr>
                  </a:solidFill>
                  <a:latin typeface="Century Gothic" panose="020B0502020202020204" pitchFamily="34" charset="0"/>
                </a:endParaRPr>
              </a:p>
            </c:rich>
          </c:tx>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353880"/>
        <c:crosses val="autoZero"/>
        <c:auto val="1"/>
        <c:lblAlgn val="ctr"/>
        <c:lblOffset val="100"/>
        <c:noMultiLvlLbl val="0"/>
      </c:catAx>
      <c:valAx>
        <c:axId val="1953538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50000"/>
                      </a:schemeClr>
                    </a:solidFill>
                    <a:latin typeface="Century Gothic" panose="020B0502020202020204" pitchFamily="34" charset="0"/>
                    <a:ea typeface="+mn-ea"/>
                    <a:cs typeface="+mn-cs"/>
                  </a:defRPr>
                </a:pPr>
                <a:r>
                  <a:rPr lang="en-US" sz="1600">
                    <a:solidFill>
                      <a:schemeClr val="tx1">
                        <a:lumMod val="50000"/>
                      </a:schemeClr>
                    </a:solidFill>
                    <a:latin typeface="Century Gothic" panose="020B0502020202020204" pitchFamily="34" charset="0"/>
                  </a:rPr>
                  <a:t>Proportion</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50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3527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5-10-26T10:40:29.517" idx="1">
    <p:pos x="4000" y="1120"/>
    <p:text>Font color should be as provided by template, not black. Please fix</p:text>
  </p:cm>
  <p:cm authorId="1" dt="2015-10-26T10:40:48.170" idx="2">
    <p:pos x="4649" y="2456"/>
    <p:text>Should be italicized. Refer back to template as needed for proper formatting. </p:text>
  </p:cm>
  <p:cm authorId="1" dt="2015-10-26T10:41:21.060" idx="3">
    <p:pos x="3433" y="3375"/>
    <p:text>Please align the two names in this column</p:text>
  </p:cm>
  <p:cm authorId="1" dt="2015-10-26T11:02:54.049" idx="17">
    <p:pos x="1215" y="946"/>
    <p:text>Strongly suggest for slides throughout the presentation to put slide title at top of slide rather than at the bottom. </p:text>
  </p:cm>
</p:cmLst>
</file>

<file path=ppt/comments/comment10.xml><?xml version="1.0" encoding="utf-8"?>
<p:cmLst xmlns:a="http://schemas.openxmlformats.org/drawingml/2006/main" xmlns:r="http://schemas.openxmlformats.org/officeDocument/2006/relationships" xmlns:p="http://schemas.openxmlformats.org/presentationml/2006/main">
  <p:cm authorId="0" dt="2015-10-26T10:40:36.307" idx="7">
    <p:pos x="2980" y="2632"/>
    <p:text>again, don't forget to include exactly what you are going to say (NPO needs it), and it can change as you continue editing your presentation, but something needs to be there</p:text>
  </p:cm>
</p:cmLst>
</file>

<file path=ppt/comments/comment11.xml><?xml version="1.0" encoding="utf-8"?>
<p:cmLst xmlns:a="http://schemas.openxmlformats.org/drawingml/2006/main" xmlns:r="http://schemas.openxmlformats.org/officeDocument/2006/relationships" xmlns:p="http://schemas.openxmlformats.org/presentationml/2006/main">
  <p:cm authorId="1" dt="2015-10-26T10:57:13.217" idx="10">
    <p:pos x="4662" y="933"/>
    <p:text>Why does this image have a scale bar but the previous or following image does not? Please stay consistent. </p:text>
  </p:cm>
</p:cmLst>
</file>

<file path=ppt/comments/comment12.xml><?xml version="1.0" encoding="utf-8"?>
<p:cmLst xmlns:a="http://schemas.openxmlformats.org/drawingml/2006/main" xmlns:r="http://schemas.openxmlformats.org/officeDocument/2006/relationships" xmlns:p="http://schemas.openxmlformats.org/presentationml/2006/main">
  <p:cm authorId="1" dt="2015-10-26T10:59:13.283" idx="11">
    <p:pos x="2988" y="1145"/>
    <p:text>Keep image formatting consistent. Either have the scale and compass in each image or do not but don't mix and match. Also, if you choose to include the compass, please attach it as a separate image file.</p:text>
  </p:cm>
</p:cmLst>
</file>

<file path=ppt/comments/comment13.xml><?xml version="1.0" encoding="utf-8"?>
<p:cmLst xmlns:a="http://schemas.openxmlformats.org/drawingml/2006/main" xmlns:r="http://schemas.openxmlformats.org/officeDocument/2006/relationships" xmlns:p="http://schemas.openxmlformats.org/presentationml/2006/main">
  <p:cm authorId="1" dt="2015-10-26T10:59:41.584" idx="12">
    <p:pos x="2334" y="3191"/>
    <p:text>spelling</p:text>
  </p:cm>
  <p:cm authorId="1" dt="2015-10-26T11:00:01.196" idx="13">
    <p:pos x="5242" y="1854"/>
    <p:text>bold keywords for emphasis</p:text>
  </p:cm>
  <p:cm authorId="1" dt="2015-10-26T11:00:26.351" idx="14">
    <p:pos x="1205" y="1854"/>
    <p:text>Use proper bullet formatting as provided on template</p:text>
  </p:cm>
</p:cmLst>
</file>

<file path=ppt/comments/comment14.xml><?xml version="1.0" encoding="utf-8"?>
<p:cmLst xmlns:a="http://schemas.openxmlformats.org/drawingml/2006/main" xmlns:r="http://schemas.openxmlformats.org/officeDocument/2006/relationships" xmlns:p="http://schemas.openxmlformats.org/presentationml/2006/main">
  <p:cm authorId="1" dt="2015-10-26T11:00:45.169" idx="15">
    <p:pos x="1995" y="1656"/>
    <p:text>1) use proper bullet formatting
2) bold keywords</p:text>
  </p:cm>
</p:cmLst>
</file>

<file path=ppt/comments/comment15.xml><?xml version="1.0" encoding="utf-8"?>
<p:cmLst xmlns:a="http://schemas.openxmlformats.org/drawingml/2006/main" xmlns:r="http://schemas.openxmlformats.org/officeDocument/2006/relationships" xmlns:p="http://schemas.openxmlformats.org/presentationml/2006/main">
  <p:cm authorId="1" dt="2015-10-26T11:02:05.939" idx="16">
    <p:pos x="2918" y="3605"/>
    <p:text>Should be written as such:
Brian Woodward NASA DEVELOP at USGS Colorado State University</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5-10-26T10:35:30.469" idx="1">
    <p:pos x="1408" y="1780"/>
    <p:text>try to put more detail into your script/notes
the notes should not be identical to bullet points (maybe lower # of words in bullets)
Also provide a url /link for the image in the notes below
these remain true for the whole presentation</p:text>
  </p:cm>
  <p:cm authorId="1" dt="2015-10-26T10:47:08.109" idx="4">
    <p:pos x="377" y="2485"/>
    <p:text>1) Please use proper bullet format as provided in template. 
2) I agree with Emma, this is a text heavy slide. Keep only high-level info and move all other text to speaker notes. Bold keywords on slide for emphasis</p:text>
  </p:cm>
  <p:cm authorId="2" dt="2015-10-30T13:04:08.566" idx="1">
    <p:pos x="3349" y="3852"/>
    <p:text>Match the green from the template with these headers</p:text>
    <p:extLst>
      <p:ext uri="{C676402C-5697-4E1C-873F-D02D1690AC5C}">
        <p15:threadingInfo xmlns:p15="http://schemas.microsoft.com/office/powerpoint/2012/main" timeZoneBias="240"/>
      </p:ext>
    </p:extLst>
  </p:cm>
  <p:cm authorId="2" dt="2015-10-30T13:07:07.788" idx="6">
    <p:pos x="3349" y="3948"/>
    <p:text>Please make this change throughout the slide deck. And also for the words that are bolded in the text</p:text>
    <p:extLst>
      <p:ext uri="{C676402C-5697-4E1C-873F-D02D1690AC5C}">
        <p15:threadingInfo xmlns:p15="http://schemas.microsoft.com/office/powerpoint/2012/main" timeZoneBias="240">
          <p15:parentCm authorId="2" idx="1"/>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5-10-26T10:56:01.965" idx="5">
    <p:pos x="2044" y="526"/>
    <p:text>Inset image and compass need to be separate image files. </p:text>
  </p:cm>
</p:cmLst>
</file>

<file path=ppt/comments/comment4.xml><?xml version="1.0" encoding="utf-8"?>
<p:cmLst xmlns:a="http://schemas.openxmlformats.org/drawingml/2006/main" xmlns:r="http://schemas.openxmlformats.org/officeDocument/2006/relationships" xmlns:p="http://schemas.openxmlformats.org/presentationml/2006/main">
  <p:cm authorId="2" dt="2015-10-30T13:08:16.516" idx="7">
    <p:pos x="1672" y="119"/>
    <p:text>Great job on this, very cool!</p:text>
    <p:extLst>
      <p:ext uri="{C676402C-5697-4E1C-873F-D02D1690AC5C}">
        <p15:threadingInfo xmlns:p15="http://schemas.microsoft.com/office/powerpoint/2012/main" timeZoneBias="240"/>
      </p:ext>
    </p:extLst>
  </p:cm>
  <p:cm authorId="2" dt="2015-10-30T13:08:26.718" idx="8">
    <p:pos x="5070" y="2037"/>
    <p:text>font doesn't match the others</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15-10-30T13:09:26.430" idx="9">
    <p:pos x="10" y="10"/>
    <p:text>Awesome animation. Perhaps make the Earth Observatiosn text white instead of green? Or if the point is to blend in yo ucan keep it green but make it the green from the template</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0" dt="2015-10-26T10:37:47.137" idx="3">
    <p:pos x="460" y="496"/>
    <p:text>try to make these evenly spaced on the page so it looks nice</p:text>
  </p:cm>
  <p:cm authorId="1" dt="2015-10-26T10:50:06.368" idx="6">
    <p:pos x="480" y="2559"/>
    <p:text>fix positioning of this text
</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15-10-26T10:38:30.200" idx="4">
    <p:pos x="3862" y="2098"/>
    <p:text>since "9" is green, either make topo indices or phenology timeseries a different color</p:text>
  </p:cm>
  <p:cm authorId="1" dt="2015-10-26T10:51:45.964" idx="7">
    <p:pos x="3988" y="2290"/>
    <p:text>Why is this one in color and the other two greyed out? Confusing, especially as the top header bar is becoming greyed out to signify which process is currently being highlighted. Please fix. </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15-10-26T10:38:58.548" idx="5">
    <p:pos x="1636" y="2284"/>
    <p:text>this image is really hard to read and see, consider revising</p:text>
  </p:cm>
</p:cmLst>
</file>

<file path=ppt/comments/comment9.xml><?xml version="1.0" encoding="utf-8"?>
<p:cmLst xmlns:a="http://schemas.openxmlformats.org/drawingml/2006/main" xmlns:r="http://schemas.openxmlformats.org/officeDocument/2006/relationships" xmlns:p="http://schemas.openxmlformats.org/presentationml/2006/main">
  <p:cm authorId="0" dt="2015-10-26T10:39:43.911" idx="6">
    <p:pos x="2986" y="1870"/>
    <p:text>is there any way to possibly erase and re-type the y-axis as some words are on top of each other and it looks messy and unreadable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4" name="Shape 4"/>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200" b="0" i="0" u="none" strike="noStrike" cap="none" baseline="0">
                <a:solidFill>
                  <a:schemeClr val="dk1"/>
                </a:solidFill>
                <a:latin typeface="Calibri"/>
                <a:ea typeface="Calibri"/>
                <a:cs typeface="Calibri"/>
                <a:sym typeface="Calibri"/>
              </a:defRPr>
            </a:lvl2pPr>
            <a:lvl3pPr marL="914400" marR="0" indent="0" algn="l" rtl="0">
              <a:spcBef>
                <a:spcPts val="0"/>
              </a:spcBef>
              <a:defRPr sz="1200" b="0" i="0" u="none" strike="noStrike" cap="none" baseline="0">
                <a:solidFill>
                  <a:schemeClr val="dk1"/>
                </a:solidFill>
                <a:latin typeface="Calibri"/>
                <a:ea typeface="Calibri"/>
                <a:cs typeface="Calibri"/>
                <a:sym typeface="Calibri"/>
              </a:defRPr>
            </a:lvl3pPr>
            <a:lvl4pPr marL="1371600" marR="0" indent="0" algn="l" rtl="0">
              <a:spcBef>
                <a:spcPts val="0"/>
              </a:spcBef>
              <a:defRPr sz="1200" b="0" i="0" u="none" strike="noStrike" cap="none" baseline="0">
                <a:solidFill>
                  <a:schemeClr val="dk1"/>
                </a:solidFill>
                <a:latin typeface="Calibri"/>
                <a:ea typeface="Calibri"/>
                <a:cs typeface="Calibri"/>
                <a:sym typeface="Calibri"/>
              </a:defRPr>
            </a:lvl4pPr>
            <a:lvl5pPr marL="1828800" marR="0" indent="0" algn="l" rtl="0">
              <a:spcBef>
                <a:spcPts val="0"/>
              </a:spcBef>
              <a:defRPr sz="1200" b="0" i="0" u="none" strike="noStrike" cap="none" baseline="0">
                <a:solidFill>
                  <a:schemeClr val="dk1"/>
                </a:solidFill>
                <a:latin typeface="Calibri"/>
                <a:ea typeface="Calibri"/>
                <a:cs typeface="Calibri"/>
                <a:sym typeface="Calibri"/>
              </a:defRPr>
            </a:lvl5pPr>
            <a:lvl6pPr marL="2286000" marR="0" indent="0" algn="l" rtl="0">
              <a:spcBef>
                <a:spcPts val="0"/>
              </a:spcBef>
              <a:defRPr sz="1200" b="0" i="0" u="none" strike="noStrike" cap="none" baseline="0">
                <a:solidFill>
                  <a:schemeClr val="dk1"/>
                </a:solidFill>
                <a:latin typeface="Calibri"/>
                <a:ea typeface="Calibri"/>
                <a:cs typeface="Calibri"/>
                <a:sym typeface="Calibri"/>
              </a:defRPr>
            </a:lvl6pPr>
            <a:lvl7pPr marL="2743200" marR="0" indent="0" algn="l" rtl="0">
              <a:spcBef>
                <a:spcPts val="0"/>
              </a:spcBef>
              <a:defRPr sz="1200" b="0" i="0" u="none" strike="noStrike" cap="none" baseline="0">
                <a:solidFill>
                  <a:schemeClr val="dk1"/>
                </a:solidFill>
                <a:latin typeface="Calibri"/>
                <a:ea typeface="Calibri"/>
                <a:cs typeface="Calibri"/>
                <a:sym typeface="Calibri"/>
              </a:defRPr>
            </a:lvl7pPr>
            <a:lvl8pPr marL="3200400" marR="0" indent="0" algn="l" rtl="0">
              <a:spcBef>
                <a:spcPts val="0"/>
              </a:spcBef>
              <a:defRPr sz="1200" b="0" i="0" u="none" strike="noStrike" cap="none" baseline="0">
                <a:solidFill>
                  <a:schemeClr val="dk1"/>
                </a:solidFill>
                <a:latin typeface="Calibri"/>
                <a:ea typeface="Calibri"/>
                <a:cs typeface="Calibri"/>
                <a:sym typeface="Calibri"/>
              </a:defRPr>
            </a:lvl8pPr>
            <a:lvl9pPr marL="3657600" marR="0" indent="0" algn="l" rtl="0">
              <a:spcBef>
                <a:spcPts val="0"/>
              </a:spcBef>
              <a:defRPr sz="1200" b="0" i="0" u="none" strike="noStrike" cap="none" baseline="0">
                <a:solidFill>
                  <a:schemeClr val="dk1"/>
                </a:solidFill>
                <a:latin typeface="Calibri"/>
                <a:ea typeface="Calibri"/>
                <a:cs typeface="Calibri"/>
                <a:sym typeface="Calibri"/>
              </a:defRPr>
            </a:lvl9pPr>
          </a:lstStyle>
          <a:p>
            <a:endParaRPr/>
          </a:p>
        </p:txBody>
      </p:sp>
      <p:sp>
        <p:nvSpPr>
          <p:cNvPr id="6" name="Shape 6"/>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7" name="Shape 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748188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endParaRPr dirty="0"/>
          </a:p>
        </p:txBody>
      </p:sp>
      <p:sp>
        <p:nvSpPr>
          <p:cNvPr id="116" name="Shape 11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62191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smtClean="0"/>
              <a:t>Modeling</a:t>
            </a:r>
          </a:p>
          <a:p>
            <a:r>
              <a:rPr lang="en-US" b="0" dirty="0" smtClean="0"/>
              <a:t>[Note 1:</a:t>
            </a:r>
            <a:r>
              <a:rPr lang="en-US" b="0" baseline="0" dirty="0" smtClean="0"/>
              <a:t> These are placeholder values &amp; descriptions, and will be finalized for the final draft]</a:t>
            </a:r>
          </a:p>
          <a:p>
            <a:endParaRPr lang="en-US" b="1" baseline="0" dirty="0" smtClean="0"/>
          </a:p>
          <a:p>
            <a:r>
              <a:rPr lang="en-US" b="1" baseline="0" dirty="0" smtClean="0"/>
              <a:t>Model Diagnostics</a:t>
            </a:r>
            <a:endParaRPr lang="en-US" b="0" baseline="0" dirty="0" smtClean="0"/>
          </a:p>
          <a:p>
            <a:r>
              <a:rPr lang="en-US" b="0" baseline="0" dirty="0" smtClean="0"/>
              <a:t>    -Series of evaluation metrics for each of the models allows for comparison among model fits</a:t>
            </a:r>
          </a:p>
          <a:p>
            <a:r>
              <a:rPr lang="en-US" b="0" baseline="0" dirty="0" smtClean="0"/>
              <a:t>    -Pictured here is the AUC plot for the Random Forests Model, as well as the variable importance plot</a:t>
            </a:r>
            <a:endParaRPr lang="en-US" b="1" baseline="0" dirty="0" smtClean="0"/>
          </a:p>
          <a:p>
            <a:endParaRPr lang="en-US" b="1" baseline="0" dirty="0" smtClean="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10</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2431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smtClean="0"/>
              <a:t>Modeling</a:t>
            </a:r>
          </a:p>
          <a:p>
            <a:r>
              <a:rPr lang="en-US" b="0" dirty="0" smtClean="0"/>
              <a:t>[Note 1:</a:t>
            </a:r>
            <a:r>
              <a:rPr lang="en-US" b="0" baseline="0" dirty="0" smtClean="0"/>
              <a:t> These are placeholder values &amp; descriptions, and will be finalized for the final draft]</a:t>
            </a:r>
          </a:p>
          <a:p>
            <a:endParaRPr lang="en-US" b="1" baseline="0" dirty="0" smtClean="0"/>
          </a:p>
          <a:p>
            <a:r>
              <a:rPr lang="en-US" b="1" baseline="0" dirty="0" smtClean="0"/>
              <a:t>Model Outputs</a:t>
            </a:r>
            <a:endParaRPr lang="en-US" b="0" baseline="0" dirty="0" smtClean="0"/>
          </a:p>
          <a:p>
            <a:r>
              <a:rPr lang="en-US" b="0" baseline="0" dirty="0" smtClean="0"/>
              <a:t>    -1) Probability Maps illustrating the predicted probability of </a:t>
            </a:r>
            <a:r>
              <a:rPr lang="en-US" b="0" baseline="0" dirty="0" err="1" smtClean="0"/>
              <a:t>cheatgrass</a:t>
            </a:r>
            <a:r>
              <a:rPr lang="en-US" b="0" baseline="0" dirty="0" smtClean="0"/>
              <a:t> cover</a:t>
            </a:r>
          </a:p>
          <a:p>
            <a:r>
              <a:rPr lang="en-US" b="0" baseline="0" dirty="0" smtClean="0"/>
              <a:t>    (Continued on next slide)</a:t>
            </a:r>
            <a:endParaRPr lang="en-US" b="1" baseline="0" dirty="0" smtClean="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11</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2846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smtClean="0"/>
              <a:t>Modeling </a:t>
            </a:r>
          </a:p>
          <a:p>
            <a:r>
              <a:rPr lang="en-US" b="0" dirty="0" smtClean="0"/>
              <a:t>[Note 1:</a:t>
            </a:r>
            <a:r>
              <a:rPr lang="en-US" b="0" baseline="0" dirty="0" smtClean="0"/>
              <a:t> These are placeholder values &amp; descriptions, and will be finalized for the final draft]</a:t>
            </a:r>
          </a:p>
          <a:p>
            <a:endParaRPr lang="en-US" dirty="0" smtClean="0"/>
          </a:p>
          <a:p>
            <a:r>
              <a:rPr lang="en-US" dirty="0" smtClean="0"/>
              <a:t>(Continued from previous slide)</a:t>
            </a:r>
          </a:p>
          <a:p>
            <a:r>
              <a:rPr lang="en-US" dirty="0" smtClean="0"/>
              <a:t>    -2) Binary presence / absence maps</a:t>
            </a:r>
          </a:p>
          <a:p>
            <a:r>
              <a:rPr lang="en-US" baseline="0" dirty="0" smtClean="0"/>
              <a:t>            -Default threshold of sensitivity = specificity shown here</a:t>
            </a:r>
            <a:endParaRPr lang="en-US"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12</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2116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a:spcBef>
                <a:spcPts val="0"/>
              </a:spcBef>
              <a:buClr>
                <a:srgbClr val="000000"/>
              </a:buClr>
              <a:buFontTx/>
              <a:buNone/>
            </a:pPr>
            <a:r>
              <a:rPr lang="en-US" b="1" dirty="0" smtClean="0"/>
              <a:t>Results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b="0" dirty="0" smtClean="0"/>
              <a:t>[Note 1:</a:t>
            </a:r>
            <a:r>
              <a:rPr lang="en-US" b="0" baseline="0" dirty="0" smtClean="0"/>
              <a:t> These are placeholder values &amp; descriptions, and will be finalized for the final draft]</a:t>
            </a:r>
          </a:p>
          <a:p>
            <a:pPr marL="0" lvl="0" indent="0">
              <a:spcBef>
                <a:spcPts val="0"/>
              </a:spcBef>
              <a:buClr>
                <a:srgbClr val="000000"/>
              </a:buClr>
              <a:buFontTx/>
              <a:buNone/>
            </a:pPr>
            <a:endParaRPr lang="en-US" b="1" dirty="0" smtClean="0"/>
          </a:p>
          <a:p>
            <a:pPr marL="0" lvl="0" indent="0">
              <a:spcBef>
                <a:spcPts val="0"/>
              </a:spcBef>
              <a:buClr>
                <a:srgbClr val="000000"/>
              </a:buClr>
              <a:buFontTx/>
              <a:buNone/>
            </a:pPr>
            <a:r>
              <a:rPr lang="en-US" b="1" dirty="0" smtClean="0"/>
              <a:t>Probability Map</a:t>
            </a:r>
          </a:p>
          <a:p>
            <a:pPr marL="0" lvl="0" indent="0">
              <a:spcBef>
                <a:spcPts val="0"/>
              </a:spcBef>
              <a:buClr>
                <a:srgbClr val="000000"/>
              </a:buClr>
              <a:buFontTx/>
              <a:buNone/>
            </a:pPr>
            <a:r>
              <a:rPr lang="en-US" dirty="0" smtClean="0"/>
              <a:t>    -The large map displays the probability of </a:t>
            </a:r>
            <a:r>
              <a:rPr lang="en-US" dirty="0" err="1" smtClean="0"/>
              <a:t>Cheatgrass</a:t>
            </a:r>
            <a:r>
              <a:rPr lang="en-US" dirty="0" smtClean="0"/>
              <a:t> cover through the study area on a continuous scale </a:t>
            </a:r>
          </a:p>
          <a:p>
            <a:pPr marL="0" lvl="0" indent="0">
              <a:spcBef>
                <a:spcPts val="0"/>
              </a:spcBef>
              <a:buClr>
                <a:srgbClr val="000000"/>
              </a:buClr>
              <a:buFontTx/>
              <a:buNone/>
            </a:pPr>
            <a:r>
              <a:rPr lang="en-US" dirty="0" smtClean="0"/>
              <a:t>    -The regions in red have the highest probability and the dark green regions have the lowest probability of having </a:t>
            </a:r>
            <a:r>
              <a:rPr lang="en-US" dirty="0" err="1" smtClean="0"/>
              <a:t>Cheatgrass</a:t>
            </a:r>
            <a:endParaRPr lang="en-US" dirty="0" smtClean="0"/>
          </a:p>
          <a:p>
            <a:pPr marL="0" lvl="0" indent="0">
              <a:spcBef>
                <a:spcPts val="0"/>
              </a:spcBef>
              <a:buClr>
                <a:srgbClr val="000000"/>
              </a:buClr>
              <a:buFontTx/>
              <a:buNone/>
            </a:pPr>
            <a:endParaRPr lang="en-US" dirty="0" smtClean="0"/>
          </a:p>
          <a:p>
            <a:pPr marL="0" lvl="0" indent="0">
              <a:spcBef>
                <a:spcPts val="0"/>
              </a:spcBef>
              <a:buClr>
                <a:srgbClr val="000000"/>
              </a:buClr>
              <a:buFontTx/>
              <a:buNone/>
            </a:pPr>
            <a:r>
              <a:rPr lang="en-US" b="1" dirty="0" smtClean="0"/>
              <a:t>Area</a:t>
            </a:r>
            <a:r>
              <a:rPr lang="en-US" b="1" baseline="0" dirty="0" smtClean="0"/>
              <a:t> Estimates by Probability</a:t>
            </a:r>
            <a:endParaRPr lang="en-US" b="1" dirty="0" smtClean="0"/>
          </a:p>
          <a:p>
            <a:pPr marL="0" lvl="0" indent="0">
              <a:spcBef>
                <a:spcPts val="0"/>
              </a:spcBef>
              <a:buClr>
                <a:srgbClr val="000000"/>
              </a:buClr>
              <a:buFontTx/>
              <a:buNone/>
            </a:pPr>
            <a:r>
              <a:rPr lang="en-US" dirty="0" smtClean="0"/>
              <a:t>    -The smaller maps on the right focus on specific probability categories of where </a:t>
            </a:r>
            <a:r>
              <a:rPr lang="en-US" dirty="0" err="1" smtClean="0"/>
              <a:t>Cheatgrass</a:t>
            </a:r>
            <a:r>
              <a:rPr lang="en-US" dirty="0" smtClean="0"/>
              <a:t> cover exists</a:t>
            </a:r>
          </a:p>
          <a:p>
            <a:pPr marL="0" lvl="0" indent="0">
              <a:spcBef>
                <a:spcPts val="0"/>
              </a:spcBef>
              <a:buClr>
                <a:srgbClr val="000000"/>
              </a:buClr>
              <a:buFontTx/>
              <a:buNone/>
            </a:pPr>
            <a:r>
              <a:rPr lang="en-US" baseline="0" dirty="0" smtClean="0"/>
              <a:t>    -</a:t>
            </a:r>
            <a:r>
              <a:rPr lang="en-US" dirty="0" smtClean="0"/>
              <a:t>Each map displays a probability category, 0.4-0.6, 0.6-0.8, and 0.8-1.0, the pixels that fall within the category, and the area of each category.</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13</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826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a:spcBef>
                <a:spcPts val="0"/>
              </a:spcBef>
              <a:buClr>
                <a:srgbClr val="000000"/>
              </a:buClr>
              <a:buFontTx/>
              <a:buNone/>
            </a:pPr>
            <a:r>
              <a:rPr lang="en-US" b="1" dirty="0" smtClean="0"/>
              <a:t>Results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b="0" dirty="0" smtClean="0"/>
              <a:t>[Note 1:</a:t>
            </a:r>
            <a:r>
              <a:rPr lang="en-US" b="0" baseline="0" dirty="0" smtClean="0"/>
              <a:t> These are placeholder values &amp; descriptions, and will be finalized for the final draft]</a:t>
            </a:r>
          </a:p>
          <a:p>
            <a:pPr marL="0" lvl="0" indent="0">
              <a:spcBef>
                <a:spcPts val="0"/>
              </a:spcBef>
              <a:buClr>
                <a:srgbClr val="000000"/>
              </a:buClr>
              <a:buFontTx/>
              <a:buNone/>
            </a:pPr>
            <a:endParaRPr lang="en-US" b="1" dirty="0" smtClean="0"/>
          </a:p>
          <a:p>
            <a:pPr marL="0" lvl="0" indent="0">
              <a:spcBef>
                <a:spcPts val="0"/>
              </a:spcBef>
              <a:buClr>
                <a:srgbClr val="000000"/>
              </a:buClr>
              <a:buFontTx/>
              <a:buNone/>
            </a:pPr>
            <a:r>
              <a:rPr lang="en-US" b="1" dirty="0" smtClean="0"/>
              <a:t>Proportion</a:t>
            </a:r>
            <a:r>
              <a:rPr lang="en-US" b="1" baseline="0" dirty="0" smtClean="0"/>
              <a:t>s by elevation</a:t>
            </a:r>
            <a:endParaRPr lang="en-US" b="0" baseline="0" dirty="0" smtClean="0"/>
          </a:p>
          <a:p>
            <a:pPr marL="0" lvl="0" indent="0">
              <a:spcBef>
                <a:spcPts val="0"/>
              </a:spcBef>
              <a:buClr>
                <a:srgbClr val="000000"/>
              </a:buClr>
              <a:buFontTx/>
              <a:buNone/>
            </a:pPr>
            <a:r>
              <a:rPr lang="en-US" b="0" baseline="0" dirty="0" smtClean="0"/>
              <a:t>    -The map illustrates the locations of each of 5 elevation classes (each of approximately 327 m)</a:t>
            </a:r>
          </a:p>
          <a:p>
            <a:pPr marL="0" lvl="0" indent="0">
              <a:spcBef>
                <a:spcPts val="0"/>
              </a:spcBef>
              <a:buClr>
                <a:srgbClr val="000000"/>
              </a:buClr>
              <a:buFontTx/>
              <a:buNone/>
            </a:pPr>
            <a:r>
              <a:rPr lang="en-US" b="0" baseline="0" dirty="0" smtClean="0"/>
              <a:t>    -Bar graph illustrates the proportion of land in each elevation class predicted to have </a:t>
            </a:r>
            <a:r>
              <a:rPr lang="en-US" b="0" baseline="0" dirty="0" err="1" smtClean="0"/>
              <a:t>cheatgrass</a:t>
            </a:r>
            <a:r>
              <a:rPr lang="en-US" b="0" baseline="0" dirty="0" smtClean="0"/>
              <a:t> present</a:t>
            </a:r>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14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646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4" name="Shape 214"/>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marL="0" lvl="0" indent="0">
              <a:spcBef>
                <a:spcPts val="0"/>
              </a:spcBef>
              <a:buClr>
                <a:srgbClr val="000000"/>
              </a:buClr>
              <a:buFontTx/>
              <a:buNone/>
            </a:pPr>
            <a:r>
              <a:rPr lang="en-US" b="1" dirty="0" smtClean="0"/>
              <a:t>Errors</a:t>
            </a:r>
            <a:r>
              <a:rPr lang="en-US" b="1" baseline="0" dirty="0" smtClean="0"/>
              <a:t> and Uncertainties</a:t>
            </a:r>
            <a:endParaRPr lang="en-US" b="1" dirty="0" smtClean="0"/>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b="0" dirty="0" smtClean="0"/>
              <a:t>[Note 1:</a:t>
            </a:r>
            <a:r>
              <a:rPr lang="en-US" b="0" baseline="0" dirty="0" smtClean="0"/>
              <a:t> These are placeholder values &amp; descriptions, and will be finalized for the final draft]</a:t>
            </a:r>
          </a:p>
          <a:p>
            <a:pPr marL="457200" lvl="0" indent="-228600" rtl="0">
              <a:spcBef>
                <a:spcPts val="0"/>
              </a:spcBef>
            </a:pPr>
            <a:endParaRPr lang="en-US" dirty="0" smtClean="0">
              <a:highlight>
                <a:srgbClr val="FFFFFF"/>
              </a:highlight>
            </a:endParaRPr>
          </a:p>
          <a:p>
            <a:pPr marL="457200" lvl="0" indent="-228600" rtl="0">
              <a:spcBef>
                <a:spcPts val="0"/>
              </a:spcBef>
            </a:pPr>
            <a:r>
              <a:rPr lang="en-US" dirty="0" smtClean="0">
                <a:highlight>
                  <a:srgbClr val="FFFFFF"/>
                </a:highlight>
              </a:rPr>
              <a:t>Imagery</a:t>
            </a:r>
          </a:p>
          <a:p>
            <a:pPr marL="914400" lvl="1" indent="-228600" rtl="0">
              <a:spcBef>
                <a:spcPts val="0"/>
              </a:spcBef>
            </a:pPr>
            <a:r>
              <a:rPr lang="en-US" dirty="0" smtClean="0">
                <a:highlight>
                  <a:srgbClr val="FFFFFF"/>
                </a:highlight>
              </a:rPr>
              <a:t>Limitations of available data since the fire in 2012</a:t>
            </a:r>
          </a:p>
          <a:p>
            <a:pPr marL="1371600" lvl="2" indent="-228600" rtl="0">
              <a:spcBef>
                <a:spcPts val="0"/>
              </a:spcBef>
            </a:pPr>
            <a:r>
              <a:rPr lang="en-US" dirty="0" smtClean="0">
                <a:highlight>
                  <a:srgbClr val="FFFFFF"/>
                </a:highlight>
              </a:rPr>
              <a:t>For MODIS data in particular</a:t>
            </a:r>
          </a:p>
          <a:p>
            <a:pPr marL="914400" lvl="1" indent="-228600" rtl="0">
              <a:spcBef>
                <a:spcPts val="0"/>
              </a:spcBef>
            </a:pPr>
            <a:r>
              <a:rPr lang="en-US" dirty="0" smtClean="0">
                <a:highlight>
                  <a:srgbClr val="FFFFFF"/>
                </a:highlight>
              </a:rPr>
              <a:t>Cloud cover obscures essential imagery</a:t>
            </a:r>
          </a:p>
          <a:p>
            <a:pPr marL="457200" lvl="0" indent="-228600" rtl="0">
              <a:spcBef>
                <a:spcPts val="0"/>
              </a:spcBef>
            </a:pPr>
            <a:r>
              <a:rPr lang="en-US" dirty="0" smtClean="0">
                <a:highlight>
                  <a:srgbClr val="FFFFFF"/>
                </a:highlight>
              </a:rPr>
              <a:t>SAHM</a:t>
            </a:r>
          </a:p>
          <a:p>
            <a:pPr marL="914400" lvl="1" indent="-228600" rtl="0">
              <a:spcBef>
                <a:spcPts val="0"/>
              </a:spcBef>
            </a:pPr>
            <a:r>
              <a:rPr lang="en-US" dirty="0" smtClean="0">
                <a:highlight>
                  <a:srgbClr val="FFFFFF"/>
                </a:highlight>
              </a:rPr>
              <a:t>Subjectivity in identifying high correlated covariates and removing one of them</a:t>
            </a:r>
          </a:p>
          <a:p>
            <a:pPr marL="457200" lvl="0" indent="-228600" rtl="0">
              <a:spcBef>
                <a:spcPts val="0"/>
              </a:spcBef>
            </a:pPr>
            <a:r>
              <a:rPr lang="en-US" dirty="0" smtClean="0">
                <a:highlight>
                  <a:srgbClr val="FFFFFF"/>
                </a:highlight>
              </a:rPr>
              <a:t>Field work</a:t>
            </a:r>
          </a:p>
          <a:p>
            <a:pPr marL="914400" lvl="1" indent="-228600" rtl="0">
              <a:spcBef>
                <a:spcPts val="0"/>
              </a:spcBef>
            </a:pPr>
            <a:r>
              <a:rPr lang="en-US" dirty="0" smtClean="0">
                <a:highlight>
                  <a:srgbClr val="FFFFFF"/>
                </a:highlight>
              </a:rPr>
              <a:t>Potential human error while collecting data</a:t>
            </a:r>
          </a:p>
          <a:p>
            <a:pPr marL="914400" lvl="1" indent="-228600" rtl="0">
              <a:spcBef>
                <a:spcPts val="0"/>
              </a:spcBef>
            </a:pPr>
            <a:r>
              <a:rPr lang="en-US" dirty="0" smtClean="0">
                <a:highlight>
                  <a:srgbClr val="FFFFFF"/>
                </a:highlight>
              </a:rPr>
              <a:t>More field data would have led to more successful models</a:t>
            </a:r>
          </a:p>
          <a:p>
            <a:pPr marL="457200" lvl="0" indent="-228600" rtl="0">
              <a:spcBef>
                <a:spcPts val="0"/>
              </a:spcBef>
            </a:pPr>
            <a:r>
              <a:rPr lang="en-US" dirty="0" smtClean="0">
                <a:highlight>
                  <a:srgbClr val="FFFFFF"/>
                </a:highlight>
              </a:rPr>
              <a:t>MODIS</a:t>
            </a:r>
          </a:p>
          <a:p>
            <a:pPr marL="914400" lvl="1" indent="-228600" rtl="0">
              <a:spcBef>
                <a:spcPts val="0"/>
              </a:spcBef>
            </a:pPr>
            <a:r>
              <a:rPr lang="en-US" dirty="0" smtClean="0">
                <a:highlight>
                  <a:srgbClr val="FFFFFF"/>
                </a:highlight>
              </a:rPr>
              <a:t>Spatial resolution </a:t>
            </a:r>
            <a:r>
              <a:rPr lang="en-US" dirty="0" err="1" smtClean="0">
                <a:highlight>
                  <a:srgbClr val="FFFFFF"/>
                </a:highlight>
              </a:rPr>
              <a:t>comapred</a:t>
            </a:r>
            <a:r>
              <a:rPr lang="en-US" dirty="0" smtClean="0">
                <a:highlight>
                  <a:srgbClr val="FFFFFF"/>
                </a:highlight>
              </a:rPr>
              <a:t> to </a:t>
            </a:r>
            <a:r>
              <a:rPr lang="en-US" dirty="0" err="1" smtClean="0">
                <a:highlight>
                  <a:srgbClr val="FFFFFF"/>
                </a:highlight>
              </a:rPr>
              <a:t>landsat</a:t>
            </a:r>
            <a:r>
              <a:rPr lang="en-US" dirty="0" smtClean="0">
                <a:highlight>
                  <a:srgbClr val="FFFFFF"/>
                </a:highlight>
              </a:rPr>
              <a:t> imagery</a:t>
            </a:r>
          </a:p>
          <a:p>
            <a:pPr marL="457200" lvl="0" indent="-228600" rtl="0">
              <a:spcBef>
                <a:spcPts val="0"/>
              </a:spcBef>
            </a:pPr>
            <a:r>
              <a:rPr lang="en-US" dirty="0" smtClean="0">
                <a:highlight>
                  <a:srgbClr val="FFFFFF"/>
                </a:highlight>
              </a:rPr>
              <a:t>Threshold</a:t>
            </a:r>
          </a:p>
          <a:p>
            <a:pPr marL="914400" lvl="1" indent="-228600" rtl="0">
              <a:spcBef>
                <a:spcPts val="0"/>
              </a:spcBef>
            </a:pPr>
            <a:r>
              <a:rPr lang="en-US" dirty="0" smtClean="0">
                <a:highlight>
                  <a:srgbClr val="FFFFFF"/>
                </a:highlight>
              </a:rPr>
              <a:t>May be too low too include all areas of </a:t>
            </a:r>
            <a:r>
              <a:rPr lang="en-US" dirty="0" err="1" smtClean="0">
                <a:highlight>
                  <a:srgbClr val="FFFFFF"/>
                </a:highlight>
              </a:rPr>
              <a:t>cheatgrass</a:t>
            </a:r>
            <a:endParaRPr lang="en-US" dirty="0" smtClean="0">
              <a:highlight>
                <a:srgbClr val="FFFFFF"/>
              </a:highlight>
            </a:endParaRPr>
          </a:p>
          <a:p>
            <a:pPr marL="914400" lvl="1" indent="-228600" rtl="0">
              <a:spcBef>
                <a:spcPts val="0"/>
              </a:spcBef>
            </a:pPr>
            <a:r>
              <a:rPr lang="en-US" dirty="0" smtClean="0">
                <a:highlight>
                  <a:srgbClr val="FFFFFF"/>
                </a:highlight>
              </a:rPr>
              <a:t>Could be too high and overestimating locations of </a:t>
            </a:r>
            <a:r>
              <a:rPr lang="en-US" dirty="0" err="1" smtClean="0">
                <a:highlight>
                  <a:srgbClr val="FFFFFF"/>
                </a:highlight>
              </a:rPr>
              <a:t>cheatgrass</a:t>
            </a:r>
            <a:endParaRPr lang="en-US" dirty="0" smtClean="0">
              <a:highlight>
                <a:srgbClr val="FFFFFF"/>
              </a:highlight>
            </a:endParaRPr>
          </a:p>
          <a:p>
            <a:pPr rtl="0">
              <a:spcBef>
                <a:spcPts val="0"/>
              </a:spcBef>
              <a:buNone/>
            </a:pPr>
            <a:endParaRPr dirty="0">
              <a:highlight>
                <a:srgbClr val="00FF00"/>
              </a:highlight>
            </a:endParaRPr>
          </a:p>
          <a:p>
            <a:pPr rtl="0">
              <a:spcBef>
                <a:spcPts val="0"/>
              </a:spcBef>
              <a:buNone/>
            </a:pPr>
            <a:endParaRPr dirty="0">
              <a:highlight>
                <a:srgbClr val="00FF00"/>
              </a:highlight>
            </a:endParaRPr>
          </a:p>
        </p:txBody>
      </p:sp>
      <p:sp>
        <p:nvSpPr>
          <p:cNvPr id="215" name="Shape 215"/>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15</a:t>
            </a:fld>
            <a:endParaRPr lang="en-US"/>
          </a:p>
        </p:txBody>
      </p:sp>
    </p:spTree>
    <p:extLst>
      <p:ext uri="{BB962C8B-B14F-4D97-AF65-F5344CB8AC3E}">
        <p14:creationId xmlns:p14="http://schemas.microsoft.com/office/powerpoint/2010/main" val="610515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a:spcBef>
                <a:spcPts val="0"/>
              </a:spcBef>
              <a:buClr>
                <a:srgbClr val="000000"/>
              </a:buClr>
              <a:buFontTx/>
              <a:buNone/>
            </a:pPr>
            <a:r>
              <a:rPr lang="en-US" b="1" dirty="0" smtClean="0"/>
              <a:t>Conclusions &amp; Discussion</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b="0" dirty="0" smtClean="0"/>
              <a:t>[Note 1:</a:t>
            </a:r>
            <a:r>
              <a:rPr lang="en-US" b="0" baseline="0" dirty="0" smtClean="0"/>
              <a:t> These are placeholder values &amp; descriptions, and will be finalized for the final draft]</a:t>
            </a:r>
          </a:p>
          <a:p>
            <a:endParaRPr lang="en-US" dirty="0" smtClean="0"/>
          </a:p>
          <a:p>
            <a:r>
              <a:rPr lang="en-US" dirty="0" smtClean="0"/>
              <a:t>Coming soon.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16</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59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1" name="Shape 231"/>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marL="152400" lvl="0" indent="0" rtl="0">
              <a:spcBef>
                <a:spcPts val="0"/>
              </a:spcBef>
              <a:buSzPct val="100000"/>
              <a:buFont typeface="Calibri"/>
              <a:buNone/>
            </a:pPr>
            <a:r>
              <a:rPr lang="en-US" b="1" dirty="0" smtClean="0">
                <a:solidFill>
                  <a:srgbClr val="000000"/>
                </a:solidFill>
              </a:rPr>
              <a:t>Future Work</a:t>
            </a:r>
          </a:p>
          <a:p>
            <a:pPr marL="152400" lvl="0" indent="0" rtl="0">
              <a:spcBef>
                <a:spcPts val="0"/>
              </a:spcBef>
              <a:buSzPct val="100000"/>
              <a:buFont typeface="Calibri"/>
              <a:buNone/>
            </a:pPr>
            <a:r>
              <a:rPr lang="en-US" b="0" dirty="0" smtClean="0"/>
              <a:t>[Note 1:</a:t>
            </a:r>
            <a:r>
              <a:rPr lang="en-US" b="0" baseline="0" dirty="0" smtClean="0"/>
              <a:t> These are placeholder values &amp; descriptions, and will be finalized for the final draft]</a:t>
            </a:r>
          </a:p>
          <a:p>
            <a:pPr marL="152400" lvl="0" indent="0" rtl="0">
              <a:spcBef>
                <a:spcPts val="0"/>
              </a:spcBef>
              <a:buSzPct val="100000"/>
              <a:buFont typeface="Calibri"/>
              <a:buNone/>
            </a:pPr>
            <a:endParaRPr lang="en-US" b="0" dirty="0" smtClean="0">
              <a:solidFill>
                <a:srgbClr val="000000"/>
              </a:solidFill>
            </a:endParaRPr>
          </a:p>
          <a:p>
            <a:pPr marL="152400" lvl="0" indent="0" rtl="0">
              <a:spcBef>
                <a:spcPts val="0"/>
              </a:spcBef>
              <a:buSzPct val="100000"/>
              <a:buFont typeface="Calibri"/>
              <a:buNone/>
            </a:pPr>
            <a:r>
              <a:rPr lang="en-US" dirty="0" smtClean="0">
                <a:solidFill>
                  <a:srgbClr val="000000"/>
                </a:solidFill>
              </a:rPr>
              <a:t>-Apply </a:t>
            </a:r>
            <a:r>
              <a:rPr lang="en-US" dirty="0">
                <a:solidFill>
                  <a:srgbClr val="000000"/>
                </a:solidFill>
              </a:rPr>
              <a:t>methodology to another </a:t>
            </a:r>
            <a:r>
              <a:rPr lang="en-US" dirty="0" smtClean="0">
                <a:solidFill>
                  <a:srgbClr val="000000"/>
                </a:solidFill>
              </a:rPr>
              <a:t>location</a:t>
            </a:r>
          </a:p>
          <a:p>
            <a:pPr marL="152400" lvl="0" indent="0" rtl="0">
              <a:spcBef>
                <a:spcPts val="0"/>
              </a:spcBef>
              <a:buSzPct val="100000"/>
              <a:buFont typeface="Calibri"/>
              <a:buNone/>
            </a:pPr>
            <a:r>
              <a:rPr lang="en-US" dirty="0" smtClean="0">
                <a:solidFill>
                  <a:srgbClr val="000000"/>
                </a:solidFill>
              </a:rPr>
              <a:t>-Continue</a:t>
            </a:r>
            <a:r>
              <a:rPr lang="en-US" baseline="0" dirty="0" smtClean="0">
                <a:solidFill>
                  <a:srgbClr val="000000"/>
                </a:solidFill>
              </a:rPr>
              <a:t> collecting field data in order to assess patterns of post-fire recovery and / or success of </a:t>
            </a:r>
            <a:r>
              <a:rPr lang="en-US" baseline="0" dirty="0" err="1" smtClean="0">
                <a:solidFill>
                  <a:srgbClr val="000000"/>
                </a:solidFill>
              </a:rPr>
              <a:t>cheatgrass</a:t>
            </a:r>
            <a:r>
              <a:rPr lang="en-US" baseline="0" dirty="0" smtClean="0">
                <a:solidFill>
                  <a:srgbClr val="000000"/>
                </a:solidFill>
              </a:rPr>
              <a:t> management</a:t>
            </a:r>
            <a:endParaRPr lang="en-US" dirty="0">
              <a:solidFill>
                <a:srgbClr val="000000"/>
              </a:solidFill>
            </a:endParaRPr>
          </a:p>
          <a:p>
            <a:pPr marL="152400" lvl="0" indent="0" rtl="0">
              <a:spcBef>
                <a:spcPts val="0"/>
              </a:spcBef>
              <a:buSzPct val="100000"/>
              <a:buFont typeface="Calibri"/>
              <a:buNone/>
            </a:pPr>
            <a:r>
              <a:rPr lang="en-US" dirty="0" smtClean="0">
                <a:solidFill>
                  <a:srgbClr val="000000"/>
                </a:solidFill>
              </a:rPr>
              <a:t>-Similar approach applied to mapping critical mule deer</a:t>
            </a:r>
            <a:r>
              <a:rPr lang="en-US" baseline="0" dirty="0" smtClean="0">
                <a:solidFill>
                  <a:srgbClr val="000000"/>
                </a:solidFill>
              </a:rPr>
              <a:t> habitat within the region</a:t>
            </a:r>
            <a:endParaRPr lang="en-US" dirty="0">
              <a:solidFill>
                <a:srgbClr val="000000"/>
              </a:solidFill>
            </a:endParaRPr>
          </a:p>
          <a:p>
            <a:pPr rtl="0">
              <a:spcBef>
                <a:spcPts val="0"/>
              </a:spcBef>
              <a:buNone/>
            </a:pPr>
            <a:endParaRPr dirty="0">
              <a:solidFill>
                <a:srgbClr val="000000"/>
              </a:solidFill>
            </a:endParaRPr>
          </a:p>
          <a:p>
            <a:pPr rtl="0">
              <a:spcBef>
                <a:spcPts val="0"/>
              </a:spcBef>
              <a:buNone/>
            </a:pPr>
            <a:endParaRPr lang="en-US" dirty="0" smtClean="0">
              <a:solidFill>
                <a:srgbClr val="000000"/>
              </a:solidFill>
            </a:endParaRPr>
          </a:p>
          <a:p>
            <a:pPr rtl="0">
              <a:spcBef>
                <a:spcPts val="0"/>
              </a:spcBef>
              <a:buNone/>
            </a:pPr>
            <a:r>
              <a:rPr lang="en-US" dirty="0" smtClean="0">
                <a:solidFill>
                  <a:srgbClr val="000000"/>
                </a:solidFill>
              </a:rPr>
              <a:t>Image Source:</a:t>
            </a:r>
            <a:r>
              <a:rPr lang="en-US" baseline="0" dirty="0" smtClean="0">
                <a:solidFill>
                  <a:srgbClr val="000000"/>
                </a:solidFill>
              </a:rPr>
              <a:t> Wyoming </a:t>
            </a:r>
            <a:r>
              <a:rPr lang="en-US" baseline="0" dirty="0" err="1" smtClean="0">
                <a:solidFill>
                  <a:srgbClr val="000000"/>
                </a:solidFill>
              </a:rPr>
              <a:t>Ecoforecasting</a:t>
            </a:r>
            <a:r>
              <a:rPr lang="en-US" baseline="0" dirty="0" smtClean="0">
                <a:solidFill>
                  <a:srgbClr val="000000"/>
                </a:solidFill>
              </a:rPr>
              <a:t> DEVELOP team</a:t>
            </a:r>
            <a:endParaRPr dirty="0">
              <a:solidFill>
                <a:srgbClr val="000000"/>
              </a:solidFill>
            </a:endParaRPr>
          </a:p>
        </p:txBody>
      </p:sp>
      <p:sp>
        <p:nvSpPr>
          <p:cNvPr id="232" name="Shape 232"/>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17</a:t>
            </a:fld>
            <a:endParaRPr lang="en-US"/>
          </a:p>
        </p:txBody>
      </p:sp>
    </p:spTree>
    <p:extLst>
      <p:ext uri="{BB962C8B-B14F-4D97-AF65-F5344CB8AC3E}">
        <p14:creationId xmlns:p14="http://schemas.microsoft.com/office/powerpoint/2010/main" val="949174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lnSpc>
                <a:spcPct val="90000"/>
              </a:lnSpc>
              <a:spcBef>
                <a:spcPts val="0"/>
              </a:spcBef>
              <a:buClr>
                <a:schemeClr val="dk1"/>
              </a:buClr>
              <a:buFont typeface="Arial"/>
              <a:buNone/>
            </a:pPr>
            <a:endParaRPr/>
          </a:p>
        </p:txBody>
      </p:sp>
      <p:sp>
        <p:nvSpPr>
          <p:cNvPr id="237" name="Shape 23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93780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7" name="Shape 13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dirty="0" smtClean="0"/>
              <a:t>    </a:t>
            </a:r>
            <a:r>
              <a:rPr lang="en-US" b="1" dirty="0" smtClean="0"/>
              <a:t>Ecological</a:t>
            </a:r>
            <a:r>
              <a:rPr lang="en-US" b="1" baseline="0" dirty="0" smtClean="0"/>
              <a:t> effects of </a:t>
            </a:r>
            <a:r>
              <a:rPr lang="en-US" b="1" baseline="0" dirty="0" err="1" smtClean="0"/>
              <a:t>cheatgrass</a:t>
            </a:r>
            <a:r>
              <a:rPr lang="en-US" b="1" baseline="0" dirty="0" smtClean="0"/>
              <a:t> invasion</a:t>
            </a:r>
            <a:endParaRPr lang="en-US" baseline="0" dirty="0" smtClean="0"/>
          </a:p>
          <a:p>
            <a:pPr marL="158750" lvl="0" rtl="0">
              <a:lnSpc>
                <a:spcPct val="115000"/>
              </a:lnSpc>
              <a:spcBef>
                <a:spcPts val="0"/>
              </a:spcBef>
              <a:buSzPct val="110000"/>
            </a:pPr>
            <a:r>
              <a:rPr lang="en-US" sz="1200" baseline="0" dirty="0" smtClean="0">
                <a:latin typeface="Century Gothic" panose="020B0502020202020204" pitchFamily="34" charset="0"/>
              </a:rPr>
              <a:t>    </a:t>
            </a:r>
            <a:r>
              <a:rPr lang="en-US" sz="1200" dirty="0" smtClean="0">
                <a:latin typeface="Century Gothic" panose="020B0502020202020204" pitchFamily="34" charset="0"/>
              </a:rPr>
              <a:t>- alter hydrologic and nutrient cycles</a:t>
            </a:r>
          </a:p>
          <a:p>
            <a:pPr marL="158750" lvl="0" rtl="0">
              <a:lnSpc>
                <a:spcPct val="115000"/>
              </a:lnSpc>
              <a:spcBef>
                <a:spcPts val="0"/>
              </a:spcBef>
              <a:buSzPct val="110000"/>
            </a:pPr>
            <a:r>
              <a:rPr lang="en-US" sz="1200" baseline="0" dirty="0" smtClean="0">
                <a:latin typeface="Century Gothic" panose="020B0502020202020204" pitchFamily="34" charset="0"/>
              </a:rPr>
              <a:t>    </a:t>
            </a:r>
            <a:r>
              <a:rPr lang="en-US" sz="1200" dirty="0" smtClean="0">
                <a:latin typeface="Century Gothic" panose="020B0502020202020204" pitchFamily="34" charset="0"/>
              </a:rPr>
              <a:t>- outcompete native grasses</a:t>
            </a:r>
          </a:p>
          <a:p>
            <a:pPr marL="158750" lvl="0">
              <a:lnSpc>
                <a:spcPct val="115000"/>
              </a:lnSpc>
              <a:buSzPct val="110000"/>
            </a:pPr>
            <a:r>
              <a:rPr lang="en-US" sz="1200" baseline="0" dirty="0" smtClean="0">
                <a:latin typeface="Century Gothic" panose="020B0502020202020204" pitchFamily="34" charset="0"/>
              </a:rPr>
              <a:t>    </a:t>
            </a:r>
            <a:r>
              <a:rPr lang="en-US" sz="1200" dirty="0" smtClean="0">
                <a:latin typeface="Century Gothic" panose="020B0502020202020204" pitchFamily="34" charset="0"/>
              </a:rPr>
              <a:t>- colonize post-burn areas</a:t>
            </a:r>
          </a:p>
          <a:p>
            <a:pPr marL="158750" lvl="0" rtl="0">
              <a:lnSpc>
                <a:spcPct val="115000"/>
              </a:lnSpc>
              <a:spcBef>
                <a:spcPts val="0"/>
              </a:spcBef>
              <a:buSzPct val="110000"/>
            </a:pPr>
            <a:r>
              <a:rPr lang="en-US" sz="1200" baseline="0" dirty="0" smtClean="0">
                <a:latin typeface="Century Gothic" panose="020B0502020202020204" pitchFamily="34" charset="0"/>
              </a:rPr>
              <a:t>    </a:t>
            </a:r>
            <a:r>
              <a:rPr lang="en-US" sz="1200" dirty="0" smtClean="0">
                <a:latin typeface="Century Gothic" panose="020B0502020202020204" pitchFamily="34" charset="0"/>
              </a:rPr>
              <a:t>- increase fire intensity by providing abundant</a:t>
            </a:r>
            <a:r>
              <a:rPr lang="en-US" sz="1200" baseline="0" dirty="0" smtClean="0">
                <a:latin typeface="Century Gothic" panose="020B0502020202020204" pitchFamily="34" charset="0"/>
              </a:rPr>
              <a:t> flammable material</a:t>
            </a:r>
          </a:p>
          <a:p>
            <a:pPr marL="158750" lvl="0" rtl="0">
              <a:lnSpc>
                <a:spcPct val="115000"/>
              </a:lnSpc>
              <a:spcBef>
                <a:spcPts val="0"/>
              </a:spcBef>
              <a:buSzPct val="110000"/>
            </a:pPr>
            <a:endParaRPr lang="en-US" sz="1200" baseline="0" dirty="0" smtClean="0">
              <a:latin typeface="Century Gothic" panose="020B0502020202020204" pitchFamily="34" charset="0"/>
            </a:endParaRPr>
          </a:p>
          <a:p>
            <a:pPr marL="158750" lvl="0" rtl="0">
              <a:lnSpc>
                <a:spcPct val="115000"/>
              </a:lnSpc>
              <a:spcBef>
                <a:spcPts val="0"/>
              </a:spcBef>
              <a:buSzPct val="110000"/>
            </a:pPr>
            <a:r>
              <a:rPr lang="en-US" sz="1200" dirty="0" smtClean="0">
                <a:latin typeface="Century Gothic" panose="020B0502020202020204" pitchFamily="34" charset="0"/>
              </a:rPr>
              <a:t>-As of 2005, an estimated 22.5 million ha in the US were affected by </a:t>
            </a:r>
            <a:r>
              <a:rPr lang="en-US" sz="1200" dirty="0" err="1" smtClean="0">
                <a:latin typeface="Century Gothic" panose="020B0502020202020204" pitchFamily="34" charset="0"/>
              </a:rPr>
              <a:t>cheatgrass</a:t>
            </a:r>
            <a:r>
              <a:rPr lang="en-US" sz="1200" dirty="0" smtClean="0">
                <a:latin typeface="Century Gothic" panose="020B0502020202020204" pitchFamily="34" charset="0"/>
              </a:rPr>
              <a:t> </a:t>
            </a:r>
          </a:p>
          <a:p>
            <a:pPr marL="158750" lvl="0" rtl="0">
              <a:lnSpc>
                <a:spcPct val="115000"/>
              </a:lnSpc>
              <a:spcBef>
                <a:spcPts val="0"/>
              </a:spcBef>
              <a:buSzPct val="110000"/>
            </a:pPr>
            <a:endParaRPr lang="en-US" sz="1200" dirty="0" smtClean="0">
              <a:latin typeface="Century Gothic" panose="020B0502020202020204" pitchFamily="34" charset="0"/>
            </a:endParaRPr>
          </a:p>
          <a:p>
            <a:pPr marL="158750" lvl="0" rtl="0">
              <a:lnSpc>
                <a:spcPct val="115000"/>
              </a:lnSpc>
              <a:spcBef>
                <a:spcPts val="0"/>
              </a:spcBef>
              <a:buSzPct val="110000"/>
            </a:pPr>
            <a:r>
              <a:rPr lang="en-US" sz="1200" dirty="0" smtClean="0">
                <a:latin typeface="Century Gothic" panose="020B0502020202020204" pitchFamily="34" charset="0"/>
              </a:rPr>
              <a:t>-Once established </a:t>
            </a:r>
            <a:r>
              <a:rPr lang="en-US" sz="1200" dirty="0" err="1" smtClean="0">
                <a:latin typeface="Century Gothic" panose="020B0502020202020204" pitchFamily="34" charset="0"/>
              </a:rPr>
              <a:t>cheatgrass</a:t>
            </a:r>
            <a:r>
              <a:rPr lang="en-US" sz="1200" baseline="0" dirty="0" smtClean="0">
                <a:latin typeface="Century Gothic" panose="020B0502020202020204" pitchFamily="34" charset="0"/>
              </a:rPr>
              <a:t> becomes a long-term and expensive management concern </a:t>
            </a:r>
          </a:p>
          <a:p>
            <a:pPr marL="158750" lvl="0" rtl="0">
              <a:lnSpc>
                <a:spcPct val="115000"/>
              </a:lnSpc>
              <a:spcBef>
                <a:spcPts val="0"/>
              </a:spcBef>
              <a:buSzPct val="110000"/>
            </a:pPr>
            <a:endParaRPr lang="en-US" sz="1200" baseline="0" dirty="0" smtClean="0">
              <a:latin typeface="Century Gothic" panose="020B0502020202020204" pitchFamily="34" charset="0"/>
            </a:endParaRPr>
          </a:p>
          <a:p>
            <a:pPr marL="158750" marR="0" lvl="0" indent="0" algn="l" defTabSz="914400" rtl="0" eaLnBrk="1" fontAlgn="auto" latinLnBrk="0" hangingPunct="1">
              <a:lnSpc>
                <a:spcPct val="115000"/>
              </a:lnSpc>
              <a:spcBef>
                <a:spcPts val="0"/>
              </a:spcBef>
              <a:spcAft>
                <a:spcPts val="0"/>
              </a:spcAft>
              <a:buClrTx/>
              <a:buSzPct val="110000"/>
              <a:buFontTx/>
              <a:buNone/>
              <a:tabLst/>
              <a:defRPr/>
            </a:pPr>
            <a:r>
              <a:rPr lang="en-US" sz="1200" baseline="0" dirty="0" smtClean="0">
                <a:latin typeface="Century Gothic" panose="020B0502020202020204" pitchFamily="34" charset="0"/>
              </a:rPr>
              <a:t>-Field surveys are currently the only estimation method for </a:t>
            </a:r>
            <a:r>
              <a:rPr lang="en-US" sz="1200" baseline="0" dirty="0" err="1" smtClean="0">
                <a:latin typeface="Century Gothic" panose="020B0502020202020204" pitchFamily="34" charset="0"/>
              </a:rPr>
              <a:t>cheatgrass</a:t>
            </a:r>
            <a:r>
              <a:rPr lang="en-US" sz="1200" baseline="0" dirty="0" smtClean="0">
                <a:latin typeface="Century Gothic" panose="020B0502020202020204" pitchFamily="34" charset="0"/>
              </a:rPr>
              <a:t> distribution</a:t>
            </a:r>
            <a:endParaRPr lang="en-US" sz="1200" dirty="0" smtClean="0">
              <a:latin typeface="Century Gothic" panose="020B0502020202020204" pitchFamily="34" charset="0"/>
            </a:endParaRPr>
          </a:p>
          <a:p>
            <a:pPr marL="158750" lvl="0" rtl="0">
              <a:lnSpc>
                <a:spcPct val="115000"/>
              </a:lnSpc>
              <a:spcBef>
                <a:spcPts val="0"/>
              </a:spcBef>
              <a:buSzPct val="110000"/>
            </a:pPr>
            <a:endParaRPr lang="en-US" sz="1200" baseline="0" dirty="0" smtClean="0">
              <a:latin typeface="Century Gothic" panose="020B0502020202020204" pitchFamily="34" charset="0"/>
            </a:endParaRPr>
          </a:p>
          <a:p>
            <a:pPr marL="158750" marR="0" lvl="0" indent="0" algn="l" defTabSz="914400" rtl="0" eaLnBrk="1" fontAlgn="auto" latinLnBrk="0" hangingPunct="1">
              <a:lnSpc>
                <a:spcPct val="115000"/>
              </a:lnSpc>
              <a:spcBef>
                <a:spcPts val="0"/>
              </a:spcBef>
              <a:spcAft>
                <a:spcPts val="0"/>
              </a:spcAft>
              <a:buClrTx/>
              <a:buSzPct val="110000"/>
              <a:buFontTx/>
              <a:buNone/>
              <a:tabLst/>
              <a:defRPr/>
            </a:pPr>
            <a:r>
              <a:rPr lang="en-US" sz="1200" dirty="0" smtClean="0">
                <a:latin typeface="Century Gothic" panose="020B0502020202020204" pitchFamily="34" charset="0"/>
              </a:rPr>
              <a:t>-The Arapahoe Fire</a:t>
            </a:r>
            <a:r>
              <a:rPr lang="en-US" sz="1200" baseline="0" dirty="0" smtClean="0">
                <a:latin typeface="Century Gothic" panose="020B0502020202020204" pitchFamily="34" charset="0"/>
              </a:rPr>
              <a:t> of 2012 burned over 40,000 ha in Medicine Bow National Forest, Wyoming, opening swaths of land to </a:t>
            </a:r>
            <a:r>
              <a:rPr lang="en-US" sz="1200" baseline="0" dirty="0" err="1" smtClean="0">
                <a:latin typeface="Century Gothic" panose="020B0502020202020204" pitchFamily="34" charset="0"/>
              </a:rPr>
              <a:t>cheatgrass</a:t>
            </a:r>
            <a:r>
              <a:rPr lang="en-US" sz="1200" baseline="0" dirty="0" smtClean="0">
                <a:latin typeface="Century Gothic" panose="020B0502020202020204" pitchFamily="34" charset="0"/>
              </a:rPr>
              <a:t> encroachment</a:t>
            </a:r>
          </a:p>
          <a:p>
            <a:pPr marL="158750" marR="0" lvl="0" indent="0" algn="l" defTabSz="914400" rtl="0" eaLnBrk="1" fontAlgn="auto" latinLnBrk="0" hangingPunct="1">
              <a:lnSpc>
                <a:spcPct val="115000"/>
              </a:lnSpc>
              <a:spcBef>
                <a:spcPts val="0"/>
              </a:spcBef>
              <a:spcAft>
                <a:spcPts val="0"/>
              </a:spcAft>
              <a:buClrTx/>
              <a:buSzPct val="110000"/>
              <a:buFontTx/>
              <a:buNone/>
              <a:tabLst/>
              <a:defRPr/>
            </a:pPr>
            <a:endParaRPr lang="en-US" sz="1200" baseline="0" dirty="0" smtClean="0">
              <a:latin typeface="Century Gothic" panose="020B0502020202020204" pitchFamily="34" charset="0"/>
            </a:endParaRPr>
          </a:p>
          <a:p>
            <a:pPr marL="158750" marR="0" lvl="0" indent="0" algn="l" defTabSz="914400" rtl="0" eaLnBrk="1" fontAlgn="auto" latinLnBrk="0" hangingPunct="1">
              <a:lnSpc>
                <a:spcPct val="115000"/>
              </a:lnSpc>
              <a:spcBef>
                <a:spcPts val="0"/>
              </a:spcBef>
              <a:spcAft>
                <a:spcPts val="0"/>
              </a:spcAft>
              <a:buClrTx/>
              <a:buSzPct val="110000"/>
              <a:buFontTx/>
              <a:buNone/>
              <a:tabLst/>
              <a:defRPr/>
            </a:pPr>
            <a:r>
              <a:rPr lang="en-US" sz="1200" baseline="0" dirty="0" smtClean="0">
                <a:latin typeface="Century Gothic" panose="020B0502020202020204" pitchFamily="34" charset="0"/>
              </a:rPr>
              <a:t>-Little to no data exists of current state of </a:t>
            </a:r>
            <a:r>
              <a:rPr lang="en-US" sz="1200" baseline="0" dirty="0" err="1" smtClean="0">
                <a:latin typeface="Century Gothic" panose="020B0502020202020204" pitchFamily="34" charset="0"/>
              </a:rPr>
              <a:t>cheatgrass</a:t>
            </a:r>
            <a:r>
              <a:rPr lang="en-US" sz="1200" baseline="0" dirty="0" smtClean="0">
                <a:latin typeface="Century Gothic" panose="020B0502020202020204" pitchFamily="34" charset="0"/>
              </a:rPr>
              <a:t> in and around the burn area from the Arapahoe Fire. </a:t>
            </a:r>
          </a:p>
          <a:p>
            <a:pPr marL="158750" marR="0" lvl="0" indent="0" algn="l" defTabSz="914400" rtl="0" eaLnBrk="1" fontAlgn="auto" latinLnBrk="0" hangingPunct="1">
              <a:lnSpc>
                <a:spcPct val="115000"/>
              </a:lnSpc>
              <a:spcBef>
                <a:spcPts val="0"/>
              </a:spcBef>
              <a:spcAft>
                <a:spcPts val="0"/>
              </a:spcAft>
              <a:buClrTx/>
              <a:buSzPct val="110000"/>
              <a:buFontTx/>
              <a:buNone/>
              <a:tabLst/>
              <a:defRPr/>
            </a:pPr>
            <a:endParaRPr lang="en-US" sz="1200" baseline="0" dirty="0" smtClean="0">
              <a:latin typeface="Century Gothic" panose="020B0502020202020204" pitchFamily="34" charset="0"/>
            </a:endParaRPr>
          </a:p>
          <a:p>
            <a:pPr marL="158750" marR="0" lvl="0" indent="0" algn="l" defTabSz="914400" rtl="0" eaLnBrk="1" fontAlgn="auto" latinLnBrk="0" hangingPunct="1">
              <a:lnSpc>
                <a:spcPct val="115000"/>
              </a:lnSpc>
              <a:spcBef>
                <a:spcPts val="0"/>
              </a:spcBef>
              <a:spcAft>
                <a:spcPts val="0"/>
              </a:spcAft>
              <a:buClrTx/>
              <a:buSzPct val="110000"/>
              <a:buFontTx/>
              <a:buNone/>
              <a:tabLst/>
              <a:defRPr/>
            </a:pPr>
            <a:r>
              <a:rPr lang="en-US" sz="1200" baseline="0" dirty="0" smtClean="0">
                <a:latin typeface="Century Gothic" panose="020B0502020202020204" pitchFamily="34" charset="0"/>
              </a:rPr>
              <a:t>-Highly accurate maps of </a:t>
            </a:r>
            <a:r>
              <a:rPr lang="en-US" sz="1200" baseline="0" dirty="0" err="1" smtClean="0">
                <a:latin typeface="Century Gothic" panose="020B0502020202020204" pitchFamily="34" charset="0"/>
              </a:rPr>
              <a:t>cheatgrass</a:t>
            </a:r>
            <a:r>
              <a:rPr lang="en-US" sz="1200" baseline="0" dirty="0" smtClean="0">
                <a:latin typeface="Century Gothic" panose="020B0502020202020204" pitchFamily="34" charset="0"/>
              </a:rPr>
              <a:t> cover and phenology are needed in order to effectively target locations and timing of mitigation efforts. </a:t>
            </a:r>
          </a:p>
          <a:p>
            <a:pPr marL="158750" lvl="0" rtl="0">
              <a:lnSpc>
                <a:spcPct val="115000"/>
              </a:lnSpc>
              <a:spcBef>
                <a:spcPts val="0"/>
              </a:spcBef>
              <a:buSzPct val="110000"/>
            </a:pPr>
            <a:endParaRPr lang="en-US" sz="1200" dirty="0" smtClean="0">
              <a:latin typeface="Century Gothic" panose="020B0502020202020204" pitchFamily="34" charset="0"/>
            </a:endParaRPr>
          </a:p>
          <a:p>
            <a:pPr marL="0" marR="0" lvl="0" indent="0" algn="l" rtl="0">
              <a:spcBef>
                <a:spcPts val="0"/>
              </a:spcBef>
              <a:buNone/>
            </a:pPr>
            <a:endParaRPr dirty="0"/>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Image </a:t>
            </a:r>
            <a:r>
              <a:rPr lang="en-US" sz="1200" b="0" i="0" u="none" strike="noStrike" cap="none" baseline="0" dirty="0">
                <a:solidFill>
                  <a:schemeClr val="dk1"/>
                </a:solidFill>
                <a:latin typeface="Calibri"/>
                <a:ea typeface="Calibri"/>
                <a:cs typeface="Calibri"/>
                <a:sym typeface="Calibri"/>
              </a:rPr>
              <a:t>Source: </a:t>
            </a:r>
            <a:r>
              <a:rPr lang="en-US" sz="1200" b="0" i="0" u="none" strike="noStrike" cap="none" baseline="0" dirty="0" smtClean="0">
                <a:solidFill>
                  <a:schemeClr val="dk1"/>
                </a:solidFill>
                <a:latin typeface="Calibri"/>
                <a:ea typeface="Calibri"/>
                <a:cs typeface="Calibri"/>
                <a:sym typeface="Calibri"/>
              </a:rPr>
              <a:t>Creative Commons</a:t>
            </a:r>
            <a:endParaRPr lang="en-US" dirty="0"/>
          </a:p>
        </p:txBody>
      </p:sp>
      <p:sp>
        <p:nvSpPr>
          <p:cNvPr id="138" name="Shape 13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9487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5" name="Shape 14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457200" marR="0" lvl="0" indent="-228600" algn="l" rtl="0">
              <a:spcBef>
                <a:spcPts val="0"/>
              </a:spcBef>
            </a:pPr>
            <a:r>
              <a:rPr lang="en-US" b="1" dirty="0" smtClean="0"/>
              <a:t>Study area</a:t>
            </a:r>
          </a:p>
          <a:p>
            <a:pPr marL="457200" marR="0" lvl="0" indent="-228600" algn="l" rtl="0">
              <a:spcBef>
                <a:spcPts val="0"/>
              </a:spcBef>
            </a:pPr>
            <a:r>
              <a:rPr lang="en-US" baseline="0" dirty="0" smtClean="0"/>
              <a:t>    </a:t>
            </a:r>
            <a:r>
              <a:rPr lang="en-US" dirty="0" smtClean="0"/>
              <a:t>-Consists </a:t>
            </a:r>
            <a:r>
              <a:rPr lang="en-US" dirty="0"/>
              <a:t>of the site of the 2012 Arapaho Wildland Fire (42.201° N latitude, -105.49° W longitude) in Medicine Bow National Forest, southeastern Wyoming, WRS2 Path 34 Row </a:t>
            </a:r>
            <a:r>
              <a:rPr lang="en-US" dirty="0" smtClean="0"/>
              <a:t>31</a:t>
            </a:r>
          </a:p>
          <a:p>
            <a:pPr marL="457200" marR="0" lvl="0" indent="-228600" algn="l" rtl="0">
              <a:spcBef>
                <a:spcPts val="0"/>
              </a:spcBef>
            </a:pPr>
            <a:r>
              <a:rPr lang="en-US" baseline="0" dirty="0" smtClean="0"/>
              <a:t>    </a:t>
            </a:r>
            <a:r>
              <a:rPr lang="en-US" dirty="0" smtClean="0"/>
              <a:t>-Includes </a:t>
            </a:r>
            <a:r>
              <a:rPr lang="en-US" dirty="0"/>
              <a:t>over 98,115 Acres of burned area that originally ignited from a lightning strike and burned from June 27th to August 23rd, </a:t>
            </a:r>
            <a:r>
              <a:rPr lang="en-US" dirty="0" smtClean="0"/>
              <a:t>2012</a:t>
            </a:r>
          </a:p>
          <a:p>
            <a:pPr marL="457200" marR="0" lvl="0" indent="-228600" algn="l" rtl="0">
              <a:spcBef>
                <a:spcPts val="0"/>
              </a:spcBef>
            </a:pPr>
            <a:r>
              <a:rPr lang="en-US" baseline="0" dirty="0" smtClean="0"/>
              <a:t>    </a:t>
            </a:r>
            <a:r>
              <a:rPr lang="en-US" dirty="0" smtClean="0"/>
              <a:t>-Consists </a:t>
            </a:r>
            <a:r>
              <a:rPr lang="en-US" dirty="0"/>
              <a:t>of </a:t>
            </a:r>
            <a:r>
              <a:rPr lang="en-US" dirty="0" smtClean="0"/>
              <a:t>ponderosa</a:t>
            </a:r>
            <a:r>
              <a:rPr lang="en-US" baseline="0" dirty="0" smtClean="0"/>
              <a:t> pine </a:t>
            </a:r>
            <a:r>
              <a:rPr lang="en-US" dirty="0" smtClean="0"/>
              <a:t>forest and sagebrush steppe</a:t>
            </a:r>
            <a:r>
              <a:rPr lang="en-US" baseline="0" dirty="0" smtClean="0"/>
              <a:t> ecosystems and ranges from </a:t>
            </a:r>
            <a:r>
              <a:rPr lang="en-US" dirty="0" smtClean="0"/>
              <a:t>1519 to 3106 meters in elevation</a:t>
            </a:r>
          </a:p>
          <a:p>
            <a:pPr marL="457200" marR="0" lvl="0" indent="-228600" algn="l" rtl="0">
              <a:spcBef>
                <a:spcPts val="0"/>
              </a:spcBef>
            </a:pPr>
            <a:endParaRPr lang="en-US" b="1" dirty="0" smtClean="0"/>
          </a:p>
          <a:p>
            <a:pPr marL="457200" marR="0" lvl="0" indent="-228600" algn="l" rtl="0">
              <a:spcBef>
                <a:spcPts val="0"/>
              </a:spcBef>
            </a:pPr>
            <a:r>
              <a:rPr lang="en-US" b="1" dirty="0" smtClean="0"/>
              <a:t>Study period</a:t>
            </a:r>
          </a:p>
          <a:p>
            <a:pPr marL="457200" marR="0" lvl="0" indent="-228600" algn="l" rtl="0">
              <a:spcBef>
                <a:spcPts val="0"/>
              </a:spcBef>
            </a:pPr>
            <a:r>
              <a:rPr lang="en-US" baseline="0" dirty="0" smtClean="0"/>
              <a:t>    </a:t>
            </a:r>
            <a:r>
              <a:rPr lang="en-US" dirty="0" smtClean="0"/>
              <a:t>-Current </a:t>
            </a:r>
            <a:r>
              <a:rPr lang="en-US" dirty="0"/>
              <a:t>distribution of </a:t>
            </a:r>
            <a:r>
              <a:rPr lang="en-US" dirty="0" err="1"/>
              <a:t>cheatgrass</a:t>
            </a:r>
            <a:r>
              <a:rPr lang="en-US" dirty="0"/>
              <a:t> (May-September 2015</a:t>
            </a:r>
            <a:r>
              <a:rPr lang="en-US" dirty="0" smtClean="0"/>
              <a:t>)</a:t>
            </a:r>
            <a:endParaRPr dirty="0"/>
          </a:p>
          <a:p>
            <a:pPr marL="0" marR="0" lvl="0" indent="0" algn="l" rtl="0">
              <a:spcBef>
                <a:spcPts val="0"/>
              </a:spcBef>
              <a:buNone/>
            </a:pPr>
            <a:endParaRPr dirty="0"/>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Base Map </a:t>
            </a:r>
            <a:r>
              <a:rPr lang="en-US" sz="1200" b="0" i="0" u="none" strike="noStrike" cap="none" baseline="0" dirty="0">
                <a:solidFill>
                  <a:schemeClr val="dk1"/>
                </a:solidFill>
                <a:latin typeface="Calibri"/>
                <a:ea typeface="Calibri"/>
                <a:cs typeface="Calibri"/>
                <a:sym typeface="Calibri"/>
              </a:rPr>
              <a:t>Source</a:t>
            </a:r>
            <a:r>
              <a:rPr lang="en-US" sz="1200" b="0" i="0" u="none" strike="noStrike" cap="none" baseline="0" dirty="0" smtClean="0">
                <a:solidFill>
                  <a:schemeClr val="dk1"/>
                </a:solidFill>
                <a:latin typeface="Calibri"/>
                <a:ea typeface="Calibri"/>
                <a:cs typeface="Calibri"/>
                <a:sym typeface="Calibri"/>
              </a:rPr>
              <a:t>: National Geographic, </a:t>
            </a:r>
            <a:r>
              <a:rPr lang="en-US" sz="1200" b="0" i="0" u="none" strike="noStrike" cap="none" baseline="0" dirty="0" err="1" smtClean="0">
                <a:solidFill>
                  <a:schemeClr val="dk1"/>
                </a:solidFill>
                <a:latin typeface="Calibri"/>
                <a:ea typeface="Calibri"/>
                <a:cs typeface="Calibri"/>
                <a:sym typeface="Calibri"/>
              </a:rPr>
              <a:t>Esri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DeLorme</a:t>
            </a:r>
            <a:r>
              <a:rPr lang="en-US" sz="1200" b="0" i="0" u="none" strike="noStrike" cap="none" baseline="0" dirty="0" smtClean="0">
                <a:solidFill>
                  <a:schemeClr val="dk1"/>
                </a:solidFill>
                <a:latin typeface="Calibri"/>
                <a:ea typeface="Calibri"/>
                <a:cs typeface="Calibri"/>
                <a:sym typeface="Calibri"/>
              </a:rPr>
              <a:t>, HERE, UNEP-WCMC, USGS, NASA, ESA, METI, NRCAN, GEBCO, NOAA, increment P Corp.</a:t>
            </a:r>
            <a:endParaRPr lang="en-US" dirty="0"/>
          </a:p>
        </p:txBody>
      </p:sp>
      <p:sp>
        <p:nvSpPr>
          <p:cNvPr id="146" name="Shape 14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2660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rtl="0">
              <a:spcBef>
                <a:spcPts val="0"/>
              </a:spcBef>
              <a:buNone/>
            </a:pPr>
            <a:r>
              <a:rPr lang="en-US" b="1" dirty="0" smtClean="0"/>
              <a:t>Species Distribution Mapping</a:t>
            </a:r>
          </a:p>
          <a:p>
            <a:pPr lvl="0" rtl="0">
              <a:spcBef>
                <a:spcPts val="0"/>
              </a:spcBef>
              <a:buNone/>
            </a:pPr>
            <a:r>
              <a:rPr lang="en-US" b="1" dirty="0" smtClean="0"/>
              <a:t>    </a:t>
            </a:r>
            <a:r>
              <a:rPr lang="en-US" b="0" dirty="0" smtClean="0"/>
              <a:t>-Used</a:t>
            </a:r>
            <a:r>
              <a:rPr lang="en-US" b="0" baseline="0" dirty="0" smtClean="0"/>
              <a:t> here to make predictive maps of </a:t>
            </a:r>
            <a:r>
              <a:rPr lang="en-US" b="0" baseline="0" dirty="0" err="1" smtClean="0"/>
              <a:t>cheatgrass</a:t>
            </a:r>
            <a:r>
              <a:rPr lang="en-US" b="0" baseline="0" dirty="0" smtClean="0"/>
              <a:t> presence</a:t>
            </a:r>
          </a:p>
          <a:p>
            <a:pPr lvl="0" rtl="0">
              <a:spcBef>
                <a:spcPts val="0"/>
              </a:spcBef>
              <a:buNone/>
            </a:pPr>
            <a:r>
              <a:rPr lang="en-US" b="0" baseline="0" dirty="0" smtClean="0"/>
              <a:t>    -Performed in the Software for Assisted Habitat Modeling (SAHM) developed by the USGS</a:t>
            </a:r>
          </a:p>
          <a:p>
            <a:pPr lvl="0" rtl="0">
              <a:spcBef>
                <a:spcPts val="0"/>
              </a:spcBef>
              <a:buNone/>
            </a:pPr>
            <a:endParaRPr lang="en-US" b="0" baseline="0" dirty="0" smtClean="0"/>
          </a:p>
          <a:p>
            <a:pPr lvl="0" rtl="0">
              <a:spcBef>
                <a:spcPts val="0"/>
              </a:spcBef>
              <a:buNone/>
            </a:pPr>
            <a:r>
              <a:rPr lang="en-US" b="1" baseline="0" dirty="0" err="1" smtClean="0"/>
              <a:t>Phenological</a:t>
            </a:r>
            <a:r>
              <a:rPr lang="en-US" b="1" baseline="0" dirty="0" smtClean="0"/>
              <a:t> Characteristics</a:t>
            </a:r>
            <a:endParaRPr lang="en-US" b="0" baseline="0" dirty="0" smtClean="0"/>
          </a:p>
          <a:p>
            <a:pPr lvl="0" rtl="0">
              <a:spcBef>
                <a:spcPts val="0"/>
              </a:spcBef>
              <a:buNone/>
            </a:pPr>
            <a:r>
              <a:rPr lang="en-US" b="0" baseline="0" dirty="0" smtClean="0"/>
              <a:t>    -Use MODIS data with the TIMESYNC software program to assess the timing of green-up and senescence within pixels identified as having </a:t>
            </a:r>
            <a:r>
              <a:rPr lang="en-US" b="0" baseline="0" dirty="0" err="1" smtClean="0"/>
              <a:t>cheatgrass</a:t>
            </a:r>
            <a:r>
              <a:rPr lang="en-US" b="0" baseline="0" dirty="0" smtClean="0"/>
              <a:t> present.</a:t>
            </a:r>
          </a:p>
          <a:p>
            <a:pPr lvl="0" rtl="0">
              <a:spcBef>
                <a:spcPts val="0"/>
              </a:spcBef>
              <a:buNone/>
            </a:pPr>
            <a:r>
              <a:rPr lang="en-US" b="0" baseline="0" dirty="0" smtClean="0"/>
              <a:t>    -</a:t>
            </a:r>
            <a:r>
              <a:rPr lang="en-US" b="0" baseline="0" dirty="0" err="1" smtClean="0"/>
              <a:t>Cheatgrass</a:t>
            </a:r>
            <a:r>
              <a:rPr lang="en-US" b="0" baseline="0" dirty="0" smtClean="0"/>
              <a:t> is a winter annual that tends to green-up earlier in the Spring than many native plant species</a:t>
            </a:r>
          </a:p>
          <a:p>
            <a:pPr lvl="0" rtl="0">
              <a:spcBef>
                <a:spcPts val="0"/>
              </a:spcBef>
              <a:buNone/>
            </a:pPr>
            <a:r>
              <a:rPr lang="en-US" b="0" baseline="0" dirty="0" smtClean="0"/>
              <a:t>    </a:t>
            </a:r>
          </a:p>
          <a:p>
            <a:pPr lvl="0" rtl="0">
              <a:spcBef>
                <a:spcPts val="0"/>
              </a:spcBef>
              <a:buNone/>
            </a:pPr>
            <a:r>
              <a:rPr lang="en-US" b="1" baseline="0" dirty="0" smtClean="0"/>
              <a:t>Targeted Mitigation</a:t>
            </a:r>
          </a:p>
          <a:p>
            <a:pPr lvl="0" rtl="0">
              <a:spcBef>
                <a:spcPts val="0"/>
              </a:spcBef>
              <a:buNone/>
            </a:pPr>
            <a:r>
              <a:rPr lang="en-US" b="0" baseline="0" dirty="0" smtClean="0"/>
              <a:t>-This spatial and temporal information will be used to time herbicide applications</a:t>
            </a:r>
          </a:p>
          <a:p>
            <a:pPr lvl="0" rtl="0">
              <a:spcBef>
                <a:spcPts val="0"/>
              </a:spcBef>
              <a:buNone/>
            </a:pPr>
            <a:r>
              <a:rPr lang="en-US" b="0" baseline="0" dirty="0" smtClean="0"/>
              <a:t>-Project partners: Wyoming Game and Fish &amp; US Forest Service </a:t>
            </a:r>
            <a:endParaRPr lang="en-US" b="1" dirty="0" smtClean="0"/>
          </a:p>
          <a:p>
            <a:pPr lvl="0" rtl="0">
              <a:spcBef>
                <a:spcPts val="0"/>
              </a:spcBef>
              <a:buNone/>
            </a:pPr>
            <a:r>
              <a:rPr lang="en-US" baseline="0" dirty="0" smtClean="0"/>
              <a:t>  </a:t>
            </a:r>
          </a:p>
          <a:p>
            <a:pPr lvl="0" rtl="0">
              <a:spcBef>
                <a:spcPts val="0"/>
              </a:spcBef>
              <a:buNone/>
            </a:pPr>
            <a:r>
              <a:rPr lang="en-US" baseline="0" dirty="0" smtClean="0"/>
              <a:t>Image Source: Wyoming </a:t>
            </a:r>
            <a:r>
              <a:rPr lang="en-US" baseline="0" dirty="0" err="1" smtClean="0"/>
              <a:t>Ecoforecasting</a:t>
            </a:r>
            <a:r>
              <a:rPr lang="en-US" baseline="0" dirty="0" smtClean="0"/>
              <a:t> DEVELOP team</a:t>
            </a:r>
          </a:p>
          <a:p>
            <a:pPr lvl="0" rtl="0">
              <a:spcBef>
                <a:spcPts val="0"/>
              </a:spcBef>
              <a:buNone/>
            </a:pPr>
            <a:endParaRPr lang="en-US" dirty="0" smtClean="0"/>
          </a:p>
        </p:txBody>
      </p:sp>
      <p:sp>
        <p:nvSpPr>
          <p:cNvPr id="151" name="Shape 15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82238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rtl="0">
              <a:spcBef>
                <a:spcPts val="0"/>
              </a:spcBef>
              <a:buNone/>
            </a:pPr>
            <a:r>
              <a:rPr lang="en-US" b="1" dirty="0" smtClean="0"/>
              <a:t>Workflow</a:t>
            </a:r>
          </a:p>
          <a:p>
            <a:pPr rtl="0">
              <a:spcBef>
                <a:spcPts val="0"/>
              </a:spcBef>
              <a:buNone/>
            </a:pPr>
            <a:r>
              <a:rPr lang="en-US" dirty="0" smtClean="0"/>
              <a:t>    -Our workflow</a:t>
            </a:r>
            <a:r>
              <a:rPr lang="en-US" baseline="0" dirty="0" smtClean="0"/>
              <a:t> consisted of four main stages: </a:t>
            </a:r>
          </a:p>
          <a:p>
            <a:pPr rtl="0">
              <a:spcBef>
                <a:spcPts val="0"/>
              </a:spcBef>
              <a:buNone/>
            </a:pPr>
            <a:r>
              <a:rPr lang="en-US" baseline="0" dirty="0" smtClean="0"/>
              <a:t>        -Data Acquisition </a:t>
            </a:r>
          </a:p>
          <a:p>
            <a:pPr rtl="0">
              <a:spcBef>
                <a:spcPts val="0"/>
              </a:spcBef>
              <a:buNone/>
            </a:pPr>
            <a:r>
              <a:rPr lang="en-US" baseline="0" dirty="0" smtClean="0"/>
              <a:t>        -Data Processing</a:t>
            </a:r>
          </a:p>
          <a:p>
            <a:pPr rtl="0">
              <a:spcBef>
                <a:spcPts val="0"/>
              </a:spcBef>
              <a:buNone/>
            </a:pPr>
            <a:r>
              <a:rPr lang="en-US" baseline="0" dirty="0" smtClean="0"/>
              <a:t>        -Modeling</a:t>
            </a:r>
          </a:p>
          <a:p>
            <a:pPr rtl="0">
              <a:spcBef>
                <a:spcPts val="0"/>
              </a:spcBef>
              <a:buNone/>
            </a:pPr>
            <a:r>
              <a:rPr lang="en-US" baseline="0" dirty="0" smtClean="0"/>
              <a:t>        -Results / Analysis</a:t>
            </a:r>
          </a:p>
          <a:p>
            <a:pPr rtl="0">
              <a:spcBef>
                <a:spcPts val="0"/>
              </a:spcBef>
              <a:buNone/>
            </a:pPr>
            <a:endParaRPr lang="en-US" baseline="0" dirty="0" smtClean="0"/>
          </a:p>
          <a:p>
            <a:pPr rtl="0">
              <a:spcBef>
                <a:spcPts val="0"/>
              </a:spcBef>
              <a:buNone/>
            </a:pPr>
            <a:r>
              <a:rPr lang="en-US" baseline="0" dirty="0" smtClean="0"/>
              <a:t>    -We had </a:t>
            </a:r>
            <a:r>
              <a:rPr lang="en-US" b="1" baseline="0" dirty="0" smtClean="0"/>
              <a:t>two key processes</a:t>
            </a:r>
            <a:r>
              <a:rPr lang="en-US" baseline="0" dirty="0" smtClean="0"/>
              <a:t> which can be tracked from left to right in the diagram</a:t>
            </a:r>
          </a:p>
          <a:p>
            <a:pPr rtl="0">
              <a:spcBef>
                <a:spcPts val="0"/>
              </a:spcBef>
              <a:buNone/>
            </a:pPr>
            <a:r>
              <a:rPr lang="en-US" baseline="0" dirty="0" smtClean="0"/>
              <a:t>        -</a:t>
            </a:r>
            <a:r>
              <a:rPr lang="en-US" b="1" baseline="0" dirty="0" smtClean="0"/>
              <a:t>Process 1</a:t>
            </a:r>
            <a:r>
              <a:rPr lang="en-US" b="0" baseline="0" dirty="0" smtClean="0"/>
              <a:t>:</a:t>
            </a:r>
          </a:p>
          <a:p>
            <a:pPr rtl="0">
              <a:spcBef>
                <a:spcPts val="0"/>
              </a:spcBef>
              <a:buNone/>
            </a:pPr>
            <a:r>
              <a:rPr lang="en-US" b="0" baseline="0" dirty="0" smtClean="0"/>
              <a:t>            -We used Landsat</a:t>
            </a:r>
            <a:r>
              <a:rPr lang="en-US" baseline="0" dirty="0" smtClean="0"/>
              <a:t> 8 OLI data to derive a series of vegetation indices SRTM data to derive topographic indices</a:t>
            </a:r>
          </a:p>
          <a:p>
            <a:pPr rtl="0">
              <a:spcBef>
                <a:spcPts val="0"/>
              </a:spcBef>
              <a:buNone/>
            </a:pPr>
            <a:r>
              <a:rPr lang="en-US" baseline="0" dirty="0" smtClean="0"/>
              <a:t>            -These indices combined with field data in a species distribution model (SDM) within SAHM to produce a </a:t>
            </a:r>
            <a:r>
              <a:rPr lang="en-US" baseline="0" dirty="0" err="1" smtClean="0"/>
              <a:t>cheatgrass</a:t>
            </a:r>
            <a:r>
              <a:rPr lang="en-US" baseline="0" dirty="0" smtClean="0"/>
              <a:t> cover map for our area of study </a:t>
            </a:r>
          </a:p>
          <a:p>
            <a:pPr rtl="0">
              <a:spcBef>
                <a:spcPts val="0"/>
              </a:spcBef>
              <a:buNone/>
            </a:pPr>
            <a:r>
              <a:rPr lang="en-US" baseline="0" dirty="0" smtClean="0"/>
              <a:t>        -</a:t>
            </a:r>
            <a:r>
              <a:rPr lang="en-US" b="1" baseline="0" dirty="0" smtClean="0"/>
              <a:t>Process 2</a:t>
            </a:r>
            <a:r>
              <a:rPr lang="en-US" b="0" baseline="0" dirty="0" smtClean="0"/>
              <a:t>:</a:t>
            </a:r>
            <a:endParaRPr lang="en-US" baseline="0" dirty="0" smtClean="0"/>
          </a:p>
          <a:p>
            <a:pPr rtl="0">
              <a:spcBef>
                <a:spcPts val="0"/>
              </a:spcBef>
              <a:buNone/>
            </a:pPr>
            <a:r>
              <a:rPr lang="en-US" baseline="0" dirty="0" smtClean="0"/>
              <a:t>            -We used the MODIS data in the TIMESYNC software program to track green-up and senescence of areas predicted to have </a:t>
            </a:r>
            <a:r>
              <a:rPr lang="en-US" baseline="0" dirty="0" err="1" smtClean="0"/>
              <a:t>cheatgrass</a:t>
            </a:r>
            <a:r>
              <a:rPr lang="en-US" baseline="0" dirty="0" smtClean="0"/>
              <a:t> present by the SDM</a:t>
            </a:r>
          </a:p>
          <a:p>
            <a:pPr rtl="0">
              <a:spcBef>
                <a:spcPts val="0"/>
              </a:spcBef>
              <a:buNone/>
            </a:pPr>
            <a:r>
              <a:rPr lang="en-US" baseline="0" dirty="0" smtClean="0"/>
              <a:t>            -This information was used to produce a </a:t>
            </a:r>
            <a:r>
              <a:rPr lang="en-US" baseline="0" dirty="0" err="1" smtClean="0"/>
              <a:t>phenological</a:t>
            </a:r>
            <a:r>
              <a:rPr lang="en-US" baseline="0" dirty="0" smtClean="0"/>
              <a:t> characterization map</a:t>
            </a:r>
          </a:p>
          <a:p>
            <a:pPr rtl="0">
              <a:spcBef>
                <a:spcPts val="0"/>
              </a:spcBef>
              <a:buNone/>
            </a:pPr>
            <a:endParaRPr lang="en-US" baseline="0" dirty="0" smtClean="0"/>
          </a:p>
          <a:p>
            <a:pPr rtl="0">
              <a:spcBef>
                <a:spcPts val="0"/>
              </a:spcBef>
              <a:buNone/>
            </a:pPr>
            <a:r>
              <a:rPr lang="en-US" b="1" baseline="0" dirty="0" smtClean="0"/>
              <a:t>The Following slides</a:t>
            </a:r>
            <a:r>
              <a:rPr lang="en-US" b="0" baseline="0" dirty="0" smtClean="0"/>
              <a:t> walk through each of these four components in more detail</a:t>
            </a:r>
            <a:endParaRPr b="1" dirty="0"/>
          </a:p>
        </p:txBody>
      </p:sp>
      <p:sp>
        <p:nvSpPr>
          <p:cNvPr id="157" name="Shape 15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63321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9" name="Shape 169"/>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rtl="0">
              <a:lnSpc>
                <a:spcPct val="90000"/>
              </a:lnSpc>
              <a:spcBef>
                <a:spcPts val="1800"/>
              </a:spcBef>
              <a:buClr>
                <a:schemeClr val="dk1"/>
              </a:buClr>
              <a:buSzPct val="25000"/>
              <a:buFont typeface="Arial"/>
              <a:buNone/>
            </a:pPr>
            <a:r>
              <a:rPr lang="en-US" dirty="0" smtClean="0">
                <a:latin typeface="Garamond"/>
                <a:ea typeface="Garamond"/>
                <a:cs typeface="Garamond"/>
                <a:sym typeface="Garamond"/>
              </a:rPr>
              <a:t>Geospatial</a:t>
            </a:r>
            <a:r>
              <a:rPr lang="en-US" baseline="0" dirty="0" smtClean="0">
                <a:latin typeface="Garamond"/>
                <a:ea typeface="Garamond"/>
                <a:cs typeface="Garamond"/>
                <a:sym typeface="Garamond"/>
              </a:rPr>
              <a:t> data and imagery came from </a:t>
            </a:r>
            <a:r>
              <a:rPr lang="en-US" dirty="0" smtClean="0">
                <a:latin typeface="Garamond"/>
                <a:ea typeface="Garamond"/>
                <a:cs typeface="Garamond"/>
                <a:sym typeface="Garamond"/>
              </a:rPr>
              <a:t>Landsat </a:t>
            </a:r>
            <a:r>
              <a:rPr lang="en-US" dirty="0">
                <a:latin typeface="Garamond"/>
                <a:ea typeface="Garamond"/>
                <a:cs typeface="Garamond"/>
                <a:sym typeface="Garamond"/>
              </a:rPr>
              <a:t>8, Aqua, Terra, Shuttle Radar Topography Mission (SRTM)</a:t>
            </a:r>
          </a:p>
          <a:p>
            <a:pPr lvl="0">
              <a:spcBef>
                <a:spcPts val="0"/>
              </a:spcBef>
              <a:buClr>
                <a:srgbClr val="000000"/>
              </a:buClr>
              <a:buSzPct val="25000"/>
              <a:buFont typeface="Arial"/>
              <a:buNone/>
            </a:pPr>
            <a:endParaRPr lang="en-US" dirty="0" smtClean="0"/>
          </a:p>
          <a:p>
            <a:pPr lvl="0">
              <a:spcBef>
                <a:spcPts val="0"/>
              </a:spcBef>
              <a:buClr>
                <a:srgbClr val="000000"/>
              </a:buClr>
              <a:buSzPct val="25000"/>
              <a:buFont typeface="Arial"/>
              <a:buNone/>
            </a:pPr>
            <a:r>
              <a:rPr lang="en-US" dirty="0" smtClean="0"/>
              <a:t>Image </a:t>
            </a:r>
            <a:r>
              <a:rPr lang="en-US" dirty="0"/>
              <a:t>Source: http://www.devpedia.developexchange.com/dv/index.php?title=List_of_Satellite_Pictures</a:t>
            </a:r>
          </a:p>
        </p:txBody>
      </p:sp>
      <p:sp>
        <p:nvSpPr>
          <p:cNvPr id="170" name="Shape 170"/>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a:t>
            </a:fld>
            <a:endParaRPr lang="en-US"/>
          </a:p>
        </p:txBody>
      </p:sp>
    </p:spTree>
    <p:extLst>
      <p:ext uri="{BB962C8B-B14F-4D97-AF65-F5344CB8AC3E}">
        <p14:creationId xmlns:p14="http://schemas.microsoft.com/office/powerpoint/2010/main" val="4102134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smtClean="0"/>
              <a:t>Data Acquisition</a:t>
            </a:r>
          </a:p>
          <a:p>
            <a:r>
              <a:rPr lang="en-US" b="0" dirty="0" smtClean="0"/>
              <a:t>[Note 1:</a:t>
            </a:r>
            <a:r>
              <a:rPr lang="en-US" b="0" baseline="0" dirty="0" smtClean="0"/>
              <a:t> These are placeholder values &amp; descriptions, and will be finalized for the final draft]</a:t>
            </a:r>
          </a:p>
          <a:p>
            <a:r>
              <a:rPr lang="en-US" b="0" baseline="0" dirty="0" smtClean="0"/>
              <a:t>[Note 2: This slide has the same information as the next slide.  We will decide on one for the final draft]</a:t>
            </a:r>
          </a:p>
          <a:p>
            <a:endParaRPr lang="en-US" b="0" baseline="0" dirty="0" smtClean="0"/>
          </a:p>
          <a:p>
            <a:r>
              <a:rPr lang="en-US" b="1" baseline="0" dirty="0" smtClean="0"/>
              <a:t>Landsat 8 Imagery</a:t>
            </a:r>
            <a:endParaRPr lang="en-US" b="1" dirty="0" smtClean="0"/>
          </a:p>
          <a:p>
            <a:r>
              <a:rPr lang="en-US" b="0" baseline="0" dirty="0" smtClean="0"/>
              <a:t>    -We collected six cloud-free Landsat 8 scenes for the study period between May &amp; September 2015</a:t>
            </a:r>
          </a:p>
          <a:p>
            <a:r>
              <a:rPr lang="en-US" b="0" baseline="0" dirty="0" smtClean="0"/>
              <a:t>    -OLI &amp; TIRS data were collected for use in calculating vegetation indices and use in the SDM</a:t>
            </a:r>
          </a:p>
          <a:p>
            <a:endParaRPr lang="en-US" b="0" baseline="0" dirty="0" smtClean="0"/>
          </a:p>
          <a:p>
            <a:r>
              <a:rPr lang="en-US" b="1" baseline="0" dirty="0" smtClean="0"/>
              <a:t>SRTM Digital Elevation Model</a:t>
            </a:r>
            <a:endParaRPr lang="en-US" b="0" baseline="0" dirty="0" smtClean="0"/>
          </a:p>
          <a:p>
            <a:r>
              <a:rPr lang="en-US" b="0" baseline="0" dirty="0" smtClean="0"/>
              <a:t>    -We downloaded a 30 m Digital Elevation Model from USGS Earth Explorer</a:t>
            </a:r>
          </a:p>
          <a:p>
            <a:endParaRPr lang="en-US" b="0" baseline="0" dirty="0" smtClean="0"/>
          </a:p>
          <a:p>
            <a:r>
              <a:rPr lang="en-US" b="1" baseline="0" dirty="0" smtClean="0"/>
              <a:t>MODIS MOD09A1 Reflectance Data</a:t>
            </a:r>
          </a:p>
          <a:p>
            <a:r>
              <a:rPr lang="en-US" b="0" baseline="0" dirty="0" smtClean="0"/>
              <a:t>    -We downloaded three years worth of MODIS MOD09A1 reflectance data for analysis in the TIMESYNC software program (phenology analysis)</a:t>
            </a:r>
            <a:endParaRPr lang="en-US" b="1"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6087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smtClean="0"/>
              <a:t>Data Processing</a:t>
            </a:r>
          </a:p>
          <a:p>
            <a:r>
              <a:rPr lang="en-US" b="0" dirty="0" smtClean="0"/>
              <a:t>[Note 1:</a:t>
            </a:r>
            <a:r>
              <a:rPr lang="en-US" b="0" baseline="0" dirty="0" smtClean="0"/>
              <a:t> These are placeholder values &amp; descriptions, and will be finalized for the final draft]</a:t>
            </a:r>
          </a:p>
          <a:p>
            <a:endParaRPr lang="en-US" b="0" baseline="0" dirty="0" smtClean="0"/>
          </a:p>
          <a:p>
            <a:r>
              <a:rPr lang="en-US" b="1" baseline="0" dirty="0" smtClean="0"/>
              <a:t>Vegetation Indices</a:t>
            </a:r>
            <a:endParaRPr lang="en-US" b="0" baseline="0" dirty="0" smtClean="0"/>
          </a:p>
          <a:p>
            <a:r>
              <a:rPr lang="en-US" b="0" baseline="0" dirty="0" smtClean="0"/>
              <a:t>    -Derived ______________ vegetation indices for use in the SDM</a:t>
            </a:r>
          </a:p>
          <a:p>
            <a:r>
              <a:rPr lang="en-US" b="0" baseline="0" dirty="0" smtClean="0"/>
              <a:t>    -Vegetation indices were derived from Landsat 8 OLI data</a:t>
            </a:r>
            <a:endParaRPr lang="en-US" b="1" baseline="0" dirty="0" smtClean="0"/>
          </a:p>
          <a:p>
            <a:endParaRPr lang="en-US" dirty="0" smtClean="0"/>
          </a:p>
          <a:p>
            <a:r>
              <a:rPr lang="en-US" b="1" dirty="0" smtClean="0"/>
              <a:t>Topographic Indices</a:t>
            </a:r>
            <a:endParaRPr lang="en-US" b="0" dirty="0" smtClean="0"/>
          </a:p>
          <a:p>
            <a:r>
              <a:rPr lang="en-US" b="0" baseline="0" dirty="0" smtClean="0"/>
              <a:t>    -Derived _______________ topographic indices also for use in the SDM</a:t>
            </a:r>
          </a:p>
          <a:p>
            <a:r>
              <a:rPr lang="en-US" b="0" baseline="0" dirty="0" smtClean="0"/>
              <a:t>    -Topographic indices were derived (or explicitly provided by) SRTM data</a:t>
            </a:r>
          </a:p>
          <a:p>
            <a:endParaRPr lang="en-US" b="0" baseline="0" dirty="0" smtClean="0"/>
          </a:p>
          <a:p>
            <a:r>
              <a:rPr lang="en-US" b="1" baseline="0" dirty="0" smtClean="0"/>
              <a:t>Phenology </a:t>
            </a:r>
            <a:r>
              <a:rPr lang="en-US" b="1" baseline="0" dirty="0" err="1" smtClean="0"/>
              <a:t>Timeseries</a:t>
            </a:r>
            <a:endParaRPr lang="en-US" b="0" baseline="0" dirty="0" smtClean="0"/>
          </a:p>
          <a:p>
            <a:r>
              <a:rPr lang="en-US" b="0" baseline="0" dirty="0" smtClean="0"/>
              <a:t>    -The phenology </a:t>
            </a:r>
            <a:r>
              <a:rPr lang="en-US" b="0" baseline="0" dirty="0" err="1" smtClean="0"/>
              <a:t>timeseries</a:t>
            </a:r>
            <a:r>
              <a:rPr lang="en-US" b="0" baseline="0" dirty="0" smtClean="0"/>
              <a:t> was performed in the TIMESYNC software program</a:t>
            </a:r>
            <a:endParaRPr lang="en-US" b="1"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3830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smtClean="0"/>
              <a:t>Modeling</a:t>
            </a:r>
          </a:p>
          <a:p>
            <a:r>
              <a:rPr lang="en-US" b="0" dirty="0" smtClean="0"/>
              <a:t>[Note 1:</a:t>
            </a:r>
            <a:r>
              <a:rPr lang="en-US" b="0" baseline="0" dirty="0" smtClean="0"/>
              <a:t> These are placeholder values &amp; descriptions, and will be finalized for the final draft]</a:t>
            </a:r>
          </a:p>
          <a:p>
            <a:endParaRPr lang="en-US" dirty="0" smtClean="0"/>
          </a:p>
          <a:p>
            <a:r>
              <a:rPr lang="en-US" b="1" baseline="0" dirty="0" smtClean="0"/>
              <a:t>Species Distribution Model (SDM)</a:t>
            </a:r>
            <a:endParaRPr lang="en-US" b="0" baseline="0" dirty="0" smtClean="0"/>
          </a:p>
          <a:p>
            <a:r>
              <a:rPr lang="en-US" b="0" baseline="0" dirty="0" smtClean="0"/>
              <a:t>    -A SDM was run in the Software for Assisted Habitat Modeling (SAHM)</a:t>
            </a:r>
          </a:p>
          <a:p>
            <a:r>
              <a:rPr lang="en-US" b="0" baseline="0" dirty="0" smtClean="0"/>
              <a:t>    -Vegetation and topographic indices were used as predictor variables (covariates)</a:t>
            </a:r>
          </a:p>
          <a:p>
            <a:r>
              <a:rPr lang="en-US" b="0" baseline="0" dirty="0" smtClean="0"/>
              <a:t>    -Field data consisted of both presence and absence data</a:t>
            </a:r>
          </a:p>
          <a:p>
            <a:r>
              <a:rPr lang="en-US" b="0" baseline="0" dirty="0" smtClean="0"/>
              <a:t>        -# of presence points: _____________</a:t>
            </a:r>
          </a:p>
          <a:p>
            <a:r>
              <a:rPr lang="en-US" b="0" baseline="0" dirty="0" smtClean="0"/>
              <a:t>        -# of absence points:  _____________</a:t>
            </a:r>
          </a:p>
          <a:p>
            <a:r>
              <a:rPr lang="en-US" b="0" baseline="0" dirty="0" smtClean="0"/>
              <a:t>    -Four SDMs were run</a:t>
            </a:r>
          </a:p>
          <a:p>
            <a:r>
              <a:rPr lang="en-US" b="0" baseline="0" dirty="0" smtClean="0"/>
              <a:t>        -Generalized Linear Model (GLM)</a:t>
            </a:r>
          </a:p>
          <a:p>
            <a:r>
              <a:rPr lang="en-US" b="0" baseline="0" dirty="0" smtClean="0"/>
              <a:t>        -Multivariate Adaptive Regression Splines (MARS)</a:t>
            </a:r>
          </a:p>
          <a:p>
            <a:r>
              <a:rPr lang="en-US" b="0" baseline="0" dirty="0" smtClean="0"/>
              <a:t>        -Random Forests (RF)</a:t>
            </a:r>
          </a:p>
          <a:p>
            <a:r>
              <a:rPr lang="en-US" b="0" baseline="0" dirty="0" smtClean="0"/>
              <a:t>        -Boosted Regression Trees (BRT)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36551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7"/>
            <a:ext cx="9144000" cy="73151"/>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pic>
        <p:nvPicPr>
          <p:cNvPr id="16" name="Shape 16"/>
          <p:cNvPicPr preferRelativeResize="0"/>
          <p:nvPr/>
        </p:nvPicPr>
        <p:blipFill rotWithShape="1">
          <a:blip r:embed="rId2">
            <a:alphaModFix/>
          </a:blip>
          <a:srcRect/>
          <a:stretch/>
        </p:blipFill>
        <p:spPr>
          <a:xfrm>
            <a:off x="363095" y="5467376"/>
            <a:ext cx="1010529" cy="1010529"/>
          </a:xfrm>
          <a:prstGeom prst="rect">
            <a:avLst/>
          </a:prstGeom>
          <a:noFill/>
          <a:ln>
            <a:noFill/>
          </a:ln>
        </p:spPr>
      </p:pic>
      <p:sp>
        <p:nvSpPr>
          <p:cNvPr id="17" name="Shape 17"/>
          <p:cNvSpPr txBox="1">
            <a:spLocks noGrp="1"/>
          </p:cNvSpPr>
          <p:nvPr>
            <p:ph type="body" idx="1"/>
          </p:nvPr>
        </p:nvSpPr>
        <p:spPr>
          <a:xfrm>
            <a:off x="5660135" y="6153912"/>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18" name="Shape 18"/>
          <p:cNvSpPr txBox="1">
            <a:spLocks noGrp="1"/>
          </p:cNvSpPr>
          <p:nvPr>
            <p:ph type="body" idx="2"/>
          </p:nvPr>
        </p:nvSpPr>
        <p:spPr>
          <a:xfrm>
            <a:off x="5660135" y="5751576"/>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19" name="Shape 19"/>
          <p:cNvSpPr txBox="1">
            <a:spLocks noGrp="1"/>
          </p:cNvSpPr>
          <p:nvPr>
            <p:ph type="body" idx="3"/>
          </p:nvPr>
        </p:nvSpPr>
        <p:spPr>
          <a:xfrm>
            <a:off x="5663183" y="5358383"/>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0" name="Shape 20"/>
          <p:cNvSpPr txBox="1">
            <a:spLocks noGrp="1"/>
          </p:cNvSpPr>
          <p:nvPr>
            <p:ph type="body" idx="4"/>
          </p:nvPr>
        </p:nvSpPr>
        <p:spPr>
          <a:xfrm>
            <a:off x="2249424" y="6153912"/>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1" name="Shape 21"/>
          <p:cNvSpPr txBox="1">
            <a:spLocks noGrp="1"/>
          </p:cNvSpPr>
          <p:nvPr>
            <p:ph type="body" idx="5"/>
          </p:nvPr>
        </p:nvSpPr>
        <p:spPr>
          <a:xfrm>
            <a:off x="2249424" y="5751576"/>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2" name="Shape 22"/>
          <p:cNvSpPr txBox="1">
            <a:spLocks noGrp="1"/>
          </p:cNvSpPr>
          <p:nvPr>
            <p:ph type="body" idx="6"/>
          </p:nvPr>
        </p:nvSpPr>
        <p:spPr>
          <a:xfrm>
            <a:off x="2249424" y="5358383"/>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cxnSp>
        <p:nvCxnSpPr>
          <p:cNvPr id="23" name="Shape 23"/>
          <p:cNvCxnSpPr/>
          <p:nvPr/>
        </p:nvCxnSpPr>
        <p:spPr>
          <a:xfrm>
            <a:off x="228600" y="5168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143000" y="4032503"/>
            <a:ext cx="6858000" cy="740663"/>
          </a:xfrm>
          <a:prstGeom prst="rect">
            <a:avLst/>
          </a:prstGeom>
          <a:noFill/>
          <a:ln>
            <a:noFill/>
          </a:ln>
        </p:spPr>
        <p:txBody>
          <a:bodyPr lIns="91425" tIns="91425" rIns="91425" bIns="91425" anchor="t" anchorCtr="0"/>
          <a:lstStyle>
            <a:lvl1pPr marL="0" indent="0" algn="ctr" rtl="0">
              <a:spcBef>
                <a:spcPts val="0"/>
              </a:spcBef>
              <a:buFont typeface="Questrial"/>
              <a:buNone/>
              <a:defRPr sz="2800" i="1"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5" name="Shape 25"/>
          <p:cNvSpPr txBox="1">
            <a:spLocks noGrp="1"/>
          </p:cNvSpPr>
          <p:nvPr>
            <p:ph type="body" idx="8"/>
          </p:nvPr>
        </p:nvSpPr>
        <p:spPr>
          <a:xfrm>
            <a:off x="685800" y="1426463"/>
            <a:ext cx="77724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Questrial"/>
              <a:buNone/>
              <a:defRPr sz="80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grpSp>
        <p:nvGrpSpPr>
          <p:cNvPr id="26" name="Shape 26"/>
          <p:cNvGrpSpPr/>
          <p:nvPr/>
        </p:nvGrpSpPr>
        <p:grpSpPr>
          <a:xfrm>
            <a:off x="0" y="-44450"/>
            <a:ext cx="9144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baseline="0">
                <a:solidFill>
                  <a:schemeClr val="dk1"/>
                </a:solidFill>
                <a:latin typeface="Questrial"/>
                <a:ea typeface="Questrial"/>
                <a:cs typeface="Questrial"/>
                <a:sym typeface="Questrial"/>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a:solidFill>
                    <a:schemeClr val="lt1"/>
                  </a:solidFill>
                  <a:latin typeface="Helvetica Neue"/>
                  <a:ea typeface="Helvetica Neue"/>
                  <a:cs typeface="Helvetica Neue"/>
                  <a:sym typeface="Helvetica Neue"/>
                </a:rPr>
                <a:t>National Aeronautics and Space Administration</a:t>
              </a:r>
            </a:p>
          </p:txBody>
        </p:sp>
        <p:pic>
          <p:nvPicPr>
            <p:cNvPr id="29" name="Shape 2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124825" y="-44450"/>
              <a:ext cx="935037" cy="1077912"/>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93"/>
        <p:cNvGrpSpPr/>
        <p:nvPr/>
      </p:nvGrpSpPr>
      <p:grpSpPr>
        <a:xfrm>
          <a:off x="0" y="0"/>
          <a:ext cx="0" cy="0"/>
          <a:chOff x="0" y="0"/>
          <a:chExt cx="0" cy="0"/>
        </a:xfrm>
      </p:grpSpPr>
      <p:sp>
        <p:nvSpPr>
          <p:cNvPr id="94" name="Shape 9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95" name="Shape 95"/>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96" name="Shape 96"/>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97" name="Shape 97"/>
          <p:cNvSpPr txBox="1">
            <a:spLocks noGrp="1"/>
          </p:cNvSpPr>
          <p:nvPr>
            <p:ph type="body" idx="2"/>
          </p:nvPr>
        </p:nvSpPr>
        <p:spPr>
          <a:xfrm>
            <a:off x="740664" y="675560"/>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60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98" name="Shape 98"/>
          <p:cNvSpPr>
            <a:spLocks noGrp="1"/>
          </p:cNvSpPr>
          <p:nvPr>
            <p:ph type="pic" idx="3"/>
          </p:nvPr>
        </p:nvSpPr>
        <p:spPr>
          <a:xfrm>
            <a:off x="0" y="3429000"/>
            <a:ext cx="9144000" cy="3429000"/>
          </a:xfrm>
          <a:prstGeom prst="rect">
            <a:avLst/>
          </a:prstGeom>
          <a:noFill/>
          <a:ln>
            <a:noFill/>
          </a:ln>
        </p:spPr>
      </p:sp>
      <p:sp>
        <p:nvSpPr>
          <p:cNvPr id="99" name="Shape 99"/>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200" baseline="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100"/>
        <p:cNvGrpSpPr/>
        <p:nvPr/>
      </p:nvGrpSpPr>
      <p:grpSpPr>
        <a:xfrm>
          <a:off x="0" y="0"/>
          <a:ext cx="0" cy="0"/>
          <a:chOff x="0" y="0"/>
          <a:chExt cx="0" cy="0"/>
        </a:xfrm>
      </p:grpSpPr>
      <p:sp>
        <p:nvSpPr>
          <p:cNvPr id="101" name="Shape 10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102" name="Shape 102"/>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103" name="Shape 103"/>
          <p:cNvSpPr txBox="1">
            <a:spLocks noGrp="1"/>
          </p:cNvSpPr>
          <p:nvPr>
            <p:ph type="body" idx="1"/>
          </p:nvPr>
        </p:nvSpPr>
        <p:spPr>
          <a:xfrm>
            <a:off x="749808" y="2255519"/>
            <a:ext cx="7653528" cy="3706367"/>
          </a:xfrm>
          <a:prstGeom prst="rect">
            <a:avLst/>
          </a:prstGeom>
          <a:noFill/>
          <a:ln>
            <a:noFill/>
          </a:ln>
        </p:spPr>
        <p:txBody>
          <a:bodyPr lIns="91425" tIns="91425" rIns="91425" bIns="91425" anchor="t" anchorCtr="0"/>
          <a:lstStyle>
            <a:lvl1pPr marL="0" indent="0" algn="ctr" rtl="0">
              <a:spcBef>
                <a:spcPts val="0"/>
              </a:spcBef>
              <a:buFont typeface="Questrial"/>
              <a:buNone/>
              <a:defRPr sz="6000" b="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104" name="Shape 104"/>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sz="96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32" name="Shape 32"/>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33" name="Shape 33"/>
          <p:cNvSpPr txBox="1">
            <a:spLocks noGrp="1"/>
          </p:cNvSpPr>
          <p:nvPr>
            <p:ph type="body" idx="1"/>
          </p:nvPr>
        </p:nvSpPr>
        <p:spPr>
          <a:xfrm>
            <a:off x="521208" y="2130551"/>
            <a:ext cx="3593592" cy="3374135"/>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34" name="Shape 34"/>
          <p:cNvSpPr txBox="1">
            <a:spLocks noGrp="1"/>
          </p:cNvSpPr>
          <p:nvPr>
            <p:ph type="body" idx="2"/>
          </p:nvPr>
        </p:nvSpPr>
        <p:spPr>
          <a:xfrm>
            <a:off x="548639" y="640079"/>
            <a:ext cx="3566159"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sz="40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35" name="Shape 35"/>
          <p:cNvSpPr>
            <a:spLocks noGrp="1"/>
          </p:cNvSpPr>
          <p:nvPr>
            <p:ph type="pic" idx="3"/>
          </p:nvPr>
        </p:nvSpPr>
        <p:spPr>
          <a:xfrm>
            <a:off x="4572000" y="0"/>
            <a:ext cx="4572000" cy="6858000"/>
          </a:xfrm>
          <a:prstGeom prst="rect">
            <a:avLst/>
          </a:prstGeom>
          <a:noFill/>
          <a:ln>
            <a:noFill/>
          </a:ln>
        </p:spPr>
      </p:sp>
      <p:sp>
        <p:nvSpPr>
          <p:cNvPr id="36" name="Shape 36"/>
          <p:cNvSpPr txBox="1">
            <a:spLocks noGrp="1"/>
          </p:cNvSpPr>
          <p:nvPr>
            <p:ph type="body" idx="4"/>
          </p:nvPr>
        </p:nvSpPr>
        <p:spPr>
          <a:xfrm>
            <a:off x="4572000" y="6583679"/>
            <a:ext cx="1993391" cy="274319"/>
          </a:xfrm>
          <a:prstGeom prst="rect">
            <a:avLst/>
          </a:prstGeom>
          <a:noFill/>
          <a:ln>
            <a:noFill/>
          </a:ln>
        </p:spPr>
        <p:txBody>
          <a:bodyPr lIns="91425" tIns="91425" rIns="91425" bIns="91425" anchor="t" anchorCtr="0"/>
          <a:lstStyle>
            <a:lvl1pPr marL="0" indent="0" rtl="0">
              <a:spcBef>
                <a:spcPts val="0"/>
              </a:spcBef>
              <a:buFont typeface="Questrial"/>
              <a:buNone/>
              <a:defRPr sz="12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7"/>
        <p:cNvGrpSpPr/>
        <p:nvPr/>
      </p:nvGrpSpPr>
      <p:grpSpPr>
        <a:xfrm>
          <a:off x="0" y="0"/>
          <a:ext cx="0" cy="0"/>
          <a:chOff x="0" y="0"/>
          <a:chExt cx="0" cy="0"/>
        </a:xfrm>
      </p:grpSpPr>
      <p:sp>
        <p:nvSpPr>
          <p:cNvPr id="38" name="Shape 3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39" name="Shape 39"/>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40" name="Shape 40"/>
          <p:cNvSpPr txBox="1">
            <a:spLocks noGrp="1"/>
          </p:cNvSpPr>
          <p:nvPr>
            <p:ph type="body" idx="1"/>
          </p:nvPr>
        </p:nvSpPr>
        <p:spPr>
          <a:xfrm>
            <a:off x="5102351" y="2130551"/>
            <a:ext cx="3593592" cy="3374135"/>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1" name="Shape 41"/>
          <p:cNvSpPr txBox="1">
            <a:spLocks noGrp="1"/>
          </p:cNvSpPr>
          <p:nvPr>
            <p:ph type="body" idx="2"/>
          </p:nvPr>
        </p:nvSpPr>
        <p:spPr>
          <a:xfrm>
            <a:off x="5102351" y="640079"/>
            <a:ext cx="3566159"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sz="40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2" name="Shape 42"/>
          <p:cNvSpPr>
            <a:spLocks noGrp="1"/>
          </p:cNvSpPr>
          <p:nvPr>
            <p:ph type="pic" idx="3"/>
          </p:nvPr>
        </p:nvSpPr>
        <p:spPr>
          <a:xfrm>
            <a:off x="0" y="0"/>
            <a:ext cx="4572000" cy="6858000"/>
          </a:xfrm>
          <a:prstGeom prst="rect">
            <a:avLst/>
          </a:prstGeom>
          <a:noFill/>
          <a:ln>
            <a:noFill/>
          </a:ln>
        </p:spPr>
      </p:sp>
      <p:sp>
        <p:nvSpPr>
          <p:cNvPr id="43" name="Shape 43"/>
          <p:cNvSpPr txBox="1">
            <a:spLocks noGrp="1"/>
          </p:cNvSpPr>
          <p:nvPr>
            <p:ph type="body" idx="4"/>
          </p:nvPr>
        </p:nvSpPr>
        <p:spPr>
          <a:xfrm>
            <a:off x="2578608" y="6583679"/>
            <a:ext cx="1993391" cy="274319"/>
          </a:xfrm>
          <a:prstGeom prst="rect">
            <a:avLst/>
          </a:prstGeom>
          <a:noFill/>
          <a:ln>
            <a:noFill/>
          </a:ln>
        </p:spPr>
        <p:txBody>
          <a:bodyPr lIns="91425" tIns="91425" rIns="91425" bIns="91425" anchor="t" anchorCtr="0"/>
          <a:lstStyle>
            <a:lvl1pPr marL="0" indent="0" algn="r" rtl="0">
              <a:spcBef>
                <a:spcPts val="0"/>
              </a:spcBef>
              <a:buFont typeface="Questrial"/>
              <a:buNone/>
              <a:defRPr sz="12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46" name="Shape 46"/>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47" name="Shape 47"/>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8" name="Shape 48"/>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sz="40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9" name="Shape 49"/>
          <p:cNvSpPr>
            <a:spLocks noGrp="1"/>
          </p:cNvSpPr>
          <p:nvPr>
            <p:ph type="pic" idx="3"/>
          </p:nvPr>
        </p:nvSpPr>
        <p:spPr>
          <a:xfrm>
            <a:off x="0" y="0"/>
            <a:ext cx="9144000" cy="3429000"/>
          </a:xfrm>
          <a:prstGeom prst="rect">
            <a:avLst/>
          </a:prstGeom>
          <a:noFill/>
          <a:ln>
            <a:noFill/>
          </a:ln>
        </p:spPr>
      </p:sp>
      <p:sp>
        <p:nvSpPr>
          <p:cNvPr id="50" name="Shape 50"/>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200" baseline="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53" name="Shape 53"/>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54" name="Shape 54"/>
          <p:cNvSpPr txBox="1">
            <a:spLocks noGrp="1"/>
          </p:cNvSpPr>
          <p:nvPr>
            <p:ph type="body" idx="1"/>
          </p:nvPr>
        </p:nvSpPr>
        <p:spPr>
          <a:xfrm>
            <a:off x="4572000" y="4709160"/>
            <a:ext cx="3950207"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55" name="Shape 55"/>
          <p:cNvSpPr txBox="1">
            <a:spLocks noGrp="1"/>
          </p:cNvSpPr>
          <p:nvPr>
            <p:ph type="body" idx="2"/>
          </p:nvPr>
        </p:nvSpPr>
        <p:spPr>
          <a:xfrm>
            <a:off x="320039"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Questrial"/>
              <a:buNone/>
              <a:defRPr sz="5400" b="1" baseline="0">
                <a:solidFill>
                  <a:srgbClr val="BFBFBF"/>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56" name="Shape 56"/>
          <p:cNvSpPr txBox="1">
            <a:spLocks noGrp="1"/>
          </p:cNvSpPr>
          <p:nvPr>
            <p:ph type="body" idx="3"/>
          </p:nvPr>
        </p:nvSpPr>
        <p:spPr>
          <a:xfrm>
            <a:off x="594360" y="2115311"/>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44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57" name="Shape 57"/>
          <p:cNvSpPr txBox="1">
            <a:spLocks noGrp="1"/>
          </p:cNvSpPr>
          <p:nvPr>
            <p:ph type="body" idx="4"/>
          </p:nvPr>
        </p:nvSpPr>
        <p:spPr>
          <a:xfrm>
            <a:off x="4572000" y="2103119"/>
            <a:ext cx="3950207"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58" name="Shape 58"/>
          <p:cNvSpPr txBox="1">
            <a:spLocks noGrp="1"/>
          </p:cNvSpPr>
          <p:nvPr>
            <p:ph type="body" idx="5"/>
          </p:nvPr>
        </p:nvSpPr>
        <p:spPr>
          <a:xfrm>
            <a:off x="594360" y="4721351"/>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44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59" name="Shape 59"/>
          <p:cNvSpPr txBox="1">
            <a:spLocks noGrp="1"/>
          </p:cNvSpPr>
          <p:nvPr>
            <p:ph type="body" idx="6"/>
          </p:nvPr>
        </p:nvSpPr>
        <p:spPr>
          <a:xfrm>
            <a:off x="594360" y="3418332"/>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44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60" name="Shape 60"/>
          <p:cNvSpPr txBox="1">
            <a:spLocks noGrp="1"/>
          </p:cNvSpPr>
          <p:nvPr>
            <p:ph type="body" idx="7"/>
          </p:nvPr>
        </p:nvSpPr>
        <p:spPr>
          <a:xfrm>
            <a:off x="4572000" y="3406139"/>
            <a:ext cx="3950207"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61"/>
        <p:cNvGrpSpPr/>
        <p:nvPr/>
      </p:nvGrpSpPr>
      <p:grpSpPr>
        <a:xfrm>
          <a:off x="0" y="0"/>
          <a:ext cx="0" cy="0"/>
          <a:chOff x="0" y="0"/>
          <a:chExt cx="0" cy="0"/>
        </a:xfrm>
      </p:grpSpPr>
      <p:sp>
        <p:nvSpPr>
          <p:cNvPr id="62" name="Shape 6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63" name="Shape 63"/>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64" name="Shape 64"/>
          <p:cNvSpPr txBox="1">
            <a:spLocks noGrp="1"/>
          </p:cNvSpPr>
          <p:nvPr>
            <p:ph type="body" idx="1"/>
          </p:nvPr>
        </p:nvSpPr>
        <p:spPr>
          <a:xfrm>
            <a:off x="576072" y="1438655"/>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65" name="Shape 65"/>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sz="40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66" name="Shape 66"/>
          <p:cNvSpPr>
            <a:spLocks noGrp="1"/>
          </p:cNvSpPr>
          <p:nvPr>
            <p:ph type="pic" idx="3"/>
          </p:nvPr>
        </p:nvSpPr>
        <p:spPr>
          <a:xfrm>
            <a:off x="0" y="3429000"/>
            <a:ext cx="9144000" cy="3429000"/>
          </a:xfrm>
          <a:prstGeom prst="rect">
            <a:avLst/>
          </a:prstGeom>
          <a:noFill/>
          <a:ln>
            <a:noFill/>
          </a:ln>
        </p:spPr>
      </p:sp>
      <p:sp>
        <p:nvSpPr>
          <p:cNvPr id="67" name="Shape 67"/>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200" baseline="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68"/>
        <p:cNvGrpSpPr/>
        <p:nvPr/>
      </p:nvGrpSpPr>
      <p:grpSpPr>
        <a:xfrm>
          <a:off x="0" y="0"/>
          <a:ext cx="0" cy="0"/>
          <a:chOff x="0" y="0"/>
          <a:chExt cx="0" cy="0"/>
        </a:xfrm>
      </p:grpSpPr>
      <p:sp>
        <p:nvSpPr>
          <p:cNvPr id="69" name="Shape 6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70" name="Shape 70"/>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71" name="Shape 71"/>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baseline="0">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72" name="Shape 72"/>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baseline="0">
                <a:solidFill>
                  <a:srgbClr val="BFBFBF"/>
                </a:solidFill>
                <a:latin typeface="Questrial"/>
                <a:ea typeface="Questrial"/>
                <a:cs typeface="Questrial"/>
                <a:sym typeface="Questrial"/>
              </a:rPr>
              <a:t>Acknowledgements</a:t>
            </a:r>
          </a:p>
        </p:txBody>
      </p:sp>
      <p:sp>
        <p:nvSpPr>
          <p:cNvPr id="73" name="Shape 73"/>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74" name="Shape 74"/>
          <p:cNvSpPr txBox="1">
            <a:spLocks noGrp="1"/>
          </p:cNvSpPr>
          <p:nvPr>
            <p:ph type="body" idx="2"/>
          </p:nvPr>
        </p:nvSpPr>
        <p:spPr>
          <a:xfrm>
            <a:off x="3511296" y="2369944"/>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75" name="Shape 75"/>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76" name="Shape 76"/>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spcBef>
                <a:spcPts val="0"/>
              </a:spcBef>
              <a:buClr>
                <a:schemeClr val="dk1"/>
              </a:buClr>
              <a:buSzPct val="25000"/>
              <a:buFont typeface="Questrial"/>
              <a:buNone/>
            </a:pPr>
            <a:r>
              <a:rPr lang="en-US" sz="1200" b="1" i="0" u="none" strike="noStrike" cap="none" baseline="0">
                <a:solidFill>
                  <a:schemeClr val="dk1"/>
                </a:solidFill>
                <a:latin typeface="Questrial"/>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7"/>
        <p:cNvGrpSpPr/>
        <p:nvPr/>
      </p:nvGrpSpPr>
      <p:grpSpPr>
        <a:xfrm>
          <a:off x="0" y="0"/>
          <a:ext cx="0" cy="0"/>
          <a:chOff x="0" y="0"/>
          <a:chExt cx="0" cy="0"/>
        </a:xfrm>
      </p:grpSpPr>
      <p:sp>
        <p:nvSpPr>
          <p:cNvPr id="78" name="Shape 7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79" name="Shape 79"/>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80" name="Shape 80"/>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baseline="0">
                <a:solidFill>
                  <a:srgbClr val="BFBFBF"/>
                </a:solidFill>
                <a:latin typeface="Questrial"/>
                <a:ea typeface="Questrial"/>
                <a:cs typeface="Questrial"/>
                <a:sym typeface="Questrial"/>
              </a:rPr>
              <a:t>Acknowledgements</a:t>
            </a:r>
          </a:p>
        </p:txBody>
      </p:sp>
      <p:sp>
        <p:nvSpPr>
          <p:cNvPr id="81" name="Shape 81"/>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82" name="Shape 82"/>
          <p:cNvSpPr txBox="1">
            <a:spLocks noGrp="1"/>
          </p:cNvSpPr>
          <p:nvPr>
            <p:ph type="body" idx="2"/>
          </p:nvPr>
        </p:nvSpPr>
        <p:spPr>
          <a:xfrm>
            <a:off x="571206" y="3011686"/>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83" name="Shape 83"/>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84" name="Shape 84"/>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baseline="0">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85" name="Shape 85"/>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spcBef>
                <a:spcPts val="0"/>
              </a:spcBef>
              <a:buClr>
                <a:schemeClr val="dk1"/>
              </a:buClr>
              <a:buSzPct val="25000"/>
              <a:buFont typeface="Questrial"/>
              <a:buNone/>
            </a:pPr>
            <a:r>
              <a:rPr lang="en-US" sz="1200" b="1" i="0" u="none" strike="noStrike" cap="none" baseline="0">
                <a:solidFill>
                  <a:schemeClr val="dk1"/>
                </a:solidFill>
                <a:latin typeface="Questrial"/>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6"/>
        <p:cNvGrpSpPr/>
        <p:nvPr/>
      </p:nvGrpSpPr>
      <p:grpSpPr>
        <a:xfrm>
          <a:off x="0" y="0"/>
          <a:ext cx="0" cy="0"/>
          <a:chOff x="0" y="0"/>
          <a:chExt cx="0" cy="0"/>
        </a:xfrm>
      </p:grpSpPr>
      <p:sp>
        <p:nvSpPr>
          <p:cNvPr id="87" name="Shape 8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88" name="Shape 88"/>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89" name="Shape 89"/>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90" name="Shape 90"/>
          <p:cNvSpPr txBox="1">
            <a:spLocks noGrp="1"/>
          </p:cNvSpPr>
          <p:nvPr>
            <p:ph type="body" idx="2"/>
          </p:nvPr>
        </p:nvSpPr>
        <p:spPr>
          <a:xfrm>
            <a:off x="740664" y="4049485"/>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60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91" name="Shape 91"/>
          <p:cNvSpPr>
            <a:spLocks noGrp="1"/>
          </p:cNvSpPr>
          <p:nvPr>
            <p:ph type="pic" idx="3"/>
          </p:nvPr>
        </p:nvSpPr>
        <p:spPr>
          <a:xfrm>
            <a:off x="0" y="0"/>
            <a:ext cx="9144000" cy="3429000"/>
          </a:xfrm>
          <a:prstGeom prst="rect">
            <a:avLst/>
          </a:prstGeom>
          <a:noFill/>
          <a:ln>
            <a:noFill/>
          </a:ln>
        </p:spPr>
      </p:sp>
      <p:sp>
        <p:nvSpPr>
          <p:cNvPr id="92" name="Shape 92"/>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200" baseline="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Questrial"/>
              <a:buNone/>
              <a:defRPr sz="4400" b="0" i="0" u="none" strike="noStrike" cap="none" baseline="0">
                <a:solidFill>
                  <a:schemeClr val="dk1"/>
                </a:solidFill>
                <a:latin typeface="Questrial"/>
                <a:ea typeface="Questrial"/>
                <a:cs typeface="Questrial"/>
                <a:sym typeface="Questrial"/>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sz="2800" b="0" i="0" u="none" strike="noStrike" cap="none" baseline="0">
                <a:solidFill>
                  <a:schemeClr val="dk1"/>
                </a:solidFill>
                <a:latin typeface="Questrial"/>
                <a:ea typeface="Questrial"/>
                <a:cs typeface="Questrial"/>
                <a:sym typeface="Questrial"/>
              </a:defRPr>
            </a:lvl1pPr>
            <a:lvl2pPr marL="685800" marR="0" indent="-76200" algn="l" rtl="0">
              <a:lnSpc>
                <a:spcPct val="90000"/>
              </a:lnSpc>
              <a:spcBef>
                <a:spcPts val="500"/>
              </a:spcBef>
              <a:buClr>
                <a:schemeClr val="dk1"/>
              </a:buClr>
              <a:buFont typeface="Arial"/>
              <a:buChar char="•"/>
              <a:defRPr sz="2400" b="0" i="0" u="none" strike="noStrike" cap="none" baseline="0">
                <a:solidFill>
                  <a:schemeClr val="dk1"/>
                </a:solidFill>
                <a:latin typeface="Questrial"/>
                <a:ea typeface="Questrial"/>
                <a:cs typeface="Questrial"/>
                <a:sym typeface="Questrial"/>
              </a:defRPr>
            </a:lvl2pPr>
            <a:lvl3pPr marL="1143000" marR="0" indent="-101600" algn="l" rtl="0">
              <a:lnSpc>
                <a:spcPct val="90000"/>
              </a:lnSpc>
              <a:spcBef>
                <a:spcPts val="500"/>
              </a:spcBef>
              <a:buClr>
                <a:schemeClr val="dk1"/>
              </a:buClr>
              <a:buFont typeface="Arial"/>
              <a:buChar char="•"/>
              <a:defRPr sz="2000" b="0" i="0" u="none" strike="noStrike" cap="none" baseline="0">
                <a:solidFill>
                  <a:schemeClr val="dk1"/>
                </a:solidFill>
                <a:latin typeface="Questrial"/>
                <a:ea typeface="Questrial"/>
                <a:cs typeface="Questrial"/>
                <a:sym typeface="Questrial"/>
              </a:defRPr>
            </a:lvl3pPr>
            <a:lvl4pPr marL="1600200" marR="0" indent="-114300" algn="l" rtl="0">
              <a:lnSpc>
                <a:spcPct val="90000"/>
              </a:lnSpc>
              <a:spcBef>
                <a:spcPts val="500"/>
              </a:spcBef>
              <a:buClr>
                <a:schemeClr val="dk1"/>
              </a:buClr>
              <a:buFont typeface="Arial"/>
              <a:buChar char="•"/>
              <a:defRPr sz="1800" b="0" i="0" u="none" strike="noStrike" cap="none" baseline="0">
                <a:solidFill>
                  <a:schemeClr val="dk1"/>
                </a:solidFill>
                <a:latin typeface="Questrial"/>
                <a:ea typeface="Questrial"/>
                <a:cs typeface="Questrial"/>
                <a:sym typeface="Questrial"/>
              </a:defRPr>
            </a:lvl4pPr>
            <a:lvl5pPr marL="2057400" marR="0" indent="-114300" algn="l" rtl="0">
              <a:lnSpc>
                <a:spcPct val="90000"/>
              </a:lnSpc>
              <a:spcBef>
                <a:spcPts val="500"/>
              </a:spcBef>
              <a:buClr>
                <a:schemeClr val="dk1"/>
              </a:buClr>
              <a:buFont typeface="Arial"/>
              <a:buChar char="•"/>
              <a:defRPr sz="1800" b="0" i="0" u="none" strike="noStrike" cap="none" baseline="0">
                <a:solidFill>
                  <a:schemeClr val="dk1"/>
                </a:solidFill>
                <a:latin typeface="Questrial"/>
                <a:ea typeface="Questrial"/>
                <a:cs typeface="Questrial"/>
                <a:sym typeface="Questrial"/>
              </a:defRPr>
            </a:lvl5pPr>
            <a:lvl6pPr marL="2514600" marR="0" indent="-114300" algn="l" rtl="0">
              <a:lnSpc>
                <a:spcPct val="90000"/>
              </a:lnSpc>
              <a:spcBef>
                <a:spcPts val="500"/>
              </a:spcBef>
              <a:buClr>
                <a:schemeClr val="dk1"/>
              </a:buClr>
              <a:buFont typeface="Arial"/>
              <a:buChar char="•"/>
              <a:defRPr sz="1800" b="0" i="0" u="none" strike="noStrike" cap="none" baseline="0">
                <a:solidFill>
                  <a:schemeClr val="dk1"/>
                </a:solidFill>
                <a:latin typeface="Questrial"/>
                <a:ea typeface="Questrial"/>
                <a:cs typeface="Questrial"/>
                <a:sym typeface="Questrial"/>
              </a:defRPr>
            </a:lvl6pPr>
            <a:lvl7pPr marL="2971800" marR="0" indent="-114300" algn="l" rtl="0">
              <a:lnSpc>
                <a:spcPct val="90000"/>
              </a:lnSpc>
              <a:spcBef>
                <a:spcPts val="500"/>
              </a:spcBef>
              <a:buClr>
                <a:schemeClr val="dk1"/>
              </a:buClr>
              <a:buFont typeface="Arial"/>
              <a:buChar char="•"/>
              <a:defRPr sz="1800" b="0" i="0" u="none" strike="noStrike" cap="none" baseline="0">
                <a:solidFill>
                  <a:schemeClr val="dk1"/>
                </a:solidFill>
                <a:latin typeface="Questrial"/>
                <a:ea typeface="Questrial"/>
                <a:cs typeface="Questrial"/>
                <a:sym typeface="Questrial"/>
              </a:defRPr>
            </a:lvl7pPr>
            <a:lvl8pPr marL="3429000" marR="0" indent="-114300" algn="l" rtl="0">
              <a:lnSpc>
                <a:spcPct val="90000"/>
              </a:lnSpc>
              <a:spcBef>
                <a:spcPts val="500"/>
              </a:spcBef>
              <a:buClr>
                <a:schemeClr val="dk1"/>
              </a:buClr>
              <a:buFont typeface="Arial"/>
              <a:buChar char="•"/>
              <a:defRPr sz="1800" b="0" i="0" u="none" strike="noStrike" cap="none" baseline="0">
                <a:solidFill>
                  <a:schemeClr val="dk1"/>
                </a:solidFill>
                <a:latin typeface="Questrial"/>
                <a:ea typeface="Questrial"/>
                <a:cs typeface="Questrial"/>
                <a:sym typeface="Questrial"/>
              </a:defRPr>
            </a:lvl8pPr>
            <a:lvl9pPr marL="3886200" marR="0" indent="-114300" algn="l" rtl="0">
              <a:lnSpc>
                <a:spcPct val="90000"/>
              </a:lnSpc>
              <a:spcBef>
                <a:spcPts val="500"/>
              </a:spcBef>
              <a:buClr>
                <a:schemeClr val="dk1"/>
              </a:buClr>
              <a:buFont typeface="Arial"/>
              <a:buChar char="•"/>
              <a:defRPr sz="1800" b="0" i="0" u="none" strike="noStrike" cap="none" baseline="0">
                <a:solidFill>
                  <a:schemeClr val="dk1"/>
                </a:solidFill>
                <a:latin typeface="Questrial"/>
                <a:ea typeface="Questrial"/>
                <a:cs typeface="Questrial"/>
                <a:sym typeface="Questrial"/>
              </a:defRPr>
            </a:lvl9pPr>
          </a:lstStyle>
          <a:p>
            <a:endParaRPr/>
          </a:p>
        </p:txBody>
      </p:sp>
      <p:sp>
        <p:nvSpPr>
          <p:cNvPr id="11" name="Shape 1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A6A3A3"/>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dk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dk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dk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dk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dk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dk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dk1"/>
                </a:solidFill>
                <a:latin typeface="Questrial"/>
                <a:ea typeface="Questrial"/>
                <a:cs typeface="Questrial"/>
                <a:sym typeface="Questrial"/>
              </a:defRPr>
            </a:lvl9pPr>
          </a:lstStyle>
          <a:p>
            <a:endParaRPr/>
          </a:p>
        </p:txBody>
      </p:sp>
      <p:sp>
        <p:nvSpPr>
          <p:cNvPr id="12" name="Shape 12"/>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A6A3A3"/>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dk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dk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dk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dk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dk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dk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dk1"/>
                </a:solidFill>
                <a:latin typeface="Questrial"/>
                <a:ea typeface="Questrial"/>
                <a:cs typeface="Questrial"/>
                <a:sym typeface="Questrial"/>
              </a:defRPr>
            </a:lvl9pPr>
          </a:lstStyle>
          <a:p>
            <a:endParaRPr/>
          </a:p>
        </p:txBody>
      </p:sp>
      <p:sp>
        <p:nvSpPr>
          <p:cNvPr id="13" name="Shape 1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A6A3A3"/>
                </a:solidFill>
                <a:latin typeface="Questrial"/>
                <a:ea typeface="Questrial"/>
                <a:cs typeface="Questrial"/>
                <a:sym typeface="Questrial"/>
              </a:rPr>
              <a:t>‹#›</a:t>
            </a:fld>
            <a:endParaRPr lang="en-US" sz="1200" b="0" i="0" u="none" strike="noStrike" cap="none" baseline="0">
              <a:solidFill>
                <a:srgbClr val="A6A3A3"/>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omments" Target="../comments/comment9.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omments" Target="../comments/comment10.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omments" Target="../comments/comment1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omments" Target="../comments/comment12.xml"/><Relationship Id="rId5" Type="http://schemas.openxmlformats.org/officeDocument/2006/relationships/image" Target="../media/image27.jpg"/><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comments" Target="../comments/comment13.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omments" Target="../comments/comment14.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15.xml"/><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comments" Target="../comments/commen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comments" Target="../comments/commen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6.xml.rels><?xml version="1.0" encoding="UTF-8" standalone="yes"?>
<Relationships xmlns="http://schemas.openxmlformats.org/package/2006/relationships"><Relationship Id="rId8" Type="http://schemas.openxmlformats.org/officeDocument/2006/relationships/comments" Target="../comments/comment5.xml"/><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comments" Target="../comments/comment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comments" Target="../comments/comment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8.tiff"/><Relationship Id="rId4" Type="http://schemas.openxmlformats.org/officeDocument/2006/relationships/image" Target="../media/image17.tif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omments" Target="../comments/comment8.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685800" y="1426463"/>
            <a:ext cx="7772400" cy="2432304"/>
          </a:xfrm>
          <a:prstGeom prst="rect">
            <a:avLst/>
          </a:prstGeom>
          <a:noFill/>
          <a:ln>
            <a:noFill/>
          </a:ln>
        </p:spPr>
        <p:txBody>
          <a:bodyPr lIns="91425" tIns="45700" rIns="91425" bIns="45700" anchor="b" anchorCtr="0">
            <a:noAutofit/>
          </a:bodyPr>
          <a:lstStyle/>
          <a:p>
            <a:pPr lvl="0" algn="ctr" rtl="0">
              <a:lnSpc>
                <a:spcPct val="100000"/>
              </a:lnSpc>
              <a:spcBef>
                <a:spcPts val="0"/>
              </a:spcBef>
              <a:spcAft>
                <a:spcPts val="600"/>
              </a:spcAft>
              <a:buClr>
                <a:srgbClr val="000000"/>
              </a:buClr>
              <a:buSzPct val="25000"/>
              <a:buFont typeface="Arial"/>
              <a:buNone/>
            </a:pPr>
            <a:r>
              <a:rPr lang="en-US" sz="6000" b="1" dirty="0">
                <a:solidFill>
                  <a:srgbClr val="000000"/>
                </a:solidFill>
                <a:latin typeface="Century Gothic" panose="020B0502020202020204" pitchFamily="34" charset="0"/>
              </a:rPr>
              <a:t>Wyoming Ecological Forecasting</a:t>
            </a:r>
          </a:p>
        </p:txBody>
      </p:sp>
      <p:sp>
        <p:nvSpPr>
          <p:cNvPr id="107" name="Shape 107"/>
          <p:cNvSpPr txBox="1">
            <a:spLocks noGrp="1"/>
          </p:cNvSpPr>
          <p:nvPr>
            <p:ph type="body" idx="2"/>
          </p:nvPr>
        </p:nvSpPr>
        <p:spPr>
          <a:xfrm>
            <a:off x="1829562" y="5358383"/>
            <a:ext cx="3621023"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dirty="0">
                <a:latin typeface="Century Gothic" panose="020B0502020202020204" pitchFamily="34" charset="0"/>
              </a:rPr>
              <a:t>Darin </a:t>
            </a:r>
            <a:r>
              <a:rPr lang="en-US" dirty="0" smtClean="0">
                <a:latin typeface="Century Gothic" panose="020B0502020202020204" pitchFamily="34" charset="0"/>
              </a:rPr>
              <a:t>Schulte(Project </a:t>
            </a:r>
            <a:r>
              <a:rPr lang="en-US" dirty="0">
                <a:latin typeface="Century Gothic" panose="020B0502020202020204" pitchFamily="34" charset="0"/>
              </a:rPr>
              <a:t>Lead) </a:t>
            </a:r>
          </a:p>
        </p:txBody>
      </p:sp>
      <p:sp>
        <p:nvSpPr>
          <p:cNvPr id="108" name="Shape 108"/>
          <p:cNvSpPr txBox="1">
            <a:spLocks noGrp="1"/>
          </p:cNvSpPr>
          <p:nvPr>
            <p:ph type="body" idx="3"/>
          </p:nvPr>
        </p:nvSpPr>
        <p:spPr>
          <a:xfrm>
            <a:off x="2428716" y="5751576"/>
            <a:ext cx="3182111"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dirty="0">
                <a:latin typeface="Century Gothic" panose="020B0502020202020204" pitchFamily="34" charset="0"/>
              </a:rPr>
              <a:t>Stephanie </a:t>
            </a:r>
            <a:r>
              <a:rPr lang="en-US" dirty="0" err="1">
                <a:latin typeface="Century Gothic" panose="020B0502020202020204" pitchFamily="34" charset="0"/>
              </a:rPr>
              <a:t>Krail</a:t>
            </a:r>
            <a:r>
              <a:rPr lang="en-US" dirty="0">
                <a:latin typeface="Century Gothic" panose="020B0502020202020204" pitchFamily="34" charset="0"/>
              </a:rPr>
              <a:t>	</a:t>
            </a:r>
          </a:p>
        </p:txBody>
      </p:sp>
      <p:sp>
        <p:nvSpPr>
          <p:cNvPr id="110" name="Shape 110"/>
          <p:cNvSpPr txBox="1">
            <a:spLocks noGrp="1"/>
          </p:cNvSpPr>
          <p:nvPr>
            <p:ph type="body" idx="5"/>
          </p:nvPr>
        </p:nvSpPr>
        <p:spPr>
          <a:xfrm>
            <a:off x="5663183" y="5358383"/>
            <a:ext cx="3182111"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dirty="0">
                <a:latin typeface="Century Gothic" panose="020B0502020202020204" pitchFamily="34" charset="0"/>
              </a:rPr>
              <a:t>Chandra Fowler</a:t>
            </a:r>
          </a:p>
        </p:txBody>
      </p:sp>
      <p:sp>
        <p:nvSpPr>
          <p:cNvPr id="111" name="Shape 111"/>
          <p:cNvSpPr txBox="1">
            <a:spLocks noGrp="1"/>
          </p:cNvSpPr>
          <p:nvPr>
            <p:ph type="body" idx="6"/>
          </p:nvPr>
        </p:nvSpPr>
        <p:spPr>
          <a:xfrm>
            <a:off x="5660135" y="5751576"/>
            <a:ext cx="3182111"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dirty="0">
                <a:latin typeface="Century Gothic" panose="020B0502020202020204" pitchFamily="34" charset="0"/>
              </a:rPr>
              <a:t>Oliver Miltenberger</a:t>
            </a:r>
          </a:p>
        </p:txBody>
      </p:sp>
      <p:sp>
        <p:nvSpPr>
          <p:cNvPr id="113" name="Shape 113"/>
          <p:cNvSpPr txBox="1">
            <a:spLocks noGrp="1"/>
          </p:cNvSpPr>
          <p:nvPr>
            <p:ph type="body" idx="8"/>
          </p:nvPr>
        </p:nvSpPr>
        <p:spPr>
          <a:xfrm>
            <a:off x="847650" y="4032375"/>
            <a:ext cx="7448700" cy="740700"/>
          </a:xfrm>
          <a:prstGeom prst="rect">
            <a:avLst/>
          </a:prstGeom>
          <a:noFill/>
          <a:ln>
            <a:noFill/>
          </a:ln>
        </p:spPr>
        <p:txBody>
          <a:bodyPr lIns="91425" tIns="45700" rIns="91425" bIns="45700" anchor="t" anchorCtr="0">
            <a:noAutofit/>
          </a:bodyPr>
          <a:lstStyle/>
          <a:p>
            <a:pPr lvl="0" rtl="0">
              <a:lnSpc>
                <a:spcPct val="100000"/>
              </a:lnSpc>
              <a:spcBef>
                <a:spcPts val="0"/>
              </a:spcBef>
              <a:spcAft>
                <a:spcPts val="600"/>
              </a:spcAft>
              <a:buClr>
                <a:srgbClr val="000000"/>
              </a:buClr>
              <a:buSzPct val="61111"/>
              <a:buFont typeface="Arial"/>
              <a:buNone/>
            </a:pPr>
            <a:r>
              <a:rPr lang="en-US" sz="2000" b="0" dirty="0">
                <a:solidFill>
                  <a:srgbClr val="000000"/>
                </a:solidFill>
                <a:latin typeface="Century Gothic" panose="020B0502020202020204" pitchFamily="34" charset="0"/>
              </a:rPr>
              <a:t>Mapping Cheatgrass Phenology and Distribution in a Post-Wildfire Landscape in Wyoming’s Medicine Bow National Forest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val 46"/>
          <p:cNvSpPr/>
          <p:nvPr/>
        </p:nvSpPr>
        <p:spPr>
          <a:xfrm>
            <a:off x="7614392" y="442013"/>
            <a:ext cx="719137" cy="719137"/>
          </a:xfrm>
          <a:prstGeom prst="ellipse">
            <a:avLst/>
          </a:prstGeom>
          <a:solidFill>
            <a:schemeClr val="bg1"/>
          </a:solidFill>
          <a:ln w="3175">
            <a:solidFill>
              <a:schemeClr val="accent1">
                <a:shade val="50000"/>
                <a:alpha val="25000"/>
              </a:schemeClr>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p:nvGrpSpPr>
        <p:grpSpPr>
          <a:xfrm>
            <a:off x="7558911" y="512221"/>
            <a:ext cx="834864" cy="691303"/>
            <a:chOff x="7558911" y="718795"/>
            <a:chExt cx="834864" cy="691303"/>
          </a:xfrm>
        </p:grpSpPr>
        <p:sp>
          <p:nvSpPr>
            <p:cNvPr id="49" name="Parallelogram 48"/>
            <p:cNvSpPr/>
            <p:nvPr/>
          </p:nvSpPr>
          <p:spPr>
            <a:xfrm>
              <a:off x="7558911" y="815833"/>
              <a:ext cx="834864" cy="594265"/>
            </a:xfrm>
            <a:prstGeom prst="parallelogram">
              <a:avLst/>
            </a:prstGeom>
            <a:solidFill>
              <a:srgbClr val="8B91B2">
                <a:alpha val="25000"/>
              </a:srgb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50" name="Teardrop 49"/>
            <p:cNvSpPr/>
            <p:nvPr/>
          </p:nvSpPr>
          <p:spPr>
            <a:xfrm rot="8100000">
              <a:off x="7856399" y="718795"/>
              <a:ext cx="262626" cy="258290"/>
            </a:xfrm>
            <a:prstGeom prst="teardrop">
              <a:avLst>
                <a:gd name="adj" fmla="val 121860"/>
              </a:avLst>
            </a:prstGeom>
            <a:solidFill>
              <a:srgbClr val="8B91B2">
                <a:alpha val="2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51" name="Oval 50"/>
            <p:cNvSpPr/>
            <p:nvPr/>
          </p:nvSpPr>
          <p:spPr>
            <a:xfrm>
              <a:off x="7916976" y="760833"/>
              <a:ext cx="153250" cy="1506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cxnSp>
          <p:nvCxnSpPr>
            <p:cNvPr id="52" name="Straight Connector 51"/>
            <p:cNvCxnSpPr/>
            <p:nvPr/>
          </p:nvCxnSpPr>
          <p:spPr>
            <a:xfrm flipH="1">
              <a:off x="7981364" y="776547"/>
              <a:ext cx="1066" cy="80206"/>
            </a:xfrm>
            <a:prstGeom prst="line">
              <a:avLst/>
            </a:prstGeom>
            <a:ln w="19050">
              <a:solidFill>
                <a:srgbClr val="8B91B2">
                  <a:alpha val="25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977555" y="853208"/>
              <a:ext cx="44624" cy="12307"/>
            </a:xfrm>
            <a:prstGeom prst="line">
              <a:avLst/>
            </a:prstGeom>
            <a:ln w="28575">
              <a:solidFill>
                <a:srgbClr val="8B91B2">
                  <a:alpha val="25000"/>
                </a:srgbClr>
              </a:solidFill>
            </a:ln>
          </p:spPr>
          <p:style>
            <a:lnRef idx="1">
              <a:schemeClr val="accent1"/>
            </a:lnRef>
            <a:fillRef idx="0">
              <a:schemeClr val="accent1"/>
            </a:fillRef>
            <a:effectRef idx="0">
              <a:schemeClr val="accent1"/>
            </a:effectRef>
            <a:fontRef idx="minor">
              <a:schemeClr val="tx1"/>
            </a:fontRef>
          </p:style>
        </p:cxnSp>
      </p:grpSp>
      <p:sp>
        <p:nvSpPr>
          <p:cNvPr id="26" name="Oval 25"/>
          <p:cNvSpPr/>
          <p:nvPr/>
        </p:nvSpPr>
        <p:spPr>
          <a:xfrm>
            <a:off x="5266715" y="431947"/>
            <a:ext cx="719137" cy="719137"/>
          </a:xfrm>
          <a:prstGeom prst="ellipse">
            <a:avLst/>
          </a:prstGeom>
          <a:solidFill>
            <a:schemeClr val="bg1"/>
          </a:solidFill>
          <a:ln w="3175">
            <a:solidFill>
              <a:schemeClr val="accent1">
                <a:shade val="50000"/>
                <a:alpha val="25000"/>
              </a:schemeClr>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hape 190"/>
          <p:cNvSpPr txBox="1"/>
          <p:nvPr/>
        </p:nvSpPr>
        <p:spPr>
          <a:xfrm>
            <a:off x="39832" y="6127337"/>
            <a:ext cx="8405667" cy="610259"/>
          </a:xfrm>
          <a:prstGeom prst="rect">
            <a:avLst/>
          </a:prstGeom>
          <a:noFill/>
          <a:ln>
            <a:noFill/>
          </a:ln>
        </p:spPr>
        <p:txBody>
          <a:bodyPr lIns="91425" tIns="91425" rIns="91425" bIns="91425" anchor="ctr" anchorCtr="0">
            <a:noAutofit/>
          </a:bodyPr>
          <a:lstStyle/>
          <a:p>
            <a:pPr lvl="0" rtl="0">
              <a:spcBef>
                <a:spcPts val="0"/>
              </a:spcBef>
              <a:buNone/>
            </a:pPr>
            <a:r>
              <a:rPr lang="en-US" sz="4000" b="1" dirty="0" smtClean="0">
                <a:solidFill>
                  <a:srgbClr val="1D9A78"/>
                </a:solidFill>
                <a:latin typeface="Century Gothic" panose="020B0502020202020204" pitchFamily="34" charset="0"/>
              </a:rPr>
              <a:t>Modeling</a:t>
            </a:r>
          </a:p>
        </p:txBody>
      </p:sp>
      <p:sp>
        <p:nvSpPr>
          <p:cNvPr id="24" name="TextBox 458"/>
          <p:cNvSpPr txBox="1"/>
          <p:nvPr/>
        </p:nvSpPr>
        <p:spPr>
          <a:xfrm>
            <a:off x="6876650" y="2711403"/>
            <a:ext cx="1946858" cy="380081"/>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b="1" dirty="0" smtClean="0">
                <a:solidFill>
                  <a:schemeClr val="bg1"/>
                </a:solidFill>
                <a:latin typeface="Century Gothic" panose="020B0502020202020204" pitchFamily="34" charset="0"/>
              </a:rPr>
              <a:t>Results</a:t>
            </a:r>
            <a:endParaRPr lang="en-US" sz="2000" b="1" dirty="0">
              <a:solidFill>
                <a:schemeClr val="bg1"/>
              </a:solidFill>
              <a:latin typeface="Century Gothic" panose="020B0502020202020204" pitchFamily="34" charset="0"/>
            </a:endParaRPr>
          </a:p>
        </p:txBody>
      </p:sp>
      <p:sp>
        <p:nvSpPr>
          <p:cNvPr id="61" name="Oval 60"/>
          <p:cNvSpPr/>
          <p:nvPr/>
        </p:nvSpPr>
        <p:spPr>
          <a:xfrm>
            <a:off x="5267017" y="431947"/>
            <a:ext cx="719137" cy="719137"/>
          </a:xfrm>
          <a:prstGeom prst="ellipse">
            <a:avLst/>
          </a:prstGeom>
          <a:solidFill>
            <a:schemeClr val="bg1"/>
          </a:solidFill>
          <a:ln w="3175">
            <a:noFill/>
          </a:ln>
          <a:effectLst>
            <a:glow>
              <a:schemeClr val="bg1"/>
            </a:glow>
            <a:outerShdw blurRad="139700" dist="381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5106695" y="329260"/>
            <a:ext cx="992453" cy="751261"/>
            <a:chOff x="4823046" y="1262428"/>
            <a:chExt cx="1824325" cy="1380966"/>
          </a:xfrm>
          <a:noFill/>
        </p:grpSpPr>
        <p:sp>
          <p:nvSpPr>
            <p:cNvPr id="54" name="Freeform 53"/>
            <p:cNvSpPr/>
            <p:nvPr/>
          </p:nvSpPr>
          <p:spPr>
            <a:xfrm>
              <a:off x="5020171" y="1357055"/>
              <a:ext cx="1582920" cy="1172055"/>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a:solidFill>
                <a:srgbClr val="8B9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p:nvPr/>
          </p:nvCxnSpPr>
          <p:spPr>
            <a:xfrm>
              <a:off x="4956779" y="1262428"/>
              <a:ext cx="0" cy="1380966"/>
            </a:xfrm>
            <a:prstGeom prst="line">
              <a:avLst/>
            </a:prstGeom>
            <a:grpFill/>
            <a:ln w="28575">
              <a:solidFill>
                <a:srgbClr val="8B91B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823046" y="2586335"/>
              <a:ext cx="1824325" cy="0"/>
            </a:xfrm>
            <a:prstGeom prst="line">
              <a:avLst/>
            </a:prstGeom>
            <a:grpFill/>
            <a:ln w="28575">
              <a:solidFill>
                <a:srgbClr val="8B91B2"/>
              </a:solidFill>
            </a:ln>
          </p:spPr>
          <p:style>
            <a:lnRef idx="1">
              <a:schemeClr val="accent1"/>
            </a:lnRef>
            <a:fillRef idx="0">
              <a:schemeClr val="accent1"/>
            </a:fillRef>
            <a:effectRef idx="0">
              <a:schemeClr val="accent1"/>
            </a:effectRef>
            <a:fontRef idx="minor">
              <a:schemeClr val="tx1"/>
            </a:fontRef>
          </p:style>
        </p:cxnSp>
      </p:grpSp>
      <p:sp>
        <p:nvSpPr>
          <p:cNvPr id="22" name="Oval 21"/>
          <p:cNvSpPr/>
          <p:nvPr/>
        </p:nvSpPr>
        <p:spPr>
          <a:xfrm>
            <a:off x="282263" y="448827"/>
            <a:ext cx="719137" cy="719137"/>
          </a:xfrm>
          <a:prstGeom prst="ellipse">
            <a:avLst/>
          </a:prstGeom>
          <a:solidFill>
            <a:schemeClr val="bg1"/>
          </a:solidFill>
          <a:ln w="3175">
            <a:solidFill>
              <a:schemeClr val="accent1">
                <a:shade val="50000"/>
                <a:alpha val="25000"/>
              </a:schemeClr>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807791" y="441097"/>
            <a:ext cx="719137" cy="719137"/>
          </a:xfrm>
          <a:prstGeom prst="ellipse">
            <a:avLst/>
          </a:prstGeom>
          <a:solidFill>
            <a:schemeClr val="bg1"/>
          </a:solidFill>
          <a:ln w="3175">
            <a:solidFill>
              <a:schemeClr val="accent1">
                <a:shade val="50000"/>
                <a:alpha val="25000"/>
              </a:schemeClr>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rot="21049801">
            <a:off x="413913" y="428374"/>
            <a:ext cx="724540" cy="681981"/>
          </a:xfrm>
          <a:prstGeom prst="rect">
            <a:avLst/>
          </a:prstGeom>
        </p:spPr>
      </p:pic>
      <p:grpSp>
        <p:nvGrpSpPr>
          <p:cNvPr id="30" name="Group 29"/>
          <p:cNvGrpSpPr/>
          <p:nvPr/>
        </p:nvGrpSpPr>
        <p:grpSpPr>
          <a:xfrm>
            <a:off x="2754205" y="403953"/>
            <a:ext cx="834863" cy="843170"/>
            <a:chOff x="2815757" y="1194328"/>
            <a:chExt cx="1534643" cy="1549913"/>
          </a:xfrm>
          <a:solidFill>
            <a:srgbClr val="8B91B2">
              <a:alpha val="25000"/>
            </a:srgbClr>
          </a:solidFill>
        </p:grpSpPr>
        <p:sp>
          <p:nvSpPr>
            <p:cNvPr id="31" name="Parallelogram 30"/>
            <p:cNvSpPr/>
            <p:nvPr/>
          </p:nvSpPr>
          <p:spPr>
            <a:xfrm>
              <a:off x="2815757" y="1651865"/>
              <a:ext cx="1534643" cy="1092376"/>
            </a:xfrm>
            <a:prstGeom prst="parallelogram">
              <a:avLst/>
            </a:prstGeom>
            <a:grpFill/>
            <a:ln w="12700" cap="flat" cmpd="sng" algn="ctr">
              <a:solidFill>
                <a:schemeClr val="bg1">
                  <a:alpha val="25000"/>
                </a:scheme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35" name="Parallelogram 34"/>
            <p:cNvSpPr/>
            <p:nvPr/>
          </p:nvSpPr>
          <p:spPr>
            <a:xfrm>
              <a:off x="2815757" y="1423680"/>
              <a:ext cx="1534643" cy="1092376"/>
            </a:xfrm>
            <a:prstGeom prst="parallelogram">
              <a:avLst/>
            </a:prstGeom>
            <a:grpFill/>
            <a:ln w="12700" cap="flat" cmpd="sng" algn="ctr">
              <a:solidFill>
                <a:schemeClr val="bg1">
                  <a:alpha val="25000"/>
                </a:scheme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36" name="Parallelogram 35"/>
            <p:cNvSpPr/>
            <p:nvPr/>
          </p:nvSpPr>
          <p:spPr>
            <a:xfrm>
              <a:off x="2815757" y="1194328"/>
              <a:ext cx="1534643" cy="1092376"/>
            </a:xfrm>
            <a:prstGeom prst="parallelogram">
              <a:avLst/>
            </a:prstGeom>
            <a:grpFill/>
            <a:ln w="12700" cap="flat" cmpd="sng" algn="ctr">
              <a:solidFill>
                <a:schemeClr val="bg1">
                  <a:alpha val="25000"/>
                </a:scheme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263" y="1658827"/>
            <a:ext cx="4171518" cy="417151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0746" y="1710588"/>
            <a:ext cx="3985758" cy="3985758"/>
          </a:xfrm>
          <a:prstGeom prst="rect">
            <a:avLst/>
          </a:prstGeom>
        </p:spPr>
      </p:pic>
    </p:spTree>
    <p:extLst>
      <p:ext uri="{BB962C8B-B14F-4D97-AF65-F5344CB8AC3E}">
        <p14:creationId xmlns:p14="http://schemas.microsoft.com/office/powerpoint/2010/main" val="321068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val 46"/>
          <p:cNvSpPr/>
          <p:nvPr/>
        </p:nvSpPr>
        <p:spPr>
          <a:xfrm>
            <a:off x="7614392" y="442013"/>
            <a:ext cx="719137" cy="719137"/>
          </a:xfrm>
          <a:prstGeom prst="ellipse">
            <a:avLst/>
          </a:prstGeom>
          <a:solidFill>
            <a:schemeClr val="bg1"/>
          </a:solidFill>
          <a:ln w="3175">
            <a:solidFill>
              <a:schemeClr val="accent1">
                <a:shade val="50000"/>
                <a:alpha val="25000"/>
              </a:schemeClr>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p:nvGrpSpPr>
        <p:grpSpPr>
          <a:xfrm>
            <a:off x="7558911" y="512221"/>
            <a:ext cx="834864" cy="691303"/>
            <a:chOff x="7558911" y="718795"/>
            <a:chExt cx="834864" cy="691303"/>
          </a:xfrm>
        </p:grpSpPr>
        <p:sp>
          <p:nvSpPr>
            <p:cNvPr id="49" name="Parallelogram 48"/>
            <p:cNvSpPr/>
            <p:nvPr/>
          </p:nvSpPr>
          <p:spPr>
            <a:xfrm>
              <a:off x="7558911" y="815833"/>
              <a:ext cx="834864" cy="594265"/>
            </a:xfrm>
            <a:prstGeom prst="parallelogram">
              <a:avLst/>
            </a:prstGeom>
            <a:solidFill>
              <a:srgbClr val="8B91B2">
                <a:alpha val="25000"/>
              </a:srgb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50" name="Teardrop 49"/>
            <p:cNvSpPr/>
            <p:nvPr/>
          </p:nvSpPr>
          <p:spPr>
            <a:xfrm rot="8100000">
              <a:off x="7856399" y="718795"/>
              <a:ext cx="262626" cy="258290"/>
            </a:xfrm>
            <a:prstGeom prst="teardrop">
              <a:avLst>
                <a:gd name="adj" fmla="val 121860"/>
              </a:avLst>
            </a:prstGeom>
            <a:solidFill>
              <a:srgbClr val="8B91B2">
                <a:alpha val="2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51" name="Oval 50"/>
            <p:cNvSpPr/>
            <p:nvPr/>
          </p:nvSpPr>
          <p:spPr>
            <a:xfrm>
              <a:off x="7916976" y="760833"/>
              <a:ext cx="153250" cy="1506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cxnSp>
          <p:nvCxnSpPr>
            <p:cNvPr id="52" name="Straight Connector 51"/>
            <p:cNvCxnSpPr/>
            <p:nvPr/>
          </p:nvCxnSpPr>
          <p:spPr>
            <a:xfrm flipH="1">
              <a:off x="7981364" y="776547"/>
              <a:ext cx="1066" cy="80206"/>
            </a:xfrm>
            <a:prstGeom prst="line">
              <a:avLst/>
            </a:prstGeom>
            <a:ln w="19050">
              <a:solidFill>
                <a:srgbClr val="8B91B2">
                  <a:alpha val="25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977555" y="853208"/>
              <a:ext cx="44624" cy="12307"/>
            </a:xfrm>
            <a:prstGeom prst="line">
              <a:avLst/>
            </a:prstGeom>
            <a:ln w="28575">
              <a:solidFill>
                <a:srgbClr val="8B91B2">
                  <a:alpha val="25000"/>
                </a:srgbClr>
              </a:solidFill>
            </a:ln>
          </p:spPr>
          <p:style>
            <a:lnRef idx="1">
              <a:schemeClr val="accent1"/>
            </a:lnRef>
            <a:fillRef idx="0">
              <a:schemeClr val="accent1"/>
            </a:fillRef>
            <a:effectRef idx="0">
              <a:schemeClr val="accent1"/>
            </a:effectRef>
            <a:fontRef idx="minor">
              <a:schemeClr val="tx1"/>
            </a:fontRef>
          </p:style>
        </p:cxnSp>
      </p:grpSp>
      <p:sp>
        <p:nvSpPr>
          <p:cNvPr id="26" name="Oval 25"/>
          <p:cNvSpPr/>
          <p:nvPr/>
        </p:nvSpPr>
        <p:spPr>
          <a:xfrm>
            <a:off x="5266715" y="431947"/>
            <a:ext cx="719137" cy="719137"/>
          </a:xfrm>
          <a:prstGeom prst="ellipse">
            <a:avLst/>
          </a:prstGeom>
          <a:solidFill>
            <a:schemeClr val="bg1"/>
          </a:solidFill>
          <a:ln w="3175">
            <a:solidFill>
              <a:schemeClr val="accent1">
                <a:shade val="50000"/>
                <a:alpha val="25000"/>
              </a:schemeClr>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hape 190"/>
          <p:cNvSpPr txBox="1"/>
          <p:nvPr/>
        </p:nvSpPr>
        <p:spPr>
          <a:xfrm>
            <a:off x="39832" y="6127337"/>
            <a:ext cx="8405667" cy="610259"/>
          </a:xfrm>
          <a:prstGeom prst="rect">
            <a:avLst/>
          </a:prstGeom>
          <a:noFill/>
          <a:ln>
            <a:noFill/>
          </a:ln>
        </p:spPr>
        <p:txBody>
          <a:bodyPr lIns="91425" tIns="91425" rIns="91425" bIns="91425" anchor="ctr" anchorCtr="0">
            <a:noAutofit/>
          </a:bodyPr>
          <a:lstStyle/>
          <a:p>
            <a:pPr lvl="0" rtl="0">
              <a:spcBef>
                <a:spcPts val="0"/>
              </a:spcBef>
              <a:buNone/>
            </a:pPr>
            <a:r>
              <a:rPr lang="en-US" sz="4000" b="1" dirty="0" smtClean="0">
                <a:solidFill>
                  <a:srgbClr val="1D9A78"/>
                </a:solidFill>
                <a:latin typeface="Century Gothic" panose="020B0502020202020204" pitchFamily="34" charset="0"/>
              </a:rPr>
              <a:t>Modeling – Probability Maps</a:t>
            </a:r>
          </a:p>
        </p:txBody>
      </p:sp>
      <p:sp>
        <p:nvSpPr>
          <p:cNvPr id="24" name="TextBox 458"/>
          <p:cNvSpPr txBox="1"/>
          <p:nvPr/>
        </p:nvSpPr>
        <p:spPr>
          <a:xfrm>
            <a:off x="6876650" y="2711403"/>
            <a:ext cx="1946858" cy="380081"/>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b="1" dirty="0" smtClean="0">
                <a:solidFill>
                  <a:schemeClr val="bg1"/>
                </a:solidFill>
                <a:latin typeface="Century Gothic" panose="020B0502020202020204" pitchFamily="34" charset="0"/>
              </a:rPr>
              <a:t>Results</a:t>
            </a:r>
            <a:endParaRPr lang="en-US" sz="2000" b="1" dirty="0">
              <a:solidFill>
                <a:schemeClr val="bg1"/>
              </a:solidFill>
              <a:latin typeface="Century Gothic" panose="020B0502020202020204" pitchFamily="34" charset="0"/>
            </a:endParaRPr>
          </a:p>
        </p:txBody>
      </p:sp>
      <p:sp>
        <p:nvSpPr>
          <p:cNvPr id="61" name="Oval 60"/>
          <p:cNvSpPr/>
          <p:nvPr/>
        </p:nvSpPr>
        <p:spPr>
          <a:xfrm>
            <a:off x="5267017" y="431947"/>
            <a:ext cx="719137" cy="719137"/>
          </a:xfrm>
          <a:prstGeom prst="ellipse">
            <a:avLst/>
          </a:prstGeom>
          <a:solidFill>
            <a:schemeClr val="bg1"/>
          </a:solidFill>
          <a:ln w="3175">
            <a:noFill/>
          </a:ln>
          <a:effectLst>
            <a:glow>
              <a:schemeClr val="bg1"/>
            </a:glow>
            <a:outerShdw blurRad="139700" dist="381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5106695" y="329260"/>
            <a:ext cx="992453" cy="751261"/>
            <a:chOff x="4823046" y="1262428"/>
            <a:chExt cx="1824325" cy="1380966"/>
          </a:xfrm>
          <a:noFill/>
        </p:grpSpPr>
        <p:sp>
          <p:nvSpPr>
            <p:cNvPr id="54" name="Freeform 53"/>
            <p:cNvSpPr/>
            <p:nvPr/>
          </p:nvSpPr>
          <p:spPr>
            <a:xfrm>
              <a:off x="5020171" y="1357055"/>
              <a:ext cx="1582920" cy="1172055"/>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a:solidFill>
                <a:srgbClr val="8B9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p:nvPr/>
          </p:nvCxnSpPr>
          <p:spPr>
            <a:xfrm>
              <a:off x="4956779" y="1262428"/>
              <a:ext cx="0" cy="1380966"/>
            </a:xfrm>
            <a:prstGeom prst="line">
              <a:avLst/>
            </a:prstGeom>
            <a:grpFill/>
            <a:ln w="28575">
              <a:solidFill>
                <a:srgbClr val="8B91B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823046" y="2586335"/>
              <a:ext cx="1824325" cy="0"/>
            </a:xfrm>
            <a:prstGeom prst="line">
              <a:avLst/>
            </a:prstGeom>
            <a:grpFill/>
            <a:ln w="28575">
              <a:solidFill>
                <a:srgbClr val="8B91B2"/>
              </a:solidFill>
            </a:ln>
          </p:spPr>
          <p:style>
            <a:lnRef idx="1">
              <a:schemeClr val="accent1"/>
            </a:lnRef>
            <a:fillRef idx="0">
              <a:schemeClr val="accent1"/>
            </a:fillRef>
            <a:effectRef idx="0">
              <a:schemeClr val="accent1"/>
            </a:effectRef>
            <a:fontRef idx="minor">
              <a:schemeClr val="tx1"/>
            </a:fontRef>
          </p:style>
        </p:cxnSp>
      </p:grpSp>
      <p:sp>
        <p:nvSpPr>
          <p:cNvPr id="22" name="Oval 21"/>
          <p:cNvSpPr/>
          <p:nvPr/>
        </p:nvSpPr>
        <p:spPr>
          <a:xfrm>
            <a:off x="282263" y="448827"/>
            <a:ext cx="719137" cy="719137"/>
          </a:xfrm>
          <a:prstGeom prst="ellipse">
            <a:avLst/>
          </a:prstGeom>
          <a:solidFill>
            <a:schemeClr val="bg1"/>
          </a:solidFill>
          <a:ln w="3175">
            <a:solidFill>
              <a:schemeClr val="accent1">
                <a:shade val="50000"/>
                <a:alpha val="25000"/>
              </a:schemeClr>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807791" y="441097"/>
            <a:ext cx="719137" cy="719137"/>
          </a:xfrm>
          <a:prstGeom prst="ellipse">
            <a:avLst/>
          </a:prstGeom>
          <a:solidFill>
            <a:schemeClr val="bg1"/>
          </a:solidFill>
          <a:ln w="3175">
            <a:solidFill>
              <a:schemeClr val="accent1">
                <a:shade val="50000"/>
                <a:alpha val="25000"/>
              </a:schemeClr>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rot="21049801">
            <a:off x="413913" y="428374"/>
            <a:ext cx="724540" cy="681981"/>
          </a:xfrm>
          <a:prstGeom prst="rect">
            <a:avLst/>
          </a:prstGeom>
        </p:spPr>
      </p:pic>
      <p:grpSp>
        <p:nvGrpSpPr>
          <p:cNvPr id="30" name="Group 29"/>
          <p:cNvGrpSpPr/>
          <p:nvPr/>
        </p:nvGrpSpPr>
        <p:grpSpPr>
          <a:xfrm>
            <a:off x="2754205" y="403953"/>
            <a:ext cx="834863" cy="843170"/>
            <a:chOff x="2815757" y="1194328"/>
            <a:chExt cx="1534643" cy="1549913"/>
          </a:xfrm>
          <a:solidFill>
            <a:srgbClr val="8B91B2">
              <a:alpha val="25000"/>
            </a:srgbClr>
          </a:solidFill>
        </p:grpSpPr>
        <p:sp>
          <p:nvSpPr>
            <p:cNvPr id="31" name="Parallelogram 30"/>
            <p:cNvSpPr/>
            <p:nvPr/>
          </p:nvSpPr>
          <p:spPr>
            <a:xfrm>
              <a:off x="2815757" y="1651865"/>
              <a:ext cx="1534643" cy="1092376"/>
            </a:xfrm>
            <a:prstGeom prst="parallelogram">
              <a:avLst/>
            </a:prstGeom>
            <a:grpFill/>
            <a:ln w="12700" cap="flat" cmpd="sng" algn="ctr">
              <a:solidFill>
                <a:schemeClr val="bg1">
                  <a:alpha val="25000"/>
                </a:scheme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35" name="Parallelogram 34"/>
            <p:cNvSpPr/>
            <p:nvPr/>
          </p:nvSpPr>
          <p:spPr>
            <a:xfrm>
              <a:off x="2815757" y="1423680"/>
              <a:ext cx="1534643" cy="1092376"/>
            </a:xfrm>
            <a:prstGeom prst="parallelogram">
              <a:avLst/>
            </a:prstGeom>
            <a:grpFill/>
            <a:ln w="12700" cap="flat" cmpd="sng" algn="ctr">
              <a:solidFill>
                <a:schemeClr val="bg1">
                  <a:alpha val="25000"/>
                </a:scheme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36" name="Parallelogram 35"/>
            <p:cNvSpPr/>
            <p:nvPr/>
          </p:nvSpPr>
          <p:spPr>
            <a:xfrm>
              <a:off x="2815757" y="1194328"/>
              <a:ext cx="1534643" cy="1092376"/>
            </a:xfrm>
            <a:prstGeom prst="parallelogram">
              <a:avLst/>
            </a:prstGeom>
            <a:grpFill/>
            <a:ln w="12700" cap="flat" cmpd="sng" algn="ctr">
              <a:solidFill>
                <a:schemeClr val="bg1">
                  <a:alpha val="25000"/>
                </a:scheme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grpSp>
      <p:pic>
        <p:nvPicPr>
          <p:cNvPr id="27" name="Picture 26" descr="G:\DEVELOP_Fall2015_WyoEco\Output_statistics\Probability_map_statistics\Probability_map_percent_categories\probability_map_rf.jpg"/>
          <p:cNvPicPr/>
          <p:nvPr/>
        </p:nvPicPr>
        <p:blipFill rotWithShape="1">
          <a:blip r:embed="rId4">
            <a:extLst>
              <a:ext uri="{28A0092B-C50C-407E-A947-70E740481C1C}">
                <a14:useLocalDpi xmlns:a14="http://schemas.microsoft.com/office/drawing/2010/main" val="0"/>
              </a:ext>
            </a:extLst>
          </a:blip>
          <a:srcRect/>
          <a:stretch/>
        </p:blipFill>
        <p:spPr bwMode="auto">
          <a:xfrm>
            <a:off x="2242479" y="1579468"/>
            <a:ext cx="4816244" cy="4064482"/>
          </a:xfrm>
          <a:prstGeom prst="rect">
            <a:avLst/>
          </a:prstGeom>
          <a:noFill/>
          <a:ln>
            <a:noFill/>
          </a:ln>
          <a:extLst>
            <a:ext uri="{53640926-AAD7-44d8-BBD7-CCE9431645EC}">
              <a14:shadowObscured xmlns:a14="http://schemas.microsoft.com/office/drawing/2010/main" xmlns=""/>
            </a:ext>
          </a:extLst>
        </p:spPr>
      </p:pic>
      <p:sp>
        <p:nvSpPr>
          <p:cNvPr id="2" name="Rectangle 1"/>
          <p:cNvSpPr/>
          <p:nvPr/>
        </p:nvSpPr>
        <p:spPr>
          <a:xfrm>
            <a:off x="1638279" y="2617557"/>
            <a:ext cx="375659" cy="947854"/>
          </a:xfrm>
          <a:prstGeom prst="rect">
            <a:avLst/>
          </a:prstGeom>
          <a:gradFill>
            <a:gsLst>
              <a:gs pos="0">
                <a:srgbClr val="FF0000"/>
              </a:gs>
              <a:gs pos="52000">
                <a:srgbClr val="FFC000"/>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029289" y="2504274"/>
            <a:ext cx="905615" cy="338554"/>
          </a:xfrm>
          <a:prstGeom prst="rect">
            <a:avLst/>
          </a:prstGeom>
          <a:noFill/>
        </p:spPr>
        <p:txBody>
          <a:bodyPr wrap="square" rtlCol="0">
            <a:spAutoFit/>
          </a:bodyPr>
          <a:lstStyle/>
          <a:p>
            <a:r>
              <a:rPr lang="en-US" sz="1600" dirty="0" smtClean="0">
                <a:latin typeface="Century Gothic" panose="020B0502020202020204" pitchFamily="34" charset="0"/>
              </a:rPr>
              <a:t>High</a:t>
            </a:r>
            <a:endParaRPr lang="en-US" sz="1600" dirty="0">
              <a:latin typeface="Century Gothic" panose="020B0502020202020204" pitchFamily="34" charset="0"/>
            </a:endParaRPr>
          </a:p>
        </p:txBody>
      </p:sp>
      <p:sp>
        <p:nvSpPr>
          <p:cNvPr id="37" name="TextBox 36"/>
          <p:cNvSpPr txBox="1"/>
          <p:nvPr/>
        </p:nvSpPr>
        <p:spPr>
          <a:xfrm>
            <a:off x="2013937" y="3295438"/>
            <a:ext cx="905615" cy="338554"/>
          </a:xfrm>
          <a:prstGeom prst="rect">
            <a:avLst/>
          </a:prstGeom>
          <a:noFill/>
        </p:spPr>
        <p:txBody>
          <a:bodyPr wrap="square" rtlCol="0">
            <a:spAutoFit/>
          </a:bodyPr>
          <a:lstStyle/>
          <a:p>
            <a:r>
              <a:rPr lang="en-US" sz="1600" dirty="0" smtClean="0">
                <a:latin typeface="Century Gothic" panose="020B0502020202020204" pitchFamily="34" charset="0"/>
              </a:rPr>
              <a:t>Low</a:t>
            </a:r>
            <a:endParaRPr lang="en-US" sz="1600" dirty="0">
              <a:latin typeface="Century Gothic" panose="020B0502020202020204" pitchFamily="34" charset="0"/>
            </a:endParaRPr>
          </a:p>
        </p:txBody>
      </p:sp>
      <p:sp>
        <p:nvSpPr>
          <p:cNvPr id="3" name="Rectangle 2"/>
          <p:cNvSpPr/>
          <p:nvPr/>
        </p:nvSpPr>
        <p:spPr>
          <a:xfrm>
            <a:off x="6645349" y="5209953"/>
            <a:ext cx="701749" cy="627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795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Shape 18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01700" y="1480749"/>
            <a:ext cx="6498495" cy="5272764"/>
          </a:xfrm>
          <a:prstGeom prst="rect">
            <a:avLst/>
          </a:prstGeom>
          <a:noFill/>
          <a:ln>
            <a:noFill/>
          </a:ln>
        </p:spPr>
      </p:pic>
      <p:sp>
        <p:nvSpPr>
          <p:cNvPr id="8" name="Oval 7"/>
          <p:cNvSpPr/>
          <p:nvPr/>
        </p:nvSpPr>
        <p:spPr>
          <a:xfrm>
            <a:off x="282263" y="448827"/>
            <a:ext cx="719137" cy="719137"/>
          </a:xfrm>
          <a:prstGeom prst="ellipse">
            <a:avLst/>
          </a:prstGeom>
          <a:solidFill>
            <a:schemeClr val="bg1"/>
          </a:solidFill>
          <a:ln w="3175">
            <a:solidFill>
              <a:schemeClr val="accent1">
                <a:shade val="50000"/>
                <a:alpha val="25000"/>
              </a:schemeClr>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807791" y="441097"/>
            <a:ext cx="719137" cy="719137"/>
          </a:xfrm>
          <a:prstGeom prst="ellipse">
            <a:avLst/>
          </a:prstGeom>
          <a:solidFill>
            <a:schemeClr val="bg1"/>
          </a:solidFill>
          <a:ln w="3175">
            <a:solidFill>
              <a:schemeClr val="accent1">
                <a:shade val="50000"/>
                <a:alpha val="25000"/>
              </a:schemeClr>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hape 190"/>
          <p:cNvSpPr txBox="1"/>
          <p:nvPr/>
        </p:nvSpPr>
        <p:spPr>
          <a:xfrm>
            <a:off x="39833" y="6127337"/>
            <a:ext cx="8293696" cy="610259"/>
          </a:xfrm>
          <a:prstGeom prst="rect">
            <a:avLst/>
          </a:prstGeom>
          <a:noFill/>
          <a:ln>
            <a:noFill/>
          </a:ln>
        </p:spPr>
        <p:txBody>
          <a:bodyPr lIns="91425" tIns="91425" rIns="91425" bIns="91425" anchor="ctr" anchorCtr="0">
            <a:noAutofit/>
          </a:bodyPr>
          <a:lstStyle/>
          <a:p>
            <a:pPr lvl="0" rtl="0">
              <a:spcBef>
                <a:spcPts val="0"/>
              </a:spcBef>
              <a:buNone/>
            </a:pPr>
            <a:r>
              <a:rPr lang="en-US" sz="4000" b="1" dirty="0" smtClean="0">
                <a:solidFill>
                  <a:srgbClr val="1D9A78"/>
                </a:solidFill>
                <a:latin typeface="Century Gothic" panose="020B0502020202020204" pitchFamily="34" charset="0"/>
              </a:rPr>
              <a:t>Modeling – Binary Maps</a:t>
            </a:r>
          </a:p>
        </p:txBody>
      </p:sp>
      <p:pic>
        <p:nvPicPr>
          <p:cNvPr id="59" name="Picture 58"/>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rot="21049801">
            <a:off x="413913" y="428374"/>
            <a:ext cx="724540" cy="681981"/>
          </a:xfrm>
          <a:prstGeom prst="rect">
            <a:avLst/>
          </a:prstGeom>
        </p:spPr>
      </p:pic>
      <p:grpSp>
        <p:nvGrpSpPr>
          <p:cNvPr id="6" name="Group 5"/>
          <p:cNvGrpSpPr/>
          <p:nvPr/>
        </p:nvGrpSpPr>
        <p:grpSpPr>
          <a:xfrm>
            <a:off x="2754205" y="403953"/>
            <a:ext cx="834863" cy="843170"/>
            <a:chOff x="2815757" y="1194328"/>
            <a:chExt cx="1534643" cy="1549913"/>
          </a:xfrm>
          <a:solidFill>
            <a:srgbClr val="8B91B2">
              <a:alpha val="25000"/>
            </a:srgbClr>
          </a:solidFill>
        </p:grpSpPr>
        <p:sp>
          <p:nvSpPr>
            <p:cNvPr id="32" name="Parallelogram 31"/>
            <p:cNvSpPr/>
            <p:nvPr/>
          </p:nvSpPr>
          <p:spPr>
            <a:xfrm>
              <a:off x="2815757" y="1651865"/>
              <a:ext cx="1534643" cy="1092376"/>
            </a:xfrm>
            <a:prstGeom prst="parallelogram">
              <a:avLst/>
            </a:prstGeom>
            <a:grpFill/>
            <a:ln w="12700" cap="flat" cmpd="sng" algn="ctr">
              <a:solidFill>
                <a:schemeClr val="bg1">
                  <a:alpha val="25000"/>
                </a:scheme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33" name="Parallelogram 32"/>
            <p:cNvSpPr/>
            <p:nvPr/>
          </p:nvSpPr>
          <p:spPr>
            <a:xfrm>
              <a:off x="2815757" y="1423680"/>
              <a:ext cx="1534643" cy="1092376"/>
            </a:xfrm>
            <a:prstGeom prst="parallelogram">
              <a:avLst/>
            </a:prstGeom>
            <a:grpFill/>
            <a:ln w="12700" cap="flat" cmpd="sng" algn="ctr">
              <a:solidFill>
                <a:schemeClr val="bg1">
                  <a:alpha val="25000"/>
                </a:scheme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34" name="Parallelogram 33"/>
            <p:cNvSpPr/>
            <p:nvPr/>
          </p:nvSpPr>
          <p:spPr>
            <a:xfrm>
              <a:off x="2815757" y="1194328"/>
              <a:ext cx="1534643" cy="1092376"/>
            </a:xfrm>
            <a:prstGeom prst="parallelogram">
              <a:avLst/>
            </a:prstGeom>
            <a:grpFill/>
            <a:ln w="12700" cap="flat" cmpd="sng" algn="ctr">
              <a:solidFill>
                <a:schemeClr val="bg1">
                  <a:alpha val="25000"/>
                </a:scheme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grpSp>
      <p:sp>
        <p:nvSpPr>
          <p:cNvPr id="26" name="Oval 25"/>
          <p:cNvSpPr/>
          <p:nvPr/>
        </p:nvSpPr>
        <p:spPr>
          <a:xfrm>
            <a:off x="7614392" y="442013"/>
            <a:ext cx="719137" cy="719137"/>
          </a:xfrm>
          <a:prstGeom prst="ellipse">
            <a:avLst/>
          </a:prstGeom>
          <a:solidFill>
            <a:schemeClr val="bg1"/>
          </a:solidFill>
          <a:ln w="3175">
            <a:solidFill>
              <a:schemeClr val="accent1">
                <a:shade val="50000"/>
                <a:alpha val="25000"/>
              </a:schemeClr>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7558911" y="512221"/>
            <a:ext cx="834864" cy="691303"/>
            <a:chOff x="7558911" y="718795"/>
            <a:chExt cx="834864" cy="691303"/>
          </a:xfrm>
        </p:grpSpPr>
        <p:sp>
          <p:nvSpPr>
            <p:cNvPr id="29" name="Parallelogram 28"/>
            <p:cNvSpPr/>
            <p:nvPr/>
          </p:nvSpPr>
          <p:spPr>
            <a:xfrm>
              <a:off x="7558911" y="815833"/>
              <a:ext cx="834864" cy="594265"/>
            </a:xfrm>
            <a:prstGeom prst="parallelogram">
              <a:avLst/>
            </a:prstGeom>
            <a:solidFill>
              <a:srgbClr val="8B91B2">
                <a:alpha val="25000"/>
              </a:srgb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30" name="Teardrop 29"/>
            <p:cNvSpPr/>
            <p:nvPr/>
          </p:nvSpPr>
          <p:spPr>
            <a:xfrm rot="8100000">
              <a:off x="7856399" y="718795"/>
              <a:ext cx="262626" cy="258290"/>
            </a:xfrm>
            <a:prstGeom prst="teardrop">
              <a:avLst>
                <a:gd name="adj" fmla="val 121860"/>
              </a:avLst>
            </a:prstGeom>
            <a:solidFill>
              <a:srgbClr val="8B91B2">
                <a:alpha val="2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31" name="Oval 30"/>
            <p:cNvSpPr/>
            <p:nvPr/>
          </p:nvSpPr>
          <p:spPr>
            <a:xfrm>
              <a:off x="7916976" y="760833"/>
              <a:ext cx="153250" cy="1506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cxnSp>
          <p:nvCxnSpPr>
            <p:cNvPr id="35" name="Straight Connector 34"/>
            <p:cNvCxnSpPr/>
            <p:nvPr/>
          </p:nvCxnSpPr>
          <p:spPr>
            <a:xfrm flipH="1">
              <a:off x="7981364" y="776547"/>
              <a:ext cx="1066" cy="80206"/>
            </a:xfrm>
            <a:prstGeom prst="line">
              <a:avLst/>
            </a:prstGeom>
            <a:ln w="19050">
              <a:solidFill>
                <a:srgbClr val="8B91B2">
                  <a:alpha val="25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977555" y="853208"/>
              <a:ext cx="44624" cy="12307"/>
            </a:xfrm>
            <a:prstGeom prst="line">
              <a:avLst/>
            </a:prstGeom>
            <a:ln w="28575">
              <a:solidFill>
                <a:srgbClr val="8B91B2">
                  <a:alpha val="25000"/>
                </a:srgbClr>
              </a:solidFill>
            </a:ln>
          </p:spPr>
          <p:style>
            <a:lnRef idx="1">
              <a:schemeClr val="accent1"/>
            </a:lnRef>
            <a:fillRef idx="0">
              <a:schemeClr val="accent1"/>
            </a:fillRef>
            <a:effectRef idx="0">
              <a:schemeClr val="accent1"/>
            </a:effectRef>
            <a:fontRef idx="minor">
              <a:schemeClr val="tx1"/>
            </a:fontRef>
          </p:style>
        </p:cxnSp>
      </p:grpSp>
      <p:sp>
        <p:nvSpPr>
          <p:cNvPr id="39" name="Oval 38"/>
          <p:cNvSpPr/>
          <p:nvPr/>
        </p:nvSpPr>
        <p:spPr>
          <a:xfrm>
            <a:off x="5267017" y="431947"/>
            <a:ext cx="719137" cy="719137"/>
          </a:xfrm>
          <a:prstGeom prst="ellipse">
            <a:avLst/>
          </a:prstGeom>
          <a:solidFill>
            <a:schemeClr val="bg1"/>
          </a:solidFill>
          <a:ln w="3175">
            <a:noFill/>
          </a:ln>
          <a:effectLst>
            <a:glow>
              <a:schemeClr val="bg1"/>
            </a:glow>
            <a:outerShdw blurRad="139700" dist="381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5106695" y="329260"/>
            <a:ext cx="992453" cy="751261"/>
            <a:chOff x="4823046" y="1262428"/>
            <a:chExt cx="1824325" cy="1380966"/>
          </a:xfrm>
          <a:noFill/>
        </p:grpSpPr>
        <p:sp>
          <p:nvSpPr>
            <p:cNvPr id="41" name="Freeform 40"/>
            <p:cNvSpPr/>
            <p:nvPr/>
          </p:nvSpPr>
          <p:spPr>
            <a:xfrm>
              <a:off x="5020171" y="1357055"/>
              <a:ext cx="1582920" cy="1172055"/>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a:solidFill>
                <a:srgbClr val="8B9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p:nvCxnSpPr>
          <p:spPr>
            <a:xfrm>
              <a:off x="4956779" y="1262428"/>
              <a:ext cx="0" cy="1380966"/>
            </a:xfrm>
            <a:prstGeom prst="line">
              <a:avLst/>
            </a:prstGeom>
            <a:grpFill/>
            <a:ln w="28575">
              <a:solidFill>
                <a:srgbClr val="8B91B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823046" y="2586335"/>
              <a:ext cx="1824325" cy="0"/>
            </a:xfrm>
            <a:prstGeom prst="line">
              <a:avLst/>
            </a:prstGeom>
            <a:grpFill/>
            <a:ln w="28575">
              <a:solidFill>
                <a:srgbClr val="8B91B2"/>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1433146" y="2980592"/>
            <a:ext cx="193431" cy="105508"/>
          </a:xfrm>
          <a:prstGeom prst="rect">
            <a:avLst/>
          </a:prstGeom>
          <a:solidFill>
            <a:schemeClr val="bg2">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433146" y="3150577"/>
            <a:ext cx="193431" cy="105508"/>
          </a:xfrm>
          <a:prstGeom prst="rect">
            <a:avLst/>
          </a:prstGeom>
          <a:solidFill>
            <a:schemeClr val="bg1"/>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397977" y="2785645"/>
            <a:ext cx="650631" cy="1304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676395" y="2980591"/>
            <a:ext cx="937426" cy="102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lumMod val="50000"/>
                  </a:schemeClr>
                </a:solidFill>
                <a:latin typeface="Century Gothic" panose="020B0502020202020204" pitchFamily="34" charset="0"/>
              </a:rPr>
              <a:t>Present</a:t>
            </a:r>
            <a:endParaRPr lang="en-US" sz="1600" dirty="0">
              <a:solidFill>
                <a:schemeClr val="tx1">
                  <a:lumMod val="50000"/>
                </a:schemeClr>
              </a:solidFill>
              <a:latin typeface="Century Gothic" panose="020B0502020202020204" pitchFamily="34" charset="0"/>
            </a:endParaRPr>
          </a:p>
        </p:txBody>
      </p:sp>
      <p:sp>
        <p:nvSpPr>
          <p:cNvPr id="44" name="Rectangle 43"/>
          <p:cNvSpPr/>
          <p:nvPr/>
        </p:nvSpPr>
        <p:spPr>
          <a:xfrm>
            <a:off x="1691060" y="3134407"/>
            <a:ext cx="650631" cy="1304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675820" y="3134407"/>
            <a:ext cx="905974" cy="1819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lumMod val="50000"/>
                  </a:schemeClr>
                </a:solidFill>
                <a:latin typeface="Century Gothic" panose="020B0502020202020204" pitchFamily="34" charset="0"/>
              </a:rPr>
              <a:t>Absent</a:t>
            </a:r>
            <a:endParaRPr lang="en-US" sz="1600" dirty="0">
              <a:solidFill>
                <a:schemeClr val="tx1">
                  <a:lumMod val="50000"/>
                </a:schemeClr>
              </a:solidFill>
              <a:latin typeface="Century Gothic" panose="020B0502020202020204" pitchFamily="34" charset="0"/>
            </a:endParaRPr>
          </a:p>
        </p:txBody>
      </p:sp>
      <p:sp>
        <p:nvSpPr>
          <p:cNvPr id="3" name="TextBox 2"/>
          <p:cNvSpPr txBox="1"/>
          <p:nvPr/>
        </p:nvSpPr>
        <p:spPr>
          <a:xfrm>
            <a:off x="1397977" y="2445026"/>
            <a:ext cx="922390" cy="34061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8473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458"/>
          <p:cNvSpPr txBox="1"/>
          <p:nvPr/>
        </p:nvSpPr>
        <p:spPr>
          <a:xfrm>
            <a:off x="6876650" y="2711403"/>
            <a:ext cx="1946858" cy="380081"/>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b="1" dirty="0" smtClean="0">
                <a:solidFill>
                  <a:schemeClr val="bg1"/>
                </a:solidFill>
                <a:latin typeface="Century Gothic" panose="020B0502020202020204" pitchFamily="34" charset="0"/>
              </a:rPr>
              <a:t>Results</a:t>
            </a:r>
            <a:endParaRPr lang="en-US" sz="2000" b="1" dirty="0">
              <a:solidFill>
                <a:schemeClr val="bg1"/>
              </a:solidFill>
              <a:latin typeface="Century Gothic" panose="020B0502020202020204" pitchFamily="34" charset="0"/>
            </a:endParaRPr>
          </a:p>
        </p:txBody>
      </p:sp>
      <p:pic>
        <p:nvPicPr>
          <p:cNvPr id="29" name="Picture 28" descr="G:\DEVELOP_Fall2015_WyoEco\Output_statistics\Probability_map_statistics\Probability_map_percent_categories\probability_map_rf.jpg"/>
          <p:cNvPicPr/>
          <p:nvPr/>
        </p:nvPicPr>
        <p:blipFill rotWithShape="1">
          <a:blip r:embed="rId3">
            <a:extLst>
              <a:ext uri="{28A0092B-C50C-407E-A947-70E740481C1C}">
                <a14:useLocalDpi xmlns:a14="http://schemas.microsoft.com/office/drawing/2010/main" val="0"/>
              </a:ext>
            </a:extLst>
          </a:blip>
          <a:srcRect/>
          <a:stretch/>
        </p:blipFill>
        <p:spPr bwMode="auto">
          <a:xfrm>
            <a:off x="794385" y="1373212"/>
            <a:ext cx="5628424" cy="4749890"/>
          </a:xfrm>
          <a:prstGeom prst="rect">
            <a:avLst/>
          </a:prstGeom>
          <a:noFill/>
          <a:ln>
            <a:noFill/>
          </a:ln>
          <a:extLst>
            <a:ext uri="{53640926-AAD7-44d8-BBD7-CCE9431645EC}">
              <a14:shadowObscured xmlns:a14="http://schemas.microsoft.com/office/drawing/2010/main" xmlns=""/>
            </a:ext>
          </a:extLst>
        </p:spPr>
      </p:pic>
      <p:sp>
        <p:nvSpPr>
          <p:cNvPr id="2" name="Rectangle 1"/>
          <p:cNvSpPr/>
          <p:nvPr/>
        </p:nvSpPr>
        <p:spPr>
          <a:xfrm>
            <a:off x="5562572" y="5080912"/>
            <a:ext cx="1073151" cy="529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G:\DEVELOP_Fall2015_WyoEco\Output_statistics\Probability_map_statistics\Probability_map_percent_categories\probability_map_rf_80-100_2.jpg"/>
          <p:cNvPicPr/>
          <p:nvPr/>
        </p:nvPicPr>
        <p:blipFill rotWithShape="1">
          <a:blip r:embed="rId4">
            <a:extLst>
              <a:ext uri="{28A0092B-C50C-407E-A947-70E740481C1C}">
                <a14:useLocalDpi xmlns:a14="http://schemas.microsoft.com/office/drawing/2010/main" val="0"/>
              </a:ext>
            </a:extLst>
          </a:blip>
          <a:srcRect/>
          <a:stretch/>
        </p:blipFill>
        <p:spPr bwMode="auto">
          <a:xfrm>
            <a:off x="7261932" y="5080912"/>
            <a:ext cx="1586251" cy="1329176"/>
          </a:xfrm>
          <a:prstGeom prst="rect">
            <a:avLst/>
          </a:prstGeom>
          <a:noFill/>
          <a:ln>
            <a:noFill/>
          </a:ln>
          <a:extLst>
            <a:ext uri="{53640926-AAD7-44d8-BBD7-CCE9431645EC}">
              <a14:shadowObscured xmlns:a14="http://schemas.microsoft.com/office/drawing/2010/main" xmlns=""/>
            </a:ext>
          </a:extLst>
        </p:spPr>
      </p:pic>
      <p:pic>
        <p:nvPicPr>
          <p:cNvPr id="35" name="Picture 34" descr="G:\DEVELOP_Fall2015_WyoEco\Output_statistics\Probability_map_statistics\Probability_map_percent_categories\probability_map_rf_60-80_2.jpg"/>
          <p:cNvPicPr/>
          <p:nvPr/>
        </p:nvPicPr>
        <p:blipFill rotWithShape="1">
          <a:blip r:embed="rId5">
            <a:extLst>
              <a:ext uri="{28A0092B-C50C-407E-A947-70E740481C1C}">
                <a14:useLocalDpi xmlns:a14="http://schemas.microsoft.com/office/drawing/2010/main" val="0"/>
              </a:ext>
            </a:extLst>
          </a:blip>
          <a:srcRect/>
          <a:stretch/>
        </p:blipFill>
        <p:spPr bwMode="auto">
          <a:xfrm>
            <a:off x="7280433" y="3297689"/>
            <a:ext cx="1579585" cy="1313941"/>
          </a:xfrm>
          <a:prstGeom prst="rect">
            <a:avLst/>
          </a:prstGeom>
          <a:noFill/>
          <a:ln>
            <a:noFill/>
          </a:ln>
          <a:extLst>
            <a:ext uri="{53640926-AAD7-44d8-BBD7-CCE9431645EC}">
              <a14:shadowObscured xmlns:a14="http://schemas.microsoft.com/office/drawing/2010/main" xmlns=""/>
            </a:ext>
          </a:extLst>
        </p:spPr>
      </p:pic>
      <p:pic>
        <p:nvPicPr>
          <p:cNvPr id="38" name="Picture 37" descr="G:\DEVELOP_Fall2015_WyoEco\Output_statistics\Probability_map_statistics\Probability_map_percent_categories\probability_map_rf_40-60_2.jpg"/>
          <p:cNvPicPr/>
          <p:nvPr/>
        </p:nvPicPr>
        <p:blipFill rotWithShape="1">
          <a:blip r:embed="rId6">
            <a:extLst>
              <a:ext uri="{28A0092B-C50C-407E-A947-70E740481C1C}">
                <a14:useLocalDpi xmlns:a14="http://schemas.microsoft.com/office/drawing/2010/main" val="0"/>
              </a:ext>
            </a:extLst>
          </a:blip>
          <a:srcRect/>
          <a:stretch/>
        </p:blipFill>
        <p:spPr bwMode="auto">
          <a:xfrm>
            <a:off x="7287324" y="1403929"/>
            <a:ext cx="1573874" cy="1332984"/>
          </a:xfrm>
          <a:prstGeom prst="rect">
            <a:avLst/>
          </a:prstGeom>
          <a:noFill/>
          <a:ln>
            <a:noFill/>
          </a:ln>
          <a:extLst>
            <a:ext uri="{53640926-AAD7-44d8-BBD7-CCE9431645EC}">
              <a14:shadowObscured xmlns:a14="http://schemas.microsoft.com/office/drawing/2010/main" xmlns=""/>
            </a:ext>
          </a:extLst>
        </p:spPr>
      </p:pic>
      <p:sp>
        <p:nvSpPr>
          <p:cNvPr id="39" name="Text Box 2"/>
          <p:cNvSpPr txBox="1"/>
          <p:nvPr/>
        </p:nvSpPr>
        <p:spPr>
          <a:xfrm>
            <a:off x="7614393" y="4516338"/>
            <a:ext cx="1505536" cy="28427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2000" dirty="0">
                <a:effectLst/>
                <a:latin typeface="Century Gothic" charset="0"/>
                <a:ea typeface="Calibri" charset="0"/>
                <a:cs typeface="Times New Roman" charset="0"/>
              </a:rPr>
              <a:t>7495.56 ha</a:t>
            </a:r>
            <a:endParaRPr lang="en-US" sz="2000" dirty="0">
              <a:effectLst/>
              <a:ea typeface="Calibri" charset="0"/>
              <a:cs typeface="Times New Roman" charset="0"/>
            </a:endParaRPr>
          </a:p>
        </p:txBody>
      </p:sp>
      <p:sp>
        <p:nvSpPr>
          <p:cNvPr id="40" name="Text Box 3"/>
          <p:cNvSpPr txBox="1"/>
          <p:nvPr/>
        </p:nvSpPr>
        <p:spPr>
          <a:xfrm>
            <a:off x="7761682" y="6232495"/>
            <a:ext cx="1366319" cy="3059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2000" dirty="0">
                <a:effectLst/>
                <a:latin typeface="Century Gothic" charset="0"/>
                <a:ea typeface="Calibri" charset="0"/>
                <a:cs typeface="Times New Roman" charset="0"/>
              </a:rPr>
              <a:t>2191.5 ha</a:t>
            </a:r>
            <a:endParaRPr lang="en-US" sz="2000" dirty="0">
              <a:effectLst/>
              <a:ea typeface="Calibri" charset="0"/>
              <a:cs typeface="Times New Roman" charset="0"/>
            </a:endParaRPr>
          </a:p>
        </p:txBody>
      </p:sp>
      <p:sp>
        <p:nvSpPr>
          <p:cNvPr id="41" name="Text Box 7"/>
          <p:cNvSpPr txBox="1"/>
          <p:nvPr/>
        </p:nvSpPr>
        <p:spPr>
          <a:xfrm>
            <a:off x="7614393" y="2640498"/>
            <a:ext cx="1562959" cy="2909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2000" dirty="0">
                <a:effectLst/>
                <a:latin typeface="Century Gothic" charset="0"/>
                <a:ea typeface="Calibri" charset="0"/>
                <a:cs typeface="Times New Roman" charset="0"/>
              </a:rPr>
              <a:t>8862.93 ha</a:t>
            </a:r>
            <a:endParaRPr lang="en-US" sz="2000" dirty="0">
              <a:effectLst/>
              <a:ea typeface="Calibri" charset="0"/>
              <a:cs typeface="Times New Roman" charset="0"/>
            </a:endParaRPr>
          </a:p>
        </p:txBody>
      </p:sp>
      <p:sp>
        <p:nvSpPr>
          <p:cNvPr id="42" name="Text Box 2"/>
          <p:cNvSpPr txBox="1">
            <a:spLocks noChangeArrowheads="1"/>
          </p:cNvSpPr>
          <p:nvPr/>
        </p:nvSpPr>
        <p:spPr bwMode="auto">
          <a:xfrm>
            <a:off x="6741108" y="1400731"/>
            <a:ext cx="1175868" cy="24739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2000" b="1" dirty="0">
                <a:effectLst/>
                <a:latin typeface="Century Gothic" charset="0"/>
                <a:ea typeface="Calibri" charset="0"/>
                <a:cs typeface="Times New Roman" charset="0"/>
              </a:rPr>
              <a:t>0.4-0.6</a:t>
            </a:r>
            <a:endParaRPr lang="en-US" sz="2000" dirty="0">
              <a:effectLst/>
              <a:latin typeface="Calibri" charset="0"/>
              <a:ea typeface="Calibri" charset="0"/>
              <a:cs typeface="Times New Roman" charset="0"/>
            </a:endParaRPr>
          </a:p>
        </p:txBody>
      </p:sp>
      <p:sp>
        <p:nvSpPr>
          <p:cNvPr id="43" name="Text Box 2"/>
          <p:cNvSpPr txBox="1">
            <a:spLocks noChangeArrowheads="1"/>
          </p:cNvSpPr>
          <p:nvPr/>
        </p:nvSpPr>
        <p:spPr bwMode="auto">
          <a:xfrm>
            <a:off x="6635723" y="3238358"/>
            <a:ext cx="1118620" cy="363687"/>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r">
              <a:lnSpc>
                <a:spcPct val="107000"/>
              </a:lnSpc>
              <a:spcBef>
                <a:spcPts val="0"/>
              </a:spcBef>
              <a:spcAft>
                <a:spcPts val="800"/>
              </a:spcAft>
            </a:pPr>
            <a:r>
              <a:rPr lang="en-US" sz="2000" b="1" dirty="0">
                <a:effectLst/>
                <a:latin typeface="Century Gothic" charset="0"/>
                <a:ea typeface="Calibri" charset="0"/>
                <a:cs typeface="Times New Roman" charset="0"/>
              </a:rPr>
              <a:t>0.6-0.8</a:t>
            </a:r>
            <a:endParaRPr lang="en-US" sz="2000" dirty="0">
              <a:effectLst/>
              <a:latin typeface="Calibri" charset="0"/>
              <a:ea typeface="Calibri" charset="0"/>
              <a:cs typeface="Times New Roman" charset="0"/>
            </a:endParaRPr>
          </a:p>
        </p:txBody>
      </p:sp>
      <p:sp>
        <p:nvSpPr>
          <p:cNvPr id="44" name="Text Box 2"/>
          <p:cNvSpPr txBox="1">
            <a:spLocks noChangeArrowheads="1"/>
          </p:cNvSpPr>
          <p:nvPr/>
        </p:nvSpPr>
        <p:spPr bwMode="auto">
          <a:xfrm>
            <a:off x="6649443" y="5056304"/>
            <a:ext cx="1104900" cy="349566"/>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r">
              <a:lnSpc>
                <a:spcPct val="107000"/>
              </a:lnSpc>
              <a:spcBef>
                <a:spcPts val="0"/>
              </a:spcBef>
              <a:spcAft>
                <a:spcPts val="800"/>
              </a:spcAft>
            </a:pPr>
            <a:r>
              <a:rPr lang="en-US" sz="2000" b="1" dirty="0">
                <a:effectLst/>
                <a:latin typeface="Century Gothic" charset="0"/>
                <a:ea typeface="Calibri" charset="0"/>
                <a:cs typeface="Times New Roman" charset="0"/>
              </a:rPr>
              <a:t>0.8-1.0</a:t>
            </a:r>
            <a:endParaRPr lang="en-US" sz="2000" dirty="0">
              <a:effectLst/>
              <a:latin typeface="Calibri" charset="0"/>
              <a:ea typeface="Calibri" charset="0"/>
              <a:cs typeface="Times New Roman" charset="0"/>
            </a:endParaRPr>
          </a:p>
        </p:txBody>
      </p:sp>
      <p:sp>
        <p:nvSpPr>
          <p:cNvPr id="28" name="Shape 190"/>
          <p:cNvSpPr txBox="1"/>
          <p:nvPr/>
        </p:nvSpPr>
        <p:spPr>
          <a:xfrm>
            <a:off x="26999" y="6127336"/>
            <a:ext cx="4575580" cy="610259"/>
          </a:xfrm>
          <a:prstGeom prst="rect">
            <a:avLst/>
          </a:prstGeom>
          <a:noFill/>
          <a:ln>
            <a:noFill/>
          </a:ln>
        </p:spPr>
        <p:txBody>
          <a:bodyPr lIns="91425" tIns="91425" rIns="91425" bIns="91425" anchor="ctr" anchorCtr="0">
            <a:noAutofit/>
          </a:bodyPr>
          <a:lstStyle/>
          <a:p>
            <a:pPr lvl="0" rtl="0">
              <a:spcBef>
                <a:spcPts val="0"/>
              </a:spcBef>
              <a:buNone/>
            </a:pPr>
            <a:r>
              <a:rPr lang="en-US" sz="4000" b="1" dirty="0" smtClean="0">
                <a:solidFill>
                  <a:srgbClr val="1D9A78"/>
                </a:solidFill>
                <a:latin typeface="Century Gothic" panose="020B0502020202020204" pitchFamily="34" charset="0"/>
              </a:rPr>
              <a:t>Results</a:t>
            </a:r>
          </a:p>
        </p:txBody>
      </p:sp>
      <p:sp>
        <p:nvSpPr>
          <p:cNvPr id="4" name="Rectangle 3"/>
          <p:cNvSpPr/>
          <p:nvPr/>
        </p:nvSpPr>
        <p:spPr>
          <a:xfrm>
            <a:off x="5777132" y="5697415"/>
            <a:ext cx="731520" cy="581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282263" y="448827"/>
            <a:ext cx="719137" cy="719137"/>
          </a:xfrm>
          <a:prstGeom prst="ellipse">
            <a:avLst/>
          </a:prstGeom>
          <a:solidFill>
            <a:schemeClr val="bg1"/>
          </a:solidFill>
          <a:ln w="3175">
            <a:solidFill>
              <a:schemeClr val="accent1">
                <a:shade val="50000"/>
                <a:alpha val="25000"/>
              </a:schemeClr>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2807791" y="441097"/>
            <a:ext cx="719137" cy="719137"/>
          </a:xfrm>
          <a:prstGeom prst="ellipse">
            <a:avLst/>
          </a:prstGeom>
          <a:solidFill>
            <a:schemeClr val="bg1"/>
          </a:solidFill>
          <a:ln w="3175">
            <a:solidFill>
              <a:schemeClr val="accent1">
                <a:shade val="50000"/>
                <a:alpha val="25000"/>
              </a:schemeClr>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5266715" y="431947"/>
            <a:ext cx="719137" cy="719137"/>
          </a:xfrm>
          <a:prstGeom prst="ellipse">
            <a:avLst/>
          </a:prstGeom>
          <a:solidFill>
            <a:schemeClr val="bg1"/>
          </a:solidFill>
          <a:ln w="3175">
            <a:solidFill>
              <a:schemeClr val="accent1">
                <a:shade val="50000"/>
                <a:alpha val="25000"/>
              </a:schemeClr>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7614393" y="431947"/>
            <a:ext cx="719137" cy="719137"/>
          </a:xfrm>
          <a:prstGeom prst="ellipse">
            <a:avLst/>
          </a:prstGeom>
          <a:solidFill>
            <a:schemeClr val="bg1"/>
          </a:solidFill>
          <a:ln w="3175">
            <a:noFill/>
          </a:ln>
          <a:effectLst>
            <a:glow>
              <a:schemeClr val="bg1"/>
            </a:glow>
            <a:outerShdw blurRad="139700" dist="381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rot="21049801">
            <a:off x="413913" y="428374"/>
            <a:ext cx="724540" cy="681981"/>
          </a:xfrm>
          <a:prstGeom prst="rect">
            <a:avLst/>
          </a:prstGeom>
        </p:spPr>
      </p:pic>
      <p:grpSp>
        <p:nvGrpSpPr>
          <p:cNvPr id="75" name="Group 74"/>
          <p:cNvGrpSpPr/>
          <p:nvPr/>
        </p:nvGrpSpPr>
        <p:grpSpPr>
          <a:xfrm>
            <a:off x="2754205" y="403953"/>
            <a:ext cx="834863" cy="843170"/>
            <a:chOff x="2815757" y="1194328"/>
            <a:chExt cx="1534643" cy="1549913"/>
          </a:xfrm>
          <a:solidFill>
            <a:srgbClr val="8B91B2">
              <a:alpha val="25000"/>
            </a:srgbClr>
          </a:solidFill>
        </p:grpSpPr>
        <p:sp>
          <p:nvSpPr>
            <p:cNvPr id="76" name="Parallelogram 75"/>
            <p:cNvSpPr/>
            <p:nvPr/>
          </p:nvSpPr>
          <p:spPr>
            <a:xfrm>
              <a:off x="2815757" y="1651865"/>
              <a:ext cx="1534643" cy="1092376"/>
            </a:xfrm>
            <a:prstGeom prst="parallelogram">
              <a:avLst/>
            </a:prstGeom>
            <a:grpFill/>
            <a:ln w="12700" cap="flat" cmpd="sng" algn="ctr">
              <a:solidFill>
                <a:schemeClr val="bg1">
                  <a:alpha val="25000"/>
                </a:scheme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77" name="Parallelogram 76"/>
            <p:cNvSpPr/>
            <p:nvPr/>
          </p:nvSpPr>
          <p:spPr>
            <a:xfrm>
              <a:off x="2815757" y="1423680"/>
              <a:ext cx="1534643" cy="1092376"/>
            </a:xfrm>
            <a:prstGeom prst="parallelogram">
              <a:avLst/>
            </a:prstGeom>
            <a:grpFill/>
            <a:ln w="12700" cap="flat" cmpd="sng" algn="ctr">
              <a:solidFill>
                <a:schemeClr val="bg1">
                  <a:alpha val="25000"/>
                </a:scheme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78" name="Parallelogram 77"/>
            <p:cNvSpPr/>
            <p:nvPr/>
          </p:nvSpPr>
          <p:spPr>
            <a:xfrm>
              <a:off x="2815757" y="1194328"/>
              <a:ext cx="1534643" cy="1092376"/>
            </a:xfrm>
            <a:prstGeom prst="parallelogram">
              <a:avLst/>
            </a:prstGeom>
            <a:grpFill/>
            <a:ln w="12700" cap="flat" cmpd="sng" algn="ctr">
              <a:solidFill>
                <a:schemeClr val="bg1">
                  <a:alpha val="25000"/>
                </a:scheme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grpSp>
      <p:grpSp>
        <p:nvGrpSpPr>
          <p:cNvPr id="79" name="Group 78"/>
          <p:cNvGrpSpPr/>
          <p:nvPr/>
        </p:nvGrpSpPr>
        <p:grpSpPr>
          <a:xfrm>
            <a:off x="5106695" y="325454"/>
            <a:ext cx="992453" cy="751261"/>
            <a:chOff x="4823046" y="1262428"/>
            <a:chExt cx="1824325" cy="1380966"/>
          </a:xfrm>
          <a:noFill/>
        </p:grpSpPr>
        <p:sp>
          <p:nvSpPr>
            <p:cNvPr id="80" name="Freeform 79"/>
            <p:cNvSpPr/>
            <p:nvPr/>
          </p:nvSpPr>
          <p:spPr>
            <a:xfrm>
              <a:off x="5020171" y="1357055"/>
              <a:ext cx="1582920" cy="1172055"/>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a:solidFill>
                <a:srgbClr val="8B91B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p:cNvCxnSpPr/>
            <p:nvPr/>
          </p:nvCxnSpPr>
          <p:spPr>
            <a:xfrm>
              <a:off x="4956779" y="1262428"/>
              <a:ext cx="0" cy="1380966"/>
            </a:xfrm>
            <a:prstGeom prst="line">
              <a:avLst/>
            </a:prstGeom>
            <a:grpFill/>
            <a:ln w="28575">
              <a:solidFill>
                <a:srgbClr val="8B91B2">
                  <a:alpha val="25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823046" y="2586335"/>
              <a:ext cx="1824325" cy="0"/>
            </a:xfrm>
            <a:prstGeom prst="line">
              <a:avLst/>
            </a:prstGeom>
            <a:grpFill/>
            <a:ln w="28575">
              <a:solidFill>
                <a:srgbClr val="8B91B2">
                  <a:alpha val="25000"/>
                </a:srgbClr>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7558911" y="512221"/>
            <a:ext cx="834864" cy="691303"/>
            <a:chOff x="7558911" y="1876824"/>
            <a:chExt cx="834864" cy="691303"/>
          </a:xfrm>
        </p:grpSpPr>
        <p:sp>
          <p:nvSpPr>
            <p:cNvPr id="84" name="Parallelogram 83"/>
            <p:cNvSpPr/>
            <p:nvPr/>
          </p:nvSpPr>
          <p:spPr>
            <a:xfrm>
              <a:off x="7558911" y="1973862"/>
              <a:ext cx="834864" cy="594265"/>
            </a:xfrm>
            <a:prstGeom prst="parallelogram">
              <a:avLst/>
            </a:prstGeom>
            <a:solidFill>
              <a:srgbClr val="8B91B2"/>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85" name="Teardrop 84"/>
            <p:cNvSpPr/>
            <p:nvPr/>
          </p:nvSpPr>
          <p:spPr>
            <a:xfrm rot="8100000">
              <a:off x="7856399" y="1876824"/>
              <a:ext cx="262626" cy="258290"/>
            </a:xfrm>
            <a:prstGeom prst="teardrop">
              <a:avLst>
                <a:gd name="adj" fmla="val 121860"/>
              </a:avLst>
            </a:prstGeom>
            <a:solidFill>
              <a:srgbClr val="8B91B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86" name="Oval 85"/>
            <p:cNvSpPr/>
            <p:nvPr/>
          </p:nvSpPr>
          <p:spPr>
            <a:xfrm>
              <a:off x="7916976" y="1918862"/>
              <a:ext cx="153250" cy="1506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cxnSp>
          <p:nvCxnSpPr>
            <p:cNvPr id="87" name="Straight Connector 86"/>
            <p:cNvCxnSpPr/>
            <p:nvPr/>
          </p:nvCxnSpPr>
          <p:spPr>
            <a:xfrm flipH="1">
              <a:off x="7981364" y="1934576"/>
              <a:ext cx="1066" cy="80206"/>
            </a:xfrm>
            <a:prstGeom prst="line">
              <a:avLst/>
            </a:prstGeom>
            <a:ln w="19050">
              <a:solidFill>
                <a:srgbClr val="8B91B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977555" y="2011237"/>
              <a:ext cx="44624" cy="12307"/>
            </a:xfrm>
            <a:prstGeom prst="line">
              <a:avLst/>
            </a:prstGeom>
            <a:ln w="28575">
              <a:solidFill>
                <a:srgbClr val="8B91B2"/>
              </a:solidFill>
            </a:ln>
          </p:spPr>
          <p:style>
            <a:lnRef idx="1">
              <a:schemeClr val="accent1"/>
            </a:lnRef>
            <a:fillRef idx="0">
              <a:schemeClr val="accent1"/>
            </a:fillRef>
            <a:effectRef idx="0">
              <a:schemeClr val="accent1"/>
            </a:effectRef>
            <a:fontRef idx="minor">
              <a:schemeClr val="tx1"/>
            </a:fontRef>
          </p:style>
        </p:cxnSp>
      </p:grpSp>
      <p:sp>
        <p:nvSpPr>
          <p:cNvPr id="36" name="Rectangle 35"/>
          <p:cNvSpPr/>
          <p:nvPr/>
        </p:nvSpPr>
        <p:spPr>
          <a:xfrm>
            <a:off x="252711" y="2711403"/>
            <a:ext cx="375659" cy="947854"/>
          </a:xfrm>
          <a:prstGeom prst="rect">
            <a:avLst/>
          </a:prstGeom>
          <a:gradFill>
            <a:gsLst>
              <a:gs pos="0">
                <a:srgbClr val="FF0000"/>
              </a:gs>
              <a:gs pos="52000">
                <a:srgbClr val="FFC000"/>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643721" y="2598120"/>
            <a:ext cx="905615" cy="338554"/>
          </a:xfrm>
          <a:prstGeom prst="rect">
            <a:avLst/>
          </a:prstGeom>
          <a:noFill/>
        </p:spPr>
        <p:txBody>
          <a:bodyPr wrap="square" rtlCol="0">
            <a:spAutoFit/>
          </a:bodyPr>
          <a:lstStyle/>
          <a:p>
            <a:r>
              <a:rPr lang="en-US" sz="1600" dirty="0" smtClean="0">
                <a:latin typeface="Century Gothic" panose="020B0502020202020204" pitchFamily="34" charset="0"/>
              </a:rPr>
              <a:t>High</a:t>
            </a:r>
            <a:endParaRPr lang="en-US" sz="1600" dirty="0">
              <a:latin typeface="Century Gothic" panose="020B0502020202020204" pitchFamily="34" charset="0"/>
            </a:endParaRPr>
          </a:p>
        </p:txBody>
      </p:sp>
      <p:sp>
        <p:nvSpPr>
          <p:cNvPr id="45" name="TextBox 44"/>
          <p:cNvSpPr txBox="1"/>
          <p:nvPr/>
        </p:nvSpPr>
        <p:spPr>
          <a:xfrm>
            <a:off x="628369" y="3389284"/>
            <a:ext cx="905615" cy="338554"/>
          </a:xfrm>
          <a:prstGeom prst="rect">
            <a:avLst/>
          </a:prstGeom>
          <a:noFill/>
        </p:spPr>
        <p:txBody>
          <a:bodyPr wrap="square" rtlCol="0">
            <a:spAutoFit/>
          </a:bodyPr>
          <a:lstStyle/>
          <a:p>
            <a:r>
              <a:rPr lang="en-US" sz="1600" dirty="0" smtClean="0">
                <a:latin typeface="Century Gothic" panose="020B0502020202020204" pitchFamily="34" charset="0"/>
              </a:rPr>
              <a:t>Low</a:t>
            </a:r>
            <a:endParaRPr lang="en-US" sz="1600" dirty="0">
              <a:latin typeface="Century Gothic" panose="020B0502020202020204" pitchFamily="34" charset="0"/>
            </a:endParaRPr>
          </a:p>
        </p:txBody>
      </p:sp>
    </p:spTree>
    <p:extLst>
      <p:ext uri="{BB962C8B-B14F-4D97-AF65-F5344CB8AC3E}">
        <p14:creationId xmlns:p14="http://schemas.microsoft.com/office/powerpoint/2010/main" val="382645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458"/>
          <p:cNvSpPr txBox="1"/>
          <p:nvPr/>
        </p:nvSpPr>
        <p:spPr>
          <a:xfrm>
            <a:off x="6876650" y="2711403"/>
            <a:ext cx="1946858" cy="380081"/>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b="1" dirty="0" smtClean="0">
                <a:solidFill>
                  <a:schemeClr val="bg1"/>
                </a:solidFill>
                <a:latin typeface="Century Gothic" panose="020B0502020202020204" pitchFamily="34" charset="0"/>
              </a:rPr>
              <a:t>Results</a:t>
            </a:r>
            <a:endParaRPr lang="en-US" sz="2000" b="1" dirty="0">
              <a:solidFill>
                <a:schemeClr val="bg1"/>
              </a:solidFill>
              <a:latin typeface="Century Gothic" panose="020B0502020202020204" pitchFamily="34" charset="0"/>
            </a:endParaRPr>
          </a:p>
        </p:txBody>
      </p:sp>
      <p:sp>
        <p:nvSpPr>
          <p:cNvPr id="28" name="Shape 190"/>
          <p:cNvSpPr txBox="1"/>
          <p:nvPr/>
        </p:nvSpPr>
        <p:spPr>
          <a:xfrm>
            <a:off x="26999" y="6127336"/>
            <a:ext cx="4575580" cy="610259"/>
          </a:xfrm>
          <a:prstGeom prst="rect">
            <a:avLst/>
          </a:prstGeom>
          <a:noFill/>
          <a:ln>
            <a:noFill/>
          </a:ln>
        </p:spPr>
        <p:txBody>
          <a:bodyPr lIns="91425" tIns="91425" rIns="91425" bIns="91425" anchor="ctr" anchorCtr="0">
            <a:noAutofit/>
          </a:bodyPr>
          <a:lstStyle/>
          <a:p>
            <a:pPr lvl="0" rtl="0">
              <a:spcBef>
                <a:spcPts val="0"/>
              </a:spcBef>
              <a:buNone/>
            </a:pPr>
            <a:r>
              <a:rPr lang="en-US" sz="4000" b="1" dirty="0" smtClean="0">
                <a:solidFill>
                  <a:srgbClr val="1D9A78"/>
                </a:solidFill>
                <a:latin typeface="Century Gothic" panose="020B0502020202020204" pitchFamily="34" charset="0"/>
              </a:rPr>
              <a:t>Results</a:t>
            </a:r>
          </a:p>
        </p:txBody>
      </p:sp>
      <p:sp>
        <p:nvSpPr>
          <p:cNvPr id="4" name="Rectangle 3"/>
          <p:cNvSpPr/>
          <p:nvPr/>
        </p:nvSpPr>
        <p:spPr>
          <a:xfrm>
            <a:off x="5777132" y="5697415"/>
            <a:ext cx="731520" cy="581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282263" y="448827"/>
            <a:ext cx="719137" cy="719137"/>
          </a:xfrm>
          <a:prstGeom prst="ellipse">
            <a:avLst/>
          </a:prstGeom>
          <a:solidFill>
            <a:schemeClr val="bg1"/>
          </a:solidFill>
          <a:ln w="3175">
            <a:solidFill>
              <a:schemeClr val="accent1">
                <a:shade val="50000"/>
                <a:alpha val="25000"/>
              </a:schemeClr>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2807791" y="441097"/>
            <a:ext cx="719137" cy="719137"/>
          </a:xfrm>
          <a:prstGeom prst="ellipse">
            <a:avLst/>
          </a:prstGeom>
          <a:solidFill>
            <a:schemeClr val="bg1"/>
          </a:solidFill>
          <a:ln w="3175">
            <a:solidFill>
              <a:schemeClr val="accent1">
                <a:shade val="50000"/>
                <a:alpha val="25000"/>
              </a:schemeClr>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5266715" y="431947"/>
            <a:ext cx="719137" cy="719137"/>
          </a:xfrm>
          <a:prstGeom prst="ellipse">
            <a:avLst/>
          </a:prstGeom>
          <a:solidFill>
            <a:schemeClr val="bg1"/>
          </a:solidFill>
          <a:ln w="3175">
            <a:solidFill>
              <a:schemeClr val="accent1">
                <a:shade val="50000"/>
                <a:alpha val="25000"/>
              </a:schemeClr>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7614393" y="431947"/>
            <a:ext cx="719137" cy="719137"/>
          </a:xfrm>
          <a:prstGeom prst="ellipse">
            <a:avLst/>
          </a:prstGeom>
          <a:solidFill>
            <a:schemeClr val="bg1"/>
          </a:solidFill>
          <a:ln w="3175">
            <a:noFill/>
          </a:ln>
          <a:effectLst>
            <a:glow>
              <a:schemeClr val="bg1"/>
            </a:glow>
            <a:outerShdw blurRad="139700" dist="381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rot="21049801">
            <a:off x="413913" y="428374"/>
            <a:ext cx="724540" cy="681981"/>
          </a:xfrm>
          <a:prstGeom prst="rect">
            <a:avLst/>
          </a:prstGeom>
        </p:spPr>
      </p:pic>
      <p:grpSp>
        <p:nvGrpSpPr>
          <p:cNvPr id="75" name="Group 74"/>
          <p:cNvGrpSpPr/>
          <p:nvPr/>
        </p:nvGrpSpPr>
        <p:grpSpPr>
          <a:xfrm>
            <a:off x="2754205" y="403953"/>
            <a:ext cx="834863" cy="843170"/>
            <a:chOff x="2815757" y="1194328"/>
            <a:chExt cx="1534643" cy="1549913"/>
          </a:xfrm>
          <a:solidFill>
            <a:srgbClr val="8B91B2">
              <a:alpha val="25000"/>
            </a:srgbClr>
          </a:solidFill>
        </p:grpSpPr>
        <p:sp>
          <p:nvSpPr>
            <p:cNvPr id="76" name="Parallelogram 75"/>
            <p:cNvSpPr/>
            <p:nvPr/>
          </p:nvSpPr>
          <p:spPr>
            <a:xfrm>
              <a:off x="2815757" y="1651865"/>
              <a:ext cx="1534643" cy="1092376"/>
            </a:xfrm>
            <a:prstGeom prst="parallelogram">
              <a:avLst/>
            </a:prstGeom>
            <a:grpFill/>
            <a:ln w="12700" cap="flat" cmpd="sng" algn="ctr">
              <a:solidFill>
                <a:schemeClr val="bg1">
                  <a:alpha val="25000"/>
                </a:scheme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77" name="Parallelogram 76"/>
            <p:cNvSpPr/>
            <p:nvPr/>
          </p:nvSpPr>
          <p:spPr>
            <a:xfrm>
              <a:off x="2815757" y="1423680"/>
              <a:ext cx="1534643" cy="1092376"/>
            </a:xfrm>
            <a:prstGeom prst="parallelogram">
              <a:avLst/>
            </a:prstGeom>
            <a:grpFill/>
            <a:ln w="12700" cap="flat" cmpd="sng" algn="ctr">
              <a:solidFill>
                <a:schemeClr val="bg1">
                  <a:alpha val="25000"/>
                </a:scheme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78" name="Parallelogram 77"/>
            <p:cNvSpPr/>
            <p:nvPr/>
          </p:nvSpPr>
          <p:spPr>
            <a:xfrm>
              <a:off x="2815757" y="1194328"/>
              <a:ext cx="1534643" cy="1092376"/>
            </a:xfrm>
            <a:prstGeom prst="parallelogram">
              <a:avLst/>
            </a:prstGeom>
            <a:grpFill/>
            <a:ln w="12700" cap="flat" cmpd="sng" algn="ctr">
              <a:solidFill>
                <a:schemeClr val="bg1">
                  <a:alpha val="25000"/>
                </a:scheme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grpSp>
      <p:grpSp>
        <p:nvGrpSpPr>
          <p:cNvPr id="79" name="Group 78"/>
          <p:cNvGrpSpPr/>
          <p:nvPr/>
        </p:nvGrpSpPr>
        <p:grpSpPr>
          <a:xfrm>
            <a:off x="5106695" y="325454"/>
            <a:ext cx="992453" cy="751261"/>
            <a:chOff x="4823046" y="1262428"/>
            <a:chExt cx="1824325" cy="1380966"/>
          </a:xfrm>
          <a:noFill/>
        </p:grpSpPr>
        <p:sp>
          <p:nvSpPr>
            <p:cNvPr id="80" name="Freeform 79"/>
            <p:cNvSpPr/>
            <p:nvPr/>
          </p:nvSpPr>
          <p:spPr>
            <a:xfrm>
              <a:off x="5020171" y="1357055"/>
              <a:ext cx="1582920" cy="1172055"/>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a:solidFill>
                <a:srgbClr val="8B91B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p:cNvCxnSpPr/>
            <p:nvPr/>
          </p:nvCxnSpPr>
          <p:spPr>
            <a:xfrm>
              <a:off x="4956779" y="1262428"/>
              <a:ext cx="0" cy="1380966"/>
            </a:xfrm>
            <a:prstGeom prst="line">
              <a:avLst/>
            </a:prstGeom>
            <a:grpFill/>
            <a:ln w="28575">
              <a:solidFill>
                <a:srgbClr val="8B91B2">
                  <a:alpha val="25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823046" y="2586335"/>
              <a:ext cx="1824325" cy="0"/>
            </a:xfrm>
            <a:prstGeom prst="line">
              <a:avLst/>
            </a:prstGeom>
            <a:grpFill/>
            <a:ln w="28575">
              <a:solidFill>
                <a:srgbClr val="8B91B2">
                  <a:alpha val="25000"/>
                </a:srgbClr>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7558911" y="512221"/>
            <a:ext cx="834864" cy="691303"/>
            <a:chOff x="7558911" y="1876824"/>
            <a:chExt cx="834864" cy="691303"/>
          </a:xfrm>
        </p:grpSpPr>
        <p:sp>
          <p:nvSpPr>
            <p:cNvPr id="84" name="Parallelogram 83"/>
            <p:cNvSpPr/>
            <p:nvPr/>
          </p:nvSpPr>
          <p:spPr>
            <a:xfrm>
              <a:off x="7558911" y="1973862"/>
              <a:ext cx="834864" cy="594265"/>
            </a:xfrm>
            <a:prstGeom prst="parallelogram">
              <a:avLst/>
            </a:prstGeom>
            <a:solidFill>
              <a:srgbClr val="8B91B2"/>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85" name="Teardrop 84"/>
            <p:cNvSpPr/>
            <p:nvPr/>
          </p:nvSpPr>
          <p:spPr>
            <a:xfrm rot="8100000">
              <a:off x="7856399" y="1876824"/>
              <a:ext cx="262626" cy="258290"/>
            </a:xfrm>
            <a:prstGeom prst="teardrop">
              <a:avLst>
                <a:gd name="adj" fmla="val 121860"/>
              </a:avLst>
            </a:prstGeom>
            <a:solidFill>
              <a:srgbClr val="8B91B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86" name="Oval 85"/>
            <p:cNvSpPr/>
            <p:nvPr/>
          </p:nvSpPr>
          <p:spPr>
            <a:xfrm>
              <a:off x="7916976" y="1918862"/>
              <a:ext cx="153250" cy="1506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cxnSp>
          <p:nvCxnSpPr>
            <p:cNvPr id="87" name="Straight Connector 86"/>
            <p:cNvCxnSpPr/>
            <p:nvPr/>
          </p:nvCxnSpPr>
          <p:spPr>
            <a:xfrm flipH="1">
              <a:off x="7981364" y="1934576"/>
              <a:ext cx="1066" cy="80206"/>
            </a:xfrm>
            <a:prstGeom prst="line">
              <a:avLst/>
            </a:prstGeom>
            <a:ln w="19050">
              <a:solidFill>
                <a:srgbClr val="8B91B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977555" y="2011237"/>
              <a:ext cx="44624" cy="12307"/>
            </a:xfrm>
            <a:prstGeom prst="line">
              <a:avLst/>
            </a:prstGeom>
            <a:ln w="28575">
              <a:solidFill>
                <a:srgbClr val="8B91B2"/>
              </a:solidFill>
            </a:ln>
          </p:spPr>
          <p:style>
            <a:lnRef idx="1">
              <a:schemeClr val="accent1"/>
            </a:lnRef>
            <a:fillRef idx="0">
              <a:schemeClr val="accent1"/>
            </a:fillRef>
            <a:effectRef idx="0">
              <a:schemeClr val="accent1"/>
            </a:effectRef>
            <a:fontRef idx="minor">
              <a:schemeClr val="tx1"/>
            </a:fontRef>
          </p:style>
        </p:cxnSp>
      </p:grpSp>
      <p:graphicFrame>
        <p:nvGraphicFramePr>
          <p:cNvPr id="46" name="Chart 45"/>
          <p:cNvGraphicFramePr>
            <a:graphicFrameLocks/>
          </p:cNvGraphicFramePr>
          <p:nvPr>
            <p:extLst>
              <p:ext uri="{D42A27DB-BD31-4B8C-83A1-F6EECF244321}">
                <p14:modId xmlns:p14="http://schemas.microsoft.com/office/powerpoint/2010/main" val="1756032210"/>
              </p:ext>
            </p:extLst>
          </p:nvPr>
        </p:nvGraphicFramePr>
        <p:xfrm>
          <a:off x="4605939" y="2219544"/>
          <a:ext cx="4541421" cy="3071262"/>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9435" t="11192" r="16547" b="7809"/>
          <a:stretch/>
        </p:blipFill>
        <p:spPr>
          <a:xfrm>
            <a:off x="321347" y="1817221"/>
            <a:ext cx="4421568" cy="3738938"/>
          </a:xfrm>
          <a:prstGeom prst="rect">
            <a:avLst/>
          </a:prstGeom>
        </p:spPr>
      </p:pic>
      <p:sp>
        <p:nvSpPr>
          <p:cNvPr id="47" name="Rectangle 46"/>
          <p:cNvSpPr/>
          <p:nvPr/>
        </p:nvSpPr>
        <p:spPr>
          <a:xfrm>
            <a:off x="364197" y="1472728"/>
            <a:ext cx="193431" cy="105508"/>
          </a:xfrm>
          <a:prstGeom prst="rect">
            <a:avLst/>
          </a:prstGeom>
          <a:solidFill>
            <a:srgbClr val="986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64200" y="1661002"/>
            <a:ext cx="193431" cy="105508"/>
          </a:xfrm>
          <a:prstGeom prst="rect">
            <a:avLst/>
          </a:prstGeom>
          <a:solidFill>
            <a:srgbClr val="28F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364198" y="1841791"/>
            <a:ext cx="193431" cy="105508"/>
          </a:xfrm>
          <a:prstGeom prst="rect">
            <a:avLst/>
          </a:prstGeom>
          <a:solidFill>
            <a:srgbClr val="170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364198" y="2022580"/>
            <a:ext cx="193431" cy="105508"/>
          </a:xfrm>
          <a:prstGeom prst="rect">
            <a:avLst/>
          </a:prstGeom>
          <a:solidFill>
            <a:srgbClr val="D71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364198" y="2210854"/>
            <a:ext cx="193431" cy="105508"/>
          </a:xfrm>
          <a:prstGeom prst="rect">
            <a:avLst/>
          </a:prstGeom>
          <a:solidFill>
            <a:srgbClr val="09C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364198" y="2393161"/>
            <a:ext cx="193431" cy="105508"/>
          </a:xfrm>
          <a:prstGeom prst="rect">
            <a:avLst/>
          </a:prstGeom>
          <a:solidFill>
            <a:srgbClr val="998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83818" y="1352146"/>
            <a:ext cx="805969" cy="307777"/>
          </a:xfrm>
          <a:prstGeom prst="rect">
            <a:avLst/>
          </a:prstGeom>
          <a:noFill/>
        </p:spPr>
        <p:txBody>
          <a:bodyPr wrap="square" rtlCol="0">
            <a:spAutoFit/>
          </a:bodyPr>
          <a:lstStyle/>
          <a:p>
            <a:r>
              <a:rPr lang="en-US" dirty="0" smtClean="0">
                <a:latin typeface="Century Gothic" panose="020B0502020202020204" pitchFamily="34" charset="0"/>
              </a:rPr>
              <a:t>absent</a:t>
            </a:r>
            <a:endParaRPr lang="en-US" dirty="0">
              <a:latin typeface="Century Gothic" panose="020B0502020202020204" pitchFamily="34" charset="0"/>
            </a:endParaRPr>
          </a:p>
        </p:txBody>
      </p:sp>
      <p:sp>
        <p:nvSpPr>
          <p:cNvPr id="53" name="TextBox 52"/>
          <p:cNvSpPr txBox="1"/>
          <p:nvPr/>
        </p:nvSpPr>
        <p:spPr>
          <a:xfrm>
            <a:off x="581153" y="1548039"/>
            <a:ext cx="1675910" cy="307777"/>
          </a:xfrm>
          <a:prstGeom prst="rect">
            <a:avLst/>
          </a:prstGeom>
          <a:noFill/>
        </p:spPr>
        <p:txBody>
          <a:bodyPr wrap="square" rtlCol="0">
            <a:spAutoFit/>
          </a:bodyPr>
          <a:lstStyle/>
          <a:p>
            <a:r>
              <a:rPr lang="en-US" dirty="0" smtClean="0">
                <a:latin typeface="Century Gothic" panose="020B0502020202020204" pitchFamily="34" charset="0"/>
              </a:rPr>
              <a:t>1,519-1,836 m (1)</a:t>
            </a:r>
            <a:endParaRPr lang="en-US" dirty="0">
              <a:latin typeface="Century Gothic" panose="020B0502020202020204" pitchFamily="34" charset="0"/>
            </a:endParaRPr>
          </a:p>
        </p:txBody>
      </p:sp>
      <p:sp>
        <p:nvSpPr>
          <p:cNvPr id="54" name="TextBox 53"/>
          <p:cNvSpPr txBox="1"/>
          <p:nvPr/>
        </p:nvSpPr>
        <p:spPr>
          <a:xfrm>
            <a:off x="597609" y="1733472"/>
            <a:ext cx="1682975" cy="307777"/>
          </a:xfrm>
          <a:prstGeom prst="rect">
            <a:avLst/>
          </a:prstGeom>
          <a:noFill/>
        </p:spPr>
        <p:txBody>
          <a:bodyPr wrap="square" rtlCol="0">
            <a:spAutoFit/>
          </a:bodyPr>
          <a:lstStyle/>
          <a:p>
            <a:r>
              <a:rPr lang="en-US" dirty="0" smtClean="0">
                <a:latin typeface="Century Gothic" panose="020B0502020202020204" pitchFamily="34" charset="0"/>
              </a:rPr>
              <a:t>1,836-2,153 m (2)</a:t>
            </a:r>
            <a:endParaRPr lang="en-US" dirty="0">
              <a:latin typeface="Century Gothic" panose="020B0502020202020204" pitchFamily="34" charset="0"/>
            </a:endParaRPr>
          </a:p>
        </p:txBody>
      </p:sp>
      <p:sp>
        <p:nvSpPr>
          <p:cNvPr id="55" name="TextBox 54"/>
          <p:cNvSpPr txBox="1"/>
          <p:nvPr/>
        </p:nvSpPr>
        <p:spPr>
          <a:xfrm>
            <a:off x="597611" y="1923323"/>
            <a:ext cx="1699429" cy="307777"/>
          </a:xfrm>
          <a:prstGeom prst="rect">
            <a:avLst/>
          </a:prstGeom>
          <a:noFill/>
        </p:spPr>
        <p:txBody>
          <a:bodyPr wrap="square" rtlCol="0">
            <a:spAutoFit/>
          </a:bodyPr>
          <a:lstStyle/>
          <a:p>
            <a:r>
              <a:rPr lang="en-US" dirty="0" smtClean="0">
                <a:latin typeface="Century Gothic" panose="020B0502020202020204" pitchFamily="34" charset="0"/>
              </a:rPr>
              <a:t>2,153-2,470 m (3)</a:t>
            </a:r>
            <a:endParaRPr lang="en-US" dirty="0">
              <a:latin typeface="Century Gothic" panose="020B0502020202020204" pitchFamily="34" charset="0"/>
            </a:endParaRPr>
          </a:p>
        </p:txBody>
      </p:sp>
      <p:sp>
        <p:nvSpPr>
          <p:cNvPr id="56" name="TextBox 55"/>
          <p:cNvSpPr txBox="1"/>
          <p:nvPr/>
        </p:nvSpPr>
        <p:spPr>
          <a:xfrm>
            <a:off x="597611" y="2116841"/>
            <a:ext cx="1659452" cy="309073"/>
          </a:xfrm>
          <a:prstGeom prst="rect">
            <a:avLst/>
          </a:prstGeom>
          <a:noFill/>
        </p:spPr>
        <p:txBody>
          <a:bodyPr wrap="square" rtlCol="0">
            <a:spAutoFit/>
          </a:bodyPr>
          <a:lstStyle/>
          <a:p>
            <a:r>
              <a:rPr lang="en-US" dirty="0" smtClean="0">
                <a:latin typeface="Century Gothic" panose="020B0502020202020204" pitchFamily="34" charset="0"/>
              </a:rPr>
              <a:t>2,470-2,787 m (4)</a:t>
            </a:r>
            <a:endParaRPr lang="en-US" dirty="0">
              <a:latin typeface="Century Gothic" panose="020B0502020202020204" pitchFamily="34" charset="0"/>
            </a:endParaRPr>
          </a:p>
        </p:txBody>
      </p:sp>
      <p:sp>
        <p:nvSpPr>
          <p:cNvPr id="57" name="TextBox 56"/>
          <p:cNvSpPr txBox="1"/>
          <p:nvPr/>
        </p:nvSpPr>
        <p:spPr>
          <a:xfrm>
            <a:off x="597611" y="2296058"/>
            <a:ext cx="1682973" cy="315289"/>
          </a:xfrm>
          <a:prstGeom prst="rect">
            <a:avLst/>
          </a:prstGeom>
          <a:noFill/>
        </p:spPr>
        <p:txBody>
          <a:bodyPr wrap="square" rtlCol="0">
            <a:spAutoFit/>
          </a:bodyPr>
          <a:lstStyle/>
          <a:p>
            <a:r>
              <a:rPr lang="en-US" dirty="0" smtClean="0">
                <a:latin typeface="Century Gothic" panose="020B0502020202020204" pitchFamily="34" charset="0"/>
              </a:rPr>
              <a:t>2,787-3,104 m (5)</a:t>
            </a:r>
            <a:endParaRPr lang="en-US" dirty="0">
              <a:latin typeface="Century Gothic" panose="020B0502020202020204" pitchFamily="34" charset="0"/>
            </a:endParaRPr>
          </a:p>
        </p:txBody>
      </p:sp>
    </p:spTree>
    <p:extLst>
      <p:ext uri="{BB962C8B-B14F-4D97-AF65-F5344CB8AC3E}">
        <p14:creationId xmlns:p14="http://schemas.microsoft.com/office/powerpoint/2010/main" val="275232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38" y="-109032"/>
            <a:ext cx="9559517" cy="2488178"/>
          </a:xfrm>
          <a:prstGeom prst="rect">
            <a:avLst/>
          </a:prstGeom>
        </p:spPr>
      </p:pic>
      <p:sp>
        <p:nvSpPr>
          <p:cNvPr id="6" name="Shape 190"/>
          <p:cNvSpPr txBox="1"/>
          <p:nvPr/>
        </p:nvSpPr>
        <p:spPr>
          <a:xfrm>
            <a:off x="39833" y="6127337"/>
            <a:ext cx="7036216" cy="610259"/>
          </a:xfrm>
          <a:prstGeom prst="rect">
            <a:avLst/>
          </a:prstGeom>
          <a:noFill/>
          <a:ln>
            <a:noFill/>
          </a:ln>
        </p:spPr>
        <p:txBody>
          <a:bodyPr lIns="91425" tIns="91425" rIns="91425" bIns="91425" anchor="ctr" anchorCtr="0">
            <a:noAutofit/>
          </a:bodyPr>
          <a:lstStyle/>
          <a:p>
            <a:pPr lvl="0" rtl="0">
              <a:spcBef>
                <a:spcPts val="0"/>
              </a:spcBef>
              <a:buNone/>
            </a:pPr>
            <a:r>
              <a:rPr lang="en-US" sz="4000" b="1" dirty="0" smtClean="0">
                <a:solidFill>
                  <a:srgbClr val="1D9A78"/>
                </a:solidFill>
                <a:latin typeface="Century Gothic" panose="020B0502020202020204" pitchFamily="34" charset="0"/>
              </a:rPr>
              <a:t>Errors and Uncertainties</a:t>
            </a:r>
          </a:p>
        </p:txBody>
      </p:sp>
      <p:sp>
        <p:nvSpPr>
          <p:cNvPr id="4" name="Shape 134"/>
          <p:cNvSpPr txBox="1"/>
          <p:nvPr/>
        </p:nvSpPr>
        <p:spPr>
          <a:xfrm>
            <a:off x="250221" y="2852465"/>
            <a:ext cx="8779798" cy="2206748"/>
          </a:xfrm>
          <a:prstGeom prst="rect">
            <a:avLst/>
          </a:prstGeom>
          <a:noFill/>
          <a:ln>
            <a:noFill/>
          </a:ln>
        </p:spPr>
        <p:txBody>
          <a:bodyPr lIns="91425" tIns="91425" rIns="91425" bIns="91425" anchor="t" anchorCtr="0">
            <a:noAutofit/>
          </a:bodyPr>
          <a:lstStyle/>
          <a:p>
            <a:pPr marL="617220" lvl="0" indent="-342900" algn="just" rtl="0">
              <a:lnSpc>
                <a:spcPct val="150000"/>
              </a:lnSpc>
              <a:spcAft>
                <a:spcPts val="600"/>
              </a:spcAft>
              <a:buSzPct val="110000"/>
              <a:buFont typeface="Arial" panose="020B0604020202020204" pitchFamily="34" charset="0"/>
              <a:buChar char="•"/>
            </a:pPr>
            <a:r>
              <a:rPr lang="en-US" sz="2000" dirty="0" smtClean="0">
                <a:latin typeface="Century Gothic" panose="020B0502020202020204" pitchFamily="34" charset="0"/>
              </a:rPr>
              <a:t>Impact of partial cloud cover on Species Distribution Model</a:t>
            </a:r>
            <a:endParaRPr lang="en-US" sz="2000" b="1" dirty="0" smtClean="0">
              <a:solidFill>
                <a:srgbClr val="1D9A78"/>
              </a:solidFill>
              <a:latin typeface="Century Gothic" panose="020B0502020202020204" pitchFamily="34" charset="0"/>
            </a:endParaRPr>
          </a:p>
          <a:p>
            <a:pPr marL="617220" lvl="0" indent="-342900" rtl="0">
              <a:lnSpc>
                <a:spcPct val="150000"/>
              </a:lnSpc>
              <a:spcAft>
                <a:spcPts val="600"/>
              </a:spcAft>
              <a:buSzPct val="110000"/>
              <a:buFont typeface="Arial" panose="020B0604020202020204" pitchFamily="34" charset="0"/>
              <a:buChar char="•"/>
            </a:pPr>
            <a:r>
              <a:rPr lang="en-US" sz="2000" dirty="0" smtClean="0">
                <a:latin typeface="Century Gothic" panose="020B0502020202020204" pitchFamily="34" charset="0"/>
              </a:rPr>
              <a:t>Exploring parameter values within SDM for multiple model types</a:t>
            </a:r>
          </a:p>
          <a:p>
            <a:pPr marL="617220" lvl="0" indent="-342900" rtl="0">
              <a:lnSpc>
                <a:spcPct val="150000"/>
              </a:lnSpc>
              <a:spcAft>
                <a:spcPts val="600"/>
              </a:spcAft>
              <a:buSzPct val="110000"/>
              <a:buFont typeface="Arial" panose="020B0604020202020204" pitchFamily="34" charset="0"/>
              <a:buChar char="•"/>
            </a:pPr>
            <a:r>
              <a:rPr lang="en-US" sz="2000" dirty="0" smtClean="0">
                <a:latin typeface="Century Gothic" panose="020B0502020202020204" pitchFamily="34" charset="0"/>
              </a:rPr>
              <a:t>Need to combine field data from two years</a:t>
            </a:r>
          </a:p>
          <a:p>
            <a:pPr marL="617220" lvl="0" indent="-342900" rtl="0">
              <a:lnSpc>
                <a:spcPct val="150000"/>
              </a:lnSpc>
              <a:spcAft>
                <a:spcPts val="600"/>
              </a:spcAft>
              <a:buSzPct val="110000"/>
              <a:buFont typeface="Arial" panose="020B0604020202020204" pitchFamily="34" charset="0"/>
              <a:buChar char="•"/>
            </a:pPr>
            <a:r>
              <a:rPr lang="en-US" sz="2000" dirty="0" err="1" smtClean="0">
                <a:latin typeface="Century Gothic" panose="020B0502020202020204" pitchFamily="34" charset="0"/>
              </a:rPr>
              <a:t>Cheatgrass</a:t>
            </a:r>
            <a:r>
              <a:rPr lang="en-US" sz="2000" dirty="0" smtClean="0">
                <a:latin typeface="Century Gothic" panose="020B0502020202020204" pitchFamily="34" charset="0"/>
              </a:rPr>
              <a:t> percent cover threshold </a:t>
            </a:r>
          </a:p>
          <a:p>
            <a:pPr marL="617220" lvl="0" indent="-342900" rtl="0">
              <a:lnSpc>
                <a:spcPct val="150000"/>
              </a:lnSpc>
              <a:spcAft>
                <a:spcPts val="600"/>
              </a:spcAft>
              <a:buSzPct val="110000"/>
              <a:buFont typeface="Arial" panose="020B0604020202020204" pitchFamily="34" charset="0"/>
              <a:buChar char="•"/>
            </a:pPr>
            <a:r>
              <a:rPr lang="en-US" sz="2000" dirty="0" smtClean="0">
                <a:latin typeface="Century Gothic" panose="020B0502020202020204" pitchFamily="34" charset="0"/>
              </a:rPr>
              <a:t>Binary map </a:t>
            </a:r>
            <a:r>
              <a:rPr lang="en-US" sz="2000" dirty="0" err="1" smtClean="0">
                <a:latin typeface="Century Gothic" panose="020B0502020202020204" pitchFamily="34" charset="0"/>
              </a:rPr>
              <a:t>threshhold</a:t>
            </a:r>
            <a:endParaRPr lang="en-US" sz="2000" dirty="0" smtClean="0">
              <a:latin typeface="Century Gothic" panose="020B0502020202020204" pitchFamily="34" charset="0"/>
            </a:endParaRPr>
          </a:p>
          <a:p>
            <a:pPr marL="617220" lvl="0" indent="-342900" rtl="0">
              <a:lnSpc>
                <a:spcPct val="150000"/>
              </a:lnSpc>
              <a:spcAft>
                <a:spcPts val="600"/>
              </a:spcAft>
              <a:buSzPct val="110000"/>
              <a:buFont typeface="Arial" panose="020B0604020202020204" pitchFamily="34" charset="0"/>
              <a:buChar char="•"/>
            </a:pPr>
            <a:r>
              <a:rPr lang="en-US" sz="2000" dirty="0" smtClean="0">
                <a:latin typeface="Century Gothic" panose="020B0502020202020204" pitchFamily="34" charset="0"/>
              </a:rPr>
              <a:t>Phenology mapping after recent fires</a:t>
            </a:r>
          </a:p>
          <a:p>
            <a:pPr marL="617220" lvl="0" indent="-342900">
              <a:lnSpc>
                <a:spcPct val="115000"/>
              </a:lnSpc>
              <a:buSzPct val="110000"/>
              <a:buFont typeface="Arial" panose="020B0604020202020204" pitchFamily="34" charset="0"/>
              <a:buChar char="•"/>
            </a:pPr>
            <a:endParaRPr lang="en-US" sz="2000" dirty="0">
              <a:latin typeface="Century Gothic" panose="020B0502020202020204" pitchFamily="34" charset="0"/>
            </a:endParaRPr>
          </a:p>
          <a:p>
            <a:pPr marL="617220" lvl="0" indent="-342900">
              <a:lnSpc>
                <a:spcPct val="115000"/>
              </a:lnSpc>
              <a:buSzPct val="110000"/>
              <a:buFont typeface="Arial" panose="020B0604020202020204" pitchFamily="34" charset="0"/>
              <a:buChar char="•"/>
            </a:pPr>
            <a:endParaRPr lang="en-US" sz="2000" dirty="0">
              <a:latin typeface="Century Gothic" panose="020B0502020202020204" pitchFamily="34" charset="0"/>
            </a:endParaRPr>
          </a:p>
          <a:p>
            <a:pPr marL="617220" lvl="0" indent="-342900" rtl="0">
              <a:lnSpc>
                <a:spcPct val="115000"/>
              </a:lnSpc>
              <a:spcBef>
                <a:spcPts val="0"/>
              </a:spcBef>
              <a:buSzPct val="110000"/>
              <a:buFont typeface="Arial" panose="020B0604020202020204" pitchFamily="34" charset="0"/>
              <a:buChar char="•"/>
            </a:pPr>
            <a:endParaRPr sz="2000" dirty="0">
              <a:latin typeface="Century Gothic" panose="020B0502020202020204" pitchFamily="34" charset="0"/>
              <a:ea typeface="Questrial"/>
              <a:cs typeface="Questrial"/>
              <a:sym typeface="Questrial"/>
            </a:endParaRPr>
          </a:p>
        </p:txBody>
      </p:sp>
      <p:sp>
        <p:nvSpPr>
          <p:cNvPr id="7" name="Oval 6"/>
          <p:cNvSpPr/>
          <p:nvPr/>
        </p:nvSpPr>
        <p:spPr>
          <a:xfrm>
            <a:off x="283972" y="1804377"/>
            <a:ext cx="719137" cy="719137"/>
          </a:xfrm>
          <a:prstGeom prst="ellipse">
            <a:avLst/>
          </a:prstGeom>
          <a:solidFill>
            <a:schemeClr val="bg1"/>
          </a:solidFill>
          <a:ln w="3175">
            <a:noFill/>
          </a:ln>
          <a:effectLst>
            <a:glow>
              <a:schemeClr val="bg1"/>
            </a:glow>
            <a:outerShdw blurRad="139700" dist="381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rot="21049801">
            <a:off x="413913" y="1792977"/>
            <a:ext cx="724540" cy="681981"/>
          </a:xfrm>
          <a:prstGeom prst="rect">
            <a:avLst/>
          </a:prstGeom>
        </p:spPr>
      </p:pic>
      <p:sp>
        <p:nvSpPr>
          <p:cNvPr id="9" name="Oval 8"/>
          <p:cNvSpPr/>
          <p:nvPr/>
        </p:nvSpPr>
        <p:spPr>
          <a:xfrm>
            <a:off x="7616774" y="1804377"/>
            <a:ext cx="719137" cy="719137"/>
          </a:xfrm>
          <a:prstGeom prst="ellipse">
            <a:avLst/>
          </a:prstGeom>
          <a:solidFill>
            <a:schemeClr val="bg1"/>
          </a:solidFill>
          <a:ln w="3175">
            <a:noFill/>
          </a:ln>
          <a:effectLst>
            <a:glow>
              <a:schemeClr val="bg1"/>
            </a:glow>
            <a:outerShdw blurRad="139700" dist="381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7558911" y="1876824"/>
            <a:ext cx="834864" cy="691303"/>
            <a:chOff x="7558911" y="1876824"/>
            <a:chExt cx="834864" cy="691303"/>
          </a:xfrm>
        </p:grpSpPr>
        <p:sp>
          <p:nvSpPr>
            <p:cNvPr id="11" name="Parallelogram 10"/>
            <p:cNvSpPr/>
            <p:nvPr/>
          </p:nvSpPr>
          <p:spPr>
            <a:xfrm>
              <a:off x="7558911" y="1973862"/>
              <a:ext cx="834864" cy="594265"/>
            </a:xfrm>
            <a:prstGeom prst="parallelogram">
              <a:avLst/>
            </a:prstGeom>
            <a:solidFill>
              <a:srgbClr val="8B91B2"/>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12" name="Teardrop 11"/>
            <p:cNvSpPr/>
            <p:nvPr/>
          </p:nvSpPr>
          <p:spPr>
            <a:xfrm rot="8100000">
              <a:off x="7856399" y="1876824"/>
              <a:ext cx="262626" cy="258290"/>
            </a:xfrm>
            <a:prstGeom prst="teardrop">
              <a:avLst>
                <a:gd name="adj" fmla="val 121860"/>
              </a:avLst>
            </a:prstGeom>
            <a:solidFill>
              <a:srgbClr val="8B91B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13" name="Oval 12"/>
            <p:cNvSpPr/>
            <p:nvPr/>
          </p:nvSpPr>
          <p:spPr>
            <a:xfrm>
              <a:off x="7916976" y="1918862"/>
              <a:ext cx="153250" cy="1506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cxnSp>
          <p:nvCxnSpPr>
            <p:cNvPr id="14" name="Straight Connector 13"/>
            <p:cNvCxnSpPr/>
            <p:nvPr/>
          </p:nvCxnSpPr>
          <p:spPr>
            <a:xfrm flipH="1">
              <a:off x="7981364" y="1934576"/>
              <a:ext cx="1066" cy="80206"/>
            </a:xfrm>
            <a:prstGeom prst="line">
              <a:avLst/>
            </a:prstGeom>
            <a:ln w="19050">
              <a:solidFill>
                <a:srgbClr val="8B91B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977555" y="2011237"/>
              <a:ext cx="44624" cy="12307"/>
            </a:xfrm>
            <a:prstGeom prst="line">
              <a:avLst/>
            </a:prstGeom>
            <a:ln w="28575">
              <a:solidFill>
                <a:srgbClr val="8B91B2"/>
              </a:solidFill>
            </a:ln>
          </p:spPr>
          <p:style>
            <a:lnRef idx="1">
              <a:schemeClr val="accent1"/>
            </a:lnRef>
            <a:fillRef idx="0">
              <a:schemeClr val="accent1"/>
            </a:fillRef>
            <a:effectRef idx="0">
              <a:schemeClr val="accent1"/>
            </a:effectRef>
            <a:fontRef idx="minor">
              <a:schemeClr val="tx1"/>
            </a:fontRef>
          </p:style>
        </p:cxnSp>
      </p:grpSp>
      <p:sp>
        <p:nvSpPr>
          <p:cNvPr id="16" name="Oval 15"/>
          <p:cNvSpPr/>
          <p:nvPr/>
        </p:nvSpPr>
        <p:spPr>
          <a:xfrm>
            <a:off x="2807790" y="1807553"/>
            <a:ext cx="719137" cy="719137"/>
          </a:xfrm>
          <a:prstGeom prst="ellipse">
            <a:avLst/>
          </a:prstGeom>
          <a:solidFill>
            <a:schemeClr val="bg1"/>
          </a:solidFill>
          <a:ln w="3175">
            <a:noFill/>
          </a:ln>
          <a:effectLst>
            <a:glow>
              <a:schemeClr val="bg1"/>
            </a:glow>
            <a:outerShdw blurRad="139700" dist="381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754205" y="1768556"/>
            <a:ext cx="834863" cy="843170"/>
            <a:chOff x="2815757" y="1194328"/>
            <a:chExt cx="1534643" cy="1549913"/>
          </a:xfrm>
          <a:solidFill>
            <a:srgbClr val="8B91B2"/>
          </a:solidFill>
        </p:grpSpPr>
        <p:sp>
          <p:nvSpPr>
            <p:cNvPr id="18" name="Parallelogram 17"/>
            <p:cNvSpPr/>
            <p:nvPr/>
          </p:nvSpPr>
          <p:spPr>
            <a:xfrm>
              <a:off x="2815757" y="1651865"/>
              <a:ext cx="1534643" cy="1092376"/>
            </a:xfrm>
            <a:prstGeom prst="parallelogram">
              <a:avLst/>
            </a:prstGeom>
            <a:grpFill/>
            <a:ln w="12700" cap="flat" cmpd="sng" algn="ctr">
              <a:solidFill>
                <a:schemeClr val="bg1"/>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19" name="Parallelogram 18"/>
            <p:cNvSpPr/>
            <p:nvPr/>
          </p:nvSpPr>
          <p:spPr>
            <a:xfrm>
              <a:off x="2815757" y="1423680"/>
              <a:ext cx="1534643" cy="1092376"/>
            </a:xfrm>
            <a:prstGeom prst="parallelogram">
              <a:avLst/>
            </a:prstGeom>
            <a:grpFill/>
            <a:ln w="12700" cap="flat" cmpd="sng" algn="ctr">
              <a:solidFill>
                <a:schemeClr val="bg1"/>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20" name="Parallelogram 19"/>
            <p:cNvSpPr/>
            <p:nvPr/>
          </p:nvSpPr>
          <p:spPr>
            <a:xfrm>
              <a:off x="2815757" y="1194328"/>
              <a:ext cx="1534643" cy="1092376"/>
            </a:xfrm>
            <a:prstGeom prst="parallelogram">
              <a:avLst/>
            </a:prstGeom>
            <a:grpFill/>
            <a:ln w="12700" cap="flat" cmpd="sng" algn="ctr">
              <a:solidFill>
                <a:schemeClr val="bg1"/>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grpSp>
      <p:sp>
        <p:nvSpPr>
          <p:cNvPr id="21" name="Oval 20"/>
          <p:cNvSpPr/>
          <p:nvPr/>
        </p:nvSpPr>
        <p:spPr>
          <a:xfrm>
            <a:off x="5269346" y="1802451"/>
            <a:ext cx="719137" cy="719137"/>
          </a:xfrm>
          <a:prstGeom prst="ellipse">
            <a:avLst/>
          </a:prstGeom>
          <a:solidFill>
            <a:schemeClr val="bg1"/>
          </a:solidFill>
          <a:ln w="3175">
            <a:noFill/>
          </a:ln>
          <a:effectLst>
            <a:glow>
              <a:schemeClr val="bg1"/>
            </a:glow>
            <a:outerShdw blurRad="139700" dist="381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5106695" y="1690057"/>
            <a:ext cx="992453" cy="751261"/>
            <a:chOff x="4823046" y="1262428"/>
            <a:chExt cx="1824325" cy="1380966"/>
          </a:xfrm>
          <a:noFill/>
        </p:grpSpPr>
        <p:sp>
          <p:nvSpPr>
            <p:cNvPr id="23" name="Freeform 22"/>
            <p:cNvSpPr/>
            <p:nvPr/>
          </p:nvSpPr>
          <p:spPr>
            <a:xfrm>
              <a:off x="5020171" y="1357055"/>
              <a:ext cx="1582920" cy="1172055"/>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a:solidFill>
                <a:srgbClr val="8B9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4956779" y="1262428"/>
              <a:ext cx="0" cy="1380966"/>
            </a:xfrm>
            <a:prstGeom prst="line">
              <a:avLst/>
            </a:prstGeom>
            <a:grpFill/>
            <a:ln w="28575">
              <a:solidFill>
                <a:srgbClr val="8B91B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823046" y="2586335"/>
              <a:ext cx="1824325" cy="0"/>
            </a:xfrm>
            <a:prstGeom prst="line">
              <a:avLst/>
            </a:prstGeom>
            <a:grpFill/>
            <a:ln w="28575">
              <a:solidFill>
                <a:srgbClr val="8B91B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823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38" y="-109032"/>
            <a:ext cx="9559517" cy="2488178"/>
          </a:xfrm>
          <a:prstGeom prst="rect">
            <a:avLst/>
          </a:prstGeom>
        </p:spPr>
      </p:pic>
      <p:sp>
        <p:nvSpPr>
          <p:cNvPr id="8" name="Oval 7"/>
          <p:cNvSpPr/>
          <p:nvPr/>
        </p:nvSpPr>
        <p:spPr>
          <a:xfrm>
            <a:off x="282263" y="1813430"/>
            <a:ext cx="719137" cy="719137"/>
          </a:xfrm>
          <a:prstGeom prst="ellipse">
            <a:avLst/>
          </a:prstGeom>
          <a:solidFill>
            <a:schemeClr val="bg1"/>
          </a:solidFill>
          <a:ln w="3175">
            <a:solidFill>
              <a:schemeClr val="accent1">
                <a:shade val="50000"/>
                <a:alpha val="25000"/>
              </a:schemeClr>
            </a:solidFill>
          </a:ln>
          <a:effectLst>
            <a:glow rad="9525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hape 190"/>
          <p:cNvSpPr txBox="1"/>
          <p:nvPr/>
        </p:nvSpPr>
        <p:spPr>
          <a:xfrm>
            <a:off x="39833" y="6127337"/>
            <a:ext cx="7036216" cy="610259"/>
          </a:xfrm>
          <a:prstGeom prst="rect">
            <a:avLst/>
          </a:prstGeom>
          <a:noFill/>
          <a:ln>
            <a:noFill/>
          </a:ln>
        </p:spPr>
        <p:txBody>
          <a:bodyPr lIns="91425" tIns="91425" rIns="91425" bIns="91425" anchor="ctr" anchorCtr="0">
            <a:noAutofit/>
          </a:bodyPr>
          <a:lstStyle/>
          <a:p>
            <a:pPr lvl="0" rtl="0">
              <a:spcBef>
                <a:spcPts val="0"/>
              </a:spcBef>
              <a:buNone/>
            </a:pPr>
            <a:r>
              <a:rPr lang="en-US" sz="4000" b="1" dirty="0" smtClean="0">
                <a:solidFill>
                  <a:srgbClr val="1D9A78"/>
                </a:solidFill>
                <a:latin typeface="Century Gothic" panose="020B0502020202020204" pitchFamily="34" charset="0"/>
              </a:rPr>
              <a:t>Conclusion &amp; Discussion</a:t>
            </a:r>
          </a:p>
        </p:txBody>
      </p:sp>
      <p:sp>
        <p:nvSpPr>
          <p:cNvPr id="61" name="Oval 60"/>
          <p:cNvSpPr/>
          <p:nvPr/>
        </p:nvSpPr>
        <p:spPr>
          <a:xfrm>
            <a:off x="283972" y="1804377"/>
            <a:ext cx="719137" cy="719137"/>
          </a:xfrm>
          <a:prstGeom prst="ellipse">
            <a:avLst/>
          </a:prstGeom>
          <a:solidFill>
            <a:schemeClr val="bg1"/>
          </a:solidFill>
          <a:ln w="3175">
            <a:noFill/>
          </a:ln>
          <a:effectLst>
            <a:glow>
              <a:schemeClr val="bg1"/>
            </a:glow>
            <a:outerShdw blurRad="139700" dist="381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p:cNvPicPr>
            <a:picLocks noChangeAspect="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rot="21049801">
            <a:off x="413913" y="1792977"/>
            <a:ext cx="724540" cy="681981"/>
          </a:xfrm>
          <a:prstGeom prst="rect">
            <a:avLst/>
          </a:prstGeom>
        </p:spPr>
      </p:pic>
      <p:sp>
        <p:nvSpPr>
          <p:cNvPr id="11" name="Oval 10"/>
          <p:cNvSpPr/>
          <p:nvPr/>
        </p:nvSpPr>
        <p:spPr>
          <a:xfrm>
            <a:off x="2807791" y="1805700"/>
            <a:ext cx="719137" cy="719137"/>
          </a:xfrm>
          <a:prstGeom prst="ellipse">
            <a:avLst/>
          </a:prstGeom>
          <a:solidFill>
            <a:schemeClr val="bg1"/>
          </a:solidFill>
          <a:ln w="3175">
            <a:solidFill>
              <a:schemeClr val="accent1">
                <a:shade val="50000"/>
                <a:alpha val="25000"/>
              </a:schemeClr>
            </a:solidFill>
          </a:ln>
          <a:effectLst>
            <a:glow rad="9525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266715" y="1796550"/>
            <a:ext cx="719137" cy="719137"/>
          </a:xfrm>
          <a:prstGeom prst="ellipse">
            <a:avLst/>
          </a:prstGeom>
          <a:solidFill>
            <a:schemeClr val="bg1"/>
          </a:solidFill>
          <a:ln w="3175">
            <a:solidFill>
              <a:schemeClr val="accent1">
                <a:shade val="50000"/>
                <a:alpha val="25000"/>
              </a:schemeClr>
            </a:solidFill>
          </a:ln>
          <a:effectLst>
            <a:glow rad="9525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616775" y="1802727"/>
            <a:ext cx="719137" cy="719137"/>
          </a:xfrm>
          <a:prstGeom prst="ellipse">
            <a:avLst/>
          </a:prstGeom>
          <a:solidFill>
            <a:schemeClr val="bg1"/>
          </a:solidFill>
          <a:ln w="3175">
            <a:solidFill>
              <a:schemeClr val="accent1">
                <a:shade val="50000"/>
                <a:alpha val="25000"/>
              </a:schemeClr>
            </a:solidFill>
          </a:ln>
          <a:effectLst>
            <a:glow rad="9525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616774" y="1804377"/>
            <a:ext cx="719137" cy="719137"/>
          </a:xfrm>
          <a:prstGeom prst="ellipse">
            <a:avLst/>
          </a:prstGeom>
          <a:solidFill>
            <a:schemeClr val="bg1"/>
          </a:solidFill>
          <a:ln w="3175">
            <a:noFill/>
          </a:ln>
          <a:effectLst>
            <a:glow>
              <a:schemeClr val="bg1"/>
            </a:glow>
            <a:outerShdw blurRad="139700" dist="381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7558911" y="1876824"/>
            <a:ext cx="834864" cy="691303"/>
            <a:chOff x="7558911" y="1876824"/>
            <a:chExt cx="834864" cy="691303"/>
          </a:xfrm>
        </p:grpSpPr>
        <p:sp>
          <p:nvSpPr>
            <p:cNvPr id="77" name="Parallelogram 76"/>
            <p:cNvSpPr/>
            <p:nvPr/>
          </p:nvSpPr>
          <p:spPr>
            <a:xfrm>
              <a:off x="7558911" y="1973862"/>
              <a:ext cx="834864" cy="594265"/>
            </a:xfrm>
            <a:prstGeom prst="parallelogram">
              <a:avLst/>
            </a:prstGeom>
            <a:solidFill>
              <a:srgbClr val="8B91B2"/>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21" name="Teardrop 20"/>
            <p:cNvSpPr/>
            <p:nvPr/>
          </p:nvSpPr>
          <p:spPr>
            <a:xfrm rot="8100000">
              <a:off x="7856399" y="1876824"/>
              <a:ext cx="262626" cy="258290"/>
            </a:xfrm>
            <a:prstGeom prst="teardrop">
              <a:avLst>
                <a:gd name="adj" fmla="val 121860"/>
              </a:avLst>
            </a:prstGeom>
            <a:solidFill>
              <a:srgbClr val="8B91B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23" name="Oval 22"/>
            <p:cNvSpPr/>
            <p:nvPr/>
          </p:nvSpPr>
          <p:spPr>
            <a:xfrm>
              <a:off x="7916976" y="1918862"/>
              <a:ext cx="153250" cy="1506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cxnSp>
          <p:nvCxnSpPr>
            <p:cNvPr id="57" name="Straight Connector 56"/>
            <p:cNvCxnSpPr/>
            <p:nvPr/>
          </p:nvCxnSpPr>
          <p:spPr>
            <a:xfrm flipH="1">
              <a:off x="7981364" y="1934576"/>
              <a:ext cx="1066" cy="80206"/>
            </a:xfrm>
            <a:prstGeom prst="line">
              <a:avLst/>
            </a:prstGeom>
            <a:ln w="19050">
              <a:solidFill>
                <a:srgbClr val="8B91B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977555" y="2011237"/>
              <a:ext cx="44624" cy="12307"/>
            </a:xfrm>
            <a:prstGeom prst="line">
              <a:avLst/>
            </a:prstGeom>
            <a:ln w="28575">
              <a:solidFill>
                <a:srgbClr val="8B91B2"/>
              </a:solidFill>
            </a:ln>
          </p:spPr>
          <p:style>
            <a:lnRef idx="1">
              <a:schemeClr val="accent1"/>
            </a:lnRef>
            <a:fillRef idx="0">
              <a:schemeClr val="accent1"/>
            </a:fillRef>
            <a:effectRef idx="0">
              <a:schemeClr val="accent1"/>
            </a:effectRef>
            <a:fontRef idx="minor">
              <a:schemeClr val="tx1"/>
            </a:fontRef>
          </p:style>
        </p:cxnSp>
      </p:grpSp>
      <p:sp>
        <p:nvSpPr>
          <p:cNvPr id="31" name="Oval 30"/>
          <p:cNvSpPr/>
          <p:nvPr/>
        </p:nvSpPr>
        <p:spPr>
          <a:xfrm>
            <a:off x="2807790" y="1807553"/>
            <a:ext cx="719137" cy="719137"/>
          </a:xfrm>
          <a:prstGeom prst="ellipse">
            <a:avLst/>
          </a:prstGeom>
          <a:solidFill>
            <a:schemeClr val="bg1"/>
          </a:solidFill>
          <a:ln w="3175">
            <a:noFill/>
          </a:ln>
          <a:effectLst>
            <a:glow>
              <a:schemeClr val="bg1"/>
            </a:glow>
            <a:outerShdw blurRad="139700" dist="381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2754205" y="1768556"/>
            <a:ext cx="834863" cy="843170"/>
            <a:chOff x="2815757" y="1194328"/>
            <a:chExt cx="1534643" cy="1549913"/>
          </a:xfrm>
          <a:solidFill>
            <a:srgbClr val="8B91B2"/>
          </a:solidFill>
        </p:grpSpPr>
        <p:sp>
          <p:nvSpPr>
            <p:cNvPr id="32" name="Parallelogram 31"/>
            <p:cNvSpPr/>
            <p:nvPr/>
          </p:nvSpPr>
          <p:spPr>
            <a:xfrm>
              <a:off x="2815757" y="1651865"/>
              <a:ext cx="1534643" cy="1092376"/>
            </a:xfrm>
            <a:prstGeom prst="parallelogram">
              <a:avLst/>
            </a:prstGeom>
            <a:grpFill/>
            <a:ln w="12700" cap="flat" cmpd="sng" algn="ctr">
              <a:solidFill>
                <a:schemeClr val="bg1"/>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33" name="Parallelogram 32"/>
            <p:cNvSpPr/>
            <p:nvPr/>
          </p:nvSpPr>
          <p:spPr>
            <a:xfrm>
              <a:off x="2815757" y="1423680"/>
              <a:ext cx="1534643" cy="1092376"/>
            </a:xfrm>
            <a:prstGeom prst="parallelogram">
              <a:avLst/>
            </a:prstGeom>
            <a:grpFill/>
            <a:ln w="12700" cap="flat" cmpd="sng" algn="ctr">
              <a:solidFill>
                <a:schemeClr val="bg1"/>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34" name="Parallelogram 33"/>
            <p:cNvSpPr/>
            <p:nvPr/>
          </p:nvSpPr>
          <p:spPr>
            <a:xfrm>
              <a:off x="2815757" y="1194328"/>
              <a:ext cx="1534643" cy="1092376"/>
            </a:xfrm>
            <a:prstGeom prst="parallelogram">
              <a:avLst/>
            </a:prstGeom>
            <a:grpFill/>
            <a:ln w="12700" cap="flat" cmpd="sng" algn="ctr">
              <a:solidFill>
                <a:schemeClr val="bg1"/>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grpSp>
      <p:sp>
        <p:nvSpPr>
          <p:cNvPr id="35" name="Oval 34"/>
          <p:cNvSpPr/>
          <p:nvPr/>
        </p:nvSpPr>
        <p:spPr>
          <a:xfrm>
            <a:off x="5269346" y="1802451"/>
            <a:ext cx="719137" cy="719137"/>
          </a:xfrm>
          <a:prstGeom prst="ellipse">
            <a:avLst/>
          </a:prstGeom>
          <a:solidFill>
            <a:schemeClr val="bg1"/>
          </a:solidFill>
          <a:ln w="3175">
            <a:noFill/>
          </a:ln>
          <a:effectLst>
            <a:glow>
              <a:schemeClr val="bg1"/>
            </a:glow>
            <a:outerShdw blurRad="139700" dist="381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5106695" y="1690057"/>
            <a:ext cx="992453" cy="751261"/>
            <a:chOff x="4823046" y="1262428"/>
            <a:chExt cx="1824325" cy="1380966"/>
          </a:xfrm>
          <a:noFill/>
        </p:grpSpPr>
        <p:sp>
          <p:nvSpPr>
            <p:cNvPr id="54" name="Freeform 53"/>
            <p:cNvSpPr/>
            <p:nvPr/>
          </p:nvSpPr>
          <p:spPr>
            <a:xfrm>
              <a:off x="5020171" y="1357055"/>
              <a:ext cx="1582920" cy="1172055"/>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a:solidFill>
                <a:srgbClr val="8B9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p:nvPr/>
          </p:nvCxnSpPr>
          <p:spPr>
            <a:xfrm>
              <a:off x="4956779" y="1262428"/>
              <a:ext cx="0" cy="1380966"/>
            </a:xfrm>
            <a:prstGeom prst="line">
              <a:avLst/>
            </a:prstGeom>
            <a:grpFill/>
            <a:ln w="28575">
              <a:solidFill>
                <a:srgbClr val="8B91B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823046" y="2586335"/>
              <a:ext cx="1824325" cy="0"/>
            </a:xfrm>
            <a:prstGeom prst="line">
              <a:avLst/>
            </a:prstGeom>
            <a:grpFill/>
            <a:ln w="28575">
              <a:solidFill>
                <a:srgbClr val="8B91B2"/>
              </a:solidFill>
            </a:ln>
          </p:spPr>
          <p:style>
            <a:lnRef idx="1">
              <a:schemeClr val="accent1"/>
            </a:lnRef>
            <a:fillRef idx="0">
              <a:schemeClr val="accent1"/>
            </a:fillRef>
            <a:effectRef idx="0">
              <a:schemeClr val="accent1"/>
            </a:effectRef>
            <a:fontRef idx="minor">
              <a:schemeClr val="tx1"/>
            </a:fontRef>
          </p:style>
        </p:cxnSp>
      </p:grpSp>
      <p:sp>
        <p:nvSpPr>
          <p:cNvPr id="37" name="Shape 216"/>
          <p:cNvSpPr txBox="1"/>
          <p:nvPr/>
        </p:nvSpPr>
        <p:spPr>
          <a:xfrm>
            <a:off x="282263" y="3485270"/>
            <a:ext cx="1940432" cy="444305"/>
          </a:xfrm>
          <a:prstGeom prst="rect">
            <a:avLst/>
          </a:prstGeom>
          <a:noFill/>
          <a:ln>
            <a:noFill/>
          </a:ln>
        </p:spPr>
        <p:txBody>
          <a:bodyPr lIns="91425" tIns="91425" rIns="91425" bIns="91425" anchor="t" anchorCtr="0">
            <a:noAutofit/>
          </a:bodyPr>
          <a:lstStyle/>
          <a:p>
            <a:pPr lvl="0" rtl="0">
              <a:spcBef>
                <a:spcPts val="0"/>
              </a:spcBef>
              <a:buNone/>
            </a:pPr>
            <a:r>
              <a:rPr lang="en-US" sz="2000" dirty="0" smtClean="0">
                <a:latin typeface="Century Gothic" panose="020B0502020202020204" pitchFamily="34" charset="0"/>
              </a:rPr>
              <a:t>Coming soon!</a:t>
            </a:r>
            <a:endParaRPr lang="en-US" sz="2000" dirty="0">
              <a:latin typeface="Century Gothic" panose="020B0502020202020204" pitchFamily="34" charset="0"/>
            </a:endParaRPr>
          </a:p>
          <a:p>
            <a:pPr lvl="0" rtl="0">
              <a:spcBef>
                <a:spcPts val="0"/>
              </a:spcBef>
              <a:buNone/>
            </a:pPr>
            <a:endParaRPr sz="2000" dirty="0">
              <a:latin typeface="Century Gothic" panose="020B0502020202020204" pitchFamily="34" charset="0"/>
            </a:endParaRPr>
          </a:p>
        </p:txBody>
      </p:sp>
    </p:spTree>
    <p:extLst>
      <p:ext uri="{BB962C8B-B14F-4D97-AF65-F5344CB8AC3E}">
        <p14:creationId xmlns:p14="http://schemas.microsoft.com/office/powerpoint/2010/main" val="50944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208"/>
          <a:stretch/>
        </p:blipFill>
        <p:spPr>
          <a:xfrm>
            <a:off x="-16886" y="0"/>
            <a:ext cx="9218036" cy="2184399"/>
          </a:xfrm>
          <a:prstGeom prst="rect">
            <a:avLst/>
          </a:prstGeom>
          <a:effectLst>
            <a:outerShdw blurRad="139700" dist="38100" dir="5400000" algn="ctr" rotWithShape="0">
              <a:srgbClr val="000000">
                <a:alpha val="25000"/>
              </a:srgbClr>
            </a:outerShdw>
          </a:effectLst>
        </p:spPr>
      </p:pic>
      <p:sp>
        <p:nvSpPr>
          <p:cNvPr id="5" name="Shape 190"/>
          <p:cNvSpPr txBox="1"/>
          <p:nvPr/>
        </p:nvSpPr>
        <p:spPr>
          <a:xfrm>
            <a:off x="39833" y="6127337"/>
            <a:ext cx="7036216" cy="610259"/>
          </a:xfrm>
          <a:prstGeom prst="rect">
            <a:avLst/>
          </a:prstGeom>
          <a:noFill/>
          <a:ln>
            <a:noFill/>
          </a:ln>
        </p:spPr>
        <p:txBody>
          <a:bodyPr lIns="91425" tIns="91425" rIns="91425" bIns="91425" anchor="ctr" anchorCtr="0">
            <a:noAutofit/>
          </a:bodyPr>
          <a:lstStyle/>
          <a:p>
            <a:pPr lvl="0" rtl="0">
              <a:spcBef>
                <a:spcPts val="0"/>
              </a:spcBef>
              <a:buNone/>
            </a:pPr>
            <a:r>
              <a:rPr lang="en-US" sz="4000" b="1" dirty="0" smtClean="0">
                <a:solidFill>
                  <a:srgbClr val="1D9A78"/>
                </a:solidFill>
                <a:latin typeface="Century Gothic" panose="020B0502020202020204" pitchFamily="34" charset="0"/>
              </a:rPr>
              <a:t>Future Work</a:t>
            </a:r>
          </a:p>
        </p:txBody>
      </p:sp>
      <p:sp>
        <p:nvSpPr>
          <p:cNvPr id="6" name="Shape 134"/>
          <p:cNvSpPr txBox="1"/>
          <p:nvPr/>
        </p:nvSpPr>
        <p:spPr>
          <a:xfrm>
            <a:off x="1079655" y="2541489"/>
            <a:ext cx="6516899" cy="2206748"/>
          </a:xfrm>
          <a:prstGeom prst="rect">
            <a:avLst/>
          </a:prstGeom>
          <a:noFill/>
          <a:ln>
            <a:noFill/>
          </a:ln>
        </p:spPr>
        <p:txBody>
          <a:bodyPr lIns="91425" tIns="91425" rIns="91425" bIns="91425" anchor="t" anchorCtr="0">
            <a:noAutofit/>
          </a:bodyPr>
          <a:lstStyle/>
          <a:p>
            <a:pPr marL="617220" lvl="0" indent="-342900" rtl="0">
              <a:lnSpc>
                <a:spcPct val="200000"/>
              </a:lnSpc>
              <a:spcAft>
                <a:spcPts val="600"/>
              </a:spcAft>
              <a:buSzPct val="110000"/>
              <a:buFont typeface="Arial" panose="020B0604020202020204" pitchFamily="34" charset="0"/>
              <a:buChar char="•"/>
            </a:pPr>
            <a:r>
              <a:rPr lang="en-US" sz="2000" dirty="0" smtClean="0">
                <a:latin typeface="Century Gothic" panose="020B0502020202020204" pitchFamily="34" charset="0"/>
              </a:rPr>
              <a:t>Continued application of SDMs for </a:t>
            </a:r>
            <a:r>
              <a:rPr lang="en-US" sz="2000" dirty="0" err="1" smtClean="0">
                <a:latin typeface="Century Gothic" panose="020B0502020202020204" pitchFamily="34" charset="0"/>
              </a:rPr>
              <a:t>cheatgrass</a:t>
            </a:r>
            <a:r>
              <a:rPr lang="en-US" sz="2000" dirty="0" smtClean="0">
                <a:latin typeface="Century Gothic" panose="020B0502020202020204" pitchFamily="34" charset="0"/>
              </a:rPr>
              <a:t> management in adjacent areas</a:t>
            </a:r>
            <a:endParaRPr lang="en-US" sz="2000" b="1" dirty="0" smtClean="0">
              <a:solidFill>
                <a:srgbClr val="1D9A78"/>
              </a:solidFill>
              <a:latin typeface="Century Gothic" panose="020B0502020202020204" pitchFamily="34" charset="0"/>
            </a:endParaRPr>
          </a:p>
          <a:p>
            <a:pPr marL="617220" lvl="0" indent="-342900" rtl="0">
              <a:lnSpc>
                <a:spcPct val="200000"/>
              </a:lnSpc>
              <a:spcAft>
                <a:spcPts val="600"/>
              </a:spcAft>
              <a:buSzPct val="110000"/>
              <a:buFont typeface="Arial" panose="020B0604020202020204" pitchFamily="34" charset="0"/>
              <a:buChar char="•"/>
            </a:pPr>
            <a:r>
              <a:rPr lang="en-US" sz="2000" dirty="0" smtClean="0">
                <a:latin typeface="Century Gothic" panose="020B0502020202020204" pitchFamily="34" charset="0"/>
              </a:rPr>
              <a:t>Additional field data collection and temporal assessment of </a:t>
            </a:r>
            <a:r>
              <a:rPr lang="en-US" sz="2000" dirty="0" err="1" smtClean="0">
                <a:latin typeface="Century Gothic" panose="020B0502020202020204" pitchFamily="34" charset="0"/>
              </a:rPr>
              <a:t>cheatgrass</a:t>
            </a:r>
            <a:r>
              <a:rPr lang="en-US" sz="2000" dirty="0" smtClean="0">
                <a:latin typeface="Century Gothic" panose="020B0502020202020204" pitchFamily="34" charset="0"/>
              </a:rPr>
              <a:t> cover change</a:t>
            </a:r>
          </a:p>
          <a:p>
            <a:pPr marL="617220" lvl="0" indent="-342900" rtl="0">
              <a:lnSpc>
                <a:spcPct val="200000"/>
              </a:lnSpc>
              <a:spcAft>
                <a:spcPts val="600"/>
              </a:spcAft>
              <a:buSzPct val="110000"/>
              <a:buFont typeface="Arial" panose="020B0604020202020204" pitchFamily="34" charset="0"/>
              <a:buChar char="•"/>
            </a:pPr>
            <a:r>
              <a:rPr lang="en-US" sz="2000" dirty="0" smtClean="0">
                <a:latin typeface="Century Gothic" panose="020B0502020202020204" pitchFamily="34" charset="0"/>
              </a:rPr>
              <a:t>Critical mule deer habitat mapping</a:t>
            </a:r>
          </a:p>
          <a:p>
            <a:pPr marL="617220" lvl="0" indent="-342900">
              <a:lnSpc>
                <a:spcPct val="115000"/>
              </a:lnSpc>
              <a:buSzPct val="110000"/>
              <a:buFont typeface="Arial" panose="020B0604020202020204" pitchFamily="34" charset="0"/>
              <a:buChar char="•"/>
            </a:pPr>
            <a:endParaRPr lang="en-US" sz="2000" dirty="0">
              <a:latin typeface="Century Gothic" panose="020B0502020202020204" pitchFamily="34" charset="0"/>
            </a:endParaRPr>
          </a:p>
          <a:p>
            <a:pPr marL="617220" lvl="0" indent="-342900">
              <a:lnSpc>
                <a:spcPct val="115000"/>
              </a:lnSpc>
              <a:buSzPct val="110000"/>
              <a:buFont typeface="Arial" panose="020B0604020202020204" pitchFamily="34" charset="0"/>
              <a:buChar char="•"/>
            </a:pPr>
            <a:endParaRPr lang="en-US" sz="2000" dirty="0">
              <a:latin typeface="Century Gothic" panose="020B0502020202020204" pitchFamily="34" charset="0"/>
            </a:endParaRPr>
          </a:p>
          <a:p>
            <a:pPr marL="617220" lvl="0" indent="-342900" rtl="0">
              <a:lnSpc>
                <a:spcPct val="115000"/>
              </a:lnSpc>
              <a:spcBef>
                <a:spcPts val="0"/>
              </a:spcBef>
              <a:buSzPct val="110000"/>
              <a:buFont typeface="Arial" panose="020B0604020202020204" pitchFamily="34" charset="0"/>
              <a:buChar char="•"/>
            </a:pPr>
            <a:endParaRPr sz="2000" dirty="0">
              <a:latin typeface="Century Gothic" panose="020B0502020202020204" pitchFamily="34" charset="0"/>
              <a:ea typeface="Questrial"/>
              <a:cs typeface="Questrial"/>
              <a:sym typeface="Questrial"/>
            </a:endParaRPr>
          </a:p>
        </p:txBody>
      </p:sp>
    </p:spTree>
    <p:extLst>
      <p:ext uri="{BB962C8B-B14F-4D97-AF65-F5344CB8AC3E}">
        <p14:creationId xmlns:p14="http://schemas.microsoft.com/office/powerpoint/2010/main" val="154367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571200" y="1261635"/>
            <a:ext cx="8051700" cy="1126499"/>
          </a:xfrm>
          <a:prstGeom prst="rect">
            <a:avLst/>
          </a:prstGeom>
          <a:noFill/>
          <a:ln>
            <a:noFill/>
          </a:ln>
        </p:spPr>
        <p:txBody>
          <a:bodyPr lIns="91425" tIns="45700" rIns="91425" bIns="45700" anchor="t" anchorCtr="0">
            <a:noAutofit/>
          </a:bodyPr>
          <a:lstStyle/>
          <a:p>
            <a:pPr lvl="0" rtl="0">
              <a:spcBef>
                <a:spcPts val="0"/>
              </a:spcBef>
              <a:buClr>
                <a:schemeClr val="dk1"/>
              </a:buClr>
              <a:buSzPct val="25000"/>
              <a:buFont typeface="Arial"/>
              <a:buNone/>
            </a:pPr>
            <a:r>
              <a:rPr lang="en-US" b="1" dirty="0">
                <a:latin typeface="Century Gothic" panose="020B0502020202020204" pitchFamily="34" charset="0"/>
              </a:rPr>
              <a:t>Dr. Paul Evangelista</a:t>
            </a:r>
            <a:r>
              <a:rPr lang="en-US" dirty="0">
                <a:latin typeface="Century Gothic" panose="020B0502020202020204" pitchFamily="34" charset="0"/>
              </a:rPr>
              <a:t>, </a:t>
            </a:r>
            <a:r>
              <a:rPr lang="en-US" dirty="0">
                <a:latin typeface="Century Gothic" panose="020B0502020202020204" pitchFamily="34" charset="0"/>
                <a:ea typeface="Arial"/>
                <a:cs typeface="Arial"/>
                <a:sym typeface="Arial"/>
              </a:rPr>
              <a:t>Natural Resource Ecology Laboratory, Colorado State University</a:t>
            </a:r>
          </a:p>
          <a:p>
            <a:pPr lvl="0" rtl="0">
              <a:spcBef>
                <a:spcPts val="0"/>
              </a:spcBef>
              <a:buClr>
                <a:schemeClr val="dk1"/>
              </a:buClr>
              <a:buSzPct val="25000"/>
              <a:buFont typeface="Arial"/>
              <a:buNone/>
            </a:pPr>
            <a:r>
              <a:rPr lang="en-US" b="1" dirty="0">
                <a:latin typeface="Century Gothic" panose="020B0502020202020204" pitchFamily="34" charset="0"/>
              </a:rPr>
              <a:t>Dr. Amanda West,</a:t>
            </a:r>
            <a:r>
              <a:rPr lang="en-US" dirty="0">
                <a:latin typeface="Century Gothic" panose="020B0502020202020204" pitchFamily="34" charset="0"/>
              </a:rPr>
              <a:t> </a:t>
            </a:r>
            <a:r>
              <a:rPr lang="en-US" dirty="0">
                <a:latin typeface="Century Gothic" panose="020B0502020202020204" pitchFamily="34" charset="0"/>
                <a:ea typeface="Arial"/>
                <a:cs typeface="Arial"/>
                <a:sym typeface="Arial"/>
              </a:rPr>
              <a:t>Natural Resource Ecology Laboratory, Colorado State University</a:t>
            </a:r>
          </a:p>
          <a:p>
            <a:pPr lvl="0" rtl="0">
              <a:spcBef>
                <a:spcPts val="0"/>
              </a:spcBef>
              <a:buClr>
                <a:schemeClr val="dk1"/>
              </a:buClr>
              <a:buFont typeface="Arial"/>
              <a:buNone/>
            </a:pPr>
            <a:endParaRPr dirty="0">
              <a:latin typeface="Century Gothic" panose="020B0502020202020204" pitchFamily="34" charset="0"/>
            </a:endParaRPr>
          </a:p>
        </p:txBody>
      </p:sp>
      <p:sp>
        <p:nvSpPr>
          <p:cNvPr id="230" name="Shape 230"/>
          <p:cNvSpPr txBox="1">
            <a:spLocks noGrp="1"/>
          </p:cNvSpPr>
          <p:nvPr>
            <p:ph type="body" idx="2"/>
          </p:nvPr>
        </p:nvSpPr>
        <p:spPr>
          <a:xfrm>
            <a:off x="571206" y="2961057"/>
            <a:ext cx="8051583" cy="704088"/>
          </a:xfrm>
          <a:prstGeom prst="rect">
            <a:avLst/>
          </a:prstGeom>
          <a:noFill/>
          <a:ln>
            <a:noFill/>
          </a:ln>
        </p:spPr>
        <p:txBody>
          <a:bodyPr lIns="91425" tIns="45700" rIns="91425" bIns="45700" anchor="t" anchorCtr="0">
            <a:noAutofit/>
          </a:bodyPr>
          <a:lstStyle/>
          <a:p>
            <a:pPr lvl="0" rtl="0">
              <a:lnSpc>
                <a:spcPct val="100000"/>
              </a:lnSpc>
              <a:spcBef>
                <a:spcPts val="0"/>
              </a:spcBef>
              <a:buClr>
                <a:srgbClr val="000000"/>
              </a:buClr>
              <a:buSzPct val="55000"/>
              <a:buFont typeface="Arial"/>
              <a:buNone/>
            </a:pPr>
            <a:r>
              <a:rPr lang="en-US" dirty="0">
                <a:solidFill>
                  <a:schemeClr val="tx1"/>
                </a:solidFill>
                <a:highlight>
                  <a:srgbClr val="FFFFFF"/>
                </a:highlight>
                <a:latin typeface="Century Gothic" panose="020B0502020202020204" pitchFamily="34" charset="0"/>
              </a:rPr>
              <a:t>Wyoming Game and Fish Department</a:t>
            </a:r>
          </a:p>
          <a:p>
            <a:pPr lvl="0" rtl="0">
              <a:lnSpc>
                <a:spcPct val="100000"/>
              </a:lnSpc>
              <a:spcBef>
                <a:spcPts val="0"/>
              </a:spcBef>
              <a:buClr>
                <a:srgbClr val="000000"/>
              </a:buClr>
              <a:buSzPct val="55000"/>
              <a:buFont typeface="Arial"/>
              <a:buNone/>
            </a:pPr>
            <a:r>
              <a:rPr lang="en-US" dirty="0">
                <a:solidFill>
                  <a:schemeClr val="tx1"/>
                </a:solidFill>
                <a:highlight>
                  <a:srgbClr val="FFFFFF"/>
                </a:highlight>
                <a:latin typeface="Century Gothic" panose="020B0502020202020204" pitchFamily="34" charset="0"/>
              </a:rPr>
              <a:t>United States Forest Service </a:t>
            </a:r>
          </a:p>
          <a:p>
            <a:pPr lvl="0" rtl="0">
              <a:lnSpc>
                <a:spcPct val="100000"/>
              </a:lnSpc>
              <a:spcBef>
                <a:spcPts val="0"/>
              </a:spcBef>
              <a:buClr>
                <a:srgbClr val="000000"/>
              </a:buClr>
              <a:buSzPct val="55000"/>
              <a:buFont typeface="Arial"/>
              <a:buNone/>
            </a:pPr>
            <a:r>
              <a:rPr lang="en-US" dirty="0">
                <a:solidFill>
                  <a:schemeClr val="tx1"/>
                </a:solidFill>
                <a:highlight>
                  <a:srgbClr val="FFFFFF"/>
                </a:highlight>
                <a:latin typeface="Century Gothic" panose="020B0502020202020204" pitchFamily="34" charset="0"/>
              </a:rPr>
              <a:t>Natural Resource Ecology Laboratory, Colorado State University</a:t>
            </a:r>
          </a:p>
        </p:txBody>
      </p:sp>
      <p:sp>
        <p:nvSpPr>
          <p:cNvPr id="231" name="Shape 231"/>
          <p:cNvSpPr txBox="1">
            <a:spLocks noGrp="1"/>
          </p:cNvSpPr>
          <p:nvPr>
            <p:ph type="body" idx="3"/>
          </p:nvPr>
        </p:nvSpPr>
        <p:spPr>
          <a:xfrm>
            <a:off x="571200" y="4469098"/>
            <a:ext cx="8051700" cy="1422899"/>
          </a:xfrm>
          <a:prstGeom prst="rect">
            <a:avLst/>
          </a:prstGeom>
          <a:noFill/>
          <a:ln>
            <a:noFill/>
          </a:ln>
        </p:spPr>
        <p:txBody>
          <a:bodyPr lIns="91425" tIns="45700" rIns="91425" bIns="45700" anchor="t" anchorCtr="0">
            <a:noAutofit/>
          </a:bodyPr>
          <a:lstStyle/>
          <a:p>
            <a:pPr lvl="0" rtl="0">
              <a:lnSpc>
                <a:spcPct val="100000"/>
              </a:lnSpc>
              <a:spcBef>
                <a:spcPts val="0"/>
              </a:spcBef>
              <a:buNone/>
            </a:pPr>
            <a:r>
              <a:rPr lang="en-US" b="1" dirty="0">
                <a:solidFill>
                  <a:schemeClr val="tx1"/>
                </a:solidFill>
                <a:latin typeface="Century Gothic" panose="020B0502020202020204" pitchFamily="34" charset="0"/>
              </a:rPr>
              <a:t>Ryan Amundson </a:t>
            </a:r>
            <a:r>
              <a:rPr lang="en-US" dirty="0">
                <a:solidFill>
                  <a:schemeClr val="tx1"/>
                </a:solidFill>
                <a:latin typeface="Century Gothic" panose="020B0502020202020204" pitchFamily="34" charset="0"/>
              </a:rPr>
              <a:t>(Wyoming Game and Fish Department)</a:t>
            </a:r>
          </a:p>
          <a:p>
            <a:pPr lvl="0">
              <a:lnSpc>
                <a:spcPct val="100000"/>
              </a:lnSpc>
            </a:pPr>
            <a:r>
              <a:rPr lang="en-US" b="1" dirty="0">
                <a:solidFill>
                  <a:schemeClr val="tx1"/>
                </a:solidFill>
                <a:latin typeface="Century Gothic" panose="020B0502020202020204" pitchFamily="34" charset="0"/>
              </a:rPr>
              <a:t>Ryan Anderson </a:t>
            </a:r>
            <a:r>
              <a:rPr lang="en-US" dirty="0">
                <a:solidFill>
                  <a:schemeClr val="tx1"/>
                </a:solidFill>
                <a:latin typeface="Century Gothic" panose="020B0502020202020204" pitchFamily="34" charset="0"/>
              </a:rPr>
              <a:t>(Natural Resource Ecology Lab, Colorado State University)</a:t>
            </a:r>
          </a:p>
          <a:p>
            <a:pPr rtl="0">
              <a:lnSpc>
                <a:spcPct val="100000"/>
              </a:lnSpc>
              <a:spcBef>
                <a:spcPts val="0"/>
              </a:spcBef>
              <a:buNone/>
            </a:pPr>
            <a:r>
              <a:rPr lang="en-US" b="1" dirty="0" smtClean="0">
                <a:solidFill>
                  <a:schemeClr val="tx1"/>
                </a:solidFill>
                <a:latin typeface="Century Gothic" panose="020B0502020202020204" pitchFamily="34" charset="0"/>
              </a:rPr>
              <a:t>Katherine </a:t>
            </a:r>
            <a:r>
              <a:rPr lang="en-US" b="1" dirty="0">
                <a:solidFill>
                  <a:schemeClr val="tx1"/>
                </a:solidFill>
                <a:latin typeface="Century Gothic" panose="020B0502020202020204" pitchFamily="34" charset="0"/>
              </a:rPr>
              <a:t>Haynes </a:t>
            </a:r>
            <a:r>
              <a:rPr lang="en-US" dirty="0">
                <a:solidFill>
                  <a:schemeClr val="tx1"/>
                </a:solidFill>
                <a:latin typeface="Century Gothic" panose="020B0502020202020204" pitchFamily="34" charset="0"/>
              </a:rPr>
              <a:t>(US Forest Service</a:t>
            </a:r>
            <a:r>
              <a:rPr lang="en-US" dirty="0" smtClean="0">
                <a:solidFill>
                  <a:schemeClr val="tx1"/>
                </a:solidFill>
                <a:latin typeface="Century Gothic" panose="020B0502020202020204" pitchFamily="34" charset="0"/>
              </a:rPr>
              <a:t>)</a:t>
            </a:r>
          </a:p>
          <a:p>
            <a:pPr rtl="0">
              <a:lnSpc>
                <a:spcPct val="100000"/>
              </a:lnSpc>
              <a:spcBef>
                <a:spcPts val="0"/>
              </a:spcBef>
              <a:buNone/>
            </a:pPr>
            <a:r>
              <a:rPr lang="en-US" b="1" dirty="0" smtClean="0">
                <a:solidFill>
                  <a:schemeClr val="tx1"/>
                </a:solidFill>
                <a:latin typeface="Century Gothic" panose="020B0502020202020204" pitchFamily="34" charset="0"/>
              </a:rPr>
              <a:t>Brian Woodward</a:t>
            </a:r>
            <a:r>
              <a:rPr lang="en-US" dirty="0" smtClean="0">
                <a:solidFill>
                  <a:schemeClr val="tx1"/>
                </a:solidFill>
                <a:latin typeface="Century Gothic" panose="020B0502020202020204" pitchFamily="34" charset="0"/>
              </a:rPr>
              <a:t> NASA DEVELOP</a:t>
            </a:r>
            <a:endParaRPr lang="en-US" b="1" dirty="0">
              <a:solidFill>
                <a:schemeClr val="tx1"/>
              </a:solidFill>
              <a:latin typeface="Century Gothic" panose="020B0502020202020204" pitchFamily="34" charset="0"/>
            </a:endParaRPr>
          </a:p>
        </p:txBody>
      </p:sp>
      <p:sp>
        <p:nvSpPr>
          <p:cNvPr id="232" name="Shape 232"/>
          <p:cNvSpPr txBox="1"/>
          <p:nvPr/>
        </p:nvSpPr>
        <p:spPr>
          <a:xfrm>
            <a:off x="594358" y="780728"/>
            <a:ext cx="2577819"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baseline="0" dirty="0">
                <a:solidFill>
                  <a:schemeClr val="accent1"/>
                </a:solidFill>
                <a:latin typeface="Century Gothic" panose="020B0502020202020204" pitchFamily="34" charset="0"/>
                <a:ea typeface="Questrial"/>
                <a:cs typeface="Questrial"/>
                <a:sym typeface="Questrial"/>
              </a:rPr>
              <a:t>Advisors</a:t>
            </a:r>
          </a:p>
        </p:txBody>
      </p:sp>
      <p:sp>
        <p:nvSpPr>
          <p:cNvPr id="233" name="Shape 233"/>
          <p:cNvSpPr txBox="1"/>
          <p:nvPr/>
        </p:nvSpPr>
        <p:spPr>
          <a:xfrm>
            <a:off x="594358" y="2496959"/>
            <a:ext cx="2577819"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baseline="0" dirty="0">
                <a:solidFill>
                  <a:schemeClr val="accent1"/>
                </a:solidFill>
                <a:latin typeface="Century Gothic" panose="020B0502020202020204" pitchFamily="34" charset="0"/>
                <a:ea typeface="Questrial"/>
                <a:cs typeface="Questrial"/>
                <a:sym typeface="Questrial"/>
              </a:rPr>
              <a:t>Partners</a:t>
            </a:r>
          </a:p>
        </p:txBody>
      </p:sp>
      <p:sp>
        <p:nvSpPr>
          <p:cNvPr id="234" name="Shape 234"/>
          <p:cNvSpPr txBox="1"/>
          <p:nvPr/>
        </p:nvSpPr>
        <p:spPr>
          <a:xfrm>
            <a:off x="594358" y="4039020"/>
            <a:ext cx="2577819"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baseline="0" dirty="0">
                <a:solidFill>
                  <a:schemeClr val="accent1"/>
                </a:solidFill>
                <a:latin typeface="Century Gothic" panose="020B0502020202020204" pitchFamily="34" charset="0"/>
                <a:ea typeface="Questrial"/>
                <a:cs typeface="Questrial"/>
                <a:sym typeface="Questrial"/>
              </a:rPr>
              <a:t>Others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4" name="Shape 134"/>
          <p:cNvSpPr txBox="1"/>
          <p:nvPr/>
        </p:nvSpPr>
        <p:spPr>
          <a:xfrm>
            <a:off x="489594" y="3476502"/>
            <a:ext cx="7713425" cy="2303130"/>
          </a:xfrm>
          <a:prstGeom prst="rect">
            <a:avLst/>
          </a:prstGeom>
          <a:noFill/>
          <a:ln>
            <a:noFill/>
          </a:ln>
        </p:spPr>
        <p:txBody>
          <a:bodyPr lIns="91425" tIns="91425" rIns="91425" bIns="91425" anchor="t" anchorCtr="0">
            <a:noAutofit/>
          </a:bodyPr>
          <a:lstStyle/>
          <a:p>
            <a:pPr marL="617220" lvl="0" indent="-342900" algn="just" rtl="0">
              <a:spcAft>
                <a:spcPts val="600"/>
              </a:spcAft>
              <a:buSzPct val="110000"/>
              <a:buFont typeface="Arial" panose="020B0604020202020204" pitchFamily="34" charset="0"/>
              <a:buChar char="•"/>
            </a:pPr>
            <a:r>
              <a:rPr lang="en-US" sz="2000" dirty="0" err="1">
                <a:latin typeface="Century Gothic" panose="020B0502020202020204" pitchFamily="34" charset="0"/>
              </a:rPr>
              <a:t>Cheatgrass</a:t>
            </a:r>
            <a:r>
              <a:rPr lang="en-US" sz="2000" dirty="0">
                <a:latin typeface="Century Gothic" panose="020B0502020202020204" pitchFamily="34" charset="0"/>
              </a:rPr>
              <a:t> </a:t>
            </a:r>
            <a:r>
              <a:rPr lang="en-US" sz="2000" dirty="0" smtClean="0">
                <a:latin typeface="Century Gothic" panose="020B0502020202020204" pitchFamily="34" charset="0"/>
              </a:rPr>
              <a:t>is a problematic invasive species known to alter hydrologic and nutrient regimes and outcompete native plant species</a:t>
            </a:r>
          </a:p>
          <a:p>
            <a:pPr marL="617220" lvl="0" indent="-342900" rtl="0">
              <a:spcAft>
                <a:spcPts val="600"/>
              </a:spcAft>
              <a:buSzPct val="110000"/>
              <a:buFont typeface="Arial" panose="020B0604020202020204" pitchFamily="34" charset="0"/>
              <a:buChar char="•"/>
            </a:pPr>
            <a:r>
              <a:rPr lang="en-US" sz="2000" dirty="0" smtClean="0">
                <a:latin typeface="Century Gothic" panose="020B0502020202020204" pitchFamily="34" charset="0"/>
              </a:rPr>
              <a:t>~22 million hectares in US affected by </a:t>
            </a:r>
            <a:r>
              <a:rPr lang="en-US" sz="2000" dirty="0" err="1" smtClean="0">
                <a:latin typeface="Century Gothic" panose="020B0502020202020204" pitchFamily="34" charset="0"/>
              </a:rPr>
              <a:t>cheatgrass</a:t>
            </a:r>
            <a:r>
              <a:rPr lang="en-US" sz="2000" dirty="0" smtClean="0">
                <a:latin typeface="Century Gothic" panose="020B0502020202020204" pitchFamily="34" charset="0"/>
              </a:rPr>
              <a:t> (2005)</a:t>
            </a:r>
          </a:p>
          <a:p>
            <a:pPr marL="617220" lvl="0" indent="-342900" rtl="0">
              <a:spcAft>
                <a:spcPts val="600"/>
              </a:spcAft>
              <a:buSzPct val="110000"/>
              <a:buFont typeface="Arial" panose="020B0604020202020204" pitchFamily="34" charset="0"/>
              <a:buChar char="•"/>
            </a:pPr>
            <a:r>
              <a:rPr lang="en-US" sz="2000" dirty="0" smtClean="0">
                <a:latin typeface="Century Gothic" panose="020B0502020202020204" pitchFamily="34" charset="0"/>
              </a:rPr>
              <a:t>Mitigation can be extremely expensive &amp; labor intensive</a:t>
            </a:r>
          </a:p>
          <a:p>
            <a:pPr marL="617220" lvl="0" indent="-342900" rtl="0">
              <a:spcAft>
                <a:spcPts val="600"/>
              </a:spcAft>
              <a:buSzPct val="110000"/>
              <a:buFont typeface="Arial" panose="020B0604020202020204" pitchFamily="34" charset="0"/>
              <a:buChar char="•"/>
            </a:pPr>
            <a:r>
              <a:rPr lang="en-US" sz="2000" dirty="0" smtClean="0">
                <a:latin typeface="Century Gothic" panose="020B0502020202020204" pitchFamily="34" charset="0"/>
              </a:rPr>
              <a:t>Highly accurate maps needed for targeted management</a:t>
            </a:r>
            <a:endParaRPr lang="en-US" sz="2000" dirty="0">
              <a:latin typeface="Century Gothic" panose="020B0502020202020204" pitchFamily="34" charset="0"/>
            </a:endParaRPr>
          </a:p>
          <a:p>
            <a:pPr marL="617220" lvl="1" indent="-342900">
              <a:lnSpc>
                <a:spcPct val="115000"/>
              </a:lnSpc>
              <a:spcAft>
                <a:spcPts val="600"/>
              </a:spcAft>
              <a:buSzPct val="110000"/>
              <a:buFont typeface="Arial" panose="020B0604020202020204" pitchFamily="34" charset="0"/>
              <a:buChar char="•"/>
            </a:pPr>
            <a:endParaRPr lang="en-US" sz="2000" dirty="0" smtClean="0">
              <a:latin typeface="Century Gothic" panose="020B0502020202020204" pitchFamily="34" charset="0"/>
            </a:endParaRPr>
          </a:p>
          <a:p>
            <a:pPr marL="617220" lvl="0" indent="-342900">
              <a:lnSpc>
                <a:spcPct val="115000"/>
              </a:lnSpc>
              <a:buSzPct val="110000"/>
              <a:buFont typeface="Arial" panose="020B0604020202020204" pitchFamily="34" charset="0"/>
              <a:buChar char="•"/>
            </a:pPr>
            <a:endParaRPr lang="en-US" sz="2000" dirty="0">
              <a:latin typeface="Century Gothic" panose="020B0502020202020204" pitchFamily="34" charset="0"/>
            </a:endParaRPr>
          </a:p>
          <a:p>
            <a:pPr marL="617220" lvl="0" indent="-342900">
              <a:lnSpc>
                <a:spcPct val="115000"/>
              </a:lnSpc>
              <a:buSzPct val="110000"/>
              <a:buFont typeface="Arial" panose="020B0604020202020204" pitchFamily="34" charset="0"/>
              <a:buChar char="•"/>
            </a:pPr>
            <a:endParaRPr lang="en-US" sz="2000" dirty="0">
              <a:latin typeface="Century Gothic" panose="020B0502020202020204" pitchFamily="34" charset="0"/>
            </a:endParaRPr>
          </a:p>
          <a:p>
            <a:pPr marL="617220" lvl="0" indent="-342900" rtl="0">
              <a:lnSpc>
                <a:spcPct val="115000"/>
              </a:lnSpc>
              <a:spcBef>
                <a:spcPts val="0"/>
              </a:spcBef>
              <a:buSzPct val="110000"/>
              <a:buFont typeface="Arial" panose="020B0604020202020204" pitchFamily="34" charset="0"/>
              <a:buChar char="•"/>
            </a:pPr>
            <a:endParaRPr sz="2000" dirty="0">
              <a:latin typeface="Century Gothic" panose="020B0502020202020204" pitchFamily="34" charset="0"/>
              <a:ea typeface="Questrial"/>
              <a:cs typeface="Questrial"/>
              <a:sym typeface="Questria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l="-621"/>
          <a:stretch/>
        </p:blipFill>
        <p:spPr>
          <a:xfrm>
            <a:off x="-95197" y="0"/>
            <a:ext cx="9239197" cy="3410856"/>
          </a:xfrm>
          <a:prstGeom prst="rect">
            <a:avLst/>
          </a:prstGeom>
          <a:ln w="12700">
            <a:noFill/>
          </a:ln>
          <a:effectLst>
            <a:outerShdw blurRad="139700" dist="38100" dir="5400000" algn="ctr" rotWithShape="0">
              <a:srgbClr val="000000">
                <a:alpha val="25000"/>
              </a:srgbClr>
            </a:outerShdw>
          </a:effectLst>
        </p:spPr>
      </p:pic>
      <p:sp>
        <p:nvSpPr>
          <p:cNvPr id="13" name="TextBox 12"/>
          <p:cNvSpPr txBox="1"/>
          <p:nvPr/>
        </p:nvSpPr>
        <p:spPr>
          <a:xfrm>
            <a:off x="6117962" y="3133857"/>
            <a:ext cx="4326002" cy="276999"/>
          </a:xfrm>
          <a:prstGeom prst="rect">
            <a:avLst/>
          </a:prstGeom>
          <a:noFill/>
        </p:spPr>
        <p:txBody>
          <a:bodyPr wrap="square" rtlCol="0">
            <a:spAutoFit/>
          </a:bodyPr>
          <a:lstStyle/>
          <a:p>
            <a:pPr algn="ctr"/>
            <a:r>
              <a:rPr lang="en-US" sz="1200" dirty="0" smtClean="0">
                <a:solidFill>
                  <a:schemeClr val="bg1"/>
                </a:solidFill>
                <a:latin typeface="Century Gothic" panose="020B0502020202020204" pitchFamily="34" charset="0"/>
              </a:rPr>
              <a:t>Source: SLV Nature </a:t>
            </a:r>
            <a:endParaRPr lang="en-US" sz="1200" dirty="0">
              <a:solidFill>
                <a:schemeClr val="bg1"/>
              </a:solidFill>
              <a:latin typeface="Century Gothic" panose="020B0502020202020204" pitchFamily="34" charset="0"/>
            </a:endParaRPr>
          </a:p>
        </p:txBody>
      </p:sp>
      <p:sp>
        <p:nvSpPr>
          <p:cNvPr id="9" name="TextBox 8"/>
          <p:cNvSpPr txBox="1"/>
          <p:nvPr/>
        </p:nvSpPr>
        <p:spPr>
          <a:xfrm>
            <a:off x="-1342654" y="3120837"/>
            <a:ext cx="4326002" cy="276999"/>
          </a:xfrm>
          <a:prstGeom prst="rect">
            <a:avLst/>
          </a:prstGeom>
          <a:noFill/>
        </p:spPr>
        <p:txBody>
          <a:bodyPr wrap="square" rtlCol="0">
            <a:spAutoFit/>
          </a:bodyPr>
          <a:lstStyle/>
          <a:p>
            <a:pPr algn="ctr"/>
            <a:r>
              <a:rPr lang="en-US" sz="1200" dirty="0" smtClean="0">
                <a:solidFill>
                  <a:schemeClr val="bg1"/>
                </a:solidFill>
                <a:latin typeface="Century Gothic" panose="020B0502020202020204" pitchFamily="34" charset="0"/>
              </a:rPr>
              <a:t>Arapaho Fire 2012</a:t>
            </a:r>
            <a:endParaRPr lang="en-US" sz="1200" dirty="0">
              <a:solidFill>
                <a:schemeClr val="bg1"/>
              </a:solidFill>
              <a:latin typeface="Century Gothic" panose="020B0502020202020204" pitchFamily="34" charset="0"/>
            </a:endParaRPr>
          </a:p>
        </p:txBody>
      </p:sp>
      <p:sp>
        <p:nvSpPr>
          <p:cNvPr id="8" name="Shape 190"/>
          <p:cNvSpPr txBox="1"/>
          <p:nvPr/>
        </p:nvSpPr>
        <p:spPr>
          <a:xfrm>
            <a:off x="39833" y="6127337"/>
            <a:ext cx="7036216" cy="610259"/>
          </a:xfrm>
          <a:prstGeom prst="rect">
            <a:avLst/>
          </a:prstGeom>
          <a:noFill/>
          <a:ln>
            <a:noFill/>
          </a:ln>
        </p:spPr>
        <p:txBody>
          <a:bodyPr lIns="91425" tIns="91425" rIns="91425" bIns="91425" anchor="ctr" anchorCtr="0">
            <a:noAutofit/>
          </a:bodyPr>
          <a:lstStyle/>
          <a:p>
            <a:pPr lvl="0" rtl="0">
              <a:spcBef>
                <a:spcPts val="0"/>
              </a:spcBef>
              <a:buNone/>
            </a:pPr>
            <a:r>
              <a:rPr lang="en-US" sz="4000" b="1" dirty="0" smtClean="0">
                <a:solidFill>
                  <a:srgbClr val="1D9A78"/>
                </a:solidFill>
                <a:latin typeface="Century Gothic" panose="020B0502020202020204" pitchFamily="34" charset="0"/>
              </a:rPr>
              <a:t>Community Concerns</a:t>
            </a:r>
          </a:p>
        </p:txBody>
      </p:sp>
    </p:spTree>
    <p:extLst>
      <p:ext uri="{BB962C8B-B14F-4D97-AF65-F5344CB8AC3E}">
        <p14:creationId xmlns:p14="http://schemas.microsoft.com/office/powerpoint/2010/main" val="108515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Shape 140"/>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6248" y="147044"/>
            <a:ext cx="8487264" cy="6000750"/>
          </a:xfrm>
          <a:prstGeom prst="rect">
            <a:avLst/>
          </a:prstGeom>
          <a:noFill/>
          <a:ln>
            <a:noFill/>
          </a:ln>
        </p:spPr>
      </p:pic>
      <p:sp>
        <p:nvSpPr>
          <p:cNvPr id="2" name="TextBox 1"/>
          <p:cNvSpPr txBox="1"/>
          <p:nvPr/>
        </p:nvSpPr>
        <p:spPr>
          <a:xfrm>
            <a:off x="497548" y="2336972"/>
            <a:ext cx="2311672" cy="1600438"/>
          </a:xfrm>
          <a:prstGeom prst="rect">
            <a:avLst/>
          </a:prstGeom>
          <a:solidFill>
            <a:srgbClr val="FFFFFF">
              <a:alpha val="69000"/>
            </a:srgb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smtClean="0">
                <a:latin typeface="Century Gothic" panose="020B0502020202020204" pitchFamily="34" charset="0"/>
              </a:rPr>
              <a:t>Legend</a:t>
            </a:r>
          </a:p>
          <a:p>
            <a:pPr algn="ctr"/>
            <a:endParaRPr lang="en-US" dirty="0" smtClean="0">
              <a:latin typeface="Century Gothic" panose="020B0502020202020204" pitchFamily="34" charset="0"/>
            </a:endParaRPr>
          </a:p>
          <a:p>
            <a:r>
              <a:rPr lang="en-US" sz="1000" dirty="0" smtClean="0">
                <a:latin typeface="Century Gothic" panose="020B0502020202020204" pitchFamily="34" charset="0"/>
              </a:rPr>
              <a:t>WRS Outline of</a:t>
            </a:r>
          </a:p>
          <a:p>
            <a:r>
              <a:rPr lang="en-US" sz="1000" dirty="0" smtClean="0">
                <a:latin typeface="Century Gothic" panose="020B0502020202020204" pitchFamily="34" charset="0"/>
              </a:rPr>
              <a:t>Path 34 Row 31: </a:t>
            </a:r>
          </a:p>
          <a:p>
            <a:r>
              <a:rPr lang="en-US" dirty="0" smtClean="0">
                <a:latin typeface="Century Gothic" panose="020B0502020202020204" pitchFamily="34" charset="0"/>
              </a:rPr>
              <a:t> </a:t>
            </a:r>
          </a:p>
          <a:p>
            <a:r>
              <a:rPr lang="en-US" sz="1000" dirty="0" smtClean="0">
                <a:latin typeface="Century Gothic" panose="020B0502020202020204" pitchFamily="34" charset="0"/>
              </a:rPr>
              <a:t>Arapahoe Wildland</a:t>
            </a:r>
          </a:p>
          <a:p>
            <a:r>
              <a:rPr lang="en-US" sz="1000" dirty="0" smtClean="0">
                <a:latin typeface="Century Gothic" panose="020B0502020202020204" pitchFamily="34" charset="0"/>
              </a:rPr>
              <a:t>Fire Boundary:</a:t>
            </a:r>
          </a:p>
          <a:p>
            <a:endParaRPr lang="en-US" sz="1600" dirty="0">
              <a:latin typeface="Century Gothic" panose="020B0502020202020204" pitchFamily="34" charset="0"/>
            </a:endParaRPr>
          </a:p>
        </p:txBody>
      </p:sp>
      <p:sp>
        <p:nvSpPr>
          <p:cNvPr id="3" name="Rectangle 2"/>
          <p:cNvSpPr/>
          <p:nvPr/>
        </p:nvSpPr>
        <p:spPr>
          <a:xfrm>
            <a:off x="2216441" y="2870488"/>
            <a:ext cx="284413" cy="216465"/>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16441" y="3409063"/>
            <a:ext cx="284413" cy="216465"/>
          </a:xfrm>
          <a:prstGeom prst="rect">
            <a:avLst/>
          </a:prstGeom>
          <a:solidFill>
            <a:srgbClr val="FFEBBE"/>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hape 190"/>
          <p:cNvSpPr txBox="1"/>
          <p:nvPr/>
        </p:nvSpPr>
        <p:spPr>
          <a:xfrm>
            <a:off x="39833" y="6127337"/>
            <a:ext cx="7036216" cy="610259"/>
          </a:xfrm>
          <a:prstGeom prst="rect">
            <a:avLst/>
          </a:prstGeom>
          <a:noFill/>
          <a:ln>
            <a:noFill/>
          </a:ln>
        </p:spPr>
        <p:txBody>
          <a:bodyPr lIns="91425" tIns="91425" rIns="91425" bIns="91425" anchor="ctr" anchorCtr="0">
            <a:noAutofit/>
          </a:bodyPr>
          <a:lstStyle/>
          <a:p>
            <a:pPr lvl="0" rtl="0">
              <a:spcBef>
                <a:spcPts val="0"/>
              </a:spcBef>
              <a:buNone/>
            </a:pPr>
            <a:r>
              <a:rPr lang="en-US" sz="4000" b="1" dirty="0" smtClean="0">
                <a:solidFill>
                  <a:srgbClr val="1D9A78"/>
                </a:solidFill>
                <a:latin typeface="Century Gothic" panose="020B0502020202020204" pitchFamily="34" charset="0"/>
              </a:rPr>
              <a:t>Study Area</a:t>
            </a:r>
          </a:p>
        </p:txBody>
      </p:sp>
    </p:spTree>
    <p:extLst>
      <p:ext uri="{BB962C8B-B14F-4D97-AF65-F5344CB8AC3E}">
        <p14:creationId xmlns:p14="http://schemas.microsoft.com/office/powerpoint/2010/main" val="182733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
            <a:ext cx="9149609" cy="3410856"/>
          </a:xfrm>
          <a:prstGeom prst="rect">
            <a:avLst/>
          </a:prstGeom>
          <a:effectLst>
            <a:outerShdw blurRad="139700" dist="38100" dir="5400000" algn="ctr" rotWithShape="0">
              <a:srgbClr val="000000">
                <a:alpha val="25000"/>
              </a:srgbClr>
            </a:outerShdw>
          </a:effectLst>
        </p:spPr>
      </p:pic>
      <p:sp>
        <p:nvSpPr>
          <p:cNvPr id="12" name="Shape 190"/>
          <p:cNvSpPr txBox="1"/>
          <p:nvPr/>
        </p:nvSpPr>
        <p:spPr>
          <a:xfrm>
            <a:off x="39833" y="6127337"/>
            <a:ext cx="3617767" cy="610259"/>
          </a:xfrm>
          <a:prstGeom prst="rect">
            <a:avLst/>
          </a:prstGeom>
          <a:noFill/>
          <a:ln>
            <a:noFill/>
          </a:ln>
        </p:spPr>
        <p:txBody>
          <a:bodyPr lIns="91425" tIns="91425" rIns="91425" bIns="91425" anchor="ctr" anchorCtr="0">
            <a:noAutofit/>
          </a:bodyPr>
          <a:lstStyle/>
          <a:p>
            <a:pPr lvl="0" rtl="0">
              <a:spcBef>
                <a:spcPts val="0"/>
              </a:spcBef>
              <a:buNone/>
            </a:pPr>
            <a:r>
              <a:rPr lang="en-US" sz="4000" b="1" dirty="0" smtClean="0">
                <a:solidFill>
                  <a:srgbClr val="1D9A78"/>
                </a:solidFill>
                <a:latin typeface="Century Gothic" panose="020B0502020202020204" pitchFamily="34" charset="0"/>
              </a:rPr>
              <a:t>Objectives</a:t>
            </a:r>
          </a:p>
        </p:txBody>
      </p:sp>
      <p:sp>
        <p:nvSpPr>
          <p:cNvPr id="6" name="Shape 134"/>
          <p:cNvSpPr txBox="1"/>
          <p:nvPr/>
        </p:nvSpPr>
        <p:spPr>
          <a:xfrm>
            <a:off x="927745" y="3559052"/>
            <a:ext cx="6768456" cy="1523311"/>
          </a:xfrm>
          <a:prstGeom prst="rect">
            <a:avLst/>
          </a:prstGeom>
          <a:noFill/>
          <a:ln>
            <a:noFill/>
          </a:ln>
        </p:spPr>
        <p:txBody>
          <a:bodyPr lIns="91425" tIns="91425" rIns="91425" bIns="91425" anchor="t" anchorCtr="0">
            <a:noAutofit/>
          </a:bodyPr>
          <a:lstStyle/>
          <a:p>
            <a:pPr marL="617220" lvl="0" indent="-342900" algn="just" rtl="0">
              <a:spcAft>
                <a:spcPts val="600"/>
              </a:spcAft>
              <a:buSzPct val="110000"/>
              <a:buFont typeface="Arial" panose="020B0604020202020204" pitchFamily="34" charset="0"/>
              <a:buChar char="•"/>
            </a:pPr>
            <a:r>
              <a:rPr lang="en-US" sz="2000" dirty="0" smtClean="0">
                <a:latin typeface="Century Gothic" panose="020B0502020202020204" pitchFamily="34" charset="0"/>
              </a:rPr>
              <a:t>Species Distribution Model (SDM) for </a:t>
            </a:r>
            <a:r>
              <a:rPr lang="en-US" sz="2000" b="1" dirty="0" smtClean="0">
                <a:solidFill>
                  <a:srgbClr val="1D9A78"/>
                </a:solidFill>
                <a:latin typeface="Century Gothic" panose="020B0502020202020204" pitchFamily="34" charset="0"/>
              </a:rPr>
              <a:t>mapping </a:t>
            </a:r>
            <a:r>
              <a:rPr lang="en-US" sz="2000" b="1" dirty="0" err="1" smtClean="0">
                <a:solidFill>
                  <a:srgbClr val="1D9A78"/>
                </a:solidFill>
                <a:latin typeface="Century Gothic" panose="020B0502020202020204" pitchFamily="34" charset="0"/>
              </a:rPr>
              <a:t>cheatgrass</a:t>
            </a:r>
            <a:r>
              <a:rPr lang="en-US" sz="2000" b="1" dirty="0" smtClean="0">
                <a:solidFill>
                  <a:srgbClr val="1D9A78"/>
                </a:solidFill>
                <a:latin typeface="Century Gothic" panose="020B0502020202020204" pitchFamily="34" charset="0"/>
              </a:rPr>
              <a:t> cover</a:t>
            </a:r>
          </a:p>
          <a:p>
            <a:pPr marL="617220" lvl="0" indent="-342900" rtl="0">
              <a:spcAft>
                <a:spcPts val="600"/>
              </a:spcAft>
              <a:buSzPct val="110000"/>
              <a:buFont typeface="Arial" panose="020B0604020202020204" pitchFamily="34" charset="0"/>
              <a:buChar char="•"/>
            </a:pPr>
            <a:r>
              <a:rPr lang="en-US" sz="2000" dirty="0" smtClean="0">
                <a:latin typeface="Century Gothic" panose="020B0502020202020204" pitchFamily="34" charset="0"/>
              </a:rPr>
              <a:t>Assess </a:t>
            </a:r>
            <a:r>
              <a:rPr lang="en-US" sz="2000" b="1" dirty="0" err="1" smtClean="0">
                <a:solidFill>
                  <a:srgbClr val="1D9A78"/>
                </a:solidFill>
                <a:latin typeface="Century Gothic" panose="020B0502020202020204" pitchFamily="34" charset="0"/>
              </a:rPr>
              <a:t>phenological</a:t>
            </a:r>
            <a:r>
              <a:rPr lang="en-US" sz="2000" b="1" dirty="0" smtClean="0">
                <a:solidFill>
                  <a:srgbClr val="1D9A78"/>
                </a:solidFill>
                <a:latin typeface="Century Gothic" panose="020B0502020202020204" pitchFamily="34" charset="0"/>
              </a:rPr>
              <a:t> characteristics </a:t>
            </a:r>
            <a:r>
              <a:rPr lang="en-US" sz="2000" dirty="0" smtClean="0">
                <a:latin typeface="Century Gothic" panose="020B0502020202020204" pitchFamily="34" charset="0"/>
              </a:rPr>
              <a:t>of areas with predicted </a:t>
            </a:r>
            <a:r>
              <a:rPr lang="en-US" sz="2000" dirty="0" err="1" smtClean="0">
                <a:latin typeface="Century Gothic" panose="020B0502020202020204" pitchFamily="34" charset="0"/>
              </a:rPr>
              <a:t>cheatgrass</a:t>
            </a:r>
            <a:r>
              <a:rPr lang="en-US" sz="2000" dirty="0" smtClean="0">
                <a:latin typeface="Century Gothic" panose="020B0502020202020204" pitchFamily="34" charset="0"/>
              </a:rPr>
              <a:t> cover</a:t>
            </a:r>
          </a:p>
          <a:p>
            <a:pPr marL="617220" lvl="0" indent="-342900" rtl="0">
              <a:spcAft>
                <a:spcPts val="600"/>
              </a:spcAft>
              <a:buSzPct val="110000"/>
              <a:buFont typeface="Arial" panose="020B0604020202020204" pitchFamily="34" charset="0"/>
              <a:buChar char="•"/>
            </a:pPr>
            <a:r>
              <a:rPr lang="en-US" sz="2000" dirty="0" smtClean="0">
                <a:latin typeface="Century Gothic" panose="020B0502020202020204" pitchFamily="34" charset="0"/>
              </a:rPr>
              <a:t>Inform </a:t>
            </a:r>
            <a:r>
              <a:rPr lang="en-US" sz="2000" b="1" dirty="0" smtClean="0">
                <a:solidFill>
                  <a:srgbClr val="1D9A78"/>
                </a:solidFill>
                <a:latin typeface="Century Gothic" panose="020B0502020202020204" pitchFamily="34" charset="0"/>
              </a:rPr>
              <a:t>targeted mitigation </a:t>
            </a:r>
            <a:r>
              <a:rPr lang="en-US" sz="2000" dirty="0" smtClean="0">
                <a:latin typeface="Century Gothic" panose="020B0502020202020204" pitchFamily="34" charset="0"/>
              </a:rPr>
              <a:t>of </a:t>
            </a:r>
            <a:r>
              <a:rPr lang="en-US" sz="2000" dirty="0" err="1" smtClean="0">
                <a:latin typeface="Century Gothic" panose="020B0502020202020204" pitchFamily="34" charset="0"/>
              </a:rPr>
              <a:t>cheatgrass</a:t>
            </a:r>
            <a:r>
              <a:rPr lang="en-US" sz="2000" dirty="0" smtClean="0">
                <a:latin typeface="Century Gothic" panose="020B0502020202020204" pitchFamily="34" charset="0"/>
              </a:rPr>
              <a:t> populations for Project Partners</a:t>
            </a:r>
          </a:p>
          <a:p>
            <a:pPr marL="617220" lvl="0" indent="-342900">
              <a:lnSpc>
                <a:spcPct val="115000"/>
              </a:lnSpc>
              <a:buSzPct val="110000"/>
              <a:buFont typeface="Arial" panose="020B0604020202020204" pitchFamily="34" charset="0"/>
              <a:buChar char="•"/>
            </a:pPr>
            <a:endParaRPr lang="en-US" sz="2000" dirty="0">
              <a:latin typeface="Century Gothic" panose="020B0502020202020204" pitchFamily="34" charset="0"/>
            </a:endParaRPr>
          </a:p>
          <a:p>
            <a:pPr marL="617220" lvl="0" indent="-342900">
              <a:lnSpc>
                <a:spcPct val="115000"/>
              </a:lnSpc>
              <a:buSzPct val="110000"/>
              <a:buFont typeface="Arial" panose="020B0604020202020204" pitchFamily="34" charset="0"/>
              <a:buChar char="•"/>
            </a:pPr>
            <a:endParaRPr lang="en-US" sz="2000" dirty="0">
              <a:latin typeface="Century Gothic" panose="020B0502020202020204" pitchFamily="34" charset="0"/>
            </a:endParaRPr>
          </a:p>
          <a:p>
            <a:pPr marL="617220" lvl="0" indent="-342900" rtl="0">
              <a:lnSpc>
                <a:spcPct val="115000"/>
              </a:lnSpc>
              <a:spcBef>
                <a:spcPts val="0"/>
              </a:spcBef>
              <a:buSzPct val="110000"/>
              <a:buFont typeface="Arial" panose="020B0604020202020204" pitchFamily="34" charset="0"/>
              <a:buChar char="•"/>
            </a:pPr>
            <a:endParaRPr sz="2000" dirty="0">
              <a:latin typeface="Century Gothic" panose="020B0502020202020204" pitchFamily="34" charset="0"/>
              <a:ea typeface="Questrial"/>
              <a:cs typeface="Questrial"/>
              <a:sym typeface="Quest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3" name="Rectangle 3"/>
          <p:cNvSpPr>
            <a:spLocks noChangeArrowheads="1"/>
          </p:cNvSpPr>
          <p:nvPr/>
        </p:nvSpPr>
        <p:spPr bwMode="auto">
          <a:xfrm>
            <a:off x="-1906621" y="-3888443"/>
            <a:ext cx="3638144" cy="12018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t>
            </a:r>
            <a:r>
              <a:rPr kumimoji="0" lang="en-US" altLang="en-US" sz="77500" b="0" i="0" u="none" strike="noStrike" cap="none" normalizeH="0" baseline="0" dirty="0" smtClean="0">
                <a:ln>
                  <a:noFill/>
                </a:ln>
                <a:solidFill>
                  <a:schemeClr val="tx1"/>
                </a:solidFill>
                <a:effectLst/>
                <a:latin typeface="Arial" panose="020B0604020202020204" pitchFamily="34" charset="0"/>
              </a:rPr>
              <a:t> </a:t>
            </a:r>
            <a:r>
              <a:rPr kumimoji="0" lang="en-US" altLang="en-US" sz="1800" b="0" i="0" u="none" strike="noStrike" cap="none" normalizeH="0" baseline="0" dirty="0" smtClean="0">
                <a:ln>
                  <a:noFill/>
                </a:ln>
                <a:solidFill>
                  <a:schemeClr val="tx1"/>
                </a:solidFill>
                <a:effectLst/>
                <a:latin typeface="Arial" panose="020B0604020202020204" pitchFamily="34" charset="0"/>
              </a:rPr>
              <a:t> </a:t>
            </a:r>
            <a:r>
              <a:rPr kumimoji="0" lang="en-US" altLang="en-US" sz="35400" b="0" i="0" u="none" strike="noStrike" cap="none" normalizeH="0" baseline="0" dirty="0" smtClean="0">
                <a:ln>
                  <a:noFill/>
                </a:ln>
                <a:solidFill>
                  <a:schemeClr val="tx1"/>
                </a:solidFill>
                <a:effectLst/>
                <a:latin typeface="Arial" panose="020B060402020202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8" name="Oval 17"/>
          <p:cNvSpPr/>
          <p:nvPr/>
        </p:nvSpPr>
        <p:spPr>
          <a:xfrm>
            <a:off x="2849554" y="1092315"/>
            <a:ext cx="1412911" cy="13106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49" name="Shape 190"/>
          <p:cNvSpPr txBox="1"/>
          <p:nvPr/>
        </p:nvSpPr>
        <p:spPr>
          <a:xfrm>
            <a:off x="39833" y="6127337"/>
            <a:ext cx="3617767" cy="610259"/>
          </a:xfrm>
          <a:prstGeom prst="rect">
            <a:avLst/>
          </a:prstGeom>
          <a:noFill/>
          <a:ln>
            <a:noFill/>
          </a:ln>
        </p:spPr>
        <p:txBody>
          <a:bodyPr lIns="91425" tIns="91425" rIns="91425" bIns="91425" anchor="ctr" anchorCtr="0">
            <a:noAutofit/>
          </a:bodyPr>
          <a:lstStyle/>
          <a:p>
            <a:pPr lvl="0" rtl="0">
              <a:spcBef>
                <a:spcPts val="0"/>
              </a:spcBef>
              <a:buNone/>
            </a:pPr>
            <a:r>
              <a:rPr lang="en-US" sz="4000" b="1" dirty="0" smtClean="0">
                <a:solidFill>
                  <a:srgbClr val="1D9A78"/>
                </a:solidFill>
                <a:latin typeface="Century Gothic" panose="020B0502020202020204" pitchFamily="34" charset="0"/>
              </a:rPr>
              <a:t>Methodology</a:t>
            </a:r>
          </a:p>
        </p:txBody>
      </p:sp>
      <p:grpSp>
        <p:nvGrpSpPr>
          <p:cNvPr id="51" name="Group 50"/>
          <p:cNvGrpSpPr/>
          <p:nvPr/>
        </p:nvGrpSpPr>
        <p:grpSpPr>
          <a:xfrm>
            <a:off x="172361" y="373360"/>
            <a:ext cx="8843396" cy="5612112"/>
            <a:chOff x="1140013" y="14954478"/>
            <a:chExt cx="13779114" cy="8744371"/>
          </a:xfrm>
        </p:grpSpPr>
        <p:sp>
          <p:nvSpPr>
            <p:cNvPr id="52" name="Rounded Rectangle 51"/>
            <p:cNvSpPr/>
            <p:nvPr/>
          </p:nvSpPr>
          <p:spPr>
            <a:xfrm>
              <a:off x="11714865" y="14954478"/>
              <a:ext cx="3204262" cy="8594300"/>
            </a:xfrm>
            <a:prstGeom prst="roundRect">
              <a:avLst>
                <a:gd name="adj" fmla="val 8818"/>
              </a:avLst>
            </a:prstGeom>
            <a:solidFill>
              <a:srgbClr val="BAB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53" name="Oval 52"/>
            <p:cNvSpPr/>
            <p:nvPr/>
          </p:nvSpPr>
          <p:spPr>
            <a:xfrm>
              <a:off x="12044583" y="15149779"/>
              <a:ext cx="2317506" cy="21498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54" name="Parallelogram 53"/>
            <p:cNvSpPr/>
            <p:nvPr/>
          </p:nvSpPr>
          <p:spPr>
            <a:xfrm>
              <a:off x="11975181" y="15623128"/>
              <a:ext cx="2517174" cy="1791752"/>
            </a:xfrm>
            <a:prstGeom prst="parallelogram">
              <a:avLst/>
            </a:prstGeom>
            <a:solidFill>
              <a:srgbClr val="8F95B5"/>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55" name="Teardrop 54"/>
            <p:cNvSpPr/>
            <p:nvPr/>
          </p:nvSpPr>
          <p:spPr>
            <a:xfrm rot="8100000">
              <a:off x="12872128" y="15330551"/>
              <a:ext cx="791837" cy="778764"/>
            </a:xfrm>
            <a:prstGeom prst="teardrop">
              <a:avLst>
                <a:gd name="adj" fmla="val 121860"/>
              </a:avLst>
            </a:prstGeom>
            <a:solidFill>
              <a:srgbClr val="8F95B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56" name="Oval 55"/>
            <p:cNvSpPr/>
            <p:nvPr/>
          </p:nvSpPr>
          <p:spPr>
            <a:xfrm>
              <a:off x="13054773" y="15457299"/>
              <a:ext cx="462059" cy="4541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57" name="TextBox 458"/>
            <p:cNvSpPr txBox="1"/>
            <p:nvPr/>
          </p:nvSpPr>
          <p:spPr>
            <a:xfrm>
              <a:off x="11708274" y="17526433"/>
              <a:ext cx="3193299" cy="719332"/>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400" b="1" dirty="0" smtClean="0">
                  <a:solidFill>
                    <a:schemeClr val="bg1"/>
                  </a:solidFill>
                  <a:latin typeface="Century Gothic" panose="020B0502020202020204" pitchFamily="34" charset="0"/>
                </a:rPr>
                <a:t>Results</a:t>
              </a:r>
              <a:endParaRPr lang="en-US" sz="2400" b="1" dirty="0">
                <a:solidFill>
                  <a:schemeClr val="bg1"/>
                </a:solidFill>
                <a:latin typeface="Century Gothic" panose="020B0502020202020204" pitchFamily="34" charset="0"/>
              </a:endParaRPr>
            </a:p>
          </p:txBody>
        </p:sp>
        <p:sp>
          <p:nvSpPr>
            <p:cNvPr id="58" name="Rounded Rectangle 57"/>
            <p:cNvSpPr/>
            <p:nvPr/>
          </p:nvSpPr>
          <p:spPr>
            <a:xfrm>
              <a:off x="8231339" y="14954481"/>
              <a:ext cx="3204258" cy="8594297"/>
            </a:xfrm>
            <a:prstGeom prst="roundRect">
              <a:avLst>
                <a:gd name="adj" fmla="val 8818"/>
              </a:avLst>
            </a:prstGeom>
            <a:solidFill>
              <a:srgbClr val="BAB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dirty="0"/>
            </a:p>
          </p:txBody>
        </p:sp>
        <p:sp>
          <p:nvSpPr>
            <p:cNvPr id="59" name="Oval 58"/>
            <p:cNvSpPr/>
            <p:nvPr/>
          </p:nvSpPr>
          <p:spPr>
            <a:xfrm>
              <a:off x="8705444" y="15149777"/>
              <a:ext cx="2317504" cy="21498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60" name="TextBox 451"/>
            <p:cNvSpPr txBox="1"/>
            <p:nvPr/>
          </p:nvSpPr>
          <p:spPr>
            <a:xfrm>
              <a:off x="8235916" y="17522114"/>
              <a:ext cx="3204259" cy="719332"/>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400" b="1" dirty="0" smtClean="0">
                  <a:solidFill>
                    <a:schemeClr val="bg1"/>
                  </a:solidFill>
                  <a:latin typeface="Century Gothic" panose="020B0502020202020204" pitchFamily="34" charset="0"/>
                </a:rPr>
                <a:t>Modeling</a:t>
              </a:r>
              <a:endParaRPr lang="en-US" sz="2400" b="1" dirty="0">
                <a:solidFill>
                  <a:schemeClr val="bg1"/>
                </a:solidFill>
                <a:latin typeface="Century Gothic" panose="020B0502020202020204" pitchFamily="34" charset="0"/>
              </a:endParaRPr>
            </a:p>
          </p:txBody>
        </p:sp>
        <p:sp>
          <p:nvSpPr>
            <p:cNvPr id="61" name="Rounded Rectangle 60"/>
            <p:cNvSpPr/>
            <p:nvPr/>
          </p:nvSpPr>
          <p:spPr>
            <a:xfrm>
              <a:off x="4615207" y="14954480"/>
              <a:ext cx="3364468" cy="8594299"/>
            </a:xfrm>
            <a:prstGeom prst="roundRect">
              <a:avLst>
                <a:gd name="adj" fmla="val 8818"/>
              </a:avLst>
            </a:prstGeom>
            <a:solidFill>
              <a:srgbClr val="BAB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62" name="Oval 61"/>
            <p:cNvSpPr/>
            <p:nvPr/>
          </p:nvSpPr>
          <p:spPr>
            <a:xfrm>
              <a:off x="5102903" y="15149776"/>
              <a:ext cx="2317502" cy="21498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63" name="Parallelogram 62"/>
            <p:cNvSpPr/>
            <p:nvPr/>
          </p:nvSpPr>
          <p:spPr>
            <a:xfrm>
              <a:off x="5047468" y="15788544"/>
              <a:ext cx="2517170" cy="1791751"/>
            </a:xfrm>
            <a:prstGeom prst="parallelogram">
              <a:avLst/>
            </a:prstGeom>
            <a:solidFill>
              <a:srgbClr val="8F95B5"/>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64" name="Parallelogram 63"/>
            <p:cNvSpPr/>
            <p:nvPr/>
          </p:nvSpPr>
          <p:spPr>
            <a:xfrm>
              <a:off x="5047468" y="15414268"/>
              <a:ext cx="2517170" cy="1791751"/>
            </a:xfrm>
            <a:prstGeom prst="parallelogram">
              <a:avLst/>
            </a:prstGeom>
            <a:solidFill>
              <a:srgbClr val="8F95B5"/>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65" name="Parallelogram 64"/>
            <p:cNvSpPr/>
            <p:nvPr/>
          </p:nvSpPr>
          <p:spPr>
            <a:xfrm>
              <a:off x="5047468" y="15038078"/>
              <a:ext cx="2517170" cy="1791751"/>
            </a:xfrm>
            <a:prstGeom prst="parallelogram">
              <a:avLst/>
            </a:prstGeom>
            <a:solidFill>
              <a:srgbClr val="8F95B5"/>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66" name="TextBox 439"/>
            <p:cNvSpPr txBox="1"/>
            <p:nvPr/>
          </p:nvSpPr>
          <p:spPr>
            <a:xfrm>
              <a:off x="4613922" y="17523363"/>
              <a:ext cx="3363324" cy="1294797"/>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400" b="1" dirty="0" smtClean="0">
                  <a:solidFill>
                    <a:schemeClr val="bg1"/>
                  </a:solidFill>
                  <a:latin typeface="Century Gothic" panose="020B0502020202020204" pitchFamily="34" charset="0"/>
                </a:rPr>
                <a:t>Data </a:t>
              </a:r>
            </a:p>
            <a:p>
              <a:pPr algn="ctr"/>
              <a:r>
                <a:rPr lang="en-US" sz="2400" b="1" dirty="0" smtClean="0">
                  <a:solidFill>
                    <a:schemeClr val="bg1"/>
                  </a:solidFill>
                  <a:latin typeface="Century Gothic" panose="020B0502020202020204" pitchFamily="34" charset="0"/>
                </a:rPr>
                <a:t>Processing</a:t>
              </a:r>
              <a:endParaRPr lang="en-US" sz="2400" b="1" dirty="0">
                <a:solidFill>
                  <a:schemeClr val="bg1"/>
                </a:solidFill>
                <a:latin typeface="Century Gothic" panose="020B0502020202020204" pitchFamily="34" charset="0"/>
              </a:endParaRPr>
            </a:p>
          </p:txBody>
        </p:sp>
        <p:sp>
          <p:nvSpPr>
            <p:cNvPr id="67" name="Rounded Rectangle 66"/>
            <p:cNvSpPr/>
            <p:nvPr/>
          </p:nvSpPr>
          <p:spPr>
            <a:xfrm>
              <a:off x="1153252" y="14954480"/>
              <a:ext cx="3204256" cy="8594299"/>
            </a:xfrm>
            <a:prstGeom prst="roundRect">
              <a:avLst>
                <a:gd name="adj" fmla="val 8818"/>
              </a:avLst>
            </a:prstGeom>
            <a:solidFill>
              <a:srgbClr val="BAB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sz="8800" dirty="0">
                <a:latin typeface="Century Gothic" panose="020B0502020202020204" pitchFamily="34" charset="0"/>
              </a:endParaRPr>
            </a:p>
          </p:txBody>
        </p:sp>
        <p:sp>
          <p:nvSpPr>
            <p:cNvPr id="68" name="Oval 67"/>
            <p:cNvSpPr/>
            <p:nvPr/>
          </p:nvSpPr>
          <p:spPr>
            <a:xfrm>
              <a:off x="1503577" y="15149776"/>
              <a:ext cx="2317502" cy="21498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69" name="TextBox 429"/>
            <p:cNvSpPr txBox="1"/>
            <p:nvPr/>
          </p:nvSpPr>
          <p:spPr>
            <a:xfrm>
              <a:off x="1145996" y="17523357"/>
              <a:ext cx="3204255" cy="1294797"/>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400" b="1" dirty="0" smtClean="0">
                  <a:solidFill>
                    <a:schemeClr val="bg1"/>
                  </a:solidFill>
                  <a:latin typeface="Century Gothic" panose="020B0502020202020204" pitchFamily="34" charset="0"/>
                </a:rPr>
                <a:t>Data Acquisition</a:t>
              </a:r>
              <a:endParaRPr lang="en-US" sz="2400" b="1" dirty="0">
                <a:solidFill>
                  <a:schemeClr val="bg1"/>
                </a:solidFill>
                <a:latin typeface="Century Gothic" panose="020B0502020202020204" pitchFamily="34" charset="0"/>
              </a:endParaRPr>
            </a:p>
          </p:txBody>
        </p:sp>
        <p:sp>
          <p:nvSpPr>
            <p:cNvPr id="70" name="TextBox 430"/>
            <p:cNvSpPr txBox="1"/>
            <p:nvPr/>
          </p:nvSpPr>
          <p:spPr>
            <a:xfrm>
              <a:off x="1184052" y="20615723"/>
              <a:ext cx="3137770" cy="623421"/>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dirty="0" smtClean="0">
                  <a:solidFill>
                    <a:schemeClr val="bg1"/>
                  </a:solidFill>
                </a:rPr>
                <a:t>SRTM</a:t>
              </a:r>
              <a:endParaRPr lang="en-US" sz="2000" dirty="0">
                <a:solidFill>
                  <a:schemeClr val="bg1"/>
                </a:solidFill>
              </a:endParaRPr>
            </a:p>
          </p:txBody>
        </p:sp>
        <p:sp>
          <p:nvSpPr>
            <p:cNvPr id="71" name="TextBox 431"/>
            <p:cNvSpPr txBox="1"/>
            <p:nvPr/>
          </p:nvSpPr>
          <p:spPr>
            <a:xfrm>
              <a:off x="1140013" y="19005589"/>
              <a:ext cx="3165053" cy="1582530"/>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dirty="0" smtClean="0">
                  <a:solidFill>
                    <a:schemeClr val="bg1"/>
                  </a:solidFill>
                  <a:latin typeface="Century Gothic" panose="020B0502020202020204" pitchFamily="34" charset="0"/>
                </a:rPr>
                <a:t>Landsat 8 </a:t>
              </a:r>
            </a:p>
            <a:p>
              <a:pPr algn="ctr"/>
              <a:r>
                <a:rPr lang="en-US" sz="2000" dirty="0" smtClean="0">
                  <a:solidFill>
                    <a:schemeClr val="bg1"/>
                  </a:solidFill>
                  <a:latin typeface="Century Gothic" panose="020B0502020202020204" pitchFamily="34" charset="0"/>
                </a:rPr>
                <a:t>OLI and TIRS</a:t>
              </a:r>
            </a:p>
            <a:p>
              <a:pPr algn="ctr"/>
              <a:endParaRPr lang="en-US" sz="2000" dirty="0">
                <a:solidFill>
                  <a:schemeClr val="bg1"/>
                </a:solidFill>
                <a:latin typeface="Century Gothic" panose="020B0502020202020204" pitchFamily="34" charset="0"/>
              </a:endParaRPr>
            </a:p>
          </p:txBody>
        </p:sp>
        <p:sp>
          <p:nvSpPr>
            <p:cNvPr id="72" name="TextBox 433"/>
            <p:cNvSpPr txBox="1"/>
            <p:nvPr/>
          </p:nvSpPr>
          <p:spPr>
            <a:xfrm>
              <a:off x="1184052" y="21846414"/>
              <a:ext cx="3166200" cy="1582530"/>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dirty="0">
                  <a:solidFill>
                    <a:schemeClr val="bg1"/>
                  </a:solidFill>
                  <a:latin typeface="Century Gothic" panose="020B0502020202020204" pitchFamily="34" charset="0"/>
                </a:rPr>
                <a:t>MODIS </a:t>
              </a:r>
            </a:p>
            <a:p>
              <a:pPr algn="ctr"/>
              <a:r>
                <a:rPr lang="en-US" sz="2000" dirty="0" smtClean="0">
                  <a:solidFill>
                    <a:schemeClr val="bg1"/>
                  </a:solidFill>
                  <a:latin typeface="Century Gothic" panose="020B0502020202020204" pitchFamily="34" charset="0"/>
                </a:rPr>
                <a:t>Phenology Product</a:t>
              </a:r>
              <a:endParaRPr lang="en-US" sz="2000" dirty="0">
                <a:solidFill>
                  <a:schemeClr val="bg1"/>
                </a:solidFill>
                <a:latin typeface="Century Gothic" panose="020B0502020202020204" pitchFamily="34" charset="0"/>
              </a:endParaRPr>
            </a:p>
          </p:txBody>
        </p:sp>
        <p:sp>
          <p:nvSpPr>
            <p:cNvPr id="73" name="Right Arrow 72"/>
            <p:cNvSpPr/>
            <p:nvPr/>
          </p:nvSpPr>
          <p:spPr>
            <a:xfrm>
              <a:off x="4166184" y="19149036"/>
              <a:ext cx="811317" cy="637552"/>
            </a:xfrm>
            <a:prstGeom prst="rightArrow">
              <a:avLst/>
            </a:prstGeom>
            <a:solidFill>
              <a:schemeClr val="bg1"/>
            </a:solidFill>
            <a:ln>
              <a:solidFill>
                <a:srgbClr val="BABF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74" name="Right Arrow 73"/>
            <p:cNvSpPr/>
            <p:nvPr/>
          </p:nvSpPr>
          <p:spPr>
            <a:xfrm>
              <a:off x="7787676" y="22307587"/>
              <a:ext cx="4343252" cy="668378"/>
            </a:xfrm>
            <a:prstGeom prst="rightArrow">
              <a:avLst/>
            </a:prstGeom>
            <a:solidFill>
              <a:schemeClr val="bg1"/>
            </a:solidFill>
            <a:ln>
              <a:solidFill>
                <a:srgbClr val="BABF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grpSp>
          <p:nvGrpSpPr>
            <p:cNvPr id="75" name="Group 74"/>
            <p:cNvGrpSpPr/>
            <p:nvPr/>
          </p:nvGrpSpPr>
          <p:grpSpPr>
            <a:xfrm>
              <a:off x="4613922" y="15149777"/>
              <a:ext cx="10305205" cy="8549072"/>
              <a:chOff x="4613922" y="15149777"/>
              <a:chExt cx="10305205" cy="8549072"/>
            </a:xfrm>
          </p:grpSpPr>
          <p:sp>
            <p:nvSpPr>
              <p:cNvPr id="76" name="TextBox 407"/>
              <p:cNvSpPr txBox="1"/>
              <p:nvPr/>
            </p:nvSpPr>
            <p:spPr>
              <a:xfrm>
                <a:off x="11703806" y="21439934"/>
                <a:ext cx="3176264" cy="1582530"/>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lvl="0" algn="ctr"/>
                <a:r>
                  <a:rPr lang="en-US" sz="2000" dirty="0" err="1" smtClean="0">
                    <a:solidFill>
                      <a:srgbClr val="FFFFFF"/>
                    </a:solidFill>
                  </a:rPr>
                  <a:t>Phenological</a:t>
                </a:r>
                <a:r>
                  <a:rPr lang="en-US" sz="2000" dirty="0" smtClean="0">
                    <a:solidFill>
                      <a:srgbClr val="FFFFFF"/>
                    </a:solidFill>
                  </a:rPr>
                  <a:t> Characterization Map</a:t>
                </a:r>
              </a:p>
            </p:txBody>
          </p:sp>
          <p:sp>
            <p:nvSpPr>
              <p:cNvPr id="77" name="TextBox 407"/>
              <p:cNvSpPr txBox="1"/>
              <p:nvPr/>
            </p:nvSpPr>
            <p:spPr>
              <a:xfrm>
                <a:off x="11725308" y="19559993"/>
                <a:ext cx="3193819" cy="1102975"/>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lvl="0" algn="ctr"/>
                <a:r>
                  <a:rPr lang="en-US" sz="2000" dirty="0" err="1" smtClean="0">
                    <a:solidFill>
                      <a:srgbClr val="FFFFFF"/>
                    </a:solidFill>
                  </a:rPr>
                  <a:t>Cheatgrass</a:t>
                </a:r>
                <a:r>
                  <a:rPr lang="en-US" sz="2000" dirty="0" smtClean="0">
                    <a:solidFill>
                      <a:srgbClr val="FFFFFF"/>
                    </a:solidFill>
                  </a:rPr>
                  <a:t> </a:t>
                </a:r>
              </a:p>
              <a:p>
                <a:pPr lvl="0" algn="ctr"/>
                <a:r>
                  <a:rPr lang="en-US" sz="2000" dirty="0" smtClean="0">
                    <a:solidFill>
                      <a:srgbClr val="FFFFFF"/>
                    </a:solidFill>
                  </a:rPr>
                  <a:t>Cover Map</a:t>
                </a:r>
              </a:p>
            </p:txBody>
          </p:sp>
          <p:sp>
            <p:nvSpPr>
              <p:cNvPr id="80" name="Right Arrow 155"/>
              <p:cNvSpPr/>
              <p:nvPr/>
            </p:nvSpPr>
            <p:spPr>
              <a:xfrm>
                <a:off x="7787679" y="19304471"/>
                <a:ext cx="875541" cy="1491862"/>
              </a:xfrm>
              <a:custGeom>
                <a:avLst/>
                <a:gdLst>
                  <a:gd name="connsiteX0" fmla="*/ 0 w 682380"/>
                  <a:gd name="connsiteY0" fmla="*/ 151572 h 606286"/>
                  <a:gd name="connsiteX1" fmla="*/ 379237 w 682380"/>
                  <a:gd name="connsiteY1" fmla="*/ 151572 h 606286"/>
                  <a:gd name="connsiteX2" fmla="*/ 379237 w 682380"/>
                  <a:gd name="connsiteY2" fmla="*/ 0 h 606286"/>
                  <a:gd name="connsiteX3" fmla="*/ 682380 w 682380"/>
                  <a:gd name="connsiteY3" fmla="*/ 303143 h 606286"/>
                  <a:gd name="connsiteX4" fmla="*/ 379237 w 682380"/>
                  <a:gd name="connsiteY4" fmla="*/ 606286 h 606286"/>
                  <a:gd name="connsiteX5" fmla="*/ 379237 w 682380"/>
                  <a:gd name="connsiteY5" fmla="*/ 454715 h 606286"/>
                  <a:gd name="connsiteX6" fmla="*/ 0 w 682380"/>
                  <a:gd name="connsiteY6" fmla="*/ 454715 h 606286"/>
                  <a:gd name="connsiteX7" fmla="*/ 0 w 682380"/>
                  <a:gd name="connsiteY7" fmla="*/ 151572 h 606286"/>
                  <a:gd name="connsiteX0" fmla="*/ 0 w 773820"/>
                  <a:gd name="connsiteY0" fmla="*/ 0 h 1003354"/>
                  <a:gd name="connsiteX1" fmla="*/ 470677 w 773820"/>
                  <a:gd name="connsiteY1" fmla="*/ 548640 h 1003354"/>
                  <a:gd name="connsiteX2" fmla="*/ 470677 w 773820"/>
                  <a:gd name="connsiteY2" fmla="*/ 397068 h 1003354"/>
                  <a:gd name="connsiteX3" fmla="*/ 773820 w 773820"/>
                  <a:gd name="connsiteY3" fmla="*/ 700211 h 1003354"/>
                  <a:gd name="connsiteX4" fmla="*/ 470677 w 773820"/>
                  <a:gd name="connsiteY4" fmla="*/ 1003354 h 1003354"/>
                  <a:gd name="connsiteX5" fmla="*/ 470677 w 773820"/>
                  <a:gd name="connsiteY5" fmla="*/ 851783 h 1003354"/>
                  <a:gd name="connsiteX6" fmla="*/ 91440 w 773820"/>
                  <a:gd name="connsiteY6" fmla="*/ 851783 h 1003354"/>
                  <a:gd name="connsiteX7" fmla="*/ 0 w 773820"/>
                  <a:gd name="connsiteY7" fmla="*/ 0 h 1003354"/>
                  <a:gd name="connsiteX0" fmla="*/ 0 w 773820"/>
                  <a:gd name="connsiteY0" fmla="*/ 0 h 1187063"/>
                  <a:gd name="connsiteX1" fmla="*/ 470677 w 773820"/>
                  <a:gd name="connsiteY1" fmla="*/ 548640 h 1187063"/>
                  <a:gd name="connsiteX2" fmla="*/ 470677 w 773820"/>
                  <a:gd name="connsiteY2" fmla="*/ 397068 h 1187063"/>
                  <a:gd name="connsiteX3" fmla="*/ 773820 w 773820"/>
                  <a:gd name="connsiteY3" fmla="*/ 700211 h 1187063"/>
                  <a:gd name="connsiteX4" fmla="*/ 470677 w 773820"/>
                  <a:gd name="connsiteY4" fmla="*/ 1003354 h 1187063"/>
                  <a:gd name="connsiteX5" fmla="*/ 470677 w 773820"/>
                  <a:gd name="connsiteY5" fmla="*/ 851783 h 1187063"/>
                  <a:gd name="connsiteX6" fmla="*/ 30480 w 773820"/>
                  <a:gd name="connsiteY6" fmla="*/ 1187063 h 1187063"/>
                  <a:gd name="connsiteX7" fmla="*/ 0 w 773820"/>
                  <a:gd name="connsiteY7" fmla="*/ 0 h 1187063"/>
                  <a:gd name="connsiteX0" fmla="*/ 0 w 773820"/>
                  <a:gd name="connsiteY0" fmla="*/ 0 h 1156583"/>
                  <a:gd name="connsiteX1" fmla="*/ 470677 w 773820"/>
                  <a:gd name="connsiteY1" fmla="*/ 548640 h 1156583"/>
                  <a:gd name="connsiteX2" fmla="*/ 470677 w 773820"/>
                  <a:gd name="connsiteY2" fmla="*/ 397068 h 1156583"/>
                  <a:gd name="connsiteX3" fmla="*/ 773820 w 773820"/>
                  <a:gd name="connsiteY3" fmla="*/ 700211 h 1156583"/>
                  <a:gd name="connsiteX4" fmla="*/ 470677 w 773820"/>
                  <a:gd name="connsiteY4" fmla="*/ 1003354 h 1156583"/>
                  <a:gd name="connsiteX5" fmla="*/ 470677 w 773820"/>
                  <a:gd name="connsiteY5" fmla="*/ 851783 h 1156583"/>
                  <a:gd name="connsiteX6" fmla="*/ 0 w 773820"/>
                  <a:gd name="connsiteY6" fmla="*/ 1156583 h 1156583"/>
                  <a:gd name="connsiteX7" fmla="*/ 0 w 773820"/>
                  <a:gd name="connsiteY7" fmla="*/ 0 h 1156583"/>
                  <a:gd name="connsiteX0" fmla="*/ 0 w 773820"/>
                  <a:gd name="connsiteY0" fmla="*/ 0 h 1430903"/>
                  <a:gd name="connsiteX1" fmla="*/ 470677 w 773820"/>
                  <a:gd name="connsiteY1" fmla="*/ 548640 h 1430903"/>
                  <a:gd name="connsiteX2" fmla="*/ 470677 w 773820"/>
                  <a:gd name="connsiteY2" fmla="*/ 397068 h 1430903"/>
                  <a:gd name="connsiteX3" fmla="*/ 773820 w 773820"/>
                  <a:gd name="connsiteY3" fmla="*/ 700211 h 1430903"/>
                  <a:gd name="connsiteX4" fmla="*/ 470677 w 773820"/>
                  <a:gd name="connsiteY4" fmla="*/ 1003354 h 1430903"/>
                  <a:gd name="connsiteX5" fmla="*/ 470677 w 773820"/>
                  <a:gd name="connsiteY5" fmla="*/ 851783 h 1430903"/>
                  <a:gd name="connsiteX6" fmla="*/ 60960 w 773820"/>
                  <a:gd name="connsiteY6" fmla="*/ 1430903 h 1430903"/>
                  <a:gd name="connsiteX7" fmla="*/ 0 w 773820"/>
                  <a:gd name="connsiteY7" fmla="*/ 0 h 1430903"/>
                  <a:gd name="connsiteX0" fmla="*/ 0 w 773820"/>
                  <a:gd name="connsiteY0" fmla="*/ 0 h 1400423"/>
                  <a:gd name="connsiteX1" fmla="*/ 470677 w 773820"/>
                  <a:gd name="connsiteY1" fmla="*/ 548640 h 1400423"/>
                  <a:gd name="connsiteX2" fmla="*/ 470677 w 773820"/>
                  <a:gd name="connsiteY2" fmla="*/ 397068 h 1400423"/>
                  <a:gd name="connsiteX3" fmla="*/ 773820 w 773820"/>
                  <a:gd name="connsiteY3" fmla="*/ 700211 h 1400423"/>
                  <a:gd name="connsiteX4" fmla="*/ 470677 w 773820"/>
                  <a:gd name="connsiteY4" fmla="*/ 1003354 h 1400423"/>
                  <a:gd name="connsiteX5" fmla="*/ 470677 w 773820"/>
                  <a:gd name="connsiteY5" fmla="*/ 851783 h 1400423"/>
                  <a:gd name="connsiteX6" fmla="*/ 0 w 773820"/>
                  <a:gd name="connsiteY6" fmla="*/ 1400423 h 1400423"/>
                  <a:gd name="connsiteX7" fmla="*/ 0 w 773820"/>
                  <a:gd name="connsiteY7" fmla="*/ 0 h 1400423"/>
                  <a:gd name="connsiteX0" fmla="*/ 0 w 773820"/>
                  <a:gd name="connsiteY0" fmla="*/ 0 h 1491863"/>
                  <a:gd name="connsiteX1" fmla="*/ 470677 w 773820"/>
                  <a:gd name="connsiteY1" fmla="*/ 548640 h 1491863"/>
                  <a:gd name="connsiteX2" fmla="*/ 470677 w 773820"/>
                  <a:gd name="connsiteY2" fmla="*/ 397068 h 1491863"/>
                  <a:gd name="connsiteX3" fmla="*/ 773820 w 773820"/>
                  <a:gd name="connsiteY3" fmla="*/ 700211 h 1491863"/>
                  <a:gd name="connsiteX4" fmla="*/ 470677 w 773820"/>
                  <a:gd name="connsiteY4" fmla="*/ 1003354 h 1491863"/>
                  <a:gd name="connsiteX5" fmla="*/ 470677 w 773820"/>
                  <a:gd name="connsiteY5" fmla="*/ 851783 h 1491863"/>
                  <a:gd name="connsiteX6" fmla="*/ 0 w 773820"/>
                  <a:gd name="connsiteY6" fmla="*/ 1491863 h 1491863"/>
                  <a:gd name="connsiteX7" fmla="*/ 0 w 773820"/>
                  <a:gd name="connsiteY7" fmla="*/ 0 h 1491863"/>
                  <a:gd name="connsiteX0" fmla="*/ 0 w 773820"/>
                  <a:gd name="connsiteY0" fmla="*/ 0 h 1491863"/>
                  <a:gd name="connsiteX1" fmla="*/ 470677 w 773820"/>
                  <a:gd name="connsiteY1" fmla="*/ 548640 h 1491863"/>
                  <a:gd name="connsiteX2" fmla="*/ 470677 w 773820"/>
                  <a:gd name="connsiteY2" fmla="*/ 397068 h 1491863"/>
                  <a:gd name="connsiteX3" fmla="*/ 773820 w 773820"/>
                  <a:gd name="connsiteY3" fmla="*/ 700211 h 1491863"/>
                  <a:gd name="connsiteX4" fmla="*/ 500211 w 773820"/>
                  <a:gd name="connsiteY4" fmla="*/ 1064314 h 1491863"/>
                  <a:gd name="connsiteX5" fmla="*/ 470677 w 773820"/>
                  <a:gd name="connsiteY5" fmla="*/ 851783 h 1491863"/>
                  <a:gd name="connsiteX6" fmla="*/ 0 w 773820"/>
                  <a:gd name="connsiteY6" fmla="*/ 1491863 h 1491863"/>
                  <a:gd name="connsiteX7" fmla="*/ 0 w 773820"/>
                  <a:gd name="connsiteY7" fmla="*/ 0 h 1491863"/>
                  <a:gd name="connsiteX0" fmla="*/ 0 w 773820"/>
                  <a:gd name="connsiteY0" fmla="*/ 0 h 1491863"/>
                  <a:gd name="connsiteX1" fmla="*/ 470677 w 773820"/>
                  <a:gd name="connsiteY1" fmla="*/ 548640 h 1491863"/>
                  <a:gd name="connsiteX2" fmla="*/ 470677 w 773820"/>
                  <a:gd name="connsiteY2" fmla="*/ 305628 h 1491863"/>
                  <a:gd name="connsiteX3" fmla="*/ 773820 w 773820"/>
                  <a:gd name="connsiteY3" fmla="*/ 700211 h 1491863"/>
                  <a:gd name="connsiteX4" fmla="*/ 500211 w 773820"/>
                  <a:gd name="connsiteY4" fmla="*/ 1064314 h 1491863"/>
                  <a:gd name="connsiteX5" fmla="*/ 470677 w 773820"/>
                  <a:gd name="connsiteY5" fmla="*/ 851783 h 1491863"/>
                  <a:gd name="connsiteX6" fmla="*/ 0 w 773820"/>
                  <a:gd name="connsiteY6" fmla="*/ 1491863 h 1491863"/>
                  <a:gd name="connsiteX7" fmla="*/ 0 w 773820"/>
                  <a:gd name="connsiteY7" fmla="*/ 0 h 1491863"/>
                  <a:gd name="connsiteX0" fmla="*/ 0 w 773820"/>
                  <a:gd name="connsiteY0" fmla="*/ 0 h 1491863"/>
                  <a:gd name="connsiteX1" fmla="*/ 470677 w 773820"/>
                  <a:gd name="connsiteY1" fmla="*/ 548640 h 1491863"/>
                  <a:gd name="connsiteX2" fmla="*/ 470677 w 773820"/>
                  <a:gd name="connsiteY2" fmla="*/ 305628 h 1491863"/>
                  <a:gd name="connsiteX3" fmla="*/ 773820 w 773820"/>
                  <a:gd name="connsiteY3" fmla="*/ 700211 h 1491863"/>
                  <a:gd name="connsiteX4" fmla="*/ 485444 w 773820"/>
                  <a:gd name="connsiteY4" fmla="*/ 1064314 h 1491863"/>
                  <a:gd name="connsiteX5" fmla="*/ 470677 w 773820"/>
                  <a:gd name="connsiteY5" fmla="*/ 851783 h 1491863"/>
                  <a:gd name="connsiteX6" fmla="*/ 0 w 773820"/>
                  <a:gd name="connsiteY6" fmla="*/ 1491863 h 1491863"/>
                  <a:gd name="connsiteX7" fmla="*/ 0 w 773820"/>
                  <a:gd name="connsiteY7" fmla="*/ 0 h 1491863"/>
                  <a:gd name="connsiteX0" fmla="*/ 0 w 773820"/>
                  <a:gd name="connsiteY0" fmla="*/ 0 h 1491863"/>
                  <a:gd name="connsiteX1" fmla="*/ 470677 w 773820"/>
                  <a:gd name="connsiteY1" fmla="*/ 548640 h 1491863"/>
                  <a:gd name="connsiteX2" fmla="*/ 470677 w 773820"/>
                  <a:gd name="connsiteY2" fmla="*/ 305628 h 1491863"/>
                  <a:gd name="connsiteX3" fmla="*/ 773820 w 773820"/>
                  <a:gd name="connsiteY3" fmla="*/ 700211 h 1491863"/>
                  <a:gd name="connsiteX4" fmla="*/ 470677 w 773820"/>
                  <a:gd name="connsiteY4" fmla="*/ 1125274 h 1491863"/>
                  <a:gd name="connsiteX5" fmla="*/ 470677 w 773820"/>
                  <a:gd name="connsiteY5" fmla="*/ 851783 h 1491863"/>
                  <a:gd name="connsiteX6" fmla="*/ 0 w 773820"/>
                  <a:gd name="connsiteY6" fmla="*/ 1491863 h 1491863"/>
                  <a:gd name="connsiteX7" fmla="*/ 0 w 773820"/>
                  <a:gd name="connsiteY7" fmla="*/ 0 h 149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3820" h="1491863">
                    <a:moveTo>
                      <a:pt x="0" y="0"/>
                    </a:moveTo>
                    <a:lnTo>
                      <a:pt x="470677" y="548640"/>
                    </a:lnTo>
                    <a:lnTo>
                      <a:pt x="470677" y="305628"/>
                    </a:lnTo>
                    <a:lnTo>
                      <a:pt x="773820" y="700211"/>
                    </a:lnTo>
                    <a:lnTo>
                      <a:pt x="470677" y="1125274"/>
                    </a:lnTo>
                    <a:lnTo>
                      <a:pt x="470677" y="851783"/>
                    </a:lnTo>
                    <a:lnTo>
                      <a:pt x="0" y="1491863"/>
                    </a:lnTo>
                    <a:lnTo>
                      <a:pt x="0" y="0"/>
                    </a:lnTo>
                    <a:close/>
                  </a:path>
                </a:pathLst>
              </a:custGeom>
              <a:solidFill>
                <a:schemeClr val="bg1"/>
              </a:solidFill>
              <a:ln>
                <a:solidFill>
                  <a:srgbClr val="BABF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82" name="TextBox 431"/>
              <p:cNvSpPr txBox="1"/>
              <p:nvPr/>
            </p:nvSpPr>
            <p:spPr>
              <a:xfrm>
                <a:off x="4623690" y="18967620"/>
                <a:ext cx="3375624" cy="1582530"/>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dirty="0" smtClean="0">
                    <a:solidFill>
                      <a:schemeClr val="bg1"/>
                    </a:solidFill>
                    <a:latin typeface="Century Gothic" panose="020B0502020202020204" pitchFamily="34" charset="0"/>
                  </a:rPr>
                  <a:t>Vegetation Indices</a:t>
                </a:r>
              </a:p>
              <a:p>
                <a:pPr algn="ctr"/>
                <a:endParaRPr lang="en-US" sz="2000" dirty="0">
                  <a:solidFill>
                    <a:schemeClr val="bg1"/>
                  </a:solidFill>
                  <a:latin typeface="Century Gothic" panose="020B0502020202020204" pitchFamily="34" charset="0"/>
                </a:endParaRPr>
              </a:p>
            </p:txBody>
          </p:sp>
          <p:sp>
            <p:nvSpPr>
              <p:cNvPr id="83" name="TextBox 431"/>
              <p:cNvSpPr txBox="1"/>
              <p:nvPr/>
            </p:nvSpPr>
            <p:spPr>
              <a:xfrm>
                <a:off x="4613922" y="20455182"/>
                <a:ext cx="3385394" cy="1582530"/>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dirty="0" smtClean="0">
                    <a:solidFill>
                      <a:schemeClr val="bg1"/>
                    </a:solidFill>
                    <a:latin typeface="Century Gothic" panose="020B0502020202020204" pitchFamily="34" charset="0"/>
                  </a:rPr>
                  <a:t>Topographic Indices</a:t>
                </a:r>
              </a:p>
              <a:p>
                <a:pPr algn="ctr"/>
                <a:endParaRPr lang="en-US" sz="2000" dirty="0">
                  <a:solidFill>
                    <a:schemeClr val="bg1"/>
                  </a:solidFill>
                  <a:latin typeface="Century Gothic" panose="020B0502020202020204" pitchFamily="34" charset="0"/>
                </a:endParaRPr>
              </a:p>
            </p:txBody>
          </p:sp>
          <p:sp>
            <p:nvSpPr>
              <p:cNvPr id="84" name="TextBox 431"/>
              <p:cNvSpPr txBox="1"/>
              <p:nvPr/>
            </p:nvSpPr>
            <p:spPr>
              <a:xfrm>
                <a:off x="4613925" y="22116319"/>
                <a:ext cx="3385394" cy="1582530"/>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dirty="0" smtClean="0">
                    <a:solidFill>
                      <a:schemeClr val="bg1"/>
                    </a:solidFill>
                    <a:latin typeface="Century Gothic" panose="020B0502020202020204" pitchFamily="34" charset="0"/>
                  </a:rPr>
                  <a:t>Clip to</a:t>
                </a:r>
              </a:p>
              <a:p>
                <a:pPr algn="ctr"/>
                <a:r>
                  <a:rPr lang="en-US" sz="2000" dirty="0" smtClean="0">
                    <a:solidFill>
                      <a:schemeClr val="bg1"/>
                    </a:solidFill>
                    <a:latin typeface="Century Gothic" panose="020B0502020202020204" pitchFamily="34" charset="0"/>
                  </a:rPr>
                  <a:t>Study Area</a:t>
                </a:r>
              </a:p>
              <a:p>
                <a:pPr algn="ctr"/>
                <a:endParaRPr lang="en-US" sz="2000" dirty="0">
                  <a:solidFill>
                    <a:schemeClr val="bg1"/>
                  </a:solidFill>
                  <a:latin typeface="Century Gothic" panose="020B0502020202020204" pitchFamily="34" charset="0"/>
                </a:endParaRPr>
              </a:p>
            </p:txBody>
          </p:sp>
          <p:sp>
            <p:nvSpPr>
              <p:cNvPr id="85" name="TextBox 431"/>
              <p:cNvSpPr txBox="1"/>
              <p:nvPr/>
            </p:nvSpPr>
            <p:spPr>
              <a:xfrm>
                <a:off x="8255729" y="19400078"/>
                <a:ext cx="3198956" cy="2014129"/>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dirty="0" smtClean="0">
                    <a:solidFill>
                      <a:schemeClr val="bg1"/>
                    </a:solidFill>
                    <a:latin typeface="Century Gothic" panose="020B0502020202020204" pitchFamily="34" charset="0"/>
                  </a:rPr>
                  <a:t>Species Distribution</a:t>
                </a:r>
              </a:p>
              <a:p>
                <a:pPr algn="ctr"/>
                <a:r>
                  <a:rPr lang="en-US" sz="2000" dirty="0" smtClean="0">
                    <a:solidFill>
                      <a:schemeClr val="bg1"/>
                    </a:solidFill>
                    <a:latin typeface="Century Gothic" panose="020B0502020202020204" pitchFamily="34" charset="0"/>
                  </a:rPr>
                  <a:t>Model</a:t>
                </a:r>
              </a:p>
              <a:p>
                <a:pPr algn="ctr"/>
                <a:endParaRPr lang="en-US" sz="1800" dirty="0">
                  <a:solidFill>
                    <a:schemeClr val="bg1"/>
                  </a:solidFill>
                  <a:latin typeface="Century Gothic" panose="020B0502020202020204" pitchFamily="34" charset="0"/>
                </a:endParaRPr>
              </a:p>
            </p:txBody>
          </p:sp>
          <p:sp>
            <p:nvSpPr>
              <p:cNvPr id="87" name="Freeform 86"/>
              <p:cNvSpPr/>
              <p:nvPr/>
            </p:nvSpPr>
            <p:spPr>
              <a:xfrm>
                <a:off x="8663218" y="15304987"/>
                <a:ext cx="2596356" cy="1922443"/>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noFill/>
              <a:ln w="76200">
                <a:solidFill>
                  <a:srgbClr val="8F9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p:cNvCxnSpPr/>
              <p:nvPr/>
            </p:nvCxnSpPr>
            <p:spPr>
              <a:xfrm>
                <a:off x="8559240" y="15149777"/>
                <a:ext cx="0" cy="2265104"/>
              </a:xfrm>
              <a:prstGeom prst="line">
                <a:avLst/>
              </a:prstGeom>
              <a:ln w="28575">
                <a:solidFill>
                  <a:srgbClr val="8F95B5"/>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8339886" y="17321291"/>
                <a:ext cx="2992316" cy="0"/>
              </a:xfrm>
              <a:prstGeom prst="line">
                <a:avLst/>
              </a:prstGeom>
              <a:ln w="28575">
                <a:solidFill>
                  <a:srgbClr val="8F95B5"/>
                </a:solidFill>
              </a:ln>
            </p:spPr>
            <p:style>
              <a:lnRef idx="1">
                <a:schemeClr val="accent1"/>
              </a:lnRef>
              <a:fillRef idx="0">
                <a:schemeClr val="accent1"/>
              </a:fillRef>
              <a:effectRef idx="0">
                <a:schemeClr val="accent1"/>
              </a:effectRef>
              <a:fontRef idx="minor">
                <a:schemeClr val="tx1"/>
              </a:fontRef>
            </p:style>
          </p:cxnSp>
        </p:grpSp>
      </p:grpSp>
      <p:pic>
        <p:nvPicPr>
          <p:cNvPr id="46" name="Picture 45"/>
          <p:cNvPicPr>
            <a:picLocks noChangeAspect="1"/>
          </p:cNvPicPr>
          <p:nvPr/>
        </p:nvPicPr>
        <p:blipFill>
          <a:blip r:embed="rId3">
            <a:duotone>
              <a:schemeClr val="accent3">
                <a:shade val="45000"/>
                <a:satMod val="135000"/>
              </a:schemeClr>
              <a:prstClr val="white"/>
            </a:duotone>
          </a:blip>
          <a:stretch>
            <a:fillRect/>
          </a:stretch>
        </p:blipFill>
        <p:spPr>
          <a:xfrm rot="21049801">
            <a:off x="574727" y="536203"/>
            <a:ext cx="1351145" cy="1271779"/>
          </a:xfrm>
          <a:prstGeom prst="rect">
            <a:avLst/>
          </a:prstGeom>
        </p:spPr>
      </p:pic>
      <p:cxnSp>
        <p:nvCxnSpPr>
          <p:cNvPr id="93" name="Straight Connector 92"/>
          <p:cNvCxnSpPr/>
          <p:nvPr/>
        </p:nvCxnSpPr>
        <p:spPr>
          <a:xfrm flipH="1">
            <a:off x="7926491" y="721991"/>
            <a:ext cx="39127" cy="155206"/>
          </a:xfrm>
          <a:prstGeom prst="line">
            <a:avLst/>
          </a:prstGeom>
          <a:ln w="19050">
            <a:solidFill>
              <a:srgbClr val="8F95B5"/>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923316" y="867672"/>
            <a:ext cx="86351" cy="23815"/>
          </a:xfrm>
          <a:prstGeom prst="line">
            <a:avLst/>
          </a:prstGeom>
          <a:ln w="28575">
            <a:solidFill>
              <a:srgbClr val="8F95B5"/>
            </a:solidFill>
          </a:ln>
        </p:spPr>
        <p:style>
          <a:lnRef idx="1">
            <a:schemeClr val="accent1"/>
          </a:lnRef>
          <a:fillRef idx="0">
            <a:schemeClr val="accent1"/>
          </a:fillRef>
          <a:effectRef idx="0">
            <a:schemeClr val="accent1"/>
          </a:effectRef>
          <a:fontRef idx="minor">
            <a:schemeClr val="tx1"/>
          </a:fontRef>
        </p:style>
      </p:cxnSp>
      <p:sp>
        <p:nvSpPr>
          <p:cNvPr id="47" name="Right Arrow 46"/>
          <p:cNvSpPr/>
          <p:nvPr/>
        </p:nvSpPr>
        <p:spPr>
          <a:xfrm>
            <a:off x="2110545" y="4011873"/>
            <a:ext cx="520701" cy="409179"/>
          </a:xfrm>
          <a:prstGeom prst="rightArrow">
            <a:avLst/>
          </a:prstGeom>
          <a:solidFill>
            <a:schemeClr val="bg1"/>
          </a:solidFill>
          <a:ln>
            <a:solidFill>
              <a:srgbClr val="BABF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48" name="Right Arrow 47"/>
          <p:cNvSpPr/>
          <p:nvPr/>
        </p:nvSpPr>
        <p:spPr>
          <a:xfrm>
            <a:off x="2115151" y="5069605"/>
            <a:ext cx="520701" cy="409179"/>
          </a:xfrm>
          <a:prstGeom prst="rightArrow">
            <a:avLst/>
          </a:prstGeom>
          <a:solidFill>
            <a:schemeClr val="bg1"/>
          </a:solidFill>
          <a:ln>
            <a:solidFill>
              <a:srgbClr val="BABF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50" name="Right Arrow 49"/>
          <p:cNvSpPr/>
          <p:nvPr/>
        </p:nvSpPr>
        <p:spPr>
          <a:xfrm>
            <a:off x="6630343" y="3538438"/>
            <a:ext cx="520701" cy="409179"/>
          </a:xfrm>
          <a:prstGeom prst="rightArrow">
            <a:avLst/>
          </a:prstGeom>
          <a:solidFill>
            <a:schemeClr val="bg1"/>
          </a:solidFill>
          <a:ln>
            <a:solidFill>
              <a:srgbClr val="BABF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Shape 159"/>
          <p:cNvPicPr preferRelativeResize="0"/>
          <p:nvPr/>
        </p:nvPicPr>
        <p:blipFill>
          <a:blip r:embed="rId3">
            <a:alphaModFix/>
          </a:blip>
          <a:stretch>
            <a:fillRect/>
          </a:stretch>
        </p:blipFill>
        <p:spPr>
          <a:xfrm>
            <a:off x="-115175" y="18417"/>
            <a:ext cx="9604694" cy="6857997"/>
          </a:xfrm>
          <a:prstGeom prst="rect">
            <a:avLst/>
          </a:prstGeom>
          <a:noFill/>
          <a:ln>
            <a:noFill/>
          </a:ln>
        </p:spPr>
      </p:pic>
      <p:sp>
        <p:nvSpPr>
          <p:cNvPr id="161" name="Shape 161"/>
          <p:cNvSpPr txBox="1"/>
          <p:nvPr/>
        </p:nvSpPr>
        <p:spPr>
          <a:xfrm>
            <a:off x="726775" y="4887831"/>
            <a:ext cx="8229600" cy="951000"/>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buClr>
                <a:srgbClr val="767171"/>
              </a:buClr>
              <a:buSzPct val="25000"/>
              <a:buFont typeface="Arial"/>
              <a:buNone/>
            </a:pPr>
            <a:r>
              <a:rPr lang="en-US" sz="2700">
                <a:solidFill>
                  <a:srgbClr val="767171"/>
                </a:solidFill>
                <a:latin typeface="Garamond"/>
                <a:ea typeface="Garamond"/>
                <a:cs typeface="Garamond"/>
                <a:sym typeface="Garamond"/>
              </a:rPr>
              <a:t>)</a:t>
            </a:r>
          </a:p>
        </p:txBody>
      </p:sp>
      <p:pic>
        <p:nvPicPr>
          <p:cNvPr id="162" name="Shape 162"/>
          <p:cNvPicPr preferRelativeResize="0"/>
          <p:nvPr/>
        </p:nvPicPr>
        <p:blipFill>
          <a:blip r:embed="rId4">
            <a:alphaModFix/>
          </a:blip>
          <a:stretch>
            <a:fillRect/>
          </a:stretch>
        </p:blipFill>
        <p:spPr>
          <a:xfrm>
            <a:off x="-2508700" y="1624899"/>
            <a:ext cx="1628572" cy="1331025"/>
          </a:xfrm>
          <a:prstGeom prst="rect">
            <a:avLst/>
          </a:prstGeom>
          <a:noFill/>
          <a:ln>
            <a:noFill/>
          </a:ln>
        </p:spPr>
      </p:pic>
      <p:pic>
        <p:nvPicPr>
          <p:cNvPr id="163" name="Shape 163"/>
          <p:cNvPicPr preferRelativeResize="0"/>
          <p:nvPr/>
        </p:nvPicPr>
        <p:blipFill>
          <a:blip r:embed="rId5">
            <a:alphaModFix/>
          </a:blip>
          <a:stretch>
            <a:fillRect/>
          </a:stretch>
        </p:blipFill>
        <p:spPr>
          <a:xfrm>
            <a:off x="-2778747" y="2596004"/>
            <a:ext cx="2540664" cy="1331025"/>
          </a:xfrm>
          <a:prstGeom prst="rect">
            <a:avLst/>
          </a:prstGeom>
          <a:noFill/>
          <a:ln>
            <a:noFill/>
          </a:ln>
        </p:spPr>
      </p:pic>
      <p:pic>
        <p:nvPicPr>
          <p:cNvPr id="164" name="Shape 164"/>
          <p:cNvPicPr preferRelativeResize="0"/>
          <p:nvPr/>
        </p:nvPicPr>
        <p:blipFill>
          <a:blip r:embed="rId6">
            <a:alphaModFix/>
          </a:blip>
          <a:stretch>
            <a:fillRect/>
          </a:stretch>
        </p:blipFill>
        <p:spPr>
          <a:xfrm>
            <a:off x="-1687189" y="904299"/>
            <a:ext cx="1392552" cy="1048299"/>
          </a:xfrm>
          <a:prstGeom prst="rect">
            <a:avLst/>
          </a:prstGeom>
          <a:noFill/>
          <a:ln>
            <a:noFill/>
          </a:ln>
        </p:spPr>
      </p:pic>
      <p:pic>
        <p:nvPicPr>
          <p:cNvPr id="165" name="Shape 165"/>
          <p:cNvPicPr preferRelativeResize="0"/>
          <p:nvPr/>
        </p:nvPicPr>
        <p:blipFill>
          <a:blip r:embed="rId7">
            <a:alphaModFix/>
          </a:blip>
          <a:stretch>
            <a:fillRect/>
          </a:stretch>
        </p:blipFill>
        <p:spPr>
          <a:xfrm>
            <a:off x="-3384442" y="1309193"/>
            <a:ext cx="1628576" cy="1799527"/>
          </a:xfrm>
          <a:prstGeom prst="rect">
            <a:avLst/>
          </a:prstGeom>
          <a:noFill/>
          <a:ln>
            <a:noFill/>
          </a:ln>
        </p:spPr>
      </p:pic>
      <p:sp>
        <p:nvSpPr>
          <p:cNvPr id="166" name="Shape 166"/>
          <p:cNvSpPr txBox="1"/>
          <p:nvPr/>
        </p:nvSpPr>
        <p:spPr>
          <a:xfrm>
            <a:off x="6858000" y="6389275"/>
            <a:ext cx="2849999" cy="550799"/>
          </a:xfrm>
          <a:prstGeom prst="rect">
            <a:avLst/>
          </a:prstGeom>
          <a:noFill/>
          <a:ln>
            <a:noFill/>
          </a:ln>
        </p:spPr>
        <p:txBody>
          <a:bodyPr lIns="91425" tIns="91425" rIns="91425" bIns="91425" anchor="ctr" anchorCtr="0">
            <a:noAutofit/>
          </a:bodyPr>
          <a:lstStyle/>
          <a:p>
            <a:pPr lvl="0" rtl="0">
              <a:spcBef>
                <a:spcPts val="0"/>
              </a:spcBef>
              <a:buNone/>
            </a:pPr>
            <a:r>
              <a:rPr lang="en-US">
                <a:solidFill>
                  <a:srgbClr val="FFFFFF"/>
                </a:solidFill>
                <a:latin typeface="Verdana"/>
                <a:ea typeface="Verdana"/>
                <a:cs typeface="Verdana"/>
                <a:sym typeface="Verdana"/>
              </a:rPr>
              <a:t>Photo Credit: Gary Elsasser</a:t>
            </a:r>
          </a:p>
        </p:txBody>
      </p:sp>
      <p:sp>
        <p:nvSpPr>
          <p:cNvPr id="2" name="TextBox 1"/>
          <p:cNvSpPr txBox="1"/>
          <p:nvPr/>
        </p:nvSpPr>
        <p:spPr>
          <a:xfrm>
            <a:off x="3631721" y="3724544"/>
            <a:ext cx="2110902" cy="523220"/>
          </a:xfrm>
          <a:prstGeom prst="rect">
            <a:avLst/>
          </a:prstGeom>
          <a:noFill/>
        </p:spPr>
        <p:txBody>
          <a:bodyPr wrap="square" rtlCol="0">
            <a:spAutoFit/>
          </a:bodyPr>
          <a:lstStyle/>
          <a:p>
            <a:pPr algn="ctr"/>
            <a:r>
              <a:rPr lang="en-US" sz="2800" dirty="0" smtClean="0">
                <a:solidFill>
                  <a:schemeClr val="bg1"/>
                </a:solidFill>
                <a:latin typeface="Century Gothic" panose="020B0502020202020204" pitchFamily="34" charset="0"/>
              </a:rPr>
              <a:t>Landsat 8</a:t>
            </a:r>
            <a:endParaRPr lang="en-US" sz="2800" dirty="0">
              <a:solidFill>
                <a:schemeClr val="bg1"/>
              </a:solidFill>
              <a:latin typeface="Century Gothic" panose="020B0502020202020204" pitchFamily="34" charset="0"/>
            </a:endParaRPr>
          </a:p>
        </p:txBody>
      </p:sp>
      <p:sp>
        <p:nvSpPr>
          <p:cNvPr id="11" name="TextBox 10"/>
          <p:cNvSpPr txBox="1"/>
          <p:nvPr/>
        </p:nvSpPr>
        <p:spPr>
          <a:xfrm>
            <a:off x="3631721" y="3710907"/>
            <a:ext cx="2110902" cy="523220"/>
          </a:xfrm>
          <a:prstGeom prst="rect">
            <a:avLst/>
          </a:prstGeom>
          <a:noFill/>
        </p:spPr>
        <p:txBody>
          <a:bodyPr wrap="square" rtlCol="0">
            <a:spAutoFit/>
          </a:bodyPr>
          <a:lstStyle/>
          <a:p>
            <a:pPr algn="ctr"/>
            <a:r>
              <a:rPr lang="en-US" sz="2800" dirty="0" smtClean="0">
                <a:solidFill>
                  <a:schemeClr val="bg1"/>
                </a:solidFill>
                <a:latin typeface="Century Gothic" panose="020B0502020202020204" pitchFamily="34" charset="0"/>
              </a:rPr>
              <a:t>Aqua</a:t>
            </a:r>
            <a:endParaRPr lang="en-US" sz="2800" dirty="0">
              <a:solidFill>
                <a:schemeClr val="bg1"/>
              </a:solidFill>
              <a:latin typeface="Century Gothic" panose="020B0502020202020204" pitchFamily="34" charset="0"/>
            </a:endParaRPr>
          </a:p>
        </p:txBody>
      </p:sp>
      <p:sp>
        <p:nvSpPr>
          <p:cNvPr id="12" name="TextBox 11"/>
          <p:cNvSpPr txBox="1"/>
          <p:nvPr/>
        </p:nvSpPr>
        <p:spPr>
          <a:xfrm>
            <a:off x="3631721" y="3741559"/>
            <a:ext cx="2110902" cy="523220"/>
          </a:xfrm>
          <a:prstGeom prst="rect">
            <a:avLst/>
          </a:prstGeom>
          <a:noFill/>
        </p:spPr>
        <p:txBody>
          <a:bodyPr wrap="square" rtlCol="0">
            <a:spAutoFit/>
          </a:bodyPr>
          <a:lstStyle/>
          <a:p>
            <a:pPr algn="ctr"/>
            <a:r>
              <a:rPr lang="en-US" sz="2800" dirty="0" smtClean="0">
                <a:solidFill>
                  <a:schemeClr val="bg1"/>
                </a:solidFill>
                <a:latin typeface="Century Gothic" panose="020B0502020202020204" pitchFamily="34" charset="0"/>
              </a:rPr>
              <a:t>Terra</a:t>
            </a:r>
            <a:endParaRPr lang="en-US" sz="2800" dirty="0">
              <a:solidFill>
                <a:schemeClr val="bg1"/>
              </a:solidFill>
              <a:latin typeface="Century Gothic" panose="020B0502020202020204" pitchFamily="34" charset="0"/>
            </a:endParaRPr>
          </a:p>
        </p:txBody>
      </p:sp>
      <p:sp>
        <p:nvSpPr>
          <p:cNvPr id="13" name="TextBox 12"/>
          <p:cNvSpPr txBox="1"/>
          <p:nvPr/>
        </p:nvSpPr>
        <p:spPr>
          <a:xfrm>
            <a:off x="3631721" y="3733052"/>
            <a:ext cx="2110902" cy="523220"/>
          </a:xfrm>
          <a:prstGeom prst="rect">
            <a:avLst/>
          </a:prstGeom>
          <a:noFill/>
        </p:spPr>
        <p:txBody>
          <a:bodyPr wrap="square" rtlCol="0">
            <a:spAutoFit/>
          </a:bodyPr>
          <a:lstStyle/>
          <a:p>
            <a:pPr algn="ctr"/>
            <a:r>
              <a:rPr lang="en-US" sz="2800" dirty="0" smtClean="0">
                <a:solidFill>
                  <a:schemeClr val="bg1"/>
                </a:solidFill>
                <a:latin typeface="Century Gothic" panose="020B0502020202020204" pitchFamily="34" charset="0"/>
              </a:rPr>
              <a:t>SRTM</a:t>
            </a:r>
            <a:endParaRPr lang="en-US" sz="2800" dirty="0">
              <a:solidFill>
                <a:schemeClr val="bg1"/>
              </a:solidFill>
              <a:latin typeface="Century Gothic" panose="020B0502020202020204" pitchFamily="34" charset="0"/>
            </a:endParaRPr>
          </a:p>
        </p:txBody>
      </p:sp>
      <p:sp>
        <p:nvSpPr>
          <p:cNvPr id="17" name="Shape 190"/>
          <p:cNvSpPr txBox="1"/>
          <p:nvPr/>
        </p:nvSpPr>
        <p:spPr>
          <a:xfrm>
            <a:off x="39833" y="6127337"/>
            <a:ext cx="4926614" cy="610259"/>
          </a:xfrm>
          <a:prstGeom prst="rect">
            <a:avLst/>
          </a:prstGeom>
          <a:noFill/>
          <a:ln>
            <a:noFill/>
          </a:ln>
        </p:spPr>
        <p:txBody>
          <a:bodyPr lIns="91425" tIns="91425" rIns="91425" bIns="91425" anchor="ctr" anchorCtr="0">
            <a:noAutofit/>
          </a:bodyPr>
          <a:lstStyle/>
          <a:p>
            <a:pPr lvl="0" rtl="0">
              <a:spcBef>
                <a:spcPts val="0"/>
              </a:spcBef>
              <a:buNone/>
            </a:pPr>
            <a:r>
              <a:rPr lang="en-US" sz="4000" b="1" dirty="0" smtClean="0">
                <a:solidFill>
                  <a:srgbClr val="1D9A78"/>
                </a:solidFill>
                <a:latin typeface="Century Gothic" panose="020B0502020202020204" pitchFamily="34" charset="0"/>
              </a:rPr>
              <a:t>Earth Observations</a:t>
            </a:r>
          </a:p>
        </p:txBody>
      </p:sp>
    </p:spTree>
    <p:extLst>
      <p:ext uri="{BB962C8B-B14F-4D97-AF65-F5344CB8AC3E}">
        <p14:creationId xmlns:p14="http://schemas.microsoft.com/office/powerpoint/2010/main" val="256676689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2.22222E-6 L 0.70659 2.22222E-6 " pathEditMode="relative" rAng="0" ptsTypes="AA">
                                      <p:cBhvr>
                                        <p:cTn id="6" dur="1000" fill="hold"/>
                                        <p:tgtEl>
                                          <p:spTgt spid="162"/>
                                        </p:tgtEl>
                                        <p:attrNameLst>
                                          <p:attrName>ppt_x</p:attrName>
                                          <p:attrName>ppt_y</p:attrName>
                                        </p:attrNameLst>
                                      </p:cBhvr>
                                      <p:rCtr x="35330" y="0"/>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par>
                          <p:cTn id="14" fill="hold">
                            <p:stCondLst>
                              <p:cond delay="1500"/>
                            </p:stCondLst>
                            <p:childTnLst>
                              <p:par>
                                <p:cTn id="15" presetID="42" presetClass="path" presetSubtype="0" accel="50000" decel="50000" fill="hold" nodeType="afterEffect">
                                  <p:stCondLst>
                                    <p:cond delay="500"/>
                                  </p:stCondLst>
                                  <p:childTnLst>
                                    <p:animMotion origin="layout" path="M 0.70659 2.22222E-6 L 1.39479 0.00717 " pathEditMode="relative" rAng="0" ptsTypes="AA">
                                      <p:cBhvr>
                                        <p:cTn id="16" dur="1000" fill="hold"/>
                                        <p:tgtEl>
                                          <p:spTgt spid="162"/>
                                        </p:tgtEl>
                                        <p:attrNameLst>
                                          <p:attrName>ppt_x</p:attrName>
                                          <p:attrName>ppt_y</p:attrName>
                                        </p:attrNameLst>
                                      </p:cBhvr>
                                      <p:rCtr x="34410" y="347"/>
                                    </p:animMotion>
                                  </p:childTnLst>
                                </p:cTn>
                              </p:par>
                              <p:par>
                                <p:cTn id="17" presetID="42" presetClass="path" presetSubtype="0" accel="50000" decel="50000" fill="hold" nodeType="withEffect">
                                  <p:stCondLst>
                                    <p:cond delay="0"/>
                                  </p:stCondLst>
                                  <p:childTnLst>
                                    <p:animMotion origin="layout" path="M -3.61111E-6 -7.40741E-7 L 0.80243 0.01204 " pathEditMode="relative" rAng="0" ptsTypes="AA">
                                      <p:cBhvr>
                                        <p:cTn id="18" dur="1000" fill="hold"/>
                                        <p:tgtEl>
                                          <p:spTgt spid="165"/>
                                        </p:tgtEl>
                                        <p:attrNameLst>
                                          <p:attrName>ppt_x</p:attrName>
                                          <p:attrName>ppt_y</p:attrName>
                                        </p:attrNameLst>
                                      </p:cBhvr>
                                      <p:rCtr x="39792" y="23"/>
                                    </p:animMotion>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childTnLst>
                                </p:cTn>
                              </p:par>
                            </p:childTnLst>
                          </p:cTn>
                        </p:par>
                        <p:par>
                          <p:cTn id="22" fill="hold">
                            <p:stCondLst>
                              <p:cond delay="3000"/>
                            </p:stCondLst>
                            <p:childTnLst>
                              <p:par>
                                <p:cTn id="23" presetID="42" presetClass="path" presetSubtype="0" accel="50000" decel="50000" fill="hold" nodeType="afterEffect">
                                  <p:stCondLst>
                                    <p:cond delay="0"/>
                                  </p:stCondLst>
                                  <p:childTnLst>
                                    <p:animMotion origin="layout" path="M 0.80243 0.01204 L 1.54914 0.01412 " pathEditMode="relative" rAng="0" ptsTypes="AA">
                                      <p:cBhvr>
                                        <p:cTn id="24" dur="1000" fill="hold"/>
                                        <p:tgtEl>
                                          <p:spTgt spid="165"/>
                                        </p:tgtEl>
                                        <p:attrNameLst>
                                          <p:attrName>ppt_x</p:attrName>
                                          <p:attrName>ppt_y</p:attrName>
                                        </p:attrNameLst>
                                      </p:cBhvr>
                                      <p:rCtr x="37326" y="93"/>
                                    </p:animMotion>
                                  </p:childTnLst>
                                </p:cTn>
                              </p:par>
                            </p:childTnLst>
                          </p:cTn>
                        </p:par>
                        <p:par>
                          <p:cTn id="25" fill="hold">
                            <p:stCondLst>
                              <p:cond delay="4000"/>
                            </p:stCondLst>
                            <p:childTnLst>
                              <p:par>
                                <p:cTn id="26" presetID="10" presetClass="exit" presetSubtype="0" fill="hold" grpId="1" nodeType="after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42" presetClass="path" presetSubtype="0" accel="50000" decel="50000" fill="hold" nodeType="withEffect">
                                  <p:stCondLst>
                                    <p:cond delay="0"/>
                                  </p:stCondLst>
                                  <p:childTnLst>
                                    <p:animMotion origin="layout" path="M 5.55556E-7 -2.96296E-6 L 0.68628 -0.14143 " pathEditMode="relative" rAng="0" ptsTypes="AA">
                                      <p:cBhvr>
                                        <p:cTn id="30" dur="1000" fill="hold"/>
                                        <p:tgtEl>
                                          <p:spTgt spid="163"/>
                                        </p:tgtEl>
                                        <p:attrNameLst>
                                          <p:attrName>ppt_x</p:attrName>
                                          <p:attrName>ppt_y</p:attrName>
                                        </p:attrNameLst>
                                      </p:cBhvr>
                                      <p:rCtr x="35851" y="-6759"/>
                                    </p:animMotion>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par>
                          <p:cTn id="34" fill="hold">
                            <p:stCondLst>
                              <p:cond delay="5000"/>
                            </p:stCondLst>
                            <p:childTnLst>
                              <p:par>
                                <p:cTn id="35" presetID="10" presetClass="exit" presetSubtype="0" fill="hold" grpId="1" nodeType="after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par>
                          <p:cTn id="38" fill="hold">
                            <p:stCondLst>
                              <p:cond delay="5500"/>
                            </p:stCondLst>
                            <p:childTnLst>
                              <p:par>
                                <p:cTn id="39" presetID="42" presetClass="path" presetSubtype="0" accel="50000" decel="50000" fill="hold" nodeType="afterEffect">
                                  <p:stCondLst>
                                    <p:cond delay="0"/>
                                  </p:stCondLst>
                                  <p:childTnLst>
                                    <p:animMotion origin="layout" path="M 0.68628 -0.14143 L 1.35851 -0.47546 " pathEditMode="relative" rAng="0" ptsTypes="AA">
                                      <p:cBhvr>
                                        <p:cTn id="40" dur="1000" fill="hold"/>
                                        <p:tgtEl>
                                          <p:spTgt spid="163"/>
                                        </p:tgtEl>
                                        <p:attrNameLst>
                                          <p:attrName>ppt_x</p:attrName>
                                          <p:attrName>ppt_y</p:attrName>
                                        </p:attrNameLst>
                                      </p:cBhvr>
                                      <p:rCtr x="33611" y="-16713"/>
                                    </p:animMotion>
                                  </p:childTnLst>
                                </p:cTn>
                              </p:par>
                              <p:par>
                                <p:cTn id="41" presetID="42" presetClass="path" presetSubtype="0" accel="50000" decel="50000" fill="hold" nodeType="withEffect">
                                  <p:stCondLst>
                                    <p:cond delay="0"/>
                                  </p:stCondLst>
                                  <p:childTnLst>
                                    <p:animMotion origin="layout" path="M 3.33333E-6 -3.33333E-6 L 0.62969 0.1257 " pathEditMode="relative" rAng="0" ptsTypes="AA">
                                      <p:cBhvr>
                                        <p:cTn id="42" dur="1000" fill="hold"/>
                                        <p:tgtEl>
                                          <p:spTgt spid="164"/>
                                        </p:tgtEl>
                                        <p:attrNameLst>
                                          <p:attrName>ppt_x</p:attrName>
                                          <p:attrName>ppt_y</p:attrName>
                                        </p:attrNameLst>
                                      </p:cBhvr>
                                      <p:rCtr x="32118" y="6042"/>
                                    </p:animMotion>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childTnLst>
                                </p:cTn>
                              </p:par>
                            </p:childTnLst>
                          </p:cTn>
                        </p:par>
                        <p:par>
                          <p:cTn id="46" fill="hold">
                            <p:stCondLst>
                              <p:cond delay="6500"/>
                            </p:stCondLst>
                            <p:childTnLst>
                              <p:par>
                                <p:cTn id="47" presetID="10" presetClass="exit" presetSubtype="0" fill="hold" grpId="1"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42" presetClass="path" presetSubtype="0" accel="50000" decel="50000" fill="hold" nodeType="withEffect">
                                  <p:stCondLst>
                                    <p:cond delay="0"/>
                                  </p:stCondLst>
                                  <p:childTnLst>
                                    <p:animMotion origin="layout" path="M 0.62968 0.1257 L 1.24774 0.22917 " pathEditMode="relative" rAng="0" ptsTypes="AA">
                                      <p:cBhvr>
                                        <p:cTn id="51" dur="1000" fill="hold"/>
                                        <p:tgtEl>
                                          <p:spTgt spid="164"/>
                                        </p:tgtEl>
                                        <p:attrNameLst>
                                          <p:attrName>ppt_x</p:attrName>
                                          <p:attrName>ppt_y</p:attrName>
                                        </p:attrNameLst>
                                      </p:cBhvr>
                                      <p:rCtr x="30903" y="5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1" grpId="0"/>
      <p:bldP spid="11" grpId="1"/>
      <p:bldP spid="12" grpId="0"/>
      <p:bldP spid="12" grpId="1"/>
      <p:bldP spid="13" grpId="0"/>
      <p:bldP spid="1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Oval 52"/>
          <p:cNvSpPr/>
          <p:nvPr/>
        </p:nvSpPr>
        <p:spPr>
          <a:xfrm>
            <a:off x="2810145" y="450333"/>
            <a:ext cx="719137" cy="719137"/>
          </a:xfrm>
          <a:prstGeom prst="ellipse">
            <a:avLst/>
          </a:prstGeom>
          <a:solidFill>
            <a:schemeClr val="bg1"/>
          </a:solidFill>
          <a:ln w="3175">
            <a:solidFill>
              <a:schemeClr val="accent1">
                <a:shade val="50000"/>
                <a:alpha val="25000"/>
              </a:schemeClr>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hape 190"/>
          <p:cNvSpPr txBox="1"/>
          <p:nvPr/>
        </p:nvSpPr>
        <p:spPr>
          <a:xfrm>
            <a:off x="39833" y="6127337"/>
            <a:ext cx="4575580" cy="610259"/>
          </a:xfrm>
          <a:prstGeom prst="rect">
            <a:avLst/>
          </a:prstGeom>
          <a:noFill/>
          <a:ln>
            <a:noFill/>
          </a:ln>
        </p:spPr>
        <p:txBody>
          <a:bodyPr lIns="91425" tIns="91425" rIns="91425" bIns="91425" anchor="ctr" anchorCtr="0">
            <a:noAutofit/>
          </a:bodyPr>
          <a:lstStyle/>
          <a:p>
            <a:pPr lvl="0" rtl="0">
              <a:spcBef>
                <a:spcPts val="0"/>
              </a:spcBef>
              <a:buNone/>
            </a:pPr>
            <a:r>
              <a:rPr lang="en-US" sz="4000" b="1" dirty="0" smtClean="0">
                <a:solidFill>
                  <a:srgbClr val="1D9A78"/>
                </a:solidFill>
                <a:latin typeface="Century Gothic" panose="020B0502020202020204" pitchFamily="34" charset="0"/>
              </a:rPr>
              <a:t>Data Acquisition</a:t>
            </a:r>
          </a:p>
        </p:txBody>
      </p:sp>
      <p:sp>
        <p:nvSpPr>
          <p:cNvPr id="24" name="TextBox 458"/>
          <p:cNvSpPr txBox="1"/>
          <p:nvPr/>
        </p:nvSpPr>
        <p:spPr>
          <a:xfrm>
            <a:off x="6876650" y="2711403"/>
            <a:ext cx="1946858" cy="380081"/>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b="1" dirty="0" smtClean="0">
                <a:solidFill>
                  <a:schemeClr val="bg1"/>
                </a:solidFill>
                <a:latin typeface="Century Gothic" panose="020B0502020202020204" pitchFamily="34" charset="0"/>
              </a:rPr>
              <a:t>Results</a:t>
            </a:r>
            <a:endParaRPr lang="en-US" sz="2000" b="1" dirty="0">
              <a:solidFill>
                <a:schemeClr val="bg1"/>
              </a:solidFill>
              <a:latin typeface="Century Gothic" panose="020B0502020202020204" pitchFamily="34" charset="0"/>
            </a:endParaRPr>
          </a:p>
        </p:txBody>
      </p:sp>
      <p:grpSp>
        <p:nvGrpSpPr>
          <p:cNvPr id="79" name="Group 78"/>
          <p:cNvGrpSpPr/>
          <p:nvPr/>
        </p:nvGrpSpPr>
        <p:grpSpPr>
          <a:xfrm>
            <a:off x="3862391" y="1653487"/>
            <a:ext cx="1194604" cy="2232547"/>
            <a:chOff x="3614917" y="1749107"/>
            <a:chExt cx="2429706" cy="4540778"/>
          </a:xfrm>
        </p:grpSpPr>
        <p:pic>
          <p:nvPicPr>
            <p:cNvPr id="69" name="Shape 165"/>
            <p:cNvPicPr preferRelativeResize="0"/>
            <p:nvPr/>
          </p:nvPicPr>
          <p:blipFill>
            <a:blip r:embed="rId3" cstate="print">
              <a:alphaModFix/>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614917" y="1749107"/>
              <a:ext cx="2429706" cy="2684752"/>
            </a:xfrm>
            <a:prstGeom prst="rect">
              <a:avLst/>
            </a:prstGeom>
            <a:noFill/>
            <a:ln>
              <a:noFill/>
            </a:ln>
          </p:spPr>
        </p:pic>
        <p:sp>
          <p:nvSpPr>
            <p:cNvPr id="73" name="Rectangle 72"/>
            <p:cNvSpPr/>
            <p:nvPr/>
          </p:nvSpPr>
          <p:spPr>
            <a:xfrm>
              <a:off x="4410241" y="4599720"/>
              <a:ext cx="1076568" cy="1690165"/>
            </a:xfrm>
            <a:prstGeom prst="rect">
              <a:avLst/>
            </a:prstGeom>
          </p:spPr>
          <p:txBody>
            <a:bodyPr wrap="none">
              <a:spAutoFit/>
            </a:bodyPr>
            <a:lstStyle/>
            <a:p>
              <a:pPr algn="ctr"/>
              <a:r>
                <a:rPr lang="en-US" sz="4800" b="1" dirty="0" smtClean="0">
                  <a:solidFill>
                    <a:srgbClr val="989DBA"/>
                  </a:solidFill>
                  <a:latin typeface="Century Gothic" panose="020B0502020202020204" pitchFamily="34" charset="0"/>
                </a:rPr>
                <a:t>1</a:t>
              </a:r>
              <a:endParaRPr lang="en-US" sz="4800" b="1" dirty="0">
                <a:solidFill>
                  <a:srgbClr val="989DBA"/>
                </a:solidFill>
                <a:latin typeface="Century Gothic" panose="020B0502020202020204" pitchFamily="34" charset="0"/>
              </a:endParaRPr>
            </a:p>
          </p:txBody>
        </p:sp>
      </p:grpSp>
      <p:grpSp>
        <p:nvGrpSpPr>
          <p:cNvPr id="78" name="Group 77"/>
          <p:cNvGrpSpPr/>
          <p:nvPr/>
        </p:nvGrpSpPr>
        <p:grpSpPr>
          <a:xfrm>
            <a:off x="1176618" y="2063692"/>
            <a:ext cx="1151005" cy="1797130"/>
            <a:chOff x="1006734" y="2685784"/>
            <a:chExt cx="2207209" cy="3446239"/>
          </a:xfrm>
        </p:grpSpPr>
        <p:pic>
          <p:nvPicPr>
            <p:cNvPr id="70" name="Shape 162"/>
            <p:cNvPicPr preferRelativeResize="0"/>
            <p:nvPr/>
          </p:nvPicPr>
          <p:blipFill>
            <a:blip r:embed="rId4" cstate="print">
              <a:alphaModFix/>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006734" y="2685784"/>
              <a:ext cx="2207209" cy="1803942"/>
            </a:xfrm>
            <a:prstGeom prst="rect">
              <a:avLst/>
            </a:prstGeom>
            <a:solidFill>
              <a:schemeClr val="lt1"/>
            </a:solidFill>
            <a:ln>
              <a:noFill/>
            </a:ln>
          </p:spPr>
        </p:pic>
        <p:sp>
          <p:nvSpPr>
            <p:cNvPr id="72" name="Rectangle 71"/>
            <p:cNvSpPr/>
            <p:nvPr/>
          </p:nvSpPr>
          <p:spPr>
            <a:xfrm>
              <a:off x="1536621" y="4538474"/>
              <a:ext cx="1015028" cy="1593549"/>
            </a:xfrm>
            <a:prstGeom prst="rect">
              <a:avLst/>
            </a:prstGeom>
          </p:spPr>
          <p:txBody>
            <a:bodyPr wrap="none">
              <a:spAutoFit/>
            </a:bodyPr>
            <a:lstStyle/>
            <a:p>
              <a:pPr algn="ctr"/>
              <a:r>
                <a:rPr lang="en-US" sz="4800" b="1" dirty="0" smtClean="0">
                  <a:solidFill>
                    <a:srgbClr val="989DBA"/>
                  </a:solidFill>
                  <a:latin typeface="Century Gothic" panose="020B0502020202020204" pitchFamily="34" charset="0"/>
                </a:rPr>
                <a:t>6</a:t>
              </a:r>
              <a:endParaRPr lang="en-US" sz="4800" b="1" dirty="0">
                <a:solidFill>
                  <a:srgbClr val="989DBA"/>
                </a:solidFill>
                <a:latin typeface="Century Gothic" panose="020B0502020202020204" pitchFamily="34" charset="0"/>
              </a:endParaRPr>
            </a:p>
          </p:txBody>
        </p:sp>
      </p:grpSp>
      <p:grpSp>
        <p:nvGrpSpPr>
          <p:cNvPr id="80" name="Group 79"/>
          <p:cNvGrpSpPr/>
          <p:nvPr/>
        </p:nvGrpSpPr>
        <p:grpSpPr>
          <a:xfrm>
            <a:off x="6880169" y="2082839"/>
            <a:ext cx="1241086" cy="1777983"/>
            <a:chOff x="6331508" y="2650401"/>
            <a:chExt cx="2637232" cy="3778108"/>
          </a:xfrm>
        </p:grpSpPr>
        <p:pic>
          <p:nvPicPr>
            <p:cNvPr id="68" name="Shape 164"/>
            <p:cNvPicPr preferRelativeResize="0"/>
            <p:nvPr/>
          </p:nvPicPr>
          <p:blipFill>
            <a:blip r:embed="rId5" cstate="print">
              <a:alphaModFix/>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331508" y="2650401"/>
              <a:ext cx="2637232" cy="1985280"/>
            </a:xfrm>
            <a:prstGeom prst="rect">
              <a:avLst/>
            </a:prstGeom>
            <a:noFill/>
            <a:ln>
              <a:noFill/>
            </a:ln>
          </p:spPr>
        </p:pic>
        <p:sp>
          <p:nvSpPr>
            <p:cNvPr id="75" name="Rectangle 74"/>
            <p:cNvSpPr/>
            <p:nvPr/>
          </p:nvSpPr>
          <p:spPr>
            <a:xfrm>
              <a:off x="7087744" y="4662690"/>
              <a:ext cx="1124756" cy="1765819"/>
            </a:xfrm>
            <a:prstGeom prst="rect">
              <a:avLst/>
            </a:prstGeom>
          </p:spPr>
          <p:txBody>
            <a:bodyPr wrap="none">
              <a:spAutoFit/>
            </a:bodyPr>
            <a:lstStyle/>
            <a:p>
              <a:pPr algn="ctr"/>
              <a:r>
                <a:rPr lang="en-US" sz="4800" b="1" dirty="0" smtClean="0">
                  <a:solidFill>
                    <a:srgbClr val="989DBA"/>
                  </a:solidFill>
                  <a:latin typeface="Century Gothic" panose="020B0502020202020204" pitchFamily="34" charset="0"/>
                </a:rPr>
                <a:t>3</a:t>
              </a:r>
              <a:endParaRPr lang="en-US" sz="4800" b="1" dirty="0">
                <a:solidFill>
                  <a:srgbClr val="989DBA"/>
                </a:solidFill>
                <a:latin typeface="Century Gothic" panose="020B0502020202020204" pitchFamily="34" charset="0"/>
              </a:endParaRPr>
            </a:p>
          </p:txBody>
        </p:sp>
      </p:grpSp>
      <p:sp>
        <p:nvSpPr>
          <p:cNvPr id="61" name="Oval 60"/>
          <p:cNvSpPr/>
          <p:nvPr/>
        </p:nvSpPr>
        <p:spPr>
          <a:xfrm>
            <a:off x="283972" y="445514"/>
            <a:ext cx="719137" cy="719137"/>
          </a:xfrm>
          <a:prstGeom prst="ellipse">
            <a:avLst/>
          </a:prstGeom>
          <a:solidFill>
            <a:schemeClr val="bg1"/>
          </a:solidFill>
          <a:ln w="3175">
            <a:noFill/>
          </a:ln>
          <a:effectLst>
            <a:glow>
              <a:schemeClr val="bg1"/>
            </a:glow>
            <a:outerShdw blurRad="139700" dist="381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rot="21049801">
            <a:off x="413913" y="434114"/>
            <a:ext cx="724540" cy="681981"/>
          </a:xfrm>
          <a:prstGeom prst="rect">
            <a:avLst/>
          </a:prstGeom>
        </p:spPr>
      </p:pic>
      <p:sp>
        <p:nvSpPr>
          <p:cNvPr id="31" name="Oval 30"/>
          <p:cNvSpPr/>
          <p:nvPr/>
        </p:nvSpPr>
        <p:spPr>
          <a:xfrm>
            <a:off x="7614392" y="442013"/>
            <a:ext cx="719137" cy="719137"/>
          </a:xfrm>
          <a:prstGeom prst="ellipse">
            <a:avLst/>
          </a:prstGeom>
          <a:solidFill>
            <a:schemeClr val="bg1"/>
          </a:solidFill>
          <a:ln w="3175">
            <a:solidFill>
              <a:schemeClr val="accent1">
                <a:shade val="50000"/>
                <a:alpha val="25000"/>
              </a:schemeClr>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267017" y="431946"/>
            <a:ext cx="719137" cy="719137"/>
          </a:xfrm>
          <a:prstGeom prst="ellipse">
            <a:avLst/>
          </a:prstGeom>
          <a:solidFill>
            <a:schemeClr val="bg1"/>
          </a:solidFill>
          <a:ln w="3175">
            <a:solidFill>
              <a:schemeClr val="accent1">
                <a:shade val="50000"/>
                <a:alpha val="25000"/>
              </a:schemeClr>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2754205" y="420608"/>
            <a:ext cx="834863" cy="843170"/>
            <a:chOff x="2815757" y="1194328"/>
            <a:chExt cx="1534643" cy="1549913"/>
          </a:xfrm>
          <a:solidFill>
            <a:srgbClr val="8B91B2">
              <a:alpha val="25000"/>
            </a:srgbClr>
          </a:solidFill>
        </p:grpSpPr>
        <p:sp>
          <p:nvSpPr>
            <p:cNvPr id="38" name="Parallelogram 37"/>
            <p:cNvSpPr/>
            <p:nvPr/>
          </p:nvSpPr>
          <p:spPr>
            <a:xfrm>
              <a:off x="2815757" y="1651865"/>
              <a:ext cx="1534643" cy="1092376"/>
            </a:xfrm>
            <a:prstGeom prst="parallelogram">
              <a:avLst/>
            </a:prstGeom>
            <a:grpFill/>
            <a:ln w="12700" cap="flat" cmpd="sng" algn="ctr">
              <a:solidFill>
                <a:schemeClr val="bg1"/>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39" name="Parallelogram 38"/>
            <p:cNvSpPr/>
            <p:nvPr/>
          </p:nvSpPr>
          <p:spPr>
            <a:xfrm>
              <a:off x="2815757" y="1423680"/>
              <a:ext cx="1534643" cy="1092376"/>
            </a:xfrm>
            <a:prstGeom prst="parallelogram">
              <a:avLst/>
            </a:prstGeom>
            <a:grpFill/>
            <a:ln w="12700" cap="flat" cmpd="sng" algn="ctr">
              <a:solidFill>
                <a:schemeClr val="bg1"/>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40" name="Parallelogram 39"/>
            <p:cNvSpPr/>
            <p:nvPr/>
          </p:nvSpPr>
          <p:spPr>
            <a:xfrm>
              <a:off x="2815757" y="1194328"/>
              <a:ext cx="1534643" cy="1092376"/>
            </a:xfrm>
            <a:prstGeom prst="parallelogram">
              <a:avLst/>
            </a:prstGeom>
            <a:grpFill/>
            <a:ln w="12700" cap="flat" cmpd="sng" algn="ctr">
              <a:solidFill>
                <a:schemeClr val="bg1"/>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grpSp>
      <p:grpSp>
        <p:nvGrpSpPr>
          <p:cNvPr id="41" name="Group 40"/>
          <p:cNvGrpSpPr/>
          <p:nvPr/>
        </p:nvGrpSpPr>
        <p:grpSpPr>
          <a:xfrm>
            <a:off x="7558911" y="512221"/>
            <a:ext cx="834864" cy="691303"/>
            <a:chOff x="7558911" y="718795"/>
            <a:chExt cx="834864" cy="691303"/>
          </a:xfrm>
        </p:grpSpPr>
        <p:sp>
          <p:nvSpPr>
            <p:cNvPr id="42" name="Parallelogram 41"/>
            <p:cNvSpPr/>
            <p:nvPr/>
          </p:nvSpPr>
          <p:spPr>
            <a:xfrm>
              <a:off x="7558911" y="815833"/>
              <a:ext cx="834864" cy="594265"/>
            </a:xfrm>
            <a:prstGeom prst="parallelogram">
              <a:avLst/>
            </a:prstGeom>
            <a:solidFill>
              <a:srgbClr val="8B91B2">
                <a:alpha val="25000"/>
              </a:srgb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43" name="Teardrop 42"/>
            <p:cNvSpPr/>
            <p:nvPr/>
          </p:nvSpPr>
          <p:spPr>
            <a:xfrm rot="8100000">
              <a:off x="7856399" y="718795"/>
              <a:ext cx="262626" cy="258290"/>
            </a:xfrm>
            <a:prstGeom prst="teardrop">
              <a:avLst>
                <a:gd name="adj" fmla="val 121860"/>
              </a:avLst>
            </a:prstGeom>
            <a:solidFill>
              <a:srgbClr val="8B91B2">
                <a:alpha val="2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44" name="Oval 43"/>
            <p:cNvSpPr/>
            <p:nvPr/>
          </p:nvSpPr>
          <p:spPr>
            <a:xfrm>
              <a:off x="7916976" y="760833"/>
              <a:ext cx="153250" cy="1506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cxnSp>
          <p:nvCxnSpPr>
            <p:cNvPr id="45" name="Straight Connector 44"/>
            <p:cNvCxnSpPr/>
            <p:nvPr/>
          </p:nvCxnSpPr>
          <p:spPr>
            <a:xfrm flipH="1">
              <a:off x="7981364" y="776547"/>
              <a:ext cx="1066" cy="80206"/>
            </a:xfrm>
            <a:prstGeom prst="line">
              <a:avLst/>
            </a:prstGeom>
            <a:ln w="19050">
              <a:solidFill>
                <a:srgbClr val="8B91B2">
                  <a:alpha val="25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977555" y="853208"/>
              <a:ext cx="44624" cy="12307"/>
            </a:xfrm>
            <a:prstGeom prst="line">
              <a:avLst/>
            </a:prstGeom>
            <a:ln w="28575">
              <a:solidFill>
                <a:srgbClr val="8B91B2">
                  <a:alpha val="25000"/>
                </a:srgb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5106695" y="329260"/>
            <a:ext cx="992453" cy="751261"/>
            <a:chOff x="4823046" y="1262428"/>
            <a:chExt cx="1824325" cy="1380966"/>
          </a:xfrm>
          <a:noFill/>
        </p:grpSpPr>
        <p:sp>
          <p:nvSpPr>
            <p:cNvPr id="48" name="Freeform 47"/>
            <p:cNvSpPr/>
            <p:nvPr/>
          </p:nvSpPr>
          <p:spPr>
            <a:xfrm>
              <a:off x="5020171" y="1357055"/>
              <a:ext cx="1582920" cy="1172055"/>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a:solidFill>
                <a:srgbClr val="8B91B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p:nvPr/>
          </p:nvCxnSpPr>
          <p:spPr>
            <a:xfrm>
              <a:off x="4956779" y="1262428"/>
              <a:ext cx="0" cy="1380966"/>
            </a:xfrm>
            <a:prstGeom prst="line">
              <a:avLst/>
            </a:prstGeom>
            <a:grpFill/>
            <a:ln w="28575">
              <a:solidFill>
                <a:srgbClr val="8B91B2">
                  <a:alpha val="25000"/>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823046" y="2586335"/>
              <a:ext cx="1824325" cy="0"/>
            </a:xfrm>
            <a:prstGeom prst="line">
              <a:avLst/>
            </a:prstGeom>
            <a:grpFill/>
            <a:ln w="28575">
              <a:solidFill>
                <a:srgbClr val="8B91B2">
                  <a:alpha val="25000"/>
                </a:srgbClr>
              </a:solidFill>
            </a:ln>
          </p:spPr>
          <p:style>
            <a:lnRef idx="1">
              <a:schemeClr val="accent1"/>
            </a:lnRef>
            <a:fillRef idx="0">
              <a:schemeClr val="accent1"/>
            </a:fillRef>
            <a:effectRef idx="0">
              <a:schemeClr val="accent1"/>
            </a:effectRef>
            <a:fontRef idx="minor">
              <a:schemeClr val="tx1"/>
            </a:fontRef>
          </p:style>
        </p:cxnSp>
      </p:grpSp>
      <p:sp>
        <p:nvSpPr>
          <p:cNvPr id="62" name="Shape 134"/>
          <p:cNvSpPr txBox="1"/>
          <p:nvPr/>
        </p:nvSpPr>
        <p:spPr>
          <a:xfrm>
            <a:off x="643540" y="3998030"/>
            <a:ext cx="2558406" cy="1523311"/>
          </a:xfrm>
          <a:prstGeom prst="rect">
            <a:avLst/>
          </a:prstGeom>
          <a:noFill/>
          <a:ln>
            <a:noFill/>
          </a:ln>
        </p:spPr>
        <p:txBody>
          <a:bodyPr lIns="91425" tIns="91425" rIns="91425" bIns="91425" anchor="t" anchorCtr="0">
            <a:noAutofit/>
          </a:bodyPr>
          <a:lstStyle/>
          <a:p>
            <a:pPr marL="274320" lvl="0">
              <a:lnSpc>
                <a:spcPct val="115000"/>
              </a:lnSpc>
              <a:buSzPct val="110000"/>
            </a:pPr>
            <a:r>
              <a:rPr lang="en-US" sz="2000" dirty="0" smtClean="0">
                <a:latin typeface="Century Gothic" panose="020B0502020202020204" pitchFamily="34" charset="0"/>
              </a:rPr>
              <a:t>Landsat 8 scenes (OLI &amp; TIRS data) </a:t>
            </a:r>
            <a:endParaRPr lang="en-US" sz="2000" dirty="0">
              <a:latin typeface="Century Gothic" panose="020B0502020202020204" pitchFamily="34" charset="0"/>
            </a:endParaRPr>
          </a:p>
        </p:txBody>
      </p:sp>
      <p:sp>
        <p:nvSpPr>
          <p:cNvPr id="63" name="Shape 134"/>
          <p:cNvSpPr txBox="1"/>
          <p:nvPr/>
        </p:nvSpPr>
        <p:spPr>
          <a:xfrm>
            <a:off x="3242183" y="3998030"/>
            <a:ext cx="2558406" cy="1523311"/>
          </a:xfrm>
          <a:prstGeom prst="rect">
            <a:avLst/>
          </a:prstGeom>
          <a:noFill/>
          <a:ln>
            <a:noFill/>
          </a:ln>
        </p:spPr>
        <p:txBody>
          <a:bodyPr lIns="91425" tIns="91425" rIns="91425" bIns="91425" anchor="t" anchorCtr="0">
            <a:noAutofit/>
          </a:bodyPr>
          <a:lstStyle/>
          <a:p>
            <a:pPr marL="274320" lvl="0">
              <a:lnSpc>
                <a:spcPct val="115000"/>
              </a:lnSpc>
              <a:buSzPct val="110000"/>
            </a:pPr>
            <a:r>
              <a:rPr lang="en-US" sz="2000" dirty="0" smtClean="0">
                <a:latin typeface="Century Gothic" panose="020B0502020202020204" pitchFamily="34" charset="0"/>
              </a:rPr>
              <a:t>SRTM Digital Elevation Model</a:t>
            </a:r>
            <a:r>
              <a:rPr lang="en-US" sz="2000" dirty="0">
                <a:latin typeface="Century Gothic" panose="020B0502020202020204" pitchFamily="34" charset="0"/>
              </a:rPr>
              <a:t> </a:t>
            </a:r>
            <a:r>
              <a:rPr lang="en-US" sz="2000" dirty="0" smtClean="0">
                <a:latin typeface="Century Gothic" panose="020B0502020202020204" pitchFamily="34" charset="0"/>
              </a:rPr>
              <a:t>(DEM)</a:t>
            </a:r>
          </a:p>
        </p:txBody>
      </p:sp>
      <p:sp>
        <p:nvSpPr>
          <p:cNvPr id="64" name="Shape 134"/>
          <p:cNvSpPr txBox="1"/>
          <p:nvPr/>
        </p:nvSpPr>
        <p:spPr>
          <a:xfrm>
            <a:off x="6221508" y="3998030"/>
            <a:ext cx="2454141" cy="1518053"/>
          </a:xfrm>
          <a:prstGeom prst="rect">
            <a:avLst/>
          </a:prstGeom>
          <a:noFill/>
          <a:ln>
            <a:noFill/>
          </a:ln>
        </p:spPr>
        <p:txBody>
          <a:bodyPr lIns="91425" tIns="91425" rIns="91425" bIns="91425" anchor="t" anchorCtr="0">
            <a:noAutofit/>
          </a:bodyPr>
          <a:lstStyle/>
          <a:p>
            <a:pPr marL="274320">
              <a:lnSpc>
                <a:spcPct val="115000"/>
              </a:lnSpc>
              <a:buSzPct val="110000"/>
            </a:pPr>
            <a:r>
              <a:rPr lang="en-US" sz="2000" dirty="0" smtClean="0">
                <a:latin typeface="Century Gothic" panose="020B0502020202020204" pitchFamily="34" charset="0"/>
              </a:rPr>
              <a:t>Years of </a:t>
            </a:r>
            <a:r>
              <a:rPr lang="en-US" sz="2000" dirty="0">
                <a:latin typeface="Century Gothic" panose="020B0502020202020204" pitchFamily="34" charset="0"/>
              </a:rPr>
              <a:t>MODIS MOD09A1</a:t>
            </a:r>
          </a:p>
          <a:p>
            <a:pPr marL="274320" lvl="0">
              <a:lnSpc>
                <a:spcPct val="115000"/>
              </a:lnSpc>
              <a:buSzPct val="110000"/>
            </a:pPr>
            <a:r>
              <a:rPr lang="en-US" sz="2000" dirty="0" smtClean="0">
                <a:latin typeface="Century Gothic" panose="020B0502020202020204" pitchFamily="34" charset="0"/>
              </a:rPr>
              <a:t>reflectance data</a:t>
            </a:r>
          </a:p>
        </p:txBody>
      </p:sp>
      <p:sp>
        <p:nvSpPr>
          <p:cNvPr id="65" name="Rounded Rectangle 64"/>
          <p:cNvSpPr/>
          <p:nvPr/>
        </p:nvSpPr>
        <p:spPr>
          <a:xfrm>
            <a:off x="674378" y="1620869"/>
            <a:ext cx="2178577" cy="4403338"/>
          </a:xfrm>
          <a:prstGeom prst="round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3465919" y="1620869"/>
            <a:ext cx="2178577" cy="4403338"/>
          </a:xfrm>
          <a:prstGeom prst="round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6411424" y="1620869"/>
            <a:ext cx="2178577" cy="4403338"/>
          </a:xfrm>
          <a:prstGeom prst="round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219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val 51"/>
          <p:cNvSpPr/>
          <p:nvPr/>
        </p:nvSpPr>
        <p:spPr>
          <a:xfrm>
            <a:off x="7614392" y="442013"/>
            <a:ext cx="719137" cy="719137"/>
          </a:xfrm>
          <a:prstGeom prst="ellipse">
            <a:avLst/>
          </a:prstGeom>
          <a:solidFill>
            <a:schemeClr val="bg1"/>
          </a:solidFill>
          <a:ln w="3175">
            <a:solidFill>
              <a:schemeClr val="accent1">
                <a:shade val="50000"/>
                <a:alpha val="25000"/>
              </a:schemeClr>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267017" y="431946"/>
            <a:ext cx="719137" cy="719137"/>
          </a:xfrm>
          <a:prstGeom prst="ellipse">
            <a:avLst/>
          </a:prstGeom>
          <a:solidFill>
            <a:schemeClr val="bg1"/>
          </a:solidFill>
          <a:ln w="3175">
            <a:solidFill>
              <a:schemeClr val="accent1">
                <a:shade val="50000"/>
                <a:alpha val="25000"/>
              </a:schemeClr>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487" y="2319867"/>
            <a:ext cx="1810247" cy="204302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42948" y="2506569"/>
            <a:ext cx="1707453" cy="1822133"/>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08714" y="2402952"/>
            <a:ext cx="2843023" cy="1885889"/>
          </a:xfrm>
          <a:prstGeom prst="rect">
            <a:avLst/>
          </a:prstGeom>
        </p:spPr>
      </p:pic>
      <p:sp>
        <p:nvSpPr>
          <p:cNvPr id="28" name="Shape 190"/>
          <p:cNvSpPr txBox="1"/>
          <p:nvPr/>
        </p:nvSpPr>
        <p:spPr>
          <a:xfrm>
            <a:off x="39833" y="6127337"/>
            <a:ext cx="4575580" cy="610259"/>
          </a:xfrm>
          <a:prstGeom prst="rect">
            <a:avLst/>
          </a:prstGeom>
          <a:noFill/>
          <a:ln>
            <a:noFill/>
          </a:ln>
        </p:spPr>
        <p:txBody>
          <a:bodyPr lIns="91425" tIns="91425" rIns="91425" bIns="91425" anchor="ctr" anchorCtr="0">
            <a:noAutofit/>
          </a:bodyPr>
          <a:lstStyle/>
          <a:p>
            <a:pPr lvl="0" rtl="0">
              <a:spcBef>
                <a:spcPts val="0"/>
              </a:spcBef>
              <a:buNone/>
            </a:pPr>
            <a:r>
              <a:rPr lang="en-US" sz="4000" b="1" dirty="0" smtClean="0">
                <a:solidFill>
                  <a:srgbClr val="1D9A78"/>
                </a:solidFill>
                <a:latin typeface="Century Gothic" panose="020B0502020202020204" pitchFamily="34" charset="0"/>
              </a:rPr>
              <a:t>Data Processing</a:t>
            </a:r>
          </a:p>
        </p:txBody>
      </p:sp>
      <p:sp>
        <p:nvSpPr>
          <p:cNvPr id="61" name="Oval 60"/>
          <p:cNvSpPr/>
          <p:nvPr/>
        </p:nvSpPr>
        <p:spPr>
          <a:xfrm>
            <a:off x="2811537" y="444524"/>
            <a:ext cx="719137" cy="719137"/>
          </a:xfrm>
          <a:prstGeom prst="ellipse">
            <a:avLst/>
          </a:prstGeom>
          <a:solidFill>
            <a:schemeClr val="bg1"/>
          </a:solidFill>
          <a:ln w="3175">
            <a:noFill/>
          </a:ln>
          <a:effectLst>
            <a:glow>
              <a:schemeClr val="bg1"/>
            </a:glow>
            <a:outerShdw blurRad="139700" dist="381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431"/>
          <p:cNvSpPr txBox="1"/>
          <p:nvPr/>
        </p:nvSpPr>
        <p:spPr>
          <a:xfrm>
            <a:off x="3969787" y="2998055"/>
            <a:ext cx="1028251" cy="1354217"/>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6600" b="1" dirty="0">
                <a:solidFill>
                  <a:schemeClr val="bg1"/>
                </a:solidFill>
                <a:latin typeface="Century Gothic" panose="020B0502020202020204" pitchFamily="34" charset="0"/>
              </a:rPr>
              <a:t>8</a:t>
            </a:r>
            <a:endParaRPr lang="en-US" sz="6600" b="1" dirty="0" smtClean="0">
              <a:solidFill>
                <a:schemeClr val="bg1"/>
              </a:solidFill>
              <a:latin typeface="Century Gothic" panose="020B0502020202020204" pitchFamily="34" charset="0"/>
            </a:endParaRPr>
          </a:p>
          <a:p>
            <a:pPr algn="ctr"/>
            <a:endParaRPr lang="en-US" sz="1600" dirty="0">
              <a:solidFill>
                <a:schemeClr val="bg1"/>
              </a:solidFill>
              <a:latin typeface="Century Gothic" panose="020B0502020202020204" pitchFamily="34" charset="0"/>
            </a:endParaRPr>
          </a:p>
        </p:txBody>
      </p:sp>
      <p:sp>
        <p:nvSpPr>
          <p:cNvPr id="63" name="TextBox 431"/>
          <p:cNvSpPr txBox="1"/>
          <p:nvPr/>
        </p:nvSpPr>
        <p:spPr>
          <a:xfrm>
            <a:off x="424655" y="3017041"/>
            <a:ext cx="1758501" cy="1354217"/>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6600" b="1" dirty="0">
                <a:ln>
                  <a:solidFill>
                    <a:srgbClr val="5A7160"/>
                  </a:solidFill>
                </a:ln>
                <a:solidFill>
                  <a:schemeClr val="bg1"/>
                </a:solidFill>
                <a:latin typeface="Century Gothic" panose="020B0502020202020204" pitchFamily="34" charset="0"/>
              </a:rPr>
              <a:t>9</a:t>
            </a:r>
            <a:endParaRPr lang="en-US" sz="6600" b="1" dirty="0" smtClean="0">
              <a:ln>
                <a:solidFill>
                  <a:srgbClr val="5A7160"/>
                </a:solidFill>
              </a:ln>
              <a:solidFill>
                <a:schemeClr val="bg1"/>
              </a:solidFill>
              <a:latin typeface="Century Gothic" panose="020B0502020202020204" pitchFamily="34" charset="0"/>
            </a:endParaRPr>
          </a:p>
          <a:p>
            <a:pPr algn="ctr"/>
            <a:endParaRPr lang="en-US" sz="1600" dirty="0">
              <a:solidFill>
                <a:schemeClr val="bg1"/>
              </a:solidFill>
              <a:latin typeface="Century Gothic" panose="020B0502020202020204" pitchFamily="34" charset="0"/>
            </a:endParaRPr>
          </a:p>
        </p:txBody>
      </p:sp>
      <p:sp>
        <p:nvSpPr>
          <p:cNvPr id="64" name="Shape 190"/>
          <p:cNvSpPr txBox="1"/>
          <p:nvPr/>
        </p:nvSpPr>
        <p:spPr>
          <a:xfrm>
            <a:off x="-36107" y="4489035"/>
            <a:ext cx="2448544" cy="610259"/>
          </a:xfrm>
          <a:prstGeom prst="rect">
            <a:avLst/>
          </a:prstGeom>
          <a:noFill/>
          <a:ln>
            <a:noFill/>
          </a:ln>
        </p:spPr>
        <p:txBody>
          <a:bodyPr lIns="91425" tIns="91425" rIns="91425" bIns="91425" anchor="ctr" anchorCtr="0">
            <a:noAutofit/>
          </a:bodyPr>
          <a:lstStyle/>
          <a:p>
            <a:pPr lvl="0" algn="ctr" rtl="0">
              <a:spcBef>
                <a:spcPts val="0"/>
              </a:spcBef>
              <a:buNone/>
            </a:pPr>
            <a:r>
              <a:rPr lang="en-US" sz="2000" b="1" dirty="0" smtClean="0">
                <a:solidFill>
                  <a:srgbClr val="5A7160"/>
                </a:solidFill>
                <a:latin typeface="Century Gothic" panose="020B0502020202020204" pitchFamily="34" charset="0"/>
              </a:rPr>
              <a:t>Vegetation</a:t>
            </a:r>
          </a:p>
          <a:p>
            <a:pPr lvl="0" algn="ctr" rtl="0">
              <a:spcBef>
                <a:spcPts val="0"/>
              </a:spcBef>
              <a:buNone/>
            </a:pPr>
            <a:r>
              <a:rPr lang="en-US" sz="2000" b="1" dirty="0" smtClean="0">
                <a:solidFill>
                  <a:srgbClr val="5A7160"/>
                </a:solidFill>
                <a:latin typeface="Century Gothic" panose="020B0502020202020204" pitchFamily="34" charset="0"/>
              </a:rPr>
              <a:t>indices</a:t>
            </a:r>
          </a:p>
        </p:txBody>
      </p:sp>
      <p:sp>
        <p:nvSpPr>
          <p:cNvPr id="65" name="Shape 190"/>
          <p:cNvSpPr txBox="1"/>
          <p:nvPr/>
        </p:nvSpPr>
        <p:spPr>
          <a:xfrm>
            <a:off x="3208840" y="4488044"/>
            <a:ext cx="2448544" cy="610259"/>
          </a:xfrm>
          <a:prstGeom prst="rect">
            <a:avLst/>
          </a:prstGeom>
          <a:noFill/>
          <a:ln>
            <a:noFill/>
          </a:ln>
        </p:spPr>
        <p:txBody>
          <a:bodyPr lIns="91425" tIns="91425" rIns="91425" bIns="91425" anchor="ctr" anchorCtr="0">
            <a:noAutofit/>
          </a:bodyPr>
          <a:lstStyle/>
          <a:p>
            <a:pPr lvl="0" algn="ctr" rtl="0">
              <a:spcBef>
                <a:spcPts val="0"/>
              </a:spcBef>
              <a:buNone/>
            </a:pPr>
            <a:r>
              <a:rPr lang="en-US" sz="2000" b="1" dirty="0" smtClean="0">
                <a:solidFill>
                  <a:srgbClr val="858BAE"/>
                </a:solidFill>
                <a:latin typeface="Century Gothic" panose="020B0502020202020204" pitchFamily="34" charset="0"/>
              </a:rPr>
              <a:t>Topographic</a:t>
            </a:r>
          </a:p>
          <a:p>
            <a:pPr lvl="0" algn="ctr" rtl="0">
              <a:spcBef>
                <a:spcPts val="0"/>
              </a:spcBef>
              <a:buNone/>
            </a:pPr>
            <a:r>
              <a:rPr lang="en-US" sz="2000" b="1" dirty="0" smtClean="0">
                <a:solidFill>
                  <a:srgbClr val="858BAE"/>
                </a:solidFill>
                <a:latin typeface="Century Gothic" panose="020B0502020202020204" pitchFamily="34" charset="0"/>
              </a:rPr>
              <a:t>indices</a:t>
            </a:r>
          </a:p>
        </p:txBody>
      </p:sp>
      <p:sp>
        <p:nvSpPr>
          <p:cNvPr id="66" name="Shape 190"/>
          <p:cNvSpPr txBox="1"/>
          <p:nvPr/>
        </p:nvSpPr>
        <p:spPr>
          <a:xfrm>
            <a:off x="6372402" y="4488043"/>
            <a:ext cx="2448544" cy="610259"/>
          </a:xfrm>
          <a:prstGeom prst="rect">
            <a:avLst/>
          </a:prstGeom>
          <a:noFill/>
          <a:ln>
            <a:noFill/>
          </a:ln>
        </p:spPr>
        <p:txBody>
          <a:bodyPr lIns="91425" tIns="91425" rIns="91425" bIns="91425" anchor="ctr" anchorCtr="0">
            <a:noAutofit/>
          </a:bodyPr>
          <a:lstStyle/>
          <a:p>
            <a:pPr lvl="0" algn="ctr" rtl="0">
              <a:spcBef>
                <a:spcPts val="0"/>
              </a:spcBef>
              <a:buNone/>
            </a:pPr>
            <a:r>
              <a:rPr lang="en-US" sz="2000" b="1" dirty="0" smtClean="0">
                <a:solidFill>
                  <a:srgbClr val="858BAE"/>
                </a:solidFill>
                <a:latin typeface="Century Gothic" panose="020B0502020202020204" pitchFamily="34" charset="0"/>
              </a:rPr>
              <a:t>Phenology </a:t>
            </a:r>
            <a:r>
              <a:rPr lang="en-US" sz="2000" b="1" dirty="0" err="1" smtClean="0">
                <a:solidFill>
                  <a:srgbClr val="858BAE"/>
                </a:solidFill>
                <a:latin typeface="Century Gothic" panose="020B0502020202020204" pitchFamily="34" charset="0"/>
              </a:rPr>
              <a:t>timeseries</a:t>
            </a:r>
            <a:endParaRPr lang="en-US" sz="2000" b="1" dirty="0" smtClean="0">
              <a:solidFill>
                <a:srgbClr val="858BAE"/>
              </a:solidFill>
              <a:latin typeface="Century Gothic" panose="020B0502020202020204" pitchFamily="34" charset="0"/>
            </a:endParaRPr>
          </a:p>
        </p:txBody>
      </p:sp>
      <p:grpSp>
        <p:nvGrpSpPr>
          <p:cNvPr id="6" name="Group 5"/>
          <p:cNvGrpSpPr/>
          <p:nvPr/>
        </p:nvGrpSpPr>
        <p:grpSpPr>
          <a:xfrm>
            <a:off x="2754205" y="420608"/>
            <a:ext cx="834863" cy="843170"/>
            <a:chOff x="2815757" y="1194328"/>
            <a:chExt cx="1534643" cy="1549913"/>
          </a:xfrm>
          <a:solidFill>
            <a:srgbClr val="8B91B2"/>
          </a:solidFill>
        </p:grpSpPr>
        <p:sp>
          <p:nvSpPr>
            <p:cNvPr id="32" name="Parallelogram 31"/>
            <p:cNvSpPr/>
            <p:nvPr/>
          </p:nvSpPr>
          <p:spPr>
            <a:xfrm>
              <a:off x="2815757" y="1651865"/>
              <a:ext cx="1534643" cy="1092376"/>
            </a:xfrm>
            <a:prstGeom prst="parallelogram">
              <a:avLst/>
            </a:prstGeom>
            <a:grpFill/>
            <a:ln w="12700" cap="flat" cmpd="sng" algn="ctr">
              <a:solidFill>
                <a:schemeClr val="bg1"/>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33" name="Parallelogram 32"/>
            <p:cNvSpPr/>
            <p:nvPr/>
          </p:nvSpPr>
          <p:spPr>
            <a:xfrm>
              <a:off x="2815757" y="1423680"/>
              <a:ext cx="1534643" cy="1092376"/>
            </a:xfrm>
            <a:prstGeom prst="parallelogram">
              <a:avLst/>
            </a:prstGeom>
            <a:grpFill/>
            <a:ln w="12700" cap="flat" cmpd="sng" algn="ctr">
              <a:solidFill>
                <a:schemeClr val="bg1"/>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34" name="Parallelogram 33"/>
            <p:cNvSpPr/>
            <p:nvPr/>
          </p:nvSpPr>
          <p:spPr>
            <a:xfrm>
              <a:off x="2815757" y="1194328"/>
              <a:ext cx="1534643" cy="1092376"/>
            </a:xfrm>
            <a:prstGeom prst="parallelogram">
              <a:avLst/>
            </a:prstGeom>
            <a:grpFill/>
            <a:ln w="12700" cap="flat" cmpd="sng" algn="ctr">
              <a:solidFill>
                <a:schemeClr val="bg1"/>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grpSp>
      <p:grpSp>
        <p:nvGrpSpPr>
          <p:cNvPr id="30" name="Group 29"/>
          <p:cNvGrpSpPr/>
          <p:nvPr/>
        </p:nvGrpSpPr>
        <p:grpSpPr>
          <a:xfrm>
            <a:off x="7558911" y="512221"/>
            <a:ext cx="834864" cy="691303"/>
            <a:chOff x="7558911" y="718795"/>
            <a:chExt cx="834864" cy="691303"/>
          </a:xfrm>
        </p:grpSpPr>
        <p:sp>
          <p:nvSpPr>
            <p:cNvPr id="31" name="Parallelogram 30"/>
            <p:cNvSpPr/>
            <p:nvPr/>
          </p:nvSpPr>
          <p:spPr>
            <a:xfrm>
              <a:off x="7558911" y="815833"/>
              <a:ext cx="834864" cy="594265"/>
            </a:xfrm>
            <a:prstGeom prst="parallelogram">
              <a:avLst/>
            </a:prstGeom>
            <a:solidFill>
              <a:srgbClr val="8B91B2">
                <a:alpha val="25000"/>
              </a:srgb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35" name="Teardrop 34"/>
            <p:cNvSpPr/>
            <p:nvPr/>
          </p:nvSpPr>
          <p:spPr>
            <a:xfrm rot="8100000">
              <a:off x="7856399" y="718795"/>
              <a:ext cx="262626" cy="258290"/>
            </a:xfrm>
            <a:prstGeom prst="teardrop">
              <a:avLst>
                <a:gd name="adj" fmla="val 121860"/>
              </a:avLst>
            </a:prstGeom>
            <a:solidFill>
              <a:srgbClr val="8B91B2">
                <a:alpha val="2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36" name="Oval 35"/>
            <p:cNvSpPr/>
            <p:nvPr/>
          </p:nvSpPr>
          <p:spPr>
            <a:xfrm>
              <a:off x="7916976" y="760833"/>
              <a:ext cx="153250" cy="1506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cxnSp>
          <p:nvCxnSpPr>
            <p:cNvPr id="37" name="Straight Connector 36"/>
            <p:cNvCxnSpPr/>
            <p:nvPr/>
          </p:nvCxnSpPr>
          <p:spPr>
            <a:xfrm flipH="1">
              <a:off x="7981364" y="776547"/>
              <a:ext cx="1066" cy="80206"/>
            </a:xfrm>
            <a:prstGeom prst="line">
              <a:avLst/>
            </a:prstGeom>
            <a:ln w="19050">
              <a:solidFill>
                <a:srgbClr val="8B91B2">
                  <a:alpha val="25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977555" y="853208"/>
              <a:ext cx="44624" cy="12307"/>
            </a:xfrm>
            <a:prstGeom prst="line">
              <a:avLst/>
            </a:prstGeom>
            <a:ln w="28575">
              <a:solidFill>
                <a:srgbClr val="8B91B2">
                  <a:alpha val="25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5106695" y="329260"/>
            <a:ext cx="992453" cy="751261"/>
            <a:chOff x="4823046" y="1262428"/>
            <a:chExt cx="1824325" cy="1380966"/>
          </a:xfrm>
          <a:noFill/>
        </p:grpSpPr>
        <p:sp>
          <p:nvSpPr>
            <p:cNvPr id="41" name="Freeform 40"/>
            <p:cNvSpPr/>
            <p:nvPr/>
          </p:nvSpPr>
          <p:spPr>
            <a:xfrm>
              <a:off x="5020171" y="1357055"/>
              <a:ext cx="1582920" cy="1172055"/>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a:solidFill>
                <a:srgbClr val="8B91B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p:nvCxnSpPr>
          <p:spPr>
            <a:xfrm>
              <a:off x="4956779" y="1262428"/>
              <a:ext cx="0" cy="1380966"/>
            </a:xfrm>
            <a:prstGeom prst="line">
              <a:avLst/>
            </a:prstGeom>
            <a:grpFill/>
            <a:ln w="28575">
              <a:solidFill>
                <a:srgbClr val="8B91B2">
                  <a:alpha val="25000"/>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823046" y="2586335"/>
              <a:ext cx="1824325" cy="0"/>
            </a:xfrm>
            <a:prstGeom prst="line">
              <a:avLst/>
            </a:prstGeom>
            <a:grpFill/>
            <a:ln w="28575">
              <a:solidFill>
                <a:srgbClr val="8B91B2">
                  <a:alpha val="25000"/>
                </a:srgbClr>
              </a:solidFill>
            </a:ln>
          </p:spPr>
          <p:style>
            <a:lnRef idx="1">
              <a:schemeClr val="accent1"/>
            </a:lnRef>
            <a:fillRef idx="0">
              <a:schemeClr val="accent1"/>
            </a:fillRef>
            <a:effectRef idx="0">
              <a:schemeClr val="accent1"/>
            </a:effectRef>
            <a:fontRef idx="minor">
              <a:schemeClr val="tx1"/>
            </a:fontRef>
          </p:style>
        </p:cxnSp>
      </p:grpSp>
      <p:sp>
        <p:nvSpPr>
          <p:cNvPr id="44" name="Oval 43"/>
          <p:cNvSpPr/>
          <p:nvPr/>
        </p:nvSpPr>
        <p:spPr>
          <a:xfrm>
            <a:off x="282263" y="448827"/>
            <a:ext cx="719137" cy="719137"/>
          </a:xfrm>
          <a:prstGeom prst="ellipse">
            <a:avLst/>
          </a:prstGeom>
          <a:solidFill>
            <a:schemeClr val="bg1"/>
          </a:solidFill>
          <a:ln w="3175">
            <a:solidFill>
              <a:schemeClr val="accent1">
                <a:shade val="50000"/>
                <a:alpha val="25000"/>
              </a:schemeClr>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rot="21049801">
            <a:off x="413913" y="428374"/>
            <a:ext cx="724540" cy="681981"/>
          </a:xfrm>
          <a:prstGeom prst="rect">
            <a:avLst/>
          </a:prstGeom>
        </p:spPr>
      </p:pic>
    </p:spTree>
    <p:extLst>
      <p:ext uri="{BB962C8B-B14F-4D97-AF65-F5344CB8AC3E}">
        <p14:creationId xmlns:p14="http://schemas.microsoft.com/office/powerpoint/2010/main" val="272004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val 46"/>
          <p:cNvSpPr/>
          <p:nvPr/>
        </p:nvSpPr>
        <p:spPr>
          <a:xfrm>
            <a:off x="7614392" y="442013"/>
            <a:ext cx="719137" cy="719137"/>
          </a:xfrm>
          <a:prstGeom prst="ellipse">
            <a:avLst/>
          </a:prstGeom>
          <a:solidFill>
            <a:schemeClr val="bg1"/>
          </a:solidFill>
          <a:ln w="3175">
            <a:solidFill>
              <a:schemeClr val="accent1">
                <a:shade val="50000"/>
                <a:alpha val="25000"/>
              </a:schemeClr>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p:nvGrpSpPr>
        <p:grpSpPr>
          <a:xfrm>
            <a:off x="7558911" y="512221"/>
            <a:ext cx="834864" cy="691303"/>
            <a:chOff x="7558911" y="718795"/>
            <a:chExt cx="834864" cy="691303"/>
          </a:xfrm>
        </p:grpSpPr>
        <p:sp>
          <p:nvSpPr>
            <p:cNvPr id="49" name="Parallelogram 48"/>
            <p:cNvSpPr/>
            <p:nvPr/>
          </p:nvSpPr>
          <p:spPr>
            <a:xfrm>
              <a:off x="7558911" y="815833"/>
              <a:ext cx="834864" cy="594265"/>
            </a:xfrm>
            <a:prstGeom prst="parallelogram">
              <a:avLst/>
            </a:prstGeom>
            <a:solidFill>
              <a:srgbClr val="8B91B2">
                <a:alpha val="25000"/>
              </a:srgb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50" name="Teardrop 49"/>
            <p:cNvSpPr/>
            <p:nvPr/>
          </p:nvSpPr>
          <p:spPr>
            <a:xfrm rot="8100000">
              <a:off x="7856399" y="718795"/>
              <a:ext cx="262626" cy="258290"/>
            </a:xfrm>
            <a:prstGeom prst="teardrop">
              <a:avLst>
                <a:gd name="adj" fmla="val 121860"/>
              </a:avLst>
            </a:prstGeom>
            <a:solidFill>
              <a:srgbClr val="8B91B2">
                <a:alpha val="2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51" name="Oval 50"/>
            <p:cNvSpPr/>
            <p:nvPr/>
          </p:nvSpPr>
          <p:spPr>
            <a:xfrm>
              <a:off x="7916976" y="760833"/>
              <a:ext cx="153250" cy="1506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cxnSp>
          <p:nvCxnSpPr>
            <p:cNvPr id="52" name="Straight Connector 51"/>
            <p:cNvCxnSpPr/>
            <p:nvPr/>
          </p:nvCxnSpPr>
          <p:spPr>
            <a:xfrm flipH="1">
              <a:off x="7981364" y="776547"/>
              <a:ext cx="1066" cy="80206"/>
            </a:xfrm>
            <a:prstGeom prst="line">
              <a:avLst/>
            </a:prstGeom>
            <a:ln w="19050">
              <a:solidFill>
                <a:srgbClr val="8B91B2">
                  <a:alpha val="25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977555" y="853208"/>
              <a:ext cx="44624" cy="12307"/>
            </a:xfrm>
            <a:prstGeom prst="line">
              <a:avLst/>
            </a:prstGeom>
            <a:ln w="28575">
              <a:solidFill>
                <a:srgbClr val="8B91B2">
                  <a:alpha val="25000"/>
                </a:srgbClr>
              </a:solidFill>
            </a:ln>
          </p:spPr>
          <p:style>
            <a:lnRef idx="1">
              <a:schemeClr val="accent1"/>
            </a:lnRef>
            <a:fillRef idx="0">
              <a:schemeClr val="accent1"/>
            </a:fillRef>
            <a:effectRef idx="0">
              <a:schemeClr val="accent1"/>
            </a:effectRef>
            <a:fontRef idx="minor">
              <a:schemeClr val="tx1"/>
            </a:fontRef>
          </p:style>
        </p:cxnSp>
      </p:grpSp>
      <p:sp>
        <p:nvSpPr>
          <p:cNvPr id="26" name="Oval 25"/>
          <p:cNvSpPr/>
          <p:nvPr/>
        </p:nvSpPr>
        <p:spPr>
          <a:xfrm>
            <a:off x="5266715" y="431947"/>
            <a:ext cx="719137" cy="719137"/>
          </a:xfrm>
          <a:prstGeom prst="ellipse">
            <a:avLst/>
          </a:prstGeom>
          <a:solidFill>
            <a:schemeClr val="bg1"/>
          </a:solidFill>
          <a:ln w="3175">
            <a:solidFill>
              <a:schemeClr val="accent1">
                <a:shade val="50000"/>
                <a:alpha val="25000"/>
              </a:schemeClr>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hape 190"/>
          <p:cNvSpPr txBox="1"/>
          <p:nvPr/>
        </p:nvSpPr>
        <p:spPr>
          <a:xfrm>
            <a:off x="39832" y="6127337"/>
            <a:ext cx="8405667" cy="610259"/>
          </a:xfrm>
          <a:prstGeom prst="rect">
            <a:avLst/>
          </a:prstGeom>
          <a:noFill/>
          <a:ln>
            <a:noFill/>
          </a:ln>
        </p:spPr>
        <p:txBody>
          <a:bodyPr lIns="91425" tIns="91425" rIns="91425" bIns="91425" anchor="ctr" anchorCtr="0">
            <a:noAutofit/>
          </a:bodyPr>
          <a:lstStyle/>
          <a:p>
            <a:pPr lvl="0" rtl="0">
              <a:spcBef>
                <a:spcPts val="0"/>
              </a:spcBef>
              <a:buNone/>
            </a:pPr>
            <a:r>
              <a:rPr lang="en-US" sz="4000" b="1" dirty="0" smtClean="0">
                <a:solidFill>
                  <a:srgbClr val="1D9A78"/>
                </a:solidFill>
                <a:latin typeface="Century Gothic" panose="020B0502020202020204" pitchFamily="34" charset="0"/>
              </a:rPr>
              <a:t>Modeling</a:t>
            </a:r>
          </a:p>
        </p:txBody>
      </p:sp>
      <p:sp>
        <p:nvSpPr>
          <p:cNvPr id="24" name="TextBox 458"/>
          <p:cNvSpPr txBox="1"/>
          <p:nvPr/>
        </p:nvSpPr>
        <p:spPr>
          <a:xfrm>
            <a:off x="6876650" y="2711403"/>
            <a:ext cx="1946858" cy="380081"/>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b="1" dirty="0" smtClean="0">
                <a:solidFill>
                  <a:schemeClr val="bg1"/>
                </a:solidFill>
                <a:latin typeface="Century Gothic" panose="020B0502020202020204" pitchFamily="34" charset="0"/>
              </a:rPr>
              <a:t>Results</a:t>
            </a:r>
            <a:endParaRPr lang="en-US" sz="2000" b="1" dirty="0">
              <a:solidFill>
                <a:schemeClr val="bg1"/>
              </a:solidFill>
              <a:latin typeface="Century Gothic" panose="020B0502020202020204" pitchFamily="34" charset="0"/>
            </a:endParaRPr>
          </a:p>
        </p:txBody>
      </p:sp>
      <p:sp>
        <p:nvSpPr>
          <p:cNvPr id="61" name="Oval 60"/>
          <p:cNvSpPr/>
          <p:nvPr/>
        </p:nvSpPr>
        <p:spPr>
          <a:xfrm>
            <a:off x="5267017" y="431947"/>
            <a:ext cx="719137" cy="719137"/>
          </a:xfrm>
          <a:prstGeom prst="ellipse">
            <a:avLst/>
          </a:prstGeom>
          <a:solidFill>
            <a:schemeClr val="bg1"/>
          </a:solidFill>
          <a:ln w="3175">
            <a:noFill/>
          </a:ln>
          <a:effectLst>
            <a:glow>
              <a:schemeClr val="bg1"/>
            </a:glow>
            <a:outerShdw blurRad="139700" dist="381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5106695" y="329260"/>
            <a:ext cx="992453" cy="751261"/>
            <a:chOff x="4823046" y="1262428"/>
            <a:chExt cx="1824325" cy="1380966"/>
          </a:xfrm>
          <a:noFill/>
        </p:grpSpPr>
        <p:sp>
          <p:nvSpPr>
            <p:cNvPr id="54" name="Freeform 53"/>
            <p:cNvSpPr/>
            <p:nvPr/>
          </p:nvSpPr>
          <p:spPr>
            <a:xfrm>
              <a:off x="5020171" y="1357055"/>
              <a:ext cx="1582920" cy="1172055"/>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a:solidFill>
                <a:srgbClr val="8B9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p:nvPr/>
          </p:nvCxnSpPr>
          <p:spPr>
            <a:xfrm>
              <a:off x="4956779" y="1262428"/>
              <a:ext cx="0" cy="1380966"/>
            </a:xfrm>
            <a:prstGeom prst="line">
              <a:avLst/>
            </a:prstGeom>
            <a:grpFill/>
            <a:ln w="28575">
              <a:solidFill>
                <a:srgbClr val="8B91B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823046" y="2586335"/>
              <a:ext cx="1824325" cy="0"/>
            </a:xfrm>
            <a:prstGeom prst="line">
              <a:avLst/>
            </a:prstGeom>
            <a:grpFill/>
            <a:ln w="28575">
              <a:solidFill>
                <a:srgbClr val="8B91B2"/>
              </a:solidFill>
            </a:ln>
          </p:spPr>
          <p:style>
            <a:lnRef idx="1">
              <a:schemeClr val="accent1"/>
            </a:lnRef>
            <a:fillRef idx="0">
              <a:schemeClr val="accent1"/>
            </a:fillRef>
            <a:effectRef idx="0">
              <a:schemeClr val="accent1"/>
            </a:effectRef>
            <a:fontRef idx="minor">
              <a:schemeClr val="tx1"/>
            </a:fontRef>
          </p:style>
        </p:cxnSp>
      </p:grpSp>
      <p:sp>
        <p:nvSpPr>
          <p:cNvPr id="22" name="Oval 21"/>
          <p:cNvSpPr/>
          <p:nvPr/>
        </p:nvSpPr>
        <p:spPr>
          <a:xfrm>
            <a:off x="282263" y="448827"/>
            <a:ext cx="719137" cy="719137"/>
          </a:xfrm>
          <a:prstGeom prst="ellipse">
            <a:avLst/>
          </a:prstGeom>
          <a:solidFill>
            <a:schemeClr val="bg1"/>
          </a:solidFill>
          <a:ln w="3175">
            <a:solidFill>
              <a:schemeClr val="accent1">
                <a:shade val="50000"/>
                <a:alpha val="25000"/>
              </a:schemeClr>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807791" y="441097"/>
            <a:ext cx="719137" cy="719137"/>
          </a:xfrm>
          <a:prstGeom prst="ellipse">
            <a:avLst/>
          </a:prstGeom>
          <a:solidFill>
            <a:schemeClr val="bg1"/>
          </a:solidFill>
          <a:ln w="3175">
            <a:solidFill>
              <a:schemeClr val="accent1">
                <a:shade val="50000"/>
                <a:alpha val="25000"/>
              </a:schemeClr>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rot="21049801">
            <a:off x="413913" y="428374"/>
            <a:ext cx="724540" cy="681981"/>
          </a:xfrm>
          <a:prstGeom prst="rect">
            <a:avLst/>
          </a:prstGeom>
        </p:spPr>
      </p:pic>
      <p:grpSp>
        <p:nvGrpSpPr>
          <p:cNvPr id="30" name="Group 29"/>
          <p:cNvGrpSpPr/>
          <p:nvPr/>
        </p:nvGrpSpPr>
        <p:grpSpPr>
          <a:xfrm>
            <a:off x="2754205" y="403953"/>
            <a:ext cx="834863" cy="843170"/>
            <a:chOff x="2815757" y="1194328"/>
            <a:chExt cx="1534643" cy="1549913"/>
          </a:xfrm>
          <a:solidFill>
            <a:srgbClr val="8B91B2">
              <a:alpha val="25000"/>
            </a:srgbClr>
          </a:solidFill>
        </p:grpSpPr>
        <p:sp>
          <p:nvSpPr>
            <p:cNvPr id="31" name="Parallelogram 30"/>
            <p:cNvSpPr/>
            <p:nvPr/>
          </p:nvSpPr>
          <p:spPr>
            <a:xfrm>
              <a:off x="2815757" y="1651865"/>
              <a:ext cx="1534643" cy="1092376"/>
            </a:xfrm>
            <a:prstGeom prst="parallelogram">
              <a:avLst/>
            </a:prstGeom>
            <a:grpFill/>
            <a:ln w="12700" cap="flat" cmpd="sng" algn="ctr">
              <a:solidFill>
                <a:schemeClr val="bg1">
                  <a:alpha val="25000"/>
                </a:scheme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35" name="Parallelogram 34"/>
            <p:cNvSpPr/>
            <p:nvPr/>
          </p:nvSpPr>
          <p:spPr>
            <a:xfrm>
              <a:off x="2815757" y="1423680"/>
              <a:ext cx="1534643" cy="1092376"/>
            </a:xfrm>
            <a:prstGeom prst="parallelogram">
              <a:avLst/>
            </a:prstGeom>
            <a:grpFill/>
            <a:ln w="12700" cap="flat" cmpd="sng" algn="ctr">
              <a:solidFill>
                <a:schemeClr val="bg1">
                  <a:alpha val="25000"/>
                </a:scheme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36" name="Parallelogram 35"/>
            <p:cNvSpPr/>
            <p:nvPr/>
          </p:nvSpPr>
          <p:spPr>
            <a:xfrm>
              <a:off x="2815757" y="1194328"/>
              <a:ext cx="1534643" cy="1092376"/>
            </a:xfrm>
            <a:prstGeom prst="parallelogram">
              <a:avLst/>
            </a:prstGeom>
            <a:grpFill/>
            <a:ln w="12700" cap="flat" cmpd="sng" algn="ctr">
              <a:solidFill>
                <a:schemeClr val="bg1">
                  <a:alpha val="25000"/>
                </a:scheme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69" y="1705095"/>
            <a:ext cx="7021215" cy="3949433"/>
          </a:xfrm>
          <a:prstGeom prst="rect">
            <a:avLst/>
          </a:prstGeom>
        </p:spPr>
      </p:pic>
    </p:spTree>
    <p:extLst>
      <p:ext uri="{BB962C8B-B14F-4D97-AF65-F5344CB8AC3E}">
        <p14:creationId xmlns:p14="http://schemas.microsoft.com/office/powerpoint/2010/main" val="307736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1003</TotalTime>
  <Words>1887</Words>
  <Application>Microsoft Office PowerPoint</Application>
  <PresentationFormat>On-screen Show (4:3)</PresentationFormat>
  <Paragraphs>311</Paragraphs>
  <Slides>18</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Century Gothic</vt:lpstr>
      <vt:lpstr>Garamond</vt:lpstr>
      <vt:lpstr>Helvetica Neue</vt:lpstr>
      <vt:lpstr>Questrial</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nrel</dc:creator>
  <cp:lastModifiedBy>Childs, Lauren M. (LARC-E3)[DEVELOP - Wise County (LaRC)]</cp:lastModifiedBy>
  <cp:revision>135</cp:revision>
  <dcterms:modified xsi:type="dcterms:W3CDTF">2015-10-30T17:13:12Z</dcterms:modified>
</cp:coreProperties>
</file>