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92_4E7C4AF0.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3"/>
  </p:notesMasterIdLst>
  <p:sldIdLst>
    <p:sldId id="364" r:id="rId5"/>
    <p:sldId id="411" r:id="rId6"/>
    <p:sldId id="367" r:id="rId7"/>
    <p:sldId id="354" r:id="rId8"/>
    <p:sldId id="336" r:id="rId9"/>
    <p:sldId id="339" r:id="rId10"/>
    <p:sldId id="410" r:id="rId11"/>
    <p:sldId id="355" r:id="rId12"/>
    <p:sldId id="404" r:id="rId13"/>
    <p:sldId id="335" r:id="rId14"/>
    <p:sldId id="341" r:id="rId15"/>
    <p:sldId id="369" r:id="rId16"/>
    <p:sldId id="370" r:id="rId17"/>
    <p:sldId id="409" r:id="rId18"/>
    <p:sldId id="374" r:id="rId19"/>
    <p:sldId id="386" r:id="rId20"/>
    <p:sldId id="405" r:id="rId21"/>
    <p:sldId id="375" r:id="rId22"/>
    <p:sldId id="376" r:id="rId23"/>
    <p:sldId id="388" r:id="rId24"/>
    <p:sldId id="378" r:id="rId25"/>
    <p:sldId id="379" r:id="rId26"/>
    <p:sldId id="408" r:id="rId27"/>
    <p:sldId id="407" r:id="rId28"/>
    <p:sldId id="385" r:id="rId29"/>
    <p:sldId id="383" r:id="rId30"/>
    <p:sldId id="353" r:id="rId31"/>
    <p:sldId id="406" r:id="rId32"/>
    <p:sldId id="398" r:id="rId33"/>
    <p:sldId id="402" r:id="rId34"/>
    <p:sldId id="363" r:id="rId35"/>
    <p:sldId id="343" r:id="rId36"/>
    <p:sldId id="368" r:id="rId37"/>
    <p:sldId id="344" r:id="rId38"/>
    <p:sldId id="308" r:id="rId39"/>
    <p:sldId id="390" r:id="rId40"/>
    <p:sldId id="391" r:id="rId41"/>
    <p:sldId id="4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718601-A371-2F91-EE51-AFCB57055E5B}" name="Duncan Srsic" initials="DS" userId="S::duncan.srsic@ssaihq.com::c3dfaaf3-b780-4dc8-87ca-a5b4a79378b2" providerId="AD"/>
  <p188:author id="{7451D1AA-A252-8568-03DD-154FBE80F50A}" name="Sarah Da Conceicao Carlos" initials="SC" userId="S::sarah.carlos@ssaihq.com::81f1eb0c-df5b-44d6-be85-511c5b912286" providerId="AD"/>
  <p188:author id="{6E22C5B6-D6F3-4DA2-6D39-16DA68580829}" name="Benjamin Goffin" initials="BG" userId="S::benjamin.goffin@ssaihq.com::aa9c1afe-5beb-41ee-aefb-6548b2289be0" providerId="AD"/>
  <p188:author id="{75A839BE-D7A5-4191-C46E-401FD1B97D33}" name="Tamara Barbakova" initials="TB" userId="S::tamara.barbakova@ssaihq.com::c5b038eb-f46c-42fd-a929-91fca4bff84e" providerId="AD"/>
  <p188:author id="{76185FC1-D6B8-F1CB-BF40-1E082A500063}" name="Caroline Williams" initials="CW" userId="Caroline Williams" providerId="None"/>
  <p188:author id="{C3E00CD3-E8F9-8265-0B4F-06B474C9FCAD}" name="Robert Byles" initials="RB" userId="S::robert.byles@ssaihq.com::c798ae76-1ca0-48cd-999b-80a00bd13f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7143"/>
    <a:srgbClr val="DEEBF7"/>
    <a:srgbClr val="CFD1D1"/>
    <a:srgbClr val="D0CECE"/>
    <a:srgbClr val="EEEDE9"/>
    <a:srgbClr val="FAFAFA"/>
    <a:srgbClr val="FFFFFF"/>
    <a:srgbClr val="000000"/>
    <a:srgbClr val="F7F6F2"/>
    <a:srgbClr val="FFF5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6016A-9638-4DCC-B91F-B656CB9B2CD1}" v="15" dt="2022-08-02T21:28:13.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58146"/>
  </p:normalViewPr>
  <p:slideViewPr>
    <p:cSldViewPr snapToGrid="0">
      <p:cViewPr>
        <p:scale>
          <a:sx n="70" d="100"/>
          <a:sy n="70" d="100"/>
        </p:scale>
        <p:origin x="512"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92_4E7C4AF0.xml><?xml version="1.0" encoding="utf-8"?>
<p188:cmLst xmlns:a="http://schemas.openxmlformats.org/drawingml/2006/main" xmlns:r="http://schemas.openxmlformats.org/officeDocument/2006/relationships" xmlns:p188="http://schemas.microsoft.com/office/powerpoint/2018/8/main">
  <p188:cm id="{0774EB33-C128-5346-99FB-57B2CE8B0D51}" authorId="{75A839BE-D7A5-4191-C46E-401FD1B97D33}" created="2022-07-28T16:24:13.239">
    <pc:sldMkLst xmlns:pc="http://schemas.microsoft.com/office/powerpoint/2013/main/command">
      <pc:docMk/>
      <pc:sldMk cId="1316768496" sldId="402"/>
    </pc:sldMkLst>
    <p188:txBody>
      <a:bodyPr/>
      <a:lstStyle/>
      <a:p>
        <a:r>
          <a:rPr lang="en-US"/>
          <a:t>please change this to month/year
your current format can be confusing bc you use 2021-22 as your fomat for years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lic.kr/p/UMtSkQ"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flic.kr/p/YoYVK9" TargetMode="External"/><Relationship Id="rId5" Type="http://schemas.openxmlformats.org/officeDocument/2006/relationships/hyperlink" Target="https://flic.kr/p/ULhSW1" TargetMode="External"/><Relationship Id="rId4" Type="http://schemas.openxmlformats.org/officeDocument/2006/relationships/hyperlink" Target="https://flic.kr/p/SLvMz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commons.wikimedia.org/wiki/User:FlickreviewR" TargetMode="External"/><Relationship Id="rId3" Type="http://schemas.openxmlformats.org/officeDocument/2006/relationships/hyperlink" Target="https://commons.wikimedia.org/wiki/File:Zea_mays_(2943636083).jpg" TargetMode="External"/><Relationship Id="rId7" Type="http://schemas.openxmlformats.org/officeDocument/2006/relationships/hyperlink" Target="https://flickr.com/photos/51464530@N00/294363608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Flickr" TargetMode="External"/><Relationship Id="rId5" Type="http://schemas.openxmlformats.org/officeDocument/2006/relationships/hyperlink" Target="https://creativecommons.org/licenses/by/2.0/deed.en" TargetMode="External"/><Relationship Id="rId4" Type="http://schemas.openxmlformats.org/officeDocument/2006/relationships/hyperlink" Target="https://en.wikipedia.org/wiki/en:Creative_Common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ommons.wikimedia.org/wiki/File:Maisfeld_-_Zea_mays_1.jp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en.wikipedia.org/wiki/en:Creative_Commons"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iren.cl/quienes-som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ixabay.com/photos/orchard-trees-walnut-nuts-nature-114953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pixabay.com/service/license/"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this project focused on the agricultural sector of the Maipo River Valley of Central Chile. Our team consisted of Benjamin Goffin, Duncan Srsic, </a:t>
            </a:r>
            <a:r>
              <a:rPr lang="en-US" err="1">
                <a:cs typeface="Calibri"/>
              </a:rPr>
              <a:t>Rishudh</a:t>
            </a:r>
            <a:r>
              <a:rPr lang="en-US">
                <a:cs typeface="Calibri"/>
              </a:rPr>
              <a:t> Thakur, and Sarah Da Conceicao Carlos. We aimed to study the irrigation needs of a region that experiences extreme water stress by determining crop coefficients using remote sensing tools.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29032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explored trends during the successive growth stages (September to May) of consecutive growing seasons between 2019 and 2022.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Image1 credit/source: Plant Image Library on Flickr via </a:t>
            </a:r>
            <a:r>
              <a:rPr lang="en-US" b="1" dirty="0">
                <a:hlinkClick r:id="rId3"/>
              </a:rPr>
              <a:t>https://flic.kr/p/UMtSkQ</a:t>
            </a:r>
            <a:r>
              <a:rPr lang="en-US" b="1" dirty="0"/>
              <a:t> </a:t>
            </a:r>
            <a:r>
              <a:rPr lang="en-US" sz="1200" b="1" i="0" kern="1200" dirty="0">
                <a:solidFill>
                  <a:schemeClr val="tx1"/>
                </a:solidFill>
                <a:effectLst/>
                <a:latin typeface="+mn-lt"/>
                <a:ea typeface="+mn-ea"/>
                <a:cs typeface="+mn-cs"/>
              </a:rPr>
              <a:t>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2.0 Generic (CC BY-SA 2.0) / 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4.0 International (CC BY-SA 4.0)</a:t>
            </a:r>
          </a:p>
          <a:p>
            <a:endParaRPr lang="en-US"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Image2 credit/source: Plant Image Library on Flickr via </a:t>
            </a:r>
            <a:r>
              <a:rPr lang="en-US" b="1" dirty="0">
                <a:hlinkClick r:id="rId4"/>
              </a:rPr>
              <a:t>https://flic.kr/p/SLvMzE</a:t>
            </a:r>
            <a:r>
              <a:rPr lang="en-US" b="1" dirty="0"/>
              <a:t> </a:t>
            </a:r>
            <a:r>
              <a:rPr lang="en-US" sz="1200" b="1" i="0" kern="1200" dirty="0">
                <a:solidFill>
                  <a:schemeClr val="tx1"/>
                </a:solidFill>
                <a:effectLst/>
                <a:latin typeface="+mn-lt"/>
                <a:ea typeface="+mn-ea"/>
                <a:cs typeface="+mn-cs"/>
              </a:rPr>
              <a:t>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2.0 Generic (CC BY-SA 2.0) / 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4.0 International (CC BY-SA 4.0)</a:t>
            </a:r>
          </a:p>
          <a:p>
            <a:endParaRPr lang="en-US" b="1" dirty="0">
              <a:ea typeface="Calibri"/>
              <a:cs typeface="Calibri"/>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Image3 credit/source:</a:t>
            </a:r>
            <a:r>
              <a:rPr lang="en-US" b="1" dirty="0"/>
              <a:t> Plant Image Library on Flickr via </a:t>
            </a:r>
            <a:r>
              <a:rPr lang="en-US" b="1" dirty="0">
                <a:hlinkClick r:id="rId5"/>
              </a:rPr>
              <a:t>https://flic.kr/p/ULhSW1</a:t>
            </a:r>
            <a:r>
              <a:rPr lang="en-US" b="1" dirty="0"/>
              <a:t> </a:t>
            </a:r>
            <a:r>
              <a:rPr lang="en-US" sz="1200" b="1" i="0" kern="1200" dirty="0">
                <a:solidFill>
                  <a:schemeClr val="tx1"/>
                </a:solidFill>
                <a:effectLst/>
                <a:latin typeface="+mn-lt"/>
                <a:ea typeface="+mn-ea"/>
                <a:cs typeface="+mn-cs"/>
              </a:rPr>
              <a:t>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2.0 Generic (CC BY-SA 2.0) / 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4.0 International (CC BY-SA 4.0)</a:t>
            </a:r>
          </a:p>
          <a:p>
            <a:endParaRPr lang="en-US" b="1"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Image4 credit/source: </a:t>
            </a:r>
            <a:r>
              <a:rPr lang="en-US" b="1" dirty="0"/>
              <a:t>Plant Image Library on Flickr via </a:t>
            </a:r>
            <a:r>
              <a:rPr lang="en-US" b="1" dirty="0">
                <a:hlinkClick r:id="rId6"/>
              </a:rPr>
              <a:t>https://flic.kr/p/YoYVK9</a:t>
            </a:r>
            <a:r>
              <a:rPr lang="en-US" b="1" dirty="0"/>
              <a:t> </a:t>
            </a:r>
            <a:r>
              <a:rPr lang="en-US" sz="1200" b="1" i="0" kern="1200" dirty="0">
                <a:solidFill>
                  <a:schemeClr val="tx1"/>
                </a:solidFill>
                <a:effectLst/>
                <a:latin typeface="+mn-lt"/>
                <a:ea typeface="+mn-ea"/>
                <a:cs typeface="+mn-cs"/>
              </a:rPr>
              <a:t>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2.0 Generic (CC BY-SA 2.0) / Attribution-</a:t>
            </a:r>
            <a:r>
              <a:rPr lang="en-US" sz="1200" b="1" i="0" kern="1200" dirty="0" err="1">
                <a:solidFill>
                  <a:schemeClr val="tx1"/>
                </a:solidFill>
                <a:effectLst/>
                <a:latin typeface="+mn-lt"/>
                <a:ea typeface="+mn-ea"/>
                <a:cs typeface="+mn-cs"/>
              </a:rPr>
              <a:t>ShareAlike</a:t>
            </a:r>
            <a:r>
              <a:rPr lang="en-US" sz="1200" b="1" i="0" kern="1200" dirty="0">
                <a:solidFill>
                  <a:schemeClr val="tx1"/>
                </a:solidFill>
                <a:effectLst/>
                <a:latin typeface="+mn-lt"/>
                <a:ea typeface="+mn-ea"/>
                <a:cs typeface="+mn-cs"/>
              </a:rPr>
              <a:t> 4.0 International (CC BY-SA 4.0)</a:t>
            </a:r>
          </a:p>
          <a:p>
            <a:endParaRPr lang="en-US" b="1"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708798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our </a:t>
            </a:r>
            <a:r>
              <a:rPr lang="en-US"/>
              <a:t>Normalized Difference Vegetation Index</a:t>
            </a:r>
            <a:r>
              <a:rPr lang="en-US">
                <a:cs typeface="Calibri"/>
              </a:rPr>
              <a:t> technique, we acquired the red and near-infrared (NIR) bands of Earth observations from Landsat-8 OLI. The red and NIR parameters were used to calculate NDVI for specific sites. Based on FAO guidelines and the phenological calendar from our partners at CIREN, we derived a linear regression between calculated NDVI and the reference crop coefficients, which resulted in new Kc values specific to our study sites. With Potential Evapotranspiration from Terra MODIS and site-specific Kc, we computed estimates of actual ET at each site.</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077681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NDVI signals of a corn field are shown through the growth stages during last year's season. The range of NDVI values throughout the growing cycle is very wide, allowing for interpretation of the growth stages. For instance, it takes roughly 6 weeks from planting for the NDVI to increase. The values peak around December 14th and remain that way until the end of January. They start going down around mid February, prior to harvesting.</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68346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performed some data review and iterative work to determine the day of planting for each site and season. We aimed to best match our data curve with the typical growth stages per the FAO reference. In this case, we found that September 25 seemed to be the best fit. On the left plot with an earlier assumed day of planting, we see that the NDVI signals peak late after being planting. On the contrary, on the right plot with a later assumed day of planting, we find that the vegetation produced NDVI signals that peak shortly after planting.</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9537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chart displays the starting date of growing cycle we found for each corn site across 3 seasons between 2019 and 2022. </a:t>
            </a:r>
            <a:r>
              <a:rPr lang="en-US" dirty="0"/>
              <a:t>Based on insight from our partners at CIREN, the day of planting is generally comprised between the beginning of second week of September and the end of second week of October. N/A denotes a mismatch in NDVI signals we observed and the phenology calendar we were handed by our partners. It is likely the result of crop rotation with another crop on a different cycle being present at the site. After determination of the day of planting, corn sites were divided into two categories, with two thirds used for model fitting, and one third of the sites left aside for subsequent validation.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79152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graphs show the linear regressions between the FAO kc and NDVI for corns sites in the higher elevation range. From these four sites, the good fits indicate that the FAO Kc and NDVI have a strong correlation with r-square values consistently around 0.8. Similarly, the slopes of these four linear regressions have similar coefficients.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749806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comparison to the high elevation, the linear regression at the lower elevation sites showed slightly lower r-square values. However, the correlation we found are still strong and produced slope coefficient and intercept similar to the prior. </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888304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single ensemble</a:t>
            </a:r>
            <a:r>
              <a:rPr lang="en-US" b="0" dirty="0"/>
              <a:t> equation was developed by taking the </a:t>
            </a:r>
            <a:r>
              <a:rPr lang="en-US" b="1" dirty="0"/>
              <a:t>mean</a:t>
            </a:r>
            <a:r>
              <a:rPr lang="en-US" b="0" dirty="0"/>
              <a:t> of slope and intercept of the NDVI-Kc equation developed individually for the 8 model fitting sites.</a:t>
            </a:r>
            <a:r>
              <a:rPr lang="en-US" dirty="0"/>
              <a:t> </a:t>
            </a:r>
            <a:r>
              <a:rPr lang="en-US" b="0" dirty="0"/>
              <a:t>The mean ensemble equation was also compared with the ensemble equations obtained by taking median and averaging by weighted r-square. The three estimates were almost identical to each other and thus, the analysis was further </a:t>
            </a:r>
            <a:r>
              <a:rPr lang="en-US" dirty="0"/>
              <a:t>advanced</a:t>
            </a:r>
            <a:r>
              <a:rPr lang="en-US" b="0" dirty="0"/>
              <a:t> with the </a:t>
            </a:r>
            <a:r>
              <a:rPr lang="en-US" dirty="0"/>
              <a:t>formula of mean</a:t>
            </a:r>
            <a:r>
              <a:rPr lang="en-US" b="0" dirty="0"/>
              <a:t> ensemble.</a:t>
            </a:r>
            <a:endParaRPr lang="en-US" dirty="0"/>
          </a:p>
          <a:p>
            <a:r>
              <a:rPr lang="en-US" b="1" dirty="0"/>
              <a:t>Image credit: Alex Lomas </a:t>
            </a:r>
          </a:p>
          <a:p>
            <a:r>
              <a:rPr lang="en-US" b="1" dirty="0"/>
              <a:t>source: </a:t>
            </a:r>
            <a:r>
              <a:rPr lang="en-US" b="1" dirty="0" err="1"/>
              <a:t>Wikicommons</a:t>
            </a:r>
            <a:r>
              <a:rPr lang="en-US" b="1" dirty="0"/>
              <a:t> via </a:t>
            </a:r>
            <a:r>
              <a:rPr lang="en-US" dirty="0">
                <a:hlinkClick r:id="rId3"/>
              </a:rPr>
              <a:t>https://commons.wikimedia.org/wiki/File:Zea_mays_(2943636083).jpg</a:t>
            </a:r>
            <a:r>
              <a:rPr lang="en-US" dirty="0"/>
              <a:t> </a:t>
            </a:r>
          </a:p>
          <a:p>
            <a:pPr rtl="0"/>
            <a:r>
              <a:rPr lang="en-US" b="1" dirty="0">
                <a:cs typeface="Calibri"/>
              </a:rPr>
              <a:t>(</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4"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 2.0 Generic</a:t>
            </a:r>
            <a:r>
              <a:rPr lang="en-US" sz="1200" b="0" i="0" kern="1200" dirty="0">
                <a:solidFill>
                  <a:schemeClr val="tx1"/>
                </a:solidFill>
                <a:effectLst/>
                <a:latin typeface="+mn-lt"/>
                <a:ea typeface="+mn-ea"/>
                <a:cs typeface="+mn-cs"/>
              </a:rPr>
              <a:t> license.</a:t>
            </a:r>
          </a:p>
          <a:p>
            <a:r>
              <a:rPr lang="en-US" dirty="0"/>
              <a:t>This image was originally posted to </a:t>
            </a:r>
            <a:r>
              <a:rPr lang="en-US" sz="1200" b="1" u="none" strike="noStrike" kern="1200" dirty="0">
                <a:solidFill>
                  <a:schemeClr val="tx1"/>
                </a:solidFill>
                <a:effectLst/>
                <a:latin typeface="+mn-lt"/>
                <a:ea typeface="+mn-ea"/>
                <a:cs typeface="+mn-cs"/>
                <a:hlinkClick r:id="rId6" tooltip="en:Flickr"/>
              </a:rPr>
              <a:t>Flickr</a:t>
            </a:r>
            <a:r>
              <a:rPr lang="en-US" dirty="0"/>
              <a:t> by </a:t>
            </a:r>
            <a:r>
              <a:rPr lang="en-US" dirty="0" err="1"/>
              <a:t>alexlomas</a:t>
            </a:r>
            <a:r>
              <a:rPr lang="en-US" dirty="0"/>
              <a:t> at </a:t>
            </a:r>
            <a:r>
              <a:rPr lang="en-US" sz="1200" u="none" strike="noStrike" kern="1200" dirty="0">
                <a:solidFill>
                  <a:schemeClr val="tx1"/>
                </a:solidFill>
                <a:effectLst/>
                <a:latin typeface="+mn-lt"/>
                <a:ea typeface="+mn-ea"/>
                <a:cs typeface="+mn-cs"/>
                <a:hlinkClick r:id="rId7"/>
              </a:rPr>
              <a:t>https://flickr.com/photos/51464530@N00/2943636083</a:t>
            </a:r>
            <a:r>
              <a:rPr lang="en-US" dirty="0"/>
              <a:t>. It was reviewed on 24 October 2015 by </a:t>
            </a:r>
            <a:r>
              <a:rPr lang="en-US" sz="1200" b="1" u="none" strike="noStrike" kern="1200" dirty="0">
                <a:solidFill>
                  <a:schemeClr val="tx1"/>
                </a:solidFill>
                <a:effectLst/>
                <a:latin typeface="+mn-lt"/>
                <a:ea typeface="+mn-ea"/>
                <a:cs typeface="+mn-cs"/>
                <a:hlinkClick r:id="rId8" tooltip="User:FlickreviewR"/>
              </a:rPr>
              <a:t>FlickreviewR</a:t>
            </a:r>
            <a:r>
              <a:rPr lang="en-US" dirty="0"/>
              <a:t> and was confirmed to be licensed under the terms of the cc-by-2.0.)</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40218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graphic shows the robustness of the NDVI-Kc ensemble equation across the four validation sites. Here we have two sites at lower elevations and two at higher elevation. The different marker colors shows the scatter for the different years. For each of the plot the FAO-Kc and the estimated Kc from the ensemble equation has been plotted against the days after planting. The estimated Kc’s are in agreement with the FAO-Kc curve. Therefore, the ensemble equation does a good job in estimating Kc’s across the basin and accounts for the geographic/climatic variability across the sites.</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3702148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the correlation of ensemble Kc with the FAO-Kc for four validation sites have been estimated for the period of analysis between 2019-2022. The different marker colors shows the scatter for the different years. The correlation between the ensemble equation and the FAO-kc is high and thus it shows that the ensemble equation can be relied upon to calculate crop coefficients for corn sites across the basin.</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946695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t>
            </a:r>
            <a:r>
              <a:rPr lang="en-US" dirty="0" err="1">
                <a:cs typeface="Calibri"/>
              </a:rPr>
              <a:t>Maipo</a:t>
            </a:r>
            <a:r>
              <a:rPr lang="en-US" dirty="0">
                <a:cs typeface="Calibri"/>
              </a:rPr>
              <a:t> River in Central Chile stretches over 250 km from the Andes Mountain to the Pacific Ocean. Its watershed provides livelihood to nearly 7 million inhabitants and contributes 44% of Chile's Gross Domestic Product. With its Mediterranean climate, the region is an agricultural hub.</a:t>
            </a:r>
          </a:p>
          <a:p>
            <a:endParaRPr lang="en-US" dirty="0">
              <a:cs typeface="Calibri"/>
            </a:endParaRPr>
          </a:p>
          <a:p>
            <a:r>
              <a:rPr lang="en-US" dirty="0">
                <a:cs typeface="Calibri"/>
              </a:rPr>
              <a:t>But the region has been impacted by climate change with lower precipitations and a decrease in glacier runoff,  coupled to an increase in temperatures and evapotranspiration. In addition to these changes in the water balance, the area has undergone a mega-drought since u2010 and experienced severe water scarcity. </a:t>
            </a:r>
            <a:endParaRPr lang="en-US" dirty="0"/>
          </a:p>
          <a:p>
            <a:endParaRPr lang="en-US" dirty="0">
              <a:cs typeface="Calibri"/>
            </a:endParaRPr>
          </a:p>
          <a:p>
            <a:r>
              <a:rPr lang="en-US" dirty="0"/>
              <a:t>The limited water availability and present competition for water withdrawal in the </a:t>
            </a:r>
            <a:r>
              <a:rPr lang="en-US" dirty="0" err="1"/>
              <a:t>Maipo</a:t>
            </a:r>
            <a:r>
              <a:rPr lang="en-US" dirty="0"/>
              <a:t> River Valley puts irrigated agriculture at risk and calls for more accurate irrigation management and decision-making practices in the region.</a:t>
            </a:r>
            <a:endParaRPr lang="en-US" dirty="0">
              <a:ea typeface="Calibri"/>
              <a:cs typeface="Calibri"/>
            </a:endParaRPr>
          </a:p>
          <a:p>
            <a:endParaRPr lang="en-US" dirty="0">
              <a:cs typeface="Calibri"/>
            </a:endParaRPr>
          </a:p>
          <a:p>
            <a:r>
              <a:rPr lang="en-US" b="1" dirty="0" err="1"/>
              <a:t>Basemap</a:t>
            </a:r>
            <a:r>
              <a:rPr lang="en-US" b="1" dirty="0"/>
              <a:t> credits/sources: CIREN, Esri, NASA, METI, NGA, USGS, HERE, Garmin, Foursquare, FAO via ArcGIS Pro</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103198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the correlation between the ensemble equation and site specific NDVI-Kc equation across the validation sites have been calculated. It can be seen that the performance of ensemble r2 and best fit r2 is very similar to each other. This shows that ensemble equation does a pretty good job in capturing site response and an equation specifically developed at the site does not add much value. Therefore, reinstating that our model can be further used to determine crop coefficients for corn across the basin.</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3762164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subtracted the Kc estimates obtained with the ensemble equation or using the best-fit specifically developed at a site. When subtracting these two, we see a slight overestimation of the ensemble for the blue dots at site CO-LO-102 while there appears to be a slight underestimation for site CO-HI-102 shown in green. Overall, the residuals appear to balance out and do show a particular trend. With no particular pattern observed, we concluded that there was no obvious bias and did not further tune our ensemble model parameters.</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422919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ensemble model was derived from the FAO reference and NDVI patterns for the region. As such, it captured unique vegetation response at validation site CO-HI-102 during the growing season 2021-22 (on the left). We acquired potential evapotranspiration data from Terra MODIS and interpolated it for the days at which we modeled Kc (in the middle). We multiplied PET by modeled Kc to estimate evapotranspiration. Our ensemble model plots below the FAO estimates which, indicates a potential overestimation of irrigation needs per the FAO reference alone (on the right).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171755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another site, the findings of our approach are more nuanced and indicate both a prior </a:t>
            </a:r>
            <a:r>
              <a:rPr lang="en-US" dirty="0"/>
              <a:t>underestimation of water requirements in the first half of the season (red shade) </a:t>
            </a:r>
            <a:r>
              <a:rPr lang="en-US" dirty="0">
                <a:cs typeface="Calibri"/>
              </a:rPr>
              <a:t>combined with possible overestimation by FAO in the second half of the season (green shade) and of water requirements.</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757248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Our team studied the relationship between Kc and NDVI at 8 sites. We then produced 1 regional model, which followed overall growth stages. This method also captured unique vegetation response at each site. As such, our approach was able to assess actual crop water requirements</a:t>
            </a:r>
            <a:endParaRPr lang="en-US" dirty="0">
              <a:cs typeface="Calibri" panose="020F0502020204030204"/>
            </a:endParaRPr>
          </a:p>
          <a:p>
            <a:r>
              <a:rPr lang="en-US" b="1" dirty="0">
                <a:cs typeface="Calibri"/>
              </a:rPr>
              <a:t>Image Credit/Source: </a:t>
            </a:r>
            <a:r>
              <a:rPr lang="en-US" b="1" dirty="0"/>
              <a:t>Sciencia58 on </a:t>
            </a:r>
            <a:r>
              <a:rPr lang="en-US" b="1" dirty="0" err="1"/>
              <a:t>Wikicommons</a:t>
            </a:r>
            <a:r>
              <a:rPr lang="en-US" b="1" dirty="0"/>
              <a:t> via </a:t>
            </a:r>
            <a:r>
              <a:rPr lang="en-US" dirty="0">
                <a:hlinkClick r:id="rId3"/>
              </a:rPr>
              <a:t>https://commons.wikimedia.org/wiki/File:Maisfeld_-_Zea_mays_1.jpg</a:t>
            </a:r>
            <a:r>
              <a:rPr lang="en-US" dirty="0"/>
              <a:t>   (</a:t>
            </a:r>
            <a:r>
              <a:rPr lang="en-US" sz="1200" b="0" i="0" kern="1200" dirty="0">
                <a:solidFill>
                  <a:schemeClr val="tx1"/>
                </a:solidFill>
                <a:effectLst/>
                <a:latin typeface="+mn-lt"/>
                <a:ea typeface="+mn-ea"/>
                <a:cs typeface="+mn-cs"/>
              </a:rPr>
              <a:t>This file is licensed under the </a:t>
            </a:r>
            <a:r>
              <a:rPr lang="en-US" sz="1200" b="0" i="0" u="none" strike="noStrike" kern="1200" dirty="0">
                <a:solidFill>
                  <a:schemeClr val="tx1"/>
                </a:solidFill>
                <a:effectLst/>
                <a:latin typeface="+mn-lt"/>
                <a:ea typeface="+mn-ea"/>
                <a:cs typeface="+mn-cs"/>
                <a:hlinkClick r:id="rId4" tooltip="w:en:Creative Commons"/>
              </a:rPr>
              <a:t>Creative Commons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Attribution-Share Alike 4.0 International</a:t>
            </a:r>
            <a:r>
              <a:rPr lang="en-US" sz="1200" b="0" i="0" kern="1200" dirty="0">
                <a:solidFill>
                  <a:schemeClr val="tx1"/>
                </a:solidFill>
                <a:effectLst/>
                <a:latin typeface="+mn-lt"/>
                <a:ea typeface="+mn-ea"/>
                <a:cs typeface="+mn-cs"/>
              </a:rPr>
              <a:t> license.)</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464281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Looking at the spatial distribution of NDVI values across the season, we see a narrow range of values, relatively lower than those of corn. We see a slight progressive increase beginning in October through November. Values thereafter are somewhat stagnant and do not allow for meaningful interpretation of the time of flowering, harvest, and leaf fall.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71251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we are showing the pixel distribution across time for two walnut sites at high elevation. We would expect them to behave similarly. From these boxplots, a sharp uptake can be noticed when leaves are likely forming across the orchard. A plateau appears to be reached in the mid season. </a:t>
            </a:r>
            <a:r>
              <a:rPr lang="en-US"/>
              <a:t>The subsequent growth stages are then harder to decipher. </a:t>
            </a:r>
            <a:r>
              <a:rPr lang="en-US">
                <a:cs typeface="Calibri"/>
              </a:rPr>
              <a:t>In the case of Site 101 (on the left), the season appears to extend beyond the FAO reference curve, while Site 102 (on the right) seems to have a shorter growing cycle with a noticeable decline initiated around Day 124. This makes the process of relating NDVI with FAO Kc more difficult and has resulted in weak correlations to date, motivating us to explore an alternative methodology.</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207155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our ET-approach, we used ET and PET observations from the ECOSTRESS mission aboard the International Space Station at 70 m resolution. These datasets have a fine resolution with 70-m pixels. ET was divided by PET to get an approximation of Kc at a site. These estimates from the second methodology were helpful to confirm our prior results and fill in blanks left by our first methodology. </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1470012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ECOSTRESS ET snapshots are shown here for the growing season of walnuts for the year 2021 – 2022. As can be seen in the image, the ECOSTRESS ET is not available for a fix revisit period leading to temporally inconsistent sampling. While we expect some patterns in evapotranspiration throughout the growth stages, no prominent trend and no clear indication of flowering and harvest of walnuts can be inferred </a:t>
            </a:r>
            <a:r>
              <a:rPr lang="en-US" dirty="0"/>
              <a:t>from these snapshots in time of ET.</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894194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mean of observed ET and PET value across the growing season have been plotted. To account for the inconsistency in the data, the moving average of ET and PET across the growing season has been calculated and plotted, making it easier to observe the trends in ET and PET. It can be seen that both ET and PET are highly variable across the season.</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68346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partnered with the Centro de </a:t>
            </a:r>
            <a:r>
              <a:rPr lang="en-US" dirty="0" err="1"/>
              <a:t>Informacion</a:t>
            </a:r>
            <a:r>
              <a:rPr lang="en-US" dirty="0"/>
              <a:t> de </a:t>
            </a:r>
            <a:r>
              <a:rPr lang="en-US" dirty="0" err="1"/>
              <a:t>Recursos</a:t>
            </a:r>
            <a:r>
              <a:rPr lang="en-US" dirty="0"/>
              <a:t> Naturales (CIREN) and the Embassy of Chile, Agricultural Office,  aimed to expand beyond reference crop coefficients (Kc) and assess actual irrigation needs across the region. CIREN works to ensure high-quality planning, decision-making, and the design of productive development and land use policies in Chile.</a:t>
            </a:r>
            <a:r>
              <a:rPr lang="en-US" dirty="0">
                <a:cs typeface="Calibri"/>
              </a:rPr>
              <a:t> Currently, the organization contributes to the decision-making in resolve the impacts of water scarcity on agriculture. In this project, CIREN contributes greatly with the in-situ data and their local knowledge about the region. Additionally, the Embassy of Chile agricultural Office is also a key partner on this project. </a:t>
            </a:r>
          </a:p>
          <a:p>
            <a:endParaRPr lang="en-US" dirty="0">
              <a:cs typeface="Calibri"/>
            </a:endParaRPr>
          </a:p>
          <a:p>
            <a:r>
              <a:rPr lang="en-US" b="1" dirty="0">
                <a:cs typeface="Calibri"/>
              </a:rPr>
              <a:t>Image Credit/Source: </a:t>
            </a:r>
            <a:r>
              <a:rPr lang="en-US" b="1" dirty="0"/>
              <a:t>Felipe </a:t>
            </a:r>
            <a:r>
              <a:rPr lang="en-US" b="1" dirty="0" err="1"/>
              <a:t>Arróspide</a:t>
            </a:r>
            <a:r>
              <a:rPr lang="en-US" b="1" dirty="0"/>
              <a:t> (partner CIREN) via email | </a:t>
            </a:r>
            <a:r>
              <a:rPr lang="en-US" b="0" dirty="0"/>
              <a:t>with permission from partner</a:t>
            </a:r>
            <a:endParaRPr lang="en-US" b="0" dirty="0">
              <a:cs typeface="Calibri"/>
            </a:endParaRPr>
          </a:p>
          <a:p>
            <a:r>
              <a:rPr lang="en-US" b="1" dirty="0">
                <a:cs typeface="Calibri"/>
              </a:rPr>
              <a:t>CIREN description source: </a:t>
            </a:r>
            <a:r>
              <a:rPr lang="en-US" dirty="0">
                <a:hlinkClick r:id="rId3"/>
              </a:rPr>
              <a:t>https://www.ciren.cl/quienes-somos/</a:t>
            </a:r>
            <a:r>
              <a:rPr lang="en-US" dirty="0"/>
              <a:t> </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314948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ET and PET derived from moving average, the Kc for development stage (~DAP 40 to ~ DAP 140) has been calculated. The development stage for walnuts is very long, and the water requirement during this stage is high. The calculated Kc value for the development stage can be reported for use by our partners. During the development stage, the ET and PET plots show that there is a potential underestimation of crop irrigation requirements when the green line dips below the gray dashes.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1787297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ET and PET for walnut appeared to be influenced by the floor vegetation, irrigation patterns and weather conditions. Nevertheless, we identified Kc in the development stage of walnut to be around 0.80</a:t>
            </a:r>
          </a:p>
          <a:p>
            <a:pPr>
              <a:spcAft>
                <a:spcPts val="600"/>
              </a:spcAft>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Credit/Source: </a:t>
            </a:r>
            <a:r>
              <a:rPr lang="en-US" b="1" dirty="0" err="1"/>
              <a:t>Sierrasue</a:t>
            </a:r>
            <a:r>
              <a:rPr lang="en-US" b="1" dirty="0"/>
              <a:t> on </a:t>
            </a:r>
            <a:r>
              <a:rPr lang="en-US" b="1" dirty="0" err="1"/>
              <a:t>Pixabay</a:t>
            </a:r>
            <a:r>
              <a:rPr lang="en-US" b="1" dirty="0"/>
              <a:t> via </a:t>
            </a:r>
            <a:r>
              <a:rPr lang="en-US" dirty="0">
                <a:hlinkClick r:id="rId3"/>
              </a:rPr>
              <a:t>https://pixabay.com/photos/orchard-trees-walnut-nuts-nature-1149536/</a:t>
            </a:r>
            <a:r>
              <a:rPr lang="en-US" dirty="0"/>
              <a:t>  (</a:t>
            </a:r>
            <a:r>
              <a:rPr lang="en-US" sz="1200" b="0" i="0" u="sng" kern="1200" dirty="0">
                <a:solidFill>
                  <a:schemeClr val="tx1"/>
                </a:solidFill>
                <a:effectLst/>
                <a:latin typeface="+mn-lt"/>
                <a:ea typeface="+mn-ea"/>
                <a:cs typeface="+mn-cs"/>
                <a:hlinkClick r:id="rId4"/>
              </a:rPr>
              <a:t>Pixabay License</a:t>
            </a:r>
            <a:r>
              <a:rPr lang="en-US" sz="1200" b="0" i="0" u="sng"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Free for commercial use  No attribution required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3683462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buClr>
                <a:srgbClr val="CF703B"/>
              </a:buClr>
            </a:pPr>
            <a:r>
              <a:rPr lang="en-US"/>
              <a:t>The influence of floor vegetation, weather and irrigation patterns on NDVI and ET has not been accounted. This can lead to an uncertainty in the estimates of Kc for both corn and walnut. Limited data points were available for fitting a regression between NDVI and FAO Kc due to the longer revisit period of the Landsat-8 OLI. Further, some Earth observations were impacted by cloud cover and could not be considered. Similarly, the selected parcels showed NDVI signals for certain seasons that did not align with the phenological information from our partner and had to be disregarded. Irregularity in data acquisition (i.e. no fixed revisit time) from ECOSTRESS does not capture the variability of ET and PET across the growing season of corn and walnut. This hampers our ability to report different Kc values through growth stages.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4768437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We leveraged NASA Earth observations and developed regional model of Kc through the growing cycle of corn. We also estimated Kc values for the development stage of walnut. As such, our study captured overall trends and site-specific signals. Overall, this work showed the potential to estimate actual crop water requirements, assess irrigation needs, and inform water management.</a:t>
            </a:r>
            <a:endParaRPr lang="en-US" dirty="0">
              <a:cs typeface="Calibri"/>
            </a:endParaRPr>
          </a:p>
          <a:p>
            <a:r>
              <a:rPr lang="en-US" b="1" dirty="0">
                <a:cs typeface="Calibri"/>
              </a:rPr>
              <a:t>Image Credit/Source: </a:t>
            </a:r>
            <a:r>
              <a:rPr lang="en-US" b="1" dirty="0"/>
              <a:t>Felipe </a:t>
            </a:r>
            <a:r>
              <a:rPr lang="en-US" b="1" dirty="0" err="1"/>
              <a:t>Arróspide</a:t>
            </a:r>
            <a:r>
              <a:rPr lang="en-US" b="1" dirty="0"/>
              <a:t> (partner CIREN) via email  | with partner permission </a:t>
            </a:r>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752083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Further data cleaning could improve our NDVI approach. In addition, more comparisons could be drawn for PET from MODIS and ECOSTRESS. Weather data could also be incorporated to calculate PET. Last, this work could be expanded to account for other sites and crop types.</a:t>
            </a:r>
            <a:endParaRPr lang="en-US" dirty="0">
              <a:cs typeface="Calibri" panose="020F0502020204030204"/>
            </a:endParaRPr>
          </a:p>
          <a:p>
            <a:pPr>
              <a:spcAft>
                <a:spcPts val="600"/>
              </a:spcAft>
            </a:pPr>
            <a:endParaRPr lang="en-US" dirty="0">
              <a:cs typeface="Calibri" panose="020F0502020204030204"/>
            </a:endParaRPr>
          </a:p>
          <a:p>
            <a:r>
              <a:rPr lang="en-US" b="1" dirty="0"/>
              <a:t>Image Credit/Source: Felipe </a:t>
            </a:r>
            <a:r>
              <a:rPr lang="en-US" b="1" dirty="0" err="1"/>
              <a:t>Arróspide</a:t>
            </a:r>
            <a:r>
              <a:rPr lang="en-US" b="1" dirty="0"/>
              <a:t> (partner CIREN) via email | with partner permission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2060499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a:spcAft>
                <a:spcPts val="600"/>
              </a:spcAft>
            </a:pPr>
            <a:r>
              <a:rPr lang="en-US">
                <a:cs typeface="Calibri"/>
              </a:rPr>
              <a:t>We would like to acknowledge other contributors to our project: </a:t>
            </a:r>
            <a:r>
              <a:rPr lang="en-US"/>
              <a:t>CIREN, Embassy of Chile, Agricultural Office, Dr. Kenton Ross(NASA Langley Research Center), Dr. Venkataraman Lakshmi(University of Virginia), and our DEVELOP Fellow Caroline Williams. </a:t>
            </a:r>
          </a:p>
          <a:p>
            <a:endParaRPr lang="en-US">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35</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41781610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Large corn circle to demonstrate the concept of using a site specific NDVI. Note: some variation and relatively high resolution. </a:t>
            </a:r>
          </a:p>
          <a:p>
            <a:r>
              <a:rPr lang="en-US" b="1" dirty="0">
                <a:cs typeface="Calibri"/>
              </a:rPr>
              <a:t>Citations/Sources: </a:t>
            </a:r>
            <a:r>
              <a:rPr lang="en-US" b="1" dirty="0" err="1"/>
              <a:t>Ciren</a:t>
            </a:r>
            <a:r>
              <a:rPr lang="en-US" b="1" dirty="0"/>
              <a:t>, Esri, Maxar, NASA (Maxar in this case is a part of the Esri autogenerated </a:t>
            </a:r>
            <a:r>
              <a:rPr lang="en-US" b="1" dirty="0" err="1"/>
              <a:t>basemap</a:t>
            </a:r>
            <a:r>
              <a:rPr lang="en-US" b="1" dirty="0"/>
              <a:t> credits)</a:t>
            </a:r>
            <a:endParaRPr lang="en-US" b="1"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3929631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Map of ECOSTRESS median ET Daily on a given day. Note the large ranges between the city/mountains and the fields in terms of ET. The fields have a much higher ET daily value shown in blue, when compared to the ET daily values of the city and mountains. </a:t>
            </a:r>
            <a:endParaRPr lang="en-US" b="1" dirty="0"/>
          </a:p>
          <a:p>
            <a:r>
              <a:rPr lang="en-US" b="1" dirty="0"/>
              <a:t>Citations/Sources: </a:t>
            </a:r>
            <a:r>
              <a:rPr lang="en-US" b="1" dirty="0" err="1"/>
              <a:t>Ciren</a:t>
            </a:r>
            <a:r>
              <a:rPr lang="en-US" b="1" dirty="0"/>
              <a:t>, Esri, Maxar, NASA  (Maxar in this case is a part of the Esri autogenerated </a:t>
            </a:r>
            <a:r>
              <a:rPr lang="en-US" b="1" dirty="0" err="1"/>
              <a:t>basemap</a:t>
            </a:r>
            <a:r>
              <a:rPr lang="en-US" b="1" dirty="0"/>
              <a:t> credits)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3268587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DEVELOP project was initiated in support of our partner's objectives. Our team is made up of Benjamin Goffin (in the role of the project lead) and </a:t>
            </a:r>
            <a:r>
              <a:rPr lang="en-US" err="1"/>
              <a:t>Rishudh</a:t>
            </a:r>
            <a:r>
              <a:rPr lang="en-US"/>
              <a:t> Thakur, Duncan Srsic, and Sarah Carlos. Based on inputs from our partners on our ground, the team aimed to analyze irrigation needs and maximize the efficiency of water usage in crop production.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12537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support of their work, we </a:t>
            </a:r>
            <a:r>
              <a:rPr lang="en-US" dirty="0"/>
              <a:t>obtained crop coefficients (Kc) specific to the geography and Climate of the </a:t>
            </a:r>
            <a:r>
              <a:rPr lang="en-US" dirty="0" err="1"/>
              <a:t>Maipo</a:t>
            </a:r>
            <a:r>
              <a:rPr lang="en-US" dirty="0"/>
              <a:t> River Valley. In addition, we compared techniques and confirmed Kc estimates between crop types, through the growing seasons, and across the region. Ultimately, this project will serve as a foundation to assess agricultural water demand based on remote sensing and meteorology.</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Image Credit/Source: </a:t>
            </a:r>
            <a:r>
              <a:rPr lang="en-US" b="1" dirty="0"/>
              <a:t>Felipe </a:t>
            </a:r>
            <a:r>
              <a:rPr lang="en-US" b="1" dirty="0" err="1"/>
              <a:t>Arróspide</a:t>
            </a:r>
            <a:r>
              <a:rPr lang="en-US" b="1" dirty="0"/>
              <a:t> (partner CIREN) via email | </a:t>
            </a:r>
            <a:r>
              <a:rPr lang="en-US" b="0" dirty="0"/>
              <a:t>with permission from partner</a:t>
            </a:r>
            <a:endParaRPr lang="en-US" b="0"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04479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meet our project goals, we used data from several NASA programs among which Operational Land Imager (OLI) on Landsat-8, the Moderate Resolution Imaging Spectroradiometer (MODIS) aboard Terra, and </a:t>
            </a:r>
            <a:r>
              <a:rPr lang="en-US"/>
              <a:t>NASA's Ecosystem Spaceborne Thermal Radiometer Experiment on Space Station (ECOSTRESS)</a:t>
            </a:r>
          </a:p>
          <a:p>
            <a:endParaRPr lang="en-US">
              <a:cs typeface="Calibri"/>
            </a:endParaRPr>
          </a:p>
          <a:p>
            <a:r>
              <a:rPr lang="en-US" b="1">
                <a:cs typeface="Calibri"/>
              </a:rPr>
              <a:t>Landsat 8 image source: </a:t>
            </a:r>
            <a:r>
              <a:rPr lang="en-US" b="1"/>
              <a:t>https://www.devpedia.developexchange.com/dp/index.php?title=List_of_Satellite_Pictures</a:t>
            </a:r>
            <a:endParaRPr lang="en-US" b="1">
              <a:cs typeface="Calibri"/>
            </a:endParaRPr>
          </a:p>
          <a:p>
            <a:r>
              <a:rPr lang="en-US" b="1">
                <a:cs typeface="Calibri"/>
              </a:rPr>
              <a:t>Terra image source:</a:t>
            </a:r>
            <a:r>
              <a:rPr lang="en-US" b="1"/>
              <a:t> https://www.devpedia.developexchange.com/dp/index.php?title=List_of_Satellite_Pictures</a:t>
            </a:r>
            <a:endParaRPr lang="en-US" b="1">
              <a:cs typeface="Calibri" panose="020F0502020204030204"/>
            </a:endParaRPr>
          </a:p>
          <a:p>
            <a:r>
              <a:rPr lang="en-US" b="1">
                <a:cs typeface="Calibri" panose="020F0502020204030204"/>
              </a:rPr>
              <a:t>ECOSTRESS source: </a:t>
            </a:r>
            <a:r>
              <a:rPr lang="en-US" b="1"/>
              <a:t>https://www.jpl.nasa.gov/missions/ecosystem-spaceborne-thermal-radiometer-experiment-on-space-station-ecostress</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22976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inform our site selection, our partners provided us with geospatial information pertaining to field extents and crop types. We removed a 50-meter buffer around each parcel to reduce contamination from nearby pixels and potential edge effect within an agricultural field. The resulting parcels were filtered for individual areas greater than roughly 3 hectares with at least 30 pixels of size 30m by 30m. </a:t>
            </a:r>
          </a:p>
          <a:p>
            <a:endParaRPr lang="en-US"/>
          </a:p>
          <a:p>
            <a:r>
              <a:rPr lang="en-US"/>
              <a:t>For this feasibility project, two types of crops were considered with corn as an annual crop and walnut as a perennial one. </a:t>
            </a:r>
            <a:endParaRPr lang="en-US">
              <a:ea typeface="Calibri"/>
              <a:cs typeface="Calibri"/>
            </a:endParaRPr>
          </a:p>
          <a:p>
            <a:endParaRPr lang="en-US">
              <a:cs typeface="Calibri" panose="020F0502020204030204"/>
            </a:endParaRPr>
          </a:p>
          <a:p>
            <a:r>
              <a:rPr lang="en-US"/>
              <a:t>Four fields and four orchards were selected for each crop type capturing similar and different geographic and climatic conditions. These sites covered a wide elevation range from 0 to 600 m with annual precipitation between 200 and 500 mm. </a:t>
            </a:r>
            <a:endParaRPr lang="en-US">
              <a:cs typeface="Calibri"/>
            </a:endParaRPr>
          </a:p>
          <a:p>
            <a:endParaRPr lang="en-US"/>
          </a:p>
          <a:p>
            <a:r>
              <a:rPr lang="en-US"/>
              <a:t>Sites for Corn (“</a:t>
            </a:r>
            <a:r>
              <a:rPr lang="en-US" err="1"/>
              <a:t>Maiz</a:t>
            </a:r>
            <a:r>
              <a:rPr lang="en-US"/>
              <a:t>”) and Walnut (“Nogal”) were labeled with M and N, respectively. Sites at Lower and Higher elevations included the letter L or M. These locations were spread over a large spatial distribution from the vicinity of </a:t>
            </a:r>
            <a:r>
              <a:rPr lang="en-US" err="1"/>
              <a:t>Melipila</a:t>
            </a:r>
            <a:r>
              <a:rPr lang="en-US"/>
              <a:t> to the Santiago metropolitan area. </a:t>
            </a:r>
            <a:endParaRPr lang="en-US">
              <a:ea typeface="Calibri"/>
              <a:cs typeface="Calibri"/>
            </a:endParaRPr>
          </a:p>
          <a:p>
            <a:endParaRPr lang="en-US" b="1">
              <a:ea typeface="Calibri"/>
              <a:cs typeface="Calibri"/>
            </a:endParaRPr>
          </a:p>
          <a:p>
            <a:r>
              <a:rPr lang="en-US" b="1" err="1">
                <a:cs typeface="Calibri"/>
              </a:rPr>
              <a:t>Basemap</a:t>
            </a:r>
            <a:r>
              <a:rPr lang="en-US" b="1">
                <a:cs typeface="Calibri"/>
              </a:rPr>
              <a:t> credits/sources: </a:t>
            </a:r>
            <a:r>
              <a:rPr lang="en-US" b="1"/>
              <a:t>CIREN, Esri, NASA, METI, NGA, USGS, HERE, Garmin, Foursquare, FAO via ArcGIS Pro</a:t>
            </a:r>
            <a:endParaRPr lang="en-US" b="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739099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table shows the selected corn fields for the project. We selected 6 fields from the lower elevation, with 3 in the vicinity of </a:t>
            </a:r>
            <a:r>
              <a:rPr lang="en-US" err="1">
                <a:cs typeface="Calibri"/>
              </a:rPr>
              <a:t>Melipilla</a:t>
            </a:r>
            <a:r>
              <a:rPr lang="en-US">
                <a:cs typeface="Calibri"/>
              </a:rPr>
              <a:t> and 3 more near Maria Pinto. We also identified 6 sites at a relatively higher elevation, with 3 near </a:t>
            </a:r>
            <a:r>
              <a:rPr lang="en-US" err="1">
                <a:cs typeface="Calibri"/>
              </a:rPr>
              <a:t>Talagante</a:t>
            </a:r>
            <a:r>
              <a:rPr lang="en-US">
                <a:cs typeface="Calibri"/>
              </a:rPr>
              <a:t> and 3 near Laguna </a:t>
            </a:r>
            <a:r>
              <a:rPr lang="en-US" err="1">
                <a:cs typeface="Calibri"/>
              </a:rPr>
              <a:t>Aculeo</a:t>
            </a:r>
            <a:r>
              <a:rPr lang="en-US">
                <a:cs typeface="Calibri"/>
              </a:rPr>
              <a:t>. The close proximity of 3 sites should provide redundancy and consistency in our findings while the geographic spread across the region should provide a range in geographic and meteorologic conditions.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098035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Similarly to the corn fields selection, we also diversify our collection for Walnut sites with 2 lower elevation sites near </a:t>
            </a:r>
            <a:r>
              <a:rPr lang="en-US" err="1">
                <a:cs typeface="Calibri"/>
              </a:rPr>
              <a:t>Melipilla</a:t>
            </a:r>
            <a:r>
              <a:rPr lang="en-US">
                <a:cs typeface="Calibri"/>
              </a:rPr>
              <a:t> and 2 sites at relatively higher elevation near </a:t>
            </a:r>
            <a:r>
              <a:rPr lang="en-US" err="1">
                <a:cs typeface="Calibri"/>
              </a:rPr>
              <a:t>Lampa</a:t>
            </a:r>
            <a:r>
              <a:rPr lang="en-US">
                <a:cs typeface="Calibri"/>
              </a:rPr>
              <a:t>.</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1685448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a:solidFill>
                  <a:schemeClr val="bg1"/>
                </a:solidFill>
                <a:latin typeface="Century Gothic" panose="020B0502020202020204" pitchFamily="34" charset="0"/>
              </a:rPr>
              <a:t>Node Name (i.e. North Carolina – NCEI) </a:t>
            </a:r>
            <a:endParaRPr lang="en-US">
              <a:solidFill>
                <a:schemeClr val="bg1"/>
              </a:solidFill>
            </a:endParaRPr>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a:solidFill>
                  <a:srgbClr val="CD7143"/>
                </a:solidFill>
              </a:rPr>
              <a:t>STUDY AREA</a:t>
            </a:r>
          </a:p>
          <a:p>
            <a:pPr algn="ctr"/>
            <a:r>
              <a:rPr lang="en-US" sz="2600" b="0" spc="0" baseline="0">
                <a:solidFill>
                  <a:srgbClr val="CD7143"/>
                </a:solidFill>
              </a:rPr>
              <a:t>Agriculture</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a:solidFill>
                  <a:schemeClr val="tx1">
                    <a:lumMod val="75000"/>
                    <a:lumOff val="25000"/>
                  </a:schemeClr>
                </a:solidFill>
              </a:rPr>
              <a:t>Long Title Goes Here (Title Case)</a:t>
            </a:r>
          </a:p>
          <a:p>
            <a:pPr algn="ctr">
              <a:spcBef>
                <a:spcPts val="0"/>
              </a:spcBef>
            </a:pPr>
            <a:r>
              <a:rPr lang="en-US" sz="160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4500"/>
            <a:ext cx="5492500" cy="954107"/>
          </a:xfrm>
          <a:prstGeom prst="rect">
            <a:avLst/>
          </a:prstGeom>
          <a:noFill/>
        </p:spPr>
        <p:txBody>
          <a:bodyPr wrap="square" rtlCol="0">
            <a:spAutoFit/>
          </a:bodyPr>
          <a:lstStyle/>
          <a:p>
            <a:pPr algn="ctr"/>
            <a:r>
              <a:rPr lang="en-US" sz="1400">
                <a:latin typeface="Century Gothic" panose="020B0502020202020204" pitchFamily="34" charset="0"/>
              </a:rPr>
              <a:t>Team Member 1</a:t>
            </a:r>
          </a:p>
          <a:p>
            <a:pPr algn="ctr"/>
            <a:r>
              <a:rPr lang="en-US" sz="1400">
                <a:latin typeface="Century Gothic" panose="020B0502020202020204" pitchFamily="34" charset="0"/>
              </a:rPr>
              <a:t>Team Member 2</a:t>
            </a:r>
          </a:p>
          <a:p>
            <a:pPr algn="ctr"/>
            <a:r>
              <a:rPr lang="en-US" sz="1400">
                <a:latin typeface="Century Gothic" panose="020B0502020202020204" pitchFamily="34" charset="0"/>
              </a:rPr>
              <a:t>Team Member 3</a:t>
            </a:r>
          </a:p>
          <a:p>
            <a:pPr algn="ctr"/>
            <a:r>
              <a:rPr lang="en-US" sz="1400">
                <a:latin typeface="Century Gothic" panose="020B0502020202020204" pitchFamily="34" charset="0"/>
              </a:rPr>
              <a:t>Team Member 4</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pic>
        <p:nvPicPr>
          <p:cNvPr id="10" name="Picture 9">
            <a:extLst>
              <a:ext uri="{FF2B5EF4-FFF2-40B4-BE49-F238E27FC236}">
                <a16:creationId xmlns:a16="http://schemas.microsoft.com/office/drawing/2014/main" id="{DC60653C-0540-8B4E-9F3C-23A551B806C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623" t="74" r="1365"/>
          <a:stretch/>
        </p:blipFill>
        <p:spPr>
          <a:xfrm>
            <a:off x="6095186" y="1089989"/>
            <a:ext cx="6108216" cy="5206303"/>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3" name="Picture 12">
            <a:extLst>
              <a:ext uri="{FF2B5EF4-FFF2-40B4-BE49-F238E27FC236}">
                <a16:creationId xmlns:a16="http://schemas.microsoft.com/office/drawing/2014/main" id="{4CCB3516-8266-456C-B5F1-0897EFA7092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pic>
        <p:nvPicPr>
          <p:cNvPr id="14" name="Picture 13">
            <a:extLst>
              <a:ext uri="{FF2B5EF4-FFF2-40B4-BE49-F238E27FC236}">
                <a16:creationId xmlns:a16="http://schemas.microsoft.com/office/drawing/2014/main" id="{5C9E7415-E1CE-5C4C-B70F-595C0A85BB3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623" t="74" r="1365"/>
          <a:stretch/>
        </p:blipFill>
        <p:spPr>
          <a:xfrm>
            <a:off x="6093362" y="1080493"/>
            <a:ext cx="6108216" cy="5206303"/>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92_4E7C4AF0.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a:solidFill>
                  <a:schemeClr val="bg1"/>
                </a:solidFill>
                <a:latin typeface="Century Gothic"/>
              </a:rPr>
              <a:t>Pop-Up Project – PUP  </a:t>
            </a:r>
            <a:endParaRPr lang="en-US">
              <a:solidFill>
                <a:schemeClr val="bg1"/>
              </a:solidFill>
            </a:endParaRPr>
          </a:p>
        </p:txBody>
      </p:sp>
      <p:sp>
        <p:nvSpPr>
          <p:cNvPr id="10" name="Title 1">
            <a:extLst>
              <a:ext uri="{FF2B5EF4-FFF2-40B4-BE49-F238E27FC236}">
                <a16:creationId xmlns:a16="http://schemas.microsoft.com/office/drawing/2014/main" id="{9012EA63-DAE8-4A43-9C78-669B389B23CF}"/>
              </a:ext>
            </a:extLst>
          </p:cNvPr>
          <p:cNvSpPr txBox="1">
            <a:spLocks/>
          </p:cNvSpPr>
          <p:nvPr/>
        </p:nvSpPr>
        <p:spPr>
          <a:xfrm>
            <a:off x="304799" y="2603075"/>
            <a:ext cx="548640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500" spc="0">
                <a:solidFill>
                  <a:srgbClr val="CD7143"/>
                </a:solidFill>
                <a:latin typeface="Century Gothic"/>
              </a:rPr>
              <a:t>MAIPO RIVER VALLEY</a:t>
            </a:r>
            <a:endParaRPr lang="en-US"/>
          </a:p>
          <a:p>
            <a:pPr algn="ctr"/>
            <a:r>
              <a:rPr lang="en-US" sz="2600" b="0" spc="0" baseline="0">
                <a:solidFill>
                  <a:srgbClr val="CD7143"/>
                </a:solidFill>
              </a:rPr>
              <a:t>Agriculture</a:t>
            </a:r>
          </a:p>
        </p:txBody>
      </p:sp>
      <p:sp>
        <p:nvSpPr>
          <p:cNvPr id="11" name="Subtitle 2">
            <a:extLst>
              <a:ext uri="{FF2B5EF4-FFF2-40B4-BE49-F238E27FC236}">
                <a16:creationId xmlns:a16="http://schemas.microsoft.com/office/drawing/2014/main" id="{C210D603-ABC5-408C-A56B-FD94722A3032}"/>
              </a:ext>
            </a:extLst>
          </p:cNvPr>
          <p:cNvSpPr txBox="1">
            <a:spLocks/>
          </p:cNvSpPr>
          <p:nvPr/>
        </p:nvSpPr>
        <p:spPr>
          <a:xfrm>
            <a:off x="304799" y="3927700"/>
            <a:ext cx="54864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a:solidFill>
                  <a:schemeClr val="tx1">
                    <a:lumMod val="75000"/>
                    <a:lumOff val="25000"/>
                  </a:schemeClr>
                </a:solidFill>
                <a:latin typeface="Century Gothic"/>
              </a:rPr>
              <a:t>Determining Crop Coefficients </a:t>
            </a:r>
            <a:endParaRPr lang="en-US">
              <a:solidFill>
                <a:schemeClr val="tx1">
                  <a:lumMod val="75000"/>
                  <a:lumOff val="25000"/>
                </a:schemeClr>
              </a:solidFill>
            </a:endParaRPr>
          </a:p>
          <a:p>
            <a:pPr>
              <a:spcBef>
                <a:spcPts val="0"/>
              </a:spcBef>
            </a:pPr>
            <a:r>
              <a:rPr lang="en-US" sz="1600">
                <a:solidFill>
                  <a:schemeClr val="tx1">
                    <a:lumMod val="75000"/>
                    <a:lumOff val="25000"/>
                  </a:schemeClr>
                </a:solidFill>
                <a:latin typeface="Century Gothic"/>
              </a:rPr>
              <a:t>Using Remote Sensing</a:t>
            </a:r>
            <a:endParaRPr lang="en-US">
              <a:solidFill>
                <a:schemeClr val="tx1">
                  <a:lumMod val="75000"/>
                  <a:lumOff val="25000"/>
                </a:schemeClr>
              </a:solidFill>
            </a:endParaRPr>
          </a:p>
          <a:p>
            <a:pPr>
              <a:spcBef>
                <a:spcPts val="0"/>
              </a:spcBef>
            </a:pPr>
            <a:r>
              <a:rPr lang="en-US" sz="1600">
                <a:solidFill>
                  <a:schemeClr val="tx1">
                    <a:lumMod val="75000"/>
                    <a:lumOff val="25000"/>
                  </a:schemeClr>
                </a:solidFill>
                <a:latin typeface="Century Gothic"/>
              </a:rPr>
              <a:t>for the </a:t>
            </a:r>
            <a:r>
              <a:rPr lang="en-US" sz="1600" err="1">
                <a:solidFill>
                  <a:schemeClr val="tx1">
                    <a:lumMod val="75000"/>
                    <a:lumOff val="25000"/>
                  </a:schemeClr>
                </a:solidFill>
                <a:latin typeface="Century Gothic"/>
              </a:rPr>
              <a:t>Maipo</a:t>
            </a:r>
            <a:r>
              <a:rPr lang="en-US" sz="1600">
                <a:solidFill>
                  <a:schemeClr val="tx1">
                    <a:lumMod val="75000"/>
                    <a:lumOff val="25000"/>
                  </a:schemeClr>
                </a:solidFill>
                <a:latin typeface="Century Gothic"/>
              </a:rPr>
              <a:t> River Valley Basin in Chile</a:t>
            </a:r>
          </a:p>
        </p:txBody>
      </p:sp>
      <p:sp>
        <p:nvSpPr>
          <p:cNvPr id="12" name="TextBox 11">
            <a:extLst>
              <a:ext uri="{FF2B5EF4-FFF2-40B4-BE49-F238E27FC236}">
                <a16:creationId xmlns:a16="http://schemas.microsoft.com/office/drawing/2014/main" id="{9D6D06C4-347B-4633-9682-AE1A8235E5CD}"/>
              </a:ext>
            </a:extLst>
          </p:cNvPr>
          <p:cNvSpPr txBox="1"/>
          <p:nvPr/>
        </p:nvSpPr>
        <p:spPr>
          <a:xfrm>
            <a:off x="301749" y="5154500"/>
            <a:ext cx="5492500" cy="954107"/>
          </a:xfrm>
          <a:prstGeom prst="rect">
            <a:avLst/>
          </a:prstGeom>
          <a:noFill/>
        </p:spPr>
        <p:txBody>
          <a:bodyPr wrap="square" lIns="91440" tIns="45720" rIns="91440" bIns="45720" rtlCol="0" anchor="t">
            <a:spAutoFit/>
          </a:bodyPr>
          <a:lstStyle/>
          <a:p>
            <a:pPr algn="ctr"/>
            <a:r>
              <a:rPr lang="en-US" sz="1400">
                <a:solidFill>
                  <a:srgbClr val="3F3F3F"/>
                </a:solidFill>
                <a:latin typeface="Century Gothic"/>
              </a:rPr>
              <a:t>Benjamin Goffin</a:t>
            </a:r>
            <a:endParaRPr lang="en-US"/>
          </a:p>
          <a:p>
            <a:pPr algn="ctr"/>
            <a:r>
              <a:rPr lang="en-US" sz="1400">
                <a:solidFill>
                  <a:srgbClr val="3F3F3F"/>
                </a:solidFill>
                <a:latin typeface="Century Gothic"/>
              </a:rPr>
              <a:t>Duncan Srsic</a:t>
            </a:r>
          </a:p>
          <a:p>
            <a:pPr algn="ctr"/>
            <a:r>
              <a:rPr lang="en-US" sz="1400" err="1">
                <a:solidFill>
                  <a:srgbClr val="3F3F3F"/>
                </a:solidFill>
                <a:latin typeface="Century Gothic"/>
              </a:rPr>
              <a:t>Rishudh</a:t>
            </a:r>
            <a:r>
              <a:rPr lang="en-US" sz="1400">
                <a:solidFill>
                  <a:srgbClr val="3F3F3F"/>
                </a:solidFill>
                <a:latin typeface="Century Gothic"/>
              </a:rPr>
              <a:t> Thakur</a:t>
            </a:r>
          </a:p>
          <a:p>
            <a:pPr algn="ctr"/>
            <a:r>
              <a:rPr lang="en-US" sz="1400">
                <a:solidFill>
                  <a:srgbClr val="3F3F3F"/>
                </a:solidFill>
                <a:latin typeface="Century Gothic"/>
              </a:rPr>
              <a:t>Sarah Da Conceição Carlos</a:t>
            </a:r>
            <a:endParaRPr lang="en-US" sz="1400">
              <a:ea typeface="+mn-lt"/>
              <a:cs typeface="+mn-lt"/>
            </a:endParaRPr>
          </a:p>
        </p:txBody>
      </p:sp>
    </p:spTree>
    <p:extLst>
      <p:ext uri="{BB962C8B-B14F-4D97-AF65-F5344CB8AC3E}">
        <p14:creationId xmlns:p14="http://schemas.microsoft.com/office/powerpoint/2010/main" val="2938228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F94B05-CD47-FCC8-ACFE-03BD62A3D549}"/>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STUDY PERIOD</a:t>
            </a:r>
            <a:endParaRPr lang="en-US"/>
          </a:p>
        </p:txBody>
      </p:sp>
      <p:pic>
        <p:nvPicPr>
          <p:cNvPr id="3" name="Picture 3">
            <a:extLst>
              <a:ext uri="{FF2B5EF4-FFF2-40B4-BE49-F238E27FC236}">
                <a16:creationId xmlns:a16="http://schemas.microsoft.com/office/drawing/2014/main" id="{0EE70D6C-67EF-8FF7-EB24-D1695CE2CCDE}"/>
              </a:ext>
            </a:extLst>
          </p:cNvPr>
          <p:cNvPicPr>
            <a:picLocks noChangeAspect="1"/>
          </p:cNvPicPr>
          <p:nvPr/>
        </p:nvPicPr>
        <p:blipFill>
          <a:blip r:embed="rId3"/>
          <a:stretch>
            <a:fillRect/>
          </a:stretch>
        </p:blipFill>
        <p:spPr>
          <a:xfrm>
            <a:off x="3626173" y="1960750"/>
            <a:ext cx="2562387" cy="3843580"/>
          </a:xfrm>
          <a:prstGeom prst="rect">
            <a:avLst/>
          </a:prstGeom>
          <a:ln>
            <a:noFill/>
          </a:ln>
          <a:effectLst>
            <a:softEdge rad="112500"/>
          </a:effectLst>
        </p:spPr>
      </p:pic>
      <p:pic>
        <p:nvPicPr>
          <p:cNvPr id="4" name="Picture 4">
            <a:extLst>
              <a:ext uri="{FF2B5EF4-FFF2-40B4-BE49-F238E27FC236}">
                <a16:creationId xmlns:a16="http://schemas.microsoft.com/office/drawing/2014/main" id="{F3AF7F73-A957-02F5-45E1-6C7B7B4AF507}"/>
              </a:ext>
            </a:extLst>
          </p:cNvPr>
          <p:cNvPicPr>
            <a:picLocks noChangeAspect="1"/>
          </p:cNvPicPr>
          <p:nvPr/>
        </p:nvPicPr>
        <p:blipFill>
          <a:blip r:embed="rId4"/>
          <a:stretch>
            <a:fillRect/>
          </a:stretch>
        </p:blipFill>
        <p:spPr>
          <a:xfrm>
            <a:off x="1053454" y="2413636"/>
            <a:ext cx="2575302" cy="3853069"/>
          </a:xfrm>
          <a:prstGeom prst="rect">
            <a:avLst/>
          </a:prstGeom>
          <a:ln>
            <a:noFill/>
          </a:ln>
          <a:effectLst>
            <a:softEdge rad="112500"/>
          </a:effectLst>
        </p:spPr>
      </p:pic>
      <p:pic>
        <p:nvPicPr>
          <p:cNvPr id="5" name="Picture 7">
            <a:extLst>
              <a:ext uri="{FF2B5EF4-FFF2-40B4-BE49-F238E27FC236}">
                <a16:creationId xmlns:a16="http://schemas.microsoft.com/office/drawing/2014/main" id="{AD201759-F501-8BA7-018D-891901FC078E}"/>
              </a:ext>
            </a:extLst>
          </p:cNvPr>
          <p:cNvPicPr>
            <a:picLocks noChangeAspect="1"/>
          </p:cNvPicPr>
          <p:nvPr/>
        </p:nvPicPr>
        <p:blipFill>
          <a:blip r:embed="rId5"/>
          <a:stretch>
            <a:fillRect/>
          </a:stretch>
        </p:blipFill>
        <p:spPr>
          <a:xfrm>
            <a:off x="8747072" y="1930831"/>
            <a:ext cx="2562387" cy="3856495"/>
          </a:xfrm>
          <a:prstGeom prst="rect">
            <a:avLst/>
          </a:prstGeom>
          <a:ln>
            <a:noFill/>
          </a:ln>
          <a:effectLst>
            <a:softEdge rad="112500"/>
          </a:effectLst>
        </p:spPr>
      </p:pic>
      <p:pic>
        <p:nvPicPr>
          <p:cNvPr id="8" name="Picture 10" descr="A picture containing outdoor, green, plant, leaf&#10;&#10;Description automatically generated">
            <a:extLst>
              <a:ext uri="{FF2B5EF4-FFF2-40B4-BE49-F238E27FC236}">
                <a16:creationId xmlns:a16="http://schemas.microsoft.com/office/drawing/2014/main" id="{F19E7174-4377-B2B5-804A-2A058C6E202C}"/>
              </a:ext>
            </a:extLst>
          </p:cNvPr>
          <p:cNvPicPr>
            <a:picLocks noChangeAspect="1"/>
          </p:cNvPicPr>
          <p:nvPr/>
        </p:nvPicPr>
        <p:blipFill>
          <a:blip r:embed="rId6"/>
          <a:stretch>
            <a:fillRect/>
          </a:stretch>
        </p:blipFill>
        <p:spPr>
          <a:xfrm>
            <a:off x="6184684" y="2407189"/>
            <a:ext cx="2562387" cy="3843580"/>
          </a:xfrm>
          <a:prstGeom prst="rect">
            <a:avLst/>
          </a:prstGeom>
          <a:ln>
            <a:noFill/>
          </a:ln>
          <a:effectLst>
            <a:softEdge rad="112500"/>
          </a:effectLst>
        </p:spPr>
      </p:pic>
      <p:sp>
        <p:nvSpPr>
          <p:cNvPr id="14" name="Text Placeholder 5">
            <a:extLst>
              <a:ext uri="{FF2B5EF4-FFF2-40B4-BE49-F238E27FC236}">
                <a16:creationId xmlns:a16="http://schemas.microsoft.com/office/drawing/2014/main" id="{5015B087-13CB-C241-3782-4CED1D59A8B5}"/>
              </a:ext>
            </a:extLst>
          </p:cNvPr>
          <p:cNvSpPr txBox="1">
            <a:spLocks/>
          </p:cNvSpPr>
          <p:nvPr/>
        </p:nvSpPr>
        <p:spPr>
          <a:xfrm>
            <a:off x="552108" y="1189685"/>
            <a:ext cx="11087783" cy="520612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Three growing seasons (September to May) between 2019 &amp; 2022</a:t>
            </a:r>
          </a:p>
          <a:p>
            <a:pPr marL="571500" lvl="1" indent="0">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p:txBody>
      </p:sp>
      <p:sp>
        <p:nvSpPr>
          <p:cNvPr id="7" name="Text Placeholder 4">
            <a:extLst>
              <a:ext uri="{FF2B5EF4-FFF2-40B4-BE49-F238E27FC236}">
                <a16:creationId xmlns:a16="http://schemas.microsoft.com/office/drawing/2014/main" id="{2BD426D3-EE86-FC42-6590-CD035F38E3D6}"/>
              </a:ext>
            </a:extLst>
          </p:cNvPr>
          <p:cNvSpPr txBox="1">
            <a:spLocks/>
          </p:cNvSpPr>
          <p:nvPr/>
        </p:nvSpPr>
        <p:spPr>
          <a:xfrm>
            <a:off x="303300" y="639581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Plant Image Library</a:t>
            </a:r>
            <a:endParaRPr lang="en-US" dirty="0">
              <a:solidFill>
                <a:schemeClr val="tx1">
                  <a:lumMod val="75000"/>
                  <a:lumOff val="25000"/>
                </a:schemeClr>
              </a:solidFill>
            </a:endParaRPr>
          </a:p>
        </p:txBody>
      </p:sp>
    </p:spTree>
    <p:extLst>
      <p:ext uri="{BB962C8B-B14F-4D97-AF65-F5344CB8AC3E}">
        <p14:creationId xmlns:p14="http://schemas.microsoft.com/office/powerpoint/2010/main" val="1038401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50B760-2DF6-718B-A5CE-D0AD8D4B824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METHODOLOGY #1 – NDVI-based Kc</a:t>
            </a:r>
            <a:endParaRPr lang="en-US"/>
          </a:p>
        </p:txBody>
      </p:sp>
      <p:pic>
        <p:nvPicPr>
          <p:cNvPr id="5" name="Picture 4">
            <a:extLst>
              <a:ext uri="{FF2B5EF4-FFF2-40B4-BE49-F238E27FC236}">
                <a16:creationId xmlns:a16="http://schemas.microsoft.com/office/drawing/2014/main" id="{519037B3-627F-2EEE-9202-5C6201F52B56}"/>
              </a:ext>
            </a:extLst>
          </p:cNvPr>
          <p:cNvPicPr>
            <a:picLocks noChangeAspect="1"/>
          </p:cNvPicPr>
          <p:nvPr/>
        </p:nvPicPr>
        <p:blipFill rotWithShape="1">
          <a:blip r:embed="rId3"/>
          <a:srcRect t="2509" b="2509"/>
          <a:stretch/>
        </p:blipFill>
        <p:spPr>
          <a:xfrm>
            <a:off x="1243931" y="898776"/>
            <a:ext cx="9400964" cy="5527594"/>
          </a:xfrm>
          <a:prstGeom prst="rect">
            <a:avLst/>
          </a:prstGeom>
          <a:noFill/>
          <a:ln>
            <a:noFill/>
          </a:ln>
        </p:spPr>
      </p:pic>
      <p:sp>
        <p:nvSpPr>
          <p:cNvPr id="6" name="TextBox 3">
            <a:extLst>
              <a:ext uri="{FF2B5EF4-FFF2-40B4-BE49-F238E27FC236}">
                <a16:creationId xmlns:a16="http://schemas.microsoft.com/office/drawing/2014/main" id="{1E73ACEC-E8BD-2415-F0FF-1CABCF386A9B}"/>
              </a:ext>
            </a:extLst>
          </p:cNvPr>
          <p:cNvSpPr txBox="1"/>
          <p:nvPr/>
        </p:nvSpPr>
        <p:spPr>
          <a:xfrm>
            <a:off x="1753039" y="1500220"/>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Landsat 8 OLI</a:t>
            </a:r>
          </a:p>
        </p:txBody>
      </p:sp>
      <p:sp>
        <p:nvSpPr>
          <p:cNvPr id="7" name="TextBox 4">
            <a:extLst>
              <a:ext uri="{FF2B5EF4-FFF2-40B4-BE49-F238E27FC236}">
                <a16:creationId xmlns:a16="http://schemas.microsoft.com/office/drawing/2014/main" id="{AED53501-7E4D-18F8-043F-9C18D15BDC9F}"/>
              </a:ext>
            </a:extLst>
          </p:cNvPr>
          <p:cNvSpPr txBox="1"/>
          <p:nvPr/>
        </p:nvSpPr>
        <p:spPr>
          <a:xfrm>
            <a:off x="4147132" y="1484321"/>
            <a:ext cx="1502050"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RED &amp; NIIR (30m)</a:t>
            </a:r>
            <a:endParaRPr lang="en-US" sz="1600">
              <a:solidFill>
                <a:srgbClr val="3F3F3F"/>
              </a:solidFill>
            </a:endParaRPr>
          </a:p>
        </p:txBody>
      </p:sp>
      <p:sp>
        <p:nvSpPr>
          <p:cNvPr id="8" name="TextBox 5">
            <a:extLst>
              <a:ext uri="{FF2B5EF4-FFF2-40B4-BE49-F238E27FC236}">
                <a16:creationId xmlns:a16="http://schemas.microsoft.com/office/drawing/2014/main" id="{F64756ED-3F0E-B8A5-965D-4EF814D6CC84}"/>
              </a:ext>
            </a:extLst>
          </p:cNvPr>
          <p:cNvSpPr txBox="1"/>
          <p:nvPr/>
        </p:nvSpPr>
        <p:spPr>
          <a:xfrm>
            <a:off x="1773478" y="5607168"/>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Terra MODIS</a:t>
            </a:r>
            <a:endParaRPr lang="en-US" sz="1600">
              <a:solidFill>
                <a:srgbClr val="3F3F3F"/>
              </a:solidFill>
            </a:endParaRPr>
          </a:p>
        </p:txBody>
      </p:sp>
      <p:sp>
        <p:nvSpPr>
          <p:cNvPr id="9" name="TextBox 6">
            <a:extLst>
              <a:ext uri="{FF2B5EF4-FFF2-40B4-BE49-F238E27FC236}">
                <a16:creationId xmlns:a16="http://schemas.microsoft.com/office/drawing/2014/main" id="{DF86AE7E-7818-5A6F-16B4-23B455A0FCBC}"/>
              </a:ext>
            </a:extLst>
          </p:cNvPr>
          <p:cNvSpPr txBox="1"/>
          <p:nvPr/>
        </p:nvSpPr>
        <p:spPr>
          <a:xfrm>
            <a:off x="1769735" y="4719639"/>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FAO</a:t>
            </a:r>
            <a:endParaRPr lang="en-US" sz="1600">
              <a:solidFill>
                <a:srgbClr val="3F3F3F"/>
              </a:solidFill>
            </a:endParaRPr>
          </a:p>
        </p:txBody>
      </p:sp>
      <p:sp>
        <p:nvSpPr>
          <p:cNvPr id="10" name="TextBox 7">
            <a:extLst>
              <a:ext uri="{FF2B5EF4-FFF2-40B4-BE49-F238E27FC236}">
                <a16:creationId xmlns:a16="http://schemas.microsoft.com/office/drawing/2014/main" id="{BBA80FE2-3183-CDB8-71D9-16CB1B65FCEB}"/>
              </a:ext>
            </a:extLst>
          </p:cNvPr>
          <p:cNvSpPr txBox="1"/>
          <p:nvPr/>
        </p:nvSpPr>
        <p:spPr>
          <a:xfrm>
            <a:off x="1769736" y="3157421"/>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CIREN</a:t>
            </a:r>
            <a:endParaRPr lang="en-US" sz="1600">
              <a:solidFill>
                <a:srgbClr val="3F3F3F"/>
              </a:solidFill>
            </a:endParaRPr>
          </a:p>
        </p:txBody>
      </p:sp>
      <p:sp>
        <p:nvSpPr>
          <p:cNvPr id="11" name="TextBox 8">
            <a:extLst>
              <a:ext uri="{FF2B5EF4-FFF2-40B4-BE49-F238E27FC236}">
                <a16:creationId xmlns:a16="http://schemas.microsoft.com/office/drawing/2014/main" id="{C856EE65-FC15-7F50-A675-AE48D0CE3C42}"/>
              </a:ext>
            </a:extLst>
          </p:cNvPr>
          <p:cNvSpPr txBox="1"/>
          <p:nvPr/>
        </p:nvSpPr>
        <p:spPr>
          <a:xfrm>
            <a:off x="4147132" y="5624563"/>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PET (500m)</a:t>
            </a:r>
            <a:endParaRPr lang="en-US" sz="1600">
              <a:solidFill>
                <a:srgbClr val="3F3F3F"/>
              </a:solidFill>
            </a:endParaRPr>
          </a:p>
        </p:txBody>
      </p:sp>
      <p:sp>
        <p:nvSpPr>
          <p:cNvPr id="12" name="TextBox 9">
            <a:extLst>
              <a:ext uri="{FF2B5EF4-FFF2-40B4-BE49-F238E27FC236}">
                <a16:creationId xmlns:a16="http://schemas.microsoft.com/office/drawing/2014/main" id="{82BB7FB2-35E6-5B9C-741C-36EE2B27F562}"/>
              </a:ext>
            </a:extLst>
          </p:cNvPr>
          <p:cNvSpPr txBox="1"/>
          <p:nvPr/>
        </p:nvSpPr>
        <p:spPr>
          <a:xfrm>
            <a:off x="4059889" y="2612510"/>
            <a:ext cx="1669266"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Field inventory &amp; study sites</a:t>
            </a:r>
            <a:endParaRPr lang="en-US" sz="1600">
              <a:solidFill>
                <a:srgbClr val="3F3F3F"/>
              </a:solidFill>
            </a:endParaRPr>
          </a:p>
        </p:txBody>
      </p:sp>
      <p:sp>
        <p:nvSpPr>
          <p:cNvPr id="13" name="TextBox 10">
            <a:extLst>
              <a:ext uri="{FF2B5EF4-FFF2-40B4-BE49-F238E27FC236}">
                <a16:creationId xmlns:a16="http://schemas.microsoft.com/office/drawing/2014/main" id="{3EE6A7C0-AFDA-DE71-1405-54A0E39DC7E8}"/>
              </a:ext>
            </a:extLst>
          </p:cNvPr>
          <p:cNvSpPr txBox="1"/>
          <p:nvPr/>
        </p:nvSpPr>
        <p:spPr>
          <a:xfrm>
            <a:off x="4069185" y="3487873"/>
            <a:ext cx="1579997" cy="58477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Phenological Calendar</a:t>
            </a:r>
            <a:endParaRPr lang="en-US" sz="1600">
              <a:solidFill>
                <a:srgbClr val="3F3F3F"/>
              </a:solidFill>
            </a:endParaRPr>
          </a:p>
        </p:txBody>
      </p:sp>
      <p:sp>
        <p:nvSpPr>
          <p:cNvPr id="14" name="TextBox 11">
            <a:extLst>
              <a:ext uri="{FF2B5EF4-FFF2-40B4-BE49-F238E27FC236}">
                <a16:creationId xmlns:a16="http://schemas.microsoft.com/office/drawing/2014/main" id="{1DEDA421-5920-7237-21DD-C2C6409DA512}"/>
              </a:ext>
            </a:extLst>
          </p:cNvPr>
          <p:cNvSpPr txBox="1"/>
          <p:nvPr/>
        </p:nvSpPr>
        <p:spPr>
          <a:xfrm>
            <a:off x="8596573" y="5572011"/>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Estimated ET</a:t>
            </a:r>
            <a:endParaRPr lang="en-US" sz="1600">
              <a:solidFill>
                <a:srgbClr val="3F3F3F"/>
              </a:solidFill>
            </a:endParaRPr>
          </a:p>
        </p:txBody>
      </p:sp>
      <p:sp>
        <p:nvSpPr>
          <p:cNvPr id="15" name="TextBox 12">
            <a:extLst>
              <a:ext uri="{FF2B5EF4-FFF2-40B4-BE49-F238E27FC236}">
                <a16:creationId xmlns:a16="http://schemas.microsoft.com/office/drawing/2014/main" id="{A728B6C0-02F3-ED51-30FB-B8E0B1DB2616}"/>
              </a:ext>
            </a:extLst>
          </p:cNvPr>
          <p:cNvSpPr txBox="1"/>
          <p:nvPr/>
        </p:nvSpPr>
        <p:spPr>
          <a:xfrm>
            <a:off x="8596572" y="3527547"/>
            <a:ext cx="1502050"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Site-specific Kc</a:t>
            </a:r>
            <a:endParaRPr lang="en-US" sz="1600">
              <a:solidFill>
                <a:srgbClr val="3F3F3F"/>
              </a:solidFill>
            </a:endParaRPr>
          </a:p>
        </p:txBody>
      </p:sp>
      <p:sp>
        <p:nvSpPr>
          <p:cNvPr id="16" name="TextBox 13">
            <a:extLst>
              <a:ext uri="{FF2B5EF4-FFF2-40B4-BE49-F238E27FC236}">
                <a16:creationId xmlns:a16="http://schemas.microsoft.com/office/drawing/2014/main" id="{3E2FBC5D-32F2-2919-94ED-53639CC84D40}"/>
              </a:ext>
            </a:extLst>
          </p:cNvPr>
          <p:cNvSpPr txBox="1"/>
          <p:nvPr/>
        </p:nvSpPr>
        <p:spPr>
          <a:xfrm>
            <a:off x="6491413" y="4633186"/>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Reference Kc</a:t>
            </a:r>
            <a:endParaRPr lang="en-US" sz="1600">
              <a:solidFill>
                <a:srgbClr val="3F3F3F"/>
              </a:solidFill>
            </a:endParaRPr>
          </a:p>
        </p:txBody>
      </p:sp>
      <p:sp>
        <p:nvSpPr>
          <p:cNvPr id="17" name="TextBox 14">
            <a:extLst>
              <a:ext uri="{FF2B5EF4-FFF2-40B4-BE49-F238E27FC236}">
                <a16:creationId xmlns:a16="http://schemas.microsoft.com/office/drawing/2014/main" id="{2C1A2445-A67E-6208-B811-BC55381F928C}"/>
              </a:ext>
            </a:extLst>
          </p:cNvPr>
          <p:cNvSpPr txBox="1"/>
          <p:nvPr/>
        </p:nvSpPr>
        <p:spPr>
          <a:xfrm>
            <a:off x="6466367" y="3464767"/>
            <a:ext cx="1502050"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Linear Regression</a:t>
            </a:r>
            <a:endParaRPr lang="en-US" sz="1600">
              <a:solidFill>
                <a:srgbClr val="3F3F3F"/>
              </a:solidFill>
            </a:endParaRPr>
          </a:p>
        </p:txBody>
      </p:sp>
      <p:sp>
        <p:nvSpPr>
          <p:cNvPr id="18" name="TextBox 15">
            <a:extLst>
              <a:ext uri="{FF2B5EF4-FFF2-40B4-BE49-F238E27FC236}">
                <a16:creationId xmlns:a16="http://schemas.microsoft.com/office/drawing/2014/main" id="{68206C47-7FC4-434B-B0DB-42DDED73C7F9}"/>
              </a:ext>
            </a:extLst>
          </p:cNvPr>
          <p:cNvSpPr txBox="1"/>
          <p:nvPr/>
        </p:nvSpPr>
        <p:spPr>
          <a:xfrm>
            <a:off x="6466367" y="2049295"/>
            <a:ext cx="1502050"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Site-specific NDVI</a:t>
            </a:r>
            <a:endParaRPr lang="en-US" sz="1600">
              <a:solidFill>
                <a:srgbClr val="3F3F3F"/>
              </a:solidFill>
            </a:endParaRPr>
          </a:p>
        </p:txBody>
      </p:sp>
      <p:sp>
        <p:nvSpPr>
          <p:cNvPr id="19" name="TextBox 16">
            <a:extLst>
              <a:ext uri="{FF2B5EF4-FFF2-40B4-BE49-F238E27FC236}">
                <a16:creationId xmlns:a16="http://schemas.microsoft.com/office/drawing/2014/main" id="{1618F762-62C1-9E94-3BDB-359419B66708}"/>
              </a:ext>
            </a:extLst>
          </p:cNvPr>
          <p:cNvSpPr txBox="1"/>
          <p:nvPr/>
        </p:nvSpPr>
        <p:spPr>
          <a:xfrm>
            <a:off x="9141847" y="2893890"/>
            <a:ext cx="1502050" cy="533113"/>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END PRODUCT</a:t>
            </a:r>
            <a:endParaRPr lang="en-US" sz="1600">
              <a:solidFill>
                <a:srgbClr val="3F3F3F"/>
              </a:solidFill>
            </a:endParaRPr>
          </a:p>
        </p:txBody>
      </p:sp>
      <p:sp>
        <p:nvSpPr>
          <p:cNvPr id="20" name="TextBox 17">
            <a:extLst>
              <a:ext uri="{FF2B5EF4-FFF2-40B4-BE49-F238E27FC236}">
                <a16:creationId xmlns:a16="http://schemas.microsoft.com/office/drawing/2014/main" id="{4063D311-8745-9B96-AE70-DBD2E007DF5D}"/>
              </a:ext>
            </a:extLst>
          </p:cNvPr>
          <p:cNvSpPr txBox="1"/>
          <p:nvPr/>
        </p:nvSpPr>
        <p:spPr>
          <a:xfrm>
            <a:off x="4825600" y="949168"/>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E.O</a:t>
            </a:r>
            <a:endParaRPr lang="en-US" sz="1600">
              <a:solidFill>
                <a:srgbClr val="3F3F3F"/>
              </a:solidFill>
            </a:endParaRPr>
          </a:p>
        </p:txBody>
      </p:sp>
      <p:sp>
        <p:nvSpPr>
          <p:cNvPr id="21" name="TextBox 18">
            <a:extLst>
              <a:ext uri="{FF2B5EF4-FFF2-40B4-BE49-F238E27FC236}">
                <a16:creationId xmlns:a16="http://schemas.microsoft.com/office/drawing/2014/main" id="{8E6FCBD0-785B-1107-89AA-89E8012D8312}"/>
              </a:ext>
            </a:extLst>
          </p:cNvPr>
          <p:cNvSpPr txBox="1"/>
          <p:nvPr/>
        </p:nvSpPr>
        <p:spPr>
          <a:xfrm>
            <a:off x="2256848" y="1007072"/>
            <a:ext cx="1502050" cy="30864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a:solidFill>
                  <a:srgbClr val="3F3F3F"/>
                </a:solidFill>
                <a:latin typeface="Century Gothic"/>
              </a:rPr>
              <a:t>SOURCES</a:t>
            </a:r>
            <a:endParaRPr lang="en-US" sz="1600">
              <a:solidFill>
                <a:srgbClr val="3F3F3F"/>
              </a:solidFill>
            </a:endParaRPr>
          </a:p>
        </p:txBody>
      </p:sp>
    </p:spTree>
    <p:extLst>
      <p:ext uri="{BB962C8B-B14F-4D97-AF65-F5344CB8AC3E}">
        <p14:creationId xmlns:p14="http://schemas.microsoft.com/office/powerpoint/2010/main" val="3419624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DATA – Corn NDVI through time </a:t>
            </a:r>
            <a:endParaRPr lang="en-US" sz="4000" b="1">
              <a:solidFill>
                <a:srgbClr val="CD7143"/>
              </a:solidFill>
              <a:latin typeface="Century Gothic"/>
              <a:cs typeface="Calibri Light" panose="020F0302020204030204"/>
            </a:endParaRPr>
          </a:p>
        </p:txBody>
      </p:sp>
      <p:pic>
        <p:nvPicPr>
          <p:cNvPr id="3" name="Picture 2">
            <a:extLst>
              <a:ext uri="{FF2B5EF4-FFF2-40B4-BE49-F238E27FC236}">
                <a16:creationId xmlns:a16="http://schemas.microsoft.com/office/drawing/2014/main" id="{9DC83C9C-8AC2-7992-47AF-9EAFE9089201}"/>
              </a:ext>
            </a:extLst>
          </p:cNvPr>
          <p:cNvPicPr>
            <a:picLocks noChangeAspect="1"/>
          </p:cNvPicPr>
          <p:nvPr/>
        </p:nvPicPr>
        <p:blipFill>
          <a:blip r:embed="rId3"/>
          <a:stretch>
            <a:fillRect/>
          </a:stretch>
        </p:blipFill>
        <p:spPr>
          <a:xfrm>
            <a:off x="462280" y="1900185"/>
            <a:ext cx="10515600" cy="3398054"/>
          </a:xfrm>
          <a:prstGeom prst="rect">
            <a:avLst/>
          </a:prstGeom>
        </p:spPr>
      </p:pic>
      <p:grpSp>
        <p:nvGrpSpPr>
          <p:cNvPr id="6" name="Group 5">
            <a:extLst>
              <a:ext uri="{FF2B5EF4-FFF2-40B4-BE49-F238E27FC236}">
                <a16:creationId xmlns:a16="http://schemas.microsoft.com/office/drawing/2014/main" id="{E12CC3E2-F32C-99FF-AE00-68613D50633C}"/>
              </a:ext>
            </a:extLst>
          </p:cNvPr>
          <p:cNvGrpSpPr/>
          <p:nvPr/>
        </p:nvGrpSpPr>
        <p:grpSpPr>
          <a:xfrm>
            <a:off x="795594" y="1506980"/>
            <a:ext cx="10308299" cy="2444845"/>
            <a:chOff x="1090234" y="1506980"/>
            <a:chExt cx="10308299" cy="2444845"/>
          </a:xfrm>
        </p:grpSpPr>
        <p:sp>
          <p:nvSpPr>
            <p:cNvPr id="7" name="TextBox 6">
              <a:extLst>
                <a:ext uri="{FF2B5EF4-FFF2-40B4-BE49-F238E27FC236}">
                  <a16:creationId xmlns:a16="http://schemas.microsoft.com/office/drawing/2014/main" id="{F232A891-32ED-5C7F-44C0-E99EDCD19222}"/>
                </a:ext>
              </a:extLst>
            </p:cNvPr>
            <p:cNvSpPr txBox="1"/>
            <p:nvPr/>
          </p:nvSpPr>
          <p:spPr>
            <a:xfrm>
              <a:off x="1125668" y="1507321"/>
              <a:ext cx="1303598"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Sep-25</a:t>
              </a:r>
            </a:p>
          </p:txBody>
        </p:sp>
        <p:sp>
          <p:nvSpPr>
            <p:cNvPr id="8" name="TextBox 7">
              <a:extLst>
                <a:ext uri="{FF2B5EF4-FFF2-40B4-BE49-F238E27FC236}">
                  <a16:creationId xmlns:a16="http://schemas.microsoft.com/office/drawing/2014/main" id="{A57D17B4-7264-7A70-2022-6C21E1E0A7C6}"/>
                </a:ext>
              </a:extLst>
            </p:cNvPr>
            <p:cNvSpPr txBox="1"/>
            <p:nvPr/>
          </p:nvSpPr>
          <p:spPr>
            <a:xfrm>
              <a:off x="2920070" y="1510713"/>
              <a:ext cx="1262726"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Oct-11</a:t>
              </a:r>
            </a:p>
          </p:txBody>
        </p:sp>
        <p:sp>
          <p:nvSpPr>
            <p:cNvPr id="9" name="TextBox 8">
              <a:extLst>
                <a:ext uri="{FF2B5EF4-FFF2-40B4-BE49-F238E27FC236}">
                  <a16:creationId xmlns:a16="http://schemas.microsoft.com/office/drawing/2014/main" id="{ADEFBE12-A804-3C2B-02A6-43323ABF5184}"/>
                </a:ext>
              </a:extLst>
            </p:cNvPr>
            <p:cNvSpPr txBox="1"/>
            <p:nvPr/>
          </p:nvSpPr>
          <p:spPr>
            <a:xfrm>
              <a:off x="4671752" y="1506980"/>
              <a:ext cx="1262727"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Oct-27</a:t>
              </a:r>
            </a:p>
          </p:txBody>
        </p:sp>
        <p:sp>
          <p:nvSpPr>
            <p:cNvPr id="10" name="TextBox 9">
              <a:extLst>
                <a:ext uri="{FF2B5EF4-FFF2-40B4-BE49-F238E27FC236}">
                  <a16:creationId xmlns:a16="http://schemas.microsoft.com/office/drawing/2014/main" id="{A8D2CC43-6213-9FA2-E3ED-44F8E8C66E79}"/>
                </a:ext>
              </a:extLst>
            </p:cNvPr>
            <p:cNvSpPr txBox="1"/>
            <p:nvPr/>
          </p:nvSpPr>
          <p:spPr>
            <a:xfrm>
              <a:off x="1090234" y="3480000"/>
              <a:ext cx="1303598"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Dec-30</a:t>
              </a:r>
            </a:p>
          </p:txBody>
        </p:sp>
        <p:sp>
          <p:nvSpPr>
            <p:cNvPr id="11" name="TextBox 10">
              <a:extLst>
                <a:ext uri="{FF2B5EF4-FFF2-40B4-BE49-F238E27FC236}">
                  <a16:creationId xmlns:a16="http://schemas.microsoft.com/office/drawing/2014/main" id="{81F62D20-2491-6CCF-19E8-FC231D80277E}"/>
                </a:ext>
              </a:extLst>
            </p:cNvPr>
            <p:cNvSpPr txBox="1"/>
            <p:nvPr/>
          </p:nvSpPr>
          <p:spPr>
            <a:xfrm>
              <a:off x="2920999" y="3482783"/>
              <a:ext cx="1181309"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Jan-15</a:t>
              </a:r>
            </a:p>
          </p:txBody>
        </p:sp>
        <p:sp>
          <p:nvSpPr>
            <p:cNvPr id="12" name="TextBox 11">
              <a:extLst>
                <a:ext uri="{FF2B5EF4-FFF2-40B4-BE49-F238E27FC236}">
                  <a16:creationId xmlns:a16="http://schemas.microsoft.com/office/drawing/2014/main" id="{C0B6818E-BF56-317E-89C2-833D36CD2F5F}"/>
                </a:ext>
              </a:extLst>
            </p:cNvPr>
            <p:cNvSpPr txBox="1"/>
            <p:nvPr/>
          </p:nvSpPr>
          <p:spPr>
            <a:xfrm>
              <a:off x="4677448" y="3480001"/>
              <a:ext cx="1279468"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Jan-31</a:t>
              </a:r>
            </a:p>
          </p:txBody>
        </p:sp>
        <p:sp>
          <p:nvSpPr>
            <p:cNvPr id="13" name="TextBox 12">
              <a:extLst>
                <a:ext uri="{FF2B5EF4-FFF2-40B4-BE49-F238E27FC236}">
                  <a16:creationId xmlns:a16="http://schemas.microsoft.com/office/drawing/2014/main" id="{A300B6CB-3B9A-514E-8160-53964EC49D07}"/>
                </a:ext>
              </a:extLst>
            </p:cNvPr>
            <p:cNvSpPr txBox="1"/>
            <p:nvPr/>
          </p:nvSpPr>
          <p:spPr>
            <a:xfrm>
              <a:off x="6381342" y="1516971"/>
              <a:ext cx="1262727"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Nov-12</a:t>
              </a:r>
            </a:p>
          </p:txBody>
        </p:sp>
        <p:sp>
          <p:nvSpPr>
            <p:cNvPr id="14" name="TextBox 13">
              <a:extLst>
                <a:ext uri="{FF2B5EF4-FFF2-40B4-BE49-F238E27FC236}">
                  <a16:creationId xmlns:a16="http://schemas.microsoft.com/office/drawing/2014/main" id="{51FBEB93-2ED5-710A-DC62-958A00548760}"/>
                </a:ext>
              </a:extLst>
            </p:cNvPr>
            <p:cNvSpPr txBox="1"/>
            <p:nvPr/>
          </p:nvSpPr>
          <p:spPr>
            <a:xfrm>
              <a:off x="8133025" y="3490160"/>
              <a:ext cx="1247771"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Mar-04</a:t>
              </a:r>
            </a:p>
          </p:txBody>
        </p:sp>
        <p:sp>
          <p:nvSpPr>
            <p:cNvPr id="15" name="TextBox 14">
              <a:extLst>
                <a:ext uri="{FF2B5EF4-FFF2-40B4-BE49-F238E27FC236}">
                  <a16:creationId xmlns:a16="http://schemas.microsoft.com/office/drawing/2014/main" id="{90DB5C83-F17C-C71C-BA1D-2AF2D15F907E}"/>
                </a:ext>
              </a:extLst>
            </p:cNvPr>
            <p:cNvSpPr txBox="1"/>
            <p:nvPr/>
          </p:nvSpPr>
          <p:spPr>
            <a:xfrm>
              <a:off x="6478602" y="3482783"/>
              <a:ext cx="1247772"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Feb-16</a:t>
              </a:r>
            </a:p>
          </p:txBody>
        </p:sp>
        <p:sp>
          <p:nvSpPr>
            <p:cNvPr id="16" name="TextBox 15">
              <a:extLst>
                <a:ext uri="{FF2B5EF4-FFF2-40B4-BE49-F238E27FC236}">
                  <a16:creationId xmlns:a16="http://schemas.microsoft.com/office/drawing/2014/main" id="{10190244-F3DA-F97D-A47C-AC58D26EC97D}"/>
                </a:ext>
              </a:extLst>
            </p:cNvPr>
            <p:cNvSpPr txBox="1"/>
            <p:nvPr/>
          </p:nvSpPr>
          <p:spPr>
            <a:xfrm>
              <a:off x="8140573" y="1520872"/>
              <a:ext cx="1303597"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Nov-28</a:t>
              </a:r>
            </a:p>
          </p:txBody>
        </p:sp>
        <p:sp>
          <p:nvSpPr>
            <p:cNvPr id="17" name="TextBox 16">
              <a:extLst>
                <a:ext uri="{FF2B5EF4-FFF2-40B4-BE49-F238E27FC236}">
                  <a16:creationId xmlns:a16="http://schemas.microsoft.com/office/drawing/2014/main" id="{93208BFB-F412-8C4B-4ADE-2597CF382437}"/>
                </a:ext>
              </a:extLst>
            </p:cNvPr>
            <p:cNvSpPr txBox="1"/>
            <p:nvPr/>
          </p:nvSpPr>
          <p:spPr>
            <a:xfrm>
              <a:off x="9930395" y="3476390"/>
              <a:ext cx="1321320"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Mar-20</a:t>
              </a:r>
            </a:p>
          </p:txBody>
        </p:sp>
        <p:sp>
          <p:nvSpPr>
            <p:cNvPr id="18" name="TextBox 17">
              <a:extLst>
                <a:ext uri="{FF2B5EF4-FFF2-40B4-BE49-F238E27FC236}">
                  <a16:creationId xmlns:a16="http://schemas.microsoft.com/office/drawing/2014/main" id="{8A678E37-1188-1AD7-F405-FE4535B230E4}"/>
                </a:ext>
              </a:extLst>
            </p:cNvPr>
            <p:cNvSpPr txBox="1"/>
            <p:nvPr/>
          </p:nvSpPr>
          <p:spPr>
            <a:xfrm>
              <a:off x="9892256" y="1517140"/>
              <a:ext cx="1506277" cy="461665"/>
            </a:xfrm>
            <a:prstGeom prst="rect">
              <a:avLst/>
            </a:prstGeom>
            <a:noFill/>
          </p:spPr>
          <p:txBody>
            <a:bodyPr wrap="square" rtlCol="0">
              <a:spAutoFit/>
            </a:bodyPr>
            <a:lstStyle/>
            <a:p>
              <a:r>
                <a:rPr lang="en-US" sz="2400">
                  <a:solidFill>
                    <a:srgbClr val="3F3F3F"/>
                  </a:solidFill>
                  <a:latin typeface="Century Gothic" panose="020B0502020202020204" pitchFamily="34" charset="0"/>
                </a:rPr>
                <a:t>Dec-14</a:t>
              </a:r>
              <a:endParaRPr lang="en-US" sz="2000">
                <a:solidFill>
                  <a:srgbClr val="3F3F3F"/>
                </a:solidFill>
                <a:latin typeface="Century Gothic" panose="020B0502020202020204" pitchFamily="34" charset="0"/>
              </a:endParaRPr>
            </a:p>
          </p:txBody>
        </p:sp>
      </p:grpSp>
      <p:sp>
        <p:nvSpPr>
          <p:cNvPr id="2" name="TextBox 1">
            <a:extLst>
              <a:ext uri="{FF2B5EF4-FFF2-40B4-BE49-F238E27FC236}">
                <a16:creationId xmlns:a16="http://schemas.microsoft.com/office/drawing/2014/main" id="{A728FA2F-EA16-969E-978A-6598CA062947}"/>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Corn Site CO-LO-101 (77 ha.) during Growing Cycle 2021–2022</a:t>
            </a:r>
            <a:endParaRPr lang="en-US" sz="2400" i="1" dirty="0">
              <a:latin typeface="Century Gothic"/>
              <a:ea typeface="+mn-lt"/>
              <a:cs typeface="+mn-lt"/>
            </a:endParaRPr>
          </a:p>
        </p:txBody>
      </p:sp>
      <p:grpSp>
        <p:nvGrpSpPr>
          <p:cNvPr id="25" name="Group 24">
            <a:extLst>
              <a:ext uri="{FF2B5EF4-FFF2-40B4-BE49-F238E27FC236}">
                <a16:creationId xmlns:a16="http://schemas.microsoft.com/office/drawing/2014/main" id="{F233249E-4BC5-8CD6-9F0E-9FE4CB454CCC}"/>
              </a:ext>
            </a:extLst>
          </p:cNvPr>
          <p:cNvGrpSpPr/>
          <p:nvPr/>
        </p:nvGrpSpPr>
        <p:grpSpPr>
          <a:xfrm>
            <a:off x="11352793" y="2084470"/>
            <a:ext cx="1321322" cy="2961023"/>
            <a:chOff x="11322313" y="2084470"/>
            <a:chExt cx="1321322" cy="2961023"/>
          </a:xfrm>
        </p:grpSpPr>
        <p:sp>
          <p:nvSpPr>
            <p:cNvPr id="20" name="TextBox 19">
              <a:extLst>
                <a:ext uri="{FF2B5EF4-FFF2-40B4-BE49-F238E27FC236}">
                  <a16:creationId xmlns:a16="http://schemas.microsoft.com/office/drawing/2014/main" id="{1CEF3A15-76DE-FC8F-95A6-E9D84DFF981F}"/>
                </a:ext>
              </a:extLst>
            </p:cNvPr>
            <p:cNvSpPr txBox="1"/>
            <p:nvPr/>
          </p:nvSpPr>
          <p:spPr>
            <a:xfrm>
              <a:off x="11322315" y="2084470"/>
              <a:ext cx="1321320" cy="461665"/>
            </a:xfrm>
            <a:prstGeom prst="rect">
              <a:avLst/>
            </a:prstGeom>
            <a:noFill/>
          </p:spPr>
          <p:txBody>
            <a:bodyPr wrap="square" lIns="91440" tIns="45720" rIns="91440" bIns="45720" rtlCol="0" anchor="t">
              <a:spAutoFit/>
            </a:bodyPr>
            <a:lstStyle/>
            <a:p>
              <a:r>
                <a:rPr lang="en-US" sz="2400">
                  <a:solidFill>
                    <a:srgbClr val="3F3F3F"/>
                  </a:solidFill>
                  <a:latin typeface="Century Gothic"/>
                </a:rPr>
                <a:t>0.5</a:t>
              </a:r>
              <a:endParaRPr lang="en-US">
                <a:solidFill>
                  <a:srgbClr val="3F3F3F"/>
                </a:solidFill>
              </a:endParaRPr>
            </a:p>
          </p:txBody>
        </p:sp>
        <p:sp>
          <p:nvSpPr>
            <p:cNvPr id="21" name="TextBox 20">
              <a:extLst>
                <a:ext uri="{FF2B5EF4-FFF2-40B4-BE49-F238E27FC236}">
                  <a16:creationId xmlns:a16="http://schemas.microsoft.com/office/drawing/2014/main" id="{A250B510-B14E-C053-E75D-C996F8E2865E}"/>
                </a:ext>
              </a:extLst>
            </p:cNvPr>
            <p:cNvSpPr txBox="1"/>
            <p:nvPr/>
          </p:nvSpPr>
          <p:spPr>
            <a:xfrm>
              <a:off x="11322314" y="2704229"/>
              <a:ext cx="1321320" cy="461665"/>
            </a:xfrm>
            <a:prstGeom prst="rect">
              <a:avLst/>
            </a:prstGeom>
            <a:noFill/>
          </p:spPr>
          <p:txBody>
            <a:bodyPr wrap="square" lIns="91440" tIns="45720" rIns="91440" bIns="45720" rtlCol="0" anchor="t">
              <a:spAutoFit/>
            </a:bodyPr>
            <a:lstStyle/>
            <a:p>
              <a:r>
                <a:rPr lang="en-US" sz="2400">
                  <a:solidFill>
                    <a:srgbClr val="3F3F3F"/>
                  </a:solidFill>
                  <a:latin typeface="Century Gothic"/>
                </a:rPr>
                <a:t>0.4</a:t>
              </a:r>
              <a:endParaRPr lang="en-US">
                <a:solidFill>
                  <a:srgbClr val="3F3F3F"/>
                </a:solidFill>
              </a:endParaRPr>
            </a:p>
          </p:txBody>
        </p:sp>
        <p:sp>
          <p:nvSpPr>
            <p:cNvPr id="22" name="TextBox 21">
              <a:extLst>
                <a:ext uri="{FF2B5EF4-FFF2-40B4-BE49-F238E27FC236}">
                  <a16:creationId xmlns:a16="http://schemas.microsoft.com/office/drawing/2014/main" id="{FC12D107-15CD-03AB-1E0A-149A4ACABFFF}"/>
                </a:ext>
              </a:extLst>
            </p:cNvPr>
            <p:cNvSpPr txBox="1"/>
            <p:nvPr/>
          </p:nvSpPr>
          <p:spPr>
            <a:xfrm>
              <a:off x="11322313" y="3344308"/>
              <a:ext cx="1321320" cy="461665"/>
            </a:xfrm>
            <a:prstGeom prst="rect">
              <a:avLst/>
            </a:prstGeom>
            <a:noFill/>
          </p:spPr>
          <p:txBody>
            <a:bodyPr wrap="square" lIns="91440" tIns="45720" rIns="91440" bIns="45720" rtlCol="0" anchor="t">
              <a:spAutoFit/>
            </a:bodyPr>
            <a:lstStyle/>
            <a:p>
              <a:r>
                <a:rPr lang="en-US" sz="2400">
                  <a:solidFill>
                    <a:srgbClr val="3F3F3F"/>
                  </a:solidFill>
                  <a:latin typeface="Century Gothic"/>
                </a:rPr>
                <a:t>0.3</a:t>
              </a:r>
              <a:endParaRPr lang="en-US">
                <a:solidFill>
                  <a:srgbClr val="3F3F3F"/>
                </a:solidFill>
              </a:endParaRPr>
            </a:p>
          </p:txBody>
        </p:sp>
        <p:sp>
          <p:nvSpPr>
            <p:cNvPr id="23" name="TextBox 22">
              <a:extLst>
                <a:ext uri="{FF2B5EF4-FFF2-40B4-BE49-F238E27FC236}">
                  <a16:creationId xmlns:a16="http://schemas.microsoft.com/office/drawing/2014/main" id="{A5AD9669-59BE-0B66-F007-2CC94DD15E44}"/>
                </a:ext>
              </a:extLst>
            </p:cNvPr>
            <p:cNvSpPr txBox="1"/>
            <p:nvPr/>
          </p:nvSpPr>
          <p:spPr>
            <a:xfrm>
              <a:off x="11322313" y="3964068"/>
              <a:ext cx="1321320" cy="461665"/>
            </a:xfrm>
            <a:prstGeom prst="rect">
              <a:avLst/>
            </a:prstGeom>
            <a:noFill/>
          </p:spPr>
          <p:txBody>
            <a:bodyPr wrap="square" lIns="91440" tIns="45720" rIns="91440" bIns="45720" rtlCol="0" anchor="t">
              <a:spAutoFit/>
            </a:bodyPr>
            <a:lstStyle/>
            <a:p>
              <a:r>
                <a:rPr lang="en-US" sz="2400">
                  <a:solidFill>
                    <a:srgbClr val="3F3F3F"/>
                  </a:solidFill>
                  <a:latin typeface="Century Gothic"/>
                </a:rPr>
                <a:t>0.2</a:t>
              </a:r>
              <a:endParaRPr lang="en-US">
                <a:solidFill>
                  <a:srgbClr val="3F3F3F"/>
                </a:solidFill>
              </a:endParaRPr>
            </a:p>
          </p:txBody>
        </p:sp>
        <p:sp>
          <p:nvSpPr>
            <p:cNvPr id="24" name="TextBox 23">
              <a:extLst>
                <a:ext uri="{FF2B5EF4-FFF2-40B4-BE49-F238E27FC236}">
                  <a16:creationId xmlns:a16="http://schemas.microsoft.com/office/drawing/2014/main" id="{8BC7AA78-F2EF-80E1-4C82-029A82B777AD}"/>
                </a:ext>
              </a:extLst>
            </p:cNvPr>
            <p:cNvSpPr txBox="1"/>
            <p:nvPr/>
          </p:nvSpPr>
          <p:spPr>
            <a:xfrm>
              <a:off x="11322313" y="4583828"/>
              <a:ext cx="1321320" cy="461665"/>
            </a:xfrm>
            <a:prstGeom prst="rect">
              <a:avLst/>
            </a:prstGeom>
            <a:noFill/>
          </p:spPr>
          <p:txBody>
            <a:bodyPr wrap="square" lIns="91440" tIns="45720" rIns="91440" bIns="45720" rtlCol="0" anchor="t">
              <a:spAutoFit/>
            </a:bodyPr>
            <a:lstStyle/>
            <a:p>
              <a:r>
                <a:rPr lang="en-US" sz="2400">
                  <a:solidFill>
                    <a:srgbClr val="3F3F3F"/>
                  </a:solidFill>
                  <a:latin typeface="Century Gothic"/>
                </a:rPr>
                <a:t>0.1</a:t>
              </a:r>
              <a:endParaRPr lang="en-US">
                <a:solidFill>
                  <a:srgbClr val="3F3F3F"/>
                </a:solidFill>
              </a:endParaRPr>
            </a:p>
          </p:txBody>
        </p:sp>
      </p:grpSp>
      <p:pic>
        <p:nvPicPr>
          <p:cNvPr id="19" name="Picture 24" descr="Chart, histogram&#10;&#10;Description automatically generated">
            <a:extLst>
              <a:ext uri="{FF2B5EF4-FFF2-40B4-BE49-F238E27FC236}">
                <a16:creationId xmlns:a16="http://schemas.microsoft.com/office/drawing/2014/main" id="{4E11EB01-8FF3-23D9-D103-0B3907001204}"/>
              </a:ext>
            </a:extLst>
          </p:cNvPr>
          <p:cNvPicPr>
            <a:picLocks noChangeAspect="1"/>
          </p:cNvPicPr>
          <p:nvPr/>
        </p:nvPicPr>
        <p:blipFill rotWithShape="1">
          <a:blip r:embed="rId4"/>
          <a:srcRect l="84767" r="6579" b="-336"/>
          <a:stretch/>
        </p:blipFill>
        <p:spPr>
          <a:xfrm>
            <a:off x="10956625" y="1899940"/>
            <a:ext cx="449280" cy="3404800"/>
          </a:xfrm>
          <a:prstGeom prst="rect">
            <a:avLst/>
          </a:prstGeom>
        </p:spPr>
      </p:pic>
      <p:sp>
        <p:nvSpPr>
          <p:cNvPr id="26" name="TextBox 25">
            <a:extLst>
              <a:ext uri="{FF2B5EF4-FFF2-40B4-BE49-F238E27FC236}">
                <a16:creationId xmlns:a16="http://schemas.microsoft.com/office/drawing/2014/main" id="{1053EA69-30D9-441F-A9A4-53715F25B1D3}"/>
              </a:ext>
            </a:extLst>
          </p:cNvPr>
          <p:cNvSpPr txBox="1"/>
          <p:nvPr/>
        </p:nvSpPr>
        <p:spPr>
          <a:xfrm>
            <a:off x="11151067" y="1592095"/>
            <a:ext cx="801823" cy="400110"/>
          </a:xfrm>
          <a:prstGeom prst="rect">
            <a:avLst/>
          </a:prstGeom>
          <a:noFill/>
        </p:spPr>
        <p:txBody>
          <a:bodyPr wrap="none" rtlCol="0">
            <a:spAutoFit/>
          </a:bodyPr>
          <a:lstStyle/>
          <a:p>
            <a:r>
              <a:rPr lang="en-US" sz="2000" dirty="0">
                <a:solidFill>
                  <a:srgbClr val="3F3F3F"/>
                </a:solidFill>
                <a:latin typeface="Century Gothic" panose="020B0502020202020204" pitchFamily="34" charset="0"/>
              </a:rPr>
              <a:t>NDVI</a:t>
            </a:r>
          </a:p>
        </p:txBody>
      </p:sp>
    </p:spTree>
    <p:extLst>
      <p:ext uri="{BB962C8B-B14F-4D97-AF65-F5344CB8AC3E}">
        <p14:creationId xmlns:p14="http://schemas.microsoft.com/office/powerpoint/2010/main" val="3009086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05EA220-C786-EE41-B76C-7F6F0682B267}"/>
              </a:ext>
            </a:extLst>
          </p:cNvPr>
          <p:cNvSpPr txBox="1"/>
          <p:nvPr/>
        </p:nvSpPr>
        <p:spPr>
          <a:xfrm>
            <a:off x="5292967" y="5825096"/>
            <a:ext cx="1816523" cy="307777"/>
          </a:xfrm>
          <a:prstGeom prst="rect">
            <a:avLst/>
          </a:prstGeom>
          <a:solidFill>
            <a:schemeClr val="bg1"/>
          </a:solidFill>
        </p:spPr>
        <p:txBody>
          <a:bodyPr wrap="none" rtlCol="0">
            <a:spAutoFit/>
          </a:bodyPr>
          <a:lstStyle/>
          <a:p>
            <a:r>
              <a:rPr lang="en-US" sz="1400" dirty="0">
                <a:solidFill>
                  <a:srgbClr val="3F3F3F"/>
                </a:solidFill>
                <a:latin typeface="Century Gothic" panose="020B0502020202020204" pitchFamily="34" charset="0"/>
              </a:rPr>
              <a:t>Days after Planting</a:t>
            </a:r>
          </a:p>
        </p:txBody>
      </p:sp>
      <p:sp>
        <p:nvSpPr>
          <p:cNvPr id="24" name="TextBox 23">
            <a:extLst>
              <a:ext uri="{FF2B5EF4-FFF2-40B4-BE49-F238E27FC236}">
                <a16:creationId xmlns:a16="http://schemas.microsoft.com/office/drawing/2014/main" id="{1F8FA960-4C0C-4DB5-BAA3-7F517BFD3421}"/>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Corn Site CO-LO-101 during Growing Cycle 2021–2022</a:t>
            </a:r>
            <a:endParaRPr lang="en-US" sz="2400" i="1" dirty="0">
              <a:latin typeface="Century Gothic"/>
              <a:ea typeface="+mn-lt"/>
              <a:cs typeface="+mn-lt"/>
            </a:endParaRPr>
          </a:p>
        </p:txBody>
      </p:sp>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DATA – Corn NDVI for Assumed Day of Planting</a:t>
            </a:r>
            <a:endParaRPr lang="en-US"/>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5245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pic>
        <p:nvPicPr>
          <p:cNvPr id="9" name="Picture 8" descr="Diagram&#10;&#10;Description automatically generated">
            <a:extLst>
              <a:ext uri="{FF2B5EF4-FFF2-40B4-BE49-F238E27FC236}">
                <a16:creationId xmlns:a16="http://schemas.microsoft.com/office/drawing/2014/main" id="{9800D3CF-A12B-30C5-3E11-016F7F71CC73}"/>
              </a:ext>
            </a:extLst>
          </p:cNvPr>
          <p:cNvPicPr>
            <a:picLocks noChangeAspect="1"/>
          </p:cNvPicPr>
          <p:nvPr/>
        </p:nvPicPr>
        <p:blipFill>
          <a:blip r:embed="rId3"/>
          <a:stretch>
            <a:fillRect/>
          </a:stretch>
        </p:blipFill>
        <p:spPr>
          <a:xfrm>
            <a:off x="800886" y="1394225"/>
            <a:ext cx="10513092" cy="4231640"/>
          </a:xfrm>
          <a:prstGeom prst="rect">
            <a:avLst/>
          </a:prstGeom>
        </p:spPr>
      </p:pic>
      <p:sp>
        <p:nvSpPr>
          <p:cNvPr id="11" name="TextBox 10">
            <a:extLst>
              <a:ext uri="{FF2B5EF4-FFF2-40B4-BE49-F238E27FC236}">
                <a16:creationId xmlns:a16="http://schemas.microsoft.com/office/drawing/2014/main" id="{02F869AD-CBFC-D699-3D1A-689985D9A9D3}"/>
              </a:ext>
            </a:extLst>
          </p:cNvPr>
          <p:cNvSpPr txBox="1"/>
          <p:nvPr/>
        </p:nvSpPr>
        <p:spPr>
          <a:xfrm>
            <a:off x="4522621" y="5552373"/>
            <a:ext cx="3695265" cy="307777"/>
          </a:xfrm>
          <a:prstGeom prst="rect">
            <a:avLst/>
          </a:prstGeom>
          <a:noFill/>
        </p:spPr>
        <p:txBody>
          <a:bodyPr wrap="square" lIns="91440" tIns="45720" rIns="91440" bIns="45720" rtlCol="0" anchor="t">
            <a:spAutoFit/>
          </a:bodyPr>
          <a:lstStyle/>
          <a:p>
            <a:r>
              <a:rPr lang="en-US" sz="1400">
                <a:solidFill>
                  <a:srgbClr val="3F3F3F"/>
                </a:solidFill>
                <a:latin typeface="Century Gothic"/>
              </a:rPr>
              <a:t> 5       37      69     101   133     165   </a:t>
            </a:r>
            <a:endParaRPr lang="en-US" sz="1400">
              <a:solidFill>
                <a:srgbClr val="3F3F3F"/>
              </a:solidFill>
              <a:ea typeface="+mn-lt"/>
              <a:cs typeface="+mn-lt"/>
            </a:endParaRPr>
          </a:p>
        </p:txBody>
      </p:sp>
      <p:sp>
        <p:nvSpPr>
          <p:cNvPr id="14" name="TextBox 13">
            <a:extLst>
              <a:ext uri="{FF2B5EF4-FFF2-40B4-BE49-F238E27FC236}">
                <a16:creationId xmlns:a16="http://schemas.microsoft.com/office/drawing/2014/main" id="{88861B4F-09B6-26E2-F34E-D5444ED697F1}"/>
              </a:ext>
            </a:extLst>
          </p:cNvPr>
          <p:cNvSpPr txBox="1"/>
          <p:nvPr/>
        </p:nvSpPr>
        <p:spPr>
          <a:xfrm>
            <a:off x="11098447" y="2599736"/>
            <a:ext cx="621566" cy="369332"/>
          </a:xfrm>
          <a:prstGeom prst="rect">
            <a:avLst/>
          </a:prstGeom>
          <a:noFill/>
        </p:spPr>
        <p:txBody>
          <a:bodyPr wrap="square" lIns="91440" tIns="45720" rIns="91440" bIns="45720" rtlCol="0" anchor="t">
            <a:spAutoFit/>
          </a:bodyPr>
          <a:lstStyle/>
          <a:p>
            <a:r>
              <a:rPr lang="en-US">
                <a:solidFill>
                  <a:srgbClr val="2E75B5"/>
                </a:solidFill>
                <a:latin typeface="Century Gothic"/>
              </a:rPr>
              <a:t>1.0 </a:t>
            </a:r>
            <a:endParaRPr lang="en-US">
              <a:solidFill>
                <a:srgbClr val="2E75B5"/>
              </a:solidFill>
              <a:cs typeface="Calibri"/>
            </a:endParaRPr>
          </a:p>
        </p:txBody>
      </p:sp>
      <p:sp>
        <p:nvSpPr>
          <p:cNvPr id="3" name="TextBox 2">
            <a:extLst>
              <a:ext uri="{FF2B5EF4-FFF2-40B4-BE49-F238E27FC236}">
                <a16:creationId xmlns:a16="http://schemas.microsoft.com/office/drawing/2014/main" id="{99F039BF-B5CB-4B4F-9FD0-324E9627DEC9}"/>
              </a:ext>
            </a:extLst>
          </p:cNvPr>
          <p:cNvSpPr txBox="1"/>
          <p:nvPr/>
        </p:nvSpPr>
        <p:spPr>
          <a:xfrm rot="16200000">
            <a:off x="-24700" y="3315757"/>
            <a:ext cx="762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3F3F3F"/>
                </a:solidFill>
                <a:latin typeface="Century Gothic"/>
              </a:rPr>
              <a:t>NDVI</a:t>
            </a:r>
          </a:p>
        </p:txBody>
      </p:sp>
      <p:sp>
        <p:nvSpPr>
          <p:cNvPr id="6" name="TextBox 5">
            <a:extLst>
              <a:ext uri="{FF2B5EF4-FFF2-40B4-BE49-F238E27FC236}">
                <a16:creationId xmlns:a16="http://schemas.microsoft.com/office/drawing/2014/main" id="{07C1FC58-3443-5EBB-A940-D759D2D9264A}"/>
              </a:ext>
            </a:extLst>
          </p:cNvPr>
          <p:cNvSpPr txBox="1"/>
          <p:nvPr/>
        </p:nvSpPr>
        <p:spPr>
          <a:xfrm rot="16200000">
            <a:off x="10857300" y="3103973"/>
            <a:ext cx="1800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E75B5"/>
                </a:solidFill>
                <a:latin typeface="Century Gothic"/>
              </a:rPr>
              <a:t>Reference Kc</a:t>
            </a:r>
            <a:endParaRPr lang="en-US">
              <a:solidFill>
                <a:srgbClr val="2E75B5"/>
              </a:solidFill>
              <a:cs typeface="Calibri"/>
            </a:endParaRPr>
          </a:p>
        </p:txBody>
      </p:sp>
      <p:sp>
        <p:nvSpPr>
          <p:cNvPr id="7" name="TextBox 6">
            <a:extLst>
              <a:ext uri="{FF2B5EF4-FFF2-40B4-BE49-F238E27FC236}">
                <a16:creationId xmlns:a16="http://schemas.microsoft.com/office/drawing/2014/main" id="{4501D1E6-C468-EA31-5BAE-5E854EDE9DB1}"/>
              </a:ext>
            </a:extLst>
          </p:cNvPr>
          <p:cNvSpPr txBox="1"/>
          <p:nvPr/>
        </p:nvSpPr>
        <p:spPr>
          <a:xfrm>
            <a:off x="11138425" y="4002608"/>
            <a:ext cx="5401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2E75B5"/>
                </a:solidFill>
                <a:latin typeface="Century Gothic"/>
              </a:rPr>
              <a:t>0.5</a:t>
            </a:r>
            <a:endParaRPr lang="en-US">
              <a:solidFill>
                <a:srgbClr val="2E75B5"/>
              </a:solidFill>
            </a:endParaRPr>
          </a:p>
        </p:txBody>
      </p:sp>
      <p:sp>
        <p:nvSpPr>
          <p:cNvPr id="8" name="TextBox 7">
            <a:extLst>
              <a:ext uri="{FF2B5EF4-FFF2-40B4-BE49-F238E27FC236}">
                <a16:creationId xmlns:a16="http://schemas.microsoft.com/office/drawing/2014/main" id="{77CF3E38-9195-1122-01B7-E387BC434967}"/>
              </a:ext>
            </a:extLst>
          </p:cNvPr>
          <p:cNvSpPr txBox="1"/>
          <p:nvPr/>
        </p:nvSpPr>
        <p:spPr>
          <a:xfrm>
            <a:off x="416104" y="139645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0.6</a:t>
            </a:r>
            <a:endParaRPr lang="en-US" dirty="0">
              <a:solidFill>
                <a:srgbClr val="3F3F3F"/>
              </a:solidFill>
            </a:endParaRPr>
          </a:p>
        </p:txBody>
      </p:sp>
      <p:sp>
        <p:nvSpPr>
          <p:cNvPr id="12" name="TextBox 11">
            <a:extLst>
              <a:ext uri="{FF2B5EF4-FFF2-40B4-BE49-F238E27FC236}">
                <a16:creationId xmlns:a16="http://schemas.microsoft.com/office/drawing/2014/main" id="{1E489930-F9DB-F770-EFE5-7D3C07D95D11}"/>
              </a:ext>
            </a:extLst>
          </p:cNvPr>
          <p:cNvSpPr txBox="1"/>
          <p:nvPr/>
        </p:nvSpPr>
        <p:spPr>
          <a:xfrm>
            <a:off x="416104" y="2620091"/>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0.4</a:t>
            </a:r>
            <a:endParaRPr lang="en-US" dirty="0">
              <a:solidFill>
                <a:srgbClr val="3F3F3F"/>
              </a:solidFill>
            </a:endParaRPr>
          </a:p>
        </p:txBody>
      </p:sp>
      <p:sp>
        <p:nvSpPr>
          <p:cNvPr id="13" name="TextBox 12">
            <a:extLst>
              <a:ext uri="{FF2B5EF4-FFF2-40B4-BE49-F238E27FC236}">
                <a16:creationId xmlns:a16="http://schemas.microsoft.com/office/drawing/2014/main" id="{DCC30993-4E4F-6AC7-997D-E45B62721963}"/>
              </a:ext>
            </a:extLst>
          </p:cNvPr>
          <p:cNvSpPr txBox="1"/>
          <p:nvPr/>
        </p:nvSpPr>
        <p:spPr>
          <a:xfrm>
            <a:off x="416104" y="396018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0.2</a:t>
            </a:r>
            <a:endParaRPr lang="en-US" dirty="0">
              <a:solidFill>
                <a:srgbClr val="3F3F3F"/>
              </a:solidFill>
            </a:endParaRPr>
          </a:p>
        </p:txBody>
      </p:sp>
      <p:sp>
        <p:nvSpPr>
          <p:cNvPr id="15" name="TextBox 14">
            <a:extLst>
              <a:ext uri="{FF2B5EF4-FFF2-40B4-BE49-F238E27FC236}">
                <a16:creationId xmlns:a16="http://schemas.microsoft.com/office/drawing/2014/main" id="{5BB3FAC0-46A5-23BE-9193-E47EF13EC3F7}"/>
              </a:ext>
            </a:extLst>
          </p:cNvPr>
          <p:cNvSpPr txBox="1"/>
          <p:nvPr/>
        </p:nvSpPr>
        <p:spPr>
          <a:xfrm>
            <a:off x="453827" y="5257844"/>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0.0</a:t>
            </a:r>
            <a:endParaRPr lang="en-US" dirty="0">
              <a:solidFill>
                <a:srgbClr val="3F3F3F"/>
              </a:solidFill>
            </a:endParaRPr>
          </a:p>
        </p:txBody>
      </p:sp>
      <p:sp>
        <p:nvSpPr>
          <p:cNvPr id="16" name="TextBox 15">
            <a:extLst>
              <a:ext uri="{FF2B5EF4-FFF2-40B4-BE49-F238E27FC236}">
                <a16:creationId xmlns:a16="http://schemas.microsoft.com/office/drawing/2014/main" id="{80044CE2-2C50-FB4F-97BD-96EDEBDA7F41}"/>
              </a:ext>
            </a:extLst>
          </p:cNvPr>
          <p:cNvSpPr txBox="1"/>
          <p:nvPr/>
        </p:nvSpPr>
        <p:spPr>
          <a:xfrm>
            <a:off x="664046" y="1063319"/>
            <a:ext cx="3633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ea typeface="+mn-lt"/>
                <a:cs typeface="+mn-lt"/>
              </a:rPr>
              <a:t>DAP ~Aug 24, 2021</a:t>
            </a:r>
            <a:endParaRPr lang="en-US" dirty="0">
              <a:solidFill>
                <a:srgbClr val="3F3F3F"/>
              </a:solidFill>
              <a:latin typeface="Century Gothic"/>
            </a:endParaRPr>
          </a:p>
        </p:txBody>
      </p:sp>
      <p:sp>
        <p:nvSpPr>
          <p:cNvPr id="17" name="TextBox 16">
            <a:extLst>
              <a:ext uri="{FF2B5EF4-FFF2-40B4-BE49-F238E27FC236}">
                <a16:creationId xmlns:a16="http://schemas.microsoft.com/office/drawing/2014/main" id="{39667F8B-5523-12C5-5D61-A1329CF5C898}"/>
              </a:ext>
            </a:extLst>
          </p:cNvPr>
          <p:cNvSpPr txBox="1"/>
          <p:nvPr/>
        </p:nvSpPr>
        <p:spPr>
          <a:xfrm>
            <a:off x="4297202" y="1063319"/>
            <a:ext cx="3633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ea typeface="+mn-lt"/>
                <a:cs typeface="+mn-lt"/>
              </a:rPr>
              <a:t>DAP ~Sep 25, 2021</a:t>
            </a:r>
            <a:endParaRPr lang="en-US" dirty="0">
              <a:solidFill>
                <a:srgbClr val="3F3F3F"/>
              </a:solidFill>
              <a:latin typeface="Century Gothic"/>
            </a:endParaRPr>
          </a:p>
        </p:txBody>
      </p:sp>
      <p:sp>
        <p:nvSpPr>
          <p:cNvPr id="18" name="TextBox 17">
            <a:extLst>
              <a:ext uri="{FF2B5EF4-FFF2-40B4-BE49-F238E27FC236}">
                <a16:creationId xmlns:a16="http://schemas.microsoft.com/office/drawing/2014/main" id="{9AA79A67-2E8F-6261-C84C-B6B14B8FAF1E}"/>
              </a:ext>
            </a:extLst>
          </p:cNvPr>
          <p:cNvSpPr txBox="1"/>
          <p:nvPr/>
        </p:nvSpPr>
        <p:spPr>
          <a:xfrm>
            <a:off x="7751494" y="1041105"/>
            <a:ext cx="3633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rgbClr val="3F3F3F"/>
                </a:solidFill>
                <a:latin typeface="Century Gothic"/>
                <a:ea typeface="+mn-lt"/>
                <a:cs typeface="+mn-lt"/>
              </a:rPr>
              <a:t>DAP ~Oct 27, 2021</a:t>
            </a:r>
            <a:endParaRPr lang="en-US" dirty="0">
              <a:solidFill>
                <a:srgbClr val="3F3F3F"/>
              </a:solidFill>
              <a:latin typeface="Century Gothic"/>
            </a:endParaRPr>
          </a:p>
        </p:txBody>
      </p:sp>
      <p:sp>
        <p:nvSpPr>
          <p:cNvPr id="19" name="TextBox 18">
            <a:extLst>
              <a:ext uri="{FF2B5EF4-FFF2-40B4-BE49-F238E27FC236}">
                <a16:creationId xmlns:a16="http://schemas.microsoft.com/office/drawing/2014/main" id="{60B999EF-9995-06DE-1A82-513E1C6C2B6A}"/>
              </a:ext>
            </a:extLst>
          </p:cNvPr>
          <p:cNvSpPr txBox="1"/>
          <p:nvPr/>
        </p:nvSpPr>
        <p:spPr>
          <a:xfrm>
            <a:off x="8061016" y="5552372"/>
            <a:ext cx="3695265" cy="307777"/>
          </a:xfrm>
          <a:prstGeom prst="rect">
            <a:avLst/>
          </a:prstGeom>
          <a:noFill/>
        </p:spPr>
        <p:txBody>
          <a:bodyPr wrap="square" lIns="91440" tIns="45720" rIns="91440" bIns="45720" rtlCol="0" anchor="t">
            <a:spAutoFit/>
          </a:bodyPr>
          <a:lstStyle/>
          <a:p>
            <a:r>
              <a:rPr lang="en-US" sz="1400">
                <a:solidFill>
                  <a:srgbClr val="3F3F3F"/>
                </a:solidFill>
                <a:latin typeface="Century Gothic"/>
              </a:rPr>
              <a:t> 5       37      69     101   133     165   </a:t>
            </a:r>
            <a:endParaRPr lang="en-US" sz="1400">
              <a:solidFill>
                <a:srgbClr val="3F3F3F"/>
              </a:solidFill>
              <a:ea typeface="+mn-lt"/>
              <a:cs typeface="+mn-lt"/>
            </a:endParaRPr>
          </a:p>
        </p:txBody>
      </p:sp>
      <p:sp>
        <p:nvSpPr>
          <p:cNvPr id="20" name="TextBox 19">
            <a:extLst>
              <a:ext uri="{FF2B5EF4-FFF2-40B4-BE49-F238E27FC236}">
                <a16:creationId xmlns:a16="http://schemas.microsoft.com/office/drawing/2014/main" id="{05A5C5E5-355E-8446-6551-598B35476959}"/>
              </a:ext>
            </a:extLst>
          </p:cNvPr>
          <p:cNvSpPr txBox="1"/>
          <p:nvPr/>
        </p:nvSpPr>
        <p:spPr>
          <a:xfrm>
            <a:off x="916324" y="5552372"/>
            <a:ext cx="3695265"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 5       37      69     101   133     165   </a:t>
            </a:r>
            <a:endParaRPr lang="en-US" sz="1400" dirty="0">
              <a:solidFill>
                <a:srgbClr val="3F3F3F"/>
              </a:solidFill>
              <a:ea typeface="+mn-lt"/>
              <a:cs typeface="+mn-lt"/>
            </a:endParaRPr>
          </a:p>
        </p:txBody>
      </p:sp>
    </p:spTree>
    <p:extLst>
      <p:ext uri="{BB962C8B-B14F-4D97-AF65-F5344CB8AC3E}">
        <p14:creationId xmlns:p14="http://schemas.microsoft.com/office/powerpoint/2010/main" val="36945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DATA - Corn Growing Cycles</a:t>
            </a:r>
            <a:endParaRPr lang="en-US"/>
          </a:p>
        </p:txBody>
      </p:sp>
      <p:graphicFrame>
        <p:nvGraphicFramePr>
          <p:cNvPr id="4" name="Table 4">
            <a:extLst>
              <a:ext uri="{FF2B5EF4-FFF2-40B4-BE49-F238E27FC236}">
                <a16:creationId xmlns:a16="http://schemas.microsoft.com/office/drawing/2014/main" id="{9B4FDD03-4838-F882-71BD-181E9C4ED773}"/>
              </a:ext>
            </a:extLst>
          </p:cNvPr>
          <p:cNvGraphicFramePr>
            <a:graphicFrameLocks noGrp="1"/>
          </p:cNvGraphicFramePr>
          <p:nvPr/>
        </p:nvGraphicFramePr>
        <p:xfrm>
          <a:off x="1275114" y="1047999"/>
          <a:ext cx="9635765" cy="5242248"/>
        </p:xfrm>
        <a:graphic>
          <a:graphicData uri="http://schemas.openxmlformats.org/drawingml/2006/table">
            <a:tbl>
              <a:tblPr firstRow="1" bandRow="1">
                <a:tableStyleId>{5C22544A-7EE6-4342-B048-85BDC9FD1C3A}</a:tableStyleId>
              </a:tblPr>
              <a:tblGrid>
                <a:gridCol w="1927153">
                  <a:extLst>
                    <a:ext uri="{9D8B030D-6E8A-4147-A177-3AD203B41FA5}">
                      <a16:colId xmlns:a16="http://schemas.microsoft.com/office/drawing/2014/main" val="3907104689"/>
                    </a:ext>
                  </a:extLst>
                </a:gridCol>
                <a:gridCol w="1927153">
                  <a:extLst>
                    <a:ext uri="{9D8B030D-6E8A-4147-A177-3AD203B41FA5}">
                      <a16:colId xmlns:a16="http://schemas.microsoft.com/office/drawing/2014/main" val="2147443856"/>
                    </a:ext>
                  </a:extLst>
                </a:gridCol>
                <a:gridCol w="1927153">
                  <a:extLst>
                    <a:ext uri="{9D8B030D-6E8A-4147-A177-3AD203B41FA5}">
                      <a16:colId xmlns:a16="http://schemas.microsoft.com/office/drawing/2014/main" val="1546485554"/>
                    </a:ext>
                  </a:extLst>
                </a:gridCol>
                <a:gridCol w="1927153">
                  <a:extLst>
                    <a:ext uri="{9D8B030D-6E8A-4147-A177-3AD203B41FA5}">
                      <a16:colId xmlns:a16="http://schemas.microsoft.com/office/drawing/2014/main" val="445243722"/>
                    </a:ext>
                  </a:extLst>
                </a:gridCol>
                <a:gridCol w="1927153">
                  <a:extLst>
                    <a:ext uri="{9D8B030D-6E8A-4147-A177-3AD203B41FA5}">
                      <a16:colId xmlns:a16="http://schemas.microsoft.com/office/drawing/2014/main" val="1447659285"/>
                    </a:ext>
                  </a:extLst>
                </a:gridCol>
              </a:tblGrid>
              <a:tr h="414950">
                <a:tc gridSpan="5">
                  <a:txBody>
                    <a:bodyPr/>
                    <a:lstStyle/>
                    <a:p>
                      <a:pPr lvl="0" algn="ctr">
                        <a:buNone/>
                      </a:pPr>
                      <a:r>
                        <a:rPr lang="en-US" dirty="0">
                          <a:latin typeface="Century Gothic"/>
                        </a:rPr>
                        <a:t>Assumed Day of Planting</a:t>
                      </a:r>
                    </a:p>
                  </a:txBody>
                  <a:tcPr>
                    <a:lnL w="12700">
                      <a:solidFill>
                        <a:schemeClr val="tx1"/>
                      </a:solidFill>
                    </a:lnL>
                    <a:lnR w="12700">
                      <a:solidFill>
                        <a:schemeClr val="tx1"/>
                      </a:solidFill>
                    </a:lnR>
                    <a:lnT w="12700">
                      <a:solidFill>
                        <a:schemeClr val="tx1"/>
                      </a:solidFill>
                    </a:lnT>
                    <a:lnB w="12700">
                      <a:solidFill>
                        <a:schemeClr val="tx1"/>
                      </a:solidFill>
                    </a:lnB>
                  </a:tcPr>
                </a:tc>
                <a:tc hMerge="1">
                  <a:txBody>
                    <a:bodyPr/>
                    <a:lstStyle/>
                    <a:p>
                      <a:endParaRPr lang="en-US"/>
                    </a:p>
                  </a:txBody>
                  <a:tcPr>
                    <a:lnT w="12700">
                      <a:solidFill>
                        <a:schemeClr val="tx1"/>
                      </a:solidFill>
                    </a:lnT>
                    <a:lnB w="12700">
                      <a:solidFill>
                        <a:schemeClr val="tx1"/>
                      </a:solidFill>
                    </a:lnB>
                  </a:tcPr>
                </a:tc>
                <a:tc hMerge="1">
                  <a:txBody>
                    <a:bodyPr/>
                    <a:lstStyle/>
                    <a:p>
                      <a:endParaRPr lang="en-US"/>
                    </a:p>
                  </a:txBody>
                  <a:tcPr>
                    <a:lnT w="12700">
                      <a:solidFill>
                        <a:schemeClr val="tx1"/>
                      </a:solidFill>
                    </a:lnT>
                    <a:lnB w="12700">
                      <a:solidFill>
                        <a:schemeClr val="tx1"/>
                      </a:solidFill>
                    </a:lnB>
                  </a:tcPr>
                </a:tc>
                <a:tc hMerge="1">
                  <a:txBody>
                    <a:bodyPr/>
                    <a:lstStyle/>
                    <a:p>
                      <a:endParaRPr lang="en-US"/>
                    </a:p>
                  </a:txBody>
                  <a:tcPr>
                    <a:lnT w="12700">
                      <a:solidFill>
                        <a:schemeClr val="tx1"/>
                      </a:solidFill>
                    </a:lnT>
                    <a:lnB w="12700">
                      <a:solidFill>
                        <a:schemeClr val="tx1"/>
                      </a:solidFill>
                    </a:lnB>
                  </a:tcPr>
                </a:tc>
                <a:tc hMerge="1">
                  <a:txBody>
                    <a:bodyPr/>
                    <a:lstStyle/>
                    <a:p>
                      <a:endParaRPr lang="en-US"/>
                    </a:p>
                  </a:txBody>
                  <a:tcPr>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81025646"/>
                  </a:ext>
                </a:extLst>
              </a:tr>
              <a:tr h="370840">
                <a:tc>
                  <a:txBody>
                    <a:bodyPr/>
                    <a:lstStyle/>
                    <a:p>
                      <a:endParaRPr lang="en-US" b="1">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1" i="0" u="none" strike="noStrike" noProof="0" dirty="0">
                          <a:solidFill>
                            <a:schemeClr val="tx1">
                              <a:lumMod val="75000"/>
                              <a:lumOff val="25000"/>
                            </a:schemeClr>
                          </a:solidFill>
                          <a:latin typeface="Century Gothic"/>
                        </a:rPr>
                        <a:t>2019–2020</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1" i="0" u="none" strike="noStrike" noProof="0" dirty="0">
                          <a:solidFill>
                            <a:schemeClr val="tx1">
                              <a:lumMod val="75000"/>
                              <a:lumOff val="25000"/>
                            </a:schemeClr>
                          </a:solidFill>
                          <a:latin typeface="Century Gothic"/>
                        </a:rPr>
                        <a:t>2020–2021</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1" i="0" u="none" strike="noStrike" noProof="0" dirty="0">
                          <a:solidFill>
                            <a:schemeClr val="tx1">
                              <a:lumMod val="75000"/>
                              <a:lumOff val="25000"/>
                            </a:schemeClr>
                          </a:solidFill>
                          <a:latin typeface="Century Gothic"/>
                        </a:rPr>
                        <a:t>2021–2022</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b="1" dirty="0">
                          <a:solidFill>
                            <a:schemeClr val="tx1">
                              <a:lumMod val="75000"/>
                              <a:lumOff val="25000"/>
                            </a:schemeClr>
                          </a:solidFill>
                          <a:latin typeface="Century Gothic"/>
                        </a:rPr>
                        <a:t>Analysis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70755142"/>
                  </a:ext>
                </a:extLst>
              </a:tr>
              <a:tr h="370840">
                <a:tc>
                  <a:txBody>
                    <a:bodyPr/>
                    <a:lstStyle/>
                    <a:p>
                      <a:pPr lvl="0">
                        <a:buNone/>
                      </a:pPr>
                      <a:r>
                        <a:rPr lang="en-US" sz="1800" b="1" i="0" u="none" strike="noStrike" noProof="0" dirty="0">
                          <a:solidFill>
                            <a:schemeClr val="tx1">
                              <a:lumMod val="75000"/>
                              <a:lumOff val="25000"/>
                            </a:schemeClr>
                          </a:solidFill>
                          <a:latin typeface="Century Gothic"/>
                        </a:rPr>
                        <a:t>CO-HI-101</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Oct-22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1" dirty="0">
                          <a:solidFill>
                            <a:schemeClr val="tx1">
                              <a:lumMod val="75000"/>
                              <a:lumOff val="25000"/>
                            </a:schemeClr>
                          </a:solidFill>
                          <a:latin typeface="Century Gothic"/>
                        </a:rPr>
                        <a:t>N/A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a:t>
                      </a:r>
                      <a:r>
                        <a:rPr lang="en-US" i="0" dirty="0">
                          <a:solidFill>
                            <a:schemeClr val="tx1">
                              <a:lumMod val="75000"/>
                              <a:lumOff val="25000"/>
                            </a:schemeClr>
                          </a:solidFill>
                          <a:latin typeface="Century Gothic"/>
                        </a:rPr>
                        <a:t>27</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696318727"/>
                  </a:ext>
                </a:extLst>
              </a:tr>
              <a:tr h="370840">
                <a:tc>
                  <a:txBody>
                    <a:bodyPr/>
                    <a:lstStyle/>
                    <a:p>
                      <a:pPr lvl="0" algn="l">
                        <a:lnSpc>
                          <a:spcPct val="100000"/>
                        </a:lnSpc>
                        <a:spcBef>
                          <a:spcPts val="0"/>
                        </a:spcBef>
                        <a:spcAft>
                          <a:spcPts val="0"/>
                        </a:spcAft>
                        <a:buNone/>
                      </a:pPr>
                      <a:r>
                        <a:rPr lang="en-US" sz="1800" b="1" i="0" u="none" strike="noStrike" noProof="0" dirty="0">
                          <a:solidFill>
                            <a:schemeClr val="tx1">
                              <a:lumMod val="75000"/>
                              <a:lumOff val="25000"/>
                            </a:schemeClr>
                          </a:solidFill>
                          <a:latin typeface="Century Gothic"/>
                        </a:rPr>
                        <a:t>CO-HI-102</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Oct-08</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chemeClr val="tx1">
                              <a:lumMod val="75000"/>
                              <a:lumOff val="25000"/>
                            </a:schemeClr>
                          </a:solidFill>
                          <a:latin typeface="Century Gothic"/>
                        </a:rPr>
                        <a:t>Sep-25</a:t>
                      </a:r>
                      <a:endParaRPr lang="en-US" sz="1800" b="0" i="0" u="none" strike="noStrike" noProof="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Validation Only</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776468968"/>
                  </a:ext>
                </a:extLst>
              </a:tr>
              <a:tr h="370840">
                <a:tc>
                  <a:txBody>
                    <a:bodyPr/>
                    <a:lstStyle/>
                    <a:p>
                      <a:pPr lvl="0" algn="l">
                        <a:lnSpc>
                          <a:spcPct val="100000"/>
                        </a:lnSpc>
                        <a:spcBef>
                          <a:spcPts val="0"/>
                        </a:spcBef>
                        <a:spcAft>
                          <a:spcPts val="0"/>
                        </a:spcAft>
                        <a:buNone/>
                      </a:pPr>
                      <a:r>
                        <a:rPr lang="en-US" sz="1800" b="1" i="0" u="none" strike="noStrike" noProof="0" dirty="0">
                          <a:solidFill>
                            <a:schemeClr val="tx1">
                              <a:lumMod val="75000"/>
                              <a:lumOff val="25000"/>
                            </a:schemeClr>
                          </a:solidFill>
                          <a:latin typeface="Century Gothic"/>
                        </a:rPr>
                        <a:t>CO-HI-103</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1" dirty="0">
                          <a:solidFill>
                            <a:schemeClr val="tx1">
                              <a:lumMod val="75000"/>
                              <a:lumOff val="25000"/>
                            </a:schemeClr>
                          </a:solidFill>
                          <a:latin typeface="Century Gothic"/>
                        </a:rPr>
                        <a:t>N/A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1800" b="0" i="0" u="none" strike="noStrike" noProof="0" dirty="0">
                          <a:solidFill>
                            <a:schemeClr val="tx1">
                              <a:lumMod val="75000"/>
                              <a:lumOff val="25000"/>
                            </a:schemeClr>
                          </a:solidFill>
                          <a:latin typeface="Century Gothic"/>
                        </a:rPr>
                        <a:t>Sep-09</a:t>
                      </a:r>
                      <a:endParaRPr lang="en-US" sz="1800" b="0" i="0" u="none" strike="noStrike" noProof="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69233610"/>
                  </a:ext>
                </a:extLst>
              </a:tr>
              <a:tr h="370840">
                <a:tc>
                  <a:txBody>
                    <a:bodyPr/>
                    <a:lstStyle/>
                    <a:p>
                      <a:pPr lvl="0">
                        <a:buNone/>
                      </a:pPr>
                      <a:r>
                        <a:rPr lang="en-US" sz="1800" b="1" i="0" u="none" strike="noStrike" noProof="0" dirty="0">
                          <a:solidFill>
                            <a:schemeClr val="tx1">
                              <a:lumMod val="75000"/>
                              <a:lumOff val="25000"/>
                            </a:schemeClr>
                          </a:solidFill>
                          <a:latin typeface="Century Gothic"/>
                        </a:rPr>
                        <a:t>CO-HI-104</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Sep-06</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1" dirty="0">
                          <a:solidFill>
                            <a:schemeClr val="tx1">
                              <a:lumMod val="75000"/>
                              <a:lumOff val="25000"/>
                            </a:schemeClr>
                          </a:solidFill>
                          <a:latin typeface="Century Gothic"/>
                        </a:rPr>
                        <a:t>N/A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58899184"/>
                  </a:ext>
                </a:extLst>
              </a:tr>
              <a:tr h="370840">
                <a:tc>
                  <a:txBody>
                    <a:bodyPr/>
                    <a:lstStyle/>
                    <a:p>
                      <a:pPr lvl="0">
                        <a:buNone/>
                      </a:pPr>
                      <a:r>
                        <a:rPr lang="en-US" sz="1800" b="1" i="0" u="none" strike="noStrike" noProof="0" dirty="0">
                          <a:solidFill>
                            <a:schemeClr val="tx1">
                              <a:lumMod val="75000"/>
                              <a:lumOff val="25000"/>
                            </a:schemeClr>
                          </a:solidFill>
                          <a:latin typeface="Century Gothic"/>
                        </a:rPr>
                        <a:t>CO-HI-105</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Sep-20</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Sep-22</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Sep-09</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Validation Only</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74539908"/>
                  </a:ext>
                </a:extLst>
              </a:tr>
              <a:tr h="370840">
                <a:tc>
                  <a:txBody>
                    <a:bodyPr/>
                    <a:lstStyle/>
                    <a:p>
                      <a:pPr lvl="0">
                        <a:buNone/>
                      </a:pPr>
                      <a:r>
                        <a:rPr lang="en-US" sz="1800" b="1" i="0" u="none" strike="noStrike" noProof="0" dirty="0">
                          <a:solidFill>
                            <a:schemeClr val="tx1">
                              <a:lumMod val="75000"/>
                              <a:lumOff val="25000"/>
                            </a:schemeClr>
                          </a:solidFill>
                          <a:latin typeface="Century Gothic"/>
                        </a:rPr>
                        <a:t>CO-HI-106</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Sep-22</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Sep-09</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18851279"/>
                  </a:ext>
                </a:extLst>
              </a:tr>
              <a:tr h="370839">
                <a:tc>
                  <a:txBody>
                    <a:bodyPr/>
                    <a:lstStyle/>
                    <a:p>
                      <a:pPr lvl="0">
                        <a:buNone/>
                      </a:pPr>
                      <a:r>
                        <a:rPr lang="en-US" sz="1800" b="1" i="0" u="none" strike="noStrike" noProof="0" dirty="0">
                          <a:solidFill>
                            <a:schemeClr val="tx1">
                              <a:lumMod val="75000"/>
                              <a:lumOff val="25000"/>
                            </a:schemeClr>
                          </a:solidFill>
                          <a:latin typeface="Century Gothic"/>
                        </a:rPr>
                        <a:t>CO-LO-101</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Sep-06</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Sep-25</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264837645"/>
                  </a:ext>
                </a:extLst>
              </a:tr>
              <a:tr h="370838">
                <a:tc>
                  <a:txBody>
                    <a:bodyPr/>
                    <a:lstStyle/>
                    <a:p>
                      <a:pPr lvl="0">
                        <a:buNone/>
                      </a:pPr>
                      <a:r>
                        <a:rPr lang="en-US" sz="1800" b="1" i="0" u="none" strike="noStrike" noProof="0" dirty="0">
                          <a:solidFill>
                            <a:schemeClr val="tx1">
                              <a:lumMod val="75000"/>
                              <a:lumOff val="25000"/>
                            </a:schemeClr>
                          </a:solidFill>
                          <a:latin typeface="Century Gothic"/>
                        </a:rPr>
                        <a:t>CO-LO-102</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Sep-20</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Sep-06</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Sep-25</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Validation Only</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03320877"/>
                  </a:ext>
                </a:extLst>
              </a:tr>
              <a:tr h="370838">
                <a:tc>
                  <a:txBody>
                    <a:bodyPr/>
                    <a:lstStyle/>
                    <a:p>
                      <a:pPr lvl="0">
                        <a:buNone/>
                      </a:pPr>
                      <a:r>
                        <a:rPr lang="en-US" sz="1800" b="1" i="0" u="none" strike="noStrike" noProof="0" dirty="0">
                          <a:solidFill>
                            <a:schemeClr val="tx1">
                              <a:lumMod val="75000"/>
                              <a:lumOff val="25000"/>
                            </a:schemeClr>
                          </a:solidFill>
                          <a:latin typeface="Century Gothic"/>
                        </a:rPr>
                        <a:t>CO-LO-103</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Sep-20</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Sep-06</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1" dirty="0">
                          <a:solidFill>
                            <a:schemeClr val="tx1">
                              <a:lumMod val="75000"/>
                              <a:lumOff val="25000"/>
                            </a:schemeClr>
                          </a:solidFill>
                          <a:latin typeface="Century Gothic"/>
                        </a:rPr>
                        <a:t>N/A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70812703"/>
                  </a:ext>
                </a:extLst>
              </a:tr>
              <a:tr h="377227">
                <a:tc>
                  <a:txBody>
                    <a:bodyPr/>
                    <a:lstStyle/>
                    <a:p>
                      <a:pPr lvl="0">
                        <a:buNone/>
                      </a:pPr>
                      <a:r>
                        <a:rPr lang="en-US" sz="1800" b="1" i="0" u="none" strike="noStrike" noProof="0" dirty="0">
                          <a:solidFill>
                            <a:schemeClr val="tx1">
                              <a:lumMod val="75000"/>
                              <a:lumOff val="25000"/>
                            </a:schemeClr>
                          </a:solidFill>
                          <a:latin typeface="Century Gothic"/>
                        </a:rPr>
                        <a:t>CO-LO-104</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Oct-22</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Oct-08</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Oct-11</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234671090"/>
                  </a:ext>
                </a:extLst>
              </a:tr>
              <a:tr h="370838">
                <a:tc>
                  <a:txBody>
                    <a:bodyPr/>
                    <a:lstStyle/>
                    <a:p>
                      <a:pPr lvl="0">
                        <a:buNone/>
                      </a:pPr>
                      <a:r>
                        <a:rPr lang="en-US" sz="1800" b="1" i="0" u="none" strike="noStrike" noProof="0" dirty="0">
                          <a:solidFill>
                            <a:schemeClr val="tx1">
                              <a:lumMod val="75000"/>
                              <a:lumOff val="25000"/>
                            </a:schemeClr>
                          </a:solidFill>
                          <a:latin typeface="Century Gothic"/>
                        </a:rPr>
                        <a:t>CO-LO-105</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Oct-22</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Oct-08</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Oct-11</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Validation Only</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450546881"/>
                  </a:ext>
                </a:extLst>
              </a:tr>
              <a:tr h="370838">
                <a:tc>
                  <a:txBody>
                    <a:bodyPr/>
                    <a:lstStyle/>
                    <a:p>
                      <a:pPr lvl="0">
                        <a:buNone/>
                      </a:pPr>
                      <a:r>
                        <a:rPr lang="en-US" sz="1800" b="1" i="0" u="none" strike="noStrike" noProof="0" dirty="0">
                          <a:solidFill>
                            <a:schemeClr val="tx1">
                              <a:lumMod val="75000"/>
                              <a:lumOff val="25000"/>
                            </a:schemeClr>
                          </a:solidFill>
                          <a:latin typeface="Century Gothic"/>
                        </a:rPr>
                        <a:t>CO-LO-106</a:t>
                      </a:r>
                      <a:endParaRPr lang="en-US" b="1"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Sep-04</a:t>
                      </a:r>
                      <a:endParaRPr lang="en-US" i="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1800" b="0" i="0" u="none" strike="noStrike" noProof="0" dirty="0">
                          <a:solidFill>
                            <a:schemeClr val="tx1">
                              <a:lumMod val="75000"/>
                              <a:lumOff val="25000"/>
                            </a:schemeClr>
                          </a:solidFill>
                          <a:latin typeface="Century Gothic"/>
                        </a:rPr>
                        <a:t>Sep-06</a:t>
                      </a:r>
                      <a:endParaRPr lang="en-US" i="0" dirty="0">
                        <a:solidFill>
                          <a:schemeClr val="tx1">
                            <a:lumMod val="75000"/>
                            <a:lumOff val="25000"/>
                          </a:schemeClr>
                        </a:solidFill>
                        <a:latin typeface="Century Gothic"/>
                      </a:endParaRP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1" dirty="0">
                          <a:solidFill>
                            <a:schemeClr val="tx1">
                              <a:lumMod val="75000"/>
                              <a:lumOff val="25000"/>
                            </a:schemeClr>
                          </a:solidFill>
                          <a:latin typeface="Century Gothic"/>
                        </a:rPr>
                        <a:t>N/A</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i="0" dirty="0">
                          <a:solidFill>
                            <a:schemeClr val="tx1">
                              <a:lumMod val="75000"/>
                              <a:lumOff val="25000"/>
                            </a:schemeClr>
                          </a:solidFill>
                          <a:latin typeface="Century Gothic"/>
                        </a:rPr>
                        <a:t>Model Fitting</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709649304"/>
                  </a:ext>
                </a:extLst>
              </a:tr>
            </a:tbl>
          </a:graphicData>
        </a:graphic>
      </p:graphicFrame>
    </p:spTree>
    <p:extLst>
      <p:ext uri="{BB962C8B-B14F-4D97-AF65-F5344CB8AC3E}">
        <p14:creationId xmlns:p14="http://schemas.microsoft.com/office/powerpoint/2010/main" val="61240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D4E6BCC8-E00F-76EE-39A6-5A839D72C34F}"/>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Linear Regressions at Corn Sites (high el.)</a:t>
            </a:r>
            <a:endParaRPr lang="en-US"/>
          </a:p>
        </p:txBody>
      </p:sp>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RESULTS – NDVI-Kc Model Fitting</a:t>
            </a:r>
            <a:endParaRPr lang="en-US" dirty="0"/>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3213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pic>
        <p:nvPicPr>
          <p:cNvPr id="7" name="Picture 6" descr="Chart, scatter chart&#10;&#10;Description automatically generated">
            <a:extLst>
              <a:ext uri="{FF2B5EF4-FFF2-40B4-BE49-F238E27FC236}">
                <a16:creationId xmlns:a16="http://schemas.microsoft.com/office/drawing/2014/main" id="{EEBDDB94-1ACC-5412-1DFA-25269725B0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9819" y="1201794"/>
            <a:ext cx="10153856" cy="4326179"/>
          </a:xfrm>
          <a:prstGeom prst="rect">
            <a:avLst/>
          </a:prstGeom>
        </p:spPr>
      </p:pic>
      <p:sp>
        <p:nvSpPr>
          <p:cNvPr id="8" name="TextBox 7">
            <a:extLst>
              <a:ext uri="{FF2B5EF4-FFF2-40B4-BE49-F238E27FC236}">
                <a16:creationId xmlns:a16="http://schemas.microsoft.com/office/drawing/2014/main" id="{49D4109A-4230-1C1A-5179-729326D92EE6}"/>
              </a:ext>
            </a:extLst>
          </p:cNvPr>
          <p:cNvSpPr txBox="1"/>
          <p:nvPr/>
        </p:nvSpPr>
        <p:spPr>
          <a:xfrm>
            <a:off x="9972452" y="4246028"/>
            <a:ext cx="1223882"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Linear Fit</a:t>
            </a:r>
          </a:p>
        </p:txBody>
      </p:sp>
      <p:sp>
        <p:nvSpPr>
          <p:cNvPr id="10" name="TextBox 9">
            <a:extLst>
              <a:ext uri="{FF2B5EF4-FFF2-40B4-BE49-F238E27FC236}">
                <a16:creationId xmlns:a16="http://schemas.microsoft.com/office/drawing/2014/main" id="{542DA416-0A8C-31DF-0857-201D236D9D0A}"/>
              </a:ext>
            </a:extLst>
          </p:cNvPr>
          <p:cNvSpPr txBox="1"/>
          <p:nvPr/>
        </p:nvSpPr>
        <p:spPr>
          <a:xfrm>
            <a:off x="9933527" y="4542073"/>
            <a:ext cx="2686548"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9/2019-4/2020</a:t>
            </a:r>
          </a:p>
        </p:txBody>
      </p:sp>
      <p:sp>
        <p:nvSpPr>
          <p:cNvPr id="11" name="TextBox 10">
            <a:extLst>
              <a:ext uri="{FF2B5EF4-FFF2-40B4-BE49-F238E27FC236}">
                <a16:creationId xmlns:a16="http://schemas.microsoft.com/office/drawing/2014/main" id="{AF2C43E9-F8B8-2C39-B7AC-AA5FF65EC78D}"/>
              </a:ext>
            </a:extLst>
          </p:cNvPr>
          <p:cNvSpPr txBox="1"/>
          <p:nvPr/>
        </p:nvSpPr>
        <p:spPr>
          <a:xfrm>
            <a:off x="9934730" y="4774263"/>
            <a:ext cx="1261604" cy="276999"/>
          </a:xfrm>
          <a:prstGeom prst="rect">
            <a:avLst/>
          </a:prstGeom>
          <a:noFill/>
        </p:spPr>
        <p:txBody>
          <a:bodyPr wrap="square">
            <a:spAutoFit/>
          </a:bodyPr>
          <a:lstStyle/>
          <a:p>
            <a:r>
              <a:rPr lang="en-US" sz="1200">
                <a:solidFill>
                  <a:schemeClr val="tx1">
                    <a:lumMod val="75000"/>
                    <a:lumOff val="25000"/>
                  </a:schemeClr>
                </a:solidFill>
                <a:latin typeface="Century Gothic" panose="020B0502020202020204" pitchFamily="34" charset="0"/>
              </a:rPr>
              <a:t>9/2020-4/2021</a:t>
            </a:r>
          </a:p>
        </p:txBody>
      </p:sp>
      <p:sp>
        <p:nvSpPr>
          <p:cNvPr id="12" name="TextBox 11">
            <a:extLst>
              <a:ext uri="{FF2B5EF4-FFF2-40B4-BE49-F238E27FC236}">
                <a16:creationId xmlns:a16="http://schemas.microsoft.com/office/drawing/2014/main" id="{D983ECE0-7B4A-019E-04F9-9451E6A530B8}"/>
              </a:ext>
            </a:extLst>
          </p:cNvPr>
          <p:cNvSpPr txBox="1"/>
          <p:nvPr/>
        </p:nvSpPr>
        <p:spPr>
          <a:xfrm>
            <a:off x="9934730" y="4976586"/>
            <a:ext cx="1261604" cy="276999"/>
          </a:xfrm>
          <a:prstGeom prst="rect">
            <a:avLst/>
          </a:prstGeom>
          <a:noFill/>
        </p:spPr>
        <p:txBody>
          <a:bodyPr wrap="square">
            <a:spAutoFit/>
          </a:bodyPr>
          <a:lstStyle/>
          <a:p>
            <a:r>
              <a:rPr lang="en-US" sz="1200" dirty="0">
                <a:solidFill>
                  <a:schemeClr val="tx1">
                    <a:lumMod val="75000"/>
                    <a:lumOff val="25000"/>
                  </a:schemeClr>
                </a:solidFill>
                <a:latin typeface="Century Gothic" panose="020B0502020202020204" pitchFamily="34" charset="0"/>
              </a:rPr>
              <a:t>9/2021-4/2022</a:t>
            </a:r>
          </a:p>
        </p:txBody>
      </p:sp>
      <p:sp>
        <p:nvSpPr>
          <p:cNvPr id="13" name="TextBox 12">
            <a:extLst>
              <a:ext uri="{FF2B5EF4-FFF2-40B4-BE49-F238E27FC236}">
                <a16:creationId xmlns:a16="http://schemas.microsoft.com/office/drawing/2014/main" id="{44B4BF0C-74B6-1C68-8392-B6381FF1D8E2}"/>
              </a:ext>
            </a:extLst>
          </p:cNvPr>
          <p:cNvSpPr txBox="1"/>
          <p:nvPr/>
        </p:nvSpPr>
        <p:spPr>
          <a:xfrm>
            <a:off x="1377757" y="1331776"/>
            <a:ext cx="1538005" cy="738664"/>
          </a:xfrm>
          <a:prstGeom prst="rect">
            <a:avLst/>
          </a:prstGeom>
          <a:solidFill>
            <a:schemeClr val="bg1"/>
          </a:solidFill>
        </p:spPr>
        <p:txBody>
          <a:bodyPr wrap="square" lIns="91440" tIns="45720" rIns="91440" bIns="45720" rtlCol="0" anchor="t">
            <a:spAutoFit/>
          </a:bodyPr>
          <a:lstStyle/>
          <a:p>
            <a:r>
              <a:rPr lang="en-US" sz="1400">
                <a:solidFill>
                  <a:srgbClr val="3F3F3F"/>
                </a:solidFill>
                <a:latin typeface="Century Gothic"/>
              </a:rPr>
              <a:t>Slope: 3.01</a:t>
            </a:r>
            <a:endParaRPr lang="en-US">
              <a:solidFill>
                <a:srgbClr val="3F3F3F"/>
              </a:solidFill>
            </a:endParaRPr>
          </a:p>
          <a:p>
            <a:r>
              <a:rPr lang="en-US" sz="1400">
                <a:solidFill>
                  <a:srgbClr val="3F3F3F"/>
                </a:solidFill>
                <a:latin typeface="Century Gothic"/>
              </a:rPr>
              <a:t>Intercept: 0.176</a:t>
            </a:r>
            <a:endParaRPr lang="en-US">
              <a:solidFill>
                <a:srgbClr val="3F3F3F"/>
              </a:solidFill>
            </a:endParaRPr>
          </a:p>
          <a:p>
            <a:r>
              <a:rPr lang="en-US" sz="1400">
                <a:solidFill>
                  <a:srgbClr val="3F3F3F"/>
                </a:solidFill>
                <a:latin typeface="Century Gothic"/>
              </a:rPr>
              <a:t>r2 score: 0.84</a:t>
            </a:r>
            <a:endParaRPr lang="en-US">
              <a:solidFill>
                <a:srgbClr val="3F3F3F"/>
              </a:solidFill>
            </a:endParaRPr>
          </a:p>
        </p:txBody>
      </p:sp>
      <p:sp>
        <p:nvSpPr>
          <p:cNvPr id="17" name="TextBox 16">
            <a:extLst>
              <a:ext uri="{FF2B5EF4-FFF2-40B4-BE49-F238E27FC236}">
                <a16:creationId xmlns:a16="http://schemas.microsoft.com/office/drawing/2014/main" id="{924105F7-8D7B-9D8A-85C1-174800198D4C}"/>
              </a:ext>
            </a:extLst>
          </p:cNvPr>
          <p:cNvSpPr txBox="1"/>
          <p:nvPr/>
        </p:nvSpPr>
        <p:spPr>
          <a:xfrm>
            <a:off x="1377757" y="3549208"/>
            <a:ext cx="6261810" cy="738664"/>
          </a:xfrm>
          <a:prstGeom prst="rect">
            <a:avLst/>
          </a:prstGeom>
          <a:noFill/>
        </p:spPr>
        <p:txBody>
          <a:bodyPr wrap="square" lIns="91440" tIns="45720" rIns="91440" bIns="45720" anchor="t">
            <a:spAutoFit/>
          </a:bodyPr>
          <a:lstStyle/>
          <a:p>
            <a:r>
              <a:rPr lang="en-US" sz="1400" dirty="0">
                <a:solidFill>
                  <a:schemeClr val="tx1">
                    <a:lumMod val="75000"/>
                    <a:lumOff val="25000"/>
                  </a:schemeClr>
                </a:solidFill>
                <a:latin typeface="Century Gothic"/>
              </a:rPr>
              <a:t>Slope: 2.67</a:t>
            </a:r>
          </a:p>
          <a:p>
            <a:r>
              <a:rPr lang="en-US" sz="1400" dirty="0">
                <a:solidFill>
                  <a:schemeClr val="tx1">
                    <a:lumMod val="75000"/>
                    <a:lumOff val="25000"/>
                  </a:schemeClr>
                </a:solidFill>
                <a:latin typeface="Century Gothic"/>
              </a:rPr>
              <a:t>Intercept: 0.123</a:t>
            </a:r>
          </a:p>
          <a:p>
            <a:r>
              <a:rPr lang="en-US" sz="1400" dirty="0">
                <a:solidFill>
                  <a:schemeClr val="tx1">
                    <a:lumMod val="75000"/>
                    <a:lumOff val="25000"/>
                  </a:schemeClr>
                </a:solidFill>
                <a:latin typeface="Century Gothic"/>
              </a:rPr>
              <a:t>r2 score: 0.89</a:t>
            </a:r>
          </a:p>
        </p:txBody>
      </p:sp>
      <p:sp>
        <p:nvSpPr>
          <p:cNvPr id="19" name="TextBox 18">
            <a:extLst>
              <a:ext uri="{FF2B5EF4-FFF2-40B4-BE49-F238E27FC236}">
                <a16:creationId xmlns:a16="http://schemas.microsoft.com/office/drawing/2014/main" id="{26C46875-9B80-ACDC-9D92-8105932FEBF3}"/>
              </a:ext>
            </a:extLst>
          </p:cNvPr>
          <p:cNvSpPr txBox="1"/>
          <p:nvPr/>
        </p:nvSpPr>
        <p:spPr>
          <a:xfrm>
            <a:off x="6758745" y="1339982"/>
            <a:ext cx="1618690" cy="738664"/>
          </a:xfrm>
          <a:prstGeom prst="rect">
            <a:avLst/>
          </a:prstGeom>
          <a:solidFill>
            <a:schemeClr val="bg1"/>
          </a:solidFill>
        </p:spPr>
        <p:txBody>
          <a:bodyPr wrap="square" lIns="91440" tIns="45720" rIns="91440" bIns="45720" anchor="t">
            <a:spAutoFit/>
          </a:bodyPr>
          <a:lstStyle/>
          <a:p>
            <a:r>
              <a:rPr lang="en-US" sz="1400">
                <a:solidFill>
                  <a:srgbClr val="3F3F3F"/>
                </a:solidFill>
                <a:latin typeface="Century Gothic"/>
              </a:rPr>
              <a:t>Slope: 2.58</a:t>
            </a:r>
          </a:p>
          <a:p>
            <a:r>
              <a:rPr lang="en-US" sz="1400">
                <a:solidFill>
                  <a:srgbClr val="3F3F3F"/>
                </a:solidFill>
                <a:latin typeface="Century Gothic"/>
              </a:rPr>
              <a:t>Intercept: 0.174</a:t>
            </a:r>
          </a:p>
          <a:p>
            <a:r>
              <a:rPr lang="en-US" sz="1400">
                <a:solidFill>
                  <a:srgbClr val="3F3F3F"/>
                </a:solidFill>
                <a:latin typeface="Century Gothic"/>
              </a:rPr>
              <a:t>r2 score: 0.85</a:t>
            </a:r>
          </a:p>
        </p:txBody>
      </p:sp>
      <p:sp>
        <p:nvSpPr>
          <p:cNvPr id="21" name="TextBox 20">
            <a:extLst>
              <a:ext uri="{FF2B5EF4-FFF2-40B4-BE49-F238E27FC236}">
                <a16:creationId xmlns:a16="http://schemas.microsoft.com/office/drawing/2014/main" id="{78316288-2C09-A220-01C0-46A8FB305C96}"/>
              </a:ext>
            </a:extLst>
          </p:cNvPr>
          <p:cNvSpPr txBox="1"/>
          <p:nvPr/>
        </p:nvSpPr>
        <p:spPr>
          <a:xfrm>
            <a:off x="6772208" y="3540220"/>
            <a:ext cx="6436658"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rPr>
              <a:t>Slope: 2.79</a:t>
            </a:r>
            <a:endParaRPr lang="en-US" sz="14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rPr>
              <a:t>Intercept: 0.098</a:t>
            </a:r>
            <a:endParaRPr lang="en-US" sz="14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lumMod val="75000"/>
                    <a:lumOff val="25000"/>
                  </a:schemeClr>
                </a:solidFill>
                <a:latin typeface="Century Gothic"/>
              </a:rPr>
              <a:t>r2</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a:rPr>
              <a:t> score: 0.85</a:t>
            </a:r>
            <a:endParaRPr lang="en-US" sz="1400" b="0" i="0" u="none" strike="noStrike" kern="1200" cap="none" spc="0" normalizeH="0" baseline="0" noProof="0" dirty="0">
              <a:ln>
                <a:noFill/>
              </a:ln>
              <a:solidFill>
                <a:schemeClr val="tx1">
                  <a:lumMod val="75000"/>
                  <a:lumOff val="25000"/>
                </a:schemeClr>
              </a:solidFill>
              <a:effectLst/>
              <a:uLnTx/>
              <a:uFillTx/>
              <a:latin typeface="Century Gothic"/>
            </a:endParaRPr>
          </a:p>
        </p:txBody>
      </p:sp>
      <p:sp>
        <p:nvSpPr>
          <p:cNvPr id="24" name="TextBox 23">
            <a:extLst>
              <a:ext uri="{FF2B5EF4-FFF2-40B4-BE49-F238E27FC236}">
                <a16:creationId xmlns:a16="http://schemas.microsoft.com/office/drawing/2014/main" id="{983122B1-39C3-F0D3-A57F-C607A31101A8}"/>
              </a:ext>
            </a:extLst>
          </p:cNvPr>
          <p:cNvSpPr txBox="1"/>
          <p:nvPr/>
        </p:nvSpPr>
        <p:spPr>
          <a:xfrm rot="16200000">
            <a:off x="333167" y="3060496"/>
            <a:ext cx="534370" cy="369332"/>
          </a:xfrm>
          <a:prstGeom prst="rect">
            <a:avLst/>
          </a:prstGeom>
          <a:noFill/>
        </p:spPr>
        <p:txBody>
          <a:bodyPr wrap="square" rtlCol="0">
            <a:spAutoFit/>
          </a:bodyPr>
          <a:lstStyle/>
          <a:p>
            <a:r>
              <a:rPr lang="en-US">
                <a:solidFill>
                  <a:srgbClr val="3F3F3F"/>
                </a:solidFill>
                <a:latin typeface="Century Gothic" panose="020B0502020202020204" pitchFamily="34" charset="0"/>
              </a:rPr>
              <a:t>Kc</a:t>
            </a:r>
          </a:p>
        </p:txBody>
      </p:sp>
      <p:sp>
        <p:nvSpPr>
          <p:cNvPr id="25" name="TextBox 24">
            <a:extLst>
              <a:ext uri="{FF2B5EF4-FFF2-40B4-BE49-F238E27FC236}">
                <a16:creationId xmlns:a16="http://schemas.microsoft.com/office/drawing/2014/main" id="{9BC6063E-4193-24F4-AD60-F8A9BCCBC011}"/>
              </a:ext>
            </a:extLst>
          </p:cNvPr>
          <p:cNvSpPr txBox="1"/>
          <p:nvPr/>
        </p:nvSpPr>
        <p:spPr>
          <a:xfrm>
            <a:off x="1527940" y="5469014"/>
            <a:ext cx="4269129" cy="369332"/>
          </a:xfrm>
          <a:prstGeom prst="rect">
            <a:avLst/>
          </a:prstGeom>
          <a:noFill/>
        </p:spPr>
        <p:txBody>
          <a:bodyPr wrap="square" rtlCol="0">
            <a:spAutoFit/>
          </a:bodyPr>
          <a:lstStyle/>
          <a:p>
            <a:r>
              <a:rPr lang="en-US">
                <a:solidFill>
                  <a:srgbClr val="3F3F3F"/>
                </a:solidFill>
                <a:latin typeface="Century Gothic" panose="020B0502020202020204" pitchFamily="34" charset="0"/>
              </a:rPr>
              <a:t>0.1          0.2         0.3         0.4        0.5 </a:t>
            </a:r>
          </a:p>
        </p:txBody>
      </p:sp>
      <p:sp>
        <p:nvSpPr>
          <p:cNvPr id="26" name="TextBox 25">
            <a:extLst>
              <a:ext uri="{FF2B5EF4-FFF2-40B4-BE49-F238E27FC236}">
                <a16:creationId xmlns:a16="http://schemas.microsoft.com/office/drawing/2014/main" id="{18EA675C-4C6E-9A9B-623F-96BEF9784638}"/>
              </a:ext>
            </a:extLst>
          </p:cNvPr>
          <p:cNvSpPr txBox="1"/>
          <p:nvPr/>
        </p:nvSpPr>
        <p:spPr>
          <a:xfrm>
            <a:off x="6866849" y="5469014"/>
            <a:ext cx="4269129" cy="369332"/>
          </a:xfrm>
          <a:prstGeom prst="rect">
            <a:avLst/>
          </a:prstGeom>
          <a:noFill/>
        </p:spPr>
        <p:txBody>
          <a:bodyPr wrap="square" rtlCol="0">
            <a:spAutoFit/>
          </a:bodyPr>
          <a:lstStyle/>
          <a:p>
            <a:r>
              <a:rPr lang="en-US">
                <a:solidFill>
                  <a:srgbClr val="3F3F3F"/>
                </a:solidFill>
                <a:latin typeface="Century Gothic" panose="020B0502020202020204" pitchFamily="34" charset="0"/>
              </a:rPr>
              <a:t>0.1          0.2         0.3         0.4        0.5 </a:t>
            </a:r>
          </a:p>
        </p:txBody>
      </p:sp>
      <p:sp>
        <p:nvSpPr>
          <p:cNvPr id="27" name="TextBox 26">
            <a:extLst>
              <a:ext uri="{FF2B5EF4-FFF2-40B4-BE49-F238E27FC236}">
                <a16:creationId xmlns:a16="http://schemas.microsoft.com/office/drawing/2014/main" id="{772535D5-0AF1-0B86-4EA6-41D07E10F489}"/>
              </a:ext>
            </a:extLst>
          </p:cNvPr>
          <p:cNvSpPr txBox="1"/>
          <p:nvPr/>
        </p:nvSpPr>
        <p:spPr>
          <a:xfrm>
            <a:off x="5767788" y="5714253"/>
            <a:ext cx="860686" cy="369332"/>
          </a:xfrm>
          <a:prstGeom prst="rect">
            <a:avLst/>
          </a:prstGeom>
          <a:noFill/>
        </p:spPr>
        <p:txBody>
          <a:bodyPr wrap="square">
            <a:spAutoFit/>
          </a:bodyPr>
          <a:lstStyle/>
          <a:p>
            <a:r>
              <a:rPr lang="en-US">
                <a:solidFill>
                  <a:srgbClr val="3F3F3F"/>
                </a:solidFill>
                <a:latin typeface="Century Gothic" panose="020B0502020202020204" pitchFamily="34" charset="0"/>
              </a:rPr>
              <a:t>NDVI</a:t>
            </a:r>
          </a:p>
        </p:txBody>
      </p:sp>
      <p:sp>
        <p:nvSpPr>
          <p:cNvPr id="28" name="TextBox 27">
            <a:extLst>
              <a:ext uri="{FF2B5EF4-FFF2-40B4-BE49-F238E27FC236}">
                <a16:creationId xmlns:a16="http://schemas.microsoft.com/office/drawing/2014/main" id="{8D0283C4-340D-306B-18A3-7644F7C45997}"/>
              </a:ext>
            </a:extLst>
          </p:cNvPr>
          <p:cNvSpPr txBox="1"/>
          <p:nvPr/>
        </p:nvSpPr>
        <p:spPr>
          <a:xfrm>
            <a:off x="2843479" y="1029854"/>
            <a:ext cx="1631092" cy="369332"/>
          </a:xfrm>
          <a:prstGeom prst="rect">
            <a:avLst/>
          </a:prstGeom>
          <a:noFill/>
        </p:spPr>
        <p:txBody>
          <a:bodyPr wrap="square" lIns="91440" tIns="45720" rIns="91440" bIns="45720" rtlCol="0" anchor="t">
            <a:spAutoFit/>
          </a:bodyPr>
          <a:lstStyle/>
          <a:p>
            <a:r>
              <a:rPr lang="en-US" b="1" dirty="0">
                <a:solidFill>
                  <a:srgbClr val="3F3F3F"/>
                </a:solidFill>
                <a:latin typeface="Century Gothic"/>
              </a:rPr>
              <a:t>CO-HI-101</a:t>
            </a:r>
            <a:endParaRPr lang="en-US" b="1" dirty="0">
              <a:solidFill>
                <a:srgbClr val="3F3F3F"/>
              </a:solidFill>
              <a:latin typeface="Century Gothic" panose="020B0502020202020204" pitchFamily="34" charset="0"/>
            </a:endParaRPr>
          </a:p>
        </p:txBody>
      </p:sp>
      <p:sp>
        <p:nvSpPr>
          <p:cNvPr id="29" name="TextBox 28">
            <a:extLst>
              <a:ext uri="{FF2B5EF4-FFF2-40B4-BE49-F238E27FC236}">
                <a16:creationId xmlns:a16="http://schemas.microsoft.com/office/drawing/2014/main" id="{62B9CA9A-F740-4FCC-D453-E762A3A3DDDC}"/>
              </a:ext>
            </a:extLst>
          </p:cNvPr>
          <p:cNvSpPr txBox="1"/>
          <p:nvPr/>
        </p:nvSpPr>
        <p:spPr>
          <a:xfrm>
            <a:off x="8373343" y="1020264"/>
            <a:ext cx="1631092" cy="369332"/>
          </a:xfrm>
          <a:prstGeom prst="rect">
            <a:avLst/>
          </a:prstGeom>
          <a:noFill/>
        </p:spPr>
        <p:txBody>
          <a:bodyPr wrap="square" lIns="91440" tIns="45720" rIns="91440" bIns="45720" rtlCol="0" anchor="t">
            <a:spAutoFit/>
          </a:bodyPr>
          <a:lstStyle/>
          <a:p>
            <a:r>
              <a:rPr lang="en-US" b="1" dirty="0">
                <a:solidFill>
                  <a:srgbClr val="3F3F3F"/>
                </a:solidFill>
                <a:latin typeface="Century Gothic"/>
              </a:rPr>
              <a:t>CO-HI-103</a:t>
            </a:r>
            <a:endParaRPr lang="en-US" b="1" dirty="0">
              <a:solidFill>
                <a:srgbClr val="3F3F3F"/>
              </a:solidFill>
              <a:latin typeface="Century Gothic" panose="020B0502020202020204" pitchFamily="34" charset="0"/>
            </a:endParaRPr>
          </a:p>
        </p:txBody>
      </p:sp>
      <p:sp>
        <p:nvSpPr>
          <p:cNvPr id="30" name="TextBox 29">
            <a:extLst>
              <a:ext uri="{FF2B5EF4-FFF2-40B4-BE49-F238E27FC236}">
                <a16:creationId xmlns:a16="http://schemas.microsoft.com/office/drawing/2014/main" id="{17FFD136-ADE3-F691-927D-7C33415FBCDE}"/>
              </a:ext>
            </a:extLst>
          </p:cNvPr>
          <p:cNvSpPr txBox="1"/>
          <p:nvPr/>
        </p:nvSpPr>
        <p:spPr>
          <a:xfrm>
            <a:off x="2843479" y="3239227"/>
            <a:ext cx="1631092" cy="369332"/>
          </a:xfrm>
          <a:prstGeom prst="rect">
            <a:avLst/>
          </a:prstGeom>
          <a:noFill/>
        </p:spPr>
        <p:txBody>
          <a:bodyPr wrap="square" lIns="91440" tIns="45720" rIns="91440" bIns="45720" rtlCol="0" anchor="t">
            <a:spAutoFit/>
          </a:bodyPr>
          <a:lstStyle/>
          <a:p>
            <a:r>
              <a:rPr lang="en-US" b="1" dirty="0">
                <a:solidFill>
                  <a:srgbClr val="3F3F3F"/>
                </a:solidFill>
                <a:latin typeface="Century Gothic"/>
              </a:rPr>
              <a:t>CO-HI-104</a:t>
            </a:r>
            <a:endParaRPr lang="en-US" b="1" dirty="0">
              <a:solidFill>
                <a:srgbClr val="3F3F3F"/>
              </a:solidFill>
              <a:latin typeface="Century Gothic" panose="020B0502020202020204" pitchFamily="34" charset="0"/>
            </a:endParaRPr>
          </a:p>
        </p:txBody>
      </p:sp>
      <p:sp>
        <p:nvSpPr>
          <p:cNvPr id="31" name="TextBox 30">
            <a:extLst>
              <a:ext uri="{FF2B5EF4-FFF2-40B4-BE49-F238E27FC236}">
                <a16:creationId xmlns:a16="http://schemas.microsoft.com/office/drawing/2014/main" id="{46CA1D59-AD43-97F9-D853-E2AA3E960FC9}"/>
              </a:ext>
            </a:extLst>
          </p:cNvPr>
          <p:cNvSpPr txBox="1"/>
          <p:nvPr/>
        </p:nvSpPr>
        <p:spPr>
          <a:xfrm>
            <a:off x="8395977" y="3239177"/>
            <a:ext cx="1631092" cy="369332"/>
          </a:xfrm>
          <a:prstGeom prst="rect">
            <a:avLst/>
          </a:prstGeom>
          <a:noFill/>
        </p:spPr>
        <p:txBody>
          <a:bodyPr wrap="square" lIns="91440" tIns="45720" rIns="91440" bIns="45720" rtlCol="0" anchor="t">
            <a:spAutoFit/>
          </a:bodyPr>
          <a:lstStyle/>
          <a:p>
            <a:r>
              <a:rPr lang="en-US" b="1" dirty="0">
                <a:solidFill>
                  <a:srgbClr val="3F3F3F"/>
                </a:solidFill>
                <a:latin typeface="Century Gothic"/>
              </a:rPr>
              <a:t>CO-HI-106</a:t>
            </a:r>
            <a:endParaRPr lang="en-US" b="1" dirty="0">
              <a:solidFill>
                <a:srgbClr val="3F3F3F"/>
              </a:solidFill>
              <a:latin typeface="Century Gothic" panose="020B0502020202020204" pitchFamily="34" charset="0"/>
            </a:endParaRPr>
          </a:p>
        </p:txBody>
      </p:sp>
      <p:sp>
        <p:nvSpPr>
          <p:cNvPr id="14" name="TextBox 13">
            <a:extLst>
              <a:ext uri="{FF2B5EF4-FFF2-40B4-BE49-F238E27FC236}">
                <a16:creationId xmlns:a16="http://schemas.microsoft.com/office/drawing/2014/main" id="{8B6D5745-ED9B-28AC-C845-349C78B9BB3D}"/>
              </a:ext>
            </a:extLst>
          </p:cNvPr>
          <p:cNvSpPr txBox="1"/>
          <p:nvPr/>
        </p:nvSpPr>
        <p:spPr>
          <a:xfrm>
            <a:off x="732567" y="1330551"/>
            <a:ext cx="559954" cy="212943"/>
          </a:xfrm>
          <a:prstGeom prst="rect">
            <a:avLst/>
          </a:prstGeom>
          <a:noFill/>
        </p:spPr>
        <p:txBody>
          <a:bodyPr wrap="square" lIns="91440" tIns="45720" rIns="91440" bIns="45720" rtlCol="0" anchor="t">
            <a:spAutoFit/>
          </a:bodyPr>
          <a:lstStyle/>
          <a:p>
            <a:pPr>
              <a:lnSpc>
                <a:spcPct val="50000"/>
              </a:lnSpc>
            </a:pPr>
            <a:r>
              <a:rPr lang="en-US" sz="1400">
                <a:solidFill>
                  <a:srgbClr val="3F3F3F"/>
                </a:solidFill>
                <a:latin typeface="Century Gothic"/>
              </a:rPr>
              <a:t>1.25</a:t>
            </a:r>
          </a:p>
        </p:txBody>
      </p:sp>
      <p:sp>
        <p:nvSpPr>
          <p:cNvPr id="2" name="TextBox 1">
            <a:extLst>
              <a:ext uri="{FF2B5EF4-FFF2-40B4-BE49-F238E27FC236}">
                <a16:creationId xmlns:a16="http://schemas.microsoft.com/office/drawing/2014/main" id="{CC85570F-E13A-A4E0-CFF1-9E7BFA009479}"/>
              </a:ext>
            </a:extLst>
          </p:cNvPr>
          <p:cNvSpPr txBox="1"/>
          <p:nvPr/>
        </p:nvSpPr>
        <p:spPr>
          <a:xfrm>
            <a:off x="733330" y="1653767"/>
            <a:ext cx="7665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1.00​</a:t>
            </a:r>
          </a:p>
        </p:txBody>
      </p:sp>
      <p:sp>
        <p:nvSpPr>
          <p:cNvPr id="3" name="TextBox 2">
            <a:extLst>
              <a:ext uri="{FF2B5EF4-FFF2-40B4-BE49-F238E27FC236}">
                <a16:creationId xmlns:a16="http://schemas.microsoft.com/office/drawing/2014/main" id="{A5E2FF07-657F-5A1B-A481-4E2449DDA8AA}"/>
              </a:ext>
            </a:extLst>
          </p:cNvPr>
          <p:cNvSpPr txBox="1"/>
          <p:nvPr/>
        </p:nvSpPr>
        <p:spPr>
          <a:xfrm>
            <a:off x="763509" y="2068717"/>
            <a:ext cx="706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0.75​​</a:t>
            </a:r>
          </a:p>
        </p:txBody>
      </p:sp>
      <p:sp>
        <p:nvSpPr>
          <p:cNvPr id="9" name="TextBox 8">
            <a:extLst>
              <a:ext uri="{FF2B5EF4-FFF2-40B4-BE49-F238E27FC236}">
                <a16:creationId xmlns:a16="http://schemas.microsoft.com/office/drawing/2014/main" id="{4512B588-158B-3842-F21A-D00F7A528CAD}"/>
              </a:ext>
            </a:extLst>
          </p:cNvPr>
          <p:cNvSpPr txBox="1"/>
          <p:nvPr/>
        </p:nvSpPr>
        <p:spPr>
          <a:xfrm>
            <a:off x="786143" y="2536479"/>
            <a:ext cx="57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0.5​​​</a:t>
            </a:r>
          </a:p>
        </p:txBody>
      </p:sp>
      <p:sp>
        <p:nvSpPr>
          <p:cNvPr id="15" name="TextBox 14">
            <a:extLst>
              <a:ext uri="{FF2B5EF4-FFF2-40B4-BE49-F238E27FC236}">
                <a16:creationId xmlns:a16="http://schemas.microsoft.com/office/drawing/2014/main" id="{A6E656FA-22BB-8D35-3779-D4D1C164A66A}"/>
              </a:ext>
            </a:extLst>
          </p:cNvPr>
          <p:cNvSpPr txBox="1"/>
          <p:nvPr/>
        </p:nvSpPr>
        <p:spPr>
          <a:xfrm>
            <a:off x="786142" y="2928796"/>
            <a:ext cx="668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​0.25​</a:t>
            </a:r>
            <a:endParaRPr lang="en-US" sz="1400">
              <a:solidFill>
                <a:srgbClr val="3F3F3F"/>
              </a:solidFill>
              <a:latin typeface="Century Gothic"/>
            </a:endParaRPr>
          </a:p>
        </p:txBody>
      </p:sp>
      <p:sp>
        <p:nvSpPr>
          <p:cNvPr id="16" name="TextBox 15">
            <a:extLst>
              <a:ext uri="{FF2B5EF4-FFF2-40B4-BE49-F238E27FC236}">
                <a16:creationId xmlns:a16="http://schemas.microsoft.com/office/drawing/2014/main" id="{4FCB3AE7-938B-6480-3E89-ECA98B0AD1D6}"/>
              </a:ext>
            </a:extLst>
          </p:cNvPr>
          <p:cNvSpPr txBox="1"/>
          <p:nvPr/>
        </p:nvSpPr>
        <p:spPr>
          <a:xfrm>
            <a:off x="747656" y="3510927"/>
            <a:ext cx="559954" cy="212943"/>
          </a:xfrm>
          <a:prstGeom prst="rect">
            <a:avLst/>
          </a:prstGeom>
          <a:noFill/>
        </p:spPr>
        <p:txBody>
          <a:bodyPr wrap="square" lIns="91440" tIns="45720" rIns="91440" bIns="45720" rtlCol="0" anchor="t">
            <a:spAutoFit/>
          </a:bodyPr>
          <a:lstStyle/>
          <a:p>
            <a:pPr>
              <a:lnSpc>
                <a:spcPct val="50000"/>
              </a:lnSpc>
            </a:pPr>
            <a:r>
              <a:rPr lang="en-US" sz="1400">
                <a:solidFill>
                  <a:srgbClr val="3F3F3F"/>
                </a:solidFill>
                <a:latin typeface="Century Gothic"/>
              </a:rPr>
              <a:t>1.25</a:t>
            </a:r>
          </a:p>
        </p:txBody>
      </p:sp>
      <p:sp>
        <p:nvSpPr>
          <p:cNvPr id="18" name="TextBox 17">
            <a:extLst>
              <a:ext uri="{FF2B5EF4-FFF2-40B4-BE49-F238E27FC236}">
                <a16:creationId xmlns:a16="http://schemas.microsoft.com/office/drawing/2014/main" id="{0D60E8CD-9BF0-F391-9B25-28E98BC8C67F}"/>
              </a:ext>
            </a:extLst>
          </p:cNvPr>
          <p:cNvSpPr txBox="1"/>
          <p:nvPr/>
        </p:nvSpPr>
        <p:spPr>
          <a:xfrm>
            <a:off x="748419" y="3834143"/>
            <a:ext cx="7665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1.00​</a:t>
            </a:r>
          </a:p>
        </p:txBody>
      </p:sp>
      <p:sp>
        <p:nvSpPr>
          <p:cNvPr id="20" name="TextBox 19">
            <a:extLst>
              <a:ext uri="{FF2B5EF4-FFF2-40B4-BE49-F238E27FC236}">
                <a16:creationId xmlns:a16="http://schemas.microsoft.com/office/drawing/2014/main" id="{E9306174-D073-5DF7-F5AF-E74FD1EAADE7}"/>
              </a:ext>
            </a:extLst>
          </p:cNvPr>
          <p:cNvSpPr txBox="1"/>
          <p:nvPr/>
        </p:nvSpPr>
        <p:spPr>
          <a:xfrm>
            <a:off x="778598" y="4249093"/>
            <a:ext cx="706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0.75​​</a:t>
            </a:r>
          </a:p>
        </p:txBody>
      </p:sp>
      <p:sp>
        <p:nvSpPr>
          <p:cNvPr id="22" name="TextBox 21">
            <a:extLst>
              <a:ext uri="{FF2B5EF4-FFF2-40B4-BE49-F238E27FC236}">
                <a16:creationId xmlns:a16="http://schemas.microsoft.com/office/drawing/2014/main" id="{4D47A996-9EA3-44CB-7217-F382A72A008A}"/>
              </a:ext>
            </a:extLst>
          </p:cNvPr>
          <p:cNvSpPr txBox="1"/>
          <p:nvPr/>
        </p:nvSpPr>
        <p:spPr>
          <a:xfrm>
            <a:off x="801232" y="4716855"/>
            <a:ext cx="57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0.5​​​</a:t>
            </a:r>
          </a:p>
        </p:txBody>
      </p:sp>
      <p:sp>
        <p:nvSpPr>
          <p:cNvPr id="23" name="TextBox 22">
            <a:extLst>
              <a:ext uri="{FF2B5EF4-FFF2-40B4-BE49-F238E27FC236}">
                <a16:creationId xmlns:a16="http://schemas.microsoft.com/office/drawing/2014/main" id="{1F1A5546-98B9-E404-4FD0-8972BA11443B}"/>
              </a:ext>
            </a:extLst>
          </p:cNvPr>
          <p:cNvSpPr txBox="1"/>
          <p:nvPr/>
        </p:nvSpPr>
        <p:spPr>
          <a:xfrm>
            <a:off x="801231" y="5109172"/>
            <a:ext cx="668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​0.25​</a:t>
            </a:r>
            <a:endParaRPr lang="en-US" sz="1400">
              <a:solidFill>
                <a:srgbClr val="3F3F3F"/>
              </a:solidFill>
              <a:latin typeface="Century Gothic"/>
            </a:endParaRPr>
          </a:p>
        </p:txBody>
      </p:sp>
    </p:spTree>
    <p:extLst>
      <p:ext uri="{BB962C8B-B14F-4D97-AF65-F5344CB8AC3E}">
        <p14:creationId xmlns:p14="http://schemas.microsoft.com/office/powerpoint/2010/main" val="3808414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Chart, scatter chart&#10;&#10;Description automatically generated">
            <a:extLst>
              <a:ext uri="{FF2B5EF4-FFF2-40B4-BE49-F238E27FC236}">
                <a16:creationId xmlns:a16="http://schemas.microsoft.com/office/drawing/2014/main" id="{4ABCA73C-A798-4A00-A814-41E9B53C1499}"/>
              </a:ext>
            </a:extLst>
          </p:cNvPr>
          <p:cNvPicPr>
            <a:picLocks noChangeAspect="1"/>
          </p:cNvPicPr>
          <p:nvPr/>
        </p:nvPicPr>
        <p:blipFill>
          <a:blip r:embed="rId3"/>
          <a:stretch>
            <a:fillRect/>
          </a:stretch>
        </p:blipFill>
        <p:spPr>
          <a:xfrm>
            <a:off x="1175760" y="1198910"/>
            <a:ext cx="10154651" cy="4321360"/>
          </a:xfrm>
          <a:prstGeom prst="rect">
            <a:avLst/>
          </a:prstGeom>
        </p:spPr>
      </p:pic>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a:t>
            </a:r>
            <a:r>
              <a:rPr lang="en-US" sz="4000" b="1">
                <a:solidFill>
                  <a:srgbClr val="CD7143"/>
                </a:solidFill>
                <a:latin typeface="Century Gothic"/>
                <a:ea typeface="+mj-lt"/>
                <a:cs typeface="+mj-lt"/>
              </a:rPr>
              <a:t>NDVI-Kc Model Fitting</a:t>
            </a:r>
            <a:endParaRPr lang="en-US">
              <a:latin typeface="Century Gothic"/>
            </a:endParaRPr>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3213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sp>
        <p:nvSpPr>
          <p:cNvPr id="13" name="TextBox 12">
            <a:extLst>
              <a:ext uri="{FF2B5EF4-FFF2-40B4-BE49-F238E27FC236}">
                <a16:creationId xmlns:a16="http://schemas.microsoft.com/office/drawing/2014/main" id="{44B4BF0C-74B6-1C68-8392-B6381FF1D8E2}"/>
              </a:ext>
            </a:extLst>
          </p:cNvPr>
          <p:cNvSpPr txBox="1"/>
          <p:nvPr/>
        </p:nvSpPr>
        <p:spPr>
          <a:xfrm>
            <a:off x="1367597" y="1331776"/>
            <a:ext cx="1588805" cy="738664"/>
          </a:xfrm>
          <a:prstGeom prst="rect">
            <a:avLst/>
          </a:prstGeom>
          <a:noFill/>
        </p:spPr>
        <p:txBody>
          <a:bodyPr wrap="square" lIns="91440" tIns="45720" rIns="91440" bIns="45720" rtlCol="0" anchor="t">
            <a:spAutoFit/>
          </a:bodyPr>
          <a:lstStyle/>
          <a:p>
            <a:r>
              <a:rPr lang="en-US" sz="1400">
                <a:solidFill>
                  <a:srgbClr val="3F3F3F"/>
                </a:solidFill>
                <a:latin typeface="Century Gothic"/>
              </a:rPr>
              <a:t>Slope: 2.45</a:t>
            </a:r>
            <a:endParaRPr lang="en-US" sz="1400">
              <a:solidFill>
                <a:srgbClr val="3F3F3F"/>
              </a:solidFill>
              <a:ea typeface="+mn-lt"/>
              <a:cs typeface="+mn-lt"/>
            </a:endParaRPr>
          </a:p>
          <a:p>
            <a:r>
              <a:rPr lang="en-US" sz="1400">
                <a:solidFill>
                  <a:srgbClr val="3F3F3F"/>
                </a:solidFill>
                <a:latin typeface="Century Gothic"/>
              </a:rPr>
              <a:t>Intercept: 0.024</a:t>
            </a:r>
            <a:endParaRPr lang="en-US" sz="1400">
              <a:solidFill>
                <a:srgbClr val="3F3F3F"/>
              </a:solidFill>
              <a:ea typeface="+mn-lt"/>
              <a:cs typeface="+mn-lt"/>
            </a:endParaRPr>
          </a:p>
          <a:p>
            <a:r>
              <a:rPr lang="en-US" sz="1400">
                <a:solidFill>
                  <a:srgbClr val="3F3F3F"/>
                </a:solidFill>
                <a:latin typeface="Century Gothic"/>
              </a:rPr>
              <a:t>r2 score: 0.88</a:t>
            </a:r>
            <a:endParaRPr lang="en-US">
              <a:solidFill>
                <a:srgbClr val="3F3F3F"/>
              </a:solidFill>
            </a:endParaRPr>
          </a:p>
        </p:txBody>
      </p:sp>
      <p:sp>
        <p:nvSpPr>
          <p:cNvPr id="17" name="TextBox 16">
            <a:extLst>
              <a:ext uri="{FF2B5EF4-FFF2-40B4-BE49-F238E27FC236}">
                <a16:creationId xmlns:a16="http://schemas.microsoft.com/office/drawing/2014/main" id="{924105F7-8D7B-9D8A-85C1-174800198D4C}"/>
              </a:ext>
            </a:extLst>
          </p:cNvPr>
          <p:cNvSpPr txBox="1"/>
          <p:nvPr/>
        </p:nvSpPr>
        <p:spPr>
          <a:xfrm>
            <a:off x="1367597" y="3539048"/>
            <a:ext cx="1649170" cy="738664"/>
          </a:xfrm>
          <a:prstGeom prst="rect">
            <a:avLst/>
          </a:prstGeom>
          <a:solidFill>
            <a:schemeClr val="bg1"/>
          </a:solidFill>
        </p:spPr>
        <p:txBody>
          <a:bodyPr wrap="square" lIns="91440" tIns="45720" rIns="91440" bIns="45720" anchor="t">
            <a:spAutoFit/>
          </a:bodyPr>
          <a:lstStyle/>
          <a:p>
            <a:r>
              <a:rPr lang="en-US" sz="1400">
                <a:solidFill>
                  <a:srgbClr val="3F3F3F"/>
                </a:solidFill>
                <a:latin typeface="Century Gothic"/>
              </a:rPr>
              <a:t>Slope: 2.12</a:t>
            </a:r>
            <a:endParaRPr lang="en-US" sz="1400">
              <a:solidFill>
                <a:srgbClr val="3F3F3F"/>
              </a:solidFill>
              <a:ea typeface="+mn-lt"/>
              <a:cs typeface="+mn-lt"/>
            </a:endParaRPr>
          </a:p>
          <a:p>
            <a:r>
              <a:rPr lang="en-US" sz="1400">
                <a:solidFill>
                  <a:srgbClr val="3F3F3F"/>
                </a:solidFill>
                <a:latin typeface="Century Gothic"/>
              </a:rPr>
              <a:t>Intercept: 0.184</a:t>
            </a:r>
            <a:endParaRPr lang="en-US" sz="1400">
              <a:solidFill>
                <a:srgbClr val="3F3F3F"/>
              </a:solidFill>
              <a:ea typeface="+mn-lt"/>
              <a:cs typeface="+mn-lt"/>
            </a:endParaRPr>
          </a:p>
          <a:p>
            <a:r>
              <a:rPr lang="en-US" sz="1400">
                <a:solidFill>
                  <a:srgbClr val="3F3F3F"/>
                </a:solidFill>
                <a:latin typeface="Century Gothic"/>
              </a:rPr>
              <a:t>r2 score: 0.74</a:t>
            </a:r>
            <a:endParaRPr lang="en-US" sz="1400">
              <a:solidFill>
                <a:srgbClr val="3F3F3F"/>
              </a:solidFill>
              <a:ea typeface="+mn-lt"/>
              <a:cs typeface="+mn-lt"/>
            </a:endParaRPr>
          </a:p>
        </p:txBody>
      </p:sp>
      <p:sp>
        <p:nvSpPr>
          <p:cNvPr id="19" name="TextBox 18">
            <a:extLst>
              <a:ext uri="{FF2B5EF4-FFF2-40B4-BE49-F238E27FC236}">
                <a16:creationId xmlns:a16="http://schemas.microsoft.com/office/drawing/2014/main" id="{26C46875-9B80-ACDC-9D92-8105932FEBF3}"/>
              </a:ext>
            </a:extLst>
          </p:cNvPr>
          <p:cNvSpPr txBox="1"/>
          <p:nvPr/>
        </p:nvSpPr>
        <p:spPr>
          <a:xfrm>
            <a:off x="6748585" y="1329822"/>
            <a:ext cx="6261810" cy="954107"/>
          </a:xfrm>
          <a:prstGeom prst="rect">
            <a:avLst/>
          </a:prstGeom>
          <a:noFill/>
        </p:spPr>
        <p:txBody>
          <a:bodyPr wrap="square" lIns="91440" tIns="45720" rIns="91440" bIns="45720" anchor="t">
            <a:spAutoFit/>
          </a:bodyPr>
          <a:lstStyle/>
          <a:p>
            <a:r>
              <a:rPr lang="en-US" sz="1400">
                <a:solidFill>
                  <a:srgbClr val="3F3F3F"/>
                </a:solidFill>
                <a:latin typeface="Century Gothic"/>
              </a:rPr>
              <a:t>Slope: 2.58</a:t>
            </a:r>
            <a:endParaRPr lang="en-US" sz="1400">
              <a:solidFill>
                <a:srgbClr val="3F3F3F"/>
              </a:solidFill>
              <a:ea typeface="+mn-lt"/>
              <a:cs typeface="+mn-lt"/>
            </a:endParaRPr>
          </a:p>
          <a:p>
            <a:r>
              <a:rPr lang="en-US" sz="1400">
                <a:solidFill>
                  <a:srgbClr val="3F3F3F"/>
                </a:solidFill>
                <a:latin typeface="Century Gothic"/>
              </a:rPr>
              <a:t>Intercept: -0.003</a:t>
            </a:r>
            <a:endParaRPr lang="en-US" sz="1400">
              <a:solidFill>
                <a:srgbClr val="3F3F3F"/>
              </a:solidFill>
              <a:ea typeface="+mn-lt"/>
              <a:cs typeface="+mn-lt"/>
            </a:endParaRPr>
          </a:p>
          <a:p>
            <a:r>
              <a:rPr lang="en-US" sz="1400">
                <a:solidFill>
                  <a:srgbClr val="3F3F3F"/>
                </a:solidFill>
                <a:latin typeface="Century Gothic"/>
              </a:rPr>
              <a:t>r2 score: 0.86</a:t>
            </a:r>
            <a:endParaRPr lang="en-US" sz="1400">
              <a:solidFill>
                <a:srgbClr val="3F3F3F"/>
              </a:solidFill>
              <a:ea typeface="+mn-lt"/>
              <a:cs typeface="+mn-lt"/>
            </a:endParaRPr>
          </a:p>
          <a:p>
            <a:endParaRPr lang="en-US" sz="1400">
              <a:solidFill>
                <a:srgbClr val="3F3F3F"/>
              </a:solidFill>
              <a:latin typeface="Century Gothic"/>
            </a:endParaRPr>
          </a:p>
        </p:txBody>
      </p:sp>
      <p:sp>
        <p:nvSpPr>
          <p:cNvPr id="21" name="TextBox 20">
            <a:extLst>
              <a:ext uri="{FF2B5EF4-FFF2-40B4-BE49-F238E27FC236}">
                <a16:creationId xmlns:a16="http://schemas.microsoft.com/office/drawing/2014/main" id="{78316288-2C09-A220-01C0-46A8FB305C96}"/>
              </a:ext>
            </a:extLst>
          </p:cNvPr>
          <p:cNvSpPr txBox="1"/>
          <p:nvPr/>
        </p:nvSpPr>
        <p:spPr>
          <a:xfrm>
            <a:off x="6741728" y="3540220"/>
            <a:ext cx="6436658" cy="738664"/>
          </a:xfrm>
          <a:prstGeom prst="rect">
            <a:avLst/>
          </a:prstGeom>
          <a:noFill/>
        </p:spPr>
        <p:txBody>
          <a:bodyPr wrap="square" lIns="91440" tIns="45720" rIns="91440" bIns="45720" anchor="t">
            <a:spAutoFit/>
          </a:bodyPr>
          <a:lstStyle/>
          <a:p>
            <a:pPr>
              <a:defRPr/>
            </a:pPr>
            <a:r>
              <a:rPr lang="en-US" sz="1400">
                <a:solidFill>
                  <a:srgbClr val="3F3F3F"/>
                </a:solidFill>
                <a:latin typeface="Century Gothic"/>
              </a:rPr>
              <a:t>Slope: 2.34</a:t>
            </a:r>
            <a:endParaRPr lang="en-US" sz="1400">
              <a:solidFill>
                <a:srgbClr val="3F3F3F"/>
              </a:solidFill>
              <a:ea typeface="+mn-lt"/>
              <a:cs typeface="+mn-lt"/>
            </a:endParaRPr>
          </a:p>
          <a:p>
            <a:pPr>
              <a:defRPr/>
            </a:pPr>
            <a:r>
              <a:rPr lang="en-US" sz="1400">
                <a:solidFill>
                  <a:srgbClr val="3F3F3F"/>
                </a:solidFill>
                <a:latin typeface="Century Gothic"/>
              </a:rPr>
              <a:t>Intercept: 0.0236</a:t>
            </a:r>
            <a:endParaRPr lang="en-US" sz="1400">
              <a:solidFill>
                <a:srgbClr val="3F3F3F"/>
              </a:solidFill>
              <a:ea typeface="+mn-lt"/>
              <a:cs typeface="+mn-lt"/>
            </a:endParaRPr>
          </a:p>
          <a:p>
            <a:pPr>
              <a:defRPr/>
            </a:pPr>
            <a:r>
              <a:rPr lang="en-US" sz="1400">
                <a:solidFill>
                  <a:srgbClr val="3F3F3F"/>
                </a:solidFill>
                <a:latin typeface="Century Gothic"/>
              </a:rPr>
              <a:t>r2 score: 0.61</a:t>
            </a:r>
            <a:endParaRPr lang="en-US" sz="1400">
              <a:solidFill>
                <a:srgbClr val="3F3F3F"/>
              </a:solidFill>
              <a:ea typeface="+mn-lt"/>
              <a:cs typeface="+mn-lt"/>
            </a:endParaRPr>
          </a:p>
        </p:txBody>
      </p:sp>
      <p:sp>
        <p:nvSpPr>
          <p:cNvPr id="24" name="TextBox 23">
            <a:extLst>
              <a:ext uri="{FF2B5EF4-FFF2-40B4-BE49-F238E27FC236}">
                <a16:creationId xmlns:a16="http://schemas.microsoft.com/office/drawing/2014/main" id="{983122B1-39C3-F0D3-A57F-C607A31101A8}"/>
              </a:ext>
            </a:extLst>
          </p:cNvPr>
          <p:cNvSpPr txBox="1"/>
          <p:nvPr/>
        </p:nvSpPr>
        <p:spPr>
          <a:xfrm rot="16200000">
            <a:off x="333167" y="3060496"/>
            <a:ext cx="534370" cy="369332"/>
          </a:xfrm>
          <a:prstGeom prst="rect">
            <a:avLst/>
          </a:prstGeom>
          <a:noFill/>
        </p:spPr>
        <p:txBody>
          <a:bodyPr wrap="square" rtlCol="0">
            <a:spAutoFit/>
          </a:bodyPr>
          <a:lstStyle/>
          <a:p>
            <a:r>
              <a:rPr lang="en-US" dirty="0">
                <a:solidFill>
                  <a:srgbClr val="3F3F3F"/>
                </a:solidFill>
                <a:latin typeface="Century Gothic" panose="020B0502020202020204" pitchFamily="34" charset="0"/>
              </a:rPr>
              <a:t>Kc</a:t>
            </a:r>
          </a:p>
        </p:txBody>
      </p:sp>
      <p:sp>
        <p:nvSpPr>
          <p:cNvPr id="25" name="TextBox 24">
            <a:extLst>
              <a:ext uri="{FF2B5EF4-FFF2-40B4-BE49-F238E27FC236}">
                <a16:creationId xmlns:a16="http://schemas.microsoft.com/office/drawing/2014/main" id="{9BC6063E-4193-24F4-AD60-F8A9BCCBC011}"/>
              </a:ext>
            </a:extLst>
          </p:cNvPr>
          <p:cNvSpPr txBox="1"/>
          <p:nvPr/>
        </p:nvSpPr>
        <p:spPr>
          <a:xfrm>
            <a:off x="1527940" y="5469014"/>
            <a:ext cx="4269129" cy="369332"/>
          </a:xfrm>
          <a:prstGeom prst="rect">
            <a:avLst/>
          </a:prstGeom>
          <a:noFill/>
        </p:spPr>
        <p:txBody>
          <a:bodyPr wrap="square" rtlCol="0">
            <a:spAutoFit/>
          </a:bodyPr>
          <a:lstStyle/>
          <a:p>
            <a:r>
              <a:rPr lang="en-US">
                <a:solidFill>
                  <a:srgbClr val="3F3F3F"/>
                </a:solidFill>
                <a:latin typeface="Century Gothic" panose="020B0502020202020204" pitchFamily="34" charset="0"/>
              </a:rPr>
              <a:t>0.1          0.2         0.3         0.4        0.5 </a:t>
            </a:r>
          </a:p>
        </p:txBody>
      </p:sp>
      <p:sp>
        <p:nvSpPr>
          <p:cNvPr id="26" name="TextBox 25">
            <a:extLst>
              <a:ext uri="{FF2B5EF4-FFF2-40B4-BE49-F238E27FC236}">
                <a16:creationId xmlns:a16="http://schemas.microsoft.com/office/drawing/2014/main" id="{18EA675C-4C6E-9A9B-623F-96BEF9784638}"/>
              </a:ext>
            </a:extLst>
          </p:cNvPr>
          <p:cNvSpPr txBox="1"/>
          <p:nvPr/>
        </p:nvSpPr>
        <p:spPr>
          <a:xfrm>
            <a:off x="6866849" y="5469014"/>
            <a:ext cx="4269129" cy="369332"/>
          </a:xfrm>
          <a:prstGeom prst="rect">
            <a:avLst/>
          </a:prstGeom>
          <a:noFill/>
        </p:spPr>
        <p:txBody>
          <a:bodyPr wrap="square" rtlCol="0">
            <a:spAutoFit/>
          </a:bodyPr>
          <a:lstStyle/>
          <a:p>
            <a:r>
              <a:rPr lang="en-US">
                <a:solidFill>
                  <a:srgbClr val="3F3F3F"/>
                </a:solidFill>
                <a:latin typeface="Century Gothic" panose="020B0502020202020204" pitchFamily="34" charset="0"/>
              </a:rPr>
              <a:t>0.1          0.2         0.3         0.4        0.5 </a:t>
            </a:r>
          </a:p>
        </p:txBody>
      </p:sp>
      <p:sp>
        <p:nvSpPr>
          <p:cNvPr id="27" name="TextBox 26">
            <a:extLst>
              <a:ext uri="{FF2B5EF4-FFF2-40B4-BE49-F238E27FC236}">
                <a16:creationId xmlns:a16="http://schemas.microsoft.com/office/drawing/2014/main" id="{772535D5-0AF1-0B86-4EA6-41D07E10F489}"/>
              </a:ext>
            </a:extLst>
          </p:cNvPr>
          <p:cNvSpPr txBox="1"/>
          <p:nvPr/>
        </p:nvSpPr>
        <p:spPr>
          <a:xfrm>
            <a:off x="5767788" y="5714253"/>
            <a:ext cx="860686" cy="369332"/>
          </a:xfrm>
          <a:prstGeom prst="rect">
            <a:avLst/>
          </a:prstGeom>
          <a:noFill/>
        </p:spPr>
        <p:txBody>
          <a:bodyPr wrap="square">
            <a:spAutoFit/>
          </a:bodyPr>
          <a:lstStyle/>
          <a:p>
            <a:r>
              <a:rPr lang="en-US">
                <a:solidFill>
                  <a:srgbClr val="3F3F3F"/>
                </a:solidFill>
                <a:latin typeface="Century Gothic" panose="020B0502020202020204" pitchFamily="34" charset="0"/>
              </a:rPr>
              <a:t>NDVI</a:t>
            </a:r>
          </a:p>
        </p:txBody>
      </p:sp>
      <p:sp>
        <p:nvSpPr>
          <p:cNvPr id="28" name="TextBox 27">
            <a:extLst>
              <a:ext uri="{FF2B5EF4-FFF2-40B4-BE49-F238E27FC236}">
                <a16:creationId xmlns:a16="http://schemas.microsoft.com/office/drawing/2014/main" id="{8D0283C4-340D-306B-18A3-7644F7C45997}"/>
              </a:ext>
            </a:extLst>
          </p:cNvPr>
          <p:cNvSpPr txBox="1"/>
          <p:nvPr/>
        </p:nvSpPr>
        <p:spPr>
          <a:xfrm>
            <a:off x="2843479" y="1029854"/>
            <a:ext cx="1631092" cy="369332"/>
          </a:xfrm>
          <a:prstGeom prst="rect">
            <a:avLst/>
          </a:prstGeom>
          <a:noFill/>
        </p:spPr>
        <p:txBody>
          <a:bodyPr wrap="square" lIns="91440" tIns="45720" rIns="91440" bIns="45720" rtlCol="0" anchor="t">
            <a:spAutoFit/>
          </a:bodyPr>
          <a:lstStyle/>
          <a:p>
            <a:r>
              <a:rPr lang="en-US" b="1">
                <a:solidFill>
                  <a:srgbClr val="3F3F3F"/>
                </a:solidFill>
                <a:latin typeface="Century Gothic"/>
              </a:rPr>
              <a:t>CO-LO-101</a:t>
            </a:r>
            <a:endParaRPr lang="en-US" b="1">
              <a:solidFill>
                <a:srgbClr val="3F3F3F"/>
              </a:solidFill>
              <a:latin typeface="Century Gothic" panose="020B0502020202020204" pitchFamily="34" charset="0"/>
            </a:endParaRPr>
          </a:p>
        </p:txBody>
      </p:sp>
      <p:sp>
        <p:nvSpPr>
          <p:cNvPr id="29" name="TextBox 28">
            <a:extLst>
              <a:ext uri="{FF2B5EF4-FFF2-40B4-BE49-F238E27FC236}">
                <a16:creationId xmlns:a16="http://schemas.microsoft.com/office/drawing/2014/main" id="{62B9CA9A-F740-4FCC-D453-E762A3A3DDDC}"/>
              </a:ext>
            </a:extLst>
          </p:cNvPr>
          <p:cNvSpPr txBox="1"/>
          <p:nvPr/>
        </p:nvSpPr>
        <p:spPr>
          <a:xfrm>
            <a:off x="8373343" y="1020264"/>
            <a:ext cx="1631092" cy="369332"/>
          </a:xfrm>
          <a:prstGeom prst="rect">
            <a:avLst/>
          </a:prstGeom>
          <a:noFill/>
        </p:spPr>
        <p:txBody>
          <a:bodyPr wrap="square" lIns="91440" tIns="45720" rIns="91440" bIns="45720" rtlCol="0" anchor="t">
            <a:spAutoFit/>
          </a:bodyPr>
          <a:lstStyle/>
          <a:p>
            <a:r>
              <a:rPr lang="en-US" b="1">
                <a:solidFill>
                  <a:srgbClr val="3F3F3F"/>
                </a:solidFill>
                <a:latin typeface="Century Gothic"/>
              </a:rPr>
              <a:t>CO-LO-103</a:t>
            </a:r>
            <a:endParaRPr lang="en-US" b="1">
              <a:solidFill>
                <a:srgbClr val="3F3F3F"/>
              </a:solidFill>
              <a:latin typeface="Century Gothic" panose="020B0502020202020204" pitchFamily="34" charset="0"/>
            </a:endParaRPr>
          </a:p>
        </p:txBody>
      </p:sp>
      <p:sp>
        <p:nvSpPr>
          <p:cNvPr id="30" name="TextBox 29">
            <a:extLst>
              <a:ext uri="{FF2B5EF4-FFF2-40B4-BE49-F238E27FC236}">
                <a16:creationId xmlns:a16="http://schemas.microsoft.com/office/drawing/2014/main" id="{17FFD136-ADE3-F691-927D-7C33415FBCDE}"/>
              </a:ext>
            </a:extLst>
          </p:cNvPr>
          <p:cNvSpPr txBox="1"/>
          <p:nvPr/>
        </p:nvSpPr>
        <p:spPr>
          <a:xfrm>
            <a:off x="2843479" y="3239227"/>
            <a:ext cx="1631092" cy="369332"/>
          </a:xfrm>
          <a:prstGeom prst="rect">
            <a:avLst/>
          </a:prstGeom>
          <a:noFill/>
        </p:spPr>
        <p:txBody>
          <a:bodyPr wrap="square" lIns="91440" tIns="45720" rIns="91440" bIns="45720" rtlCol="0" anchor="t">
            <a:spAutoFit/>
          </a:bodyPr>
          <a:lstStyle/>
          <a:p>
            <a:r>
              <a:rPr lang="en-US" b="1">
                <a:solidFill>
                  <a:srgbClr val="3F3F3F"/>
                </a:solidFill>
                <a:latin typeface="Century Gothic"/>
              </a:rPr>
              <a:t>CO-LO-104</a:t>
            </a:r>
            <a:endParaRPr lang="en-US" b="1">
              <a:solidFill>
                <a:srgbClr val="3F3F3F"/>
              </a:solidFill>
              <a:latin typeface="Century Gothic" panose="020B0502020202020204" pitchFamily="34" charset="0"/>
            </a:endParaRPr>
          </a:p>
        </p:txBody>
      </p:sp>
      <p:sp>
        <p:nvSpPr>
          <p:cNvPr id="31" name="TextBox 30">
            <a:extLst>
              <a:ext uri="{FF2B5EF4-FFF2-40B4-BE49-F238E27FC236}">
                <a16:creationId xmlns:a16="http://schemas.microsoft.com/office/drawing/2014/main" id="{46CA1D59-AD43-97F9-D853-E2AA3E960FC9}"/>
              </a:ext>
            </a:extLst>
          </p:cNvPr>
          <p:cNvSpPr txBox="1"/>
          <p:nvPr/>
        </p:nvSpPr>
        <p:spPr>
          <a:xfrm>
            <a:off x="8373343" y="3239177"/>
            <a:ext cx="1631092" cy="369332"/>
          </a:xfrm>
          <a:prstGeom prst="rect">
            <a:avLst/>
          </a:prstGeom>
          <a:noFill/>
        </p:spPr>
        <p:txBody>
          <a:bodyPr wrap="square" lIns="91440" tIns="45720" rIns="91440" bIns="45720" rtlCol="0" anchor="t">
            <a:spAutoFit/>
          </a:bodyPr>
          <a:lstStyle/>
          <a:p>
            <a:r>
              <a:rPr lang="en-US" b="1">
                <a:solidFill>
                  <a:srgbClr val="3F3F3F"/>
                </a:solidFill>
                <a:latin typeface="Century Gothic"/>
              </a:rPr>
              <a:t>CO-LO-106</a:t>
            </a:r>
            <a:endParaRPr lang="en-US" b="1">
              <a:solidFill>
                <a:srgbClr val="3F3F3F"/>
              </a:solidFill>
              <a:latin typeface="Century Gothic" panose="020B0502020202020204" pitchFamily="34" charset="0"/>
            </a:endParaRPr>
          </a:p>
        </p:txBody>
      </p:sp>
      <p:sp>
        <p:nvSpPr>
          <p:cNvPr id="14" name="TextBox 13">
            <a:extLst>
              <a:ext uri="{FF2B5EF4-FFF2-40B4-BE49-F238E27FC236}">
                <a16:creationId xmlns:a16="http://schemas.microsoft.com/office/drawing/2014/main" id="{8B6D5745-ED9B-28AC-C845-349C78B9BB3D}"/>
              </a:ext>
            </a:extLst>
          </p:cNvPr>
          <p:cNvSpPr txBox="1"/>
          <p:nvPr/>
        </p:nvSpPr>
        <p:spPr>
          <a:xfrm>
            <a:off x="732567" y="1330551"/>
            <a:ext cx="559954" cy="212943"/>
          </a:xfrm>
          <a:prstGeom prst="rect">
            <a:avLst/>
          </a:prstGeom>
          <a:noFill/>
        </p:spPr>
        <p:txBody>
          <a:bodyPr wrap="square" lIns="91440" tIns="45720" rIns="91440" bIns="45720" rtlCol="0" anchor="t">
            <a:spAutoFit/>
          </a:bodyPr>
          <a:lstStyle/>
          <a:p>
            <a:pPr>
              <a:lnSpc>
                <a:spcPct val="50000"/>
              </a:lnSpc>
            </a:pPr>
            <a:r>
              <a:rPr lang="en-US" sz="1400">
                <a:solidFill>
                  <a:srgbClr val="3F3F3F"/>
                </a:solidFill>
                <a:latin typeface="Century Gothic"/>
              </a:rPr>
              <a:t>1.25</a:t>
            </a:r>
          </a:p>
        </p:txBody>
      </p:sp>
      <p:sp>
        <p:nvSpPr>
          <p:cNvPr id="2" name="TextBox 1">
            <a:extLst>
              <a:ext uri="{FF2B5EF4-FFF2-40B4-BE49-F238E27FC236}">
                <a16:creationId xmlns:a16="http://schemas.microsoft.com/office/drawing/2014/main" id="{CC85570F-E13A-A4E0-CFF1-9E7BFA009479}"/>
              </a:ext>
            </a:extLst>
          </p:cNvPr>
          <p:cNvSpPr txBox="1"/>
          <p:nvPr/>
        </p:nvSpPr>
        <p:spPr>
          <a:xfrm>
            <a:off x="733330" y="1653767"/>
            <a:ext cx="7665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1.00​</a:t>
            </a:r>
          </a:p>
        </p:txBody>
      </p:sp>
      <p:sp>
        <p:nvSpPr>
          <p:cNvPr id="3" name="TextBox 2">
            <a:extLst>
              <a:ext uri="{FF2B5EF4-FFF2-40B4-BE49-F238E27FC236}">
                <a16:creationId xmlns:a16="http://schemas.microsoft.com/office/drawing/2014/main" id="{A5E2FF07-657F-5A1B-A481-4E2449DDA8AA}"/>
              </a:ext>
            </a:extLst>
          </p:cNvPr>
          <p:cNvSpPr txBox="1"/>
          <p:nvPr/>
        </p:nvSpPr>
        <p:spPr>
          <a:xfrm>
            <a:off x="763509" y="2068717"/>
            <a:ext cx="706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0.75​​</a:t>
            </a:r>
          </a:p>
        </p:txBody>
      </p:sp>
      <p:sp>
        <p:nvSpPr>
          <p:cNvPr id="9" name="TextBox 8">
            <a:extLst>
              <a:ext uri="{FF2B5EF4-FFF2-40B4-BE49-F238E27FC236}">
                <a16:creationId xmlns:a16="http://schemas.microsoft.com/office/drawing/2014/main" id="{4512B588-158B-3842-F21A-D00F7A528CAD}"/>
              </a:ext>
            </a:extLst>
          </p:cNvPr>
          <p:cNvSpPr txBox="1"/>
          <p:nvPr/>
        </p:nvSpPr>
        <p:spPr>
          <a:xfrm>
            <a:off x="786143" y="2536479"/>
            <a:ext cx="57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0.5​​​</a:t>
            </a:r>
          </a:p>
        </p:txBody>
      </p:sp>
      <p:sp>
        <p:nvSpPr>
          <p:cNvPr id="15" name="TextBox 14">
            <a:extLst>
              <a:ext uri="{FF2B5EF4-FFF2-40B4-BE49-F238E27FC236}">
                <a16:creationId xmlns:a16="http://schemas.microsoft.com/office/drawing/2014/main" id="{A6E656FA-22BB-8D35-3779-D4D1C164A66A}"/>
              </a:ext>
            </a:extLst>
          </p:cNvPr>
          <p:cNvSpPr txBox="1"/>
          <p:nvPr/>
        </p:nvSpPr>
        <p:spPr>
          <a:xfrm>
            <a:off x="786142" y="2928796"/>
            <a:ext cx="668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​0.25​</a:t>
            </a:r>
            <a:endParaRPr lang="en-US" sz="1400">
              <a:solidFill>
                <a:srgbClr val="3F3F3F"/>
              </a:solidFill>
              <a:latin typeface="Century Gothic"/>
            </a:endParaRPr>
          </a:p>
        </p:txBody>
      </p:sp>
      <p:sp>
        <p:nvSpPr>
          <p:cNvPr id="16" name="TextBox 15">
            <a:extLst>
              <a:ext uri="{FF2B5EF4-FFF2-40B4-BE49-F238E27FC236}">
                <a16:creationId xmlns:a16="http://schemas.microsoft.com/office/drawing/2014/main" id="{4FCB3AE7-938B-6480-3E89-ECA98B0AD1D6}"/>
              </a:ext>
            </a:extLst>
          </p:cNvPr>
          <p:cNvSpPr txBox="1"/>
          <p:nvPr/>
        </p:nvSpPr>
        <p:spPr>
          <a:xfrm>
            <a:off x="747656" y="3510927"/>
            <a:ext cx="559954" cy="212943"/>
          </a:xfrm>
          <a:prstGeom prst="rect">
            <a:avLst/>
          </a:prstGeom>
          <a:noFill/>
        </p:spPr>
        <p:txBody>
          <a:bodyPr wrap="square" lIns="91440" tIns="45720" rIns="91440" bIns="45720" rtlCol="0" anchor="t">
            <a:spAutoFit/>
          </a:bodyPr>
          <a:lstStyle/>
          <a:p>
            <a:pPr>
              <a:lnSpc>
                <a:spcPct val="50000"/>
              </a:lnSpc>
            </a:pPr>
            <a:r>
              <a:rPr lang="en-US" sz="1400">
                <a:solidFill>
                  <a:srgbClr val="3F3F3F"/>
                </a:solidFill>
                <a:latin typeface="Century Gothic"/>
              </a:rPr>
              <a:t>1.25</a:t>
            </a:r>
          </a:p>
        </p:txBody>
      </p:sp>
      <p:sp>
        <p:nvSpPr>
          <p:cNvPr id="18" name="TextBox 17">
            <a:extLst>
              <a:ext uri="{FF2B5EF4-FFF2-40B4-BE49-F238E27FC236}">
                <a16:creationId xmlns:a16="http://schemas.microsoft.com/office/drawing/2014/main" id="{0D60E8CD-9BF0-F391-9B25-28E98BC8C67F}"/>
              </a:ext>
            </a:extLst>
          </p:cNvPr>
          <p:cNvSpPr txBox="1"/>
          <p:nvPr/>
        </p:nvSpPr>
        <p:spPr>
          <a:xfrm>
            <a:off x="748419" y="3834143"/>
            <a:ext cx="76652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1.00​</a:t>
            </a:r>
          </a:p>
        </p:txBody>
      </p:sp>
      <p:sp>
        <p:nvSpPr>
          <p:cNvPr id="20" name="TextBox 19">
            <a:extLst>
              <a:ext uri="{FF2B5EF4-FFF2-40B4-BE49-F238E27FC236}">
                <a16:creationId xmlns:a16="http://schemas.microsoft.com/office/drawing/2014/main" id="{E9306174-D073-5DF7-F5AF-E74FD1EAADE7}"/>
              </a:ext>
            </a:extLst>
          </p:cNvPr>
          <p:cNvSpPr txBox="1"/>
          <p:nvPr/>
        </p:nvSpPr>
        <p:spPr>
          <a:xfrm>
            <a:off x="778598" y="4249093"/>
            <a:ext cx="7061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0.75​​</a:t>
            </a:r>
          </a:p>
        </p:txBody>
      </p:sp>
      <p:sp>
        <p:nvSpPr>
          <p:cNvPr id="22" name="TextBox 21">
            <a:extLst>
              <a:ext uri="{FF2B5EF4-FFF2-40B4-BE49-F238E27FC236}">
                <a16:creationId xmlns:a16="http://schemas.microsoft.com/office/drawing/2014/main" id="{4D47A996-9EA3-44CB-7217-F382A72A008A}"/>
              </a:ext>
            </a:extLst>
          </p:cNvPr>
          <p:cNvSpPr txBox="1"/>
          <p:nvPr/>
        </p:nvSpPr>
        <p:spPr>
          <a:xfrm>
            <a:off x="801232" y="4716855"/>
            <a:ext cx="57791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0.5​​​</a:t>
            </a:r>
          </a:p>
        </p:txBody>
      </p:sp>
      <p:sp>
        <p:nvSpPr>
          <p:cNvPr id="23" name="TextBox 22">
            <a:extLst>
              <a:ext uri="{FF2B5EF4-FFF2-40B4-BE49-F238E27FC236}">
                <a16:creationId xmlns:a16="http://schemas.microsoft.com/office/drawing/2014/main" id="{1F1A5546-98B9-E404-4FD0-8972BA11443B}"/>
              </a:ext>
            </a:extLst>
          </p:cNvPr>
          <p:cNvSpPr txBox="1"/>
          <p:nvPr/>
        </p:nvSpPr>
        <p:spPr>
          <a:xfrm>
            <a:off x="801231" y="5109172"/>
            <a:ext cx="668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Segoe UI"/>
              </a:rPr>
              <a:t>​0.25​</a:t>
            </a:r>
            <a:endParaRPr lang="en-US" sz="1400">
              <a:solidFill>
                <a:srgbClr val="3F3F3F"/>
              </a:solidFill>
              <a:latin typeface="Century Gothic"/>
            </a:endParaRPr>
          </a:p>
        </p:txBody>
      </p:sp>
      <p:sp>
        <p:nvSpPr>
          <p:cNvPr id="34" name="TextBox 33">
            <a:extLst>
              <a:ext uri="{FF2B5EF4-FFF2-40B4-BE49-F238E27FC236}">
                <a16:creationId xmlns:a16="http://schemas.microsoft.com/office/drawing/2014/main" id="{629516F0-06F0-C04E-6D06-B2DA1AB95A72}"/>
              </a:ext>
            </a:extLst>
          </p:cNvPr>
          <p:cNvSpPr txBox="1"/>
          <p:nvPr/>
        </p:nvSpPr>
        <p:spPr>
          <a:xfrm>
            <a:off x="9942274" y="4246028"/>
            <a:ext cx="1223882" cy="276999"/>
          </a:xfrm>
          <a:prstGeom prst="rect">
            <a:avLst/>
          </a:prstGeom>
          <a:noFill/>
        </p:spPr>
        <p:txBody>
          <a:bodyPr wrap="square" rtlCol="0">
            <a:spAutoFit/>
          </a:bodyPr>
          <a:lstStyle/>
          <a:p>
            <a:r>
              <a:rPr lang="en-US" sz="1200">
                <a:solidFill>
                  <a:srgbClr val="3F3F3F"/>
                </a:solidFill>
                <a:latin typeface="Century Gothic" panose="020B0502020202020204" pitchFamily="34" charset="0"/>
              </a:rPr>
              <a:t>Linear Fit</a:t>
            </a:r>
          </a:p>
        </p:txBody>
      </p:sp>
      <p:sp>
        <p:nvSpPr>
          <p:cNvPr id="36" name="TextBox 35">
            <a:extLst>
              <a:ext uri="{FF2B5EF4-FFF2-40B4-BE49-F238E27FC236}">
                <a16:creationId xmlns:a16="http://schemas.microsoft.com/office/drawing/2014/main" id="{609C2190-A24E-5CEA-328A-6BE3105D0A8E}"/>
              </a:ext>
            </a:extLst>
          </p:cNvPr>
          <p:cNvSpPr txBox="1"/>
          <p:nvPr/>
        </p:nvSpPr>
        <p:spPr>
          <a:xfrm>
            <a:off x="9903349" y="4542073"/>
            <a:ext cx="2686548" cy="276999"/>
          </a:xfrm>
          <a:prstGeom prst="rect">
            <a:avLst/>
          </a:prstGeom>
          <a:noFill/>
        </p:spPr>
        <p:txBody>
          <a:bodyPr wrap="square">
            <a:spAutoFit/>
          </a:bodyPr>
          <a:lstStyle/>
          <a:p>
            <a:r>
              <a:rPr lang="en-US" sz="1200">
                <a:solidFill>
                  <a:srgbClr val="3F3F3F"/>
                </a:solidFill>
                <a:latin typeface="Century Gothic" panose="020B0502020202020204" pitchFamily="34" charset="0"/>
              </a:rPr>
              <a:t>9/2019-4/2020</a:t>
            </a:r>
          </a:p>
        </p:txBody>
      </p:sp>
      <p:sp>
        <p:nvSpPr>
          <p:cNvPr id="38" name="TextBox 37">
            <a:extLst>
              <a:ext uri="{FF2B5EF4-FFF2-40B4-BE49-F238E27FC236}">
                <a16:creationId xmlns:a16="http://schemas.microsoft.com/office/drawing/2014/main" id="{64E3C17B-56D4-01DE-F569-3D23AA16973B}"/>
              </a:ext>
            </a:extLst>
          </p:cNvPr>
          <p:cNvSpPr txBox="1"/>
          <p:nvPr/>
        </p:nvSpPr>
        <p:spPr>
          <a:xfrm>
            <a:off x="9904552" y="4774263"/>
            <a:ext cx="1261604" cy="276999"/>
          </a:xfrm>
          <a:prstGeom prst="rect">
            <a:avLst/>
          </a:prstGeom>
          <a:noFill/>
        </p:spPr>
        <p:txBody>
          <a:bodyPr wrap="square">
            <a:spAutoFit/>
          </a:bodyPr>
          <a:lstStyle/>
          <a:p>
            <a:r>
              <a:rPr lang="en-US" sz="1200">
                <a:solidFill>
                  <a:srgbClr val="3F3F3F"/>
                </a:solidFill>
                <a:latin typeface="Century Gothic" panose="020B0502020202020204" pitchFamily="34" charset="0"/>
              </a:rPr>
              <a:t>9/2020-4/2021</a:t>
            </a:r>
          </a:p>
        </p:txBody>
      </p:sp>
      <p:sp>
        <p:nvSpPr>
          <p:cNvPr id="40" name="TextBox 39">
            <a:extLst>
              <a:ext uri="{FF2B5EF4-FFF2-40B4-BE49-F238E27FC236}">
                <a16:creationId xmlns:a16="http://schemas.microsoft.com/office/drawing/2014/main" id="{822C2390-F115-F6A8-E5D1-4AC7F1F9D888}"/>
              </a:ext>
            </a:extLst>
          </p:cNvPr>
          <p:cNvSpPr txBox="1"/>
          <p:nvPr/>
        </p:nvSpPr>
        <p:spPr>
          <a:xfrm>
            <a:off x="9904552" y="4976586"/>
            <a:ext cx="1261604" cy="276999"/>
          </a:xfrm>
          <a:prstGeom prst="rect">
            <a:avLst/>
          </a:prstGeom>
          <a:noFill/>
        </p:spPr>
        <p:txBody>
          <a:bodyPr wrap="square">
            <a:spAutoFit/>
          </a:bodyPr>
          <a:lstStyle/>
          <a:p>
            <a:r>
              <a:rPr lang="en-US" sz="1200">
                <a:solidFill>
                  <a:srgbClr val="3F3F3F"/>
                </a:solidFill>
                <a:latin typeface="Century Gothic" panose="020B0502020202020204" pitchFamily="34" charset="0"/>
              </a:rPr>
              <a:t>9/2021-4/2022</a:t>
            </a:r>
          </a:p>
        </p:txBody>
      </p:sp>
      <p:sp>
        <p:nvSpPr>
          <p:cNvPr id="10" name="TextBox 9">
            <a:extLst>
              <a:ext uri="{FF2B5EF4-FFF2-40B4-BE49-F238E27FC236}">
                <a16:creationId xmlns:a16="http://schemas.microsoft.com/office/drawing/2014/main" id="{E515B9B3-D6D3-4378-509C-D22B9487B09B}"/>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Linear Regressions at Corn Sites (low el.)</a:t>
            </a:r>
            <a:endParaRPr lang="en-US"/>
          </a:p>
        </p:txBody>
      </p:sp>
    </p:spTree>
    <p:extLst>
      <p:ext uri="{BB962C8B-B14F-4D97-AF65-F5344CB8AC3E}">
        <p14:creationId xmlns:p14="http://schemas.microsoft.com/office/powerpoint/2010/main" val="1197641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grass, sky, plant&#10;&#10;Description automatically generated">
            <a:extLst>
              <a:ext uri="{FF2B5EF4-FFF2-40B4-BE49-F238E27FC236}">
                <a16:creationId xmlns:a16="http://schemas.microsoft.com/office/drawing/2014/main" id="{2E402793-6DDC-BA06-B4C2-AD6E38ED53D4}"/>
              </a:ext>
            </a:extLst>
          </p:cNvPr>
          <p:cNvPicPr>
            <a:picLocks noChangeAspect="1"/>
          </p:cNvPicPr>
          <p:nvPr/>
        </p:nvPicPr>
        <p:blipFill>
          <a:blip r:embed="rId3"/>
          <a:stretch>
            <a:fillRect/>
          </a:stretch>
        </p:blipFill>
        <p:spPr>
          <a:xfrm>
            <a:off x="495300" y="1073020"/>
            <a:ext cx="5003800" cy="5232659"/>
          </a:xfrm>
          <a:prstGeom prst="rect">
            <a:avLst/>
          </a:prstGeom>
          <a:ln>
            <a:noFill/>
          </a:ln>
          <a:effectLst>
            <a:softEdge rad="112500"/>
          </a:effectLst>
        </p:spPr>
      </p:pic>
      <p:sp>
        <p:nvSpPr>
          <p:cNvPr id="8" name="Text Placeholder 5">
            <a:extLst>
              <a:ext uri="{FF2B5EF4-FFF2-40B4-BE49-F238E27FC236}">
                <a16:creationId xmlns:a16="http://schemas.microsoft.com/office/drawing/2014/main" id="{43ACCD36-1854-30D0-AD8A-451D6E7BF41A}"/>
              </a:ext>
            </a:extLst>
          </p:cNvPr>
          <p:cNvSpPr txBox="1">
            <a:spLocks/>
          </p:cNvSpPr>
          <p:nvPr/>
        </p:nvSpPr>
        <p:spPr>
          <a:xfrm>
            <a:off x="5495498" y="1074179"/>
            <a:ext cx="5861541"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2400" b="1">
              <a:solidFill>
                <a:schemeClr val="tx1">
                  <a:lumMod val="75000"/>
                  <a:lumOff val="25000"/>
                </a:schemeClr>
              </a:solidFill>
              <a:latin typeface="Century Gothic"/>
              <a:cs typeface="Calibri"/>
            </a:endParaRPr>
          </a:p>
          <a:p>
            <a:pPr marL="0" indent="0">
              <a:lnSpc>
                <a:spcPct val="100000"/>
              </a:lnSpc>
              <a:spcBef>
                <a:spcPts val="0"/>
              </a:spcBef>
              <a:spcAft>
                <a:spcPts val="600"/>
              </a:spcAft>
              <a:buNone/>
            </a:pPr>
            <a:endParaRPr lang="en-US" sz="2400">
              <a:solidFill>
                <a:schemeClr val="tx1">
                  <a:lumMod val="75000"/>
                  <a:lumOff val="25000"/>
                </a:schemeClr>
              </a:solidFill>
              <a:latin typeface="Century Gothic"/>
              <a:cs typeface="Calibri"/>
            </a:endParaRPr>
          </a:p>
          <a:p>
            <a:pPr marL="0" indent="0">
              <a:lnSpc>
                <a:spcPct val="100000"/>
              </a:lnSpc>
              <a:spcBef>
                <a:spcPts val="0"/>
              </a:spcBef>
              <a:spcAft>
                <a:spcPts val="600"/>
              </a:spcAft>
              <a:buNone/>
            </a:pPr>
            <a:endParaRPr lang="en-US" sz="24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Based on regressions at 8 sites,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cs typeface="Calibri"/>
              </a:rPr>
              <a:t>We developed a regional ensemble model with </a:t>
            </a:r>
          </a:p>
          <a:p>
            <a:pPr marL="1257300" lvl="2">
              <a:lnSpc>
                <a:spcPct val="100000"/>
              </a:lnSpc>
              <a:spcBef>
                <a:spcPts val="0"/>
              </a:spcBef>
              <a:spcAft>
                <a:spcPts val="600"/>
              </a:spcAft>
              <a:buClr>
                <a:srgbClr val="CF703B"/>
              </a:buClr>
              <a:buFont typeface="Webdings" panose="05030102010509060703" pitchFamily="18" charset="2"/>
              <a:buChar char="4"/>
            </a:pPr>
            <a:r>
              <a:rPr lang="en-US" sz="2400" b="1" dirty="0">
                <a:solidFill>
                  <a:schemeClr val="tx1">
                    <a:lumMod val="75000"/>
                    <a:lumOff val="25000"/>
                  </a:schemeClr>
                </a:solidFill>
                <a:latin typeface="Century Gothic"/>
                <a:cs typeface="Calibri"/>
              </a:rPr>
              <a:t>Slope of 2.57</a:t>
            </a:r>
          </a:p>
          <a:p>
            <a:pPr marL="1257300" lvl="2">
              <a:lnSpc>
                <a:spcPct val="100000"/>
              </a:lnSpc>
              <a:spcBef>
                <a:spcPts val="0"/>
              </a:spcBef>
              <a:spcAft>
                <a:spcPts val="600"/>
              </a:spcAft>
              <a:buClr>
                <a:srgbClr val="CF703B"/>
              </a:buClr>
              <a:buFont typeface="Webdings" panose="05030102010509060703" pitchFamily="18" charset="2"/>
              <a:buChar char="4"/>
            </a:pPr>
            <a:r>
              <a:rPr lang="en-US" sz="2400" b="1" dirty="0">
                <a:solidFill>
                  <a:schemeClr val="tx1">
                    <a:lumMod val="75000"/>
                    <a:lumOff val="25000"/>
                  </a:schemeClr>
                </a:solidFill>
                <a:latin typeface="Century Gothic"/>
                <a:cs typeface="Calibri"/>
              </a:rPr>
              <a:t>Intercept of 0.13</a:t>
            </a:r>
          </a:p>
        </p:txBody>
      </p:sp>
      <p:sp>
        <p:nvSpPr>
          <p:cNvPr id="3" name="Title 1">
            <a:extLst>
              <a:ext uri="{FF2B5EF4-FFF2-40B4-BE49-F238E27FC236}">
                <a16:creationId xmlns:a16="http://schemas.microsoft.com/office/drawing/2014/main" id="{49C5078D-0E21-F3C4-6CF5-E932409B93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NDVI-Kc Ensemble Model</a:t>
            </a:r>
          </a:p>
        </p:txBody>
      </p:sp>
      <p:sp>
        <p:nvSpPr>
          <p:cNvPr id="6" name="Text Placeholder 4">
            <a:extLst>
              <a:ext uri="{FF2B5EF4-FFF2-40B4-BE49-F238E27FC236}">
                <a16:creationId xmlns:a16="http://schemas.microsoft.com/office/drawing/2014/main" id="{CE9F045B-8F5A-4DF9-D8E9-701320A08AE2}"/>
              </a:ext>
            </a:extLst>
          </p:cNvPr>
          <p:cNvSpPr txBox="1">
            <a:spLocks/>
          </p:cNvSpPr>
          <p:nvPr/>
        </p:nvSpPr>
        <p:spPr>
          <a:xfrm>
            <a:off x="518339" y="642039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Alex Lomas (</a:t>
            </a:r>
            <a:r>
              <a:rPr lang="en-US" dirty="0" err="1">
                <a:solidFill>
                  <a:schemeClr val="tx1">
                    <a:lumMod val="75000"/>
                    <a:lumOff val="25000"/>
                  </a:schemeClr>
                </a:solidFill>
                <a:latin typeface="Century Gothic"/>
              </a:rPr>
              <a:t>Wikicommons</a:t>
            </a:r>
            <a:r>
              <a:rPr lang="en-US" dirty="0">
                <a:solidFill>
                  <a:schemeClr val="tx1">
                    <a:lumMod val="75000"/>
                    <a:lumOff val="25000"/>
                  </a:schemeClr>
                </a:solidFill>
                <a:latin typeface="Century Gothic"/>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299580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RESULTS – NDVI-Kc Ensemble Validation</a:t>
            </a:r>
            <a:endParaRPr lang="en-US" b="1" dirty="0">
              <a:solidFill>
                <a:srgbClr val="CD7143"/>
              </a:solidFill>
            </a:endParaRPr>
          </a:p>
        </p:txBody>
      </p:sp>
      <p:sp>
        <p:nvSpPr>
          <p:cNvPr id="11" name="TextBox 10">
            <a:extLst>
              <a:ext uri="{FF2B5EF4-FFF2-40B4-BE49-F238E27FC236}">
                <a16:creationId xmlns:a16="http://schemas.microsoft.com/office/drawing/2014/main" id="{CC97C1B5-2DE0-E4E4-82BD-A2A726974CE0}"/>
              </a:ext>
            </a:extLst>
          </p:cNvPr>
          <p:cNvSpPr txBox="1"/>
          <p:nvPr/>
        </p:nvSpPr>
        <p:spPr>
          <a:xfrm>
            <a:off x="3065458" y="2987855"/>
            <a:ext cx="1258678" cy="369332"/>
          </a:xfrm>
          <a:prstGeom prst="rect">
            <a:avLst/>
          </a:prstGeom>
          <a:solidFill>
            <a:schemeClr val="bg1"/>
          </a:solidFill>
        </p:spPr>
        <p:txBody>
          <a:bodyPr wrap="none" rtlCol="0">
            <a:spAutoFit/>
          </a:bodyPr>
          <a:lstStyle/>
          <a:p>
            <a:r>
              <a:rPr lang="en-US" dirty="0">
                <a:solidFill>
                  <a:srgbClr val="3F3F3F"/>
                </a:solidFill>
                <a:latin typeface="Century Gothic" panose="020B0502020202020204" pitchFamily="34" charset="0"/>
              </a:rPr>
              <a:t>Co-lo-105</a:t>
            </a:r>
          </a:p>
        </p:txBody>
      </p:sp>
      <p:sp>
        <p:nvSpPr>
          <p:cNvPr id="15" name="TextBox 14">
            <a:extLst>
              <a:ext uri="{FF2B5EF4-FFF2-40B4-BE49-F238E27FC236}">
                <a16:creationId xmlns:a16="http://schemas.microsoft.com/office/drawing/2014/main" id="{616E0183-1753-DD24-D311-883E3875A77E}"/>
              </a:ext>
            </a:extLst>
          </p:cNvPr>
          <p:cNvSpPr txBox="1"/>
          <p:nvPr/>
        </p:nvSpPr>
        <p:spPr>
          <a:xfrm>
            <a:off x="8078026" y="2987855"/>
            <a:ext cx="1249060" cy="369332"/>
          </a:xfrm>
          <a:prstGeom prst="rect">
            <a:avLst/>
          </a:prstGeom>
          <a:solidFill>
            <a:schemeClr val="bg1"/>
          </a:solidFill>
        </p:spPr>
        <p:txBody>
          <a:bodyPr wrap="none" rtlCol="0">
            <a:spAutoFit/>
          </a:bodyPr>
          <a:lstStyle/>
          <a:p>
            <a:r>
              <a:rPr lang="en-US" dirty="0">
                <a:solidFill>
                  <a:srgbClr val="3F3F3F"/>
                </a:solidFill>
                <a:latin typeface="Century Gothic" panose="020B0502020202020204" pitchFamily="34" charset="0"/>
              </a:rPr>
              <a:t>Co-hi-105</a:t>
            </a:r>
          </a:p>
        </p:txBody>
      </p:sp>
      <p:pic>
        <p:nvPicPr>
          <p:cNvPr id="8" name="Picture 7" descr="Chart, scatter chart&#10;&#10;Description automatically generated">
            <a:extLst>
              <a:ext uri="{FF2B5EF4-FFF2-40B4-BE49-F238E27FC236}">
                <a16:creationId xmlns:a16="http://schemas.microsoft.com/office/drawing/2014/main" id="{7660647E-3EC2-8CD6-772D-98BB4280C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127" y="1237514"/>
            <a:ext cx="10167187" cy="4319591"/>
          </a:xfrm>
          <a:prstGeom prst="rect">
            <a:avLst/>
          </a:prstGeom>
        </p:spPr>
      </p:pic>
      <p:sp>
        <p:nvSpPr>
          <p:cNvPr id="13" name="TextBox 12">
            <a:extLst>
              <a:ext uri="{FF2B5EF4-FFF2-40B4-BE49-F238E27FC236}">
                <a16:creationId xmlns:a16="http://schemas.microsoft.com/office/drawing/2014/main" id="{2C284147-CD5F-CB9D-B510-99DE27EDB8BF}"/>
              </a:ext>
            </a:extLst>
          </p:cNvPr>
          <p:cNvSpPr txBox="1"/>
          <p:nvPr/>
        </p:nvSpPr>
        <p:spPr>
          <a:xfrm rot="16200000">
            <a:off x="524922" y="3057047"/>
            <a:ext cx="470000" cy="369332"/>
          </a:xfrm>
          <a:prstGeom prst="rect">
            <a:avLst/>
          </a:prstGeom>
          <a:solidFill>
            <a:schemeClr val="bg1"/>
          </a:solidFill>
        </p:spPr>
        <p:txBody>
          <a:bodyPr wrap="none" rtlCol="0">
            <a:spAutoFit/>
          </a:bodyPr>
          <a:lstStyle/>
          <a:p>
            <a:r>
              <a:rPr lang="en-US" dirty="0">
                <a:solidFill>
                  <a:srgbClr val="3F3F3F"/>
                </a:solidFill>
                <a:latin typeface="Century Gothic" panose="020B0502020202020204" pitchFamily="34" charset="0"/>
              </a:rPr>
              <a:t>Kc</a:t>
            </a:r>
          </a:p>
        </p:txBody>
      </p:sp>
      <p:sp>
        <p:nvSpPr>
          <p:cNvPr id="14" name="TextBox 13">
            <a:extLst>
              <a:ext uri="{FF2B5EF4-FFF2-40B4-BE49-F238E27FC236}">
                <a16:creationId xmlns:a16="http://schemas.microsoft.com/office/drawing/2014/main" id="{1F488B72-07D9-B3D2-E788-A4057BAF03A3}"/>
              </a:ext>
            </a:extLst>
          </p:cNvPr>
          <p:cNvSpPr txBox="1"/>
          <p:nvPr/>
        </p:nvSpPr>
        <p:spPr>
          <a:xfrm>
            <a:off x="801034" y="1214879"/>
            <a:ext cx="505267" cy="369332"/>
          </a:xfrm>
          <a:prstGeom prst="rect">
            <a:avLst/>
          </a:prstGeom>
          <a:solidFill>
            <a:schemeClr val="bg1"/>
          </a:solidFill>
        </p:spPr>
        <p:txBody>
          <a:bodyPr wrap="square" lIns="91440" tIns="45720" rIns="91440" bIns="45720" rtlCol="0" anchor="t">
            <a:spAutoFit/>
          </a:bodyPr>
          <a:lstStyle/>
          <a:p>
            <a:r>
              <a:rPr lang="en-US" dirty="0">
                <a:solidFill>
                  <a:srgbClr val="3F3F3F"/>
                </a:solidFill>
                <a:latin typeface="Century Gothic" panose="020B0502020202020204" pitchFamily="34" charset="0"/>
              </a:rPr>
              <a:t>1.5</a:t>
            </a:r>
          </a:p>
        </p:txBody>
      </p:sp>
      <p:sp>
        <p:nvSpPr>
          <p:cNvPr id="16" name="TextBox 15">
            <a:extLst>
              <a:ext uri="{FF2B5EF4-FFF2-40B4-BE49-F238E27FC236}">
                <a16:creationId xmlns:a16="http://schemas.microsoft.com/office/drawing/2014/main" id="{B53676AF-6F77-0B8C-27CE-D5023AFF8719}"/>
              </a:ext>
            </a:extLst>
          </p:cNvPr>
          <p:cNvSpPr txBox="1"/>
          <p:nvPr/>
        </p:nvSpPr>
        <p:spPr>
          <a:xfrm>
            <a:off x="8432027" y="1025975"/>
            <a:ext cx="1361270" cy="369332"/>
          </a:xfrm>
          <a:prstGeom prst="rect">
            <a:avLst/>
          </a:prstGeom>
          <a:noFill/>
        </p:spPr>
        <p:txBody>
          <a:bodyPr wrap="none" lIns="91440" tIns="45720" rIns="91440" bIns="45720" rtlCol="0" anchor="t">
            <a:spAutoFit/>
          </a:bodyPr>
          <a:lstStyle/>
          <a:p>
            <a:r>
              <a:rPr lang="en-US" b="1" dirty="0">
                <a:solidFill>
                  <a:srgbClr val="3F3F3F"/>
                </a:solidFill>
                <a:latin typeface="Century Gothic"/>
              </a:rPr>
              <a:t>CO-HI-102</a:t>
            </a:r>
            <a:endParaRPr lang="en-US" b="1" dirty="0">
              <a:solidFill>
                <a:srgbClr val="3F3F3F"/>
              </a:solidFill>
              <a:latin typeface="Century Gothic" panose="020B0502020202020204" pitchFamily="34" charset="0"/>
            </a:endParaRPr>
          </a:p>
        </p:txBody>
      </p:sp>
      <p:sp>
        <p:nvSpPr>
          <p:cNvPr id="17" name="TextBox 16">
            <a:extLst>
              <a:ext uri="{FF2B5EF4-FFF2-40B4-BE49-F238E27FC236}">
                <a16:creationId xmlns:a16="http://schemas.microsoft.com/office/drawing/2014/main" id="{97AC8812-FCCD-0724-7978-D2DED804175E}"/>
              </a:ext>
            </a:extLst>
          </p:cNvPr>
          <p:cNvSpPr txBox="1"/>
          <p:nvPr/>
        </p:nvSpPr>
        <p:spPr>
          <a:xfrm>
            <a:off x="2738066" y="1050225"/>
            <a:ext cx="1435008" cy="369332"/>
          </a:xfrm>
          <a:prstGeom prst="rect">
            <a:avLst/>
          </a:prstGeom>
          <a:noFill/>
        </p:spPr>
        <p:txBody>
          <a:bodyPr wrap="none" rtlCol="0">
            <a:spAutoFit/>
          </a:bodyPr>
          <a:lstStyle/>
          <a:p>
            <a:r>
              <a:rPr lang="en-US" b="1" dirty="0">
                <a:solidFill>
                  <a:srgbClr val="3F3F3F"/>
                </a:solidFill>
                <a:latin typeface="Century Gothic" panose="020B0502020202020204" pitchFamily="34" charset="0"/>
              </a:rPr>
              <a:t>CO-LO-102</a:t>
            </a:r>
          </a:p>
        </p:txBody>
      </p:sp>
      <p:sp>
        <p:nvSpPr>
          <p:cNvPr id="19" name="TextBox 18">
            <a:extLst>
              <a:ext uri="{FF2B5EF4-FFF2-40B4-BE49-F238E27FC236}">
                <a16:creationId xmlns:a16="http://schemas.microsoft.com/office/drawing/2014/main" id="{93E6186C-7248-6B1E-0B85-FA4F8EA0149A}"/>
              </a:ext>
            </a:extLst>
          </p:cNvPr>
          <p:cNvSpPr txBox="1"/>
          <p:nvPr/>
        </p:nvSpPr>
        <p:spPr>
          <a:xfrm>
            <a:off x="1314847" y="5417096"/>
            <a:ext cx="4544834" cy="369332"/>
          </a:xfrm>
          <a:prstGeom prst="rect">
            <a:avLst/>
          </a:prstGeom>
          <a:noFill/>
        </p:spPr>
        <p:txBody>
          <a:bodyPr wrap="none" lIns="91440" tIns="45720" rIns="91440" bIns="45720" rtlCol="0" anchor="t">
            <a:spAutoFit/>
          </a:bodyPr>
          <a:lstStyle/>
          <a:p>
            <a:r>
              <a:rPr lang="en-US" dirty="0">
                <a:solidFill>
                  <a:srgbClr val="3F3F3F"/>
                </a:solidFill>
                <a:latin typeface="Century Gothic"/>
              </a:rPr>
              <a:t>0     25      50     75   100    125    150   175</a:t>
            </a:r>
          </a:p>
        </p:txBody>
      </p:sp>
      <p:sp>
        <p:nvSpPr>
          <p:cNvPr id="21" name="TextBox 20">
            <a:extLst>
              <a:ext uri="{FF2B5EF4-FFF2-40B4-BE49-F238E27FC236}">
                <a16:creationId xmlns:a16="http://schemas.microsoft.com/office/drawing/2014/main" id="{81B0FB01-4E0E-A319-5D49-FAF031C66146}"/>
              </a:ext>
            </a:extLst>
          </p:cNvPr>
          <p:cNvSpPr txBox="1"/>
          <p:nvPr/>
        </p:nvSpPr>
        <p:spPr>
          <a:xfrm>
            <a:off x="5142204" y="5746578"/>
            <a:ext cx="2284600" cy="369332"/>
          </a:xfrm>
          <a:prstGeom prst="rect">
            <a:avLst/>
          </a:prstGeom>
          <a:solidFill>
            <a:schemeClr val="bg1"/>
          </a:solidFill>
        </p:spPr>
        <p:txBody>
          <a:bodyPr wrap="none" rtlCol="0">
            <a:spAutoFit/>
          </a:bodyPr>
          <a:lstStyle/>
          <a:p>
            <a:r>
              <a:rPr lang="en-US" dirty="0">
                <a:solidFill>
                  <a:srgbClr val="3F3F3F"/>
                </a:solidFill>
                <a:latin typeface="Century Gothic" panose="020B0502020202020204" pitchFamily="34" charset="0"/>
              </a:rPr>
              <a:t>Days after Planting</a:t>
            </a:r>
          </a:p>
        </p:txBody>
      </p:sp>
      <p:sp>
        <p:nvSpPr>
          <p:cNvPr id="22" name="TextBox 21">
            <a:extLst>
              <a:ext uri="{FF2B5EF4-FFF2-40B4-BE49-F238E27FC236}">
                <a16:creationId xmlns:a16="http://schemas.microsoft.com/office/drawing/2014/main" id="{6508D534-CF78-092A-7BB4-A961765161A7}"/>
              </a:ext>
            </a:extLst>
          </p:cNvPr>
          <p:cNvSpPr txBox="1"/>
          <p:nvPr/>
        </p:nvSpPr>
        <p:spPr>
          <a:xfrm>
            <a:off x="7225636" y="3653185"/>
            <a:ext cx="630936" cy="307777"/>
          </a:xfrm>
          <a:prstGeom prst="rect">
            <a:avLst/>
          </a:prstGeom>
          <a:solidFill>
            <a:schemeClr val="bg1"/>
          </a:solidFill>
        </p:spPr>
        <p:txBody>
          <a:bodyPr wrap="square" rtlCol="0">
            <a:spAutoFit/>
          </a:bodyPr>
          <a:lstStyle/>
          <a:p>
            <a:r>
              <a:rPr lang="en-US" sz="1400" dirty="0">
                <a:solidFill>
                  <a:srgbClr val="3F3F3F"/>
                </a:solidFill>
                <a:latin typeface="Century Gothic" panose="020B0502020202020204" pitchFamily="34" charset="0"/>
              </a:rPr>
              <a:t>FAO</a:t>
            </a:r>
          </a:p>
        </p:txBody>
      </p:sp>
      <p:sp>
        <p:nvSpPr>
          <p:cNvPr id="23" name="TextBox 22">
            <a:extLst>
              <a:ext uri="{FF2B5EF4-FFF2-40B4-BE49-F238E27FC236}">
                <a16:creationId xmlns:a16="http://schemas.microsoft.com/office/drawing/2014/main" id="{05D88261-EB94-E816-9E06-ED3BA29FD198}"/>
              </a:ext>
            </a:extLst>
          </p:cNvPr>
          <p:cNvSpPr txBox="1"/>
          <p:nvPr/>
        </p:nvSpPr>
        <p:spPr>
          <a:xfrm>
            <a:off x="7031906" y="3846553"/>
            <a:ext cx="1153625"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2019-2020</a:t>
            </a:r>
          </a:p>
        </p:txBody>
      </p:sp>
      <p:sp>
        <p:nvSpPr>
          <p:cNvPr id="25" name="TextBox 24">
            <a:extLst>
              <a:ext uri="{FF2B5EF4-FFF2-40B4-BE49-F238E27FC236}">
                <a16:creationId xmlns:a16="http://schemas.microsoft.com/office/drawing/2014/main" id="{5DA768FC-437F-E875-7B9B-425E23EF8C32}"/>
              </a:ext>
            </a:extLst>
          </p:cNvPr>
          <p:cNvSpPr txBox="1"/>
          <p:nvPr/>
        </p:nvSpPr>
        <p:spPr>
          <a:xfrm>
            <a:off x="7044607" y="4108838"/>
            <a:ext cx="1140924"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2020-2021</a:t>
            </a:r>
          </a:p>
        </p:txBody>
      </p:sp>
      <p:sp>
        <p:nvSpPr>
          <p:cNvPr id="26" name="TextBox 25">
            <a:extLst>
              <a:ext uri="{FF2B5EF4-FFF2-40B4-BE49-F238E27FC236}">
                <a16:creationId xmlns:a16="http://schemas.microsoft.com/office/drawing/2014/main" id="{863C1119-31EB-5237-4F0D-3D388023355D}"/>
              </a:ext>
            </a:extLst>
          </p:cNvPr>
          <p:cNvSpPr txBox="1"/>
          <p:nvPr/>
        </p:nvSpPr>
        <p:spPr>
          <a:xfrm>
            <a:off x="7031907" y="4346793"/>
            <a:ext cx="1153624"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2021-2022</a:t>
            </a:r>
          </a:p>
        </p:txBody>
      </p:sp>
      <p:sp>
        <p:nvSpPr>
          <p:cNvPr id="3" name="TextBox 2">
            <a:extLst>
              <a:ext uri="{FF2B5EF4-FFF2-40B4-BE49-F238E27FC236}">
                <a16:creationId xmlns:a16="http://schemas.microsoft.com/office/drawing/2014/main" id="{0D2F0290-1C12-73C2-32B0-CEBE44CDA186}"/>
              </a:ext>
            </a:extLst>
          </p:cNvPr>
          <p:cNvSpPr txBox="1"/>
          <p:nvPr/>
        </p:nvSpPr>
        <p:spPr>
          <a:xfrm>
            <a:off x="2739575" y="3262289"/>
            <a:ext cx="1435008" cy="369332"/>
          </a:xfrm>
          <a:prstGeom prst="rect">
            <a:avLst/>
          </a:prstGeom>
          <a:noFill/>
        </p:spPr>
        <p:txBody>
          <a:bodyPr wrap="none" lIns="91440" tIns="45720" rIns="91440" bIns="45720" rtlCol="0" anchor="t">
            <a:spAutoFit/>
          </a:bodyPr>
          <a:lstStyle/>
          <a:p>
            <a:r>
              <a:rPr lang="en-US" b="1" dirty="0">
                <a:solidFill>
                  <a:srgbClr val="3F3F3F"/>
                </a:solidFill>
                <a:latin typeface="Century Gothic"/>
              </a:rPr>
              <a:t>CO-LO-105</a:t>
            </a:r>
            <a:endParaRPr lang="en-US" b="1" dirty="0">
              <a:solidFill>
                <a:srgbClr val="3F3F3F"/>
              </a:solidFill>
              <a:latin typeface="Century Gothic" panose="020B0502020202020204" pitchFamily="34" charset="0"/>
            </a:endParaRPr>
          </a:p>
        </p:txBody>
      </p:sp>
      <p:sp>
        <p:nvSpPr>
          <p:cNvPr id="4" name="TextBox 3">
            <a:extLst>
              <a:ext uri="{FF2B5EF4-FFF2-40B4-BE49-F238E27FC236}">
                <a16:creationId xmlns:a16="http://schemas.microsoft.com/office/drawing/2014/main" id="{E644DEA7-65C3-2A5B-703B-86B1704E803D}"/>
              </a:ext>
            </a:extLst>
          </p:cNvPr>
          <p:cNvSpPr txBox="1"/>
          <p:nvPr/>
        </p:nvSpPr>
        <p:spPr>
          <a:xfrm>
            <a:off x="8428169" y="3247199"/>
            <a:ext cx="1361270" cy="369332"/>
          </a:xfrm>
          <a:prstGeom prst="rect">
            <a:avLst/>
          </a:prstGeom>
          <a:noFill/>
        </p:spPr>
        <p:txBody>
          <a:bodyPr wrap="none" lIns="91440" tIns="45720" rIns="91440" bIns="45720" rtlCol="0" anchor="t">
            <a:spAutoFit/>
          </a:bodyPr>
          <a:lstStyle/>
          <a:p>
            <a:r>
              <a:rPr lang="en-US" b="1" dirty="0">
                <a:solidFill>
                  <a:srgbClr val="3F3F3F"/>
                </a:solidFill>
                <a:latin typeface="Century Gothic"/>
              </a:rPr>
              <a:t>CO-HI-105</a:t>
            </a:r>
            <a:endParaRPr lang="en-US" b="1" dirty="0">
              <a:solidFill>
                <a:srgbClr val="3F3F3F"/>
              </a:solidFill>
              <a:latin typeface="Century Gothic" panose="020B0502020202020204" pitchFamily="34" charset="0"/>
            </a:endParaRPr>
          </a:p>
        </p:txBody>
      </p:sp>
      <p:sp>
        <p:nvSpPr>
          <p:cNvPr id="2" name="TextBox 1">
            <a:extLst>
              <a:ext uri="{FF2B5EF4-FFF2-40B4-BE49-F238E27FC236}">
                <a16:creationId xmlns:a16="http://schemas.microsoft.com/office/drawing/2014/main" id="{D1DDBAA3-405D-B5FE-B348-6D90873EE102}"/>
              </a:ext>
            </a:extLst>
          </p:cNvPr>
          <p:cNvSpPr txBox="1"/>
          <p:nvPr/>
        </p:nvSpPr>
        <p:spPr>
          <a:xfrm>
            <a:off x="801232" y="189519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cs typeface="Segoe UI"/>
              </a:rPr>
              <a:t>​1.0​</a:t>
            </a:r>
            <a:endParaRPr lang="en-US" dirty="0">
              <a:solidFill>
                <a:srgbClr val="3F3F3F"/>
              </a:solidFill>
            </a:endParaRPr>
          </a:p>
        </p:txBody>
      </p:sp>
      <p:sp>
        <p:nvSpPr>
          <p:cNvPr id="6" name="TextBox 5">
            <a:extLst>
              <a:ext uri="{FF2B5EF4-FFF2-40B4-BE49-F238E27FC236}">
                <a16:creationId xmlns:a16="http://schemas.microsoft.com/office/drawing/2014/main" id="{6EA5D866-A635-A771-A5F4-8F5825EFC749}"/>
              </a:ext>
            </a:extLst>
          </p:cNvPr>
          <p:cNvSpPr txBox="1"/>
          <p:nvPr/>
        </p:nvSpPr>
        <p:spPr>
          <a:xfrm>
            <a:off x="801232" y="2528934"/>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0.5</a:t>
            </a:r>
            <a:endParaRPr lang="en-US" dirty="0">
              <a:solidFill>
                <a:srgbClr val="3F3F3F"/>
              </a:solidFill>
            </a:endParaRPr>
          </a:p>
        </p:txBody>
      </p:sp>
      <p:sp>
        <p:nvSpPr>
          <p:cNvPr id="7" name="TextBox 6">
            <a:extLst>
              <a:ext uri="{FF2B5EF4-FFF2-40B4-BE49-F238E27FC236}">
                <a16:creationId xmlns:a16="http://schemas.microsoft.com/office/drawing/2014/main" id="{0F5B584C-AAF4-001C-7BFF-FD9A03AC79DA}"/>
              </a:ext>
            </a:extLst>
          </p:cNvPr>
          <p:cNvSpPr txBox="1"/>
          <p:nvPr/>
        </p:nvSpPr>
        <p:spPr>
          <a:xfrm>
            <a:off x="823668" y="3432978"/>
            <a:ext cx="505267" cy="369332"/>
          </a:xfrm>
          <a:prstGeom prst="rect">
            <a:avLst/>
          </a:prstGeom>
          <a:solidFill>
            <a:schemeClr val="bg1"/>
          </a:solidFill>
        </p:spPr>
        <p:txBody>
          <a:bodyPr wrap="square" lIns="91440" tIns="45720" rIns="91440" bIns="45720" rtlCol="0" anchor="t">
            <a:spAutoFit/>
          </a:bodyPr>
          <a:lstStyle/>
          <a:p>
            <a:r>
              <a:rPr lang="en-US" dirty="0">
                <a:solidFill>
                  <a:srgbClr val="3F3F3F"/>
                </a:solidFill>
                <a:latin typeface="Century Gothic" panose="020B0502020202020204" pitchFamily="34" charset="0"/>
              </a:rPr>
              <a:t>1.5</a:t>
            </a:r>
          </a:p>
        </p:txBody>
      </p:sp>
      <p:sp>
        <p:nvSpPr>
          <p:cNvPr id="9" name="TextBox 8">
            <a:extLst>
              <a:ext uri="{FF2B5EF4-FFF2-40B4-BE49-F238E27FC236}">
                <a16:creationId xmlns:a16="http://schemas.microsoft.com/office/drawing/2014/main" id="{0E534B5D-1D8E-52F0-F49F-1811E3393A0C}"/>
              </a:ext>
            </a:extLst>
          </p:cNvPr>
          <p:cNvSpPr txBox="1"/>
          <p:nvPr/>
        </p:nvSpPr>
        <p:spPr>
          <a:xfrm>
            <a:off x="823865" y="4105745"/>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cs typeface="Segoe UI"/>
              </a:rPr>
              <a:t>​1.0​</a:t>
            </a:r>
            <a:endParaRPr lang="en-US" dirty="0">
              <a:solidFill>
                <a:srgbClr val="3F3F3F"/>
              </a:solidFill>
            </a:endParaRPr>
          </a:p>
        </p:txBody>
      </p:sp>
      <p:sp>
        <p:nvSpPr>
          <p:cNvPr id="10" name="TextBox 9">
            <a:extLst>
              <a:ext uri="{FF2B5EF4-FFF2-40B4-BE49-F238E27FC236}">
                <a16:creationId xmlns:a16="http://schemas.microsoft.com/office/drawing/2014/main" id="{45701768-E91F-6FE1-C5D3-5E2CFCA4660D}"/>
              </a:ext>
            </a:extLst>
          </p:cNvPr>
          <p:cNvSpPr txBox="1"/>
          <p:nvPr/>
        </p:nvSpPr>
        <p:spPr>
          <a:xfrm>
            <a:off x="823865" y="474703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0.5</a:t>
            </a:r>
            <a:endParaRPr lang="en-US" dirty="0">
              <a:solidFill>
                <a:srgbClr val="3F3F3F"/>
              </a:solidFill>
            </a:endParaRPr>
          </a:p>
        </p:txBody>
      </p:sp>
      <p:sp>
        <p:nvSpPr>
          <p:cNvPr id="12" name="TextBox 11">
            <a:extLst>
              <a:ext uri="{FF2B5EF4-FFF2-40B4-BE49-F238E27FC236}">
                <a16:creationId xmlns:a16="http://schemas.microsoft.com/office/drawing/2014/main" id="{7C91A001-EDE2-DA59-5376-7862CA29B4E5}"/>
              </a:ext>
            </a:extLst>
          </p:cNvPr>
          <p:cNvSpPr txBox="1"/>
          <p:nvPr/>
        </p:nvSpPr>
        <p:spPr>
          <a:xfrm>
            <a:off x="6671480" y="5386917"/>
            <a:ext cx="4544834" cy="369332"/>
          </a:xfrm>
          <a:prstGeom prst="rect">
            <a:avLst/>
          </a:prstGeom>
          <a:noFill/>
        </p:spPr>
        <p:txBody>
          <a:bodyPr wrap="none" lIns="91440" tIns="45720" rIns="91440" bIns="45720" rtlCol="0" anchor="t">
            <a:spAutoFit/>
          </a:bodyPr>
          <a:lstStyle/>
          <a:p>
            <a:r>
              <a:rPr lang="en-US" dirty="0">
                <a:solidFill>
                  <a:srgbClr val="3F3F3F"/>
                </a:solidFill>
                <a:latin typeface="Century Gothic"/>
              </a:rPr>
              <a:t>0     25      50     75   100    125    150   175</a:t>
            </a:r>
          </a:p>
        </p:txBody>
      </p:sp>
      <p:sp>
        <p:nvSpPr>
          <p:cNvPr id="24" name="TextBox 23">
            <a:extLst>
              <a:ext uri="{FF2B5EF4-FFF2-40B4-BE49-F238E27FC236}">
                <a16:creationId xmlns:a16="http://schemas.microsoft.com/office/drawing/2014/main" id="{77C09D84-8DB6-455A-96FC-51EFBEC8A01B}"/>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Linear Modeling through Growing Cycles</a:t>
            </a:r>
            <a:endParaRPr lang="en-US"/>
          </a:p>
        </p:txBody>
      </p:sp>
    </p:spTree>
    <p:extLst>
      <p:ext uri="{BB962C8B-B14F-4D97-AF65-F5344CB8AC3E}">
        <p14:creationId xmlns:p14="http://schemas.microsoft.com/office/powerpoint/2010/main" val="3554673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a:t>
            </a:r>
            <a:r>
              <a:rPr lang="en-US" sz="4000" b="1">
                <a:solidFill>
                  <a:srgbClr val="CD7143"/>
                </a:solidFill>
                <a:latin typeface="Century Gothic"/>
                <a:ea typeface="+mj-lt"/>
                <a:cs typeface="+mj-lt"/>
              </a:rPr>
              <a:t>NDVI-Kc Ensemble Validation</a:t>
            </a:r>
          </a:p>
        </p:txBody>
      </p:sp>
      <p:pic>
        <p:nvPicPr>
          <p:cNvPr id="3" name="Picture 2" descr="Chart, scatter chart&#10;&#10;Description automatically generated">
            <a:extLst>
              <a:ext uri="{FF2B5EF4-FFF2-40B4-BE49-F238E27FC236}">
                <a16:creationId xmlns:a16="http://schemas.microsoft.com/office/drawing/2014/main" id="{45FB970E-6EC0-7F2E-9D1B-F7FA8CC4C6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721" y="1235547"/>
            <a:ext cx="10167154" cy="4327933"/>
          </a:xfrm>
          <a:prstGeom prst="rect">
            <a:avLst/>
          </a:prstGeom>
        </p:spPr>
      </p:pic>
      <p:sp>
        <p:nvSpPr>
          <p:cNvPr id="4" name="TextBox 3">
            <a:extLst>
              <a:ext uri="{FF2B5EF4-FFF2-40B4-BE49-F238E27FC236}">
                <a16:creationId xmlns:a16="http://schemas.microsoft.com/office/drawing/2014/main" id="{C36C70F8-29A3-25EA-8FF3-B202BEDFBCF3}"/>
              </a:ext>
            </a:extLst>
          </p:cNvPr>
          <p:cNvSpPr txBox="1"/>
          <p:nvPr/>
        </p:nvSpPr>
        <p:spPr>
          <a:xfrm>
            <a:off x="5586886" y="5702418"/>
            <a:ext cx="1018227" cy="369332"/>
          </a:xfrm>
          <a:prstGeom prst="rect">
            <a:avLst/>
          </a:prstGeom>
          <a:solidFill>
            <a:schemeClr val="bg1"/>
          </a:solidFill>
        </p:spPr>
        <p:txBody>
          <a:bodyPr wrap="none" rtlCol="0">
            <a:spAutoFit/>
          </a:bodyPr>
          <a:lstStyle/>
          <a:p>
            <a:r>
              <a:rPr lang="en-US">
                <a:solidFill>
                  <a:srgbClr val="3F3F3F"/>
                </a:solidFill>
                <a:latin typeface="Century Gothic" panose="020B0502020202020204" pitchFamily="34" charset="0"/>
              </a:rPr>
              <a:t>FAO Kc</a:t>
            </a:r>
          </a:p>
        </p:txBody>
      </p:sp>
      <p:sp>
        <p:nvSpPr>
          <p:cNvPr id="6" name="TextBox 5">
            <a:extLst>
              <a:ext uri="{FF2B5EF4-FFF2-40B4-BE49-F238E27FC236}">
                <a16:creationId xmlns:a16="http://schemas.microsoft.com/office/drawing/2014/main" id="{EE0373D3-71FD-B4F2-D68F-38450C8C8A73}"/>
              </a:ext>
            </a:extLst>
          </p:cNvPr>
          <p:cNvSpPr txBox="1"/>
          <p:nvPr/>
        </p:nvSpPr>
        <p:spPr>
          <a:xfrm>
            <a:off x="1758467" y="5431166"/>
            <a:ext cx="4074857" cy="369332"/>
          </a:xfrm>
          <a:prstGeom prst="rect">
            <a:avLst/>
          </a:prstGeom>
          <a:noFill/>
        </p:spPr>
        <p:txBody>
          <a:bodyPr wrap="square" rtlCol="0">
            <a:spAutoFit/>
          </a:bodyPr>
          <a:lstStyle/>
          <a:p>
            <a:r>
              <a:rPr lang="en-US">
                <a:solidFill>
                  <a:srgbClr val="3F3F3F"/>
                </a:solidFill>
                <a:latin typeface="Century Gothic" panose="020B0502020202020204" pitchFamily="34" charset="0"/>
              </a:rPr>
              <a:t>0.4        0.6          0.8         1.0         1.2</a:t>
            </a:r>
          </a:p>
        </p:txBody>
      </p:sp>
      <p:sp>
        <p:nvSpPr>
          <p:cNvPr id="7" name="TextBox 6">
            <a:extLst>
              <a:ext uri="{FF2B5EF4-FFF2-40B4-BE49-F238E27FC236}">
                <a16:creationId xmlns:a16="http://schemas.microsoft.com/office/drawing/2014/main" id="{4FD32657-C54C-E99D-9A65-F8406C2E6D2C}"/>
              </a:ext>
            </a:extLst>
          </p:cNvPr>
          <p:cNvSpPr txBox="1"/>
          <p:nvPr/>
        </p:nvSpPr>
        <p:spPr>
          <a:xfrm>
            <a:off x="7097622" y="5431166"/>
            <a:ext cx="4074857" cy="369332"/>
          </a:xfrm>
          <a:prstGeom prst="rect">
            <a:avLst/>
          </a:prstGeom>
          <a:noFill/>
        </p:spPr>
        <p:txBody>
          <a:bodyPr wrap="square" rtlCol="0">
            <a:spAutoFit/>
          </a:bodyPr>
          <a:lstStyle/>
          <a:p>
            <a:r>
              <a:rPr lang="en-US">
                <a:solidFill>
                  <a:srgbClr val="3F3F3F"/>
                </a:solidFill>
                <a:latin typeface="Century Gothic" panose="020B0502020202020204" pitchFamily="34" charset="0"/>
              </a:rPr>
              <a:t>0.4        0.6          0.8         1.0         1.2</a:t>
            </a:r>
          </a:p>
        </p:txBody>
      </p:sp>
      <p:sp>
        <p:nvSpPr>
          <p:cNvPr id="33" name="TextBox 32">
            <a:extLst>
              <a:ext uri="{FF2B5EF4-FFF2-40B4-BE49-F238E27FC236}">
                <a16:creationId xmlns:a16="http://schemas.microsoft.com/office/drawing/2014/main" id="{18EA6404-A0BB-FE48-171C-AE1C7A58821B}"/>
              </a:ext>
            </a:extLst>
          </p:cNvPr>
          <p:cNvSpPr txBox="1"/>
          <p:nvPr/>
        </p:nvSpPr>
        <p:spPr>
          <a:xfrm>
            <a:off x="2738066" y="1051087"/>
            <a:ext cx="1435008" cy="369332"/>
          </a:xfrm>
          <a:prstGeom prst="rect">
            <a:avLst/>
          </a:prstGeom>
          <a:noFill/>
        </p:spPr>
        <p:txBody>
          <a:bodyPr wrap="none" rtlCol="0">
            <a:spAutoFit/>
          </a:bodyPr>
          <a:lstStyle/>
          <a:p>
            <a:r>
              <a:rPr lang="en-US" b="1" dirty="0">
                <a:solidFill>
                  <a:srgbClr val="3F3F3F"/>
                </a:solidFill>
                <a:latin typeface="Century Gothic" panose="020B0502020202020204" pitchFamily="34" charset="0"/>
              </a:rPr>
              <a:t>CO-LO-102</a:t>
            </a:r>
          </a:p>
        </p:txBody>
      </p:sp>
      <p:sp>
        <p:nvSpPr>
          <p:cNvPr id="34" name="TextBox 33">
            <a:extLst>
              <a:ext uri="{FF2B5EF4-FFF2-40B4-BE49-F238E27FC236}">
                <a16:creationId xmlns:a16="http://schemas.microsoft.com/office/drawing/2014/main" id="{8ABC02DC-7A86-239D-0691-3A097C64D0FF}"/>
              </a:ext>
            </a:extLst>
          </p:cNvPr>
          <p:cNvSpPr txBox="1"/>
          <p:nvPr/>
        </p:nvSpPr>
        <p:spPr>
          <a:xfrm>
            <a:off x="8440650" y="1046969"/>
            <a:ext cx="1361270" cy="369332"/>
          </a:xfrm>
          <a:prstGeom prst="rect">
            <a:avLst/>
          </a:prstGeom>
          <a:noFill/>
        </p:spPr>
        <p:txBody>
          <a:bodyPr wrap="none" rtlCol="0">
            <a:spAutoFit/>
          </a:bodyPr>
          <a:lstStyle/>
          <a:p>
            <a:r>
              <a:rPr lang="en-US" b="1" dirty="0">
                <a:solidFill>
                  <a:srgbClr val="3F3F3F"/>
                </a:solidFill>
                <a:latin typeface="Century Gothic" panose="020B0502020202020204" pitchFamily="34" charset="0"/>
              </a:rPr>
              <a:t>CO-HI-102</a:t>
            </a:r>
          </a:p>
        </p:txBody>
      </p:sp>
      <p:sp>
        <p:nvSpPr>
          <p:cNvPr id="35" name="TextBox 34">
            <a:extLst>
              <a:ext uri="{FF2B5EF4-FFF2-40B4-BE49-F238E27FC236}">
                <a16:creationId xmlns:a16="http://schemas.microsoft.com/office/drawing/2014/main" id="{3ACCCA72-8181-8B3A-FD9F-5BFA343E09BB}"/>
              </a:ext>
            </a:extLst>
          </p:cNvPr>
          <p:cNvSpPr txBox="1"/>
          <p:nvPr/>
        </p:nvSpPr>
        <p:spPr>
          <a:xfrm>
            <a:off x="2745610" y="3254981"/>
            <a:ext cx="1435008" cy="369332"/>
          </a:xfrm>
          <a:prstGeom prst="rect">
            <a:avLst/>
          </a:prstGeom>
          <a:noFill/>
        </p:spPr>
        <p:txBody>
          <a:bodyPr wrap="none" rtlCol="0">
            <a:spAutoFit/>
          </a:bodyPr>
          <a:lstStyle/>
          <a:p>
            <a:r>
              <a:rPr lang="en-US" b="1" dirty="0">
                <a:solidFill>
                  <a:srgbClr val="3F3F3F"/>
                </a:solidFill>
                <a:latin typeface="Century Gothic" panose="020B0502020202020204" pitchFamily="34" charset="0"/>
              </a:rPr>
              <a:t>CO-LO-105</a:t>
            </a:r>
          </a:p>
        </p:txBody>
      </p:sp>
      <p:sp>
        <p:nvSpPr>
          <p:cNvPr id="36" name="TextBox 35">
            <a:extLst>
              <a:ext uri="{FF2B5EF4-FFF2-40B4-BE49-F238E27FC236}">
                <a16:creationId xmlns:a16="http://schemas.microsoft.com/office/drawing/2014/main" id="{E23CC48B-00B9-F6F8-3E03-99FF2BBD3099}"/>
              </a:ext>
            </a:extLst>
          </p:cNvPr>
          <p:cNvSpPr txBox="1"/>
          <p:nvPr/>
        </p:nvSpPr>
        <p:spPr>
          <a:xfrm>
            <a:off x="8448194" y="3254981"/>
            <a:ext cx="1361270" cy="369332"/>
          </a:xfrm>
          <a:prstGeom prst="rect">
            <a:avLst/>
          </a:prstGeom>
          <a:noFill/>
        </p:spPr>
        <p:txBody>
          <a:bodyPr wrap="none" rtlCol="0">
            <a:spAutoFit/>
          </a:bodyPr>
          <a:lstStyle/>
          <a:p>
            <a:r>
              <a:rPr lang="en-US" b="1" dirty="0">
                <a:solidFill>
                  <a:srgbClr val="3F3F3F"/>
                </a:solidFill>
                <a:latin typeface="Century Gothic" panose="020B0502020202020204" pitchFamily="34" charset="0"/>
              </a:rPr>
              <a:t>CO-HI-105</a:t>
            </a:r>
          </a:p>
        </p:txBody>
      </p:sp>
      <p:sp>
        <p:nvSpPr>
          <p:cNvPr id="37" name="TextBox 36">
            <a:extLst>
              <a:ext uri="{FF2B5EF4-FFF2-40B4-BE49-F238E27FC236}">
                <a16:creationId xmlns:a16="http://schemas.microsoft.com/office/drawing/2014/main" id="{883C944B-BF4C-632A-80C2-DB97C90E88F5}"/>
              </a:ext>
            </a:extLst>
          </p:cNvPr>
          <p:cNvSpPr txBox="1"/>
          <p:nvPr/>
        </p:nvSpPr>
        <p:spPr>
          <a:xfrm>
            <a:off x="10531667" y="4290697"/>
            <a:ext cx="779381"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1:1 line</a:t>
            </a:r>
          </a:p>
        </p:txBody>
      </p:sp>
      <p:sp>
        <p:nvSpPr>
          <p:cNvPr id="38" name="TextBox 37">
            <a:extLst>
              <a:ext uri="{FF2B5EF4-FFF2-40B4-BE49-F238E27FC236}">
                <a16:creationId xmlns:a16="http://schemas.microsoft.com/office/drawing/2014/main" id="{C71E428B-E1C0-1DA2-7D1C-C92357BD4B35}"/>
              </a:ext>
            </a:extLst>
          </p:cNvPr>
          <p:cNvSpPr txBox="1"/>
          <p:nvPr/>
        </p:nvSpPr>
        <p:spPr>
          <a:xfrm>
            <a:off x="10431558" y="4536684"/>
            <a:ext cx="840295"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2019-20</a:t>
            </a:r>
          </a:p>
        </p:txBody>
      </p:sp>
      <p:sp>
        <p:nvSpPr>
          <p:cNvPr id="39" name="TextBox 38">
            <a:extLst>
              <a:ext uri="{FF2B5EF4-FFF2-40B4-BE49-F238E27FC236}">
                <a16:creationId xmlns:a16="http://schemas.microsoft.com/office/drawing/2014/main" id="{DA391234-938F-012A-AAB6-28B1C952A189}"/>
              </a:ext>
            </a:extLst>
          </p:cNvPr>
          <p:cNvSpPr txBox="1"/>
          <p:nvPr/>
        </p:nvSpPr>
        <p:spPr>
          <a:xfrm>
            <a:off x="10432711" y="4774056"/>
            <a:ext cx="840295"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2020-21</a:t>
            </a:r>
          </a:p>
        </p:txBody>
      </p:sp>
      <p:sp>
        <p:nvSpPr>
          <p:cNvPr id="40" name="TextBox 39">
            <a:extLst>
              <a:ext uri="{FF2B5EF4-FFF2-40B4-BE49-F238E27FC236}">
                <a16:creationId xmlns:a16="http://schemas.microsoft.com/office/drawing/2014/main" id="{80B62F19-7FE7-80FF-FF0B-4B8FA525DAAB}"/>
              </a:ext>
            </a:extLst>
          </p:cNvPr>
          <p:cNvSpPr txBox="1"/>
          <p:nvPr/>
        </p:nvSpPr>
        <p:spPr>
          <a:xfrm>
            <a:off x="10431558" y="5017105"/>
            <a:ext cx="840295" cy="307777"/>
          </a:xfrm>
          <a:prstGeom prst="rect">
            <a:avLst/>
          </a:prstGeom>
          <a:noFill/>
        </p:spPr>
        <p:txBody>
          <a:bodyPr wrap="none" rtlCol="0">
            <a:spAutoFit/>
          </a:bodyPr>
          <a:lstStyle/>
          <a:p>
            <a:r>
              <a:rPr lang="en-US" sz="1400">
                <a:solidFill>
                  <a:srgbClr val="3F3F3F"/>
                </a:solidFill>
                <a:latin typeface="Century Gothic" panose="020B0502020202020204" pitchFamily="34" charset="0"/>
              </a:rPr>
              <a:t>2021-22</a:t>
            </a:r>
          </a:p>
        </p:txBody>
      </p:sp>
      <p:sp>
        <p:nvSpPr>
          <p:cNvPr id="41" name="TextBox 40">
            <a:extLst>
              <a:ext uri="{FF2B5EF4-FFF2-40B4-BE49-F238E27FC236}">
                <a16:creationId xmlns:a16="http://schemas.microsoft.com/office/drawing/2014/main" id="{56A85020-EFC0-3B0F-3049-21EC9C33D9BC}"/>
              </a:ext>
            </a:extLst>
          </p:cNvPr>
          <p:cNvSpPr txBox="1"/>
          <p:nvPr/>
        </p:nvSpPr>
        <p:spPr>
          <a:xfrm rot="16200000">
            <a:off x="-485121" y="3145759"/>
            <a:ext cx="2282997" cy="369332"/>
          </a:xfrm>
          <a:prstGeom prst="rect">
            <a:avLst/>
          </a:prstGeom>
          <a:solidFill>
            <a:schemeClr val="bg1"/>
          </a:solidFill>
        </p:spPr>
        <p:txBody>
          <a:bodyPr wrap="none" rtlCol="0">
            <a:spAutoFit/>
          </a:bodyPr>
          <a:lstStyle/>
          <a:p>
            <a:r>
              <a:rPr lang="en-US">
                <a:solidFill>
                  <a:srgbClr val="3F3F3F"/>
                </a:solidFill>
                <a:latin typeface="Century Gothic" panose="020B0502020202020204" pitchFamily="34" charset="0"/>
              </a:rPr>
              <a:t>Ensemble NDVI-KC</a:t>
            </a:r>
          </a:p>
        </p:txBody>
      </p:sp>
      <p:sp>
        <p:nvSpPr>
          <p:cNvPr id="8" name="TextBox 7">
            <a:extLst>
              <a:ext uri="{FF2B5EF4-FFF2-40B4-BE49-F238E27FC236}">
                <a16:creationId xmlns:a16="http://schemas.microsoft.com/office/drawing/2014/main" id="{2DD4362F-4C67-47D4-6CFE-CA9B7EA5E13D}"/>
              </a:ext>
            </a:extLst>
          </p:cNvPr>
          <p:cNvSpPr txBox="1"/>
          <p:nvPr/>
        </p:nvSpPr>
        <p:spPr>
          <a:xfrm>
            <a:off x="801034" y="1214879"/>
            <a:ext cx="505267" cy="369332"/>
          </a:xfrm>
          <a:prstGeom prst="rect">
            <a:avLst/>
          </a:prstGeom>
          <a:solidFill>
            <a:schemeClr val="bg1"/>
          </a:solidFill>
        </p:spPr>
        <p:txBody>
          <a:bodyPr wrap="square" lIns="91440" tIns="45720" rIns="91440" bIns="45720" rtlCol="0" anchor="t">
            <a:spAutoFit/>
          </a:bodyPr>
          <a:lstStyle/>
          <a:p>
            <a:r>
              <a:rPr lang="en-US">
                <a:solidFill>
                  <a:srgbClr val="3F3F3F"/>
                </a:solidFill>
                <a:latin typeface="Century Gothic" panose="020B0502020202020204" pitchFamily="34" charset="0"/>
              </a:rPr>
              <a:t>1.5</a:t>
            </a:r>
          </a:p>
        </p:txBody>
      </p:sp>
      <p:sp>
        <p:nvSpPr>
          <p:cNvPr id="11" name="TextBox 10">
            <a:extLst>
              <a:ext uri="{FF2B5EF4-FFF2-40B4-BE49-F238E27FC236}">
                <a16:creationId xmlns:a16="http://schemas.microsoft.com/office/drawing/2014/main" id="{F0B4AF6F-DF4C-2010-4B99-5E91FF260288}"/>
              </a:ext>
            </a:extLst>
          </p:cNvPr>
          <p:cNvSpPr txBox="1"/>
          <p:nvPr/>
        </p:nvSpPr>
        <p:spPr>
          <a:xfrm>
            <a:off x="801232" y="189519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Segoe UI"/>
              </a:rPr>
              <a:t>​1.0​</a:t>
            </a:r>
            <a:endParaRPr lang="en-US">
              <a:solidFill>
                <a:srgbClr val="3F3F3F"/>
              </a:solidFill>
            </a:endParaRPr>
          </a:p>
        </p:txBody>
      </p:sp>
      <p:sp>
        <p:nvSpPr>
          <p:cNvPr id="13" name="TextBox 12">
            <a:extLst>
              <a:ext uri="{FF2B5EF4-FFF2-40B4-BE49-F238E27FC236}">
                <a16:creationId xmlns:a16="http://schemas.microsoft.com/office/drawing/2014/main" id="{B67732EF-4078-A23C-B341-B3BEF1D8A708}"/>
              </a:ext>
            </a:extLst>
          </p:cNvPr>
          <p:cNvSpPr txBox="1"/>
          <p:nvPr/>
        </p:nvSpPr>
        <p:spPr>
          <a:xfrm>
            <a:off x="801232" y="2528934"/>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0.5</a:t>
            </a:r>
            <a:endParaRPr lang="en-US">
              <a:solidFill>
                <a:srgbClr val="3F3F3F"/>
              </a:solidFill>
            </a:endParaRPr>
          </a:p>
        </p:txBody>
      </p:sp>
      <p:sp>
        <p:nvSpPr>
          <p:cNvPr id="15" name="TextBox 14">
            <a:extLst>
              <a:ext uri="{FF2B5EF4-FFF2-40B4-BE49-F238E27FC236}">
                <a16:creationId xmlns:a16="http://schemas.microsoft.com/office/drawing/2014/main" id="{8EB69D24-BF0D-E214-89E2-DEFA513AFDAB}"/>
              </a:ext>
            </a:extLst>
          </p:cNvPr>
          <p:cNvSpPr txBox="1"/>
          <p:nvPr/>
        </p:nvSpPr>
        <p:spPr>
          <a:xfrm>
            <a:off x="823668" y="3432978"/>
            <a:ext cx="505267" cy="369332"/>
          </a:xfrm>
          <a:prstGeom prst="rect">
            <a:avLst/>
          </a:prstGeom>
          <a:solidFill>
            <a:schemeClr val="bg1"/>
          </a:solidFill>
        </p:spPr>
        <p:txBody>
          <a:bodyPr wrap="square" lIns="91440" tIns="45720" rIns="91440" bIns="45720" rtlCol="0" anchor="t">
            <a:spAutoFit/>
          </a:bodyPr>
          <a:lstStyle/>
          <a:p>
            <a:r>
              <a:rPr lang="en-US">
                <a:solidFill>
                  <a:srgbClr val="3F3F3F"/>
                </a:solidFill>
                <a:latin typeface="Century Gothic" panose="020B0502020202020204" pitchFamily="34" charset="0"/>
              </a:rPr>
              <a:t>1.5</a:t>
            </a:r>
          </a:p>
        </p:txBody>
      </p:sp>
      <p:sp>
        <p:nvSpPr>
          <p:cNvPr id="17" name="TextBox 16">
            <a:extLst>
              <a:ext uri="{FF2B5EF4-FFF2-40B4-BE49-F238E27FC236}">
                <a16:creationId xmlns:a16="http://schemas.microsoft.com/office/drawing/2014/main" id="{7555D7E7-E325-7965-BFC3-E0A9B1ADCE41}"/>
              </a:ext>
            </a:extLst>
          </p:cNvPr>
          <p:cNvSpPr txBox="1"/>
          <p:nvPr/>
        </p:nvSpPr>
        <p:spPr>
          <a:xfrm>
            <a:off x="823865" y="4105745"/>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Segoe UI"/>
              </a:rPr>
              <a:t>​1.0​</a:t>
            </a:r>
            <a:endParaRPr lang="en-US">
              <a:solidFill>
                <a:srgbClr val="3F3F3F"/>
              </a:solidFill>
            </a:endParaRPr>
          </a:p>
        </p:txBody>
      </p:sp>
      <p:sp>
        <p:nvSpPr>
          <p:cNvPr id="19" name="TextBox 18">
            <a:extLst>
              <a:ext uri="{FF2B5EF4-FFF2-40B4-BE49-F238E27FC236}">
                <a16:creationId xmlns:a16="http://schemas.microsoft.com/office/drawing/2014/main" id="{CBB9519C-6382-74E0-DA63-A36036D57DAB}"/>
              </a:ext>
            </a:extLst>
          </p:cNvPr>
          <p:cNvSpPr txBox="1"/>
          <p:nvPr/>
        </p:nvSpPr>
        <p:spPr>
          <a:xfrm>
            <a:off x="823865" y="474703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0.5</a:t>
            </a:r>
            <a:endParaRPr lang="en-US">
              <a:solidFill>
                <a:srgbClr val="3F3F3F"/>
              </a:solidFill>
            </a:endParaRPr>
          </a:p>
        </p:txBody>
      </p:sp>
      <p:sp>
        <p:nvSpPr>
          <p:cNvPr id="22" name="TextBox 21">
            <a:extLst>
              <a:ext uri="{FF2B5EF4-FFF2-40B4-BE49-F238E27FC236}">
                <a16:creationId xmlns:a16="http://schemas.microsoft.com/office/drawing/2014/main" id="{4FA5259C-8159-BD35-5D81-F4CBB8111A15}"/>
              </a:ext>
            </a:extLst>
          </p:cNvPr>
          <p:cNvSpPr txBox="1"/>
          <p:nvPr/>
        </p:nvSpPr>
        <p:spPr>
          <a:xfrm>
            <a:off x="1319131" y="1326028"/>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ea typeface="+mn-lt"/>
                <a:cs typeface="+mn-lt"/>
              </a:rPr>
              <a:t>r2 score: 0.75</a:t>
            </a:r>
            <a:endParaRPr lang="en-US">
              <a:solidFill>
                <a:srgbClr val="3F3F3F"/>
              </a:solidFill>
              <a:latin typeface="Century Gothic"/>
            </a:endParaRPr>
          </a:p>
          <a:p>
            <a:r>
              <a:rPr lang="en-US" sz="1400" err="1">
                <a:solidFill>
                  <a:srgbClr val="3F3F3F"/>
                </a:solidFill>
                <a:latin typeface="Century Gothic"/>
                <a:ea typeface="+mn-lt"/>
                <a:cs typeface="+mn-lt"/>
              </a:rPr>
              <a:t>rmse</a:t>
            </a:r>
            <a:r>
              <a:rPr lang="en-US" sz="1400">
                <a:solidFill>
                  <a:srgbClr val="3F3F3F"/>
                </a:solidFill>
                <a:latin typeface="Century Gothic"/>
                <a:ea typeface="+mn-lt"/>
                <a:cs typeface="+mn-lt"/>
              </a:rPr>
              <a:t>: 0.033</a:t>
            </a:r>
            <a:endParaRPr lang="en-US">
              <a:solidFill>
                <a:srgbClr val="3F3F3F"/>
              </a:solidFill>
              <a:latin typeface="Century Gothic"/>
            </a:endParaRPr>
          </a:p>
        </p:txBody>
      </p:sp>
      <p:sp>
        <p:nvSpPr>
          <p:cNvPr id="23" name="TextBox 22">
            <a:extLst>
              <a:ext uri="{FF2B5EF4-FFF2-40B4-BE49-F238E27FC236}">
                <a16:creationId xmlns:a16="http://schemas.microsoft.com/office/drawing/2014/main" id="{A0A85BF4-0C09-6C58-517A-4D8D73E07C12}"/>
              </a:ext>
            </a:extLst>
          </p:cNvPr>
          <p:cNvSpPr txBox="1"/>
          <p:nvPr/>
        </p:nvSpPr>
        <p:spPr>
          <a:xfrm>
            <a:off x="6728576" y="1326027"/>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ea typeface="+mn-lt"/>
                <a:cs typeface="+mn-lt"/>
              </a:rPr>
              <a:t>r2 score: 0.56</a:t>
            </a:r>
            <a:endParaRPr lang="en-US">
              <a:solidFill>
                <a:srgbClr val="3F3F3F"/>
              </a:solidFill>
              <a:latin typeface="Century Gothic"/>
            </a:endParaRPr>
          </a:p>
          <a:p>
            <a:r>
              <a:rPr lang="en-US" sz="1400" err="1">
                <a:solidFill>
                  <a:srgbClr val="3F3F3F"/>
                </a:solidFill>
                <a:latin typeface="Century Gothic"/>
                <a:ea typeface="+mn-lt"/>
                <a:cs typeface="+mn-lt"/>
              </a:rPr>
              <a:t>rmse</a:t>
            </a:r>
            <a:r>
              <a:rPr lang="en-US" sz="1400">
                <a:solidFill>
                  <a:srgbClr val="3F3F3F"/>
                </a:solidFill>
                <a:latin typeface="Century Gothic"/>
                <a:ea typeface="+mn-lt"/>
                <a:cs typeface="+mn-lt"/>
              </a:rPr>
              <a:t>: 0.060</a:t>
            </a:r>
            <a:endParaRPr lang="en-US">
              <a:solidFill>
                <a:srgbClr val="3F3F3F"/>
              </a:solidFill>
              <a:latin typeface="Century Gothic"/>
            </a:endParaRPr>
          </a:p>
        </p:txBody>
      </p:sp>
      <p:sp>
        <p:nvSpPr>
          <p:cNvPr id="24" name="TextBox 23">
            <a:extLst>
              <a:ext uri="{FF2B5EF4-FFF2-40B4-BE49-F238E27FC236}">
                <a16:creationId xmlns:a16="http://schemas.microsoft.com/office/drawing/2014/main" id="{AD3F4717-C61C-4FB0-FD90-4012D998C25B}"/>
              </a:ext>
            </a:extLst>
          </p:cNvPr>
          <p:cNvSpPr txBox="1"/>
          <p:nvPr/>
        </p:nvSpPr>
        <p:spPr>
          <a:xfrm>
            <a:off x="1326675" y="3544127"/>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ea typeface="+mn-lt"/>
                <a:cs typeface="+mn-lt"/>
              </a:rPr>
              <a:t>r2 score: 0.65</a:t>
            </a:r>
            <a:endParaRPr lang="en-US">
              <a:solidFill>
                <a:srgbClr val="3F3F3F"/>
              </a:solidFill>
              <a:latin typeface="Century Gothic"/>
            </a:endParaRPr>
          </a:p>
          <a:p>
            <a:r>
              <a:rPr lang="en-US" sz="1400" err="1">
                <a:solidFill>
                  <a:srgbClr val="3F3F3F"/>
                </a:solidFill>
                <a:latin typeface="Century Gothic"/>
                <a:ea typeface="+mn-lt"/>
                <a:cs typeface="+mn-lt"/>
              </a:rPr>
              <a:t>rmse</a:t>
            </a:r>
            <a:r>
              <a:rPr lang="en-US" sz="1400">
                <a:solidFill>
                  <a:srgbClr val="3F3F3F"/>
                </a:solidFill>
                <a:latin typeface="Century Gothic"/>
                <a:ea typeface="+mn-lt"/>
                <a:cs typeface="+mn-lt"/>
              </a:rPr>
              <a:t>: 0.044</a:t>
            </a:r>
            <a:endParaRPr lang="en-US">
              <a:solidFill>
                <a:srgbClr val="3F3F3F"/>
              </a:solidFill>
              <a:latin typeface="Century Gothic"/>
            </a:endParaRPr>
          </a:p>
        </p:txBody>
      </p:sp>
      <p:sp>
        <p:nvSpPr>
          <p:cNvPr id="25" name="TextBox 24">
            <a:extLst>
              <a:ext uri="{FF2B5EF4-FFF2-40B4-BE49-F238E27FC236}">
                <a16:creationId xmlns:a16="http://schemas.microsoft.com/office/drawing/2014/main" id="{635E9469-6BD4-E783-F291-49404C0D881F}"/>
              </a:ext>
            </a:extLst>
          </p:cNvPr>
          <p:cNvSpPr txBox="1"/>
          <p:nvPr/>
        </p:nvSpPr>
        <p:spPr>
          <a:xfrm>
            <a:off x="6728576" y="3544126"/>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ea typeface="+mn-lt"/>
                <a:cs typeface="+mn-lt"/>
              </a:rPr>
              <a:t>r2 score: 0.90</a:t>
            </a:r>
            <a:endParaRPr lang="en-US">
              <a:solidFill>
                <a:srgbClr val="3F3F3F"/>
              </a:solidFill>
              <a:latin typeface="Century Gothic"/>
            </a:endParaRPr>
          </a:p>
          <a:p>
            <a:r>
              <a:rPr lang="en-US" sz="1400" err="1">
                <a:solidFill>
                  <a:srgbClr val="3F3F3F"/>
                </a:solidFill>
                <a:latin typeface="Century Gothic"/>
                <a:ea typeface="+mn-lt"/>
                <a:cs typeface="+mn-lt"/>
              </a:rPr>
              <a:t>rmse</a:t>
            </a:r>
            <a:r>
              <a:rPr lang="en-US" sz="1400">
                <a:solidFill>
                  <a:srgbClr val="3F3F3F"/>
                </a:solidFill>
                <a:latin typeface="Century Gothic"/>
                <a:ea typeface="+mn-lt"/>
                <a:cs typeface="+mn-lt"/>
              </a:rPr>
              <a:t>: 0.012</a:t>
            </a:r>
            <a:endParaRPr lang="en-US">
              <a:solidFill>
                <a:srgbClr val="3F3F3F"/>
              </a:solidFill>
              <a:latin typeface="Century Gothic"/>
            </a:endParaRPr>
          </a:p>
        </p:txBody>
      </p:sp>
      <p:sp>
        <p:nvSpPr>
          <p:cNvPr id="9" name="TextBox 8">
            <a:extLst>
              <a:ext uri="{FF2B5EF4-FFF2-40B4-BE49-F238E27FC236}">
                <a16:creationId xmlns:a16="http://schemas.microsoft.com/office/drawing/2014/main" id="{DB0B7FD5-C671-90CF-FA26-0AE21A7FFF9F}"/>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Linear Modeling against Reference</a:t>
            </a:r>
            <a:endParaRPr lang="en-US"/>
          </a:p>
        </p:txBody>
      </p:sp>
    </p:spTree>
    <p:extLst>
      <p:ext uri="{BB962C8B-B14F-4D97-AF65-F5344CB8AC3E}">
        <p14:creationId xmlns:p14="http://schemas.microsoft.com/office/powerpoint/2010/main" val="3490363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COMMUNITY CONCERNS</a:t>
            </a:r>
            <a:endParaRPr lang="en-US">
              <a:latin typeface="Century Gothic"/>
            </a:endParaRPr>
          </a:p>
        </p:txBody>
      </p:sp>
      <p:sp>
        <p:nvSpPr>
          <p:cNvPr id="5" name="Text Placeholder 5">
            <a:extLst>
              <a:ext uri="{FF2B5EF4-FFF2-40B4-BE49-F238E27FC236}">
                <a16:creationId xmlns:a16="http://schemas.microsoft.com/office/drawing/2014/main" id="{9FD8643C-941F-1238-3FF5-02744EFAA2E7}"/>
              </a:ext>
            </a:extLst>
          </p:cNvPr>
          <p:cNvSpPr txBox="1">
            <a:spLocks/>
          </p:cNvSpPr>
          <p:nvPr/>
        </p:nvSpPr>
        <p:spPr>
          <a:xfrm>
            <a:off x="7767592" y="1049539"/>
            <a:ext cx="4446928" cy="541673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ea typeface="+mn-lt"/>
                <a:cs typeface="+mn-lt"/>
              </a:rPr>
              <a:t>The </a:t>
            </a:r>
            <a:r>
              <a:rPr lang="en-US" sz="2400" dirty="0" err="1">
                <a:solidFill>
                  <a:schemeClr val="tx1">
                    <a:lumMod val="75000"/>
                    <a:lumOff val="25000"/>
                  </a:schemeClr>
                </a:solidFill>
                <a:latin typeface="Century Gothic"/>
                <a:ea typeface="+mn-lt"/>
                <a:cs typeface="+mn-lt"/>
              </a:rPr>
              <a:t>Maipo</a:t>
            </a:r>
            <a:r>
              <a:rPr lang="en-US" sz="2400" dirty="0">
                <a:solidFill>
                  <a:schemeClr val="tx1">
                    <a:lumMod val="75000"/>
                    <a:lumOff val="25000"/>
                  </a:schemeClr>
                </a:solidFill>
                <a:latin typeface="Century Gothic"/>
                <a:ea typeface="+mn-lt"/>
                <a:cs typeface="+mn-lt"/>
              </a:rPr>
              <a:t> River Basin provides livelihood to </a:t>
            </a:r>
            <a:endParaRPr lang="en-US" sz="2400" dirty="0">
              <a:solidFill>
                <a:schemeClr val="tx1">
                  <a:lumMod val="75000"/>
                  <a:lumOff val="25000"/>
                </a:schemeClr>
              </a:solidFill>
              <a:cs typeface="Calibri"/>
            </a:endParaRPr>
          </a:p>
          <a:p>
            <a:pPr marL="800100" lvl="1">
              <a:lnSpc>
                <a:spcPct val="100000"/>
              </a:lnSpc>
              <a:spcBef>
                <a:spcPts val="0"/>
              </a:spcBef>
              <a:spcAft>
                <a:spcPts val="600"/>
              </a:spcAft>
              <a:buClr>
                <a:srgbClr val="CF703B"/>
              </a:buClr>
              <a:buFont typeface="Webdings" panose="05030102010509060703" pitchFamily="18" charset="2"/>
              <a:buChar char="4"/>
            </a:pPr>
            <a:r>
              <a:rPr lang="en-US" sz="2200" dirty="0">
                <a:solidFill>
                  <a:schemeClr val="tx1">
                    <a:lumMod val="75000"/>
                    <a:lumOff val="25000"/>
                  </a:schemeClr>
                </a:solidFill>
                <a:latin typeface="Century Gothic"/>
                <a:ea typeface="+mn-lt"/>
                <a:cs typeface="+mn-lt"/>
              </a:rPr>
              <a:t>7M inhabitants, and </a:t>
            </a:r>
          </a:p>
          <a:p>
            <a:pPr marL="800100" lvl="1">
              <a:lnSpc>
                <a:spcPct val="100000"/>
              </a:lnSpc>
              <a:spcBef>
                <a:spcPts val="0"/>
              </a:spcBef>
              <a:spcAft>
                <a:spcPts val="600"/>
              </a:spcAft>
              <a:buClr>
                <a:srgbClr val="CF703B"/>
              </a:buClr>
              <a:buFont typeface="Webdings" panose="05030102010509060703" pitchFamily="18" charset="2"/>
              <a:buChar char="4"/>
            </a:pPr>
            <a:r>
              <a:rPr lang="en-US" sz="2200" dirty="0">
                <a:solidFill>
                  <a:schemeClr val="tx1">
                    <a:lumMod val="75000"/>
                    <a:lumOff val="25000"/>
                  </a:schemeClr>
                </a:solidFill>
                <a:latin typeface="Century Gothic"/>
                <a:ea typeface="+mn-lt"/>
                <a:cs typeface="+mn-lt"/>
              </a:rPr>
              <a:t>contributes 44% of Chile’s GDP</a:t>
            </a:r>
            <a:endParaRPr lang="en-US" sz="22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24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The region is experiencing</a:t>
            </a:r>
          </a:p>
          <a:p>
            <a:pPr marL="800100" lvl="1">
              <a:lnSpc>
                <a:spcPct val="100000"/>
              </a:lnSpc>
              <a:spcBef>
                <a:spcPts val="0"/>
              </a:spcBef>
              <a:spcAft>
                <a:spcPts val="600"/>
              </a:spcAft>
              <a:buClr>
                <a:srgbClr val="CF703B"/>
              </a:buClr>
              <a:buFont typeface="Webdings" panose="05030102010509060703" pitchFamily="18" charset="2"/>
              <a:buChar char="4"/>
            </a:pPr>
            <a:r>
              <a:rPr lang="en-US" sz="2200" dirty="0">
                <a:solidFill>
                  <a:schemeClr val="tx1">
                    <a:lumMod val="75000"/>
                    <a:lumOff val="25000"/>
                  </a:schemeClr>
                </a:solidFill>
                <a:latin typeface="Century Gothic"/>
                <a:cs typeface="Calibri"/>
              </a:rPr>
              <a:t>climate change,</a:t>
            </a:r>
          </a:p>
          <a:p>
            <a:pPr marL="800100" lvl="1">
              <a:lnSpc>
                <a:spcPct val="100000"/>
              </a:lnSpc>
              <a:spcBef>
                <a:spcPts val="0"/>
              </a:spcBef>
              <a:spcAft>
                <a:spcPts val="600"/>
              </a:spcAft>
              <a:buClr>
                <a:srgbClr val="CF703B"/>
              </a:buClr>
              <a:buFont typeface="Webdings" panose="05030102010509060703" pitchFamily="18" charset="2"/>
              <a:buChar char="4"/>
            </a:pPr>
            <a:r>
              <a:rPr lang="en-US" sz="2200" dirty="0">
                <a:solidFill>
                  <a:schemeClr val="tx1">
                    <a:lumMod val="75000"/>
                    <a:lumOff val="25000"/>
                  </a:schemeClr>
                </a:solidFill>
                <a:latin typeface="Century Gothic"/>
                <a:cs typeface="Calibri"/>
              </a:rPr>
              <a:t>a mega-drought, and</a:t>
            </a:r>
          </a:p>
          <a:p>
            <a:pPr marL="800100" lvl="1">
              <a:lnSpc>
                <a:spcPct val="100000"/>
              </a:lnSpc>
              <a:spcBef>
                <a:spcPts val="0"/>
              </a:spcBef>
              <a:spcAft>
                <a:spcPts val="600"/>
              </a:spcAft>
              <a:buClr>
                <a:srgbClr val="CF703B"/>
              </a:buClr>
              <a:buFont typeface="Webdings" panose="05030102010509060703" pitchFamily="18" charset="2"/>
              <a:buChar char="4"/>
            </a:pPr>
            <a:r>
              <a:rPr lang="en-US" sz="2200" dirty="0">
                <a:solidFill>
                  <a:schemeClr val="tx1">
                    <a:lumMod val="75000"/>
                    <a:lumOff val="25000"/>
                  </a:schemeClr>
                </a:solidFill>
                <a:latin typeface="Century Gothic"/>
                <a:cs typeface="Calibri"/>
              </a:rPr>
              <a:t>extreme water scarcity</a:t>
            </a:r>
            <a:endParaRPr lang="en-US" sz="2200" dirty="0">
              <a:solidFill>
                <a:schemeClr val="tx1">
                  <a:lumMod val="75000"/>
                  <a:lumOff val="25000"/>
                </a:schemeClr>
              </a:solidFill>
              <a:latin typeface="Calibri"/>
              <a:cs typeface="Calibri"/>
            </a:endParaRPr>
          </a:p>
          <a:p>
            <a:pPr marL="11430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putting irrigated agriculture at risk!</a:t>
            </a:r>
            <a:endParaRPr lang="en-US" sz="2400" dirty="0">
              <a:solidFill>
                <a:schemeClr val="tx1">
                  <a:lumMod val="75000"/>
                  <a:lumOff val="25000"/>
                </a:schemeClr>
              </a:solidFill>
              <a:cs typeface="Calibri"/>
            </a:endParaRPr>
          </a:p>
        </p:txBody>
      </p:sp>
      <p:sp>
        <p:nvSpPr>
          <p:cNvPr id="9" name="Text Placeholder 4">
            <a:extLst>
              <a:ext uri="{FF2B5EF4-FFF2-40B4-BE49-F238E27FC236}">
                <a16:creationId xmlns:a16="http://schemas.microsoft.com/office/drawing/2014/main" id="{1826B8C7-2725-EF61-C13C-BD2E582C3BE3}"/>
              </a:ext>
            </a:extLst>
          </p:cNvPr>
          <p:cNvSpPr txBox="1">
            <a:spLocks/>
          </p:cNvSpPr>
          <p:nvPr/>
        </p:nvSpPr>
        <p:spPr>
          <a:xfrm>
            <a:off x="184711" y="6133713"/>
            <a:ext cx="8057641" cy="78849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a:solidFill>
                  <a:schemeClr val="tx1">
                    <a:lumMod val="75000"/>
                    <a:lumOff val="25000"/>
                  </a:schemeClr>
                </a:solidFill>
                <a:latin typeface="Century Gothic"/>
              </a:rPr>
              <a:t>Sources: CIREN, FAO, NOAA, USGS, Esri, HERE, Garmin, Foursquare, METI/NASA, CGIAR</a:t>
            </a:r>
            <a:endParaRPr lang="en-US" dirty="0">
              <a:solidFill>
                <a:schemeClr val="tx1">
                  <a:lumMod val="75000"/>
                  <a:lumOff val="25000"/>
                </a:schemeClr>
              </a:solidFill>
            </a:endParaRPr>
          </a:p>
        </p:txBody>
      </p:sp>
      <p:grpSp>
        <p:nvGrpSpPr>
          <p:cNvPr id="48" name="Group 47">
            <a:extLst>
              <a:ext uri="{FF2B5EF4-FFF2-40B4-BE49-F238E27FC236}">
                <a16:creationId xmlns:a16="http://schemas.microsoft.com/office/drawing/2014/main" id="{1D887B0F-4EAD-7072-5B5D-E043FCD0E795}"/>
              </a:ext>
            </a:extLst>
          </p:cNvPr>
          <p:cNvGrpSpPr/>
          <p:nvPr/>
        </p:nvGrpSpPr>
        <p:grpSpPr>
          <a:xfrm>
            <a:off x="390608" y="853109"/>
            <a:ext cx="7379587" cy="5484733"/>
            <a:chOff x="1576428" y="0"/>
            <a:chExt cx="9052043" cy="6860057"/>
          </a:xfrm>
        </p:grpSpPr>
        <p:pic>
          <p:nvPicPr>
            <p:cNvPr id="52" name="Picture 51" descr="Map&#10;&#10;Description automatically generated">
              <a:extLst>
                <a:ext uri="{FF2B5EF4-FFF2-40B4-BE49-F238E27FC236}">
                  <a16:creationId xmlns:a16="http://schemas.microsoft.com/office/drawing/2014/main" id="{2A952F35-B858-79B6-9114-A45ADB9D2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pic>
          <p:nvPicPr>
            <p:cNvPr id="53" name="Picture 52" descr="Shape&#10;&#10;Description automatically generated with low confidence">
              <a:extLst>
                <a:ext uri="{FF2B5EF4-FFF2-40B4-BE49-F238E27FC236}">
                  <a16:creationId xmlns:a16="http://schemas.microsoft.com/office/drawing/2014/main" id="{F08C6103-F67D-6BA6-A633-CCD49F7B6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0953" y="403439"/>
              <a:ext cx="527417" cy="1281556"/>
            </a:xfrm>
            <a:prstGeom prst="rect">
              <a:avLst/>
            </a:prstGeom>
          </p:spPr>
        </p:pic>
        <p:sp>
          <p:nvSpPr>
            <p:cNvPr id="54" name="TextBox 4">
              <a:extLst>
                <a:ext uri="{FF2B5EF4-FFF2-40B4-BE49-F238E27FC236}">
                  <a16:creationId xmlns:a16="http://schemas.microsoft.com/office/drawing/2014/main" id="{415501B3-D239-B0D4-395D-C1B45DC465F7}"/>
                </a:ext>
              </a:extLst>
            </p:cNvPr>
            <p:cNvSpPr txBox="1"/>
            <p:nvPr/>
          </p:nvSpPr>
          <p:spPr>
            <a:xfrm>
              <a:off x="5420416" y="2296643"/>
              <a:ext cx="1552897" cy="46194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panose="020B0502020202020204" pitchFamily="34" charset="0"/>
                </a:rPr>
                <a:t>Santiago</a:t>
              </a:r>
            </a:p>
          </p:txBody>
        </p:sp>
        <p:sp>
          <p:nvSpPr>
            <p:cNvPr id="55" name="TextBox 5">
              <a:extLst>
                <a:ext uri="{FF2B5EF4-FFF2-40B4-BE49-F238E27FC236}">
                  <a16:creationId xmlns:a16="http://schemas.microsoft.com/office/drawing/2014/main" id="{EF80F1F1-D540-7059-41F2-1EF9B20A0F67}"/>
                </a:ext>
              </a:extLst>
            </p:cNvPr>
            <p:cNvSpPr txBox="1"/>
            <p:nvPr/>
          </p:nvSpPr>
          <p:spPr>
            <a:xfrm rot="19425810">
              <a:off x="5403934" y="3456206"/>
              <a:ext cx="1384134" cy="33239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6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Maipo River</a:t>
              </a:r>
            </a:p>
          </p:txBody>
        </p:sp>
        <p:pic>
          <p:nvPicPr>
            <p:cNvPr id="56" name="Picture 55" descr="Shape, square&#10;&#10;Description automatically generated">
              <a:extLst>
                <a:ext uri="{FF2B5EF4-FFF2-40B4-BE49-F238E27FC236}">
                  <a16:creationId xmlns:a16="http://schemas.microsoft.com/office/drawing/2014/main" id="{6A5847A9-6F0B-9D91-3DFA-02F0122B67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9" y="4973434"/>
              <a:ext cx="2596877" cy="1886623"/>
            </a:xfrm>
            <a:prstGeom prst="rect">
              <a:avLst/>
            </a:prstGeom>
          </p:spPr>
        </p:pic>
        <p:pic>
          <p:nvPicPr>
            <p:cNvPr id="57" name="Picture 56">
              <a:extLst>
                <a:ext uri="{FF2B5EF4-FFF2-40B4-BE49-F238E27FC236}">
                  <a16:creationId xmlns:a16="http://schemas.microsoft.com/office/drawing/2014/main" id="{5F3638BA-EB64-67D6-653C-C48BE59D98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6803" y="6345505"/>
              <a:ext cx="6108181" cy="407797"/>
            </a:xfrm>
            <a:prstGeom prst="rect">
              <a:avLst/>
            </a:prstGeom>
          </p:spPr>
        </p:pic>
        <p:pic>
          <p:nvPicPr>
            <p:cNvPr id="58" name="Picture 57" descr="Shape&#10;&#10;Description automatically generated with medium confidence">
              <a:extLst>
                <a:ext uri="{FF2B5EF4-FFF2-40B4-BE49-F238E27FC236}">
                  <a16:creationId xmlns:a16="http://schemas.microsoft.com/office/drawing/2014/main" id="{0E7FBC44-ABD4-4913-E651-38593662F5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5020" y="6536661"/>
              <a:ext cx="365761" cy="164592"/>
            </a:xfrm>
            <a:prstGeom prst="rect">
              <a:avLst/>
            </a:prstGeom>
          </p:spPr>
        </p:pic>
        <p:pic>
          <p:nvPicPr>
            <p:cNvPr id="59" name="Picture 58" descr="Background pattern&#10;&#10;Description automatically generated">
              <a:extLst>
                <a:ext uri="{FF2B5EF4-FFF2-40B4-BE49-F238E27FC236}">
                  <a16:creationId xmlns:a16="http://schemas.microsoft.com/office/drawing/2014/main" id="{AC1914D4-383B-6914-B7C2-04EF825D59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8324" y="5570951"/>
              <a:ext cx="365761" cy="496825"/>
            </a:xfrm>
            <a:prstGeom prst="rect">
              <a:avLst/>
            </a:prstGeom>
          </p:spPr>
        </p:pic>
        <p:pic>
          <p:nvPicPr>
            <p:cNvPr id="60" name="Picture 59">
              <a:extLst>
                <a:ext uri="{FF2B5EF4-FFF2-40B4-BE49-F238E27FC236}">
                  <a16:creationId xmlns:a16="http://schemas.microsoft.com/office/drawing/2014/main" id="{1DB8317E-7C6A-6E32-26EA-87633E0348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0008" y="6213374"/>
              <a:ext cx="362713" cy="12192"/>
            </a:xfrm>
            <a:prstGeom prst="rect">
              <a:avLst/>
            </a:prstGeom>
          </p:spPr>
        </p:pic>
        <p:sp>
          <p:nvSpPr>
            <p:cNvPr id="61" name="TextBox 11">
              <a:extLst>
                <a:ext uri="{FF2B5EF4-FFF2-40B4-BE49-F238E27FC236}">
                  <a16:creationId xmlns:a16="http://schemas.microsoft.com/office/drawing/2014/main" id="{49E31219-55D3-BEC2-B08B-140808F8C89D}"/>
                </a:ext>
              </a:extLst>
            </p:cNvPr>
            <p:cNvSpPr txBox="1"/>
            <p:nvPr/>
          </p:nvSpPr>
          <p:spPr>
            <a:xfrm>
              <a:off x="1576428" y="3297432"/>
              <a:ext cx="167439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latin typeface="Century Gothic" panose="020B0502020202020204" pitchFamily="34" charset="0"/>
                </a:rPr>
                <a:t>Pacific Ocean</a:t>
              </a:r>
            </a:p>
          </p:txBody>
        </p:sp>
        <p:sp>
          <p:nvSpPr>
            <p:cNvPr id="62" name="TextBox 12">
              <a:extLst>
                <a:ext uri="{FF2B5EF4-FFF2-40B4-BE49-F238E27FC236}">
                  <a16:creationId xmlns:a16="http://schemas.microsoft.com/office/drawing/2014/main" id="{FBA7DE88-8D58-D36A-1FE5-E7D9544E527A}"/>
                </a:ext>
              </a:extLst>
            </p:cNvPr>
            <p:cNvSpPr txBox="1"/>
            <p:nvPr/>
          </p:nvSpPr>
          <p:spPr>
            <a:xfrm>
              <a:off x="8951734" y="3735077"/>
              <a:ext cx="1676737" cy="8084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latin typeface="Century Gothic"/>
                </a:rPr>
                <a:t>Andes</a:t>
              </a:r>
            </a:p>
            <a:p>
              <a:pPr algn="r"/>
              <a:r>
                <a:rPr lang="en-US" dirty="0">
                  <a:latin typeface="Century Gothic"/>
                </a:rPr>
                <a:t>Mountains</a:t>
              </a:r>
            </a:p>
          </p:txBody>
        </p:sp>
        <p:sp>
          <p:nvSpPr>
            <p:cNvPr id="64" name="TextBox 14">
              <a:extLst>
                <a:ext uri="{FF2B5EF4-FFF2-40B4-BE49-F238E27FC236}">
                  <a16:creationId xmlns:a16="http://schemas.microsoft.com/office/drawing/2014/main" id="{D84D94B0-AC46-519B-EE8E-982C6FE075A5}"/>
                </a:ext>
              </a:extLst>
            </p:cNvPr>
            <p:cNvSpPr txBox="1"/>
            <p:nvPr/>
          </p:nvSpPr>
          <p:spPr>
            <a:xfrm>
              <a:off x="1752225" y="4919412"/>
              <a:ext cx="1775990" cy="6544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Maipo Basin Elevation</a:t>
              </a:r>
            </a:p>
          </p:txBody>
        </p:sp>
        <p:sp>
          <p:nvSpPr>
            <p:cNvPr id="65" name="TextBox 15">
              <a:extLst>
                <a:ext uri="{FF2B5EF4-FFF2-40B4-BE49-F238E27FC236}">
                  <a16:creationId xmlns:a16="http://schemas.microsoft.com/office/drawing/2014/main" id="{DA2BD605-B2F1-E23E-1C19-B2FE481FF463}"/>
                </a:ext>
              </a:extLst>
            </p:cNvPr>
            <p:cNvSpPr txBox="1"/>
            <p:nvPr/>
          </p:nvSpPr>
          <p:spPr>
            <a:xfrm>
              <a:off x="2091880" y="5549072"/>
              <a:ext cx="1585126" cy="3849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6560m</a:t>
              </a:r>
            </a:p>
          </p:txBody>
        </p:sp>
        <p:sp>
          <p:nvSpPr>
            <p:cNvPr id="66" name="TextBox 16">
              <a:extLst>
                <a:ext uri="{FF2B5EF4-FFF2-40B4-BE49-F238E27FC236}">
                  <a16:creationId xmlns:a16="http://schemas.microsoft.com/office/drawing/2014/main" id="{0E12308B-0045-E116-C6CE-619F92946DCD}"/>
                </a:ext>
              </a:extLst>
            </p:cNvPr>
            <p:cNvSpPr txBox="1"/>
            <p:nvPr/>
          </p:nvSpPr>
          <p:spPr>
            <a:xfrm>
              <a:off x="2123657" y="5843282"/>
              <a:ext cx="718266" cy="3849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-4m</a:t>
              </a:r>
            </a:p>
          </p:txBody>
        </p:sp>
        <p:sp>
          <p:nvSpPr>
            <p:cNvPr id="67" name="TextBox 17">
              <a:extLst>
                <a:ext uri="{FF2B5EF4-FFF2-40B4-BE49-F238E27FC236}">
                  <a16:creationId xmlns:a16="http://schemas.microsoft.com/office/drawing/2014/main" id="{D9436CED-D6AF-FF25-0A19-C8CBCAB5BA71}"/>
                </a:ext>
              </a:extLst>
            </p:cNvPr>
            <p:cNvSpPr txBox="1"/>
            <p:nvPr/>
          </p:nvSpPr>
          <p:spPr>
            <a:xfrm>
              <a:off x="2121671" y="6214071"/>
              <a:ext cx="1614620" cy="3849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solidFill>
                    <a:schemeClr val="tx1">
                      <a:lumMod val="75000"/>
                      <a:lumOff val="25000"/>
                    </a:schemeClr>
                  </a:solidFill>
                  <a:latin typeface="Century Gothic"/>
                </a:rPr>
                <a:t>Maipo</a:t>
              </a:r>
              <a:r>
                <a:rPr lang="en-US" sz="1400" dirty="0">
                  <a:solidFill>
                    <a:schemeClr val="tx1">
                      <a:lumMod val="75000"/>
                      <a:lumOff val="25000"/>
                    </a:schemeClr>
                  </a:solidFill>
                  <a:latin typeface="Century Gothic"/>
                </a:rPr>
                <a:t> River</a:t>
              </a:r>
            </a:p>
          </p:txBody>
        </p:sp>
        <p:sp>
          <p:nvSpPr>
            <p:cNvPr id="68" name="TextBox 18">
              <a:extLst>
                <a:ext uri="{FF2B5EF4-FFF2-40B4-BE49-F238E27FC236}">
                  <a16:creationId xmlns:a16="http://schemas.microsoft.com/office/drawing/2014/main" id="{2810160C-9FA0-0323-0EF6-DB5CC246E19E}"/>
                </a:ext>
              </a:extLst>
            </p:cNvPr>
            <p:cNvSpPr txBox="1"/>
            <p:nvPr/>
          </p:nvSpPr>
          <p:spPr>
            <a:xfrm>
              <a:off x="2115554" y="6453460"/>
              <a:ext cx="2122186" cy="3849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Maipo River Basin</a:t>
              </a:r>
              <a:endParaRPr lang="en-US">
                <a:solidFill>
                  <a:srgbClr val="3F3F3F"/>
                </a:solidFill>
                <a:ea typeface="Calibri" panose="020F0502020204030204"/>
                <a:cs typeface="Calibri" panose="020F0502020204030204"/>
              </a:endParaRPr>
            </a:p>
          </p:txBody>
        </p:sp>
        <p:pic>
          <p:nvPicPr>
            <p:cNvPr id="69" name="Picture 68">
              <a:extLst>
                <a:ext uri="{FF2B5EF4-FFF2-40B4-BE49-F238E27FC236}">
                  <a16:creationId xmlns:a16="http://schemas.microsoft.com/office/drawing/2014/main" id="{A90FD13C-1F2B-6512-9EE0-D6104EE9DD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7246" y="6354493"/>
              <a:ext cx="377953" cy="24383"/>
            </a:xfrm>
            <a:prstGeom prst="rect">
              <a:avLst/>
            </a:prstGeom>
          </p:spPr>
        </p:pic>
        <p:sp>
          <p:nvSpPr>
            <p:cNvPr id="70" name="TextBox 20">
              <a:extLst>
                <a:ext uri="{FF2B5EF4-FFF2-40B4-BE49-F238E27FC236}">
                  <a16:creationId xmlns:a16="http://schemas.microsoft.com/office/drawing/2014/main" id="{523FC1DD-14B5-2397-02EA-F08D02E600DF}"/>
                </a:ext>
              </a:extLst>
            </p:cNvPr>
            <p:cNvSpPr txBox="1"/>
            <p:nvPr/>
          </p:nvSpPr>
          <p:spPr>
            <a:xfrm>
              <a:off x="2126842" y="6021488"/>
              <a:ext cx="2234493" cy="3849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Basin Streams</a:t>
              </a:r>
            </a:p>
          </p:txBody>
        </p:sp>
        <p:sp>
          <p:nvSpPr>
            <p:cNvPr id="71" name="TextBox 21">
              <a:extLst>
                <a:ext uri="{FF2B5EF4-FFF2-40B4-BE49-F238E27FC236}">
                  <a16:creationId xmlns:a16="http://schemas.microsoft.com/office/drawing/2014/main" id="{BDE948D9-9E92-516D-2C8D-AB1840BB3CF4}"/>
                </a:ext>
              </a:extLst>
            </p:cNvPr>
            <p:cNvSpPr txBox="1"/>
            <p:nvPr/>
          </p:nvSpPr>
          <p:spPr>
            <a:xfrm>
              <a:off x="4211183" y="6249049"/>
              <a:ext cx="6155437" cy="4619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0   12.5    25             50              75         100km</a:t>
              </a:r>
            </a:p>
          </p:txBody>
        </p:sp>
      </p:grpSp>
      <p:pic>
        <p:nvPicPr>
          <p:cNvPr id="49" name="Picture 48" descr="Map&#10;&#10;Description automatically generated">
            <a:extLst>
              <a:ext uri="{FF2B5EF4-FFF2-40B4-BE49-F238E27FC236}">
                <a16:creationId xmlns:a16="http://schemas.microsoft.com/office/drawing/2014/main" id="{3E217992-F4B4-19F1-518E-F41859277563}"/>
              </a:ext>
            </a:extLst>
          </p:cNvPr>
          <p:cNvPicPr>
            <a:picLocks noChangeAspect="1"/>
          </p:cNvPicPr>
          <p:nvPr/>
        </p:nvPicPr>
        <p:blipFill>
          <a:blip r:embed="rId11"/>
          <a:stretch>
            <a:fillRect/>
          </a:stretch>
        </p:blipFill>
        <p:spPr>
          <a:xfrm>
            <a:off x="459465" y="854344"/>
            <a:ext cx="1640756" cy="2576264"/>
          </a:xfrm>
          <a:prstGeom prst="rect">
            <a:avLst/>
          </a:prstGeom>
        </p:spPr>
      </p:pic>
      <p:pic>
        <p:nvPicPr>
          <p:cNvPr id="50" name="Picture 49">
            <a:extLst>
              <a:ext uri="{FF2B5EF4-FFF2-40B4-BE49-F238E27FC236}">
                <a16:creationId xmlns:a16="http://schemas.microsoft.com/office/drawing/2014/main" id="{322A69D7-05F3-179F-FDF6-1E899EBA21C1}"/>
              </a:ext>
            </a:extLst>
          </p:cNvPr>
          <p:cNvPicPr>
            <a:picLocks noChangeAspect="1"/>
          </p:cNvPicPr>
          <p:nvPr/>
        </p:nvPicPr>
        <p:blipFill>
          <a:blip r:embed="rId12"/>
          <a:stretch>
            <a:fillRect/>
          </a:stretch>
        </p:blipFill>
        <p:spPr>
          <a:xfrm rot="20940000">
            <a:off x="1033327" y="2371641"/>
            <a:ext cx="192312" cy="1377469"/>
          </a:xfrm>
          <a:prstGeom prst="rect">
            <a:avLst/>
          </a:prstGeom>
        </p:spPr>
      </p:pic>
      <p:pic>
        <p:nvPicPr>
          <p:cNvPr id="51" name="Picture 50">
            <a:extLst>
              <a:ext uri="{FF2B5EF4-FFF2-40B4-BE49-F238E27FC236}">
                <a16:creationId xmlns:a16="http://schemas.microsoft.com/office/drawing/2014/main" id="{F98C5123-B216-761F-1670-9093891AF321}"/>
              </a:ext>
            </a:extLst>
          </p:cNvPr>
          <p:cNvPicPr>
            <a:picLocks noChangeAspect="1"/>
          </p:cNvPicPr>
          <p:nvPr/>
        </p:nvPicPr>
        <p:blipFill>
          <a:blip r:embed="rId12"/>
          <a:stretch>
            <a:fillRect/>
          </a:stretch>
        </p:blipFill>
        <p:spPr>
          <a:xfrm rot="15120000">
            <a:off x="1939503" y="703394"/>
            <a:ext cx="171988" cy="2426842"/>
          </a:xfrm>
          <a:prstGeom prst="rect">
            <a:avLst/>
          </a:prstGeom>
        </p:spPr>
      </p:pic>
    </p:spTree>
    <p:extLst>
      <p:ext uri="{BB962C8B-B14F-4D97-AF65-F5344CB8AC3E}">
        <p14:creationId xmlns:p14="http://schemas.microsoft.com/office/powerpoint/2010/main" val="2752850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scatter chart&#10;&#10;Description automatically generated">
            <a:extLst>
              <a:ext uri="{FF2B5EF4-FFF2-40B4-BE49-F238E27FC236}">
                <a16:creationId xmlns:a16="http://schemas.microsoft.com/office/drawing/2014/main" id="{1A89EF8D-64F2-804B-B76F-F40ED82A0C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134" y="1232130"/>
            <a:ext cx="10156327" cy="4323254"/>
          </a:xfrm>
          <a:prstGeom prst="rect">
            <a:avLst/>
          </a:prstGeom>
        </p:spPr>
      </p:pic>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RESULTS – Performance of NDVI-Kc Ensemble</a:t>
            </a:r>
            <a:endParaRPr lang="en-US" dirty="0">
              <a:cs typeface="Calibri Light"/>
            </a:endParaRPr>
          </a:p>
        </p:txBody>
      </p:sp>
      <p:sp>
        <p:nvSpPr>
          <p:cNvPr id="4" name="TextBox 3">
            <a:extLst>
              <a:ext uri="{FF2B5EF4-FFF2-40B4-BE49-F238E27FC236}">
                <a16:creationId xmlns:a16="http://schemas.microsoft.com/office/drawing/2014/main" id="{C36C70F8-29A3-25EA-8FF3-B202BEDFBCF3}"/>
              </a:ext>
            </a:extLst>
          </p:cNvPr>
          <p:cNvSpPr txBox="1"/>
          <p:nvPr/>
        </p:nvSpPr>
        <p:spPr>
          <a:xfrm>
            <a:off x="5586886" y="5702418"/>
            <a:ext cx="1018227" cy="369332"/>
          </a:xfrm>
          <a:prstGeom prst="rect">
            <a:avLst/>
          </a:prstGeom>
          <a:solidFill>
            <a:schemeClr val="bg1"/>
          </a:solidFill>
        </p:spPr>
        <p:txBody>
          <a:bodyPr wrap="none" rtlCol="0">
            <a:spAutoFit/>
          </a:bodyPr>
          <a:lstStyle/>
          <a:p>
            <a:r>
              <a:rPr lang="en-US">
                <a:solidFill>
                  <a:srgbClr val="3F3F3F"/>
                </a:solidFill>
                <a:latin typeface="Century Gothic" panose="020B0502020202020204" pitchFamily="34" charset="0"/>
              </a:rPr>
              <a:t>FAO Kc</a:t>
            </a:r>
          </a:p>
        </p:txBody>
      </p:sp>
      <p:sp>
        <p:nvSpPr>
          <p:cNvPr id="6" name="TextBox 5">
            <a:extLst>
              <a:ext uri="{FF2B5EF4-FFF2-40B4-BE49-F238E27FC236}">
                <a16:creationId xmlns:a16="http://schemas.microsoft.com/office/drawing/2014/main" id="{EE0373D3-71FD-B4F2-D68F-38450C8C8A73}"/>
              </a:ext>
            </a:extLst>
          </p:cNvPr>
          <p:cNvSpPr txBox="1"/>
          <p:nvPr/>
        </p:nvSpPr>
        <p:spPr>
          <a:xfrm>
            <a:off x="1758467" y="5431166"/>
            <a:ext cx="4074857" cy="369332"/>
          </a:xfrm>
          <a:prstGeom prst="rect">
            <a:avLst/>
          </a:prstGeom>
          <a:noFill/>
        </p:spPr>
        <p:txBody>
          <a:bodyPr wrap="square" rtlCol="0">
            <a:spAutoFit/>
          </a:bodyPr>
          <a:lstStyle/>
          <a:p>
            <a:r>
              <a:rPr lang="en-US">
                <a:solidFill>
                  <a:srgbClr val="3F3F3F"/>
                </a:solidFill>
                <a:latin typeface="Century Gothic" panose="020B0502020202020204" pitchFamily="34" charset="0"/>
              </a:rPr>
              <a:t>0.4        0.6          0.8         1.0         1.2</a:t>
            </a:r>
          </a:p>
        </p:txBody>
      </p:sp>
      <p:sp>
        <p:nvSpPr>
          <p:cNvPr id="7" name="TextBox 6">
            <a:extLst>
              <a:ext uri="{FF2B5EF4-FFF2-40B4-BE49-F238E27FC236}">
                <a16:creationId xmlns:a16="http://schemas.microsoft.com/office/drawing/2014/main" id="{4FD32657-C54C-E99D-9A65-F8406C2E6D2C}"/>
              </a:ext>
            </a:extLst>
          </p:cNvPr>
          <p:cNvSpPr txBox="1"/>
          <p:nvPr/>
        </p:nvSpPr>
        <p:spPr>
          <a:xfrm>
            <a:off x="7097622" y="5431166"/>
            <a:ext cx="4074857" cy="369332"/>
          </a:xfrm>
          <a:prstGeom prst="rect">
            <a:avLst/>
          </a:prstGeom>
          <a:noFill/>
        </p:spPr>
        <p:txBody>
          <a:bodyPr wrap="square" rtlCol="0">
            <a:spAutoFit/>
          </a:bodyPr>
          <a:lstStyle/>
          <a:p>
            <a:r>
              <a:rPr lang="en-US">
                <a:solidFill>
                  <a:srgbClr val="3F3F3F"/>
                </a:solidFill>
                <a:latin typeface="Century Gothic" panose="020B0502020202020204" pitchFamily="34" charset="0"/>
              </a:rPr>
              <a:t>0.4        0.6          0.8         1.0         1.2</a:t>
            </a:r>
          </a:p>
        </p:txBody>
      </p:sp>
      <p:sp>
        <p:nvSpPr>
          <p:cNvPr id="33" name="TextBox 32">
            <a:extLst>
              <a:ext uri="{FF2B5EF4-FFF2-40B4-BE49-F238E27FC236}">
                <a16:creationId xmlns:a16="http://schemas.microsoft.com/office/drawing/2014/main" id="{18EA6404-A0BB-FE48-171C-AE1C7A58821B}"/>
              </a:ext>
            </a:extLst>
          </p:cNvPr>
          <p:cNvSpPr txBox="1"/>
          <p:nvPr/>
        </p:nvSpPr>
        <p:spPr>
          <a:xfrm>
            <a:off x="2738066" y="1051087"/>
            <a:ext cx="1435008" cy="369332"/>
          </a:xfrm>
          <a:prstGeom prst="rect">
            <a:avLst/>
          </a:prstGeom>
          <a:noFill/>
        </p:spPr>
        <p:txBody>
          <a:bodyPr wrap="none" rtlCol="0">
            <a:spAutoFit/>
          </a:bodyPr>
          <a:lstStyle/>
          <a:p>
            <a:r>
              <a:rPr lang="en-US" b="1">
                <a:solidFill>
                  <a:srgbClr val="3F3F3F"/>
                </a:solidFill>
                <a:latin typeface="Century Gothic" panose="020B0502020202020204" pitchFamily="34" charset="0"/>
              </a:rPr>
              <a:t>CO-LO-102</a:t>
            </a:r>
          </a:p>
        </p:txBody>
      </p:sp>
      <p:sp>
        <p:nvSpPr>
          <p:cNvPr id="34" name="TextBox 33">
            <a:extLst>
              <a:ext uri="{FF2B5EF4-FFF2-40B4-BE49-F238E27FC236}">
                <a16:creationId xmlns:a16="http://schemas.microsoft.com/office/drawing/2014/main" id="{8ABC02DC-7A86-239D-0691-3A097C64D0FF}"/>
              </a:ext>
            </a:extLst>
          </p:cNvPr>
          <p:cNvSpPr txBox="1"/>
          <p:nvPr/>
        </p:nvSpPr>
        <p:spPr>
          <a:xfrm>
            <a:off x="8365204" y="1046969"/>
            <a:ext cx="1361270" cy="369332"/>
          </a:xfrm>
          <a:prstGeom prst="rect">
            <a:avLst/>
          </a:prstGeom>
          <a:noFill/>
        </p:spPr>
        <p:txBody>
          <a:bodyPr wrap="none" rtlCol="0">
            <a:spAutoFit/>
          </a:bodyPr>
          <a:lstStyle/>
          <a:p>
            <a:r>
              <a:rPr lang="en-US" b="1">
                <a:solidFill>
                  <a:srgbClr val="3F3F3F"/>
                </a:solidFill>
                <a:latin typeface="Century Gothic" panose="020B0502020202020204" pitchFamily="34" charset="0"/>
              </a:rPr>
              <a:t>CO-HI-102</a:t>
            </a:r>
          </a:p>
        </p:txBody>
      </p:sp>
      <p:sp>
        <p:nvSpPr>
          <p:cNvPr id="35" name="TextBox 34">
            <a:extLst>
              <a:ext uri="{FF2B5EF4-FFF2-40B4-BE49-F238E27FC236}">
                <a16:creationId xmlns:a16="http://schemas.microsoft.com/office/drawing/2014/main" id="{3ACCCA72-8181-8B3A-FD9F-5BFA343E09BB}"/>
              </a:ext>
            </a:extLst>
          </p:cNvPr>
          <p:cNvSpPr txBox="1"/>
          <p:nvPr/>
        </p:nvSpPr>
        <p:spPr>
          <a:xfrm>
            <a:off x="2745610" y="3254981"/>
            <a:ext cx="1435008" cy="369332"/>
          </a:xfrm>
          <a:prstGeom prst="rect">
            <a:avLst/>
          </a:prstGeom>
          <a:noFill/>
        </p:spPr>
        <p:txBody>
          <a:bodyPr wrap="none" rtlCol="0">
            <a:spAutoFit/>
          </a:bodyPr>
          <a:lstStyle/>
          <a:p>
            <a:r>
              <a:rPr lang="en-US" b="1">
                <a:solidFill>
                  <a:srgbClr val="3F3F3F"/>
                </a:solidFill>
                <a:latin typeface="Century Gothic" panose="020B0502020202020204" pitchFamily="34" charset="0"/>
              </a:rPr>
              <a:t>CO-LO-105</a:t>
            </a:r>
          </a:p>
        </p:txBody>
      </p:sp>
      <p:sp>
        <p:nvSpPr>
          <p:cNvPr id="36" name="TextBox 35">
            <a:extLst>
              <a:ext uri="{FF2B5EF4-FFF2-40B4-BE49-F238E27FC236}">
                <a16:creationId xmlns:a16="http://schemas.microsoft.com/office/drawing/2014/main" id="{E23CC48B-00B9-F6F8-3E03-99FF2BBD3099}"/>
              </a:ext>
            </a:extLst>
          </p:cNvPr>
          <p:cNvSpPr txBox="1"/>
          <p:nvPr/>
        </p:nvSpPr>
        <p:spPr>
          <a:xfrm>
            <a:off x="8372748" y="3254981"/>
            <a:ext cx="1361270" cy="369332"/>
          </a:xfrm>
          <a:prstGeom prst="rect">
            <a:avLst/>
          </a:prstGeom>
          <a:noFill/>
        </p:spPr>
        <p:txBody>
          <a:bodyPr wrap="none" rtlCol="0">
            <a:spAutoFit/>
          </a:bodyPr>
          <a:lstStyle/>
          <a:p>
            <a:r>
              <a:rPr lang="en-US" b="1">
                <a:solidFill>
                  <a:srgbClr val="3F3F3F"/>
                </a:solidFill>
                <a:latin typeface="Century Gothic" panose="020B0502020202020204" pitchFamily="34" charset="0"/>
              </a:rPr>
              <a:t>CO-HI-105</a:t>
            </a:r>
          </a:p>
        </p:txBody>
      </p:sp>
      <p:sp>
        <p:nvSpPr>
          <p:cNvPr id="41" name="TextBox 40">
            <a:extLst>
              <a:ext uri="{FF2B5EF4-FFF2-40B4-BE49-F238E27FC236}">
                <a16:creationId xmlns:a16="http://schemas.microsoft.com/office/drawing/2014/main" id="{56A85020-EFC0-3B0F-3049-21EC9C33D9BC}"/>
              </a:ext>
            </a:extLst>
          </p:cNvPr>
          <p:cNvSpPr txBox="1"/>
          <p:nvPr/>
        </p:nvSpPr>
        <p:spPr>
          <a:xfrm rot="16200000">
            <a:off x="52686" y="3145759"/>
            <a:ext cx="1207382" cy="369332"/>
          </a:xfrm>
          <a:prstGeom prst="rect">
            <a:avLst/>
          </a:prstGeom>
          <a:solidFill>
            <a:schemeClr val="bg1"/>
          </a:solidFill>
        </p:spPr>
        <p:txBody>
          <a:bodyPr wrap="none" lIns="91440" tIns="45720" rIns="91440" bIns="45720" rtlCol="0" anchor="t">
            <a:spAutoFit/>
          </a:bodyPr>
          <a:lstStyle/>
          <a:p>
            <a:r>
              <a:rPr lang="en-US">
                <a:solidFill>
                  <a:srgbClr val="3F3F3F"/>
                </a:solidFill>
                <a:latin typeface="Century Gothic"/>
              </a:rPr>
              <a:t> NDVI-KC</a:t>
            </a:r>
          </a:p>
        </p:txBody>
      </p:sp>
      <p:sp>
        <p:nvSpPr>
          <p:cNvPr id="8" name="TextBox 7">
            <a:extLst>
              <a:ext uri="{FF2B5EF4-FFF2-40B4-BE49-F238E27FC236}">
                <a16:creationId xmlns:a16="http://schemas.microsoft.com/office/drawing/2014/main" id="{2DD4362F-4C67-47D4-6CFE-CA9B7EA5E13D}"/>
              </a:ext>
            </a:extLst>
          </p:cNvPr>
          <p:cNvSpPr txBox="1"/>
          <p:nvPr/>
        </p:nvSpPr>
        <p:spPr>
          <a:xfrm>
            <a:off x="801034" y="1214879"/>
            <a:ext cx="505267" cy="369332"/>
          </a:xfrm>
          <a:prstGeom prst="rect">
            <a:avLst/>
          </a:prstGeom>
          <a:solidFill>
            <a:schemeClr val="bg1"/>
          </a:solidFill>
        </p:spPr>
        <p:txBody>
          <a:bodyPr wrap="square" lIns="91440" tIns="45720" rIns="91440" bIns="45720" rtlCol="0" anchor="t">
            <a:spAutoFit/>
          </a:bodyPr>
          <a:lstStyle/>
          <a:p>
            <a:r>
              <a:rPr lang="en-US">
                <a:solidFill>
                  <a:srgbClr val="3F3F3F"/>
                </a:solidFill>
                <a:latin typeface="Century Gothic" panose="020B0502020202020204" pitchFamily="34" charset="0"/>
              </a:rPr>
              <a:t>1.5</a:t>
            </a:r>
          </a:p>
        </p:txBody>
      </p:sp>
      <p:sp>
        <p:nvSpPr>
          <p:cNvPr id="11" name="TextBox 10">
            <a:extLst>
              <a:ext uri="{FF2B5EF4-FFF2-40B4-BE49-F238E27FC236}">
                <a16:creationId xmlns:a16="http://schemas.microsoft.com/office/drawing/2014/main" id="{F0B4AF6F-DF4C-2010-4B99-5E91FF260288}"/>
              </a:ext>
            </a:extLst>
          </p:cNvPr>
          <p:cNvSpPr txBox="1"/>
          <p:nvPr/>
        </p:nvSpPr>
        <p:spPr>
          <a:xfrm>
            <a:off x="801232" y="189519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Segoe UI"/>
              </a:rPr>
              <a:t>​1.0​</a:t>
            </a:r>
            <a:endParaRPr lang="en-US">
              <a:solidFill>
                <a:srgbClr val="3F3F3F"/>
              </a:solidFill>
            </a:endParaRPr>
          </a:p>
        </p:txBody>
      </p:sp>
      <p:sp>
        <p:nvSpPr>
          <p:cNvPr id="13" name="TextBox 12">
            <a:extLst>
              <a:ext uri="{FF2B5EF4-FFF2-40B4-BE49-F238E27FC236}">
                <a16:creationId xmlns:a16="http://schemas.microsoft.com/office/drawing/2014/main" id="{B67732EF-4078-A23C-B341-B3BEF1D8A708}"/>
              </a:ext>
            </a:extLst>
          </p:cNvPr>
          <p:cNvSpPr txBox="1"/>
          <p:nvPr/>
        </p:nvSpPr>
        <p:spPr>
          <a:xfrm>
            <a:off x="801232" y="2528934"/>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0.5</a:t>
            </a:r>
            <a:endParaRPr lang="en-US">
              <a:solidFill>
                <a:srgbClr val="3F3F3F"/>
              </a:solidFill>
            </a:endParaRPr>
          </a:p>
        </p:txBody>
      </p:sp>
      <p:sp>
        <p:nvSpPr>
          <p:cNvPr id="15" name="TextBox 14">
            <a:extLst>
              <a:ext uri="{FF2B5EF4-FFF2-40B4-BE49-F238E27FC236}">
                <a16:creationId xmlns:a16="http://schemas.microsoft.com/office/drawing/2014/main" id="{8EB69D24-BF0D-E214-89E2-DEFA513AFDAB}"/>
              </a:ext>
            </a:extLst>
          </p:cNvPr>
          <p:cNvSpPr txBox="1"/>
          <p:nvPr/>
        </p:nvSpPr>
        <p:spPr>
          <a:xfrm>
            <a:off x="823668" y="3432978"/>
            <a:ext cx="505267" cy="369332"/>
          </a:xfrm>
          <a:prstGeom prst="rect">
            <a:avLst/>
          </a:prstGeom>
          <a:solidFill>
            <a:schemeClr val="bg1"/>
          </a:solidFill>
        </p:spPr>
        <p:txBody>
          <a:bodyPr wrap="square" lIns="91440" tIns="45720" rIns="91440" bIns="45720" rtlCol="0" anchor="t">
            <a:spAutoFit/>
          </a:bodyPr>
          <a:lstStyle/>
          <a:p>
            <a:r>
              <a:rPr lang="en-US">
                <a:solidFill>
                  <a:srgbClr val="3F3F3F"/>
                </a:solidFill>
                <a:latin typeface="Century Gothic" panose="020B0502020202020204" pitchFamily="34" charset="0"/>
              </a:rPr>
              <a:t>1.5</a:t>
            </a:r>
          </a:p>
        </p:txBody>
      </p:sp>
      <p:sp>
        <p:nvSpPr>
          <p:cNvPr id="17" name="TextBox 16">
            <a:extLst>
              <a:ext uri="{FF2B5EF4-FFF2-40B4-BE49-F238E27FC236}">
                <a16:creationId xmlns:a16="http://schemas.microsoft.com/office/drawing/2014/main" id="{7555D7E7-E325-7965-BFC3-E0A9B1ADCE41}"/>
              </a:ext>
            </a:extLst>
          </p:cNvPr>
          <p:cNvSpPr txBox="1"/>
          <p:nvPr/>
        </p:nvSpPr>
        <p:spPr>
          <a:xfrm>
            <a:off x="823865" y="4105745"/>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Segoe UI"/>
              </a:rPr>
              <a:t>​1.0​</a:t>
            </a:r>
            <a:endParaRPr lang="en-US">
              <a:solidFill>
                <a:srgbClr val="3F3F3F"/>
              </a:solidFill>
            </a:endParaRPr>
          </a:p>
        </p:txBody>
      </p:sp>
      <p:sp>
        <p:nvSpPr>
          <p:cNvPr id="19" name="TextBox 18">
            <a:extLst>
              <a:ext uri="{FF2B5EF4-FFF2-40B4-BE49-F238E27FC236}">
                <a16:creationId xmlns:a16="http://schemas.microsoft.com/office/drawing/2014/main" id="{CBB9519C-6382-74E0-DA63-A36036D57DAB}"/>
              </a:ext>
            </a:extLst>
          </p:cNvPr>
          <p:cNvSpPr txBox="1"/>
          <p:nvPr/>
        </p:nvSpPr>
        <p:spPr>
          <a:xfrm>
            <a:off x="823865" y="4747032"/>
            <a:ext cx="615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0.5</a:t>
            </a:r>
            <a:endParaRPr lang="en-US">
              <a:solidFill>
                <a:srgbClr val="3F3F3F"/>
              </a:solidFill>
            </a:endParaRPr>
          </a:p>
        </p:txBody>
      </p:sp>
      <p:sp>
        <p:nvSpPr>
          <p:cNvPr id="12" name="TextBox 11">
            <a:extLst>
              <a:ext uri="{FF2B5EF4-FFF2-40B4-BE49-F238E27FC236}">
                <a16:creationId xmlns:a16="http://schemas.microsoft.com/office/drawing/2014/main" id="{30FD66A3-91DB-59F5-BB86-6E6A98D6C3DF}"/>
              </a:ext>
            </a:extLst>
          </p:cNvPr>
          <p:cNvSpPr txBox="1"/>
          <p:nvPr/>
        </p:nvSpPr>
        <p:spPr>
          <a:xfrm>
            <a:off x="1319131" y="1326028"/>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rPr>
              <a:t>Ensemble r2: 0.75</a:t>
            </a:r>
            <a:endParaRPr lang="en-US">
              <a:solidFill>
                <a:srgbClr val="3F3F3F"/>
              </a:solidFill>
              <a:cs typeface="Calibri"/>
            </a:endParaRPr>
          </a:p>
          <a:p>
            <a:r>
              <a:rPr lang="en-US" sz="1400">
                <a:solidFill>
                  <a:srgbClr val="3F3F3F"/>
                </a:solidFill>
                <a:latin typeface="Century Gothic"/>
              </a:rPr>
              <a:t>Best-fit r2: 0.81</a:t>
            </a:r>
          </a:p>
        </p:txBody>
      </p:sp>
      <p:sp>
        <p:nvSpPr>
          <p:cNvPr id="16" name="TextBox 15">
            <a:extLst>
              <a:ext uri="{FF2B5EF4-FFF2-40B4-BE49-F238E27FC236}">
                <a16:creationId xmlns:a16="http://schemas.microsoft.com/office/drawing/2014/main" id="{06C4F163-0AAF-6E57-3959-4CC2724D6EB9}"/>
              </a:ext>
            </a:extLst>
          </p:cNvPr>
          <p:cNvSpPr txBox="1"/>
          <p:nvPr/>
        </p:nvSpPr>
        <p:spPr>
          <a:xfrm>
            <a:off x="6714667" y="1325511"/>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rPr>
              <a:t>Ensemble r2 score: 0.56</a:t>
            </a:r>
            <a:endParaRPr lang="en-US">
              <a:solidFill>
                <a:srgbClr val="3F3F3F"/>
              </a:solidFill>
            </a:endParaRPr>
          </a:p>
          <a:p>
            <a:r>
              <a:rPr lang="en-US" sz="1400">
                <a:solidFill>
                  <a:srgbClr val="3F3F3F"/>
                </a:solidFill>
                <a:latin typeface="Century Gothic"/>
              </a:rPr>
              <a:t>Best-fit r2 score: 0.60</a:t>
            </a:r>
          </a:p>
        </p:txBody>
      </p:sp>
      <p:sp>
        <p:nvSpPr>
          <p:cNvPr id="20" name="TextBox 19">
            <a:extLst>
              <a:ext uri="{FF2B5EF4-FFF2-40B4-BE49-F238E27FC236}">
                <a16:creationId xmlns:a16="http://schemas.microsoft.com/office/drawing/2014/main" id="{494DCA15-51B0-543D-A28A-9DA6A434B9EE}"/>
              </a:ext>
            </a:extLst>
          </p:cNvPr>
          <p:cNvSpPr txBox="1"/>
          <p:nvPr/>
        </p:nvSpPr>
        <p:spPr>
          <a:xfrm>
            <a:off x="1326675" y="3527782"/>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rPr>
              <a:t>Ensemble r2 score 0.65</a:t>
            </a:r>
            <a:endParaRPr lang="en-US">
              <a:solidFill>
                <a:srgbClr val="3F3F3F"/>
              </a:solidFill>
            </a:endParaRPr>
          </a:p>
          <a:p>
            <a:r>
              <a:rPr lang="en-US" sz="1400">
                <a:solidFill>
                  <a:srgbClr val="3F3F3F"/>
                </a:solidFill>
                <a:latin typeface="Century Gothic"/>
              </a:rPr>
              <a:t>Best-fit r2 score: 0.71</a:t>
            </a:r>
          </a:p>
        </p:txBody>
      </p:sp>
      <p:sp>
        <p:nvSpPr>
          <p:cNvPr id="22" name="TextBox 21">
            <a:extLst>
              <a:ext uri="{FF2B5EF4-FFF2-40B4-BE49-F238E27FC236}">
                <a16:creationId xmlns:a16="http://schemas.microsoft.com/office/drawing/2014/main" id="{59028128-3B2A-9171-0CE4-E1A33465BCC5}"/>
              </a:ext>
            </a:extLst>
          </p:cNvPr>
          <p:cNvSpPr txBox="1"/>
          <p:nvPr/>
        </p:nvSpPr>
        <p:spPr>
          <a:xfrm>
            <a:off x="6717340" y="3527782"/>
            <a:ext cx="2476371" cy="523220"/>
          </a:xfrm>
          <a:prstGeom prst="rect">
            <a:avLst/>
          </a:prstGeom>
          <a:noFill/>
        </p:spPr>
        <p:txBody>
          <a:bodyPr wrap="square" lIns="91440" tIns="45720" rIns="91440" bIns="45720" rtlCol="0" anchor="t">
            <a:spAutoFit/>
          </a:bodyPr>
          <a:lstStyle/>
          <a:p>
            <a:r>
              <a:rPr lang="en-US" sz="1400">
                <a:solidFill>
                  <a:srgbClr val="3F3F3F"/>
                </a:solidFill>
                <a:latin typeface="Century Gothic"/>
              </a:rPr>
              <a:t>Ensemble r2 score: 0.90</a:t>
            </a:r>
            <a:endParaRPr lang="en-US">
              <a:solidFill>
                <a:srgbClr val="3F3F3F"/>
              </a:solidFill>
            </a:endParaRPr>
          </a:p>
          <a:p>
            <a:r>
              <a:rPr lang="en-US" sz="1400">
                <a:solidFill>
                  <a:srgbClr val="3F3F3F"/>
                </a:solidFill>
                <a:latin typeface="Century Gothic"/>
              </a:rPr>
              <a:t>Best-fit r2 score: 0.91</a:t>
            </a:r>
          </a:p>
        </p:txBody>
      </p:sp>
      <p:sp>
        <p:nvSpPr>
          <p:cNvPr id="24" name="TextBox 23">
            <a:extLst>
              <a:ext uri="{FF2B5EF4-FFF2-40B4-BE49-F238E27FC236}">
                <a16:creationId xmlns:a16="http://schemas.microsoft.com/office/drawing/2014/main" id="{F3AD1AF0-6461-58C0-C2CB-9CD53F9926C9}"/>
              </a:ext>
            </a:extLst>
          </p:cNvPr>
          <p:cNvSpPr txBox="1"/>
          <p:nvPr/>
        </p:nvSpPr>
        <p:spPr>
          <a:xfrm>
            <a:off x="9863222" y="4812726"/>
            <a:ext cx="1597133" cy="461665"/>
          </a:xfrm>
          <a:prstGeom prst="rect">
            <a:avLst/>
          </a:prstGeom>
          <a:noFill/>
        </p:spPr>
        <p:txBody>
          <a:bodyPr wrap="square" lIns="91440" tIns="45720" rIns="91440" bIns="45720" anchor="t">
            <a:spAutoFit/>
          </a:bodyPr>
          <a:lstStyle/>
          <a:p>
            <a:r>
              <a:rPr lang="en-US" sz="1200">
                <a:solidFill>
                  <a:srgbClr val="3F3F3F"/>
                </a:solidFill>
                <a:latin typeface="Century Gothic"/>
              </a:rPr>
              <a:t>Ensemble</a:t>
            </a:r>
          </a:p>
          <a:p>
            <a:r>
              <a:rPr lang="en-US" sz="1200">
                <a:solidFill>
                  <a:srgbClr val="3F3F3F"/>
                </a:solidFill>
                <a:latin typeface="Century Gothic"/>
              </a:rPr>
              <a:t>Site-specific </a:t>
            </a:r>
            <a:r>
              <a:rPr lang="en-US" sz="1200" err="1">
                <a:solidFill>
                  <a:srgbClr val="3F3F3F"/>
                </a:solidFill>
                <a:latin typeface="Century Gothic"/>
              </a:rPr>
              <a:t>regr</a:t>
            </a:r>
            <a:r>
              <a:rPr lang="en-US" sz="1200">
                <a:solidFill>
                  <a:srgbClr val="3F3F3F"/>
                </a:solidFill>
                <a:latin typeface="Century Gothic"/>
              </a:rPr>
              <a:t>. </a:t>
            </a:r>
            <a:endParaRPr lang="en-US" sz="1200">
              <a:solidFill>
                <a:srgbClr val="3F3F3F"/>
              </a:solidFill>
              <a:latin typeface="Century Gothic" panose="020B0502020202020204" pitchFamily="34" charset="0"/>
            </a:endParaRPr>
          </a:p>
        </p:txBody>
      </p:sp>
      <p:sp>
        <p:nvSpPr>
          <p:cNvPr id="25" name="TextBox 24">
            <a:extLst>
              <a:ext uri="{FF2B5EF4-FFF2-40B4-BE49-F238E27FC236}">
                <a16:creationId xmlns:a16="http://schemas.microsoft.com/office/drawing/2014/main" id="{1093D3FF-FD86-6DF7-CA75-2413F36F30AF}"/>
              </a:ext>
            </a:extLst>
          </p:cNvPr>
          <p:cNvSpPr txBox="1"/>
          <p:nvPr/>
        </p:nvSpPr>
        <p:spPr>
          <a:xfrm>
            <a:off x="9863222" y="4527101"/>
            <a:ext cx="106830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3F3F3F"/>
                </a:solidFill>
                <a:latin typeface="Century Gothic"/>
              </a:rPr>
              <a:t>1:1 line</a:t>
            </a:r>
            <a:endParaRPr lang="en-US" sz="1200">
              <a:solidFill>
                <a:srgbClr val="3F3F3F"/>
              </a:solidFill>
              <a:cs typeface="Calibri"/>
            </a:endParaRPr>
          </a:p>
        </p:txBody>
      </p:sp>
      <p:sp>
        <p:nvSpPr>
          <p:cNvPr id="3" name="TextBox 2">
            <a:extLst>
              <a:ext uri="{FF2B5EF4-FFF2-40B4-BE49-F238E27FC236}">
                <a16:creationId xmlns:a16="http://schemas.microsoft.com/office/drawing/2014/main" id="{8E363412-C56F-B4E3-3FA7-110E77AFC4F8}"/>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Linear Modeling against Best Possible Fit</a:t>
            </a:r>
            <a:endParaRPr lang="en-US"/>
          </a:p>
        </p:txBody>
      </p:sp>
    </p:spTree>
    <p:extLst>
      <p:ext uri="{BB962C8B-B14F-4D97-AF65-F5344CB8AC3E}">
        <p14:creationId xmlns:p14="http://schemas.microsoft.com/office/powerpoint/2010/main" val="1983044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RESULTS – </a:t>
            </a:r>
            <a:r>
              <a:rPr lang="en-US" sz="4000" b="1" dirty="0">
                <a:solidFill>
                  <a:srgbClr val="CD7143"/>
                </a:solidFill>
                <a:latin typeface="Century Gothic"/>
                <a:ea typeface="+mj-lt"/>
                <a:cs typeface="+mj-lt"/>
              </a:rPr>
              <a:t>Potential Bias in NDVI-Kc Ensemble</a:t>
            </a:r>
            <a:endParaRPr lang="en-US" sz="4000" b="1" dirty="0">
              <a:solidFill>
                <a:srgbClr val="CD7143"/>
              </a:solidFill>
              <a:latin typeface="Century Gothic"/>
              <a:cs typeface="Calibri Light"/>
            </a:endParaRPr>
          </a:p>
        </p:txBody>
      </p:sp>
      <p:grpSp>
        <p:nvGrpSpPr>
          <p:cNvPr id="8" name="Group 7">
            <a:extLst>
              <a:ext uri="{FF2B5EF4-FFF2-40B4-BE49-F238E27FC236}">
                <a16:creationId xmlns:a16="http://schemas.microsoft.com/office/drawing/2014/main" id="{1D702B0A-9B99-CD92-99C8-578F612BFFC4}"/>
              </a:ext>
            </a:extLst>
          </p:cNvPr>
          <p:cNvGrpSpPr/>
          <p:nvPr/>
        </p:nvGrpSpPr>
        <p:grpSpPr>
          <a:xfrm>
            <a:off x="271016" y="1378189"/>
            <a:ext cx="11334252" cy="4999839"/>
            <a:chOff x="113361" y="918361"/>
            <a:chExt cx="11334252" cy="4999839"/>
          </a:xfrm>
        </p:grpSpPr>
        <p:pic>
          <p:nvPicPr>
            <p:cNvPr id="3" name="Picture 2" descr="Chart, scatter chart&#10;&#10;Description automatically generated">
              <a:extLst>
                <a:ext uri="{FF2B5EF4-FFF2-40B4-BE49-F238E27FC236}">
                  <a16:creationId xmlns:a16="http://schemas.microsoft.com/office/drawing/2014/main" id="{C0F0B7E3-E551-56A8-C351-B094FC73F7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950" y="918361"/>
              <a:ext cx="10099663" cy="4273550"/>
            </a:xfrm>
            <a:prstGeom prst="rect">
              <a:avLst/>
            </a:prstGeom>
          </p:spPr>
        </p:pic>
        <p:sp>
          <p:nvSpPr>
            <p:cNvPr id="6" name="TextBox 5">
              <a:extLst>
                <a:ext uri="{FF2B5EF4-FFF2-40B4-BE49-F238E27FC236}">
                  <a16:creationId xmlns:a16="http://schemas.microsoft.com/office/drawing/2014/main" id="{6210D122-137D-9CFB-D822-9270448C87C8}"/>
                </a:ext>
              </a:extLst>
            </p:cNvPr>
            <p:cNvSpPr txBox="1"/>
            <p:nvPr/>
          </p:nvSpPr>
          <p:spPr>
            <a:xfrm>
              <a:off x="6095999" y="5548868"/>
              <a:ext cx="1018227" cy="369332"/>
            </a:xfrm>
            <a:prstGeom prst="rect">
              <a:avLst/>
            </a:prstGeom>
            <a:solidFill>
              <a:schemeClr val="bg1"/>
            </a:solidFill>
          </p:spPr>
          <p:txBody>
            <a:bodyPr wrap="none" rtlCol="0">
              <a:spAutoFit/>
            </a:bodyPr>
            <a:lstStyle/>
            <a:p>
              <a:r>
                <a:rPr lang="en-US">
                  <a:solidFill>
                    <a:srgbClr val="3F3F3F"/>
                  </a:solidFill>
                  <a:latin typeface="Century Gothic" panose="020B0502020202020204" pitchFamily="34" charset="0"/>
                </a:rPr>
                <a:t>FAO Kc</a:t>
              </a:r>
            </a:p>
          </p:txBody>
        </p:sp>
        <p:sp>
          <p:nvSpPr>
            <p:cNvPr id="7" name="TextBox 6">
              <a:extLst>
                <a:ext uri="{FF2B5EF4-FFF2-40B4-BE49-F238E27FC236}">
                  <a16:creationId xmlns:a16="http://schemas.microsoft.com/office/drawing/2014/main" id="{6E63C9C7-49B8-9EC1-F42E-97AB430AB1F2}"/>
                </a:ext>
              </a:extLst>
            </p:cNvPr>
            <p:cNvSpPr txBox="1"/>
            <p:nvPr/>
          </p:nvSpPr>
          <p:spPr>
            <a:xfrm>
              <a:off x="2830925" y="5191911"/>
              <a:ext cx="8616688" cy="369332"/>
            </a:xfrm>
            <a:prstGeom prst="rect">
              <a:avLst/>
            </a:prstGeom>
            <a:solidFill>
              <a:schemeClr val="bg1"/>
            </a:solidFill>
          </p:spPr>
          <p:txBody>
            <a:bodyPr wrap="square" rtlCol="0">
              <a:spAutoFit/>
            </a:bodyPr>
            <a:lstStyle/>
            <a:p>
              <a:r>
                <a:rPr lang="en-US">
                  <a:solidFill>
                    <a:srgbClr val="3F3F3F"/>
                  </a:solidFill>
                  <a:latin typeface="Century Gothic" panose="020B0502020202020204" pitchFamily="34" charset="0"/>
                </a:rPr>
                <a:t>0.4       		 0.6          	   0.8         	     1.0                          1.2</a:t>
              </a:r>
            </a:p>
          </p:txBody>
        </p:sp>
        <p:sp>
          <p:nvSpPr>
            <p:cNvPr id="9" name="TextBox 8">
              <a:extLst>
                <a:ext uri="{FF2B5EF4-FFF2-40B4-BE49-F238E27FC236}">
                  <a16:creationId xmlns:a16="http://schemas.microsoft.com/office/drawing/2014/main" id="{BAB4329E-26D7-4BB9-6CE6-FD09D851F109}"/>
                </a:ext>
              </a:extLst>
            </p:cNvPr>
            <p:cNvSpPr txBox="1"/>
            <p:nvPr/>
          </p:nvSpPr>
          <p:spPr>
            <a:xfrm>
              <a:off x="875295" y="1007261"/>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0.20</a:t>
              </a:r>
            </a:p>
          </p:txBody>
        </p:sp>
        <p:sp>
          <p:nvSpPr>
            <p:cNvPr id="10" name="TextBox 9">
              <a:extLst>
                <a:ext uri="{FF2B5EF4-FFF2-40B4-BE49-F238E27FC236}">
                  <a16:creationId xmlns:a16="http://schemas.microsoft.com/office/drawing/2014/main" id="{478BECD8-D1B8-9766-ACFC-9178AE15F41D}"/>
                </a:ext>
              </a:extLst>
            </p:cNvPr>
            <p:cNvSpPr txBox="1"/>
            <p:nvPr/>
          </p:nvSpPr>
          <p:spPr>
            <a:xfrm>
              <a:off x="843918" y="1541931"/>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0.15</a:t>
              </a:r>
            </a:p>
          </p:txBody>
        </p:sp>
        <p:sp>
          <p:nvSpPr>
            <p:cNvPr id="11" name="TextBox 10">
              <a:extLst>
                <a:ext uri="{FF2B5EF4-FFF2-40B4-BE49-F238E27FC236}">
                  <a16:creationId xmlns:a16="http://schemas.microsoft.com/office/drawing/2014/main" id="{A5DB3E06-3C1F-6DA0-46A0-3C459E474E97}"/>
                </a:ext>
              </a:extLst>
            </p:cNvPr>
            <p:cNvSpPr txBox="1"/>
            <p:nvPr/>
          </p:nvSpPr>
          <p:spPr>
            <a:xfrm>
              <a:off x="843918" y="2185821"/>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0.10</a:t>
              </a:r>
            </a:p>
          </p:txBody>
        </p:sp>
        <p:sp>
          <p:nvSpPr>
            <p:cNvPr id="12" name="TextBox 11">
              <a:extLst>
                <a:ext uri="{FF2B5EF4-FFF2-40B4-BE49-F238E27FC236}">
                  <a16:creationId xmlns:a16="http://schemas.microsoft.com/office/drawing/2014/main" id="{2206C900-5011-E9C2-CF9C-E43EBBC32C22}"/>
                </a:ext>
              </a:extLst>
            </p:cNvPr>
            <p:cNvSpPr txBox="1"/>
            <p:nvPr/>
          </p:nvSpPr>
          <p:spPr>
            <a:xfrm>
              <a:off x="869318" y="274398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0.05</a:t>
              </a:r>
            </a:p>
          </p:txBody>
        </p:sp>
        <p:sp>
          <p:nvSpPr>
            <p:cNvPr id="13" name="TextBox 12">
              <a:extLst>
                <a:ext uri="{FF2B5EF4-FFF2-40B4-BE49-F238E27FC236}">
                  <a16:creationId xmlns:a16="http://schemas.microsoft.com/office/drawing/2014/main" id="{982DA1D1-1785-66C5-1E29-BD55F213381E}"/>
                </a:ext>
              </a:extLst>
            </p:cNvPr>
            <p:cNvSpPr txBox="1"/>
            <p:nvPr/>
          </p:nvSpPr>
          <p:spPr>
            <a:xfrm>
              <a:off x="874088" y="338787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0.00</a:t>
              </a:r>
            </a:p>
          </p:txBody>
        </p:sp>
        <p:sp>
          <p:nvSpPr>
            <p:cNvPr id="14" name="TextBox 13">
              <a:extLst>
                <a:ext uri="{FF2B5EF4-FFF2-40B4-BE49-F238E27FC236}">
                  <a16:creationId xmlns:a16="http://schemas.microsoft.com/office/drawing/2014/main" id="{8360F115-5F09-8314-2C5E-0CB7FEA262BB}"/>
                </a:ext>
              </a:extLst>
            </p:cNvPr>
            <p:cNvSpPr txBox="1"/>
            <p:nvPr/>
          </p:nvSpPr>
          <p:spPr>
            <a:xfrm>
              <a:off x="822483" y="3960964"/>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-0.05</a:t>
              </a:r>
            </a:p>
          </p:txBody>
        </p:sp>
        <p:sp>
          <p:nvSpPr>
            <p:cNvPr id="15" name="TextBox 14">
              <a:extLst>
                <a:ext uri="{FF2B5EF4-FFF2-40B4-BE49-F238E27FC236}">
                  <a16:creationId xmlns:a16="http://schemas.microsoft.com/office/drawing/2014/main" id="{4B30DD94-958A-9F67-74AA-67148461A7D3}"/>
                </a:ext>
              </a:extLst>
            </p:cNvPr>
            <p:cNvSpPr txBox="1"/>
            <p:nvPr/>
          </p:nvSpPr>
          <p:spPr>
            <a:xfrm>
              <a:off x="822483" y="4534052"/>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-0.10</a:t>
              </a:r>
            </a:p>
          </p:txBody>
        </p:sp>
        <p:sp>
          <p:nvSpPr>
            <p:cNvPr id="17" name="TextBox 16">
              <a:extLst>
                <a:ext uri="{FF2B5EF4-FFF2-40B4-BE49-F238E27FC236}">
                  <a16:creationId xmlns:a16="http://schemas.microsoft.com/office/drawing/2014/main" id="{3979FAD3-F75A-7EF2-F374-4C2FA02FD36D}"/>
                </a:ext>
              </a:extLst>
            </p:cNvPr>
            <p:cNvSpPr txBox="1"/>
            <p:nvPr/>
          </p:nvSpPr>
          <p:spPr>
            <a:xfrm>
              <a:off x="1968467" y="99971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y=0</a:t>
              </a:r>
            </a:p>
          </p:txBody>
        </p:sp>
        <p:sp>
          <p:nvSpPr>
            <p:cNvPr id="18" name="TextBox 17">
              <a:extLst>
                <a:ext uri="{FF2B5EF4-FFF2-40B4-BE49-F238E27FC236}">
                  <a16:creationId xmlns:a16="http://schemas.microsoft.com/office/drawing/2014/main" id="{68A90ADB-2938-E51C-7885-89F993D7A7E6}"/>
                </a:ext>
              </a:extLst>
            </p:cNvPr>
            <p:cNvSpPr txBox="1"/>
            <p:nvPr/>
          </p:nvSpPr>
          <p:spPr>
            <a:xfrm>
              <a:off x="1949260" y="1484961"/>
              <a:ext cx="1560351"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CO-LO-105</a:t>
              </a:r>
            </a:p>
          </p:txBody>
        </p:sp>
        <p:sp>
          <p:nvSpPr>
            <p:cNvPr id="19" name="TextBox 18">
              <a:extLst>
                <a:ext uri="{FF2B5EF4-FFF2-40B4-BE49-F238E27FC236}">
                  <a16:creationId xmlns:a16="http://schemas.microsoft.com/office/drawing/2014/main" id="{68EDEF0F-4785-EFC0-1F37-D9F87FA22446}"/>
                </a:ext>
              </a:extLst>
            </p:cNvPr>
            <p:cNvSpPr txBox="1"/>
            <p:nvPr/>
          </p:nvSpPr>
          <p:spPr>
            <a:xfrm>
              <a:off x="1956804" y="1722170"/>
              <a:ext cx="1581786"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CO-HI-102</a:t>
              </a:r>
            </a:p>
          </p:txBody>
        </p:sp>
        <p:sp>
          <p:nvSpPr>
            <p:cNvPr id="20" name="TextBox 19">
              <a:extLst>
                <a:ext uri="{FF2B5EF4-FFF2-40B4-BE49-F238E27FC236}">
                  <a16:creationId xmlns:a16="http://schemas.microsoft.com/office/drawing/2014/main" id="{ADFF5145-36BA-BE15-C6DC-4DCAF3D355FF}"/>
                </a:ext>
              </a:extLst>
            </p:cNvPr>
            <p:cNvSpPr txBox="1"/>
            <p:nvPr/>
          </p:nvSpPr>
          <p:spPr>
            <a:xfrm>
              <a:off x="1946171" y="1987586"/>
              <a:ext cx="1581785"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CO-HI-105</a:t>
              </a:r>
            </a:p>
          </p:txBody>
        </p:sp>
        <p:sp>
          <p:nvSpPr>
            <p:cNvPr id="21" name="TextBox 20">
              <a:extLst>
                <a:ext uri="{FF2B5EF4-FFF2-40B4-BE49-F238E27FC236}">
                  <a16:creationId xmlns:a16="http://schemas.microsoft.com/office/drawing/2014/main" id="{C633BF7B-5000-7ED6-F0B0-C381EB1611FD}"/>
                </a:ext>
              </a:extLst>
            </p:cNvPr>
            <p:cNvSpPr txBox="1"/>
            <p:nvPr/>
          </p:nvSpPr>
          <p:spPr>
            <a:xfrm>
              <a:off x="1946171" y="1223477"/>
              <a:ext cx="1581787"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CO-LO-102</a:t>
              </a:r>
            </a:p>
          </p:txBody>
        </p:sp>
        <p:sp>
          <p:nvSpPr>
            <p:cNvPr id="4" name="TextBox 3">
              <a:extLst>
                <a:ext uri="{FF2B5EF4-FFF2-40B4-BE49-F238E27FC236}">
                  <a16:creationId xmlns:a16="http://schemas.microsoft.com/office/drawing/2014/main" id="{8EA07C11-6C21-EBF6-5CD3-A2206D09835C}"/>
                </a:ext>
              </a:extLst>
            </p:cNvPr>
            <p:cNvSpPr txBox="1"/>
            <p:nvPr/>
          </p:nvSpPr>
          <p:spPr>
            <a:xfrm rot="16200000">
              <a:off x="-1484853" y="2741702"/>
              <a:ext cx="3842760" cy="646331"/>
            </a:xfrm>
            <a:prstGeom prst="rect">
              <a:avLst/>
            </a:prstGeom>
            <a:noFill/>
          </p:spPr>
          <p:txBody>
            <a:bodyPr wrap="square" lIns="91440" tIns="45720" rIns="91440" bIns="45720" anchor="t">
              <a:spAutoFit/>
            </a:bodyPr>
            <a:lstStyle/>
            <a:p>
              <a:pPr algn="ctr"/>
              <a:r>
                <a:rPr lang="en-US">
                  <a:solidFill>
                    <a:srgbClr val="3F3F3F"/>
                  </a:solidFill>
                  <a:latin typeface="Century Gothic"/>
                </a:rPr>
                <a:t>Kc from ensemble model minus Kc from site-specific region</a:t>
              </a:r>
              <a:endParaRPr lang="en-US">
                <a:solidFill>
                  <a:srgbClr val="3F3F3F"/>
                </a:solidFill>
                <a:cs typeface="Calibri" panose="020F0502020204030204"/>
              </a:endParaRPr>
            </a:p>
          </p:txBody>
        </p:sp>
      </p:grpSp>
    </p:spTree>
    <p:extLst>
      <p:ext uri="{BB962C8B-B14F-4D97-AF65-F5344CB8AC3E}">
        <p14:creationId xmlns:p14="http://schemas.microsoft.com/office/powerpoint/2010/main" val="2302910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Applications of Ensemble Kc Model</a:t>
            </a:r>
          </a:p>
        </p:txBody>
      </p:sp>
      <p:pic>
        <p:nvPicPr>
          <p:cNvPr id="4" name="Picture 3" descr="Chart, scatter chart&#10;&#10;Description automatically generated">
            <a:extLst>
              <a:ext uri="{FF2B5EF4-FFF2-40B4-BE49-F238E27FC236}">
                <a16:creationId xmlns:a16="http://schemas.microsoft.com/office/drawing/2014/main" id="{5DB9D1CA-BAE5-8B6E-5B63-EE9C91E73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350" y="1251615"/>
            <a:ext cx="10356850" cy="4354770"/>
          </a:xfrm>
          <a:prstGeom prst="rect">
            <a:avLst/>
          </a:prstGeom>
        </p:spPr>
      </p:pic>
      <p:sp>
        <p:nvSpPr>
          <p:cNvPr id="8" name="TextBox 7">
            <a:extLst>
              <a:ext uri="{FF2B5EF4-FFF2-40B4-BE49-F238E27FC236}">
                <a16:creationId xmlns:a16="http://schemas.microsoft.com/office/drawing/2014/main" id="{3D667600-85B9-7B1A-E47F-CFAC38F7B3CD}"/>
              </a:ext>
            </a:extLst>
          </p:cNvPr>
          <p:cNvSpPr txBox="1"/>
          <p:nvPr/>
        </p:nvSpPr>
        <p:spPr>
          <a:xfrm>
            <a:off x="529436" y="1501775"/>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1.4</a:t>
            </a:r>
          </a:p>
        </p:txBody>
      </p:sp>
      <p:sp>
        <p:nvSpPr>
          <p:cNvPr id="16" name="TextBox 15">
            <a:extLst>
              <a:ext uri="{FF2B5EF4-FFF2-40B4-BE49-F238E27FC236}">
                <a16:creationId xmlns:a16="http://schemas.microsoft.com/office/drawing/2014/main" id="{FB5FFFDD-AEEC-3317-2F3A-0443DF829E08}"/>
              </a:ext>
            </a:extLst>
          </p:cNvPr>
          <p:cNvSpPr txBox="1"/>
          <p:nvPr/>
        </p:nvSpPr>
        <p:spPr>
          <a:xfrm>
            <a:off x="555640" y="208545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1.2</a:t>
            </a:r>
          </a:p>
        </p:txBody>
      </p:sp>
      <p:sp>
        <p:nvSpPr>
          <p:cNvPr id="22" name="TextBox 21">
            <a:extLst>
              <a:ext uri="{FF2B5EF4-FFF2-40B4-BE49-F238E27FC236}">
                <a16:creationId xmlns:a16="http://schemas.microsoft.com/office/drawing/2014/main" id="{6BC90B4F-EDC6-0BC5-CADC-F29D68C54178}"/>
              </a:ext>
            </a:extLst>
          </p:cNvPr>
          <p:cNvSpPr txBox="1"/>
          <p:nvPr/>
        </p:nvSpPr>
        <p:spPr>
          <a:xfrm>
            <a:off x="555640" y="2688187"/>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1.0</a:t>
            </a:r>
          </a:p>
        </p:txBody>
      </p:sp>
      <p:sp>
        <p:nvSpPr>
          <p:cNvPr id="23" name="TextBox 22">
            <a:extLst>
              <a:ext uri="{FF2B5EF4-FFF2-40B4-BE49-F238E27FC236}">
                <a16:creationId xmlns:a16="http://schemas.microsoft.com/office/drawing/2014/main" id="{AEAA836C-3C54-AB1B-635C-9D9D6F09A83B}"/>
              </a:ext>
            </a:extLst>
          </p:cNvPr>
          <p:cNvSpPr txBox="1"/>
          <p:nvPr/>
        </p:nvSpPr>
        <p:spPr>
          <a:xfrm>
            <a:off x="575077" y="3223247"/>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0.8</a:t>
            </a:r>
          </a:p>
        </p:txBody>
      </p:sp>
      <p:sp>
        <p:nvSpPr>
          <p:cNvPr id="24" name="TextBox 23">
            <a:extLst>
              <a:ext uri="{FF2B5EF4-FFF2-40B4-BE49-F238E27FC236}">
                <a16:creationId xmlns:a16="http://schemas.microsoft.com/office/drawing/2014/main" id="{872A7739-9EFA-DA3C-BAB4-C8A19EB7BA88}"/>
              </a:ext>
            </a:extLst>
          </p:cNvPr>
          <p:cNvSpPr txBox="1"/>
          <p:nvPr/>
        </p:nvSpPr>
        <p:spPr>
          <a:xfrm>
            <a:off x="575077" y="383363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0.6</a:t>
            </a:r>
          </a:p>
        </p:txBody>
      </p:sp>
      <p:sp>
        <p:nvSpPr>
          <p:cNvPr id="25" name="TextBox 24">
            <a:extLst>
              <a:ext uri="{FF2B5EF4-FFF2-40B4-BE49-F238E27FC236}">
                <a16:creationId xmlns:a16="http://schemas.microsoft.com/office/drawing/2014/main" id="{BC0E002A-2151-A39B-83A1-EDA37B3DF3E2}"/>
              </a:ext>
            </a:extLst>
          </p:cNvPr>
          <p:cNvSpPr txBox="1"/>
          <p:nvPr/>
        </p:nvSpPr>
        <p:spPr>
          <a:xfrm>
            <a:off x="556029" y="4441161"/>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0.4</a:t>
            </a:r>
          </a:p>
        </p:txBody>
      </p:sp>
      <p:sp>
        <p:nvSpPr>
          <p:cNvPr id="26" name="TextBox 25">
            <a:extLst>
              <a:ext uri="{FF2B5EF4-FFF2-40B4-BE49-F238E27FC236}">
                <a16:creationId xmlns:a16="http://schemas.microsoft.com/office/drawing/2014/main" id="{CAB1C98C-EA1D-F791-288B-7EE897CF8655}"/>
              </a:ext>
            </a:extLst>
          </p:cNvPr>
          <p:cNvSpPr txBox="1"/>
          <p:nvPr/>
        </p:nvSpPr>
        <p:spPr>
          <a:xfrm>
            <a:off x="556029" y="5000998"/>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0.2</a:t>
            </a:r>
          </a:p>
        </p:txBody>
      </p:sp>
      <p:sp>
        <p:nvSpPr>
          <p:cNvPr id="27" name="TextBox 26">
            <a:extLst>
              <a:ext uri="{FF2B5EF4-FFF2-40B4-BE49-F238E27FC236}">
                <a16:creationId xmlns:a16="http://schemas.microsoft.com/office/drawing/2014/main" id="{B215C963-A7AF-6C45-33B4-0FD43F36F6C3}"/>
              </a:ext>
            </a:extLst>
          </p:cNvPr>
          <p:cNvSpPr txBox="1"/>
          <p:nvPr/>
        </p:nvSpPr>
        <p:spPr>
          <a:xfrm>
            <a:off x="11313705" y="1524373"/>
            <a:ext cx="779468" cy="455125"/>
          </a:xfrm>
          <a:prstGeom prst="rect">
            <a:avLst/>
          </a:prstGeom>
          <a:noFill/>
        </p:spPr>
        <p:txBody>
          <a:bodyPr wrap="square" rtlCol="0">
            <a:spAutoFit/>
          </a:bodyPr>
          <a:lstStyle/>
          <a:p>
            <a:pPr>
              <a:lnSpc>
                <a:spcPct val="150000"/>
              </a:lnSpc>
            </a:pPr>
            <a:r>
              <a:rPr lang="en-US">
                <a:solidFill>
                  <a:schemeClr val="accent1">
                    <a:lumMod val="75000"/>
                  </a:schemeClr>
                </a:solidFill>
                <a:latin typeface="Century Gothic" panose="020B0502020202020204" pitchFamily="34" charset="0"/>
              </a:rPr>
              <a:t>12</a:t>
            </a:r>
          </a:p>
        </p:txBody>
      </p:sp>
      <p:sp>
        <p:nvSpPr>
          <p:cNvPr id="28" name="TextBox 27">
            <a:extLst>
              <a:ext uri="{FF2B5EF4-FFF2-40B4-BE49-F238E27FC236}">
                <a16:creationId xmlns:a16="http://schemas.microsoft.com/office/drawing/2014/main" id="{0A37FEEA-E41A-3AEA-DFD8-8BF5449CBE07}"/>
              </a:ext>
            </a:extLst>
          </p:cNvPr>
          <p:cNvSpPr txBox="1"/>
          <p:nvPr/>
        </p:nvSpPr>
        <p:spPr>
          <a:xfrm>
            <a:off x="11337523" y="2159886"/>
            <a:ext cx="779468" cy="455125"/>
          </a:xfrm>
          <a:prstGeom prst="rect">
            <a:avLst/>
          </a:prstGeom>
          <a:noFill/>
        </p:spPr>
        <p:txBody>
          <a:bodyPr wrap="square" rtlCol="0">
            <a:spAutoFit/>
          </a:bodyPr>
          <a:lstStyle/>
          <a:p>
            <a:pPr>
              <a:lnSpc>
                <a:spcPct val="150000"/>
              </a:lnSpc>
            </a:pPr>
            <a:r>
              <a:rPr lang="en-US">
                <a:solidFill>
                  <a:schemeClr val="accent1">
                    <a:lumMod val="75000"/>
                  </a:schemeClr>
                </a:solidFill>
                <a:latin typeface="Century Gothic" panose="020B0502020202020204" pitchFamily="34" charset="0"/>
              </a:rPr>
              <a:t>10</a:t>
            </a:r>
          </a:p>
        </p:txBody>
      </p:sp>
      <p:sp>
        <p:nvSpPr>
          <p:cNvPr id="29" name="TextBox 28">
            <a:extLst>
              <a:ext uri="{FF2B5EF4-FFF2-40B4-BE49-F238E27FC236}">
                <a16:creationId xmlns:a16="http://schemas.microsoft.com/office/drawing/2014/main" id="{5670E554-1CB9-4D14-E19B-99D174DC2FCD}"/>
              </a:ext>
            </a:extLst>
          </p:cNvPr>
          <p:cNvSpPr txBox="1"/>
          <p:nvPr/>
        </p:nvSpPr>
        <p:spPr>
          <a:xfrm>
            <a:off x="11339909" y="2811732"/>
            <a:ext cx="779468" cy="455125"/>
          </a:xfrm>
          <a:prstGeom prst="rect">
            <a:avLst/>
          </a:prstGeom>
          <a:noFill/>
        </p:spPr>
        <p:txBody>
          <a:bodyPr wrap="square" rtlCol="0">
            <a:spAutoFit/>
          </a:bodyPr>
          <a:lstStyle/>
          <a:p>
            <a:pPr>
              <a:lnSpc>
                <a:spcPct val="150000"/>
              </a:lnSpc>
            </a:pPr>
            <a:r>
              <a:rPr lang="en-US" dirty="0">
                <a:solidFill>
                  <a:schemeClr val="accent1">
                    <a:lumMod val="75000"/>
                  </a:schemeClr>
                </a:solidFill>
                <a:latin typeface="Century Gothic" panose="020B0502020202020204" pitchFamily="34" charset="0"/>
              </a:rPr>
              <a:t>8</a:t>
            </a:r>
          </a:p>
        </p:txBody>
      </p:sp>
      <p:sp>
        <p:nvSpPr>
          <p:cNvPr id="30" name="TextBox 29">
            <a:extLst>
              <a:ext uri="{FF2B5EF4-FFF2-40B4-BE49-F238E27FC236}">
                <a16:creationId xmlns:a16="http://schemas.microsoft.com/office/drawing/2014/main" id="{C9DD7282-0703-E144-3297-9EF4D6C2424F}"/>
              </a:ext>
            </a:extLst>
          </p:cNvPr>
          <p:cNvSpPr txBox="1"/>
          <p:nvPr/>
        </p:nvSpPr>
        <p:spPr>
          <a:xfrm>
            <a:off x="11359346" y="3432297"/>
            <a:ext cx="779468" cy="455125"/>
          </a:xfrm>
          <a:prstGeom prst="rect">
            <a:avLst/>
          </a:prstGeom>
          <a:noFill/>
        </p:spPr>
        <p:txBody>
          <a:bodyPr wrap="square" rtlCol="0">
            <a:spAutoFit/>
          </a:bodyPr>
          <a:lstStyle/>
          <a:p>
            <a:pPr>
              <a:lnSpc>
                <a:spcPct val="150000"/>
              </a:lnSpc>
            </a:pPr>
            <a:r>
              <a:rPr lang="en-US" dirty="0">
                <a:solidFill>
                  <a:schemeClr val="accent1">
                    <a:lumMod val="75000"/>
                  </a:schemeClr>
                </a:solidFill>
                <a:latin typeface="Century Gothic" panose="020B0502020202020204" pitchFamily="34" charset="0"/>
              </a:rPr>
              <a:t>6</a:t>
            </a:r>
          </a:p>
        </p:txBody>
      </p:sp>
      <p:sp>
        <p:nvSpPr>
          <p:cNvPr id="31" name="TextBox 30">
            <a:extLst>
              <a:ext uri="{FF2B5EF4-FFF2-40B4-BE49-F238E27FC236}">
                <a16:creationId xmlns:a16="http://schemas.microsoft.com/office/drawing/2014/main" id="{32B8A21A-650E-20CF-819C-44D1AE9945F1}"/>
              </a:ext>
            </a:extLst>
          </p:cNvPr>
          <p:cNvSpPr txBox="1"/>
          <p:nvPr/>
        </p:nvSpPr>
        <p:spPr>
          <a:xfrm>
            <a:off x="11359346" y="4082759"/>
            <a:ext cx="779468" cy="455125"/>
          </a:xfrm>
          <a:prstGeom prst="rect">
            <a:avLst/>
          </a:prstGeom>
          <a:noFill/>
        </p:spPr>
        <p:txBody>
          <a:bodyPr wrap="square" rtlCol="0">
            <a:spAutoFit/>
          </a:bodyPr>
          <a:lstStyle/>
          <a:p>
            <a:pPr>
              <a:lnSpc>
                <a:spcPct val="150000"/>
              </a:lnSpc>
            </a:pPr>
            <a:r>
              <a:rPr lang="en-US">
                <a:solidFill>
                  <a:schemeClr val="accent1">
                    <a:lumMod val="75000"/>
                  </a:schemeClr>
                </a:solidFill>
                <a:latin typeface="Century Gothic" panose="020B0502020202020204" pitchFamily="34" charset="0"/>
              </a:rPr>
              <a:t>4</a:t>
            </a:r>
          </a:p>
        </p:txBody>
      </p:sp>
      <p:sp>
        <p:nvSpPr>
          <p:cNvPr id="32" name="TextBox 31">
            <a:extLst>
              <a:ext uri="{FF2B5EF4-FFF2-40B4-BE49-F238E27FC236}">
                <a16:creationId xmlns:a16="http://schemas.microsoft.com/office/drawing/2014/main" id="{09D966AE-171F-A211-B4C9-DE2AF9F206BC}"/>
              </a:ext>
            </a:extLst>
          </p:cNvPr>
          <p:cNvSpPr txBox="1"/>
          <p:nvPr/>
        </p:nvSpPr>
        <p:spPr>
          <a:xfrm>
            <a:off x="11339909" y="4650109"/>
            <a:ext cx="779468" cy="455125"/>
          </a:xfrm>
          <a:prstGeom prst="rect">
            <a:avLst/>
          </a:prstGeom>
          <a:noFill/>
        </p:spPr>
        <p:txBody>
          <a:bodyPr wrap="square" rtlCol="0">
            <a:spAutoFit/>
          </a:bodyPr>
          <a:lstStyle/>
          <a:p>
            <a:pPr>
              <a:lnSpc>
                <a:spcPct val="150000"/>
              </a:lnSpc>
            </a:pPr>
            <a:r>
              <a:rPr lang="en-US">
                <a:solidFill>
                  <a:schemeClr val="accent1">
                    <a:lumMod val="75000"/>
                  </a:schemeClr>
                </a:solidFill>
                <a:latin typeface="Century Gothic" panose="020B0502020202020204" pitchFamily="34" charset="0"/>
              </a:rPr>
              <a:t>2</a:t>
            </a:r>
          </a:p>
        </p:txBody>
      </p:sp>
      <p:sp>
        <p:nvSpPr>
          <p:cNvPr id="33" name="TextBox 32">
            <a:extLst>
              <a:ext uri="{FF2B5EF4-FFF2-40B4-BE49-F238E27FC236}">
                <a16:creationId xmlns:a16="http://schemas.microsoft.com/office/drawing/2014/main" id="{F7D1F13F-A5D6-14F8-9C03-2F429D23A4F3}"/>
              </a:ext>
            </a:extLst>
          </p:cNvPr>
          <p:cNvSpPr txBox="1"/>
          <p:nvPr/>
        </p:nvSpPr>
        <p:spPr>
          <a:xfrm>
            <a:off x="3107536" y="1377409"/>
            <a:ext cx="1032664"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FAO Kc</a:t>
            </a:r>
          </a:p>
        </p:txBody>
      </p:sp>
      <p:sp>
        <p:nvSpPr>
          <p:cNvPr id="34" name="TextBox 33">
            <a:extLst>
              <a:ext uri="{FF2B5EF4-FFF2-40B4-BE49-F238E27FC236}">
                <a16:creationId xmlns:a16="http://schemas.microsoft.com/office/drawing/2014/main" id="{065AFF16-AA37-1015-BF9F-2DC7C79748F5}"/>
              </a:ext>
            </a:extLst>
          </p:cNvPr>
          <p:cNvSpPr txBox="1"/>
          <p:nvPr/>
        </p:nvSpPr>
        <p:spPr>
          <a:xfrm>
            <a:off x="3107536" y="1582374"/>
            <a:ext cx="1032664"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NDVI Kc</a:t>
            </a:r>
          </a:p>
        </p:txBody>
      </p:sp>
      <p:sp>
        <p:nvSpPr>
          <p:cNvPr id="35" name="TextBox 34">
            <a:extLst>
              <a:ext uri="{FF2B5EF4-FFF2-40B4-BE49-F238E27FC236}">
                <a16:creationId xmlns:a16="http://schemas.microsoft.com/office/drawing/2014/main" id="{64D246FE-FC1C-ECA7-502A-C9BB5368B772}"/>
              </a:ext>
            </a:extLst>
          </p:cNvPr>
          <p:cNvSpPr txBox="1"/>
          <p:nvPr/>
        </p:nvSpPr>
        <p:spPr>
          <a:xfrm>
            <a:off x="6096000" y="1354811"/>
            <a:ext cx="1663700"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Interpolated PET</a:t>
            </a:r>
          </a:p>
        </p:txBody>
      </p:sp>
      <p:sp>
        <p:nvSpPr>
          <p:cNvPr id="36" name="TextBox 35">
            <a:extLst>
              <a:ext uri="{FF2B5EF4-FFF2-40B4-BE49-F238E27FC236}">
                <a16:creationId xmlns:a16="http://schemas.microsoft.com/office/drawing/2014/main" id="{6790586F-557C-3303-1DEF-B6A44646D6AF}"/>
              </a:ext>
            </a:extLst>
          </p:cNvPr>
          <p:cNvSpPr txBox="1"/>
          <p:nvPr/>
        </p:nvSpPr>
        <p:spPr>
          <a:xfrm>
            <a:off x="6096000" y="1622611"/>
            <a:ext cx="1663700"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Observed PET</a:t>
            </a:r>
          </a:p>
        </p:txBody>
      </p:sp>
      <p:sp>
        <p:nvSpPr>
          <p:cNvPr id="37" name="TextBox 36">
            <a:extLst>
              <a:ext uri="{FF2B5EF4-FFF2-40B4-BE49-F238E27FC236}">
                <a16:creationId xmlns:a16="http://schemas.microsoft.com/office/drawing/2014/main" id="{D2225910-2E67-8109-1A98-1846606E95FB}"/>
              </a:ext>
            </a:extLst>
          </p:cNvPr>
          <p:cNvSpPr txBox="1"/>
          <p:nvPr/>
        </p:nvSpPr>
        <p:spPr>
          <a:xfrm>
            <a:off x="9326547" y="1417318"/>
            <a:ext cx="1663700"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ET based FAO</a:t>
            </a:r>
          </a:p>
        </p:txBody>
      </p:sp>
      <p:sp>
        <p:nvSpPr>
          <p:cNvPr id="38" name="TextBox 37">
            <a:extLst>
              <a:ext uri="{FF2B5EF4-FFF2-40B4-BE49-F238E27FC236}">
                <a16:creationId xmlns:a16="http://schemas.microsoft.com/office/drawing/2014/main" id="{BAC59593-26CF-0B78-E41C-CE18BB7B7C1A}"/>
              </a:ext>
            </a:extLst>
          </p:cNvPr>
          <p:cNvSpPr txBox="1"/>
          <p:nvPr/>
        </p:nvSpPr>
        <p:spPr>
          <a:xfrm>
            <a:off x="9319808" y="1639962"/>
            <a:ext cx="1663700"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ET based NDVI</a:t>
            </a:r>
          </a:p>
        </p:txBody>
      </p:sp>
      <p:sp>
        <p:nvSpPr>
          <p:cNvPr id="39" name="TextBox 38">
            <a:extLst>
              <a:ext uri="{FF2B5EF4-FFF2-40B4-BE49-F238E27FC236}">
                <a16:creationId xmlns:a16="http://schemas.microsoft.com/office/drawing/2014/main" id="{32CEB5E4-B104-A44E-93D6-FCB9808EAABC}"/>
              </a:ext>
            </a:extLst>
          </p:cNvPr>
          <p:cNvSpPr txBox="1"/>
          <p:nvPr/>
        </p:nvSpPr>
        <p:spPr>
          <a:xfrm>
            <a:off x="9313069" y="1849388"/>
            <a:ext cx="1932977" cy="374526"/>
          </a:xfrm>
          <a:prstGeom prst="rect">
            <a:avLst/>
          </a:prstGeom>
          <a:noFill/>
        </p:spPr>
        <p:txBody>
          <a:bodyPr wrap="square" rtlCol="0">
            <a:spAutoFit/>
          </a:bodyPr>
          <a:lstStyle/>
          <a:p>
            <a:pPr>
              <a:lnSpc>
                <a:spcPct val="150000"/>
              </a:lnSpc>
            </a:pPr>
            <a:r>
              <a:rPr lang="en-US" sz="1400">
                <a:solidFill>
                  <a:srgbClr val="3F3F3F"/>
                </a:solidFill>
                <a:latin typeface="Century Gothic" panose="020B0502020202020204" pitchFamily="34" charset="0"/>
              </a:rPr>
              <a:t>Prior overestimation</a:t>
            </a:r>
          </a:p>
        </p:txBody>
      </p:sp>
      <p:sp>
        <p:nvSpPr>
          <p:cNvPr id="40" name="TextBox 39">
            <a:extLst>
              <a:ext uri="{FF2B5EF4-FFF2-40B4-BE49-F238E27FC236}">
                <a16:creationId xmlns:a16="http://schemas.microsoft.com/office/drawing/2014/main" id="{22E84D63-0F0D-091F-0714-300D9BF879FA}"/>
              </a:ext>
            </a:extLst>
          </p:cNvPr>
          <p:cNvSpPr txBox="1"/>
          <p:nvPr/>
        </p:nvSpPr>
        <p:spPr>
          <a:xfrm>
            <a:off x="1070107" y="5489881"/>
            <a:ext cx="3070093" cy="307777"/>
          </a:xfrm>
          <a:prstGeom prst="rect">
            <a:avLst/>
          </a:prstGeom>
          <a:noFill/>
        </p:spPr>
        <p:txBody>
          <a:bodyPr wrap="square" lIns="91440" tIns="45720" rIns="91440" bIns="45720" rtlCol="0" anchor="t">
            <a:spAutoFit/>
          </a:bodyPr>
          <a:lstStyle/>
          <a:p>
            <a:r>
              <a:rPr lang="en-US" sz="1400">
                <a:solidFill>
                  <a:srgbClr val="3F3F3F"/>
                </a:solidFill>
                <a:latin typeface="Century Gothic"/>
              </a:rPr>
              <a:t>9/25  10/27 11/28 12/30 1/21  3/04</a:t>
            </a:r>
          </a:p>
        </p:txBody>
      </p:sp>
      <p:sp>
        <p:nvSpPr>
          <p:cNvPr id="41" name="TextBox 40">
            <a:extLst>
              <a:ext uri="{FF2B5EF4-FFF2-40B4-BE49-F238E27FC236}">
                <a16:creationId xmlns:a16="http://schemas.microsoft.com/office/drawing/2014/main" id="{FE0914B4-88B6-7E8A-200C-ABDB9A529128}"/>
              </a:ext>
            </a:extLst>
          </p:cNvPr>
          <p:cNvSpPr txBox="1"/>
          <p:nvPr/>
        </p:nvSpPr>
        <p:spPr>
          <a:xfrm>
            <a:off x="4689607" y="5503189"/>
            <a:ext cx="3070093"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9/25  10/27 11/28 12/30 1/21  3/04</a:t>
            </a:r>
          </a:p>
        </p:txBody>
      </p:sp>
      <p:sp>
        <p:nvSpPr>
          <p:cNvPr id="42" name="TextBox 41">
            <a:extLst>
              <a:ext uri="{FF2B5EF4-FFF2-40B4-BE49-F238E27FC236}">
                <a16:creationId xmlns:a16="http://schemas.microsoft.com/office/drawing/2014/main" id="{E75AB5B3-9F9F-CC59-FD4F-6D89FDA1F76E}"/>
              </a:ext>
            </a:extLst>
          </p:cNvPr>
          <p:cNvSpPr txBox="1"/>
          <p:nvPr/>
        </p:nvSpPr>
        <p:spPr>
          <a:xfrm>
            <a:off x="8226021" y="5503188"/>
            <a:ext cx="3070093"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9/25  10/27 11/28 12/30 1/21  3/04</a:t>
            </a:r>
          </a:p>
        </p:txBody>
      </p:sp>
      <p:sp>
        <p:nvSpPr>
          <p:cNvPr id="3" name="TextBox 2">
            <a:extLst>
              <a:ext uri="{FF2B5EF4-FFF2-40B4-BE49-F238E27FC236}">
                <a16:creationId xmlns:a16="http://schemas.microsoft.com/office/drawing/2014/main" id="{D18A83DE-61D3-1A4C-B621-4C1876374653}"/>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Corn Site CO-HI-102 during Growing Cycle 2021–2022</a:t>
            </a:r>
          </a:p>
        </p:txBody>
      </p:sp>
      <p:sp>
        <p:nvSpPr>
          <p:cNvPr id="44" name="TextBox 43">
            <a:extLst>
              <a:ext uri="{FF2B5EF4-FFF2-40B4-BE49-F238E27FC236}">
                <a16:creationId xmlns:a16="http://schemas.microsoft.com/office/drawing/2014/main" id="{F93A8A7C-6B46-9C47-B449-DA5160698317}"/>
              </a:ext>
            </a:extLst>
          </p:cNvPr>
          <p:cNvSpPr txBox="1"/>
          <p:nvPr/>
        </p:nvSpPr>
        <p:spPr>
          <a:xfrm>
            <a:off x="1130163" y="5747591"/>
            <a:ext cx="9931674" cy="523220"/>
          </a:xfrm>
          <a:prstGeom prst="rect">
            <a:avLst/>
          </a:prstGeom>
          <a:noFill/>
        </p:spPr>
        <p:txBody>
          <a:bodyPr wrap="square" lIns="91440" tIns="45720" rIns="91440" bIns="45720" rtlCol="0" anchor="t">
            <a:spAutoFit/>
          </a:bodyPr>
          <a:lstStyle/>
          <a:p>
            <a:pPr algn="ctr"/>
            <a:r>
              <a:rPr lang="en-US" sz="1400" dirty="0">
                <a:solidFill>
                  <a:srgbClr val="3F3F3F"/>
                </a:solidFill>
                <a:latin typeface="Century Gothic"/>
              </a:rPr>
              <a:t>Day after Planting (mm/dd)</a:t>
            </a:r>
            <a:endParaRPr lang="en-US" sz="1400" dirty="0"/>
          </a:p>
          <a:p>
            <a:pPr algn="ctr"/>
            <a:endParaRPr lang="en-US" sz="1400" dirty="0">
              <a:solidFill>
                <a:srgbClr val="3F3F3F"/>
              </a:solidFill>
              <a:latin typeface="Century Gothic"/>
            </a:endParaRPr>
          </a:p>
        </p:txBody>
      </p:sp>
      <p:sp>
        <p:nvSpPr>
          <p:cNvPr id="46" name="TextBox 45">
            <a:extLst>
              <a:ext uri="{FF2B5EF4-FFF2-40B4-BE49-F238E27FC236}">
                <a16:creationId xmlns:a16="http://schemas.microsoft.com/office/drawing/2014/main" id="{3E89EEF5-389D-4C3A-90EA-7ECCD99E78EB}"/>
              </a:ext>
            </a:extLst>
          </p:cNvPr>
          <p:cNvSpPr txBox="1"/>
          <p:nvPr/>
        </p:nvSpPr>
        <p:spPr>
          <a:xfrm rot="16200000">
            <a:off x="-748561" y="3253292"/>
            <a:ext cx="2260345" cy="369332"/>
          </a:xfrm>
          <a:prstGeom prst="rect">
            <a:avLst/>
          </a:prstGeom>
          <a:noFill/>
        </p:spPr>
        <p:txBody>
          <a:bodyPr wrap="square" lIns="91440" tIns="45720" rIns="91440" bIns="45720" rtlCol="0" anchor="t">
            <a:spAutoFit/>
          </a:bodyPr>
          <a:lstStyle/>
          <a:p>
            <a:r>
              <a:rPr lang="en-US" dirty="0">
                <a:solidFill>
                  <a:srgbClr val="3F3F3F"/>
                </a:solidFill>
                <a:latin typeface="Century Gothic"/>
              </a:rPr>
              <a:t>Crop coefficient</a:t>
            </a:r>
            <a:endParaRPr lang="en-US" dirty="0"/>
          </a:p>
        </p:txBody>
      </p:sp>
      <p:sp>
        <p:nvSpPr>
          <p:cNvPr id="47" name="TextBox 46">
            <a:extLst>
              <a:ext uri="{FF2B5EF4-FFF2-40B4-BE49-F238E27FC236}">
                <a16:creationId xmlns:a16="http://schemas.microsoft.com/office/drawing/2014/main" id="{A2F9399F-6A27-4C71-8B94-F4A20FA9E9CF}"/>
              </a:ext>
            </a:extLst>
          </p:cNvPr>
          <p:cNvSpPr txBox="1"/>
          <p:nvPr/>
        </p:nvSpPr>
        <p:spPr>
          <a:xfrm rot="16200000">
            <a:off x="10728245" y="3298333"/>
            <a:ext cx="2282997" cy="369332"/>
          </a:xfrm>
          <a:prstGeom prst="rect">
            <a:avLst/>
          </a:prstGeom>
          <a:solidFill>
            <a:schemeClr val="bg1"/>
          </a:solidFill>
        </p:spPr>
        <p:txBody>
          <a:bodyPr wrap="none" lIns="91440" tIns="45720" rIns="91440" bIns="45720" rtlCol="0" anchor="t">
            <a:spAutoFit/>
          </a:bodyPr>
          <a:lstStyle/>
          <a:p>
            <a:r>
              <a:rPr lang="en-US" dirty="0">
                <a:solidFill>
                  <a:srgbClr val="0070C0"/>
                </a:solidFill>
                <a:latin typeface="Century Gothic"/>
              </a:rPr>
              <a:t>Evapotranspiration</a:t>
            </a:r>
          </a:p>
        </p:txBody>
      </p:sp>
    </p:spTree>
    <p:extLst>
      <p:ext uri="{BB962C8B-B14F-4D97-AF65-F5344CB8AC3E}">
        <p14:creationId xmlns:p14="http://schemas.microsoft.com/office/powerpoint/2010/main" val="2086834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Applications of Ensemble Kc Model</a:t>
            </a:r>
            <a:endParaRPr lang="en-US"/>
          </a:p>
        </p:txBody>
      </p:sp>
      <p:pic>
        <p:nvPicPr>
          <p:cNvPr id="4" name="Picture 3" descr="Chart, scatter chart&#10;&#10;Description automatically generated">
            <a:extLst>
              <a:ext uri="{FF2B5EF4-FFF2-40B4-BE49-F238E27FC236}">
                <a16:creationId xmlns:a16="http://schemas.microsoft.com/office/drawing/2014/main" id="{5DB9D1CA-BAE5-8B6E-5B63-EE9C91E733AE}"/>
              </a:ext>
            </a:extLst>
          </p:cNvPr>
          <p:cNvPicPr>
            <a:picLocks noChangeAspect="1"/>
          </p:cNvPicPr>
          <p:nvPr/>
        </p:nvPicPr>
        <p:blipFill>
          <a:blip r:embed="rId3"/>
          <a:stretch>
            <a:fillRect/>
          </a:stretch>
        </p:blipFill>
        <p:spPr>
          <a:xfrm>
            <a:off x="1028997" y="1251615"/>
            <a:ext cx="10343556" cy="4354770"/>
          </a:xfrm>
          <a:prstGeom prst="rect">
            <a:avLst/>
          </a:prstGeom>
        </p:spPr>
      </p:pic>
      <p:sp>
        <p:nvSpPr>
          <p:cNvPr id="8" name="TextBox 7">
            <a:extLst>
              <a:ext uri="{FF2B5EF4-FFF2-40B4-BE49-F238E27FC236}">
                <a16:creationId xmlns:a16="http://schemas.microsoft.com/office/drawing/2014/main" id="{3D667600-85B9-7B1A-E47F-CFAC38F7B3CD}"/>
              </a:ext>
            </a:extLst>
          </p:cNvPr>
          <p:cNvSpPr txBox="1"/>
          <p:nvPr/>
        </p:nvSpPr>
        <p:spPr>
          <a:xfrm>
            <a:off x="529436" y="1501775"/>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1.4</a:t>
            </a:r>
          </a:p>
        </p:txBody>
      </p:sp>
      <p:sp>
        <p:nvSpPr>
          <p:cNvPr id="16" name="TextBox 15">
            <a:extLst>
              <a:ext uri="{FF2B5EF4-FFF2-40B4-BE49-F238E27FC236}">
                <a16:creationId xmlns:a16="http://schemas.microsoft.com/office/drawing/2014/main" id="{FB5FFFDD-AEEC-3317-2F3A-0443DF829E08}"/>
              </a:ext>
            </a:extLst>
          </p:cNvPr>
          <p:cNvSpPr txBox="1"/>
          <p:nvPr/>
        </p:nvSpPr>
        <p:spPr>
          <a:xfrm>
            <a:off x="555640" y="2085456"/>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1.2</a:t>
            </a:r>
          </a:p>
        </p:txBody>
      </p:sp>
      <p:sp>
        <p:nvSpPr>
          <p:cNvPr id="22" name="TextBox 21">
            <a:extLst>
              <a:ext uri="{FF2B5EF4-FFF2-40B4-BE49-F238E27FC236}">
                <a16:creationId xmlns:a16="http://schemas.microsoft.com/office/drawing/2014/main" id="{6BC90B4F-EDC6-0BC5-CADC-F29D68C54178}"/>
              </a:ext>
            </a:extLst>
          </p:cNvPr>
          <p:cNvSpPr txBox="1"/>
          <p:nvPr/>
        </p:nvSpPr>
        <p:spPr>
          <a:xfrm>
            <a:off x="555640" y="2688187"/>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1.0</a:t>
            </a:r>
          </a:p>
        </p:txBody>
      </p:sp>
      <p:sp>
        <p:nvSpPr>
          <p:cNvPr id="23" name="TextBox 22">
            <a:extLst>
              <a:ext uri="{FF2B5EF4-FFF2-40B4-BE49-F238E27FC236}">
                <a16:creationId xmlns:a16="http://schemas.microsoft.com/office/drawing/2014/main" id="{AEAA836C-3C54-AB1B-635C-9D9D6F09A83B}"/>
              </a:ext>
            </a:extLst>
          </p:cNvPr>
          <p:cNvSpPr txBox="1"/>
          <p:nvPr/>
        </p:nvSpPr>
        <p:spPr>
          <a:xfrm>
            <a:off x="575077" y="3223247"/>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0.8</a:t>
            </a:r>
          </a:p>
        </p:txBody>
      </p:sp>
      <p:sp>
        <p:nvSpPr>
          <p:cNvPr id="24" name="TextBox 23">
            <a:extLst>
              <a:ext uri="{FF2B5EF4-FFF2-40B4-BE49-F238E27FC236}">
                <a16:creationId xmlns:a16="http://schemas.microsoft.com/office/drawing/2014/main" id="{872A7739-9EFA-DA3C-BAB4-C8A19EB7BA88}"/>
              </a:ext>
            </a:extLst>
          </p:cNvPr>
          <p:cNvSpPr txBox="1"/>
          <p:nvPr/>
        </p:nvSpPr>
        <p:spPr>
          <a:xfrm>
            <a:off x="575077" y="3833636"/>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0.6</a:t>
            </a:r>
          </a:p>
        </p:txBody>
      </p:sp>
      <p:sp>
        <p:nvSpPr>
          <p:cNvPr id="25" name="TextBox 24">
            <a:extLst>
              <a:ext uri="{FF2B5EF4-FFF2-40B4-BE49-F238E27FC236}">
                <a16:creationId xmlns:a16="http://schemas.microsoft.com/office/drawing/2014/main" id="{BC0E002A-2151-A39B-83A1-EDA37B3DF3E2}"/>
              </a:ext>
            </a:extLst>
          </p:cNvPr>
          <p:cNvSpPr txBox="1"/>
          <p:nvPr/>
        </p:nvSpPr>
        <p:spPr>
          <a:xfrm>
            <a:off x="556029" y="4441161"/>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0.4</a:t>
            </a:r>
          </a:p>
        </p:txBody>
      </p:sp>
      <p:sp>
        <p:nvSpPr>
          <p:cNvPr id="26" name="TextBox 25">
            <a:extLst>
              <a:ext uri="{FF2B5EF4-FFF2-40B4-BE49-F238E27FC236}">
                <a16:creationId xmlns:a16="http://schemas.microsoft.com/office/drawing/2014/main" id="{CAB1C98C-EA1D-F791-288B-7EE897CF8655}"/>
              </a:ext>
            </a:extLst>
          </p:cNvPr>
          <p:cNvSpPr txBox="1"/>
          <p:nvPr/>
        </p:nvSpPr>
        <p:spPr>
          <a:xfrm>
            <a:off x="556029" y="5000998"/>
            <a:ext cx="779468" cy="455125"/>
          </a:xfrm>
          <a:prstGeom prst="rect">
            <a:avLst/>
          </a:prstGeom>
          <a:noFill/>
        </p:spPr>
        <p:txBody>
          <a:bodyPr wrap="square" rtlCol="0">
            <a:spAutoFit/>
          </a:bodyPr>
          <a:lstStyle/>
          <a:p>
            <a:pPr>
              <a:lnSpc>
                <a:spcPct val="150000"/>
              </a:lnSpc>
            </a:pPr>
            <a:r>
              <a:rPr lang="en-US" dirty="0">
                <a:solidFill>
                  <a:srgbClr val="3F3F3F"/>
                </a:solidFill>
                <a:latin typeface="Century Gothic" panose="020B0502020202020204" pitchFamily="34" charset="0"/>
              </a:rPr>
              <a:t>0.2</a:t>
            </a:r>
          </a:p>
        </p:txBody>
      </p:sp>
      <p:sp>
        <p:nvSpPr>
          <p:cNvPr id="27" name="TextBox 26">
            <a:extLst>
              <a:ext uri="{FF2B5EF4-FFF2-40B4-BE49-F238E27FC236}">
                <a16:creationId xmlns:a16="http://schemas.microsoft.com/office/drawing/2014/main" id="{B215C963-A7AF-6C45-33B4-0FD43F36F6C3}"/>
              </a:ext>
            </a:extLst>
          </p:cNvPr>
          <p:cNvSpPr txBox="1"/>
          <p:nvPr/>
        </p:nvSpPr>
        <p:spPr>
          <a:xfrm>
            <a:off x="11253349" y="1825156"/>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12</a:t>
            </a:r>
          </a:p>
        </p:txBody>
      </p:sp>
      <p:sp>
        <p:nvSpPr>
          <p:cNvPr id="28" name="TextBox 27">
            <a:extLst>
              <a:ext uri="{FF2B5EF4-FFF2-40B4-BE49-F238E27FC236}">
                <a16:creationId xmlns:a16="http://schemas.microsoft.com/office/drawing/2014/main" id="{0A37FEEA-E41A-3AEA-DFD8-8BF5449CBE07}"/>
              </a:ext>
            </a:extLst>
          </p:cNvPr>
          <p:cNvSpPr txBox="1"/>
          <p:nvPr/>
        </p:nvSpPr>
        <p:spPr>
          <a:xfrm>
            <a:off x="11254533" y="2412765"/>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10</a:t>
            </a:r>
          </a:p>
        </p:txBody>
      </p:sp>
      <p:sp>
        <p:nvSpPr>
          <p:cNvPr id="29" name="TextBox 28">
            <a:extLst>
              <a:ext uri="{FF2B5EF4-FFF2-40B4-BE49-F238E27FC236}">
                <a16:creationId xmlns:a16="http://schemas.microsoft.com/office/drawing/2014/main" id="{5670E554-1CB9-4D14-E19B-99D174DC2FCD}"/>
              </a:ext>
            </a:extLst>
          </p:cNvPr>
          <p:cNvSpPr txBox="1"/>
          <p:nvPr/>
        </p:nvSpPr>
        <p:spPr>
          <a:xfrm>
            <a:off x="11309731" y="3014435"/>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8</a:t>
            </a:r>
          </a:p>
        </p:txBody>
      </p:sp>
      <p:sp>
        <p:nvSpPr>
          <p:cNvPr id="30" name="TextBox 29">
            <a:extLst>
              <a:ext uri="{FF2B5EF4-FFF2-40B4-BE49-F238E27FC236}">
                <a16:creationId xmlns:a16="http://schemas.microsoft.com/office/drawing/2014/main" id="{C9DD7282-0703-E144-3297-9EF4D6C2424F}"/>
              </a:ext>
            </a:extLst>
          </p:cNvPr>
          <p:cNvSpPr txBox="1"/>
          <p:nvPr/>
        </p:nvSpPr>
        <p:spPr>
          <a:xfrm>
            <a:off x="11304898" y="3600549"/>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6</a:t>
            </a:r>
          </a:p>
        </p:txBody>
      </p:sp>
      <p:sp>
        <p:nvSpPr>
          <p:cNvPr id="31" name="TextBox 30">
            <a:extLst>
              <a:ext uri="{FF2B5EF4-FFF2-40B4-BE49-F238E27FC236}">
                <a16:creationId xmlns:a16="http://schemas.microsoft.com/office/drawing/2014/main" id="{32B8A21A-650E-20CF-819C-44D1AE9945F1}"/>
              </a:ext>
            </a:extLst>
          </p:cNvPr>
          <p:cNvSpPr txBox="1"/>
          <p:nvPr/>
        </p:nvSpPr>
        <p:spPr>
          <a:xfrm>
            <a:off x="11309170" y="4189019"/>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4</a:t>
            </a:r>
          </a:p>
        </p:txBody>
      </p:sp>
      <p:sp>
        <p:nvSpPr>
          <p:cNvPr id="32" name="TextBox 31">
            <a:extLst>
              <a:ext uri="{FF2B5EF4-FFF2-40B4-BE49-F238E27FC236}">
                <a16:creationId xmlns:a16="http://schemas.microsoft.com/office/drawing/2014/main" id="{09D966AE-171F-A211-B4C9-DE2AF9F206BC}"/>
              </a:ext>
            </a:extLst>
          </p:cNvPr>
          <p:cNvSpPr txBox="1"/>
          <p:nvPr/>
        </p:nvSpPr>
        <p:spPr>
          <a:xfrm>
            <a:off x="11299914" y="4757005"/>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2</a:t>
            </a:r>
          </a:p>
        </p:txBody>
      </p:sp>
      <p:sp>
        <p:nvSpPr>
          <p:cNvPr id="33" name="TextBox 32">
            <a:extLst>
              <a:ext uri="{FF2B5EF4-FFF2-40B4-BE49-F238E27FC236}">
                <a16:creationId xmlns:a16="http://schemas.microsoft.com/office/drawing/2014/main" id="{F7D1F13F-A5D6-14F8-9C03-2F429D23A4F3}"/>
              </a:ext>
            </a:extLst>
          </p:cNvPr>
          <p:cNvSpPr txBox="1"/>
          <p:nvPr/>
        </p:nvSpPr>
        <p:spPr>
          <a:xfrm>
            <a:off x="3107536" y="1377409"/>
            <a:ext cx="1032664"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FAO Kc</a:t>
            </a:r>
          </a:p>
        </p:txBody>
      </p:sp>
      <p:sp>
        <p:nvSpPr>
          <p:cNvPr id="34" name="TextBox 33">
            <a:extLst>
              <a:ext uri="{FF2B5EF4-FFF2-40B4-BE49-F238E27FC236}">
                <a16:creationId xmlns:a16="http://schemas.microsoft.com/office/drawing/2014/main" id="{065AFF16-AA37-1015-BF9F-2DC7C79748F5}"/>
              </a:ext>
            </a:extLst>
          </p:cNvPr>
          <p:cNvSpPr txBox="1"/>
          <p:nvPr/>
        </p:nvSpPr>
        <p:spPr>
          <a:xfrm>
            <a:off x="3107536" y="1582374"/>
            <a:ext cx="1032664"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NDVI Kc</a:t>
            </a:r>
          </a:p>
        </p:txBody>
      </p:sp>
      <p:sp>
        <p:nvSpPr>
          <p:cNvPr id="35" name="TextBox 34">
            <a:extLst>
              <a:ext uri="{FF2B5EF4-FFF2-40B4-BE49-F238E27FC236}">
                <a16:creationId xmlns:a16="http://schemas.microsoft.com/office/drawing/2014/main" id="{64D246FE-FC1C-ECA7-502A-C9BB5368B772}"/>
              </a:ext>
            </a:extLst>
          </p:cNvPr>
          <p:cNvSpPr txBox="1"/>
          <p:nvPr/>
        </p:nvSpPr>
        <p:spPr>
          <a:xfrm>
            <a:off x="6096000" y="1354811"/>
            <a:ext cx="1663700"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Interpolated PET</a:t>
            </a:r>
          </a:p>
        </p:txBody>
      </p:sp>
      <p:sp>
        <p:nvSpPr>
          <p:cNvPr id="36" name="TextBox 35">
            <a:extLst>
              <a:ext uri="{FF2B5EF4-FFF2-40B4-BE49-F238E27FC236}">
                <a16:creationId xmlns:a16="http://schemas.microsoft.com/office/drawing/2014/main" id="{6790586F-557C-3303-1DEF-B6A44646D6AF}"/>
              </a:ext>
            </a:extLst>
          </p:cNvPr>
          <p:cNvSpPr txBox="1"/>
          <p:nvPr/>
        </p:nvSpPr>
        <p:spPr>
          <a:xfrm>
            <a:off x="6096000" y="1622611"/>
            <a:ext cx="1663700"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Observed PET</a:t>
            </a:r>
          </a:p>
        </p:txBody>
      </p:sp>
      <p:sp>
        <p:nvSpPr>
          <p:cNvPr id="37" name="TextBox 36">
            <a:extLst>
              <a:ext uri="{FF2B5EF4-FFF2-40B4-BE49-F238E27FC236}">
                <a16:creationId xmlns:a16="http://schemas.microsoft.com/office/drawing/2014/main" id="{D2225910-2E67-8109-1A98-1846606E95FB}"/>
              </a:ext>
            </a:extLst>
          </p:cNvPr>
          <p:cNvSpPr txBox="1"/>
          <p:nvPr/>
        </p:nvSpPr>
        <p:spPr>
          <a:xfrm>
            <a:off x="9326547" y="1417318"/>
            <a:ext cx="1663700"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ET based FAO</a:t>
            </a:r>
          </a:p>
        </p:txBody>
      </p:sp>
      <p:sp>
        <p:nvSpPr>
          <p:cNvPr id="38" name="TextBox 37">
            <a:extLst>
              <a:ext uri="{FF2B5EF4-FFF2-40B4-BE49-F238E27FC236}">
                <a16:creationId xmlns:a16="http://schemas.microsoft.com/office/drawing/2014/main" id="{BAC59593-26CF-0B78-E41C-CE18BB7B7C1A}"/>
              </a:ext>
            </a:extLst>
          </p:cNvPr>
          <p:cNvSpPr txBox="1"/>
          <p:nvPr/>
        </p:nvSpPr>
        <p:spPr>
          <a:xfrm>
            <a:off x="9319808" y="1639962"/>
            <a:ext cx="1663700"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ET based NDVI</a:t>
            </a:r>
          </a:p>
        </p:txBody>
      </p:sp>
      <p:sp>
        <p:nvSpPr>
          <p:cNvPr id="39" name="TextBox 38">
            <a:extLst>
              <a:ext uri="{FF2B5EF4-FFF2-40B4-BE49-F238E27FC236}">
                <a16:creationId xmlns:a16="http://schemas.microsoft.com/office/drawing/2014/main" id="{32CEB5E4-B104-A44E-93D6-FCB9808EAABC}"/>
              </a:ext>
            </a:extLst>
          </p:cNvPr>
          <p:cNvSpPr txBox="1"/>
          <p:nvPr/>
        </p:nvSpPr>
        <p:spPr>
          <a:xfrm>
            <a:off x="9199901" y="1849388"/>
            <a:ext cx="1932977" cy="374526"/>
          </a:xfrm>
          <a:prstGeom prst="rect">
            <a:avLst/>
          </a:prstGeom>
          <a:noFill/>
        </p:spPr>
        <p:txBody>
          <a:bodyPr wrap="square" rtlCol="0">
            <a:spAutoFit/>
          </a:bodyPr>
          <a:lstStyle/>
          <a:p>
            <a:pPr>
              <a:lnSpc>
                <a:spcPct val="150000"/>
              </a:lnSpc>
            </a:pPr>
            <a:r>
              <a:rPr lang="en-US" sz="1400" dirty="0">
                <a:solidFill>
                  <a:srgbClr val="3F3F3F"/>
                </a:solidFill>
                <a:latin typeface="Century Gothic" panose="020B0502020202020204" pitchFamily="34" charset="0"/>
              </a:rPr>
              <a:t>Prior overestimation</a:t>
            </a:r>
          </a:p>
        </p:txBody>
      </p:sp>
      <p:sp>
        <p:nvSpPr>
          <p:cNvPr id="40" name="TextBox 39">
            <a:extLst>
              <a:ext uri="{FF2B5EF4-FFF2-40B4-BE49-F238E27FC236}">
                <a16:creationId xmlns:a16="http://schemas.microsoft.com/office/drawing/2014/main" id="{22E84D63-0F0D-091F-0714-300D9BF879FA}"/>
              </a:ext>
            </a:extLst>
          </p:cNvPr>
          <p:cNvSpPr txBox="1"/>
          <p:nvPr/>
        </p:nvSpPr>
        <p:spPr>
          <a:xfrm>
            <a:off x="1070107" y="5489881"/>
            <a:ext cx="3070093" cy="307777"/>
          </a:xfrm>
          <a:prstGeom prst="rect">
            <a:avLst/>
          </a:prstGeom>
          <a:noFill/>
        </p:spPr>
        <p:txBody>
          <a:bodyPr wrap="square" lIns="91440" tIns="45720" rIns="91440" bIns="45720" rtlCol="0" anchor="t">
            <a:spAutoFit/>
          </a:bodyPr>
          <a:lstStyle/>
          <a:p>
            <a:r>
              <a:rPr lang="en-US" sz="1400" dirty="0">
                <a:solidFill>
                  <a:srgbClr val="3F3F3F"/>
                </a:solidFill>
                <a:latin typeface="Century Gothic"/>
              </a:rPr>
              <a:t>9/25  10/27 11/28 12/30 1/21  3/04</a:t>
            </a:r>
          </a:p>
        </p:txBody>
      </p:sp>
      <p:sp>
        <p:nvSpPr>
          <p:cNvPr id="41" name="TextBox 40">
            <a:extLst>
              <a:ext uri="{FF2B5EF4-FFF2-40B4-BE49-F238E27FC236}">
                <a16:creationId xmlns:a16="http://schemas.microsoft.com/office/drawing/2014/main" id="{FE0914B4-88B6-7E8A-200C-ABDB9A529128}"/>
              </a:ext>
            </a:extLst>
          </p:cNvPr>
          <p:cNvSpPr txBox="1"/>
          <p:nvPr/>
        </p:nvSpPr>
        <p:spPr>
          <a:xfrm>
            <a:off x="4689607" y="5503189"/>
            <a:ext cx="3070093"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9/25  10/27 11/28 12/30 1/21  3/04</a:t>
            </a:r>
          </a:p>
        </p:txBody>
      </p:sp>
      <p:sp>
        <p:nvSpPr>
          <p:cNvPr id="42" name="TextBox 41">
            <a:extLst>
              <a:ext uri="{FF2B5EF4-FFF2-40B4-BE49-F238E27FC236}">
                <a16:creationId xmlns:a16="http://schemas.microsoft.com/office/drawing/2014/main" id="{E75AB5B3-9F9F-CC59-FD4F-6D89FDA1F76E}"/>
              </a:ext>
            </a:extLst>
          </p:cNvPr>
          <p:cNvSpPr txBox="1"/>
          <p:nvPr/>
        </p:nvSpPr>
        <p:spPr>
          <a:xfrm>
            <a:off x="8226021" y="5503188"/>
            <a:ext cx="3070093"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9/25  10/27 11/28 12/30 1/21  3/04</a:t>
            </a:r>
          </a:p>
        </p:txBody>
      </p:sp>
      <p:sp>
        <p:nvSpPr>
          <p:cNvPr id="45" name="TextBox 44">
            <a:extLst>
              <a:ext uri="{FF2B5EF4-FFF2-40B4-BE49-F238E27FC236}">
                <a16:creationId xmlns:a16="http://schemas.microsoft.com/office/drawing/2014/main" id="{1498CAA7-D767-B0B3-09E3-78140A120D7E}"/>
              </a:ext>
            </a:extLst>
          </p:cNvPr>
          <p:cNvSpPr txBox="1"/>
          <p:nvPr/>
        </p:nvSpPr>
        <p:spPr>
          <a:xfrm rot="16200000">
            <a:off x="10728245" y="3298333"/>
            <a:ext cx="2282997" cy="369332"/>
          </a:xfrm>
          <a:prstGeom prst="rect">
            <a:avLst/>
          </a:prstGeom>
          <a:solidFill>
            <a:schemeClr val="bg1"/>
          </a:solidFill>
        </p:spPr>
        <p:txBody>
          <a:bodyPr wrap="none" lIns="91440" tIns="45720" rIns="91440" bIns="45720" rtlCol="0" anchor="t">
            <a:spAutoFit/>
          </a:bodyPr>
          <a:lstStyle/>
          <a:p>
            <a:r>
              <a:rPr lang="en-US" dirty="0">
                <a:solidFill>
                  <a:srgbClr val="0070C0"/>
                </a:solidFill>
                <a:latin typeface="Century Gothic"/>
              </a:rPr>
              <a:t>Evapotranspiration</a:t>
            </a:r>
          </a:p>
        </p:txBody>
      </p:sp>
      <p:sp>
        <p:nvSpPr>
          <p:cNvPr id="2" name="TextBox 1">
            <a:extLst>
              <a:ext uri="{FF2B5EF4-FFF2-40B4-BE49-F238E27FC236}">
                <a16:creationId xmlns:a16="http://schemas.microsoft.com/office/drawing/2014/main" id="{AD298002-6CEB-0EB4-E870-843085649D9C}"/>
              </a:ext>
            </a:extLst>
          </p:cNvPr>
          <p:cNvSpPr txBox="1"/>
          <p:nvPr/>
        </p:nvSpPr>
        <p:spPr>
          <a:xfrm>
            <a:off x="11238259" y="1252769"/>
            <a:ext cx="779468" cy="455125"/>
          </a:xfrm>
          <a:prstGeom prst="rect">
            <a:avLst/>
          </a:prstGeom>
          <a:noFill/>
        </p:spPr>
        <p:txBody>
          <a:bodyPr wrap="square" lIns="91440" tIns="45720" rIns="91440" bIns="45720" rtlCol="0" anchor="ctr">
            <a:spAutoFit/>
          </a:bodyPr>
          <a:lstStyle/>
          <a:p>
            <a:pPr>
              <a:lnSpc>
                <a:spcPct val="150000"/>
              </a:lnSpc>
            </a:pPr>
            <a:r>
              <a:rPr lang="en-US" dirty="0">
                <a:solidFill>
                  <a:srgbClr val="0070C0"/>
                </a:solidFill>
                <a:latin typeface="Century Gothic"/>
              </a:rPr>
              <a:t>14</a:t>
            </a:r>
            <a:endParaRPr lang="en-US" dirty="0">
              <a:solidFill>
                <a:srgbClr val="0070C0"/>
              </a:solidFill>
              <a:latin typeface="Century Gothic" panose="020B0502020202020204" pitchFamily="34" charset="0"/>
            </a:endParaRPr>
          </a:p>
        </p:txBody>
      </p:sp>
      <p:sp>
        <p:nvSpPr>
          <p:cNvPr id="3" name="TextBox 2">
            <a:extLst>
              <a:ext uri="{FF2B5EF4-FFF2-40B4-BE49-F238E27FC236}">
                <a16:creationId xmlns:a16="http://schemas.microsoft.com/office/drawing/2014/main" id="{1636F5FB-858F-55B2-29EA-5F79E5A8E759}"/>
              </a:ext>
            </a:extLst>
          </p:cNvPr>
          <p:cNvSpPr txBox="1"/>
          <p:nvPr/>
        </p:nvSpPr>
        <p:spPr>
          <a:xfrm>
            <a:off x="9199901" y="2068180"/>
            <a:ext cx="2031056" cy="374526"/>
          </a:xfrm>
          <a:prstGeom prst="rect">
            <a:avLst/>
          </a:prstGeom>
          <a:noFill/>
        </p:spPr>
        <p:txBody>
          <a:bodyPr wrap="square" lIns="91440" tIns="45720" rIns="91440" bIns="45720" rtlCol="0" anchor="t">
            <a:spAutoFit/>
          </a:bodyPr>
          <a:lstStyle/>
          <a:p>
            <a:pPr>
              <a:lnSpc>
                <a:spcPct val="150000"/>
              </a:lnSpc>
            </a:pPr>
            <a:r>
              <a:rPr lang="en-US" sz="1400" dirty="0">
                <a:solidFill>
                  <a:srgbClr val="3F3F3F"/>
                </a:solidFill>
                <a:latin typeface="Century Gothic"/>
              </a:rPr>
              <a:t>Prior underestimation</a:t>
            </a:r>
            <a:endParaRPr lang="en-US" sz="1400" dirty="0" err="1">
              <a:solidFill>
                <a:srgbClr val="3F3F3F"/>
              </a:solidFill>
              <a:latin typeface="Century Gothic" panose="020B0502020202020204" pitchFamily="34" charset="0"/>
            </a:endParaRPr>
          </a:p>
        </p:txBody>
      </p:sp>
      <p:sp>
        <p:nvSpPr>
          <p:cNvPr id="11" name="TextBox 10">
            <a:extLst>
              <a:ext uri="{FF2B5EF4-FFF2-40B4-BE49-F238E27FC236}">
                <a16:creationId xmlns:a16="http://schemas.microsoft.com/office/drawing/2014/main" id="{BE4D8287-BD65-FA42-5B93-CE7977E30A70}"/>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Corn Site CO-LO-102 during Growing Cycle 2021–2022</a:t>
            </a:r>
          </a:p>
        </p:txBody>
      </p:sp>
      <p:sp>
        <p:nvSpPr>
          <p:cNvPr id="43" name="TextBox 42">
            <a:extLst>
              <a:ext uri="{FF2B5EF4-FFF2-40B4-BE49-F238E27FC236}">
                <a16:creationId xmlns:a16="http://schemas.microsoft.com/office/drawing/2014/main" id="{4C236FDC-B260-D24D-B771-8FEEA22C0D67}"/>
              </a:ext>
            </a:extLst>
          </p:cNvPr>
          <p:cNvSpPr txBox="1"/>
          <p:nvPr/>
        </p:nvSpPr>
        <p:spPr>
          <a:xfrm>
            <a:off x="1147943" y="5752194"/>
            <a:ext cx="9931674" cy="307777"/>
          </a:xfrm>
          <a:prstGeom prst="rect">
            <a:avLst/>
          </a:prstGeom>
          <a:noFill/>
        </p:spPr>
        <p:txBody>
          <a:bodyPr wrap="square" lIns="91440" tIns="45720" rIns="91440" bIns="45720" rtlCol="0" anchor="t">
            <a:spAutoFit/>
          </a:bodyPr>
          <a:lstStyle/>
          <a:p>
            <a:pPr algn="ctr"/>
            <a:r>
              <a:rPr lang="en-US" sz="1400" dirty="0">
                <a:solidFill>
                  <a:srgbClr val="3F3F3F"/>
                </a:solidFill>
                <a:latin typeface="Century Gothic"/>
              </a:rPr>
              <a:t>Day after Planting (mm/dd)</a:t>
            </a:r>
            <a:endParaRPr lang="en-US" dirty="0"/>
          </a:p>
        </p:txBody>
      </p:sp>
      <p:sp>
        <p:nvSpPr>
          <p:cNvPr id="46" name="TextBox 45">
            <a:extLst>
              <a:ext uri="{FF2B5EF4-FFF2-40B4-BE49-F238E27FC236}">
                <a16:creationId xmlns:a16="http://schemas.microsoft.com/office/drawing/2014/main" id="{CF74F16C-5783-0D45-8590-306F3ACDD3E8}"/>
              </a:ext>
            </a:extLst>
          </p:cNvPr>
          <p:cNvSpPr txBox="1"/>
          <p:nvPr/>
        </p:nvSpPr>
        <p:spPr>
          <a:xfrm rot="16200000">
            <a:off x="-748561" y="3253292"/>
            <a:ext cx="2260345" cy="369332"/>
          </a:xfrm>
          <a:prstGeom prst="rect">
            <a:avLst/>
          </a:prstGeom>
          <a:noFill/>
        </p:spPr>
        <p:txBody>
          <a:bodyPr wrap="square" lIns="91440" tIns="45720" rIns="91440" bIns="45720" rtlCol="0" anchor="t">
            <a:spAutoFit/>
          </a:bodyPr>
          <a:lstStyle/>
          <a:p>
            <a:r>
              <a:rPr lang="en-US" dirty="0">
                <a:solidFill>
                  <a:schemeClr val="tx1">
                    <a:lumMod val="75000"/>
                    <a:lumOff val="25000"/>
                  </a:schemeClr>
                </a:solidFill>
                <a:latin typeface="Century Gothic"/>
              </a:rPr>
              <a:t>Crop coefficient</a:t>
            </a:r>
            <a:endParaRPr lang="en-US" dirty="0">
              <a:solidFill>
                <a:schemeClr val="tx1">
                  <a:lumMod val="75000"/>
                  <a:lumOff val="25000"/>
                </a:schemeClr>
              </a:solidFill>
            </a:endParaRPr>
          </a:p>
        </p:txBody>
      </p:sp>
    </p:spTree>
    <p:extLst>
      <p:ext uri="{BB962C8B-B14F-4D97-AF65-F5344CB8AC3E}">
        <p14:creationId xmlns:p14="http://schemas.microsoft.com/office/powerpoint/2010/main" val="294356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grass, sky, plant&#10;&#10;Description automatically generated">
            <a:extLst>
              <a:ext uri="{FF2B5EF4-FFF2-40B4-BE49-F238E27FC236}">
                <a16:creationId xmlns:a16="http://schemas.microsoft.com/office/drawing/2014/main" id="{2E402793-6DDC-BA06-B4C2-AD6E38ED53D4}"/>
              </a:ext>
            </a:extLst>
          </p:cNvPr>
          <p:cNvPicPr>
            <a:picLocks noChangeAspect="1"/>
          </p:cNvPicPr>
          <p:nvPr/>
        </p:nvPicPr>
        <p:blipFill>
          <a:blip r:embed="rId3"/>
          <a:stretch>
            <a:fillRect/>
          </a:stretch>
        </p:blipFill>
        <p:spPr>
          <a:xfrm>
            <a:off x="495300" y="1073020"/>
            <a:ext cx="5003800" cy="5232659"/>
          </a:xfrm>
          <a:prstGeom prst="rect">
            <a:avLst/>
          </a:prstGeom>
          <a:ln>
            <a:noFill/>
          </a:ln>
          <a:effectLst>
            <a:softEdge rad="112500"/>
          </a:effectLst>
        </p:spPr>
      </p:pic>
      <p:sp>
        <p:nvSpPr>
          <p:cNvPr id="8" name="Text Placeholder 5">
            <a:extLst>
              <a:ext uri="{FF2B5EF4-FFF2-40B4-BE49-F238E27FC236}">
                <a16:creationId xmlns:a16="http://schemas.microsoft.com/office/drawing/2014/main" id="{43ACCD36-1854-30D0-AD8A-451D6E7BF41A}"/>
              </a:ext>
            </a:extLst>
          </p:cNvPr>
          <p:cNvSpPr txBox="1">
            <a:spLocks/>
          </p:cNvSpPr>
          <p:nvPr/>
        </p:nvSpPr>
        <p:spPr>
          <a:xfrm>
            <a:off x="5496021" y="1480919"/>
            <a:ext cx="6318741" cy="38961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Studied the relationship between </a:t>
            </a:r>
          </a:p>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    Kc and NDVI at </a:t>
            </a:r>
            <a:r>
              <a:rPr lang="en-US" sz="2400" b="1" dirty="0">
                <a:solidFill>
                  <a:schemeClr val="tx1">
                    <a:lumMod val="75000"/>
                    <a:lumOff val="25000"/>
                  </a:schemeClr>
                </a:solidFill>
                <a:latin typeface="Century Gothic"/>
                <a:cs typeface="Calibri"/>
              </a:rPr>
              <a:t>8 sites</a:t>
            </a: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Produced </a:t>
            </a:r>
            <a:r>
              <a:rPr lang="en-US" sz="2400" b="1" dirty="0">
                <a:solidFill>
                  <a:schemeClr val="tx1">
                    <a:lumMod val="75000"/>
                    <a:lumOff val="25000"/>
                  </a:schemeClr>
                </a:solidFill>
                <a:latin typeface="Century Gothic"/>
                <a:cs typeface="Calibri"/>
              </a:rPr>
              <a:t>1 regional model</a:t>
            </a:r>
            <a:r>
              <a:rPr lang="en-US" sz="2400" dirty="0">
                <a:solidFill>
                  <a:schemeClr val="tx1">
                    <a:lumMod val="75000"/>
                    <a:lumOff val="25000"/>
                  </a:schemeClr>
                </a:solidFill>
                <a:latin typeface="Century Gothic"/>
                <a:cs typeface="Calibri"/>
              </a:rPr>
              <a:t>,         which was validated at </a:t>
            </a:r>
            <a:r>
              <a:rPr lang="en-US" sz="2400" b="1" dirty="0">
                <a:solidFill>
                  <a:schemeClr val="tx1">
                    <a:lumMod val="75000"/>
                    <a:lumOff val="25000"/>
                  </a:schemeClr>
                </a:solidFill>
                <a:latin typeface="Century Gothic"/>
                <a:cs typeface="Calibri"/>
              </a:rPr>
              <a:t>4 locations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This method followed typical growth      stages and captured unique  vegetation responses at each site</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Assessed actual crop water requirements</a:t>
            </a:r>
          </a:p>
          <a:p>
            <a:pPr marL="342900" indent="-342900">
              <a:lnSpc>
                <a:spcPct val="100000"/>
              </a:lnSpc>
              <a:spcBef>
                <a:spcPts val="0"/>
              </a:spcBef>
              <a:spcAft>
                <a:spcPts val="600"/>
              </a:spcAft>
              <a:buClr>
                <a:srgbClr val="CF703B"/>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p:txBody>
      </p:sp>
      <p:sp>
        <p:nvSpPr>
          <p:cNvPr id="3" name="Title 1">
            <a:extLst>
              <a:ext uri="{FF2B5EF4-FFF2-40B4-BE49-F238E27FC236}">
                <a16:creationId xmlns:a16="http://schemas.microsoft.com/office/drawing/2014/main" id="{49C5078D-0E21-F3C4-6CF5-E932409B93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Key FINDINGS from Corn NDVI</a:t>
            </a:r>
          </a:p>
        </p:txBody>
      </p:sp>
      <p:sp>
        <p:nvSpPr>
          <p:cNvPr id="6" name="Text Placeholder 4">
            <a:extLst>
              <a:ext uri="{FF2B5EF4-FFF2-40B4-BE49-F238E27FC236}">
                <a16:creationId xmlns:a16="http://schemas.microsoft.com/office/drawing/2014/main" id="{CE9F045B-8F5A-4DF9-D8E9-701320A08AE2}"/>
              </a:ext>
            </a:extLst>
          </p:cNvPr>
          <p:cNvSpPr txBox="1">
            <a:spLocks/>
          </p:cNvSpPr>
          <p:nvPr/>
        </p:nvSpPr>
        <p:spPr>
          <a:xfrm>
            <a:off x="518339" y="642039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Sciencia58 (</a:t>
            </a:r>
            <a:r>
              <a:rPr lang="en-US" dirty="0" err="1">
                <a:solidFill>
                  <a:schemeClr val="tx1">
                    <a:lumMod val="75000"/>
                    <a:lumOff val="25000"/>
                  </a:schemeClr>
                </a:solidFill>
                <a:latin typeface="Century Gothic"/>
              </a:rPr>
              <a:t>Wikicommons</a:t>
            </a:r>
            <a:r>
              <a:rPr lang="en-US" dirty="0">
                <a:solidFill>
                  <a:schemeClr val="tx1">
                    <a:lumMod val="75000"/>
                    <a:lumOff val="25000"/>
                  </a:schemeClr>
                </a:solidFill>
                <a:latin typeface="Century Gothic"/>
              </a:rPr>
              <a:t>)</a:t>
            </a:r>
            <a:endParaRPr lang="en-US" dirty="0">
              <a:solidFill>
                <a:schemeClr val="tx1">
                  <a:lumMod val="75000"/>
                  <a:lumOff val="25000"/>
                </a:schemeClr>
              </a:solidFill>
            </a:endParaRPr>
          </a:p>
        </p:txBody>
      </p:sp>
      <p:pic>
        <p:nvPicPr>
          <p:cNvPr id="2" name="Picture 4">
            <a:extLst>
              <a:ext uri="{FF2B5EF4-FFF2-40B4-BE49-F238E27FC236}">
                <a16:creationId xmlns:a16="http://schemas.microsoft.com/office/drawing/2014/main" id="{31D8188F-2EE2-A939-AD07-3701BBD1FF6D}"/>
              </a:ext>
            </a:extLst>
          </p:cNvPr>
          <p:cNvPicPr>
            <a:picLocks noChangeAspect="1"/>
          </p:cNvPicPr>
          <p:nvPr/>
        </p:nvPicPr>
        <p:blipFill rotWithShape="1">
          <a:blip r:embed="rId4"/>
          <a:srcRect l="11756" t="388" r="16981" b="-777"/>
          <a:stretch/>
        </p:blipFill>
        <p:spPr>
          <a:xfrm>
            <a:off x="503806" y="1069041"/>
            <a:ext cx="4992215" cy="5256553"/>
          </a:xfrm>
          <a:prstGeom prst="rect">
            <a:avLst/>
          </a:prstGeom>
          <a:ln>
            <a:noFill/>
          </a:ln>
          <a:effectLst>
            <a:softEdge rad="112500"/>
          </a:effectLst>
        </p:spPr>
      </p:pic>
    </p:spTree>
    <p:extLst>
      <p:ext uri="{BB962C8B-B14F-4D97-AF65-F5344CB8AC3E}">
        <p14:creationId xmlns:p14="http://schemas.microsoft.com/office/powerpoint/2010/main" val="4181566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DATA – Walnut NDVI through time</a:t>
            </a:r>
            <a:endParaRPr lang="en-US"/>
          </a:p>
        </p:txBody>
      </p:sp>
      <p:pic>
        <p:nvPicPr>
          <p:cNvPr id="4" name="Picture 3" descr="Graphical user interface, diagram&#10;&#10;Description automatically generated">
            <a:extLst>
              <a:ext uri="{FF2B5EF4-FFF2-40B4-BE49-F238E27FC236}">
                <a16:creationId xmlns:a16="http://schemas.microsoft.com/office/drawing/2014/main" id="{3C898E22-888A-8605-6A04-0B6B1765BCF2}"/>
              </a:ext>
            </a:extLst>
          </p:cNvPr>
          <p:cNvPicPr>
            <a:picLocks noChangeAspect="1"/>
          </p:cNvPicPr>
          <p:nvPr/>
        </p:nvPicPr>
        <p:blipFill>
          <a:blip r:embed="rId3"/>
          <a:stretch>
            <a:fillRect/>
          </a:stretch>
        </p:blipFill>
        <p:spPr>
          <a:xfrm>
            <a:off x="694229" y="1517082"/>
            <a:ext cx="10132981" cy="3823835"/>
          </a:xfrm>
          <a:prstGeom prst="rect">
            <a:avLst/>
          </a:prstGeom>
        </p:spPr>
      </p:pic>
      <p:grpSp>
        <p:nvGrpSpPr>
          <p:cNvPr id="2" name="Group 1">
            <a:extLst>
              <a:ext uri="{FF2B5EF4-FFF2-40B4-BE49-F238E27FC236}">
                <a16:creationId xmlns:a16="http://schemas.microsoft.com/office/drawing/2014/main" id="{4DCC3FC5-ABA5-830B-1989-5B1E54038E73}"/>
              </a:ext>
            </a:extLst>
          </p:cNvPr>
          <p:cNvGrpSpPr/>
          <p:nvPr/>
        </p:nvGrpSpPr>
        <p:grpSpPr>
          <a:xfrm>
            <a:off x="1312019" y="1211462"/>
            <a:ext cx="8866082" cy="3076550"/>
            <a:chOff x="1677779" y="1211462"/>
            <a:chExt cx="8866082" cy="3076550"/>
          </a:xfrm>
        </p:grpSpPr>
        <p:sp>
          <p:nvSpPr>
            <p:cNvPr id="8" name="TextBox 7">
              <a:extLst>
                <a:ext uri="{FF2B5EF4-FFF2-40B4-BE49-F238E27FC236}">
                  <a16:creationId xmlns:a16="http://schemas.microsoft.com/office/drawing/2014/main" id="{005B0435-A25B-F87D-6459-FDA2225AB120}"/>
                </a:ext>
              </a:extLst>
            </p:cNvPr>
            <p:cNvSpPr txBox="1"/>
            <p:nvPr/>
          </p:nvSpPr>
          <p:spPr>
            <a:xfrm>
              <a:off x="1702525" y="1211462"/>
              <a:ext cx="1024639"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Sep-20</a:t>
              </a:r>
            </a:p>
          </p:txBody>
        </p:sp>
        <p:sp>
          <p:nvSpPr>
            <p:cNvPr id="16" name="TextBox 15">
              <a:extLst>
                <a:ext uri="{FF2B5EF4-FFF2-40B4-BE49-F238E27FC236}">
                  <a16:creationId xmlns:a16="http://schemas.microsoft.com/office/drawing/2014/main" id="{2606A016-EF6B-D025-D3D4-2CEC5732B57F}"/>
                </a:ext>
              </a:extLst>
            </p:cNvPr>
            <p:cNvSpPr txBox="1"/>
            <p:nvPr/>
          </p:nvSpPr>
          <p:spPr>
            <a:xfrm>
              <a:off x="7032170" y="3887902"/>
              <a:ext cx="1021433"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Feb-27</a:t>
              </a:r>
            </a:p>
          </p:txBody>
        </p:sp>
        <p:sp>
          <p:nvSpPr>
            <p:cNvPr id="22" name="TextBox 21">
              <a:extLst>
                <a:ext uri="{FF2B5EF4-FFF2-40B4-BE49-F238E27FC236}">
                  <a16:creationId xmlns:a16="http://schemas.microsoft.com/office/drawing/2014/main" id="{14265B93-003F-53C7-00E0-BC95525EC826}"/>
                </a:ext>
              </a:extLst>
            </p:cNvPr>
            <p:cNvSpPr txBox="1"/>
            <p:nvPr/>
          </p:nvSpPr>
          <p:spPr>
            <a:xfrm>
              <a:off x="7032171" y="2540489"/>
              <a:ext cx="1079142"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Dec-25</a:t>
              </a:r>
            </a:p>
          </p:txBody>
        </p:sp>
        <p:sp>
          <p:nvSpPr>
            <p:cNvPr id="23" name="TextBox 22">
              <a:extLst>
                <a:ext uri="{FF2B5EF4-FFF2-40B4-BE49-F238E27FC236}">
                  <a16:creationId xmlns:a16="http://schemas.microsoft.com/office/drawing/2014/main" id="{E0A86F46-FDD0-7171-AC38-84BE4C780FF0}"/>
                </a:ext>
              </a:extLst>
            </p:cNvPr>
            <p:cNvSpPr txBox="1"/>
            <p:nvPr/>
          </p:nvSpPr>
          <p:spPr>
            <a:xfrm>
              <a:off x="4454433" y="1227418"/>
              <a:ext cx="1031051" cy="400110"/>
            </a:xfrm>
            <a:prstGeom prst="rect">
              <a:avLst/>
            </a:prstGeom>
            <a:noFill/>
          </p:spPr>
          <p:txBody>
            <a:bodyPr wrap="none" rtlCol="0">
              <a:spAutoFit/>
            </a:bodyPr>
            <a:lstStyle/>
            <a:p>
              <a:r>
                <a:rPr lang="en-US" sz="2000" dirty="0">
                  <a:solidFill>
                    <a:srgbClr val="3F3F3F"/>
                  </a:solidFill>
                  <a:latin typeface="Century Gothic" panose="020B0502020202020204" pitchFamily="34" charset="0"/>
                </a:rPr>
                <a:t>Oct-06</a:t>
              </a:r>
            </a:p>
          </p:txBody>
        </p:sp>
        <p:sp>
          <p:nvSpPr>
            <p:cNvPr id="24" name="TextBox 23">
              <a:extLst>
                <a:ext uri="{FF2B5EF4-FFF2-40B4-BE49-F238E27FC236}">
                  <a16:creationId xmlns:a16="http://schemas.microsoft.com/office/drawing/2014/main" id="{18D229E6-2199-1E2F-0B85-0BCFE2C47ABD}"/>
                </a:ext>
              </a:extLst>
            </p:cNvPr>
            <p:cNvSpPr txBox="1"/>
            <p:nvPr/>
          </p:nvSpPr>
          <p:spPr>
            <a:xfrm>
              <a:off x="6974874" y="1227418"/>
              <a:ext cx="1031051"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Oct-22</a:t>
              </a:r>
            </a:p>
          </p:txBody>
        </p:sp>
        <p:sp>
          <p:nvSpPr>
            <p:cNvPr id="25" name="TextBox 24">
              <a:extLst>
                <a:ext uri="{FF2B5EF4-FFF2-40B4-BE49-F238E27FC236}">
                  <a16:creationId xmlns:a16="http://schemas.microsoft.com/office/drawing/2014/main" id="{892C52EA-B969-7A1C-7831-62BBD4028BD7}"/>
                </a:ext>
              </a:extLst>
            </p:cNvPr>
            <p:cNvSpPr txBox="1"/>
            <p:nvPr/>
          </p:nvSpPr>
          <p:spPr>
            <a:xfrm>
              <a:off x="4454433" y="2540489"/>
              <a:ext cx="1079142"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Dec-09</a:t>
              </a:r>
            </a:p>
          </p:txBody>
        </p:sp>
        <p:sp>
          <p:nvSpPr>
            <p:cNvPr id="26" name="TextBox 25">
              <a:extLst>
                <a:ext uri="{FF2B5EF4-FFF2-40B4-BE49-F238E27FC236}">
                  <a16:creationId xmlns:a16="http://schemas.microsoft.com/office/drawing/2014/main" id="{11C82F8F-18C1-5DE4-31AF-D3DF8F4EFF22}"/>
                </a:ext>
              </a:extLst>
            </p:cNvPr>
            <p:cNvSpPr txBox="1"/>
            <p:nvPr/>
          </p:nvSpPr>
          <p:spPr>
            <a:xfrm>
              <a:off x="4454434" y="3887902"/>
              <a:ext cx="1021433"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Feb-11</a:t>
              </a:r>
            </a:p>
          </p:txBody>
        </p:sp>
        <p:sp>
          <p:nvSpPr>
            <p:cNvPr id="27" name="TextBox 26">
              <a:extLst>
                <a:ext uri="{FF2B5EF4-FFF2-40B4-BE49-F238E27FC236}">
                  <a16:creationId xmlns:a16="http://schemas.microsoft.com/office/drawing/2014/main" id="{35C7B215-D7D4-D960-3222-E12A1EC3C15D}"/>
                </a:ext>
              </a:extLst>
            </p:cNvPr>
            <p:cNvSpPr txBox="1"/>
            <p:nvPr/>
          </p:nvSpPr>
          <p:spPr>
            <a:xfrm>
              <a:off x="1677779" y="3887902"/>
              <a:ext cx="1010213"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Jan-26</a:t>
              </a:r>
            </a:p>
          </p:txBody>
        </p:sp>
        <p:sp>
          <p:nvSpPr>
            <p:cNvPr id="28" name="TextBox 27">
              <a:extLst>
                <a:ext uri="{FF2B5EF4-FFF2-40B4-BE49-F238E27FC236}">
                  <a16:creationId xmlns:a16="http://schemas.microsoft.com/office/drawing/2014/main" id="{FB29E18D-F173-729D-C7E7-BCF406B6A75A}"/>
                </a:ext>
              </a:extLst>
            </p:cNvPr>
            <p:cNvSpPr txBox="1"/>
            <p:nvPr/>
          </p:nvSpPr>
          <p:spPr>
            <a:xfrm>
              <a:off x="1699621" y="2547503"/>
              <a:ext cx="1055097"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Nov-23</a:t>
              </a:r>
            </a:p>
          </p:txBody>
        </p:sp>
        <p:sp>
          <p:nvSpPr>
            <p:cNvPr id="29" name="TextBox 28">
              <a:extLst>
                <a:ext uri="{FF2B5EF4-FFF2-40B4-BE49-F238E27FC236}">
                  <a16:creationId xmlns:a16="http://schemas.microsoft.com/office/drawing/2014/main" id="{B3027EDC-A7C0-7884-4093-C739E37343DE}"/>
                </a:ext>
              </a:extLst>
            </p:cNvPr>
            <p:cNvSpPr txBox="1"/>
            <p:nvPr/>
          </p:nvSpPr>
          <p:spPr>
            <a:xfrm>
              <a:off x="9501588" y="3887902"/>
              <a:ext cx="1042273"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Mar-14</a:t>
              </a:r>
            </a:p>
          </p:txBody>
        </p:sp>
        <p:sp>
          <p:nvSpPr>
            <p:cNvPr id="30" name="TextBox 29">
              <a:extLst>
                <a:ext uri="{FF2B5EF4-FFF2-40B4-BE49-F238E27FC236}">
                  <a16:creationId xmlns:a16="http://schemas.microsoft.com/office/drawing/2014/main" id="{87121508-8621-7D95-8AF0-9F11B51BD753}"/>
                </a:ext>
              </a:extLst>
            </p:cNvPr>
            <p:cNvSpPr txBox="1"/>
            <p:nvPr/>
          </p:nvSpPr>
          <p:spPr>
            <a:xfrm>
              <a:off x="9501588" y="2542299"/>
              <a:ext cx="1010213" cy="400110"/>
            </a:xfrm>
            <a:prstGeom prst="rect">
              <a:avLst/>
            </a:prstGeom>
            <a:noFill/>
          </p:spPr>
          <p:txBody>
            <a:bodyPr wrap="none" rtlCol="0">
              <a:spAutoFit/>
            </a:bodyPr>
            <a:lstStyle/>
            <a:p>
              <a:r>
                <a:rPr lang="en-US" sz="2000">
                  <a:solidFill>
                    <a:srgbClr val="3F3F3F"/>
                  </a:solidFill>
                  <a:latin typeface="Century Gothic" panose="020B0502020202020204" pitchFamily="34" charset="0"/>
                </a:rPr>
                <a:t>Jan-10</a:t>
              </a:r>
            </a:p>
          </p:txBody>
        </p:sp>
        <p:sp>
          <p:nvSpPr>
            <p:cNvPr id="31" name="TextBox 30">
              <a:extLst>
                <a:ext uri="{FF2B5EF4-FFF2-40B4-BE49-F238E27FC236}">
                  <a16:creationId xmlns:a16="http://schemas.microsoft.com/office/drawing/2014/main" id="{7BA139E3-D72E-32AA-6AFB-9548774335F2}"/>
                </a:ext>
              </a:extLst>
            </p:cNvPr>
            <p:cNvSpPr txBox="1"/>
            <p:nvPr/>
          </p:nvSpPr>
          <p:spPr>
            <a:xfrm>
              <a:off x="9479145" y="1211462"/>
              <a:ext cx="1055097" cy="400110"/>
            </a:xfrm>
            <a:prstGeom prst="rect">
              <a:avLst/>
            </a:prstGeom>
            <a:noFill/>
          </p:spPr>
          <p:txBody>
            <a:bodyPr wrap="none" rtlCol="0">
              <a:spAutoFit/>
            </a:bodyPr>
            <a:lstStyle/>
            <a:p>
              <a:r>
                <a:rPr lang="en-US" sz="2000" dirty="0">
                  <a:solidFill>
                    <a:srgbClr val="3F3F3F"/>
                  </a:solidFill>
                  <a:latin typeface="Century Gothic" panose="020B0502020202020204" pitchFamily="34" charset="0"/>
                </a:rPr>
                <a:t>Nov-07</a:t>
              </a:r>
            </a:p>
          </p:txBody>
        </p:sp>
      </p:grpSp>
      <p:sp>
        <p:nvSpPr>
          <p:cNvPr id="3" name="TextBox 2">
            <a:extLst>
              <a:ext uri="{FF2B5EF4-FFF2-40B4-BE49-F238E27FC236}">
                <a16:creationId xmlns:a16="http://schemas.microsoft.com/office/drawing/2014/main" id="{BD55F9DB-10E2-D444-9CA2-E39CCAE23E5B}"/>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Walnut Site WA-LO-101 (28 ha.) during Growing Cycle 2019–2020</a:t>
            </a:r>
            <a:endParaRPr lang="en-US" sz="2400" i="1" dirty="0">
              <a:latin typeface="Century Gothic"/>
              <a:ea typeface="+mn-lt"/>
              <a:cs typeface="+mn-lt"/>
            </a:endParaRPr>
          </a:p>
        </p:txBody>
      </p:sp>
      <p:pic>
        <p:nvPicPr>
          <p:cNvPr id="10" name="Picture 10">
            <a:extLst>
              <a:ext uri="{FF2B5EF4-FFF2-40B4-BE49-F238E27FC236}">
                <a16:creationId xmlns:a16="http://schemas.microsoft.com/office/drawing/2014/main" id="{37936F73-C63D-6D7F-9A20-97E736D3B573}"/>
              </a:ext>
            </a:extLst>
          </p:cNvPr>
          <p:cNvPicPr>
            <a:picLocks noChangeAspect="1"/>
          </p:cNvPicPr>
          <p:nvPr/>
        </p:nvPicPr>
        <p:blipFill rotWithShape="1">
          <a:blip r:embed="rId4"/>
          <a:srcRect l="91572" r="4728" b="-266"/>
          <a:stretch/>
        </p:blipFill>
        <p:spPr>
          <a:xfrm>
            <a:off x="11013440" y="1518613"/>
            <a:ext cx="365771" cy="3830937"/>
          </a:xfrm>
          <a:prstGeom prst="rect">
            <a:avLst/>
          </a:prstGeom>
        </p:spPr>
      </p:pic>
      <p:sp>
        <p:nvSpPr>
          <p:cNvPr id="9" name="TextBox 8">
            <a:extLst>
              <a:ext uri="{FF2B5EF4-FFF2-40B4-BE49-F238E27FC236}">
                <a16:creationId xmlns:a16="http://schemas.microsoft.com/office/drawing/2014/main" id="{6F904459-E473-83F3-E211-F6DDF01916EA}"/>
              </a:ext>
            </a:extLst>
          </p:cNvPr>
          <p:cNvSpPr txBox="1"/>
          <p:nvPr/>
        </p:nvSpPr>
        <p:spPr>
          <a:xfrm>
            <a:off x="11320228" y="482262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0.06</a:t>
            </a:r>
            <a:endParaRPr lang="en-US">
              <a:solidFill>
                <a:srgbClr val="3F3F3F"/>
              </a:solidFill>
            </a:endParaRPr>
          </a:p>
        </p:txBody>
      </p:sp>
      <p:sp>
        <p:nvSpPr>
          <p:cNvPr id="12" name="TextBox 11">
            <a:extLst>
              <a:ext uri="{FF2B5EF4-FFF2-40B4-BE49-F238E27FC236}">
                <a16:creationId xmlns:a16="http://schemas.microsoft.com/office/drawing/2014/main" id="{029FE2C6-1EB0-CC30-0CDC-C8D06B22E472}"/>
              </a:ext>
            </a:extLst>
          </p:cNvPr>
          <p:cNvSpPr txBox="1"/>
          <p:nvPr/>
        </p:nvSpPr>
        <p:spPr>
          <a:xfrm>
            <a:off x="11340548" y="419270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0.08</a:t>
            </a:r>
            <a:endParaRPr lang="en-US">
              <a:solidFill>
                <a:srgbClr val="3F3F3F"/>
              </a:solidFill>
            </a:endParaRPr>
          </a:p>
        </p:txBody>
      </p:sp>
      <p:sp>
        <p:nvSpPr>
          <p:cNvPr id="13" name="TextBox 12">
            <a:extLst>
              <a:ext uri="{FF2B5EF4-FFF2-40B4-BE49-F238E27FC236}">
                <a16:creationId xmlns:a16="http://schemas.microsoft.com/office/drawing/2014/main" id="{8811572E-CBA2-898E-9600-A79072A9D446}"/>
              </a:ext>
            </a:extLst>
          </p:cNvPr>
          <p:cNvSpPr txBox="1"/>
          <p:nvPr/>
        </p:nvSpPr>
        <p:spPr>
          <a:xfrm>
            <a:off x="11340548" y="159174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0.16</a:t>
            </a:r>
            <a:endParaRPr lang="en-US">
              <a:solidFill>
                <a:srgbClr val="3F3F3F"/>
              </a:solidFill>
            </a:endParaRPr>
          </a:p>
        </p:txBody>
      </p:sp>
      <p:sp>
        <p:nvSpPr>
          <p:cNvPr id="14" name="TextBox 13">
            <a:extLst>
              <a:ext uri="{FF2B5EF4-FFF2-40B4-BE49-F238E27FC236}">
                <a16:creationId xmlns:a16="http://schemas.microsoft.com/office/drawing/2014/main" id="{E3428201-FB09-3E00-E90E-01EC124F37EA}"/>
              </a:ext>
            </a:extLst>
          </p:cNvPr>
          <p:cNvSpPr txBox="1"/>
          <p:nvPr/>
        </p:nvSpPr>
        <p:spPr>
          <a:xfrm>
            <a:off x="11340548" y="222166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0.14</a:t>
            </a:r>
            <a:endParaRPr lang="en-US">
              <a:solidFill>
                <a:srgbClr val="3F3F3F"/>
              </a:solidFill>
            </a:endParaRPr>
          </a:p>
        </p:txBody>
      </p:sp>
      <p:sp>
        <p:nvSpPr>
          <p:cNvPr id="15" name="TextBox 14">
            <a:extLst>
              <a:ext uri="{FF2B5EF4-FFF2-40B4-BE49-F238E27FC236}">
                <a16:creationId xmlns:a16="http://schemas.microsoft.com/office/drawing/2014/main" id="{9116092C-6F7A-BD9A-2E4B-27DA56392A40}"/>
              </a:ext>
            </a:extLst>
          </p:cNvPr>
          <p:cNvSpPr txBox="1"/>
          <p:nvPr/>
        </p:nvSpPr>
        <p:spPr>
          <a:xfrm>
            <a:off x="11320228" y="288206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0.12</a:t>
            </a:r>
            <a:endParaRPr lang="en-US">
              <a:solidFill>
                <a:srgbClr val="3F3F3F"/>
              </a:solidFill>
            </a:endParaRPr>
          </a:p>
        </p:txBody>
      </p:sp>
      <p:sp>
        <p:nvSpPr>
          <p:cNvPr id="17" name="TextBox 16">
            <a:extLst>
              <a:ext uri="{FF2B5EF4-FFF2-40B4-BE49-F238E27FC236}">
                <a16:creationId xmlns:a16="http://schemas.microsoft.com/office/drawing/2014/main" id="{22D8EFB8-E6E1-9707-CCC1-34BD4182BA32}"/>
              </a:ext>
            </a:extLst>
          </p:cNvPr>
          <p:cNvSpPr txBox="1"/>
          <p:nvPr/>
        </p:nvSpPr>
        <p:spPr>
          <a:xfrm>
            <a:off x="11320228" y="3522142"/>
            <a:ext cx="6832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0.10</a:t>
            </a:r>
            <a:endParaRPr lang="en-US">
              <a:solidFill>
                <a:srgbClr val="3F3F3F"/>
              </a:solidFill>
            </a:endParaRPr>
          </a:p>
        </p:txBody>
      </p:sp>
      <p:sp>
        <p:nvSpPr>
          <p:cNvPr id="32" name="TextBox 31">
            <a:extLst>
              <a:ext uri="{FF2B5EF4-FFF2-40B4-BE49-F238E27FC236}">
                <a16:creationId xmlns:a16="http://schemas.microsoft.com/office/drawing/2014/main" id="{E0A6F568-3F81-4746-A80C-81CBAC1168C7}"/>
              </a:ext>
            </a:extLst>
          </p:cNvPr>
          <p:cNvSpPr txBox="1"/>
          <p:nvPr/>
        </p:nvSpPr>
        <p:spPr>
          <a:xfrm>
            <a:off x="11154318" y="1193536"/>
            <a:ext cx="801823" cy="400110"/>
          </a:xfrm>
          <a:prstGeom prst="rect">
            <a:avLst/>
          </a:prstGeom>
          <a:noFill/>
        </p:spPr>
        <p:txBody>
          <a:bodyPr wrap="none" rtlCol="0">
            <a:spAutoFit/>
          </a:bodyPr>
          <a:lstStyle/>
          <a:p>
            <a:r>
              <a:rPr lang="en-US" sz="2000" dirty="0">
                <a:solidFill>
                  <a:srgbClr val="3F3F3F"/>
                </a:solidFill>
                <a:latin typeface="Century Gothic" panose="020B0502020202020204" pitchFamily="34" charset="0"/>
              </a:rPr>
              <a:t>NDVI</a:t>
            </a:r>
          </a:p>
        </p:txBody>
      </p:sp>
    </p:spTree>
    <p:extLst>
      <p:ext uri="{BB962C8B-B14F-4D97-AF65-F5344CB8AC3E}">
        <p14:creationId xmlns:p14="http://schemas.microsoft.com/office/powerpoint/2010/main" val="3841230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DATA – </a:t>
            </a:r>
            <a:r>
              <a:rPr lang="en-US" sz="4000" b="1">
                <a:solidFill>
                  <a:srgbClr val="CD7143"/>
                </a:solidFill>
                <a:latin typeface="Century Gothic"/>
                <a:ea typeface="+mj-lt"/>
                <a:cs typeface="+mj-lt"/>
              </a:rPr>
              <a:t>Walnut NDVI for Assumed DAP</a:t>
            </a:r>
            <a:endParaRPr lang="en-US" sz="4000" b="1">
              <a:solidFill>
                <a:srgbClr val="CD7143"/>
              </a:solidFill>
              <a:latin typeface="Century Gothic"/>
              <a:cs typeface="Calibri Light"/>
            </a:endParaRPr>
          </a:p>
        </p:txBody>
      </p:sp>
      <p:pic>
        <p:nvPicPr>
          <p:cNvPr id="3" name="Picture 2" descr="Chart, box and whisker chart&#10;&#10;Description automatically generated">
            <a:extLst>
              <a:ext uri="{FF2B5EF4-FFF2-40B4-BE49-F238E27FC236}">
                <a16:creationId xmlns:a16="http://schemas.microsoft.com/office/drawing/2014/main" id="{DECD608B-02F9-E3E3-A016-E44DC4DC6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05" y="1456734"/>
            <a:ext cx="10402389" cy="4255523"/>
          </a:xfrm>
          <a:prstGeom prst="rect">
            <a:avLst/>
          </a:prstGeom>
        </p:spPr>
      </p:pic>
      <p:sp>
        <p:nvSpPr>
          <p:cNvPr id="6" name="TextBox 5">
            <a:extLst>
              <a:ext uri="{FF2B5EF4-FFF2-40B4-BE49-F238E27FC236}">
                <a16:creationId xmlns:a16="http://schemas.microsoft.com/office/drawing/2014/main" id="{E21671A1-FBB1-02FD-7E79-FF36846A22BB}"/>
              </a:ext>
            </a:extLst>
          </p:cNvPr>
          <p:cNvSpPr txBox="1"/>
          <p:nvPr/>
        </p:nvSpPr>
        <p:spPr>
          <a:xfrm>
            <a:off x="337404" y="1565002"/>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0.40</a:t>
            </a:r>
          </a:p>
        </p:txBody>
      </p:sp>
      <p:sp>
        <p:nvSpPr>
          <p:cNvPr id="7" name="TextBox 6">
            <a:extLst>
              <a:ext uri="{FF2B5EF4-FFF2-40B4-BE49-F238E27FC236}">
                <a16:creationId xmlns:a16="http://schemas.microsoft.com/office/drawing/2014/main" id="{E996B852-77F7-3070-0CC9-CE6DD9F889FD}"/>
              </a:ext>
            </a:extLst>
          </p:cNvPr>
          <p:cNvSpPr txBox="1"/>
          <p:nvPr/>
        </p:nvSpPr>
        <p:spPr>
          <a:xfrm>
            <a:off x="337404" y="3893551"/>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0.20</a:t>
            </a:r>
          </a:p>
        </p:txBody>
      </p:sp>
      <p:sp>
        <p:nvSpPr>
          <p:cNvPr id="9" name="TextBox 8">
            <a:extLst>
              <a:ext uri="{FF2B5EF4-FFF2-40B4-BE49-F238E27FC236}">
                <a16:creationId xmlns:a16="http://schemas.microsoft.com/office/drawing/2014/main" id="{6EB96A88-9F8D-63F7-4A15-46B6AA1D14D1}"/>
              </a:ext>
            </a:extLst>
          </p:cNvPr>
          <p:cNvSpPr txBox="1"/>
          <p:nvPr/>
        </p:nvSpPr>
        <p:spPr>
          <a:xfrm>
            <a:off x="326532" y="4443919"/>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0.15</a:t>
            </a:r>
          </a:p>
        </p:txBody>
      </p:sp>
      <p:sp>
        <p:nvSpPr>
          <p:cNvPr id="10" name="TextBox 9">
            <a:extLst>
              <a:ext uri="{FF2B5EF4-FFF2-40B4-BE49-F238E27FC236}">
                <a16:creationId xmlns:a16="http://schemas.microsoft.com/office/drawing/2014/main" id="{596BB120-64D5-E19D-A325-CE274475E6CB}"/>
              </a:ext>
            </a:extLst>
          </p:cNvPr>
          <p:cNvSpPr txBox="1"/>
          <p:nvPr/>
        </p:nvSpPr>
        <p:spPr>
          <a:xfrm>
            <a:off x="326532" y="5045204"/>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0.10</a:t>
            </a:r>
          </a:p>
        </p:txBody>
      </p:sp>
      <p:sp>
        <p:nvSpPr>
          <p:cNvPr id="11" name="TextBox 10">
            <a:extLst>
              <a:ext uri="{FF2B5EF4-FFF2-40B4-BE49-F238E27FC236}">
                <a16:creationId xmlns:a16="http://schemas.microsoft.com/office/drawing/2014/main" id="{3057F54A-9F18-2C01-6BF9-B9763CD099A8}"/>
              </a:ext>
            </a:extLst>
          </p:cNvPr>
          <p:cNvSpPr txBox="1"/>
          <p:nvPr/>
        </p:nvSpPr>
        <p:spPr>
          <a:xfrm>
            <a:off x="337404" y="2715365"/>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0.30</a:t>
            </a:r>
          </a:p>
        </p:txBody>
      </p:sp>
      <p:sp>
        <p:nvSpPr>
          <p:cNvPr id="12" name="TextBox 11">
            <a:extLst>
              <a:ext uri="{FF2B5EF4-FFF2-40B4-BE49-F238E27FC236}">
                <a16:creationId xmlns:a16="http://schemas.microsoft.com/office/drawing/2014/main" id="{72E6F524-CB38-49EE-10C2-064A239A9ACB}"/>
              </a:ext>
            </a:extLst>
          </p:cNvPr>
          <p:cNvSpPr txBox="1"/>
          <p:nvPr/>
        </p:nvSpPr>
        <p:spPr>
          <a:xfrm>
            <a:off x="326532" y="3294060"/>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0.25</a:t>
            </a:r>
          </a:p>
        </p:txBody>
      </p:sp>
      <p:sp>
        <p:nvSpPr>
          <p:cNvPr id="13" name="TextBox 12">
            <a:extLst>
              <a:ext uri="{FF2B5EF4-FFF2-40B4-BE49-F238E27FC236}">
                <a16:creationId xmlns:a16="http://schemas.microsoft.com/office/drawing/2014/main" id="{A02709C8-49E1-760A-1126-5610620D8DEF}"/>
              </a:ext>
            </a:extLst>
          </p:cNvPr>
          <p:cNvSpPr txBox="1"/>
          <p:nvPr/>
        </p:nvSpPr>
        <p:spPr>
          <a:xfrm>
            <a:off x="310204" y="2114080"/>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0.35</a:t>
            </a:r>
          </a:p>
        </p:txBody>
      </p:sp>
      <p:sp>
        <p:nvSpPr>
          <p:cNvPr id="14" name="TextBox 13">
            <a:extLst>
              <a:ext uri="{FF2B5EF4-FFF2-40B4-BE49-F238E27FC236}">
                <a16:creationId xmlns:a16="http://schemas.microsoft.com/office/drawing/2014/main" id="{C8602485-762F-A80C-15B7-A88F616395A0}"/>
              </a:ext>
            </a:extLst>
          </p:cNvPr>
          <p:cNvSpPr txBox="1"/>
          <p:nvPr/>
        </p:nvSpPr>
        <p:spPr>
          <a:xfrm>
            <a:off x="11297194" y="3050690"/>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1.0</a:t>
            </a:r>
          </a:p>
        </p:txBody>
      </p:sp>
      <p:sp>
        <p:nvSpPr>
          <p:cNvPr id="15" name="TextBox 14">
            <a:extLst>
              <a:ext uri="{FF2B5EF4-FFF2-40B4-BE49-F238E27FC236}">
                <a16:creationId xmlns:a16="http://schemas.microsoft.com/office/drawing/2014/main" id="{13749144-9731-BF81-2F1F-8C59FDC0EAF7}"/>
              </a:ext>
            </a:extLst>
          </p:cNvPr>
          <p:cNvSpPr txBox="1"/>
          <p:nvPr/>
        </p:nvSpPr>
        <p:spPr>
          <a:xfrm>
            <a:off x="11297194" y="2433337"/>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1.2</a:t>
            </a:r>
          </a:p>
        </p:txBody>
      </p:sp>
      <p:sp>
        <p:nvSpPr>
          <p:cNvPr id="17" name="TextBox 16">
            <a:extLst>
              <a:ext uri="{FF2B5EF4-FFF2-40B4-BE49-F238E27FC236}">
                <a16:creationId xmlns:a16="http://schemas.microsoft.com/office/drawing/2014/main" id="{9DD7A621-447D-8820-BCA8-F921FB630ED9}"/>
              </a:ext>
            </a:extLst>
          </p:cNvPr>
          <p:cNvSpPr txBox="1"/>
          <p:nvPr/>
        </p:nvSpPr>
        <p:spPr>
          <a:xfrm>
            <a:off x="11297194" y="1792564"/>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1.4</a:t>
            </a:r>
          </a:p>
        </p:txBody>
      </p:sp>
      <p:sp>
        <p:nvSpPr>
          <p:cNvPr id="18" name="TextBox 17">
            <a:extLst>
              <a:ext uri="{FF2B5EF4-FFF2-40B4-BE49-F238E27FC236}">
                <a16:creationId xmlns:a16="http://schemas.microsoft.com/office/drawing/2014/main" id="{AB70DA14-9AFB-6FB9-D660-DBD26AC9FEC2}"/>
              </a:ext>
            </a:extLst>
          </p:cNvPr>
          <p:cNvSpPr txBox="1"/>
          <p:nvPr/>
        </p:nvSpPr>
        <p:spPr>
          <a:xfrm>
            <a:off x="11292865" y="3723006"/>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0.8</a:t>
            </a:r>
          </a:p>
        </p:txBody>
      </p:sp>
      <p:sp>
        <p:nvSpPr>
          <p:cNvPr id="19" name="TextBox 18">
            <a:extLst>
              <a:ext uri="{FF2B5EF4-FFF2-40B4-BE49-F238E27FC236}">
                <a16:creationId xmlns:a16="http://schemas.microsoft.com/office/drawing/2014/main" id="{1DC64D0C-B9DB-DD34-2220-C9513C8EE0C8}"/>
              </a:ext>
            </a:extLst>
          </p:cNvPr>
          <p:cNvSpPr txBox="1"/>
          <p:nvPr/>
        </p:nvSpPr>
        <p:spPr>
          <a:xfrm>
            <a:off x="11297194" y="4390060"/>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0.6</a:t>
            </a:r>
          </a:p>
        </p:txBody>
      </p:sp>
      <p:sp>
        <p:nvSpPr>
          <p:cNvPr id="20" name="TextBox 19">
            <a:extLst>
              <a:ext uri="{FF2B5EF4-FFF2-40B4-BE49-F238E27FC236}">
                <a16:creationId xmlns:a16="http://schemas.microsoft.com/office/drawing/2014/main" id="{AFC20119-32AA-A2DC-511B-F5F485C86F23}"/>
              </a:ext>
            </a:extLst>
          </p:cNvPr>
          <p:cNvSpPr txBox="1"/>
          <p:nvPr/>
        </p:nvSpPr>
        <p:spPr>
          <a:xfrm>
            <a:off x="11297194" y="5045203"/>
            <a:ext cx="779468" cy="455125"/>
          </a:xfrm>
          <a:prstGeom prst="rect">
            <a:avLst/>
          </a:prstGeom>
          <a:noFill/>
        </p:spPr>
        <p:txBody>
          <a:bodyPr wrap="square" rtlCol="0">
            <a:spAutoFit/>
          </a:bodyPr>
          <a:lstStyle/>
          <a:p>
            <a:pPr>
              <a:lnSpc>
                <a:spcPct val="150000"/>
              </a:lnSpc>
            </a:pPr>
            <a:r>
              <a:rPr lang="en-US">
                <a:solidFill>
                  <a:srgbClr val="0070C0"/>
                </a:solidFill>
                <a:latin typeface="Century Gothic" panose="020B0502020202020204" pitchFamily="34" charset="0"/>
              </a:rPr>
              <a:t>0.4</a:t>
            </a:r>
          </a:p>
        </p:txBody>
      </p:sp>
      <p:sp>
        <p:nvSpPr>
          <p:cNvPr id="21" name="TextBox 20">
            <a:extLst>
              <a:ext uri="{FF2B5EF4-FFF2-40B4-BE49-F238E27FC236}">
                <a16:creationId xmlns:a16="http://schemas.microsoft.com/office/drawing/2014/main" id="{214BDA4B-7186-179D-BFFA-1B831727EB77}"/>
              </a:ext>
            </a:extLst>
          </p:cNvPr>
          <p:cNvSpPr txBox="1"/>
          <p:nvPr/>
        </p:nvSpPr>
        <p:spPr>
          <a:xfrm rot="16200000">
            <a:off x="11033909" y="3626549"/>
            <a:ext cx="1707519" cy="369332"/>
          </a:xfrm>
          <a:prstGeom prst="rect">
            <a:avLst/>
          </a:prstGeom>
          <a:solidFill>
            <a:schemeClr val="bg1"/>
          </a:solidFill>
        </p:spPr>
        <p:txBody>
          <a:bodyPr wrap="none" lIns="91440" tIns="45720" rIns="91440" bIns="45720" rtlCol="0" anchor="t">
            <a:spAutoFit/>
          </a:bodyPr>
          <a:lstStyle/>
          <a:p>
            <a:r>
              <a:rPr lang="en-US">
                <a:solidFill>
                  <a:srgbClr val="0070C0"/>
                </a:solidFill>
                <a:latin typeface="Century Gothic"/>
              </a:rPr>
              <a:t>Reference Kc</a:t>
            </a:r>
          </a:p>
        </p:txBody>
      </p:sp>
      <p:sp>
        <p:nvSpPr>
          <p:cNvPr id="43" name="TextBox 42">
            <a:extLst>
              <a:ext uri="{FF2B5EF4-FFF2-40B4-BE49-F238E27FC236}">
                <a16:creationId xmlns:a16="http://schemas.microsoft.com/office/drawing/2014/main" id="{B1A1B97A-2B62-3A36-1A0C-66FAB8F3838B}"/>
              </a:ext>
            </a:extLst>
          </p:cNvPr>
          <p:cNvSpPr txBox="1"/>
          <p:nvPr/>
        </p:nvSpPr>
        <p:spPr>
          <a:xfrm>
            <a:off x="2081495" y="1094829"/>
            <a:ext cx="184731" cy="369332"/>
          </a:xfrm>
          <a:prstGeom prst="rect">
            <a:avLst/>
          </a:prstGeom>
          <a:solidFill>
            <a:schemeClr val="bg1"/>
          </a:solidFill>
        </p:spPr>
        <p:txBody>
          <a:bodyPr wrap="none" lIns="91440" tIns="45720" rIns="91440" bIns="45720" rtlCol="0" anchor="t">
            <a:spAutoFit/>
          </a:bodyPr>
          <a:lstStyle/>
          <a:p>
            <a:endParaRPr lang="en-US">
              <a:solidFill>
                <a:srgbClr val="0070C0"/>
              </a:solidFill>
              <a:latin typeface="Century Gothic"/>
            </a:endParaRPr>
          </a:p>
        </p:txBody>
      </p:sp>
      <p:sp>
        <p:nvSpPr>
          <p:cNvPr id="46" name="TextBox 45">
            <a:extLst>
              <a:ext uri="{FF2B5EF4-FFF2-40B4-BE49-F238E27FC236}">
                <a16:creationId xmlns:a16="http://schemas.microsoft.com/office/drawing/2014/main" id="{BFE4AE68-3CA9-36E7-7331-F93E18F9BA43}"/>
              </a:ext>
            </a:extLst>
          </p:cNvPr>
          <p:cNvSpPr txBox="1"/>
          <p:nvPr/>
        </p:nvSpPr>
        <p:spPr>
          <a:xfrm>
            <a:off x="1089672" y="5617414"/>
            <a:ext cx="5006328" cy="307777"/>
          </a:xfrm>
          <a:prstGeom prst="rect">
            <a:avLst/>
          </a:prstGeom>
          <a:noFill/>
        </p:spPr>
        <p:txBody>
          <a:bodyPr wrap="square" rtlCol="0">
            <a:spAutoFit/>
          </a:bodyPr>
          <a:lstStyle/>
          <a:p>
            <a:r>
              <a:rPr lang="en-US" sz="1400" dirty="0">
                <a:solidFill>
                  <a:srgbClr val="3F3F3F"/>
                </a:solidFill>
                <a:latin typeface="Century Gothic" panose="020B0502020202020204" pitchFamily="34" charset="0"/>
              </a:rPr>
              <a:t>12    28     44    60    76     92   108   124  140  156  172  188</a:t>
            </a:r>
          </a:p>
        </p:txBody>
      </p:sp>
      <p:sp>
        <p:nvSpPr>
          <p:cNvPr id="47" name="TextBox 46">
            <a:extLst>
              <a:ext uri="{FF2B5EF4-FFF2-40B4-BE49-F238E27FC236}">
                <a16:creationId xmlns:a16="http://schemas.microsoft.com/office/drawing/2014/main" id="{C4A7D879-A87A-F28B-1CCC-11E9648730F9}"/>
              </a:ext>
            </a:extLst>
          </p:cNvPr>
          <p:cNvSpPr txBox="1"/>
          <p:nvPr/>
        </p:nvSpPr>
        <p:spPr>
          <a:xfrm>
            <a:off x="6233985" y="5614412"/>
            <a:ext cx="5006328"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12    28     44    60    76     92   108   124  140  156  172  188</a:t>
            </a:r>
          </a:p>
        </p:txBody>
      </p:sp>
      <p:sp>
        <p:nvSpPr>
          <p:cNvPr id="48" name="TextBox 47">
            <a:extLst>
              <a:ext uri="{FF2B5EF4-FFF2-40B4-BE49-F238E27FC236}">
                <a16:creationId xmlns:a16="http://schemas.microsoft.com/office/drawing/2014/main" id="{7D909F24-658F-61E2-465C-AE973951AAE1}"/>
              </a:ext>
            </a:extLst>
          </p:cNvPr>
          <p:cNvSpPr txBox="1"/>
          <p:nvPr/>
        </p:nvSpPr>
        <p:spPr>
          <a:xfrm rot="16200000">
            <a:off x="-138083" y="3362228"/>
            <a:ext cx="742511" cy="369332"/>
          </a:xfrm>
          <a:prstGeom prst="rect">
            <a:avLst/>
          </a:prstGeom>
          <a:solidFill>
            <a:schemeClr val="bg1"/>
          </a:solidFill>
        </p:spPr>
        <p:txBody>
          <a:bodyPr wrap="none" lIns="91440" tIns="45720" rIns="91440" bIns="45720" rtlCol="0" anchor="t">
            <a:spAutoFit/>
          </a:bodyPr>
          <a:lstStyle/>
          <a:p>
            <a:r>
              <a:rPr lang="en-US">
                <a:solidFill>
                  <a:srgbClr val="3F3F3F"/>
                </a:solidFill>
                <a:latin typeface="Century Gothic"/>
              </a:rPr>
              <a:t>NDVI</a:t>
            </a:r>
          </a:p>
        </p:txBody>
      </p:sp>
      <p:sp>
        <p:nvSpPr>
          <p:cNvPr id="4" name="TextBox 3">
            <a:extLst>
              <a:ext uri="{FF2B5EF4-FFF2-40B4-BE49-F238E27FC236}">
                <a16:creationId xmlns:a16="http://schemas.microsoft.com/office/drawing/2014/main" id="{D173CB53-B6E7-83A4-E6A7-B6F8E4E2A381}"/>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Walnut Sites WA-HI-101 &amp; 102 during Growing Cycle 2019–2020</a:t>
            </a:r>
            <a:endParaRPr lang="en-US" sz="2400" i="1" dirty="0">
              <a:latin typeface="Century Gothic"/>
              <a:ea typeface="+mn-lt"/>
              <a:cs typeface="+mn-lt"/>
            </a:endParaRPr>
          </a:p>
        </p:txBody>
      </p:sp>
    </p:spTree>
    <p:extLst>
      <p:ext uri="{BB962C8B-B14F-4D97-AF65-F5344CB8AC3E}">
        <p14:creationId xmlns:p14="http://schemas.microsoft.com/office/powerpoint/2010/main" val="32769874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50B760-2DF6-718B-A5CE-D0AD8D4B8241}"/>
              </a:ext>
            </a:extLst>
          </p:cNvPr>
          <p:cNvSpPr txBox="1">
            <a:spLocks/>
          </p:cNvSpPr>
          <p:nvPr/>
        </p:nvSpPr>
        <p:spPr>
          <a:xfrm>
            <a:off x="266700" y="363220"/>
            <a:ext cx="11298985" cy="3987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METHODOLOGY #2 – ET-based Kc</a:t>
            </a:r>
            <a:endParaRPr lang="en-US"/>
          </a:p>
        </p:txBody>
      </p:sp>
      <p:grpSp>
        <p:nvGrpSpPr>
          <p:cNvPr id="2" name="Group 1">
            <a:extLst>
              <a:ext uri="{FF2B5EF4-FFF2-40B4-BE49-F238E27FC236}">
                <a16:creationId xmlns:a16="http://schemas.microsoft.com/office/drawing/2014/main" id="{5051D467-9E8A-CA74-3B3D-83B341C1A76F}"/>
              </a:ext>
            </a:extLst>
          </p:cNvPr>
          <p:cNvGrpSpPr/>
          <p:nvPr/>
        </p:nvGrpSpPr>
        <p:grpSpPr>
          <a:xfrm>
            <a:off x="643467" y="1877624"/>
            <a:ext cx="10905066" cy="3102750"/>
            <a:chOff x="643467" y="1877624"/>
            <a:chExt cx="10905066" cy="3102750"/>
          </a:xfrm>
        </p:grpSpPr>
        <p:pic>
          <p:nvPicPr>
            <p:cNvPr id="5" name="Picture 4" descr="A picture containing logo&#10;&#10;Description automatically generated">
              <a:extLst>
                <a:ext uri="{FF2B5EF4-FFF2-40B4-BE49-F238E27FC236}">
                  <a16:creationId xmlns:a16="http://schemas.microsoft.com/office/drawing/2014/main" id="{38987880-4697-F39D-4C25-D1A332023CAC}"/>
                </a:ext>
              </a:extLst>
            </p:cNvPr>
            <p:cNvPicPr>
              <a:picLocks noChangeAspect="1"/>
            </p:cNvPicPr>
            <p:nvPr/>
          </p:nvPicPr>
          <p:blipFill>
            <a:blip r:embed="rId3"/>
            <a:stretch>
              <a:fillRect/>
            </a:stretch>
          </p:blipFill>
          <p:spPr>
            <a:xfrm>
              <a:off x="643467" y="1877624"/>
              <a:ext cx="10905066" cy="3102750"/>
            </a:xfrm>
            <a:prstGeom prst="rect">
              <a:avLst/>
            </a:prstGeom>
          </p:spPr>
        </p:pic>
        <p:sp>
          <p:nvSpPr>
            <p:cNvPr id="6" name="TextBox 3">
              <a:extLst>
                <a:ext uri="{FF2B5EF4-FFF2-40B4-BE49-F238E27FC236}">
                  <a16:creationId xmlns:a16="http://schemas.microsoft.com/office/drawing/2014/main" id="{99B71882-D01F-10EF-DB7E-A766088D5CA4}"/>
                </a:ext>
              </a:extLst>
            </p:cNvPr>
            <p:cNvSpPr txBox="1"/>
            <p:nvPr/>
          </p:nvSpPr>
          <p:spPr>
            <a:xfrm>
              <a:off x="1284083" y="3245668"/>
              <a:ext cx="181522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cs typeface="Calibri"/>
                </a:rPr>
                <a:t>ISS ECOSTRESS</a:t>
              </a:r>
            </a:p>
          </p:txBody>
        </p:sp>
        <p:sp>
          <p:nvSpPr>
            <p:cNvPr id="7" name="TextBox 4">
              <a:extLst>
                <a:ext uri="{FF2B5EF4-FFF2-40B4-BE49-F238E27FC236}">
                  <a16:creationId xmlns:a16="http://schemas.microsoft.com/office/drawing/2014/main" id="{4B595D4B-D3AF-4A65-F38A-B41ADAFE9DB4}"/>
                </a:ext>
              </a:extLst>
            </p:cNvPr>
            <p:cNvSpPr txBox="1"/>
            <p:nvPr/>
          </p:nvSpPr>
          <p:spPr>
            <a:xfrm>
              <a:off x="5199707" y="2714780"/>
              <a:ext cx="181157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ET (70m) = </a:t>
              </a:r>
              <a:r>
                <a:rPr lang="en-US" err="1">
                  <a:solidFill>
                    <a:srgbClr val="3F3F3F"/>
                  </a:solidFill>
                  <a:latin typeface="Century Gothic"/>
                </a:rPr>
                <a:t>ETc</a:t>
              </a:r>
            </a:p>
          </p:txBody>
        </p:sp>
        <p:sp>
          <p:nvSpPr>
            <p:cNvPr id="9" name="TextBox 6">
              <a:extLst>
                <a:ext uri="{FF2B5EF4-FFF2-40B4-BE49-F238E27FC236}">
                  <a16:creationId xmlns:a16="http://schemas.microsoft.com/office/drawing/2014/main" id="{D2D45A55-3BAB-96F3-C343-FF49FECDC285}"/>
                </a:ext>
              </a:extLst>
            </p:cNvPr>
            <p:cNvSpPr txBox="1"/>
            <p:nvPr/>
          </p:nvSpPr>
          <p:spPr>
            <a:xfrm>
              <a:off x="5139350" y="3788874"/>
              <a:ext cx="191330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PET (70m) </a:t>
              </a:r>
              <a:r>
                <a:rPr lang="en-US">
                  <a:solidFill>
                    <a:srgbClr val="3F3F3F"/>
                  </a:solidFill>
                  <a:latin typeface="Century Gothic"/>
                  <a:ea typeface="+mn-lt"/>
                  <a:cs typeface="+mn-lt"/>
                </a:rPr>
                <a:t>≈ </a:t>
              </a:r>
              <a:r>
                <a:rPr lang="en-US" err="1">
                  <a:solidFill>
                    <a:srgbClr val="3F3F3F"/>
                  </a:solidFill>
                  <a:latin typeface="Century Gothic"/>
                  <a:ea typeface="+mn-lt"/>
                  <a:cs typeface="+mn-lt"/>
                </a:rPr>
                <a:t>ETr</a:t>
              </a:r>
              <a:endParaRPr lang="en-US">
                <a:solidFill>
                  <a:srgbClr val="3F3F3F"/>
                </a:solidFill>
                <a:latin typeface="Century Gothic"/>
                <a:ea typeface="+mn-lt"/>
                <a:cs typeface="+mn-lt"/>
              </a:endParaRPr>
            </a:p>
          </p:txBody>
        </p:sp>
        <p:sp>
          <p:nvSpPr>
            <p:cNvPr id="10" name="TextBox 7">
              <a:extLst>
                <a:ext uri="{FF2B5EF4-FFF2-40B4-BE49-F238E27FC236}">
                  <a16:creationId xmlns:a16="http://schemas.microsoft.com/office/drawing/2014/main" id="{9C6F329E-132C-9D96-EC83-DA2A8291F753}"/>
                </a:ext>
              </a:extLst>
            </p:cNvPr>
            <p:cNvSpPr txBox="1"/>
            <p:nvPr/>
          </p:nvSpPr>
          <p:spPr>
            <a:xfrm>
              <a:off x="9153053" y="3245666"/>
              <a:ext cx="1898210"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Site-specific Kc</a:t>
              </a:r>
            </a:p>
          </p:txBody>
        </p:sp>
        <p:sp>
          <p:nvSpPr>
            <p:cNvPr id="11" name="TextBox 8">
              <a:extLst>
                <a:ext uri="{FF2B5EF4-FFF2-40B4-BE49-F238E27FC236}">
                  <a16:creationId xmlns:a16="http://schemas.microsoft.com/office/drawing/2014/main" id="{E0071A07-A28F-25EC-D2BD-A5DDE0FD3833}"/>
                </a:ext>
              </a:extLst>
            </p:cNvPr>
            <p:cNvSpPr txBox="1"/>
            <p:nvPr/>
          </p:nvSpPr>
          <p:spPr>
            <a:xfrm>
              <a:off x="6640716" y="2159250"/>
              <a:ext cx="6307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3F3F3F"/>
                  </a:solidFill>
                  <a:latin typeface="Century Gothic"/>
                </a:rPr>
                <a:t>E.O</a:t>
              </a:r>
            </a:p>
          </p:txBody>
        </p:sp>
        <p:sp>
          <p:nvSpPr>
            <p:cNvPr id="12" name="TextBox 9">
              <a:extLst>
                <a:ext uri="{FF2B5EF4-FFF2-40B4-BE49-F238E27FC236}">
                  <a16:creationId xmlns:a16="http://schemas.microsoft.com/office/drawing/2014/main" id="{F50CF336-831E-BB67-4695-78DA38B88B26}"/>
                </a:ext>
              </a:extLst>
            </p:cNvPr>
            <p:cNvSpPr txBox="1"/>
            <p:nvPr/>
          </p:nvSpPr>
          <p:spPr>
            <a:xfrm>
              <a:off x="1178461" y="2113983"/>
              <a:ext cx="224525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Satellites &amp; Sensors</a:t>
              </a:r>
            </a:p>
          </p:txBody>
        </p:sp>
        <p:sp>
          <p:nvSpPr>
            <p:cNvPr id="13" name="TextBox 10">
              <a:extLst>
                <a:ext uri="{FF2B5EF4-FFF2-40B4-BE49-F238E27FC236}">
                  <a16:creationId xmlns:a16="http://schemas.microsoft.com/office/drawing/2014/main" id="{E29FFB31-AE6E-B994-1BD5-6DC6952F69DF}"/>
                </a:ext>
              </a:extLst>
            </p:cNvPr>
            <p:cNvSpPr txBox="1"/>
            <p:nvPr/>
          </p:nvSpPr>
          <p:spPr>
            <a:xfrm>
              <a:off x="9477470" y="2144161"/>
              <a:ext cx="18001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END PRODUCT</a:t>
              </a:r>
            </a:p>
          </p:txBody>
        </p:sp>
      </p:grpSp>
    </p:spTree>
    <p:extLst>
      <p:ext uri="{BB962C8B-B14F-4D97-AF65-F5344CB8AC3E}">
        <p14:creationId xmlns:p14="http://schemas.microsoft.com/office/powerpoint/2010/main" val="38926441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1">
            <a:extLst>
              <a:ext uri="{FF2B5EF4-FFF2-40B4-BE49-F238E27FC236}">
                <a16:creationId xmlns:a16="http://schemas.microsoft.com/office/drawing/2014/main" id="{FF6F400F-6300-5A1C-07EB-576658983D7B}"/>
              </a:ext>
            </a:extLst>
          </p:cNvPr>
          <p:cNvPicPr>
            <a:picLocks noChangeAspect="1"/>
          </p:cNvPicPr>
          <p:nvPr/>
        </p:nvPicPr>
        <p:blipFill>
          <a:blip r:embed="rId3"/>
          <a:stretch>
            <a:fillRect/>
          </a:stretch>
        </p:blipFill>
        <p:spPr>
          <a:xfrm>
            <a:off x="638295" y="1970081"/>
            <a:ext cx="10109200" cy="2923733"/>
          </a:xfrm>
          <a:prstGeom prst="rect">
            <a:avLst/>
          </a:prstGeom>
        </p:spPr>
      </p:pic>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DATA – Walnut ECOSTRESS ET through time</a:t>
            </a:r>
            <a:endParaRPr lang="en-US" dirty="0"/>
          </a:p>
        </p:txBody>
      </p:sp>
      <p:sp>
        <p:nvSpPr>
          <p:cNvPr id="3" name="TextBox 2">
            <a:extLst>
              <a:ext uri="{FF2B5EF4-FFF2-40B4-BE49-F238E27FC236}">
                <a16:creationId xmlns:a16="http://schemas.microsoft.com/office/drawing/2014/main" id="{BD55F9DB-10E2-D444-9CA2-E39CCAE23E5B}"/>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Walnut Site WA-HI-101 (125 ha.) during Growing Cycle 2021–2022</a:t>
            </a:r>
            <a:endParaRPr lang="en-US" sz="2400" dirty="0">
              <a:ea typeface="+mn-lt"/>
              <a:cs typeface="+mn-lt"/>
            </a:endParaRPr>
          </a:p>
        </p:txBody>
      </p:sp>
      <p:grpSp>
        <p:nvGrpSpPr>
          <p:cNvPr id="25" name="Group 24">
            <a:extLst>
              <a:ext uri="{FF2B5EF4-FFF2-40B4-BE49-F238E27FC236}">
                <a16:creationId xmlns:a16="http://schemas.microsoft.com/office/drawing/2014/main" id="{BEFAF791-6AEC-37A8-4ACB-C9B03DD0D9CC}"/>
              </a:ext>
            </a:extLst>
          </p:cNvPr>
          <p:cNvGrpSpPr/>
          <p:nvPr/>
        </p:nvGrpSpPr>
        <p:grpSpPr>
          <a:xfrm>
            <a:off x="872221" y="1665404"/>
            <a:ext cx="9820700" cy="2030438"/>
            <a:chOff x="1136381" y="1665404"/>
            <a:chExt cx="9820700" cy="2030438"/>
          </a:xfrm>
        </p:grpSpPr>
        <p:sp>
          <p:nvSpPr>
            <p:cNvPr id="8" name="TextBox 7">
              <a:extLst>
                <a:ext uri="{FF2B5EF4-FFF2-40B4-BE49-F238E27FC236}">
                  <a16:creationId xmlns:a16="http://schemas.microsoft.com/office/drawing/2014/main" id="{005B0435-A25B-F87D-6459-FDA2225AB120}"/>
                </a:ext>
              </a:extLst>
            </p:cNvPr>
            <p:cNvSpPr txBox="1"/>
            <p:nvPr/>
          </p:nvSpPr>
          <p:spPr>
            <a:xfrm>
              <a:off x="1166560" y="1672686"/>
              <a:ext cx="1024639"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Sep-17</a:t>
              </a:r>
              <a:endParaRPr lang="en-US" sz="2000">
                <a:solidFill>
                  <a:srgbClr val="3F3F3F"/>
                </a:solidFill>
                <a:latin typeface="Century Gothic" panose="020B0502020202020204" pitchFamily="34" charset="0"/>
              </a:endParaRPr>
            </a:p>
          </p:txBody>
        </p:sp>
        <p:sp>
          <p:nvSpPr>
            <p:cNvPr id="23" name="TextBox 22">
              <a:extLst>
                <a:ext uri="{FF2B5EF4-FFF2-40B4-BE49-F238E27FC236}">
                  <a16:creationId xmlns:a16="http://schemas.microsoft.com/office/drawing/2014/main" id="{E0A86F46-FDD0-7171-AC38-84BE4C780FF0}"/>
                </a:ext>
              </a:extLst>
            </p:cNvPr>
            <p:cNvSpPr txBox="1"/>
            <p:nvPr/>
          </p:nvSpPr>
          <p:spPr>
            <a:xfrm>
              <a:off x="2364591" y="1665405"/>
              <a:ext cx="1031051"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Oct-25</a:t>
              </a:r>
              <a:endParaRPr lang="en-US" sz="2000">
                <a:solidFill>
                  <a:srgbClr val="3F3F3F"/>
                </a:solidFill>
                <a:latin typeface="Century Gothic" panose="020B0502020202020204" pitchFamily="34" charset="0"/>
              </a:endParaRPr>
            </a:p>
          </p:txBody>
        </p:sp>
        <p:sp>
          <p:nvSpPr>
            <p:cNvPr id="24" name="TextBox 23">
              <a:extLst>
                <a:ext uri="{FF2B5EF4-FFF2-40B4-BE49-F238E27FC236}">
                  <a16:creationId xmlns:a16="http://schemas.microsoft.com/office/drawing/2014/main" id="{18D229E6-2199-1E2F-0B85-0BCFE2C47ABD}"/>
                </a:ext>
              </a:extLst>
            </p:cNvPr>
            <p:cNvSpPr txBox="1"/>
            <p:nvPr/>
          </p:nvSpPr>
          <p:spPr>
            <a:xfrm>
              <a:off x="7389824" y="1665405"/>
              <a:ext cx="101021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Jan-06</a:t>
              </a:r>
              <a:endParaRPr lang="en-US" sz="2000">
                <a:solidFill>
                  <a:srgbClr val="3F3F3F"/>
                </a:solidFill>
                <a:latin typeface="Century Gothic" panose="020B0502020202020204" pitchFamily="34" charset="0"/>
              </a:endParaRPr>
            </a:p>
          </p:txBody>
        </p:sp>
        <p:sp>
          <p:nvSpPr>
            <p:cNvPr id="31" name="TextBox 30">
              <a:extLst>
                <a:ext uri="{FF2B5EF4-FFF2-40B4-BE49-F238E27FC236}">
                  <a16:creationId xmlns:a16="http://schemas.microsoft.com/office/drawing/2014/main" id="{7BA139E3-D72E-32AA-6AFB-9548774335F2}"/>
                </a:ext>
              </a:extLst>
            </p:cNvPr>
            <p:cNvSpPr txBox="1"/>
            <p:nvPr/>
          </p:nvSpPr>
          <p:spPr>
            <a:xfrm>
              <a:off x="8664333" y="1672686"/>
              <a:ext cx="101021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Jan-22</a:t>
              </a:r>
              <a:endParaRPr lang="en-US" sz="2000">
                <a:solidFill>
                  <a:srgbClr val="3F3F3F"/>
                </a:solidFill>
                <a:latin typeface="Century Gothic" panose="020B0502020202020204" pitchFamily="34" charset="0"/>
              </a:endParaRPr>
            </a:p>
          </p:txBody>
        </p:sp>
        <p:sp>
          <p:nvSpPr>
            <p:cNvPr id="6" name="TextBox 5">
              <a:extLst>
                <a:ext uri="{FF2B5EF4-FFF2-40B4-BE49-F238E27FC236}">
                  <a16:creationId xmlns:a16="http://schemas.microsoft.com/office/drawing/2014/main" id="{9B1354D1-E15C-FF70-8D82-E39B1BE58BB0}"/>
                </a:ext>
              </a:extLst>
            </p:cNvPr>
            <p:cNvSpPr txBox="1"/>
            <p:nvPr/>
          </p:nvSpPr>
          <p:spPr>
            <a:xfrm>
              <a:off x="3601897" y="1665404"/>
              <a:ext cx="1055097"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Nov-15</a:t>
              </a:r>
              <a:endParaRPr lang="en-US" sz="2000">
                <a:solidFill>
                  <a:srgbClr val="3F3F3F"/>
                </a:solidFill>
                <a:latin typeface="Century Gothic" panose="020B0502020202020204" pitchFamily="34" charset="0"/>
              </a:endParaRPr>
            </a:p>
          </p:txBody>
        </p:sp>
        <p:sp>
          <p:nvSpPr>
            <p:cNvPr id="7" name="TextBox 6">
              <a:extLst>
                <a:ext uri="{FF2B5EF4-FFF2-40B4-BE49-F238E27FC236}">
                  <a16:creationId xmlns:a16="http://schemas.microsoft.com/office/drawing/2014/main" id="{55ACF282-47CB-FC32-1DB6-B8C719AFD27C}"/>
                </a:ext>
              </a:extLst>
            </p:cNvPr>
            <p:cNvSpPr txBox="1"/>
            <p:nvPr/>
          </p:nvSpPr>
          <p:spPr>
            <a:xfrm>
              <a:off x="4876928" y="1665405"/>
              <a:ext cx="1055097"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Nov-28</a:t>
              </a:r>
              <a:endParaRPr lang="en-US" sz="2000">
                <a:solidFill>
                  <a:srgbClr val="3F3F3F"/>
                </a:solidFill>
                <a:latin typeface="Century Gothic" panose="020B0502020202020204" pitchFamily="34" charset="0"/>
              </a:endParaRPr>
            </a:p>
          </p:txBody>
        </p:sp>
        <p:sp>
          <p:nvSpPr>
            <p:cNvPr id="9" name="TextBox 8">
              <a:extLst>
                <a:ext uri="{FF2B5EF4-FFF2-40B4-BE49-F238E27FC236}">
                  <a16:creationId xmlns:a16="http://schemas.microsoft.com/office/drawing/2014/main" id="{2A9C504B-BE67-9E46-C576-53A2F7B011F2}"/>
                </a:ext>
              </a:extLst>
            </p:cNvPr>
            <p:cNvSpPr txBox="1"/>
            <p:nvPr/>
          </p:nvSpPr>
          <p:spPr>
            <a:xfrm>
              <a:off x="6114234" y="1665404"/>
              <a:ext cx="1079142"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Dec-24</a:t>
              </a:r>
              <a:endParaRPr lang="en-US" sz="2000">
                <a:solidFill>
                  <a:srgbClr val="3F3F3F"/>
                </a:solidFill>
                <a:latin typeface="Century Gothic" panose="020B0502020202020204" pitchFamily="34" charset="0"/>
              </a:endParaRPr>
            </a:p>
          </p:txBody>
        </p:sp>
        <p:sp>
          <p:nvSpPr>
            <p:cNvPr id="10" name="TextBox 9">
              <a:extLst>
                <a:ext uri="{FF2B5EF4-FFF2-40B4-BE49-F238E27FC236}">
                  <a16:creationId xmlns:a16="http://schemas.microsoft.com/office/drawing/2014/main" id="{B24E3FCF-47FF-8F36-B866-DA70068AEF02}"/>
                </a:ext>
              </a:extLst>
            </p:cNvPr>
            <p:cNvSpPr txBox="1"/>
            <p:nvPr/>
          </p:nvSpPr>
          <p:spPr>
            <a:xfrm>
              <a:off x="9946868" y="1665405"/>
              <a:ext cx="101021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Jan-29</a:t>
              </a:r>
              <a:endParaRPr lang="en-US" sz="2000">
                <a:solidFill>
                  <a:srgbClr val="3F3F3F"/>
                </a:solidFill>
                <a:latin typeface="Century Gothic" panose="020B0502020202020204" pitchFamily="34" charset="0"/>
              </a:endParaRPr>
            </a:p>
          </p:txBody>
        </p:sp>
        <p:sp>
          <p:nvSpPr>
            <p:cNvPr id="11" name="TextBox 10">
              <a:extLst>
                <a:ext uri="{FF2B5EF4-FFF2-40B4-BE49-F238E27FC236}">
                  <a16:creationId xmlns:a16="http://schemas.microsoft.com/office/drawing/2014/main" id="{E87F3906-1676-708B-A524-858E3402927D}"/>
                </a:ext>
              </a:extLst>
            </p:cNvPr>
            <p:cNvSpPr txBox="1"/>
            <p:nvPr/>
          </p:nvSpPr>
          <p:spPr>
            <a:xfrm>
              <a:off x="1136381" y="3292853"/>
              <a:ext cx="102143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Feb-24</a:t>
              </a:r>
              <a:endParaRPr lang="en-US" sz="2000">
                <a:solidFill>
                  <a:srgbClr val="3F3F3F"/>
                </a:solidFill>
                <a:latin typeface="Century Gothic" panose="020B0502020202020204" pitchFamily="34" charset="0"/>
              </a:endParaRPr>
            </a:p>
          </p:txBody>
        </p:sp>
        <p:sp>
          <p:nvSpPr>
            <p:cNvPr id="12" name="TextBox 11">
              <a:extLst>
                <a:ext uri="{FF2B5EF4-FFF2-40B4-BE49-F238E27FC236}">
                  <a16:creationId xmlns:a16="http://schemas.microsoft.com/office/drawing/2014/main" id="{4AC3C258-4F2C-0062-740E-70193FF27103}"/>
                </a:ext>
              </a:extLst>
            </p:cNvPr>
            <p:cNvSpPr txBox="1"/>
            <p:nvPr/>
          </p:nvSpPr>
          <p:spPr>
            <a:xfrm>
              <a:off x="2334412" y="3295732"/>
              <a:ext cx="104227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Mar-03</a:t>
              </a:r>
              <a:endParaRPr lang="en-US" sz="2000">
                <a:solidFill>
                  <a:srgbClr val="3F3F3F"/>
                </a:solidFill>
                <a:latin typeface="Century Gothic" panose="020B0502020202020204" pitchFamily="34" charset="0"/>
              </a:endParaRPr>
            </a:p>
          </p:txBody>
        </p:sp>
        <p:sp>
          <p:nvSpPr>
            <p:cNvPr id="13" name="TextBox 12">
              <a:extLst>
                <a:ext uri="{FF2B5EF4-FFF2-40B4-BE49-F238E27FC236}">
                  <a16:creationId xmlns:a16="http://schemas.microsoft.com/office/drawing/2014/main" id="{347FD241-37DC-A946-9C44-D04FB6150700}"/>
                </a:ext>
              </a:extLst>
            </p:cNvPr>
            <p:cNvSpPr txBox="1"/>
            <p:nvPr/>
          </p:nvSpPr>
          <p:spPr>
            <a:xfrm>
              <a:off x="7359645" y="3295732"/>
              <a:ext cx="995785"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Apr-22</a:t>
              </a:r>
              <a:endParaRPr lang="en-US" sz="2000">
                <a:solidFill>
                  <a:srgbClr val="3F3F3F"/>
                </a:solidFill>
                <a:latin typeface="Century Gothic" panose="020B0502020202020204" pitchFamily="34" charset="0"/>
              </a:endParaRPr>
            </a:p>
          </p:txBody>
        </p:sp>
        <p:sp>
          <p:nvSpPr>
            <p:cNvPr id="14" name="TextBox 13">
              <a:extLst>
                <a:ext uri="{FF2B5EF4-FFF2-40B4-BE49-F238E27FC236}">
                  <a16:creationId xmlns:a16="http://schemas.microsoft.com/office/drawing/2014/main" id="{59135ECC-B31A-AB74-3F72-B540D02E1AC6}"/>
                </a:ext>
              </a:extLst>
            </p:cNvPr>
            <p:cNvSpPr txBox="1"/>
            <p:nvPr/>
          </p:nvSpPr>
          <p:spPr>
            <a:xfrm>
              <a:off x="8634154" y="3292853"/>
              <a:ext cx="995785"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Apr-30</a:t>
              </a:r>
              <a:endParaRPr lang="en-US" sz="2000">
                <a:solidFill>
                  <a:srgbClr val="3F3F3F"/>
                </a:solidFill>
                <a:latin typeface="Century Gothic" panose="020B0502020202020204" pitchFamily="34" charset="0"/>
              </a:endParaRPr>
            </a:p>
          </p:txBody>
        </p:sp>
        <p:sp>
          <p:nvSpPr>
            <p:cNvPr id="15" name="TextBox 14">
              <a:extLst>
                <a:ext uri="{FF2B5EF4-FFF2-40B4-BE49-F238E27FC236}">
                  <a16:creationId xmlns:a16="http://schemas.microsoft.com/office/drawing/2014/main" id="{99B8A53F-1388-5D71-0A79-21B537782EDF}"/>
                </a:ext>
              </a:extLst>
            </p:cNvPr>
            <p:cNvSpPr txBox="1"/>
            <p:nvPr/>
          </p:nvSpPr>
          <p:spPr>
            <a:xfrm>
              <a:off x="3571718" y="3295731"/>
              <a:ext cx="104227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Mar-07</a:t>
              </a:r>
              <a:endParaRPr lang="en-US" sz="2000">
                <a:solidFill>
                  <a:srgbClr val="3F3F3F"/>
                </a:solidFill>
                <a:latin typeface="Century Gothic" panose="020B0502020202020204" pitchFamily="34" charset="0"/>
              </a:endParaRPr>
            </a:p>
          </p:txBody>
        </p:sp>
        <p:sp>
          <p:nvSpPr>
            <p:cNvPr id="17" name="TextBox 16">
              <a:extLst>
                <a:ext uri="{FF2B5EF4-FFF2-40B4-BE49-F238E27FC236}">
                  <a16:creationId xmlns:a16="http://schemas.microsoft.com/office/drawing/2014/main" id="{456DBB4F-2551-A90F-B2DE-60F07565983F}"/>
                </a:ext>
              </a:extLst>
            </p:cNvPr>
            <p:cNvSpPr txBox="1"/>
            <p:nvPr/>
          </p:nvSpPr>
          <p:spPr>
            <a:xfrm>
              <a:off x="4846749" y="3295732"/>
              <a:ext cx="104227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Mar-15</a:t>
              </a:r>
              <a:endParaRPr lang="en-US" sz="2000">
                <a:solidFill>
                  <a:srgbClr val="3F3F3F"/>
                </a:solidFill>
                <a:latin typeface="Century Gothic" panose="020B0502020202020204" pitchFamily="34" charset="0"/>
              </a:endParaRPr>
            </a:p>
          </p:txBody>
        </p:sp>
        <p:sp>
          <p:nvSpPr>
            <p:cNvPr id="18" name="TextBox 17">
              <a:extLst>
                <a:ext uri="{FF2B5EF4-FFF2-40B4-BE49-F238E27FC236}">
                  <a16:creationId xmlns:a16="http://schemas.microsoft.com/office/drawing/2014/main" id="{9539073D-5672-74E0-072C-08BA9688D1E2}"/>
                </a:ext>
              </a:extLst>
            </p:cNvPr>
            <p:cNvSpPr txBox="1"/>
            <p:nvPr/>
          </p:nvSpPr>
          <p:spPr>
            <a:xfrm>
              <a:off x="6084055" y="3295731"/>
              <a:ext cx="1042273"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Mar-24</a:t>
              </a:r>
              <a:endParaRPr lang="en-US" sz="2000">
                <a:solidFill>
                  <a:srgbClr val="3F3F3F"/>
                </a:solidFill>
                <a:latin typeface="Century Gothic" panose="020B0502020202020204" pitchFamily="34" charset="0"/>
              </a:endParaRPr>
            </a:p>
          </p:txBody>
        </p:sp>
        <p:sp>
          <p:nvSpPr>
            <p:cNvPr id="19" name="TextBox 18">
              <a:extLst>
                <a:ext uri="{FF2B5EF4-FFF2-40B4-BE49-F238E27FC236}">
                  <a16:creationId xmlns:a16="http://schemas.microsoft.com/office/drawing/2014/main" id="{2D9429CC-4684-DAED-F6F8-06EB4D034A06}"/>
                </a:ext>
              </a:extLst>
            </p:cNvPr>
            <p:cNvSpPr txBox="1"/>
            <p:nvPr/>
          </p:nvSpPr>
          <p:spPr>
            <a:xfrm>
              <a:off x="9916689" y="3295732"/>
              <a:ext cx="960519"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May-4</a:t>
              </a:r>
              <a:endParaRPr lang="en-US" sz="2000">
                <a:solidFill>
                  <a:srgbClr val="3F3F3F"/>
                </a:solidFill>
                <a:latin typeface="Century Gothic" panose="020B0502020202020204" pitchFamily="34" charset="0"/>
              </a:endParaRPr>
            </a:p>
          </p:txBody>
        </p:sp>
      </p:grpSp>
      <p:sp>
        <p:nvSpPr>
          <p:cNvPr id="2" name="TextBox 1">
            <a:extLst>
              <a:ext uri="{FF2B5EF4-FFF2-40B4-BE49-F238E27FC236}">
                <a16:creationId xmlns:a16="http://schemas.microsoft.com/office/drawing/2014/main" id="{929CC59A-D7C2-323F-FEE9-628799F35D42}"/>
              </a:ext>
            </a:extLst>
          </p:cNvPr>
          <p:cNvSpPr txBox="1"/>
          <p:nvPr/>
        </p:nvSpPr>
        <p:spPr>
          <a:xfrm>
            <a:off x="11216867" y="4357804"/>
            <a:ext cx="470000"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50</a:t>
            </a:r>
            <a:endParaRPr lang="en-US">
              <a:solidFill>
                <a:srgbClr val="3F3F3F"/>
              </a:solidFill>
            </a:endParaRPr>
          </a:p>
        </p:txBody>
      </p:sp>
      <p:sp>
        <p:nvSpPr>
          <p:cNvPr id="16" name="TextBox 15">
            <a:extLst>
              <a:ext uri="{FF2B5EF4-FFF2-40B4-BE49-F238E27FC236}">
                <a16:creationId xmlns:a16="http://schemas.microsoft.com/office/drawing/2014/main" id="{88D39B6D-6358-F71C-8D1D-413ED65FD408}"/>
              </a:ext>
            </a:extLst>
          </p:cNvPr>
          <p:cNvSpPr txBox="1"/>
          <p:nvPr/>
        </p:nvSpPr>
        <p:spPr>
          <a:xfrm>
            <a:off x="11216866" y="3758364"/>
            <a:ext cx="612668"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100</a:t>
            </a:r>
            <a:endParaRPr lang="en-US">
              <a:solidFill>
                <a:srgbClr val="3F3F3F"/>
              </a:solidFill>
            </a:endParaRPr>
          </a:p>
        </p:txBody>
      </p:sp>
      <p:sp>
        <p:nvSpPr>
          <p:cNvPr id="20" name="TextBox 19">
            <a:extLst>
              <a:ext uri="{FF2B5EF4-FFF2-40B4-BE49-F238E27FC236}">
                <a16:creationId xmlns:a16="http://schemas.microsoft.com/office/drawing/2014/main" id="{BCED1B4F-8B3F-8EBC-F25F-59EC7CF31708}"/>
              </a:ext>
            </a:extLst>
          </p:cNvPr>
          <p:cNvSpPr txBox="1"/>
          <p:nvPr/>
        </p:nvSpPr>
        <p:spPr>
          <a:xfrm>
            <a:off x="11216866" y="3148764"/>
            <a:ext cx="612668"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150</a:t>
            </a:r>
            <a:endParaRPr lang="en-US">
              <a:solidFill>
                <a:srgbClr val="3F3F3F"/>
              </a:solidFill>
            </a:endParaRPr>
          </a:p>
        </p:txBody>
      </p:sp>
      <p:sp>
        <p:nvSpPr>
          <p:cNvPr id="21" name="TextBox 20">
            <a:extLst>
              <a:ext uri="{FF2B5EF4-FFF2-40B4-BE49-F238E27FC236}">
                <a16:creationId xmlns:a16="http://schemas.microsoft.com/office/drawing/2014/main" id="{50F37C00-A545-050A-E67F-EAE3D0737A68}"/>
              </a:ext>
            </a:extLst>
          </p:cNvPr>
          <p:cNvSpPr txBox="1"/>
          <p:nvPr/>
        </p:nvSpPr>
        <p:spPr>
          <a:xfrm>
            <a:off x="11216865" y="2549324"/>
            <a:ext cx="612668"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200</a:t>
            </a:r>
            <a:endParaRPr lang="en-US">
              <a:solidFill>
                <a:srgbClr val="3F3F3F"/>
              </a:solidFill>
            </a:endParaRPr>
          </a:p>
        </p:txBody>
      </p:sp>
      <p:sp>
        <p:nvSpPr>
          <p:cNvPr id="22" name="TextBox 21">
            <a:extLst>
              <a:ext uri="{FF2B5EF4-FFF2-40B4-BE49-F238E27FC236}">
                <a16:creationId xmlns:a16="http://schemas.microsoft.com/office/drawing/2014/main" id="{6E2BBAA6-155F-E0C1-9230-A98268918255}"/>
              </a:ext>
            </a:extLst>
          </p:cNvPr>
          <p:cNvSpPr txBox="1"/>
          <p:nvPr/>
        </p:nvSpPr>
        <p:spPr>
          <a:xfrm>
            <a:off x="11216865" y="1919404"/>
            <a:ext cx="612668" cy="400110"/>
          </a:xfrm>
          <a:prstGeom prst="rect">
            <a:avLst/>
          </a:prstGeom>
          <a:noFill/>
        </p:spPr>
        <p:txBody>
          <a:bodyPr wrap="none" lIns="91440" tIns="45720" rIns="91440" bIns="45720" rtlCol="0" anchor="t">
            <a:spAutoFit/>
          </a:bodyPr>
          <a:lstStyle/>
          <a:p>
            <a:r>
              <a:rPr lang="en-US" sz="2000">
                <a:solidFill>
                  <a:srgbClr val="3F3F3F"/>
                </a:solidFill>
                <a:latin typeface="Century Gothic"/>
              </a:rPr>
              <a:t>250</a:t>
            </a:r>
            <a:endParaRPr lang="en-US">
              <a:solidFill>
                <a:srgbClr val="3F3F3F"/>
              </a:solidFill>
            </a:endParaRPr>
          </a:p>
        </p:txBody>
      </p:sp>
      <p:pic>
        <p:nvPicPr>
          <p:cNvPr id="26" name="Picture 25">
            <a:extLst>
              <a:ext uri="{FF2B5EF4-FFF2-40B4-BE49-F238E27FC236}">
                <a16:creationId xmlns:a16="http://schemas.microsoft.com/office/drawing/2014/main" id="{4FFA0938-8A6A-20BC-43F0-ED0DB84DD9AB}"/>
              </a:ext>
            </a:extLst>
          </p:cNvPr>
          <p:cNvPicPr>
            <a:picLocks noChangeAspect="1"/>
          </p:cNvPicPr>
          <p:nvPr/>
        </p:nvPicPr>
        <p:blipFill rotWithShape="1">
          <a:blip r:embed="rId4"/>
          <a:srcRect l="84000" r="9895"/>
          <a:stretch/>
        </p:blipFill>
        <p:spPr>
          <a:xfrm>
            <a:off x="10948457" y="1971040"/>
            <a:ext cx="263474" cy="2926080"/>
          </a:xfrm>
          <a:prstGeom prst="rect">
            <a:avLst/>
          </a:prstGeom>
        </p:spPr>
      </p:pic>
      <p:sp>
        <p:nvSpPr>
          <p:cNvPr id="28" name="TextBox 27">
            <a:extLst>
              <a:ext uri="{FF2B5EF4-FFF2-40B4-BE49-F238E27FC236}">
                <a16:creationId xmlns:a16="http://schemas.microsoft.com/office/drawing/2014/main" id="{36968DCE-E26C-4ABD-8342-4894B4F051BE}"/>
              </a:ext>
            </a:extLst>
          </p:cNvPr>
          <p:cNvSpPr txBox="1"/>
          <p:nvPr/>
        </p:nvSpPr>
        <p:spPr>
          <a:xfrm>
            <a:off x="10878896" y="1652572"/>
            <a:ext cx="431528" cy="400110"/>
          </a:xfrm>
          <a:prstGeom prst="rect">
            <a:avLst/>
          </a:prstGeom>
          <a:noFill/>
        </p:spPr>
        <p:txBody>
          <a:bodyPr wrap="none" lIns="91440" tIns="45720" rIns="91440" bIns="45720" rtlCol="0" anchor="t">
            <a:spAutoFit/>
          </a:bodyPr>
          <a:lstStyle/>
          <a:p>
            <a:r>
              <a:rPr lang="en-US" sz="2000" dirty="0">
                <a:solidFill>
                  <a:srgbClr val="3F3F3F"/>
                </a:solidFill>
                <a:latin typeface="Century Gothic"/>
              </a:rPr>
              <a:t>ET</a:t>
            </a:r>
            <a:endParaRPr lang="en-US" sz="2000" dirty="0">
              <a:cs typeface="Calibri"/>
            </a:endParaRPr>
          </a:p>
        </p:txBody>
      </p:sp>
      <p:sp>
        <p:nvSpPr>
          <p:cNvPr id="29" name="TextBox 28">
            <a:extLst>
              <a:ext uri="{FF2B5EF4-FFF2-40B4-BE49-F238E27FC236}">
                <a16:creationId xmlns:a16="http://schemas.microsoft.com/office/drawing/2014/main" id="{1FEC8149-A375-4491-873B-60E67796B227}"/>
              </a:ext>
            </a:extLst>
          </p:cNvPr>
          <p:cNvSpPr txBox="1"/>
          <p:nvPr/>
        </p:nvSpPr>
        <p:spPr>
          <a:xfrm>
            <a:off x="10676920" y="4737295"/>
            <a:ext cx="878767" cy="400110"/>
          </a:xfrm>
          <a:prstGeom prst="rect">
            <a:avLst/>
          </a:prstGeom>
          <a:noFill/>
        </p:spPr>
        <p:txBody>
          <a:bodyPr wrap="none" lIns="91440" tIns="45720" rIns="91440" bIns="45720" rtlCol="0" anchor="t">
            <a:spAutoFit/>
          </a:bodyPr>
          <a:lstStyle/>
          <a:p>
            <a:r>
              <a:rPr lang="en-US" sz="2000" dirty="0">
                <a:solidFill>
                  <a:srgbClr val="3F3F3F"/>
                </a:solidFill>
                <a:latin typeface="Century Gothic"/>
              </a:rPr>
              <a:t>W/m</a:t>
            </a:r>
            <a:r>
              <a:rPr lang="en-US" sz="2000" baseline="30000" dirty="0">
                <a:solidFill>
                  <a:srgbClr val="3F3F3F"/>
                </a:solidFill>
                <a:latin typeface="Century Gothic"/>
              </a:rPr>
              <a:t>2</a:t>
            </a:r>
            <a:endParaRPr lang="en-US" sz="2000" baseline="30000">
              <a:cs typeface="Calibri"/>
            </a:endParaRPr>
          </a:p>
        </p:txBody>
      </p:sp>
    </p:spTree>
    <p:extLst>
      <p:ext uri="{BB962C8B-B14F-4D97-AF65-F5344CB8AC3E}">
        <p14:creationId xmlns:p14="http://schemas.microsoft.com/office/powerpoint/2010/main" val="3532982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44EAF810-3A35-EB45-CFB9-41FB0EDA0D30}"/>
              </a:ext>
            </a:extLst>
          </p:cNvPr>
          <p:cNvPicPr>
            <a:picLocks noChangeAspect="1"/>
          </p:cNvPicPr>
          <p:nvPr/>
        </p:nvPicPr>
        <p:blipFill>
          <a:blip r:embed="rId3"/>
          <a:stretch>
            <a:fillRect/>
          </a:stretch>
        </p:blipFill>
        <p:spPr>
          <a:xfrm>
            <a:off x="1190697" y="1232130"/>
            <a:ext cx="10337287" cy="4222218"/>
          </a:xfrm>
          <a:prstGeom prst="rect">
            <a:avLst/>
          </a:prstGeom>
        </p:spPr>
      </p:pic>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ECOSTRESS ET-PET trends</a:t>
            </a:r>
            <a:endParaRPr lang="en-US"/>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3213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2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04A616DD-BE85-68CB-37EE-5D2C33A8D400}"/>
              </a:ext>
            </a:extLst>
          </p:cNvPr>
          <p:cNvSpPr txBox="1"/>
          <p:nvPr/>
        </p:nvSpPr>
        <p:spPr>
          <a:xfrm>
            <a:off x="1021174" y="1332664"/>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8</a:t>
            </a:r>
          </a:p>
        </p:txBody>
      </p:sp>
      <p:sp>
        <p:nvSpPr>
          <p:cNvPr id="8" name="TextBox 7">
            <a:extLst>
              <a:ext uri="{FF2B5EF4-FFF2-40B4-BE49-F238E27FC236}">
                <a16:creationId xmlns:a16="http://schemas.microsoft.com/office/drawing/2014/main" id="{4F679CEA-7490-42D8-67FA-38922B2DD1E7}"/>
              </a:ext>
            </a:extLst>
          </p:cNvPr>
          <p:cNvSpPr txBox="1"/>
          <p:nvPr/>
        </p:nvSpPr>
        <p:spPr>
          <a:xfrm>
            <a:off x="1021174" y="178333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6</a:t>
            </a:r>
          </a:p>
        </p:txBody>
      </p:sp>
      <p:sp>
        <p:nvSpPr>
          <p:cNvPr id="9" name="TextBox 8">
            <a:extLst>
              <a:ext uri="{FF2B5EF4-FFF2-40B4-BE49-F238E27FC236}">
                <a16:creationId xmlns:a16="http://schemas.microsoft.com/office/drawing/2014/main" id="{1CB70D0D-F88B-B306-2A9C-0A8C8A9B1D84}"/>
              </a:ext>
            </a:extLst>
          </p:cNvPr>
          <p:cNvSpPr txBox="1"/>
          <p:nvPr/>
        </p:nvSpPr>
        <p:spPr>
          <a:xfrm>
            <a:off x="1021174" y="2234008"/>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4</a:t>
            </a:r>
          </a:p>
        </p:txBody>
      </p:sp>
      <p:sp>
        <p:nvSpPr>
          <p:cNvPr id="10" name="TextBox 9">
            <a:extLst>
              <a:ext uri="{FF2B5EF4-FFF2-40B4-BE49-F238E27FC236}">
                <a16:creationId xmlns:a16="http://schemas.microsoft.com/office/drawing/2014/main" id="{BF66A2D3-4D1A-F806-330A-A9A1856AACDB}"/>
              </a:ext>
            </a:extLst>
          </p:cNvPr>
          <p:cNvSpPr txBox="1"/>
          <p:nvPr/>
        </p:nvSpPr>
        <p:spPr>
          <a:xfrm>
            <a:off x="1021174" y="2715271"/>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2</a:t>
            </a:r>
          </a:p>
        </p:txBody>
      </p:sp>
      <p:sp>
        <p:nvSpPr>
          <p:cNvPr id="11" name="TextBox 10">
            <a:extLst>
              <a:ext uri="{FF2B5EF4-FFF2-40B4-BE49-F238E27FC236}">
                <a16:creationId xmlns:a16="http://schemas.microsoft.com/office/drawing/2014/main" id="{1D8BFB13-51B3-0D3C-790B-042727D243FF}"/>
              </a:ext>
            </a:extLst>
          </p:cNvPr>
          <p:cNvSpPr txBox="1"/>
          <p:nvPr/>
        </p:nvSpPr>
        <p:spPr>
          <a:xfrm>
            <a:off x="1021174" y="3436638"/>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8</a:t>
            </a:r>
          </a:p>
        </p:txBody>
      </p:sp>
      <p:sp>
        <p:nvSpPr>
          <p:cNvPr id="12" name="TextBox 11">
            <a:extLst>
              <a:ext uri="{FF2B5EF4-FFF2-40B4-BE49-F238E27FC236}">
                <a16:creationId xmlns:a16="http://schemas.microsoft.com/office/drawing/2014/main" id="{7B6BDAC9-84EB-F126-F5B3-B873285B0354}"/>
              </a:ext>
            </a:extLst>
          </p:cNvPr>
          <p:cNvSpPr txBox="1"/>
          <p:nvPr/>
        </p:nvSpPr>
        <p:spPr>
          <a:xfrm>
            <a:off x="1021174" y="3887310"/>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6</a:t>
            </a:r>
          </a:p>
        </p:txBody>
      </p:sp>
      <p:sp>
        <p:nvSpPr>
          <p:cNvPr id="13" name="TextBox 12">
            <a:extLst>
              <a:ext uri="{FF2B5EF4-FFF2-40B4-BE49-F238E27FC236}">
                <a16:creationId xmlns:a16="http://schemas.microsoft.com/office/drawing/2014/main" id="{B17628C9-DAE0-D2E5-6A15-6C85D6DE8111}"/>
              </a:ext>
            </a:extLst>
          </p:cNvPr>
          <p:cNvSpPr txBox="1"/>
          <p:nvPr/>
        </p:nvSpPr>
        <p:spPr>
          <a:xfrm>
            <a:off x="1021174" y="4337982"/>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4</a:t>
            </a:r>
          </a:p>
        </p:txBody>
      </p:sp>
      <p:sp>
        <p:nvSpPr>
          <p:cNvPr id="14" name="TextBox 13">
            <a:extLst>
              <a:ext uri="{FF2B5EF4-FFF2-40B4-BE49-F238E27FC236}">
                <a16:creationId xmlns:a16="http://schemas.microsoft.com/office/drawing/2014/main" id="{44FBA220-64C8-BA4A-70BE-BA01622E57F9}"/>
              </a:ext>
            </a:extLst>
          </p:cNvPr>
          <p:cNvSpPr txBox="1"/>
          <p:nvPr/>
        </p:nvSpPr>
        <p:spPr>
          <a:xfrm>
            <a:off x="1021174" y="4819245"/>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2</a:t>
            </a:r>
          </a:p>
        </p:txBody>
      </p:sp>
      <p:sp>
        <p:nvSpPr>
          <p:cNvPr id="15" name="TextBox 14">
            <a:extLst>
              <a:ext uri="{FF2B5EF4-FFF2-40B4-BE49-F238E27FC236}">
                <a16:creationId xmlns:a16="http://schemas.microsoft.com/office/drawing/2014/main" id="{144AEB79-DC54-5361-1864-06982F4D7493}"/>
              </a:ext>
            </a:extLst>
          </p:cNvPr>
          <p:cNvSpPr txBox="1"/>
          <p:nvPr/>
        </p:nvSpPr>
        <p:spPr>
          <a:xfrm rot="16200000">
            <a:off x="90439" y="4015224"/>
            <a:ext cx="1300362"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PET (mm)</a:t>
            </a:r>
          </a:p>
        </p:txBody>
      </p:sp>
      <p:sp>
        <p:nvSpPr>
          <p:cNvPr id="16" name="TextBox 15">
            <a:extLst>
              <a:ext uri="{FF2B5EF4-FFF2-40B4-BE49-F238E27FC236}">
                <a16:creationId xmlns:a16="http://schemas.microsoft.com/office/drawing/2014/main" id="{FFFDFF55-9435-6270-6BEF-36472AE59DDB}"/>
              </a:ext>
            </a:extLst>
          </p:cNvPr>
          <p:cNvSpPr txBox="1"/>
          <p:nvPr/>
        </p:nvSpPr>
        <p:spPr>
          <a:xfrm rot="16200000">
            <a:off x="90437" y="2006413"/>
            <a:ext cx="1300362"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ET (mm)</a:t>
            </a:r>
          </a:p>
        </p:txBody>
      </p:sp>
      <p:sp>
        <p:nvSpPr>
          <p:cNvPr id="17" name="TextBox 16">
            <a:extLst>
              <a:ext uri="{FF2B5EF4-FFF2-40B4-BE49-F238E27FC236}">
                <a16:creationId xmlns:a16="http://schemas.microsoft.com/office/drawing/2014/main" id="{038D1FEF-A4D0-0CFD-7F6F-F8D5C9CB5C3D}"/>
              </a:ext>
            </a:extLst>
          </p:cNvPr>
          <p:cNvSpPr txBox="1"/>
          <p:nvPr/>
        </p:nvSpPr>
        <p:spPr>
          <a:xfrm>
            <a:off x="1994757" y="5354954"/>
            <a:ext cx="10548966" cy="369332"/>
          </a:xfrm>
          <a:prstGeom prst="rect">
            <a:avLst/>
          </a:prstGeom>
          <a:noFill/>
        </p:spPr>
        <p:txBody>
          <a:bodyPr wrap="square" lIns="91440" tIns="45720" rIns="91440" bIns="45720" rtlCol="0" anchor="t">
            <a:spAutoFit/>
          </a:bodyPr>
          <a:lstStyle/>
          <a:p>
            <a:r>
              <a:rPr lang="en-US" dirty="0">
                <a:solidFill>
                  <a:srgbClr val="3F3F3F"/>
                </a:solidFill>
                <a:latin typeface="Century Gothic"/>
              </a:rPr>
              <a:t>  10/2021      11/2021     12/2021      01/2022      02/2022    03/2022      04/2022     05/2022</a:t>
            </a:r>
          </a:p>
        </p:txBody>
      </p:sp>
      <p:sp>
        <p:nvSpPr>
          <p:cNvPr id="18" name="TextBox 17">
            <a:extLst>
              <a:ext uri="{FF2B5EF4-FFF2-40B4-BE49-F238E27FC236}">
                <a16:creationId xmlns:a16="http://schemas.microsoft.com/office/drawing/2014/main" id="{54783ED3-1BDE-3560-7580-AD2D26D309C8}"/>
              </a:ext>
            </a:extLst>
          </p:cNvPr>
          <p:cNvSpPr txBox="1"/>
          <p:nvPr/>
        </p:nvSpPr>
        <p:spPr>
          <a:xfrm>
            <a:off x="1954721" y="1380206"/>
            <a:ext cx="1280160"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Moving Avg  </a:t>
            </a:r>
          </a:p>
        </p:txBody>
      </p:sp>
      <p:sp>
        <p:nvSpPr>
          <p:cNvPr id="19" name="TextBox 18">
            <a:extLst>
              <a:ext uri="{FF2B5EF4-FFF2-40B4-BE49-F238E27FC236}">
                <a16:creationId xmlns:a16="http://schemas.microsoft.com/office/drawing/2014/main" id="{82843172-EEAC-6C91-494C-10CFBAA36602}"/>
              </a:ext>
            </a:extLst>
          </p:cNvPr>
          <p:cNvSpPr txBox="1"/>
          <p:nvPr/>
        </p:nvSpPr>
        <p:spPr>
          <a:xfrm>
            <a:off x="1958242" y="3532383"/>
            <a:ext cx="1574397" cy="307777"/>
          </a:xfrm>
          <a:prstGeom prst="rect">
            <a:avLst/>
          </a:prstGeom>
          <a:noFill/>
        </p:spPr>
        <p:txBody>
          <a:bodyPr wrap="square" lIns="91440" tIns="45720" rIns="91440" bIns="45720" rtlCol="0" anchor="t">
            <a:spAutoFit/>
          </a:bodyPr>
          <a:lstStyle/>
          <a:p>
            <a:r>
              <a:rPr lang="en-US" sz="1400">
                <a:solidFill>
                  <a:srgbClr val="3F3F3F"/>
                </a:solidFill>
                <a:latin typeface="Century Gothic"/>
              </a:rPr>
              <a:t>Moving Avg</a:t>
            </a:r>
            <a:endParaRPr lang="en-US" sz="1400">
              <a:solidFill>
                <a:srgbClr val="3F3F3F"/>
              </a:solidFill>
              <a:latin typeface="Century Gothic" panose="020B0502020202020204" pitchFamily="34" charset="0"/>
            </a:endParaRPr>
          </a:p>
        </p:txBody>
      </p:sp>
      <p:sp>
        <p:nvSpPr>
          <p:cNvPr id="20" name="TextBox 19">
            <a:extLst>
              <a:ext uri="{FF2B5EF4-FFF2-40B4-BE49-F238E27FC236}">
                <a16:creationId xmlns:a16="http://schemas.microsoft.com/office/drawing/2014/main" id="{9DEF97C8-9762-7C6C-B4BE-701409D410BD}"/>
              </a:ext>
            </a:extLst>
          </p:cNvPr>
          <p:cNvSpPr txBox="1"/>
          <p:nvPr/>
        </p:nvSpPr>
        <p:spPr>
          <a:xfrm>
            <a:off x="1833856" y="1645482"/>
            <a:ext cx="1280160"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Observed ET </a:t>
            </a:r>
          </a:p>
        </p:txBody>
      </p:sp>
      <p:sp>
        <p:nvSpPr>
          <p:cNvPr id="21" name="TextBox 20">
            <a:extLst>
              <a:ext uri="{FF2B5EF4-FFF2-40B4-BE49-F238E27FC236}">
                <a16:creationId xmlns:a16="http://schemas.microsoft.com/office/drawing/2014/main" id="{75506732-C561-B99B-FFAC-BA484D964EA1}"/>
              </a:ext>
            </a:extLst>
          </p:cNvPr>
          <p:cNvSpPr txBox="1"/>
          <p:nvPr/>
        </p:nvSpPr>
        <p:spPr>
          <a:xfrm>
            <a:off x="1833856" y="3802703"/>
            <a:ext cx="1631852"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Observed PET  </a:t>
            </a:r>
          </a:p>
        </p:txBody>
      </p:sp>
      <p:sp>
        <p:nvSpPr>
          <p:cNvPr id="3" name="TextBox 2">
            <a:extLst>
              <a:ext uri="{FF2B5EF4-FFF2-40B4-BE49-F238E27FC236}">
                <a16:creationId xmlns:a16="http://schemas.microsoft.com/office/drawing/2014/main" id="{F356421E-9081-5E4E-3F73-ECAC7C31A4C1}"/>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solidFill>
                  <a:srgbClr val="CD7143"/>
                </a:solidFill>
                <a:latin typeface="Century Gothic"/>
                <a:ea typeface="+mn-lt"/>
                <a:cs typeface="+mn-lt"/>
              </a:rPr>
              <a:t>Walnut Site WA-HI-101</a:t>
            </a:r>
            <a:endParaRPr lang="en-US" sz="2400" i="1">
              <a:latin typeface="Century Gothic"/>
              <a:ea typeface="+mn-lt"/>
              <a:cs typeface="+mn-lt"/>
            </a:endParaRPr>
          </a:p>
        </p:txBody>
      </p:sp>
      <p:sp>
        <p:nvSpPr>
          <p:cNvPr id="22" name="TextBox 21">
            <a:extLst>
              <a:ext uri="{FF2B5EF4-FFF2-40B4-BE49-F238E27FC236}">
                <a16:creationId xmlns:a16="http://schemas.microsoft.com/office/drawing/2014/main" id="{6BBCCDBD-22EB-CE4E-911A-B6020E19ABFA}"/>
              </a:ext>
            </a:extLst>
          </p:cNvPr>
          <p:cNvSpPr txBox="1"/>
          <p:nvPr/>
        </p:nvSpPr>
        <p:spPr>
          <a:xfrm>
            <a:off x="1232295" y="5660398"/>
            <a:ext cx="9931674" cy="369332"/>
          </a:xfrm>
          <a:prstGeom prst="rect">
            <a:avLst/>
          </a:prstGeom>
          <a:noFill/>
        </p:spPr>
        <p:txBody>
          <a:bodyPr wrap="square" lIns="91440" tIns="45720" rIns="91440" bIns="45720" rtlCol="0" anchor="t">
            <a:spAutoFit/>
          </a:bodyPr>
          <a:lstStyle/>
          <a:p>
            <a:pPr algn="ctr"/>
            <a:r>
              <a:rPr lang="en-US" dirty="0">
                <a:solidFill>
                  <a:srgbClr val="3F3F3F"/>
                </a:solidFill>
                <a:latin typeface="Century Gothic"/>
              </a:rPr>
              <a:t>mm/year </a:t>
            </a:r>
          </a:p>
        </p:txBody>
      </p:sp>
    </p:spTree>
    <p:extLst>
      <p:ext uri="{BB962C8B-B14F-4D97-AF65-F5344CB8AC3E}">
        <p14:creationId xmlns:p14="http://schemas.microsoft.com/office/powerpoint/2010/main" val="1700850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6B6EBE7-1228-71BE-DAA1-F3ED5EC44332}"/>
              </a:ext>
            </a:extLst>
          </p:cNvPr>
          <p:cNvPicPr>
            <a:picLocks noChangeAspect="1"/>
          </p:cNvPicPr>
          <p:nvPr/>
        </p:nvPicPr>
        <p:blipFill rotWithShape="1">
          <a:blip r:embed="rId3"/>
          <a:srcRect l="27460" r="15125"/>
          <a:stretch/>
        </p:blipFill>
        <p:spPr>
          <a:xfrm>
            <a:off x="868395" y="955726"/>
            <a:ext cx="4129883" cy="5338501"/>
          </a:xfrm>
          <a:prstGeom prst="rect">
            <a:avLst/>
          </a:prstGeom>
          <a:ln>
            <a:noFill/>
          </a:ln>
          <a:effectLst>
            <a:softEdge rad="112500"/>
          </a:effectLst>
        </p:spPr>
      </p:pic>
      <p:sp>
        <p:nvSpPr>
          <p:cNvPr id="3" name="Title 1">
            <a:extLst>
              <a:ext uri="{FF2B5EF4-FFF2-40B4-BE49-F238E27FC236}">
                <a16:creationId xmlns:a16="http://schemas.microsoft.com/office/drawing/2014/main" id="{49C5078D-0E21-F3C4-6CF5-E932409B93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PARTNERS</a:t>
            </a:r>
          </a:p>
        </p:txBody>
      </p:sp>
      <p:sp>
        <p:nvSpPr>
          <p:cNvPr id="4" name="Text Placeholder 5">
            <a:extLst>
              <a:ext uri="{FF2B5EF4-FFF2-40B4-BE49-F238E27FC236}">
                <a16:creationId xmlns:a16="http://schemas.microsoft.com/office/drawing/2014/main" id="{C65DF558-1DDE-399F-885A-81F0B3B4D168}"/>
              </a:ext>
            </a:extLst>
          </p:cNvPr>
          <p:cNvSpPr txBox="1">
            <a:spLocks/>
          </p:cNvSpPr>
          <p:nvPr/>
        </p:nvSpPr>
        <p:spPr>
          <a:xfrm>
            <a:off x="5193171" y="2257003"/>
            <a:ext cx="7649274" cy="23439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Calibri"/>
                <a:cs typeface="Calibri"/>
              </a:rPr>
              <a:t>Centro de </a:t>
            </a:r>
            <a:r>
              <a:rPr lang="en-US" dirty="0" err="1">
                <a:solidFill>
                  <a:schemeClr val="tx1">
                    <a:lumMod val="75000"/>
                    <a:lumOff val="25000"/>
                  </a:schemeClr>
                </a:solidFill>
                <a:latin typeface="Century Gothic"/>
                <a:ea typeface="Calibri"/>
                <a:cs typeface="Calibri"/>
              </a:rPr>
              <a:t>Información</a:t>
            </a:r>
            <a:r>
              <a:rPr lang="en-US" dirty="0">
                <a:solidFill>
                  <a:schemeClr val="tx1">
                    <a:lumMod val="75000"/>
                    <a:lumOff val="25000"/>
                  </a:schemeClr>
                </a:solidFill>
                <a:latin typeface="Century Gothic"/>
                <a:ea typeface="Calibri"/>
                <a:cs typeface="Calibri"/>
              </a:rPr>
              <a:t> </a:t>
            </a:r>
          </a:p>
          <a:p>
            <a:pPr marL="0" indent="0">
              <a:lnSpc>
                <a:spcPct val="100000"/>
              </a:lnSpc>
              <a:spcBef>
                <a:spcPts val="0"/>
              </a:spcBef>
              <a:spcAft>
                <a:spcPts val="600"/>
              </a:spcAft>
              <a:buClr>
                <a:srgbClr val="CF703B"/>
              </a:buClr>
              <a:buNone/>
            </a:pPr>
            <a:r>
              <a:rPr lang="en-US" dirty="0">
                <a:solidFill>
                  <a:schemeClr val="tx1">
                    <a:lumMod val="75000"/>
                    <a:lumOff val="25000"/>
                  </a:schemeClr>
                </a:solidFill>
                <a:latin typeface="Century Gothic"/>
                <a:ea typeface="Calibri"/>
                <a:cs typeface="Calibri"/>
              </a:rPr>
              <a:t>    de </a:t>
            </a:r>
            <a:r>
              <a:rPr lang="en-US" dirty="0" err="1">
                <a:solidFill>
                  <a:schemeClr val="tx1">
                    <a:lumMod val="75000"/>
                    <a:lumOff val="25000"/>
                  </a:schemeClr>
                </a:solidFill>
                <a:latin typeface="Century Gothic"/>
                <a:ea typeface="Calibri"/>
                <a:cs typeface="Calibri"/>
              </a:rPr>
              <a:t>Recursos</a:t>
            </a:r>
            <a:r>
              <a:rPr lang="en-US" dirty="0">
                <a:solidFill>
                  <a:schemeClr val="tx1">
                    <a:lumMod val="75000"/>
                    <a:lumOff val="25000"/>
                  </a:schemeClr>
                </a:solidFill>
                <a:latin typeface="Century Gothic"/>
                <a:ea typeface="Calibri"/>
                <a:cs typeface="Calibri"/>
              </a:rPr>
              <a:t> Naturales (CIREN)</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Embassy of Chile,</a:t>
            </a:r>
          </a:p>
          <a:p>
            <a:pPr marL="0" indent="0">
              <a:lnSpc>
                <a:spcPct val="100000"/>
              </a:lnSpc>
              <a:spcBef>
                <a:spcPts val="0"/>
              </a:spcBef>
              <a:spcAft>
                <a:spcPts val="600"/>
              </a:spcAft>
              <a:buClr>
                <a:srgbClr val="CF703B"/>
              </a:buClr>
              <a:buNone/>
            </a:pPr>
            <a:r>
              <a:rPr lang="en-US" dirty="0">
                <a:solidFill>
                  <a:schemeClr val="tx1">
                    <a:lumMod val="75000"/>
                    <a:lumOff val="25000"/>
                  </a:schemeClr>
                </a:solidFill>
                <a:latin typeface="Century Gothic"/>
                <a:ea typeface="+mn-lt"/>
                <a:cs typeface="+mn-lt"/>
              </a:rPr>
              <a:t>    Agricultural Office</a:t>
            </a:r>
          </a:p>
          <a:p>
            <a:pPr marL="342900" indent="-342900">
              <a:lnSpc>
                <a:spcPct val="100000"/>
              </a:lnSpc>
              <a:spcBef>
                <a:spcPts val="0"/>
              </a:spcBef>
              <a:spcAft>
                <a:spcPts val="600"/>
              </a:spcAft>
              <a:buClr>
                <a:srgbClr val="CF703B"/>
              </a:buClr>
              <a:buFont typeface="Webdings" panose="05030102010509060703" pitchFamily="18" charset="2"/>
              <a:buChar char="4"/>
            </a:pPr>
            <a:endParaRPr lang="en-US" dirty="0">
              <a:solidFill>
                <a:schemeClr val="tx1">
                  <a:lumMod val="75000"/>
                  <a:lumOff val="25000"/>
                </a:schemeClr>
              </a:solidFill>
              <a:latin typeface="Calibri"/>
              <a:ea typeface="Calibri"/>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dirty="0">
              <a:solidFill>
                <a:srgbClr val="000000"/>
              </a:solidFill>
              <a:latin typeface="Calibri"/>
              <a:ea typeface="Calibri"/>
              <a:cs typeface="Calibri"/>
            </a:endParaRPr>
          </a:p>
        </p:txBody>
      </p:sp>
      <p:sp>
        <p:nvSpPr>
          <p:cNvPr id="6" name="Text Placeholder 4">
            <a:extLst>
              <a:ext uri="{FF2B5EF4-FFF2-40B4-BE49-F238E27FC236}">
                <a16:creationId xmlns:a16="http://schemas.microsoft.com/office/drawing/2014/main" id="{CE9F045B-8F5A-4DF9-D8E9-701320A08AE2}"/>
              </a:ext>
            </a:extLst>
          </p:cNvPr>
          <p:cNvSpPr txBox="1">
            <a:spLocks/>
          </p:cNvSpPr>
          <p:nvPr/>
        </p:nvSpPr>
        <p:spPr>
          <a:xfrm>
            <a:off x="824755" y="637286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a:solidFill>
                  <a:schemeClr val="tx1">
                    <a:lumMod val="75000"/>
                    <a:lumOff val="25000"/>
                  </a:schemeClr>
                </a:solidFill>
                <a:latin typeface="Century Gothic"/>
              </a:rPr>
              <a:t>Image Credit: Felipe </a:t>
            </a:r>
            <a:r>
              <a:rPr lang="en-US" dirty="0" err="1">
                <a:solidFill>
                  <a:schemeClr val="tx1">
                    <a:lumMod val="75000"/>
                    <a:lumOff val="25000"/>
                  </a:schemeClr>
                </a:solidFill>
                <a:latin typeface="Century Gothic"/>
              </a:rPr>
              <a:t>Arróspide</a:t>
            </a:r>
            <a:r>
              <a:rPr lang="en-US" dirty="0">
                <a:solidFill>
                  <a:schemeClr val="tx1">
                    <a:lumMod val="75000"/>
                    <a:lumOff val="25000"/>
                  </a:schemeClr>
                </a:solidFill>
                <a:latin typeface="Century Gothic"/>
              </a:rPr>
              <a:t> (</a:t>
            </a:r>
            <a:r>
              <a:rPr lang="en-US" dirty="0">
                <a:solidFill>
                  <a:srgbClr val="3F3F3F"/>
                </a:solidFill>
                <a:latin typeface="Century Gothic"/>
              </a:rPr>
              <a:t>CIREN)</a:t>
            </a:r>
            <a:endParaRPr lang="en-US" dirty="0">
              <a:solidFill>
                <a:schemeClr val="tx1">
                  <a:lumMod val="75000"/>
                  <a:lumOff val="25000"/>
                </a:schemeClr>
              </a:solidFill>
            </a:endParaRPr>
          </a:p>
        </p:txBody>
      </p:sp>
    </p:spTree>
    <p:extLst>
      <p:ext uri="{BB962C8B-B14F-4D97-AF65-F5344CB8AC3E}">
        <p14:creationId xmlns:p14="http://schemas.microsoft.com/office/powerpoint/2010/main" val="3819919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hart, line chart&#10;&#10;Description automatically generated">
            <a:extLst>
              <a:ext uri="{FF2B5EF4-FFF2-40B4-BE49-F238E27FC236}">
                <a16:creationId xmlns:a16="http://schemas.microsoft.com/office/drawing/2014/main" id="{6F6339B1-9D77-82CF-812B-FFB3D2ADAB98}"/>
              </a:ext>
            </a:extLst>
          </p:cNvPr>
          <p:cNvPicPr>
            <a:picLocks noChangeAspect="1"/>
          </p:cNvPicPr>
          <p:nvPr/>
        </p:nvPicPr>
        <p:blipFill rotWithShape="1">
          <a:blip r:embed="rId4"/>
          <a:srcRect l="1216" r="-55" b="159"/>
          <a:stretch/>
        </p:blipFill>
        <p:spPr>
          <a:xfrm>
            <a:off x="1417717" y="1237734"/>
            <a:ext cx="10216212" cy="4220696"/>
          </a:xfrm>
          <a:prstGeom prst="rect">
            <a:avLst/>
          </a:prstGeom>
        </p:spPr>
      </p:pic>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RESULTS – ECOSTRESS Kc trend</a:t>
            </a:r>
            <a:endParaRPr lang="en-US"/>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3213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2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04A616DD-BE85-68CB-37EE-5D2C33A8D400}"/>
              </a:ext>
            </a:extLst>
          </p:cNvPr>
          <p:cNvSpPr txBox="1"/>
          <p:nvPr/>
        </p:nvSpPr>
        <p:spPr>
          <a:xfrm>
            <a:off x="1032639" y="1334548"/>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8</a:t>
            </a:r>
          </a:p>
        </p:txBody>
      </p:sp>
      <p:sp>
        <p:nvSpPr>
          <p:cNvPr id="8" name="TextBox 7">
            <a:extLst>
              <a:ext uri="{FF2B5EF4-FFF2-40B4-BE49-F238E27FC236}">
                <a16:creationId xmlns:a16="http://schemas.microsoft.com/office/drawing/2014/main" id="{4F679CEA-7490-42D8-67FA-38922B2DD1E7}"/>
              </a:ext>
            </a:extLst>
          </p:cNvPr>
          <p:cNvSpPr txBox="1"/>
          <p:nvPr/>
        </p:nvSpPr>
        <p:spPr>
          <a:xfrm>
            <a:off x="1021174" y="1783336"/>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6</a:t>
            </a:r>
          </a:p>
        </p:txBody>
      </p:sp>
      <p:sp>
        <p:nvSpPr>
          <p:cNvPr id="9" name="TextBox 8">
            <a:extLst>
              <a:ext uri="{FF2B5EF4-FFF2-40B4-BE49-F238E27FC236}">
                <a16:creationId xmlns:a16="http://schemas.microsoft.com/office/drawing/2014/main" id="{1CB70D0D-F88B-B306-2A9C-0A8C8A9B1D84}"/>
              </a:ext>
            </a:extLst>
          </p:cNvPr>
          <p:cNvSpPr txBox="1"/>
          <p:nvPr/>
        </p:nvSpPr>
        <p:spPr>
          <a:xfrm>
            <a:off x="1021174" y="2338994"/>
            <a:ext cx="779468" cy="455125"/>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4</a:t>
            </a:r>
          </a:p>
        </p:txBody>
      </p:sp>
      <p:sp>
        <p:nvSpPr>
          <p:cNvPr id="11" name="TextBox 10">
            <a:extLst>
              <a:ext uri="{FF2B5EF4-FFF2-40B4-BE49-F238E27FC236}">
                <a16:creationId xmlns:a16="http://schemas.microsoft.com/office/drawing/2014/main" id="{1D8BFB13-51B3-0D3C-790B-042727D243FF}"/>
              </a:ext>
            </a:extLst>
          </p:cNvPr>
          <p:cNvSpPr txBox="1"/>
          <p:nvPr/>
        </p:nvSpPr>
        <p:spPr>
          <a:xfrm>
            <a:off x="908797" y="3404837"/>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1.50</a:t>
            </a:r>
          </a:p>
        </p:txBody>
      </p:sp>
      <p:sp>
        <p:nvSpPr>
          <p:cNvPr id="12" name="TextBox 11">
            <a:extLst>
              <a:ext uri="{FF2B5EF4-FFF2-40B4-BE49-F238E27FC236}">
                <a16:creationId xmlns:a16="http://schemas.microsoft.com/office/drawing/2014/main" id="{7B6BDAC9-84EB-F126-F5B3-B873285B0354}"/>
              </a:ext>
            </a:extLst>
          </p:cNvPr>
          <p:cNvSpPr txBox="1"/>
          <p:nvPr/>
        </p:nvSpPr>
        <p:spPr>
          <a:xfrm>
            <a:off x="899012" y="3809447"/>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1.20</a:t>
            </a:r>
          </a:p>
        </p:txBody>
      </p:sp>
      <p:sp>
        <p:nvSpPr>
          <p:cNvPr id="13" name="TextBox 12">
            <a:extLst>
              <a:ext uri="{FF2B5EF4-FFF2-40B4-BE49-F238E27FC236}">
                <a16:creationId xmlns:a16="http://schemas.microsoft.com/office/drawing/2014/main" id="{B17628C9-DAE0-D2E5-6A15-6C85D6DE8111}"/>
              </a:ext>
            </a:extLst>
          </p:cNvPr>
          <p:cNvSpPr txBox="1"/>
          <p:nvPr/>
        </p:nvSpPr>
        <p:spPr>
          <a:xfrm>
            <a:off x="908797" y="4152816"/>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1.00</a:t>
            </a:r>
          </a:p>
        </p:txBody>
      </p:sp>
      <p:sp>
        <p:nvSpPr>
          <p:cNvPr id="14" name="TextBox 13">
            <a:extLst>
              <a:ext uri="{FF2B5EF4-FFF2-40B4-BE49-F238E27FC236}">
                <a16:creationId xmlns:a16="http://schemas.microsoft.com/office/drawing/2014/main" id="{44FBA220-64C8-BA4A-70BE-BA01622E57F9}"/>
              </a:ext>
            </a:extLst>
          </p:cNvPr>
          <p:cNvSpPr txBox="1"/>
          <p:nvPr/>
        </p:nvSpPr>
        <p:spPr>
          <a:xfrm>
            <a:off x="918582" y="4532201"/>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0.75</a:t>
            </a:r>
          </a:p>
        </p:txBody>
      </p:sp>
      <p:sp>
        <p:nvSpPr>
          <p:cNvPr id="15" name="TextBox 14">
            <a:extLst>
              <a:ext uri="{FF2B5EF4-FFF2-40B4-BE49-F238E27FC236}">
                <a16:creationId xmlns:a16="http://schemas.microsoft.com/office/drawing/2014/main" id="{144AEB79-DC54-5361-1864-06982F4D7493}"/>
              </a:ext>
            </a:extLst>
          </p:cNvPr>
          <p:cNvSpPr txBox="1"/>
          <p:nvPr/>
        </p:nvSpPr>
        <p:spPr>
          <a:xfrm rot="16200000">
            <a:off x="249189" y="3871709"/>
            <a:ext cx="970162" cy="462819"/>
          </a:xfrm>
          <a:prstGeom prst="rect">
            <a:avLst/>
          </a:prstGeom>
          <a:noFill/>
        </p:spPr>
        <p:txBody>
          <a:bodyPr wrap="square" lIns="91440" tIns="45720" rIns="91440" bIns="45720" rtlCol="0" anchor="t">
            <a:spAutoFit/>
          </a:bodyPr>
          <a:lstStyle/>
          <a:p>
            <a:pPr>
              <a:lnSpc>
                <a:spcPct val="150000"/>
              </a:lnSpc>
            </a:pPr>
            <a:r>
              <a:rPr lang="en-US">
                <a:solidFill>
                  <a:srgbClr val="3F3F3F"/>
                </a:solidFill>
                <a:latin typeface="Century Gothic"/>
              </a:rPr>
              <a:t>Kc</a:t>
            </a:r>
            <a:endParaRPr lang="en-US">
              <a:solidFill>
                <a:srgbClr val="3F3F3F"/>
              </a:solidFill>
            </a:endParaRPr>
          </a:p>
        </p:txBody>
      </p:sp>
      <p:sp>
        <p:nvSpPr>
          <p:cNvPr id="16" name="TextBox 15">
            <a:extLst>
              <a:ext uri="{FF2B5EF4-FFF2-40B4-BE49-F238E27FC236}">
                <a16:creationId xmlns:a16="http://schemas.microsoft.com/office/drawing/2014/main" id="{FFFDFF55-9435-6270-6BEF-36472AE59DDB}"/>
              </a:ext>
            </a:extLst>
          </p:cNvPr>
          <p:cNvSpPr txBox="1"/>
          <p:nvPr/>
        </p:nvSpPr>
        <p:spPr>
          <a:xfrm rot="16200000">
            <a:off x="90437" y="2006413"/>
            <a:ext cx="1300362"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ET (mm)</a:t>
            </a:r>
          </a:p>
        </p:txBody>
      </p:sp>
      <p:sp>
        <p:nvSpPr>
          <p:cNvPr id="22" name="TextBox 21">
            <a:extLst>
              <a:ext uri="{FF2B5EF4-FFF2-40B4-BE49-F238E27FC236}">
                <a16:creationId xmlns:a16="http://schemas.microsoft.com/office/drawing/2014/main" id="{06090CD0-50FC-B644-8E98-A5D39AA2922C}"/>
              </a:ext>
            </a:extLst>
          </p:cNvPr>
          <p:cNvSpPr txBox="1"/>
          <p:nvPr/>
        </p:nvSpPr>
        <p:spPr>
          <a:xfrm>
            <a:off x="10092619" y="1407346"/>
            <a:ext cx="516312"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ET</a:t>
            </a:r>
          </a:p>
        </p:txBody>
      </p:sp>
      <p:sp>
        <p:nvSpPr>
          <p:cNvPr id="23" name="TextBox 22">
            <a:extLst>
              <a:ext uri="{FF2B5EF4-FFF2-40B4-BE49-F238E27FC236}">
                <a16:creationId xmlns:a16="http://schemas.microsoft.com/office/drawing/2014/main" id="{9774A9A2-3C2C-4AC8-C568-6942062A8BE2}"/>
              </a:ext>
            </a:extLst>
          </p:cNvPr>
          <p:cNvSpPr txBox="1"/>
          <p:nvPr/>
        </p:nvSpPr>
        <p:spPr>
          <a:xfrm>
            <a:off x="10092619" y="1631349"/>
            <a:ext cx="516312"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PET</a:t>
            </a:r>
          </a:p>
        </p:txBody>
      </p:sp>
      <p:sp>
        <p:nvSpPr>
          <p:cNvPr id="24" name="TextBox 23">
            <a:extLst>
              <a:ext uri="{FF2B5EF4-FFF2-40B4-BE49-F238E27FC236}">
                <a16:creationId xmlns:a16="http://schemas.microsoft.com/office/drawing/2014/main" id="{3634345A-B786-F69A-6F61-DD9C93A7232B}"/>
              </a:ext>
            </a:extLst>
          </p:cNvPr>
          <p:cNvSpPr txBox="1"/>
          <p:nvPr/>
        </p:nvSpPr>
        <p:spPr>
          <a:xfrm>
            <a:off x="9986569" y="4645316"/>
            <a:ext cx="516312" cy="307777"/>
          </a:xfrm>
          <a:prstGeom prst="rect">
            <a:avLst/>
          </a:prstGeom>
          <a:noFill/>
        </p:spPr>
        <p:txBody>
          <a:bodyPr wrap="square" rtlCol="0">
            <a:spAutoFit/>
          </a:bodyPr>
          <a:lstStyle/>
          <a:p>
            <a:r>
              <a:rPr lang="en-US" sz="1400">
                <a:solidFill>
                  <a:srgbClr val="3F3F3F"/>
                </a:solidFill>
                <a:latin typeface="Century Gothic" panose="020B0502020202020204" pitchFamily="34" charset="0"/>
              </a:rPr>
              <a:t>Kc</a:t>
            </a:r>
          </a:p>
        </p:txBody>
      </p:sp>
      <p:sp>
        <p:nvSpPr>
          <p:cNvPr id="26" name="TextBox 25">
            <a:extLst>
              <a:ext uri="{FF2B5EF4-FFF2-40B4-BE49-F238E27FC236}">
                <a16:creationId xmlns:a16="http://schemas.microsoft.com/office/drawing/2014/main" id="{CFC48130-6828-8E64-9748-D49EB6A5872A}"/>
              </a:ext>
            </a:extLst>
          </p:cNvPr>
          <p:cNvSpPr txBox="1"/>
          <p:nvPr/>
        </p:nvSpPr>
        <p:spPr>
          <a:xfrm>
            <a:off x="918582" y="4885342"/>
            <a:ext cx="779468" cy="455189"/>
          </a:xfrm>
          <a:prstGeom prst="rect">
            <a:avLst/>
          </a:prstGeom>
          <a:noFill/>
        </p:spPr>
        <p:txBody>
          <a:bodyPr wrap="square" rtlCol="0">
            <a:spAutoFit/>
          </a:bodyPr>
          <a:lstStyle/>
          <a:p>
            <a:pPr>
              <a:lnSpc>
                <a:spcPct val="150000"/>
              </a:lnSpc>
            </a:pPr>
            <a:r>
              <a:rPr lang="en-US">
                <a:solidFill>
                  <a:srgbClr val="3F3F3F"/>
                </a:solidFill>
                <a:latin typeface="Century Gothic" panose="020B0502020202020204" pitchFamily="34" charset="0"/>
              </a:rPr>
              <a:t>0.50</a:t>
            </a:r>
          </a:p>
        </p:txBody>
      </p:sp>
      <p:sp>
        <p:nvSpPr>
          <p:cNvPr id="6" name="TextBox 5">
            <a:extLst>
              <a:ext uri="{FF2B5EF4-FFF2-40B4-BE49-F238E27FC236}">
                <a16:creationId xmlns:a16="http://schemas.microsoft.com/office/drawing/2014/main" id="{21619DEB-F054-E04D-5EB6-1F57C9FF1425}"/>
              </a:ext>
            </a:extLst>
          </p:cNvPr>
          <p:cNvSpPr txBox="1"/>
          <p:nvPr/>
        </p:nvSpPr>
        <p:spPr>
          <a:xfrm>
            <a:off x="914400" y="6040120"/>
            <a:ext cx="10398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dirty="0">
                <a:solidFill>
                  <a:srgbClr val="CD7143"/>
                </a:solidFill>
                <a:latin typeface="Century Gothic"/>
                <a:ea typeface="+mn-lt"/>
                <a:cs typeface="+mn-lt"/>
              </a:rPr>
              <a:t>Walnut Site WA-HI-101 during Growing Cycle 2021–2022</a:t>
            </a:r>
            <a:endParaRPr lang="en-US" sz="2400" i="1" dirty="0">
              <a:latin typeface="Century Gothic"/>
              <a:ea typeface="+mn-lt"/>
              <a:cs typeface="+mn-lt"/>
            </a:endParaRPr>
          </a:p>
        </p:txBody>
      </p:sp>
      <p:sp>
        <p:nvSpPr>
          <p:cNvPr id="10" name="TextBox 9">
            <a:extLst>
              <a:ext uri="{FF2B5EF4-FFF2-40B4-BE49-F238E27FC236}">
                <a16:creationId xmlns:a16="http://schemas.microsoft.com/office/drawing/2014/main" id="{E22DA2FF-F511-D789-95F3-F42633C00A58}"/>
              </a:ext>
            </a:extLst>
          </p:cNvPr>
          <p:cNvSpPr txBox="1"/>
          <p:nvPr/>
        </p:nvSpPr>
        <p:spPr>
          <a:xfrm>
            <a:off x="9986568" y="4935280"/>
            <a:ext cx="1473869" cy="307777"/>
          </a:xfrm>
          <a:prstGeom prst="rect">
            <a:avLst/>
          </a:prstGeom>
          <a:noFill/>
        </p:spPr>
        <p:txBody>
          <a:bodyPr wrap="square" lIns="91440" tIns="45720" rIns="91440" bIns="45720" rtlCol="0" anchor="t">
            <a:spAutoFit/>
          </a:bodyPr>
          <a:lstStyle/>
          <a:p>
            <a:r>
              <a:rPr lang="en-US" sz="1400">
                <a:solidFill>
                  <a:srgbClr val="3F3F3F"/>
                </a:solidFill>
                <a:latin typeface="Century Gothic"/>
              </a:rPr>
              <a:t>Dev. Stage Kc </a:t>
            </a:r>
            <a:endParaRPr lang="en-US" sz="1400">
              <a:solidFill>
                <a:srgbClr val="3F3F3F"/>
              </a:solidFill>
              <a:latin typeface="Century Gothic" panose="020B0502020202020204" pitchFamily="34" charset="0"/>
            </a:endParaRPr>
          </a:p>
        </p:txBody>
      </p:sp>
      <p:sp>
        <p:nvSpPr>
          <p:cNvPr id="29" name="Rectangle 28">
            <a:extLst>
              <a:ext uri="{FF2B5EF4-FFF2-40B4-BE49-F238E27FC236}">
                <a16:creationId xmlns:a16="http://schemas.microsoft.com/office/drawing/2014/main" id="{61C9D402-C301-966C-C4F9-BEFAACE8CC10}"/>
              </a:ext>
            </a:extLst>
          </p:cNvPr>
          <p:cNvSpPr/>
          <p:nvPr/>
        </p:nvSpPr>
        <p:spPr>
          <a:xfrm>
            <a:off x="1951444" y="3815983"/>
            <a:ext cx="4727096" cy="1402619"/>
          </a:xfrm>
          <a:prstGeom prst="rect">
            <a:avLst/>
          </a:prstGeom>
          <a:solidFill>
            <a:srgbClr val="DEEBF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7EEDE2A-EC23-2449-9C71-2EE5ABAFCA1B}"/>
              </a:ext>
            </a:extLst>
          </p:cNvPr>
          <p:cNvSpPr txBox="1"/>
          <p:nvPr/>
        </p:nvSpPr>
        <p:spPr>
          <a:xfrm>
            <a:off x="1884019" y="5365350"/>
            <a:ext cx="10134988" cy="369332"/>
          </a:xfrm>
          <a:prstGeom prst="rect">
            <a:avLst/>
          </a:prstGeom>
          <a:noFill/>
        </p:spPr>
        <p:txBody>
          <a:bodyPr wrap="square" lIns="91440" tIns="45720" rIns="91440" bIns="45720" rtlCol="0" anchor="t">
            <a:spAutoFit/>
          </a:bodyPr>
          <a:lstStyle/>
          <a:p>
            <a:r>
              <a:rPr lang="en-US" dirty="0">
                <a:solidFill>
                  <a:srgbClr val="3F3F3F"/>
                </a:solidFill>
                <a:latin typeface="Century Gothic"/>
              </a:rPr>
              <a:t>11/2021         12/2021          01/2022          02/2022        03/2022          04/2022         05/2022</a:t>
            </a:r>
          </a:p>
        </p:txBody>
      </p:sp>
      <p:sp>
        <p:nvSpPr>
          <p:cNvPr id="28" name="TextBox 27">
            <a:extLst>
              <a:ext uri="{FF2B5EF4-FFF2-40B4-BE49-F238E27FC236}">
                <a16:creationId xmlns:a16="http://schemas.microsoft.com/office/drawing/2014/main" id="{A8D9E182-324A-0D48-A515-9F1AF2BFAEA4}"/>
              </a:ext>
            </a:extLst>
          </p:cNvPr>
          <p:cNvSpPr txBox="1"/>
          <p:nvPr/>
        </p:nvSpPr>
        <p:spPr>
          <a:xfrm>
            <a:off x="1230686" y="5617868"/>
            <a:ext cx="9931674" cy="369332"/>
          </a:xfrm>
          <a:prstGeom prst="rect">
            <a:avLst/>
          </a:prstGeom>
          <a:noFill/>
        </p:spPr>
        <p:txBody>
          <a:bodyPr wrap="square" lIns="91440" tIns="45720" rIns="91440" bIns="45720" rtlCol="0" anchor="t">
            <a:spAutoFit/>
          </a:bodyPr>
          <a:lstStyle/>
          <a:p>
            <a:pPr algn="ctr"/>
            <a:r>
              <a:rPr lang="en-US" dirty="0">
                <a:solidFill>
                  <a:srgbClr val="3F3F3F"/>
                </a:solidFill>
                <a:latin typeface="Century Gothic"/>
              </a:rPr>
              <a:t>mm/year </a:t>
            </a:r>
          </a:p>
        </p:txBody>
      </p:sp>
    </p:spTree>
    <p:extLst>
      <p:ext uri="{BB962C8B-B14F-4D97-AF65-F5344CB8AC3E}">
        <p14:creationId xmlns:p14="http://schemas.microsoft.com/office/powerpoint/2010/main" val="131676849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3FE3C4E0-E85D-66EB-329C-DDA23C0B804E}"/>
              </a:ext>
            </a:extLst>
          </p:cNvPr>
          <p:cNvSpPr txBox="1">
            <a:spLocks/>
          </p:cNvSpPr>
          <p:nvPr/>
        </p:nvSpPr>
        <p:spPr>
          <a:xfrm>
            <a:off x="354874" y="1232130"/>
            <a:ext cx="3916524" cy="52161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endParaRPr lang="en-US" sz="240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sz="240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sp>
        <p:nvSpPr>
          <p:cNvPr id="5" name="Title 1">
            <a:extLst>
              <a:ext uri="{FF2B5EF4-FFF2-40B4-BE49-F238E27FC236}">
                <a16:creationId xmlns:a16="http://schemas.microsoft.com/office/drawing/2014/main" id="{DD49FDB8-8B7D-4C52-CD7D-947D03069E34}"/>
              </a:ext>
            </a:extLst>
          </p:cNvPr>
          <p:cNvSpPr txBox="1">
            <a:spLocks/>
          </p:cNvSpPr>
          <p:nvPr/>
        </p:nvSpPr>
        <p:spPr>
          <a:xfrm>
            <a:off x="266700" y="373380"/>
            <a:ext cx="11862865" cy="38862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Key FINDINGS from Walnut ECOSTRESS</a:t>
            </a:r>
            <a:endParaRPr lang="en-US"/>
          </a:p>
        </p:txBody>
      </p:sp>
      <p:sp>
        <p:nvSpPr>
          <p:cNvPr id="4" name="Text Placeholder 5">
            <a:extLst>
              <a:ext uri="{FF2B5EF4-FFF2-40B4-BE49-F238E27FC236}">
                <a16:creationId xmlns:a16="http://schemas.microsoft.com/office/drawing/2014/main" id="{350F2FB1-FA0A-921B-833A-912F4B736B32}"/>
              </a:ext>
            </a:extLst>
          </p:cNvPr>
          <p:cNvSpPr txBox="1">
            <a:spLocks/>
          </p:cNvSpPr>
          <p:nvPr/>
        </p:nvSpPr>
        <p:spPr>
          <a:xfrm>
            <a:off x="513024" y="1232130"/>
            <a:ext cx="52171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endParaRPr lang="en-US" sz="2400">
              <a:solidFill>
                <a:schemeClr val="tx1">
                  <a:lumMod val="75000"/>
                  <a:lumOff val="25000"/>
                </a:schemeClr>
              </a:solidFill>
              <a:latin typeface="Century Gothic"/>
            </a:endParaRPr>
          </a:p>
        </p:txBody>
      </p:sp>
      <p:pic>
        <p:nvPicPr>
          <p:cNvPr id="2" name="Picture 2" descr="A picture containing outdoor, tree, grass, fence&#10;&#10;Description automatically generated">
            <a:extLst>
              <a:ext uri="{FF2B5EF4-FFF2-40B4-BE49-F238E27FC236}">
                <a16:creationId xmlns:a16="http://schemas.microsoft.com/office/drawing/2014/main" id="{12537124-35C1-70E3-A4BE-721F5ECC6CEE}"/>
              </a:ext>
            </a:extLst>
          </p:cNvPr>
          <p:cNvPicPr>
            <a:picLocks noChangeAspect="1"/>
          </p:cNvPicPr>
          <p:nvPr/>
        </p:nvPicPr>
        <p:blipFill rotWithShape="1">
          <a:blip r:embed="rId3"/>
          <a:srcRect l="18308" b="24"/>
          <a:stretch/>
        </p:blipFill>
        <p:spPr>
          <a:xfrm>
            <a:off x="4335447" y="1162014"/>
            <a:ext cx="6743184" cy="5080915"/>
          </a:xfrm>
          <a:prstGeom prst="rect">
            <a:avLst/>
          </a:prstGeom>
          <a:ln>
            <a:noFill/>
          </a:ln>
          <a:effectLst>
            <a:softEdge rad="112500"/>
          </a:effectLst>
        </p:spPr>
      </p:pic>
      <p:sp>
        <p:nvSpPr>
          <p:cNvPr id="7" name="Text Placeholder 4">
            <a:extLst>
              <a:ext uri="{FF2B5EF4-FFF2-40B4-BE49-F238E27FC236}">
                <a16:creationId xmlns:a16="http://schemas.microsoft.com/office/drawing/2014/main" id="{F1373B85-BE55-5AA4-1CD0-077EF49E686C}"/>
              </a:ext>
            </a:extLst>
          </p:cNvPr>
          <p:cNvSpPr txBox="1">
            <a:spLocks/>
          </p:cNvSpPr>
          <p:nvPr/>
        </p:nvSpPr>
        <p:spPr>
          <a:xfrm>
            <a:off x="241312" y="6235485"/>
            <a:ext cx="4968275" cy="632823"/>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Sierrasue7 (</a:t>
            </a:r>
            <a:r>
              <a:rPr lang="en-US" dirty="0" err="1">
                <a:solidFill>
                  <a:schemeClr val="tx1">
                    <a:lumMod val="75000"/>
                    <a:lumOff val="25000"/>
                  </a:schemeClr>
                </a:solidFill>
                <a:latin typeface="Century Gothic"/>
              </a:rPr>
              <a:t>Pixabay</a:t>
            </a:r>
            <a:r>
              <a:rPr lang="en-US" dirty="0">
                <a:solidFill>
                  <a:schemeClr val="tx1">
                    <a:lumMod val="75000"/>
                    <a:lumOff val="25000"/>
                  </a:schemeClr>
                </a:solidFill>
                <a:latin typeface="Century Gothic"/>
              </a:rPr>
              <a:t>)</a:t>
            </a:r>
            <a:endParaRPr lang="en-US" u="sng" dirty="0">
              <a:solidFill>
                <a:schemeClr val="tx1">
                  <a:lumMod val="75000"/>
                  <a:lumOff val="25000"/>
                </a:schemeClr>
              </a:solidFill>
            </a:endParaRPr>
          </a:p>
        </p:txBody>
      </p:sp>
      <p:sp>
        <p:nvSpPr>
          <p:cNvPr id="8" name="Text Placeholder 5">
            <a:extLst>
              <a:ext uri="{FF2B5EF4-FFF2-40B4-BE49-F238E27FC236}">
                <a16:creationId xmlns:a16="http://schemas.microsoft.com/office/drawing/2014/main" id="{1098F6CB-471D-31D5-0123-F48FCA86C9AD}"/>
              </a:ext>
            </a:extLst>
          </p:cNvPr>
          <p:cNvSpPr txBox="1">
            <a:spLocks/>
          </p:cNvSpPr>
          <p:nvPr/>
        </p:nvSpPr>
        <p:spPr>
          <a:xfrm>
            <a:off x="326957" y="1756402"/>
            <a:ext cx="4008490" cy="419632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rPr>
              <a:t>ET &amp; PET for walnut appeared to be influenced by:</a:t>
            </a:r>
            <a:endParaRPr lang="en-US" dirty="0">
              <a:solidFill>
                <a:schemeClr val="tx1">
                  <a:lumMod val="75000"/>
                  <a:lumOff val="25000"/>
                </a:schemeClr>
              </a:solidFill>
              <a:latin typeface="Calibri" panose="020F0502020204030204"/>
              <a:cs typeface="Calibri" panose="020F0502020204030204"/>
            </a:endParaRP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rgbClr val="CD7143"/>
                </a:solidFill>
                <a:latin typeface="Century Gothic"/>
              </a:rPr>
              <a:t>Undergrowth</a:t>
            </a:r>
            <a:endParaRPr lang="en-US" sz="2000" dirty="0">
              <a:solidFill>
                <a:srgbClr val="CD7143"/>
              </a:solidFill>
              <a:latin typeface="Calibri" panose="020F0502020204030204"/>
              <a:cs typeface="Calibri" panose="020F0502020204030204"/>
            </a:endParaRP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rgbClr val="CD7143"/>
                </a:solidFill>
                <a:latin typeface="Century Gothic"/>
              </a:rPr>
              <a:t>irrigation patterns</a:t>
            </a:r>
            <a:endParaRPr lang="en-US" sz="2000" dirty="0">
              <a:solidFill>
                <a:srgbClr val="CD7143"/>
              </a:solidFill>
              <a:latin typeface="Calibri" panose="020F0502020204030204"/>
              <a:cs typeface="Calibri"/>
            </a:endParaRP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rgbClr val="CD7143"/>
                </a:solidFill>
                <a:latin typeface="Century Gothic"/>
              </a:rPr>
              <a:t>weather conditions</a:t>
            </a:r>
            <a:endParaRPr lang="en-US" sz="2000" dirty="0">
              <a:solidFill>
                <a:srgbClr val="CD7143"/>
              </a:solidFill>
              <a:cs typeface="Calibri"/>
            </a:endParaRPr>
          </a:p>
          <a:p>
            <a:pPr marL="571500" lvl="1" indent="0">
              <a:lnSpc>
                <a:spcPct val="100000"/>
              </a:lnSpc>
              <a:spcBef>
                <a:spcPts val="0"/>
              </a:spcBef>
              <a:spcAft>
                <a:spcPts val="600"/>
              </a:spcAft>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rPr>
              <a:t>Kc in the development stage of walnut was identified as </a:t>
            </a:r>
            <a:r>
              <a:rPr lang="en-US" sz="2400" b="1" dirty="0">
                <a:solidFill>
                  <a:schemeClr val="tx1">
                    <a:lumMod val="75000"/>
                    <a:lumOff val="25000"/>
                  </a:schemeClr>
                </a:solidFill>
                <a:latin typeface="Century Gothic"/>
              </a:rPr>
              <a:t>~0.80</a:t>
            </a: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609987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05EEBA67-2BAD-D78C-68F7-7ECFE5FFA05A}"/>
              </a:ext>
            </a:extLst>
          </p:cNvPr>
          <p:cNvSpPr txBox="1">
            <a:spLocks/>
          </p:cNvSpPr>
          <p:nvPr/>
        </p:nvSpPr>
        <p:spPr>
          <a:xfrm>
            <a:off x="513024" y="1074475"/>
            <a:ext cx="10902352"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rPr>
              <a:t>Did not account for the effect on NDVI and ET of: </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Weather (e.g. trends in temperature, precipitation amount)</a:t>
            </a:r>
            <a:endParaRPr lang="en-US" sz="20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Variations in irrigation practices</a:t>
            </a:r>
            <a:endParaRPr lang="en-US" sz="20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Resulting changes in undergrowth</a:t>
            </a:r>
          </a:p>
          <a:p>
            <a:pPr marL="457200" lvl="1" indent="0">
              <a:lnSpc>
                <a:spcPct val="100000"/>
              </a:lnSpc>
              <a:spcBef>
                <a:spcPts val="0"/>
              </a:spcBef>
              <a:spcAft>
                <a:spcPts val="600"/>
              </a:spcAft>
              <a:buClr>
                <a:srgbClr val="CF703B"/>
              </a:buClr>
              <a:buNone/>
            </a:pPr>
            <a:endParaRPr lang="en-US"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b="1" dirty="0">
                <a:solidFill>
                  <a:schemeClr val="tx1">
                    <a:lumMod val="75000"/>
                    <a:lumOff val="25000"/>
                  </a:schemeClr>
                </a:solidFill>
                <a:latin typeface="Century Gothic"/>
              </a:rPr>
              <a:t>Limited NDVI data points available</a:t>
            </a:r>
            <a:r>
              <a:rPr lang="en-US" sz="2400" dirty="0">
                <a:solidFill>
                  <a:schemeClr val="tx1">
                    <a:lumMod val="75000"/>
                    <a:lumOff val="25000"/>
                  </a:schemeClr>
                </a:solidFill>
                <a:latin typeface="Century Gothic"/>
              </a:rPr>
              <a:t> for regression model due to:</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Longer</a:t>
            </a:r>
            <a:r>
              <a:rPr lang="en-US" sz="2000" b="1" dirty="0">
                <a:solidFill>
                  <a:schemeClr val="tx1">
                    <a:lumMod val="75000"/>
                    <a:lumOff val="25000"/>
                  </a:schemeClr>
                </a:solidFill>
                <a:latin typeface="Century Gothic"/>
              </a:rPr>
              <a:t> revisit period</a:t>
            </a:r>
            <a:r>
              <a:rPr lang="en-US" sz="2000" dirty="0">
                <a:solidFill>
                  <a:schemeClr val="tx1">
                    <a:lumMod val="75000"/>
                    <a:lumOff val="25000"/>
                  </a:schemeClr>
                </a:solidFill>
                <a:latin typeface="Century Gothic"/>
              </a:rPr>
              <a:t> of the Landsat 8</a:t>
            </a:r>
            <a:endParaRPr lang="en-US" sz="20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dirty="0">
                <a:solidFill>
                  <a:schemeClr val="tx1">
                    <a:lumMod val="75000"/>
                    <a:lumOff val="25000"/>
                  </a:schemeClr>
                </a:solidFill>
                <a:latin typeface="Century Gothic"/>
              </a:rPr>
              <a:t>Cloud cover</a:t>
            </a:r>
            <a:r>
              <a:rPr lang="en-US" sz="2000" dirty="0">
                <a:solidFill>
                  <a:schemeClr val="tx1">
                    <a:lumMod val="75000"/>
                    <a:lumOff val="25000"/>
                  </a:schemeClr>
                </a:solidFill>
                <a:latin typeface="Century Gothic"/>
              </a:rPr>
              <a:t> on Earth observations </a:t>
            </a:r>
            <a:endParaRPr lang="en-US" sz="2000" dirty="0">
              <a:solidFill>
                <a:schemeClr val="tx1">
                  <a:lumMod val="75000"/>
                  <a:lumOff val="25000"/>
                </a:schemeClr>
              </a:solidFill>
              <a:latin typeface="Century Gothic"/>
              <a:cs typeface="Calibri"/>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b="1" dirty="0">
                <a:solidFill>
                  <a:schemeClr val="tx1">
                    <a:lumMod val="75000"/>
                    <a:lumOff val="25000"/>
                  </a:schemeClr>
                </a:solidFill>
                <a:latin typeface="Century Gothic"/>
              </a:rPr>
              <a:t>Crop rotation</a:t>
            </a:r>
            <a:r>
              <a:rPr lang="en-US" sz="2000" dirty="0">
                <a:solidFill>
                  <a:schemeClr val="tx1">
                    <a:lumMod val="75000"/>
                    <a:lumOff val="25000"/>
                  </a:schemeClr>
                </a:solidFill>
                <a:latin typeface="Century Gothic"/>
              </a:rPr>
              <a:t> and mismatch in crop inventory/calendar</a:t>
            </a:r>
          </a:p>
          <a:p>
            <a:pPr marL="800100" lvl="1" indent="-342900">
              <a:lnSpc>
                <a:spcPct val="100000"/>
              </a:lnSpc>
              <a:spcBef>
                <a:spcPts val="0"/>
              </a:spcBef>
              <a:spcAft>
                <a:spcPts val="600"/>
              </a:spcAft>
              <a:buClr>
                <a:srgbClr val="CF703B"/>
              </a:buClr>
              <a:buFont typeface="Webdings" panose="05030102010509060703" pitchFamily="18" charset="2"/>
              <a:buChar char="4"/>
            </a:pPr>
            <a:endParaRPr lang="en-US" dirty="0">
              <a:solidFill>
                <a:schemeClr val="tx1">
                  <a:lumMod val="75000"/>
                  <a:lumOff val="25000"/>
                </a:schemeClr>
              </a:solidFill>
              <a:latin typeface="Century Gothic"/>
            </a:endParaRPr>
          </a:p>
          <a:p>
            <a:pPr marL="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rPr>
              <a:t>Incomplete capture of ET and PET variability from ECOSTRESS due to: </a:t>
            </a:r>
            <a:endParaRPr lang="en-US" sz="2400" dirty="0">
              <a:solidFill>
                <a:schemeClr val="tx1">
                  <a:lumMod val="75000"/>
                  <a:lumOff val="25000"/>
                </a:schemeClr>
              </a:solidFill>
              <a:latin typeface="Century Gothic"/>
              <a:cs typeface="Calibri" panose="020F0502020204030204"/>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rPr>
              <a:t>Irregular data acquisition with no fixed revisit period</a:t>
            </a:r>
            <a:endParaRPr lang="en-US" sz="2000" dirty="0">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endParaRPr>
          </a:p>
        </p:txBody>
      </p:sp>
      <p:sp>
        <p:nvSpPr>
          <p:cNvPr id="3" name="Title 1">
            <a:extLst>
              <a:ext uri="{FF2B5EF4-FFF2-40B4-BE49-F238E27FC236}">
                <a16:creationId xmlns:a16="http://schemas.microsoft.com/office/drawing/2014/main" id="{67435ECF-072A-3EFD-70BE-70CD8769E23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ERRORS AND UNCERTAINTIES </a:t>
            </a:r>
          </a:p>
        </p:txBody>
      </p:sp>
    </p:spTree>
    <p:extLst>
      <p:ext uri="{BB962C8B-B14F-4D97-AF65-F5344CB8AC3E}">
        <p14:creationId xmlns:p14="http://schemas.microsoft.com/office/powerpoint/2010/main" val="1293163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ACCD36-1854-30D0-AD8A-451D6E7BF41A}"/>
              </a:ext>
            </a:extLst>
          </p:cNvPr>
          <p:cNvSpPr txBox="1">
            <a:spLocks/>
          </p:cNvSpPr>
          <p:nvPr/>
        </p:nvSpPr>
        <p:spPr>
          <a:xfrm>
            <a:off x="4478521" y="1320364"/>
            <a:ext cx="7209930"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Leveraged </a:t>
            </a:r>
            <a:r>
              <a:rPr lang="en-US" sz="2400" b="1" dirty="0">
                <a:solidFill>
                  <a:schemeClr val="tx1">
                    <a:lumMod val="75000"/>
                    <a:lumOff val="25000"/>
                  </a:schemeClr>
                </a:solidFill>
                <a:latin typeface="Century Gothic"/>
                <a:cs typeface="Calibri"/>
              </a:rPr>
              <a:t>NASA E.O.</a:t>
            </a:r>
            <a:r>
              <a:rPr lang="en-US" sz="2400" dirty="0">
                <a:solidFill>
                  <a:schemeClr val="tx1">
                    <a:lumMod val="75000"/>
                    <a:lumOff val="25000"/>
                  </a:schemeClr>
                </a:solidFill>
                <a:latin typeface="Century Gothic"/>
                <a:cs typeface="Calibri"/>
              </a:rPr>
              <a:t>  </a:t>
            </a:r>
          </a:p>
          <a:p>
            <a:pPr marL="342900" indent="-342900">
              <a:lnSpc>
                <a:spcPct val="100000"/>
              </a:lnSpc>
              <a:spcBef>
                <a:spcPts val="0"/>
              </a:spcBef>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Developed &amp; validated a </a:t>
            </a:r>
            <a:r>
              <a:rPr lang="en-US" sz="2400" b="1" dirty="0">
                <a:solidFill>
                  <a:schemeClr val="tx1">
                    <a:lumMod val="75000"/>
                    <a:lumOff val="25000"/>
                  </a:schemeClr>
                </a:solidFill>
                <a:latin typeface="Century Gothic"/>
                <a:cs typeface="Calibri"/>
              </a:rPr>
              <a:t>regional Kc model </a:t>
            </a: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Through the growing cycle of corn</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Estimated </a:t>
            </a:r>
            <a:r>
              <a:rPr lang="en-US" sz="2400" b="1" dirty="0">
                <a:solidFill>
                  <a:schemeClr val="tx1">
                    <a:lumMod val="75000"/>
                    <a:lumOff val="25000"/>
                  </a:schemeClr>
                </a:solidFill>
                <a:latin typeface="Century Gothic"/>
                <a:cs typeface="Calibri"/>
              </a:rPr>
              <a:t>typical Kc values</a:t>
            </a: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For the development stage of walnut</a:t>
            </a:r>
          </a:p>
          <a:p>
            <a:pPr marL="342900" indent="-342900">
              <a:lnSpc>
                <a:spcPct val="100000"/>
              </a:lnSpc>
              <a:spcBef>
                <a:spcPts val="0"/>
              </a:spcBef>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Captured </a:t>
            </a:r>
            <a:r>
              <a:rPr lang="en-US" sz="2400" b="1" dirty="0">
                <a:solidFill>
                  <a:schemeClr val="tx1">
                    <a:lumMod val="75000"/>
                    <a:lumOff val="25000"/>
                  </a:schemeClr>
                </a:solidFill>
                <a:latin typeface="Century Gothic"/>
                <a:cs typeface="Calibri"/>
              </a:rPr>
              <a:t>overall trends</a:t>
            </a:r>
            <a:r>
              <a:rPr lang="en-US" sz="2400" dirty="0">
                <a:solidFill>
                  <a:schemeClr val="tx1">
                    <a:lumMod val="75000"/>
                    <a:lumOff val="25000"/>
                  </a:schemeClr>
                </a:solidFill>
                <a:latin typeface="Century Gothic"/>
                <a:cs typeface="Calibri"/>
              </a:rPr>
              <a:t> and </a:t>
            </a:r>
          </a:p>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    </a:t>
            </a:r>
            <a:r>
              <a:rPr lang="en-US" sz="2400" b="1" dirty="0">
                <a:solidFill>
                  <a:schemeClr val="tx1">
                    <a:lumMod val="75000"/>
                    <a:lumOff val="25000"/>
                  </a:schemeClr>
                </a:solidFill>
                <a:latin typeface="Century Gothic"/>
                <a:cs typeface="Calibri"/>
              </a:rPr>
              <a:t>site-specific signals</a:t>
            </a:r>
            <a:r>
              <a:rPr lang="en-US" sz="2400" dirty="0">
                <a:solidFill>
                  <a:schemeClr val="tx1">
                    <a:lumMod val="75000"/>
                    <a:lumOff val="25000"/>
                  </a:schemeClr>
                </a:solidFill>
                <a:latin typeface="Century Gothic"/>
                <a:cs typeface="Calibri"/>
              </a:rPr>
              <a:t> in vegetation health</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Showed the potential to:</a:t>
            </a: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Estimate actual crop water requirements</a:t>
            </a: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Assess irrigation needs</a:t>
            </a:r>
          </a:p>
          <a:p>
            <a:pPr marL="800100" lvl="1">
              <a:lnSpc>
                <a:spcPct val="100000"/>
              </a:lnSpc>
              <a:spcBef>
                <a:spcPts val="0"/>
              </a:spcBef>
              <a:spcAft>
                <a:spcPts val="600"/>
              </a:spcAft>
              <a:buClr>
                <a:srgbClr val="CF703B"/>
              </a:buClr>
              <a:buFont typeface="Webdings" panose="05030102010509060703" pitchFamily="18" charset="2"/>
              <a:buChar char="4"/>
            </a:pPr>
            <a:r>
              <a:rPr lang="en-US" sz="2000" dirty="0">
                <a:solidFill>
                  <a:schemeClr val="tx1">
                    <a:lumMod val="75000"/>
                    <a:lumOff val="25000"/>
                  </a:schemeClr>
                </a:solidFill>
                <a:latin typeface="Century Gothic"/>
                <a:cs typeface="Calibri"/>
              </a:rPr>
              <a:t>Inform water management</a:t>
            </a:r>
          </a:p>
        </p:txBody>
      </p:sp>
      <p:pic>
        <p:nvPicPr>
          <p:cNvPr id="2" name="Picture 6" descr="A picture containing tree, outdoor, river, water&#10;&#10;Description automatically generated">
            <a:extLst>
              <a:ext uri="{FF2B5EF4-FFF2-40B4-BE49-F238E27FC236}">
                <a16:creationId xmlns:a16="http://schemas.microsoft.com/office/drawing/2014/main" id="{6B6316CB-9982-A95E-05D8-A7CE38F8C59A}"/>
              </a:ext>
            </a:extLst>
          </p:cNvPr>
          <p:cNvPicPr>
            <a:picLocks noChangeAspect="1"/>
          </p:cNvPicPr>
          <p:nvPr/>
        </p:nvPicPr>
        <p:blipFill>
          <a:blip r:embed="rId3"/>
          <a:stretch>
            <a:fillRect/>
          </a:stretch>
        </p:blipFill>
        <p:spPr>
          <a:xfrm>
            <a:off x="489389" y="929998"/>
            <a:ext cx="3983064" cy="5323667"/>
          </a:xfrm>
          <a:prstGeom prst="rect">
            <a:avLst/>
          </a:prstGeom>
          <a:ln>
            <a:noFill/>
          </a:ln>
          <a:effectLst>
            <a:softEdge rad="112500"/>
          </a:effectLst>
        </p:spPr>
      </p:pic>
      <p:sp>
        <p:nvSpPr>
          <p:cNvPr id="3" name="Title 1">
            <a:extLst>
              <a:ext uri="{FF2B5EF4-FFF2-40B4-BE49-F238E27FC236}">
                <a16:creationId xmlns:a16="http://schemas.microsoft.com/office/drawing/2014/main" id="{49C5078D-0E21-F3C4-6CF5-E932409B93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CONCLUSIONS</a:t>
            </a:r>
          </a:p>
        </p:txBody>
      </p:sp>
      <p:sp>
        <p:nvSpPr>
          <p:cNvPr id="6" name="Text Placeholder 4">
            <a:extLst>
              <a:ext uri="{FF2B5EF4-FFF2-40B4-BE49-F238E27FC236}">
                <a16:creationId xmlns:a16="http://schemas.microsoft.com/office/drawing/2014/main" id="{CE9F045B-8F5A-4DF9-D8E9-701320A08AE2}"/>
              </a:ext>
            </a:extLst>
          </p:cNvPr>
          <p:cNvSpPr txBox="1">
            <a:spLocks/>
          </p:cNvSpPr>
          <p:nvPr/>
        </p:nvSpPr>
        <p:spPr>
          <a:xfrm>
            <a:off x="251639" y="642039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rgbClr val="3F3F3F"/>
                </a:solidFill>
                <a:latin typeface="Century Gothic"/>
              </a:rPr>
              <a:t>Image Credit: Felipe </a:t>
            </a:r>
            <a:r>
              <a:rPr lang="en-US" dirty="0" err="1">
                <a:solidFill>
                  <a:srgbClr val="3F3F3F"/>
                </a:solidFill>
                <a:latin typeface="Century Gothic"/>
              </a:rPr>
              <a:t>Arróspide</a:t>
            </a:r>
            <a:r>
              <a:rPr lang="en-US" dirty="0">
                <a:solidFill>
                  <a:srgbClr val="3F3F3F"/>
                </a:solidFill>
                <a:latin typeface="Century Gothic"/>
              </a:rPr>
              <a:t> (CIREN)</a:t>
            </a:r>
            <a:endParaRPr lang="en-US" dirty="0">
              <a:solidFill>
                <a:srgbClr val="3F3F3F"/>
              </a:solidFill>
            </a:endParaRPr>
          </a:p>
        </p:txBody>
      </p:sp>
    </p:spTree>
    <p:extLst>
      <p:ext uri="{BB962C8B-B14F-4D97-AF65-F5344CB8AC3E}">
        <p14:creationId xmlns:p14="http://schemas.microsoft.com/office/powerpoint/2010/main" val="3642925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F068D05-A60E-5E49-08F0-0B72DF1DC5D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FUTURE WORK</a:t>
            </a:r>
            <a:endParaRPr lang="en-US"/>
          </a:p>
        </p:txBody>
      </p:sp>
      <p:pic>
        <p:nvPicPr>
          <p:cNvPr id="2" name="Picture 2" descr="A picture containing grass, outdoor, sky, field&#10;&#10;Description automatically generated">
            <a:extLst>
              <a:ext uri="{FF2B5EF4-FFF2-40B4-BE49-F238E27FC236}">
                <a16:creationId xmlns:a16="http://schemas.microsoft.com/office/drawing/2014/main" id="{F0DFE547-1FDC-AB42-7606-B00C9F409F50}"/>
              </a:ext>
            </a:extLst>
          </p:cNvPr>
          <p:cNvPicPr>
            <a:picLocks noChangeAspect="1"/>
          </p:cNvPicPr>
          <p:nvPr/>
        </p:nvPicPr>
        <p:blipFill>
          <a:blip r:embed="rId3"/>
          <a:stretch>
            <a:fillRect/>
          </a:stretch>
        </p:blipFill>
        <p:spPr>
          <a:xfrm>
            <a:off x="4466492" y="799123"/>
            <a:ext cx="6896100" cy="5245100"/>
          </a:xfrm>
          <a:prstGeom prst="rect">
            <a:avLst/>
          </a:prstGeom>
          <a:ln>
            <a:noFill/>
          </a:ln>
          <a:effectLst>
            <a:softEdge rad="112500"/>
          </a:effectLst>
        </p:spPr>
      </p:pic>
      <p:sp>
        <p:nvSpPr>
          <p:cNvPr id="6" name="Text Placeholder 4">
            <a:extLst>
              <a:ext uri="{FF2B5EF4-FFF2-40B4-BE49-F238E27FC236}">
                <a16:creationId xmlns:a16="http://schemas.microsoft.com/office/drawing/2014/main" id="{4A614B3B-626C-A284-0F3E-7207D97DA546}"/>
              </a:ext>
            </a:extLst>
          </p:cNvPr>
          <p:cNvSpPr txBox="1">
            <a:spLocks/>
          </p:cNvSpPr>
          <p:nvPr/>
        </p:nvSpPr>
        <p:spPr>
          <a:xfrm>
            <a:off x="251639" y="642039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Felipe </a:t>
            </a:r>
            <a:r>
              <a:rPr lang="en-US" dirty="0" err="1">
                <a:solidFill>
                  <a:schemeClr val="tx1">
                    <a:lumMod val="75000"/>
                    <a:lumOff val="25000"/>
                  </a:schemeClr>
                </a:solidFill>
                <a:latin typeface="Century Gothic"/>
              </a:rPr>
              <a:t>Arróspide</a:t>
            </a:r>
            <a:r>
              <a:rPr lang="en-US" dirty="0">
                <a:solidFill>
                  <a:schemeClr val="tx1">
                    <a:lumMod val="75000"/>
                    <a:lumOff val="25000"/>
                  </a:schemeClr>
                </a:solidFill>
                <a:latin typeface="Century Gothic"/>
              </a:rPr>
              <a:t> </a:t>
            </a:r>
            <a:r>
              <a:rPr lang="en-US" dirty="0">
                <a:solidFill>
                  <a:srgbClr val="3F3F3F"/>
                </a:solidFill>
                <a:latin typeface="Century Gothic"/>
              </a:rPr>
              <a:t>CIREN)</a:t>
            </a:r>
            <a:endParaRPr lang="en-US" dirty="0">
              <a:solidFill>
                <a:schemeClr val="tx1">
                  <a:lumMod val="75000"/>
                  <a:lumOff val="25000"/>
                </a:schemeClr>
              </a:solidFill>
            </a:endParaRPr>
          </a:p>
        </p:txBody>
      </p:sp>
      <p:sp>
        <p:nvSpPr>
          <p:cNvPr id="4" name="Text Placeholder 5">
            <a:extLst>
              <a:ext uri="{FF2B5EF4-FFF2-40B4-BE49-F238E27FC236}">
                <a16:creationId xmlns:a16="http://schemas.microsoft.com/office/drawing/2014/main" id="{41E2553C-6C73-6F33-C54D-41AE5385AC58}"/>
              </a:ext>
            </a:extLst>
          </p:cNvPr>
          <p:cNvSpPr txBox="1">
            <a:spLocks/>
          </p:cNvSpPr>
          <p:nvPr/>
        </p:nvSpPr>
        <p:spPr>
          <a:xfrm>
            <a:off x="251639" y="1694435"/>
            <a:ext cx="4100455" cy="51635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Further </a:t>
            </a:r>
            <a:r>
              <a:rPr lang="en-US" sz="2400" b="1" dirty="0">
                <a:solidFill>
                  <a:schemeClr val="tx1">
                    <a:lumMod val="75000"/>
                    <a:lumOff val="25000"/>
                  </a:schemeClr>
                </a:solidFill>
                <a:latin typeface="Century Gothic"/>
                <a:cs typeface="Calibri"/>
              </a:rPr>
              <a:t>data cleaning </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Draw </a:t>
            </a:r>
            <a:r>
              <a:rPr lang="en-US" sz="2400" b="1" dirty="0">
                <a:solidFill>
                  <a:schemeClr val="tx1">
                    <a:lumMod val="75000"/>
                    <a:lumOff val="25000"/>
                  </a:schemeClr>
                </a:solidFill>
                <a:latin typeface="Century Gothic"/>
                <a:cs typeface="Calibri"/>
              </a:rPr>
              <a:t>additional comparison</a:t>
            </a:r>
            <a:r>
              <a:rPr lang="en-US" sz="2400" dirty="0">
                <a:solidFill>
                  <a:schemeClr val="tx1">
                    <a:lumMod val="75000"/>
                    <a:lumOff val="25000"/>
                  </a:schemeClr>
                </a:solidFill>
                <a:latin typeface="Century Gothic"/>
                <a:cs typeface="Calibri"/>
              </a:rPr>
              <a:t> for PET from MODIS and ECOSTRESS</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Incorporate </a:t>
            </a:r>
            <a:r>
              <a:rPr lang="en-US" sz="2400" b="1" dirty="0">
                <a:solidFill>
                  <a:schemeClr val="tx1">
                    <a:lumMod val="75000"/>
                    <a:lumOff val="25000"/>
                  </a:schemeClr>
                </a:solidFill>
                <a:latin typeface="Century Gothic"/>
                <a:cs typeface="Calibri"/>
              </a:rPr>
              <a:t>weather data </a:t>
            </a:r>
            <a:r>
              <a:rPr lang="en-US" sz="2400" dirty="0">
                <a:solidFill>
                  <a:schemeClr val="tx1">
                    <a:lumMod val="75000"/>
                    <a:lumOff val="25000"/>
                  </a:schemeClr>
                </a:solidFill>
                <a:latin typeface="Century Gothic"/>
                <a:cs typeface="Calibri"/>
              </a:rPr>
              <a:t>to calculate PET</a:t>
            </a:r>
          </a:p>
          <a:p>
            <a:pPr marL="342900" indent="-342900">
              <a:lnSpc>
                <a:spcPct val="100000"/>
              </a:lnSpc>
              <a:spcBef>
                <a:spcPts val="0"/>
              </a:spcBef>
              <a:spcAft>
                <a:spcPts val="600"/>
              </a:spcAft>
              <a:buClr>
                <a:srgbClr val="CF703B"/>
              </a:buClr>
              <a:buFont typeface="Webdings" panose="05030102010509060703" pitchFamily="18" charset="2"/>
              <a:buChar char="4"/>
            </a:pPr>
            <a:r>
              <a:rPr lang="en-US" sz="2400" dirty="0">
                <a:solidFill>
                  <a:schemeClr val="tx1">
                    <a:lumMod val="75000"/>
                    <a:lumOff val="25000"/>
                  </a:schemeClr>
                </a:solidFill>
                <a:latin typeface="Century Gothic"/>
                <a:cs typeface="Calibri"/>
              </a:rPr>
              <a:t>Expand work to </a:t>
            </a:r>
            <a:r>
              <a:rPr lang="en-US" sz="2400" b="1" dirty="0">
                <a:solidFill>
                  <a:schemeClr val="tx1">
                    <a:lumMod val="75000"/>
                    <a:lumOff val="25000"/>
                  </a:schemeClr>
                </a:solidFill>
                <a:latin typeface="Century Gothic"/>
                <a:cs typeface="Calibri"/>
              </a:rPr>
              <a:t>more sites</a:t>
            </a:r>
            <a:r>
              <a:rPr lang="en-US" sz="2400" dirty="0">
                <a:solidFill>
                  <a:schemeClr val="tx1">
                    <a:lumMod val="75000"/>
                    <a:lumOff val="25000"/>
                  </a:schemeClr>
                </a:solidFill>
                <a:latin typeface="Century Gothic"/>
                <a:cs typeface="Calibri"/>
              </a:rPr>
              <a:t> and </a:t>
            </a:r>
            <a:r>
              <a:rPr lang="en-US" sz="2400" b="1" dirty="0">
                <a:solidFill>
                  <a:schemeClr val="tx1">
                    <a:lumMod val="75000"/>
                    <a:lumOff val="25000"/>
                  </a:schemeClr>
                </a:solidFill>
                <a:latin typeface="Century Gothic"/>
                <a:cs typeface="Calibri"/>
              </a:rPr>
              <a:t>crop types</a:t>
            </a:r>
            <a:endParaRPr lang="en-US" sz="24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F703B"/>
              </a:buClr>
              <a:buFont typeface="Webdings" panose="05030102010509060703" pitchFamily="18" charset="2"/>
              <a:buChar char="4"/>
            </a:pPr>
            <a:endParaRPr lang="en-US" sz="240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348231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156149"/>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latin typeface="Century Gothic"/>
              </a:rPr>
              <a:t>Partners</a:t>
            </a:r>
            <a:endParaRPr lang="en-US" sz="2400" b="1" dirty="0"/>
          </a:p>
          <a:p>
            <a:pPr marL="1028700" lvl="1" indent="-342900">
              <a:lnSpc>
                <a:spcPct val="100000"/>
              </a:lnSpc>
              <a:spcBef>
                <a:spcPts val="0"/>
              </a:spcBef>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Centro de </a:t>
            </a:r>
            <a:r>
              <a:rPr lang="en-US" sz="2000" dirty="0" err="1">
                <a:solidFill>
                  <a:schemeClr val="tx1">
                    <a:lumMod val="75000"/>
                    <a:lumOff val="25000"/>
                  </a:schemeClr>
                </a:solidFill>
                <a:latin typeface="Century Gothic"/>
              </a:rPr>
              <a:t>Información</a:t>
            </a:r>
            <a:r>
              <a:rPr lang="en-US" sz="2000" dirty="0">
                <a:solidFill>
                  <a:schemeClr val="tx1">
                    <a:lumMod val="75000"/>
                    <a:lumOff val="25000"/>
                  </a:schemeClr>
                </a:solidFill>
                <a:latin typeface="Century Gothic"/>
              </a:rPr>
              <a:t> de </a:t>
            </a:r>
            <a:r>
              <a:rPr lang="en-US" sz="2000" dirty="0" err="1">
                <a:solidFill>
                  <a:schemeClr val="tx1">
                    <a:lumMod val="75000"/>
                    <a:lumOff val="25000"/>
                  </a:schemeClr>
                </a:solidFill>
                <a:latin typeface="Century Gothic"/>
              </a:rPr>
              <a:t>Recursos</a:t>
            </a:r>
            <a:r>
              <a:rPr lang="en-US" sz="2000" dirty="0">
                <a:solidFill>
                  <a:schemeClr val="tx1">
                    <a:lumMod val="75000"/>
                    <a:lumOff val="25000"/>
                  </a:schemeClr>
                </a:solidFill>
                <a:latin typeface="Century Gothic"/>
              </a:rPr>
              <a:t> Naturales (CIREN) </a:t>
            </a:r>
            <a:endParaRPr lang="en-US" sz="2000" dirty="0">
              <a:solidFill>
                <a:schemeClr val="tx1">
                  <a:lumMod val="75000"/>
                  <a:lumOff val="25000"/>
                </a:schemeClr>
              </a:solidFill>
            </a:endParaRPr>
          </a:p>
          <a:p>
            <a:pPr marL="1028700" lvl="1" indent="-342900">
              <a:lnSpc>
                <a:spcPct val="100000"/>
              </a:lnSpc>
              <a:spcBef>
                <a:spcPts val="0"/>
              </a:spcBef>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Embassy of Chile, Agricultural Office</a:t>
            </a:r>
            <a:r>
              <a:rPr lang="en-US" sz="2000" dirty="0">
                <a:latin typeface="Century Gothic"/>
              </a:rPr>
              <a:t> </a:t>
            </a:r>
            <a:endParaRPr lang="en-US" sz="2000" dirty="0"/>
          </a:p>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latin typeface="Century Gothic"/>
              </a:rPr>
              <a:t>DEVELOP Science Advisors</a:t>
            </a:r>
            <a:endParaRPr lang="en-US" sz="2400" b="1" dirty="0"/>
          </a:p>
          <a:p>
            <a:pPr marL="1028700" lvl="1" indent="-342900">
              <a:lnSpc>
                <a:spcPct val="100000"/>
              </a:lnSpc>
              <a:spcBef>
                <a:spcPts val="0"/>
              </a:spcBef>
              <a:spcAft>
                <a:spcPts val="600"/>
              </a:spcAft>
              <a:buClr>
                <a:srgbClr val="CF703B"/>
              </a:buClr>
              <a:buFont typeface="Webdings" panose="05030102010509060703" pitchFamily="18" charset="2"/>
              <a:buChar char="4"/>
              <a:defRPr/>
            </a:pPr>
            <a:r>
              <a:rPr lang="en-US" sz="2000">
                <a:solidFill>
                  <a:schemeClr val="tx1">
                    <a:lumMod val="75000"/>
                    <a:lumOff val="25000"/>
                  </a:schemeClr>
                </a:solidFill>
                <a:latin typeface="Century Gothic"/>
              </a:rPr>
              <a:t>Dr. Venkataraman Lakshmi (University of Virginia) </a:t>
            </a:r>
            <a:endParaRPr lang="en-US" sz="2000" dirty="0">
              <a:solidFill>
                <a:schemeClr val="tx1">
                  <a:lumMod val="75000"/>
                  <a:lumOff val="25000"/>
                </a:schemeClr>
              </a:solidFill>
              <a:latin typeface="Century Gothic"/>
            </a:endParaRPr>
          </a:p>
          <a:p>
            <a:pPr marL="1028700" lvl="1" indent="-342900">
              <a:lnSpc>
                <a:spcPct val="100000"/>
              </a:lnSpc>
              <a:spcBef>
                <a:spcPts val="0"/>
              </a:spcBef>
              <a:spcAft>
                <a:spcPts val="600"/>
              </a:spcAft>
              <a:buClr>
                <a:srgbClr val="CF703B"/>
              </a:buClr>
              <a:buFont typeface="Webdings" panose="05030102010509060703" pitchFamily="18" charset="2"/>
              <a:buChar char="4"/>
              <a:defRPr/>
            </a:pPr>
            <a:r>
              <a:rPr lang="en-US" sz="2000">
                <a:solidFill>
                  <a:schemeClr val="tx1">
                    <a:lumMod val="75000"/>
                    <a:lumOff val="25000"/>
                  </a:schemeClr>
                </a:solidFill>
                <a:latin typeface="Century Gothic"/>
              </a:rPr>
              <a:t>Dr. Kenton Ross (NASA Langley Research Center) </a:t>
            </a:r>
            <a:endParaRPr lang="en-US" sz="2000">
              <a:solidFill>
                <a:schemeClr val="tx1">
                  <a:lumMod val="75000"/>
                  <a:lumOff val="25000"/>
                </a:schemeClr>
              </a:solidFill>
            </a:endParaRPr>
          </a:p>
          <a:p>
            <a:pPr marL="342900" indent="-342900">
              <a:lnSpc>
                <a:spcPct val="100000"/>
              </a:lnSpc>
              <a:spcBef>
                <a:spcPts val="0"/>
              </a:spcBef>
              <a:spcAft>
                <a:spcPts val="600"/>
              </a:spcAft>
              <a:buClr>
                <a:srgbClr val="CF703B"/>
              </a:buClr>
              <a:buFont typeface="Webdings" panose="05030102010509060703" pitchFamily="18" charset="2"/>
              <a:buChar char="4"/>
              <a:defRPr/>
            </a:pPr>
            <a:r>
              <a:rPr lang="en-US" sz="2400" b="1" dirty="0">
                <a:latin typeface="Century Gothic"/>
              </a:rPr>
              <a:t>DEVELOP Fellow</a:t>
            </a:r>
            <a:r>
              <a:rPr lang="en-US" sz="2400" dirty="0">
                <a:latin typeface="Century Gothic"/>
              </a:rPr>
              <a:t> </a:t>
            </a:r>
            <a:endParaRPr lang="en-US" sz="2400" dirty="0"/>
          </a:p>
          <a:p>
            <a:pPr marL="1028700" lvl="1" indent="-342900">
              <a:lnSpc>
                <a:spcPct val="100000"/>
              </a:lnSpc>
              <a:spcBef>
                <a:spcPts val="0"/>
              </a:spcBef>
              <a:spcAft>
                <a:spcPts val="600"/>
              </a:spcAft>
              <a:buClr>
                <a:srgbClr val="CF703B"/>
              </a:buClr>
              <a:buFont typeface="Webdings" panose="05030102010509060703" pitchFamily="18" charset="2"/>
              <a:buChar char="4"/>
              <a:defRPr/>
            </a:pPr>
            <a:r>
              <a:rPr lang="en-US" sz="2000" dirty="0">
                <a:solidFill>
                  <a:schemeClr val="tx1">
                    <a:lumMod val="75000"/>
                    <a:lumOff val="25000"/>
                  </a:schemeClr>
                </a:solidFill>
                <a:latin typeface="Century Gothic"/>
              </a:rPr>
              <a:t>Caroline Williams (Pop Up Projects)</a:t>
            </a:r>
            <a:endParaRPr lang="en-US" sz="2000" dirty="0">
              <a:solidFill>
                <a:schemeClr val="tx1">
                  <a:lumMod val="75000"/>
                  <a:lumOff val="25000"/>
                </a:schemeClr>
              </a:solidFill>
            </a:endParaRPr>
          </a:p>
          <a:p>
            <a:pPr marR="0" lvl="0" algn="l" defTabSz="914400" rtl="0" eaLnBrk="1" fontAlgn="auto" latinLnBrk="0" hangingPunct="1">
              <a:lnSpc>
                <a:spcPct val="100000"/>
              </a:lnSpc>
              <a:spcBef>
                <a:spcPts val="0"/>
              </a:spcBef>
              <a:spcAft>
                <a:spcPts val="600"/>
              </a:spcAft>
              <a:buSzTx/>
              <a:tabLst/>
              <a:defRPr/>
            </a:pPr>
            <a:endParaRPr lang="en-US" sz="2200" b="0" i="0" u="none" strike="noStrike" kern="1200" cap="none" spc="0" normalizeH="0" baseline="0" noProof="0">
              <a:ln>
                <a:noFill/>
              </a:ln>
              <a:effectLst/>
              <a:uLnTx/>
              <a:uFillTx/>
            </a:endParaRPr>
          </a:p>
          <a:p>
            <a:pPr indent="114300">
              <a:lnSpc>
                <a:spcPct val="100000"/>
              </a:lnSpc>
              <a:spcBef>
                <a:spcPts val="0"/>
              </a:spcBef>
              <a:spcAft>
                <a:spcPts val="600"/>
              </a:spcAft>
              <a:defRPr/>
            </a:pPr>
            <a:endParaRPr lang="en-US" sz="2200">
              <a:latin typeface="Century Gothic"/>
            </a:endParaRPr>
          </a:p>
          <a:p>
            <a:pPr marL="114300">
              <a:lnSpc>
                <a:spcPct val="100000"/>
              </a:lnSpc>
              <a:spcBef>
                <a:spcPts val="0"/>
              </a:spcBef>
              <a:spcAft>
                <a:spcPts val="600"/>
              </a:spcAft>
              <a:defRPr/>
            </a:pPr>
            <a:endParaRPr lang="en-US" sz="2200">
              <a:latin typeface="Century Gothic"/>
            </a:endParaRPr>
          </a:p>
          <a:p>
            <a:pPr marL="114300" algn="ctr">
              <a:lnSpc>
                <a:spcPct val="100000"/>
              </a:lnSpc>
              <a:spcBef>
                <a:spcPts val="0"/>
              </a:spcBef>
              <a:spcAft>
                <a:spcPts val="600"/>
              </a:spcAft>
              <a:defRPr/>
            </a:pPr>
            <a:r>
              <a:rPr lang="en-US" sz="1000" dirty="0">
                <a:latin typeface="Century Gothic"/>
              </a:rPr>
              <a:t>Maps throughout this work were created using ArcGIS® software by Esri. ArcGIS® and ArcMap™ are the intellectual property of Esri and are used herein under license. All rights reserved. </a:t>
            </a:r>
            <a:endParaRPr lang="en-US" dirty="0"/>
          </a:p>
          <a:p>
            <a:pPr marL="114300">
              <a:lnSpc>
                <a:spcPct val="100000"/>
              </a:lnSpc>
              <a:spcBef>
                <a:spcPts val="0"/>
              </a:spcBef>
              <a:spcAft>
                <a:spcPts val="600"/>
              </a:spcAft>
              <a:defRPr/>
            </a:pPr>
            <a:endParaRPr lang="en-US" sz="10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38196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435ECF-072A-3EFD-70BE-70CD8769E23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Supplemental Slides</a:t>
            </a:r>
            <a:endParaRPr lang="en-US" dirty="0"/>
          </a:p>
        </p:txBody>
      </p:sp>
    </p:spTree>
    <p:extLst>
      <p:ext uri="{BB962C8B-B14F-4D97-AF65-F5344CB8AC3E}">
        <p14:creationId xmlns:p14="http://schemas.microsoft.com/office/powerpoint/2010/main" val="12083281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435ECF-072A-3EFD-70BE-70CD8769E231}"/>
              </a:ext>
            </a:extLst>
          </p:cNvPr>
          <p:cNvSpPr txBox="1">
            <a:spLocks/>
          </p:cNvSpPr>
          <p:nvPr/>
        </p:nvSpPr>
        <p:spPr>
          <a:xfrm>
            <a:off x="266700" y="256636"/>
            <a:ext cx="9901696" cy="505364"/>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DATA – Corn NDVI</a:t>
            </a:r>
            <a:endParaRPr lang="en-US" dirty="0"/>
          </a:p>
        </p:txBody>
      </p:sp>
      <p:sp>
        <p:nvSpPr>
          <p:cNvPr id="6" name="Text Placeholder 4">
            <a:extLst>
              <a:ext uri="{FF2B5EF4-FFF2-40B4-BE49-F238E27FC236}">
                <a16:creationId xmlns:a16="http://schemas.microsoft.com/office/drawing/2014/main" id="{7C7EEA8D-76F2-2AF8-1D0C-9495E5616A6E}"/>
              </a:ext>
            </a:extLst>
          </p:cNvPr>
          <p:cNvSpPr txBox="1">
            <a:spLocks/>
          </p:cNvSpPr>
          <p:nvPr/>
        </p:nvSpPr>
        <p:spPr>
          <a:xfrm>
            <a:off x="1832719" y="6101849"/>
            <a:ext cx="8057641" cy="78849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a:solidFill>
                  <a:schemeClr val="tx1">
                    <a:lumMod val="75000"/>
                    <a:lumOff val="25000"/>
                  </a:schemeClr>
                </a:solidFill>
                <a:latin typeface="Century Gothic"/>
              </a:rPr>
              <a:t>Image &amp; </a:t>
            </a:r>
            <a:r>
              <a:rPr lang="en-US" dirty="0" err="1">
                <a:solidFill>
                  <a:schemeClr val="tx1">
                    <a:lumMod val="75000"/>
                    <a:lumOff val="25000"/>
                  </a:schemeClr>
                </a:solidFill>
                <a:latin typeface="Century Gothic"/>
              </a:rPr>
              <a:t>Basemap</a:t>
            </a:r>
            <a:r>
              <a:rPr lang="en-US" dirty="0">
                <a:solidFill>
                  <a:schemeClr val="tx1">
                    <a:lumMod val="75000"/>
                    <a:lumOff val="25000"/>
                  </a:schemeClr>
                </a:solidFill>
                <a:latin typeface="Century Gothic"/>
              </a:rPr>
              <a:t> Credits: </a:t>
            </a:r>
            <a:r>
              <a:rPr lang="en-US" dirty="0" err="1">
                <a:solidFill>
                  <a:schemeClr val="tx1">
                    <a:lumMod val="75000"/>
                    <a:lumOff val="25000"/>
                  </a:schemeClr>
                </a:solidFill>
                <a:latin typeface="Century Gothic"/>
              </a:rPr>
              <a:t>Ciren</a:t>
            </a:r>
            <a:r>
              <a:rPr lang="en-US" dirty="0">
                <a:solidFill>
                  <a:schemeClr val="tx1">
                    <a:lumMod val="75000"/>
                    <a:lumOff val="25000"/>
                  </a:schemeClr>
                </a:solidFill>
                <a:latin typeface="Century Gothic"/>
              </a:rPr>
              <a:t>, Esri, Maxar, NASA</a:t>
            </a:r>
            <a:endParaRPr lang="en-US" dirty="0">
              <a:solidFill>
                <a:schemeClr val="tx1">
                  <a:lumMod val="75000"/>
                  <a:lumOff val="25000"/>
                </a:schemeClr>
              </a:solidFill>
            </a:endParaRPr>
          </a:p>
        </p:txBody>
      </p:sp>
      <p:pic>
        <p:nvPicPr>
          <p:cNvPr id="5" name="Picture 6" descr="A picture containing text&#10;&#10;Description automatically generated">
            <a:extLst>
              <a:ext uri="{FF2B5EF4-FFF2-40B4-BE49-F238E27FC236}">
                <a16:creationId xmlns:a16="http://schemas.microsoft.com/office/drawing/2014/main" id="{7BA84FD8-C83F-08D5-9425-7EF1469AC609}"/>
              </a:ext>
            </a:extLst>
          </p:cNvPr>
          <p:cNvPicPr>
            <a:picLocks noChangeAspect="1"/>
          </p:cNvPicPr>
          <p:nvPr/>
        </p:nvPicPr>
        <p:blipFill>
          <a:blip r:embed="rId3"/>
          <a:stretch>
            <a:fillRect/>
          </a:stretch>
        </p:blipFill>
        <p:spPr>
          <a:xfrm>
            <a:off x="1214063" y="1128665"/>
            <a:ext cx="9207357" cy="4917457"/>
          </a:xfrm>
          <a:prstGeom prst="rect">
            <a:avLst/>
          </a:prstGeom>
        </p:spPr>
      </p:pic>
      <p:pic>
        <p:nvPicPr>
          <p:cNvPr id="7" name="Picture 7" descr="Shape, rectangle&#10;&#10;Description automatically generated">
            <a:extLst>
              <a:ext uri="{FF2B5EF4-FFF2-40B4-BE49-F238E27FC236}">
                <a16:creationId xmlns:a16="http://schemas.microsoft.com/office/drawing/2014/main" id="{CF71B5C3-5D1D-ACC7-CDE8-EFC1D58FA037}"/>
              </a:ext>
            </a:extLst>
          </p:cNvPr>
          <p:cNvPicPr>
            <a:picLocks noChangeAspect="1"/>
          </p:cNvPicPr>
          <p:nvPr/>
        </p:nvPicPr>
        <p:blipFill>
          <a:blip r:embed="rId4"/>
          <a:stretch>
            <a:fillRect/>
          </a:stretch>
        </p:blipFill>
        <p:spPr>
          <a:xfrm>
            <a:off x="5965861" y="5356594"/>
            <a:ext cx="4455559" cy="691127"/>
          </a:xfrm>
          <a:prstGeom prst="rect">
            <a:avLst/>
          </a:prstGeom>
        </p:spPr>
      </p:pic>
      <p:pic>
        <p:nvPicPr>
          <p:cNvPr id="8" name="Picture 8" descr="Shape, background pattern&#10;&#10;Description automatically generated">
            <a:extLst>
              <a:ext uri="{FF2B5EF4-FFF2-40B4-BE49-F238E27FC236}">
                <a16:creationId xmlns:a16="http://schemas.microsoft.com/office/drawing/2014/main" id="{A139CB76-9DE9-98D3-D821-F4303F19A2EE}"/>
              </a:ext>
            </a:extLst>
          </p:cNvPr>
          <p:cNvPicPr>
            <a:picLocks noChangeAspect="1"/>
          </p:cNvPicPr>
          <p:nvPr/>
        </p:nvPicPr>
        <p:blipFill>
          <a:blip r:embed="rId5"/>
          <a:stretch>
            <a:fillRect/>
          </a:stretch>
        </p:blipFill>
        <p:spPr>
          <a:xfrm>
            <a:off x="6051478" y="5540519"/>
            <a:ext cx="773988" cy="391771"/>
          </a:xfrm>
          <a:prstGeom prst="rect">
            <a:avLst/>
          </a:prstGeom>
        </p:spPr>
      </p:pic>
      <p:sp>
        <p:nvSpPr>
          <p:cNvPr id="10" name="TextBox 9">
            <a:extLst>
              <a:ext uri="{FF2B5EF4-FFF2-40B4-BE49-F238E27FC236}">
                <a16:creationId xmlns:a16="http://schemas.microsoft.com/office/drawing/2014/main" id="{4C017948-3FD7-6725-8F36-4E6D7E3645D6}"/>
              </a:ext>
            </a:extLst>
          </p:cNvPr>
          <p:cNvSpPr txBox="1"/>
          <p:nvPr/>
        </p:nvSpPr>
        <p:spPr>
          <a:xfrm>
            <a:off x="6094980" y="5310569"/>
            <a:ext cx="7436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a:latin typeface="Century Gothic"/>
                <a:cs typeface="Calibri"/>
              </a:rPr>
              <a:t>NDVI</a:t>
            </a:r>
          </a:p>
        </p:txBody>
      </p:sp>
      <p:pic>
        <p:nvPicPr>
          <p:cNvPr id="11" name="Picture 11">
            <a:extLst>
              <a:ext uri="{FF2B5EF4-FFF2-40B4-BE49-F238E27FC236}">
                <a16:creationId xmlns:a16="http://schemas.microsoft.com/office/drawing/2014/main" id="{12B67E3F-05DF-807A-B49C-EA95EFD7FF2D}"/>
              </a:ext>
            </a:extLst>
          </p:cNvPr>
          <p:cNvPicPr>
            <a:picLocks noChangeAspect="1"/>
          </p:cNvPicPr>
          <p:nvPr/>
        </p:nvPicPr>
        <p:blipFill>
          <a:blip r:embed="rId6"/>
          <a:stretch>
            <a:fillRect/>
          </a:stretch>
        </p:blipFill>
        <p:spPr>
          <a:xfrm>
            <a:off x="7267764" y="5619916"/>
            <a:ext cx="2622596" cy="240632"/>
          </a:xfrm>
          <a:prstGeom prst="rect">
            <a:avLst/>
          </a:prstGeom>
        </p:spPr>
      </p:pic>
      <p:sp>
        <p:nvSpPr>
          <p:cNvPr id="12" name="TextBox 11">
            <a:extLst>
              <a:ext uri="{FF2B5EF4-FFF2-40B4-BE49-F238E27FC236}">
                <a16:creationId xmlns:a16="http://schemas.microsoft.com/office/drawing/2014/main" id="{F8C918AC-F2F7-5C94-0455-983E14DD30C1}"/>
              </a:ext>
            </a:extLst>
          </p:cNvPr>
          <p:cNvSpPr txBox="1"/>
          <p:nvPr/>
        </p:nvSpPr>
        <p:spPr>
          <a:xfrm>
            <a:off x="7143750" y="5492749"/>
            <a:ext cx="2857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rPr>
              <a:t>0</a:t>
            </a:r>
          </a:p>
        </p:txBody>
      </p:sp>
      <p:sp>
        <p:nvSpPr>
          <p:cNvPr id="13" name="TextBox 12">
            <a:extLst>
              <a:ext uri="{FF2B5EF4-FFF2-40B4-BE49-F238E27FC236}">
                <a16:creationId xmlns:a16="http://schemas.microsoft.com/office/drawing/2014/main" id="{0A379A3D-D620-BC9D-4C96-BECA1463B355}"/>
              </a:ext>
            </a:extLst>
          </p:cNvPr>
          <p:cNvSpPr txBox="1"/>
          <p:nvPr/>
        </p:nvSpPr>
        <p:spPr>
          <a:xfrm>
            <a:off x="7971366" y="5486400"/>
            <a:ext cx="639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a:cs typeface="Calibri"/>
              </a:rPr>
              <a:t>0.25</a:t>
            </a:r>
            <a:endParaRPr lang="en-US">
              <a:solidFill>
                <a:schemeClr val="tx1">
                  <a:lumMod val="75000"/>
                  <a:lumOff val="25000"/>
                </a:schemeClr>
              </a:solidFill>
              <a:latin typeface="Century Gothic"/>
            </a:endParaRPr>
          </a:p>
        </p:txBody>
      </p:sp>
      <p:sp>
        <p:nvSpPr>
          <p:cNvPr id="14" name="TextBox 13">
            <a:extLst>
              <a:ext uri="{FF2B5EF4-FFF2-40B4-BE49-F238E27FC236}">
                <a16:creationId xmlns:a16="http://schemas.microsoft.com/office/drawing/2014/main" id="{0DADA21C-163D-1D50-060E-5564C0499F80}"/>
              </a:ext>
            </a:extLst>
          </p:cNvPr>
          <p:cNvSpPr txBox="1"/>
          <p:nvPr/>
        </p:nvSpPr>
        <p:spPr>
          <a:xfrm>
            <a:off x="9012766" y="5469467"/>
            <a:ext cx="6392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cs typeface="Calibri"/>
              </a:rPr>
              <a:t>0.50</a:t>
            </a:r>
            <a:endParaRPr lang="en-US" dirty="0">
              <a:solidFill>
                <a:schemeClr val="tx1">
                  <a:lumMod val="75000"/>
                  <a:lumOff val="25000"/>
                </a:schemeClr>
              </a:solidFill>
              <a:latin typeface="Century Gothic"/>
            </a:endParaRPr>
          </a:p>
        </p:txBody>
      </p:sp>
      <p:pic>
        <p:nvPicPr>
          <p:cNvPr id="16" name="Picture 15" descr="Shape&#10;&#10;Description automatically generated with low confidence">
            <a:extLst>
              <a:ext uri="{FF2B5EF4-FFF2-40B4-BE49-F238E27FC236}">
                <a16:creationId xmlns:a16="http://schemas.microsoft.com/office/drawing/2014/main" id="{8BC54F0C-469D-11F7-F72F-607376AF0D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4980" y="1411914"/>
            <a:ext cx="374700" cy="890850"/>
          </a:xfrm>
          <a:prstGeom prst="rect">
            <a:avLst/>
          </a:prstGeom>
        </p:spPr>
      </p:pic>
    </p:spTree>
    <p:extLst>
      <p:ext uri="{BB962C8B-B14F-4D97-AF65-F5344CB8AC3E}">
        <p14:creationId xmlns:p14="http://schemas.microsoft.com/office/powerpoint/2010/main" val="2617112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7435ECF-072A-3EFD-70BE-70CD8769E23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a:rPr>
              <a:t>DATA – ECOSTRESS ET</a:t>
            </a:r>
          </a:p>
        </p:txBody>
      </p:sp>
      <p:pic>
        <p:nvPicPr>
          <p:cNvPr id="13" name="Picture 12" descr="A picture containing canyon, valley, nature, ocean floor&#10;&#10;Description automatically generated">
            <a:extLst>
              <a:ext uri="{FF2B5EF4-FFF2-40B4-BE49-F238E27FC236}">
                <a16:creationId xmlns:a16="http://schemas.microsoft.com/office/drawing/2014/main" id="{4832443D-1E92-3ECE-B5E4-416F1D3100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3573" y="953663"/>
            <a:ext cx="7025934" cy="5438605"/>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18C2C88A-E2B3-3E89-696D-DA6A0DFB1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3600" y="1279044"/>
            <a:ext cx="374700" cy="890850"/>
          </a:xfrm>
          <a:prstGeom prst="rect">
            <a:avLst/>
          </a:prstGeom>
        </p:spPr>
      </p:pic>
      <p:pic>
        <p:nvPicPr>
          <p:cNvPr id="15" name="Picture 14" descr="Shape, square&#10;&#10;Description automatically generated">
            <a:extLst>
              <a:ext uri="{FF2B5EF4-FFF2-40B4-BE49-F238E27FC236}">
                <a16:creationId xmlns:a16="http://schemas.microsoft.com/office/drawing/2014/main" id="{325FE42F-9BF8-C8BC-301C-9707FD025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136" y="3238012"/>
            <a:ext cx="1646966" cy="1315598"/>
          </a:xfrm>
          <a:prstGeom prst="rect">
            <a:avLst/>
          </a:prstGeom>
          <a:solidFill>
            <a:schemeClr val="bg1">
              <a:lumMod val="85000"/>
            </a:schemeClr>
          </a:solidFill>
        </p:spPr>
      </p:pic>
      <p:pic>
        <p:nvPicPr>
          <p:cNvPr id="16" name="Picture 15" descr="Background pattern&#10;&#10;Description automatically generated">
            <a:extLst>
              <a:ext uri="{FF2B5EF4-FFF2-40B4-BE49-F238E27FC236}">
                <a16:creationId xmlns:a16="http://schemas.microsoft.com/office/drawing/2014/main" id="{2B6D4955-D65F-4627-FEA0-E07A170756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974" y="3427509"/>
            <a:ext cx="396873" cy="962474"/>
          </a:xfrm>
          <a:prstGeom prst="rect">
            <a:avLst/>
          </a:prstGeom>
        </p:spPr>
      </p:pic>
      <p:sp>
        <p:nvSpPr>
          <p:cNvPr id="17" name="TextBox 5">
            <a:extLst>
              <a:ext uri="{FF2B5EF4-FFF2-40B4-BE49-F238E27FC236}">
                <a16:creationId xmlns:a16="http://schemas.microsoft.com/office/drawing/2014/main" id="{5779A41F-A6EB-FAC3-DA6F-19F28393E34F}"/>
              </a:ext>
            </a:extLst>
          </p:cNvPr>
          <p:cNvSpPr txBox="1"/>
          <p:nvPr/>
        </p:nvSpPr>
        <p:spPr>
          <a:xfrm>
            <a:off x="605462" y="2421223"/>
            <a:ext cx="1841596"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a:rPr>
              <a:t>ECOSTRESS</a:t>
            </a:r>
            <a:endParaRPr lang="en-US" sz="2000" b="1" dirty="0">
              <a:solidFill>
                <a:schemeClr val="tx1">
                  <a:lumMod val="75000"/>
                  <a:lumOff val="25000"/>
                </a:schemeClr>
              </a:solidFill>
              <a:latin typeface="Century Gothic" panose="020B0502020202020204" pitchFamily="34" charset="0"/>
            </a:endParaRPr>
          </a:p>
        </p:txBody>
      </p:sp>
      <p:sp>
        <p:nvSpPr>
          <p:cNvPr id="18" name="TextBox 6">
            <a:extLst>
              <a:ext uri="{FF2B5EF4-FFF2-40B4-BE49-F238E27FC236}">
                <a16:creationId xmlns:a16="http://schemas.microsoft.com/office/drawing/2014/main" id="{2EE5A5FF-ECA2-8067-2F57-E7A31B3B18C8}"/>
              </a:ext>
            </a:extLst>
          </p:cNvPr>
          <p:cNvSpPr txBox="1"/>
          <p:nvPr/>
        </p:nvSpPr>
        <p:spPr>
          <a:xfrm>
            <a:off x="605416" y="2686938"/>
            <a:ext cx="1841578"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solidFill>
                  <a:schemeClr val="tx1">
                    <a:lumMod val="75000"/>
                    <a:lumOff val="25000"/>
                  </a:schemeClr>
                </a:solidFill>
                <a:latin typeface="Century Gothic" panose="020B0502020202020204" pitchFamily="34" charset="0"/>
              </a:rPr>
              <a:t>Median ET</a:t>
            </a:r>
          </a:p>
        </p:txBody>
      </p:sp>
      <p:sp>
        <p:nvSpPr>
          <p:cNvPr id="19" name="TextBox 7">
            <a:extLst>
              <a:ext uri="{FF2B5EF4-FFF2-40B4-BE49-F238E27FC236}">
                <a16:creationId xmlns:a16="http://schemas.microsoft.com/office/drawing/2014/main" id="{AA191A1F-00F5-CB45-51B9-A5F272168356}"/>
              </a:ext>
            </a:extLst>
          </p:cNvPr>
          <p:cNvSpPr txBox="1"/>
          <p:nvPr/>
        </p:nvSpPr>
        <p:spPr>
          <a:xfrm>
            <a:off x="1454138" y="3344948"/>
            <a:ext cx="1352877"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Century Gothic" panose="020B0502020202020204" pitchFamily="34" charset="0"/>
              </a:rPr>
              <a:t>9.8 </a:t>
            </a:r>
          </a:p>
          <a:p>
            <a:r>
              <a:rPr lang="en-US" sz="1400" b="1" dirty="0">
                <a:latin typeface="Century Gothic" panose="020B0502020202020204" pitchFamily="34" charset="0"/>
              </a:rPr>
              <a:t>mm/day</a:t>
            </a:r>
          </a:p>
        </p:txBody>
      </p:sp>
      <p:sp>
        <p:nvSpPr>
          <p:cNvPr id="20" name="TextBox 8">
            <a:extLst>
              <a:ext uri="{FF2B5EF4-FFF2-40B4-BE49-F238E27FC236}">
                <a16:creationId xmlns:a16="http://schemas.microsoft.com/office/drawing/2014/main" id="{7B305EC3-D9D4-9FA4-F0FF-7B4662C89D38}"/>
              </a:ext>
            </a:extLst>
          </p:cNvPr>
          <p:cNvSpPr txBox="1"/>
          <p:nvPr/>
        </p:nvSpPr>
        <p:spPr>
          <a:xfrm>
            <a:off x="1454137" y="3999646"/>
            <a:ext cx="1456783"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latin typeface="Century Gothic" panose="020B0502020202020204" pitchFamily="34" charset="0"/>
              </a:rPr>
              <a:t>2.2</a:t>
            </a:r>
          </a:p>
          <a:p>
            <a:r>
              <a:rPr lang="en-US" sz="1400" b="1" dirty="0">
                <a:latin typeface="Century Gothic" panose="020B0502020202020204" pitchFamily="34" charset="0"/>
              </a:rPr>
              <a:t>mm/day</a:t>
            </a:r>
          </a:p>
        </p:txBody>
      </p:sp>
      <p:sp>
        <p:nvSpPr>
          <p:cNvPr id="21" name="TextBox 9">
            <a:extLst>
              <a:ext uri="{FF2B5EF4-FFF2-40B4-BE49-F238E27FC236}">
                <a16:creationId xmlns:a16="http://schemas.microsoft.com/office/drawing/2014/main" id="{B3F71FCC-C075-8DDA-562D-7E8C0081523D}"/>
              </a:ext>
            </a:extLst>
          </p:cNvPr>
          <p:cNvSpPr txBox="1"/>
          <p:nvPr/>
        </p:nvSpPr>
        <p:spPr>
          <a:xfrm>
            <a:off x="4212218" y="5780328"/>
            <a:ext cx="5046082"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solidFill>
                  <a:schemeClr val="tx1">
                    <a:lumMod val="95000"/>
                    <a:lumOff val="5000"/>
                  </a:schemeClr>
                </a:solidFill>
                <a:latin typeface="Century Gothic"/>
              </a:rPr>
              <a:t>0           2.5          5.0         7.5        10.0    </a:t>
            </a:r>
            <a:endParaRPr lang="en-US" sz="1400" b="1" dirty="0">
              <a:solidFill>
                <a:schemeClr val="tx1">
                  <a:lumMod val="95000"/>
                  <a:lumOff val="5000"/>
                </a:schemeClr>
              </a:solidFill>
              <a:latin typeface="Century Gothic" panose="020B0502020202020204" pitchFamily="34" charset="0"/>
            </a:endParaRPr>
          </a:p>
          <a:p>
            <a:r>
              <a:rPr lang="en-US" sz="1400" dirty="0">
                <a:solidFill>
                  <a:schemeClr val="tx1">
                    <a:lumMod val="95000"/>
                    <a:lumOff val="5000"/>
                  </a:schemeClr>
                </a:solidFill>
                <a:latin typeface="Century Gothic"/>
              </a:rPr>
              <a:t>                                                              </a:t>
            </a:r>
            <a:r>
              <a:rPr lang="en-US" sz="1400" b="1" dirty="0">
                <a:solidFill>
                  <a:schemeClr val="tx1">
                    <a:lumMod val="95000"/>
                    <a:lumOff val="5000"/>
                  </a:schemeClr>
                </a:solidFill>
                <a:latin typeface="Century Gothic"/>
              </a:rPr>
              <a:t>Kilometers</a:t>
            </a:r>
          </a:p>
        </p:txBody>
      </p:sp>
      <p:pic>
        <p:nvPicPr>
          <p:cNvPr id="22" name="Picture 21">
            <a:extLst>
              <a:ext uri="{FF2B5EF4-FFF2-40B4-BE49-F238E27FC236}">
                <a16:creationId xmlns:a16="http://schemas.microsoft.com/office/drawing/2014/main" id="{CF514AD3-6330-606F-D4A1-C5FCDD352C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3966" y="5833895"/>
            <a:ext cx="3637144" cy="342608"/>
          </a:xfrm>
          <a:prstGeom prst="rect">
            <a:avLst/>
          </a:prstGeom>
        </p:spPr>
      </p:pic>
      <p:sp>
        <p:nvSpPr>
          <p:cNvPr id="4" name="Text Placeholder 4">
            <a:extLst>
              <a:ext uri="{FF2B5EF4-FFF2-40B4-BE49-F238E27FC236}">
                <a16:creationId xmlns:a16="http://schemas.microsoft.com/office/drawing/2014/main" id="{CC5BC0D6-D039-9896-090C-EF403ADBCB82}"/>
              </a:ext>
            </a:extLst>
          </p:cNvPr>
          <p:cNvSpPr txBox="1">
            <a:spLocks/>
          </p:cNvSpPr>
          <p:nvPr/>
        </p:nvSpPr>
        <p:spPr>
          <a:xfrm>
            <a:off x="2083717" y="6156397"/>
            <a:ext cx="8057641" cy="78849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err="1">
                <a:solidFill>
                  <a:schemeClr val="tx1">
                    <a:lumMod val="75000"/>
                    <a:lumOff val="25000"/>
                  </a:schemeClr>
                </a:solidFill>
                <a:latin typeface="Century Gothic"/>
              </a:rPr>
              <a:t>Basemap</a:t>
            </a:r>
            <a:r>
              <a:rPr lang="en-US" dirty="0">
                <a:solidFill>
                  <a:schemeClr val="tx1">
                    <a:lumMod val="75000"/>
                    <a:lumOff val="25000"/>
                  </a:schemeClr>
                </a:solidFill>
                <a:latin typeface="Century Gothic"/>
              </a:rPr>
              <a:t>: </a:t>
            </a:r>
            <a:r>
              <a:rPr lang="en-US" dirty="0" err="1">
                <a:solidFill>
                  <a:schemeClr val="tx1">
                    <a:lumMod val="75000"/>
                    <a:lumOff val="25000"/>
                  </a:schemeClr>
                </a:solidFill>
                <a:latin typeface="Century Gothic"/>
              </a:rPr>
              <a:t>Ciren</a:t>
            </a:r>
            <a:r>
              <a:rPr lang="en-US" dirty="0">
                <a:solidFill>
                  <a:schemeClr val="tx1">
                    <a:lumMod val="75000"/>
                    <a:lumOff val="25000"/>
                  </a:schemeClr>
                </a:solidFill>
                <a:latin typeface="Century Gothic"/>
              </a:rPr>
              <a:t>, Esri, Maxar, NASA</a:t>
            </a:r>
            <a:endParaRPr lang="en-US" dirty="0">
              <a:solidFill>
                <a:schemeClr val="tx1">
                  <a:lumMod val="75000"/>
                  <a:lumOff val="25000"/>
                </a:schemeClr>
              </a:solidFill>
            </a:endParaRPr>
          </a:p>
        </p:txBody>
      </p:sp>
    </p:spTree>
    <p:extLst>
      <p:ext uri="{BB962C8B-B14F-4D97-AF65-F5344CB8AC3E}">
        <p14:creationId xmlns:p14="http://schemas.microsoft.com/office/powerpoint/2010/main" val="392878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TEAM</a:t>
            </a:r>
            <a:endParaRPr lang="en-US">
              <a:latin typeface="Century Gothic"/>
            </a:endParaRPr>
          </a:p>
        </p:txBody>
      </p:sp>
      <p:pic>
        <p:nvPicPr>
          <p:cNvPr id="57" name="Picture 57">
            <a:extLst>
              <a:ext uri="{FF2B5EF4-FFF2-40B4-BE49-F238E27FC236}">
                <a16:creationId xmlns:a16="http://schemas.microsoft.com/office/drawing/2014/main" id="{00EBAB10-F89E-18C1-8E5E-29A3F730553E}"/>
              </a:ext>
            </a:extLst>
          </p:cNvPr>
          <p:cNvPicPr>
            <a:picLocks noChangeAspect="1"/>
          </p:cNvPicPr>
          <p:nvPr/>
        </p:nvPicPr>
        <p:blipFill>
          <a:blip r:embed="rId3"/>
          <a:stretch>
            <a:fillRect/>
          </a:stretch>
        </p:blipFill>
        <p:spPr>
          <a:xfrm>
            <a:off x="1496737" y="498668"/>
            <a:ext cx="8929654" cy="5860663"/>
          </a:xfrm>
          <a:prstGeom prst="rect">
            <a:avLst/>
          </a:prstGeom>
        </p:spPr>
      </p:pic>
      <p:sp>
        <p:nvSpPr>
          <p:cNvPr id="58" name="TextBox 57">
            <a:extLst>
              <a:ext uri="{FF2B5EF4-FFF2-40B4-BE49-F238E27FC236}">
                <a16:creationId xmlns:a16="http://schemas.microsoft.com/office/drawing/2014/main" id="{9BE3F359-6611-CB12-3CC9-68D7B997013C}"/>
              </a:ext>
            </a:extLst>
          </p:cNvPr>
          <p:cNvSpPr txBox="1"/>
          <p:nvPr/>
        </p:nvSpPr>
        <p:spPr>
          <a:xfrm>
            <a:off x="2085042" y="680425"/>
            <a:ext cx="26102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Benjamin </a:t>
            </a:r>
            <a:r>
              <a:rPr lang="en-US" sz="2400" dirty="0" err="1">
                <a:solidFill>
                  <a:schemeClr val="tx1">
                    <a:lumMod val="75000"/>
                    <a:lumOff val="25000"/>
                  </a:schemeClr>
                </a:solidFill>
                <a:latin typeface="Century Gothic"/>
              </a:rPr>
              <a:t>Goffin</a:t>
            </a:r>
            <a:endParaRPr lang="en-US" sz="2400" dirty="0">
              <a:solidFill>
                <a:schemeClr val="tx1">
                  <a:lumMod val="75000"/>
                  <a:lumOff val="25000"/>
                </a:schemeClr>
              </a:solidFill>
              <a:latin typeface="Century Gothic"/>
              <a:cs typeface="Calibri"/>
            </a:endParaRPr>
          </a:p>
        </p:txBody>
      </p:sp>
      <p:sp>
        <p:nvSpPr>
          <p:cNvPr id="72" name="TextBox 71">
            <a:extLst>
              <a:ext uri="{FF2B5EF4-FFF2-40B4-BE49-F238E27FC236}">
                <a16:creationId xmlns:a16="http://schemas.microsoft.com/office/drawing/2014/main" id="{FFD59AA9-DF9C-3DD1-6604-C0D58D836702}"/>
              </a:ext>
            </a:extLst>
          </p:cNvPr>
          <p:cNvSpPr txBox="1"/>
          <p:nvPr/>
        </p:nvSpPr>
        <p:spPr>
          <a:xfrm>
            <a:off x="4595128" y="680425"/>
            <a:ext cx="255713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err="1">
                <a:solidFill>
                  <a:schemeClr val="tx1">
                    <a:lumMod val="75000"/>
                    <a:lumOff val="25000"/>
                  </a:schemeClr>
                </a:solidFill>
                <a:latin typeface="Century Gothic"/>
              </a:rPr>
              <a:t>Rishudh</a:t>
            </a:r>
            <a:r>
              <a:rPr lang="en-US" sz="2400" dirty="0">
                <a:solidFill>
                  <a:schemeClr val="tx1">
                    <a:lumMod val="75000"/>
                    <a:lumOff val="25000"/>
                  </a:schemeClr>
                </a:solidFill>
                <a:latin typeface="Century Gothic"/>
              </a:rPr>
              <a:t> Thakur</a:t>
            </a:r>
            <a:endParaRPr lang="en-US" sz="2400" dirty="0">
              <a:solidFill>
                <a:schemeClr val="tx1">
                  <a:lumMod val="75000"/>
                  <a:lumOff val="25000"/>
                </a:schemeClr>
              </a:solidFill>
              <a:latin typeface="Century Gothic"/>
              <a:cs typeface="Calibri"/>
            </a:endParaRPr>
          </a:p>
        </p:txBody>
      </p:sp>
      <p:sp>
        <p:nvSpPr>
          <p:cNvPr id="73" name="TextBox 72">
            <a:extLst>
              <a:ext uri="{FF2B5EF4-FFF2-40B4-BE49-F238E27FC236}">
                <a16:creationId xmlns:a16="http://schemas.microsoft.com/office/drawing/2014/main" id="{6E455240-8A8F-CF99-EBFD-3EE0C0B52FE1}"/>
              </a:ext>
            </a:extLst>
          </p:cNvPr>
          <p:cNvSpPr txBox="1"/>
          <p:nvPr/>
        </p:nvSpPr>
        <p:spPr>
          <a:xfrm>
            <a:off x="2306629" y="5841118"/>
            <a:ext cx="22647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F3F3F"/>
                </a:solidFill>
                <a:latin typeface="Century Gothic"/>
              </a:rPr>
              <a:t>Duncan Srsic</a:t>
            </a:r>
          </a:p>
        </p:txBody>
      </p:sp>
      <p:sp>
        <p:nvSpPr>
          <p:cNvPr id="74" name="TextBox 73">
            <a:extLst>
              <a:ext uri="{FF2B5EF4-FFF2-40B4-BE49-F238E27FC236}">
                <a16:creationId xmlns:a16="http://schemas.microsoft.com/office/drawing/2014/main" id="{01218B07-EF2C-F4DB-D140-CEA0A978E358}"/>
              </a:ext>
            </a:extLst>
          </p:cNvPr>
          <p:cNvSpPr txBox="1"/>
          <p:nvPr/>
        </p:nvSpPr>
        <p:spPr>
          <a:xfrm>
            <a:off x="4777203" y="5841118"/>
            <a:ext cx="22381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3F3F3F"/>
                </a:solidFill>
                <a:latin typeface="Century Gothic"/>
                <a:cs typeface="Calibri"/>
              </a:rPr>
              <a:t>Sarah Carlos</a:t>
            </a:r>
          </a:p>
        </p:txBody>
      </p:sp>
      <p:sp>
        <p:nvSpPr>
          <p:cNvPr id="75" name="TextBox 74">
            <a:extLst>
              <a:ext uri="{FF2B5EF4-FFF2-40B4-BE49-F238E27FC236}">
                <a16:creationId xmlns:a16="http://schemas.microsoft.com/office/drawing/2014/main" id="{1A35DEA5-CC1B-75B3-CBEF-408F35B105A1}"/>
              </a:ext>
            </a:extLst>
          </p:cNvPr>
          <p:cNvSpPr txBox="1"/>
          <p:nvPr/>
        </p:nvSpPr>
        <p:spPr>
          <a:xfrm>
            <a:off x="6937113" y="1210471"/>
            <a:ext cx="29115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rPr>
              <a:t>Maipo River Valley Agriculture</a:t>
            </a:r>
            <a:endParaRPr lang="en-US" sz="2400">
              <a:solidFill>
                <a:schemeClr val="tx1">
                  <a:lumMod val="75000"/>
                  <a:lumOff val="25000"/>
                </a:schemeClr>
              </a:solidFill>
              <a:cs typeface="Calibri" panose="020F0502020204030204"/>
            </a:endParaRPr>
          </a:p>
        </p:txBody>
      </p:sp>
      <p:sp>
        <p:nvSpPr>
          <p:cNvPr id="76" name="TextBox 75">
            <a:extLst>
              <a:ext uri="{FF2B5EF4-FFF2-40B4-BE49-F238E27FC236}">
                <a16:creationId xmlns:a16="http://schemas.microsoft.com/office/drawing/2014/main" id="{72F06556-5676-E127-E743-D85BDB4EB71A}"/>
              </a:ext>
            </a:extLst>
          </p:cNvPr>
          <p:cNvSpPr txBox="1"/>
          <p:nvPr/>
        </p:nvSpPr>
        <p:spPr>
          <a:xfrm>
            <a:off x="7250639" y="4792463"/>
            <a:ext cx="228245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3F3F3F"/>
                </a:solidFill>
                <a:latin typeface="Century Gothic"/>
              </a:rPr>
              <a:t>NASA Earth Science</a:t>
            </a:r>
            <a:endParaRPr lang="en-US"/>
          </a:p>
        </p:txBody>
      </p:sp>
    </p:spTree>
    <p:extLst>
      <p:ext uri="{BB962C8B-B14F-4D97-AF65-F5344CB8AC3E}">
        <p14:creationId xmlns:p14="http://schemas.microsoft.com/office/powerpoint/2010/main" val="34993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outdoor, sky, water, grass&#10;&#10;Description automatically generated">
            <a:extLst>
              <a:ext uri="{FF2B5EF4-FFF2-40B4-BE49-F238E27FC236}">
                <a16:creationId xmlns:a16="http://schemas.microsoft.com/office/drawing/2014/main" id="{AD0F37EA-5EE8-96FE-69C5-95A0289910D2}"/>
              </a:ext>
            </a:extLst>
          </p:cNvPr>
          <p:cNvPicPr>
            <a:picLocks noChangeAspect="1"/>
          </p:cNvPicPr>
          <p:nvPr/>
        </p:nvPicPr>
        <p:blipFill>
          <a:blip r:embed="rId3"/>
          <a:stretch>
            <a:fillRect/>
          </a:stretch>
        </p:blipFill>
        <p:spPr>
          <a:xfrm>
            <a:off x="497840" y="1071880"/>
            <a:ext cx="4003040" cy="5334000"/>
          </a:xfrm>
          <a:prstGeom prst="rect">
            <a:avLst/>
          </a:prstGeom>
          <a:ln>
            <a:noFill/>
          </a:ln>
          <a:effectLst>
            <a:softEdge rad="112500"/>
          </a:effectLst>
        </p:spPr>
      </p:pic>
      <p:sp>
        <p:nvSpPr>
          <p:cNvPr id="3" name="Title 1">
            <a:extLst>
              <a:ext uri="{FF2B5EF4-FFF2-40B4-BE49-F238E27FC236}">
                <a16:creationId xmlns:a16="http://schemas.microsoft.com/office/drawing/2014/main" id="{49C5078D-0E21-F3C4-6CF5-E932409B932C}"/>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rPr>
              <a:t>OBJECTIVES</a:t>
            </a:r>
          </a:p>
        </p:txBody>
      </p:sp>
      <p:sp>
        <p:nvSpPr>
          <p:cNvPr id="4" name="Text Placeholder 5">
            <a:extLst>
              <a:ext uri="{FF2B5EF4-FFF2-40B4-BE49-F238E27FC236}">
                <a16:creationId xmlns:a16="http://schemas.microsoft.com/office/drawing/2014/main" id="{C65DF558-1DDE-399F-885A-81F0B3B4D168}"/>
              </a:ext>
            </a:extLst>
          </p:cNvPr>
          <p:cNvSpPr txBox="1">
            <a:spLocks/>
          </p:cNvSpPr>
          <p:nvPr/>
        </p:nvSpPr>
        <p:spPr>
          <a:xfrm>
            <a:off x="4512781" y="1073855"/>
            <a:ext cx="7640991" cy="519321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spcAft>
                <a:spcPts val="600"/>
              </a:spcAft>
              <a:buClr>
                <a:srgbClr val="CF703B"/>
              </a:buClr>
              <a:buNone/>
            </a:pPr>
            <a:r>
              <a:rPr lang="en-US" sz="2400" b="1" dirty="0">
                <a:solidFill>
                  <a:schemeClr val="tx1">
                    <a:lumMod val="75000"/>
                    <a:lumOff val="25000"/>
                  </a:schemeClr>
                </a:solidFill>
                <a:latin typeface="Century Gothic"/>
                <a:ea typeface="+mn-lt"/>
                <a:cs typeface="+mn-lt"/>
              </a:rPr>
              <a:t>Obtain</a:t>
            </a:r>
            <a:r>
              <a:rPr lang="en-US" sz="2400" dirty="0">
                <a:solidFill>
                  <a:schemeClr val="tx1">
                    <a:lumMod val="75000"/>
                    <a:lumOff val="25000"/>
                  </a:schemeClr>
                </a:solidFill>
                <a:latin typeface="Century Gothic"/>
                <a:ea typeface="+mn-lt"/>
                <a:cs typeface="+mn-lt"/>
              </a:rPr>
              <a:t> crop coefficients (Kc) specific to Maipo's</a:t>
            </a:r>
            <a:endParaRPr lang="en-US" dirty="0">
              <a:solidFill>
                <a:schemeClr val="tx1">
                  <a:lumMod val="75000"/>
                  <a:lumOff val="25000"/>
                </a:schemeClr>
              </a:solidFill>
              <a:latin typeface="Century Gothic"/>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Geography</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Climate </a:t>
            </a:r>
            <a:endParaRPr lang="en-US" dirty="0">
              <a:solidFill>
                <a:schemeClr val="tx1">
                  <a:lumMod val="75000"/>
                  <a:lumOff val="25000"/>
                </a:schemeClr>
              </a:solidFill>
              <a:latin typeface="Century Gothic"/>
              <a:cs typeface="Calibri"/>
            </a:endParaRPr>
          </a:p>
          <a:p>
            <a:pPr marL="457200" lvl="1" indent="0">
              <a:lnSpc>
                <a:spcPct val="100000"/>
              </a:lnSpc>
              <a:spcBef>
                <a:spcPts val="0"/>
              </a:spcBef>
              <a:spcAft>
                <a:spcPts val="600"/>
              </a:spcAft>
              <a:buClr>
                <a:srgbClr val="CF703B"/>
              </a:buClr>
              <a:buNone/>
            </a:pPr>
            <a:endParaRPr lang="en-US" dirty="0">
              <a:solidFill>
                <a:schemeClr val="tx1">
                  <a:lumMod val="75000"/>
                  <a:lumOff val="25000"/>
                </a:schemeClr>
              </a:solidFill>
              <a:latin typeface="Century Gothic"/>
              <a:ea typeface="+mn-lt"/>
              <a:cs typeface="+mn-lt"/>
            </a:endParaRPr>
          </a:p>
          <a:p>
            <a:pPr marL="114300" indent="0">
              <a:lnSpc>
                <a:spcPct val="100000"/>
              </a:lnSpc>
              <a:spcBef>
                <a:spcPts val="0"/>
              </a:spcBef>
              <a:spcAft>
                <a:spcPts val="600"/>
              </a:spcAft>
              <a:buClr>
                <a:srgbClr val="CF703B"/>
              </a:buClr>
              <a:buNone/>
            </a:pPr>
            <a:r>
              <a:rPr lang="en-US" sz="2400" b="1" dirty="0">
                <a:solidFill>
                  <a:schemeClr val="tx1">
                    <a:lumMod val="75000"/>
                    <a:lumOff val="25000"/>
                  </a:schemeClr>
                </a:solidFill>
                <a:latin typeface="Century Gothic"/>
                <a:ea typeface="+mn-lt"/>
                <a:cs typeface="+mn-lt"/>
              </a:rPr>
              <a:t>Compare</a:t>
            </a:r>
            <a:r>
              <a:rPr lang="en-US" sz="2400" dirty="0">
                <a:solidFill>
                  <a:schemeClr val="tx1">
                    <a:lumMod val="75000"/>
                    <a:lumOff val="25000"/>
                  </a:schemeClr>
                </a:solidFill>
                <a:latin typeface="Century Gothic"/>
                <a:ea typeface="+mn-lt"/>
                <a:cs typeface="+mn-lt"/>
              </a:rPr>
              <a:t> techniques &amp; confirm Kc estimates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Between crop types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Through the growing seasons</a:t>
            </a: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Across the region</a:t>
            </a:r>
            <a:endParaRPr lang="en-US" dirty="0">
              <a:solidFill>
                <a:schemeClr val="tx1">
                  <a:lumMod val="75000"/>
                  <a:lumOff val="25000"/>
                </a:schemeClr>
              </a:solidFill>
              <a:latin typeface="Century Gothic"/>
              <a:cs typeface="Calibri" panose="020F0502020204030204"/>
            </a:endParaRPr>
          </a:p>
          <a:p>
            <a:pPr marL="457200" lvl="1" indent="0">
              <a:lnSpc>
                <a:spcPct val="100000"/>
              </a:lnSpc>
              <a:spcBef>
                <a:spcPts val="0"/>
              </a:spcBef>
              <a:spcAft>
                <a:spcPts val="600"/>
              </a:spcAft>
              <a:buClr>
                <a:srgbClr val="CF703B"/>
              </a:buClr>
              <a:buNone/>
            </a:pPr>
            <a:endParaRPr lang="en-US" dirty="0">
              <a:solidFill>
                <a:schemeClr val="tx1">
                  <a:lumMod val="75000"/>
                  <a:lumOff val="25000"/>
                </a:schemeClr>
              </a:solidFill>
              <a:latin typeface="Century Gothic"/>
              <a:ea typeface="+mn-lt"/>
              <a:cs typeface="+mn-lt"/>
            </a:endParaRPr>
          </a:p>
          <a:p>
            <a:pPr marL="114300" indent="0">
              <a:lnSpc>
                <a:spcPct val="100000"/>
              </a:lnSpc>
              <a:spcBef>
                <a:spcPts val="0"/>
              </a:spcBef>
              <a:spcAft>
                <a:spcPts val="600"/>
              </a:spcAft>
              <a:buClr>
                <a:srgbClr val="CF703B"/>
              </a:buClr>
              <a:buNone/>
            </a:pPr>
            <a:r>
              <a:rPr lang="en-US" sz="2400" b="1" dirty="0">
                <a:solidFill>
                  <a:schemeClr val="tx1">
                    <a:lumMod val="75000"/>
                    <a:lumOff val="25000"/>
                  </a:schemeClr>
                </a:solidFill>
                <a:latin typeface="Century Gothic"/>
                <a:ea typeface="+mn-lt"/>
                <a:cs typeface="+mn-lt"/>
              </a:rPr>
              <a:t>Assess</a:t>
            </a:r>
            <a:r>
              <a:rPr lang="en-US" sz="2400" dirty="0">
                <a:solidFill>
                  <a:schemeClr val="tx1">
                    <a:lumMod val="75000"/>
                    <a:lumOff val="25000"/>
                  </a:schemeClr>
                </a:solidFill>
                <a:latin typeface="Century Gothic"/>
                <a:ea typeface="+mn-lt"/>
                <a:cs typeface="+mn-lt"/>
              </a:rPr>
              <a:t> agricultural water demand based on </a:t>
            </a:r>
            <a:endParaRPr lang="en-US" sz="2400" dirty="0">
              <a:solidFill>
                <a:schemeClr val="tx1">
                  <a:lumMod val="75000"/>
                  <a:lumOff val="25000"/>
                </a:schemeClr>
              </a:solidFill>
              <a:latin typeface="Century Gothic"/>
              <a:cs typeface="Calibri" panose="020F0502020204030204"/>
            </a:endParaRPr>
          </a:p>
          <a:p>
            <a:pPr marL="800100" lvl="1" indent="-342900">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ea typeface="+mn-lt"/>
                <a:cs typeface="+mn-lt"/>
              </a:rPr>
              <a:t>Remote sensing</a:t>
            </a:r>
          </a:p>
          <a:p>
            <a:pPr marL="342900">
              <a:lnSpc>
                <a:spcPct val="100000"/>
              </a:lnSpc>
              <a:spcBef>
                <a:spcPts val="0"/>
              </a:spcBef>
              <a:spcAft>
                <a:spcPts val="600"/>
              </a:spcAft>
              <a:buClr>
                <a:srgbClr val="CF703B"/>
              </a:buClr>
              <a:buFont typeface="Webdings" panose="05030102010509060703" pitchFamily="18" charset="2"/>
              <a:buChar char="4"/>
            </a:pPr>
            <a:endParaRPr lang="en-US" dirty="0">
              <a:solidFill>
                <a:srgbClr val="000000"/>
              </a:solidFill>
              <a:latin typeface="Century Gothic"/>
              <a:cs typeface="Calibri" panose="020F0502020204030204"/>
            </a:endParaRPr>
          </a:p>
        </p:txBody>
      </p:sp>
      <p:sp>
        <p:nvSpPr>
          <p:cNvPr id="6" name="Text Placeholder 4">
            <a:extLst>
              <a:ext uri="{FF2B5EF4-FFF2-40B4-BE49-F238E27FC236}">
                <a16:creationId xmlns:a16="http://schemas.microsoft.com/office/drawing/2014/main" id="{CE9F045B-8F5A-4DF9-D8E9-701320A08AE2}"/>
              </a:ext>
            </a:extLst>
          </p:cNvPr>
          <p:cNvSpPr txBox="1">
            <a:spLocks/>
          </p:cNvSpPr>
          <p:nvPr/>
        </p:nvSpPr>
        <p:spPr>
          <a:xfrm>
            <a:off x="390779" y="6405880"/>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dirty="0">
                <a:solidFill>
                  <a:srgbClr val="3F3F3F"/>
                </a:solidFill>
                <a:latin typeface="Century Gothic"/>
              </a:rPr>
              <a:t>Image Credit: Felipe </a:t>
            </a:r>
            <a:r>
              <a:rPr lang="en-US" dirty="0" err="1">
                <a:solidFill>
                  <a:srgbClr val="3F3F3F"/>
                </a:solidFill>
                <a:latin typeface="Century Gothic"/>
              </a:rPr>
              <a:t>Arróspide</a:t>
            </a:r>
            <a:r>
              <a:rPr lang="en-US" dirty="0">
                <a:solidFill>
                  <a:srgbClr val="3F3F3F"/>
                </a:solidFill>
                <a:latin typeface="Century Gothic"/>
              </a:rPr>
              <a:t> (CIREN)</a:t>
            </a:r>
            <a:endParaRPr lang="en-US" dirty="0">
              <a:solidFill>
                <a:srgbClr val="3F3F3F"/>
              </a:solidFill>
            </a:endParaRPr>
          </a:p>
        </p:txBody>
      </p:sp>
    </p:spTree>
    <p:extLst>
      <p:ext uri="{BB962C8B-B14F-4D97-AF65-F5344CB8AC3E}">
        <p14:creationId xmlns:p14="http://schemas.microsoft.com/office/powerpoint/2010/main" val="3169030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1B3D3C-CD1D-249A-92D4-773D7BCDB1C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NASA SATELLITES AND SENSORS USED</a:t>
            </a:r>
          </a:p>
        </p:txBody>
      </p:sp>
      <p:sp>
        <p:nvSpPr>
          <p:cNvPr id="11" name="Text Placeholder 5">
            <a:extLst>
              <a:ext uri="{FF2B5EF4-FFF2-40B4-BE49-F238E27FC236}">
                <a16:creationId xmlns:a16="http://schemas.microsoft.com/office/drawing/2014/main" id="{05EEBA67-2BAD-D78C-68F7-7ECFE5FFA05A}"/>
              </a:ext>
            </a:extLst>
          </p:cNvPr>
          <p:cNvSpPr txBox="1">
            <a:spLocks/>
          </p:cNvSpPr>
          <p:nvPr/>
        </p:nvSpPr>
        <p:spPr>
          <a:xfrm>
            <a:off x="974537" y="3823409"/>
            <a:ext cx="2204421" cy="507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a:solidFill>
                  <a:schemeClr val="tx1">
                    <a:lumMod val="75000"/>
                    <a:lumOff val="25000"/>
                  </a:schemeClr>
                </a:solidFill>
                <a:latin typeface="Century Gothic"/>
              </a:rPr>
              <a:t>Landsat 8 OLI</a:t>
            </a:r>
            <a:endParaRPr lang="en-US">
              <a:solidFill>
                <a:schemeClr val="tx1">
                  <a:lumMod val="75000"/>
                  <a:lumOff val="25000"/>
                </a:schemeClr>
              </a:solidFill>
              <a:latin typeface="Calibri" panose="020F0502020204030204"/>
              <a:cs typeface="Calibri" panose="020F0502020204030204"/>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pic>
        <p:nvPicPr>
          <p:cNvPr id="3" name="Picture 3" descr="A picture containing transport, satellite&#10;&#10;Description automatically generated">
            <a:extLst>
              <a:ext uri="{FF2B5EF4-FFF2-40B4-BE49-F238E27FC236}">
                <a16:creationId xmlns:a16="http://schemas.microsoft.com/office/drawing/2014/main" id="{531F57EC-BF8A-0EAD-FD42-A219F79E1831}"/>
              </a:ext>
            </a:extLst>
          </p:cNvPr>
          <p:cNvPicPr>
            <a:picLocks noChangeAspect="1"/>
          </p:cNvPicPr>
          <p:nvPr/>
        </p:nvPicPr>
        <p:blipFill>
          <a:blip r:embed="rId3"/>
          <a:stretch>
            <a:fillRect/>
          </a:stretch>
        </p:blipFill>
        <p:spPr>
          <a:xfrm>
            <a:off x="3890749" y="2051228"/>
            <a:ext cx="3369952" cy="2536825"/>
          </a:xfrm>
          <a:prstGeom prst="rect">
            <a:avLst/>
          </a:prstGeom>
        </p:spPr>
      </p:pic>
      <p:pic>
        <p:nvPicPr>
          <p:cNvPr id="4" name="Picture 4">
            <a:extLst>
              <a:ext uri="{FF2B5EF4-FFF2-40B4-BE49-F238E27FC236}">
                <a16:creationId xmlns:a16="http://schemas.microsoft.com/office/drawing/2014/main" id="{AF286186-87F5-08FA-3B60-188E5B6B3520}"/>
              </a:ext>
            </a:extLst>
          </p:cNvPr>
          <p:cNvPicPr>
            <a:picLocks noChangeAspect="1"/>
          </p:cNvPicPr>
          <p:nvPr/>
        </p:nvPicPr>
        <p:blipFill>
          <a:blip r:embed="rId4"/>
          <a:stretch>
            <a:fillRect/>
          </a:stretch>
        </p:blipFill>
        <p:spPr>
          <a:xfrm>
            <a:off x="534465" y="1295119"/>
            <a:ext cx="3067768" cy="2507281"/>
          </a:xfrm>
          <a:prstGeom prst="rect">
            <a:avLst/>
          </a:prstGeom>
        </p:spPr>
      </p:pic>
      <p:pic>
        <p:nvPicPr>
          <p:cNvPr id="5" name="Picture 6" descr="A picture containing satellite, transport&#10;&#10;Description automatically generated">
            <a:extLst>
              <a:ext uri="{FF2B5EF4-FFF2-40B4-BE49-F238E27FC236}">
                <a16:creationId xmlns:a16="http://schemas.microsoft.com/office/drawing/2014/main" id="{1676D51B-D1CC-9DCB-ACF3-8C5FD9EE778D}"/>
              </a:ext>
            </a:extLst>
          </p:cNvPr>
          <p:cNvPicPr>
            <a:picLocks noChangeAspect="1"/>
          </p:cNvPicPr>
          <p:nvPr/>
        </p:nvPicPr>
        <p:blipFill>
          <a:blip r:embed="rId5"/>
          <a:stretch>
            <a:fillRect/>
          </a:stretch>
        </p:blipFill>
        <p:spPr>
          <a:xfrm rot="420000">
            <a:off x="7470358" y="3195385"/>
            <a:ext cx="4406900" cy="2541752"/>
          </a:xfrm>
          <a:prstGeom prst="rect">
            <a:avLst/>
          </a:prstGeom>
        </p:spPr>
      </p:pic>
      <p:sp>
        <p:nvSpPr>
          <p:cNvPr id="7" name="Text Placeholder 5">
            <a:extLst>
              <a:ext uri="{FF2B5EF4-FFF2-40B4-BE49-F238E27FC236}">
                <a16:creationId xmlns:a16="http://schemas.microsoft.com/office/drawing/2014/main" id="{B47C8D69-A941-21D9-80C3-C5E2AD327B34}"/>
              </a:ext>
            </a:extLst>
          </p:cNvPr>
          <p:cNvSpPr txBox="1">
            <a:spLocks/>
          </p:cNvSpPr>
          <p:nvPr/>
        </p:nvSpPr>
        <p:spPr>
          <a:xfrm>
            <a:off x="4442596" y="4467035"/>
            <a:ext cx="2255221" cy="507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a:solidFill>
                  <a:schemeClr val="tx1">
                    <a:lumMod val="75000"/>
                    <a:lumOff val="25000"/>
                  </a:schemeClr>
                </a:solidFill>
                <a:latin typeface="Century Gothic"/>
              </a:rPr>
              <a:t> Terra MODIS</a:t>
            </a:r>
            <a:endParaRPr lang="en-US">
              <a:solidFill>
                <a:schemeClr val="tx1">
                  <a:lumMod val="75000"/>
                  <a:lumOff val="25000"/>
                </a:schemeClr>
              </a:solidFill>
              <a:cs typeface="Calibri" panose="020F0502020204030204"/>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sp>
        <p:nvSpPr>
          <p:cNvPr id="8" name="Text Placeholder 5">
            <a:extLst>
              <a:ext uri="{FF2B5EF4-FFF2-40B4-BE49-F238E27FC236}">
                <a16:creationId xmlns:a16="http://schemas.microsoft.com/office/drawing/2014/main" id="{1FDB5D80-1C78-92DC-9106-5B574B0EA826}"/>
              </a:ext>
            </a:extLst>
          </p:cNvPr>
          <p:cNvSpPr txBox="1">
            <a:spLocks/>
          </p:cNvSpPr>
          <p:nvPr/>
        </p:nvSpPr>
        <p:spPr>
          <a:xfrm>
            <a:off x="8509950" y="5551807"/>
            <a:ext cx="2407621" cy="50729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r>
              <a:rPr lang="en-US" sz="2400">
                <a:solidFill>
                  <a:schemeClr val="tx1">
                    <a:lumMod val="75000"/>
                    <a:lumOff val="25000"/>
                  </a:schemeClr>
                </a:solidFill>
                <a:latin typeface="Century Gothic"/>
              </a:rPr>
              <a:t>ISS ECOSTRESS</a:t>
            </a:r>
            <a:endParaRPr lang="en-US">
              <a:solidFill>
                <a:schemeClr val="tx1">
                  <a:lumMod val="75000"/>
                  <a:lumOff val="25000"/>
                </a:schemeClr>
              </a:solidFill>
              <a:cs typeface="Calibri"/>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a:p>
            <a:pPr marL="0" indent="0">
              <a:lnSpc>
                <a:spcPct val="100000"/>
              </a:lnSpc>
              <a:spcBef>
                <a:spcPts val="0"/>
              </a:spcBef>
              <a:spcAft>
                <a:spcPts val="600"/>
              </a:spcAft>
              <a:buClr>
                <a:srgbClr val="CF703B"/>
              </a:buClr>
              <a:buNone/>
            </a:pPr>
            <a:endParaRPr lang="en-US" sz="1800">
              <a:solidFill>
                <a:schemeClr val="tx1">
                  <a:lumMod val="75000"/>
                  <a:lumOff val="25000"/>
                </a:schemeClr>
              </a:solidFill>
              <a:latin typeface="Century Gothic"/>
            </a:endParaRPr>
          </a:p>
        </p:txBody>
      </p:sp>
      <p:sp>
        <p:nvSpPr>
          <p:cNvPr id="10" name="Text Placeholder 4">
            <a:extLst>
              <a:ext uri="{FF2B5EF4-FFF2-40B4-BE49-F238E27FC236}">
                <a16:creationId xmlns:a16="http://schemas.microsoft.com/office/drawing/2014/main" id="{0655988C-0081-617B-6296-5DC2AB3D8C58}"/>
              </a:ext>
            </a:extLst>
          </p:cNvPr>
          <p:cNvSpPr txBox="1">
            <a:spLocks/>
          </p:cNvSpPr>
          <p:nvPr/>
        </p:nvSpPr>
        <p:spPr>
          <a:xfrm>
            <a:off x="3497" y="6433285"/>
            <a:ext cx="4217162" cy="28448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dirty="0">
                <a:solidFill>
                  <a:schemeClr val="tx1">
                    <a:lumMod val="75000"/>
                    <a:lumOff val="25000"/>
                  </a:schemeClr>
                </a:solidFill>
                <a:latin typeface="Century Gothic"/>
              </a:rPr>
              <a:t>Image Credit: NASA</a:t>
            </a:r>
            <a:endParaRPr lang="en-US" dirty="0">
              <a:solidFill>
                <a:schemeClr val="tx1">
                  <a:lumMod val="75000"/>
                  <a:lumOff val="25000"/>
                </a:schemeClr>
              </a:solidFill>
            </a:endParaRPr>
          </a:p>
        </p:txBody>
      </p:sp>
    </p:spTree>
    <p:extLst>
      <p:ext uri="{BB962C8B-B14F-4D97-AF65-F5344CB8AC3E}">
        <p14:creationId xmlns:p14="http://schemas.microsoft.com/office/powerpoint/2010/main" val="155047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a:extLst>
              <a:ext uri="{FF2B5EF4-FFF2-40B4-BE49-F238E27FC236}">
                <a16:creationId xmlns:a16="http://schemas.microsoft.com/office/drawing/2014/main" id="{8332234C-9002-3847-0EDC-157751438EBF}"/>
              </a:ext>
            </a:extLst>
          </p:cNvPr>
          <p:cNvPicPr>
            <a:picLocks noChangeAspect="1"/>
          </p:cNvPicPr>
          <p:nvPr/>
        </p:nvPicPr>
        <p:blipFill>
          <a:blip r:embed="rId3"/>
          <a:stretch>
            <a:fillRect/>
          </a:stretch>
        </p:blipFill>
        <p:spPr>
          <a:xfrm>
            <a:off x="300135" y="798683"/>
            <a:ext cx="6949751" cy="5369490"/>
          </a:xfrm>
          <a:prstGeom prst="rect">
            <a:avLst/>
          </a:prstGeom>
        </p:spPr>
      </p:pic>
      <p:pic>
        <p:nvPicPr>
          <p:cNvPr id="22" name="Picture 22">
            <a:extLst>
              <a:ext uri="{FF2B5EF4-FFF2-40B4-BE49-F238E27FC236}">
                <a16:creationId xmlns:a16="http://schemas.microsoft.com/office/drawing/2014/main" id="{10F0A368-4E2E-FE0C-6A46-E04B4FB83C9F}"/>
              </a:ext>
            </a:extLst>
          </p:cNvPr>
          <p:cNvPicPr>
            <a:picLocks noChangeAspect="1"/>
          </p:cNvPicPr>
          <p:nvPr/>
        </p:nvPicPr>
        <p:blipFill>
          <a:blip r:embed="rId4"/>
          <a:stretch>
            <a:fillRect/>
          </a:stretch>
        </p:blipFill>
        <p:spPr>
          <a:xfrm>
            <a:off x="3596502" y="5620076"/>
            <a:ext cx="4212772" cy="311337"/>
          </a:xfrm>
          <a:prstGeom prst="rect">
            <a:avLst/>
          </a:prstGeom>
        </p:spPr>
      </p:pic>
      <p:sp>
        <p:nvSpPr>
          <p:cNvPr id="6" name="Text Placeholder 5">
            <a:extLst>
              <a:ext uri="{FF2B5EF4-FFF2-40B4-BE49-F238E27FC236}">
                <a16:creationId xmlns:a16="http://schemas.microsoft.com/office/drawing/2014/main" id="{16DA5883-BEF1-38C7-1116-C16F36FF1A78}"/>
              </a:ext>
            </a:extLst>
          </p:cNvPr>
          <p:cNvSpPr txBox="1">
            <a:spLocks/>
          </p:cNvSpPr>
          <p:nvPr/>
        </p:nvSpPr>
        <p:spPr>
          <a:xfrm>
            <a:off x="7480087" y="759375"/>
            <a:ext cx="4643071" cy="562079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ea typeface="+mn-lt"/>
                <a:cs typeface="+mn-lt"/>
              </a:rPr>
              <a:t>Site characteristics:</a:t>
            </a:r>
            <a:endParaRPr lang="en-US" dirty="0">
              <a:solidFill>
                <a:schemeClr val="tx1">
                  <a:lumMod val="75000"/>
                  <a:lumOff val="25000"/>
                </a:schemeClr>
              </a:solidFill>
              <a:cs typeface="Calibri"/>
            </a:endParaRPr>
          </a:p>
          <a:p>
            <a:pPr marL="800100" lvl="1">
              <a:lnSpc>
                <a:spcPct val="100000"/>
              </a:lnSpc>
              <a:spcBef>
                <a:spcPts val="0"/>
              </a:spcBef>
              <a:spcAft>
                <a:spcPts val="600"/>
              </a:spcAft>
              <a:buClr>
                <a:srgbClr val="CF703B"/>
              </a:buClr>
              <a:buFont typeface="Webdings,Sans-Serif" panose="05030102010509060703" pitchFamily="18" charset="2"/>
              <a:buChar char="4"/>
            </a:pPr>
            <a:r>
              <a:rPr lang="en-US" dirty="0">
                <a:solidFill>
                  <a:schemeClr val="tx1">
                    <a:lumMod val="75000"/>
                    <a:lumOff val="25000"/>
                  </a:schemeClr>
                </a:solidFill>
                <a:latin typeface="Century Gothic"/>
                <a:ea typeface="+mn-lt"/>
                <a:cs typeface="+mn-lt"/>
              </a:rPr>
              <a:t>Removed 50-m. buffer</a:t>
            </a:r>
            <a:endParaRPr lang="en-US" dirty="0">
              <a:solidFill>
                <a:schemeClr val="tx1">
                  <a:lumMod val="75000"/>
                  <a:lumOff val="25000"/>
                </a:schemeClr>
              </a:solidFill>
              <a:latin typeface="Calibri" panose="020F0502020204030204"/>
              <a:ea typeface="+mn-lt"/>
              <a:cs typeface="+mn-lt"/>
            </a:endParaRPr>
          </a:p>
          <a:p>
            <a:pPr marL="800100" lvl="1">
              <a:lnSpc>
                <a:spcPct val="100000"/>
              </a:lnSpc>
              <a:spcBef>
                <a:spcPts val="0"/>
              </a:spcBef>
              <a:spcAft>
                <a:spcPts val="600"/>
              </a:spcAft>
              <a:buClr>
                <a:srgbClr val="CF703B"/>
              </a:buClr>
              <a:buFont typeface="Webdings,Sans-Serif" panose="05030102010509060703" pitchFamily="18" charset="2"/>
              <a:buChar char="4"/>
            </a:pPr>
            <a:r>
              <a:rPr lang="en-US" dirty="0">
                <a:solidFill>
                  <a:schemeClr val="tx1">
                    <a:lumMod val="75000"/>
                    <a:lumOff val="25000"/>
                  </a:schemeClr>
                </a:solidFill>
                <a:latin typeface="Century Gothic"/>
                <a:ea typeface="+mn-lt"/>
                <a:cs typeface="+mn-lt"/>
              </a:rPr>
              <a:t>Retained parcels with min. 30 pixels (&gt;3 ha.) </a:t>
            </a:r>
            <a:endParaRPr lang="en-US" dirty="0">
              <a:solidFill>
                <a:schemeClr val="tx1">
                  <a:lumMod val="75000"/>
                  <a:lumOff val="25000"/>
                </a:schemeClr>
              </a:solidFill>
              <a:latin typeface="Calibri" panose="020F0502020204030204"/>
              <a:ea typeface="+mn-lt"/>
              <a:cs typeface="+mn-lt"/>
            </a:endParaRPr>
          </a:p>
          <a:p>
            <a:pPr marL="571500" lvl="1" indent="0">
              <a:lnSpc>
                <a:spcPct val="100000"/>
              </a:lnSpc>
              <a:spcBef>
                <a:spcPts val="0"/>
              </a:spcBef>
              <a:spcAft>
                <a:spcPts val="600"/>
              </a:spcAft>
              <a:buNone/>
            </a:pPr>
            <a:endParaRPr lang="en-US"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2 crop types: </a:t>
            </a:r>
          </a:p>
          <a:p>
            <a:pPr marL="800100" lvl="1">
              <a:lnSpc>
                <a:spcPct val="100000"/>
              </a:lnSpc>
              <a:spcBef>
                <a:spcPts val="0"/>
              </a:spcBef>
              <a:spcAft>
                <a:spcPts val="600"/>
              </a:spcAft>
              <a:buClr>
                <a:srgbClr val="CF703B"/>
              </a:buClr>
              <a:buFont typeface="Webdings" panose="05030102010509060703" pitchFamily="18" charset="2"/>
              <a:buChar char="4"/>
            </a:pPr>
            <a:r>
              <a:rPr lang="en-US" b="1" dirty="0">
                <a:solidFill>
                  <a:schemeClr val="tx1">
                    <a:lumMod val="75000"/>
                    <a:lumOff val="25000"/>
                  </a:schemeClr>
                </a:solidFill>
                <a:latin typeface="Century Gothic"/>
                <a:cs typeface="Calibri"/>
              </a:rPr>
              <a:t>Walnut</a:t>
            </a:r>
          </a:p>
          <a:p>
            <a:pPr marL="800100" lvl="1">
              <a:lnSpc>
                <a:spcPct val="100000"/>
              </a:lnSpc>
              <a:spcBef>
                <a:spcPts val="0"/>
              </a:spcBef>
              <a:spcAft>
                <a:spcPts val="600"/>
              </a:spcAft>
              <a:buClr>
                <a:srgbClr val="CF703B"/>
              </a:buClr>
              <a:buFont typeface="Webdings" panose="05030102010509060703" pitchFamily="18" charset="2"/>
              <a:buChar char="4"/>
            </a:pPr>
            <a:r>
              <a:rPr lang="en-US" b="1" dirty="0">
                <a:solidFill>
                  <a:schemeClr val="tx1">
                    <a:lumMod val="75000"/>
                    <a:lumOff val="25000"/>
                  </a:schemeClr>
                </a:solidFill>
                <a:latin typeface="Century Gothic"/>
                <a:cs typeface="Calibri"/>
              </a:rPr>
              <a:t>Corn</a:t>
            </a:r>
          </a:p>
          <a:p>
            <a:pPr marL="571500" lvl="1" indent="0">
              <a:lnSpc>
                <a:spcPct val="100000"/>
              </a:lnSpc>
              <a:spcBef>
                <a:spcPts val="0"/>
              </a:spcBef>
              <a:spcAft>
                <a:spcPts val="600"/>
              </a:spcAft>
              <a:buClr>
                <a:srgbClr val="CF703B"/>
              </a:buClr>
              <a:buNone/>
            </a:pPr>
            <a:endParaRPr lang="en-US"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r>
              <a:rPr lang="en-US" sz="2400" dirty="0">
                <a:solidFill>
                  <a:schemeClr val="tx1">
                    <a:lumMod val="75000"/>
                    <a:lumOff val="25000"/>
                  </a:schemeClr>
                </a:solidFill>
                <a:latin typeface="Century Gothic"/>
                <a:cs typeface="Calibri"/>
              </a:rPr>
              <a:t>12 </a:t>
            </a:r>
            <a:r>
              <a:rPr lang="en-US" sz="2400" b="1" dirty="0">
                <a:solidFill>
                  <a:schemeClr val="tx1">
                    <a:lumMod val="75000"/>
                    <a:lumOff val="25000"/>
                  </a:schemeClr>
                </a:solidFill>
                <a:latin typeface="Century Gothic"/>
                <a:cs typeface="Calibri"/>
              </a:rPr>
              <a:t>fields </a:t>
            </a:r>
            <a:r>
              <a:rPr lang="en-US" sz="2400" dirty="0">
                <a:solidFill>
                  <a:schemeClr val="tx1">
                    <a:lumMod val="75000"/>
                    <a:lumOff val="25000"/>
                  </a:schemeClr>
                </a:solidFill>
                <a:latin typeface="Century Gothic"/>
                <a:cs typeface="Calibri"/>
              </a:rPr>
              <a:t>&amp; 4 </a:t>
            </a:r>
            <a:r>
              <a:rPr lang="en-US" sz="2400" b="1" dirty="0">
                <a:solidFill>
                  <a:schemeClr val="tx1">
                    <a:lumMod val="75000"/>
                    <a:lumOff val="25000"/>
                  </a:schemeClr>
                </a:solidFill>
                <a:latin typeface="Century Gothic"/>
                <a:cs typeface="Calibri"/>
              </a:rPr>
              <a:t>orchards</a:t>
            </a:r>
            <a:r>
              <a:rPr lang="en-US" sz="2400" dirty="0">
                <a:solidFill>
                  <a:schemeClr val="tx1">
                    <a:lumMod val="75000"/>
                    <a:lumOff val="25000"/>
                  </a:schemeClr>
                </a:solidFill>
                <a:latin typeface="Century Gothic"/>
                <a:cs typeface="Calibri"/>
              </a:rPr>
              <a:t>:</a:t>
            </a:r>
          </a:p>
          <a:p>
            <a:pPr marL="800100" lvl="1">
              <a:lnSpc>
                <a:spcPct val="100000"/>
              </a:lnSpc>
              <a:spcBef>
                <a:spcPts val="0"/>
              </a:spcBef>
              <a:spcAft>
                <a:spcPts val="600"/>
              </a:spcAft>
              <a:buClr>
                <a:srgbClr val="CF703B"/>
              </a:buClr>
              <a:buFont typeface="Webdings" panose="05030102010509060703" pitchFamily="18" charset="2"/>
              <a:buChar char="4"/>
            </a:pPr>
            <a:r>
              <a:rPr lang="en-US" dirty="0">
                <a:solidFill>
                  <a:schemeClr val="tx1">
                    <a:lumMod val="75000"/>
                    <a:lumOff val="25000"/>
                  </a:schemeClr>
                </a:solidFill>
                <a:latin typeface="Century Gothic"/>
                <a:cs typeface="Calibri"/>
              </a:rPr>
              <a:t>Capturing both </a:t>
            </a:r>
            <a:r>
              <a:rPr lang="en-US" b="1" dirty="0">
                <a:solidFill>
                  <a:schemeClr val="tx1">
                    <a:lumMod val="75000"/>
                    <a:lumOff val="25000"/>
                  </a:schemeClr>
                </a:solidFill>
                <a:latin typeface="Century Gothic"/>
                <a:cs typeface="Calibri"/>
              </a:rPr>
              <a:t>consistent +</a:t>
            </a:r>
            <a:r>
              <a:rPr lang="en-US" dirty="0">
                <a:solidFill>
                  <a:schemeClr val="tx1">
                    <a:lumMod val="75000"/>
                    <a:lumOff val="25000"/>
                  </a:schemeClr>
                </a:solidFill>
                <a:latin typeface="Century Gothic"/>
                <a:cs typeface="Calibri"/>
              </a:rPr>
              <a:t> </a:t>
            </a:r>
            <a:r>
              <a:rPr lang="en-US" b="1" dirty="0">
                <a:solidFill>
                  <a:schemeClr val="tx1">
                    <a:lumMod val="75000"/>
                    <a:lumOff val="25000"/>
                  </a:schemeClr>
                </a:solidFill>
                <a:latin typeface="Century Gothic"/>
                <a:cs typeface="Calibri"/>
              </a:rPr>
              <a:t>variable     </a:t>
            </a:r>
            <a:r>
              <a:rPr lang="en-US" dirty="0">
                <a:solidFill>
                  <a:schemeClr val="tx1">
                    <a:lumMod val="75000"/>
                    <a:lumOff val="25000"/>
                  </a:schemeClr>
                </a:solidFill>
                <a:latin typeface="Century Gothic"/>
                <a:cs typeface="Calibri"/>
              </a:rPr>
              <a:t>growing conditions</a:t>
            </a:r>
          </a:p>
          <a:p>
            <a:pPr marL="571500" lvl="1" indent="0">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571500" lvl="1" indent="0">
              <a:lnSpc>
                <a:spcPct val="100000"/>
              </a:lnSpc>
              <a:spcBef>
                <a:spcPts val="0"/>
              </a:spcBef>
              <a:spcAft>
                <a:spcPts val="600"/>
              </a:spcAft>
              <a:buNone/>
            </a:pPr>
            <a:endParaRPr lang="en-US" sz="14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a:p>
            <a:pPr marL="0" indent="0">
              <a:lnSpc>
                <a:spcPct val="100000"/>
              </a:lnSpc>
              <a:spcBef>
                <a:spcPts val="0"/>
              </a:spcBef>
              <a:spcAft>
                <a:spcPts val="600"/>
              </a:spcAft>
              <a:buClr>
                <a:srgbClr val="CF703B"/>
              </a:buClr>
              <a:buNone/>
            </a:pPr>
            <a:endParaRPr lang="en-US" sz="1800" dirty="0">
              <a:solidFill>
                <a:schemeClr val="tx1">
                  <a:lumMod val="75000"/>
                  <a:lumOff val="25000"/>
                </a:schemeClr>
              </a:solidFill>
              <a:latin typeface="Century Gothic"/>
              <a:cs typeface="Calibri"/>
            </a:endParaRPr>
          </a:p>
        </p:txBody>
      </p:sp>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STUDY SITES</a:t>
            </a:r>
            <a:endParaRPr lang="en-US">
              <a:latin typeface="Century Gothic"/>
            </a:endParaRPr>
          </a:p>
        </p:txBody>
      </p:sp>
      <p:sp>
        <p:nvSpPr>
          <p:cNvPr id="9" name="Text Placeholder 4">
            <a:extLst>
              <a:ext uri="{FF2B5EF4-FFF2-40B4-BE49-F238E27FC236}">
                <a16:creationId xmlns:a16="http://schemas.microsoft.com/office/drawing/2014/main" id="{1826B8C7-2725-EF61-C13C-BD2E582C3BE3}"/>
              </a:ext>
            </a:extLst>
          </p:cNvPr>
          <p:cNvSpPr txBox="1">
            <a:spLocks/>
          </p:cNvSpPr>
          <p:nvPr/>
        </p:nvSpPr>
        <p:spPr>
          <a:xfrm>
            <a:off x="127189" y="6296156"/>
            <a:ext cx="7295642" cy="325120"/>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sz="1400" dirty="0" err="1">
                <a:solidFill>
                  <a:srgbClr val="3F3F3F"/>
                </a:solidFill>
                <a:latin typeface="Century Gothic"/>
              </a:rPr>
              <a:t>Basemap</a:t>
            </a:r>
            <a:r>
              <a:rPr lang="en-US" sz="1400" dirty="0">
                <a:solidFill>
                  <a:srgbClr val="3F3F3F"/>
                </a:solidFill>
                <a:latin typeface="Century Gothic"/>
              </a:rPr>
              <a:t>: CIREN, Esri, HERE, Garmin, Foursquare, FAO, METI/NASA, USGS, CGIAR</a:t>
            </a:r>
            <a:endParaRPr lang="en-US" sz="1400" dirty="0">
              <a:solidFill>
                <a:srgbClr val="3F3F3F"/>
              </a:solidFill>
            </a:endParaRPr>
          </a:p>
        </p:txBody>
      </p:sp>
      <p:pic>
        <p:nvPicPr>
          <p:cNvPr id="7" name="Picture 6">
            <a:extLst>
              <a:ext uri="{FF2B5EF4-FFF2-40B4-BE49-F238E27FC236}">
                <a16:creationId xmlns:a16="http://schemas.microsoft.com/office/drawing/2014/main" id="{519014E7-7F87-6B57-9E80-4E69690F1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905" y="4864341"/>
            <a:ext cx="3170520" cy="1311490"/>
          </a:xfrm>
          <a:prstGeom prst="rect">
            <a:avLst/>
          </a:prstGeom>
        </p:spPr>
      </p:pic>
      <p:sp>
        <p:nvSpPr>
          <p:cNvPr id="8" name="TextBox 3">
            <a:extLst>
              <a:ext uri="{FF2B5EF4-FFF2-40B4-BE49-F238E27FC236}">
                <a16:creationId xmlns:a16="http://schemas.microsoft.com/office/drawing/2014/main" id="{C0A7670F-659B-23F1-45C8-48876EEBC2B0}"/>
              </a:ext>
            </a:extLst>
          </p:cNvPr>
          <p:cNvSpPr txBox="1"/>
          <p:nvPr/>
        </p:nvSpPr>
        <p:spPr>
          <a:xfrm>
            <a:off x="997032" y="4836725"/>
            <a:ext cx="163727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latin typeface="Century Gothic" panose="020B0502020202020204" pitchFamily="34" charset="0"/>
              </a:rPr>
              <a:t>Study Sites</a:t>
            </a:r>
          </a:p>
        </p:txBody>
      </p:sp>
      <p:sp>
        <p:nvSpPr>
          <p:cNvPr id="10" name="TextBox 4">
            <a:extLst>
              <a:ext uri="{FF2B5EF4-FFF2-40B4-BE49-F238E27FC236}">
                <a16:creationId xmlns:a16="http://schemas.microsoft.com/office/drawing/2014/main" id="{AED1FDAE-D47B-1127-1921-2B8F619D8CA8}"/>
              </a:ext>
            </a:extLst>
          </p:cNvPr>
          <p:cNvSpPr txBox="1"/>
          <p:nvPr/>
        </p:nvSpPr>
        <p:spPr>
          <a:xfrm>
            <a:off x="1110045" y="5507066"/>
            <a:ext cx="159403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a:rPr>
              <a:t>Maipo River</a:t>
            </a:r>
            <a:endParaRPr lang="en-US" sz="1600">
              <a:solidFill>
                <a:schemeClr val="tx1">
                  <a:lumMod val="75000"/>
                  <a:lumOff val="25000"/>
                </a:scheme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6F2BDCF1-68AC-4077-CBA0-CE1ADC853A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621" y="5648103"/>
            <a:ext cx="767081" cy="62399"/>
          </a:xfrm>
          <a:prstGeom prst="rect">
            <a:avLst/>
          </a:prstGeom>
        </p:spPr>
      </p:pic>
      <p:sp>
        <p:nvSpPr>
          <p:cNvPr id="12" name="TextBox 6">
            <a:extLst>
              <a:ext uri="{FF2B5EF4-FFF2-40B4-BE49-F238E27FC236}">
                <a16:creationId xmlns:a16="http://schemas.microsoft.com/office/drawing/2014/main" id="{41BAD81F-322E-7AA4-3AC7-E129E6362238}"/>
              </a:ext>
            </a:extLst>
          </p:cNvPr>
          <p:cNvSpPr txBox="1"/>
          <p:nvPr/>
        </p:nvSpPr>
        <p:spPr>
          <a:xfrm>
            <a:off x="1108257" y="5879273"/>
            <a:ext cx="2321186"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panose="020B0502020202020204" pitchFamily="34" charset="0"/>
              </a:rPr>
              <a:t>Basin Boundary</a:t>
            </a:r>
          </a:p>
        </p:txBody>
      </p:sp>
      <p:sp>
        <p:nvSpPr>
          <p:cNvPr id="13" name="TextBox 7">
            <a:extLst>
              <a:ext uri="{FF2B5EF4-FFF2-40B4-BE49-F238E27FC236}">
                <a16:creationId xmlns:a16="http://schemas.microsoft.com/office/drawing/2014/main" id="{33B0E240-91A6-E2E7-BB83-D5EAD0A65E27}"/>
              </a:ext>
            </a:extLst>
          </p:cNvPr>
          <p:cNvSpPr txBox="1"/>
          <p:nvPr/>
        </p:nvSpPr>
        <p:spPr>
          <a:xfrm>
            <a:off x="2538961" y="5133249"/>
            <a:ext cx="116791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Century Gothic" panose="020B0502020202020204" pitchFamily="34" charset="0"/>
              </a:rPr>
              <a:t>Walnut</a:t>
            </a:r>
          </a:p>
        </p:txBody>
      </p:sp>
      <p:pic>
        <p:nvPicPr>
          <p:cNvPr id="14" name="Picture 13">
            <a:extLst>
              <a:ext uri="{FF2B5EF4-FFF2-40B4-BE49-F238E27FC236}">
                <a16:creationId xmlns:a16="http://schemas.microsoft.com/office/drawing/2014/main" id="{A1DAF508-5C93-0458-D1AD-156156C70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858" y="1070692"/>
            <a:ext cx="433156" cy="1024808"/>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B1CD600-4B30-95B7-65F6-8707FCD95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805" y="5083651"/>
            <a:ext cx="388468" cy="420441"/>
          </a:xfrm>
          <a:prstGeom prst="rect">
            <a:avLst/>
          </a:prstGeom>
        </p:spPr>
      </p:pic>
      <p:pic>
        <p:nvPicPr>
          <p:cNvPr id="16" name="Picture 15">
            <a:extLst>
              <a:ext uri="{FF2B5EF4-FFF2-40B4-BE49-F238E27FC236}">
                <a16:creationId xmlns:a16="http://schemas.microsoft.com/office/drawing/2014/main" id="{A29B3893-A309-2A93-A691-465ACB391A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5967" y="5082139"/>
            <a:ext cx="372108" cy="402836"/>
          </a:xfrm>
          <a:prstGeom prst="rect">
            <a:avLst/>
          </a:prstGeom>
        </p:spPr>
      </p:pic>
      <p:pic>
        <p:nvPicPr>
          <p:cNvPr id="17" name="Picture 16">
            <a:extLst>
              <a:ext uri="{FF2B5EF4-FFF2-40B4-BE49-F238E27FC236}">
                <a16:creationId xmlns:a16="http://schemas.microsoft.com/office/drawing/2014/main" id="{D18A928A-6C8B-D150-DCEF-2C87F6799F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004" y="5864953"/>
            <a:ext cx="398019" cy="195242"/>
          </a:xfrm>
          <a:prstGeom prst="rect">
            <a:avLst/>
          </a:prstGeom>
          <a:noFill/>
          <a:ln w="31750">
            <a:solidFill>
              <a:schemeClr val="tx1"/>
            </a:solidFill>
          </a:ln>
        </p:spPr>
      </p:pic>
      <p:sp>
        <p:nvSpPr>
          <p:cNvPr id="18" name="TextBox 12">
            <a:extLst>
              <a:ext uri="{FF2B5EF4-FFF2-40B4-BE49-F238E27FC236}">
                <a16:creationId xmlns:a16="http://schemas.microsoft.com/office/drawing/2014/main" id="{2B26EBB1-088E-44A2-2D46-4F13F86BF382}"/>
              </a:ext>
            </a:extLst>
          </p:cNvPr>
          <p:cNvSpPr txBox="1"/>
          <p:nvPr/>
        </p:nvSpPr>
        <p:spPr>
          <a:xfrm>
            <a:off x="737466" y="5136427"/>
            <a:ext cx="92449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a:rPr>
              <a:t>Corn</a:t>
            </a:r>
            <a:endParaRPr lang="en-US" sz="1600" dirty="0">
              <a:solidFill>
                <a:schemeClr val="tx1">
                  <a:lumMod val="75000"/>
                  <a:lumOff val="25000"/>
                </a:schemeClr>
              </a:solidFill>
              <a:latin typeface="Century Gothic" panose="020B0502020202020204" pitchFamily="34" charset="0"/>
            </a:endParaRPr>
          </a:p>
        </p:txBody>
      </p:sp>
      <p:sp>
        <p:nvSpPr>
          <p:cNvPr id="19" name="TextBox 13">
            <a:extLst>
              <a:ext uri="{FF2B5EF4-FFF2-40B4-BE49-F238E27FC236}">
                <a16:creationId xmlns:a16="http://schemas.microsoft.com/office/drawing/2014/main" id="{671FF9C8-69A0-DB9B-C677-FB032DEF7F9F}"/>
              </a:ext>
            </a:extLst>
          </p:cNvPr>
          <p:cNvSpPr txBox="1"/>
          <p:nvPr/>
        </p:nvSpPr>
        <p:spPr>
          <a:xfrm>
            <a:off x="3438206" y="5476726"/>
            <a:ext cx="3892878"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3F3F3F"/>
                </a:solidFill>
                <a:latin typeface="Century Gothic"/>
              </a:rPr>
              <a:t> 0        10         20        30        40        50</a:t>
            </a:r>
          </a:p>
        </p:txBody>
      </p:sp>
      <p:sp>
        <p:nvSpPr>
          <p:cNvPr id="20" name="TextBox 14">
            <a:extLst>
              <a:ext uri="{FF2B5EF4-FFF2-40B4-BE49-F238E27FC236}">
                <a16:creationId xmlns:a16="http://schemas.microsoft.com/office/drawing/2014/main" id="{46E24D50-ABE9-ECCC-38A4-780E2B501C59}"/>
              </a:ext>
            </a:extLst>
          </p:cNvPr>
          <p:cNvSpPr txBox="1"/>
          <p:nvPr/>
        </p:nvSpPr>
        <p:spPr>
          <a:xfrm>
            <a:off x="5952332" y="5868982"/>
            <a:ext cx="141991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3F3F3F"/>
                </a:solidFill>
                <a:latin typeface="Century Gothic" panose="020B0502020202020204" pitchFamily="34" charset="0"/>
              </a:rPr>
              <a:t>Kilometers</a:t>
            </a:r>
          </a:p>
        </p:txBody>
      </p:sp>
      <p:cxnSp>
        <p:nvCxnSpPr>
          <p:cNvPr id="2" name="Straight Arrow Connector 1">
            <a:extLst>
              <a:ext uri="{FF2B5EF4-FFF2-40B4-BE49-F238E27FC236}">
                <a16:creationId xmlns:a16="http://schemas.microsoft.com/office/drawing/2014/main" id="{921DD02B-B84C-F552-A4E2-527887382682}"/>
              </a:ext>
            </a:extLst>
          </p:cNvPr>
          <p:cNvCxnSpPr/>
          <p:nvPr/>
        </p:nvCxnSpPr>
        <p:spPr>
          <a:xfrm flipH="1">
            <a:off x="1521921" y="3145326"/>
            <a:ext cx="739400" cy="2151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99BEEFF3-3F1E-9D90-0D07-360B2DBC64D1}"/>
              </a:ext>
            </a:extLst>
          </p:cNvPr>
          <p:cNvCxnSpPr>
            <a:cxnSpLocks/>
          </p:cNvCxnSpPr>
          <p:nvPr/>
        </p:nvCxnSpPr>
        <p:spPr>
          <a:xfrm>
            <a:off x="1686125" y="1770416"/>
            <a:ext cx="140597" cy="62272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6F2D679-39B4-8429-3425-E39470FB137A}"/>
              </a:ext>
            </a:extLst>
          </p:cNvPr>
          <p:cNvCxnSpPr>
            <a:cxnSpLocks/>
          </p:cNvCxnSpPr>
          <p:nvPr/>
        </p:nvCxnSpPr>
        <p:spPr>
          <a:xfrm flipH="1" flipV="1">
            <a:off x="1476798" y="3846762"/>
            <a:ext cx="691995" cy="3294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98085266-651F-1C63-7B75-0C1372AB5A1B}"/>
              </a:ext>
            </a:extLst>
          </p:cNvPr>
          <p:cNvCxnSpPr>
            <a:cxnSpLocks/>
          </p:cNvCxnSpPr>
          <p:nvPr/>
        </p:nvCxnSpPr>
        <p:spPr>
          <a:xfrm>
            <a:off x="1688607" y="1770478"/>
            <a:ext cx="761114" cy="3899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C210B8BE-9DF0-D066-1B27-0EDE02ADC301}"/>
              </a:ext>
            </a:extLst>
          </p:cNvPr>
          <p:cNvCxnSpPr>
            <a:cxnSpLocks/>
          </p:cNvCxnSpPr>
          <p:nvPr/>
        </p:nvCxnSpPr>
        <p:spPr>
          <a:xfrm flipH="1">
            <a:off x="3814972" y="3582455"/>
            <a:ext cx="754939" cy="19159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608A81C0-AF44-70CC-535E-BF7FE63DE04C}"/>
              </a:ext>
            </a:extLst>
          </p:cNvPr>
          <p:cNvCxnSpPr>
            <a:cxnSpLocks/>
          </p:cNvCxnSpPr>
          <p:nvPr/>
        </p:nvCxnSpPr>
        <p:spPr>
          <a:xfrm flipH="1">
            <a:off x="4305108" y="1203061"/>
            <a:ext cx="715315" cy="1502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0" name="Straight Arrow Connector 29">
            <a:extLst>
              <a:ext uri="{FF2B5EF4-FFF2-40B4-BE49-F238E27FC236}">
                <a16:creationId xmlns:a16="http://schemas.microsoft.com/office/drawing/2014/main" id="{9793F0C3-303E-A437-A355-3060E6F4415E}"/>
              </a:ext>
            </a:extLst>
          </p:cNvPr>
          <p:cNvCxnSpPr>
            <a:cxnSpLocks/>
          </p:cNvCxnSpPr>
          <p:nvPr/>
        </p:nvCxnSpPr>
        <p:spPr>
          <a:xfrm flipH="1">
            <a:off x="4681811" y="4747003"/>
            <a:ext cx="829760" cy="2211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2" name="TextBox 31">
            <a:extLst>
              <a:ext uri="{FF2B5EF4-FFF2-40B4-BE49-F238E27FC236}">
                <a16:creationId xmlns:a16="http://schemas.microsoft.com/office/drawing/2014/main" id="{CC7E4CFF-DA86-3949-AFC4-77001A3C47AD}"/>
              </a:ext>
            </a:extLst>
          </p:cNvPr>
          <p:cNvSpPr txBox="1"/>
          <p:nvPr/>
        </p:nvSpPr>
        <p:spPr>
          <a:xfrm>
            <a:off x="2183508" y="4075306"/>
            <a:ext cx="1238251"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CO-LO-</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101 </a:t>
            </a:r>
            <a:r>
              <a:rPr lang="en-US" sz="1600" dirty="0">
                <a:solidFill>
                  <a:schemeClr val="tx1">
                    <a:lumMod val="75000"/>
                    <a:lumOff val="25000"/>
                  </a:schemeClr>
                </a:solidFill>
                <a:latin typeface="Century Gothic"/>
                <a:sym typeface="Wingdings" pitchFamily="2" charset="2"/>
              </a:rPr>
              <a:t></a:t>
            </a:r>
            <a:r>
              <a:rPr lang="en-US" sz="1600" dirty="0">
                <a:solidFill>
                  <a:schemeClr val="tx1">
                    <a:lumMod val="75000"/>
                    <a:lumOff val="25000"/>
                  </a:schemeClr>
                </a:solidFill>
                <a:latin typeface="Century Gothic"/>
              </a:rPr>
              <a:t> 103 </a:t>
            </a:r>
            <a:endParaRPr lang="en-US" sz="1600">
              <a:solidFill>
                <a:schemeClr val="tx1">
                  <a:lumMod val="75000"/>
                  <a:lumOff val="25000"/>
                </a:schemeClr>
              </a:solidFill>
              <a:cs typeface="Calibri"/>
            </a:endParaRPr>
          </a:p>
        </p:txBody>
      </p:sp>
      <p:sp>
        <p:nvSpPr>
          <p:cNvPr id="39" name="TextBox 38">
            <a:extLst>
              <a:ext uri="{FF2B5EF4-FFF2-40B4-BE49-F238E27FC236}">
                <a16:creationId xmlns:a16="http://schemas.microsoft.com/office/drawing/2014/main" id="{C9FF3410-046B-7D51-42CD-779F322D1570}"/>
              </a:ext>
            </a:extLst>
          </p:cNvPr>
          <p:cNvSpPr txBox="1"/>
          <p:nvPr/>
        </p:nvSpPr>
        <p:spPr>
          <a:xfrm>
            <a:off x="455081" y="1461911"/>
            <a:ext cx="1234722"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CO-LO-</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104 </a:t>
            </a:r>
            <a:r>
              <a:rPr lang="en-US" sz="1600" dirty="0">
                <a:solidFill>
                  <a:schemeClr val="tx1">
                    <a:lumMod val="75000"/>
                    <a:lumOff val="25000"/>
                  </a:schemeClr>
                </a:solidFill>
                <a:latin typeface="Century Gothic"/>
                <a:sym typeface="Wingdings" pitchFamily="2" charset="2"/>
              </a:rPr>
              <a:t></a:t>
            </a:r>
            <a:r>
              <a:rPr lang="en-US" sz="1600" dirty="0">
                <a:solidFill>
                  <a:schemeClr val="tx1">
                    <a:lumMod val="75000"/>
                    <a:lumOff val="25000"/>
                  </a:schemeClr>
                </a:solidFill>
                <a:latin typeface="Century Gothic"/>
              </a:rPr>
              <a:t> 106</a:t>
            </a:r>
            <a:endParaRPr lang="en-US" sz="1600" dirty="0">
              <a:solidFill>
                <a:schemeClr val="tx1">
                  <a:lumMod val="75000"/>
                  <a:lumOff val="25000"/>
                </a:schemeClr>
              </a:solidFill>
            </a:endParaRPr>
          </a:p>
        </p:txBody>
      </p:sp>
      <p:sp>
        <p:nvSpPr>
          <p:cNvPr id="40" name="TextBox 39">
            <a:extLst>
              <a:ext uri="{FF2B5EF4-FFF2-40B4-BE49-F238E27FC236}">
                <a16:creationId xmlns:a16="http://schemas.microsoft.com/office/drawing/2014/main" id="{98BD2036-C303-F453-ECED-E89FC64C200B}"/>
              </a:ext>
            </a:extLst>
          </p:cNvPr>
          <p:cNvSpPr txBox="1"/>
          <p:nvPr/>
        </p:nvSpPr>
        <p:spPr>
          <a:xfrm>
            <a:off x="4568472" y="3270250"/>
            <a:ext cx="1259417"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CO-HI-</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101 </a:t>
            </a:r>
            <a:r>
              <a:rPr lang="en-US" sz="1600" dirty="0">
                <a:solidFill>
                  <a:schemeClr val="tx1">
                    <a:lumMod val="75000"/>
                    <a:lumOff val="25000"/>
                  </a:schemeClr>
                </a:solidFill>
                <a:latin typeface="Century Gothic"/>
                <a:sym typeface="Wingdings" pitchFamily="2" charset="2"/>
              </a:rPr>
              <a:t></a:t>
            </a:r>
            <a:r>
              <a:rPr lang="en-US" sz="1600" dirty="0">
                <a:solidFill>
                  <a:schemeClr val="tx1">
                    <a:lumMod val="75000"/>
                    <a:lumOff val="25000"/>
                  </a:schemeClr>
                </a:solidFill>
                <a:latin typeface="Century Gothic"/>
              </a:rPr>
              <a:t> 103 </a:t>
            </a:r>
            <a:endParaRPr lang="en-US" sz="1600">
              <a:solidFill>
                <a:schemeClr val="tx1">
                  <a:lumMod val="75000"/>
                  <a:lumOff val="25000"/>
                </a:schemeClr>
              </a:solidFill>
              <a:cs typeface="Calibri"/>
            </a:endParaRPr>
          </a:p>
        </p:txBody>
      </p:sp>
      <p:sp>
        <p:nvSpPr>
          <p:cNvPr id="41" name="TextBox 40">
            <a:extLst>
              <a:ext uri="{FF2B5EF4-FFF2-40B4-BE49-F238E27FC236}">
                <a16:creationId xmlns:a16="http://schemas.microsoft.com/office/drawing/2014/main" id="{F3FD47C5-B82F-9672-CF71-601799EEAE9B}"/>
              </a:ext>
            </a:extLst>
          </p:cNvPr>
          <p:cNvSpPr txBox="1"/>
          <p:nvPr/>
        </p:nvSpPr>
        <p:spPr>
          <a:xfrm>
            <a:off x="5488517" y="4452762"/>
            <a:ext cx="1303866"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CO-HI-</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104  </a:t>
            </a:r>
            <a:r>
              <a:rPr lang="en-US" sz="1600" dirty="0">
                <a:solidFill>
                  <a:schemeClr val="tx1">
                    <a:lumMod val="75000"/>
                    <a:lumOff val="25000"/>
                  </a:schemeClr>
                </a:solidFill>
                <a:latin typeface="Century Gothic"/>
                <a:sym typeface="Wingdings" pitchFamily="2" charset="2"/>
              </a:rPr>
              <a:t></a:t>
            </a:r>
            <a:r>
              <a:rPr lang="en-US" sz="1600" dirty="0">
                <a:solidFill>
                  <a:schemeClr val="tx1">
                    <a:lumMod val="75000"/>
                    <a:lumOff val="25000"/>
                  </a:schemeClr>
                </a:solidFill>
                <a:latin typeface="Century Gothic"/>
              </a:rPr>
              <a:t> 106 </a:t>
            </a:r>
            <a:endParaRPr lang="en-US" sz="1600" dirty="0">
              <a:solidFill>
                <a:schemeClr val="tx1">
                  <a:lumMod val="75000"/>
                  <a:lumOff val="25000"/>
                </a:schemeClr>
              </a:solidFill>
            </a:endParaRPr>
          </a:p>
        </p:txBody>
      </p:sp>
      <p:sp>
        <p:nvSpPr>
          <p:cNvPr id="43" name="TextBox 42">
            <a:extLst>
              <a:ext uri="{FF2B5EF4-FFF2-40B4-BE49-F238E27FC236}">
                <a16:creationId xmlns:a16="http://schemas.microsoft.com/office/drawing/2014/main" id="{1D23669E-2FAE-4924-F26A-F40770E8843C}"/>
              </a:ext>
            </a:extLst>
          </p:cNvPr>
          <p:cNvSpPr txBox="1"/>
          <p:nvPr/>
        </p:nvSpPr>
        <p:spPr>
          <a:xfrm>
            <a:off x="2251425" y="2875843"/>
            <a:ext cx="1095023"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WA-LO-</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101 &amp;102</a:t>
            </a:r>
            <a:endParaRPr lang="en-US" sz="1600">
              <a:solidFill>
                <a:schemeClr val="tx1">
                  <a:lumMod val="75000"/>
                  <a:lumOff val="25000"/>
                </a:schemeClr>
              </a:solidFill>
              <a:cs typeface="Calibri" panose="020F0502020204030204"/>
            </a:endParaRPr>
          </a:p>
        </p:txBody>
      </p:sp>
      <p:sp>
        <p:nvSpPr>
          <p:cNvPr id="44" name="TextBox 43">
            <a:extLst>
              <a:ext uri="{FF2B5EF4-FFF2-40B4-BE49-F238E27FC236}">
                <a16:creationId xmlns:a16="http://schemas.microsoft.com/office/drawing/2014/main" id="{440BA135-BBFF-0E14-C855-BE66B095B4C4}"/>
              </a:ext>
            </a:extLst>
          </p:cNvPr>
          <p:cNvSpPr txBox="1"/>
          <p:nvPr/>
        </p:nvSpPr>
        <p:spPr>
          <a:xfrm>
            <a:off x="5028087" y="925047"/>
            <a:ext cx="1114779" cy="584775"/>
          </a:xfrm>
          <a:prstGeom prst="rect">
            <a:avLst/>
          </a:prstGeom>
          <a:solidFill>
            <a:srgbClr val="D0CECE">
              <a:alpha val="60000"/>
            </a:srgbClr>
          </a:solid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rPr>
              <a:t>WA-HI-</a:t>
            </a:r>
            <a:br>
              <a:rPr lang="en-US" sz="1600" dirty="0">
                <a:solidFill>
                  <a:schemeClr val="tx1">
                    <a:lumMod val="75000"/>
                    <a:lumOff val="25000"/>
                  </a:schemeClr>
                </a:solidFill>
                <a:latin typeface="Century Gothic"/>
              </a:rPr>
            </a:br>
            <a:r>
              <a:rPr lang="en-US" sz="1600" dirty="0">
                <a:solidFill>
                  <a:schemeClr val="tx1">
                    <a:lumMod val="75000"/>
                    <a:lumOff val="25000"/>
                  </a:schemeClr>
                </a:solidFill>
                <a:latin typeface="Century Gothic"/>
              </a:rPr>
              <a:t>101 &amp;102</a:t>
            </a:r>
            <a:endParaRPr lang="en-US" sz="1600">
              <a:solidFill>
                <a:schemeClr val="tx1">
                  <a:lumMod val="75000"/>
                  <a:lumOff val="25000"/>
                </a:schemeClr>
              </a:solidFill>
              <a:cs typeface="Calibri"/>
            </a:endParaRPr>
          </a:p>
        </p:txBody>
      </p:sp>
    </p:spTree>
    <p:extLst>
      <p:ext uri="{BB962C8B-B14F-4D97-AF65-F5344CB8AC3E}">
        <p14:creationId xmlns:p14="http://schemas.microsoft.com/office/powerpoint/2010/main" val="238307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63220"/>
            <a:ext cx="10150905" cy="3987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STUDY SITES – Corn Field Locations</a:t>
            </a:r>
            <a:endParaRPr lang="en-US">
              <a:latin typeface="Century Gothic"/>
            </a:endParaRPr>
          </a:p>
        </p:txBody>
      </p:sp>
      <p:graphicFrame>
        <p:nvGraphicFramePr>
          <p:cNvPr id="13" name="Table 10">
            <a:extLst>
              <a:ext uri="{FF2B5EF4-FFF2-40B4-BE49-F238E27FC236}">
                <a16:creationId xmlns:a16="http://schemas.microsoft.com/office/drawing/2014/main" id="{035672C4-B573-8F19-84F1-9F4594C6609C}"/>
              </a:ext>
            </a:extLst>
          </p:cNvPr>
          <p:cNvGraphicFramePr>
            <a:graphicFrameLocks noGrp="1"/>
          </p:cNvGraphicFramePr>
          <p:nvPr>
            <p:extLst>
              <p:ext uri="{D42A27DB-BD31-4B8C-83A1-F6EECF244321}">
                <p14:modId xmlns:p14="http://schemas.microsoft.com/office/powerpoint/2010/main" val="2346422599"/>
              </p:ext>
            </p:extLst>
          </p:nvPr>
        </p:nvGraphicFramePr>
        <p:xfrm>
          <a:off x="539790" y="1032059"/>
          <a:ext cx="10763584" cy="5577840"/>
        </p:xfrm>
        <a:graphic>
          <a:graphicData uri="http://schemas.openxmlformats.org/drawingml/2006/table">
            <a:tbl>
              <a:tblPr firstRow="1" bandRow="1">
                <a:tableStyleId>{5C22544A-7EE6-4342-B048-85BDC9FD1C3A}</a:tableStyleId>
              </a:tblPr>
              <a:tblGrid>
                <a:gridCol w="2690896">
                  <a:extLst>
                    <a:ext uri="{9D8B030D-6E8A-4147-A177-3AD203B41FA5}">
                      <a16:colId xmlns:a16="http://schemas.microsoft.com/office/drawing/2014/main" val="794597562"/>
                    </a:ext>
                  </a:extLst>
                </a:gridCol>
                <a:gridCol w="2690896">
                  <a:extLst>
                    <a:ext uri="{9D8B030D-6E8A-4147-A177-3AD203B41FA5}">
                      <a16:colId xmlns:a16="http://schemas.microsoft.com/office/drawing/2014/main" val="2113361624"/>
                    </a:ext>
                  </a:extLst>
                </a:gridCol>
                <a:gridCol w="2690896">
                  <a:extLst>
                    <a:ext uri="{9D8B030D-6E8A-4147-A177-3AD203B41FA5}">
                      <a16:colId xmlns:a16="http://schemas.microsoft.com/office/drawing/2014/main" val="2693657193"/>
                    </a:ext>
                  </a:extLst>
                </a:gridCol>
                <a:gridCol w="2690896">
                  <a:extLst>
                    <a:ext uri="{9D8B030D-6E8A-4147-A177-3AD203B41FA5}">
                      <a16:colId xmlns:a16="http://schemas.microsoft.com/office/drawing/2014/main" val="663871387"/>
                    </a:ext>
                  </a:extLst>
                </a:gridCol>
              </a:tblGrid>
              <a:tr h="437709">
                <a:tc>
                  <a:txBody>
                    <a:bodyPr/>
                    <a:lstStyle/>
                    <a:p>
                      <a:pPr lvl="0" algn="ctr">
                        <a:buNone/>
                      </a:pPr>
                      <a:r>
                        <a:rPr lang="en-US" sz="2400" b="1" i="0" u="none" strike="noStrike" noProof="0" dirty="0">
                          <a:latin typeface="Century Gothic"/>
                        </a:rPr>
                        <a:t>Elevation Range</a:t>
                      </a:r>
                      <a:endParaRPr lang="en-US" dirty="0"/>
                    </a:p>
                    <a:p>
                      <a:pPr lvl="0" algn="ctr">
                        <a:buNone/>
                      </a:pPr>
                      <a:r>
                        <a:rPr lang="en-US" sz="2400" b="1" i="0" u="none" strike="noStrike" noProof="0" dirty="0">
                          <a:latin typeface="Century Gothic"/>
                        </a:rPr>
                        <a:t>(m)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1" i="0" u="none" strike="noStrike" noProof="0" dirty="0">
                          <a:latin typeface="Century Gothic"/>
                        </a:rPr>
                        <a:t>Nearby Locality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lvl="0" algn="ctr">
                        <a:lnSpc>
                          <a:spcPct val="100000"/>
                        </a:lnSpc>
                        <a:spcBef>
                          <a:spcPts val="0"/>
                        </a:spcBef>
                        <a:spcAft>
                          <a:spcPts val="0"/>
                        </a:spcAft>
                        <a:buNone/>
                      </a:pPr>
                      <a:r>
                        <a:rPr lang="en-US" sz="2400" b="1" i="0" u="none" strike="noStrike" noProof="0" dirty="0">
                          <a:latin typeface="Century Gothic"/>
                        </a:rPr>
                        <a:t>Site Designation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1" i="0" u="none" strike="noStrike" noProof="0" dirty="0">
                          <a:latin typeface="Century Gothic"/>
                        </a:rPr>
                        <a:t>Parcel Size</a:t>
                      </a:r>
                      <a:endParaRPr lang="en-US" dirty="0"/>
                    </a:p>
                    <a:p>
                      <a:pPr lvl="0" algn="ctr">
                        <a:lnSpc>
                          <a:spcPct val="100000"/>
                        </a:lnSpc>
                        <a:spcBef>
                          <a:spcPts val="0"/>
                        </a:spcBef>
                        <a:spcAft>
                          <a:spcPts val="0"/>
                        </a:spcAft>
                        <a:buNone/>
                      </a:pPr>
                      <a:r>
                        <a:rPr lang="en-US" sz="2400" b="1" i="0" u="none" strike="noStrike" noProof="0" dirty="0">
                          <a:latin typeface="Century Gothic"/>
                        </a:rPr>
                        <a:t>(ha)</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22917644"/>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100–200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err="1">
                          <a:solidFill>
                            <a:schemeClr val="tx1">
                              <a:lumMod val="75000"/>
                              <a:lumOff val="25000"/>
                            </a:schemeClr>
                          </a:solidFill>
                          <a:latin typeface="Century Gothic"/>
                        </a:rPr>
                        <a:t>Melipilla</a:t>
                      </a:r>
                      <a:endParaRPr lang="en-US" sz="2400" b="0" dirty="0" err="1">
                        <a:solidFill>
                          <a:schemeClr val="tx1">
                            <a:lumMod val="75000"/>
                            <a:lumOff val="25000"/>
                          </a:schemeClr>
                        </a:solidFill>
                        <a:latin typeface="Century Gothic"/>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CO-LO-101</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CO-LO-102</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CO-LO-103</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u="none" strike="noStrike" baseline="0" noProof="0" dirty="0">
                          <a:solidFill>
                            <a:schemeClr val="tx1">
                              <a:lumMod val="75000"/>
                              <a:lumOff val="25000"/>
                            </a:schemeClr>
                          </a:solidFill>
                          <a:latin typeface="Century Gothic"/>
                        </a:rPr>
                        <a:t>77</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62</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103</a:t>
                      </a:r>
                      <a:endParaRPr lang="en-US" b="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78896777"/>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100–200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Maria Pinto</a:t>
                      </a:r>
                      <a:endParaRPr lang="en-US" sz="2400"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CO-LO-104</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CO-LO-105</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CO-LO-106</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u="none" strike="noStrike" baseline="0" noProof="0" dirty="0">
                          <a:solidFill>
                            <a:schemeClr val="tx1">
                              <a:lumMod val="75000"/>
                              <a:lumOff val="25000"/>
                            </a:schemeClr>
                          </a:solidFill>
                          <a:latin typeface="Century Gothic"/>
                        </a:rPr>
                        <a:t>13</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27</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12</a:t>
                      </a:r>
                      <a:endParaRPr lang="en-US" b="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27431085"/>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300–400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err="1">
                          <a:solidFill>
                            <a:schemeClr val="tx1">
                              <a:lumMod val="75000"/>
                              <a:lumOff val="25000"/>
                            </a:schemeClr>
                          </a:solidFill>
                          <a:latin typeface="Century Gothic"/>
                        </a:rPr>
                        <a:t>Talagante</a:t>
                      </a:r>
                      <a:endParaRPr lang="en-US" sz="2400" b="0" dirty="0" err="1">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CO-HI-101</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CO-HI-102</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CO-HI-103</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u="none" strike="noStrike" baseline="0" noProof="0" dirty="0">
                          <a:solidFill>
                            <a:schemeClr val="tx1">
                              <a:lumMod val="75000"/>
                              <a:lumOff val="25000"/>
                            </a:schemeClr>
                          </a:solidFill>
                          <a:latin typeface="Century Gothic"/>
                        </a:rPr>
                        <a:t>4</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4</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3</a:t>
                      </a:r>
                      <a:endParaRPr lang="en-US" b="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945576277"/>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300–400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Laguna </a:t>
                      </a:r>
                      <a:r>
                        <a:rPr lang="en-US" sz="2400" b="0" i="0" u="none" strike="noStrike" noProof="0" err="1">
                          <a:solidFill>
                            <a:schemeClr val="tx1">
                              <a:lumMod val="75000"/>
                              <a:lumOff val="25000"/>
                            </a:schemeClr>
                          </a:solidFill>
                          <a:latin typeface="Century Gothic"/>
                        </a:rPr>
                        <a:t>Aculeo</a:t>
                      </a:r>
                      <a:endParaRPr lang="en-US" sz="2400" b="0" err="1">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CO-HI-104</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CO-HI-105</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CO-HI-106</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u="none" strike="noStrike" baseline="0" noProof="0" dirty="0">
                          <a:solidFill>
                            <a:schemeClr val="tx1">
                              <a:lumMod val="75000"/>
                              <a:lumOff val="25000"/>
                            </a:schemeClr>
                          </a:solidFill>
                          <a:latin typeface="Century Gothic"/>
                        </a:rPr>
                        <a:t>7</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8</a:t>
                      </a:r>
                      <a:endParaRPr lang="en-US" b="0" dirty="0">
                        <a:solidFill>
                          <a:schemeClr val="tx1">
                            <a:lumMod val="75000"/>
                            <a:lumOff val="25000"/>
                          </a:schemeClr>
                        </a:solidFill>
                      </a:endParaRPr>
                    </a:p>
                    <a:p>
                      <a:pPr lvl="0" algn="ctr">
                        <a:buNone/>
                      </a:pPr>
                      <a:r>
                        <a:rPr lang="en-US" sz="2400" b="0" i="0" u="none" strike="noStrike" baseline="0" noProof="0" dirty="0">
                          <a:solidFill>
                            <a:schemeClr val="tx1">
                              <a:lumMod val="75000"/>
                              <a:lumOff val="25000"/>
                            </a:schemeClr>
                          </a:solidFill>
                          <a:latin typeface="Century Gothic"/>
                        </a:rPr>
                        <a:t>6</a:t>
                      </a:r>
                      <a:endParaRPr lang="en-US" b="0" dirty="0">
                        <a:solidFill>
                          <a:schemeClr val="tx1">
                            <a:lumMod val="75000"/>
                            <a:lumOff val="25000"/>
                          </a:schemeClr>
                        </a:solidFill>
                      </a:endParaRP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288845669"/>
                  </a:ext>
                </a:extLst>
              </a:tr>
            </a:tbl>
          </a:graphicData>
        </a:graphic>
      </p:graphicFrame>
    </p:spTree>
    <p:extLst>
      <p:ext uri="{BB962C8B-B14F-4D97-AF65-F5344CB8AC3E}">
        <p14:creationId xmlns:p14="http://schemas.microsoft.com/office/powerpoint/2010/main" val="678775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0">
            <a:extLst>
              <a:ext uri="{FF2B5EF4-FFF2-40B4-BE49-F238E27FC236}">
                <a16:creationId xmlns:a16="http://schemas.microsoft.com/office/drawing/2014/main" id="{ACD5BB18-A79F-D8EA-3A08-4ACAF6FFE8E8}"/>
              </a:ext>
            </a:extLst>
          </p:cNvPr>
          <p:cNvGraphicFramePr>
            <a:graphicFrameLocks noGrp="1"/>
          </p:cNvGraphicFramePr>
          <p:nvPr>
            <p:extLst>
              <p:ext uri="{D42A27DB-BD31-4B8C-83A1-F6EECF244321}">
                <p14:modId xmlns:p14="http://schemas.microsoft.com/office/powerpoint/2010/main" val="1897118633"/>
              </p:ext>
            </p:extLst>
          </p:nvPr>
        </p:nvGraphicFramePr>
        <p:xfrm>
          <a:off x="714206" y="2194560"/>
          <a:ext cx="10763588" cy="2468880"/>
        </p:xfrm>
        <a:graphic>
          <a:graphicData uri="http://schemas.openxmlformats.org/drawingml/2006/table">
            <a:tbl>
              <a:tblPr firstRow="1" bandRow="1">
                <a:tableStyleId>{5C22544A-7EE6-4342-B048-85BDC9FD1C3A}</a:tableStyleId>
              </a:tblPr>
              <a:tblGrid>
                <a:gridCol w="2690897">
                  <a:extLst>
                    <a:ext uri="{9D8B030D-6E8A-4147-A177-3AD203B41FA5}">
                      <a16:colId xmlns:a16="http://schemas.microsoft.com/office/drawing/2014/main" val="794597562"/>
                    </a:ext>
                  </a:extLst>
                </a:gridCol>
                <a:gridCol w="2690897">
                  <a:extLst>
                    <a:ext uri="{9D8B030D-6E8A-4147-A177-3AD203B41FA5}">
                      <a16:colId xmlns:a16="http://schemas.microsoft.com/office/drawing/2014/main" val="2113361624"/>
                    </a:ext>
                  </a:extLst>
                </a:gridCol>
                <a:gridCol w="2690897">
                  <a:extLst>
                    <a:ext uri="{9D8B030D-6E8A-4147-A177-3AD203B41FA5}">
                      <a16:colId xmlns:a16="http://schemas.microsoft.com/office/drawing/2014/main" val="2693657193"/>
                    </a:ext>
                  </a:extLst>
                </a:gridCol>
                <a:gridCol w="2690897">
                  <a:extLst>
                    <a:ext uri="{9D8B030D-6E8A-4147-A177-3AD203B41FA5}">
                      <a16:colId xmlns:a16="http://schemas.microsoft.com/office/drawing/2014/main" val="1936128445"/>
                    </a:ext>
                  </a:extLst>
                </a:gridCol>
              </a:tblGrid>
              <a:tr h="0">
                <a:tc>
                  <a:txBody>
                    <a:bodyPr/>
                    <a:lstStyle/>
                    <a:p>
                      <a:pPr lvl="0" algn="ctr">
                        <a:buNone/>
                      </a:pPr>
                      <a:r>
                        <a:rPr lang="en-US" sz="2400" b="1" i="0" u="none" strike="noStrike" noProof="0" dirty="0">
                          <a:latin typeface="Century Gothic"/>
                        </a:rPr>
                        <a:t>Elevation Range</a:t>
                      </a:r>
                      <a:endParaRPr lang="en-US" sz="2400" dirty="0"/>
                    </a:p>
                    <a:p>
                      <a:pPr lvl="0" algn="ctr">
                        <a:buNone/>
                      </a:pPr>
                      <a:r>
                        <a:rPr lang="en-US" sz="2400" b="1" i="0" u="none" strike="noStrike" noProof="0" dirty="0">
                          <a:latin typeface="Century Gothic"/>
                        </a:rPr>
                        <a:t>(m)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u="none" strike="noStrike" noProof="0" dirty="0">
                          <a:latin typeface="Century Gothic"/>
                        </a:rPr>
                        <a:t>Nearby Locality</a:t>
                      </a:r>
                    </a:p>
                    <a:p>
                      <a:pPr lvl="0">
                        <a:buNone/>
                      </a:pPr>
                      <a:endParaRPr lang="en-US" sz="2400" b="1" i="0" u="none" strike="noStrike" noProof="0">
                        <a:latin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u="none" strike="noStrike" noProof="0" dirty="0">
                          <a:latin typeface="Century Gothic"/>
                        </a:rPr>
                        <a:t>Site Designation</a:t>
                      </a:r>
                    </a:p>
                    <a:p>
                      <a:pPr lvl="0" algn="l">
                        <a:lnSpc>
                          <a:spcPct val="100000"/>
                        </a:lnSpc>
                        <a:spcBef>
                          <a:spcPts val="0"/>
                        </a:spcBef>
                        <a:spcAft>
                          <a:spcPts val="0"/>
                        </a:spcAft>
                        <a:buNone/>
                      </a:pPr>
                      <a:endParaRPr lang="en-US" sz="2400" b="1" i="0" u="none" strike="noStrike" noProof="0">
                        <a:latin typeface="Century Gothic"/>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lnSpc>
                          <a:spcPct val="100000"/>
                        </a:lnSpc>
                        <a:spcBef>
                          <a:spcPts val="0"/>
                        </a:spcBef>
                        <a:spcAft>
                          <a:spcPts val="0"/>
                        </a:spcAft>
                        <a:buNone/>
                      </a:pPr>
                      <a:r>
                        <a:rPr lang="en-US" sz="2400" b="1" i="0" u="none" strike="noStrike" noProof="0" dirty="0">
                          <a:latin typeface="Century Gothic"/>
                        </a:rPr>
                        <a:t>Parcel Size</a:t>
                      </a:r>
                      <a:endParaRPr lang="en-US" sz="2400" dirty="0"/>
                    </a:p>
                    <a:p>
                      <a:pPr lvl="0" algn="ctr">
                        <a:lnSpc>
                          <a:spcPct val="100000"/>
                        </a:lnSpc>
                        <a:spcBef>
                          <a:spcPts val="0"/>
                        </a:spcBef>
                        <a:spcAft>
                          <a:spcPts val="0"/>
                        </a:spcAft>
                        <a:buNone/>
                      </a:pPr>
                      <a:r>
                        <a:rPr lang="en-US" sz="2400" b="1" i="0" u="none" strike="noStrike" noProof="0" dirty="0">
                          <a:latin typeface="Century Gothic"/>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2917644"/>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100–200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err="1">
                          <a:solidFill>
                            <a:schemeClr val="tx1">
                              <a:lumMod val="75000"/>
                              <a:lumOff val="25000"/>
                            </a:schemeClr>
                          </a:solidFill>
                          <a:latin typeface="Century Gothic"/>
                        </a:rPr>
                        <a:t>Melipilla</a:t>
                      </a:r>
                      <a:endParaRPr lang="en-US" sz="2400" b="0" dirty="0">
                        <a:solidFill>
                          <a:schemeClr val="tx1">
                            <a:lumMod val="75000"/>
                            <a:lumOff val="25000"/>
                          </a:schemeClr>
                        </a:solidFill>
                        <a:latin typeface="Century Gothic"/>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WA-LO-101</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WA-LO-102</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dirty="0">
                          <a:solidFill>
                            <a:schemeClr val="tx1">
                              <a:lumMod val="75000"/>
                              <a:lumOff val="25000"/>
                            </a:schemeClr>
                          </a:solidFill>
                          <a:latin typeface="Century Gothic"/>
                        </a:rPr>
                        <a:t>28</a:t>
                      </a:r>
                    </a:p>
                    <a:p>
                      <a:pPr lvl="0" algn="ctr">
                        <a:buNone/>
                      </a:pPr>
                      <a:r>
                        <a:rPr lang="en-US" sz="2400" b="0" i="0" dirty="0">
                          <a:solidFill>
                            <a:schemeClr val="tx1">
                              <a:lumMod val="75000"/>
                              <a:lumOff val="25000"/>
                            </a:schemeClr>
                          </a:solidFill>
                          <a:latin typeface="Century Gothic"/>
                        </a:rPr>
                        <a:t>17</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8896777"/>
                  </a:ext>
                </a:extLst>
              </a:tr>
              <a:tr h="762864">
                <a:tc>
                  <a:txBody>
                    <a:bodyPr/>
                    <a:lstStyle/>
                    <a:p>
                      <a:pPr lvl="0" algn="ctr">
                        <a:buNone/>
                      </a:pPr>
                      <a:r>
                        <a:rPr lang="en-US" sz="2400" b="0" i="0" u="none" strike="noStrike" noProof="0" dirty="0">
                          <a:solidFill>
                            <a:schemeClr val="tx1">
                              <a:lumMod val="75000"/>
                              <a:lumOff val="25000"/>
                            </a:schemeClr>
                          </a:solidFill>
                          <a:latin typeface="Century Gothic"/>
                        </a:rPr>
                        <a:t>400–500</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Lampa</a:t>
                      </a:r>
                      <a:endParaRPr lang="en-US" b="0" dirty="0">
                        <a:solidFill>
                          <a:schemeClr val="tx1">
                            <a:lumMod val="75000"/>
                            <a:lumOff val="25000"/>
                          </a:schemeClr>
                        </a:solidFill>
                      </a:endParaRPr>
                    </a:p>
                  </a:txBody>
                  <a:tcP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a:solidFill>
                        <a:schemeClr val="tx1"/>
                      </a:solidFill>
                    </a:lnB>
                  </a:tcPr>
                </a:tc>
                <a:tc>
                  <a:txBody>
                    <a:bodyPr/>
                    <a:lstStyle/>
                    <a:p>
                      <a:pPr lvl="0" algn="ctr">
                        <a:buNone/>
                      </a:pPr>
                      <a:r>
                        <a:rPr lang="en-US" sz="2400" b="0" i="0" u="none" strike="noStrike" noProof="0" dirty="0">
                          <a:solidFill>
                            <a:schemeClr val="tx1">
                              <a:lumMod val="75000"/>
                              <a:lumOff val="25000"/>
                            </a:schemeClr>
                          </a:solidFill>
                          <a:latin typeface="Century Gothic"/>
                        </a:rPr>
                        <a:t>WA-HI-101 </a:t>
                      </a:r>
                      <a:endParaRPr lang="en-US" sz="2400" b="0" i="0" dirty="0">
                        <a:solidFill>
                          <a:schemeClr val="tx1">
                            <a:lumMod val="75000"/>
                            <a:lumOff val="25000"/>
                          </a:schemeClr>
                        </a:solidFill>
                        <a:latin typeface="Century Gothic"/>
                      </a:endParaRPr>
                    </a:p>
                    <a:p>
                      <a:pPr lvl="0" algn="ctr">
                        <a:buNone/>
                      </a:pPr>
                      <a:r>
                        <a:rPr lang="en-US" sz="2400" b="0" i="0" u="none" strike="noStrike" noProof="0" dirty="0">
                          <a:solidFill>
                            <a:schemeClr val="tx1">
                              <a:lumMod val="75000"/>
                              <a:lumOff val="25000"/>
                            </a:schemeClr>
                          </a:solidFill>
                          <a:latin typeface="Century Gothic"/>
                        </a:rPr>
                        <a:t>WA-HI-102 </a:t>
                      </a:r>
                      <a:endParaRPr lang="en-US" sz="2400" b="0" i="0" dirty="0">
                        <a:solidFill>
                          <a:schemeClr val="tx1">
                            <a:lumMod val="75000"/>
                            <a:lumOff val="25000"/>
                          </a:schemeClr>
                        </a:solidFill>
                        <a:latin typeface="Century Gothic"/>
                      </a:endParaRPr>
                    </a:p>
                  </a:txBody>
                  <a:tcP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tcPr>
                </a:tc>
                <a:tc>
                  <a:txBody>
                    <a:bodyPr/>
                    <a:lstStyle/>
                    <a:p>
                      <a:pPr lvl="0" algn="ctr">
                        <a:buNone/>
                      </a:pPr>
                      <a:r>
                        <a:rPr lang="en-US" sz="2400" b="0" i="0" dirty="0">
                          <a:solidFill>
                            <a:schemeClr val="tx1">
                              <a:lumMod val="75000"/>
                              <a:lumOff val="25000"/>
                            </a:schemeClr>
                          </a:solidFill>
                          <a:latin typeface="Century Gothic"/>
                        </a:rPr>
                        <a:t>125</a:t>
                      </a:r>
                    </a:p>
                    <a:p>
                      <a:pPr lvl="0" algn="ctr">
                        <a:buNone/>
                      </a:pPr>
                      <a:r>
                        <a:rPr lang="en-US" sz="2400" b="0" i="0" dirty="0">
                          <a:solidFill>
                            <a:schemeClr val="tx1">
                              <a:lumMod val="75000"/>
                              <a:lumOff val="25000"/>
                            </a:schemeClr>
                          </a:solidFill>
                          <a:latin typeface="Century Gothic"/>
                        </a:rPr>
                        <a:t>23</a:t>
                      </a:r>
                    </a:p>
                  </a:txBody>
                  <a:tcP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tcPr>
                </a:tc>
                <a:extLst>
                  <a:ext uri="{0D108BD9-81ED-4DB2-BD59-A6C34878D82A}">
                    <a16:rowId xmlns:a16="http://schemas.microsoft.com/office/drawing/2014/main" val="2127431085"/>
                  </a:ext>
                </a:extLst>
              </a:tr>
            </a:tbl>
          </a:graphicData>
        </a:graphic>
      </p:graphicFrame>
      <p:sp>
        <p:nvSpPr>
          <p:cNvPr id="3" name="Title 1">
            <a:extLst>
              <a:ext uri="{FF2B5EF4-FFF2-40B4-BE49-F238E27FC236}">
                <a16:creationId xmlns:a16="http://schemas.microsoft.com/office/drawing/2014/main" id="{A74E6248-4341-E580-2892-D0737227A521}"/>
              </a:ext>
            </a:extLst>
          </p:cNvPr>
          <p:cNvSpPr txBox="1">
            <a:spLocks/>
          </p:cNvSpPr>
          <p:nvPr/>
        </p:nvSpPr>
        <p:spPr>
          <a:xfrm>
            <a:off x="266700" y="363220"/>
            <a:ext cx="10150905" cy="39878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a:ea typeface="+mj-lt"/>
                <a:cs typeface="+mj-lt"/>
              </a:rPr>
              <a:t>STUDY SITES – Walnut Orchard Locations</a:t>
            </a:r>
            <a:endParaRPr lang="en-US">
              <a:latin typeface="Century Gothic"/>
            </a:endParaRPr>
          </a:p>
        </p:txBody>
      </p:sp>
    </p:spTree>
    <p:extLst>
      <p:ext uri="{BB962C8B-B14F-4D97-AF65-F5344CB8AC3E}">
        <p14:creationId xmlns:p14="http://schemas.microsoft.com/office/powerpoint/2010/main" val="347065539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UserInfo>
        <DisplayName>Benjamin Goffin</DisplayName>
        <AccountId>857</AccountId>
        <AccountType/>
      </UserInfo>
      <UserInfo>
        <DisplayName>Duncan Srsic</DisplayName>
        <AccountId>959</AccountId>
        <AccountType/>
      </UserInfo>
      <UserInfo>
        <DisplayName>Rishudh Thakur</DisplayName>
        <AccountId>960</AccountId>
        <AccountType/>
      </UserInfo>
      <UserInfo>
        <DisplayName>Sarah Da Conceicao Carlos</DisplayName>
        <AccountId>961</AccountId>
        <AccountType/>
      </UserInfo>
      <UserInfo>
        <DisplayName>Caroline Williams</DisplayName>
        <AccountId>372</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32C320F-01D3-4B7A-B96D-1ADBF7144E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002275-C1D7-4B79-B6E6-09728CD29109}">
  <ds:schemaRefs>
    <ds:schemaRef ds:uri="http://schemas.microsoft.com/sharepoint/v3/contenttype/forms"/>
  </ds:schemaRefs>
</ds:datastoreItem>
</file>

<file path=customXml/itemProps3.xml><?xml version="1.0" encoding="utf-8"?>
<ds:datastoreItem xmlns:ds="http://schemas.openxmlformats.org/officeDocument/2006/customXml" ds:itemID="{5CE83CC7-EF4B-42D1-8B8E-3E55D06762ED}">
  <ds:schemaRefs>
    <ds:schemaRef ds:uri="http://purl.org/dc/elements/1.1/"/>
    <ds:schemaRef ds:uri="http://www.w3.org/XML/1998/namespace"/>
    <ds:schemaRef ds:uri="http://schemas.microsoft.com/office/2006/documentManagement/types"/>
    <ds:schemaRef ds:uri="http://schemas.microsoft.com/office/infopath/2007/PartnerControls"/>
    <ds:schemaRef ds:uri="http://purl.org/dc/dcmitype/"/>
    <ds:schemaRef ds:uri="http://purl.org/dc/terms/"/>
    <ds:schemaRef ds:uri="http://schemas.openxmlformats.org/package/2006/metadata/core-properties"/>
    <ds:schemaRef ds:uri="7df78d0b-135a-4de7-9166-7c181cd87fb4"/>
    <ds:schemaRef ds:uri="21e6a8e8-1dff-48a6-ab9b-8d556c6946c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61</TotalTime>
  <Words>5573</Words>
  <Application>Microsoft Office PowerPoint</Application>
  <PresentationFormat>Widescreen</PresentationFormat>
  <Paragraphs>827</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 Barbakova</cp:lastModifiedBy>
  <cp:revision>289</cp:revision>
  <dcterms:created xsi:type="dcterms:W3CDTF">2019-11-12T17:46:59Z</dcterms:created>
  <dcterms:modified xsi:type="dcterms:W3CDTF">2022-08-02T21:56:32Z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0x010100773A9A86C3B67B448513D6BDA663EA02</vt:lpwstr>
  </property>
  <property fmtid="{D5CDD505-2E9C-101B-9397-08002B2CF9AE}" pid="3" name="Order">
    <vt:lpwstr>197300.000000000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