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56" r:id="rId3"/>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ya, Vishal (LARC)[DEVELOP]" initials="AV("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p:scale>
          <a:sx n="120" d="100"/>
          <a:sy n="120" d="100"/>
        </p:scale>
        <p:origin x="1692"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7" name="Text Placeholder"/>
          <p:cNvSpPr>
            <a:spLocks noGrp="1"/>
          </p:cNvSpPr>
          <p:nvPr>
            <p:ph type="body" sz="quarter" idx="11" hasCustomPrompt="1"/>
          </p:nvPr>
        </p:nvSpPr>
        <p:spPr>
          <a:xfrm>
            <a:off x="4828031" y="4214813"/>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p:cNvSpPr>
            <a:spLocks noGrp="1"/>
          </p:cNvSpPr>
          <p:nvPr>
            <p:ph type="pic" sz="quarter" idx="10" hasCustomPrompt="1"/>
          </p:nvPr>
        </p:nvSpPr>
        <p:spPr>
          <a:xfrm>
            <a:off x="4919472" y="1828800"/>
            <a:ext cx="2514600" cy="238658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71354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Text Placeholder"/>
          <p:cNvSpPr>
            <a:spLocks noGrp="1"/>
          </p:cNvSpPr>
          <p:nvPr>
            <p:ph type="body" sz="quarter" idx="11" hasCustomPrompt="1"/>
          </p:nvPr>
        </p:nvSpPr>
        <p:spPr>
          <a:xfrm>
            <a:off x="256032" y="5952744"/>
            <a:ext cx="7178040" cy="228600"/>
          </a:xfrm>
          <a:prstGeom prst="rect">
            <a:avLst/>
          </a:prstGeom>
        </p:spPr>
        <p:txBody>
          <a:bodyPr/>
          <a:lstStyle>
            <a:lvl1pPr marL="0" indent="0">
              <a:buNone/>
              <a:defRPr sz="900" baseline="0">
                <a:solidFill>
                  <a:schemeClr val="tx1">
                    <a:lumMod val="50000"/>
                  </a:schemeClr>
                </a:solidFill>
              </a:defRPr>
            </a:lvl1pPr>
            <a:lvl2pPr marL="388620" indent="0">
              <a:buNone/>
              <a:defRPr/>
            </a:lvl2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1636776"/>
            <a:ext cx="7086600" cy="4315968"/>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63623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A">
    <p:spTree>
      <p:nvGrpSpPr>
        <p:cNvPr id="1" name=""/>
        <p:cNvGrpSpPr/>
        <p:nvPr/>
      </p:nvGrpSpPr>
      <p:grpSpPr>
        <a:xfrm>
          <a:off x="0" y="0"/>
          <a:ext cx="0" cy="0"/>
          <a:chOff x="0" y="0"/>
          <a:chExt cx="0" cy="0"/>
        </a:xfrm>
      </p:grpSpPr>
      <p:sp>
        <p:nvSpPr>
          <p:cNvPr id="6" name="Text Placeholder B"/>
          <p:cNvSpPr>
            <a:spLocks noGrp="1"/>
          </p:cNvSpPr>
          <p:nvPr>
            <p:ph type="body" sz="quarter" idx="12" hasCustomPrompt="1"/>
          </p:nvPr>
        </p:nvSpPr>
        <p:spPr>
          <a:xfrm>
            <a:off x="4828032" y="826617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7" name="Picture Placeholder B"/>
          <p:cNvSpPr>
            <a:spLocks noGrp="1"/>
          </p:cNvSpPr>
          <p:nvPr>
            <p:ph type="pic" sz="quarter" idx="13" hasCustomPrompt="1"/>
          </p:nvPr>
        </p:nvSpPr>
        <p:spPr>
          <a:xfrm>
            <a:off x="4919472" y="6135624"/>
            <a:ext cx="2514600" cy="2130552"/>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
        <p:nvSpPr>
          <p:cNvPr id="4" name="Text Placeholder A"/>
          <p:cNvSpPr>
            <a:spLocks noGrp="1"/>
          </p:cNvSpPr>
          <p:nvPr>
            <p:ph type="body" sz="quarter" idx="11" hasCustomPrompt="1"/>
          </p:nvPr>
        </p:nvSpPr>
        <p:spPr>
          <a:xfrm>
            <a:off x="4828031" y="4032504"/>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A"/>
          <p:cNvSpPr>
            <a:spLocks noGrp="1"/>
          </p:cNvSpPr>
          <p:nvPr>
            <p:ph type="pic" sz="quarter" idx="10" hasCustomPrompt="1"/>
          </p:nvPr>
        </p:nvSpPr>
        <p:spPr>
          <a:xfrm>
            <a:off x="4919472" y="868680"/>
            <a:ext cx="2514600" cy="3163824"/>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86745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B">
    <p:spTree>
      <p:nvGrpSpPr>
        <p:cNvPr id="1" name=""/>
        <p:cNvGrpSpPr/>
        <p:nvPr/>
      </p:nvGrpSpPr>
      <p:grpSpPr>
        <a:xfrm>
          <a:off x="0" y="0"/>
          <a:ext cx="0" cy="0"/>
          <a:chOff x="0" y="0"/>
          <a:chExt cx="0" cy="0"/>
        </a:xfrm>
      </p:grpSpPr>
      <p:sp>
        <p:nvSpPr>
          <p:cNvPr id="4" name="Text Placeholder B"/>
          <p:cNvSpPr>
            <a:spLocks noGrp="1"/>
          </p:cNvSpPr>
          <p:nvPr>
            <p:ph type="body" sz="quarter" idx="12" hasCustomPrompt="1"/>
          </p:nvPr>
        </p:nvSpPr>
        <p:spPr>
          <a:xfrm>
            <a:off x="4828032" y="5340096"/>
            <a:ext cx="2606040" cy="228600"/>
          </a:xfrm>
          <a:prstGeom prst="rect">
            <a:avLst/>
          </a:prstGeom>
        </p:spPr>
        <p:txBody>
          <a:bodyPr anchor="b"/>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5" name="Picture Placeholder B"/>
          <p:cNvSpPr>
            <a:spLocks noGrp="1"/>
          </p:cNvSpPr>
          <p:nvPr>
            <p:ph type="pic" sz="quarter" idx="13" hasCustomPrompt="1"/>
          </p:nvPr>
        </p:nvSpPr>
        <p:spPr>
          <a:xfrm>
            <a:off x="347472" y="5907024"/>
            <a:ext cx="7086600" cy="348386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
        <p:nvSpPr>
          <p:cNvPr id="2" name="Text Placeholder A"/>
          <p:cNvSpPr>
            <a:spLocks noGrp="1"/>
          </p:cNvSpPr>
          <p:nvPr>
            <p:ph type="body" sz="quarter" idx="11" hasCustomPrompt="1"/>
          </p:nvPr>
        </p:nvSpPr>
        <p:spPr>
          <a:xfrm>
            <a:off x="4828031" y="3081528"/>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A"/>
          <p:cNvSpPr>
            <a:spLocks noGrp="1"/>
          </p:cNvSpPr>
          <p:nvPr>
            <p:ph type="pic" sz="quarter" idx="10" hasCustomPrompt="1"/>
          </p:nvPr>
        </p:nvSpPr>
        <p:spPr>
          <a:xfrm>
            <a:off x="4919472" y="868680"/>
            <a:ext cx="2514600" cy="2212848"/>
          </a:xfrm>
          <a:prstGeom prst="rect">
            <a:avLst/>
          </a:prstGeom>
        </p:spPr>
        <p:txBody>
          <a:bodyPr anchor="ctr"/>
          <a:lstStyle>
            <a:lvl1pPr marL="0" indent="0" algn="ctr">
              <a:buNone/>
              <a:defRPr sz="48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55627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 C">
    <p:spTree>
      <p:nvGrpSpPr>
        <p:cNvPr id="1" name=""/>
        <p:cNvGrpSpPr/>
        <p:nvPr/>
      </p:nvGrpSpPr>
      <p:grpSpPr>
        <a:xfrm>
          <a:off x="0" y="0"/>
          <a:ext cx="0" cy="0"/>
          <a:chOff x="0" y="0"/>
          <a:chExt cx="0" cy="0"/>
        </a:xfrm>
      </p:grpSpPr>
      <p:sp>
        <p:nvSpPr>
          <p:cNvPr id="2" name="Text Placeholder"/>
          <p:cNvSpPr>
            <a:spLocks noGrp="1"/>
          </p:cNvSpPr>
          <p:nvPr>
            <p:ph type="body" sz="quarter" idx="11" hasCustomPrompt="1"/>
          </p:nvPr>
        </p:nvSpPr>
        <p:spPr>
          <a:xfrm>
            <a:off x="4828031" y="5202936"/>
            <a:ext cx="2606040" cy="228600"/>
          </a:xfrm>
          <a:prstGeom prst="rect">
            <a:avLst/>
          </a:prstGeom>
        </p:spPr>
        <p:txBody>
          <a:bodyPr/>
          <a:lstStyle>
            <a:lvl1pPr marL="0" indent="0">
              <a:buNone/>
              <a:defRPr sz="900" baseline="0">
                <a:solidFill>
                  <a:schemeClr val="tx1">
                    <a:lumMod val="50000"/>
                  </a:schemeClr>
                </a:solidFill>
              </a:defRPr>
            </a:lvl1pPr>
          </a:lstStyle>
          <a:p>
            <a:pPr lvl="0"/>
            <a:r>
              <a:rPr lang="en-US" dirty="0" smtClean="0"/>
              <a:t>Imagery caption.</a:t>
            </a:r>
            <a:endParaRPr lang="en-US" dirty="0"/>
          </a:p>
        </p:txBody>
      </p:sp>
      <p:sp>
        <p:nvSpPr>
          <p:cNvPr id="3" name="Picture Placeholder"/>
          <p:cNvSpPr>
            <a:spLocks noGrp="1"/>
          </p:cNvSpPr>
          <p:nvPr>
            <p:ph type="pic" sz="quarter" idx="10" hasCustomPrompt="1"/>
          </p:nvPr>
        </p:nvSpPr>
        <p:spPr>
          <a:xfrm>
            <a:off x="347472" y="621792"/>
            <a:ext cx="7086600" cy="4261104"/>
          </a:xfrm>
          <a:prstGeom prst="rect">
            <a:avLst/>
          </a:prstGeom>
        </p:spPr>
        <p:txBody>
          <a:bodyPr anchor="ctr"/>
          <a:lstStyle>
            <a:lvl1pPr marL="0" indent="0" algn="ctr">
              <a:buNone/>
              <a:defRPr sz="9600" i="1">
                <a:solidFill>
                  <a:schemeClr val="tx1">
                    <a:lumMod val="60000"/>
                    <a:lumOff val="40000"/>
                  </a:schemeClr>
                </a:solidFill>
              </a:defRPr>
            </a:lvl1pPr>
          </a:lstStyle>
          <a:p>
            <a:r>
              <a:rPr lang="en-US" dirty="0" smtClean="0"/>
              <a:t>Imagery</a:t>
            </a:r>
            <a:endParaRPr lang="en-US" dirty="0"/>
          </a:p>
        </p:txBody>
      </p:sp>
    </p:spTree>
    <p:extLst>
      <p:ext uri="{BB962C8B-B14F-4D97-AF65-F5344CB8AC3E}">
        <p14:creationId xmlns:p14="http://schemas.microsoft.com/office/powerpoint/2010/main" val="3355527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cxnSp>
        <p:nvCxnSpPr>
          <p:cNvPr id="3" name="header boundary line"/>
          <p:cNvCxnSpPr/>
          <p:nvPr userDrawn="1"/>
        </p:nvCxnSpPr>
        <p:spPr>
          <a:xfrm>
            <a:off x="342900" y="1507490"/>
            <a:ext cx="7086600" cy="0"/>
          </a:xfrm>
          <a:prstGeom prst="line">
            <a:avLst/>
          </a:prstGeom>
          <a:ln w="6350" cap="rnd">
            <a:solidFill>
              <a:schemeClr val="tx1">
                <a:lumMod val="40000"/>
                <a:lumOff val="60000"/>
              </a:schemeClr>
            </a:solidFill>
            <a:round/>
          </a:ln>
        </p:spPr>
        <p:style>
          <a:lnRef idx="1">
            <a:schemeClr val="accent1"/>
          </a:lnRef>
          <a:fillRef idx="0">
            <a:schemeClr val="accent1"/>
          </a:fillRef>
          <a:effectRef idx="0">
            <a:schemeClr val="accent1"/>
          </a:effectRef>
          <a:fontRef idx="minor">
            <a:schemeClr val="tx1"/>
          </a:fontRef>
        </p:style>
      </p:cxnSp>
      <p:sp>
        <p:nvSpPr>
          <p:cNvPr id="2" name="DEVELOP National Program"/>
          <p:cNvSpPr txBox="1"/>
          <p:nvPr userDrawn="1"/>
        </p:nvSpPr>
        <p:spPr>
          <a:xfrm>
            <a:off x="4914900" y="262890"/>
            <a:ext cx="2514600" cy="461665"/>
          </a:xfrm>
          <a:prstGeom prst="rect">
            <a:avLst/>
          </a:prstGeom>
          <a:noFill/>
        </p:spPr>
        <p:txBody>
          <a:bodyPr wrap="square" rtlCol="0">
            <a:spAutoFit/>
          </a:bodyPr>
          <a:lstStyle/>
          <a:p>
            <a:pPr algn="r"/>
            <a:r>
              <a:rPr lang="en-US" sz="1355" b="1" dirty="0" smtClean="0">
                <a:solidFill>
                  <a:schemeClr val="bg2">
                    <a:lumMod val="50000"/>
                  </a:schemeClr>
                </a:solidFill>
                <a:latin typeface="+mj-lt"/>
              </a:rPr>
              <a:t>DEVELOP National Program</a:t>
            </a:r>
          </a:p>
          <a:p>
            <a:pPr algn="r"/>
            <a:r>
              <a:rPr lang="en-US" sz="1000" dirty="0" smtClean="0">
                <a:solidFill>
                  <a:schemeClr val="bg2">
                    <a:lumMod val="50000"/>
                  </a:schemeClr>
                </a:solidFill>
                <a:latin typeface="+mj-lt"/>
              </a:rPr>
              <a:t>Applied Sciences’ Capacity Building</a:t>
            </a:r>
            <a:endParaRPr lang="en-US" sz="500" dirty="0">
              <a:solidFill>
                <a:schemeClr val="bg2">
                  <a:lumMod val="50000"/>
                </a:schemeClr>
              </a:solidFill>
              <a:latin typeface="+mj-lt"/>
            </a:endParaRPr>
          </a:p>
        </p:txBody>
      </p:sp>
    </p:spTree>
    <p:extLst>
      <p:ext uri="{BB962C8B-B14F-4D97-AF65-F5344CB8AC3E}">
        <p14:creationId xmlns:p14="http://schemas.microsoft.com/office/powerpoint/2010/main" val="20006402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pos="4680" userDrawn="1">
          <p15:clr>
            <a:srgbClr val="F26B43"/>
          </p15:clr>
        </p15:guide>
        <p15:guide id="4" pos="216" userDrawn="1">
          <p15:clr>
            <a:srgbClr val="F26B43"/>
          </p15:clr>
        </p15:guide>
        <p15:guide id="5" orient="horz" pos="6120" userDrawn="1">
          <p15:clr>
            <a:srgbClr val="F26B43"/>
          </p15:clr>
        </p15:guide>
        <p15:guide id="6" orient="horz" pos="144" userDrawn="1">
          <p15:clr>
            <a:srgbClr val="F26B43"/>
          </p15:clr>
        </p15:guide>
        <p15:guide id="7" pos="3096" userDrawn="1">
          <p15:clr>
            <a:srgbClr val="A4A3A4"/>
          </p15:clr>
        </p15:guide>
        <p15:guide id="8" pos="2952" userDrawn="1">
          <p15:clr>
            <a:srgbClr val="A4A3A4"/>
          </p15:clr>
        </p15:guide>
        <p15:guide id="9" orient="horz" pos="1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url"/>
          <p:cNvSpPr txBox="1"/>
          <p:nvPr userDrawn="1"/>
        </p:nvSpPr>
        <p:spPr>
          <a:xfrm>
            <a:off x="254000" y="9617202"/>
            <a:ext cx="3616706" cy="230832"/>
          </a:xfrm>
          <a:prstGeom prst="rect">
            <a:avLst/>
          </a:prstGeom>
          <a:noFill/>
        </p:spPr>
        <p:txBody>
          <a:bodyPr wrap="square" rtlCol="0">
            <a:spAutoFit/>
          </a:bodyPr>
          <a:lstStyle/>
          <a:p>
            <a:r>
              <a:rPr lang="en-US" sz="900" dirty="0" smtClean="0">
                <a:latin typeface="Century Gothic" panose="020B0502020202020204" pitchFamily="34" charset="0"/>
              </a:rPr>
              <a:t>http://develop.larc.nasa.gov</a:t>
            </a:r>
          </a:p>
        </p:txBody>
      </p:sp>
    </p:spTree>
    <p:extLst>
      <p:ext uri="{BB962C8B-B14F-4D97-AF65-F5344CB8AC3E}">
        <p14:creationId xmlns:p14="http://schemas.microsoft.com/office/powerpoint/2010/main" val="12090132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8">
          <p15:clr>
            <a:srgbClr val="F26B43"/>
          </p15:clr>
        </p15:guide>
        <p15:guide id="2" pos="2448">
          <p15:clr>
            <a:srgbClr val="F26B43"/>
          </p15:clr>
        </p15:guide>
        <p15:guide id="3" pos="4680">
          <p15:clr>
            <a:srgbClr val="F26B43"/>
          </p15:clr>
        </p15:guide>
        <p15:guide id="4" pos="216">
          <p15:clr>
            <a:srgbClr val="F26B43"/>
          </p15:clr>
        </p15:guide>
        <p15:guide id="5" orient="horz" pos="6120">
          <p15:clr>
            <a:srgbClr val="F26B43"/>
          </p15:clr>
        </p15:guide>
        <p15:guide id="6" orient="horz" pos="144">
          <p15:clr>
            <a:srgbClr val="F26B43"/>
          </p15:clr>
        </p15:guide>
        <p15:guide id="7" pos="3096">
          <p15:clr>
            <a:srgbClr val="A4A3A4"/>
          </p15:clr>
        </p15:guide>
        <p15:guide id="8" pos="2952">
          <p15:clr>
            <a:srgbClr val="A4A3A4"/>
          </p15:clr>
        </p15:guide>
        <p15:guide id="9" orient="horz" pos="1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oc, obs, part, advisors"/>
          <p:cNvSpPr txBox="1"/>
          <p:nvPr/>
        </p:nvSpPr>
        <p:spPr>
          <a:xfrm>
            <a:off x="4577389" y="5106310"/>
            <a:ext cx="3002610" cy="3485570"/>
          </a:xfrm>
          <a:prstGeom prst="rect">
            <a:avLst/>
          </a:prstGeom>
          <a:noFill/>
        </p:spPr>
        <p:txBody>
          <a:bodyPr wrap="square" rtlCol="0" anchor="b">
            <a:spAutoFit/>
          </a:bodyPr>
          <a:lstStyle/>
          <a:p>
            <a:r>
              <a:rPr lang="en-US" sz="1050" b="1" dirty="0" smtClean="0">
                <a:solidFill>
                  <a:schemeClr val="tx1">
                    <a:lumMod val="50000"/>
                  </a:schemeClr>
                </a:solidFill>
              </a:rPr>
              <a:t>DEVELOP Location</a:t>
            </a:r>
          </a:p>
          <a:p>
            <a:r>
              <a:rPr lang="en-US" sz="1050" dirty="0" smtClean="0">
                <a:solidFill>
                  <a:schemeClr val="tx1">
                    <a:lumMod val="50000"/>
                  </a:schemeClr>
                </a:solidFill>
              </a:rPr>
              <a:t>Wise County Clerk of Court’s Office – Wise, Virginia</a:t>
            </a:r>
          </a:p>
          <a:p>
            <a:endParaRPr lang="en-US" sz="1050" dirty="0">
              <a:solidFill>
                <a:schemeClr val="tx1">
                  <a:lumMod val="50000"/>
                </a:schemeClr>
              </a:solidFill>
            </a:endParaRPr>
          </a:p>
          <a:p>
            <a:r>
              <a:rPr lang="en-US" sz="1050" b="1" dirty="0" smtClean="0">
                <a:solidFill>
                  <a:schemeClr val="tx1">
                    <a:lumMod val="50000"/>
                  </a:schemeClr>
                </a:solidFill>
              </a:rPr>
              <a:t>Earth Observations</a:t>
            </a:r>
          </a:p>
          <a:p>
            <a:r>
              <a:rPr lang="en-US" sz="1050" dirty="0" smtClean="0">
                <a:solidFill>
                  <a:schemeClr val="tx1">
                    <a:lumMod val="50000"/>
                  </a:schemeClr>
                </a:solidFill>
              </a:rPr>
              <a:t>Aqua – AIRS </a:t>
            </a:r>
          </a:p>
          <a:p>
            <a:r>
              <a:rPr lang="en-US" sz="1050" dirty="0" err="1" smtClean="0">
                <a:solidFill>
                  <a:schemeClr val="tx1">
                    <a:lumMod val="50000"/>
                  </a:schemeClr>
                </a:solidFill>
              </a:rPr>
              <a:t>Meteosat</a:t>
            </a:r>
            <a:r>
              <a:rPr lang="en-US" sz="1050" dirty="0" smtClean="0">
                <a:solidFill>
                  <a:schemeClr val="tx1">
                    <a:lumMod val="50000"/>
                  </a:schemeClr>
                </a:solidFill>
              </a:rPr>
              <a:t> - SEVIRI</a:t>
            </a:r>
          </a:p>
          <a:p>
            <a:r>
              <a:rPr lang="en-US" sz="1050" dirty="0" smtClean="0">
                <a:solidFill>
                  <a:schemeClr val="tx1">
                    <a:lumMod val="50000"/>
                  </a:schemeClr>
                </a:solidFill>
              </a:rPr>
              <a:t>TRMM – LIS</a:t>
            </a:r>
          </a:p>
          <a:p>
            <a:r>
              <a:rPr lang="en-US" sz="1050" dirty="0" smtClean="0">
                <a:solidFill>
                  <a:schemeClr val="tx1">
                    <a:lumMod val="50000"/>
                  </a:schemeClr>
                </a:solidFill>
              </a:rPr>
              <a:t>MERRA</a:t>
            </a:r>
            <a:endParaRPr lang="en-US" sz="1050" dirty="0">
              <a:solidFill>
                <a:schemeClr val="tx1">
                  <a:lumMod val="50000"/>
                </a:schemeClr>
              </a:solidFill>
            </a:endParaRPr>
          </a:p>
          <a:p>
            <a:endParaRPr lang="en-US" sz="1050" dirty="0">
              <a:solidFill>
                <a:schemeClr val="tx1">
                  <a:lumMod val="50000"/>
                </a:schemeClr>
              </a:solidFill>
            </a:endParaRPr>
          </a:p>
          <a:p>
            <a:endParaRPr lang="en-US" sz="1050" b="1" dirty="0" smtClean="0">
              <a:solidFill>
                <a:schemeClr val="tx1">
                  <a:lumMod val="50000"/>
                </a:schemeClr>
              </a:solidFill>
            </a:endParaRPr>
          </a:p>
          <a:p>
            <a:endParaRPr lang="en-US" sz="1050" b="1" dirty="0" smtClean="0">
              <a:solidFill>
                <a:schemeClr val="tx1">
                  <a:lumMod val="50000"/>
                </a:schemeClr>
              </a:solidFill>
            </a:endParaRPr>
          </a:p>
          <a:p>
            <a:endParaRPr lang="en-US" sz="1050" b="1" dirty="0" smtClean="0">
              <a:solidFill>
                <a:schemeClr val="tx1">
                  <a:lumMod val="50000"/>
                </a:schemeClr>
              </a:solidFill>
            </a:endParaRPr>
          </a:p>
          <a:p>
            <a:r>
              <a:rPr lang="en-US" sz="1050" b="1" dirty="0" smtClean="0">
                <a:solidFill>
                  <a:schemeClr val="tx1">
                    <a:lumMod val="50000"/>
                  </a:schemeClr>
                </a:solidFill>
              </a:rPr>
              <a:t>Partners</a:t>
            </a:r>
          </a:p>
          <a:p>
            <a:r>
              <a:rPr lang="en-US" sz="1050" dirty="0" smtClean="0">
                <a:solidFill>
                  <a:schemeClr val="tx1">
                    <a:lumMod val="50000"/>
                  </a:schemeClr>
                </a:solidFill>
              </a:rPr>
              <a:t>Kenya Meteorological Department</a:t>
            </a:r>
          </a:p>
          <a:p>
            <a:endParaRPr lang="en-US" sz="1050" dirty="0">
              <a:solidFill>
                <a:schemeClr val="tx1">
                  <a:lumMod val="50000"/>
                </a:schemeClr>
              </a:solidFill>
            </a:endParaRPr>
          </a:p>
          <a:p>
            <a:r>
              <a:rPr lang="en-US" sz="1050" b="1" dirty="0" smtClean="0">
                <a:solidFill>
                  <a:schemeClr val="tx1">
                    <a:lumMod val="50000"/>
                  </a:schemeClr>
                </a:solidFill>
              </a:rPr>
              <a:t>Advisors</a:t>
            </a:r>
          </a:p>
          <a:p>
            <a:r>
              <a:rPr lang="en-US" sz="1050" dirty="0" smtClean="0">
                <a:solidFill>
                  <a:schemeClr val="tx1">
                    <a:lumMod val="50000"/>
                  </a:schemeClr>
                </a:solidFill>
              </a:rPr>
              <a:t>Dr. Kenton Ross [NASA Langley Research Center], Kristopher </a:t>
            </a:r>
            <a:r>
              <a:rPr lang="en-US" sz="1050" dirty="0" err="1" smtClean="0">
                <a:solidFill>
                  <a:schemeClr val="tx1">
                    <a:lumMod val="50000"/>
                  </a:schemeClr>
                </a:solidFill>
              </a:rPr>
              <a:t>Bedka</a:t>
            </a:r>
            <a:r>
              <a:rPr lang="en-US" sz="1050" dirty="0" smtClean="0">
                <a:solidFill>
                  <a:schemeClr val="tx1">
                    <a:lumMod val="50000"/>
                  </a:schemeClr>
                </a:solidFill>
              </a:rPr>
              <a:t> [NASA Langley Research Center], Dr. DeWayne Cecil [NOAA - NCEI, Ashville], </a:t>
            </a:r>
          </a:p>
          <a:p>
            <a:r>
              <a:rPr lang="en-US" sz="1050" dirty="0" smtClean="0">
                <a:solidFill>
                  <a:schemeClr val="tx1">
                    <a:lumMod val="50000"/>
                  </a:schemeClr>
                </a:solidFill>
              </a:rPr>
              <a:t>Robert </a:t>
            </a:r>
            <a:r>
              <a:rPr lang="en-US" sz="1050" dirty="0" err="1" smtClean="0">
                <a:solidFill>
                  <a:schemeClr val="tx1">
                    <a:lumMod val="50000"/>
                  </a:schemeClr>
                </a:solidFill>
              </a:rPr>
              <a:t>VanGundy</a:t>
            </a:r>
            <a:r>
              <a:rPr lang="en-US" sz="1050" dirty="0" smtClean="0">
                <a:solidFill>
                  <a:schemeClr val="tx1">
                    <a:lumMod val="50000"/>
                  </a:schemeClr>
                </a:solidFill>
              </a:rPr>
              <a:t> [The University of Virginia’s College at Wise]</a:t>
            </a:r>
          </a:p>
        </p:txBody>
      </p:sp>
      <p:sp>
        <p:nvSpPr>
          <p:cNvPr id="10" name="body text"/>
          <p:cNvSpPr txBox="1"/>
          <p:nvPr/>
        </p:nvSpPr>
        <p:spPr>
          <a:xfrm>
            <a:off x="124460" y="4948920"/>
            <a:ext cx="4434840" cy="5109091"/>
          </a:xfrm>
          <a:prstGeom prst="rect">
            <a:avLst/>
          </a:prstGeom>
          <a:noFill/>
        </p:spPr>
        <p:txBody>
          <a:bodyPr wrap="square" rtlCol="0">
            <a:spAutoFit/>
          </a:bodyPr>
          <a:lstStyle/>
          <a:p>
            <a:endParaRPr lang="en-US" sz="1100" b="1" dirty="0" smtClean="0">
              <a:solidFill>
                <a:schemeClr val="tx1">
                  <a:lumMod val="50000"/>
                </a:schemeClr>
              </a:solidFill>
              <a:latin typeface="+mj-lt"/>
            </a:endParaRPr>
          </a:p>
          <a:p>
            <a:r>
              <a:rPr lang="en-US" sz="1100" b="1" dirty="0" smtClean="0">
                <a:solidFill>
                  <a:schemeClr val="tx1">
                    <a:lumMod val="50000"/>
                  </a:schemeClr>
                </a:solidFill>
                <a:latin typeface="+mj-lt"/>
              </a:rPr>
              <a:t>Concern</a:t>
            </a:r>
            <a:endParaRPr lang="en-US" sz="1100" b="1" dirty="0">
              <a:solidFill>
                <a:schemeClr val="tx1">
                  <a:lumMod val="50000"/>
                </a:schemeClr>
              </a:solidFill>
              <a:latin typeface="+mj-lt"/>
            </a:endParaRPr>
          </a:p>
          <a:p>
            <a:r>
              <a:rPr lang="en-US" sz="1000" dirty="0" smtClean="0">
                <a:solidFill>
                  <a:schemeClr val="tx1">
                    <a:lumMod val="50000"/>
                  </a:schemeClr>
                </a:solidFill>
              </a:rPr>
              <a:t>Severe storms develop suddenly over the African Great Lakes, creating dangerous conditions for residents. As there is no effective early warning system, which is partly due to an incomplete understanding of which climatic variables produce inclement weather in this region, thousands of residents die each year.   </a:t>
            </a:r>
          </a:p>
          <a:p>
            <a:endParaRPr lang="en-US" sz="1000" dirty="0" smtClean="0">
              <a:solidFill>
                <a:schemeClr val="tx1">
                  <a:lumMod val="50000"/>
                </a:schemeClr>
              </a:solidFill>
            </a:endParaRPr>
          </a:p>
          <a:p>
            <a:r>
              <a:rPr lang="en-US" sz="1000" dirty="0" smtClean="0">
                <a:solidFill>
                  <a:schemeClr val="tx1">
                    <a:lumMod val="50000"/>
                  </a:schemeClr>
                </a:solidFill>
              </a:rPr>
              <a:t>This study was conducted to provide the Kenyan Meteorological Department with information regarding what composition of climatic variables precede the formation of overshooting tops, which we use as an indicator for severe storms. </a:t>
            </a:r>
          </a:p>
          <a:p>
            <a:endParaRPr lang="en-US" sz="900" dirty="0">
              <a:solidFill>
                <a:schemeClr val="tx1">
                  <a:lumMod val="50000"/>
                </a:schemeClr>
              </a:solidFill>
            </a:endParaRPr>
          </a:p>
          <a:p>
            <a:r>
              <a:rPr lang="en-US" sz="1200" b="1" dirty="0">
                <a:solidFill>
                  <a:schemeClr val="tx1">
                    <a:lumMod val="50000"/>
                  </a:schemeClr>
                </a:solidFill>
              </a:rPr>
              <a:t>Case Study</a:t>
            </a:r>
          </a:p>
          <a:p>
            <a:r>
              <a:rPr lang="en-US" sz="1000" dirty="0">
                <a:solidFill>
                  <a:schemeClr val="tx1">
                    <a:lumMod val="50000"/>
                  </a:schemeClr>
                </a:solidFill>
              </a:rPr>
              <a:t>To identify potential storm indicators in the Lake Victoria region, 30 days of average weather were compared to 30 days of severe storm weather. Severe storms typically occur over land during the day and over Lake Victoria at night. Maps of the region showing meteorological </a:t>
            </a:r>
            <a:r>
              <a:rPr lang="en-US" sz="1000" dirty="0" smtClean="0">
                <a:solidFill>
                  <a:schemeClr val="tx1">
                    <a:lumMod val="50000"/>
                  </a:schemeClr>
                </a:solidFill>
              </a:rPr>
              <a:t>conditions, derived from the Modern-Era Retrospective Analysis for Research and Applications (MERRA), </a:t>
            </a:r>
            <a:r>
              <a:rPr lang="en-US" sz="1000" dirty="0">
                <a:solidFill>
                  <a:schemeClr val="tx1">
                    <a:lumMod val="50000"/>
                  </a:schemeClr>
                </a:solidFill>
              </a:rPr>
              <a:t>at day and at night were produced for the 30 days of average weather and 30 days of severe storm weather.</a:t>
            </a:r>
            <a:endParaRPr lang="en-US" sz="900" dirty="0">
              <a:solidFill>
                <a:schemeClr val="tx1">
                  <a:lumMod val="50000"/>
                </a:schemeClr>
              </a:solidFill>
            </a:endParaRPr>
          </a:p>
          <a:p>
            <a:r>
              <a:rPr lang="en-US" sz="1000" dirty="0">
                <a:solidFill>
                  <a:schemeClr val="tx1">
                    <a:lumMod val="50000"/>
                  </a:schemeClr>
                </a:solidFill>
              </a:rPr>
              <a:t>Also, Skew-T/Log-P plots typically represented what is expected to be seen in cases of severe weather during the day. At night, key common meteorological factors </a:t>
            </a:r>
            <a:r>
              <a:rPr lang="en-US" sz="1000" dirty="0" smtClean="0">
                <a:solidFill>
                  <a:schemeClr val="tx1">
                    <a:lumMod val="50000"/>
                  </a:schemeClr>
                </a:solidFill>
              </a:rPr>
              <a:t>that typically </a:t>
            </a:r>
            <a:r>
              <a:rPr lang="en-US" sz="1000" dirty="0">
                <a:solidFill>
                  <a:schemeClr val="tx1">
                    <a:lumMod val="50000"/>
                  </a:schemeClr>
                </a:solidFill>
              </a:rPr>
              <a:t>indicate severe weather were absent, indicating that atypical factors produce and drive the storms over the lake. </a:t>
            </a:r>
          </a:p>
          <a:p>
            <a:endParaRPr lang="en-US" sz="1100" b="1" dirty="0" smtClean="0">
              <a:solidFill>
                <a:schemeClr val="tx1">
                  <a:lumMod val="50000"/>
                </a:schemeClr>
              </a:solidFill>
              <a:latin typeface="+mj-lt"/>
            </a:endParaRPr>
          </a:p>
          <a:p>
            <a:r>
              <a:rPr lang="en-US" sz="1100" b="1" dirty="0" smtClean="0">
                <a:solidFill>
                  <a:schemeClr val="tx1">
                    <a:lumMod val="50000"/>
                  </a:schemeClr>
                </a:solidFill>
                <a:latin typeface="+mj-lt"/>
              </a:rPr>
              <a:t>Decision Support</a:t>
            </a:r>
            <a:endParaRPr lang="en-US" sz="1100" b="1" dirty="0">
              <a:solidFill>
                <a:schemeClr val="tx1">
                  <a:lumMod val="50000"/>
                </a:schemeClr>
              </a:solidFill>
              <a:latin typeface="+mj-lt"/>
            </a:endParaRPr>
          </a:p>
          <a:p>
            <a:r>
              <a:rPr lang="en-US" sz="1000" dirty="0" smtClean="0">
                <a:solidFill>
                  <a:schemeClr val="tx1">
                    <a:lumMod val="50000"/>
                  </a:schemeClr>
                </a:solidFill>
              </a:rPr>
              <a:t>This project created multiple maps of meteorological parameters over the Lake Victoria region. These parameters are commonly assessed when forecasting severe storms. Furthermore, plots from AIRS indicated that atypical factors drive the storms that occur over the lake at night. This information will aid the Kenya Meteorological Department in furthering their understanding of weather over the African Great Lakes.</a:t>
            </a:r>
          </a:p>
          <a:p>
            <a:endParaRPr lang="en-US" sz="1050" dirty="0">
              <a:solidFill>
                <a:schemeClr val="tx1">
                  <a:lumMod val="50000"/>
                </a:schemeClr>
              </a:solidFill>
            </a:endParaRPr>
          </a:p>
          <a:p>
            <a:endParaRPr lang="en-US" sz="1050" dirty="0">
              <a:solidFill>
                <a:schemeClr val="tx1">
                  <a:lumMod val="50000"/>
                </a:schemeClr>
              </a:solidFill>
            </a:endParaRPr>
          </a:p>
        </p:txBody>
      </p:sp>
      <p:sp>
        <p:nvSpPr>
          <p:cNvPr id="14" name="author names"/>
          <p:cNvSpPr txBox="1"/>
          <p:nvPr/>
        </p:nvSpPr>
        <p:spPr>
          <a:xfrm>
            <a:off x="251460" y="1087755"/>
            <a:ext cx="7178040" cy="415498"/>
          </a:xfrm>
          <a:prstGeom prst="rect">
            <a:avLst/>
          </a:prstGeom>
          <a:noFill/>
        </p:spPr>
        <p:txBody>
          <a:bodyPr wrap="square" rtlCol="0" anchor="b">
            <a:spAutoFit/>
          </a:bodyPr>
          <a:lstStyle/>
          <a:p>
            <a:r>
              <a:rPr lang="en-US" sz="1050" b="1" dirty="0" smtClean="0">
                <a:solidFill>
                  <a:schemeClr val="tx1">
                    <a:lumMod val="50000"/>
                  </a:schemeClr>
                </a:solidFill>
              </a:rPr>
              <a:t>Authors: </a:t>
            </a:r>
            <a:r>
              <a:rPr lang="en-US" sz="1050" dirty="0" smtClean="0">
                <a:solidFill>
                  <a:schemeClr val="tx1">
                    <a:lumMod val="50000"/>
                  </a:schemeClr>
                </a:solidFill>
              </a:rPr>
              <a:t>Annabel White (Project Lead), Jakub Blach, Megan </a:t>
            </a:r>
            <a:r>
              <a:rPr lang="en-US" sz="1050" dirty="0" err="1" smtClean="0">
                <a:solidFill>
                  <a:schemeClr val="tx1">
                    <a:lumMod val="50000"/>
                  </a:schemeClr>
                </a:solidFill>
              </a:rPr>
              <a:t>Buzanowicz</a:t>
            </a:r>
            <a:r>
              <a:rPr lang="en-US" sz="1050" dirty="0" smtClean="0">
                <a:solidFill>
                  <a:schemeClr val="tx1">
                    <a:lumMod val="50000"/>
                  </a:schemeClr>
                </a:solidFill>
              </a:rPr>
              <a:t>, Michael Brooke, </a:t>
            </a:r>
            <a:r>
              <a:rPr lang="en-US" sz="1050" dirty="0" err="1" smtClean="0">
                <a:solidFill>
                  <a:schemeClr val="tx1">
                    <a:lumMod val="50000"/>
                  </a:schemeClr>
                </a:solidFill>
              </a:rPr>
              <a:t>Rajikishan</a:t>
            </a:r>
            <a:r>
              <a:rPr lang="en-US" sz="1050" dirty="0" smtClean="0">
                <a:solidFill>
                  <a:schemeClr val="tx1">
                    <a:lumMod val="50000"/>
                  </a:schemeClr>
                </a:solidFill>
              </a:rPr>
              <a:t> </a:t>
            </a:r>
            <a:r>
              <a:rPr lang="en-US" sz="1050" dirty="0" err="1" smtClean="0">
                <a:solidFill>
                  <a:schemeClr val="tx1">
                    <a:lumMod val="50000"/>
                  </a:schemeClr>
                </a:solidFill>
              </a:rPr>
              <a:t>Rajappan</a:t>
            </a:r>
            <a:r>
              <a:rPr lang="en-US" sz="1050" dirty="0" smtClean="0">
                <a:solidFill>
                  <a:schemeClr val="tx1">
                    <a:lumMod val="50000"/>
                  </a:schemeClr>
                </a:solidFill>
              </a:rPr>
              <a:t>, Kathy Dooley, Ryan </a:t>
            </a:r>
            <a:r>
              <a:rPr lang="en-US" sz="1050" dirty="0" err="1" smtClean="0">
                <a:solidFill>
                  <a:schemeClr val="tx1">
                    <a:lumMod val="50000"/>
                  </a:schemeClr>
                </a:solidFill>
              </a:rPr>
              <a:t>Umberger</a:t>
            </a:r>
            <a:endParaRPr lang="en-US" sz="1050" dirty="0">
              <a:solidFill>
                <a:schemeClr val="tx1">
                  <a:lumMod val="50000"/>
                </a:schemeClr>
              </a:solidFill>
            </a:endParaRPr>
          </a:p>
        </p:txBody>
      </p:sp>
      <p:sp>
        <p:nvSpPr>
          <p:cNvPr id="11" name="header"/>
          <p:cNvSpPr txBox="1"/>
          <p:nvPr/>
        </p:nvSpPr>
        <p:spPr>
          <a:xfrm>
            <a:off x="251460" y="228600"/>
            <a:ext cx="4434840" cy="892552"/>
          </a:xfrm>
          <a:prstGeom prst="rect">
            <a:avLst/>
          </a:prstGeom>
          <a:noFill/>
        </p:spPr>
        <p:txBody>
          <a:bodyPr wrap="square" rtlCol="0">
            <a:spAutoFit/>
          </a:bodyPr>
          <a:lstStyle/>
          <a:p>
            <a:r>
              <a:rPr lang="en-US" sz="1600" b="1" dirty="0" smtClean="0">
                <a:solidFill>
                  <a:schemeClr val="accent1"/>
                </a:solidFill>
                <a:latin typeface="+mj-lt"/>
              </a:rPr>
              <a:t>Wise County Clerk of Court’s Office</a:t>
            </a:r>
            <a:endParaRPr lang="en-US" sz="1600" b="1" dirty="0">
              <a:solidFill>
                <a:schemeClr val="accent1"/>
              </a:solidFill>
              <a:latin typeface="+mj-lt"/>
            </a:endParaRPr>
          </a:p>
          <a:p>
            <a:r>
              <a:rPr lang="en-US" sz="1600" b="1" dirty="0" smtClean="0">
                <a:solidFill>
                  <a:schemeClr val="accent1"/>
                </a:solidFill>
                <a:latin typeface="+mj-lt"/>
              </a:rPr>
              <a:t>Weather</a:t>
            </a:r>
          </a:p>
          <a:p>
            <a:r>
              <a:rPr lang="en-US" sz="1000" dirty="0" smtClean="0">
                <a:latin typeface="+mj-lt"/>
              </a:rPr>
              <a:t>Identifying Indicators to Help Predict Deadly Storms over the African Great Lakes</a:t>
            </a:r>
            <a:endParaRPr lang="en-US" sz="1000" dirty="0">
              <a:latin typeface="+mj-l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 y="1649942"/>
            <a:ext cx="7609398" cy="2914107"/>
          </a:xfrm>
          <a:prstGeom prst="rect">
            <a:avLst/>
          </a:prstGeom>
          <a:noFill/>
          <a:ln w="6350" cmpd="dbl">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511" y="4581264"/>
            <a:ext cx="7609399" cy="507831"/>
          </a:xfrm>
          <a:prstGeom prst="rect">
            <a:avLst/>
          </a:prstGeom>
          <a:noFill/>
          <a:ln>
            <a:noFill/>
          </a:ln>
        </p:spPr>
        <p:txBody>
          <a:bodyPr wrap="square" rtlCol="0">
            <a:spAutoFit/>
          </a:bodyPr>
          <a:lstStyle/>
          <a:p>
            <a:r>
              <a:rPr lang="en-US" sz="900" dirty="0" smtClean="0">
                <a:solidFill>
                  <a:srgbClr val="080808"/>
                </a:solidFill>
              </a:rPr>
              <a:t>Plots of Lake Victoria and the surrounding region showing 30 day 500 </a:t>
            </a:r>
            <a:r>
              <a:rPr lang="en-US" sz="900" dirty="0" err="1" smtClean="0">
                <a:solidFill>
                  <a:srgbClr val="080808"/>
                </a:solidFill>
              </a:rPr>
              <a:t>mb</a:t>
            </a:r>
            <a:r>
              <a:rPr lang="en-US" sz="900" dirty="0" smtClean="0">
                <a:solidFill>
                  <a:srgbClr val="080808"/>
                </a:solidFill>
              </a:rPr>
              <a:t> average temperature at 00:30 UTC (left) and specific humidity at 12:30 UTC (right) for days experiencing severe storms. Overshooting top data shows that the storms mainly occur over Lake Victoria at night and over the land surrounding the lake during the day. As indicated by the figure on the right, high amounts of specific humidity provide fuel for severe storms to occur.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2732" y="5617517"/>
            <a:ext cx="1080485" cy="4776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1694" y="6184534"/>
            <a:ext cx="1282559" cy="598401"/>
          </a:xfrm>
          <a:prstGeom prst="rect">
            <a:avLst/>
          </a:prstGeom>
        </p:spPr>
      </p:pic>
      <p:pic>
        <p:nvPicPr>
          <p:cNvPr id="12" name="Shape 263"/>
          <p:cNvPicPr preferRelativeResize="0"/>
          <p:nvPr/>
        </p:nvPicPr>
        <p:blipFill>
          <a:blip r:embed="rId5">
            <a:alphaModFix/>
          </a:blip>
          <a:stretch>
            <a:fillRect/>
          </a:stretch>
        </p:blipFill>
        <p:spPr>
          <a:xfrm>
            <a:off x="5309649" y="6616443"/>
            <a:ext cx="587072" cy="465303"/>
          </a:xfrm>
          <a:prstGeom prst="rect">
            <a:avLst/>
          </a:prstGeom>
          <a:noFill/>
          <a:ln>
            <a:noFill/>
          </a:ln>
        </p:spPr>
      </p:pic>
    </p:spTree>
    <p:extLst>
      <p:ext uri="{BB962C8B-B14F-4D97-AF65-F5344CB8AC3E}">
        <p14:creationId xmlns:p14="http://schemas.microsoft.com/office/powerpoint/2010/main" val="1378081426"/>
      </p:ext>
    </p:extLst>
  </p:cSld>
  <p:clrMapOvr>
    <a:masterClrMapping/>
  </p:clrMapOvr>
</p:sld>
</file>

<file path=ppt/theme/theme1.xml><?xml version="1.0" encoding="utf-8"?>
<a:theme xmlns:a="http://schemas.openxmlformats.org/drawingml/2006/main" name="Cover">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ck">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TotalTime>
  <Words>485</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Century Gothic</vt:lpstr>
      <vt:lpstr>Garamond</vt:lpstr>
      <vt:lpstr>Cover</vt:lpstr>
      <vt:lpstr>Back</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Buzanowicz, Megan E. (LARC-E3)[DEVELOP]</cp:lastModifiedBy>
  <cp:revision>72</cp:revision>
  <dcterms:created xsi:type="dcterms:W3CDTF">2015-09-10T20:35:32Z</dcterms:created>
  <dcterms:modified xsi:type="dcterms:W3CDTF">2016-03-30T13:26:23Z</dcterms:modified>
</cp:coreProperties>
</file>