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L Admin" initials="CA" lastIdx="7" clrIdx="0">
    <p:extLst>
      <p:ext uri="{19B8F6BF-5375-455C-9EA6-DF929625EA0E}">
        <p15:presenceInfo xmlns:p15="http://schemas.microsoft.com/office/powerpoint/2012/main" userId="S-1-5-21-343818398-651377827-682003330-212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13" autoAdjust="0"/>
    <p:restoredTop sz="94660"/>
  </p:normalViewPr>
  <p:slideViewPr>
    <p:cSldViewPr snapToGrid="0">
      <p:cViewPr>
        <p:scale>
          <a:sx n="33" d="100"/>
          <a:sy n="33" d="100"/>
        </p:scale>
        <p:origin x="2550" y="-15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E7EA4-6273-46EC-A017-A0D8BCED93B5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8A201-C061-45DF-8937-06E2395FAF0E}">
      <dgm:prSet phldrT="[Text]" custT="1"/>
      <dgm:spPr>
        <a:xfrm>
          <a:off x="1723069" y="0"/>
          <a:ext cx="1671335" cy="4559300"/>
        </a:xfrm>
        <a:solidFill>
          <a:srgbClr val="44757B">
            <a:lumMod val="60000"/>
            <a:lumOff val="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20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20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Data Processing                          </a:t>
          </a:r>
        </a:p>
        <a:p>
          <a:endParaRPr lang="en-US" sz="10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10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10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err="1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LandsatLinkr</a:t>
          </a:r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8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8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Aggregation &amp; Sampling</a:t>
          </a:r>
          <a:endParaRPr lang="en-US" sz="8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Calibration</a:t>
          </a: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2795EE16-A01F-4383-9E64-8A27F61A6236}" type="parTrans" cxnId="{6DB9270F-9C37-407D-BA26-4F682DDE0A52}">
      <dgm:prSet/>
      <dgm:spPr/>
      <dgm:t>
        <a:bodyPr/>
        <a:lstStyle/>
        <a:p>
          <a:endParaRPr lang="en-US"/>
        </a:p>
      </dgm:t>
    </dgm:pt>
    <dgm:pt modelId="{B58A9CA9-C90E-43DD-909F-D8586ED17561}" type="sibTrans" cxnId="{6DB9270F-9C37-407D-BA26-4F682DDE0A52}">
      <dgm:prSet/>
      <dgm:spPr/>
      <dgm:t>
        <a:bodyPr/>
        <a:lstStyle/>
        <a:p>
          <a:endParaRPr lang="en-US"/>
        </a:p>
      </dgm:t>
    </dgm:pt>
    <dgm:pt modelId="{5A9CF0A6-8CC5-4632-B443-4DCC277A2DF2}">
      <dgm:prSet phldrT="[Text]" custT="1"/>
      <dgm:spPr>
        <a:xfrm>
          <a:off x="1594" y="0"/>
          <a:ext cx="1671335" cy="4559300"/>
        </a:xfrm>
        <a:solidFill>
          <a:srgbClr val="44757B">
            <a:lumMod val="60000"/>
            <a:lumOff val="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20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Data Acquisition</a:t>
          </a:r>
        </a:p>
        <a:p>
          <a:endParaRPr lang="en-US" sz="20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MSS, TM, ETM+</a:t>
          </a: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SRTM 30m</a:t>
          </a: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MODIS Burn Area</a:t>
          </a: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OLI </a:t>
          </a:r>
          <a:endParaRPr lang="en-US" sz="1200" dirty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9D823FD9-2519-4BCF-9524-D0018BFB6F65}" type="sibTrans" cxnId="{28EA579F-9478-4FD7-804F-423FC8A93C10}">
      <dgm:prSet/>
      <dgm:spPr>
        <a:gradFill rotWithShape="0">
          <a:gsLst>
            <a:gs pos="0">
              <a:schemeClr val="bg1"/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0" scaled="0"/>
        </a:gradFill>
        <a:ln>
          <a:noFill/>
        </a:ln>
      </dgm:spPr>
      <dgm:t>
        <a:bodyPr/>
        <a:lstStyle/>
        <a:p>
          <a:endParaRPr lang="en-US"/>
        </a:p>
      </dgm:t>
    </dgm:pt>
    <dgm:pt modelId="{59856DC4-E60E-41CF-80B0-340E44012650}" type="parTrans" cxnId="{28EA579F-9478-4FD7-804F-423FC8A93C10}">
      <dgm:prSet/>
      <dgm:spPr/>
      <dgm:t>
        <a:bodyPr/>
        <a:lstStyle/>
        <a:p>
          <a:endParaRPr lang="en-US"/>
        </a:p>
      </dgm:t>
    </dgm:pt>
    <dgm:pt modelId="{7DA42C0C-B02D-4D87-89A2-035176446023}">
      <dgm:prSet phldrT="[Text]" custT="1"/>
      <dgm:spPr>
        <a:xfrm>
          <a:off x="3460105" y="0"/>
          <a:ext cx="1671335" cy="4559300"/>
        </a:xfrm>
        <a:solidFill>
          <a:srgbClr val="44757B">
            <a:lumMod val="60000"/>
            <a:lumOff val="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20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Analysis</a:t>
          </a:r>
        </a:p>
        <a:p>
          <a:endParaRPr lang="en-US" sz="20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20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err="1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LandTrendr</a:t>
          </a:r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NBR</a:t>
          </a:r>
          <a:endParaRPr lang="en-US" sz="1200" dirty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2A4189D9-12F8-4AFA-9482-F6563C29942D}" type="sibTrans" cxnId="{816F69EB-3372-45A2-9857-794E65FC50CE}">
      <dgm:prSet/>
      <dgm:spPr/>
      <dgm:t>
        <a:bodyPr/>
        <a:lstStyle/>
        <a:p>
          <a:endParaRPr lang="en-US"/>
        </a:p>
      </dgm:t>
    </dgm:pt>
    <dgm:pt modelId="{758FCFAD-0276-4E86-9ABC-70AD8D078107}" type="parTrans" cxnId="{816F69EB-3372-45A2-9857-794E65FC50CE}">
      <dgm:prSet/>
      <dgm:spPr/>
      <dgm:t>
        <a:bodyPr/>
        <a:lstStyle/>
        <a:p>
          <a:endParaRPr lang="en-US"/>
        </a:p>
      </dgm:t>
    </dgm:pt>
    <dgm:pt modelId="{382EDB4C-D72F-4711-ADE2-6422E92F2FA9}">
      <dgm:prSet custT="1"/>
      <dgm:spPr>
        <a:xfrm>
          <a:off x="5166020" y="0"/>
          <a:ext cx="1671335" cy="4559300"/>
        </a:xfrm>
        <a:solidFill>
          <a:srgbClr val="44757B">
            <a:lumMod val="60000"/>
            <a:lumOff val="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20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20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Results</a:t>
          </a:r>
        </a:p>
        <a:p>
          <a:endParaRPr lang="en-US" sz="20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20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Historical Disturbance, Magnitude &amp; Year</a:t>
          </a: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Validation</a:t>
          </a: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Recent </a:t>
          </a: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Disturbances</a:t>
          </a:r>
          <a:endParaRPr lang="en-US" sz="1200" dirty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FB241E6C-4F16-4340-B4A6-760C878E6CCE}" type="parTrans" cxnId="{4B623C06-5E91-4849-A3B4-D96578528C33}">
      <dgm:prSet/>
      <dgm:spPr/>
      <dgm:t>
        <a:bodyPr/>
        <a:lstStyle/>
        <a:p>
          <a:endParaRPr lang="en-US"/>
        </a:p>
      </dgm:t>
    </dgm:pt>
    <dgm:pt modelId="{D572AA22-28D1-4366-8747-49A774CE725B}" type="sibTrans" cxnId="{4B623C06-5E91-4849-A3B4-D96578528C33}">
      <dgm:prSet/>
      <dgm:spPr/>
      <dgm:t>
        <a:bodyPr/>
        <a:lstStyle/>
        <a:p>
          <a:endParaRPr lang="en-US"/>
        </a:p>
      </dgm:t>
    </dgm:pt>
    <dgm:pt modelId="{5D0FCCF8-CA7D-42F0-A7C1-1DCD0F38EA27}" type="pres">
      <dgm:prSet presAssocID="{391E7EA4-6273-46EC-A017-A0D8BCED93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19FACA-BB40-4D95-BB05-B4C5F767D81F}" type="pres">
      <dgm:prSet presAssocID="{391E7EA4-6273-46EC-A017-A0D8BCED93B5}" presName="fgShape" presStyleLbl="fgShp" presStyleIdx="0" presStyleCnt="1" custScaleX="9415" custScaleY="83362" custLinFactY="-74466" custLinFactNeighborX="-26388" custLinFactNeighborY="-100000"/>
      <dgm:spPr>
        <a:xfrm>
          <a:off x="260848" y="4191721"/>
          <a:ext cx="6291834" cy="127457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251CB94E-4476-4773-8539-B1C5BBFE4D08}" type="pres">
      <dgm:prSet presAssocID="{391E7EA4-6273-46EC-A017-A0D8BCED93B5}" presName="linComp" presStyleCnt="0"/>
      <dgm:spPr/>
    </dgm:pt>
    <dgm:pt modelId="{A0361104-D331-43C5-94D9-7221917EE540}" type="pres">
      <dgm:prSet presAssocID="{5A9CF0A6-8CC5-4632-B443-4DCC277A2DF2}" presName="compNode" presStyleCnt="0"/>
      <dgm:spPr/>
    </dgm:pt>
    <dgm:pt modelId="{C0B1ACE6-0C1D-4FC3-8862-08A66EB57C57}" type="pres">
      <dgm:prSet presAssocID="{5A9CF0A6-8CC5-4632-B443-4DCC277A2DF2}" presName="bkgdShape" presStyleLbl="node1" presStyleIdx="0" presStyleCnt="4" custLinFactNeighborY="64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ADCCD46-4F13-48FB-A6ED-52FA44FC6408}" type="pres">
      <dgm:prSet presAssocID="{5A9CF0A6-8CC5-4632-B443-4DCC277A2DF2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E427D-59B7-467A-B1E5-9B87F3F89CF9}" type="pres">
      <dgm:prSet presAssocID="{5A9CF0A6-8CC5-4632-B443-4DCC277A2DF2}" presName="invisiNode" presStyleLbl="node1" presStyleIdx="0" presStyleCnt="4"/>
      <dgm:spPr/>
    </dgm:pt>
    <dgm:pt modelId="{5CEF4641-16A5-4775-8A56-0AB54C27A1D9}" type="pres">
      <dgm:prSet presAssocID="{5A9CF0A6-8CC5-4632-B443-4DCC277A2DF2}" presName="imagNode" presStyleLbl="fgImgPlace1" presStyleIdx="0" presStyleCnt="4" custScaleX="63204" custScaleY="63204" custLinFactNeighborY="-28265"/>
      <dgm:spPr>
        <a:xfrm>
          <a:off x="357465" y="123752"/>
          <a:ext cx="959592" cy="959592"/>
        </a:xfrm>
        <a:prstGeom prst="ellipse">
          <a:avLst/>
        </a:pr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6C637A30-748E-4FCC-8CBE-B61A40591887}" type="pres">
      <dgm:prSet presAssocID="{9D823FD9-2519-4BCF-9524-D0018BFB6F6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530735B-79FE-498D-B4B7-9E552CFB63D4}" type="pres">
      <dgm:prSet presAssocID="{0FD8A201-C061-45DF-8937-06E2395FAF0E}" presName="compNode" presStyleCnt="0"/>
      <dgm:spPr/>
    </dgm:pt>
    <dgm:pt modelId="{7947FDD2-D6A0-4EC7-8B64-3089F4242D17}" type="pres">
      <dgm:prSet presAssocID="{0FD8A201-C061-45DF-8937-06E2395FAF0E}" presName="bkgdShape" presStyleLbl="node1" presStyleIdx="1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0B0872A-3F35-449E-B3F1-54E9D6FBB661}" type="pres">
      <dgm:prSet presAssocID="{0FD8A201-C061-45DF-8937-06E2395FAF0E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DEEED-8E54-4100-A089-B3937C21F13C}" type="pres">
      <dgm:prSet presAssocID="{0FD8A201-C061-45DF-8937-06E2395FAF0E}" presName="invisiNode" presStyleLbl="node1" presStyleIdx="1" presStyleCnt="4"/>
      <dgm:spPr/>
    </dgm:pt>
    <dgm:pt modelId="{E7434D77-F92F-4C58-985B-8A47BE138A65}" type="pres">
      <dgm:prSet presAssocID="{0FD8A201-C061-45DF-8937-06E2395FAF0E}" presName="imagNode" presStyleLbl="fgImgPlace1" presStyleIdx="1" presStyleCnt="4" custScaleX="63204" custScaleY="63204" custLinFactNeighborY="-28265"/>
      <dgm:spPr>
        <a:xfrm>
          <a:off x="2078940" y="123752"/>
          <a:ext cx="959592" cy="959592"/>
        </a:xfrm>
        <a:prstGeom prst="ellipse">
          <a:avLst/>
        </a:prstGeom>
        <a:solidFill>
          <a:schemeClr val="bg1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1C2D1527-42EA-4872-8A26-3CBDDF83FFE0}" type="pres">
      <dgm:prSet presAssocID="{B58A9CA9-C90E-43DD-909F-D8586ED1756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EA8AB6C-F1C5-4B05-8974-FB71EF8DE3D0}" type="pres">
      <dgm:prSet presAssocID="{7DA42C0C-B02D-4D87-89A2-035176446023}" presName="compNode" presStyleCnt="0"/>
      <dgm:spPr/>
    </dgm:pt>
    <dgm:pt modelId="{47D268BA-BA26-49DC-8115-A1D5B24627F5}" type="pres">
      <dgm:prSet presAssocID="{7DA42C0C-B02D-4D87-89A2-035176446023}" presName="bkgdShape" presStyleLbl="node1" presStyleIdx="2" presStyleCnt="4" custLinFactNeighborX="593" custLinFactNeighborY="1788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4F74121-DB9A-439B-B5FA-74CFAE8E9F48}" type="pres">
      <dgm:prSet presAssocID="{7DA42C0C-B02D-4D87-89A2-035176446023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B5C54-E952-487E-9EA5-D0275BBB902C}" type="pres">
      <dgm:prSet presAssocID="{7DA42C0C-B02D-4D87-89A2-035176446023}" presName="invisiNode" presStyleLbl="node1" presStyleIdx="2" presStyleCnt="4"/>
      <dgm:spPr/>
    </dgm:pt>
    <dgm:pt modelId="{C8A93787-2498-4297-BB51-2F29FB412C3B}" type="pres">
      <dgm:prSet presAssocID="{7DA42C0C-B02D-4D87-89A2-035176446023}" presName="imagNode" presStyleLbl="fgImgPlace1" presStyleIdx="2" presStyleCnt="4" custScaleX="63204" custScaleY="63204" custLinFactNeighborY="-28265"/>
      <dgm:spPr>
        <a:xfrm>
          <a:off x="3800416" y="123752"/>
          <a:ext cx="959592" cy="959592"/>
        </a:xfrm>
        <a:prstGeom prst="ellipse">
          <a:avLst/>
        </a:prstGeom>
        <a:solidFill>
          <a:schemeClr val="bg1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80C5F323-47B5-46F9-860F-4448DDD77AA8}" type="pres">
      <dgm:prSet presAssocID="{2A4189D9-12F8-4AFA-9482-F6563C29942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21CAAC4-1A01-45E2-931A-3207123EC482}" type="pres">
      <dgm:prSet presAssocID="{382EDB4C-D72F-4711-ADE2-6422E92F2FA9}" presName="compNode" presStyleCnt="0"/>
      <dgm:spPr/>
    </dgm:pt>
    <dgm:pt modelId="{0E6DBC8D-EFB6-495A-B7AD-690E8C0E4819}" type="pres">
      <dgm:prSet presAssocID="{382EDB4C-D72F-4711-ADE2-6422E92F2FA9}" presName="bkgdShape" presStyleLbl="node1" presStyleIdx="3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BB5B279-4DE9-45FA-9BF4-57D705062463}" type="pres">
      <dgm:prSet presAssocID="{382EDB4C-D72F-4711-ADE2-6422E92F2FA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95488-8B2A-4E82-9C8E-E86975B75DF6}" type="pres">
      <dgm:prSet presAssocID="{382EDB4C-D72F-4711-ADE2-6422E92F2FA9}" presName="invisiNode" presStyleLbl="node1" presStyleIdx="3" presStyleCnt="4"/>
      <dgm:spPr/>
    </dgm:pt>
    <dgm:pt modelId="{C669DB24-5605-48D2-A218-7F654775A44E}" type="pres">
      <dgm:prSet presAssocID="{382EDB4C-D72F-4711-ADE2-6422E92F2FA9}" presName="imagNode" presStyleLbl="fgImgPlace1" presStyleIdx="3" presStyleCnt="4" custScaleX="63204" custScaleY="63204" custLinFactNeighborY="-28265"/>
      <dgm:spPr>
        <a:xfrm>
          <a:off x="5521891" y="123752"/>
          <a:ext cx="959592" cy="959592"/>
        </a:xfrm>
        <a:prstGeom prst="ellipse">
          <a:avLst/>
        </a:prstGeom>
        <a:solidFill>
          <a:schemeClr val="bg1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</dgm:ptLst>
  <dgm:cxnLst>
    <dgm:cxn modelId="{7FDFA56E-AE22-4269-85EC-DB6F39B70F49}" type="presOf" srcId="{2A4189D9-12F8-4AFA-9482-F6563C29942D}" destId="{80C5F323-47B5-46F9-860F-4448DDD77AA8}" srcOrd="0" destOrd="0" presId="urn:microsoft.com/office/officeart/2005/8/layout/hList7"/>
    <dgm:cxn modelId="{C2B19C58-CA08-40A1-BD3F-302467124243}" type="presOf" srcId="{B58A9CA9-C90E-43DD-909F-D8586ED17561}" destId="{1C2D1527-42EA-4872-8A26-3CBDDF83FFE0}" srcOrd="0" destOrd="0" presId="urn:microsoft.com/office/officeart/2005/8/layout/hList7"/>
    <dgm:cxn modelId="{F9601772-8473-46FE-AAEF-5FBE5626F6D3}" type="presOf" srcId="{382EDB4C-D72F-4711-ADE2-6422E92F2FA9}" destId="{BBB5B279-4DE9-45FA-9BF4-57D705062463}" srcOrd="1" destOrd="0" presId="urn:microsoft.com/office/officeart/2005/8/layout/hList7"/>
    <dgm:cxn modelId="{297D28B8-ED9E-491D-A66E-04B37EC28218}" type="presOf" srcId="{9D823FD9-2519-4BCF-9524-D0018BFB6F65}" destId="{6C637A30-748E-4FCC-8CBE-B61A40591887}" srcOrd="0" destOrd="0" presId="urn:microsoft.com/office/officeart/2005/8/layout/hList7"/>
    <dgm:cxn modelId="{6DB9270F-9C37-407D-BA26-4F682DDE0A52}" srcId="{391E7EA4-6273-46EC-A017-A0D8BCED93B5}" destId="{0FD8A201-C061-45DF-8937-06E2395FAF0E}" srcOrd="1" destOrd="0" parTransId="{2795EE16-A01F-4383-9E64-8A27F61A6236}" sibTransId="{B58A9CA9-C90E-43DD-909F-D8586ED17561}"/>
    <dgm:cxn modelId="{6A765053-7DD9-4813-81CA-940B8991BBFA}" type="presOf" srcId="{0FD8A201-C061-45DF-8937-06E2395FAF0E}" destId="{60B0872A-3F35-449E-B3F1-54E9D6FBB661}" srcOrd="1" destOrd="0" presId="urn:microsoft.com/office/officeart/2005/8/layout/hList7"/>
    <dgm:cxn modelId="{4B623C06-5E91-4849-A3B4-D96578528C33}" srcId="{391E7EA4-6273-46EC-A017-A0D8BCED93B5}" destId="{382EDB4C-D72F-4711-ADE2-6422E92F2FA9}" srcOrd="3" destOrd="0" parTransId="{FB241E6C-4F16-4340-B4A6-760C878E6CCE}" sibTransId="{D572AA22-28D1-4366-8747-49A774CE725B}"/>
    <dgm:cxn modelId="{C4682BE4-FB17-41EA-8F71-C59D3E34FC71}" type="presOf" srcId="{5A9CF0A6-8CC5-4632-B443-4DCC277A2DF2}" destId="{8ADCCD46-4F13-48FB-A6ED-52FA44FC6408}" srcOrd="1" destOrd="0" presId="urn:microsoft.com/office/officeart/2005/8/layout/hList7"/>
    <dgm:cxn modelId="{A36CF966-D420-414A-8083-0D5BAFB2920B}" type="presOf" srcId="{0FD8A201-C061-45DF-8937-06E2395FAF0E}" destId="{7947FDD2-D6A0-4EC7-8B64-3089F4242D17}" srcOrd="0" destOrd="0" presId="urn:microsoft.com/office/officeart/2005/8/layout/hList7"/>
    <dgm:cxn modelId="{DCEBC377-3524-429A-8D79-69C8EC82A08C}" type="presOf" srcId="{5A9CF0A6-8CC5-4632-B443-4DCC277A2DF2}" destId="{C0B1ACE6-0C1D-4FC3-8862-08A66EB57C57}" srcOrd="0" destOrd="0" presId="urn:microsoft.com/office/officeart/2005/8/layout/hList7"/>
    <dgm:cxn modelId="{08B2141A-8D96-4650-81B3-36F791337B2A}" type="presOf" srcId="{391E7EA4-6273-46EC-A017-A0D8BCED93B5}" destId="{5D0FCCF8-CA7D-42F0-A7C1-1DCD0F38EA27}" srcOrd="0" destOrd="0" presId="urn:microsoft.com/office/officeart/2005/8/layout/hList7"/>
    <dgm:cxn modelId="{4102E466-31FF-4B3D-8B17-3C449C2DF940}" type="presOf" srcId="{7DA42C0C-B02D-4D87-89A2-035176446023}" destId="{A4F74121-DB9A-439B-B5FA-74CFAE8E9F48}" srcOrd="1" destOrd="0" presId="urn:microsoft.com/office/officeart/2005/8/layout/hList7"/>
    <dgm:cxn modelId="{170AD200-EF5D-4554-B779-9467F25E617D}" type="presOf" srcId="{382EDB4C-D72F-4711-ADE2-6422E92F2FA9}" destId="{0E6DBC8D-EFB6-495A-B7AD-690E8C0E4819}" srcOrd="0" destOrd="0" presId="urn:microsoft.com/office/officeart/2005/8/layout/hList7"/>
    <dgm:cxn modelId="{816F69EB-3372-45A2-9857-794E65FC50CE}" srcId="{391E7EA4-6273-46EC-A017-A0D8BCED93B5}" destId="{7DA42C0C-B02D-4D87-89A2-035176446023}" srcOrd="2" destOrd="0" parTransId="{758FCFAD-0276-4E86-9ABC-70AD8D078107}" sibTransId="{2A4189D9-12F8-4AFA-9482-F6563C29942D}"/>
    <dgm:cxn modelId="{5915AABF-B1E6-4D76-9E0C-56A607D58BE2}" type="presOf" srcId="{7DA42C0C-B02D-4D87-89A2-035176446023}" destId="{47D268BA-BA26-49DC-8115-A1D5B24627F5}" srcOrd="0" destOrd="0" presId="urn:microsoft.com/office/officeart/2005/8/layout/hList7"/>
    <dgm:cxn modelId="{28EA579F-9478-4FD7-804F-423FC8A93C10}" srcId="{391E7EA4-6273-46EC-A017-A0D8BCED93B5}" destId="{5A9CF0A6-8CC5-4632-B443-4DCC277A2DF2}" srcOrd="0" destOrd="0" parTransId="{59856DC4-E60E-41CF-80B0-340E44012650}" sibTransId="{9D823FD9-2519-4BCF-9524-D0018BFB6F65}"/>
    <dgm:cxn modelId="{7BA49C6A-10C4-4D38-9321-503BD853CF4B}" type="presParOf" srcId="{5D0FCCF8-CA7D-42F0-A7C1-1DCD0F38EA27}" destId="{8C19FACA-BB40-4D95-BB05-B4C5F767D81F}" srcOrd="0" destOrd="0" presId="urn:microsoft.com/office/officeart/2005/8/layout/hList7"/>
    <dgm:cxn modelId="{5EE05940-11DE-4228-B8B8-4B2361206E49}" type="presParOf" srcId="{5D0FCCF8-CA7D-42F0-A7C1-1DCD0F38EA27}" destId="{251CB94E-4476-4773-8539-B1C5BBFE4D08}" srcOrd="1" destOrd="0" presId="urn:microsoft.com/office/officeart/2005/8/layout/hList7"/>
    <dgm:cxn modelId="{E04223AE-C2B9-4368-8899-DA4EF29D46AE}" type="presParOf" srcId="{251CB94E-4476-4773-8539-B1C5BBFE4D08}" destId="{A0361104-D331-43C5-94D9-7221917EE540}" srcOrd="0" destOrd="0" presId="urn:microsoft.com/office/officeart/2005/8/layout/hList7"/>
    <dgm:cxn modelId="{33829780-2F2C-414B-9756-12973F3B2B6D}" type="presParOf" srcId="{A0361104-D331-43C5-94D9-7221917EE540}" destId="{C0B1ACE6-0C1D-4FC3-8862-08A66EB57C57}" srcOrd="0" destOrd="0" presId="urn:microsoft.com/office/officeart/2005/8/layout/hList7"/>
    <dgm:cxn modelId="{92522E9B-439D-4BEC-94E4-65187DC99540}" type="presParOf" srcId="{A0361104-D331-43C5-94D9-7221917EE540}" destId="{8ADCCD46-4F13-48FB-A6ED-52FA44FC6408}" srcOrd="1" destOrd="0" presId="urn:microsoft.com/office/officeart/2005/8/layout/hList7"/>
    <dgm:cxn modelId="{A64031C9-9C3D-49F1-9858-CB278DECF244}" type="presParOf" srcId="{A0361104-D331-43C5-94D9-7221917EE540}" destId="{32AE427D-59B7-467A-B1E5-9B87F3F89CF9}" srcOrd="2" destOrd="0" presId="urn:microsoft.com/office/officeart/2005/8/layout/hList7"/>
    <dgm:cxn modelId="{ACB7A932-4049-4429-A067-E47108C9541D}" type="presParOf" srcId="{A0361104-D331-43C5-94D9-7221917EE540}" destId="{5CEF4641-16A5-4775-8A56-0AB54C27A1D9}" srcOrd="3" destOrd="0" presId="urn:microsoft.com/office/officeart/2005/8/layout/hList7"/>
    <dgm:cxn modelId="{67169C39-3FE8-423E-B20E-75B936D039D6}" type="presParOf" srcId="{251CB94E-4476-4773-8539-B1C5BBFE4D08}" destId="{6C637A30-748E-4FCC-8CBE-B61A40591887}" srcOrd="1" destOrd="0" presId="urn:microsoft.com/office/officeart/2005/8/layout/hList7"/>
    <dgm:cxn modelId="{447E40FE-B14E-4060-836A-8C29A9EBEFBF}" type="presParOf" srcId="{251CB94E-4476-4773-8539-B1C5BBFE4D08}" destId="{9530735B-79FE-498D-B4B7-9E552CFB63D4}" srcOrd="2" destOrd="0" presId="urn:microsoft.com/office/officeart/2005/8/layout/hList7"/>
    <dgm:cxn modelId="{4BF0CF25-A05F-415F-8596-0D093E493EBB}" type="presParOf" srcId="{9530735B-79FE-498D-B4B7-9E552CFB63D4}" destId="{7947FDD2-D6A0-4EC7-8B64-3089F4242D17}" srcOrd="0" destOrd="0" presId="urn:microsoft.com/office/officeart/2005/8/layout/hList7"/>
    <dgm:cxn modelId="{1C7B3111-7818-4764-B59C-1B500627BEAC}" type="presParOf" srcId="{9530735B-79FE-498D-B4B7-9E552CFB63D4}" destId="{60B0872A-3F35-449E-B3F1-54E9D6FBB661}" srcOrd="1" destOrd="0" presId="urn:microsoft.com/office/officeart/2005/8/layout/hList7"/>
    <dgm:cxn modelId="{9E3E85A3-9B78-470C-A336-5C39DD7823C4}" type="presParOf" srcId="{9530735B-79FE-498D-B4B7-9E552CFB63D4}" destId="{E7ADEEED-8E54-4100-A089-B3937C21F13C}" srcOrd="2" destOrd="0" presId="urn:microsoft.com/office/officeart/2005/8/layout/hList7"/>
    <dgm:cxn modelId="{6C86A433-C4A5-4A47-AE27-02D0D71E9DF4}" type="presParOf" srcId="{9530735B-79FE-498D-B4B7-9E552CFB63D4}" destId="{E7434D77-F92F-4C58-985B-8A47BE138A65}" srcOrd="3" destOrd="0" presId="urn:microsoft.com/office/officeart/2005/8/layout/hList7"/>
    <dgm:cxn modelId="{55C61AC5-ECC8-4E18-B570-CC69AE046DD8}" type="presParOf" srcId="{251CB94E-4476-4773-8539-B1C5BBFE4D08}" destId="{1C2D1527-42EA-4872-8A26-3CBDDF83FFE0}" srcOrd="3" destOrd="0" presId="urn:microsoft.com/office/officeart/2005/8/layout/hList7"/>
    <dgm:cxn modelId="{F8E73719-D2D5-4CB5-9C5B-EC2C6BFFDFE9}" type="presParOf" srcId="{251CB94E-4476-4773-8539-B1C5BBFE4D08}" destId="{1EA8AB6C-F1C5-4B05-8974-FB71EF8DE3D0}" srcOrd="4" destOrd="0" presId="urn:microsoft.com/office/officeart/2005/8/layout/hList7"/>
    <dgm:cxn modelId="{EBA80E6F-D212-4DCE-9E35-43608E541E79}" type="presParOf" srcId="{1EA8AB6C-F1C5-4B05-8974-FB71EF8DE3D0}" destId="{47D268BA-BA26-49DC-8115-A1D5B24627F5}" srcOrd="0" destOrd="0" presId="urn:microsoft.com/office/officeart/2005/8/layout/hList7"/>
    <dgm:cxn modelId="{A6CCC55F-E4D9-4A9A-A71B-D5B675A61590}" type="presParOf" srcId="{1EA8AB6C-F1C5-4B05-8974-FB71EF8DE3D0}" destId="{A4F74121-DB9A-439B-B5FA-74CFAE8E9F48}" srcOrd="1" destOrd="0" presId="urn:microsoft.com/office/officeart/2005/8/layout/hList7"/>
    <dgm:cxn modelId="{7627FE37-02FC-49C3-9A9F-990F365AF538}" type="presParOf" srcId="{1EA8AB6C-F1C5-4B05-8974-FB71EF8DE3D0}" destId="{5BDB5C54-E952-487E-9EA5-D0275BBB902C}" srcOrd="2" destOrd="0" presId="urn:microsoft.com/office/officeart/2005/8/layout/hList7"/>
    <dgm:cxn modelId="{354E520D-4097-41C9-95E0-6231A26A737A}" type="presParOf" srcId="{1EA8AB6C-F1C5-4B05-8974-FB71EF8DE3D0}" destId="{C8A93787-2498-4297-BB51-2F29FB412C3B}" srcOrd="3" destOrd="0" presId="urn:microsoft.com/office/officeart/2005/8/layout/hList7"/>
    <dgm:cxn modelId="{71952483-DAAB-46A3-81E4-961659947769}" type="presParOf" srcId="{251CB94E-4476-4773-8539-B1C5BBFE4D08}" destId="{80C5F323-47B5-46F9-860F-4448DDD77AA8}" srcOrd="5" destOrd="0" presId="urn:microsoft.com/office/officeart/2005/8/layout/hList7"/>
    <dgm:cxn modelId="{9B7866FA-89CC-47EB-BF89-CD575E51143E}" type="presParOf" srcId="{251CB94E-4476-4773-8539-B1C5BBFE4D08}" destId="{021CAAC4-1A01-45E2-931A-3207123EC482}" srcOrd="6" destOrd="0" presId="urn:microsoft.com/office/officeart/2005/8/layout/hList7"/>
    <dgm:cxn modelId="{9609611D-6000-4C3A-BE29-F7B2C32D6FB9}" type="presParOf" srcId="{021CAAC4-1A01-45E2-931A-3207123EC482}" destId="{0E6DBC8D-EFB6-495A-B7AD-690E8C0E4819}" srcOrd="0" destOrd="0" presId="urn:microsoft.com/office/officeart/2005/8/layout/hList7"/>
    <dgm:cxn modelId="{DEE05B51-E4DE-4F38-86D8-537956DAC173}" type="presParOf" srcId="{021CAAC4-1A01-45E2-931A-3207123EC482}" destId="{BBB5B279-4DE9-45FA-9BF4-57D705062463}" srcOrd="1" destOrd="0" presId="urn:microsoft.com/office/officeart/2005/8/layout/hList7"/>
    <dgm:cxn modelId="{166F6F79-6ECF-4339-887A-B80B69D8AC9E}" type="presParOf" srcId="{021CAAC4-1A01-45E2-931A-3207123EC482}" destId="{13C95488-8B2A-4E82-9C8E-E86975B75DF6}" srcOrd="2" destOrd="0" presId="urn:microsoft.com/office/officeart/2005/8/layout/hList7"/>
    <dgm:cxn modelId="{5AB4012C-3B10-4F89-A73F-25E9B1403BF9}" type="presParOf" srcId="{021CAAC4-1A01-45E2-931A-3207123EC482}" destId="{C669DB24-5605-48D2-A218-7F654775A44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1ACE6-0C1D-4FC3-8862-08A66EB57C57}">
      <dsp:nvSpPr>
        <dsp:cNvPr id="0" name=""/>
        <dsp:cNvSpPr/>
      </dsp:nvSpPr>
      <dsp:spPr>
        <a:xfrm>
          <a:off x="1594" y="0"/>
          <a:ext cx="1671335" cy="4559300"/>
        </a:xfrm>
        <a:prstGeom prst="roundRect">
          <a:avLst>
            <a:gd name="adj" fmla="val 10000"/>
          </a:avLst>
        </a:prstGeom>
        <a:solidFill>
          <a:srgbClr val="44757B">
            <a:lumMod val="60000"/>
            <a:lumOff val="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Data Acquisition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MSS, TM, ETM+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SRTM 30m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MODIS Burn Area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OLI </a:t>
          </a:r>
          <a:endParaRPr lang="en-US" sz="1200" kern="1200" dirty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1594" y="1823720"/>
        <a:ext cx="1671335" cy="1823720"/>
      </dsp:txXfrm>
    </dsp:sp>
    <dsp:sp modelId="{5CEF4641-16A5-4775-8A56-0AB54C27A1D9}">
      <dsp:nvSpPr>
        <dsp:cNvPr id="0" name=""/>
        <dsp:cNvSpPr/>
      </dsp:nvSpPr>
      <dsp:spPr>
        <a:xfrm>
          <a:off x="357465" y="123752"/>
          <a:ext cx="959592" cy="959592"/>
        </a:xfrm>
        <a:prstGeom prst="ellipse">
          <a:avLst/>
        </a:pr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7FDD2-D6A0-4EC7-8B64-3089F4242D17}">
      <dsp:nvSpPr>
        <dsp:cNvPr id="0" name=""/>
        <dsp:cNvSpPr/>
      </dsp:nvSpPr>
      <dsp:spPr>
        <a:xfrm>
          <a:off x="1723069" y="0"/>
          <a:ext cx="1671335" cy="4559300"/>
        </a:xfrm>
        <a:prstGeom prst="roundRect">
          <a:avLst>
            <a:gd name="adj" fmla="val 10000"/>
          </a:avLst>
        </a:prstGeom>
        <a:solidFill>
          <a:srgbClr val="44757B">
            <a:lumMod val="60000"/>
            <a:lumOff val="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Data Processing                        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LandsatLinkr</a:t>
          </a:r>
          <a:endParaRPr lang="en-US" sz="12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Aggregation &amp; Sampling</a:t>
          </a:r>
          <a:endParaRPr lang="en-US" sz="8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Calibration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1723069" y="1823720"/>
        <a:ext cx="1671335" cy="1823720"/>
      </dsp:txXfrm>
    </dsp:sp>
    <dsp:sp modelId="{E7434D77-F92F-4C58-985B-8A47BE138A65}">
      <dsp:nvSpPr>
        <dsp:cNvPr id="0" name=""/>
        <dsp:cNvSpPr/>
      </dsp:nvSpPr>
      <dsp:spPr>
        <a:xfrm>
          <a:off x="2078940" y="123752"/>
          <a:ext cx="959592" cy="959592"/>
        </a:xfrm>
        <a:prstGeom prst="ellipse">
          <a:avLst/>
        </a:prstGeom>
        <a:solidFill>
          <a:schemeClr val="bg1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268BA-BA26-49DC-8115-A1D5B24627F5}">
      <dsp:nvSpPr>
        <dsp:cNvPr id="0" name=""/>
        <dsp:cNvSpPr/>
      </dsp:nvSpPr>
      <dsp:spPr>
        <a:xfrm>
          <a:off x="3454456" y="0"/>
          <a:ext cx="1671335" cy="4559300"/>
        </a:xfrm>
        <a:prstGeom prst="roundRect">
          <a:avLst>
            <a:gd name="adj" fmla="val 10000"/>
          </a:avLst>
        </a:prstGeom>
        <a:solidFill>
          <a:srgbClr val="44757B">
            <a:lumMod val="60000"/>
            <a:lumOff val="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Analysis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LandTrendr</a:t>
          </a:r>
          <a:endParaRPr lang="en-US" sz="12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NBR</a:t>
          </a:r>
          <a:endParaRPr lang="en-US" sz="1200" kern="1200" dirty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3454456" y="1823720"/>
        <a:ext cx="1671335" cy="1823720"/>
      </dsp:txXfrm>
    </dsp:sp>
    <dsp:sp modelId="{C8A93787-2498-4297-BB51-2F29FB412C3B}">
      <dsp:nvSpPr>
        <dsp:cNvPr id="0" name=""/>
        <dsp:cNvSpPr/>
      </dsp:nvSpPr>
      <dsp:spPr>
        <a:xfrm>
          <a:off x="3800416" y="123752"/>
          <a:ext cx="959592" cy="959592"/>
        </a:xfrm>
        <a:prstGeom prst="ellipse">
          <a:avLst/>
        </a:prstGeom>
        <a:solidFill>
          <a:schemeClr val="bg1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DBC8D-EFB6-495A-B7AD-690E8C0E4819}">
      <dsp:nvSpPr>
        <dsp:cNvPr id="0" name=""/>
        <dsp:cNvSpPr/>
      </dsp:nvSpPr>
      <dsp:spPr>
        <a:xfrm>
          <a:off x="5166020" y="0"/>
          <a:ext cx="1671335" cy="4559300"/>
        </a:xfrm>
        <a:prstGeom prst="roundRect">
          <a:avLst>
            <a:gd name="adj" fmla="val 10000"/>
          </a:avLst>
        </a:prstGeom>
        <a:solidFill>
          <a:srgbClr val="44757B">
            <a:lumMod val="60000"/>
            <a:lumOff val="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Results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Historical Disturbance, Magnitude &amp; Year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Validation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Recent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Disturbances</a:t>
          </a:r>
          <a:endParaRPr lang="en-US" sz="1200" kern="1200" dirty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5166020" y="1823720"/>
        <a:ext cx="1671335" cy="1823720"/>
      </dsp:txXfrm>
    </dsp:sp>
    <dsp:sp modelId="{C669DB24-5605-48D2-A218-7F654775A44E}">
      <dsp:nvSpPr>
        <dsp:cNvPr id="0" name=""/>
        <dsp:cNvSpPr/>
      </dsp:nvSpPr>
      <dsp:spPr>
        <a:xfrm>
          <a:off x="5521891" y="123752"/>
          <a:ext cx="959592" cy="959592"/>
        </a:xfrm>
        <a:prstGeom prst="ellipse">
          <a:avLst/>
        </a:prstGeom>
        <a:solidFill>
          <a:schemeClr val="bg1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9FACA-BB40-4D95-BB05-B4C5F767D81F}">
      <dsp:nvSpPr>
        <dsp:cNvPr id="0" name=""/>
        <dsp:cNvSpPr/>
      </dsp:nvSpPr>
      <dsp:spPr>
        <a:xfrm>
          <a:off x="1462997" y="2511168"/>
          <a:ext cx="592376" cy="570108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 userDrawn="1"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diagramData" Target="../diagrams/data1.xml"/><Relationship Id="rId18" Type="http://schemas.openxmlformats.org/officeDocument/2006/relationships/image" Target="../media/image15.png"/><Relationship Id="rId3" Type="http://schemas.openxmlformats.org/officeDocument/2006/relationships/image" Target="../media/image4.png"/><Relationship Id="rId21" Type="http://schemas.openxmlformats.org/officeDocument/2006/relationships/image" Target="../media/image17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diagramDrawing" Target="../diagrams/drawing1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1.xml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emf"/><Relationship Id="rId5" Type="http://schemas.openxmlformats.org/officeDocument/2006/relationships/image" Target="../media/image6.png"/><Relationship Id="rId15" Type="http://schemas.openxmlformats.org/officeDocument/2006/relationships/diagramQuickStyle" Target="../diagrams/quickStyle1.xml"/><Relationship Id="rId10" Type="http://schemas.openxmlformats.org/officeDocument/2006/relationships/image" Target="../media/image11.emf"/><Relationship Id="rId19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0.emf"/><Relationship Id="rId1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914400" y="35264821"/>
            <a:ext cx="25182479" cy="627412"/>
          </a:xfrm>
        </p:spPr>
        <p:txBody>
          <a:bodyPr/>
          <a:lstStyle/>
          <a:p>
            <a:r>
              <a:rPr lang="en-US" dirty="0" smtClean="0"/>
              <a:t>USGS at Colorado State University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B4045"/>
                </a:solidFill>
                <a:latin typeface="Century Gothic" charset="0"/>
              </a:rPr>
              <a:t>Mapping four decades of fire history for targeted conservation in the south-central highlands of Ethiopia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3B4045"/>
                </a:solidFill>
                <a:latin typeface="Century Gothic" charset="0"/>
              </a:rPr>
              <a:t>Ethiopia Ecological Forecasting</a:t>
            </a:r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914399" y="25727559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17417097" y="29844754"/>
            <a:ext cx="9608920" cy="1499987"/>
          </a:xfrm>
          <a:prstGeom prst="rect">
            <a:avLst/>
          </a:prstGeom>
        </p:spPr>
        <p:txBody>
          <a:bodyPr numCol="1" spcCol="640080" anchor="ctr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</a:t>
            </a:r>
            <a:r>
              <a:rPr lang="en-US" dirty="0" err="1"/>
              <a:t>Murulle</a:t>
            </a:r>
            <a:r>
              <a:rPr lang="en-US" dirty="0"/>
              <a:t> </a:t>
            </a:r>
            <a:r>
              <a:rPr lang="en-US" dirty="0" smtClean="0"/>
              <a:t>Foundation </a:t>
            </a:r>
          </a:p>
          <a:p>
            <a:r>
              <a:rPr lang="en-US" dirty="0" smtClean="0"/>
              <a:t>Natural </a:t>
            </a:r>
            <a:r>
              <a:rPr lang="en-US" dirty="0"/>
              <a:t>Resource Ecology Laboratory at Colorado State </a:t>
            </a:r>
            <a:r>
              <a:rPr lang="en-US" dirty="0" smtClean="0"/>
              <a:t>University</a:t>
            </a:r>
            <a:endParaRPr lang="en-US" dirty="0"/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7447491" y="32465899"/>
            <a:ext cx="9100503" cy="3085741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would like to </a:t>
            </a:r>
            <a:r>
              <a:rPr lang="en-US" dirty="0" smtClean="0"/>
              <a:t>thank </a:t>
            </a:r>
            <a:r>
              <a:rPr lang="en-US" dirty="0"/>
              <a:t>Dr</a:t>
            </a:r>
            <a:r>
              <a:rPr lang="en-US" dirty="0" smtClean="0"/>
              <a:t>. </a:t>
            </a:r>
            <a:r>
              <a:rPr lang="en-US" dirty="0"/>
              <a:t>Paul </a:t>
            </a:r>
            <a:r>
              <a:rPr lang="en-US" dirty="0" smtClean="0"/>
              <a:t>Evangelista and Nicholas Young </a:t>
            </a:r>
            <a:r>
              <a:rPr lang="en-US" dirty="0"/>
              <a:t>(Natural Resource Ecology Laboratory, Colorado State University</a:t>
            </a:r>
            <a:r>
              <a:rPr lang="en-US" dirty="0" smtClean="0"/>
              <a:t>) for their guidance and support throughout this project. Special thanks to Justin </a:t>
            </a:r>
            <a:r>
              <a:rPr lang="en-US" dirty="0" err="1" smtClean="0"/>
              <a:t>Braaten</a:t>
            </a:r>
            <a:r>
              <a:rPr lang="en-US" dirty="0" smtClean="0"/>
              <a:t> (Oregon State University) and Brian Woodward (DEVELOP) for their considerable support with </a:t>
            </a:r>
            <a:r>
              <a:rPr lang="en-US" dirty="0" err="1" smtClean="0"/>
              <a:t>LandsatLinkr</a:t>
            </a:r>
            <a:r>
              <a:rPr lang="en-US" dirty="0" smtClean="0"/>
              <a:t> and </a:t>
            </a:r>
            <a:r>
              <a:rPr lang="en-US" dirty="0" err="1" smtClean="0"/>
              <a:t>LandTrendr.processing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2912772" y="21118155"/>
            <a:ext cx="14113245" cy="7434322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Coming Soon!</a:t>
            </a: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914399" y="29996640"/>
            <a:ext cx="8229600" cy="5204961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Coming Soon!.</a:t>
            </a:r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2428670" y="6353407"/>
            <a:ext cx="22574660" cy="8242192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b="1" dirty="0" smtClean="0"/>
              <a:t>     The </a:t>
            </a:r>
            <a:r>
              <a:rPr lang="en-US" b="1" dirty="0"/>
              <a:t>Bale-</a:t>
            </a:r>
            <a:r>
              <a:rPr lang="en-US" b="1" dirty="0" err="1"/>
              <a:t>Arsi</a:t>
            </a:r>
            <a:r>
              <a:rPr lang="en-US" b="1" dirty="0"/>
              <a:t> massif of south-central Ethiopia comprises one of the largest and </a:t>
            </a:r>
            <a:r>
              <a:rPr lang="en-US" b="1" dirty="0" smtClean="0"/>
              <a:t>least studied </a:t>
            </a:r>
            <a:r>
              <a:rPr lang="en-US" b="1" dirty="0"/>
              <a:t>mountain systems in Africa. An internationally recognized biodiversity hotspot</a:t>
            </a:r>
            <a:r>
              <a:rPr lang="en-US" b="1" dirty="0" smtClean="0"/>
              <a:t>, the </a:t>
            </a:r>
            <a:r>
              <a:rPr lang="en-US" b="1" dirty="0"/>
              <a:t>region is home to Bale Mountains National Park and the </a:t>
            </a:r>
            <a:r>
              <a:rPr lang="en-US" b="1" dirty="0" err="1"/>
              <a:t>Sanetti</a:t>
            </a:r>
            <a:r>
              <a:rPr lang="en-US" b="1" dirty="0"/>
              <a:t> Plateau, </a:t>
            </a:r>
            <a:r>
              <a:rPr lang="en-US" b="1" dirty="0" smtClean="0"/>
              <a:t>which provide </a:t>
            </a:r>
            <a:r>
              <a:rPr lang="en-US" b="1" dirty="0"/>
              <a:t>critical alpine habitat for numerous endemic and endangered species such </a:t>
            </a:r>
            <a:r>
              <a:rPr lang="en-US" b="1" dirty="0" smtClean="0"/>
              <a:t>as the </a:t>
            </a:r>
            <a:r>
              <a:rPr lang="en-US" b="1" dirty="0"/>
              <a:t>Mountain </a:t>
            </a:r>
            <a:r>
              <a:rPr lang="en-US" b="1" dirty="0" err="1"/>
              <a:t>Nyala</a:t>
            </a:r>
            <a:r>
              <a:rPr lang="en-US" b="1" dirty="0"/>
              <a:t>. Ethiopian agro-pastoralists in the region practice </a:t>
            </a:r>
            <a:r>
              <a:rPr lang="en-US" b="1" dirty="0" smtClean="0"/>
              <a:t>intentional burning </a:t>
            </a:r>
            <a:r>
              <a:rPr lang="en-US" b="1" dirty="0"/>
              <a:t>to clear land for grazing and planting; however, pressures related to </a:t>
            </a:r>
            <a:r>
              <a:rPr lang="en-US" b="1" dirty="0" smtClean="0"/>
              <a:t>climate change </a:t>
            </a:r>
            <a:r>
              <a:rPr lang="en-US" b="1" dirty="0"/>
              <a:t>and increasing populations have made understanding the frequency </a:t>
            </a:r>
            <a:r>
              <a:rPr lang="en-US" b="1" dirty="0" smtClean="0"/>
              <a:t>and extent </a:t>
            </a:r>
            <a:r>
              <a:rPr lang="en-US" b="1" dirty="0"/>
              <a:t>of burning a top data need for conservationists and park managers seeking </a:t>
            </a:r>
            <a:r>
              <a:rPr lang="en-US" b="1" dirty="0" smtClean="0"/>
              <a:t>to balance </a:t>
            </a:r>
            <a:r>
              <a:rPr lang="en-US" b="1" dirty="0"/>
              <a:t>conservation goals with the needs of local communities. We </a:t>
            </a:r>
            <a:r>
              <a:rPr lang="en-US" b="1" dirty="0" smtClean="0"/>
              <a:t>quantified historical </a:t>
            </a:r>
            <a:r>
              <a:rPr lang="en-US" b="1" dirty="0"/>
              <a:t>fire occurrence and extent in the unique, high-altitude Ericaceous </a:t>
            </a:r>
            <a:r>
              <a:rPr lang="en-US" b="1" dirty="0" err="1" smtClean="0"/>
              <a:t>shrublands</a:t>
            </a:r>
            <a:r>
              <a:rPr lang="en-US" b="1" dirty="0" smtClean="0"/>
              <a:t> of </a:t>
            </a:r>
            <a:r>
              <a:rPr lang="en-US" b="1" dirty="0"/>
              <a:t>Bale, using 42 years (1973-2015) of Landsat data. Multispectral images were </a:t>
            </a:r>
            <a:r>
              <a:rPr lang="en-US" b="1" dirty="0" smtClean="0"/>
              <a:t>spatially and </a:t>
            </a:r>
            <a:r>
              <a:rPr lang="en-US" b="1" dirty="0"/>
              <a:t>spectrally linked within the </a:t>
            </a:r>
            <a:r>
              <a:rPr lang="en-US" b="1" dirty="0" err="1" smtClean="0"/>
              <a:t>LandsatLinkr</a:t>
            </a:r>
            <a:r>
              <a:rPr lang="en-US" b="1" dirty="0" smtClean="0"/>
              <a:t> </a:t>
            </a:r>
            <a:r>
              <a:rPr lang="en-US" b="1" dirty="0"/>
              <a:t>R package, masked for clouds using a 30m Shuttle Radar Topography Mission digital elevation model, and </a:t>
            </a:r>
            <a:r>
              <a:rPr lang="en-US" b="1" dirty="0" smtClean="0"/>
              <a:t>subsequently analyzed </a:t>
            </a:r>
            <a:r>
              <a:rPr lang="en-US" b="1" dirty="0"/>
              <a:t>using the </a:t>
            </a:r>
            <a:r>
              <a:rPr lang="en-US" b="1" dirty="0" err="1"/>
              <a:t>LandTrendr</a:t>
            </a:r>
            <a:r>
              <a:rPr lang="en-US" b="1" dirty="0"/>
              <a:t> disturbance algorithm. The resulting fire extents </a:t>
            </a:r>
            <a:r>
              <a:rPr lang="en-US" b="1" dirty="0" smtClean="0"/>
              <a:t>we revalidated </a:t>
            </a:r>
            <a:r>
              <a:rPr lang="en-US" b="1" dirty="0"/>
              <a:t>using the Moderate Resolution Imaging </a:t>
            </a:r>
            <a:r>
              <a:rPr lang="en-US" b="1" dirty="0" err="1"/>
              <a:t>Spectroradiometer</a:t>
            </a:r>
            <a:r>
              <a:rPr lang="en-US" b="1" dirty="0"/>
              <a:t> Burned </a:t>
            </a:r>
            <a:r>
              <a:rPr lang="en-US" b="1" dirty="0" smtClean="0"/>
              <a:t>Area product</a:t>
            </a:r>
            <a:r>
              <a:rPr lang="en-US" b="1" dirty="0"/>
              <a:t>, as well as ancillary field records compiled from the literature.  Maps </a:t>
            </a:r>
            <a:r>
              <a:rPr lang="en-US" b="1" dirty="0" smtClean="0"/>
              <a:t>and spatial </a:t>
            </a:r>
            <a:r>
              <a:rPr lang="en-US" b="1" dirty="0"/>
              <a:t>data of fire date and extent were disseminated to project partners working </a:t>
            </a:r>
            <a:r>
              <a:rPr lang="en-US" b="1" dirty="0" smtClean="0"/>
              <a:t>in Bale</a:t>
            </a:r>
            <a:r>
              <a:rPr lang="en-US" b="1" dirty="0"/>
              <a:t>. These will enable targeted conservation efforts in the park, and </a:t>
            </a:r>
            <a:r>
              <a:rPr lang="en-US" b="1" dirty="0" smtClean="0"/>
              <a:t>inform management </a:t>
            </a:r>
            <a:r>
              <a:rPr lang="en-US" b="1" dirty="0"/>
              <a:t>approaches that ensure the preservation of the region's </a:t>
            </a:r>
            <a:r>
              <a:rPr lang="en-US" b="1" dirty="0" smtClean="0"/>
              <a:t>natural resources </a:t>
            </a:r>
            <a:r>
              <a:rPr lang="en-US" b="1" dirty="0"/>
              <a:t>and the social-ecological systems they support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.</a:t>
            </a:r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928198" y="12401043"/>
            <a:ext cx="7970847" cy="7337875"/>
          </a:xfrm>
          <a:prstGeom prst="rect">
            <a:avLst/>
          </a:prstGeom>
        </p:spPr>
        <p:txBody>
          <a:bodyPr numCol="1" spcCol="640080" anchor="ctr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accent1"/>
                </a:solidFill>
                <a:latin typeface="Garamond" panose="02020404030301010803" pitchFamily="18" charset="0"/>
              </a:rPr>
              <a:t>Quantify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 fire extent and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distribution on 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the Bale-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Arsi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 massif over a 42 year time period</a:t>
            </a:r>
          </a:p>
          <a:p>
            <a:r>
              <a:rPr lang="en-US" sz="3600" b="1" dirty="0">
                <a:solidFill>
                  <a:schemeClr val="accent1"/>
                </a:solidFill>
                <a:latin typeface="Garamond" panose="02020404030301010803" pitchFamily="18" charset="0"/>
              </a:rPr>
              <a:t>Provide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the most current and complete record of fires to land managers in the region</a:t>
            </a:r>
          </a:p>
          <a:p>
            <a:r>
              <a:rPr lang="en-US" sz="360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Compare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spatial and temporal patterns of burning to observed land 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changes</a:t>
            </a:r>
            <a:endParaRPr lang="en-US" sz="3600" b="1" dirty="0" smtClean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360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Demonstrate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a novel and reproducible methodology for application in Ethiopia and around the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globe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marL="347663" indent="-347663"/>
            <a:endParaRPr lang="en-US" sz="32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669852" y="5547924"/>
            <a:ext cx="1691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 </a:t>
            </a:r>
            <a:r>
              <a:rPr lang="en-US" sz="20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(text included for spacing </a:t>
            </a:r>
            <a:r>
              <a:rPr lang="en-US" sz="20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pusposes</a:t>
            </a:r>
            <a:r>
              <a:rPr lang="en-US" sz="20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1179" y="11444104"/>
            <a:ext cx="7473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12395" y="20063395"/>
            <a:ext cx="11542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69526" y="11317148"/>
            <a:ext cx="8573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957561" y="20063394"/>
            <a:ext cx="14068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01179" y="29006479"/>
            <a:ext cx="3614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392262" y="3169645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417097" y="2899402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9526" y="28984403"/>
            <a:ext cx="7147167" cy="785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14400" y="4148884"/>
            <a:ext cx="25603200" cy="950976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Stephen </a:t>
            </a:r>
            <a:r>
              <a:rPr lang="en-US" dirty="0" err="1" smtClean="0"/>
              <a:t>Chignell</a:t>
            </a:r>
            <a:r>
              <a:rPr lang="en-US" dirty="0" smtClean="0"/>
              <a:t>, Chandra Fowler, Kelly Hopping, Darin Schulte</a:t>
            </a:r>
          </a:p>
          <a:p>
            <a:r>
              <a:rPr lang="en-US" sz="2400" dirty="0"/>
              <a:t>NASA DEVELOP National Program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482337" y="34066576"/>
            <a:ext cx="686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Team members (Left to Right): Kelly Hopping, Stephen </a:t>
            </a:r>
            <a:r>
              <a:rPr lang="en-US" sz="2400" dirty="0" err="1" smtClean="0"/>
              <a:t>Chignell</a:t>
            </a:r>
            <a:r>
              <a:rPr lang="en-US" sz="2400" dirty="0" smtClean="0"/>
              <a:t>, Chandra Fowler, Darin Schulte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9074212" y="11322605"/>
            <a:ext cx="7951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341" y="12797712"/>
            <a:ext cx="1502669" cy="12152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3093" y="12897125"/>
            <a:ext cx="2195974" cy="12359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727" y="15730313"/>
            <a:ext cx="1647334" cy="17098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060" y="16337165"/>
            <a:ext cx="2414773" cy="105501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899" y="16159540"/>
            <a:ext cx="1468337" cy="128928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5546" y="12389186"/>
            <a:ext cx="1356882" cy="1610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" t="31528" r="135" b="887"/>
          <a:stretch/>
        </p:blipFill>
        <p:spPr>
          <a:xfrm>
            <a:off x="9613830" y="29818083"/>
            <a:ext cx="6721100" cy="4160378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grpSp>
        <p:nvGrpSpPr>
          <p:cNvPr id="14" name="Group 13"/>
          <p:cNvGrpSpPr/>
          <p:nvPr/>
        </p:nvGrpSpPr>
        <p:grpSpPr>
          <a:xfrm>
            <a:off x="9469526" y="12405783"/>
            <a:ext cx="8708577" cy="7279536"/>
            <a:chOff x="2146300" y="953904"/>
            <a:chExt cx="6959181" cy="5884518"/>
          </a:xfrm>
        </p:grpSpPr>
        <p:sp>
          <p:nvSpPr>
            <p:cNvPr id="35" name="Rectangle 34"/>
            <p:cNvSpPr/>
            <p:nvPr/>
          </p:nvSpPr>
          <p:spPr>
            <a:xfrm>
              <a:off x="2146300" y="5262372"/>
              <a:ext cx="6851396" cy="1576050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61787" y="5481829"/>
              <a:ext cx="2043694" cy="279400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2276841" y="5600197"/>
              <a:ext cx="237744" cy="14630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276841" y="5854704"/>
              <a:ext cx="237744" cy="146304"/>
            </a:xfrm>
            <a:prstGeom prst="rect">
              <a:avLst/>
            </a:prstGeom>
            <a:noFill/>
            <a:ln w="19050">
              <a:solidFill>
                <a:srgbClr val="0064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276841" y="5362956"/>
              <a:ext cx="237744" cy="146304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 rot="16200000">
              <a:off x="2900569" y="4714760"/>
              <a:ext cx="1421879" cy="2689743"/>
              <a:chOff x="6195545" y="3697342"/>
              <a:chExt cx="977923" cy="2008514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6195545" y="3708516"/>
                <a:ext cx="73152" cy="18288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8697" y="3697342"/>
                <a:ext cx="80010" cy="20116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355563" y="3708516"/>
                <a:ext cx="73152" cy="18288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431761" y="3708516"/>
                <a:ext cx="73152" cy="18288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507960" y="3708516"/>
                <a:ext cx="73152" cy="18288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100316" y="5522976"/>
                <a:ext cx="73152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195548" y="3697342"/>
                <a:ext cx="466344" cy="2057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2486608" y="5312161"/>
              <a:ext cx="21902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Century Gothic" panose="020B0502020202020204" pitchFamily="34" charset="0"/>
                </a:rPr>
                <a:t>Bale Mountains National Park</a:t>
              </a:r>
              <a:endParaRPr lang="en-US" sz="1100" dirty="0">
                <a:latin typeface="Century Gothic" panose="020B0502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499051" y="5543550"/>
              <a:ext cx="21902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Century Gothic" panose="020B0502020202020204" pitchFamily="34" charset="0"/>
                </a:rPr>
                <a:t>WRS1 Path180 Row 55</a:t>
              </a:r>
              <a:endParaRPr lang="en-US" sz="1100" dirty="0">
                <a:latin typeface="Century Gothic" panose="020B0502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499051" y="5797051"/>
              <a:ext cx="21902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Century Gothic" panose="020B0502020202020204" pitchFamily="34" charset="0"/>
                </a:rPr>
                <a:t>WRS2 Path 167 Row 55</a:t>
              </a:r>
              <a:endParaRPr lang="en-US" sz="1100" dirty="0">
                <a:latin typeface="Century Gothic" panose="020B050202020202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559234" y="6042611"/>
              <a:ext cx="780732" cy="747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High</a:t>
              </a:r>
            </a:p>
            <a:p>
              <a:endParaRPr lang="en-US" sz="800" dirty="0" smtClean="0"/>
            </a:p>
            <a:p>
              <a:endParaRPr lang="en-US" sz="1100" dirty="0" smtClean="0"/>
            </a:p>
            <a:p>
              <a:endParaRPr lang="en-US" sz="1100" dirty="0"/>
            </a:p>
            <a:p>
              <a:endParaRPr lang="en-US" sz="1100" dirty="0"/>
            </a:p>
            <a:p>
              <a:r>
                <a:rPr lang="en-US" sz="800" dirty="0" smtClean="0"/>
                <a:t>Low</a:t>
              </a:r>
              <a:endParaRPr lang="en-US" sz="800" dirty="0"/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10"/>
            <a:srcRect l="15709" r="310" b="643"/>
            <a:stretch/>
          </p:blipFill>
          <p:spPr>
            <a:xfrm>
              <a:off x="2160938" y="953904"/>
              <a:ext cx="6814496" cy="4273616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496021" y="5452935"/>
              <a:ext cx="169610" cy="323961"/>
            </a:xfrm>
            <a:prstGeom prst="rect">
              <a:avLst/>
            </a:prstGeom>
          </p:spPr>
        </p:pic>
      </p:grpSp>
      <p:sp>
        <p:nvSpPr>
          <p:cNvPr id="57" name="TextBox 56"/>
          <p:cNvSpPr txBox="1"/>
          <p:nvPr/>
        </p:nvSpPr>
        <p:spPr>
          <a:xfrm>
            <a:off x="24440899" y="14355091"/>
            <a:ext cx="28053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Aqua - Moderate </a:t>
            </a:r>
            <a:r>
              <a:rPr lang="en-US" sz="2000" dirty="0"/>
              <a:t>Resolution Imaging </a:t>
            </a:r>
            <a:r>
              <a:rPr lang="en-US" sz="2000" dirty="0" err="1"/>
              <a:t>Spectroradiometer</a:t>
            </a:r>
            <a:r>
              <a:rPr lang="en-US" sz="2000" dirty="0"/>
              <a:t> (MODIS)</a:t>
            </a:r>
          </a:p>
          <a:p>
            <a:endParaRPr lang="en-US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21669060" y="14383546"/>
            <a:ext cx="23078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Terra - </a:t>
            </a:r>
            <a:r>
              <a:rPr lang="en-US" sz="2000" dirty="0"/>
              <a:t>Moderate Resolution Imaging </a:t>
            </a:r>
            <a:r>
              <a:rPr lang="en-US" sz="2000" dirty="0" err="1"/>
              <a:t>Spectroradiometer</a:t>
            </a:r>
            <a:r>
              <a:rPr lang="en-US" sz="2000" dirty="0"/>
              <a:t> (MODIS)</a:t>
            </a:r>
          </a:p>
          <a:p>
            <a:endParaRPr lang="en-US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24440899" y="17479950"/>
            <a:ext cx="2585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Landsat 8 - Operational Land Imager (OLI)</a:t>
            </a:r>
            <a:endParaRPr lang="en-US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19185081" y="14456208"/>
            <a:ext cx="196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Shuttle Radar Topography Mission (SRTM)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1719507" y="17484298"/>
            <a:ext cx="196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Landsat 7 ETM+</a:t>
            </a:r>
            <a:endParaRPr lang="en-US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19074212" y="17482575"/>
            <a:ext cx="2478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Landsat 1,3,4,5 – Multispectral Scanner (MSS), Thematic Mapper (TM)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10006800" y="19025730"/>
            <a:ext cx="7539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Elevation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35" y="26001937"/>
            <a:ext cx="5861822" cy="2604028"/>
          </a:xfrm>
          <a:prstGeom prst="rect">
            <a:avLst/>
          </a:prstGeom>
        </p:spPr>
      </p:pic>
      <p:graphicFrame>
        <p:nvGraphicFramePr>
          <p:cNvPr id="84" name="Diagram 83"/>
          <p:cNvGraphicFramePr/>
          <p:nvPr>
            <p:extLst>
              <p:ext uri="{D42A27DB-BD31-4B8C-83A1-F6EECF244321}">
                <p14:modId xmlns:p14="http://schemas.microsoft.com/office/powerpoint/2010/main" val="3235325790"/>
              </p:ext>
            </p:extLst>
          </p:nvPr>
        </p:nvGraphicFramePr>
        <p:xfrm>
          <a:off x="1095761" y="21242703"/>
          <a:ext cx="6838950" cy="455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85" name="Picture 84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78" y="20949422"/>
            <a:ext cx="1075948" cy="1313244"/>
          </a:xfrm>
          <a:prstGeom prst="rect">
            <a:avLst/>
          </a:prstGeom>
          <a:noFill/>
        </p:spPr>
      </p:pic>
      <p:sp>
        <p:nvSpPr>
          <p:cNvPr id="86" name="Parallelogram 85"/>
          <p:cNvSpPr/>
          <p:nvPr/>
        </p:nvSpPr>
        <p:spPr>
          <a:xfrm>
            <a:off x="3119847" y="21691177"/>
            <a:ext cx="1093422" cy="839012"/>
          </a:xfrm>
          <a:prstGeom prst="parallelogram">
            <a:avLst/>
          </a:prstGeom>
          <a:solidFill>
            <a:srgbClr val="4E718E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scene3d>
            <a:camera prst="isometricOffAxis2Top"/>
            <a:lightRig rig="balanced" dir="t">
              <a:rot lat="0" lon="0" rev="8700000"/>
            </a:lightRig>
          </a:scene3d>
          <a:sp3d>
            <a:extrusionClr>
              <a:srgbClr val="FFFFFF"/>
            </a:extrusionClr>
          </a:sp3d>
        </p:spPr>
        <p:txBody>
          <a:bodyPr rtlCol="0" anchor="ctr"/>
          <a:lstStyle/>
          <a:p>
            <a:pPr marL="0" marR="0" lvl="0" indent="0" algn="ctr" defTabSz="3072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48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87" name="Parallelogram 86"/>
          <p:cNvSpPr/>
          <p:nvPr/>
        </p:nvSpPr>
        <p:spPr>
          <a:xfrm>
            <a:off x="3119847" y="21515917"/>
            <a:ext cx="1093422" cy="839012"/>
          </a:xfrm>
          <a:prstGeom prst="parallelogram">
            <a:avLst/>
          </a:prstGeom>
          <a:solidFill>
            <a:srgbClr val="4E718E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scene3d>
            <a:camera prst="isometricOffAxis2Top"/>
            <a:lightRig rig="balanced" dir="t">
              <a:rot lat="0" lon="0" rev="8700000"/>
            </a:lightRig>
          </a:scene3d>
          <a:sp3d>
            <a:extrusionClr>
              <a:srgbClr val="FFFFFF"/>
            </a:extrusionClr>
          </a:sp3d>
        </p:spPr>
        <p:txBody>
          <a:bodyPr rtlCol="0" anchor="ctr"/>
          <a:lstStyle/>
          <a:p>
            <a:pPr marL="0" marR="0" lvl="0" indent="0" algn="ctr" defTabSz="3072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48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88" name="Parallelogram 87"/>
          <p:cNvSpPr/>
          <p:nvPr/>
        </p:nvSpPr>
        <p:spPr>
          <a:xfrm>
            <a:off x="3119847" y="21339761"/>
            <a:ext cx="1093422" cy="839012"/>
          </a:xfrm>
          <a:prstGeom prst="parallelogram">
            <a:avLst/>
          </a:prstGeom>
          <a:solidFill>
            <a:srgbClr val="4E718E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scene3d>
            <a:camera prst="isometricOffAxis2Top"/>
            <a:lightRig rig="balanced" dir="t">
              <a:rot lat="0" lon="0" rev="8700000"/>
            </a:lightRig>
          </a:scene3d>
          <a:sp3d>
            <a:extrusionClr>
              <a:srgbClr val="FFFFFF"/>
            </a:extrusionClr>
          </a:sp3d>
        </p:spPr>
        <p:txBody>
          <a:bodyPr rtlCol="0" anchor="ctr"/>
          <a:lstStyle/>
          <a:p>
            <a:pPr marL="0" marR="0" lvl="0" indent="0" algn="ctr" defTabSz="3072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48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4669871" y="21612785"/>
            <a:ext cx="147246" cy="192158"/>
          </a:xfrm>
          <a:prstGeom prst="line">
            <a:avLst/>
          </a:prstGeom>
          <a:noFill/>
          <a:ln w="114300" cap="sq" cmpd="sng" algn="ctr">
            <a:solidFill>
              <a:srgbClr val="557792"/>
            </a:solidFill>
            <a:prstDash val="solid"/>
            <a:miter lim="800000"/>
          </a:ln>
          <a:effectLst/>
        </p:spPr>
      </p:cxnSp>
      <p:cxnSp>
        <p:nvCxnSpPr>
          <p:cNvPr id="90" name="Straight Connector 89"/>
          <p:cNvCxnSpPr/>
          <p:nvPr/>
        </p:nvCxnSpPr>
        <p:spPr>
          <a:xfrm>
            <a:off x="4840091" y="21611282"/>
            <a:ext cx="163369" cy="67465"/>
          </a:xfrm>
          <a:prstGeom prst="line">
            <a:avLst/>
          </a:prstGeom>
          <a:noFill/>
          <a:ln w="114300" cap="sq" cmpd="sng" algn="ctr">
            <a:solidFill>
              <a:srgbClr val="557792"/>
            </a:solidFill>
            <a:prstDash val="solid"/>
            <a:miter lim="800000"/>
          </a:ln>
          <a:effectLst/>
        </p:spPr>
      </p:cxnSp>
      <p:cxnSp>
        <p:nvCxnSpPr>
          <p:cNvPr id="91" name="Straight Connector 90"/>
          <p:cNvCxnSpPr/>
          <p:nvPr/>
        </p:nvCxnSpPr>
        <p:spPr>
          <a:xfrm>
            <a:off x="5043869" y="21718389"/>
            <a:ext cx="175793" cy="427051"/>
          </a:xfrm>
          <a:prstGeom prst="line">
            <a:avLst/>
          </a:prstGeom>
          <a:noFill/>
          <a:ln w="114300" cap="sq" cmpd="sng" algn="ctr">
            <a:solidFill>
              <a:srgbClr val="557792"/>
            </a:solidFill>
            <a:prstDash val="solid"/>
            <a:miter lim="800000"/>
          </a:ln>
          <a:effectLst/>
        </p:spPr>
      </p:cxnSp>
      <p:cxnSp>
        <p:nvCxnSpPr>
          <p:cNvPr id="92" name="Straight Connector 91"/>
          <p:cNvCxnSpPr/>
          <p:nvPr/>
        </p:nvCxnSpPr>
        <p:spPr>
          <a:xfrm flipV="1">
            <a:off x="5260506" y="22140678"/>
            <a:ext cx="246091" cy="98372"/>
          </a:xfrm>
          <a:prstGeom prst="line">
            <a:avLst/>
          </a:prstGeom>
          <a:noFill/>
          <a:ln w="114300" cap="sq" cmpd="sng" algn="ctr">
            <a:solidFill>
              <a:srgbClr val="557792"/>
            </a:solidFill>
            <a:prstDash val="solid"/>
            <a:miter lim="800000"/>
          </a:ln>
          <a:effectLst/>
        </p:spPr>
      </p:cxnSp>
      <p:cxnSp>
        <p:nvCxnSpPr>
          <p:cNvPr id="93" name="Straight Connector 92"/>
          <p:cNvCxnSpPr/>
          <p:nvPr/>
        </p:nvCxnSpPr>
        <p:spPr>
          <a:xfrm flipV="1">
            <a:off x="5568799" y="21738517"/>
            <a:ext cx="251535" cy="355992"/>
          </a:xfrm>
          <a:prstGeom prst="line">
            <a:avLst/>
          </a:prstGeom>
          <a:noFill/>
          <a:ln w="114300" cap="sq" cmpd="sng" algn="ctr">
            <a:solidFill>
              <a:srgbClr val="557792"/>
            </a:solidFill>
            <a:prstDash val="solid"/>
            <a:miter lim="800000"/>
          </a:ln>
          <a:effectLst/>
        </p:spPr>
      </p:cxnSp>
      <p:cxnSp>
        <p:nvCxnSpPr>
          <p:cNvPr id="94" name="Straight Arrow Connector 93"/>
          <p:cNvCxnSpPr/>
          <p:nvPr/>
        </p:nvCxnSpPr>
        <p:spPr>
          <a:xfrm flipV="1">
            <a:off x="5840744" y="21104535"/>
            <a:ext cx="170364" cy="599786"/>
          </a:xfrm>
          <a:prstGeom prst="straightConnector1">
            <a:avLst/>
          </a:prstGeom>
          <a:ln w="114300">
            <a:solidFill>
              <a:srgbClr val="557792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Parallelogram 94"/>
          <p:cNvSpPr/>
          <p:nvPr/>
        </p:nvSpPr>
        <p:spPr>
          <a:xfrm>
            <a:off x="6544258" y="21613717"/>
            <a:ext cx="1093422" cy="839012"/>
          </a:xfrm>
          <a:prstGeom prst="parallelogram">
            <a:avLst/>
          </a:prstGeom>
          <a:solidFill>
            <a:srgbClr val="4E718E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scene3d>
            <a:camera prst="isometricOffAxis2Top"/>
            <a:lightRig rig="balanced" dir="t">
              <a:rot lat="0" lon="0" rev="8700000"/>
            </a:lightRig>
          </a:scene3d>
          <a:sp3d>
            <a:extrusionClr>
              <a:srgbClr val="FFFFFF"/>
            </a:extrusionClr>
          </a:sp3d>
        </p:spPr>
        <p:txBody>
          <a:bodyPr rtlCol="0" anchor="ctr"/>
          <a:lstStyle/>
          <a:p>
            <a:pPr marL="0" marR="0" lvl="0" indent="0" algn="ctr" defTabSz="3072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48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96" name="Teardrop 95"/>
          <p:cNvSpPr/>
          <p:nvPr/>
        </p:nvSpPr>
        <p:spPr>
          <a:xfrm rot="8100000">
            <a:off x="6942972" y="21500379"/>
            <a:ext cx="343962" cy="336942"/>
          </a:xfrm>
          <a:prstGeom prst="teardrop">
            <a:avLst>
              <a:gd name="adj" fmla="val 121860"/>
            </a:avLst>
          </a:prstGeom>
          <a:solidFill>
            <a:srgbClr val="5577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7061131" y="21630697"/>
            <a:ext cx="106545" cy="112893"/>
          </a:xfrm>
          <a:prstGeom prst="ellipse">
            <a:avLst/>
          </a:prstGeom>
          <a:solidFill>
            <a:schemeClr val="bg1"/>
          </a:solidFill>
          <a:ln>
            <a:solidFill>
              <a:srgbClr val="557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ight Arrow 97"/>
          <p:cNvSpPr/>
          <p:nvPr/>
        </p:nvSpPr>
        <p:spPr>
          <a:xfrm>
            <a:off x="2527470" y="24494527"/>
            <a:ext cx="576735" cy="446979"/>
          </a:xfrm>
          <a:prstGeom prst="rightArrow">
            <a:avLst/>
          </a:prstGeom>
          <a:blipFill rotWithShape="0">
            <a:blip r:embed="rId20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9" name="Right Arrow 98"/>
          <p:cNvSpPr/>
          <p:nvPr/>
        </p:nvSpPr>
        <p:spPr>
          <a:xfrm>
            <a:off x="2527470" y="24957744"/>
            <a:ext cx="592377" cy="446979"/>
          </a:xfrm>
          <a:prstGeom prst="rightArrow">
            <a:avLst/>
          </a:prstGeom>
          <a:blipFill rotWithShape="0">
            <a:blip r:embed="rId20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0" name="Right Arrow 99"/>
          <p:cNvSpPr/>
          <p:nvPr/>
        </p:nvSpPr>
        <p:spPr>
          <a:xfrm>
            <a:off x="4247715" y="23818345"/>
            <a:ext cx="592376" cy="446979"/>
          </a:xfrm>
          <a:prstGeom prst="rightArrow">
            <a:avLst/>
          </a:prstGeom>
          <a:blipFill rotWithShape="0">
            <a:blip r:embed="rId20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1" name="Right Arrow 100"/>
          <p:cNvSpPr/>
          <p:nvPr/>
        </p:nvSpPr>
        <p:spPr>
          <a:xfrm>
            <a:off x="4247715" y="24957745"/>
            <a:ext cx="592376" cy="446979"/>
          </a:xfrm>
          <a:prstGeom prst="rightArrow">
            <a:avLst/>
          </a:prstGeom>
          <a:blipFill rotWithShape="0">
            <a:blip r:embed="rId20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2" name="Group 101"/>
          <p:cNvGrpSpPr/>
          <p:nvPr/>
        </p:nvGrpSpPr>
        <p:grpSpPr>
          <a:xfrm>
            <a:off x="4250890" y="24494527"/>
            <a:ext cx="2293368" cy="446979"/>
            <a:chOff x="3164654" y="5399767"/>
            <a:chExt cx="2293368" cy="446979"/>
          </a:xfrm>
        </p:grpSpPr>
        <p:sp>
          <p:nvSpPr>
            <p:cNvPr id="103" name="Right Arrow 102"/>
            <p:cNvSpPr/>
            <p:nvPr/>
          </p:nvSpPr>
          <p:spPr>
            <a:xfrm>
              <a:off x="4865646" y="5399767"/>
              <a:ext cx="592376" cy="446979"/>
            </a:xfrm>
            <a:prstGeom prst="rightArrow">
              <a:avLst/>
            </a:prstGeom>
            <a:blipFill rotWithShape="0">
              <a:blip r:embed="rId20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4" name="Rectangle 103"/>
            <p:cNvSpPr/>
            <p:nvPr/>
          </p:nvSpPr>
          <p:spPr>
            <a:xfrm>
              <a:off x="3164654" y="5511800"/>
              <a:ext cx="1704167" cy="219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Right Arrow 104"/>
          <p:cNvSpPr/>
          <p:nvPr/>
        </p:nvSpPr>
        <p:spPr>
          <a:xfrm>
            <a:off x="5951882" y="24957745"/>
            <a:ext cx="592376" cy="446979"/>
          </a:xfrm>
          <a:prstGeom prst="rightArrow">
            <a:avLst/>
          </a:prstGeom>
          <a:blipFill rotWithShape="0">
            <a:blip r:embed="rId20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6" name="Right Arrow 105"/>
          <p:cNvSpPr/>
          <p:nvPr/>
        </p:nvSpPr>
        <p:spPr>
          <a:xfrm>
            <a:off x="5951882" y="23818345"/>
            <a:ext cx="592376" cy="446979"/>
          </a:xfrm>
          <a:prstGeom prst="rightArrow">
            <a:avLst/>
          </a:prstGeom>
          <a:blipFill rotWithShape="0">
            <a:blip r:embed="rId20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7" name="Text Placeholder 16"/>
          <p:cNvSpPr txBox="1">
            <a:spLocks/>
          </p:cNvSpPr>
          <p:nvPr/>
        </p:nvSpPr>
        <p:spPr>
          <a:xfrm>
            <a:off x="8189618" y="21269100"/>
            <a:ext cx="4365433" cy="4557794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(Left) Will insert description of flowchart in final draft.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66" name="Rectangle 65"/>
          <p:cNvSpPr/>
          <p:nvPr/>
        </p:nvSpPr>
        <p:spPr>
          <a:xfrm>
            <a:off x="8215295" y="26619715"/>
            <a:ext cx="436543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/>
              <a:t>(Left): </a:t>
            </a:r>
            <a:r>
              <a:rPr lang="en-US" sz="2700" dirty="0" smtClean="0"/>
              <a:t>Summary </a:t>
            </a:r>
            <a:r>
              <a:rPr lang="en-US" sz="2700" dirty="0"/>
              <a:t>of Landsat scenes and sensors acquired over the study period.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972" y="17867740"/>
            <a:ext cx="1691600" cy="1691600"/>
          </a:xfrm>
          <a:prstGeom prst="rect">
            <a:avLst/>
          </a:prstGeom>
          <a:ln w="3175">
            <a:solidFill>
              <a:schemeClr val="tx1">
                <a:lumMod val="60000"/>
                <a:lumOff val="40000"/>
              </a:schemeClr>
            </a:solidFill>
          </a:ln>
        </p:spPr>
      </p:pic>
      <p:sp>
        <p:nvSpPr>
          <p:cNvPr id="108" name="TextBox 107"/>
          <p:cNvSpPr txBox="1"/>
          <p:nvPr/>
        </p:nvSpPr>
        <p:spPr>
          <a:xfrm>
            <a:off x="14802378" y="18745436"/>
            <a:ext cx="3065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Century Gothic" panose="020B0502020202020204" pitchFamily="34" charset="0"/>
              </a:rPr>
              <a:t>Map projection: WGS84 UTM Zone 37N. Elevation data source: SRTM 1-arc second global. Locater data source: </a:t>
            </a:r>
            <a:r>
              <a:rPr lang="en-US" sz="1200" dirty="0" err="1" smtClean="0">
                <a:latin typeface="Century Gothic" panose="020B0502020202020204" pitchFamily="34" charset="0"/>
              </a:rPr>
              <a:t>Esri</a:t>
            </a:r>
            <a:r>
              <a:rPr lang="en-US" sz="1200" dirty="0" smtClean="0">
                <a:latin typeface="Century Gothic" panose="020B0502020202020204" pitchFamily="34" charset="0"/>
              </a:rPr>
              <a:t> base maps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9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Eco Forecasting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2E8652"/>
      </a:accent1>
      <a:accent2>
        <a:srgbClr val="44757B"/>
      </a:accent2>
      <a:accent3>
        <a:srgbClr val="56619C"/>
      </a:accent3>
      <a:accent4>
        <a:srgbClr val="E2C16E"/>
      </a:accent4>
      <a:accent5>
        <a:srgbClr val="CB8954"/>
      </a:accent5>
      <a:accent6>
        <a:srgbClr val="BB5740"/>
      </a:accent6>
      <a:hlink>
        <a:srgbClr val="2E8652"/>
      </a:hlink>
      <a:folHlink>
        <a:srgbClr val="2E8652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1835</TotalTime>
  <Words>560</Words>
  <Application>Microsoft Office PowerPoint</Application>
  <PresentationFormat>Custom</PresentationFormat>
  <Paragraphs>94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Century Gothic</vt:lpstr>
      <vt:lpstr>Garamond</vt:lpstr>
      <vt:lpstr>Questrial</vt:lpstr>
      <vt:lpstr>Webdings</vt:lpstr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CAL Admin</cp:lastModifiedBy>
  <cp:revision>113</cp:revision>
  <dcterms:created xsi:type="dcterms:W3CDTF">2015-06-02T14:58:58Z</dcterms:created>
  <dcterms:modified xsi:type="dcterms:W3CDTF">2015-07-02T18:42:27Z</dcterms:modified>
</cp:coreProperties>
</file>