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2"/>
  </p:notesMasterIdLst>
  <p:sldIdLst>
    <p:sldId id="257" r:id="rId2"/>
    <p:sldId id="266" r:id="rId3"/>
    <p:sldId id="265" r:id="rId4"/>
    <p:sldId id="285" r:id="rId5"/>
    <p:sldId id="294" r:id="rId6"/>
    <p:sldId id="289" r:id="rId7"/>
    <p:sldId id="295" r:id="rId8"/>
    <p:sldId id="290" r:id="rId9"/>
    <p:sldId id="268" r:id="rId10"/>
    <p:sldId id="291" r:id="rId11"/>
    <p:sldId id="269" r:id="rId12"/>
    <p:sldId id="263" r:id="rId13"/>
    <p:sldId id="283" r:id="rId14"/>
    <p:sldId id="270" r:id="rId15"/>
    <p:sldId id="297" r:id="rId16"/>
    <p:sldId id="299" r:id="rId17"/>
    <p:sldId id="300" r:id="rId18"/>
    <p:sldId id="301" r:id="rId19"/>
    <p:sldId id="302" r:id="rId20"/>
    <p:sldId id="303" r:id="rId21"/>
    <p:sldId id="304" r:id="rId22"/>
    <p:sldId id="260" r:id="rId23"/>
    <p:sldId id="298" r:id="rId24"/>
    <p:sldId id="305" r:id="rId25"/>
    <p:sldId id="306" r:id="rId26"/>
    <p:sldId id="261" r:id="rId27"/>
    <p:sldId id="276" r:id="rId28"/>
    <p:sldId id="277" r:id="rId29"/>
    <p:sldId id="278" r:id="rId30"/>
    <p:sldId id="26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en, Nathan O. (LARC-E3)[SSAI DEVELOP]" initials="ONO(D" lastIdx="9" clrIdx="0">
    <p:extLst/>
  </p:cmAuthor>
  <p:cmAuthor id="2" name="peter hawman" initials="ph" lastIdx="4" clrIdx="1">
    <p:extLst>
      <p:ext uri="{19B8F6BF-5375-455C-9EA6-DF929625EA0E}">
        <p15:presenceInfo xmlns:p15="http://schemas.microsoft.com/office/powerpoint/2012/main" userId="52dc934910af067e" providerId="Windows Live"/>
      </p:ext>
    </p:extLst>
  </p:cmAuthor>
  <p:cmAuthor id="3" name="Maldonado Jaime, Janice M. (LARC-E3)[SSAI DEVELOP]" initials="MJJM(D" lastIdx="2" clrIdx="2">
    <p:extLst>
      <p:ext uri="{19B8F6BF-5375-455C-9EA6-DF929625EA0E}">
        <p15:presenceInfo xmlns:p15="http://schemas.microsoft.com/office/powerpoint/2012/main" userId="S-1-5-21-330711430-3775241029-4075259233-6419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01B"/>
    <a:srgbClr val="DC84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6" autoAdjust="0"/>
    <p:restoredTop sz="96433" autoAdjust="0"/>
  </p:normalViewPr>
  <p:slideViewPr>
    <p:cSldViewPr snapToGrid="0">
      <p:cViewPr>
        <p:scale>
          <a:sx n="70" d="100"/>
          <a:sy n="70" d="100"/>
        </p:scale>
        <p:origin x="2628" y="92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5-03-24T11:01:55.703" idx="1">
    <p:pos x="10" y="10"/>
    <p:text>I'll add more details to this DEM  map</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5-03-24T11:02:45.316" idx="2">
    <p:pos x="10" y="10"/>
    <p:text/>
    <p:extLst>
      <p:ext uri="{C676402C-5697-4E1C-873F-D02D1690AC5C}">
        <p15:threadingInfo xmlns:p15="http://schemas.microsoft.com/office/powerpoint/2012/main" timeZoneBias="240"/>
      </p:ext>
    </p:extLst>
  </p:cm>
</p:cmLst>
</file>

<file path=ppt/diagrams/_rels/data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jpg"/></Relationships>
</file>

<file path=ppt/diagrams/_rels/drawing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5C42C9-6A28-48E9-BF5A-E0500DB87C45}"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n-US"/>
        </a:p>
      </dgm:t>
    </dgm:pt>
    <dgm:pt modelId="{4408ECF8-29BD-49A8-99FA-4AE01040DB92}">
      <dgm:prSet phldrT="[Text]" custT="1"/>
      <dgm:spPr/>
      <dgm:t>
        <a:bodyPr/>
        <a:lstStyle/>
        <a:p>
          <a:r>
            <a:rPr lang="en-US" sz="2400" b="1" dirty="0" smtClean="0"/>
            <a:t>Source Contaminants</a:t>
          </a:r>
          <a:endParaRPr lang="en-US" sz="2400" b="1" dirty="0"/>
        </a:p>
      </dgm:t>
    </dgm:pt>
    <dgm:pt modelId="{B6A8EDB0-9E03-4122-8513-5F93B9866AC6}" type="parTrans" cxnId="{33D86E56-48E6-4081-A57B-14C9B650B899}">
      <dgm:prSet/>
      <dgm:spPr/>
      <dgm:t>
        <a:bodyPr/>
        <a:lstStyle/>
        <a:p>
          <a:endParaRPr lang="en-US"/>
        </a:p>
      </dgm:t>
    </dgm:pt>
    <dgm:pt modelId="{F3D7FF41-E39E-43E2-BFED-B46A23A48D20}" type="sibTrans" cxnId="{33D86E56-48E6-4081-A57B-14C9B650B899}">
      <dgm:prSet/>
      <dgm:spPr/>
      <dgm:t>
        <a:bodyPr/>
        <a:lstStyle/>
        <a:p>
          <a:endParaRPr lang="en-US"/>
        </a:p>
      </dgm:t>
    </dgm:pt>
    <dgm:pt modelId="{2FFD4226-3A2C-40A2-8AED-CA1CF4A798C8}">
      <dgm:prSet phldrT="[Text]"/>
      <dgm:spPr/>
      <dgm:t>
        <a:bodyPr/>
        <a:lstStyle/>
        <a:p>
          <a:r>
            <a:rPr lang="en-US" dirty="0" smtClean="0"/>
            <a:t>Wildfires: Organic Carbon</a:t>
          </a:r>
          <a:endParaRPr lang="en-US" dirty="0"/>
        </a:p>
      </dgm:t>
    </dgm:pt>
    <dgm:pt modelId="{F4895EEA-A2B5-4A8D-AF84-DFF53D9E04A2}" type="parTrans" cxnId="{1B48A25D-8734-48EC-9638-C657F2480967}">
      <dgm:prSet/>
      <dgm:spPr/>
      <dgm:t>
        <a:bodyPr/>
        <a:lstStyle/>
        <a:p>
          <a:endParaRPr lang="en-US"/>
        </a:p>
      </dgm:t>
    </dgm:pt>
    <dgm:pt modelId="{5D60CEC0-D8EC-4BF9-ACDA-23F113E2A05A}" type="sibTrans" cxnId="{1B48A25D-8734-48EC-9638-C657F2480967}">
      <dgm:prSet/>
      <dgm:spPr/>
      <dgm:t>
        <a:bodyPr/>
        <a:lstStyle/>
        <a:p>
          <a:endParaRPr lang="en-US"/>
        </a:p>
      </dgm:t>
    </dgm:pt>
    <dgm:pt modelId="{DC7555FC-CB46-481D-A756-7A217CB42319}">
      <dgm:prSet phldrT="[Text]"/>
      <dgm:spPr/>
      <dgm:t>
        <a:bodyPr/>
        <a:lstStyle/>
        <a:p>
          <a:r>
            <a:rPr lang="en-US" dirty="0" smtClean="0"/>
            <a:t>Mine: Uranium</a:t>
          </a:r>
          <a:endParaRPr lang="en-US" dirty="0"/>
        </a:p>
      </dgm:t>
    </dgm:pt>
    <dgm:pt modelId="{933C9E20-A173-4CF7-904E-5AADA65EB6BC}" type="parTrans" cxnId="{2CDE255C-E746-4D99-9398-755C836BCC78}">
      <dgm:prSet/>
      <dgm:spPr/>
      <dgm:t>
        <a:bodyPr/>
        <a:lstStyle/>
        <a:p>
          <a:endParaRPr lang="en-US"/>
        </a:p>
      </dgm:t>
    </dgm:pt>
    <dgm:pt modelId="{14177BF0-C031-4972-89BD-467544082365}" type="sibTrans" cxnId="{2CDE255C-E746-4D99-9398-755C836BCC78}">
      <dgm:prSet/>
      <dgm:spPr/>
      <dgm:t>
        <a:bodyPr/>
        <a:lstStyle/>
        <a:p>
          <a:endParaRPr lang="en-US"/>
        </a:p>
      </dgm:t>
    </dgm:pt>
    <dgm:pt modelId="{B16C6E45-9AC9-4CC0-BE2B-5F3534912988}">
      <dgm:prSet phldrT="[Text]"/>
      <dgm:spPr/>
      <dgm:t>
        <a:bodyPr/>
        <a:lstStyle/>
        <a:p>
          <a:r>
            <a:rPr lang="en-US" dirty="0" smtClean="0"/>
            <a:t>Agriculture: Pesticides, Nitrates</a:t>
          </a:r>
          <a:endParaRPr lang="en-US" dirty="0"/>
        </a:p>
      </dgm:t>
    </dgm:pt>
    <dgm:pt modelId="{88F4A726-13F2-47A2-8E9E-E78373DFAF96}" type="parTrans" cxnId="{A161E3C6-0EE1-4058-B538-8A7DA95A97DE}">
      <dgm:prSet/>
      <dgm:spPr/>
      <dgm:t>
        <a:bodyPr/>
        <a:lstStyle/>
        <a:p>
          <a:endParaRPr lang="en-US"/>
        </a:p>
      </dgm:t>
    </dgm:pt>
    <dgm:pt modelId="{65685A8A-2DAC-4D6D-89B5-03840701F745}" type="sibTrans" cxnId="{A161E3C6-0EE1-4058-B538-8A7DA95A97DE}">
      <dgm:prSet/>
      <dgm:spPr/>
      <dgm:t>
        <a:bodyPr/>
        <a:lstStyle/>
        <a:p>
          <a:endParaRPr lang="en-US"/>
        </a:p>
      </dgm:t>
    </dgm:pt>
    <dgm:pt modelId="{55208048-A3BE-4F33-A17B-80D4DC3BE798}" type="pres">
      <dgm:prSet presAssocID="{E25C42C9-6A28-48E9-BF5A-E0500DB87C45}" presName="Name0" presStyleCnt="0">
        <dgm:presLayoutVars>
          <dgm:chMax val="1"/>
          <dgm:dir/>
          <dgm:animLvl val="ctr"/>
          <dgm:resizeHandles val="exact"/>
        </dgm:presLayoutVars>
      </dgm:prSet>
      <dgm:spPr/>
      <dgm:t>
        <a:bodyPr/>
        <a:lstStyle/>
        <a:p>
          <a:endParaRPr lang="en-US"/>
        </a:p>
      </dgm:t>
    </dgm:pt>
    <dgm:pt modelId="{BD18BF71-01EE-48A2-A828-3A29F327BA6C}" type="pres">
      <dgm:prSet presAssocID="{4408ECF8-29BD-49A8-99FA-4AE01040DB92}" presName="centerShape" presStyleLbl="node0" presStyleIdx="0" presStyleCnt="1" custScaleX="142607" custScaleY="139991" custLinFactNeighborX="0" custLinFactNeighborY="1555"/>
      <dgm:spPr/>
      <dgm:t>
        <a:bodyPr/>
        <a:lstStyle/>
        <a:p>
          <a:endParaRPr lang="en-US"/>
        </a:p>
      </dgm:t>
    </dgm:pt>
    <dgm:pt modelId="{5B88FB4F-F37F-47DF-AE44-7782EB16E9FB}" type="pres">
      <dgm:prSet presAssocID="{2FFD4226-3A2C-40A2-8AED-CA1CF4A798C8}" presName="node" presStyleLbl="node1" presStyleIdx="0" presStyleCnt="3">
        <dgm:presLayoutVars>
          <dgm:bulletEnabled val="1"/>
        </dgm:presLayoutVars>
      </dgm:prSet>
      <dgm:spPr/>
      <dgm:t>
        <a:bodyPr/>
        <a:lstStyle/>
        <a:p>
          <a:endParaRPr lang="en-US"/>
        </a:p>
      </dgm:t>
    </dgm:pt>
    <dgm:pt modelId="{E2808251-9DF6-4AEC-BE13-BCEA2539981F}" type="pres">
      <dgm:prSet presAssocID="{2FFD4226-3A2C-40A2-8AED-CA1CF4A798C8}" presName="dummy" presStyleCnt="0"/>
      <dgm:spPr/>
      <dgm:t>
        <a:bodyPr/>
        <a:lstStyle/>
        <a:p>
          <a:endParaRPr lang="en-US"/>
        </a:p>
      </dgm:t>
    </dgm:pt>
    <dgm:pt modelId="{5B1B08C1-396E-45EA-8CFD-874F567809DE}" type="pres">
      <dgm:prSet presAssocID="{5D60CEC0-D8EC-4BF9-ACDA-23F113E2A05A}" presName="sibTrans" presStyleLbl="sibTrans2D1" presStyleIdx="0" presStyleCnt="3" custLinFactNeighborX="-357" custLinFactNeighborY="220"/>
      <dgm:spPr/>
      <dgm:t>
        <a:bodyPr/>
        <a:lstStyle/>
        <a:p>
          <a:endParaRPr lang="en-US"/>
        </a:p>
      </dgm:t>
    </dgm:pt>
    <dgm:pt modelId="{AF515944-393C-43B1-99D7-60FBD5B5C8C4}" type="pres">
      <dgm:prSet presAssocID="{DC7555FC-CB46-481D-A756-7A217CB42319}" presName="node" presStyleLbl="node1" presStyleIdx="1" presStyleCnt="3" custRadScaleRad="106605" custRadScaleInc="-20022">
        <dgm:presLayoutVars>
          <dgm:bulletEnabled val="1"/>
        </dgm:presLayoutVars>
      </dgm:prSet>
      <dgm:spPr/>
      <dgm:t>
        <a:bodyPr/>
        <a:lstStyle/>
        <a:p>
          <a:endParaRPr lang="en-US"/>
        </a:p>
      </dgm:t>
    </dgm:pt>
    <dgm:pt modelId="{CB066159-1FD6-4956-87BA-9AAFD4D5D81B}" type="pres">
      <dgm:prSet presAssocID="{DC7555FC-CB46-481D-A756-7A217CB42319}" presName="dummy" presStyleCnt="0"/>
      <dgm:spPr/>
      <dgm:t>
        <a:bodyPr/>
        <a:lstStyle/>
        <a:p>
          <a:endParaRPr lang="en-US"/>
        </a:p>
      </dgm:t>
    </dgm:pt>
    <dgm:pt modelId="{5DF0C56D-600A-4F66-A508-3328F14F8BB2}" type="pres">
      <dgm:prSet presAssocID="{14177BF0-C031-4972-89BD-467544082365}" presName="sibTrans" presStyleLbl="sibTrans2D1" presStyleIdx="1" presStyleCnt="3" custLinFactNeighborX="-1116" custLinFactNeighborY="-5549"/>
      <dgm:spPr/>
      <dgm:t>
        <a:bodyPr/>
        <a:lstStyle/>
        <a:p>
          <a:endParaRPr lang="en-US"/>
        </a:p>
      </dgm:t>
    </dgm:pt>
    <dgm:pt modelId="{EDA6C0BB-72C0-4497-84B3-299A6CF0FF85}" type="pres">
      <dgm:prSet presAssocID="{B16C6E45-9AC9-4CC0-BE2B-5F3534912988}" presName="node" presStyleLbl="node1" presStyleIdx="2" presStyleCnt="3" custRadScaleRad="103275" custRadScaleInc="28601">
        <dgm:presLayoutVars>
          <dgm:bulletEnabled val="1"/>
        </dgm:presLayoutVars>
      </dgm:prSet>
      <dgm:spPr/>
      <dgm:t>
        <a:bodyPr/>
        <a:lstStyle/>
        <a:p>
          <a:endParaRPr lang="en-US"/>
        </a:p>
      </dgm:t>
    </dgm:pt>
    <dgm:pt modelId="{C29368AF-6040-465D-B62B-6A794E5F42A4}" type="pres">
      <dgm:prSet presAssocID="{B16C6E45-9AC9-4CC0-BE2B-5F3534912988}" presName="dummy" presStyleCnt="0"/>
      <dgm:spPr/>
      <dgm:t>
        <a:bodyPr/>
        <a:lstStyle/>
        <a:p>
          <a:endParaRPr lang="en-US"/>
        </a:p>
      </dgm:t>
    </dgm:pt>
    <dgm:pt modelId="{3BD15315-638F-4EB2-833E-94288EFD0A36}" type="pres">
      <dgm:prSet presAssocID="{65685A8A-2DAC-4D6D-89B5-03840701F745}" presName="sibTrans" presStyleLbl="sibTrans2D1" presStyleIdx="2" presStyleCnt="3"/>
      <dgm:spPr/>
      <dgm:t>
        <a:bodyPr/>
        <a:lstStyle/>
        <a:p>
          <a:endParaRPr lang="en-US"/>
        </a:p>
      </dgm:t>
    </dgm:pt>
  </dgm:ptLst>
  <dgm:cxnLst>
    <dgm:cxn modelId="{1D21D703-B63E-40F8-8764-88753CDB58AF}" type="presOf" srcId="{14177BF0-C031-4972-89BD-467544082365}" destId="{5DF0C56D-600A-4F66-A508-3328F14F8BB2}" srcOrd="0" destOrd="0" presId="urn:microsoft.com/office/officeart/2005/8/layout/radial6"/>
    <dgm:cxn modelId="{EA43C8B8-B337-4895-926F-3FCFED41F045}" type="presOf" srcId="{E25C42C9-6A28-48E9-BF5A-E0500DB87C45}" destId="{55208048-A3BE-4F33-A17B-80D4DC3BE798}" srcOrd="0" destOrd="0" presId="urn:microsoft.com/office/officeart/2005/8/layout/radial6"/>
    <dgm:cxn modelId="{CE4BD4E0-8778-49D4-8B67-514303FB2447}" type="presOf" srcId="{5D60CEC0-D8EC-4BF9-ACDA-23F113E2A05A}" destId="{5B1B08C1-396E-45EA-8CFD-874F567809DE}" srcOrd="0" destOrd="0" presId="urn:microsoft.com/office/officeart/2005/8/layout/radial6"/>
    <dgm:cxn modelId="{B839B1AD-4D58-40EF-8A35-E8BD6A733BFC}" type="presOf" srcId="{4408ECF8-29BD-49A8-99FA-4AE01040DB92}" destId="{BD18BF71-01EE-48A2-A828-3A29F327BA6C}" srcOrd="0" destOrd="0" presId="urn:microsoft.com/office/officeart/2005/8/layout/radial6"/>
    <dgm:cxn modelId="{2CDE255C-E746-4D99-9398-755C836BCC78}" srcId="{4408ECF8-29BD-49A8-99FA-4AE01040DB92}" destId="{DC7555FC-CB46-481D-A756-7A217CB42319}" srcOrd="1" destOrd="0" parTransId="{933C9E20-A173-4CF7-904E-5AADA65EB6BC}" sibTransId="{14177BF0-C031-4972-89BD-467544082365}"/>
    <dgm:cxn modelId="{70BE4C20-CBA4-4A95-ADB5-C1B5BCE9539C}" type="presOf" srcId="{B16C6E45-9AC9-4CC0-BE2B-5F3534912988}" destId="{EDA6C0BB-72C0-4497-84B3-299A6CF0FF85}" srcOrd="0" destOrd="0" presId="urn:microsoft.com/office/officeart/2005/8/layout/radial6"/>
    <dgm:cxn modelId="{0DCC74AE-83FA-44C4-9F1F-C40E8930D60F}" type="presOf" srcId="{65685A8A-2DAC-4D6D-89B5-03840701F745}" destId="{3BD15315-638F-4EB2-833E-94288EFD0A36}" srcOrd="0" destOrd="0" presId="urn:microsoft.com/office/officeart/2005/8/layout/radial6"/>
    <dgm:cxn modelId="{33D86E56-48E6-4081-A57B-14C9B650B899}" srcId="{E25C42C9-6A28-48E9-BF5A-E0500DB87C45}" destId="{4408ECF8-29BD-49A8-99FA-4AE01040DB92}" srcOrd="0" destOrd="0" parTransId="{B6A8EDB0-9E03-4122-8513-5F93B9866AC6}" sibTransId="{F3D7FF41-E39E-43E2-BFED-B46A23A48D20}"/>
    <dgm:cxn modelId="{CF5CFB2E-FC61-4CC7-8112-5A5EECB4966B}" type="presOf" srcId="{2FFD4226-3A2C-40A2-8AED-CA1CF4A798C8}" destId="{5B88FB4F-F37F-47DF-AE44-7782EB16E9FB}" srcOrd="0" destOrd="0" presId="urn:microsoft.com/office/officeart/2005/8/layout/radial6"/>
    <dgm:cxn modelId="{8B2AE39E-43B6-451C-9C7A-D013EFC140AB}" type="presOf" srcId="{DC7555FC-CB46-481D-A756-7A217CB42319}" destId="{AF515944-393C-43B1-99D7-60FBD5B5C8C4}" srcOrd="0" destOrd="0" presId="urn:microsoft.com/office/officeart/2005/8/layout/radial6"/>
    <dgm:cxn modelId="{1B48A25D-8734-48EC-9638-C657F2480967}" srcId="{4408ECF8-29BD-49A8-99FA-4AE01040DB92}" destId="{2FFD4226-3A2C-40A2-8AED-CA1CF4A798C8}" srcOrd="0" destOrd="0" parTransId="{F4895EEA-A2B5-4A8D-AF84-DFF53D9E04A2}" sibTransId="{5D60CEC0-D8EC-4BF9-ACDA-23F113E2A05A}"/>
    <dgm:cxn modelId="{A161E3C6-0EE1-4058-B538-8A7DA95A97DE}" srcId="{4408ECF8-29BD-49A8-99FA-4AE01040DB92}" destId="{B16C6E45-9AC9-4CC0-BE2B-5F3534912988}" srcOrd="2" destOrd="0" parTransId="{88F4A726-13F2-47A2-8E9E-E78373DFAF96}" sibTransId="{65685A8A-2DAC-4D6D-89B5-03840701F745}"/>
    <dgm:cxn modelId="{5B9A561D-ABD2-498F-B718-22E1CEEB3074}" type="presParOf" srcId="{55208048-A3BE-4F33-A17B-80D4DC3BE798}" destId="{BD18BF71-01EE-48A2-A828-3A29F327BA6C}" srcOrd="0" destOrd="0" presId="urn:microsoft.com/office/officeart/2005/8/layout/radial6"/>
    <dgm:cxn modelId="{525A6F97-9632-4CCA-964B-032547D9CCBE}" type="presParOf" srcId="{55208048-A3BE-4F33-A17B-80D4DC3BE798}" destId="{5B88FB4F-F37F-47DF-AE44-7782EB16E9FB}" srcOrd="1" destOrd="0" presId="urn:microsoft.com/office/officeart/2005/8/layout/radial6"/>
    <dgm:cxn modelId="{17C10E6B-8672-4B43-BD7F-E319C5F5E817}" type="presParOf" srcId="{55208048-A3BE-4F33-A17B-80D4DC3BE798}" destId="{E2808251-9DF6-4AEC-BE13-BCEA2539981F}" srcOrd="2" destOrd="0" presId="urn:microsoft.com/office/officeart/2005/8/layout/radial6"/>
    <dgm:cxn modelId="{86AA3793-1C3E-4D8E-8BA2-01F166D7277A}" type="presParOf" srcId="{55208048-A3BE-4F33-A17B-80D4DC3BE798}" destId="{5B1B08C1-396E-45EA-8CFD-874F567809DE}" srcOrd="3" destOrd="0" presId="urn:microsoft.com/office/officeart/2005/8/layout/radial6"/>
    <dgm:cxn modelId="{4FF1745B-A2F9-464F-AF98-A8ACCD43C104}" type="presParOf" srcId="{55208048-A3BE-4F33-A17B-80D4DC3BE798}" destId="{AF515944-393C-43B1-99D7-60FBD5B5C8C4}" srcOrd="4" destOrd="0" presId="urn:microsoft.com/office/officeart/2005/8/layout/radial6"/>
    <dgm:cxn modelId="{FB4446B5-D7C4-493E-AE93-39354020C7A5}" type="presParOf" srcId="{55208048-A3BE-4F33-A17B-80D4DC3BE798}" destId="{CB066159-1FD6-4956-87BA-9AAFD4D5D81B}" srcOrd="5" destOrd="0" presId="urn:microsoft.com/office/officeart/2005/8/layout/radial6"/>
    <dgm:cxn modelId="{F646AEE9-AFCB-4455-91AA-935CA4830009}" type="presParOf" srcId="{55208048-A3BE-4F33-A17B-80D4DC3BE798}" destId="{5DF0C56D-600A-4F66-A508-3328F14F8BB2}" srcOrd="6" destOrd="0" presId="urn:microsoft.com/office/officeart/2005/8/layout/radial6"/>
    <dgm:cxn modelId="{F14C943E-71BE-4A65-A415-35E072458BC2}" type="presParOf" srcId="{55208048-A3BE-4F33-A17B-80D4DC3BE798}" destId="{EDA6C0BB-72C0-4497-84B3-299A6CF0FF85}" srcOrd="7" destOrd="0" presId="urn:microsoft.com/office/officeart/2005/8/layout/radial6"/>
    <dgm:cxn modelId="{2046A2FF-5B89-4FEB-93B8-EF57448A2C13}" type="presParOf" srcId="{55208048-A3BE-4F33-A17B-80D4DC3BE798}" destId="{C29368AF-6040-465D-B62B-6A794E5F42A4}" srcOrd="8" destOrd="0" presId="urn:microsoft.com/office/officeart/2005/8/layout/radial6"/>
    <dgm:cxn modelId="{51252166-B302-4A45-8F1B-B551CD1DFBEE}" type="presParOf" srcId="{55208048-A3BE-4F33-A17B-80D4DC3BE798}" destId="{3BD15315-638F-4EB2-833E-94288EFD0A36}"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EE2E3D-3335-D54F-9E39-8AE27A6446F1}" type="doc">
      <dgm:prSet loTypeId="urn:microsoft.com/office/officeart/2008/layout/BendingPictureCaption" loCatId="" qsTypeId="urn:microsoft.com/office/officeart/2005/8/quickstyle/simple1" qsCatId="simple" csTypeId="urn:microsoft.com/office/officeart/2005/8/colors/accent2_4" csCatId="accent2" phldr="1"/>
      <dgm:spPr/>
      <dgm:t>
        <a:bodyPr/>
        <a:lstStyle/>
        <a:p>
          <a:endParaRPr lang="en-US"/>
        </a:p>
      </dgm:t>
    </dgm:pt>
    <dgm:pt modelId="{7DBA3D11-8A9E-7D40-A76E-C7020FBC0FEF}">
      <dgm:prSet phldrT="[Text]"/>
      <dgm:spPr/>
      <dgm:t>
        <a:bodyPr/>
        <a:lstStyle/>
        <a:p>
          <a:r>
            <a:rPr lang="en-US" dirty="0" smtClean="0"/>
            <a:t>Loss of Vegetation Exposure of Soil</a:t>
          </a:r>
          <a:endParaRPr lang="en-US" dirty="0"/>
        </a:p>
      </dgm:t>
    </dgm:pt>
    <dgm:pt modelId="{93B9FA39-0954-C242-962B-CC3093A4FB90}" type="parTrans" cxnId="{4C941A49-F8E7-674B-910A-B823D5474549}">
      <dgm:prSet/>
      <dgm:spPr/>
      <dgm:t>
        <a:bodyPr/>
        <a:lstStyle/>
        <a:p>
          <a:endParaRPr lang="en-US"/>
        </a:p>
      </dgm:t>
    </dgm:pt>
    <dgm:pt modelId="{06713CC7-B225-BC4A-811C-49BE2D2708EF}" type="sibTrans" cxnId="{4C941A49-F8E7-674B-910A-B823D5474549}">
      <dgm:prSet/>
      <dgm:spPr/>
      <dgm:t>
        <a:bodyPr/>
        <a:lstStyle/>
        <a:p>
          <a:endParaRPr lang="en-US"/>
        </a:p>
      </dgm:t>
    </dgm:pt>
    <dgm:pt modelId="{97336898-07C6-B94D-9F6E-D8EEE7C3D05F}">
      <dgm:prSet phldrT="[Text]"/>
      <dgm:spPr/>
      <dgm:t>
        <a:bodyPr/>
        <a:lstStyle/>
        <a:p>
          <a:r>
            <a:rPr lang="en-US" dirty="0" smtClean="0"/>
            <a:t>Increase Water Runoff</a:t>
          </a:r>
          <a:endParaRPr lang="en-US" dirty="0"/>
        </a:p>
      </dgm:t>
    </dgm:pt>
    <dgm:pt modelId="{6FCF22DF-8E55-0046-A890-814F85BC33C0}" type="parTrans" cxnId="{A210F288-9DCD-214A-8159-17F571C33E04}">
      <dgm:prSet/>
      <dgm:spPr/>
      <dgm:t>
        <a:bodyPr/>
        <a:lstStyle/>
        <a:p>
          <a:endParaRPr lang="en-US"/>
        </a:p>
      </dgm:t>
    </dgm:pt>
    <dgm:pt modelId="{EA7CCF3F-8F0C-5A44-ACCA-8B0D5BC7931E}" type="sibTrans" cxnId="{A210F288-9DCD-214A-8159-17F571C33E04}">
      <dgm:prSet/>
      <dgm:spPr/>
      <dgm:t>
        <a:bodyPr/>
        <a:lstStyle/>
        <a:p>
          <a:endParaRPr lang="en-US"/>
        </a:p>
      </dgm:t>
    </dgm:pt>
    <dgm:pt modelId="{34989651-8B47-EA49-B13F-6C87DA08F9B9}" type="pres">
      <dgm:prSet presAssocID="{63EE2E3D-3335-D54F-9E39-8AE27A6446F1}" presName="diagram" presStyleCnt="0">
        <dgm:presLayoutVars>
          <dgm:dir/>
        </dgm:presLayoutVars>
      </dgm:prSet>
      <dgm:spPr/>
      <dgm:t>
        <a:bodyPr/>
        <a:lstStyle/>
        <a:p>
          <a:endParaRPr lang="en-US"/>
        </a:p>
      </dgm:t>
    </dgm:pt>
    <dgm:pt modelId="{14282D52-4825-6C4D-A357-70C5163DC0F3}" type="pres">
      <dgm:prSet presAssocID="{7DBA3D11-8A9E-7D40-A76E-C7020FBC0FEF}" presName="composite" presStyleCnt="0"/>
      <dgm:spPr/>
    </dgm:pt>
    <dgm:pt modelId="{6B76C82B-03A2-5547-AB59-298A3C5C220A}" type="pres">
      <dgm:prSet presAssocID="{7DBA3D11-8A9E-7D40-A76E-C7020FBC0FEF}" presName="Image" presStyleLbl="bgShp"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1DB2E759-417D-3E4A-B8AE-B1D89E8D98FA}" type="pres">
      <dgm:prSet presAssocID="{7DBA3D11-8A9E-7D40-A76E-C7020FBC0FEF}" presName="Parent" presStyleLbl="node0" presStyleIdx="0" presStyleCnt="2">
        <dgm:presLayoutVars>
          <dgm:bulletEnabled val="1"/>
        </dgm:presLayoutVars>
      </dgm:prSet>
      <dgm:spPr/>
      <dgm:t>
        <a:bodyPr/>
        <a:lstStyle/>
        <a:p>
          <a:endParaRPr lang="en-US"/>
        </a:p>
      </dgm:t>
    </dgm:pt>
    <dgm:pt modelId="{E5404F6B-0642-4E4F-B573-F8F9DE2E0F9E}" type="pres">
      <dgm:prSet presAssocID="{06713CC7-B225-BC4A-811C-49BE2D2708EF}" presName="sibTrans" presStyleCnt="0"/>
      <dgm:spPr/>
    </dgm:pt>
    <dgm:pt modelId="{3BE5E24D-0E2B-194D-8DEC-6551CD9F0806}" type="pres">
      <dgm:prSet presAssocID="{97336898-07C6-B94D-9F6E-D8EEE7C3D05F}" presName="composite" presStyleCnt="0"/>
      <dgm:spPr/>
    </dgm:pt>
    <dgm:pt modelId="{0CC6D951-53D7-F743-A93A-6D29362404D0}" type="pres">
      <dgm:prSet presAssocID="{97336898-07C6-B94D-9F6E-D8EEE7C3D05F}" presName="Image" presStyleLbl="bgShp"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C43A9F4C-197D-B343-AF93-CB8FD89422BA}" type="pres">
      <dgm:prSet presAssocID="{97336898-07C6-B94D-9F6E-D8EEE7C3D05F}" presName="Parent" presStyleLbl="node0" presStyleIdx="1" presStyleCnt="2">
        <dgm:presLayoutVars>
          <dgm:bulletEnabled val="1"/>
        </dgm:presLayoutVars>
      </dgm:prSet>
      <dgm:spPr/>
      <dgm:t>
        <a:bodyPr/>
        <a:lstStyle/>
        <a:p>
          <a:endParaRPr lang="en-US"/>
        </a:p>
      </dgm:t>
    </dgm:pt>
  </dgm:ptLst>
  <dgm:cxnLst>
    <dgm:cxn modelId="{4C941A49-F8E7-674B-910A-B823D5474549}" srcId="{63EE2E3D-3335-D54F-9E39-8AE27A6446F1}" destId="{7DBA3D11-8A9E-7D40-A76E-C7020FBC0FEF}" srcOrd="0" destOrd="0" parTransId="{93B9FA39-0954-C242-962B-CC3093A4FB90}" sibTransId="{06713CC7-B225-BC4A-811C-49BE2D2708EF}"/>
    <dgm:cxn modelId="{A3594198-D1A7-764D-93BB-4A8B31B7BE0E}" type="presOf" srcId="{97336898-07C6-B94D-9F6E-D8EEE7C3D05F}" destId="{C43A9F4C-197D-B343-AF93-CB8FD89422BA}" srcOrd="0" destOrd="0" presId="urn:microsoft.com/office/officeart/2008/layout/BendingPictureCaption"/>
    <dgm:cxn modelId="{A210F288-9DCD-214A-8159-17F571C33E04}" srcId="{63EE2E3D-3335-D54F-9E39-8AE27A6446F1}" destId="{97336898-07C6-B94D-9F6E-D8EEE7C3D05F}" srcOrd="1" destOrd="0" parTransId="{6FCF22DF-8E55-0046-A890-814F85BC33C0}" sibTransId="{EA7CCF3F-8F0C-5A44-ACCA-8B0D5BC7931E}"/>
    <dgm:cxn modelId="{4AC8B45A-83C6-7545-8FE5-933AA09A5623}" type="presOf" srcId="{7DBA3D11-8A9E-7D40-A76E-C7020FBC0FEF}" destId="{1DB2E759-417D-3E4A-B8AE-B1D89E8D98FA}" srcOrd="0" destOrd="0" presId="urn:microsoft.com/office/officeart/2008/layout/BendingPictureCaption"/>
    <dgm:cxn modelId="{300B6778-5E6E-A645-A50D-18EEB1450710}" type="presOf" srcId="{63EE2E3D-3335-D54F-9E39-8AE27A6446F1}" destId="{34989651-8B47-EA49-B13F-6C87DA08F9B9}" srcOrd="0" destOrd="0" presId="urn:microsoft.com/office/officeart/2008/layout/BendingPictureCaption"/>
    <dgm:cxn modelId="{E84F5F7E-CFDD-044C-AD00-03E389EE8A48}" type="presParOf" srcId="{34989651-8B47-EA49-B13F-6C87DA08F9B9}" destId="{14282D52-4825-6C4D-A357-70C5163DC0F3}" srcOrd="0" destOrd="0" presId="urn:microsoft.com/office/officeart/2008/layout/BendingPictureCaption"/>
    <dgm:cxn modelId="{6D5343BA-2B50-104D-B8FA-0142C924A056}" type="presParOf" srcId="{14282D52-4825-6C4D-A357-70C5163DC0F3}" destId="{6B76C82B-03A2-5547-AB59-298A3C5C220A}" srcOrd="0" destOrd="0" presId="urn:microsoft.com/office/officeart/2008/layout/BendingPictureCaption"/>
    <dgm:cxn modelId="{73D5A4A7-2089-F24A-B173-FC7F76DCC0CB}" type="presParOf" srcId="{14282D52-4825-6C4D-A357-70C5163DC0F3}" destId="{1DB2E759-417D-3E4A-B8AE-B1D89E8D98FA}" srcOrd="1" destOrd="0" presId="urn:microsoft.com/office/officeart/2008/layout/BendingPictureCaption"/>
    <dgm:cxn modelId="{26320B7D-819D-334E-B38A-7E4C594A87B2}" type="presParOf" srcId="{34989651-8B47-EA49-B13F-6C87DA08F9B9}" destId="{E5404F6B-0642-4E4F-B573-F8F9DE2E0F9E}" srcOrd="1" destOrd="0" presId="urn:microsoft.com/office/officeart/2008/layout/BendingPictureCaption"/>
    <dgm:cxn modelId="{215990FC-E683-724C-8C60-BCFBF656089F}" type="presParOf" srcId="{34989651-8B47-EA49-B13F-6C87DA08F9B9}" destId="{3BE5E24D-0E2B-194D-8DEC-6551CD9F0806}" srcOrd="2" destOrd="0" presId="urn:microsoft.com/office/officeart/2008/layout/BendingPictureCaption"/>
    <dgm:cxn modelId="{20910D96-DD66-A04F-B9A4-4C0399FDAD3A}" type="presParOf" srcId="{3BE5E24D-0E2B-194D-8DEC-6551CD9F0806}" destId="{0CC6D951-53D7-F743-A93A-6D29362404D0}" srcOrd="0" destOrd="0" presId="urn:microsoft.com/office/officeart/2008/layout/BendingPictureCaption"/>
    <dgm:cxn modelId="{3ECA9990-772F-7243-A227-AEB67158622F}" type="presParOf" srcId="{3BE5E24D-0E2B-194D-8DEC-6551CD9F0806}" destId="{C43A9F4C-197D-B343-AF93-CB8FD89422BA}"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5C42C9-6A28-48E9-BF5A-E0500DB87C45}"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n-US"/>
        </a:p>
      </dgm:t>
    </dgm:pt>
    <dgm:pt modelId="{4408ECF8-29BD-49A8-99FA-4AE01040DB92}">
      <dgm:prSet phldrT="[Text]" custT="1"/>
      <dgm:spPr/>
      <dgm:t>
        <a:bodyPr/>
        <a:lstStyle/>
        <a:p>
          <a:r>
            <a:rPr lang="en-US" sz="2400" b="1" dirty="0" smtClean="0"/>
            <a:t>Source Contaminants</a:t>
          </a:r>
          <a:endParaRPr lang="en-US" sz="2400" b="1" dirty="0"/>
        </a:p>
      </dgm:t>
    </dgm:pt>
    <dgm:pt modelId="{B6A8EDB0-9E03-4122-8513-5F93B9866AC6}" type="parTrans" cxnId="{33D86E56-48E6-4081-A57B-14C9B650B899}">
      <dgm:prSet/>
      <dgm:spPr/>
      <dgm:t>
        <a:bodyPr/>
        <a:lstStyle/>
        <a:p>
          <a:endParaRPr lang="en-US"/>
        </a:p>
      </dgm:t>
    </dgm:pt>
    <dgm:pt modelId="{F3D7FF41-E39E-43E2-BFED-B46A23A48D20}" type="sibTrans" cxnId="{33D86E56-48E6-4081-A57B-14C9B650B899}">
      <dgm:prSet/>
      <dgm:spPr/>
      <dgm:t>
        <a:bodyPr/>
        <a:lstStyle/>
        <a:p>
          <a:endParaRPr lang="en-US"/>
        </a:p>
      </dgm:t>
    </dgm:pt>
    <dgm:pt modelId="{2FFD4226-3A2C-40A2-8AED-CA1CF4A798C8}">
      <dgm:prSet phldrT="[Text]"/>
      <dgm:spPr/>
      <dgm:t>
        <a:bodyPr/>
        <a:lstStyle/>
        <a:p>
          <a:r>
            <a:rPr lang="en-US" dirty="0" smtClean="0"/>
            <a:t>Wildfires: Organic Carbon</a:t>
          </a:r>
          <a:endParaRPr lang="en-US" dirty="0"/>
        </a:p>
      </dgm:t>
    </dgm:pt>
    <dgm:pt modelId="{F4895EEA-A2B5-4A8D-AF84-DFF53D9E04A2}" type="parTrans" cxnId="{1B48A25D-8734-48EC-9638-C657F2480967}">
      <dgm:prSet/>
      <dgm:spPr/>
      <dgm:t>
        <a:bodyPr/>
        <a:lstStyle/>
        <a:p>
          <a:endParaRPr lang="en-US"/>
        </a:p>
      </dgm:t>
    </dgm:pt>
    <dgm:pt modelId="{5D60CEC0-D8EC-4BF9-ACDA-23F113E2A05A}" type="sibTrans" cxnId="{1B48A25D-8734-48EC-9638-C657F2480967}">
      <dgm:prSet/>
      <dgm:spPr/>
      <dgm:t>
        <a:bodyPr/>
        <a:lstStyle/>
        <a:p>
          <a:endParaRPr lang="en-US"/>
        </a:p>
      </dgm:t>
    </dgm:pt>
    <dgm:pt modelId="{DC7555FC-CB46-481D-A756-7A217CB42319}">
      <dgm:prSet phldrT="[Text]"/>
      <dgm:spPr/>
      <dgm:t>
        <a:bodyPr/>
        <a:lstStyle/>
        <a:p>
          <a:r>
            <a:rPr lang="en-US" dirty="0" smtClean="0"/>
            <a:t>Mine: Uranium</a:t>
          </a:r>
          <a:endParaRPr lang="en-US" dirty="0"/>
        </a:p>
      </dgm:t>
    </dgm:pt>
    <dgm:pt modelId="{933C9E20-A173-4CF7-904E-5AADA65EB6BC}" type="parTrans" cxnId="{2CDE255C-E746-4D99-9398-755C836BCC78}">
      <dgm:prSet/>
      <dgm:spPr/>
      <dgm:t>
        <a:bodyPr/>
        <a:lstStyle/>
        <a:p>
          <a:endParaRPr lang="en-US"/>
        </a:p>
      </dgm:t>
    </dgm:pt>
    <dgm:pt modelId="{14177BF0-C031-4972-89BD-467544082365}" type="sibTrans" cxnId="{2CDE255C-E746-4D99-9398-755C836BCC78}">
      <dgm:prSet/>
      <dgm:spPr/>
      <dgm:t>
        <a:bodyPr/>
        <a:lstStyle/>
        <a:p>
          <a:endParaRPr lang="en-US"/>
        </a:p>
      </dgm:t>
    </dgm:pt>
    <dgm:pt modelId="{B16C6E45-9AC9-4CC0-BE2B-5F3534912988}">
      <dgm:prSet phldrT="[Text]"/>
      <dgm:spPr/>
      <dgm:t>
        <a:bodyPr/>
        <a:lstStyle/>
        <a:p>
          <a:r>
            <a:rPr lang="en-US" dirty="0" smtClean="0"/>
            <a:t>Agriculture: Pesticides, Nitrates</a:t>
          </a:r>
          <a:endParaRPr lang="en-US" dirty="0"/>
        </a:p>
      </dgm:t>
    </dgm:pt>
    <dgm:pt modelId="{88F4A726-13F2-47A2-8E9E-E78373DFAF96}" type="parTrans" cxnId="{A161E3C6-0EE1-4058-B538-8A7DA95A97DE}">
      <dgm:prSet/>
      <dgm:spPr/>
      <dgm:t>
        <a:bodyPr/>
        <a:lstStyle/>
        <a:p>
          <a:endParaRPr lang="en-US"/>
        </a:p>
      </dgm:t>
    </dgm:pt>
    <dgm:pt modelId="{65685A8A-2DAC-4D6D-89B5-03840701F745}" type="sibTrans" cxnId="{A161E3C6-0EE1-4058-B538-8A7DA95A97DE}">
      <dgm:prSet/>
      <dgm:spPr/>
      <dgm:t>
        <a:bodyPr/>
        <a:lstStyle/>
        <a:p>
          <a:endParaRPr lang="en-US"/>
        </a:p>
      </dgm:t>
    </dgm:pt>
    <dgm:pt modelId="{55208048-A3BE-4F33-A17B-80D4DC3BE798}" type="pres">
      <dgm:prSet presAssocID="{E25C42C9-6A28-48E9-BF5A-E0500DB87C45}" presName="Name0" presStyleCnt="0">
        <dgm:presLayoutVars>
          <dgm:chMax val="1"/>
          <dgm:dir/>
          <dgm:animLvl val="ctr"/>
          <dgm:resizeHandles val="exact"/>
        </dgm:presLayoutVars>
      </dgm:prSet>
      <dgm:spPr/>
      <dgm:t>
        <a:bodyPr/>
        <a:lstStyle/>
        <a:p>
          <a:endParaRPr lang="en-US"/>
        </a:p>
      </dgm:t>
    </dgm:pt>
    <dgm:pt modelId="{BD18BF71-01EE-48A2-A828-3A29F327BA6C}" type="pres">
      <dgm:prSet presAssocID="{4408ECF8-29BD-49A8-99FA-4AE01040DB92}" presName="centerShape" presStyleLbl="node0" presStyleIdx="0" presStyleCnt="1" custScaleX="142607" custScaleY="139991" custLinFactNeighborX="0" custLinFactNeighborY="1555"/>
      <dgm:spPr/>
      <dgm:t>
        <a:bodyPr/>
        <a:lstStyle/>
        <a:p>
          <a:endParaRPr lang="en-US"/>
        </a:p>
      </dgm:t>
    </dgm:pt>
    <dgm:pt modelId="{5B88FB4F-F37F-47DF-AE44-7782EB16E9FB}" type="pres">
      <dgm:prSet presAssocID="{2FFD4226-3A2C-40A2-8AED-CA1CF4A798C8}" presName="node" presStyleLbl="node1" presStyleIdx="0" presStyleCnt="3">
        <dgm:presLayoutVars>
          <dgm:bulletEnabled val="1"/>
        </dgm:presLayoutVars>
      </dgm:prSet>
      <dgm:spPr/>
      <dgm:t>
        <a:bodyPr/>
        <a:lstStyle/>
        <a:p>
          <a:endParaRPr lang="en-US"/>
        </a:p>
      </dgm:t>
    </dgm:pt>
    <dgm:pt modelId="{E2808251-9DF6-4AEC-BE13-BCEA2539981F}" type="pres">
      <dgm:prSet presAssocID="{2FFD4226-3A2C-40A2-8AED-CA1CF4A798C8}" presName="dummy" presStyleCnt="0"/>
      <dgm:spPr/>
      <dgm:t>
        <a:bodyPr/>
        <a:lstStyle/>
        <a:p>
          <a:endParaRPr lang="en-US"/>
        </a:p>
      </dgm:t>
    </dgm:pt>
    <dgm:pt modelId="{5B1B08C1-396E-45EA-8CFD-874F567809DE}" type="pres">
      <dgm:prSet presAssocID="{5D60CEC0-D8EC-4BF9-ACDA-23F113E2A05A}" presName="sibTrans" presStyleLbl="sibTrans2D1" presStyleIdx="0" presStyleCnt="3"/>
      <dgm:spPr/>
      <dgm:t>
        <a:bodyPr/>
        <a:lstStyle/>
        <a:p>
          <a:endParaRPr lang="en-US"/>
        </a:p>
      </dgm:t>
    </dgm:pt>
    <dgm:pt modelId="{AF515944-393C-43B1-99D7-60FBD5B5C8C4}" type="pres">
      <dgm:prSet presAssocID="{DC7555FC-CB46-481D-A756-7A217CB42319}" presName="node" presStyleLbl="node1" presStyleIdx="1" presStyleCnt="3" custRadScaleRad="106605" custRadScaleInc="-20022">
        <dgm:presLayoutVars>
          <dgm:bulletEnabled val="1"/>
        </dgm:presLayoutVars>
      </dgm:prSet>
      <dgm:spPr/>
      <dgm:t>
        <a:bodyPr/>
        <a:lstStyle/>
        <a:p>
          <a:endParaRPr lang="en-US"/>
        </a:p>
      </dgm:t>
    </dgm:pt>
    <dgm:pt modelId="{CB066159-1FD6-4956-87BA-9AAFD4D5D81B}" type="pres">
      <dgm:prSet presAssocID="{DC7555FC-CB46-481D-A756-7A217CB42319}" presName="dummy" presStyleCnt="0"/>
      <dgm:spPr/>
      <dgm:t>
        <a:bodyPr/>
        <a:lstStyle/>
        <a:p>
          <a:endParaRPr lang="en-US"/>
        </a:p>
      </dgm:t>
    </dgm:pt>
    <dgm:pt modelId="{5DF0C56D-600A-4F66-A508-3328F14F8BB2}" type="pres">
      <dgm:prSet presAssocID="{14177BF0-C031-4972-89BD-467544082365}" presName="sibTrans" presStyleLbl="sibTrans2D1" presStyleIdx="1" presStyleCnt="3" custLinFactNeighborX="447" custLinFactNeighborY="-4414"/>
      <dgm:spPr/>
      <dgm:t>
        <a:bodyPr/>
        <a:lstStyle/>
        <a:p>
          <a:endParaRPr lang="en-US"/>
        </a:p>
      </dgm:t>
    </dgm:pt>
    <dgm:pt modelId="{EDA6C0BB-72C0-4497-84B3-299A6CF0FF85}" type="pres">
      <dgm:prSet presAssocID="{B16C6E45-9AC9-4CC0-BE2B-5F3534912988}" presName="node" presStyleLbl="node1" presStyleIdx="2" presStyleCnt="3" custRadScaleRad="103275" custRadScaleInc="28601">
        <dgm:presLayoutVars>
          <dgm:bulletEnabled val="1"/>
        </dgm:presLayoutVars>
      </dgm:prSet>
      <dgm:spPr/>
      <dgm:t>
        <a:bodyPr/>
        <a:lstStyle/>
        <a:p>
          <a:endParaRPr lang="en-US"/>
        </a:p>
      </dgm:t>
    </dgm:pt>
    <dgm:pt modelId="{C29368AF-6040-465D-B62B-6A794E5F42A4}" type="pres">
      <dgm:prSet presAssocID="{B16C6E45-9AC9-4CC0-BE2B-5F3534912988}" presName="dummy" presStyleCnt="0"/>
      <dgm:spPr/>
      <dgm:t>
        <a:bodyPr/>
        <a:lstStyle/>
        <a:p>
          <a:endParaRPr lang="en-US"/>
        </a:p>
      </dgm:t>
    </dgm:pt>
    <dgm:pt modelId="{3BD15315-638F-4EB2-833E-94288EFD0A36}" type="pres">
      <dgm:prSet presAssocID="{65685A8A-2DAC-4D6D-89B5-03840701F745}" presName="sibTrans" presStyleLbl="sibTrans2D1" presStyleIdx="2" presStyleCnt="3"/>
      <dgm:spPr/>
      <dgm:t>
        <a:bodyPr/>
        <a:lstStyle/>
        <a:p>
          <a:endParaRPr lang="en-US"/>
        </a:p>
      </dgm:t>
    </dgm:pt>
  </dgm:ptLst>
  <dgm:cxnLst>
    <dgm:cxn modelId="{2609EA5C-45BF-284C-B52C-FD00B197EEAE}" type="presOf" srcId="{B16C6E45-9AC9-4CC0-BE2B-5F3534912988}" destId="{EDA6C0BB-72C0-4497-84B3-299A6CF0FF85}" srcOrd="0" destOrd="0" presId="urn:microsoft.com/office/officeart/2005/8/layout/radial6"/>
    <dgm:cxn modelId="{14BAB3A4-1781-A24E-BEF9-C7C32D03C1E2}" type="presOf" srcId="{14177BF0-C031-4972-89BD-467544082365}" destId="{5DF0C56D-600A-4F66-A508-3328F14F8BB2}" srcOrd="0" destOrd="0" presId="urn:microsoft.com/office/officeart/2005/8/layout/radial6"/>
    <dgm:cxn modelId="{A161E3C6-0EE1-4058-B538-8A7DA95A97DE}" srcId="{4408ECF8-29BD-49A8-99FA-4AE01040DB92}" destId="{B16C6E45-9AC9-4CC0-BE2B-5F3534912988}" srcOrd="2" destOrd="0" parTransId="{88F4A726-13F2-47A2-8E9E-E78373DFAF96}" sibTransId="{65685A8A-2DAC-4D6D-89B5-03840701F745}"/>
    <dgm:cxn modelId="{21F6B67B-10FD-A045-BC8C-5CD8F4CA89D5}" type="presOf" srcId="{DC7555FC-CB46-481D-A756-7A217CB42319}" destId="{AF515944-393C-43B1-99D7-60FBD5B5C8C4}" srcOrd="0" destOrd="0" presId="urn:microsoft.com/office/officeart/2005/8/layout/radial6"/>
    <dgm:cxn modelId="{E89A455F-3083-C841-BE6D-B12B0A9E0170}" type="presOf" srcId="{5D60CEC0-D8EC-4BF9-ACDA-23F113E2A05A}" destId="{5B1B08C1-396E-45EA-8CFD-874F567809DE}" srcOrd="0" destOrd="0" presId="urn:microsoft.com/office/officeart/2005/8/layout/radial6"/>
    <dgm:cxn modelId="{4429C22C-7DC6-C14A-BB82-C5C58E19A5A9}" type="presOf" srcId="{E25C42C9-6A28-48E9-BF5A-E0500DB87C45}" destId="{55208048-A3BE-4F33-A17B-80D4DC3BE798}" srcOrd="0" destOrd="0" presId="urn:microsoft.com/office/officeart/2005/8/layout/radial6"/>
    <dgm:cxn modelId="{42768EB3-70B8-4944-98C9-E21939F4FC02}" type="presOf" srcId="{65685A8A-2DAC-4D6D-89B5-03840701F745}" destId="{3BD15315-638F-4EB2-833E-94288EFD0A36}" srcOrd="0" destOrd="0" presId="urn:microsoft.com/office/officeart/2005/8/layout/radial6"/>
    <dgm:cxn modelId="{1B48A25D-8734-48EC-9638-C657F2480967}" srcId="{4408ECF8-29BD-49A8-99FA-4AE01040DB92}" destId="{2FFD4226-3A2C-40A2-8AED-CA1CF4A798C8}" srcOrd="0" destOrd="0" parTransId="{F4895EEA-A2B5-4A8D-AF84-DFF53D9E04A2}" sibTransId="{5D60CEC0-D8EC-4BF9-ACDA-23F113E2A05A}"/>
    <dgm:cxn modelId="{33D86E56-48E6-4081-A57B-14C9B650B899}" srcId="{E25C42C9-6A28-48E9-BF5A-E0500DB87C45}" destId="{4408ECF8-29BD-49A8-99FA-4AE01040DB92}" srcOrd="0" destOrd="0" parTransId="{B6A8EDB0-9E03-4122-8513-5F93B9866AC6}" sibTransId="{F3D7FF41-E39E-43E2-BFED-B46A23A48D20}"/>
    <dgm:cxn modelId="{24845B07-987E-2A4D-BB6C-2B27D1D6C8E7}" type="presOf" srcId="{4408ECF8-29BD-49A8-99FA-4AE01040DB92}" destId="{BD18BF71-01EE-48A2-A828-3A29F327BA6C}" srcOrd="0" destOrd="0" presId="urn:microsoft.com/office/officeart/2005/8/layout/radial6"/>
    <dgm:cxn modelId="{2CDE255C-E746-4D99-9398-755C836BCC78}" srcId="{4408ECF8-29BD-49A8-99FA-4AE01040DB92}" destId="{DC7555FC-CB46-481D-A756-7A217CB42319}" srcOrd="1" destOrd="0" parTransId="{933C9E20-A173-4CF7-904E-5AADA65EB6BC}" sibTransId="{14177BF0-C031-4972-89BD-467544082365}"/>
    <dgm:cxn modelId="{1AD31281-6073-5F4E-9AD6-EFC2F42E1B3C}" type="presOf" srcId="{2FFD4226-3A2C-40A2-8AED-CA1CF4A798C8}" destId="{5B88FB4F-F37F-47DF-AE44-7782EB16E9FB}" srcOrd="0" destOrd="0" presId="urn:microsoft.com/office/officeart/2005/8/layout/radial6"/>
    <dgm:cxn modelId="{709CE6AB-525E-CB43-8611-6E8B180747DF}" type="presParOf" srcId="{55208048-A3BE-4F33-A17B-80D4DC3BE798}" destId="{BD18BF71-01EE-48A2-A828-3A29F327BA6C}" srcOrd="0" destOrd="0" presId="urn:microsoft.com/office/officeart/2005/8/layout/radial6"/>
    <dgm:cxn modelId="{7D36048F-98D4-D644-8A8C-A6B6B67CE524}" type="presParOf" srcId="{55208048-A3BE-4F33-A17B-80D4DC3BE798}" destId="{5B88FB4F-F37F-47DF-AE44-7782EB16E9FB}" srcOrd="1" destOrd="0" presId="urn:microsoft.com/office/officeart/2005/8/layout/radial6"/>
    <dgm:cxn modelId="{411B5E7E-EB38-A149-9CDB-F775560FAEC4}" type="presParOf" srcId="{55208048-A3BE-4F33-A17B-80D4DC3BE798}" destId="{E2808251-9DF6-4AEC-BE13-BCEA2539981F}" srcOrd="2" destOrd="0" presId="urn:microsoft.com/office/officeart/2005/8/layout/radial6"/>
    <dgm:cxn modelId="{8E957450-22E8-C547-B85C-D7C04B8FF552}" type="presParOf" srcId="{55208048-A3BE-4F33-A17B-80D4DC3BE798}" destId="{5B1B08C1-396E-45EA-8CFD-874F567809DE}" srcOrd="3" destOrd="0" presId="urn:microsoft.com/office/officeart/2005/8/layout/radial6"/>
    <dgm:cxn modelId="{8FD89435-6509-6A41-9578-A5B68EDC8293}" type="presParOf" srcId="{55208048-A3BE-4F33-A17B-80D4DC3BE798}" destId="{AF515944-393C-43B1-99D7-60FBD5B5C8C4}" srcOrd="4" destOrd="0" presId="urn:microsoft.com/office/officeart/2005/8/layout/radial6"/>
    <dgm:cxn modelId="{AEFCEE77-8A38-9A4A-B2FA-D1C536148B97}" type="presParOf" srcId="{55208048-A3BE-4F33-A17B-80D4DC3BE798}" destId="{CB066159-1FD6-4956-87BA-9AAFD4D5D81B}" srcOrd="5" destOrd="0" presId="urn:microsoft.com/office/officeart/2005/8/layout/radial6"/>
    <dgm:cxn modelId="{2BC98EDF-6E02-CB49-A546-7656BD18F79D}" type="presParOf" srcId="{55208048-A3BE-4F33-A17B-80D4DC3BE798}" destId="{5DF0C56D-600A-4F66-A508-3328F14F8BB2}" srcOrd="6" destOrd="0" presId="urn:microsoft.com/office/officeart/2005/8/layout/radial6"/>
    <dgm:cxn modelId="{1B313F7C-B4E9-6746-A905-CB73875A82BC}" type="presParOf" srcId="{55208048-A3BE-4F33-A17B-80D4DC3BE798}" destId="{EDA6C0BB-72C0-4497-84B3-299A6CF0FF85}" srcOrd="7" destOrd="0" presId="urn:microsoft.com/office/officeart/2005/8/layout/radial6"/>
    <dgm:cxn modelId="{36AE9C5E-730F-0A48-BCE4-7F5B37B9789E}" type="presParOf" srcId="{55208048-A3BE-4F33-A17B-80D4DC3BE798}" destId="{C29368AF-6040-465D-B62B-6A794E5F42A4}" srcOrd="8" destOrd="0" presId="urn:microsoft.com/office/officeart/2005/8/layout/radial6"/>
    <dgm:cxn modelId="{82C08F9E-D6BE-4B48-A4B2-A3E9AA80C615}" type="presParOf" srcId="{55208048-A3BE-4F33-A17B-80D4DC3BE798}" destId="{3BD15315-638F-4EB2-833E-94288EFD0A36}"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5C42C9-6A28-48E9-BF5A-E0500DB87C45}"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n-US"/>
        </a:p>
      </dgm:t>
    </dgm:pt>
    <dgm:pt modelId="{4408ECF8-29BD-49A8-99FA-4AE01040DB92}">
      <dgm:prSet phldrT="[Text]" custT="1"/>
      <dgm:spPr/>
      <dgm:t>
        <a:bodyPr/>
        <a:lstStyle/>
        <a:p>
          <a:r>
            <a:rPr lang="en-US" sz="2400" b="1" dirty="0" smtClean="0"/>
            <a:t>Source Contaminants</a:t>
          </a:r>
          <a:endParaRPr lang="en-US" sz="2400" b="1" dirty="0"/>
        </a:p>
      </dgm:t>
    </dgm:pt>
    <dgm:pt modelId="{B6A8EDB0-9E03-4122-8513-5F93B9866AC6}" type="parTrans" cxnId="{33D86E56-48E6-4081-A57B-14C9B650B899}">
      <dgm:prSet/>
      <dgm:spPr/>
      <dgm:t>
        <a:bodyPr/>
        <a:lstStyle/>
        <a:p>
          <a:endParaRPr lang="en-US"/>
        </a:p>
      </dgm:t>
    </dgm:pt>
    <dgm:pt modelId="{F3D7FF41-E39E-43E2-BFED-B46A23A48D20}" type="sibTrans" cxnId="{33D86E56-48E6-4081-A57B-14C9B650B899}">
      <dgm:prSet/>
      <dgm:spPr/>
      <dgm:t>
        <a:bodyPr/>
        <a:lstStyle/>
        <a:p>
          <a:endParaRPr lang="en-US"/>
        </a:p>
      </dgm:t>
    </dgm:pt>
    <dgm:pt modelId="{2FFD4226-3A2C-40A2-8AED-CA1CF4A798C8}">
      <dgm:prSet phldrT="[Text]"/>
      <dgm:spPr/>
      <dgm:t>
        <a:bodyPr/>
        <a:lstStyle/>
        <a:p>
          <a:r>
            <a:rPr lang="en-US" dirty="0" smtClean="0"/>
            <a:t>Wildfires: Organic Carbon</a:t>
          </a:r>
          <a:endParaRPr lang="en-US" dirty="0"/>
        </a:p>
      </dgm:t>
    </dgm:pt>
    <dgm:pt modelId="{F4895EEA-A2B5-4A8D-AF84-DFF53D9E04A2}" type="parTrans" cxnId="{1B48A25D-8734-48EC-9638-C657F2480967}">
      <dgm:prSet/>
      <dgm:spPr/>
      <dgm:t>
        <a:bodyPr/>
        <a:lstStyle/>
        <a:p>
          <a:endParaRPr lang="en-US"/>
        </a:p>
      </dgm:t>
    </dgm:pt>
    <dgm:pt modelId="{5D60CEC0-D8EC-4BF9-ACDA-23F113E2A05A}" type="sibTrans" cxnId="{1B48A25D-8734-48EC-9638-C657F2480967}">
      <dgm:prSet/>
      <dgm:spPr/>
      <dgm:t>
        <a:bodyPr/>
        <a:lstStyle/>
        <a:p>
          <a:endParaRPr lang="en-US"/>
        </a:p>
      </dgm:t>
    </dgm:pt>
    <dgm:pt modelId="{DC7555FC-CB46-481D-A756-7A217CB42319}">
      <dgm:prSet phldrT="[Text]"/>
      <dgm:spPr/>
      <dgm:t>
        <a:bodyPr/>
        <a:lstStyle/>
        <a:p>
          <a:r>
            <a:rPr lang="en-US" dirty="0" smtClean="0"/>
            <a:t>Mine: Uranium</a:t>
          </a:r>
          <a:endParaRPr lang="en-US" dirty="0"/>
        </a:p>
      </dgm:t>
    </dgm:pt>
    <dgm:pt modelId="{933C9E20-A173-4CF7-904E-5AADA65EB6BC}" type="parTrans" cxnId="{2CDE255C-E746-4D99-9398-755C836BCC78}">
      <dgm:prSet/>
      <dgm:spPr/>
      <dgm:t>
        <a:bodyPr/>
        <a:lstStyle/>
        <a:p>
          <a:endParaRPr lang="en-US"/>
        </a:p>
      </dgm:t>
    </dgm:pt>
    <dgm:pt modelId="{14177BF0-C031-4972-89BD-467544082365}" type="sibTrans" cxnId="{2CDE255C-E746-4D99-9398-755C836BCC78}">
      <dgm:prSet/>
      <dgm:spPr/>
      <dgm:t>
        <a:bodyPr/>
        <a:lstStyle/>
        <a:p>
          <a:endParaRPr lang="en-US"/>
        </a:p>
      </dgm:t>
    </dgm:pt>
    <dgm:pt modelId="{B16C6E45-9AC9-4CC0-BE2B-5F3534912988}">
      <dgm:prSet phldrT="[Text]"/>
      <dgm:spPr/>
      <dgm:t>
        <a:bodyPr/>
        <a:lstStyle/>
        <a:p>
          <a:r>
            <a:rPr lang="en-US" dirty="0" smtClean="0"/>
            <a:t>Agriculture: Pesticides, Nitrates</a:t>
          </a:r>
          <a:endParaRPr lang="en-US" dirty="0"/>
        </a:p>
      </dgm:t>
    </dgm:pt>
    <dgm:pt modelId="{88F4A726-13F2-47A2-8E9E-E78373DFAF96}" type="parTrans" cxnId="{A161E3C6-0EE1-4058-B538-8A7DA95A97DE}">
      <dgm:prSet/>
      <dgm:spPr/>
      <dgm:t>
        <a:bodyPr/>
        <a:lstStyle/>
        <a:p>
          <a:endParaRPr lang="en-US"/>
        </a:p>
      </dgm:t>
    </dgm:pt>
    <dgm:pt modelId="{65685A8A-2DAC-4D6D-89B5-03840701F745}" type="sibTrans" cxnId="{A161E3C6-0EE1-4058-B538-8A7DA95A97DE}">
      <dgm:prSet/>
      <dgm:spPr/>
      <dgm:t>
        <a:bodyPr/>
        <a:lstStyle/>
        <a:p>
          <a:endParaRPr lang="en-US"/>
        </a:p>
      </dgm:t>
    </dgm:pt>
    <dgm:pt modelId="{55208048-A3BE-4F33-A17B-80D4DC3BE798}" type="pres">
      <dgm:prSet presAssocID="{E25C42C9-6A28-48E9-BF5A-E0500DB87C45}" presName="Name0" presStyleCnt="0">
        <dgm:presLayoutVars>
          <dgm:chMax val="1"/>
          <dgm:dir/>
          <dgm:animLvl val="ctr"/>
          <dgm:resizeHandles val="exact"/>
        </dgm:presLayoutVars>
      </dgm:prSet>
      <dgm:spPr/>
      <dgm:t>
        <a:bodyPr/>
        <a:lstStyle/>
        <a:p>
          <a:endParaRPr lang="en-US"/>
        </a:p>
      </dgm:t>
    </dgm:pt>
    <dgm:pt modelId="{BD18BF71-01EE-48A2-A828-3A29F327BA6C}" type="pres">
      <dgm:prSet presAssocID="{4408ECF8-29BD-49A8-99FA-4AE01040DB92}" presName="centerShape" presStyleLbl="node0" presStyleIdx="0" presStyleCnt="1" custScaleX="142607" custScaleY="139991" custLinFactNeighborX="0" custLinFactNeighborY="1555"/>
      <dgm:spPr/>
      <dgm:t>
        <a:bodyPr/>
        <a:lstStyle/>
        <a:p>
          <a:endParaRPr lang="en-US"/>
        </a:p>
      </dgm:t>
    </dgm:pt>
    <dgm:pt modelId="{5B88FB4F-F37F-47DF-AE44-7782EB16E9FB}" type="pres">
      <dgm:prSet presAssocID="{2FFD4226-3A2C-40A2-8AED-CA1CF4A798C8}" presName="node" presStyleLbl="node1" presStyleIdx="0" presStyleCnt="3">
        <dgm:presLayoutVars>
          <dgm:bulletEnabled val="1"/>
        </dgm:presLayoutVars>
      </dgm:prSet>
      <dgm:spPr/>
      <dgm:t>
        <a:bodyPr/>
        <a:lstStyle/>
        <a:p>
          <a:endParaRPr lang="en-US"/>
        </a:p>
      </dgm:t>
    </dgm:pt>
    <dgm:pt modelId="{E2808251-9DF6-4AEC-BE13-BCEA2539981F}" type="pres">
      <dgm:prSet presAssocID="{2FFD4226-3A2C-40A2-8AED-CA1CF4A798C8}" presName="dummy" presStyleCnt="0"/>
      <dgm:spPr/>
      <dgm:t>
        <a:bodyPr/>
        <a:lstStyle/>
        <a:p>
          <a:endParaRPr lang="en-US"/>
        </a:p>
      </dgm:t>
    </dgm:pt>
    <dgm:pt modelId="{5B1B08C1-396E-45EA-8CFD-874F567809DE}" type="pres">
      <dgm:prSet presAssocID="{5D60CEC0-D8EC-4BF9-ACDA-23F113E2A05A}" presName="sibTrans" presStyleLbl="sibTrans2D1" presStyleIdx="0" presStyleCnt="3"/>
      <dgm:spPr/>
      <dgm:t>
        <a:bodyPr/>
        <a:lstStyle/>
        <a:p>
          <a:endParaRPr lang="en-US"/>
        </a:p>
      </dgm:t>
    </dgm:pt>
    <dgm:pt modelId="{AF515944-393C-43B1-99D7-60FBD5B5C8C4}" type="pres">
      <dgm:prSet presAssocID="{DC7555FC-CB46-481D-A756-7A217CB42319}" presName="node" presStyleLbl="node1" presStyleIdx="1" presStyleCnt="3" custRadScaleRad="106605" custRadScaleInc="-20022">
        <dgm:presLayoutVars>
          <dgm:bulletEnabled val="1"/>
        </dgm:presLayoutVars>
      </dgm:prSet>
      <dgm:spPr/>
      <dgm:t>
        <a:bodyPr/>
        <a:lstStyle/>
        <a:p>
          <a:endParaRPr lang="en-US"/>
        </a:p>
      </dgm:t>
    </dgm:pt>
    <dgm:pt modelId="{CB066159-1FD6-4956-87BA-9AAFD4D5D81B}" type="pres">
      <dgm:prSet presAssocID="{DC7555FC-CB46-481D-A756-7A217CB42319}" presName="dummy" presStyleCnt="0"/>
      <dgm:spPr/>
      <dgm:t>
        <a:bodyPr/>
        <a:lstStyle/>
        <a:p>
          <a:endParaRPr lang="en-US"/>
        </a:p>
      </dgm:t>
    </dgm:pt>
    <dgm:pt modelId="{5DF0C56D-600A-4F66-A508-3328F14F8BB2}" type="pres">
      <dgm:prSet presAssocID="{14177BF0-C031-4972-89BD-467544082365}" presName="sibTrans" presStyleLbl="sibTrans2D1" presStyleIdx="1" presStyleCnt="3" custLinFactNeighborY="-3370"/>
      <dgm:spPr/>
      <dgm:t>
        <a:bodyPr/>
        <a:lstStyle/>
        <a:p>
          <a:endParaRPr lang="en-US"/>
        </a:p>
      </dgm:t>
    </dgm:pt>
    <dgm:pt modelId="{EDA6C0BB-72C0-4497-84B3-299A6CF0FF85}" type="pres">
      <dgm:prSet presAssocID="{B16C6E45-9AC9-4CC0-BE2B-5F3534912988}" presName="node" presStyleLbl="node1" presStyleIdx="2" presStyleCnt="3" custRadScaleRad="103275" custRadScaleInc="28601">
        <dgm:presLayoutVars>
          <dgm:bulletEnabled val="1"/>
        </dgm:presLayoutVars>
      </dgm:prSet>
      <dgm:spPr/>
      <dgm:t>
        <a:bodyPr/>
        <a:lstStyle/>
        <a:p>
          <a:endParaRPr lang="en-US"/>
        </a:p>
      </dgm:t>
    </dgm:pt>
    <dgm:pt modelId="{C29368AF-6040-465D-B62B-6A794E5F42A4}" type="pres">
      <dgm:prSet presAssocID="{B16C6E45-9AC9-4CC0-BE2B-5F3534912988}" presName="dummy" presStyleCnt="0"/>
      <dgm:spPr/>
      <dgm:t>
        <a:bodyPr/>
        <a:lstStyle/>
        <a:p>
          <a:endParaRPr lang="en-US"/>
        </a:p>
      </dgm:t>
    </dgm:pt>
    <dgm:pt modelId="{3BD15315-638F-4EB2-833E-94288EFD0A36}" type="pres">
      <dgm:prSet presAssocID="{65685A8A-2DAC-4D6D-89B5-03840701F745}" presName="sibTrans" presStyleLbl="sibTrans2D1" presStyleIdx="2" presStyleCnt="3"/>
      <dgm:spPr/>
      <dgm:t>
        <a:bodyPr/>
        <a:lstStyle/>
        <a:p>
          <a:endParaRPr lang="en-US"/>
        </a:p>
      </dgm:t>
    </dgm:pt>
  </dgm:ptLst>
  <dgm:cxnLst>
    <dgm:cxn modelId="{5273E5E3-FAA3-E849-ADB8-2FB6EA46BBB6}" type="presOf" srcId="{65685A8A-2DAC-4D6D-89B5-03840701F745}" destId="{3BD15315-638F-4EB2-833E-94288EFD0A36}" srcOrd="0" destOrd="0" presId="urn:microsoft.com/office/officeart/2005/8/layout/radial6"/>
    <dgm:cxn modelId="{66A32877-0F70-564E-A33F-1986F743758D}" type="presOf" srcId="{4408ECF8-29BD-49A8-99FA-4AE01040DB92}" destId="{BD18BF71-01EE-48A2-A828-3A29F327BA6C}" srcOrd="0" destOrd="0" presId="urn:microsoft.com/office/officeart/2005/8/layout/radial6"/>
    <dgm:cxn modelId="{8680268D-CFEB-6042-8A6D-C3C892AD42FD}" type="presOf" srcId="{5D60CEC0-D8EC-4BF9-ACDA-23F113E2A05A}" destId="{5B1B08C1-396E-45EA-8CFD-874F567809DE}" srcOrd="0" destOrd="0" presId="urn:microsoft.com/office/officeart/2005/8/layout/radial6"/>
    <dgm:cxn modelId="{51A0D9A7-565F-3A4E-A361-000F36B6B10B}" type="presOf" srcId="{14177BF0-C031-4972-89BD-467544082365}" destId="{5DF0C56D-600A-4F66-A508-3328F14F8BB2}" srcOrd="0" destOrd="0" presId="urn:microsoft.com/office/officeart/2005/8/layout/radial6"/>
    <dgm:cxn modelId="{A161E3C6-0EE1-4058-B538-8A7DA95A97DE}" srcId="{4408ECF8-29BD-49A8-99FA-4AE01040DB92}" destId="{B16C6E45-9AC9-4CC0-BE2B-5F3534912988}" srcOrd="2" destOrd="0" parTransId="{88F4A726-13F2-47A2-8E9E-E78373DFAF96}" sibTransId="{65685A8A-2DAC-4D6D-89B5-03840701F745}"/>
    <dgm:cxn modelId="{33D86E56-48E6-4081-A57B-14C9B650B899}" srcId="{E25C42C9-6A28-48E9-BF5A-E0500DB87C45}" destId="{4408ECF8-29BD-49A8-99FA-4AE01040DB92}" srcOrd="0" destOrd="0" parTransId="{B6A8EDB0-9E03-4122-8513-5F93B9866AC6}" sibTransId="{F3D7FF41-E39E-43E2-BFED-B46A23A48D20}"/>
    <dgm:cxn modelId="{32F43297-C3DB-CB48-BDDA-90225457EE59}" type="presOf" srcId="{DC7555FC-CB46-481D-A756-7A217CB42319}" destId="{AF515944-393C-43B1-99D7-60FBD5B5C8C4}" srcOrd="0" destOrd="0" presId="urn:microsoft.com/office/officeart/2005/8/layout/radial6"/>
    <dgm:cxn modelId="{2CDE255C-E746-4D99-9398-755C836BCC78}" srcId="{4408ECF8-29BD-49A8-99FA-4AE01040DB92}" destId="{DC7555FC-CB46-481D-A756-7A217CB42319}" srcOrd="1" destOrd="0" parTransId="{933C9E20-A173-4CF7-904E-5AADA65EB6BC}" sibTransId="{14177BF0-C031-4972-89BD-467544082365}"/>
    <dgm:cxn modelId="{68CCA254-67CA-8244-8B68-6477268DC392}" type="presOf" srcId="{B16C6E45-9AC9-4CC0-BE2B-5F3534912988}" destId="{EDA6C0BB-72C0-4497-84B3-299A6CF0FF85}" srcOrd="0" destOrd="0" presId="urn:microsoft.com/office/officeart/2005/8/layout/radial6"/>
    <dgm:cxn modelId="{5321D9B8-6224-4E43-828B-C7492C509B4D}" type="presOf" srcId="{2FFD4226-3A2C-40A2-8AED-CA1CF4A798C8}" destId="{5B88FB4F-F37F-47DF-AE44-7782EB16E9FB}" srcOrd="0" destOrd="0" presId="urn:microsoft.com/office/officeart/2005/8/layout/radial6"/>
    <dgm:cxn modelId="{328BBDED-C8C6-C543-BFF2-D3DEF0B5FCA3}" type="presOf" srcId="{E25C42C9-6A28-48E9-BF5A-E0500DB87C45}" destId="{55208048-A3BE-4F33-A17B-80D4DC3BE798}" srcOrd="0" destOrd="0" presId="urn:microsoft.com/office/officeart/2005/8/layout/radial6"/>
    <dgm:cxn modelId="{1B48A25D-8734-48EC-9638-C657F2480967}" srcId="{4408ECF8-29BD-49A8-99FA-4AE01040DB92}" destId="{2FFD4226-3A2C-40A2-8AED-CA1CF4A798C8}" srcOrd="0" destOrd="0" parTransId="{F4895EEA-A2B5-4A8D-AF84-DFF53D9E04A2}" sibTransId="{5D60CEC0-D8EC-4BF9-ACDA-23F113E2A05A}"/>
    <dgm:cxn modelId="{F3C724EF-5FF4-6940-9620-F26628E7CEA3}" type="presParOf" srcId="{55208048-A3BE-4F33-A17B-80D4DC3BE798}" destId="{BD18BF71-01EE-48A2-A828-3A29F327BA6C}" srcOrd="0" destOrd="0" presId="urn:microsoft.com/office/officeart/2005/8/layout/radial6"/>
    <dgm:cxn modelId="{1DA1189B-D5CC-6349-B5E5-C0BD58DC0BBD}" type="presParOf" srcId="{55208048-A3BE-4F33-A17B-80D4DC3BE798}" destId="{5B88FB4F-F37F-47DF-AE44-7782EB16E9FB}" srcOrd="1" destOrd="0" presId="urn:microsoft.com/office/officeart/2005/8/layout/radial6"/>
    <dgm:cxn modelId="{C389EDE7-F5F7-4C44-BF5C-327F6503CCBE}" type="presParOf" srcId="{55208048-A3BE-4F33-A17B-80D4DC3BE798}" destId="{E2808251-9DF6-4AEC-BE13-BCEA2539981F}" srcOrd="2" destOrd="0" presId="urn:microsoft.com/office/officeart/2005/8/layout/radial6"/>
    <dgm:cxn modelId="{5FDAA8C5-F3C4-5E41-A5A1-6B86CDF7B123}" type="presParOf" srcId="{55208048-A3BE-4F33-A17B-80D4DC3BE798}" destId="{5B1B08C1-396E-45EA-8CFD-874F567809DE}" srcOrd="3" destOrd="0" presId="urn:microsoft.com/office/officeart/2005/8/layout/radial6"/>
    <dgm:cxn modelId="{7C3AF66C-983C-8B49-B9C4-F37DE2584536}" type="presParOf" srcId="{55208048-A3BE-4F33-A17B-80D4DC3BE798}" destId="{AF515944-393C-43B1-99D7-60FBD5B5C8C4}" srcOrd="4" destOrd="0" presId="urn:microsoft.com/office/officeart/2005/8/layout/radial6"/>
    <dgm:cxn modelId="{DB7CEE7B-41F4-7B45-AD6D-55B8676F2D95}" type="presParOf" srcId="{55208048-A3BE-4F33-A17B-80D4DC3BE798}" destId="{CB066159-1FD6-4956-87BA-9AAFD4D5D81B}" srcOrd="5" destOrd="0" presId="urn:microsoft.com/office/officeart/2005/8/layout/radial6"/>
    <dgm:cxn modelId="{8CC748EB-E1D0-AF49-B9F4-6FBD5C512FEE}" type="presParOf" srcId="{55208048-A3BE-4F33-A17B-80D4DC3BE798}" destId="{5DF0C56D-600A-4F66-A508-3328F14F8BB2}" srcOrd="6" destOrd="0" presId="urn:microsoft.com/office/officeart/2005/8/layout/radial6"/>
    <dgm:cxn modelId="{4C603D72-D5A9-9146-88BE-1D0B405A0732}" type="presParOf" srcId="{55208048-A3BE-4F33-A17B-80D4DC3BE798}" destId="{EDA6C0BB-72C0-4497-84B3-299A6CF0FF85}" srcOrd="7" destOrd="0" presId="urn:microsoft.com/office/officeart/2005/8/layout/radial6"/>
    <dgm:cxn modelId="{B5AB8AC4-4025-A446-BAAD-6C3A18061C91}" type="presParOf" srcId="{55208048-A3BE-4F33-A17B-80D4DC3BE798}" destId="{C29368AF-6040-465D-B62B-6A794E5F42A4}" srcOrd="8" destOrd="0" presId="urn:microsoft.com/office/officeart/2005/8/layout/radial6"/>
    <dgm:cxn modelId="{486385C4-8C6D-C845-A0B9-DCB27D21C2DB}" type="presParOf" srcId="{55208048-A3BE-4F33-A17B-80D4DC3BE798}" destId="{3BD15315-638F-4EB2-833E-94288EFD0A36}"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15315-638F-4EB2-833E-94288EFD0A36}">
      <dsp:nvSpPr>
        <dsp:cNvPr id="0" name=""/>
        <dsp:cNvSpPr/>
      </dsp:nvSpPr>
      <dsp:spPr>
        <a:xfrm>
          <a:off x="1831117" y="687758"/>
          <a:ext cx="4601351" cy="4601351"/>
        </a:xfrm>
        <a:prstGeom prst="blockArc">
          <a:avLst>
            <a:gd name="adj1" fmla="val 9646344"/>
            <a:gd name="adj2" fmla="val 16319733"/>
            <a:gd name="adj3" fmla="val 4638"/>
          </a:avLst>
        </a:prstGeom>
        <a:solidFill>
          <a:schemeClr val="accent3">
            <a:hueOff val="-9633507"/>
            <a:satOff val="18401"/>
            <a:lumOff val="1137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F0C56D-600A-4F66-A508-3328F14F8BB2}">
      <dsp:nvSpPr>
        <dsp:cNvPr id="0" name=""/>
        <dsp:cNvSpPr/>
      </dsp:nvSpPr>
      <dsp:spPr>
        <a:xfrm>
          <a:off x="1882795" y="856489"/>
          <a:ext cx="4601351" cy="4601351"/>
        </a:xfrm>
        <a:prstGeom prst="blockArc">
          <a:avLst>
            <a:gd name="adj1" fmla="val 731238"/>
            <a:gd name="adj2" fmla="val 10314957"/>
            <a:gd name="adj3" fmla="val 4638"/>
          </a:avLst>
        </a:prstGeom>
        <a:solidFill>
          <a:schemeClr val="accent3">
            <a:hueOff val="-4816754"/>
            <a:satOff val="9200"/>
            <a:lumOff val="568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1B08C1-396E-45EA-8CFD-874F567809DE}">
      <dsp:nvSpPr>
        <dsp:cNvPr id="0" name=""/>
        <dsp:cNvSpPr/>
      </dsp:nvSpPr>
      <dsp:spPr>
        <a:xfrm>
          <a:off x="2056506" y="693285"/>
          <a:ext cx="4601351" cy="4601351"/>
        </a:xfrm>
        <a:prstGeom prst="blockArc">
          <a:avLst>
            <a:gd name="adj1" fmla="val 15949580"/>
            <a:gd name="adj2" fmla="val 1421631"/>
            <a:gd name="adj3" fmla="val 463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18BF71-01EE-48A2-A828-3A29F327BA6C}">
      <dsp:nvSpPr>
        <dsp:cNvPr id="0" name=""/>
        <dsp:cNvSpPr/>
      </dsp:nvSpPr>
      <dsp:spPr>
        <a:xfrm>
          <a:off x="2700298" y="1577633"/>
          <a:ext cx="3019502" cy="296411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Source Contaminants</a:t>
          </a:r>
          <a:endParaRPr lang="en-US" sz="2400" b="1" kern="1200" dirty="0"/>
        </a:p>
      </dsp:txBody>
      <dsp:txXfrm>
        <a:off x="3142494" y="2011717"/>
        <a:ext cx="2135110" cy="2095944"/>
      </dsp:txXfrm>
    </dsp:sp>
    <dsp:sp modelId="{5B88FB4F-F37F-47DF-AE44-7782EB16E9FB}">
      <dsp:nvSpPr>
        <dsp:cNvPr id="0" name=""/>
        <dsp:cNvSpPr/>
      </dsp:nvSpPr>
      <dsp:spPr>
        <a:xfrm>
          <a:off x="3468974" y="1403"/>
          <a:ext cx="1482151" cy="148215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Wildfires: Organic Carbon</a:t>
          </a:r>
          <a:endParaRPr lang="en-US" sz="1400" kern="1200" dirty="0"/>
        </a:p>
      </dsp:txBody>
      <dsp:txXfrm>
        <a:off x="3686030" y="218459"/>
        <a:ext cx="1048039" cy="1048039"/>
      </dsp:txXfrm>
    </dsp:sp>
    <dsp:sp modelId="{AF515944-393C-43B1-99D7-60FBD5B5C8C4}">
      <dsp:nvSpPr>
        <dsp:cNvPr id="0" name=""/>
        <dsp:cNvSpPr/>
      </dsp:nvSpPr>
      <dsp:spPr>
        <a:xfrm>
          <a:off x="5690416" y="3145846"/>
          <a:ext cx="1482151" cy="1482151"/>
        </a:xfrm>
        <a:prstGeom prst="ellipse">
          <a:avLst/>
        </a:prstGeom>
        <a:solidFill>
          <a:schemeClr val="accent3">
            <a:hueOff val="-4816754"/>
            <a:satOff val="92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Mine: Uranium</a:t>
          </a:r>
          <a:endParaRPr lang="en-US" sz="1400" kern="1200" dirty="0"/>
        </a:p>
      </dsp:txBody>
      <dsp:txXfrm>
        <a:off x="5907472" y="3362902"/>
        <a:ext cx="1048039" cy="1048039"/>
      </dsp:txXfrm>
    </dsp:sp>
    <dsp:sp modelId="{EDA6C0BB-72C0-4497-84B3-299A6CF0FF85}">
      <dsp:nvSpPr>
        <dsp:cNvPr id="0" name=""/>
        <dsp:cNvSpPr/>
      </dsp:nvSpPr>
      <dsp:spPr>
        <a:xfrm>
          <a:off x="1268759" y="2987449"/>
          <a:ext cx="1482151" cy="1482151"/>
        </a:xfrm>
        <a:prstGeom prst="ellipse">
          <a:avLst/>
        </a:prstGeom>
        <a:solidFill>
          <a:schemeClr val="accent3">
            <a:hueOff val="-9633507"/>
            <a:satOff val="18401"/>
            <a:lumOff val="113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Agriculture: Pesticides, Nitrates</a:t>
          </a:r>
          <a:endParaRPr lang="en-US" sz="1400" kern="1200" dirty="0"/>
        </a:p>
      </dsp:txBody>
      <dsp:txXfrm>
        <a:off x="1485815" y="3204505"/>
        <a:ext cx="1048039" cy="1048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6C82B-03A2-5547-AB59-298A3C5C220A}">
      <dsp:nvSpPr>
        <dsp:cNvPr id="0" name=""/>
        <dsp:cNvSpPr/>
      </dsp:nvSpPr>
      <dsp:spPr>
        <a:xfrm>
          <a:off x="4658" y="751356"/>
          <a:ext cx="3722650" cy="275102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dsp:spPr>
      <dsp:style>
        <a:lnRef idx="0">
          <a:scrgbClr r="0" g="0" b="0"/>
        </a:lnRef>
        <a:fillRef idx="1">
          <a:scrgbClr r="0" g="0" b="0"/>
        </a:fillRef>
        <a:effectRef idx="0">
          <a:scrgbClr r="0" g="0" b="0"/>
        </a:effectRef>
        <a:fontRef idx="minor"/>
      </dsp:style>
    </dsp:sp>
    <dsp:sp modelId="{1DB2E759-417D-3E4A-B8AE-B1D89E8D98FA}">
      <dsp:nvSpPr>
        <dsp:cNvPr id="0" name=""/>
        <dsp:cNvSpPr/>
      </dsp:nvSpPr>
      <dsp:spPr>
        <a:xfrm>
          <a:off x="757109" y="3003569"/>
          <a:ext cx="3207815" cy="770891"/>
        </a:xfrm>
        <a:prstGeom prst="rect">
          <a:avLst/>
        </a:prstGeom>
        <a:solidFill>
          <a:schemeClr val="accent2">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en-US" sz="2400" kern="1200" dirty="0" smtClean="0"/>
            <a:t>Loss of Vegetation Exposure of Soil</a:t>
          </a:r>
          <a:endParaRPr lang="en-US" sz="2400" kern="1200" dirty="0"/>
        </a:p>
      </dsp:txBody>
      <dsp:txXfrm>
        <a:off x="757109" y="3003569"/>
        <a:ext cx="3207815" cy="770891"/>
      </dsp:txXfrm>
    </dsp:sp>
    <dsp:sp modelId="{0CC6D951-53D7-F743-A93A-6D29362404D0}">
      <dsp:nvSpPr>
        <dsp:cNvPr id="0" name=""/>
        <dsp:cNvSpPr/>
      </dsp:nvSpPr>
      <dsp:spPr>
        <a:xfrm>
          <a:off x="4532528" y="751356"/>
          <a:ext cx="3722650" cy="275102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C43A9F4C-197D-B343-AF93-CB8FD89422BA}">
      <dsp:nvSpPr>
        <dsp:cNvPr id="0" name=""/>
        <dsp:cNvSpPr/>
      </dsp:nvSpPr>
      <dsp:spPr>
        <a:xfrm>
          <a:off x="5284979" y="3003569"/>
          <a:ext cx="3207815" cy="770891"/>
        </a:xfrm>
        <a:prstGeom prst="rect">
          <a:avLst/>
        </a:prstGeom>
        <a:solidFill>
          <a:schemeClr val="accent2">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en-US" sz="2400" kern="1200" dirty="0" smtClean="0"/>
            <a:t>Increase Water Runoff</a:t>
          </a:r>
          <a:endParaRPr lang="en-US" sz="2400" kern="1200" dirty="0"/>
        </a:p>
      </dsp:txBody>
      <dsp:txXfrm>
        <a:off x="5284979" y="3003569"/>
        <a:ext cx="3207815" cy="7708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15315-638F-4EB2-833E-94288EFD0A36}">
      <dsp:nvSpPr>
        <dsp:cNvPr id="0" name=""/>
        <dsp:cNvSpPr/>
      </dsp:nvSpPr>
      <dsp:spPr>
        <a:xfrm>
          <a:off x="1831117" y="687758"/>
          <a:ext cx="4601351" cy="4601351"/>
        </a:xfrm>
        <a:prstGeom prst="blockArc">
          <a:avLst>
            <a:gd name="adj1" fmla="val 9646344"/>
            <a:gd name="adj2" fmla="val 16319733"/>
            <a:gd name="adj3" fmla="val 4638"/>
          </a:avLst>
        </a:prstGeom>
        <a:solidFill>
          <a:schemeClr val="accent3">
            <a:hueOff val="-9633507"/>
            <a:satOff val="18401"/>
            <a:lumOff val="1137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F0C56D-600A-4F66-A508-3328F14F8BB2}">
      <dsp:nvSpPr>
        <dsp:cNvPr id="0" name=""/>
        <dsp:cNvSpPr/>
      </dsp:nvSpPr>
      <dsp:spPr>
        <a:xfrm>
          <a:off x="1954714" y="908714"/>
          <a:ext cx="4601351" cy="4601351"/>
        </a:xfrm>
        <a:prstGeom prst="blockArc">
          <a:avLst>
            <a:gd name="adj1" fmla="val 731238"/>
            <a:gd name="adj2" fmla="val 10314957"/>
            <a:gd name="adj3" fmla="val 4638"/>
          </a:avLst>
        </a:prstGeom>
        <a:solidFill>
          <a:schemeClr val="accent3">
            <a:hueOff val="-4816754"/>
            <a:satOff val="9200"/>
            <a:lumOff val="568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1B08C1-396E-45EA-8CFD-874F567809DE}">
      <dsp:nvSpPr>
        <dsp:cNvPr id="0" name=""/>
        <dsp:cNvSpPr/>
      </dsp:nvSpPr>
      <dsp:spPr>
        <a:xfrm>
          <a:off x="2072933" y="683162"/>
          <a:ext cx="4601351" cy="4601351"/>
        </a:xfrm>
        <a:prstGeom prst="blockArc">
          <a:avLst>
            <a:gd name="adj1" fmla="val 15949580"/>
            <a:gd name="adj2" fmla="val 1421631"/>
            <a:gd name="adj3" fmla="val 463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18BF71-01EE-48A2-A828-3A29F327BA6C}">
      <dsp:nvSpPr>
        <dsp:cNvPr id="0" name=""/>
        <dsp:cNvSpPr/>
      </dsp:nvSpPr>
      <dsp:spPr>
        <a:xfrm>
          <a:off x="2700298" y="1577633"/>
          <a:ext cx="3019502" cy="296411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Source Contaminants</a:t>
          </a:r>
          <a:endParaRPr lang="en-US" sz="2400" b="1" kern="1200" dirty="0"/>
        </a:p>
      </dsp:txBody>
      <dsp:txXfrm>
        <a:off x="3142494" y="2011717"/>
        <a:ext cx="2135110" cy="2095944"/>
      </dsp:txXfrm>
    </dsp:sp>
    <dsp:sp modelId="{5B88FB4F-F37F-47DF-AE44-7782EB16E9FB}">
      <dsp:nvSpPr>
        <dsp:cNvPr id="0" name=""/>
        <dsp:cNvSpPr/>
      </dsp:nvSpPr>
      <dsp:spPr>
        <a:xfrm>
          <a:off x="3468974" y="1403"/>
          <a:ext cx="1482151" cy="148215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Wildfires: Organic Carbon</a:t>
          </a:r>
          <a:endParaRPr lang="en-US" sz="1400" kern="1200" dirty="0"/>
        </a:p>
      </dsp:txBody>
      <dsp:txXfrm>
        <a:off x="3686030" y="218459"/>
        <a:ext cx="1048039" cy="1048039"/>
      </dsp:txXfrm>
    </dsp:sp>
    <dsp:sp modelId="{AF515944-393C-43B1-99D7-60FBD5B5C8C4}">
      <dsp:nvSpPr>
        <dsp:cNvPr id="0" name=""/>
        <dsp:cNvSpPr/>
      </dsp:nvSpPr>
      <dsp:spPr>
        <a:xfrm>
          <a:off x="5690416" y="3145846"/>
          <a:ext cx="1482151" cy="1482151"/>
        </a:xfrm>
        <a:prstGeom prst="ellipse">
          <a:avLst/>
        </a:prstGeom>
        <a:solidFill>
          <a:schemeClr val="accent3">
            <a:hueOff val="-4816754"/>
            <a:satOff val="92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Mine: Uranium</a:t>
          </a:r>
          <a:endParaRPr lang="en-US" sz="1400" kern="1200" dirty="0"/>
        </a:p>
      </dsp:txBody>
      <dsp:txXfrm>
        <a:off x="5907472" y="3362902"/>
        <a:ext cx="1048039" cy="1048039"/>
      </dsp:txXfrm>
    </dsp:sp>
    <dsp:sp modelId="{EDA6C0BB-72C0-4497-84B3-299A6CF0FF85}">
      <dsp:nvSpPr>
        <dsp:cNvPr id="0" name=""/>
        <dsp:cNvSpPr/>
      </dsp:nvSpPr>
      <dsp:spPr>
        <a:xfrm>
          <a:off x="1268759" y="2987449"/>
          <a:ext cx="1482151" cy="1482151"/>
        </a:xfrm>
        <a:prstGeom prst="ellipse">
          <a:avLst/>
        </a:prstGeom>
        <a:solidFill>
          <a:schemeClr val="accent3">
            <a:hueOff val="-9633507"/>
            <a:satOff val="18401"/>
            <a:lumOff val="113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Agriculture: Pesticides, Nitrates</a:t>
          </a:r>
          <a:endParaRPr lang="en-US" sz="1400" kern="1200" dirty="0"/>
        </a:p>
      </dsp:txBody>
      <dsp:txXfrm>
        <a:off x="1485815" y="3204505"/>
        <a:ext cx="1048039" cy="10480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15315-638F-4EB2-833E-94288EFD0A36}">
      <dsp:nvSpPr>
        <dsp:cNvPr id="0" name=""/>
        <dsp:cNvSpPr/>
      </dsp:nvSpPr>
      <dsp:spPr>
        <a:xfrm>
          <a:off x="1831117" y="687758"/>
          <a:ext cx="4601351" cy="4601351"/>
        </a:xfrm>
        <a:prstGeom prst="blockArc">
          <a:avLst>
            <a:gd name="adj1" fmla="val 9646344"/>
            <a:gd name="adj2" fmla="val 16319733"/>
            <a:gd name="adj3" fmla="val 4638"/>
          </a:avLst>
        </a:prstGeom>
        <a:solidFill>
          <a:schemeClr val="accent3">
            <a:hueOff val="-9633507"/>
            <a:satOff val="18401"/>
            <a:lumOff val="1137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F0C56D-600A-4F66-A508-3328F14F8BB2}">
      <dsp:nvSpPr>
        <dsp:cNvPr id="0" name=""/>
        <dsp:cNvSpPr/>
      </dsp:nvSpPr>
      <dsp:spPr>
        <a:xfrm>
          <a:off x="1934146" y="956752"/>
          <a:ext cx="4601351" cy="4601351"/>
        </a:xfrm>
        <a:prstGeom prst="blockArc">
          <a:avLst>
            <a:gd name="adj1" fmla="val 731238"/>
            <a:gd name="adj2" fmla="val 10314957"/>
            <a:gd name="adj3" fmla="val 4638"/>
          </a:avLst>
        </a:prstGeom>
        <a:solidFill>
          <a:schemeClr val="accent3">
            <a:hueOff val="-4816754"/>
            <a:satOff val="9200"/>
            <a:lumOff val="568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1B08C1-396E-45EA-8CFD-874F567809DE}">
      <dsp:nvSpPr>
        <dsp:cNvPr id="0" name=""/>
        <dsp:cNvSpPr/>
      </dsp:nvSpPr>
      <dsp:spPr>
        <a:xfrm>
          <a:off x="2072933" y="683162"/>
          <a:ext cx="4601351" cy="4601351"/>
        </a:xfrm>
        <a:prstGeom prst="blockArc">
          <a:avLst>
            <a:gd name="adj1" fmla="val 15949580"/>
            <a:gd name="adj2" fmla="val 1421631"/>
            <a:gd name="adj3" fmla="val 463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18BF71-01EE-48A2-A828-3A29F327BA6C}">
      <dsp:nvSpPr>
        <dsp:cNvPr id="0" name=""/>
        <dsp:cNvSpPr/>
      </dsp:nvSpPr>
      <dsp:spPr>
        <a:xfrm>
          <a:off x="2700298" y="1577633"/>
          <a:ext cx="3019502" cy="296411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Source Contaminants</a:t>
          </a:r>
          <a:endParaRPr lang="en-US" sz="2400" b="1" kern="1200" dirty="0"/>
        </a:p>
      </dsp:txBody>
      <dsp:txXfrm>
        <a:off x="3142494" y="2011717"/>
        <a:ext cx="2135110" cy="2095944"/>
      </dsp:txXfrm>
    </dsp:sp>
    <dsp:sp modelId="{5B88FB4F-F37F-47DF-AE44-7782EB16E9FB}">
      <dsp:nvSpPr>
        <dsp:cNvPr id="0" name=""/>
        <dsp:cNvSpPr/>
      </dsp:nvSpPr>
      <dsp:spPr>
        <a:xfrm>
          <a:off x="3468974" y="1403"/>
          <a:ext cx="1482151" cy="148215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Wildfires: Organic Carbon</a:t>
          </a:r>
          <a:endParaRPr lang="en-US" sz="1400" kern="1200" dirty="0"/>
        </a:p>
      </dsp:txBody>
      <dsp:txXfrm>
        <a:off x="3686030" y="218459"/>
        <a:ext cx="1048039" cy="1048039"/>
      </dsp:txXfrm>
    </dsp:sp>
    <dsp:sp modelId="{AF515944-393C-43B1-99D7-60FBD5B5C8C4}">
      <dsp:nvSpPr>
        <dsp:cNvPr id="0" name=""/>
        <dsp:cNvSpPr/>
      </dsp:nvSpPr>
      <dsp:spPr>
        <a:xfrm>
          <a:off x="5690416" y="3145846"/>
          <a:ext cx="1482151" cy="1482151"/>
        </a:xfrm>
        <a:prstGeom prst="ellipse">
          <a:avLst/>
        </a:prstGeom>
        <a:solidFill>
          <a:schemeClr val="accent3">
            <a:hueOff val="-4816754"/>
            <a:satOff val="92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Mine: Uranium</a:t>
          </a:r>
          <a:endParaRPr lang="en-US" sz="1400" kern="1200" dirty="0"/>
        </a:p>
      </dsp:txBody>
      <dsp:txXfrm>
        <a:off x="5907472" y="3362902"/>
        <a:ext cx="1048039" cy="1048039"/>
      </dsp:txXfrm>
    </dsp:sp>
    <dsp:sp modelId="{EDA6C0BB-72C0-4497-84B3-299A6CF0FF85}">
      <dsp:nvSpPr>
        <dsp:cNvPr id="0" name=""/>
        <dsp:cNvSpPr/>
      </dsp:nvSpPr>
      <dsp:spPr>
        <a:xfrm>
          <a:off x="1268759" y="2987449"/>
          <a:ext cx="1482151" cy="1482151"/>
        </a:xfrm>
        <a:prstGeom prst="ellipse">
          <a:avLst/>
        </a:prstGeom>
        <a:solidFill>
          <a:schemeClr val="accent3">
            <a:hueOff val="-9633507"/>
            <a:satOff val="18401"/>
            <a:lumOff val="113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Agriculture: Pesticides, Nitrates</a:t>
          </a:r>
          <a:endParaRPr lang="en-US" sz="1400" kern="1200" dirty="0"/>
        </a:p>
      </dsp:txBody>
      <dsp:txXfrm>
        <a:off x="1485815" y="3204505"/>
        <a:ext cx="1048039" cy="104803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B841C6-AAEF-D84A-8C76-EC10DD4C7075}" type="datetimeFigureOut">
              <a:rPr lang="en-US" smtClean="0"/>
              <a:t>3/24/2015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FFA2E7-8E76-8D4A-A54A-B37DF1B44CD9}" type="slidenum">
              <a:rPr lang="en-US" smtClean="0"/>
              <a:t>‹#›</a:t>
            </a:fld>
            <a:endParaRPr lang="en-US"/>
          </a:p>
        </p:txBody>
      </p:sp>
    </p:spTree>
    <p:extLst>
      <p:ext uri="{BB962C8B-B14F-4D97-AF65-F5344CB8AC3E}">
        <p14:creationId xmlns:p14="http://schemas.microsoft.com/office/powerpoint/2010/main" val="41161056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1</a:t>
            </a:fld>
            <a:endParaRPr lang="en-US"/>
          </a:p>
        </p:txBody>
      </p:sp>
    </p:spTree>
    <p:extLst>
      <p:ext uri="{BB962C8B-B14F-4D97-AF65-F5344CB8AC3E}">
        <p14:creationId xmlns:p14="http://schemas.microsoft.com/office/powerpoint/2010/main" val="13547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Earth observations</a:t>
            </a:r>
          </a:p>
          <a:p>
            <a:pPr lvl="1"/>
            <a:r>
              <a:rPr lang="en-US" dirty="0" smtClean="0"/>
              <a:t>Landsat 7 ETM+</a:t>
            </a:r>
          </a:p>
          <a:p>
            <a:pPr lvl="1"/>
            <a:r>
              <a:rPr lang="en-US" dirty="0" smtClean="0"/>
              <a:t>Landsat 8 OLI/TIRS</a:t>
            </a:r>
          </a:p>
          <a:p>
            <a:r>
              <a:rPr lang="en-US" dirty="0" smtClean="0"/>
              <a:t>Acquisition &amp; Processing</a:t>
            </a:r>
          </a:p>
          <a:p>
            <a:pPr lvl="1"/>
            <a:r>
              <a:rPr lang="en-US" dirty="0" smtClean="0"/>
              <a:t>Denver Water provided us with the current water sampling sites and the areas of the fires</a:t>
            </a:r>
          </a:p>
          <a:p>
            <a:pPr lvl="1"/>
            <a:r>
              <a:rPr lang="en-US" dirty="0" smtClean="0"/>
              <a:t>The National Hydrological Dataset (NHD) provided watersheds, rivers, streams, and water bodies</a:t>
            </a:r>
          </a:p>
          <a:p>
            <a:pPr lvl="1"/>
            <a:r>
              <a:rPr lang="en-US" dirty="0" smtClean="0"/>
              <a:t>Crop, soil type, and land data was obtained from ___</a:t>
            </a:r>
          </a:p>
          <a:p>
            <a:pPr lvl="1"/>
            <a:r>
              <a:rPr lang="en-US" dirty="0" smtClean="0"/>
              <a:t>Using the RUSLE model, a pollution risk assessment map was created</a:t>
            </a:r>
          </a:p>
          <a:p>
            <a:pPr lvl="1"/>
            <a:r>
              <a:rPr lang="en-US" dirty="0" smtClean="0">
                <a:solidFill>
                  <a:srgbClr val="FF0000"/>
                </a:solidFill>
              </a:rPr>
              <a:t>[other types of processing things we’re going to do]</a:t>
            </a:r>
          </a:p>
          <a:p>
            <a:r>
              <a:rPr lang="en-US" dirty="0" smtClean="0"/>
              <a:t>Analysis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16</a:t>
            </a:fld>
            <a:endParaRPr lang="en-US"/>
          </a:p>
        </p:txBody>
      </p:sp>
    </p:spTree>
    <p:extLst>
      <p:ext uri="{BB962C8B-B14F-4D97-AF65-F5344CB8AC3E}">
        <p14:creationId xmlns:p14="http://schemas.microsoft.com/office/powerpoint/2010/main" val="75767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Earth observations</a:t>
            </a:r>
          </a:p>
          <a:p>
            <a:pPr lvl="1"/>
            <a:r>
              <a:rPr lang="en-US" dirty="0" smtClean="0"/>
              <a:t>Landsat 7 ETM+</a:t>
            </a:r>
          </a:p>
          <a:p>
            <a:pPr lvl="1"/>
            <a:r>
              <a:rPr lang="en-US" dirty="0" smtClean="0"/>
              <a:t>Landsat 8 OLI/TIRS</a:t>
            </a:r>
          </a:p>
          <a:p>
            <a:r>
              <a:rPr lang="en-US" dirty="0" smtClean="0"/>
              <a:t>Acquisition &amp; Processing</a:t>
            </a:r>
          </a:p>
          <a:p>
            <a:pPr lvl="1"/>
            <a:r>
              <a:rPr lang="en-US" dirty="0" smtClean="0"/>
              <a:t>Denver Water provided us with the current water sampling sites and the areas of the fires</a:t>
            </a:r>
          </a:p>
          <a:p>
            <a:pPr lvl="1"/>
            <a:r>
              <a:rPr lang="en-US" dirty="0" smtClean="0"/>
              <a:t>The National Hydrological Dataset (NHD) provided watersheds, rivers, streams, and water bodies</a:t>
            </a:r>
          </a:p>
          <a:p>
            <a:pPr lvl="1"/>
            <a:r>
              <a:rPr lang="en-US" dirty="0" smtClean="0"/>
              <a:t>Crop, soil type, and land data was obtained from ___</a:t>
            </a:r>
          </a:p>
          <a:p>
            <a:pPr lvl="1"/>
            <a:r>
              <a:rPr lang="en-US" dirty="0" smtClean="0"/>
              <a:t>Using the RUSLE model, a pollution risk assessment map was created</a:t>
            </a:r>
          </a:p>
          <a:p>
            <a:pPr lvl="1"/>
            <a:r>
              <a:rPr lang="en-US" dirty="0" smtClean="0">
                <a:solidFill>
                  <a:srgbClr val="FF0000"/>
                </a:solidFill>
              </a:rPr>
              <a:t>[other types of processing things we’re going to do]</a:t>
            </a:r>
          </a:p>
          <a:p>
            <a:r>
              <a:rPr lang="en-US" dirty="0" smtClean="0"/>
              <a:t>Analysis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17</a:t>
            </a:fld>
            <a:endParaRPr lang="en-US"/>
          </a:p>
        </p:txBody>
      </p:sp>
    </p:spTree>
    <p:extLst>
      <p:ext uri="{BB962C8B-B14F-4D97-AF65-F5344CB8AC3E}">
        <p14:creationId xmlns:p14="http://schemas.microsoft.com/office/powerpoint/2010/main" val="934483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Earth observations</a:t>
            </a:r>
          </a:p>
          <a:p>
            <a:pPr lvl="1"/>
            <a:r>
              <a:rPr lang="en-US" dirty="0" smtClean="0"/>
              <a:t>Landsat 7 ETM+</a:t>
            </a:r>
          </a:p>
          <a:p>
            <a:pPr lvl="1"/>
            <a:r>
              <a:rPr lang="en-US" dirty="0" smtClean="0"/>
              <a:t>Landsat 8 OLI/TIRS</a:t>
            </a:r>
          </a:p>
          <a:p>
            <a:r>
              <a:rPr lang="en-US" dirty="0" smtClean="0"/>
              <a:t>Acquisition &amp; Processing</a:t>
            </a:r>
          </a:p>
          <a:p>
            <a:pPr lvl="1"/>
            <a:r>
              <a:rPr lang="en-US" dirty="0" smtClean="0"/>
              <a:t>Denver Water provided us with the current water sampling sites and the areas of the fires</a:t>
            </a:r>
          </a:p>
          <a:p>
            <a:pPr lvl="1"/>
            <a:r>
              <a:rPr lang="en-US" dirty="0" smtClean="0"/>
              <a:t>The National Hydrological Dataset (NHD) provided watersheds, rivers, streams, and water bodies</a:t>
            </a:r>
          </a:p>
          <a:p>
            <a:pPr lvl="1"/>
            <a:r>
              <a:rPr lang="en-US" dirty="0" smtClean="0"/>
              <a:t>Crop, soil type, and land data was obtained from ___</a:t>
            </a:r>
          </a:p>
          <a:p>
            <a:pPr lvl="1"/>
            <a:r>
              <a:rPr lang="en-US" dirty="0" smtClean="0"/>
              <a:t>Using the RUSLE model, a pollution risk assessment map was created</a:t>
            </a:r>
          </a:p>
          <a:p>
            <a:pPr lvl="1"/>
            <a:r>
              <a:rPr lang="en-US" dirty="0" smtClean="0">
                <a:solidFill>
                  <a:srgbClr val="FF0000"/>
                </a:solidFill>
              </a:rPr>
              <a:t>[other types of processing things we’re going to do]</a:t>
            </a:r>
          </a:p>
          <a:p>
            <a:r>
              <a:rPr lang="en-US" dirty="0" smtClean="0"/>
              <a:t>Analysis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18</a:t>
            </a:fld>
            <a:endParaRPr lang="en-US"/>
          </a:p>
        </p:txBody>
      </p:sp>
    </p:spTree>
    <p:extLst>
      <p:ext uri="{BB962C8B-B14F-4D97-AF65-F5344CB8AC3E}">
        <p14:creationId xmlns:p14="http://schemas.microsoft.com/office/powerpoint/2010/main" val="1759489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Earth observations</a:t>
            </a:r>
          </a:p>
          <a:p>
            <a:pPr lvl="1"/>
            <a:r>
              <a:rPr lang="en-US" dirty="0" smtClean="0"/>
              <a:t>Landsat 7 ETM+</a:t>
            </a:r>
          </a:p>
          <a:p>
            <a:pPr lvl="1"/>
            <a:r>
              <a:rPr lang="en-US" dirty="0" smtClean="0"/>
              <a:t>Landsat 8 OLI/TIRS</a:t>
            </a:r>
          </a:p>
          <a:p>
            <a:r>
              <a:rPr lang="en-US" dirty="0" smtClean="0"/>
              <a:t>Acquisition &amp; Processing</a:t>
            </a:r>
          </a:p>
          <a:p>
            <a:pPr lvl="1"/>
            <a:r>
              <a:rPr lang="en-US" dirty="0" smtClean="0"/>
              <a:t>Denver Water provided us with the current water sampling sites and the areas of the fires</a:t>
            </a:r>
          </a:p>
          <a:p>
            <a:pPr lvl="1"/>
            <a:r>
              <a:rPr lang="en-US" dirty="0" smtClean="0"/>
              <a:t>The National Hydrological Dataset (NHD) provided watersheds, rivers, streams, and water bodies</a:t>
            </a:r>
          </a:p>
          <a:p>
            <a:pPr lvl="1"/>
            <a:r>
              <a:rPr lang="en-US" dirty="0" smtClean="0"/>
              <a:t>Crop, soil type, and land data was obtained from ___</a:t>
            </a:r>
          </a:p>
          <a:p>
            <a:pPr lvl="1"/>
            <a:r>
              <a:rPr lang="en-US" dirty="0" smtClean="0"/>
              <a:t>Using the RUSLE model, a pollution risk assessment map was created</a:t>
            </a:r>
          </a:p>
          <a:p>
            <a:pPr lvl="1"/>
            <a:r>
              <a:rPr lang="en-US" dirty="0" smtClean="0">
                <a:solidFill>
                  <a:srgbClr val="FF0000"/>
                </a:solidFill>
              </a:rPr>
              <a:t>[other types of processing things we’re going to do]</a:t>
            </a:r>
          </a:p>
          <a:p>
            <a:r>
              <a:rPr lang="en-US" dirty="0" smtClean="0"/>
              <a:t>Analysis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19</a:t>
            </a:fld>
            <a:endParaRPr lang="en-US"/>
          </a:p>
        </p:txBody>
      </p:sp>
    </p:spTree>
    <p:extLst>
      <p:ext uri="{BB962C8B-B14F-4D97-AF65-F5344CB8AC3E}">
        <p14:creationId xmlns:p14="http://schemas.microsoft.com/office/powerpoint/2010/main" val="387552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Earth observations</a:t>
            </a:r>
          </a:p>
          <a:p>
            <a:pPr lvl="1"/>
            <a:r>
              <a:rPr lang="en-US" dirty="0" smtClean="0"/>
              <a:t>Landsat 7 ETM+</a:t>
            </a:r>
          </a:p>
          <a:p>
            <a:pPr lvl="1"/>
            <a:r>
              <a:rPr lang="en-US" dirty="0" smtClean="0"/>
              <a:t>Landsat 8 OLI/TIRS</a:t>
            </a:r>
          </a:p>
          <a:p>
            <a:r>
              <a:rPr lang="en-US" dirty="0" smtClean="0"/>
              <a:t>Acquisition &amp; Processing</a:t>
            </a:r>
          </a:p>
          <a:p>
            <a:pPr lvl="1"/>
            <a:r>
              <a:rPr lang="en-US" dirty="0" smtClean="0"/>
              <a:t>Denver Water provided us with the current water sampling sites and the areas of the fires</a:t>
            </a:r>
          </a:p>
          <a:p>
            <a:pPr lvl="1"/>
            <a:r>
              <a:rPr lang="en-US" dirty="0" smtClean="0"/>
              <a:t>The National Hydrological Dataset (NHD) provided watersheds, rivers, streams, and water bodies</a:t>
            </a:r>
          </a:p>
          <a:p>
            <a:pPr lvl="1"/>
            <a:r>
              <a:rPr lang="en-US" dirty="0" smtClean="0"/>
              <a:t>Crop, soil type, and land data was obtained from ___</a:t>
            </a:r>
          </a:p>
          <a:p>
            <a:pPr lvl="1"/>
            <a:r>
              <a:rPr lang="en-US" dirty="0" smtClean="0"/>
              <a:t>Using the RUSLE model, a pollution risk assessment map was created</a:t>
            </a:r>
          </a:p>
          <a:p>
            <a:pPr lvl="1"/>
            <a:r>
              <a:rPr lang="en-US" dirty="0" smtClean="0">
                <a:solidFill>
                  <a:srgbClr val="FF0000"/>
                </a:solidFill>
              </a:rPr>
              <a:t>[other types of processing things we’re going to do]</a:t>
            </a:r>
          </a:p>
          <a:p>
            <a:r>
              <a:rPr lang="en-US" dirty="0" smtClean="0"/>
              <a:t>Analysis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20</a:t>
            </a:fld>
            <a:endParaRPr lang="en-US"/>
          </a:p>
        </p:txBody>
      </p:sp>
    </p:spTree>
    <p:extLst>
      <p:ext uri="{BB962C8B-B14F-4D97-AF65-F5344CB8AC3E}">
        <p14:creationId xmlns:p14="http://schemas.microsoft.com/office/powerpoint/2010/main" val="2686784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Earth observations</a:t>
            </a:r>
          </a:p>
          <a:p>
            <a:pPr lvl="1"/>
            <a:r>
              <a:rPr lang="en-US" dirty="0" smtClean="0"/>
              <a:t>Landsat 7 ETM+</a:t>
            </a:r>
          </a:p>
          <a:p>
            <a:pPr lvl="1"/>
            <a:r>
              <a:rPr lang="en-US" dirty="0" smtClean="0"/>
              <a:t>Landsat 8 OLI/TIRS</a:t>
            </a:r>
          </a:p>
          <a:p>
            <a:r>
              <a:rPr lang="en-US" dirty="0" smtClean="0"/>
              <a:t>Acquisition &amp; Processing</a:t>
            </a:r>
          </a:p>
          <a:p>
            <a:pPr lvl="1"/>
            <a:r>
              <a:rPr lang="en-US" dirty="0" smtClean="0"/>
              <a:t>Denver Water provided us with the current water sampling sites and the areas of the fires</a:t>
            </a:r>
          </a:p>
          <a:p>
            <a:pPr lvl="1"/>
            <a:r>
              <a:rPr lang="en-US" dirty="0" smtClean="0"/>
              <a:t>The National Hydrological Dataset (NHD) provided watersheds, rivers, streams, and water bodies</a:t>
            </a:r>
          </a:p>
          <a:p>
            <a:pPr lvl="1"/>
            <a:r>
              <a:rPr lang="en-US" dirty="0" smtClean="0"/>
              <a:t>Crop, soil type, and land data was obtained from ___</a:t>
            </a:r>
          </a:p>
          <a:p>
            <a:pPr lvl="1"/>
            <a:r>
              <a:rPr lang="en-US" dirty="0" smtClean="0"/>
              <a:t>Using the RUSLE model, a pollution risk assessment map was created</a:t>
            </a:r>
          </a:p>
          <a:p>
            <a:pPr lvl="1"/>
            <a:r>
              <a:rPr lang="en-US" dirty="0" smtClean="0">
                <a:solidFill>
                  <a:srgbClr val="FF0000"/>
                </a:solidFill>
              </a:rPr>
              <a:t>[other types of processing things we’re going to do]</a:t>
            </a:r>
          </a:p>
          <a:p>
            <a:r>
              <a:rPr lang="en-US" dirty="0" smtClean="0"/>
              <a:t>Analysis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21</a:t>
            </a:fld>
            <a:endParaRPr lang="en-US"/>
          </a:p>
        </p:txBody>
      </p:sp>
    </p:spTree>
    <p:extLst>
      <p:ext uri="{BB962C8B-B14F-4D97-AF65-F5344CB8AC3E}">
        <p14:creationId xmlns:p14="http://schemas.microsoft.com/office/powerpoint/2010/main" val="1245294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Diego: Water Resources GIS Coordinator</a:t>
            </a:r>
          </a:p>
          <a:p>
            <a:r>
              <a:rPr lang="en-US" dirty="0" smtClean="0"/>
              <a:t>Linda: Water</a:t>
            </a:r>
            <a:r>
              <a:rPr lang="en-US" baseline="0" dirty="0" smtClean="0"/>
              <a:t> Quality Specialist</a:t>
            </a:r>
            <a:endParaRPr lang="en-US" dirty="0" smtClean="0"/>
          </a:p>
          <a:p>
            <a:r>
              <a:rPr lang="en-US" dirty="0" smtClean="0"/>
              <a:t>Sheila: GIS and Remote Sensing Analyst</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30</a:t>
            </a:fld>
            <a:endParaRPr lang="en-US"/>
          </a:p>
        </p:txBody>
      </p:sp>
    </p:spTree>
    <p:extLst>
      <p:ext uri="{BB962C8B-B14F-4D97-AF65-F5344CB8AC3E}">
        <p14:creationId xmlns:p14="http://schemas.microsoft.com/office/powerpoint/2010/main" val="125314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2</a:t>
            </a:fld>
            <a:endParaRPr lang="en-US"/>
          </a:p>
        </p:txBody>
      </p:sp>
    </p:spTree>
    <p:extLst>
      <p:ext uri="{BB962C8B-B14F-4D97-AF65-F5344CB8AC3E}">
        <p14:creationId xmlns:p14="http://schemas.microsoft.com/office/powerpoint/2010/main" val="388959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Fires result in loss of vegetation exposure of soil to erosion and increased water runoff that may lead to flooding increased sediment debris flows and damage to critical natural and cultural resources.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Forest fires, depending on the severity, can have a massive impact on an area’s watershed. A destructive fire will largely reduce vegetative cover which leaves the soil vulnerable to raindrop impact and reduces rainfall infiltration and storage, thus allowing erosive overland flow to occur more easily (Elliot and </a:t>
            </a:r>
            <a:r>
              <a:rPr lang="en-US" sz="1200" kern="1200" dirty="0" err="1" smtClean="0">
                <a:solidFill>
                  <a:schemeClr val="tx1"/>
                </a:solidFill>
                <a:effectLst/>
                <a:latin typeface="+mn-lt"/>
                <a:ea typeface="+mn-ea"/>
                <a:cs typeface="+mn-cs"/>
              </a:rPr>
              <a:t>Vose</a:t>
            </a:r>
            <a:r>
              <a:rPr lang="en-US" sz="1200" kern="1200" dirty="0" smtClean="0">
                <a:solidFill>
                  <a:schemeClr val="tx1"/>
                </a:solidFill>
                <a:effectLst/>
                <a:latin typeface="+mn-lt"/>
                <a:ea typeface="+mn-ea"/>
                <a:cs typeface="+mn-cs"/>
              </a:rPr>
              <a:t>, 2006). As a result, more sediment is washed into the water and water temperatures rise. The sediment often contains organic carbon, which contaminates the water supply; the increased water temperature changes the ecology of the water system, including the rate that contaminants are cycled through the ecosystem (UMCES, 2010). Vegetative re-growth can reverse the damage to the soil caused by fire, but in Colorado’s semi-arid climate natural re-growth takes several years (</a:t>
            </a:r>
            <a:r>
              <a:rPr lang="en-US" sz="1200" kern="1200" dirty="0" err="1" smtClean="0">
                <a:solidFill>
                  <a:schemeClr val="tx1"/>
                </a:solidFill>
                <a:effectLst/>
                <a:latin typeface="+mn-lt"/>
                <a:ea typeface="+mn-ea"/>
                <a:cs typeface="+mn-cs"/>
              </a:rPr>
              <a:t>Nijhuis</a:t>
            </a:r>
            <a:r>
              <a:rPr lang="en-US" sz="1200" kern="1200" dirty="0" smtClean="0">
                <a:solidFill>
                  <a:schemeClr val="tx1"/>
                </a:solidFill>
                <a:effectLst/>
                <a:latin typeface="+mn-lt"/>
                <a:ea typeface="+mn-ea"/>
                <a:cs typeface="+mn-cs"/>
              </a:rPr>
              <a:t>, 2012). If a major rainstorm or flood occurs before the area is able to re-grow its vegetation, all the loose sediments will be carried into the nearby creeks, streams, and rivers. These sediments often contain contaminants such as uranium and nitrate, which stem from the erosion of natural deposits, and organic carbon, which is often added into the water system by agriculture and urban runoff (</a:t>
            </a:r>
            <a:r>
              <a:rPr lang="en-US" sz="1200" kern="1200" dirty="0" err="1" smtClean="0">
                <a:solidFill>
                  <a:schemeClr val="tx1"/>
                </a:solidFill>
                <a:effectLst/>
                <a:latin typeface="+mn-lt"/>
                <a:ea typeface="+mn-ea"/>
                <a:cs typeface="+mn-cs"/>
              </a:rPr>
              <a:t>Allain</a:t>
            </a:r>
            <a:r>
              <a:rPr lang="en-US" sz="1200" kern="1200" dirty="0" smtClean="0">
                <a:solidFill>
                  <a:schemeClr val="tx1"/>
                </a:solidFill>
                <a:effectLst/>
                <a:latin typeface="+mn-lt"/>
                <a:ea typeface="+mn-ea"/>
                <a:cs typeface="+mn-cs"/>
              </a:rPr>
              <a:t> and Jones, 2013; Denver Water, 2014). Organic carbon is a major contributing factor for the decline in water quality, for it readily reacts to the chlorine used to treat water. The reaction forms </a:t>
            </a:r>
            <a:r>
              <a:rPr lang="en-US" sz="1200" kern="1200" dirty="0" err="1" smtClean="0">
                <a:solidFill>
                  <a:schemeClr val="tx1"/>
                </a:solidFill>
                <a:effectLst/>
                <a:latin typeface="+mn-lt"/>
                <a:ea typeface="+mn-ea"/>
                <a:cs typeface="+mn-cs"/>
              </a:rPr>
              <a:t>trihalomethanes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haloacetic</a:t>
            </a:r>
            <a:r>
              <a:rPr lang="en-US" sz="1200" kern="1200" dirty="0" smtClean="0">
                <a:solidFill>
                  <a:schemeClr val="tx1"/>
                </a:solidFill>
                <a:effectLst/>
                <a:latin typeface="+mn-lt"/>
                <a:ea typeface="+mn-ea"/>
                <a:cs typeface="+mn-cs"/>
              </a:rPr>
              <a:t> acids, which at elevated levels increase chances of cancer and birth defects (New Hampshire Department of Environmental Services, 2006; </a:t>
            </a:r>
            <a:r>
              <a:rPr lang="en-US" sz="1200" kern="1200" dirty="0" err="1" smtClean="0">
                <a:solidFill>
                  <a:schemeClr val="tx1"/>
                </a:solidFill>
                <a:effectLst/>
                <a:latin typeface="+mn-lt"/>
                <a:ea typeface="+mn-ea"/>
                <a:cs typeface="+mn-cs"/>
              </a:rPr>
              <a:t>Allain</a:t>
            </a:r>
            <a:r>
              <a:rPr lang="en-US" sz="1200" kern="1200" dirty="0" smtClean="0">
                <a:solidFill>
                  <a:schemeClr val="tx1"/>
                </a:solidFill>
                <a:effectLst/>
                <a:latin typeface="+mn-lt"/>
                <a:ea typeface="+mn-ea"/>
                <a:cs typeface="+mn-cs"/>
              </a:rPr>
              <a:t> and Jones, 2013; EPA, 2013). The amount of organic carbon that enters the water system is determined mostly by the type of soil it is in. Different soils will dispel the carbon at different rates; those with greater organic content dispel carbon more quickly, causing the water system to have increased amounts of organic carbon (</a:t>
            </a:r>
            <a:r>
              <a:rPr lang="en-US" sz="1200" kern="1200" dirty="0" err="1" smtClean="0">
                <a:solidFill>
                  <a:schemeClr val="tx1"/>
                </a:solidFill>
                <a:effectLst/>
                <a:latin typeface="+mn-lt"/>
                <a:ea typeface="+mn-ea"/>
                <a:cs typeface="+mn-cs"/>
              </a:rPr>
              <a:t>Allain</a:t>
            </a:r>
            <a:r>
              <a:rPr lang="en-US" sz="1200" kern="1200" dirty="0" smtClean="0">
                <a:solidFill>
                  <a:schemeClr val="tx1"/>
                </a:solidFill>
                <a:effectLst/>
                <a:latin typeface="+mn-lt"/>
                <a:ea typeface="+mn-ea"/>
                <a:cs typeface="+mn-cs"/>
              </a:rPr>
              <a:t> and Jones, 2013).</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3</a:t>
            </a:fld>
            <a:endParaRPr lang="en-US"/>
          </a:p>
        </p:txBody>
      </p:sp>
    </p:spTree>
    <p:extLst>
      <p:ext uri="{BB962C8B-B14F-4D97-AF65-F5344CB8AC3E}">
        <p14:creationId xmlns:p14="http://schemas.microsoft.com/office/powerpoint/2010/main" val="287408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5</a:t>
            </a:fld>
            <a:endParaRPr lang="en-US"/>
          </a:p>
        </p:txBody>
      </p:sp>
    </p:spTree>
    <p:extLst>
      <p:ext uri="{BB962C8B-B14F-4D97-AF65-F5344CB8AC3E}">
        <p14:creationId xmlns:p14="http://schemas.microsoft.com/office/powerpoint/2010/main" val="388959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Nitrates:</a:t>
            </a:r>
            <a:r>
              <a:rPr lang="en-US" baseline="0" dirty="0" smtClean="0"/>
              <a:t> http://www.ext.colostate.edu/pubs/crops/00517.html</a:t>
            </a:r>
          </a:p>
          <a:p>
            <a:endParaRPr lang="en-US" baseline="0" dirty="0" smtClean="0"/>
          </a:p>
          <a:p>
            <a:r>
              <a:rPr lang="en-US" baseline="0" dirty="0" smtClean="0"/>
              <a:t>Pesticides: http://npic.orst.edu/envir/water.html   and   http://www.toxicsaction.org/problems-and-solutions/pesticides</a:t>
            </a:r>
          </a:p>
          <a:p>
            <a:endParaRPr lang="en-US" baseline="0" dirty="0" smtClean="0"/>
          </a:p>
          <a:p>
            <a:pPr lvl="1"/>
            <a:r>
              <a:rPr lang="en-US" dirty="0" smtClean="0"/>
              <a:t>Nitrates:</a:t>
            </a:r>
          </a:p>
          <a:p>
            <a:pPr lvl="1"/>
            <a:r>
              <a:rPr lang="en-US" dirty="0" smtClean="0"/>
              <a:t>Usually taken up by plants, but excess rain or irrigation water can wash nitrates into the soil</a:t>
            </a:r>
          </a:p>
          <a:p>
            <a:pPr lvl="1"/>
            <a:r>
              <a:rPr lang="en-US" dirty="0" smtClean="0"/>
              <a:t>Can cause health problems, most notably </a:t>
            </a:r>
            <a:r>
              <a:rPr lang="en-US" dirty="0" err="1" smtClean="0"/>
              <a:t>methemoglobinemia</a:t>
            </a:r>
            <a:r>
              <a:rPr lang="en-US" dirty="0" smtClean="0"/>
              <a:t>, or blue baby syndrome </a:t>
            </a:r>
          </a:p>
          <a:p>
            <a:pPr lvl="1"/>
            <a:r>
              <a:rPr lang="en-US" dirty="0" smtClean="0"/>
              <a:t>Fertilizers, manure, and animal feedlots are common sources of high nitrate levels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6</a:t>
            </a:fld>
            <a:endParaRPr lang="en-US"/>
          </a:p>
        </p:txBody>
      </p:sp>
    </p:spTree>
    <p:extLst>
      <p:ext uri="{BB962C8B-B14F-4D97-AF65-F5344CB8AC3E}">
        <p14:creationId xmlns:p14="http://schemas.microsoft.com/office/powerpoint/2010/main" val="2775582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7</a:t>
            </a:fld>
            <a:endParaRPr lang="en-US"/>
          </a:p>
        </p:txBody>
      </p:sp>
    </p:spTree>
    <p:extLst>
      <p:ext uri="{BB962C8B-B14F-4D97-AF65-F5344CB8AC3E}">
        <p14:creationId xmlns:p14="http://schemas.microsoft.com/office/powerpoint/2010/main" val="388959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http://www.hopewelltwp.org/uranium_in_drinking_water.pdf   and    http://www.epa.gov/radiation/radionuclides/</a:t>
            </a:r>
            <a:r>
              <a:rPr lang="en-US" dirty="0" err="1" smtClean="0"/>
              <a:t>uranium.html</a:t>
            </a:r>
            <a:endParaRPr lang="en-US" dirty="0" smtClean="0"/>
          </a:p>
          <a:p>
            <a:endParaRPr lang="en-US" dirty="0" smtClean="0"/>
          </a:p>
          <a:p>
            <a:r>
              <a:rPr lang="en-US" dirty="0" smtClean="0"/>
              <a:t>Radioactive metal</a:t>
            </a:r>
          </a:p>
          <a:p>
            <a:r>
              <a:rPr lang="en-US" dirty="0" smtClean="0"/>
              <a:t>When excess uranium is ingested, it can enter the bloodstream and affect the kidneys, and a small amount can enter the bones</a:t>
            </a:r>
          </a:p>
          <a:p>
            <a:r>
              <a:rPr lang="en-US" dirty="0" smtClean="0"/>
              <a:t>Cancer, liver damage, internal irradiation and/or chemical toxicity</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8</a:t>
            </a:fld>
            <a:endParaRPr lang="en-US"/>
          </a:p>
        </p:txBody>
      </p:sp>
    </p:spTree>
    <p:extLst>
      <p:ext uri="{BB962C8B-B14F-4D97-AF65-F5344CB8AC3E}">
        <p14:creationId xmlns:p14="http://schemas.microsoft.com/office/powerpoint/2010/main" val="1395944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Utilize land cover data from Denver and surrounding areas to identify existing infrastructure and possible pollution sources in the Denver Water collection system</a:t>
            </a:r>
          </a:p>
          <a:p>
            <a:pPr marL="457200" lvl="1" indent="0">
              <a:buNone/>
            </a:pPr>
            <a:endParaRPr lang="en-US" dirty="0" smtClean="0"/>
          </a:p>
          <a:p>
            <a:r>
              <a:rPr lang="en-US" dirty="0" smtClean="0"/>
              <a:t>Assess the placement of current water sampling sites</a:t>
            </a:r>
          </a:p>
          <a:p>
            <a:pPr marL="0" indent="0">
              <a:buNone/>
            </a:pPr>
            <a:endParaRPr lang="en-US" dirty="0" smtClean="0"/>
          </a:p>
          <a:p>
            <a:r>
              <a:rPr lang="en-US" dirty="0" smtClean="0"/>
              <a:t>Create a map identifying optimal sampling sites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11</a:t>
            </a:fld>
            <a:endParaRPr lang="en-US"/>
          </a:p>
        </p:txBody>
      </p:sp>
    </p:spTree>
    <p:extLst>
      <p:ext uri="{BB962C8B-B14F-4D97-AF65-F5344CB8AC3E}">
        <p14:creationId xmlns:p14="http://schemas.microsoft.com/office/powerpoint/2010/main" val="11349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is an important and necessary 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primary source of freshwater in some mountainous and arid regions is runoff produced by snowmelt, as in the state of Colorado. Seasonal snowmelt from these mountains provides the water that eventually makes its way into the Denver Water Collection System. Situated in the eastern part of the Front Range of the Rocky Mountains, and in the South Platte River Valley, the city of Denver receives a mean annual snowfall and precipitation of 147.32 cm and 38.07 cm, respectively (NWS-WFO Denver-Boulder, 2015). Denver Water uses five mountain reservoirs to collect surface water from streams, rivers, and lakes over a watershed of 8,000 km</a:t>
            </a:r>
            <a:r>
              <a:rPr lang="en-US" baseline="30000" dirty="0" smtClean="0"/>
              <a:t>2</a:t>
            </a:r>
            <a:r>
              <a:rPr lang="en-US" dirty="0" smtClean="0"/>
              <a:t> (Denver Water, 2014). Historically, these reservoirs have provided over 1.3 million people with clean water; in 2014, Denver Water reported that several contaminants from sources such as mine sites, agriculture, and oil wells, had been detected in the water supply (Denver Water, 2014).</a:t>
            </a:r>
          </a:p>
          <a:p>
            <a:r>
              <a:rPr lang="en-US" dirty="0" err="1" smtClean="0"/>
              <a:t>atural</a:t>
            </a:r>
            <a:r>
              <a:rPr lang="en-US" dirty="0" smtClean="0"/>
              <a:t> resource essential to the survival and health of ecosystems and all forms of life. </a:t>
            </a:r>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12</a:t>
            </a:fld>
            <a:endParaRPr lang="en-US"/>
          </a:p>
        </p:txBody>
      </p:sp>
    </p:spTree>
    <p:extLst>
      <p:ext uri="{BB962C8B-B14F-4D97-AF65-F5344CB8AC3E}">
        <p14:creationId xmlns:p14="http://schemas.microsoft.com/office/powerpoint/2010/main" val="488476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3602038"/>
            <a:ext cx="6858000" cy="744879"/>
          </a:xfrm>
        </p:spPr>
        <p:txBody>
          <a:bodyPr>
            <a:normAutofit/>
          </a:bodyPr>
          <a:lstStyle>
            <a:lvl1pPr marL="0" indent="0" algn="ctr">
              <a:buNone/>
              <a:defRPr sz="2000" b="1"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More Specific Project Subtitle Here</a:t>
            </a:r>
            <a:endParaRPr lang="en-US" dirty="0"/>
          </a:p>
        </p:txBody>
      </p:sp>
      <p:sp>
        <p:nvSpPr>
          <p:cNvPr id="2" name="Main title"/>
          <p:cNvSpPr>
            <a:spLocks noGrp="1"/>
          </p:cNvSpPr>
          <p:nvPr>
            <p:ph type="ctrTitle" hasCustomPrompt="1"/>
          </p:nvPr>
        </p:nvSpPr>
        <p:spPr>
          <a:xfrm>
            <a:off x="685800" y="1122363"/>
            <a:ext cx="7772400" cy="2387600"/>
          </a:xfrm>
        </p:spPr>
        <p:txBody>
          <a:bodyPr anchor="b"/>
          <a:lstStyle>
            <a:lvl1pPr algn="ctr">
              <a:defRPr sz="6000" b="1" cap="small" baseline="0">
                <a:solidFill>
                  <a:schemeClr val="tx1"/>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schemeClr val="bg1"/>
              </a:solidFill>
              <a:latin typeface="Helvetica Neue LT Std 65 Medium"/>
            </a:endParaRPr>
          </a:p>
          <a:p>
            <a:pPr algn="ctr" defTabSz="1018229" eaLnBrk="1" fontAlgn="base" hangingPunct="1">
              <a:spcBef>
                <a:spcPct val="0"/>
              </a:spcBef>
              <a:spcAft>
                <a:spcPct val="0"/>
              </a:spcAft>
            </a:pPr>
            <a:r>
              <a:rPr lang="en-US" sz="800" dirty="0">
                <a:solidFill>
                  <a:schemeClr val="bg1"/>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537" y="-44833"/>
            <a:ext cx="934027" cy="1078725"/>
          </a:xfrm>
          <a:prstGeom prst="rect">
            <a:avLst/>
          </a:prstGeom>
        </p:spPr>
      </p:pic>
      <p:sp>
        <p:nvSpPr>
          <p:cNvPr id="12" name="title subtitle break bar"/>
          <p:cNvSpPr/>
          <p:nvPr userDrawn="1"/>
        </p:nvSpPr>
        <p:spPr>
          <a:xfrm>
            <a:off x="685800" y="5240268"/>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38678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ody text"/>
          <p:cNvSpPr>
            <a:spLocks noGrp="1"/>
          </p:cNvSpPr>
          <p:nvPr userDrawn="1">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6"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6646308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column"/>
          <p:cNvSpPr>
            <a:spLocks noGrp="1"/>
          </p:cNvSpPr>
          <p:nvPr>
            <p:ph sz="half" idx="2"/>
          </p:nvPr>
        </p:nvSpPr>
        <p:spPr>
          <a:xfrm>
            <a:off x="4629150" y="1139483"/>
            <a:ext cx="4135022" cy="5458264"/>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column"/>
          <p:cNvSpPr>
            <a:spLocks noGrp="1"/>
          </p:cNvSpPr>
          <p:nvPr>
            <p:ph sz="half" idx="1"/>
          </p:nvPr>
        </p:nvSpPr>
        <p:spPr>
          <a:xfrm>
            <a:off x="406400" y="1139482"/>
            <a:ext cx="4108450" cy="5458265"/>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5" name="logo group"/>
          <p:cNvGrpSpPr/>
          <p:nvPr userDrawn="1"/>
        </p:nvGrpSpPr>
        <p:grpSpPr>
          <a:xfrm>
            <a:off x="8212238" y="113693"/>
            <a:ext cx="737400" cy="737402"/>
            <a:chOff x="8212238" y="113693"/>
            <a:chExt cx="737400" cy="737402"/>
          </a:xfrm>
        </p:grpSpPr>
        <p:sp>
          <p:nvSpPr>
            <p:cNvPr id="16"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39300232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column"/>
          <p:cNvSpPr>
            <a:spLocks noGrp="1"/>
          </p:cNvSpPr>
          <p:nvPr>
            <p:ph sz="quarter" idx="4"/>
          </p:nvPr>
        </p:nvSpPr>
        <p:spPr>
          <a:xfrm>
            <a:off x="4629150" y="2158543"/>
            <a:ext cx="4106887"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ight Head"/>
          <p:cNvSpPr>
            <a:spLocks noGrp="1"/>
          </p:cNvSpPr>
          <p:nvPr>
            <p:ph type="body" sz="quarter" idx="3"/>
          </p:nvPr>
        </p:nvSpPr>
        <p:spPr>
          <a:xfrm>
            <a:off x="4629150" y="1125414"/>
            <a:ext cx="4106887" cy="866920"/>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Left column"/>
          <p:cNvSpPr>
            <a:spLocks noGrp="1"/>
          </p:cNvSpPr>
          <p:nvPr>
            <p:ph sz="half" idx="2"/>
          </p:nvPr>
        </p:nvSpPr>
        <p:spPr>
          <a:xfrm>
            <a:off x="406400" y="2158543"/>
            <a:ext cx="4091782"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Head"/>
          <p:cNvSpPr>
            <a:spLocks noGrp="1"/>
          </p:cNvSpPr>
          <p:nvPr>
            <p:ph type="body" idx="1"/>
          </p:nvPr>
        </p:nvSpPr>
        <p:spPr>
          <a:xfrm>
            <a:off x="406400" y="1125414"/>
            <a:ext cx="4091782" cy="866921"/>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7" name="logo group"/>
          <p:cNvGrpSpPr/>
          <p:nvPr userDrawn="1"/>
        </p:nvGrpSpPr>
        <p:grpSpPr>
          <a:xfrm>
            <a:off x="8212238" y="113693"/>
            <a:ext cx="737400" cy="737402"/>
            <a:chOff x="8212238" y="113693"/>
            <a:chExt cx="737400" cy="737402"/>
          </a:xfrm>
        </p:grpSpPr>
        <p:sp>
          <p:nvSpPr>
            <p:cNvPr id="18"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3788996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3" name="logo group"/>
          <p:cNvGrpSpPr/>
          <p:nvPr userDrawn="1"/>
        </p:nvGrpSpPr>
        <p:grpSpPr>
          <a:xfrm>
            <a:off x="8212238" y="113693"/>
            <a:ext cx="737400" cy="737402"/>
            <a:chOff x="8212238" y="113693"/>
            <a:chExt cx="737400" cy="737402"/>
          </a:xfrm>
        </p:grpSpPr>
        <p:sp>
          <p:nvSpPr>
            <p:cNvPr id="14"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8119511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hite background"/>
          <p:cNvSpPr/>
          <p:nvPr userDrawn="1"/>
        </p:nvSpPr>
        <p:spPr>
          <a:xfrm rot="10800000" flipV="1">
            <a:off x="116114" y="106587"/>
            <a:ext cx="8911772" cy="66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1920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column"/>
          <p:cNvSpPr>
            <a:spLocks noGrp="1"/>
          </p:cNvSpPr>
          <p:nvPr>
            <p:ph idx="1"/>
          </p:nvPr>
        </p:nvSpPr>
        <p:spPr>
          <a:xfrm>
            <a:off x="3887391" y="1139483"/>
            <a:ext cx="4848646" cy="5472332"/>
          </a:xfrm>
        </p:spPr>
        <p:txBody>
          <a:bodyPr/>
          <a:lstStyle>
            <a:lvl1pPr marL="228600" indent="-228600">
              <a:buClr>
                <a:schemeClr val="accent6">
                  <a:lumMod val="75000"/>
                </a:schemeClr>
              </a:buClr>
              <a:buFont typeface="Webdings" panose="05030102010509060703" pitchFamily="18" charset="2"/>
              <a:buChar char="4"/>
              <a:defRPr sz="3200"/>
            </a:lvl1pPr>
            <a:lvl2pPr marL="685800" indent="-228600">
              <a:buClr>
                <a:schemeClr val="accent6"/>
              </a:buClr>
              <a:buFont typeface="Webdings" panose="05030102010509060703" pitchFamily="18" charset="2"/>
              <a:buChar char="4"/>
              <a:defRPr sz="2800"/>
            </a:lvl2pPr>
            <a:lvl3pPr marL="1143000" indent="-228600">
              <a:buClr>
                <a:schemeClr val="accent6"/>
              </a:buClr>
              <a:buFont typeface="Webdings" panose="05030102010509060703" pitchFamily="18" charset="2"/>
              <a:buChar char="4"/>
              <a:defRPr sz="2400"/>
            </a:lvl3pPr>
            <a:lvl4pPr marL="1600200" indent="-228600">
              <a:buClr>
                <a:schemeClr val="accent6"/>
              </a:buClr>
              <a:buFont typeface="Webdings" panose="05030102010509060703" pitchFamily="18" charset="2"/>
              <a:buChar char="4"/>
              <a:defRPr sz="2000"/>
            </a:lvl4pPr>
            <a:lvl5pPr marL="2057400" indent="-228600">
              <a:buClr>
                <a:schemeClr val="accent6"/>
              </a:buClr>
              <a:buFont typeface="Webdings" panose="05030102010509060703" pitchFamily="18" charset="2"/>
              <a:buChar char="4"/>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5" name="logo group"/>
          <p:cNvGrpSpPr/>
          <p:nvPr userDrawn="1"/>
        </p:nvGrpSpPr>
        <p:grpSpPr>
          <a:xfrm>
            <a:off x="8212238" y="113693"/>
            <a:ext cx="737400" cy="737402"/>
            <a:chOff x="8212238" y="113693"/>
            <a:chExt cx="737400" cy="737402"/>
          </a:xfrm>
        </p:grpSpPr>
        <p:sp>
          <p:nvSpPr>
            <p:cNvPr id="16"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9649341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mage"/>
          <p:cNvSpPr>
            <a:spLocks noGrp="1" noChangeAspect="1"/>
          </p:cNvSpPr>
          <p:nvPr>
            <p:ph type="pic" idx="1"/>
          </p:nvPr>
        </p:nvSpPr>
        <p:spPr>
          <a:xfrm>
            <a:off x="3887390" y="1111348"/>
            <a:ext cx="4848647" cy="548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5" name="logo group"/>
          <p:cNvGrpSpPr/>
          <p:nvPr userDrawn="1"/>
        </p:nvGrpSpPr>
        <p:grpSpPr>
          <a:xfrm>
            <a:off x="8212238" y="113693"/>
            <a:ext cx="737400" cy="737402"/>
            <a:chOff x="8212238" y="113693"/>
            <a:chExt cx="737400" cy="737402"/>
          </a:xfrm>
        </p:grpSpPr>
        <p:sp>
          <p:nvSpPr>
            <p:cNvPr id="17"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27200913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6765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04" r:id="rId7"/>
    <p:sldLayoutId id="214748370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png"/><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microsoft.com/office/2007/relationships/hdphoto" Target="../media/hdphoto1.wdp"/><Relationship Id="rId5" Type="http://schemas.openxmlformats.org/officeDocument/2006/relationships/diagramQuickStyle" Target="../diagrams/quickStyle3.xml"/><Relationship Id="rId10" Type="http://schemas.openxmlformats.org/officeDocument/2006/relationships/image" Target="../media/image4.png"/><Relationship Id="rId4" Type="http://schemas.openxmlformats.org/officeDocument/2006/relationships/diagramLayout" Target="../diagrams/layout3.xml"/><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5.png"/><Relationship Id="rId5" Type="http://schemas.openxmlformats.org/officeDocument/2006/relationships/diagramQuickStyle" Target="../diagrams/quickStyle4.xml"/><Relationship Id="rId10" Type="http://schemas.openxmlformats.org/officeDocument/2006/relationships/image" Target="../media/image14.png"/><Relationship Id="rId4" Type="http://schemas.openxmlformats.org/officeDocument/2006/relationships/diagramLayout" Target="../diagrams/layout4.xm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Utilizing NASA Earth Observations to Identify Water Quality Sampling Sites in Denver, Colorado</a:t>
            </a:r>
            <a:endParaRPr lang="en-US" dirty="0"/>
          </a:p>
        </p:txBody>
      </p:sp>
      <p:sp>
        <p:nvSpPr>
          <p:cNvPr id="3" name="Title 2"/>
          <p:cNvSpPr>
            <a:spLocks noGrp="1"/>
          </p:cNvSpPr>
          <p:nvPr>
            <p:ph type="ctrTitle"/>
          </p:nvPr>
        </p:nvSpPr>
        <p:spPr/>
        <p:txBody>
          <a:bodyPr/>
          <a:lstStyle/>
          <a:p>
            <a:r>
              <a:rPr lang="en-US" dirty="0" smtClean="0"/>
              <a:t>Colorado </a:t>
            </a:r>
            <a:br>
              <a:rPr lang="en-US" dirty="0" smtClean="0"/>
            </a:br>
            <a:r>
              <a:rPr lang="en-US" dirty="0" smtClean="0"/>
              <a:t>Water Resources</a:t>
            </a:r>
            <a:endParaRPr lang="en-US" dirty="0"/>
          </a:p>
        </p:txBody>
      </p:sp>
      <p:sp>
        <p:nvSpPr>
          <p:cNvPr id="5" name="team members"/>
          <p:cNvSpPr txBox="1">
            <a:spLocks/>
          </p:cNvSpPr>
          <p:nvPr/>
        </p:nvSpPr>
        <p:spPr>
          <a:xfrm>
            <a:off x="1877993" y="5317589"/>
            <a:ext cx="3703320" cy="1139482"/>
          </a:xfrm>
          <a:prstGeom prst="rect">
            <a:avLst/>
          </a:prstGeo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err="1" smtClean="0"/>
              <a:t>Geordi</a:t>
            </a:r>
            <a:r>
              <a:rPr lang="en-US" dirty="0" smtClean="0"/>
              <a:t> </a:t>
            </a:r>
            <a:r>
              <a:rPr lang="en-US" dirty="0" err="1" smtClean="0"/>
              <a:t>Alm</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(Project Lead)</a:t>
            </a:r>
          </a:p>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Janice Maldonado Jaime</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
                <a:schemeClr val="accent6">
                  <a:lumMod val="75000"/>
                </a:schemeClr>
              </a:buClr>
              <a:buSzTx/>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am members"/>
          <p:cNvSpPr txBox="1">
            <a:spLocks/>
          </p:cNvSpPr>
          <p:nvPr/>
        </p:nvSpPr>
        <p:spPr>
          <a:xfrm>
            <a:off x="5136843" y="5317589"/>
            <a:ext cx="3703320" cy="1139482"/>
          </a:xfrm>
          <a:prstGeom prst="rect">
            <a:avLst/>
          </a:prstGeo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Rachel Wolf</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Amanda Collins</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05269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488" y="1055077"/>
            <a:ext cx="8732462" cy="5556737"/>
          </a:xfrm>
        </p:spPr>
        <p:txBody>
          <a:bodyPr/>
          <a:lstStyle/>
          <a:p>
            <a:pPr marL="0" lvl="1" indent="0" algn="ctr">
              <a:spcBef>
                <a:spcPts val="1000"/>
              </a:spcBef>
              <a:buClr>
                <a:schemeClr val="accent6">
                  <a:lumMod val="75000"/>
                </a:schemeClr>
              </a:buClr>
              <a:buNone/>
            </a:pPr>
            <a:r>
              <a:rPr lang="en-US" sz="2800" b="1" dirty="0"/>
              <a:t>Denver </a:t>
            </a:r>
            <a:r>
              <a:rPr lang="en-US" sz="2800" b="1" dirty="0" smtClean="0"/>
              <a:t>Water</a:t>
            </a:r>
          </a:p>
          <a:p>
            <a:pPr marL="0" lvl="1" indent="0">
              <a:spcBef>
                <a:spcPts val="1000"/>
              </a:spcBef>
              <a:buClr>
                <a:schemeClr val="accent6">
                  <a:lumMod val="75000"/>
                </a:schemeClr>
              </a:buClr>
              <a:buNone/>
            </a:pPr>
            <a:endParaRPr lang="en-US" dirty="0" smtClean="0"/>
          </a:p>
          <a:p>
            <a:pPr marL="0" lvl="1" indent="0">
              <a:spcBef>
                <a:spcPts val="1000"/>
              </a:spcBef>
              <a:buClr>
                <a:schemeClr val="accent6">
                  <a:lumMod val="75000"/>
                </a:schemeClr>
              </a:buClr>
              <a:buNone/>
            </a:pPr>
            <a:r>
              <a:rPr lang="en-US" sz="2500" dirty="0" smtClean="0"/>
              <a:t>Diego </a:t>
            </a:r>
            <a:r>
              <a:rPr lang="en-US" sz="2500" dirty="0"/>
              <a:t>Portillo </a:t>
            </a:r>
            <a:r>
              <a:rPr lang="en-US" sz="2500" dirty="0" smtClean="0"/>
              <a:t>    ●   Linda Rosales    </a:t>
            </a:r>
            <a:r>
              <a:rPr lang="en-US" sz="2500" dirty="0"/>
              <a:t>●   </a:t>
            </a:r>
            <a:r>
              <a:rPr lang="en-US" sz="2500" dirty="0" smtClean="0"/>
              <a:t>Sheila </a:t>
            </a:r>
            <a:r>
              <a:rPr lang="en-US" sz="2500" dirty="0" err="1" smtClean="0"/>
              <a:t>Pelczarksi</a:t>
            </a:r>
            <a:endParaRPr lang="en-US" sz="2500" dirty="0"/>
          </a:p>
          <a:p>
            <a:pPr marL="0" indent="0">
              <a:buNone/>
            </a:pPr>
            <a:endParaRPr lang="en-US" dirty="0"/>
          </a:p>
        </p:txBody>
      </p:sp>
      <p:sp>
        <p:nvSpPr>
          <p:cNvPr id="3" name="Title 2"/>
          <p:cNvSpPr>
            <a:spLocks noGrp="1"/>
          </p:cNvSpPr>
          <p:nvPr>
            <p:ph type="title"/>
          </p:nvPr>
        </p:nvSpPr>
        <p:spPr/>
        <p:txBody>
          <a:bodyPr/>
          <a:lstStyle/>
          <a:p>
            <a:r>
              <a:rPr lang="en-US" dirty="0" smtClean="0"/>
              <a:t>Project Partners</a:t>
            </a:r>
            <a:endParaRPr lang="en-US" dirty="0"/>
          </a:p>
        </p:txBody>
      </p:sp>
      <p:pic>
        <p:nvPicPr>
          <p:cNvPr id="4" name="Picture 3" descr="Gross Reservoir by Jeffrey Be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88" y="3233212"/>
            <a:ext cx="8732462" cy="3437267"/>
          </a:xfrm>
          <a:prstGeom prst="rect">
            <a:avLst/>
          </a:prstGeom>
        </p:spPr>
      </p:pic>
      <p:sp>
        <p:nvSpPr>
          <p:cNvPr id="5" name="TextBox 4"/>
          <p:cNvSpPr txBox="1"/>
          <p:nvPr/>
        </p:nvSpPr>
        <p:spPr>
          <a:xfrm>
            <a:off x="7220022" y="6394849"/>
            <a:ext cx="1837367" cy="338554"/>
          </a:xfrm>
          <a:prstGeom prst="rect">
            <a:avLst/>
          </a:prstGeom>
          <a:noFill/>
        </p:spPr>
        <p:txBody>
          <a:bodyPr wrap="square" rtlCol="0">
            <a:spAutoFit/>
          </a:bodyPr>
          <a:lstStyle/>
          <a:p>
            <a:r>
              <a:rPr lang="en-US" sz="800" dirty="0" smtClean="0">
                <a:solidFill>
                  <a:prstClr val="white"/>
                </a:solidFill>
              </a:rPr>
              <a:t>Photo by Jeffrey </a:t>
            </a:r>
            <a:r>
              <a:rPr lang="en-US" sz="800" dirty="0" err="1" smtClean="0">
                <a:solidFill>
                  <a:prstClr val="white"/>
                </a:solidFill>
              </a:rPr>
              <a:t>Beall</a:t>
            </a:r>
            <a:r>
              <a:rPr lang="en-US" sz="800" dirty="0" smtClean="0">
                <a:solidFill>
                  <a:prstClr val="white"/>
                </a:solidFill>
              </a:rPr>
              <a:t> CC BY 2.0</a:t>
            </a:r>
          </a:p>
          <a:p>
            <a:endParaRPr lang="en-US" sz="800" dirty="0">
              <a:solidFill>
                <a:prstClr val="black"/>
              </a:solidFill>
            </a:endParaRPr>
          </a:p>
        </p:txBody>
      </p:sp>
      <p:sp>
        <p:nvSpPr>
          <p:cNvPr id="6" name="TextBox 5"/>
          <p:cNvSpPr txBox="1"/>
          <p:nvPr/>
        </p:nvSpPr>
        <p:spPr>
          <a:xfrm>
            <a:off x="268330" y="2286001"/>
            <a:ext cx="2116665" cy="923330"/>
          </a:xfrm>
          <a:prstGeom prst="rect">
            <a:avLst/>
          </a:prstGeom>
          <a:noFill/>
        </p:spPr>
        <p:txBody>
          <a:bodyPr wrap="square" rtlCol="0">
            <a:spAutoFit/>
          </a:bodyPr>
          <a:lstStyle/>
          <a:p>
            <a:pPr marL="0" lvl="1" algn="ctr"/>
            <a:r>
              <a:rPr lang="en-US" dirty="0"/>
              <a:t>Water Resources GIS Coordinator</a:t>
            </a:r>
          </a:p>
          <a:p>
            <a:pPr algn="ctr"/>
            <a:endParaRPr lang="en-US" dirty="0"/>
          </a:p>
        </p:txBody>
      </p:sp>
      <p:sp>
        <p:nvSpPr>
          <p:cNvPr id="7" name="TextBox 6"/>
          <p:cNvSpPr txBox="1"/>
          <p:nvPr/>
        </p:nvSpPr>
        <p:spPr>
          <a:xfrm>
            <a:off x="3221241" y="2286001"/>
            <a:ext cx="2032000" cy="923330"/>
          </a:xfrm>
          <a:prstGeom prst="rect">
            <a:avLst/>
          </a:prstGeom>
          <a:noFill/>
        </p:spPr>
        <p:txBody>
          <a:bodyPr wrap="square" rtlCol="0">
            <a:spAutoFit/>
          </a:bodyPr>
          <a:lstStyle/>
          <a:p>
            <a:pPr marL="0" lvl="1" algn="ctr"/>
            <a:r>
              <a:rPr lang="en-US" dirty="0"/>
              <a:t>Water Quality Specialist</a:t>
            </a:r>
          </a:p>
          <a:p>
            <a:pPr algn="ctr"/>
            <a:endParaRPr lang="en-US" dirty="0"/>
          </a:p>
        </p:txBody>
      </p:sp>
      <p:sp>
        <p:nvSpPr>
          <p:cNvPr id="8" name="TextBox 7"/>
          <p:cNvSpPr txBox="1"/>
          <p:nvPr/>
        </p:nvSpPr>
        <p:spPr>
          <a:xfrm>
            <a:off x="6012310" y="2286000"/>
            <a:ext cx="2476500" cy="923330"/>
          </a:xfrm>
          <a:prstGeom prst="rect">
            <a:avLst/>
          </a:prstGeom>
          <a:noFill/>
        </p:spPr>
        <p:txBody>
          <a:bodyPr wrap="square" rtlCol="0">
            <a:spAutoFit/>
          </a:bodyPr>
          <a:lstStyle/>
          <a:p>
            <a:pPr marL="0" lvl="1" algn="ctr"/>
            <a:r>
              <a:rPr lang="en-US" dirty="0"/>
              <a:t>GIS and Remote Sensing Analyst</a:t>
            </a:r>
          </a:p>
          <a:p>
            <a:pPr algn="ctr"/>
            <a:endParaRPr lang="en-US" dirty="0"/>
          </a:p>
        </p:txBody>
      </p:sp>
    </p:spTree>
    <p:extLst>
      <p:ext uri="{BB962C8B-B14F-4D97-AF65-F5344CB8AC3E}">
        <p14:creationId xmlns:p14="http://schemas.microsoft.com/office/powerpoint/2010/main" val="519762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enver Sheila Sund.jpg"/>
          <p:cNvPicPr>
            <a:picLocks noGrp="1" noChangeAspect="1"/>
          </p:cNvPicPr>
          <p:nvPr>
            <p:ph sz="half" idx="2"/>
          </p:nvPr>
        </p:nvPicPr>
        <p:blipFill>
          <a:blip r:embed="rId3">
            <a:extLst>
              <a:ext uri="{28A0092B-C50C-407E-A947-70E740481C1C}">
                <a14:useLocalDpi xmlns:a14="http://schemas.microsoft.com/office/drawing/2010/main" val="0"/>
              </a:ext>
            </a:extLst>
          </a:blip>
          <a:srcRect l="26677" r="26677"/>
          <a:stretch>
            <a:fillRect/>
          </a:stretch>
        </p:blipFill>
        <p:spPr/>
      </p:pic>
      <p:sp>
        <p:nvSpPr>
          <p:cNvPr id="2" name="Content Placeholder 1"/>
          <p:cNvSpPr>
            <a:spLocks noGrp="1"/>
          </p:cNvSpPr>
          <p:nvPr>
            <p:ph sz="half" idx="1"/>
          </p:nvPr>
        </p:nvSpPr>
        <p:spPr>
          <a:xfrm>
            <a:off x="282198" y="1139482"/>
            <a:ext cx="4232652" cy="5602879"/>
          </a:xfrm>
        </p:spPr>
        <p:txBody>
          <a:bodyPr>
            <a:normAutofit fontScale="92500" lnSpcReduction="10000"/>
          </a:bodyPr>
          <a:lstStyle/>
          <a:p>
            <a:r>
              <a:rPr lang="en-US" dirty="0"/>
              <a:t>Utilize land cover data </a:t>
            </a:r>
            <a:r>
              <a:rPr lang="en-US" dirty="0" smtClean="0"/>
              <a:t>to </a:t>
            </a:r>
            <a:r>
              <a:rPr lang="en-US" dirty="0"/>
              <a:t>identify existing infrastructure and possible pollution sources in the Denver Water </a:t>
            </a:r>
            <a:r>
              <a:rPr lang="en-US" dirty="0" smtClean="0"/>
              <a:t>Collection </a:t>
            </a:r>
            <a:r>
              <a:rPr lang="en-US" dirty="0"/>
              <a:t>S</a:t>
            </a:r>
            <a:r>
              <a:rPr lang="en-US" dirty="0" smtClean="0"/>
              <a:t>ystem</a:t>
            </a:r>
          </a:p>
          <a:p>
            <a:pPr marL="457200" lvl="1" indent="0">
              <a:buNone/>
            </a:pPr>
            <a:endParaRPr lang="en-US" dirty="0" smtClean="0"/>
          </a:p>
          <a:p>
            <a:r>
              <a:rPr lang="en-US" dirty="0"/>
              <a:t>Assess the placement of current water sampling </a:t>
            </a:r>
            <a:r>
              <a:rPr lang="en-US" dirty="0" smtClean="0"/>
              <a:t>sites</a:t>
            </a:r>
          </a:p>
          <a:p>
            <a:pPr marL="0" indent="0">
              <a:buNone/>
            </a:pPr>
            <a:endParaRPr lang="en-US" dirty="0" smtClean="0"/>
          </a:p>
          <a:p>
            <a:r>
              <a:rPr lang="en-US" dirty="0" smtClean="0"/>
              <a:t>Create </a:t>
            </a:r>
            <a:r>
              <a:rPr lang="en-US" dirty="0"/>
              <a:t>a map identifying optimal sampling sites</a:t>
            </a:r>
          </a:p>
          <a:p>
            <a:endParaRPr lang="en-US" dirty="0"/>
          </a:p>
        </p:txBody>
      </p:sp>
      <p:sp>
        <p:nvSpPr>
          <p:cNvPr id="3" name="Title 2"/>
          <p:cNvSpPr>
            <a:spLocks noGrp="1"/>
          </p:cNvSpPr>
          <p:nvPr>
            <p:ph type="title"/>
          </p:nvPr>
        </p:nvSpPr>
        <p:spPr/>
        <p:txBody>
          <a:bodyPr/>
          <a:lstStyle/>
          <a:p>
            <a:r>
              <a:rPr lang="en-US" dirty="0" smtClean="0"/>
              <a:t>Objectives</a:t>
            </a:r>
            <a:endParaRPr lang="en-US" dirty="0"/>
          </a:p>
        </p:txBody>
      </p:sp>
      <p:sp>
        <p:nvSpPr>
          <p:cNvPr id="6" name="TextBox 5"/>
          <p:cNvSpPr txBox="1"/>
          <p:nvPr/>
        </p:nvSpPr>
        <p:spPr>
          <a:xfrm>
            <a:off x="6998678" y="6345449"/>
            <a:ext cx="1776484" cy="338554"/>
          </a:xfrm>
          <a:prstGeom prst="rect">
            <a:avLst/>
          </a:prstGeom>
          <a:noFill/>
        </p:spPr>
        <p:txBody>
          <a:bodyPr wrap="square" rtlCol="0">
            <a:spAutoFit/>
          </a:bodyPr>
          <a:lstStyle/>
          <a:p>
            <a:r>
              <a:rPr lang="en-US" sz="800" dirty="0" smtClean="0">
                <a:solidFill>
                  <a:prstClr val="white"/>
                </a:solidFill>
              </a:rPr>
              <a:t>Photo by Sheila </a:t>
            </a:r>
            <a:r>
              <a:rPr lang="en-US" sz="800" dirty="0" err="1" smtClean="0">
                <a:solidFill>
                  <a:prstClr val="white"/>
                </a:solidFill>
              </a:rPr>
              <a:t>Sund</a:t>
            </a:r>
            <a:r>
              <a:rPr lang="en-US" sz="800" dirty="0" smtClean="0">
                <a:solidFill>
                  <a:prstClr val="white"/>
                </a:solidFill>
              </a:rPr>
              <a:t>  CC BY 2.0</a:t>
            </a:r>
          </a:p>
          <a:p>
            <a:endParaRPr lang="en-US" sz="800" dirty="0">
              <a:solidFill>
                <a:prstClr val="black"/>
              </a:solidFill>
            </a:endParaRPr>
          </a:p>
        </p:txBody>
      </p:sp>
    </p:spTree>
    <p:extLst>
      <p:ext uri="{BB962C8B-B14F-4D97-AF65-F5344CB8AC3E}">
        <p14:creationId xmlns:p14="http://schemas.microsoft.com/office/powerpoint/2010/main" val="1805696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immy Thomas.jpg"/>
          <p:cNvPicPr>
            <a:picLocks noGrp="1" noChangeAspect="1"/>
          </p:cNvPicPr>
          <p:nvPr>
            <p:ph sz="half" idx="2"/>
          </p:nvPr>
        </p:nvPicPr>
        <p:blipFill>
          <a:blip r:embed="rId3">
            <a:extLst>
              <a:ext uri="{28A0092B-C50C-407E-A947-70E740481C1C}">
                <a14:useLocalDpi xmlns:a14="http://schemas.microsoft.com/office/drawing/2010/main" val="0"/>
              </a:ext>
            </a:extLst>
          </a:blip>
          <a:srcRect l="21586" r="21586"/>
          <a:stretch>
            <a:fillRect/>
          </a:stretch>
        </p:blipFill>
        <p:spPr>
          <a:xfrm>
            <a:off x="4429312" y="1051870"/>
            <a:ext cx="4448482" cy="5666099"/>
          </a:xfrm>
        </p:spPr>
      </p:pic>
      <p:sp>
        <p:nvSpPr>
          <p:cNvPr id="2" name="Content Placeholder 1"/>
          <p:cNvSpPr>
            <a:spLocks noGrp="1"/>
          </p:cNvSpPr>
          <p:nvPr>
            <p:ph sz="half" idx="1"/>
          </p:nvPr>
        </p:nvSpPr>
        <p:spPr>
          <a:xfrm>
            <a:off x="334857" y="1622471"/>
            <a:ext cx="4108450" cy="3189533"/>
          </a:xfrm>
        </p:spPr>
        <p:txBody>
          <a:bodyPr>
            <a:normAutofit/>
          </a:bodyPr>
          <a:lstStyle/>
          <a:p>
            <a:r>
              <a:rPr lang="en-US" dirty="0" smtClean="0"/>
              <a:t>Globally, less than 0.01% of surface water is stored in freshwater lakes, streams, and rivers.</a:t>
            </a:r>
          </a:p>
          <a:p>
            <a:pPr lvl="1"/>
            <a:r>
              <a:rPr lang="en-US" dirty="0" smtClean="0"/>
              <a:t>Primary source:</a:t>
            </a:r>
          </a:p>
          <a:p>
            <a:pPr lvl="2"/>
            <a:r>
              <a:rPr lang="en-US" dirty="0" smtClean="0"/>
              <a:t>Runoff produced by snowmelt</a:t>
            </a:r>
          </a:p>
          <a:p>
            <a:pPr lvl="2"/>
            <a:endParaRPr lang="en-US" dirty="0"/>
          </a:p>
          <a:p>
            <a:pPr lvl="2"/>
            <a:endParaRPr lang="en-US" dirty="0" smtClean="0"/>
          </a:p>
          <a:p>
            <a:pPr marL="0" indent="0">
              <a:buNone/>
            </a:pPr>
            <a:endParaRPr lang="en-US" dirty="0" smtClean="0"/>
          </a:p>
          <a:p>
            <a:pPr marL="0" indent="0">
              <a:buNone/>
            </a:pPr>
            <a:endParaRPr lang="en-US" dirty="0"/>
          </a:p>
        </p:txBody>
      </p:sp>
      <p:sp>
        <p:nvSpPr>
          <p:cNvPr id="3" name="Title 2"/>
          <p:cNvSpPr>
            <a:spLocks noGrp="1"/>
          </p:cNvSpPr>
          <p:nvPr>
            <p:ph type="title"/>
          </p:nvPr>
        </p:nvSpPr>
        <p:spPr/>
        <p:txBody>
          <a:bodyPr>
            <a:normAutofit/>
          </a:bodyPr>
          <a:lstStyle/>
          <a:p>
            <a:r>
              <a:rPr lang="en-US" dirty="0" smtClean="0"/>
              <a:t>Background Information</a:t>
            </a:r>
            <a:endParaRPr lang="en-US" dirty="0"/>
          </a:p>
        </p:txBody>
      </p:sp>
      <p:sp>
        <p:nvSpPr>
          <p:cNvPr id="6" name="TextBox 5"/>
          <p:cNvSpPr txBox="1"/>
          <p:nvPr/>
        </p:nvSpPr>
        <p:spPr>
          <a:xfrm>
            <a:off x="4538740" y="6448072"/>
            <a:ext cx="3886200" cy="338554"/>
          </a:xfrm>
          <a:prstGeom prst="rect">
            <a:avLst/>
          </a:prstGeom>
          <a:noFill/>
        </p:spPr>
        <p:txBody>
          <a:bodyPr wrap="square" rtlCol="0">
            <a:spAutoFit/>
          </a:bodyPr>
          <a:lstStyle/>
          <a:p>
            <a:r>
              <a:rPr lang="en-US" sz="800" dirty="0" smtClean="0">
                <a:solidFill>
                  <a:prstClr val="white"/>
                </a:solidFill>
              </a:rPr>
              <a:t>Photo by Jimmy Thomas CC BY 2.0</a:t>
            </a:r>
          </a:p>
          <a:p>
            <a:endParaRPr lang="en-US" sz="800" dirty="0">
              <a:solidFill>
                <a:prstClr val="black"/>
              </a:solidFill>
            </a:endParaRPr>
          </a:p>
        </p:txBody>
      </p:sp>
    </p:spTree>
    <p:extLst>
      <p:ext uri="{BB962C8B-B14F-4D97-AF65-F5344CB8AC3E}">
        <p14:creationId xmlns:p14="http://schemas.microsoft.com/office/powerpoint/2010/main" val="341381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fontScale="85000" lnSpcReduction="20000"/>
          </a:bodyPr>
          <a:lstStyle/>
          <a:p>
            <a:r>
              <a:rPr lang="en-US" dirty="0" smtClean="0"/>
              <a:t>Denver Climatology:</a:t>
            </a:r>
          </a:p>
          <a:p>
            <a:pPr lvl="1"/>
            <a:r>
              <a:rPr lang="en-US" dirty="0"/>
              <a:t>M</a:t>
            </a:r>
            <a:r>
              <a:rPr lang="en-US" dirty="0" smtClean="0"/>
              <a:t>ean Annual Snowfall 147.32 cm</a:t>
            </a:r>
          </a:p>
          <a:p>
            <a:pPr lvl="1"/>
            <a:r>
              <a:rPr lang="en-US" dirty="0" smtClean="0"/>
              <a:t>Mean Annual Precipitation 38.07 cm</a:t>
            </a:r>
          </a:p>
          <a:p>
            <a:pPr marL="457200" lvl="1" indent="0">
              <a:buNone/>
            </a:pPr>
            <a:endParaRPr lang="en-US" dirty="0" smtClean="0"/>
          </a:p>
          <a:p>
            <a:r>
              <a:rPr lang="en-US" dirty="0"/>
              <a:t>F</a:t>
            </a:r>
            <a:r>
              <a:rPr lang="en-US" dirty="0" smtClean="0"/>
              <a:t>ive </a:t>
            </a:r>
            <a:r>
              <a:rPr lang="en-US" dirty="0"/>
              <a:t>mountain reservoirs </a:t>
            </a:r>
            <a:r>
              <a:rPr lang="en-US" dirty="0" smtClean="0"/>
              <a:t>collect </a:t>
            </a:r>
            <a:r>
              <a:rPr lang="en-US" dirty="0"/>
              <a:t>surface water </a:t>
            </a:r>
            <a:r>
              <a:rPr lang="en-US" dirty="0" smtClean="0"/>
              <a:t>over </a:t>
            </a:r>
            <a:r>
              <a:rPr lang="en-US" dirty="0"/>
              <a:t>a watershed of 8,000 km</a:t>
            </a:r>
            <a:r>
              <a:rPr lang="en-US" baseline="30000" dirty="0"/>
              <a:t>2</a:t>
            </a:r>
            <a:r>
              <a:rPr lang="en-US" dirty="0"/>
              <a:t> </a:t>
            </a:r>
            <a:endParaRPr lang="en-US" dirty="0" smtClean="0"/>
          </a:p>
          <a:p>
            <a:pPr marL="0" indent="0">
              <a:buNone/>
            </a:pPr>
            <a:endParaRPr lang="en-US" dirty="0" smtClean="0"/>
          </a:p>
          <a:p>
            <a:r>
              <a:rPr lang="en-US" dirty="0" smtClean="0"/>
              <a:t>Provides clean water for over 1.3 million people</a:t>
            </a:r>
          </a:p>
          <a:p>
            <a:pPr marL="0" indent="0">
              <a:buNone/>
            </a:pPr>
            <a:endParaRPr lang="en-US" dirty="0" smtClean="0"/>
          </a:p>
          <a:p>
            <a:r>
              <a:rPr lang="en-US" dirty="0"/>
              <a:t>S</a:t>
            </a:r>
            <a:r>
              <a:rPr lang="en-US" dirty="0" smtClean="0"/>
              <a:t>everal </a:t>
            </a:r>
            <a:r>
              <a:rPr lang="en-US" dirty="0"/>
              <a:t>contaminants </a:t>
            </a:r>
            <a:r>
              <a:rPr lang="en-US" dirty="0" smtClean="0"/>
              <a:t>had </a:t>
            </a:r>
            <a:r>
              <a:rPr lang="en-US" dirty="0"/>
              <a:t>been detected in the water </a:t>
            </a:r>
            <a:r>
              <a:rPr lang="en-US" dirty="0" smtClean="0"/>
              <a:t>supply</a:t>
            </a:r>
          </a:p>
          <a:p>
            <a:pPr lvl="1"/>
            <a:endParaRPr lang="en-US" dirty="0"/>
          </a:p>
        </p:txBody>
      </p:sp>
      <p:sp>
        <p:nvSpPr>
          <p:cNvPr id="4" name="Title 3"/>
          <p:cNvSpPr>
            <a:spLocks noGrp="1"/>
          </p:cNvSpPr>
          <p:nvPr>
            <p:ph type="title"/>
          </p:nvPr>
        </p:nvSpPr>
        <p:spPr/>
        <p:txBody>
          <a:bodyPr/>
          <a:lstStyle/>
          <a:p>
            <a:r>
              <a:rPr lang="en-US" dirty="0" smtClean="0"/>
              <a:t>Background Information</a:t>
            </a:r>
            <a:endParaRPr lang="en-US" dirty="0"/>
          </a:p>
        </p:txBody>
      </p:sp>
      <p:pic>
        <p:nvPicPr>
          <p:cNvPr id="6" name="Content Placeholder 5"/>
          <p:cNvPicPr>
            <a:picLocks noGrp="1" noChangeAspect="1"/>
          </p:cNvPicPr>
          <p:nvPr>
            <p:ph sz="half" idx="2"/>
          </p:nvPr>
        </p:nvPicPr>
        <p:blipFill>
          <a:blip r:embed="rId2"/>
          <a:stretch>
            <a:fillRect/>
          </a:stretch>
        </p:blipFill>
        <p:spPr>
          <a:xfrm>
            <a:off x="4712449" y="1219796"/>
            <a:ext cx="3968840" cy="5297883"/>
          </a:xfrm>
          <a:prstGeom prst="rect">
            <a:avLst/>
          </a:prstGeom>
        </p:spPr>
      </p:pic>
      <p:sp>
        <p:nvSpPr>
          <p:cNvPr id="7" name="TextBox 6"/>
          <p:cNvSpPr txBox="1"/>
          <p:nvPr/>
        </p:nvSpPr>
        <p:spPr>
          <a:xfrm>
            <a:off x="4732658" y="6252511"/>
            <a:ext cx="1734731" cy="338554"/>
          </a:xfrm>
          <a:prstGeom prst="rect">
            <a:avLst/>
          </a:prstGeom>
          <a:noFill/>
        </p:spPr>
        <p:txBody>
          <a:bodyPr wrap="square" rtlCol="0">
            <a:spAutoFit/>
          </a:bodyPr>
          <a:lstStyle/>
          <a:p>
            <a:r>
              <a:rPr lang="en-US" sz="800" dirty="0" smtClean="0">
                <a:solidFill>
                  <a:prstClr val="white"/>
                </a:solidFill>
              </a:rPr>
              <a:t>Photo by </a:t>
            </a:r>
            <a:r>
              <a:rPr lang="en-US" sz="800" dirty="0" err="1" smtClean="0">
                <a:solidFill>
                  <a:prstClr val="white"/>
                </a:solidFill>
              </a:rPr>
              <a:t>elPadawan</a:t>
            </a:r>
            <a:r>
              <a:rPr lang="en-US" sz="800" dirty="0" smtClean="0">
                <a:solidFill>
                  <a:prstClr val="white"/>
                </a:solidFill>
              </a:rPr>
              <a:t> CC BY 2.0</a:t>
            </a:r>
          </a:p>
          <a:p>
            <a:endParaRPr lang="en-US" sz="800" dirty="0">
              <a:solidFill>
                <a:prstClr val="black"/>
              </a:solidFill>
            </a:endParaRPr>
          </a:p>
        </p:txBody>
      </p:sp>
    </p:spTree>
    <p:extLst>
      <p:ext uri="{BB962C8B-B14F-4D97-AF65-F5344CB8AC3E}">
        <p14:creationId xmlns:p14="http://schemas.microsoft.com/office/powerpoint/2010/main" val="1688933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ight Arrow 37"/>
          <p:cNvSpPr/>
          <p:nvPr/>
        </p:nvSpPr>
        <p:spPr>
          <a:xfrm>
            <a:off x="3127210" y="4731466"/>
            <a:ext cx="963924" cy="7639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NASA Earth Observations</a:t>
            </a:r>
            <a:endParaRPr lang="en-US" dirty="0"/>
          </a:p>
        </p:txBody>
      </p:sp>
      <p:grpSp>
        <p:nvGrpSpPr>
          <p:cNvPr id="14" name="Group 13"/>
          <p:cNvGrpSpPr/>
          <p:nvPr/>
        </p:nvGrpSpPr>
        <p:grpSpPr>
          <a:xfrm>
            <a:off x="20427190" y="23430098"/>
            <a:ext cx="3671000" cy="2632690"/>
            <a:chOff x="18897119" y="23639721"/>
            <a:chExt cx="3284720" cy="2067301"/>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119" y="23639721"/>
              <a:ext cx="3284720" cy="1335786"/>
            </a:xfrm>
            <a:prstGeom prst="rect">
              <a:avLst/>
            </a:prstGeom>
          </p:spPr>
        </p:pic>
        <p:sp>
          <p:nvSpPr>
            <p:cNvPr id="16" name="TextBox 15"/>
            <p:cNvSpPr txBox="1"/>
            <p:nvPr/>
          </p:nvSpPr>
          <p:spPr>
            <a:xfrm>
              <a:off x="19736401" y="25245357"/>
              <a:ext cx="1601721" cy="461665"/>
            </a:xfrm>
            <a:prstGeom prst="rect">
              <a:avLst/>
            </a:prstGeom>
            <a:noFill/>
          </p:spPr>
          <p:txBody>
            <a:bodyPr wrap="none" rtlCol="0">
              <a:spAutoFit/>
            </a:bodyPr>
            <a:lstStyle/>
            <a:p>
              <a:pPr algn="ctr"/>
              <a:r>
                <a:rPr lang="en-US" sz="2400" b="1" dirty="0" smtClean="0"/>
                <a:t>Landsat 7</a:t>
              </a:r>
            </a:p>
          </p:txBody>
        </p:sp>
      </p:grpSp>
      <p:grpSp>
        <p:nvGrpSpPr>
          <p:cNvPr id="17" name="Group 16"/>
          <p:cNvGrpSpPr/>
          <p:nvPr/>
        </p:nvGrpSpPr>
        <p:grpSpPr>
          <a:xfrm>
            <a:off x="20579590" y="23582498"/>
            <a:ext cx="3671000" cy="2632690"/>
            <a:chOff x="18897119" y="23639721"/>
            <a:chExt cx="3284720" cy="2067301"/>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119" y="23639721"/>
              <a:ext cx="3284720" cy="1335786"/>
            </a:xfrm>
            <a:prstGeom prst="rect">
              <a:avLst/>
            </a:prstGeom>
          </p:spPr>
        </p:pic>
        <p:sp>
          <p:nvSpPr>
            <p:cNvPr id="19" name="TextBox 18"/>
            <p:cNvSpPr txBox="1"/>
            <p:nvPr/>
          </p:nvSpPr>
          <p:spPr>
            <a:xfrm>
              <a:off x="19736401" y="25245357"/>
              <a:ext cx="1601721" cy="461665"/>
            </a:xfrm>
            <a:prstGeom prst="rect">
              <a:avLst/>
            </a:prstGeom>
            <a:noFill/>
          </p:spPr>
          <p:txBody>
            <a:bodyPr wrap="none" rtlCol="0">
              <a:spAutoFit/>
            </a:bodyPr>
            <a:lstStyle/>
            <a:p>
              <a:pPr algn="ctr"/>
              <a:r>
                <a:rPr lang="en-US" sz="2400" b="1" dirty="0" smtClean="0"/>
                <a:t>Landsat 7</a:t>
              </a:r>
            </a:p>
          </p:txBody>
        </p:sp>
      </p:grpSp>
      <p:grpSp>
        <p:nvGrpSpPr>
          <p:cNvPr id="20" name="Group 19"/>
          <p:cNvGrpSpPr/>
          <p:nvPr/>
        </p:nvGrpSpPr>
        <p:grpSpPr>
          <a:xfrm>
            <a:off x="20731990" y="23734898"/>
            <a:ext cx="3671000" cy="2632690"/>
            <a:chOff x="18897119" y="23639721"/>
            <a:chExt cx="3284720" cy="2067301"/>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119" y="23639721"/>
              <a:ext cx="3284720" cy="1335786"/>
            </a:xfrm>
            <a:prstGeom prst="rect">
              <a:avLst/>
            </a:prstGeom>
          </p:spPr>
        </p:pic>
        <p:sp>
          <p:nvSpPr>
            <p:cNvPr id="22" name="TextBox 21"/>
            <p:cNvSpPr txBox="1"/>
            <p:nvPr/>
          </p:nvSpPr>
          <p:spPr>
            <a:xfrm>
              <a:off x="19736401" y="25245357"/>
              <a:ext cx="1601721" cy="461665"/>
            </a:xfrm>
            <a:prstGeom prst="rect">
              <a:avLst/>
            </a:prstGeom>
            <a:noFill/>
          </p:spPr>
          <p:txBody>
            <a:bodyPr wrap="none" rtlCol="0">
              <a:spAutoFit/>
            </a:bodyPr>
            <a:lstStyle/>
            <a:p>
              <a:pPr algn="ctr"/>
              <a:r>
                <a:rPr lang="en-US" sz="2400" b="1" dirty="0" smtClean="0"/>
                <a:t>Landsat 7</a:t>
              </a:r>
            </a:p>
          </p:txBody>
        </p:sp>
      </p:grpSp>
      <p:grpSp>
        <p:nvGrpSpPr>
          <p:cNvPr id="4" name="Group 3"/>
          <p:cNvGrpSpPr/>
          <p:nvPr/>
        </p:nvGrpSpPr>
        <p:grpSpPr>
          <a:xfrm>
            <a:off x="355946" y="1148696"/>
            <a:ext cx="8392204" cy="5479505"/>
            <a:chOff x="-5350735" y="1117336"/>
            <a:chExt cx="8392204" cy="5479505"/>
          </a:xfrm>
        </p:grpSpPr>
        <p:sp>
          <p:nvSpPr>
            <p:cNvPr id="46" name="Rounded Rectangle 45"/>
            <p:cNvSpPr/>
            <p:nvPr/>
          </p:nvSpPr>
          <p:spPr>
            <a:xfrm rot="16200000">
              <a:off x="-6747518" y="2559565"/>
              <a:ext cx="5479505" cy="2595048"/>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8" name="TextBox 47"/>
            <p:cNvSpPr txBox="1"/>
            <p:nvPr/>
          </p:nvSpPr>
          <p:spPr>
            <a:xfrm>
              <a:off x="-5350735" y="3188684"/>
              <a:ext cx="2582103" cy="2923878"/>
            </a:xfrm>
            <a:prstGeom prst="rect">
              <a:avLst/>
            </a:prstGeom>
            <a:noFill/>
          </p:spPr>
          <p:txBody>
            <a:bodyPr wrap="square" rtlCol="0">
              <a:spAutoFit/>
            </a:bodyPr>
            <a:lstStyle/>
            <a:p>
              <a:pPr algn="ctr"/>
              <a:r>
                <a:rPr lang="en-US" sz="2300" dirty="0" smtClean="0">
                  <a:solidFill>
                    <a:schemeClr val="bg1"/>
                  </a:solidFill>
                </a:rPr>
                <a:t>Sensor: Enhanced Thematic Mapper + </a:t>
              </a:r>
            </a:p>
            <a:p>
              <a:pPr algn="ctr"/>
              <a:r>
                <a:rPr lang="en-US" sz="2300" dirty="0" smtClean="0">
                  <a:solidFill>
                    <a:schemeClr val="bg1"/>
                  </a:solidFill>
                </a:rPr>
                <a:t>(ETM +)</a:t>
              </a:r>
            </a:p>
            <a:p>
              <a:pPr algn="ctr"/>
              <a:endParaRPr lang="en-US" sz="2300" dirty="0">
                <a:solidFill>
                  <a:schemeClr val="bg1"/>
                </a:solidFill>
              </a:endParaRPr>
            </a:p>
            <a:p>
              <a:pPr algn="ctr"/>
              <a:r>
                <a:rPr lang="en-US" sz="2300" dirty="0" smtClean="0">
                  <a:solidFill>
                    <a:schemeClr val="bg1"/>
                  </a:solidFill>
                </a:rPr>
                <a:t>Used for Land Cover</a:t>
              </a:r>
              <a:endParaRPr lang="en-US" sz="2300" dirty="0">
                <a:solidFill>
                  <a:schemeClr val="bg1"/>
                </a:solidFill>
              </a:endParaRPr>
            </a:p>
          </p:txBody>
        </p:sp>
        <p:sp>
          <p:nvSpPr>
            <p:cNvPr id="47" name="Rounded Rectangle 46"/>
            <p:cNvSpPr/>
            <p:nvPr/>
          </p:nvSpPr>
          <p:spPr>
            <a:xfrm rot="16200000">
              <a:off x="-4838021" y="997150"/>
              <a:ext cx="1709858" cy="2215539"/>
            </a:xfrm>
            <a:prstGeom prst="round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rtlCol="0" anchor="b"/>
            <a:lstStyle/>
            <a:p>
              <a:pPr algn="ctr"/>
              <a:endParaRPr lang="en-US" dirty="0"/>
            </a:p>
            <a:p>
              <a:pPr algn="ctr"/>
              <a:endParaRPr lang="en-US" dirty="0" smtClean="0"/>
            </a:p>
          </p:txBody>
        </p:sp>
        <p:sp>
          <p:nvSpPr>
            <p:cNvPr id="13" name="TextBox 12"/>
            <p:cNvSpPr txBox="1"/>
            <p:nvPr/>
          </p:nvSpPr>
          <p:spPr>
            <a:xfrm>
              <a:off x="459366" y="3188684"/>
              <a:ext cx="2582103" cy="2923878"/>
            </a:xfrm>
            <a:prstGeom prst="rect">
              <a:avLst/>
            </a:prstGeom>
            <a:noFill/>
          </p:spPr>
          <p:txBody>
            <a:bodyPr wrap="square" rtlCol="0">
              <a:spAutoFit/>
            </a:bodyPr>
            <a:lstStyle/>
            <a:p>
              <a:pPr algn="ctr"/>
              <a:r>
                <a:rPr lang="en-US" sz="2300" dirty="0" smtClean="0">
                  <a:solidFill>
                    <a:schemeClr val="bg1"/>
                  </a:solidFill>
                </a:rPr>
                <a:t>Sensor: Enhanced Thematic Mapper + </a:t>
              </a:r>
            </a:p>
            <a:p>
              <a:pPr algn="ctr"/>
              <a:r>
                <a:rPr lang="en-US" sz="2300" dirty="0" smtClean="0">
                  <a:solidFill>
                    <a:schemeClr val="bg1"/>
                  </a:solidFill>
                </a:rPr>
                <a:t>(ETM +)</a:t>
              </a:r>
            </a:p>
            <a:p>
              <a:pPr algn="ctr"/>
              <a:endParaRPr lang="en-US" sz="2300" dirty="0">
                <a:solidFill>
                  <a:schemeClr val="bg1"/>
                </a:solidFill>
              </a:endParaRPr>
            </a:p>
            <a:p>
              <a:pPr algn="ctr"/>
              <a:r>
                <a:rPr lang="en-US" sz="2300" dirty="0" smtClean="0">
                  <a:solidFill>
                    <a:schemeClr val="bg1"/>
                  </a:solidFill>
                </a:rPr>
                <a:t>Used for Land Cover</a:t>
              </a:r>
              <a:endParaRPr lang="en-US" sz="2300" dirty="0">
                <a:solidFill>
                  <a:schemeClr val="bg1"/>
                </a:solidFill>
              </a:endParaRPr>
            </a:p>
          </p:txBody>
        </p:sp>
        <p:grpSp>
          <p:nvGrpSpPr>
            <p:cNvPr id="23" name="Group 22"/>
            <p:cNvGrpSpPr/>
            <p:nvPr/>
          </p:nvGrpSpPr>
          <p:grpSpPr>
            <a:xfrm>
              <a:off x="-5080338" y="1348469"/>
              <a:ext cx="2029510" cy="1409565"/>
              <a:chOff x="9493591" y="23639721"/>
              <a:chExt cx="3284720" cy="1943178"/>
            </a:xfrm>
          </p:grpSpPr>
          <p:sp>
            <p:nvSpPr>
              <p:cNvPr id="25" name="TextBox 24"/>
              <p:cNvSpPr txBox="1"/>
              <p:nvPr/>
            </p:nvSpPr>
            <p:spPr>
              <a:xfrm>
                <a:off x="10468600" y="25121234"/>
                <a:ext cx="1601722" cy="461665"/>
              </a:xfrm>
              <a:prstGeom prst="rect">
                <a:avLst/>
              </a:prstGeom>
              <a:noFill/>
            </p:spPr>
            <p:txBody>
              <a:bodyPr wrap="non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400" b="1" dirty="0" smtClean="0"/>
                  <a:t>Landsat 7</a:t>
                </a:r>
              </a:p>
            </p:txBody>
          </p:sp>
          <p:pic>
            <p:nvPicPr>
              <p:cNvPr id="49" name="Picture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3591" y="23639721"/>
                <a:ext cx="3284720" cy="1335786"/>
              </a:xfrm>
              <a:prstGeom prst="rect">
                <a:avLst/>
              </a:prstGeom>
            </p:spPr>
          </p:pic>
        </p:grpSp>
      </p:grpSp>
      <p:grpSp>
        <p:nvGrpSpPr>
          <p:cNvPr id="34" name="Group 33"/>
          <p:cNvGrpSpPr/>
          <p:nvPr/>
        </p:nvGrpSpPr>
        <p:grpSpPr>
          <a:xfrm>
            <a:off x="4294442" y="1262461"/>
            <a:ext cx="4453708" cy="2070082"/>
            <a:chOff x="4451208" y="1128616"/>
            <a:chExt cx="4453708" cy="2070082"/>
          </a:xfrm>
        </p:grpSpPr>
        <p:sp>
          <p:nvSpPr>
            <p:cNvPr id="30" name="Rounded Rectangle 29"/>
            <p:cNvSpPr/>
            <p:nvPr/>
          </p:nvSpPr>
          <p:spPr>
            <a:xfrm rot="16200000">
              <a:off x="5643021" y="-63197"/>
              <a:ext cx="2070082" cy="4453708"/>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a:stretch>
              <a:fillRect/>
            </a:stretch>
          </p:blipFill>
          <p:spPr>
            <a:xfrm>
              <a:off x="4576741" y="1348472"/>
              <a:ext cx="2162517" cy="1529981"/>
            </a:xfrm>
            <a:prstGeom prst="rect">
              <a:avLst/>
            </a:prstGeom>
          </p:spPr>
        </p:pic>
        <p:sp>
          <p:nvSpPr>
            <p:cNvPr id="32" name="TextBox 31"/>
            <p:cNvSpPr txBox="1"/>
            <p:nvPr/>
          </p:nvSpPr>
          <p:spPr>
            <a:xfrm>
              <a:off x="6788430" y="1365415"/>
              <a:ext cx="2022420" cy="1508105"/>
            </a:xfrm>
            <a:prstGeom prst="rect">
              <a:avLst/>
            </a:prstGeom>
            <a:noFill/>
          </p:spPr>
          <p:txBody>
            <a:bodyPr wrap="square" rtlCol="0">
              <a:spAutoFit/>
            </a:bodyPr>
            <a:lstStyle/>
            <a:p>
              <a:pPr algn="ctr"/>
              <a:r>
                <a:rPr lang="en-US" sz="2300" dirty="0" smtClean="0">
                  <a:solidFill>
                    <a:schemeClr val="bg1"/>
                  </a:solidFill>
                </a:rPr>
                <a:t>National Land Cover Database (2011)</a:t>
              </a:r>
            </a:p>
          </p:txBody>
        </p:sp>
      </p:grpSp>
      <p:grpSp>
        <p:nvGrpSpPr>
          <p:cNvPr id="35" name="Group 34"/>
          <p:cNvGrpSpPr/>
          <p:nvPr/>
        </p:nvGrpSpPr>
        <p:grpSpPr>
          <a:xfrm>
            <a:off x="4284799" y="4073840"/>
            <a:ext cx="4516420" cy="2070082"/>
            <a:chOff x="4478186" y="4338598"/>
            <a:chExt cx="4516420" cy="2070082"/>
          </a:xfrm>
        </p:grpSpPr>
        <p:sp>
          <p:nvSpPr>
            <p:cNvPr id="31" name="Rounded Rectangle 30"/>
            <p:cNvSpPr/>
            <p:nvPr/>
          </p:nvSpPr>
          <p:spPr>
            <a:xfrm rot="16200000">
              <a:off x="5669999" y="3146785"/>
              <a:ext cx="2070082" cy="4453708"/>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stretch>
              <a:fillRect/>
            </a:stretch>
          </p:blipFill>
          <p:spPr>
            <a:xfrm>
              <a:off x="4700719" y="4609894"/>
              <a:ext cx="2275843" cy="1583669"/>
            </a:xfrm>
            <a:prstGeom prst="rect">
              <a:avLst/>
            </a:prstGeom>
          </p:spPr>
        </p:pic>
        <p:sp>
          <p:nvSpPr>
            <p:cNvPr id="33" name="TextBox 32"/>
            <p:cNvSpPr txBox="1"/>
            <p:nvPr/>
          </p:nvSpPr>
          <p:spPr>
            <a:xfrm>
              <a:off x="6972186" y="4967395"/>
              <a:ext cx="2022420" cy="800219"/>
            </a:xfrm>
            <a:prstGeom prst="rect">
              <a:avLst/>
            </a:prstGeom>
            <a:noFill/>
          </p:spPr>
          <p:txBody>
            <a:bodyPr wrap="square" rtlCol="0">
              <a:spAutoFit/>
            </a:bodyPr>
            <a:lstStyle/>
            <a:p>
              <a:pPr algn="ctr"/>
              <a:r>
                <a:rPr lang="en-US" sz="2300" dirty="0" smtClean="0">
                  <a:solidFill>
                    <a:schemeClr val="bg1"/>
                  </a:solidFill>
                </a:rPr>
                <a:t>Cropland Data Layers</a:t>
              </a:r>
            </a:p>
          </p:txBody>
        </p:sp>
      </p:grpSp>
      <p:pic>
        <p:nvPicPr>
          <p:cNvPr id="2" name="Picture 1"/>
          <p:cNvPicPr>
            <a:picLocks noChangeAspect="1"/>
          </p:cNvPicPr>
          <p:nvPr/>
        </p:nvPicPr>
        <p:blipFill>
          <a:blip r:embed="rId5"/>
          <a:stretch>
            <a:fillRect/>
          </a:stretch>
        </p:blipFill>
        <p:spPr>
          <a:xfrm>
            <a:off x="3128108" y="1746101"/>
            <a:ext cx="975445" cy="780356"/>
          </a:xfrm>
          <a:prstGeom prst="rect">
            <a:avLst/>
          </a:prstGeom>
        </p:spPr>
      </p:pic>
    </p:spTree>
    <p:extLst>
      <p:ext uri="{BB962C8B-B14F-4D97-AF65-F5344CB8AC3E}">
        <p14:creationId xmlns:p14="http://schemas.microsoft.com/office/powerpoint/2010/main" val="1060193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NASA Earth Observations</a:t>
            </a:r>
            <a:endParaRPr lang="en-US" dirty="0"/>
          </a:p>
        </p:txBody>
      </p:sp>
      <p:grpSp>
        <p:nvGrpSpPr>
          <p:cNvPr id="14" name="Group 13"/>
          <p:cNvGrpSpPr/>
          <p:nvPr/>
        </p:nvGrpSpPr>
        <p:grpSpPr>
          <a:xfrm>
            <a:off x="20427190" y="23430098"/>
            <a:ext cx="3671000" cy="2632690"/>
            <a:chOff x="18897119" y="23639721"/>
            <a:chExt cx="3284720" cy="2067301"/>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119" y="23639721"/>
              <a:ext cx="3284720" cy="1335786"/>
            </a:xfrm>
            <a:prstGeom prst="rect">
              <a:avLst/>
            </a:prstGeom>
          </p:spPr>
        </p:pic>
        <p:sp>
          <p:nvSpPr>
            <p:cNvPr id="16" name="TextBox 15"/>
            <p:cNvSpPr txBox="1"/>
            <p:nvPr/>
          </p:nvSpPr>
          <p:spPr>
            <a:xfrm>
              <a:off x="19736401" y="25245357"/>
              <a:ext cx="1601721" cy="461665"/>
            </a:xfrm>
            <a:prstGeom prst="rect">
              <a:avLst/>
            </a:prstGeom>
            <a:noFill/>
          </p:spPr>
          <p:txBody>
            <a:bodyPr wrap="none" rtlCol="0">
              <a:spAutoFit/>
            </a:bodyPr>
            <a:lstStyle/>
            <a:p>
              <a:pPr algn="ctr"/>
              <a:r>
                <a:rPr lang="en-US" sz="2400" b="1" dirty="0" smtClean="0"/>
                <a:t>Landsat 7</a:t>
              </a:r>
            </a:p>
          </p:txBody>
        </p:sp>
      </p:grpSp>
      <p:grpSp>
        <p:nvGrpSpPr>
          <p:cNvPr id="17" name="Group 16"/>
          <p:cNvGrpSpPr/>
          <p:nvPr/>
        </p:nvGrpSpPr>
        <p:grpSpPr>
          <a:xfrm>
            <a:off x="20579590" y="23582498"/>
            <a:ext cx="3671000" cy="2632690"/>
            <a:chOff x="18897119" y="23639721"/>
            <a:chExt cx="3284720" cy="2067301"/>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119" y="23639721"/>
              <a:ext cx="3284720" cy="1335786"/>
            </a:xfrm>
            <a:prstGeom prst="rect">
              <a:avLst/>
            </a:prstGeom>
          </p:spPr>
        </p:pic>
        <p:sp>
          <p:nvSpPr>
            <p:cNvPr id="19" name="TextBox 18"/>
            <p:cNvSpPr txBox="1"/>
            <p:nvPr/>
          </p:nvSpPr>
          <p:spPr>
            <a:xfrm>
              <a:off x="19736401" y="25245357"/>
              <a:ext cx="1601721" cy="461665"/>
            </a:xfrm>
            <a:prstGeom prst="rect">
              <a:avLst/>
            </a:prstGeom>
            <a:noFill/>
          </p:spPr>
          <p:txBody>
            <a:bodyPr wrap="none" rtlCol="0">
              <a:spAutoFit/>
            </a:bodyPr>
            <a:lstStyle/>
            <a:p>
              <a:pPr algn="ctr"/>
              <a:r>
                <a:rPr lang="en-US" sz="2400" b="1" dirty="0" smtClean="0"/>
                <a:t>Landsat 7</a:t>
              </a:r>
            </a:p>
          </p:txBody>
        </p:sp>
      </p:grpSp>
      <p:grpSp>
        <p:nvGrpSpPr>
          <p:cNvPr id="20" name="Group 19"/>
          <p:cNvGrpSpPr/>
          <p:nvPr/>
        </p:nvGrpSpPr>
        <p:grpSpPr>
          <a:xfrm>
            <a:off x="20731990" y="23734898"/>
            <a:ext cx="3671000" cy="2632690"/>
            <a:chOff x="18897119" y="23639721"/>
            <a:chExt cx="3284720" cy="2067301"/>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119" y="23639721"/>
              <a:ext cx="3284720" cy="1335786"/>
            </a:xfrm>
            <a:prstGeom prst="rect">
              <a:avLst/>
            </a:prstGeom>
          </p:spPr>
        </p:pic>
        <p:sp>
          <p:nvSpPr>
            <p:cNvPr id="22" name="TextBox 21"/>
            <p:cNvSpPr txBox="1"/>
            <p:nvPr/>
          </p:nvSpPr>
          <p:spPr>
            <a:xfrm>
              <a:off x="19736401" y="25245357"/>
              <a:ext cx="1601721" cy="461665"/>
            </a:xfrm>
            <a:prstGeom prst="rect">
              <a:avLst/>
            </a:prstGeom>
            <a:noFill/>
          </p:spPr>
          <p:txBody>
            <a:bodyPr wrap="none" rtlCol="0">
              <a:spAutoFit/>
            </a:bodyPr>
            <a:lstStyle/>
            <a:p>
              <a:pPr algn="ctr"/>
              <a:r>
                <a:rPr lang="en-US" sz="2400" b="1" dirty="0" smtClean="0"/>
                <a:t>Landsat 7</a:t>
              </a:r>
            </a:p>
          </p:txBody>
        </p:sp>
      </p:grpSp>
      <p:grpSp>
        <p:nvGrpSpPr>
          <p:cNvPr id="4" name="Group 3"/>
          <p:cNvGrpSpPr/>
          <p:nvPr/>
        </p:nvGrpSpPr>
        <p:grpSpPr>
          <a:xfrm>
            <a:off x="718084" y="1148695"/>
            <a:ext cx="2640494" cy="5479505"/>
            <a:chOff x="-5350735" y="1117336"/>
            <a:chExt cx="2640494" cy="5479505"/>
          </a:xfrm>
        </p:grpSpPr>
        <p:sp>
          <p:nvSpPr>
            <p:cNvPr id="46" name="Rounded Rectangle 45"/>
            <p:cNvSpPr/>
            <p:nvPr/>
          </p:nvSpPr>
          <p:spPr>
            <a:xfrm rot="16200000">
              <a:off x="-6747518" y="2559565"/>
              <a:ext cx="5479505" cy="2595048"/>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8" name="TextBox 47"/>
            <p:cNvSpPr txBox="1"/>
            <p:nvPr/>
          </p:nvSpPr>
          <p:spPr>
            <a:xfrm>
              <a:off x="-5350735" y="3188684"/>
              <a:ext cx="2582103" cy="2862322"/>
            </a:xfrm>
            <a:prstGeom prst="rect">
              <a:avLst/>
            </a:prstGeom>
            <a:noFill/>
          </p:spPr>
          <p:txBody>
            <a:bodyPr wrap="square" rtlCol="0">
              <a:spAutoFit/>
            </a:bodyPr>
            <a:lstStyle/>
            <a:p>
              <a:pPr algn="ctr"/>
              <a:r>
                <a:rPr lang="en-US" sz="2000" dirty="0" smtClean="0">
                  <a:solidFill>
                    <a:schemeClr val="bg1"/>
                  </a:solidFill>
                </a:rPr>
                <a:t>Sensor: </a:t>
              </a:r>
              <a:r>
                <a:rPr lang="en-US"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Advanced </a:t>
              </a:r>
              <a:r>
                <a:rPr lang="en-US" sz="2000"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Spaceborne</a:t>
              </a:r>
              <a:r>
                <a:rPr lang="en-US"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Thermal Emission and Reflection Radiometer (ASTER) </a:t>
              </a:r>
              <a:endParaRPr lang="en-US" sz="2000" dirty="0" smtClean="0">
                <a:solidFill>
                  <a:schemeClr val="bg1"/>
                </a:solidFill>
              </a:endParaRPr>
            </a:p>
            <a:p>
              <a:pPr algn="ctr"/>
              <a:endParaRPr lang="en-US" sz="2000" dirty="0">
                <a:solidFill>
                  <a:schemeClr val="bg1"/>
                </a:solidFill>
              </a:endParaRPr>
            </a:p>
            <a:p>
              <a:pPr algn="ctr"/>
              <a:r>
                <a:rPr lang="en-US" sz="2000" dirty="0" smtClean="0">
                  <a:solidFill>
                    <a:schemeClr val="bg1"/>
                  </a:solidFill>
                </a:rPr>
                <a:t>Used for Digital Elevation Model</a:t>
              </a:r>
              <a:endParaRPr lang="en-US" sz="2000" dirty="0">
                <a:solidFill>
                  <a:schemeClr val="bg1"/>
                </a:solidFill>
              </a:endParaRPr>
            </a:p>
          </p:txBody>
        </p:sp>
        <p:sp>
          <p:nvSpPr>
            <p:cNvPr id="47" name="Rounded Rectangle 46"/>
            <p:cNvSpPr/>
            <p:nvPr/>
          </p:nvSpPr>
          <p:spPr>
            <a:xfrm rot="16200000">
              <a:off x="-4838021" y="997150"/>
              <a:ext cx="1709858" cy="2215539"/>
            </a:xfrm>
            <a:prstGeom prst="round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rtlCol="0" anchor="b"/>
            <a:lstStyle/>
            <a:p>
              <a:pPr algn="ctr"/>
              <a:endParaRPr lang="en-US" dirty="0"/>
            </a:p>
            <a:p>
              <a:pPr algn="ctr"/>
              <a:endParaRPr lang="en-US" dirty="0" smtClean="0"/>
            </a:p>
          </p:txBody>
        </p:sp>
        <p:sp>
          <p:nvSpPr>
            <p:cNvPr id="25" name="TextBox 24"/>
            <p:cNvSpPr txBox="1"/>
            <p:nvPr/>
          </p:nvSpPr>
          <p:spPr>
            <a:xfrm>
              <a:off x="-4438506" y="2423133"/>
              <a:ext cx="910826" cy="461665"/>
            </a:xfrm>
            <a:prstGeom prst="rect">
              <a:avLst/>
            </a:prstGeom>
            <a:noFill/>
          </p:spPr>
          <p:txBody>
            <a:bodyPr wrap="non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400" b="1" dirty="0" smtClean="0"/>
                <a:t>Terra</a:t>
              </a: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24" y="1297205"/>
            <a:ext cx="1683762" cy="12674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803" y="1031539"/>
            <a:ext cx="4324694" cy="5596662"/>
          </a:xfrm>
          <a:prstGeom prst="rect">
            <a:avLst/>
          </a:prstGeom>
        </p:spPr>
      </p:pic>
    </p:spTree>
    <p:extLst>
      <p:ext uri="{BB962C8B-B14F-4D97-AF65-F5344CB8AC3E}">
        <p14:creationId xmlns:p14="http://schemas.microsoft.com/office/powerpoint/2010/main" val="13004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7612640" y="2553480"/>
            <a:ext cx="111311" cy="2255621"/>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6400" y="154745"/>
            <a:ext cx="7567403" cy="662024"/>
          </a:xfrm>
        </p:spPr>
        <p:txBody>
          <a:bodyPr>
            <a:normAutofit fontScale="90000"/>
          </a:bodyPr>
          <a:lstStyle/>
          <a:p>
            <a:r>
              <a:rPr lang="en-US" b="1" dirty="0" smtClean="0"/>
              <a:t>Methodology: </a:t>
            </a:r>
            <a:r>
              <a:rPr lang="en-US" b="1" i="1" u="sng" dirty="0" smtClean="0"/>
              <a:t>Erosion Susceptibility Map</a:t>
            </a:r>
            <a:endParaRPr lang="en-US" b="1" i="1" u="sng" dirty="0"/>
          </a:p>
        </p:txBody>
      </p:sp>
      <p:sp>
        <p:nvSpPr>
          <p:cNvPr id="4" name="Rounded Rectangle 3"/>
          <p:cNvSpPr/>
          <p:nvPr/>
        </p:nvSpPr>
        <p:spPr>
          <a:xfrm>
            <a:off x="1277476" y="148844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5" name="Rounded Rectangle 4"/>
          <p:cNvSpPr/>
          <p:nvPr/>
        </p:nvSpPr>
        <p:spPr>
          <a:xfrm>
            <a:off x="6661479" y="148844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6" name="Rounded Rectangle 5"/>
          <p:cNvSpPr/>
          <p:nvPr/>
        </p:nvSpPr>
        <p:spPr>
          <a:xfrm>
            <a:off x="13141680" y="148844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7" name="Rounded Rectangle 6"/>
          <p:cNvSpPr/>
          <p:nvPr/>
        </p:nvSpPr>
        <p:spPr>
          <a:xfrm>
            <a:off x="1277477" y="159574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8" name="Rounded Rectangle 7"/>
          <p:cNvSpPr/>
          <p:nvPr/>
        </p:nvSpPr>
        <p:spPr>
          <a:xfrm>
            <a:off x="6713897" y="159476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9" name="Rounded Rectangle 8"/>
          <p:cNvSpPr/>
          <p:nvPr/>
        </p:nvSpPr>
        <p:spPr>
          <a:xfrm>
            <a:off x="6667093" y="186875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10" name="Rounded Rectangle 9"/>
          <p:cNvSpPr/>
          <p:nvPr/>
        </p:nvSpPr>
        <p:spPr>
          <a:xfrm>
            <a:off x="13082148" y="159533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11" name="Rounded Rectangle 10"/>
          <p:cNvSpPr/>
          <p:nvPr/>
        </p:nvSpPr>
        <p:spPr>
          <a:xfrm>
            <a:off x="1277476" y="191287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12" name="Down Arrow 11"/>
          <p:cNvSpPr/>
          <p:nvPr/>
        </p:nvSpPr>
        <p:spPr>
          <a:xfrm>
            <a:off x="8823998" y="176825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13145262" y="209147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14" name="Rounded Rectangle 13"/>
          <p:cNvSpPr/>
          <p:nvPr/>
        </p:nvSpPr>
        <p:spPr>
          <a:xfrm>
            <a:off x="1277475" y="213986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15" name="Rounded Rectangle 14"/>
          <p:cNvSpPr/>
          <p:nvPr/>
        </p:nvSpPr>
        <p:spPr>
          <a:xfrm>
            <a:off x="1325366" y="204370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16" name="Rounded Rectangle 15"/>
          <p:cNvSpPr/>
          <p:nvPr/>
        </p:nvSpPr>
        <p:spPr>
          <a:xfrm>
            <a:off x="13105574" y="185903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17" name="Down Arrow 16"/>
          <p:cNvSpPr/>
          <p:nvPr/>
        </p:nvSpPr>
        <p:spPr>
          <a:xfrm>
            <a:off x="14969315" y="176365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own Arrow 17"/>
          <p:cNvSpPr/>
          <p:nvPr/>
        </p:nvSpPr>
        <p:spPr>
          <a:xfrm>
            <a:off x="14969319" y="199582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1429876" y="150368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20" name="Rounded Rectangle 19"/>
          <p:cNvSpPr/>
          <p:nvPr/>
        </p:nvSpPr>
        <p:spPr>
          <a:xfrm>
            <a:off x="6813879" y="150368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21" name="Rounded Rectangle 20"/>
          <p:cNvSpPr/>
          <p:nvPr/>
        </p:nvSpPr>
        <p:spPr>
          <a:xfrm>
            <a:off x="13294080" y="150368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22" name="Rounded Rectangle 21"/>
          <p:cNvSpPr/>
          <p:nvPr/>
        </p:nvSpPr>
        <p:spPr>
          <a:xfrm>
            <a:off x="1429877" y="161098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23" name="Rounded Rectangle 22"/>
          <p:cNvSpPr/>
          <p:nvPr/>
        </p:nvSpPr>
        <p:spPr>
          <a:xfrm>
            <a:off x="6866297" y="161000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24" name="Rounded Rectangle 23"/>
          <p:cNvSpPr/>
          <p:nvPr/>
        </p:nvSpPr>
        <p:spPr>
          <a:xfrm>
            <a:off x="6819493" y="188399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25" name="Rounded Rectangle 24"/>
          <p:cNvSpPr/>
          <p:nvPr/>
        </p:nvSpPr>
        <p:spPr>
          <a:xfrm>
            <a:off x="13234548" y="161057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26" name="Rounded Rectangle 25"/>
          <p:cNvSpPr/>
          <p:nvPr/>
        </p:nvSpPr>
        <p:spPr>
          <a:xfrm>
            <a:off x="1429876" y="192811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27" name="Down Arrow 26"/>
          <p:cNvSpPr/>
          <p:nvPr/>
        </p:nvSpPr>
        <p:spPr>
          <a:xfrm>
            <a:off x="8976398" y="178349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ounded Rectangle 27"/>
          <p:cNvSpPr/>
          <p:nvPr/>
        </p:nvSpPr>
        <p:spPr>
          <a:xfrm>
            <a:off x="13297662" y="210671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29" name="Rounded Rectangle 28"/>
          <p:cNvSpPr/>
          <p:nvPr/>
        </p:nvSpPr>
        <p:spPr>
          <a:xfrm>
            <a:off x="1429875" y="215510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30" name="Rounded Rectangle 29"/>
          <p:cNvSpPr/>
          <p:nvPr/>
        </p:nvSpPr>
        <p:spPr>
          <a:xfrm>
            <a:off x="1477766" y="205894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31" name="Rounded Rectangle 30"/>
          <p:cNvSpPr/>
          <p:nvPr/>
        </p:nvSpPr>
        <p:spPr>
          <a:xfrm>
            <a:off x="13257974" y="187427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32" name="Down Arrow 31"/>
          <p:cNvSpPr/>
          <p:nvPr/>
        </p:nvSpPr>
        <p:spPr>
          <a:xfrm>
            <a:off x="15121715" y="177889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Down Arrow 32"/>
          <p:cNvSpPr/>
          <p:nvPr/>
        </p:nvSpPr>
        <p:spPr>
          <a:xfrm>
            <a:off x="15121719" y="201106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Rounded Rectangle 33"/>
          <p:cNvSpPr/>
          <p:nvPr/>
        </p:nvSpPr>
        <p:spPr>
          <a:xfrm>
            <a:off x="283946" y="1097593"/>
            <a:ext cx="3024044" cy="799392"/>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Acquisition</a:t>
            </a:r>
            <a:endParaRPr lang="en-US" sz="2800" b="1" dirty="0"/>
          </a:p>
        </p:txBody>
      </p:sp>
      <p:sp>
        <p:nvSpPr>
          <p:cNvPr id="35" name="Rounded Rectangle 34"/>
          <p:cNvSpPr/>
          <p:nvPr/>
        </p:nvSpPr>
        <p:spPr>
          <a:xfrm>
            <a:off x="3684251" y="1076423"/>
            <a:ext cx="2398683"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36" name="Rounded Rectangle 35"/>
          <p:cNvSpPr/>
          <p:nvPr/>
        </p:nvSpPr>
        <p:spPr>
          <a:xfrm>
            <a:off x="6427843" y="1076423"/>
            <a:ext cx="2461395"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37" name="Rounded Rectangle 36"/>
          <p:cNvSpPr/>
          <p:nvPr/>
        </p:nvSpPr>
        <p:spPr>
          <a:xfrm>
            <a:off x="188176" y="4577781"/>
            <a:ext cx="3010754" cy="22096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rgbClr val="000000"/>
                </a:solidFill>
              </a:rPr>
              <a:t>Land Cover</a:t>
            </a:r>
          </a:p>
          <a:p>
            <a:pPr algn="ctr"/>
            <a:r>
              <a:rPr lang="en-US" sz="2000" dirty="0" smtClean="0">
                <a:solidFill>
                  <a:srgbClr val="000000"/>
                </a:solidFill>
              </a:rPr>
              <a:t>Landsat 7 ETM+</a:t>
            </a:r>
          </a:p>
          <a:p>
            <a:pPr algn="ctr"/>
            <a:endParaRPr lang="en-US" sz="2000" dirty="0" smtClean="0">
              <a:solidFill>
                <a:srgbClr val="000000"/>
              </a:solidFill>
            </a:endParaRPr>
          </a:p>
          <a:p>
            <a:r>
              <a:rPr lang="en-US" sz="2000" dirty="0" smtClean="0">
                <a:solidFill>
                  <a:srgbClr val="000000"/>
                </a:solidFill>
              </a:rPr>
              <a:t>National Land Cover Database </a:t>
            </a:r>
          </a:p>
          <a:p>
            <a:r>
              <a:rPr lang="en-US" sz="2000" dirty="0" smtClean="0">
                <a:solidFill>
                  <a:srgbClr val="000000"/>
                </a:solidFill>
              </a:rPr>
              <a:t>Cropland Data Layer</a:t>
            </a:r>
            <a:endParaRPr lang="en-US" sz="2000" dirty="0">
              <a:solidFill>
                <a:srgbClr val="000000"/>
              </a:solidFill>
            </a:endParaRPr>
          </a:p>
        </p:txBody>
      </p:sp>
      <p:sp>
        <p:nvSpPr>
          <p:cNvPr id="38" name="Rounded Rectangle 37"/>
          <p:cNvSpPr/>
          <p:nvPr/>
        </p:nvSpPr>
        <p:spPr>
          <a:xfrm>
            <a:off x="3689398" y="1992547"/>
            <a:ext cx="2369012" cy="829433"/>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1800" dirty="0" smtClean="0">
                <a:solidFill>
                  <a:schemeClr val="tx1"/>
                </a:solidFill>
              </a:rPr>
              <a:t>Fournier Index and </a:t>
            </a:r>
            <a:r>
              <a:rPr lang="en-US" sz="1800" dirty="0" err="1" smtClean="0">
                <a:solidFill>
                  <a:schemeClr val="tx1"/>
                </a:solidFill>
              </a:rPr>
              <a:t>Arnoldus’s</a:t>
            </a:r>
            <a:r>
              <a:rPr lang="en-US" sz="1800" dirty="0" smtClean="0">
                <a:solidFill>
                  <a:schemeClr val="tx1"/>
                </a:solidFill>
              </a:rPr>
              <a:t> Relationship</a:t>
            </a:r>
            <a:endParaRPr lang="en-US" sz="1800" dirty="0">
              <a:solidFill>
                <a:schemeClr val="tx1"/>
              </a:solidFill>
            </a:endParaRPr>
          </a:p>
        </p:txBody>
      </p:sp>
      <p:sp>
        <p:nvSpPr>
          <p:cNvPr id="40" name="Rounded Rectangle 39"/>
          <p:cNvSpPr/>
          <p:nvPr/>
        </p:nvSpPr>
        <p:spPr>
          <a:xfrm>
            <a:off x="6338043" y="5284859"/>
            <a:ext cx="2571139" cy="1387732"/>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Revised Universal Soil Loss Equation </a:t>
            </a:r>
          </a:p>
          <a:p>
            <a:pPr algn="ctr"/>
            <a:endParaRPr lang="en-US" sz="2000" dirty="0">
              <a:solidFill>
                <a:schemeClr val="tx1"/>
              </a:solidFill>
            </a:endParaRPr>
          </a:p>
          <a:p>
            <a:pPr algn="ctr"/>
            <a:r>
              <a:rPr lang="en-US" sz="2000" dirty="0" smtClean="0">
                <a:solidFill>
                  <a:schemeClr val="tx1"/>
                </a:solidFill>
              </a:rPr>
              <a:t>A = R*K*LS*C*P</a:t>
            </a:r>
          </a:p>
          <a:p>
            <a:pPr algn="ctr"/>
            <a:endParaRPr lang="en-US" sz="2000" dirty="0">
              <a:solidFill>
                <a:schemeClr val="tx1"/>
              </a:solidFill>
            </a:endParaRPr>
          </a:p>
        </p:txBody>
      </p:sp>
      <p:sp>
        <p:nvSpPr>
          <p:cNvPr id="41" name="Rounded Rectangle 40"/>
          <p:cNvSpPr/>
          <p:nvPr/>
        </p:nvSpPr>
        <p:spPr>
          <a:xfrm>
            <a:off x="243010" y="1996866"/>
            <a:ext cx="2955920" cy="82584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PRISM Climate Data</a:t>
            </a:r>
            <a:endParaRPr lang="en-US" sz="2200" b="1" dirty="0">
              <a:solidFill>
                <a:schemeClr val="tx1"/>
              </a:solidFill>
            </a:endParaRPr>
          </a:p>
          <a:p>
            <a:pPr algn="ctr"/>
            <a:r>
              <a:rPr lang="en-US" sz="2000" dirty="0" smtClean="0">
                <a:solidFill>
                  <a:schemeClr val="tx1"/>
                </a:solidFill>
              </a:rPr>
              <a:t>Rainfall Data</a:t>
            </a:r>
          </a:p>
        </p:txBody>
      </p:sp>
      <p:sp>
        <p:nvSpPr>
          <p:cNvPr id="44" name="Rounded Rectangle 43"/>
          <p:cNvSpPr/>
          <p:nvPr/>
        </p:nvSpPr>
        <p:spPr>
          <a:xfrm>
            <a:off x="225084" y="2915534"/>
            <a:ext cx="2973846" cy="72264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USDA Web Soil Survey</a:t>
            </a:r>
          </a:p>
        </p:txBody>
      </p:sp>
      <p:sp>
        <p:nvSpPr>
          <p:cNvPr id="45" name="Rounded Rectangle 44"/>
          <p:cNvSpPr/>
          <p:nvPr/>
        </p:nvSpPr>
        <p:spPr>
          <a:xfrm>
            <a:off x="225085" y="3708508"/>
            <a:ext cx="2973846" cy="7415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Terra</a:t>
            </a:r>
          </a:p>
          <a:p>
            <a:pPr algn="ctr"/>
            <a:r>
              <a:rPr lang="en-US" sz="2000" dirty="0" smtClean="0">
                <a:solidFill>
                  <a:schemeClr val="tx1"/>
                </a:solidFill>
              </a:rPr>
              <a:t>ASTER DEM</a:t>
            </a:r>
          </a:p>
        </p:txBody>
      </p:sp>
      <p:sp>
        <p:nvSpPr>
          <p:cNvPr id="50" name="Rectangle 49"/>
          <p:cNvSpPr/>
          <p:nvPr/>
        </p:nvSpPr>
        <p:spPr>
          <a:xfrm>
            <a:off x="139573" y="980303"/>
            <a:ext cx="3309514"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7563167" y="4883292"/>
            <a:ext cx="209363" cy="335242"/>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54" name="Rounded Rectangle 53"/>
          <p:cNvSpPr/>
          <p:nvPr/>
        </p:nvSpPr>
        <p:spPr>
          <a:xfrm>
            <a:off x="6497031" y="2003848"/>
            <a:ext cx="2320846" cy="653517"/>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R - Factor</a:t>
            </a:r>
            <a:endParaRPr lang="en-US" sz="2000" dirty="0">
              <a:solidFill>
                <a:schemeClr val="tx1"/>
              </a:solidFill>
            </a:endParaRPr>
          </a:p>
        </p:txBody>
      </p:sp>
      <p:sp>
        <p:nvSpPr>
          <p:cNvPr id="56" name="Rounded Rectangle 55"/>
          <p:cNvSpPr/>
          <p:nvPr/>
        </p:nvSpPr>
        <p:spPr>
          <a:xfrm>
            <a:off x="6484776" y="2744178"/>
            <a:ext cx="2309579" cy="618682"/>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a:solidFill>
                  <a:schemeClr val="tx1"/>
                </a:solidFill>
              </a:rPr>
              <a:t>K</a:t>
            </a:r>
            <a:r>
              <a:rPr lang="en-US" sz="2000" dirty="0" smtClean="0">
                <a:solidFill>
                  <a:schemeClr val="tx1"/>
                </a:solidFill>
              </a:rPr>
              <a:t> - Factor</a:t>
            </a:r>
            <a:endParaRPr lang="en-US" sz="2000" dirty="0">
              <a:solidFill>
                <a:schemeClr val="tx1"/>
              </a:solidFill>
            </a:endParaRPr>
          </a:p>
        </p:txBody>
      </p:sp>
      <p:sp>
        <p:nvSpPr>
          <p:cNvPr id="57" name="Rounded Rectangle 56"/>
          <p:cNvSpPr/>
          <p:nvPr/>
        </p:nvSpPr>
        <p:spPr>
          <a:xfrm>
            <a:off x="6496044" y="3460987"/>
            <a:ext cx="2298311" cy="65439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LS - Factor</a:t>
            </a:r>
            <a:endParaRPr lang="en-US" sz="2000" dirty="0">
              <a:solidFill>
                <a:schemeClr val="tx1"/>
              </a:solidFill>
            </a:endParaRPr>
          </a:p>
        </p:txBody>
      </p:sp>
      <p:sp>
        <p:nvSpPr>
          <p:cNvPr id="58" name="Rounded Rectangle 57"/>
          <p:cNvSpPr/>
          <p:nvPr/>
        </p:nvSpPr>
        <p:spPr>
          <a:xfrm>
            <a:off x="6496046" y="4213534"/>
            <a:ext cx="2298310" cy="60734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C - Factor</a:t>
            </a:r>
            <a:endParaRPr lang="en-US" sz="2000" dirty="0">
              <a:solidFill>
                <a:schemeClr val="tx1"/>
              </a:solidFill>
            </a:endParaRPr>
          </a:p>
        </p:txBody>
      </p:sp>
      <p:sp>
        <p:nvSpPr>
          <p:cNvPr id="59" name="Down Arrow 58"/>
          <p:cNvSpPr/>
          <p:nvPr/>
        </p:nvSpPr>
        <p:spPr>
          <a:xfrm rot="16200000">
            <a:off x="3356037" y="219571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2" name="Down Arrow 71"/>
          <p:cNvSpPr/>
          <p:nvPr/>
        </p:nvSpPr>
        <p:spPr>
          <a:xfrm rot="16200000">
            <a:off x="3355757" y="306987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3" name="Down Arrow 72"/>
          <p:cNvSpPr/>
          <p:nvPr/>
        </p:nvSpPr>
        <p:spPr>
          <a:xfrm rot="16200000">
            <a:off x="3355477" y="383993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4" name="Down Arrow 73"/>
          <p:cNvSpPr/>
          <p:nvPr/>
        </p:nvSpPr>
        <p:spPr>
          <a:xfrm rot="16200000">
            <a:off x="3355197" y="545667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5" name="Down Arrow 74"/>
          <p:cNvSpPr/>
          <p:nvPr/>
        </p:nvSpPr>
        <p:spPr>
          <a:xfrm rot="16200000">
            <a:off x="6165805" y="2194991"/>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6" name="Down Arrow 75"/>
          <p:cNvSpPr/>
          <p:nvPr/>
        </p:nvSpPr>
        <p:spPr>
          <a:xfrm rot="16200000">
            <a:off x="6200922" y="2944876"/>
            <a:ext cx="215115" cy="291938"/>
          </a:xfrm>
          <a:prstGeom prst="downArrow">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7" name="Rectangle 76"/>
          <p:cNvSpPr/>
          <p:nvPr/>
        </p:nvSpPr>
        <p:spPr>
          <a:xfrm>
            <a:off x="6162506" y="3115853"/>
            <a:ext cx="90217" cy="277582"/>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5982071" y="3282402"/>
            <a:ext cx="263711" cy="110763"/>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3683106" y="2936263"/>
            <a:ext cx="2375811" cy="70879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Soil </a:t>
            </a:r>
            <a:r>
              <a:rPr lang="en-US" sz="2000" dirty="0" err="1" smtClean="0">
                <a:solidFill>
                  <a:schemeClr val="tx1"/>
                </a:solidFill>
              </a:rPr>
              <a:t>Erodibility</a:t>
            </a:r>
            <a:r>
              <a:rPr lang="en-US" sz="2000" dirty="0" smtClean="0">
                <a:solidFill>
                  <a:schemeClr val="tx1"/>
                </a:solidFill>
              </a:rPr>
              <a:t> Factor Equation</a:t>
            </a:r>
            <a:endParaRPr lang="en-US" sz="2000" dirty="0">
              <a:solidFill>
                <a:schemeClr val="tx1"/>
              </a:solidFill>
            </a:endParaRPr>
          </a:p>
        </p:txBody>
      </p:sp>
      <p:sp>
        <p:nvSpPr>
          <p:cNvPr id="79" name="Down Arrow 78"/>
          <p:cNvSpPr/>
          <p:nvPr/>
        </p:nvSpPr>
        <p:spPr>
          <a:xfrm rot="16200000">
            <a:off x="6221462" y="3687176"/>
            <a:ext cx="215115" cy="291938"/>
          </a:xfrm>
          <a:prstGeom prst="downArrow">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80" name="Rectangle 79"/>
          <p:cNvSpPr/>
          <p:nvPr/>
        </p:nvSpPr>
        <p:spPr>
          <a:xfrm>
            <a:off x="6183046" y="3858153"/>
            <a:ext cx="90217" cy="277582"/>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002611" y="4024702"/>
            <a:ext cx="263711" cy="110763"/>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3704016" y="3747139"/>
            <a:ext cx="2375811" cy="70879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Slope and Elevation</a:t>
            </a:r>
            <a:endParaRPr lang="en-US" sz="2000" dirty="0">
              <a:solidFill>
                <a:schemeClr val="tx1"/>
              </a:solidFill>
            </a:endParaRPr>
          </a:p>
        </p:txBody>
      </p:sp>
      <p:sp>
        <p:nvSpPr>
          <p:cNvPr id="82" name="Down Arrow 81"/>
          <p:cNvSpPr/>
          <p:nvPr/>
        </p:nvSpPr>
        <p:spPr>
          <a:xfrm rot="16200000">
            <a:off x="6207582" y="4388116"/>
            <a:ext cx="215115" cy="291938"/>
          </a:xfrm>
          <a:prstGeom prst="downArrow">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83" name="Rectangle 82"/>
          <p:cNvSpPr/>
          <p:nvPr/>
        </p:nvSpPr>
        <p:spPr>
          <a:xfrm>
            <a:off x="6162506" y="4482942"/>
            <a:ext cx="104096" cy="1145025"/>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6002611" y="5516802"/>
            <a:ext cx="263711" cy="110763"/>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3704018" y="5275713"/>
            <a:ext cx="2375811" cy="70879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Land Cover </a:t>
            </a:r>
            <a:endParaRPr lang="en-US" sz="2000" dirty="0">
              <a:solidFill>
                <a:schemeClr val="tx1"/>
              </a:solidFill>
            </a:endParaRPr>
          </a:p>
        </p:txBody>
      </p:sp>
      <p:sp>
        <p:nvSpPr>
          <p:cNvPr id="49" name="Rectangle 48"/>
          <p:cNvSpPr/>
          <p:nvPr/>
        </p:nvSpPr>
        <p:spPr>
          <a:xfrm>
            <a:off x="3524117" y="990151"/>
            <a:ext cx="5433123" cy="574472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897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7612640" y="2553480"/>
            <a:ext cx="111311" cy="2255621"/>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6400" y="154745"/>
            <a:ext cx="7567403" cy="662024"/>
          </a:xfrm>
        </p:spPr>
        <p:txBody>
          <a:bodyPr>
            <a:normAutofit fontScale="90000"/>
          </a:bodyPr>
          <a:lstStyle/>
          <a:p>
            <a:r>
              <a:rPr lang="en-US" b="1" dirty="0" smtClean="0"/>
              <a:t>Methodology: </a:t>
            </a:r>
            <a:r>
              <a:rPr lang="en-US" b="1" i="1" u="sng" dirty="0" smtClean="0"/>
              <a:t>Erosion Susceptibility Map</a:t>
            </a:r>
            <a:endParaRPr lang="en-US" b="1" i="1" u="sng" dirty="0"/>
          </a:p>
        </p:txBody>
      </p:sp>
      <p:sp>
        <p:nvSpPr>
          <p:cNvPr id="4" name="Rounded Rectangle 3"/>
          <p:cNvSpPr/>
          <p:nvPr/>
        </p:nvSpPr>
        <p:spPr>
          <a:xfrm>
            <a:off x="1277476" y="148844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5" name="Rounded Rectangle 4"/>
          <p:cNvSpPr/>
          <p:nvPr/>
        </p:nvSpPr>
        <p:spPr>
          <a:xfrm>
            <a:off x="6661479" y="148844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6" name="Rounded Rectangle 5"/>
          <p:cNvSpPr/>
          <p:nvPr/>
        </p:nvSpPr>
        <p:spPr>
          <a:xfrm>
            <a:off x="13141680" y="148844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7" name="Rounded Rectangle 6"/>
          <p:cNvSpPr/>
          <p:nvPr/>
        </p:nvSpPr>
        <p:spPr>
          <a:xfrm>
            <a:off x="1277477" y="159574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8" name="Rounded Rectangle 7"/>
          <p:cNvSpPr/>
          <p:nvPr/>
        </p:nvSpPr>
        <p:spPr>
          <a:xfrm>
            <a:off x="6713897" y="159476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9" name="Rounded Rectangle 8"/>
          <p:cNvSpPr/>
          <p:nvPr/>
        </p:nvSpPr>
        <p:spPr>
          <a:xfrm>
            <a:off x="6667093" y="186875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10" name="Rounded Rectangle 9"/>
          <p:cNvSpPr/>
          <p:nvPr/>
        </p:nvSpPr>
        <p:spPr>
          <a:xfrm>
            <a:off x="13082148" y="159533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11" name="Rounded Rectangle 10"/>
          <p:cNvSpPr/>
          <p:nvPr/>
        </p:nvSpPr>
        <p:spPr>
          <a:xfrm>
            <a:off x="1277476" y="191287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12" name="Down Arrow 11"/>
          <p:cNvSpPr/>
          <p:nvPr/>
        </p:nvSpPr>
        <p:spPr>
          <a:xfrm>
            <a:off x="8823998" y="176825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13145262" y="209147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14" name="Rounded Rectangle 13"/>
          <p:cNvSpPr/>
          <p:nvPr/>
        </p:nvSpPr>
        <p:spPr>
          <a:xfrm>
            <a:off x="1277475" y="213986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15" name="Rounded Rectangle 14"/>
          <p:cNvSpPr/>
          <p:nvPr/>
        </p:nvSpPr>
        <p:spPr>
          <a:xfrm>
            <a:off x="1325366" y="204370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16" name="Rounded Rectangle 15"/>
          <p:cNvSpPr/>
          <p:nvPr/>
        </p:nvSpPr>
        <p:spPr>
          <a:xfrm>
            <a:off x="13105574" y="185903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17" name="Down Arrow 16"/>
          <p:cNvSpPr/>
          <p:nvPr/>
        </p:nvSpPr>
        <p:spPr>
          <a:xfrm>
            <a:off x="14969315" y="176365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own Arrow 17"/>
          <p:cNvSpPr/>
          <p:nvPr/>
        </p:nvSpPr>
        <p:spPr>
          <a:xfrm>
            <a:off x="14969319" y="199582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1429876" y="150368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20" name="Rounded Rectangle 19"/>
          <p:cNvSpPr/>
          <p:nvPr/>
        </p:nvSpPr>
        <p:spPr>
          <a:xfrm>
            <a:off x="6813879" y="150368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21" name="Rounded Rectangle 20"/>
          <p:cNvSpPr/>
          <p:nvPr/>
        </p:nvSpPr>
        <p:spPr>
          <a:xfrm>
            <a:off x="13294080" y="150368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22" name="Rounded Rectangle 21"/>
          <p:cNvSpPr/>
          <p:nvPr/>
        </p:nvSpPr>
        <p:spPr>
          <a:xfrm>
            <a:off x="1429877" y="161098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23" name="Rounded Rectangle 22"/>
          <p:cNvSpPr/>
          <p:nvPr/>
        </p:nvSpPr>
        <p:spPr>
          <a:xfrm>
            <a:off x="6866297" y="161000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24" name="Rounded Rectangle 23"/>
          <p:cNvSpPr/>
          <p:nvPr/>
        </p:nvSpPr>
        <p:spPr>
          <a:xfrm>
            <a:off x="6819493" y="188399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25" name="Rounded Rectangle 24"/>
          <p:cNvSpPr/>
          <p:nvPr/>
        </p:nvSpPr>
        <p:spPr>
          <a:xfrm>
            <a:off x="13234548" y="161057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26" name="Rounded Rectangle 25"/>
          <p:cNvSpPr/>
          <p:nvPr/>
        </p:nvSpPr>
        <p:spPr>
          <a:xfrm>
            <a:off x="1429876" y="192811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27" name="Down Arrow 26"/>
          <p:cNvSpPr/>
          <p:nvPr/>
        </p:nvSpPr>
        <p:spPr>
          <a:xfrm>
            <a:off x="8976398" y="178349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ounded Rectangle 27"/>
          <p:cNvSpPr/>
          <p:nvPr/>
        </p:nvSpPr>
        <p:spPr>
          <a:xfrm>
            <a:off x="13297662" y="210671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29" name="Rounded Rectangle 28"/>
          <p:cNvSpPr/>
          <p:nvPr/>
        </p:nvSpPr>
        <p:spPr>
          <a:xfrm>
            <a:off x="1429875" y="215510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30" name="Rounded Rectangle 29"/>
          <p:cNvSpPr/>
          <p:nvPr/>
        </p:nvSpPr>
        <p:spPr>
          <a:xfrm>
            <a:off x="1477766" y="205894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31" name="Rounded Rectangle 30"/>
          <p:cNvSpPr/>
          <p:nvPr/>
        </p:nvSpPr>
        <p:spPr>
          <a:xfrm>
            <a:off x="13257974" y="187427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32" name="Down Arrow 31"/>
          <p:cNvSpPr/>
          <p:nvPr/>
        </p:nvSpPr>
        <p:spPr>
          <a:xfrm>
            <a:off x="15121715" y="177889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Down Arrow 32"/>
          <p:cNvSpPr/>
          <p:nvPr/>
        </p:nvSpPr>
        <p:spPr>
          <a:xfrm>
            <a:off x="15121719" y="201106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Rounded Rectangle 33"/>
          <p:cNvSpPr/>
          <p:nvPr/>
        </p:nvSpPr>
        <p:spPr>
          <a:xfrm>
            <a:off x="283946" y="1097593"/>
            <a:ext cx="3024044" cy="799392"/>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Acquisition</a:t>
            </a:r>
            <a:endParaRPr lang="en-US" sz="2800" b="1" dirty="0"/>
          </a:p>
        </p:txBody>
      </p:sp>
      <p:sp>
        <p:nvSpPr>
          <p:cNvPr id="35" name="Rounded Rectangle 34"/>
          <p:cNvSpPr/>
          <p:nvPr/>
        </p:nvSpPr>
        <p:spPr>
          <a:xfrm>
            <a:off x="3684251" y="1076423"/>
            <a:ext cx="2398683"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36" name="Rounded Rectangle 35"/>
          <p:cNvSpPr/>
          <p:nvPr/>
        </p:nvSpPr>
        <p:spPr>
          <a:xfrm>
            <a:off x="6427843" y="1076423"/>
            <a:ext cx="2461395"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37" name="Rounded Rectangle 36"/>
          <p:cNvSpPr/>
          <p:nvPr/>
        </p:nvSpPr>
        <p:spPr>
          <a:xfrm>
            <a:off x="188176" y="4541569"/>
            <a:ext cx="3010754" cy="22096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rgbClr val="000000"/>
                </a:solidFill>
              </a:rPr>
              <a:t>Land Cover</a:t>
            </a:r>
          </a:p>
          <a:p>
            <a:pPr algn="ctr"/>
            <a:r>
              <a:rPr lang="en-US" sz="2000" dirty="0" smtClean="0">
                <a:solidFill>
                  <a:srgbClr val="000000"/>
                </a:solidFill>
              </a:rPr>
              <a:t>Landsat 7 ETM+</a:t>
            </a:r>
          </a:p>
          <a:p>
            <a:pPr algn="ctr"/>
            <a:endParaRPr lang="en-US" sz="2000" dirty="0" smtClean="0">
              <a:solidFill>
                <a:srgbClr val="000000"/>
              </a:solidFill>
            </a:endParaRPr>
          </a:p>
          <a:p>
            <a:r>
              <a:rPr lang="en-US" sz="2000" dirty="0" smtClean="0">
                <a:solidFill>
                  <a:srgbClr val="000000"/>
                </a:solidFill>
              </a:rPr>
              <a:t>National Land Cover Database </a:t>
            </a:r>
          </a:p>
          <a:p>
            <a:r>
              <a:rPr lang="en-US" sz="2000" dirty="0" smtClean="0">
                <a:solidFill>
                  <a:srgbClr val="000000"/>
                </a:solidFill>
              </a:rPr>
              <a:t>Cropland Data Layer</a:t>
            </a:r>
            <a:endParaRPr lang="en-US" sz="2000" dirty="0">
              <a:solidFill>
                <a:srgbClr val="000000"/>
              </a:solidFill>
            </a:endParaRPr>
          </a:p>
        </p:txBody>
      </p:sp>
      <p:sp>
        <p:nvSpPr>
          <p:cNvPr id="38" name="Rounded Rectangle 37"/>
          <p:cNvSpPr/>
          <p:nvPr/>
        </p:nvSpPr>
        <p:spPr>
          <a:xfrm>
            <a:off x="3689398" y="1992547"/>
            <a:ext cx="2369012" cy="829433"/>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1800" dirty="0" smtClean="0">
                <a:solidFill>
                  <a:schemeClr val="tx1"/>
                </a:solidFill>
              </a:rPr>
              <a:t>Fournier Index and </a:t>
            </a:r>
            <a:r>
              <a:rPr lang="en-US" sz="1800" dirty="0" err="1" smtClean="0">
                <a:solidFill>
                  <a:schemeClr val="tx1"/>
                </a:solidFill>
              </a:rPr>
              <a:t>Arnoldus’s</a:t>
            </a:r>
            <a:r>
              <a:rPr lang="en-US" sz="1800" dirty="0" smtClean="0">
                <a:solidFill>
                  <a:schemeClr val="tx1"/>
                </a:solidFill>
              </a:rPr>
              <a:t> Relationship</a:t>
            </a:r>
            <a:endParaRPr lang="en-US" sz="1800" dirty="0">
              <a:solidFill>
                <a:schemeClr val="tx1"/>
              </a:solidFill>
            </a:endParaRPr>
          </a:p>
        </p:txBody>
      </p:sp>
      <p:sp>
        <p:nvSpPr>
          <p:cNvPr id="40" name="Rounded Rectangle 39"/>
          <p:cNvSpPr/>
          <p:nvPr/>
        </p:nvSpPr>
        <p:spPr>
          <a:xfrm>
            <a:off x="6338043" y="5284859"/>
            <a:ext cx="2571139" cy="1387732"/>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Revised Universal Soil Loss Equation </a:t>
            </a:r>
          </a:p>
          <a:p>
            <a:pPr algn="ctr"/>
            <a:endParaRPr lang="en-US" sz="2000" dirty="0">
              <a:solidFill>
                <a:schemeClr val="tx1"/>
              </a:solidFill>
            </a:endParaRPr>
          </a:p>
          <a:p>
            <a:pPr algn="ctr"/>
            <a:r>
              <a:rPr lang="en-US" sz="2000" dirty="0" smtClean="0">
                <a:solidFill>
                  <a:schemeClr val="tx1"/>
                </a:solidFill>
              </a:rPr>
              <a:t>A = R*K*LS*C*P</a:t>
            </a:r>
          </a:p>
          <a:p>
            <a:pPr algn="ctr"/>
            <a:endParaRPr lang="en-US" sz="2000" dirty="0">
              <a:solidFill>
                <a:schemeClr val="tx1"/>
              </a:solidFill>
            </a:endParaRPr>
          </a:p>
        </p:txBody>
      </p:sp>
      <p:sp>
        <p:nvSpPr>
          <p:cNvPr id="41" name="Rounded Rectangle 40"/>
          <p:cNvSpPr/>
          <p:nvPr/>
        </p:nvSpPr>
        <p:spPr>
          <a:xfrm>
            <a:off x="243010" y="1996866"/>
            <a:ext cx="2955920" cy="82584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PRISM Climate Data</a:t>
            </a:r>
            <a:endParaRPr lang="en-US" sz="2200" b="1" dirty="0">
              <a:solidFill>
                <a:schemeClr val="tx1"/>
              </a:solidFill>
            </a:endParaRPr>
          </a:p>
          <a:p>
            <a:pPr algn="ctr"/>
            <a:r>
              <a:rPr lang="en-US" sz="2000" dirty="0" smtClean="0">
                <a:solidFill>
                  <a:schemeClr val="tx1"/>
                </a:solidFill>
              </a:rPr>
              <a:t>Rainfall Data</a:t>
            </a:r>
          </a:p>
        </p:txBody>
      </p:sp>
      <p:sp>
        <p:nvSpPr>
          <p:cNvPr id="44" name="Rounded Rectangle 43"/>
          <p:cNvSpPr/>
          <p:nvPr/>
        </p:nvSpPr>
        <p:spPr>
          <a:xfrm>
            <a:off x="225084" y="2915534"/>
            <a:ext cx="2973846" cy="72264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USDA Web Soil Survey</a:t>
            </a:r>
          </a:p>
        </p:txBody>
      </p:sp>
      <p:sp>
        <p:nvSpPr>
          <p:cNvPr id="45" name="Rounded Rectangle 44"/>
          <p:cNvSpPr/>
          <p:nvPr/>
        </p:nvSpPr>
        <p:spPr>
          <a:xfrm>
            <a:off x="225085" y="3708508"/>
            <a:ext cx="2973846" cy="7415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Terra</a:t>
            </a:r>
          </a:p>
          <a:p>
            <a:pPr algn="ctr"/>
            <a:r>
              <a:rPr lang="en-US" sz="2000" dirty="0" smtClean="0">
                <a:solidFill>
                  <a:schemeClr val="tx1"/>
                </a:solidFill>
              </a:rPr>
              <a:t>ASTER DEM</a:t>
            </a:r>
          </a:p>
        </p:txBody>
      </p:sp>
      <p:sp>
        <p:nvSpPr>
          <p:cNvPr id="51" name="Down Arrow 50"/>
          <p:cNvSpPr/>
          <p:nvPr/>
        </p:nvSpPr>
        <p:spPr>
          <a:xfrm>
            <a:off x="7563167" y="4883292"/>
            <a:ext cx="209363" cy="335242"/>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54" name="Rounded Rectangle 53"/>
          <p:cNvSpPr/>
          <p:nvPr/>
        </p:nvSpPr>
        <p:spPr>
          <a:xfrm>
            <a:off x="6497031" y="2003848"/>
            <a:ext cx="2320846" cy="653517"/>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R - Factor</a:t>
            </a:r>
            <a:endParaRPr lang="en-US" sz="2000" dirty="0">
              <a:solidFill>
                <a:schemeClr val="tx1"/>
              </a:solidFill>
            </a:endParaRPr>
          </a:p>
        </p:txBody>
      </p:sp>
      <p:sp>
        <p:nvSpPr>
          <p:cNvPr id="56" name="Rounded Rectangle 55"/>
          <p:cNvSpPr/>
          <p:nvPr/>
        </p:nvSpPr>
        <p:spPr>
          <a:xfrm>
            <a:off x="6484776" y="2744178"/>
            <a:ext cx="2309579" cy="618682"/>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a:solidFill>
                  <a:schemeClr val="tx1"/>
                </a:solidFill>
              </a:rPr>
              <a:t>K</a:t>
            </a:r>
            <a:r>
              <a:rPr lang="en-US" sz="2000" dirty="0" smtClean="0">
                <a:solidFill>
                  <a:schemeClr val="tx1"/>
                </a:solidFill>
              </a:rPr>
              <a:t> - Factor</a:t>
            </a:r>
            <a:endParaRPr lang="en-US" sz="2000" dirty="0">
              <a:solidFill>
                <a:schemeClr val="tx1"/>
              </a:solidFill>
            </a:endParaRPr>
          </a:p>
        </p:txBody>
      </p:sp>
      <p:sp>
        <p:nvSpPr>
          <p:cNvPr id="57" name="Rounded Rectangle 56"/>
          <p:cNvSpPr/>
          <p:nvPr/>
        </p:nvSpPr>
        <p:spPr>
          <a:xfrm>
            <a:off x="6496044" y="3460987"/>
            <a:ext cx="2298311" cy="65439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LS - Factor</a:t>
            </a:r>
            <a:endParaRPr lang="en-US" sz="2000" dirty="0">
              <a:solidFill>
                <a:schemeClr val="tx1"/>
              </a:solidFill>
            </a:endParaRPr>
          </a:p>
        </p:txBody>
      </p:sp>
      <p:sp>
        <p:nvSpPr>
          <p:cNvPr id="58" name="Rounded Rectangle 57"/>
          <p:cNvSpPr/>
          <p:nvPr/>
        </p:nvSpPr>
        <p:spPr>
          <a:xfrm>
            <a:off x="6496046" y="4213534"/>
            <a:ext cx="2298310" cy="60734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C - Factor</a:t>
            </a:r>
            <a:endParaRPr lang="en-US" sz="2000" dirty="0">
              <a:solidFill>
                <a:schemeClr val="tx1"/>
              </a:solidFill>
            </a:endParaRPr>
          </a:p>
        </p:txBody>
      </p:sp>
      <p:sp>
        <p:nvSpPr>
          <p:cNvPr id="59" name="Down Arrow 58"/>
          <p:cNvSpPr/>
          <p:nvPr/>
        </p:nvSpPr>
        <p:spPr>
          <a:xfrm rot="16200000">
            <a:off x="3356037" y="219571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2" name="Down Arrow 71"/>
          <p:cNvSpPr/>
          <p:nvPr/>
        </p:nvSpPr>
        <p:spPr>
          <a:xfrm rot="16200000">
            <a:off x="3355757" y="306987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3" name="Down Arrow 72"/>
          <p:cNvSpPr/>
          <p:nvPr/>
        </p:nvSpPr>
        <p:spPr>
          <a:xfrm rot="16200000">
            <a:off x="3355477" y="383993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4" name="Down Arrow 73"/>
          <p:cNvSpPr/>
          <p:nvPr/>
        </p:nvSpPr>
        <p:spPr>
          <a:xfrm rot="16200000">
            <a:off x="3355197" y="545667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5" name="Down Arrow 74"/>
          <p:cNvSpPr/>
          <p:nvPr/>
        </p:nvSpPr>
        <p:spPr>
          <a:xfrm rot="16200000">
            <a:off x="6165805" y="2194991"/>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6" name="Down Arrow 75"/>
          <p:cNvSpPr/>
          <p:nvPr/>
        </p:nvSpPr>
        <p:spPr>
          <a:xfrm rot="16200000">
            <a:off x="6200922" y="2944876"/>
            <a:ext cx="215115" cy="291938"/>
          </a:xfrm>
          <a:prstGeom prst="downArrow">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7" name="Rectangle 76"/>
          <p:cNvSpPr/>
          <p:nvPr/>
        </p:nvSpPr>
        <p:spPr>
          <a:xfrm>
            <a:off x="6162506" y="3115853"/>
            <a:ext cx="90217" cy="277582"/>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5982071" y="3282402"/>
            <a:ext cx="263711" cy="110763"/>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3683106" y="2936263"/>
            <a:ext cx="2375811" cy="70879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Soil </a:t>
            </a:r>
            <a:r>
              <a:rPr lang="en-US" sz="2000" dirty="0" err="1" smtClean="0">
                <a:solidFill>
                  <a:schemeClr val="tx1"/>
                </a:solidFill>
              </a:rPr>
              <a:t>Erodibility</a:t>
            </a:r>
            <a:r>
              <a:rPr lang="en-US" sz="2000" dirty="0" smtClean="0">
                <a:solidFill>
                  <a:schemeClr val="tx1"/>
                </a:solidFill>
              </a:rPr>
              <a:t> Factor Equation</a:t>
            </a:r>
            <a:endParaRPr lang="en-US" sz="2000" dirty="0">
              <a:solidFill>
                <a:schemeClr val="tx1"/>
              </a:solidFill>
            </a:endParaRPr>
          </a:p>
        </p:txBody>
      </p:sp>
      <p:sp>
        <p:nvSpPr>
          <p:cNvPr id="79" name="Down Arrow 78"/>
          <p:cNvSpPr/>
          <p:nvPr/>
        </p:nvSpPr>
        <p:spPr>
          <a:xfrm rot="16200000">
            <a:off x="6221462" y="3687176"/>
            <a:ext cx="215115" cy="291938"/>
          </a:xfrm>
          <a:prstGeom prst="downArrow">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80" name="Rectangle 79"/>
          <p:cNvSpPr/>
          <p:nvPr/>
        </p:nvSpPr>
        <p:spPr>
          <a:xfrm>
            <a:off x="6183046" y="3858153"/>
            <a:ext cx="90217" cy="277582"/>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002611" y="4024702"/>
            <a:ext cx="263711" cy="110763"/>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3704016" y="3747139"/>
            <a:ext cx="2375811" cy="70879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Slope and Elevation</a:t>
            </a:r>
            <a:endParaRPr lang="en-US" sz="2000" dirty="0">
              <a:solidFill>
                <a:schemeClr val="tx1"/>
              </a:solidFill>
            </a:endParaRPr>
          </a:p>
        </p:txBody>
      </p:sp>
      <p:sp>
        <p:nvSpPr>
          <p:cNvPr id="82" name="Down Arrow 81"/>
          <p:cNvSpPr/>
          <p:nvPr/>
        </p:nvSpPr>
        <p:spPr>
          <a:xfrm rot="16200000">
            <a:off x="6207582" y="4388116"/>
            <a:ext cx="215115" cy="291938"/>
          </a:xfrm>
          <a:prstGeom prst="downArrow">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83" name="Rectangle 82"/>
          <p:cNvSpPr/>
          <p:nvPr/>
        </p:nvSpPr>
        <p:spPr>
          <a:xfrm>
            <a:off x="6162506" y="4482942"/>
            <a:ext cx="104096" cy="1145025"/>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6002611" y="5516802"/>
            <a:ext cx="263711" cy="110763"/>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3704018" y="5275713"/>
            <a:ext cx="2375811" cy="70879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Land Cover </a:t>
            </a:r>
            <a:endParaRPr lang="en-US" sz="2000" dirty="0">
              <a:solidFill>
                <a:schemeClr val="tx1"/>
              </a:solidFill>
            </a:endParaRPr>
          </a:p>
        </p:txBody>
      </p:sp>
      <p:sp>
        <p:nvSpPr>
          <p:cNvPr id="49" name="Rectangle 48"/>
          <p:cNvSpPr/>
          <p:nvPr/>
        </p:nvSpPr>
        <p:spPr>
          <a:xfrm>
            <a:off x="6348999" y="941664"/>
            <a:ext cx="2627399" cy="578296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05646" y="986120"/>
            <a:ext cx="3172017" cy="578296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307990" y="941664"/>
            <a:ext cx="2982538"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832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7612640" y="2553480"/>
            <a:ext cx="111311" cy="2255621"/>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6400" y="154745"/>
            <a:ext cx="7567403" cy="662024"/>
          </a:xfrm>
        </p:spPr>
        <p:txBody>
          <a:bodyPr>
            <a:normAutofit fontScale="90000"/>
          </a:bodyPr>
          <a:lstStyle/>
          <a:p>
            <a:r>
              <a:rPr lang="en-US" b="1" dirty="0" smtClean="0"/>
              <a:t>Methodology: </a:t>
            </a:r>
            <a:r>
              <a:rPr lang="en-US" b="1" i="1" u="sng" dirty="0" smtClean="0"/>
              <a:t>Erosion Susceptibility Map</a:t>
            </a:r>
            <a:endParaRPr lang="en-US" b="1" i="1" u="sng" dirty="0"/>
          </a:p>
        </p:txBody>
      </p:sp>
      <p:sp>
        <p:nvSpPr>
          <p:cNvPr id="4" name="Rounded Rectangle 3"/>
          <p:cNvSpPr/>
          <p:nvPr/>
        </p:nvSpPr>
        <p:spPr>
          <a:xfrm>
            <a:off x="1277476" y="148844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5" name="Rounded Rectangle 4"/>
          <p:cNvSpPr/>
          <p:nvPr/>
        </p:nvSpPr>
        <p:spPr>
          <a:xfrm>
            <a:off x="6661479" y="148844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6" name="Rounded Rectangle 5"/>
          <p:cNvSpPr/>
          <p:nvPr/>
        </p:nvSpPr>
        <p:spPr>
          <a:xfrm>
            <a:off x="13141680" y="148844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7" name="Rounded Rectangle 6"/>
          <p:cNvSpPr/>
          <p:nvPr/>
        </p:nvSpPr>
        <p:spPr>
          <a:xfrm>
            <a:off x="1277477" y="159574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8" name="Rounded Rectangle 7"/>
          <p:cNvSpPr/>
          <p:nvPr/>
        </p:nvSpPr>
        <p:spPr>
          <a:xfrm>
            <a:off x="6713897" y="159476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9" name="Rounded Rectangle 8"/>
          <p:cNvSpPr/>
          <p:nvPr/>
        </p:nvSpPr>
        <p:spPr>
          <a:xfrm>
            <a:off x="6667093" y="186875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10" name="Rounded Rectangle 9"/>
          <p:cNvSpPr/>
          <p:nvPr/>
        </p:nvSpPr>
        <p:spPr>
          <a:xfrm>
            <a:off x="13082148" y="159533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11" name="Rounded Rectangle 10"/>
          <p:cNvSpPr/>
          <p:nvPr/>
        </p:nvSpPr>
        <p:spPr>
          <a:xfrm>
            <a:off x="1277476" y="191287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12" name="Down Arrow 11"/>
          <p:cNvSpPr/>
          <p:nvPr/>
        </p:nvSpPr>
        <p:spPr>
          <a:xfrm>
            <a:off x="8823998" y="176825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13145262" y="209147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14" name="Rounded Rectangle 13"/>
          <p:cNvSpPr/>
          <p:nvPr/>
        </p:nvSpPr>
        <p:spPr>
          <a:xfrm>
            <a:off x="1277475" y="213986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15" name="Rounded Rectangle 14"/>
          <p:cNvSpPr/>
          <p:nvPr/>
        </p:nvSpPr>
        <p:spPr>
          <a:xfrm>
            <a:off x="1325366" y="204370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16" name="Rounded Rectangle 15"/>
          <p:cNvSpPr/>
          <p:nvPr/>
        </p:nvSpPr>
        <p:spPr>
          <a:xfrm>
            <a:off x="13105574" y="185903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17" name="Down Arrow 16"/>
          <p:cNvSpPr/>
          <p:nvPr/>
        </p:nvSpPr>
        <p:spPr>
          <a:xfrm>
            <a:off x="14969315" y="176365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own Arrow 17"/>
          <p:cNvSpPr/>
          <p:nvPr/>
        </p:nvSpPr>
        <p:spPr>
          <a:xfrm>
            <a:off x="14969319" y="199582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1429876" y="150368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20" name="Rounded Rectangle 19"/>
          <p:cNvSpPr/>
          <p:nvPr/>
        </p:nvSpPr>
        <p:spPr>
          <a:xfrm>
            <a:off x="6813879" y="150368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21" name="Rounded Rectangle 20"/>
          <p:cNvSpPr/>
          <p:nvPr/>
        </p:nvSpPr>
        <p:spPr>
          <a:xfrm>
            <a:off x="13294080" y="150368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22" name="Rounded Rectangle 21"/>
          <p:cNvSpPr/>
          <p:nvPr/>
        </p:nvSpPr>
        <p:spPr>
          <a:xfrm>
            <a:off x="1429877" y="161098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23" name="Rounded Rectangle 22"/>
          <p:cNvSpPr/>
          <p:nvPr/>
        </p:nvSpPr>
        <p:spPr>
          <a:xfrm>
            <a:off x="6866297" y="161000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24" name="Rounded Rectangle 23"/>
          <p:cNvSpPr/>
          <p:nvPr/>
        </p:nvSpPr>
        <p:spPr>
          <a:xfrm>
            <a:off x="6819493" y="188399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25" name="Rounded Rectangle 24"/>
          <p:cNvSpPr/>
          <p:nvPr/>
        </p:nvSpPr>
        <p:spPr>
          <a:xfrm>
            <a:off x="13234548" y="161057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26" name="Rounded Rectangle 25"/>
          <p:cNvSpPr/>
          <p:nvPr/>
        </p:nvSpPr>
        <p:spPr>
          <a:xfrm>
            <a:off x="1429876" y="192811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27" name="Down Arrow 26"/>
          <p:cNvSpPr/>
          <p:nvPr/>
        </p:nvSpPr>
        <p:spPr>
          <a:xfrm>
            <a:off x="8976398" y="178349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ounded Rectangle 27"/>
          <p:cNvSpPr/>
          <p:nvPr/>
        </p:nvSpPr>
        <p:spPr>
          <a:xfrm>
            <a:off x="13297662" y="210671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29" name="Rounded Rectangle 28"/>
          <p:cNvSpPr/>
          <p:nvPr/>
        </p:nvSpPr>
        <p:spPr>
          <a:xfrm>
            <a:off x="1429875" y="215510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30" name="Rounded Rectangle 29"/>
          <p:cNvSpPr/>
          <p:nvPr/>
        </p:nvSpPr>
        <p:spPr>
          <a:xfrm>
            <a:off x="1477766" y="205894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31" name="Rounded Rectangle 30"/>
          <p:cNvSpPr/>
          <p:nvPr/>
        </p:nvSpPr>
        <p:spPr>
          <a:xfrm>
            <a:off x="13257974" y="187427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32" name="Down Arrow 31"/>
          <p:cNvSpPr/>
          <p:nvPr/>
        </p:nvSpPr>
        <p:spPr>
          <a:xfrm>
            <a:off x="15121715" y="177889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Down Arrow 32"/>
          <p:cNvSpPr/>
          <p:nvPr/>
        </p:nvSpPr>
        <p:spPr>
          <a:xfrm>
            <a:off x="15121719" y="201106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Rounded Rectangle 33"/>
          <p:cNvSpPr/>
          <p:nvPr/>
        </p:nvSpPr>
        <p:spPr>
          <a:xfrm>
            <a:off x="283946" y="1097593"/>
            <a:ext cx="3024044" cy="799392"/>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Acquisition</a:t>
            </a:r>
            <a:endParaRPr lang="en-US" sz="2800" b="1" dirty="0"/>
          </a:p>
        </p:txBody>
      </p:sp>
      <p:sp>
        <p:nvSpPr>
          <p:cNvPr id="35" name="Rounded Rectangle 34"/>
          <p:cNvSpPr/>
          <p:nvPr/>
        </p:nvSpPr>
        <p:spPr>
          <a:xfrm>
            <a:off x="3684251" y="1076423"/>
            <a:ext cx="2398683"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36" name="Rounded Rectangle 35"/>
          <p:cNvSpPr/>
          <p:nvPr/>
        </p:nvSpPr>
        <p:spPr>
          <a:xfrm>
            <a:off x="6427843" y="1076423"/>
            <a:ext cx="2461395"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37" name="Rounded Rectangle 36"/>
          <p:cNvSpPr/>
          <p:nvPr/>
        </p:nvSpPr>
        <p:spPr>
          <a:xfrm>
            <a:off x="188176" y="4523463"/>
            <a:ext cx="3010754" cy="22096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rgbClr val="000000"/>
                </a:solidFill>
              </a:rPr>
              <a:t>Land Cover</a:t>
            </a:r>
          </a:p>
          <a:p>
            <a:pPr algn="ctr"/>
            <a:r>
              <a:rPr lang="en-US" sz="2000" dirty="0" smtClean="0">
                <a:solidFill>
                  <a:srgbClr val="000000"/>
                </a:solidFill>
              </a:rPr>
              <a:t>Landsat 7 ETM+</a:t>
            </a:r>
          </a:p>
          <a:p>
            <a:pPr algn="ctr"/>
            <a:endParaRPr lang="en-US" sz="2000" dirty="0" smtClean="0">
              <a:solidFill>
                <a:srgbClr val="000000"/>
              </a:solidFill>
            </a:endParaRPr>
          </a:p>
          <a:p>
            <a:r>
              <a:rPr lang="en-US" sz="2000" dirty="0" smtClean="0">
                <a:solidFill>
                  <a:srgbClr val="000000"/>
                </a:solidFill>
              </a:rPr>
              <a:t>National Land Cover Database </a:t>
            </a:r>
          </a:p>
          <a:p>
            <a:r>
              <a:rPr lang="en-US" sz="2000" dirty="0" smtClean="0">
                <a:solidFill>
                  <a:srgbClr val="000000"/>
                </a:solidFill>
              </a:rPr>
              <a:t>Cropland Data Layer</a:t>
            </a:r>
            <a:endParaRPr lang="en-US" sz="2000" dirty="0">
              <a:solidFill>
                <a:srgbClr val="000000"/>
              </a:solidFill>
            </a:endParaRPr>
          </a:p>
        </p:txBody>
      </p:sp>
      <p:sp>
        <p:nvSpPr>
          <p:cNvPr id="38" name="Rounded Rectangle 37"/>
          <p:cNvSpPr/>
          <p:nvPr/>
        </p:nvSpPr>
        <p:spPr>
          <a:xfrm>
            <a:off x="3689398" y="1992547"/>
            <a:ext cx="2369012" cy="829433"/>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1800" dirty="0" smtClean="0">
                <a:solidFill>
                  <a:schemeClr val="tx1"/>
                </a:solidFill>
              </a:rPr>
              <a:t>Fournier Index and </a:t>
            </a:r>
            <a:r>
              <a:rPr lang="en-US" sz="1800" dirty="0" err="1" smtClean="0">
                <a:solidFill>
                  <a:schemeClr val="tx1"/>
                </a:solidFill>
              </a:rPr>
              <a:t>Arnoldus’s</a:t>
            </a:r>
            <a:r>
              <a:rPr lang="en-US" sz="1800" dirty="0" smtClean="0">
                <a:solidFill>
                  <a:schemeClr val="tx1"/>
                </a:solidFill>
              </a:rPr>
              <a:t> Relationship</a:t>
            </a:r>
            <a:endParaRPr lang="en-US" sz="1800" dirty="0">
              <a:solidFill>
                <a:schemeClr val="tx1"/>
              </a:solidFill>
            </a:endParaRPr>
          </a:p>
        </p:txBody>
      </p:sp>
      <p:sp>
        <p:nvSpPr>
          <p:cNvPr id="40" name="Rounded Rectangle 39"/>
          <p:cNvSpPr/>
          <p:nvPr/>
        </p:nvSpPr>
        <p:spPr>
          <a:xfrm>
            <a:off x="6338043" y="5284859"/>
            <a:ext cx="2571139" cy="1387732"/>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Revised Universal Soil Loss Equation </a:t>
            </a:r>
          </a:p>
          <a:p>
            <a:pPr algn="ctr"/>
            <a:endParaRPr lang="en-US" sz="2000" dirty="0">
              <a:solidFill>
                <a:schemeClr val="tx1"/>
              </a:solidFill>
            </a:endParaRPr>
          </a:p>
          <a:p>
            <a:pPr algn="ctr"/>
            <a:r>
              <a:rPr lang="en-US" sz="2000" dirty="0" smtClean="0">
                <a:solidFill>
                  <a:schemeClr val="tx1"/>
                </a:solidFill>
              </a:rPr>
              <a:t>A = R*K*LS*C*P</a:t>
            </a:r>
          </a:p>
          <a:p>
            <a:pPr algn="ctr"/>
            <a:endParaRPr lang="en-US" sz="2000" dirty="0">
              <a:solidFill>
                <a:schemeClr val="tx1"/>
              </a:solidFill>
            </a:endParaRPr>
          </a:p>
        </p:txBody>
      </p:sp>
      <p:sp>
        <p:nvSpPr>
          <p:cNvPr id="41" name="Rounded Rectangle 40"/>
          <p:cNvSpPr/>
          <p:nvPr/>
        </p:nvSpPr>
        <p:spPr>
          <a:xfrm>
            <a:off x="243010" y="1996866"/>
            <a:ext cx="2955920" cy="82584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PRISM Climate Data</a:t>
            </a:r>
            <a:endParaRPr lang="en-US" sz="2200" b="1" dirty="0">
              <a:solidFill>
                <a:schemeClr val="tx1"/>
              </a:solidFill>
            </a:endParaRPr>
          </a:p>
          <a:p>
            <a:pPr algn="ctr"/>
            <a:r>
              <a:rPr lang="en-US" sz="2000" dirty="0" smtClean="0">
                <a:solidFill>
                  <a:schemeClr val="tx1"/>
                </a:solidFill>
              </a:rPr>
              <a:t>Rainfall Data</a:t>
            </a:r>
          </a:p>
        </p:txBody>
      </p:sp>
      <p:sp>
        <p:nvSpPr>
          <p:cNvPr id="44" name="Rounded Rectangle 43"/>
          <p:cNvSpPr/>
          <p:nvPr/>
        </p:nvSpPr>
        <p:spPr>
          <a:xfrm>
            <a:off x="225084" y="2915534"/>
            <a:ext cx="2973846" cy="72264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USDA Web Soil Survey</a:t>
            </a:r>
          </a:p>
        </p:txBody>
      </p:sp>
      <p:sp>
        <p:nvSpPr>
          <p:cNvPr id="45" name="Rounded Rectangle 44"/>
          <p:cNvSpPr/>
          <p:nvPr/>
        </p:nvSpPr>
        <p:spPr>
          <a:xfrm>
            <a:off x="225085" y="3708508"/>
            <a:ext cx="2973846" cy="7415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Terra</a:t>
            </a:r>
          </a:p>
          <a:p>
            <a:pPr algn="ctr"/>
            <a:r>
              <a:rPr lang="en-US" sz="2000" dirty="0" smtClean="0">
                <a:solidFill>
                  <a:schemeClr val="tx1"/>
                </a:solidFill>
              </a:rPr>
              <a:t>ASTER DEM</a:t>
            </a:r>
          </a:p>
        </p:txBody>
      </p:sp>
      <p:sp>
        <p:nvSpPr>
          <p:cNvPr id="51" name="Down Arrow 50"/>
          <p:cNvSpPr/>
          <p:nvPr/>
        </p:nvSpPr>
        <p:spPr>
          <a:xfrm>
            <a:off x="7563167" y="4883292"/>
            <a:ext cx="209363" cy="335242"/>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54" name="Rounded Rectangle 53"/>
          <p:cNvSpPr/>
          <p:nvPr/>
        </p:nvSpPr>
        <p:spPr>
          <a:xfrm>
            <a:off x="6497031" y="2003848"/>
            <a:ext cx="2320846" cy="653517"/>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R - Factor</a:t>
            </a:r>
            <a:endParaRPr lang="en-US" sz="2000" dirty="0">
              <a:solidFill>
                <a:schemeClr val="tx1"/>
              </a:solidFill>
            </a:endParaRPr>
          </a:p>
        </p:txBody>
      </p:sp>
      <p:sp>
        <p:nvSpPr>
          <p:cNvPr id="56" name="Rounded Rectangle 55"/>
          <p:cNvSpPr/>
          <p:nvPr/>
        </p:nvSpPr>
        <p:spPr>
          <a:xfrm>
            <a:off x="6484776" y="2744178"/>
            <a:ext cx="2309579" cy="618682"/>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a:solidFill>
                  <a:schemeClr val="tx1"/>
                </a:solidFill>
              </a:rPr>
              <a:t>K</a:t>
            </a:r>
            <a:r>
              <a:rPr lang="en-US" sz="2000" dirty="0" smtClean="0">
                <a:solidFill>
                  <a:schemeClr val="tx1"/>
                </a:solidFill>
              </a:rPr>
              <a:t> - Factor</a:t>
            </a:r>
            <a:endParaRPr lang="en-US" sz="2000" dirty="0">
              <a:solidFill>
                <a:schemeClr val="tx1"/>
              </a:solidFill>
            </a:endParaRPr>
          </a:p>
        </p:txBody>
      </p:sp>
      <p:sp>
        <p:nvSpPr>
          <p:cNvPr id="57" name="Rounded Rectangle 56"/>
          <p:cNvSpPr/>
          <p:nvPr/>
        </p:nvSpPr>
        <p:spPr>
          <a:xfrm>
            <a:off x="6496044" y="3460987"/>
            <a:ext cx="2298311" cy="65439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LS - Factor</a:t>
            </a:r>
            <a:endParaRPr lang="en-US" sz="2000" dirty="0">
              <a:solidFill>
                <a:schemeClr val="tx1"/>
              </a:solidFill>
            </a:endParaRPr>
          </a:p>
        </p:txBody>
      </p:sp>
      <p:sp>
        <p:nvSpPr>
          <p:cNvPr id="58" name="Rounded Rectangle 57"/>
          <p:cNvSpPr/>
          <p:nvPr/>
        </p:nvSpPr>
        <p:spPr>
          <a:xfrm>
            <a:off x="6496046" y="4213534"/>
            <a:ext cx="2298310" cy="60734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C - Factor</a:t>
            </a:r>
            <a:endParaRPr lang="en-US" sz="2000" dirty="0">
              <a:solidFill>
                <a:schemeClr val="tx1"/>
              </a:solidFill>
            </a:endParaRPr>
          </a:p>
        </p:txBody>
      </p:sp>
      <p:sp>
        <p:nvSpPr>
          <p:cNvPr id="59" name="Down Arrow 58"/>
          <p:cNvSpPr/>
          <p:nvPr/>
        </p:nvSpPr>
        <p:spPr>
          <a:xfrm rot="16200000">
            <a:off x="3356037" y="219571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2" name="Down Arrow 71"/>
          <p:cNvSpPr/>
          <p:nvPr/>
        </p:nvSpPr>
        <p:spPr>
          <a:xfrm rot="16200000">
            <a:off x="3355757" y="306987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3" name="Down Arrow 72"/>
          <p:cNvSpPr/>
          <p:nvPr/>
        </p:nvSpPr>
        <p:spPr>
          <a:xfrm rot="16200000">
            <a:off x="3355477" y="383993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4" name="Down Arrow 73"/>
          <p:cNvSpPr/>
          <p:nvPr/>
        </p:nvSpPr>
        <p:spPr>
          <a:xfrm rot="16200000">
            <a:off x="3355197" y="5456672"/>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5" name="Down Arrow 74"/>
          <p:cNvSpPr/>
          <p:nvPr/>
        </p:nvSpPr>
        <p:spPr>
          <a:xfrm rot="16200000">
            <a:off x="6165805" y="2194991"/>
            <a:ext cx="215115" cy="431567"/>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6" name="Down Arrow 75"/>
          <p:cNvSpPr/>
          <p:nvPr/>
        </p:nvSpPr>
        <p:spPr>
          <a:xfrm rot="16200000">
            <a:off x="6200922" y="2944876"/>
            <a:ext cx="215115" cy="291938"/>
          </a:xfrm>
          <a:prstGeom prst="downArrow">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77" name="Rectangle 76"/>
          <p:cNvSpPr/>
          <p:nvPr/>
        </p:nvSpPr>
        <p:spPr>
          <a:xfrm>
            <a:off x="6162506" y="3115853"/>
            <a:ext cx="90217" cy="277582"/>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5982071" y="3282402"/>
            <a:ext cx="263711" cy="110763"/>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3683106" y="2936263"/>
            <a:ext cx="2375811" cy="70879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Soil </a:t>
            </a:r>
            <a:r>
              <a:rPr lang="en-US" sz="2000" dirty="0" err="1" smtClean="0">
                <a:solidFill>
                  <a:schemeClr val="tx1"/>
                </a:solidFill>
              </a:rPr>
              <a:t>Erodibility</a:t>
            </a:r>
            <a:r>
              <a:rPr lang="en-US" sz="2000" dirty="0" smtClean="0">
                <a:solidFill>
                  <a:schemeClr val="tx1"/>
                </a:solidFill>
              </a:rPr>
              <a:t> Factor Equation</a:t>
            </a:r>
            <a:endParaRPr lang="en-US" sz="2000" dirty="0">
              <a:solidFill>
                <a:schemeClr val="tx1"/>
              </a:solidFill>
            </a:endParaRPr>
          </a:p>
        </p:txBody>
      </p:sp>
      <p:sp>
        <p:nvSpPr>
          <p:cNvPr id="79" name="Down Arrow 78"/>
          <p:cNvSpPr/>
          <p:nvPr/>
        </p:nvSpPr>
        <p:spPr>
          <a:xfrm rot="16200000">
            <a:off x="6221462" y="3687176"/>
            <a:ext cx="215115" cy="291938"/>
          </a:xfrm>
          <a:prstGeom prst="downArrow">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80" name="Rectangle 79"/>
          <p:cNvSpPr/>
          <p:nvPr/>
        </p:nvSpPr>
        <p:spPr>
          <a:xfrm>
            <a:off x="6183046" y="3858153"/>
            <a:ext cx="90217" cy="277582"/>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002611" y="4024702"/>
            <a:ext cx="263711" cy="110763"/>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3704016" y="3747139"/>
            <a:ext cx="2375811" cy="70879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Slope and Elevation</a:t>
            </a:r>
            <a:endParaRPr lang="en-US" sz="2000" dirty="0">
              <a:solidFill>
                <a:schemeClr val="tx1"/>
              </a:solidFill>
            </a:endParaRPr>
          </a:p>
        </p:txBody>
      </p:sp>
      <p:sp>
        <p:nvSpPr>
          <p:cNvPr id="82" name="Down Arrow 81"/>
          <p:cNvSpPr/>
          <p:nvPr/>
        </p:nvSpPr>
        <p:spPr>
          <a:xfrm rot="16200000">
            <a:off x="6207582" y="4388116"/>
            <a:ext cx="215115" cy="291938"/>
          </a:xfrm>
          <a:prstGeom prst="downArrow">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83" name="Rectangle 82"/>
          <p:cNvSpPr/>
          <p:nvPr/>
        </p:nvSpPr>
        <p:spPr>
          <a:xfrm>
            <a:off x="6162506" y="4482942"/>
            <a:ext cx="104096" cy="1145025"/>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6002611" y="5516802"/>
            <a:ext cx="263711" cy="110763"/>
          </a:xfrm>
          <a:prstGeom prst="rect">
            <a:avLst/>
          </a:prstGeom>
          <a:solidFill>
            <a:srgbClr val="44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3704018" y="5275713"/>
            <a:ext cx="2375811" cy="70879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Land Cover </a:t>
            </a:r>
            <a:endParaRPr lang="en-US" sz="2000" dirty="0">
              <a:solidFill>
                <a:schemeClr val="tx1"/>
              </a:solidFill>
            </a:endParaRPr>
          </a:p>
        </p:txBody>
      </p:sp>
      <p:sp>
        <p:nvSpPr>
          <p:cNvPr id="49" name="Rectangle 48"/>
          <p:cNvSpPr/>
          <p:nvPr/>
        </p:nvSpPr>
        <p:spPr>
          <a:xfrm>
            <a:off x="158048" y="1029051"/>
            <a:ext cx="6018057" cy="5704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207614" y="969168"/>
            <a:ext cx="2836798" cy="578046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602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Methodology: </a:t>
            </a:r>
            <a:r>
              <a:rPr lang="en-US" b="1" i="1" u="sng" dirty="0" smtClean="0"/>
              <a:t>Risk Areas Map</a:t>
            </a:r>
            <a:endParaRPr lang="en-US" b="1" i="1" u="sng" dirty="0"/>
          </a:p>
        </p:txBody>
      </p:sp>
      <p:sp>
        <p:nvSpPr>
          <p:cNvPr id="4" name="Rounded Rectangle 3"/>
          <p:cNvSpPr/>
          <p:nvPr/>
        </p:nvSpPr>
        <p:spPr>
          <a:xfrm>
            <a:off x="1277476" y="148844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5" name="Rounded Rectangle 4"/>
          <p:cNvSpPr/>
          <p:nvPr/>
        </p:nvSpPr>
        <p:spPr>
          <a:xfrm>
            <a:off x="6661479" y="148844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6" name="Rounded Rectangle 5"/>
          <p:cNvSpPr/>
          <p:nvPr/>
        </p:nvSpPr>
        <p:spPr>
          <a:xfrm>
            <a:off x="13141680" y="148844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7" name="Rounded Rectangle 6"/>
          <p:cNvSpPr/>
          <p:nvPr/>
        </p:nvSpPr>
        <p:spPr>
          <a:xfrm>
            <a:off x="1277477" y="159574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8" name="Rounded Rectangle 7"/>
          <p:cNvSpPr/>
          <p:nvPr/>
        </p:nvSpPr>
        <p:spPr>
          <a:xfrm>
            <a:off x="6713897" y="159476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9" name="Rounded Rectangle 8"/>
          <p:cNvSpPr/>
          <p:nvPr/>
        </p:nvSpPr>
        <p:spPr>
          <a:xfrm>
            <a:off x="6667093" y="186875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10" name="Rounded Rectangle 9"/>
          <p:cNvSpPr/>
          <p:nvPr/>
        </p:nvSpPr>
        <p:spPr>
          <a:xfrm>
            <a:off x="13082148" y="159533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11" name="Rounded Rectangle 10"/>
          <p:cNvSpPr/>
          <p:nvPr/>
        </p:nvSpPr>
        <p:spPr>
          <a:xfrm>
            <a:off x="1277476" y="191287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12" name="Down Arrow 11"/>
          <p:cNvSpPr/>
          <p:nvPr/>
        </p:nvSpPr>
        <p:spPr>
          <a:xfrm>
            <a:off x="8823998" y="176825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13145262" y="209147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14" name="Rounded Rectangle 13"/>
          <p:cNvSpPr/>
          <p:nvPr/>
        </p:nvSpPr>
        <p:spPr>
          <a:xfrm>
            <a:off x="1277475" y="213986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15" name="Rounded Rectangle 14"/>
          <p:cNvSpPr/>
          <p:nvPr/>
        </p:nvSpPr>
        <p:spPr>
          <a:xfrm>
            <a:off x="1325366" y="204370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16" name="Rounded Rectangle 15"/>
          <p:cNvSpPr/>
          <p:nvPr/>
        </p:nvSpPr>
        <p:spPr>
          <a:xfrm>
            <a:off x="13105574" y="185903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17" name="Down Arrow 16"/>
          <p:cNvSpPr/>
          <p:nvPr/>
        </p:nvSpPr>
        <p:spPr>
          <a:xfrm>
            <a:off x="14969315" y="176365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own Arrow 17"/>
          <p:cNvSpPr/>
          <p:nvPr/>
        </p:nvSpPr>
        <p:spPr>
          <a:xfrm>
            <a:off x="14969319" y="199582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1429876" y="150368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20" name="Rounded Rectangle 19"/>
          <p:cNvSpPr/>
          <p:nvPr/>
        </p:nvSpPr>
        <p:spPr>
          <a:xfrm>
            <a:off x="6813879" y="150368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21" name="Rounded Rectangle 20"/>
          <p:cNvSpPr/>
          <p:nvPr/>
        </p:nvSpPr>
        <p:spPr>
          <a:xfrm>
            <a:off x="13294080" y="150368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22" name="Rounded Rectangle 21"/>
          <p:cNvSpPr/>
          <p:nvPr/>
        </p:nvSpPr>
        <p:spPr>
          <a:xfrm>
            <a:off x="1429877" y="161098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23" name="Rounded Rectangle 22"/>
          <p:cNvSpPr/>
          <p:nvPr/>
        </p:nvSpPr>
        <p:spPr>
          <a:xfrm>
            <a:off x="6866297" y="161000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24" name="Rounded Rectangle 23"/>
          <p:cNvSpPr/>
          <p:nvPr/>
        </p:nvSpPr>
        <p:spPr>
          <a:xfrm>
            <a:off x="6819493" y="188399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25" name="Rounded Rectangle 24"/>
          <p:cNvSpPr/>
          <p:nvPr/>
        </p:nvSpPr>
        <p:spPr>
          <a:xfrm>
            <a:off x="13234548" y="161057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26" name="Rounded Rectangle 25"/>
          <p:cNvSpPr/>
          <p:nvPr/>
        </p:nvSpPr>
        <p:spPr>
          <a:xfrm>
            <a:off x="1429876" y="192811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27" name="Down Arrow 26"/>
          <p:cNvSpPr/>
          <p:nvPr/>
        </p:nvSpPr>
        <p:spPr>
          <a:xfrm>
            <a:off x="8976398" y="178349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ounded Rectangle 27"/>
          <p:cNvSpPr/>
          <p:nvPr/>
        </p:nvSpPr>
        <p:spPr>
          <a:xfrm>
            <a:off x="13297662" y="210671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29" name="Rounded Rectangle 28"/>
          <p:cNvSpPr/>
          <p:nvPr/>
        </p:nvSpPr>
        <p:spPr>
          <a:xfrm>
            <a:off x="1429875" y="215510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30" name="Rounded Rectangle 29"/>
          <p:cNvSpPr/>
          <p:nvPr/>
        </p:nvSpPr>
        <p:spPr>
          <a:xfrm>
            <a:off x="1477766" y="205894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31" name="Rounded Rectangle 30"/>
          <p:cNvSpPr/>
          <p:nvPr/>
        </p:nvSpPr>
        <p:spPr>
          <a:xfrm>
            <a:off x="13257974" y="187427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32" name="Down Arrow 31"/>
          <p:cNvSpPr/>
          <p:nvPr/>
        </p:nvSpPr>
        <p:spPr>
          <a:xfrm>
            <a:off x="15121715" y="177889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Down Arrow 32"/>
          <p:cNvSpPr/>
          <p:nvPr/>
        </p:nvSpPr>
        <p:spPr>
          <a:xfrm>
            <a:off x="15121719" y="201106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Rounded Rectangle 33"/>
          <p:cNvSpPr/>
          <p:nvPr/>
        </p:nvSpPr>
        <p:spPr>
          <a:xfrm>
            <a:off x="283946" y="1097593"/>
            <a:ext cx="3024044" cy="799392"/>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Acquisition</a:t>
            </a:r>
            <a:endParaRPr lang="en-US" sz="2800" b="1" dirty="0"/>
          </a:p>
        </p:txBody>
      </p:sp>
      <p:sp>
        <p:nvSpPr>
          <p:cNvPr id="35" name="Rounded Rectangle 34"/>
          <p:cNvSpPr/>
          <p:nvPr/>
        </p:nvSpPr>
        <p:spPr>
          <a:xfrm>
            <a:off x="3684251" y="1076423"/>
            <a:ext cx="2398683"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36" name="Rounded Rectangle 35"/>
          <p:cNvSpPr/>
          <p:nvPr/>
        </p:nvSpPr>
        <p:spPr>
          <a:xfrm>
            <a:off x="6427843" y="1076423"/>
            <a:ext cx="2461395"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37" name="Rounded Rectangle 36"/>
          <p:cNvSpPr/>
          <p:nvPr/>
        </p:nvSpPr>
        <p:spPr>
          <a:xfrm>
            <a:off x="205556" y="2926247"/>
            <a:ext cx="3118110" cy="22096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rgbClr val="000000"/>
                </a:solidFill>
              </a:rPr>
              <a:t>Land Cover</a:t>
            </a:r>
          </a:p>
          <a:p>
            <a:pPr algn="ctr"/>
            <a:r>
              <a:rPr lang="en-US" sz="2000" dirty="0" smtClean="0">
                <a:solidFill>
                  <a:srgbClr val="000000"/>
                </a:solidFill>
              </a:rPr>
              <a:t>Landsat 7 ETM+</a:t>
            </a:r>
          </a:p>
          <a:p>
            <a:pPr algn="ctr"/>
            <a:endParaRPr lang="en-US" sz="2000" dirty="0" smtClean="0">
              <a:solidFill>
                <a:srgbClr val="000000"/>
              </a:solidFill>
            </a:endParaRPr>
          </a:p>
          <a:p>
            <a:pPr algn="ctr"/>
            <a:r>
              <a:rPr lang="en-US" sz="2000" dirty="0" smtClean="0">
                <a:solidFill>
                  <a:srgbClr val="000000"/>
                </a:solidFill>
              </a:rPr>
              <a:t>National Land Cover Database (2011)</a:t>
            </a:r>
          </a:p>
          <a:p>
            <a:pPr algn="ctr"/>
            <a:endParaRPr lang="en-US" sz="2000" dirty="0" smtClean="0">
              <a:solidFill>
                <a:srgbClr val="000000"/>
              </a:solidFill>
            </a:endParaRPr>
          </a:p>
          <a:p>
            <a:pPr algn="ctr"/>
            <a:r>
              <a:rPr lang="en-US" sz="2000" dirty="0" smtClean="0">
                <a:solidFill>
                  <a:srgbClr val="000000"/>
                </a:solidFill>
              </a:rPr>
              <a:t>Cropland Data Layer</a:t>
            </a:r>
            <a:endParaRPr lang="en-US" sz="2000" dirty="0">
              <a:solidFill>
                <a:srgbClr val="000000"/>
              </a:solidFill>
            </a:endParaRPr>
          </a:p>
        </p:txBody>
      </p:sp>
      <p:sp>
        <p:nvSpPr>
          <p:cNvPr id="39" name="Rounded Rectangle 38"/>
          <p:cNvSpPr/>
          <p:nvPr/>
        </p:nvSpPr>
        <p:spPr>
          <a:xfrm>
            <a:off x="3678918" y="3310502"/>
            <a:ext cx="2384760" cy="110847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Raster Calculator</a:t>
            </a:r>
            <a:endParaRPr lang="en-US" sz="2000" dirty="0">
              <a:solidFill>
                <a:schemeClr val="tx1"/>
              </a:solidFill>
            </a:endParaRPr>
          </a:p>
        </p:txBody>
      </p:sp>
      <p:sp>
        <p:nvSpPr>
          <p:cNvPr id="41" name="Rounded Rectangle 40"/>
          <p:cNvSpPr/>
          <p:nvPr/>
        </p:nvSpPr>
        <p:spPr>
          <a:xfrm>
            <a:off x="275515" y="2023264"/>
            <a:ext cx="3067403" cy="82584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RUSLE </a:t>
            </a:r>
          </a:p>
          <a:p>
            <a:pPr algn="ctr"/>
            <a:r>
              <a:rPr lang="en-US" sz="2000" dirty="0" smtClean="0">
                <a:solidFill>
                  <a:schemeClr val="tx1"/>
                </a:solidFill>
              </a:rPr>
              <a:t>Soil Loss Map</a:t>
            </a:r>
          </a:p>
        </p:txBody>
      </p:sp>
      <p:sp>
        <p:nvSpPr>
          <p:cNvPr id="43" name="Rounded Rectangle 42"/>
          <p:cNvSpPr/>
          <p:nvPr/>
        </p:nvSpPr>
        <p:spPr>
          <a:xfrm>
            <a:off x="6371815" y="4654573"/>
            <a:ext cx="2569599" cy="137183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Mapping potential areas for water quality sampling sites</a:t>
            </a:r>
          </a:p>
          <a:p>
            <a:pPr algn="ctr"/>
            <a:endParaRPr lang="en-US" sz="2000" dirty="0">
              <a:solidFill>
                <a:schemeClr val="tx1"/>
              </a:solidFill>
            </a:endParaRPr>
          </a:p>
        </p:txBody>
      </p:sp>
      <p:sp>
        <p:nvSpPr>
          <p:cNvPr id="44" name="Rounded Rectangle 43"/>
          <p:cNvSpPr/>
          <p:nvPr/>
        </p:nvSpPr>
        <p:spPr>
          <a:xfrm>
            <a:off x="225083" y="5972680"/>
            <a:ext cx="3082905" cy="72264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Uranium Mine Site</a:t>
            </a:r>
          </a:p>
          <a:p>
            <a:pPr algn="ctr"/>
            <a:r>
              <a:rPr lang="en-US" sz="2600" dirty="0" smtClean="0">
                <a:solidFill>
                  <a:schemeClr val="tx1"/>
                </a:solidFill>
              </a:rPr>
              <a:t> </a:t>
            </a:r>
            <a:r>
              <a:rPr lang="en-US" sz="2000" dirty="0" smtClean="0">
                <a:solidFill>
                  <a:schemeClr val="tx1"/>
                </a:solidFill>
              </a:rPr>
              <a:t>Denver Water</a:t>
            </a:r>
          </a:p>
        </p:txBody>
      </p:sp>
      <p:sp>
        <p:nvSpPr>
          <p:cNvPr id="45" name="Rounded Rectangle 44"/>
          <p:cNvSpPr/>
          <p:nvPr/>
        </p:nvSpPr>
        <p:spPr>
          <a:xfrm>
            <a:off x="225083" y="5190050"/>
            <a:ext cx="3098583" cy="7415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Wildfires</a:t>
            </a:r>
          </a:p>
          <a:p>
            <a:pPr algn="ctr"/>
            <a:r>
              <a:rPr lang="en-US" sz="2000" dirty="0" smtClean="0">
                <a:solidFill>
                  <a:schemeClr val="tx1"/>
                </a:solidFill>
              </a:rPr>
              <a:t>Denver Water</a:t>
            </a:r>
          </a:p>
        </p:txBody>
      </p:sp>
      <p:sp>
        <p:nvSpPr>
          <p:cNvPr id="46" name="Rounded Rectangle 45"/>
          <p:cNvSpPr/>
          <p:nvPr/>
        </p:nvSpPr>
        <p:spPr>
          <a:xfrm>
            <a:off x="6378691" y="2122348"/>
            <a:ext cx="2546577" cy="1213156"/>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Risk Areas Classification and Validation </a:t>
            </a:r>
          </a:p>
          <a:p>
            <a:pPr algn="ctr"/>
            <a:endParaRPr lang="en-US" sz="2000" dirty="0">
              <a:solidFill>
                <a:schemeClr val="tx1"/>
              </a:solidFill>
            </a:endParaRPr>
          </a:p>
        </p:txBody>
      </p:sp>
      <p:sp>
        <p:nvSpPr>
          <p:cNvPr id="50" name="Rectangle 49"/>
          <p:cNvSpPr/>
          <p:nvPr/>
        </p:nvSpPr>
        <p:spPr>
          <a:xfrm>
            <a:off x="160678" y="938642"/>
            <a:ext cx="3331643"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7264777" y="3436003"/>
            <a:ext cx="765696" cy="1064413"/>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49" name="Rectangle 48"/>
          <p:cNvSpPr/>
          <p:nvPr/>
        </p:nvSpPr>
        <p:spPr>
          <a:xfrm>
            <a:off x="3496674" y="940540"/>
            <a:ext cx="5504925" cy="578207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068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endParaRPr lang="en-US" dirty="0" smtClean="0"/>
          </a:p>
          <a:p>
            <a:endParaRPr lang="en-US" dirty="0"/>
          </a:p>
        </p:txBody>
      </p:sp>
      <p:sp>
        <p:nvSpPr>
          <p:cNvPr id="3" name="Title 2"/>
          <p:cNvSpPr>
            <a:spLocks noGrp="1"/>
          </p:cNvSpPr>
          <p:nvPr>
            <p:ph type="title"/>
          </p:nvPr>
        </p:nvSpPr>
        <p:spPr/>
        <p:txBody>
          <a:bodyPr/>
          <a:lstStyle/>
          <a:p>
            <a:r>
              <a:rPr lang="en-US" dirty="0" smtClean="0"/>
              <a:t>Community Concerns</a:t>
            </a:r>
            <a:endParaRPr lang="en-US" dirty="0"/>
          </a:p>
        </p:txBody>
      </p:sp>
      <p:graphicFrame>
        <p:nvGraphicFramePr>
          <p:cNvPr id="4" name="Diagram 3"/>
          <p:cNvGraphicFramePr/>
          <p:nvPr>
            <p:extLst>
              <p:ext uri="{D42A27DB-BD31-4B8C-83A1-F6EECF244321}">
                <p14:modId xmlns:p14="http://schemas.microsoft.com/office/powerpoint/2010/main" val="2443243290"/>
              </p:ext>
            </p:extLst>
          </p:nvPr>
        </p:nvGraphicFramePr>
        <p:xfrm>
          <a:off x="317500" y="1153990"/>
          <a:ext cx="8420100" cy="5589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950" y="916440"/>
            <a:ext cx="2190819" cy="1863536"/>
          </a:xfrm>
          <a:prstGeom prst="ellipse">
            <a:avLst/>
          </a:prstGeom>
          <a:ln>
            <a:noFill/>
          </a:ln>
          <a:effectLst>
            <a:softEdge rad="112500"/>
          </a:effectLst>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2175" t="10433" r="33694" b="34348"/>
          <a:stretch/>
        </p:blipFill>
        <p:spPr>
          <a:xfrm>
            <a:off x="5845347" y="3918850"/>
            <a:ext cx="2194560" cy="2094257"/>
          </a:xfrm>
          <a:prstGeom prst="ellipse">
            <a:avLst/>
          </a:prstGeom>
          <a:ln>
            <a:noFill/>
          </a:ln>
          <a:effectLst>
            <a:softEdge rad="112500"/>
          </a:effectLst>
        </p:spPr>
      </p:pic>
      <p:pic>
        <p:nvPicPr>
          <p:cNvPr id="6" name="Picture 5"/>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1016531" y="3872387"/>
            <a:ext cx="2194560" cy="2002449"/>
          </a:xfrm>
          <a:prstGeom prst="ellipse">
            <a:avLst/>
          </a:prstGeom>
          <a:ln>
            <a:noFill/>
          </a:ln>
          <a:effectLst>
            <a:softEdge rad="112500"/>
          </a:effectLst>
        </p:spPr>
      </p:pic>
      <p:sp>
        <p:nvSpPr>
          <p:cNvPr id="9" name="Rounded Rectangle 8"/>
          <p:cNvSpPr/>
          <p:nvPr/>
        </p:nvSpPr>
        <p:spPr>
          <a:xfrm>
            <a:off x="5588001" y="1131455"/>
            <a:ext cx="2466000" cy="71581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Wildfires: </a:t>
            </a:r>
          </a:p>
          <a:p>
            <a:pPr algn="ctr"/>
            <a:r>
              <a:rPr lang="en-US" dirty="0" smtClean="0"/>
              <a:t>Organic Carbon</a:t>
            </a:r>
            <a:endParaRPr lang="en-US" dirty="0"/>
          </a:p>
        </p:txBody>
      </p:sp>
      <p:sp>
        <p:nvSpPr>
          <p:cNvPr id="13" name="Rounded Rectangle 12"/>
          <p:cNvSpPr/>
          <p:nvPr/>
        </p:nvSpPr>
        <p:spPr>
          <a:xfrm>
            <a:off x="6975370" y="5948218"/>
            <a:ext cx="2022764" cy="715818"/>
          </a:xfrm>
          <a:prstGeom prst="roundRect">
            <a:avLst/>
          </a:prstGeom>
          <a:solidFill>
            <a:srgbClr val="7F7F7F"/>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Mine: Uranium</a:t>
            </a:r>
            <a:endParaRPr lang="en-US" dirty="0"/>
          </a:p>
        </p:txBody>
      </p:sp>
      <p:sp>
        <p:nvSpPr>
          <p:cNvPr id="14" name="Rounded Rectangle 13"/>
          <p:cNvSpPr/>
          <p:nvPr/>
        </p:nvSpPr>
        <p:spPr>
          <a:xfrm>
            <a:off x="184729" y="5949083"/>
            <a:ext cx="2507672" cy="715818"/>
          </a:xfrm>
          <a:prstGeom prst="roundRect">
            <a:avLst/>
          </a:prstGeom>
          <a:solidFill>
            <a:schemeClr val="bg1">
              <a:lumMod val="50000"/>
            </a:schemeClr>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Agriculture: Nitrate and Pesticides</a:t>
            </a:r>
            <a:endParaRPr lang="en-US" dirty="0"/>
          </a:p>
        </p:txBody>
      </p:sp>
      <p:sp>
        <p:nvSpPr>
          <p:cNvPr id="16" name="TextBox 15"/>
          <p:cNvSpPr txBox="1"/>
          <p:nvPr/>
        </p:nvSpPr>
        <p:spPr>
          <a:xfrm>
            <a:off x="3976881" y="2396559"/>
            <a:ext cx="1139769" cy="169277"/>
          </a:xfrm>
          <a:prstGeom prst="rect">
            <a:avLst/>
          </a:prstGeom>
          <a:noFill/>
        </p:spPr>
        <p:txBody>
          <a:bodyPr wrap="square" rtlCol="0">
            <a:spAutoFit/>
          </a:bodyPr>
          <a:lstStyle/>
          <a:p>
            <a:r>
              <a:rPr lang="en-US" sz="500" dirty="0" smtClean="0">
                <a:solidFill>
                  <a:schemeClr val="bg1"/>
                </a:solidFill>
              </a:rPr>
              <a:t>Photo by Slworking2 CC BY 2.0 </a:t>
            </a:r>
            <a:endParaRPr lang="en-US" sz="500" dirty="0">
              <a:solidFill>
                <a:schemeClr val="bg1"/>
              </a:solidFill>
            </a:endParaRPr>
          </a:p>
        </p:txBody>
      </p:sp>
      <p:sp>
        <p:nvSpPr>
          <p:cNvPr id="17" name="TextBox 16"/>
          <p:cNvSpPr txBox="1"/>
          <p:nvPr/>
        </p:nvSpPr>
        <p:spPr>
          <a:xfrm>
            <a:off x="6135512" y="5594148"/>
            <a:ext cx="1659466" cy="169277"/>
          </a:xfrm>
          <a:prstGeom prst="rect">
            <a:avLst/>
          </a:prstGeom>
          <a:noFill/>
        </p:spPr>
        <p:txBody>
          <a:bodyPr wrap="square" rtlCol="0">
            <a:spAutoFit/>
          </a:bodyPr>
          <a:lstStyle/>
          <a:p>
            <a:pPr algn="ctr"/>
            <a:r>
              <a:rPr lang="en-US" sz="500" dirty="0" smtClean="0">
                <a:solidFill>
                  <a:schemeClr val="bg1"/>
                </a:solidFill>
              </a:rPr>
              <a:t>Photo by </a:t>
            </a:r>
            <a:r>
              <a:rPr lang="en-US" sz="500" dirty="0" err="1" smtClean="0">
                <a:solidFill>
                  <a:schemeClr val="bg1"/>
                </a:solidFill>
              </a:rPr>
              <a:t>Al_HikesAZ</a:t>
            </a:r>
            <a:r>
              <a:rPr lang="en-US" sz="500" dirty="0" smtClean="0">
                <a:solidFill>
                  <a:schemeClr val="bg1"/>
                </a:solidFill>
              </a:rPr>
              <a:t> CC BY 2.0 </a:t>
            </a:r>
            <a:endParaRPr lang="en-US" sz="500" dirty="0">
              <a:solidFill>
                <a:schemeClr val="bg1"/>
              </a:solidFill>
            </a:endParaRPr>
          </a:p>
        </p:txBody>
      </p:sp>
      <p:sp>
        <p:nvSpPr>
          <p:cNvPr id="18" name="TextBox 17"/>
          <p:cNvSpPr txBox="1"/>
          <p:nvPr/>
        </p:nvSpPr>
        <p:spPr>
          <a:xfrm>
            <a:off x="1280434" y="5340144"/>
            <a:ext cx="1659466" cy="169277"/>
          </a:xfrm>
          <a:prstGeom prst="rect">
            <a:avLst/>
          </a:prstGeom>
          <a:noFill/>
        </p:spPr>
        <p:txBody>
          <a:bodyPr wrap="square" rtlCol="0">
            <a:spAutoFit/>
          </a:bodyPr>
          <a:lstStyle/>
          <a:p>
            <a:r>
              <a:rPr lang="en-US" sz="500" dirty="0" smtClean="0">
                <a:solidFill>
                  <a:schemeClr val="bg1"/>
                </a:solidFill>
              </a:rPr>
              <a:t>Photo by Global Water Partnership CC BY 2.0 </a:t>
            </a:r>
            <a:endParaRPr lang="en-US" sz="500" dirty="0">
              <a:solidFill>
                <a:schemeClr val="bg1"/>
              </a:solidFill>
            </a:endParaRPr>
          </a:p>
        </p:txBody>
      </p:sp>
    </p:spTree>
    <p:extLst>
      <p:ext uri="{BB962C8B-B14F-4D97-AF65-F5344CB8AC3E}">
        <p14:creationId xmlns:p14="http://schemas.microsoft.com/office/powerpoint/2010/main" val="2287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Methodology: </a:t>
            </a:r>
            <a:r>
              <a:rPr lang="en-US" b="1" i="1" u="sng" dirty="0" smtClean="0"/>
              <a:t>Risk Areas Map</a:t>
            </a:r>
            <a:endParaRPr lang="en-US" b="1" i="1" u="sng" dirty="0"/>
          </a:p>
        </p:txBody>
      </p:sp>
      <p:sp>
        <p:nvSpPr>
          <p:cNvPr id="34" name="Rounded Rectangle 33"/>
          <p:cNvSpPr/>
          <p:nvPr/>
        </p:nvSpPr>
        <p:spPr>
          <a:xfrm>
            <a:off x="283946" y="1097593"/>
            <a:ext cx="3024044" cy="799392"/>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Acquisition</a:t>
            </a:r>
            <a:endParaRPr lang="en-US" sz="2800" b="1" dirty="0"/>
          </a:p>
        </p:txBody>
      </p:sp>
      <p:sp>
        <p:nvSpPr>
          <p:cNvPr id="35" name="Rounded Rectangle 34"/>
          <p:cNvSpPr/>
          <p:nvPr/>
        </p:nvSpPr>
        <p:spPr>
          <a:xfrm>
            <a:off x="3684251" y="1076423"/>
            <a:ext cx="2398683"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36" name="Rounded Rectangle 35"/>
          <p:cNvSpPr/>
          <p:nvPr/>
        </p:nvSpPr>
        <p:spPr>
          <a:xfrm>
            <a:off x="6427843" y="1076423"/>
            <a:ext cx="2461395"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37" name="Rounded Rectangle 36"/>
          <p:cNvSpPr/>
          <p:nvPr/>
        </p:nvSpPr>
        <p:spPr>
          <a:xfrm>
            <a:off x="205556" y="2926247"/>
            <a:ext cx="3118110" cy="22096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rgbClr val="000000"/>
                </a:solidFill>
              </a:rPr>
              <a:t>Land Cover</a:t>
            </a:r>
          </a:p>
          <a:p>
            <a:pPr algn="ctr"/>
            <a:r>
              <a:rPr lang="en-US" sz="2000" dirty="0" smtClean="0">
                <a:solidFill>
                  <a:srgbClr val="000000"/>
                </a:solidFill>
              </a:rPr>
              <a:t>Landsat 7 ETM+</a:t>
            </a:r>
          </a:p>
          <a:p>
            <a:pPr algn="ctr"/>
            <a:endParaRPr lang="en-US" sz="2000" dirty="0" smtClean="0">
              <a:solidFill>
                <a:srgbClr val="000000"/>
              </a:solidFill>
            </a:endParaRPr>
          </a:p>
          <a:p>
            <a:pPr algn="ctr"/>
            <a:r>
              <a:rPr lang="en-US" sz="2000" dirty="0" smtClean="0">
                <a:solidFill>
                  <a:srgbClr val="000000"/>
                </a:solidFill>
              </a:rPr>
              <a:t>National Land Cover Database (2011)</a:t>
            </a:r>
          </a:p>
          <a:p>
            <a:pPr algn="ctr"/>
            <a:endParaRPr lang="en-US" sz="2000" dirty="0" smtClean="0">
              <a:solidFill>
                <a:srgbClr val="000000"/>
              </a:solidFill>
            </a:endParaRPr>
          </a:p>
          <a:p>
            <a:pPr algn="ctr"/>
            <a:r>
              <a:rPr lang="en-US" sz="2000" dirty="0" smtClean="0">
                <a:solidFill>
                  <a:srgbClr val="000000"/>
                </a:solidFill>
              </a:rPr>
              <a:t>Cropland Data Layer</a:t>
            </a:r>
            <a:endParaRPr lang="en-US" sz="2000" dirty="0">
              <a:solidFill>
                <a:srgbClr val="000000"/>
              </a:solidFill>
            </a:endParaRPr>
          </a:p>
        </p:txBody>
      </p:sp>
      <p:sp>
        <p:nvSpPr>
          <p:cNvPr id="39" name="Rounded Rectangle 38"/>
          <p:cNvSpPr/>
          <p:nvPr/>
        </p:nvSpPr>
        <p:spPr>
          <a:xfrm>
            <a:off x="3678918" y="3310502"/>
            <a:ext cx="2384760" cy="110847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Raster Calculator</a:t>
            </a:r>
            <a:endParaRPr lang="en-US" sz="2000" dirty="0">
              <a:solidFill>
                <a:schemeClr val="tx1"/>
              </a:solidFill>
            </a:endParaRPr>
          </a:p>
        </p:txBody>
      </p:sp>
      <p:sp>
        <p:nvSpPr>
          <p:cNvPr id="41" name="Rounded Rectangle 40"/>
          <p:cNvSpPr/>
          <p:nvPr/>
        </p:nvSpPr>
        <p:spPr>
          <a:xfrm>
            <a:off x="275515" y="2023264"/>
            <a:ext cx="3067403" cy="82584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RUSLE </a:t>
            </a:r>
          </a:p>
          <a:p>
            <a:pPr algn="ctr"/>
            <a:r>
              <a:rPr lang="en-US" sz="2000" dirty="0" smtClean="0">
                <a:solidFill>
                  <a:schemeClr val="tx1"/>
                </a:solidFill>
              </a:rPr>
              <a:t>Soil Loss Map</a:t>
            </a:r>
          </a:p>
        </p:txBody>
      </p:sp>
      <p:sp>
        <p:nvSpPr>
          <p:cNvPr id="43" name="Rounded Rectangle 42"/>
          <p:cNvSpPr/>
          <p:nvPr/>
        </p:nvSpPr>
        <p:spPr>
          <a:xfrm>
            <a:off x="6371815" y="4654573"/>
            <a:ext cx="2569599" cy="137183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Mapping potential areas for water quality sampling sites</a:t>
            </a:r>
          </a:p>
          <a:p>
            <a:pPr algn="ctr"/>
            <a:endParaRPr lang="en-US" sz="2000" dirty="0">
              <a:solidFill>
                <a:schemeClr val="tx1"/>
              </a:solidFill>
            </a:endParaRPr>
          </a:p>
        </p:txBody>
      </p:sp>
      <p:sp>
        <p:nvSpPr>
          <p:cNvPr id="44" name="Rounded Rectangle 43"/>
          <p:cNvSpPr/>
          <p:nvPr/>
        </p:nvSpPr>
        <p:spPr>
          <a:xfrm>
            <a:off x="225083" y="5972680"/>
            <a:ext cx="3082905" cy="72264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Uranium Mine Site</a:t>
            </a:r>
          </a:p>
          <a:p>
            <a:pPr algn="ctr"/>
            <a:r>
              <a:rPr lang="en-US" sz="2600" dirty="0" smtClean="0">
                <a:solidFill>
                  <a:schemeClr val="tx1"/>
                </a:solidFill>
              </a:rPr>
              <a:t> </a:t>
            </a:r>
            <a:r>
              <a:rPr lang="en-US" sz="2000" dirty="0" smtClean="0">
                <a:solidFill>
                  <a:schemeClr val="tx1"/>
                </a:solidFill>
              </a:rPr>
              <a:t>Denver Water</a:t>
            </a:r>
          </a:p>
        </p:txBody>
      </p:sp>
      <p:sp>
        <p:nvSpPr>
          <p:cNvPr id="45" name="Rounded Rectangle 44"/>
          <p:cNvSpPr/>
          <p:nvPr/>
        </p:nvSpPr>
        <p:spPr>
          <a:xfrm>
            <a:off x="225083" y="5190050"/>
            <a:ext cx="3098583" cy="7415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Wildfires</a:t>
            </a:r>
          </a:p>
          <a:p>
            <a:pPr algn="ctr"/>
            <a:r>
              <a:rPr lang="en-US" sz="2000" dirty="0" smtClean="0">
                <a:solidFill>
                  <a:schemeClr val="tx1"/>
                </a:solidFill>
              </a:rPr>
              <a:t>Denver Water</a:t>
            </a:r>
          </a:p>
        </p:txBody>
      </p:sp>
      <p:sp>
        <p:nvSpPr>
          <p:cNvPr id="46" name="Rounded Rectangle 45"/>
          <p:cNvSpPr/>
          <p:nvPr/>
        </p:nvSpPr>
        <p:spPr>
          <a:xfrm>
            <a:off x="6378691" y="2122348"/>
            <a:ext cx="2546577" cy="1213156"/>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Risk Areas Classification and Validation </a:t>
            </a:r>
          </a:p>
          <a:p>
            <a:pPr algn="ctr"/>
            <a:endParaRPr lang="en-US" sz="2000" dirty="0">
              <a:solidFill>
                <a:schemeClr val="tx1"/>
              </a:solidFill>
            </a:endParaRPr>
          </a:p>
        </p:txBody>
      </p:sp>
      <p:sp>
        <p:nvSpPr>
          <p:cNvPr id="50" name="Rectangle 49"/>
          <p:cNvSpPr/>
          <p:nvPr/>
        </p:nvSpPr>
        <p:spPr>
          <a:xfrm>
            <a:off x="3467100" y="969169"/>
            <a:ext cx="2825560"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7264777" y="3436003"/>
            <a:ext cx="765696" cy="1064413"/>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49" name="Rectangle 48"/>
          <p:cNvSpPr/>
          <p:nvPr/>
        </p:nvSpPr>
        <p:spPr>
          <a:xfrm>
            <a:off x="6353484" y="977026"/>
            <a:ext cx="2709035" cy="57182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23248" y="986120"/>
            <a:ext cx="3283028" cy="57182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566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Methodology: </a:t>
            </a:r>
            <a:r>
              <a:rPr lang="en-US" b="1" i="1" u="sng" dirty="0" smtClean="0"/>
              <a:t>Risk Areas Map</a:t>
            </a:r>
            <a:endParaRPr lang="en-US" b="1" i="1" u="sng" dirty="0"/>
          </a:p>
        </p:txBody>
      </p:sp>
      <p:sp>
        <p:nvSpPr>
          <p:cNvPr id="4" name="Rounded Rectangle 3"/>
          <p:cNvSpPr/>
          <p:nvPr/>
        </p:nvSpPr>
        <p:spPr>
          <a:xfrm>
            <a:off x="1277476" y="148844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5" name="Rounded Rectangle 4"/>
          <p:cNvSpPr/>
          <p:nvPr/>
        </p:nvSpPr>
        <p:spPr>
          <a:xfrm>
            <a:off x="6661479" y="148844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6" name="Rounded Rectangle 5"/>
          <p:cNvSpPr/>
          <p:nvPr/>
        </p:nvSpPr>
        <p:spPr>
          <a:xfrm>
            <a:off x="13141680" y="148844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7" name="Rounded Rectangle 6"/>
          <p:cNvSpPr/>
          <p:nvPr/>
        </p:nvSpPr>
        <p:spPr>
          <a:xfrm>
            <a:off x="1277477" y="159574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8" name="Rounded Rectangle 7"/>
          <p:cNvSpPr/>
          <p:nvPr/>
        </p:nvSpPr>
        <p:spPr>
          <a:xfrm>
            <a:off x="6713897" y="159476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9" name="Rounded Rectangle 8"/>
          <p:cNvSpPr/>
          <p:nvPr/>
        </p:nvSpPr>
        <p:spPr>
          <a:xfrm>
            <a:off x="6667093" y="186875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10" name="Rounded Rectangle 9"/>
          <p:cNvSpPr/>
          <p:nvPr/>
        </p:nvSpPr>
        <p:spPr>
          <a:xfrm>
            <a:off x="13082148" y="159533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11" name="Rounded Rectangle 10"/>
          <p:cNvSpPr/>
          <p:nvPr/>
        </p:nvSpPr>
        <p:spPr>
          <a:xfrm>
            <a:off x="1277476" y="191287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12" name="Down Arrow 11"/>
          <p:cNvSpPr/>
          <p:nvPr/>
        </p:nvSpPr>
        <p:spPr>
          <a:xfrm>
            <a:off x="8823998" y="176825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13145262" y="209147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14" name="Rounded Rectangle 13"/>
          <p:cNvSpPr/>
          <p:nvPr/>
        </p:nvSpPr>
        <p:spPr>
          <a:xfrm>
            <a:off x="1277475" y="213986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15" name="Rounded Rectangle 14"/>
          <p:cNvSpPr/>
          <p:nvPr/>
        </p:nvSpPr>
        <p:spPr>
          <a:xfrm>
            <a:off x="1325366" y="204370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16" name="Rounded Rectangle 15"/>
          <p:cNvSpPr/>
          <p:nvPr/>
        </p:nvSpPr>
        <p:spPr>
          <a:xfrm>
            <a:off x="13105574" y="185903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17" name="Down Arrow 16"/>
          <p:cNvSpPr/>
          <p:nvPr/>
        </p:nvSpPr>
        <p:spPr>
          <a:xfrm>
            <a:off x="14969315" y="176365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own Arrow 17"/>
          <p:cNvSpPr/>
          <p:nvPr/>
        </p:nvSpPr>
        <p:spPr>
          <a:xfrm>
            <a:off x="14969319" y="199582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1429876" y="150368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20" name="Rounded Rectangle 19"/>
          <p:cNvSpPr/>
          <p:nvPr/>
        </p:nvSpPr>
        <p:spPr>
          <a:xfrm>
            <a:off x="6813879" y="150368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21" name="Rounded Rectangle 20"/>
          <p:cNvSpPr/>
          <p:nvPr/>
        </p:nvSpPr>
        <p:spPr>
          <a:xfrm>
            <a:off x="13294080" y="150368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22" name="Rounded Rectangle 21"/>
          <p:cNvSpPr/>
          <p:nvPr/>
        </p:nvSpPr>
        <p:spPr>
          <a:xfrm>
            <a:off x="1429877" y="161098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23" name="Rounded Rectangle 22"/>
          <p:cNvSpPr/>
          <p:nvPr/>
        </p:nvSpPr>
        <p:spPr>
          <a:xfrm>
            <a:off x="6866297" y="161000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24" name="Rounded Rectangle 23"/>
          <p:cNvSpPr/>
          <p:nvPr/>
        </p:nvSpPr>
        <p:spPr>
          <a:xfrm>
            <a:off x="6819493" y="188399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25" name="Rounded Rectangle 24"/>
          <p:cNvSpPr/>
          <p:nvPr/>
        </p:nvSpPr>
        <p:spPr>
          <a:xfrm>
            <a:off x="13234548" y="161057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26" name="Rounded Rectangle 25"/>
          <p:cNvSpPr/>
          <p:nvPr/>
        </p:nvSpPr>
        <p:spPr>
          <a:xfrm>
            <a:off x="1429876" y="192811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27" name="Down Arrow 26"/>
          <p:cNvSpPr/>
          <p:nvPr/>
        </p:nvSpPr>
        <p:spPr>
          <a:xfrm>
            <a:off x="8976398" y="178349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ounded Rectangle 27"/>
          <p:cNvSpPr/>
          <p:nvPr/>
        </p:nvSpPr>
        <p:spPr>
          <a:xfrm>
            <a:off x="13297662" y="210671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29" name="Rounded Rectangle 28"/>
          <p:cNvSpPr/>
          <p:nvPr/>
        </p:nvSpPr>
        <p:spPr>
          <a:xfrm>
            <a:off x="1429875" y="215510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30" name="Rounded Rectangle 29"/>
          <p:cNvSpPr/>
          <p:nvPr/>
        </p:nvSpPr>
        <p:spPr>
          <a:xfrm>
            <a:off x="1477766" y="205894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31" name="Rounded Rectangle 30"/>
          <p:cNvSpPr/>
          <p:nvPr/>
        </p:nvSpPr>
        <p:spPr>
          <a:xfrm>
            <a:off x="13257974" y="187427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32" name="Down Arrow 31"/>
          <p:cNvSpPr/>
          <p:nvPr/>
        </p:nvSpPr>
        <p:spPr>
          <a:xfrm>
            <a:off x="15121715" y="177889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Down Arrow 32"/>
          <p:cNvSpPr/>
          <p:nvPr/>
        </p:nvSpPr>
        <p:spPr>
          <a:xfrm>
            <a:off x="15121719" y="201106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Rounded Rectangle 33"/>
          <p:cNvSpPr/>
          <p:nvPr/>
        </p:nvSpPr>
        <p:spPr>
          <a:xfrm>
            <a:off x="283946" y="1097593"/>
            <a:ext cx="3024044" cy="799392"/>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Acquisition</a:t>
            </a:r>
            <a:endParaRPr lang="en-US" sz="2800" b="1" dirty="0"/>
          </a:p>
        </p:txBody>
      </p:sp>
      <p:sp>
        <p:nvSpPr>
          <p:cNvPr id="35" name="Rounded Rectangle 34"/>
          <p:cNvSpPr/>
          <p:nvPr/>
        </p:nvSpPr>
        <p:spPr>
          <a:xfrm>
            <a:off x="3684251" y="1076423"/>
            <a:ext cx="2398683"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36" name="Rounded Rectangle 35"/>
          <p:cNvSpPr/>
          <p:nvPr/>
        </p:nvSpPr>
        <p:spPr>
          <a:xfrm>
            <a:off x="6427843" y="1076423"/>
            <a:ext cx="2461395"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37" name="Rounded Rectangle 36"/>
          <p:cNvSpPr/>
          <p:nvPr/>
        </p:nvSpPr>
        <p:spPr>
          <a:xfrm>
            <a:off x="205556" y="2926247"/>
            <a:ext cx="3118110" cy="22096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rgbClr val="000000"/>
                </a:solidFill>
              </a:rPr>
              <a:t>Land Cover</a:t>
            </a:r>
          </a:p>
          <a:p>
            <a:pPr algn="ctr"/>
            <a:r>
              <a:rPr lang="en-US" sz="2000" dirty="0" smtClean="0">
                <a:solidFill>
                  <a:srgbClr val="000000"/>
                </a:solidFill>
              </a:rPr>
              <a:t>Landsat 7 ETM+</a:t>
            </a:r>
          </a:p>
          <a:p>
            <a:pPr algn="ctr"/>
            <a:endParaRPr lang="en-US" sz="2000" dirty="0" smtClean="0">
              <a:solidFill>
                <a:srgbClr val="000000"/>
              </a:solidFill>
            </a:endParaRPr>
          </a:p>
          <a:p>
            <a:pPr algn="ctr"/>
            <a:r>
              <a:rPr lang="en-US" sz="2000" dirty="0" smtClean="0">
                <a:solidFill>
                  <a:srgbClr val="000000"/>
                </a:solidFill>
              </a:rPr>
              <a:t>National Land Cover Database (2011)</a:t>
            </a:r>
          </a:p>
          <a:p>
            <a:pPr algn="ctr"/>
            <a:endParaRPr lang="en-US" sz="2000" dirty="0" smtClean="0">
              <a:solidFill>
                <a:srgbClr val="000000"/>
              </a:solidFill>
            </a:endParaRPr>
          </a:p>
          <a:p>
            <a:pPr algn="ctr"/>
            <a:r>
              <a:rPr lang="en-US" sz="2000" dirty="0" smtClean="0">
                <a:solidFill>
                  <a:srgbClr val="000000"/>
                </a:solidFill>
              </a:rPr>
              <a:t>Cropland Data Layer</a:t>
            </a:r>
            <a:endParaRPr lang="en-US" sz="2000" dirty="0">
              <a:solidFill>
                <a:srgbClr val="000000"/>
              </a:solidFill>
            </a:endParaRPr>
          </a:p>
        </p:txBody>
      </p:sp>
      <p:sp>
        <p:nvSpPr>
          <p:cNvPr id="39" name="Rounded Rectangle 38"/>
          <p:cNvSpPr/>
          <p:nvPr/>
        </p:nvSpPr>
        <p:spPr>
          <a:xfrm>
            <a:off x="3678918" y="3310502"/>
            <a:ext cx="2384760" cy="110847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Raster Calculator</a:t>
            </a:r>
            <a:endParaRPr lang="en-US" sz="2000" dirty="0">
              <a:solidFill>
                <a:schemeClr val="tx1"/>
              </a:solidFill>
            </a:endParaRPr>
          </a:p>
        </p:txBody>
      </p:sp>
      <p:sp>
        <p:nvSpPr>
          <p:cNvPr id="41" name="Rounded Rectangle 40"/>
          <p:cNvSpPr/>
          <p:nvPr/>
        </p:nvSpPr>
        <p:spPr>
          <a:xfrm>
            <a:off x="275515" y="2023264"/>
            <a:ext cx="3067403" cy="82584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RUSLE </a:t>
            </a:r>
          </a:p>
          <a:p>
            <a:pPr algn="ctr"/>
            <a:r>
              <a:rPr lang="en-US" sz="2000" dirty="0" smtClean="0">
                <a:solidFill>
                  <a:schemeClr val="tx1"/>
                </a:solidFill>
              </a:rPr>
              <a:t>Soil Loss Map</a:t>
            </a:r>
          </a:p>
        </p:txBody>
      </p:sp>
      <p:sp>
        <p:nvSpPr>
          <p:cNvPr id="43" name="Rounded Rectangle 42"/>
          <p:cNvSpPr/>
          <p:nvPr/>
        </p:nvSpPr>
        <p:spPr>
          <a:xfrm>
            <a:off x="6371815" y="4654573"/>
            <a:ext cx="2569599" cy="137183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Mapping potential areas for water quality sampling sites</a:t>
            </a:r>
          </a:p>
          <a:p>
            <a:pPr algn="ctr"/>
            <a:endParaRPr lang="en-US" sz="2000" dirty="0">
              <a:solidFill>
                <a:schemeClr val="tx1"/>
              </a:solidFill>
            </a:endParaRPr>
          </a:p>
        </p:txBody>
      </p:sp>
      <p:sp>
        <p:nvSpPr>
          <p:cNvPr id="44" name="Rounded Rectangle 43"/>
          <p:cNvSpPr/>
          <p:nvPr/>
        </p:nvSpPr>
        <p:spPr>
          <a:xfrm>
            <a:off x="225083" y="5972680"/>
            <a:ext cx="3082905" cy="72264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Uranium Mine Site</a:t>
            </a:r>
          </a:p>
          <a:p>
            <a:pPr algn="ctr"/>
            <a:r>
              <a:rPr lang="en-US" sz="2600" dirty="0" smtClean="0">
                <a:solidFill>
                  <a:schemeClr val="tx1"/>
                </a:solidFill>
              </a:rPr>
              <a:t> </a:t>
            </a:r>
            <a:r>
              <a:rPr lang="en-US" sz="2000" dirty="0" smtClean="0">
                <a:solidFill>
                  <a:schemeClr val="tx1"/>
                </a:solidFill>
              </a:rPr>
              <a:t>Denver Water</a:t>
            </a:r>
          </a:p>
        </p:txBody>
      </p:sp>
      <p:sp>
        <p:nvSpPr>
          <p:cNvPr id="45" name="Rounded Rectangle 44"/>
          <p:cNvSpPr/>
          <p:nvPr/>
        </p:nvSpPr>
        <p:spPr>
          <a:xfrm>
            <a:off x="225083" y="5190050"/>
            <a:ext cx="3098583" cy="7415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Wildfires</a:t>
            </a:r>
          </a:p>
          <a:p>
            <a:pPr algn="ctr"/>
            <a:r>
              <a:rPr lang="en-US" sz="2000" dirty="0" smtClean="0">
                <a:solidFill>
                  <a:schemeClr val="tx1"/>
                </a:solidFill>
              </a:rPr>
              <a:t>Denver Water</a:t>
            </a:r>
          </a:p>
        </p:txBody>
      </p:sp>
      <p:sp>
        <p:nvSpPr>
          <p:cNvPr id="46" name="Rounded Rectangle 45"/>
          <p:cNvSpPr/>
          <p:nvPr/>
        </p:nvSpPr>
        <p:spPr>
          <a:xfrm>
            <a:off x="6378691" y="2122348"/>
            <a:ext cx="2546577" cy="1213156"/>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Risk Areas Classification and Validation </a:t>
            </a:r>
          </a:p>
          <a:p>
            <a:pPr algn="ctr"/>
            <a:endParaRPr lang="en-US" sz="2000" dirty="0">
              <a:solidFill>
                <a:schemeClr val="tx1"/>
              </a:solidFill>
            </a:endParaRPr>
          </a:p>
        </p:txBody>
      </p:sp>
      <p:sp>
        <p:nvSpPr>
          <p:cNvPr id="50" name="Rectangle 49"/>
          <p:cNvSpPr/>
          <p:nvPr/>
        </p:nvSpPr>
        <p:spPr>
          <a:xfrm>
            <a:off x="6328542" y="1000051"/>
            <a:ext cx="2724923" cy="5751191"/>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7264777" y="3436003"/>
            <a:ext cx="765696" cy="1064413"/>
          </a:xfrm>
          <a:prstGeom prst="downArrow">
            <a:avLst/>
          </a:prstGeom>
          <a:solidFill>
            <a:srgbClr val="447979"/>
          </a:solidFill>
          <a:ln>
            <a:no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49" name="Rectangle 48"/>
          <p:cNvSpPr/>
          <p:nvPr/>
        </p:nvSpPr>
        <p:spPr>
          <a:xfrm>
            <a:off x="148767" y="1006030"/>
            <a:ext cx="6024601" cy="57361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679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8860" y="3929835"/>
            <a:ext cx="3766010" cy="2824508"/>
          </a:xfrm>
        </p:spPr>
      </p:pic>
      <p:sp>
        <p:nvSpPr>
          <p:cNvPr id="3" name="Title 2"/>
          <p:cNvSpPr>
            <a:spLocks noGrp="1"/>
          </p:cNvSpPr>
          <p:nvPr>
            <p:ph type="title"/>
          </p:nvPr>
        </p:nvSpPr>
        <p:spPr/>
        <p:txBody>
          <a:bodyPr/>
          <a:lstStyle/>
          <a:p>
            <a:r>
              <a:rPr lang="en-US" dirty="0" smtClean="0"/>
              <a:t>Results: </a:t>
            </a:r>
            <a:r>
              <a:rPr lang="en-US" dirty="0" err="1" smtClean="0"/>
              <a:t>Erosibility</a:t>
            </a:r>
            <a:r>
              <a:rPr lang="en-US" dirty="0" smtClean="0"/>
              <a:t> Factors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55" y="3929835"/>
            <a:ext cx="3766011" cy="28245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8860" y="1071631"/>
            <a:ext cx="3635526" cy="272664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78" y="1034629"/>
            <a:ext cx="3684863" cy="276364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0439" y="1028823"/>
            <a:ext cx="7605346" cy="5704010"/>
          </a:xfrm>
        </p:spPr>
      </p:pic>
      <p:sp>
        <p:nvSpPr>
          <p:cNvPr id="3" name="Title 2"/>
          <p:cNvSpPr>
            <a:spLocks noGrp="1"/>
          </p:cNvSpPr>
          <p:nvPr>
            <p:ph type="title"/>
          </p:nvPr>
        </p:nvSpPr>
        <p:spPr/>
        <p:txBody>
          <a:bodyPr/>
          <a:lstStyle/>
          <a:p>
            <a:r>
              <a:rPr lang="en-US" dirty="0" smtClean="0"/>
              <a:t>Erosion Susceptibility Map</a:t>
            </a:r>
            <a:endParaRPr lang="en-US" dirty="0"/>
          </a:p>
        </p:txBody>
      </p:sp>
    </p:spTree>
    <p:extLst>
      <p:ext uri="{BB962C8B-B14F-4D97-AF65-F5344CB8AC3E}">
        <p14:creationId xmlns:p14="http://schemas.microsoft.com/office/powerpoint/2010/main" val="3094123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Risk Areas Map</a:t>
            </a:r>
            <a:endParaRPr lang="en-US" dirty="0"/>
          </a:p>
        </p:txBody>
      </p:sp>
    </p:spTree>
    <p:extLst>
      <p:ext uri="{BB962C8B-B14F-4D97-AF65-F5344CB8AC3E}">
        <p14:creationId xmlns:p14="http://schemas.microsoft.com/office/powerpoint/2010/main" val="788407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smtClean="0"/>
              <a:t>New Water Quality Sampling Sites Map</a:t>
            </a:r>
            <a:endParaRPr lang="en-US" dirty="0"/>
          </a:p>
        </p:txBody>
      </p:sp>
    </p:spTree>
    <p:extLst>
      <p:ext uri="{BB962C8B-B14F-4D97-AF65-F5344CB8AC3E}">
        <p14:creationId xmlns:p14="http://schemas.microsoft.com/office/powerpoint/2010/main" val="3373728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Conclusions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4918364" y="1139483"/>
            <a:ext cx="3845808" cy="5458264"/>
          </a:xfrm>
        </p:spPr>
        <p:txBody>
          <a:bodyPr/>
          <a:lstStyle/>
          <a:p>
            <a:r>
              <a:rPr lang="en-US" dirty="0"/>
              <a:t>Improve efficiency of water monitoring system</a:t>
            </a:r>
            <a:r>
              <a:rPr lang="en-US" dirty="0" smtClean="0"/>
              <a:t>.</a:t>
            </a:r>
          </a:p>
          <a:p>
            <a:endParaRPr lang="en-US" dirty="0"/>
          </a:p>
          <a:p>
            <a:r>
              <a:rPr lang="en-US" dirty="0" smtClean="0"/>
              <a:t>Support Denver Water’s mission to provide </a:t>
            </a:r>
            <a:r>
              <a:rPr lang="en-US" dirty="0"/>
              <a:t>high-quality water to Denver and its surrounding suburbs using a resilient and reliable system.</a:t>
            </a:r>
          </a:p>
          <a:p>
            <a:endParaRPr lang="en-US" dirty="0"/>
          </a:p>
        </p:txBody>
      </p:sp>
      <p:sp>
        <p:nvSpPr>
          <p:cNvPr id="8" name="Content Placeholder 7"/>
          <p:cNvSpPr>
            <a:spLocks noGrp="1"/>
          </p:cNvSpPr>
          <p:nvPr>
            <p:ph sz="half" idx="1"/>
          </p:nvPr>
        </p:nvSpPr>
        <p:spPr/>
        <p:txBody>
          <a:bodyPr/>
          <a:lstStyle/>
          <a:p>
            <a:endParaRPr lang="en-US"/>
          </a:p>
        </p:txBody>
      </p:sp>
      <p:sp>
        <p:nvSpPr>
          <p:cNvPr id="3" name="Title 2"/>
          <p:cNvSpPr>
            <a:spLocks noGrp="1"/>
          </p:cNvSpPr>
          <p:nvPr>
            <p:ph type="title"/>
          </p:nvPr>
        </p:nvSpPr>
        <p:spPr/>
        <p:txBody>
          <a:bodyPr/>
          <a:lstStyle/>
          <a:p>
            <a:r>
              <a:rPr lang="en-US" dirty="0" smtClean="0"/>
              <a:t>Benefits to End Users</a:t>
            </a:r>
            <a:endParaRPr lang="en-US" dirty="0"/>
          </a:p>
        </p:txBody>
      </p:sp>
      <p:sp>
        <p:nvSpPr>
          <p:cNvPr id="4" name="Content Placeholder 1"/>
          <p:cNvSpPr txBox="1">
            <a:spLocks/>
          </p:cNvSpPr>
          <p:nvPr/>
        </p:nvSpPr>
        <p:spPr>
          <a:xfrm>
            <a:off x="4835387" y="1075236"/>
            <a:ext cx="4100795" cy="55749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9" y="1052371"/>
            <a:ext cx="4614060" cy="26883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37" y="3846371"/>
            <a:ext cx="4610972" cy="2780720"/>
          </a:xfrm>
          <a:prstGeom prst="rect">
            <a:avLst/>
          </a:prstGeom>
        </p:spPr>
      </p:pic>
      <p:sp>
        <p:nvSpPr>
          <p:cNvPr id="10" name="TextBox 9"/>
          <p:cNvSpPr txBox="1"/>
          <p:nvPr/>
        </p:nvSpPr>
        <p:spPr>
          <a:xfrm>
            <a:off x="3076201" y="3497705"/>
            <a:ext cx="2478823" cy="338554"/>
          </a:xfrm>
          <a:prstGeom prst="rect">
            <a:avLst/>
          </a:prstGeom>
          <a:noFill/>
        </p:spPr>
        <p:txBody>
          <a:bodyPr wrap="square" rtlCol="0">
            <a:spAutoFit/>
          </a:bodyPr>
          <a:lstStyle/>
          <a:p>
            <a:r>
              <a:rPr lang="en-US" sz="800" dirty="0" smtClean="0">
                <a:solidFill>
                  <a:prstClr val="white"/>
                </a:solidFill>
              </a:rPr>
              <a:t>Photo by Tobias CC BY 2.0</a:t>
            </a:r>
          </a:p>
          <a:p>
            <a:endParaRPr lang="en-US" sz="800" dirty="0">
              <a:solidFill>
                <a:prstClr val="black"/>
              </a:solidFill>
            </a:endParaRPr>
          </a:p>
        </p:txBody>
      </p:sp>
      <p:sp>
        <p:nvSpPr>
          <p:cNvPr id="11" name="TextBox 10"/>
          <p:cNvSpPr txBox="1"/>
          <p:nvPr/>
        </p:nvSpPr>
        <p:spPr>
          <a:xfrm>
            <a:off x="2781144" y="6396762"/>
            <a:ext cx="2196581" cy="338554"/>
          </a:xfrm>
          <a:prstGeom prst="rect">
            <a:avLst/>
          </a:prstGeom>
          <a:noFill/>
        </p:spPr>
        <p:txBody>
          <a:bodyPr wrap="square" rtlCol="0">
            <a:spAutoFit/>
          </a:bodyPr>
          <a:lstStyle/>
          <a:p>
            <a:r>
              <a:rPr lang="en-US" sz="800" dirty="0" smtClean="0">
                <a:solidFill>
                  <a:prstClr val="white"/>
                </a:solidFill>
              </a:rPr>
              <a:t>Photo by Matt </a:t>
            </a:r>
            <a:r>
              <a:rPr lang="en-US" sz="800" dirty="0" err="1" smtClean="0">
                <a:solidFill>
                  <a:prstClr val="white"/>
                </a:solidFill>
              </a:rPr>
              <a:t>Santomarco</a:t>
            </a:r>
            <a:r>
              <a:rPr lang="en-US" sz="800" dirty="0" smtClean="0">
                <a:solidFill>
                  <a:prstClr val="white"/>
                </a:solidFill>
              </a:rPr>
              <a:t> CC BY 2.0</a:t>
            </a:r>
          </a:p>
          <a:p>
            <a:endParaRPr lang="en-US" sz="800" dirty="0">
              <a:solidFill>
                <a:prstClr val="black"/>
              </a:solidFill>
            </a:endParaRPr>
          </a:p>
        </p:txBody>
      </p:sp>
    </p:spTree>
    <p:extLst>
      <p:ext uri="{BB962C8B-B14F-4D97-AF65-F5344CB8AC3E}">
        <p14:creationId xmlns:p14="http://schemas.microsoft.com/office/powerpoint/2010/main" val="2882826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Limitations</a:t>
            </a:r>
            <a:endParaRPr lang="en-US" dirty="0"/>
          </a:p>
        </p:txBody>
      </p:sp>
    </p:spTree>
    <p:extLst>
      <p:ext uri="{BB962C8B-B14F-4D97-AF65-F5344CB8AC3E}">
        <p14:creationId xmlns:p14="http://schemas.microsoft.com/office/powerpoint/2010/main" val="38025806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ittlegreenfroggy.jpg"/>
          <p:cNvPicPr>
            <a:picLocks noGrp="1" noChangeAspect="1"/>
          </p:cNvPicPr>
          <p:nvPr>
            <p:ph sz="half" idx="2"/>
          </p:nvPr>
        </p:nvPicPr>
        <p:blipFill>
          <a:blip r:embed="rId2">
            <a:extLst>
              <a:ext uri="{28A0092B-C50C-407E-A947-70E740481C1C}">
                <a14:useLocalDpi xmlns:a14="http://schemas.microsoft.com/office/drawing/2010/main" val="0"/>
              </a:ext>
            </a:extLst>
          </a:blip>
          <a:srcRect l="28689" r="28689"/>
          <a:stretch>
            <a:fillRect/>
          </a:stretch>
        </p:blipFill>
        <p:spPr/>
      </p:pic>
      <p:sp>
        <p:nvSpPr>
          <p:cNvPr id="2" name="Content Placeholder 1"/>
          <p:cNvSpPr>
            <a:spLocks noGrp="1"/>
          </p:cNvSpPr>
          <p:nvPr>
            <p:ph sz="half" idx="1"/>
          </p:nvPr>
        </p:nvSpPr>
        <p:spPr/>
        <p:txBody>
          <a:bodyPr/>
          <a:lstStyle/>
          <a:p>
            <a:r>
              <a:rPr lang="en-US" dirty="0" smtClean="0"/>
              <a:t>Assess placement of water sampling sites after the Front Range and Eastern Colorado Floods</a:t>
            </a:r>
          </a:p>
          <a:p>
            <a:pPr marL="685800" lvl="2">
              <a:spcBef>
                <a:spcPts val="1000"/>
              </a:spcBef>
              <a:buClr>
                <a:schemeClr val="accent6">
                  <a:lumMod val="75000"/>
                </a:schemeClr>
              </a:buClr>
            </a:pPr>
            <a:r>
              <a:rPr lang="en-US" dirty="0" smtClean="0"/>
              <a:t>September </a:t>
            </a:r>
            <a:r>
              <a:rPr lang="en-US" dirty="0"/>
              <a:t>2013</a:t>
            </a:r>
          </a:p>
          <a:p>
            <a:pPr marL="0" indent="0">
              <a:buNone/>
            </a:pPr>
            <a:endParaRPr lang="en-US" dirty="0" smtClean="0"/>
          </a:p>
          <a:p>
            <a:endParaRPr lang="en-US" dirty="0" smtClean="0"/>
          </a:p>
          <a:p>
            <a:pPr marL="0" indent="0">
              <a:buNone/>
            </a:pPr>
            <a:endParaRPr lang="en-US" dirty="0" smtClean="0"/>
          </a:p>
        </p:txBody>
      </p:sp>
      <p:sp>
        <p:nvSpPr>
          <p:cNvPr id="3" name="Title 2"/>
          <p:cNvSpPr>
            <a:spLocks noGrp="1"/>
          </p:cNvSpPr>
          <p:nvPr>
            <p:ph type="title"/>
          </p:nvPr>
        </p:nvSpPr>
        <p:spPr/>
        <p:txBody>
          <a:bodyPr/>
          <a:lstStyle/>
          <a:p>
            <a:r>
              <a:rPr lang="en-US" dirty="0" smtClean="0"/>
              <a:t>Future Work</a:t>
            </a:r>
            <a:endParaRPr lang="en-US" dirty="0"/>
          </a:p>
        </p:txBody>
      </p:sp>
      <p:sp>
        <p:nvSpPr>
          <p:cNvPr id="6" name="TextBox 5"/>
          <p:cNvSpPr txBox="1"/>
          <p:nvPr/>
        </p:nvSpPr>
        <p:spPr>
          <a:xfrm>
            <a:off x="4749613" y="6202058"/>
            <a:ext cx="2478823" cy="338554"/>
          </a:xfrm>
          <a:prstGeom prst="rect">
            <a:avLst/>
          </a:prstGeom>
          <a:noFill/>
        </p:spPr>
        <p:txBody>
          <a:bodyPr wrap="square" rtlCol="0">
            <a:spAutoFit/>
          </a:bodyPr>
          <a:lstStyle/>
          <a:p>
            <a:r>
              <a:rPr lang="en-US" sz="800" dirty="0" smtClean="0">
                <a:solidFill>
                  <a:prstClr val="white"/>
                </a:solidFill>
              </a:rPr>
              <a:t>Photo by </a:t>
            </a:r>
            <a:r>
              <a:rPr lang="en-US" sz="800" dirty="0" err="1" smtClean="0">
                <a:solidFill>
                  <a:prstClr val="white"/>
                </a:solidFill>
              </a:rPr>
              <a:t>littlegreenfroggy</a:t>
            </a:r>
            <a:r>
              <a:rPr lang="en-US" sz="800" dirty="0" smtClean="0">
                <a:solidFill>
                  <a:prstClr val="white"/>
                </a:solidFill>
              </a:rPr>
              <a:t> CC BY 2.0</a:t>
            </a:r>
          </a:p>
          <a:p>
            <a:endParaRPr lang="en-US" sz="800" dirty="0">
              <a:solidFill>
                <a:prstClr val="black"/>
              </a:solidFill>
            </a:endParaRPr>
          </a:p>
        </p:txBody>
      </p:sp>
    </p:spTree>
    <p:extLst>
      <p:ext uri="{BB962C8B-B14F-4D97-AF65-F5344CB8AC3E}">
        <p14:creationId xmlns:p14="http://schemas.microsoft.com/office/powerpoint/2010/main" val="485710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4727" y="1147149"/>
            <a:ext cx="8959273" cy="1414584"/>
          </a:xfrm>
        </p:spPr>
        <p:txBody>
          <a:bodyPr>
            <a:noAutofit/>
          </a:bodyPr>
          <a:lstStyle/>
          <a:p>
            <a:r>
              <a:rPr lang="en-US" dirty="0" smtClean="0"/>
              <a:t>Destructive fires can affect watersheds and largely </a:t>
            </a:r>
            <a:r>
              <a:rPr lang="en-US" dirty="0"/>
              <a:t>reduce </a:t>
            </a:r>
            <a:r>
              <a:rPr lang="en-US" dirty="0" smtClean="0"/>
              <a:t>vegetative land cover.</a:t>
            </a:r>
          </a:p>
          <a:p>
            <a:pPr marL="0" indent="0">
              <a:buNone/>
            </a:pPr>
            <a:endParaRPr lang="en-US" dirty="0" smtClean="0"/>
          </a:p>
          <a:p>
            <a:r>
              <a:rPr lang="en-US" dirty="0" smtClean="0"/>
              <a:t>Colorado’s semi-arid climate natural re-growth takes several years.</a:t>
            </a:r>
          </a:p>
          <a:p>
            <a:pPr marL="0" indent="0">
              <a:buNone/>
            </a:pPr>
            <a:endParaRPr lang="en-US" dirty="0" smtClean="0"/>
          </a:p>
        </p:txBody>
      </p:sp>
      <p:sp>
        <p:nvSpPr>
          <p:cNvPr id="3" name="Title 2"/>
          <p:cNvSpPr>
            <a:spLocks noGrp="1"/>
          </p:cNvSpPr>
          <p:nvPr>
            <p:ph type="title"/>
          </p:nvPr>
        </p:nvSpPr>
        <p:spPr/>
        <p:txBody>
          <a:bodyPr>
            <a:normAutofit/>
          </a:bodyPr>
          <a:lstStyle/>
          <a:p>
            <a:r>
              <a:rPr lang="en-US" dirty="0" smtClean="0"/>
              <a:t>Wildfires</a:t>
            </a:r>
            <a:endParaRPr lang="en-US" dirty="0"/>
          </a:p>
        </p:txBody>
      </p:sp>
      <p:graphicFrame>
        <p:nvGraphicFramePr>
          <p:cNvPr id="5" name="Diagram 4"/>
          <p:cNvGraphicFramePr/>
          <p:nvPr>
            <p:extLst>
              <p:ext uri="{D42A27DB-BD31-4B8C-83A1-F6EECF244321}">
                <p14:modId xmlns:p14="http://schemas.microsoft.com/office/powerpoint/2010/main" val="3378430129"/>
              </p:ext>
            </p:extLst>
          </p:nvPr>
        </p:nvGraphicFramePr>
        <p:xfrm>
          <a:off x="369455" y="2678548"/>
          <a:ext cx="8497454" cy="4525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833811" y="3407909"/>
            <a:ext cx="3886200" cy="338554"/>
          </a:xfrm>
          <a:prstGeom prst="rect">
            <a:avLst/>
          </a:prstGeom>
          <a:noFill/>
        </p:spPr>
        <p:txBody>
          <a:bodyPr wrap="square" rtlCol="0">
            <a:spAutoFit/>
          </a:bodyPr>
          <a:lstStyle/>
          <a:p>
            <a:r>
              <a:rPr lang="en-US" sz="800" dirty="0" smtClean="0">
                <a:solidFill>
                  <a:prstClr val="white"/>
                </a:solidFill>
              </a:rPr>
              <a:t>Photo by David Stein CC BY 2.0</a:t>
            </a:r>
          </a:p>
          <a:p>
            <a:endParaRPr lang="en-US" sz="800" dirty="0">
              <a:solidFill>
                <a:prstClr val="black"/>
              </a:solidFill>
            </a:endParaRPr>
          </a:p>
        </p:txBody>
      </p:sp>
      <p:sp>
        <p:nvSpPr>
          <p:cNvPr id="8" name="TextBox 7"/>
          <p:cNvSpPr txBox="1"/>
          <p:nvPr/>
        </p:nvSpPr>
        <p:spPr>
          <a:xfrm>
            <a:off x="367705" y="3432032"/>
            <a:ext cx="3886200" cy="338554"/>
          </a:xfrm>
          <a:prstGeom prst="rect">
            <a:avLst/>
          </a:prstGeom>
          <a:noFill/>
        </p:spPr>
        <p:txBody>
          <a:bodyPr wrap="square" rtlCol="0">
            <a:spAutoFit/>
          </a:bodyPr>
          <a:lstStyle/>
          <a:p>
            <a:r>
              <a:rPr lang="en-US" sz="800" dirty="0" smtClean="0">
                <a:solidFill>
                  <a:prstClr val="white"/>
                </a:solidFill>
              </a:rPr>
              <a:t>Photo by USDA CC BY 2.0</a:t>
            </a:r>
          </a:p>
          <a:p>
            <a:endParaRPr lang="en-US" sz="800" dirty="0">
              <a:solidFill>
                <a:prstClr val="black"/>
              </a:solidFill>
            </a:endParaRPr>
          </a:p>
        </p:txBody>
      </p:sp>
    </p:spTree>
    <p:extLst>
      <p:ext uri="{BB962C8B-B14F-4D97-AF65-F5344CB8AC3E}">
        <p14:creationId xmlns:p14="http://schemas.microsoft.com/office/powerpoint/2010/main" val="25502792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125415"/>
            <a:ext cx="8331200" cy="4942710"/>
          </a:xfrm>
        </p:spPr>
        <p:txBody>
          <a:bodyPr>
            <a:normAutofit fontScale="92500" lnSpcReduction="20000"/>
          </a:bodyPr>
          <a:lstStyle/>
          <a:p>
            <a:pPr marL="0" indent="0" algn="ctr">
              <a:spcBef>
                <a:spcPts val="400"/>
              </a:spcBef>
              <a:buNone/>
            </a:pPr>
            <a:r>
              <a:rPr lang="en-US" b="1" dirty="0"/>
              <a:t>Dr. Kenton Ross</a:t>
            </a:r>
          </a:p>
          <a:p>
            <a:pPr marL="0" indent="0" algn="ctr">
              <a:spcBef>
                <a:spcPts val="400"/>
              </a:spcBef>
              <a:buNone/>
            </a:pPr>
            <a:r>
              <a:rPr lang="en-US" dirty="0"/>
              <a:t>NASA DEVELOP National Program- Science Advisor</a:t>
            </a:r>
          </a:p>
          <a:p>
            <a:pPr marL="0" indent="0" algn="ctr">
              <a:spcBef>
                <a:spcPts val="400"/>
              </a:spcBef>
              <a:buNone/>
            </a:pPr>
            <a:endParaRPr lang="en-US" dirty="0"/>
          </a:p>
          <a:p>
            <a:pPr marL="0" indent="0" algn="ctr">
              <a:spcBef>
                <a:spcPts val="400"/>
              </a:spcBef>
              <a:buNone/>
            </a:pPr>
            <a:r>
              <a:rPr lang="en-US" b="1" dirty="0" smtClean="0"/>
              <a:t>Diego Portillo</a:t>
            </a:r>
          </a:p>
          <a:p>
            <a:pPr marL="0" indent="0" algn="ctr">
              <a:spcBef>
                <a:spcPts val="400"/>
              </a:spcBef>
              <a:buNone/>
            </a:pPr>
            <a:r>
              <a:rPr lang="en-US" dirty="0" smtClean="0"/>
              <a:t>Water Resources GIS Coordinator</a:t>
            </a:r>
          </a:p>
          <a:p>
            <a:pPr marL="0" indent="0" algn="ctr">
              <a:spcBef>
                <a:spcPts val="400"/>
              </a:spcBef>
              <a:buNone/>
            </a:pPr>
            <a:r>
              <a:rPr lang="en-US" dirty="0"/>
              <a:t>Denver Water</a:t>
            </a:r>
          </a:p>
          <a:p>
            <a:pPr marL="0" indent="0" algn="ctr">
              <a:spcBef>
                <a:spcPts val="400"/>
              </a:spcBef>
              <a:buNone/>
            </a:pPr>
            <a:endParaRPr lang="en-US" b="1" dirty="0" smtClean="0"/>
          </a:p>
          <a:p>
            <a:pPr marL="0" indent="0" algn="ctr">
              <a:spcBef>
                <a:spcPts val="400"/>
              </a:spcBef>
              <a:buNone/>
            </a:pPr>
            <a:r>
              <a:rPr lang="en-US" b="1" dirty="0" smtClean="0"/>
              <a:t>Linda Rosales</a:t>
            </a:r>
          </a:p>
          <a:p>
            <a:pPr marL="0" indent="0" algn="ctr">
              <a:spcBef>
                <a:spcPts val="400"/>
              </a:spcBef>
              <a:buNone/>
            </a:pPr>
            <a:r>
              <a:rPr lang="en-US" dirty="0" smtClean="0"/>
              <a:t>Water Quality Specialist</a:t>
            </a:r>
          </a:p>
          <a:p>
            <a:pPr marL="0" indent="0" algn="ctr">
              <a:spcBef>
                <a:spcPts val="400"/>
              </a:spcBef>
              <a:buNone/>
            </a:pPr>
            <a:r>
              <a:rPr lang="en-US" dirty="0"/>
              <a:t>Denver Water</a:t>
            </a:r>
          </a:p>
          <a:p>
            <a:pPr marL="0" indent="0" algn="ctr">
              <a:spcBef>
                <a:spcPts val="400"/>
              </a:spcBef>
              <a:buNone/>
            </a:pPr>
            <a:endParaRPr lang="en-US" b="1" dirty="0" smtClean="0"/>
          </a:p>
          <a:p>
            <a:pPr marL="0" indent="0" algn="ctr">
              <a:spcBef>
                <a:spcPts val="400"/>
              </a:spcBef>
              <a:buNone/>
            </a:pPr>
            <a:r>
              <a:rPr lang="en-US" b="1" dirty="0" smtClean="0"/>
              <a:t>Sheila </a:t>
            </a:r>
            <a:r>
              <a:rPr lang="en-US" b="1" dirty="0" err="1" smtClean="0"/>
              <a:t>Pelczarksi</a:t>
            </a:r>
            <a:endParaRPr lang="en-US" b="1" dirty="0" smtClean="0"/>
          </a:p>
          <a:p>
            <a:pPr marL="0" indent="0" algn="ctr">
              <a:spcBef>
                <a:spcPts val="400"/>
              </a:spcBef>
              <a:buNone/>
            </a:pPr>
            <a:r>
              <a:rPr lang="en-US" dirty="0" smtClean="0"/>
              <a:t>GIS and Remote Sensing Analyst</a:t>
            </a:r>
          </a:p>
          <a:p>
            <a:pPr marL="0" indent="0" algn="ctr">
              <a:spcBef>
                <a:spcPts val="400"/>
              </a:spcBef>
              <a:buNone/>
            </a:pPr>
            <a:r>
              <a:rPr lang="en-US" dirty="0" smtClean="0"/>
              <a:t>Denver Water</a:t>
            </a:r>
            <a:endParaRPr lang="en-US" dirty="0"/>
          </a:p>
          <a:p>
            <a:pPr marL="0" indent="0" algn="ctr">
              <a:spcBef>
                <a:spcPts val="400"/>
              </a:spcBef>
              <a:buNone/>
            </a:pPr>
            <a:endParaRPr lang="en-US" b="1" dirty="0"/>
          </a:p>
          <a:p>
            <a:pPr marL="0" indent="0" algn="ctr">
              <a:spcBef>
                <a:spcPts val="400"/>
              </a:spcBef>
              <a:buNone/>
            </a:pPr>
            <a:r>
              <a:rPr lang="en-US" b="1" dirty="0"/>
              <a:t>Nathan Owen </a:t>
            </a:r>
          </a:p>
          <a:p>
            <a:pPr marL="0" indent="0" algn="ctr">
              <a:spcBef>
                <a:spcPts val="400"/>
              </a:spcBef>
              <a:buNone/>
            </a:pPr>
            <a:r>
              <a:rPr lang="en-US" dirty="0"/>
              <a:t>NASA DEVELOP - Langley Center Lead </a:t>
            </a:r>
          </a:p>
          <a:p>
            <a:pPr marL="0" indent="0" algn="ctr">
              <a:spcBef>
                <a:spcPts val="400"/>
              </a:spcBef>
              <a:buNone/>
            </a:pPr>
            <a:endParaRPr lang="en-US" b="1" dirty="0" smtClean="0"/>
          </a:p>
          <a:p>
            <a:pPr marL="0" indent="0" algn="ctr">
              <a:spcBef>
                <a:spcPts val="400"/>
              </a:spcBef>
              <a:buNone/>
            </a:pPr>
            <a:endParaRPr lang="en-US" b="1" dirty="0"/>
          </a:p>
          <a:p>
            <a:pPr marL="0" indent="0" algn="ctr">
              <a:spcBef>
                <a:spcPts val="400"/>
              </a:spcBef>
              <a:buNone/>
            </a:pPr>
            <a:endParaRPr lang="en-US" dirty="0"/>
          </a:p>
        </p:txBody>
      </p:sp>
      <p:sp>
        <p:nvSpPr>
          <p:cNvPr id="3" name="Title 2"/>
          <p:cNvSpPr>
            <a:spLocks noGrp="1"/>
          </p:cNvSpPr>
          <p:nvPr>
            <p:ph type="title"/>
          </p:nvPr>
        </p:nvSpPr>
        <p:spPr/>
        <p:txBody>
          <a:bodyPr/>
          <a:lstStyle/>
          <a:p>
            <a:r>
              <a:rPr lang="en-US" dirty="0" smtClean="0"/>
              <a:t>Acknowledgements</a:t>
            </a:r>
            <a:endParaRPr lang="en-US" dirty="0"/>
          </a:p>
        </p:txBody>
      </p:sp>
      <p:sp>
        <p:nvSpPr>
          <p:cNvPr id="4" name="TextBox 3"/>
          <p:cNvSpPr txBox="1"/>
          <p:nvPr/>
        </p:nvSpPr>
        <p:spPr>
          <a:xfrm>
            <a:off x="1212991" y="6187357"/>
            <a:ext cx="7016622" cy="584775"/>
          </a:xfrm>
          <a:prstGeom prst="rect">
            <a:avLst/>
          </a:prstGeom>
          <a:noFill/>
        </p:spPr>
        <p:txBody>
          <a:bodyPr wrap="square" rtlCol="0">
            <a:spAutoFit/>
          </a:bodyPr>
          <a:lstStyle/>
          <a:p>
            <a:pPr algn="ctr"/>
            <a:r>
              <a:rPr lang="en-US" sz="1600" i="1" dirty="0" smtClean="0"/>
              <a:t>This material is based upon work supported by NASA through contract NNL11AA00B and cooperative agreement NNX14AB60A.</a:t>
            </a:r>
            <a:endParaRPr lang="en-US" sz="1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399" y="1125415"/>
            <a:ext cx="9006541" cy="2268949"/>
          </a:xfrm>
        </p:spPr>
        <p:txBody>
          <a:bodyPr/>
          <a:lstStyle/>
          <a:p>
            <a:r>
              <a:rPr lang="en-US" sz="2600" dirty="0" smtClean="0"/>
              <a:t>Wildfires produce </a:t>
            </a:r>
            <a:r>
              <a:rPr lang="en-US" sz="2600" dirty="0"/>
              <a:t>organic carbon, which contaminates the water supply</a:t>
            </a:r>
          </a:p>
          <a:p>
            <a:pPr lvl="1"/>
            <a:r>
              <a:rPr lang="en-US" sz="2400" dirty="0"/>
              <a:t>Contributing factor for the decline in water quality</a:t>
            </a:r>
          </a:p>
          <a:p>
            <a:pPr marL="0" indent="0">
              <a:buNone/>
            </a:pPr>
            <a:endParaRPr lang="en-US" dirty="0"/>
          </a:p>
        </p:txBody>
      </p:sp>
      <p:sp>
        <p:nvSpPr>
          <p:cNvPr id="3" name="Title 2"/>
          <p:cNvSpPr>
            <a:spLocks noGrp="1"/>
          </p:cNvSpPr>
          <p:nvPr>
            <p:ph type="title"/>
          </p:nvPr>
        </p:nvSpPr>
        <p:spPr/>
        <p:txBody>
          <a:bodyPr>
            <a:normAutofit/>
          </a:bodyPr>
          <a:lstStyle/>
          <a:p>
            <a:r>
              <a:rPr lang="en-US" dirty="0" smtClean="0"/>
              <a:t>Wildfires</a:t>
            </a:r>
            <a:endParaRPr lang="en-US" dirty="0"/>
          </a:p>
        </p:txBody>
      </p:sp>
      <p:pic>
        <p:nvPicPr>
          <p:cNvPr id="4" name="Picture 3" descr="USDA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1" y="3071092"/>
            <a:ext cx="4648968" cy="3486726"/>
          </a:xfrm>
          <a:prstGeom prst="rect">
            <a:avLst/>
          </a:prstGeom>
        </p:spPr>
      </p:pic>
      <p:pic>
        <p:nvPicPr>
          <p:cNvPr id="7" name="Picture 6" descr="Soil Scie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985" y="3024908"/>
            <a:ext cx="2657105" cy="3558309"/>
          </a:xfrm>
          <a:prstGeom prst="rect">
            <a:avLst/>
          </a:prstGeom>
        </p:spPr>
      </p:pic>
      <p:sp>
        <p:nvSpPr>
          <p:cNvPr id="8" name="TextBox 7"/>
          <p:cNvSpPr txBox="1"/>
          <p:nvPr/>
        </p:nvSpPr>
        <p:spPr>
          <a:xfrm>
            <a:off x="5937121" y="6358279"/>
            <a:ext cx="3886200" cy="338554"/>
          </a:xfrm>
          <a:prstGeom prst="rect">
            <a:avLst/>
          </a:prstGeom>
          <a:noFill/>
        </p:spPr>
        <p:txBody>
          <a:bodyPr wrap="square" rtlCol="0">
            <a:spAutoFit/>
          </a:bodyPr>
          <a:lstStyle/>
          <a:p>
            <a:r>
              <a:rPr lang="en-US" sz="800" dirty="0" smtClean="0">
                <a:solidFill>
                  <a:prstClr val="white"/>
                </a:solidFill>
              </a:rPr>
              <a:t>Photo by Soil Science CC BY 2.0</a:t>
            </a:r>
          </a:p>
          <a:p>
            <a:endParaRPr lang="en-US" sz="800" dirty="0">
              <a:solidFill>
                <a:prstClr val="black"/>
              </a:solidFill>
            </a:endParaRPr>
          </a:p>
        </p:txBody>
      </p:sp>
      <p:sp>
        <p:nvSpPr>
          <p:cNvPr id="9" name="TextBox 8"/>
          <p:cNvSpPr txBox="1"/>
          <p:nvPr/>
        </p:nvSpPr>
        <p:spPr>
          <a:xfrm>
            <a:off x="523205" y="6332625"/>
            <a:ext cx="3886200" cy="338554"/>
          </a:xfrm>
          <a:prstGeom prst="rect">
            <a:avLst/>
          </a:prstGeom>
          <a:noFill/>
        </p:spPr>
        <p:txBody>
          <a:bodyPr wrap="square" rtlCol="0">
            <a:spAutoFit/>
          </a:bodyPr>
          <a:lstStyle/>
          <a:p>
            <a:r>
              <a:rPr lang="en-US" sz="800" dirty="0" smtClean="0">
                <a:solidFill>
                  <a:prstClr val="white"/>
                </a:solidFill>
              </a:rPr>
              <a:t>Photo by USDA CC BY 2.0</a:t>
            </a:r>
          </a:p>
          <a:p>
            <a:endParaRPr lang="en-US" sz="800" dirty="0">
              <a:solidFill>
                <a:prstClr val="black"/>
              </a:solidFill>
            </a:endParaRPr>
          </a:p>
        </p:txBody>
      </p:sp>
    </p:spTree>
    <p:extLst>
      <p:ext uri="{BB962C8B-B14F-4D97-AF65-F5344CB8AC3E}">
        <p14:creationId xmlns:p14="http://schemas.microsoft.com/office/powerpoint/2010/main" val="3196346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endParaRPr lang="en-US" dirty="0" smtClean="0"/>
          </a:p>
          <a:p>
            <a:endParaRPr lang="en-US" dirty="0"/>
          </a:p>
        </p:txBody>
      </p:sp>
      <p:sp>
        <p:nvSpPr>
          <p:cNvPr id="3" name="Title 2"/>
          <p:cNvSpPr>
            <a:spLocks noGrp="1"/>
          </p:cNvSpPr>
          <p:nvPr>
            <p:ph type="title"/>
          </p:nvPr>
        </p:nvSpPr>
        <p:spPr/>
        <p:txBody>
          <a:bodyPr/>
          <a:lstStyle/>
          <a:p>
            <a:r>
              <a:rPr lang="en-US" dirty="0" smtClean="0"/>
              <a:t>Community Concerns</a:t>
            </a:r>
            <a:endParaRPr lang="en-US" dirty="0"/>
          </a:p>
        </p:txBody>
      </p:sp>
      <p:graphicFrame>
        <p:nvGraphicFramePr>
          <p:cNvPr id="4" name="Diagram 3"/>
          <p:cNvGraphicFramePr/>
          <p:nvPr>
            <p:extLst>
              <p:ext uri="{D42A27DB-BD31-4B8C-83A1-F6EECF244321}">
                <p14:modId xmlns:p14="http://schemas.microsoft.com/office/powerpoint/2010/main" val="1541350207"/>
              </p:ext>
            </p:extLst>
          </p:nvPr>
        </p:nvGraphicFramePr>
        <p:xfrm>
          <a:off x="317500" y="1153990"/>
          <a:ext cx="8420100" cy="5589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3422950" y="916440"/>
            <a:ext cx="2190819" cy="1863536"/>
          </a:xfrm>
          <a:prstGeom prst="ellipse">
            <a:avLst/>
          </a:prstGeom>
          <a:ln>
            <a:noFill/>
          </a:ln>
          <a:effectLst>
            <a:softEdge rad="112500"/>
          </a:effectLst>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12175" t="10433" r="33694" b="34348"/>
          <a:stretch/>
        </p:blipFill>
        <p:spPr>
          <a:xfrm>
            <a:off x="5845347" y="3918850"/>
            <a:ext cx="2194560" cy="2094257"/>
          </a:xfrm>
          <a:prstGeom prst="ellipse">
            <a:avLst/>
          </a:prstGeom>
          <a:ln>
            <a:noFill/>
          </a:ln>
          <a:effectLst>
            <a:softEdge rad="112500"/>
          </a:effectLst>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6531" y="3872387"/>
            <a:ext cx="2194560" cy="2002449"/>
          </a:xfrm>
          <a:prstGeom prst="ellipse">
            <a:avLst/>
          </a:prstGeom>
          <a:ln>
            <a:noFill/>
          </a:ln>
          <a:effectLst>
            <a:softEdge rad="112500"/>
          </a:effectLst>
        </p:spPr>
      </p:pic>
      <p:sp>
        <p:nvSpPr>
          <p:cNvPr id="9" name="Rounded Rectangle 8"/>
          <p:cNvSpPr/>
          <p:nvPr/>
        </p:nvSpPr>
        <p:spPr>
          <a:xfrm>
            <a:off x="5588001" y="1131455"/>
            <a:ext cx="2466000" cy="715818"/>
          </a:xfrm>
          <a:prstGeom prst="roundRect">
            <a:avLst/>
          </a:prstGeom>
          <a:solidFill>
            <a:srgbClr val="7F7F7F"/>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Wildfires: </a:t>
            </a:r>
          </a:p>
          <a:p>
            <a:pPr algn="ctr"/>
            <a:r>
              <a:rPr lang="en-US" dirty="0" smtClean="0"/>
              <a:t>Organic Carbon</a:t>
            </a:r>
            <a:endParaRPr lang="en-US" dirty="0"/>
          </a:p>
        </p:txBody>
      </p:sp>
      <p:sp>
        <p:nvSpPr>
          <p:cNvPr id="13" name="Rounded Rectangle 12"/>
          <p:cNvSpPr/>
          <p:nvPr/>
        </p:nvSpPr>
        <p:spPr>
          <a:xfrm>
            <a:off x="6975370" y="5948218"/>
            <a:ext cx="2022764" cy="715818"/>
          </a:xfrm>
          <a:prstGeom prst="roundRect">
            <a:avLst/>
          </a:prstGeom>
          <a:solidFill>
            <a:srgbClr val="7F7F7F"/>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Mine: Uranium</a:t>
            </a:r>
            <a:endParaRPr lang="en-US" dirty="0"/>
          </a:p>
        </p:txBody>
      </p:sp>
      <p:sp>
        <p:nvSpPr>
          <p:cNvPr id="14" name="Rounded Rectangle 13"/>
          <p:cNvSpPr/>
          <p:nvPr/>
        </p:nvSpPr>
        <p:spPr>
          <a:xfrm>
            <a:off x="184729" y="5949083"/>
            <a:ext cx="2507672" cy="715818"/>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Agriculture: Nitrate and Pesticides</a:t>
            </a:r>
            <a:endParaRPr lang="en-US" dirty="0"/>
          </a:p>
        </p:txBody>
      </p:sp>
      <p:sp>
        <p:nvSpPr>
          <p:cNvPr id="16" name="TextBox 15"/>
          <p:cNvSpPr txBox="1"/>
          <p:nvPr/>
        </p:nvSpPr>
        <p:spPr>
          <a:xfrm>
            <a:off x="3976881" y="2396559"/>
            <a:ext cx="1139769" cy="169277"/>
          </a:xfrm>
          <a:prstGeom prst="rect">
            <a:avLst/>
          </a:prstGeom>
          <a:noFill/>
        </p:spPr>
        <p:txBody>
          <a:bodyPr wrap="square" rtlCol="0">
            <a:spAutoFit/>
          </a:bodyPr>
          <a:lstStyle/>
          <a:p>
            <a:r>
              <a:rPr lang="en-US" sz="500" dirty="0" smtClean="0">
                <a:solidFill>
                  <a:schemeClr val="bg1"/>
                </a:solidFill>
              </a:rPr>
              <a:t>Photo by Slworking2 CC BY 2.0 </a:t>
            </a:r>
            <a:endParaRPr lang="en-US" sz="500" dirty="0">
              <a:solidFill>
                <a:schemeClr val="bg1"/>
              </a:solidFill>
            </a:endParaRPr>
          </a:p>
        </p:txBody>
      </p:sp>
      <p:sp>
        <p:nvSpPr>
          <p:cNvPr id="17" name="TextBox 16"/>
          <p:cNvSpPr txBox="1"/>
          <p:nvPr/>
        </p:nvSpPr>
        <p:spPr>
          <a:xfrm>
            <a:off x="6243092" y="5497327"/>
            <a:ext cx="1659466" cy="169277"/>
          </a:xfrm>
          <a:prstGeom prst="rect">
            <a:avLst/>
          </a:prstGeom>
          <a:noFill/>
        </p:spPr>
        <p:txBody>
          <a:bodyPr wrap="square" rtlCol="0">
            <a:spAutoFit/>
          </a:bodyPr>
          <a:lstStyle/>
          <a:p>
            <a:r>
              <a:rPr lang="en-US" sz="500" dirty="0" smtClean="0">
                <a:solidFill>
                  <a:schemeClr val="bg1"/>
                </a:solidFill>
              </a:rPr>
              <a:t>Photo by </a:t>
            </a:r>
            <a:r>
              <a:rPr lang="en-US" sz="500" dirty="0" err="1" smtClean="0">
                <a:solidFill>
                  <a:schemeClr val="bg1"/>
                </a:solidFill>
              </a:rPr>
              <a:t>Al_HikesAZ</a:t>
            </a:r>
            <a:r>
              <a:rPr lang="en-US" sz="500" dirty="0" smtClean="0">
                <a:solidFill>
                  <a:schemeClr val="bg1"/>
                </a:solidFill>
              </a:rPr>
              <a:t> CC BY 2.0 </a:t>
            </a:r>
            <a:endParaRPr lang="en-US" sz="500" dirty="0">
              <a:solidFill>
                <a:schemeClr val="bg1"/>
              </a:solidFill>
            </a:endParaRPr>
          </a:p>
        </p:txBody>
      </p:sp>
      <p:sp>
        <p:nvSpPr>
          <p:cNvPr id="18" name="TextBox 17"/>
          <p:cNvSpPr txBox="1"/>
          <p:nvPr/>
        </p:nvSpPr>
        <p:spPr>
          <a:xfrm>
            <a:off x="1296379" y="5343582"/>
            <a:ext cx="1659466" cy="169277"/>
          </a:xfrm>
          <a:prstGeom prst="rect">
            <a:avLst/>
          </a:prstGeom>
          <a:noFill/>
        </p:spPr>
        <p:txBody>
          <a:bodyPr wrap="square" rtlCol="0">
            <a:spAutoFit/>
          </a:bodyPr>
          <a:lstStyle/>
          <a:p>
            <a:r>
              <a:rPr lang="en-US" sz="500" dirty="0" smtClean="0">
                <a:solidFill>
                  <a:schemeClr val="bg1"/>
                </a:solidFill>
              </a:rPr>
              <a:t>Photo by Global Water Partnership CC BY 2.0 </a:t>
            </a:r>
            <a:endParaRPr lang="en-US" sz="500" dirty="0">
              <a:solidFill>
                <a:schemeClr val="bg1"/>
              </a:solidFill>
            </a:endParaRPr>
          </a:p>
        </p:txBody>
      </p:sp>
    </p:spTree>
    <p:extLst>
      <p:ext uri="{BB962C8B-B14F-4D97-AF65-F5344CB8AC3E}">
        <p14:creationId xmlns:p14="http://schemas.microsoft.com/office/powerpoint/2010/main" val="963680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43394" y="1139482"/>
            <a:ext cx="4465735" cy="5458265"/>
          </a:xfrm>
        </p:spPr>
        <p:txBody>
          <a:bodyPr>
            <a:normAutofit lnSpcReduction="10000"/>
          </a:bodyPr>
          <a:lstStyle/>
          <a:p>
            <a:r>
              <a:rPr lang="en-US" dirty="0" smtClean="0"/>
              <a:t>Nitrates and Pesticides</a:t>
            </a:r>
          </a:p>
          <a:p>
            <a:pPr lvl="1"/>
            <a:r>
              <a:rPr lang="en-US" dirty="0"/>
              <a:t>E</a:t>
            </a:r>
            <a:r>
              <a:rPr lang="en-US" dirty="0" smtClean="0"/>
              <a:t>xcess rain or irrigation water can wash nitrates into the soil</a:t>
            </a:r>
          </a:p>
          <a:p>
            <a:pPr marL="457200" lvl="1" indent="0">
              <a:buNone/>
            </a:pPr>
            <a:endParaRPr lang="en-US" dirty="0" smtClean="0"/>
          </a:p>
          <a:p>
            <a:pPr lvl="1"/>
            <a:r>
              <a:rPr lang="en-US" dirty="0" smtClean="0"/>
              <a:t>May have some level of toxicity</a:t>
            </a:r>
          </a:p>
          <a:p>
            <a:pPr marL="457200" lvl="1" indent="0">
              <a:buNone/>
            </a:pPr>
            <a:endParaRPr lang="en-US" dirty="0" smtClean="0"/>
          </a:p>
          <a:p>
            <a:pPr lvl="1"/>
            <a:r>
              <a:rPr lang="en-US" dirty="0"/>
              <a:t>H</a:t>
            </a:r>
            <a:r>
              <a:rPr lang="en-US" dirty="0" smtClean="0"/>
              <a:t>ealth problems</a:t>
            </a:r>
            <a:endParaRPr lang="en-US" dirty="0"/>
          </a:p>
          <a:p>
            <a:pPr lvl="1"/>
            <a:endParaRPr lang="en-US" dirty="0" smtClean="0"/>
          </a:p>
          <a:p>
            <a:pPr lvl="1"/>
            <a:r>
              <a:rPr lang="en-US" dirty="0" smtClean="0"/>
              <a:t>High nitrate levels are common on:</a:t>
            </a:r>
          </a:p>
          <a:p>
            <a:pPr lvl="2"/>
            <a:r>
              <a:rPr lang="en-US" dirty="0" smtClean="0"/>
              <a:t>Fertilizers</a:t>
            </a:r>
          </a:p>
          <a:p>
            <a:pPr lvl="2"/>
            <a:r>
              <a:rPr lang="en-US" dirty="0" smtClean="0"/>
              <a:t>Manure</a:t>
            </a:r>
          </a:p>
          <a:p>
            <a:pPr lvl="2"/>
            <a:r>
              <a:rPr lang="en-US" dirty="0" smtClean="0"/>
              <a:t>Animal feedlots</a:t>
            </a:r>
          </a:p>
        </p:txBody>
      </p:sp>
      <p:sp>
        <p:nvSpPr>
          <p:cNvPr id="3" name="Title 2"/>
          <p:cNvSpPr>
            <a:spLocks noGrp="1"/>
          </p:cNvSpPr>
          <p:nvPr>
            <p:ph type="title"/>
          </p:nvPr>
        </p:nvSpPr>
        <p:spPr/>
        <p:txBody>
          <a:bodyPr/>
          <a:lstStyle/>
          <a:p>
            <a:r>
              <a:rPr lang="en-US" dirty="0" smtClean="0"/>
              <a:t>Agriculture</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0315" b="-954"/>
          <a:stretch/>
        </p:blipFill>
        <p:spPr>
          <a:xfrm>
            <a:off x="4725281" y="3911431"/>
            <a:ext cx="4020803" cy="2809610"/>
          </a:xfrm>
          <a:prstGeom prst="rect">
            <a:avLst/>
          </a:prstGeom>
        </p:spPr>
      </p:pic>
      <p:pic>
        <p:nvPicPr>
          <p:cNvPr id="8" name="Picture 7" descr="USDA NRCS South Dakota.jpg"/>
          <p:cNvPicPr>
            <a:picLocks noChangeAspect="1"/>
          </p:cNvPicPr>
          <p:nvPr/>
        </p:nvPicPr>
        <p:blipFill rotWithShape="1">
          <a:blip r:embed="rId4">
            <a:extLst>
              <a:ext uri="{28A0092B-C50C-407E-A947-70E740481C1C}">
                <a14:useLocalDpi xmlns:a14="http://schemas.microsoft.com/office/drawing/2010/main" val="0"/>
              </a:ext>
            </a:extLst>
          </a:blip>
          <a:srcRect r="10092"/>
          <a:stretch/>
        </p:blipFill>
        <p:spPr>
          <a:xfrm>
            <a:off x="4710667" y="1060950"/>
            <a:ext cx="4003264" cy="2782978"/>
          </a:xfrm>
          <a:prstGeom prst="rect">
            <a:avLst/>
          </a:prstGeom>
        </p:spPr>
      </p:pic>
      <p:sp>
        <p:nvSpPr>
          <p:cNvPr id="9" name="TextBox 8"/>
          <p:cNvSpPr txBox="1"/>
          <p:nvPr/>
        </p:nvSpPr>
        <p:spPr>
          <a:xfrm>
            <a:off x="4705099" y="3575491"/>
            <a:ext cx="3886200" cy="338554"/>
          </a:xfrm>
          <a:prstGeom prst="rect">
            <a:avLst/>
          </a:prstGeom>
          <a:noFill/>
        </p:spPr>
        <p:txBody>
          <a:bodyPr wrap="square" rtlCol="0">
            <a:spAutoFit/>
          </a:bodyPr>
          <a:lstStyle/>
          <a:p>
            <a:r>
              <a:rPr lang="en-US" sz="800" dirty="0" smtClean="0">
                <a:solidFill>
                  <a:prstClr val="white"/>
                </a:solidFill>
              </a:rPr>
              <a:t>Photo by IUSDA NRCS South Dakota CC BY 2.0</a:t>
            </a:r>
          </a:p>
          <a:p>
            <a:endParaRPr lang="en-US" sz="800" dirty="0">
              <a:solidFill>
                <a:prstClr val="black"/>
              </a:solidFill>
            </a:endParaRPr>
          </a:p>
        </p:txBody>
      </p:sp>
      <p:sp>
        <p:nvSpPr>
          <p:cNvPr id="10" name="TextBox 9"/>
          <p:cNvSpPr txBox="1"/>
          <p:nvPr/>
        </p:nvSpPr>
        <p:spPr>
          <a:xfrm>
            <a:off x="4702615" y="6438566"/>
            <a:ext cx="3886200" cy="338554"/>
          </a:xfrm>
          <a:prstGeom prst="rect">
            <a:avLst/>
          </a:prstGeom>
          <a:noFill/>
        </p:spPr>
        <p:txBody>
          <a:bodyPr wrap="square" rtlCol="0">
            <a:spAutoFit/>
          </a:bodyPr>
          <a:lstStyle/>
          <a:p>
            <a:r>
              <a:rPr lang="en-US" sz="800" dirty="0" smtClean="0">
                <a:solidFill>
                  <a:prstClr val="white"/>
                </a:solidFill>
              </a:rPr>
              <a:t>Photo by IUSDA NRCS South Dakota CC BY 2.0</a:t>
            </a:r>
          </a:p>
          <a:p>
            <a:endParaRPr lang="en-US" sz="800" dirty="0">
              <a:solidFill>
                <a:prstClr val="black"/>
              </a:solidFill>
            </a:endParaRPr>
          </a:p>
        </p:txBody>
      </p:sp>
    </p:spTree>
    <p:extLst>
      <p:ext uri="{BB962C8B-B14F-4D97-AF65-F5344CB8AC3E}">
        <p14:creationId xmlns:p14="http://schemas.microsoft.com/office/powerpoint/2010/main" val="1617539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endParaRPr lang="en-US" dirty="0" smtClean="0"/>
          </a:p>
          <a:p>
            <a:endParaRPr lang="en-US" dirty="0"/>
          </a:p>
        </p:txBody>
      </p:sp>
      <p:sp>
        <p:nvSpPr>
          <p:cNvPr id="3" name="Title 2"/>
          <p:cNvSpPr>
            <a:spLocks noGrp="1"/>
          </p:cNvSpPr>
          <p:nvPr>
            <p:ph type="title"/>
          </p:nvPr>
        </p:nvSpPr>
        <p:spPr/>
        <p:txBody>
          <a:bodyPr/>
          <a:lstStyle/>
          <a:p>
            <a:r>
              <a:rPr lang="en-US" dirty="0" smtClean="0"/>
              <a:t>Community Concerns</a:t>
            </a:r>
            <a:endParaRPr lang="en-US" dirty="0"/>
          </a:p>
        </p:txBody>
      </p:sp>
      <p:graphicFrame>
        <p:nvGraphicFramePr>
          <p:cNvPr id="4" name="Diagram 3"/>
          <p:cNvGraphicFramePr/>
          <p:nvPr>
            <p:extLst>
              <p:ext uri="{D42A27DB-BD31-4B8C-83A1-F6EECF244321}">
                <p14:modId xmlns:p14="http://schemas.microsoft.com/office/powerpoint/2010/main" val="2719215557"/>
              </p:ext>
            </p:extLst>
          </p:nvPr>
        </p:nvGraphicFramePr>
        <p:xfrm>
          <a:off x="317500" y="1153990"/>
          <a:ext cx="8420100" cy="5589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3469416" y="916442"/>
            <a:ext cx="2190819" cy="1863536"/>
          </a:xfrm>
          <a:prstGeom prst="ellipse">
            <a:avLst/>
          </a:prstGeom>
          <a:ln>
            <a:noFill/>
          </a:ln>
          <a:effectLst>
            <a:softEdge rad="112500"/>
          </a:effectLst>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12175" t="10433" r="33694" b="34348"/>
          <a:stretch/>
        </p:blipFill>
        <p:spPr>
          <a:xfrm>
            <a:off x="5845347" y="3918850"/>
            <a:ext cx="2194560" cy="2094257"/>
          </a:xfrm>
          <a:prstGeom prst="ellipse">
            <a:avLst/>
          </a:prstGeom>
          <a:ln>
            <a:noFill/>
          </a:ln>
          <a:effectLst>
            <a:softEdge rad="112500"/>
          </a:effectLst>
        </p:spPr>
      </p:pic>
      <p:pic>
        <p:nvPicPr>
          <p:cNvPr id="6" name="Picture 5"/>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1016531" y="3872387"/>
            <a:ext cx="2194560" cy="2002449"/>
          </a:xfrm>
          <a:prstGeom prst="ellipse">
            <a:avLst/>
          </a:prstGeom>
          <a:ln>
            <a:noFill/>
          </a:ln>
          <a:effectLst>
            <a:softEdge rad="112500"/>
          </a:effectLst>
        </p:spPr>
      </p:pic>
      <p:sp>
        <p:nvSpPr>
          <p:cNvPr id="9" name="Rounded Rectangle 8"/>
          <p:cNvSpPr/>
          <p:nvPr/>
        </p:nvSpPr>
        <p:spPr>
          <a:xfrm>
            <a:off x="5711905" y="1131455"/>
            <a:ext cx="2466000" cy="715818"/>
          </a:xfrm>
          <a:prstGeom prst="roundRect">
            <a:avLst/>
          </a:prstGeom>
          <a:solidFill>
            <a:srgbClr val="7F7F7F"/>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Wildfires: </a:t>
            </a:r>
          </a:p>
          <a:p>
            <a:pPr algn="ctr"/>
            <a:r>
              <a:rPr lang="en-US" dirty="0" smtClean="0"/>
              <a:t>Organic Carbon</a:t>
            </a:r>
            <a:endParaRPr lang="en-US" dirty="0"/>
          </a:p>
        </p:txBody>
      </p:sp>
      <p:sp>
        <p:nvSpPr>
          <p:cNvPr id="13" name="Rounded Rectangle 12"/>
          <p:cNvSpPr/>
          <p:nvPr/>
        </p:nvSpPr>
        <p:spPr>
          <a:xfrm>
            <a:off x="6975370" y="5948218"/>
            <a:ext cx="2022764" cy="715818"/>
          </a:xfrm>
          <a:prstGeom prst="roundRect">
            <a:avLst/>
          </a:prstGeom>
          <a:solidFill>
            <a:srgbClr val="38801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Mine: Uranium</a:t>
            </a:r>
            <a:endParaRPr lang="en-US" dirty="0"/>
          </a:p>
        </p:txBody>
      </p:sp>
      <p:sp>
        <p:nvSpPr>
          <p:cNvPr id="14" name="Rounded Rectangle 13"/>
          <p:cNvSpPr/>
          <p:nvPr/>
        </p:nvSpPr>
        <p:spPr>
          <a:xfrm>
            <a:off x="184729" y="5949083"/>
            <a:ext cx="2507672" cy="715818"/>
          </a:xfrm>
          <a:prstGeom prst="roundRect">
            <a:avLst/>
          </a:prstGeom>
          <a:solidFill>
            <a:schemeClr val="bg1">
              <a:lumMod val="50000"/>
            </a:schemeClr>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Agriculture: Nitrate and Pesticides</a:t>
            </a:r>
            <a:endParaRPr lang="en-US" dirty="0"/>
          </a:p>
        </p:txBody>
      </p:sp>
      <p:sp>
        <p:nvSpPr>
          <p:cNvPr id="16" name="TextBox 15"/>
          <p:cNvSpPr txBox="1"/>
          <p:nvPr/>
        </p:nvSpPr>
        <p:spPr>
          <a:xfrm>
            <a:off x="3976881" y="2396559"/>
            <a:ext cx="1139769" cy="169277"/>
          </a:xfrm>
          <a:prstGeom prst="rect">
            <a:avLst/>
          </a:prstGeom>
          <a:noFill/>
        </p:spPr>
        <p:txBody>
          <a:bodyPr wrap="square" rtlCol="0">
            <a:spAutoFit/>
          </a:bodyPr>
          <a:lstStyle/>
          <a:p>
            <a:r>
              <a:rPr lang="en-US" sz="500" dirty="0" smtClean="0">
                <a:solidFill>
                  <a:schemeClr val="bg1"/>
                </a:solidFill>
              </a:rPr>
              <a:t>Photo by Slworking2 CC BY 2.0 </a:t>
            </a:r>
            <a:endParaRPr lang="en-US" sz="500" dirty="0">
              <a:solidFill>
                <a:schemeClr val="bg1"/>
              </a:solidFill>
            </a:endParaRPr>
          </a:p>
        </p:txBody>
      </p:sp>
      <p:sp>
        <p:nvSpPr>
          <p:cNvPr id="17" name="TextBox 16"/>
          <p:cNvSpPr txBox="1"/>
          <p:nvPr/>
        </p:nvSpPr>
        <p:spPr>
          <a:xfrm>
            <a:off x="6243092" y="5497327"/>
            <a:ext cx="1659466" cy="169277"/>
          </a:xfrm>
          <a:prstGeom prst="rect">
            <a:avLst/>
          </a:prstGeom>
          <a:noFill/>
        </p:spPr>
        <p:txBody>
          <a:bodyPr wrap="square" rtlCol="0">
            <a:spAutoFit/>
          </a:bodyPr>
          <a:lstStyle/>
          <a:p>
            <a:r>
              <a:rPr lang="en-US" sz="500" dirty="0" smtClean="0">
                <a:solidFill>
                  <a:schemeClr val="bg1"/>
                </a:solidFill>
              </a:rPr>
              <a:t>Photo by </a:t>
            </a:r>
            <a:r>
              <a:rPr lang="en-US" sz="500" dirty="0" err="1" smtClean="0">
                <a:solidFill>
                  <a:schemeClr val="bg1"/>
                </a:solidFill>
              </a:rPr>
              <a:t>Al_HikesAZ</a:t>
            </a:r>
            <a:r>
              <a:rPr lang="en-US" sz="500" dirty="0" smtClean="0">
                <a:solidFill>
                  <a:schemeClr val="bg1"/>
                </a:solidFill>
              </a:rPr>
              <a:t> CC BY 2.0 </a:t>
            </a:r>
            <a:endParaRPr lang="en-US" sz="500" dirty="0">
              <a:solidFill>
                <a:schemeClr val="bg1"/>
              </a:solidFill>
            </a:endParaRPr>
          </a:p>
        </p:txBody>
      </p:sp>
      <p:sp>
        <p:nvSpPr>
          <p:cNvPr id="18" name="TextBox 17"/>
          <p:cNvSpPr txBox="1"/>
          <p:nvPr/>
        </p:nvSpPr>
        <p:spPr>
          <a:xfrm>
            <a:off x="1420283" y="5297112"/>
            <a:ext cx="1659466" cy="169277"/>
          </a:xfrm>
          <a:prstGeom prst="rect">
            <a:avLst/>
          </a:prstGeom>
          <a:noFill/>
        </p:spPr>
        <p:txBody>
          <a:bodyPr wrap="square" rtlCol="0">
            <a:spAutoFit/>
          </a:bodyPr>
          <a:lstStyle/>
          <a:p>
            <a:r>
              <a:rPr lang="en-US" sz="500" dirty="0" smtClean="0">
                <a:solidFill>
                  <a:schemeClr val="bg1"/>
                </a:solidFill>
              </a:rPr>
              <a:t>Photo by Global Water Partnership CC BY 2.0 </a:t>
            </a:r>
            <a:endParaRPr lang="en-US" sz="500" dirty="0">
              <a:solidFill>
                <a:schemeClr val="bg1"/>
              </a:solidFill>
            </a:endParaRPr>
          </a:p>
        </p:txBody>
      </p:sp>
    </p:spTree>
    <p:extLst>
      <p:ext uri="{BB962C8B-B14F-4D97-AF65-F5344CB8AC3E}">
        <p14:creationId xmlns:p14="http://schemas.microsoft.com/office/powerpoint/2010/main" val="4069685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24980" y="1719341"/>
            <a:ext cx="4549907" cy="1812278"/>
          </a:xfrm>
        </p:spPr>
        <p:txBody>
          <a:bodyPr>
            <a:normAutofit/>
          </a:bodyPr>
          <a:lstStyle/>
          <a:p>
            <a:r>
              <a:rPr lang="en-US" dirty="0" smtClean="0"/>
              <a:t>Radioactive metal</a:t>
            </a:r>
          </a:p>
          <a:p>
            <a:r>
              <a:rPr lang="en-US" dirty="0" smtClean="0"/>
              <a:t>Severe health problem</a:t>
            </a:r>
          </a:p>
        </p:txBody>
      </p:sp>
      <p:sp>
        <p:nvSpPr>
          <p:cNvPr id="3" name="Title 2"/>
          <p:cNvSpPr>
            <a:spLocks noGrp="1"/>
          </p:cNvSpPr>
          <p:nvPr>
            <p:ph type="title"/>
          </p:nvPr>
        </p:nvSpPr>
        <p:spPr/>
        <p:txBody>
          <a:bodyPr/>
          <a:lstStyle/>
          <a:p>
            <a:r>
              <a:rPr lang="en-US" dirty="0" smtClean="0"/>
              <a:t>Uranium Mines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711" y="3956840"/>
            <a:ext cx="3675192" cy="2756395"/>
          </a:xfrm>
          <a:prstGeom prst="rect">
            <a:avLst/>
          </a:prstGeom>
        </p:spPr>
      </p:pic>
      <p:pic>
        <p:nvPicPr>
          <p:cNvPr id="5" name="Picture 4" descr="IAEA Imageban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82" y="1161717"/>
            <a:ext cx="3890747" cy="2633224"/>
          </a:xfrm>
          <a:prstGeom prst="rect">
            <a:avLst/>
          </a:prstGeom>
        </p:spPr>
      </p:pic>
      <p:pic>
        <p:nvPicPr>
          <p:cNvPr id="6" name="Picture 5" descr="IAEA Imagebank 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95" y="3954941"/>
            <a:ext cx="3891036" cy="2748163"/>
          </a:xfrm>
          <a:prstGeom prst="rect">
            <a:avLst/>
          </a:prstGeom>
        </p:spPr>
      </p:pic>
      <p:sp>
        <p:nvSpPr>
          <p:cNvPr id="7" name="TextBox 6"/>
          <p:cNvSpPr txBox="1"/>
          <p:nvPr/>
        </p:nvSpPr>
        <p:spPr>
          <a:xfrm>
            <a:off x="213445" y="6456545"/>
            <a:ext cx="3886200" cy="338554"/>
          </a:xfrm>
          <a:prstGeom prst="rect">
            <a:avLst/>
          </a:prstGeom>
          <a:noFill/>
        </p:spPr>
        <p:txBody>
          <a:bodyPr wrap="square" rtlCol="0">
            <a:spAutoFit/>
          </a:bodyPr>
          <a:lstStyle/>
          <a:p>
            <a:r>
              <a:rPr lang="en-US" sz="800" dirty="0" smtClean="0">
                <a:solidFill>
                  <a:prstClr val="white"/>
                </a:solidFill>
              </a:rPr>
              <a:t>Photo by IAEA </a:t>
            </a:r>
            <a:r>
              <a:rPr lang="en-US" sz="800" dirty="0" err="1" smtClean="0">
                <a:solidFill>
                  <a:prstClr val="white"/>
                </a:solidFill>
              </a:rPr>
              <a:t>Imagebank</a:t>
            </a:r>
            <a:r>
              <a:rPr lang="en-US" sz="800" dirty="0" smtClean="0">
                <a:solidFill>
                  <a:prstClr val="white"/>
                </a:solidFill>
              </a:rPr>
              <a:t> CC BY 2.0</a:t>
            </a:r>
          </a:p>
          <a:p>
            <a:endParaRPr lang="en-US" sz="800" dirty="0">
              <a:solidFill>
                <a:prstClr val="black"/>
              </a:solidFill>
            </a:endParaRPr>
          </a:p>
        </p:txBody>
      </p:sp>
      <p:sp>
        <p:nvSpPr>
          <p:cNvPr id="8" name="TextBox 7"/>
          <p:cNvSpPr txBox="1"/>
          <p:nvPr/>
        </p:nvSpPr>
        <p:spPr>
          <a:xfrm>
            <a:off x="226449" y="3542017"/>
            <a:ext cx="3886200" cy="338554"/>
          </a:xfrm>
          <a:prstGeom prst="rect">
            <a:avLst/>
          </a:prstGeom>
          <a:noFill/>
        </p:spPr>
        <p:txBody>
          <a:bodyPr wrap="square" rtlCol="0">
            <a:spAutoFit/>
          </a:bodyPr>
          <a:lstStyle/>
          <a:p>
            <a:r>
              <a:rPr lang="en-US" sz="800" dirty="0" smtClean="0">
                <a:solidFill>
                  <a:prstClr val="white"/>
                </a:solidFill>
              </a:rPr>
              <a:t>Photo by IAEA </a:t>
            </a:r>
            <a:r>
              <a:rPr lang="en-US" sz="800" dirty="0" err="1" smtClean="0">
                <a:solidFill>
                  <a:prstClr val="white"/>
                </a:solidFill>
              </a:rPr>
              <a:t>Imagebank</a:t>
            </a:r>
            <a:r>
              <a:rPr lang="en-US" sz="800" dirty="0" smtClean="0">
                <a:solidFill>
                  <a:prstClr val="white"/>
                </a:solidFill>
              </a:rPr>
              <a:t> CC BY 2.0</a:t>
            </a:r>
          </a:p>
          <a:p>
            <a:endParaRPr lang="en-US" sz="800" dirty="0">
              <a:solidFill>
                <a:prstClr val="black"/>
              </a:solidFill>
            </a:endParaRPr>
          </a:p>
        </p:txBody>
      </p:sp>
      <p:sp>
        <p:nvSpPr>
          <p:cNvPr id="9" name="TextBox 8"/>
          <p:cNvSpPr txBox="1"/>
          <p:nvPr/>
        </p:nvSpPr>
        <p:spPr>
          <a:xfrm>
            <a:off x="4532241" y="6438563"/>
            <a:ext cx="3886200" cy="338554"/>
          </a:xfrm>
          <a:prstGeom prst="rect">
            <a:avLst/>
          </a:prstGeom>
          <a:noFill/>
        </p:spPr>
        <p:txBody>
          <a:bodyPr wrap="square" rtlCol="0">
            <a:spAutoFit/>
          </a:bodyPr>
          <a:lstStyle/>
          <a:p>
            <a:r>
              <a:rPr lang="en-US" sz="800" dirty="0" smtClean="0">
                <a:solidFill>
                  <a:prstClr val="white"/>
                </a:solidFill>
              </a:rPr>
              <a:t>Photo by IAEA </a:t>
            </a:r>
            <a:r>
              <a:rPr lang="en-US" sz="800" dirty="0" err="1" smtClean="0">
                <a:solidFill>
                  <a:prstClr val="white"/>
                </a:solidFill>
              </a:rPr>
              <a:t>Imagebank</a:t>
            </a:r>
            <a:r>
              <a:rPr lang="en-US" sz="800" dirty="0" smtClean="0">
                <a:solidFill>
                  <a:prstClr val="white"/>
                </a:solidFill>
              </a:rPr>
              <a:t> CC BY 2.0</a:t>
            </a:r>
          </a:p>
          <a:p>
            <a:endParaRPr lang="en-US" sz="800" dirty="0">
              <a:solidFill>
                <a:prstClr val="black"/>
              </a:solidFill>
            </a:endParaRPr>
          </a:p>
        </p:txBody>
      </p:sp>
    </p:spTree>
    <p:extLst>
      <p:ext uri="{BB962C8B-B14F-4D97-AF65-F5344CB8AC3E}">
        <p14:creationId xmlns:p14="http://schemas.microsoft.com/office/powerpoint/2010/main" val="836416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half" idx="1"/>
          </p:nvPr>
        </p:nvSpPr>
        <p:spPr>
          <a:xfrm>
            <a:off x="4789067" y="1491434"/>
            <a:ext cx="4173863" cy="5099486"/>
          </a:xfrm>
        </p:spPr>
        <p:txBody>
          <a:bodyPr>
            <a:normAutofit/>
          </a:bodyPr>
          <a:lstStyle/>
          <a:p>
            <a:r>
              <a:rPr lang="en-US" dirty="0" smtClean="0"/>
              <a:t>Location:</a:t>
            </a:r>
          </a:p>
          <a:p>
            <a:pPr lvl="1"/>
            <a:r>
              <a:rPr lang="en-US" dirty="0" smtClean="0"/>
              <a:t>Denver Water Collection System, Colorado</a:t>
            </a:r>
          </a:p>
          <a:p>
            <a:endParaRPr lang="en-US" dirty="0" smtClean="0"/>
          </a:p>
          <a:p>
            <a:r>
              <a:rPr lang="en-US" dirty="0" smtClean="0"/>
              <a:t>Watershed’s area: </a:t>
            </a:r>
          </a:p>
          <a:p>
            <a:pPr lvl="1"/>
            <a:r>
              <a:rPr lang="en-US" dirty="0"/>
              <a:t>8,000 km</a:t>
            </a:r>
            <a:r>
              <a:rPr lang="en-US" baseline="30000" dirty="0"/>
              <a:t>2</a:t>
            </a:r>
            <a:r>
              <a:rPr lang="en-US" dirty="0"/>
              <a:t> </a:t>
            </a:r>
            <a:endParaRPr lang="en-US" dirty="0" smtClean="0"/>
          </a:p>
          <a:p>
            <a:endParaRPr lang="en-US" dirty="0"/>
          </a:p>
          <a:p>
            <a:r>
              <a:rPr lang="en-US" dirty="0"/>
              <a:t>Study Period</a:t>
            </a:r>
          </a:p>
          <a:p>
            <a:pPr lvl="1"/>
            <a:r>
              <a:rPr lang="en-US" dirty="0"/>
              <a:t>May 1994 – June 2013</a:t>
            </a:r>
          </a:p>
          <a:p>
            <a:endParaRPr lang="en-US" dirty="0" smtClean="0"/>
          </a:p>
        </p:txBody>
      </p:sp>
      <p:sp>
        <p:nvSpPr>
          <p:cNvPr id="3" name="Title 2"/>
          <p:cNvSpPr>
            <a:spLocks noGrp="1"/>
          </p:cNvSpPr>
          <p:nvPr>
            <p:ph type="title"/>
          </p:nvPr>
        </p:nvSpPr>
        <p:spPr/>
        <p:txBody>
          <a:bodyPr/>
          <a:lstStyle/>
          <a:p>
            <a:r>
              <a:rPr lang="en-US" dirty="0" smtClean="0"/>
              <a:t>Study Area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0389" y="14680081"/>
            <a:ext cx="8341652" cy="6492625"/>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2789" y="14832481"/>
            <a:ext cx="8341652" cy="6492625"/>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5189" y="14984881"/>
            <a:ext cx="8341652" cy="6492625"/>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7589" y="15137281"/>
            <a:ext cx="8341652" cy="649262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989" y="15289681"/>
            <a:ext cx="8341652" cy="649262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2389" y="15442081"/>
            <a:ext cx="8341652" cy="64926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4789" y="15594481"/>
            <a:ext cx="8341652" cy="64926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83" y="1023041"/>
            <a:ext cx="4455829" cy="5694631"/>
          </a:xfrm>
          <a:prstGeom prst="rect">
            <a:avLst/>
          </a:prstGeom>
        </p:spPr>
      </p:pic>
    </p:spTree>
    <p:extLst>
      <p:ext uri="{BB962C8B-B14F-4D97-AF65-F5344CB8AC3E}">
        <p14:creationId xmlns:p14="http://schemas.microsoft.com/office/powerpoint/2010/main" val="3916273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a:dk1>
        <a:sysClr val="windowText" lastClr="000000"/>
      </a:dk1>
      <a:lt1>
        <a:sysClr val="window" lastClr="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3942</TotalTime>
  <Words>2981</Words>
  <Application>Microsoft Office PowerPoint</Application>
  <PresentationFormat>On-screen Show (4:3)</PresentationFormat>
  <Paragraphs>669</Paragraphs>
  <Slides>30</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Century Gothic</vt:lpstr>
      <vt:lpstr>Helvetica Neue LT Std 65 Medium</vt:lpstr>
      <vt:lpstr>Times New Roman</vt:lpstr>
      <vt:lpstr>Webdings</vt:lpstr>
      <vt:lpstr>office theme</vt:lpstr>
      <vt:lpstr>Colorado  Water Resources</vt:lpstr>
      <vt:lpstr>Community Concerns</vt:lpstr>
      <vt:lpstr>Wildfires</vt:lpstr>
      <vt:lpstr>Wildfires</vt:lpstr>
      <vt:lpstr>Community Concerns</vt:lpstr>
      <vt:lpstr>Agriculture</vt:lpstr>
      <vt:lpstr>Community Concerns</vt:lpstr>
      <vt:lpstr>Uranium Mines</vt:lpstr>
      <vt:lpstr>Study Area</vt:lpstr>
      <vt:lpstr>Project Partners</vt:lpstr>
      <vt:lpstr>Objectives</vt:lpstr>
      <vt:lpstr>Background Information</vt:lpstr>
      <vt:lpstr>Background Information</vt:lpstr>
      <vt:lpstr>NASA Earth Observations</vt:lpstr>
      <vt:lpstr>NASA Earth Observations</vt:lpstr>
      <vt:lpstr>Methodology: Erosion Susceptibility Map</vt:lpstr>
      <vt:lpstr>Methodology: Erosion Susceptibility Map</vt:lpstr>
      <vt:lpstr>Methodology: Erosion Susceptibility Map</vt:lpstr>
      <vt:lpstr>Methodology: Risk Areas Map</vt:lpstr>
      <vt:lpstr>Methodology: Risk Areas Map</vt:lpstr>
      <vt:lpstr>Methodology: Risk Areas Map</vt:lpstr>
      <vt:lpstr>Results: Erosibility Factors</vt:lpstr>
      <vt:lpstr>Erosion Susceptibility Map</vt:lpstr>
      <vt:lpstr>Risk Areas Map</vt:lpstr>
      <vt:lpstr>New Water Quality Sampling Sites Map</vt:lpstr>
      <vt:lpstr>Conclusions</vt:lpstr>
      <vt:lpstr>Benefits to End Users</vt:lpstr>
      <vt:lpstr>Limitations</vt:lpstr>
      <vt:lpstr>Future Work</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Maldonado Jaime, Janice M. (LARC-E3)[SSAI DEVELOP]</cp:lastModifiedBy>
  <cp:revision>130</cp:revision>
  <dcterms:created xsi:type="dcterms:W3CDTF">2014-05-22T17:39:16Z</dcterms:created>
  <dcterms:modified xsi:type="dcterms:W3CDTF">2015-03-24T15:08:24Z</dcterms:modified>
</cp:coreProperties>
</file>