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7"/>
  </p:notesMasterIdLst>
  <p:handoutMasterIdLst>
    <p:handoutMasterId r:id="rId18"/>
  </p:handoutMasterIdLst>
  <p:sldIdLst>
    <p:sldId id="319" r:id="rId5"/>
    <p:sldId id="344" r:id="rId6"/>
    <p:sldId id="343" r:id="rId7"/>
    <p:sldId id="345" r:id="rId8"/>
    <p:sldId id="326" r:id="rId9"/>
    <p:sldId id="342" r:id="rId10"/>
    <p:sldId id="346" r:id="rId11"/>
    <p:sldId id="349" r:id="rId12"/>
    <p:sldId id="348" r:id="rId13"/>
    <p:sldId id="350" r:id="rId14"/>
    <p:sldId id="347" r:id="rId15"/>
    <p:sldId id="34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29C262-2519-B2BF-CA1B-E77A99F91130}" name="Cecil Byles" initials="CB" userId="Cecil Byle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3D2C"/>
    <a:srgbClr val="895999"/>
    <a:srgbClr val="A3A8AC"/>
    <a:srgbClr val="FF3333"/>
    <a:srgbClr val="5272B3"/>
    <a:srgbClr val="5595AC"/>
    <a:srgbClr val="51AEB3"/>
    <a:srgbClr val="A9BB56"/>
    <a:srgbClr val="6A7278"/>
    <a:srgbClr val="8B8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24" autoAdjust="0"/>
    <p:restoredTop sz="94762" autoAdjust="0"/>
  </p:normalViewPr>
  <p:slideViewPr>
    <p:cSldViewPr snapToGrid="0">
      <p:cViewPr varScale="1">
        <p:scale>
          <a:sx n="110" d="100"/>
          <a:sy n="110" d="100"/>
        </p:scale>
        <p:origin x="246" y="108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442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1382E-0747-4CDA-9EDF-408132C6A3C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</dgm:pt>
    <dgm:pt modelId="{9C116514-24F2-46D5-BF60-3256842F98A4}">
      <dgm:prSet phldrT="[Text]" custT="1"/>
      <dgm:spPr/>
      <dgm:t>
        <a:bodyPr/>
        <a:lstStyle/>
        <a:p>
          <a:r>
            <a:rPr lang="en-US" sz="1200" b="1" dirty="0"/>
            <a:t>Identify Needs </a:t>
          </a:r>
          <a:r>
            <a:rPr lang="en-US" sz="1200" b="0" dirty="0"/>
            <a:t>Surrounding Partners’ </a:t>
          </a:r>
          <a:r>
            <a:rPr lang="en-US" sz="1200" b="1" dirty="0"/>
            <a:t>Decision-Making Processes</a:t>
          </a:r>
        </a:p>
      </dgm:t>
    </dgm:pt>
    <dgm:pt modelId="{90DE73FF-489B-49F0-840A-4A38B06E2CE6}" type="parTrans" cxnId="{69DD3918-AEB9-4D41-8265-67D77BA93155}">
      <dgm:prSet/>
      <dgm:spPr/>
      <dgm:t>
        <a:bodyPr/>
        <a:lstStyle/>
        <a:p>
          <a:endParaRPr lang="en-US" sz="1600"/>
        </a:p>
      </dgm:t>
    </dgm:pt>
    <dgm:pt modelId="{A1E791CD-883C-4DE3-BE3E-D43F4B807138}" type="sibTrans" cxnId="{69DD3918-AEB9-4D41-8265-67D77BA93155}">
      <dgm:prSet/>
      <dgm:spPr/>
      <dgm:t>
        <a:bodyPr/>
        <a:lstStyle/>
        <a:p>
          <a:endParaRPr lang="en-US" sz="1600"/>
        </a:p>
      </dgm:t>
    </dgm:pt>
    <dgm:pt modelId="{CE664518-8A6C-43A1-98BF-5AA0939429EA}">
      <dgm:prSet phldrT="[Text]" custT="1"/>
      <dgm:spPr/>
      <dgm:t>
        <a:bodyPr/>
        <a:lstStyle/>
        <a:p>
          <a:r>
            <a:rPr lang="en-US" sz="1400" b="1" dirty="0"/>
            <a:t>NPO Collects Project Ideas</a:t>
          </a:r>
        </a:p>
      </dgm:t>
    </dgm:pt>
    <dgm:pt modelId="{098A775E-89E5-4AC9-B6A6-96309C047C9A}" type="parTrans" cxnId="{967A7C65-8A7F-4681-A2B1-ACFE910F6B18}">
      <dgm:prSet/>
      <dgm:spPr/>
      <dgm:t>
        <a:bodyPr/>
        <a:lstStyle/>
        <a:p>
          <a:endParaRPr lang="en-US" sz="1600"/>
        </a:p>
      </dgm:t>
    </dgm:pt>
    <dgm:pt modelId="{5F665B73-C629-465B-972C-E7E69DAD2078}" type="sibTrans" cxnId="{967A7C65-8A7F-4681-A2B1-ACFE910F6B18}">
      <dgm:prSet/>
      <dgm:spPr/>
      <dgm:t>
        <a:bodyPr/>
        <a:lstStyle/>
        <a:p>
          <a:endParaRPr lang="en-US" sz="1600"/>
        </a:p>
      </dgm:t>
    </dgm:pt>
    <dgm:pt modelId="{B9428252-D4F6-4283-8D28-E075A72B2DB5}">
      <dgm:prSet phldrT="[Text]" custT="1"/>
      <dgm:spPr/>
      <dgm:t>
        <a:bodyPr/>
        <a:lstStyle/>
        <a:p>
          <a:r>
            <a:rPr lang="en-US" sz="1200" b="1" dirty="0"/>
            <a:t>Proposal Process – Reviewed by NPO and NASA HQ</a:t>
          </a:r>
          <a:endParaRPr lang="en-US" sz="1200" b="0" dirty="0"/>
        </a:p>
      </dgm:t>
    </dgm:pt>
    <dgm:pt modelId="{B523AFCF-2340-47F3-8530-FD52344D0711}" type="parTrans" cxnId="{269D233B-6F3E-470A-B832-69D4970865E7}">
      <dgm:prSet/>
      <dgm:spPr/>
      <dgm:t>
        <a:bodyPr/>
        <a:lstStyle/>
        <a:p>
          <a:endParaRPr lang="en-US" sz="1600"/>
        </a:p>
      </dgm:t>
    </dgm:pt>
    <dgm:pt modelId="{8A999A23-D7A6-4092-9AFA-7B4E859A0C38}" type="sibTrans" cxnId="{269D233B-6F3E-470A-B832-69D4970865E7}">
      <dgm:prSet/>
      <dgm:spPr/>
      <dgm:t>
        <a:bodyPr/>
        <a:lstStyle/>
        <a:p>
          <a:endParaRPr lang="en-US" sz="1600"/>
        </a:p>
      </dgm:t>
    </dgm:pt>
    <dgm:pt modelId="{37118A20-5038-4F16-8F78-8EB0430191F0}">
      <dgm:prSet phldrT="[Text]" custT="1"/>
      <dgm:spPr/>
      <dgm:t>
        <a:bodyPr/>
        <a:lstStyle/>
        <a:p>
          <a:r>
            <a:rPr lang="en-US" sz="1600" b="1" dirty="0"/>
            <a:t>Project Execution</a:t>
          </a:r>
        </a:p>
      </dgm:t>
    </dgm:pt>
    <dgm:pt modelId="{62F6DE8A-AF67-4F63-8146-F62668B4ECFF}" type="parTrans" cxnId="{C023842E-AAED-4478-A53B-911D07EA1FAC}">
      <dgm:prSet/>
      <dgm:spPr/>
      <dgm:t>
        <a:bodyPr/>
        <a:lstStyle/>
        <a:p>
          <a:endParaRPr lang="en-US" sz="1600"/>
        </a:p>
      </dgm:t>
    </dgm:pt>
    <dgm:pt modelId="{5D0A9746-55F4-4438-BC46-443EAF459674}" type="sibTrans" cxnId="{C023842E-AAED-4478-A53B-911D07EA1FAC}">
      <dgm:prSet/>
      <dgm:spPr/>
      <dgm:t>
        <a:bodyPr/>
        <a:lstStyle/>
        <a:p>
          <a:endParaRPr lang="en-US" sz="1600"/>
        </a:p>
      </dgm:t>
    </dgm:pt>
    <dgm:pt modelId="{644146A6-FDEF-41A7-85CF-8A8C667C6F7C}">
      <dgm:prSet phldrT="[Text]" custT="1"/>
      <dgm:spPr/>
      <dgm:t>
        <a:bodyPr/>
        <a:lstStyle/>
        <a:p>
          <a:r>
            <a:rPr lang="en-US" sz="1100" b="1" dirty="0"/>
            <a:t>Hand Off to Partners &amp;  Conference Presentations</a:t>
          </a:r>
        </a:p>
      </dgm:t>
    </dgm:pt>
    <dgm:pt modelId="{3F4674C1-E8ED-4E51-B48E-118187F91957}" type="parTrans" cxnId="{2C7FD433-29B8-45C4-B731-C34201A79C8A}">
      <dgm:prSet/>
      <dgm:spPr/>
      <dgm:t>
        <a:bodyPr/>
        <a:lstStyle/>
        <a:p>
          <a:endParaRPr lang="en-US" sz="1600"/>
        </a:p>
      </dgm:t>
    </dgm:pt>
    <dgm:pt modelId="{46BB1B9F-ED0F-4720-8A3D-3E7C605F953F}" type="sibTrans" cxnId="{2C7FD433-29B8-45C4-B731-C34201A79C8A}">
      <dgm:prSet/>
      <dgm:spPr/>
      <dgm:t>
        <a:bodyPr/>
        <a:lstStyle/>
        <a:p>
          <a:endParaRPr lang="en-US" sz="1600"/>
        </a:p>
      </dgm:t>
    </dgm:pt>
    <dgm:pt modelId="{90391716-4B8D-4EB8-B42C-B355FD535A84}" type="pres">
      <dgm:prSet presAssocID="{1331382E-0747-4CDA-9EDF-408132C6A3C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9134491-190E-47E1-917D-577EE3314A9D}" type="pres">
      <dgm:prSet presAssocID="{644146A6-FDEF-41A7-85CF-8A8C667C6F7C}" presName="Accent5" presStyleCnt="0"/>
      <dgm:spPr/>
    </dgm:pt>
    <dgm:pt modelId="{13AFF58A-1C8E-4152-BDDD-B8DF2C25B96A}" type="pres">
      <dgm:prSet presAssocID="{644146A6-FDEF-41A7-85CF-8A8C667C6F7C}" presName="Accent" presStyleLbl="node1" presStyleIdx="0" presStyleCnt="5"/>
      <dgm:spPr/>
    </dgm:pt>
    <dgm:pt modelId="{3ECFE168-65DB-4797-93FB-6E1C7284F3EB}" type="pres">
      <dgm:prSet presAssocID="{644146A6-FDEF-41A7-85CF-8A8C667C6F7C}" presName="ParentBackground5" presStyleCnt="0"/>
      <dgm:spPr/>
    </dgm:pt>
    <dgm:pt modelId="{822D5AE3-DFE3-40AF-BE74-0B145FBA3409}" type="pres">
      <dgm:prSet presAssocID="{644146A6-FDEF-41A7-85CF-8A8C667C6F7C}" presName="ParentBackground" presStyleLbl="fgAcc1" presStyleIdx="0" presStyleCnt="5"/>
      <dgm:spPr/>
    </dgm:pt>
    <dgm:pt modelId="{85039A09-69E7-4EF0-98E6-70E3F43B152B}" type="pres">
      <dgm:prSet presAssocID="{644146A6-FDEF-41A7-85CF-8A8C667C6F7C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4EE7756-A2D7-4A6B-A7ED-1E38E190EF27}" type="pres">
      <dgm:prSet presAssocID="{37118A20-5038-4F16-8F78-8EB0430191F0}" presName="Accent4" presStyleCnt="0"/>
      <dgm:spPr/>
    </dgm:pt>
    <dgm:pt modelId="{39D48603-57E8-46D7-A111-F7C9711BD337}" type="pres">
      <dgm:prSet presAssocID="{37118A20-5038-4F16-8F78-8EB0430191F0}" presName="Accent" presStyleLbl="node1" presStyleIdx="1" presStyleCnt="5"/>
      <dgm:spPr/>
    </dgm:pt>
    <dgm:pt modelId="{FF7DA68B-3C05-4ADF-8676-3488CC6B0A1A}" type="pres">
      <dgm:prSet presAssocID="{37118A20-5038-4F16-8F78-8EB0430191F0}" presName="ParentBackground4" presStyleCnt="0"/>
      <dgm:spPr/>
    </dgm:pt>
    <dgm:pt modelId="{CC307239-26D2-4B92-88EB-EB0202380F96}" type="pres">
      <dgm:prSet presAssocID="{37118A20-5038-4F16-8F78-8EB0430191F0}" presName="ParentBackground" presStyleLbl="fgAcc1" presStyleIdx="1" presStyleCnt="5" custLinFactNeighborY="0"/>
      <dgm:spPr/>
    </dgm:pt>
    <dgm:pt modelId="{BE332DD8-5E49-484A-A128-EDE006B2EBF6}" type="pres">
      <dgm:prSet presAssocID="{37118A20-5038-4F16-8F78-8EB0430191F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AD6DD82-123D-497B-8B76-A2D7579841D2}" type="pres">
      <dgm:prSet presAssocID="{B9428252-D4F6-4283-8D28-E075A72B2DB5}" presName="Accent3" presStyleCnt="0"/>
      <dgm:spPr/>
    </dgm:pt>
    <dgm:pt modelId="{ED5C06C1-0A00-4F69-A0CE-9E8AE42A31F3}" type="pres">
      <dgm:prSet presAssocID="{B9428252-D4F6-4283-8D28-E075A72B2DB5}" presName="Accent" presStyleLbl="node1" presStyleIdx="2" presStyleCnt="5"/>
      <dgm:spPr/>
    </dgm:pt>
    <dgm:pt modelId="{C870D88D-2170-4B1A-9F12-F8F72C226C42}" type="pres">
      <dgm:prSet presAssocID="{B9428252-D4F6-4283-8D28-E075A72B2DB5}" presName="ParentBackground3" presStyleCnt="0"/>
      <dgm:spPr/>
    </dgm:pt>
    <dgm:pt modelId="{BE8D3BD4-5EEB-42A7-A939-25121E157E03}" type="pres">
      <dgm:prSet presAssocID="{B9428252-D4F6-4283-8D28-E075A72B2DB5}" presName="ParentBackground" presStyleLbl="fgAcc1" presStyleIdx="2" presStyleCnt="5"/>
      <dgm:spPr/>
    </dgm:pt>
    <dgm:pt modelId="{2715A771-E490-4458-8BFB-15350D4EF44E}" type="pres">
      <dgm:prSet presAssocID="{B9428252-D4F6-4283-8D28-E075A72B2DB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AA3E8A9-75BA-4816-8DAB-CC5CE13492BA}" type="pres">
      <dgm:prSet presAssocID="{CE664518-8A6C-43A1-98BF-5AA0939429EA}" presName="Accent2" presStyleCnt="0"/>
      <dgm:spPr/>
    </dgm:pt>
    <dgm:pt modelId="{538C336E-5959-4A32-80C6-FF520C8199BA}" type="pres">
      <dgm:prSet presAssocID="{CE664518-8A6C-43A1-98BF-5AA0939429EA}" presName="Accent" presStyleLbl="node1" presStyleIdx="3" presStyleCnt="5"/>
      <dgm:spPr/>
    </dgm:pt>
    <dgm:pt modelId="{59ADBE8A-E912-47DA-8DA5-3428AAE31454}" type="pres">
      <dgm:prSet presAssocID="{CE664518-8A6C-43A1-98BF-5AA0939429EA}" presName="ParentBackground2" presStyleCnt="0"/>
      <dgm:spPr/>
    </dgm:pt>
    <dgm:pt modelId="{C3AED560-FAC2-4868-B312-B245EEAFF115}" type="pres">
      <dgm:prSet presAssocID="{CE664518-8A6C-43A1-98BF-5AA0939429EA}" presName="ParentBackground" presStyleLbl="fgAcc1" presStyleIdx="3" presStyleCnt="5"/>
      <dgm:spPr/>
    </dgm:pt>
    <dgm:pt modelId="{21288705-4F16-4D48-B8A2-9E654A93A031}" type="pres">
      <dgm:prSet presAssocID="{CE664518-8A6C-43A1-98BF-5AA0939429E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771DADB-55F3-4C74-BFB4-B2B27AE0506A}" type="pres">
      <dgm:prSet presAssocID="{9C116514-24F2-46D5-BF60-3256842F98A4}" presName="Accent1" presStyleCnt="0"/>
      <dgm:spPr/>
    </dgm:pt>
    <dgm:pt modelId="{E1330E0A-90D2-444E-A4AD-D4913620A8C2}" type="pres">
      <dgm:prSet presAssocID="{9C116514-24F2-46D5-BF60-3256842F98A4}" presName="Accent" presStyleLbl="node1" presStyleIdx="4" presStyleCnt="5"/>
      <dgm:spPr/>
    </dgm:pt>
    <dgm:pt modelId="{CDE5F5A3-F168-494A-957A-B22E064FC897}" type="pres">
      <dgm:prSet presAssocID="{9C116514-24F2-46D5-BF60-3256842F98A4}" presName="ParentBackground1" presStyleCnt="0"/>
      <dgm:spPr/>
    </dgm:pt>
    <dgm:pt modelId="{8B17FC21-7CA5-4C3D-BA38-ABB8C3824938}" type="pres">
      <dgm:prSet presAssocID="{9C116514-24F2-46D5-BF60-3256842F98A4}" presName="ParentBackground" presStyleLbl="fgAcc1" presStyleIdx="4" presStyleCnt="5"/>
      <dgm:spPr/>
    </dgm:pt>
    <dgm:pt modelId="{8308139F-B158-4F5F-B2A8-B6317A95F7C4}" type="pres">
      <dgm:prSet presAssocID="{9C116514-24F2-46D5-BF60-3256842F98A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506B50D-93C1-4B35-BAC7-634BD6109821}" type="presOf" srcId="{B9428252-D4F6-4283-8D28-E075A72B2DB5}" destId="{2715A771-E490-4458-8BFB-15350D4EF44E}" srcOrd="1" destOrd="0" presId="urn:microsoft.com/office/officeart/2011/layout/CircleProcess"/>
    <dgm:cxn modelId="{69DD3918-AEB9-4D41-8265-67D77BA93155}" srcId="{1331382E-0747-4CDA-9EDF-408132C6A3CD}" destId="{9C116514-24F2-46D5-BF60-3256842F98A4}" srcOrd="0" destOrd="0" parTransId="{90DE73FF-489B-49F0-840A-4A38B06E2CE6}" sibTransId="{A1E791CD-883C-4DE3-BE3E-D43F4B807138}"/>
    <dgm:cxn modelId="{B05BE41E-2DE3-458B-96B9-3AD1292607BE}" type="presOf" srcId="{37118A20-5038-4F16-8F78-8EB0430191F0}" destId="{BE332DD8-5E49-484A-A128-EDE006B2EBF6}" srcOrd="1" destOrd="0" presId="urn:microsoft.com/office/officeart/2011/layout/CircleProcess"/>
    <dgm:cxn modelId="{E49C2023-0539-412F-BEA7-9AA98B26D78C}" type="presOf" srcId="{9C116514-24F2-46D5-BF60-3256842F98A4}" destId="{8308139F-B158-4F5F-B2A8-B6317A95F7C4}" srcOrd="1" destOrd="0" presId="urn:microsoft.com/office/officeart/2011/layout/CircleProcess"/>
    <dgm:cxn modelId="{F8256729-A7D1-4BCC-9178-E25336019492}" type="presOf" srcId="{644146A6-FDEF-41A7-85CF-8A8C667C6F7C}" destId="{822D5AE3-DFE3-40AF-BE74-0B145FBA3409}" srcOrd="0" destOrd="0" presId="urn:microsoft.com/office/officeart/2011/layout/CircleProcess"/>
    <dgm:cxn modelId="{C023842E-AAED-4478-A53B-911D07EA1FAC}" srcId="{1331382E-0747-4CDA-9EDF-408132C6A3CD}" destId="{37118A20-5038-4F16-8F78-8EB0430191F0}" srcOrd="3" destOrd="0" parTransId="{62F6DE8A-AF67-4F63-8146-F62668B4ECFF}" sibTransId="{5D0A9746-55F4-4438-BC46-443EAF459674}"/>
    <dgm:cxn modelId="{B6C63532-F13E-4891-BC0C-3A2EE650757A}" type="presOf" srcId="{CE664518-8A6C-43A1-98BF-5AA0939429EA}" destId="{C3AED560-FAC2-4868-B312-B245EEAFF115}" srcOrd="0" destOrd="0" presId="urn:microsoft.com/office/officeart/2011/layout/CircleProcess"/>
    <dgm:cxn modelId="{2C7FD433-29B8-45C4-B731-C34201A79C8A}" srcId="{1331382E-0747-4CDA-9EDF-408132C6A3CD}" destId="{644146A6-FDEF-41A7-85CF-8A8C667C6F7C}" srcOrd="4" destOrd="0" parTransId="{3F4674C1-E8ED-4E51-B48E-118187F91957}" sibTransId="{46BB1B9F-ED0F-4720-8A3D-3E7C605F953F}"/>
    <dgm:cxn modelId="{E0082436-A88B-4F3D-A3D0-AF9EE2D64F66}" type="presOf" srcId="{CE664518-8A6C-43A1-98BF-5AA0939429EA}" destId="{21288705-4F16-4D48-B8A2-9E654A93A031}" srcOrd="1" destOrd="0" presId="urn:microsoft.com/office/officeart/2011/layout/CircleProcess"/>
    <dgm:cxn modelId="{269D233B-6F3E-470A-B832-69D4970865E7}" srcId="{1331382E-0747-4CDA-9EDF-408132C6A3CD}" destId="{B9428252-D4F6-4283-8D28-E075A72B2DB5}" srcOrd="2" destOrd="0" parTransId="{B523AFCF-2340-47F3-8530-FD52344D0711}" sibTransId="{8A999A23-D7A6-4092-9AFA-7B4E859A0C38}"/>
    <dgm:cxn modelId="{C9364563-77F0-4FBD-8FC7-2FDEFE59DE1A}" type="presOf" srcId="{37118A20-5038-4F16-8F78-8EB0430191F0}" destId="{CC307239-26D2-4B92-88EB-EB0202380F96}" srcOrd="0" destOrd="0" presId="urn:microsoft.com/office/officeart/2011/layout/CircleProcess"/>
    <dgm:cxn modelId="{967A7C65-8A7F-4681-A2B1-ACFE910F6B18}" srcId="{1331382E-0747-4CDA-9EDF-408132C6A3CD}" destId="{CE664518-8A6C-43A1-98BF-5AA0939429EA}" srcOrd="1" destOrd="0" parTransId="{098A775E-89E5-4AC9-B6A6-96309C047C9A}" sibTransId="{5F665B73-C629-465B-972C-E7E69DAD2078}"/>
    <dgm:cxn modelId="{B7148774-3D7C-4F88-BD19-8FD0C792FFA0}" type="presOf" srcId="{1331382E-0747-4CDA-9EDF-408132C6A3CD}" destId="{90391716-4B8D-4EB8-B42C-B355FD535A84}" srcOrd="0" destOrd="0" presId="urn:microsoft.com/office/officeart/2011/layout/CircleProcess"/>
    <dgm:cxn modelId="{578AEEA4-CF6F-4046-A76C-1DF9BF57D848}" type="presOf" srcId="{644146A6-FDEF-41A7-85CF-8A8C667C6F7C}" destId="{85039A09-69E7-4EF0-98E6-70E3F43B152B}" srcOrd="1" destOrd="0" presId="urn:microsoft.com/office/officeart/2011/layout/CircleProcess"/>
    <dgm:cxn modelId="{B98D63E1-3B13-4D53-9DD3-8192340BA8AF}" type="presOf" srcId="{9C116514-24F2-46D5-BF60-3256842F98A4}" destId="{8B17FC21-7CA5-4C3D-BA38-ABB8C3824938}" srcOrd="0" destOrd="0" presId="urn:microsoft.com/office/officeart/2011/layout/CircleProcess"/>
    <dgm:cxn modelId="{EB4C8AFC-AA6A-43EB-AF79-E513B208F373}" type="presOf" srcId="{B9428252-D4F6-4283-8D28-E075A72B2DB5}" destId="{BE8D3BD4-5EEB-42A7-A939-25121E157E03}" srcOrd="0" destOrd="0" presId="urn:microsoft.com/office/officeart/2011/layout/CircleProcess"/>
    <dgm:cxn modelId="{D6A94E77-F889-4E45-9D6C-FC8C797CCBAC}" type="presParOf" srcId="{90391716-4B8D-4EB8-B42C-B355FD535A84}" destId="{49134491-190E-47E1-917D-577EE3314A9D}" srcOrd="0" destOrd="0" presId="urn:microsoft.com/office/officeart/2011/layout/CircleProcess"/>
    <dgm:cxn modelId="{0847F459-E77D-446D-8D70-3BEAC4A3E1BB}" type="presParOf" srcId="{49134491-190E-47E1-917D-577EE3314A9D}" destId="{13AFF58A-1C8E-4152-BDDD-B8DF2C25B96A}" srcOrd="0" destOrd="0" presId="urn:microsoft.com/office/officeart/2011/layout/CircleProcess"/>
    <dgm:cxn modelId="{E312B9B4-73AB-4D5E-A5DF-97347F49FD2C}" type="presParOf" srcId="{90391716-4B8D-4EB8-B42C-B355FD535A84}" destId="{3ECFE168-65DB-4797-93FB-6E1C7284F3EB}" srcOrd="1" destOrd="0" presId="urn:microsoft.com/office/officeart/2011/layout/CircleProcess"/>
    <dgm:cxn modelId="{EAACF073-27E6-44B3-86C4-507D6FA1C4AF}" type="presParOf" srcId="{3ECFE168-65DB-4797-93FB-6E1C7284F3EB}" destId="{822D5AE3-DFE3-40AF-BE74-0B145FBA3409}" srcOrd="0" destOrd="0" presId="urn:microsoft.com/office/officeart/2011/layout/CircleProcess"/>
    <dgm:cxn modelId="{EBEACF91-974B-4971-ABFE-9CC2BDBD6912}" type="presParOf" srcId="{90391716-4B8D-4EB8-B42C-B355FD535A84}" destId="{85039A09-69E7-4EF0-98E6-70E3F43B152B}" srcOrd="2" destOrd="0" presId="urn:microsoft.com/office/officeart/2011/layout/CircleProcess"/>
    <dgm:cxn modelId="{B117070E-1D15-406F-A3F9-3FAEE7F33EEB}" type="presParOf" srcId="{90391716-4B8D-4EB8-B42C-B355FD535A84}" destId="{54EE7756-A2D7-4A6B-A7ED-1E38E190EF27}" srcOrd="3" destOrd="0" presId="urn:microsoft.com/office/officeart/2011/layout/CircleProcess"/>
    <dgm:cxn modelId="{9969F0CE-77E1-459B-BF3B-BCF7AABBB39C}" type="presParOf" srcId="{54EE7756-A2D7-4A6B-A7ED-1E38E190EF27}" destId="{39D48603-57E8-46D7-A111-F7C9711BD337}" srcOrd="0" destOrd="0" presId="urn:microsoft.com/office/officeart/2011/layout/CircleProcess"/>
    <dgm:cxn modelId="{1E8DC483-A3B6-4E76-B7E2-83DB60DD3B17}" type="presParOf" srcId="{90391716-4B8D-4EB8-B42C-B355FD535A84}" destId="{FF7DA68B-3C05-4ADF-8676-3488CC6B0A1A}" srcOrd="4" destOrd="0" presId="urn:microsoft.com/office/officeart/2011/layout/CircleProcess"/>
    <dgm:cxn modelId="{5C2258DB-829B-406B-9A52-CB825FBDE57B}" type="presParOf" srcId="{FF7DA68B-3C05-4ADF-8676-3488CC6B0A1A}" destId="{CC307239-26D2-4B92-88EB-EB0202380F96}" srcOrd="0" destOrd="0" presId="urn:microsoft.com/office/officeart/2011/layout/CircleProcess"/>
    <dgm:cxn modelId="{1DF65082-2728-4565-9A4D-28B237A3B6DF}" type="presParOf" srcId="{90391716-4B8D-4EB8-B42C-B355FD535A84}" destId="{BE332DD8-5E49-484A-A128-EDE006B2EBF6}" srcOrd="5" destOrd="0" presId="urn:microsoft.com/office/officeart/2011/layout/CircleProcess"/>
    <dgm:cxn modelId="{97B7D241-2AC8-4005-8A33-7586D692D9AA}" type="presParOf" srcId="{90391716-4B8D-4EB8-B42C-B355FD535A84}" destId="{3AD6DD82-123D-497B-8B76-A2D7579841D2}" srcOrd="6" destOrd="0" presId="urn:microsoft.com/office/officeart/2011/layout/CircleProcess"/>
    <dgm:cxn modelId="{D874A214-443C-4AE5-8C57-1E1CE2FE8DBD}" type="presParOf" srcId="{3AD6DD82-123D-497B-8B76-A2D7579841D2}" destId="{ED5C06C1-0A00-4F69-A0CE-9E8AE42A31F3}" srcOrd="0" destOrd="0" presId="urn:microsoft.com/office/officeart/2011/layout/CircleProcess"/>
    <dgm:cxn modelId="{8EF58A3A-FB8D-445B-B1C2-0F189098AA8B}" type="presParOf" srcId="{90391716-4B8D-4EB8-B42C-B355FD535A84}" destId="{C870D88D-2170-4B1A-9F12-F8F72C226C42}" srcOrd="7" destOrd="0" presId="urn:microsoft.com/office/officeart/2011/layout/CircleProcess"/>
    <dgm:cxn modelId="{9CD8B5EA-DE01-4A98-85C4-2819C4349967}" type="presParOf" srcId="{C870D88D-2170-4B1A-9F12-F8F72C226C42}" destId="{BE8D3BD4-5EEB-42A7-A939-25121E157E03}" srcOrd="0" destOrd="0" presId="urn:microsoft.com/office/officeart/2011/layout/CircleProcess"/>
    <dgm:cxn modelId="{232E3B17-4C17-49F7-8D61-6178AE0BE3A8}" type="presParOf" srcId="{90391716-4B8D-4EB8-B42C-B355FD535A84}" destId="{2715A771-E490-4458-8BFB-15350D4EF44E}" srcOrd="8" destOrd="0" presId="urn:microsoft.com/office/officeart/2011/layout/CircleProcess"/>
    <dgm:cxn modelId="{1F9E978A-10A4-4895-A5B3-07F2BC5F700A}" type="presParOf" srcId="{90391716-4B8D-4EB8-B42C-B355FD535A84}" destId="{CAA3E8A9-75BA-4816-8DAB-CC5CE13492BA}" srcOrd="9" destOrd="0" presId="urn:microsoft.com/office/officeart/2011/layout/CircleProcess"/>
    <dgm:cxn modelId="{4F7D064E-C877-42CA-AB88-5F8F8D17830C}" type="presParOf" srcId="{CAA3E8A9-75BA-4816-8DAB-CC5CE13492BA}" destId="{538C336E-5959-4A32-80C6-FF520C8199BA}" srcOrd="0" destOrd="0" presId="urn:microsoft.com/office/officeart/2011/layout/CircleProcess"/>
    <dgm:cxn modelId="{B9CC2D60-BEC6-4D29-966A-FF107705EBD0}" type="presParOf" srcId="{90391716-4B8D-4EB8-B42C-B355FD535A84}" destId="{59ADBE8A-E912-47DA-8DA5-3428AAE31454}" srcOrd="10" destOrd="0" presId="urn:microsoft.com/office/officeart/2011/layout/CircleProcess"/>
    <dgm:cxn modelId="{0A686F35-F0AA-4885-8653-63EFB4FAA929}" type="presParOf" srcId="{59ADBE8A-E912-47DA-8DA5-3428AAE31454}" destId="{C3AED560-FAC2-4868-B312-B245EEAFF115}" srcOrd="0" destOrd="0" presId="urn:microsoft.com/office/officeart/2011/layout/CircleProcess"/>
    <dgm:cxn modelId="{66C2692C-15C7-4593-8662-B410CCD241DC}" type="presParOf" srcId="{90391716-4B8D-4EB8-B42C-B355FD535A84}" destId="{21288705-4F16-4D48-B8A2-9E654A93A031}" srcOrd="11" destOrd="0" presId="urn:microsoft.com/office/officeart/2011/layout/CircleProcess"/>
    <dgm:cxn modelId="{6B4DA06D-FB6A-43EC-8010-71BB4E4F95F5}" type="presParOf" srcId="{90391716-4B8D-4EB8-B42C-B355FD535A84}" destId="{C771DADB-55F3-4C74-BFB4-B2B27AE0506A}" srcOrd="12" destOrd="0" presId="urn:microsoft.com/office/officeart/2011/layout/CircleProcess"/>
    <dgm:cxn modelId="{26C25531-CC31-4389-8A81-3026757C0995}" type="presParOf" srcId="{C771DADB-55F3-4C74-BFB4-B2B27AE0506A}" destId="{E1330E0A-90D2-444E-A4AD-D4913620A8C2}" srcOrd="0" destOrd="0" presId="urn:microsoft.com/office/officeart/2011/layout/CircleProcess"/>
    <dgm:cxn modelId="{BBF50B9E-72F0-41AF-8441-3C6EA8C79785}" type="presParOf" srcId="{90391716-4B8D-4EB8-B42C-B355FD535A84}" destId="{CDE5F5A3-F168-494A-957A-B22E064FC897}" srcOrd="13" destOrd="0" presId="urn:microsoft.com/office/officeart/2011/layout/CircleProcess"/>
    <dgm:cxn modelId="{FE240F5F-F5B4-49C8-97C4-F3ACAEB3E3EA}" type="presParOf" srcId="{CDE5F5A3-F168-494A-957A-B22E064FC897}" destId="{8B17FC21-7CA5-4C3D-BA38-ABB8C3824938}" srcOrd="0" destOrd="0" presId="urn:microsoft.com/office/officeart/2011/layout/CircleProcess"/>
    <dgm:cxn modelId="{E67E2EED-1903-4019-9A8E-9A52B95D6BCC}" type="presParOf" srcId="{90391716-4B8D-4EB8-B42C-B355FD535A84}" destId="{8308139F-B158-4F5F-B2A8-B6317A95F7C4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FF58A-1C8E-4152-BDDD-B8DF2C25B96A}">
      <dsp:nvSpPr>
        <dsp:cNvPr id="0" name=""/>
        <dsp:cNvSpPr/>
      </dsp:nvSpPr>
      <dsp:spPr>
        <a:xfrm>
          <a:off x="8761213" y="726162"/>
          <a:ext cx="1923627" cy="19239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D5AE3-DFE3-40AF-BE74-0B145FBA3409}">
      <dsp:nvSpPr>
        <dsp:cNvPr id="0" name=""/>
        <dsp:cNvSpPr/>
      </dsp:nvSpPr>
      <dsp:spPr>
        <a:xfrm>
          <a:off x="8824686" y="790305"/>
          <a:ext cx="1795658" cy="17956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Hand Off to Partners &amp;  Conference Presentations</a:t>
          </a:r>
        </a:p>
      </dsp:txBody>
      <dsp:txXfrm>
        <a:off x="9081647" y="1046875"/>
        <a:ext cx="1282759" cy="1282515"/>
      </dsp:txXfrm>
    </dsp:sp>
    <dsp:sp modelId="{39D48603-57E8-46D7-A111-F7C9711BD337}">
      <dsp:nvSpPr>
        <dsp:cNvPr id="0" name=""/>
        <dsp:cNvSpPr/>
      </dsp:nvSpPr>
      <dsp:spPr>
        <a:xfrm rot="2700000">
          <a:off x="6772177" y="726262"/>
          <a:ext cx="1923405" cy="1923405"/>
        </a:xfrm>
        <a:prstGeom prst="teardrop">
          <a:avLst>
            <a:gd name="adj" fmla="val 10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07239-26D2-4B92-88EB-EB0202380F96}">
      <dsp:nvSpPr>
        <dsp:cNvPr id="0" name=""/>
        <dsp:cNvSpPr/>
      </dsp:nvSpPr>
      <dsp:spPr>
        <a:xfrm>
          <a:off x="6837585" y="790305"/>
          <a:ext cx="1795658" cy="17956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Project Execution</a:t>
          </a:r>
        </a:p>
      </dsp:txBody>
      <dsp:txXfrm>
        <a:off x="7093523" y="1046875"/>
        <a:ext cx="1282759" cy="1282515"/>
      </dsp:txXfrm>
    </dsp:sp>
    <dsp:sp modelId="{ED5C06C1-0A00-4F69-A0CE-9E8AE42A31F3}">
      <dsp:nvSpPr>
        <dsp:cNvPr id="0" name=""/>
        <dsp:cNvSpPr/>
      </dsp:nvSpPr>
      <dsp:spPr>
        <a:xfrm rot="2700000">
          <a:off x="4785076" y="726262"/>
          <a:ext cx="1923405" cy="1923405"/>
        </a:xfrm>
        <a:prstGeom prst="teardrop">
          <a:avLst>
            <a:gd name="adj" fmla="val 1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D3BD4-5EEB-42A7-A939-25121E157E03}">
      <dsp:nvSpPr>
        <dsp:cNvPr id="0" name=""/>
        <dsp:cNvSpPr/>
      </dsp:nvSpPr>
      <dsp:spPr>
        <a:xfrm>
          <a:off x="4849461" y="790305"/>
          <a:ext cx="1795658" cy="17956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Proposal Process – Reviewed by NPO and NASA HQ</a:t>
          </a:r>
          <a:endParaRPr lang="en-US" sz="1200" b="0" kern="1200" dirty="0"/>
        </a:p>
      </dsp:txBody>
      <dsp:txXfrm>
        <a:off x="5105399" y="1046875"/>
        <a:ext cx="1282759" cy="1282515"/>
      </dsp:txXfrm>
    </dsp:sp>
    <dsp:sp modelId="{538C336E-5959-4A32-80C6-FF520C8199BA}">
      <dsp:nvSpPr>
        <dsp:cNvPr id="0" name=""/>
        <dsp:cNvSpPr/>
      </dsp:nvSpPr>
      <dsp:spPr>
        <a:xfrm rot="2700000">
          <a:off x="2796952" y="726262"/>
          <a:ext cx="1923405" cy="1923405"/>
        </a:xfrm>
        <a:prstGeom prst="teardrop">
          <a:avLst>
            <a:gd name="adj" fmla="val 10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ED560-FAC2-4868-B312-B245EEAFF115}">
      <dsp:nvSpPr>
        <dsp:cNvPr id="0" name=""/>
        <dsp:cNvSpPr/>
      </dsp:nvSpPr>
      <dsp:spPr>
        <a:xfrm>
          <a:off x="2861337" y="790305"/>
          <a:ext cx="1795658" cy="17956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NPO Collects Project Ideas</a:t>
          </a:r>
        </a:p>
      </dsp:txBody>
      <dsp:txXfrm>
        <a:off x="3118299" y="1046875"/>
        <a:ext cx="1282759" cy="1282515"/>
      </dsp:txXfrm>
    </dsp:sp>
    <dsp:sp modelId="{E1330E0A-90D2-444E-A4AD-D4913620A8C2}">
      <dsp:nvSpPr>
        <dsp:cNvPr id="0" name=""/>
        <dsp:cNvSpPr/>
      </dsp:nvSpPr>
      <dsp:spPr>
        <a:xfrm rot="2700000">
          <a:off x="808828" y="726262"/>
          <a:ext cx="1923405" cy="1923405"/>
        </a:xfrm>
        <a:prstGeom prst="teardrop">
          <a:avLst>
            <a:gd name="adj" fmla="val 1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7FC21-7CA5-4C3D-BA38-ABB8C3824938}">
      <dsp:nvSpPr>
        <dsp:cNvPr id="0" name=""/>
        <dsp:cNvSpPr/>
      </dsp:nvSpPr>
      <dsp:spPr>
        <a:xfrm>
          <a:off x="873213" y="790305"/>
          <a:ext cx="1795658" cy="17956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Identify Needs </a:t>
          </a:r>
          <a:r>
            <a:rPr lang="en-US" sz="1200" b="0" kern="1200" dirty="0"/>
            <a:t>Surrounding Partners’ </a:t>
          </a:r>
          <a:r>
            <a:rPr lang="en-US" sz="1200" b="1" kern="1200" dirty="0"/>
            <a:t>Decision-Making Processes</a:t>
          </a:r>
        </a:p>
      </dsp:txBody>
      <dsp:txXfrm>
        <a:off x="1130175" y="1046875"/>
        <a:ext cx="1282759" cy="1282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0C4FE7-1012-9242-BD37-850A8FA790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ADC06-85FD-0E46-8BC9-71D54B0DB8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F8075-15A9-9142-858E-40AD3F9FDF8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550DBA-7553-1848-81D8-BC40AE61DB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CD59C-EFA0-A74D-90F2-33D0DD3CB3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E874A-46F9-6C4B-B2EE-6F499D6A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66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1B9C7-83AA-4953-9AA2-D5817B86C500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CC44A-F6C6-4EE8-BA41-5D57D0074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4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08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55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17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84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40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9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14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26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7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1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35">
            <a:extLst>
              <a:ext uri="{FF2B5EF4-FFF2-40B4-BE49-F238E27FC236}">
                <a16:creationId xmlns:a16="http://schemas.microsoft.com/office/drawing/2014/main" id="{BE0208B1-265D-3F4E-B18E-33538948FD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6975" y="0"/>
            <a:ext cx="5915025" cy="6870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37">
            <a:extLst>
              <a:ext uri="{FF2B5EF4-FFF2-40B4-BE49-F238E27FC236}">
                <a16:creationId xmlns:a16="http://schemas.microsoft.com/office/drawing/2014/main" id="{FD9A1EF5-E5D1-4646-9575-4E97313BF9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6975" y="3005138"/>
            <a:ext cx="1916113" cy="1916112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A picture containing man, black, photo, player&#10;&#10;Description automatically generated">
            <a:extLst>
              <a:ext uri="{FF2B5EF4-FFF2-40B4-BE49-F238E27FC236}">
                <a16:creationId xmlns:a16="http://schemas.microsoft.com/office/drawing/2014/main" id="{EB6A4905-E47A-6E44-BC98-5044A29301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18" y="-184222"/>
            <a:ext cx="6625078" cy="4147127"/>
          </a:xfrm>
          <a:prstGeom prst="rect">
            <a:avLst/>
          </a:prstGeom>
        </p:spPr>
      </p:pic>
      <p:sp>
        <p:nvSpPr>
          <p:cNvPr id="24" name="Picture Placeholder 33">
            <a:extLst>
              <a:ext uri="{FF2B5EF4-FFF2-40B4-BE49-F238E27FC236}">
                <a16:creationId xmlns:a16="http://schemas.microsoft.com/office/drawing/2014/main" id="{5C3C042C-6AE2-C14A-B902-D2F6A5AB0C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1838" y="0"/>
            <a:ext cx="3005137" cy="30051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9C3BB4-0211-4C4B-B527-8E4D6EF1F9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4235187"/>
            <a:ext cx="5337703" cy="137228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244D6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75B708-B6E6-D84F-B80D-64C2EBC50B01}"/>
              </a:ext>
            </a:extLst>
          </p:cNvPr>
          <p:cNvSpPr/>
          <p:nvPr userDrawn="1"/>
        </p:nvSpPr>
        <p:spPr>
          <a:xfrm>
            <a:off x="0" y="0"/>
            <a:ext cx="9029700" cy="6858000"/>
          </a:xfrm>
          <a:prstGeom prst="rect">
            <a:avLst/>
          </a:prstGeom>
          <a:solidFill>
            <a:srgbClr val="53585D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man, black, photo, player&#10;&#10;Description automatically generated">
            <a:extLst>
              <a:ext uri="{FF2B5EF4-FFF2-40B4-BE49-F238E27FC236}">
                <a16:creationId xmlns:a16="http://schemas.microsoft.com/office/drawing/2014/main" id="{66C45073-E5F9-FD49-834C-5AB98672C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000" y="0"/>
            <a:ext cx="9779000" cy="6121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655B2F-D905-674A-864A-0506674070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142" y="5993792"/>
            <a:ext cx="2138508" cy="556958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F51F50F-2536-724B-8DB7-CB0E696E42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4145660"/>
            <a:ext cx="5337703" cy="137228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E5C2E71-44AF-094E-B24B-6F88BE3C4B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607" y="5517944"/>
            <a:ext cx="5337703" cy="717550"/>
          </a:xfrm>
        </p:spPr>
        <p:txBody>
          <a:bodyPr/>
          <a:lstStyle>
            <a:lvl1pPr marL="0" indent="0">
              <a:buNone/>
              <a:defRPr>
                <a:solidFill>
                  <a:srgbClr val="5595AC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8EEC9-4E56-AD43-9ABD-0EF7C06118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864187F-0EF2-F04A-B5CB-FB635B87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42F5FE6-3095-084A-83B6-986F6A3E47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4846" y="1147023"/>
            <a:ext cx="4346378" cy="4726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2C73DE-2B98-1E43-9745-F92A04E47B3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8136" y="1147023"/>
            <a:ext cx="5625663" cy="472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rgbClr val="6A7278"/>
                </a:solidFill>
              </a:defRPr>
            </a:lvl1pPr>
            <a:lvl2pPr>
              <a:defRPr sz="1800">
                <a:solidFill>
                  <a:srgbClr val="6A7278"/>
                </a:solidFill>
              </a:defRPr>
            </a:lvl2pPr>
            <a:lvl3pPr>
              <a:defRPr sz="1800">
                <a:solidFill>
                  <a:srgbClr val="6A7278"/>
                </a:solidFill>
              </a:defRPr>
            </a:lvl3pPr>
            <a:lvl4pPr>
              <a:defRPr sz="1800">
                <a:solidFill>
                  <a:srgbClr val="6A7278"/>
                </a:solidFill>
              </a:defRPr>
            </a:lvl4pPr>
            <a:lvl5pPr>
              <a:defRPr sz="18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82256-558B-D947-AACE-DEF18FE72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0539CC7-9E28-BF49-94BA-958B534D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4644FA-7648-0A43-A345-7A5EA5DA2C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57522"/>
            <a:ext cx="5741275" cy="17331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5595AC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B4D0CD-B341-D548-9B4D-961A92CD4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913042"/>
            <a:ext cx="5741275" cy="3072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8D763E-D6E0-774D-AF19-B140909726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10400" y="1057522"/>
            <a:ext cx="4800600" cy="237147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40D73DB1-CCC9-CC44-99C6-DEA8015D80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10400" y="3613688"/>
            <a:ext cx="4800600" cy="23714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0539CC7-9E28-BF49-94BA-958B534D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7DED79-22D7-D84F-90B3-9DFB203CEF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181100"/>
            <a:ext cx="12192000" cy="56769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82256-558B-D947-AACE-DEF18FE72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5B4E5AE-096A-064B-870D-E50A40B4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82256-558B-D947-AACE-DEF18FE72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91B24EB-CE46-A340-BA32-23749E8CC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057522"/>
            <a:ext cx="5741275" cy="484842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62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AAF1D2-79BC-294B-BCF7-80E46F303888}"/>
              </a:ext>
            </a:extLst>
          </p:cNvPr>
          <p:cNvSpPr/>
          <p:nvPr userDrawn="1"/>
        </p:nvSpPr>
        <p:spPr>
          <a:xfrm>
            <a:off x="7010400" y="0"/>
            <a:ext cx="5181600" cy="6858000"/>
          </a:xfrm>
          <a:prstGeom prst="rect">
            <a:avLst/>
          </a:prstGeom>
          <a:solidFill>
            <a:srgbClr val="5595AC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1972B05-1D0F-F74E-BD9A-4731354560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5408" y="935182"/>
            <a:ext cx="4123672" cy="4970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CF3811-6341-0840-8BB2-76F02D9FE3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589BC40-3C89-364B-815C-9DCBAA3B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7144B4-FDBF-344C-B88E-9BAB1FDCC4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057522"/>
            <a:ext cx="5741275" cy="484842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2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3">
            <a:extLst>
              <a:ext uri="{FF2B5EF4-FFF2-40B4-BE49-F238E27FC236}">
                <a16:creationId xmlns:a16="http://schemas.microsoft.com/office/drawing/2014/main" id="{A0FCFC10-9D9A-AE4B-8815-525F14896C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6689" y="-6025"/>
            <a:ext cx="5915311" cy="68516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101D92-2E8A-3E47-8A47-F4061B4D227D}"/>
              </a:ext>
            </a:extLst>
          </p:cNvPr>
          <p:cNvSpPr/>
          <p:nvPr userDrawn="1"/>
        </p:nvSpPr>
        <p:spPr>
          <a:xfrm>
            <a:off x="0" y="1828800"/>
            <a:ext cx="7366000" cy="3263900"/>
          </a:xfrm>
          <a:prstGeom prst="rect">
            <a:avLst/>
          </a:prstGeom>
          <a:solidFill>
            <a:schemeClr val="bg1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man, black, photo, player&#10;&#10;Description automatically generated">
            <a:extLst>
              <a:ext uri="{FF2B5EF4-FFF2-40B4-BE49-F238E27FC236}">
                <a16:creationId xmlns:a16="http://schemas.microsoft.com/office/drawing/2014/main" id="{43DF6B86-5239-2340-ABE1-8DB7A96BE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194" y="88900"/>
            <a:ext cx="5707216" cy="2222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81820D-9068-8D4C-97F2-A2BEEA596E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48" y="5930303"/>
            <a:ext cx="2138508" cy="5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A72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CD91EEC-B729-894E-9069-D1575E1B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786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73" r:id="rId3"/>
    <p:sldLayoutId id="2147483680" r:id="rId4"/>
    <p:sldLayoutId id="2147483696" r:id="rId5"/>
    <p:sldLayoutId id="2147483678" r:id="rId6"/>
    <p:sldLayoutId id="2147483674" r:id="rId7"/>
    <p:sldLayoutId id="214748369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b="1" i="0" kern="1200">
          <a:solidFill>
            <a:srgbClr val="6A727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rgbClr val="5595AC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11" Type="http://schemas.openxmlformats.org/officeDocument/2006/relationships/image" Target="../media/image16.png"/><Relationship Id="rId5" Type="http://schemas.openxmlformats.org/officeDocument/2006/relationships/image" Target="../media/image10.wmf"/><Relationship Id="rId10" Type="http://schemas.openxmlformats.org/officeDocument/2006/relationships/image" Target="../media/image15.png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11" Type="http://schemas.openxmlformats.org/officeDocument/2006/relationships/image" Target="../media/image16.png"/><Relationship Id="rId5" Type="http://schemas.openxmlformats.org/officeDocument/2006/relationships/image" Target="../media/image10.wmf"/><Relationship Id="rId10" Type="http://schemas.openxmlformats.org/officeDocument/2006/relationships/image" Target="../media/image15.png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11" Type="http://schemas.openxmlformats.org/officeDocument/2006/relationships/image" Target="../media/image16.png"/><Relationship Id="rId5" Type="http://schemas.openxmlformats.org/officeDocument/2006/relationships/image" Target="../media/image10.wmf"/><Relationship Id="rId10" Type="http://schemas.openxmlformats.org/officeDocument/2006/relationships/image" Target="../media/image15.png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81971F-2155-EF40-AC00-A685D9DFC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3958389"/>
            <a:ext cx="5749451" cy="164908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National Orientation (2022)</a:t>
            </a:r>
          </a:p>
          <a:p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Module 4. Projects</a:t>
            </a:r>
            <a:endParaRPr lang="en-US" sz="3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BF13CA-D323-884F-9BC9-4213352EF1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07" y="5855346"/>
            <a:ext cx="2138508" cy="556958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AAC3441-6123-47F1-AFFA-8859654C5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0" b="4890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26" y="172363"/>
            <a:ext cx="10712117" cy="1315695"/>
          </a:xfrm>
        </p:spPr>
        <p:txBody>
          <a:bodyPr anchor="ctr">
            <a:normAutofit/>
          </a:bodyPr>
          <a:lstStyle/>
          <a:p>
            <a:r>
              <a:rPr lang="en-US" altLang="en-US" sz="4000" dirty="0"/>
              <a:t>2022 Fall Portfolio</a:t>
            </a:r>
            <a:endParaRPr lang="en-US" sz="4000" dirty="0"/>
          </a:p>
        </p:txBody>
      </p:sp>
      <p:sp>
        <p:nvSpPr>
          <p:cNvPr id="16" name="Rounded Rectangle 42">
            <a:extLst>
              <a:ext uri="{FF2B5EF4-FFF2-40B4-BE49-F238E27FC236}">
                <a16:creationId xmlns:a16="http://schemas.microsoft.com/office/drawing/2014/main" id="{08700064-F326-481F-B013-F2110D69CAFF}"/>
              </a:ext>
            </a:extLst>
          </p:cNvPr>
          <p:cNvSpPr/>
          <p:nvPr/>
        </p:nvSpPr>
        <p:spPr>
          <a:xfrm>
            <a:off x="492275" y="4641365"/>
            <a:ext cx="3200400" cy="1569339"/>
          </a:xfrm>
          <a:prstGeom prst="roundRect">
            <a:avLst>
              <a:gd name="adj" fmla="val 26418"/>
            </a:avLst>
          </a:prstGeom>
          <a:solidFill>
            <a:srgbClr val="B83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Disasters</a:t>
            </a:r>
          </a:p>
          <a:p>
            <a:pPr marL="228600" indent="-2286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Georgia Disasters (GA)</a:t>
            </a:r>
          </a:p>
          <a:p>
            <a:pPr marL="228600" indent="-2286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Youngstown &amp; Warren Disasters (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LaRC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indent="-2286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Kansas City Disasters II (MA)</a:t>
            </a:r>
          </a:p>
        </p:txBody>
      </p:sp>
      <p:sp>
        <p:nvSpPr>
          <p:cNvPr id="38" name="Rounded Rectangle 42">
            <a:extLst>
              <a:ext uri="{FF2B5EF4-FFF2-40B4-BE49-F238E27FC236}">
                <a16:creationId xmlns:a16="http://schemas.microsoft.com/office/drawing/2014/main" id="{14783B44-5C6E-46ED-9686-27630D46E3D9}"/>
              </a:ext>
            </a:extLst>
          </p:cNvPr>
          <p:cNvSpPr/>
          <p:nvPr/>
        </p:nvSpPr>
        <p:spPr>
          <a:xfrm>
            <a:off x="7247297" y="1410263"/>
            <a:ext cx="3200400" cy="2160251"/>
          </a:xfrm>
          <a:prstGeom prst="roundRect">
            <a:avLst>
              <a:gd name="adj" fmla="val 15091"/>
            </a:avLst>
          </a:prstGeom>
          <a:solidFill>
            <a:srgbClr val="266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Urban Development</a:t>
            </a:r>
          </a:p>
          <a:p>
            <a:pPr marL="228600" indent="-228600"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Carmel Valley Urban Development (CO)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Mesoamerica Urban Development (MSFC)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Milwaukee Urban Development II (VEJ)</a:t>
            </a:r>
          </a:p>
          <a:p>
            <a:pPr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42">
            <a:extLst>
              <a:ext uri="{FF2B5EF4-FFF2-40B4-BE49-F238E27FC236}">
                <a16:creationId xmlns:a16="http://schemas.microsoft.com/office/drawing/2014/main" id="{0F2BF7A6-73C6-4AAA-9A7D-669E244D1EB1}"/>
              </a:ext>
            </a:extLst>
          </p:cNvPr>
          <p:cNvSpPr/>
          <p:nvPr/>
        </p:nvSpPr>
        <p:spPr>
          <a:xfrm>
            <a:off x="514209" y="1371600"/>
            <a:ext cx="3200400" cy="1484497"/>
          </a:xfrm>
          <a:prstGeom prst="roundRect">
            <a:avLst/>
          </a:prstGeom>
          <a:solidFill>
            <a:srgbClr val="67A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Eco Forecasting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Yellowstone Ecological Forecasting II (GA)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Mesoamerica Ecological Forecasting (MSFC)</a:t>
            </a:r>
          </a:p>
          <a:p>
            <a:pPr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42">
            <a:extLst>
              <a:ext uri="{FF2B5EF4-FFF2-40B4-BE49-F238E27FC236}">
                <a16:creationId xmlns:a16="http://schemas.microsoft.com/office/drawing/2014/main" id="{4C4E866A-A964-4DA4-B69C-BFB7DF5144CE}"/>
              </a:ext>
            </a:extLst>
          </p:cNvPr>
          <p:cNvSpPr/>
          <p:nvPr/>
        </p:nvSpPr>
        <p:spPr>
          <a:xfrm>
            <a:off x="7247297" y="3788616"/>
            <a:ext cx="3200400" cy="1219290"/>
          </a:xfrm>
          <a:prstGeom prst="roundRect">
            <a:avLst>
              <a:gd name="adj" fmla="val 21954"/>
            </a:avLst>
          </a:prstGeom>
          <a:solidFill>
            <a:srgbClr val="C13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Wildfires</a:t>
            </a:r>
          </a:p>
          <a:p>
            <a:pPr marL="228600" indent="-2286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Idaho Wildfires II (ID)</a:t>
            </a:r>
          </a:p>
          <a:p>
            <a:pPr marL="228600" indent="-2286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Gatlinburg &amp; Beatty Wildfires (NC)</a:t>
            </a:r>
          </a:p>
        </p:txBody>
      </p:sp>
      <p:sp>
        <p:nvSpPr>
          <p:cNvPr id="41" name="Rounded Rectangle 42">
            <a:extLst>
              <a:ext uri="{FF2B5EF4-FFF2-40B4-BE49-F238E27FC236}">
                <a16:creationId xmlns:a16="http://schemas.microsoft.com/office/drawing/2014/main" id="{105F9F09-6B90-408B-BFC9-0214B85E1984}"/>
              </a:ext>
            </a:extLst>
          </p:cNvPr>
          <p:cNvSpPr/>
          <p:nvPr/>
        </p:nvSpPr>
        <p:spPr>
          <a:xfrm>
            <a:off x="492275" y="3090883"/>
            <a:ext cx="3200400" cy="1315695"/>
          </a:xfrm>
          <a:prstGeom prst="roundRect">
            <a:avLst>
              <a:gd name="adj" fmla="val 27201"/>
            </a:avLst>
          </a:prstGeom>
          <a:solidFill>
            <a:srgbClr val="527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Climate</a:t>
            </a:r>
          </a:p>
          <a:p>
            <a:pPr marL="228600" indent="-2286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Maldives Climate (ARC)</a:t>
            </a:r>
          </a:p>
          <a:p>
            <a:pPr marL="228600" indent="-2286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Southeast U.S. Climate (PUP)</a:t>
            </a:r>
          </a:p>
          <a:p>
            <a:pPr marL="228600" indent="-2286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Wichita Climate II (VEJ)</a:t>
            </a:r>
          </a:p>
        </p:txBody>
      </p:sp>
      <p:sp>
        <p:nvSpPr>
          <p:cNvPr id="42" name="Rounded Rectangle 42">
            <a:extLst>
              <a:ext uri="{FF2B5EF4-FFF2-40B4-BE49-F238E27FC236}">
                <a16:creationId xmlns:a16="http://schemas.microsoft.com/office/drawing/2014/main" id="{8FBD1A43-040C-46A9-B081-D45E5FE11FC9}"/>
              </a:ext>
            </a:extLst>
          </p:cNvPr>
          <p:cNvSpPr/>
          <p:nvPr/>
        </p:nvSpPr>
        <p:spPr>
          <a:xfrm>
            <a:off x="3867846" y="1371600"/>
            <a:ext cx="3200400" cy="4132555"/>
          </a:xfrm>
          <a:prstGeom prst="roundRect">
            <a:avLst>
              <a:gd name="adj" fmla="val 12730"/>
            </a:avLst>
          </a:prstGeom>
          <a:solidFill>
            <a:srgbClr val="51A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Water Resources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San Diego Water Resources (ARC)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Arizona Water Resources II (GSFC)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Bryce Canyon Water Resources (GSFC)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Western Tennessee Water Resources (JPL)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Keweenaw Bay Water Resources (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LaRC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Gulf of Maine Water Resources (MA)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Shoshone River Water Resources (PUP)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90E7BED-C143-465D-926A-D9CF4DA22507}"/>
              </a:ext>
            </a:extLst>
          </p:cNvPr>
          <p:cNvSpPr/>
          <p:nvPr/>
        </p:nvSpPr>
        <p:spPr>
          <a:xfrm>
            <a:off x="7247297" y="5226007"/>
            <a:ext cx="3200400" cy="984697"/>
          </a:xfrm>
          <a:prstGeom prst="roundRect">
            <a:avLst>
              <a:gd name="adj" fmla="val 30449"/>
            </a:avLst>
          </a:prstGeom>
          <a:solidFill>
            <a:srgbClr val="D06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Agriculture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Colorado Eastern Plains Agriculture (CO)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entury Gothic" panose="020F0302020204030204"/>
            </a:endParaRP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0A2DCF-62EB-4E08-B424-229298A81F92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D407406-350C-40C7-975D-9B8DE2407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FD3509A-8176-48C6-B9B3-FABCB5638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E91AA32-5030-4677-AE22-27ECDBB5D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65A0D67-A4E0-4137-BB77-531E4C920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289165E-726C-462B-A25E-1BE6AD694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172B71-56E2-41F9-A50F-B1DB29851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D11E682-E3B0-4806-8D6C-D2135BAB0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C450EB0-1C94-4628-8D8B-15B3358D9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873207C-0921-4636-9CDB-C9699C2C5C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  <p:sp>
        <p:nvSpPr>
          <p:cNvPr id="29" name="Rounded Rectangle 42">
            <a:extLst>
              <a:ext uri="{FF2B5EF4-FFF2-40B4-BE49-F238E27FC236}">
                <a16:creationId xmlns:a16="http://schemas.microsoft.com/office/drawing/2014/main" id="{6080069A-5CE5-4881-AA0E-5220F24DBF1D}"/>
              </a:ext>
            </a:extLst>
          </p:cNvPr>
          <p:cNvSpPr/>
          <p:nvPr/>
        </p:nvSpPr>
        <p:spPr>
          <a:xfrm>
            <a:off x="3889956" y="5638576"/>
            <a:ext cx="3200400" cy="984697"/>
          </a:xfrm>
          <a:prstGeom prst="roundRect">
            <a:avLst>
              <a:gd name="adj" fmla="val 30449"/>
            </a:avLst>
          </a:prstGeom>
          <a:solidFill>
            <a:srgbClr val="89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Health &amp; Air Quality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Gulf of Mexico Health &amp; Air Quality II (JPL)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entury Gothic" panose="020F0302020204030204"/>
            </a:endParaRP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0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Quiz Time</a:t>
            </a:r>
            <a:endParaRPr lang="en-US" sz="3200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201" y="1945103"/>
            <a:ext cx="10712115" cy="4381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How many projects does DEVELOP conduct a year?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What do all DEVELOP projects center around?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What is the last step in the DEVELOP project lifecycle?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What is DEVELOP’s project assessment called?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Does NASA prescribe policy?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Can teams pursuing similar projects reach out to other nodes?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5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B607B8-5D53-4253-A88D-16A3A255CEC0}"/>
              </a:ext>
            </a:extLst>
          </p:cNvPr>
          <p:cNvSpPr txBox="1"/>
          <p:nvPr/>
        </p:nvSpPr>
        <p:spPr>
          <a:xfrm>
            <a:off x="671248" y="2403120"/>
            <a:ext cx="5337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44D60"/>
                </a:solidFill>
                <a:latin typeface="Georgia" panose="02040502050405020303" pitchFamily="18" charset="0"/>
              </a:rPr>
              <a:t>Thank You.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EE7746-370D-4073-A375-1912F702D52B}"/>
              </a:ext>
            </a:extLst>
          </p:cNvPr>
          <p:cNvSpPr txBox="1">
            <a:spLocks/>
          </p:cNvSpPr>
          <p:nvPr/>
        </p:nvSpPr>
        <p:spPr>
          <a:xfrm>
            <a:off x="671247" y="3419778"/>
            <a:ext cx="5057749" cy="1683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“A place for everything and everything in its place.”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-- Benjamin Franklin --</a:t>
            </a:r>
          </a:p>
        </p:txBody>
      </p:sp>
      <p:pic>
        <p:nvPicPr>
          <p:cNvPr id="12" name="Picture Placeholder 11" descr="A picture containing outdoor, mountain, nature&#10;&#10;Description automatically generated">
            <a:extLst>
              <a:ext uri="{FF2B5EF4-FFF2-40B4-BE49-F238E27FC236}">
                <a16:creationId xmlns:a16="http://schemas.microsoft.com/office/drawing/2014/main" id="{01610365-E602-4080-B99C-285F2305F1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5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695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Project Characteristics</a:t>
            </a:r>
            <a:endParaRPr lang="en-US" sz="3200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201" y="1804737"/>
            <a:ext cx="10712115" cy="452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50-60 projects take place each year – at their core they share these characteristics:</a:t>
            </a:r>
            <a:endParaRPr lang="en-US" sz="1400" dirty="0"/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Highlight the applications and capabilities of </a:t>
            </a:r>
            <a:r>
              <a:rPr lang="en-US" b="1" dirty="0">
                <a:solidFill>
                  <a:srgbClr val="51AEB3"/>
                </a:solidFill>
              </a:rPr>
              <a:t>NASA Earth observations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Address </a:t>
            </a:r>
            <a:r>
              <a:rPr lang="en-US" b="1" dirty="0">
                <a:solidFill>
                  <a:srgbClr val="51AEB3"/>
                </a:solidFill>
              </a:rPr>
              <a:t>community concerns </a:t>
            </a:r>
            <a:r>
              <a:rPr lang="en-US" dirty="0"/>
              <a:t>relating to decision-making for real-world environmental issues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Partner with organizations who can benefit from using </a:t>
            </a:r>
            <a:r>
              <a:rPr lang="en-US" b="1" dirty="0">
                <a:solidFill>
                  <a:srgbClr val="51AEB3"/>
                </a:solidFill>
              </a:rPr>
              <a:t>NASA Earth observations </a:t>
            </a:r>
            <a:r>
              <a:rPr lang="en-US" dirty="0"/>
              <a:t>to enhance decision making by </a:t>
            </a:r>
            <a:r>
              <a:rPr lang="en-US" b="1" dirty="0">
                <a:solidFill>
                  <a:srgbClr val="51AEB3"/>
                </a:solidFill>
              </a:rPr>
              <a:t>providing decision support tools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Align with at least one of the eight NASA Applied Sciences Program’s </a:t>
            </a:r>
            <a:r>
              <a:rPr lang="en-US" b="1" dirty="0">
                <a:solidFill>
                  <a:srgbClr val="51AEB3"/>
                </a:solidFill>
              </a:rPr>
              <a:t>National Application Areas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Create a consistent set of </a:t>
            </a:r>
            <a:r>
              <a:rPr lang="en-US" b="1" dirty="0">
                <a:solidFill>
                  <a:srgbClr val="51AEB3"/>
                </a:solidFill>
              </a:rPr>
              <a:t>deliverables</a:t>
            </a:r>
            <a:r>
              <a:rPr lang="en-US" dirty="0"/>
              <a:t> 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Research is conducted by teams with diverse backgrounds under the </a:t>
            </a:r>
            <a:r>
              <a:rPr lang="en-US" b="1" dirty="0">
                <a:solidFill>
                  <a:srgbClr val="51AEB3"/>
                </a:solidFill>
              </a:rPr>
              <a:t>scientific guidance of Science Advisors and mentors from NASA and partner organizations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Project Idea Sources</a:t>
            </a:r>
            <a:endParaRPr lang="en-US" sz="3200" dirty="0"/>
          </a:p>
        </p:txBody>
      </p:sp>
      <p:sp>
        <p:nvSpPr>
          <p:cNvPr id="5" name="Rounded Rectangle 83">
            <a:extLst>
              <a:ext uri="{FF2B5EF4-FFF2-40B4-BE49-F238E27FC236}">
                <a16:creationId xmlns:a16="http://schemas.microsoft.com/office/drawing/2014/main" id="{511C3674-8C01-49D1-A41C-7D486860C0DA}"/>
              </a:ext>
            </a:extLst>
          </p:cNvPr>
          <p:cNvSpPr/>
          <p:nvPr/>
        </p:nvSpPr>
        <p:spPr>
          <a:xfrm>
            <a:off x="4557180" y="2677430"/>
            <a:ext cx="3077639" cy="2433003"/>
          </a:xfrm>
          <a:prstGeom prst="roundRect">
            <a:avLst/>
          </a:prstGeom>
          <a:solidFill>
            <a:srgbClr val="549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End-User Needs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0D3AC4-ED3E-4031-8488-184157B55600}"/>
              </a:ext>
            </a:extLst>
          </p:cNvPr>
          <p:cNvGrpSpPr/>
          <p:nvPr/>
        </p:nvGrpSpPr>
        <p:grpSpPr>
          <a:xfrm>
            <a:off x="6319576" y="384311"/>
            <a:ext cx="5504922" cy="1353088"/>
            <a:chOff x="1024191" y="5290691"/>
            <a:chExt cx="3466922" cy="966590"/>
          </a:xfrm>
        </p:grpSpPr>
        <p:sp>
          <p:nvSpPr>
            <p:cNvPr id="7" name="Text Placeholder 5">
              <a:extLst>
                <a:ext uri="{FF2B5EF4-FFF2-40B4-BE49-F238E27FC236}">
                  <a16:creationId xmlns:a16="http://schemas.microsoft.com/office/drawing/2014/main" id="{D802CB79-73ED-4343-956E-B10451350FCB}"/>
                </a:ext>
              </a:extLst>
            </p:cNvPr>
            <p:cNvSpPr txBox="1">
              <a:spLocks/>
            </p:cNvSpPr>
            <p:nvPr/>
          </p:nvSpPr>
          <p:spPr>
            <a:xfrm>
              <a:off x="1024192" y="5307539"/>
              <a:ext cx="3466921" cy="9497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78C1"/>
                </a:buClr>
              </a:pPr>
              <a:r>
                <a:rPr lang="en-US" sz="1600" b="1" i="1" dirty="0">
                  <a:solidFill>
                    <a:srgbClr val="0061AA"/>
                  </a:solidFill>
                </a:rPr>
                <a:t>By The Way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dirty="0"/>
                <a:t>Ideas can come from anywhere as long as they connect to a decision-making end user! Have an idea? Tell your Fellow!</a:t>
              </a:r>
            </a:p>
          </p:txBody>
        </p:sp>
        <p:sp>
          <p:nvSpPr>
            <p:cNvPr id="8" name="Rounded Rectangle 45">
              <a:extLst>
                <a:ext uri="{FF2B5EF4-FFF2-40B4-BE49-F238E27FC236}">
                  <a16:creationId xmlns:a16="http://schemas.microsoft.com/office/drawing/2014/main" id="{646D09B3-4D96-447A-8C48-871333464B8A}"/>
                </a:ext>
              </a:extLst>
            </p:cNvPr>
            <p:cNvSpPr/>
            <p:nvPr/>
          </p:nvSpPr>
          <p:spPr>
            <a:xfrm>
              <a:off x="1024191" y="5290691"/>
              <a:ext cx="3466921" cy="830820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44C0A5-2FFF-46CB-A8F2-C5CF8CD2F726}"/>
              </a:ext>
            </a:extLst>
          </p:cNvPr>
          <p:cNvGrpSpPr/>
          <p:nvPr/>
        </p:nvGrpSpPr>
        <p:grpSpPr>
          <a:xfrm>
            <a:off x="1400459" y="1804736"/>
            <a:ext cx="2479666" cy="815191"/>
            <a:chOff x="415934" y="3403903"/>
            <a:chExt cx="2479666" cy="815191"/>
          </a:xfrm>
        </p:grpSpPr>
        <p:sp>
          <p:nvSpPr>
            <p:cNvPr id="10" name="Isosceles Triangle 110">
              <a:extLst>
                <a:ext uri="{FF2B5EF4-FFF2-40B4-BE49-F238E27FC236}">
                  <a16:creationId xmlns:a16="http://schemas.microsoft.com/office/drawing/2014/main" id="{78C846AA-929B-4485-B1D6-26C4B4F366F1}"/>
                </a:ext>
              </a:extLst>
            </p:cNvPr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" name="Rounded Rectangle 43">
              <a:extLst>
                <a:ext uri="{FF2B5EF4-FFF2-40B4-BE49-F238E27FC236}">
                  <a16:creationId xmlns:a16="http://schemas.microsoft.com/office/drawing/2014/main" id="{F2FAF8E4-E0FE-468B-822F-3A13CDA5A08F}"/>
                </a:ext>
              </a:extLst>
            </p:cNvPr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National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Science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Objectives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471473-17F7-463A-AEEB-824EA993E28D}"/>
              </a:ext>
            </a:extLst>
          </p:cNvPr>
          <p:cNvGrpSpPr/>
          <p:nvPr/>
        </p:nvGrpSpPr>
        <p:grpSpPr>
          <a:xfrm>
            <a:off x="1400459" y="2763063"/>
            <a:ext cx="2479666" cy="815191"/>
            <a:chOff x="415934" y="3403903"/>
            <a:chExt cx="2479666" cy="815191"/>
          </a:xfrm>
        </p:grpSpPr>
        <p:sp>
          <p:nvSpPr>
            <p:cNvPr id="14" name="Isosceles Triangle 110">
              <a:extLst>
                <a:ext uri="{FF2B5EF4-FFF2-40B4-BE49-F238E27FC236}">
                  <a16:creationId xmlns:a16="http://schemas.microsoft.com/office/drawing/2014/main" id="{309FD469-F58A-4AD3-B589-17BBE8584CF7}"/>
                </a:ext>
              </a:extLst>
            </p:cNvPr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5" name="Rounded Rectangle 48">
              <a:extLst>
                <a:ext uri="{FF2B5EF4-FFF2-40B4-BE49-F238E27FC236}">
                  <a16:creationId xmlns:a16="http://schemas.microsoft.com/office/drawing/2014/main" id="{651D782C-7860-425B-91B5-FC527AC6460F}"/>
                </a:ext>
              </a:extLst>
            </p:cNvPr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NASA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Program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Managers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F645E7-4304-4F7F-BD93-510025ADF82D}"/>
              </a:ext>
            </a:extLst>
          </p:cNvPr>
          <p:cNvGrpSpPr/>
          <p:nvPr/>
        </p:nvGrpSpPr>
        <p:grpSpPr>
          <a:xfrm>
            <a:off x="1400459" y="3720003"/>
            <a:ext cx="2479666" cy="815191"/>
            <a:chOff x="415934" y="3403903"/>
            <a:chExt cx="2479666" cy="815191"/>
          </a:xfrm>
        </p:grpSpPr>
        <p:sp>
          <p:nvSpPr>
            <p:cNvPr id="19" name="Isosceles Triangle 110">
              <a:extLst>
                <a:ext uri="{FF2B5EF4-FFF2-40B4-BE49-F238E27FC236}">
                  <a16:creationId xmlns:a16="http://schemas.microsoft.com/office/drawing/2014/main" id="{F1EA23D0-35F8-4F4E-B6C3-842F0DB3E22E}"/>
                </a:ext>
              </a:extLst>
            </p:cNvPr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0" name="Rounded Rectangle 51">
              <a:extLst>
                <a:ext uri="{FF2B5EF4-FFF2-40B4-BE49-F238E27FC236}">
                  <a16:creationId xmlns:a16="http://schemas.microsoft.com/office/drawing/2014/main" id="{54B9B4FB-2863-452E-A79E-B237135FAFBA}"/>
                </a:ext>
              </a:extLst>
            </p:cNvPr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DEVELOP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Science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Advisors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67D0E2-603E-479B-9969-7F51CCBA29C7}"/>
              </a:ext>
            </a:extLst>
          </p:cNvPr>
          <p:cNvGrpSpPr/>
          <p:nvPr/>
        </p:nvGrpSpPr>
        <p:grpSpPr>
          <a:xfrm>
            <a:off x="1400459" y="4668799"/>
            <a:ext cx="2479666" cy="815191"/>
            <a:chOff x="415934" y="3403903"/>
            <a:chExt cx="2479666" cy="815191"/>
          </a:xfrm>
        </p:grpSpPr>
        <p:sp>
          <p:nvSpPr>
            <p:cNvPr id="22" name="Isosceles Triangle 110">
              <a:extLst>
                <a:ext uri="{FF2B5EF4-FFF2-40B4-BE49-F238E27FC236}">
                  <a16:creationId xmlns:a16="http://schemas.microsoft.com/office/drawing/2014/main" id="{C68ABBC0-6F73-45BA-8143-2B06DD745E4A}"/>
                </a:ext>
              </a:extLst>
            </p:cNvPr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3" name="Rounded Rectangle 54">
              <a:extLst>
                <a:ext uri="{FF2B5EF4-FFF2-40B4-BE49-F238E27FC236}">
                  <a16:creationId xmlns:a16="http://schemas.microsoft.com/office/drawing/2014/main" id="{F747A669-1EA7-4BF8-89EA-8F91AEECFAF3}"/>
                </a:ext>
              </a:extLst>
            </p:cNvPr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NSF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Decadal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Survey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EBA848-9049-4D41-8494-F9DC48F40E49}"/>
              </a:ext>
            </a:extLst>
          </p:cNvPr>
          <p:cNvGrpSpPr/>
          <p:nvPr/>
        </p:nvGrpSpPr>
        <p:grpSpPr>
          <a:xfrm>
            <a:off x="8544686" y="1835987"/>
            <a:ext cx="2484120" cy="815191"/>
            <a:chOff x="6328342" y="3066637"/>
            <a:chExt cx="2484120" cy="815191"/>
          </a:xfrm>
        </p:grpSpPr>
        <p:sp>
          <p:nvSpPr>
            <p:cNvPr id="25" name="Isosceles Triangle 113">
              <a:extLst>
                <a:ext uri="{FF2B5EF4-FFF2-40B4-BE49-F238E27FC236}">
                  <a16:creationId xmlns:a16="http://schemas.microsoft.com/office/drawing/2014/main" id="{38F208D7-BE72-412C-94BD-51FC43365CA0}"/>
                </a:ext>
              </a:extLst>
            </p:cNvPr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6" name="Rounded Rectangle 57">
              <a:extLst>
                <a:ext uri="{FF2B5EF4-FFF2-40B4-BE49-F238E27FC236}">
                  <a16:creationId xmlns:a16="http://schemas.microsoft.com/office/drawing/2014/main" id="{251D3B8E-B374-4433-909A-E18B4DAAC349}"/>
                </a:ext>
              </a:extLst>
            </p:cNvPr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Environmental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Decision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Makers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1230FA-1D11-4EE6-8B58-5414C1ADF3C3}"/>
              </a:ext>
            </a:extLst>
          </p:cNvPr>
          <p:cNvGrpSpPr/>
          <p:nvPr/>
        </p:nvGrpSpPr>
        <p:grpSpPr>
          <a:xfrm>
            <a:off x="8544686" y="2763063"/>
            <a:ext cx="2484120" cy="815191"/>
            <a:chOff x="6328342" y="3066637"/>
            <a:chExt cx="2484120" cy="815191"/>
          </a:xfrm>
        </p:grpSpPr>
        <p:sp>
          <p:nvSpPr>
            <p:cNvPr id="28" name="Isosceles Triangle 113">
              <a:extLst>
                <a:ext uri="{FF2B5EF4-FFF2-40B4-BE49-F238E27FC236}">
                  <a16:creationId xmlns:a16="http://schemas.microsoft.com/office/drawing/2014/main" id="{1C2944E1-8776-406E-BF57-FD25C72D4284}"/>
                </a:ext>
              </a:extLst>
            </p:cNvPr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9" name="Rounded Rectangle 60">
              <a:extLst>
                <a:ext uri="{FF2B5EF4-FFF2-40B4-BE49-F238E27FC236}">
                  <a16:creationId xmlns:a16="http://schemas.microsoft.com/office/drawing/2014/main" id="{0866DDAE-0B22-4AEF-B30E-2793CF7A33FB}"/>
                </a:ext>
              </a:extLst>
            </p:cNvPr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State &amp; Local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Policy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Makers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C79A36-C51A-477E-961C-F128007990C6}"/>
              </a:ext>
            </a:extLst>
          </p:cNvPr>
          <p:cNvGrpSpPr/>
          <p:nvPr/>
        </p:nvGrpSpPr>
        <p:grpSpPr>
          <a:xfrm>
            <a:off x="1400459" y="5617595"/>
            <a:ext cx="2479666" cy="815191"/>
            <a:chOff x="415934" y="3403903"/>
            <a:chExt cx="2479666" cy="815191"/>
          </a:xfrm>
        </p:grpSpPr>
        <p:sp>
          <p:nvSpPr>
            <p:cNvPr id="31" name="Isosceles Triangle 110">
              <a:extLst>
                <a:ext uri="{FF2B5EF4-FFF2-40B4-BE49-F238E27FC236}">
                  <a16:creationId xmlns:a16="http://schemas.microsoft.com/office/drawing/2014/main" id="{F5DF9674-2BD5-4336-8121-AC7F837D23DE}"/>
                </a:ext>
              </a:extLst>
            </p:cNvPr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2" name="Rounded Rectangle 63">
              <a:extLst>
                <a:ext uri="{FF2B5EF4-FFF2-40B4-BE49-F238E27FC236}">
                  <a16:creationId xmlns:a16="http://schemas.microsoft.com/office/drawing/2014/main" id="{B7EEAFB6-4D48-43FD-95F2-BDCF19B53F9B}"/>
                </a:ext>
              </a:extLst>
            </p:cNvPr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New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NASA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Missions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CD9DF8C-7652-43CC-A843-30743751604F}"/>
              </a:ext>
            </a:extLst>
          </p:cNvPr>
          <p:cNvGrpSpPr/>
          <p:nvPr/>
        </p:nvGrpSpPr>
        <p:grpSpPr>
          <a:xfrm>
            <a:off x="8544686" y="3726512"/>
            <a:ext cx="2460978" cy="815192"/>
            <a:chOff x="6328342" y="3102728"/>
            <a:chExt cx="2460978" cy="750851"/>
          </a:xfrm>
        </p:grpSpPr>
        <p:sp>
          <p:nvSpPr>
            <p:cNvPr id="34" name="Isosceles Triangle 113">
              <a:extLst>
                <a:ext uri="{FF2B5EF4-FFF2-40B4-BE49-F238E27FC236}">
                  <a16:creationId xmlns:a16="http://schemas.microsoft.com/office/drawing/2014/main" id="{2B052688-CE46-4863-A958-441CE91844A3}"/>
                </a:ext>
              </a:extLst>
            </p:cNvPr>
            <p:cNvSpPr/>
            <p:nvPr/>
          </p:nvSpPr>
          <p:spPr>
            <a:xfrm rot="16200000">
              <a:off x="6097328" y="3363854"/>
              <a:ext cx="690628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5" name="Rounded Rectangle 66">
              <a:extLst>
                <a:ext uri="{FF2B5EF4-FFF2-40B4-BE49-F238E27FC236}">
                  <a16:creationId xmlns:a16="http://schemas.microsoft.com/office/drawing/2014/main" id="{4438CE9B-B113-4F7D-996D-9D030D8C7B31}"/>
                </a:ext>
              </a:extLst>
            </p:cNvPr>
            <p:cNvSpPr/>
            <p:nvPr/>
          </p:nvSpPr>
          <p:spPr>
            <a:xfrm>
              <a:off x="6503320" y="3102728"/>
              <a:ext cx="2286000" cy="75085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DEVELOP</a:t>
              </a:r>
            </a:p>
            <a:p>
              <a:pPr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Leads/Fellows &amp; Participants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156688-162E-49F9-A3A6-988974FEC714}"/>
              </a:ext>
            </a:extLst>
          </p:cNvPr>
          <p:cNvGrpSpPr/>
          <p:nvPr/>
        </p:nvGrpSpPr>
        <p:grpSpPr>
          <a:xfrm>
            <a:off x="8544686" y="4644502"/>
            <a:ext cx="2484120" cy="815191"/>
            <a:chOff x="6328342" y="3066637"/>
            <a:chExt cx="2484120" cy="815191"/>
          </a:xfrm>
        </p:grpSpPr>
        <p:sp>
          <p:nvSpPr>
            <p:cNvPr id="37" name="Isosceles Triangle 113">
              <a:extLst>
                <a:ext uri="{FF2B5EF4-FFF2-40B4-BE49-F238E27FC236}">
                  <a16:creationId xmlns:a16="http://schemas.microsoft.com/office/drawing/2014/main" id="{FB32544F-B327-4200-93D1-60F79A5199DF}"/>
                </a:ext>
              </a:extLst>
            </p:cNvPr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8" name="Rounded Rectangle 69">
              <a:extLst>
                <a:ext uri="{FF2B5EF4-FFF2-40B4-BE49-F238E27FC236}">
                  <a16:creationId xmlns:a16="http://schemas.microsoft.com/office/drawing/2014/main" id="{0F560879-1174-487B-87D5-8EC5135B4FEC}"/>
                </a:ext>
              </a:extLst>
            </p:cNvPr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Local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Communities &amp;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Tribal Entities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F9F8FAA-6080-4F75-9A93-2DB42D194C68}"/>
              </a:ext>
            </a:extLst>
          </p:cNvPr>
          <p:cNvGrpSpPr/>
          <p:nvPr/>
        </p:nvGrpSpPr>
        <p:grpSpPr>
          <a:xfrm>
            <a:off x="8544683" y="5590283"/>
            <a:ext cx="2484120" cy="815191"/>
            <a:chOff x="6328342" y="3066637"/>
            <a:chExt cx="2484120" cy="815191"/>
          </a:xfrm>
        </p:grpSpPr>
        <p:sp>
          <p:nvSpPr>
            <p:cNvPr id="40" name="Isosceles Triangle 113">
              <a:extLst>
                <a:ext uri="{FF2B5EF4-FFF2-40B4-BE49-F238E27FC236}">
                  <a16:creationId xmlns:a16="http://schemas.microsoft.com/office/drawing/2014/main" id="{096E0EAC-397B-4153-9135-B9BFA21F1E01}"/>
                </a:ext>
              </a:extLst>
            </p:cNvPr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41" name="Rounded Rectangle 72">
              <a:extLst>
                <a:ext uri="{FF2B5EF4-FFF2-40B4-BE49-F238E27FC236}">
                  <a16:creationId xmlns:a16="http://schemas.microsoft.com/office/drawing/2014/main" id="{0B934459-ACD3-4672-A1A9-EA7F6EDA2613}"/>
                </a:ext>
              </a:extLst>
            </p:cNvPr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Federal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Agencies &amp;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Organizations</a:t>
              </a: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038A1D3-ECAB-4716-9193-14E996B2108E}"/>
              </a:ext>
            </a:extLst>
          </p:cNvPr>
          <p:cNvCxnSpPr>
            <a:stCxn id="10" idx="0"/>
          </p:cNvCxnSpPr>
          <p:nvPr/>
        </p:nvCxnSpPr>
        <p:spPr>
          <a:xfrm>
            <a:off x="3880125" y="2212331"/>
            <a:ext cx="766681" cy="58896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155A91-EC5B-4B8F-9B58-8F98469F616B}"/>
              </a:ext>
            </a:extLst>
          </p:cNvPr>
          <p:cNvCxnSpPr>
            <a:stCxn id="14" idx="0"/>
          </p:cNvCxnSpPr>
          <p:nvPr/>
        </p:nvCxnSpPr>
        <p:spPr>
          <a:xfrm flipV="1">
            <a:off x="3880125" y="3168637"/>
            <a:ext cx="681795" cy="2021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BA7C935-4315-4568-953A-9A2D2EA67A6E}"/>
              </a:ext>
            </a:extLst>
          </p:cNvPr>
          <p:cNvCxnSpPr/>
          <p:nvPr/>
        </p:nvCxnSpPr>
        <p:spPr>
          <a:xfrm>
            <a:off x="3879660" y="4113705"/>
            <a:ext cx="652121" cy="2019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5316039-951A-4207-94CE-E587B8C8A180}"/>
              </a:ext>
            </a:extLst>
          </p:cNvPr>
          <p:cNvCxnSpPr/>
          <p:nvPr/>
        </p:nvCxnSpPr>
        <p:spPr>
          <a:xfrm flipV="1">
            <a:off x="3891670" y="4782728"/>
            <a:ext cx="662119" cy="293667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03F9FA6-51A1-46F1-B4C8-EC9446690A1E}"/>
              </a:ext>
            </a:extLst>
          </p:cNvPr>
          <p:cNvCxnSpPr>
            <a:stCxn id="31" idx="0"/>
          </p:cNvCxnSpPr>
          <p:nvPr/>
        </p:nvCxnSpPr>
        <p:spPr>
          <a:xfrm flipV="1">
            <a:off x="3880125" y="5076394"/>
            <a:ext cx="828588" cy="948796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53195C1-7D87-4820-A36D-085FBD05D102}"/>
              </a:ext>
            </a:extLst>
          </p:cNvPr>
          <p:cNvCxnSpPr>
            <a:stCxn id="40" idx="0"/>
          </p:cNvCxnSpPr>
          <p:nvPr/>
        </p:nvCxnSpPr>
        <p:spPr>
          <a:xfrm flipH="1" flipV="1">
            <a:off x="7382117" y="5050240"/>
            <a:ext cx="1162566" cy="947637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F15DD53-61EE-4B6B-BEFA-8B095C51E73A}"/>
              </a:ext>
            </a:extLst>
          </p:cNvPr>
          <p:cNvCxnSpPr>
            <a:stCxn id="37" idx="0"/>
          </p:cNvCxnSpPr>
          <p:nvPr/>
        </p:nvCxnSpPr>
        <p:spPr>
          <a:xfrm flipH="1" flipV="1">
            <a:off x="7655100" y="4744770"/>
            <a:ext cx="889586" cy="307326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FC1213-3540-4545-A98C-79EDAC04EA05}"/>
              </a:ext>
            </a:extLst>
          </p:cNvPr>
          <p:cNvCxnSpPr/>
          <p:nvPr/>
        </p:nvCxnSpPr>
        <p:spPr>
          <a:xfrm flipH="1" flipV="1">
            <a:off x="7631810" y="4132610"/>
            <a:ext cx="912876" cy="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FFEC910-2AA4-4E4B-BA26-E2D3DFB66EDD}"/>
              </a:ext>
            </a:extLst>
          </p:cNvPr>
          <p:cNvCxnSpPr/>
          <p:nvPr/>
        </p:nvCxnSpPr>
        <p:spPr>
          <a:xfrm flipH="1" flipV="1">
            <a:off x="7631810" y="3167325"/>
            <a:ext cx="912876" cy="6148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8F30E94-CD46-4087-96AD-37D7CD549D54}"/>
              </a:ext>
            </a:extLst>
          </p:cNvPr>
          <p:cNvCxnSpPr/>
          <p:nvPr/>
        </p:nvCxnSpPr>
        <p:spPr>
          <a:xfrm flipH="1">
            <a:off x="7476400" y="2243581"/>
            <a:ext cx="1068286" cy="519482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6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Project Lifecycle</a:t>
            </a:r>
            <a:endParaRPr lang="en-US" sz="32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3C5209D-CCC5-4580-9E35-928E1D52FE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2045414"/>
              </p:ext>
            </p:extLst>
          </p:nvPr>
        </p:nvGraphicFramePr>
        <p:xfrm>
          <a:off x="258479" y="1089887"/>
          <a:ext cx="11095320" cy="3375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201" y="3925614"/>
            <a:ext cx="10712115" cy="29323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All DEVELOP projects center around a </a:t>
            </a:r>
            <a:r>
              <a:rPr lang="en-US" b="1" dirty="0"/>
              <a:t>decision</a:t>
            </a:r>
            <a:r>
              <a:rPr lang="en-US" dirty="0"/>
              <a:t>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DEVELOP identifies the information that would be helpful to the partner when making this decision. This is the partner’s need.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Project end products are designed to fit into the partner’s decision-making process.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The end deliverable package is handed off for partners to explore further and assess integration into their decision-making process.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Sometimes we have to reach back out to teams after the end of the term for clarification on final deliverables. We appreciate your help in answering these questions!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6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A77FB5-0669-4054-8928-1201864DD592}"/>
              </a:ext>
            </a:extLst>
          </p:cNvPr>
          <p:cNvSpPr/>
          <p:nvPr/>
        </p:nvSpPr>
        <p:spPr>
          <a:xfrm>
            <a:off x="981948" y="4416574"/>
            <a:ext cx="9195661" cy="503812"/>
          </a:xfrm>
          <a:prstGeom prst="roundRect">
            <a:avLst/>
          </a:prstGeom>
          <a:noFill/>
          <a:ln w="9525">
            <a:solidFill>
              <a:srgbClr val="266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E89BA1-0B39-41AA-AB5B-46ADD819D349}"/>
              </a:ext>
            </a:extLst>
          </p:cNvPr>
          <p:cNvSpPr txBox="1"/>
          <p:nvPr/>
        </p:nvSpPr>
        <p:spPr>
          <a:xfrm>
            <a:off x="836596" y="1781110"/>
            <a:ext cx="1071372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Although your project will last 10 weeks, you will not have the full 10 weeks to work directly on the project. </a:t>
            </a:r>
          </a:p>
          <a:p>
            <a:pPr marL="284163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Generally speaking, you will likely only work on the actual data processing &amp; analysis for 6 or 7 weeks. </a:t>
            </a:r>
          </a:p>
          <a:p>
            <a:pPr marL="284163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Remember that creating deliverables &amp; conducting literature review are essential parts of the project.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DB8DC5-758C-44C4-8C64-66B922DFE159}"/>
              </a:ext>
            </a:extLst>
          </p:cNvPr>
          <p:cNvSpPr txBox="1"/>
          <p:nvPr/>
        </p:nvSpPr>
        <p:spPr>
          <a:xfrm>
            <a:off x="1826064" y="5636552"/>
            <a:ext cx="3142911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Literature Review, Methodology Creation, Data Acquisition, Deliverables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628C8E-BFC3-4227-8578-B86216C20B42}"/>
              </a:ext>
            </a:extLst>
          </p:cNvPr>
          <p:cNvSpPr txBox="1"/>
          <p:nvPr/>
        </p:nvSpPr>
        <p:spPr>
          <a:xfrm>
            <a:off x="4968975" y="2934435"/>
            <a:ext cx="276809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Data Processing, Data Analysis, Deliverables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3FB9E1-9CF0-476A-93DC-EB129A7FD1BE}"/>
              </a:ext>
            </a:extLst>
          </p:cNvPr>
          <p:cNvSpPr txBox="1"/>
          <p:nvPr/>
        </p:nvSpPr>
        <p:spPr>
          <a:xfrm>
            <a:off x="7624078" y="5636552"/>
            <a:ext cx="3010393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Project Wrap-Up, Finalize Results, Final Deliverables, Project Handoff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F709865F-93CF-43C8-B118-6CEC390709BF}"/>
              </a:ext>
            </a:extLst>
          </p:cNvPr>
          <p:cNvSpPr/>
          <p:nvPr/>
        </p:nvSpPr>
        <p:spPr>
          <a:xfrm rot="5400000">
            <a:off x="3071066" y="4005912"/>
            <a:ext cx="637496" cy="2466445"/>
          </a:xfrm>
          <a:prstGeom prst="rightBrace">
            <a:avLst>
              <a:gd name="adj1" fmla="val 31385"/>
              <a:gd name="adj2" fmla="val 49443"/>
            </a:avLst>
          </a:prstGeom>
          <a:ln w="12700">
            <a:solidFill>
              <a:srgbClr val="D065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2EE49B7F-2882-4A2E-8E4A-A696948B16BF}"/>
              </a:ext>
            </a:extLst>
          </p:cNvPr>
          <p:cNvSpPr/>
          <p:nvPr/>
        </p:nvSpPr>
        <p:spPr>
          <a:xfrm rot="5400000">
            <a:off x="8585781" y="4320482"/>
            <a:ext cx="612661" cy="1812471"/>
          </a:xfrm>
          <a:prstGeom prst="rightBrace">
            <a:avLst>
              <a:gd name="adj1" fmla="val 31385"/>
              <a:gd name="adj2" fmla="val 49443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27B50D4B-90F7-42F3-AB33-67620D4B5AF1}"/>
              </a:ext>
            </a:extLst>
          </p:cNvPr>
          <p:cNvSpPr/>
          <p:nvPr/>
        </p:nvSpPr>
        <p:spPr>
          <a:xfrm rot="16200000">
            <a:off x="5957142" y="1538751"/>
            <a:ext cx="693786" cy="5061860"/>
          </a:xfrm>
          <a:prstGeom prst="rightBrace">
            <a:avLst>
              <a:gd name="adj1" fmla="val 31385"/>
              <a:gd name="adj2" fmla="val 49443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Project Workload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939D7-BF99-4FAC-A825-B33094BCA599}"/>
              </a:ext>
            </a:extLst>
          </p:cNvPr>
          <p:cNvSpPr txBox="1"/>
          <p:nvPr/>
        </p:nvSpPr>
        <p:spPr>
          <a:xfrm>
            <a:off x="1060140" y="4494347"/>
            <a:ext cx="9574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Week	1             2             3             4             5             6             7             8                9             10</a:t>
            </a:r>
          </a:p>
        </p:txBody>
      </p:sp>
    </p:spTree>
    <p:extLst>
      <p:ext uri="{BB962C8B-B14F-4D97-AF65-F5344CB8AC3E}">
        <p14:creationId xmlns:p14="http://schemas.microsoft.com/office/powerpoint/2010/main" val="42936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60445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Deliverables</a:t>
            </a:r>
            <a:endParaRPr lang="en-US" sz="3200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199" y="1517599"/>
            <a:ext cx="4614047" cy="4381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All Projects Create…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Project Summary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Study Area Shapefile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Presentation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Poster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Tech Paper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DEVELOPedia Page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Website Image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Feedback Form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2B76D-1838-45F1-AFE6-2B864C771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9"/>
          <a:stretch/>
        </p:blipFill>
        <p:spPr>
          <a:xfrm>
            <a:off x="5648763" y="650153"/>
            <a:ext cx="5705036" cy="3227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8EA399A3-3EE7-4B24-9455-2D698F4C4C06}"/>
              </a:ext>
            </a:extLst>
          </p:cNvPr>
          <p:cNvSpPr txBox="1">
            <a:spLocks/>
          </p:cNvSpPr>
          <p:nvPr/>
        </p:nvSpPr>
        <p:spPr>
          <a:xfrm>
            <a:off x="5700272" y="4180225"/>
            <a:ext cx="7175937" cy="78283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Some Projects Create…</a:t>
            </a:r>
            <a:endParaRPr lang="en-US" dirty="0"/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CE7D92AD-E124-4D62-83A4-BA8C2A2B3CF8}"/>
              </a:ext>
            </a:extLst>
          </p:cNvPr>
          <p:cNvSpPr txBox="1">
            <a:spLocks/>
          </p:cNvSpPr>
          <p:nvPr/>
        </p:nvSpPr>
        <p:spPr>
          <a:xfrm>
            <a:off x="5593579" y="4907072"/>
            <a:ext cx="5956738" cy="1485417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Tutorial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Video &amp; Transcript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Code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Social Media Campaign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Flyer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Brochure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52C94BE-74F9-4437-8757-71AF50482A95}"/>
              </a:ext>
            </a:extLst>
          </p:cNvPr>
          <p:cNvGrpSpPr/>
          <p:nvPr/>
        </p:nvGrpSpPr>
        <p:grpSpPr>
          <a:xfrm>
            <a:off x="622803" y="5827505"/>
            <a:ext cx="4593374" cy="1129967"/>
            <a:chOff x="1024191" y="5290691"/>
            <a:chExt cx="3466922" cy="1098923"/>
          </a:xfrm>
        </p:grpSpPr>
        <p:sp>
          <p:nvSpPr>
            <p:cNvPr id="10" name="Text Placeholder 5">
              <a:extLst>
                <a:ext uri="{FF2B5EF4-FFF2-40B4-BE49-F238E27FC236}">
                  <a16:creationId xmlns:a16="http://schemas.microsoft.com/office/drawing/2014/main" id="{156B3315-DE76-41F1-945F-B9A4805F7861}"/>
                </a:ext>
              </a:extLst>
            </p:cNvPr>
            <p:cNvSpPr txBox="1">
              <a:spLocks/>
            </p:cNvSpPr>
            <p:nvPr/>
          </p:nvSpPr>
          <p:spPr>
            <a:xfrm>
              <a:off x="1024192" y="5307537"/>
              <a:ext cx="3466921" cy="108207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78C1"/>
                </a:buClr>
              </a:pPr>
              <a:r>
                <a:rPr lang="en-US" sz="1600" b="1" i="1" dirty="0">
                  <a:solidFill>
                    <a:srgbClr val="0061AA"/>
                  </a:solidFill>
                </a:rPr>
                <a:t>By The Way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dirty="0"/>
                <a:t>Start deliverables </a:t>
              </a:r>
              <a:r>
                <a:rPr lang="en-US" sz="1600" i="1" dirty="0"/>
                <a:t>early</a:t>
              </a:r>
              <a:r>
                <a:rPr lang="en-US" sz="1600" dirty="0"/>
                <a:t> and work on them </a:t>
              </a:r>
              <a:r>
                <a:rPr lang="en-US" sz="1600" i="1" dirty="0"/>
                <a:t>incrementally</a:t>
              </a:r>
              <a:r>
                <a:rPr lang="en-US" sz="1600" dirty="0"/>
                <a:t> to make life easier later!</a:t>
              </a:r>
            </a:p>
          </p:txBody>
        </p:sp>
        <p:sp>
          <p:nvSpPr>
            <p:cNvPr id="11" name="Rounded Rectangle 45">
              <a:extLst>
                <a:ext uri="{FF2B5EF4-FFF2-40B4-BE49-F238E27FC236}">
                  <a16:creationId xmlns:a16="http://schemas.microsoft.com/office/drawing/2014/main" id="{99D43846-8F90-4E57-9A46-6B784E99244B}"/>
                </a:ext>
              </a:extLst>
            </p:cNvPr>
            <p:cNvSpPr/>
            <p:nvPr/>
          </p:nvSpPr>
          <p:spPr>
            <a:xfrm>
              <a:off x="1024191" y="5290691"/>
              <a:ext cx="3466921" cy="830820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703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Project Handoff</a:t>
            </a:r>
            <a:endParaRPr lang="en-US" sz="3200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201" y="1803209"/>
            <a:ext cx="7060323" cy="4637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Handoffs are an important step in transitioning results and methodologies to end users and working towards the goal of the end users integrating NASA Earth observations into their decision-making processes. 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Depending on what you are handing off, be cognizant that you must get materials approved by NASA prior to handoff.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  <a:p>
            <a:pPr marL="60325"/>
            <a:r>
              <a:rPr lang="en-US" b="1" dirty="0">
                <a:solidFill>
                  <a:srgbClr val="0070C0"/>
                </a:solidFill>
              </a:rPr>
              <a:t>Commonly Used Handoff Styles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Email deliverables (Tech Paper, Tutorials, Presentation, etc.)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Teleconference or videoconference presenting the results and methodologies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In-person presentation of results and methodologies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A61D70-FC31-4D94-8DCF-E0EC2B5962A7}"/>
              </a:ext>
            </a:extLst>
          </p:cNvPr>
          <p:cNvGrpSpPr/>
          <p:nvPr/>
        </p:nvGrpSpPr>
        <p:grpSpPr>
          <a:xfrm>
            <a:off x="8299115" y="4712062"/>
            <a:ext cx="3242185" cy="1479326"/>
            <a:chOff x="1024192" y="5290691"/>
            <a:chExt cx="2582176" cy="1056769"/>
          </a:xfrm>
        </p:grpSpPr>
        <p:sp>
          <p:nvSpPr>
            <p:cNvPr id="6" name="Text Placeholder 5">
              <a:extLst>
                <a:ext uri="{FF2B5EF4-FFF2-40B4-BE49-F238E27FC236}">
                  <a16:creationId xmlns:a16="http://schemas.microsoft.com/office/drawing/2014/main" id="{54908FB0-A634-44DF-A39C-2F09CA2815C2}"/>
                </a:ext>
              </a:extLst>
            </p:cNvPr>
            <p:cNvSpPr txBox="1">
              <a:spLocks/>
            </p:cNvSpPr>
            <p:nvPr/>
          </p:nvSpPr>
          <p:spPr>
            <a:xfrm>
              <a:off x="1024192" y="5344204"/>
              <a:ext cx="2536864" cy="9497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78C1"/>
                </a:buClr>
              </a:pPr>
              <a:r>
                <a:rPr lang="en-US" sz="1600" b="1" i="1" dirty="0">
                  <a:solidFill>
                    <a:srgbClr val="0061AA"/>
                  </a:solidFill>
                </a:rPr>
                <a:t>By The Way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dirty="0"/>
                <a:t>Get creative in how and what you hand off. Interesting idea? Speak to your Fellow about it!</a:t>
              </a:r>
            </a:p>
          </p:txBody>
        </p:sp>
        <p:sp>
          <p:nvSpPr>
            <p:cNvPr id="7" name="Rounded Rectangle 40">
              <a:extLst>
                <a:ext uri="{FF2B5EF4-FFF2-40B4-BE49-F238E27FC236}">
                  <a16:creationId xmlns:a16="http://schemas.microsoft.com/office/drawing/2014/main" id="{E1F05578-9D9E-4900-A5F2-BEBED0292681}"/>
                </a:ext>
              </a:extLst>
            </p:cNvPr>
            <p:cNvSpPr/>
            <p:nvPr/>
          </p:nvSpPr>
          <p:spPr>
            <a:xfrm>
              <a:off x="1024192" y="5290691"/>
              <a:ext cx="2582176" cy="1056769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C976DF9-D0FE-4A73-AFC9-7F85AD2D0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116" y="480334"/>
            <a:ext cx="3251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3BF63D-5002-4943-B22B-47DAA18A79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7" b="20768"/>
          <a:stretch/>
        </p:blipFill>
        <p:spPr>
          <a:xfrm>
            <a:off x="8290101" y="2609631"/>
            <a:ext cx="3251200" cy="173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87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0913"/>
            <a:ext cx="4972630" cy="1236565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en-US" sz="3200" dirty="0"/>
              <a:t>Project Assessment – </a:t>
            </a:r>
          </a:p>
          <a:p>
            <a:pPr>
              <a:spcBef>
                <a:spcPts val="0"/>
              </a:spcBef>
            </a:pPr>
            <a:r>
              <a:rPr lang="en-US" altLang="en-US" sz="3200" dirty="0"/>
              <a:t>Partner Inputs </a:t>
            </a:r>
            <a:endParaRPr lang="en-US" sz="3200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638796" y="1987478"/>
            <a:ext cx="4253475" cy="4637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>
                <a:solidFill>
                  <a:srgbClr val="5595AC"/>
                </a:solidFill>
              </a:rPr>
              <a:t>Pre-Project Partner Form </a:t>
            </a:r>
            <a:r>
              <a:rPr lang="en-US" dirty="0"/>
              <a:t>was sent out before the term to gather information about partner needs and expectations. A </a:t>
            </a:r>
            <a:r>
              <a:rPr lang="en-US" b="1" dirty="0">
                <a:solidFill>
                  <a:srgbClr val="5595AC"/>
                </a:solidFill>
              </a:rPr>
              <a:t>Post-Project Partner Form </a:t>
            </a:r>
            <a:r>
              <a:rPr lang="en-US" dirty="0"/>
              <a:t>will follow the completion of the term to collect information regarding the perceptions of success of collaborating with DEVELOP.</a:t>
            </a:r>
          </a:p>
          <a:p>
            <a:pPr marL="971550" lvl="1" indent="-225425">
              <a:buFont typeface="Arial" panose="020B0604020202020204" pitchFamily="34" charset="0"/>
              <a:buChar char="•"/>
            </a:pPr>
            <a:r>
              <a:rPr lang="en-US" dirty="0"/>
              <a:t>Were the project results and methodologies useful? </a:t>
            </a:r>
          </a:p>
          <a:p>
            <a:pPr marL="971550" lvl="1" indent="-225425">
              <a:buFont typeface="Arial" panose="020B0604020202020204" pitchFamily="34" charset="0"/>
              <a:buChar char="•"/>
            </a:pPr>
            <a:r>
              <a:rPr lang="en-US" dirty="0"/>
              <a:t>Was the experience a good one? </a:t>
            </a:r>
          </a:p>
          <a:p>
            <a:pPr marL="971550" lvl="1" indent="-225425">
              <a:buFont typeface="Arial" panose="020B0604020202020204" pitchFamily="34" charset="0"/>
              <a:buChar char="•"/>
            </a:pPr>
            <a:r>
              <a:rPr lang="en-US" dirty="0"/>
              <a:t>Is the partner using the results or methodologies in their decision-making process?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506AD1-58B0-452B-84B0-B4140205524D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2A524D6-CD3B-496B-833B-1DBB2BE46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C84B6DF-B5F6-4EE2-A313-0C5F68D7E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48A800B-DEF6-4A97-AA43-453E5CC82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B7D843B-E658-4D73-9A89-1515F0F1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7D755BF-13BB-4E5B-AD99-BAD7E439E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6B16F37-DD38-46F9-9A94-D4BEE1C9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3AC2C2-CC1D-4378-96B7-058C56E91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EFFE9C3-644C-4EA7-804E-664AA9E4B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FACA1A0-29F3-45FF-A923-B897623F5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  <p:pic>
        <p:nvPicPr>
          <p:cNvPr id="4" name="Picture 3" descr="A picture containing person, indoor, wall, suit&#10;&#10;Description automatically generated">
            <a:extLst>
              <a:ext uri="{FF2B5EF4-FFF2-40B4-BE49-F238E27FC236}">
                <a16:creationId xmlns:a16="http://schemas.microsoft.com/office/drawing/2014/main" id="{6B0FC524-7C49-B388-9AF1-4F85AC01A8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788" y="298166"/>
            <a:ext cx="4833293" cy="3224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E107FF-6CCF-676A-0046-0879538DB3E6}"/>
              </a:ext>
            </a:extLst>
          </p:cNvPr>
          <p:cNvSpPr txBox="1"/>
          <p:nvPr/>
        </p:nvSpPr>
        <p:spPr>
          <a:xfrm>
            <a:off x="5190495" y="3887221"/>
            <a:ext cx="52910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can use information from the Pre-Project Partner Form to </a:t>
            </a:r>
            <a:r>
              <a:rPr lang="en-US" b="1" dirty="0">
                <a:solidFill>
                  <a:srgbClr val="5595AC"/>
                </a:solidFill>
              </a:rPr>
              <a:t>better understand your partners’ needs, level of experience with NASA EOs, and decision-making processes.</a:t>
            </a:r>
          </a:p>
          <a:p>
            <a:pPr marL="60325"/>
            <a:endParaRPr lang="en-US" b="1" dirty="0">
              <a:solidFill>
                <a:srgbClr val="5595AC"/>
              </a:solidFill>
            </a:endParaRP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communicate to your partners that DEVELOP will stay in touch and send a brief survey after the end of the project’s final term.</a:t>
            </a:r>
          </a:p>
        </p:txBody>
      </p:sp>
    </p:spTree>
    <p:extLst>
      <p:ext uri="{BB962C8B-B14F-4D97-AF65-F5344CB8AC3E}">
        <p14:creationId xmlns:p14="http://schemas.microsoft.com/office/powerpoint/2010/main" val="14711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Feasibility Considerations</a:t>
            </a:r>
            <a:endParaRPr lang="en-US" sz="3200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202" y="1945103"/>
            <a:ext cx="9267496" cy="4547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DEVELOP projects are 10-week feasibility studies – in 10 weeks, validation efforts are limited at best.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Be mindful in how you communicate with partners – do not overpromise or oversell your products and results. 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NASA does not develop or prescribe policy, thus DEVELOP projects do not either – they simply demonstrate the feasibility of integrating NASA Earth observations into decision-making processes. 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Other agencies and organizations may use the data and scientific results in their policy analysis and development.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NASA funds DEVELOP, thus DEVELOP projects are focused on the application of freely-available NASA Earth observations.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The North Carolina node receives NOAA funds, so they have an additional directive to highlight NOAA </a:t>
            </a:r>
            <a:r>
              <a:rPr lang="en-US" dirty="0" err="1"/>
              <a:t>CDRs.</a:t>
            </a:r>
            <a:endParaRPr lang="en-US" dirty="0"/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6548DC-698C-4186-B052-9DCC7D55ED27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2107A45-5602-4B42-9B25-255CF859A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EB4D50F-94DE-4B7B-B70D-897CCA8F6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87A3F9C-4A50-411A-956D-13DBC8039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647AD4F-E9F8-4466-AD4E-57E774979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58C6603-1B1D-4B8D-9FE7-6DB3D6C8F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D445E05-C407-4928-95B0-E98170487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E839497-8FD2-4BCD-9EA8-720934278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CC55B7-912E-4DF6-89CD-D0BE2C58C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72651C5-3CA8-49CC-B5E6-DBBD8DB6F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002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18E9C"/>
        </a:solidFill>
        <a:ln w="9207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ervir Highlights_20191028" id="{A7FD4D31-B20B-B74B-82AF-C8AC2278C00A}" vid="{03EC6B61-F944-B646-B827-3DC62659C5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137B7158B5884495B75C774E6EAA67" ma:contentTypeVersion="12" ma:contentTypeDescription="Create a new document." ma:contentTypeScope="" ma:versionID="5e7b20921abae08b3fd7932cda7a1f89">
  <xsd:schema xmlns:xsd="http://www.w3.org/2001/XMLSchema" xmlns:xs="http://www.w3.org/2001/XMLSchema" xmlns:p="http://schemas.microsoft.com/office/2006/metadata/properties" xmlns:ns2="21e6a8e8-1dff-48a6-ab9b-8d556c6946c0" xmlns:ns3="7df78d0b-135a-4de7-9166-7c181cd87fb4" targetNamespace="http://schemas.microsoft.com/office/2006/metadata/properties" ma:root="true" ma:fieldsID="b867505f7651fa3182d86d8975d876a8" ns2:_="" ns3:_="">
    <xsd:import namespace="21e6a8e8-1dff-48a6-ab9b-8d556c6946c0"/>
    <xsd:import namespace="7df78d0b-135a-4de7-9166-7c181cd87f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6a8e8-1dff-48a6-ab9b-8d556c6946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78d0b-135a-4de7-9166-7c181cd87fb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4207DF-4E88-4BED-A1F8-6BC0517897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e6a8e8-1dff-48a6-ab9b-8d556c6946c0"/>
    <ds:schemaRef ds:uri="7df78d0b-135a-4de7-9166-7c181cd87f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99622A-187F-4B94-BE8D-A1C3CFDD87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6A1233-9C60-4222-9D2C-07E9D3D67A9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1_Theme2</Template>
  <TotalTime>9563</TotalTime>
  <Words>1075</Words>
  <Application>Microsoft Office PowerPoint</Application>
  <PresentationFormat>Widescreen</PresentationFormat>
  <Paragraphs>169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Georgia</vt:lpstr>
      <vt:lpstr>1_Theme2</vt:lpstr>
      <vt:lpstr>PowerPoint Presentation</vt:lpstr>
      <vt:lpstr>PROJECTS</vt:lpstr>
      <vt:lpstr>PROJECTS</vt:lpstr>
      <vt:lpstr>PROJECTS</vt:lpstr>
      <vt:lpstr>PROJECTS</vt:lpstr>
      <vt:lpstr>PROJECTS</vt:lpstr>
      <vt:lpstr>PROJECTS</vt:lpstr>
      <vt:lpstr>PROJECTS</vt:lpstr>
      <vt:lpstr>PROJECTS</vt:lpstr>
      <vt:lpstr>PowerPoint Presentation</vt:lpstr>
      <vt:lpstr>PROJECTS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 Rosenblatt</dc:creator>
  <cp:lastModifiedBy>Clayton, Amanda L. (LARC-E3)[SSAI DEVELOP]</cp:lastModifiedBy>
  <cp:revision>231</cp:revision>
  <dcterms:created xsi:type="dcterms:W3CDTF">2019-10-30T16:09:36Z</dcterms:created>
  <dcterms:modified xsi:type="dcterms:W3CDTF">2022-09-09T22:42:57Z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0x010100AA137B7158B5884495B75C774E6EAA67</vt:lpwstr>
  </property>
</Properties>
</file>