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15"/>
  </p:notesMasterIdLst>
  <p:handoutMasterIdLst>
    <p:handoutMasterId r:id="rId16"/>
  </p:handoutMasterIdLst>
  <p:sldIdLst>
    <p:sldId id="319" r:id="rId5"/>
    <p:sldId id="351" r:id="rId6"/>
    <p:sldId id="355" r:id="rId7"/>
    <p:sldId id="356" r:id="rId8"/>
    <p:sldId id="357" r:id="rId9"/>
    <p:sldId id="352" r:id="rId10"/>
    <p:sldId id="360" r:id="rId11"/>
    <p:sldId id="362" r:id="rId12"/>
    <p:sldId id="359" r:id="rId13"/>
    <p:sldId id="36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079F6B-2024-47AC-C75F-BD4F2F2F41C1}" name="Sophia Skoglund" initials="SS" userId="S::sophia.skoglund@ssaihq.com::e785ee75-321d-4883-8c8f-abbe80df506e" providerId="AD"/>
  <p188:author id="{73BB6B97-4ADA-E5FD-54E4-6E0029856EF8}" name="Tyler Pantle" initials="TP" userId="S::tyler.pantle@ssaihq.com::f0d0cd32-2367-4f07-ae89-a6e5a9e1655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0000"/>
    <a:srgbClr val="BFBFBF"/>
    <a:srgbClr val="808080"/>
    <a:srgbClr val="266E98"/>
    <a:srgbClr val="51AEB3"/>
    <a:srgbClr val="8B8580"/>
    <a:srgbClr val="FFFFFF"/>
    <a:srgbClr val="895999"/>
    <a:srgbClr val="67A478"/>
    <a:srgbClr val="B839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892EBD-FEF0-4D60-A12D-32096628EB7C}" v="27" dt="2022-07-08T15:46:46.913"/>
    <p1510:client id="{5AC3EB3C-E847-4F8B-84DA-CE162482217E}" v="47" dt="2023-01-18T17:25:42.723"/>
    <p1510:client id="{5CC2F24A-B98A-28CE-8123-CD2666AD3DC5}" v="11" dt="2023-01-18T17:28:30.509"/>
    <p1510:client id="{DDDF0B09-2B04-4C51-BE16-3423A6B1F2B0}" v="562" dt="2022-07-08T15:45:24.3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32"/>
    <p:restoredTop sz="94679"/>
  </p:normalViewPr>
  <p:slideViewPr>
    <p:cSldViewPr snapToGrid="0">
      <p:cViewPr varScale="1">
        <p:scale>
          <a:sx n="183" d="100"/>
          <a:sy n="183" d="100"/>
        </p:scale>
        <p:origin x="208" y="55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0C4FE7-1012-9242-BD37-850A8FA790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8ADC06-85FD-0E46-8BC9-71D54B0DB8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FF8075-15A9-9142-858E-40AD3F9FDF81}" type="datetimeFigureOut">
              <a:rPr lang="en-US" smtClean="0"/>
              <a:t>1/18/2023</a:t>
            </a:fld>
            <a:endParaRPr lang="en-US"/>
          </a:p>
        </p:txBody>
      </p:sp>
      <p:sp>
        <p:nvSpPr>
          <p:cNvPr id="4" name="Footer Placeholder 3">
            <a:extLst>
              <a:ext uri="{FF2B5EF4-FFF2-40B4-BE49-F238E27FC236}">
                <a16:creationId xmlns:a16="http://schemas.microsoft.com/office/drawing/2014/main" id="{3F550DBA-7553-1848-81D8-BC40AE61DB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D6CD59C-EFA0-A74D-90F2-33D0DD3CB3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0E874A-46F9-6C4B-B2EE-6F499D6A8911}" type="slidenum">
              <a:rPr lang="en-US" smtClean="0"/>
              <a:t>‹#›</a:t>
            </a:fld>
            <a:endParaRPr lang="en-US"/>
          </a:p>
        </p:txBody>
      </p:sp>
    </p:spTree>
    <p:extLst>
      <p:ext uri="{BB962C8B-B14F-4D97-AF65-F5344CB8AC3E}">
        <p14:creationId xmlns:p14="http://schemas.microsoft.com/office/powerpoint/2010/main" val="522366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11B9C7-83AA-4953-9AA2-D5817B86C500}" type="datetimeFigureOut">
              <a:rPr lang="en-US" smtClean="0"/>
              <a:t>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8CC44A-F6C6-4EE8-BA41-5D57D00742E9}" type="slidenum">
              <a:rPr lang="en-US" smtClean="0"/>
              <a:t>‹#›</a:t>
            </a:fld>
            <a:endParaRPr lang="en-US"/>
          </a:p>
        </p:txBody>
      </p:sp>
    </p:spTree>
    <p:extLst>
      <p:ext uri="{BB962C8B-B14F-4D97-AF65-F5344CB8AC3E}">
        <p14:creationId xmlns:p14="http://schemas.microsoft.com/office/powerpoint/2010/main" val="3758741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a:t>
            </a:fld>
            <a:endParaRPr lang="en-US"/>
          </a:p>
        </p:txBody>
      </p:sp>
    </p:spTree>
    <p:extLst>
      <p:ext uri="{BB962C8B-B14F-4D97-AF65-F5344CB8AC3E}">
        <p14:creationId xmlns:p14="http://schemas.microsoft.com/office/powerpoint/2010/main" val="3318901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3</a:t>
            </a:fld>
            <a:endParaRPr lang="en-US"/>
          </a:p>
        </p:txBody>
      </p:sp>
    </p:spTree>
    <p:extLst>
      <p:ext uri="{BB962C8B-B14F-4D97-AF65-F5344CB8AC3E}">
        <p14:creationId xmlns:p14="http://schemas.microsoft.com/office/powerpoint/2010/main" val="3536257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4</a:t>
            </a:fld>
            <a:endParaRPr lang="en-US"/>
          </a:p>
        </p:txBody>
      </p:sp>
    </p:spTree>
    <p:extLst>
      <p:ext uri="{BB962C8B-B14F-4D97-AF65-F5344CB8AC3E}">
        <p14:creationId xmlns:p14="http://schemas.microsoft.com/office/powerpoint/2010/main" val="4183934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5</a:t>
            </a:fld>
            <a:endParaRPr lang="en-US"/>
          </a:p>
        </p:txBody>
      </p:sp>
    </p:spTree>
    <p:extLst>
      <p:ext uri="{BB962C8B-B14F-4D97-AF65-F5344CB8AC3E}">
        <p14:creationId xmlns:p14="http://schemas.microsoft.com/office/powerpoint/2010/main" val="972080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10</a:t>
            </a:fld>
            <a:endParaRPr lang="en-US"/>
          </a:p>
        </p:txBody>
      </p:sp>
    </p:spTree>
    <p:extLst>
      <p:ext uri="{BB962C8B-B14F-4D97-AF65-F5344CB8AC3E}">
        <p14:creationId xmlns:p14="http://schemas.microsoft.com/office/powerpoint/2010/main" val="24841986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5" name="Picture Placeholder 35">
            <a:extLst>
              <a:ext uri="{FF2B5EF4-FFF2-40B4-BE49-F238E27FC236}">
                <a16:creationId xmlns:a16="http://schemas.microsoft.com/office/drawing/2014/main" id="{BE0208B1-265D-3F4E-B18E-33538948FDB6}"/>
              </a:ext>
            </a:extLst>
          </p:cNvPr>
          <p:cNvSpPr>
            <a:spLocks noGrp="1"/>
          </p:cNvSpPr>
          <p:nvPr>
            <p:ph type="pic" sz="quarter" idx="14"/>
          </p:nvPr>
        </p:nvSpPr>
        <p:spPr>
          <a:xfrm>
            <a:off x="6276975" y="0"/>
            <a:ext cx="5915025" cy="6870700"/>
          </a:xfrm>
        </p:spPr>
        <p:txBody>
          <a:bodyPr/>
          <a:lstStyle/>
          <a:p>
            <a:endParaRPr lang="en-US"/>
          </a:p>
        </p:txBody>
      </p:sp>
      <p:sp>
        <p:nvSpPr>
          <p:cNvPr id="26" name="Picture Placeholder 37">
            <a:extLst>
              <a:ext uri="{FF2B5EF4-FFF2-40B4-BE49-F238E27FC236}">
                <a16:creationId xmlns:a16="http://schemas.microsoft.com/office/drawing/2014/main" id="{FD9A1EF5-E5D1-4646-9575-4E97313BF9FF}"/>
              </a:ext>
            </a:extLst>
          </p:cNvPr>
          <p:cNvSpPr>
            <a:spLocks noGrp="1"/>
          </p:cNvSpPr>
          <p:nvPr>
            <p:ph type="pic" sz="quarter" idx="15"/>
          </p:nvPr>
        </p:nvSpPr>
        <p:spPr>
          <a:xfrm>
            <a:off x="6276975" y="3005138"/>
            <a:ext cx="1916113" cy="1916112"/>
          </a:xfrm>
        </p:spPr>
        <p:txBody>
          <a:bodyPr/>
          <a:lstStyle/>
          <a:p>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EB6A4905-E47A-6E44-BC98-5044A29301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6218" y="-184222"/>
            <a:ext cx="6625078" cy="4147127"/>
          </a:xfrm>
          <a:prstGeom prst="rect">
            <a:avLst/>
          </a:prstGeom>
        </p:spPr>
      </p:pic>
      <p:sp>
        <p:nvSpPr>
          <p:cNvPr id="24" name="Picture Placeholder 33">
            <a:extLst>
              <a:ext uri="{FF2B5EF4-FFF2-40B4-BE49-F238E27FC236}">
                <a16:creationId xmlns:a16="http://schemas.microsoft.com/office/drawing/2014/main" id="{5C3C042C-6AE2-C14A-B902-D2F6A5AB0CF0}"/>
              </a:ext>
            </a:extLst>
          </p:cNvPr>
          <p:cNvSpPr>
            <a:spLocks noGrp="1"/>
          </p:cNvSpPr>
          <p:nvPr>
            <p:ph type="pic" sz="quarter" idx="13"/>
          </p:nvPr>
        </p:nvSpPr>
        <p:spPr>
          <a:xfrm>
            <a:off x="3271838" y="0"/>
            <a:ext cx="3005137" cy="3005138"/>
          </a:xfrm>
        </p:spPr>
        <p:txBody>
          <a:bodyPr/>
          <a:lstStyle/>
          <a:p>
            <a:endParaRPr lang="en-US"/>
          </a:p>
        </p:txBody>
      </p:sp>
      <p:sp>
        <p:nvSpPr>
          <p:cNvPr id="12" name="Text Placeholder 11">
            <a:extLst>
              <a:ext uri="{FF2B5EF4-FFF2-40B4-BE49-F238E27FC236}">
                <a16:creationId xmlns:a16="http://schemas.microsoft.com/office/drawing/2014/main" id="{5D9C3BB4-0211-4C4B-B527-8E4D6EF1F9B4}"/>
              </a:ext>
            </a:extLst>
          </p:cNvPr>
          <p:cNvSpPr>
            <a:spLocks noGrp="1"/>
          </p:cNvSpPr>
          <p:nvPr>
            <p:ph type="body" sz="quarter" idx="11"/>
          </p:nvPr>
        </p:nvSpPr>
        <p:spPr>
          <a:xfrm>
            <a:off x="577607" y="4235187"/>
            <a:ext cx="5337703" cy="1372283"/>
          </a:xfrm>
        </p:spPr>
        <p:txBody>
          <a:bodyPr>
            <a:normAutofit/>
          </a:bodyPr>
          <a:lstStyle>
            <a:lvl1pPr marL="0" indent="0">
              <a:buNone/>
              <a:defRPr sz="4400" b="1">
                <a:solidFill>
                  <a:srgbClr val="244D60"/>
                </a:solidFill>
              </a:defRPr>
            </a:lvl1pPr>
          </a:lstStyle>
          <a:p>
            <a:pPr lvl="0"/>
            <a:endParaRPr lang="en-US"/>
          </a:p>
        </p:txBody>
      </p:sp>
    </p:spTree>
    <p:extLst>
      <p:ext uri="{BB962C8B-B14F-4D97-AF65-F5344CB8AC3E}">
        <p14:creationId xmlns:p14="http://schemas.microsoft.com/office/powerpoint/2010/main" val="167916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75B708-B6E6-D84F-B80D-64C2EBC50B01}"/>
              </a:ext>
            </a:extLst>
          </p:cNvPr>
          <p:cNvSpPr/>
          <p:nvPr userDrawn="1"/>
        </p:nvSpPr>
        <p:spPr>
          <a:xfrm>
            <a:off x="0" y="0"/>
            <a:ext cx="9029700" cy="6858000"/>
          </a:xfrm>
          <a:prstGeom prst="rect">
            <a:avLst/>
          </a:prstGeom>
          <a:solidFill>
            <a:srgbClr val="53585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man, black, photo, player&#10;&#10;Description automatically generated">
            <a:extLst>
              <a:ext uri="{FF2B5EF4-FFF2-40B4-BE49-F238E27FC236}">
                <a16:creationId xmlns:a16="http://schemas.microsoft.com/office/drawing/2014/main" id="{66C45073-E5F9-FD49-834C-5AB98672CB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13000" y="0"/>
            <a:ext cx="9779000" cy="6121400"/>
          </a:xfrm>
          <a:prstGeom prst="rect">
            <a:avLst/>
          </a:prstGeom>
        </p:spPr>
      </p:pic>
      <p:pic>
        <p:nvPicPr>
          <p:cNvPr id="16" name="Picture 15">
            <a:extLst>
              <a:ext uri="{FF2B5EF4-FFF2-40B4-BE49-F238E27FC236}">
                <a16:creationId xmlns:a16="http://schemas.microsoft.com/office/drawing/2014/main" id="{15655B2F-D905-674A-864A-0506674070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66142" y="5993792"/>
            <a:ext cx="2138508" cy="556958"/>
          </a:xfrm>
          <a:prstGeom prst="rect">
            <a:avLst/>
          </a:prstGeom>
        </p:spPr>
      </p:pic>
      <p:sp>
        <p:nvSpPr>
          <p:cNvPr id="17" name="Text Placeholder 11">
            <a:extLst>
              <a:ext uri="{FF2B5EF4-FFF2-40B4-BE49-F238E27FC236}">
                <a16:creationId xmlns:a16="http://schemas.microsoft.com/office/drawing/2014/main" id="{7F51F50F-2536-724B-8DB7-CB0E696E42FA}"/>
              </a:ext>
            </a:extLst>
          </p:cNvPr>
          <p:cNvSpPr>
            <a:spLocks noGrp="1"/>
          </p:cNvSpPr>
          <p:nvPr>
            <p:ph type="body" sz="quarter" idx="11"/>
          </p:nvPr>
        </p:nvSpPr>
        <p:spPr>
          <a:xfrm>
            <a:off x="577607" y="4145660"/>
            <a:ext cx="5337703" cy="1372283"/>
          </a:xfrm>
        </p:spPr>
        <p:txBody>
          <a:bodyPr>
            <a:normAutofit/>
          </a:bodyPr>
          <a:lstStyle>
            <a:lvl1pPr marL="0" indent="0">
              <a:buNone/>
              <a:defRPr sz="4400" b="1">
                <a:solidFill>
                  <a:schemeClr val="bg1"/>
                </a:solidFill>
              </a:defRPr>
            </a:lvl1pPr>
          </a:lstStyle>
          <a:p>
            <a:pPr lvl="0"/>
            <a:endParaRPr lang="en-US"/>
          </a:p>
        </p:txBody>
      </p:sp>
      <p:sp>
        <p:nvSpPr>
          <p:cNvPr id="18" name="Text Placeholder 13">
            <a:extLst>
              <a:ext uri="{FF2B5EF4-FFF2-40B4-BE49-F238E27FC236}">
                <a16:creationId xmlns:a16="http://schemas.microsoft.com/office/drawing/2014/main" id="{0E5C2E71-44AF-094E-B24B-6F88BE3C4BB4}"/>
              </a:ext>
            </a:extLst>
          </p:cNvPr>
          <p:cNvSpPr>
            <a:spLocks noGrp="1"/>
          </p:cNvSpPr>
          <p:nvPr>
            <p:ph type="body" sz="quarter" idx="12"/>
          </p:nvPr>
        </p:nvSpPr>
        <p:spPr>
          <a:xfrm>
            <a:off x="577607" y="5517944"/>
            <a:ext cx="5337703" cy="717550"/>
          </a:xfrm>
        </p:spPr>
        <p:txBody>
          <a:bodyPr/>
          <a:lstStyle>
            <a:lvl1pPr marL="0" indent="0">
              <a:buNone/>
              <a:defRPr>
                <a:solidFill>
                  <a:srgbClr val="5595AC"/>
                </a:solidFill>
              </a:defRPr>
            </a:lvl1pPr>
          </a:lstStyle>
          <a:p>
            <a:pPr lvl="0"/>
            <a:endParaRPr lang="en-US"/>
          </a:p>
        </p:txBody>
      </p:sp>
    </p:spTree>
    <p:extLst>
      <p:ext uri="{BB962C8B-B14F-4D97-AF65-F5344CB8AC3E}">
        <p14:creationId xmlns:p14="http://schemas.microsoft.com/office/powerpoint/2010/main" val="143595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ghlight and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38EEC9-4E56-AD43-9ABD-0EF7C06118A3}"/>
              </a:ext>
            </a:extLst>
          </p:cNvPr>
          <p:cNvSpPr>
            <a:spLocks noGrp="1"/>
          </p:cNvSpPr>
          <p:nvPr>
            <p:ph type="sldNum" sz="quarter" idx="10"/>
          </p:nvPr>
        </p:nvSpPr>
        <p:spPr/>
        <p:txBody>
          <a:bodyPr/>
          <a:lstStyle/>
          <a:p>
            <a:fld id="{170862A5-B9BF-49AD-B48A-0A94CACC0B01}" type="slidenum">
              <a:rPr lang="en-US" smtClean="0"/>
              <a:t>‹#›</a:t>
            </a:fld>
            <a:endParaRPr lang="en-US"/>
          </a:p>
        </p:txBody>
      </p:sp>
      <p:sp>
        <p:nvSpPr>
          <p:cNvPr id="7" name="Title Placeholder 1">
            <a:extLst>
              <a:ext uri="{FF2B5EF4-FFF2-40B4-BE49-F238E27FC236}">
                <a16:creationId xmlns:a16="http://schemas.microsoft.com/office/drawing/2014/main" id="{A864187F-0EF2-F04A-B5CB-FB635B8737A6}"/>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8" name="Text Placeholder 2">
            <a:extLst>
              <a:ext uri="{FF2B5EF4-FFF2-40B4-BE49-F238E27FC236}">
                <a16:creationId xmlns:a16="http://schemas.microsoft.com/office/drawing/2014/main" id="{442F5FE6-3095-084A-83B6-986F6A3E47D6}"/>
              </a:ext>
            </a:extLst>
          </p:cNvPr>
          <p:cNvSpPr>
            <a:spLocks noGrp="1"/>
          </p:cNvSpPr>
          <p:nvPr>
            <p:ph idx="1" hasCustomPrompt="1"/>
          </p:nvPr>
        </p:nvSpPr>
        <p:spPr>
          <a:xfrm>
            <a:off x="824846" y="1147023"/>
            <a:ext cx="4346378" cy="4726651"/>
          </a:xfrm>
          <a:prstGeom prst="rect">
            <a:avLst/>
          </a:prstGeom>
        </p:spPr>
        <p:txBody>
          <a:bodyPr vert="horz" lIns="91440" tIns="45720" rIns="91440" bIns="45720" rtlCol="0">
            <a:normAutofit/>
          </a:bodyPr>
          <a:lstStyle>
            <a:lvl1pPr marL="0" indent="0">
              <a:lnSpc>
                <a:spcPct val="100000"/>
              </a:lnSpc>
              <a:buNone/>
              <a:defRPr/>
            </a:lvl1pPr>
            <a:lvl2pPr marL="457200"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122C73DE-2B98-1E43-9745-F92A04E47B3F}"/>
              </a:ext>
            </a:extLst>
          </p:cNvPr>
          <p:cNvSpPr>
            <a:spLocks noGrp="1"/>
          </p:cNvSpPr>
          <p:nvPr>
            <p:ph idx="11" hasCustomPrompt="1"/>
          </p:nvPr>
        </p:nvSpPr>
        <p:spPr>
          <a:xfrm>
            <a:off x="5728136" y="1147023"/>
            <a:ext cx="5625663" cy="4726650"/>
          </a:xfrm>
          <a:prstGeom prst="rect">
            <a:avLst/>
          </a:prstGeom>
        </p:spPr>
        <p:txBody>
          <a:bodyPr vert="horz" lIns="91440" tIns="45720" rIns="91440" bIns="45720" rtlCol="0">
            <a:normAutofit/>
          </a:bodyPr>
          <a:lstStyle>
            <a:lvl1pPr marL="0" indent="0">
              <a:lnSpc>
                <a:spcPct val="120000"/>
              </a:lnSpc>
              <a:buFont typeface="Arial" panose="020B0604020202020204" pitchFamily="34" charset="0"/>
              <a:buNone/>
              <a:defRPr sz="1600">
                <a:solidFill>
                  <a:srgbClr val="6A7278"/>
                </a:solidFill>
              </a:defRPr>
            </a:lvl1pPr>
            <a:lvl2pPr>
              <a:defRPr sz="1800">
                <a:solidFill>
                  <a:srgbClr val="6A7278"/>
                </a:solidFill>
              </a:defRPr>
            </a:lvl2pPr>
            <a:lvl3pPr>
              <a:defRPr sz="1800">
                <a:solidFill>
                  <a:srgbClr val="6A7278"/>
                </a:solidFill>
              </a:defRPr>
            </a:lvl3pPr>
            <a:lvl4pPr>
              <a:defRPr sz="1800">
                <a:solidFill>
                  <a:srgbClr val="6A7278"/>
                </a:solidFill>
              </a:defRPr>
            </a:lvl4pPr>
            <a:lvl5pPr>
              <a:defRPr sz="1800">
                <a:solidFill>
                  <a:srgbClr val="6A7278"/>
                </a:solidFill>
              </a:defRPr>
            </a:lvl5pPr>
          </a:lstStyle>
          <a:p>
            <a:pPr lvl="0"/>
            <a:r>
              <a:rPr lang="en-US"/>
              <a:t>Click to edit Master text styles</a:t>
            </a:r>
          </a:p>
          <a:p>
            <a:pPr lvl="0"/>
            <a:endParaRPr lang="en-US"/>
          </a:p>
        </p:txBody>
      </p:sp>
    </p:spTree>
    <p:extLst>
      <p:ext uri="{BB962C8B-B14F-4D97-AF65-F5344CB8AC3E}">
        <p14:creationId xmlns:p14="http://schemas.microsoft.com/office/powerpoint/2010/main" val="80066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Photo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a:p>
        </p:txBody>
      </p:sp>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15" name="Text Placeholder 4">
            <a:extLst>
              <a:ext uri="{FF2B5EF4-FFF2-40B4-BE49-F238E27FC236}">
                <a16:creationId xmlns:a16="http://schemas.microsoft.com/office/drawing/2014/main" id="{144644FA-7648-0A43-A345-7A5EA5DA2C3C}"/>
              </a:ext>
            </a:extLst>
          </p:cNvPr>
          <p:cNvSpPr>
            <a:spLocks noGrp="1"/>
          </p:cNvSpPr>
          <p:nvPr>
            <p:ph type="body" sz="quarter" idx="13"/>
          </p:nvPr>
        </p:nvSpPr>
        <p:spPr>
          <a:xfrm>
            <a:off x="838200" y="1057522"/>
            <a:ext cx="5741275" cy="1733179"/>
          </a:xfrm>
        </p:spPr>
        <p:txBody>
          <a:bodyPr>
            <a:normAutofit/>
          </a:bodyPr>
          <a:lstStyle>
            <a:lvl1pPr marL="0" indent="0">
              <a:lnSpc>
                <a:spcPct val="100000"/>
              </a:lnSpc>
              <a:buNone/>
              <a:defRPr sz="2000">
                <a:solidFill>
                  <a:srgbClr val="5595AC"/>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p:txBody>
      </p:sp>
      <p:sp>
        <p:nvSpPr>
          <p:cNvPr id="16" name="Text Placeholder 4">
            <a:extLst>
              <a:ext uri="{FF2B5EF4-FFF2-40B4-BE49-F238E27FC236}">
                <a16:creationId xmlns:a16="http://schemas.microsoft.com/office/drawing/2014/main" id="{3FB4D0CD-B341-D548-9B4D-961A92CD42C0}"/>
              </a:ext>
            </a:extLst>
          </p:cNvPr>
          <p:cNvSpPr>
            <a:spLocks noGrp="1"/>
          </p:cNvSpPr>
          <p:nvPr>
            <p:ph type="body" sz="quarter" idx="16"/>
          </p:nvPr>
        </p:nvSpPr>
        <p:spPr>
          <a:xfrm>
            <a:off x="838200" y="2913042"/>
            <a:ext cx="5741275" cy="3072124"/>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FB8D763E-D6E0-774D-AF19-B140909726E4}"/>
              </a:ext>
            </a:extLst>
          </p:cNvPr>
          <p:cNvSpPr>
            <a:spLocks noGrp="1"/>
          </p:cNvSpPr>
          <p:nvPr>
            <p:ph type="pic" sz="quarter" idx="17"/>
          </p:nvPr>
        </p:nvSpPr>
        <p:spPr>
          <a:xfrm>
            <a:off x="7010400" y="1057522"/>
            <a:ext cx="4800600" cy="2371478"/>
          </a:xfrm>
        </p:spPr>
        <p:txBody>
          <a:bodyPr/>
          <a:lstStyle/>
          <a:p>
            <a:endParaRPr lang="en-US"/>
          </a:p>
        </p:txBody>
      </p:sp>
      <p:sp>
        <p:nvSpPr>
          <p:cNvPr id="17" name="Picture Placeholder 6">
            <a:extLst>
              <a:ext uri="{FF2B5EF4-FFF2-40B4-BE49-F238E27FC236}">
                <a16:creationId xmlns:a16="http://schemas.microsoft.com/office/drawing/2014/main" id="{40D73DB1-CCC9-CC44-99C6-DEA8015D8013}"/>
              </a:ext>
            </a:extLst>
          </p:cNvPr>
          <p:cNvSpPr>
            <a:spLocks noGrp="1"/>
          </p:cNvSpPr>
          <p:nvPr>
            <p:ph type="pic" sz="quarter" idx="18"/>
          </p:nvPr>
        </p:nvSpPr>
        <p:spPr>
          <a:xfrm>
            <a:off x="7010400" y="3613688"/>
            <a:ext cx="4800600" cy="2371478"/>
          </a:xfrm>
        </p:spPr>
        <p:txBody>
          <a:bodyPr/>
          <a:lstStyle/>
          <a:p>
            <a:endParaRPr lang="en-US"/>
          </a:p>
        </p:txBody>
      </p:sp>
    </p:spTree>
    <p:extLst>
      <p:ext uri="{BB962C8B-B14F-4D97-AF65-F5344CB8AC3E}">
        <p14:creationId xmlns:p14="http://schemas.microsoft.com/office/powerpoint/2010/main" val="212360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4" name="Picture Placeholder 3">
            <a:extLst>
              <a:ext uri="{FF2B5EF4-FFF2-40B4-BE49-F238E27FC236}">
                <a16:creationId xmlns:a16="http://schemas.microsoft.com/office/drawing/2014/main" id="{0E7DED79-22D7-D84F-90B3-9DFB203CEF1D}"/>
              </a:ext>
            </a:extLst>
          </p:cNvPr>
          <p:cNvSpPr>
            <a:spLocks noGrp="1"/>
          </p:cNvSpPr>
          <p:nvPr>
            <p:ph type="pic" sz="quarter" idx="11"/>
          </p:nvPr>
        </p:nvSpPr>
        <p:spPr>
          <a:xfrm>
            <a:off x="0" y="1181100"/>
            <a:ext cx="12192000" cy="5676900"/>
          </a:xfrm>
        </p:spPr>
        <p:txBody>
          <a:bodyPr/>
          <a:lstStyle/>
          <a:p>
            <a:endParaRPr lang="en-US"/>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a:p>
        </p:txBody>
      </p:sp>
    </p:spTree>
    <p:extLst>
      <p:ext uri="{BB962C8B-B14F-4D97-AF65-F5344CB8AC3E}">
        <p14:creationId xmlns:p14="http://schemas.microsoft.com/office/powerpoint/2010/main" val="183300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Blu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15B4E5AE-096A-064B-870D-E50A40B4907D}"/>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a:p>
        </p:txBody>
      </p:sp>
      <p:sp>
        <p:nvSpPr>
          <p:cNvPr id="12" name="Text Placeholder 4">
            <a:extLst>
              <a:ext uri="{FF2B5EF4-FFF2-40B4-BE49-F238E27FC236}">
                <a16:creationId xmlns:a16="http://schemas.microsoft.com/office/drawing/2014/main" id="{191B24EB-CE46-A340-BA32-23749E8CCB9E}"/>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762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lacehol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AAF1D2-79BC-294B-BCF7-80E46F303888}"/>
              </a:ext>
            </a:extLst>
          </p:cNvPr>
          <p:cNvSpPr/>
          <p:nvPr userDrawn="1"/>
        </p:nvSpPr>
        <p:spPr>
          <a:xfrm>
            <a:off x="7010400" y="0"/>
            <a:ext cx="5181600" cy="6858000"/>
          </a:xfrm>
          <a:prstGeom prst="rect">
            <a:avLst/>
          </a:prstGeom>
          <a:solidFill>
            <a:srgbClr val="5595AC"/>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91972B05-1D0F-F74E-BD9A-4731354560E6}"/>
              </a:ext>
            </a:extLst>
          </p:cNvPr>
          <p:cNvSpPr>
            <a:spLocks noGrp="1"/>
          </p:cNvSpPr>
          <p:nvPr>
            <p:ph idx="1" hasCustomPrompt="1"/>
          </p:nvPr>
        </p:nvSpPr>
        <p:spPr>
          <a:xfrm>
            <a:off x="7445408" y="935182"/>
            <a:ext cx="4123672" cy="4970766"/>
          </a:xfrm>
          <a:prstGeom prst="rect">
            <a:avLst/>
          </a:prstGeom>
        </p:spPr>
        <p:txBody>
          <a:bodyPr vert="horz" lIns="91440" tIns="45720" rIns="91440" bIns="45720" rtlCol="0">
            <a:normAutofit/>
          </a:bodyPr>
          <a:lstStyle>
            <a:lvl1pPr marL="0" indent="0">
              <a:lnSpc>
                <a:spcPct val="110000"/>
              </a:lnSpc>
              <a:buNone/>
              <a:defRPr sz="2400">
                <a:solidFill>
                  <a:schemeClr val="bg1"/>
                </a:solidFill>
                <a:latin typeface="Georgia" panose="02040502050405020303" pitchFamily="18" charset="0"/>
              </a:defRPr>
            </a:lvl1pPr>
            <a:lvl2pPr marL="457200" indent="0">
              <a:buNone/>
              <a:defRPr/>
            </a:lvl2pPr>
          </a:lstStyle>
          <a:p>
            <a:pPr lvl="0"/>
            <a:r>
              <a:rPr lang="en-US"/>
              <a:t>Click to edit Master text styles</a:t>
            </a:r>
          </a:p>
        </p:txBody>
      </p:sp>
      <p:sp>
        <p:nvSpPr>
          <p:cNvPr id="3" name="Slide Number Placeholder 2">
            <a:extLst>
              <a:ext uri="{FF2B5EF4-FFF2-40B4-BE49-F238E27FC236}">
                <a16:creationId xmlns:a16="http://schemas.microsoft.com/office/drawing/2014/main" id="{52CF3811-6341-0840-8BB2-76F02D9FE31E}"/>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a:p>
        </p:txBody>
      </p:sp>
      <p:sp>
        <p:nvSpPr>
          <p:cNvPr id="13" name="Title Placeholder 1">
            <a:extLst>
              <a:ext uri="{FF2B5EF4-FFF2-40B4-BE49-F238E27FC236}">
                <a16:creationId xmlns:a16="http://schemas.microsoft.com/office/drawing/2014/main" id="{3589BC40-3C89-364B-815C-9DCBAA3B8162}"/>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14" name="Text Placeholder 4">
            <a:extLst>
              <a:ext uri="{FF2B5EF4-FFF2-40B4-BE49-F238E27FC236}">
                <a16:creationId xmlns:a16="http://schemas.microsoft.com/office/drawing/2014/main" id="{697144B4-FDBF-344C-B88E-9BAB1FDCC4E5}"/>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024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Picture Placeholder 33">
            <a:extLst>
              <a:ext uri="{FF2B5EF4-FFF2-40B4-BE49-F238E27FC236}">
                <a16:creationId xmlns:a16="http://schemas.microsoft.com/office/drawing/2014/main" id="{A0FCFC10-9D9A-AE4B-8815-525F14896C46}"/>
              </a:ext>
            </a:extLst>
          </p:cNvPr>
          <p:cNvSpPr>
            <a:spLocks noGrp="1"/>
          </p:cNvSpPr>
          <p:nvPr>
            <p:ph type="pic" sz="quarter" idx="13"/>
          </p:nvPr>
        </p:nvSpPr>
        <p:spPr>
          <a:xfrm>
            <a:off x="6276689" y="-6025"/>
            <a:ext cx="5915311" cy="6851607"/>
          </a:xfrm>
        </p:spPr>
        <p:txBody>
          <a:bodyPr/>
          <a:lstStyle/>
          <a:p>
            <a:endParaRPr lang="en-US"/>
          </a:p>
        </p:txBody>
      </p:sp>
      <p:sp>
        <p:nvSpPr>
          <p:cNvPr id="6" name="Rectangle 5">
            <a:extLst>
              <a:ext uri="{FF2B5EF4-FFF2-40B4-BE49-F238E27FC236}">
                <a16:creationId xmlns:a16="http://schemas.microsoft.com/office/drawing/2014/main" id="{0F101D92-2E8A-3E47-8A47-F4061B4D227D}"/>
              </a:ext>
            </a:extLst>
          </p:cNvPr>
          <p:cNvSpPr/>
          <p:nvPr userDrawn="1"/>
        </p:nvSpPr>
        <p:spPr>
          <a:xfrm>
            <a:off x="0" y="1828800"/>
            <a:ext cx="7366000" cy="3263900"/>
          </a:xfrm>
          <a:prstGeom prst="rect">
            <a:avLst/>
          </a:prstGeom>
          <a:solidFill>
            <a:schemeClr val="bg1"/>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43DF6B86-5239-2340-ABE1-8DB7A96BE02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6194" y="88900"/>
            <a:ext cx="5707216" cy="2222500"/>
          </a:xfrm>
          <a:prstGeom prst="rect">
            <a:avLst/>
          </a:prstGeom>
        </p:spPr>
      </p:pic>
      <p:pic>
        <p:nvPicPr>
          <p:cNvPr id="21" name="Picture 20">
            <a:extLst>
              <a:ext uri="{FF2B5EF4-FFF2-40B4-BE49-F238E27FC236}">
                <a16:creationId xmlns:a16="http://schemas.microsoft.com/office/drawing/2014/main" id="{2481820D-9068-8D4C-97F2-A2BEEA596E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1248" y="5930303"/>
            <a:ext cx="2138508" cy="556958"/>
          </a:xfrm>
          <a:prstGeom prst="rect">
            <a:avLst/>
          </a:prstGeom>
        </p:spPr>
      </p:pic>
    </p:spTree>
    <p:extLst>
      <p:ext uri="{BB962C8B-B14F-4D97-AF65-F5344CB8AC3E}">
        <p14:creationId xmlns:p14="http://schemas.microsoft.com/office/powerpoint/2010/main" val="307517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253331"/>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4"/>
          </p:nvPr>
        </p:nvSpPr>
        <p:spPr>
          <a:xfrm>
            <a:off x="9067800" y="6356350"/>
            <a:ext cx="2743200" cy="365125"/>
          </a:xfrm>
          <a:prstGeom prst="rect">
            <a:avLst/>
          </a:prstGeom>
        </p:spPr>
        <p:txBody>
          <a:bodyPr/>
          <a:lstStyle>
            <a:lvl1pPr algn="r">
              <a:defRPr sz="1200">
                <a:solidFill>
                  <a:srgbClr val="6A7278"/>
                </a:solidFill>
                <a:latin typeface="Arial" panose="020B0604020202020204" pitchFamily="34" charset="0"/>
                <a:cs typeface="Arial" panose="020B0604020202020204" pitchFamily="34" charset="0"/>
              </a:defRPr>
            </a:lvl1pPr>
          </a:lstStyle>
          <a:p>
            <a:fld id="{170862A5-B9BF-49AD-B48A-0A94CACC0B01}" type="slidenum">
              <a:rPr lang="en-US" smtClean="0"/>
              <a:pPr/>
              <a:t>‹#›</a:t>
            </a:fld>
            <a:endParaRPr lang="en-US"/>
          </a:p>
        </p:txBody>
      </p:sp>
      <p:sp>
        <p:nvSpPr>
          <p:cNvPr id="7" name="Title Placeholder 1">
            <a:extLst>
              <a:ext uri="{FF2B5EF4-FFF2-40B4-BE49-F238E27FC236}">
                <a16:creationId xmlns:a16="http://schemas.microsoft.com/office/drawing/2014/main" id="{2CD91EEC-B729-894E-9069-D1575E1B3C84}"/>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817865578"/>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673" r:id="rId3"/>
    <p:sldLayoutId id="2147483680" r:id="rId4"/>
    <p:sldLayoutId id="2147483696" r:id="rId5"/>
    <p:sldLayoutId id="2147483678" r:id="rId6"/>
    <p:sldLayoutId id="2147483674" r:id="rId7"/>
    <p:sldLayoutId id="2147483695"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1200" b="1" i="0" kern="1200">
          <a:solidFill>
            <a:srgbClr val="6A7278"/>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image" Target="../media/image15.png"/><Relationship Id="rId3" Type="http://schemas.openxmlformats.org/officeDocument/2006/relationships/image" Target="../media/image5.wmf"/><Relationship Id="rId7" Type="http://schemas.openxmlformats.org/officeDocument/2006/relationships/image" Target="../media/image9.wmf"/><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8.wmf"/><Relationship Id="rId11" Type="http://schemas.openxmlformats.org/officeDocument/2006/relationships/image" Target="../media/image13.png"/><Relationship Id="rId5" Type="http://schemas.openxmlformats.org/officeDocument/2006/relationships/image" Target="../media/image7.wmf"/><Relationship Id="rId10" Type="http://schemas.openxmlformats.org/officeDocument/2006/relationships/image" Target="../media/image12.wmf"/><Relationship Id="rId4" Type="http://schemas.openxmlformats.org/officeDocument/2006/relationships/image" Target="../media/image6.wmf"/><Relationship Id="rId9" Type="http://schemas.openxmlformats.org/officeDocument/2006/relationships/image" Target="../media/image11.wmf"/><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8.wmf"/><Relationship Id="rId13" Type="http://schemas.openxmlformats.org/officeDocument/2006/relationships/image" Target="../media/image18.jpeg"/><Relationship Id="rId3" Type="http://schemas.openxmlformats.org/officeDocument/2006/relationships/image" Target="../media/image17.png"/><Relationship Id="rId7" Type="http://schemas.openxmlformats.org/officeDocument/2006/relationships/image" Target="../media/image7.wmf"/><Relationship Id="rId12" Type="http://schemas.openxmlformats.org/officeDocument/2006/relationships/image" Target="../media/image12.wmf"/><Relationship Id="rId2" Type="http://schemas.openxmlformats.org/officeDocument/2006/relationships/notesSlide" Target="../notesSlides/notesSlide2.xml"/><Relationship Id="rId16" Type="http://schemas.openxmlformats.org/officeDocument/2006/relationships/image" Target="../media/image21.jpeg"/><Relationship Id="rId1" Type="http://schemas.openxmlformats.org/officeDocument/2006/relationships/slideLayout" Target="../slideLayouts/slideLayout3.xml"/><Relationship Id="rId6" Type="http://schemas.openxmlformats.org/officeDocument/2006/relationships/image" Target="../media/image6.wmf"/><Relationship Id="rId11" Type="http://schemas.openxmlformats.org/officeDocument/2006/relationships/image" Target="../media/image11.wmf"/><Relationship Id="rId5" Type="http://schemas.openxmlformats.org/officeDocument/2006/relationships/image" Target="../media/image5.wmf"/><Relationship Id="rId15" Type="http://schemas.openxmlformats.org/officeDocument/2006/relationships/image" Target="../media/image20.jpeg"/><Relationship Id="rId10" Type="http://schemas.openxmlformats.org/officeDocument/2006/relationships/image" Target="../media/image10.wmf"/><Relationship Id="rId4" Type="http://schemas.openxmlformats.org/officeDocument/2006/relationships/hyperlink" Target="http://resizeimage.net/" TargetMode="External"/><Relationship Id="rId9" Type="http://schemas.openxmlformats.org/officeDocument/2006/relationships/image" Target="../media/image9.wmf"/><Relationship Id="rId14" Type="http://schemas.openxmlformats.org/officeDocument/2006/relationships/image" Target="../media/image19.jpeg"/></Relationships>
</file>

<file path=ppt/slides/_rels/slide4.x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image" Target="../media/image24.png"/><Relationship Id="rId3" Type="http://schemas.openxmlformats.org/officeDocument/2006/relationships/image" Target="../media/image5.wmf"/><Relationship Id="rId7" Type="http://schemas.openxmlformats.org/officeDocument/2006/relationships/image" Target="../media/image9.wmf"/><Relationship Id="rId12"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wmf"/><Relationship Id="rId11" Type="http://schemas.openxmlformats.org/officeDocument/2006/relationships/image" Target="../media/image22.jpeg"/><Relationship Id="rId5" Type="http://schemas.openxmlformats.org/officeDocument/2006/relationships/image" Target="../media/image7.wmf"/><Relationship Id="rId10" Type="http://schemas.openxmlformats.org/officeDocument/2006/relationships/image" Target="../media/image12.wmf"/><Relationship Id="rId4" Type="http://schemas.openxmlformats.org/officeDocument/2006/relationships/image" Target="../media/image6.wmf"/><Relationship Id="rId9" Type="http://schemas.openxmlformats.org/officeDocument/2006/relationships/image" Target="../media/image11.wmf"/></Relationships>
</file>

<file path=ppt/slides/_rels/slide5.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5.wmf"/><Relationship Id="rId7" Type="http://schemas.openxmlformats.org/officeDocument/2006/relationships/image" Target="../media/image9.wm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wmf"/><Relationship Id="rId5" Type="http://schemas.openxmlformats.org/officeDocument/2006/relationships/image" Target="../media/image7.wmf"/><Relationship Id="rId10" Type="http://schemas.openxmlformats.org/officeDocument/2006/relationships/image" Target="../media/image12.wmf"/><Relationship Id="rId4" Type="http://schemas.openxmlformats.org/officeDocument/2006/relationships/image" Target="../media/image6.wmf"/><Relationship Id="rId9" Type="http://schemas.openxmlformats.org/officeDocument/2006/relationships/image" Target="../media/image11.wmf"/></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twwitter.com/NASA_DEVELOP" TargetMode="External"/><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hyperlink" Target="https://www.facebook.com/developnationalprogra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81971F-2155-EF40-AC00-A685D9DFC502}"/>
              </a:ext>
            </a:extLst>
          </p:cNvPr>
          <p:cNvSpPr>
            <a:spLocks noGrp="1"/>
          </p:cNvSpPr>
          <p:nvPr>
            <p:ph type="body" sz="quarter" idx="11"/>
          </p:nvPr>
        </p:nvSpPr>
        <p:spPr>
          <a:xfrm>
            <a:off x="577607" y="3958389"/>
            <a:ext cx="5749451" cy="1649081"/>
          </a:xfrm>
        </p:spPr>
        <p:txBody>
          <a:bodyPr>
            <a:normAutofit/>
          </a:bodyPr>
          <a:lstStyle/>
          <a:p>
            <a:r>
              <a:rPr lang="en-US" sz="3200" b="0">
                <a:solidFill>
                  <a:schemeClr val="tx1">
                    <a:lumMod val="65000"/>
                    <a:lumOff val="35000"/>
                  </a:schemeClr>
                </a:solidFill>
              </a:rPr>
              <a:t>Project Short Title</a:t>
            </a:r>
          </a:p>
          <a:p>
            <a:r>
              <a:rPr lang="en-US" sz="3200" b="0">
                <a:solidFill>
                  <a:schemeClr val="tx1">
                    <a:lumMod val="65000"/>
                    <a:lumOff val="35000"/>
                  </a:schemeClr>
                </a:solidFill>
              </a:rPr>
              <a:t>DEVELOP Node Name (ex: Virginia – Langley)</a:t>
            </a:r>
            <a:endParaRPr lang="en-US" sz="2400" b="0">
              <a:solidFill>
                <a:schemeClr val="tx1">
                  <a:lumMod val="65000"/>
                  <a:lumOff val="35000"/>
                </a:schemeClr>
              </a:solidFill>
            </a:endParaRPr>
          </a:p>
        </p:txBody>
      </p:sp>
      <p:pic>
        <p:nvPicPr>
          <p:cNvPr id="15" name="Picture 14">
            <a:extLst>
              <a:ext uri="{FF2B5EF4-FFF2-40B4-BE49-F238E27FC236}">
                <a16:creationId xmlns:a16="http://schemas.microsoft.com/office/drawing/2014/main" id="{0BBF13CA-D323-884F-9BC9-4213352EF1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7607" y="5855346"/>
            <a:ext cx="2138508" cy="556958"/>
          </a:xfrm>
          <a:prstGeom prst="rect">
            <a:avLst/>
          </a:prstGeom>
        </p:spPr>
      </p:pic>
      <p:pic>
        <p:nvPicPr>
          <p:cNvPr id="7" name="Picture Placeholder 6">
            <a:extLst>
              <a:ext uri="{FF2B5EF4-FFF2-40B4-BE49-F238E27FC236}">
                <a16:creationId xmlns:a16="http://schemas.microsoft.com/office/drawing/2014/main" id="{6AAC3441-6123-47F1-AFFA-8859654C5452}"/>
              </a:ext>
            </a:extLst>
          </p:cNvPr>
          <p:cNvPicPr>
            <a:picLocks noChangeAspect="1"/>
          </p:cNvPicPr>
          <p:nvPr/>
        </p:nvPicPr>
        <p:blipFill>
          <a:blip r:embed="rId3" cstate="print">
            <a:extLst>
              <a:ext uri="{28A0092B-C50C-407E-A947-70E740481C1C}">
                <a14:useLocalDpi xmlns:a14="http://schemas.microsoft.com/office/drawing/2010/main" val="0"/>
              </a:ext>
            </a:extLst>
          </a:blip>
          <a:srcRect t="4890" b="4890"/>
          <a:stretch/>
        </p:blipFill>
        <p:spPr>
          <a:xfrm>
            <a:off x="6276689" y="-6025"/>
            <a:ext cx="5915311" cy="6864025"/>
          </a:xfrm>
          <a:prstGeom prst="rect">
            <a:avLst/>
          </a:prstGeom>
        </p:spPr>
      </p:pic>
      <p:sp>
        <p:nvSpPr>
          <p:cNvPr id="5" name="Text Placeholder 1">
            <a:extLst>
              <a:ext uri="{FF2B5EF4-FFF2-40B4-BE49-F238E27FC236}">
                <a16:creationId xmlns:a16="http://schemas.microsoft.com/office/drawing/2014/main" id="{D2DD49A1-A125-4146-B2E6-E8BEB2899A40}"/>
              </a:ext>
            </a:extLst>
          </p:cNvPr>
          <p:cNvSpPr txBox="1">
            <a:spLocks/>
          </p:cNvSpPr>
          <p:nvPr/>
        </p:nvSpPr>
        <p:spPr>
          <a:xfrm>
            <a:off x="577607" y="1058778"/>
            <a:ext cx="5749451" cy="164908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4400" b="1" kern="1200">
                <a:solidFill>
                  <a:srgbClr val="244D60"/>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4800" dirty="0">
                <a:solidFill>
                  <a:schemeClr val="accent1"/>
                </a:solidFill>
                <a:latin typeface="Georgia"/>
              </a:rPr>
              <a:t>Website Image</a:t>
            </a:r>
          </a:p>
          <a:p>
            <a:r>
              <a:rPr lang="en-US" sz="4000" b="0" dirty="0">
                <a:solidFill>
                  <a:schemeClr val="tx1">
                    <a:lumMod val="65000"/>
                    <a:lumOff val="35000"/>
                  </a:schemeClr>
                </a:solidFill>
                <a:latin typeface="Georgia"/>
              </a:rPr>
              <a:t>Spring 2023</a:t>
            </a:r>
            <a:endParaRPr lang="en-US" dirty="0">
              <a:solidFill>
                <a:schemeClr val="tx1">
                  <a:lumMod val="65000"/>
                  <a:lumOff val="35000"/>
                </a:schemeClr>
              </a:solidFill>
            </a:endParaRPr>
          </a:p>
        </p:txBody>
      </p:sp>
    </p:spTree>
    <p:extLst>
      <p:ext uri="{BB962C8B-B14F-4D97-AF65-F5344CB8AC3E}">
        <p14:creationId xmlns:p14="http://schemas.microsoft.com/office/powerpoint/2010/main" val="2603527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59;p7">
            <a:extLst>
              <a:ext uri="{FF2B5EF4-FFF2-40B4-BE49-F238E27FC236}">
                <a16:creationId xmlns:a16="http://schemas.microsoft.com/office/drawing/2014/main" id="{ABA92DA9-952F-4D60-A054-FD28451FDC03}"/>
              </a:ext>
            </a:extLst>
          </p:cNvPr>
          <p:cNvSpPr/>
          <p:nvPr/>
        </p:nvSpPr>
        <p:spPr>
          <a:xfrm>
            <a:off x="2752725" y="187992"/>
            <a:ext cx="6686550" cy="5009650"/>
          </a:xfrm>
          <a:prstGeom prst="rect">
            <a:avLst/>
          </a:prstGeom>
          <a:solidFill>
            <a:srgbClr val="1B57AF"/>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1800" b="1" dirty="0">
                <a:solidFill>
                  <a:schemeClr val="lt1"/>
                </a:solidFill>
                <a:latin typeface="Century Gothic"/>
                <a:ea typeface="Century Gothic"/>
                <a:cs typeface="Century Gothic"/>
                <a:sym typeface="Century Gothic"/>
              </a:rPr>
              <a:t>Delete this box and plac</a:t>
            </a:r>
            <a:r>
              <a:rPr lang="en-US" sz="1800" b="1">
                <a:solidFill>
                  <a:schemeClr val="bg1"/>
                </a:solidFill>
                <a:latin typeface="Century Gothic"/>
                <a:ea typeface="Century Gothic"/>
                <a:cs typeface="Century Gothic"/>
                <a:sym typeface="Century Gothic"/>
              </a:rPr>
              <a:t>e</a:t>
            </a:r>
            <a:r>
              <a:rPr lang="en-US" b="1">
                <a:solidFill>
                  <a:schemeClr val="bg1"/>
                </a:solidFill>
                <a:latin typeface="Century Gothic"/>
                <a:ea typeface="Century Gothic"/>
                <a:cs typeface="Century Gothic"/>
                <a:sym typeface="Century Gothic"/>
              </a:rPr>
              <a:t> </a:t>
            </a:r>
            <a:r>
              <a:rPr lang="en-US" sz="1800" b="1">
                <a:solidFill>
                  <a:schemeClr val="bg1"/>
                </a:solidFill>
                <a:latin typeface="Century Gothic"/>
                <a:ea typeface="Century Gothic"/>
                <a:cs typeface="Century Gothic"/>
                <a:sym typeface="Century Gothic"/>
              </a:rPr>
              <a:t>im</a:t>
            </a:r>
            <a:r>
              <a:rPr lang="en-US" sz="1800" b="1" dirty="0">
                <a:solidFill>
                  <a:schemeClr val="lt1"/>
                </a:solidFill>
                <a:latin typeface="Century Gothic"/>
                <a:ea typeface="Century Gothic"/>
                <a:cs typeface="Century Gothic"/>
                <a:sym typeface="Century Gothic"/>
              </a:rPr>
              <a:t>age here.</a:t>
            </a:r>
            <a:endParaRPr lang="en-US">
              <a:solidFill>
                <a:schemeClr val="lt1"/>
              </a:solidFill>
            </a:endParaRPr>
          </a:p>
          <a:p>
            <a:pPr algn="ctr"/>
            <a:r>
              <a:rPr lang="en-US" b="1">
                <a:solidFill>
                  <a:schemeClr val="bg1"/>
                </a:solidFill>
                <a:latin typeface="Century Gothic"/>
              </a:rPr>
              <a:t>1920 x 1440 (300+ dpi)</a:t>
            </a:r>
            <a:endParaRPr lang="en-US">
              <a:solidFill>
                <a:schemeClr val="bg1"/>
              </a:solidFill>
            </a:endParaRPr>
          </a:p>
          <a:p>
            <a:pPr algn="ctr"/>
            <a:endParaRPr lang="en-US">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1800" dirty="0">
                <a:solidFill>
                  <a:schemeClr val="lt1"/>
                </a:solidFill>
                <a:latin typeface="Century Gothic"/>
                <a:ea typeface="Century Gothic"/>
                <a:cs typeface="Century Gothic"/>
                <a:sym typeface="Century Gothic"/>
              </a:rPr>
              <a:t>In the case you’d like to submit more than one image, duplicate this slide.</a:t>
            </a:r>
          </a:p>
          <a:p>
            <a:pPr marL="0" marR="0" lvl="0" indent="0" algn="ctr" rtl="0">
              <a:spcBef>
                <a:spcPts val="0"/>
              </a:spcBef>
              <a:spcAft>
                <a:spcPts val="0"/>
              </a:spcAft>
              <a:buNone/>
            </a:pPr>
            <a:endParaRPr lang="en-US" sz="1800" dirty="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1800" b="1" dirty="0">
                <a:solidFill>
                  <a:schemeClr val="lt1"/>
                </a:solidFill>
                <a:latin typeface="Century Gothic"/>
                <a:ea typeface="Century Gothic"/>
                <a:cs typeface="Century Gothic"/>
                <a:sym typeface="Century Gothic"/>
              </a:rPr>
              <a:t>Please also </a:t>
            </a:r>
            <a:r>
              <a:rPr lang="en-US" b="1" dirty="0">
                <a:solidFill>
                  <a:schemeClr val="lt1"/>
                </a:solidFill>
                <a:latin typeface="Century Gothic"/>
                <a:ea typeface="Century Gothic"/>
                <a:cs typeface="Century Gothic"/>
                <a:sym typeface="Century Gothic"/>
              </a:rPr>
              <a:t>include</a:t>
            </a:r>
            <a:r>
              <a:rPr lang="en-US" sz="1800" b="1" dirty="0">
                <a:solidFill>
                  <a:schemeClr val="lt1"/>
                </a:solidFill>
                <a:latin typeface="Century Gothic"/>
                <a:ea typeface="Century Gothic"/>
                <a:cs typeface="Century Gothic"/>
                <a:sym typeface="Century Gothic"/>
              </a:rPr>
              <a:t> the raw image file (.</a:t>
            </a:r>
            <a:r>
              <a:rPr lang="en-US" sz="1800" b="1" dirty="0" err="1">
                <a:solidFill>
                  <a:schemeClr val="lt1"/>
                </a:solidFill>
                <a:latin typeface="Century Gothic"/>
                <a:ea typeface="Century Gothic"/>
                <a:cs typeface="Century Gothic"/>
                <a:sym typeface="Century Gothic"/>
              </a:rPr>
              <a:t>png</a:t>
            </a:r>
            <a:r>
              <a:rPr lang="en-US" sz="1800" b="1" dirty="0">
                <a:solidFill>
                  <a:schemeClr val="lt1"/>
                </a:solidFill>
                <a:latin typeface="Century Gothic"/>
                <a:ea typeface="Century Gothic"/>
                <a:cs typeface="Century Gothic"/>
                <a:sym typeface="Century Gothic"/>
              </a:rPr>
              <a:t> or .jpg) along with your submission.</a:t>
            </a:r>
            <a:endParaRPr lang="en-US" sz="1800" b="1" dirty="0">
              <a:solidFill>
                <a:schemeClr val="lt1"/>
              </a:solidFill>
              <a:latin typeface="Century Gothic"/>
              <a:ea typeface="Century Gothic"/>
              <a:cs typeface="Century Gothic"/>
            </a:endParaRPr>
          </a:p>
          <a:p>
            <a:pPr marL="0" marR="0" lvl="0" indent="0" algn="ctr" rtl="0">
              <a:spcBef>
                <a:spcPts val="0"/>
              </a:spcBef>
              <a:spcAft>
                <a:spcPts val="0"/>
              </a:spcAft>
              <a:buNone/>
            </a:pPr>
            <a:endParaRPr lang="en-US" sz="1800" dirty="0">
              <a:solidFill>
                <a:schemeClr val="lt1"/>
              </a:solidFill>
              <a:latin typeface="Century Gothic"/>
              <a:ea typeface="Century Gothic"/>
              <a:cs typeface="Century Gothic"/>
              <a:sym typeface="Century Gothic"/>
            </a:endParaRPr>
          </a:p>
          <a:p>
            <a:pPr algn="ctr"/>
            <a:r>
              <a:rPr lang="en-US" dirty="0">
                <a:solidFill>
                  <a:schemeClr val="lt1"/>
                </a:solidFill>
                <a:latin typeface="Century Gothic"/>
                <a:sym typeface="Century Gothic"/>
              </a:rPr>
              <a:t>Drop the raw image and your PowerPoint file in the Website Image subfolder of the Deliverable Submission folder.</a:t>
            </a:r>
            <a:endParaRPr lang="en-US" dirty="0">
              <a:solidFill>
                <a:schemeClr val="lt1"/>
              </a:solidFill>
            </a:endParaRPr>
          </a:p>
        </p:txBody>
      </p:sp>
      <p:sp>
        <p:nvSpPr>
          <p:cNvPr id="5" name="Round Single Corner Rectangle 4">
            <a:extLst>
              <a:ext uri="{FF2B5EF4-FFF2-40B4-BE49-F238E27FC236}">
                <a16:creationId xmlns:a16="http://schemas.microsoft.com/office/drawing/2014/main" id="{2EFF6117-0856-774D-B09D-5DE1A7A9C973}"/>
              </a:ext>
            </a:extLst>
          </p:cNvPr>
          <p:cNvSpPr/>
          <p:nvPr/>
        </p:nvSpPr>
        <p:spPr>
          <a:xfrm flipH="1">
            <a:off x="7361126" y="4816425"/>
            <a:ext cx="2073998" cy="386200"/>
          </a:xfrm>
          <a:prstGeom prst="round1Rect">
            <a:avLst>
              <a:gd name="adj" fmla="val 34471"/>
            </a:avLst>
          </a:prstGeom>
          <a:solidFill>
            <a:srgbClr val="BFBFBF">
              <a:alpha val="80000"/>
            </a:srgb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Century Gothic" panose="020B0502020202020204" pitchFamily="34" charset="0"/>
              </a:rPr>
              <a:t>Phoenix Climate</a:t>
            </a:r>
          </a:p>
        </p:txBody>
      </p:sp>
      <p:sp>
        <p:nvSpPr>
          <p:cNvPr id="3" name="Content Placeholder 18">
            <a:extLst>
              <a:ext uri="{FF2B5EF4-FFF2-40B4-BE49-F238E27FC236}">
                <a16:creationId xmlns:a16="http://schemas.microsoft.com/office/drawing/2014/main" id="{D909FED2-5E69-1CB1-1C72-25C09A35E305}"/>
              </a:ext>
            </a:extLst>
          </p:cNvPr>
          <p:cNvSpPr txBox="1">
            <a:spLocks/>
          </p:cNvSpPr>
          <p:nvPr/>
        </p:nvSpPr>
        <p:spPr>
          <a:xfrm>
            <a:off x="1718376" y="5317565"/>
            <a:ext cx="8752479" cy="1717432"/>
          </a:xfrm>
          <a:prstGeom prst="rect">
            <a:avLst/>
          </a:prstGeom>
        </p:spPr>
        <p:txBody>
          <a:bodyPr vert="horz" lIns="91440" tIns="45720" rIns="91440" bIns="45720" rtlCol="0" anchor="t">
            <a:no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pPr>
            <a:r>
              <a:rPr lang="en-US" sz="1200" b="1" dirty="0">
                <a:solidFill>
                  <a:srgbClr val="3F3F3F"/>
                </a:solidFill>
                <a:latin typeface="Century Gothic"/>
              </a:rPr>
              <a:t>Note the project short title label!</a:t>
            </a:r>
          </a:p>
          <a:p>
            <a:pPr marL="342900" indent="-342900">
              <a:lnSpc>
                <a:spcPct val="90000"/>
              </a:lnSpc>
              <a:spcBef>
                <a:spcPts val="800"/>
              </a:spcBef>
              <a:spcAft>
                <a:spcPts val="400"/>
              </a:spcAft>
              <a:buClr>
                <a:srgbClr val="1B57AF"/>
              </a:buClr>
              <a:buSzPts val="2100"/>
              <a:buFont typeface="Webdings" pitchFamily="2" charset="2"/>
              <a:buChar char="4"/>
            </a:pPr>
            <a:r>
              <a:rPr lang="en-US" sz="1200" dirty="0">
                <a:solidFill>
                  <a:schemeClr val="tx1">
                    <a:lumMod val="75000"/>
                    <a:lumOff val="25000"/>
                  </a:schemeClr>
                </a:solidFill>
                <a:latin typeface="Century Gothic"/>
                <a:ea typeface="+mn-ea"/>
                <a:cs typeface="+mn-cs"/>
                <a:sym typeface="Century Gothic"/>
              </a:rPr>
              <a:t>Add the exact text box shape from this slide to your duplicate image (Century Gothic, 18pt, Black Lighter 25%)</a:t>
            </a:r>
            <a:endParaRPr lang="en-US" sz="1200" kern="1200" dirty="0">
              <a:solidFill>
                <a:schemeClr val="tx1">
                  <a:lumMod val="75000"/>
                  <a:lumOff val="25000"/>
                </a:schemeClr>
              </a:solidFill>
              <a:latin typeface="Century Gothic"/>
              <a:ea typeface="+mn-ea"/>
              <a:cs typeface="+mn-cs"/>
            </a:endParaRPr>
          </a:p>
          <a:p>
            <a:pPr marL="342900" indent="-342900">
              <a:lnSpc>
                <a:spcPct val="90000"/>
              </a:lnSpc>
              <a:spcBef>
                <a:spcPts val="400"/>
              </a:spcBef>
              <a:spcAft>
                <a:spcPts val="400"/>
              </a:spcAft>
              <a:buClr>
                <a:srgbClr val="1B57AF"/>
              </a:buClr>
              <a:buSzPts val="2100"/>
              <a:buFont typeface="Webdings" pitchFamily="2" charset="2"/>
              <a:buChar char="4"/>
            </a:pPr>
            <a:r>
              <a:rPr lang="en-US" sz="1200" u="sng" dirty="0">
                <a:solidFill>
                  <a:schemeClr val="tx1">
                    <a:lumMod val="75000"/>
                    <a:lumOff val="25000"/>
                  </a:schemeClr>
                </a:solidFill>
                <a:latin typeface="Century Gothic"/>
                <a:ea typeface="+mn-ea"/>
                <a:cs typeface="+mn-cs"/>
              </a:rPr>
              <a:t>Do not</a:t>
            </a:r>
            <a:r>
              <a:rPr lang="en-US" sz="1200" dirty="0">
                <a:solidFill>
                  <a:schemeClr val="tx1">
                    <a:lumMod val="75000"/>
                    <a:lumOff val="25000"/>
                  </a:schemeClr>
                </a:solidFill>
                <a:latin typeface="Century Gothic"/>
                <a:ea typeface="+mn-ea"/>
                <a:cs typeface="+mn-cs"/>
              </a:rPr>
              <a:t> adjust the height (0.42")</a:t>
            </a:r>
          </a:p>
          <a:p>
            <a:pPr marL="342900" indent="-342900">
              <a:lnSpc>
                <a:spcPct val="90000"/>
              </a:lnSpc>
              <a:spcBef>
                <a:spcPts val="400"/>
              </a:spcBef>
              <a:spcAft>
                <a:spcPts val="400"/>
              </a:spcAft>
              <a:buClr>
                <a:srgbClr val="1B57AF"/>
              </a:buClr>
              <a:buSzPts val="2100"/>
              <a:buFont typeface="Webdings" pitchFamily="2" charset="2"/>
              <a:buChar char="4"/>
            </a:pPr>
            <a:r>
              <a:rPr lang="en-US" sz="1200" dirty="0">
                <a:solidFill>
                  <a:schemeClr val="tx1">
                    <a:lumMod val="75000"/>
                    <a:lumOff val="25000"/>
                  </a:schemeClr>
                </a:solidFill>
                <a:latin typeface="Century Gothic"/>
                <a:ea typeface="+mn-ea"/>
                <a:cs typeface="+mn-cs"/>
              </a:rPr>
              <a:t>Adjust the width to fit your short title on </a:t>
            </a:r>
            <a:r>
              <a:rPr lang="en-US" sz="1200" u="sng" dirty="0">
                <a:solidFill>
                  <a:schemeClr val="tx1">
                    <a:lumMod val="75000"/>
                    <a:lumOff val="25000"/>
                  </a:schemeClr>
                </a:solidFill>
                <a:latin typeface="Century Gothic"/>
                <a:ea typeface="+mn-ea"/>
                <a:cs typeface="+mn-cs"/>
              </a:rPr>
              <a:t>one line</a:t>
            </a:r>
            <a:endParaRPr lang="en-US" sz="1200" dirty="0">
              <a:solidFill>
                <a:schemeClr val="tx1">
                  <a:lumMod val="75000"/>
                  <a:lumOff val="25000"/>
                </a:schemeClr>
              </a:solidFill>
              <a:latin typeface="Century Gothic"/>
              <a:ea typeface="+mn-ea"/>
              <a:cs typeface="+mn-cs"/>
            </a:endParaRPr>
          </a:p>
          <a:p>
            <a:pPr marL="342900" indent="-342900">
              <a:lnSpc>
                <a:spcPct val="90000"/>
              </a:lnSpc>
              <a:spcBef>
                <a:spcPts val="400"/>
              </a:spcBef>
              <a:spcAft>
                <a:spcPts val="400"/>
              </a:spcAft>
              <a:buClr>
                <a:srgbClr val="1B57AF"/>
              </a:buClr>
              <a:buSzPts val="2100"/>
              <a:buFont typeface="Webdings" pitchFamily="2" charset="2"/>
              <a:buChar char="4"/>
            </a:pPr>
            <a:r>
              <a:rPr lang="en-US" sz="1200" dirty="0">
                <a:solidFill>
                  <a:schemeClr val="tx1">
                    <a:lumMod val="75000"/>
                    <a:lumOff val="25000"/>
                  </a:schemeClr>
                </a:solidFill>
                <a:latin typeface="Century Gothic"/>
                <a:ea typeface="+mn-ea"/>
                <a:cs typeface="+mn-cs"/>
              </a:rPr>
              <a:t>Ensure it is aligned to the bottom right corner and ordered to the front of your image</a:t>
            </a:r>
            <a:endParaRPr lang="en-US" sz="1200" kern="1200">
              <a:solidFill>
                <a:schemeClr val="tx1">
                  <a:lumMod val="75000"/>
                  <a:lumOff val="25000"/>
                </a:schemeClr>
              </a:solidFill>
              <a:latin typeface="Century Gothic" panose="020B0502020202020204" pitchFamily="34" charset="0"/>
              <a:ea typeface="+mn-ea"/>
              <a:cs typeface="+mn-cs"/>
            </a:endParaRPr>
          </a:p>
          <a:p>
            <a:pPr marL="285750" lvl="0" indent="-225425">
              <a:buChar char="•"/>
            </a:pPr>
            <a:endParaRPr lang="en-US" sz="1200" kern="1200" dirty="0">
              <a:latin typeface="Century Gothic"/>
              <a:ea typeface="+mn-ea"/>
              <a:cs typeface="+mn-cs"/>
            </a:endParaRPr>
          </a:p>
        </p:txBody>
      </p:sp>
      <p:sp>
        <p:nvSpPr>
          <p:cNvPr id="10" name="Content Placeholder 17">
            <a:extLst>
              <a:ext uri="{FF2B5EF4-FFF2-40B4-BE49-F238E27FC236}">
                <a16:creationId xmlns:a16="http://schemas.microsoft.com/office/drawing/2014/main" id="{85498494-9EB3-2F39-0910-217D0492A963}"/>
              </a:ext>
            </a:extLst>
          </p:cNvPr>
          <p:cNvSpPr>
            <a:spLocks noGrp="1"/>
          </p:cNvSpPr>
          <p:nvPr>
            <p:ph idx="1"/>
          </p:nvPr>
        </p:nvSpPr>
        <p:spPr>
          <a:xfrm>
            <a:off x="75885" y="2688914"/>
            <a:ext cx="2608898" cy="806065"/>
          </a:xfrm>
          <a:solidFill>
            <a:srgbClr val="D40000"/>
          </a:solidFill>
        </p:spPr>
        <p:txBody>
          <a:bodyPr anchor="ctr">
            <a:normAutofit fontScale="70000" lnSpcReduction="20000"/>
          </a:bodyPr>
          <a:lstStyle/>
          <a:p>
            <a:r>
              <a:rPr lang="en-US" sz="3200" b="1" dirty="0">
                <a:solidFill>
                  <a:schemeClr val="bg1"/>
                </a:solidFill>
                <a:latin typeface="Georgia"/>
              </a:rPr>
              <a:t>Duplicate:</a:t>
            </a:r>
            <a:endParaRPr lang="en-US" u="sng">
              <a:solidFill>
                <a:schemeClr val="bg1"/>
              </a:solidFill>
            </a:endParaRPr>
          </a:p>
          <a:p>
            <a:r>
              <a:rPr lang="en-US" sz="3200" dirty="0">
                <a:solidFill>
                  <a:schemeClr val="bg1"/>
                </a:solidFill>
                <a:latin typeface="Georgia"/>
              </a:rPr>
              <a:t>Image </a:t>
            </a:r>
            <a:r>
              <a:rPr lang="en-US" sz="3200" u="sng" dirty="0">
                <a:solidFill>
                  <a:schemeClr val="bg1"/>
                </a:solidFill>
                <a:latin typeface="Georgia"/>
              </a:rPr>
              <a:t>with Label</a:t>
            </a:r>
            <a:endParaRPr lang="en-US" u="sng">
              <a:solidFill>
                <a:schemeClr val="bg1"/>
              </a:solidFill>
            </a:endParaRPr>
          </a:p>
        </p:txBody>
      </p:sp>
    </p:spTree>
    <p:extLst>
      <p:ext uri="{BB962C8B-B14F-4D97-AF65-F5344CB8AC3E}">
        <p14:creationId xmlns:p14="http://schemas.microsoft.com/office/powerpoint/2010/main" val="2530038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739941" y="215913"/>
            <a:ext cx="10712117" cy="820004"/>
          </a:xfrm>
        </p:spPr>
        <p:txBody>
          <a:bodyPr anchor="ctr">
            <a:normAutofit/>
          </a:bodyPr>
          <a:lstStyle/>
          <a:p>
            <a:r>
              <a:rPr lang="en-US" sz="3200" b="1">
                <a:solidFill>
                  <a:schemeClr val="accent1"/>
                </a:solidFill>
              </a:rPr>
              <a:t>Web Image: </a:t>
            </a:r>
            <a:r>
              <a:rPr lang="en-US" sz="3200">
                <a:solidFill>
                  <a:schemeClr val="accent1"/>
                </a:solidFill>
              </a:rPr>
              <a:t>Purpose and Overview</a:t>
            </a:r>
            <a:endParaRPr lang="en-US" sz="3200" b="1">
              <a:solidFill>
                <a:schemeClr val="accent1"/>
              </a:solidFill>
            </a:endParaRP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6352826" y="1035917"/>
            <a:ext cx="4220719" cy="4547772"/>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spcAft>
                <a:spcPts val="1200"/>
              </a:spcAft>
            </a:pPr>
            <a:r>
              <a:rPr lang="en-US" sz="1600" b="0" i="0" u="none" strike="noStrike" cap="none" dirty="0">
                <a:solidFill>
                  <a:srgbClr val="3F3F3F"/>
                </a:solidFill>
                <a:latin typeface="Century Gothic"/>
                <a:ea typeface="Century Gothic"/>
                <a:cs typeface="Century Gothic"/>
                <a:sym typeface="Century Gothic"/>
              </a:rPr>
              <a:t>This should be an attractive, </a:t>
            </a:r>
            <a:r>
              <a:rPr lang="en-US" sz="1600" b="1" i="0" u="none" strike="noStrike" cap="none" dirty="0">
                <a:solidFill>
                  <a:srgbClr val="3F3F3F"/>
                </a:solidFill>
                <a:latin typeface="Century Gothic"/>
                <a:ea typeface="Century Gothic"/>
                <a:cs typeface="Century Gothic"/>
                <a:sym typeface="Century Gothic"/>
              </a:rPr>
              <a:t>processed image of your study area </a:t>
            </a:r>
            <a:r>
              <a:rPr lang="en-US" sz="1600" b="0" i="0" u="none" strike="noStrike" cap="none" dirty="0">
                <a:solidFill>
                  <a:srgbClr val="3F3F3F"/>
                </a:solidFill>
                <a:latin typeface="Century Gothic"/>
                <a:ea typeface="Century Gothic"/>
                <a:cs typeface="Century Gothic"/>
                <a:sym typeface="Century Gothic"/>
              </a:rPr>
              <a:t>that will </a:t>
            </a:r>
            <a:r>
              <a:rPr lang="en-US" sz="1600" b="1" i="0" u="none" strike="noStrike" cap="none" dirty="0">
                <a:solidFill>
                  <a:srgbClr val="3F3F3F"/>
                </a:solidFill>
                <a:latin typeface="Century Gothic"/>
                <a:ea typeface="Century Gothic"/>
                <a:cs typeface="Century Gothic"/>
                <a:sym typeface="Century Gothic"/>
              </a:rPr>
              <a:t>represent the project</a:t>
            </a:r>
            <a:r>
              <a:rPr lang="en-US" sz="1600" b="0" i="0" u="none" strike="noStrike" cap="none" dirty="0">
                <a:solidFill>
                  <a:srgbClr val="3F3F3F"/>
                </a:solidFill>
                <a:latin typeface="Century Gothic"/>
                <a:ea typeface="Century Gothic"/>
                <a:cs typeface="Century Gothic"/>
                <a:sym typeface="Century Gothic"/>
              </a:rPr>
              <a:t> and be used for</a:t>
            </a:r>
            <a:r>
              <a:rPr lang="en-US" dirty="0">
                <a:solidFill>
                  <a:srgbClr val="3F3F3F"/>
                </a:solidFill>
                <a:latin typeface="Century Gothic"/>
                <a:ea typeface="Century Gothic"/>
                <a:cs typeface="Century Gothic"/>
                <a:sym typeface="Century Gothic"/>
              </a:rPr>
              <a:t>:</a:t>
            </a:r>
          </a:p>
          <a:p>
            <a:pPr marL="342900" lvl="0" indent="-342900">
              <a:lnSpc>
                <a:spcPct val="90000"/>
              </a:lnSpc>
              <a:spcBef>
                <a:spcPts val="200"/>
              </a:spcBef>
              <a:spcAft>
                <a:spcPts val="1200"/>
              </a:spcAft>
              <a:buClr>
                <a:srgbClr val="1B57AF"/>
              </a:buClr>
              <a:buSzPts val="2100"/>
              <a:buFont typeface="Webdings" pitchFamily="2" charset="2"/>
              <a:buChar char="4"/>
            </a:pPr>
            <a:r>
              <a:rPr lang="en-US" sz="1600" kern="1200" dirty="0">
                <a:solidFill>
                  <a:schemeClr val="tx1">
                    <a:lumMod val="75000"/>
                    <a:lumOff val="25000"/>
                  </a:schemeClr>
                </a:solidFill>
                <a:latin typeface="Century Gothic" panose="020B0502020202020204" pitchFamily="34" charset="0"/>
                <a:ea typeface="+mn-ea"/>
                <a:cs typeface="+mn-cs"/>
                <a:sym typeface="Century Gothic"/>
              </a:rPr>
              <a:t>Your close-out presentation</a:t>
            </a:r>
            <a:endParaRPr lang="en-US" sz="1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Bef>
                <a:spcPts val="200"/>
              </a:spcBef>
              <a:spcAft>
                <a:spcPts val="1200"/>
              </a:spcAft>
              <a:buClr>
                <a:srgbClr val="1B57AF"/>
              </a:buClr>
              <a:buSzPts val="2100"/>
              <a:buFont typeface="Webdings" pitchFamily="2" charset="2"/>
              <a:buChar char="4"/>
            </a:pPr>
            <a:r>
              <a:rPr lang="en-US" dirty="0">
                <a:solidFill>
                  <a:srgbClr val="3F3F3F"/>
                </a:solidFill>
                <a:latin typeface="Century Gothic"/>
                <a:ea typeface="Century Gothic"/>
                <a:cs typeface="Century Gothic"/>
                <a:sym typeface="Century Gothic"/>
              </a:rPr>
              <a:t>T</a:t>
            </a:r>
            <a:r>
              <a:rPr lang="en-US" sz="1600" i="0" u="none" strike="noStrike" cap="none" dirty="0">
                <a:solidFill>
                  <a:srgbClr val="3F3F3F"/>
                </a:solidFill>
                <a:latin typeface="Century Gothic"/>
                <a:ea typeface="Century Gothic"/>
                <a:cs typeface="Century Gothic"/>
                <a:sym typeface="Century Gothic"/>
              </a:rPr>
              <a:t>he project page</a:t>
            </a:r>
            <a:r>
              <a:rPr lang="en-US" sz="1600" b="1" i="0" u="none" strike="noStrike" cap="none" dirty="0">
                <a:solidFill>
                  <a:srgbClr val="3F3F3F"/>
                </a:solidFill>
                <a:latin typeface="Century Gothic"/>
                <a:ea typeface="Century Gothic"/>
                <a:cs typeface="Century Gothic"/>
                <a:sym typeface="Century Gothic"/>
              </a:rPr>
              <a:t> </a:t>
            </a:r>
            <a:r>
              <a:rPr lang="en-US" dirty="0">
                <a:solidFill>
                  <a:srgbClr val="3F3F3F"/>
                </a:solidFill>
                <a:latin typeface="Century Gothic"/>
                <a:ea typeface="Century Gothic"/>
                <a:cs typeface="Century Gothic"/>
                <a:sym typeface="Century Gothic"/>
              </a:rPr>
              <a:t>on</a:t>
            </a:r>
            <a:r>
              <a:rPr lang="en-US" sz="1600" b="0" i="0" u="none" strike="noStrike" cap="none" dirty="0">
                <a:solidFill>
                  <a:srgbClr val="3F3F3F"/>
                </a:solidFill>
                <a:latin typeface="Century Gothic"/>
                <a:ea typeface="Century Gothic"/>
                <a:cs typeface="Century Gothic"/>
                <a:sym typeface="Century Gothic"/>
              </a:rPr>
              <a:t> the </a:t>
            </a:r>
            <a:r>
              <a:rPr lang="en-US" sz="1600" b="0" i="0" strike="noStrike" cap="none" dirty="0">
                <a:solidFill>
                  <a:srgbClr val="3F3F3F"/>
                </a:solidFill>
                <a:latin typeface="Century Gothic"/>
                <a:ea typeface="Century Gothic"/>
                <a:cs typeface="Century Gothic"/>
                <a:sym typeface="Century Gothic"/>
              </a:rPr>
              <a:t>DEVELOP website</a:t>
            </a:r>
            <a:endParaRPr lang="en-US" sz="1600" b="0" i="0" strike="noStrike" cap="none" dirty="0">
              <a:ea typeface="Century Gothic"/>
              <a:cs typeface="Century Gothic"/>
            </a:endParaRPr>
          </a:p>
          <a:p>
            <a:pPr marL="342900" lvl="0" indent="-342900">
              <a:lnSpc>
                <a:spcPct val="90000"/>
              </a:lnSpc>
              <a:spcBef>
                <a:spcPts val="200"/>
              </a:spcBef>
              <a:spcAft>
                <a:spcPts val="1200"/>
              </a:spcAft>
              <a:buClr>
                <a:srgbClr val="1B57AF"/>
              </a:buClr>
              <a:buSzPts val="2100"/>
              <a:buFont typeface="Webdings" pitchFamily="2" charset="2"/>
              <a:buChar char="4"/>
            </a:pPr>
            <a:r>
              <a:rPr lang="en-US" dirty="0">
                <a:solidFill>
                  <a:srgbClr val="3F3F3F"/>
                </a:solidFill>
                <a:latin typeface="Century Gothic"/>
                <a:ea typeface="Century Gothic"/>
                <a:cs typeface="Century Gothic"/>
                <a:sym typeface="Century Gothic"/>
              </a:rPr>
              <a:t>Content</a:t>
            </a:r>
            <a:r>
              <a:rPr lang="en-US" sz="1600" b="0" i="0" u="none" strike="noStrike" cap="none" dirty="0">
                <a:solidFill>
                  <a:srgbClr val="3F3F3F"/>
                </a:solidFill>
                <a:latin typeface="Century Gothic"/>
                <a:ea typeface="Century Gothic"/>
                <a:cs typeface="Century Gothic"/>
                <a:sym typeface="Century Gothic"/>
              </a:rPr>
              <a:t> on </a:t>
            </a:r>
            <a:r>
              <a:rPr lang="en-US" sz="1600" b="0" i="0" strike="noStrike" cap="none" dirty="0">
                <a:solidFill>
                  <a:srgbClr val="3F3F3F"/>
                </a:solidFill>
                <a:latin typeface="Century Gothic"/>
                <a:ea typeface="Century Gothic"/>
                <a:cs typeface="Century Gothic"/>
                <a:sym typeface="Century Gothic"/>
              </a:rPr>
              <a:t>NASA’s Applied Sciences</a:t>
            </a:r>
            <a:r>
              <a:rPr lang="en-US" sz="1600" b="0" i="0" u="none" strike="noStrike" cap="none" dirty="0">
                <a:solidFill>
                  <a:srgbClr val="3F3F3F"/>
                </a:solidFill>
                <a:latin typeface="Century Gothic"/>
                <a:ea typeface="Century Gothic"/>
                <a:cs typeface="Century Gothic"/>
                <a:sym typeface="Century Gothic"/>
              </a:rPr>
              <a:t> website</a:t>
            </a:r>
            <a:endParaRPr lang="en-US" sz="1600" b="0" i="0" u="none" strike="noStrike" cap="none" dirty="0">
              <a:ea typeface="Century Gothic"/>
              <a:cs typeface="Century Gothic"/>
            </a:endParaRPr>
          </a:p>
          <a:p>
            <a:pPr marL="342900" lvl="0" indent="-342900">
              <a:lnSpc>
                <a:spcPct val="90000"/>
              </a:lnSpc>
              <a:spcBef>
                <a:spcPts val="200"/>
              </a:spcBef>
              <a:spcAft>
                <a:spcPts val="1200"/>
              </a:spcAft>
              <a:buClr>
                <a:srgbClr val="1B57AF"/>
              </a:buClr>
              <a:buSzPts val="2100"/>
              <a:buFont typeface="Webdings" pitchFamily="2" charset="2"/>
              <a:buChar char="4"/>
            </a:pPr>
            <a:r>
              <a:rPr lang="en-US" dirty="0">
                <a:solidFill>
                  <a:srgbClr val="3F3F3F"/>
                </a:solidFill>
                <a:latin typeface="Century Gothic"/>
                <a:ea typeface="Century Gothic"/>
                <a:cs typeface="Century Gothic"/>
              </a:rPr>
              <a:t>DEVELOP promotional materials</a:t>
            </a:r>
          </a:p>
          <a:p>
            <a:pPr marL="342900" lvl="0" indent="-342900">
              <a:lnSpc>
                <a:spcPct val="90000"/>
              </a:lnSpc>
              <a:spcBef>
                <a:spcPts val="200"/>
              </a:spcBef>
              <a:spcAft>
                <a:spcPts val="1200"/>
              </a:spcAft>
              <a:buClr>
                <a:srgbClr val="1B57AF"/>
              </a:buClr>
              <a:buSzPts val="2100"/>
              <a:buFont typeface="Webdings" pitchFamily="2" charset="2"/>
              <a:buChar char="4"/>
            </a:pPr>
            <a:r>
              <a:rPr lang="en-US" dirty="0">
                <a:solidFill>
                  <a:srgbClr val="3F3F3F"/>
                </a:solidFill>
                <a:latin typeface="Century Gothic"/>
                <a:ea typeface="Century Gothic"/>
                <a:cs typeface="Century Gothic"/>
                <a:sym typeface="Century Gothic"/>
              </a:rPr>
              <a:t>F</a:t>
            </a:r>
            <a:r>
              <a:rPr lang="en-US" sz="1600" b="0" i="0" u="none" strike="noStrike" cap="none" dirty="0">
                <a:solidFill>
                  <a:srgbClr val="3F3F3F"/>
                </a:solidFill>
                <a:latin typeface="Century Gothic"/>
                <a:ea typeface="Century Gothic"/>
                <a:cs typeface="Century Gothic"/>
                <a:sym typeface="Century Gothic"/>
              </a:rPr>
              <a:t>uture publications</a:t>
            </a:r>
            <a:endParaRPr lang="en-US" sz="1600" b="0" i="0" u="none" strike="noStrike" cap="none" dirty="0">
              <a:solidFill>
                <a:srgbClr val="3F3F3F"/>
              </a:solidFill>
              <a:latin typeface="Century Gothic"/>
              <a:ea typeface="Century Gothic"/>
              <a:cs typeface="Century Gothic"/>
            </a:endParaRPr>
          </a:p>
          <a:p>
            <a:pPr marL="342900" indent="-342900">
              <a:lnSpc>
                <a:spcPct val="90000"/>
              </a:lnSpc>
              <a:spcBef>
                <a:spcPts val="200"/>
              </a:spcBef>
              <a:spcAft>
                <a:spcPts val="1200"/>
              </a:spcAft>
              <a:buClr>
                <a:srgbClr val="1B57AF"/>
              </a:buClr>
              <a:buSzPts val="2100"/>
              <a:buFont typeface="Webdings" pitchFamily="2" charset="2"/>
              <a:buChar char="4"/>
            </a:pPr>
            <a:r>
              <a:rPr lang="en-US" dirty="0">
                <a:solidFill>
                  <a:srgbClr val="3F3F3F"/>
                </a:solidFill>
                <a:latin typeface="Century Gothic"/>
              </a:rPr>
              <a:t>Website Image Bracket Competition</a:t>
            </a:r>
          </a:p>
        </p:txBody>
      </p:sp>
      <p:pic>
        <p:nvPicPr>
          <p:cNvPr id="5" name="Picture 4">
            <a:extLst>
              <a:ext uri="{FF2B5EF4-FFF2-40B4-BE49-F238E27FC236}">
                <a16:creationId xmlns:a16="http://schemas.microsoft.com/office/drawing/2014/main" id="{DD596864-3240-4603-8224-691E60CE95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863577" y="1769406"/>
            <a:ext cx="805425" cy="809462"/>
          </a:xfrm>
          <a:prstGeom prst="rect">
            <a:avLst/>
          </a:prstGeom>
        </p:spPr>
      </p:pic>
      <p:pic>
        <p:nvPicPr>
          <p:cNvPr id="6" name="Picture 5">
            <a:extLst>
              <a:ext uri="{FF2B5EF4-FFF2-40B4-BE49-F238E27FC236}">
                <a16:creationId xmlns:a16="http://schemas.microsoft.com/office/drawing/2014/main" id="{2ED11F54-77E0-4791-8BD4-006012990A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867136" y="79046"/>
            <a:ext cx="805425" cy="809462"/>
          </a:xfrm>
          <a:prstGeom prst="rect">
            <a:avLst/>
          </a:prstGeom>
        </p:spPr>
      </p:pic>
      <p:pic>
        <p:nvPicPr>
          <p:cNvPr id="7" name="Picture 6">
            <a:extLst>
              <a:ext uri="{FF2B5EF4-FFF2-40B4-BE49-F238E27FC236}">
                <a16:creationId xmlns:a16="http://schemas.microsoft.com/office/drawing/2014/main" id="{495716BB-2CCB-4E5D-9A46-8B177C5F690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870754" y="4304944"/>
            <a:ext cx="805414" cy="809462"/>
          </a:xfrm>
          <a:prstGeom prst="rect">
            <a:avLst/>
          </a:prstGeom>
        </p:spPr>
      </p:pic>
      <p:pic>
        <p:nvPicPr>
          <p:cNvPr id="8" name="Picture 7">
            <a:extLst>
              <a:ext uri="{FF2B5EF4-FFF2-40B4-BE49-F238E27FC236}">
                <a16:creationId xmlns:a16="http://schemas.microsoft.com/office/drawing/2014/main" id="{79E5E96E-0213-411B-AAA9-3478EC6E9CF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865337" y="2605708"/>
            <a:ext cx="803760" cy="809461"/>
          </a:xfrm>
          <a:prstGeom prst="rect">
            <a:avLst/>
          </a:prstGeom>
        </p:spPr>
      </p:pic>
      <p:pic>
        <p:nvPicPr>
          <p:cNvPr id="9" name="Picture 8">
            <a:extLst>
              <a:ext uri="{FF2B5EF4-FFF2-40B4-BE49-F238E27FC236}">
                <a16:creationId xmlns:a16="http://schemas.microsoft.com/office/drawing/2014/main" id="{5B4D6E26-0113-4892-BF50-C1B4A7A3D2F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861760" y="3459765"/>
            <a:ext cx="805432" cy="809461"/>
          </a:xfrm>
          <a:prstGeom prst="rect">
            <a:avLst/>
          </a:prstGeom>
        </p:spPr>
      </p:pic>
      <p:pic>
        <p:nvPicPr>
          <p:cNvPr id="10" name="Picture 9">
            <a:extLst>
              <a:ext uri="{FF2B5EF4-FFF2-40B4-BE49-F238E27FC236}">
                <a16:creationId xmlns:a16="http://schemas.microsoft.com/office/drawing/2014/main" id="{FF08289B-3E47-464E-850B-B27DD8E6469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868945" y="924226"/>
            <a:ext cx="805425" cy="809462"/>
          </a:xfrm>
          <a:prstGeom prst="rect">
            <a:avLst/>
          </a:prstGeom>
        </p:spPr>
      </p:pic>
      <p:pic>
        <p:nvPicPr>
          <p:cNvPr id="11" name="Picture 10">
            <a:extLst>
              <a:ext uri="{FF2B5EF4-FFF2-40B4-BE49-F238E27FC236}">
                <a16:creationId xmlns:a16="http://schemas.microsoft.com/office/drawing/2014/main" id="{6DBADDDC-5AC0-4189-825F-62DB8956AF9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872550" y="5150124"/>
            <a:ext cx="805414" cy="809462"/>
          </a:xfrm>
          <a:prstGeom prst="rect">
            <a:avLst/>
          </a:prstGeom>
        </p:spPr>
      </p:pic>
      <p:pic>
        <p:nvPicPr>
          <p:cNvPr id="12" name="Picture 11">
            <a:extLst>
              <a:ext uri="{FF2B5EF4-FFF2-40B4-BE49-F238E27FC236}">
                <a16:creationId xmlns:a16="http://schemas.microsoft.com/office/drawing/2014/main" id="{41A9AE1B-9368-4167-B594-B331054D249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861756" y="5995304"/>
            <a:ext cx="805436" cy="809462"/>
          </a:xfrm>
          <a:prstGeom prst="rect">
            <a:avLst/>
          </a:prstGeom>
        </p:spPr>
      </p:pic>
      <p:pic>
        <p:nvPicPr>
          <p:cNvPr id="15" name="Google Shape;105;p2">
            <a:extLst>
              <a:ext uri="{FF2B5EF4-FFF2-40B4-BE49-F238E27FC236}">
                <a16:creationId xmlns:a16="http://schemas.microsoft.com/office/drawing/2014/main" id="{21A2EEF2-64EC-4E1E-A04F-40FE0B0789F5}"/>
              </a:ext>
            </a:extLst>
          </p:cNvPr>
          <p:cNvPicPr preferRelativeResize="0"/>
          <p:nvPr/>
        </p:nvPicPr>
        <p:blipFill rotWithShape="1">
          <a:blip r:embed="rId11">
            <a:alphaModFix/>
          </a:blip>
          <a:srcRect/>
          <a:stretch/>
        </p:blipFill>
        <p:spPr>
          <a:xfrm>
            <a:off x="358588" y="1108917"/>
            <a:ext cx="3352813" cy="2558145"/>
          </a:xfrm>
          <a:prstGeom prst="rect">
            <a:avLst/>
          </a:prstGeom>
          <a:noFill/>
          <a:ln w="38100" cap="flat" cmpd="sng">
            <a:solidFill>
              <a:srgbClr val="3F3F3F"/>
            </a:solidFill>
            <a:prstDash val="solid"/>
            <a:round/>
            <a:headEnd type="none" w="sm" len="sm"/>
            <a:tailEnd type="none" w="sm" len="sm"/>
          </a:ln>
        </p:spPr>
      </p:pic>
      <p:pic>
        <p:nvPicPr>
          <p:cNvPr id="16" name="Google Shape;106;p2">
            <a:extLst>
              <a:ext uri="{FF2B5EF4-FFF2-40B4-BE49-F238E27FC236}">
                <a16:creationId xmlns:a16="http://schemas.microsoft.com/office/drawing/2014/main" id="{1BBAC345-5CA4-4281-BA90-7DDEE6CF0A44}"/>
              </a:ext>
            </a:extLst>
          </p:cNvPr>
          <p:cNvPicPr preferRelativeResize="0"/>
          <p:nvPr/>
        </p:nvPicPr>
        <p:blipFill rotWithShape="1">
          <a:blip r:embed="rId12">
            <a:alphaModFix/>
          </a:blip>
          <a:srcRect/>
          <a:stretch/>
        </p:blipFill>
        <p:spPr>
          <a:xfrm>
            <a:off x="2743187" y="2262883"/>
            <a:ext cx="3352813" cy="2558145"/>
          </a:xfrm>
          <a:prstGeom prst="rect">
            <a:avLst/>
          </a:prstGeom>
          <a:noFill/>
          <a:ln w="38100" cap="flat" cmpd="sng">
            <a:solidFill>
              <a:srgbClr val="3F3F3F"/>
            </a:solidFill>
            <a:prstDash val="solid"/>
            <a:round/>
            <a:headEnd type="none" w="sm" len="sm"/>
            <a:tailEnd type="none" w="sm" len="sm"/>
          </a:ln>
        </p:spPr>
      </p:pic>
      <p:pic>
        <p:nvPicPr>
          <p:cNvPr id="19" name="Google Shape;107;p2">
            <a:extLst>
              <a:ext uri="{FF2B5EF4-FFF2-40B4-BE49-F238E27FC236}">
                <a16:creationId xmlns:a16="http://schemas.microsoft.com/office/drawing/2014/main" id="{12552233-25AE-4A6B-9994-1568840ACD6F}"/>
              </a:ext>
            </a:extLst>
          </p:cNvPr>
          <p:cNvPicPr preferRelativeResize="0"/>
          <p:nvPr/>
        </p:nvPicPr>
        <p:blipFill rotWithShape="1">
          <a:blip r:embed="rId13">
            <a:alphaModFix/>
          </a:blip>
          <a:srcRect/>
          <a:stretch/>
        </p:blipFill>
        <p:spPr>
          <a:xfrm>
            <a:off x="358588" y="4026985"/>
            <a:ext cx="3352813" cy="2558145"/>
          </a:xfrm>
          <a:prstGeom prst="rect">
            <a:avLst/>
          </a:prstGeom>
          <a:noFill/>
          <a:ln w="38100" cap="flat" cmpd="sng">
            <a:solidFill>
              <a:srgbClr val="3F3F3F"/>
            </a:solidFill>
            <a:prstDash val="solid"/>
            <a:round/>
            <a:headEnd type="none" w="sm" len="sm"/>
            <a:tailEnd type="none" w="sm" len="sm"/>
          </a:ln>
        </p:spPr>
      </p:pic>
      <p:pic>
        <p:nvPicPr>
          <p:cNvPr id="24" name="Google Shape;109;p2">
            <a:extLst>
              <a:ext uri="{FF2B5EF4-FFF2-40B4-BE49-F238E27FC236}">
                <a16:creationId xmlns:a16="http://schemas.microsoft.com/office/drawing/2014/main" id="{FDB6CA70-FC8A-40B4-B035-291EF7A0180C}"/>
              </a:ext>
            </a:extLst>
          </p:cNvPr>
          <p:cNvPicPr preferRelativeResize="0"/>
          <p:nvPr/>
        </p:nvPicPr>
        <p:blipFill rotWithShape="1">
          <a:blip r:embed="rId14">
            <a:alphaModFix/>
          </a:blip>
          <a:srcRect l="28904" t="16239" r="30073" b="57735"/>
          <a:stretch/>
        </p:blipFill>
        <p:spPr>
          <a:xfrm>
            <a:off x="6358611" y="4953654"/>
            <a:ext cx="4190564" cy="1723744"/>
          </a:xfrm>
          <a:prstGeom prst="rect">
            <a:avLst/>
          </a:prstGeom>
          <a:noFill/>
          <a:ln w="38100" cap="flat" cmpd="sng">
            <a:solidFill>
              <a:srgbClr val="3F3F3F"/>
            </a:solidFill>
            <a:prstDash val="solid"/>
            <a:round/>
            <a:headEnd type="none" w="sm" len="sm"/>
            <a:tailEnd type="none" w="sm" len="sm"/>
          </a:ln>
        </p:spPr>
      </p:pic>
      <p:sp>
        <p:nvSpPr>
          <p:cNvPr id="26" name="Google Shape;108;p2">
            <a:extLst>
              <a:ext uri="{FF2B5EF4-FFF2-40B4-BE49-F238E27FC236}">
                <a16:creationId xmlns:a16="http://schemas.microsoft.com/office/drawing/2014/main" id="{FD1BCA14-5BA3-4213-8FB2-164BABFE26D2}"/>
              </a:ext>
            </a:extLst>
          </p:cNvPr>
          <p:cNvSpPr/>
          <p:nvPr/>
        </p:nvSpPr>
        <p:spPr>
          <a:xfrm>
            <a:off x="6754107" y="22647"/>
            <a:ext cx="401800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rgbClr val="FF0000"/>
                </a:solidFill>
                <a:latin typeface="Century Gothic"/>
                <a:ea typeface="Century Gothic"/>
                <a:cs typeface="Century Gothic"/>
                <a:sym typeface="Century Gothic"/>
              </a:rPr>
              <a:t>Delete this slide before submission.</a:t>
            </a:r>
            <a:endParaRPr sz="2400">
              <a:solidFill>
                <a:srgbClr val="FF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221246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oogle Shape;120;p3" descr="https://lh6.googleusercontent.com/32EeSTnBZ-m3t_Xd3Fr_80bkCgU6AUburNr_Wc-6uCl9h7089kIux_w5vpsl9uPUWZsR3HcclW94czWKrTaJEfMGqCeqXNPBuYVCgqTi83jkG8GTxZFaqwXxtxdlW4pwrxAM59YSewc">
            <a:extLst>
              <a:ext uri="{FF2B5EF4-FFF2-40B4-BE49-F238E27FC236}">
                <a16:creationId xmlns:a16="http://schemas.microsoft.com/office/drawing/2014/main" id="{A1D0E200-925F-4850-A84E-FE94F9725AB8}"/>
              </a:ext>
            </a:extLst>
          </p:cNvPr>
          <p:cNvPicPr preferRelativeResize="0"/>
          <p:nvPr/>
        </p:nvPicPr>
        <p:blipFill rotWithShape="1">
          <a:blip r:embed="rId3">
            <a:alphaModFix/>
          </a:blip>
          <a:srcRect l="522"/>
          <a:stretch/>
        </p:blipFill>
        <p:spPr>
          <a:xfrm>
            <a:off x="3051597" y="4733011"/>
            <a:ext cx="1457105" cy="796823"/>
          </a:xfrm>
          <a:prstGeom prst="rect">
            <a:avLst/>
          </a:prstGeom>
          <a:noFill/>
          <a:ln>
            <a:noFill/>
          </a:ln>
        </p:spPr>
      </p:pic>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1398048" y="143090"/>
            <a:ext cx="10712117" cy="820004"/>
          </a:xfrm>
        </p:spPr>
        <p:txBody>
          <a:bodyPr anchor="ctr">
            <a:normAutofit/>
          </a:bodyPr>
          <a:lstStyle/>
          <a:p>
            <a:r>
              <a:rPr lang="en-US" sz="3200" b="1" dirty="0">
                <a:solidFill>
                  <a:schemeClr val="accent1"/>
                </a:solidFill>
              </a:rPr>
              <a:t>Web Image: </a:t>
            </a:r>
            <a:r>
              <a:rPr lang="en-US" sz="3200" dirty="0">
                <a:solidFill>
                  <a:schemeClr val="accent1"/>
                </a:solidFill>
              </a:rPr>
              <a:t>Requirements</a:t>
            </a:r>
            <a:endParaRPr lang="en-US" sz="3200" b="1" dirty="0">
              <a:solidFill>
                <a:schemeClr val="accent1"/>
              </a:solidFill>
            </a:endParaRP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1316115" y="1024731"/>
            <a:ext cx="5437992" cy="3890309"/>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marR="0" lvl="0" indent="-342900" fontAlgn="auto">
              <a:lnSpc>
                <a:spcPct val="90000"/>
              </a:lnSpc>
              <a:spcAft>
                <a:spcPts val="600"/>
              </a:spcAft>
              <a:buClr>
                <a:srgbClr val="1B57AF"/>
              </a:buClr>
              <a:buSzPts val="2100"/>
              <a:buFont typeface="Webdings" pitchFamily="2" charset="2"/>
              <a:buChar char="4"/>
              <a:tabLst/>
              <a:defRPr/>
            </a:pPr>
            <a:r>
              <a:rPr lang="en-US" sz="2100" kern="1200" dirty="0">
                <a:solidFill>
                  <a:schemeClr val="tx1">
                    <a:lumMod val="75000"/>
                    <a:lumOff val="25000"/>
                  </a:schemeClr>
                </a:solidFill>
                <a:latin typeface="Century Gothic"/>
                <a:ea typeface="+mn-ea"/>
                <a:cs typeface="+mn-cs"/>
                <a:sym typeface="Century Gothic"/>
              </a:rPr>
              <a:t>High-resolution: </a:t>
            </a:r>
            <a:r>
              <a:rPr lang="en-US" sz="2100" b="1" kern="1200" dirty="0">
                <a:solidFill>
                  <a:schemeClr val="tx1">
                    <a:lumMod val="75000"/>
                    <a:lumOff val="25000"/>
                  </a:schemeClr>
                </a:solidFill>
                <a:latin typeface="Century Gothic"/>
                <a:ea typeface="+mn-ea"/>
                <a:cs typeface="+mn-cs"/>
                <a:sym typeface="Century Gothic"/>
              </a:rPr>
              <a:t>1920 x </a:t>
            </a:r>
            <a:r>
              <a:rPr lang="en-US" sz="2100" b="1" dirty="0">
                <a:solidFill>
                  <a:schemeClr val="tx1">
                    <a:lumMod val="75000"/>
                    <a:lumOff val="25000"/>
                  </a:schemeClr>
                </a:solidFill>
                <a:latin typeface="Century Gothic"/>
                <a:ea typeface="+mn-ea"/>
                <a:cs typeface="+mn-cs"/>
                <a:sym typeface="Century Gothic"/>
              </a:rPr>
              <a:t>1440</a:t>
            </a:r>
            <a:r>
              <a:rPr lang="en-US" sz="2100" b="1" kern="1200" dirty="0">
                <a:solidFill>
                  <a:schemeClr val="tx1">
                    <a:lumMod val="75000"/>
                    <a:lumOff val="25000"/>
                  </a:schemeClr>
                </a:solidFill>
                <a:latin typeface="Century Gothic"/>
                <a:ea typeface="+mn-ea"/>
                <a:cs typeface="+mn-cs"/>
                <a:sym typeface="Century Gothic"/>
              </a:rPr>
              <a:t> (300+ dpi), landscape orientation</a:t>
            </a:r>
            <a:endParaRPr lang="en-US" sz="2100" b="1" kern="1200" dirty="0">
              <a:solidFill>
                <a:schemeClr val="tx1">
                  <a:lumMod val="75000"/>
                  <a:lumOff val="25000"/>
                </a:schemeClr>
              </a:solidFill>
              <a:latin typeface="Century Gothic"/>
              <a:ea typeface="+mn-ea"/>
              <a:cs typeface="+mn-cs"/>
            </a:endParaRPr>
          </a:p>
          <a:p>
            <a:pPr marL="800100" marR="0" lvl="1" indent="-342900" algn="l" defTabSz="914400" rtl="0" eaLnBrk="1" fontAlgn="auto" latinLnBrk="0" hangingPunct="1">
              <a:lnSpc>
                <a:spcPct val="100000"/>
              </a:lnSpc>
              <a:spcBef>
                <a:spcPts val="0"/>
              </a:spcBef>
              <a:spcAft>
                <a:spcPts val="0"/>
              </a:spcAft>
              <a:buClr>
                <a:srgbClr val="1B57AF"/>
              </a:buClr>
              <a:buSzPts val="2100"/>
              <a:buFont typeface="Wingdings" pitchFamily="2" charset="2"/>
              <a:buChar char="§"/>
              <a:tabLst/>
              <a:defRPr/>
            </a:pPr>
            <a:r>
              <a:rPr kumimoji="0" lang="en-US" sz="2100" b="0" i="0" u="none" strike="noStrike" kern="0" cap="none" spc="0" normalizeH="0" baseline="0" noProof="0" dirty="0">
                <a:ln>
                  <a:noFill/>
                </a:ln>
                <a:solidFill>
                  <a:srgbClr val="3F3F3F"/>
                </a:solidFill>
                <a:effectLst/>
                <a:uLnTx/>
                <a:uFillTx/>
                <a:latin typeface="Century Gothic"/>
                <a:ea typeface="Century Gothic"/>
                <a:cs typeface="Century Gothic"/>
                <a:sym typeface="Century Gothic"/>
              </a:rPr>
              <a:t>You can use an online resizer like this one </a:t>
            </a:r>
            <a:r>
              <a:rPr kumimoji="0" lang="en-US" sz="2100" b="0" i="0" u="none" strike="noStrike" kern="0" cap="none" spc="0" normalizeH="0" baseline="0" noProof="0" dirty="0">
                <a:ln>
                  <a:noFill/>
                </a:ln>
                <a:solidFill>
                  <a:srgbClr val="3F3F3F"/>
                </a:solidFill>
                <a:effectLst/>
                <a:uLnTx/>
                <a:uFillTx/>
                <a:latin typeface="Century Gothic"/>
                <a:ea typeface="Century Gothic"/>
                <a:cs typeface="Century Gothic"/>
                <a:sym typeface="Wingdings" pitchFamily="2" charset="2"/>
              </a:rPr>
              <a:t></a:t>
            </a:r>
            <a:r>
              <a:rPr kumimoji="0" lang="en-US" sz="2100" b="0" i="0" u="none" strike="noStrike" kern="0" cap="none" spc="0" normalizeH="0" baseline="0" noProof="0" dirty="0">
                <a:ln>
                  <a:noFill/>
                </a:ln>
                <a:solidFill>
                  <a:srgbClr val="3F3F3F"/>
                </a:solidFill>
                <a:effectLst/>
                <a:uLnTx/>
                <a:uFillTx/>
                <a:latin typeface="Century Gothic"/>
                <a:ea typeface="Century Gothic"/>
                <a:cs typeface="Century Gothic"/>
                <a:sym typeface="Century Gothic"/>
              </a:rPr>
              <a:t> </a:t>
            </a:r>
            <a:r>
              <a:rPr kumimoji="0" lang="en-US" sz="2100" b="0" i="0" u="none" strike="noStrike" kern="0" cap="none" spc="0" normalizeH="0" baseline="0" noProof="0" dirty="0">
                <a:ln>
                  <a:noFill/>
                </a:ln>
                <a:solidFill>
                  <a:srgbClr val="3F3F3F"/>
                </a:solidFill>
                <a:effectLst/>
                <a:uLnTx/>
                <a:uFillTx/>
                <a:latin typeface="Century Gothic"/>
                <a:ea typeface="Century Gothic"/>
                <a:cs typeface="Century Gothic"/>
                <a:sym typeface="Century Gothic"/>
                <a:hlinkClick r:id="rId4"/>
              </a:rPr>
              <a:t>http://resizeimage.net/</a:t>
            </a:r>
            <a:endParaRPr kumimoji="0" lang="en-US" sz="2100" b="0" i="0" u="none" strike="noStrike" kern="0" cap="none" spc="0" normalizeH="0" baseline="0" noProof="0" dirty="0">
              <a:ln>
                <a:noFill/>
              </a:ln>
              <a:solidFill>
                <a:srgbClr val="3F3F3F"/>
              </a:solidFill>
              <a:effectLst/>
              <a:uLnTx/>
              <a:uFillTx/>
              <a:latin typeface="Century Gothic"/>
              <a:ea typeface="Century Gothic"/>
              <a:cs typeface="Century Gothic"/>
              <a:sym typeface="Century Gothic"/>
            </a:endParaRPr>
          </a:p>
          <a:p>
            <a:pPr marL="342900" indent="-342900" defTabSz="914400" eaLnBrk="1" latinLnBrk="0" hangingPunct="1">
              <a:lnSpc>
                <a:spcPct val="90000"/>
              </a:lnSpc>
              <a:spcAft>
                <a:spcPts val="600"/>
              </a:spcAft>
              <a:buClr>
                <a:srgbClr val="1B57AF"/>
              </a:buClr>
              <a:buSzPts val="2100"/>
              <a:buFont typeface="Webdings" pitchFamily="2" charset="2"/>
              <a:buChar char="4"/>
            </a:pPr>
            <a:r>
              <a:rPr lang="en-US" sz="2100" kern="1200" dirty="0">
                <a:solidFill>
                  <a:schemeClr val="tx1">
                    <a:lumMod val="75000"/>
                    <a:lumOff val="25000"/>
                  </a:schemeClr>
                </a:solidFill>
                <a:latin typeface="Century Gothic"/>
                <a:ea typeface="+mn-ea"/>
                <a:cs typeface="+mn-cs"/>
                <a:sym typeface="Century Gothic"/>
              </a:rPr>
              <a:t>Saved as </a:t>
            </a:r>
            <a:r>
              <a:rPr lang="en-US" sz="2100" b="1" kern="1200" dirty="0">
                <a:solidFill>
                  <a:schemeClr val="tx1">
                    <a:lumMod val="75000"/>
                    <a:lumOff val="25000"/>
                  </a:schemeClr>
                </a:solidFill>
                <a:latin typeface="Century Gothic"/>
                <a:ea typeface="+mn-ea"/>
                <a:cs typeface="+mn-cs"/>
                <a:sym typeface="Century Gothic"/>
              </a:rPr>
              <a:t>a JPEG or PNG</a:t>
            </a:r>
            <a:endParaRPr lang="en-US" sz="2100" b="1" kern="1200" dirty="0">
              <a:solidFill>
                <a:schemeClr val="tx1">
                  <a:lumMod val="75000"/>
                  <a:lumOff val="25000"/>
                </a:schemeClr>
              </a:solidFill>
              <a:latin typeface="Century Gothic"/>
              <a:ea typeface="+mn-ea"/>
              <a:cs typeface="+mn-cs"/>
            </a:endParaRPr>
          </a:p>
          <a:p>
            <a:pPr marL="342900" indent="-342900" defTabSz="914400" eaLnBrk="1" latinLnBrk="0" hangingPunct="1">
              <a:lnSpc>
                <a:spcPct val="90000"/>
              </a:lnSpc>
              <a:spcAft>
                <a:spcPts val="600"/>
              </a:spcAft>
              <a:buClr>
                <a:srgbClr val="1B57AF"/>
              </a:buClr>
              <a:buSzPts val="2100"/>
              <a:buFont typeface="Webdings" pitchFamily="2" charset="2"/>
              <a:buChar char="4"/>
            </a:pPr>
            <a:r>
              <a:rPr lang="en-US" sz="2100" kern="1200" dirty="0">
                <a:solidFill>
                  <a:schemeClr val="tx1">
                    <a:lumMod val="75000"/>
                    <a:lumOff val="25000"/>
                  </a:schemeClr>
                </a:solidFill>
                <a:latin typeface="Century Gothic"/>
                <a:ea typeface="+mn-ea"/>
                <a:cs typeface="+mn-cs"/>
                <a:sym typeface="Century Gothic"/>
              </a:rPr>
              <a:t>At least one image provided is derived from </a:t>
            </a:r>
            <a:r>
              <a:rPr lang="en-US" sz="2100" b="1" kern="1200" dirty="0">
                <a:solidFill>
                  <a:schemeClr val="tx1">
                    <a:lumMod val="75000"/>
                    <a:lumOff val="25000"/>
                  </a:schemeClr>
                </a:solidFill>
                <a:latin typeface="Century Gothic"/>
                <a:ea typeface="+mn-ea"/>
                <a:cs typeface="+mn-cs"/>
                <a:sym typeface="Century Gothic"/>
              </a:rPr>
              <a:t>recent data (</a:t>
            </a:r>
            <a:r>
              <a:rPr lang="en-US" sz="2100" b="1" dirty="0">
                <a:solidFill>
                  <a:schemeClr val="tx1">
                    <a:lumMod val="75000"/>
                    <a:lumOff val="25000"/>
                  </a:schemeClr>
                </a:solidFill>
                <a:latin typeface="Century Gothic"/>
                <a:ea typeface="+mn-ea"/>
                <a:cs typeface="+mn-cs"/>
                <a:sym typeface="Century Gothic"/>
              </a:rPr>
              <a:t>2021</a:t>
            </a:r>
            <a:r>
              <a:rPr lang="en-US" sz="2100" b="1" kern="1200" dirty="0">
                <a:solidFill>
                  <a:schemeClr val="tx1">
                    <a:lumMod val="75000"/>
                    <a:lumOff val="25000"/>
                  </a:schemeClr>
                </a:solidFill>
                <a:latin typeface="Century Gothic"/>
                <a:ea typeface="+mn-ea"/>
                <a:cs typeface="+mn-cs"/>
                <a:sym typeface="Century Gothic"/>
              </a:rPr>
              <a:t> to </a:t>
            </a:r>
            <a:r>
              <a:rPr lang="en-US" sz="2100" b="1" dirty="0">
                <a:solidFill>
                  <a:schemeClr val="tx1">
                    <a:lumMod val="75000"/>
                    <a:lumOff val="25000"/>
                  </a:schemeClr>
                </a:solidFill>
                <a:latin typeface="Century Gothic"/>
                <a:ea typeface="+mn-ea"/>
                <a:cs typeface="+mn-cs"/>
                <a:sym typeface="Century Gothic"/>
              </a:rPr>
              <a:t>2022</a:t>
            </a:r>
            <a:r>
              <a:rPr lang="en-US" sz="2100" b="1" kern="1200" dirty="0">
                <a:solidFill>
                  <a:schemeClr val="tx1">
                    <a:lumMod val="75000"/>
                    <a:lumOff val="25000"/>
                  </a:schemeClr>
                </a:solidFill>
                <a:latin typeface="Century Gothic"/>
                <a:ea typeface="+mn-ea"/>
                <a:cs typeface="+mn-cs"/>
                <a:sym typeface="Century Gothic"/>
              </a:rPr>
              <a:t>)</a:t>
            </a:r>
            <a:endParaRPr lang="en-US" sz="2100" b="1" kern="1200" dirty="0">
              <a:solidFill>
                <a:schemeClr val="tx1">
                  <a:lumMod val="75000"/>
                  <a:lumOff val="25000"/>
                </a:schemeClr>
              </a:solidFill>
              <a:latin typeface="Century Gothic"/>
              <a:ea typeface="+mn-ea"/>
              <a:cs typeface="+mn-cs"/>
            </a:endParaRPr>
          </a:p>
          <a:p>
            <a:pPr marL="342900" indent="-342900" defTabSz="914400" eaLnBrk="1" latinLnBrk="0" hangingPunct="1">
              <a:lnSpc>
                <a:spcPct val="90000"/>
              </a:lnSpc>
              <a:spcAft>
                <a:spcPts val="600"/>
              </a:spcAft>
              <a:buClr>
                <a:srgbClr val="1B57AF"/>
              </a:buClr>
              <a:buSzPts val="2100"/>
              <a:buFont typeface="Webdings" pitchFamily="2" charset="2"/>
              <a:buChar char="4"/>
            </a:pPr>
            <a:r>
              <a:rPr lang="en-US" sz="2100" kern="1200" dirty="0">
                <a:solidFill>
                  <a:schemeClr val="tx1">
                    <a:lumMod val="75000"/>
                    <a:lumOff val="25000"/>
                  </a:schemeClr>
                </a:solidFill>
                <a:latin typeface="Century Gothic"/>
                <a:ea typeface="+mn-ea"/>
                <a:cs typeface="+mn-cs"/>
                <a:sym typeface="Century Gothic"/>
              </a:rPr>
              <a:t>The entire frame is </a:t>
            </a:r>
            <a:r>
              <a:rPr lang="en-US" sz="2100" b="1" kern="1200" dirty="0">
                <a:solidFill>
                  <a:schemeClr val="tx1">
                    <a:lumMod val="75000"/>
                    <a:lumOff val="25000"/>
                  </a:schemeClr>
                </a:solidFill>
                <a:latin typeface="Century Gothic"/>
                <a:ea typeface="+mn-ea"/>
                <a:cs typeface="+mn-cs"/>
                <a:sym typeface="Century Gothic"/>
              </a:rPr>
              <a:t>filled with imagery</a:t>
            </a:r>
            <a:r>
              <a:rPr lang="en-US" sz="2100" kern="1200" dirty="0">
                <a:solidFill>
                  <a:schemeClr val="tx1">
                    <a:lumMod val="75000"/>
                    <a:lumOff val="25000"/>
                  </a:schemeClr>
                </a:solidFill>
                <a:latin typeface="Century Gothic"/>
                <a:ea typeface="+mn-ea"/>
                <a:cs typeface="+mn-cs"/>
                <a:sym typeface="Century Gothic"/>
              </a:rPr>
              <a:t>, meaning absolutely NO </a:t>
            </a:r>
            <a:r>
              <a:rPr lang="en-US" sz="2100" dirty="0">
                <a:solidFill>
                  <a:schemeClr val="tx1">
                    <a:lumMod val="75000"/>
                    <a:lumOff val="25000"/>
                  </a:schemeClr>
                </a:solidFill>
                <a:latin typeface="Century Gothic"/>
                <a:ea typeface="+mn-ea"/>
                <a:cs typeface="+mn-cs"/>
                <a:sym typeface="Century Gothic"/>
              </a:rPr>
              <a:t>blank</a:t>
            </a:r>
            <a:r>
              <a:rPr lang="en-US" sz="2100" kern="1200" dirty="0">
                <a:solidFill>
                  <a:schemeClr val="tx1">
                    <a:lumMod val="75000"/>
                    <a:lumOff val="25000"/>
                  </a:schemeClr>
                </a:solidFill>
                <a:latin typeface="Century Gothic"/>
                <a:ea typeface="+mn-ea"/>
                <a:cs typeface="+mn-cs"/>
                <a:sym typeface="Century Gothic"/>
              </a:rPr>
              <a:t> space</a:t>
            </a:r>
            <a:endParaRPr lang="en-US" sz="2100" kern="1200" dirty="0">
              <a:solidFill>
                <a:schemeClr val="tx1">
                  <a:lumMod val="75000"/>
                  <a:lumOff val="25000"/>
                </a:schemeClr>
              </a:solidFill>
              <a:latin typeface="Century Gothic"/>
              <a:ea typeface="+mn-ea"/>
              <a:cs typeface="+mn-cs"/>
            </a:endParaRPr>
          </a:p>
          <a:p>
            <a:pPr marL="342900" indent="-342900" defTabSz="914400" eaLnBrk="1" latinLnBrk="0" hangingPunct="1">
              <a:lnSpc>
                <a:spcPct val="90000"/>
              </a:lnSpc>
              <a:spcAft>
                <a:spcPts val="600"/>
              </a:spcAft>
              <a:buClr>
                <a:srgbClr val="1B57AF"/>
              </a:buClr>
              <a:buSzPts val="2100"/>
              <a:buFont typeface="Webdings" pitchFamily="2" charset="2"/>
              <a:buChar char="4"/>
            </a:pPr>
            <a:r>
              <a:rPr lang="en-US" sz="2100" b="1" kern="1200" dirty="0">
                <a:solidFill>
                  <a:schemeClr val="tx1">
                    <a:lumMod val="75000"/>
                    <a:lumOff val="25000"/>
                  </a:schemeClr>
                </a:solidFill>
                <a:latin typeface="Century Gothic"/>
                <a:ea typeface="+mn-ea"/>
                <a:cs typeface="+mn-cs"/>
                <a:sym typeface="Century Gothic"/>
              </a:rPr>
              <a:t>Cannot be clipped to a shape</a:t>
            </a:r>
            <a:r>
              <a:rPr lang="en-US" sz="2100" kern="1200" dirty="0">
                <a:solidFill>
                  <a:schemeClr val="tx1">
                    <a:lumMod val="75000"/>
                    <a:lumOff val="25000"/>
                  </a:schemeClr>
                </a:solidFill>
                <a:latin typeface="Century Gothic"/>
                <a:ea typeface="+mn-ea"/>
                <a:cs typeface="+mn-cs"/>
                <a:sym typeface="Century Gothic"/>
              </a:rPr>
              <a:t> and there should be </a:t>
            </a:r>
            <a:r>
              <a:rPr lang="en-US" sz="2100" b="1" kern="1200" dirty="0">
                <a:solidFill>
                  <a:schemeClr val="tx1">
                    <a:lumMod val="75000"/>
                    <a:lumOff val="25000"/>
                  </a:schemeClr>
                </a:solidFill>
                <a:latin typeface="Century Gothic"/>
                <a:ea typeface="+mn-ea"/>
                <a:cs typeface="+mn-cs"/>
                <a:sym typeface="Century Gothic"/>
              </a:rPr>
              <a:t>no large, clip art style overlays</a:t>
            </a:r>
            <a:endParaRPr lang="en-US" sz="2100" b="1" kern="1200" dirty="0">
              <a:solidFill>
                <a:schemeClr val="tx1">
                  <a:lumMod val="75000"/>
                  <a:lumOff val="25000"/>
                </a:schemeClr>
              </a:solidFill>
              <a:latin typeface="Century Gothic"/>
              <a:ea typeface="+mn-ea"/>
              <a:cs typeface="+mn-cs"/>
            </a:endParaRP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sp>
        <p:nvSpPr>
          <p:cNvPr id="26" name="Google Shape;108;p2">
            <a:extLst>
              <a:ext uri="{FF2B5EF4-FFF2-40B4-BE49-F238E27FC236}">
                <a16:creationId xmlns:a16="http://schemas.microsoft.com/office/drawing/2014/main" id="{FD1BCA14-5BA3-4213-8FB2-164BABFE26D2}"/>
              </a:ext>
            </a:extLst>
          </p:cNvPr>
          <p:cNvSpPr/>
          <p:nvPr/>
        </p:nvSpPr>
        <p:spPr>
          <a:xfrm>
            <a:off x="6754107" y="22647"/>
            <a:ext cx="401800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dirty="0">
                <a:solidFill>
                  <a:srgbClr val="FF0000"/>
                </a:solidFill>
                <a:latin typeface="Century Gothic"/>
                <a:ea typeface="Century Gothic"/>
                <a:cs typeface="Century Gothic"/>
                <a:sym typeface="Century Gothic"/>
              </a:rPr>
              <a:t>Delete this slide before submission.</a:t>
            </a:r>
            <a:endParaRPr sz="2400" dirty="0">
              <a:solidFill>
                <a:srgbClr val="FF0000"/>
              </a:solidFill>
              <a:latin typeface="Century Gothic"/>
              <a:ea typeface="Century Gothic"/>
              <a:cs typeface="Century Gothic"/>
              <a:sym typeface="Century Gothic"/>
            </a:endParaRPr>
          </a:p>
        </p:txBody>
      </p:sp>
      <p:pic>
        <p:nvPicPr>
          <p:cNvPr id="17" name="Picture 16">
            <a:extLst>
              <a:ext uri="{FF2B5EF4-FFF2-40B4-BE49-F238E27FC236}">
                <a16:creationId xmlns:a16="http://schemas.microsoft.com/office/drawing/2014/main" id="{D5EF2F3D-BF8F-4918-B563-172506D81A2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39028" y="1769406"/>
            <a:ext cx="805425" cy="809462"/>
          </a:xfrm>
          <a:prstGeom prst="rect">
            <a:avLst/>
          </a:prstGeom>
        </p:spPr>
      </p:pic>
      <p:pic>
        <p:nvPicPr>
          <p:cNvPr id="20" name="Picture 19">
            <a:extLst>
              <a:ext uri="{FF2B5EF4-FFF2-40B4-BE49-F238E27FC236}">
                <a16:creationId xmlns:a16="http://schemas.microsoft.com/office/drawing/2014/main" id="{D0DADCE5-E770-4043-AF2E-C43BE09C968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42587" y="79046"/>
            <a:ext cx="805425" cy="809462"/>
          </a:xfrm>
          <a:prstGeom prst="rect">
            <a:avLst/>
          </a:prstGeom>
        </p:spPr>
      </p:pic>
      <p:pic>
        <p:nvPicPr>
          <p:cNvPr id="21" name="Picture 20">
            <a:extLst>
              <a:ext uri="{FF2B5EF4-FFF2-40B4-BE49-F238E27FC236}">
                <a16:creationId xmlns:a16="http://schemas.microsoft.com/office/drawing/2014/main" id="{32CAE46A-8B5C-4366-A739-97B59241432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46205" y="4304944"/>
            <a:ext cx="805414" cy="809462"/>
          </a:xfrm>
          <a:prstGeom prst="rect">
            <a:avLst/>
          </a:prstGeom>
        </p:spPr>
      </p:pic>
      <p:pic>
        <p:nvPicPr>
          <p:cNvPr id="22" name="Picture 21">
            <a:extLst>
              <a:ext uri="{FF2B5EF4-FFF2-40B4-BE49-F238E27FC236}">
                <a16:creationId xmlns:a16="http://schemas.microsoft.com/office/drawing/2014/main" id="{70D3F8CA-F828-422E-9E74-9EC044F1EF4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40788" y="2605708"/>
            <a:ext cx="803760" cy="809461"/>
          </a:xfrm>
          <a:prstGeom prst="rect">
            <a:avLst/>
          </a:prstGeom>
        </p:spPr>
      </p:pic>
      <p:pic>
        <p:nvPicPr>
          <p:cNvPr id="23" name="Picture 22">
            <a:extLst>
              <a:ext uri="{FF2B5EF4-FFF2-40B4-BE49-F238E27FC236}">
                <a16:creationId xmlns:a16="http://schemas.microsoft.com/office/drawing/2014/main" id="{BAB4D5AA-4EAF-4E8D-BD85-1A792AC5D21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37211" y="3459765"/>
            <a:ext cx="805432" cy="809461"/>
          </a:xfrm>
          <a:prstGeom prst="rect">
            <a:avLst/>
          </a:prstGeom>
        </p:spPr>
      </p:pic>
      <p:pic>
        <p:nvPicPr>
          <p:cNvPr id="25" name="Picture 24">
            <a:extLst>
              <a:ext uri="{FF2B5EF4-FFF2-40B4-BE49-F238E27FC236}">
                <a16:creationId xmlns:a16="http://schemas.microsoft.com/office/drawing/2014/main" id="{30309BBC-D406-4260-B1DD-7189BE1D598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344396" y="924226"/>
            <a:ext cx="805425" cy="809462"/>
          </a:xfrm>
          <a:prstGeom prst="rect">
            <a:avLst/>
          </a:prstGeom>
        </p:spPr>
      </p:pic>
      <p:pic>
        <p:nvPicPr>
          <p:cNvPr id="27" name="Picture 26">
            <a:extLst>
              <a:ext uri="{FF2B5EF4-FFF2-40B4-BE49-F238E27FC236}">
                <a16:creationId xmlns:a16="http://schemas.microsoft.com/office/drawing/2014/main" id="{070EB6BE-EC24-49B4-A4FE-07BD5571141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348001" y="5150124"/>
            <a:ext cx="805414" cy="809462"/>
          </a:xfrm>
          <a:prstGeom prst="rect">
            <a:avLst/>
          </a:prstGeom>
        </p:spPr>
      </p:pic>
      <p:pic>
        <p:nvPicPr>
          <p:cNvPr id="28" name="Picture 27">
            <a:extLst>
              <a:ext uri="{FF2B5EF4-FFF2-40B4-BE49-F238E27FC236}">
                <a16:creationId xmlns:a16="http://schemas.microsoft.com/office/drawing/2014/main" id="{41839D7E-2EFA-4BC8-9844-A0B3307E1050}"/>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337207" y="5995304"/>
            <a:ext cx="805436" cy="809462"/>
          </a:xfrm>
          <a:prstGeom prst="rect">
            <a:avLst/>
          </a:prstGeom>
        </p:spPr>
      </p:pic>
      <p:pic>
        <p:nvPicPr>
          <p:cNvPr id="29" name="Google Shape;115;p3">
            <a:extLst>
              <a:ext uri="{FF2B5EF4-FFF2-40B4-BE49-F238E27FC236}">
                <a16:creationId xmlns:a16="http://schemas.microsoft.com/office/drawing/2014/main" id="{FCAF5CC4-19D9-4E68-B7F6-3720ECF68D67}"/>
              </a:ext>
            </a:extLst>
          </p:cNvPr>
          <p:cNvPicPr preferRelativeResize="0"/>
          <p:nvPr/>
        </p:nvPicPr>
        <p:blipFill rotWithShape="1">
          <a:blip r:embed="rId13">
            <a:alphaModFix/>
          </a:blip>
          <a:srcRect/>
          <a:stretch/>
        </p:blipFill>
        <p:spPr>
          <a:xfrm>
            <a:off x="4557293" y="4735135"/>
            <a:ext cx="1412798" cy="794699"/>
          </a:xfrm>
          <a:prstGeom prst="rect">
            <a:avLst/>
          </a:prstGeom>
          <a:noFill/>
          <a:ln>
            <a:noFill/>
          </a:ln>
        </p:spPr>
      </p:pic>
      <p:pic>
        <p:nvPicPr>
          <p:cNvPr id="31" name="Google Shape;121;p3">
            <a:extLst>
              <a:ext uri="{FF2B5EF4-FFF2-40B4-BE49-F238E27FC236}">
                <a16:creationId xmlns:a16="http://schemas.microsoft.com/office/drawing/2014/main" id="{B0657BED-4E8C-4898-8533-0A1E9ECA5D71}"/>
              </a:ext>
            </a:extLst>
          </p:cNvPr>
          <p:cNvPicPr preferRelativeResize="0"/>
          <p:nvPr/>
        </p:nvPicPr>
        <p:blipFill rotWithShape="1">
          <a:blip r:embed="rId14">
            <a:alphaModFix/>
          </a:blip>
          <a:srcRect/>
          <a:stretch/>
        </p:blipFill>
        <p:spPr>
          <a:xfrm>
            <a:off x="7944404" y="888508"/>
            <a:ext cx="3901440" cy="2194560"/>
          </a:xfrm>
          <a:prstGeom prst="rect">
            <a:avLst/>
          </a:prstGeom>
          <a:noFill/>
          <a:ln w="38100" cap="flat" cmpd="sng">
            <a:solidFill>
              <a:srgbClr val="3F3F3F"/>
            </a:solidFill>
            <a:prstDash val="solid"/>
            <a:round/>
            <a:headEnd type="none" w="sm" len="sm"/>
            <a:tailEnd type="none" w="sm" len="sm"/>
          </a:ln>
        </p:spPr>
      </p:pic>
      <p:pic>
        <p:nvPicPr>
          <p:cNvPr id="32" name="Google Shape;122;p3">
            <a:extLst>
              <a:ext uri="{FF2B5EF4-FFF2-40B4-BE49-F238E27FC236}">
                <a16:creationId xmlns:a16="http://schemas.microsoft.com/office/drawing/2014/main" id="{DE017451-33D3-410F-A3E6-8DF00DDB0824}"/>
              </a:ext>
            </a:extLst>
          </p:cNvPr>
          <p:cNvPicPr preferRelativeResize="0"/>
          <p:nvPr/>
        </p:nvPicPr>
        <p:blipFill rotWithShape="1">
          <a:blip r:embed="rId15">
            <a:alphaModFix/>
          </a:blip>
          <a:srcRect/>
          <a:stretch/>
        </p:blipFill>
        <p:spPr>
          <a:xfrm>
            <a:off x="6759704" y="2550293"/>
            <a:ext cx="3902591" cy="2194559"/>
          </a:xfrm>
          <a:prstGeom prst="rect">
            <a:avLst/>
          </a:prstGeom>
          <a:noFill/>
          <a:ln w="38100" cap="flat" cmpd="sng">
            <a:solidFill>
              <a:schemeClr val="dk1"/>
            </a:solidFill>
            <a:prstDash val="solid"/>
            <a:round/>
            <a:headEnd type="none" w="sm" len="sm"/>
            <a:tailEnd type="none" w="sm" len="sm"/>
          </a:ln>
        </p:spPr>
      </p:pic>
      <p:pic>
        <p:nvPicPr>
          <p:cNvPr id="33" name="Google Shape;123;p3">
            <a:extLst>
              <a:ext uri="{FF2B5EF4-FFF2-40B4-BE49-F238E27FC236}">
                <a16:creationId xmlns:a16="http://schemas.microsoft.com/office/drawing/2014/main" id="{8CA8403B-1F33-4C95-9E9E-A14F6D297126}"/>
              </a:ext>
            </a:extLst>
          </p:cNvPr>
          <p:cNvPicPr preferRelativeResize="0"/>
          <p:nvPr/>
        </p:nvPicPr>
        <p:blipFill rotWithShape="1">
          <a:blip r:embed="rId16">
            <a:alphaModFix/>
          </a:blip>
          <a:srcRect r="3282"/>
          <a:stretch/>
        </p:blipFill>
        <p:spPr>
          <a:xfrm>
            <a:off x="7964786" y="4205475"/>
            <a:ext cx="3899649" cy="2194560"/>
          </a:xfrm>
          <a:prstGeom prst="rect">
            <a:avLst/>
          </a:prstGeom>
          <a:noFill/>
          <a:ln w="38100" cap="flat" cmpd="sng">
            <a:solidFill>
              <a:srgbClr val="3F3F3F"/>
            </a:solidFill>
            <a:prstDash val="solid"/>
            <a:round/>
            <a:headEnd type="none" w="sm" len="sm"/>
            <a:tailEnd type="none" w="sm" len="sm"/>
          </a:ln>
        </p:spPr>
      </p:pic>
      <p:sp>
        <p:nvSpPr>
          <p:cNvPr id="34" name="Google Shape;124;p3">
            <a:extLst>
              <a:ext uri="{FF2B5EF4-FFF2-40B4-BE49-F238E27FC236}">
                <a16:creationId xmlns:a16="http://schemas.microsoft.com/office/drawing/2014/main" id="{376B5E1E-FC05-4433-ACC4-30BB3A4B273C}"/>
              </a:ext>
            </a:extLst>
          </p:cNvPr>
          <p:cNvSpPr/>
          <p:nvPr/>
        </p:nvSpPr>
        <p:spPr>
          <a:xfrm>
            <a:off x="3162632" y="4571898"/>
            <a:ext cx="1235034" cy="1097280"/>
          </a:xfrm>
          <a:prstGeom prst="mathMultiply">
            <a:avLst>
              <a:gd name="adj1" fmla="val 9451"/>
            </a:avLst>
          </a:prstGeom>
          <a:solidFill>
            <a:srgbClr val="FF0000"/>
          </a:solidFill>
          <a:ln w="381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5" name="Google Shape;125;p3">
            <a:extLst>
              <a:ext uri="{FF2B5EF4-FFF2-40B4-BE49-F238E27FC236}">
                <a16:creationId xmlns:a16="http://schemas.microsoft.com/office/drawing/2014/main" id="{97B2944D-110E-488B-8D63-C10C4B686FAF}"/>
              </a:ext>
            </a:extLst>
          </p:cNvPr>
          <p:cNvSpPr/>
          <p:nvPr/>
        </p:nvSpPr>
        <p:spPr>
          <a:xfrm>
            <a:off x="4622013" y="4571898"/>
            <a:ext cx="1235034" cy="1097280"/>
          </a:xfrm>
          <a:prstGeom prst="mathMultiply">
            <a:avLst>
              <a:gd name="adj1" fmla="val 9451"/>
            </a:avLst>
          </a:prstGeom>
          <a:solidFill>
            <a:srgbClr val="FF0000"/>
          </a:solidFill>
          <a:ln w="381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95432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1398048" y="143090"/>
            <a:ext cx="10712117" cy="820004"/>
          </a:xfrm>
        </p:spPr>
        <p:txBody>
          <a:bodyPr anchor="ctr">
            <a:normAutofit/>
          </a:bodyPr>
          <a:lstStyle/>
          <a:p>
            <a:r>
              <a:rPr lang="en-US" sz="3200" b="1">
                <a:solidFill>
                  <a:schemeClr val="accent1"/>
                </a:solidFill>
              </a:rPr>
              <a:t>Web Image: </a:t>
            </a:r>
            <a:r>
              <a:rPr lang="en-US" sz="3200">
                <a:solidFill>
                  <a:schemeClr val="accent1"/>
                </a:solidFill>
              </a:rPr>
              <a:t>Requirements</a:t>
            </a:r>
            <a:endParaRPr lang="en-US" sz="3200" b="1">
              <a:solidFill>
                <a:schemeClr val="accent1"/>
              </a:solidFill>
            </a:endParaRP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1316115" y="1024731"/>
            <a:ext cx="5437992" cy="5250563"/>
          </a:xfrm>
          <a:prstGeom prst="rect">
            <a:avLst/>
          </a:prstGeom>
        </p:spPr>
        <p:txBody>
          <a:bodyPr vert="horz" lIns="91440" tIns="45720" rIns="91440" bIns="45720" rtlCol="0">
            <a:normAutofit fontScale="925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lnSpc>
                <a:spcPct val="90000"/>
              </a:lnSpc>
              <a:spcAft>
                <a:spcPts val="600"/>
              </a:spcAft>
              <a:buClr>
                <a:srgbClr val="1B57AF"/>
              </a:buClr>
              <a:buSzPts val="2100"/>
              <a:buFont typeface="Webdings" pitchFamily="2" charset="2"/>
              <a:buChar char="4"/>
            </a:pPr>
            <a:r>
              <a:rPr lang="en-US" sz="2100" kern="1200">
                <a:solidFill>
                  <a:schemeClr val="tx1">
                    <a:lumMod val="75000"/>
                    <a:lumOff val="25000"/>
                  </a:schemeClr>
                </a:solidFill>
                <a:latin typeface="Century Gothic" panose="020B0502020202020204" pitchFamily="34" charset="0"/>
                <a:ea typeface="+mn-ea"/>
                <a:cs typeface="+mn-cs"/>
                <a:sym typeface="Century Gothic"/>
              </a:rPr>
              <a:t>Image is derived from </a:t>
            </a:r>
            <a:r>
              <a:rPr lang="en-US" sz="2100" b="1" kern="1200">
                <a:solidFill>
                  <a:schemeClr val="tx1">
                    <a:lumMod val="75000"/>
                    <a:lumOff val="25000"/>
                  </a:schemeClr>
                </a:solidFill>
                <a:latin typeface="Century Gothic" panose="020B0502020202020204" pitchFamily="34" charset="0"/>
                <a:ea typeface="+mn-ea"/>
                <a:cs typeface="+mn-cs"/>
                <a:sym typeface="Century Gothic"/>
              </a:rPr>
              <a:t>NASA sensor data</a:t>
            </a:r>
          </a:p>
          <a:p>
            <a:pPr marL="800100" marR="0" lvl="1" indent="-342900" algn="l" rtl="0">
              <a:spcBef>
                <a:spcPts val="0"/>
              </a:spcBef>
              <a:spcAft>
                <a:spcPts val="0"/>
              </a:spcAft>
              <a:buClr>
                <a:srgbClr val="1B57AF"/>
              </a:buClr>
              <a:buSzPts val="2100"/>
              <a:buFont typeface="Wingdings" pitchFamily="2" charset="2"/>
              <a:buChar char="§"/>
            </a:pPr>
            <a:r>
              <a:rPr lang="en-US" sz="2100" b="0" i="0" u="none" strike="noStrike" cap="none">
                <a:solidFill>
                  <a:srgbClr val="3F3F3F"/>
                </a:solidFill>
                <a:latin typeface="Century Gothic"/>
                <a:ea typeface="Century Gothic"/>
                <a:cs typeface="Century Gothic"/>
                <a:sym typeface="Century Gothic"/>
              </a:rPr>
              <a:t>Not from an outside source</a:t>
            </a:r>
            <a:endParaRPr lang="en-US"/>
          </a:p>
          <a:p>
            <a:pPr marL="800100" marR="0" lvl="1" indent="-342900" algn="l" rtl="0">
              <a:spcBef>
                <a:spcPts val="0"/>
              </a:spcBef>
              <a:spcAft>
                <a:spcPts val="0"/>
              </a:spcAft>
              <a:buClr>
                <a:srgbClr val="1B57AF"/>
              </a:buClr>
              <a:buSzPts val="2100"/>
              <a:buFont typeface="Wingdings" pitchFamily="2" charset="2"/>
              <a:buChar char="§"/>
            </a:pPr>
            <a:r>
              <a:rPr lang="en-US" sz="2100" b="0" i="0" u="none" strike="noStrike" cap="none">
                <a:solidFill>
                  <a:srgbClr val="3F3F3F"/>
                </a:solidFill>
                <a:latin typeface="Century Gothic"/>
                <a:ea typeface="Century Gothic"/>
                <a:cs typeface="Century Gothic"/>
                <a:sym typeface="Century Gothic"/>
              </a:rPr>
              <a:t>Not a photograph of the team or a landscape</a:t>
            </a:r>
            <a:endParaRPr lang="en-US"/>
          </a:p>
          <a:p>
            <a:pPr marL="800100" marR="0" lvl="1" indent="-342900" algn="l" rtl="0">
              <a:spcBef>
                <a:spcPts val="0"/>
              </a:spcBef>
              <a:spcAft>
                <a:spcPts val="0"/>
              </a:spcAft>
              <a:buClr>
                <a:srgbClr val="1B57AF"/>
              </a:buClr>
              <a:buSzPts val="2100"/>
              <a:buFont typeface="Wingdings" pitchFamily="2" charset="2"/>
              <a:buChar char="§"/>
            </a:pPr>
            <a:r>
              <a:rPr lang="en-US" sz="2100" b="1" i="0" u="none" strike="noStrike" cap="none">
                <a:solidFill>
                  <a:srgbClr val="3F3F3F"/>
                </a:solidFill>
                <a:latin typeface="Century Gothic"/>
                <a:ea typeface="Century Gothic"/>
                <a:cs typeface="Century Gothic"/>
                <a:sym typeface="Century Gothic"/>
              </a:rPr>
              <a:t>Why? </a:t>
            </a:r>
            <a:r>
              <a:rPr lang="en-US" sz="2100" b="0" i="0" u="none" strike="noStrike" cap="none">
                <a:solidFill>
                  <a:srgbClr val="3F3F3F"/>
                </a:solidFill>
                <a:latin typeface="Century Gothic"/>
                <a:ea typeface="Century Gothic"/>
                <a:cs typeface="Century Gothic"/>
                <a:sym typeface="Century Gothic"/>
              </a:rPr>
              <a:t>DEVELOP is a NASA-funded program that is focused on highlighting NASA data applications.</a:t>
            </a:r>
            <a:endParaRPr lang="en-US"/>
          </a:p>
          <a:p>
            <a:pPr marL="800100" marR="0" lvl="1" indent="-342900" algn="l" rtl="0">
              <a:spcBef>
                <a:spcPts val="0"/>
              </a:spcBef>
              <a:spcAft>
                <a:spcPts val="0"/>
              </a:spcAft>
              <a:buClr>
                <a:srgbClr val="1B57AF"/>
              </a:buClr>
              <a:buSzPts val="2100"/>
              <a:buFont typeface="Wingdings" pitchFamily="2" charset="2"/>
              <a:buChar char="§"/>
            </a:pPr>
            <a:r>
              <a:rPr lang="en-US" sz="2100" b="0" i="1" u="none" strike="noStrike" cap="none">
                <a:solidFill>
                  <a:srgbClr val="3F3F3F"/>
                </a:solidFill>
                <a:latin typeface="Century Gothic"/>
                <a:ea typeface="Century Gothic"/>
                <a:cs typeface="Century Gothic"/>
                <a:sym typeface="Century Gothic"/>
              </a:rPr>
              <a:t>Exception: NC projects can use CDR data if necessary</a:t>
            </a:r>
            <a:endParaRPr lang="en-US" sz="2100" b="0" u="none" strike="noStrike" cap="none">
              <a:solidFill>
                <a:srgbClr val="3F3F3F"/>
              </a:solidFill>
              <a:latin typeface="Century Gothic"/>
              <a:ea typeface="Century Gothic"/>
              <a:cs typeface="Century Gothic"/>
              <a:sym typeface="Century Gothic"/>
            </a:endParaRPr>
          </a:p>
          <a:p>
            <a:pPr marL="342900" lvl="0" indent="-342900">
              <a:lnSpc>
                <a:spcPct val="90000"/>
              </a:lnSpc>
              <a:spcAft>
                <a:spcPts val="600"/>
              </a:spcAft>
              <a:buClr>
                <a:srgbClr val="1B57AF"/>
              </a:buClr>
              <a:buSzPts val="2100"/>
              <a:buFont typeface="Webdings" pitchFamily="2" charset="2"/>
              <a:buChar char="4"/>
            </a:pPr>
            <a:r>
              <a:rPr lang="en-US" sz="2100" b="1" kern="1200">
                <a:solidFill>
                  <a:schemeClr val="tx1">
                    <a:lumMod val="75000"/>
                    <a:lumOff val="25000"/>
                  </a:schemeClr>
                </a:solidFill>
                <a:latin typeface="Century Gothic" panose="020B0502020202020204" pitchFamily="34" charset="0"/>
                <a:ea typeface="+mn-ea"/>
                <a:cs typeface="+mn-cs"/>
                <a:sym typeface="Century Gothic"/>
              </a:rPr>
              <a:t>Some kind of processing has taken place</a:t>
            </a:r>
            <a:endParaRPr lang="en-US" sz="2100" b="1" kern="1200">
              <a:solidFill>
                <a:schemeClr val="tx1">
                  <a:lumMod val="75000"/>
                  <a:lumOff val="25000"/>
                </a:schemeClr>
              </a:solidFill>
              <a:latin typeface="Century Gothic" panose="020B0502020202020204" pitchFamily="34" charset="0"/>
              <a:ea typeface="+mn-ea"/>
              <a:cs typeface="+mn-cs"/>
            </a:endParaRPr>
          </a:p>
          <a:p>
            <a:pPr marL="800100" marR="0" lvl="1" indent="-342900" algn="l" rtl="0">
              <a:spcBef>
                <a:spcPts val="0"/>
              </a:spcBef>
              <a:spcAft>
                <a:spcPts val="0"/>
              </a:spcAft>
              <a:buClr>
                <a:srgbClr val="1B57AF"/>
              </a:buClr>
              <a:buSzPts val="2100"/>
              <a:buFont typeface="Wingdings" pitchFamily="2" charset="2"/>
              <a:buChar char="§"/>
            </a:pPr>
            <a:r>
              <a:rPr lang="en-US" sz="2100" b="0" i="0" u="none" strike="noStrike" cap="none">
                <a:solidFill>
                  <a:srgbClr val="3F3F3F"/>
                </a:solidFill>
                <a:latin typeface="Century Gothic"/>
                <a:ea typeface="Century Gothic"/>
                <a:cs typeface="Century Gothic"/>
                <a:sym typeface="Century Gothic"/>
              </a:rPr>
              <a:t>The team actually created the image</a:t>
            </a:r>
            <a:endParaRPr lang="en-US"/>
          </a:p>
          <a:p>
            <a:pPr marL="800100" marR="0" lvl="1" indent="-342900" algn="l" rtl="0">
              <a:spcBef>
                <a:spcPts val="0"/>
              </a:spcBef>
              <a:spcAft>
                <a:spcPts val="0"/>
              </a:spcAft>
              <a:buClr>
                <a:srgbClr val="1B57AF"/>
              </a:buClr>
              <a:buSzPts val="2100"/>
              <a:buFont typeface="Wingdings" pitchFamily="2" charset="2"/>
              <a:buChar char="§"/>
            </a:pPr>
            <a:r>
              <a:rPr lang="en-US" sz="2100" b="1" i="0" u="none" strike="noStrike" cap="none">
                <a:solidFill>
                  <a:srgbClr val="3F3F3F"/>
                </a:solidFill>
                <a:latin typeface="Century Gothic"/>
                <a:ea typeface="Century Gothic"/>
                <a:cs typeface="Century Gothic"/>
                <a:sym typeface="Century Gothic"/>
              </a:rPr>
              <a:t>Not just a raw satellite image or simple re-order of spectral bands (e.g., a false color composite)</a:t>
            </a:r>
            <a:endParaRPr lang="en-US"/>
          </a:p>
          <a:p>
            <a:pPr marL="342900" indent="-342900">
              <a:lnSpc>
                <a:spcPct val="90000"/>
              </a:lnSpc>
              <a:spcAft>
                <a:spcPts val="600"/>
              </a:spcAft>
              <a:buClr>
                <a:srgbClr val="1B57AF"/>
              </a:buClr>
              <a:buSzPts val="2100"/>
              <a:buFont typeface="Webdings" pitchFamily="2" charset="2"/>
              <a:buChar char="4"/>
            </a:pPr>
            <a:r>
              <a:rPr lang="en-US" sz="2100" b="1" kern="1200">
                <a:solidFill>
                  <a:schemeClr val="tx1">
                    <a:lumMod val="75000"/>
                    <a:lumOff val="25000"/>
                  </a:schemeClr>
                </a:solidFill>
                <a:latin typeface="Century Gothic" panose="020B0502020202020204" pitchFamily="34" charset="0"/>
                <a:ea typeface="+mn-ea"/>
                <a:cs typeface="+mn-cs"/>
                <a:sym typeface="Century Gothic"/>
              </a:rPr>
              <a:t>Including non-NASA data </a:t>
            </a:r>
            <a:r>
              <a:rPr lang="en-US" sz="2100" b="1" i="1" kern="1200">
                <a:solidFill>
                  <a:schemeClr val="tx1">
                    <a:lumMod val="75000"/>
                    <a:lumOff val="25000"/>
                  </a:schemeClr>
                </a:solidFill>
                <a:latin typeface="Century Gothic" panose="020B0502020202020204" pitchFamily="34" charset="0"/>
                <a:ea typeface="+mn-ea"/>
                <a:cs typeface="+mn-cs"/>
                <a:sym typeface="Century Gothic"/>
              </a:rPr>
              <a:t>along</a:t>
            </a:r>
            <a:r>
              <a:rPr lang="en-US" sz="2100" b="1" kern="1200">
                <a:solidFill>
                  <a:schemeClr val="tx1">
                    <a:lumMod val="75000"/>
                    <a:lumOff val="25000"/>
                  </a:schemeClr>
                </a:solidFill>
                <a:latin typeface="Century Gothic" panose="020B0502020202020204" pitchFamily="34" charset="0"/>
                <a:ea typeface="+mn-ea"/>
                <a:cs typeface="+mn-cs"/>
                <a:sym typeface="Century Gothic"/>
              </a:rPr>
              <a:t> with NASA data </a:t>
            </a:r>
            <a:r>
              <a:rPr lang="en-US" sz="2100" kern="1200">
                <a:solidFill>
                  <a:schemeClr val="tx1">
                    <a:lumMod val="75000"/>
                    <a:lumOff val="25000"/>
                  </a:schemeClr>
                </a:solidFill>
                <a:latin typeface="Century Gothic" panose="020B0502020202020204" pitchFamily="34" charset="0"/>
                <a:ea typeface="+mn-ea"/>
                <a:cs typeface="+mn-cs"/>
                <a:sym typeface="Century Gothic"/>
              </a:rPr>
              <a:t>in the creation of your image is fine, but you can’t include a map or diagram someone else made.</a:t>
            </a:r>
          </a:p>
        </p:txBody>
      </p:sp>
      <p:sp>
        <p:nvSpPr>
          <p:cNvPr id="26" name="Google Shape;108;p2">
            <a:extLst>
              <a:ext uri="{FF2B5EF4-FFF2-40B4-BE49-F238E27FC236}">
                <a16:creationId xmlns:a16="http://schemas.microsoft.com/office/drawing/2014/main" id="{FD1BCA14-5BA3-4213-8FB2-164BABFE26D2}"/>
              </a:ext>
            </a:extLst>
          </p:cNvPr>
          <p:cNvSpPr/>
          <p:nvPr/>
        </p:nvSpPr>
        <p:spPr>
          <a:xfrm>
            <a:off x="6754107" y="22647"/>
            <a:ext cx="401800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rgbClr val="FF0000"/>
                </a:solidFill>
                <a:latin typeface="Century Gothic"/>
                <a:ea typeface="Century Gothic"/>
                <a:cs typeface="Century Gothic"/>
                <a:sym typeface="Century Gothic"/>
              </a:rPr>
              <a:t>Delete this slide before submission.</a:t>
            </a:r>
            <a:endParaRPr sz="2400">
              <a:solidFill>
                <a:srgbClr val="FF0000"/>
              </a:solidFill>
              <a:latin typeface="Century Gothic"/>
              <a:ea typeface="Century Gothic"/>
              <a:cs typeface="Century Gothic"/>
              <a:sym typeface="Century Gothic"/>
            </a:endParaRPr>
          </a:p>
        </p:txBody>
      </p:sp>
      <p:pic>
        <p:nvPicPr>
          <p:cNvPr id="17" name="Picture 16">
            <a:extLst>
              <a:ext uri="{FF2B5EF4-FFF2-40B4-BE49-F238E27FC236}">
                <a16:creationId xmlns:a16="http://schemas.microsoft.com/office/drawing/2014/main" id="{D5EF2F3D-BF8F-4918-B563-172506D81A2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39028" y="1769406"/>
            <a:ext cx="805425" cy="809462"/>
          </a:xfrm>
          <a:prstGeom prst="rect">
            <a:avLst/>
          </a:prstGeom>
        </p:spPr>
      </p:pic>
      <p:pic>
        <p:nvPicPr>
          <p:cNvPr id="20" name="Picture 19">
            <a:extLst>
              <a:ext uri="{FF2B5EF4-FFF2-40B4-BE49-F238E27FC236}">
                <a16:creationId xmlns:a16="http://schemas.microsoft.com/office/drawing/2014/main" id="{D0DADCE5-E770-4043-AF2E-C43BE09C968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42587" y="79046"/>
            <a:ext cx="805425" cy="809462"/>
          </a:xfrm>
          <a:prstGeom prst="rect">
            <a:avLst/>
          </a:prstGeom>
        </p:spPr>
      </p:pic>
      <p:pic>
        <p:nvPicPr>
          <p:cNvPr id="21" name="Picture 20">
            <a:extLst>
              <a:ext uri="{FF2B5EF4-FFF2-40B4-BE49-F238E27FC236}">
                <a16:creationId xmlns:a16="http://schemas.microsoft.com/office/drawing/2014/main" id="{32CAE46A-8B5C-4366-A739-97B59241432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46205" y="4304944"/>
            <a:ext cx="805414" cy="809462"/>
          </a:xfrm>
          <a:prstGeom prst="rect">
            <a:avLst/>
          </a:prstGeom>
        </p:spPr>
      </p:pic>
      <p:pic>
        <p:nvPicPr>
          <p:cNvPr id="22" name="Picture 21">
            <a:extLst>
              <a:ext uri="{FF2B5EF4-FFF2-40B4-BE49-F238E27FC236}">
                <a16:creationId xmlns:a16="http://schemas.microsoft.com/office/drawing/2014/main" id="{70D3F8CA-F828-422E-9E74-9EC044F1EF4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40788" y="2605708"/>
            <a:ext cx="803760" cy="809461"/>
          </a:xfrm>
          <a:prstGeom prst="rect">
            <a:avLst/>
          </a:prstGeom>
        </p:spPr>
      </p:pic>
      <p:pic>
        <p:nvPicPr>
          <p:cNvPr id="23" name="Picture 22">
            <a:extLst>
              <a:ext uri="{FF2B5EF4-FFF2-40B4-BE49-F238E27FC236}">
                <a16:creationId xmlns:a16="http://schemas.microsoft.com/office/drawing/2014/main" id="{BAB4D5AA-4EAF-4E8D-BD85-1A792AC5D21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37211" y="3459765"/>
            <a:ext cx="805432" cy="809461"/>
          </a:xfrm>
          <a:prstGeom prst="rect">
            <a:avLst/>
          </a:prstGeom>
        </p:spPr>
      </p:pic>
      <p:pic>
        <p:nvPicPr>
          <p:cNvPr id="25" name="Picture 24">
            <a:extLst>
              <a:ext uri="{FF2B5EF4-FFF2-40B4-BE49-F238E27FC236}">
                <a16:creationId xmlns:a16="http://schemas.microsoft.com/office/drawing/2014/main" id="{30309BBC-D406-4260-B1DD-7189BE1D598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44396" y="924226"/>
            <a:ext cx="805425" cy="809462"/>
          </a:xfrm>
          <a:prstGeom prst="rect">
            <a:avLst/>
          </a:prstGeom>
        </p:spPr>
      </p:pic>
      <p:pic>
        <p:nvPicPr>
          <p:cNvPr id="27" name="Picture 26">
            <a:extLst>
              <a:ext uri="{FF2B5EF4-FFF2-40B4-BE49-F238E27FC236}">
                <a16:creationId xmlns:a16="http://schemas.microsoft.com/office/drawing/2014/main" id="{070EB6BE-EC24-49B4-A4FE-07BD5571141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48001" y="5150124"/>
            <a:ext cx="805414" cy="809462"/>
          </a:xfrm>
          <a:prstGeom prst="rect">
            <a:avLst/>
          </a:prstGeom>
        </p:spPr>
      </p:pic>
      <p:pic>
        <p:nvPicPr>
          <p:cNvPr id="28" name="Picture 27">
            <a:extLst>
              <a:ext uri="{FF2B5EF4-FFF2-40B4-BE49-F238E27FC236}">
                <a16:creationId xmlns:a16="http://schemas.microsoft.com/office/drawing/2014/main" id="{41839D7E-2EFA-4BC8-9844-A0B3307E105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337207" y="5995304"/>
            <a:ext cx="805436" cy="809462"/>
          </a:xfrm>
          <a:prstGeom prst="rect">
            <a:avLst/>
          </a:prstGeom>
        </p:spPr>
      </p:pic>
      <p:pic>
        <p:nvPicPr>
          <p:cNvPr id="24" name="Google Shape;131;p4">
            <a:extLst>
              <a:ext uri="{FF2B5EF4-FFF2-40B4-BE49-F238E27FC236}">
                <a16:creationId xmlns:a16="http://schemas.microsoft.com/office/drawing/2014/main" id="{AE903A64-4F83-4155-AD61-8CA05614BD79}"/>
              </a:ext>
            </a:extLst>
          </p:cNvPr>
          <p:cNvPicPr preferRelativeResize="0"/>
          <p:nvPr/>
        </p:nvPicPr>
        <p:blipFill rotWithShape="1">
          <a:blip r:embed="rId11">
            <a:alphaModFix/>
          </a:blip>
          <a:srcRect/>
          <a:stretch/>
        </p:blipFill>
        <p:spPr>
          <a:xfrm>
            <a:off x="7949772" y="888508"/>
            <a:ext cx="3901440" cy="2194560"/>
          </a:xfrm>
          <a:prstGeom prst="rect">
            <a:avLst/>
          </a:prstGeom>
          <a:noFill/>
          <a:ln w="38100" cap="flat" cmpd="sng">
            <a:solidFill>
              <a:srgbClr val="3F3F3F"/>
            </a:solidFill>
            <a:prstDash val="solid"/>
            <a:round/>
            <a:headEnd type="none" w="sm" len="sm"/>
            <a:tailEnd type="none" w="sm" len="sm"/>
          </a:ln>
        </p:spPr>
      </p:pic>
      <p:pic>
        <p:nvPicPr>
          <p:cNvPr id="37" name="Google Shape;135;p4">
            <a:extLst>
              <a:ext uri="{FF2B5EF4-FFF2-40B4-BE49-F238E27FC236}">
                <a16:creationId xmlns:a16="http://schemas.microsoft.com/office/drawing/2014/main" id="{32EE4780-982E-40A6-B386-C0DBF064EE97}"/>
              </a:ext>
            </a:extLst>
          </p:cNvPr>
          <p:cNvPicPr preferRelativeResize="0"/>
          <p:nvPr/>
        </p:nvPicPr>
        <p:blipFill rotWithShape="1">
          <a:blip r:embed="rId12">
            <a:alphaModFix/>
          </a:blip>
          <a:srcRect/>
          <a:stretch/>
        </p:blipFill>
        <p:spPr>
          <a:xfrm>
            <a:off x="6760281" y="2550293"/>
            <a:ext cx="3901439" cy="2194560"/>
          </a:xfrm>
          <a:prstGeom prst="rect">
            <a:avLst/>
          </a:prstGeom>
          <a:noFill/>
          <a:ln w="38100" cap="flat" cmpd="sng">
            <a:solidFill>
              <a:srgbClr val="3F3F3F"/>
            </a:solidFill>
            <a:prstDash val="solid"/>
            <a:round/>
            <a:headEnd type="none" w="sm" len="sm"/>
            <a:tailEnd type="none" w="sm" len="sm"/>
          </a:ln>
        </p:spPr>
      </p:pic>
      <p:pic>
        <p:nvPicPr>
          <p:cNvPr id="38" name="Google Shape;136;p4">
            <a:extLst>
              <a:ext uri="{FF2B5EF4-FFF2-40B4-BE49-F238E27FC236}">
                <a16:creationId xmlns:a16="http://schemas.microsoft.com/office/drawing/2014/main" id="{E4D14FFF-E88B-4B77-80B2-8A76824DBA42}"/>
              </a:ext>
            </a:extLst>
          </p:cNvPr>
          <p:cNvPicPr preferRelativeResize="0"/>
          <p:nvPr/>
        </p:nvPicPr>
        <p:blipFill rotWithShape="1">
          <a:blip r:embed="rId13">
            <a:alphaModFix/>
          </a:blip>
          <a:srcRect/>
          <a:stretch/>
        </p:blipFill>
        <p:spPr>
          <a:xfrm>
            <a:off x="7949772" y="4212078"/>
            <a:ext cx="3901440" cy="2194560"/>
          </a:xfrm>
          <a:prstGeom prst="rect">
            <a:avLst/>
          </a:prstGeom>
          <a:noFill/>
          <a:ln w="38100" cap="flat" cmpd="sng">
            <a:solidFill>
              <a:srgbClr val="3F3F3F"/>
            </a:solidFill>
            <a:prstDash val="solid"/>
            <a:round/>
            <a:headEnd type="none" w="sm" len="sm"/>
            <a:tailEnd type="none" w="sm" len="sm"/>
          </a:ln>
        </p:spPr>
      </p:pic>
    </p:spTree>
    <p:extLst>
      <p:ext uri="{BB962C8B-B14F-4D97-AF65-F5344CB8AC3E}">
        <p14:creationId xmlns:p14="http://schemas.microsoft.com/office/powerpoint/2010/main" val="2231355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739941" y="198506"/>
            <a:ext cx="10712117" cy="820004"/>
          </a:xfrm>
        </p:spPr>
        <p:txBody>
          <a:bodyPr anchor="ctr">
            <a:normAutofit/>
          </a:bodyPr>
          <a:lstStyle/>
          <a:p>
            <a:r>
              <a:rPr lang="en-US" sz="3200" b="1">
                <a:solidFill>
                  <a:schemeClr val="accent1"/>
                </a:solidFill>
              </a:rPr>
              <a:t>Web Image: </a:t>
            </a:r>
            <a:r>
              <a:rPr lang="en-US" sz="3200">
                <a:solidFill>
                  <a:schemeClr val="accent1"/>
                </a:solidFill>
              </a:rPr>
              <a:t>Captions</a:t>
            </a:r>
            <a:endParaRPr lang="en-US" sz="3200" b="1">
              <a:solidFill>
                <a:schemeClr val="accent1"/>
              </a:solidFill>
            </a:endParaRP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612548" y="1088281"/>
            <a:ext cx="9802553" cy="5409088"/>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rtl="0">
              <a:spcBef>
                <a:spcPts val="0"/>
              </a:spcBef>
              <a:spcAft>
                <a:spcPts val="0"/>
              </a:spcAft>
              <a:buNone/>
            </a:pPr>
            <a:r>
              <a:rPr lang="en-US" sz="2600" b="1" dirty="0">
                <a:solidFill>
                  <a:srgbClr val="3F3F3F"/>
                </a:solidFill>
                <a:latin typeface="Century Gothic"/>
                <a:ea typeface="Century Gothic"/>
                <a:cs typeface="Century Gothic"/>
                <a:sym typeface="Century Gothic"/>
              </a:rPr>
              <a:t>Questions to answer:</a:t>
            </a:r>
            <a:endParaRPr lang="en-US" sz="2600" dirty="0"/>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satellite &amp; sensor do the data come from?</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is/are the date(s) of data?</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is the data showing? (e.g., precipitation, turbidity, land cover, etc.)</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Where is the image?</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is the general interpretation and/or analysis of the processed data?</a:t>
            </a: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does the color scale represent?</a:t>
            </a:r>
          </a:p>
          <a:p>
            <a:pPr marL="0" marR="0" lvl="0" indent="0" algn="l" rtl="0">
              <a:spcBef>
                <a:spcPts val="0"/>
              </a:spcBef>
              <a:spcAft>
                <a:spcPts val="0"/>
              </a:spcAft>
              <a:buNone/>
            </a:pPr>
            <a:endParaRPr lang="en-US" sz="2600" dirty="0">
              <a:solidFill>
                <a:srgbClr val="3F3F3F"/>
              </a:solidFill>
              <a:latin typeface="Century Gothic"/>
              <a:ea typeface="Century Gothic"/>
              <a:cs typeface="Century Gothic"/>
              <a:sym typeface="Century Gothic"/>
            </a:endParaRPr>
          </a:p>
          <a:p>
            <a:pPr marL="0" marR="0" lvl="0" indent="0" algn="l" rtl="0">
              <a:spcBef>
                <a:spcPts val="0"/>
              </a:spcBef>
              <a:spcAft>
                <a:spcPts val="0"/>
              </a:spcAft>
              <a:buNone/>
            </a:pPr>
            <a:r>
              <a:rPr lang="en-US" sz="2600" b="1" dirty="0">
                <a:solidFill>
                  <a:srgbClr val="3F3F3F"/>
                </a:solidFill>
                <a:latin typeface="Century Gothic"/>
                <a:ea typeface="Century Gothic"/>
                <a:cs typeface="Century Gothic"/>
                <a:sym typeface="Century Gothic"/>
              </a:rPr>
              <a:t>Not so great captions:</a:t>
            </a:r>
            <a:endParaRPr lang="en-US" sz="2600" dirty="0"/>
          </a:p>
          <a:p>
            <a:pPr marL="34290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“Las Cruces Heat”</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“CERES data overlaid on a solar site development suitability map.”</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“Segmented tree canopies colorized by heights, showing stem density within the study area.”</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“Slope raster embedded with bison image.”</a:t>
            </a:r>
            <a:endParaRPr lang="en-US" sz="2600" kern="1200" dirty="0">
              <a:solidFill>
                <a:schemeClr val="tx1">
                  <a:lumMod val="75000"/>
                  <a:lumOff val="25000"/>
                </a:schemeClr>
              </a:solidFill>
              <a:latin typeface="Century Gothic" panose="020B0502020202020204" pitchFamily="34" charset="0"/>
              <a:ea typeface="+mn-ea"/>
              <a:cs typeface="+mn-cs"/>
            </a:endParaRP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DD596864-3240-4603-8224-691E60CE95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773932" y="1769406"/>
            <a:ext cx="805425" cy="809462"/>
          </a:xfrm>
          <a:prstGeom prst="rect">
            <a:avLst/>
          </a:prstGeom>
        </p:spPr>
      </p:pic>
      <p:pic>
        <p:nvPicPr>
          <p:cNvPr id="6" name="Picture 5">
            <a:extLst>
              <a:ext uri="{FF2B5EF4-FFF2-40B4-BE49-F238E27FC236}">
                <a16:creationId xmlns:a16="http://schemas.microsoft.com/office/drawing/2014/main" id="{2ED11F54-77E0-4791-8BD4-006012990A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777491" y="79046"/>
            <a:ext cx="805425" cy="809462"/>
          </a:xfrm>
          <a:prstGeom prst="rect">
            <a:avLst/>
          </a:prstGeom>
        </p:spPr>
      </p:pic>
      <p:pic>
        <p:nvPicPr>
          <p:cNvPr id="7" name="Picture 6">
            <a:extLst>
              <a:ext uri="{FF2B5EF4-FFF2-40B4-BE49-F238E27FC236}">
                <a16:creationId xmlns:a16="http://schemas.microsoft.com/office/drawing/2014/main" id="{495716BB-2CCB-4E5D-9A46-8B177C5F690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81109" y="4304944"/>
            <a:ext cx="805414" cy="809462"/>
          </a:xfrm>
          <a:prstGeom prst="rect">
            <a:avLst/>
          </a:prstGeom>
        </p:spPr>
      </p:pic>
      <p:pic>
        <p:nvPicPr>
          <p:cNvPr id="8" name="Picture 7">
            <a:extLst>
              <a:ext uri="{FF2B5EF4-FFF2-40B4-BE49-F238E27FC236}">
                <a16:creationId xmlns:a16="http://schemas.microsoft.com/office/drawing/2014/main" id="{79E5E96E-0213-411B-AAA9-3478EC6E9CF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775692" y="2605708"/>
            <a:ext cx="803760" cy="809461"/>
          </a:xfrm>
          <a:prstGeom prst="rect">
            <a:avLst/>
          </a:prstGeom>
        </p:spPr>
      </p:pic>
      <p:pic>
        <p:nvPicPr>
          <p:cNvPr id="9" name="Picture 8">
            <a:extLst>
              <a:ext uri="{FF2B5EF4-FFF2-40B4-BE49-F238E27FC236}">
                <a16:creationId xmlns:a16="http://schemas.microsoft.com/office/drawing/2014/main" id="{5B4D6E26-0113-4892-BF50-C1B4A7A3D2F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772115" y="3459765"/>
            <a:ext cx="805432" cy="809461"/>
          </a:xfrm>
          <a:prstGeom prst="rect">
            <a:avLst/>
          </a:prstGeom>
        </p:spPr>
      </p:pic>
      <p:pic>
        <p:nvPicPr>
          <p:cNvPr id="10" name="Picture 9">
            <a:extLst>
              <a:ext uri="{FF2B5EF4-FFF2-40B4-BE49-F238E27FC236}">
                <a16:creationId xmlns:a16="http://schemas.microsoft.com/office/drawing/2014/main" id="{FF08289B-3E47-464E-850B-B27DD8E6469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779300" y="924226"/>
            <a:ext cx="805425" cy="809462"/>
          </a:xfrm>
          <a:prstGeom prst="rect">
            <a:avLst/>
          </a:prstGeom>
        </p:spPr>
      </p:pic>
      <p:pic>
        <p:nvPicPr>
          <p:cNvPr id="11" name="Picture 10">
            <a:extLst>
              <a:ext uri="{FF2B5EF4-FFF2-40B4-BE49-F238E27FC236}">
                <a16:creationId xmlns:a16="http://schemas.microsoft.com/office/drawing/2014/main" id="{6DBADDDC-5AC0-4189-825F-62DB8956AF9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782905" y="5150124"/>
            <a:ext cx="805414" cy="809462"/>
          </a:xfrm>
          <a:prstGeom prst="rect">
            <a:avLst/>
          </a:prstGeom>
        </p:spPr>
      </p:pic>
      <p:pic>
        <p:nvPicPr>
          <p:cNvPr id="12" name="Picture 11">
            <a:extLst>
              <a:ext uri="{FF2B5EF4-FFF2-40B4-BE49-F238E27FC236}">
                <a16:creationId xmlns:a16="http://schemas.microsoft.com/office/drawing/2014/main" id="{41A9AE1B-9368-4167-B594-B331054D249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772111" y="5995304"/>
            <a:ext cx="805436" cy="809462"/>
          </a:xfrm>
          <a:prstGeom prst="rect">
            <a:avLst/>
          </a:prstGeom>
        </p:spPr>
      </p:pic>
      <p:sp>
        <p:nvSpPr>
          <p:cNvPr id="26" name="Google Shape;108;p2">
            <a:extLst>
              <a:ext uri="{FF2B5EF4-FFF2-40B4-BE49-F238E27FC236}">
                <a16:creationId xmlns:a16="http://schemas.microsoft.com/office/drawing/2014/main" id="{FD1BCA14-5BA3-4213-8FB2-164BABFE26D2}"/>
              </a:ext>
            </a:extLst>
          </p:cNvPr>
          <p:cNvSpPr/>
          <p:nvPr/>
        </p:nvSpPr>
        <p:spPr>
          <a:xfrm>
            <a:off x="6754107" y="22647"/>
            <a:ext cx="401800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rgbClr val="FF0000"/>
                </a:solidFill>
                <a:latin typeface="Century Gothic"/>
                <a:ea typeface="Century Gothic"/>
                <a:cs typeface="Century Gothic"/>
                <a:sym typeface="Century Gothic"/>
              </a:rPr>
              <a:t>Delete this slide before submission.</a:t>
            </a:r>
            <a:endParaRPr sz="2400">
              <a:solidFill>
                <a:srgbClr val="FF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852078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A picture containing plant, tree&#10;&#10;Description automatically generated">
            <a:extLst>
              <a:ext uri="{FF2B5EF4-FFF2-40B4-BE49-F238E27FC236}">
                <a16:creationId xmlns:a16="http://schemas.microsoft.com/office/drawing/2014/main" id="{4E187DD5-004E-9579-B4B0-058DFDE0D804}"/>
              </a:ext>
            </a:extLst>
          </p:cNvPr>
          <p:cNvPicPr>
            <a:picLocks noChangeAspect="1"/>
          </p:cNvPicPr>
          <p:nvPr/>
        </p:nvPicPr>
        <p:blipFill>
          <a:blip r:embed="rId2"/>
          <a:stretch>
            <a:fillRect/>
          </a:stretch>
        </p:blipFill>
        <p:spPr>
          <a:xfrm>
            <a:off x="2778597" y="189824"/>
            <a:ext cx="6636375" cy="5001446"/>
          </a:xfrm>
          <a:prstGeom prst="rect">
            <a:avLst/>
          </a:prstGeom>
        </p:spPr>
      </p:pic>
      <p:sp>
        <p:nvSpPr>
          <p:cNvPr id="3" name="Right Triangle 2">
            <a:extLst>
              <a:ext uri="{FF2B5EF4-FFF2-40B4-BE49-F238E27FC236}">
                <a16:creationId xmlns:a16="http://schemas.microsoft.com/office/drawing/2014/main" id="{E7C5F3F4-0117-4BF9-3234-546A898BD5E1}"/>
              </a:ext>
            </a:extLst>
          </p:cNvPr>
          <p:cNvSpPr/>
          <p:nvPr/>
        </p:nvSpPr>
        <p:spPr>
          <a:xfrm flipV="1">
            <a:off x="1" y="-1"/>
            <a:ext cx="2259622" cy="2259622"/>
          </a:xfrm>
          <a:prstGeom prst="rtTriangle">
            <a:avLst/>
          </a:prstGeom>
          <a:solidFill>
            <a:schemeClr val="tx1">
              <a:lumMod val="75000"/>
              <a:lumOff val="25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FD8C82C-5039-4982-B7E1-9771E6099B76}"/>
              </a:ext>
            </a:extLst>
          </p:cNvPr>
          <p:cNvSpPr txBox="1"/>
          <p:nvPr/>
        </p:nvSpPr>
        <p:spPr>
          <a:xfrm>
            <a:off x="95250" y="109464"/>
            <a:ext cx="1555326" cy="830997"/>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EXAMPLE</a:t>
            </a:r>
          </a:p>
          <a:p>
            <a:r>
              <a:rPr lang="en-US" sz="2400" b="1" dirty="0">
                <a:solidFill>
                  <a:schemeClr val="bg1"/>
                </a:solidFill>
                <a:latin typeface="Century Gothic" panose="020B0502020202020204" pitchFamily="34" charset="0"/>
              </a:rPr>
              <a:t>1</a:t>
            </a:r>
          </a:p>
        </p:txBody>
      </p:sp>
      <p:sp>
        <p:nvSpPr>
          <p:cNvPr id="13" name="Google Shape;158;p7">
            <a:extLst>
              <a:ext uri="{FF2B5EF4-FFF2-40B4-BE49-F238E27FC236}">
                <a16:creationId xmlns:a16="http://schemas.microsoft.com/office/drawing/2014/main" id="{655DF2AD-C880-EED7-3E8A-54A4E3D27964}"/>
              </a:ext>
            </a:extLst>
          </p:cNvPr>
          <p:cNvSpPr txBox="1">
            <a:spLocks/>
          </p:cNvSpPr>
          <p:nvPr/>
        </p:nvSpPr>
        <p:spPr>
          <a:xfrm>
            <a:off x="296779" y="5376953"/>
            <a:ext cx="11598442" cy="1445924"/>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Clr>
                <a:srgbClr val="3F3F3F"/>
              </a:buClr>
              <a:buSzPts val="1500"/>
              <a:buNone/>
            </a:pPr>
            <a:r>
              <a:rPr lang="en-US" sz="1500" b="1">
                <a:solidFill>
                  <a:schemeClr val="tx1">
                    <a:lumMod val="75000"/>
                    <a:lumOff val="25000"/>
                  </a:schemeClr>
                </a:solidFill>
                <a:latin typeface="Century Gothic"/>
              </a:rPr>
              <a:t>Boulder County Disasters </a:t>
            </a:r>
          </a:p>
          <a:p>
            <a:pPr marL="0" indent="0">
              <a:lnSpc>
                <a:spcPct val="100000"/>
              </a:lnSpc>
              <a:spcBef>
                <a:spcPts val="0"/>
              </a:spcBef>
              <a:buClr>
                <a:srgbClr val="3F3F3F"/>
              </a:buClr>
              <a:buSzPts val="1500"/>
              <a:buNone/>
            </a:pPr>
            <a:r>
              <a:rPr lang="en-US" sz="1500" b="1">
                <a:solidFill>
                  <a:schemeClr val="tx1">
                    <a:lumMod val="75000"/>
                    <a:lumOff val="25000"/>
                  </a:schemeClr>
                </a:solidFill>
                <a:latin typeface="Century Gothic"/>
              </a:rPr>
              <a:t>Caption</a:t>
            </a:r>
            <a:r>
              <a:rPr lang="en-US" sz="1500">
                <a:solidFill>
                  <a:schemeClr val="tx1">
                    <a:lumMod val="75000"/>
                    <a:lumOff val="25000"/>
                  </a:schemeClr>
                </a:solidFill>
                <a:latin typeface="Century Gothic"/>
              </a:rPr>
              <a:t>: Tasseled cap greenness calculated from a May 2021 Landsat 8 OLI image. The concentrated orange area depicts the 2020 Cal-Wood fire burn perimeter in Boulder County, Colorado. Bright orange represents negative greenness values and light blue represent positive greenness values. Tasseled cap calculations helped to model forest carbon and inform land managers on fuel treatment impacts on carbon storage.</a:t>
            </a:r>
            <a:endParaRPr lang="en-US" b="1">
              <a:solidFill>
                <a:schemeClr val="tx1">
                  <a:lumMod val="75000"/>
                  <a:lumOff val="25000"/>
                </a:schemeClr>
              </a:solidFill>
              <a:latin typeface="Century Gothic"/>
            </a:endParaRPr>
          </a:p>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a:rPr>
              <a:t>Metadata Tags</a:t>
            </a:r>
            <a:r>
              <a:rPr lang="en-US" sz="1500">
                <a:solidFill>
                  <a:schemeClr val="tx1">
                    <a:lumMod val="75000"/>
                    <a:lumOff val="25000"/>
                  </a:schemeClr>
                </a:solidFill>
                <a:latin typeface="Century Gothic"/>
              </a:rPr>
              <a:t>: Landsat 8 OLI, Tasseled Cap Greenness, Sarah Hettema, Jennifer Rogers, Ibuki Sugiura, Erin Twaddell</a:t>
            </a:r>
          </a:p>
        </p:txBody>
      </p:sp>
    </p:spTree>
    <p:extLst>
      <p:ext uri="{BB962C8B-B14F-4D97-AF65-F5344CB8AC3E}">
        <p14:creationId xmlns:p14="http://schemas.microsoft.com/office/powerpoint/2010/main" val="1675355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158;p7">
            <a:extLst>
              <a:ext uri="{FF2B5EF4-FFF2-40B4-BE49-F238E27FC236}">
                <a16:creationId xmlns:a16="http://schemas.microsoft.com/office/drawing/2014/main" id="{A51BFC35-F56E-5E71-8015-6E90887299CB}"/>
              </a:ext>
            </a:extLst>
          </p:cNvPr>
          <p:cNvSpPr txBox="1">
            <a:spLocks/>
          </p:cNvSpPr>
          <p:nvPr/>
        </p:nvSpPr>
        <p:spPr>
          <a:xfrm>
            <a:off x="296779" y="5374852"/>
            <a:ext cx="11598442" cy="1605738"/>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panose="020B0502020202020204" pitchFamily="34" charset="0"/>
              </a:rPr>
              <a:t>Phoenix Climate</a:t>
            </a:r>
            <a:endParaRPr lang="en-US" sz="1500">
              <a:solidFill>
                <a:schemeClr val="tx1">
                  <a:lumMod val="75000"/>
                  <a:lumOff val="25000"/>
                </a:schemeClr>
              </a:solidFill>
              <a:latin typeface="Century Gothic" panose="020B0502020202020204" pitchFamily="34" charset="0"/>
            </a:endParaRPr>
          </a:p>
          <a:p>
            <a:pPr marL="0" indent="0">
              <a:lnSpc>
                <a:spcPct val="100000"/>
              </a:lnSpc>
              <a:spcBef>
                <a:spcPts val="0"/>
              </a:spcBef>
              <a:buClr>
                <a:srgbClr val="3F3F3F"/>
              </a:buClr>
              <a:buSzPts val="1500"/>
              <a:buNone/>
            </a:pPr>
            <a:r>
              <a:rPr lang="en-US" sz="1500" b="1">
                <a:solidFill>
                  <a:schemeClr val="tx1">
                    <a:lumMod val="75000"/>
                    <a:lumOff val="25000"/>
                  </a:schemeClr>
                </a:solidFill>
                <a:latin typeface="Century Gothic"/>
              </a:rPr>
              <a:t>Caption</a:t>
            </a:r>
            <a:r>
              <a:rPr lang="en-US" sz="1500">
                <a:solidFill>
                  <a:schemeClr val="tx1">
                    <a:lumMod val="75000"/>
                    <a:lumOff val="25000"/>
                  </a:schemeClr>
                </a:solidFill>
                <a:latin typeface="Century Gothic"/>
              </a:rPr>
              <a:t>: </a:t>
            </a:r>
            <a:r>
              <a:rPr lang="en-US" sz="1500">
                <a:solidFill>
                  <a:schemeClr val="tx1">
                    <a:lumMod val="75000"/>
                    <a:lumOff val="25000"/>
                  </a:schemeClr>
                </a:solidFill>
                <a:latin typeface="Century Gothic"/>
                <a:sym typeface="Century Gothic"/>
              </a:rPr>
              <a:t>NDVI-processed imagery from Landsat 8 OLI data. This composite image of Central Phoenix and surrounding cities was taken over the Summer of 2021. Shades of lighter blue, pink, and yellow indicate vegetated land surface, while darker blue areas show the built landscape and desert environment. Areas of low NDVI are more prone to high temperatures and are therefore of interest for the City of Phoenix’s residential tree planting program.</a:t>
            </a:r>
            <a:endParaRPr lang="en-US" sz="1500">
              <a:solidFill>
                <a:schemeClr val="tx1">
                  <a:lumMod val="75000"/>
                  <a:lumOff val="25000"/>
                </a:schemeClr>
              </a:solidFill>
              <a:latin typeface="Century Gothic" panose="020B0502020202020204" pitchFamily="34" charset="0"/>
            </a:endParaRPr>
          </a:p>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a:rPr>
              <a:t>Metadata Tags</a:t>
            </a:r>
            <a:r>
              <a:rPr lang="en-US" sz="1500">
                <a:solidFill>
                  <a:schemeClr val="tx1">
                    <a:lumMod val="75000"/>
                    <a:lumOff val="25000"/>
                  </a:schemeClr>
                </a:solidFill>
                <a:latin typeface="Century Gothic"/>
              </a:rPr>
              <a:t>: Ben </a:t>
            </a:r>
            <a:r>
              <a:rPr lang="en-US" sz="1500" err="1">
                <a:solidFill>
                  <a:schemeClr val="tx1">
                    <a:lumMod val="75000"/>
                    <a:lumOff val="25000"/>
                  </a:schemeClr>
                </a:solidFill>
                <a:latin typeface="Century Gothic"/>
              </a:rPr>
              <a:t>Schafermeyer</a:t>
            </a:r>
            <a:r>
              <a:rPr lang="en-US" sz="1500">
                <a:solidFill>
                  <a:schemeClr val="tx1">
                    <a:lumMod val="75000"/>
                    <a:lumOff val="25000"/>
                  </a:schemeClr>
                </a:solidFill>
                <a:latin typeface="Century Gothic"/>
              </a:rPr>
              <a:t>, Alison Bautista, Haley Stuckmeyer, Gloria Liu, Phoenix, urban heat, NDVI</a:t>
            </a:r>
          </a:p>
        </p:txBody>
      </p:sp>
      <p:pic>
        <p:nvPicPr>
          <p:cNvPr id="3" name="Picture 3" descr="A picture containing text, jellyfish, ocean floor&#10;&#10;Description automatically generated">
            <a:extLst>
              <a:ext uri="{FF2B5EF4-FFF2-40B4-BE49-F238E27FC236}">
                <a16:creationId xmlns:a16="http://schemas.microsoft.com/office/drawing/2014/main" id="{756D7B93-9D31-ADB4-2018-440D20357AC5}"/>
              </a:ext>
            </a:extLst>
          </p:cNvPr>
          <p:cNvPicPr>
            <a:picLocks noChangeAspect="1"/>
          </p:cNvPicPr>
          <p:nvPr/>
        </p:nvPicPr>
        <p:blipFill>
          <a:blip r:embed="rId2"/>
          <a:stretch>
            <a:fillRect/>
          </a:stretch>
        </p:blipFill>
        <p:spPr>
          <a:xfrm>
            <a:off x="2751854" y="189612"/>
            <a:ext cx="6686208" cy="5002764"/>
          </a:xfrm>
          <a:prstGeom prst="rect">
            <a:avLst/>
          </a:prstGeom>
        </p:spPr>
      </p:pic>
      <p:sp>
        <p:nvSpPr>
          <p:cNvPr id="4" name="Right Triangle 3">
            <a:extLst>
              <a:ext uri="{FF2B5EF4-FFF2-40B4-BE49-F238E27FC236}">
                <a16:creationId xmlns:a16="http://schemas.microsoft.com/office/drawing/2014/main" id="{2A357ADF-B8DA-45E8-8638-8BD99934E48D}"/>
              </a:ext>
            </a:extLst>
          </p:cNvPr>
          <p:cNvSpPr/>
          <p:nvPr/>
        </p:nvSpPr>
        <p:spPr>
          <a:xfrm flipV="1">
            <a:off x="1" y="-1"/>
            <a:ext cx="2259622" cy="2259622"/>
          </a:xfrm>
          <a:prstGeom prst="rtTriangle">
            <a:avLst/>
          </a:prstGeom>
          <a:solidFill>
            <a:schemeClr val="tx1">
              <a:lumMod val="75000"/>
              <a:lumOff val="25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F2F8164-64D6-48F3-8827-2E17D94AA1D6}"/>
              </a:ext>
            </a:extLst>
          </p:cNvPr>
          <p:cNvSpPr txBox="1"/>
          <p:nvPr/>
        </p:nvSpPr>
        <p:spPr>
          <a:xfrm>
            <a:off x="95250" y="109464"/>
            <a:ext cx="1555326" cy="830997"/>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EXAMPLE</a:t>
            </a:r>
          </a:p>
          <a:p>
            <a:r>
              <a:rPr lang="en-US" sz="2400" b="1" dirty="0">
                <a:solidFill>
                  <a:schemeClr val="bg1"/>
                </a:solidFill>
                <a:latin typeface="Century Gothic" panose="020B0502020202020204" pitchFamily="34" charset="0"/>
              </a:rPr>
              <a:t>2</a:t>
            </a:r>
          </a:p>
        </p:txBody>
      </p:sp>
    </p:spTree>
    <p:extLst>
      <p:ext uri="{BB962C8B-B14F-4D97-AF65-F5344CB8AC3E}">
        <p14:creationId xmlns:p14="http://schemas.microsoft.com/office/powerpoint/2010/main" val="3366679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text, jellyfish, ocean floor&#10;&#10;Description automatically generated">
            <a:extLst>
              <a:ext uri="{FF2B5EF4-FFF2-40B4-BE49-F238E27FC236}">
                <a16:creationId xmlns:a16="http://schemas.microsoft.com/office/drawing/2014/main" id="{756D7B93-9D31-ADB4-2018-440D20357AC5}"/>
              </a:ext>
            </a:extLst>
          </p:cNvPr>
          <p:cNvPicPr>
            <a:picLocks noChangeAspect="1"/>
          </p:cNvPicPr>
          <p:nvPr/>
        </p:nvPicPr>
        <p:blipFill>
          <a:blip r:embed="rId2"/>
          <a:stretch>
            <a:fillRect/>
          </a:stretch>
        </p:blipFill>
        <p:spPr>
          <a:xfrm>
            <a:off x="2751854" y="189612"/>
            <a:ext cx="6686208" cy="5002764"/>
          </a:xfrm>
          <a:prstGeom prst="rect">
            <a:avLst/>
          </a:prstGeom>
        </p:spPr>
      </p:pic>
      <p:sp>
        <p:nvSpPr>
          <p:cNvPr id="4" name="Right Triangle 3">
            <a:extLst>
              <a:ext uri="{FF2B5EF4-FFF2-40B4-BE49-F238E27FC236}">
                <a16:creationId xmlns:a16="http://schemas.microsoft.com/office/drawing/2014/main" id="{2A357ADF-B8DA-45E8-8638-8BD99934E48D}"/>
              </a:ext>
            </a:extLst>
          </p:cNvPr>
          <p:cNvSpPr/>
          <p:nvPr/>
        </p:nvSpPr>
        <p:spPr>
          <a:xfrm flipV="1">
            <a:off x="1" y="-1"/>
            <a:ext cx="2259622" cy="2259622"/>
          </a:xfrm>
          <a:prstGeom prst="rtTriangle">
            <a:avLst/>
          </a:prstGeom>
          <a:solidFill>
            <a:schemeClr val="tx1">
              <a:lumMod val="75000"/>
              <a:lumOff val="25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F2F8164-64D6-48F3-8827-2E17D94AA1D6}"/>
              </a:ext>
            </a:extLst>
          </p:cNvPr>
          <p:cNvSpPr txBox="1"/>
          <p:nvPr/>
        </p:nvSpPr>
        <p:spPr>
          <a:xfrm>
            <a:off x="95250" y="109464"/>
            <a:ext cx="1555326" cy="830997"/>
          </a:xfrm>
          <a:prstGeom prst="rect">
            <a:avLst/>
          </a:prstGeom>
          <a:noFill/>
        </p:spPr>
        <p:txBody>
          <a:bodyPr wrap="square" lIns="91440" tIns="45720" rIns="91440" bIns="45720" rtlCol="0" anchor="t">
            <a:spAutoFit/>
          </a:bodyPr>
          <a:lstStyle/>
          <a:p>
            <a:r>
              <a:rPr lang="en-US" sz="2400" b="1" dirty="0">
                <a:solidFill>
                  <a:schemeClr val="bg1"/>
                </a:solidFill>
                <a:latin typeface="Century Gothic" panose="020B0502020202020204" pitchFamily="34" charset="0"/>
              </a:rPr>
              <a:t>EXAMPLE</a:t>
            </a:r>
          </a:p>
          <a:p>
            <a:r>
              <a:rPr lang="en-US" sz="2400" b="1" dirty="0">
                <a:solidFill>
                  <a:schemeClr val="bg1"/>
                </a:solidFill>
                <a:latin typeface="Century Gothic"/>
              </a:rPr>
              <a:t>2a</a:t>
            </a:r>
            <a:endParaRPr lang="en-US" sz="2400" b="1" dirty="0">
              <a:solidFill>
                <a:schemeClr val="bg1"/>
              </a:solidFill>
              <a:latin typeface="Century Gothic" panose="020B0502020202020204" pitchFamily="34" charset="0"/>
            </a:endParaRPr>
          </a:p>
        </p:txBody>
      </p:sp>
      <p:sp>
        <p:nvSpPr>
          <p:cNvPr id="9" name="Content Placeholder 17">
            <a:extLst>
              <a:ext uri="{FF2B5EF4-FFF2-40B4-BE49-F238E27FC236}">
                <a16:creationId xmlns:a16="http://schemas.microsoft.com/office/drawing/2014/main" id="{8AB919AF-7C54-9BEF-56AC-713C9B41C92A}"/>
              </a:ext>
            </a:extLst>
          </p:cNvPr>
          <p:cNvSpPr>
            <a:spLocks noGrp="1"/>
          </p:cNvSpPr>
          <p:nvPr>
            <p:ph idx="1"/>
          </p:nvPr>
        </p:nvSpPr>
        <p:spPr>
          <a:xfrm>
            <a:off x="75885" y="2688914"/>
            <a:ext cx="2608898" cy="806065"/>
          </a:xfrm>
          <a:solidFill>
            <a:srgbClr val="D40000"/>
          </a:solidFill>
        </p:spPr>
        <p:txBody>
          <a:bodyPr anchor="ctr">
            <a:normAutofit fontScale="70000" lnSpcReduction="20000"/>
          </a:bodyPr>
          <a:lstStyle/>
          <a:p>
            <a:r>
              <a:rPr lang="en-US" sz="3200" b="1" dirty="0">
                <a:solidFill>
                  <a:schemeClr val="bg1"/>
                </a:solidFill>
                <a:latin typeface="Georgia"/>
              </a:rPr>
              <a:t>Duplicate:</a:t>
            </a:r>
            <a:endParaRPr lang="en-US" u="sng">
              <a:solidFill>
                <a:schemeClr val="bg1"/>
              </a:solidFill>
            </a:endParaRPr>
          </a:p>
          <a:p>
            <a:r>
              <a:rPr lang="en-US" sz="3200" dirty="0">
                <a:solidFill>
                  <a:schemeClr val="bg1"/>
                </a:solidFill>
                <a:latin typeface="Georgia"/>
              </a:rPr>
              <a:t>Image </a:t>
            </a:r>
            <a:r>
              <a:rPr lang="en-US" sz="3200" u="sng" dirty="0">
                <a:solidFill>
                  <a:schemeClr val="bg1"/>
                </a:solidFill>
                <a:latin typeface="Georgia"/>
              </a:rPr>
              <a:t>with Label</a:t>
            </a:r>
            <a:endParaRPr lang="en-US" u="sng">
              <a:solidFill>
                <a:schemeClr val="bg1"/>
              </a:solidFill>
            </a:endParaRPr>
          </a:p>
        </p:txBody>
      </p:sp>
      <p:sp>
        <p:nvSpPr>
          <p:cNvPr id="14" name="Content Placeholder 18">
            <a:extLst>
              <a:ext uri="{FF2B5EF4-FFF2-40B4-BE49-F238E27FC236}">
                <a16:creationId xmlns:a16="http://schemas.microsoft.com/office/drawing/2014/main" id="{2C4D0D54-7B27-EEF1-FD3E-1320644D3650}"/>
              </a:ext>
            </a:extLst>
          </p:cNvPr>
          <p:cNvSpPr txBox="1">
            <a:spLocks/>
          </p:cNvSpPr>
          <p:nvPr/>
        </p:nvSpPr>
        <p:spPr>
          <a:xfrm>
            <a:off x="156276" y="4898465"/>
            <a:ext cx="11419479" cy="1709812"/>
          </a:xfrm>
          <a:prstGeom prst="rect">
            <a:avLst/>
          </a:prstGeom>
        </p:spPr>
        <p:txBody>
          <a:bodyPr vert="horz" lIns="91440" tIns="45720" rIns="91440" bIns="45720" rtlCol="0" anchor="t">
            <a:no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pPr>
            <a:r>
              <a:rPr lang="en-US" sz="1200" b="1" dirty="0">
                <a:solidFill>
                  <a:srgbClr val="3F3F3F"/>
                </a:solidFill>
                <a:latin typeface="Century Gothic"/>
              </a:rPr>
              <a:t>Note the project short title label!</a:t>
            </a:r>
          </a:p>
          <a:p>
            <a:pPr>
              <a:spcBef>
                <a:spcPts val="600"/>
              </a:spcBef>
            </a:pPr>
            <a:r>
              <a:rPr lang="en-US" sz="1200" dirty="0">
                <a:solidFill>
                  <a:schemeClr val="tx1">
                    <a:lumMod val="75000"/>
                    <a:lumOff val="25000"/>
                  </a:schemeClr>
                </a:solidFill>
                <a:latin typeface="Century Gothic"/>
                <a:ea typeface="+mn-ea"/>
                <a:cs typeface="+mn-cs"/>
              </a:rPr>
              <a:t>For each website image you submit, you must also include a </a:t>
            </a:r>
            <a:r>
              <a:rPr lang="en-US" sz="1200" u="sng" dirty="0">
                <a:solidFill>
                  <a:schemeClr val="tx1">
                    <a:lumMod val="75000"/>
                    <a:lumOff val="25000"/>
                  </a:schemeClr>
                </a:solidFill>
                <a:latin typeface="Century Gothic"/>
                <a:ea typeface="+mn-ea"/>
                <a:cs typeface="+mn-cs"/>
              </a:rPr>
              <a:t>duplicate that has a project short title label</a:t>
            </a:r>
            <a:r>
              <a:rPr lang="en-US" sz="1200" dirty="0">
                <a:solidFill>
                  <a:schemeClr val="tx1">
                    <a:lumMod val="75000"/>
                    <a:lumOff val="25000"/>
                  </a:schemeClr>
                </a:solidFill>
                <a:latin typeface="Century Gothic"/>
                <a:ea typeface="+mn-ea"/>
                <a:cs typeface="+mn-cs"/>
              </a:rPr>
              <a:t>. This version of your website image will be used for the Website Image Bracket Challenge during the final weeks of the term on DEVELOP's </a:t>
            </a:r>
            <a:r>
              <a:rPr lang="en-US" sz="1200" dirty="0">
                <a:solidFill>
                  <a:schemeClr val="tx1">
                    <a:lumMod val="75000"/>
                    <a:lumOff val="25000"/>
                  </a:schemeClr>
                </a:solidFill>
                <a:latin typeface="Century Gothic"/>
                <a:ea typeface="+mn-ea"/>
                <a:cs typeface="+mn-cs"/>
                <a:hlinkClick r:id="rId3">
                  <a:extLst>
                    <a:ext uri="{A12FA001-AC4F-418D-AE19-62706E023703}">
                      <ahyp:hlinkClr xmlns:ahyp="http://schemas.microsoft.com/office/drawing/2018/hyperlinkcolor" val="tx"/>
                    </a:ext>
                  </a:extLst>
                </a:hlinkClick>
              </a:rPr>
              <a:t>Twitter</a:t>
            </a:r>
            <a:r>
              <a:rPr lang="en-US" sz="1200" dirty="0">
                <a:solidFill>
                  <a:schemeClr val="tx1">
                    <a:lumMod val="75000"/>
                    <a:lumOff val="25000"/>
                  </a:schemeClr>
                </a:solidFill>
                <a:latin typeface="Century Gothic"/>
                <a:ea typeface="+mn-ea"/>
                <a:cs typeface="+mn-cs"/>
              </a:rPr>
              <a:t> and </a:t>
            </a:r>
            <a:r>
              <a:rPr lang="en-US" sz="1200" dirty="0">
                <a:solidFill>
                  <a:schemeClr val="tx1">
                    <a:lumMod val="75000"/>
                    <a:lumOff val="25000"/>
                  </a:schemeClr>
                </a:solidFill>
                <a:latin typeface="Century Gothic"/>
                <a:ea typeface="+mn-ea"/>
                <a:cs typeface="+mn-cs"/>
                <a:hlinkClick r:id="rId4">
                  <a:extLst>
                    <a:ext uri="{A12FA001-AC4F-418D-AE19-62706E023703}">
                      <ahyp:hlinkClr xmlns:ahyp="http://schemas.microsoft.com/office/drawing/2018/hyperlinkcolor" val="tx"/>
                    </a:ext>
                  </a:extLst>
                </a:hlinkClick>
              </a:rPr>
              <a:t>Facebook</a:t>
            </a:r>
            <a:r>
              <a:rPr lang="en-US" sz="1200" dirty="0">
                <a:solidFill>
                  <a:schemeClr val="tx1">
                    <a:lumMod val="75000"/>
                    <a:lumOff val="25000"/>
                  </a:schemeClr>
                </a:solidFill>
                <a:latin typeface="Century Gothic"/>
                <a:ea typeface="+mn-ea"/>
                <a:cs typeface="+mn-cs"/>
              </a:rPr>
              <a:t>!</a:t>
            </a:r>
          </a:p>
          <a:p>
            <a:pPr marL="342900" indent="-342900">
              <a:lnSpc>
                <a:spcPct val="90000"/>
              </a:lnSpc>
              <a:spcBef>
                <a:spcPts val="800"/>
              </a:spcBef>
              <a:spcAft>
                <a:spcPts val="400"/>
              </a:spcAft>
              <a:buClr>
                <a:srgbClr val="1B57AF"/>
              </a:buClr>
              <a:buSzPts val="2100"/>
              <a:buFont typeface="Webdings" pitchFamily="2" charset="2"/>
              <a:buChar char="4"/>
            </a:pPr>
            <a:r>
              <a:rPr lang="en-US" sz="1200" dirty="0">
                <a:solidFill>
                  <a:schemeClr val="tx1">
                    <a:lumMod val="75000"/>
                    <a:lumOff val="25000"/>
                  </a:schemeClr>
                </a:solidFill>
                <a:latin typeface="Century Gothic"/>
                <a:ea typeface="+mn-ea"/>
                <a:cs typeface="+mn-cs"/>
                <a:sym typeface="Century Gothic"/>
              </a:rPr>
              <a:t>Add the exact text box shape from this slide to your duplicate image (Century Gothic, 18pt, Black Lighter 25%)</a:t>
            </a:r>
            <a:endParaRPr lang="en-US" sz="1200" kern="1200" dirty="0">
              <a:solidFill>
                <a:schemeClr val="tx1">
                  <a:lumMod val="75000"/>
                  <a:lumOff val="25000"/>
                </a:schemeClr>
              </a:solidFill>
              <a:latin typeface="Century Gothic"/>
              <a:ea typeface="+mn-ea"/>
              <a:cs typeface="+mn-cs"/>
            </a:endParaRPr>
          </a:p>
          <a:p>
            <a:pPr marL="342900" indent="-342900">
              <a:lnSpc>
                <a:spcPct val="90000"/>
              </a:lnSpc>
              <a:spcBef>
                <a:spcPts val="400"/>
              </a:spcBef>
              <a:spcAft>
                <a:spcPts val="400"/>
              </a:spcAft>
              <a:buClr>
                <a:srgbClr val="1B57AF"/>
              </a:buClr>
              <a:buSzPts val="2100"/>
              <a:buFont typeface="Webdings" pitchFamily="2" charset="2"/>
              <a:buChar char="4"/>
            </a:pPr>
            <a:r>
              <a:rPr lang="en-US" sz="1200" u="sng" dirty="0">
                <a:solidFill>
                  <a:schemeClr val="tx1">
                    <a:lumMod val="75000"/>
                    <a:lumOff val="25000"/>
                  </a:schemeClr>
                </a:solidFill>
                <a:latin typeface="Century Gothic"/>
                <a:ea typeface="+mn-ea"/>
                <a:cs typeface="+mn-cs"/>
              </a:rPr>
              <a:t>Do not</a:t>
            </a:r>
            <a:r>
              <a:rPr lang="en-US" sz="1200" dirty="0">
                <a:solidFill>
                  <a:schemeClr val="tx1">
                    <a:lumMod val="75000"/>
                    <a:lumOff val="25000"/>
                  </a:schemeClr>
                </a:solidFill>
                <a:latin typeface="Century Gothic"/>
                <a:ea typeface="+mn-ea"/>
                <a:cs typeface="+mn-cs"/>
              </a:rPr>
              <a:t> adjust the height (0.42")</a:t>
            </a:r>
          </a:p>
          <a:p>
            <a:pPr marL="342900" indent="-342900">
              <a:lnSpc>
                <a:spcPct val="90000"/>
              </a:lnSpc>
              <a:spcBef>
                <a:spcPts val="400"/>
              </a:spcBef>
              <a:spcAft>
                <a:spcPts val="400"/>
              </a:spcAft>
              <a:buClr>
                <a:srgbClr val="1B57AF"/>
              </a:buClr>
              <a:buSzPts val="2100"/>
              <a:buFont typeface="Webdings" pitchFamily="2" charset="2"/>
              <a:buChar char="4"/>
            </a:pPr>
            <a:r>
              <a:rPr lang="en-US" sz="1200" dirty="0">
                <a:solidFill>
                  <a:schemeClr val="tx1">
                    <a:lumMod val="75000"/>
                    <a:lumOff val="25000"/>
                  </a:schemeClr>
                </a:solidFill>
                <a:latin typeface="Century Gothic"/>
                <a:ea typeface="+mn-ea"/>
                <a:cs typeface="+mn-cs"/>
              </a:rPr>
              <a:t>Adjust the width to fit your short title on </a:t>
            </a:r>
            <a:r>
              <a:rPr lang="en-US" sz="1200" u="sng" dirty="0">
                <a:solidFill>
                  <a:schemeClr val="tx1">
                    <a:lumMod val="75000"/>
                    <a:lumOff val="25000"/>
                  </a:schemeClr>
                </a:solidFill>
                <a:latin typeface="Century Gothic"/>
                <a:ea typeface="+mn-ea"/>
                <a:cs typeface="+mn-cs"/>
              </a:rPr>
              <a:t>one line</a:t>
            </a:r>
            <a:endParaRPr lang="en-US" sz="1200" dirty="0">
              <a:solidFill>
                <a:schemeClr val="tx1">
                  <a:lumMod val="75000"/>
                  <a:lumOff val="25000"/>
                </a:schemeClr>
              </a:solidFill>
              <a:latin typeface="Century Gothic"/>
              <a:ea typeface="+mn-ea"/>
              <a:cs typeface="+mn-cs"/>
            </a:endParaRPr>
          </a:p>
          <a:p>
            <a:pPr marL="342900" indent="-342900">
              <a:lnSpc>
                <a:spcPct val="90000"/>
              </a:lnSpc>
              <a:spcBef>
                <a:spcPts val="400"/>
              </a:spcBef>
              <a:spcAft>
                <a:spcPts val="400"/>
              </a:spcAft>
              <a:buClr>
                <a:srgbClr val="1B57AF"/>
              </a:buClr>
              <a:buSzPts val="2100"/>
              <a:buFont typeface="Webdings" pitchFamily="2" charset="2"/>
              <a:buChar char="4"/>
            </a:pPr>
            <a:r>
              <a:rPr lang="en-US" sz="1200" dirty="0">
                <a:solidFill>
                  <a:schemeClr val="tx1">
                    <a:lumMod val="75000"/>
                    <a:lumOff val="25000"/>
                  </a:schemeClr>
                </a:solidFill>
                <a:latin typeface="Century Gothic"/>
                <a:ea typeface="+mn-ea"/>
                <a:cs typeface="+mn-cs"/>
              </a:rPr>
              <a:t>Ensure it is aligned to the bottom right corner and ordered to the front of your image</a:t>
            </a:r>
            <a:endParaRPr lang="en-US" sz="1200" kern="1200">
              <a:solidFill>
                <a:schemeClr val="tx1">
                  <a:lumMod val="75000"/>
                  <a:lumOff val="25000"/>
                </a:schemeClr>
              </a:solidFill>
              <a:latin typeface="Century Gothic" panose="020B0502020202020204" pitchFamily="34" charset="0"/>
              <a:ea typeface="+mn-ea"/>
              <a:cs typeface="+mn-cs"/>
            </a:endParaRPr>
          </a:p>
          <a:p>
            <a:pPr marL="285750" lvl="0" indent="-225425">
              <a:buChar char="•"/>
            </a:pPr>
            <a:endParaRPr lang="en-US" sz="1200" kern="1200" dirty="0">
              <a:latin typeface="Century Gothic"/>
              <a:ea typeface="+mn-ea"/>
              <a:cs typeface="+mn-cs"/>
            </a:endParaRPr>
          </a:p>
        </p:txBody>
      </p:sp>
      <p:sp>
        <p:nvSpPr>
          <p:cNvPr id="11" name="Round Single Corner Rectangle 10">
            <a:extLst>
              <a:ext uri="{FF2B5EF4-FFF2-40B4-BE49-F238E27FC236}">
                <a16:creationId xmlns:a16="http://schemas.microsoft.com/office/drawing/2014/main" id="{6D9D36F2-0CFB-9841-8937-58954653C2A3}"/>
              </a:ext>
            </a:extLst>
          </p:cNvPr>
          <p:cNvSpPr/>
          <p:nvPr/>
        </p:nvSpPr>
        <p:spPr>
          <a:xfrm flipH="1">
            <a:off x="7365318" y="4820158"/>
            <a:ext cx="2073998" cy="386200"/>
          </a:xfrm>
          <a:prstGeom prst="round1Rect">
            <a:avLst>
              <a:gd name="adj" fmla="val 34471"/>
            </a:avLst>
          </a:prstGeom>
          <a:solidFill>
            <a:srgbClr val="BFBFBF">
              <a:alpha val="80000"/>
            </a:srgb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Century Gothic" panose="020B0502020202020204" pitchFamily="34" charset="0"/>
              </a:rPr>
              <a:t>Phoenix Climate</a:t>
            </a:r>
          </a:p>
        </p:txBody>
      </p:sp>
      <p:sp>
        <p:nvSpPr>
          <p:cNvPr id="5" name="Content Placeholder 17">
            <a:extLst>
              <a:ext uri="{FF2B5EF4-FFF2-40B4-BE49-F238E27FC236}">
                <a16:creationId xmlns:a16="http://schemas.microsoft.com/office/drawing/2014/main" id="{6E3DC0BD-8AD9-3E3A-2092-FF6862D03C76}"/>
              </a:ext>
            </a:extLst>
          </p:cNvPr>
          <p:cNvSpPr txBox="1">
            <a:spLocks/>
          </p:cNvSpPr>
          <p:nvPr/>
        </p:nvSpPr>
        <p:spPr>
          <a:xfrm>
            <a:off x="9509445" y="2688914"/>
            <a:ext cx="2608898" cy="806065"/>
          </a:xfrm>
          <a:prstGeom prst="rect">
            <a:avLst/>
          </a:prstGeom>
          <a:solidFill>
            <a:srgbClr val="D40000"/>
          </a:solidFill>
        </p:spPr>
        <p:txBody>
          <a:bodyPr vert="horz" lIns="91440" tIns="45720" rIns="91440" bIns="45720" rtlCol="0" anchor="ctr">
            <a:normAutofit fontScale="70000" lnSpcReduction="20000"/>
          </a:bodyPr>
          <a:lstStyle>
            <a:lvl1pPr marL="0" indent="0" algn="l" defTabSz="914400" rtl="0" eaLnBrk="1" latinLnBrk="0" hangingPunct="1">
              <a:lnSpc>
                <a:spcPct val="100000"/>
              </a:lnSpc>
              <a:spcBef>
                <a:spcPts val="1000"/>
              </a:spcBef>
              <a:buFont typeface="Arial"/>
              <a:buNone/>
              <a:defRPr sz="2400" kern="1200">
                <a:solidFill>
                  <a:srgbClr val="5595AC"/>
                </a:solidFill>
                <a:latin typeface="Georgia" panose="02040502050405020303" pitchFamily="18" charset="0"/>
                <a:ea typeface="Georgia" panose="02040502050405020303" pitchFamily="18" charset="0"/>
                <a:cs typeface="Arial Narrow" charset="0"/>
              </a:defRPr>
            </a:lvl1pPr>
            <a:lvl2pPr marL="457200" indent="0" algn="l" defTabSz="914400" rtl="0" eaLnBrk="1" latinLnBrk="0" hangingPunct="1">
              <a:lnSpc>
                <a:spcPct val="90000"/>
              </a:lnSpc>
              <a:spcBef>
                <a:spcPts val="500"/>
              </a:spcBef>
              <a:buFont typeface="Arial"/>
              <a:buNone/>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b="1" dirty="0">
                <a:solidFill>
                  <a:schemeClr val="bg1"/>
                </a:solidFill>
                <a:latin typeface="Georgia"/>
              </a:rPr>
              <a:t>Duplicate:</a:t>
            </a:r>
            <a:endParaRPr lang="en-US" u="sng">
              <a:solidFill>
                <a:schemeClr val="bg1"/>
              </a:solidFill>
            </a:endParaRPr>
          </a:p>
          <a:p>
            <a:r>
              <a:rPr lang="en-US" sz="3200" dirty="0">
                <a:solidFill>
                  <a:schemeClr val="bg1"/>
                </a:solidFill>
                <a:latin typeface="Georgia"/>
              </a:rPr>
              <a:t>Image </a:t>
            </a:r>
            <a:r>
              <a:rPr lang="en-US" sz="3200" u="sng" dirty="0">
                <a:solidFill>
                  <a:schemeClr val="bg1"/>
                </a:solidFill>
                <a:latin typeface="Georgia"/>
              </a:rPr>
              <a:t>with Label</a:t>
            </a:r>
            <a:endParaRPr lang="en-US" u="sng">
              <a:solidFill>
                <a:schemeClr val="bg1"/>
              </a:solidFill>
            </a:endParaRPr>
          </a:p>
        </p:txBody>
      </p:sp>
      <p:cxnSp>
        <p:nvCxnSpPr>
          <p:cNvPr id="6" name="Connector: Curved 5">
            <a:extLst>
              <a:ext uri="{FF2B5EF4-FFF2-40B4-BE49-F238E27FC236}">
                <a16:creationId xmlns:a16="http://schemas.microsoft.com/office/drawing/2014/main" id="{040D53B5-276B-4A20-3E6E-E1218407CBBA}"/>
              </a:ext>
            </a:extLst>
          </p:cNvPr>
          <p:cNvCxnSpPr/>
          <p:nvPr/>
        </p:nvCxnSpPr>
        <p:spPr>
          <a:xfrm flipH="1">
            <a:off x="9479280" y="3497580"/>
            <a:ext cx="1287780" cy="1508760"/>
          </a:xfrm>
          <a:prstGeom prst="curvedConnector3">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45534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58;p7">
            <a:extLst>
              <a:ext uri="{FF2B5EF4-FFF2-40B4-BE49-F238E27FC236}">
                <a16:creationId xmlns:a16="http://schemas.microsoft.com/office/drawing/2014/main" id="{03DCC6FE-2C07-43F1-8C22-7CC65D87D690}"/>
              </a:ext>
            </a:extLst>
          </p:cNvPr>
          <p:cNvSpPr txBox="1">
            <a:spLocks/>
          </p:cNvSpPr>
          <p:nvPr/>
        </p:nvSpPr>
        <p:spPr>
          <a:xfrm>
            <a:off x="296779" y="5376953"/>
            <a:ext cx="11598442" cy="1371583"/>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panose="020B0502020202020204" pitchFamily="34" charset="0"/>
              </a:rPr>
              <a:t>Project Short Title Here</a:t>
            </a:r>
            <a:endParaRPr lang="en-US">
              <a:solidFill>
                <a:schemeClr val="tx1">
                  <a:lumMod val="75000"/>
                  <a:lumOff val="25000"/>
                </a:schemeClr>
              </a:solidFill>
              <a:latin typeface="Century Gothic" panose="020B0502020202020204" pitchFamily="34" charset="0"/>
            </a:endParaRPr>
          </a:p>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panose="020B0502020202020204" pitchFamily="34" charset="0"/>
              </a:rPr>
              <a:t>Caption</a:t>
            </a:r>
            <a:r>
              <a:rPr lang="en-US" sz="1500">
                <a:solidFill>
                  <a:schemeClr val="tx1">
                    <a:lumMod val="75000"/>
                    <a:lumOff val="25000"/>
                  </a:schemeClr>
                </a:solidFill>
                <a:latin typeface="Century Gothic" panose="020B0502020202020204" pitchFamily="34" charset="0"/>
              </a:rPr>
              <a:t>: Make sure to include the NASA satellite(s)/sensor(s) and the date from which the image is derived. You should also include what the image is (EX: NDVI) and how it can be used for decision making. The caption needs to </a:t>
            </a:r>
            <a:r>
              <a:rPr lang="en-US" sz="1500" b="1">
                <a:solidFill>
                  <a:schemeClr val="tx1">
                    <a:lumMod val="75000"/>
                    <a:lumOff val="25000"/>
                  </a:schemeClr>
                </a:solidFill>
                <a:latin typeface="Century Gothic" panose="020B0502020202020204" pitchFamily="34" charset="0"/>
              </a:rPr>
              <a:t>answer all the questions found on slide 5 </a:t>
            </a:r>
            <a:r>
              <a:rPr lang="en-US" sz="1500">
                <a:solidFill>
                  <a:schemeClr val="tx1">
                    <a:lumMod val="75000"/>
                    <a:lumOff val="25000"/>
                  </a:schemeClr>
                </a:solidFill>
                <a:latin typeface="Century Gothic" panose="020B0502020202020204" pitchFamily="34" charset="0"/>
              </a:rPr>
              <a:t>of this template. </a:t>
            </a:r>
            <a:r>
              <a:rPr lang="en-US" sz="1500" b="1">
                <a:solidFill>
                  <a:schemeClr val="tx1">
                    <a:lumMod val="75000"/>
                    <a:lumOff val="25000"/>
                  </a:schemeClr>
                </a:solidFill>
                <a:latin typeface="Century Gothic" panose="020B0502020202020204" pitchFamily="34" charset="0"/>
              </a:rPr>
              <a:t>75 word limit.</a:t>
            </a:r>
            <a:endParaRPr lang="en-US">
              <a:solidFill>
                <a:schemeClr val="tx1">
                  <a:lumMod val="75000"/>
                  <a:lumOff val="25000"/>
                </a:schemeClr>
              </a:solidFill>
              <a:latin typeface="Century Gothic" panose="020B0502020202020204" pitchFamily="34" charset="0"/>
            </a:endParaRPr>
          </a:p>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panose="020B0502020202020204" pitchFamily="34" charset="0"/>
              </a:rPr>
              <a:t>Metadata Tags</a:t>
            </a:r>
            <a:r>
              <a:rPr lang="en-US" sz="1500">
                <a:solidFill>
                  <a:schemeClr val="tx1">
                    <a:lumMod val="75000"/>
                    <a:lumOff val="25000"/>
                  </a:schemeClr>
                </a:solidFill>
                <a:latin typeface="Century Gothic" panose="020B0502020202020204" pitchFamily="34" charset="0"/>
              </a:rPr>
              <a:t>: List any keywords or project participant names that you would like to be included in the photo’s metadata.</a:t>
            </a:r>
          </a:p>
        </p:txBody>
      </p:sp>
      <p:sp>
        <p:nvSpPr>
          <p:cNvPr id="6" name="Google Shape;159;p7">
            <a:extLst>
              <a:ext uri="{FF2B5EF4-FFF2-40B4-BE49-F238E27FC236}">
                <a16:creationId xmlns:a16="http://schemas.microsoft.com/office/drawing/2014/main" id="{ABA92DA9-952F-4D60-A054-FD28451FDC03}"/>
              </a:ext>
            </a:extLst>
          </p:cNvPr>
          <p:cNvSpPr/>
          <p:nvPr/>
        </p:nvSpPr>
        <p:spPr>
          <a:xfrm>
            <a:off x="2752725" y="187992"/>
            <a:ext cx="6686550" cy="5009650"/>
          </a:xfrm>
          <a:prstGeom prst="rect">
            <a:avLst/>
          </a:prstGeom>
          <a:solidFill>
            <a:srgbClr val="1B57AF"/>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1800" b="1" dirty="0">
                <a:solidFill>
                  <a:schemeClr val="lt1"/>
                </a:solidFill>
                <a:latin typeface="Century Gothic"/>
                <a:ea typeface="Century Gothic"/>
                <a:cs typeface="Century Gothic"/>
                <a:sym typeface="Century Gothic"/>
              </a:rPr>
              <a:t>Delete this box and plac</a:t>
            </a:r>
            <a:r>
              <a:rPr lang="en-US" sz="1800" b="1">
                <a:solidFill>
                  <a:schemeClr val="bg1"/>
                </a:solidFill>
                <a:latin typeface="Century Gothic"/>
                <a:ea typeface="Century Gothic"/>
                <a:cs typeface="Century Gothic"/>
                <a:sym typeface="Century Gothic"/>
              </a:rPr>
              <a:t>e</a:t>
            </a:r>
            <a:r>
              <a:rPr lang="en-US" b="1">
                <a:solidFill>
                  <a:schemeClr val="bg1"/>
                </a:solidFill>
                <a:latin typeface="Century Gothic"/>
                <a:ea typeface="Century Gothic"/>
                <a:cs typeface="Century Gothic"/>
                <a:sym typeface="Century Gothic"/>
              </a:rPr>
              <a:t> </a:t>
            </a:r>
            <a:r>
              <a:rPr lang="en-US" sz="1800" b="1">
                <a:solidFill>
                  <a:schemeClr val="bg1"/>
                </a:solidFill>
                <a:latin typeface="Century Gothic"/>
                <a:ea typeface="Century Gothic"/>
                <a:cs typeface="Century Gothic"/>
                <a:sym typeface="Century Gothic"/>
              </a:rPr>
              <a:t>im</a:t>
            </a:r>
            <a:r>
              <a:rPr lang="en-US" sz="1800" b="1" dirty="0">
                <a:solidFill>
                  <a:schemeClr val="lt1"/>
                </a:solidFill>
                <a:latin typeface="Century Gothic"/>
                <a:ea typeface="Century Gothic"/>
                <a:cs typeface="Century Gothic"/>
                <a:sym typeface="Century Gothic"/>
              </a:rPr>
              <a:t>age here.</a:t>
            </a:r>
            <a:endParaRPr lang="en-US">
              <a:solidFill>
                <a:schemeClr val="lt1"/>
              </a:solidFill>
            </a:endParaRPr>
          </a:p>
          <a:p>
            <a:pPr algn="ctr"/>
            <a:r>
              <a:rPr lang="en-US" b="1">
                <a:solidFill>
                  <a:schemeClr val="bg1"/>
                </a:solidFill>
                <a:latin typeface="Century Gothic"/>
              </a:rPr>
              <a:t>1920 x 1440 (300+ dpi)</a:t>
            </a:r>
            <a:endParaRPr lang="en-US">
              <a:solidFill>
                <a:schemeClr val="bg1"/>
              </a:solidFill>
            </a:endParaRPr>
          </a:p>
          <a:p>
            <a:pPr algn="ctr"/>
            <a:endParaRPr lang="en-US">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1800" dirty="0">
                <a:solidFill>
                  <a:schemeClr val="lt1"/>
                </a:solidFill>
                <a:latin typeface="Century Gothic"/>
                <a:ea typeface="Century Gothic"/>
                <a:cs typeface="Century Gothic"/>
                <a:sym typeface="Century Gothic"/>
              </a:rPr>
              <a:t>In the case you’d like to submit more than one image, duplicate this slide.</a:t>
            </a:r>
          </a:p>
          <a:p>
            <a:pPr marL="0" marR="0" lvl="0" indent="0" algn="ctr" rtl="0">
              <a:spcBef>
                <a:spcPts val="0"/>
              </a:spcBef>
              <a:spcAft>
                <a:spcPts val="0"/>
              </a:spcAft>
              <a:buNone/>
            </a:pPr>
            <a:endParaRPr lang="en-US" sz="1800" dirty="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1800" b="1" dirty="0">
                <a:solidFill>
                  <a:schemeClr val="lt1"/>
                </a:solidFill>
                <a:latin typeface="Century Gothic"/>
                <a:ea typeface="Century Gothic"/>
                <a:cs typeface="Century Gothic"/>
                <a:sym typeface="Century Gothic"/>
              </a:rPr>
              <a:t>Please also </a:t>
            </a:r>
            <a:r>
              <a:rPr lang="en-US" b="1" dirty="0">
                <a:solidFill>
                  <a:schemeClr val="lt1"/>
                </a:solidFill>
                <a:latin typeface="Century Gothic"/>
                <a:ea typeface="Century Gothic"/>
                <a:cs typeface="Century Gothic"/>
                <a:sym typeface="Century Gothic"/>
              </a:rPr>
              <a:t>include</a:t>
            </a:r>
            <a:r>
              <a:rPr lang="en-US" sz="1800" b="1" dirty="0">
                <a:solidFill>
                  <a:schemeClr val="lt1"/>
                </a:solidFill>
                <a:latin typeface="Century Gothic"/>
                <a:ea typeface="Century Gothic"/>
                <a:cs typeface="Century Gothic"/>
                <a:sym typeface="Century Gothic"/>
              </a:rPr>
              <a:t> the raw image file (.</a:t>
            </a:r>
            <a:r>
              <a:rPr lang="en-US" sz="1800" b="1" dirty="0" err="1">
                <a:solidFill>
                  <a:schemeClr val="lt1"/>
                </a:solidFill>
                <a:latin typeface="Century Gothic"/>
                <a:ea typeface="Century Gothic"/>
                <a:cs typeface="Century Gothic"/>
                <a:sym typeface="Century Gothic"/>
              </a:rPr>
              <a:t>png</a:t>
            </a:r>
            <a:r>
              <a:rPr lang="en-US" sz="1800" b="1" dirty="0">
                <a:solidFill>
                  <a:schemeClr val="lt1"/>
                </a:solidFill>
                <a:latin typeface="Century Gothic"/>
                <a:ea typeface="Century Gothic"/>
                <a:cs typeface="Century Gothic"/>
                <a:sym typeface="Century Gothic"/>
              </a:rPr>
              <a:t> or .jpg) along with your submission.</a:t>
            </a:r>
            <a:endParaRPr lang="en-US" sz="1800" b="1" dirty="0">
              <a:solidFill>
                <a:schemeClr val="lt1"/>
              </a:solidFill>
              <a:latin typeface="Century Gothic"/>
              <a:ea typeface="Century Gothic"/>
              <a:cs typeface="Century Gothic"/>
            </a:endParaRPr>
          </a:p>
          <a:p>
            <a:pPr marL="0" marR="0" lvl="0" indent="0" algn="ctr" rtl="0">
              <a:spcBef>
                <a:spcPts val="0"/>
              </a:spcBef>
              <a:spcAft>
                <a:spcPts val="0"/>
              </a:spcAft>
              <a:buNone/>
            </a:pPr>
            <a:endParaRPr lang="en-US" sz="1800" dirty="0">
              <a:solidFill>
                <a:schemeClr val="lt1"/>
              </a:solidFill>
              <a:latin typeface="Century Gothic"/>
              <a:ea typeface="Century Gothic"/>
              <a:cs typeface="Century Gothic"/>
              <a:sym typeface="Century Gothic"/>
            </a:endParaRPr>
          </a:p>
          <a:p>
            <a:pPr algn="ctr"/>
            <a:r>
              <a:rPr lang="en-US" dirty="0">
                <a:solidFill>
                  <a:schemeClr val="lt1"/>
                </a:solidFill>
                <a:latin typeface="Century Gothic"/>
                <a:sym typeface="Century Gothic"/>
              </a:rPr>
              <a:t>Drop the raw image and your PowerPoint file in the Website Image subfolder of the Deliverable Submission folder.</a:t>
            </a:r>
            <a:endParaRPr lang="en-US" dirty="0">
              <a:solidFill>
                <a:schemeClr val="lt1"/>
              </a:solidFill>
            </a:endParaRPr>
          </a:p>
        </p:txBody>
      </p:sp>
    </p:spTree>
    <p:extLst>
      <p:ext uri="{BB962C8B-B14F-4D97-AF65-F5344CB8AC3E}">
        <p14:creationId xmlns:p14="http://schemas.microsoft.com/office/powerpoint/2010/main" val="3971683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1_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8E9C"/>
        </a:solidFill>
        <a:ln w="920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ervir Highlights_20191028" id="{A7FD4D31-B20B-B74B-82AF-C8AC2278C00A}" vid="{03EC6B61-F944-B646-B827-3DC62659C5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28e1b38-47e1-4fea-8bfd-fb5e5adbd9bb">
      <UserInfo>
        <DisplayName>Amanda Clayton</DisplayName>
        <AccountId>14</AccountId>
        <AccountType/>
      </UserInfo>
    </SharedWithUsers>
    <lcf76f155ced4ddcb4097134ff3c332f xmlns="3beb8151-ef73-4102-b95d-c8bd0a2915fa">
      <Terms xmlns="http://schemas.microsoft.com/office/infopath/2007/PartnerControls"/>
    </lcf76f155ced4ddcb4097134ff3c332f>
    <TaxCatchAll xmlns="a28e1b38-47e1-4fea-8bfd-fb5e5adbd9b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812A80A5B053446BD41F537725F948A" ma:contentTypeVersion="15" ma:contentTypeDescription="Create a new document." ma:contentTypeScope="" ma:versionID="f7af285aa8a7914b322a2c89952ac4a9">
  <xsd:schema xmlns:xsd="http://www.w3.org/2001/XMLSchema" xmlns:xs="http://www.w3.org/2001/XMLSchema" xmlns:p="http://schemas.microsoft.com/office/2006/metadata/properties" xmlns:ns2="3beb8151-ef73-4102-b95d-c8bd0a2915fa" xmlns:ns3="a28e1b38-47e1-4fea-8bfd-fb5e5adbd9bb" targetNamespace="http://schemas.microsoft.com/office/2006/metadata/properties" ma:root="true" ma:fieldsID="63fe652e5f5adec584f278beab9aafd7" ns2:_="" ns3:_="">
    <xsd:import namespace="3beb8151-ef73-4102-b95d-c8bd0a2915fa"/>
    <xsd:import namespace="a28e1b38-47e1-4fea-8bfd-fb5e5adbd9b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eb8151-ef73-4102-b95d-c8bd0a2915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28e1b38-47e1-4fea-8bfd-fb5e5adbd9b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3aad01f-2060-4a13-8d58-4b6b08d9809d}" ma:internalName="TaxCatchAll" ma:showField="CatchAllData" ma:web="a28e1b38-47e1-4fea-8bfd-fb5e5adbd9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E5E546-5346-431B-89AB-1D18FB8519D4}">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a28e1b38-47e1-4fea-8bfd-fb5e5adbd9bb"/>
    <ds:schemaRef ds:uri="3beb8151-ef73-4102-b95d-c8bd0a2915fa"/>
  </ds:schemaRefs>
</ds:datastoreItem>
</file>

<file path=customXml/itemProps2.xml><?xml version="1.0" encoding="utf-8"?>
<ds:datastoreItem xmlns:ds="http://schemas.openxmlformats.org/officeDocument/2006/customXml" ds:itemID="{CEFDFCBE-D257-4D16-965F-B1EE504B6A50}">
  <ds:schemaRefs>
    <ds:schemaRef ds:uri="http://schemas.microsoft.com/sharepoint/v3/contenttype/forms"/>
  </ds:schemaRefs>
</ds:datastoreItem>
</file>

<file path=customXml/itemProps3.xml><?xml version="1.0" encoding="utf-8"?>
<ds:datastoreItem xmlns:ds="http://schemas.openxmlformats.org/officeDocument/2006/customXml" ds:itemID="{6A8D3362-EBCE-4FE4-BCAC-FC97C1FB77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eb8151-ef73-4102-b95d-c8bd0a2915fa"/>
    <ds:schemaRef ds:uri="a28e1b38-47e1-4fea-8bfd-fb5e5adbd9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1_Theme2</Template>
  <TotalTime>10</TotalTime>
  <Words>806</Words>
  <Application>Microsoft Office PowerPoint</Application>
  <PresentationFormat>Widescreen</PresentationFormat>
  <Paragraphs>99</Paragraphs>
  <Slides>10</Slides>
  <Notes>5</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1_Theme2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Dina Rosenblatt</dc:creator>
  <cp:lastModifiedBy>Tyler Pantle</cp:lastModifiedBy>
  <cp:revision>235</cp:revision>
  <dcterms:created xsi:type="dcterms:W3CDTF">2019-10-30T16:09:36Z</dcterms:created>
  <dcterms:modified xsi:type="dcterms:W3CDTF">2023-01-18T17:28:55Z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0x0101003812A80A5B053446BD41F537725F948A</vt:lpwstr>
  </property>
  <property fmtid="{D5CDD505-2E9C-101B-9397-08002B2CF9AE}" pid="3" name="Order">
    <vt:r8>16800</vt:r8>
  </property>
  <property fmtid="{D5CDD505-2E9C-101B-9397-08002B2CF9AE}" pid="4" name="xd_Signature">
    <vt:bool>false</vt:bool>
  </property>
  <property fmtid="{D5CDD505-2E9C-101B-9397-08002B2CF9AE}" pid="5" name="xd_ProgID">
    <vt:lpwstr/>
  </property>
  <property fmtid="{D5CDD505-2E9C-101B-9397-08002B2CF9AE}" pid="6" name="TriggerFlowInfo">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MediaServiceImageTags">
    <vt:lpwstr/>
  </property>
</Properties>
</file>