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75" r:id="rId2"/>
    <p:sldId id="310" r:id="rId3"/>
    <p:sldId id="299" r:id="rId4"/>
    <p:sldId id="286" r:id="rId5"/>
    <p:sldId id="309" r:id="rId6"/>
    <p:sldId id="287" r:id="rId7"/>
    <p:sldId id="288" r:id="rId8"/>
    <p:sldId id="303" r:id="rId9"/>
    <p:sldId id="305" r:id="rId10"/>
    <p:sldId id="304" r:id="rId11"/>
    <p:sldId id="306" r:id="rId12"/>
    <p:sldId id="297" r:id="rId13"/>
    <p:sldId id="308" r:id="rId14"/>
    <p:sldId id="307" r:id="rId15"/>
    <p:sldId id="292" r:id="rId16"/>
    <p:sldId id="293" r:id="rId17"/>
    <p:sldId id="294"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20" clrIdx="0">
    <p:extLst>
      <p:ext uri="{19B8F6BF-5375-455C-9EA6-DF929625EA0E}">
        <p15:presenceInfo xmlns:p15="http://schemas.microsoft.com/office/powerpoint/2012/main" userId="S-1-5-21-330711430-3775241029-4075259233-670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01A"/>
    <a:srgbClr val="DC7D0A"/>
    <a:srgbClr val="DE8E30"/>
    <a:srgbClr val="333333"/>
    <a:srgbClr val="FFFF66"/>
    <a:srgbClr val="FFFF99"/>
    <a:srgbClr val="E9A149"/>
    <a:srgbClr val="FFFFFF"/>
    <a:srgbClr val="FFFFF5"/>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77" autoAdjust="0"/>
    <p:restoredTop sz="80884" autoAdjust="0"/>
  </p:normalViewPr>
  <p:slideViewPr>
    <p:cSldViewPr snapToGrid="0">
      <p:cViewPr varScale="1">
        <p:scale>
          <a:sx n="94" d="100"/>
          <a:sy n="94" d="100"/>
        </p:scale>
        <p:origin x="1716" y="84"/>
      </p:cViewPr>
      <p:guideLst>
        <p:guide orient="horz" pos="2160"/>
        <p:guide pos="2880"/>
      </p:guideLst>
    </p:cSldViewPr>
  </p:slideViewPr>
  <p:notesTextViewPr>
    <p:cViewPr>
      <p:scale>
        <a:sx n="100" d="100"/>
        <a:sy n="100" d="100"/>
      </p:scale>
      <p:origin x="0" y="0"/>
    </p:cViewPr>
  </p:notesText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292598-BEFA-48A4-A8AA-3348EA8B47B3}" type="datetimeFigureOut">
              <a:rPr lang="en-US" smtClean="0"/>
              <a:t>4/8/2016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AB8EEF-7AB8-4301-804C-B67E3BB80542}" type="slidenum">
              <a:rPr lang="en-US" smtClean="0"/>
              <a:t>‹#›</a:t>
            </a:fld>
            <a:endParaRPr lang="en-US"/>
          </a:p>
        </p:txBody>
      </p:sp>
    </p:spTree>
    <p:extLst>
      <p:ext uri="{BB962C8B-B14F-4D97-AF65-F5344CB8AC3E}">
        <p14:creationId xmlns:p14="http://schemas.microsoft.com/office/powerpoint/2010/main" val="715327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4/8/2016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dirty="0" smtClean="0">
                <a:solidFill>
                  <a:schemeClr val="tx1"/>
                </a:solidFill>
                <a:effectLst/>
                <a:latin typeface="+mn-lt"/>
                <a:ea typeface="+mn-ea"/>
                <a:cs typeface="+mn-cs"/>
              </a:rPr>
              <a:t>Kyle: </a:t>
            </a:r>
            <a:endParaRPr lang="en-US" dirty="0" smtClean="0">
              <a:effectLst/>
            </a:endParaRPr>
          </a:p>
          <a:p>
            <a:pPr rtl="0"/>
            <a:r>
              <a:rPr lang="en-US" sz="1200" b="0" i="0" u="none" strike="noStrike" kern="1200" dirty="0" smtClean="0">
                <a:solidFill>
                  <a:schemeClr val="tx1"/>
                </a:solidFill>
                <a:effectLst/>
                <a:latin typeface="+mn-lt"/>
                <a:ea typeface="+mn-ea"/>
                <a:cs typeface="+mn-cs"/>
              </a:rPr>
              <a:t>Hello my name is Kyle Peterson and I am the team lead</a:t>
            </a:r>
            <a:endParaRPr lang="en-US" dirty="0" smtClean="0">
              <a:effectLst/>
            </a:endParaRPr>
          </a:p>
          <a:p>
            <a:pPr rtl="0"/>
            <a:r>
              <a:rPr lang="en-US" sz="1200" b="0" i="1" u="none" strike="noStrike" kern="1200" dirty="0" smtClean="0">
                <a:solidFill>
                  <a:schemeClr val="tx1"/>
                </a:solidFill>
                <a:effectLst/>
                <a:latin typeface="+mn-lt"/>
                <a:ea typeface="+mn-ea"/>
                <a:cs typeface="+mn-cs"/>
              </a:rPr>
              <a:t>Abigail: </a:t>
            </a:r>
            <a:endParaRPr lang="en-US" dirty="0" smtClean="0">
              <a:effectLst/>
            </a:endParaRPr>
          </a:p>
          <a:p>
            <a:pPr rtl="0"/>
            <a:r>
              <a:rPr lang="en-US" sz="1200" b="0" i="0" u="none" strike="noStrike" kern="1200" dirty="0" smtClean="0">
                <a:solidFill>
                  <a:schemeClr val="tx1"/>
                </a:solidFill>
                <a:effectLst/>
                <a:latin typeface="+mn-lt"/>
                <a:ea typeface="+mn-ea"/>
                <a:cs typeface="+mn-cs"/>
              </a:rPr>
              <a:t>I am Abigail Childs </a:t>
            </a:r>
            <a:endParaRPr lang="en-US" dirty="0" smtClean="0">
              <a:effectLst/>
            </a:endParaRPr>
          </a:p>
          <a:p>
            <a:pPr rtl="0"/>
            <a:r>
              <a:rPr lang="en-US" sz="1200" b="0" i="1" u="none" strike="noStrike" kern="1200" dirty="0" smtClean="0">
                <a:solidFill>
                  <a:schemeClr val="tx1"/>
                </a:solidFill>
                <a:effectLst/>
                <a:latin typeface="+mn-lt"/>
                <a:ea typeface="+mn-ea"/>
                <a:cs typeface="+mn-cs"/>
              </a:rPr>
              <a:t>Michael:</a:t>
            </a:r>
            <a:endParaRPr lang="en-US" dirty="0" smtClean="0">
              <a:effectLst/>
            </a:endParaRPr>
          </a:p>
          <a:p>
            <a:r>
              <a:rPr lang="en-US" sz="1200" b="0" i="0" u="none" strike="noStrike" kern="1200" dirty="0" smtClean="0">
                <a:solidFill>
                  <a:schemeClr val="tx1"/>
                </a:solidFill>
                <a:effectLst/>
                <a:latin typeface="+mn-lt"/>
                <a:ea typeface="+mn-ea"/>
                <a:cs typeface="+mn-cs"/>
              </a:rPr>
              <a:t>I am Michael </a:t>
            </a:r>
            <a:r>
              <a:rPr lang="en-US" sz="1200" b="0" i="0" u="none" strike="noStrike" kern="1200" dirty="0" err="1" smtClean="0">
                <a:solidFill>
                  <a:schemeClr val="tx1"/>
                </a:solidFill>
                <a:effectLst/>
                <a:latin typeface="+mn-lt"/>
                <a:ea typeface="+mn-ea"/>
                <a:cs typeface="+mn-cs"/>
              </a:rPr>
              <a:t>Riedman</a:t>
            </a:r>
            <a:r>
              <a:rPr lang="en-US" sz="1200" b="0" i="0" u="none" strike="noStrike" kern="1200" dirty="0" smtClean="0">
                <a:solidFill>
                  <a:schemeClr val="tx1"/>
                </a:solidFill>
                <a:effectLst/>
                <a:latin typeface="+mn-lt"/>
                <a:ea typeface="+mn-ea"/>
                <a:cs typeface="+mn-cs"/>
              </a:rPr>
              <a:t> and we are the Indonesia Agriculture team</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97475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 condition of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is that all input data must have the same cell size, spatial resolution, and extent for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to process and model the data. Both vector and raster data were processed using a python program to make the resampling of input data streamlined and uniform. The program pulled files from a folder, converted vectors to </a:t>
            </a:r>
            <a:r>
              <a:rPr lang="en-US" sz="1200" b="0" i="0" u="none" strike="noStrike" kern="1200" dirty="0" err="1" smtClean="0">
                <a:solidFill>
                  <a:schemeClr val="tx1"/>
                </a:solidFill>
                <a:effectLst/>
                <a:latin typeface="+mn-lt"/>
                <a:ea typeface="+mn-ea"/>
                <a:cs typeface="+mn-cs"/>
              </a:rPr>
              <a:t>rasters</a:t>
            </a:r>
            <a:r>
              <a:rPr lang="en-US" sz="1200" b="0" i="0" u="none" strike="noStrike" kern="1200" dirty="0" smtClean="0">
                <a:solidFill>
                  <a:schemeClr val="tx1"/>
                </a:solidFill>
                <a:effectLst/>
                <a:latin typeface="+mn-lt"/>
                <a:ea typeface="+mn-ea"/>
                <a:cs typeface="+mn-cs"/>
              </a:rPr>
              <a:t>, changed files to have a cell size of 1 hectare, matched extent and number of rows and columns for all </a:t>
            </a:r>
            <a:r>
              <a:rPr lang="en-US" sz="1200" b="0" i="0" u="none" strike="noStrike" kern="1200" dirty="0" err="1" smtClean="0">
                <a:solidFill>
                  <a:schemeClr val="tx1"/>
                </a:solidFill>
                <a:effectLst/>
                <a:latin typeface="+mn-lt"/>
                <a:ea typeface="+mn-ea"/>
                <a:cs typeface="+mn-cs"/>
              </a:rPr>
              <a:t>rasters</a:t>
            </a:r>
            <a:r>
              <a:rPr lang="en-US" sz="1200" b="0" i="0" u="none" strike="noStrike" kern="1200" dirty="0" smtClean="0">
                <a:solidFill>
                  <a:schemeClr val="tx1"/>
                </a:solidFill>
                <a:effectLst/>
                <a:latin typeface="+mn-lt"/>
                <a:ea typeface="+mn-ea"/>
                <a:cs typeface="+mn-cs"/>
              </a:rPr>
              <a:t>,  clipped the </a:t>
            </a:r>
            <a:r>
              <a:rPr lang="en-US" sz="1200" b="0" i="0" u="none" strike="noStrike" kern="1200" dirty="0" err="1" smtClean="0">
                <a:solidFill>
                  <a:schemeClr val="tx1"/>
                </a:solidFill>
                <a:effectLst/>
                <a:latin typeface="+mn-lt"/>
                <a:ea typeface="+mn-ea"/>
                <a:cs typeface="+mn-cs"/>
              </a:rPr>
              <a:t>rasters</a:t>
            </a:r>
            <a:r>
              <a:rPr lang="en-US" sz="1200" b="0" i="0" u="none" strike="noStrike" kern="1200" dirty="0" smtClean="0">
                <a:solidFill>
                  <a:schemeClr val="tx1"/>
                </a:solidFill>
                <a:effectLst/>
                <a:latin typeface="+mn-lt"/>
                <a:ea typeface="+mn-ea"/>
                <a:cs typeface="+mn-cs"/>
              </a:rPr>
              <a:t> to the study area, and converted the outputs into ASCII files that could be entered into the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a:t>
            </a:r>
            <a:endParaRPr lang="en-US" dirty="0" smtClean="0">
              <a:effectLst/>
            </a:endParaRPr>
          </a:p>
          <a:p>
            <a:r>
              <a:rPr lang="en-US" sz="1200" b="0" i="0" u="none" strike="noStrike" kern="1200" dirty="0" smtClean="0">
                <a:solidFill>
                  <a:schemeClr val="tx1"/>
                </a:solidFill>
                <a:effectLst/>
                <a:latin typeface="+mn-lt"/>
                <a:ea typeface="+mn-ea"/>
                <a:cs typeface="+mn-cs"/>
              </a:rPr>
              <a:t>Image source: python.org</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condition of </a:t>
            </a:r>
            <a:r>
              <a:rPr lang="en-US" sz="1200" b="0" i="0" kern="1200" dirty="0" err="1" smtClean="0">
                <a:solidFill>
                  <a:schemeClr val="tx1"/>
                </a:solidFill>
                <a:effectLst/>
                <a:latin typeface="+mn-lt"/>
                <a:ea typeface="+mn-ea"/>
                <a:cs typeface="+mn-cs"/>
              </a:rPr>
              <a:t>Maxent</a:t>
            </a:r>
            <a:r>
              <a:rPr lang="en-US" sz="1200" b="0" i="0" kern="1200" dirty="0" smtClean="0">
                <a:solidFill>
                  <a:schemeClr val="tx1"/>
                </a:solidFill>
                <a:effectLst/>
                <a:latin typeface="+mn-lt"/>
                <a:ea typeface="+mn-ea"/>
                <a:cs typeface="+mn-cs"/>
              </a:rPr>
              <a:t> is that all input data must have the same cell size and resolution for </a:t>
            </a:r>
            <a:r>
              <a:rPr lang="en-US" sz="1200" b="0" i="0" kern="1200" dirty="0" err="1" smtClean="0">
                <a:solidFill>
                  <a:schemeClr val="tx1"/>
                </a:solidFill>
                <a:effectLst/>
                <a:latin typeface="+mn-lt"/>
                <a:ea typeface="+mn-ea"/>
                <a:cs typeface="+mn-cs"/>
              </a:rPr>
              <a:t>Maxent</a:t>
            </a:r>
            <a:r>
              <a:rPr lang="en-US" sz="1200" b="0" i="0" kern="1200" dirty="0" smtClean="0">
                <a:solidFill>
                  <a:schemeClr val="tx1"/>
                </a:solidFill>
                <a:effectLst/>
                <a:latin typeface="+mn-lt"/>
                <a:ea typeface="+mn-ea"/>
                <a:cs typeface="+mn-cs"/>
              </a:rPr>
              <a:t> to process and effectively model the data. Both vector and raster data were processed using a python program to make the resampling of input data more streamlined. The program pulled files from a folder, converted vectors to </a:t>
            </a:r>
            <a:r>
              <a:rPr lang="en-US" sz="1200" b="0" i="0" kern="1200" dirty="0" err="1" smtClean="0">
                <a:solidFill>
                  <a:schemeClr val="tx1"/>
                </a:solidFill>
                <a:effectLst/>
                <a:latin typeface="+mn-lt"/>
                <a:ea typeface="+mn-ea"/>
                <a:cs typeface="+mn-cs"/>
              </a:rPr>
              <a:t>rasters</a:t>
            </a:r>
            <a:r>
              <a:rPr lang="en-US" sz="1200" b="0" i="0" kern="1200" dirty="0" smtClean="0">
                <a:solidFill>
                  <a:schemeClr val="tx1"/>
                </a:solidFill>
                <a:effectLst/>
                <a:latin typeface="+mn-lt"/>
                <a:ea typeface="+mn-ea"/>
                <a:cs typeface="+mn-cs"/>
              </a:rPr>
              <a:t>, changed files to have a cell size of 1 hectare, a matching extent and number of rows and columns, then clipped the </a:t>
            </a:r>
            <a:r>
              <a:rPr lang="en-US" sz="1200" b="0" i="0" kern="1200" dirty="0" err="1" smtClean="0">
                <a:solidFill>
                  <a:schemeClr val="tx1"/>
                </a:solidFill>
                <a:effectLst/>
                <a:latin typeface="+mn-lt"/>
                <a:ea typeface="+mn-ea"/>
                <a:cs typeface="+mn-cs"/>
              </a:rPr>
              <a:t>rasters</a:t>
            </a:r>
            <a:r>
              <a:rPr lang="en-US" sz="1200" b="0" i="0" kern="1200" dirty="0" smtClean="0">
                <a:solidFill>
                  <a:schemeClr val="tx1"/>
                </a:solidFill>
                <a:effectLst/>
                <a:latin typeface="+mn-lt"/>
                <a:ea typeface="+mn-ea"/>
                <a:cs typeface="+mn-cs"/>
              </a:rPr>
              <a:t> to the study area, and converted the outputs into ASCII files that could be entered into the </a:t>
            </a:r>
            <a:r>
              <a:rPr lang="en-US" sz="1200" b="0" i="0" kern="1200" dirty="0" err="1" smtClean="0">
                <a:solidFill>
                  <a:schemeClr val="tx1"/>
                </a:solidFill>
                <a:effectLst/>
                <a:latin typeface="+mn-lt"/>
                <a:ea typeface="+mn-ea"/>
                <a:cs typeface="+mn-cs"/>
              </a:rPr>
              <a:t>Maxent</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Image source: python.org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4044565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10 - Data Processing </a:t>
            </a:r>
            <a:endParaRPr lang="en-US" dirty="0" smtClean="0">
              <a:effectLst/>
            </a:endParaRPr>
          </a:p>
          <a:p>
            <a:pPr rtl="0"/>
            <a:r>
              <a:rPr lang="en-US" sz="1200" b="0" i="1" u="none" strike="noStrike" kern="1200" dirty="0" smtClean="0">
                <a:solidFill>
                  <a:schemeClr val="tx1"/>
                </a:solidFill>
                <a:effectLst/>
                <a:latin typeface="+mn-lt"/>
                <a:ea typeface="+mn-ea"/>
                <a:cs typeface="+mn-cs"/>
              </a:rPr>
              <a:t>Accessibility: </a:t>
            </a:r>
            <a:r>
              <a:rPr lang="en-US" sz="1200" b="0" i="0" u="none" strike="noStrike" kern="1200" dirty="0" smtClean="0">
                <a:solidFill>
                  <a:schemeClr val="tx1"/>
                </a:solidFill>
                <a:effectLst/>
                <a:latin typeface="+mn-lt"/>
                <a:ea typeface="+mn-ea"/>
                <a:cs typeface="+mn-cs"/>
              </a:rPr>
              <a:t>The accessibility layer is a combination of vector inputs such as sustainable palm mill locations, roads, water, and settlements. A Euclidean distance was generated for each layer and each layer was assigned a fuzzy membership value between 0 and 1. These layers were then combined using a fuzzy overlay.</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Population Trends: The population trends layer used </a:t>
            </a:r>
            <a:r>
              <a:rPr lang="en-US" sz="1200" b="0" i="0" u="none" strike="noStrike" kern="1200" dirty="0" err="1" smtClean="0">
                <a:solidFill>
                  <a:schemeClr val="tx1"/>
                </a:solidFill>
                <a:effectLst/>
                <a:latin typeface="+mn-lt"/>
                <a:ea typeface="+mn-ea"/>
                <a:cs typeface="+mn-cs"/>
              </a:rPr>
              <a:t>worldpop</a:t>
            </a:r>
            <a:r>
              <a:rPr lang="en-US" sz="1200" b="0" i="0" u="none" strike="noStrike" kern="1200" dirty="0" smtClean="0">
                <a:solidFill>
                  <a:schemeClr val="tx1"/>
                </a:solidFill>
                <a:effectLst/>
                <a:latin typeface="+mn-lt"/>
                <a:ea typeface="+mn-ea"/>
                <a:cs typeface="+mn-cs"/>
              </a:rPr>
              <a:t> estimates for 2010 and 2015. To gauge the overall change we subtracted the 2010 data from year 2015 and used a neighborhood analysis to assign mean values. </a:t>
            </a:r>
            <a:endParaRPr lang="en-US" dirty="0" smtClean="0">
              <a:effectLst/>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67214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11 - Methodology</a:t>
            </a:r>
            <a:endParaRPr lang="en-US" dirty="0" smtClean="0">
              <a:effectLst/>
            </a:endParaRPr>
          </a:p>
          <a:p>
            <a:pPr rtl="0"/>
            <a:r>
              <a:rPr lang="en-US" sz="1200" b="0" i="0" u="none" strike="noStrike" kern="1200" dirty="0" smtClean="0">
                <a:solidFill>
                  <a:schemeClr val="tx1"/>
                </a:solidFill>
                <a:effectLst/>
                <a:latin typeface="+mn-lt"/>
                <a:ea typeface="+mn-ea"/>
                <a:cs typeface="+mn-cs"/>
              </a:rPr>
              <a:t>After all of our data were acquired and processed they were then ready to be loaded into the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modeling software. </a:t>
            </a:r>
            <a:endParaRPr lang="en-US" dirty="0" smtClean="0">
              <a:effectLst/>
            </a:endParaRPr>
          </a:p>
          <a:p>
            <a:pPr rtl="0"/>
            <a:r>
              <a:rPr lang="en-US" sz="1200" b="0" i="0" u="none" strike="noStrike" kern="1200" dirty="0" smtClean="0">
                <a:solidFill>
                  <a:schemeClr val="tx1"/>
                </a:solidFill>
                <a:effectLst/>
                <a:latin typeface="+mn-lt"/>
                <a:ea typeface="+mn-ea"/>
                <a:cs typeface="+mn-cs"/>
              </a:rPr>
              <a:t>Within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we used both NASA EO’s and ancillary data as environmental variables.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We then added known palm oil plantation data provided by WWF, as the training data for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Sample points from the polygon layer were created using a random sample generator to randomly select 500 points, greater than 500 meters apart, in known palm oil plantation locations.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The known locations information was used as the input into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and the environmental variables were tested against the training data to predict areas where other palm oil plantations may exist.</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These data layers were entered into the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model and produced a map of potential palm oil locations based on the inputs.</a:t>
            </a:r>
            <a:endParaRPr lang="en-US" dirty="0" smtClean="0">
              <a:effectLst/>
            </a:endParaRPr>
          </a:p>
          <a:p>
            <a:endParaRPr lang="en-US" dirty="0" smtClean="0"/>
          </a:p>
          <a:p>
            <a:r>
              <a:rPr lang="en-US" dirty="0" smtClean="0"/>
              <a:t>-----------------------------------------------------------------------------------------------------------------------------------------------------------------------------------</a:t>
            </a:r>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378023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12- Results</a:t>
            </a:r>
            <a:endParaRPr lang="en-US" dirty="0" smtClean="0">
              <a:effectLst/>
            </a:endParaRPr>
          </a:p>
          <a:p>
            <a:pPr rtl="0"/>
            <a:r>
              <a:rPr lang="en-US" sz="1200" b="0" i="1" u="none" strike="noStrike" kern="1200" dirty="0" smtClean="0">
                <a:solidFill>
                  <a:schemeClr val="tx1"/>
                </a:solidFill>
                <a:effectLst/>
                <a:latin typeface="+mn-lt"/>
                <a:ea typeface="+mn-ea"/>
                <a:cs typeface="+mn-cs"/>
              </a:rPr>
              <a:t>Abby:</a:t>
            </a:r>
            <a:r>
              <a:rPr lang="en-US" sz="1200" b="0" i="0" u="none" strike="noStrike" kern="1200" dirty="0" smtClean="0">
                <a:solidFill>
                  <a:schemeClr val="tx1"/>
                </a:solidFill>
                <a:effectLst/>
                <a:latin typeface="+mn-lt"/>
                <a:ea typeface="+mn-ea"/>
                <a:cs typeface="+mn-cs"/>
              </a:rPr>
              <a:t>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Our results determined that the most probable locations for palm oil plantations are in the southwestern portion of Central Kalimantan.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Our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prediction model was strong, with a mean area under the curve score of 0.835 and a standard deviation 0.024, meaning that our model was significant. Palm oil concessions, elevation, and accessibility were the main drivers of the model.</a:t>
            </a:r>
            <a:endParaRPr lang="en-US"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Compared with known palm oil plantation locations, our model did well in predicting current palm oil plantation locations, as well as identifying previously unknown plantation locations. This map highlights the overlap and differences between our findings and WWFs data.</a:t>
            </a: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103587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13- Results</a:t>
            </a:r>
            <a:endParaRPr lang="en-US" dirty="0" smtClean="0">
              <a:effectLst/>
            </a:endParaRPr>
          </a:p>
          <a:p>
            <a:pPr rtl="0"/>
            <a:r>
              <a:rPr lang="en-US" sz="1200" b="0" i="1" u="none" strike="noStrike" kern="1200" dirty="0" smtClean="0">
                <a:solidFill>
                  <a:schemeClr val="tx1"/>
                </a:solidFill>
                <a:effectLst/>
                <a:latin typeface="+mn-lt"/>
                <a:ea typeface="+mn-ea"/>
                <a:cs typeface="+mn-cs"/>
              </a:rPr>
              <a:t>Abby:</a:t>
            </a:r>
            <a:endParaRPr lang="en-US" dirty="0" smtClean="0">
              <a:effectLst/>
            </a:endParaRPr>
          </a:p>
          <a:p>
            <a:r>
              <a:rPr lang="en-US" sz="1200" b="0" i="0" u="none" strike="noStrike" kern="1200" dirty="0" smtClean="0">
                <a:solidFill>
                  <a:schemeClr val="tx1"/>
                </a:solidFill>
                <a:effectLst/>
                <a:latin typeface="+mn-lt"/>
                <a:ea typeface="+mn-ea"/>
                <a:cs typeface="+mn-cs"/>
              </a:rPr>
              <a:t>The second run of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was to model likelihood for palm oil plantation expansion in Central Kalimantan. The input data for this model was a combination of known palm oil plantation locations and forest loss from 2000-2016 throughout the region. Environmental variables were accessibility, population growth from 2015-2020, provinces, primary forest, peatlands, and conservation areas. The AUC score was 0.713 with a standard deviation of 0.047. While not as strong as our palm oil prediction locations model, this model is still significant.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4710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15 - Conclusions</a:t>
            </a:r>
            <a:endParaRPr lang="en-US" sz="1200" b="0" i="1" u="none" strike="noStrike" kern="1200" dirty="0" smtClean="0">
              <a:solidFill>
                <a:schemeClr val="tx1"/>
              </a:solidFill>
              <a:effectLst/>
              <a:latin typeface="+mn-lt"/>
              <a:ea typeface="+mn-ea"/>
              <a:cs typeface="+mn-cs"/>
            </a:endParaRPr>
          </a:p>
          <a:p>
            <a:pPr rtl="0"/>
            <a:endParaRPr lang="en-US" sz="1200" b="0" i="1" u="none" strike="noStrike" kern="1200" dirty="0" smtClean="0">
              <a:solidFill>
                <a:schemeClr val="tx1"/>
              </a:solidFill>
              <a:effectLst/>
              <a:latin typeface="+mn-lt"/>
              <a:ea typeface="+mn-ea"/>
              <a:cs typeface="+mn-cs"/>
            </a:endParaRPr>
          </a:p>
          <a:p>
            <a:pPr rtl="0"/>
            <a:r>
              <a:rPr lang="en-US" sz="1200" b="0" i="1" u="none" strike="noStrike" kern="1200" dirty="0" smtClean="0">
                <a:solidFill>
                  <a:schemeClr val="tx1"/>
                </a:solidFill>
                <a:effectLst/>
                <a:latin typeface="+mn-lt"/>
                <a:ea typeface="+mn-ea"/>
                <a:cs typeface="+mn-cs"/>
              </a:rPr>
              <a:t>Kyle:</a:t>
            </a:r>
            <a:endParaRPr lang="en-US" dirty="0" smtClean="0">
              <a:effectLst/>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By using this soft approach we were able to predict palm oil plantations accurately enough to provide decision makers with important information that can be used to combat issues raised by the palm oil industry in Indonesia.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2432799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16 - Errors and Uncertainty</a:t>
            </a:r>
            <a:endParaRPr lang="en-US" dirty="0" smtClean="0">
              <a:effectLst/>
            </a:endParaRPr>
          </a:p>
          <a:p>
            <a:pPr rtl="0"/>
            <a:endParaRPr lang="en-US" sz="1200" b="0" i="1" u="none" strike="noStrike" kern="1200" dirty="0" smtClean="0">
              <a:solidFill>
                <a:schemeClr val="tx1"/>
              </a:solidFill>
              <a:effectLst/>
              <a:latin typeface="+mn-lt"/>
              <a:ea typeface="+mn-ea"/>
              <a:cs typeface="+mn-cs"/>
            </a:endParaRPr>
          </a:p>
          <a:p>
            <a:pPr rtl="0"/>
            <a:r>
              <a:rPr lang="en-US" sz="1200" b="0" i="1" u="none" strike="noStrike" kern="1200" dirty="0" smtClean="0">
                <a:solidFill>
                  <a:schemeClr val="tx1"/>
                </a:solidFill>
                <a:effectLst/>
                <a:latin typeface="+mn-lt"/>
                <a:ea typeface="+mn-ea"/>
                <a:cs typeface="+mn-cs"/>
              </a:rPr>
              <a:t>Michael:</a:t>
            </a:r>
            <a:endParaRPr lang="en-US" dirty="0" smtClean="0">
              <a:effectLst/>
            </a:endParaRPr>
          </a:p>
          <a:p>
            <a:pPr rtl="0"/>
            <a:r>
              <a:rPr lang="en-US" sz="1200" b="0" i="0" u="none" strike="noStrike" kern="1200" dirty="0" smtClean="0">
                <a:solidFill>
                  <a:schemeClr val="tx1"/>
                </a:solidFill>
                <a:effectLst/>
                <a:latin typeface="+mn-lt"/>
                <a:ea typeface="+mn-ea"/>
                <a:cs typeface="+mn-cs"/>
              </a:rPr>
              <a:t>It is important to remember that this project is a work in progress and that statistical modeling is an </a:t>
            </a:r>
            <a:r>
              <a:rPr lang="en-US" sz="1200" b="1" i="0" u="none" strike="noStrike" kern="1200" dirty="0" smtClean="0">
                <a:solidFill>
                  <a:schemeClr val="tx1"/>
                </a:solidFill>
                <a:effectLst/>
                <a:latin typeface="+mn-lt"/>
                <a:ea typeface="+mn-ea"/>
                <a:cs typeface="+mn-cs"/>
              </a:rPr>
              <a:t>imperfect science</a:t>
            </a:r>
            <a:r>
              <a:rPr lang="en-US" sz="1200" b="0" i="0" u="none" strike="noStrike" kern="1200" dirty="0" smtClean="0">
                <a:solidFill>
                  <a:schemeClr val="tx1"/>
                </a:solidFill>
                <a:effectLst/>
                <a:latin typeface="+mn-lt"/>
                <a:ea typeface="+mn-ea"/>
                <a:cs typeface="+mn-cs"/>
              </a:rPr>
              <a:t>.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Potential errors could be linked to issues with data, coarse resolution, and a lack of current information in Central Kalimantan.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Multiple layers were omitted/excluded from our models along the way. </a:t>
            </a:r>
            <a:endParaRPr lang="en-US" dirty="0" smtClean="0">
              <a:effectLst/>
            </a:endParaRPr>
          </a:p>
          <a:p>
            <a:pPr rtl="0"/>
            <a:r>
              <a:rPr lang="en-US" sz="1200" b="0" i="0" u="none" strike="noStrike" kern="1200" dirty="0" smtClean="0">
                <a:solidFill>
                  <a:schemeClr val="tx1"/>
                </a:solidFill>
                <a:effectLst/>
                <a:latin typeface="+mn-lt"/>
                <a:ea typeface="+mn-ea"/>
                <a:cs typeface="+mn-cs"/>
              </a:rPr>
              <a:t>-EVI, Soil types, climatic variables, slope, Land use change</a:t>
            </a:r>
            <a:endParaRPr lang="en-US" dirty="0" smtClean="0">
              <a:effectLst/>
            </a:endParaRPr>
          </a:p>
          <a:p>
            <a:r>
              <a:rPr lang="en-US" sz="1200" b="0" i="0" u="none" strike="noStrike" kern="1200" dirty="0" smtClean="0">
                <a:solidFill>
                  <a:schemeClr val="tx1"/>
                </a:solidFill>
                <a:effectLst/>
                <a:latin typeface="+mn-lt"/>
                <a:ea typeface="+mn-ea"/>
                <a:cs typeface="+mn-cs"/>
              </a:rPr>
              <a:t>Much work is still left to be done.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403722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16 - Future Work</a:t>
            </a:r>
            <a:endParaRPr lang="en-US" dirty="0" smtClean="0">
              <a:effectLst/>
            </a:endParaRPr>
          </a:p>
          <a:p>
            <a:pPr rtl="0"/>
            <a:r>
              <a:rPr lang="en-US" sz="1200" b="0" i="1" u="none" strike="noStrike" kern="1200" dirty="0" smtClean="0">
                <a:solidFill>
                  <a:schemeClr val="tx1"/>
                </a:solidFill>
                <a:effectLst/>
                <a:latin typeface="+mn-lt"/>
                <a:ea typeface="+mn-ea"/>
                <a:cs typeface="+mn-cs"/>
              </a:rPr>
              <a:t>Abby:</a:t>
            </a:r>
            <a:endParaRPr lang="en-US" dirty="0" smtClean="0">
              <a:effectLst/>
            </a:endParaRPr>
          </a:p>
          <a:p>
            <a:pPr rtl="0"/>
            <a:r>
              <a:rPr lang="en-US" sz="1200" b="0" i="0" u="none" strike="noStrike" kern="1200" dirty="0" smtClean="0">
                <a:solidFill>
                  <a:schemeClr val="tx1"/>
                </a:solidFill>
                <a:effectLst/>
                <a:latin typeface="+mn-lt"/>
                <a:ea typeface="+mn-ea"/>
                <a:cs typeface="+mn-cs"/>
              </a:rPr>
              <a:t>We hope that future work can expand on our project and extrapolate our findings to the entire region of Kalimantan, Indonesia. By using our results to model current locations of palm oil plantations in Kalimantan, WWF and other NGOs can better target their resources over a wider range, thus curbing deforestation of conserved areas and reducing biodiversity loss.</a:t>
            </a:r>
            <a:endParaRPr lang="en-US" dirty="0" smtClean="0">
              <a:effectLst/>
            </a:endParaRPr>
          </a:p>
          <a:p>
            <a:pPr rtl="0"/>
            <a:r>
              <a:rPr lang="en-US" sz="1200" b="0" i="0" u="none" strike="noStrike" kern="1200" dirty="0" smtClean="0">
                <a:solidFill>
                  <a:schemeClr val="tx1"/>
                </a:solidFill>
                <a:effectLst/>
                <a:latin typeface="+mn-lt"/>
                <a:ea typeface="+mn-ea"/>
                <a:cs typeface="+mn-cs"/>
              </a:rPr>
              <a:t>Expand model to incorporate future projections of deforestation and land cover change.</a:t>
            </a:r>
            <a:endParaRPr lang="en-US" dirty="0" smtClean="0">
              <a:effectLst/>
            </a:endParaRPr>
          </a:p>
          <a:p>
            <a:pPr rtl="0"/>
            <a:r>
              <a:rPr lang="en-US" sz="1200" b="0" i="0" u="none" strike="noStrike" kern="1200" dirty="0" smtClean="0">
                <a:solidFill>
                  <a:schemeClr val="tx1"/>
                </a:solidFill>
                <a:effectLst/>
                <a:latin typeface="+mn-lt"/>
                <a:ea typeface="+mn-ea"/>
                <a:cs typeface="+mn-cs"/>
              </a:rPr>
              <a:t>-deforestation estimates for:</a:t>
            </a:r>
            <a:endParaRPr lang="en-US" dirty="0" smtClean="0">
              <a:effectLst/>
            </a:endParaRPr>
          </a:p>
          <a:p>
            <a:pPr rtl="0"/>
            <a:r>
              <a:rPr lang="en-US" sz="1200" b="0" i="0" u="none" strike="noStrike" kern="1200" dirty="0" smtClean="0">
                <a:solidFill>
                  <a:schemeClr val="tx1"/>
                </a:solidFill>
                <a:effectLst/>
                <a:latin typeface="+mn-lt"/>
                <a:ea typeface="+mn-ea"/>
                <a:cs typeface="+mn-cs"/>
              </a:rPr>
              <a:t>-5 years</a:t>
            </a:r>
            <a:endParaRPr lang="en-US" dirty="0" smtClean="0">
              <a:effectLst/>
            </a:endParaRPr>
          </a:p>
          <a:p>
            <a:pPr rtl="0"/>
            <a:r>
              <a:rPr lang="en-US" sz="1200" b="0" i="0" u="none" strike="noStrike" kern="1200" dirty="0" smtClean="0">
                <a:solidFill>
                  <a:schemeClr val="tx1"/>
                </a:solidFill>
                <a:effectLst/>
                <a:latin typeface="+mn-lt"/>
                <a:ea typeface="+mn-ea"/>
                <a:cs typeface="+mn-cs"/>
              </a:rPr>
              <a:t>-10 years</a:t>
            </a:r>
            <a:endParaRPr lang="en-US" dirty="0" smtClean="0">
              <a:effectLst/>
            </a:endParaRPr>
          </a:p>
          <a:p>
            <a:pPr rtl="0"/>
            <a:r>
              <a:rPr lang="en-US" sz="1200" b="0" i="0" u="none" strike="noStrike" kern="1200" dirty="0" smtClean="0">
                <a:solidFill>
                  <a:schemeClr val="tx1"/>
                </a:solidFill>
                <a:effectLst/>
                <a:latin typeface="+mn-lt"/>
                <a:ea typeface="+mn-ea"/>
                <a:cs typeface="+mn-cs"/>
              </a:rPr>
              <a:t>-15 years etc.</a:t>
            </a:r>
            <a:endParaRPr lang="en-US" dirty="0" smtClean="0">
              <a:effectLst/>
            </a:endParaRPr>
          </a:p>
          <a:p>
            <a:r>
              <a:rPr lang="en-US" sz="1200" b="0" i="0" u="none" strike="noStrike" kern="1200" dirty="0" smtClean="0">
                <a:solidFill>
                  <a:schemeClr val="tx1"/>
                </a:solidFill>
                <a:effectLst/>
                <a:latin typeface="+mn-lt"/>
                <a:ea typeface="+mn-ea"/>
                <a:cs typeface="+mn-cs"/>
              </a:rPr>
              <a:t>Add Land use change and land classification to the model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132360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17 - Acknowledgments</a:t>
            </a:r>
            <a:endParaRPr lang="en-US" dirty="0" smtClean="0">
              <a:effectLst/>
            </a:endParaRPr>
          </a:p>
          <a:p>
            <a:pPr rtl="0"/>
            <a:r>
              <a:rPr lang="en-US" sz="1200" b="0" i="1" u="none" strike="noStrike" kern="1200" dirty="0" smtClean="0">
                <a:solidFill>
                  <a:schemeClr val="tx1"/>
                </a:solidFill>
                <a:effectLst/>
                <a:latin typeface="+mn-lt"/>
                <a:ea typeface="+mn-ea"/>
                <a:cs typeface="+mn-cs"/>
              </a:rPr>
              <a:t>Kyle: </a:t>
            </a:r>
            <a:endParaRPr lang="en-US"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We would like to acknowledge both Dr. </a:t>
            </a:r>
            <a:r>
              <a:rPr lang="en-US" sz="1200" b="0" i="0" u="none" strike="noStrike" kern="1200" dirty="0" err="1" smtClean="0">
                <a:solidFill>
                  <a:schemeClr val="tx1"/>
                </a:solidFill>
                <a:effectLst/>
                <a:latin typeface="+mn-lt"/>
                <a:ea typeface="+mn-ea"/>
                <a:cs typeface="+mn-cs"/>
              </a:rPr>
              <a:t>Naikoa</a:t>
            </a:r>
            <a:r>
              <a:rPr lang="en-US" sz="1200" b="0" i="0" u="none" strike="noStrike" kern="1200" dirty="0" smtClean="0">
                <a:solidFill>
                  <a:schemeClr val="tx1"/>
                </a:solidFill>
                <a:effectLst/>
                <a:latin typeface="+mn-lt"/>
                <a:ea typeface="+mn-ea"/>
                <a:cs typeface="+mn-cs"/>
              </a:rPr>
              <a:t> Aguilar-Amuchastegui and </a:t>
            </a:r>
            <a:r>
              <a:rPr lang="en-US" sz="1200" b="0" i="0" u="none" strike="noStrike" kern="1200" dirty="0" err="1" smtClean="0">
                <a:solidFill>
                  <a:schemeClr val="tx1"/>
                </a:solidFill>
                <a:effectLst/>
                <a:latin typeface="+mn-lt"/>
                <a:ea typeface="+mn-ea"/>
                <a:cs typeface="+mn-cs"/>
              </a:rPr>
              <a:t>Aakash</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Ahamed</a:t>
            </a:r>
            <a:r>
              <a:rPr lang="en-US" sz="1200" b="0" i="0" u="none" strike="noStrike" kern="1200" dirty="0" smtClean="0">
                <a:solidFill>
                  <a:schemeClr val="tx1"/>
                </a:solidFill>
                <a:effectLst/>
                <a:latin typeface="+mn-lt"/>
                <a:ea typeface="+mn-ea"/>
                <a:cs typeface="+mn-cs"/>
              </a:rPr>
              <a:t> for their advice and guidance over the course of this project.</a:t>
            </a:r>
            <a:endParaRPr lang="en-US"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We would also like to thank World Wildlife Fund for partnering with NASA DEVELOP to bring this project to life and for advising us throughout the project.</a:t>
            </a:r>
            <a:endParaRPr lang="en-US"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Lastly, we would like to thank Sean McCartney at DEVELOP his help and guidance throughout the course of this project.</a:t>
            </a:r>
            <a:endParaRPr lang="en-US" dirty="0">
              <a:effectLst/>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372390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3 - Study Period</a:t>
            </a:r>
            <a:endParaRPr lang="en-US" dirty="0" smtClean="0">
              <a:effectLst/>
            </a:endParaRPr>
          </a:p>
          <a:p>
            <a:pPr rtl="0"/>
            <a:r>
              <a:rPr lang="en-US" sz="1200" b="0" i="1" u="none" strike="noStrike" kern="1200" dirty="0" smtClean="0">
                <a:solidFill>
                  <a:schemeClr val="tx1"/>
                </a:solidFill>
                <a:effectLst/>
                <a:latin typeface="+mn-lt"/>
                <a:ea typeface="+mn-ea"/>
                <a:cs typeface="+mn-cs"/>
              </a:rPr>
              <a:t>Abby:</a:t>
            </a:r>
            <a:endParaRPr lang="en-US" dirty="0" smtClean="0">
              <a:effectLst/>
            </a:endParaRPr>
          </a:p>
          <a:p>
            <a:pPr rtl="0"/>
            <a:r>
              <a:rPr lang="en-US" sz="1200" b="0" i="0" u="none" strike="noStrike" kern="1200" dirty="0" smtClean="0">
                <a:solidFill>
                  <a:schemeClr val="tx1"/>
                </a:solidFill>
                <a:effectLst/>
                <a:latin typeface="+mn-lt"/>
                <a:ea typeface="+mn-ea"/>
                <a:cs typeface="+mn-cs"/>
              </a:rPr>
              <a:t>Our project utilized data collected over a 16 year study period from January 2000 – January 2016.</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This image shows areas of forest loss in Central Kalimantan within our study period.</a:t>
            </a:r>
            <a:endParaRPr lang="en-US"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There has been considerable forest loss region particularly in the southwest portion of the province. Most of this can be attributed the expansion of palm oil plantations which have been steadily increasing by 120,000 – 140,000 hectares per year since 2000.</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t>
            </a:r>
            <a:endParaRPr lang="en-US" dirty="0" smtClean="0"/>
          </a:p>
          <a:p>
            <a:endParaRPr lang="en-US" dirty="0" smtClean="0"/>
          </a:p>
          <a:p>
            <a:r>
              <a:rPr lang="en-US" dirty="0" smtClean="0"/>
              <a:t>Our</a:t>
            </a:r>
            <a:r>
              <a:rPr lang="en-US" baseline="0" dirty="0" smtClean="0"/>
              <a:t> project utilized data over a 16 year study period from January 2000 – January 2016. </a:t>
            </a:r>
          </a:p>
          <a:p>
            <a:endParaRPr lang="en-US" baseline="0" dirty="0" smtClean="0"/>
          </a:p>
          <a:p>
            <a:r>
              <a:rPr lang="en-US" baseline="0" dirty="0" smtClean="0"/>
              <a:t>*CLICK</a:t>
            </a:r>
          </a:p>
          <a:p>
            <a:r>
              <a:rPr lang="en-US" baseline="0" dirty="0" smtClean="0"/>
              <a:t>This image shows areas of forest loss in Central Kalimantan between 2000-2014, collected over 14 years using Landsat imagery</a:t>
            </a:r>
          </a:p>
          <a:p>
            <a:endParaRPr lang="en-US" baseline="0" dirty="0" smtClean="0"/>
          </a:p>
          <a:p>
            <a:r>
              <a:rPr lang="en-US" baseline="0" dirty="0" smtClean="0"/>
              <a:t>There was considerable forest loss in this region over that 14 year period, particularly in the southwest portion of the province. Most of this loss is estimated to have come from the increase in palm oil plantations- palm oil plantations in Central Kalimantan have increase by 120,000 – 140,000 hectares per year since 2000.</a:t>
            </a:r>
          </a:p>
          <a:p>
            <a:endParaRPr lang="en-US" baseline="0" dirty="0" smtClean="0"/>
          </a:p>
          <a:p>
            <a:endParaRPr lang="en-US" baseline="0" dirty="0" smtClean="0"/>
          </a:p>
          <a:p>
            <a:r>
              <a:rPr lang="en-US" baseline="0" dirty="0" smtClean="0"/>
              <a:t>Citation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Yayu</a:t>
            </a:r>
            <a:r>
              <a:rPr lang="en-US" baseline="0" dirty="0" smtClean="0"/>
              <a:t> </a:t>
            </a:r>
            <a:r>
              <a:rPr lang="en-US" baseline="0" dirty="0" err="1" smtClean="0"/>
              <a:t>Ramdhani</a:t>
            </a:r>
            <a:r>
              <a:rPr lang="en-US" baseline="0" dirty="0" smtClean="0"/>
              <a:t> and R. Kiki </a:t>
            </a:r>
            <a:r>
              <a:rPr lang="en-US" baseline="0" dirty="0" err="1" smtClean="0"/>
              <a:t>Taufik</a:t>
            </a:r>
            <a:r>
              <a:rPr lang="en-US" baseline="0" dirty="0" smtClean="0"/>
              <a:t>, Land Suitability Analysis for Sustainable Oil-palm Plantations in Kalimantan using Fuzzy Weighted Linear Combination on Multi Criteria- Spatial Decision Support System </a:t>
            </a:r>
          </a:p>
          <a:p>
            <a:endParaRPr lang="en-US" dirty="0" smtClean="0"/>
          </a:p>
          <a:p>
            <a:r>
              <a:rPr lang="en-US" b="0" dirty="0" smtClean="0"/>
              <a:t>Hansen/UMD/Google/USGS/NASA</a:t>
            </a:r>
            <a:r>
              <a:rPr lang="en-US" b="1" dirty="0" smtClean="0"/>
              <a:t> -&gt;</a:t>
            </a:r>
            <a:r>
              <a:rPr lang="en-US" dirty="0" smtClean="0"/>
              <a:t>Forest loss</a:t>
            </a:r>
            <a:r>
              <a:rPr lang="en-US" baseline="0" dirty="0" smtClean="0"/>
              <a:t> data: </a:t>
            </a:r>
            <a:r>
              <a:rPr lang="en-US" dirty="0" smtClean="0"/>
              <a:t>http://earthenginepartners.appspot.com/science-2013-global-forest/download_v1.2.html</a:t>
            </a:r>
          </a:p>
          <a:p>
            <a:endParaRPr lang="en-US" dirty="0" smtClean="0"/>
          </a:p>
          <a:p>
            <a:r>
              <a:rPr lang="en-US" dirty="0" smtClean="0"/>
              <a:t>ESRI </a:t>
            </a:r>
            <a:r>
              <a:rPr lang="en-US" dirty="0" err="1" smtClean="0"/>
              <a:t>Basemap</a:t>
            </a:r>
            <a:r>
              <a:rPr lang="en-US" dirty="0" smtClean="0"/>
              <a:t> :World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36857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dirty="0" smtClean="0">
                <a:solidFill>
                  <a:schemeClr val="tx1"/>
                </a:solidFill>
                <a:effectLst/>
                <a:latin typeface="+mn-lt"/>
                <a:ea typeface="+mn-ea"/>
                <a:cs typeface="+mn-cs"/>
              </a:rPr>
              <a:t>Michael:</a:t>
            </a:r>
            <a:r>
              <a:rPr lang="en-US" sz="1200" b="0" i="0" u="none" strike="noStrike" kern="1200" dirty="0" smtClean="0">
                <a:solidFill>
                  <a:schemeClr val="tx1"/>
                </a:solidFill>
                <a:effectLst/>
                <a:latin typeface="+mn-lt"/>
                <a:ea typeface="+mn-ea"/>
                <a:cs typeface="+mn-cs"/>
              </a:rPr>
              <a:t> </a:t>
            </a:r>
            <a:endParaRPr lang="en-US" dirty="0" smtClean="0">
              <a:effectLst/>
            </a:endParaRPr>
          </a:p>
          <a:p>
            <a:pPr rtl="0"/>
            <a:r>
              <a:rPr lang="en-US" sz="1200" b="0" i="0" u="none" strike="noStrike" kern="1200" dirty="0" smtClean="0">
                <a:solidFill>
                  <a:schemeClr val="tx1"/>
                </a:solidFill>
                <a:effectLst/>
                <a:latin typeface="+mn-lt"/>
                <a:ea typeface="+mn-ea"/>
                <a:cs typeface="+mn-cs"/>
              </a:rPr>
              <a:t>Central Kalimantan, Indonesia is located in Southeast Asia, on the island of Borneo, the third largest island in the world.</a:t>
            </a:r>
            <a:endParaRPr lang="en-US"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Central Kalimantan is a remote province that is home to natural rainforests, peatlands, and many endangered species, such as orangutans, pygmy elephants.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0775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3 - Study Period</a:t>
            </a:r>
            <a:endParaRPr lang="en-US" dirty="0" smtClean="0">
              <a:effectLst/>
            </a:endParaRPr>
          </a:p>
          <a:p>
            <a:pPr rtl="0"/>
            <a:r>
              <a:rPr lang="en-US" sz="1200" b="0" i="1" u="none" strike="noStrike" kern="1200" dirty="0" smtClean="0">
                <a:solidFill>
                  <a:schemeClr val="tx1"/>
                </a:solidFill>
                <a:effectLst/>
                <a:latin typeface="+mn-lt"/>
                <a:ea typeface="+mn-ea"/>
                <a:cs typeface="+mn-cs"/>
              </a:rPr>
              <a:t>Abby:</a:t>
            </a:r>
            <a:endParaRPr lang="en-US" dirty="0" smtClean="0">
              <a:effectLst/>
            </a:endParaRPr>
          </a:p>
          <a:p>
            <a:pPr rtl="0"/>
            <a:r>
              <a:rPr lang="en-US" sz="1200" b="0" i="0" u="none" strike="noStrike" kern="1200" dirty="0" smtClean="0">
                <a:solidFill>
                  <a:schemeClr val="tx1"/>
                </a:solidFill>
                <a:effectLst/>
                <a:latin typeface="+mn-lt"/>
                <a:ea typeface="+mn-ea"/>
                <a:cs typeface="+mn-cs"/>
              </a:rPr>
              <a:t>Our project utilized data collected over a 16 year study period from January 2000 – January 2016.</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This image shows areas of forest loss in Central Kalimantan within our study period.</a:t>
            </a:r>
            <a:endParaRPr lang="en-US"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There has been considerable forest loss region particularly in the southwest portion of the province. Most of this can be attributed the expansion of palm oil plantations which have been steadily increasing by 120,000 – 140,000 hectares per year since 2000.</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t>
            </a:r>
            <a:endParaRPr lang="en-US" dirty="0" smtClean="0"/>
          </a:p>
          <a:p>
            <a:endParaRPr lang="en-US" dirty="0" smtClean="0"/>
          </a:p>
          <a:p>
            <a:r>
              <a:rPr lang="en-US" dirty="0" smtClean="0"/>
              <a:t>Our</a:t>
            </a:r>
            <a:r>
              <a:rPr lang="en-US" baseline="0" dirty="0" smtClean="0"/>
              <a:t> project utilized data over a 16 year study period from January 2000 – January 2016. </a:t>
            </a:r>
          </a:p>
          <a:p>
            <a:endParaRPr lang="en-US" baseline="0" dirty="0" smtClean="0"/>
          </a:p>
          <a:p>
            <a:r>
              <a:rPr lang="en-US" baseline="0" dirty="0" smtClean="0"/>
              <a:t>*CLICK</a:t>
            </a:r>
          </a:p>
          <a:p>
            <a:r>
              <a:rPr lang="en-US" baseline="0" dirty="0" smtClean="0"/>
              <a:t>This image shows areas of forest loss in Central Kalimantan between 2000-2014, collected over 14 years using Landsat imagery</a:t>
            </a:r>
          </a:p>
          <a:p>
            <a:endParaRPr lang="en-US" baseline="0" dirty="0" smtClean="0"/>
          </a:p>
          <a:p>
            <a:r>
              <a:rPr lang="en-US" baseline="0" dirty="0" smtClean="0"/>
              <a:t>There was considerable forest loss in this region over that 14 year period, particularly in the southwest portion of the province. Most of this loss is estimated to have come from the increase in palm oil plantations- palm oil plantations in Central Kalimantan have increase by 120,000 – 140,000 hectares per year since 2000.</a:t>
            </a:r>
          </a:p>
          <a:p>
            <a:endParaRPr lang="en-US" baseline="0" dirty="0" smtClean="0"/>
          </a:p>
          <a:p>
            <a:endParaRPr lang="en-US" baseline="0" dirty="0" smtClean="0"/>
          </a:p>
          <a:p>
            <a:r>
              <a:rPr lang="en-US" baseline="0" dirty="0" smtClean="0"/>
              <a:t>Citation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Yayu</a:t>
            </a:r>
            <a:r>
              <a:rPr lang="en-US" baseline="0" dirty="0" smtClean="0"/>
              <a:t> </a:t>
            </a:r>
            <a:r>
              <a:rPr lang="en-US" baseline="0" dirty="0" err="1" smtClean="0"/>
              <a:t>Ramdhani</a:t>
            </a:r>
            <a:r>
              <a:rPr lang="en-US" baseline="0" dirty="0" smtClean="0"/>
              <a:t> and R. Kiki </a:t>
            </a:r>
            <a:r>
              <a:rPr lang="en-US" baseline="0" dirty="0" err="1" smtClean="0"/>
              <a:t>Taufik</a:t>
            </a:r>
            <a:r>
              <a:rPr lang="en-US" baseline="0" dirty="0" smtClean="0"/>
              <a:t>, Land Suitability Analysis for Sustainable Oil-palm Plantations in Kalimantan using Fuzzy Weighted Linear Combination on Multi Criteria- Spatial Decision Support System </a:t>
            </a:r>
          </a:p>
          <a:p>
            <a:endParaRPr lang="en-US" dirty="0" smtClean="0"/>
          </a:p>
          <a:p>
            <a:r>
              <a:rPr lang="en-US" b="0" dirty="0" smtClean="0"/>
              <a:t>Hansen/UMD/Google/USGS/NASA</a:t>
            </a:r>
            <a:r>
              <a:rPr lang="en-US" b="1" dirty="0" smtClean="0"/>
              <a:t> -&gt;</a:t>
            </a:r>
            <a:r>
              <a:rPr lang="en-US" dirty="0" smtClean="0"/>
              <a:t>Forest loss</a:t>
            </a:r>
            <a:r>
              <a:rPr lang="en-US" baseline="0" dirty="0" smtClean="0"/>
              <a:t> data: </a:t>
            </a:r>
            <a:r>
              <a:rPr lang="en-US" dirty="0" smtClean="0"/>
              <a:t>http://earthenginepartners.appspot.com/science-2013-global-forest/download_v1.2.html</a:t>
            </a:r>
          </a:p>
          <a:p>
            <a:endParaRPr lang="en-US" dirty="0" smtClean="0"/>
          </a:p>
          <a:p>
            <a:r>
              <a:rPr lang="en-US" dirty="0" smtClean="0"/>
              <a:t>ESRI </a:t>
            </a:r>
            <a:r>
              <a:rPr lang="en-US" dirty="0" err="1" smtClean="0"/>
              <a:t>Basemap</a:t>
            </a:r>
            <a:r>
              <a:rPr lang="en-US" dirty="0" smtClean="0"/>
              <a:t> :World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3147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4 - Current Plantations</a:t>
            </a:r>
            <a:endParaRPr lang="en-US" dirty="0" smtClean="0">
              <a:effectLst/>
            </a:endParaRPr>
          </a:p>
          <a:p>
            <a:pPr rtl="0"/>
            <a:endParaRPr lang="en-US" sz="1200" b="0" i="1" u="none" strike="noStrike" kern="1200" dirty="0" smtClean="0">
              <a:solidFill>
                <a:schemeClr val="tx1"/>
              </a:solidFill>
              <a:effectLst/>
              <a:latin typeface="+mn-lt"/>
              <a:ea typeface="+mn-ea"/>
              <a:cs typeface="+mn-cs"/>
            </a:endParaRPr>
          </a:p>
          <a:p>
            <a:pPr rtl="0"/>
            <a:r>
              <a:rPr lang="en-US" sz="1200" b="0" i="1" u="none" strike="noStrike" kern="1200" dirty="0" smtClean="0">
                <a:solidFill>
                  <a:schemeClr val="tx1"/>
                </a:solidFill>
                <a:effectLst/>
                <a:latin typeface="+mn-lt"/>
                <a:ea typeface="+mn-ea"/>
                <a:cs typeface="+mn-cs"/>
              </a:rPr>
              <a:t>Abby:</a:t>
            </a:r>
            <a:endParaRPr lang="en-US" dirty="0" smtClean="0">
              <a:effectLst/>
            </a:endParaRPr>
          </a:p>
          <a:p>
            <a:pPr rtl="0"/>
            <a:r>
              <a:rPr lang="en-US" sz="1200" b="0" i="0" u="none" strike="noStrike" kern="1200" dirty="0" smtClean="0">
                <a:solidFill>
                  <a:schemeClr val="tx1"/>
                </a:solidFill>
                <a:effectLst/>
                <a:latin typeface="+mn-lt"/>
                <a:ea typeface="+mn-ea"/>
                <a:cs typeface="+mn-cs"/>
              </a:rPr>
              <a:t>Our project utilized data collected over a 16 year study period from January 2000 – January 2016.</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This image shows areas of forest loss in Central Kalimantan within our study period.</a:t>
            </a:r>
            <a:endParaRPr lang="en-US"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There has been considerable forest loss region particularly in the southwest portion of the province. Most of this can be attributed the expansion of palm oil plantations which have been steadily increasing by 120,000 – 140,000 hectares per year since 2000.</a:t>
            </a:r>
            <a:r>
              <a:rPr lang="en-US" baseline="0" dirty="0" smtClean="0"/>
              <a:t>are likely increase their plantation sizes in the near future since these areas have existing infrastructure making the relative cost of growth and expansion inexpensive.</a:t>
            </a:r>
          </a:p>
          <a:p>
            <a:endParaRPr lang="en-US" baseline="0" dirty="0" smtClean="0"/>
          </a:p>
          <a:p>
            <a:r>
              <a:rPr lang="en-US" baseline="0" dirty="0" smtClean="0"/>
              <a:t>Citations: Data layers obtained from Global Forest Watch (</a:t>
            </a:r>
            <a:r>
              <a:rPr lang="en-US" dirty="0" smtClean="0"/>
              <a:t>http://data.globalforestwatch.org/datasets/baae47df61ed4a73a6f54f00cb4207e0_5)</a:t>
            </a:r>
            <a:r>
              <a:rPr lang="en-US" baseline="0" dirty="0" smtClean="0"/>
              <a:t> and provided by World Wildlife Fund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ESRI </a:t>
            </a:r>
            <a:r>
              <a:rPr lang="en-US" dirty="0" err="1" smtClean="0"/>
              <a:t>Basemap</a:t>
            </a:r>
            <a:r>
              <a:rPr lang="en-US" dirty="0" smtClean="0"/>
              <a:t>:</a:t>
            </a:r>
            <a:r>
              <a:rPr lang="en-US" baseline="0" dirty="0" smtClean="0"/>
              <a:t> </a:t>
            </a:r>
            <a:r>
              <a:rPr lang="en-US" dirty="0" smtClean="0"/>
              <a:t>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09780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5 - Objectives</a:t>
            </a:r>
            <a:endParaRPr lang="en-US" dirty="0" smtClean="0">
              <a:effectLst/>
            </a:endParaRPr>
          </a:p>
          <a:p>
            <a:pPr rtl="0"/>
            <a:r>
              <a:rPr lang="en-US" sz="1200" b="0" i="1" u="none" strike="noStrike" kern="1200" dirty="0" smtClean="0">
                <a:solidFill>
                  <a:schemeClr val="tx1"/>
                </a:solidFill>
                <a:effectLst/>
                <a:latin typeface="+mn-lt"/>
                <a:ea typeface="+mn-ea"/>
                <a:cs typeface="+mn-cs"/>
              </a:rPr>
              <a:t>Kyle:</a:t>
            </a:r>
            <a:endParaRPr lang="en-US" dirty="0" smtClean="0">
              <a:effectLst/>
            </a:endParaRPr>
          </a:p>
          <a:p>
            <a:pPr rtl="0"/>
            <a:r>
              <a:rPr lang="en-US" sz="1200" b="0" i="0" u="none" strike="noStrike" kern="1200" dirty="0" smtClean="0">
                <a:solidFill>
                  <a:schemeClr val="tx1"/>
                </a:solidFill>
                <a:effectLst/>
                <a:latin typeface="+mn-lt"/>
                <a:ea typeface="+mn-ea"/>
                <a:cs typeface="+mn-cs"/>
              </a:rPr>
              <a:t>There were two primary objectives for this project:</a:t>
            </a:r>
            <a:endParaRPr lang="en-US" dirty="0" smtClean="0">
              <a:effectLst/>
            </a:endParaRPr>
          </a:p>
          <a:p>
            <a:pPr rtl="0"/>
            <a:r>
              <a:rPr lang="en-US" sz="1200" b="0" i="0" u="none" strike="noStrike" kern="1200" dirty="0" smtClean="0">
                <a:solidFill>
                  <a:schemeClr val="tx1"/>
                </a:solidFill>
                <a:effectLst/>
                <a:latin typeface="+mn-lt"/>
                <a:ea typeface="+mn-ea"/>
                <a:cs typeface="+mn-cs"/>
              </a:rPr>
              <a:t>1.The first objective was to create a model that identifies the probability of current palm oil plantations in Central Kalimantan, based on in situ data provided by the World Wildlife Fund, data obtained from NASA satellites, and other ancillary data.</a:t>
            </a:r>
            <a:endParaRPr lang="en-US" dirty="0" smtClean="0">
              <a:effectLst/>
            </a:endParaRPr>
          </a:p>
          <a:p>
            <a:pPr rtl="0"/>
            <a:r>
              <a:rPr lang="en-US" sz="1200" b="0" i="0" u="none" strike="noStrike" kern="1200" dirty="0" smtClean="0">
                <a:solidFill>
                  <a:schemeClr val="tx1"/>
                </a:solidFill>
                <a:effectLst/>
                <a:latin typeface="+mn-lt"/>
                <a:ea typeface="+mn-ea"/>
                <a:cs typeface="+mn-cs"/>
              </a:rPr>
              <a:t>2. The second objective was to generate a likelihood of expansion map based on WWF in situ data combined with deforestation data.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Both objectives used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to model the presence of palm oil plantations in Central Kalimantan</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Both end products will be used by WWF to combat deforestation in specific provinces and to protect virgin rainforest, peatlands, and biodiversity.</a:t>
            </a:r>
            <a:endParaRPr lang="en-US" dirty="0" smtClean="0">
              <a:effectLst/>
            </a:endParaRPr>
          </a:p>
          <a:p>
            <a:r>
              <a:rPr lang="en-US" dirty="0" smtClean="0"/>
              <a:t/>
            </a:r>
            <a:br>
              <a:rPr lang="en-US" dirty="0" smtClean="0"/>
            </a:br>
            <a:endParaRPr lang="en-US" baseline="0" dirty="0" smtClean="0"/>
          </a:p>
          <a:p>
            <a:pPr marL="0" indent="0">
              <a:buNone/>
            </a:pPr>
            <a:r>
              <a:rPr lang="en-US" baseline="0" dirty="0" smtClean="0"/>
              <a:t>Image Link:</a:t>
            </a:r>
          </a:p>
          <a:p>
            <a:pPr marL="0" indent="0">
              <a:buNone/>
            </a:pPr>
            <a:endParaRPr lang="en-US" baseline="0" dirty="0" smtClean="0"/>
          </a:p>
          <a:p>
            <a:pPr marL="0" indent="0">
              <a:buNone/>
            </a:pPr>
            <a:r>
              <a:rPr lang="en-US" baseline="0" dirty="0" smtClean="0"/>
              <a:t>http://www.worldwildlife.org/photos/sustainably-produced-palm-oil</a:t>
            </a:r>
          </a:p>
          <a:p>
            <a:pPr marL="0" indent="0">
              <a:buNone/>
            </a:pPr>
            <a:endParaRPr lang="en-US" baseline="0" dirty="0" smtClean="0"/>
          </a:p>
          <a:p>
            <a:pPr marL="0" indent="0">
              <a:buNone/>
            </a:pPr>
            <a:r>
              <a:rPr lang="en-US" baseline="0" dirty="0" smtClean="0"/>
              <a:t>https://www.flickr.com/photos/restless_mind/2318914518/sizes/l</a:t>
            </a:r>
          </a:p>
          <a:p>
            <a:pPr marL="0" indent="0">
              <a:buNone/>
            </a:pP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62644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kern="1200" dirty="0" smtClean="0">
                <a:solidFill>
                  <a:schemeClr val="tx1"/>
                </a:solidFill>
                <a:effectLst/>
                <a:latin typeface="+mn-lt"/>
                <a:ea typeface="+mn-ea"/>
                <a:cs typeface="+mn-cs"/>
              </a:rPr>
              <a:t>Slide 6 - Community Concerns</a:t>
            </a:r>
            <a:endParaRPr lang="en-US" dirty="0" smtClean="0">
              <a:effectLst/>
            </a:endParaRPr>
          </a:p>
          <a:p>
            <a:pPr rtl="0"/>
            <a:r>
              <a:rPr lang="en-US" sz="1200" b="0" i="1" kern="1200" dirty="0" smtClean="0">
                <a:solidFill>
                  <a:schemeClr val="tx1"/>
                </a:solidFill>
                <a:effectLst/>
                <a:latin typeface="+mn-lt"/>
                <a:ea typeface="+mn-ea"/>
                <a:cs typeface="+mn-cs"/>
              </a:rPr>
              <a:t>Michael:</a:t>
            </a:r>
            <a:endParaRPr lang="en-US" dirty="0" smtClean="0">
              <a:effectLst/>
            </a:endParaRPr>
          </a:p>
          <a:p>
            <a:pPr rtl="0"/>
            <a:r>
              <a:rPr lang="en-US" sz="1200" b="0" i="0" kern="1200" baseline="-25000" dirty="0" smtClean="0">
                <a:solidFill>
                  <a:schemeClr val="tx1"/>
                </a:solidFill>
                <a:effectLst/>
                <a:latin typeface="+mn-lt"/>
                <a:ea typeface="+mn-ea"/>
                <a:cs typeface="+mn-cs"/>
              </a:rPr>
              <a:t>The most cost effective way of </a:t>
            </a:r>
            <a:r>
              <a:rPr lang="en-US" sz="1200" b="0" i="0" kern="1200" baseline="-25000" dirty="0" err="1" smtClean="0">
                <a:solidFill>
                  <a:schemeClr val="tx1"/>
                </a:solidFill>
                <a:effectLst/>
                <a:latin typeface="+mn-lt"/>
                <a:ea typeface="+mn-ea"/>
                <a:cs typeface="+mn-cs"/>
              </a:rPr>
              <a:t>of</a:t>
            </a:r>
            <a:r>
              <a:rPr lang="en-US" sz="1200" b="0" i="0" kern="1200" baseline="-25000" dirty="0" smtClean="0">
                <a:solidFill>
                  <a:schemeClr val="tx1"/>
                </a:solidFill>
                <a:effectLst/>
                <a:latin typeface="+mn-lt"/>
                <a:ea typeface="+mn-ea"/>
                <a:cs typeface="+mn-cs"/>
              </a:rPr>
              <a:t> converting land into palm oil plantations is to burn the existing forests and peatlands.</a:t>
            </a:r>
            <a:endParaRPr lang="en-US" dirty="0" smtClean="0">
              <a:effectLst/>
            </a:endParaRPr>
          </a:p>
          <a:p>
            <a:pPr rtl="0"/>
            <a:r>
              <a:rPr lang="en-US" sz="1200" b="0" i="0" kern="1200" baseline="-25000" dirty="0" smtClean="0">
                <a:solidFill>
                  <a:schemeClr val="tx1"/>
                </a:solidFill>
                <a:effectLst/>
                <a:latin typeface="+mn-lt"/>
                <a:ea typeface="+mn-ea"/>
                <a:cs typeface="+mn-cs"/>
              </a:rPr>
              <a:t>This </a:t>
            </a:r>
            <a:r>
              <a:rPr lang="en-US" sz="1200" b="1" i="0" kern="1200" baseline="-25000" dirty="0" smtClean="0">
                <a:solidFill>
                  <a:schemeClr val="tx1"/>
                </a:solidFill>
                <a:effectLst/>
                <a:latin typeface="+mn-lt"/>
                <a:ea typeface="+mn-ea"/>
                <a:cs typeface="+mn-cs"/>
              </a:rPr>
              <a:t>deforestation </a:t>
            </a:r>
            <a:r>
              <a:rPr lang="en-US" sz="1200" b="0" i="0" kern="1200" baseline="-25000" dirty="0" smtClean="0">
                <a:solidFill>
                  <a:schemeClr val="tx1"/>
                </a:solidFill>
                <a:effectLst/>
                <a:latin typeface="+mn-lt"/>
                <a:ea typeface="+mn-ea"/>
                <a:cs typeface="+mn-cs"/>
              </a:rPr>
              <a:t>and burning has been recognized as one of the leading drivers of </a:t>
            </a:r>
            <a:r>
              <a:rPr lang="en-US" sz="1200" b="1" i="0" kern="1200" baseline="-25000" dirty="0" smtClean="0">
                <a:solidFill>
                  <a:schemeClr val="tx1"/>
                </a:solidFill>
                <a:effectLst/>
                <a:latin typeface="+mn-lt"/>
                <a:ea typeface="+mn-ea"/>
                <a:cs typeface="+mn-cs"/>
              </a:rPr>
              <a:t>CO2 emissions</a:t>
            </a:r>
            <a:r>
              <a:rPr lang="en-US" sz="1200" b="0" i="0" kern="1200" baseline="-25000" dirty="0" smtClean="0">
                <a:solidFill>
                  <a:schemeClr val="tx1"/>
                </a:solidFill>
                <a:effectLst/>
                <a:latin typeface="+mn-lt"/>
                <a:ea typeface="+mn-ea"/>
                <a:cs typeface="+mn-cs"/>
              </a:rPr>
              <a:t>, greatly impacting the carbon cycle.</a:t>
            </a:r>
            <a:endParaRPr lang="en-US" dirty="0" smtClean="0">
              <a:effectLst/>
            </a:endParaRPr>
          </a:p>
          <a:p>
            <a:pPr rtl="0"/>
            <a:endParaRPr lang="en-US" sz="1200" b="0" i="0" kern="1200" baseline="-25000" dirty="0" smtClean="0">
              <a:solidFill>
                <a:schemeClr val="tx1"/>
              </a:solidFill>
              <a:effectLst/>
              <a:latin typeface="+mn-lt"/>
              <a:ea typeface="+mn-ea"/>
              <a:cs typeface="+mn-cs"/>
            </a:endParaRPr>
          </a:p>
          <a:p>
            <a:pPr rtl="0"/>
            <a:r>
              <a:rPr lang="en-US" sz="1200" b="0" i="0" kern="1200" baseline="-25000" dirty="0" smtClean="0">
                <a:solidFill>
                  <a:schemeClr val="tx1"/>
                </a:solidFill>
                <a:effectLst/>
                <a:latin typeface="+mn-lt"/>
                <a:ea typeface="+mn-ea"/>
                <a:cs typeface="+mn-cs"/>
              </a:rPr>
              <a:t>The </a:t>
            </a:r>
            <a:r>
              <a:rPr lang="en-US" sz="1200" b="1" i="0" kern="1200" baseline="-25000" dirty="0" smtClean="0">
                <a:solidFill>
                  <a:schemeClr val="tx1"/>
                </a:solidFill>
                <a:effectLst/>
                <a:latin typeface="+mn-lt"/>
                <a:ea typeface="+mn-ea"/>
                <a:cs typeface="+mn-cs"/>
              </a:rPr>
              <a:t>biodiverse </a:t>
            </a:r>
            <a:r>
              <a:rPr lang="en-US" sz="1200" b="0" i="0" kern="1200" baseline="-25000" dirty="0" smtClean="0">
                <a:solidFill>
                  <a:schemeClr val="tx1"/>
                </a:solidFill>
                <a:effectLst/>
                <a:latin typeface="+mn-lt"/>
                <a:ea typeface="+mn-ea"/>
                <a:cs typeface="+mn-cs"/>
              </a:rPr>
              <a:t>forests of Central Kalimantan, are home to endangered orangutans and elephants. Palm oil has become an integral ingredient in everyday consumer products, from ramen noodles to girl scout cookies, from toothpaste to cosmetics</a:t>
            </a:r>
            <a:endParaRPr lang="en-US" dirty="0" smtClean="0">
              <a:effectLst/>
            </a:endParaRPr>
          </a:p>
          <a:p>
            <a:pPr rtl="0"/>
            <a:r>
              <a:rPr lang="en-US" sz="1200" b="0" i="0" kern="1200" baseline="-25000" dirty="0" smtClean="0">
                <a:solidFill>
                  <a:schemeClr val="tx1"/>
                </a:solidFill>
                <a:effectLst/>
                <a:latin typeface="+mn-lt"/>
                <a:ea typeface="+mn-ea"/>
                <a:cs typeface="+mn-cs"/>
              </a:rPr>
              <a:t>Palm oil is a leading driver of deforestation in Indonesia. </a:t>
            </a:r>
            <a:endParaRPr lang="en-US" dirty="0" smtClean="0">
              <a:effectLst/>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37929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7 - Data Acquisition </a:t>
            </a:r>
            <a:endParaRPr lang="en-US" dirty="0" smtClean="0">
              <a:effectLst/>
            </a:endParaRPr>
          </a:p>
          <a:p>
            <a:r>
              <a:rPr lang="en-US" sz="1200" b="0" i="0" u="none" strike="noStrike" kern="1200" dirty="0" smtClean="0">
                <a:solidFill>
                  <a:schemeClr val="tx1"/>
                </a:solidFill>
                <a:effectLst/>
                <a:latin typeface="+mn-lt"/>
                <a:ea typeface="+mn-ea"/>
                <a:cs typeface="+mn-cs"/>
              </a:rPr>
              <a:t>In order to create these end products we utilized free and open source data. NASA Earth observation data was gathered using USGS Earth Explorer and the Giovanni data portal. The ancillary data </a:t>
            </a:r>
            <a:r>
              <a:rPr lang="en-US" sz="1200" b="0" i="0" u="none" strike="noStrike" kern="1200" dirty="0" err="1" smtClean="0">
                <a:solidFill>
                  <a:schemeClr val="tx1"/>
                </a:solidFill>
                <a:effectLst/>
                <a:latin typeface="+mn-lt"/>
                <a:ea typeface="+mn-ea"/>
                <a:cs typeface="+mn-cs"/>
              </a:rPr>
              <a:t>data</a:t>
            </a:r>
            <a:r>
              <a:rPr lang="en-US" sz="1200" b="0" i="0" u="none" strike="noStrike" kern="1200" dirty="0" smtClean="0">
                <a:solidFill>
                  <a:schemeClr val="tx1"/>
                </a:solidFill>
                <a:effectLst/>
                <a:latin typeface="+mn-lt"/>
                <a:ea typeface="+mn-ea"/>
                <a:cs typeface="+mn-cs"/>
              </a:rPr>
              <a:t> was acquired from a number of sources including worldpop.org, global forest watch, and the world resource institute.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964830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8 - Data Acquisition</a:t>
            </a:r>
            <a:endParaRPr lang="en-US" dirty="0" smtClean="0">
              <a:effectLst/>
            </a:endParaRPr>
          </a:p>
          <a:p>
            <a:r>
              <a:rPr lang="en-US" sz="1200" b="0" i="0" u="none" strike="noStrike" kern="1200" dirty="0" smtClean="0">
                <a:solidFill>
                  <a:schemeClr val="tx1"/>
                </a:solidFill>
                <a:effectLst/>
                <a:latin typeface="+mn-lt"/>
                <a:ea typeface="+mn-ea"/>
                <a:cs typeface="+mn-cs"/>
              </a:rPr>
              <a:t>There were a wide range of datasets acquired. Utilizing NASA Earth observations information such as vegetation indexes, climatic conditions, and elevation were readily available. Ancillary datasets included roads, boundaries, peatlands, conservation areas, and palm oil concessions.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891039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804" y="1229947"/>
            <a:ext cx="914400" cy="914400"/>
          </a:xfrm>
          <a:prstGeom prst="rect">
            <a:avLst/>
          </a:prstGeom>
        </p:spPr>
      </p:pic>
      <p:cxnSp>
        <p:nvCxnSpPr>
          <p:cNvPr id="13" name="author rule"/>
          <p:cNvCxnSpPr/>
          <p:nvPr userDrawn="1"/>
        </p:nvCxnSpPr>
        <p:spPr>
          <a:xfrm>
            <a:off x="228600" y="3263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5126"/>
            <a:ext cx="8686800" cy="94051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83640" y="1263642"/>
            <a:ext cx="7731760" cy="884484"/>
          </a:xfrm>
        </p:spPr>
        <p:txBody>
          <a:bodyPr anchor="t">
            <a:norm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35911" b="31299"/>
          <a:stretch/>
        </p:blipFill>
        <p:spPr>
          <a:xfrm>
            <a:off x="0" y="4602481"/>
            <a:ext cx="9144000" cy="2255520"/>
          </a:xfrm>
          <a:prstGeom prst="rect">
            <a:avLst/>
          </a:prstGeom>
        </p:spPr>
      </p:pic>
      <p:sp>
        <p:nvSpPr>
          <p:cNvPr id="15"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4/8/2016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83640" y="1263642"/>
            <a:ext cx="7731760" cy="884484"/>
          </a:xfrm>
        </p:spPr>
        <p:txBody>
          <a:bodyPr anchor="ctr"/>
          <a:lstStyle/>
          <a:p>
            <a:r>
              <a:rPr lang="en-US" dirty="0" smtClean="0"/>
              <a:t>Indonesia Agriculture</a:t>
            </a:r>
            <a:endParaRPr lang="en-US" dirty="0"/>
          </a:p>
        </p:txBody>
      </p:sp>
      <p:sp>
        <p:nvSpPr>
          <p:cNvPr id="9" name="Text Placeholder 8"/>
          <p:cNvSpPr>
            <a:spLocks noGrp="1"/>
          </p:cNvSpPr>
          <p:nvPr>
            <p:ph type="body" sz="quarter" idx="17"/>
          </p:nvPr>
        </p:nvSpPr>
        <p:spPr/>
        <p:txBody>
          <a:bodyPr>
            <a:normAutofit fontScale="92500" lnSpcReduction="20000"/>
          </a:bodyPr>
          <a:lstStyle/>
          <a:p>
            <a:r>
              <a:rPr lang="en-US" dirty="0" smtClean="0"/>
              <a:t>Identifying Current Areas of Palm Oil Production and Modeling a Risk Map for Future Expansion in Central Kalimantan, Indonesia</a:t>
            </a:r>
            <a:endParaRPr lang="en-US" dirty="0"/>
          </a:p>
        </p:txBody>
      </p:sp>
      <p:sp>
        <p:nvSpPr>
          <p:cNvPr id="12" name="Text Placeholder 2"/>
          <p:cNvSpPr txBox="1">
            <a:spLocks/>
          </p:cNvSpPr>
          <p:nvPr/>
        </p:nvSpPr>
        <p:spPr>
          <a:xfrm>
            <a:off x="2455384" y="3371838"/>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Kyle Peterson (Project Lead)</a:t>
            </a:r>
            <a:endParaRPr lang="en-US" sz="1600" dirty="0"/>
          </a:p>
        </p:txBody>
      </p:sp>
      <p:sp>
        <p:nvSpPr>
          <p:cNvPr id="13" name="Text Placeholder 2"/>
          <p:cNvSpPr txBox="1">
            <a:spLocks/>
          </p:cNvSpPr>
          <p:nvPr/>
        </p:nvSpPr>
        <p:spPr>
          <a:xfrm>
            <a:off x="2455383" y="3782698"/>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Abigail Childs</a:t>
            </a:r>
          </a:p>
        </p:txBody>
      </p:sp>
      <p:sp>
        <p:nvSpPr>
          <p:cNvPr id="14" name="Text Placeholder 2"/>
          <p:cNvSpPr txBox="1">
            <a:spLocks/>
          </p:cNvSpPr>
          <p:nvPr/>
        </p:nvSpPr>
        <p:spPr>
          <a:xfrm>
            <a:off x="2455382" y="4193185"/>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Michael </a:t>
            </a:r>
            <a:r>
              <a:rPr lang="en-US" sz="1600" dirty="0" err="1" smtClean="0"/>
              <a:t>Riedman</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 y="1575748"/>
            <a:ext cx="5441194" cy="3374136"/>
          </a:xfrm>
        </p:spPr>
        <p:txBody>
          <a:bodyPr/>
          <a:lstStyle/>
          <a:p>
            <a:r>
              <a:rPr lang="en-US" dirty="0" smtClean="0"/>
              <a:t>Python Script:</a:t>
            </a:r>
          </a:p>
          <a:p>
            <a:pPr lvl="1"/>
            <a:r>
              <a:rPr lang="en-US" sz="1700" dirty="0" smtClean="0"/>
              <a:t>Convert vector data to raster</a:t>
            </a:r>
          </a:p>
          <a:p>
            <a:pPr lvl="1"/>
            <a:r>
              <a:rPr lang="en-US" sz="1700" dirty="0" smtClean="0"/>
              <a:t>Project to WGS1984_UTM_ZONE_50_N</a:t>
            </a:r>
          </a:p>
          <a:p>
            <a:pPr lvl="1"/>
            <a:r>
              <a:rPr lang="en-US" sz="1700" dirty="0" smtClean="0"/>
              <a:t>Resolution:100x100 meters</a:t>
            </a:r>
          </a:p>
          <a:p>
            <a:pPr lvl="1"/>
            <a:r>
              <a:rPr lang="en-US" sz="1700" dirty="0" smtClean="0"/>
              <a:t>Consistent extent between layers</a:t>
            </a:r>
          </a:p>
          <a:p>
            <a:pPr lvl="1"/>
            <a:r>
              <a:rPr lang="en-US" sz="1700" dirty="0" smtClean="0"/>
              <a:t>Convert file format to ASCII</a:t>
            </a:r>
          </a:p>
          <a:p>
            <a:pPr marL="457200" lvl="1" indent="0">
              <a:buNone/>
            </a:pPr>
            <a:endParaRPr lang="en-US" sz="1700" dirty="0" smtClean="0"/>
          </a:p>
          <a:p>
            <a:pPr marL="457200" lvl="1" indent="0">
              <a:buNone/>
            </a:pPr>
            <a:endParaRPr lang="en-US" sz="1700" dirty="0"/>
          </a:p>
          <a:p>
            <a:pPr lvl="1"/>
            <a:endParaRPr lang="en-US" sz="1700" dirty="0" smtClean="0"/>
          </a:p>
          <a:p>
            <a:pPr lvl="1"/>
            <a:endParaRPr lang="en-US" sz="1700" dirty="0"/>
          </a:p>
          <a:p>
            <a:endParaRPr lang="en-US" dirty="0"/>
          </a:p>
        </p:txBody>
      </p:sp>
      <p:sp>
        <p:nvSpPr>
          <p:cNvPr id="3" name="Text Placeholder 2"/>
          <p:cNvSpPr>
            <a:spLocks noGrp="1"/>
          </p:cNvSpPr>
          <p:nvPr>
            <p:ph type="body" sz="quarter" idx="10"/>
          </p:nvPr>
        </p:nvSpPr>
        <p:spPr>
          <a:xfrm>
            <a:off x="548640" y="640080"/>
            <a:ext cx="4424052" cy="716109"/>
          </a:xfrm>
        </p:spPr>
        <p:txBody>
          <a:bodyPr>
            <a:normAutofit/>
          </a:bodyPr>
          <a:lstStyle/>
          <a:p>
            <a:r>
              <a:rPr lang="en-US" dirty="0" smtClean="0"/>
              <a:t>Data Processing</a:t>
            </a:r>
            <a:endParaRPr lang="en-US" dirty="0"/>
          </a:p>
        </p:txBody>
      </p:sp>
      <p:pic>
        <p:nvPicPr>
          <p:cNvPr id="6" name="Picture 5"/>
          <p:cNvPicPr>
            <a:picLocks noChangeAspect="1"/>
          </p:cNvPicPr>
          <p:nvPr/>
        </p:nvPicPr>
        <p:blipFill>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82569" y="3576210"/>
            <a:ext cx="3597615" cy="3007470"/>
          </a:xfrm>
          <a:prstGeom prst="rect">
            <a:avLst/>
          </a:prstGeom>
        </p:spPr>
      </p:pic>
      <p:pic>
        <p:nvPicPr>
          <p:cNvPr id="7" name="Picture 6"/>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5559741" y="3595399"/>
            <a:ext cx="3656292" cy="3056521"/>
          </a:xfrm>
          <a:prstGeom prst="rect">
            <a:avLst/>
          </a:prstGeom>
          <a:effectLst>
            <a:outerShdw blurRad="50800" dist="38100" dir="8100000" algn="tr" rotWithShape="0">
              <a:prstClr val="black">
                <a:alpha val="40000"/>
              </a:prstClr>
            </a:outerShdw>
          </a:effectLst>
        </p:spPr>
      </p:pic>
      <p:sp>
        <p:nvSpPr>
          <p:cNvPr id="11" name="Right Arrow 10"/>
          <p:cNvSpPr/>
          <p:nvPr/>
        </p:nvSpPr>
        <p:spPr>
          <a:xfrm>
            <a:off x="3780184" y="5079945"/>
            <a:ext cx="2209650" cy="680354"/>
          </a:xfrm>
          <a:prstGeom prst="rightArrow">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943943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 y="1575747"/>
            <a:ext cx="5441194" cy="4742859"/>
          </a:xfrm>
        </p:spPr>
        <p:txBody>
          <a:bodyPr/>
          <a:lstStyle/>
          <a:p>
            <a:r>
              <a:rPr lang="en-US" dirty="0" smtClean="0"/>
              <a:t>Accessibility Index </a:t>
            </a:r>
          </a:p>
          <a:p>
            <a:pPr lvl="1"/>
            <a:r>
              <a:rPr lang="en-US" sz="1700" dirty="0" smtClean="0"/>
              <a:t>Combination of Palm Oil Mill Locations, Roads, Water, Settlements</a:t>
            </a:r>
          </a:p>
          <a:p>
            <a:pPr lvl="2"/>
            <a:r>
              <a:rPr lang="en-US" sz="1500" dirty="0" smtClean="0"/>
              <a:t>Generated Euclidean Distance for each layer</a:t>
            </a:r>
          </a:p>
          <a:p>
            <a:pPr lvl="2"/>
            <a:r>
              <a:rPr lang="en-US" sz="1500" dirty="0" smtClean="0"/>
              <a:t>Assigned a Fuzzy Membership value between 0-1</a:t>
            </a:r>
          </a:p>
          <a:p>
            <a:pPr lvl="2"/>
            <a:r>
              <a:rPr lang="en-US" sz="1500" dirty="0" smtClean="0"/>
              <a:t>Combined using Fuzzy Overlay</a:t>
            </a:r>
          </a:p>
          <a:p>
            <a:pPr lvl="1"/>
            <a:endParaRPr lang="en-US" sz="1700" dirty="0" smtClean="0"/>
          </a:p>
          <a:p>
            <a:pPr indent="-228600"/>
            <a:r>
              <a:rPr lang="en-US" dirty="0" smtClean="0"/>
              <a:t>Population Trends</a:t>
            </a:r>
          </a:p>
          <a:p>
            <a:pPr lvl="1"/>
            <a:r>
              <a:rPr lang="en-US" sz="1700" dirty="0" smtClean="0"/>
              <a:t>Population data from 2010 and 2015</a:t>
            </a:r>
          </a:p>
          <a:p>
            <a:pPr lvl="2"/>
            <a:r>
              <a:rPr lang="en-US" sz="1500" dirty="0" smtClean="0"/>
              <a:t>Pop2015 - Pop2010 = Population Change</a:t>
            </a:r>
          </a:p>
          <a:p>
            <a:pPr lvl="2"/>
            <a:r>
              <a:rPr lang="en-US" sz="1500" dirty="0" smtClean="0"/>
              <a:t>Neighborhood Analysis</a:t>
            </a:r>
          </a:p>
          <a:p>
            <a:pPr lvl="1"/>
            <a:endParaRPr lang="en-US" sz="1700" dirty="0" smtClean="0"/>
          </a:p>
          <a:p>
            <a:pPr marL="457200" lvl="1" indent="0">
              <a:buNone/>
            </a:pPr>
            <a:endParaRPr lang="en-US" sz="1700" dirty="0"/>
          </a:p>
          <a:p>
            <a:pPr lvl="1"/>
            <a:endParaRPr lang="en-US" sz="1700" dirty="0" smtClean="0"/>
          </a:p>
          <a:p>
            <a:pPr lvl="1"/>
            <a:endParaRPr lang="en-US" sz="1700" dirty="0"/>
          </a:p>
          <a:p>
            <a:endParaRPr lang="en-US" dirty="0"/>
          </a:p>
        </p:txBody>
      </p:sp>
      <p:sp>
        <p:nvSpPr>
          <p:cNvPr id="3" name="Text Placeholder 2"/>
          <p:cNvSpPr>
            <a:spLocks noGrp="1"/>
          </p:cNvSpPr>
          <p:nvPr>
            <p:ph type="body" sz="quarter" idx="10"/>
          </p:nvPr>
        </p:nvSpPr>
        <p:spPr>
          <a:xfrm>
            <a:off x="548640" y="640080"/>
            <a:ext cx="4424052" cy="716109"/>
          </a:xfrm>
        </p:spPr>
        <p:txBody>
          <a:bodyPr>
            <a:normAutofit/>
          </a:bodyPr>
          <a:lstStyle/>
          <a:p>
            <a:r>
              <a:rPr lang="en-US" dirty="0" smtClean="0"/>
              <a:t>Data Processing</a:t>
            </a:r>
            <a:endParaRPr lang="en-US"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0384" y="552750"/>
            <a:ext cx="4330436" cy="2786351"/>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72692" y="2982588"/>
            <a:ext cx="4735682" cy="3601092"/>
          </a:xfrm>
          <a:prstGeom prst="rect">
            <a:avLst/>
          </a:prstGeom>
        </p:spPr>
      </p:pic>
    </p:spTree>
    <p:extLst>
      <p:ext uri="{BB962C8B-B14F-4D97-AF65-F5344CB8AC3E}">
        <p14:creationId xmlns:p14="http://schemas.microsoft.com/office/powerpoint/2010/main" val="1805712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91440"/>
            <a:ext cx="3566160" cy="859536"/>
          </a:xfrm>
        </p:spPr>
        <p:txBody>
          <a:bodyPr/>
          <a:lstStyle/>
          <a:p>
            <a:r>
              <a:rPr lang="en-US" dirty="0" smtClean="0"/>
              <a:t>Methodology</a:t>
            </a:r>
            <a:endParaRPr lang="en-US" dirty="0"/>
          </a:p>
        </p:txBody>
      </p:sp>
      <p:sp>
        <p:nvSpPr>
          <p:cNvPr id="7" name="TextBox 6"/>
          <p:cNvSpPr txBox="1"/>
          <p:nvPr/>
        </p:nvSpPr>
        <p:spPr>
          <a:xfrm>
            <a:off x="472611" y="1057693"/>
            <a:ext cx="2970685" cy="369332"/>
          </a:xfrm>
          <a:prstGeom prst="rect">
            <a:avLst/>
          </a:prstGeom>
          <a:noFill/>
        </p:spPr>
        <p:txBody>
          <a:bodyPr wrap="none" rtlCol="0">
            <a:spAutoFit/>
          </a:bodyPr>
          <a:lstStyle/>
          <a:p>
            <a:r>
              <a:rPr lang="en-US" dirty="0" smtClean="0"/>
              <a:t>NASA Earth Observations</a:t>
            </a:r>
            <a:endParaRPr lang="en-US" dirty="0"/>
          </a:p>
        </p:txBody>
      </p:sp>
      <p:sp>
        <p:nvSpPr>
          <p:cNvPr id="59" name="TextBox 58"/>
          <p:cNvSpPr txBox="1"/>
          <p:nvPr/>
        </p:nvSpPr>
        <p:spPr>
          <a:xfrm>
            <a:off x="548640" y="3852524"/>
            <a:ext cx="1763624" cy="369332"/>
          </a:xfrm>
          <a:prstGeom prst="rect">
            <a:avLst/>
          </a:prstGeom>
          <a:noFill/>
        </p:spPr>
        <p:txBody>
          <a:bodyPr wrap="none" rtlCol="0">
            <a:spAutoFit/>
          </a:bodyPr>
          <a:lstStyle/>
          <a:p>
            <a:r>
              <a:rPr lang="en-US" dirty="0" smtClean="0"/>
              <a:t>Ancillary Data</a:t>
            </a:r>
            <a:endParaRPr lang="en-US" dirty="0"/>
          </a:p>
        </p:txBody>
      </p:sp>
      <p:pic>
        <p:nvPicPr>
          <p:cNvPr id="60" name="Picture 5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30" r="12858"/>
          <a:stretch/>
        </p:blipFill>
        <p:spPr>
          <a:xfrm>
            <a:off x="815972" y="4684175"/>
            <a:ext cx="2962656" cy="2600232"/>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pic>
        <p:nvPicPr>
          <p:cNvPr id="62" name="Picture 6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7987" t="12585" r="16850" b="10412"/>
          <a:stretch/>
        </p:blipFill>
        <p:spPr>
          <a:xfrm>
            <a:off x="766852" y="1712457"/>
            <a:ext cx="2962656" cy="2662247"/>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pic>
        <p:nvPicPr>
          <p:cNvPr id="65" name="Picture 64"/>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9608" t="26367" r="30748" b="29888"/>
          <a:stretch/>
        </p:blipFill>
        <p:spPr>
          <a:xfrm>
            <a:off x="815973" y="4461214"/>
            <a:ext cx="2962656" cy="2485905"/>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63" name="Picture 6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4494" t="3768" r="14382" b="3681"/>
          <a:stretch/>
        </p:blipFill>
        <p:spPr>
          <a:xfrm>
            <a:off x="799914" y="1505126"/>
            <a:ext cx="2962656" cy="2480580"/>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61" name="Picture 60"/>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7573" t="11613" r="15171" b="13923"/>
          <a:stretch/>
        </p:blipFill>
        <p:spPr>
          <a:xfrm>
            <a:off x="805698" y="4037190"/>
            <a:ext cx="2962656" cy="2494364"/>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pic>
        <p:nvPicPr>
          <p:cNvPr id="64" name="Picture 63"/>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8469" t="25319" r="29951" b="29289"/>
          <a:stretch/>
        </p:blipFill>
        <p:spPr>
          <a:xfrm>
            <a:off x="805698" y="3721807"/>
            <a:ext cx="2962656" cy="2459409"/>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sp>
        <p:nvSpPr>
          <p:cNvPr id="10" name="Rectangle 9"/>
          <p:cNvSpPr/>
          <p:nvPr/>
        </p:nvSpPr>
        <p:spPr>
          <a:xfrm>
            <a:off x="4023749" y="3468041"/>
            <a:ext cx="1579777" cy="1035329"/>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MAXENT</a:t>
            </a:r>
            <a:endParaRPr lang="en-US" dirty="0"/>
          </a:p>
        </p:txBody>
      </p:sp>
      <p:pic>
        <p:nvPicPr>
          <p:cNvPr id="35" name="Picture 34"/>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5168" t="3069" r="15168" b="4204"/>
          <a:stretch/>
        </p:blipFill>
        <p:spPr>
          <a:xfrm>
            <a:off x="766852" y="1162532"/>
            <a:ext cx="2962656" cy="2537370"/>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38" name="Picture 37"/>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2831" t="2789" r="13996" b="2353"/>
          <a:stretch/>
        </p:blipFill>
        <p:spPr>
          <a:xfrm>
            <a:off x="801425" y="861795"/>
            <a:ext cx="2962656" cy="2471220"/>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sp>
        <p:nvSpPr>
          <p:cNvPr id="70" name="TextBox 69"/>
          <p:cNvSpPr txBox="1"/>
          <p:nvPr/>
        </p:nvSpPr>
        <p:spPr>
          <a:xfrm>
            <a:off x="6070315" y="1057693"/>
            <a:ext cx="1667444" cy="369332"/>
          </a:xfrm>
          <a:prstGeom prst="rect">
            <a:avLst/>
          </a:prstGeom>
          <a:noFill/>
        </p:spPr>
        <p:txBody>
          <a:bodyPr wrap="none" rtlCol="0">
            <a:spAutoFit/>
          </a:bodyPr>
          <a:lstStyle/>
          <a:p>
            <a:r>
              <a:rPr lang="en-US" dirty="0" smtClean="0"/>
              <a:t>Training Data</a:t>
            </a:r>
            <a:endParaRPr lang="en-US" dirty="0"/>
          </a:p>
        </p:txBody>
      </p:sp>
      <p:sp>
        <p:nvSpPr>
          <p:cNvPr id="71" name="TextBox 70"/>
          <p:cNvSpPr txBox="1"/>
          <p:nvPr/>
        </p:nvSpPr>
        <p:spPr>
          <a:xfrm>
            <a:off x="6070315" y="3801040"/>
            <a:ext cx="2305439" cy="369332"/>
          </a:xfrm>
          <a:prstGeom prst="rect">
            <a:avLst/>
          </a:prstGeom>
          <a:noFill/>
        </p:spPr>
        <p:txBody>
          <a:bodyPr wrap="none" rtlCol="0">
            <a:spAutoFit/>
          </a:bodyPr>
          <a:lstStyle/>
          <a:p>
            <a:r>
              <a:rPr lang="en-US" dirty="0" smtClean="0"/>
              <a:t>Potential Locations</a:t>
            </a:r>
            <a:endParaRPr lang="en-US" dirty="0"/>
          </a:p>
        </p:txBody>
      </p:sp>
      <p:pic>
        <p:nvPicPr>
          <p:cNvPr id="3076" name="Picture 4" descr="https://lh3.googleusercontent.com/-3aDCZtSaDqc/VvLUhnaD8gI/AAAAAAAAATo/TA__g4gqAQYqu2P-1k8lcG43Yihzy6Alw/s512/locations.PNG"/>
          <p:cNvPicPr>
            <a:picLocks noChangeAspect="1" noChangeArrowheads="1"/>
          </p:cNvPicPr>
          <p:nvPr/>
        </p:nvPicPr>
        <p:blipFill>
          <a:blip r:embed="rId11">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5827760" y="1512598"/>
            <a:ext cx="2152553" cy="183723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90303" y="4503370"/>
            <a:ext cx="2785451" cy="221067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4365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4.81481E-6 L -1.11111E-6 0.00023 C 0.00035 -0.02801 0.00035 -0.05579 0.0007 -0.0838 C 0.0007 -0.08519 0.00156 -0.08635 0.00156 -0.08797 C 0.00156 -0.09213 0.0007 -0.0963 0.0007 -0.1007 C 0.0007 -0.10348 0.00122 -0.09491 0.00156 -0.09213 C 0.00174 -0.09121 0.00208 -0.09005 0.00226 -0.08913 C 0.00243 -0.08681 0.00278 -0.08473 0.00313 -0.08264 C 0.00313 -0.08125 0.00382 -0.07987 0.00382 -0.07848 C 0.00382 -0.03473 0.00556 -0.04653 0.00226 -0.02778 C 0.00208 -0.02223 0.00191 -0.01713 0.00156 -0.01181 C 0.00139 -0.00973 0.00226 -0.00556 0.0007 -0.00556 C -0.00069 -0.00556 0.00035 -0.00973 -1.11111E-6 -0.01181 C -0.00069 -0.01667 -0.00069 -0.01644 -0.00139 -0.0213 C -0.00173 -0.03889 -0.00173 -0.05672 -0.00226 -0.07408 C -0.00278 -0.10139 -0.00417 -0.05903 -0.00226 -0.1007 C -1.11111E-6 -0.08542 -0.00312 -0.10417 -1.11111E-6 -0.09121 C 0.00035 -0.08936 0.00139 -0.08079 0.00156 -0.07963 C 0.00174 -0.07801 0.00208 -0.07663 0.00226 -0.07524 C 0.00261 -0.07315 0.00278 -0.07107 0.00313 -0.06899 C 0.00278 -0.05278 0.00278 -0.03658 0.00226 -0.02014 C 0.00208 -0.01667 0.00243 -0.01297 0.00156 -0.00973 C 0.00104 -0.00811 0.00104 -0.0132 0.0007 -0.01482 C 0.0007 -0.01598 0.00035 -0.01713 -1.11111E-6 -0.01806 C -0.00278 -0.04121 -0.00208 -0.03079 -0.00069 -0.06667 C -0.00069 -0.06922 0.00035 -0.07176 0.0007 -0.07408 C 0.00104 -0.07593 0.00122 -0.07778 0.00156 -0.07963 C 0.00174 -0.08079 0.00208 -0.08241 0.00226 -0.0838 C 0.00208 -0.08843 0.00191 -0.09283 0.00156 -0.09746 C 0.00139 -0.09838 0.00156 -0.1007 0.0007 -0.1007 C -1.11111E-6 -0.1007 0.00035 -0.09838 -1.11111E-6 -0.09746 C 0.00035 -0.08079 0.00035 -0.06436 0.0007 -0.04769 C 0.00087 -0.04167 0.00156 -0.02385 0.00156 -0.02987 C 0.00156 -0.05232 0.00139 -0.04954 -1.11111E-6 -0.06459 C -0.00087 -0.0757 -1.11111E-6 -0.07107 -0.00139 -0.07732 C -0.00173 -0.08195 -0.00156 -0.08658 -0.00226 -0.09121 C -0.00243 -0.09213 -0.00295 -0.08913 -0.00295 -0.08797 C -0.00295 -0.08195 -0.0026 -0.07593 -0.00226 -0.06991 C -0.00156 -0.05857 -0.00173 -0.06644 -0.00069 -0.05834 C 0.0007 -0.04769 -0.00069 -0.05417 0.0007 -0.04769 C 0.00261 -0.02963 0.00052 -0.047 0.00226 -0.03727 L 0.00382 -0.02871 C 0.00399 -0.02593 0.00452 -0.02315 0.00452 -0.02014 C 0.00452 -0.01783 0.00417 -0.01042 0.00382 -0.01274 C 0.00278 -0.02061 0.00347 -0.02848 0.00226 -0.03612 C 0.00139 -0.04283 0.00174 -0.03959 0.0007 -0.04561 C 0.00052 -0.04885 0.00035 -0.05209 -1.11111E-6 -0.0551 C -0.00017 -0.05672 -0.00052 -0.05788 -0.00069 -0.0595 C -0.00104 -0.06158 -0.00121 -0.06366 -0.00139 -0.06575 C -0.00278 -0.07917 -0.00156 -0.06945 -0.00295 -0.07963 C -0.00312 -0.08403 -0.00417 -0.08866 -0.00382 -0.09329 C -0.00364 -0.09468 -0.00278 -0.09051 -0.00226 -0.08913 C -0.00191 -0.08797 -0.00173 -0.08681 -0.00139 -0.08565 C 0.00104 -0.06852 -0.00104 -0.07801 0.0007 -0.06991 C 0.00104 -0.06621 0.00122 -0.06227 0.00156 -0.05834 C 0.00174 -0.05625 0.00208 -0.05394 0.00226 -0.05186 C 0.00261 -0.047 0.00278 -0.04213 0.00313 -0.03727 C 0.00278 -0.03264 0.00347 -0.01899 0.00226 -0.02338 C 0.00035 -0.03033 0.0007 -0.04561 0.0007 -0.04538 C 0.00052 -0.05834 0.00035 -0.07107 -1.11111E-6 -0.0838 C -1.11111E-6 -0.08588 -0.00069 -0.09213 -0.00069 -0.09005 C -0.00069 -0.08079 -0.00069 -0.08125 0.0007 -0.07524 C 0.00104 -0.07223 0.00191 -0.0625 0.00226 -0.0595 C 0.00347 -0.04931 0.00278 -0.06227 0.00382 -0.04769 C 0.00417 -0.04352 0.00417 -0.03936 0.00452 -0.03496 C 0.00417 -0.03218 0.00521 -0.02871 0.00382 -0.02663 C 0.00278 -0.025 0.00313 -0.03079 0.00313 -0.03288 C 0.00243 -0.04144 0.00208 -0.05 0.00156 -0.05834 L 0.0007 -0.07107 C 0.00104 -0.07454 0.00035 -0.07848 0.00156 -0.08172 C 0.00226 -0.08334 0.00208 -0.07732 0.00226 -0.07524 C 0.00382 -0.06019 0.00226 -0.07107 0.00382 -0.06042 C 0.00521 -0.01875 0.00382 -0.047 0.00521 -0.07315 C 0.00538 -0.07524 0.00573 -0.06899 0.00608 -0.06667 C 0.00625 -0.06505 0.0066 -0.0632 0.00677 -0.06158 C 0.00799 -0.03843 0.00833 -0.03774 0.00677 -0.00764 C 0.0066 -0.0051 0.00625 -0.0125 0.00608 -0.01482 C 0.00538 -0.02292 0.00538 -0.02639 0.00452 -0.0338 C 0.00434 -0.03565 0.00399 -0.0375 0.00382 -0.03936 C 0.00347 -0.04329 0.0033 -0.047 0.00313 -0.05093 C 0.00261 -0.05579 0.00226 -0.05718 0.00156 -0.06158 C 0.00156 -0.06737 0.00139 -0.06852 0.00226 -0.05394 C 0.00278 -0.04399 0.00347 -0.02894 0.00382 -0.01922 C 0.00347 -0.01436 0.00417 -0.00903 0.00313 -0.0044 C 0.00243 -0.00163 0.00226 -0.00996 0.00226 -0.01274 C 0.00226 -0.03936 0.00278 -0.06575 0.00313 -0.09213 C 0.0033 -0.09028 0.00365 -0.08866 0.00382 -0.08681 C 0.00417 -0.08172 0.00452 -0.07315 0.00521 -0.06783 C 0.00538 -0.06667 0.00573 -0.06575 0.00608 -0.06459 C 0.00625 -0.05973 0.00642 -0.05487 0.00677 -0.05 C 0.00695 -0.04723 0.00764 -0.04491 0.00764 -0.04237 C 0.00764 -0.03542 0.00695 -0.02825 0.00677 -0.0213 C 0.00573 -0.0338 0.0059 -0.03102 0.00521 -0.04769 C 0.00434 -0.07709 0.00452 -0.07315 0.00452 -0.0963 L 0.00452 -0.09607 " pathEditMode="relative" rAng="0" ptsTypes="AAAAAAAAAAAAAAAAAAAAAAAAAAAAAAAAAAAAAAAAAAAAAAAAAAAAAAAAAAAAAAAAAAAAAAAAAAAAAAAAAAAAAAAAAAAAAAA">
                                      <p:cBhvr>
                                        <p:cTn id="6" dur="2000" fill="hold"/>
                                        <p:tgtEl>
                                          <p:spTgt spid="10"/>
                                        </p:tgtEl>
                                        <p:attrNameLst>
                                          <p:attrName>ppt_x</p:attrName>
                                          <p:attrName>ppt_y</p:attrName>
                                        </p:attrNameLst>
                                      </p:cBhvr>
                                      <p:rCtr x="191" y="-5069"/>
                                    </p:animMotion>
                                  </p:childTnLst>
                                </p:cTn>
                              </p:par>
                              <p:par>
                                <p:cTn id="7" presetID="26" presetClass="entr" presetSubtype="0" fill="hold" nodeType="withEffect">
                                  <p:stCondLst>
                                    <p:cond delay="1000"/>
                                  </p:stCondLst>
                                  <p:childTnLst>
                                    <p:set>
                                      <p:cBhvr>
                                        <p:cTn id="8" dur="1" fill="hold">
                                          <p:stCondLst>
                                            <p:cond delay="0"/>
                                          </p:stCondLst>
                                        </p:cTn>
                                        <p:tgtEl>
                                          <p:spTgt spid="72"/>
                                        </p:tgtEl>
                                        <p:attrNameLst>
                                          <p:attrName>style.visibility</p:attrName>
                                        </p:attrNameLst>
                                      </p:cBhvr>
                                      <p:to>
                                        <p:strVal val="visible"/>
                                      </p:to>
                                    </p:set>
                                    <p:animEffect transition="in" filter="wipe(down)">
                                      <p:cBhvr>
                                        <p:cTn id="9" dur="580">
                                          <p:stCondLst>
                                            <p:cond delay="0"/>
                                          </p:stCondLst>
                                        </p:cTn>
                                        <p:tgtEl>
                                          <p:spTgt spid="72"/>
                                        </p:tgtEl>
                                      </p:cBhvr>
                                    </p:animEffect>
                                    <p:anim calcmode="lin" valueType="num">
                                      <p:cBhvr>
                                        <p:cTn id="10"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15" dur="26">
                                          <p:stCondLst>
                                            <p:cond delay="650"/>
                                          </p:stCondLst>
                                        </p:cTn>
                                        <p:tgtEl>
                                          <p:spTgt spid="72"/>
                                        </p:tgtEl>
                                      </p:cBhvr>
                                      <p:to x="100000" y="60000"/>
                                    </p:animScale>
                                    <p:animScale>
                                      <p:cBhvr>
                                        <p:cTn id="16" dur="166" decel="50000">
                                          <p:stCondLst>
                                            <p:cond delay="676"/>
                                          </p:stCondLst>
                                        </p:cTn>
                                        <p:tgtEl>
                                          <p:spTgt spid="72"/>
                                        </p:tgtEl>
                                      </p:cBhvr>
                                      <p:to x="100000" y="100000"/>
                                    </p:animScale>
                                    <p:animScale>
                                      <p:cBhvr>
                                        <p:cTn id="17" dur="26">
                                          <p:stCondLst>
                                            <p:cond delay="1312"/>
                                          </p:stCondLst>
                                        </p:cTn>
                                        <p:tgtEl>
                                          <p:spTgt spid="72"/>
                                        </p:tgtEl>
                                      </p:cBhvr>
                                      <p:to x="100000" y="80000"/>
                                    </p:animScale>
                                    <p:animScale>
                                      <p:cBhvr>
                                        <p:cTn id="18" dur="166" decel="50000">
                                          <p:stCondLst>
                                            <p:cond delay="1338"/>
                                          </p:stCondLst>
                                        </p:cTn>
                                        <p:tgtEl>
                                          <p:spTgt spid="72"/>
                                        </p:tgtEl>
                                      </p:cBhvr>
                                      <p:to x="100000" y="100000"/>
                                    </p:animScale>
                                    <p:animScale>
                                      <p:cBhvr>
                                        <p:cTn id="19" dur="26">
                                          <p:stCondLst>
                                            <p:cond delay="1642"/>
                                          </p:stCondLst>
                                        </p:cTn>
                                        <p:tgtEl>
                                          <p:spTgt spid="72"/>
                                        </p:tgtEl>
                                      </p:cBhvr>
                                      <p:to x="100000" y="90000"/>
                                    </p:animScale>
                                    <p:animScale>
                                      <p:cBhvr>
                                        <p:cTn id="20" dur="166" decel="50000">
                                          <p:stCondLst>
                                            <p:cond delay="1668"/>
                                          </p:stCondLst>
                                        </p:cTn>
                                        <p:tgtEl>
                                          <p:spTgt spid="72"/>
                                        </p:tgtEl>
                                      </p:cBhvr>
                                      <p:to x="100000" y="100000"/>
                                    </p:animScale>
                                    <p:animScale>
                                      <p:cBhvr>
                                        <p:cTn id="21" dur="26">
                                          <p:stCondLst>
                                            <p:cond delay="1808"/>
                                          </p:stCondLst>
                                        </p:cTn>
                                        <p:tgtEl>
                                          <p:spTgt spid="72"/>
                                        </p:tgtEl>
                                      </p:cBhvr>
                                      <p:to x="100000" y="95000"/>
                                    </p:animScale>
                                    <p:animScale>
                                      <p:cBhvr>
                                        <p:cTn id="22" dur="166" decel="50000">
                                          <p:stCondLst>
                                            <p:cond delay="1834"/>
                                          </p:stCondLst>
                                        </p:cTn>
                                        <p:tgtEl>
                                          <p:spTgt spid="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5488" y="573206"/>
            <a:ext cx="2527019" cy="732100"/>
          </a:xfrm>
        </p:spPr>
        <p:txBody>
          <a:bodyPr>
            <a:normAutofit/>
          </a:bodyPr>
          <a:lstStyle/>
          <a:p>
            <a:r>
              <a:rPr lang="en-US" dirty="0" smtClean="0"/>
              <a:t>Results:</a:t>
            </a:r>
            <a:endParaRPr lang="en-US" dirty="0"/>
          </a:p>
        </p:txBody>
      </p:sp>
      <p:sp>
        <p:nvSpPr>
          <p:cNvPr id="7" name="Text Placeholder 1"/>
          <p:cNvSpPr txBox="1">
            <a:spLocks/>
          </p:cNvSpPr>
          <p:nvPr/>
        </p:nvSpPr>
        <p:spPr>
          <a:xfrm>
            <a:off x="469737" y="1415042"/>
            <a:ext cx="4574874" cy="3360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b="1" dirty="0" smtClean="0"/>
              <a:t>Probable Current Palm Oil Locations</a:t>
            </a:r>
            <a:endParaRPr lang="en-US" sz="2100" b="1" dirty="0"/>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1641428" y="0"/>
            <a:ext cx="7639050" cy="6391275"/>
          </a:xfrm>
          <a:prstGeom prst="rect">
            <a:avLst/>
          </a:prstGeom>
        </p:spPr>
      </p:pic>
      <p:sp>
        <p:nvSpPr>
          <p:cNvPr id="4" name="TextBox 3"/>
          <p:cNvSpPr txBox="1"/>
          <p:nvPr/>
        </p:nvSpPr>
        <p:spPr>
          <a:xfrm>
            <a:off x="870851" y="3166126"/>
            <a:ext cx="1446230" cy="923330"/>
          </a:xfrm>
          <a:prstGeom prst="rect">
            <a:avLst/>
          </a:prstGeom>
          <a:noFill/>
        </p:spPr>
        <p:txBody>
          <a:bodyPr wrap="none" rtlCol="0">
            <a:spAutoFit/>
          </a:bodyPr>
          <a:lstStyle/>
          <a:p>
            <a:r>
              <a:rPr lang="en-US" dirty="0" smtClean="0"/>
              <a:t>AUC=0.835</a:t>
            </a:r>
          </a:p>
          <a:p>
            <a:r>
              <a:rPr lang="en-US" dirty="0" err="1" smtClean="0"/>
              <a:t>Stdv</a:t>
            </a:r>
            <a:r>
              <a:rPr lang="en-US" dirty="0" smtClean="0"/>
              <a:t>= 0.024</a:t>
            </a:r>
          </a:p>
          <a:p>
            <a:r>
              <a:rPr lang="en-US" dirty="0" smtClean="0"/>
              <a:t>n = 704</a:t>
            </a:r>
            <a:endParaRPr lang="en-US" dirty="0"/>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0" y="4307582"/>
            <a:ext cx="2072758" cy="2656899"/>
          </a:xfrm>
          <a:prstGeom prst="rect">
            <a:avLst/>
          </a:prstGeom>
        </p:spPr>
      </p:pic>
      <p:sp>
        <p:nvSpPr>
          <p:cNvPr id="9" name="TextBox 8"/>
          <p:cNvSpPr txBox="1"/>
          <p:nvPr/>
        </p:nvSpPr>
        <p:spPr>
          <a:xfrm>
            <a:off x="1899292" y="5055699"/>
            <a:ext cx="1339406" cy="369332"/>
          </a:xfrm>
          <a:prstGeom prst="rect">
            <a:avLst/>
          </a:prstGeom>
          <a:noFill/>
        </p:spPr>
        <p:txBody>
          <a:bodyPr wrap="none" rtlCol="0">
            <a:spAutoFit/>
          </a:bodyPr>
          <a:lstStyle/>
          <a:p>
            <a:r>
              <a:rPr lang="en-US" b="1" dirty="0" smtClean="0">
                <a:latin typeface="Cambria" panose="02040503050406030204" pitchFamily="18" charset="0"/>
              </a:rPr>
              <a:t>% Total Ha</a:t>
            </a:r>
            <a:endParaRPr lang="en-US" b="1" dirty="0">
              <a:latin typeface="Cambria" panose="02040503050406030204" pitchFamily="18" charset="0"/>
            </a:endParaRPr>
          </a:p>
        </p:txBody>
      </p:sp>
      <p:sp>
        <p:nvSpPr>
          <p:cNvPr id="10" name="TextBox 9"/>
          <p:cNvSpPr txBox="1"/>
          <p:nvPr/>
        </p:nvSpPr>
        <p:spPr>
          <a:xfrm>
            <a:off x="2139018" y="5345519"/>
            <a:ext cx="570990" cy="307777"/>
          </a:xfrm>
          <a:prstGeom prst="rect">
            <a:avLst/>
          </a:prstGeom>
          <a:noFill/>
        </p:spPr>
        <p:txBody>
          <a:bodyPr wrap="none" rtlCol="0">
            <a:spAutoFit/>
          </a:bodyPr>
          <a:lstStyle/>
          <a:p>
            <a:r>
              <a:rPr lang="en-US" sz="1400" b="1" dirty="0" smtClean="0">
                <a:latin typeface="Cambria" panose="02040503050406030204" pitchFamily="18" charset="0"/>
              </a:rPr>
              <a:t>70%</a:t>
            </a:r>
            <a:endParaRPr lang="en-US" sz="1400" b="1" dirty="0">
              <a:latin typeface="Cambria" panose="02040503050406030204" pitchFamily="18" charset="0"/>
            </a:endParaRPr>
          </a:p>
        </p:txBody>
      </p:sp>
      <p:sp>
        <p:nvSpPr>
          <p:cNvPr id="11" name="TextBox 10"/>
          <p:cNvSpPr txBox="1"/>
          <p:nvPr/>
        </p:nvSpPr>
        <p:spPr>
          <a:xfrm>
            <a:off x="2132393" y="5656947"/>
            <a:ext cx="612668" cy="307777"/>
          </a:xfrm>
          <a:prstGeom prst="rect">
            <a:avLst/>
          </a:prstGeom>
          <a:noFill/>
        </p:spPr>
        <p:txBody>
          <a:bodyPr wrap="none" rtlCol="0">
            <a:spAutoFit/>
          </a:bodyPr>
          <a:lstStyle/>
          <a:p>
            <a:r>
              <a:rPr lang="en-US" sz="1400" b="1" dirty="0" smtClean="0">
                <a:latin typeface="Cambria" panose="02040503050406030204" pitchFamily="18" charset="0"/>
              </a:rPr>
              <a:t>1.6%</a:t>
            </a:r>
          </a:p>
        </p:txBody>
      </p:sp>
      <p:sp>
        <p:nvSpPr>
          <p:cNvPr id="12" name="TextBox 11"/>
          <p:cNvSpPr txBox="1"/>
          <p:nvPr/>
        </p:nvSpPr>
        <p:spPr>
          <a:xfrm>
            <a:off x="2139021" y="5955119"/>
            <a:ext cx="824265" cy="307777"/>
          </a:xfrm>
          <a:prstGeom prst="rect">
            <a:avLst/>
          </a:prstGeom>
          <a:noFill/>
        </p:spPr>
        <p:txBody>
          <a:bodyPr wrap="none" rtlCol="0">
            <a:spAutoFit/>
          </a:bodyPr>
          <a:lstStyle/>
          <a:p>
            <a:r>
              <a:rPr lang="en-US" sz="1400" b="1" dirty="0" smtClean="0">
                <a:latin typeface="Cambria" panose="02040503050406030204" pitchFamily="18" charset="0"/>
              </a:rPr>
              <a:t>19.45%</a:t>
            </a:r>
          </a:p>
        </p:txBody>
      </p:sp>
      <p:sp>
        <p:nvSpPr>
          <p:cNvPr id="13" name="TextBox 12"/>
          <p:cNvSpPr txBox="1"/>
          <p:nvPr/>
        </p:nvSpPr>
        <p:spPr>
          <a:xfrm>
            <a:off x="2145649" y="6307042"/>
            <a:ext cx="718466" cy="307777"/>
          </a:xfrm>
          <a:prstGeom prst="rect">
            <a:avLst/>
          </a:prstGeom>
          <a:noFill/>
        </p:spPr>
        <p:txBody>
          <a:bodyPr wrap="none" rtlCol="0">
            <a:spAutoFit/>
          </a:bodyPr>
          <a:lstStyle/>
          <a:p>
            <a:r>
              <a:rPr lang="en-US" sz="1400" b="1" dirty="0" smtClean="0">
                <a:latin typeface="Cambria" panose="02040503050406030204" pitchFamily="18" charset="0"/>
              </a:rPr>
              <a:t>8.82%</a:t>
            </a:r>
          </a:p>
        </p:txBody>
      </p:sp>
      <p:sp>
        <p:nvSpPr>
          <p:cNvPr id="14" name="TextBox 13"/>
          <p:cNvSpPr txBox="1"/>
          <p:nvPr/>
        </p:nvSpPr>
        <p:spPr>
          <a:xfrm>
            <a:off x="6758609" y="5810835"/>
            <a:ext cx="2279374" cy="369332"/>
          </a:xfrm>
          <a:prstGeom prst="rect">
            <a:avLst/>
          </a:prstGeom>
          <a:noFill/>
        </p:spPr>
        <p:txBody>
          <a:bodyPr wrap="square" rtlCol="0">
            <a:spAutoFit/>
          </a:bodyPr>
          <a:lstStyle/>
          <a:p>
            <a:r>
              <a:rPr lang="en-US" dirty="0" smtClean="0"/>
              <a:t>60% threshold</a:t>
            </a:r>
            <a:endParaRPr lang="en-US" dirty="0"/>
          </a:p>
        </p:txBody>
      </p:sp>
    </p:spTree>
    <p:extLst>
      <p:ext uri="{BB962C8B-B14F-4D97-AF65-F5344CB8AC3E}">
        <p14:creationId xmlns:p14="http://schemas.microsoft.com/office/powerpoint/2010/main" val="2196448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475488" y="573206"/>
            <a:ext cx="2527019" cy="73210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Results:</a:t>
            </a:r>
            <a:endParaRPr lang="en-US" dirty="0"/>
          </a:p>
        </p:txBody>
      </p:sp>
      <p:sp>
        <p:nvSpPr>
          <p:cNvPr id="10" name="Text Placeholder 1"/>
          <p:cNvSpPr txBox="1">
            <a:spLocks/>
          </p:cNvSpPr>
          <p:nvPr/>
        </p:nvSpPr>
        <p:spPr>
          <a:xfrm>
            <a:off x="469737" y="1415042"/>
            <a:ext cx="4574874" cy="3360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b="1" dirty="0" smtClean="0"/>
              <a:t>Likelihood of Conversion</a:t>
            </a:r>
            <a:endParaRPr lang="en-US" sz="2400" b="1" dirty="0"/>
          </a:p>
        </p:txBody>
      </p:sp>
      <p:sp>
        <p:nvSpPr>
          <p:cNvPr id="12" name="TextBox 11"/>
          <p:cNvSpPr txBox="1"/>
          <p:nvPr/>
        </p:nvSpPr>
        <p:spPr>
          <a:xfrm>
            <a:off x="870851" y="3166126"/>
            <a:ext cx="1446230" cy="923330"/>
          </a:xfrm>
          <a:prstGeom prst="rect">
            <a:avLst/>
          </a:prstGeom>
          <a:noFill/>
        </p:spPr>
        <p:txBody>
          <a:bodyPr wrap="none" rtlCol="0">
            <a:spAutoFit/>
          </a:bodyPr>
          <a:lstStyle/>
          <a:p>
            <a:r>
              <a:rPr lang="en-US" dirty="0" smtClean="0"/>
              <a:t>AUC=0.713</a:t>
            </a:r>
          </a:p>
          <a:p>
            <a:r>
              <a:rPr lang="en-US" dirty="0" err="1" smtClean="0"/>
              <a:t>Stdv</a:t>
            </a:r>
            <a:r>
              <a:rPr lang="en-US" dirty="0" smtClean="0"/>
              <a:t>= 0.047</a:t>
            </a:r>
          </a:p>
          <a:p>
            <a:r>
              <a:rPr lang="en-US" dirty="0" smtClean="0"/>
              <a:t>n = 234</a:t>
            </a:r>
            <a:endParaRPr lang="en-US" dirty="0"/>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1738997" y="-100949"/>
            <a:ext cx="7848600" cy="6534150"/>
          </a:xfrm>
          <a:prstGeom prst="rect">
            <a:avLst/>
          </a:prstGeom>
          <a:effectLst>
            <a:outerShdw blurRad="50800" dist="38100" dir="8100000" algn="tr" rotWithShape="0">
              <a:prstClr val="black">
                <a:alpha val="40000"/>
              </a:prstClr>
            </a:outerShdw>
          </a:effectLst>
        </p:spPr>
      </p:pic>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256856" y="3582725"/>
            <a:ext cx="5731731" cy="3275275"/>
          </a:xfrm>
          <a:prstGeom prst="rect">
            <a:avLst/>
          </a:prstGeom>
        </p:spPr>
      </p:pic>
      <p:sp>
        <p:nvSpPr>
          <p:cNvPr id="5" name="TextBox 4"/>
          <p:cNvSpPr txBox="1"/>
          <p:nvPr/>
        </p:nvSpPr>
        <p:spPr>
          <a:xfrm>
            <a:off x="6771861" y="6096000"/>
            <a:ext cx="2186609" cy="369332"/>
          </a:xfrm>
          <a:prstGeom prst="rect">
            <a:avLst/>
          </a:prstGeom>
          <a:noFill/>
        </p:spPr>
        <p:txBody>
          <a:bodyPr wrap="square" rtlCol="0">
            <a:spAutoFit/>
          </a:bodyPr>
          <a:lstStyle/>
          <a:p>
            <a:r>
              <a:rPr lang="en-US" dirty="0" smtClean="0"/>
              <a:t>40% threshold</a:t>
            </a:r>
            <a:endParaRPr lang="en-US" dirty="0"/>
          </a:p>
        </p:txBody>
      </p:sp>
      <p:sp>
        <p:nvSpPr>
          <p:cNvPr id="2" name="TextBox 1"/>
          <p:cNvSpPr txBox="1"/>
          <p:nvPr/>
        </p:nvSpPr>
        <p:spPr>
          <a:xfrm>
            <a:off x="2609009" y="6180292"/>
            <a:ext cx="1705510" cy="338554"/>
          </a:xfrm>
          <a:prstGeom prst="rect">
            <a:avLst/>
          </a:prstGeom>
          <a:noFill/>
        </p:spPr>
        <p:txBody>
          <a:bodyPr wrap="square" rtlCol="0">
            <a:spAutoFit/>
          </a:bodyPr>
          <a:lstStyle/>
          <a:p>
            <a:r>
              <a:rPr lang="en-US" sz="1600" b="1" dirty="0" smtClean="0">
                <a:latin typeface="Cambria" panose="02040503050406030204" pitchFamily="18" charset="0"/>
              </a:rPr>
              <a:t>3,442,325 ha</a:t>
            </a:r>
            <a:endParaRPr lang="en-US" sz="1600" b="1" dirty="0">
              <a:latin typeface="Cambria" panose="02040503050406030204" pitchFamily="18" charset="0"/>
            </a:endParaRPr>
          </a:p>
        </p:txBody>
      </p:sp>
    </p:spTree>
    <p:extLst>
      <p:ext uri="{BB962C8B-B14F-4D97-AF65-F5344CB8AC3E}">
        <p14:creationId xmlns:p14="http://schemas.microsoft.com/office/powerpoint/2010/main" val="1192740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4924" y="1602768"/>
            <a:ext cx="3593592" cy="5485571"/>
          </a:xfrm>
        </p:spPr>
        <p:txBody>
          <a:bodyPr>
            <a:normAutofit/>
          </a:bodyPr>
          <a:lstStyle/>
          <a:p>
            <a:r>
              <a:rPr lang="en-US" dirty="0" smtClean="0"/>
              <a:t>Most plantations occur and are likely to expand in </a:t>
            </a:r>
            <a:r>
              <a:rPr lang="en-US" dirty="0"/>
              <a:t>s</a:t>
            </a:r>
            <a:r>
              <a:rPr lang="en-US" dirty="0" smtClean="0"/>
              <a:t>outhwestern Central Kalimantan</a:t>
            </a:r>
          </a:p>
          <a:p>
            <a:endParaRPr lang="en-US" dirty="0"/>
          </a:p>
          <a:p>
            <a:r>
              <a:rPr lang="en-US" dirty="0" smtClean="0"/>
              <a:t>Conservation areas and peatlands were not substantial  contributors to the likelihood model</a:t>
            </a:r>
          </a:p>
          <a:p>
            <a:endParaRPr lang="en-US" dirty="0" smtClean="0"/>
          </a:p>
          <a:p>
            <a:r>
              <a:rPr lang="en-US" dirty="0" smtClean="0"/>
              <a:t>These results will allow decision makers to see what districts are at greatest likelihood of expansion into forested areas</a:t>
            </a:r>
          </a:p>
          <a:p>
            <a:endParaRPr lang="en-US" dirty="0"/>
          </a:p>
        </p:txBody>
      </p:sp>
      <p:sp>
        <p:nvSpPr>
          <p:cNvPr id="3" name="Text Placeholder 2"/>
          <p:cNvSpPr>
            <a:spLocks noGrp="1"/>
          </p:cNvSpPr>
          <p:nvPr>
            <p:ph type="body" sz="quarter" idx="10"/>
          </p:nvPr>
        </p:nvSpPr>
        <p:spPr>
          <a:xfrm>
            <a:off x="534924" y="433966"/>
            <a:ext cx="3566160" cy="925702"/>
          </a:xfrm>
        </p:spPr>
        <p:txBody>
          <a:bodyPr/>
          <a:lstStyle/>
          <a:p>
            <a:r>
              <a:rPr lang="en-US" dirty="0" smtClean="0"/>
              <a:t>Conclusions</a:t>
            </a:r>
            <a:endParaRPr lang="en-US" dirty="0"/>
          </a:p>
        </p:txBody>
      </p:sp>
      <p:sp>
        <p:nvSpPr>
          <p:cNvPr id="5" name="Text Placeholder 4"/>
          <p:cNvSpPr>
            <a:spLocks noGrp="1"/>
          </p:cNvSpPr>
          <p:nvPr>
            <p:ph type="body" sz="quarter" idx="13"/>
          </p:nvPr>
        </p:nvSpPr>
        <p:spPr>
          <a:xfrm>
            <a:off x="7434196" y="6526344"/>
            <a:ext cx="1993392" cy="274320"/>
          </a:xfrm>
        </p:spPr>
        <p:txBody>
          <a:bodyPr/>
          <a:lstStyle/>
          <a:p>
            <a:r>
              <a:rPr lang="en-US" dirty="0" smtClean="0"/>
              <a:t>Flickr: </a:t>
            </a:r>
            <a:r>
              <a:rPr lang="en-US" dirty="0" err="1" smtClean="0"/>
              <a:t>RestlessMinds</a:t>
            </a:r>
            <a:endParaRPr lang="en-US" dirty="0"/>
          </a:p>
        </p:txBody>
      </p:sp>
      <p:pic>
        <p:nvPicPr>
          <p:cNvPr id="1026" name="Picture 2" descr="https://lh6.googleusercontent.com/-Z15FoUfcbtM/Vvp1ggVC5HI/AAAAAAAAAAI/Z5IReyIgm3YPwwWNH-9NqAtly98c6hHOA/w1058-h877-no/2016-03-29.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1123" y="190865"/>
            <a:ext cx="5976465" cy="49540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70643" y="4952920"/>
            <a:ext cx="3082247" cy="1077218"/>
          </a:xfrm>
          <a:prstGeom prst="rect">
            <a:avLst/>
          </a:prstGeom>
          <a:noFill/>
        </p:spPr>
        <p:txBody>
          <a:bodyPr wrap="square" rtlCol="0">
            <a:spAutoFit/>
          </a:bodyPr>
          <a:lstStyle/>
          <a:p>
            <a:r>
              <a:rPr lang="en-US" sz="1600" dirty="0" smtClean="0"/>
              <a:t>Regencies Most at Risk:</a:t>
            </a:r>
          </a:p>
          <a:p>
            <a:pPr marL="342900" indent="-342900">
              <a:buAutoNum type="arabicPeriod"/>
            </a:pPr>
            <a:r>
              <a:rPr lang="en-US" sz="1600" dirty="0" err="1" smtClean="0"/>
              <a:t>Sukamara</a:t>
            </a:r>
            <a:endParaRPr lang="en-US" sz="1600" dirty="0" smtClean="0"/>
          </a:p>
          <a:p>
            <a:pPr marL="342900" indent="-342900">
              <a:buAutoNum type="arabicPeriod"/>
            </a:pPr>
            <a:r>
              <a:rPr lang="en-US" sz="1600" dirty="0" err="1" smtClean="0"/>
              <a:t>Kotawaringin</a:t>
            </a:r>
            <a:r>
              <a:rPr lang="en-US" sz="1600" dirty="0" smtClean="0"/>
              <a:t> Barat </a:t>
            </a:r>
          </a:p>
          <a:p>
            <a:pPr marL="342900" indent="-342900">
              <a:buAutoNum type="arabicPeriod"/>
            </a:pPr>
            <a:r>
              <a:rPr lang="en-US" sz="1600" dirty="0" err="1" smtClean="0"/>
              <a:t>Kotawaringin</a:t>
            </a:r>
            <a:r>
              <a:rPr lang="en-US" sz="1600" dirty="0" smtClean="0"/>
              <a:t> </a:t>
            </a:r>
            <a:r>
              <a:rPr lang="en-US" sz="1600" dirty="0" err="1" smtClean="0"/>
              <a:t>Timur</a:t>
            </a:r>
            <a:endParaRPr lang="en-US" sz="1600" dirty="0"/>
          </a:p>
        </p:txBody>
      </p:sp>
      <p:sp>
        <p:nvSpPr>
          <p:cNvPr id="8" name="TextBox 7"/>
          <p:cNvSpPr txBox="1"/>
          <p:nvPr/>
        </p:nvSpPr>
        <p:spPr>
          <a:xfrm>
            <a:off x="4142232" y="3504891"/>
            <a:ext cx="534257"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10" name="TextBox 9"/>
          <p:cNvSpPr txBox="1"/>
          <p:nvPr/>
        </p:nvSpPr>
        <p:spPr>
          <a:xfrm>
            <a:off x="4693546" y="3504891"/>
            <a:ext cx="534257"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11" name="TextBox 10"/>
          <p:cNvSpPr txBox="1"/>
          <p:nvPr/>
        </p:nvSpPr>
        <p:spPr>
          <a:xfrm>
            <a:off x="5653905" y="3112483"/>
            <a:ext cx="534257" cy="369332"/>
          </a:xfrm>
          <a:prstGeom prst="rect">
            <a:avLst/>
          </a:prstGeom>
          <a:noFill/>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2574682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39" y="1736333"/>
            <a:ext cx="8030281" cy="4541177"/>
          </a:xfrm>
        </p:spPr>
        <p:txBody>
          <a:bodyPr/>
          <a:lstStyle/>
          <a:p>
            <a:r>
              <a:rPr lang="en-US" dirty="0" smtClean="0"/>
              <a:t>Datasets omitted</a:t>
            </a:r>
            <a:endParaRPr lang="en-US" sz="1700" dirty="0" smtClean="0"/>
          </a:p>
          <a:p>
            <a:pPr lvl="1"/>
            <a:r>
              <a:rPr lang="en-US" sz="1700" dirty="0" smtClean="0"/>
              <a:t>EVI</a:t>
            </a:r>
          </a:p>
          <a:p>
            <a:pPr lvl="1"/>
            <a:r>
              <a:rPr lang="en-US" sz="1700" dirty="0" smtClean="0"/>
              <a:t>Soil Types</a:t>
            </a:r>
          </a:p>
          <a:p>
            <a:pPr lvl="1"/>
            <a:r>
              <a:rPr lang="en-US" sz="1700" dirty="0" smtClean="0"/>
              <a:t>Climatic Variables</a:t>
            </a:r>
          </a:p>
          <a:p>
            <a:pPr lvl="1"/>
            <a:r>
              <a:rPr lang="en-US" sz="1700" dirty="0" smtClean="0"/>
              <a:t>Slope</a:t>
            </a:r>
          </a:p>
          <a:p>
            <a:pPr lvl="1"/>
            <a:endParaRPr lang="en-US" sz="1700" dirty="0"/>
          </a:p>
          <a:p>
            <a:pPr indent="-228600"/>
            <a:endParaRPr lang="en-US" dirty="0" smtClean="0"/>
          </a:p>
          <a:p>
            <a:pPr indent="-228600"/>
            <a:r>
              <a:rPr lang="en-US" dirty="0" smtClean="0"/>
              <a:t>Possible spatial autocorrelation from training data</a:t>
            </a:r>
          </a:p>
          <a:p>
            <a:pPr indent="-228600"/>
            <a:endParaRPr lang="en-US" dirty="0"/>
          </a:p>
          <a:p>
            <a:pPr indent="-228600"/>
            <a:r>
              <a:rPr lang="en-US" dirty="0" smtClean="0"/>
              <a:t>Lack of current data from Indonesia</a:t>
            </a:r>
            <a:endParaRPr lang="en-US" dirty="0"/>
          </a:p>
        </p:txBody>
      </p:sp>
      <p:sp>
        <p:nvSpPr>
          <p:cNvPr id="3" name="Text Placeholder 2"/>
          <p:cNvSpPr>
            <a:spLocks noGrp="1"/>
          </p:cNvSpPr>
          <p:nvPr>
            <p:ph type="body" sz="quarter" idx="10"/>
          </p:nvPr>
        </p:nvSpPr>
        <p:spPr>
          <a:xfrm>
            <a:off x="548640" y="91440"/>
            <a:ext cx="3566160" cy="1566672"/>
          </a:xfrm>
        </p:spPr>
        <p:txBody>
          <a:bodyPr/>
          <a:lstStyle/>
          <a:p>
            <a:r>
              <a:rPr lang="en-US" dirty="0"/>
              <a:t>Errors &amp; U</a:t>
            </a:r>
            <a:r>
              <a:rPr lang="en-US" dirty="0" smtClean="0"/>
              <a:t>ncertainties</a:t>
            </a:r>
            <a:endParaRPr lang="en-US" dirty="0"/>
          </a:p>
        </p:txBody>
      </p:sp>
      <p:pic>
        <p:nvPicPr>
          <p:cNvPr id="4" name="Picture 3"/>
          <p:cNvPicPr>
            <a:picLocks noChangeAspect="1"/>
          </p:cNvPicPr>
          <p:nvPr/>
        </p:nvPicPr>
        <p:blipFill>
          <a:blip r:embed="rId3">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4366602" y="91440"/>
            <a:ext cx="4397580" cy="367621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85402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560281"/>
            <a:ext cx="3593592" cy="5138469"/>
          </a:xfrm>
        </p:spPr>
        <p:txBody>
          <a:bodyPr>
            <a:normAutofit/>
          </a:bodyPr>
          <a:lstStyle/>
          <a:p>
            <a:r>
              <a:rPr lang="en-US" dirty="0" smtClean="0"/>
              <a:t>Expand scope of work to all of Kalimantan</a:t>
            </a:r>
          </a:p>
          <a:p>
            <a:endParaRPr lang="en-US" dirty="0"/>
          </a:p>
          <a:p>
            <a:r>
              <a:rPr lang="en-US" dirty="0" smtClean="0"/>
              <a:t>Other countries experiencing palm oil production growth</a:t>
            </a:r>
          </a:p>
          <a:p>
            <a:endParaRPr lang="en-US" dirty="0"/>
          </a:p>
          <a:p>
            <a:r>
              <a:rPr lang="en-US" dirty="0" smtClean="0"/>
              <a:t>Expand model to incorporate future projections</a:t>
            </a:r>
          </a:p>
          <a:p>
            <a:endParaRPr lang="en-US" dirty="0"/>
          </a:p>
          <a:p>
            <a:endParaRPr lang="en-US" dirty="0"/>
          </a:p>
        </p:txBody>
      </p:sp>
      <p:sp>
        <p:nvSpPr>
          <p:cNvPr id="3" name="Text Placeholder 2"/>
          <p:cNvSpPr>
            <a:spLocks noGrp="1"/>
          </p:cNvSpPr>
          <p:nvPr>
            <p:ph type="body" sz="quarter" idx="10"/>
          </p:nvPr>
        </p:nvSpPr>
        <p:spPr>
          <a:xfrm>
            <a:off x="548640" y="91440"/>
            <a:ext cx="3566160" cy="1325880"/>
          </a:xfrm>
        </p:spPr>
        <p:txBody>
          <a:bodyPr/>
          <a:lstStyle/>
          <a:p>
            <a:r>
              <a:rPr lang="en-US" dirty="0" smtClean="0"/>
              <a:t>Future Work</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9402" y="2106234"/>
            <a:ext cx="5395415" cy="4046561"/>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670792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Dr. </a:t>
            </a:r>
            <a:r>
              <a:rPr lang="en-US" dirty="0" err="1"/>
              <a:t>Naikoa</a:t>
            </a:r>
            <a:r>
              <a:rPr lang="en-US" dirty="0"/>
              <a:t> Aguilar-</a:t>
            </a:r>
            <a:r>
              <a:rPr lang="en-US" dirty="0" err="1"/>
              <a:t>Amuchastegui</a:t>
            </a:r>
            <a:r>
              <a:rPr lang="en-US" dirty="0"/>
              <a:t>, WWF (Science Advisor)</a:t>
            </a:r>
          </a:p>
          <a:p>
            <a:r>
              <a:rPr lang="en-US" dirty="0" err="1"/>
              <a:t>Aakash</a:t>
            </a:r>
            <a:r>
              <a:rPr lang="en-US" dirty="0"/>
              <a:t> </a:t>
            </a:r>
            <a:r>
              <a:rPr lang="en-US" dirty="0" err="1"/>
              <a:t>Ahamed</a:t>
            </a:r>
            <a:r>
              <a:rPr lang="en-US" dirty="0"/>
              <a:t>, USRA/GSFC (Science Advisor</a:t>
            </a:r>
            <a:r>
              <a:rPr lang="en-US" dirty="0" smtClean="0"/>
              <a:t>)</a:t>
            </a:r>
            <a:endParaRPr lang="en-US" dirty="0"/>
          </a:p>
        </p:txBody>
      </p:sp>
      <p:sp>
        <p:nvSpPr>
          <p:cNvPr id="3" name="Text Placeholder 2"/>
          <p:cNvSpPr>
            <a:spLocks noGrp="1"/>
          </p:cNvSpPr>
          <p:nvPr>
            <p:ph type="body" sz="quarter" idx="11"/>
          </p:nvPr>
        </p:nvSpPr>
        <p:spPr/>
        <p:txBody>
          <a:bodyPr>
            <a:normAutofit fontScale="92500" lnSpcReduction="10000"/>
          </a:bodyPr>
          <a:lstStyle/>
          <a:p>
            <a:r>
              <a:rPr lang="en-US" dirty="0" smtClean="0"/>
              <a:t>World Wildlife Fund</a:t>
            </a:r>
          </a:p>
          <a:p>
            <a:r>
              <a:rPr lang="en-US" dirty="0" smtClean="0"/>
              <a:t>World Wildlife Fund Indonesia </a:t>
            </a:r>
            <a:endParaRPr lang="en-US" dirty="0"/>
          </a:p>
        </p:txBody>
      </p:sp>
      <p:sp>
        <p:nvSpPr>
          <p:cNvPr id="4" name="Text Placeholder 3"/>
          <p:cNvSpPr>
            <a:spLocks noGrp="1"/>
          </p:cNvSpPr>
          <p:nvPr>
            <p:ph type="body" sz="quarter" idx="12"/>
          </p:nvPr>
        </p:nvSpPr>
        <p:spPr/>
        <p:txBody>
          <a:bodyPr/>
          <a:lstStyle/>
          <a:p>
            <a:r>
              <a:rPr lang="en-US" dirty="0"/>
              <a:t>Sean McCartney, SSAI/GSFC (DEVELOP Center Lead)</a:t>
            </a:r>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DEVELOP Staff</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7650" y="2911747"/>
            <a:ext cx="4306824" cy="1408461"/>
          </a:xfrm>
        </p:spPr>
        <p:txBody>
          <a:bodyPr>
            <a:normAutofit fontScale="92500"/>
          </a:bodyPr>
          <a:lstStyle/>
          <a:p>
            <a:r>
              <a:rPr lang="en-US" b="1" dirty="0" smtClean="0"/>
              <a:t>Objective</a:t>
            </a:r>
            <a:r>
              <a:rPr lang="en-US" dirty="0" smtClean="0"/>
              <a:t>: To develop geospatial mapping layers and associated metrics that identify areas of palm oil production at the district-level in Central, Kalimantan, Indonesia</a:t>
            </a:r>
          </a:p>
          <a:p>
            <a:endParaRPr lang="en-US" dirty="0"/>
          </a:p>
        </p:txBody>
      </p:sp>
      <p:sp>
        <p:nvSpPr>
          <p:cNvPr id="3" name="Text Placeholder 2"/>
          <p:cNvSpPr>
            <a:spLocks noGrp="1"/>
          </p:cNvSpPr>
          <p:nvPr>
            <p:ph type="body" sz="quarter" idx="10"/>
          </p:nvPr>
        </p:nvSpPr>
        <p:spPr>
          <a:xfrm>
            <a:off x="305972" y="81608"/>
            <a:ext cx="3566160" cy="1325880"/>
          </a:xfrm>
        </p:spPr>
        <p:txBody>
          <a:bodyPr/>
          <a:lstStyle/>
          <a:p>
            <a:r>
              <a:rPr lang="en-US" dirty="0" smtClean="0"/>
              <a:t>Project Motivation</a:t>
            </a:r>
            <a:endParaRPr lang="en-US" dirty="0"/>
          </a:p>
        </p:txBody>
      </p:sp>
      <p:sp>
        <p:nvSpPr>
          <p:cNvPr id="12" name="Text Placeholder 1"/>
          <p:cNvSpPr txBox="1">
            <a:spLocks/>
          </p:cNvSpPr>
          <p:nvPr/>
        </p:nvSpPr>
        <p:spPr>
          <a:xfrm>
            <a:off x="207650" y="4773678"/>
            <a:ext cx="4306824" cy="1408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Why: </a:t>
            </a:r>
            <a:r>
              <a:rPr lang="en-US" dirty="0" smtClean="0"/>
              <a:t>Difficult to map palm oil plantations using traditional remote sensing techniques</a:t>
            </a:r>
          </a:p>
          <a:p>
            <a:endParaRPr lang="en-US" dirty="0"/>
          </a:p>
        </p:txBody>
      </p:sp>
      <p:sp>
        <p:nvSpPr>
          <p:cNvPr id="13" name="Text Placeholder 1"/>
          <p:cNvSpPr txBox="1">
            <a:spLocks/>
          </p:cNvSpPr>
          <p:nvPr/>
        </p:nvSpPr>
        <p:spPr>
          <a:xfrm>
            <a:off x="207650" y="1609303"/>
            <a:ext cx="4306824" cy="1408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Problem: </a:t>
            </a:r>
            <a:r>
              <a:rPr lang="en-US" dirty="0" smtClean="0"/>
              <a:t>Indonesia is currently experiencing rapid unsustainable growth in palm oil </a:t>
            </a:r>
            <a:r>
              <a:rPr lang="en-US" dirty="0" smtClean="0"/>
              <a:t>plantations </a:t>
            </a:r>
            <a:endParaRPr lang="en-US" dirty="0" smtClean="0"/>
          </a:p>
          <a:p>
            <a:endParaRPr lang="en-US" dirty="0"/>
          </a:p>
        </p:txBody>
      </p:sp>
      <p:pic>
        <p:nvPicPr>
          <p:cNvPr id="1026" name="Picture 2" descr="https://upload.wikimedia.org/wikipedia/en/a/ac/NASA_DEVELOP_National_Program_logo,_full_color,_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144" y="1609303"/>
            <a:ext cx="3363931" cy="336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966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6569368" y="4256313"/>
            <a:ext cx="2540276" cy="2506711"/>
          </a:xfrm>
          <a:prstGeom prst="rect">
            <a:avLst/>
          </a:prstGeom>
        </p:spPr>
      </p:pic>
      <p:pic>
        <p:nvPicPr>
          <p:cNvPr id="15" name="Picture 1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63" r="863" b="5758"/>
          <a:stretch/>
        </p:blipFill>
        <p:spPr>
          <a:xfrm>
            <a:off x="-369078" y="-194904"/>
            <a:ext cx="8804515" cy="6411719"/>
          </a:xfrm>
          <a:prstGeom prst="rect">
            <a:avLst/>
          </a:prstGeom>
        </p:spPr>
      </p:pic>
      <p:sp>
        <p:nvSpPr>
          <p:cNvPr id="2" name="Text Placeholder 1"/>
          <p:cNvSpPr>
            <a:spLocks noGrp="1"/>
          </p:cNvSpPr>
          <p:nvPr>
            <p:ph type="body" sz="quarter" idx="11"/>
          </p:nvPr>
        </p:nvSpPr>
        <p:spPr>
          <a:xfrm>
            <a:off x="2050869" y="2752033"/>
            <a:ext cx="5114121" cy="1152955"/>
          </a:xfrm>
        </p:spPr>
        <p:txBody>
          <a:bodyPr>
            <a:normAutofit/>
          </a:bodyPr>
          <a:lstStyle/>
          <a:p>
            <a:pPr algn="ctr"/>
            <a:r>
              <a:rPr lang="en-US" sz="2800" dirty="0" smtClean="0">
                <a:solidFill>
                  <a:schemeClr val="bg1"/>
                </a:solidFill>
              </a:rPr>
              <a:t>Central Kalimantan, </a:t>
            </a:r>
          </a:p>
          <a:p>
            <a:pPr algn="ctr"/>
            <a:r>
              <a:rPr lang="en-US" sz="2800" dirty="0" smtClean="0">
                <a:solidFill>
                  <a:schemeClr val="bg1"/>
                </a:solidFill>
              </a:rPr>
              <a:t>Indonesia</a:t>
            </a:r>
            <a:endParaRPr lang="en-US" sz="2800" dirty="0">
              <a:solidFill>
                <a:schemeClr val="bg1"/>
              </a:solidFill>
            </a:endParaRPr>
          </a:p>
        </p:txBody>
      </p:sp>
      <p:sp>
        <p:nvSpPr>
          <p:cNvPr id="3" name="Text Placeholder 2"/>
          <p:cNvSpPr>
            <a:spLocks noGrp="1"/>
          </p:cNvSpPr>
          <p:nvPr>
            <p:ph type="body" sz="quarter" idx="10"/>
          </p:nvPr>
        </p:nvSpPr>
        <p:spPr>
          <a:xfrm>
            <a:off x="548640" y="346586"/>
            <a:ext cx="3566160" cy="689733"/>
          </a:xfrm>
        </p:spPr>
        <p:txBody>
          <a:bodyPr/>
          <a:lstStyle/>
          <a:p>
            <a:r>
              <a:rPr lang="en-US" dirty="0" smtClean="0"/>
              <a:t>Study Area</a:t>
            </a:r>
            <a:endParaRPr lang="en-US" dirty="0"/>
          </a:p>
        </p:txBody>
      </p:sp>
      <p:pic>
        <p:nvPicPr>
          <p:cNvPr id="14" name="Picture 13"/>
          <p:cNvPicPr>
            <a:picLocks noChangeAspect="1"/>
          </p:cNvPicPr>
          <p:nvPr/>
        </p:nvPicPr>
        <p:blipFill>
          <a:blip r:embed="rId5"/>
          <a:stretch>
            <a:fillRect/>
          </a:stretch>
        </p:blipFill>
        <p:spPr>
          <a:xfrm>
            <a:off x="429709" y="1718838"/>
            <a:ext cx="946953" cy="1251289"/>
          </a:xfrm>
          <a:prstGeom prst="rect">
            <a:avLst/>
          </a:prstGeom>
        </p:spPr>
      </p:pic>
      <p:pic>
        <p:nvPicPr>
          <p:cNvPr id="16" name="Picture 1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272" t="93631" r="29286" b="335"/>
          <a:stretch/>
        </p:blipFill>
        <p:spPr>
          <a:xfrm>
            <a:off x="2306808" y="6122567"/>
            <a:ext cx="3256801" cy="366391"/>
          </a:xfrm>
          <a:prstGeom prst="rect">
            <a:avLst/>
          </a:prstGeom>
        </p:spPr>
      </p:pic>
    </p:spTree>
    <p:extLst>
      <p:ext uri="{BB962C8B-B14F-4D97-AF65-F5344CB8AC3E}">
        <p14:creationId xmlns:p14="http://schemas.microsoft.com/office/powerpoint/2010/main" val="2106378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848" y="-78800"/>
            <a:ext cx="9562602" cy="7389283"/>
          </a:xfrm>
          <a:prstGeom prst="rect">
            <a:avLst/>
          </a:prstGeom>
        </p:spPr>
      </p:pic>
      <p:sp>
        <p:nvSpPr>
          <p:cNvPr id="2" name="Text Placeholder 1"/>
          <p:cNvSpPr>
            <a:spLocks noGrp="1"/>
          </p:cNvSpPr>
          <p:nvPr>
            <p:ph type="body" sz="quarter" idx="11"/>
          </p:nvPr>
        </p:nvSpPr>
        <p:spPr>
          <a:xfrm>
            <a:off x="207650" y="2063609"/>
            <a:ext cx="4306824" cy="448056"/>
          </a:xfrm>
        </p:spPr>
        <p:txBody>
          <a:bodyPr/>
          <a:lstStyle/>
          <a:p>
            <a:r>
              <a:rPr lang="en-US" dirty="0" smtClean="0"/>
              <a:t>January 2000 – January 2016</a:t>
            </a:r>
          </a:p>
          <a:p>
            <a:endParaRPr lang="en-US" dirty="0"/>
          </a:p>
        </p:txBody>
      </p:sp>
      <p:sp>
        <p:nvSpPr>
          <p:cNvPr id="3" name="Text Placeholder 2"/>
          <p:cNvSpPr>
            <a:spLocks noGrp="1"/>
          </p:cNvSpPr>
          <p:nvPr>
            <p:ph type="body" sz="quarter" idx="10"/>
          </p:nvPr>
        </p:nvSpPr>
        <p:spPr>
          <a:xfrm>
            <a:off x="305972" y="81608"/>
            <a:ext cx="3566160" cy="1325880"/>
          </a:xfrm>
        </p:spPr>
        <p:txBody>
          <a:bodyPr/>
          <a:lstStyle/>
          <a:p>
            <a:r>
              <a:rPr lang="en-US" dirty="0" smtClean="0"/>
              <a:t>Study Period</a:t>
            </a:r>
            <a:endParaRPr lang="en-US" dirty="0"/>
          </a:p>
        </p:txBody>
      </p:sp>
      <p:sp>
        <p:nvSpPr>
          <p:cNvPr id="5" name="Text Placeholder 4"/>
          <p:cNvSpPr>
            <a:spLocks noGrp="1"/>
          </p:cNvSpPr>
          <p:nvPr>
            <p:ph type="body" sz="quarter" idx="13"/>
          </p:nvPr>
        </p:nvSpPr>
        <p:spPr>
          <a:xfrm>
            <a:off x="6529692" y="6583680"/>
            <a:ext cx="2699238" cy="274320"/>
          </a:xfrm>
        </p:spPr>
        <p:txBody>
          <a:bodyPr>
            <a:normAutofit fontScale="70000" lnSpcReduction="20000"/>
          </a:bodyPr>
          <a:lstStyle/>
          <a:p>
            <a:r>
              <a:rPr lang="en-US" dirty="0" smtClean="0"/>
              <a:t>Image Credit: </a:t>
            </a:r>
            <a:r>
              <a:rPr lang="en-US" dirty="0"/>
              <a:t>Hansen/UMD/Google/USGS/NASA</a:t>
            </a:r>
          </a:p>
        </p:txBody>
      </p:sp>
      <p:grpSp>
        <p:nvGrpSpPr>
          <p:cNvPr id="6" name="Group 5"/>
          <p:cNvGrpSpPr/>
          <p:nvPr/>
        </p:nvGrpSpPr>
        <p:grpSpPr>
          <a:xfrm>
            <a:off x="5809642" y="6112171"/>
            <a:ext cx="3334358" cy="369332"/>
            <a:chOff x="3980841" y="5969503"/>
            <a:chExt cx="3334358" cy="369332"/>
          </a:xfrm>
        </p:grpSpPr>
        <p:sp>
          <p:nvSpPr>
            <p:cNvPr id="10" name="TextBox 9"/>
            <p:cNvSpPr txBox="1"/>
            <p:nvPr/>
          </p:nvSpPr>
          <p:spPr>
            <a:xfrm>
              <a:off x="4191856" y="5969503"/>
              <a:ext cx="3123343" cy="369332"/>
            </a:xfrm>
            <a:prstGeom prst="rect">
              <a:avLst/>
            </a:prstGeom>
            <a:noFill/>
          </p:spPr>
          <p:txBody>
            <a:bodyPr wrap="square" rtlCol="0">
              <a:spAutoFit/>
            </a:bodyPr>
            <a:lstStyle/>
            <a:p>
              <a:r>
                <a:rPr lang="en-US" dirty="0" smtClean="0"/>
                <a:t> Loss of Forest, 2000-2014</a:t>
              </a:r>
              <a:endParaRPr lang="en-US" dirty="0"/>
            </a:p>
          </p:txBody>
        </p:sp>
        <p:sp>
          <p:nvSpPr>
            <p:cNvPr id="11" name="Rectangle 10"/>
            <p:cNvSpPr/>
            <p:nvPr/>
          </p:nvSpPr>
          <p:spPr>
            <a:xfrm>
              <a:off x="3980841" y="6061850"/>
              <a:ext cx="211015" cy="184638"/>
            </a:xfrm>
            <a:prstGeom prst="rect">
              <a:avLst/>
            </a:prstGeom>
            <a:solidFill>
              <a:srgbClr val="F4901A"/>
            </a:soli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305972" y="3615841"/>
            <a:ext cx="2773680" cy="1323439"/>
          </a:xfrm>
          <a:prstGeom prst="rect">
            <a:avLst/>
          </a:prstGeom>
          <a:noFill/>
        </p:spPr>
        <p:txBody>
          <a:bodyPr wrap="square" rtlCol="0">
            <a:spAutoFit/>
          </a:bodyPr>
          <a:lstStyle/>
          <a:p>
            <a:r>
              <a:rPr lang="en-US" sz="2000" dirty="0" smtClean="0"/>
              <a:t>Palm oil plantations expanded by 120,000-140,000 ha/</a:t>
            </a:r>
            <a:r>
              <a:rPr lang="en-US" sz="2000" dirty="0" err="1" smtClean="0"/>
              <a:t>yr</a:t>
            </a:r>
            <a:r>
              <a:rPr lang="en-US" sz="2000" dirty="0" smtClean="0"/>
              <a:t> since 2000</a:t>
            </a:r>
            <a:endParaRPr lang="en-US" sz="2000" dirty="0"/>
          </a:p>
        </p:txBody>
      </p:sp>
    </p:spTree>
    <p:extLst>
      <p:ext uri="{BB962C8B-B14F-4D97-AF65-F5344CB8AC3E}">
        <p14:creationId xmlns:p14="http://schemas.microsoft.com/office/powerpoint/2010/main" val="550780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8944" y="330055"/>
            <a:ext cx="7628605" cy="5894831"/>
          </a:xfrm>
          <a:prstGeom prst="rect">
            <a:avLst/>
          </a:prstGeom>
        </p:spPr>
      </p:pic>
      <p:sp>
        <p:nvSpPr>
          <p:cNvPr id="2" name="Text Placeholder 1"/>
          <p:cNvSpPr>
            <a:spLocks noGrp="1"/>
          </p:cNvSpPr>
          <p:nvPr>
            <p:ph type="body" sz="quarter" idx="11"/>
          </p:nvPr>
        </p:nvSpPr>
        <p:spPr>
          <a:xfrm>
            <a:off x="521208" y="2194963"/>
            <a:ext cx="2948414" cy="2511190"/>
          </a:xfrm>
        </p:spPr>
        <p:txBody>
          <a:bodyPr>
            <a:normAutofit/>
          </a:bodyPr>
          <a:lstStyle/>
          <a:p>
            <a:r>
              <a:rPr lang="en-US" dirty="0" smtClean="0"/>
              <a:t>Indonesia </a:t>
            </a:r>
            <a:r>
              <a:rPr lang="en-US" dirty="0"/>
              <a:t>has set </a:t>
            </a:r>
            <a:r>
              <a:rPr lang="en-US" dirty="0" smtClean="0"/>
              <a:t>a        goal to expand palm        </a:t>
            </a:r>
            <a:r>
              <a:rPr lang="en-US" dirty="0"/>
              <a:t>oil </a:t>
            </a:r>
            <a:r>
              <a:rPr lang="en-US" dirty="0" smtClean="0"/>
              <a:t>plantations by 20      </a:t>
            </a:r>
            <a:r>
              <a:rPr lang="en-US" dirty="0"/>
              <a:t>million </a:t>
            </a:r>
            <a:r>
              <a:rPr lang="en-US" dirty="0" smtClean="0"/>
              <a:t>ha by 2020</a:t>
            </a:r>
          </a:p>
          <a:p>
            <a:endParaRPr lang="en-US" dirty="0" smtClean="0"/>
          </a:p>
        </p:txBody>
      </p:sp>
      <p:sp>
        <p:nvSpPr>
          <p:cNvPr id="3" name="Text Placeholder 2"/>
          <p:cNvSpPr>
            <a:spLocks noGrp="1"/>
          </p:cNvSpPr>
          <p:nvPr>
            <p:ph type="body" sz="quarter" idx="10"/>
          </p:nvPr>
        </p:nvSpPr>
        <p:spPr>
          <a:xfrm>
            <a:off x="521208" y="599569"/>
            <a:ext cx="3566160" cy="1325880"/>
          </a:xfrm>
        </p:spPr>
        <p:txBody>
          <a:bodyPr>
            <a:noAutofit/>
          </a:bodyPr>
          <a:lstStyle/>
          <a:p>
            <a:r>
              <a:rPr lang="en-US" dirty="0" smtClean="0"/>
              <a:t>Current Plantations</a:t>
            </a:r>
            <a:endParaRPr lang="en-US" dirty="0"/>
          </a:p>
        </p:txBody>
      </p:sp>
      <p:sp>
        <p:nvSpPr>
          <p:cNvPr id="5" name="Text Placeholder 4"/>
          <p:cNvSpPr>
            <a:spLocks noGrp="1"/>
          </p:cNvSpPr>
          <p:nvPr>
            <p:ph type="body" sz="quarter" idx="13"/>
          </p:nvPr>
        </p:nvSpPr>
        <p:spPr>
          <a:xfrm>
            <a:off x="6238875" y="6647134"/>
            <a:ext cx="3253174" cy="259656"/>
          </a:xfrm>
        </p:spPr>
        <p:txBody>
          <a:bodyPr>
            <a:normAutofit fontScale="70000" lnSpcReduction="20000"/>
          </a:bodyPr>
          <a:lstStyle/>
          <a:p>
            <a:r>
              <a:rPr lang="en-US" dirty="0" smtClean="0"/>
              <a:t>Data from: World Wildlife Fund and Global Forest Watch</a:t>
            </a:r>
            <a:endParaRPr lang="en-US" dirty="0"/>
          </a:p>
        </p:txBody>
      </p:sp>
      <p:grpSp>
        <p:nvGrpSpPr>
          <p:cNvPr id="6" name="Group 5"/>
          <p:cNvGrpSpPr/>
          <p:nvPr/>
        </p:nvGrpSpPr>
        <p:grpSpPr>
          <a:xfrm>
            <a:off x="5050356" y="5940968"/>
            <a:ext cx="1945779" cy="283918"/>
            <a:chOff x="4456253" y="5781687"/>
            <a:chExt cx="1945779" cy="283918"/>
          </a:xfrm>
        </p:grpSpPr>
        <p:sp>
          <p:nvSpPr>
            <p:cNvPr id="11" name="Rectangle 10"/>
            <p:cNvSpPr/>
            <p:nvPr/>
          </p:nvSpPr>
          <p:spPr>
            <a:xfrm>
              <a:off x="4456253" y="5829250"/>
              <a:ext cx="243069" cy="236355"/>
            </a:xfrm>
            <a:prstGeom prst="rect">
              <a:avLst/>
            </a:prstGeom>
            <a:solidFill>
              <a:srgbClr val="FF0000"/>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99322" y="5781687"/>
              <a:ext cx="1702710" cy="276999"/>
            </a:xfrm>
            <a:prstGeom prst="rect">
              <a:avLst/>
            </a:prstGeom>
            <a:noFill/>
          </p:spPr>
          <p:txBody>
            <a:bodyPr wrap="none" rtlCol="0">
              <a:spAutoFit/>
            </a:bodyPr>
            <a:lstStyle/>
            <a:p>
              <a:r>
                <a:rPr lang="en-US" sz="1200" dirty="0" smtClean="0"/>
                <a:t>Plantation Locations</a:t>
              </a:r>
              <a:endParaRPr lang="en-US" sz="1200" dirty="0"/>
            </a:p>
          </p:txBody>
        </p:sp>
      </p:grpSp>
    </p:spTree>
    <p:extLst>
      <p:ext uri="{BB962C8B-B14F-4D97-AF65-F5344CB8AC3E}">
        <p14:creationId xmlns:p14="http://schemas.microsoft.com/office/powerpoint/2010/main" val="3148256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0115" y="179118"/>
            <a:ext cx="4703885" cy="2822331"/>
          </a:xfrm>
          <a:prstGeom prst="rect">
            <a:avLst/>
          </a:prstGeom>
          <a:effectLst>
            <a:softEdge rad="31750"/>
          </a:effectLst>
        </p:spPr>
      </p:pic>
      <p:sp>
        <p:nvSpPr>
          <p:cNvPr id="2" name="Text Placeholder 1"/>
          <p:cNvSpPr>
            <a:spLocks noGrp="1"/>
          </p:cNvSpPr>
          <p:nvPr>
            <p:ph type="body" sz="quarter" idx="11"/>
          </p:nvPr>
        </p:nvSpPr>
        <p:spPr>
          <a:xfrm>
            <a:off x="521208" y="1759975"/>
            <a:ext cx="3593592" cy="4675994"/>
          </a:xfrm>
        </p:spPr>
        <p:txBody>
          <a:bodyPr>
            <a:normAutofit/>
          </a:bodyPr>
          <a:lstStyle/>
          <a:p>
            <a:pPr fontAlgn="base"/>
            <a:r>
              <a:rPr lang="en-US" b="1" dirty="0"/>
              <a:t>Identify </a:t>
            </a:r>
            <a:r>
              <a:rPr lang="en-US" dirty="0"/>
              <a:t>current palm oil plantations in Central Kalimantan, Indonesia using </a:t>
            </a:r>
            <a:r>
              <a:rPr lang="en-US" dirty="0" err="1"/>
              <a:t>Maxent</a:t>
            </a:r>
            <a:r>
              <a:rPr lang="en-US" dirty="0"/>
              <a:t> </a:t>
            </a:r>
            <a:endParaRPr lang="en-US" dirty="0" smtClean="0"/>
          </a:p>
          <a:p>
            <a:pPr fontAlgn="base"/>
            <a:endParaRPr lang="en-US" b="1" dirty="0"/>
          </a:p>
          <a:p>
            <a:pPr fontAlgn="base"/>
            <a:r>
              <a:rPr lang="en-US" b="1" dirty="0"/>
              <a:t>Generate </a:t>
            </a:r>
            <a:r>
              <a:rPr lang="en-US" dirty="0"/>
              <a:t>a </a:t>
            </a:r>
            <a:r>
              <a:rPr lang="en-US" dirty="0" smtClean="0"/>
              <a:t>likelihood assessment </a:t>
            </a:r>
            <a:r>
              <a:rPr lang="en-US" dirty="0"/>
              <a:t>map of future palm oil plantations based on identified </a:t>
            </a:r>
            <a:r>
              <a:rPr lang="en-US" dirty="0" smtClean="0"/>
              <a:t>plantations</a:t>
            </a:r>
          </a:p>
          <a:p>
            <a:pPr fontAlgn="base"/>
            <a:endParaRPr lang="en-US" b="1" dirty="0"/>
          </a:p>
          <a:p>
            <a:r>
              <a:rPr lang="en-US" b="1" dirty="0"/>
              <a:t>Enhance</a:t>
            </a:r>
            <a:r>
              <a:rPr lang="en-US" dirty="0"/>
              <a:t> World Wildlife Fund’s ability to combat deforestation using NASA Earth observations</a:t>
            </a:r>
          </a:p>
        </p:txBody>
      </p:sp>
      <p:sp>
        <p:nvSpPr>
          <p:cNvPr id="3" name="Text Placeholder 2"/>
          <p:cNvSpPr>
            <a:spLocks noGrp="1"/>
          </p:cNvSpPr>
          <p:nvPr>
            <p:ph type="body" sz="quarter" idx="10"/>
          </p:nvPr>
        </p:nvSpPr>
        <p:spPr>
          <a:xfrm>
            <a:off x="548640" y="91440"/>
            <a:ext cx="3566160" cy="1325880"/>
          </a:xfrm>
        </p:spPr>
        <p:txBody>
          <a:bodyPr/>
          <a:lstStyle/>
          <a:p>
            <a:r>
              <a:rPr lang="en-US" dirty="0" smtClean="0"/>
              <a:t>Objectives</a:t>
            </a:r>
            <a:endParaRPr lang="en-US" dirty="0"/>
          </a:p>
        </p:txBody>
      </p:sp>
      <p:sp>
        <p:nvSpPr>
          <p:cNvPr id="5" name="Text Placeholder 4"/>
          <p:cNvSpPr>
            <a:spLocks noGrp="1"/>
          </p:cNvSpPr>
          <p:nvPr>
            <p:ph type="body" sz="quarter" idx="13"/>
          </p:nvPr>
        </p:nvSpPr>
        <p:spPr>
          <a:xfrm>
            <a:off x="7313655" y="2727129"/>
            <a:ext cx="1993392" cy="274320"/>
          </a:xfrm>
        </p:spPr>
        <p:txBody>
          <a:bodyPr>
            <a:normAutofit fontScale="70000" lnSpcReduction="20000"/>
          </a:bodyPr>
          <a:lstStyle/>
          <a:p>
            <a:r>
              <a:rPr lang="en-US" dirty="0" smtClean="0">
                <a:solidFill>
                  <a:schemeClr val="bg2"/>
                </a:solidFill>
              </a:rPr>
              <a:t>Image Credit: World Wildlife Fund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0115" y="2997398"/>
            <a:ext cx="4703885" cy="3779017"/>
          </a:xfrm>
          <a:prstGeom prst="rect">
            <a:avLst/>
          </a:prstGeom>
          <a:effectLst>
            <a:softEdge rad="31750"/>
          </a:effectLst>
        </p:spPr>
      </p:pic>
      <p:sp>
        <p:nvSpPr>
          <p:cNvPr id="8" name="Cloud 7"/>
          <p:cNvSpPr/>
          <p:nvPr/>
        </p:nvSpPr>
        <p:spPr>
          <a:xfrm>
            <a:off x="4629696" y="3173489"/>
            <a:ext cx="2351942" cy="1192193"/>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Don’t destroy my home!!!</a:t>
            </a:r>
            <a:endParaRPr lang="en-US" dirty="0"/>
          </a:p>
        </p:txBody>
      </p:sp>
      <p:sp>
        <p:nvSpPr>
          <p:cNvPr id="11" name="Text Placeholder 4"/>
          <p:cNvSpPr txBox="1">
            <a:spLocks/>
          </p:cNvSpPr>
          <p:nvPr/>
        </p:nvSpPr>
        <p:spPr>
          <a:xfrm>
            <a:off x="7150608" y="6443375"/>
            <a:ext cx="1993392" cy="27432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solidFill>
              </a:rPr>
              <a:t>Image Credit: Flickr (Restless Mind)</a:t>
            </a:r>
          </a:p>
        </p:txBody>
      </p:sp>
    </p:spTree>
    <p:extLst>
      <p:ext uri="{BB962C8B-B14F-4D97-AF65-F5344CB8AC3E}">
        <p14:creationId xmlns:p14="http://schemas.microsoft.com/office/powerpoint/2010/main" val="251354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2980944" cy="4323002"/>
          </a:xfrm>
        </p:spPr>
        <p:txBody>
          <a:bodyPr>
            <a:normAutofit/>
          </a:bodyPr>
          <a:lstStyle/>
          <a:p>
            <a:r>
              <a:rPr lang="en-US" sz="2800" b="1" dirty="0"/>
              <a:t>D</a:t>
            </a:r>
            <a:r>
              <a:rPr lang="en-US" sz="2800" b="1" dirty="0" smtClean="0"/>
              <a:t>eforestation</a:t>
            </a:r>
            <a:endParaRPr lang="en-US" sz="2800" b="1" dirty="0"/>
          </a:p>
          <a:p>
            <a:endParaRPr lang="en-US" sz="2800" b="1" dirty="0"/>
          </a:p>
          <a:p>
            <a:r>
              <a:rPr lang="en-US" sz="2800" b="1" dirty="0" smtClean="0"/>
              <a:t>Increasing CO</a:t>
            </a:r>
            <a:r>
              <a:rPr lang="en-US" sz="2800" b="1" baseline="-25000" dirty="0" smtClean="0"/>
              <a:t>2</a:t>
            </a:r>
            <a:r>
              <a:rPr lang="en-US" sz="2800" b="1" dirty="0" smtClean="0"/>
              <a:t> emissions </a:t>
            </a:r>
          </a:p>
          <a:p>
            <a:endParaRPr lang="en-US" sz="2800" b="1" dirty="0" smtClean="0"/>
          </a:p>
          <a:p>
            <a:r>
              <a:rPr lang="en-US" sz="2800" b="1" dirty="0" smtClean="0"/>
              <a:t>Rainforest and biodiversity loss</a:t>
            </a:r>
          </a:p>
          <a:p>
            <a:endParaRPr lang="en-US" dirty="0"/>
          </a:p>
        </p:txBody>
      </p:sp>
      <p:sp>
        <p:nvSpPr>
          <p:cNvPr id="3" name="Text Placeholder 2"/>
          <p:cNvSpPr>
            <a:spLocks noGrp="1"/>
          </p:cNvSpPr>
          <p:nvPr>
            <p:ph type="body" sz="quarter" idx="10"/>
          </p:nvPr>
        </p:nvSpPr>
        <p:spPr>
          <a:xfrm>
            <a:off x="548640" y="91440"/>
            <a:ext cx="3566160" cy="1517904"/>
          </a:xfrm>
        </p:spPr>
        <p:txBody>
          <a:bodyPr/>
          <a:lstStyle/>
          <a:p>
            <a:r>
              <a:rPr lang="en-US" dirty="0" smtClean="0"/>
              <a:t>Community Concerns</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4446" t="1795" r="14038" b="1155"/>
          <a:stretch/>
        </p:blipFill>
        <p:spPr>
          <a:xfrm>
            <a:off x="4547582" y="91440"/>
            <a:ext cx="4596418" cy="6691325"/>
          </a:xfrm>
          <a:effectLst>
            <a:softEdge rad="31750"/>
          </a:effectLst>
        </p:spPr>
      </p:pic>
      <p:sp>
        <p:nvSpPr>
          <p:cNvPr id="5" name="Text Placeholder 4"/>
          <p:cNvSpPr>
            <a:spLocks noGrp="1"/>
          </p:cNvSpPr>
          <p:nvPr>
            <p:ph type="body" sz="quarter" idx="13"/>
          </p:nvPr>
        </p:nvSpPr>
        <p:spPr>
          <a:xfrm>
            <a:off x="7176304" y="6539695"/>
            <a:ext cx="1967696" cy="239173"/>
          </a:xfrm>
        </p:spPr>
        <p:txBody>
          <a:bodyPr>
            <a:normAutofit lnSpcReduction="10000"/>
          </a:bodyPr>
          <a:lstStyle/>
          <a:p>
            <a:r>
              <a:rPr lang="en-US" dirty="0" smtClean="0">
                <a:solidFill>
                  <a:schemeClr val="bg2"/>
                </a:solidFill>
              </a:rPr>
              <a:t>Image Credit: Landsat 8</a:t>
            </a:r>
          </a:p>
          <a:p>
            <a:endParaRPr lang="en-US" dirty="0"/>
          </a:p>
        </p:txBody>
      </p:sp>
    </p:spTree>
    <p:extLst>
      <p:ext uri="{BB962C8B-B14F-4D97-AF65-F5344CB8AC3E}">
        <p14:creationId xmlns:p14="http://schemas.microsoft.com/office/powerpoint/2010/main" val="3202695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39" y="1616844"/>
            <a:ext cx="3593592" cy="4966835"/>
          </a:xfrm>
        </p:spPr>
        <p:txBody>
          <a:bodyPr>
            <a:normAutofit/>
          </a:bodyPr>
          <a:lstStyle/>
          <a:p>
            <a:r>
              <a:rPr lang="en-US" dirty="0" smtClean="0"/>
              <a:t>NASA Earth Observations:</a:t>
            </a:r>
          </a:p>
          <a:p>
            <a:pPr lvl="1"/>
            <a:r>
              <a:rPr lang="en-US" sz="1800" dirty="0" smtClean="0"/>
              <a:t>Giovanni Data Portal</a:t>
            </a:r>
          </a:p>
          <a:p>
            <a:pPr lvl="1"/>
            <a:r>
              <a:rPr lang="en-US" sz="1800" dirty="0" smtClean="0"/>
              <a:t>USGS Earth Explorer</a:t>
            </a:r>
          </a:p>
          <a:p>
            <a:endParaRPr lang="en-US" dirty="0" smtClean="0"/>
          </a:p>
          <a:p>
            <a:r>
              <a:rPr lang="en-US" dirty="0" smtClean="0"/>
              <a:t>Ancillary Data:</a:t>
            </a:r>
          </a:p>
          <a:p>
            <a:pPr lvl="1"/>
            <a:r>
              <a:rPr lang="en-US" sz="1800" dirty="0" smtClean="0"/>
              <a:t>DIVA GIS</a:t>
            </a:r>
          </a:p>
          <a:p>
            <a:pPr lvl="1"/>
            <a:r>
              <a:rPr lang="en-US" sz="1800" dirty="0" smtClean="0"/>
              <a:t> WORLDPOP.org</a:t>
            </a:r>
          </a:p>
          <a:p>
            <a:pPr lvl="1"/>
            <a:r>
              <a:rPr lang="en-US" sz="1800" dirty="0" smtClean="0"/>
              <a:t> Global Forest Watch</a:t>
            </a:r>
          </a:p>
          <a:p>
            <a:pPr lvl="1"/>
            <a:r>
              <a:rPr lang="en-US" sz="1800" dirty="0" smtClean="0"/>
              <a:t> World Resource Institute</a:t>
            </a:r>
            <a:endParaRPr lang="en-US" dirty="0"/>
          </a:p>
          <a:p>
            <a:endParaRPr lang="en-US" dirty="0" smtClean="0"/>
          </a:p>
          <a:p>
            <a:r>
              <a:rPr lang="en-US" dirty="0" smtClean="0"/>
              <a:t>WWF Field Data:</a:t>
            </a:r>
          </a:p>
          <a:p>
            <a:pPr lvl="1"/>
            <a:r>
              <a:rPr lang="en-US" sz="1700" dirty="0" smtClean="0"/>
              <a:t>WWF Indonesia</a:t>
            </a:r>
          </a:p>
          <a:p>
            <a:endParaRPr lang="en-US" dirty="0"/>
          </a:p>
          <a:p>
            <a:endParaRPr lang="en-US" dirty="0"/>
          </a:p>
        </p:txBody>
      </p:sp>
      <p:sp>
        <p:nvSpPr>
          <p:cNvPr id="3" name="Text Placeholder 2"/>
          <p:cNvSpPr>
            <a:spLocks noGrp="1"/>
          </p:cNvSpPr>
          <p:nvPr>
            <p:ph type="body" sz="quarter" idx="10"/>
          </p:nvPr>
        </p:nvSpPr>
        <p:spPr>
          <a:xfrm>
            <a:off x="548639" y="640080"/>
            <a:ext cx="4773373" cy="726383"/>
          </a:xfrm>
        </p:spPr>
        <p:txBody>
          <a:bodyPr>
            <a:normAutofit/>
          </a:bodyPr>
          <a:lstStyle/>
          <a:p>
            <a:r>
              <a:rPr lang="en-US" dirty="0" smtClean="0"/>
              <a:t>Data Acquisition</a:t>
            </a:r>
            <a:endParaRPr lang="en-US" dirty="0"/>
          </a:p>
        </p:txBody>
      </p:sp>
      <p:pic>
        <p:nvPicPr>
          <p:cNvPr id="14" name="Picture 4" descr="06 Aqu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789" y="515814"/>
            <a:ext cx="2015625" cy="10553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12 SRT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9461" y="3982331"/>
            <a:ext cx="1236277" cy="13660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08 GP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299" y="2264967"/>
            <a:ext cx="2110603" cy="10553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04 TRM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7507" y="1307008"/>
            <a:ext cx="1239979" cy="10553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05 Terr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0603" y="3311429"/>
            <a:ext cx="1403550" cy="105530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192263" y="4308592"/>
            <a:ext cx="1569708" cy="369332"/>
          </a:xfrm>
          <a:prstGeom prst="rect">
            <a:avLst/>
          </a:prstGeom>
        </p:spPr>
        <p:txBody>
          <a:bodyPr wrap="square">
            <a:spAutoFit/>
          </a:bodyPr>
          <a:lstStyle/>
          <a:p>
            <a:r>
              <a:rPr lang="en-US" dirty="0" smtClean="0"/>
              <a:t>Terra MODIS</a:t>
            </a:r>
            <a:endParaRPr lang="en-US" dirty="0">
              <a:effectLst/>
            </a:endParaRPr>
          </a:p>
        </p:txBody>
      </p:sp>
      <p:sp>
        <p:nvSpPr>
          <p:cNvPr id="20" name="Rectangle 19"/>
          <p:cNvSpPr/>
          <p:nvPr/>
        </p:nvSpPr>
        <p:spPr>
          <a:xfrm>
            <a:off x="5286587" y="5351812"/>
            <a:ext cx="1414262" cy="369332"/>
          </a:xfrm>
          <a:prstGeom prst="rect">
            <a:avLst/>
          </a:prstGeom>
        </p:spPr>
        <p:txBody>
          <a:bodyPr wrap="square">
            <a:spAutoFit/>
          </a:bodyPr>
          <a:lstStyle/>
          <a:p>
            <a:r>
              <a:rPr lang="en-US" dirty="0" smtClean="0"/>
              <a:t>SRTM IFSAR</a:t>
            </a:r>
            <a:endParaRPr lang="en-US" dirty="0"/>
          </a:p>
        </p:txBody>
      </p:sp>
      <p:sp>
        <p:nvSpPr>
          <p:cNvPr id="21" name="Rectangle 20"/>
          <p:cNvSpPr/>
          <p:nvPr/>
        </p:nvSpPr>
        <p:spPr>
          <a:xfrm>
            <a:off x="5190393" y="1594460"/>
            <a:ext cx="1625949" cy="369332"/>
          </a:xfrm>
          <a:prstGeom prst="rect">
            <a:avLst/>
          </a:prstGeom>
        </p:spPr>
        <p:txBody>
          <a:bodyPr wrap="square">
            <a:spAutoFit/>
          </a:bodyPr>
          <a:lstStyle/>
          <a:p>
            <a:r>
              <a:rPr lang="en-US" dirty="0" smtClean="0"/>
              <a:t>Aqua MODIS</a:t>
            </a:r>
            <a:endParaRPr lang="en-US" dirty="0"/>
          </a:p>
        </p:txBody>
      </p:sp>
      <p:sp>
        <p:nvSpPr>
          <p:cNvPr id="22" name="Rectangle 21"/>
          <p:cNvSpPr/>
          <p:nvPr/>
        </p:nvSpPr>
        <p:spPr>
          <a:xfrm>
            <a:off x="5336368" y="3334941"/>
            <a:ext cx="1314701" cy="369332"/>
          </a:xfrm>
          <a:prstGeom prst="rect">
            <a:avLst/>
          </a:prstGeom>
        </p:spPr>
        <p:txBody>
          <a:bodyPr wrap="square">
            <a:spAutoFit/>
          </a:bodyPr>
          <a:lstStyle/>
          <a:p>
            <a:r>
              <a:rPr lang="en-US" dirty="0" smtClean="0"/>
              <a:t>GPM GMI</a:t>
            </a:r>
            <a:endParaRPr lang="en-US" dirty="0"/>
          </a:p>
        </p:txBody>
      </p:sp>
      <p:sp>
        <p:nvSpPr>
          <p:cNvPr id="23" name="Rectangle 22"/>
          <p:cNvSpPr/>
          <p:nvPr/>
        </p:nvSpPr>
        <p:spPr>
          <a:xfrm>
            <a:off x="7192263" y="2256128"/>
            <a:ext cx="1302586" cy="369332"/>
          </a:xfrm>
          <a:prstGeom prst="rect">
            <a:avLst/>
          </a:prstGeom>
        </p:spPr>
        <p:txBody>
          <a:bodyPr wrap="square">
            <a:spAutoFit/>
          </a:bodyPr>
          <a:lstStyle/>
          <a:p>
            <a:r>
              <a:rPr lang="en-US" dirty="0" smtClean="0"/>
              <a:t>TRMM TMI</a:t>
            </a:r>
            <a:endParaRPr lang="en-US" dirty="0"/>
          </a:p>
        </p:txBody>
      </p:sp>
    </p:spTree>
    <p:extLst>
      <p:ext uri="{BB962C8B-B14F-4D97-AF65-F5344CB8AC3E}">
        <p14:creationId xmlns:p14="http://schemas.microsoft.com/office/powerpoint/2010/main" val="371084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356" t="14982" r="24140" b="21648"/>
          <a:stretch/>
        </p:blipFill>
        <p:spPr>
          <a:xfrm>
            <a:off x="4381260" y="4530902"/>
            <a:ext cx="2559440" cy="2182748"/>
          </a:xfrm>
          <a:prstGeom prst="rect">
            <a:avLst/>
          </a:prstGeom>
          <a:ln>
            <a:noFill/>
          </a:ln>
        </p:spPr>
      </p:pic>
      <p:sp>
        <p:nvSpPr>
          <p:cNvPr id="2" name="Text Placeholder 1"/>
          <p:cNvSpPr>
            <a:spLocks noGrp="1"/>
          </p:cNvSpPr>
          <p:nvPr>
            <p:ph type="body" sz="quarter" idx="11"/>
          </p:nvPr>
        </p:nvSpPr>
        <p:spPr>
          <a:xfrm>
            <a:off x="548639" y="1616844"/>
            <a:ext cx="3593592" cy="2225691"/>
          </a:xfrm>
        </p:spPr>
        <p:txBody>
          <a:bodyPr>
            <a:normAutofit/>
          </a:bodyPr>
          <a:lstStyle/>
          <a:p>
            <a:r>
              <a:rPr lang="en-US" dirty="0" smtClean="0"/>
              <a:t>NASA Earth Observations:</a:t>
            </a:r>
          </a:p>
          <a:p>
            <a:pPr lvl="1"/>
            <a:r>
              <a:rPr lang="en-US" sz="1700" dirty="0" smtClean="0"/>
              <a:t>Precipitation</a:t>
            </a:r>
          </a:p>
          <a:p>
            <a:pPr lvl="1"/>
            <a:r>
              <a:rPr lang="en-US" sz="1700" dirty="0" smtClean="0"/>
              <a:t>Relative Humidity</a:t>
            </a:r>
          </a:p>
          <a:p>
            <a:pPr lvl="1"/>
            <a:r>
              <a:rPr lang="en-US" sz="1700" b="1" dirty="0" smtClean="0"/>
              <a:t>NDVI</a:t>
            </a:r>
          </a:p>
          <a:p>
            <a:pPr lvl="1"/>
            <a:r>
              <a:rPr lang="en-US" sz="1700" dirty="0" smtClean="0"/>
              <a:t>EVI</a:t>
            </a:r>
          </a:p>
          <a:p>
            <a:pPr lvl="1"/>
            <a:r>
              <a:rPr lang="en-US" sz="1700" dirty="0" smtClean="0"/>
              <a:t>Surface Temperature</a:t>
            </a:r>
          </a:p>
          <a:p>
            <a:pPr lvl="1"/>
            <a:r>
              <a:rPr lang="en-US" sz="1700" b="1" dirty="0" smtClean="0"/>
              <a:t>Elevation/Slope</a:t>
            </a:r>
          </a:p>
        </p:txBody>
      </p:sp>
      <p:sp>
        <p:nvSpPr>
          <p:cNvPr id="3" name="Text Placeholder 2"/>
          <p:cNvSpPr>
            <a:spLocks noGrp="1"/>
          </p:cNvSpPr>
          <p:nvPr>
            <p:ph type="body" sz="quarter" idx="10"/>
          </p:nvPr>
        </p:nvSpPr>
        <p:spPr>
          <a:xfrm>
            <a:off x="548639" y="640080"/>
            <a:ext cx="4773373" cy="726383"/>
          </a:xfrm>
        </p:spPr>
        <p:txBody>
          <a:bodyPr>
            <a:normAutofit/>
          </a:bodyPr>
          <a:lstStyle/>
          <a:p>
            <a:r>
              <a:rPr lang="en-US" dirty="0" smtClean="0"/>
              <a:t>Data Acquisition</a:t>
            </a:r>
            <a:endParaRPr lang="en-US" dirty="0"/>
          </a:p>
        </p:txBody>
      </p:sp>
      <p:sp>
        <p:nvSpPr>
          <p:cNvPr id="7" name="Rectangle 6"/>
          <p:cNvSpPr/>
          <p:nvPr/>
        </p:nvSpPr>
        <p:spPr>
          <a:xfrm>
            <a:off x="5070297" y="1616844"/>
            <a:ext cx="4572000" cy="3016210"/>
          </a:xfrm>
          <a:prstGeom prst="rect">
            <a:avLst/>
          </a:prstGeom>
        </p:spPr>
        <p:txBody>
          <a:bodyPr>
            <a:spAutoFit/>
          </a:bodyPr>
          <a:lstStyle/>
          <a:p>
            <a:r>
              <a:rPr lang="en-US" sz="2000" dirty="0" smtClean="0"/>
              <a:t>Ancillary Data:</a:t>
            </a:r>
          </a:p>
          <a:p>
            <a:pPr marL="742950" lvl="2" indent="-285750">
              <a:buFont typeface="Arial" panose="020B0604020202020204" pitchFamily="34" charset="0"/>
              <a:buChar char="•"/>
            </a:pPr>
            <a:r>
              <a:rPr lang="en-US" sz="1700" dirty="0" smtClean="0"/>
              <a:t>Roads</a:t>
            </a:r>
          </a:p>
          <a:p>
            <a:pPr marL="742950" lvl="2" indent="-285750">
              <a:buFont typeface="Arial" panose="020B0604020202020204" pitchFamily="34" charset="0"/>
              <a:buChar char="•"/>
            </a:pPr>
            <a:r>
              <a:rPr lang="en-US" sz="1700" dirty="0" smtClean="0"/>
              <a:t>Administrative Boundaries</a:t>
            </a:r>
          </a:p>
          <a:p>
            <a:pPr marL="742950" lvl="2" indent="-285750">
              <a:buFont typeface="Arial" panose="020B0604020202020204" pitchFamily="34" charset="0"/>
              <a:buChar char="•"/>
            </a:pPr>
            <a:r>
              <a:rPr lang="en-US" sz="1700" dirty="0" smtClean="0"/>
              <a:t>Water</a:t>
            </a:r>
          </a:p>
          <a:p>
            <a:pPr marL="742950" lvl="2" indent="-285750">
              <a:buFont typeface="Arial" panose="020B0604020202020204" pitchFamily="34" charset="0"/>
              <a:buChar char="•"/>
            </a:pPr>
            <a:r>
              <a:rPr lang="en-US" sz="1700" dirty="0" smtClean="0"/>
              <a:t>Settlements</a:t>
            </a:r>
          </a:p>
          <a:p>
            <a:pPr marL="742950" lvl="2" indent="-285750">
              <a:buFont typeface="Arial" panose="020B0604020202020204" pitchFamily="34" charset="0"/>
              <a:buChar char="•"/>
            </a:pPr>
            <a:r>
              <a:rPr lang="en-US" sz="1700" dirty="0" smtClean="0"/>
              <a:t>Population</a:t>
            </a:r>
          </a:p>
          <a:p>
            <a:pPr marL="742950" lvl="2" indent="-285750">
              <a:buFont typeface="Arial" panose="020B0604020202020204" pitchFamily="34" charset="0"/>
              <a:buChar char="•"/>
            </a:pPr>
            <a:r>
              <a:rPr lang="en-US" sz="1700" dirty="0" smtClean="0"/>
              <a:t>Protected Areas</a:t>
            </a:r>
          </a:p>
          <a:p>
            <a:pPr marL="742950" lvl="2" indent="-285750">
              <a:buFont typeface="Arial" panose="020B0604020202020204" pitchFamily="34" charset="0"/>
              <a:buChar char="•"/>
            </a:pPr>
            <a:r>
              <a:rPr lang="en-US" sz="1700" dirty="0" smtClean="0"/>
              <a:t>Soil Type</a:t>
            </a:r>
          </a:p>
          <a:p>
            <a:pPr marL="742950" lvl="2" indent="-285750">
              <a:buFont typeface="Arial" panose="020B0604020202020204" pitchFamily="34" charset="0"/>
              <a:buChar char="•"/>
            </a:pPr>
            <a:r>
              <a:rPr lang="en-US" sz="1700" b="1" dirty="0" err="1" smtClean="0"/>
              <a:t>Peatlands</a:t>
            </a:r>
            <a:endParaRPr lang="en-US" sz="1700" b="1" dirty="0" smtClean="0"/>
          </a:p>
          <a:p>
            <a:pPr marL="742950" lvl="2" indent="-285750">
              <a:buFont typeface="Arial" panose="020B0604020202020204" pitchFamily="34" charset="0"/>
              <a:buChar char="•"/>
            </a:pPr>
            <a:r>
              <a:rPr lang="en-US" sz="1700" b="1" dirty="0" smtClean="0"/>
              <a:t>Plantations</a:t>
            </a:r>
          </a:p>
          <a:p>
            <a:pPr marL="742950" lvl="2" indent="-285750">
              <a:buFont typeface="Arial" panose="020B0604020202020204" pitchFamily="34" charset="0"/>
              <a:buChar char="•"/>
            </a:pPr>
            <a:r>
              <a:rPr lang="en-US" sz="1700" dirty="0" smtClean="0"/>
              <a:t>Concessions</a:t>
            </a:r>
            <a:endParaRPr lang="en-US" sz="2000" dirty="0"/>
          </a:p>
        </p:txBody>
      </p:sp>
      <p:pic>
        <p:nvPicPr>
          <p:cNvPr id="9" name="Picture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7987" t="12585" r="16850" b="10412"/>
          <a:stretch/>
        </p:blipFill>
        <p:spPr>
          <a:xfrm>
            <a:off x="0" y="4530902"/>
            <a:ext cx="2478789" cy="2227443"/>
          </a:xfrm>
          <a:prstGeom prst="rect">
            <a:avLst/>
          </a:prstGeom>
        </p:spPr>
      </p:pic>
      <p:pic>
        <p:nvPicPr>
          <p:cNvPr id="10" name="Picture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4494" t="3768" r="14382" b="3681"/>
          <a:stretch/>
        </p:blipFill>
        <p:spPr>
          <a:xfrm>
            <a:off x="2146641" y="4530902"/>
            <a:ext cx="2556019" cy="2140110"/>
          </a:xfrm>
          <a:prstGeom prst="rect">
            <a:avLst/>
          </a:prstGeom>
        </p:spPr>
      </p:pic>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608" t="26367" r="30748" b="29888"/>
          <a:stretch/>
        </p:blipFill>
        <p:spPr>
          <a:xfrm>
            <a:off x="6605131" y="4566351"/>
            <a:ext cx="2559110" cy="2147299"/>
          </a:xfrm>
          <a:prstGeom prst="rect">
            <a:avLst/>
          </a:prstGeom>
        </p:spPr>
      </p:pic>
    </p:spTree>
    <p:extLst>
      <p:ext uri="{BB962C8B-B14F-4D97-AF65-F5344CB8AC3E}">
        <p14:creationId xmlns:p14="http://schemas.microsoft.com/office/powerpoint/2010/main" val="2707556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8080</TotalTime>
  <Words>1571</Words>
  <Application>Microsoft Office PowerPoint</Application>
  <PresentationFormat>On-screen Show (4:3)</PresentationFormat>
  <Paragraphs>329</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354</cp:revision>
  <dcterms:created xsi:type="dcterms:W3CDTF">2015-05-18T13:26:09Z</dcterms:created>
  <dcterms:modified xsi:type="dcterms:W3CDTF">2016-04-08T19:43:36Z</dcterms:modified>
</cp:coreProperties>
</file>