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5" r:id="rId2"/>
    <p:sldId id="288" r:id="rId3"/>
    <p:sldId id="278" r:id="rId4"/>
    <p:sldId id="287" r:id="rId5"/>
    <p:sldId id="279" r:id="rId6"/>
    <p:sldId id="289" r:id="rId7"/>
    <p:sldId id="290" r:id="rId8"/>
    <p:sldId id="291" r:id="rId9"/>
    <p:sldId id="292" r:id="rId10"/>
    <p:sldId id="282" r:id="rId11"/>
    <p:sldId id="283"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 clrIdx="0">
    <p:extLst>
      <p:ext uri="{19B8F6BF-5375-455C-9EA6-DF929625EA0E}">
        <p15:presenceInfo xmlns:p15="http://schemas.microsoft.com/office/powerpoint/2012/main" userId="S-1-5-21-330711430-3775241029-4075259233-667967" providerId="AD"/>
      </p:ext>
    </p:extLst>
  </p:cmAuthor>
  <p:cmAuthor id="2" name="Clayton, Amanda L. (LARC)[SSAI DEVELOP]" initials="CAL(D" lastIdx="14" clrIdx="1">
    <p:extLst>
      <p:ext uri="{19B8F6BF-5375-455C-9EA6-DF929625EA0E}">
        <p15:presenceInfo xmlns:p15="http://schemas.microsoft.com/office/powerpoint/2012/main" userId="S-1-5-21-330711430-3775241029-4075259233-682401" providerId="AD"/>
      </p:ext>
    </p:extLst>
  </p:cmAuthor>
  <p:cmAuthor id="3" name="Avery, Ryan B. (LARC-E3)[SSAI DEVELOP]" initials="ARB(D" lastIdx="4" clrIdx="2">
    <p:extLst>
      <p:ext uri="{19B8F6BF-5375-455C-9EA6-DF929625EA0E}">
        <p15:presenceInfo xmlns:p15="http://schemas.microsoft.com/office/powerpoint/2012/main" userId="S-1-5-21-330711430-3775241029-4075259233-721664" providerId="AD"/>
      </p:ext>
    </p:extLst>
  </p:cmAuthor>
  <p:cmAuthor id="4" name="Miller, Tiffani N. (LARC-E3)[SSAI DEVELOP]" initials="MTN(D" lastIdx="5"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442"/>
    <a:srgbClr val="52B37B"/>
    <a:srgbClr val="218754"/>
    <a:srgbClr val="EA7845"/>
    <a:srgbClr val="EAA24A"/>
    <a:srgbClr val="586991"/>
    <a:srgbClr val="7DB862"/>
    <a:srgbClr val="FFFFFF"/>
    <a:srgbClr val="E9A14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85312" autoAdjust="0"/>
  </p:normalViewPr>
  <p:slideViewPr>
    <p:cSldViewPr snapToGrid="0">
      <p:cViewPr varScale="1">
        <p:scale>
          <a:sx n="77" d="100"/>
          <a:sy n="77" d="100"/>
        </p:scale>
        <p:origin x="858" y="84"/>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B93EC-35CE-4C5C-B861-BED0C24BB5DC}"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US"/>
        </a:p>
      </dgm:t>
    </dgm:pt>
    <dgm:pt modelId="{4E03DC74-C6EC-4C33-949C-57B143A00298}">
      <dgm:prSet phldrT="[Text]"/>
      <dgm:spPr>
        <a:solidFill>
          <a:srgbClr val="C15442"/>
        </a:solidFill>
      </dgm:spPr>
      <dgm:t>
        <a:bodyPr/>
        <a:lstStyle/>
        <a:p>
          <a:r>
            <a:rPr lang="en-US" dirty="0"/>
            <a:t>PM</a:t>
          </a:r>
          <a:r>
            <a:rPr lang="en-US" baseline="-25000" dirty="0"/>
            <a:t>10</a:t>
          </a:r>
          <a:r>
            <a:rPr lang="en-US" dirty="0"/>
            <a:t> Land Use Regression Model </a:t>
          </a:r>
        </a:p>
      </dgm:t>
    </dgm:pt>
    <dgm:pt modelId="{287B4BBD-FB0E-4FC5-B3D1-0D8C4EC01492}" type="parTrans" cxnId="{3434A5B7-EA6A-4F99-860D-95B52543A0F9}">
      <dgm:prSet/>
      <dgm:spPr/>
      <dgm:t>
        <a:bodyPr/>
        <a:lstStyle/>
        <a:p>
          <a:endParaRPr lang="en-US"/>
        </a:p>
      </dgm:t>
    </dgm:pt>
    <dgm:pt modelId="{6C9860E5-9B15-4696-9BDB-05E64D3F4CBB}" type="sibTrans" cxnId="{3434A5B7-EA6A-4F99-860D-95B52543A0F9}">
      <dgm:prSet/>
      <dgm:spPr/>
      <dgm:t>
        <a:bodyPr/>
        <a:lstStyle/>
        <a:p>
          <a:endParaRPr lang="en-US"/>
        </a:p>
      </dgm:t>
    </dgm:pt>
    <dgm:pt modelId="{F905DCC3-933D-4F25-A1F0-51E3FC0057BE}">
      <dgm:prSet phldrT="[Text]"/>
      <dgm:spPr>
        <a:solidFill>
          <a:srgbClr val="C15442"/>
        </a:solidFill>
      </dgm:spPr>
      <dgm:t>
        <a:bodyPr/>
        <a:lstStyle/>
        <a:p>
          <a:r>
            <a:rPr lang="en-US" dirty="0"/>
            <a:t>Satellite Data (MODIS, Landsat 7 ETM+)</a:t>
          </a:r>
        </a:p>
      </dgm:t>
    </dgm:pt>
    <dgm:pt modelId="{1125734A-62D7-4CD1-A847-B33628E8B55D}" type="parTrans" cxnId="{DB9B3DC3-EF2E-418A-907C-092A597BA7B3}">
      <dgm:prSet/>
      <dgm:spPr/>
      <dgm:t>
        <a:bodyPr/>
        <a:lstStyle/>
        <a:p>
          <a:endParaRPr lang="en-US"/>
        </a:p>
      </dgm:t>
    </dgm:pt>
    <dgm:pt modelId="{7C8D0935-6049-4593-87EB-3889E33E6093}" type="sibTrans" cxnId="{DB9B3DC3-EF2E-418A-907C-092A597BA7B3}">
      <dgm:prSet/>
      <dgm:spPr/>
      <dgm:t>
        <a:bodyPr/>
        <a:lstStyle/>
        <a:p>
          <a:endParaRPr lang="en-US"/>
        </a:p>
      </dgm:t>
    </dgm:pt>
    <dgm:pt modelId="{25FFFA4D-788B-4DD6-8A80-4ECE623F1804}">
      <dgm:prSet phldrT="[Text]"/>
      <dgm:spPr>
        <a:solidFill>
          <a:srgbClr val="C15442"/>
        </a:solidFill>
      </dgm:spPr>
      <dgm:t>
        <a:bodyPr/>
        <a:lstStyle/>
        <a:p>
          <a:r>
            <a:rPr lang="en-US" dirty="0"/>
            <a:t>County Lane Data (TIGER/ Line Repository)</a:t>
          </a:r>
        </a:p>
      </dgm:t>
    </dgm:pt>
    <dgm:pt modelId="{62D86195-F820-4693-9D8E-2323F3749992}" type="parTrans" cxnId="{96EC8C0F-085A-4406-BC6F-0C443232D71A}">
      <dgm:prSet/>
      <dgm:spPr/>
      <dgm:t>
        <a:bodyPr/>
        <a:lstStyle/>
        <a:p>
          <a:endParaRPr lang="en-US"/>
        </a:p>
      </dgm:t>
    </dgm:pt>
    <dgm:pt modelId="{78AB36D3-993A-40AF-AEF0-810B21A1FCAB}" type="sibTrans" cxnId="{96EC8C0F-085A-4406-BC6F-0C443232D71A}">
      <dgm:prSet/>
      <dgm:spPr/>
      <dgm:t>
        <a:bodyPr/>
        <a:lstStyle/>
        <a:p>
          <a:endParaRPr lang="en-US"/>
        </a:p>
      </dgm:t>
    </dgm:pt>
    <dgm:pt modelId="{00C08B0C-77B7-4180-8FF6-D9C25ED7D962}">
      <dgm:prSet phldrT="[Text]"/>
      <dgm:spPr>
        <a:solidFill>
          <a:srgbClr val="C15442"/>
        </a:solidFill>
      </dgm:spPr>
      <dgm:t>
        <a:bodyPr/>
        <a:lstStyle/>
        <a:p>
          <a:r>
            <a:rPr lang="en-US" dirty="0"/>
            <a:t>Meteorological Data (</a:t>
          </a:r>
          <a:r>
            <a:rPr lang="en-US" dirty="0" err="1"/>
            <a:t>Daymet</a:t>
          </a:r>
          <a:r>
            <a:rPr lang="en-US" dirty="0"/>
            <a:t>)</a:t>
          </a:r>
        </a:p>
      </dgm:t>
    </dgm:pt>
    <dgm:pt modelId="{16C38FEC-8C17-4C16-8B3C-1F88843501BF}" type="parTrans" cxnId="{48ED5DD8-8FB2-4978-A79F-9296F810130A}">
      <dgm:prSet/>
      <dgm:spPr/>
      <dgm:t>
        <a:bodyPr/>
        <a:lstStyle/>
        <a:p>
          <a:endParaRPr lang="en-US"/>
        </a:p>
      </dgm:t>
    </dgm:pt>
    <dgm:pt modelId="{3E17BEC0-F108-4994-8B11-4CA3E20BB780}" type="sibTrans" cxnId="{48ED5DD8-8FB2-4978-A79F-9296F810130A}">
      <dgm:prSet/>
      <dgm:spPr/>
      <dgm:t>
        <a:bodyPr/>
        <a:lstStyle/>
        <a:p>
          <a:endParaRPr lang="en-US"/>
        </a:p>
      </dgm:t>
    </dgm:pt>
    <dgm:pt modelId="{8F275EEB-A7CA-45E7-87B5-B408BBC36264}">
      <dgm:prSet phldrT="[Text]"/>
      <dgm:spPr>
        <a:solidFill>
          <a:srgbClr val="C15442"/>
        </a:solidFill>
      </dgm:spPr>
      <dgm:t>
        <a:bodyPr/>
        <a:lstStyle/>
        <a:p>
          <a:r>
            <a:rPr lang="en-US" dirty="0"/>
            <a:t>Transportation (TIGER/ Line &amp; Maricopa Air Quality Department Repository)</a:t>
          </a:r>
        </a:p>
      </dgm:t>
    </dgm:pt>
    <dgm:pt modelId="{97F850B4-CFF6-41A7-B8FE-AAA80DB9A4CD}" type="parTrans" cxnId="{076CCB1A-4C2C-4EC2-8BC3-614124DBB7B3}">
      <dgm:prSet/>
      <dgm:spPr/>
      <dgm:t>
        <a:bodyPr/>
        <a:lstStyle/>
        <a:p>
          <a:endParaRPr lang="en-US"/>
        </a:p>
      </dgm:t>
    </dgm:pt>
    <dgm:pt modelId="{7364FD9B-5126-4EAD-A501-000773F9646A}" type="sibTrans" cxnId="{076CCB1A-4C2C-4EC2-8BC3-614124DBB7B3}">
      <dgm:prSet/>
      <dgm:spPr/>
      <dgm:t>
        <a:bodyPr/>
        <a:lstStyle/>
        <a:p>
          <a:endParaRPr lang="en-US"/>
        </a:p>
      </dgm:t>
    </dgm:pt>
    <dgm:pt modelId="{33E05BFC-74BE-4FD7-8F73-82814664F7F9}">
      <dgm:prSet phldrT="[Text]"/>
      <dgm:spPr>
        <a:solidFill>
          <a:srgbClr val="C15442"/>
        </a:solidFill>
      </dgm:spPr>
      <dgm:t>
        <a:bodyPr/>
        <a:lstStyle/>
        <a:p>
          <a:r>
            <a:rPr lang="en-US" dirty="0"/>
            <a:t>Elevation (National Elevation Database – USGS)</a:t>
          </a:r>
        </a:p>
      </dgm:t>
    </dgm:pt>
    <dgm:pt modelId="{3D3B1C67-3FB5-4290-8982-D461D4C75D77}" type="parTrans" cxnId="{2387CD87-31CF-405F-9CEF-3A7288F36031}">
      <dgm:prSet/>
      <dgm:spPr/>
      <dgm:t>
        <a:bodyPr/>
        <a:lstStyle/>
        <a:p>
          <a:endParaRPr lang="en-US"/>
        </a:p>
      </dgm:t>
    </dgm:pt>
    <dgm:pt modelId="{21339A48-133A-400B-98C2-DC6D4DE6F035}" type="sibTrans" cxnId="{2387CD87-31CF-405F-9CEF-3A7288F36031}">
      <dgm:prSet/>
      <dgm:spPr/>
      <dgm:t>
        <a:bodyPr/>
        <a:lstStyle/>
        <a:p>
          <a:endParaRPr lang="en-US"/>
        </a:p>
      </dgm:t>
    </dgm:pt>
    <dgm:pt modelId="{37D187D8-243F-4DBB-8526-EC9FBB28AFB7}">
      <dgm:prSet phldrT="[Text]"/>
      <dgm:spPr>
        <a:solidFill>
          <a:srgbClr val="C15442"/>
        </a:solidFill>
      </dgm:spPr>
      <dgm:t>
        <a:bodyPr/>
        <a:lstStyle/>
        <a:p>
          <a:r>
            <a:rPr lang="en-US" dirty="0"/>
            <a:t>Land Cover (Landsat 5)</a:t>
          </a:r>
        </a:p>
      </dgm:t>
    </dgm:pt>
    <dgm:pt modelId="{8AF9FA67-A215-4BE6-A8A1-959BBC983CE8}" type="parTrans" cxnId="{1D94606F-0198-4462-BC08-C31EFF7E8CBA}">
      <dgm:prSet/>
      <dgm:spPr/>
      <dgm:t>
        <a:bodyPr/>
        <a:lstStyle/>
        <a:p>
          <a:endParaRPr lang="en-US"/>
        </a:p>
      </dgm:t>
    </dgm:pt>
    <dgm:pt modelId="{1D843DEE-3136-42AF-A26C-68906B131813}" type="sibTrans" cxnId="{1D94606F-0198-4462-BC08-C31EFF7E8CBA}">
      <dgm:prSet/>
      <dgm:spPr/>
      <dgm:t>
        <a:bodyPr/>
        <a:lstStyle/>
        <a:p>
          <a:endParaRPr lang="en-US"/>
        </a:p>
      </dgm:t>
    </dgm:pt>
    <dgm:pt modelId="{155EB4B5-D170-4A6B-A82F-E6D2F8B1ADDC}" type="pres">
      <dgm:prSet presAssocID="{30CB93EC-35CE-4C5C-B861-BED0C24BB5DC}" presName="cycle" presStyleCnt="0">
        <dgm:presLayoutVars>
          <dgm:chMax val="1"/>
          <dgm:dir/>
          <dgm:animLvl val="ctr"/>
          <dgm:resizeHandles val="exact"/>
        </dgm:presLayoutVars>
      </dgm:prSet>
      <dgm:spPr/>
    </dgm:pt>
    <dgm:pt modelId="{23AF5F24-5A14-4A53-9EBF-5557E3EFA0B5}" type="pres">
      <dgm:prSet presAssocID="{4E03DC74-C6EC-4C33-949C-57B143A00298}" presName="centerShape" presStyleLbl="node0" presStyleIdx="0" presStyleCnt="1"/>
      <dgm:spPr/>
    </dgm:pt>
    <dgm:pt modelId="{8BC89A9A-4D40-4E2F-A6A3-8C7B099811EC}" type="pres">
      <dgm:prSet presAssocID="{1125734A-62D7-4CD1-A847-B33628E8B55D}" presName="parTrans" presStyleLbl="bgSibTrans2D1" presStyleIdx="0" presStyleCnt="6"/>
      <dgm:spPr/>
    </dgm:pt>
    <dgm:pt modelId="{4FE9C34E-AA1B-412D-A63E-9E257B7E22A6}" type="pres">
      <dgm:prSet presAssocID="{F905DCC3-933D-4F25-A1F0-51E3FC0057BE}" presName="node" presStyleLbl="node1" presStyleIdx="0" presStyleCnt="6">
        <dgm:presLayoutVars>
          <dgm:bulletEnabled val="1"/>
        </dgm:presLayoutVars>
      </dgm:prSet>
      <dgm:spPr/>
    </dgm:pt>
    <dgm:pt modelId="{E55A5AD9-02E3-461F-8405-408464ECE52F}" type="pres">
      <dgm:prSet presAssocID="{62D86195-F820-4693-9D8E-2323F3749992}" presName="parTrans" presStyleLbl="bgSibTrans2D1" presStyleIdx="1" presStyleCnt="6"/>
      <dgm:spPr/>
    </dgm:pt>
    <dgm:pt modelId="{C6E17269-3B60-47B2-94A1-619C875C310B}" type="pres">
      <dgm:prSet presAssocID="{25FFFA4D-788B-4DD6-8A80-4ECE623F1804}" presName="node" presStyleLbl="node1" presStyleIdx="1" presStyleCnt="6">
        <dgm:presLayoutVars>
          <dgm:bulletEnabled val="1"/>
        </dgm:presLayoutVars>
      </dgm:prSet>
      <dgm:spPr/>
    </dgm:pt>
    <dgm:pt modelId="{CC2F5247-D53C-4B96-AA17-DD2841D60B3E}" type="pres">
      <dgm:prSet presAssocID="{16C38FEC-8C17-4C16-8B3C-1F88843501BF}" presName="parTrans" presStyleLbl="bgSibTrans2D1" presStyleIdx="2" presStyleCnt="6"/>
      <dgm:spPr/>
    </dgm:pt>
    <dgm:pt modelId="{E2E5AD2B-236E-4F33-A25D-077DAC15908F}" type="pres">
      <dgm:prSet presAssocID="{00C08B0C-77B7-4180-8FF6-D9C25ED7D962}" presName="node" presStyleLbl="node1" presStyleIdx="2" presStyleCnt="6">
        <dgm:presLayoutVars>
          <dgm:bulletEnabled val="1"/>
        </dgm:presLayoutVars>
      </dgm:prSet>
      <dgm:spPr/>
    </dgm:pt>
    <dgm:pt modelId="{572756E6-5C05-4315-A3F3-B65C7B90649A}" type="pres">
      <dgm:prSet presAssocID="{3D3B1C67-3FB5-4290-8982-D461D4C75D77}" presName="parTrans" presStyleLbl="bgSibTrans2D1" presStyleIdx="3" presStyleCnt="6"/>
      <dgm:spPr/>
    </dgm:pt>
    <dgm:pt modelId="{E763B106-FA9A-428F-B68E-534D2460BA03}" type="pres">
      <dgm:prSet presAssocID="{33E05BFC-74BE-4FD7-8F73-82814664F7F9}" presName="node" presStyleLbl="node1" presStyleIdx="3" presStyleCnt="6" custRadScaleRad="101063" custRadScaleInc="1362">
        <dgm:presLayoutVars>
          <dgm:bulletEnabled val="1"/>
        </dgm:presLayoutVars>
      </dgm:prSet>
      <dgm:spPr/>
    </dgm:pt>
    <dgm:pt modelId="{8A40B6BF-D5A7-46CF-8B83-0797B94ED65D}" type="pres">
      <dgm:prSet presAssocID="{8AF9FA67-A215-4BE6-A8A1-959BBC983CE8}" presName="parTrans" presStyleLbl="bgSibTrans2D1" presStyleIdx="4" presStyleCnt="6"/>
      <dgm:spPr/>
    </dgm:pt>
    <dgm:pt modelId="{6A3EF2E4-D693-4C0C-BB92-220A2AD8F67B}" type="pres">
      <dgm:prSet presAssocID="{37D187D8-243F-4DBB-8526-EC9FBB28AFB7}" presName="node" presStyleLbl="node1" presStyleIdx="4" presStyleCnt="6">
        <dgm:presLayoutVars>
          <dgm:bulletEnabled val="1"/>
        </dgm:presLayoutVars>
      </dgm:prSet>
      <dgm:spPr/>
    </dgm:pt>
    <dgm:pt modelId="{0ADA1D4A-B1CB-4683-BF5D-C55C0CEA6DD0}" type="pres">
      <dgm:prSet presAssocID="{97F850B4-CFF6-41A7-B8FE-AAA80DB9A4CD}" presName="parTrans" presStyleLbl="bgSibTrans2D1" presStyleIdx="5" presStyleCnt="6"/>
      <dgm:spPr/>
    </dgm:pt>
    <dgm:pt modelId="{7B0926DF-5F36-457F-9907-A7F7832A9380}" type="pres">
      <dgm:prSet presAssocID="{8F275EEB-A7CA-45E7-87B5-B408BBC36264}" presName="node" presStyleLbl="node1" presStyleIdx="5" presStyleCnt="6">
        <dgm:presLayoutVars>
          <dgm:bulletEnabled val="1"/>
        </dgm:presLayoutVars>
      </dgm:prSet>
      <dgm:spPr/>
    </dgm:pt>
  </dgm:ptLst>
  <dgm:cxnLst>
    <dgm:cxn modelId="{893D7941-A412-4632-8C88-2A0177CA717A}" type="presOf" srcId="{1125734A-62D7-4CD1-A847-B33628E8B55D}" destId="{8BC89A9A-4D40-4E2F-A6A3-8C7B099811EC}" srcOrd="0" destOrd="0" presId="urn:microsoft.com/office/officeart/2005/8/layout/radial4"/>
    <dgm:cxn modelId="{44FA2D6F-73BF-4F07-A943-2AC7640A53EB}" type="presOf" srcId="{3D3B1C67-3FB5-4290-8982-D461D4C75D77}" destId="{572756E6-5C05-4315-A3F3-B65C7B90649A}" srcOrd="0" destOrd="0" presId="urn:microsoft.com/office/officeart/2005/8/layout/radial4"/>
    <dgm:cxn modelId="{C289DE26-6E00-453C-8D13-24E84BCF4DD9}" type="presOf" srcId="{25FFFA4D-788B-4DD6-8A80-4ECE623F1804}" destId="{C6E17269-3B60-47B2-94A1-619C875C310B}" srcOrd="0" destOrd="0" presId="urn:microsoft.com/office/officeart/2005/8/layout/radial4"/>
    <dgm:cxn modelId="{48ED5DD8-8FB2-4978-A79F-9296F810130A}" srcId="{4E03DC74-C6EC-4C33-949C-57B143A00298}" destId="{00C08B0C-77B7-4180-8FF6-D9C25ED7D962}" srcOrd="2" destOrd="0" parTransId="{16C38FEC-8C17-4C16-8B3C-1F88843501BF}" sibTransId="{3E17BEC0-F108-4994-8B11-4CA3E20BB780}"/>
    <dgm:cxn modelId="{BAFAC0F3-5D3C-486B-A53F-5DE12F1E875D}" type="presOf" srcId="{F905DCC3-933D-4F25-A1F0-51E3FC0057BE}" destId="{4FE9C34E-AA1B-412D-A63E-9E257B7E22A6}" srcOrd="0" destOrd="0" presId="urn:microsoft.com/office/officeart/2005/8/layout/radial4"/>
    <dgm:cxn modelId="{DB9B3DC3-EF2E-418A-907C-092A597BA7B3}" srcId="{4E03DC74-C6EC-4C33-949C-57B143A00298}" destId="{F905DCC3-933D-4F25-A1F0-51E3FC0057BE}" srcOrd="0" destOrd="0" parTransId="{1125734A-62D7-4CD1-A847-B33628E8B55D}" sibTransId="{7C8D0935-6049-4593-87EB-3889E33E6093}"/>
    <dgm:cxn modelId="{42231ED0-EC21-44DA-98F9-48EA11F95512}" type="presOf" srcId="{00C08B0C-77B7-4180-8FF6-D9C25ED7D962}" destId="{E2E5AD2B-236E-4F33-A25D-077DAC15908F}" srcOrd="0" destOrd="0" presId="urn:microsoft.com/office/officeart/2005/8/layout/radial4"/>
    <dgm:cxn modelId="{D170162A-924C-4FDE-8ADD-5627BA04B678}" type="presOf" srcId="{97F850B4-CFF6-41A7-B8FE-AAA80DB9A4CD}" destId="{0ADA1D4A-B1CB-4683-BF5D-C55C0CEA6DD0}" srcOrd="0" destOrd="0" presId="urn:microsoft.com/office/officeart/2005/8/layout/radial4"/>
    <dgm:cxn modelId="{1D94606F-0198-4462-BC08-C31EFF7E8CBA}" srcId="{4E03DC74-C6EC-4C33-949C-57B143A00298}" destId="{37D187D8-243F-4DBB-8526-EC9FBB28AFB7}" srcOrd="4" destOrd="0" parTransId="{8AF9FA67-A215-4BE6-A8A1-959BBC983CE8}" sibTransId="{1D843DEE-3136-42AF-A26C-68906B131813}"/>
    <dgm:cxn modelId="{B2839842-0BA3-4421-81D2-6EE330FF88AD}" type="presOf" srcId="{37D187D8-243F-4DBB-8526-EC9FBB28AFB7}" destId="{6A3EF2E4-D693-4C0C-BB92-220A2AD8F67B}" srcOrd="0" destOrd="0" presId="urn:microsoft.com/office/officeart/2005/8/layout/radial4"/>
    <dgm:cxn modelId="{ABEBF1CF-B55A-4DB1-AEF9-3BF1B938F56D}" type="presOf" srcId="{4E03DC74-C6EC-4C33-949C-57B143A00298}" destId="{23AF5F24-5A14-4A53-9EBF-5557E3EFA0B5}" srcOrd="0" destOrd="0" presId="urn:microsoft.com/office/officeart/2005/8/layout/radial4"/>
    <dgm:cxn modelId="{2387CD87-31CF-405F-9CEF-3A7288F36031}" srcId="{4E03DC74-C6EC-4C33-949C-57B143A00298}" destId="{33E05BFC-74BE-4FD7-8F73-82814664F7F9}" srcOrd="3" destOrd="0" parTransId="{3D3B1C67-3FB5-4290-8982-D461D4C75D77}" sibTransId="{21339A48-133A-400B-98C2-DC6D4DE6F035}"/>
    <dgm:cxn modelId="{908CE2AA-2547-40B1-8836-F6AFE6CEB5D0}" type="presOf" srcId="{8AF9FA67-A215-4BE6-A8A1-959BBC983CE8}" destId="{8A40B6BF-D5A7-46CF-8B83-0797B94ED65D}" srcOrd="0" destOrd="0" presId="urn:microsoft.com/office/officeart/2005/8/layout/radial4"/>
    <dgm:cxn modelId="{EDFFA750-DB59-425C-B0F2-23CC4B4D9647}" type="presOf" srcId="{16C38FEC-8C17-4C16-8B3C-1F88843501BF}" destId="{CC2F5247-D53C-4B96-AA17-DD2841D60B3E}" srcOrd="0" destOrd="0" presId="urn:microsoft.com/office/officeart/2005/8/layout/radial4"/>
    <dgm:cxn modelId="{3434A5B7-EA6A-4F99-860D-95B52543A0F9}" srcId="{30CB93EC-35CE-4C5C-B861-BED0C24BB5DC}" destId="{4E03DC74-C6EC-4C33-949C-57B143A00298}" srcOrd="0" destOrd="0" parTransId="{287B4BBD-FB0E-4FC5-B3D1-0D8C4EC01492}" sibTransId="{6C9860E5-9B15-4696-9BDB-05E64D3F4CBB}"/>
    <dgm:cxn modelId="{4A1D465D-F339-41C0-8E3C-263E3B01D8E1}" type="presOf" srcId="{30CB93EC-35CE-4C5C-B861-BED0C24BB5DC}" destId="{155EB4B5-D170-4A6B-A82F-E6D2F8B1ADDC}" srcOrd="0" destOrd="0" presId="urn:microsoft.com/office/officeart/2005/8/layout/radial4"/>
    <dgm:cxn modelId="{7631B59D-7BFA-40C1-94A6-4C32D1160A7F}" type="presOf" srcId="{8F275EEB-A7CA-45E7-87B5-B408BBC36264}" destId="{7B0926DF-5F36-457F-9907-A7F7832A9380}" srcOrd="0" destOrd="0" presId="urn:microsoft.com/office/officeart/2005/8/layout/radial4"/>
    <dgm:cxn modelId="{B97CDD00-B4C2-4657-9E83-DFB2452BDCCF}" type="presOf" srcId="{62D86195-F820-4693-9D8E-2323F3749992}" destId="{E55A5AD9-02E3-461F-8405-408464ECE52F}" srcOrd="0" destOrd="0" presId="urn:microsoft.com/office/officeart/2005/8/layout/radial4"/>
    <dgm:cxn modelId="{049B6755-050C-4050-AE5C-4941B0308265}" type="presOf" srcId="{33E05BFC-74BE-4FD7-8F73-82814664F7F9}" destId="{E763B106-FA9A-428F-B68E-534D2460BA03}" srcOrd="0" destOrd="0" presId="urn:microsoft.com/office/officeart/2005/8/layout/radial4"/>
    <dgm:cxn modelId="{96EC8C0F-085A-4406-BC6F-0C443232D71A}" srcId="{4E03DC74-C6EC-4C33-949C-57B143A00298}" destId="{25FFFA4D-788B-4DD6-8A80-4ECE623F1804}" srcOrd="1" destOrd="0" parTransId="{62D86195-F820-4693-9D8E-2323F3749992}" sibTransId="{78AB36D3-993A-40AF-AEF0-810B21A1FCAB}"/>
    <dgm:cxn modelId="{076CCB1A-4C2C-4EC2-8BC3-614124DBB7B3}" srcId="{4E03DC74-C6EC-4C33-949C-57B143A00298}" destId="{8F275EEB-A7CA-45E7-87B5-B408BBC36264}" srcOrd="5" destOrd="0" parTransId="{97F850B4-CFF6-41A7-B8FE-AAA80DB9A4CD}" sibTransId="{7364FD9B-5126-4EAD-A501-000773F9646A}"/>
    <dgm:cxn modelId="{7B5B6A7C-A031-4035-911F-BBEDF60D7061}" type="presParOf" srcId="{155EB4B5-D170-4A6B-A82F-E6D2F8B1ADDC}" destId="{23AF5F24-5A14-4A53-9EBF-5557E3EFA0B5}" srcOrd="0" destOrd="0" presId="urn:microsoft.com/office/officeart/2005/8/layout/radial4"/>
    <dgm:cxn modelId="{508FF3EB-7B6C-45A0-B81F-1D06D9D98FFE}" type="presParOf" srcId="{155EB4B5-D170-4A6B-A82F-E6D2F8B1ADDC}" destId="{8BC89A9A-4D40-4E2F-A6A3-8C7B099811EC}" srcOrd="1" destOrd="0" presId="urn:microsoft.com/office/officeart/2005/8/layout/radial4"/>
    <dgm:cxn modelId="{CF6A1B65-A926-4FD8-AD73-BFA3D9E7DE9B}" type="presParOf" srcId="{155EB4B5-D170-4A6B-A82F-E6D2F8B1ADDC}" destId="{4FE9C34E-AA1B-412D-A63E-9E257B7E22A6}" srcOrd="2" destOrd="0" presId="urn:microsoft.com/office/officeart/2005/8/layout/radial4"/>
    <dgm:cxn modelId="{DD961E0E-083B-4CDA-A962-0860901085A9}" type="presParOf" srcId="{155EB4B5-D170-4A6B-A82F-E6D2F8B1ADDC}" destId="{E55A5AD9-02E3-461F-8405-408464ECE52F}" srcOrd="3" destOrd="0" presId="urn:microsoft.com/office/officeart/2005/8/layout/radial4"/>
    <dgm:cxn modelId="{599A5FE0-50D1-41F3-97BE-8D2FFEE7FF59}" type="presParOf" srcId="{155EB4B5-D170-4A6B-A82F-E6D2F8B1ADDC}" destId="{C6E17269-3B60-47B2-94A1-619C875C310B}" srcOrd="4" destOrd="0" presId="urn:microsoft.com/office/officeart/2005/8/layout/radial4"/>
    <dgm:cxn modelId="{4FAD4757-6E3A-425E-95A1-4B9D9321D876}" type="presParOf" srcId="{155EB4B5-D170-4A6B-A82F-E6D2F8B1ADDC}" destId="{CC2F5247-D53C-4B96-AA17-DD2841D60B3E}" srcOrd="5" destOrd="0" presId="urn:microsoft.com/office/officeart/2005/8/layout/radial4"/>
    <dgm:cxn modelId="{D67A0263-5ECE-43EB-9694-D0B199B3D12A}" type="presParOf" srcId="{155EB4B5-D170-4A6B-A82F-E6D2F8B1ADDC}" destId="{E2E5AD2B-236E-4F33-A25D-077DAC15908F}" srcOrd="6" destOrd="0" presId="urn:microsoft.com/office/officeart/2005/8/layout/radial4"/>
    <dgm:cxn modelId="{41A6049E-97D7-45D3-B3D7-67CAFC904273}" type="presParOf" srcId="{155EB4B5-D170-4A6B-A82F-E6D2F8B1ADDC}" destId="{572756E6-5C05-4315-A3F3-B65C7B90649A}" srcOrd="7" destOrd="0" presId="urn:microsoft.com/office/officeart/2005/8/layout/radial4"/>
    <dgm:cxn modelId="{2539D4CB-5F80-4455-9FB5-F379B41730EB}" type="presParOf" srcId="{155EB4B5-D170-4A6B-A82F-E6D2F8B1ADDC}" destId="{E763B106-FA9A-428F-B68E-534D2460BA03}" srcOrd="8" destOrd="0" presId="urn:microsoft.com/office/officeart/2005/8/layout/radial4"/>
    <dgm:cxn modelId="{1E70C95F-5D38-4AC4-9D85-4569CB00038A}" type="presParOf" srcId="{155EB4B5-D170-4A6B-A82F-E6D2F8B1ADDC}" destId="{8A40B6BF-D5A7-46CF-8B83-0797B94ED65D}" srcOrd="9" destOrd="0" presId="urn:microsoft.com/office/officeart/2005/8/layout/radial4"/>
    <dgm:cxn modelId="{E5A5AEF6-FB15-40E6-938C-71F134D69255}" type="presParOf" srcId="{155EB4B5-D170-4A6B-A82F-E6D2F8B1ADDC}" destId="{6A3EF2E4-D693-4C0C-BB92-220A2AD8F67B}" srcOrd="10" destOrd="0" presId="urn:microsoft.com/office/officeart/2005/8/layout/radial4"/>
    <dgm:cxn modelId="{F6A30DEA-D5C6-4EEA-BA92-D49D59695E2A}" type="presParOf" srcId="{155EB4B5-D170-4A6B-A82F-E6D2F8B1ADDC}" destId="{0ADA1D4A-B1CB-4683-BF5D-C55C0CEA6DD0}" srcOrd="11" destOrd="0" presId="urn:microsoft.com/office/officeart/2005/8/layout/radial4"/>
    <dgm:cxn modelId="{09D4AC17-188A-4756-A569-A90336848F97}" type="presParOf" srcId="{155EB4B5-D170-4A6B-A82F-E6D2F8B1ADDC}" destId="{7B0926DF-5F36-457F-9907-A7F7832A9380}"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F5F24-5A14-4A53-9EBF-5557E3EFA0B5}">
      <dsp:nvSpPr>
        <dsp:cNvPr id="0" name=""/>
        <dsp:cNvSpPr/>
      </dsp:nvSpPr>
      <dsp:spPr>
        <a:xfrm>
          <a:off x="3423347" y="2963272"/>
          <a:ext cx="2425172" cy="2425172"/>
        </a:xfrm>
        <a:prstGeom prst="ellipse">
          <a:avLst/>
        </a:prstGeom>
        <a:solidFill>
          <a:srgbClr val="C154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PM</a:t>
          </a:r>
          <a:r>
            <a:rPr lang="en-US" sz="2500" kern="1200" baseline="-25000" dirty="0"/>
            <a:t>10</a:t>
          </a:r>
          <a:r>
            <a:rPr lang="en-US" sz="2500" kern="1200" dirty="0"/>
            <a:t> Land Use Regression Model </a:t>
          </a:r>
        </a:p>
      </dsp:txBody>
      <dsp:txXfrm>
        <a:off x="3778505" y="3318430"/>
        <a:ext cx="1714856" cy="1714856"/>
      </dsp:txXfrm>
    </dsp:sp>
    <dsp:sp modelId="{8BC89A9A-4D40-4E2F-A6A3-8C7B099811EC}">
      <dsp:nvSpPr>
        <dsp:cNvPr id="0" name=""/>
        <dsp:cNvSpPr/>
      </dsp:nvSpPr>
      <dsp:spPr>
        <a:xfrm rot="10800000">
          <a:off x="959617" y="3830271"/>
          <a:ext cx="2328224" cy="69117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E9C34E-AA1B-412D-A63E-9E257B7E22A6}">
      <dsp:nvSpPr>
        <dsp:cNvPr id="0" name=""/>
        <dsp:cNvSpPr/>
      </dsp:nvSpPr>
      <dsp:spPr>
        <a:xfrm>
          <a:off x="110806" y="3496810"/>
          <a:ext cx="1697620" cy="1358096"/>
        </a:xfrm>
        <a:prstGeom prst="roundRect">
          <a:avLst>
            <a:gd name="adj" fmla="val 10000"/>
          </a:avLst>
        </a:prstGeom>
        <a:solidFill>
          <a:srgbClr val="C154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Satellite Data (MODIS, Landsat 7 ETM+)</a:t>
          </a:r>
        </a:p>
      </dsp:txBody>
      <dsp:txXfrm>
        <a:off x="150583" y="3536587"/>
        <a:ext cx="1618066" cy="1278542"/>
      </dsp:txXfrm>
    </dsp:sp>
    <dsp:sp modelId="{E55A5AD9-02E3-461F-8405-408464ECE52F}">
      <dsp:nvSpPr>
        <dsp:cNvPr id="0" name=""/>
        <dsp:cNvSpPr/>
      </dsp:nvSpPr>
      <dsp:spPr>
        <a:xfrm rot="12960000">
          <a:off x="1439405" y="2353635"/>
          <a:ext cx="2328224" cy="69117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17269-3B60-47B2-94A1-619C875C310B}">
      <dsp:nvSpPr>
        <dsp:cNvPr id="0" name=""/>
        <dsp:cNvSpPr/>
      </dsp:nvSpPr>
      <dsp:spPr>
        <a:xfrm>
          <a:off x="812920" y="1335925"/>
          <a:ext cx="1697620" cy="1358096"/>
        </a:xfrm>
        <a:prstGeom prst="roundRect">
          <a:avLst>
            <a:gd name="adj" fmla="val 10000"/>
          </a:avLst>
        </a:prstGeom>
        <a:solidFill>
          <a:srgbClr val="C154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County Lane Data (TIGER/ Line Repository)</a:t>
          </a:r>
        </a:p>
      </dsp:txBody>
      <dsp:txXfrm>
        <a:off x="852697" y="1375702"/>
        <a:ext cx="1618066" cy="1278542"/>
      </dsp:txXfrm>
    </dsp:sp>
    <dsp:sp modelId="{CC2F5247-D53C-4B96-AA17-DD2841D60B3E}">
      <dsp:nvSpPr>
        <dsp:cNvPr id="0" name=""/>
        <dsp:cNvSpPr/>
      </dsp:nvSpPr>
      <dsp:spPr>
        <a:xfrm rot="15120000">
          <a:off x="2695507" y="1441023"/>
          <a:ext cx="2328224" cy="69117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E5AD2B-236E-4F33-A25D-077DAC15908F}">
      <dsp:nvSpPr>
        <dsp:cNvPr id="0" name=""/>
        <dsp:cNvSpPr/>
      </dsp:nvSpPr>
      <dsp:spPr>
        <a:xfrm>
          <a:off x="2651078" y="425"/>
          <a:ext cx="1697620" cy="1358096"/>
        </a:xfrm>
        <a:prstGeom prst="roundRect">
          <a:avLst>
            <a:gd name="adj" fmla="val 10000"/>
          </a:avLst>
        </a:prstGeom>
        <a:solidFill>
          <a:srgbClr val="C154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Meteorological Data (</a:t>
          </a:r>
          <a:r>
            <a:rPr lang="en-US" sz="1400" kern="1200" dirty="0" err="1"/>
            <a:t>Daymet</a:t>
          </a:r>
          <a:r>
            <a:rPr lang="en-US" sz="1400" kern="1200" dirty="0"/>
            <a:t>)</a:t>
          </a:r>
        </a:p>
      </dsp:txBody>
      <dsp:txXfrm>
        <a:off x="2690855" y="40202"/>
        <a:ext cx="1618066" cy="1278542"/>
      </dsp:txXfrm>
    </dsp:sp>
    <dsp:sp modelId="{572756E6-5C05-4315-A3F3-B65C7B90649A}">
      <dsp:nvSpPr>
        <dsp:cNvPr id="0" name=""/>
        <dsp:cNvSpPr/>
      </dsp:nvSpPr>
      <dsp:spPr>
        <a:xfrm rot="17312894">
          <a:off x="4267278" y="1442518"/>
          <a:ext cx="2339643" cy="69117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3B106-FA9A-428F-B68E-534D2460BA03}">
      <dsp:nvSpPr>
        <dsp:cNvPr id="0" name=""/>
        <dsp:cNvSpPr/>
      </dsp:nvSpPr>
      <dsp:spPr>
        <a:xfrm>
          <a:off x="4960413" y="0"/>
          <a:ext cx="1697620" cy="1358096"/>
        </a:xfrm>
        <a:prstGeom prst="roundRect">
          <a:avLst>
            <a:gd name="adj" fmla="val 10000"/>
          </a:avLst>
        </a:prstGeom>
        <a:solidFill>
          <a:srgbClr val="C154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Elevation (National Elevation Database – USGS)</a:t>
          </a:r>
        </a:p>
      </dsp:txBody>
      <dsp:txXfrm>
        <a:off x="5000190" y="39777"/>
        <a:ext cx="1618066" cy="1278542"/>
      </dsp:txXfrm>
    </dsp:sp>
    <dsp:sp modelId="{8A40B6BF-D5A7-46CF-8B83-0797B94ED65D}">
      <dsp:nvSpPr>
        <dsp:cNvPr id="0" name=""/>
        <dsp:cNvSpPr/>
      </dsp:nvSpPr>
      <dsp:spPr>
        <a:xfrm rot="19440000">
          <a:off x="5504236" y="2353635"/>
          <a:ext cx="2328224" cy="69117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3EF2E4-D693-4C0C-BB92-220A2AD8F67B}">
      <dsp:nvSpPr>
        <dsp:cNvPr id="0" name=""/>
        <dsp:cNvSpPr/>
      </dsp:nvSpPr>
      <dsp:spPr>
        <a:xfrm>
          <a:off x="6761325" y="1335925"/>
          <a:ext cx="1697620" cy="1358096"/>
        </a:xfrm>
        <a:prstGeom prst="roundRect">
          <a:avLst>
            <a:gd name="adj" fmla="val 10000"/>
          </a:avLst>
        </a:prstGeom>
        <a:solidFill>
          <a:srgbClr val="C154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Land Cover (Landsat 5)</a:t>
          </a:r>
        </a:p>
      </dsp:txBody>
      <dsp:txXfrm>
        <a:off x="6801102" y="1375702"/>
        <a:ext cx="1618066" cy="1278542"/>
      </dsp:txXfrm>
    </dsp:sp>
    <dsp:sp modelId="{0ADA1D4A-B1CB-4683-BF5D-C55C0CEA6DD0}">
      <dsp:nvSpPr>
        <dsp:cNvPr id="0" name=""/>
        <dsp:cNvSpPr/>
      </dsp:nvSpPr>
      <dsp:spPr>
        <a:xfrm>
          <a:off x="5984025" y="3830271"/>
          <a:ext cx="2328224" cy="691174"/>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0926DF-5F36-457F-9907-A7F7832A9380}">
      <dsp:nvSpPr>
        <dsp:cNvPr id="0" name=""/>
        <dsp:cNvSpPr/>
      </dsp:nvSpPr>
      <dsp:spPr>
        <a:xfrm>
          <a:off x="7463439" y="3496810"/>
          <a:ext cx="1697620" cy="1358096"/>
        </a:xfrm>
        <a:prstGeom prst="roundRect">
          <a:avLst>
            <a:gd name="adj" fmla="val 10000"/>
          </a:avLst>
        </a:prstGeom>
        <a:solidFill>
          <a:srgbClr val="C154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t>Transportation (TIGER/ Line &amp; Maricopa Air Quality Department Repository)</a:t>
          </a:r>
        </a:p>
      </dsp:txBody>
      <dsp:txXfrm>
        <a:off x="7503216" y="3536587"/>
        <a:ext cx="1618066" cy="127854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Thank you for joining us today.  Our team represents the Maricopa County</a:t>
            </a:r>
            <a:r>
              <a:rPr lang="en-US" baseline="0" dirty="0">
                <a:solidFill>
                  <a:srgbClr val="FF0000"/>
                </a:solidFill>
              </a:rPr>
              <a:t> Health and Air Quality project for NASA DEVELOP.  Today we will be talking about studying particulate matter in a semi-arid desert region.</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data represents a year of average daily PM 10 values over 2013, to show the patterns of PM 10 in the Maricopa County Area.  Each of the lines on each graph represents an individual PM10 monitor.  You can see that while there are some region-wide trends, often there are also events that only effect a couple of monitors at a time.</a:t>
            </a:r>
            <a:endParaRPr lang="en-US" dirty="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74624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multiple inputs to model AOD against</a:t>
            </a:r>
            <a:r>
              <a:rPr lang="en-US" baseline="0" dirty="0"/>
              <a:t> PM10 is necessary for a useable correlation between variables.  By using a shorter temporal or spatial resolution, we are able to get a more defined result.  Using other datasets in the future, such as infrared, as a refinement can help increase the correlation values.  Daily monitoring also allows for variability at a finer scale than monthly.</a:t>
            </a:r>
            <a:endParaRPr lang="en-US" dirty="0"/>
          </a:p>
          <a:p>
            <a:endParaRPr lang="en-US" dirty="0"/>
          </a:p>
          <a:p>
            <a:r>
              <a:rPr lang="en-US" dirty="0"/>
              <a:t>Image</a:t>
            </a:r>
            <a:r>
              <a:rPr lang="en-US" baseline="0" dirty="0"/>
              <a:t> source: </a:t>
            </a:r>
            <a:r>
              <a:rPr lang="en-US" baseline="0" dirty="0" err="1"/>
              <a:t>Parul</a:t>
            </a:r>
            <a:r>
              <a:rPr lang="en-US" baseline="0" dirty="0"/>
              <a:t> Singh</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37823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 </a:t>
            </a:r>
            <a:r>
              <a:rPr lang="en-US"/>
              <a:t>the slide.</a:t>
            </a:r>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70707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 10 is particulate</a:t>
            </a:r>
            <a:r>
              <a:rPr lang="en-US" baseline="0" dirty="0"/>
              <a:t> matter measuring 10 micrometers or less in aerodynamic size</a:t>
            </a:r>
            <a:br>
              <a:rPr lang="en-US" baseline="0" dirty="0"/>
            </a:br>
            <a:r>
              <a:rPr lang="en-US" baseline="0" dirty="0"/>
              <a:t>PM10 is a concern because it is pollution</a:t>
            </a:r>
          </a:p>
          <a:p>
            <a:r>
              <a:rPr lang="en-US" baseline="0" dirty="0"/>
              <a:t>Deserts have a lot of PM10</a:t>
            </a:r>
          </a:p>
          <a:p>
            <a:r>
              <a:rPr lang="en-US" baseline="0" dirty="0"/>
              <a:t>PM10 can cause health problems</a:t>
            </a:r>
          </a:p>
          <a:p>
            <a:endParaRPr lang="en-US" baseline="0" dirty="0"/>
          </a:p>
          <a:p>
            <a:r>
              <a:rPr lang="en-US" dirty="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study area is Maricopa County, Arizona.  This area houses the Phoenix Metro area, and comprises a population of approximately 4.1 million people and covers over 9 thousand square miles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Maricopa county is located at approximately 33 degrees north, which is in a global high-pressure band.  The</a:t>
            </a:r>
            <a:r>
              <a:rPr lang="en-US" baseline="0" dirty="0"/>
              <a:t> area is categorized by hot, dry summers and mild winters.  It is a semi-arid desert, and is subjected to numerous dust events.</a:t>
            </a:r>
          </a:p>
          <a:p>
            <a:endParaRPr lang="en-US" baseline="0" dirty="0"/>
          </a:p>
          <a:p>
            <a:r>
              <a:rPr lang="en-US" dirty="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12605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The study was done</a:t>
            </a:r>
            <a:r>
              <a:rPr lang="en-US" sz="1200" baseline="0" dirty="0"/>
              <a:t> in collaboration with the epidemiology department at the Maricopa County Department of Public Health and the Maricopa County Air Quality Department’s monitoring division.</a:t>
            </a:r>
            <a:endParaRPr lang="en-US" sz="1200" dirty="0"/>
          </a:p>
          <a:p>
            <a:endParaRPr lang="en-US" sz="1200" dirty="0"/>
          </a:p>
          <a:p>
            <a:r>
              <a:rPr lang="en-US" sz="1200" dirty="0"/>
              <a:t>Image Source: https://www.flickr.com/photos/19442067@N00/14976727247/in/gallery-flickr-72157647117951140/</a:t>
            </a:r>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PM 10 can penetrate deeply into the lungs, so it is a danger to susceptible groups.  PM 10 incorporates measurements of PM 2.5, which is a danger to all people living with higher than normal exposure.  It contributes to a visible brown cloud that hangs over the metro area, and has contributed to non-attainment of EPA standards.</a:t>
            </a:r>
          </a:p>
          <a:p>
            <a:endParaRPr lang="en-US" baseline="0" dirty="0"/>
          </a:p>
          <a:p>
            <a:r>
              <a:rPr lang="en-US" dirty="0"/>
              <a:t>Image Source: https://pbs.twimg.com/media/CtZ5iAEVUAANxf8.jpg:large</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12605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Aerosol optical depth</a:t>
            </a:r>
            <a:r>
              <a:rPr lang="en-US" baseline="0" dirty="0"/>
              <a:t> (AOD) measurements were obtained from the MODIS instrument aboard the Aqua and Terra satellites over a 10 year period.</a:t>
            </a:r>
          </a:p>
          <a:p>
            <a:endParaRPr lang="en-US" baseline="0" dirty="0"/>
          </a:p>
          <a:p>
            <a:r>
              <a:rPr lang="en-US" dirty="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12605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inputs included infrared data from Landsat 7 EMT+ and</a:t>
            </a:r>
            <a:r>
              <a:rPr lang="en-US" baseline="0" dirty="0"/>
              <a:t> percentage of open space provided </a:t>
            </a:r>
            <a:r>
              <a:rPr lang="en-US" baseline="0" dirty="0" err="1"/>
              <a:t>byt</a:t>
            </a:r>
            <a:r>
              <a:rPr lang="en-US" baseline="0" dirty="0"/>
              <a:t> the USGS National Land Cover Database in 2006 and 2011 and interpolated for years between.</a:t>
            </a:r>
          </a:p>
          <a:p>
            <a:endParaRPr lang="en-US" baseline="0" dirty="0"/>
          </a:p>
          <a:p>
            <a:r>
              <a:rPr lang="en-US" dirty="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12605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layers</a:t>
            </a:r>
            <a:r>
              <a:rPr lang="en-US" baseline="0" dirty="0"/>
              <a:t> were output in </a:t>
            </a:r>
            <a:r>
              <a:rPr lang="en-US" baseline="0" dirty="0" err="1"/>
              <a:t>dialy</a:t>
            </a:r>
            <a:r>
              <a:rPr lang="en-US" baseline="0" dirty="0"/>
              <a:t> tabular format and run through a model in R studio, which then gave an output of correlation between AOD and PM10 values, which is then used to apply to cells lacking PM10 inputs.</a:t>
            </a:r>
          </a:p>
          <a:p>
            <a:endParaRPr lang="en-US" baseline="0" dirty="0"/>
          </a:p>
          <a:p>
            <a:r>
              <a:rPr lang="en-US" dirty="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12605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a:latin typeface="Arial" panose="020B0604020202020204" pitchFamily="34" charset="0"/>
                <a:cs typeface="Arial" panose="020B0604020202020204" pitchFamily="34" charset="0"/>
              </a:rPr>
              <a:t>National</a:t>
            </a:r>
            <a:r>
              <a:rPr lang="en-US" sz="1050" baseline="0" dirty="0">
                <a:latin typeface="Arial" panose="020B0604020202020204" pitchFamily="34" charset="0"/>
                <a:cs typeface="Arial" panose="020B0604020202020204" pitchFamily="34" charset="0"/>
              </a:rPr>
              <a:t> Aeronautics and</a:t>
            </a:r>
          </a:p>
          <a:p>
            <a:pPr algn="r"/>
            <a:r>
              <a:rPr lang="en-US" sz="1050" baseline="0" dirty="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a:t>Spell out the components</a:t>
            </a:r>
          </a:p>
        </p:txBody>
      </p:sp>
      <p:sp>
        <p:nvSpPr>
          <p:cNvPr id="6" name="Rectangle 5"/>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a:solidFill>
                  <a:schemeClr val="bg1"/>
                </a:solidFill>
                <a:latin typeface="Century Gothic" panose="020B0502020202020204" pitchFamily="34" charset="0"/>
              </a:rPr>
              <a:t>Acronym</a:t>
            </a: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a:t>Body Text Here</a:t>
            </a:r>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a:solidFill>
                  <a:schemeClr val="bg1"/>
                </a:solidFill>
                <a:latin typeface="Century Gothic" panose="020B0502020202020204" pitchFamily="34" charset="0"/>
              </a:rPr>
              <a:t>Acknowledgements</a:t>
            </a: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a:t>Name, Affiliation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
        <p:nvSpPr>
          <p:cNvPr id="11" name="contract info"/>
          <p:cNvSpPr/>
          <p:nvPr userDrawn="1"/>
        </p:nvSpPr>
        <p:spPr>
          <a:xfrm>
            <a:off x="0" y="6566239"/>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 </a:t>
            </a:r>
            <a:r>
              <a:rPr lang="en-US" sz="600" i="1" dirty="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a:t>Body Text Here</a:t>
            </a:r>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a:t>Image Credit: Source</a:t>
            </a:r>
            <a:endParaRPr lang="en-US" dirty="0"/>
          </a:p>
        </p:txBody>
      </p:sp>
      <p:sp>
        <p:nvSpPr>
          <p:cNvPr id="8" name="Rectangle 7"/>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a:t>Body Text Here</a:t>
            </a:r>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a:t>Image Credit: Source</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a:t>Point elaboration</a:t>
            </a:r>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C15442"/>
                </a:solidFill>
                <a:latin typeface="Century Gothic" panose="020B0502020202020204" pitchFamily="34" charset="0"/>
              </a:defRPr>
            </a:lvl1pPr>
          </a:lstStyle>
          <a:p>
            <a:pPr lvl="0"/>
            <a:r>
              <a:rPr lang="en-US" sz="4400" dirty="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a:t>Point elaboration</a:t>
            </a:r>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C15442"/>
                </a:solidFill>
                <a:latin typeface="Century Gothic" panose="020B0502020202020204" pitchFamily="34" charset="0"/>
              </a:defRPr>
            </a:lvl1pPr>
          </a:lstStyle>
          <a:p>
            <a:pPr lvl="0"/>
            <a:r>
              <a:rPr lang="en-US" sz="4400" dirty="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C15442"/>
                </a:solidFill>
                <a:latin typeface="Century Gothic" panose="020B0502020202020204" pitchFamily="34" charset="0"/>
              </a:defRPr>
            </a:lvl1pPr>
          </a:lstStyle>
          <a:p>
            <a:pPr lvl="0"/>
            <a:r>
              <a:rPr lang="en-US" sz="4400" dirty="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a:t>Point elaboration</a:t>
            </a:r>
          </a:p>
        </p:txBody>
      </p:sp>
      <p:sp>
        <p:nvSpPr>
          <p:cNvPr id="16" name="Rectangle 15"/>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a:t>Body Text Here</a:t>
            </a:r>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a:t>Section Head</a:t>
            </a:r>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a:t>Body Text Here</a:t>
            </a:r>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a:t>Section Head</a:t>
            </a:r>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8" r:id="rId7"/>
    <p:sldLayoutId id="2147483664" r:id="rId8"/>
    <p:sldLayoutId id="2147483665"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364" y="0"/>
            <a:ext cx="5852160" cy="329184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33" y="0"/>
            <a:ext cx="8134274" cy="6927575"/>
          </a:xfrm>
          <a:prstGeom prst="rect">
            <a:avLst/>
          </a:prstGeom>
        </p:spPr>
      </p:pic>
      <p:sp>
        <p:nvSpPr>
          <p:cNvPr id="18" name="Text Placeholder 18"/>
          <p:cNvSpPr txBox="1">
            <a:spLocks/>
          </p:cNvSpPr>
          <p:nvPr/>
        </p:nvSpPr>
        <p:spPr>
          <a:xfrm>
            <a:off x="8155895" y="404321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2">
                    <a:lumMod val="50000"/>
                  </a:schemeClr>
                </a:solidFill>
                <a:latin typeface="Century Gothic" panose="020B0502020202020204" pitchFamily="34" charset="0"/>
              </a:rPr>
              <a:t>Michael </a:t>
            </a:r>
            <a:r>
              <a:rPr lang="en-US" dirty="0" err="1">
                <a:solidFill>
                  <a:schemeClr val="bg2">
                    <a:lumMod val="50000"/>
                  </a:schemeClr>
                </a:solidFill>
                <a:latin typeface="Century Gothic" panose="020B0502020202020204" pitchFamily="34" charset="0"/>
              </a:rPr>
              <a:t>Pechacek</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155894" y="4434753"/>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chemeClr val="bg2">
                    <a:lumMod val="50000"/>
                  </a:schemeClr>
                </a:solidFill>
                <a:latin typeface="Century Gothic" panose="020B0502020202020204" pitchFamily="34" charset="0"/>
              </a:rPr>
              <a:t>Jayanth</a:t>
            </a:r>
            <a:r>
              <a:rPr lang="en-US" dirty="0">
                <a:solidFill>
                  <a:schemeClr val="bg2">
                    <a:lumMod val="50000"/>
                  </a:schemeClr>
                </a:solidFill>
                <a:latin typeface="Century Gothic" panose="020B0502020202020204" pitchFamily="34" charset="0"/>
              </a:rPr>
              <a:t> </a:t>
            </a:r>
            <a:r>
              <a:rPr lang="en-US" dirty="0" err="1">
                <a:solidFill>
                  <a:schemeClr val="bg2">
                    <a:lumMod val="50000"/>
                  </a:schemeClr>
                </a:solidFill>
                <a:latin typeface="Century Gothic" panose="020B0502020202020204" pitchFamily="34" charset="0"/>
              </a:rPr>
              <a:t>Serla</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155894" y="48340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2">
                    <a:lumMod val="50000"/>
                  </a:schemeClr>
                </a:solidFill>
                <a:latin typeface="Century Gothic" panose="020B0502020202020204" pitchFamily="34" charset="0"/>
              </a:rPr>
              <a:t>Parul Singh</a:t>
            </a:r>
          </a:p>
        </p:txBody>
      </p:sp>
      <p:sp>
        <p:nvSpPr>
          <p:cNvPr id="13" name="TextBox 12"/>
          <p:cNvSpPr txBox="1"/>
          <p:nvPr/>
        </p:nvSpPr>
        <p:spPr>
          <a:xfrm>
            <a:off x="833273" y="3250670"/>
            <a:ext cx="5982662" cy="954107"/>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MARICOPA COUNTY HEALTH &amp; AIR QUALITY II</a:t>
            </a:r>
            <a:endParaRPr lang="en-US" sz="2800" dirty="0"/>
          </a:p>
        </p:txBody>
      </p:sp>
      <p:sp>
        <p:nvSpPr>
          <p:cNvPr id="14" name="Title 16"/>
          <p:cNvSpPr txBox="1">
            <a:spLocks/>
          </p:cNvSpPr>
          <p:nvPr/>
        </p:nvSpPr>
        <p:spPr>
          <a:xfrm>
            <a:off x="993306" y="4153163"/>
            <a:ext cx="5726097" cy="981353"/>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Century Gothic" panose="020B0502020202020204" pitchFamily="34" charset="0"/>
              </a:rPr>
              <a:t>Modeling a Decade of PM10 Concentrations in Maricopa County, Arizona for Air Quality and Epidemiological Analysis </a:t>
            </a:r>
          </a:p>
        </p:txBody>
      </p:sp>
      <p:sp>
        <p:nvSpPr>
          <p:cNvPr id="15" name="Text Placeholder 17"/>
          <p:cNvSpPr txBox="1">
            <a:spLocks/>
          </p:cNvSpPr>
          <p:nvPr/>
        </p:nvSpPr>
        <p:spPr>
          <a:xfrm>
            <a:off x="8161003" y="3269439"/>
            <a:ext cx="4030997"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2">
                    <a:lumMod val="50000"/>
                  </a:schemeClr>
                </a:solidFill>
                <a:latin typeface="Century Gothic" panose="020B0502020202020204" pitchFamily="34" charset="0"/>
              </a:rPr>
              <a:t>Tamara </a:t>
            </a:r>
            <a:r>
              <a:rPr lang="en-US" sz="2400" dirty="0" err="1">
                <a:solidFill>
                  <a:schemeClr val="bg2">
                    <a:lumMod val="50000"/>
                  </a:schemeClr>
                </a:solidFill>
                <a:latin typeface="Century Gothic" panose="020B0502020202020204" pitchFamily="34" charset="0"/>
              </a:rPr>
              <a:t>Dunbarr</a:t>
            </a:r>
            <a:r>
              <a:rPr lang="en-US" sz="2400" dirty="0">
                <a:solidFill>
                  <a:schemeClr val="bg2">
                    <a:lumMod val="50000"/>
                  </a:schemeClr>
                </a:solidFill>
                <a:latin typeface="Century Gothic" panose="020B0502020202020204" pitchFamily="34" charset="0"/>
              </a:rPr>
              <a:t> (Project Lead)</a:t>
            </a:r>
          </a:p>
        </p:txBody>
      </p:sp>
    </p:spTree>
    <p:extLst>
      <p:ext uri="{BB962C8B-B14F-4D97-AF65-F5344CB8AC3E}">
        <p14:creationId xmlns:p14="http://schemas.microsoft.com/office/powerpoint/2010/main" val="43971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6252" y="504825"/>
            <a:ext cx="10165022"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latin typeface="Century Gothic" panose="020B0502020202020204" pitchFamily="34" charset="0"/>
              </a:rPr>
              <a:t>Results – Daily average of PM10 values for the year 2013</a:t>
            </a:r>
          </a:p>
        </p:txBody>
      </p:sp>
      <p:pic>
        <p:nvPicPr>
          <p:cNvPr id="7" name="Picture 6"/>
          <p:cNvPicPr>
            <a:picLocks noChangeAspect="1"/>
          </p:cNvPicPr>
          <p:nvPr/>
        </p:nvPicPr>
        <p:blipFill>
          <a:blip r:embed="rId3"/>
          <a:stretch>
            <a:fillRect/>
          </a:stretch>
        </p:blipFill>
        <p:spPr>
          <a:xfrm>
            <a:off x="150390" y="1291368"/>
            <a:ext cx="2399865" cy="1442472"/>
          </a:xfrm>
          <a:prstGeom prst="rect">
            <a:avLst/>
          </a:prstGeom>
        </p:spPr>
      </p:pic>
      <p:pic>
        <p:nvPicPr>
          <p:cNvPr id="8" name="Picture 7"/>
          <p:cNvPicPr>
            <a:picLocks noChangeAspect="1"/>
          </p:cNvPicPr>
          <p:nvPr/>
        </p:nvPicPr>
        <p:blipFill>
          <a:blip r:embed="rId4"/>
          <a:stretch>
            <a:fillRect/>
          </a:stretch>
        </p:blipFill>
        <p:spPr>
          <a:xfrm>
            <a:off x="3237261" y="1282898"/>
            <a:ext cx="2399865" cy="1442472"/>
          </a:xfrm>
          <a:prstGeom prst="rect">
            <a:avLst/>
          </a:prstGeom>
        </p:spPr>
      </p:pic>
      <p:pic>
        <p:nvPicPr>
          <p:cNvPr id="9" name="Picture 8"/>
          <p:cNvPicPr>
            <a:picLocks noChangeAspect="1"/>
          </p:cNvPicPr>
          <p:nvPr/>
        </p:nvPicPr>
        <p:blipFill>
          <a:blip r:embed="rId5"/>
          <a:stretch>
            <a:fillRect/>
          </a:stretch>
        </p:blipFill>
        <p:spPr>
          <a:xfrm>
            <a:off x="6362614" y="1282898"/>
            <a:ext cx="2399865" cy="1442472"/>
          </a:xfrm>
          <a:prstGeom prst="rect">
            <a:avLst/>
          </a:prstGeom>
        </p:spPr>
      </p:pic>
      <p:pic>
        <p:nvPicPr>
          <p:cNvPr id="10" name="Picture 9"/>
          <p:cNvPicPr>
            <a:picLocks noChangeAspect="1"/>
          </p:cNvPicPr>
          <p:nvPr/>
        </p:nvPicPr>
        <p:blipFill>
          <a:blip r:embed="rId6"/>
          <a:stretch>
            <a:fillRect/>
          </a:stretch>
        </p:blipFill>
        <p:spPr>
          <a:xfrm>
            <a:off x="9482020" y="1314111"/>
            <a:ext cx="2399865" cy="1442472"/>
          </a:xfrm>
          <a:prstGeom prst="rect">
            <a:avLst/>
          </a:prstGeom>
        </p:spPr>
      </p:pic>
      <p:pic>
        <p:nvPicPr>
          <p:cNvPr id="11" name="Picture 10"/>
          <p:cNvPicPr>
            <a:picLocks noChangeAspect="1"/>
          </p:cNvPicPr>
          <p:nvPr/>
        </p:nvPicPr>
        <p:blipFill>
          <a:blip r:embed="rId7"/>
          <a:stretch>
            <a:fillRect/>
          </a:stretch>
        </p:blipFill>
        <p:spPr>
          <a:xfrm>
            <a:off x="150390" y="2759210"/>
            <a:ext cx="2399865" cy="1442472"/>
          </a:xfrm>
          <a:prstGeom prst="rect">
            <a:avLst/>
          </a:prstGeom>
        </p:spPr>
      </p:pic>
      <p:pic>
        <p:nvPicPr>
          <p:cNvPr id="12" name="Picture 11"/>
          <p:cNvPicPr>
            <a:picLocks noChangeAspect="1"/>
          </p:cNvPicPr>
          <p:nvPr/>
        </p:nvPicPr>
        <p:blipFill>
          <a:blip r:embed="rId8"/>
          <a:stretch>
            <a:fillRect/>
          </a:stretch>
        </p:blipFill>
        <p:spPr>
          <a:xfrm>
            <a:off x="3237260" y="2759210"/>
            <a:ext cx="2399865" cy="1442472"/>
          </a:xfrm>
          <a:prstGeom prst="rect">
            <a:avLst/>
          </a:prstGeom>
        </p:spPr>
      </p:pic>
      <p:pic>
        <p:nvPicPr>
          <p:cNvPr id="13" name="Picture 12"/>
          <p:cNvPicPr>
            <a:picLocks noChangeAspect="1"/>
          </p:cNvPicPr>
          <p:nvPr/>
        </p:nvPicPr>
        <p:blipFill>
          <a:blip r:embed="rId9"/>
          <a:stretch>
            <a:fillRect/>
          </a:stretch>
        </p:blipFill>
        <p:spPr>
          <a:xfrm>
            <a:off x="6391672" y="2759210"/>
            <a:ext cx="2399865" cy="1442472"/>
          </a:xfrm>
          <a:prstGeom prst="rect">
            <a:avLst/>
          </a:prstGeom>
        </p:spPr>
      </p:pic>
      <p:pic>
        <p:nvPicPr>
          <p:cNvPr id="14" name="Picture 13"/>
          <p:cNvPicPr>
            <a:picLocks noChangeAspect="1"/>
          </p:cNvPicPr>
          <p:nvPr/>
        </p:nvPicPr>
        <p:blipFill>
          <a:blip r:embed="rId10"/>
          <a:stretch>
            <a:fillRect/>
          </a:stretch>
        </p:blipFill>
        <p:spPr>
          <a:xfrm>
            <a:off x="9482020" y="2752073"/>
            <a:ext cx="2399865" cy="1442472"/>
          </a:xfrm>
          <a:prstGeom prst="rect">
            <a:avLst/>
          </a:prstGeom>
        </p:spPr>
      </p:pic>
      <p:pic>
        <p:nvPicPr>
          <p:cNvPr id="15" name="Picture 14"/>
          <p:cNvPicPr>
            <a:picLocks noChangeAspect="1"/>
          </p:cNvPicPr>
          <p:nvPr/>
        </p:nvPicPr>
        <p:blipFill>
          <a:blip r:embed="rId11"/>
          <a:stretch>
            <a:fillRect/>
          </a:stretch>
        </p:blipFill>
        <p:spPr>
          <a:xfrm>
            <a:off x="167100" y="4206747"/>
            <a:ext cx="2399865" cy="1442472"/>
          </a:xfrm>
          <a:prstGeom prst="rect">
            <a:avLst/>
          </a:prstGeom>
        </p:spPr>
      </p:pic>
      <p:pic>
        <p:nvPicPr>
          <p:cNvPr id="16" name="Picture 15"/>
          <p:cNvPicPr>
            <a:picLocks noChangeAspect="1"/>
          </p:cNvPicPr>
          <p:nvPr/>
        </p:nvPicPr>
        <p:blipFill>
          <a:blip r:embed="rId12"/>
          <a:stretch>
            <a:fillRect/>
          </a:stretch>
        </p:blipFill>
        <p:spPr>
          <a:xfrm>
            <a:off x="3269782" y="4206747"/>
            <a:ext cx="2399865" cy="1442472"/>
          </a:xfrm>
          <a:prstGeom prst="rect">
            <a:avLst/>
          </a:prstGeom>
        </p:spPr>
      </p:pic>
      <p:pic>
        <p:nvPicPr>
          <p:cNvPr id="17" name="Picture 16"/>
          <p:cNvPicPr>
            <a:picLocks noChangeAspect="1"/>
          </p:cNvPicPr>
          <p:nvPr/>
        </p:nvPicPr>
        <p:blipFill>
          <a:blip r:embed="rId13"/>
          <a:stretch>
            <a:fillRect/>
          </a:stretch>
        </p:blipFill>
        <p:spPr>
          <a:xfrm>
            <a:off x="6408382" y="4198277"/>
            <a:ext cx="2399865" cy="1442472"/>
          </a:xfrm>
          <a:prstGeom prst="rect">
            <a:avLst/>
          </a:prstGeom>
        </p:spPr>
      </p:pic>
      <p:pic>
        <p:nvPicPr>
          <p:cNvPr id="18" name="Picture 17"/>
          <p:cNvPicPr>
            <a:picLocks noChangeAspect="1"/>
          </p:cNvPicPr>
          <p:nvPr/>
        </p:nvPicPr>
        <p:blipFill>
          <a:blip r:embed="rId14"/>
          <a:stretch>
            <a:fillRect/>
          </a:stretch>
        </p:blipFill>
        <p:spPr>
          <a:xfrm>
            <a:off x="9498729" y="4198277"/>
            <a:ext cx="2399865" cy="1442472"/>
          </a:xfrm>
          <a:prstGeom prst="rect">
            <a:avLst/>
          </a:prstGeom>
        </p:spPr>
      </p:pic>
      <p:pic>
        <p:nvPicPr>
          <p:cNvPr id="2" name="Picture 1" descr="Legend.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91704" y="5973893"/>
            <a:ext cx="9296400" cy="552450"/>
          </a:xfrm>
          <a:prstGeom prst="rect">
            <a:avLst/>
          </a:prstGeom>
        </p:spPr>
      </p:pic>
    </p:spTree>
    <p:extLst>
      <p:ext uri="{BB962C8B-B14F-4D97-AF65-F5344CB8AC3E}">
        <p14:creationId xmlns:p14="http://schemas.microsoft.com/office/powerpoint/2010/main" val="359382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864"/>
          <a:stretch/>
        </p:blipFill>
        <p:spPr>
          <a:xfrm rot="16200000">
            <a:off x="4914703" y="-419298"/>
            <a:ext cx="2362595" cy="12191999"/>
          </a:xfrm>
          <a:prstGeom prst="rect">
            <a:avLst/>
          </a:prstGeom>
        </p:spPr>
      </p:pic>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Conclusions</a:t>
            </a:r>
          </a:p>
        </p:txBody>
      </p:sp>
      <p:sp>
        <p:nvSpPr>
          <p:cNvPr id="3" name="Text Placeholder 2"/>
          <p:cNvSpPr>
            <a:spLocks noGrp="1"/>
          </p:cNvSpPr>
          <p:nvPr>
            <p:ph type="body" sz="quarter" idx="13"/>
          </p:nvPr>
        </p:nvSpPr>
        <p:spPr>
          <a:xfrm>
            <a:off x="9534144" y="6583680"/>
            <a:ext cx="2657856" cy="274320"/>
          </a:xfrm>
        </p:spPr>
        <p:txBody>
          <a:bodyPr/>
          <a:lstStyle/>
          <a:p>
            <a:r>
              <a:rPr lang="en-US" dirty="0">
                <a:solidFill>
                  <a:schemeClr val="bg1">
                    <a:lumMod val="65000"/>
                  </a:schemeClr>
                </a:solidFill>
              </a:rPr>
              <a:t>Image Source: Parul Singh</a:t>
            </a:r>
          </a:p>
        </p:txBody>
      </p:sp>
      <p:sp>
        <p:nvSpPr>
          <p:cNvPr id="7" name="Text Placeholder 1"/>
          <p:cNvSpPr txBox="1">
            <a:spLocks/>
          </p:cNvSpPr>
          <p:nvPr/>
        </p:nvSpPr>
        <p:spPr>
          <a:xfrm>
            <a:off x="0" y="963699"/>
            <a:ext cx="12012743" cy="40862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
              </a:spcBef>
              <a:buClr>
                <a:srgbClr val="C15442"/>
              </a:buClr>
              <a:buFont typeface="Arial" panose="020B0604020202020204" pitchFamily="34" charset="0"/>
              <a:buNone/>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Satellite data helps to pinpoint potential particulate matter issues to a specific geographic area and provides an easily interpretable graphic view to enhance decision-making for health and air quality thereby aiding epidemiological studies</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Inclusion of additional model variable like thermal infrared (TIR) data and </a:t>
            </a:r>
            <a:r>
              <a:rPr lang="en-US" sz="2000" dirty="0" err="1">
                <a:solidFill>
                  <a:schemeClr val="bg2">
                    <a:lumMod val="50000"/>
                  </a:schemeClr>
                </a:solidFill>
              </a:rPr>
              <a:t>Daymet</a:t>
            </a:r>
            <a:r>
              <a:rPr lang="en-US" sz="2000" dirty="0">
                <a:solidFill>
                  <a:schemeClr val="bg2">
                    <a:lumMod val="50000"/>
                  </a:schemeClr>
                </a:solidFill>
              </a:rPr>
              <a:t> data refine the model and improve correlation in desert regions that are a particular challenge to analyze using satellite data due to  the high amount of reflection of the surface </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Since the diurnal changes in the concentration of PM10 are considerable, having a day to day time frame increases the efficiency of the model and adds confidence to the results</a:t>
            </a:r>
          </a:p>
        </p:txBody>
      </p:sp>
    </p:spTree>
    <p:extLst>
      <p:ext uri="{BB962C8B-B14F-4D97-AF65-F5344CB8AC3E}">
        <p14:creationId xmlns:p14="http://schemas.microsoft.com/office/powerpoint/2010/main" val="359284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1"/>
          </p:nvPr>
        </p:nvSpPr>
        <p:spPr>
          <a:xfrm>
            <a:off x="570344" y="1194462"/>
            <a:ext cx="11393056" cy="5403272"/>
          </a:xfrm>
        </p:spPr>
        <p:txBody>
          <a:bodyPr>
            <a:normAutofit fontScale="92500" lnSpcReduction="20000"/>
          </a:bodyPr>
          <a:lstStyle/>
          <a:p>
            <a:pPr>
              <a:lnSpc>
                <a:spcPct val="120000"/>
              </a:lnSpc>
              <a:spcBef>
                <a:spcPts val="0"/>
              </a:spcBef>
            </a:pPr>
            <a:r>
              <a:rPr lang="en-US" sz="2600" b="1" dirty="0">
                <a:solidFill>
                  <a:srgbClr val="C15442"/>
                </a:solidFill>
              </a:rPr>
              <a:t>Advisor</a:t>
            </a:r>
          </a:p>
          <a:p>
            <a:pPr>
              <a:lnSpc>
                <a:spcPct val="120000"/>
              </a:lnSpc>
              <a:spcBef>
                <a:spcPts val="0"/>
              </a:spcBef>
            </a:pPr>
            <a:r>
              <a:rPr lang="en-US" b="1" dirty="0">
                <a:solidFill>
                  <a:schemeClr val="bg2">
                    <a:lumMod val="50000"/>
                  </a:schemeClr>
                </a:solidFill>
              </a:rPr>
              <a:t>Dr. Dave </a:t>
            </a:r>
            <a:r>
              <a:rPr lang="en-US" b="1" dirty="0" err="1">
                <a:solidFill>
                  <a:schemeClr val="bg2">
                    <a:lumMod val="50000"/>
                  </a:schemeClr>
                </a:solidFill>
              </a:rPr>
              <a:t>Hondula</a:t>
            </a:r>
            <a:r>
              <a:rPr lang="en-US" b="1" dirty="0">
                <a:solidFill>
                  <a:schemeClr val="bg2">
                    <a:lumMod val="50000"/>
                  </a:schemeClr>
                </a:solidFill>
              </a:rPr>
              <a:t>,</a:t>
            </a:r>
            <a:r>
              <a:rPr lang="en-US" dirty="0">
                <a:solidFill>
                  <a:schemeClr val="bg2">
                    <a:lumMod val="50000"/>
                  </a:schemeClr>
                </a:solidFill>
              </a:rPr>
              <a:t> Arizona State University, Assistant Professor</a:t>
            </a:r>
          </a:p>
          <a:p>
            <a:pPr>
              <a:lnSpc>
                <a:spcPct val="120000"/>
              </a:lnSpc>
              <a:spcBef>
                <a:spcPts val="0"/>
              </a:spcBef>
            </a:pPr>
            <a:endParaRPr lang="en-US" sz="500" dirty="0">
              <a:solidFill>
                <a:schemeClr val="bg2">
                  <a:lumMod val="50000"/>
                </a:schemeClr>
              </a:solidFill>
            </a:endParaRPr>
          </a:p>
          <a:p>
            <a:pPr>
              <a:lnSpc>
                <a:spcPct val="120000"/>
              </a:lnSpc>
              <a:spcBef>
                <a:spcPts val="0"/>
              </a:spcBef>
            </a:pPr>
            <a:r>
              <a:rPr lang="en-US" sz="2600" b="1" dirty="0">
                <a:solidFill>
                  <a:srgbClr val="C15442"/>
                </a:solidFill>
              </a:rPr>
              <a:t>Partners</a:t>
            </a:r>
          </a:p>
          <a:p>
            <a:pPr>
              <a:lnSpc>
                <a:spcPct val="120000"/>
              </a:lnSpc>
              <a:spcBef>
                <a:spcPts val="0"/>
              </a:spcBef>
            </a:pPr>
            <a:r>
              <a:rPr lang="en-US" b="1" dirty="0">
                <a:solidFill>
                  <a:srgbClr val="C15442"/>
                </a:solidFill>
              </a:rPr>
              <a:t>Maricopa County Department of Public Health:</a:t>
            </a:r>
            <a:endParaRPr lang="en-US" dirty="0">
              <a:solidFill>
                <a:srgbClr val="C15442"/>
              </a:solidFill>
            </a:endParaRPr>
          </a:p>
          <a:p>
            <a:pPr>
              <a:lnSpc>
                <a:spcPct val="120000"/>
              </a:lnSpc>
              <a:spcBef>
                <a:spcPts val="0"/>
              </a:spcBef>
            </a:pPr>
            <a:r>
              <a:rPr lang="en-US" b="1" dirty="0">
                <a:solidFill>
                  <a:schemeClr val="bg2">
                    <a:lumMod val="50000"/>
                  </a:schemeClr>
                </a:solidFill>
              </a:rPr>
              <a:t>Kate </a:t>
            </a:r>
            <a:r>
              <a:rPr lang="en-US" b="1" dirty="0" err="1">
                <a:solidFill>
                  <a:schemeClr val="bg2">
                    <a:lumMod val="50000"/>
                  </a:schemeClr>
                </a:solidFill>
              </a:rPr>
              <a:t>Goodin</a:t>
            </a:r>
            <a:r>
              <a:rPr lang="en-US" dirty="0">
                <a:solidFill>
                  <a:schemeClr val="bg2">
                    <a:lumMod val="50000"/>
                  </a:schemeClr>
                </a:solidFill>
              </a:rPr>
              <a:t>, Epidemiologist and Data Services Program Manager</a:t>
            </a:r>
          </a:p>
          <a:p>
            <a:pPr>
              <a:lnSpc>
                <a:spcPct val="120000"/>
              </a:lnSpc>
              <a:spcBef>
                <a:spcPts val="0"/>
              </a:spcBef>
            </a:pPr>
            <a:r>
              <a:rPr lang="en-US" b="1" dirty="0" err="1">
                <a:solidFill>
                  <a:schemeClr val="bg2">
                    <a:lumMod val="50000"/>
                  </a:schemeClr>
                </a:solidFill>
              </a:rPr>
              <a:t>Vjollca</a:t>
            </a:r>
            <a:r>
              <a:rPr lang="en-US" b="1" dirty="0">
                <a:solidFill>
                  <a:schemeClr val="bg2">
                    <a:lumMod val="50000"/>
                  </a:schemeClr>
                </a:solidFill>
              </a:rPr>
              <a:t> </a:t>
            </a:r>
            <a:r>
              <a:rPr lang="en-US" b="1" dirty="0" err="1">
                <a:solidFill>
                  <a:schemeClr val="bg2">
                    <a:lumMod val="50000"/>
                  </a:schemeClr>
                </a:solidFill>
              </a:rPr>
              <a:t>Berisha</a:t>
            </a:r>
            <a:r>
              <a:rPr lang="en-US" dirty="0">
                <a:solidFill>
                  <a:schemeClr val="bg2">
                    <a:lumMod val="50000"/>
                  </a:schemeClr>
                </a:solidFill>
              </a:rPr>
              <a:t>, Senior Epidemiologist</a:t>
            </a:r>
          </a:p>
          <a:p>
            <a:pPr>
              <a:lnSpc>
                <a:spcPct val="120000"/>
              </a:lnSpc>
              <a:spcBef>
                <a:spcPts val="0"/>
              </a:spcBef>
            </a:pPr>
            <a:r>
              <a:rPr lang="en-US" b="1" dirty="0">
                <a:solidFill>
                  <a:srgbClr val="C15442"/>
                </a:solidFill>
              </a:rPr>
              <a:t>Maricopa County Air Quality Department:</a:t>
            </a:r>
            <a:r>
              <a:rPr lang="en-US" dirty="0">
                <a:solidFill>
                  <a:srgbClr val="C15442"/>
                </a:solidFill>
              </a:rPr>
              <a:t> </a:t>
            </a:r>
          </a:p>
          <a:p>
            <a:pPr>
              <a:lnSpc>
                <a:spcPct val="120000"/>
              </a:lnSpc>
              <a:spcBef>
                <a:spcPts val="0"/>
              </a:spcBef>
            </a:pPr>
            <a:r>
              <a:rPr lang="en-US" b="1" dirty="0">
                <a:solidFill>
                  <a:schemeClr val="bg2">
                    <a:lumMod val="50000"/>
                  </a:schemeClr>
                </a:solidFill>
              </a:rPr>
              <a:t>Ronald Pope</a:t>
            </a:r>
            <a:r>
              <a:rPr lang="en-US" dirty="0">
                <a:solidFill>
                  <a:schemeClr val="bg2">
                    <a:lumMod val="50000"/>
                  </a:schemeClr>
                </a:solidFill>
              </a:rPr>
              <a:t>, Atmospheric Scientist</a:t>
            </a:r>
          </a:p>
          <a:p>
            <a:pPr>
              <a:lnSpc>
                <a:spcPct val="120000"/>
              </a:lnSpc>
              <a:spcBef>
                <a:spcPts val="0"/>
              </a:spcBef>
            </a:pPr>
            <a:r>
              <a:rPr lang="en-US" b="1" dirty="0">
                <a:solidFill>
                  <a:schemeClr val="bg2">
                    <a:lumMod val="50000"/>
                  </a:schemeClr>
                </a:solidFill>
              </a:rPr>
              <a:t>Ira </a:t>
            </a:r>
            <a:r>
              <a:rPr lang="en-US" b="1" dirty="0" err="1">
                <a:solidFill>
                  <a:schemeClr val="bg2">
                    <a:lumMod val="50000"/>
                  </a:schemeClr>
                </a:solidFill>
              </a:rPr>
              <a:t>Domsky</a:t>
            </a:r>
            <a:r>
              <a:rPr lang="en-US" dirty="0">
                <a:solidFill>
                  <a:schemeClr val="bg2">
                    <a:lumMod val="50000"/>
                  </a:schemeClr>
                </a:solidFill>
              </a:rPr>
              <a:t>, Planning Consultant</a:t>
            </a:r>
          </a:p>
          <a:p>
            <a:pPr>
              <a:lnSpc>
                <a:spcPct val="120000"/>
              </a:lnSpc>
              <a:spcBef>
                <a:spcPts val="0"/>
              </a:spcBef>
            </a:pPr>
            <a:r>
              <a:rPr lang="en-US" b="1" dirty="0">
                <a:solidFill>
                  <a:srgbClr val="C15442"/>
                </a:solidFill>
              </a:rPr>
              <a:t>School of Geographical Sciences &amp; Urban Planning</a:t>
            </a:r>
            <a:r>
              <a:rPr lang="en-US" dirty="0">
                <a:solidFill>
                  <a:schemeClr val="bg2">
                    <a:lumMod val="50000"/>
                  </a:schemeClr>
                </a:solidFill>
              </a:rPr>
              <a:t> at Arizona State University</a:t>
            </a:r>
          </a:p>
          <a:p>
            <a:pPr>
              <a:lnSpc>
                <a:spcPct val="120000"/>
              </a:lnSpc>
              <a:spcBef>
                <a:spcPts val="0"/>
              </a:spcBef>
            </a:pPr>
            <a:endParaRPr lang="en-US" sz="500" b="1" dirty="0">
              <a:solidFill>
                <a:schemeClr val="bg2">
                  <a:lumMod val="50000"/>
                </a:schemeClr>
              </a:solidFill>
            </a:endParaRPr>
          </a:p>
          <a:p>
            <a:pPr>
              <a:lnSpc>
                <a:spcPct val="120000"/>
              </a:lnSpc>
              <a:spcBef>
                <a:spcPts val="0"/>
              </a:spcBef>
            </a:pPr>
            <a:r>
              <a:rPr lang="en-US" sz="2600" b="1" dirty="0">
                <a:solidFill>
                  <a:srgbClr val="C15442"/>
                </a:solidFill>
              </a:rPr>
              <a:t>Other Support</a:t>
            </a:r>
          </a:p>
          <a:p>
            <a:pPr>
              <a:lnSpc>
                <a:spcPct val="120000"/>
              </a:lnSpc>
              <a:spcBef>
                <a:spcPts val="0"/>
              </a:spcBef>
            </a:pPr>
            <a:r>
              <a:rPr lang="en-US" b="1" dirty="0">
                <a:solidFill>
                  <a:schemeClr val="bg2">
                    <a:lumMod val="50000"/>
                  </a:schemeClr>
                </a:solidFill>
              </a:rPr>
              <a:t>Dr. </a:t>
            </a:r>
            <a:r>
              <a:rPr lang="en-US" b="1" dirty="0" err="1">
                <a:solidFill>
                  <a:schemeClr val="bg2">
                    <a:lumMod val="50000"/>
                  </a:schemeClr>
                </a:solidFill>
              </a:rPr>
              <a:t>Itai</a:t>
            </a:r>
            <a:r>
              <a:rPr lang="en-US" b="1" dirty="0">
                <a:solidFill>
                  <a:schemeClr val="bg2">
                    <a:lumMod val="50000"/>
                  </a:schemeClr>
                </a:solidFill>
              </a:rPr>
              <a:t> </a:t>
            </a:r>
            <a:r>
              <a:rPr lang="en-US" b="1" dirty="0" err="1">
                <a:solidFill>
                  <a:schemeClr val="bg2">
                    <a:lumMod val="50000"/>
                  </a:schemeClr>
                </a:solidFill>
              </a:rPr>
              <a:t>Kloog</a:t>
            </a:r>
            <a:r>
              <a:rPr lang="en-US" dirty="0">
                <a:solidFill>
                  <a:schemeClr val="bg2">
                    <a:lumMod val="50000"/>
                  </a:schemeClr>
                </a:solidFill>
              </a:rPr>
              <a:t>, Ben-Gurion University of the Negev, Senior Lecturer</a:t>
            </a:r>
          </a:p>
          <a:p>
            <a:pPr>
              <a:lnSpc>
                <a:spcPct val="120000"/>
              </a:lnSpc>
              <a:spcBef>
                <a:spcPts val="0"/>
              </a:spcBef>
            </a:pPr>
            <a:endParaRPr lang="en-US" sz="500" dirty="0">
              <a:solidFill>
                <a:srgbClr val="C15442"/>
              </a:solidFill>
            </a:endParaRPr>
          </a:p>
          <a:p>
            <a:pPr>
              <a:lnSpc>
                <a:spcPct val="120000"/>
              </a:lnSpc>
              <a:spcBef>
                <a:spcPts val="0"/>
              </a:spcBef>
            </a:pPr>
            <a:r>
              <a:rPr lang="en-US" sz="2600" b="1" dirty="0">
                <a:solidFill>
                  <a:srgbClr val="C15442"/>
                </a:solidFill>
              </a:rPr>
              <a:t>Other Support</a:t>
            </a:r>
          </a:p>
          <a:p>
            <a:pPr>
              <a:lnSpc>
                <a:spcPct val="120000"/>
              </a:lnSpc>
              <a:spcBef>
                <a:spcPts val="0"/>
              </a:spcBef>
            </a:pPr>
            <a:r>
              <a:rPr lang="en-US" sz="2100" dirty="0">
                <a:solidFill>
                  <a:schemeClr val="bg2">
                    <a:lumMod val="50000"/>
                  </a:schemeClr>
                </a:solidFill>
              </a:rPr>
              <a:t>We would also like to acknowledge the contributors of the</a:t>
            </a:r>
            <a:r>
              <a:rPr lang="en-US" sz="2100" b="1" dirty="0">
                <a:solidFill>
                  <a:schemeClr val="bg2">
                    <a:lumMod val="50000"/>
                  </a:schemeClr>
                </a:solidFill>
              </a:rPr>
              <a:t> Maricopa County and Air Quality I team: </a:t>
            </a:r>
            <a:r>
              <a:rPr lang="en-US" sz="2100" dirty="0">
                <a:solidFill>
                  <a:schemeClr val="bg2">
                    <a:lumMod val="50000"/>
                  </a:schemeClr>
                </a:solidFill>
              </a:rPr>
              <a:t>Jason Hodgson, Leslie </a:t>
            </a:r>
            <a:r>
              <a:rPr lang="en-US" sz="2100" dirty="0" err="1">
                <a:solidFill>
                  <a:schemeClr val="bg2">
                    <a:lumMod val="50000"/>
                  </a:schemeClr>
                </a:solidFill>
              </a:rPr>
              <a:t>Araujo</a:t>
            </a:r>
            <a:r>
              <a:rPr lang="en-US" sz="2100" dirty="0">
                <a:solidFill>
                  <a:schemeClr val="bg2">
                    <a:lumMod val="50000"/>
                  </a:schemeClr>
                </a:solidFill>
              </a:rPr>
              <a:t> and Tamara </a:t>
            </a:r>
            <a:r>
              <a:rPr lang="en-US" sz="2100" dirty="0" err="1">
                <a:solidFill>
                  <a:schemeClr val="bg2">
                    <a:lumMod val="50000"/>
                  </a:schemeClr>
                </a:solidFill>
              </a:rPr>
              <a:t>Dunbarr</a:t>
            </a:r>
            <a:endParaRPr lang="en-US" sz="2100" dirty="0">
              <a:solidFill>
                <a:schemeClr val="bg2">
                  <a:lumMod val="50000"/>
                </a:schemeClr>
              </a:solidFill>
            </a:endParaRPr>
          </a:p>
          <a:p>
            <a:pPr>
              <a:lnSpc>
                <a:spcPct val="120000"/>
              </a:lnSpc>
              <a:spcBef>
                <a:spcPts val="0"/>
              </a:spcBef>
            </a:pPr>
            <a:endParaRPr lang="en-US" sz="1800" dirty="0">
              <a:solidFill>
                <a:schemeClr val="bg2">
                  <a:lumMod val="50000"/>
                </a:schemeClr>
              </a:solidFill>
            </a:endParaRPr>
          </a:p>
          <a:p>
            <a:pPr>
              <a:lnSpc>
                <a:spcPct val="120000"/>
              </a:lnSpc>
              <a:spcBef>
                <a:spcPts val="0"/>
              </a:spcBef>
            </a:pPr>
            <a:endParaRPr lang="en-US" sz="1800" dirty="0">
              <a:solidFill>
                <a:srgbClr val="C15442"/>
              </a:solidFill>
            </a:endParaRPr>
          </a:p>
        </p:txBody>
      </p:sp>
    </p:spTree>
    <p:extLst>
      <p:ext uri="{BB962C8B-B14F-4D97-AF65-F5344CB8AC3E}">
        <p14:creationId xmlns:p14="http://schemas.microsoft.com/office/powerpoint/2010/main" val="383663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9"/>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2721" r="-12721"/>
          <a:stretch/>
        </p:blipFill>
        <p:spPr>
          <a:xfrm>
            <a:off x="5939824" y="1219200"/>
            <a:ext cx="7213197" cy="5638800"/>
          </a:xfrm>
        </p:spPr>
      </p:pic>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Particulate matter &lt;10 </a:t>
            </a:r>
            <a:r>
              <a:rPr lang="en-US" sz="2000" dirty="0">
                <a:solidFill>
                  <a:srgbClr val="767171"/>
                </a:solidFill>
              </a:rPr>
              <a:t>µm in aerodynamic diameter</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PM10 is a large contributor of air pollution in Urbanized areas </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Semi arid regions are particularly vulnerable due to dust storms</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Excessive human exposure to PM10  can result in respiratory and cardiovascular disease </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Background</a:t>
            </a:r>
          </a:p>
        </p:txBody>
      </p:sp>
      <p:sp>
        <p:nvSpPr>
          <p:cNvPr id="14" name="Text Placeholder 4"/>
          <p:cNvSpPr>
            <a:spLocks noGrp="1"/>
          </p:cNvSpPr>
          <p:nvPr>
            <p:ph type="body" sz="quarter" idx="13"/>
          </p:nvPr>
        </p:nvSpPr>
        <p:spPr>
          <a:xfrm>
            <a:off x="7968343" y="6257019"/>
            <a:ext cx="4223657" cy="600981"/>
          </a:xfrm>
        </p:spPr>
        <p:txBody>
          <a:bodyPr>
            <a:noAutofit/>
          </a:bodyPr>
          <a:lstStyle/>
          <a:p>
            <a:r>
              <a:rPr lang="en-US" sz="900" dirty="0">
                <a:solidFill>
                  <a:schemeClr val="bg1">
                    <a:lumMod val="50000"/>
                  </a:schemeClr>
                </a:solidFill>
              </a:rPr>
              <a:t>Image Credit: </a:t>
            </a:r>
            <a:r>
              <a:rPr lang="en-US" sz="900" dirty="0" err="1">
                <a:solidFill>
                  <a:schemeClr val="bg1">
                    <a:lumMod val="50000"/>
                  </a:schemeClr>
                </a:solidFill>
              </a:rPr>
              <a:t>Mircea</a:t>
            </a:r>
            <a:endParaRPr lang="en-US" sz="900" dirty="0">
              <a:solidFill>
                <a:srgbClr val="FFFFFF"/>
              </a:solidFill>
            </a:endParaRPr>
          </a:p>
        </p:txBody>
      </p:sp>
    </p:spTree>
    <p:extLst>
      <p:ext uri="{BB962C8B-B14F-4D97-AF65-F5344CB8AC3E}">
        <p14:creationId xmlns:p14="http://schemas.microsoft.com/office/powerpoint/2010/main" val="291677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4294967295"/>
          </p:nvPr>
        </p:nvSpPr>
        <p:spPr>
          <a:xfrm>
            <a:off x="492124" y="2025088"/>
            <a:ext cx="4738553" cy="3961184"/>
          </a:xfrm>
          <a:prstGeom prst="rect">
            <a:avLst/>
          </a:prstGeom>
        </p:spPr>
        <p:txBody>
          <a:bodyPr>
            <a:noAutofit/>
          </a:bodyPr>
          <a:lstStyle/>
          <a:p>
            <a:pPr marL="342900" indent="-342900">
              <a:spcBef>
                <a:spcPts val="200"/>
              </a:spcBef>
              <a:buClr>
                <a:srgbClr val="C15442"/>
              </a:buClr>
              <a:buFont typeface="Webdings" panose="05030102010509060703" pitchFamily="18" charset="2"/>
              <a:buChar char="4"/>
            </a:pPr>
            <a:r>
              <a:rPr lang="en-US" sz="2000" b="1" dirty="0">
                <a:solidFill>
                  <a:schemeClr val="bg2">
                    <a:lumMod val="50000"/>
                  </a:schemeClr>
                </a:solidFill>
              </a:rPr>
              <a:t>Maricopa County</a:t>
            </a:r>
            <a:r>
              <a:rPr lang="en-US" sz="2000" dirty="0">
                <a:solidFill>
                  <a:schemeClr val="bg2">
                    <a:lumMod val="50000"/>
                  </a:schemeClr>
                </a:solidFill>
              </a:rPr>
              <a:t>, Arizona</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b="1" dirty="0">
                <a:solidFill>
                  <a:schemeClr val="bg2">
                    <a:lumMod val="50000"/>
                  </a:schemeClr>
                </a:solidFill>
              </a:rPr>
              <a:t>9224</a:t>
            </a:r>
            <a:r>
              <a:rPr lang="en-US" sz="2000" dirty="0">
                <a:solidFill>
                  <a:schemeClr val="bg2">
                    <a:lumMod val="50000"/>
                  </a:schemeClr>
                </a:solidFill>
              </a:rPr>
              <a:t> square miles</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b="1" dirty="0">
                <a:solidFill>
                  <a:schemeClr val="bg2">
                    <a:lumMod val="50000"/>
                  </a:schemeClr>
                </a:solidFill>
              </a:rPr>
              <a:t>4.1 million </a:t>
            </a:r>
            <a:r>
              <a:rPr lang="en-US" sz="2000" dirty="0">
                <a:solidFill>
                  <a:schemeClr val="bg2">
                    <a:lumMod val="50000"/>
                  </a:schemeClr>
                </a:solidFill>
              </a:rPr>
              <a:t>people (US Census 2010)</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Large population living in the </a:t>
            </a:r>
            <a:r>
              <a:rPr lang="en-US" sz="2000" b="1" dirty="0">
                <a:solidFill>
                  <a:schemeClr val="bg2">
                    <a:lumMod val="50000"/>
                  </a:schemeClr>
                </a:solidFill>
              </a:rPr>
              <a:t>Phoenix metropolitan</a:t>
            </a:r>
            <a:r>
              <a:rPr lang="en-US" sz="2000" dirty="0">
                <a:solidFill>
                  <a:schemeClr val="bg2">
                    <a:lumMod val="50000"/>
                  </a:schemeClr>
                </a:solidFill>
              </a:rPr>
              <a:t> area </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0" indent="0">
              <a:spcBef>
                <a:spcPts val="200"/>
              </a:spcBef>
              <a:buClr>
                <a:srgbClr val="C15442"/>
              </a:buClr>
              <a:buNone/>
            </a:pPr>
            <a:r>
              <a:rPr lang="en-US" sz="2000" dirty="0">
                <a:solidFill>
                  <a:schemeClr val="bg2">
                    <a:lumMod val="50000"/>
                  </a:schemeClr>
                </a:solidFill>
              </a:rPr>
              <a:t> </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Study Area</a:t>
            </a:r>
          </a:p>
        </p:txBody>
      </p:sp>
      <p:pic>
        <p:nvPicPr>
          <p:cNvPr id="5" name="Picture 4"/>
          <p:cNvPicPr>
            <a:picLocks noChangeAspect="1"/>
          </p:cNvPicPr>
          <p:nvPr/>
        </p:nvPicPr>
        <p:blipFill>
          <a:blip r:embed="rId3"/>
          <a:stretch>
            <a:fillRect/>
          </a:stretch>
        </p:blipFill>
        <p:spPr>
          <a:xfrm>
            <a:off x="9537764" y="4346257"/>
            <a:ext cx="2327701" cy="1640015"/>
          </a:xfrm>
          <a:prstGeom prst="rect">
            <a:avLst/>
          </a:prstGeom>
        </p:spPr>
      </p:pic>
      <p:cxnSp>
        <p:nvCxnSpPr>
          <p:cNvPr id="9" name="Straight Arrow Connector 8"/>
          <p:cNvCxnSpPr/>
          <p:nvPr/>
        </p:nvCxnSpPr>
        <p:spPr>
          <a:xfrm flipH="1" flipV="1">
            <a:off x="9229344" y="1926336"/>
            <a:ext cx="842806" cy="359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334968" y="5665155"/>
            <a:ext cx="709683" cy="453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5539789" y="1790064"/>
            <a:ext cx="3795179" cy="4465955"/>
          </a:xfrm>
          <a:prstGeom prst="rect">
            <a:avLst/>
          </a:prstGeom>
        </p:spPr>
      </p:pic>
      <p:pic>
        <p:nvPicPr>
          <p:cNvPr id="17" name="Picture 16"/>
          <p:cNvPicPr>
            <a:picLocks noChangeAspect="1"/>
          </p:cNvPicPr>
          <p:nvPr/>
        </p:nvPicPr>
        <p:blipFill>
          <a:blip r:embed="rId5"/>
          <a:stretch>
            <a:fillRect/>
          </a:stretch>
        </p:blipFill>
        <p:spPr>
          <a:xfrm>
            <a:off x="6426898" y="3815603"/>
            <a:ext cx="1829985" cy="1524249"/>
          </a:xfrm>
          <a:prstGeom prst="rect">
            <a:avLst/>
          </a:prstGeom>
        </p:spPr>
      </p:pic>
      <p:sp>
        <p:nvSpPr>
          <p:cNvPr id="10" name="TextBox 9"/>
          <p:cNvSpPr txBox="1"/>
          <p:nvPr/>
        </p:nvSpPr>
        <p:spPr>
          <a:xfrm>
            <a:off x="6396132" y="4005680"/>
            <a:ext cx="1849967" cy="461665"/>
          </a:xfrm>
          <a:prstGeom prst="rect">
            <a:avLst/>
          </a:prstGeom>
          <a:noFill/>
        </p:spPr>
        <p:txBody>
          <a:bodyPr wrap="square" rtlCol="0">
            <a:spAutoFit/>
          </a:bodyPr>
          <a:lstStyle/>
          <a:p>
            <a:pPr algn="ctr"/>
            <a:r>
              <a:rPr lang="en-US" sz="1200" dirty="0"/>
              <a:t>Maricopa </a:t>
            </a:r>
          </a:p>
          <a:p>
            <a:pPr algn="ctr"/>
            <a:r>
              <a:rPr lang="en-US" sz="1200" dirty="0"/>
              <a:t>County</a:t>
            </a:r>
          </a:p>
        </p:txBody>
      </p:sp>
    </p:spTree>
    <p:extLst>
      <p:ext uri="{BB962C8B-B14F-4D97-AF65-F5344CB8AC3E}">
        <p14:creationId xmlns:p14="http://schemas.microsoft.com/office/powerpoint/2010/main" val="32930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4294967295"/>
          </p:nvPr>
        </p:nvSpPr>
        <p:spPr>
          <a:xfrm>
            <a:off x="576072" y="1680443"/>
            <a:ext cx="4756150" cy="4086225"/>
          </a:xfrm>
          <a:prstGeom prst="rect">
            <a:avLst/>
          </a:prstGeom>
        </p:spPr>
        <p:txBody>
          <a:bodyPr>
            <a:noAutofit/>
          </a:bodyPr>
          <a:lstStyle/>
          <a:p>
            <a:pPr marL="0" indent="0">
              <a:spcBef>
                <a:spcPts val="200"/>
              </a:spcBef>
              <a:buClr>
                <a:srgbClr val="C15442"/>
              </a:buClr>
              <a:buNone/>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Global sub-tropical high pressure zone </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Very hot, dry summer, mild winters and significant dust storm events</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Study Period – 1</a:t>
            </a:r>
            <a:r>
              <a:rPr lang="en-US" sz="2000" baseline="30000" dirty="0">
                <a:solidFill>
                  <a:schemeClr val="bg2">
                    <a:lumMod val="50000"/>
                  </a:schemeClr>
                </a:solidFill>
              </a:rPr>
              <a:t>st</a:t>
            </a:r>
            <a:r>
              <a:rPr lang="en-US" sz="2000" dirty="0">
                <a:solidFill>
                  <a:schemeClr val="bg2">
                    <a:lumMod val="50000"/>
                  </a:schemeClr>
                </a:solidFill>
              </a:rPr>
              <a:t> January 2006 – 31</a:t>
            </a:r>
            <a:r>
              <a:rPr lang="en-US" sz="2000" baseline="30000" dirty="0">
                <a:solidFill>
                  <a:schemeClr val="bg2">
                    <a:lumMod val="50000"/>
                  </a:schemeClr>
                </a:solidFill>
              </a:rPr>
              <a:t>st</a:t>
            </a:r>
            <a:r>
              <a:rPr lang="en-US" sz="2000" dirty="0">
                <a:solidFill>
                  <a:schemeClr val="bg2">
                    <a:lumMod val="50000"/>
                  </a:schemeClr>
                </a:solidFill>
              </a:rPr>
              <a:t> December 2016</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Study Period – 1</a:t>
            </a:r>
            <a:r>
              <a:rPr lang="en-US" sz="2000" baseline="30000" dirty="0">
                <a:solidFill>
                  <a:schemeClr val="bg2">
                    <a:lumMod val="50000"/>
                  </a:schemeClr>
                </a:solidFill>
              </a:rPr>
              <a:t>st</a:t>
            </a:r>
            <a:r>
              <a:rPr lang="en-US" sz="2000" dirty="0">
                <a:solidFill>
                  <a:schemeClr val="bg2">
                    <a:lumMod val="50000"/>
                  </a:schemeClr>
                </a:solidFill>
              </a:rPr>
              <a:t> January 2006 – 31</a:t>
            </a:r>
            <a:r>
              <a:rPr lang="en-US" sz="2000" baseline="30000" dirty="0">
                <a:solidFill>
                  <a:schemeClr val="bg2">
                    <a:lumMod val="50000"/>
                  </a:schemeClr>
                </a:solidFill>
              </a:rPr>
              <a:t>st</a:t>
            </a:r>
            <a:r>
              <a:rPr lang="en-US" sz="2000" dirty="0">
                <a:solidFill>
                  <a:schemeClr val="bg2">
                    <a:lumMod val="50000"/>
                  </a:schemeClr>
                </a:solidFill>
              </a:rPr>
              <a:t> December 2016</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Study Period</a:t>
            </a:r>
          </a:p>
        </p:txBody>
      </p:sp>
      <p:pic>
        <p:nvPicPr>
          <p:cNvPr id="3" name="Picture 2"/>
          <p:cNvPicPr>
            <a:picLocks noChangeAspect="1"/>
          </p:cNvPicPr>
          <p:nvPr/>
        </p:nvPicPr>
        <p:blipFill>
          <a:blip r:embed="rId3"/>
          <a:stretch>
            <a:fillRect/>
          </a:stretch>
        </p:blipFill>
        <p:spPr>
          <a:xfrm>
            <a:off x="6410952" y="1248832"/>
            <a:ext cx="4672092" cy="5354532"/>
          </a:xfrm>
          <a:prstGeom prst="rect">
            <a:avLst/>
          </a:prstGeom>
        </p:spPr>
      </p:pic>
      <p:pic>
        <p:nvPicPr>
          <p:cNvPr id="6" name="Picture 5"/>
          <p:cNvPicPr>
            <a:picLocks noChangeAspect="1"/>
          </p:cNvPicPr>
          <p:nvPr/>
        </p:nvPicPr>
        <p:blipFill>
          <a:blip r:embed="rId4"/>
          <a:stretch>
            <a:fillRect/>
          </a:stretch>
        </p:blipFill>
        <p:spPr>
          <a:xfrm>
            <a:off x="7396689" y="3854348"/>
            <a:ext cx="2142517" cy="1784566"/>
          </a:xfrm>
          <a:prstGeom prst="rect">
            <a:avLst/>
          </a:prstGeom>
        </p:spPr>
      </p:pic>
      <p:sp>
        <p:nvSpPr>
          <p:cNvPr id="2" name="TextBox 1"/>
          <p:cNvSpPr txBox="1"/>
          <p:nvPr/>
        </p:nvSpPr>
        <p:spPr>
          <a:xfrm>
            <a:off x="7536175" y="4161856"/>
            <a:ext cx="1849967" cy="584775"/>
          </a:xfrm>
          <a:prstGeom prst="rect">
            <a:avLst/>
          </a:prstGeom>
          <a:noFill/>
        </p:spPr>
        <p:txBody>
          <a:bodyPr wrap="square" rtlCol="0">
            <a:spAutoFit/>
          </a:bodyPr>
          <a:lstStyle/>
          <a:p>
            <a:pPr algn="ctr"/>
            <a:r>
              <a:rPr lang="en-US" sz="1600" dirty="0"/>
              <a:t>Maricopa County</a:t>
            </a:r>
          </a:p>
        </p:txBody>
      </p:sp>
    </p:spTree>
    <p:extLst>
      <p:ext uri="{BB962C8B-B14F-4D97-AF65-F5344CB8AC3E}">
        <p14:creationId xmlns:p14="http://schemas.microsoft.com/office/powerpoint/2010/main" val="103592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Partner Organizations</a:t>
            </a:r>
          </a:p>
        </p:txBody>
      </p:sp>
      <p:sp>
        <p:nvSpPr>
          <p:cNvPr id="3" name="TextBox 2"/>
          <p:cNvSpPr txBox="1"/>
          <p:nvPr/>
        </p:nvSpPr>
        <p:spPr>
          <a:xfrm>
            <a:off x="7536400" y="687101"/>
            <a:ext cx="184666" cy="369332"/>
          </a:xfrm>
          <a:prstGeom prst="rect">
            <a:avLst/>
          </a:prstGeom>
          <a:noFill/>
        </p:spPr>
        <p:txBody>
          <a:bodyPr wrap="none" rtlCol="0">
            <a:spAutoFit/>
          </a:bodyPr>
          <a:lstStyle/>
          <a:p>
            <a:endParaRPr lang="en-US" dirty="0"/>
          </a:p>
        </p:txBody>
      </p:sp>
      <p:sp>
        <p:nvSpPr>
          <p:cNvPr id="8" name="Text Placeholder 1"/>
          <p:cNvSpPr>
            <a:spLocks noGrp="1"/>
          </p:cNvSpPr>
          <p:nvPr>
            <p:ph type="body" sz="quarter" idx="4294967295"/>
          </p:nvPr>
        </p:nvSpPr>
        <p:spPr>
          <a:xfrm>
            <a:off x="69751" y="1718228"/>
            <a:ext cx="4547591" cy="4516317"/>
          </a:xfrm>
          <a:prstGeom prst="rect">
            <a:avLst/>
          </a:prstGeom>
        </p:spPr>
        <p:txBody>
          <a:bodyPr>
            <a:noAutofit/>
          </a:bodyPr>
          <a:lstStyle/>
          <a:p>
            <a:pPr marL="0" indent="0">
              <a:spcBef>
                <a:spcPts val="200"/>
              </a:spcBef>
              <a:buClr>
                <a:srgbClr val="C15442"/>
              </a:buClr>
              <a:buNone/>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Maricopa County Department of Public Health</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Maricopa County Air Quality Department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9528" y="1412521"/>
            <a:ext cx="7756340" cy="5177205"/>
          </a:xfrm>
          <a:prstGeom prst="rect">
            <a:avLst/>
          </a:prstGeom>
        </p:spPr>
      </p:pic>
      <p:sp>
        <p:nvSpPr>
          <p:cNvPr id="9" name="Text Placeholder 4"/>
          <p:cNvSpPr>
            <a:spLocks noGrp="1"/>
          </p:cNvSpPr>
          <p:nvPr>
            <p:ph type="body" sz="quarter" idx="13"/>
          </p:nvPr>
        </p:nvSpPr>
        <p:spPr>
          <a:xfrm>
            <a:off x="10201275" y="6299545"/>
            <a:ext cx="1884594" cy="290182"/>
          </a:xfrm>
        </p:spPr>
        <p:txBody>
          <a:bodyPr>
            <a:noAutofit/>
          </a:bodyPr>
          <a:lstStyle/>
          <a:p>
            <a:r>
              <a:rPr lang="en-US" sz="900" dirty="0">
                <a:solidFill>
                  <a:schemeClr val="bg1">
                    <a:lumMod val="50000"/>
                  </a:schemeClr>
                </a:solidFill>
              </a:rPr>
              <a:t>Image </a:t>
            </a:r>
            <a:r>
              <a:rPr lang="en-US" sz="900" dirty="0" err="1">
                <a:solidFill>
                  <a:schemeClr val="bg1">
                    <a:lumMod val="50000"/>
                  </a:schemeClr>
                </a:solidFill>
              </a:rPr>
              <a:t>Credit:SD</a:t>
            </a:r>
            <a:r>
              <a:rPr lang="en-US" sz="900" dirty="0">
                <a:solidFill>
                  <a:schemeClr val="bg1">
                    <a:lumMod val="50000"/>
                  </a:schemeClr>
                </a:solidFill>
              </a:rPr>
              <a:t> Anderson</a:t>
            </a:r>
            <a:endParaRPr lang="en-US" sz="900" dirty="0">
              <a:solidFill>
                <a:srgbClr val="FFFFFF"/>
              </a:solidFill>
            </a:endParaRPr>
          </a:p>
        </p:txBody>
      </p:sp>
    </p:spTree>
    <p:extLst>
      <p:ext uri="{BB962C8B-B14F-4D97-AF65-F5344CB8AC3E}">
        <p14:creationId xmlns:p14="http://schemas.microsoft.com/office/powerpoint/2010/main" val="357073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0 at 9.27.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1417"/>
            <a:ext cx="12192000" cy="3306584"/>
          </a:xfrm>
          <a:prstGeom prst="rect">
            <a:avLst/>
          </a:prstGeom>
        </p:spPr>
      </p:pic>
      <p:sp>
        <p:nvSpPr>
          <p:cNvPr id="18" name="Text Placeholder 1"/>
          <p:cNvSpPr>
            <a:spLocks noGrp="1"/>
          </p:cNvSpPr>
          <p:nvPr>
            <p:ph type="body" sz="quarter" idx="4294967295"/>
          </p:nvPr>
        </p:nvSpPr>
        <p:spPr>
          <a:xfrm>
            <a:off x="298351" y="1498496"/>
            <a:ext cx="11893649" cy="4979270"/>
          </a:xfrm>
          <a:prstGeom prst="rect">
            <a:avLst/>
          </a:prstGeom>
        </p:spPr>
        <p:txBody>
          <a:bodyPr>
            <a:noAutofit/>
          </a:bodyPr>
          <a:lstStyle/>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PM 10 microns or less in size is epidemiologically significant to all population but especially a concern for susceptible groups with pre existing lung and heart disease</a:t>
            </a:r>
          </a:p>
          <a:p>
            <a:pPr marL="342900" indent="-342900">
              <a:spcBef>
                <a:spcPts val="200"/>
              </a:spcBef>
              <a:buClr>
                <a:srgbClr val="C15442"/>
              </a:buClr>
              <a:buFont typeface="Webdings" panose="05030102010509060703" pitchFamily="18" charset="2"/>
              <a:buChar char="4"/>
            </a:pPr>
            <a:endParaRPr lang="en-US" sz="1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Particulate matter contributes to poor visibility in the valley which is responsible for “Valley Brown Cloud” </a:t>
            </a:r>
          </a:p>
          <a:p>
            <a:pPr marL="342900" indent="-342900">
              <a:spcBef>
                <a:spcPts val="200"/>
              </a:spcBef>
              <a:buClr>
                <a:srgbClr val="C15442"/>
              </a:buClr>
              <a:buFont typeface="Webdings" panose="05030102010509060703" pitchFamily="18" charset="2"/>
              <a:buChar char="4"/>
            </a:pPr>
            <a:endParaRPr lang="en-US" sz="1000" dirty="0">
              <a:solidFill>
                <a:schemeClr val="bg2">
                  <a:lumMod val="50000"/>
                </a:schemeClr>
              </a:solidFill>
            </a:endParaRPr>
          </a:p>
          <a:p>
            <a:pPr marL="342900" indent="-342900">
              <a:spcBef>
                <a:spcPts val="200"/>
              </a:spcBef>
              <a:buClr>
                <a:srgbClr val="C15442"/>
              </a:buClr>
              <a:buFont typeface="Webdings" panose="05030102010509060703" pitchFamily="18" charset="2"/>
              <a:buChar char="4"/>
            </a:pPr>
            <a:r>
              <a:rPr lang="en-US" sz="2000" dirty="0">
                <a:solidFill>
                  <a:schemeClr val="bg2">
                    <a:lumMod val="50000"/>
                  </a:schemeClr>
                </a:solidFill>
              </a:rPr>
              <a:t>EPA designated Maricopa County as “Serious non-attainment” of PM10 standards. </a:t>
            </a:r>
          </a:p>
          <a:p>
            <a:pPr marL="342900" indent="-342900">
              <a:spcBef>
                <a:spcPts val="200"/>
              </a:spcBef>
              <a:buClr>
                <a:srgbClr val="C15442"/>
              </a:buClr>
              <a:buFont typeface="Webdings" panose="05030102010509060703" pitchFamily="18" charset="2"/>
              <a:buChar char="4"/>
            </a:pPr>
            <a:endParaRPr lang="en-US" sz="2000" dirty="0">
              <a:solidFill>
                <a:schemeClr val="bg2">
                  <a:lumMod val="50000"/>
                </a:schemeClr>
              </a:solidFill>
            </a:endParaRP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Community Concerns </a:t>
            </a:r>
          </a:p>
        </p:txBody>
      </p:sp>
      <p:sp>
        <p:nvSpPr>
          <p:cNvPr id="10" name="Text Placeholder 4"/>
          <p:cNvSpPr>
            <a:spLocks noGrp="1"/>
          </p:cNvSpPr>
          <p:nvPr>
            <p:ph type="body" sz="quarter" idx="13"/>
          </p:nvPr>
        </p:nvSpPr>
        <p:spPr>
          <a:xfrm>
            <a:off x="-70338" y="6398039"/>
            <a:ext cx="2048451" cy="295844"/>
          </a:xfrm>
        </p:spPr>
        <p:txBody>
          <a:bodyPr>
            <a:noAutofit/>
          </a:bodyPr>
          <a:lstStyle/>
          <a:p>
            <a:r>
              <a:rPr lang="en-US" sz="1000" dirty="0">
                <a:solidFill>
                  <a:schemeClr val="bg1"/>
                </a:solidFill>
              </a:rPr>
              <a:t>Image Credit: 3TV Phoenix</a:t>
            </a:r>
          </a:p>
        </p:txBody>
      </p:sp>
    </p:spTree>
    <p:extLst>
      <p:ext uri="{BB962C8B-B14F-4D97-AF65-F5344CB8AC3E}">
        <p14:creationId xmlns:p14="http://schemas.microsoft.com/office/powerpoint/2010/main" val="220406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Earth Observations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646" y="1477788"/>
            <a:ext cx="3280024" cy="231261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664" y="4445888"/>
            <a:ext cx="3516261" cy="1842130"/>
          </a:xfrm>
          <a:prstGeom prst="rect">
            <a:avLst/>
          </a:prstGeom>
        </p:spPr>
      </p:pic>
      <p:sp>
        <p:nvSpPr>
          <p:cNvPr id="12" name="Rectangle 11"/>
          <p:cNvSpPr/>
          <p:nvPr/>
        </p:nvSpPr>
        <p:spPr>
          <a:xfrm>
            <a:off x="5629529" y="3044298"/>
            <a:ext cx="6096000" cy="2031325"/>
          </a:xfrm>
          <a:prstGeom prst="rect">
            <a:avLst/>
          </a:prstGeom>
        </p:spPr>
        <p:txBody>
          <a:bodyPr>
            <a:spAutoFit/>
          </a:bodyPr>
          <a:lstStyle/>
          <a:p>
            <a:r>
              <a:rPr lang="en-US" b="1" dirty="0" err="1">
                <a:solidFill>
                  <a:schemeClr val="bg2">
                    <a:lumMod val="50000"/>
                  </a:schemeClr>
                </a:solidFill>
              </a:rPr>
              <a:t>MOD</a:t>
            </a:r>
            <a:r>
              <a:rPr lang="en-US" dirty="0" err="1">
                <a:solidFill>
                  <a:schemeClr val="bg2">
                    <a:lumMod val="50000"/>
                  </a:schemeClr>
                </a:solidFill>
              </a:rPr>
              <a:t>erate</a:t>
            </a:r>
            <a:r>
              <a:rPr lang="en-US" dirty="0">
                <a:solidFill>
                  <a:schemeClr val="bg2">
                    <a:lumMod val="50000"/>
                  </a:schemeClr>
                </a:solidFill>
              </a:rPr>
              <a:t> resolution </a:t>
            </a:r>
            <a:r>
              <a:rPr lang="en-US" b="1" dirty="0">
                <a:solidFill>
                  <a:schemeClr val="bg2">
                    <a:lumMod val="50000"/>
                  </a:schemeClr>
                </a:solidFill>
              </a:rPr>
              <a:t>I</a:t>
            </a:r>
            <a:r>
              <a:rPr lang="en-US" dirty="0">
                <a:solidFill>
                  <a:schemeClr val="bg2">
                    <a:lumMod val="50000"/>
                  </a:schemeClr>
                </a:solidFill>
              </a:rPr>
              <a:t>maging </a:t>
            </a:r>
            <a:r>
              <a:rPr lang="en-US" b="1" dirty="0" err="1">
                <a:solidFill>
                  <a:schemeClr val="bg2">
                    <a:lumMod val="50000"/>
                  </a:schemeClr>
                </a:solidFill>
              </a:rPr>
              <a:t>S</a:t>
            </a:r>
            <a:r>
              <a:rPr lang="en-US" dirty="0" err="1">
                <a:solidFill>
                  <a:schemeClr val="bg2">
                    <a:lumMod val="50000"/>
                  </a:schemeClr>
                </a:solidFill>
              </a:rPr>
              <a:t>pectroradiometer</a:t>
            </a:r>
            <a:endParaRPr lang="en-US" dirty="0">
              <a:solidFill>
                <a:schemeClr val="bg2">
                  <a:lumMod val="50000"/>
                </a:schemeClr>
              </a:solidFill>
            </a:endParaRPr>
          </a:p>
          <a:p>
            <a:endParaRPr lang="en-US" dirty="0">
              <a:solidFill>
                <a:schemeClr val="bg2">
                  <a:lumMod val="50000"/>
                </a:schemeClr>
              </a:solidFill>
            </a:endParaRPr>
          </a:p>
          <a:p>
            <a:r>
              <a:rPr lang="en-US" dirty="0">
                <a:solidFill>
                  <a:schemeClr val="bg2">
                    <a:lumMod val="50000"/>
                  </a:schemeClr>
                </a:solidFill>
              </a:rPr>
              <a:t>Provides </a:t>
            </a:r>
            <a:r>
              <a:rPr lang="en-US" b="1" dirty="0">
                <a:solidFill>
                  <a:schemeClr val="bg2">
                    <a:lumMod val="50000"/>
                  </a:schemeClr>
                </a:solidFill>
              </a:rPr>
              <a:t>aerosol optical depth </a:t>
            </a:r>
            <a:r>
              <a:rPr lang="en-US" dirty="0">
                <a:solidFill>
                  <a:schemeClr val="bg2">
                    <a:lumMod val="50000"/>
                  </a:schemeClr>
                </a:solidFill>
              </a:rPr>
              <a:t>(AOD) data at a </a:t>
            </a:r>
            <a:r>
              <a:rPr lang="en-US" b="1" dirty="0">
                <a:solidFill>
                  <a:schemeClr val="bg2">
                    <a:lumMod val="50000"/>
                  </a:schemeClr>
                </a:solidFill>
              </a:rPr>
              <a:t>3 km spatial resolution</a:t>
            </a:r>
          </a:p>
          <a:p>
            <a:endParaRPr lang="en-US" dirty="0">
              <a:solidFill>
                <a:schemeClr val="bg2">
                  <a:lumMod val="50000"/>
                </a:schemeClr>
              </a:solidFill>
            </a:endParaRPr>
          </a:p>
          <a:p>
            <a:r>
              <a:rPr lang="en-US" dirty="0">
                <a:solidFill>
                  <a:schemeClr val="bg2">
                    <a:lumMod val="50000"/>
                  </a:schemeClr>
                </a:solidFill>
              </a:rPr>
              <a:t>Aboard the </a:t>
            </a:r>
            <a:r>
              <a:rPr lang="en-US" b="1" dirty="0">
                <a:solidFill>
                  <a:schemeClr val="bg2">
                    <a:lumMod val="50000"/>
                  </a:schemeClr>
                </a:solidFill>
              </a:rPr>
              <a:t>Terra</a:t>
            </a:r>
            <a:r>
              <a:rPr lang="en-US" dirty="0">
                <a:solidFill>
                  <a:schemeClr val="bg2">
                    <a:lumMod val="50000"/>
                  </a:schemeClr>
                </a:solidFill>
              </a:rPr>
              <a:t> </a:t>
            </a:r>
            <a:r>
              <a:rPr lang="en-US" b="1" dirty="0">
                <a:solidFill>
                  <a:schemeClr val="bg2">
                    <a:lumMod val="50000"/>
                  </a:schemeClr>
                </a:solidFill>
              </a:rPr>
              <a:t>and</a:t>
            </a:r>
            <a:r>
              <a:rPr lang="en-US" dirty="0">
                <a:solidFill>
                  <a:schemeClr val="bg2">
                    <a:lumMod val="50000"/>
                  </a:schemeClr>
                </a:solidFill>
              </a:rPr>
              <a:t> </a:t>
            </a:r>
            <a:r>
              <a:rPr lang="en-US" b="1" dirty="0">
                <a:solidFill>
                  <a:schemeClr val="bg2">
                    <a:lumMod val="50000"/>
                  </a:schemeClr>
                </a:solidFill>
              </a:rPr>
              <a:t>Aqua satellites </a:t>
            </a:r>
            <a:r>
              <a:rPr lang="en-US" dirty="0">
                <a:solidFill>
                  <a:schemeClr val="bg2">
                    <a:lumMod val="50000"/>
                  </a:schemeClr>
                </a:solidFill>
              </a:rPr>
              <a:t>(Earth Observing System)</a:t>
            </a:r>
          </a:p>
        </p:txBody>
      </p:sp>
      <p:sp>
        <p:nvSpPr>
          <p:cNvPr id="13" name="Rectangle 12"/>
          <p:cNvSpPr/>
          <p:nvPr/>
        </p:nvSpPr>
        <p:spPr>
          <a:xfrm>
            <a:off x="5711105" y="2057523"/>
            <a:ext cx="1855045" cy="707886"/>
          </a:xfrm>
          <a:prstGeom prst="rect">
            <a:avLst/>
          </a:prstGeom>
        </p:spPr>
        <p:txBody>
          <a:bodyPr wrap="none">
            <a:spAutoFit/>
          </a:bodyPr>
          <a:lstStyle/>
          <a:p>
            <a:r>
              <a:rPr lang="en-US" sz="4000" b="1" dirty="0">
                <a:solidFill>
                  <a:srgbClr val="C15442"/>
                </a:solidFill>
              </a:rPr>
              <a:t>MODIS</a:t>
            </a:r>
          </a:p>
        </p:txBody>
      </p:sp>
      <p:sp>
        <p:nvSpPr>
          <p:cNvPr id="16" name="Rectangle 15"/>
          <p:cNvSpPr/>
          <p:nvPr/>
        </p:nvSpPr>
        <p:spPr>
          <a:xfrm>
            <a:off x="3059567" y="5763705"/>
            <a:ext cx="1742559" cy="369332"/>
          </a:xfrm>
          <a:prstGeom prst="rect">
            <a:avLst/>
          </a:prstGeom>
        </p:spPr>
        <p:txBody>
          <a:bodyPr wrap="none">
            <a:spAutoFit/>
          </a:bodyPr>
          <a:lstStyle/>
          <a:p>
            <a:r>
              <a:rPr lang="en-US" dirty="0">
                <a:solidFill>
                  <a:schemeClr val="bg1">
                    <a:lumMod val="50000"/>
                  </a:schemeClr>
                </a:solidFill>
              </a:rPr>
              <a:t>Aqua Satellite</a:t>
            </a:r>
          </a:p>
        </p:txBody>
      </p:sp>
      <p:sp>
        <p:nvSpPr>
          <p:cNvPr id="17" name="Rectangle 16"/>
          <p:cNvSpPr/>
          <p:nvPr/>
        </p:nvSpPr>
        <p:spPr>
          <a:xfrm>
            <a:off x="3751273" y="1911774"/>
            <a:ext cx="1649911" cy="369332"/>
          </a:xfrm>
          <a:prstGeom prst="rect">
            <a:avLst/>
          </a:prstGeom>
        </p:spPr>
        <p:txBody>
          <a:bodyPr wrap="none">
            <a:spAutoFit/>
          </a:bodyPr>
          <a:lstStyle/>
          <a:p>
            <a:r>
              <a:rPr lang="en-US" dirty="0">
                <a:solidFill>
                  <a:schemeClr val="bg1">
                    <a:lumMod val="50000"/>
                  </a:schemeClr>
                </a:solidFill>
              </a:rPr>
              <a:t>Terra Satellite</a:t>
            </a:r>
          </a:p>
        </p:txBody>
      </p:sp>
    </p:spTree>
    <p:extLst>
      <p:ext uri="{BB962C8B-B14F-4D97-AF65-F5344CB8AC3E}">
        <p14:creationId xmlns:p14="http://schemas.microsoft.com/office/powerpoint/2010/main" val="211632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Earth Observations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919" y="1197086"/>
            <a:ext cx="2507202" cy="2422258"/>
          </a:xfrm>
          <a:prstGeom prst="rect">
            <a:avLst/>
          </a:prstGeom>
        </p:spPr>
      </p:pic>
      <p:sp>
        <p:nvSpPr>
          <p:cNvPr id="14" name="Text Placeholder 1"/>
          <p:cNvSpPr>
            <a:spLocks noGrp="1"/>
          </p:cNvSpPr>
          <p:nvPr>
            <p:ph type="body" sz="quarter" idx="11"/>
          </p:nvPr>
        </p:nvSpPr>
        <p:spPr>
          <a:xfrm>
            <a:off x="3857493" y="2296785"/>
            <a:ext cx="7961563" cy="2898816"/>
          </a:xfrm>
        </p:spPr>
        <p:txBody>
          <a:bodyPr/>
          <a:lstStyle/>
          <a:p>
            <a:r>
              <a:rPr lang="en-US" dirty="0">
                <a:solidFill>
                  <a:schemeClr val="bg2">
                    <a:lumMod val="50000"/>
                  </a:schemeClr>
                </a:solidFill>
              </a:rPr>
              <a:t>Used by the USGS </a:t>
            </a:r>
            <a:r>
              <a:rPr lang="en-US" b="1" dirty="0">
                <a:solidFill>
                  <a:schemeClr val="bg2">
                    <a:lumMod val="50000"/>
                  </a:schemeClr>
                </a:solidFill>
              </a:rPr>
              <a:t>National Land Cover Database</a:t>
            </a:r>
            <a:r>
              <a:rPr lang="en-US" dirty="0">
                <a:solidFill>
                  <a:schemeClr val="bg2">
                    <a:lumMod val="50000"/>
                  </a:schemeClr>
                </a:solidFill>
              </a:rPr>
              <a:t> (NLCD) 2011</a:t>
            </a:r>
          </a:p>
          <a:p>
            <a:endParaRPr lang="en-US" dirty="0">
              <a:solidFill>
                <a:schemeClr val="bg2">
                  <a:lumMod val="50000"/>
                </a:schemeClr>
              </a:solidFill>
            </a:endParaRPr>
          </a:p>
          <a:p>
            <a:r>
              <a:rPr lang="en-US" dirty="0">
                <a:solidFill>
                  <a:schemeClr val="bg2">
                    <a:lumMod val="50000"/>
                  </a:schemeClr>
                </a:solidFill>
              </a:rPr>
              <a:t>Incorporated into this study to </a:t>
            </a:r>
            <a:r>
              <a:rPr lang="en-US" b="1" dirty="0">
                <a:solidFill>
                  <a:schemeClr val="bg2">
                    <a:lumMod val="50000"/>
                  </a:schemeClr>
                </a:solidFill>
              </a:rPr>
              <a:t>determine percent of open space</a:t>
            </a:r>
            <a:r>
              <a:rPr lang="en-US" dirty="0">
                <a:solidFill>
                  <a:schemeClr val="bg2">
                    <a:lumMod val="50000"/>
                  </a:schemeClr>
                </a:solidFill>
              </a:rPr>
              <a:t> via land cover data</a:t>
            </a:r>
          </a:p>
          <a:p>
            <a:endParaRPr lang="en-US" b="1" dirty="0">
              <a:solidFill>
                <a:schemeClr val="bg2">
                  <a:lumMod val="50000"/>
                </a:schemeClr>
              </a:solidFill>
            </a:endParaRPr>
          </a:p>
        </p:txBody>
      </p:sp>
      <p:sp>
        <p:nvSpPr>
          <p:cNvPr id="16" name="Text Placeholder 3"/>
          <p:cNvSpPr txBox="1">
            <a:spLocks/>
          </p:cNvSpPr>
          <p:nvPr/>
        </p:nvSpPr>
        <p:spPr>
          <a:xfrm>
            <a:off x="3724651" y="1484524"/>
            <a:ext cx="7944016" cy="704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rgbClr val="C15442"/>
                </a:solidFill>
              </a:rPr>
              <a:t>Landsat 5 – Thematic Mapper</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491" y="4655610"/>
            <a:ext cx="3299774" cy="1341908"/>
          </a:xfrm>
          <a:prstGeom prst="rect">
            <a:avLst/>
          </a:prstGeom>
        </p:spPr>
      </p:pic>
      <p:sp>
        <p:nvSpPr>
          <p:cNvPr id="11" name="Text Placeholder 3"/>
          <p:cNvSpPr txBox="1">
            <a:spLocks/>
          </p:cNvSpPr>
          <p:nvPr/>
        </p:nvSpPr>
        <p:spPr>
          <a:xfrm>
            <a:off x="3948976" y="4280266"/>
            <a:ext cx="7944016" cy="704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rgbClr val="C15442"/>
                </a:solidFill>
              </a:rPr>
              <a:t>Landsat 7 – EMT+ </a:t>
            </a:r>
          </a:p>
        </p:txBody>
      </p:sp>
      <p:sp>
        <p:nvSpPr>
          <p:cNvPr id="12" name="Text Placeholder 1"/>
          <p:cNvSpPr>
            <a:spLocks noGrp="1"/>
          </p:cNvSpPr>
          <p:nvPr>
            <p:ph type="body" sz="quarter" idx="11"/>
          </p:nvPr>
        </p:nvSpPr>
        <p:spPr>
          <a:xfrm>
            <a:off x="3982286" y="4989440"/>
            <a:ext cx="7961563" cy="2898816"/>
          </a:xfrm>
        </p:spPr>
        <p:txBody>
          <a:bodyPr/>
          <a:lstStyle/>
          <a:p>
            <a:r>
              <a:rPr lang="en-US" dirty="0">
                <a:solidFill>
                  <a:schemeClr val="bg2">
                    <a:lumMod val="50000"/>
                  </a:schemeClr>
                </a:solidFill>
              </a:rPr>
              <a:t>To see the </a:t>
            </a:r>
            <a:r>
              <a:rPr lang="en-US" b="1" dirty="0">
                <a:solidFill>
                  <a:schemeClr val="bg2">
                    <a:lumMod val="50000"/>
                  </a:schemeClr>
                </a:solidFill>
              </a:rPr>
              <a:t>correlation between the thermal data </a:t>
            </a:r>
            <a:r>
              <a:rPr lang="en-US" dirty="0">
                <a:solidFill>
                  <a:schemeClr val="bg2">
                    <a:lumMod val="50000"/>
                  </a:schemeClr>
                </a:solidFill>
              </a:rPr>
              <a:t>and</a:t>
            </a:r>
            <a:r>
              <a:rPr lang="en-US" b="1" dirty="0">
                <a:solidFill>
                  <a:schemeClr val="bg2">
                    <a:lumMod val="50000"/>
                  </a:schemeClr>
                </a:solidFill>
              </a:rPr>
              <a:t> the observed </a:t>
            </a:r>
            <a:r>
              <a:rPr lang="en-US" dirty="0">
                <a:solidFill>
                  <a:schemeClr val="bg2">
                    <a:lumMod val="50000"/>
                  </a:schemeClr>
                </a:solidFill>
              </a:rPr>
              <a:t>PM10 values</a:t>
            </a:r>
          </a:p>
        </p:txBody>
      </p:sp>
    </p:spTree>
    <p:extLst>
      <p:ext uri="{BB962C8B-B14F-4D97-AF65-F5344CB8AC3E}">
        <p14:creationId xmlns:p14="http://schemas.microsoft.com/office/powerpoint/2010/main" val="167849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ssolv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Methods </a:t>
            </a:r>
          </a:p>
        </p:txBody>
      </p:sp>
      <p:graphicFrame>
        <p:nvGraphicFramePr>
          <p:cNvPr id="16" name="Diagram 15"/>
          <p:cNvGraphicFramePr/>
          <p:nvPr>
            <p:extLst>
              <p:ext uri="{D42A27DB-BD31-4B8C-83A1-F6EECF244321}">
                <p14:modId xmlns:p14="http://schemas.microsoft.com/office/powerpoint/2010/main" val="1168030050"/>
              </p:ext>
            </p:extLst>
          </p:nvPr>
        </p:nvGraphicFramePr>
        <p:xfrm>
          <a:off x="1835686" y="1291062"/>
          <a:ext cx="9271867" cy="5388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1254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6976</TotalTime>
  <Words>1244</Words>
  <Application>Microsoft Office PowerPoint</Application>
  <PresentationFormat>Widescreen</PresentationFormat>
  <Paragraphs>145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Dunbarr</cp:lastModifiedBy>
  <cp:revision>201</cp:revision>
  <dcterms:created xsi:type="dcterms:W3CDTF">2015-05-18T13:26:09Z</dcterms:created>
  <dcterms:modified xsi:type="dcterms:W3CDTF">2016-11-22T00:13:54Z</dcterms:modified>
</cp:coreProperties>
</file>