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comment2.xml" ContentType="application/vnd.openxmlformats-officedocument.presentationml.comments+xml"/>
  <Override PartName="/ppt/notesSlides/notesSlide3.xml" ContentType="application/vnd.openxmlformats-officedocument.presentationml.notesSlide+xml"/>
  <Override PartName="/ppt/comments/comment3.xml" ContentType="application/vnd.openxmlformats-officedocument.presentationml.comments+xml"/>
  <Override PartName="/ppt/notesSlides/notesSlide4.xml" ContentType="application/vnd.openxmlformats-officedocument.presentationml.notesSlide+xml"/>
  <Override PartName="/ppt/comments/comment4.xml" ContentType="application/vnd.openxmlformats-officedocument.presentationml.comments+xml"/>
  <Override PartName="/ppt/notesSlides/notesSlide5.xml" ContentType="application/vnd.openxmlformats-officedocument.presentationml.notesSlide+xml"/>
  <Override PartName="/ppt/comments/comment5.xml" ContentType="application/vnd.openxmlformats-officedocument.presentationml.comments+xml"/>
  <Override PartName="/ppt/notesSlides/notesSlide6.xml" ContentType="application/vnd.openxmlformats-officedocument.presentationml.notesSlide+xml"/>
  <Override PartName="/ppt/comments/comment6.xml" ContentType="application/vnd.openxmlformats-officedocument.presentationml.comments+xml"/>
  <Override PartName="/ppt/notesSlides/notesSlide7.xml" ContentType="application/vnd.openxmlformats-officedocument.presentationml.notesSlide+xml"/>
  <Override PartName="/ppt/comments/comment7.xml" ContentType="application/vnd.openxmlformats-officedocument.presentationml.comments+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omments/comment8.xml" ContentType="application/vnd.openxmlformats-officedocument.presentationml.comments+xml"/>
  <Override PartName="/ppt/comments/comment9.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75" r:id="rId2"/>
    <p:sldId id="286" r:id="rId3"/>
    <p:sldId id="284" r:id="rId4"/>
    <p:sldId id="279" r:id="rId5"/>
    <p:sldId id="287" r:id="rId6"/>
    <p:sldId id="285" r:id="rId7"/>
    <p:sldId id="293" r:id="rId8"/>
    <p:sldId id="281" r:id="rId9"/>
    <p:sldId id="288" r:id="rId10"/>
    <p:sldId id="289" r:id="rId11"/>
    <p:sldId id="290" r:id="rId12"/>
    <p:sldId id="291" r:id="rId13"/>
    <p:sldId id="292" r:id="rId14"/>
    <p:sldId id="276"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VELOPE1" initials="D" lastIdx="7" clrIdx="0"/>
  <p:cmAuthor id="1" name="Adams, Emily C. (LARC-E3)[SSAI DEVELOP]" initials="AEC(D" lastIdx="4" clrIdx="1">
    <p:extLst/>
  </p:cmAuthor>
  <p:cmAuthor id="2" name="Emma Baghel" initials="EB" lastIdx="2" clrIdx="2"/>
  <p:cmAuthor id="3" name="Vishal Arya" initials="" lastIdx="13"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0000"/>
    <a:srgbClr val="000000"/>
    <a:srgbClr val="112B43"/>
    <a:srgbClr val="333333"/>
    <a:srgbClr val="FFFFFF"/>
    <a:srgbClr val="E9A149"/>
    <a:srgbClr val="F4901A"/>
    <a:srgbClr val="FFFFF5"/>
    <a:srgbClr val="FFFFF3"/>
    <a:srgbClr val="DC7D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32" autoAdjust="0"/>
    <p:restoredTop sz="96822" autoAdjust="0"/>
  </p:normalViewPr>
  <p:slideViewPr>
    <p:cSldViewPr snapToGrid="0">
      <p:cViewPr varScale="1">
        <p:scale>
          <a:sx n="92" d="100"/>
          <a:sy n="92" d="100"/>
        </p:scale>
        <p:origin x="108" y="390"/>
      </p:cViewPr>
      <p:guideLst>
        <p:guide orient="horz" pos="2160"/>
        <p:guide pos="2880"/>
      </p:guideLst>
    </p:cSldViewPr>
  </p:slideViewPr>
  <p:notesTextViewPr>
    <p:cViewPr>
      <p:scale>
        <a:sx n="100" d="100"/>
        <a:sy n="100" d="100"/>
      </p:scale>
      <p:origin x="0" y="0"/>
    </p:cViewPr>
  </p:notesTextViewPr>
  <p:notesViewPr>
    <p:cSldViewPr snapToGrid="0">
      <p:cViewPr varScale="1">
        <p:scale>
          <a:sx n="74" d="100"/>
          <a:sy n="74" d="100"/>
        </p:scale>
        <p:origin x="768" y="91"/>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5-10-21T12:25:58.251" idx="1">
    <p:pos x="2036" y="940"/>
    <p:text>I think the grey scale image is too washed out - might not show up well on a presentation screen - increase the contrast between the grays</p:text>
    <p:extLst mod="1">
      <p:ext uri="{C676402C-5697-4E1C-873F-D02D1690AC5C}">
        <p15:threadingInfo xmlns:p15="http://schemas.microsoft.com/office/powerpoint/2012/main" timeZoneBias="240"/>
      </p:ext>
    </p:extLst>
  </p:cm>
  <p:cm authorId="2" dt="2015-10-26T11:15:53.850" idx="1">
    <p:pos x="4415" y="2584"/>
    <p:text>photo credit and links in notes section when needed</p:text>
  </p:cm>
  <p:cm authorId="3" dt="2015-10-26T12:51:53.065" idx="1">
    <p:pos x="2187" y="708"/>
    <p:text>In the future, please incorporate all node management comments before submission to NPO for review</p:text>
  </p:cm>
  <p:cm authorId="3" dt="2015-10-26T12:52:17.206" idx="2">
    <p:pos x="4283" y="649"/>
    <p:text>labels need to be separate image files</p:text>
  </p:cm>
  <p:cm authorId="3" dt="2015-10-26T12:52:47.086" idx="3">
    <p:pos x="1042" y="2958"/>
    <p:text>Minimum font size for body text is 20. You have plenty of white space, please fix</p:text>
  </p:cm>
  <p:cm authorId="3" dt="2015-10-26T12:53:01.587" idx="4">
    <p:pos x="159" y="428"/>
    <p:text>Make images larger to decrase white space</p:text>
  </p:cm>
</p:cmLst>
</file>

<file path=ppt/comments/comment2.xml><?xml version="1.0" encoding="utf-8"?>
<p:cmLst xmlns:a="http://schemas.openxmlformats.org/drawingml/2006/main" xmlns:r="http://schemas.openxmlformats.org/officeDocument/2006/relationships" xmlns:p="http://schemas.openxmlformats.org/presentationml/2006/main">
  <p:cm authorId="2" dt="2015-10-26T11:16:18.447" idx="2">
    <p:pos x="4125" y="2162"/>
    <p:text>provide a link or url in the notes section below for each image in the presentation</p:text>
  </p:cm>
  <p:cm authorId="3" dt="2015-10-26T12:53:45.123" idx="5">
    <p:pos x="327" y="2345"/>
    <p:text>I suggest placing photo underneath slide title and information. You want audiences attention to be on information first, not picture.</p:text>
  </p:cm>
</p:cmLst>
</file>

<file path=ppt/comments/comment3.xml><?xml version="1.0" encoding="utf-8"?>
<p:cmLst xmlns:a="http://schemas.openxmlformats.org/drawingml/2006/main" xmlns:r="http://schemas.openxmlformats.org/officeDocument/2006/relationships" xmlns:p="http://schemas.openxmlformats.org/presentationml/2006/main">
  <p:cm authorId="3" dt="2015-10-26T16:25:42.189" idx="6">
    <p:pos x="3404" y="1637"/>
    <p:text>Reformat to have proper bullet style as provided in template. Please fix throughout presentation.</p:text>
  </p:cm>
</p:cmLst>
</file>

<file path=ppt/comments/comment4.xml><?xml version="1.0" encoding="utf-8"?>
<p:cmLst xmlns:a="http://schemas.openxmlformats.org/drawingml/2006/main" xmlns:r="http://schemas.openxmlformats.org/officeDocument/2006/relationships" xmlns:p="http://schemas.openxmlformats.org/presentationml/2006/main">
  <p:cm authorId="3" dt="2015-10-26T12:55:51.477" idx="7">
    <p:pos x="2697" y="456"/>
    <p:text>Keep font size consistent for the header. Previous font size was 40, now it is 60</p:text>
  </p:cm>
</p:cmLst>
</file>

<file path=ppt/comments/comment5.xml><?xml version="1.0" encoding="utf-8"?>
<p:cmLst xmlns:a="http://schemas.openxmlformats.org/drawingml/2006/main" xmlns:r="http://schemas.openxmlformats.org/officeDocument/2006/relationships" xmlns:p="http://schemas.openxmlformats.org/presentationml/2006/main">
  <p:cm authorId="3" dt="2015-10-26T13:00:33.845" idx="8">
    <p:pos x="4009" y="410"/>
    <p:text>1) Keep font size and color consistent throughout headings. Change to blue color and whatever font size you decide to have for all titles</p:text>
  </p:cm>
</p:cmLst>
</file>

<file path=ppt/comments/comment6.xml><?xml version="1.0" encoding="utf-8"?>
<p:cmLst xmlns:a="http://schemas.openxmlformats.org/drawingml/2006/main" xmlns:r="http://schemas.openxmlformats.org/officeDocument/2006/relationships" xmlns:p="http://schemas.openxmlformats.org/presentationml/2006/main">
  <p:cm authorId="3" dt="2015-10-26T12:59:06.088" idx="9">
    <p:pos x="4009" y="419"/>
    <p:text>Font size and color</p:text>
  </p:cm>
</p:cmLst>
</file>

<file path=ppt/comments/comment7.xml><?xml version="1.0" encoding="utf-8"?>
<p:cmLst xmlns:a="http://schemas.openxmlformats.org/drawingml/2006/main" xmlns:r="http://schemas.openxmlformats.org/officeDocument/2006/relationships" xmlns:p="http://schemas.openxmlformats.org/presentationml/2006/main">
  <p:cm authorId="3" dt="2015-10-26T13:01:07.175" idx="10">
    <p:pos x="2093" y="419"/>
    <p:text>1) Font size and color
2) Center satellite images and make them larger to decrease white space</p:text>
  </p:cm>
</p:cmLst>
</file>

<file path=ppt/comments/comment8.xml><?xml version="1.0" encoding="utf-8"?>
<p:cmLst xmlns:a="http://schemas.openxmlformats.org/drawingml/2006/main" xmlns:r="http://schemas.openxmlformats.org/officeDocument/2006/relationships" xmlns:p="http://schemas.openxmlformats.org/presentationml/2006/main">
  <p:cm authorId="3" dt="2015-10-26T13:03:01.643" idx="11">
    <p:pos x="2456" y="1005"/>
    <p:text>1) Change font to Century Gothic
2) Increase font size (minimum font size for body text is 20)
3) Reformat bullets to style in template</p:text>
  </p:cm>
</p:cmLst>
</file>

<file path=ppt/comments/comment9.xml><?xml version="1.0" encoding="utf-8"?>
<p:cmLst xmlns:a="http://schemas.openxmlformats.org/drawingml/2006/main" xmlns:r="http://schemas.openxmlformats.org/officeDocument/2006/relationships" xmlns:p="http://schemas.openxmlformats.org/presentationml/2006/main">
  <p:cm authorId="3" dt="2015-10-26T13:03:41.319" idx="12">
    <p:pos x="1954" y="875"/>
    <p:text>Minimum font size for body text is 20. Please fix</p:text>
  </p:cm>
  <p:cm authorId="3" dt="2015-10-26T13:05:39.753" idx="13">
    <p:pos x="2055" y="2800"/>
    <p:text>Proper way to cite past DEVELOP contributors:
Casandra Morgan NASA DEVELOP (node location)
Dr. Lubkin would have her own line with affiliation </p:tex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6AAE49-0164-4565-9FDF-D9E240355723}" type="doc">
      <dgm:prSet loTypeId="urn:microsoft.com/office/officeart/2005/8/layout/process1" loCatId="process" qsTypeId="urn:microsoft.com/office/officeart/2005/8/quickstyle/simple1" qsCatId="simple" csTypeId="urn:microsoft.com/office/officeart/2005/8/colors/accent1_2" csCatId="accent1" phldr="1"/>
      <dgm:spPr/>
    </dgm:pt>
    <dgm:pt modelId="{F2D5401C-B9D1-497F-987C-83F5062BCCD5}">
      <dgm:prSet phldrT="[Text]"/>
      <dgm:spPr/>
      <dgm:t>
        <a:bodyPr/>
        <a:lstStyle/>
        <a:p>
          <a:r>
            <a:rPr lang="en-US" dirty="0" smtClean="0"/>
            <a:t>Population Growth</a:t>
          </a:r>
          <a:endParaRPr lang="en-US" dirty="0"/>
        </a:p>
      </dgm:t>
    </dgm:pt>
    <dgm:pt modelId="{54EFA837-5534-4541-B8F6-1C639B83DC5A}" type="parTrans" cxnId="{AE519D0E-C447-476C-84D8-233EC218C81C}">
      <dgm:prSet/>
      <dgm:spPr/>
      <dgm:t>
        <a:bodyPr/>
        <a:lstStyle/>
        <a:p>
          <a:endParaRPr lang="en-US"/>
        </a:p>
      </dgm:t>
    </dgm:pt>
    <dgm:pt modelId="{73F0B8C5-A2B0-4619-9C86-E16125BB617E}" type="sibTrans" cxnId="{AE519D0E-C447-476C-84D8-233EC218C81C}">
      <dgm:prSet/>
      <dgm:spPr/>
      <dgm:t>
        <a:bodyPr/>
        <a:lstStyle/>
        <a:p>
          <a:endParaRPr lang="en-US"/>
        </a:p>
      </dgm:t>
    </dgm:pt>
    <dgm:pt modelId="{DD6FE09B-AA28-44A7-B802-786F2EA51906}">
      <dgm:prSet phldrT="[Text]"/>
      <dgm:spPr/>
      <dgm:t>
        <a:bodyPr/>
        <a:lstStyle/>
        <a:p>
          <a:r>
            <a:rPr lang="en-US" dirty="0" smtClean="0"/>
            <a:t>Nutrient Runoff</a:t>
          </a:r>
          <a:endParaRPr lang="en-US" dirty="0"/>
        </a:p>
      </dgm:t>
    </dgm:pt>
    <dgm:pt modelId="{09E67592-6B67-4D5C-ABCF-B996DF6280D4}" type="parTrans" cxnId="{7C194F58-DF23-42A2-B57E-79501522D958}">
      <dgm:prSet/>
      <dgm:spPr/>
      <dgm:t>
        <a:bodyPr/>
        <a:lstStyle/>
        <a:p>
          <a:endParaRPr lang="en-US"/>
        </a:p>
      </dgm:t>
    </dgm:pt>
    <dgm:pt modelId="{DE6D2A9C-AB2F-469C-934E-FE742988D2BD}" type="sibTrans" cxnId="{7C194F58-DF23-42A2-B57E-79501522D958}">
      <dgm:prSet/>
      <dgm:spPr/>
      <dgm:t>
        <a:bodyPr/>
        <a:lstStyle/>
        <a:p>
          <a:endParaRPr lang="en-US"/>
        </a:p>
      </dgm:t>
    </dgm:pt>
    <dgm:pt modelId="{354DFFFA-3A8E-45D2-BC74-69C7A6002F19}">
      <dgm:prSet phldrT="[Text]"/>
      <dgm:spPr/>
      <dgm:t>
        <a:bodyPr/>
        <a:lstStyle/>
        <a:p>
          <a:r>
            <a:rPr lang="en-US" dirty="0" smtClean="0"/>
            <a:t>Excessive Growth of Algae</a:t>
          </a:r>
          <a:endParaRPr lang="en-US" dirty="0"/>
        </a:p>
      </dgm:t>
    </dgm:pt>
    <dgm:pt modelId="{565C9D0F-4EC2-4E9F-BCB8-EF80D51A7F1A}" type="parTrans" cxnId="{29FCD776-84DC-449B-B38E-88E0534FFECF}">
      <dgm:prSet/>
      <dgm:spPr/>
      <dgm:t>
        <a:bodyPr/>
        <a:lstStyle/>
        <a:p>
          <a:endParaRPr lang="en-US"/>
        </a:p>
      </dgm:t>
    </dgm:pt>
    <dgm:pt modelId="{FF54451F-008A-4305-A30D-7080DBE97198}" type="sibTrans" cxnId="{29FCD776-84DC-449B-B38E-88E0534FFECF}">
      <dgm:prSet/>
      <dgm:spPr/>
      <dgm:t>
        <a:bodyPr/>
        <a:lstStyle/>
        <a:p>
          <a:endParaRPr lang="en-US"/>
        </a:p>
      </dgm:t>
    </dgm:pt>
    <dgm:pt modelId="{D94B1D37-3123-46DC-81AA-03FA7A805585}" type="pres">
      <dgm:prSet presAssocID="{866AAE49-0164-4565-9FDF-D9E240355723}" presName="Name0" presStyleCnt="0">
        <dgm:presLayoutVars>
          <dgm:dir/>
          <dgm:resizeHandles val="exact"/>
        </dgm:presLayoutVars>
      </dgm:prSet>
      <dgm:spPr/>
    </dgm:pt>
    <dgm:pt modelId="{2054911A-D3C6-4661-83C7-F8AB23EFB07B}" type="pres">
      <dgm:prSet presAssocID="{F2D5401C-B9D1-497F-987C-83F5062BCCD5}" presName="node" presStyleLbl="node1" presStyleIdx="0" presStyleCnt="3">
        <dgm:presLayoutVars>
          <dgm:bulletEnabled val="1"/>
        </dgm:presLayoutVars>
      </dgm:prSet>
      <dgm:spPr/>
      <dgm:t>
        <a:bodyPr/>
        <a:lstStyle/>
        <a:p>
          <a:endParaRPr lang="en-US"/>
        </a:p>
      </dgm:t>
    </dgm:pt>
    <dgm:pt modelId="{34577070-7267-4B59-B5F1-545ED434455F}" type="pres">
      <dgm:prSet presAssocID="{73F0B8C5-A2B0-4619-9C86-E16125BB617E}" presName="sibTrans" presStyleLbl="sibTrans2D1" presStyleIdx="0" presStyleCnt="2"/>
      <dgm:spPr/>
      <dgm:t>
        <a:bodyPr/>
        <a:lstStyle/>
        <a:p>
          <a:endParaRPr lang="en-US"/>
        </a:p>
      </dgm:t>
    </dgm:pt>
    <dgm:pt modelId="{17112A01-B81D-4071-B7B7-3CBC3F2E4532}" type="pres">
      <dgm:prSet presAssocID="{73F0B8C5-A2B0-4619-9C86-E16125BB617E}" presName="connectorText" presStyleLbl="sibTrans2D1" presStyleIdx="0" presStyleCnt="2"/>
      <dgm:spPr/>
      <dgm:t>
        <a:bodyPr/>
        <a:lstStyle/>
        <a:p>
          <a:endParaRPr lang="en-US"/>
        </a:p>
      </dgm:t>
    </dgm:pt>
    <dgm:pt modelId="{B81B95B1-F40B-427C-9FEB-70EB9EAF49A7}" type="pres">
      <dgm:prSet presAssocID="{DD6FE09B-AA28-44A7-B802-786F2EA51906}" presName="node" presStyleLbl="node1" presStyleIdx="1" presStyleCnt="3">
        <dgm:presLayoutVars>
          <dgm:bulletEnabled val="1"/>
        </dgm:presLayoutVars>
      </dgm:prSet>
      <dgm:spPr/>
      <dgm:t>
        <a:bodyPr/>
        <a:lstStyle/>
        <a:p>
          <a:endParaRPr lang="en-US"/>
        </a:p>
      </dgm:t>
    </dgm:pt>
    <dgm:pt modelId="{D94D754A-83A7-4887-B3F2-47FEA93CD2F1}" type="pres">
      <dgm:prSet presAssocID="{DE6D2A9C-AB2F-469C-934E-FE742988D2BD}" presName="sibTrans" presStyleLbl="sibTrans2D1" presStyleIdx="1" presStyleCnt="2"/>
      <dgm:spPr/>
      <dgm:t>
        <a:bodyPr/>
        <a:lstStyle/>
        <a:p>
          <a:endParaRPr lang="en-US"/>
        </a:p>
      </dgm:t>
    </dgm:pt>
    <dgm:pt modelId="{D61CE078-E83C-49A9-8077-DAFB73E436AD}" type="pres">
      <dgm:prSet presAssocID="{DE6D2A9C-AB2F-469C-934E-FE742988D2BD}" presName="connectorText" presStyleLbl="sibTrans2D1" presStyleIdx="1" presStyleCnt="2"/>
      <dgm:spPr/>
      <dgm:t>
        <a:bodyPr/>
        <a:lstStyle/>
        <a:p>
          <a:endParaRPr lang="en-US"/>
        </a:p>
      </dgm:t>
    </dgm:pt>
    <dgm:pt modelId="{1A228A3B-535C-4A49-871B-2E2E577A65BD}" type="pres">
      <dgm:prSet presAssocID="{354DFFFA-3A8E-45D2-BC74-69C7A6002F19}" presName="node" presStyleLbl="node1" presStyleIdx="2" presStyleCnt="3">
        <dgm:presLayoutVars>
          <dgm:bulletEnabled val="1"/>
        </dgm:presLayoutVars>
      </dgm:prSet>
      <dgm:spPr/>
      <dgm:t>
        <a:bodyPr/>
        <a:lstStyle/>
        <a:p>
          <a:endParaRPr lang="en-US"/>
        </a:p>
      </dgm:t>
    </dgm:pt>
  </dgm:ptLst>
  <dgm:cxnLst>
    <dgm:cxn modelId="{631A0EE2-6168-4868-94D9-8C38EEA01073}" type="presOf" srcId="{73F0B8C5-A2B0-4619-9C86-E16125BB617E}" destId="{34577070-7267-4B59-B5F1-545ED434455F}" srcOrd="0" destOrd="0" presId="urn:microsoft.com/office/officeart/2005/8/layout/process1"/>
    <dgm:cxn modelId="{BBEEA3CE-1A83-4F47-8146-F9D131F36365}" type="presOf" srcId="{DD6FE09B-AA28-44A7-B802-786F2EA51906}" destId="{B81B95B1-F40B-427C-9FEB-70EB9EAF49A7}" srcOrd="0" destOrd="0" presId="urn:microsoft.com/office/officeart/2005/8/layout/process1"/>
    <dgm:cxn modelId="{AE519D0E-C447-476C-84D8-233EC218C81C}" srcId="{866AAE49-0164-4565-9FDF-D9E240355723}" destId="{F2D5401C-B9D1-497F-987C-83F5062BCCD5}" srcOrd="0" destOrd="0" parTransId="{54EFA837-5534-4541-B8F6-1C639B83DC5A}" sibTransId="{73F0B8C5-A2B0-4619-9C86-E16125BB617E}"/>
    <dgm:cxn modelId="{8F36618C-B089-4246-BA08-986A16D808A5}" type="presOf" srcId="{354DFFFA-3A8E-45D2-BC74-69C7A6002F19}" destId="{1A228A3B-535C-4A49-871B-2E2E577A65BD}" srcOrd="0" destOrd="0" presId="urn:microsoft.com/office/officeart/2005/8/layout/process1"/>
    <dgm:cxn modelId="{7611A1B3-5822-42EC-B5E2-DB80EED5E49B}" type="presOf" srcId="{DE6D2A9C-AB2F-469C-934E-FE742988D2BD}" destId="{D94D754A-83A7-4887-B3F2-47FEA93CD2F1}" srcOrd="0" destOrd="0" presId="urn:microsoft.com/office/officeart/2005/8/layout/process1"/>
    <dgm:cxn modelId="{7C194F58-DF23-42A2-B57E-79501522D958}" srcId="{866AAE49-0164-4565-9FDF-D9E240355723}" destId="{DD6FE09B-AA28-44A7-B802-786F2EA51906}" srcOrd="1" destOrd="0" parTransId="{09E67592-6B67-4D5C-ABCF-B996DF6280D4}" sibTransId="{DE6D2A9C-AB2F-469C-934E-FE742988D2BD}"/>
    <dgm:cxn modelId="{29FCD776-84DC-449B-B38E-88E0534FFECF}" srcId="{866AAE49-0164-4565-9FDF-D9E240355723}" destId="{354DFFFA-3A8E-45D2-BC74-69C7A6002F19}" srcOrd="2" destOrd="0" parTransId="{565C9D0F-4EC2-4E9F-BCB8-EF80D51A7F1A}" sibTransId="{FF54451F-008A-4305-A30D-7080DBE97198}"/>
    <dgm:cxn modelId="{E8A1D443-D8E9-4A0A-9494-B5F6BF9A2B10}" type="presOf" srcId="{73F0B8C5-A2B0-4619-9C86-E16125BB617E}" destId="{17112A01-B81D-4071-B7B7-3CBC3F2E4532}" srcOrd="1" destOrd="0" presId="urn:microsoft.com/office/officeart/2005/8/layout/process1"/>
    <dgm:cxn modelId="{CC4FDEED-62AB-4D6F-BF6A-E3FED5122DD4}" type="presOf" srcId="{DE6D2A9C-AB2F-469C-934E-FE742988D2BD}" destId="{D61CE078-E83C-49A9-8077-DAFB73E436AD}" srcOrd="1" destOrd="0" presId="urn:microsoft.com/office/officeart/2005/8/layout/process1"/>
    <dgm:cxn modelId="{3929654B-9192-4452-8AF7-17F11DB1232A}" type="presOf" srcId="{866AAE49-0164-4565-9FDF-D9E240355723}" destId="{D94B1D37-3123-46DC-81AA-03FA7A805585}" srcOrd="0" destOrd="0" presId="urn:microsoft.com/office/officeart/2005/8/layout/process1"/>
    <dgm:cxn modelId="{07D754D2-138A-49D7-AC05-F7CA553D8F7A}" type="presOf" srcId="{F2D5401C-B9D1-497F-987C-83F5062BCCD5}" destId="{2054911A-D3C6-4661-83C7-F8AB23EFB07B}" srcOrd="0" destOrd="0" presId="urn:microsoft.com/office/officeart/2005/8/layout/process1"/>
    <dgm:cxn modelId="{D88D72CA-97F6-4F81-80ED-403B02757511}" type="presParOf" srcId="{D94B1D37-3123-46DC-81AA-03FA7A805585}" destId="{2054911A-D3C6-4661-83C7-F8AB23EFB07B}" srcOrd="0" destOrd="0" presId="urn:microsoft.com/office/officeart/2005/8/layout/process1"/>
    <dgm:cxn modelId="{0772B1EB-1172-435F-BB31-77B1F0EC9167}" type="presParOf" srcId="{D94B1D37-3123-46DC-81AA-03FA7A805585}" destId="{34577070-7267-4B59-B5F1-545ED434455F}" srcOrd="1" destOrd="0" presId="urn:microsoft.com/office/officeart/2005/8/layout/process1"/>
    <dgm:cxn modelId="{827FF313-40B9-4F85-A963-282D1CCD2D29}" type="presParOf" srcId="{34577070-7267-4B59-B5F1-545ED434455F}" destId="{17112A01-B81D-4071-B7B7-3CBC3F2E4532}" srcOrd="0" destOrd="0" presId="urn:microsoft.com/office/officeart/2005/8/layout/process1"/>
    <dgm:cxn modelId="{F8063FD2-D25A-4AD6-83FB-F453C9C17478}" type="presParOf" srcId="{D94B1D37-3123-46DC-81AA-03FA7A805585}" destId="{B81B95B1-F40B-427C-9FEB-70EB9EAF49A7}" srcOrd="2" destOrd="0" presId="urn:microsoft.com/office/officeart/2005/8/layout/process1"/>
    <dgm:cxn modelId="{E55FC93B-B3C6-4A11-B13C-5B21FDECD833}" type="presParOf" srcId="{D94B1D37-3123-46DC-81AA-03FA7A805585}" destId="{D94D754A-83A7-4887-B3F2-47FEA93CD2F1}" srcOrd="3" destOrd="0" presId="urn:microsoft.com/office/officeart/2005/8/layout/process1"/>
    <dgm:cxn modelId="{B8FBAAAA-3043-49BB-B95E-1A7E16080074}" type="presParOf" srcId="{D94D754A-83A7-4887-B3F2-47FEA93CD2F1}" destId="{D61CE078-E83C-49A9-8077-DAFB73E436AD}" srcOrd="0" destOrd="0" presId="urn:microsoft.com/office/officeart/2005/8/layout/process1"/>
    <dgm:cxn modelId="{DC2B3E16-2786-4720-AF26-1DFA7F17BC2E}" type="presParOf" srcId="{D94B1D37-3123-46DC-81AA-03FA7A805585}" destId="{1A228A3B-535C-4A49-871B-2E2E577A65BD}" srcOrd="4"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9D08B4A-C92C-4F67-8676-8711B7BE22CE}" type="doc">
      <dgm:prSet loTypeId="urn:microsoft.com/office/officeart/2005/8/layout/chevron2" loCatId="list" qsTypeId="urn:microsoft.com/office/officeart/2005/8/quickstyle/simple1" qsCatId="simple" csTypeId="urn:microsoft.com/office/officeart/2005/8/colors/accent1_3" csCatId="accent1" phldr="1"/>
      <dgm:spPr/>
      <dgm:t>
        <a:bodyPr/>
        <a:lstStyle/>
        <a:p>
          <a:endParaRPr lang="en-US"/>
        </a:p>
      </dgm:t>
    </dgm:pt>
    <dgm:pt modelId="{3885F2B2-72B4-4A31-A5E8-23937A166312}">
      <dgm:prSet phldrT="[Text]"/>
      <dgm:spPr>
        <a:xfrm rot="5400000">
          <a:off x="-222646" y="222654"/>
          <a:ext cx="1484312" cy="1039018"/>
        </a:xfrm>
        <a:solidFill>
          <a:srgbClr val="112B43">
            <a:alpha val="80000"/>
          </a:srgbClr>
        </a:solidFill>
        <a:ln w="25400" cap="flat" cmpd="sng" algn="ctr">
          <a:noFill/>
          <a:prstDash val="solid"/>
        </a:ln>
        <a:effectLst/>
      </dgm:spPr>
      <dgm:t>
        <a:bodyPr/>
        <a:lstStyle/>
        <a:p>
          <a:r>
            <a:rPr lang="en-US" b="1" dirty="0" smtClean="0">
              <a:solidFill>
                <a:srgbClr val="FFFFFF"/>
              </a:solidFill>
              <a:latin typeface="Garamond" panose="02020404030301010803" pitchFamily="18" charset="0"/>
              <a:ea typeface="+mn-ea"/>
              <a:cs typeface="+mn-cs"/>
            </a:rPr>
            <a:t>Acquisition</a:t>
          </a:r>
          <a:r>
            <a:rPr lang="en-US" dirty="0" smtClean="0">
              <a:solidFill>
                <a:srgbClr val="FFFFFF"/>
              </a:solidFill>
              <a:latin typeface="Arial"/>
              <a:ea typeface="+mn-ea"/>
              <a:cs typeface="+mn-cs"/>
            </a:rPr>
            <a:t> </a:t>
          </a:r>
          <a:endParaRPr lang="en-US" dirty="0">
            <a:solidFill>
              <a:srgbClr val="FFFFFF"/>
            </a:solidFill>
            <a:latin typeface="Arial"/>
            <a:ea typeface="+mn-ea"/>
            <a:cs typeface="+mn-cs"/>
          </a:endParaRPr>
        </a:p>
      </dgm:t>
    </dgm:pt>
    <dgm:pt modelId="{F25D401A-783C-4674-97F5-32C2D0982E0F}" type="parTrans" cxnId="{11540450-190F-40A4-9500-8584066BDDC4}">
      <dgm:prSet/>
      <dgm:spPr/>
      <dgm:t>
        <a:bodyPr/>
        <a:lstStyle/>
        <a:p>
          <a:endParaRPr lang="en-US"/>
        </a:p>
      </dgm:t>
    </dgm:pt>
    <dgm:pt modelId="{B4C7B4D5-8971-413D-B727-1704AE47F3EA}" type="sibTrans" cxnId="{11540450-190F-40A4-9500-8584066BDDC4}">
      <dgm:prSet/>
      <dgm:spPr/>
      <dgm:t>
        <a:bodyPr/>
        <a:lstStyle/>
        <a:p>
          <a:endParaRPr lang="en-US"/>
        </a:p>
      </dgm:t>
    </dgm:pt>
    <dgm:pt modelId="{B10A3D5E-A5F5-4DDC-872F-01D2F97F26D4}">
      <dgm:prSet phldrT="[Text]"/>
      <dgm:spPr>
        <a:xfrm rot="5400000">
          <a:off x="3085107" y="-2046086"/>
          <a:ext cx="964803" cy="5056981"/>
        </a:xfrm>
        <a:solidFill>
          <a:srgbClr val="FFFFFF">
            <a:alpha val="90000"/>
            <a:hueOff val="0"/>
            <a:satOff val="0"/>
            <a:lumOff val="0"/>
            <a:alphaOff val="0"/>
          </a:srgbClr>
        </a:solidFill>
        <a:ln w="9525" cap="flat" cmpd="sng" algn="ctr">
          <a:solidFill>
            <a:srgbClr val="112B43"/>
          </a:solidFill>
          <a:prstDash val="solid"/>
        </a:ln>
        <a:effectLst/>
      </dgm:spPr>
      <dgm:t>
        <a:bodyPr/>
        <a:lstStyle/>
        <a:p>
          <a:pPr algn="l"/>
          <a:r>
            <a:rPr lang="en-US" dirty="0" smtClean="0">
              <a:solidFill>
                <a:srgbClr val="767171">
                  <a:hueOff val="0"/>
                  <a:satOff val="0"/>
                  <a:lumOff val="0"/>
                  <a:alphaOff val="0"/>
                </a:srgbClr>
              </a:solidFill>
              <a:latin typeface="Garamond" panose="02020404030301010803" pitchFamily="18" charset="0"/>
              <a:ea typeface="+mn-ea"/>
              <a:cs typeface="+mn-cs"/>
            </a:rPr>
            <a:t>Landsat 8 OLI surface reflectance </a:t>
          </a:r>
          <a:endParaRPr lang="en-US" dirty="0">
            <a:solidFill>
              <a:srgbClr val="767171">
                <a:hueOff val="0"/>
                <a:satOff val="0"/>
                <a:lumOff val="0"/>
                <a:alphaOff val="0"/>
              </a:srgbClr>
            </a:solidFill>
            <a:latin typeface="Garamond" panose="02020404030301010803" pitchFamily="18" charset="0"/>
            <a:ea typeface="+mn-ea"/>
            <a:cs typeface="+mn-cs"/>
          </a:endParaRPr>
        </a:p>
      </dgm:t>
    </dgm:pt>
    <dgm:pt modelId="{37548767-589B-47D2-9A9A-6C5E3D2067F9}" type="parTrans" cxnId="{E5CB9F59-997E-47F5-BE27-2095083B26E0}">
      <dgm:prSet/>
      <dgm:spPr/>
      <dgm:t>
        <a:bodyPr/>
        <a:lstStyle/>
        <a:p>
          <a:endParaRPr lang="en-US"/>
        </a:p>
      </dgm:t>
    </dgm:pt>
    <dgm:pt modelId="{5F03BA4E-4FE7-4D6A-AA00-486C2AC9ED46}" type="sibTrans" cxnId="{E5CB9F59-997E-47F5-BE27-2095083B26E0}">
      <dgm:prSet/>
      <dgm:spPr/>
      <dgm:t>
        <a:bodyPr/>
        <a:lstStyle/>
        <a:p>
          <a:endParaRPr lang="en-US"/>
        </a:p>
      </dgm:t>
    </dgm:pt>
    <dgm:pt modelId="{C8A29392-584C-47D7-8BF6-15BC6B6BAC20}">
      <dgm:prSet phldrT="[Text]"/>
      <dgm:spPr>
        <a:xfrm rot="5400000">
          <a:off x="3085107" y="-2046086"/>
          <a:ext cx="964803" cy="5056981"/>
        </a:xfrm>
        <a:solidFill>
          <a:srgbClr val="FFFFFF">
            <a:alpha val="90000"/>
            <a:hueOff val="0"/>
            <a:satOff val="0"/>
            <a:lumOff val="0"/>
            <a:alphaOff val="0"/>
          </a:srgbClr>
        </a:solidFill>
        <a:ln w="9525" cap="flat" cmpd="sng" algn="ctr">
          <a:solidFill>
            <a:srgbClr val="112B43"/>
          </a:solidFill>
          <a:prstDash val="solid"/>
        </a:ln>
        <a:effectLst/>
      </dgm:spPr>
      <dgm:t>
        <a:bodyPr/>
        <a:lstStyle/>
        <a:p>
          <a:pPr algn="l"/>
          <a:r>
            <a:rPr lang="en-US" dirty="0" smtClean="0">
              <a:solidFill>
                <a:srgbClr val="767171">
                  <a:hueOff val="0"/>
                  <a:satOff val="0"/>
                  <a:lumOff val="0"/>
                  <a:alphaOff val="0"/>
                </a:srgbClr>
              </a:solidFill>
              <a:latin typeface="Garamond" panose="02020404030301010803" pitchFamily="18" charset="0"/>
              <a:ea typeface="+mn-ea"/>
              <a:cs typeface="+mn-cs"/>
            </a:rPr>
            <a:t>VECOS </a:t>
          </a:r>
          <a:r>
            <a:rPr lang="en-US" i="1" dirty="0" smtClean="0">
              <a:solidFill>
                <a:srgbClr val="767171">
                  <a:hueOff val="0"/>
                  <a:satOff val="0"/>
                  <a:lumOff val="0"/>
                  <a:alphaOff val="0"/>
                </a:srgbClr>
              </a:solidFill>
              <a:latin typeface="Garamond" panose="02020404030301010803" pitchFamily="18" charset="0"/>
              <a:ea typeface="+mn-ea"/>
              <a:cs typeface="+mn-cs"/>
            </a:rPr>
            <a:t>in situ </a:t>
          </a:r>
          <a:r>
            <a:rPr lang="en-US" dirty="0" smtClean="0">
              <a:solidFill>
                <a:srgbClr val="767171">
                  <a:hueOff val="0"/>
                  <a:satOff val="0"/>
                  <a:lumOff val="0"/>
                  <a:alphaOff val="0"/>
                </a:srgbClr>
              </a:solidFill>
              <a:latin typeface="Garamond" panose="02020404030301010803" pitchFamily="18" charset="0"/>
              <a:ea typeface="+mn-ea"/>
              <a:cs typeface="+mn-cs"/>
            </a:rPr>
            <a:t>water quality data</a:t>
          </a:r>
          <a:endParaRPr lang="en-US" dirty="0">
            <a:solidFill>
              <a:srgbClr val="767171">
                <a:hueOff val="0"/>
                <a:satOff val="0"/>
                <a:lumOff val="0"/>
                <a:alphaOff val="0"/>
              </a:srgbClr>
            </a:solidFill>
            <a:latin typeface="Garamond" panose="02020404030301010803" pitchFamily="18" charset="0"/>
            <a:ea typeface="+mn-ea"/>
            <a:cs typeface="+mn-cs"/>
          </a:endParaRPr>
        </a:p>
      </dgm:t>
    </dgm:pt>
    <dgm:pt modelId="{AA81F13D-2BF1-4055-B988-ED0165CC1EF6}" type="parTrans" cxnId="{F3815339-EBB1-437F-A16E-3B0D5B450554}">
      <dgm:prSet/>
      <dgm:spPr/>
      <dgm:t>
        <a:bodyPr/>
        <a:lstStyle/>
        <a:p>
          <a:endParaRPr lang="en-US"/>
        </a:p>
      </dgm:t>
    </dgm:pt>
    <dgm:pt modelId="{48342E1D-62AD-4538-B4FC-1542B6BC1D8D}" type="sibTrans" cxnId="{F3815339-EBB1-437F-A16E-3B0D5B450554}">
      <dgm:prSet/>
      <dgm:spPr/>
      <dgm:t>
        <a:bodyPr/>
        <a:lstStyle/>
        <a:p>
          <a:endParaRPr lang="en-US"/>
        </a:p>
      </dgm:t>
    </dgm:pt>
    <dgm:pt modelId="{534A8AF9-42DF-4B8D-9041-A5DF365EC86B}">
      <dgm:prSet phldrT="[Text]"/>
      <dgm:spPr>
        <a:xfrm rot="5400000">
          <a:off x="-222646" y="1512490"/>
          <a:ext cx="1484312" cy="1039018"/>
        </a:xfrm>
        <a:solidFill>
          <a:schemeClr val="accent1">
            <a:lumMod val="50000"/>
            <a:alpha val="93000"/>
          </a:schemeClr>
        </a:solidFill>
        <a:ln w="25400" cap="flat" cmpd="sng" algn="ctr">
          <a:noFill/>
          <a:prstDash val="solid"/>
        </a:ln>
        <a:effectLst/>
      </dgm:spPr>
      <dgm:t>
        <a:bodyPr/>
        <a:lstStyle/>
        <a:p>
          <a:r>
            <a:rPr lang="en-US" b="1" dirty="0" smtClean="0">
              <a:solidFill>
                <a:srgbClr val="FFFFFF"/>
              </a:solidFill>
              <a:latin typeface="Garamond" panose="02020404030301010803" pitchFamily="18" charset="0"/>
              <a:ea typeface="+mn-ea"/>
              <a:cs typeface="+mn-cs"/>
            </a:rPr>
            <a:t>ArcGIS</a:t>
          </a:r>
          <a:endParaRPr lang="en-US" b="1" dirty="0">
            <a:solidFill>
              <a:srgbClr val="FFFFFF"/>
            </a:solidFill>
            <a:latin typeface="Garamond" panose="02020404030301010803" pitchFamily="18" charset="0"/>
            <a:ea typeface="+mn-ea"/>
            <a:cs typeface="+mn-cs"/>
          </a:endParaRPr>
        </a:p>
      </dgm:t>
    </dgm:pt>
    <dgm:pt modelId="{95A023FC-9681-4597-8823-26CE41F020B3}" type="parTrans" cxnId="{F688537C-DE5A-4841-B636-691BE45C2D46}">
      <dgm:prSet/>
      <dgm:spPr/>
      <dgm:t>
        <a:bodyPr/>
        <a:lstStyle/>
        <a:p>
          <a:endParaRPr lang="en-US"/>
        </a:p>
      </dgm:t>
    </dgm:pt>
    <dgm:pt modelId="{5FA43B16-BCE1-4679-9B04-C21AB12C614E}" type="sibTrans" cxnId="{F688537C-DE5A-4841-B636-691BE45C2D46}">
      <dgm:prSet/>
      <dgm:spPr/>
      <dgm:t>
        <a:bodyPr/>
        <a:lstStyle/>
        <a:p>
          <a:endParaRPr lang="en-US"/>
        </a:p>
      </dgm:t>
    </dgm:pt>
    <dgm:pt modelId="{6A7CBCE6-292C-4166-9C62-B709E0644E9E}">
      <dgm:prSet phldrT="[Text]"/>
      <dgm:spPr>
        <a:xfrm rot="5400000">
          <a:off x="3085107" y="-756245"/>
          <a:ext cx="964803" cy="5056981"/>
        </a:xfrm>
        <a:solidFill>
          <a:srgbClr val="FFFFFF">
            <a:alpha val="90000"/>
            <a:hueOff val="0"/>
            <a:satOff val="0"/>
            <a:lumOff val="0"/>
            <a:alphaOff val="0"/>
          </a:srgbClr>
        </a:solidFill>
        <a:ln w="9525" cap="flat" cmpd="sng" algn="ctr">
          <a:solidFill>
            <a:schemeClr val="accent1">
              <a:lumMod val="50000"/>
            </a:schemeClr>
          </a:solidFill>
          <a:prstDash val="solid"/>
        </a:ln>
        <a:effectLst/>
      </dgm:spPr>
      <dgm:t>
        <a:bodyPr/>
        <a:lstStyle/>
        <a:p>
          <a:r>
            <a:rPr lang="en-US" dirty="0" smtClean="0">
              <a:solidFill>
                <a:srgbClr val="767171">
                  <a:hueOff val="0"/>
                  <a:satOff val="0"/>
                  <a:lumOff val="0"/>
                  <a:alphaOff val="0"/>
                </a:srgbClr>
              </a:solidFill>
              <a:latin typeface="Garamond" panose="02020404030301010803" pitchFamily="18" charset="0"/>
              <a:ea typeface="+mn-ea"/>
              <a:cs typeface="+mn-cs"/>
            </a:rPr>
            <a:t>Masks were created to remove land and clouds</a:t>
          </a:r>
          <a:endParaRPr lang="en-US" dirty="0">
            <a:solidFill>
              <a:srgbClr val="767171">
                <a:hueOff val="0"/>
                <a:satOff val="0"/>
                <a:lumOff val="0"/>
                <a:alphaOff val="0"/>
              </a:srgbClr>
            </a:solidFill>
            <a:latin typeface="Garamond" panose="02020404030301010803" pitchFamily="18" charset="0"/>
            <a:ea typeface="+mn-ea"/>
            <a:cs typeface="+mn-cs"/>
          </a:endParaRPr>
        </a:p>
      </dgm:t>
    </dgm:pt>
    <dgm:pt modelId="{D68DF7A6-9240-45EE-8C7A-A57246A115F7}" type="parTrans" cxnId="{A302369A-3364-4999-9603-9FFCFC33AA69}">
      <dgm:prSet/>
      <dgm:spPr/>
      <dgm:t>
        <a:bodyPr/>
        <a:lstStyle/>
        <a:p>
          <a:endParaRPr lang="en-US"/>
        </a:p>
      </dgm:t>
    </dgm:pt>
    <dgm:pt modelId="{3857A5CB-DCA1-4498-B36B-8826197983C4}" type="sibTrans" cxnId="{A302369A-3364-4999-9603-9FFCFC33AA69}">
      <dgm:prSet/>
      <dgm:spPr/>
      <dgm:t>
        <a:bodyPr/>
        <a:lstStyle/>
        <a:p>
          <a:endParaRPr lang="en-US"/>
        </a:p>
      </dgm:t>
    </dgm:pt>
    <dgm:pt modelId="{176578D4-B88D-4A79-9E6B-C0D25B729FD4}">
      <dgm:prSet phldrT="[Text]"/>
      <dgm:spPr>
        <a:xfrm rot="5400000">
          <a:off x="-222646" y="2802326"/>
          <a:ext cx="1484312" cy="1039018"/>
        </a:xfrm>
        <a:solidFill>
          <a:schemeClr val="accent1">
            <a:lumMod val="75000"/>
            <a:alpha val="84000"/>
          </a:schemeClr>
        </a:solidFill>
        <a:ln w="25400" cap="flat" cmpd="sng" algn="ctr">
          <a:noFill/>
          <a:prstDash val="solid"/>
        </a:ln>
        <a:effectLst/>
      </dgm:spPr>
      <dgm:t>
        <a:bodyPr/>
        <a:lstStyle/>
        <a:p>
          <a:r>
            <a:rPr lang="en-US" b="1" dirty="0" smtClean="0">
              <a:solidFill>
                <a:srgbClr val="FFFFFF"/>
              </a:solidFill>
              <a:latin typeface="Garamond" panose="02020404030301010803" pitchFamily="18" charset="0"/>
              <a:ea typeface="+mn-ea"/>
              <a:cs typeface="+mn-cs"/>
            </a:rPr>
            <a:t>R</a:t>
          </a:r>
          <a:r>
            <a:rPr lang="en-US" dirty="0" smtClean="0">
              <a:solidFill>
                <a:srgbClr val="FFFFFF"/>
              </a:solidFill>
              <a:latin typeface="Arial"/>
              <a:ea typeface="+mn-ea"/>
              <a:cs typeface="+mn-cs"/>
            </a:rPr>
            <a:t> </a:t>
          </a:r>
          <a:endParaRPr lang="en-US" dirty="0">
            <a:solidFill>
              <a:srgbClr val="FFFFFF"/>
            </a:solidFill>
            <a:latin typeface="Arial"/>
            <a:ea typeface="+mn-ea"/>
            <a:cs typeface="+mn-cs"/>
          </a:endParaRPr>
        </a:p>
      </dgm:t>
    </dgm:pt>
    <dgm:pt modelId="{A7E06293-2F1A-4167-A11F-11DE33D362E0}" type="parTrans" cxnId="{547D4415-BB63-42EA-9923-6B0065070F87}">
      <dgm:prSet/>
      <dgm:spPr/>
      <dgm:t>
        <a:bodyPr/>
        <a:lstStyle/>
        <a:p>
          <a:endParaRPr lang="en-US"/>
        </a:p>
      </dgm:t>
    </dgm:pt>
    <dgm:pt modelId="{ABFD11A1-F04F-4EAA-AD07-CEA21F14556D}" type="sibTrans" cxnId="{547D4415-BB63-42EA-9923-6B0065070F87}">
      <dgm:prSet/>
      <dgm:spPr/>
      <dgm:t>
        <a:bodyPr/>
        <a:lstStyle/>
        <a:p>
          <a:endParaRPr lang="en-US"/>
        </a:p>
      </dgm:t>
    </dgm:pt>
    <dgm:pt modelId="{5E96DB1E-0582-4233-8DA5-0FFBBFD62A3B}">
      <dgm:prSet phldrT="[Text]"/>
      <dgm:spPr>
        <a:xfrm rot="5400000">
          <a:off x="3085107" y="532418"/>
          <a:ext cx="964803" cy="5056981"/>
        </a:xfrm>
        <a:solidFill>
          <a:srgbClr val="FFFFFF">
            <a:alpha val="90000"/>
            <a:hueOff val="0"/>
            <a:satOff val="0"/>
            <a:lumOff val="0"/>
            <a:alphaOff val="0"/>
          </a:srgbClr>
        </a:solidFill>
        <a:ln w="9525" cap="flat" cmpd="sng" algn="ctr">
          <a:solidFill>
            <a:schemeClr val="accent1">
              <a:lumMod val="75000"/>
            </a:schemeClr>
          </a:solidFill>
          <a:prstDash val="solid"/>
        </a:ln>
        <a:effectLst/>
      </dgm:spPr>
      <dgm:t>
        <a:bodyPr/>
        <a:lstStyle/>
        <a:p>
          <a:r>
            <a:rPr lang="en-US" dirty="0" smtClean="0">
              <a:solidFill>
                <a:srgbClr val="767171">
                  <a:hueOff val="0"/>
                  <a:satOff val="0"/>
                  <a:lumOff val="0"/>
                  <a:alphaOff val="0"/>
                </a:srgbClr>
              </a:solidFill>
              <a:latin typeface="Garamond" panose="02020404030301010803" pitchFamily="18" charset="0"/>
              <a:ea typeface="+mn-ea"/>
              <a:cs typeface="+mn-cs"/>
            </a:rPr>
            <a:t>Ran linear and nonlinear regression models</a:t>
          </a:r>
          <a:endParaRPr lang="en-US" dirty="0">
            <a:solidFill>
              <a:srgbClr val="767171">
                <a:hueOff val="0"/>
                <a:satOff val="0"/>
                <a:lumOff val="0"/>
                <a:alphaOff val="0"/>
              </a:srgbClr>
            </a:solidFill>
            <a:latin typeface="Garamond" panose="02020404030301010803" pitchFamily="18" charset="0"/>
            <a:ea typeface="+mn-ea"/>
            <a:cs typeface="+mn-cs"/>
          </a:endParaRPr>
        </a:p>
      </dgm:t>
    </dgm:pt>
    <dgm:pt modelId="{246F96D1-FDB1-4BD8-9304-C2A6DEACE5F9}" type="parTrans" cxnId="{5BA54FBE-5B59-4718-8DBF-DE77EF18BE46}">
      <dgm:prSet/>
      <dgm:spPr/>
      <dgm:t>
        <a:bodyPr/>
        <a:lstStyle/>
        <a:p>
          <a:endParaRPr lang="en-US"/>
        </a:p>
      </dgm:t>
    </dgm:pt>
    <dgm:pt modelId="{E569A0D2-9E87-4D32-8446-A9E928AE05DB}" type="sibTrans" cxnId="{5BA54FBE-5B59-4718-8DBF-DE77EF18BE46}">
      <dgm:prSet/>
      <dgm:spPr/>
      <dgm:t>
        <a:bodyPr/>
        <a:lstStyle/>
        <a:p>
          <a:endParaRPr lang="en-US"/>
        </a:p>
      </dgm:t>
    </dgm:pt>
    <dgm:pt modelId="{ED663275-E1EF-48A9-927B-433D3F59C4C1}">
      <dgm:prSet phldrT="[Text]"/>
      <dgm:spPr>
        <a:xfrm rot="5400000">
          <a:off x="3085107" y="-2046086"/>
          <a:ext cx="964803" cy="5056981"/>
        </a:xfrm>
        <a:solidFill>
          <a:srgbClr val="FFFFFF">
            <a:alpha val="90000"/>
            <a:hueOff val="0"/>
            <a:satOff val="0"/>
            <a:lumOff val="0"/>
            <a:alphaOff val="0"/>
          </a:srgbClr>
        </a:solidFill>
        <a:ln w="9525" cap="flat" cmpd="sng" algn="ctr">
          <a:solidFill>
            <a:srgbClr val="112B43"/>
          </a:solidFill>
          <a:prstDash val="solid"/>
        </a:ln>
        <a:effectLst/>
      </dgm:spPr>
      <dgm:t>
        <a:bodyPr/>
        <a:lstStyle/>
        <a:p>
          <a:pPr algn="l"/>
          <a:r>
            <a:rPr lang="en-US" dirty="0" smtClean="0">
              <a:solidFill>
                <a:srgbClr val="767171">
                  <a:hueOff val="0"/>
                  <a:satOff val="0"/>
                  <a:lumOff val="0"/>
                  <a:alphaOff val="0"/>
                </a:srgbClr>
              </a:solidFill>
              <a:latin typeface="Garamond" panose="02020404030301010803" pitchFamily="18" charset="0"/>
              <a:ea typeface="+mn-ea"/>
              <a:cs typeface="+mn-cs"/>
            </a:rPr>
            <a:t>Aqua MODIS chlorophyll a</a:t>
          </a:r>
          <a:endParaRPr lang="en-US" dirty="0">
            <a:solidFill>
              <a:srgbClr val="767171">
                <a:hueOff val="0"/>
                <a:satOff val="0"/>
                <a:lumOff val="0"/>
                <a:alphaOff val="0"/>
              </a:srgbClr>
            </a:solidFill>
            <a:latin typeface="Garamond" panose="02020404030301010803" pitchFamily="18" charset="0"/>
            <a:ea typeface="+mn-ea"/>
            <a:cs typeface="+mn-cs"/>
          </a:endParaRPr>
        </a:p>
      </dgm:t>
    </dgm:pt>
    <dgm:pt modelId="{E9404D9A-505C-4AFC-93BF-7A30D68B6CAD}" type="parTrans" cxnId="{AF24B1E9-34FC-4B31-AA61-057FD2F365A4}">
      <dgm:prSet/>
      <dgm:spPr/>
      <dgm:t>
        <a:bodyPr/>
        <a:lstStyle/>
        <a:p>
          <a:endParaRPr lang="en-US"/>
        </a:p>
      </dgm:t>
    </dgm:pt>
    <dgm:pt modelId="{969BA78A-D363-4659-941D-F52E092DB75F}" type="sibTrans" cxnId="{AF24B1E9-34FC-4B31-AA61-057FD2F365A4}">
      <dgm:prSet/>
      <dgm:spPr/>
      <dgm:t>
        <a:bodyPr/>
        <a:lstStyle/>
        <a:p>
          <a:endParaRPr lang="en-US"/>
        </a:p>
      </dgm:t>
    </dgm:pt>
    <dgm:pt modelId="{516AA71A-618E-4E47-9969-DAE7DF6E8E42}">
      <dgm:prSet phldrT="[Text]"/>
      <dgm:spPr>
        <a:xfrm rot="5400000">
          <a:off x="3085107" y="-756245"/>
          <a:ext cx="964803" cy="5056981"/>
        </a:xfrm>
        <a:solidFill>
          <a:srgbClr val="FFFFFF">
            <a:alpha val="90000"/>
            <a:hueOff val="0"/>
            <a:satOff val="0"/>
            <a:lumOff val="0"/>
            <a:alphaOff val="0"/>
          </a:srgbClr>
        </a:solidFill>
        <a:ln w="9525" cap="flat" cmpd="sng" algn="ctr">
          <a:solidFill>
            <a:schemeClr val="accent1">
              <a:lumMod val="50000"/>
            </a:schemeClr>
          </a:solidFill>
          <a:prstDash val="solid"/>
        </a:ln>
        <a:effectLst/>
      </dgm:spPr>
      <dgm:t>
        <a:bodyPr/>
        <a:lstStyle/>
        <a:p>
          <a:r>
            <a:rPr lang="en-US" dirty="0" smtClean="0">
              <a:solidFill>
                <a:srgbClr val="767171">
                  <a:hueOff val="0"/>
                  <a:satOff val="0"/>
                  <a:lumOff val="0"/>
                  <a:alphaOff val="0"/>
                </a:srgbClr>
              </a:solidFill>
              <a:latin typeface="Garamond" panose="02020404030301010803" pitchFamily="18" charset="0"/>
              <a:ea typeface="+mn-ea"/>
              <a:cs typeface="+mn-cs"/>
            </a:rPr>
            <a:t>Matched Landsat and </a:t>
          </a:r>
          <a:r>
            <a:rPr lang="en-US" i="0" dirty="0" smtClean="0">
              <a:solidFill>
                <a:srgbClr val="767171">
                  <a:hueOff val="0"/>
                  <a:satOff val="0"/>
                  <a:lumOff val="0"/>
                  <a:alphaOff val="0"/>
                </a:srgbClr>
              </a:solidFill>
              <a:latin typeface="Garamond" panose="02020404030301010803" pitchFamily="18" charset="0"/>
              <a:ea typeface="+mn-ea"/>
              <a:cs typeface="+mn-cs"/>
            </a:rPr>
            <a:t>VIMS</a:t>
          </a:r>
          <a:r>
            <a:rPr lang="en-US" i="1" dirty="0" smtClean="0">
              <a:solidFill>
                <a:srgbClr val="767171">
                  <a:hueOff val="0"/>
                  <a:satOff val="0"/>
                  <a:lumOff val="0"/>
                  <a:alphaOff val="0"/>
                </a:srgbClr>
              </a:solidFill>
              <a:latin typeface="Garamond" panose="02020404030301010803" pitchFamily="18" charset="0"/>
              <a:ea typeface="+mn-ea"/>
              <a:cs typeface="+mn-cs"/>
            </a:rPr>
            <a:t> in-situ</a:t>
          </a:r>
          <a:r>
            <a:rPr lang="en-US" i="0" dirty="0" smtClean="0">
              <a:solidFill>
                <a:srgbClr val="767171">
                  <a:hueOff val="0"/>
                  <a:satOff val="0"/>
                  <a:lumOff val="0"/>
                  <a:alphaOff val="0"/>
                </a:srgbClr>
              </a:solidFill>
              <a:latin typeface="Garamond" panose="02020404030301010803" pitchFamily="18" charset="0"/>
              <a:ea typeface="+mn-ea"/>
              <a:cs typeface="+mn-cs"/>
            </a:rPr>
            <a:t> data</a:t>
          </a:r>
          <a:endParaRPr lang="en-US" dirty="0">
            <a:solidFill>
              <a:srgbClr val="767171">
                <a:hueOff val="0"/>
                <a:satOff val="0"/>
                <a:lumOff val="0"/>
                <a:alphaOff val="0"/>
              </a:srgbClr>
            </a:solidFill>
            <a:latin typeface="Garamond" panose="02020404030301010803" pitchFamily="18" charset="0"/>
            <a:ea typeface="+mn-ea"/>
            <a:cs typeface="+mn-cs"/>
          </a:endParaRPr>
        </a:p>
      </dgm:t>
    </dgm:pt>
    <dgm:pt modelId="{B9DC7A41-EE73-4DA4-81E2-54DAAE519218}" type="parTrans" cxnId="{000555F2-1CA3-4A7A-8A9B-547DDE99E007}">
      <dgm:prSet/>
      <dgm:spPr/>
      <dgm:t>
        <a:bodyPr/>
        <a:lstStyle/>
        <a:p>
          <a:endParaRPr lang="en-US"/>
        </a:p>
      </dgm:t>
    </dgm:pt>
    <dgm:pt modelId="{C33C48F0-811D-481F-B4D8-00842F1A54FD}" type="sibTrans" cxnId="{000555F2-1CA3-4A7A-8A9B-547DDE99E007}">
      <dgm:prSet/>
      <dgm:spPr/>
      <dgm:t>
        <a:bodyPr/>
        <a:lstStyle/>
        <a:p>
          <a:endParaRPr lang="en-US"/>
        </a:p>
      </dgm:t>
    </dgm:pt>
    <dgm:pt modelId="{D0C0006A-1CEB-46CF-9C49-A7C700429370}">
      <dgm:prSet phldrT="[Text]"/>
      <dgm:spPr>
        <a:xfrm rot="5400000">
          <a:off x="3085107" y="-2046086"/>
          <a:ext cx="964803" cy="5056981"/>
        </a:xfrm>
        <a:solidFill>
          <a:srgbClr val="FFFFFF">
            <a:alpha val="90000"/>
            <a:hueOff val="0"/>
            <a:satOff val="0"/>
            <a:lumOff val="0"/>
            <a:alphaOff val="0"/>
          </a:srgbClr>
        </a:solidFill>
        <a:ln w="9525" cap="flat" cmpd="sng" algn="ctr">
          <a:solidFill>
            <a:srgbClr val="112B43"/>
          </a:solidFill>
          <a:prstDash val="solid"/>
        </a:ln>
        <a:effectLst/>
      </dgm:spPr>
      <dgm:t>
        <a:bodyPr/>
        <a:lstStyle/>
        <a:p>
          <a:pPr algn="l"/>
          <a:r>
            <a:rPr lang="en-US" dirty="0" smtClean="0">
              <a:solidFill>
                <a:srgbClr val="767171">
                  <a:hueOff val="0"/>
                  <a:satOff val="0"/>
                  <a:lumOff val="0"/>
                  <a:alphaOff val="0"/>
                </a:srgbClr>
              </a:solidFill>
              <a:latin typeface="Garamond" panose="02020404030301010803" pitchFamily="18" charset="0"/>
              <a:ea typeface="+mn-ea"/>
              <a:cs typeface="+mn-cs"/>
            </a:rPr>
            <a:t>NOAA Bathymetry data</a:t>
          </a:r>
          <a:endParaRPr lang="en-US" dirty="0">
            <a:solidFill>
              <a:srgbClr val="767171">
                <a:hueOff val="0"/>
                <a:satOff val="0"/>
                <a:lumOff val="0"/>
                <a:alphaOff val="0"/>
              </a:srgbClr>
            </a:solidFill>
            <a:latin typeface="Garamond" panose="02020404030301010803" pitchFamily="18" charset="0"/>
            <a:ea typeface="+mn-ea"/>
            <a:cs typeface="+mn-cs"/>
          </a:endParaRPr>
        </a:p>
      </dgm:t>
    </dgm:pt>
    <dgm:pt modelId="{08E90D11-DFCA-48A4-B295-AF4A48A1540D}" type="parTrans" cxnId="{6F23FB2D-6DBB-4F1F-B975-8F5EA2AA6020}">
      <dgm:prSet/>
      <dgm:spPr/>
      <dgm:t>
        <a:bodyPr/>
        <a:lstStyle/>
        <a:p>
          <a:endParaRPr lang="en-US"/>
        </a:p>
      </dgm:t>
    </dgm:pt>
    <dgm:pt modelId="{359F94DF-B4CE-407E-86FA-35337FFA461B}" type="sibTrans" cxnId="{6F23FB2D-6DBB-4F1F-B975-8F5EA2AA6020}">
      <dgm:prSet/>
      <dgm:spPr/>
      <dgm:t>
        <a:bodyPr/>
        <a:lstStyle/>
        <a:p>
          <a:endParaRPr lang="en-US"/>
        </a:p>
      </dgm:t>
    </dgm:pt>
    <dgm:pt modelId="{E6CD3DC0-3D6B-4631-AC2B-E445C9085B88}">
      <dgm:prSet phldrT="[Text]"/>
      <dgm:spPr>
        <a:xfrm rot="5400000">
          <a:off x="3085107" y="-756245"/>
          <a:ext cx="964803" cy="5056981"/>
        </a:xfrm>
        <a:solidFill>
          <a:srgbClr val="FFFFFF">
            <a:alpha val="90000"/>
            <a:hueOff val="0"/>
            <a:satOff val="0"/>
            <a:lumOff val="0"/>
            <a:alphaOff val="0"/>
          </a:srgbClr>
        </a:solidFill>
        <a:ln w="9525" cap="flat" cmpd="sng" algn="ctr">
          <a:solidFill>
            <a:schemeClr val="accent1">
              <a:lumMod val="50000"/>
            </a:schemeClr>
          </a:solidFill>
          <a:prstDash val="solid"/>
        </a:ln>
        <a:effectLst/>
      </dgm:spPr>
      <dgm:t>
        <a:bodyPr/>
        <a:lstStyle/>
        <a:p>
          <a:r>
            <a:rPr lang="en-US" dirty="0" smtClean="0">
              <a:solidFill>
                <a:srgbClr val="767171">
                  <a:hueOff val="0"/>
                  <a:satOff val="0"/>
                  <a:lumOff val="0"/>
                  <a:alphaOff val="0"/>
                </a:srgbClr>
              </a:solidFill>
              <a:latin typeface="Garamond" panose="02020404030301010803" pitchFamily="18" charset="0"/>
              <a:ea typeface="+mn-ea"/>
              <a:cs typeface="+mn-cs"/>
            </a:rPr>
            <a:t>Created true color </a:t>
          </a:r>
          <a:r>
            <a:rPr lang="en-US" smtClean="0">
              <a:solidFill>
                <a:srgbClr val="767171">
                  <a:hueOff val="0"/>
                  <a:satOff val="0"/>
                  <a:lumOff val="0"/>
                  <a:alphaOff val="0"/>
                </a:srgbClr>
              </a:solidFill>
              <a:latin typeface="Garamond" panose="02020404030301010803" pitchFamily="18" charset="0"/>
              <a:ea typeface="+mn-ea"/>
              <a:cs typeface="+mn-cs"/>
            </a:rPr>
            <a:t>reflectance images for Landsat 8 </a:t>
          </a:r>
          <a:r>
            <a:rPr lang="en-US" dirty="0" smtClean="0">
              <a:solidFill>
                <a:srgbClr val="767171">
                  <a:hueOff val="0"/>
                  <a:satOff val="0"/>
                  <a:lumOff val="0"/>
                  <a:alphaOff val="0"/>
                </a:srgbClr>
              </a:solidFill>
              <a:latin typeface="Garamond" panose="02020404030301010803" pitchFamily="18" charset="0"/>
              <a:ea typeface="+mn-ea"/>
              <a:cs typeface="+mn-cs"/>
            </a:rPr>
            <a:t>bands 1-5 </a:t>
          </a:r>
          <a:endParaRPr lang="en-US" dirty="0">
            <a:solidFill>
              <a:srgbClr val="767171">
                <a:hueOff val="0"/>
                <a:satOff val="0"/>
                <a:lumOff val="0"/>
                <a:alphaOff val="0"/>
              </a:srgbClr>
            </a:solidFill>
            <a:latin typeface="Garamond" panose="02020404030301010803" pitchFamily="18" charset="0"/>
            <a:ea typeface="+mn-ea"/>
            <a:cs typeface="+mn-cs"/>
          </a:endParaRPr>
        </a:p>
      </dgm:t>
    </dgm:pt>
    <dgm:pt modelId="{FBC4F9D7-2913-49F1-AB94-6E64F8E6EB2E}" type="parTrans" cxnId="{2FC5C76B-8786-4F68-9EC7-69B6DB6D5C6E}">
      <dgm:prSet/>
      <dgm:spPr/>
      <dgm:t>
        <a:bodyPr/>
        <a:lstStyle/>
        <a:p>
          <a:endParaRPr lang="en-US"/>
        </a:p>
      </dgm:t>
    </dgm:pt>
    <dgm:pt modelId="{82506B69-BA6E-4252-BAC8-251C4BB024B7}" type="sibTrans" cxnId="{2FC5C76B-8786-4F68-9EC7-69B6DB6D5C6E}">
      <dgm:prSet/>
      <dgm:spPr/>
      <dgm:t>
        <a:bodyPr/>
        <a:lstStyle/>
        <a:p>
          <a:endParaRPr lang="en-US"/>
        </a:p>
      </dgm:t>
    </dgm:pt>
    <dgm:pt modelId="{9A0ADA2B-03EE-42BE-AE71-56CAD0033A19}">
      <dgm:prSet phldrT="[Text]"/>
      <dgm:spPr>
        <a:xfrm rot="5400000">
          <a:off x="3085107" y="-756245"/>
          <a:ext cx="964803" cy="5056981"/>
        </a:xfrm>
        <a:solidFill>
          <a:srgbClr val="FFFFFF">
            <a:alpha val="90000"/>
            <a:hueOff val="0"/>
            <a:satOff val="0"/>
            <a:lumOff val="0"/>
            <a:alphaOff val="0"/>
          </a:srgbClr>
        </a:solidFill>
        <a:ln w="9525" cap="flat" cmpd="sng" algn="ctr">
          <a:solidFill>
            <a:schemeClr val="accent1">
              <a:lumMod val="50000"/>
            </a:schemeClr>
          </a:solidFill>
          <a:prstDash val="solid"/>
        </a:ln>
        <a:effectLst/>
      </dgm:spPr>
      <dgm:t>
        <a:bodyPr/>
        <a:lstStyle/>
        <a:p>
          <a:r>
            <a:rPr lang="en-US" dirty="0" smtClean="0">
              <a:solidFill>
                <a:srgbClr val="767171">
                  <a:hueOff val="0"/>
                  <a:satOff val="0"/>
                  <a:lumOff val="0"/>
                  <a:alphaOff val="0"/>
                </a:srgbClr>
              </a:solidFill>
              <a:latin typeface="Garamond" panose="02020404030301010803" pitchFamily="18" charset="0"/>
              <a:ea typeface="+mn-ea"/>
              <a:cs typeface="+mn-cs"/>
            </a:rPr>
            <a:t>Combined layers into data table  </a:t>
          </a:r>
          <a:endParaRPr lang="en-US" dirty="0">
            <a:solidFill>
              <a:srgbClr val="767171">
                <a:hueOff val="0"/>
                <a:satOff val="0"/>
                <a:lumOff val="0"/>
                <a:alphaOff val="0"/>
              </a:srgbClr>
            </a:solidFill>
            <a:latin typeface="Garamond" panose="02020404030301010803" pitchFamily="18" charset="0"/>
            <a:ea typeface="+mn-ea"/>
            <a:cs typeface="+mn-cs"/>
          </a:endParaRPr>
        </a:p>
      </dgm:t>
    </dgm:pt>
    <dgm:pt modelId="{91B38FCE-5888-4C94-9C87-104D87AF7863}" type="parTrans" cxnId="{A24D33DE-EFEB-4776-BDCE-22E15F563D8D}">
      <dgm:prSet/>
      <dgm:spPr/>
      <dgm:t>
        <a:bodyPr/>
        <a:lstStyle/>
        <a:p>
          <a:endParaRPr lang="en-US"/>
        </a:p>
      </dgm:t>
    </dgm:pt>
    <dgm:pt modelId="{F33BD66F-CBD2-4AD7-9A5F-924F224AD947}" type="sibTrans" cxnId="{A24D33DE-EFEB-4776-BDCE-22E15F563D8D}">
      <dgm:prSet/>
      <dgm:spPr/>
      <dgm:t>
        <a:bodyPr/>
        <a:lstStyle/>
        <a:p>
          <a:endParaRPr lang="en-US"/>
        </a:p>
      </dgm:t>
    </dgm:pt>
    <dgm:pt modelId="{2D2A8B5F-5459-4315-8D5A-ECE5F0B7259A}">
      <dgm:prSet phldrT="[Text]"/>
      <dgm:spPr>
        <a:xfrm rot="5400000">
          <a:off x="3085107" y="532418"/>
          <a:ext cx="964803" cy="5056981"/>
        </a:xfrm>
        <a:solidFill>
          <a:srgbClr val="FFFFFF">
            <a:alpha val="90000"/>
            <a:hueOff val="0"/>
            <a:satOff val="0"/>
            <a:lumOff val="0"/>
            <a:alphaOff val="0"/>
          </a:srgbClr>
        </a:solidFill>
        <a:ln w="9525" cap="flat" cmpd="sng" algn="ctr">
          <a:solidFill>
            <a:schemeClr val="accent1">
              <a:lumMod val="75000"/>
            </a:schemeClr>
          </a:solidFill>
          <a:prstDash val="solid"/>
        </a:ln>
        <a:effectLst/>
      </dgm:spPr>
      <dgm:t>
        <a:bodyPr/>
        <a:lstStyle/>
        <a:p>
          <a:r>
            <a:rPr lang="en-US" dirty="0" smtClean="0">
              <a:solidFill>
                <a:srgbClr val="767171">
                  <a:hueOff val="0"/>
                  <a:satOff val="0"/>
                  <a:lumOff val="0"/>
                  <a:alphaOff val="0"/>
                </a:srgbClr>
              </a:solidFill>
              <a:latin typeface="Garamond" panose="02020404030301010803" pitchFamily="18" charset="0"/>
              <a:ea typeface="+mn-ea"/>
              <a:cs typeface="+mn-cs"/>
            </a:rPr>
            <a:t>Plotted data on scatter plot </a:t>
          </a:r>
          <a:endParaRPr lang="en-US" dirty="0">
            <a:solidFill>
              <a:srgbClr val="767171">
                <a:hueOff val="0"/>
                <a:satOff val="0"/>
                <a:lumOff val="0"/>
                <a:alphaOff val="0"/>
              </a:srgbClr>
            </a:solidFill>
            <a:latin typeface="Garamond" panose="02020404030301010803" pitchFamily="18" charset="0"/>
            <a:ea typeface="+mn-ea"/>
            <a:cs typeface="+mn-cs"/>
          </a:endParaRPr>
        </a:p>
      </dgm:t>
    </dgm:pt>
    <dgm:pt modelId="{C2110CC9-5C69-4B94-BBC5-84FFCB5BFC34}" type="parTrans" cxnId="{6DE34113-22BE-483A-94AD-65BA49C5876A}">
      <dgm:prSet/>
      <dgm:spPr/>
      <dgm:t>
        <a:bodyPr/>
        <a:lstStyle/>
        <a:p>
          <a:endParaRPr lang="en-US"/>
        </a:p>
      </dgm:t>
    </dgm:pt>
    <dgm:pt modelId="{B29DB735-EF7D-47FE-8EB4-68C7BCDFA876}" type="sibTrans" cxnId="{6DE34113-22BE-483A-94AD-65BA49C5876A}">
      <dgm:prSet/>
      <dgm:spPr/>
      <dgm:t>
        <a:bodyPr/>
        <a:lstStyle/>
        <a:p>
          <a:endParaRPr lang="en-US"/>
        </a:p>
      </dgm:t>
    </dgm:pt>
    <dgm:pt modelId="{17209239-B65A-459A-B307-E8EF5ECC556D}">
      <dgm:prSet phldrT="[Text]"/>
      <dgm:spPr>
        <a:xfrm rot="5400000">
          <a:off x="3085107" y="532418"/>
          <a:ext cx="964803" cy="5056981"/>
        </a:xfrm>
        <a:solidFill>
          <a:srgbClr val="FFFFFF">
            <a:alpha val="90000"/>
            <a:hueOff val="0"/>
            <a:satOff val="0"/>
            <a:lumOff val="0"/>
            <a:alphaOff val="0"/>
          </a:srgbClr>
        </a:solidFill>
        <a:ln w="9525" cap="flat" cmpd="sng" algn="ctr">
          <a:solidFill>
            <a:schemeClr val="accent1">
              <a:lumMod val="75000"/>
            </a:schemeClr>
          </a:solidFill>
          <a:prstDash val="solid"/>
        </a:ln>
        <a:effectLst/>
      </dgm:spPr>
      <dgm:t>
        <a:bodyPr/>
        <a:lstStyle/>
        <a:p>
          <a:r>
            <a:rPr lang="en-US" dirty="0" smtClean="0">
              <a:solidFill>
                <a:srgbClr val="767171">
                  <a:hueOff val="0"/>
                  <a:satOff val="0"/>
                  <a:lumOff val="0"/>
                  <a:alphaOff val="0"/>
                </a:srgbClr>
              </a:solidFill>
              <a:latin typeface="Garamond" panose="02020404030301010803" pitchFamily="18" charset="0"/>
              <a:ea typeface="+mn-ea"/>
              <a:cs typeface="+mn-cs"/>
            </a:rPr>
            <a:t>Used best fit relationship as predictive model</a:t>
          </a:r>
          <a:endParaRPr lang="en-US" dirty="0">
            <a:solidFill>
              <a:srgbClr val="767171">
                <a:hueOff val="0"/>
                <a:satOff val="0"/>
                <a:lumOff val="0"/>
                <a:alphaOff val="0"/>
              </a:srgbClr>
            </a:solidFill>
            <a:latin typeface="Garamond" panose="02020404030301010803" pitchFamily="18" charset="0"/>
            <a:ea typeface="+mn-ea"/>
            <a:cs typeface="+mn-cs"/>
          </a:endParaRPr>
        </a:p>
      </dgm:t>
    </dgm:pt>
    <dgm:pt modelId="{9AE7B948-79A6-43BE-807C-D177AB73A6C6}" type="parTrans" cxnId="{8BA9C311-CB28-4C07-9AAA-113A674E8193}">
      <dgm:prSet/>
      <dgm:spPr/>
      <dgm:t>
        <a:bodyPr/>
        <a:lstStyle/>
        <a:p>
          <a:endParaRPr lang="en-US"/>
        </a:p>
      </dgm:t>
    </dgm:pt>
    <dgm:pt modelId="{972DF16C-690B-4F57-83D9-DB69702D9858}" type="sibTrans" cxnId="{8BA9C311-CB28-4C07-9AAA-113A674E8193}">
      <dgm:prSet/>
      <dgm:spPr/>
      <dgm:t>
        <a:bodyPr/>
        <a:lstStyle/>
        <a:p>
          <a:endParaRPr lang="en-US"/>
        </a:p>
      </dgm:t>
    </dgm:pt>
    <dgm:pt modelId="{799313B0-DA8E-4B13-9555-6FD5711F6D80}" type="pres">
      <dgm:prSet presAssocID="{F9D08B4A-C92C-4F67-8676-8711B7BE22CE}" presName="linearFlow" presStyleCnt="0">
        <dgm:presLayoutVars>
          <dgm:dir/>
          <dgm:animLvl val="lvl"/>
          <dgm:resizeHandles val="exact"/>
        </dgm:presLayoutVars>
      </dgm:prSet>
      <dgm:spPr/>
      <dgm:t>
        <a:bodyPr/>
        <a:lstStyle/>
        <a:p>
          <a:endParaRPr lang="en-US"/>
        </a:p>
      </dgm:t>
    </dgm:pt>
    <dgm:pt modelId="{ECD0984F-C636-4981-80A9-4A9464E1CD8D}" type="pres">
      <dgm:prSet presAssocID="{3885F2B2-72B4-4A31-A5E8-23937A166312}" presName="composite" presStyleCnt="0"/>
      <dgm:spPr/>
    </dgm:pt>
    <dgm:pt modelId="{C38089AE-CE67-4837-A983-F27C98881290}" type="pres">
      <dgm:prSet presAssocID="{3885F2B2-72B4-4A31-A5E8-23937A166312}" presName="parentText" presStyleLbl="alignNode1" presStyleIdx="0" presStyleCnt="3" custLinFactNeighborX="0" custLinFactNeighborY="-79">
        <dgm:presLayoutVars>
          <dgm:chMax val="1"/>
          <dgm:bulletEnabled val="1"/>
        </dgm:presLayoutVars>
      </dgm:prSet>
      <dgm:spPr>
        <a:prstGeom prst="chevron">
          <a:avLst/>
        </a:prstGeom>
      </dgm:spPr>
      <dgm:t>
        <a:bodyPr/>
        <a:lstStyle/>
        <a:p>
          <a:endParaRPr lang="en-US"/>
        </a:p>
      </dgm:t>
    </dgm:pt>
    <dgm:pt modelId="{C439B9C3-82C1-46CB-886E-1C04F982E75E}" type="pres">
      <dgm:prSet presAssocID="{3885F2B2-72B4-4A31-A5E8-23937A166312}" presName="descendantText" presStyleLbl="alignAcc1" presStyleIdx="0" presStyleCnt="3" custScaleY="100000" custLinFactNeighborX="0" custLinFactNeighborY="-122">
        <dgm:presLayoutVars>
          <dgm:bulletEnabled val="1"/>
        </dgm:presLayoutVars>
      </dgm:prSet>
      <dgm:spPr>
        <a:prstGeom prst="round2SameRect">
          <a:avLst/>
        </a:prstGeom>
      </dgm:spPr>
      <dgm:t>
        <a:bodyPr/>
        <a:lstStyle/>
        <a:p>
          <a:endParaRPr lang="en-US"/>
        </a:p>
      </dgm:t>
    </dgm:pt>
    <dgm:pt modelId="{759956AA-9F1B-4400-8199-37617A0CCA1C}" type="pres">
      <dgm:prSet presAssocID="{B4C7B4D5-8971-413D-B727-1704AE47F3EA}" presName="sp" presStyleCnt="0"/>
      <dgm:spPr/>
    </dgm:pt>
    <dgm:pt modelId="{D49DF315-A72B-4AE0-89B0-9E24AF16037E}" type="pres">
      <dgm:prSet presAssocID="{534A8AF9-42DF-4B8D-9041-A5DF365EC86B}" presName="composite" presStyleCnt="0"/>
      <dgm:spPr/>
    </dgm:pt>
    <dgm:pt modelId="{C65351A9-8CA0-4278-B93F-2CF29F62F050}" type="pres">
      <dgm:prSet presAssocID="{534A8AF9-42DF-4B8D-9041-A5DF365EC86B}" presName="parentText" presStyleLbl="alignNode1" presStyleIdx="1" presStyleCnt="3">
        <dgm:presLayoutVars>
          <dgm:chMax val="1"/>
          <dgm:bulletEnabled val="1"/>
        </dgm:presLayoutVars>
      </dgm:prSet>
      <dgm:spPr>
        <a:prstGeom prst="chevron">
          <a:avLst/>
        </a:prstGeom>
      </dgm:spPr>
      <dgm:t>
        <a:bodyPr/>
        <a:lstStyle/>
        <a:p>
          <a:endParaRPr lang="en-US"/>
        </a:p>
      </dgm:t>
    </dgm:pt>
    <dgm:pt modelId="{B3729847-DFBD-46A2-BEF2-BC5766BC817C}" type="pres">
      <dgm:prSet presAssocID="{534A8AF9-42DF-4B8D-9041-A5DF365EC86B}" presName="descendantText" presStyleLbl="alignAcc1" presStyleIdx="1" presStyleCnt="3" custScaleY="98148">
        <dgm:presLayoutVars>
          <dgm:bulletEnabled val="1"/>
        </dgm:presLayoutVars>
      </dgm:prSet>
      <dgm:spPr>
        <a:prstGeom prst="round2SameRect">
          <a:avLst/>
        </a:prstGeom>
      </dgm:spPr>
      <dgm:t>
        <a:bodyPr/>
        <a:lstStyle/>
        <a:p>
          <a:endParaRPr lang="en-US"/>
        </a:p>
      </dgm:t>
    </dgm:pt>
    <dgm:pt modelId="{2CBA39B7-35AB-42DA-A33F-BCA3202B9D3C}" type="pres">
      <dgm:prSet presAssocID="{5FA43B16-BCE1-4679-9B04-C21AB12C614E}" presName="sp" presStyleCnt="0"/>
      <dgm:spPr/>
    </dgm:pt>
    <dgm:pt modelId="{2BB30D68-CB98-41D5-94C0-B6C93801A55F}" type="pres">
      <dgm:prSet presAssocID="{176578D4-B88D-4A79-9E6B-C0D25B729FD4}" presName="composite" presStyleCnt="0"/>
      <dgm:spPr/>
    </dgm:pt>
    <dgm:pt modelId="{E28FA2C4-812F-42B9-8F42-C0565E5706EB}" type="pres">
      <dgm:prSet presAssocID="{176578D4-B88D-4A79-9E6B-C0D25B729FD4}" presName="parentText" presStyleLbl="alignNode1" presStyleIdx="2" presStyleCnt="3" custLinFactNeighborX="0" custLinFactNeighborY="79">
        <dgm:presLayoutVars>
          <dgm:chMax val="1"/>
          <dgm:bulletEnabled val="1"/>
        </dgm:presLayoutVars>
      </dgm:prSet>
      <dgm:spPr>
        <a:prstGeom prst="chevron">
          <a:avLst/>
        </a:prstGeom>
      </dgm:spPr>
      <dgm:t>
        <a:bodyPr/>
        <a:lstStyle/>
        <a:p>
          <a:endParaRPr lang="en-US"/>
        </a:p>
      </dgm:t>
    </dgm:pt>
    <dgm:pt modelId="{BD8DA0CE-DB9D-40E6-AECE-1CE1870E03F0}" type="pres">
      <dgm:prSet presAssocID="{176578D4-B88D-4A79-9E6B-C0D25B729FD4}" presName="descendantText" presStyleLbl="alignAcc1" presStyleIdx="2" presStyleCnt="3" custScaleY="97202">
        <dgm:presLayoutVars>
          <dgm:bulletEnabled val="1"/>
        </dgm:presLayoutVars>
      </dgm:prSet>
      <dgm:spPr>
        <a:prstGeom prst="round2SameRect">
          <a:avLst/>
        </a:prstGeom>
      </dgm:spPr>
      <dgm:t>
        <a:bodyPr/>
        <a:lstStyle/>
        <a:p>
          <a:endParaRPr lang="en-US"/>
        </a:p>
      </dgm:t>
    </dgm:pt>
  </dgm:ptLst>
  <dgm:cxnLst>
    <dgm:cxn modelId="{8BA9C311-CB28-4C07-9AAA-113A674E8193}" srcId="{176578D4-B88D-4A79-9E6B-C0D25B729FD4}" destId="{17209239-B65A-459A-B307-E8EF5ECC556D}" srcOrd="2" destOrd="0" parTransId="{9AE7B948-79A6-43BE-807C-D177AB73A6C6}" sibTransId="{972DF16C-690B-4F57-83D9-DB69702D9858}"/>
    <dgm:cxn modelId="{F3815339-EBB1-437F-A16E-3B0D5B450554}" srcId="{3885F2B2-72B4-4A31-A5E8-23937A166312}" destId="{C8A29392-584C-47D7-8BF6-15BC6B6BAC20}" srcOrd="2" destOrd="0" parTransId="{AA81F13D-2BF1-4055-B988-ED0165CC1EF6}" sibTransId="{48342E1D-62AD-4538-B4FC-1542B6BC1D8D}"/>
    <dgm:cxn modelId="{000555F2-1CA3-4A7A-8A9B-547DDE99E007}" srcId="{534A8AF9-42DF-4B8D-9041-A5DF365EC86B}" destId="{516AA71A-618E-4E47-9969-DAE7DF6E8E42}" srcOrd="2" destOrd="0" parTransId="{B9DC7A41-EE73-4DA4-81E2-54DAAE519218}" sibTransId="{C33C48F0-811D-481F-B4D8-00842F1A54FD}"/>
    <dgm:cxn modelId="{A23A0F9F-E87C-4541-967A-C8EAA378C542}" type="presOf" srcId="{F9D08B4A-C92C-4F67-8676-8711B7BE22CE}" destId="{799313B0-DA8E-4B13-9555-6FD5711F6D80}" srcOrd="0" destOrd="0" presId="urn:microsoft.com/office/officeart/2005/8/layout/chevron2"/>
    <dgm:cxn modelId="{A302369A-3364-4999-9603-9FFCFC33AA69}" srcId="{534A8AF9-42DF-4B8D-9041-A5DF365EC86B}" destId="{6A7CBCE6-292C-4166-9C62-B709E0644E9E}" srcOrd="1" destOrd="0" parTransId="{D68DF7A6-9240-45EE-8C7A-A57246A115F7}" sibTransId="{3857A5CB-DCA1-4498-B36B-8826197983C4}"/>
    <dgm:cxn modelId="{E8D1C6CD-7CFD-4F83-8E91-128B05D079D4}" type="presOf" srcId="{534A8AF9-42DF-4B8D-9041-A5DF365EC86B}" destId="{C65351A9-8CA0-4278-B93F-2CF29F62F050}" srcOrd="0" destOrd="0" presId="urn:microsoft.com/office/officeart/2005/8/layout/chevron2"/>
    <dgm:cxn modelId="{E5CB9F59-997E-47F5-BE27-2095083B26E0}" srcId="{3885F2B2-72B4-4A31-A5E8-23937A166312}" destId="{B10A3D5E-A5F5-4DDC-872F-01D2F97F26D4}" srcOrd="0" destOrd="0" parTransId="{37548767-589B-47D2-9A9A-6C5E3D2067F9}" sibTransId="{5F03BA4E-4FE7-4D6A-AA00-486C2AC9ED46}"/>
    <dgm:cxn modelId="{46167A57-FA49-4012-992D-440ACE0CAB79}" type="presOf" srcId="{E6CD3DC0-3D6B-4631-AC2B-E445C9085B88}" destId="{B3729847-DFBD-46A2-BEF2-BC5766BC817C}" srcOrd="0" destOrd="0" presId="urn:microsoft.com/office/officeart/2005/8/layout/chevron2"/>
    <dgm:cxn modelId="{6DE34113-22BE-483A-94AD-65BA49C5876A}" srcId="{176578D4-B88D-4A79-9E6B-C0D25B729FD4}" destId="{2D2A8B5F-5459-4315-8D5A-ECE5F0B7259A}" srcOrd="0" destOrd="0" parTransId="{C2110CC9-5C69-4B94-BBC5-84FFCB5BFC34}" sibTransId="{B29DB735-EF7D-47FE-8EB4-68C7BCDFA876}"/>
    <dgm:cxn modelId="{D5FA25A9-7DEF-4C8E-8D2D-A6936315A3FD}" type="presOf" srcId="{176578D4-B88D-4A79-9E6B-C0D25B729FD4}" destId="{E28FA2C4-812F-42B9-8F42-C0565E5706EB}" srcOrd="0" destOrd="0" presId="urn:microsoft.com/office/officeart/2005/8/layout/chevron2"/>
    <dgm:cxn modelId="{51DB7F02-F884-4B48-B6F8-8A1419790A4D}" type="presOf" srcId="{5E96DB1E-0582-4233-8DA5-0FFBBFD62A3B}" destId="{BD8DA0CE-DB9D-40E6-AECE-1CE1870E03F0}" srcOrd="0" destOrd="1" presId="urn:microsoft.com/office/officeart/2005/8/layout/chevron2"/>
    <dgm:cxn modelId="{547D4415-BB63-42EA-9923-6B0065070F87}" srcId="{F9D08B4A-C92C-4F67-8676-8711B7BE22CE}" destId="{176578D4-B88D-4A79-9E6B-C0D25B729FD4}" srcOrd="2" destOrd="0" parTransId="{A7E06293-2F1A-4167-A11F-11DE33D362E0}" sibTransId="{ABFD11A1-F04F-4EAA-AD07-CEA21F14556D}"/>
    <dgm:cxn modelId="{A23A4F35-E41D-4C38-A61C-E7F2BDB579E6}" type="presOf" srcId="{C8A29392-584C-47D7-8BF6-15BC6B6BAC20}" destId="{C439B9C3-82C1-46CB-886E-1C04F982E75E}" srcOrd="0" destOrd="2" presId="urn:microsoft.com/office/officeart/2005/8/layout/chevron2"/>
    <dgm:cxn modelId="{3D89A7BB-8366-492E-9133-1AC3CBD16D38}" type="presOf" srcId="{2D2A8B5F-5459-4315-8D5A-ECE5F0B7259A}" destId="{BD8DA0CE-DB9D-40E6-AECE-1CE1870E03F0}" srcOrd="0" destOrd="0" presId="urn:microsoft.com/office/officeart/2005/8/layout/chevron2"/>
    <dgm:cxn modelId="{1BD8F27C-0575-4929-B75A-1A7A8279D998}" type="presOf" srcId="{6A7CBCE6-292C-4166-9C62-B709E0644E9E}" destId="{B3729847-DFBD-46A2-BEF2-BC5766BC817C}" srcOrd="0" destOrd="1" presId="urn:microsoft.com/office/officeart/2005/8/layout/chevron2"/>
    <dgm:cxn modelId="{17593160-0C0D-441F-A57B-2F7E3EFB2C5B}" type="presOf" srcId="{D0C0006A-1CEB-46CF-9C49-A7C700429370}" destId="{C439B9C3-82C1-46CB-886E-1C04F982E75E}" srcOrd="0" destOrd="3" presId="urn:microsoft.com/office/officeart/2005/8/layout/chevron2"/>
    <dgm:cxn modelId="{A24D33DE-EFEB-4776-BDCE-22E15F563D8D}" srcId="{534A8AF9-42DF-4B8D-9041-A5DF365EC86B}" destId="{9A0ADA2B-03EE-42BE-AE71-56CAD0033A19}" srcOrd="3" destOrd="0" parTransId="{91B38FCE-5888-4C94-9C87-104D87AF7863}" sibTransId="{F33BD66F-CBD2-4AD7-9A5F-924F224AD947}"/>
    <dgm:cxn modelId="{44435B0A-E5A9-49DC-BA23-1759D4C0FD87}" type="presOf" srcId="{B10A3D5E-A5F5-4DDC-872F-01D2F97F26D4}" destId="{C439B9C3-82C1-46CB-886E-1C04F982E75E}" srcOrd="0" destOrd="0" presId="urn:microsoft.com/office/officeart/2005/8/layout/chevron2"/>
    <dgm:cxn modelId="{F688537C-DE5A-4841-B636-691BE45C2D46}" srcId="{F9D08B4A-C92C-4F67-8676-8711B7BE22CE}" destId="{534A8AF9-42DF-4B8D-9041-A5DF365EC86B}" srcOrd="1" destOrd="0" parTransId="{95A023FC-9681-4597-8823-26CE41F020B3}" sibTransId="{5FA43B16-BCE1-4679-9B04-C21AB12C614E}"/>
    <dgm:cxn modelId="{E0D53193-2E16-45C1-A714-6501795B2E86}" type="presOf" srcId="{9A0ADA2B-03EE-42BE-AE71-56CAD0033A19}" destId="{B3729847-DFBD-46A2-BEF2-BC5766BC817C}" srcOrd="0" destOrd="3" presId="urn:microsoft.com/office/officeart/2005/8/layout/chevron2"/>
    <dgm:cxn modelId="{9E102EDF-C702-40CE-AA6B-62ADEFA9A4AF}" type="presOf" srcId="{3885F2B2-72B4-4A31-A5E8-23937A166312}" destId="{C38089AE-CE67-4837-A983-F27C98881290}" srcOrd="0" destOrd="0" presId="urn:microsoft.com/office/officeart/2005/8/layout/chevron2"/>
    <dgm:cxn modelId="{2FC5C76B-8786-4F68-9EC7-69B6DB6D5C6E}" srcId="{534A8AF9-42DF-4B8D-9041-A5DF365EC86B}" destId="{E6CD3DC0-3D6B-4631-AC2B-E445C9085B88}" srcOrd="0" destOrd="0" parTransId="{FBC4F9D7-2913-49F1-AB94-6E64F8E6EB2E}" sibTransId="{82506B69-BA6E-4252-BAC8-251C4BB024B7}"/>
    <dgm:cxn modelId="{6F23FB2D-6DBB-4F1F-B975-8F5EA2AA6020}" srcId="{3885F2B2-72B4-4A31-A5E8-23937A166312}" destId="{D0C0006A-1CEB-46CF-9C49-A7C700429370}" srcOrd="3" destOrd="0" parTransId="{08E90D11-DFCA-48A4-B295-AF4A48A1540D}" sibTransId="{359F94DF-B4CE-407E-86FA-35337FFA461B}"/>
    <dgm:cxn modelId="{5BA54FBE-5B59-4718-8DBF-DE77EF18BE46}" srcId="{176578D4-B88D-4A79-9E6B-C0D25B729FD4}" destId="{5E96DB1E-0582-4233-8DA5-0FFBBFD62A3B}" srcOrd="1" destOrd="0" parTransId="{246F96D1-FDB1-4BD8-9304-C2A6DEACE5F9}" sibTransId="{E569A0D2-9E87-4D32-8446-A9E928AE05DB}"/>
    <dgm:cxn modelId="{5141938C-58BF-4520-B93F-08930596AB4D}" type="presOf" srcId="{ED663275-E1EF-48A9-927B-433D3F59C4C1}" destId="{C439B9C3-82C1-46CB-886E-1C04F982E75E}" srcOrd="0" destOrd="1" presId="urn:microsoft.com/office/officeart/2005/8/layout/chevron2"/>
    <dgm:cxn modelId="{AF24B1E9-34FC-4B31-AA61-057FD2F365A4}" srcId="{3885F2B2-72B4-4A31-A5E8-23937A166312}" destId="{ED663275-E1EF-48A9-927B-433D3F59C4C1}" srcOrd="1" destOrd="0" parTransId="{E9404D9A-505C-4AFC-93BF-7A30D68B6CAD}" sibTransId="{969BA78A-D363-4659-941D-F52E092DB75F}"/>
    <dgm:cxn modelId="{E68159C2-1B0F-4A88-9469-384B1305517A}" type="presOf" srcId="{516AA71A-618E-4E47-9969-DAE7DF6E8E42}" destId="{B3729847-DFBD-46A2-BEF2-BC5766BC817C}" srcOrd="0" destOrd="2" presId="urn:microsoft.com/office/officeart/2005/8/layout/chevron2"/>
    <dgm:cxn modelId="{11540450-190F-40A4-9500-8584066BDDC4}" srcId="{F9D08B4A-C92C-4F67-8676-8711B7BE22CE}" destId="{3885F2B2-72B4-4A31-A5E8-23937A166312}" srcOrd="0" destOrd="0" parTransId="{F25D401A-783C-4674-97F5-32C2D0982E0F}" sibTransId="{B4C7B4D5-8971-413D-B727-1704AE47F3EA}"/>
    <dgm:cxn modelId="{39B0594D-9257-4BEB-9BFE-4FDE9EEC5F4B}" type="presOf" srcId="{17209239-B65A-459A-B307-E8EF5ECC556D}" destId="{BD8DA0CE-DB9D-40E6-AECE-1CE1870E03F0}" srcOrd="0" destOrd="2" presId="urn:microsoft.com/office/officeart/2005/8/layout/chevron2"/>
    <dgm:cxn modelId="{06304C88-1313-4922-8F67-CA86AF6DB133}" type="presParOf" srcId="{799313B0-DA8E-4B13-9555-6FD5711F6D80}" destId="{ECD0984F-C636-4981-80A9-4A9464E1CD8D}" srcOrd="0" destOrd="0" presId="urn:microsoft.com/office/officeart/2005/8/layout/chevron2"/>
    <dgm:cxn modelId="{2ECD67C6-9EC5-4A59-BA0F-30229933689A}" type="presParOf" srcId="{ECD0984F-C636-4981-80A9-4A9464E1CD8D}" destId="{C38089AE-CE67-4837-A983-F27C98881290}" srcOrd="0" destOrd="0" presId="urn:microsoft.com/office/officeart/2005/8/layout/chevron2"/>
    <dgm:cxn modelId="{0A255F3B-BEE1-4CC4-97E8-D74688B7381C}" type="presParOf" srcId="{ECD0984F-C636-4981-80A9-4A9464E1CD8D}" destId="{C439B9C3-82C1-46CB-886E-1C04F982E75E}" srcOrd="1" destOrd="0" presId="urn:microsoft.com/office/officeart/2005/8/layout/chevron2"/>
    <dgm:cxn modelId="{4DF05B71-8258-4370-B329-EDE370AD63E2}" type="presParOf" srcId="{799313B0-DA8E-4B13-9555-6FD5711F6D80}" destId="{759956AA-9F1B-4400-8199-37617A0CCA1C}" srcOrd="1" destOrd="0" presId="urn:microsoft.com/office/officeart/2005/8/layout/chevron2"/>
    <dgm:cxn modelId="{45B8FC43-A932-426D-9EE5-211F2F31B8D8}" type="presParOf" srcId="{799313B0-DA8E-4B13-9555-6FD5711F6D80}" destId="{D49DF315-A72B-4AE0-89B0-9E24AF16037E}" srcOrd="2" destOrd="0" presId="urn:microsoft.com/office/officeart/2005/8/layout/chevron2"/>
    <dgm:cxn modelId="{A95D4078-D08F-4498-BD44-C8F0943A5553}" type="presParOf" srcId="{D49DF315-A72B-4AE0-89B0-9E24AF16037E}" destId="{C65351A9-8CA0-4278-B93F-2CF29F62F050}" srcOrd="0" destOrd="0" presId="urn:microsoft.com/office/officeart/2005/8/layout/chevron2"/>
    <dgm:cxn modelId="{4243839F-E283-4A10-9B36-6C9B64E891E1}" type="presParOf" srcId="{D49DF315-A72B-4AE0-89B0-9E24AF16037E}" destId="{B3729847-DFBD-46A2-BEF2-BC5766BC817C}" srcOrd="1" destOrd="0" presId="urn:microsoft.com/office/officeart/2005/8/layout/chevron2"/>
    <dgm:cxn modelId="{6A08677F-6F52-448A-8C2C-F7A2D4B9457F}" type="presParOf" srcId="{799313B0-DA8E-4B13-9555-6FD5711F6D80}" destId="{2CBA39B7-35AB-42DA-A33F-BCA3202B9D3C}" srcOrd="3" destOrd="0" presId="urn:microsoft.com/office/officeart/2005/8/layout/chevron2"/>
    <dgm:cxn modelId="{1F0B0990-B5A4-4557-8795-1418B1E16584}" type="presParOf" srcId="{799313B0-DA8E-4B13-9555-6FD5711F6D80}" destId="{2BB30D68-CB98-41D5-94C0-B6C93801A55F}" srcOrd="4" destOrd="0" presId="urn:microsoft.com/office/officeart/2005/8/layout/chevron2"/>
    <dgm:cxn modelId="{E3601802-A6DD-4185-B312-BFE4D2AD5FA8}" type="presParOf" srcId="{2BB30D68-CB98-41D5-94C0-B6C93801A55F}" destId="{E28FA2C4-812F-42B9-8F42-C0565E5706EB}" srcOrd="0" destOrd="0" presId="urn:microsoft.com/office/officeart/2005/8/layout/chevron2"/>
    <dgm:cxn modelId="{8568F4A2-6E9F-4B13-AD7E-68C205330AD4}" type="presParOf" srcId="{2BB30D68-CB98-41D5-94C0-B6C93801A55F}" destId="{BD8DA0CE-DB9D-40E6-AECE-1CE1870E03F0}"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54911A-D3C6-4661-83C7-F8AB23EFB07B}">
      <dsp:nvSpPr>
        <dsp:cNvPr id="0" name=""/>
        <dsp:cNvSpPr/>
      </dsp:nvSpPr>
      <dsp:spPr>
        <a:xfrm>
          <a:off x="5374" y="853169"/>
          <a:ext cx="1606394" cy="96383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Population Growth</a:t>
          </a:r>
          <a:endParaRPr lang="en-US" sz="1800" kern="1200" dirty="0"/>
        </a:p>
      </dsp:txBody>
      <dsp:txXfrm>
        <a:off x="33604" y="881399"/>
        <a:ext cx="1549934" cy="907376"/>
      </dsp:txXfrm>
    </dsp:sp>
    <dsp:sp modelId="{34577070-7267-4B59-B5F1-545ED434455F}">
      <dsp:nvSpPr>
        <dsp:cNvPr id="0" name=""/>
        <dsp:cNvSpPr/>
      </dsp:nvSpPr>
      <dsp:spPr>
        <a:xfrm>
          <a:off x="1772409" y="1135894"/>
          <a:ext cx="340555" cy="39838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1772409" y="1215571"/>
        <a:ext cx="238389" cy="239031"/>
      </dsp:txXfrm>
    </dsp:sp>
    <dsp:sp modelId="{B81B95B1-F40B-427C-9FEB-70EB9EAF49A7}">
      <dsp:nvSpPr>
        <dsp:cNvPr id="0" name=""/>
        <dsp:cNvSpPr/>
      </dsp:nvSpPr>
      <dsp:spPr>
        <a:xfrm>
          <a:off x="2254327" y="853169"/>
          <a:ext cx="1606394" cy="96383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Nutrient Runoff</a:t>
          </a:r>
          <a:endParaRPr lang="en-US" sz="1800" kern="1200" dirty="0"/>
        </a:p>
      </dsp:txBody>
      <dsp:txXfrm>
        <a:off x="2282557" y="881399"/>
        <a:ext cx="1549934" cy="907376"/>
      </dsp:txXfrm>
    </dsp:sp>
    <dsp:sp modelId="{D94D754A-83A7-4887-B3F2-47FEA93CD2F1}">
      <dsp:nvSpPr>
        <dsp:cNvPr id="0" name=""/>
        <dsp:cNvSpPr/>
      </dsp:nvSpPr>
      <dsp:spPr>
        <a:xfrm>
          <a:off x="4021361" y="1135894"/>
          <a:ext cx="340555" cy="39838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4021361" y="1215571"/>
        <a:ext cx="238389" cy="239031"/>
      </dsp:txXfrm>
    </dsp:sp>
    <dsp:sp modelId="{1A228A3B-535C-4A49-871B-2E2E577A65BD}">
      <dsp:nvSpPr>
        <dsp:cNvPr id="0" name=""/>
        <dsp:cNvSpPr/>
      </dsp:nvSpPr>
      <dsp:spPr>
        <a:xfrm>
          <a:off x="4503280" y="853169"/>
          <a:ext cx="1606394" cy="96383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Excessive Growth of Algae</a:t>
          </a:r>
          <a:endParaRPr lang="en-US" sz="1800" kern="1200" dirty="0"/>
        </a:p>
      </dsp:txBody>
      <dsp:txXfrm>
        <a:off x="4531510" y="881399"/>
        <a:ext cx="1549934" cy="9073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8089AE-CE67-4837-A983-F27C98881290}">
      <dsp:nvSpPr>
        <dsp:cNvPr id="0" name=""/>
        <dsp:cNvSpPr/>
      </dsp:nvSpPr>
      <dsp:spPr>
        <a:xfrm rot="5400000">
          <a:off x="-222377" y="222621"/>
          <a:ext cx="1482517" cy="1037761"/>
        </a:xfrm>
        <a:prstGeom prst="chevron">
          <a:avLst/>
        </a:prstGeom>
        <a:solidFill>
          <a:srgbClr val="112B43">
            <a:alpha val="80000"/>
          </a:srgbClr>
        </a:solidFill>
        <a:ln w="254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solidFill>
                <a:srgbClr val="FFFFFF"/>
              </a:solidFill>
              <a:latin typeface="Garamond" panose="02020404030301010803" pitchFamily="18" charset="0"/>
              <a:ea typeface="+mn-ea"/>
              <a:cs typeface="+mn-cs"/>
            </a:rPr>
            <a:t>Acquisition</a:t>
          </a:r>
          <a:r>
            <a:rPr lang="en-US" sz="1600" kern="1200" dirty="0" smtClean="0">
              <a:solidFill>
                <a:srgbClr val="FFFFFF"/>
              </a:solidFill>
              <a:latin typeface="Arial"/>
              <a:ea typeface="+mn-ea"/>
              <a:cs typeface="+mn-cs"/>
            </a:rPr>
            <a:t> </a:t>
          </a:r>
          <a:endParaRPr lang="en-US" sz="1600" kern="1200" dirty="0">
            <a:solidFill>
              <a:srgbClr val="FFFFFF"/>
            </a:solidFill>
            <a:latin typeface="Arial"/>
            <a:ea typeface="+mn-ea"/>
            <a:cs typeface="+mn-cs"/>
          </a:endParaRPr>
        </a:p>
      </dsp:txBody>
      <dsp:txXfrm rot="-5400000">
        <a:off x="2" y="519124"/>
        <a:ext cx="1037761" cy="444756"/>
      </dsp:txXfrm>
    </dsp:sp>
    <dsp:sp modelId="{C439B9C3-82C1-46CB-886E-1C04F982E75E}">
      <dsp:nvSpPr>
        <dsp:cNvPr id="0" name=""/>
        <dsp:cNvSpPr/>
      </dsp:nvSpPr>
      <dsp:spPr>
        <a:xfrm rot="5400000">
          <a:off x="4130086" y="-3092085"/>
          <a:ext cx="963636" cy="7148286"/>
        </a:xfrm>
        <a:prstGeom prst="round2SameRect">
          <a:avLst/>
        </a:prstGeom>
        <a:solidFill>
          <a:srgbClr val="FFFFFF">
            <a:alpha val="90000"/>
            <a:hueOff val="0"/>
            <a:satOff val="0"/>
            <a:lumOff val="0"/>
            <a:alphaOff val="0"/>
          </a:srgbClr>
        </a:solidFill>
        <a:ln w="9525" cap="flat" cmpd="sng" algn="ctr">
          <a:solidFill>
            <a:srgbClr val="112B43"/>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solidFill>
                <a:srgbClr val="767171">
                  <a:hueOff val="0"/>
                  <a:satOff val="0"/>
                  <a:lumOff val="0"/>
                  <a:alphaOff val="0"/>
                </a:srgbClr>
              </a:solidFill>
              <a:latin typeface="Garamond" panose="02020404030301010803" pitchFamily="18" charset="0"/>
              <a:ea typeface="+mn-ea"/>
              <a:cs typeface="+mn-cs"/>
            </a:rPr>
            <a:t>Landsat 8 OLI surface reflectance </a:t>
          </a:r>
          <a:endParaRPr lang="en-US" sz="1400" kern="1200" dirty="0">
            <a:solidFill>
              <a:srgbClr val="767171">
                <a:hueOff val="0"/>
                <a:satOff val="0"/>
                <a:lumOff val="0"/>
                <a:alphaOff val="0"/>
              </a:srgbClr>
            </a:solidFill>
            <a:latin typeface="Garamond" panose="02020404030301010803" pitchFamily="18" charset="0"/>
            <a:ea typeface="+mn-ea"/>
            <a:cs typeface="+mn-cs"/>
          </a:endParaRPr>
        </a:p>
        <a:p>
          <a:pPr marL="114300" lvl="1" indent="-114300" algn="l" defTabSz="622300">
            <a:lnSpc>
              <a:spcPct val="90000"/>
            </a:lnSpc>
            <a:spcBef>
              <a:spcPct val="0"/>
            </a:spcBef>
            <a:spcAft>
              <a:spcPct val="15000"/>
            </a:spcAft>
            <a:buChar char="••"/>
          </a:pPr>
          <a:r>
            <a:rPr lang="en-US" sz="1400" kern="1200" dirty="0" smtClean="0">
              <a:solidFill>
                <a:srgbClr val="767171">
                  <a:hueOff val="0"/>
                  <a:satOff val="0"/>
                  <a:lumOff val="0"/>
                  <a:alphaOff val="0"/>
                </a:srgbClr>
              </a:solidFill>
              <a:latin typeface="Garamond" panose="02020404030301010803" pitchFamily="18" charset="0"/>
              <a:ea typeface="+mn-ea"/>
              <a:cs typeface="+mn-cs"/>
            </a:rPr>
            <a:t>Aqua MODIS chlorophyll a</a:t>
          </a:r>
          <a:endParaRPr lang="en-US" sz="1400" kern="1200" dirty="0">
            <a:solidFill>
              <a:srgbClr val="767171">
                <a:hueOff val="0"/>
                <a:satOff val="0"/>
                <a:lumOff val="0"/>
                <a:alphaOff val="0"/>
              </a:srgbClr>
            </a:solidFill>
            <a:latin typeface="Garamond" panose="02020404030301010803" pitchFamily="18" charset="0"/>
            <a:ea typeface="+mn-ea"/>
            <a:cs typeface="+mn-cs"/>
          </a:endParaRPr>
        </a:p>
        <a:p>
          <a:pPr marL="114300" lvl="1" indent="-114300" algn="l" defTabSz="622300">
            <a:lnSpc>
              <a:spcPct val="90000"/>
            </a:lnSpc>
            <a:spcBef>
              <a:spcPct val="0"/>
            </a:spcBef>
            <a:spcAft>
              <a:spcPct val="15000"/>
            </a:spcAft>
            <a:buChar char="••"/>
          </a:pPr>
          <a:r>
            <a:rPr lang="en-US" sz="1400" kern="1200" dirty="0" smtClean="0">
              <a:solidFill>
                <a:srgbClr val="767171">
                  <a:hueOff val="0"/>
                  <a:satOff val="0"/>
                  <a:lumOff val="0"/>
                  <a:alphaOff val="0"/>
                </a:srgbClr>
              </a:solidFill>
              <a:latin typeface="Garamond" panose="02020404030301010803" pitchFamily="18" charset="0"/>
              <a:ea typeface="+mn-ea"/>
              <a:cs typeface="+mn-cs"/>
            </a:rPr>
            <a:t>VECOS </a:t>
          </a:r>
          <a:r>
            <a:rPr lang="en-US" sz="1400" i="1" kern="1200" dirty="0" smtClean="0">
              <a:solidFill>
                <a:srgbClr val="767171">
                  <a:hueOff val="0"/>
                  <a:satOff val="0"/>
                  <a:lumOff val="0"/>
                  <a:alphaOff val="0"/>
                </a:srgbClr>
              </a:solidFill>
              <a:latin typeface="Garamond" panose="02020404030301010803" pitchFamily="18" charset="0"/>
              <a:ea typeface="+mn-ea"/>
              <a:cs typeface="+mn-cs"/>
            </a:rPr>
            <a:t>in situ </a:t>
          </a:r>
          <a:r>
            <a:rPr lang="en-US" sz="1400" kern="1200" dirty="0" smtClean="0">
              <a:solidFill>
                <a:srgbClr val="767171">
                  <a:hueOff val="0"/>
                  <a:satOff val="0"/>
                  <a:lumOff val="0"/>
                  <a:alphaOff val="0"/>
                </a:srgbClr>
              </a:solidFill>
              <a:latin typeface="Garamond" panose="02020404030301010803" pitchFamily="18" charset="0"/>
              <a:ea typeface="+mn-ea"/>
              <a:cs typeface="+mn-cs"/>
            </a:rPr>
            <a:t>water quality data</a:t>
          </a:r>
          <a:endParaRPr lang="en-US" sz="1400" kern="1200" dirty="0">
            <a:solidFill>
              <a:srgbClr val="767171">
                <a:hueOff val="0"/>
                <a:satOff val="0"/>
                <a:lumOff val="0"/>
                <a:alphaOff val="0"/>
              </a:srgbClr>
            </a:solidFill>
            <a:latin typeface="Garamond" panose="02020404030301010803" pitchFamily="18" charset="0"/>
            <a:ea typeface="+mn-ea"/>
            <a:cs typeface="+mn-cs"/>
          </a:endParaRPr>
        </a:p>
        <a:p>
          <a:pPr marL="114300" lvl="1" indent="-114300" algn="l" defTabSz="622300">
            <a:lnSpc>
              <a:spcPct val="90000"/>
            </a:lnSpc>
            <a:spcBef>
              <a:spcPct val="0"/>
            </a:spcBef>
            <a:spcAft>
              <a:spcPct val="15000"/>
            </a:spcAft>
            <a:buChar char="••"/>
          </a:pPr>
          <a:r>
            <a:rPr lang="en-US" sz="1400" kern="1200" dirty="0" smtClean="0">
              <a:solidFill>
                <a:srgbClr val="767171">
                  <a:hueOff val="0"/>
                  <a:satOff val="0"/>
                  <a:lumOff val="0"/>
                  <a:alphaOff val="0"/>
                </a:srgbClr>
              </a:solidFill>
              <a:latin typeface="Garamond" panose="02020404030301010803" pitchFamily="18" charset="0"/>
              <a:ea typeface="+mn-ea"/>
              <a:cs typeface="+mn-cs"/>
            </a:rPr>
            <a:t>NOAA Bathymetry data</a:t>
          </a:r>
          <a:endParaRPr lang="en-US" sz="1400" kern="1200" dirty="0">
            <a:solidFill>
              <a:srgbClr val="767171">
                <a:hueOff val="0"/>
                <a:satOff val="0"/>
                <a:lumOff val="0"/>
                <a:alphaOff val="0"/>
              </a:srgbClr>
            </a:solidFill>
            <a:latin typeface="Garamond" panose="02020404030301010803" pitchFamily="18" charset="0"/>
            <a:ea typeface="+mn-ea"/>
            <a:cs typeface="+mn-cs"/>
          </a:endParaRPr>
        </a:p>
      </dsp:txBody>
      <dsp:txXfrm rot="-5400000">
        <a:off x="1037762" y="47280"/>
        <a:ext cx="7101245" cy="869554"/>
      </dsp:txXfrm>
    </dsp:sp>
    <dsp:sp modelId="{C65351A9-8CA0-4278-B93F-2CF29F62F050}">
      <dsp:nvSpPr>
        <dsp:cNvPr id="0" name=""/>
        <dsp:cNvSpPr/>
      </dsp:nvSpPr>
      <dsp:spPr>
        <a:xfrm rot="5400000">
          <a:off x="-222377" y="1510661"/>
          <a:ext cx="1482517" cy="1037761"/>
        </a:xfrm>
        <a:prstGeom prst="chevron">
          <a:avLst/>
        </a:prstGeom>
        <a:solidFill>
          <a:schemeClr val="accent1">
            <a:lumMod val="50000"/>
            <a:alpha val="93000"/>
          </a:schemeClr>
        </a:solidFill>
        <a:ln w="254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solidFill>
                <a:srgbClr val="FFFFFF"/>
              </a:solidFill>
              <a:latin typeface="Garamond" panose="02020404030301010803" pitchFamily="18" charset="0"/>
              <a:ea typeface="+mn-ea"/>
              <a:cs typeface="+mn-cs"/>
            </a:rPr>
            <a:t>ArcGIS</a:t>
          </a:r>
          <a:endParaRPr lang="en-US" sz="1600" b="1" kern="1200" dirty="0">
            <a:solidFill>
              <a:srgbClr val="FFFFFF"/>
            </a:solidFill>
            <a:latin typeface="Garamond" panose="02020404030301010803" pitchFamily="18" charset="0"/>
            <a:ea typeface="+mn-ea"/>
            <a:cs typeface="+mn-cs"/>
          </a:endParaRPr>
        </a:p>
      </dsp:txBody>
      <dsp:txXfrm rot="-5400000">
        <a:off x="2" y="1807164"/>
        <a:ext cx="1037761" cy="444756"/>
      </dsp:txXfrm>
    </dsp:sp>
    <dsp:sp modelId="{B3729847-DFBD-46A2-BEF2-BC5766BC817C}">
      <dsp:nvSpPr>
        <dsp:cNvPr id="0" name=""/>
        <dsp:cNvSpPr/>
      </dsp:nvSpPr>
      <dsp:spPr>
        <a:xfrm rot="5400000">
          <a:off x="4139010" y="-1804041"/>
          <a:ext cx="945789" cy="7148286"/>
        </a:xfrm>
        <a:prstGeom prst="round2SameRect">
          <a:avLst/>
        </a:prstGeom>
        <a:solidFill>
          <a:srgbClr val="FFFFFF">
            <a:alpha val="90000"/>
            <a:hueOff val="0"/>
            <a:satOff val="0"/>
            <a:lumOff val="0"/>
            <a:alphaOff val="0"/>
          </a:srgbClr>
        </a:solidFill>
        <a:ln w="9525" cap="flat" cmpd="sng" algn="ctr">
          <a:solidFill>
            <a:schemeClr val="accent1">
              <a:lumMod val="5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solidFill>
                <a:srgbClr val="767171">
                  <a:hueOff val="0"/>
                  <a:satOff val="0"/>
                  <a:lumOff val="0"/>
                  <a:alphaOff val="0"/>
                </a:srgbClr>
              </a:solidFill>
              <a:latin typeface="Garamond" panose="02020404030301010803" pitchFamily="18" charset="0"/>
              <a:ea typeface="+mn-ea"/>
              <a:cs typeface="+mn-cs"/>
            </a:rPr>
            <a:t>Created true color </a:t>
          </a:r>
          <a:r>
            <a:rPr lang="en-US" sz="1400" kern="1200" smtClean="0">
              <a:solidFill>
                <a:srgbClr val="767171">
                  <a:hueOff val="0"/>
                  <a:satOff val="0"/>
                  <a:lumOff val="0"/>
                  <a:alphaOff val="0"/>
                </a:srgbClr>
              </a:solidFill>
              <a:latin typeface="Garamond" panose="02020404030301010803" pitchFamily="18" charset="0"/>
              <a:ea typeface="+mn-ea"/>
              <a:cs typeface="+mn-cs"/>
            </a:rPr>
            <a:t>reflectance images for Landsat 8 </a:t>
          </a:r>
          <a:r>
            <a:rPr lang="en-US" sz="1400" kern="1200" dirty="0" smtClean="0">
              <a:solidFill>
                <a:srgbClr val="767171">
                  <a:hueOff val="0"/>
                  <a:satOff val="0"/>
                  <a:lumOff val="0"/>
                  <a:alphaOff val="0"/>
                </a:srgbClr>
              </a:solidFill>
              <a:latin typeface="Garamond" panose="02020404030301010803" pitchFamily="18" charset="0"/>
              <a:ea typeface="+mn-ea"/>
              <a:cs typeface="+mn-cs"/>
            </a:rPr>
            <a:t>bands 1-5 </a:t>
          </a:r>
          <a:endParaRPr lang="en-US" sz="1400" kern="1200" dirty="0">
            <a:solidFill>
              <a:srgbClr val="767171">
                <a:hueOff val="0"/>
                <a:satOff val="0"/>
                <a:lumOff val="0"/>
                <a:alphaOff val="0"/>
              </a:srgbClr>
            </a:solidFill>
            <a:latin typeface="Garamond" panose="02020404030301010803" pitchFamily="18" charset="0"/>
            <a:ea typeface="+mn-ea"/>
            <a:cs typeface="+mn-cs"/>
          </a:endParaRPr>
        </a:p>
        <a:p>
          <a:pPr marL="114300" lvl="1" indent="-114300" algn="l" defTabSz="622300">
            <a:lnSpc>
              <a:spcPct val="90000"/>
            </a:lnSpc>
            <a:spcBef>
              <a:spcPct val="0"/>
            </a:spcBef>
            <a:spcAft>
              <a:spcPct val="15000"/>
            </a:spcAft>
            <a:buChar char="••"/>
          </a:pPr>
          <a:r>
            <a:rPr lang="en-US" sz="1400" kern="1200" dirty="0" smtClean="0">
              <a:solidFill>
                <a:srgbClr val="767171">
                  <a:hueOff val="0"/>
                  <a:satOff val="0"/>
                  <a:lumOff val="0"/>
                  <a:alphaOff val="0"/>
                </a:srgbClr>
              </a:solidFill>
              <a:latin typeface="Garamond" panose="02020404030301010803" pitchFamily="18" charset="0"/>
              <a:ea typeface="+mn-ea"/>
              <a:cs typeface="+mn-cs"/>
            </a:rPr>
            <a:t>Masks were created to remove land and clouds</a:t>
          </a:r>
          <a:endParaRPr lang="en-US" sz="1400" kern="1200" dirty="0">
            <a:solidFill>
              <a:srgbClr val="767171">
                <a:hueOff val="0"/>
                <a:satOff val="0"/>
                <a:lumOff val="0"/>
                <a:alphaOff val="0"/>
              </a:srgbClr>
            </a:solidFill>
            <a:latin typeface="Garamond" panose="02020404030301010803" pitchFamily="18" charset="0"/>
            <a:ea typeface="+mn-ea"/>
            <a:cs typeface="+mn-cs"/>
          </a:endParaRPr>
        </a:p>
        <a:p>
          <a:pPr marL="114300" lvl="1" indent="-114300" algn="l" defTabSz="622300">
            <a:lnSpc>
              <a:spcPct val="90000"/>
            </a:lnSpc>
            <a:spcBef>
              <a:spcPct val="0"/>
            </a:spcBef>
            <a:spcAft>
              <a:spcPct val="15000"/>
            </a:spcAft>
            <a:buChar char="••"/>
          </a:pPr>
          <a:r>
            <a:rPr lang="en-US" sz="1400" kern="1200" dirty="0" smtClean="0">
              <a:solidFill>
                <a:srgbClr val="767171">
                  <a:hueOff val="0"/>
                  <a:satOff val="0"/>
                  <a:lumOff val="0"/>
                  <a:alphaOff val="0"/>
                </a:srgbClr>
              </a:solidFill>
              <a:latin typeface="Garamond" panose="02020404030301010803" pitchFamily="18" charset="0"/>
              <a:ea typeface="+mn-ea"/>
              <a:cs typeface="+mn-cs"/>
            </a:rPr>
            <a:t>Matched Landsat and </a:t>
          </a:r>
          <a:r>
            <a:rPr lang="en-US" sz="1400" i="0" kern="1200" dirty="0" smtClean="0">
              <a:solidFill>
                <a:srgbClr val="767171">
                  <a:hueOff val="0"/>
                  <a:satOff val="0"/>
                  <a:lumOff val="0"/>
                  <a:alphaOff val="0"/>
                </a:srgbClr>
              </a:solidFill>
              <a:latin typeface="Garamond" panose="02020404030301010803" pitchFamily="18" charset="0"/>
              <a:ea typeface="+mn-ea"/>
              <a:cs typeface="+mn-cs"/>
            </a:rPr>
            <a:t>VIMS</a:t>
          </a:r>
          <a:r>
            <a:rPr lang="en-US" sz="1400" i="1" kern="1200" dirty="0" smtClean="0">
              <a:solidFill>
                <a:srgbClr val="767171">
                  <a:hueOff val="0"/>
                  <a:satOff val="0"/>
                  <a:lumOff val="0"/>
                  <a:alphaOff val="0"/>
                </a:srgbClr>
              </a:solidFill>
              <a:latin typeface="Garamond" panose="02020404030301010803" pitchFamily="18" charset="0"/>
              <a:ea typeface="+mn-ea"/>
              <a:cs typeface="+mn-cs"/>
            </a:rPr>
            <a:t> in-situ</a:t>
          </a:r>
          <a:r>
            <a:rPr lang="en-US" sz="1400" i="0" kern="1200" dirty="0" smtClean="0">
              <a:solidFill>
                <a:srgbClr val="767171">
                  <a:hueOff val="0"/>
                  <a:satOff val="0"/>
                  <a:lumOff val="0"/>
                  <a:alphaOff val="0"/>
                </a:srgbClr>
              </a:solidFill>
              <a:latin typeface="Garamond" panose="02020404030301010803" pitchFamily="18" charset="0"/>
              <a:ea typeface="+mn-ea"/>
              <a:cs typeface="+mn-cs"/>
            </a:rPr>
            <a:t> data</a:t>
          </a:r>
          <a:endParaRPr lang="en-US" sz="1400" kern="1200" dirty="0">
            <a:solidFill>
              <a:srgbClr val="767171">
                <a:hueOff val="0"/>
                <a:satOff val="0"/>
                <a:lumOff val="0"/>
                <a:alphaOff val="0"/>
              </a:srgbClr>
            </a:solidFill>
            <a:latin typeface="Garamond" panose="02020404030301010803" pitchFamily="18" charset="0"/>
            <a:ea typeface="+mn-ea"/>
            <a:cs typeface="+mn-cs"/>
          </a:endParaRPr>
        </a:p>
        <a:p>
          <a:pPr marL="114300" lvl="1" indent="-114300" algn="l" defTabSz="622300">
            <a:lnSpc>
              <a:spcPct val="90000"/>
            </a:lnSpc>
            <a:spcBef>
              <a:spcPct val="0"/>
            </a:spcBef>
            <a:spcAft>
              <a:spcPct val="15000"/>
            </a:spcAft>
            <a:buChar char="••"/>
          </a:pPr>
          <a:r>
            <a:rPr lang="en-US" sz="1400" kern="1200" dirty="0" smtClean="0">
              <a:solidFill>
                <a:srgbClr val="767171">
                  <a:hueOff val="0"/>
                  <a:satOff val="0"/>
                  <a:lumOff val="0"/>
                  <a:alphaOff val="0"/>
                </a:srgbClr>
              </a:solidFill>
              <a:latin typeface="Garamond" panose="02020404030301010803" pitchFamily="18" charset="0"/>
              <a:ea typeface="+mn-ea"/>
              <a:cs typeface="+mn-cs"/>
            </a:rPr>
            <a:t>Combined layers into data table  </a:t>
          </a:r>
          <a:endParaRPr lang="en-US" sz="1400" kern="1200" dirty="0">
            <a:solidFill>
              <a:srgbClr val="767171">
                <a:hueOff val="0"/>
                <a:satOff val="0"/>
                <a:lumOff val="0"/>
                <a:alphaOff val="0"/>
              </a:srgbClr>
            </a:solidFill>
            <a:latin typeface="Garamond" panose="02020404030301010803" pitchFamily="18" charset="0"/>
            <a:ea typeface="+mn-ea"/>
            <a:cs typeface="+mn-cs"/>
          </a:endParaRPr>
        </a:p>
      </dsp:txBody>
      <dsp:txXfrm rot="-5400000">
        <a:off x="1037762" y="1343377"/>
        <a:ext cx="7102116" cy="853449"/>
      </dsp:txXfrm>
    </dsp:sp>
    <dsp:sp modelId="{E28FA2C4-812F-42B9-8F42-C0565E5706EB}">
      <dsp:nvSpPr>
        <dsp:cNvPr id="0" name=""/>
        <dsp:cNvSpPr/>
      </dsp:nvSpPr>
      <dsp:spPr>
        <a:xfrm rot="5400000">
          <a:off x="-222377" y="2798700"/>
          <a:ext cx="1482517" cy="1037761"/>
        </a:xfrm>
        <a:prstGeom prst="chevron">
          <a:avLst/>
        </a:prstGeom>
        <a:solidFill>
          <a:schemeClr val="accent1">
            <a:lumMod val="75000"/>
            <a:alpha val="84000"/>
          </a:schemeClr>
        </a:solidFill>
        <a:ln w="254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solidFill>
                <a:srgbClr val="FFFFFF"/>
              </a:solidFill>
              <a:latin typeface="Garamond" panose="02020404030301010803" pitchFamily="18" charset="0"/>
              <a:ea typeface="+mn-ea"/>
              <a:cs typeface="+mn-cs"/>
            </a:rPr>
            <a:t>R</a:t>
          </a:r>
          <a:r>
            <a:rPr lang="en-US" sz="1600" kern="1200" dirty="0" smtClean="0">
              <a:solidFill>
                <a:srgbClr val="FFFFFF"/>
              </a:solidFill>
              <a:latin typeface="Arial"/>
              <a:ea typeface="+mn-ea"/>
              <a:cs typeface="+mn-cs"/>
            </a:rPr>
            <a:t> </a:t>
          </a:r>
          <a:endParaRPr lang="en-US" sz="1600" kern="1200" dirty="0">
            <a:solidFill>
              <a:srgbClr val="FFFFFF"/>
            </a:solidFill>
            <a:latin typeface="Arial"/>
            <a:ea typeface="+mn-ea"/>
            <a:cs typeface="+mn-cs"/>
          </a:endParaRPr>
        </a:p>
      </dsp:txBody>
      <dsp:txXfrm rot="-5400000">
        <a:off x="2" y="3095203"/>
        <a:ext cx="1037761" cy="444756"/>
      </dsp:txXfrm>
    </dsp:sp>
    <dsp:sp modelId="{BD8DA0CE-DB9D-40E6-AECE-1CE1870E03F0}">
      <dsp:nvSpPr>
        <dsp:cNvPr id="0" name=""/>
        <dsp:cNvSpPr/>
      </dsp:nvSpPr>
      <dsp:spPr>
        <a:xfrm rot="5400000">
          <a:off x="4143568" y="-517173"/>
          <a:ext cx="936673" cy="7148286"/>
        </a:xfrm>
        <a:prstGeom prst="round2SameRect">
          <a:avLst/>
        </a:prstGeom>
        <a:solidFill>
          <a:srgbClr val="FFFFFF">
            <a:alpha val="90000"/>
            <a:hueOff val="0"/>
            <a:satOff val="0"/>
            <a:lumOff val="0"/>
            <a:alphaOff val="0"/>
          </a:srgbClr>
        </a:solidFill>
        <a:ln w="9525" cap="flat" cmpd="sng" algn="ctr">
          <a:solidFill>
            <a:schemeClr val="accent1">
              <a:lumMod val="7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solidFill>
                <a:srgbClr val="767171">
                  <a:hueOff val="0"/>
                  <a:satOff val="0"/>
                  <a:lumOff val="0"/>
                  <a:alphaOff val="0"/>
                </a:srgbClr>
              </a:solidFill>
              <a:latin typeface="Garamond" panose="02020404030301010803" pitchFamily="18" charset="0"/>
              <a:ea typeface="+mn-ea"/>
              <a:cs typeface="+mn-cs"/>
            </a:rPr>
            <a:t>Plotted data on scatter plot </a:t>
          </a:r>
          <a:endParaRPr lang="en-US" sz="1400" kern="1200" dirty="0">
            <a:solidFill>
              <a:srgbClr val="767171">
                <a:hueOff val="0"/>
                <a:satOff val="0"/>
                <a:lumOff val="0"/>
                <a:alphaOff val="0"/>
              </a:srgbClr>
            </a:solidFill>
            <a:latin typeface="Garamond" panose="02020404030301010803" pitchFamily="18" charset="0"/>
            <a:ea typeface="+mn-ea"/>
            <a:cs typeface="+mn-cs"/>
          </a:endParaRPr>
        </a:p>
        <a:p>
          <a:pPr marL="114300" lvl="1" indent="-114300" algn="l" defTabSz="622300">
            <a:lnSpc>
              <a:spcPct val="90000"/>
            </a:lnSpc>
            <a:spcBef>
              <a:spcPct val="0"/>
            </a:spcBef>
            <a:spcAft>
              <a:spcPct val="15000"/>
            </a:spcAft>
            <a:buChar char="••"/>
          </a:pPr>
          <a:r>
            <a:rPr lang="en-US" sz="1400" kern="1200" dirty="0" smtClean="0">
              <a:solidFill>
                <a:srgbClr val="767171">
                  <a:hueOff val="0"/>
                  <a:satOff val="0"/>
                  <a:lumOff val="0"/>
                  <a:alphaOff val="0"/>
                </a:srgbClr>
              </a:solidFill>
              <a:latin typeface="Garamond" panose="02020404030301010803" pitchFamily="18" charset="0"/>
              <a:ea typeface="+mn-ea"/>
              <a:cs typeface="+mn-cs"/>
            </a:rPr>
            <a:t>Ran linear and nonlinear regression models</a:t>
          </a:r>
          <a:endParaRPr lang="en-US" sz="1400" kern="1200" dirty="0">
            <a:solidFill>
              <a:srgbClr val="767171">
                <a:hueOff val="0"/>
                <a:satOff val="0"/>
                <a:lumOff val="0"/>
                <a:alphaOff val="0"/>
              </a:srgbClr>
            </a:solidFill>
            <a:latin typeface="Garamond" panose="02020404030301010803" pitchFamily="18" charset="0"/>
            <a:ea typeface="+mn-ea"/>
            <a:cs typeface="+mn-cs"/>
          </a:endParaRPr>
        </a:p>
        <a:p>
          <a:pPr marL="114300" lvl="1" indent="-114300" algn="l" defTabSz="622300">
            <a:lnSpc>
              <a:spcPct val="90000"/>
            </a:lnSpc>
            <a:spcBef>
              <a:spcPct val="0"/>
            </a:spcBef>
            <a:spcAft>
              <a:spcPct val="15000"/>
            </a:spcAft>
            <a:buChar char="••"/>
          </a:pPr>
          <a:r>
            <a:rPr lang="en-US" sz="1400" kern="1200" dirty="0" smtClean="0">
              <a:solidFill>
                <a:srgbClr val="767171">
                  <a:hueOff val="0"/>
                  <a:satOff val="0"/>
                  <a:lumOff val="0"/>
                  <a:alphaOff val="0"/>
                </a:srgbClr>
              </a:solidFill>
              <a:latin typeface="Garamond" panose="02020404030301010803" pitchFamily="18" charset="0"/>
              <a:ea typeface="+mn-ea"/>
              <a:cs typeface="+mn-cs"/>
            </a:rPr>
            <a:t>Used best fit relationship as predictive model</a:t>
          </a:r>
          <a:endParaRPr lang="en-US" sz="1400" kern="1200" dirty="0">
            <a:solidFill>
              <a:srgbClr val="767171">
                <a:hueOff val="0"/>
                <a:satOff val="0"/>
                <a:lumOff val="0"/>
                <a:alphaOff val="0"/>
              </a:srgbClr>
            </a:solidFill>
            <a:latin typeface="Garamond" panose="02020404030301010803" pitchFamily="18" charset="0"/>
            <a:ea typeface="+mn-ea"/>
            <a:cs typeface="+mn-cs"/>
          </a:endParaRPr>
        </a:p>
      </dsp:txBody>
      <dsp:txXfrm rot="-5400000">
        <a:off x="1037762" y="2634358"/>
        <a:ext cx="7102561" cy="845223"/>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CB7D24-6C88-410E-ACB5-D95ED598E96E}" type="datetimeFigureOut">
              <a:rPr lang="en-US" smtClean="0"/>
              <a:t>10/30/2015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FCE636-EDCB-4E8F-A496-90D3D4BBB61E}" type="slidenum">
              <a:rPr lang="en-US" smtClean="0"/>
              <a:t>‹#›</a:t>
            </a:fld>
            <a:endParaRPr lang="en-US"/>
          </a:p>
        </p:txBody>
      </p:sp>
    </p:spTree>
    <p:extLst>
      <p:ext uri="{BB962C8B-B14F-4D97-AF65-F5344CB8AC3E}">
        <p14:creationId xmlns:p14="http://schemas.microsoft.com/office/powerpoint/2010/main" val="2407886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Study Area is comprised of Virginia’s Lower Chesapeake Bay, The James River,</a:t>
            </a:r>
            <a:r>
              <a:rPr lang="en-US" baseline="0" dirty="0" smtClean="0"/>
              <a:t> The York River, The Elizabeth River, and </a:t>
            </a:r>
            <a:r>
              <a:rPr lang="en-US" baseline="0" dirty="0" err="1" smtClean="0"/>
              <a:t>Mobjack</a:t>
            </a:r>
            <a:r>
              <a:rPr lang="en-US" baseline="0" dirty="0" smtClean="0"/>
              <a:t> Bay. </a:t>
            </a:r>
          </a:p>
          <a:p>
            <a:endParaRPr lang="en-US" baseline="0" dirty="0" smtClean="0"/>
          </a:p>
          <a:p>
            <a:r>
              <a:rPr lang="en-US" baseline="0" dirty="0" smtClean="0"/>
              <a:t>Our Data was collected between May 2011 and October 2015</a:t>
            </a:r>
            <a:r>
              <a:rPr lang="en-US" baseline="0" dirty="0" smtClean="0">
                <a:solidFill>
                  <a:srgbClr val="FF0000"/>
                </a:solidFill>
              </a:rPr>
              <a:t>.   ***We may have to change our study period for this project, depending on what dates we use to clarify***</a:t>
            </a:r>
            <a:endParaRPr lang="en-US" dirty="0">
              <a:solidFill>
                <a:srgbClr val="FF0000"/>
              </a:solidFill>
            </a:endParaRPr>
          </a:p>
        </p:txBody>
      </p:sp>
      <p:sp>
        <p:nvSpPr>
          <p:cNvPr id="4" name="Slide Number Placeholder 3"/>
          <p:cNvSpPr>
            <a:spLocks noGrp="1"/>
          </p:cNvSpPr>
          <p:nvPr>
            <p:ph type="sldNum" sz="quarter" idx="10"/>
          </p:nvPr>
        </p:nvSpPr>
        <p:spPr/>
        <p:txBody>
          <a:bodyPr/>
          <a:lstStyle/>
          <a:p>
            <a:fld id="{DFFCE636-EDCB-4E8F-A496-90D3D4BBB61E}" type="slidenum">
              <a:rPr lang="en-US" smtClean="0"/>
              <a:t>2</a:t>
            </a:fld>
            <a:endParaRPr lang="en-US"/>
          </a:p>
        </p:txBody>
      </p:sp>
    </p:spTree>
    <p:extLst>
      <p:ext uri="{BB962C8B-B14F-4D97-AF65-F5344CB8AC3E}">
        <p14:creationId xmlns:p14="http://schemas.microsoft.com/office/powerpoint/2010/main" val="20591250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population of the Chesapeake Bay now pushes 18 million people. </a:t>
            </a:r>
          </a:p>
          <a:p>
            <a:r>
              <a:rPr lang="en-US" dirty="0" smtClean="0"/>
              <a:t>Increasing</a:t>
            </a:r>
            <a:r>
              <a:rPr lang="en-US" baseline="0" dirty="0" smtClean="0"/>
              <a:t> population has lead to an increase in nutrient runoff into the Bay. Agricultural and urban runoff, vehicle emissions, sewage treatment plants, and the burning of fossil fuels all are responsible for nutrient loading in the Chesapeake Bay. </a:t>
            </a:r>
          </a:p>
          <a:p>
            <a:endParaRPr lang="en-US" baseline="0" dirty="0" smtClean="0"/>
          </a:p>
          <a:p>
            <a:r>
              <a:rPr lang="en-US" baseline="0" dirty="0" smtClean="0"/>
              <a:t>Increased nutrients promote excessive growth of algae.</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3</a:t>
            </a:fld>
            <a:endParaRPr lang="en-US"/>
          </a:p>
        </p:txBody>
      </p:sp>
    </p:spTree>
    <p:extLst>
      <p:ext uri="{BB962C8B-B14F-4D97-AF65-F5344CB8AC3E}">
        <p14:creationId xmlns:p14="http://schemas.microsoft.com/office/powerpoint/2010/main" val="20609441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HABs</a:t>
            </a:r>
            <a:r>
              <a:rPr lang="en-US" baseline="0" dirty="0" smtClean="0"/>
              <a:t> block the penetration of sunlight through the water column, reducing the amount of available light for photosynthesis and plant growth. </a:t>
            </a:r>
          </a:p>
          <a:p>
            <a:r>
              <a:rPr lang="en-US" baseline="0" dirty="0" smtClean="0"/>
              <a:t>As they die and decompose, they deplete dissolved oxygen in the water that is necessary to sustain animal life. </a:t>
            </a:r>
          </a:p>
          <a:p>
            <a:r>
              <a:rPr lang="en-US" baseline="0" dirty="0" smtClean="0"/>
              <a:t>Certain species produce toxins that can mutate fish, cause human illness, and give off unpleasant smells. </a:t>
            </a:r>
          </a:p>
          <a:p>
            <a:endParaRPr lang="en-US" baseline="0" dirty="0" smtClean="0"/>
          </a:p>
          <a:p>
            <a:r>
              <a:rPr lang="en-US" baseline="0" dirty="0" smtClean="0"/>
              <a:t>As a result, the fishing industry is harmed, beaches are closed, human health is threatened, and areas of the Bay are less capable of sustaining plant and animal life. </a:t>
            </a:r>
            <a:endParaRPr lang="en-US" dirty="0" smtClean="0"/>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4</a:t>
            </a:fld>
            <a:endParaRPr lang="en-US"/>
          </a:p>
        </p:txBody>
      </p:sp>
    </p:spTree>
    <p:extLst>
      <p:ext uri="{BB962C8B-B14F-4D97-AF65-F5344CB8AC3E}">
        <p14:creationId xmlns:p14="http://schemas.microsoft.com/office/powerpoint/2010/main" val="14370738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There are two ways HABs are Detected: Through HAB Task Force Testing and Reports to the HAB Hotline</a:t>
            </a:r>
          </a:p>
          <a:p>
            <a:r>
              <a:rPr lang="en-US" baseline="0" dirty="0" smtClean="0"/>
              <a:t>HAB TASK FORCE:</a:t>
            </a:r>
          </a:p>
          <a:p>
            <a:pPr marL="685800" lvl="1" indent="-228600">
              <a:buAutoNum type="arabicPeriod"/>
            </a:pPr>
            <a:r>
              <a:rPr lang="en-US" baseline="0" dirty="0" smtClean="0"/>
              <a:t>Comprised of VIMS, DEQ, ODU, VA </a:t>
            </a:r>
            <a:r>
              <a:rPr lang="en-US" baseline="0" dirty="0" err="1" smtClean="0"/>
              <a:t>Dept</a:t>
            </a:r>
            <a:r>
              <a:rPr lang="en-US" baseline="0" dirty="0" smtClean="0"/>
              <a:t> of Health and VA Marine Resources Commission</a:t>
            </a:r>
          </a:p>
          <a:p>
            <a:pPr marL="685800" lvl="1" indent="-228600">
              <a:buAutoNum type="arabicPeriod"/>
            </a:pPr>
            <a:r>
              <a:rPr lang="en-US" baseline="0" dirty="0" smtClean="0"/>
              <a:t>Responsible for Detecting and studying HABs. </a:t>
            </a:r>
          </a:p>
          <a:p>
            <a:pPr marL="1143000" lvl="2" indent="-228600">
              <a:buAutoNum type="arabicPeriod"/>
            </a:pPr>
            <a:r>
              <a:rPr lang="en-US" baseline="0" dirty="0" smtClean="0"/>
              <a:t>Maintains 20 fixed testing stations throughout the bay. Test water quality parameters and genetic testing of phytoplankton monthly from May-November</a:t>
            </a:r>
          </a:p>
          <a:p>
            <a:pPr marL="0" lvl="0" indent="0">
              <a:buNone/>
            </a:pPr>
            <a:r>
              <a:rPr lang="en-US" baseline="0" dirty="0" smtClean="0"/>
              <a:t>24 HOUR HAB HOTLINE</a:t>
            </a:r>
          </a:p>
          <a:p>
            <a:pPr marL="0" lvl="0" indent="0">
              <a:buNone/>
            </a:pPr>
            <a:r>
              <a:rPr lang="en-US" baseline="0" dirty="0" smtClean="0"/>
              <a:t>            1. Relies on community members to report suspicious smells, colors, or fish kills. </a:t>
            </a:r>
          </a:p>
          <a:p>
            <a:pPr marL="0" lvl="0" indent="0">
              <a:buNone/>
            </a:pPr>
            <a:endParaRPr lang="en-US" baseline="0" dirty="0" smtClean="0"/>
          </a:p>
          <a:p>
            <a:pPr marL="0" lvl="0" indent="0">
              <a:buNone/>
            </a:pPr>
            <a:r>
              <a:rPr lang="en-US" baseline="0" dirty="0" smtClean="0"/>
              <a:t>There is currently no reliable method of real-time monitoring of HABs in the Chesapeake Bay. Researches must coordinate data collection cruises to gauge severity and duration of HABs, and must organize costly flyovers to study magnitude of the blooms. We thus seek to remedy this by…</a:t>
            </a:r>
          </a:p>
          <a:p>
            <a:pPr marL="0" lvl="0" indent="0">
              <a:buNone/>
            </a:pPr>
            <a:endParaRPr lang="en-US" baseline="0" dirty="0" smtClean="0"/>
          </a:p>
          <a:p>
            <a:pPr marL="0" lvl="0" indent="0">
              <a:buNone/>
            </a:pPr>
            <a:endParaRPr lang="en-US" baseline="0" dirty="0" smtClean="0"/>
          </a:p>
        </p:txBody>
      </p:sp>
      <p:sp>
        <p:nvSpPr>
          <p:cNvPr id="4" name="Slide Number Placeholder 3"/>
          <p:cNvSpPr>
            <a:spLocks noGrp="1"/>
          </p:cNvSpPr>
          <p:nvPr>
            <p:ph type="sldNum" sz="quarter" idx="10"/>
          </p:nvPr>
        </p:nvSpPr>
        <p:spPr/>
        <p:txBody>
          <a:bodyPr/>
          <a:lstStyle/>
          <a:p>
            <a:fld id="{DFFCE636-EDCB-4E8F-A496-90D3D4BBB61E}" type="slidenum">
              <a:rPr lang="en-US" smtClean="0"/>
              <a:t>5</a:t>
            </a:fld>
            <a:endParaRPr lang="en-US"/>
          </a:p>
        </p:txBody>
      </p:sp>
    </p:spTree>
    <p:extLst>
      <p:ext uri="{BB962C8B-B14F-4D97-AF65-F5344CB8AC3E}">
        <p14:creationId xmlns:p14="http://schemas.microsoft.com/office/powerpoint/2010/main" val="17049130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goal</a:t>
            </a:r>
            <a:r>
              <a:rPr lang="en-US" baseline="0" dirty="0" smtClean="0"/>
              <a:t> of this project was to create a python tool to be used in ArcGIS that will produce a map of chlorophyll concentration for the Chesapeake Bay Watershed.  It will do this by taking in Landsat 8 data and processing it with an algorithm created during this project.</a:t>
            </a:r>
          </a:p>
          <a:p>
            <a:endParaRPr lang="en-US" baseline="0" dirty="0" smtClean="0"/>
          </a:p>
          <a:p>
            <a:r>
              <a:rPr lang="en-US" baseline="0" dirty="0" smtClean="0"/>
              <a:t>By identifying the locations of HABs, our partners will be able to analyze the area to better understand the cause of the bloom.</a:t>
            </a:r>
          </a:p>
          <a:p>
            <a:endParaRPr lang="en-US" baseline="0" dirty="0" smtClean="0"/>
          </a:p>
          <a:p>
            <a:r>
              <a:rPr lang="en-US" baseline="0" dirty="0" smtClean="0"/>
              <a:t>New Landsat imagery of the watershed is produced every week.  The speed of this production, combined with the estimation tool, will allow our partners to more effectively monitor HABs when they occur.  This is more efficient than the current system of routine monitoring and civilian reports of HABs.</a:t>
            </a:r>
          </a:p>
          <a:p>
            <a:endParaRPr lang="en-US" baseline="0" dirty="0" smtClean="0"/>
          </a:p>
          <a:p>
            <a:r>
              <a:rPr lang="en-US" baseline="0" dirty="0" smtClean="0"/>
              <a:t>This tool will better help determine the size, duration, frequency, and cause of HABs.  These data are important factors in policy writing and can help improve regulations to prevent HABs.</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6</a:t>
            </a:fld>
            <a:endParaRPr lang="en-US"/>
          </a:p>
        </p:txBody>
      </p:sp>
    </p:spTree>
    <p:extLst>
      <p:ext uri="{BB962C8B-B14F-4D97-AF65-F5344CB8AC3E}">
        <p14:creationId xmlns:p14="http://schemas.microsoft.com/office/powerpoint/2010/main" val="30022258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goal</a:t>
            </a:r>
            <a:r>
              <a:rPr lang="en-US" baseline="0" dirty="0" smtClean="0"/>
              <a:t> of this project was to create a python tool to be used in ArcGIS that will produce a map of chlorophyll concentration for the Chesapeake Bay Watershed.  It will do this by taking in Landsat 8 data and processing it with an algorithm created during this project.</a:t>
            </a:r>
          </a:p>
          <a:p>
            <a:endParaRPr lang="en-US" baseline="0" dirty="0" smtClean="0"/>
          </a:p>
          <a:p>
            <a:r>
              <a:rPr lang="en-US" baseline="0" dirty="0" smtClean="0"/>
              <a:t>By identifying the locations of HABs, our partners will be able to analyze the area to better understand the cause of the bloom.</a:t>
            </a:r>
          </a:p>
          <a:p>
            <a:endParaRPr lang="en-US" baseline="0" dirty="0" smtClean="0"/>
          </a:p>
          <a:p>
            <a:r>
              <a:rPr lang="en-US" baseline="0" dirty="0" smtClean="0"/>
              <a:t>New Landsat imagery of the watershed is produced every week.  The speed of this production, combined with the estimation tool, will allow our partners to more effectively monitor HABs when they occur.  This is more efficient than the current system of routine monitoring and civilian reports of HABs.</a:t>
            </a:r>
          </a:p>
          <a:p>
            <a:endParaRPr lang="en-US" baseline="0" dirty="0" smtClean="0"/>
          </a:p>
          <a:p>
            <a:r>
              <a:rPr lang="en-US" baseline="0" dirty="0" smtClean="0"/>
              <a:t>This tool will better help determine the size, duration, frequency, and cause of HABs.  These data are important factors in policy writing and can help improve regulations to prevent HABs.</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7</a:t>
            </a:fld>
            <a:endParaRPr lang="en-US"/>
          </a:p>
        </p:txBody>
      </p:sp>
    </p:spTree>
    <p:extLst>
      <p:ext uri="{BB962C8B-B14F-4D97-AF65-F5344CB8AC3E}">
        <p14:creationId xmlns:p14="http://schemas.microsoft.com/office/powerpoint/2010/main" val="30022258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Landsat 8</a:t>
            </a:r>
            <a:r>
              <a:rPr lang="en-US" baseline="0" dirty="0" smtClean="0"/>
              <a:t> OLI: Downloaded with USGS Earth Explorer. Path 14 Row 34 and Path 15 Row 34 captured our study area. 30m resolution</a:t>
            </a:r>
          </a:p>
          <a:p>
            <a:pPr marL="228600" indent="-228600">
              <a:buAutoNum type="arabicPeriod"/>
            </a:pPr>
            <a:r>
              <a:rPr lang="en-US" baseline="0" dirty="0" err="1" smtClean="0"/>
              <a:t>AquaMODIS</a:t>
            </a:r>
            <a:r>
              <a:rPr lang="en-US" baseline="0" dirty="0" smtClean="0"/>
              <a:t>: Downloaded from NOAA’s </a:t>
            </a:r>
            <a:r>
              <a:rPr lang="en-US" baseline="0" dirty="0" err="1" smtClean="0"/>
              <a:t>CoastWatch</a:t>
            </a:r>
            <a:r>
              <a:rPr lang="en-US" baseline="0" dirty="0" smtClean="0"/>
              <a:t> East Coast Node, used to detect chlorophyll-a. 1.4km resolution</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8</a:t>
            </a:fld>
            <a:endParaRPr lang="en-US"/>
          </a:p>
        </p:txBody>
      </p:sp>
    </p:spTree>
    <p:extLst>
      <p:ext uri="{BB962C8B-B14F-4D97-AF65-F5344CB8AC3E}">
        <p14:creationId xmlns:p14="http://schemas.microsoft.com/office/powerpoint/2010/main" val="32739775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True color composites were compiled by dividing the pixel values by 10,000 for bands 1-5 of the Landsat8 data. </a:t>
            </a:r>
          </a:p>
          <a:p>
            <a:pPr marL="228600" indent="-228600">
              <a:buAutoNum type="arabicPeriod"/>
            </a:pPr>
            <a:r>
              <a:rPr lang="en-US" dirty="0" smtClean="0"/>
              <a:t>Land pixels were removed using a water mask created by calculating the NVDI with bands 4 and 5 to determine density of plant growth.  A water mask was created</a:t>
            </a:r>
            <a:r>
              <a:rPr lang="en-US" baseline="0" dirty="0" smtClean="0"/>
              <a:t> by reclassifying pixels in the NDVI with a value less than 0 (“VALUE &lt; 0”) as 1, and reclassifying all other pixels as “</a:t>
            </a:r>
            <a:r>
              <a:rPr lang="en-US" baseline="0" dirty="0" err="1" smtClean="0"/>
              <a:t>NoData</a:t>
            </a:r>
            <a:r>
              <a:rPr lang="en-US" baseline="0" dirty="0" smtClean="0"/>
              <a:t>”.  This mask was used on the Landsat bands to obtain water-only images.</a:t>
            </a:r>
            <a:endParaRPr lang="en-US" dirty="0" smtClean="0"/>
          </a:p>
          <a:p>
            <a:pPr marL="228600" indent="-228600">
              <a:buAutoNum type="arabicPeriod" startAt="3"/>
            </a:pPr>
            <a:r>
              <a:rPr lang="en-US" dirty="0" smtClean="0"/>
              <a:t>Clouds were removed using a cloud mask created with the </a:t>
            </a:r>
            <a:r>
              <a:rPr lang="en-US" dirty="0" err="1" smtClean="0"/>
              <a:t>cf_mask_layer</a:t>
            </a:r>
            <a:r>
              <a:rPr lang="en-US" dirty="0" smtClean="0"/>
              <a:t> from the Landsat</a:t>
            </a:r>
            <a:r>
              <a:rPr lang="en-US" baseline="0" dirty="0" smtClean="0"/>
              <a:t> CDR data download.  Pixels of value 2 and 4 were Reclassified as “</a:t>
            </a:r>
            <a:r>
              <a:rPr lang="en-US" baseline="0" dirty="0" err="1" smtClean="0"/>
              <a:t>NoData</a:t>
            </a:r>
            <a:r>
              <a:rPr lang="en-US" baseline="0" dirty="0" smtClean="0"/>
              <a:t>”.  All other pixels were reclassified to “1”.  This mask was applied to the water-only bands, and the result was an image with land pixels and cloud pixels removed.</a:t>
            </a:r>
            <a:r>
              <a:rPr lang="en-US" dirty="0" smtClean="0"/>
              <a:t>  </a:t>
            </a:r>
          </a:p>
          <a:p>
            <a:pPr marL="228600" indent="-228600">
              <a:buAutoNum type="arabicPeriod" startAt="3"/>
            </a:pPr>
            <a:r>
              <a:rPr lang="en-US" dirty="0" smtClean="0"/>
              <a:t>We</a:t>
            </a:r>
            <a:r>
              <a:rPr lang="en-US" baseline="0" dirty="0" smtClean="0"/>
              <a:t> imported the in-situ data into ArcMap and used the points of the in-situ as the reference shape file for extracting the pixel values of the Landsat data.</a:t>
            </a:r>
          </a:p>
          <a:p>
            <a:pPr marL="228600" indent="-228600">
              <a:buAutoNum type="arabicPeriod" startAt="3"/>
            </a:pPr>
            <a:r>
              <a:rPr lang="en-US" baseline="0" dirty="0" smtClean="0"/>
              <a:t>Once the pixel values were extracted, they were saved to a .csv that also included the in-situ </a:t>
            </a:r>
            <a:r>
              <a:rPr lang="en-US" baseline="0" dirty="0" err="1" smtClean="0"/>
              <a:t>chl</a:t>
            </a:r>
            <a:r>
              <a:rPr lang="en-US" baseline="0" dirty="0" smtClean="0"/>
              <a:t> measurements.</a:t>
            </a:r>
          </a:p>
          <a:p>
            <a:pPr marL="228600" indent="-228600">
              <a:buAutoNum type="arabicPeriod" startAt="3"/>
            </a:pPr>
            <a:r>
              <a:rPr lang="en-US" baseline="0" dirty="0" smtClean="0"/>
              <a:t>This .csv was imported into R, where the data was plotted on a scatter plot.  Linear and nonlinear regression models were run to find a best fit equation.  </a:t>
            </a:r>
          </a:p>
          <a:p>
            <a:pPr marL="228600" indent="-228600">
              <a:buAutoNum type="arabicPeriod" startAt="3"/>
            </a:pPr>
            <a:r>
              <a:rPr lang="en-US" baseline="0" dirty="0" smtClean="0"/>
              <a:t>The equation was used in the python tool to create a map of chlorophyll concentration.</a:t>
            </a:r>
            <a:endParaRPr lang="en-US" dirty="0" smtClean="0"/>
          </a:p>
        </p:txBody>
      </p:sp>
      <p:sp>
        <p:nvSpPr>
          <p:cNvPr id="4" name="Slide Number Placeholder 3"/>
          <p:cNvSpPr>
            <a:spLocks noGrp="1"/>
          </p:cNvSpPr>
          <p:nvPr>
            <p:ph type="sldNum" sz="quarter" idx="10"/>
          </p:nvPr>
        </p:nvSpPr>
        <p:spPr/>
        <p:txBody>
          <a:bodyPr/>
          <a:lstStyle/>
          <a:p>
            <a:fld id="{DFFCE636-EDCB-4E8F-A496-90D3D4BBB61E}" type="slidenum">
              <a:rPr lang="en-US" smtClean="0"/>
              <a:t>9</a:t>
            </a:fld>
            <a:endParaRPr lang="en-US"/>
          </a:p>
        </p:txBody>
      </p:sp>
    </p:spTree>
    <p:extLst>
      <p:ext uri="{BB962C8B-B14F-4D97-AF65-F5344CB8AC3E}">
        <p14:creationId xmlns:p14="http://schemas.microsoft.com/office/powerpoint/2010/main" val="25506155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bottom grey"/>
          <p:cNvSpPr/>
          <p:nvPr userDrawn="1"/>
        </p:nvSpPr>
        <p:spPr>
          <a:xfrm>
            <a:off x="0" y="6784848"/>
            <a:ext cx="9144000" cy="731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pp area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3096" y="5467376"/>
            <a:ext cx="1010529" cy="1010529"/>
          </a:xfrm>
          <a:prstGeom prst="rect">
            <a:avLst/>
          </a:prstGeom>
        </p:spPr>
      </p:pic>
      <p:sp>
        <p:nvSpPr>
          <p:cNvPr id="23" name="author 6"/>
          <p:cNvSpPr>
            <a:spLocks noGrp="1"/>
          </p:cNvSpPr>
          <p:nvPr>
            <p:ph type="body" sz="quarter" idx="16" hasCustomPrompt="1"/>
          </p:nvPr>
        </p:nvSpPr>
        <p:spPr>
          <a:xfrm>
            <a:off x="5660136" y="6153912"/>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2" name="author 5"/>
          <p:cNvSpPr>
            <a:spLocks noGrp="1"/>
          </p:cNvSpPr>
          <p:nvPr>
            <p:ph type="body" sz="quarter" idx="15" hasCustomPrompt="1"/>
          </p:nvPr>
        </p:nvSpPr>
        <p:spPr>
          <a:xfrm>
            <a:off x="5660136" y="5751576"/>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1" name="author 4"/>
          <p:cNvSpPr>
            <a:spLocks noGrp="1"/>
          </p:cNvSpPr>
          <p:nvPr>
            <p:ph type="body" sz="quarter" idx="14" hasCustomPrompt="1"/>
          </p:nvPr>
        </p:nvSpPr>
        <p:spPr>
          <a:xfrm>
            <a:off x="5663184" y="5358384"/>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0" name="author 3"/>
          <p:cNvSpPr>
            <a:spLocks noGrp="1"/>
          </p:cNvSpPr>
          <p:nvPr>
            <p:ph type="body" sz="quarter" idx="13" hasCustomPrompt="1"/>
          </p:nvPr>
        </p:nvSpPr>
        <p:spPr>
          <a:xfrm>
            <a:off x="2249424" y="6153912"/>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19" name="author 2"/>
          <p:cNvSpPr>
            <a:spLocks noGrp="1"/>
          </p:cNvSpPr>
          <p:nvPr>
            <p:ph type="body" sz="quarter" idx="12" hasCustomPrompt="1"/>
          </p:nvPr>
        </p:nvSpPr>
        <p:spPr>
          <a:xfrm>
            <a:off x="2249424" y="5751576"/>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17" name="author project lead"/>
          <p:cNvSpPr>
            <a:spLocks noGrp="1"/>
          </p:cNvSpPr>
          <p:nvPr>
            <p:ph type="body" sz="quarter" idx="11" hasCustomPrompt="1"/>
          </p:nvPr>
        </p:nvSpPr>
        <p:spPr>
          <a:xfrm>
            <a:off x="2249424" y="5358384"/>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 (Project Lead)</a:t>
            </a:r>
            <a:endParaRPr lang="en-US" dirty="0"/>
          </a:p>
        </p:txBody>
      </p:sp>
      <p:cxnSp>
        <p:nvCxnSpPr>
          <p:cNvPr id="13" name="author rule"/>
          <p:cNvCxnSpPr/>
          <p:nvPr userDrawn="1"/>
        </p:nvCxnSpPr>
        <p:spPr>
          <a:xfrm>
            <a:off x="228600" y="5168336"/>
            <a:ext cx="8686800" cy="0"/>
          </a:xfrm>
          <a:prstGeom prst="line">
            <a:avLst/>
          </a:prstGeom>
          <a:ln w="31750"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25" name="Subtitle"/>
          <p:cNvSpPr>
            <a:spLocks noGrp="1"/>
          </p:cNvSpPr>
          <p:nvPr>
            <p:ph type="body" sz="quarter" idx="17" hasCustomPrompt="1"/>
          </p:nvPr>
        </p:nvSpPr>
        <p:spPr>
          <a:xfrm>
            <a:off x="1143000" y="4032504"/>
            <a:ext cx="6858000" cy="740664"/>
          </a:xfrm>
        </p:spPr>
        <p:txBody>
          <a:bodyPr>
            <a:normAutofit/>
          </a:bodyPr>
          <a:lstStyle>
            <a:lvl1pPr marL="0" indent="0" algn="ctr">
              <a:buNone/>
              <a:defRPr sz="2800" i="1" baseline="0"/>
            </a:lvl1pPr>
          </a:lstStyle>
          <a:p>
            <a:pPr lvl="0"/>
            <a:r>
              <a:rPr lang="en-US" dirty="0" smtClean="0"/>
              <a:t>Subtitle Here</a:t>
            </a:r>
            <a:endParaRPr lang="en-US" dirty="0"/>
          </a:p>
        </p:txBody>
      </p:sp>
      <p:sp>
        <p:nvSpPr>
          <p:cNvPr id="12" name="Project Title"/>
          <p:cNvSpPr>
            <a:spLocks noGrp="1"/>
          </p:cNvSpPr>
          <p:nvPr>
            <p:ph type="body" sz="quarter" idx="10" hasCustomPrompt="1"/>
          </p:nvPr>
        </p:nvSpPr>
        <p:spPr>
          <a:xfrm>
            <a:off x="685800" y="1426464"/>
            <a:ext cx="7772400" cy="2432304"/>
          </a:xfrm>
        </p:spPr>
        <p:txBody>
          <a:bodyPr anchor="b">
            <a:normAutofit/>
          </a:bodyPr>
          <a:lstStyle>
            <a:lvl1pPr marL="0" indent="0" algn="ctr">
              <a:buNone/>
              <a:defRPr sz="8000" b="1" baseline="0">
                <a:solidFill>
                  <a:schemeClr val="accent1"/>
                </a:solidFill>
              </a:defRPr>
            </a:lvl1pPr>
          </a:lstStyle>
          <a:p>
            <a:pPr lvl="0"/>
            <a:r>
              <a:rPr lang="en-US" dirty="0" smtClean="0"/>
              <a:t>Main Project Title Here</a:t>
            </a:r>
            <a:endParaRPr lang="en-US" dirty="0"/>
          </a:p>
        </p:txBody>
      </p:sp>
      <p:grpSp>
        <p:nvGrpSpPr>
          <p:cNvPr id="10" name="NASA logo configuration"/>
          <p:cNvGrpSpPr/>
          <p:nvPr userDrawn="1"/>
        </p:nvGrpSpPr>
        <p:grpSpPr>
          <a:xfrm>
            <a:off x="0" y="-44450"/>
            <a:ext cx="9144000" cy="1077912"/>
            <a:chOff x="0" y="-44450"/>
            <a:chExt cx="9144000" cy="1077912"/>
          </a:xfrm>
        </p:grpSpPr>
        <p:sp>
          <p:nvSpPr>
            <p:cNvPr id="7" name="top background"/>
            <p:cNvSpPr txBox="1"/>
            <p:nvPr userDrawn="1"/>
          </p:nvSpPr>
          <p:spPr>
            <a:xfrm>
              <a:off x="0" y="0"/>
              <a:ext cx="9144000" cy="977899"/>
            </a:xfrm>
            <a:prstGeom prst="rect">
              <a:avLst/>
            </a:prstGeom>
            <a:solidFill>
              <a:schemeClr val="tx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Questrial"/>
                <a:ea typeface="Questrial"/>
                <a:cs typeface="Questrial"/>
                <a:sym typeface="Questrial"/>
              </a:endParaRPr>
            </a:p>
          </p:txBody>
        </p:sp>
        <p:sp>
          <p:nvSpPr>
            <p:cNvPr id="8" name="NASA text"/>
            <p:cNvSpPr txBox="1"/>
            <p:nvPr userDrawn="1"/>
          </p:nvSpPr>
          <p:spPr>
            <a:xfrm>
              <a:off x="153986" y="260350"/>
              <a:ext cx="2332036" cy="338136"/>
            </a:xfrm>
            <a:prstGeom prst="rect">
              <a:avLst/>
            </a:prstGeom>
            <a:noFill/>
            <a:ln>
              <a:noFill/>
            </a:ln>
          </p:spPr>
          <p:txBody>
            <a:bodyPr lIns="91375" tIns="45675" rIns="91375" bIns="45675" anchor="t" anchorCtr="0">
              <a:noAutofit/>
            </a:bodyPr>
            <a:lstStyle/>
            <a:p>
              <a:pPr marL="0" marR="0" lvl="0" indent="0" algn="ctr" rtl="0">
                <a:lnSpc>
                  <a:spcPct val="100000"/>
                </a:lnSpc>
                <a:spcBef>
                  <a:spcPts val="0"/>
                </a:spcBef>
                <a:spcAft>
                  <a:spcPts val="0"/>
                </a:spcAft>
                <a:buClr>
                  <a:schemeClr val="dk1"/>
                </a:buClr>
                <a:buFont typeface="Questrial"/>
                <a:buNone/>
              </a:pPr>
              <a:endParaRPr sz="800" b="1" i="0" u="none" strike="noStrike" cap="none" baseline="0" dirty="0">
                <a:solidFill>
                  <a:schemeClr val="lt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chemeClr val="lt1"/>
                </a:buClr>
                <a:buSzPct val="25000"/>
                <a:buFont typeface="Helvetica Neue"/>
                <a:buNone/>
              </a:pPr>
              <a:r>
                <a:rPr lang="en-US" sz="800" b="0" i="0" u="none" strike="noStrike" cap="none" baseline="0" dirty="0">
                  <a:solidFill>
                    <a:schemeClr val="lt1"/>
                  </a:solidFill>
                  <a:latin typeface="Helvetica Neue"/>
                  <a:ea typeface="Helvetica Neue"/>
                  <a:cs typeface="Helvetica Neue"/>
                  <a:sym typeface="Helvetica Neue"/>
                </a:rPr>
                <a:t>National Aeronautics and Space Administration</a:t>
              </a:r>
            </a:p>
          </p:txBody>
        </p:sp>
        <p:pic>
          <p:nvPicPr>
            <p:cNvPr id="9" name="NASA logo"/>
            <p:cNvPicPr preferRelativeResize="0"/>
            <p:nvPr userDrawn="1"/>
          </p:nvPicPr>
          <p:blipFill rotWithShape="1">
            <a:blip r:embed="rId3">
              <a:alphaModFix/>
            </a:blip>
            <a:srcRect/>
            <a:stretch/>
          </p:blipFill>
          <p:spPr>
            <a:xfrm>
              <a:off x="8124825" y="-44450"/>
              <a:ext cx="935037" cy="1077912"/>
            </a:xfrm>
            <a:prstGeom prst="rect">
              <a:avLst/>
            </a:prstGeom>
            <a:noFill/>
            <a:ln>
              <a:noFill/>
            </a:ln>
          </p:spPr>
        </p:pic>
      </p:grpSp>
    </p:spTree>
    <p:extLst>
      <p:ext uri="{BB962C8B-B14F-4D97-AF65-F5344CB8AC3E}">
        <p14:creationId xmlns:p14="http://schemas.microsoft.com/office/powerpoint/2010/main" val="559693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s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3511296" y="1220919"/>
            <a:ext cx="5111496"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3511296" y="2369945"/>
            <a:ext cx="5111496"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3511296" y="4118716"/>
            <a:ext cx="5111496" cy="704088"/>
          </a:xfrm>
        </p:spPr>
        <p:txBody>
          <a:bodyPr>
            <a:normAutofit/>
          </a:bodyPr>
          <a:lstStyle>
            <a:lvl1pPr marL="0" indent="0">
              <a:buNone/>
              <a:defRPr sz="2000" baseline="0"/>
            </a:lvl1pPr>
          </a:lstStyle>
          <a:p>
            <a:pPr lvl="0"/>
            <a:r>
              <a:rPr lang="en-US" dirty="0" smtClean="0"/>
              <a:t>Name, Affiliation</a:t>
            </a:r>
          </a:p>
        </p:txBody>
      </p:sp>
      <p:sp>
        <p:nvSpPr>
          <p:cNvPr id="9" name="contract info"/>
          <p:cNvSpPr/>
          <p:nvPr userDrawn="1"/>
        </p:nvSpPr>
        <p:spPr>
          <a:xfrm>
            <a:off x="0" y="6579440"/>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
        <p:nvSpPr>
          <p:cNvPr id="10" name="Rectangle 9"/>
          <p:cNvSpPr/>
          <p:nvPr userDrawn="1"/>
        </p:nvSpPr>
        <p:spPr>
          <a:xfrm>
            <a:off x="369281" y="6087110"/>
            <a:ext cx="8273561" cy="461665"/>
          </a:xfrm>
          <a:prstGeom prst="rect">
            <a:avLst/>
          </a:prstGeom>
        </p:spPr>
        <p:txBody>
          <a:bodyPr wrap="square">
            <a:spAutoFit/>
          </a:bodyPr>
          <a:lstStyle/>
          <a:p>
            <a:pPr marL="274320" lvl="1" indent="0" algn="ctr">
              <a:buNone/>
            </a:pPr>
            <a:r>
              <a:rPr lang="en-US" sz="1200" b="1" dirty="0"/>
              <a:t>Any opinions, findings, and conclusions or recommendations expressed in this material are those of the author(s) and do not necessarily reflect the views of the National Aeronautics and Space Administration.</a:t>
            </a:r>
          </a:p>
        </p:txBody>
      </p:sp>
    </p:spTree>
    <p:extLst>
      <p:ext uri="{BB962C8B-B14F-4D97-AF65-F5344CB8AC3E}">
        <p14:creationId xmlns:p14="http://schemas.microsoft.com/office/powerpoint/2010/main" val="3351812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cknowledgements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571208" y="1421134"/>
            <a:ext cx="8051583"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571207" y="3011687"/>
            <a:ext cx="8051583"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571208" y="4628567"/>
            <a:ext cx="8051582" cy="704088"/>
          </a:xfrm>
        </p:spPr>
        <p:txBody>
          <a:bodyPr>
            <a:normAutofit/>
          </a:bodyPr>
          <a:lstStyle>
            <a:lvl1pPr marL="0" indent="0">
              <a:buNone/>
              <a:defRPr sz="2000" baseline="0"/>
            </a:lvl1pPr>
          </a:lstStyle>
          <a:p>
            <a:pPr lvl="0"/>
            <a:r>
              <a:rPr lang="en-US" dirty="0" smtClean="0"/>
              <a:t>Name, Affiliation</a:t>
            </a:r>
          </a:p>
        </p:txBody>
      </p:sp>
      <p:sp>
        <p:nvSpPr>
          <p:cNvPr id="9" name="contract info"/>
          <p:cNvSpPr/>
          <p:nvPr userDrawn="1"/>
        </p:nvSpPr>
        <p:spPr>
          <a:xfrm>
            <a:off x="0" y="6579440"/>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
        <p:nvSpPr>
          <p:cNvPr id="10" name="Rectangle 9"/>
          <p:cNvSpPr/>
          <p:nvPr userDrawn="1"/>
        </p:nvSpPr>
        <p:spPr>
          <a:xfrm>
            <a:off x="369281" y="6087110"/>
            <a:ext cx="8273561" cy="461665"/>
          </a:xfrm>
          <a:prstGeom prst="rect">
            <a:avLst/>
          </a:prstGeom>
        </p:spPr>
        <p:txBody>
          <a:bodyPr wrap="square">
            <a:spAutoFit/>
          </a:bodyPr>
          <a:lstStyle/>
          <a:p>
            <a:pPr marL="274320" lvl="1" indent="0" algn="ctr">
              <a:buNone/>
            </a:pPr>
            <a:r>
              <a:rPr lang="en-US" sz="1200" b="1" dirty="0"/>
              <a:t>Any opinions, findings, and conclusions or recommendations expressed in this material are those of the author(s) and do not necessarily reflect the views of the National Aeronautics and Space Administration.</a:t>
            </a:r>
          </a:p>
        </p:txBody>
      </p:sp>
    </p:spTree>
    <p:extLst>
      <p:ext uri="{BB962C8B-B14F-4D97-AF65-F5344CB8AC3E}">
        <p14:creationId xmlns:p14="http://schemas.microsoft.com/office/powerpoint/2010/main" val="477340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ft text, Righ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21208"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48640"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457200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4572000" y="6583680"/>
            <a:ext cx="1993392" cy="274320"/>
          </a:xfrm>
        </p:spPr>
        <p:txBody>
          <a:bodyPr>
            <a:normAutofit/>
          </a:bodyPr>
          <a:lstStyle>
            <a:lvl1pPr marL="0" indent="0">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2655328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ight text, Lef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102352"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102352"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2578608" y="6583680"/>
            <a:ext cx="1993392" cy="274320"/>
          </a:xfrm>
        </p:spPr>
        <p:txBody>
          <a:bodyPr>
            <a:normAutofit/>
          </a:bodyPr>
          <a:lstStyle>
            <a:lvl1pPr marL="0" indent="0" algn="r">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3115239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ottom text, Top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81144" y="4123944"/>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4049486"/>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4206170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ottom text, Top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76072" y="481431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395478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9"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641433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p text, Bottom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81144" y="750018"/>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675560"/>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1235481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p text, Bottom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76072" y="143865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57912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3774930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mphasize acronym">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749808" y="2255520"/>
            <a:ext cx="7653528" cy="3706368"/>
          </a:xfrm>
        </p:spPr>
        <p:txBody>
          <a:bodyPr>
            <a:normAutofit/>
          </a:bodyPr>
          <a:lstStyle>
            <a:lvl1pPr marL="0" indent="0" algn="ctr">
              <a:buNone/>
              <a:defRPr sz="6000" b="0" baseline="0"/>
            </a:lvl1pPr>
          </a:lstStyle>
          <a:p>
            <a:pPr lvl="0"/>
            <a:r>
              <a:rPr lang="en-US" dirty="0" smtClean="0"/>
              <a:t>Spell out the components</a:t>
            </a:r>
            <a:endParaRPr lang="en-US" dirty="0"/>
          </a:p>
        </p:txBody>
      </p:sp>
      <p:sp>
        <p:nvSpPr>
          <p:cNvPr id="3" name="Section Head"/>
          <p:cNvSpPr>
            <a:spLocks noGrp="1"/>
          </p:cNvSpPr>
          <p:nvPr>
            <p:ph type="body" sz="quarter" idx="14" hasCustomPrompt="1"/>
          </p:nvPr>
        </p:nvSpPr>
        <p:spPr>
          <a:xfrm>
            <a:off x="749808" y="779403"/>
            <a:ext cx="7653528" cy="1289304"/>
          </a:xfrm>
        </p:spPr>
        <p:txBody>
          <a:bodyPr>
            <a:noAutofit/>
          </a:bodyPr>
          <a:lstStyle>
            <a:lvl1pPr marL="0" indent="0" algn="ctr">
              <a:buNone/>
              <a:defRPr sz="9600" b="1" baseline="0">
                <a:solidFill>
                  <a:schemeClr val="accent1"/>
                </a:solidFill>
              </a:defRPr>
            </a:lvl1pPr>
            <a:lvl2pPr>
              <a:defRPr sz="6000"/>
            </a:lvl2pPr>
            <a:lvl3pPr>
              <a:defRPr sz="6000"/>
            </a:lvl3pPr>
            <a:lvl4pPr>
              <a:defRPr sz="6000"/>
            </a:lvl4pPr>
            <a:lvl5pPr>
              <a:defRPr sz="6000"/>
            </a:lvl5pPr>
          </a:lstStyle>
          <a:p>
            <a:pPr lvl="0"/>
            <a:r>
              <a:rPr lang="en-US" dirty="0" smtClean="0"/>
              <a:t>ACRONYM</a:t>
            </a:r>
            <a:endParaRPr lang="en-US" dirty="0"/>
          </a:p>
        </p:txBody>
      </p:sp>
    </p:spTree>
    <p:extLst>
      <p:ext uri="{BB962C8B-B14F-4D97-AF65-F5344CB8AC3E}">
        <p14:creationId xmlns:p14="http://schemas.microsoft.com/office/powerpoint/2010/main" val="1382651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mphasize key points">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72000" y="470916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3" name="Section Head"/>
          <p:cNvSpPr>
            <a:spLocks noGrp="1"/>
          </p:cNvSpPr>
          <p:nvPr>
            <p:ph type="body" sz="quarter" idx="14" hasCustomPrompt="1"/>
          </p:nvPr>
        </p:nvSpPr>
        <p:spPr>
          <a:xfrm>
            <a:off x="320040" y="548640"/>
            <a:ext cx="8503920" cy="923544"/>
          </a:xfrm>
        </p:spPr>
        <p:txBody>
          <a:bodyPr anchor="b">
            <a:noAutofit/>
          </a:bodyPr>
          <a:lstStyle>
            <a:lvl1pPr marL="0" indent="0" algn="ctr">
              <a:buNone/>
              <a:defRPr sz="5400" b="1" baseline="0">
                <a:solidFill>
                  <a:schemeClr val="bg2">
                    <a:lumMod val="75000"/>
                  </a:schemeClr>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4" name="Text Placeholder 3"/>
          <p:cNvSpPr>
            <a:spLocks noGrp="1"/>
          </p:cNvSpPr>
          <p:nvPr>
            <p:ph type="body" sz="quarter" idx="15" hasCustomPrompt="1"/>
          </p:nvPr>
        </p:nvSpPr>
        <p:spPr>
          <a:xfrm>
            <a:off x="594360" y="211531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1</a:t>
            </a:r>
            <a:endParaRPr lang="en-US" dirty="0"/>
          </a:p>
        </p:txBody>
      </p:sp>
      <p:sp>
        <p:nvSpPr>
          <p:cNvPr id="10" name="Section Body Text"/>
          <p:cNvSpPr>
            <a:spLocks noGrp="1"/>
          </p:cNvSpPr>
          <p:nvPr>
            <p:ph type="body" sz="quarter" idx="16" hasCustomPrompt="1"/>
          </p:nvPr>
        </p:nvSpPr>
        <p:spPr>
          <a:xfrm>
            <a:off x="4572000" y="210312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11" name="Text Placeholder 3"/>
          <p:cNvSpPr>
            <a:spLocks noGrp="1"/>
          </p:cNvSpPr>
          <p:nvPr>
            <p:ph type="body" sz="quarter" idx="17" hasCustomPrompt="1"/>
          </p:nvPr>
        </p:nvSpPr>
        <p:spPr>
          <a:xfrm>
            <a:off x="594360" y="472135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3</a:t>
            </a:r>
            <a:endParaRPr lang="en-US" dirty="0"/>
          </a:p>
        </p:txBody>
      </p:sp>
      <p:sp>
        <p:nvSpPr>
          <p:cNvPr id="13" name="Text Placeholder 3"/>
          <p:cNvSpPr>
            <a:spLocks noGrp="1"/>
          </p:cNvSpPr>
          <p:nvPr>
            <p:ph type="body" sz="quarter" idx="18" hasCustomPrompt="1"/>
          </p:nvPr>
        </p:nvSpPr>
        <p:spPr>
          <a:xfrm>
            <a:off x="594360" y="341833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2</a:t>
            </a:r>
            <a:endParaRPr lang="en-US" dirty="0"/>
          </a:p>
        </p:txBody>
      </p:sp>
      <p:sp>
        <p:nvSpPr>
          <p:cNvPr id="14" name="Section Body Text"/>
          <p:cNvSpPr>
            <a:spLocks noGrp="1"/>
          </p:cNvSpPr>
          <p:nvPr>
            <p:ph type="body" sz="quarter" idx="19" hasCustomPrompt="1"/>
          </p:nvPr>
        </p:nvSpPr>
        <p:spPr>
          <a:xfrm>
            <a:off x="4572000" y="3406140"/>
            <a:ext cx="3950208" cy="704088"/>
          </a:xfrm>
        </p:spPr>
        <p:txBody>
          <a:bodyPr>
            <a:normAutofit/>
          </a:bodyPr>
          <a:lstStyle>
            <a:lvl1pPr marL="0" indent="0">
              <a:buNone/>
              <a:defRPr sz="2000" baseline="0"/>
            </a:lvl1pPr>
          </a:lstStyle>
          <a:p>
            <a:pPr lvl="0"/>
            <a:r>
              <a:rPr lang="en-US" dirty="0" smtClean="0"/>
              <a:t>Point elaboration</a:t>
            </a:r>
            <a:endParaRPr lang="en-US" dirty="0"/>
          </a:p>
        </p:txBody>
      </p:sp>
    </p:spTree>
    <p:extLst>
      <p:ext uri="{BB962C8B-B14F-4D97-AF65-F5344CB8AC3E}">
        <p14:creationId xmlns:p14="http://schemas.microsoft.com/office/powerpoint/2010/main" val="3135249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86C5E3-BCDC-405F-8F3C-092E69121BD4}" type="datetimeFigureOut">
              <a:rPr lang="en-US" smtClean="0"/>
              <a:t>10/30/2015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9C0BE9-6F9F-4714-AB34-61ADAC46375C}" type="slidenum">
              <a:rPr lang="en-US" smtClean="0"/>
              <a:t>‹#›</a:t>
            </a:fld>
            <a:endParaRPr lang="en-US"/>
          </a:p>
        </p:txBody>
      </p:sp>
    </p:spTree>
    <p:extLst>
      <p:ext uri="{BB962C8B-B14F-4D97-AF65-F5344CB8AC3E}">
        <p14:creationId xmlns:p14="http://schemas.microsoft.com/office/powerpoint/2010/main" val="35605441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7" r:id="rId5"/>
    <p:sldLayoutId id="2147483665" r:id="rId6"/>
    <p:sldLayoutId id="2147483666"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omments" Target="../comments/comment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comments" Target="../comments/comment1.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jp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comments" Target="../comments/commen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comments" Target="../comments/comment3.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comments" Target="../comments/comment4.xml"/></Relationships>
</file>

<file path=ppt/slides/_rels/slide6.xml.rels><?xml version="1.0" encoding="UTF-8" standalone="yes"?>
<Relationships xmlns="http://schemas.openxmlformats.org/package/2006/relationships"><Relationship Id="rId3" Type="http://schemas.openxmlformats.org/officeDocument/2006/relationships/comments" Target="../comments/comment5.xml"/><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comments" Target="../comments/comment6.xml"/><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9.xml"/><Relationship Id="rId5" Type="http://schemas.openxmlformats.org/officeDocument/2006/relationships/comments" Target="../comments/comment7.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8" Type="http://schemas.openxmlformats.org/officeDocument/2006/relationships/comments" Target="../comments/comment8.xm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Virginia Water Resources II</a:t>
            </a:r>
            <a:endParaRPr lang="en-US" dirty="0"/>
          </a:p>
        </p:txBody>
      </p:sp>
      <p:sp>
        <p:nvSpPr>
          <p:cNvPr id="3" name="Text Placeholder 2"/>
          <p:cNvSpPr>
            <a:spLocks noGrp="1"/>
          </p:cNvSpPr>
          <p:nvPr>
            <p:ph type="body" sz="quarter" idx="11"/>
          </p:nvPr>
        </p:nvSpPr>
        <p:spPr/>
        <p:txBody>
          <a:bodyPr/>
          <a:lstStyle/>
          <a:p>
            <a:r>
              <a:rPr lang="en-US" dirty="0" err="1" smtClean="0"/>
              <a:t>Arika</a:t>
            </a:r>
            <a:r>
              <a:rPr lang="en-US" dirty="0" smtClean="0"/>
              <a:t> Egan (Project Lead)</a:t>
            </a:r>
            <a:endParaRPr lang="en-US" dirty="0"/>
          </a:p>
        </p:txBody>
      </p:sp>
      <p:sp>
        <p:nvSpPr>
          <p:cNvPr id="4" name="Text Placeholder 3"/>
          <p:cNvSpPr>
            <a:spLocks noGrp="1"/>
          </p:cNvSpPr>
          <p:nvPr>
            <p:ph type="body" sz="quarter" idx="12"/>
          </p:nvPr>
        </p:nvSpPr>
        <p:spPr/>
        <p:txBody>
          <a:bodyPr/>
          <a:lstStyle/>
          <a:p>
            <a:r>
              <a:rPr lang="en-US" dirty="0" smtClean="0"/>
              <a:t>Zachary Tate</a:t>
            </a:r>
            <a:endParaRPr lang="en-US" dirty="0"/>
          </a:p>
        </p:txBody>
      </p:sp>
      <p:sp>
        <p:nvSpPr>
          <p:cNvPr id="5" name="Text Placeholder 4"/>
          <p:cNvSpPr>
            <a:spLocks noGrp="1"/>
          </p:cNvSpPr>
          <p:nvPr>
            <p:ph type="body" sz="quarter" idx="13"/>
          </p:nvPr>
        </p:nvSpPr>
        <p:spPr/>
        <p:txBody>
          <a:bodyPr/>
          <a:lstStyle/>
          <a:p>
            <a:r>
              <a:rPr lang="en-US" dirty="0" smtClean="0"/>
              <a:t>Jakub </a:t>
            </a:r>
            <a:r>
              <a:rPr lang="en-US" dirty="0" err="1" smtClean="0"/>
              <a:t>Blach</a:t>
            </a:r>
            <a:endParaRPr lang="en-US" dirty="0"/>
          </a:p>
        </p:txBody>
      </p:sp>
      <p:sp>
        <p:nvSpPr>
          <p:cNvPr id="6" name="Text Placeholder 5"/>
          <p:cNvSpPr>
            <a:spLocks noGrp="1"/>
          </p:cNvSpPr>
          <p:nvPr>
            <p:ph type="body" sz="quarter" idx="14"/>
          </p:nvPr>
        </p:nvSpPr>
        <p:spPr/>
        <p:txBody>
          <a:bodyPr/>
          <a:lstStyle/>
          <a:p>
            <a:r>
              <a:rPr lang="en-US" dirty="0" smtClean="0"/>
              <a:t>Jessica Jozwik</a:t>
            </a:r>
            <a:endParaRPr lang="en-US" dirty="0"/>
          </a:p>
        </p:txBody>
      </p:sp>
      <p:sp>
        <p:nvSpPr>
          <p:cNvPr id="7" name="Text Placeholder 6"/>
          <p:cNvSpPr>
            <a:spLocks noGrp="1"/>
          </p:cNvSpPr>
          <p:nvPr>
            <p:ph type="body" sz="quarter" idx="15"/>
          </p:nvPr>
        </p:nvSpPr>
        <p:spPr/>
        <p:txBody>
          <a:bodyPr/>
          <a:lstStyle/>
          <a:p>
            <a:r>
              <a:rPr lang="en-US" dirty="0" smtClean="0"/>
              <a:t>Tyler Rhodes</a:t>
            </a:r>
            <a:endParaRPr lang="en-US" dirty="0"/>
          </a:p>
        </p:txBody>
      </p:sp>
      <p:sp>
        <p:nvSpPr>
          <p:cNvPr id="9" name="Text Placeholder 8"/>
          <p:cNvSpPr>
            <a:spLocks noGrp="1"/>
          </p:cNvSpPr>
          <p:nvPr>
            <p:ph type="body" sz="quarter" idx="17"/>
          </p:nvPr>
        </p:nvSpPr>
        <p:spPr/>
        <p:txBody>
          <a:bodyPr>
            <a:normAutofit fontScale="85000" lnSpcReduction="10000"/>
          </a:bodyPr>
          <a:lstStyle/>
          <a:p>
            <a:r>
              <a:rPr lang="en-US" dirty="0" smtClean="0"/>
              <a:t>Utilizing NASA </a:t>
            </a:r>
            <a:r>
              <a:rPr lang="en-US" dirty="0"/>
              <a:t>E</a:t>
            </a:r>
            <a:r>
              <a:rPr lang="en-US" dirty="0" smtClean="0"/>
              <a:t>arth Observations to Identify Harmful Algal Blooms in the Chesapeake Bay</a:t>
            </a:r>
            <a:endParaRPr lang="en-US" dirty="0"/>
          </a:p>
        </p:txBody>
      </p:sp>
    </p:spTree>
    <p:extLst>
      <p:ext uri="{BB962C8B-B14F-4D97-AF65-F5344CB8AC3E}">
        <p14:creationId xmlns:p14="http://schemas.microsoft.com/office/powerpoint/2010/main" val="4397128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en-US"/>
          </a:p>
        </p:txBody>
      </p:sp>
      <p:sp>
        <p:nvSpPr>
          <p:cNvPr id="3" name="Text Placeholder 2"/>
          <p:cNvSpPr>
            <a:spLocks noGrp="1"/>
          </p:cNvSpPr>
          <p:nvPr>
            <p:ph type="body" sz="quarter" idx="14"/>
          </p:nvPr>
        </p:nvSpPr>
        <p:spPr/>
        <p:txBody>
          <a:bodyPr/>
          <a:lstStyle/>
          <a:p>
            <a:r>
              <a:rPr lang="en-US" dirty="0" smtClean="0"/>
              <a:t>Results</a:t>
            </a:r>
            <a:endParaRPr lang="en-US" dirty="0"/>
          </a:p>
        </p:txBody>
      </p:sp>
      <p:sp>
        <p:nvSpPr>
          <p:cNvPr id="4" name="Picture Placeholder 3"/>
          <p:cNvSpPr>
            <a:spLocks noGrp="1"/>
          </p:cNvSpPr>
          <p:nvPr>
            <p:ph type="pic" sz="quarter" idx="12"/>
          </p:nvPr>
        </p:nvSpPr>
        <p:spPr/>
      </p:sp>
      <p:sp>
        <p:nvSpPr>
          <p:cNvPr id="5" name="Text Placeholder 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5876580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en-US"/>
          </a:p>
        </p:txBody>
      </p:sp>
      <p:sp>
        <p:nvSpPr>
          <p:cNvPr id="3" name="Text Placeholder 2"/>
          <p:cNvSpPr>
            <a:spLocks noGrp="1"/>
          </p:cNvSpPr>
          <p:nvPr>
            <p:ph type="body" sz="quarter" idx="14"/>
          </p:nvPr>
        </p:nvSpPr>
        <p:spPr/>
        <p:txBody>
          <a:bodyPr/>
          <a:lstStyle/>
          <a:p>
            <a:r>
              <a:rPr lang="en-US" dirty="0" smtClean="0"/>
              <a:t>Conclusions</a:t>
            </a:r>
            <a:endParaRPr lang="en-US" dirty="0"/>
          </a:p>
        </p:txBody>
      </p:sp>
      <p:sp>
        <p:nvSpPr>
          <p:cNvPr id="4" name="Picture Placeholder 3"/>
          <p:cNvSpPr>
            <a:spLocks noGrp="1"/>
          </p:cNvSpPr>
          <p:nvPr>
            <p:ph type="pic" sz="quarter" idx="12"/>
          </p:nvPr>
        </p:nvSpPr>
        <p:spPr/>
      </p:sp>
      <p:sp>
        <p:nvSpPr>
          <p:cNvPr id="5" name="Text Placeholder 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40706959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en-US"/>
          </a:p>
        </p:txBody>
      </p:sp>
      <p:sp>
        <p:nvSpPr>
          <p:cNvPr id="3" name="Text Placeholder 2"/>
          <p:cNvSpPr>
            <a:spLocks noGrp="1"/>
          </p:cNvSpPr>
          <p:nvPr>
            <p:ph type="body" sz="quarter" idx="10"/>
          </p:nvPr>
        </p:nvSpPr>
        <p:spPr/>
        <p:txBody>
          <a:bodyPr/>
          <a:lstStyle/>
          <a:p>
            <a:r>
              <a:rPr lang="en-US" dirty="0" smtClean="0"/>
              <a:t>Errors and Uncertainties </a:t>
            </a:r>
            <a:endParaRPr lang="en-US" dirty="0"/>
          </a:p>
        </p:txBody>
      </p:sp>
      <p:sp>
        <p:nvSpPr>
          <p:cNvPr id="4" name="Picture Placeholder 3"/>
          <p:cNvSpPr>
            <a:spLocks noGrp="1"/>
          </p:cNvSpPr>
          <p:nvPr>
            <p:ph type="pic" sz="quarter" idx="12"/>
          </p:nvPr>
        </p:nvSpPr>
        <p:spPr/>
      </p:sp>
      <p:sp>
        <p:nvSpPr>
          <p:cNvPr id="5" name="Text Placeholder 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529330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en-US"/>
          </a:p>
        </p:txBody>
      </p:sp>
      <p:sp>
        <p:nvSpPr>
          <p:cNvPr id="3" name="Text Placeholder 2"/>
          <p:cNvSpPr>
            <a:spLocks noGrp="1"/>
          </p:cNvSpPr>
          <p:nvPr>
            <p:ph type="body" sz="quarter" idx="10"/>
          </p:nvPr>
        </p:nvSpPr>
        <p:spPr/>
        <p:txBody>
          <a:bodyPr/>
          <a:lstStyle/>
          <a:p>
            <a:r>
              <a:rPr lang="en-US" dirty="0" smtClean="0"/>
              <a:t>Future Work</a:t>
            </a:r>
            <a:endParaRPr lang="en-US" dirty="0"/>
          </a:p>
        </p:txBody>
      </p:sp>
      <p:sp>
        <p:nvSpPr>
          <p:cNvPr id="4" name="Picture Placeholder 3"/>
          <p:cNvSpPr>
            <a:spLocks noGrp="1"/>
          </p:cNvSpPr>
          <p:nvPr>
            <p:ph type="pic" sz="quarter" idx="12"/>
          </p:nvPr>
        </p:nvSpPr>
        <p:spPr/>
      </p:sp>
      <p:sp>
        <p:nvSpPr>
          <p:cNvPr id="5" name="Text Placeholder 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6223175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511296" y="1317577"/>
            <a:ext cx="5194554" cy="1569907"/>
          </a:xfrm>
        </p:spPr>
        <p:txBody>
          <a:bodyPr>
            <a:noAutofit/>
          </a:bodyPr>
          <a:lstStyle/>
          <a:p>
            <a:r>
              <a:rPr lang="en-US" sz="1400" dirty="0" smtClean="0"/>
              <a:t>Dr. Kenton Ross, NASA DEVELOP </a:t>
            </a:r>
          </a:p>
          <a:p>
            <a:r>
              <a:rPr lang="en-US" sz="1400" dirty="0" smtClean="0"/>
              <a:t>Robert </a:t>
            </a:r>
            <a:r>
              <a:rPr lang="en-US" sz="1400" dirty="0" err="1" smtClean="0"/>
              <a:t>VanGundy</a:t>
            </a:r>
            <a:r>
              <a:rPr lang="en-US" sz="1400" dirty="0" smtClean="0"/>
              <a:t>, University of Virginia’s College at Wise</a:t>
            </a:r>
          </a:p>
          <a:p>
            <a:r>
              <a:rPr lang="en-US" sz="1400" dirty="0" smtClean="0"/>
              <a:t>Dr. DeWayne Cecil, Global Science and Technology, Inc. </a:t>
            </a:r>
          </a:p>
        </p:txBody>
      </p:sp>
      <p:sp>
        <p:nvSpPr>
          <p:cNvPr id="3" name="Text Placeholder 2"/>
          <p:cNvSpPr>
            <a:spLocks noGrp="1"/>
          </p:cNvSpPr>
          <p:nvPr>
            <p:ph type="body" sz="quarter" idx="11"/>
          </p:nvPr>
        </p:nvSpPr>
        <p:spPr>
          <a:xfrm>
            <a:off x="3511296" y="2909530"/>
            <a:ext cx="5194554" cy="1238607"/>
          </a:xfrm>
        </p:spPr>
        <p:txBody>
          <a:bodyPr>
            <a:noAutofit/>
          </a:bodyPr>
          <a:lstStyle/>
          <a:p>
            <a:r>
              <a:rPr lang="en-US" sz="1400" dirty="0" smtClean="0"/>
              <a:t>Dr. Kim Reece, Virginia Institute of Marine Science</a:t>
            </a:r>
          </a:p>
          <a:p>
            <a:r>
              <a:rPr lang="en-US" sz="1400" dirty="0" smtClean="0"/>
              <a:t>Russ Baxter, Virginia Deputy Secretary of Natural Resources for the Chesapeake Bay</a:t>
            </a:r>
          </a:p>
          <a:p>
            <a:r>
              <a:rPr lang="en-US" sz="1400" dirty="0" smtClean="0"/>
              <a:t>Will </a:t>
            </a:r>
            <a:r>
              <a:rPr lang="en-US" sz="1400" dirty="0" err="1" smtClean="0"/>
              <a:t>Hunley</a:t>
            </a:r>
            <a:r>
              <a:rPr lang="en-US" sz="1400" dirty="0" smtClean="0"/>
              <a:t>, Hampton Roads Sanitation Department</a:t>
            </a:r>
          </a:p>
          <a:p>
            <a:r>
              <a:rPr lang="en-US" sz="1400" dirty="0" smtClean="0"/>
              <a:t>Todd Egerton, Old Dominion University</a:t>
            </a:r>
            <a:endParaRPr lang="en-US" sz="1400" dirty="0"/>
          </a:p>
        </p:txBody>
      </p:sp>
      <p:sp>
        <p:nvSpPr>
          <p:cNvPr id="4" name="Text Placeholder 3"/>
          <p:cNvSpPr>
            <a:spLocks noGrp="1"/>
          </p:cNvSpPr>
          <p:nvPr>
            <p:ph type="body" sz="quarter" idx="12"/>
          </p:nvPr>
        </p:nvSpPr>
        <p:spPr>
          <a:xfrm>
            <a:off x="3492246" y="4834413"/>
            <a:ext cx="5111496" cy="704088"/>
          </a:xfrm>
        </p:spPr>
        <p:txBody>
          <a:bodyPr>
            <a:normAutofit/>
          </a:bodyPr>
          <a:lstStyle/>
          <a:p>
            <a:r>
              <a:rPr lang="en-US" sz="1400" dirty="0" smtClean="0"/>
              <a:t>Past Contributors: Dr. Sara </a:t>
            </a:r>
            <a:r>
              <a:rPr lang="en-US" sz="1400" dirty="0" err="1" smtClean="0"/>
              <a:t>Lubkin</a:t>
            </a:r>
            <a:r>
              <a:rPr lang="en-US" sz="1400" dirty="0" smtClean="0"/>
              <a:t> and Cassandra Morgan</a:t>
            </a:r>
          </a:p>
          <a:p>
            <a:r>
              <a:rPr lang="en-US" sz="1400" dirty="0" smtClean="0"/>
              <a:t>Mentor: </a:t>
            </a:r>
            <a:r>
              <a:rPr lang="en-US" sz="1400" dirty="0" err="1"/>
              <a:t>Malanie</a:t>
            </a:r>
            <a:r>
              <a:rPr lang="en-US" sz="1400" dirty="0"/>
              <a:t> </a:t>
            </a:r>
            <a:r>
              <a:rPr lang="en-US" sz="1400" dirty="0" err="1"/>
              <a:t>Salyer</a:t>
            </a:r>
            <a:r>
              <a:rPr lang="en-US" sz="1400" dirty="0"/>
              <a:t>, NASA DEVELOP Wise County </a:t>
            </a:r>
          </a:p>
          <a:p>
            <a:endParaRPr lang="en-US" sz="1400" dirty="0"/>
          </a:p>
        </p:txBody>
      </p:sp>
      <p:sp>
        <p:nvSpPr>
          <p:cNvPr id="5" name="TextBox 4"/>
          <p:cNvSpPr txBox="1"/>
          <p:nvPr/>
        </p:nvSpPr>
        <p:spPr>
          <a:xfrm>
            <a:off x="594359" y="1386340"/>
            <a:ext cx="2577819" cy="769441"/>
          </a:xfrm>
          <a:prstGeom prst="rect">
            <a:avLst/>
          </a:prstGeom>
          <a:noFill/>
        </p:spPr>
        <p:txBody>
          <a:bodyPr wrap="square" rtlCol="0">
            <a:spAutoFit/>
          </a:bodyPr>
          <a:lstStyle/>
          <a:p>
            <a:pPr algn="r"/>
            <a:r>
              <a:rPr lang="en-US" sz="4400" b="1" dirty="0">
                <a:solidFill>
                  <a:schemeClr val="accent1"/>
                </a:solidFill>
                <a:latin typeface="Century Gothic" panose="020B0502020202020204" pitchFamily="34" charset="0"/>
              </a:rPr>
              <a:t>A</a:t>
            </a:r>
            <a:r>
              <a:rPr lang="en-US" sz="4400" b="1" dirty="0" smtClean="0">
                <a:solidFill>
                  <a:schemeClr val="accent1"/>
                </a:solidFill>
                <a:latin typeface="Century Gothic" panose="020B0502020202020204" pitchFamily="34" charset="0"/>
              </a:rPr>
              <a:t>dvisors</a:t>
            </a:r>
            <a:endParaRPr lang="en-US" sz="4400" dirty="0" smtClean="0">
              <a:solidFill>
                <a:schemeClr val="accent1"/>
              </a:solidFill>
              <a:latin typeface="Century Gothic" panose="020B0502020202020204" pitchFamily="34" charset="0"/>
            </a:endParaRPr>
          </a:p>
        </p:txBody>
      </p:sp>
      <p:sp>
        <p:nvSpPr>
          <p:cNvPr id="6" name="TextBox 5"/>
          <p:cNvSpPr txBox="1"/>
          <p:nvPr/>
        </p:nvSpPr>
        <p:spPr>
          <a:xfrm>
            <a:off x="594359" y="2909530"/>
            <a:ext cx="2577819" cy="769441"/>
          </a:xfrm>
          <a:prstGeom prst="rect">
            <a:avLst/>
          </a:prstGeom>
          <a:noFill/>
        </p:spPr>
        <p:txBody>
          <a:bodyPr wrap="square" rtlCol="0">
            <a:spAutoFit/>
          </a:bodyPr>
          <a:lstStyle/>
          <a:p>
            <a:pPr algn="r"/>
            <a:r>
              <a:rPr lang="en-US" sz="4400" b="1" dirty="0" smtClean="0">
                <a:solidFill>
                  <a:schemeClr val="accent1"/>
                </a:solidFill>
                <a:latin typeface="Century Gothic" panose="020B0502020202020204" pitchFamily="34" charset="0"/>
              </a:rPr>
              <a:t>Partners</a:t>
            </a:r>
            <a:endParaRPr lang="en-US" sz="4400" dirty="0" smtClean="0">
              <a:solidFill>
                <a:schemeClr val="accent1"/>
              </a:solidFill>
              <a:latin typeface="Century Gothic" panose="020B0502020202020204" pitchFamily="34" charset="0"/>
            </a:endParaRPr>
          </a:p>
        </p:txBody>
      </p:sp>
      <p:sp>
        <p:nvSpPr>
          <p:cNvPr id="7" name="TextBox 6"/>
          <p:cNvSpPr txBox="1"/>
          <p:nvPr/>
        </p:nvSpPr>
        <p:spPr>
          <a:xfrm>
            <a:off x="594359" y="4653438"/>
            <a:ext cx="2577819" cy="769441"/>
          </a:xfrm>
          <a:prstGeom prst="rect">
            <a:avLst/>
          </a:prstGeom>
          <a:noFill/>
        </p:spPr>
        <p:txBody>
          <a:bodyPr wrap="square" rtlCol="0">
            <a:spAutoFit/>
          </a:bodyPr>
          <a:lstStyle/>
          <a:p>
            <a:pPr algn="r"/>
            <a:r>
              <a:rPr lang="en-US" sz="4400" b="1" dirty="0" smtClean="0">
                <a:solidFill>
                  <a:schemeClr val="accent1"/>
                </a:solidFill>
                <a:latin typeface="Century Gothic" panose="020B0502020202020204" pitchFamily="34" charset="0"/>
              </a:rPr>
              <a:t>Others</a:t>
            </a:r>
            <a:endParaRPr lang="en-US" sz="4400" dirty="0" smtClean="0">
              <a:solidFill>
                <a:schemeClr val="accent1"/>
              </a:solidFill>
              <a:latin typeface="Century Gothic" panose="020B0502020202020204" pitchFamily="34" charset="0"/>
            </a:endParaRPr>
          </a:p>
        </p:txBody>
      </p:sp>
    </p:spTree>
    <p:extLst>
      <p:ext uri="{BB962C8B-B14F-4D97-AF65-F5344CB8AC3E}">
        <p14:creationId xmlns:p14="http://schemas.microsoft.com/office/powerpoint/2010/main" val="36179114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932" t="1650" r="2181" b="2001"/>
          <a:stretch/>
        </p:blipFill>
        <p:spPr>
          <a:xfrm>
            <a:off x="6213126" y="1398094"/>
            <a:ext cx="2578481" cy="3539518"/>
          </a:xfrm>
          <a:prstGeom prst="rect">
            <a:avLst/>
          </a:prstGeom>
          <a:ln w="28575">
            <a:solidFill>
              <a:srgbClr val="000000"/>
            </a:solidFill>
          </a:ln>
        </p:spPr>
      </p:pic>
      <p:pic>
        <p:nvPicPr>
          <p:cNvPr id="7" name="Picture 6"/>
          <p:cNvPicPr>
            <a:picLocks noChangeAspect="1"/>
          </p:cNvPicPr>
          <p:nvPr/>
        </p:nvPicPr>
        <p:blipFill>
          <a:blip r:embed="rId4"/>
          <a:stretch>
            <a:fillRect/>
          </a:stretch>
        </p:blipFill>
        <p:spPr>
          <a:xfrm>
            <a:off x="184370" y="2299971"/>
            <a:ext cx="2805647" cy="1735761"/>
          </a:xfrm>
          <a:prstGeom prst="rect">
            <a:avLst/>
          </a:prstGeom>
        </p:spPr>
      </p:pic>
      <p:sp>
        <p:nvSpPr>
          <p:cNvPr id="3" name="Text Placeholder 2"/>
          <p:cNvSpPr>
            <a:spLocks noGrp="1"/>
          </p:cNvSpPr>
          <p:nvPr>
            <p:ph type="body" sz="quarter" idx="14"/>
          </p:nvPr>
        </p:nvSpPr>
        <p:spPr/>
        <p:txBody>
          <a:bodyPr/>
          <a:lstStyle/>
          <a:p>
            <a:r>
              <a:rPr lang="en-US" dirty="0" smtClean="0"/>
              <a:t>Study Area</a:t>
            </a:r>
          </a:p>
        </p:txBody>
      </p:sp>
      <p:sp>
        <p:nvSpPr>
          <p:cNvPr id="12" name="Rectangle 11"/>
          <p:cNvSpPr/>
          <p:nvPr/>
        </p:nvSpPr>
        <p:spPr>
          <a:xfrm>
            <a:off x="2567069" y="2985554"/>
            <a:ext cx="182974" cy="191589"/>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6" name="TextBox 25"/>
          <p:cNvSpPr txBox="1"/>
          <p:nvPr/>
        </p:nvSpPr>
        <p:spPr>
          <a:xfrm>
            <a:off x="300248" y="4656856"/>
            <a:ext cx="2428385" cy="1754326"/>
          </a:xfrm>
          <a:prstGeom prst="rect">
            <a:avLst/>
          </a:prstGeom>
          <a:noFill/>
        </p:spPr>
        <p:txBody>
          <a:bodyPr wrap="square" rtlCol="0">
            <a:spAutoFit/>
          </a:bodyPr>
          <a:lstStyle/>
          <a:p>
            <a:r>
              <a:rPr lang="en-US" dirty="0" smtClean="0"/>
              <a:t>Study Area:</a:t>
            </a:r>
          </a:p>
          <a:p>
            <a:r>
              <a:rPr lang="en-US" dirty="0" smtClean="0"/>
              <a:t>Lower Chesapeake Bay</a:t>
            </a:r>
          </a:p>
          <a:p>
            <a:endParaRPr lang="en-US" dirty="0"/>
          </a:p>
          <a:p>
            <a:r>
              <a:rPr lang="en-US" dirty="0" smtClean="0"/>
              <a:t>Study Period: May 2011-October 2015</a:t>
            </a:r>
            <a:endParaRPr lang="en-US" dirty="0"/>
          </a:p>
        </p:txBody>
      </p:sp>
      <p:pic>
        <p:nvPicPr>
          <p:cNvPr id="2" name="Picture 1"/>
          <p:cNvPicPr>
            <a:picLocks noChangeAspect="1"/>
          </p:cNvPicPr>
          <p:nvPr/>
        </p:nvPicPr>
        <p:blipFill rotWithShape="1">
          <a:blip r:embed="rId5">
            <a:grayscl/>
            <a:extLst>
              <a:ext uri="{28A0092B-C50C-407E-A947-70E740481C1C}">
                <a14:useLocalDpi xmlns:a14="http://schemas.microsoft.com/office/drawing/2010/main" val="0"/>
              </a:ext>
            </a:extLst>
          </a:blip>
          <a:srcRect t="525" r="707"/>
          <a:stretch/>
        </p:blipFill>
        <p:spPr>
          <a:xfrm>
            <a:off x="3184748" y="1416676"/>
            <a:ext cx="2554078" cy="3520934"/>
          </a:xfrm>
          <a:prstGeom prst="rect">
            <a:avLst/>
          </a:prstGeom>
          <a:ln w="28575">
            <a:solidFill>
              <a:srgbClr val="000000"/>
            </a:solidFill>
          </a:ln>
        </p:spPr>
      </p:pic>
      <p:sp>
        <p:nvSpPr>
          <p:cNvPr id="11" name="Rectangle 10"/>
          <p:cNvSpPr/>
          <p:nvPr/>
        </p:nvSpPr>
        <p:spPr>
          <a:xfrm>
            <a:off x="4045226" y="4035731"/>
            <a:ext cx="493856" cy="621125"/>
          </a:xfrm>
          <a:prstGeom prst="rect">
            <a:avLst/>
          </a:prstGeom>
          <a:noFill/>
          <a:ln w="25400">
            <a:solidFill>
              <a:srgbClr val="86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82200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4"/>
          </p:nvPr>
        </p:nvSpPr>
        <p:spPr/>
        <p:txBody>
          <a:bodyPr/>
          <a:lstStyle/>
          <a:p>
            <a:r>
              <a:rPr lang="en-US" dirty="0" smtClean="0"/>
              <a:t>Harmful Algal Blooms (HABs)</a:t>
            </a:r>
            <a:endParaRPr lang="en-US" dirty="0"/>
          </a:p>
        </p:txBody>
      </p:sp>
      <p:sp>
        <p:nvSpPr>
          <p:cNvPr id="9" name="Picture Placeholder 8"/>
          <p:cNvSpPr>
            <a:spLocks noGrp="1"/>
          </p:cNvSpPr>
          <p:nvPr>
            <p:ph type="pic" sz="quarter" idx="12"/>
          </p:nvPr>
        </p:nvSpPr>
        <p:spPr/>
      </p:sp>
      <p:sp>
        <p:nvSpPr>
          <p:cNvPr id="3" name="Text Placeholder 2"/>
          <p:cNvSpPr>
            <a:spLocks noGrp="1"/>
          </p:cNvSpPr>
          <p:nvPr>
            <p:ph type="body" sz="quarter" idx="13"/>
          </p:nvPr>
        </p:nvSpPr>
        <p:spPr>
          <a:xfrm>
            <a:off x="6930009" y="3429000"/>
            <a:ext cx="2295144" cy="274320"/>
          </a:xfrm>
        </p:spPr>
        <p:txBody>
          <a:bodyPr>
            <a:normAutofit fontScale="77500" lnSpcReduction="20000"/>
          </a:bodyPr>
          <a:lstStyle/>
          <a:p>
            <a:r>
              <a:rPr lang="en-US" dirty="0" smtClean="0"/>
              <a:t>Kim Reece. Sarah’s Creek. 10/19/2015</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 y="111490"/>
            <a:ext cx="9144000" cy="3317510"/>
          </a:xfrm>
          <a:prstGeom prst="rect">
            <a:avLst/>
          </a:prstGeom>
        </p:spPr>
      </p:pic>
      <p:graphicFrame>
        <p:nvGraphicFramePr>
          <p:cNvPr id="13" name="Diagram 12"/>
          <p:cNvGraphicFramePr/>
          <p:nvPr>
            <p:extLst>
              <p:ext uri="{D42A27DB-BD31-4B8C-83A1-F6EECF244321}">
                <p14:modId xmlns:p14="http://schemas.microsoft.com/office/powerpoint/2010/main" val="689559740"/>
              </p:ext>
            </p:extLst>
          </p:nvPr>
        </p:nvGraphicFramePr>
        <p:xfrm>
          <a:off x="1428750" y="4058047"/>
          <a:ext cx="6115050" cy="26701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0135201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975027" y="2130552"/>
            <a:ext cx="3593592" cy="3374136"/>
          </a:xfrm>
        </p:spPr>
        <p:txBody>
          <a:bodyPr>
            <a:noAutofit/>
          </a:bodyPr>
          <a:lstStyle/>
          <a:p>
            <a:r>
              <a:rPr lang="en-US" b="1" dirty="0" smtClean="0"/>
              <a:t>Degrade water quality</a:t>
            </a:r>
          </a:p>
          <a:p>
            <a:pPr marL="1028700" lvl="1" indent="-342900"/>
            <a:r>
              <a:rPr lang="en-US" sz="2000" dirty="0" smtClean="0"/>
              <a:t>Reduce sunlight</a:t>
            </a:r>
          </a:p>
          <a:p>
            <a:pPr marL="1028700" lvl="1" indent="-342900"/>
            <a:r>
              <a:rPr lang="en-US" sz="2000" dirty="0" smtClean="0"/>
              <a:t>Deplete oxygen</a:t>
            </a:r>
          </a:p>
          <a:p>
            <a:pPr marL="1028700" lvl="1" indent="-342900"/>
            <a:r>
              <a:rPr lang="en-US" sz="2000" dirty="0" smtClean="0"/>
              <a:t>Produce toxins</a:t>
            </a:r>
          </a:p>
          <a:p>
            <a:r>
              <a:rPr lang="en-US" b="1" dirty="0" smtClean="0"/>
              <a:t>Threaten</a:t>
            </a:r>
          </a:p>
          <a:p>
            <a:pPr marL="1028700" lvl="1" indent="-342900"/>
            <a:r>
              <a:rPr lang="en-US" sz="2000" dirty="0" smtClean="0"/>
              <a:t>Fishing industry</a:t>
            </a:r>
          </a:p>
          <a:p>
            <a:pPr marL="1028700" lvl="1" indent="-342900"/>
            <a:r>
              <a:rPr lang="en-US" sz="2000" dirty="0" smtClean="0"/>
              <a:t>Tourism industry</a:t>
            </a:r>
          </a:p>
          <a:p>
            <a:pPr marL="1028700" lvl="1" indent="-342900"/>
            <a:r>
              <a:rPr lang="en-US" sz="2000" dirty="0" smtClean="0"/>
              <a:t>Human health</a:t>
            </a:r>
          </a:p>
          <a:p>
            <a:pPr marL="1028700" lvl="1" indent="-342900"/>
            <a:r>
              <a:rPr lang="en-US" sz="2000" dirty="0" smtClean="0"/>
              <a:t>Ecological health</a:t>
            </a:r>
            <a:endParaRPr lang="en-US" sz="2000" dirty="0"/>
          </a:p>
        </p:txBody>
      </p:sp>
      <p:sp>
        <p:nvSpPr>
          <p:cNvPr id="3" name="Text Placeholder 2"/>
          <p:cNvSpPr>
            <a:spLocks noGrp="1"/>
          </p:cNvSpPr>
          <p:nvPr>
            <p:ph type="body" sz="quarter" idx="10"/>
          </p:nvPr>
        </p:nvSpPr>
        <p:spPr>
          <a:xfrm>
            <a:off x="4975027" y="640080"/>
            <a:ext cx="3566160" cy="1325880"/>
          </a:xfrm>
        </p:spPr>
        <p:txBody>
          <a:bodyPr/>
          <a:lstStyle/>
          <a:p>
            <a:r>
              <a:rPr lang="en-US" dirty="0" smtClean="0"/>
              <a:t>Community Concerns</a:t>
            </a: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398" y="354541"/>
            <a:ext cx="3809365" cy="2857024"/>
          </a:xfrm>
          <a:prstGeom prst="rect">
            <a:avLst/>
          </a:prstGeom>
        </p:spPr>
      </p:pic>
      <p:sp>
        <p:nvSpPr>
          <p:cNvPr id="15" name="TextBox 14"/>
          <p:cNvSpPr txBox="1"/>
          <p:nvPr/>
        </p:nvSpPr>
        <p:spPr>
          <a:xfrm>
            <a:off x="533103" y="3194247"/>
            <a:ext cx="3727549" cy="215444"/>
          </a:xfrm>
          <a:prstGeom prst="rect">
            <a:avLst/>
          </a:prstGeom>
          <a:noFill/>
        </p:spPr>
        <p:txBody>
          <a:bodyPr wrap="square" rtlCol="0">
            <a:spAutoFit/>
          </a:bodyPr>
          <a:lstStyle/>
          <a:p>
            <a:pPr algn="ctr"/>
            <a:r>
              <a:rPr lang="en-US" sz="800" dirty="0" smtClean="0"/>
              <a:t>Jennifer Graham. Harmful Algal Blooms. 10/19/2015</a:t>
            </a:r>
            <a:endParaRPr lang="en-US" sz="800" dirty="0"/>
          </a:p>
        </p:txBody>
      </p: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2398" y="3471008"/>
            <a:ext cx="3809365" cy="2857024"/>
          </a:xfrm>
          <a:prstGeom prst="rect">
            <a:avLst/>
          </a:prstGeom>
        </p:spPr>
      </p:pic>
      <p:sp>
        <p:nvSpPr>
          <p:cNvPr id="17" name="TextBox 16"/>
          <p:cNvSpPr txBox="1"/>
          <p:nvPr/>
        </p:nvSpPr>
        <p:spPr>
          <a:xfrm>
            <a:off x="622398" y="6319254"/>
            <a:ext cx="3809365" cy="338554"/>
          </a:xfrm>
          <a:prstGeom prst="rect">
            <a:avLst/>
          </a:prstGeom>
          <a:noFill/>
        </p:spPr>
        <p:txBody>
          <a:bodyPr wrap="square" rtlCol="0">
            <a:spAutoFit/>
          </a:bodyPr>
          <a:lstStyle/>
          <a:p>
            <a:r>
              <a:rPr lang="en-US" sz="800" dirty="0" smtClean="0"/>
              <a:t>Mike Hooper. </a:t>
            </a:r>
            <a:r>
              <a:rPr lang="en-US" sz="800" dirty="0"/>
              <a:t>Dead Fish Washed Ashore during Golden Alga Toxic </a:t>
            </a:r>
            <a:r>
              <a:rPr lang="en-US" sz="800" dirty="0" smtClean="0"/>
              <a:t>Bloom. 10/19/15</a:t>
            </a:r>
            <a:endParaRPr lang="en-US" sz="800" dirty="0"/>
          </a:p>
        </p:txBody>
      </p:sp>
    </p:spTree>
    <p:extLst>
      <p:ext uri="{BB962C8B-B14F-4D97-AF65-F5344CB8AC3E}">
        <p14:creationId xmlns:p14="http://schemas.microsoft.com/office/powerpoint/2010/main" val="35707399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AlgalBloom_081110_Mill_Creek"/>
          <p:cNvPicPr>
            <a:picLocks noChangeAspect="1" noChangeArrowheads="1"/>
          </p:cNvPicPr>
          <p:nvPr/>
        </p:nvPicPr>
        <p:blipFill rotWithShape="1">
          <a:blip r:embed="rId3">
            <a:extLst>
              <a:ext uri="{28A0092B-C50C-407E-A947-70E740481C1C}">
                <a14:useLocalDpi xmlns:a14="http://schemas.microsoft.com/office/drawing/2010/main" val="0"/>
              </a:ext>
            </a:extLst>
          </a:blip>
          <a:srcRect t="21448"/>
          <a:stretch/>
        </p:blipFill>
        <p:spPr bwMode="auto">
          <a:xfrm>
            <a:off x="0" y="3420074"/>
            <a:ext cx="9144000" cy="3429000"/>
          </a:xfrm>
          <a:prstGeom prst="rect">
            <a:avLst/>
          </a:prstGeom>
          <a:noFill/>
          <a:extLst>
            <a:ext uri="{909E8E84-426E-40dd-AFC4-6F175D3DCCD1}">
              <a14:hiddenFill xmlns:a14="http://schemas.microsoft.com/office/drawing/2010/main" xmlns="">
                <a:solidFill>
                  <a:srgbClr val="FFFFFF"/>
                </a:solidFill>
              </a14:hiddenFill>
            </a:ext>
          </a:extLst>
        </p:spPr>
      </p:pic>
      <p:sp>
        <p:nvSpPr>
          <p:cNvPr id="9" name="Text Placeholder 8"/>
          <p:cNvSpPr>
            <a:spLocks noGrp="1"/>
          </p:cNvSpPr>
          <p:nvPr>
            <p:ph type="body" sz="quarter" idx="11"/>
          </p:nvPr>
        </p:nvSpPr>
        <p:spPr/>
        <p:txBody>
          <a:bodyPr>
            <a:noAutofit/>
          </a:bodyPr>
          <a:lstStyle/>
          <a:p>
            <a:pPr marL="342900" indent="-342900">
              <a:buFont typeface="Arial" panose="020B0604020202020204" pitchFamily="34" charset="0"/>
              <a:buChar char="•"/>
            </a:pPr>
            <a:r>
              <a:rPr lang="en-US" dirty="0"/>
              <a:t>HAB Task Force</a:t>
            </a:r>
          </a:p>
          <a:p>
            <a:pPr marL="1028700" lvl="1" indent="-342900"/>
            <a:r>
              <a:rPr lang="en-US" sz="2000" dirty="0"/>
              <a:t>Detect &amp; Study</a:t>
            </a:r>
          </a:p>
          <a:p>
            <a:pPr marL="342900" indent="-342900">
              <a:buFont typeface="Arial" panose="020B0604020202020204" pitchFamily="34" charset="0"/>
              <a:buChar char="•"/>
            </a:pPr>
            <a:r>
              <a:rPr lang="en-US" dirty="0"/>
              <a:t>HAB Hotline</a:t>
            </a:r>
          </a:p>
          <a:p>
            <a:pPr marL="1028700" lvl="1" indent="-342900"/>
            <a:r>
              <a:rPr lang="en-US" sz="2000" dirty="0"/>
              <a:t>Report</a:t>
            </a:r>
          </a:p>
          <a:p>
            <a:pPr marL="342900" indent="-342900">
              <a:buFont typeface="Arial" panose="020B0604020202020204" pitchFamily="34" charset="0"/>
              <a:buChar char="•"/>
            </a:pPr>
            <a:r>
              <a:rPr lang="en-US" dirty="0"/>
              <a:t>VA Health Department</a:t>
            </a:r>
          </a:p>
          <a:p>
            <a:pPr marL="1028700" lvl="1" indent="-342900"/>
            <a:r>
              <a:rPr lang="en-US" sz="2000" dirty="0"/>
              <a:t>Respond</a:t>
            </a:r>
          </a:p>
          <a:p>
            <a:endParaRPr lang="en-US" dirty="0"/>
          </a:p>
        </p:txBody>
      </p:sp>
      <p:sp>
        <p:nvSpPr>
          <p:cNvPr id="19" name="Text Placeholder 18"/>
          <p:cNvSpPr>
            <a:spLocks noGrp="1"/>
          </p:cNvSpPr>
          <p:nvPr>
            <p:ph type="body" sz="quarter" idx="14"/>
          </p:nvPr>
        </p:nvSpPr>
        <p:spPr>
          <a:xfrm>
            <a:off x="441435" y="675560"/>
            <a:ext cx="3930868" cy="1830106"/>
          </a:xfrm>
        </p:spPr>
        <p:txBody>
          <a:bodyPr/>
          <a:lstStyle/>
          <a:p>
            <a:r>
              <a:rPr lang="en-US" dirty="0" smtClean="0"/>
              <a:t>Current Methods</a:t>
            </a:r>
            <a:endParaRPr lang="en-US" dirty="0"/>
          </a:p>
        </p:txBody>
      </p:sp>
      <p:sp>
        <p:nvSpPr>
          <p:cNvPr id="10" name="Text Placeholder 9"/>
          <p:cNvSpPr>
            <a:spLocks noGrp="1"/>
          </p:cNvSpPr>
          <p:nvPr>
            <p:ph type="body" sz="quarter" idx="13"/>
          </p:nvPr>
        </p:nvSpPr>
        <p:spPr>
          <a:xfrm>
            <a:off x="6848856" y="3145754"/>
            <a:ext cx="2295144" cy="274320"/>
          </a:xfrm>
        </p:spPr>
        <p:txBody>
          <a:bodyPr>
            <a:normAutofit fontScale="40000" lnSpcReduction="20000"/>
          </a:bodyPr>
          <a:lstStyle/>
          <a:p>
            <a:r>
              <a:rPr lang="en-US" sz="2000" dirty="0" smtClean="0"/>
              <a:t>Chesapeake Bay Foundation. Hampton Roads Algal Bloom. 10/19/2015</a:t>
            </a:r>
            <a:endParaRPr lang="en-US" sz="2000" dirty="0"/>
          </a:p>
        </p:txBody>
      </p:sp>
    </p:spTree>
    <p:extLst>
      <p:ext uri="{BB962C8B-B14F-4D97-AF65-F5344CB8AC3E}">
        <p14:creationId xmlns:p14="http://schemas.microsoft.com/office/powerpoint/2010/main" val="38063072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3352801" y="4709160"/>
            <a:ext cx="5169407" cy="704088"/>
          </a:xfrm>
        </p:spPr>
        <p:txBody>
          <a:bodyPr>
            <a:noAutofit/>
          </a:bodyPr>
          <a:lstStyle/>
          <a:p>
            <a:r>
              <a:rPr lang="en-US" dirty="0" smtClean="0"/>
              <a:t>routine and emergency assessment of HABs</a:t>
            </a:r>
          </a:p>
          <a:p>
            <a:r>
              <a:rPr lang="en-US" dirty="0" smtClean="0"/>
              <a:t>policies and regulations that prevent HABs</a:t>
            </a:r>
            <a:endParaRPr lang="en-US" dirty="0"/>
          </a:p>
        </p:txBody>
      </p:sp>
      <p:sp>
        <p:nvSpPr>
          <p:cNvPr id="7" name="Text Placeholder 6"/>
          <p:cNvSpPr>
            <a:spLocks noGrp="1"/>
          </p:cNvSpPr>
          <p:nvPr>
            <p:ph type="body" sz="quarter" idx="14"/>
          </p:nvPr>
        </p:nvSpPr>
        <p:spPr/>
        <p:txBody>
          <a:bodyPr>
            <a:noAutofit/>
          </a:bodyPr>
          <a:lstStyle/>
          <a:p>
            <a:pPr marL="347663" indent="-347663"/>
            <a:r>
              <a:rPr lang="en-US" dirty="0" smtClean="0"/>
              <a:t>Objectives</a:t>
            </a:r>
            <a:endParaRPr lang="en-US" dirty="0"/>
          </a:p>
        </p:txBody>
      </p:sp>
      <p:sp>
        <p:nvSpPr>
          <p:cNvPr id="10" name="Text Placeholder 9"/>
          <p:cNvSpPr>
            <a:spLocks noGrp="1"/>
          </p:cNvSpPr>
          <p:nvPr>
            <p:ph type="body" sz="quarter" idx="15"/>
          </p:nvPr>
        </p:nvSpPr>
        <p:spPr>
          <a:xfrm>
            <a:off x="594360" y="2115312"/>
            <a:ext cx="2054247" cy="768096"/>
          </a:xfrm>
        </p:spPr>
        <p:txBody>
          <a:bodyPr/>
          <a:lstStyle/>
          <a:p>
            <a:pPr algn="l"/>
            <a:r>
              <a:rPr lang="en-US" dirty="0" smtClean="0"/>
              <a:t>Create</a:t>
            </a:r>
            <a:endParaRPr lang="en-US" dirty="0"/>
          </a:p>
        </p:txBody>
      </p:sp>
      <p:sp>
        <p:nvSpPr>
          <p:cNvPr id="11" name="Text Placeholder 10"/>
          <p:cNvSpPr>
            <a:spLocks noGrp="1"/>
          </p:cNvSpPr>
          <p:nvPr>
            <p:ph type="body" sz="quarter" idx="16"/>
          </p:nvPr>
        </p:nvSpPr>
        <p:spPr>
          <a:xfrm>
            <a:off x="3352801" y="2103120"/>
            <a:ext cx="5169408" cy="704088"/>
          </a:xfrm>
        </p:spPr>
        <p:txBody>
          <a:bodyPr>
            <a:noAutofit/>
          </a:bodyPr>
          <a:lstStyle/>
          <a:p>
            <a:r>
              <a:rPr lang="en-US" dirty="0" smtClean="0"/>
              <a:t>a tool to estimate chlorophyll-a concentrations from Landsat 8 OLI Data</a:t>
            </a:r>
            <a:endParaRPr lang="en-US" dirty="0"/>
          </a:p>
        </p:txBody>
      </p:sp>
      <p:sp>
        <p:nvSpPr>
          <p:cNvPr id="12" name="Text Placeholder 11"/>
          <p:cNvSpPr>
            <a:spLocks noGrp="1"/>
          </p:cNvSpPr>
          <p:nvPr>
            <p:ph type="body" sz="quarter" idx="17"/>
          </p:nvPr>
        </p:nvSpPr>
        <p:spPr>
          <a:xfrm>
            <a:off x="594360" y="4721352"/>
            <a:ext cx="2506192" cy="768096"/>
          </a:xfrm>
        </p:spPr>
        <p:txBody>
          <a:bodyPr/>
          <a:lstStyle/>
          <a:p>
            <a:pPr algn="l"/>
            <a:r>
              <a:rPr lang="en-US" dirty="0" smtClean="0"/>
              <a:t>Improve</a:t>
            </a:r>
            <a:endParaRPr lang="en-US" dirty="0"/>
          </a:p>
        </p:txBody>
      </p:sp>
      <p:sp>
        <p:nvSpPr>
          <p:cNvPr id="13" name="Text Placeholder 12"/>
          <p:cNvSpPr>
            <a:spLocks noGrp="1"/>
          </p:cNvSpPr>
          <p:nvPr>
            <p:ph type="body" sz="quarter" idx="18"/>
          </p:nvPr>
        </p:nvSpPr>
        <p:spPr>
          <a:xfrm>
            <a:off x="594360" y="3418332"/>
            <a:ext cx="2663847" cy="768096"/>
          </a:xfrm>
        </p:spPr>
        <p:txBody>
          <a:bodyPr/>
          <a:lstStyle/>
          <a:p>
            <a:pPr algn="l"/>
            <a:r>
              <a:rPr lang="en-US" dirty="0" smtClean="0"/>
              <a:t>Cultivate</a:t>
            </a:r>
            <a:endParaRPr lang="en-US" dirty="0"/>
          </a:p>
        </p:txBody>
      </p:sp>
      <p:sp>
        <p:nvSpPr>
          <p:cNvPr id="14" name="Text Placeholder 13"/>
          <p:cNvSpPr>
            <a:spLocks noGrp="1"/>
          </p:cNvSpPr>
          <p:nvPr>
            <p:ph type="body" sz="quarter" idx="19"/>
          </p:nvPr>
        </p:nvSpPr>
        <p:spPr>
          <a:xfrm>
            <a:off x="3352801" y="3406140"/>
            <a:ext cx="5169407" cy="704088"/>
          </a:xfrm>
        </p:spPr>
        <p:txBody>
          <a:bodyPr>
            <a:noAutofit/>
          </a:bodyPr>
          <a:lstStyle/>
          <a:p>
            <a:r>
              <a:rPr lang="en-US" dirty="0" smtClean="0"/>
              <a:t>a better understanding of the causes and impacts of HABs</a:t>
            </a:r>
            <a:endParaRPr lang="en-US" dirty="0"/>
          </a:p>
        </p:txBody>
      </p:sp>
    </p:spTree>
    <p:extLst>
      <p:ext uri="{BB962C8B-B14F-4D97-AF65-F5344CB8AC3E}">
        <p14:creationId xmlns:p14="http://schemas.microsoft.com/office/powerpoint/2010/main" val="3807704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3405367" y="5293546"/>
            <a:ext cx="5169407" cy="704088"/>
          </a:xfrm>
        </p:spPr>
        <p:txBody>
          <a:bodyPr>
            <a:noAutofit/>
          </a:bodyPr>
          <a:lstStyle/>
          <a:p>
            <a:r>
              <a:rPr lang="en-US" dirty="0" smtClean="0"/>
              <a:t>routine and emergency assessment of HABs</a:t>
            </a:r>
          </a:p>
        </p:txBody>
      </p:sp>
      <p:sp>
        <p:nvSpPr>
          <p:cNvPr id="7" name="Text Placeholder 6"/>
          <p:cNvSpPr>
            <a:spLocks noGrp="1"/>
          </p:cNvSpPr>
          <p:nvPr>
            <p:ph type="body" sz="quarter" idx="14"/>
          </p:nvPr>
        </p:nvSpPr>
        <p:spPr/>
        <p:txBody>
          <a:bodyPr>
            <a:noAutofit/>
          </a:bodyPr>
          <a:lstStyle/>
          <a:p>
            <a:pPr marL="347663" indent="-347663"/>
            <a:r>
              <a:rPr lang="en-US" dirty="0" smtClean="0"/>
              <a:t>Objectives</a:t>
            </a:r>
            <a:endParaRPr lang="en-US" dirty="0"/>
          </a:p>
        </p:txBody>
      </p:sp>
      <p:sp>
        <p:nvSpPr>
          <p:cNvPr id="10" name="Text Placeholder 9"/>
          <p:cNvSpPr>
            <a:spLocks noGrp="1"/>
          </p:cNvSpPr>
          <p:nvPr>
            <p:ph type="body" sz="quarter" idx="15"/>
          </p:nvPr>
        </p:nvSpPr>
        <p:spPr>
          <a:xfrm>
            <a:off x="687175" y="2939796"/>
            <a:ext cx="2054247" cy="768096"/>
          </a:xfrm>
        </p:spPr>
        <p:txBody>
          <a:bodyPr/>
          <a:lstStyle/>
          <a:p>
            <a:pPr algn="l"/>
            <a:r>
              <a:rPr lang="en-US" dirty="0" smtClean="0"/>
              <a:t>Create</a:t>
            </a:r>
            <a:endParaRPr lang="en-US" dirty="0"/>
          </a:p>
        </p:txBody>
      </p:sp>
      <p:sp>
        <p:nvSpPr>
          <p:cNvPr id="11" name="Text Placeholder 10"/>
          <p:cNvSpPr>
            <a:spLocks noGrp="1"/>
          </p:cNvSpPr>
          <p:nvPr>
            <p:ph type="body" sz="quarter" idx="16"/>
          </p:nvPr>
        </p:nvSpPr>
        <p:spPr>
          <a:xfrm>
            <a:off x="3405366" y="3046111"/>
            <a:ext cx="5169408" cy="704088"/>
          </a:xfrm>
        </p:spPr>
        <p:txBody>
          <a:bodyPr>
            <a:noAutofit/>
          </a:bodyPr>
          <a:lstStyle/>
          <a:p>
            <a:r>
              <a:rPr lang="en-US" dirty="0" smtClean="0"/>
              <a:t>a python tool that processes raw Landsat 8 OLI images and produces a chlorophyll-a </a:t>
            </a:r>
            <a:r>
              <a:rPr lang="en-US" dirty="0" err="1" smtClean="0"/>
              <a:t>chloropleth</a:t>
            </a:r>
            <a:r>
              <a:rPr lang="en-US" dirty="0" smtClean="0"/>
              <a:t> map</a:t>
            </a:r>
            <a:endParaRPr lang="en-US" dirty="0"/>
          </a:p>
        </p:txBody>
      </p:sp>
      <p:sp>
        <p:nvSpPr>
          <p:cNvPr id="12" name="Text Placeholder 11"/>
          <p:cNvSpPr>
            <a:spLocks noGrp="1"/>
          </p:cNvSpPr>
          <p:nvPr>
            <p:ph type="body" sz="quarter" idx="17"/>
          </p:nvPr>
        </p:nvSpPr>
        <p:spPr>
          <a:xfrm>
            <a:off x="603093" y="5261542"/>
            <a:ext cx="2506192" cy="768096"/>
          </a:xfrm>
        </p:spPr>
        <p:txBody>
          <a:bodyPr/>
          <a:lstStyle/>
          <a:p>
            <a:pPr algn="l"/>
            <a:r>
              <a:rPr lang="en-US" dirty="0" smtClean="0"/>
              <a:t>Improve</a:t>
            </a:r>
            <a:endParaRPr lang="en-US" dirty="0"/>
          </a:p>
        </p:txBody>
      </p:sp>
      <p:sp>
        <p:nvSpPr>
          <p:cNvPr id="13" name="Text Placeholder 12"/>
          <p:cNvSpPr>
            <a:spLocks noGrp="1"/>
          </p:cNvSpPr>
          <p:nvPr>
            <p:ph type="body" sz="quarter" idx="18"/>
          </p:nvPr>
        </p:nvSpPr>
        <p:spPr>
          <a:xfrm>
            <a:off x="567196" y="4091940"/>
            <a:ext cx="2663847" cy="768096"/>
          </a:xfrm>
        </p:spPr>
        <p:txBody>
          <a:bodyPr/>
          <a:lstStyle/>
          <a:p>
            <a:pPr algn="l"/>
            <a:r>
              <a:rPr lang="en-US" dirty="0" smtClean="0"/>
              <a:t>Cultivate</a:t>
            </a:r>
            <a:endParaRPr lang="en-US" dirty="0"/>
          </a:p>
        </p:txBody>
      </p:sp>
      <p:sp>
        <p:nvSpPr>
          <p:cNvPr id="14" name="Text Placeholder 13"/>
          <p:cNvSpPr>
            <a:spLocks noGrp="1"/>
          </p:cNvSpPr>
          <p:nvPr>
            <p:ph type="body" sz="quarter" idx="19"/>
          </p:nvPr>
        </p:nvSpPr>
        <p:spPr>
          <a:xfrm>
            <a:off x="3394855" y="4264648"/>
            <a:ext cx="5169407" cy="704088"/>
          </a:xfrm>
        </p:spPr>
        <p:txBody>
          <a:bodyPr>
            <a:noAutofit/>
          </a:bodyPr>
          <a:lstStyle/>
          <a:p>
            <a:r>
              <a:rPr lang="en-US" dirty="0" smtClean="0"/>
              <a:t>a better understanding of the causes and impacts of HABs</a:t>
            </a:r>
            <a:endParaRPr lang="en-US" dirty="0"/>
          </a:p>
        </p:txBody>
      </p:sp>
      <p:sp>
        <p:nvSpPr>
          <p:cNvPr id="2" name="TextBox 1"/>
          <p:cNvSpPr txBox="1"/>
          <p:nvPr/>
        </p:nvSpPr>
        <p:spPr>
          <a:xfrm>
            <a:off x="603093" y="1836559"/>
            <a:ext cx="2497459" cy="701731"/>
          </a:xfrm>
          <a:prstGeom prst="rect">
            <a:avLst/>
          </a:prstGeom>
          <a:noFill/>
        </p:spPr>
        <p:txBody>
          <a:bodyPr wrap="square" rtlCol="0">
            <a:spAutoFit/>
          </a:bodyPr>
          <a:lstStyle/>
          <a:p>
            <a:pPr lvl="0">
              <a:lnSpc>
                <a:spcPct val="90000"/>
              </a:lnSpc>
              <a:spcBef>
                <a:spcPts val="1000"/>
              </a:spcBef>
            </a:pPr>
            <a:r>
              <a:rPr lang="en-US" sz="4400" b="1" dirty="0" smtClean="0">
                <a:solidFill>
                  <a:srgbClr val="75AADB"/>
                </a:solidFill>
              </a:rPr>
              <a:t>Develop</a:t>
            </a:r>
            <a:endParaRPr lang="en-US" sz="4400" b="1" dirty="0">
              <a:solidFill>
                <a:srgbClr val="75AADB"/>
              </a:solidFill>
            </a:endParaRPr>
          </a:p>
        </p:txBody>
      </p:sp>
      <p:sp>
        <p:nvSpPr>
          <p:cNvPr id="4" name="TextBox 3"/>
          <p:cNvSpPr txBox="1"/>
          <p:nvPr/>
        </p:nvSpPr>
        <p:spPr>
          <a:xfrm>
            <a:off x="3394855" y="1884657"/>
            <a:ext cx="4890499" cy="1015663"/>
          </a:xfrm>
          <a:prstGeom prst="rect">
            <a:avLst/>
          </a:prstGeom>
          <a:noFill/>
        </p:spPr>
        <p:txBody>
          <a:bodyPr wrap="square" rtlCol="0">
            <a:spAutoFit/>
          </a:bodyPr>
          <a:lstStyle/>
          <a:p>
            <a:r>
              <a:rPr lang="en-US" sz="2000" dirty="0"/>
              <a:t>a</a:t>
            </a:r>
            <a:r>
              <a:rPr lang="en-US" sz="2000" dirty="0" smtClean="0"/>
              <a:t>n algorithm to combine Landsat 8, </a:t>
            </a:r>
            <a:r>
              <a:rPr lang="en-US" sz="2000" dirty="0" err="1" smtClean="0"/>
              <a:t>AquaMODIS</a:t>
            </a:r>
            <a:r>
              <a:rPr lang="en-US" sz="2000" smtClean="0"/>
              <a:t>, </a:t>
            </a:r>
            <a:r>
              <a:rPr lang="en-US" sz="2000" dirty="0" smtClean="0"/>
              <a:t>and </a:t>
            </a:r>
            <a:r>
              <a:rPr lang="en-US" sz="2000" i="1" dirty="0" smtClean="0"/>
              <a:t>in situ </a:t>
            </a:r>
            <a:r>
              <a:rPr lang="en-US" sz="2000" dirty="0" smtClean="0"/>
              <a:t>data to estimate chlorophyll-a concentrations </a:t>
            </a:r>
            <a:endParaRPr lang="en-US" sz="2000" dirty="0"/>
          </a:p>
        </p:txBody>
      </p:sp>
    </p:spTree>
    <p:extLst>
      <p:ext uri="{BB962C8B-B14F-4D97-AF65-F5344CB8AC3E}">
        <p14:creationId xmlns:p14="http://schemas.microsoft.com/office/powerpoint/2010/main" val="32017962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r>
              <a:rPr lang="en-US" dirty="0" smtClean="0"/>
              <a:t>NASA Earth Observations</a:t>
            </a:r>
            <a:endParaRPr lang="en-US" dirty="0"/>
          </a:p>
        </p:txBody>
      </p:sp>
      <p:sp>
        <p:nvSpPr>
          <p:cNvPr id="4" name="Text Placeholder 3"/>
          <p:cNvSpPr>
            <a:spLocks noGrp="1"/>
          </p:cNvSpPr>
          <p:nvPr>
            <p:ph type="body" sz="quarter" idx="15"/>
          </p:nvPr>
        </p:nvSpPr>
        <p:spPr>
          <a:xfrm>
            <a:off x="883918" y="1888743"/>
            <a:ext cx="2728163" cy="768096"/>
          </a:xfrm>
        </p:spPr>
        <p:txBody>
          <a:bodyPr>
            <a:normAutofit fontScale="70000" lnSpcReduction="20000"/>
          </a:bodyPr>
          <a:lstStyle/>
          <a:p>
            <a:r>
              <a:rPr lang="en-US" dirty="0" smtClean="0"/>
              <a:t>Landsat 8 OLI</a:t>
            </a:r>
            <a:endParaRPr lang="en-US" dirty="0"/>
          </a:p>
        </p:txBody>
      </p:sp>
      <p:sp>
        <p:nvSpPr>
          <p:cNvPr id="6" name="Text Placeholder 5"/>
          <p:cNvSpPr>
            <a:spLocks noGrp="1"/>
          </p:cNvSpPr>
          <p:nvPr>
            <p:ph type="body" sz="quarter" idx="17"/>
          </p:nvPr>
        </p:nvSpPr>
        <p:spPr>
          <a:xfrm>
            <a:off x="5283391" y="1887055"/>
            <a:ext cx="3078481" cy="768096"/>
          </a:xfrm>
        </p:spPr>
        <p:txBody>
          <a:bodyPr>
            <a:normAutofit fontScale="77500" lnSpcReduction="20000"/>
          </a:bodyPr>
          <a:lstStyle/>
          <a:p>
            <a:pPr algn="l"/>
            <a:r>
              <a:rPr lang="en-US" dirty="0" smtClean="0"/>
              <a:t>Aqua MODIS</a:t>
            </a:r>
            <a:endParaRPr lang="en-US" dirty="0"/>
          </a:p>
        </p:txBody>
      </p:sp>
      <p:pic>
        <p:nvPicPr>
          <p:cNvPr id="8" name="Picture 6" descr="03 Landsat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2131" y="2656839"/>
            <a:ext cx="2276502" cy="1858369"/>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4" descr="06 Aqua.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12386" y="2656839"/>
            <a:ext cx="3549486" cy="185836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02111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sz="quarter" idx="14"/>
          </p:nvPr>
        </p:nvSpPr>
        <p:spPr/>
        <p:txBody>
          <a:bodyPr/>
          <a:lstStyle/>
          <a:p>
            <a:r>
              <a:rPr lang="en-US" dirty="0" smtClean="0"/>
              <a:t>Methodology</a:t>
            </a:r>
            <a:endParaRPr lang="en-US" dirty="0"/>
          </a:p>
        </p:txBody>
      </p:sp>
      <p:grpSp>
        <p:nvGrpSpPr>
          <p:cNvPr id="6" name="Group 5"/>
          <p:cNvGrpSpPr/>
          <p:nvPr/>
        </p:nvGrpSpPr>
        <p:grpSpPr>
          <a:xfrm>
            <a:off x="381742" y="1524000"/>
            <a:ext cx="8271153" cy="5067300"/>
            <a:chOff x="97147" y="10743923"/>
            <a:chExt cx="6159376" cy="5073437"/>
          </a:xfrm>
        </p:grpSpPr>
        <p:sp>
          <p:nvSpPr>
            <p:cNvPr id="7" name="Rounded Rectangle 6"/>
            <p:cNvSpPr/>
            <p:nvPr/>
          </p:nvSpPr>
          <p:spPr>
            <a:xfrm>
              <a:off x="1498669" y="14907322"/>
              <a:ext cx="4757854" cy="910038"/>
            </a:xfrm>
            <a:prstGeom prst="roundRect">
              <a:avLst/>
            </a:prstGeom>
            <a:solidFill>
              <a:srgbClr val="FFFFFF"/>
            </a:solidFill>
            <a:ln w="25400" cap="flat" cmpd="sng" algn="ctr">
              <a:solidFill>
                <a:srgbClr val="699AC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srgbClr val="FFFFFF"/>
                </a:solidFill>
                <a:effectLst/>
                <a:uLnTx/>
                <a:uFillTx/>
                <a:latin typeface="Arial"/>
                <a:ea typeface="+mn-ea"/>
                <a:cs typeface="+mn-cs"/>
                <a:sym typeface="Arial"/>
              </a:endParaRPr>
            </a:p>
          </p:txBody>
        </p:sp>
        <p:graphicFrame>
          <p:nvGraphicFramePr>
            <p:cNvPr id="8" name="Diagram 7"/>
            <p:cNvGraphicFramePr/>
            <p:nvPr>
              <p:extLst>
                <p:ext uri="{D42A27DB-BD31-4B8C-83A1-F6EECF244321}">
                  <p14:modId xmlns:p14="http://schemas.microsoft.com/office/powerpoint/2010/main" val="419717915"/>
                </p:ext>
              </p:extLst>
            </p:nvPr>
          </p:nvGraphicFramePr>
          <p:xfrm>
            <a:off x="116113" y="10743923"/>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p:cNvSpPr txBox="1"/>
            <p:nvPr/>
          </p:nvSpPr>
          <p:spPr>
            <a:xfrm>
              <a:off x="2189440" y="14946339"/>
              <a:ext cx="3376312" cy="832003"/>
            </a:xfrm>
            <a:prstGeom prst="rect">
              <a:avLst/>
            </a:prstGeom>
            <a:noFill/>
          </p:spPr>
          <p:txBody>
            <a:bodyPr wrap="square" rtlCol="0">
              <a:spAutoFit/>
            </a:bodyPr>
            <a:lstStyle/>
            <a:p>
              <a:pPr algn="ctr" defTabSz="914400"/>
              <a:r>
                <a:rPr lang="en-US" sz="2400" b="1" kern="0" dirty="0" smtClean="0">
                  <a:solidFill>
                    <a:srgbClr val="767171"/>
                  </a:solidFill>
                  <a:cs typeface="Arial"/>
                  <a:sym typeface="Arial"/>
                </a:rPr>
                <a:t>Chesapeake Bay </a:t>
              </a:r>
            </a:p>
            <a:p>
              <a:pPr algn="ctr" defTabSz="914400"/>
              <a:r>
                <a:rPr lang="en-US" sz="2400" b="1" kern="0" dirty="0" smtClean="0">
                  <a:solidFill>
                    <a:srgbClr val="767171"/>
                  </a:solidFill>
                  <a:cs typeface="Arial"/>
                  <a:sym typeface="Arial"/>
                </a:rPr>
                <a:t>Chlorophyll Hotspot Identifier   </a:t>
              </a:r>
              <a:endParaRPr lang="en-US" sz="2400" b="1" kern="0" dirty="0">
                <a:solidFill>
                  <a:srgbClr val="767171"/>
                </a:solidFill>
                <a:cs typeface="Arial"/>
                <a:sym typeface="Arial"/>
              </a:endParaRPr>
            </a:p>
          </p:txBody>
        </p:sp>
        <p:sp>
          <p:nvSpPr>
            <p:cNvPr id="10" name="Chevron 9"/>
            <p:cNvSpPr/>
            <p:nvPr/>
          </p:nvSpPr>
          <p:spPr>
            <a:xfrm>
              <a:off x="97147" y="14907323"/>
              <a:ext cx="1338146" cy="910037"/>
            </a:xfrm>
            <a:prstGeom prst="chevron">
              <a:avLst/>
            </a:prstGeom>
            <a:solidFill>
              <a:schemeClr val="accent1">
                <a:alpha val="90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srgbClr val="767171"/>
                </a:solidFill>
                <a:effectLst/>
                <a:uLnTx/>
                <a:uFillTx/>
                <a:latin typeface="Arial"/>
                <a:ea typeface="+mn-ea"/>
                <a:cs typeface="+mn-cs"/>
                <a:sym typeface="Arial"/>
              </a:endParaRPr>
            </a:p>
          </p:txBody>
        </p:sp>
        <p:sp>
          <p:nvSpPr>
            <p:cNvPr id="11" name="TextBox 10"/>
            <p:cNvSpPr txBox="1"/>
            <p:nvPr/>
          </p:nvSpPr>
          <p:spPr>
            <a:xfrm>
              <a:off x="485016" y="15180062"/>
              <a:ext cx="817755" cy="364559"/>
            </a:xfrm>
            <a:prstGeom prst="rect">
              <a:avLst/>
            </a:prstGeom>
            <a:noFill/>
          </p:spPr>
          <p:txBody>
            <a:bodyPr wrap="square" rtlCol="0">
              <a:spAutoFit/>
            </a:bodyPr>
            <a:lstStyle/>
            <a:p>
              <a:pPr defTabSz="914400"/>
              <a:r>
                <a:rPr lang="en-US" sz="2000" b="1" kern="0" dirty="0" smtClean="0">
                  <a:solidFill>
                    <a:srgbClr val="FFFFFF"/>
                  </a:solidFill>
                  <a:cs typeface="Arial"/>
                  <a:sym typeface="Arial"/>
                </a:rPr>
                <a:t>Python</a:t>
              </a:r>
              <a:endParaRPr lang="en-US" sz="2000" b="1" kern="0" dirty="0">
                <a:solidFill>
                  <a:srgbClr val="FFFFFF"/>
                </a:solidFill>
                <a:cs typeface="Arial"/>
                <a:sym typeface="Arial"/>
              </a:endParaRPr>
            </a:p>
          </p:txBody>
        </p:sp>
      </p:grpSp>
    </p:spTree>
    <p:extLst>
      <p:ext uri="{BB962C8B-B14F-4D97-AF65-F5344CB8AC3E}">
        <p14:creationId xmlns:p14="http://schemas.microsoft.com/office/powerpoint/2010/main" val="2146677997"/>
      </p:ext>
    </p:extLst>
  </p:cSld>
  <p:clrMapOvr>
    <a:masterClrMapping/>
  </p:clrMapOvr>
</p:sld>
</file>

<file path=ppt/theme/theme1.xml><?xml version="1.0" encoding="utf-8"?>
<a:theme xmlns:a="http://schemas.openxmlformats.org/drawingml/2006/main" name="Office Theme">
  <a:themeElements>
    <a:clrScheme name="Water 15">
      <a:dk1>
        <a:srgbClr val="767171"/>
      </a:dk1>
      <a:lt1>
        <a:srgbClr val="FFFFFF"/>
      </a:lt1>
      <a:dk2>
        <a:srgbClr val="767171"/>
      </a:dk2>
      <a:lt2>
        <a:srgbClr val="FFFFFF"/>
      </a:lt2>
      <a:accent1>
        <a:srgbClr val="75AADB"/>
      </a:accent1>
      <a:accent2>
        <a:srgbClr val="8992C8"/>
      </a:accent2>
      <a:accent3>
        <a:srgbClr val="9879B7"/>
      </a:accent3>
      <a:accent4>
        <a:srgbClr val="FFE07F"/>
      </a:accent4>
      <a:accent5>
        <a:srgbClr val="FDC760"/>
      </a:accent5>
      <a:accent6>
        <a:srgbClr val="FBAE40"/>
      </a:accent6>
      <a:hlink>
        <a:srgbClr val="75AADB"/>
      </a:hlink>
      <a:folHlink>
        <a:srgbClr val="75AADB"/>
      </a:folHlink>
    </a:clrScheme>
    <a:fontScheme name="DEVELOP">
      <a:majorFont>
        <a:latin typeface="Century Gothic"/>
        <a:ea typeface=""/>
        <a:cs typeface=""/>
      </a:majorFont>
      <a:minorFont>
        <a:latin typeface="Century Gothic"/>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2783</TotalTime>
  <Words>1392</Words>
  <Application>Microsoft Office PowerPoint</Application>
  <PresentationFormat>On-screen Show (4:3)</PresentationFormat>
  <Paragraphs>143</Paragraphs>
  <Slides>14</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Century Gothic</vt:lpstr>
      <vt:lpstr>Garamond</vt:lpstr>
      <vt:lpstr>Helvetica Neue</vt:lpstr>
      <vt:lpstr>Questrial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Childs, Lauren M. (LARC-E3)[DEVELOP - Wise County (LaRC)]</cp:lastModifiedBy>
  <cp:revision>172</cp:revision>
  <dcterms:created xsi:type="dcterms:W3CDTF">2015-05-18T13:26:09Z</dcterms:created>
  <dcterms:modified xsi:type="dcterms:W3CDTF">2015-10-30T19:17:56Z</dcterms:modified>
</cp:coreProperties>
</file>