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5"/>
  </p:notesMasterIdLst>
  <p:sldIdLst>
    <p:sldId id="321" r:id="rId5"/>
    <p:sldId id="323" r:id="rId6"/>
    <p:sldId id="324" r:id="rId7"/>
    <p:sldId id="325" r:id="rId8"/>
    <p:sldId id="326" r:id="rId9"/>
    <p:sldId id="327" r:id="rId10"/>
    <p:sldId id="337" r:id="rId11"/>
    <p:sldId id="339" r:id="rId12"/>
    <p:sldId id="350" r:id="rId13"/>
    <p:sldId id="351" r:id="rId14"/>
    <p:sldId id="329" r:id="rId15"/>
    <p:sldId id="328" r:id="rId16"/>
    <p:sldId id="330" r:id="rId17"/>
    <p:sldId id="332" r:id="rId18"/>
    <p:sldId id="331" r:id="rId19"/>
    <p:sldId id="346" r:id="rId20"/>
    <p:sldId id="345" r:id="rId21"/>
    <p:sldId id="340" r:id="rId22"/>
    <p:sldId id="341" r:id="rId23"/>
    <p:sldId id="348" r:id="rId24"/>
    <p:sldId id="344" r:id="rId25"/>
    <p:sldId id="352" r:id="rId26"/>
    <p:sldId id="355" r:id="rId27"/>
    <p:sldId id="353" r:id="rId28"/>
    <p:sldId id="347" r:id="rId29"/>
    <p:sldId id="356" r:id="rId30"/>
    <p:sldId id="334" r:id="rId31"/>
    <p:sldId id="335" r:id="rId32"/>
    <p:sldId id="349" r:id="rId33"/>
    <p:sldId id="30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ryl Kruskopf" initials="MK" lastIdx="1" clrIdx="0">
    <p:extLst>
      <p:ext uri="{19B8F6BF-5375-455C-9EA6-DF929625EA0E}">
        <p15:presenceInfo xmlns:p15="http://schemas.microsoft.com/office/powerpoint/2012/main" userId="S::meryl.kruskopf@ssaihq.com::6f4c8361-2519-4fbd-afca-92e67429f84b" providerId="AD"/>
      </p:ext>
    </p:extLst>
  </p:cmAuthor>
  <p:cmAuthor id="2" name="Mireille Vargas" initials="MV" lastIdx="8" clrIdx="1">
    <p:extLst>
      <p:ext uri="{19B8F6BF-5375-455C-9EA6-DF929625EA0E}">
        <p15:presenceInfo xmlns:p15="http://schemas.microsoft.com/office/powerpoint/2012/main" userId="S::mireille.vargas@ssaihq.com::7af5c2eb-75cb-4637-bdc0-4d6579c144d7" providerId="AD"/>
      </p:ext>
    </p:extLst>
  </p:cmAuthor>
  <p:cmAuthor id="3" name="Ryan Hammock" initials="RH" lastIdx="6" clrIdx="2">
    <p:extLst>
      <p:ext uri="{19B8F6BF-5375-455C-9EA6-DF929625EA0E}">
        <p15:presenceInfo xmlns:p15="http://schemas.microsoft.com/office/powerpoint/2012/main" userId="S::ryan.hammock@ssaihq.com::d8896f23-74e1-4b0e-9513-ab80e2aad4e0" providerId="AD"/>
      </p:ext>
    </p:extLst>
  </p:cmAuthor>
  <p:cmAuthor id="4" name="John Dialesandro" initials="JD" lastIdx="18" clrIdx="3">
    <p:extLst>
      <p:ext uri="{19B8F6BF-5375-455C-9EA6-DF929625EA0E}">
        <p15:presenceInfo xmlns:p15="http://schemas.microsoft.com/office/powerpoint/2012/main" userId="S::john.dialesandro@ssaihq.com::cd5301b1-9336-44d8-8276-9d2e7b71f2d7" providerId="AD"/>
      </p:ext>
    </p:extLst>
  </p:cmAuthor>
  <p:cmAuthor id="5" name="Michael Marvin" initials="MM" lastIdx="5" clrIdx="4">
    <p:extLst>
      <p:ext uri="{19B8F6BF-5375-455C-9EA6-DF929625EA0E}">
        <p15:presenceInfo xmlns:p15="http://schemas.microsoft.com/office/powerpoint/2012/main" userId="S::michael.marvin@ssaihq.com::c6c41d4a-7fcf-4dbd-81c9-3788bafb7ce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6E99"/>
    <a:srgbClr val="2E75B6"/>
    <a:srgbClr val="006D9D"/>
    <a:srgbClr val="D0652A"/>
    <a:srgbClr val="8B8580"/>
    <a:srgbClr val="8A599A"/>
    <a:srgbClr val="B73B52"/>
    <a:srgbClr val="9EB13D"/>
    <a:srgbClr val="66A478"/>
    <a:srgbClr val="CD71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58" autoAdjust="0"/>
  </p:normalViewPr>
  <p:slideViewPr>
    <p:cSldViewPr snapToGrid="0">
      <p:cViewPr varScale="1">
        <p:scale>
          <a:sx n="39" d="100"/>
          <a:sy n="39" d="100"/>
        </p:scale>
        <p:origin x="60" y="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314379-28C4-407B-83DB-A7E6FF0E837B}" type="doc">
      <dgm:prSet loTypeId="urn:microsoft.com/office/officeart/2005/8/layout/hList3" loCatId="list" qsTypeId="urn:microsoft.com/office/officeart/2005/8/quickstyle/simple1" qsCatId="simple" csTypeId="urn:microsoft.com/office/officeart/2005/8/colors/colorful4" csCatId="colorful" phldr="1"/>
      <dgm:spPr/>
      <dgm:t>
        <a:bodyPr/>
        <a:lstStyle/>
        <a:p>
          <a:endParaRPr lang="en-US"/>
        </a:p>
      </dgm:t>
    </dgm:pt>
    <dgm:pt modelId="{001F8760-2583-48E1-9556-C89AE372A108}">
      <dgm:prSet phldrT="[Text]" phldr="0"/>
      <dgm:spPr/>
      <dgm:t>
        <a:bodyPr/>
        <a:lstStyle/>
        <a:p>
          <a:pPr rtl="0"/>
          <a:r>
            <a:rPr lang="en-US" dirty="0">
              <a:latin typeface="Century Gothic"/>
            </a:rPr>
            <a:t>Provide data to the city to support the development of the Climate </a:t>
          </a:r>
          <a:r>
            <a:rPr lang="en-US" dirty="0" err="1">
              <a:latin typeface="Century Gothic"/>
            </a:rPr>
            <a:t>Adapation</a:t>
          </a:r>
          <a:r>
            <a:rPr lang="en-US" dirty="0">
              <a:latin typeface="Century Gothic"/>
            </a:rPr>
            <a:t> Plan</a:t>
          </a:r>
        </a:p>
      </dgm:t>
    </dgm:pt>
    <dgm:pt modelId="{6B593BA3-27CC-47FF-99C0-37624168F851}" type="parTrans" cxnId="{6341C6F3-4DC0-4E83-9079-B302D46D19F5}">
      <dgm:prSet/>
      <dgm:spPr/>
      <dgm:t>
        <a:bodyPr/>
        <a:lstStyle/>
        <a:p>
          <a:endParaRPr lang="en-US"/>
        </a:p>
      </dgm:t>
    </dgm:pt>
    <dgm:pt modelId="{8CC59596-2FFD-4260-B854-41C3355FBAA8}" type="sibTrans" cxnId="{6341C6F3-4DC0-4E83-9079-B302D46D19F5}">
      <dgm:prSet/>
      <dgm:spPr/>
      <dgm:t>
        <a:bodyPr/>
        <a:lstStyle/>
        <a:p>
          <a:endParaRPr lang="en-US"/>
        </a:p>
      </dgm:t>
    </dgm:pt>
    <dgm:pt modelId="{15D4FD0A-7B21-4C01-ACC8-F8211FE4B8BB}">
      <dgm:prSet phldrT="[Text]"/>
      <dgm:spPr/>
      <dgm:t>
        <a:bodyPr/>
        <a:lstStyle/>
        <a:p>
          <a:pPr rtl="0"/>
          <a:r>
            <a:rPr lang="en-US" dirty="0">
              <a:latin typeface="Century Gothic"/>
            </a:rPr>
            <a:t>Heat Exposure</a:t>
          </a:r>
        </a:p>
      </dgm:t>
    </dgm:pt>
    <dgm:pt modelId="{C31B3AB7-0B97-48DD-AAD0-112BD5E59CA2}" type="parTrans" cxnId="{FD33510B-63FE-4E20-A67D-712DC2C6F428}">
      <dgm:prSet/>
      <dgm:spPr/>
      <dgm:t>
        <a:bodyPr/>
        <a:lstStyle/>
        <a:p>
          <a:endParaRPr lang="en-US"/>
        </a:p>
      </dgm:t>
    </dgm:pt>
    <dgm:pt modelId="{6127DF64-F662-4379-9517-873BB22E64A8}" type="sibTrans" cxnId="{FD33510B-63FE-4E20-A67D-712DC2C6F428}">
      <dgm:prSet/>
      <dgm:spPr/>
      <dgm:t>
        <a:bodyPr/>
        <a:lstStyle/>
        <a:p>
          <a:endParaRPr lang="en-US"/>
        </a:p>
      </dgm:t>
    </dgm:pt>
    <dgm:pt modelId="{5C1CB590-1F9D-42C1-9171-FBDC933E9D84}">
      <dgm:prSet phldrT="[Text]" phldr="0"/>
      <dgm:spPr/>
      <dgm:t>
        <a:bodyPr/>
        <a:lstStyle/>
        <a:p>
          <a:pPr rtl="0"/>
          <a:r>
            <a:rPr lang="en-US" dirty="0">
              <a:latin typeface="Century Gothic"/>
            </a:rPr>
            <a:t>Heat Vulnerability</a:t>
          </a:r>
        </a:p>
      </dgm:t>
    </dgm:pt>
    <dgm:pt modelId="{CC05DAAD-A8D2-40AB-9066-5094ADCE684F}" type="parTrans" cxnId="{475F28FB-80E7-4B71-8521-3AC2B7E8D30F}">
      <dgm:prSet/>
      <dgm:spPr/>
      <dgm:t>
        <a:bodyPr/>
        <a:lstStyle/>
        <a:p>
          <a:endParaRPr lang="en-US"/>
        </a:p>
      </dgm:t>
    </dgm:pt>
    <dgm:pt modelId="{75978EA8-7503-4901-9477-337E128FE8BA}" type="sibTrans" cxnId="{475F28FB-80E7-4B71-8521-3AC2B7E8D30F}">
      <dgm:prSet/>
      <dgm:spPr/>
      <dgm:t>
        <a:bodyPr/>
        <a:lstStyle/>
        <a:p>
          <a:endParaRPr lang="en-US"/>
        </a:p>
      </dgm:t>
    </dgm:pt>
    <dgm:pt modelId="{F1C8479D-D957-480C-958C-4643C3932FCE}">
      <dgm:prSet phldrT="[Text]" phldr="0"/>
      <dgm:spPr/>
      <dgm:t>
        <a:bodyPr/>
        <a:lstStyle/>
        <a:p>
          <a:pPr rtl="0"/>
          <a:r>
            <a:rPr lang="en-US" dirty="0">
              <a:latin typeface="Century Gothic"/>
            </a:rPr>
            <a:t>Cooling Capacity</a:t>
          </a:r>
        </a:p>
      </dgm:t>
    </dgm:pt>
    <dgm:pt modelId="{14BC0DE8-227B-408F-9404-66C999E8D901}" type="parTrans" cxnId="{78CBCE41-8096-40C5-A84F-78D7E4B69C52}">
      <dgm:prSet/>
      <dgm:spPr/>
      <dgm:t>
        <a:bodyPr/>
        <a:lstStyle/>
        <a:p>
          <a:endParaRPr lang="en-US"/>
        </a:p>
      </dgm:t>
    </dgm:pt>
    <dgm:pt modelId="{81E44BB2-99AA-4047-8487-47720E863946}" type="sibTrans" cxnId="{78CBCE41-8096-40C5-A84F-78D7E4B69C52}">
      <dgm:prSet/>
      <dgm:spPr/>
      <dgm:t>
        <a:bodyPr/>
        <a:lstStyle/>
        <a:p>
          <a:endParaRPr lang="en-US"/>
        </a:p>
      </dgm:t>
    </dgm:pt>
    <dgm:pt modelId="{BA7AF7F8-F2B0-4CD2-8092-53A40A42A19D}" type="pres">
      <dgm:prSet presAssocID="{93314379-28C4-407B-83DB-A7E6FF0E837B}" presName="composite" presStyleCnt="0">
        <dgm:presLayoutVars>
          <dgm:chMax val="1"/>
          <dgm:dir/>
          <dgm:resizeHandles val="exact"/>
        </dgm:presLayoutVars>
      </dgm:prSet>
      <dgm:spPr/>
    </dgm:pt>
    <dgm:pt modelId="{E102CD97-AE3B-4977-A778-EC7E738FAC6A}" type="pres">
      <dgm:prSet presAssocID="{001F8760-2583-48E1-9556-C89AE372A108}" presName="roof" presStyleLbl="dkBgShp" presStyleIdx="0" presStyleCnt="2"/>
      <dgm:spPr/>
    </dgm:pt>
    <dgm:pt modelId="{B72172F7-DF6C-48A3-AF8C-957E30A218C3}" type="pres">
      <dgm:prSet presAssocID="{001F8760-2583-48E1-9556-C89AE372A108}" presName="pillars" presStyleCnt="0"/>
      <dgm:spPr/>
    </dgm:pt>
    <dgm:pt modelId="{F66790D0-DE1B-48A1-8395-5BBD4CE384EB}" type="pres">
      <dgm:prSet presAssocID="{001F8760-2583-48E1-9556-C89AE372A108}" presName="pillar1" presStyleLbl="node1" presStyleIdx="0" presStyleCnt="3">
        <dgm:presLayoutVars>
          <dgm:bulletEnabled val="1"/>
        </dgm:presLayoutVars>
      </dgm:prSet>
      <dgm:spPr/>
    </dgm:pt>
    <dgm:pt modelId="{DCFD48D3-E4ED-47C4-93E5-D5DFE4589357}" type="pres">
      <dgm:prSet presAssocID="{5C1CB590-1F9D-42C1-9171-FBDC933E9D84}" presName="pillarX" presStyleLbl="node1" presStyleIdx="1" presStyleCnt="3">
        <dgm:presLayoutVars>
          <dgm:bulletEnabled val="1"/>
        </dgm:presLayoutVars>
      </dgm:prSet>
      <dgm:spPr/>
    </dgm:pt>
    <dgm:pt modelId="{9F724853-3CD1-4D48-820C-D7557629DADD}" type="pres">
      <dgm:prSet presAssocID="{F1C8479D-D957-480C-958C-4643C3932FCE}" presName="pillarX" presStyleLbl="node1" presStyleIdx="2" presStyleCnt="3">
        <dgm:presLayoutVars>
          <dgm:bulletEnabled val="1"/>
        </dgm:presLayoutVars>
      </dgm:prSet>
      <dgm:spPr/>
    </dgm:pt>
    <dgm:pt modelId="{85C5827A-92F8-49C6-8D08-9AC75BEB8A1E}" type="pres">
      <dgm:prSet presAssocID="{001F8760-2583-48E1-9556-C89AE372A108}" presName="base" presStyleLbl="dkBgShp" presStyleIdx="1" presStyleCnt="2"/>
      <dgm:spPr/>
    </dgm:pt>
  </dgm:ptLst>
  <dgm:cxnLst>
    <dgm:cxn modelId="{F37D6506-B6C8-4D85-B141-2B9A5372CE77}" type="presOf" srcId="{F1C8479D-D957-480C-958C-4643C3932FCE}" destId="{9F724853-3CD1-4D48-820C-D7557629DADD}" srcOrd="0" destOrd="0" presId="urn:microsoft.com/office/officeart/2005/8/layout/hList3"/>
    <dgm:cxn modelId="{2B2E6B07-021D-429F-A065-D82D4B32DCD0}" type="presOf" srcId="{001F8760-2583-48E1-9556-C89AE372A108}" destId="{E102CD97-AE3B-4977-A778-EC7E738FAC6A}" srcOrd="0" destOrd="0" presId="urn:microsoft.com/office/officeart/2005/8/layout/hList3"/>
    <dgm:cxn modelId="{FD33510B-63FE-4E20-A67D-712DC2C6F428}" srcId="{001F8760-2583-48E1-9556-C89AE372A108}" destId="{15D4FD0A-7B21-4C01-ACC8-F8211FE4B8BB}" srcOrd="0" destOrd="0" parTransId="{C31B3AB7-0B97-48DD-AAD0-112BD5E59CA2}" sibTransId="{6127DF64-F662-4379-9517-873BB22E64A8}"/>
    <dgm:cxn modelId="{78CBCE41-8096-40C5-A84F-78D7E4B69C52}" srcId="{001F8760-2583-48E1-9556-C89AE372A108}" destId="{F1C8479D-D957-480C-958C-4643C3932FCE}" srcOrd="2" destOrd="0" parTransId="{14BC0DE8-227B-408F-9404-66C999E8D901}" sibTransId="{81E44BB2-99AA-4047-8487-47720E863946}"/>
    <dgm:cxn modelId="{FC72A3A2-D7C0-4C89-8F1D-3A39A7FAA235}" type="presOf" srcId="{5C1CB590-1F9D-42C1-9171-FBDC933E9D84}" destId="{DCFD48D3-E4ED-47C4-93E5-D5DFE4589357}" srcOrd="0" destOrd="0" presId="urn:microsoft.com/office/officeart/2005/8/layout/hList3"/>
    <dgm:cxn modelId="{1632D3C0-AB1B-4A64-9F36-E6CF8A02B1F7}" type="presOf" srcId="{93314379-28C4-407B-83DB-A7E6FF0E837B}" destId="{BA7AF7F8-F2B0-4CD2-8092-53A40A42A19D}" srcOrd="0" destOrd="0" presId="urn:microsoft.com/office/officeart/2005/8/layout/hList3"/>
    <dgm:cxn modelId="{16CB27CD-3FA6-4BB9-A8B2-5757B1C0EBD7}" type="presOf" srcId="{15D4FD0A-7B21-4C01-ACC8-F8211FE4B8BB}" destId="{F66790D0-DE1B-48A1-8395-5BBD4CE384EB}" srcOrd="0" destOrd="0" presId="urn:microsoft.com/office/officeart/2005/8/layout/hList3"/>
    <dgm:cxn modelId="{6341C6F3-4DC0-4E83-9079-B302D46D19F5}" srcId="{93314379-28C4-407B-83DB-A7E6FF0E837B}" destId="{001F8760-2583-48E1-9556-C89AE372A108}" srcOrd="0" destOrd="0" parTransId="{6B593BA3-27CC-47FF-99C0-37624168F851}" sibTransId="{8CC59596-2FFD-4260-B854-41C3355FBAA8}"/>
    <dgm:cxn modelId="{475F28FB-80E7-4B71-8521-3AC2B7E8D30F}" srcId="{001F8760-2583-48E1-9556-C89AE372A108}" destId="{5C1CB590-1F9D-42C1-9171-FBDC933E9D84}" srcOrd="1" destOrd="0" parTransId="{CC05DAAD-A8D2-40AB-9066-5094ADCE684F}" sibTransId="{75978EA8-7503-4901-9477-337E128FE8BA}"/>
    <dgm:cxn modelId="{9E12C3AA-2823-404C-8988-FCCBD9BEC878}" type="presParOf" srcId="{BA7AF7F8-F2B0-4CD2-8092-53A40A42A19D}" destId="{E102CD97-AE3B-4977-A778-EC7E738FAC6A}" srcOrd="0" destOrd="0" presId="urn:microsoft.com/office/officeart/2005/8/layout/hList3"/>
    <dgm:cxn modelId="{7A184910-06B9-4FCB-B4E8-3CDBC9502506}" type="presParOf" srcId="{BA7AF7F8-F2B0-4CD2-8092-53A40A42A19D}" destId="{B72172F7-DF6C-48A3-AF8C-957E30A218C3}" srcOrd="1" destOrd="0" presId="urn:microsoft.com/office/officeart/2005/8/layout/hList3"/>
    <dgm:cxn modelId="{9BFE8E3E-3F35-4C62-A1F7-26B89E3073EB}" type="presParOf" srcId="{B72172F7-DF6C-48A3-AF8C-957E30A218C3}" destId="{F66790D0-DE1B-48A1-8395-5BBD4CE384EB}" srcOrd="0" destOrd="0" presId="urn:microsoft.com/office/officeart/2005/8/layout/hList3"/>
    <dgm:cxn modelId="{EA693D8D-C554-4007-9329-74469620EB3B}" type="presParOf" srcId="{B72172F7-DF6C-48A3-AF8C-957E30A218C3}" destId="{DCFD48D3-E4ED-47C4-93E5-D5DFE4589357}" srcOrd="1" destOrd="0" presId="urn:microsoft.com/office/officeart/2005/8/layout/hList3"/>
    <dgm:cxn modelId="{9A90DF4B-E934-4A7F-9F5E-5F594C224113}" type="presParOf" srcId="{B72172F7-DF6C-48A3-AF8C-957E30A218C3}" destId="{9F724853-3CD1-4D48-820C-D7557629DADD}" srcOrd="2" destOrd="0" presId="urn:microsoft.com/office/officeart/2005/8/layout/hList3"/>
    <dgm:cxn modelId="{8197B1D8-586D-4FD2-B6C6-9A1CBC8B3F3A}" type="presParOf" srcId="{BA7AF7F8-F2B0-4CD2-8092-53A40A42A19D}" destId="{85C5827A-92F8-49C6-8D08-9AC75BEB8A1E}"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A7B651-4959-4040-91FC-DE1AD2C0FA0C}"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F6E30DAE-9246-47DC-B6C1-8D8552D3F06A}">
      <dgm:prSet phldrT="[Text]" phldr="0"/>
      <dgm:spPr/>
      <dgm:t>
        <a:bodyPr/>
        <a:lstStyle/>
        <a:p>
          <a:pPr rtl="0"/>
          <a:r>
            <a:rPr lang="en-US" dirty="0">
              <a:latin typeface="Century Gothic"/>
            </a:rPr>
            <a:t>Data Acquisition</a:t>
          </a:r>
        </a:p>
      </dgm:t>
    </dgm:pt>
    <dgm:pt modelId="{AAF54CA9-80FA-4384-B115-9A92307BF599}" type="parTrans" cxnId="{2492DB3C-412F-4D77-AE3B-88E57613FBD1}">
      <dgm:prSet/>
      <dgm:spPr/>
      <dgm:t>
        <a:bodyPr/>
        <a:lstStyle/>
        <a:p>
          <a:endParaRPr lang="en-US"/>
        </a:p>
      </dgm:t>
    </dgm:pt>
    <dgm:pt modelId="{31256022-385B-46F1-856F-604DC6E718A3}" type="sibTrans" cxnId="{2492DB3C-412F-4D77-AE3B-88E57613FBD1}">
      <dgm:prSet/>
      <dgm:spPr/>
      <dgm:t>
        <a:bodyPr/>
        <a:lstStyle/>
        <a:p>
          <a:endParaRPr lang="en-US"/>
        </a:p>
      </dgm:t>
    </dgm:pt>
    <dgm:pt modelId="{371A12FE-C3D2-4E24-89DC-BDCA659004CF}">
      <dgm:prSet phldrT="[Text]" phldr="0" custT="1"/>
      <dgm:spPr/>
      <dgm:t>
        <a:bodyPr/>
        <a:lstStyle/>
        <a:p>
          <a:r>
            <a:rPr lang="en-US" sz="1800" dirty="0">
              <a:latin typeface="Century Gothic"/>
            </a:rPr>
            <a:t>GEE</a:t>
          </a:r>
        </a:p>
      </dgm:t>
    </dgm:pt>
    <dgm:pt modelId="{102DA22B-98D9-4832-9BB9-1117448BC2B7}" type="parTrans" cxnId="{0687F28C-CAD5-48E4-A9B0-A53D2969F0C0}">
      <dgm:prSet/>
      <dgm:spPr/>
      <dgm:t>
        <a:bodyPr/>
        <a:lstStyle/>
        <a:p>
          <a:endParaRPr lang="en-US"/>
        </a:p>
      </dgm:t>
    </dgm:pt>
    <dgm:pt modelId="{770E443C-28CF-47B6-8091-9ADBB64E0195}" type="sibTrans" cxnId="{0687F28C-CAD5-48E4-A9B0-A53D2969F0C0}">
      <dgm:prSet/>
      <dgm:spPr/>
      <dgm:t>
        <a:bodyPr/>
        <a:lstStyle/>
        <a:p>
          <a:endParaRPr lang="en-US"/>
        </a:p>
      </dgm:t>
    </dgm:pt>
    <dgm:pt modelId="{E2D985C5-93E8-4D3E-9255-CED8DF33002E}">
      <dgm:prSet phldrT="[Text]" phldr="0" custT="1"/>
      <dgm:spPr/>
      <dgm:t>
        <a:bodyPr/>
        <a:lstStyle/>
        <a:p>
          <a:r>
            <a:rPr lang="en-US" sz="1800" dirty="0" err="1">
              <a:latin typeface="Century Gothic"/>
            </a:rPr>
            <a:t>AppEEARS</a:t>
          </a:r>
          <a:endParaRPr lang="en-US" sz="1800" dirty="0">
            <a:latin typeface="Century Gothic"/>
          </a:endParaRPr>
        </a:p>
      </dgm:t>
    </dgm:pt>
    <dgm:pt modelId="{5400013F-EC1C-444B-93AA-1ED03E4F0237}" type="parTrans" cxnId="{8C5361CF-99EE-4E35-BCE9-96BC6660FEEC}">
      <dgm:prSet/>
      <dgm:spPr/>
      <dgm:t>
        <a:bodyPr/>
        <a:lstStyle/>
        <a:p>
          <a:endParaRPr lang="en-US"/>
        </a:p>
      </dgm:t>
    </dgm:pt>
    <dgm:pt modelId="{1C66AD84-EED2-4394-A6D6-6931CDBE9178}" type="sibTrans" cxnId="{8C5361CF-99EE-4E35-BCE9-96BC6660FEEC}">
      <dgm:prSet/>
      <dgm:spPr/>
      <dgm:t>
        <a:bodyPr/>
        <a:lstStyle/>
        <a:p>
          <a:endParaRPr lang="en-US"/>
        </a:p>
      </dgm:t>
    </dgm:pt>
    <dgm:pt modelId="{650969AE-3112-4E5B-B7F8-1E18C6B619B8}">
      <dgm:prSet phldrT="[Text]" phldr="0"/>
      <dgm:spPr/>
      <dgm:t>
        <a:bodyPr/>
        <a:lstStyle/>
        <a:p>
          <a:pPr rtl="0"/>
          <a:r>
            <a:rPr lang="en-US" dirty="0">
              <a:latin typeface="Century Gothic"/>
            </a:rPr>
            <a:t>Data Processing</a:t>
          </a:r>
        </a:p>
      </dgm:t>
    </dgm:pt>
    <dgm:pt modelId="{8F57A09F-AE6E-4B00-AC95-436D4F53E3FC}" type="parTrans" cxnId="{453C46DC-642B-4115-9A3C-F186C0D2E575}">
      <dgm:prSet/>
      <dgm:spPr/>
      <dgm:t>
        <a:bodyPr/>
        <a:lstStyle/>
        <a:p>
          <a:endParaRPr lang="en-US"/>
        </a:p>
      </dgm:t>
    </dgm:pt>
    <dgm:pt modelId="{6A2BE31A-7520-4F5E-9AB0-F7D42F89F09B}" type="sibTrans" cxnId="{453C46DC-642B-4115-9A3C-F186C0D2E575}">
      <dgm:prSet/>
      <dgm:spPr/>
      <dgm:t>
        <a:bodyPr/>
        <a:lstStyle/>
        <a:p>
          <a:endParaRPr lang="en-US"/>
        </a:p>
      </dgm:t>
    </dgm:pt>
    <dgm:pt modelId="{8E9837E0-8A41-4FD6-9CD5-0D690516B7C2}">
      <dgm:prSet phldrT="[Text]" phldr="0" custT="1"/>
      <dgm:spPr/>
      <dgm:t>
        <a:bodyPr/>
        <a:lstStyle/>
        <a:p>
          <a:pPr rtl="0"/>
          <a:r>
            <a:rPr lang="en-US" sz="1800" dirty="0">
              <a:latin typeface="Century Gothic"/>
            </a:rPr>
            <a:t>Filter by Study Area</a:t>
          </a:r>
        </a:p>
      </dgm:t>
    </dgm:pt>
    <dgm:pt modelId="{18F89355-BF67-4F2E-919D-5B160B3FF52D}" type="parTrans" cxnId="{D2CD3904-76CC-4376-B577-BF860B6A833F}">
      <dgm:prSet/>
      <dgm:spPr/>
      <dgm:t>
        <a:bodyPr/>
        <a:lstStyle/>
        <a:p>
          <a:endParaRPr lang="en-US"/>
        </a:p>
      </dgm:t>
    </dgm:pt>
    <dgm:pt modelId="{F336BC66-342D-42C5-88F5-511E036F0FAB}" type="sibTrans" cxnId="{D2CD3904-76CC-4376-B577-BF860B6A833F}">
      <dgm:prSet/>
      <dgm:spPr/>
      <dgm:t>
        <a:bodyPr/>
        <a:lstStyle/>
        <a:p>
          <a:endParaRPr lang="en-US"/>
        </a:p>
      </dgm:t>
    </dgm:pt>
    <dgm:pt modelId="{DB3E80DA-54EF-4AC2-A552-D9C58FB4632C}">
      <dgm:prSet phldrT="[Text]" phldr="0" custT="1"/>
      <dgm:spPr/>
      <dgm:t>
        <a:bodyPr/>
        <a:lstStyle/>
        <a:p>
          <a:pPr rtl="0"/>
          <a:r>
            <a:rPr lang="en-US" sz="1800" dirty="0">
              <a:latin typeface="Century Gothic"/>
            </a:rPr>
            <a:t>Filter by Study Period</a:t>
          </a:r>
        </a:p>
      </dgm:t>
    </dgm:pt>
    <dgm:pt modelId="{4E3CB3C8-BF39-467C-8698-F237EE636A06}" type="parTrans" cxnId="{D57F178F-B474-4664-A04C-EE7079F26BFD}">
      <dgm:prSet/>
      <dgm:spPr/>
      <dgm:t>
        <a:bodyPr/>
        <a:lstStyle/>
        <a:p>
          <a:endParaRPr lang="en-US"/>
        </a:p>
      </dgm:t>
    </dgm:pt>
    <dgm:pt modelId="{729E3E10-830B-4D4E-AE26-0EB7E6BD4357}" type="sibTrans" cxnId="{D57F178F-B474-4664-A04C-EE7079F26BFD}">
      <dgm:prSet/>
      <dgm:spPr/>
      <dgm:t>
        <a:bodyPr/>
        <a:lstStyle/>
        <a:p>
          <a:endParaRPr lang="en-US"/>
        </a:p>
      </dgm:t>
    </dgm:pt>
    <dgm:pt modelId="{B03D4E0B-38FF-4CBB-B579-9CB9656F9F04}">
      <dgm:prSet phldrT="[Text]" phldr="0"/>
      <dgm:spPr/>
      <dgm:t>
        <a:bodyPr/>
        <a:lstStyle/>
        <a:p>
          <a:pPr rtl="0"/>
          <a:r>
            <a:rPr lang="en-US" dirty="0">
              <a:latin typeface="Century Gothic"/>
            </a:rPr>
            <a:t>Output</a:t>
          </a:r>
        </a:p>
      </dgm:t>
    </dgm:pt>
    <dgm:pt modelId="{6AEDCC2F-1498-4F85-9136-C233CEE59260}" type="parTrans" cxnId="{6AAD3D9D-10A9-4B2F-A302-B5C8FB3892BB}">
      <dgm:prSet/>
      <dgm:spPr/>
      <dgm:t>
        <a:bodyPr/>
        <a:lstStyle/>
        <a:p>
          <a:endParaRPr lang="en-US"/>
        </a:p>
      </dgm:t>
    </dgm:pt>
    <dgm:pt modelId="{96B3493B-3089-4F94-90F8-67465C549E70}" type="sibTrans" cxnId="{6AAD3D9D-10A9-4B2F-A302-B5C8FB3892BB}">
      <dgm:prSet/>
      <dgm:spPr/>
      <dgm:t>
        <a:bodyPr/>
        <a:lstStyle/>
        <a:p>
          <a:endParaRPr lang="en-US"/>
        </a:p>
      </dgm:t>
    </dgm:pt>
    <dgm:pt modelId="{643E3EBF-D4A2-484C-A4D3-A26B207A4B39}">
      <dgm:prSet phldrT="[Text]" phldr="0" custT="1"/>
      <dgm:spPr/>
      <dgm:t>
        <a:bodyPr/>
        <a:lstStyle/>
        <a:p>
          <a:pPr rtl="0"/>
          <a:r>
            <a:rPr lang="en-US" sz="1800" dirty="0">
              <a:latin typeface="Century Gothic"/>
            </a:rPr>
            <a:t>Albedo </a:t>
          </a:r>
        </a:p>
      </dgm:t>
    </dgm:pt>
    <dgm:pt modelId="{9C545952-4FF0-4FEC-9DAF-9F6A7EF4268A}" type="parTrans" cxnId="{46A6116C-A6AA-4897-BC60-6B63574B56F7}">
      <dgm:prSet/>
      <dgm:spPr/>
      <dgm:t>
        <a:bodyPr/>
        <a:lstStyle/>
        <a:p>
          <a:endParaRPr lang="en-US"/>
        </a:p>
      </dgm:t>
    </dgm:pt>
    <dgm:pt modelId="{9AD62EAC-8E49-442A-8EDA-76475B5BCDD8}" type="sibTrans" cxnId="{46A6116C-A6AA-4897-BC60-6B63574B56F7}">
      <dgm:prSet/>
      <dgm:spPr/>
      <dgm:t>
        <a:bodyPr/>
        <a:lstStyle/>
        <a:p>
          <a:endParaRPr lang="en-US"/>
        </a:p>
      </dgm:t>
    </dgm:pt>
    <dgm:pt modelId="{129F1025-6A39-44A8-8249-28AE32D3BE75}">
      <dgm:prSet phldrT="[Text]" phldr="0" custT="1"/>
      <dgm:spPr/>
      <dgm:t>
        <a:bodyPr/>
        <a:lstStyle/>
        <a:p>
          <a:pPr rtl="0"/>
          <a:r>
            <a:rPr lang="en-US" sz="1600" dirty="0">
              <a:latin typeface="Century Gothic"/>
            </a:rPr>
            <a:t>Daytime Land Surface Temperature </a:t>
          </a:r>
        </a:p>
      </dgm:t>
    </dgm:pt>
    <dgm:pt modelId="{81E4F241-7F32-4068-AB60-AC4E7E83B0D1}" type="parTrans" cxnId="{914A5AC8-1423-42E0-A3C7-A98B298BEBD9}">
      <dgm:prSet/>
      <dgm:spPr/>
      <dgm:t>
        <a:bodyPr/>
        <a:lstStyle/>
        <a:p>
          <a:endParaRPr lang="en-US"/>
        </a:p>
      </dgm:t>
    </dgm:pt>
    <dgm:pt modelId="{901D58CB-F737-4F93-AA16-1DDAAAEA409A}" type="sibTrans" cxnId="{914A5AC8-1423-42E0-A3C7-A98B298BEBD9}">
      <dgm:prSet/>
      <dgm:spPr/>
      <dgm:t>
        <a:bodyPr/>
        <a:lstStyle/>
        <a:p>
          <a:endParaRPr lang="en-US"/>
        </a:p>
      </dgm:t>
    </dgm:pt>
    <dgm:pt modelId="{822E475C-7843-48F2-A3C1-BB0DCE922EF4}">
      <dgm:prSet phldr="0" custT="1"/>
      <dgm:spPr/>
      <dgm:t>
        <a:bodyPr/>
        <a:lstStyle/>
        <a:p>
          <a:pPr rtl="0"/>
          <a:r>
            <a:rPr lang="en-US" sz="1800" dirty="0">
              <a:latin typeface="Century Gothic"/>
            </a:rPr>
            <a:t>Select Median per Pixel from Image Collection</a:t>
          </a:r>
        </a:p>
      </dgm:t>
    </dgm:pt>
    <dgm:pt modelId="{EF27A0BD-E354-457C-BC4E-0877B7A0F883}" type="parTrans" cxnId="{C28F3F3C-1BBF-432F-BDC6-E2E01AC46632}">
      <dgm:prSet/>
      <dgm:spPr/>
      <dgm:t>
        <a:bodyPr/>
        <a:lstStyle/>
        <a:p>
          <a:endParaRPr lang="en-US"/>
        </a:p>
      </dgm:t>
    </dgm:pt>
    <dgm:pt modelId="{8040D21A-D3D0-41D3-8044-38547CADA9CC}" type="sibTrans" cxnId="{C28F3F3C-1BBF-432F-BDC6-E2E01AC46632}">
      <dgm:prSet/>
      <dgm:spPr/>
      <dgm:t>
        <a:bodyPr/>
        <a:lstStyle/>
        <a:p>
          <a:endParaRPr lang="en-US"/>
        </a:p>
      </dgm:t>
    </dgm:pt>
    <dgm:pt modelId="{0B020655-EB84-4FC0-BA07-AB4115A6D40C}">
      <dgm:prSet phldr="0" custT="1"/>
      <dgm:spPr/>
      <dgm:t>
        <a:bodyPr/>
        <a:lstStyle/>
        <a:p>
          <a:pPr rtl="0"/>
          <a:r>
            <a:rPr lang="en-US" sz="1600" dirty="0">
              <a:latin typeface="Century Gothic" panose="020B0502020202020204" pitchFamily="34" charset="0"/>
            </a:rPr>
            <a:t>Evapotranspiration </a:t>
          </a:r>
        </a:p>
      </dgm:t>
    </dgm:pt>
    <dgm:pt modelId="{AF35284D-9408-4311-858B-4E93DEBCFDF8}" type="parTrans" cxnId="{E3C99462-96DC-4B7A-BC24-C146889700D4}">
      <dgm:prSet/>
      <dgm:spPr/>
      <dgm:t>
        <a:bodyPr/>
        <a:lstStyle/>
        <a:p>
          <a:endParaRPr lang="en-US"/>
        </a:p>
      </dgm:t>
    </dgm:pt>
    <dgm:pt modelId="{FD714650-5098-41FE-9118-6C8D73464484}" type="sibTrans" cxnId="{E3C99462-96DC-4B7A-BC24-C146889700D4}">
      <dgm:prSet/>
      <dgm:spPr/>
      <dgm:t>
        <a:bodyPr/>
        <a:lstStyle/>
        <a:p>
          <a:endParaRPr lang="en-US"/>
        </a:p>
      </dgm:t>
    </dgm:pt>
    <dgm:pt modelId="{AB678B47-017D-4E90-B3CA-58BDE6DF1B39}">
      <dgm:prSet phldr="0" custT="1"/>
      <dgm:spPr/>
      <dgm:t>
        <a:bodyPr/>
        <a:lstStyle/>
        <a:p>
          <a:pPr rtl="0"/>
          <a:r>
            <a:rPr lang="en-US" sz="1600" dirty="0">
              <a:latin typeface="Century Gothic" panose="020B0502020202020204" pitchFamily="34" charset="0"/>
            </a:rPr>
            <a:t>Nighttime Land Surface Temperature</a:t>
          </a:r>
        </a:p>
      </dgm:t>
    </dgm:pt>
    <dgm:pt modelId="{8FB7D09B-9069-4C33-AA3C-A387E7DCDDFB}" type="parTrans" cxnId="{A87FC173-B7DA-47CA-8DEE-7F3232330920}">
      <dgm:prSet/>
      <dgm:spPr/>
      <dgm:t>
        <a:bodyPr/>
        <a:lstStyle/>
        <a:p>
          <a:endParaRPr lang="en-US"/>
        </a:p>
      </dgm:t>
    </dgm:pt>
    <dgm:pt modelId="{1A503CE0-CAF5-4BD5-A03E-61B421F29CA8}" type="sibTrans" cxnId="{A87FC173-B7DA-47CA-8DEE-7F3232330920}">
      <dgm:prSet/>
      <dgm:spPr/>
      <dgm:t>
        <a:bodyPr/>
        <a:lstStyle/>
        <a:p>
          <a:endParaRPr lang="en-US"/>
        </a:p>
      </dgm:t>
    </dgm:pt>
    <dgm:pt modelId="{9539CCEA-A242-4524-8244-486E1E9DA6A2}" type="pres">
      <dgm:prSet presAssocID="{EBA7B651-4959-4040-91FC-DE1AD2C0FA0C}" presName="theList" presStyleCnt="0">
        <dgm:presLayoutVars>
          <dgm:dir/>
          <dgm:animLvl val="lvl"/>
          <dgm:resizeHandles val="exact"/>
        </dgm:presLayoutVars>
      </dgm:prSet>
      <dgm:spPr/>
    </dgm:pt>
    <dgm:pt modelId="{93E7F518-35E2-4794-AD43-916F68C6866B}" type="pres">
      <dgm:prSet presAssocID="{F6E30DAE-9246-47DC-B6C1-8D8552D3F06A}" presName="compNode" presStyleCnt="0"/>
      <dgm:spPr/>
    </dgm:pt>
    <dgm:pt modelId="{21AA6B80-0B7E-4387-A170-6313967DFF68}" type="pres">
      <dgm:prSet presAssocID="{F6E30DAE-9246-47DC-B6C1-8D8552D3F06A}" presName="aNode" presStyleLbl="bgShp" presStyleIdx="0" presStyleCnt="3"/>
      <dgm:spPr/>
    </dgm:pt>
    <dgm:pt modelId="{09D6D01A-02B0-4B91-911F-D7657F3EB788}" type="pres">
      <dgm:prSet presAssocID="{F6E30DAE-9246-47DC-B6C1-8D8552D3F06A}" presName="textNode" presStyleLbl="bgShp" presStyleIdx="0" presStyleCnt="3"/>
      <dgm:spPr/>
    </dgm:pt>
    <dgm:pt modelId="{17A98BA9-64EE-4FC2-8201-527B3EF212CD}" type="pres">
      <dgm:prSet presAssocID="{F6E30DAE-9246-47DC-B6C1-8D8552D3F06A}" presName="compChildNode" presStyleCnt="0"/>
      <dgm:spPr/>
    </dgm:pt>
    <dgm:pt modelId="{43916400-A885-4742-BD5F-EC950BC000BE}" type="pres">
      <dgm:prSet presAssocID="{F6E30DAE-9246-47DC-B6C1-8D8552D3F06A}" presName="theInnerList" presStyleCnt="0"/>
      <dgm:spPr/>
    </dgm:pt>
    <dgm:pt modelId="{F9105462-277F-4D9A-9036-7AFBAAD4822A}" type="pres">
      <dgm:prSet presAssocID="{371A12FE-C3D2-4E24-89DC-BDCA659004CF}" presName="childNode" presStyleLbl="node1" presStyleIdx="0" presStyleCnt="9">
        <dgm:presLayoutVars>
          <dgm:bulletEnabled val="1"/>
        </dgm:presLayoutVars>
      </dgm:prSet>
      <dgm:spPr/>
    </dgm:pt>
    <dgm:pt modelId="{757BECD6-9EC0-461B-9AD0-EA08E4CCB218}" type="pres">
      <dgm:prSet presAssocID="{371A12FE-C3D2-4E24-89DC-BDCA659004CF}" presName="aSpace2" presStyleCnt="0"/>
      <dgm:spPr/>
    </dgm:pt>
    <dgm:pt modelId="{A0E3E0C2-B7ED-4DDB-A758-9A88008318C4}" type="pres">
      <dgm:prSet presAssocID="{E2D985C5-93E8-4D3E-9255-CED8DF33002E}" presName="childNode" presStyleLbl="node1" presStyleIdx="1" presStyleCnt="9">
        <dgm:presLayoutVars>
          <dgm:bulletEnabled val="1"/>
        </dgm:presLayoutVars>
      </dgm:prSet>
      <dgm:spPr/>
    </dgm:pt>
    <dgm:pt modelId="{DCB0D6B8-BD60-4CC2-BFCC-5D53FBD06D19}" type="pres">
      <dgm:prSet presAssocID="{F6E30DAE-9246-47DC-B6C1-8D8552D3F06A}" presName="aSpace" presStyleCnt="0"/>
      <dgm:spPr/>
    </dgm:pt>
    <dgm:pt modelId="{BF9FA828-CCB5-43C3-8504-73C856885D07}" type="pres">
      <dgm:prSet presAssocID="{650969AE-3112-4E5B-B7F8-1E18C6B619B8}" presName="compNode" presStyleCnt="0"/>
      <dgm:spPr/>
    </dgm:pt>
    <dgm:pt modelId="{4E2B7883-8226-41ED-BC6A-F9EB68FC20B2}" type="pres">
      <dgm:prSet presAssocID="{650969AE-3112-4E5B-B7F8-1E18C6B619B8}" presName="aNode" presStyleLbl="bgShp" presStyleIdx="1" presStyleCnt="3"/>
      <dgm:spPr/>
    </dgm:pt>
    <dgm:pt modelId="{11D3F276-BD8F-4FF3-BC38-CBDC207B06C9}" type="pres">
      <dgm:prSet presAssocID="{650969AE-3112-4E5B-B7F8-1E18C6B619B8}" presName="textNode" presStyleLbl="bgShp" presStyleIdx="1" presStyleCnt="3"/>
      <dgm:spPr/>
    </dgm:pt>
    <dgm:pt modelId="{2ACC1AE4-338E-476F-A974-FF56F2A9C7B8}" type="pres">
      <dgm:prSet presAssocID="{650969AE-3112-4E5B-B7F8-1E18C6B619B8}" presName="compChildNode" presStyleCnt="0"/>
      <dgm:spPr/>
    </dgm:pt>
    <dgm:pt modelId="{1316B793-AF38-4D98-9AF8-E345DF55E06F}" type="pres">
      <dgm:prSet presAssocID="{650969AE-3112-4E5B-B7F8-1E18C6B619B8}" presName="theInnerList" presStyleCnt="0"/>
      <dgm:spPr/>
    </dgm:pt>
    <dgm:pt modelId="{DAB3F5F6-AFB0-428B-B970-05066CDDE0A9}" type="pres">
      <dgm:prSet presAssocID="{8E9837E0-8A41-4FD6-9CD5-0D690516B7C2}" presName="childNode" presStyleLbl="node1" presStyleIdx="2" presStyleCnt="9">
        <dgm:presLayoutVars>
          <dgm:bulletEnabled val="1"/>
        </dgm:presLayoutVars>
      </dgm:prSet>
      <dgm:spPr/>
    </dgm:pt>
    <dgm:pt modelId="{1545155A-9BBC-4AE5-85AC-221084451533}" type="pres">
      <dgm:prSet presAssocID="{8E9837E0-8A41-4FD6-9CD5-0D690516B7C2}" presName="aSpace2" presStyleCnt="0"/>
      <dgm:spPr/>
    </dgm:pt>
    <dgm:pt modelId="{03454492-6ECC-46E1-AA4C-093AF5104CE2}" type="pres">
      <dgm:prSet presAssocID="{DB3E80DA-54EF-4AC2-A552-D9C58FB4632C}" presName="childNode" presStyleLbl="node1" presStyleIdx="3" presStyleCnt="9">
        <dgm:presLayoutVars>
          <dgm:bulletEnabled val="1"/>
        </dgm:presLayoutVars>
      </dgm:prSet>
      <dgm:spPr/>
    </dgm:pt>
    <dgm:pt modelId="{9BDC60E8-4DBA-4CA7-9CCA-31B7F8E06F87}" type="pres">
      <dgm:prSet presAssocID="{DB3E80DA-54EF-4AC2-A552-D9C58FB4632C}" presName="aSpace2" presStyleCnt="0"/>
      <dgm:spPr/>
    </dgm:pt>
    <dgm:pt modelId="{68B982D0-536A-45E4-AE18-F90E1DA6362D}" type="pres">
      <dgm:prSet presAssocID="{822E475C-7843-48F2-A3C1-BB0DCE922EF4}" presName="childNode" presStyleLbl="node1" presStyleIdx="4" presStyleCnt="9">
        <dgm:presLayoutVars>
          <dgm:bulletEnabled val="1"/>
        </dgm:presLayoutVars>
      </dgm:prSet>
      <dgm:spPr/>
    </dgm:pt>
    <dgm:pt modelId="{1D8DFE5F-D1B6-4A56-B1F0-939C411B8A0D}" type="pres">
      <dgm:prSet presAssocID="{650969AE-3112-4E5B-B7F8-1E18C6B619B8}" presName="aSpace" presStyleCnt="0"/>
      <dgm:spPr/>
    </dgm:pt>
    <dgm:pt modelId="{EA8193D4-F0FC-4DC2-9B69-54C20A355694}" type="pres">
      <dgm:prSet presAssocID="{B03D4E0B-38FF-4CBB-B579-9CB9656F9F04}" presName="compNode" presStyleCnt="0"/>
      <dgm:spPr/>
    </dgm:pt>
    <dgm:pt modelId="{D06414C7-4DAB-4A47-AB60-8C1D80A34D0B}" type="pres">
      <dgm:prSet presAssocID="{B03D4E0B-38FF-4CBB-B579-9CB9656F9F04}" presName="aNode" presStyleLbl="bgShp" presStyleIdx="2" presStyleCnt="3"/>
      <dgm:spPr/>
    </dgm:pt>
    <dgm:pt modelId="{7ED1F167-1F5B-48A4-BBF7-647E23ED5B9D}" type="pres">
      <dgm:prSet presAssocID="{B03D4E0B-38FF-4CBB-B579-9CB9656F9F04}" presName="textNode" presStyleLbl="bgShp" presStyleIdx="2" presStyleCnt="3"/>
      <dgm:spPr/>
    </dgm:pt>
    <dgm:pt modelId="{B2DF40BA-E2B3-49F4-A194-00E1B8364FD4}" type="pres">
      <dgm:prSet presAssocID="{B03D4E0B-38FF-4CBB-B579-9CB9656F9F04}" presName="compChildNode" presStyleCnt="0"/>
      <dgm:spPr/>
    </dgm:pt>
    <dgm:pt modelId="{5E42A1B1-435A-425F-92AB-B8D58FDE3F3A}" type="pres">
      <dgm:prSet presAssocID="{B03D4E0B-38FF-4CBB-B579-9CB9656F9F04}" presName="theInnerList" presStyleCnt="0"/>
      <dgm:spPr/>
    </dgm:pt>
    <dgm:pt modelId="{578EE034-3376-44C7-A5E3-6922B0D9C091}" type="pres">
      <dgm:prSet presAssocID="{643E3EBF-D4A2-484C-A4D3-A26B207A4B39}" presName="childNode" presStyleLbl="node1" presStyleIdx="5" presStyleCnt="9">
        <dgm:presLayoutVars>
          <dgm:bulletEnabled val="1"/>
        </dgm:presLayoutVars>
      </dgm:prSet>
      <dgm:spPr/>
    </dgm:pt>
    <dgm:pt modelId="{88155508-4E2C-4D06-A182-6FDCC3E03BF7}" type="pres">
      <dgm:prSet presAssocID="{643E3EBF-D4A2-484C-A4D3-A26B207A4B39}" presName="aSpace2" presStyleCnt="0"/>
      <dgm:spPr/>
    </dgm:pt>
    <dgm:pt modelId="{6A57434B-840A-4748-A35D-8EEF22EC5EF0}" type="pres">
      <dgm:prSet presAssocID="{129F1025-6A39-44A8-8249-28AE32D3BE75}" presName="childNode" presStyleLbl="node1" presStyleIdx="6" presStyleCnt="9">
        <dgm:presLayoutVars>
          <dgm:bulletEnabled val="1"/>
        </dgm:presLayoutVars>
      </dgm:prSet>
      <dgm:spPr/>
    </dgm:pt>
    <dgm:pt modelId="{EA6A459E-D970-41D2-99CE-736326B58CDD}" type="pres">
      <dgm:prSet presAssocID="{129F1025-6A39-44A8-8249-28AE32D3BE75}" presName="aSpace2" presStyleCnt="0"/>
      <dgm:spPr/>
    </dgm:pt>
    <dgm:pt modelId="{41E7332C-14D8-4E8B-8086-106C75787BA5}" type="pres">
      <dgm:prSet presAssocID="{0B020655-EB84-4FC0-BA07-AB4115A6D40C}" presName="childNode" presStyleLbl="node1" presStyleIdx="7" presStyleCnt="9">
        <dgm:presLayoutVars>
          <dgm:bulletEnabled val="1"/>
        </dgm:presLayoutVars>
      </dgm:prSet>
      <dgm:spPr/>
    </dgm:pt>
    <dgm:pt modelId="{666FA7AF-6090-4EEB-9884-5922D4610800}" type="pres">
      <dgm:prSet presAssocID="{0B020655-EB84-4FC0-BA07-AB4115A6D40C}" presName="aSpace2" presStyleCnt="0"/>
      <dgm:spPr/>
    </dgm:pt>
    <dgm:pt modelId="{C794D0A0-C646-41C1-BD2C-12B03762D28D}" type="pres">
      <dgm:prSet presAssocID="{AB678B47-017D-4E90-B3CA-58BDE6DF1B39}" presName="childNode" presStyleLbl="node1" presStyleIdx="8" presStyleCnt="9">
        <dgm:presLayoutVars>
          <dgm:bulletEnabled val="1"/>
        </dgm:presLayoutVars>
      </dgm:prSet>
      <dgm:spPr/>
    </dgm:pt>
  </dgm:ptLst>
  <dgm:cxnLst>
    <dgm:cxn modelId="{D2CD3904-76CC-4376-B577-BF860B6A833F}" srcId="{650969AE-3112-4E5B-B7F8-1E18C6B619B8}" destId="{8E9837E0-8A41-4FD6-9CD5-0D690516B7C2}" srcOrd="0" destOrd="0" parTransId="{18F89355-BF67-4F2E-919D-5B160B3FF52D}" sibTransId="{F336BC66-342D-42C5-88F5-511E036F0FAB}"/>
    <dgm:cxn modelId="{2C41D922-6538-48DB-B44C-B453D4FA717A}" type="presOf" srcId="{B03D4E0B-38FF-4CBB-B579-9CB9656F9F04}" destId="{7ED1F167-1F5B-48A4-BBF7-647E23ED5B9D}" srcOrd="1" destOrd="0" presId="urn:microsoft.com/office/officeart/2005/8/layout/lProcess2"/>
    <dgm:cxn modelId="{7396B527-3449-484A-BE08-D43A06C2D0AF}" type="presOf" srcId="{AB678B47-017D-4E90-B3CA-58BDE6DF1B39}" destId="{C794D0A0-C646-41C1-BD2C-12B03762D28D}" srcOrd="0" destOrd="0" presId="urn:microsoft.com/office/officeart/2005/8/layout/lProcess2"/>
    <dgm:cxn modelId="{C28F3F3C-1BBF-432F-BDC6-E2E01AC46632}" srcId="{650969AE-3112-4E5B-B7F8-1E18C6B619B8}" destId="{822E475C-7843-48F2-A3C1-BB0DCE922EF4}" srcOrd="2" destOrd="0" parTransId="{EF27A0BD-E354-457C-BC4E-0877B7A0F883}" sibTransId="{8040D21A-D3D0-41D3-8044-38547CADA9CC}"/>
    <dgm:cxn modelId="{2492DB3C-412F-4D77-AE3B-88E57613FBD1}" srcId="{EBA7B651-4959-4040-91FC-DE1AD2C0FA0C}" destId="{F6E30DAE-9246-47DC-B6C1-8D8552D3F06A}" srcOrd="0" destOrd="0" parTransId="{AAF54CA9-80FA-4384-B115-9A92307BF599}" sibTransId="{31256022-385B-46F1-856F-604DC6E718A3}"/>
    <dgm:cxn modelId="{4CC8583D-99B0-41BF-BA7A-2CB0ABCB7C4A}" type="presOf" srcId="{0B020655-EB84-4FC0-BA07-AB4115A6D40C}" destId="{41E7332C-14D8-4E8B-8086-106C75787BA5}" srcOrd="0" destOrd="0" presId="urn:microsoft.com/office/officeart/2005/8/layout/lProcess2"/>
    <dgm:cxn modelId="{38A3785F-A459-44E3-9D08-B81A2E460DD8}" type="presOf" srcId="{8E9837E0-8A41-4FD6-9CD5-0D690516B7C2}" destId="{DAB3F5F6-AFB0-428B-B970-05066CDDE0A9}" srcOrd="0" destOrd="0" presId="urn:microsoft.com/office/officeart/2005/8/layout/lProcess2"/>
    <dgm:cxn modelId="{E3C99462-96DC-4B7A-BC24-C146889700D4}" srcId="{B03D4E0B-38FF-4CBB-B579-9CB9656F9F04}" destId="{0B020655-EB84-4FC0-BA07-AB4115A6D40C}" srcOrd="2" destOrd="0" parTransId="{AF35284D-9408-4311-858B-4E93DEBCFDF8}" sibTransId="{FD714650-5098-41FE-9118-6C8D73464484}"/>
    <dgm:cxn modelId="{46A6116C-A6AA-4897-BC60-6B63574B56F7}" srcId="{B03D4E0B-38FF-4CBB-B579-9CB9656F9F04}" destId="{643E3EBF-D4A2-484C-A4D3-A26B207A4B39}" srcOrd="0" destOrd="0" parTransId="{9C545952-4FF0-4FEC-9DAF-9F6A7EF4268A}" sibTransId="{9AD62EAC-8E49-442A-8EDA-76475B5BCDD8}"/>
    <dgm:cxn modelId="{D5E86451-B1FC-4C07-958C-ACF0F6C8AFE3}" type="presOf" srcId="{650969AE-3112-4E5B-B7F8-1E18C6B619B8}" destId="{11D3F276-BD8F-4FF3-BC38-CBDC207B06C9}" srcOrd="1" destOrd="0" presId="urn:microsoft.com/office/officeart/2005/8/layout/lProcess2"/>
    <dgm:cxn modelId="{A87FC173-B7DA-47CA-8DEE-7F3232330920}" srcId="{B03D4E0B-38FF-4CBB-B579-9CB9656F9F04}" destId="{AB678B47-017D-4E90-B3CA-58BDE6DF1B39}" srcOrd="3" destOrd="0" parTransId="{8FB7D09B-9069-4C33-AA3C-A387E7DCDDFB}" sibTransId="{1A503CE0-CAF5-4BD5-A03E-61B421F29CA8}"/>
    <dgm:cxn modelId="{8706BF74-7670-4A67-9084-9BC0A0429CD7}" type="presOf" srcId="{822E475C-7843-48F2-A3C1-BB0DCE922EF4}" destId="{68B982D0-536A-45E4-AE18-F90E1DA6362D}" srcOrd="0" destOrd="0" presId="urn:microsoft.com/office/officeart/2005/8/layout/lProcess2"/>
    <dgm:cxn modelId="{248FEA74-BF42-4E6E-B851-6D8315E90BD7}" type="presOf" srcId="{E2D985C5-93E8-4D3E-9255-CED8DF33002E}" destId="{A0E3E0C2-B7ED-4DDB-A758-9A88008318C4}" srcOrd="0" destOrd="0" presId="urn:microsoft.com/office/officeart/2005/8/layout/lProcess2"/>
    <dgm:cxn modelId="{20021356-18EF-48DD-A5A6-35480E7C56AA}" type="presOf" srcId="{129F1025-6A39-44A8-8249-28AE32D3BE75}" destId="{6A57434B-840A-4748-A35D-8EEF22EC5EF0}" srcOrd="0" destOrd="0" presId="urn:microsoft.com/office/officeart/2005/8/layout/lProcess2"/>
    <dgm:cxn modelId="{DA493656-21E9-4DC6-B60E-94A79FABC5FD}" type="presOf" srcId="{650969AE-3112-4E5B-B7F8-1E18C6B619B8}" destId="{4E2B7883-8226-41ED-BC6A-F9EB68FC20B2}" srcOrd="0" destOrd="0" presId="urn:microsoft.com/office/officeart/2005/8/layout/lProcess2"/>
    <dgm:cxn modelId="{6C86D680-4330-4891-A2DC-F39F0FB645C5}" type="presOf" srcId="{F6E30DAE-9246-47DC-B6C1-8D8552D3F06A}" destId="{09D6D01A-02B0-4B91-911F-D7657F3EB788}" srcOrd="1" destOrd="0" presId="urn:microsoft.com/office/officeart/2005/8/layout/lProcess2"/>
    <dgm:cxn modelId="{0AF0E184-26C9-4C13-861A-B8E334465F79}" type="presOf" srcId="{371A12FE-C3D2-4E24-89DC-BDCA659004CF}" destId="{F9105462-277F-4D9A-9036-7AFBAAD4822A}" srcOrd="0" destOrd="0" presId="urn:microsoft.com/office/officeart/2005/8/layout/lProcess2"/>
    <dgm:cxn modelId="{0687F28C-CAD5-48E4-A9B0-A53D2969F0C0}" srcId="{F6E30DAE-9246-47DC-B6C1-8D8552D3F06A}" destId="{371A12FE-C3D2-4E24-89DC-BDCA659004CF}" srcOrd="0" destOrd="0" parTransId="{102DA22B-98D9-4832-9BB9-1117448BC2B7}" sibTransId="{770E443C-28CF-47B6-8091-9ADBB64E0195}"/>
    <dgm:cxn modelId="{D57F178F-B474-4664-A04C-EE7079F26BFD}" srcId="{650969AE-3112-4E5B-B7F8-1E18C6B619B8}" destId="{DB3E80DA-54EF-4AC2-A552-D9C58FB4632C}" srcOrd="1" destOrd="0" parTransId="{4E3CB3C8-BF39-467C-8698-F237EE636A06}" sibTransId="{729E3E10-830B-4D4E-AE26-0EB7E6BD4357}"/>
    <dgm:cxn modelId="{6AAD3D9D-10A9-4B2F-A302-B5C8FB3892BB}" srcId="{EBA7B651-4959-4040-91FC-DE1AD2C0FA0C}" destId="{B03D4E0B-38FF-4CBB-B579-9CB9656F9F04}" srcOrd="2" destOrd="0" parTransId="{6AEDCC2F-1498-4F85-9136-C233CEE59260}" sibTransId="{96B3493B-3089-4F94-90F8-67465C549E70}"/>
    <dgm:cxn modelId="{03AB42A1-F965-4EC5-853D-B2E6BC210151}" type="presOf" srcId="{B03D4E0B-38FF-4CBB-B579-9CB9656F9F04}" destId="{D06414C7-4DAB-4A47-AB60-8C1D80A34D0B}" srcOrd="0" destOrd="0" presId="urn:microsoft.com/office/officeart/2005/8/layout/lProcess2"/>
    <dgm:cxn modelId="{A5CE3DB0-69F4-48DA-810D-D98D7CCC5F5C}" type="presOf" srcId="{F6E30DAE-9246-47DC-B6C1-8D8552D3F06A}" destId="{21AA6B80-0B7E-4387-A170-6313967DFF68}" srcOrd="0" destOrd="0" presId="urn:microsoft.com/office/officeart/2005/8/layout/lProcess2"/>
    <dgm:cxn modelId="{F9FE2EBD-76CD-4D95-98C0-6307A698985D}" type="presOf" srcId="{DB3E80DA-54EF-4AC2-A552-D9C58FB4632C}" destId="{03454492-6ECC-46E1-AA4C-093AF5104CE2}" srcOrd="0" destOrd="0" presId="urn:microsoft.com/office/officeart/2005/8/layout/lProcess2"/>
    <dgm:cxn modelId="{914A5AC8-1423-42E0-A3C7-A98B298BEBD9}" srcId="{B03D4E0B-38FF-4CBB-B579-9CB9656F9F04}" destId="{129F1025-6A39-44A8-8249-28AE32D3BE75}" srcOrd="1" destOrd="0" parTransId="{81E4F241-7F32-4068-AB60-AC4E7E83B0D1}" sibTransId="{901D58CB-F737-4F93-AA16-1DDAAAEA409A}"/>
    <dgm:cxn modelId="{8C5361CF-99EE-4E35-BCE9-96BC6660FEEC}" srcId="{F6E30DAE-9246-47DC-B6C1-8D8552D3F06A}" destId="{E2D985C5-93E8-4D3E-9255-CED8DF33002E}" srcOrd="1" destOrd="0" parTransId="{5400013F-EC1C-444B-93AA-1ED03E4F0237}" sibTransId="{1C66AD84-EED2-4394-A6D6-6931CDBE9178}"/>
    <dgm:cxn modelId="{453C46DC-642B-4115-9A3C-F186C0D2E575}" srcId="{EBA7B651-4959-4040-91FC-DE1AD2C0FA0C}" destId="{650969AE-3112-4E5B-B7F8-1E18C6B619B8}" srcOrd="1" destOrd="0" parTransId="{8F57A09F-AE6E-4B00-AC95-436D4F53E3FC}" sibTransId="{6A2BE31A-7520-4F5E-9AB0-F7D42F89F09B}"/>
    <dgm:cxn modelId="{DCE571E0-DFC9-4FE6-8CC1-77AD95235930}" type="presOf" srcId="{EBA7B651-4959-4040-91FC-DE1AD2C0FA0C}" destId="{9539CCEA-A242-4524-8244-486E1E9DA6A2}" srcOrd="0" destOrd="0" presId="urn:microsoft.com/office/officeart/2005/8/layout/lProcess2"/>
    <dgm:cxn modelId="{3E08B6FB-3A70-4B53-905D-8C8D5816799D}" type="presOf" srcId="{643E3EBF-D4A2-484C-A4D3-A26B207A4B39}" destId="{578EE034-3376-44C7-A5E3-6922B0D9C091}" srcOrd="0" destOrd="0" presId="urn:microsoft.com/office/officeart/2005/8/layout/lProcess2"/>
    <dgm:cxn modelId="{C14C7EEB-996C-4976-AFDF-A1DE45C6C06B}" type="presParOf" srcId="{9539CCEA-A242-4524-8244-486E1E9DA6A2}" destId="{93E7F518-35E2-4794-AD43-916F68C6866B}" srcOrd="0" destOrd="0" presId="urn:microsoft.com/office/officeart/2005/8/layout/lProcess2"/>
    <dgm:cxn modelId="{D41780EC-0082-4A2C-863B-B89E37FD72AC}" type="presParOf" srcId="{93E7F518-35E2-4794-AD43-916F68C6866B}" destId="{21AA6B80-0B7E-4387-A170-6313967DFF68}" srcOrd="0" destOrd="0" presId="urn:microsoft.com/office/officeart/2005/8/layout/lProcess2"/>
    <dgm:cxn modelId="{B7F14815-B7C2-4E72-BC53-083B0830AF3F}" type="presParOf" srcId="{93E7F518-35E2-4794-AD43-916F68C6866B}" destId="{09D6D01A-02B0-4B91-911F-D7657F3EB788}" srcOrd="1" destOrd="0" presId="urn:microsoft.com/office/officeart/2005/8/layout/lProcess2"/>
    <dgm:cxn modelId="{8D35E0C9-7591-40E7-9290-A16F2533D97A}" type="presParOf" srcId="{93E7F518-35E2-4794-AD43-916F68C6866B}" destId="{17A98BA9-64EE-4FC2-8201-527B3EF212CD}" srcOrd="2" destOrd="0" presId="urn:microsoft.com/office/officeart/2005/8/layout/lProcess2"/>
    <dgm:cxn modelId="{B92DA946-5E6D-4D7C-B17C-1EDD77AC35D9}" type="presParOf" srcId="{17A98BA9-64EE-4FC2-8201-527B3EF212CD}" destId="{43916400-A885-4742-BD5F-EC950BC000BE}" srcOrd="0" destOrd="0" presId="urn:microsoft.com/office/officeart/2005/8/layout/lProcess2"/>
    <dgm:cxn modelId="{A2275819-7308-4F54-B20D-82A2303309EB}" type="presParOf" srcId="{43916400-A885-4742-BD5F-EC950BC000BE}" destId="{F9105462-277F-4D9A-9036-7AFBAAD4822A}" srcOrd="0" destOrd="0" presId="urn:microsoft.com/office/officeart/2005/8/layout/lProcess2"/>
    <dgm:cxn modelId="{0DBE4FE4-2609-449E-86F5-BE64CD075706}" type="presParOf" srcId="{43916400-A885-4742-BD5F-EC950BC000BE}" destId="{757BECD6-9EC0-461B-9AD0-EA08E4CCB218}" srcOrd="1" destOrd="0" presId="urn:microsoft.com/office/officeart/2005/8/layout/lProcess2"/>
    <dgm:cxn modelId="{F11BD1FF-C6ED-498A-8875-C3AE9889A9E5}" type="presParOf" srcId="{43916400-A885-4742-BD5F-EC950BC000BE}" destId="{A0E3E0C2-B7ED-4DDB-A758-9A88008318C4}" srcOrd="2" destOrd="0" presId="urn:microsoft.com/office/officeart/2005/8/layout/lProcess2"/>
    <dgm:cxn modelId="{057EDD92-F8B1-41F1-967E-7FFD6166C3AB}" type="presParOf" srcId="{9539CCEA-A242-4524-8244-486E1E9DA6A2}" destId="{DCB0D6B8-BD60-4CC2-BFCC-5D53FBD06D19}" srcOrd="1" destOrd="0" presId="urn:microsoft.com/office/officeart/2005/8/layout/lProcess2"/>
    <dgm:cxn modelId="{889A52A8-EF9F-438F-911D-B6E1EE8E33AB}" type="presParOf" srcId="{9539CCEA-A242-4524-8244-486E1E9DA6A2}" destId="{BF9FA828-CCB5-43C3-8504-73C856885D07}" srcOrd="2" destOrd="0" presId="urn:microsoft.com/office/officeart/2005/8/layout/lProcess2"/>
    <dgm:cxn modelId="{21680485-BDA0-4605-9087-54D9C2BEE712}" type="presParOf" srcId="{BF9FA828-CCB5-43C3-8504-73C856885D07}" destId="{4E2B7883-8226-41ED-BC6A-F9EB68FC20B2}" srcOrd="0" destOrd="0" presId="urn:microsoft.com/office/officeart/2005/8/layout/lProcess2"/>
    <dgm:cxn modelId="{EC810738-4918-49F9-9BF1-D40C311ED7E5}" type="presParOf" srcId="{BF9FA828-CCB5-43C3-8504-73C856885D07}" destId="{11D3F276-BD8F-4FF3-BC38-CBDC207B06C9}" srcOrd="1" destOrd="0" presId="urn:microsoft.com/office/officeart/2005/8/layout/lProcess2"/>
    <dgm:cxn modelId="{2D1E87D7-8141-4B02-97AD-2B24FAACD289}" type="presParOf" srcId="{BF9FA828-CCB5-43C3-8504-73C856885D07}" destId="{2ACC1AE4-338E-476F-A974-FF56F2A9C7B8}" srcOrd="2" destOrd="0" presId="urn:microsoft.com/office/officeart/2005/8/layout/lProcess2"/>
    <dgm:cxn modelId="{9FC44841-C6D4-4A24-ADF4-8BBA876C00E3}" type="presParOf" srcId="{2ACC1AE4-338E-476F-A974-FF56F2A9C7B8}" destId="{1316B793-AF38-4D98-9AF8-E345DF55E06F}" srcOrd="0" destOrd="0" presId="urn:microsoft.com/office/officeart/2005/8/layout/lProcess2"/>
    <dgm:cxn modelId="{F9B44D5D-E494-4066-811E-F8DC3B81E148}" type="presParOf" srcId="{1316B793-AF38-4D98-9AF8-E345DF55E06F}" destId="{DAB3F5F6-AFB0-428B-B970-05066CDDE0A9}" srcOrd="0" destOrd="0" presId="urn:microsoft.com/office/officeart/2005/8/layout/lProcess2"/>
    <dgm:cxn modelId="{CB6FAF79-B4AB-4BEB-9A13-7BAFD5038C56}" type="presParOf" srcId="{1316B793-AF38-4D98-9AF8-E345DF55E06F}" destId="{1545155A-9BBC-4AE5-85AC-221084451533}" srcOrd="1" destOrd="0" presId="urn:microsoft.com/office/officeart/2005/8/layout/lProcess2"/>
    <dgm:cxn modelId="{919049E9-92F0-44BA-8403-6DAB61B90ABB}" type="presParOf" srcId="{1316B793-AF38-4D98-9AF8-E345DF55E06F}" destId="{03454492-6ECC-46E1-AA4C-093AF5104CE2}" srcOrd="2" destOrd="0" presId="urn:microsoft.com/office/officeart/2005/8/layout/lProcess2"/>
    <dgm:cxn modelId="{E680B85D-7BEE-4ECF-934C-2B22BE33C5A7}" type="presParOf" srcId="{1316B793-AF38-4D98-9AF8-E345DF55E06F}" destId="{9BDC60E8-4DBA-4CA7-9CCA-31B7F8E06F87}" srcOrd="3" destOrd="0" presId="urn:microsoft.com/office/officeart/2005/8/layout/lProcess2"/>
    <dgm:cxn modelId="{E091A1CD-D70D-4A1D-9863-6C26A13749E2}" type="presParOf" srcId="{1316B793-AF38-4D98-9AF8-E345DF55E06F}" destId="{68B982D0-536A-45E4-AE18-F90E1DA6362D}" srcOrd="4" destOrd="0" presId="urn:microsoft.com/office/officeart/2005/8/layout/lProcess2"/>
    <dgm:cxn modelId="{C7D0E946-D6D2-4E65-99EE-F039E1BF6AC7}" type="presParOf" srcId="{9539CCEA-A242-4524-8244-486E1E9DA6A2}" destId="{1D8DFE5F-D1B6-4A56-B1F0-939C411B8A0D}" srcOrd="3" destOrd="0" presId="urn:microsoft.com/office/officeart/2005/8/layout/lProcess2"/>
    <dgm:cxn modelId="{1F66ACE5-FBD9-471B-A34F-0FEDE233B749}" type="presParOf" srcId="{9539CCEA-A242-4524-8244-486E1E9DA6A2}" destId="{EA8193D4-F0FC-4DC2-9B69-54C20A355694}" srcOrd="4" destOrd="0" presId="urn:microsoft.com/office/officeart/2005/8/layout/lProcess2"/>
    <dgm:cxn modelId="{BB1831C5-96F6-4C3D-945F-95BD5A4AF12B}" type="presParOf" srcId="{EA8193D4-F0FC-4DC2-9B69-54C20A355694}" destId="{D06414C7-4DAB-4A47-AB60-8C1D80A34D0B}" srcOrd="0" destOrd="0" presId="urn:microsoft.com/office/officeart/2005/8/layout/lProcess2"/>
    <dgm:cxn modelId="{37391975-3BC6-4E10-87C1-6CF922A386C9}" type="presParOf" srcId="{EA8193D4-F0FC-4DC2-9B69-54C20A355694}" destId="{7ED1F167-1F5B-48A4-BBF7-647E23ED5B9D}" srcOrd="1" destOrd="0" presId="urn:microsoft.com/office/officeart/2005/8/layout/lProcess2"/>
    <dgm:cxn modelId="{CA814E3D-1016-430D-9F6C-454EDED4B07B}" type="presParOf" srcId="{EA8193D4-F0FC-4DC2-9B69-54C20A355694}" destId="{B2DF40BA-E2B3-49F4-A194-00E1B8364FD4}" srcOrd="2" destOrd="0" presId="urn:microsoft.com/office/officeart/2005/8/layout/lProcess2"/>
    <dgm:cxn modelId="{8B622999-0EFB-41EA-A5FC-47A893C79053}" type="presParOf" srcId="{B2DF40BA-E2B3-49F4-A194-00E1B8364FD4}" destId="{5E42A1B1-435A-425F-92AB-B8D58FDE3F3A}" srcOrd="0" destOrd="0" presId="urn:microsoft.com/office/officeart/2005/8/layout/lProcess2"/>
    <dgm:cxn modelId="{52499BFE-975C-4024-BD44-6E28CA690E91}" type="presParOf" srcId="{5E42A1B1-435A-425F-92AB-B8D58FDE3F3A}" destId="{578EE034-3376-44C7-A5E3-6922B0D9C091}" srcOrd="0" destOrd="0" presId="urn:microsoft.com/office/officeart/2005/8/layout/lProcess2"/>
    <dgm:cxn modelId="{2C26064B-176B-4580-AF01-983063A89DD0}" type="presParOf" srcId="{5E42A1B1-435A-425F-92AB-B8D58FDE3F3A}" destId="{88155508-4E2C-4D06-A182-6FDCC3E03BF7}" srcOrd="1" destOrd="0" presId="urn:microsoft.com/office/officeart/2005/8/layout/lProcess2"/>
    <dgm:cxn modelId="{B892D89B-4DE8-4FB5-B568-F04E65DFEF93}" type="presParOf" srcId="{5E42A1B1-435A-425F-92AB-B8D58FDE3F3A}" destId="{6A57434B-840A-4748-A35D-8EEF22EC5EF0}" srcOrd="2" destOrd="0" presId="urn:microsoft.com/office/officeart/2005/8/layout/lProcess2"/>
    <dgm:cxn modelId="{FC1EAB37-4302-4E37-9593-6222A17DBD9A}" type="presParOf" srcId="{5E42A1B1-435A-425F-92AB-B8D58FDE3F3A}" destId="{EA6A459E-D970-41D2-99CE-736326B58CDD}" srcOrd="3" destOrd="0" presId="urn:microsoft.com/office/officeart/2005/8/layout/lProcess2"/>
    <dgm:cxn modelId="{1C9AAD70-2D75-45C0-B058-1355EACFFE10}" type="presParOf" srcId="{5E42A1B1-435A-425F-92AB-B8D58FDE3F3A}" destId="{41E7332C-14D8-4E8B-8086-106C75787BA5}" srcOrd="4" destOrd="0" presId="urn:microsoft.com/office/officeart/2005/8/layout/lProcess2"/>
    <dgm:cxn modelId="{78BCC799-46A9-4FBA-8730-409EADC4EC4B}" type="presParOf" srcId="{5E42A1B1-435A-425F-92AB-B8D58FDE3F3A}" destId="{666FA7AF-6090-4EEB-9884-5922D4610800}" srcOrd="5" destOrd="0" presId="urn:microsoft.com/office/officeart/2005/8/layout/lProcess2"/>
    <dgm:cxn modelId="{2D67F1DF-3CB7-449E-B2DB-6A4C664DDAC0}" type="presParOf" srcId="{5E42A1B1-435A-425F-92AB-B8D58FDE3F3A}" destId="{C794D0A0-C646-41C1-BD2C-12B03762D28D}"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2CD97-AE3B-4977-A778-EC7E738FAC6A}">
      <dsp:nvSpPr>
        <dsp:cNvPr id="0" name=""/>
        <dsp:cNvSpPr/>
      </dsp:nvSpPr>
      <dsp:spPr>
        <a:xfrm>
          <a:off x="0" y="0"/>
          <a:ext cx="9790980" cy="1446649"/>
        </a:xfrm>
        <a:prstGeom prst="rect">
          <a:avLst/>
        </a:prstGeom>
        <a:solidFill>
          <a:schemeClr val="accent4">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US" sz="3400" kern="1200" dirty="0">
              <a:latin typeface="Century Gothic"/>
            </a:rPr>
            <a:t>Provide data to the city to support the development of the Climate </a:t>
          </a:r>
          <a:r>
            <a:rPr lang="en-US" sz="3400" kern="1200" dirty="0" err="1">
              <a:latin typeface="Century Gothic"/>
            </a:rPr>
            <a:t>Adapation</a:t>
          </a:r>
          <a:r>
            <a:rPr lang="en-US" sz="3400" kern="1200" dirty="0">
              <a:latin typeface="Century Gothic"/>
            </a:rPr>
            <a:t> Plan</a:t>
          </a:r>
        </a:p>
      </dsp:txBody>
      <dsp:txXfrm>
        <a:off x="0" y="0"/>
        <a:ext cx="9790980" cy="1446649"/>
      </dsp:txXfrm>
    </dsp:sp>
    <dsp:sp modelId="{F66790D0-DE1B-48A1-8395-5BBD4CE384EB}">
      <dsp:nvSpPr>
        <dsp:cNvPr id="0" name=""/>
        <dsp:cNvSpPr/>
      </dsp:nvSpPr>
      <dsp:spPr>
        <a:xfrm>
          <a:off x="4780" y="1446649"/>
          <a:ext cx="3260472" cy="303796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rtl="0">
            <a:lnSpc>
              <a:spcPct val="90000"/>
            </a:lnSpc>
            <a:spcBef>
              <a:spcPct val="0"/>
            </a:spcBef>
            <a:spcAft>
              <a:spcPct val="35000"/>
            </a:spcAft>
            <a:buNone/>
          </a:pPr>
          <a:r>
            <a:rPr lang="en-US" sz="3900" kern="1200" dirty="0">
              <a:latin typeface="Century Gothic"/>
            </a:rPr>
            <a:t>Heat Exposure</a:t>
          </a:r>
        </a:p>
      </dsp:txBody>
      <dsp:txXfrm>
        <a:off x="4780" y="1446649"/>
        <a:ext cx="3260472" cy="3037963"/>
      </dsp:txXfrm>
    </dsp:sp>
    <dsp:sp modelId="{DCFD48D3-E4ED-47C4-93E5-D5DFE4589357}">
      <dsp:nvSpPr>
        <dsp:cNvPr id="0" name=""/>
        <dsp:cNvSpPr/>
      </dsp:nvSpPr>
      <dsp:spPr>
        <a:xfrm>
          <a:off x="3265253" y="1446649"/>
          <a:ext cx="3260472" cy="3037963"/>
        </a:xfrm>
        <a:prstGeom prst="rect">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rtl="0">
            <a:lnSpc>
              <a:spcPct val="90000"/>
            </a:lnSpc>
            <a:spcBef>
              <a:spcPct val="0"/>
            </a:spcBef>
            <a:spcAft>
              <a:spcPct val="35000"/>
            </a:spcAft>
            <a:buNone/>
          </a:pPr>
          <a:r>
            <a:rPr lang="en-US" sz="3900" kern="1200" dirty="0">
              <a:latin typeface="Century Gothic"/>
            </a:rPr>
            <a:t>Heat Vulnerability</a:t>
          </a:r>
        </a:p>
      </dsp:txBody>
      <dsp:txXfrm>
        <a:off x="3265253" y="1446649"/>
        <a:ext cx="3260472" cy="3037963"/>
      </dsp:txXfrm>
    </dsp:sp>
    <dsp:sp modelId="{9F724853-3CD1-4D48-820C-D7557629DADD}">
      <dsp:nvSpPr>
        <dsp:cNvPr id="0" name=""/>
        <dsp:cNvSpPr/>
      </dsp:nvSpPr>
      <dsp:spPr>
        <a:xfrm>
          <a:off x="6525726" y="1446649"/>
          <a:ext cx="3260472" cy="3037963"/>
        </a:xfrm>
        <a:prstGeom prst="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rtl="0">
            <a:lnSpc>
              <a:spcPct val="90000"/>
            </a:lnSpc>
            <a:spcBef>
              <a:spcPct val="0"/>
            </a:spcBef>
            <a:spcAft>
              <a:spcPct val="35000"/>
            </a:spcAft>
            <a:buNone/>
          </a:pPr>
          <a:r>
            <a:rPr lang="en-US" sz="3900" kern="1200" dirty="0">
              <a:latin typeface="Century Gothic"/>
            </a:rPr>
            <a:t>Cooling Capacity</a:t>
          </a:r>
        </a:p>
      </dsp:txBody>
      <dsp:txXfrm>
        <a:off x="6525726" y="1446649"/>
        <a:ext cx="3260472" cy="3037963"/>
      </dsp:txXfrm>
    </dsp:sp>
    <dsp:sp modelId="{85C5827A-92F8-49C6-8D08-9AC75BEB8A1E}">
      <dsp:nvSpPr>
        <dsp:cNvPr id="0" name=""/>
        <dsp:cNvSpPr/>
      </dsp:nvSpPr>
      <dsp:spPr>
        <a:xfrm>
          <a:off x="0" y="4484613"/>
          <a:ext cx="9790980" cy="337551"/>
        </a:xfrm>
        <a:prstGeom prst="rect">
          <a:avLst/>
        </a:prstGeom>
        <a:solidFill>
          <a:schemeClr val="accent4">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AA6B80-0B7E-4387-A170-6313967DFF68}">
      <dsp:nvSpPr>
        <dsp:cNvPr id="0" name=""/>
        <dsp:cNvSpPr/>
      </dsp:nvSpPr>
      <dsp:spPr>
        <a:xfrm>
          <a:off x="1005" y="0"/>
          <a:ext cx="2614671" cy="49803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rtl="0">
            <a:lnSpc>
              <a:spcPct val="90000"/>
            </a:lnSpc>
            <a:spcBef>
              <a:spcPct val="0"/>
            </a:spcBef>
            <a:spcAft>
              <a:spcPct val="35000"/>
            </a:spcAft>
            <a:buNone/>
          </a:pPr>
          <a:r>
            <a:rPr lang="en-US" sz="3500" kern="1200" dirty="0">
              <a:latin typeface="Century Gothic"/>
            </a:rPr>
            <a:t>Data Acquisition</a:t>
          </a:r>
        </a:p>
      </dsp:txBody>
      <dsp:txXfrm>
        <a:off x="1005" y="0"/>
        <a:ext cx="2614671" cy="1494094"/>
      </dsp:txXfrm>
    </dsp:sp>
    <dsp:sp modelId="{F9105462-277F-4D9A-9036-7AFBAAD4822A}">
      <dsp:nvSpPr>
        <dsp:cNvPr id="0" name=""/>
        <dsp:cNvSpPr/>
      </dsp:nvSpPr>
      <dsp:spPr>
        <a:xfrm>
          <a:off x="262472" y="1495553"/>
          <a:ext cx="2091737" cy="15016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entury Gothic"/>
            </a:rPr>
            <a:t>GEE</a:t>
          </a:r>
        </a:p>
      </dsp:txBody>
      <dsp:txXfrm>
        <a:off x="306453" y="1539534"/>
        <a:ext cx="2003775" cy="1413671"/>
      </dsp:txXfrm>
    </dsp:sp>
    <dsp:sp modelId="{A0E3E0C2-B7ED-4DDB-A758-9A88008318C4}">
      <dsp:nvSpPr>
        <dsp:cNvPr id="0" name=""/>
        <dsp:cNvSpPr/>
      </dsp:nvSpPr>
      <dsp:spPr>
        <a:xfrm>
          <a:off x="262472" y="3228207"/>
          <a:ext cx="2091737" cy="15016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Century Gothic"/>
            </a:rPr>
            <a:t>AppEEARS</a:t>
          </a:r>
          <a:endParaRPr lang="en-US" sz="1800" kern="1200" dirty="0">
            <a:latin typeface="Century Gothic"/>
          </a:endParaRPr>
        </a:p>
      </dsp:txBody>
      <dsp:txXfrm>
        <a:off x="306453" y="3272188"/>
        <a:ext cx="2003775" cy="1413671"/>
      </dsp:txXfrm>
    </dsp:sp>
    <dsp:sp modelId="{4E2B7883-8226-41ED-BC6A-F9EB68FC20B2}">
      <dsp:nvSpPr>
        <dsp:cNvPr id="0" name=""/>
        <dsp:cNvSpPr/>
      </dsp:nvSpPr>
      <dsp:spPr>
        <a:xfrm>
          <a:off x="2811777" y="0"/>
          <a:ext cx="2614671" cy="49803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rtl="0">
            <a:lnSpc>
              <a:spcPct val="90000"/>
            </a:lnSpc>
            <a:spcBef>
              <a:spcPct val="0"/>
            </a:spcBef>
            <a:spcAft>
              <a:spcPct val="35000"/>
            </a:spcAft>
            <a:buNone/>
          </a:pPr>
          <a:r>
            <a:rPr lang="en-US" sz="3500" kern="1200" dirty="0">
              <a:latin typeface="Century Gothic"/>
            </a:rPr>
            <a:t>Data Processing</a:t>
          </a:r>
        </a:p>
      </dsp:txBody>
      <dsp:txXfrm>
        <a:off x="2811777" y="0"/>
        <a:ext cx="2614671" cy="1494094"/>
      </dsp:txXfrm>
    </dsp:sp>
    <dsp:sp modelId="{DAB3F5F6-AFB0-428B-B970-05066CDDE0A9}">
      <dsp:nvSpPr>
        <dsp:cNvPr id="0" name=""/>
        <dsp:cNvSpPr/>
      </dsp:nvSpPr>
      <dsp:spPr>
        <a:xfrm>
          <a:off x="3073244" y="1494520"/>
          <a:ext cx="2091737" cy="9784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Century Gothic"/>
            </a:rPr>
            <a:t>Filter by Study Area</a:t>
          </a:r>
        </a:p>
      </dsp:txBody>
      <dsp:txXfrm>
        <a:off x="3101901" y="1523177"/>
        <a:ext cx="2034423" cy="921118"/>
      </dsp:txXfrm>
    </dsp:sp>
    <dsp:sp modelId="{03454492-6ECC-46E1-AA4C-093AF5104CE2}">
      <dsp:nvSpPr>
        <dsp:cNvPr id="0" name=""/>
        <dsp:cNvSpPr/>
      </dsp:nvSpPr>
      <dsp:spPr>
        <a:xfrm>
          <a:off x="3073244" y="2623481"/>
          <a:ext cx="2091737" cy="9784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Century Gothic"/>
            </a:rPr>
            <a:t>Filter by Study Period</a:t>
          </a:r>
        </a:p>
      </dsp:txBody>
      <dsp:txXfrm>
        <a:off x="3101901" y="2652138"/>
        <a:ext cx="2034423" cy="921118"/>
      </dsp:txXfrm>
    </dsp:sp>
    <dsp:sp modelId="{68B982D0-536A-45E4-AE18-F90E1DA6362D}">
      <dsp:nvSpPr>
        <dsp:cNvPr id="0" name=""/>
        <dsp:cNvSpPr/>
      </dsp:nvSpPr>
      <dsp:spPr>
        <a:xfrm>
          <a:off x="3073244" y="3752441"/>
          <a:ext cx="2091737" cy="9784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Century Gothic"/>
            </a:rPr>
            <a:t>Select Median per Pixel from Image Collection</a:t>
          </a:r>
        </a:p>
      </dsp:txBody>
      <dsp:txXfrm>
        <a:off x="3101901" y="3781098"/>
        <a:ext cx="2034423" cy="921118"/>
      </dsp:txXfrm>
    </dsp:sp>
    <dsp:sp modelId="{D06414C7-4DAB-4A47-AB60-8C1D80A34D0B}">
      <dsp:nvSpPr>
        <dsp:cNvPr id="0" name=""/>
        <dsp:cNvSpPr/>
      </dsp:nvSpPr>
      <dsp:spPr>
        <a:xfrm>
          <a:off x="5622549" y="0"/>
          <a:ext cx="2614671" cy="49803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rtl="0">
            <a:lnSpc>
              <a:spcPct val="90000"/>
            </a:lnSpc>
            <a:spcBef>
              <a:spcPct val="0"/>
            </a:spcBef>
            <a:spcAft>
              <a:spcPct val="35000"/>
            </a:spcAft>
            <a:buNone/>
          </a:pPr>
          <a:r>
            <a:rPr lang="en-US" sz="3500" kern="1200" dirty="0">
              <a:latin typeface="Century Gothic"/>
            </a:rPr>
            <a:t>Output</a:t>
          </a:r>
        </a:p>
      </dsp:txBody>
      <dsp:txXfrm>
        <a:off x="5622549" y="0"/>
        <a:ext cx="2614671" cy="1494094"/>
      </dsp:txXfrm>
    </dsp:sp>
    <dsp:sp modelId="{578EE034-3376-44C7-A5E3-6922B0D9C091}">
      <dsp:nvSpPr>
        <dsp:cNvPr id="0" name=""/>
        <dsp:cNvSpPr/>
      </dsp:nvSpPr>
      <dsp:spPr>
        <a:xfrm>
          <a:off x="5884016" y="1494216"/>
          <a:ext cx="2091737" cy="7255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Century Gothic"/>
            </a:rPr>
            <a:t>Albedo </a:t>
          </a:r>
        </a:p>
      </dsp:txBody>
      <dsp:txXfrm>
        <a:off x="5905266" y="1515466"/>
        <a:ext cx="2049237" cy="683026"/>
      </dsp:txXfrm>
    </dsp:sp>
    <dsp:sp modelId="{6A57434B-840A-4748-A35D-8EEF22EC5EF0}">
      <dsp:nvSpPr>
        <dsp:cNvPr id="0" name=""/>
        <dsp:cNvSpPr/>
      </dsp:nvSpPr>
      <dsp:spPr>
        <a:xfrm>
          <a:off x="5884016" y="2331361"/>
          <a:ext cx="2091737" cy="7255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Century Gothic"/>
            </a:rPr>
            <a:t>Daytime Land Surface Temperature </a:t>
          </a:r>
        </a:p>
      </dsp:txBody>
      <dsp:txXfrm>
        <a:off x="5905266" y="2352611"/>
        <a:ext cx="2049237" cy="683026"/>
      </dsp:txXfrm>
    </dsp:sp>
    <dsp:sp modelId="{41E7332C-14D8-4E8B-8086-106C75787BA5}">
      <dsp:nvSpPr>
        <dsp:cNvPr id="0" name=""/>
        <dsp:cNvSpPr/>
      </dsp:nvSpPr>
      <dsp:spPr>
        <a:xfrm>
          <a:off x="5884016" y="3168507"/>
          <a:ext cx="2091737" cy="7255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Century Gothic" panose="020B0502020202020204" pitchFamily="34" charset="0"/>
            </a:rPr>
            <a:t>Evapotranspiration </a:t>
          </a:r>
        </a:p>
      </dsp:txBody>
      <dsp:txXfrm>
        <a:off x="5905266" y="3189757"/>
        <a:ext cx="2049237" cy="683026"/>
      </dsp:txXfrm>
    </dsp:sp>
    <dsp:sp modelId="{C794D0A0-C646-41C1-BD2C-12B03762D28D}">
      <dsp:nvSpPr>
        <dsp:cNvPr id="0" name=""/>
        <dsp:cNvSpPr/>
      </dsp:nvSpPr>
      <dsp:spPr>
        <a:xfrm>
          <a:off x="5884016" y="4005652"/>
          <a:ext cx="2091737" cy="7255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Century Gothic" panose="020B0502020202020204" pitchFamily="34" charset="0"/>
            </a:rPr>
            <a:t>Nighttime Land Surface Temperature</a:t>
          </a:r>
        </a:p>
      </dsp:txBody>
      <dsp:txXfrm>
        <a:off x="5905266" y="4026902"/>
        <a:ext cx="2049237" cy="683026"/>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3/23/2021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ensus.gov/programs-surveys/ac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cdc.gov/"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lickr.com/photos/vagueonthehow/14856602229/in/photolist-oCPYfi-ouwNFk-oM2EHD-KVk879-otnsF2-LPgZgA-KVjTWm-LqZwWQ-omxx3H-LqYYEf-KVaxtq-LGCoBb-xHBJ3m-fiSCwi-fiKQes-fivQ2r-wdoucR-fiSB1k-vgwqZa-wdoEfX-vVLomJ-wcKjVW-LKpByk-KVni9i-LGC9Tj-6KBTWL-6Kyb4i-KVaCps-KVwFaK-a86ANb-KVxcmX-LGCb1j-oTi9Gj-LSinok-KV9DKA-LSu6MD-oCQumG-a86TZy-a86yu1-LPg2xS-KVf6Dt-a83R5g-KVf71a-a848pH-LGUDzf-KVnjZx-LGUXqW-a86UHE-LGCph9-LSttzD"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Raster data was acquired using google earth engine as well as </a:t>
            </a:r>
            <a:r>
              <a:rPr lang="en-US" dirty="0"/>
              <a:t>NASA Application for Extracting and Exploring Analysis Ready Samples (</a:t>
            </a:r>
            <a:r>
              <a:rPr lang="en-US" dirty="0" err="1"/>
              <a:t>AppEEARS</a:t>
            </a:r>
            <a:r>
              <a:rPr lang="en-US" dirty="0"/>
              <a:t>). We filtered by study area and study period and then took the median pixel from each resulting image collection. </a:t>
            </a:r>
          </a:p>
          <a:p>
            <a:endParaRPr lang="en-US" dirty="0">
              <a:cs typeface="Calibri"/>
            </a:endParaRPr>
          </a:p>
          <a:p>
            <a:r>
              <a:rPr lang="en-US" dirty="0">
                <a:cs typeface="Calibri"/>
              </a:rPr>
              <a:t>Two of the outputs are used as environmental variables in the PCA and two are used as inputs to </a:t>
            </a:r>
            <a:r>
              <a:rPr lang="en-US" dirty="0" err="1">
                <a:cs typeface="Calibri"/>
              </a:rPr>
              <a:t>InVEST</a:t>
            </a:r>
            <a:r>
              <a:rPr lang="en-US" dirty="0">
                <a:cs typeface="Calibri"/>
              </a:rPr>
              <a:t>.</a:t>
            </a: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3516754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t>
            </a:r>
            <a:r>
              <a:rPr lang="en-US" dirty="0"/>
              <a:t>In addition to the remotely sensed data from Landsat and ECOSTRESS, we also used a number of ancillary datasets including, Land Use/Land Cover, and tree canopy cover from the City of San Diego's online GIS repository. Additionally, the team used building footprint data to generate a building Intensity dataset for invest model input from the City. </a:t>
            </a:r>
          </a:p>
          <a:p>
            <a:r>
              <a:rPr lang="en-US" dirty="0">
                <a:cs typeface="Calibri"/>
              </a:rPr>
              <a:t>----------------------------------------------------------------------------------------------------------------------------------------------------------------------------------------------------------------------------------------------------------------</a:t>
            </a:r>
            <a:endParaRPr lang="en-US" dirty="0"/>
          </a:p>
          <a:p>
            <a:r>
              <a:rPr lang="en-US" dirty="0"/>
              <a:t>Icon Credit: </a:t>
            </a:r>
            <a:r>
              <a:rPr lang="en-US" dirty="0" err="1"/>
              <a:t>Micorsoft</a:t>
            </a:r>
            <a:r>
              <a:rPr lang="en-US" dirty="0"/>
              <a:t> PowerPoint Clipart</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487493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We collected social data and health indicator data from the 5 year American Community Survey at the Block Group and Census Tract Level. All variables from the ACS survey were the same for block group and census tract with the exception of percent without health insurance and percent in poverty which were only available at the Census Tract level.</a:t>
            </a:r>
          </a:p>
          <a:p>
            <a:endParaRPr lang="en-US" dirty="0">
              <a:cs typeface="Calibri"/>
            </a:endParaRPr>
          </a:p>
          <a:p>
            <a:r>
              <a:rPr lang="en-US" dirty="0">
                <a:cs typeface="Calibri"/>
              </a:rPr>
              <a:t>--------------------------------------------------------------------------------------------------------------------------------------------------------------------------------------------------------------------------------------------------------------</a:t>
            </a:r>
          </a:p>
          <a:p>
            <a:endParaRPr lang="en-US" dirty="0">
              <a:cs typeface="Calibri"/>
            </a:endParaRPr>
          </a:p>
          <a:p>
            <a:endParaRPr lang="en-US" dirty="0">
              <a:cs typeface="Calibri"/>
            </a:endParaRPr>
          </a:p>
          <a:p>
            <a:r>
              <a:rPr lang="en-US" dirty="0">
                <a:cs typeface="Calibri"/>
              </a:rPr>
              <a:t>Image Credit: US Census Bureau, </a:t>
            </a:r>
            <a:r>
              <a:rPr lang="en-US" dirty="0">
                <a:hlinkClick r:id="rId3"/>
              </a:rPr>
              <a:t>https://www.census.gov/programs-surveys/acs</a:t>
            </a:r>
            <a:endParaRPr lang="en-US" dirty="0">
              <a:cs typeface="Calibri"/>
            </a:endParaRPr>
          </a:p>
          <a:p>
            <a:r>
              <a:rPr lang="en-US" dirty="0">
                <a:cs typeface="Calibri"/>
              </a:rPr>
              <a:t> Center for Disease Control, </a:t>
            </a:r>
            <a:r>
              <a:rPr lang="en-US" dirty="0">
                <a:hlinkClick r:id="rId4"/>
              </a:rPr>
              <a:t>https://www.cdc.gov/</a:t>
            </a:r>
            <a:endParaRPr lang="en-US" dirty="0">
              <a:cs typeface="Calibri"/>
              <a:hlinkClick r:id="rId4"/>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1427609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Our vulnerability assessment used</a:t>
            </a:r>
            <a:r>
              <a:rPr lang="en-US" dirty="0"/>
              <a:t> a Principal Component Analysis, which is also known as a PCA. In short, a PCA takes each variable and combines them into principal components, PCs. These PCs help us inspect the extent to which variables are correlated with each other. It is important all variables were normalized by the standard deviation. </a:t>
            </a:r>
          </a:p>
          <a:p>
            <a:r>
              <a:rPr lang="en-US" dirty="0"/>
              <a:t>We took the 3 environmental variables (Percent Tree Canopy, Daytime LST, Nighttime LST), and a number of social variables (census tract, and block groups), and health indicators (Census tracts only) and analyzed them using the PCA method. We then selected the 2-4 components that explained at least 80% of the data variation. These components were then used to develop an overall score for each census tract.</a:t>
            </a:r>
          </a:p>
          <a:p>
            <a:endParaRPr lang="en-US" dirty="0"/>
          </a:p>
          <a:p>
            <a:r>
              <a:rPr lang="en-US" dirty="0"/>
              <a:t>Icon Credit: </a:t>
            </a:r>
            <a:r>
              <a:rPr lang="en-US" dirty="0" err="1"/>
              <a:t>Micorsoft</a:t>
            </a:r>
            <a:r>
              <a:rPr lang="en-US" dirty="0"/>
              <a:t> PowerPoint Clipart</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1230077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The </a:t>
            </a:r>
            <a:r>
              <a:rPr lang="en-US" dirty="0" err="1">
                <a:cs typeface="Calibri"/>
              </a:rPr>
              <a:t>InVEST</a:t>
            </a:r>
            <a:r>
              <a:rPr lang="en-US" dirty="0">
                <a:cs typeface="Calibri"/>
              </a:rPr>
              <a:t> (Integrated Evaluation of Ecosystem Services and Tradeoffs) Urban Cooling Model was created by the Natural Capitol Project based out of </a:t>
            </a:r>
            <a:r>
              <a:rPr lang="en-US" dirty="0" err="1">
                <a:cs typeface="Calibri"/>
              </a:rPr>
              <a:t>Standford</a:t>
            </a:r>
            <a:r>
              <a:rPr lang="en-US" dirty="0">
                <a:cs typeface="Calibri"/>
              </a:rPr>
              <a:t> University. The model aims to quantify the impacts of green infrastructure and other ecosystem services. The urban cooling model uses land use land cover and the associated properties of shade, albedo, green area and building intensity in addition to evapotranspiration to determine the heat mitigation index of each pixel. </a:t>
            </a:r>
          </a:p>
          <a:p>
            <a:r>
              <a:rPr lang="en-US" dirty="0">
                <a:cs typeface="Calibri"/>
              </a:rPr>
              <a:t>-----------------------------------------------------------------------------------------------------------------------------------------------------------------------------------------------------------------------------------------------------------------</a:t>
            </a:r>
          </a:p>
          <a:p>
            <a:r>
              <a:rPr lang="en-US" dirty="0">
                <a:cs typeface="Calibri"/>
              </a:rPr>
              <a:t>Image Source: Landsat 8 OLI and TIRS data </a:t>
            </a:r>
            <a:r>
              <a:rPr lang="en-US" dirty="0" err="1">
                <a:cs typeface="Calibri"/>
              </a:rPr>
              <a:t>data</a:t>
            </a:r>
            <a:r>
              <a:rPr lang="en-US" dirty="0">
                <a:cs typeface="Calibri"/>
              </a:rPr>
              <a:t> derived by NASA </a:t>
            </a: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639509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The model is run separately for daytime and nighttime since the heat mitigation is driven by different parameters. During the day, heat is mitigated by albedo, shade, and evapotranspiration. During the night, cooling at a location is driven by building intensity, since building materials are less efficient in giving off heat that was absorbed during the day, thus impeding the ability of highly developed areas to cool down. Both model scenarios take into account the proximity of green areas and use a rural reference temperature to provide a intermediate outputs that describe the cooling capacity of each cell. </a:t>
            </a:r>
          </a:p>
          <a:p>
            <a:r>
              <a:rPr lang="en-US" dirty="0">
                <a:cs typeface="Calibri"/>
              </a:rPr>
              <a:t>----------------------------------------------------------------------------------------------------------------------------------------------------------------------------------------------------------------------------------------------------------------</a:t>
            </a:r>
            <a:endParaRPr lang="en-US" dirty="0"/>
          </a:p>
          <a:p>
            <a:r>
              <a:rPr lang="en-US" dirty="0"/>
              <a:t>Image Source: Landsat 8 OLI and TIRS data derived by DEVELOP team </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2888802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 </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1071811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Exposure was calculated based on day and nighttime surface temperatures. The equation to calculate exposure weighed nighttime temperature slightly more heavily. The data above is aggregated to the Census Block Group level as well as the Census Tract level. Heat exposure is a direct calculation without the PCA. Areas around the Mid City Normal Heights and  University Heights area as well as areas near Mira Mesa in the northern portion of the study area. </a:t>
            </a:r>
          </a:p>
          <a:p>
            <a:r>
              <a:rPr lang="en-US" dirty="0"/>
              <a:t>---------------------------------------------------------------------------------------------------------------------------------------------------------------------------------------------------------------------------------------------------------------- </a:t>
            </a:r>
          </a:p>
          <a:p>
            <a:r>
              <a:rPr lang="en-US" dirty="0"/>
              <a:t> </a:t>
            </a:r>
            <a:endParaRPr lang="en-US" dirty="0">
              <a:cs typeface="Calibri"/>
            </a:endParaRPr>
          </a:p>
          <a:p>
            <a:r>
              <a:rPr lang="en-US" dirty="0" err="1"/>
              <a:t>Basemap</a:t>
            </a:r>
            <a:r>
              <a:rPr lang="en-US" dirty="0"/>
              <a:t> info: Sentinel-2 Imagery acquired by DEVELOP team through Google Earth Engine </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2776071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 </a:t>
            </a:r>
            <a:r>
              <a:rPr lang="en-US"/>
              <a:t>We used a PCA to generate vulnerability scores for San Diego for both census tract and census block groups.  </a:t>
            </a:r>
            <a:endParaRPr lang="en-US">
              <a:cs typeface="Calibri"/>
            </a:endParaRPr>
          </a:p>
          <a:p>
            <a:r>
              <a:rPr lang="en-US"/>
              <a:t>We took the 16 variables and analyzed them using the PCA method for census tracts and 8 variables for block groups. We then selected the 2-4 components that explained at least 75% of the data variation. These components were then used to develop an overall score for each census tract, and block group.  </a:t>
            </a:r>
            <a:endParaRPr lang="en-US">
              <a:cs typeface="Calibri"/>
            </a:endParaRPr>
          </a:p>
          <a:p>
            <a:r>
              <a:rPr lang="en-US"/>
              <a:t> </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1680426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The results of our vulnerability analysis show the areas </a:t>
            </a:r>
            <a:r>
              <a:rPr lang="en-US" dirty="0"/>
              <a:t>with the highest vulnerability were found near La Mesa, as well as the neighborhoods near Lemon Grove, Encanto, and </a:t>
            </a:r>
            <a:r>
              <a:rPr lang="en-US" dirty="0" err="1"/>
              <a:t>Lomiya</a:t>
            </a:r>
            <a:r>
              <a:rPr lang="en-US" dirty="0"/>
              <a:t> neighborhoods. This was consistent across the both census tracts and census block groups. At the block group resolution another area oh high vulnerability was shown in the Mira Mesa area of San Diego. This was not shown at the census tract level. </a:t>
            </a:r>
          </a:p>
          <a:p>
            <a:r>
              <a:rPr lang="en-US" dirty="0"/>
              <a:t>---------------------------------------------------------------------------------------------------------------------------------------------------------------------------------------------------------------------------------------------------------------- </a:t>
            </a:r>
          </a:p>
          <a:p>
            <a:r>
              <a:rPr lang="en-US" dirty="0"/>
              <a:t> </a:t>
            </a:r>
            <a:endParaRPr lang="en-US" dirty="0">
              <a:cs typeface="Calibri"/>
            </a:endParaRPr>
          </a:p>
          <a:p>
            <a:r>
              <a:rPr lang="en-US" dirty="0" err="1"/>
              <a:t>Basemap</a:t>
            </a:r>
            <a:r>
              <a:rPr lang="en-US" dirty="0"/>
              <a:t> info: Sentinel-2 Imagery acquired by DEVELOP team through Google Earth Engine </a:t>
            </a: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752588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Within the City of San Diego there are a number of community concerns. Increasing urban temperatures particularly along the coast where not all residents have access to air conditioners has left many residents exposed to heat. There is a strong thermal inequity between which social demographic groups face the largest burden from heat. This exposure leads to increased heat related death and mortality, as well as a loss of work productivity and increase in energy use. </a:t>
            </a:r>
          </a:p>
          <a:p>
            <a:r>
              <a:rPr lang="en-US" dirty="0">
                <a:cs typeface="Calibri"/>
              </a:rPr>
              <a:t>-----------------------------------------------------------------------------------------------------------------------------------------------------------------------------------------------------------------------------------------------------------------</a:t>
            </a:r>
          </a:p>
          <a:p>
            <a:r>
              <a:rPr lang="en-US" dirty="0">
                <a:cs typeface="Calibri"/>
              </a:rPr>
              <a:t>Icon Credit: Microsoft PowerPoint Clipart</a:t>
            </a: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724178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Heat risk areas were identified for specific census tracts and census blocks. The difference in resolution produced different results on what areas were highest risk similar to what we found for the vulnerability areas. The highest risk again were found in the neighborhoods that were east of downtown including areas bordering Lemon</a:t>
            </a:r>
            <a:r>
              <a:rPr lang="en-US" dirty="0"/>
              <a:t> Grove, Encanto, and Lomita neighborhoods. </a:t>
            </a:r>
          </a:p>
          <a:p>
            <a:r>
              <a:rPr lang="en-US" dirty="0"/>
              <a:t>---------------------------------------------------------------------------------------------------------------------------------------------------------------------------------------------------------------------------------------------------------------- </a:t>
            </a:r>
          </a:p>
          <a:p>
            <a:r>
              <a:rPr lang="en-US" dirty="0"/>
              <a:t> </a:t>
            </a:r>
            <a:endParaRPr lang="en-US" dirty="0">
              <a:cs typeface="Calibri"/>
            </a:endParaRPr>
          </a:p>
          <a:p>
            <a:r>
              <a:rPr lang="en-US" dirty="0" err="1"/>
              <a:t>Basemap</a:t>
            </a:r>
            <a:r>
              <a:rPr lang="en-US" dirty="0"/>
              <a:t> info: Sentinel-2 Imagery acquired by DEVELOP team through Google Earth Engine </a:t>
            </a: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42875010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Heat risk areas were identified for specific census tracts and census blocks. The difference in resolution produced different results on what areas were highest risk similar to what we found for the vulnerability areas. The highest risk again were found in the neighborhoods that were east of downtown including areas bordering Lemon</a:t>
            </a:r>
            <a:r>
              <a:rPr lang="en-US" dirty="0"/>
              <a:t> Grove, Encanto, and Lomita neighborhoods. </a:t>
            </a:r>
          </a:p>
          <a:p>
            <a:r>
              <a:rPr lang="en-US" dirty="0"/>
              <a:t>---------------------------------------------------------------------------------------------------------------------------------------------------------------------------------------------------------------------------------------------------------------- </a:t>
            </a:r>
          </a:p>
          <a:p>
            <a:r>
              <a:rPr lang="en-US" dirty="0"/>
              <a:t> </a:t>
            </a:r>
            <a:endParaRPr lang="en-US" dirty="0">
              <a:cs typeface="Calibri"/>
            </a:endParaRPr>
          </a:p>
          <a:p>
            <a:r>
              <a:rPr lang="en-US" dirty="0" err="1"/>
              <a:t>Basemap</a:t>
            </a:r>
            <a:r>
              <a:rPr lang="en-US" dirty="0"/>
              <a:t> info: Sentinel-2 Imagery acquired by DEVELOP team through Google Earth Engine </a:t>
            </a: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a:p>
        </p:txBody>
      </p:sp>
    </p:spTree>
    <p:extLst>
      <p:ext uri="{BB962C8B-B14F-4D97-AF65-F5344CB8AC3E}">
        <p14:creationId xmlns:p14="http://schemas.microsoft.com/office/powerpoint/2010/main" val="4263079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 Heat risk areas were identified for specific census tracts and census blocks. The difference in resolution produced different results on what areas were highest risk similar to what we found for the vulnerability areas. The highest risk again were found in the neighborhoods that were east of downtown including areas bordering Lemon</a:t>
            </a:r>
            <a:r>
              <a:rPr lang="en-US"/>
              <a:t> Grove, Encanto, and Lomita neighborhoods. These regions had populations with high health conditions and some census tracts also had high populations of people with no health insurance and in poverty.</a:t>
            </a:r>
          </a:p>
          <a:p>
            <a:r>
              <a:rPr lang="en-US"/>
              <a:t>---------------------------------------------------------------------------------------------------------------------------------------------------------------------------------------------------------------------------------------------------------------- </a:t>
            </a:r>
          </a:p>
          <a:p>
            <a:r>
              <a:rPr lang="en-US" dirty="0"/>
              <a:t> </a:t>
            </a:r>
            <a:endParaRPr lang="en-US" dirty="0">
              <a:cs typeface="Calibri"/>
            </a:endParaRPr>
          </a:p>
          <a:p>
            <a:r>
              <a:rPr lang="en-US"/>
              <a:t>Basemap info: Sentinel-2 Imagery acquired by DEVELOP team through Google Earth Engine </a:t>
            </a: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a:p>
        </p:txBody>
      </p:sp>
    </p:spTree>
    <p:extLst>
      <p:ext uri="{BB962C8B-B14F-4D97-AF65-F5344CB8AC3E}">
        <p14:creationId xmlns:p14="http://schemas.microsoft.com/office/powerpoint/2010/main" val="2058383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 Heat risk areas were identified for specific census tracts and census blocks. The difference in resolution produced different results on what areas were highest risk similar to what we found for the vulnerability areas. The highest risk again were found in the neighborhoods that were east of downtown including areas bordering Lemon</a:t>
            </a:r>
            <a:r>
              <a:rPr lang="en-US"/>
              <a:t> Grove, Encanto, and Skyline-Paradise neighborhoods. The drivers for this high risk was a large percentage of non white population as well as those living alone and over 65 years old. </a:t>
            </a:r>
          </a:p>
          <a:p>
            <a:r>
              <a:rPr lang="en-US">
                <a:cs typeface="Calibri"/>
              </a:rPr>
              <a:t>----------------------------------------------------------------------------------------------------------------------------------------------------------------------------------------------------------------------------------------------------------------</a:t>
            </a:r>
            <a:endParaRPr lang="en-US" dirty="0">
              <a:cs typeface="Calibri"/>
            </a:endParaRPr>
          </a:p>
          <a:p>
            <a:r>
              <a:rPr lang="en-US"/>
              <a:t>Basemap info: Sentinel-2 Imagery acquired by DEVELOP team through Google Earth Engine </a:t>
            </a: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a:p>
        </p:txBody>
      </p:sp>
    </p:spTree>
    <p:extLst>
      <p:ext uri="{BB962C8B-B14F-4D97-AF65-F5344CB8AC3E}">
        <p14:creationId xmlns:p14="http://schemas.microsoft.com/office/powerpoint/2010/main" val="33316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The heat mitigation index is determined by the parameters discussed previously. If a green area is within a certain distance of the cell then the cooling capacity from that green area is used if it's bigger than the cooling capacity of that cell. The resulting HMI was compared to the locations of parks and there is a clear connection between the presence of vegetation and the HMI for each cell. These HMI maps are outputs from </a:t>
            </a:r>
            <a:r>
              <a:rPr lang="en-US" dirty="0" err="1">
                <a:cs typeface="Calibri"/>
              </a:rPr>
              <a:t>InVEST</a:t>
            </a:r>
            <a:r>
              <a:rPr lang="en-US" dirty="0">
                <a:cs typeface="Calibri"/>
              </a:rPr>
              <a:t>.</a:t>
            </a:r>
          </a:p>
          <a:p>
            <a:r>
              <a:rPr lang="en-US" dirty="0">
                <a:cs typeface="Calibri"/>
              </a:rPr>
              <a:t>---------------------------------------------------------------------------------------------------------------------------------------------------------------------------------------------------------------------------------------------------------------</a:t>
            </a:r>
          </a:p>
          <a:p>
            <a:r>
              <a:rPr lang="en-US" dirty="0" err="1"/>
              <a:t>Basemap</a:t>
            </a:r>
            <a:r>
              <a:rPr lang="en-US" dirty="0"/>
              <a:t> info: Sentinel-2 Imagery acquired by DEVELOP team through Google Earth Engine </a:t>
            </a: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a:p>
        </p:txBody>
      </p:sp>
    </p:spTree>
    <p:extLst>
      <p:ext uri="{BB962C8B-B14F-4D97-AF65-F5344CB8AC3E}">
        <p14:creationId xmlns:p14="http://schemas.microsoft.com/office/powerpoint/2010/main" val="2997963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 We ran a 5% tree canopy increase scenario showed cooling potential diffused throughout the City. Tree canopy was increased in areas identified by the City as feasible locations for tree planting. This included road shoulders (city right of way), parks and public spaces, and residential areas as part of a partnership with an NGO that facilitates tree planting for private residents. The result was an overall increase in HMI for these areas. In particular the communities of Normal Heights, University Area, Encanto, and Skyline-Paradise Hills. Remaining areas of low HMI were primarily airports, military bases, and extractive industry. </a:t>
            </a:r>
          </a:p>
          <a:p>
            <a:endParaRPr lang="en-US" dirty="0">
              <a:cs typeface="Calibri"/>
            </a:endParaRPr>
          </a:p>
          <a:p>
            <a:r>
              <a:rPr lang="en-US">
                <a:cs typeface="Calibri"/>
              </a:rPr>
              <a:t>---------------------------------------------------------------------------------------------------------------------------------------------------------------------------------------------------------------------------------------------------</a:t>
            </a:r>
          </a:p>
          <a:p>
            <a:r>
              <a:rPr lang="en-US">
                <a:cs typeface="Calibri"/>
              </a:rPr>
              <a:t>Basemap info: Sentinel-2 Imagery acquired by DEVELOP team through Google Earth Engine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a:p>
        </p:txBody>
      </p:sp>
    </p:spTree>
    <p:extLst>
      <p:ext uri="{BB962C8B-B14F-4D97-AF65-F5344CB8AC3E}">
        <p14:creationId xmlns:p14="http://schemas.microsoft.com/office/powerpoint/2010/main" val="1912881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t>
            </a:r>
            <a:r>
              <a:rPr lang="en-US" dirty="0"/>
              <a:t>The PCA analysis showed that Hypertension, COPD, Cardiovascular Health , Asthma, Diabetes and Obesity explained the most variation in terms of vulnerability at the census tract level, while in the absence of health data at the block group level, high school education, percent </a:t>
            </a:r>
            <a:r>
              <a:rPr lang="en-US" dirty="0" err="1"/>
              <a:t>latinX</a:t>
            </a:r>
            <a:r>
              <a:rPr lang="en-US" dirty="0"/>
              <a:t>, and English language proficiency explained the most variation. The areas with the highest vulnerability were found near Skyline-Paradise, Encanto, and University Area neighborhoods. </a:t>
            </a:r>
            <a:r>
              <a:rPr lang="en-US" dirty="0" err="1"/>
              <a:t>InVEST</a:t>
            </a:r>
            <a:r>
              <a:rPr lang="en-US" dirty="0"/>
              <a:t> Model: Daytime HMI showed areas of low HMI in the vicinity of planning areas Mira Mesa, Mid-City and </a:t>
            </a:r>
            <a:r>
              <a:rPr lang="en-US" dirty="0" err="1"/>
              <a:t>Otay</a:t>
            </a:r>
            <a:r>
              <a:rPr lang="en-US" dirty="0"/>
              <a:t> Mesa-Nestor/San Ysidro. Low Nighttime HMI areas include University and Mid-City and </a:t>
            </a:r>
            <a:r>
              <a:rPr lang="en-US" dirty="0" err="1"/>
              <a:t>Otay</a:t>
            </a:r>
            <a:r>
              <a:rPr lang="en-US" dirty="0"/>
              <a:t> Mesa-Nestor. There is considerable overlap between areas of high heat risk and low heat mitigation.</a:t>
            </a:r>
          </a:p>
          <a:p>
            <a:r>
              <a:rPr lang="en-US" dirty="0"/>
              <a:t>Icon Credit: </a:t>
            </a:r>
            <a:r>
              <a:rPr lang="en-US" dirty="0" err="1"/>
              <a:t>Micorsoft</a:t>
            </a:r>
            <a:r>
              <a:rPr lang="en-US" dirty="0"/>
              <a:t> PowerPoint Clipart</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a:p>
        </p:txBody>
      </p:sp>
    </p:spTree>
    <p:extLst>
      <p:ext uri="{BB962C8B-B14F-4D97-AF65-F5344CB8AC3E}">
        <p14:creationId xmlns:p14="http://schemas.microsoft.com/office/powerpoint/2010/main" val="30406666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 There were a number of uncertainties in our analysis of San Diego. First and foremost is that LST data was used as a proxy for air temperature or the temperature felt by residents. In addition our analysis does not take into account the movement of people throughout the day such as to work and school. Both our spatial and temporal resolution of our data can be improved due to the images not available everyday and having a moderately coarse resolution. Lastly </a:t>
            </a:r>
            <a:r>
              <a:rPr lang="en-US" err="1">
                <a:cs typeface="Calibri"/>
              </a:rPr>
              <a:t>InVEST</a:t>
            </a:r>
            <a:r>
              <a:rPr lang="en-US">
                <a:cs typeface="Calibri"/>
              </a:rPr>
              <a:t> as a model involved numerous assumptions including: weighting factors for shade, albedo, and ET, cooling distance for green areas. In addition the model does not account well for cooling due to large water bodies such as the ocean and the bay. </a:t>
            </a:r>
          </a:p>
          <a:p>
            <a:r>
              <a:rPr lang="en-US"/>
              <a:t>Icon Credit: Micorsoft PowerPoint Clipart</a:t>
            </a:r>
          </a:p>
        </p:txBody>
      </p:sp>
      <p:sp>
        <p:nvSpPr>
          <p:cNvPr id="4" name="Slide Number Placeholder 3"/>
          <p:cNvSpPr>
            <a:spLocks noGrp="1"/>
          </p:cNvSpPr>
          <p:nvPr>
            <p:ph type="sldNum" sz="quarter" idx="5"/>
          </p:nvPr>
        </p:nvSpPr>
        <p:spPr/>
        <p:txBody>
          <a:bodyPr/>
          <a:lstStyle/>
          <a:p>
            <a:fld id="{59FFF554-9721-473E-B7E3-8AF7A285E57C}" type="slidenum">
              <a:rPr lang="en-US" smtClean="0"/>
              <a:t>28</a:t>
            </a:fld>
            <a:endParaRPr lang="en-US"/>
          </a:p>
        </p:txBody>
      </p:sp>
    </p:spTree>
    <p:extLst>
      <p:ext uri="{BB962C8B-B14F-4D97-AF65-F5344CB8AC3E}">
        <p14:creationId xmlns:p14="http://schemas.microsoft.com/office/powerpoint/2010/main" val="18250051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Within the City of San Diego there are a number of community concerns. Increasing urban temperatures particularly along the coast where not all residents have access to air conditioners has left many residents exposed to heat. There is a strong thermal inequity between which social demographic groups face the largest burden from heat. This exposure leads to increased heat related death and mortality, as well as a loss of work productivity and increase in energy use. Additionally this data may be used for the City of San Diego for use with the </a:t>
            </a:r>
            <a:r>
              <a:rPr lang="en-US" dirty="0"/>
              <a:t>NIHHIS-CAPA Urban Heat Island Mapping Campaign Application. </a:t>
            </a:r>
            <a:r>
              <a:rPr lang="en-US" dirty="0" err="1"/>
              <a:t>InVEST</a:t>
            </a:r>
            <a:r>
              <a:rPr lang="en-US" dirty="0"/>
              <a:t>: parameters such as building intensity could be improved on using LiDAR or other updated building height data. In addition the LULC table can be refined by merging categories with similar physical parameters to improve accuracy. Further model validation could be done using in-situ temperature measurements.</a:t>
            </a:r>
          </a:p>
          <a:p>
            <a:r>
              <a:rPr lang="en-US" dirty="0"/>
              <a:t>Icon Credit: </a:t>
            </a:r>
            <a:r>
              <a:rPr lang="en-US" dirty="0" err="1"/>
              <a:t>Micorsoft</a:t>
            </a:r>
            <a:r>
              <a:rPr lang="en-US" dirty="0"/>
              <a:t> PowerPoint Clipart</a:t>
            </a:r>
          </a:p>
        </p:txBody>
      </p:sp>
      <p:sp>
        <p:nvSpPr>
          <p:cNvPr id="4" name="Slide Number Placeholder 3"/>
          <p:cNvSpPr>
            <a:spLocks noGrp="1"/>
          </p:cNvSpPr>
          <p:nvPr>
            <p:ph type="sldNum" sz="quarter" idx="5"/>
          </p:nvPr>
        </p:nvSpPr>
        <p:spPr/>
        <p:txBody>
          <a:bodyPr/>
          <a:lstStyle/>
          <a:p>
            <a:fld id="{59FFF554-9721-473E-B7E3-8AF7A285E57C}" type="slidenum">
              <a:rPr lang="en-US" smtClean="0"/>
              <a:t>29</a:t>
            </a:fld>
            <a:endParaRPr lang="en-US"/>
          </a:p>
        </p:txBody>
      </p:sp>
    </p:spTree>
    <p:extLst>
      <p:ext uri="{BB962C8B-B14F-4D97-AF65-F5344CB8AC3E}">
        <p14:creationId xmlns:p14="http://schemas.microsoft.com/office/powerpoint/2010/main" val="35083981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 Our team would like to extend a special thanks to the City of San Diego for partnering with us and their efforts in the project. We would also like to thank Kristen O'Shea who was a great </a:t>
            </a:r>
            <a:r>
              <a:rPr lang="en-US" err="1">
                <a:cs typeface="Calibri"/>
              </a:rPr>
              <a:t>colloborator</a:t>
            </a:r>
            <a:r>
              <a:rPr lang="en-US">
                <a:cs typeface="Calibri"/>
              </a:rPr>
              <a:t> to work with. We also would like to Thank our NASA DEVELOP fellow Ryan Hammock for all of hie tireless efforts throughout the term. Finally we would like to thank our science advisors Dr. David </a:t>
            </a:r>
            <a:r>
              <a:rPr lang="en-US" err="1">
                <a:cs typeface="Calibri"/>
              </a:rPr>
              <a:t>Hondula</a:t>
            </a:r>
            <a:r>
              <a:rPr lang="en-US">
                <a:cs typeface="Calibri"/>
              </a:rPr>
              <a:t> and Dr. Kenton Ross. </a:t>
            </a:r>
            <a:endParaRPr lang="en-US"/>
          </a:p>
        </p:txBody>
      </p:sp>
      <p:sp>
        <p:nvSpPr>
          <p:cNvPr id="4" name="Slide Number Placeholder 3"/>
          <p:cNvSpPr>
            <a:spLocks noGrp="1"/>
          </p:cNvSpPr>
          <p:nvPr>
            <p:ph type="sldNum" sz="quarter" idx="10"/>
          </p:nvPr>
        </p:nvSpPr>
        <p:spPr/>
        <p:txBody>
          <a:bodyPr/>
          <a:lstStyle/>
          <a:p>
            <a:fld id="{66EE4239-191D-4388-B0F5-1C5222233620}" type="slidenum">
              <a:rPr lang="en-US" smtClean="0"/>
              <a:t>30</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t>
            </a:r>
            <a:r>
              <a:rPr lang="en-US" dirty="0"/>
              <a:t>The City of San Diego has a population of 1.4 million, making it the eighth-largest city in the United States. The city is working collaboratively with stakeholders and community members to develop a Climate Adaptation and Resiliency Plan to reduce vulnerability to projected climate changes. One major challenge they are planning for is increased heat. Like many other large urban areas, San Diego has seen an increase in heat-related hospitalizations and morbidity in response to hot-weather episodes. This impact has been especially prominent along the coast where residents may not have air conditioning or be acclimated to the heat. "</a:t>
            </a:r>
            <a:endParaRPr lang="en-US" dirty="0">
              <a:cs typeface="Calibri"/>
            </a:endParaRPr>
          </a:p>
          <a:p>
            <a:r>
              <a:rPr lang="en-US" dirty="0"/>
              <a:t>-------------------------------------------------------------------------------------------------------------------------------------------------------------------------------------------------------------------------------------------------------------</a:t>
            </a:r>
            <a:endParaRPr lang="en-US" dirty="0">
              <a:cs typeface="Calibri"/>
            </a:endParaRPr>
          </a:p>
          <a:p>
            <a:endParaRPr lang="en-US" dirty="0">
              <a:cs typeface="Calibri"/>
            </a:endParaRPr>
          </a:p>
          <a:p>
            <a:r>
              <a:rPr lang="en-US" dirty="0"/>
              <a:t>Image Credit: </a:t>
            </a:r>
            <a:r>
              <a:rPr lang="en-US" dirty="0" err="1"/>
              <a:t>Vagueonthhow</a:t>
            </a:r>
            <a:endParaRPr lang="en-US" dirty="0" err="1">
              <a:cs typeface="Calibri"/>
            </a:endParaRPr>
          </a:p>
          <a:p>
            <a:r>
              <a:rPr lang="en-US" dirty="0"/>
              <a:t>Image Source: </a:t>
            </a:r>
            <a:r>
              <a:rPr lang="en-US" dirty="0">
                <a:hlinkClick r:id="rId3"/>
              </a:rPr>
              <a:t>https://www.flickr.com/photos/vagueonthehow/14856602229/in/photolist-oCPYfi-ouwNFk-oM2EHD-KVk879-otnsF2-LPgZgA-KVjTWm-LqZwWQ-omxx3H-LqYYEf-KVaxtq-LGCoBb-xHBJ3m-fiSCwi-fiKQes-fivQ2r-wdoucR-fiSB1k-vgwqZa-wdoEfX-vVLomJ-wcKjVW-LKpByk-KVni9i-LGC9Tj-6KBTWL-6Kyb4i-KVaCps-KVwFaK-a86ANb-KVxcmX-LGCb1j-oTi9Gj-LSinok-KV9DKA-LSu6MD-oCQumG-a86TZy-a86yu1-LPg2xS-KVf6Dt-a83R5g-KVf71a-a848pH-LGUDzf-KVnjZx-LGUXqW-a86UHE-LGCph9-LSttzD</a:t>
            </a:r>
            <a:r>
              <a:rPr lang="en-US" dirty="0"/>
              <a:t> (CC BY 2.0)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4291860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The objectives of this project were to generate reproducible methods  for the City to use for future surface heat extraction and sociodemographic data acquisition. We also strived to create a geodatabase of urban heat data, generate exposure and heat risk maps. In addition, we plan to provide </a:t>
            </a:r>
            <a:r>
              <a:rPr lang="en-US" dirty="0" err="1">
                <a:cs typeface="Calibri"/>
              </a:rPr>
              <a:t>InVEST</a:t>
            </a:r>
            <a:r>
              <a:rPr lang="en-US" dirty="0">
                <a:cs typeface="Calibri"/>
              </a:rPr>
              <a:t> model results of heat mitigation, and temperature differences based on modeled tree canopy scenarios.  </a:t>
            </a:r>
          </a:p>
          <a:p>
            <a:endParaRPr lang="en-US" dirty="0">
              <a:cs typeface="Calibri"/>
            </a:endParaRPr>
          </a:p>
          <a:p>
            <a:r>
              <a:rPr lang="en-US" dirty="0"/>
              <a:t>Icon Credit: Microsoft PowerPoint Clipart</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1316545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The city proper of San Diego was the examined as opposed to the metropolitan area including adjacent cities and suburbs. The years of 2015-2020 was the time frame of the study but only for the warm season between May 1st, and September 30th. The city receives only 10 inches of rain per year and is the 8th largest city in the US with 1.4 million residents. </a:t>
            </a:r>
          </a:p>
          <a:p>
            <a:r>
              <a:rPr lang="en-US" dirty="0">
                <a:cs typeface="Calibri"/>
              </a:rPr>
              <a:t>-----------------------------------------------------------------------------------------------------------------------------------------------------------------------------------------------------------------------------------------------------------------</a:t>
            </a:r>
          </a:p>
          <a:p>
            <a:r>
              <a:rPr lang="en-US" dirty="0">
                <a:cs typeface="Calibri"/>
              </a:rPr>
              <a:t>Image Credit: Map Generated by DEVELOP team </a:t>
            </a:r>
          </a:p>
          <a:p>
            <a:r>
              <a:rPr lang="en-US" dirty="0" err="1">
                <a:cs typeface="Calibri"/>
              </a:rPr>
              <a:t>Basemap</a:t>
            </a:r>
            <a:r>
              <a:rPr lang="en-US" dirty="0">
                <a:cs typeface="Calibri"/>
              </a:rPr>
              <a:t>: </a:t>
            </a:r>
            <a:r>
              <a:rPr lang="en-US" dirty="0"/>
              <a:t>Sentinel-2 Imagery acquired by DEVELOP team through Google Earth Engine </a:t>
            </a:r>
            <a:endParaRPr lang="en-US" dirty="0">
              <a:cs typeface="Calibri"/>
            </a:endParaRPr>
          </a:p>
          <a:p>
            <a:r>
              <a:rPr lang="en-US" dirty="0"/>
              <a:t> </a:t>
            </a:r>
            <a:endParaRPr lang="en-US" dirty="0">
              <a:cs typeface="Calibri"/>
            </a:endParaRPr>
          </a:p>
          <a:p>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2710054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 </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3699723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 The Earth Observing Satellites that were used included Landsat 8 Observational Land Imager (OLI), and Thermal Infrared Sensor (TIRS) for daytime temperature and albedo, as well as </a:t>
            </a:r>
            <a:r>
              <a:rPr lang="en-US" err="1"/>
              <a:t>ECOsystem</a:t>
            </a:r>
            <a:r>
              <a:rPr lang="en-US"/>
              <a:t> Spaceborne Thermal Radiometer Experiment on Space Station (ECOSTRESS) for nighttime temperature and evapotranspiration rates. </a:t>
            </a:r>
          </a:p>
          <a:p>
            <a:r>
              <a:rPr lang="en-US">
                <a:cs typeface="Calibri"/>
              </a:rPr>
              <a:t>-----------------------------------------------------------------------------------------------------------------------------------------------------------------------------------------------------------------------------------------------------------------</a:t>
            </a:r>
            <a:endParaRPr lang="en-US" dirty="0">
              <a:cs typeface="Calibri"/>
            </a:endParaRPr>
          </a:p>
          <a:p>
            <a:r>
              <a:rPr lang="en-US">
                <a:cs typeface="Calibri"/>
              </a:rPr>
              <a:t>Image Credit: </a:t>
            </a:r>
            <a:r>
              <a:rPr lang="en-US"/>
              <a:t>NASA (Public Domain), retrieved from DEVELOPedia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4204541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The Earth Observing Satellites that were used included Landsat 8 Observational Land Imager (OLI), and Thermal Infrared Sensor (TIRS) for daytime temperature and albedo, as well as </a:t>
            </a:r>
            <a:r>
              <a:rPr lang="en-US" dirty="0" err="1"/>
              <a:t>ECOsystem</a:t>
            </a:r>
            <a:r>
              <a:rPr lang="en-US" dirty="0"/>
              <a:t> Spaceborne Thermal Radiometer Experiment on Space Station (ECOSTRESS) for nighttime temperature and evapotranspiration rates. </a:t>
            </a:r>
          </a:p>
          <a:p>
            <a:r>
              <a:rPr lang="en-US" dirty="0">
                <a:cs typeface="Calibri"/>
              </a:rPr>
              <a:t>-----------------------------------------------------------------------------------------------------------------------------------------------------------------------------------------------------------------------------------------------------------------</a:t>
            </a:r>
          </a:p>
          <a:p>
            <a:r>
              <a:rPr lang="en-US" dirty="0">
                <a:cs typeface="Calibri"/>
              </a:rPr>
              <a:t>Image Credit: </a:t>
            </a:r>
            <a:r>
              <a:rPr lang="en-US" dirty="0"/>
              <a:t>NASA (Public Domain), retrieved from </a:t>
            </a:r>
            <a:r>
              <a:rPr lang="en-US" dirty="0" err="1"/>
              <a:t>DEVELOPedia</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2107334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t>
            </a:r>
            <a:r>
              <a:rPr lang="en-US" dirty="0" err="1"/>
              <a:t>ECOsystem</a:t>
            </a:r>
            <a:r>
              <a:rPr lang="en-US" dirty="0"/>
              <a:t> Spaceborne Thermal Radiometer Experiment on Space Station (ECOSTRESS) was used for nighttime temperature and evapotranspiration rates. These were both key inputs into the </a:t>
            </a:r>
            <a:r>
              <a:rPr lang="en-US" dirty="0" err="1"/>
              <a:t>InVEST</a:t>
            </a:r>
            <a:r>
              <a:rPr lang="en-US" dirty="0"/>
              <a:t> model for the urban cooling model. </a:t>
            </a:r>
          </a:p>
          <a:p>
            <a:endParaRPr lang="en-US" dirty="0"/>
          </a:p>
          <a:p>
            <a:r>
              <a:rPr lang="en-US" dirty="0"/>
              <a:t>Image credit: NASA (Public Domain), retrieved from </a:t>
            </a:r>
            <a:r>
              <a:rPr lang="en-US" dirty="0" err="1"/>
              <a:t>DEVELOPedia</a:t>
            </a:r>
            <a:r>
              <a:rPr lang="en-US" dirty="0"/>
              <a:t> </a:t>
            </a: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19712276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l="-135" t="100" r="48774" b="-100"/>
          <a:stretch/>
        </p:blipFill>
        <p:spPr>
          <a:xfrm>
            <a:off x="0" y="0"/>
            <a:ext cx="5576048" cy="6106893"/>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266E99"/>
                </a:solidFill>
                <a:latin typeface="Century Gothic" panose="020B0502020202020204" pitchFamily="34" charset="0"/>
              </a:rPr>
              <a:t>| </a:t>
            </a:r>
            <a:r>
              <a:rPr lang="en-US" sz="1600" spc="100" baseline="0">
                <a:solidFill>
                  <a:srgbClr val="266E99"/>
                </a:solidFill>
                <a:latin typeface="Century Gothic" panose="020B0502020202020204" pitchFamily="34" charset="0"/>
              </a:rPr>
              <a:t>Spring 2021</a:t>
            </a:r>
          </a:p>
        </p:txBody>
      </p:sp>
      <p:sp>
        <p:nvSpPr>
          <p:cNvPr id="26" name="Rounded Rectangle 25"/>
          <p:cNvSpPr/>
          <p:nvPr userDrawn="1"/>
        </p:nvSpPr>
        <p:spPr>
          <a:xfrm>
            <a:off x="-143435" y="6091356"/>
            <a:ext cx="12505764" cy="314088"/>
          </a:xfrm>
          <a:prstGeom prst="roundRect">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42182"/>
            <a:ext cx="634484" cy="634484"/>
          </a:xfrm>
          <a:prstGeom prst="ellipse">
            <a:avLst/>
          </a:prstGeom>
          <a:solidFill>
            <a:srgbClr val="266E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266E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266E9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66E99"/>
                </a:solidFill>
                <a:latin typeface="Century Gothic" panose="020B0502020202020204" pitchFamily="34" charset="0"/>
              </a:rPr>
              <a:t>ACKNOWLEDGEMENTS</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91942"/>
            <a:ext cx="4206240" cy="4206240"/>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51534" y="537404"/>
            <a:ext cx="1468966" cy="228600"/>
          </a:xfrm>
          <a:prstGeom prst="rect">
            <a:avLst/>
          </a:prstGeom>
        </p:spPr>
      </p:pic>
      <p:sp>
        <p:nvSpPr>
          <p:cNvPr id="11" name="Rectangle 10"/>
          <p:cNvSpPr/>
          <p:nvPr userDrawn="1"/>
        </p:nvSpPr>
        <p:spPr>
          <a:xfrm>
            <a:off x="3702756" y="144574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266E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6.jpe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sv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53.sv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jpeg"/><Relationship Id="rId9"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73.jpeg"/><Relationship Id="rId7"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4.png"/><Relationship Id="rId10" Type="http://schemas.openxmlformats.org/officeDocument/2006/relationships/image" Target="../media/image70.png"/><Relationship Id="rId4" Type="http://schemas.openxmlformats.org/officeDocument/2006/relationships/image" Target="../media/image74.jpeg"/><Relationship Id="rId9" Type="http://schemas.openxmlformats.org/officeDocument/2006/relationships/image" Target="../media/image69.png"/></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75.jpeg"/><Relationship Id="rId7"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4.png"/><Relationship Id="rId10" Type="http://schemas.openxmlformats.org/officeDocument/2006/relationships/image" Target="../media/image70.png"/><Relationship Id="rId4" Type="http://schemas.openxmlformats.org/officeDocument/2006/relationships/image" Target="../media/image76.jpeg"/><Relationship Id="rId9"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75.jpeg"/><Relationship Id="rId7"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4.png"/><Relationship Id="rId10" Type="http://schemas.openxmlformats.org/officeDocument/2006/relationships/image" Target="../media/image70.png"/><Relationship Id="rId4" Type="http://schemas.openxmlformats.org/officeDocument/2006/relationships/image" Target="../media/image76.jpeg"/><Relationship Id="rId9" Type="http://schemas.openxmlformats.org/officeDocument/2006/relationships/image" Target="../media/image69.png"/></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5.jpeg"/><Relationship Id="rId7"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7.png"/><Relationship Id="rId10" Type="http://schemas.openxmlformats.org/officeDocument/2006/relationships/image" Target="../media/image77.png"/><Relationship Id="rId4" Type="http://schemas.openxmlformats.org/officeDocument/2006/relationships/image" Target="../media/image64.png"/><Relationship Id="rId9" Type="http://schemas.openxmlformats.org/officeDocument/2006/relationships/image" Target="../media/image70.png"/></Relationships>
</file>

<file path=ppt/slides/_rels/slide2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6.jpeg"/><Relationship Id="rId7"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78.jpeg"/><Relationship Id="rId9" Type="http://schemas.openxmlformats.org/officeDocument/2006/relationships/image" Target="../media/image68.png"/></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79.png"/><Relationship Id="rId7"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80.jpeg"/><Relationship Id="rId5" Type="http://schemas.openxmlformats.org/officeDocument/2006/relationships/image" Target="../media/image67.pn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81.png"/><Relationship Id="rId7"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7.pn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43.png"/><Relationship Id="rId7"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83.svg"/><Relationship Id="rId5" Type="http://schemas.openxmlformats.org/officeDocument/2006/relationships/image" Target="../media/image82.png"/><Relationship Id="rId10" Type="http://schemas.openxmlformats.org/officeDocument/2006/relationships/image" Target="../media/image87.svg"/><Relationship Id="rId4" Type="http://schemas.openxmlformats.org/officeDocument/2006/relationships/image" Target="../media/image44.svg"/><Relationship Id="rId9" Type="http://schemas.openxmlformats.org/officeDocument/2006/relationships/image" Target="../media/image86.png"/></Relationships>
</file>

<file path=ppt/slides/_rels/slide28.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slides/_rels/slide29.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97.svg"/><Relationship Id="rId5" Type="http://schemas.openxmlformats.org/officeDocument/2006/relationships/image" Target="../media/image96.png"/><Relationship Id="rId10" Type="http://schemas.openxmlformats.org/officeDocument/2006/relationships/image" Target="../media/image101.svg"/><Relationship Id="rId4" Type="http://schemas.openxmlformats.org/officeDocument/2006/relationships/image" Target="../media/image95.svg"/><Relationship Id="rId9" Type="http://schemas.openxmlformats.org/officeDocument/2006/relationships/image" Target="../media/image100.png"/></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image" Target="../media/image19.svg"/><Relationship Id="rId5" Type="http://schemas.openxmlformats.org/officeDocument/2006/relationships/diagramQuickStyle" Target="../diagrams/quickStyle1.xml"/><Relationship Id="rId10" Type="http://schemas.openxmlformats.org/officeDocument/2006/relationships/image" Target="../media/image18.png"/><Relationship Id="rId4" Type="http://schemas.openxmlformats.org/officeDocument/2006/relationships/diagramLayout" Target="../diagrams/layout1.xml"/><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82995" y="5752653"/>
            <a:ext cx="1883849" cy="338554"/>
          </a:xfrm>
          <a:prstGeom prst="rect">
            <a:avLst/>
          </a:prstGeom>
        </p:spPr>
        <p:txBody>
          <a:bodyPr wrap="none" lIns="91440" tIns="45720" rIns="91440" bIns="45720" anchor="t">
            <a:spAutoFit/>
          </a:bodyPr>
          <a:lstStyle/>
          <a:p>
            <a:r>
              <a:rPr lang="en-US" sz="1600" dirty="0">
                <a:solidFill>
                  <a:srgbClr val="006D9D"/>
                </a:solidFill>
                <a:latin typeface="Century Gothic"/>
              </a:rPr>
              <a:t>Arizona – Tempe</a:t>
            </a:r>
            <a:r>
              <a:rPr lang="en-US" sz="1600" dirty="0">
                <a:solidFill>
                  <a:srgbClr val="266E99"/>
                </a:solidFill>
                <a:latin typeface="Century Gothic"/>
              </a:rPr>
              <a:t> </a:t>
            </a:r>
            <a:endParaRPr lang="en-US" dirty="0">
              <a:solidFill>
                <a:srgbClr val="266E99"/>
              </a:solidFill>
              <a:cs typeface="Calibri"/>
            </a:endParaRPr>
          </a:p>
        </p:txBody>
      </p:sp>
      <p:sp>
        <p:nvSpPr>
          <p:cNvPr id="3" name="Title 1"/>
          <p:cNvSpPr txBox="1">
            <a:spLocks/>
          </p:cNvSpPr>
          <p:nvPr/>
        </p:nvSpPr>
        <p:spPr>
          <a:xfrm>
            <a:off x="6102086" y="1837942"/>
            <a:ext cx="5366014"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dirty="0">
                <a:solidFill>
                  <a:srgbClr val="266E99"/>
                </a:solidFill>
                <a:latin typeface="Century Gothic"/>
              </a:rPr>
              <a:t>San Diego</a:t>
            </a:r>
            <a:endParaRPr lang="en-US" sz="3700" spc="0" baseline="0" dirty="0">
              <a:solidFill>
                <a:srgbClr val="266E99"/>
              </a:solidFill>
            </a:endParaRPr>
          </a:p>
          <a:p>
            <a:pPr algn="l"/>
            <a:r>
              <a:rPr lang="en-US" sz="2800" b="0" spc="0" dirty="0">
                <a:solidFill>
                  <a:srgbClr val="266E99"/>
                </a:solidFill>
              </a:rPr>
              <a:t>Urban Development</a:t>
            </a:r>
            <a:endParaRPr lang="en-US" sz="2800" b="0" spc="0" baseline="0" dirty="0">
              <a:solidFill>
                <a:srgbClr val="266E99"/>
              </a:solidFill>
            </a:endParaRPr>
          </a:p>
        </p:txBody>
      </p:sp>
      <p:sp>
        <p:nvSpPr>
          <p:cNvPr id="4" name="Subtitle 2"/>
          <p:cNvSpPr txBox="1">
            <a:spLocks/>
          </p:cNvSpPr>
          <p:nvPr/>
        </p:nvSpPr>
        <p:spPr>
          <a:xfrm>
            <a:off x="6102086" y="3092179"/>
            <a:ext cx="4890496" cy="109808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latin typeface="Century Gothic"/>
              </a:rPr>
              <a:t>Utilizing NASA Earth Observations to Identify Drivers of Extreme Urban Heat and Generate a High-Resolution Vulnerability Index for Urban Planning and Climate Resiliency in San Diego, California </a:t>
            </a:r>
            <a:endParaRPr lang="en-US" dirty="0">
              <a:solidFill>
                <a:schemeClr val="tx1">
                  <a:lumMod val="75000"/>
                  <a:lumOff val="25000"/>
                </a:schemeClr>
              </a:solidFill>
              <a:latin typeface="Century Gothic"/>
            </a:endParaRPr>
          </a:p>
        </p:txBody>
      </p:sp>
      <p:sp>
        <p:nvSpPr>
          <p:cNvPr id="5" name="TextBox 4"/>
          <p:cNvSpPr txBox="1"/>
          <p:nvPr/>
        </p:nvSpPr>
        <p:spPr>
          <a:xfrm>
            <a:off x="6102086" y="4960968"/>
            <a:ext cx="4738095" cy="523220"/>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John </a:t>
            </a:r>
            <a:r>
              <a:rPr lang="en-US" sz="1400" dirty="0" err="1">
                <a:solidFill>
                  <a:schemeClr val="tx1">
                    <a:lumMod val="75000"/>
                    <a:lumOff val="25000"/>
                  </a:schemeClr>
                </a:solidFill>
                <a:latin typeface="Century Gothic"/>
              </a:rPr>
              <a:t>Dialesandro</a:t>
            </a:r>
            <a:r>
              <a:rPr lang="en-US" sz="1400" dirty="0">
                <a:solidFill>
                  <a:schemeClr val="tx1">
                    <a:lumMod val="75000"/>
                    <a:lumOff val="25000"/>
                  </a:schemeClr>
                </a:solidFill>
                <a:latin typeface="Century Gothic"/>
              </a:rPr>
              <a:t>, Meryl Kruskopf, M. Colin Marvin, Mireille Vargas</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C9C38E5-99B7-440C-9A18-AD94A7DFAE41}"/>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Century Gothic"/>
            </a:endParaRPr>
          </a:p>
        </p:txBody>
      </p:sp>
      <p:pic>
        <p:nvPicPr>
          <p:cNvPr id="2" name="Picture 3">
            <a:extLst>
              <a:ext uri="{FF2B5EF4-FFF2-40B4-BE49-F238E27FC236}">
                <a16:creationId xmlns:a16="http://schemas.microsoft.com/office/drawing/2014/main" id="{667479A7-D88C-4008-8F7F-4D5C29A71D71}"/>
              </a:ext>
            </a:extLst>
          </p:cNvPr>
          <p:cNvPicPr>
            <a:picLocks noChangeAspect="1"/>
          </p:cNvPicPr>
          <p:nvPr/>
        </p:nvPicPr>
        <p:blipFill>
          <a:blip r:embed="rId3"/>
          <a:stretch>
            <a:fillRect/>
          </a:stretch>
        </p:blipFill>
        <p:spPr>
          <a:xfrm>
            <a:off x="246718" y="1592433"/>
            <a:ext cx="4154311" cy="3216252"/>
          </a:xfrm>
          <a:prstGeom prst="rect">
            <a:avLst/>
          </a:prstGeom>
        </p:spPr>
      </p:pic>
      <p:sp>
        <p:nvSpPr>
          <p:cNvPr id="4" name="TextBox 3">
            <a:extLst>
              <a:ext uri="{FF2B5EF4-FFF2-40B4-BE49-F238E27FC236}">
                <a16:creationId xmlns:a16="http://schemas.microsoft.com/office/drawing/2014/main" id="{9F47CAF1-2446-4473-A3CE-2341E7694866}"/>
              </a:ext>
            </a:extLst>
          </p:cNvPr>
          <p:cNvSpPr txBox="1"/>
          <p:nvPr/>
        </p:nvSpPr>
        <p:spPr>
          <a:xfrm>
            <a:off x="1147300" y="5009617"/>
            <a:ext cx="257386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ISS ECOSTRESS</a:t>
            </a:r>
            <a:endParaRPr lang="en-US" dirty="0">
              <a:solidFill>
                <a:schemeClr val="tx1">
                  <a:lumMod val="75000"/>
                  <a:lumOff val="25000"/>
                </a:schemeClr>
              </a:solidFill>
            </a:endParaRPr>
          </a:p>
        </p:txBody>
      </p:sp>
      <p:sp>
        <p:nvSpPr>
          <p:cNvPr id="5" name="TextBox 4">
            <a:extLst>
              <a:ext uri="{FF2B5EF4-FFF2-40B4-BE49-F238E27FC236}">
                <a16:creationId xmlns:a16="http://schemas.microsoft.com/office/drawing/2014/main" id="{0AA0CAF7-5576-47EB-89CF-ECDC1D25EA61}"/>
              </a:ext>
            </a:extLst>
          </p:cNvPr>
          <p:cNvSpPr txBox="1"/>
          <p:nvPr/>
        </p:nvSpPr>
        <p:spPr>
          <a:xfrm>
            <a:off x="2706577" y="103277"/>
            <a:ext cx="678323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chemeClr val="accent1">
                    <a:lumMod val="75000"/>
                  </a:schemeClr>
                </a:solidFill>
                <a:latin typeface="Century Gothic"/>
                <a:ea typeface="+mn-lt"/>
                <a:cs typeface="+mn-lt"/>
              </a:rPr>
              <a:t>ISS ECOSTRESS</a:t>
            </a:r>
            <a:endParaRPr lang="en-US">
              <a:solidFill>
                <a:schemeClr val="accent1">
                  <a:lumMod val="75000"/>
                </a:schemeClr>
              </a:solidFill>
            </a:endParaRPr>
          </a:p>
        </p:txBody>
      </p:sp>
      <p:sp>
        <p:nvSpPr>
          <p:cNvPr id="3" name="Left Brace 2">
            <a:extLst>
              <a:ext uri="{FF2B5EF4-FFF2-40B4-BE49-F238E27FC236}">
                <a16:creationId xmlns:a16="http://schemas.microsoft.com/office/drawing/2014/main" id="{544C7A73-22C5-4073-9221-90544D8358A0}"/>
              </a:ext>
            </a:extLst>
          </p:cNvPr>
          <p:cNvSpPr/>
          <p:nvPr/>
        </p:nvSpPr>
        <p:spPr>
          <a:xfrm>
            <a:off x="4720114" y="873253"/>
            <a:ext cx="772583" cy="4913932"/>
          </a:xfrm>
          <a:prstGeom prst="leftBrace">
            <a:avLst>
              <a:gd name="adj1" fmla="val 8333"/>
              <a:gd name="adj2" fmla="val 50204"/>
            </a:avLst>
          </a:prstGeom>
          <a:noFill/>
          <a:ln w="57150">
            <a:solidFill>
              <a:srgbClr val="3F3F3F"/>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pic>
        <p:nvPicPr>
          <p:cNvPr id="12" name="Picture 12" descr="A picture containing plant, fabric&#10;&#10;Description automatically generated">
            <a:extLst>
              <a:ext uri="{FF2B5EF4-FFF2-40B4-BE49-F238E27FC236}">
                <a16:creationId xmlns:a16="http://schemas.microsoft.com/office/drawing/2014/main" id="{1CBB2DA6-6814-4C32-8EB4-49A342C492B0}"/>
              </a:ext>
            </a:extLst>
          </p:cNvPr>
          <p:cNvPicPr>
            <a:picLocks noChangeAspect="1"/>
          </p:cNvPicPr>
          <p:nvPr/>
        </p:nvPicPr>
        <p:blipFill>
          <a:blip r:embed="rId4"/>
          <a:stretch>
            <a:fillRect/>
          </a:stretch>
        </p:blipFill>
        <p:spPr>
          <a:xfrm>
            <a:off x="9901148" y="875810"/>
            <a:ext cx="1814662" cy="16913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TextBox 12">
            <a:extLst>
              <a:ext uri="{FF2B5EF4-FFF2-40B4-BE49-F238E27FC236}">
                <a16:creationId xmlns:a16="http://schemas.microsoft.com/office/drawing/2014/main" id="{2884DE10-6B36-448A-B6DB-AC34D92A9F61}"/>
              </a:ext>
            </a:extLst>
          </p:cNvPr>
          <p:cNvSpPr txBox="1"/>
          <p:nvPr/>
        </p:nvSpPr>
        <p:spPr>
          <a:xfrm>
            <a:off x="5371381" y="1360098"/>
            <a:ext cx="2743200"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tx1">
                    <a:lumMod val="75000"/>
                    <a:lumOff val="25000"/>
                  </a:schemeClr>
                </a:solidFill>
                <a:latin typeface="Century Gothic"/>
              </a:rPr>
              <a:t>Thermal Bands</a:t>
            </a:r>
          </a:p>
          <a:p>
            <a:endParaRPr lang="en-US" sz="2800">
              <a:solidFill>
                <a:schemeClr val="tx1">
                  <a:lumMod val="75000"/>
                  <a:lumOff val="25000"/>
                </a:schemeClr>
              </a:solidFill>
              <a:latin typeface="Century Gothic"/>
            </a:endParaRPr>
          </a:p>
          <a:p>
            <a:endParaRPr lang="en-US" sz="2800">
              <a:solidFill>
                <a:schemeClr val="tx1">
                  <a:lumMod val="75000"/>
                  <a:lumOff val="25000"/>
                </a:schemeClr>
              </a:solidFill>
              <a:latin typeface="Century Gothic"/>
            </a:endParaRPr>
          </a:p>
          <a:p>
            <a:endParaRPr lang="en-US" sz="2800">
              <a:solidFill>
                <a:schemeClr val="tx1">
                  <a:lumMod val="75000"/>
                  <a:lumOff val="25000"/>
                </a:schemeClr>
              </a:solidFill>
              <a:latin typeface="Century Gothic"/>
            </a:endParaRPr>
          </a:p>
          <a:p>
            <a:endParaRPr lang="en-US" sz="2800">
              <a:solidFill>
                <a:schemeClr val="tx1">
                  <a:lumMod val="75000"/>
                  <a:lumOff val="25000"/>
                </a:schemeClr>
              </a:solidFill>
              <a:latin typeface="Century Gothic"/>
            </a:endParaRPr>
          </a:p>
          <a:p>
            <a:endParaRPr lang="en-US" sz="2800">
              <a:solidFill>
                <a:schemeClr val="tx1">
                  <a:lumMod val="75000"/>
                  <a:lumOff val="25000"/>
                </a:schemeClr>
              </a:solidFill>
              <a:latin typeface="Century Gothic"/>
            </a:endParaRPr>
          </a:p>
          <a:p>
            <a:endParaRPr lang="en-US" sz="2800">
              <a:solidFill>
                <a:schemeClr val="tx1">
                  <a:lumMod val="75000"/>
                  <a:lumOff val="25000"/>
                </a:schemeClr>
              </a:solidFill>
              <a:latin typeface="Century Gothic"/>
            </a:endParaRPr>
          </a:p>
          <a:p>
            <a:r>
              <a:rPr lang="en-US" sz="2800">
                <a:solidFill>
                  <a:schemeClr val="tx1">
                    <a:lumMod val="75000"/>
                    <a:lumOff val="25000"/>
                  </a:schemeClr>
                </a:solidFill>
                <a:latin typeface="Century Gothic"/>
              </a:rPr>
              <a:t>ET Product </a:t>
            </a:r>
          </a:p>
        </p:txBody>
      </p:sp>
      <p:pic>
        <p:nvPicPr>
          <p:cNvPr id="14" name="Picture 14">
            <a:extLst>
              <a:ext uri="{FF2B5EF4-FFF2-40B4-BE49-F238E27FC236}">
                <a16:creationId xmlns:a16="http://schemas.microsoft.com/office/drawing/2014/main" id="{336F22AF-7B6E-492C-BE34-B223987E9183}"/>
              </a:ext>
            </a:extLst>
          </p:cNvPr>
          <p:cNvPicPr>
            <a:picLocks noChangeAspect="1"/>
          </p:cNvPicPr>
          <p:nvPr/>
        </p:nvPicPr>
        <p:blipFill>
          <a:blip r:embed="rId5"/>
          <a:stretch>
            <a:fillRect/>
          </a:stretch>
        </p:blipFill>
        <p:spPr>
          <a:xfrm>
            <a:off x="9897270" y="3848061"/>
            <a:ext cx="1804531" cy="17083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Arrow: Right 5">
            <a:extLst>
              <a:ext uri="{FF2B5EF4-FFF2-40B4-BE49-F238E27FC236}">
                <a16:creationId xmlns:a16="http://schemas.microsoft.com/office/drawing/2014/main" id="{56894DA3-02F7-43FC-821E-823223418A2D}"/>
              </a:ext>
            </a:extLst>
          </p:cNvPr>
          <p:cNvSpPr/>
          <p:nvPr/>
        </p:nvSpPr>
        <p:spPr>
          <a:xfrm>
            <a:off x="8381626" y="1475778"/>
            <a:ext cx="977660" cy="4888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7991F7F4-FE55-4776-AE2A-860BF2B2EB13}"/>
              </a:ext>
            </a:extLst>
          </p:cNvPr>
          <p:cNvSpPr/>
          <p:nvPr/>
        </p:nvSpPr>
        <p:spPr>
          <a:xfrm>
            <a:off x="8295361" y="4451891"/>
            <a:ext cx="977660" cy="4888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1727652-EC59-420F-A2D6-2BB0CD951319}"/>
              </a:ext>
            </a:extLst>
          </p:cNvPr>
          <p:cNvSpPr txBox="1"/>
          <p:nvPr/>
        </p:nvSpPr>
        <p:spPr>
          <a:xfrm>
            <a:off x="10610365" y="6581001"/>
            <a:ext cx="1656223" cy="276999"/>
          </a:xfrm>
          <a:prstGeom prst="rect">
            <a:avLst/>
          </a:prstGeom>
          <a:noFill/>
        </p:spPr>
        <p:txBody>
          <a:bodyPr wrap="none" rtlCol="0">
            <a:spAutoFit/>
          </a:bodyPr>
          <a:lstStyle/>
          <a:p>
            <a:r>
              <a:rPr lang="en-US" sz="1200" dirty="0">
                <a:latin typeface="Century Gothic" panose="020B0502020202020204" pitchFamily="34" charset="0"/>
              </a:rPr>
              <a:t>Image credit: NASA</a:t>
            </a:r>
          </a:p>
        </p:txBody>
      </p:sp>
    </p:spTree>
    <p:extLst>
      <p:ext uri="{BB962C8B-B14F-4D97-AF65-F5344CB8AC3E}">
        <p14:creationId xmlns:p14="http://schemas.microsoft.com/office/powerpoint/2010/main" val="2416735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51FD34C-A376-4423-A156-659D1D9A659A}"/>
              </a:ext>
            </a:extLst>
          </p:cNvPr>
          <p:cNvSpPr txBox="1"/>
          <p:nvPr/>
        </p:nvSpPr>
        <p:spPr>
          <a:xfrm>
            <a:off x="2122099" y="94890"/>
            <a:ext cx="866667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accent1">
                    <a:lumMod val="75000"/>
                  </a:schemeClr>
                </a:solidFill>
                <a:latin typeface="Century Gothic"/>
                <a:ea typeface="+mn-lt"/>
                <a:cs typeface="+mn-lt"/>
              </a:rPr>
              <a:t>Methodology: Raster Collection </a:t>
            </a:r>
            <a:endParaRPr lang="en-US" sz="4000" b="1">
              <a:solidFill>
                <a:schemeClr val="accent1">
                  <a:lumMod val="75000"/>
                </a:schemeClr>
              </a:solidFill>
              <a:latin typeface="Century Gothic"/>
            </a:endParaRPr>
          </a:p>
        </p:txBody>
      </p:sp>
      <p:graphicFrame>
        <p:nvGraphicFramePr>
          <p:cNvPr id="3" name="Diagram 5">
            <a:extLst>
              <a:ext uri="{FF2B5EF4-FFF2-40B4-BE49-F238E27FC236}">
                <a16:creationId xmlns:a16="http://schemas.microsoft.com/office/drawing/2014/main" id="{35EF5605-1F9B-42C1-B01B-ABA7D44214DD}"/>
              </a:ext>
            </a:extLst>
          </p:cNvPr>
          <p:cNvGraphicFramePr/>
          <p:nvPr>
            <p:extLst>
              <p:ext uri="{D42A27DB-BD31-4B8C-83A1-F6EECF244321}">
                <p14:modId xmlns:p14="http://schemas.microsoft.com/office/powerpoint/2010/main" val="4199037340"/>
              </p:ext>
            </p:extLst>
          </p:nvPr>
        </p:nvGraphicFramePr>
        <p:xfrm>
          <a:off x="1984075" y="996352"/>
          <a:ext cx="8238226" cy="49803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0663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6E873ABE-E309-4FA4-8B1F-585F2D892539}"/>
              </a:ext>
            </a:extLst>
          </p:cNvPr>
          <p:cNvGraphicFramePr>
            <a:graphicFrameLocks noGrp="1"/>
          </p:cNvGraphicFramePr>
          <p:nvPr>
            <p:extLst>
              <p:ext uri="{D42A27DB-BD31-4B8C-83A1-F6EECF244321}">
                <p14:modId xmlns:p14="http://schemas.microsoft.com/office/powerpoint/2010/main" val="1256819919"/>
              </p:ext>
            </p:extLst>
          </p:nvPr>
        </p:nvGraphicFramePr>
        <p:xfrm>
          <a:off x="920150" y="762000"/>
          <a:ext cx="10142697" cy="5398591"/>
        </p:xfrm>
        <a:graphic>
          <a:graphicData uri="http://schemas.openxmlformats.org/drawingml/2006/table">
            <a:tbl>
              <a:tblPr firstRow="1" firstCol="1" bandRow="1">
                <a:tableStyleId>{5C22544A-7EE6-4342-B048-85BDC9FD1C3A}</a:tableStyleId>
              </a:tblPr>
              <a:tblGrid>
                <a:gridCol w="471714">
                  <a:extLst>
                    <a:ext uri="{9D8B030D-6E8A-4147-A177-3AD203B41FA5}">
                      <a16:colId xmlns:a16="http://schemas.microsoft.com/office/drawing/2014/main" val="771913210"/>
                    </a:ext>
                  </a:extLst>
                </a:gridCol>
                <a:gridCol w="3987029">
                  <a:extLst>
                    <a:ext uri="{9D8B030D-6E8A-4147-A177-3AD203B41FA5}">
                      <a16:colId xmlns:a16="http://schemas.microsoft.com/office/drawing/2014/main" val="4139891586"/>
                    </a:ext>
                  </a:extLst>
                </a:gridCol>
                <a:gridCol w="2841977">
                  <a:extLst>
                    <a:ext uri="{9D8B030D-6E8A-4147-A177-3AD203B41FA5}">
                      <a16:colId xmlns:a16="http://schemas.microsoft.com/office/drawing/2014/main" val="1162260383"/>
                    </a:ext>
                  </a:extLst>
                </a:gridCol>
                <a:gridCol w="2841977">
                  <a:extLst>
                    <a:ext uri="{9D8B030D-6E8A-4147-A177-3AD203B41FA5}">
                      <a16:colId xmlns:a16="http://schemas.microsoft.com/office/drawing/2014/main" val="2417570358"/>
                    </a:ext>
                  </a:extLst>
                </a:gridCol>
              </a:tblGrid>
              <a:tr h="376607">
                <a:tc>
                  <a:txBody>
                    <a:bodyPr/>
                    <a:lstStyle/>
                    <a:p>
                      <a:pPr algn="ctr"/>
                      <a:endParaRPr lang="en-US">
                        <a:effectLst/>
                        <a:latin typeface="Century Gothic"/>
                      </a:endParaRPr>
                    </a:p>
                  </a:txBody>
                  <a:tcPr marL="68580" marR="68580" marT="0" marB="0" anchor="ctr">
                    <a:solidFill>
                      <a:schemeClr val="accent1">
                        <a:lumMod val="75000"/>
                      </a:schemeClr>
                    </a:solidFill>
                  </a:tcPr>
                </a:tc>
                <a:tc>
                  <a:txBody>
                    <a:bodyPr/>
                    <a:lstStyle/>
                    <a:p>
                      <a:pPr algn="ctr"/>
                      <a:r>
                        <a:rPr lang="en-US">
                          <a:effectLst/>
                          <a:latin typeface="Century Gothic"/>
                        </a:rPr>
                        <a:t>Parameter(s)</a:t>
                      </a:r>
                    </a:p>
                  </a:txBody>
                  <a:tcPr marL="68580" marR="68580" marT="0" marB="0" anchor="ctr">
                    <a:solidFill>
                      <a:schemeClr val="accent1">
                        <a:lumMod val="75000"/>
                      </a:schemeClr>
                    </a:solidFill>
                  </a:tcPr>
                </a:tc>
                <a:tc>
                  <a:txBody>
                    <a:bodyPr/>
                    <a:lstStyle/>
                    <a:p>
                      <a:pPr algn="ctr"/>
                      <a:r>
                        <a:rPr lang="en-US">
                          <a:effectLst/>
                          <a:latin typeface="Century Gothic"/>
                        </a:rPr>
                        <a:t>Use</a:t>
                      </a:r>
                    </a:p>
                  </a:txBody>
                  <a:tcPr marL="68580" marR="68580" marT="0" marB="0" anchor="ctr">
                    <a:solidFill>
                      <a:schemeClr val="accent1">
                        <a:lumMod val="75000"/>
                      </a:schemeClr>
                    </a:solidFill>
                  </a:tcPr>
                </a:tc>
                <a:tc>
                  <a:txBody>
                    <a:bodyPr/>
                    <a:lstStyle/>
                    <a:p>
                      <a:pPr lvl="0" algn="ctr">
                        <a:buNone/>
                      </a:pPr>
                      <a:endParaRPr lang="en-US">
                        <a:effectLst/>
                        <a:latin typeface="Century Gothic"/>
                      </a:endParaRPr>
                    </a:p>
                  </a:txBody>
                  <a:tcPr marL="68580" marR="68580" marT="0" marB="0">
                    <a:solidFill>
                      <a:schemeClr val="accent1">
                        <a:lumMod val="75000"/>
                      </a:schemeClr>
                    </a:solidFill>
                  </a:tcPr>
                </a:tc>
                <a:extLst>
                  <a:ext uri="{0D108BD9-81ED-4DB2-BD59-A6C34878D82A}">
                    <a16:rowId xmlns:a16="http://schemas.microsoft.com/office/drawing/2014/main" val="2669069291"/>
                  </a:ext>
                </a:extLst>
              </a:tr>
              <a:tr h="1694735">
                <a:tc>
                  <a:txBody>
                    <a:bodyPr/>
                    <a:lstStyle/>
                    <a:p>
                      <a:pPr>
                        <a:lnSpc>
                          <a:spcPct val="107000"/>
                        </a:lnSpc>
                      </a:pPr>
                      <a:endParaRPr lang="en-US">
                        <a:effectLst/>
                        <a:latin typeface="Century Gothic"/>
                      </a:endParaRPr>
                    </a:p>
                  </a:txBody>
                  <a:tcPr marL="68580" marR="68580" marT="0" marB="0" anchor="ctr">
                    <a:solidFill>
                      <a:schemeClr val="accent1">
                        <a:lumMod val="75000"/>
                      </a:schemeClr>
                    </a:solidFill>
                  </a:tcPr>
                </a:tc>
                <a:tc>
                  <a:txBody>
                    <a:bodyPr/>
                    <a:lstStyle/>
                    <a:p>
                      <a:pPr lvl="0">
                        <a:buNone/>
                      </a:pPr>
                      <a:r>
                        <a:rPr lang="en-US" sz="1600" b="1" i="0" u="none" strike="noStrike" noProof="0">
                          <a:effectLst/>
                          <a:latin typeface="Century Gothic"/>
                        </a:rPr>
                        <a:t>Land Use/Land Cover</a:t>
                      </a:r>
                      <a:endParaRPr lang="en-US"/>
                    </a:p>
                  </a:txBody>
                  <a:tcPr marL="68580" marR="68580" marT="0" marB="0" anchor="ctr"/>
                </a:tc>
                <a:tc>
                  <a:txBody>
                    <a:bodyPr/>
                    <a:lstStyle/>
                    <a:p>
                      <a:endParaRPr lang="en-US" sz="1600" dirty="0">
                        <a:effectLst/>
                        <a:latin typeface="Century Gothic"/>
                      </a:endParaRPr>
                    </a:p>
                    <a:p>
                      <a:pPr lvl="0">
                        <a:buNone/>
                      </a:pPr>
                      <a:r>
                        <a:rPr lang="en-US" sz="1600" dirty="0">
                          <a:effectLst/>
                          <a:latin typeface="Century Gothic"/>
                        </a:rPr>
                        <a:t>Input for </a:t>
                      </a:r>
                      <a:r>
                        <a:rPr lang="en-US" sz="1600" dirty="0" err="1">
                          <a:effectLst/>
                          <a:latin typeface="Century Gothic"/>
                        </a:rPr>
                        <a:t>InVEST</a:t>
                      </a:r>
                      <a:r>
                        <a:rPr lang="en-US" sz="1600" dirty="0">
                          <a:effectLst/>
                          <a:latin typeface="Century Gothic"/>
                        </a:rPr>
                        <a:t> Urban Cooling Model: Biophysical table properties are per LULC category</a:t>
                      </a:r>
                    </a:p>
                    <a:p>
                      <a:pPr lvl="0">
                        <a:buNone/>
                      </a:pPr>
                      <a:endParaRPr lang="en-US" sz="1600" dirty="0">
                        <a:effectLst/>
                        <a:latin typeface="Century Gothic"/>
                      </a:endParaRPr>
                    </a:p>
                  </a:txBody>
                  <a:tcPr marL="68580" marR="68580" marT="0" marB="0" anchor="ctr"/>
                </a:tc>
                <a:tc>
                  <a:txBody>
                    <a:bodyPr/>
                    <a:lstStyle/>
                    <a:p>
                      <a:pPr lvl="0">
                        <a:buNone/>
                      </a:pPr>
                      <a:endParaRPr lang="en-US" sz="1600">
                        <a:effectLst/>
                        <a:latin typeface="Century Gothic"/>
                      </a:endParaRPr>
                    </a:p>
                  </a:txBody>
                  <a:tcPr marL="68580" marR="68580" marT="0" marB="0"/>
                </a:tc>
                <a:extLst>
                  <a:ext uri="{0D108BD9-81ED-4DB2-BD59-A6C34878D82A}">
                    <a16:rowId xmlns:a16="http://schemas.microsoft.com/office/drawing/2014/main" val="2616418345"/>
                  </a:ext>
                </a:extLst>
              </a:tr>
              <a:tr h="1110994">
                <a:tc>
                  <a:txBody>
                    <a:bodyPr/>
                    <a:lstStyle/>
                    <a:p>
                      <a:endParaRPr lang="en-US">
                        <a:effectLst/>
                        <a:latin typeface="Century Gothic"/>
                      </a:endParaRPr>
                    </a:p>
                  </a:txBody>
                  <a:tcPr marL="68580" marR="68580" marT="0" marB="0" anchor="ctr">
                    <a:solidFill>
                      <a:schemeClr val="accent1">
                        <a:lumMod val="75000"/>
                      </a:schemeClr>
                    </a:solidFill>
                  </a:tcPr>
                </a:tc>
                <a:tc>
                  <a:txBody>
                    <a:bodyPr/>
                    <a:lstStyle/>
                    <a:p>
                      <a:pPr lvl="0">
                        <a:lnSpc>
                          <a:spcPct val="107000"/>
                        </a:lnSpc>
                        <a:buNone/>
                      </a:pPr>
                      <a:r>
                        <a:rPr lang="en-US" sz="1600" b="1" i="0" u="none" strike="noStrike" noProof="0">
                          <a:effectLst/>
                          <a:latin typeface="Century Gothic"/>
                        </a:rPr>
                        <a:t>Percent Tree Canopy </a:t>
                      </a:r>
                      <a:endParaRPr lang="en-US"/>
                    </a:p>
                  </a:txBody>
                  <a:tcPr marL="68580" marR="68580" marT="0" marB="0" anchor="ctr"/>
                </a:tc>
                <a:tc>
                  <a:txBody>
                    <a:bodyPr/>
                    <a:lstStyle/>
                    <a:p>
                      <a:pPr lvl="0">
                        <a:buNone/>
                      </a:pPr>
                      <a:r>
                        <a:rPr lang="en-US" sz="1600" b="0" i="0" u="none" strike="noStrike" noProof="0" dirty="0">
                          <a:effectLst/>
                          <a:latin typeface="Century Gothic"/>
                        </a:rPr>
                        <a:t>Input for </a:t>
                      </a:r>
                      <a:r>
                        <a:rPr lang="en-US" sz="1600" b="0" i="0" u="none" strike="noStrike" noProof="0" dirty="0" err="1">
                          <a:effectLst/>
                          <a:latin typeface="Century Gothic"/>
                        </a:rPr>
                        <a:t>InVEST</a:t>
                      </a:r>
                      <a:r>
                        <a:rPr lang="en-US" sz="1600" b="0" i="0" u="none" strike="noStrike" noProof="0" dirty="0">
                          <a:effectLst/>
                          <a:latin typeface="Century Gothic"/>
                        </a:rPr>
                        <a:t> Urban Cooling Model:</a:t>
                      </a:r>
                      <a:r>
                        <a:rPr lang="en-US" sz="1600" dirty="0">
                          <a:effectLst/>
                          <a:latin typeface="Century Gothic"/>
                        </a:rPr>
                        <a:t>Used to derive the percent shade per LULC category</a:t>
                      </a:r>
                    </a:p>
                  </a:txBody>
                  <a:tcPr marL="68580" marR="68580" marT="0" marB="0" anchor="ctr"/>
                </a:tc>
                <a:tc>
                  <a:txBody>
                    <a:bodyPr/>
                    <a:lstStyle/>
                    <a:p>
                      <a:pPr lvl="0">
                        <a:buNone/>
                      </a:pPr>
                      <a:endParaRPr lang="en-US" sz="1600">
                        <a:effectLst/>
                        <a:latin typeface="Century Gothic"/>
                      </a:endParaRPr>
                    </a:p>
                  </a:txBody>
                  <a:tcPr marL="68580" marR="68580" marT="0" marB="0"/>
                </a:tc>
                <a:extLst>
                  <a:ext uri="{0D108BD9-81ED-4DB2-BD59-A6C34878D82A}">
                    <a16:rowId xmlns:a16="http://schemas.microsoft.com/office/drawing/2014/main" val="1139549215"/>
                  </a:ext>
                </a:extLst>
              </a:tr>
              <a:tr h="1449941">
                <a:tc>
                  <a:txBody>
                    <a:bodyPr/>
                    <a:lstStyle/>
                    <a:p>
                      <a:pPr>
                        <a:lnSpc>
                          <a:spcPct val="107000"/>
                        </a:lnSpc>
                      </a:pPr>
                      <a:endParaRPr lang="en-US">
                        <a:effectLst/>
                        <a:latin typeface="Century Gothic"/>
                      </a:endParaRPr>
                    </a:p>
                  </a:txBody>
                  <a:tcPr marL="68580" marR="68580" marT="0" marB="0" anchor="ctr">
                    <a:solidFill>
                      <a:schemeClr val="accent1">
                        <a:lumMod val="75000"/>
                      </a:schemeClr>
                    </a:solidFill>
                  </a:tcPr>
                </a:tc>
                <a:tc>
                  <a:txBody>
                    <a:bodyPr/>
                    <a:lstStyle/>
                    <a:p>
                      <a:pPr lvl="0">
                        <a:lnSpc>
                          <a:spcPct val="107000"/>
                        </a:lnSpc>
                        <a:buNone/>
                      </a:pPr>
                      <a:r>
                        <a:rPr lang="en-US" sz="1600" b="1" i="0" u="none" strike="noStrike" noProof="0">
                          <a:effectLst/>
                          <a:latin typeface="Century Gothic"/>
                        </a:rPr>
                        <a:t>Building Footprint</a:t>
                      </a:r>
                    </a:p>
                  </a:txBody>
                  <a:tcPr marL="68580" marR="68580" marT="0" marB="0" anchor="ctr"/>
                </a:tc>
                <a:tc>
                  <a:txBody>
                    <a:bodyPr/>
                    <a:lstStyle/>
                    <a:p>
                      <a:endParaRPr lang="en-US" sz="1600" dirty="0">
                        <a:effectLst/>
                        <a:latin typeface="Century Gothic"/>
                      </a:endParaRPr>
                    </a:p>
                    <a:p>
                      <a:pPr lvl="0">
                        <a:buNone/>
                      </a:pPr>
                      <a:r>
                        <a:rPr lang="en-US" sz="1600" b="0" i="0" u="none" strike="noStrike" noProof="0" dirty="0">
                          <a:effectLst/>
                          <a:latin typeface="Century Gothic"/>
                        </a:rPr>
                        <a:t>Input for </a:t>
                      </a:r>
                      <a:r>
                        <a:rPr lang="en-US" sz="1600" b="0" i="0" u="none" strike="noStrike" noProof="0" dirty="0" err="1">
                          <a:effectLst/>
                          <a:latin typeface="Century Gothic"/>
                        </a:rPr>
                        <a:t>InVEST</a:t>
                      </a:r>
                      <a:r>
                        <a:rPr lang="en-US" sz="1600" b="0" i="0" u="none" strike="noStrike" noProof="0" dirty="0">
                          <a:effectLst/>
                          <a:latin typeface="Century Gothic"/>
                        </a:rPr>
                        <a:t> Urban Cooling Model: Used to derive building intensity per LULC category</a:t>
                      </a:r>
                      <a:endParaRPr lang="en-US" dirty="0"/>
                    </a:p>
                    <a:p>
                      <a:pPr lvl="0">
                        <a:buNone/>
                      </a:pPr>
                      <a:endParaRPr lang="en-US" sz="1600" dirty="0">
                        <a:effectLst/>
                        <a:latin typeface="Century Gothic"/>
                      </a:endParaRPr>
                    </a:p>
                  </a:txBody>
                  <a:tcPr marL="68580" marR="68580" marT="0" marB="0" anchor="ctr"/>
                </a:tc>
                <a:tc>
                  <a:txBody>
                    <a:bodyPr/>
                    <a:lstStyle/>
                    <a:p>
                      <a:pPr lvl="0">
                        <a:buNone/>
                      </a:pPr>
                      <a:endParaRPr lang="en-US" sz="1600">
                        <a:effectLst/>
                        <a:latin typeface="Century Gothic"/>
                      </a:endParaRPr>
                    </a:p>
                  </a:txBody>
                  <a:tcPr marL="68580" marR="68580" marT="0" marB="0"/>
                </a:tc>
                <a:extLst>
                  <a:ext uri="{0D108BD9-81ED-4DB2-BD59-A6C34878D82A}">
                    <a16:rowId xmlns:a16="http://schemas.microsoft.com/office/drawing/2014/main" val="2715560412"/>
                  </a:ext>
                </a:extLst>
              </a:tr>
              <a:tr h="753215">
                <a:tc>
                  <a:txBody>
                    <a:bodyPr/>
                    <a:lstStyle/>
                    <a:p>
                      <a:pPr lvl="0">
                        <a:lnSpc>
                          <a:spcPct val="107000"/>
                        </a:lnSpc>
                        <a:buNone/>
                      </a:pPr>
                      <a:endParaRPr lang="en-US">
                        <a:effectLst/>
                        <a:latin typeface="Century Gothic"/>
                      </a:endParaRPr>
                    </a:p>
                  </a:txBody>
                  <a:tcPr marL="68580" marR="68580" marT="0" marB="0">
                    <a:solidFill>
                      <a:schemeClr val="accent1">
                        <a:lumMod val="75000"/>
                      </a:schemeClr>
                    </a:solidFill>
                  </a:tcPr>
                </a:tc>
                <a:tc>
                  <a:txBody>
                    <a:bodyPr/>
                    <a:lstStyle/>
                    <a:p>
                      <a:pPr lvl="0">
                        <a:lnSpc>
                          <a:spcPct val="107000"/>
                        </a:lnSpc>
                        <a:buNone/>
                      </a:pPr>
                      <a:r>
                        <a:rPr lang="en-US" sz="1600" b="1" i="0" u="none" strike="noStrike" noProof="0">
                          <a:effectLst/>
                          <a:latin typeface="Century Gothic"/>
                        </a:rPr>
                        <a:t>San Diego Boundary Files</a:t>
                      </a:r>
                    </a:p>
                  </a:txBody>
                  <a:tcPr marL="68580" marR="68580" marT="0" marB="0"/>
                </a:tc>
                <a:tc>
                  <a:txBody>
                    <a:bodyPr/>
                    <a:lstStyle/>
                    <a:p>
                      <a:pPr lvl="0">
                        <a:buNone/>
                      </a:pPr>
                      <a:r>
                        <a:rPr lang="en-US" sz="1600" dirty="0">
                          <a:effectLst/>
                          <a:latin typeface="Century Gothic"/>
                        </a:rPr>
                        <a:t>Study Area, block group, and census tract boundaries </a:t>
                      </a:r>
                    </a:p>
                  </a:txBody>
                  <a:tcPr marL="68580" marR="68580" marT="0" marB="0"/>
                </a:tc>
                <a:tc>
                  <a:txBody>
                    <a:bodyPr/>
                    <a:lstStyle/>
                    <a:p>
                      <a:pPr lvl="0">
                        <a:buNone/>
                      </a:pPr>
                      <a:endParaRPr lang="en-US" sz="1600" dirty="0">
                        <a:effectLst/>
                        <a:latin typeface="Century Gothic"/>
                      </a:endParaRPr>
                    </a:p>
                  </a:txBody>
                  <a:tcPr marL="68580" marR="68580" marT="0" marB="0"/>
                </a:tc>
                <a:extLst>
                  <a:ext uri="{0D108BD9-81ED-4DB2-BD59-A6C34878D82A}">
                    <a16:rowId xmlns:a16="http://schemas.microsoft.com/office/drawing/2014/main" val="2925402290"/>
                  </a:ext>
                </a:extLst>
              </a:tr>
            </a:tbl>
          </a:graphicData>
        </a:graphic>
      </p:graphicFrame>
      <p:sp>
        <p:nvSpPr>
          <p:cNvPr id="9" name="TextBox 8">
            <a:extLst>
              <a:ext uri="{FF2B5EF4-FFF2-40B4-BE49-F238E27FC236}">
                <a16:creationId xmlns:a16="http://schemas.microsoft.com/office/drawing/2014/main" id="{1C9C38E5-99B7-440C-9A18-AD94A7DFAE41}"/>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Century Gothic"/>
            </a:endParaRPr>
          </a:p>
        </p:txBody>
      </p:sp>
      <p:pic>
        <p:nvPicPr>
          <p:cNvPr id="2" name="Graphic 3" descr="Topography Map outline">
            <a:extLst>
              <a:ext uri="{FF2B5EF4-FFF2-40B4-BE49-F238E27FC236}">
                <a16:creationId xmlns:a16="http://schemas.microsoft.com/office/drawing/2014/main" id="{F07EC507-B7BA-4DBF-9F47-028B30710F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94617" y="990155"/>
            <a:ext cx="1848929" cy="1848930"/>
          </a:xfrm>
          <a:prstGeom prst="rect">
            <a:avLst/>
          </a:prstGeom>
        </p:spPr>
      </p:pic>
      <p:pic>
        <p:nvPicPr>
          <p:cNvPr id="4" name="Graphic 4" descr="Building with solid fill">
            <a:extLst>
              <a:ext uri="{FF2B5EF4-FFF2-40B4-BE49-F238E27FC236}">
                <a16:creationId xmlns:a16="http://schemas.microsoft.com/office/drawing/2014/main" id="{A00F9DF1-3D38-45DE-9AF6-9B4635D67D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44952" y="4021347"/>
            <a:ext cx="1230702" cy="1245080"/>
          </a:xfrm>
          <a:prstGeom prst="rect">
            <a:avLst/>
          </a:prstGeom>
        </p:spPr>
      </p:pic>
      <p:pic>
        <p:nvPicPr>
          <p:cNvPr id="5" name="Graphic 5" descr="Compass outline">
            <a:extLst>
              <a:ext uri="{FF2B5EF4-FFF2-40B4-BE49-F238E27FC236}">
                <a16:creationId xmlns:a16="http://schemas.microsoft.com/office/drawing/2014/main" id="{CD8B7952-4AA0-4EBC-B63F-0AA17B65232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88625" y="5372078"/>
            <a:ext cx="746312" cy="746312"/>
          </a:xfrm>
          <a:prstGeom prst="rect">
            <a:avLst/>
          </a:prstGeom>
        </p:spPr>
      </p:pic>
      <p:pic>
        <p:nvPicPr>
          <p:cNvPr id="6" name="Graphic 7" descr="Forest scene with solid fill">
            <a:extLst>
              <a:ext uri="{FF2B5EF4-FFF2-40B4-BE49-F238E27FC236}">
                <a16:creationId xmlns:a16="http://schemas.microsoft.com/office/drawing/2014/main" id="{AE83CD1A-3E9D-4FC2-9DF6-E6E14FF10E0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12821" y="2738062"/>
            <a:ext cx="914400" cy="914400"/>
          </a:xfrm>
          <a:prstGeom prst="rect">
            <a:avLst/>
          </a:prstGeom>
        </p:spPr>
      </p:pic>
      <p:sp>
        <p:nvSpPr>
          <p:cNvPr id="8" name="TextBox 7">
            <a:extLst>
              <a:ext uri="{FF2B5EF4-FFF2-40B4-BE49-F238E27FC236}">
                <a16:creationId xmlns:a16="http://schemas.microsoft.com/office/drawing/2014/main" id="{6BCE6BAF-F88A-4D88-AF32-E7686AD6F976}"/>
              </a:ext>
            </a:extLst>
          </p:cNvPr>
          <p:cNvSpPr txBox="1"/>
          <p:nvPr/>
        </p:nvSpPr>
        <p:spPr>
          <a:xfrm>
            <a:off x="3947823" y="119851"/>
            <a:ext cx="429595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chemeClr val="accent1">
                    <a:lumMod val="75000"/>
                  </a:schemeClr>
                </a:solidFill>
                <a:latin typeface="Century Gothic"/>
              </a:rPr>
              <a:t>Ancillary Data</a:t>
            </a:r>
            <a:endParaRPr lang="en-US" sz="4000" b="1">
              <a:solidFill>
                <a:schemeClr val="accent1">
                  <a:lumMod val="75000"/>
                </a:schemeClr>
              </a:solidFill>
              <a:latin typeface="Century Gothic"/>
              <a:cs typeface="Calibri"/>
            </a:endParaRPr>
          </a:p>
        </p:txBody>
      </p:sp>
      <p:sp>
        <p:nvSpPr>
          <p:cNvPr id="3" name="TextBox 2">
            <a:extLst>
              <a:ext uri="{FF2B5EF4-FFF2-40B4-BE49-F238E27FC236}">
                <a16:creationId xmlns:a16="http://schemas.microsoft.com/office/drawing/2014/main" id="{F6641965-4762-46EF-851F-E2868871B254}"/>
              </a:ext>
            </a:extLst>
          </p:cNvPr>
          <p:cNvSpPr txBox="1"/>
          <p:nvPr/>
        </p:nvSpPr>
        <p:spPr>
          <a:xfrm>
            <a:off x="8912821" y="6581001"/>
            <a:ext cx="574806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a:rPr>
              <a:t>Icon Credit: Microsoft PowerPoint Clipart​</a:t>
            </a:r>
          </a:p>
        </p:txBody>
      </p:sp>
    </p:spTree>
    <p:extLst>
      <p:ext uri="{BB962C8B-B14F-4D97-AF65-F5344CB8AC3E}">
        <p14:creationId xmlns:p14="http://schemas.microsoft.com/office/powerpoint/2010/main" val="854650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32AAEC53-B3CE-4E60-995A-E8A4CBF87C10}"/>
              </a:ext>
            </a:extLst>
          </p:cNvPr>
          <p:cNvPicPr>
            <a:picLocks noChangeAspect="1"/>
          </p:cNvPicPr>
          <p:nvPr/>
        </p:nvPicPr>
        <p:blipFill>
          <a:blip r:embed="rId3"/>
          <a:stretch>
            <a:fillRect/>
          </a:stretch>
        </p:blipFill>
        <p:spPr>
          <a:xfrm>
            <a:off x="182124" y="2688771"/>
            <a:ext cx="2743200" cy="1154349"/>
          </a:xfrm>
          <a:prstGeom prst="rect">
            <a:avLst/>
          </a:prstGeom>
        </p:spPr>
      </p:pic>
      <p:pic>
        <p:nvPicPr>
          <p:cNvPr id="5" name="Picture 5" descr="Logo&#10;&#10;Description automatically generated">
            <a:extLst>
              <a:ext uri="{FF2B5EF4-FFF2-40B4-BE49-F238E27FC236}">
                <a16:creationId xmlns:a16="http://schemas.microsoft.com/office/drawing/2014/main" id="{94E6C49D-F3D9-403C-982F-6AE9D32775DF}"/>
              </a:ext>
            </a:extLst>
          </p:cNvPr>
          <p:cNvPicPr>
            <a:picLocks noChangeAspect="1"/>
          </p:cNvPicPr>
          <p:nvPr/>
        </p:nvPicPr>
        <p:blipFill>
          <a:blip r:embed="rId4"/>
          <a:stretch>
            <a:fillRect/>
          </a:stretch>
        </p:blipFill>
        <p:spPr>
          <a:xfrm>
            <a:off x="6874144" y="2513821"/>
            <a:ext cx="1820956" cy="1832162"/>
          </a:xfrm>
          <a:prstGeom prst="rect">
            <a:avLst/>
          </a:prstGeom>
        </p:spPr>
      </p:pic>
      <p:sp>
        <p:nvSpPr>
          <p:cNvPr id="6" name="Left Brace 5">
            <a:extLst>
              <a:ext uri="{FF2B5EF4-FFF2-40B4-BE49-F238E27FC236}">
                <a16:creationId xmlns:a16="http://schemas.microsoft.com/office/drawing/2014/main" id="{6AD915B3-13F4-48C6-ACD5-8865FD85512E}"/>
              </a:ext>
            </a:extLst>
          </p:cNvPr>
          <p:cNvSpPr/>
          <p:nvPr/>
        </p:nvSpPr>
        <p:spPr>
          <a:xfrm>
            <a:off x="3292961" y="1520234"/>
            <a:ext cx="762000" cy="3943397"/>
          </a:xfrm>
          <a:prstGeom prst="leftBrace">
            <a:avLst>
              <a:gd name="adj1" fmla="val 8333"/>
              <a:gd name="adj2" fmla="val 50204"/>
            </a:avLst>
          </a:prstGeom>
          <a:noFill/>
          <a:ln w="57150">
            <a:solidFill>
              <a:srgbClr val="3F3F3F"/>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7" name="Left Brace 6">
            <a:extLst>
              <a:ext uri="{FF2B5EF4-FFF2-40B4-BE49-F238E27FC236}">
                <a16:creationId xmlns:a16="http://schemas.microsoft.com/office/drawing/2014/main" id="{7588E561-D9FE-44E7-B4BA-77D3AFD2993C}"/>
              </a:ext>
            </a:extLst>
          </p:cNvPr>
          <p:cNvSpPr/>
          <p:nvPr/>
        </p:nvSpPr>
        <p:spPr>
          <a:xfrm>
            <a:off x="8781945" y="1352337"/>
            <a:ext cx="762000" cy="4047022"/>
          </a:xfrm>
          <a:prstGeom prst="leftBrace">
            <a:avLst>
              <a:gd name="adj1" fmla="val 8333"/>
              <a:gd name="adj2" fmla="val 50204"/>
            </a:avLst>
          </a:prstGeom>
          <a:noFill/>
          <a:ln w="57150">
            <a:solidFill>
              <a:srgbClr val="3F3F3F"/>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9B60B3D6-33EB-4CDB-AB9D-1E0D17F2DD25}"/>
              </a:ext>
            </a:extLst>
          </p:cNvPr>
          <p:cNvSpPr txBox="1"/>
          <p:nvPr/>
        </p:nvSpPr>
        <p:spPr>
          <a:xfrm>
            <a:off x="32271" y="3974088"/>
            <a:ext cx="32598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Century Gothic"/>
              </a:rPr>
              <a:t>2015-2019 (5-year Estimate</a:t>
            </a:r>
            <a:r>
              <a:rPr lang="en-US" b="1">
                <a:solidFill>
                  <a:srgbClr val="3F3F3F"/>
                </a:solidFill>
                <a:latin typeface="Century Gothic"/>
              </a:rPr>
              <a:t>)</a:t>
            </a:r>
            <a:endParaRPr lang="en-US"/>
          </a:p>
        </p:txBody>
      </p:sp>
      <p:sp>
        <p:nvSpPr>
          <p:cNvPr id="9" name="TextBox 8">
            <a:extLst>
              <a:ext uri="{FF2B5EF4-FFF2-40B4-BE49-F238E27FC236}">
                <a16:creationId xmlns:a16="http://schemas.microsoft.com/office/drawing/2014/main" id="{7B734803-90EF-4E98-86CA-439919C2084A}"/>
              </a:ext>
            </a:extLst>
          </p:cNvPr>
          <p:cNvSpPr txBox="1"/>
          <p:nvPr/>
        </p:nvSpPr>
        <p:spPr>
          <a:xfrm>
            <a:off x="3942592" y="1277130"/>
            <a:ext cx="2278250" cy="51398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ea typeface="+mn-lt"/>
              <a:cs typeface="+mn-lt"/>
            </a:endParaRPr>
          </a:p>
          <a:p>
            <a:pPr marL="285750" indent="-285750">
              <a:buFont typeface="Arial"/>
              <a:buChar char="•"/>
            </a:pPr>
            <a:r>
              <a:rPr lang="en-US" sz="1600" b="1" dirty="0">
                <a:solidFill>
                  <a:schemeClr val="tx1">
                    <a:lumMod val="75000"/>
                    <a:lumOff val="25000"/>
                  </a:schemeClr>
                </a:solidFill>
                <a:latin typeface="Century Gothic"/>
              </a:rPr>
              <a:t>% Ethnic Minority​</a:t>
            </a:r>
            <a:endParaRPr lang="en-US" sz="1600" b="1" dirty="0">
              <a:solidFill>
                <a:schemeClr val="tx1">
                  <a:lumMod val="75000"/>
                  <a:lumOff val="25000"/>
                </a:schemeClr>
              </a:solidFill>
              <a:latin typeface="Century Gothic"/>
              <a:ea typeface="+mn-lt"/>
              <a:cs typeface="+mn-lt"/>
            </a:endParaRPr>
          </a:p>
          <a:p>
            <a:pPr marL="285750" indent="-285750">
              <a:buFont typeface="Arial"/>
              <a:buChar char="•"/>
            </a:pPr>
            <a:r>
              <a:rPr lang="en-US" sz="1600" b="1" dirty="0">
                <a:solidFill>
                  <a:schemeClr val="tx1">
                    <a:lumMod val="75000"/>
                    <a:lumOff val="25000"/>
                  </a:schemeClr>
                </a:solidFill>
                <a:latin typeface="Century Gothic"/>
              </a:rPr>
              <a:t>% Below Poverty Line​</a:t>
            </a:r>
            <a:endParaRPr lang="en-US" sz="1600" b="1" dirty="0">
              <a:solidFill>
                <a:schemeClr val="tx1">
                  <a:lumMod val="75000"/>
                  <a:lumOff val="25000"/>
                </a:schemeClr>
              </a:solidFill>
              <a:latin typeface="Century Gothic"/>
              <a:ea typeface="+mn-lt"/>
              <a:cs typeface="+mn-lt"/>
            </a:endParaRPr>
          </a:p>
          <a:p>
            <a:pPr marL="285750" indent="-285750">
              <a:buFont typeface="Arial"/>
              <a:buChar char="•"/>
            </a:pPr>
            <a:r>
              <a:rPr lang="en-US" sz="1600" b="1" dirty="0">
                <a:solidFill>
                  <a:schemeClr val="tx1">
                    <a:lumMod val="75000"/>
                    <a:lumOff val="25000"/>
                  </a:schemeClr>
                </a:solidFill>
                <a:latin typeface="Century Gothic"/>
              </a:rPr>
              <a:t>% Without HS Diploma​</a:t>
            </a:r>
            <a:endParaRPr lang="en-US" sz="1600" b="1" dirty="0">
              <a:solidFill>
                <a:schemeClr val="tx1">
                  <a:lumMod val="75000"/>
                  <a:lumOff val="25000"/>
                </a:schemeClr>
              </a:solidFill>
              <a:latin typeface="Century Gothic"/>
              <a:ea typeface="+mn-lt"/>
              <a:cs typeface="+mn-lt"/>
            </a:endParaRPr>
          </a:p>
          <a:p>
            <a:pPr marL="285750" indent="-285750">
              <a:buFont typeface="Arial"/>
              <a:buChar char="•"/>
            </a:pPr>
            <a:r>
              <a:rPr lang="en-US" sz="1600" b="1" dirty="0">
                <a:solidFill>
                  <a:schemeClr val="tx1">
                    <a:lumMod val="75000"/>
                    <a:lumOff val="25000"/>
                  </a:schemeClr>
                </a:solidFill>
                <a:latin typeface="Century Gothic"/>
              </a:rPr>
              <a:t>% 65 Years &amp; Older​</a:t>
            </a:r>
            <a:endParaRPr lang="en-US" sz="1600" b="1" dirty="0">
              <a:solidFill>
                <a:schemeClr val="tx1">
                  <a:lumMod val="75000"/>
                  <a:lumOff val="25000"/>
                </a:schemeClr>
              </a:solidFill>
              <a:latin typeface="Century Gothic"/>
              <a:ea typeface="+mn-lt"/>
              <a:cs typeface="+mn-lt"/>
            </a:endParaRPr>
          </a:p>
          <a:p>
            <a:pPr marL="285750" indent="-285750">
              <a:buFont typeface="Arial"/>
              <a:buChar char="•"/>
            </a:pPr>
            <a:r>
              <a:rPr lang="en-US" sz="1600" b="1" dirty="0">
                <a:solidFill>
                  <a:schemeClr val="tx1">
                    <a:lumMod val="75000"/>
                    <a:lumOff val="25000"/>
                  </a:schemeClr>
                </a:solidFill>
                <a:latin typeface="Century Gothic"/>
              </a:rPr>
              <a:t>% 65 Years Older Living Alone​</a:t>
            </a:r>
            <a:endParaRPr lang="en-US" sz="1600" b="1" dirty="0">
              <a:solidFill>
                <a:schemeClr val="tx1">
                  <a:lumMod val="75000"/>
                  <a:lumOff val="25000"/>
                </a:schemeClr>
              </a:solidFill>
              <a:latin typeface="Century Gothic"/>
              <a:ea typeface="+mn-lt"/>
              <a:cs typeface="+mn-lt"/>
            </a:endParaRPr>
          </a:p>
          <a:p>
            <a:pPr marL="285750" indent="-285750">
              <a:buFont typeface="Arial"/>
              <a:buChar char="•"/>
            </a:pPr>
            <a:r>
              <a:rPr lang="en-US" sz="1600" b="1" dirty="0">
                <a:solidFill>
                  <a:schemeClr val="tx1">
                    <a:lumMod val="75000"/>
                    <a:lumOff val="25000"/>
                  </a:schemeClr>
                </a:solidFill>
                <a:latin typeface="Century Gothic"/>
              </a:rPr>
              <a:t>% ​Poverty*</a:t>
            </a:r>
            <a:endParaRPr lang="en-US" sz="1600" b="1" dirty="0">
              <a:solidFill>
                <a:schemeClr val="tx1">
                  <a:lumMod val="75000"/>
                  <a:lumOff val="25000"/>
                </a:schemeClr>
              </a:solidFill>
              <a:latin typeface="Century Gothic"/>
              <a:ea typeface="+mn-lt"/>
              <a:cs typeface="+mn-lt"/>
            </a:endParaRPr>
          </a:p>
          <a:p>
            <a:pPr marL="285750" indent="-285750">
              <a:buFont typeface="Arial"/>
              <a:buChar char="•"/>
            </a:pPr>
            <a:r>
              <a:rPr lang="en-US" sz="1600" b="1" dirty="0">
                <a:solidFill>
                  <a:schemeClr val="tx1">
                    <a:lumMod val="75000"/>
                    <a:lumOff val="25000"/>
                  </a:schemeClr>
                </a:solidFill>
                <a:latin typeface="Century Gothic"/>
                <a:cs typeface="Calibri"/>
              </a:rPr>
              <a:t>% W/O </a:t>
            </a:r>
            <a:r>
              <a:rPr lang="en-US" sz="1600" b="1" dirty="0" err="1">
                <a:solidFill>
                  <a:schemeClr val="tx1">
                    <a:lumMod val="75000"/>
                    <a:lumOff val="25000"/>
                  </a:schemeClr>
                </a:solidFill>
                <a:latin typeface="Century Gothic"/>
                <a:cs typeface="Calibri"/>
              </a:rPr>
              <a:t>Insurnace</a:t>
            </a:r>
            <a:r>
              <a:rPr lang="en-US" sz="1600" b="1" dirty="0">
                <a:solidFill>
                  <a:schemeClr val="tx1">
                    <a:lumMod val="75000"/>
                    <a:lumOff val="25000"/>
                  </a:schemeClr>
                </a:solidFill>
                <a:latin typeface="Century Gothic"/>
                <a:cs typeface="Calibri"/>
              </a:rPr>
              <a:t>*</a:t>
            </a:r>
            <a:endParaRPr lang="en-US" sz="1600" dirty="0">
              <a:solidFill>
                <a:schemeClr val="tx1">
                  <a:lumMod val="75000"/>
                  <a:lumOff val="25000"/>
                </a:schemeClr>
              </a:solidFill>
              <a:latin typeface="Century Gothic"/>
              <a:cs typeface="Calibri" panose="020F0502020204030204"/>
            </a:endParaRPr>
          </a:p>
          <a:p>
            <a:pPr marL="285750" indent="-285750">
              <a:buFont typeface="Arial"/>
              <a:buChar char="•"/>
            </a:pPr>
            <a:r>
              <a:rPr lang="en-US" sz="1600" b="1" dirty="0">
                <a:solidFill>
                  <a:schemeClr val="tx1">
                    <a:lumMod val="75000"/>
                    <a:lumOff val="25000"/>
                  </a:schemeClr>
                </a:solidFill>
                <a:latin typeface="Century Gothic"/>
                <a:cs typeface="Calibri"/>
              </a:rPr>
              <a:t>% </a:t>
            </a:r>
            <a:r>
              <a:rPr lang="en-US" sz="1600" b="1" dirty="0" err="1">
                <a:solidFill>
                  <a:schemeClr val="tx1">
                    <a:lumMod val="75000"/>
                    <a:lumOff val="25000"/>
                  </a:schemeClr>
                </a:solidFill>
                <a:latin typeface="Century Gothic"/>
                <a:cs typeface="Calibri"/>
              </a:rPr>
              <a:t>LatinX</a:t>
            </a:r>
            <a:endParaRPr lang="en-US" sz="1600" b="1" dirty="0">
              <a:solidFill>
                <a:schemeClr val="tx1">
                  <a:lumMod val="75000"/>
                  <a:lumOff val="25000"/>
                </a:schemeClr>
              </a:solidFill>
              <a:latin typeface="Century Gothic"/>
              <a:ea typeface="+mn-lt"/>
              <a:cs typeface="+mn-lt"/>
            </a:endParaRPr>
          </a:p>
          <a:p>
            <a:pPr marL="285750" indent="-285750">
              <a:buFont typeface="Arial"/>
              <a:buChar char="•"/>
            </a:pPr>
            <a:r>
              <a:rPr lang="en-US" sz="1600" b="1" dirty="0">
                <a:solidFill>
                  <a:schemeClr val="tx1">
                    <a:lumMod val="75000"/>
                    <a:lumOff val="25000"/>
                  </a:schemeClr>
                </a:solidFill>
                <a:latin typeface="Century Gothic"/>
                <a:cs typeface="Calibri"/>
              </a:rPr>
              <a:t>% Black</a:t>
            </a:r>
            <a:endParaRPr lang="en-US" sz="1600" dirty="0">
              <a:solidFill>
                <a:schemeClr val="tx1">
                  <a:lumMod val="75000"/>
                  <a:lumOff val="25000"/>
                </a:schemeClr>
              </a:solidFill>
              <a:latin typeface="Century Gothic"/>
              <a:cs typeface="Calibri" panose="020F0502020204030204"/>
            </a:endParaRPr>
          </a:p>
          <a:p>
            <a:pPr marL="285750" indent="-285750">
              <a:buFont typeface="Arial"/>
              <a:buChar char="•"/>
            </a:pPr>
            <a:r>
              <a:rPr lang="en-US" sz="1600" b="1" dirty="0">
                <a:solidFill>
                  <a:schemeClr val="tx1">
                    <a:lumMod val="75000"/>
                    <a:lumOff val="25000"/>
                  </a:schemeClr>
                </a:solidFill>
                <a:latin typeface="Century Gothic"/>
                <a:cs typeface="Calibri"/>
              </a:rPr>
              <a:t>% Asian</a:t>
            </a:r>
            <a:endParaRPr lang="en-US" sz="1600" dirty="0">
              <a:solidFill>
                <a:schemeClr val="tx1">
                  <a:lumMod val="75000"/>
                  <a:lumOff val="25000"/>
                </a:schemeClr>
              </a:solidFill>
              <a:latin typeface="Century Gothic"/>
              <a:cs typeface="Calibri" panose="020F0502020204030204"/>
            </a:endParaRPr>
          </a:p>
          <a:p>
            <a:pPr marL="285750" indent="-285750">
              <a:buFont typeface="Arial"/>
              <a:buChar char="•"/>
            </a:pPr>
            <a:r>
              <a:rPr lang="en-US" sz="1600" b="1" dirty="0">
                <a:solidFill>
                  <a:schemeClr val="tx1">
                    <a:lumMod val="75000"/>
                    <a:lumOff val="25000"/>
                  </a:schemeClr>
                </a:solidFill>
                <a:latin typeface="Century Gothic"/>
                <a:cs typeface="Calibri"/>
              </a:rPr>
              <a:t>%Limited English Proficiency </a:t>
            </a:r>
          </a:p>
          <a:p>
            <a:endParaRPr lang="en-US" b="1" dirty="0"/>
          </a:p>
          <a:p>
            <a:r>
              <a:rPr lang="en-US" b="1" dirty="0"/>
              <a:t>    </a:t>
            </a:r>
            <a:endParaRPr lang="en-US" b="1" dirty="0">
              <a:cs typeface="Calibri"/>
            </a:endParaRPr>
          </a:p>
          <a:p>
            <a:endParaRPr lang="en-US" b="1" dirty="0">
              <a:cs typeface="Calibri"/>
            </a:endParaRPr>
          </a:p>
        </p:txBody>
      </p:sp>
      <p:sp>
        <p:nvSpPr>
          <p:cNvPr id="10" name="TextBox 9">
            <a:extLst>
              <a:ext uri="{FF2B5EF4-FFF2-40B4-BE49-F238E27FC236}">
                <a16:creationId xmlns:a16="http://schemas.microsoft.com/office/drawing/2014/main" id="{600F7DD9-E5B6-483A-B02F-3C17940F24E9}"/>
              </a:ext>
            </a:extLst>
          </p:cNvPr>
          <p:cNvSpPr txBox="1"/>
          <p:nvPr/>
        </p:nvSpPr>
        <p:spPr>
          <a:xfrm>
            <a:off x="9257619" y="1820488"/>
            <a:ext cx="274320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Segoe UI"/>
            </a:endParaRPr>
          </a:p>
          <a:p>
            <a:pPr marL="285750" indent="-285750">
              <a:buFont typeface="Arial"/>
              <a:buChar char="•"/>
            </a:pPr>
            <a:r>
              <a:rPr lang="en-US" b="1" dirty="0">
                <a:solidFill>
                  <a:schemeClr val="tx1">
                    <a:lumMod val="75000"/>
                    <a:lumOff val="25000"/>
                  </a:schemeClr>
                </a:solidFill>
                <a:latin typeface="Century Gothic"/>
                <a:cs typeface="Segoe UI"/>
              </a:rPr>
              <a:t>% Asthma Rate</a:t>
            </a:r>
          </a:p>
          <a:p>
            <a:pPr marL="285750" indent="-285750">
              <a:buFont typeface="Arial"/>
              <a:buChar char="•"/>
            </a:pPr>
            <a:r>
              <a:rPr lang="en-US" b="1" dirty="0">
                <a:solidFill>
                  <a:schemeClr val="tx1">
                    <a:lumMod val="75000"/>
                    <a:lumOff val="25000"/>
                  </a:schemeClr>
                </a:solidFill>
                <a:latin typeface="Century Gothic"/>
                <a:cs typeface="Segoe UI"/>
              </a:rPr>
              <a:t>% Diabetes</a:t>
            </a:r>
          </a:p>
          <a:p>
            <a:pPr marL="285750" indent="-285750">
              <a:buFont typeface="Arial"/>
              <a:buChar char="•"/>
            </a:pPr>
            <a:r>
              <a:rPr lang="en-US" b="1" dirty="0">
                <a:solidFill>
                  <a:schemeClr val="tx1">
                    <a:lumMod val="75000"/>
                    <a:lumOff val="25000"/>
                  </a:schemeClr>
                </a:solidFill>
                <a:latin typeface="Century Gothic"/>
                <a:cs typeface="Segoe UI"/>
              </a:rPr>
              <a:t>% Cardiovascular Heart Disease</a:t>
            </a:r>
          </a:p>
          <a:p>
            <a:pPr marL="285750" indent="-285750">
              <a:buFont typeface="Arial"/>
              <a:buChar char="•"/>
            </a:pPr>
            <a:r>
              <a:rPr lang="en-US" b="1" dirty="0">
                <a:solidFill>
                  <a:schemeClr val="tx1">
                    <a:lumMod val="75000"/>
                    <a:lumOff val="25000"/>
                  </a:schemeClr>
                </a:solidFill>
                <a:latin typeface="Century Gothic"/>
                <a:cs typeface="Segoe UI"/>
              </a:rPr>
              <a:t>% </a:t>
            </a:r>
            <a:r>
              <a:rPr lang="en-US" b="1" dirty="0">
                <a:solidFill>
                  <a:schemeClr val="tx1">
                    <a:lumMod val="75000"/>
                    <a:lumOff val="25000"/>
                  </a:schemeClr>
                </a:solidFill>
                <a:latin typeface="Century Gothic"/>
                <a:ea typeface="+mn-lt"/>
                <a:cs typeface="+mn-lt"/>
              </a:rPr>
              <a:t>Chronic obstructive pulmonary disease (COPD)</a:t>
            </a:r>
          </a:p>
          <a:p>
            <a:pPr marL="285750" indent="-285750">
              <a:buFont typeface="Arial"/>
              <a:buChar char="•"/>
            </a:pPr>
            <a:r>
              <a:rPr lang="en-US" b="1" dirty="0">
                <a:solidFill>
                  <a:schemeClr val="tx1">
                    <a:lumMod val="75000"/>
                    <a:lumOff val="25000"/>
                  </a:schemeClr>
                </a:solidFill>
                <a:latin typeface="Century Gothic"/>
                <a:cs typeface="Calibri"/>
              </a:rPr>
              <a:t>% Hypertension</a:t>
            </a:r>
          </a:p>
          <a:p>
            <a:pPr marL="285750" indent="-285750">
              <a:buFont typeface="Arial"/>
              <a:buChar char="•"/>
            </a:pPr>
            <a:r>
              <a:rPr lang="en-US" b="1" dirty="0">
                <a:solidFill>
                  <a:schemeClr val="tx1">
                    <a:lumMod val="75000"/>
                    <a:lumOff val="25000"/>
                  </a:schemeClr>
                </a:solidFill>
                <a:latin typeface="Century Gothic"/>
                <a:cs typeface="Calibri"/>
              </a:rPr>
              <a:t>% Obesity</a:t>
            </a:r>
          </a:p>
          <a:p>
            <a:endParaRPr lang="en-US" b="1" dirty="0">
              <a:latin typeface="Century Gothic"/>
              <a:cs typeface="Calibri"/>
            </a:endParaRPr>
          </a:p>
        </p:txBody>
      </p:sp>
      <p:sp>
        <p:nvSpPr>
          <p:cNvPr id="2" name="TextBox 1">
            <a:extLst>
              <a:ext uri="{FF2B5EF4-FFF2-40B4-BE49-F238E27FC236}">
                <a16:creationId xmlns:a16="http://schemas.microsoft.com/office/drawing/2014/main" id="{E940713B-17F3-422F-AC15-EE3D4CD9692D}"/>
              </a:ext>
            </a:extLst>
          </p:cNvPr>
          <p:cNvSpPr txBox="1"/>
          <p:nvPr/>
        </p:nvSpPr>
        <p:spPr>
          <a:xfrm>
            <a:off x="6881004" y="447998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tx1">
                    <a:lumMod val="75000"/>
                    <a:lumOff val="25000"/>
                  </a:schemeClr>
                </a:solidFill>
                <a:latin typeface="Century Gothic"/>
              </a:rPr>
              <a:t>2019</a:t>
            </a:r>
          </a:p>
        </p:txBody>
      </p:sp>
      <p:sp>
        <p:nvSpPr>
          <p:cNvPr id="11" name="TextBox 10">
            <a:extLst>
              <a:ext uri="{FF2B5EF4-FFF2-40B4-BE49-F238E27FC236}">
                <a16:creationId xmlns:a16="http://schemas.microsoft.com/office/drawing/2014/main" id="{0C3ACFAD-90BB-4E8E-B3FA-504ABFDE9BB3}"/>
              </a:ext>
            </a:extLst>
          </p:cNvPr>
          <p:cNvSpPr txBox="1"/>
          <p:nvPr/>
        </p:nvSpPr>
        <p:spPr>
          <a:xfrm>
            <a:off x="776515" y="359229"/>
            <a:ext cx="1064622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chemeClr val="accent1">
                    <a:lumMod val="75000"/>
                  </a:schemeClr>
                </a:solidFill>
                <a:latin typeface="Century Gothic"/>
                <a:ea typeface="+mn-lt"/>
                <a:cs typeface="+mn-lt"/>
              </a:rPr>
              <a:t>Methodology: Sociodemographic Data </a:t>
            </a:r>
            <a:endParaRPr lang="en-US" sz="4000" b="1" dirty="0">
              <a:solidFill>
                <a:schemeClr val="accent1">
                  <a:lumMod val="75000"/>
                </a:schemeClr>
              </a:solidFill>
              <a:cs typeface="Calibri" panose="020F0502020204030204"/>
            </a:endParaRPr>
          </a:p>
        </p:txBody>
      </p:sp>
    </p:spTree>
    <p:extLst>
      <p:ext uri="{BB962C8B-B14F-4D97-AF65-F5344CB8AC3E}">
        <p14:creationId xmlns:p14="http://schemas.microsoft.com/office/powerpoint/2010/main" val="1004691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37;p15">
            <a:extLst>
              <a:ext uri="{FF2B5EF4-FFF2-40B4-BE49-F238E27FC236}">
                <a16:creationId xmlns:a16="http://schemas.microsoft.com/office/drawing/2014/main" id="{43083BA3-9D30-4331-A122-4D5ED64D8BFD}"/>
              </a:ext>
            </a:extLst>
          </p:cNvPr>
          <p:cNvSpPr/>
          <p:nvPr/>
        </p:nvSpPr>
        <p:spPr>
          <a:xfrm>
            <a:off x="914778" y="1658040"/>
            <a:ext cx="2775058" cy="3577156"/>
          </a:xfrm>
          <a:prstGeom prst="round2SameRect">
            <a:avLst>
              <a:gd name="adj1" fmla="val 16667"/>
              <a:gd name="adj2" fmla="val 0"/>
            </a:avLst>
          </a:prstGeom>
          <a:solidFill>
            <a:schemeClr val="accent1">
              <a:lumMod val="75000"/>
            </a:schemeClr>
          </a:solidFill>
          <a:ln w="76200" cap="flat" cmpd="sng">
            <a:solidFill>
              <a:schemeClr val="bg2">
                <a:lumMod val="90000"/>
              </a:schemeClr>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sp>
        <p:nvSpPr>
          <p:cNvPr id="2" name="Arrow: Right 1">
            <a:extLst>
              <a:ext uri="{FF2B5EF4-FFF2-40B4-BE49-F238E27FC236}">
                <a16:creationId xmlns:a16="http://schemas.microsoft.com/office/drawing/2014/main" id="{472476E8-4536-4DB7-97CF-2FD51AFF9849}"/>
              </a:ext>
            </a:extLst>
          </p:cNvPr>
          <p:cNvSpPr/>
          <p:nvPr/>
        </p:nvSpPr>
        <p:spPr>
          <a:xfrm>
            <a:off x="3944015" y="3223026"/>
            <a:ext cx="546340" cy="474453"/>
          </a:xfrm>
          <a:prstGeom prs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537;p15">
            <a:extLst>
              <a:ext uri="{FF2B5EF4-FFF2-40B4-BE49-F238E27FC236}">
                <a16:creationId xmlns:a16="http://schemas.microsoft.com/office/drawing/2014/main" id="{7AF650CC-11AB-45FD-A28E-5B06A98D167F}"/>
              </a:ext>
            </a:extLst>
          </p:cNvPr>
          <p:cNvSpPr/>
          <p:nvPr/>
        </p:nvSpPr>
        <p:spPr>
          <a:xfrm>
            <a:off x="4681645" y="1672417"/>
            <a:ext cx="2775058" cy="3577156"/>
          </a:xfrm>
          <a:prstGeom prst="round2SameRect">
            <a:avLst>
              <a:gd name="adj1" fmla="val 16667"/>
              <a:gd name="adj2" fmla="val 0"/>
            </a:avLst>
          </a:prstGeom>
          <a:solidFill>
            <a:schemeClr val="accent1">
              <a:lumMod val="75000"/>
            </a:schemeClr>
          </a:solidFill>
          <a:ln w="76200" cap="flat" cmpd="sng">
            <a:solidFill>
              <a:schemeClr val="bg2">
                <a:lumMod val="90000"/>
              </a:schemeClr>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400"/>
              <a:buFont typeface="Arial"/>
              <a:buNone/>
            </a:pPr>
            <a:endParaRPr lang="en-US" b="1" i="0" u="none" strike="noStrike" cap="none">
              <a:solidFill>
                <a:srgbClr val="3F3F3F"/>
              </a:solidFill>
              <a:latin typeface="Century Gothic"/>
              <a:ea typeface="Arial"/>
              <a:cs typeface="Arial"/>
            </a:endParaRPr>
          </a:p>
        </p:txBody>
      </p:sp>
      <p:sp>
        <p:nvSpPr>
          <p:cNvPr id="6" name="Google Shape;537;p15">
            <a:extLst>
              <a:ext uri="{FF2B5EF4-FFF2-40B4-BE49-F238E27FC236}">
                <a16:creationId xmlns:a16="http://schemas.microsoft.com/office/drawing/2014/main" id="{F145E7E8-3924-4762-90E2-7D8F7E545D75}"/>
              </a:ext>
            </a:extLst>
          </p:cNvPr>
          <p:cNvSpPr/>
          <p:nvPr/>
        </p:nvSpPr>
        <p:spPr>
          <a:xfrm>
            <a:off x="8490571" y="1672416"/>
            <a:ext cx="2775058" cy="3577156"/>
          </a:xfrm>
          <a:prstGeom prst="round2SameRect">
            <a:avLst>
              <a:gd name="adj1" fmla="val 16667"/>
              <a:gd name="adj2" fmla="val 0"/>
            </a:avLst>
          </a:prstGeom>
          <a:solidFill>
            <a:schemeClr val="accent1">
              <a:lumMod val="75000"/>
            </a:schemeClr>
          </a:solidFill>
          <a:ln w="76200" cap="flat" cmpd="sng">
            <a:solidFill>
              <a:schemeClr val="bg2">
                <a:lumMod val="90000"/>
              </a:schemeClr>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sp>
        <p:nvSpPr>
          <p:cNvPr id="8" name="TextBox 7">
            <a:extLst>
              <a:ext uri="{FF2B5EF4-FFF2-40B4-BE49-F238E27FC236}">
                <a16:creationId xmlns:a16="http://schemas.microsoft.com/office/drawing/2014/main" id="{60864E14-5FCC-4573-AD0A-7371B8774FCB}"/>
              </a:ext>
            </a:extLst>
          </p:cNvPr>
          <p:cNvSpPr txBox="1"/>
          <p:nvPr/>
        </p:nvSpPr>
        <p:spPr>
          <a:xfrm>
            <a:off x="1019611" y="1900841"/>
            <a:ext cx="256390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bg1"/>
                </a:solidFill>
                <a:latin typeface="Century Gothic"/>
              </a:rPr>
              <a:t>Input Data: Environmental, Health and Social data</a:t>
            </a:r>
            <a:endParaRPr lang="en-US" dirty="0">
              <a:solidFill>
                <a:schemeClr val="bg1"/>
              </a:solidFill>
            </a:endParaRPr>
          </a:p>
        </p:txBody>
      </p:sp>
      <p:pic>
        <p:nvPicPr>
          <p:cNvPr id="9" name="Picture 9" descr="A picture containing chart&#10;&#10;Description automatically generated">
            <a:extLst>
              <a:ext uri="{FF2B5EF4-FFF2-40B4-BE49-F238E27FC236}">
                <a16:creationId xmlns:a16="http://schemas.microsoft.com/office/drawing/2014/main" id="{1B1A2EB8-D7B3-4E86-BBF2-CE7A9F93A3B8}"/>
              </a:ext>
            </a:extLst>
          </p:cNvPr>
          <p:cNvPicPr>
            <a:picLocks noChangeAspect="1"/>
          </p:cNvPicPr>
          <p:nvPr/>
        </p:nvPicPr>
        <p:blipFill>
          <a:blip r:embed="rId3"/>
          <a:stretch>
            <a:fillRect/>
          </a:stretch>
        </p:blipFill>
        <p:spPr>
          <a:xfrm>
            <a:off x="5991101" y="3461901"/>
            <a:ext cx="1047750" cy="1057275"/>
          </a:xfrm>
          <a:prstGeom prst="rect">
            <a:avLst/>
          </a:prstGeom>
        </p:spPr>
      </p:pic>
      <p:grpSp>
        <p:nvGrpSpPr>
          <p:cNvPr id="10" name="Google Shape;551;p15">
            <a:extLst>
              <a:ext uri="{FF2B5EF4-FFF2-40B4-BE49-F238E27FC236}">
                <a16:creationId xmlns:a16="http://schemas.microsoft.com/office/drawing/2014/main" id="{A8683C2B-A564-4C93-9BCF-65173778BB6A}"/>
              </a:ext>
            </a:extLst>
          </p:cNvPr>
          <p:cNvGrpSpPr/>
          <p:nvPr/>
        </p:nvGrpSpPr>
        <p:grpSpPr>
          <a:xfrm>
            <a:off x="4974553" y="2650802"/>
            <a:ext cx="710542" cy="1617514"/>
            <a:chOff x="4891754" y="3041763"/>
            <a:chExt cx="710542" cy="1617514"/>
          </a:xfrm>
        </p:grpSpPr>
        <p:sp>
          <p:nvSpPr>
            <p:cNvPr id="11" name="Google Shape;552;p15">
              <a:extLst>
                <a:ext uri="{FF2B5EF4-FFF2-40B4-BE49-F238E27FC236}">
                  <a16:creationId xmlns:a16="http://schemas.microsoft.com/office/drawing/2014/main" id="{FB0F1FAB-73C6-488E-9223-0607B4919EAB}"/>
                </a:ext>
              </a:extLst>
            </p:cNvPr>
            <p:cNvSpPr/>
            <p:nvPr/>
          </p:nvSpPr>
          <p:spPr>
            <a:xfrm>
              <a:off x="5127395" y="4113600"/>
              <a:ext cx="227946" cy="451303"/>
            </a:xfrm>
            <a:prstGeom prst="rightBracket">
              <a:avLst>
                <a:gd name="adj" fmla="val 8333"/>
              </a:avLst>
            </a:prstGeom>
            <a:noFill/>
            <a:ln w="1270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553;p15">
              <a:extLst>
                <a:ext uri="{FF2B5EF4-FFF2-40B4-BE49-F238E27FC236}">
                  <a16:creationId xmlns:a16="http://schemas.microsoft.com/office/drawing/2014/main" id="{8B4C0D84-1041-4B7D-86BD-DA1373AC4D9C}"/>
                </a:ext>
              </a:extLst>
            </p:cNvPr>
            <p:cNvSpPr/>
            <p:nvPr/>
          </p:nvSpPr>
          <p:spPr>
            <a:xfrm>
              <a:off x="4894882" y="4433625"/>
              <a:ext cx="227946" cy="225652"/>
            </a:xfrm>
            <a:prstGeom prst="rightBracket">
              <a:avLst>
                <a:gd name="adj" fmla="val 8333"/>
              </a:avLst>
            </a:prstGeom>
            <a:noFill/>
            <a:ln w="1270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554;p15">
              <a:extLst>
                <a:ext uri="{FF2B5EF4-FFF2-40B4-BE49-F238E27FC236}">
                  <a16:creationId xmlns:a16="http://schemas.microsoft.com/office/drawing/2014/main" id="{ACC57468-19C0-4754-9EBA-79CF7A69FA24}"/>
                </a:ext>
              </a:extLst>
            </p:cNvPr>
            <p:cNvSpPr/>
            <p:nvPr/>
          </p:nvSpPr>
          <p:spPr>
            <a:xfrm>
              <a:off x="5134618" y="3103664"/>
              <a:ext cx="227944" cy="652991"/>
            </a:xfrm>
            <a:prstGeom prst="rightBracket">
              <a:avLst>
                <a:gd name="adj" fmla="val 8333"/>
              </a:avLst>
            </a:prstGeom>
            <a:noFill/>
            <a:ln w="1270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555;p15">
              <a:extLst>
                <a:ext uri="{FF2B5EF4-FFF2-40B4-BE49-F238E27FC236}">
                  <a16:creationId xmlns:a16="http://schemas.microsoft.com/office/drawing/2014/main" id="{FAF40604-D6B1-4F70-A318-A6538BC52CEF}"/>
                </a:ext>
              </a:extLst>
            </p:cNvPr>
            <p:cNvSpPr/>
            <p:nvPr/>
          </p:nvSpPr>
          <p:spPr>
            <a:xfrm>
              <a:off x="4891754" y="4019286"/>
              <a:ext cx="227946" cy="225652"/>
            </a:xfrm>
            <a:prstGeom prst="rightBracket">
              <a:avLst>
                <a:gd name="adj" fmla="val 8333"/>
              </a:avLst>
            </a:prstGeom>
            <a:noFill/>
            <a:ln w="1270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556;p15">
              <a:extLst>
                <a:ext uri="{FF2B5EF4-FFF2-40B4-BE49-F238E27FC236}">
                  <a16:creationId xmlns:a16="http://schemas.microsoft.com/office/drawing/2014/main" id="{02E3AB52-B30B-4AE4-9002-252F11946DF3}"/>
                </a:ext>
              </a:extLst>
            </p:cNvPr>
            <p:cNvSpPr/>
            <p:nvPr/>
          </p:nvSpPr>
          <p:spPr>
            <a:xfrm>
              <a:off x="4894882" y="3643829"/>
              <a:ext cx="227946" cy="225652"/>
            </a:xfrm>
            <a:prstGeom prst="rightBracket">
              <a:avLst>
                <a:gd name="adj" fmla="val 8333"/>
              </a:avLst>
            </a:prstGeom>
            <a:noFill/>
            <a:ln w="1270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557;p15">
              <a:extLst>
                <a:ext uri="{FF2B5EF4-FFF2-40B4-BE49-F238E27FC236}">
                  <a16:creationId xmlns:a16="http://schemas.microsoft.com/office/drawing/2014/main" id="{09B7DE42-FF92-4F7C-BB49-C28405C12A7B}"/>
                </a:ext>
              </a:extLst>
            </p:cNvPr>
            <p:cNvSpPr/>
            <p:nvPr/>
          </p:nvSpPr>
          <p:spPr>
            <a:xfrm>
              <a:off x="4891754" y="3345872"/>
              <a:ext cx="227946" cy="225652"/>
            </a:xfrm>
            <a:prstGeom prst="rightBracket">
              <a:avLst>
                <a:gd name="adj" fmla="val 8333"/>
              </a:avLst>
            </a:prstGeom>
            <a:noFill/>
            <a:ln w="1270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558;p15">
              <a:extLst>
                <a:ext uri="{FF2B5EF4-FFF2-40B4-BE49-F238E27FC236}">
                  <a16:creationId xmlns:a16="http://schemas.microsoft.com/office/drawing/2014/main" id="{F95C2DFE-FA8C-4A8A-B2D2-B320F22E3ACA}"/>
                </a:ext>
              </a:extLst>
            </p:cNvPr>
            <p:cNvSpPr/>
            <p:nvPr/>
          </p:nvSpPr>
          <p:spPr>
            <a:xfrm>
              <a:off x="4900945" y="3041763"/>
              <a:ext cx="227946" cy="225652"/>
            </a:xfrm>
            <a:prstGeom prst="rightBracket">
              <a:avLst>
                <a:gd name="adj" fmla="val 8333"/>
              </a:avLst>
            </a:prstGeom>
            <a:noFill/>
            <a:ln w="1270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559;p15">
              <a:extLst>
                <a:ext uri="{FF2B5EF4-FFF2-40B4-BE49-F238E27FC236}">
                  <a16:creationId xmlns:a16="http://schemas.microsoft.com/office/drawing/2014/main" id="{C371614C-6969-4D39-9BAE-E0C481EE86F2}"/>
                </a:ext>
              </a:extLst>
            </p:cNvPr>
            <p:cNvSpPr/>
            <p:nvPr/>
          </p:nvSpPr>
          <p:spPr>
            <a:xfrm>
              <a:off x="5374352" y="3425028"/>
              <a:ext cx="227944" cy="883938"/>
            </a:xfrm>
            <a:prstGeom prst="rightBracket">
              <a:avLst>
                <a:gd name="adj" fmla="val 8333"/>
              </a:avLst>
            </a:prstGeom>
            <a:noFill/>
            <a:ln w="1270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9" name="Google Shape;574;p15">
            <a:extLst>
              <a:ext uri="{FF2B5EF4-FFF2-40B4-BE49-F238E27FC236}">
                <a16:creationId xmlns:a16="http://schemas.microsoft.com/office/drawing/2014/main" id="{A0C62B68-0EFB-40DE-B547-86A0253169F6}"/>
              </a:ext>
            </a:extLst>
          </p:cNvPr>
          <p:cNvCxnSpPr/>
          <p:nvPr/>
        </p:nvCxnSpPr>
        <p:spPr>
          <a:xfrm>
            <a:off x="6045086" y="4664271"/>
            <a:ext cx="929123" cy="0"/>
          </a:xfrm>
          <a:prstGeom prst="straightConnector1">
            <a:avLst/>
          </a:prstGeom>
          <a:noFill/>
          <a:ln w="25400" cap="flat" cmpd="sng">
            <a:solidFill>
              <a:schemeClr val="bg1"/>
            </a:solidFill>
            <a:prstDash val="solid"/>
            <a:round/>
            <a:headEnd type="none" w="sm" len="sm"/>
            <a:tailEnd type="triangle" w="med" len="med"/>
          </a:ln>
        </p:spPr>
      </p:cxnSp>
      <p:cxnSp>
        <p:nvCxnSpPr>
          <p:cNvPr id="20" name="Google Shape;573;p15">
            <a:extLst>
              <a:ext uri="{FF2B5EF4-FFF2-40B4-BE49-F238E27FC236}">
                <a16:creationId xmlns:a16="http://schemas.microsoft.com/office/drawing/2014/main" id="{4B9783BE-9820-4012-AC20-29EF2B5ECEDB}"/>
              </a:ext>
            </a:extLst>
          </p:cNvPr>
          <p:cNvCxnSpPr/>
          <p:nvPr/>
        </p:nvCxnSpPr>
        <p:spPr>
          <a:xfrm rot="10800000">
            <a:off x="5889482" y="3459175"/>
            <a:ext cx="0" cy="1042236"/>
          </a:xfrm>
          <a:prstGeom prst="straightConnector1">
            <a:avLst/>
          </a:prstGeom>
          <a:noFill/>
          <a:ln w="25400" cap="flat" cmpd="sng">
            <a:solidFill>
              <a:schemeClr val="bg1"/>
            </a:solidFill>
            <a:prstDash val="solid"/>
            <a:round/>
            <a:headEnd type="none" w="sm" len="sm"/>
            <a:tailEnd type="triangle" w="med" len="med"/>
          </a:ln>
        </p:spPr>
      </p:cxnSp>
      <p:sp>
        <p:nvSpPr>
          <p:cNvPr id="21" name="TextBox 20">
            <a:extLst>
              <a:ext uri="{FF2B5EF4-FFF2-40B4-BE49-F238E27FC236}">
                <a16:creationId xmlns:a16="http://schemas.microsoft.com/office/drawing/2014/main" id="{07589EE8-E3CC-4E89-A8FE-22B1CC5B2D68}"/>
              </a:ext>
            </a:extLst>
          </p:cNvPr>
          <p:cNvSpPr txBox="1"/>
          <p:nvPr/>
        </p:nvSpPr>
        <p:spPr>
          <a:xfrm>
            <a:off x="4695140" y="1901762"/>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latin typeface="Century Gothic"/>
              </a:rPr>
              <a:t>Selection based on </a:t>
            </a:r>
            <a:endParaRPr lang="en-US">
              <a:solidFill>
                <a:schemeClr val="bg1"/>
              </a:solidFill>
              <a:cs typeface="Calibri" panose="020F0502020204030204"/>
            </a:endParaRPr>
          </a:p>
          <a:p>
            <a:pPr algn="ctr"/>
            <a:r>
              <a:rPr lang="en-US" b="1">
                <a:solidFill>
                  <a:schemeClr val="bg1"/>
                </a:solidFill>
                <a:latin typeface="Century Gothic"/>
              </a:rPr>
              <a:t>the 4 PCAs</a:t>
            </a:r>
            <a:endParaRPr lang="en-US">
              <a:solidFill>
                <a:schemeClr val="bg1"/>
              </a:solidFill>
              <a:cs typeface="Calibri" panose="020F0502020204030204"/>
            </a:endParaRPr>
          </a:p>
        </p:txBody>
      </p:sp>
      <p:pic>
        <p:nvPicPr>
          <p:cNvPr id="23" name="Graphic 23" descr="Mathematics with solid fill">
            <a:extLst>
              <a:ext uri="{FF2B5EF4-FFF2-40B4-BE49-F238E27FC236}">
                <a16:creationId xmlns:a16="http://schemas.microsoft.com/office/drawing/2014/main" id="{488E1A8F-4DB3-4FF5-9FFB-93962C723B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25011" y="2491192"/>
            <a:ext cx="914400" cy="914400"/>
          </a:xfrm>
          <a:prstGeom prst="rect">
            <a:avLst/>
          </a:prstGeom>
        </p:spPr>
      </p:pic>
      <p:pic>
        <p:nvPicPr>
          <p:cNvPr id="25" name="Graphic 4" descr="Pyramid with levels with solid fill">
            <a:extLst>
              <a:ext uri="{FF2B5EF4-FFF2-40B4-BE49-F238E27FC236}">
                <a16:creationId xmlns:a16="http://schemas.microsoft.com/office/drawing/2014/main" id="{C15E0F99-9956-43A1-B62C-C8F83D4188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64819" y="2832455"/>
            <a:ext cx="2440702" cy="2484758"/>
          </a:xfrm>
          <a:prstGeom prst="rect">
            <a:avLst/>
          </a:prstGeom>
        </p:spPr>
      </p:pic>
      <p:sp>
        <p:nvSpPr>
          <p:cNvPr id="26" name="TextBox 25">
            <a:extLst>
              <a:ext uri="{FF2B5EF4-FFF2-40B4-BE49-F238E27FC236}">
                <a16:creationId xmlns:a16="http://schemas.microsoft.com/office/drawing/2014/main" id="{F4DAECC1-269C-4731-B6BD-8EFFE953B997}"/>
              </a:ext>
            </a:extLst>
          </p:cNvPr>
          <p:cNvSpPr txBox="1"/>
          <p:nvPr/>
        </p:nvSpPr>
        <p:spPr>
          <a:xfrm>
            <a:off x="8524751" y="1898961"/>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latin typeface="Century Gothic"/>
              </a:rPr>
              <a:t>Score by Census Tract or Block Group</a:t>
            </a:r>
            <a:endParaRPr lang="en-US">
              <a:solidFill>
                <a:schemeClr val="bg1"/>
              </a:solidFill>
              <a:cs typeface="Calibri" panose="020F0502020204030204"/>
            </a:endParaRPr>
          </a:p>
        </p:txBody>
      </p:sp>
      <p:sp>
        <p:nvSpPr>
          <p:cNvPr id="22" name="Arrow: Up 21">
            <a:extLst>
              <a:ext uri="{FF2B5EF4-FFF2-40B4-BE49-F238E27FC236}">
                <a16:creationId xmlns:a16="http://schemas.microsoft.com/office/drawing/2014/main" id="{7E485258-65D8-4AB5-92A1-0D3E776553D2}"/>
              </a:ext>
            </a:extLst>
          </p:cNvPr>
          <p:cNvSpPr/>
          <p:nvPr/>
        </p:nvSpPr>
        <p:spPr>
          <a:xfrm>
            <a:off x="8650641" y="3220652"/>
            <a:ext cx="431321" cy="1710905"/>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FCF3532-9B47-4847-8976-0CCFA9A60425}"/>
              </a:ext>
            </a:extLst>
          </p:cNvPr>
          <p:cNvSpPr txBox="1"/>
          <p:nvPr/>
        </p:nvSpPr>
        <p:spPr>
          <a:xfrm>
            <a:off x="427566" y="194733"/>
            <a:ext cx="1155911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chemeClr val="accent1">
                    <a:lumMod val="75000"/>
                  </a:schemeClr>
                </a:solidFill>
                <a:latin typeface="Century Gothic"/>
                <a:ea typeface="+mn-lt"/>
                <a:cs typeface="+mn-lt"/>
              </a:rPr>
              <a:t>Methodology: Vulnerability Assessment </a:t>
            </a:r>
            <a:endParaRPr lang="en-US" sz="4000" b="1" dirty="0">
              <a:solidFill>
                <a:schemeClr val="accent1">
                  <a:lumMod val="75000"/>
                </a:schemeClr>
              </a:solidFill>
              <a:latin typeface="Century Gothic"/>
            </a:endParaRPr>
          </a:p>
        </p:txBody>
      </p:sp>
      <p:sp>
        <p:nvSpPr>
          <p:cNvPr id="27" name="Arrow: Right 26">
            <a:extLst>
              <a:ext uri="{FF2B5EF4-FFF2-40B4-BE49-F238E27FC236}">
                <a16:creationId xmlns:a16="http://schemas.microsoft.com/office/drawing/2014/main" id="{4D4920AD-9A19-4077-B534-55326CA672A9}"/>
              </a:ext>
            </a:extLst>
          </p:cNvPr>
          <p:cNvSpPr/>
          <p:nvPr/>
        </p:nvSpPr>
        <p:spPr>
          <a:xfrm>
            <a:off x="7693857" y="3223026"/>
            <a:ext cx="546340" cy="474453"/>
          </a:xfrm>
          <a:prstGeom prs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7" descr="Statistics outline">
            <a:extLst>
              <a:ext uri="{FF2B5EF4-FFF2-40B4-BE49-F238E27FC236}">
                <a16:creationId xmlns:a16="http://schemas.microsoft.com/office/drawing/2014/main" id="{B01B605D-D831-4272-9245-9A01482C60C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95450" y="3173591"/>
            <a:ext cx="2069306" cy="2063352"/>
          </a:xfrm>
          <a:prstGeom prst="rect">
            <a:avLst/>
          </a:prstGeom>
        </p:spPr>
      </p:pic>
      <p:sp>
        <p:nvSpPr>
          <p:cNvPr id="7" name="TextBox 6">
            <a:extLst>
              <a:ext uri="{FF2B5EF4-FFF2-40B4-BE49-F238E27FC236}">
                <a16:creationId xmlns:a16="http://schemas.microsoft.com/office/drawing/2014/main" id="{EEF816EF-6D03-4D82-9EFF-B5BF7AA55278}"/>
              </a:ext>
            </a:extLst>
          </p:cNvPr>
          <p:cNvSpPr txBox="1"/>
          <p:nvPr/>
        </p:nvSpPr>
        <p:spPr>
          <a:xfrm>
            <a:off x="9081962" y="6581001"/>
            <a:ext cx="325008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a:rPr>
              <a:t>Icon Credit: Microsoft PowerPoint Clipart​</a:t>
            </a:r>
          </a:p>
        </p:txBody>
      </p:sp>
    </p:spTree>
    <p:extLst>
      <p:ext uri="{BB962C8B-B14F-4D97-AF65-F5344CB8AC3E}">
        <p14:creationId xmlns:p14="http://schemas.microsoft.com/office/powerpoint/2010/main" val="3235152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C49790F-2C91-4C96-B9CF-6107C7C89186}"/>
              </a:ext>
            </a:extLst>
          </p:cNvPr>
          <p:cNvSpPr/>
          <p:nvPr/>
        </p:nvSpPr>
        <p:spPr>
          <a:xfrm>
            <a:off x="5772136" y="1329038"/>
            <a:ext cx="5190224" cy="675735"/>
          </a:xfrm>
          <a:prstGeom prst="roundRect">
            <a:avLst/>
          </a:prstGeom>
          <a:solidFill>
            <a:srgbClr val="2E75B6"/>
          </a:solidFill>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a:solidFill>
                  <a:schemeClr val="bg1"/>
                </a:solidFill>
                <a:latin typeface="Century Gothic"/>
                <a:cs typeface="Calibri"/>
              </a:rPr>
              <a:t>Land Use Land Cover</a:t>
            </a:r>
          </a:p>
        </p:txBody>
      </p:sp>
      <p:sp>
        <p:nvSpPr>
          <p:cNvPr id="5" name="Rectangle: Rounded Corners 4">
            <a:extLst>
              <a:ext uri="{FF2B5EF4-FFF2-40B4-BE49-F238E27FC236}">
                <a16:creationId xmlns:a16="http://schemas.microsoft.com/office/drawing/2014/main" id="{7885057D-4A8F-4806-B6FC-80686C56DAE1}"/>
              </a:ext>
            </a:extLst>
          </p:cNvPr>
          <p:cNvSpPr/>
          <p:nvPr/>
        </p:nvSpPr>
        <p:spPr>
          <a:xfrm>
            <a:off x="5771237" y="2204963"/>
            <a:ext cx="5190224" cy="1322715"/>
          </a:xfrm>
          <a:prstGeom prst="roundRect">
            <a:avLst/>
          </a:prstGeom>
          <a:solidFill>
            <a:schemeClr val="accent1">
              <a:lumMod val="75000"/>
            </a:schemeClr>
          </a:solidFill>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a:solidFill>
                  <a:schemeClr val="bg1"/>
                </a:solidFill>
                <a:latin typeface="Century Gothic"/>
                <a:cs typeface="Calibri"/>
              </a:rPr>
              <a:t>Shade</a:t>
            </a:r>
          </a:p>
          <a:p>
            <a:pPr algn="ctr"/>
            <a:r>
              <a:rPr lang="en-US">
                <a:solidFill>
                  <a:schemeClr val="bg1"/>
                </a:solidFill>
                <a:latin typeface="Century Gothic"/>
                <a:cs typeface="Calibri"/>
              </a:rPr>
              <a:t>Albedo</a:t>
            </a:r>
          </a:p>
          <a:p>
            <a:pPr algn="ctr"/>
            <a:r>
              <a:rPr lang="en-US">
                <a:solidFill>
                  <a:schemeClr val="bg1"/>
                </a:solidFill>
                <a:latin typeface="Century Gothic"/>
                <a:cs typeface="Calibri"/>
              </a:rPr>
              <a:t>Green Area</a:t>
            </a:r>
          </a:p>
          <a:p>
            <a:pPr algn="ctr"/>
            <a:r>
              <a:rPr lang="en-US">
                <a:solidFill>
                  <a:schemeClr val="bg1"/>
                </a:solidFill>
                <a:latin typeface="Century Gothic"/>
                <a:cs typeface="Calibri"/>
              </a:rPr>
              <a:t>Building Intensity</a:t>
            </a:r>
          </a:p>
        </p:txBody>
      </p:sp>
      <p:sp>
        <p:nvSpPr>
          <p:cNvPr id="7" name="Rectangle: Rounded Corners 6">
            <a:extLst>
              <a:ext uri="{FF2B5EF4-FFF2-40B4-BE49-F238E27FC236}">
                <a16:creationId xmlns:a16="http://schemas.microsoft.com/office/drawing/2014/main" id="{BF1B7EE7-B30C-46A1-88DC-B6845DF531E8}"/>
              </a:ext>
            </a:extLst>
          </p:cNvPr>
          <p:cNvSpPr/>
          <p:nvPr/>
        </p:nvSpPr>
        <p:spPr>
          <a:xfrm>
            <a:off x="5770338" y="3753964"/>
            <a:ext cx="5190224" cy="806116"/>
          </a:xfrm>
          <a:prstGeom prst="roundRect">
            <a:avLst/>
          </a:prstGeom>
          <a:solidFill>
            <a:schemeClr val="accent1">
              <a:lumMod val="75000"/>
            </a:schemeClr>
          </a:solidFill>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US">
                <a:solidFill>
                  <a:schemeClr val="bg1"/>
                </a:solidFill>
                <a:latin typeface="Century Gothic"/>
                <a:cs typeface="Calibri"/>
              </a:rPr>
              <a:t>Evapotranspiration</a:t>
            </a:r>
            <a:endParaRPr lang="en-US">
              <a:solidFill>
                <a:schemeClr val="bg1"/>
              </a:solidFill>
              <a:latin typeface="Century Gothic"/>
            </a:endParaRPr>
          </a:p>
        </p:txBody>
      </p:sp>
      <p:sp>
        <p:nvSpPr>
          <p:cNvPr id="8" name="Rectangle: Rounded Corners 7">
            <a:extLst>
              <a:ext uri="{FF2B5EF4-FFF2-40B4-BE49-F238E27FC236}">
                <a16:creationId xmlns:a16="http://schemas.microsoft.com/office/drawing/2014/main" id="{D035859A-9423-4679-930B-D5070C4B3A53}"/>
              </a:ext>
            </a:extLst>
          </p:cNvPr>
          <p:cNvSpPr/>
          <p:nvPr/>
        </p:nvSpPr>
        <p:spPr>
          <a:xfrm>
            <a:off x="5774660" y="4846925"/>
            <a:ext cx="2429770" cy="920150"/>
          </a:xfrm>
          <a:prstGeom prst="roundRect">
            <a:avLst/>
          </a:prstGeom>
          <a:solidFill>
            <a:srgbClr val="2E75B6"/>
          </a:solidFill>
          <a:ln>
            <a:solidFill>
              <a:srgbClr val="2E75B6"/>
            </a:solidFill>
          </a:ln>
        </p:spPr>
        <p:style>
          <a:lnRef idx="2">
            <a:schemeClr val="accent4"/>
          </a:lnRef>
          <a:fillRef idx="1">
            <a:schemeClr val="lt1"/>
          </a:fillRef>
          <a:effectRef idx="0">
            <a:schemeClr val="accent4"/>
          </a:effectRef>
          <a:fontRef idx="minor">
            <a:schemeClr val="dk1"/>
          </a:fontRef>
        </p:style>
        <p:txBody>
          <a:bodyPr lIns="91440" tIns="45720" rIns="91440" bIns="45720" rtlCol="0" anchor="ctr"/>
          <a:lstStyle/>
          <a:p>
            <a:pPr algn="ctr"/>
            <a:r>
              <a:rPr lang="en-US">
                <a:solidFill>
                  <a:schemeClr val="bg1"/>
                </a:solidFill>
                <a:latin typeface="Century Gothic"/>
                <a:cs typeface="Calibri"/>
              </a:rPr>
              <a:t>Urban Heat Island Magnitude</a:t>
            </a:r>
            <a:endParaRPr lang="en-US">
              <a:solidFill>
                <a:schemeClr val="bg1"/>
              </a:solidFill>
              <a:latin typeface="Century Gothic"/>
            </a:endParaRPr>
          </a:p>
        </p:txBody>
      </p:sp>
      <p:sp>
        <p:nvSpPr>
          <p:cNvPr id="9" name="TextBox 8">
            <a:extLst>
              <a:ext uri="{FF2B5EF4-FFF2-40B4-BE49-F238E27FC236}">
                <a16:creationId xmlns:a16="http://schemas.microsoft.com/office/drawing/2014/main" id="{BA40D528-5C79-4FC6-8D52-E8601A07DD14}"/>
              </a:ext>
            </a:extLst>
          </p:cNvPr>
          <p:cNvSpPr txBox="1"/>
          <p:nvPr/>
        </p:nvSpPr>
        <p:spPr>
          <a:xfrm>
            <a:off x="2840567" y="184150"/>
            <a:ext cx="780203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accent1">
                    <a:lumMod val="75000"/>
                  </a:schemeClr>
                </a:solidFill>
                <a:latin typeface="Century Gothic"/>
                <a:ea typeface="+mn-lt"/>
                <a:cs typeface="+mn-lt"/>
              </a:rPr>
              <a:t>Methodology: </a:t>
            </a:r>
            <a:r>
              <a:rPr lang="en-US" sz="4000" b="1" err="1">
                <a:solidFill>
                  <a:schemeClr val="accent1">
                    <a:lumMod val="75000"/>
                  </a:schemeClr>
                </a:solidFill>
                <a:latin typeface="Century Gothic"/>
                <a:ea typeface="+mn-lt"/>
                <a:cs typeface="+mn-lt"/>
              </a:rPr>
              <a:t>InVEST</a:t>
            </a:r>
            <a:r>
              <a:rPr lang="en-US" sz="4000" b="1">
                <a:solidFill>
                  <a:schemeClr val="accent1">
                    <a:lumMod val="75000"/>
                  </a:schemeClr>
                </a:solidFill>
                <a:latin typeface="Century Gothic"/>
                <a:ea typeface="+mn-lt"/>
                <a:cs typeface="+mn-lt"/>
              </a:rPr>
              <a:t> Model </a:t>
            </a:r>
            <a:endParaRPr lang="en-US" sz="4000" b="1">
              <a:solidFill>
                <a:schemeClr val="accent1">
                  <a:lumMod val="75000"/>
                </a:schemeClr>
              </a:solidFill>
              <a:latin typeface="Century Gothic"/>
            </a:endParaRPr>
          </a:p>
        </p:txBody>
      </p:sp>
      <p:pic>
        <p:nvPicPr>
          <p:cNvPr id="3" name="Picture 9" descr="Map&#10;&#10;Description automatically generated">
            <a:extLst>
              <a:ext uri="{FF2B5EF4-FFF2-40B4-BE49-F238E27FC236}">
                <a16:creationId xmlns:a16="http://schemas.microsoft.com/office/drawing/2014/main" id="{C7195584-1855-4E99-AE40-6EE5E200287B}"/>
              </a:ext>
            </a:extLst>
          </p:cNvPr>
          <p:cNvPicPr>
            <a:picLocks noChangeAspect="1"/>
          </p:cNvPicPr>
          <p:nvPr/>
        </p:nvPicPr>
        <p:blipFill>
          <a:blip r:embed="rId3"/>
          <a:stretch>
            <a:fillRect/>
          </a:stretch>
        </p:blipFill>
        <p:spPr>
          <a:xfrm>
            <a:off x="109268" y="1333313"/>
            <a:ext cx="2623159" cy="2748419"/>
          </a:xfrm>
          <a:prstGeom prst="rect">
            <a:avLst/>
          </a:prstGeom>
        </p:spPr>
      </p:pic>
      <p:pic>
        <p:nvPicPr>
          <p:cNvPr id="10" name="Picture 10">
            <a:extLst>
              <a:ext uri="{FF2B5EF4-FFF2-40B4-BE49-F238E27FC236}">
                <a16:creationId xmlns:a16="http://schemas.microsoft.com/office/drawing/2014/main" id="{A1F4A923-C8A8-4C85-9380-1125D1C42105}"/>
              </a:ext>
            </a:extLst>
          </p:cNvPr>
          <p:cNvPicPr>
            <a:picLocks noChangeAspect="1"/>
          </p:cNvPicPr>
          <p:nvPr/>
        </p:nvPicPr>
        <p:blipFill>
          <a:blip r:embed="rId4"/>
          <a:stretch>
            <a:fillRect/>
          </a:stretch>
        </p:blipFill>
        <p:spPr>
          <a:xfrm>
            <a:off x="357479" y="1699929"/>
            <a:ext cx="2559140" cy="2737995"/>
          </a:xfrm>
          <a:prstGeom prst="rect">
            <a:avLst/>
          </a:prstGeom>
        </p:spPr>
      </p:pic>
      <p:pic>
        <p:nvPicPr>
          <p:cNvPr id="11" name="Picture 11">
            <a:extLst>
              <a:ext uri="{FF2B5EF4-FFF2-40B4-BE49-F238E27FC236}">
                <a16:creationId xmlns:a16="http://schemas.microsoft.com/office/drawing/2014/main" id="{50338C86-A236-4665-B49D-7E13142F637D}"/>
              </a:ext>
            </a:extLst>
          </p:cNvPr>
          <p:cNvPicPr>
            <a:picLocks noChangeAspect="1"/>
          </p:cNvPicPr>
          <p:nvPr/>
        </p:nvPicPr>
        <p:blipFill>
          <a:blip r:embed="rId5"/>
          <a:stretch>
            <a:fillRect/>
          </a:stretch>
        </p:blipFill>
        <p:spPr>
          <a:xfrm>
            <a:off x="572743" y="2009873"/>
            <a:ext cx="2571750" cy="2838450"/>
          </a:xfrm>
          <a:prstGeom prst="rect">
            <a:avLst/>
          </a:prstGeom>
        </p:spPr>
      </p:pic>
      <p:pic>
        <p:nvPicPr>
          <p:cNvPr id="12" name="Picture 12" descr="A picture containing electronics&#10;&#10;Description automatically generated">
            <a:extLst>
              <a:ext uri="{FF2B5EF4-FFF2-40B4-BE49-F238E27FC236}">
                <a16:creationId xmlns:a16="http://schemas.microsoft.com/office/drawing/2014/main" id="{8C35A83F-E02B-4186-B36D-FE8FF9B490A7}"/>
              </a:ext>
            </a:extLst>
          </p:cNvPr>
          <p:cNvPicPr>
            <a:picLocks noChangeAspect="1"/>
          </p:cNvPicPr>
          <p:nvPr/>
        </p:nvPicPr>
        <p:blipFill>
          <a:blip r:embed="rId6"/>
          <a:stretch>
            <a:fillRect/>
          </a:stretch>
        </p:blipFill>
        <p:spPr>
          <a:xfrm>
            <a:off x="774762" y="2429945"/>
            <a:ext cx="2587610" cy="2652970"/>
          </a:xfrm>
          <a:prstGeom prst="rect">
            <a:avLst/>
          </a:prstGeom>
        </p:spPr>
      </p:pic>
      <p:pic>
        <p:nvPicPr>
          <p:cNvPr id="13" name="Picture 13" descr="A picture containing text&#10;&#10;Description automatically generated">
            <a:extLst>
              <a:ext uri="{FF2B5EF4-FFF2-40B4-BE49-F238E27FC236}">
                <a16:creationId xmlns:a16="http://schemas.microsoft.com/office/drawing/2014/main" id="{DB50FF81-F326-4515-9554-1472528865C4}"/>
              </a:ext>
            </a:extLst>
          </p:cNvPr>
          <p:cNvPicPr>
            <a:picLocks noChangeAspect="1"/>
          </p:cNvPicPr>
          <p:nvPr/>
        </p:nvPicPr>
        <p:blipFill>
          <a:blip r:embed="rId7"/>
          <a:stretch>
            <a:fillRect/>
          </a:stretch>
        </p:blipFill>
        <p:spPr>
          <a:xfrm>
            <a:off x="988059" y="2812655"/>
            <a:ext cx="2623159" cy="2952656"/>
          </a:xfrm>
          <a:prstGeom prst="rect">
            <a:avLst/>
          </a:prstGeom>
        </p:spPr>
      </p:pic>
      <p:sp>
        <p:nvSpPr>
          <p:cNvPr id="14" name="TextBox 13">
            <a:extLst>
              <a:ext uri="{FF2B5EF4-FFF2-40B4-BE49-F238E27FC236}">
                <a16:creationId xmlns:a16="http://schemas.microsoft.com/office/drawing/2014/main" id="{D0E29F94-400B-4C1B-8A91-C51C99BA7E25}"/>
              </a:ext>
            </a:extLst>
          </p:cNvPr>
          <p:cNvSpPr txBox="1"/>
          <p:nvPr/>
        </p:nvSpPr>
        <p:spPr>
          <a:xfrm>
            <a:off x="3142891" y="201239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Century Gothic"/>
              </a:rPr>
              <a:t>Evapotranspiration</a:t>
            </a:r>
          </a:p>
        </p:txBody>
      </p:sp>
      <p:sp>
        <p:nvSpPr>
          <p:cNvPr id="15" name="TextBox 14">
            <a:extLst>
              <a:ext uri="{FF2B5EF4-FFF2-40B4-BE49-F238E27FC236}">
                <a16:creationId xmlns:a16="http://schemas.microsoft.com/office/drawing/2014/main" id="{71BE65A7-A862-46E4-96E2-FA1009C9E6FD}"/>
              </a:ext>
            </a:extLst>
          </p:cNvPr>
          <p:cNvSpPr txBox="1"/>
          <p:nvPr/>
        </p:nvSpPr>
        <p:spPr>
          <a:xfrm>
            <a:off x="3615374" y="281103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Century Gothic"/>
              </a:rPr>
              <a:t>Buildings</a:t>
            </a:r>
            <a:endParaRPr lang="en-US"/>
          </a:p>
        </p:txBody>
      </p:sp>
      <p:sp>
        <p:nvSpPr>
          <p:cNvPr id="16" name="TextBox 15">
            <a:extLst>
              <a:ext uri="{FF2B5EF4-FFF2-40B4-BE49-F238E27FC236}">
                <a16:creationId xmlns:a16="http://schemas.microsoft.com/office/drawing/2014/main" id="{56415F74-60A0-4881-B4A6-8A9BCD8C4E54}"/>
              </a:ext>
            </a:extLst>
          </p:cNvPr>
          <p:cNvSpPr txBox="1"/>
          <p:nvPr/>
        </p:nvSpPr>
        <p:spPr>
          <a:xfrm>
            <a:off x="2918073" y="169993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Century Gothic"/>
              </a:rPr>
              <a:t>Albedo</a:t>
            </a:r>
          </a:p>
        </p:txBody>
      </p:sp>
      <p:sp>
        <p:nvSpPr>
          <p:cNvPr id="17" name="TextBox 16">
            <a:extLst>
              <a:ext uri="{FF2B5EF4-FFF2-40B4-BE49-F238E27FC236}">
                <a16:creationId xmlns:a16="http://schemas.microsoft.com/office/drawing/2014/main" id="{0F50B83E-8F2F-4DBF-900F-3BB11B3D20BF}"/>
              </a:ext>
            </a:extLst>
          </p:cNvPr>
          <p:cNvSpPr txBox="1"/>
          <p:nvPr/>
        </p:nvSpPr>
        <p:spPr>
          <a:xfrm>
            <a:off x="2673952" y="133134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a:rPr>
              <a:t>Land Use Land Cover</a:t>
            </a:r>
            <a:endParaRPr lang="en-US"/>
          </a:p>
        </p:txBody>
      </p:sp>
      <p:sp>
        <p:nvSpPr>
          <p:cNvPr id="18" name="TextBox 17">
            <a:extLst>
              <a:ext uri="{FF2B5EF4-FFF2-40B4-BE49-F238E27FC236}">
                <a16:creationId xmlns:a16="http://schemas.microsoft.com/office/drawing/2014/main" id="{DBAED091-7FC8-44DE-AD8F-9906C0E57226}"/>
              </a:ext>
            </a:extLst>
          </p:cNvPr>
          <p:cNvSpPr txBox="1"/>
          <p:nvPr/>
        </p:nvSpPr>
        <p:spPr>
          <a:xfrm>
            <a:off x="3365444" y="243967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a:rPr>
              <a:t>Tree Canopy</a:t>
            </a:r>
            <a:endParaRPr lang="en-US"/>
          </a:p>
        </p:txBody>
      </p:sp>
      <p:sp>
        <p:nvSpPr>
          <p:cNvPr id="19" name="Rectangle: Rounded Corners 18">
            <a:extLst>
              <a:ext uri="{FF2B5EF4-FFF2-40B4-BE49-F238E27FC236}">
                <a16:creationId xmlns:a16="http://schemas.microsoft.com/office/drawing/2014/main" id="{BFDF1D1C-086C-4841-9B63-D91AA153ECC0}"/>
              </a:ext>
            </a:extLst>
          </p:cNvPr>
          <p:cNvSpPr/>
          <p:nvPr/>
        </p:nvSpPr>
        <p:spPr>
          <a:xfrm>
            <a:off x="8535112" y="4846924"/>
            <a:ext cx="2429770" cy="920150"/>
          </a:xfrm>
          <a:prstGeom prst="roundRect">
            <a:avLst/>
          </a:prstGeom>
          <a:solidFill>
            <a:srgbClr val="2E75B6"/>
          </a:solidFill>
          <a:ln>
            <a:solidFill>
              <a:srgbClr val="2E75B6"/>
            </a:solidFill>
          </a:ln>
        </p:spPr>
        <p:style>
          <a:lnRef idx="2">
            <a:schemeClr val="accent4"/>
          </a:lnRef>
          <a:fillRef idx="1">
            <a:schemeClr val="lt1"/>
          </a:fillRef>
          <a:effectRef idx="0">
            <a:schemeClr val="accent4"/>
          </a:effectRef>
          <a:fontRef idx="minor">
            <a:schemeClr val="dk1"/>
          </a:fontRef>
        </p:style>
        <p:txBody>
          <a:bodyPr lIns="91440" tIns="45720" rIns="91440" bIns="45720" rtlCol="0" anchor="ctr"/>
          <a:lstStyle/>
          <a:p>
            <a:pPr algn="ctr"/>
            <a:r>
              <a:rPr lang="en-US">
                <a:solidFill>
                  <a:schemeClr val="bg1"/>
                </a:solidFill>
                <a:latin typeface="Century Gothic"/>
                <a:cs typeface="Calibri"/>
              </a:rPr>
              <a:t>Rural Reference Temperature</a:t>
            </a:r>
          </a:p>
        </p:txBody>
      </p:sp>
    </p:spTree>
    <p:extLst>
      <p:ext uri="{BB962C8B-B14F-4D97-AF65-F5344CB8AC3E}">
        <p14:creationId xmlns:p14="http://schemas.microsoft.com/office/powerpoint/2010/main" val="2566435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1E51110-8FD3-4D27-9F78-BEB380575191}"/>
              </a:ext>
            </a:extLst>
          </p:cNvPr>
          <p:cNvSpPr txBox="1"/>
          <p:nvPr/>
        </p:nvSpPr>
        <p:spPr>
          <a:xfrm>
            <a:off x="4479086" y="4378444"/>
            <a:ext cx="426719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solidFill>
                  <a:schemeClr val="tx1">
                    <a:lumMod val="75000"/>
                    <a:lumOff val="25000"/>
                  </a:schemeClr>
                </a:solidFill>
                <a:latin typeface="Century Gothic"/>
                <a:cs typeface="Calibri"/>
              </a:rPr>
              <a:t>Building Intensity</a:t>
            </a:r>
          </a:p>
          <a:p>
            <a:pPr marL="285750" indent="-285750">
              <a:buFont typeface="Arial"/>
              <a:buChar char="•"/>
            </a:pPr>
            <a:r>
              <a:rPr lang="en-US">
                <a:solidFill>
                  <a:schemeClr val="tx1">
                    <a:lumMod val="75000"/>
                    <a:lumOff val="25000"/>
                  </a:schemeClr>
                </a:solidFill>
                <a:latin typeface="Century Gothic"/>
                <a:cs typeface="Calibri"/>
              </a:rPr>
              <a:t>Rural Reference Temperature (Nighttime)</a:t>
            </a:r>
          </a:p>
          <a:p>
            <a:pPr marL="285750" indent="-285750">
              <a:buFont typeface="Arial"/>
              <a:buChar char="•"/>
            </a:pPr>
            <a:r>
              <a:rPr lang="en-US">
                <a:solidFill>
                  <a:schemeClr val="tx1">
                    <a:lumMod val="75000"/>
                    <a:lumOff val="25000"/>
                  </a:schemeClr>
                </a:solidFill>
                <a:latin typeface="Century Gothic"/>
                <a:cs typeface="Calibri"/>
              </a:rPr>
              <a:t>Urban Heat Island Magnitude (Nighttime)</a:t>
            </a:r>
          </a:p>
        </p:txBody>
      </p:sp>
      <p:sp>
        <p:nvSpPr>
          <p:cNvPr id="12" name="TextBox 11">
            <a:extLst>
              <a:ext uri="{FF2B5EF4-FFF2-40B4-BE49-F238E27FC236}">
                <a16:creationId xmlns:a16="http://schemas.microsoft.com/office/drawing/2014/main" id="{E0D9AE1F-EE85-44A4-B88D-D4E169E1FC9A}"/>
              </a:ext>
            </a:extLst>
          </p:cNvPr>
          <p:cNvSpPr txBox="1"/>
          <p:nvPr/>
        </p:nvSpPr>
        <p:spPr>
          <a:xfrm>
            <a:off x="4474595" y="1532177"/>
            <a:ext cx="3059501"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solidFill>
                  <a:schemeClr val="tx1">
                    <a:lumMod val="75000"/>
                    <a:lumOff val="25000"/>
                  </a:schemeClr>
                </a:solidFill>
                <a:latin typeface="Century Gothic"/>
                <a:cs typeface="Calibri"/>
              </a:rPr>
              <a:t>Albedo</a:t>
            </a:r>
            <a:endParaRPr lang="en-US">
              <a:solidFill>
                <a:schemeClr val="tx1">
                  <a:lumMod val="75000"/>
                  <a:lumOff val="25000"/>
                </a:schemeClr>
              </a:solidFill>
              <a:cs typeface="Calibri"/>
            </a:endParaRPr>
          </a:p>
          <a:p>
            <a:pPr marL="285750" indent="-285750">
              <a:buFont typeface="Arial"/>
              <a:buChar char="•"/>
            </a:pPr>
            <a:r>
              <a:rPr lang="en-US">
                <a:solidFill>
                  <a:schemeClr val="tx1">
                    <a:lumMod val="75000"/>
                    <a:lumOff val="25000"/>
                  </a:schemeClr>
                </a:solidFill>
                <a:latin typeface="Century Gothic"/>
                <a:cs typeface="Calibri"/>
              </a:rPr>
              <a:t>Shade</a:t>
            </a:r>
          </a:p>
          <a:p>
            <a:pPr marL="285750" indent="-285750">
              <a:buFont typeface="Arial"/>
              <a:buChar char="•"/>
            </a:pPr>
            <a:r>
              <a:rPr lang="en-US">
                <a:solidFill>
                  <a:schemeClr val="tx1">
                    <a:lumMod val="75000"/>
                    <a:lumOff val="25000"/>
                  </a:schemeClr>
                </a:solidFill>
                <a:latin typeface="Century Gothic"/>
                <a:cs typeface="Calibri"/>
              </a:rPr>
              <a:t>Evapotranspiration</a:t>
            </a:r>
          </a:p>
          <a:p>
            <a:pPr marL="285750" indent="-285750">
              <a:buFont typeface="Arial"/>
              <a:buChar char="•"/>
            </a:pPr>
            <a:r>
              <a:rPr lang="en-US">
                <a:solidFill>
                  <a:schemeClr val="tx1">
                    <a:lumMod val="75000"/>
                    <a:lumOff val="25000"/>
                  </a:schemeClr>
                </a:solidFill>
                <a:latin typeface="Century Gothic"/>
                <a:cs typeface="Calibri"/>
              </a:rPr>
              <a:t>Rural Reference Temperature (Daytime)</a:t>
            </a:r>
          </a:p>
          <a:p>
            <a:pPr marL="285750" indent="-285750">
              <a:buFont typeface="Arial"/>
              <a:buChar char="•"/>
            </a:pPr>
            <a:r>
              <a:rPr lang="en-US">
                <a:solidFill>
                  <a:schemeClr val="tx1">
                    <a:lumMod val="75000"/>
                    <a:lumOff val="25000"/>
                  </a:schemeClr>
                </a:solidFill>
                <a:latin typeface="Century Gothic"/>
                <a:cs typeface="Calibri"/>
              </a:rPr>
              <a:t>Urban Heat Island Magnitude (Daytime)</a:t>
            </a:r>
          </a:p>
        </p:txBody>
      </p:sp>
      <p:sp>
        <p:nvSpPr>
          <p:cNvPr id="2" name="TextBox 1">
            <a:extLst>
              <a:ext uri="{FF2B5EF4-FFF2-40B4-BE49-F238E27FC236}">
                <a16:creationId xmlns:a16="http://schemas.microsoft.com/office/drawing/2014/main" id="{3D99D0CA-ACB6-47D6-87AC-D395CCEA18DA}"/>
              </a:ext>
            </a:extLst>
          </p:cNvPr>
          <p:cNvSpPr txBox="1"/>
          <p:nvPr/>
        </p:nvSpPr>
        <p:spPr>
          <a:xfrm>
            <a:off x="2187513" y="339788"/>
            <a:ext cx="781261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accent1">
                    <a:lumMod val="75000"/>
                  </a:schemeClr>
                </a:solidFill>
                <a:latin typeface="Century Gothic"/>
                <a:ea typeface="+mn-lt"/>
                <a:cs typeface="+mn-lt"/>
              </a:rPr>
              <a:t>Methodology: </a:t>
            </a:r>
            <a:r>
              <a:rPr lang="en-US" sz="4000" b="1" err="1">
                <a:solidFill>
                  <a:schemeClr val="accent1">
                    <a:lumMod val="75000"/>
                  </a:schemeClr>
                </a:solidFill>
                <a:latin typeface="Century Gothic"/>
                <a:ea typeface="+mn-lt"/>
                <a:cs typeface="+mn-lt"/>
              </a:rPr>
              <a:t>InVEST</a:t>
            </a:r>
            <a:r>
              <a:rPr lang="en-US" sz="4000" b="1">
                <a:solidFill>
                  <a:schemeClr val="accent1">
                    <a:lumMod val="75000"/>
                  </a:schemeClr>
                </a:solidFill>
                <a:latin typeface="Century Gothic"/>
                <a:ea typeface="+mn-lt"/>
                <a:cs typeface="+mn-lt"/>
              </a:rPr>
              <a:t> Model</a:t>
            </a:r>
            <a:endParaRPr lang="en-US">
              <a:solidFill>
                <a:schemeClr val="accent1">
                  <a:lumMod val="75000"/>
                </a:schemeClr>
              </a:solidFill>
              <a:cs typeface="Calibri"/>
            </a:endParaRPr>
          </a:p>
        </p:txBody>
      </p:sp>
      <p:pic>
        <p:nvPicPr>
          <p:cNvPr id="3" name="Picture 3">
            <a:extLst>
              <a:ext uri="{FF2B5EF4-FFF2-40B4-BE49-F238E27FC236}">
                <a16:creationId xmlns:a16="http://schemas.microsoft.com/office/drawing/2014/main" id="{3974C750-5370-408B-970D-D1CFA405F1DC}"/>
              </a:ext>
            </a:extLst>
          </p:cNvPr>
          <p:cNvPicPr>
            <a:picLocks noChangeAspect="1"/>
          </p:cNvPicPr>
          <p:nvPr/>
        </p:nvPicPr>
        <p:blipFill>
          <a:blip r:embed="rId3"/>
          <a:stretch>
            <a:fillRect/>
          </a:stretch>
        </p:blipFill>
        <p:spPr>
          <a:xfrm>
            <a:off x="885645" y="1538744"/>
            <a:ext cx="2311880" cy="183957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Left Brace 3">
            <a:extLst>
              <a:ext uri="{FF2B5EF4-FFF2-40B4-BE49-F238E27FC236}">
                <a16:creationId xmlns:a16="http://schemas.microsoft.com/office/drawing/2014/main" id="{546AC6CC-FCEE-41C0-9307-81A486C76585}"/>
              </a:ext>
            </a:extLst>
          </p:cNvPr>
          <p:cNvSpPr/>
          <p:nvPr/>
        </p:nvSpPr>
        <p:spPr>
          <a:xfrm>
            <a:off x="3646012" y="1462179"/>
            <a:ext cx="416942" cy="2099092"/>
          </a:xfrm>
          <a:prstGeom prst="leftBrac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9207F3D5-3197-4D92-88E6-8DD4B937B627}"/>
              </a:ext>
            </a:extLst>
          </p:cNvPr>
          <p:cNvSpPr txBox="1"/>
          <p:nvPr/>
        </p:nvSpPr>
        <p:spPr>
          <a:xfrm>
            <a:off x="884745" y="2135578"/>
            <a:ext cx="2311880" cy="646331"/>
          </a:xfrm>
          <a:prstGeom prst="rect">
            <a:avLst/>
          </a:prstGeom>
          <a:solidFill>
            <a:srgbClr val="FFC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rPr>
              <a:t>Daytime Heat Mitigation Index</a:t>
            </a:r>
          </a:p>
        </p:txBody>
      </p:sp>
      <p:pic>
        <p:nvPicPr>
          <p:cNvPr id="6" name="Picture 6" descr="A picture containing text&#10;&#10;Description automatically generated">
            <a:extLst>
              <a:ext uri="{FF2B5EF4-FFF2-40B4-BE49-F238E27FC236}">
                <a16:creationId xmlns:a16="http://schemas.microsoft.com/office/drawing/2014/main" id="{FA128D2E-57AF-4A99-AFC1-CE126CE17E71}"/>
              </a:ext>
            </a:extLst>
          </p:cNvPr>
          <p:cNvPicPr>
            <a:picLocks noChangeAspect="1"/>
          </p:cNvPicPr>
          <p:nvPr/>
        </p:nvPicPr>
        <p:blipFill>
          <a:blip r:embed="rId4"/>
          <a:stretch>
            <a:fillRect/>
          </a:stretch>
        </p:blipFill>
        <p:spPr>
          <a:xfrm>
            <a:off x="885644" y="3936230"/>
            <a:ext cx="2225616" cy="210542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4" name="Left Brace 13">
            <a:extLst>
              <a:ext uri="{FF2B5EF4-FFF2-40B4-BE49-F238E27FC236}">
                <a16:creationId xmlns:a16="http://schemas.microsoft.com/office/drawing/2014/main" id="{8D828A12-A4C7-4883-8790-0B3CD94A5CD0}"/>
              </a:ext>
            </a:extLst>
          </p:cNvPr>
          <p:cNvSpPr/>
          <p:nvPr/>
        </p:nvSpPr>
        <p:spPr>
          <a:xfrm>
            <a:off x="3646011" y="3935084"/>
            <a:ext cx="416942" cy="2099092"/>
          </a:xfrm>
          <a:prstGeom prst="leftBrac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92F9723C-11D4-4739-91E1-BF2FDCF12127}"/>
              </a:ext>
            </a:extLst>
          </p:cNvPr>
          <p:cNvSpPr txBox="1"/>
          <p:nvPr/>
        </p:nvSpPr>
        <p:spPr>
          <a:xfrm>
            <a:off x="884744" y="4723502"/>
            <a:ext cx="2225616" cy="646331"/>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95000"/>
                    <a:lumOff val="5000"/>
                  </a:schemeClr>
                </a:solidFill>
                <a:latin typeface="Century Gothic"/>
              </a:rPr>
              <a:t>Nighttime Heat Mitigation Index</a:t>
            </a:r>
          </a:p>
        </p:txBody>
      </p:sp>
      <p:pic>
        <p:nvPicPr>
          <p:cNvPr id="8" name="Picture 16">
            <a:extLst>
              <a:ext uri="{FF2B5EF4-FFF2-40B4-BE49-F238E27FC236}">
                <a16:creationId xmlns:a16="http://schemas.microsoft.com/office/drawing/2014/main" id="{6BDFB106-523C-4A78-8B37-57D7044968A6}"/>
              </a:ext>
            </a:extLst>
          </p:cNvPr>
          <p:cNvPicPr>
            <a:picLocks noChangeAspect="1"/>
          </p:cNvPicPr>
          <p:nvPr/>
        </p:nvPicPr>
        <p:blipFill>
          <a:blip r:embed="rId5"/>
          <a:stretch>
            <a:fillRect/>
          </a:stretch>
        </p:blipFill>
        <p:spPr>
          <a:xfrm>
            <a:off x="8750426" y="1540758"/>
            <a:ext cx="1603513" cy="450298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7" name="TextBox 16">
            <a:extLst>
              <a:ext uri="{FF2B5EF4-FFF2-40B4-BE49-F238E27FC236}">
                <a16:creationId xmlns:a16="http://schemas.microsoft.com/office/drawing/2014/main" id="{1A201AE9-15F2-4677-A9C6-4543B367EF2C}"/>
              </a:ext>
            </a:extLst>
          </p:cNvPr>
          <p:cNvSpPr txBox="1"/>
          <p:nvPr/>
        </p:nvSpPr>
        <p:spPr>
          <a:xfrm>
            <a:off x="8731864" y="3570954"/>
            <a:ext cx="1621766" cy="646331"/>
          </a:xfrm>
          <a:prstGeom prst="rect">
            <a:avLst/>
          </a:prstGeom>
          <a:solidFill>
            <a:srgbClr val="92D0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rPr>
              <a:t>Greenspace</a:t>
            </a:r>
          </a:p>
          <a:p>
            <a:pPr algn="ctr"/>
            <a:r>
              <a:rPr lang="en-US">
                <a:latin typeface="Century Gothic"/>
                <a:cs typeface="Calibri"/>
              </a:rPr>
              <a:t>Cooling </a:t>
            </a:r>
            <a:endParaRPr lang="en-US">
              <a:cs typeface="Calibri"/>
            </a:endParaRPr>
          </a:p>
        </p:txBody>
      </p:sp>
    </p:spTree>
    <p:extLst>
      <p:ext uri="{BB962C8B-B14F-4D97-AF65-F5344CB8AC3E}">
        <p14:creationId xmlns:p14="http://schemas.microsoft.com/office/powerpoint/2010/main" val="408559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854B4B-14C0-4923-AE08-EA58B1B7D854}"/>
              </a:ext>
            </a:extLst>
          </p:cNvPr>
          <p:cNvSpPr txBox="1"/>
          <p:nvPr/>
        </p:nvSpPr>
        <p:spPr>
          <a:xfrm>
            <a:off x="3047848" y="2716975"/>
            <a:ext cx="622992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chemeClr val="accent1">
                    <a:lumMod val="75000"/>
                  </a:schemeClr>
                </a:solidFill>
                <a:latin typeface="Century Gothic"/>
              </a:rPr>
              <a:t>Results</a:t>
            </a:r>
            <a:endParaRPr lang="en-US" dirty="0">
              <a:solidFill>
                <a:schemeClr val="accent1">
                  <a:lumMod val="75000"/>
                </a:schemeClr>
              </a:solidFill>
              <a:cs typeface="Calibri" panose="020F0502020204030204"/>
            </a:endParaRPr>
          </a:p>
        </p:txBody>
      </p:sp>
    </p:spTree>
    <p:extLst>
      <p:ext uri="{BB962C8B-B14F-4D97-AF65-F5344CB8AC3E}">
        <p14:creationId xmlns:p14="http://schemas.microsoft.com/office/powerpoint/2010/main" val="295643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ap&#10;&#10;Description automatically generated">
            <a:extLst>
              <a:ext uri="{FF2B5EF4-FFF2-40B4-BE49-F238E27FC236}">
                <a16:creationId xmlns:a16="http://schemas.microsoft.com/office/drawing/2014/main" id="{8B870E65-7699-4B15-858F-C7F6B2E8D7EB}"/>
              </a:ext>
            </a:extLst>
          </p:cNvPr>
          <p:cNvPicPr>
            <a:picLocks noChangeAspect="1"/>
          </p:cNvPicPr>
          <p:nvPr/>
        </p:nvPicPr>
        <p:blipFill>
          <a:blip r:embed="rId3"/>
          <a:stretch>
            <a:fillRect/>
          </a:stretch>
        </p:blipFill>
        <p:spPr>
          <a:xfrm>
            <a:off x="1588307" y="631729"/>
            <a:ext cx="4319254" cy="5606625"/>
          </a:xfrm>
          <a:prstGeom prst="rect">
            <a:avLst/>
          </a:prstGeom>
        </p:spPr>
      </p:pic>
      <p:pic>
        <p:nvPicPr>
          <p:cNvPr id="2" name="Picture 4" descr="Map&#10;&#10;Description automatically generated">
            <a:extLst>
              <a:ext uri="{FF2B5EF4-FFF2-40B4-BE49-F238E27FC236}">
                <a16:creationId xmlns:a16="http://schemas.microsoft.com/office/drawing/2014/main" id="{E15F137F-F7C9-4ADA-B3FA-4B325502FD18}"/>
              </a:ext>
            </a:extLst>
          </p:cNvPr>
          <p:cNvPicPr>
            <a:picLocks noChangeAspect="1"/>
          </p:cNvPicPr>
          <p:nvPr/>
        </p:nvPicPr>
        <p:blipFill>
          <a:blip r:embed="rId4"/>
          <a:stretch>
            <a:fillRect/>
          </a:stretch>
        </p:blipFill>
        <p:spPr>
          <a:xfrm>
            <a:off x="5976052" y="622810"/>
            <a:ext cx="4311068" cy="5591082"/>
          </a:xfrm>
          <a:prstGeom prst="rect">
            <a:avLst/>
          </a:prstGeom>
        </p:spPr>
      </p:pic>
      <p:sp>
        <p:nvSpPr>
          <p:cNvPr id="8" name="TextBox 7">
            <a:extLst>
              <a:ext uri="{FF2B5EF4-FFF2-40B4-BE49-F238E27FC236}">
                <a16:creationId xmlns:a16="http://schemas.microsoft.com/office/drawing/2014/main" id="{249F7BDA-6BAE-4C53-AC1A-8A1862704333}"/>
              </a:ext>
            </a:extLst>
          </p:cNvPr>
          <p:cNvSpPr txBox="1"/>
          <p:nvPr/>
        </p:nvSpPr>
        <p:spPr>
          <a:xfrm>
            <a:off x="6098200" y="839635"/>
            <a:ext cx="4067300" cy="4137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Century Gothic"/>
              </a:rPr>
              <a:t>Heat Exposure by Census Block</a:t>
            </a:r>
          </a:p>
        </p:txBody>
      </p:sp>
      <p:pic>
        <p:nvPicPr>
          <p:cNvPr id="5" name="Picture 6" descr="A picture containing text, clipart&#10;&#10;Description automatically generated">
            <a:extLst>
              <a:ext uri="{FF2B5EF4-FFF2-40B4-BE49-F238E27FC236}">
                <a16:creationId xmlns:a16="http://schemas.microsoft.com/office/drawing/2014/main" id="{4833FFF8-B693-4418-BD79-D7D05DC208C9}"/>
              </a:ext>
            </a:extLst>
          </p:cNvPr>
          <p:cNvPicPr>
            <a:picLocks noChangeAspect="1"/>
          </p:cNvPicPr>
          <p:nvPr/>
        </p:nvPicPr>
        <p:blipFill>
          <a:blip r:embed="rId5"/>
          <a:stretch>
            <a:fillRect/>
          </a:stretch>
        </p:blipFill>
        <p:spPr>
          <a:xfrm>
            <a:off x="6194084" y="3616589"/>
            <a:ext cx="355720" cy="1107050"/>
          </a:xfrm>
          <a:prstGeom prst="rect">
            <a:avLst/>
          </a:prstGeom>
        </p:spPr>
      </p:pic>
      <p:sp>
        <p:nvSpPr>
          <p:cNvPr id="13" name="TextBox 12">
            <a:extLst>
              <a:ext uri="{FF2B5EF4-FFF2-40B4-BE49-F238E27FC236}">
                <a16:creationId xmlns:a16="http://schemas.microsoft.com/office/drawing/2014/main" id="{B35BE4BE-E7AA-43E1-B6D1-3F4AC9DE540F}"/>
              </a:ext>
            </a:extLst>
          </p:cNvPr>
          <p:cNvSpPr txBox="1"/>
          <p:nvPr/>
        </p:nvSpPr>
        <p:spPr>
          <a:xfrm>
            <a:off x="1691248" y="855481"/>
            <a:ext cx="401000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Century Gothic"/>
              </a:rPr>
              <a:t>Heat Exposure by Census Tract</a:t>
            </a:r>
          </a:p>
        </p:txBody>
      </p:sp>
      <p:pic>
        <p:nvPicPr>
          <p:cNvPr id="14" name="Picture 10" descr="A picture containing text, clipart&#10;&#10;Description automatically generated">
            <a:extLst>
              <a:ext uri="{FF2B5EF4-FFF2-40B4-BE49-F238E27FC236}">
                <a16:creationId xmlns:a16="http://schemas.microsoft.com/office/drawing/2014/main" id="{C6510048-A015-476C-A52D-6E17E596C079}"/>
              </a:ext>
            </a:extLst>
          </p:cNvPr>
          <p:cNvPicPr>
            <a:picLocks noChangeAspect="1"/>
          </p:cNvPicPr>
          <p:nvPr/>
        </p:nvPicPr>
        <p:blipFill>
          <a:blip r:embed="rId6"/>
          <a:stretch>
            <a:fillRect/>
          </a:stretch>
        </p:blipFill>
        <p:spPr>
          <a:xfrm>
            <a:off x="5906550" y="1820798"/>
            <a:ext cx="139510" cy="542925"/>
          </a:xfrm>
          <a:prstGeom prst="rect">
            <a:avLst/>
          </a:prstGeom>
        </p:spPr>
      </p:pic>
      <p:pic>
        <p:nvPicPr>
          <p:cNvPr id="11" name="Picture 11" descr="Icon&#10;&#10;Description automatically generated">
            <a:extLst>
              <a:ext uri="{FF2B5EF4-FFF2-40B4-BE49-F238E27FC236}">
                <a16:creationId xmlns:a16="http://schemas.microsoft.com/office/drawing/2014/main" id="{73B3A262-A700-4C5A-9A48-1229DE54D6C3}"/>
              </a:ext>
            </a:extLst>
          </p:cNvPr>
          <p:cNvPicPr>
            <a:picLocks noChangeAspect="1"/>
          </p:cNvPicPr>
          <p:nvPr/>
        </p:nvPicPr>
        <p:blipFill>
          <a:blip r:embed="rId7"/>
          <a:stretch>
            <a:fillRect/>
          </a:stretch>
        </p:blipFill>
        <p:spPr>
          <a:xfrm>
            <a:off x="6159747" y="5184661"/>
            <a:ext cx="310528" cy="831899"/>
          </a:xfrm>
          <a:prstGeom prst="rect">
            <a:avLst/>
          </a:prstGeom>
        </p:spPr>
      </p:pic>
      <p:pic>
        <p:nvPicPr>
          <p:cNvPr id="12" name="Picture 14">
            <a:extLst>
              <a:ext uri="{FF2B5EF4-FFF2-40B4-BE49-F238E27FC236}">
                <a16:creationId xmlns:a16="http://schemas.microsoft.com/office/drawing/2014/main" id="{E77463F4-2B1F-4C5A-A3B1-15A9932E49AA}"/>
              </a:ext>
            </a:extLst>
          </p:cNvPr>
          <p:cNvPicPr>
            <a:picLocks noChangeAspect="1"/>
          </p:cNvPicPr>
          <p:nvPr/>
        </p:nvPicPr>
        <p:blipFill>
          <a:blip r:embed="rId8"/>
          <a:stretch>
            <a:fillRect/>
          </a:stretch>
        </p:blipFill>
        <p:spPr>
          <a:xfrm>
            <a:off x="6638765" y="5938803"/>
            <a:ext cx="1402539" cy="75833"/>
          </a:xfrm>
          <a:prstGeom prst="rect">
            <a:avLst/>
          </a:prstGeom>
        </p:spPr>
      </p:pic>
      <p:pic>
        <p:nvPicPr>
          <p:cNvPr id="15" name="Picture 15">
            <a:extLst>
              <a:ext uri="{FF2B5EF4-FFF2-40B4-BE49-F238E27FC236}">
                <a16:creationId xmlns:a16="http://schemas.microsoft.com/office/drawing/2014/main" id="{A358EADD-551B-4A13-B40D-7E921CC76DE0}"/>
              </a:ext>
            </a:extLst>
          </p:cNvPr>
          <p:cNvPicPr>
            <a:picLocks noChangeAspect="1"/>
          </p:cNvPicPr>
          <p:nvPr/>
        </p:nvPicPr>
        <p:blipFill>
          <a:blip r:embed="rId9"/>
          <a:stretch>
            <a:fillRect/>
          </a:stretch>
        </p:blipFill>
        <p:spPr>
          <a:xfrm>
            <a:off x="6598172" y="5767023"/>
            <a:ext cx="85440" cy="115733"/>
          </a:xfrm>
          <a:prstGeom prst="rect">
            <a:avLst/>
          </a:prstGeom>
        </p:spPr>
      </p:pic>
      <p:pic>
        <p:nvPicPr>
          <p:cNvPr id="17" name="Picture 17">
            <a:extLst>
              <a:ext uri="{FF2B5EF4-FFF2-40B4-BE49-F238E27FC236}">
                <a16:creationId xmlns:a16="http://schemas.microsoft.com/office/drawing/2014/main" id="{DC63B697-15D0-48E0-83FA-17C738A73F71}"/>
              </a:ext>
            </a:extLst>
          </p:cNvPr>
          <p:cNvPicPr>
            <a:picLocks noChangeAspect="1"/>
          </p:cNvPicPr>
          <p:nvPr/>
        </p:nvPicPr>
        <p:blipFill>
          <a:blip r:embed="rId10"/>
          <a:stretch>
            <a:fillRect/>
          </a:stretch>
        </p:blipFill>
        <p:spPr>
          <a:xfrm>
            <a:off x="7313035" y="5754932"/>
            <a:ext cx="52997" cy="111937"/>
          </a:xfrm>
          <a:prstGeom prst="rect">
            <a:avLst/>
          </a:prstGeom>
        </p:spPr>
      </p:pic>
      <p:pic>
        <p:nvPicPr>
          <p:cNvPr id="18" name="Picture 18">
            <a:extLst>
              <a:ext uri="{FF2B5EF4-FFF2-40B4-BE49-F238E27FC236}">
                <a16:creationId xmlns:a16="http://schemas.microsoft.com/office/drawing/2014/main" id="{3F3E18A8-66DF-4816-8F7A-8F25B29052E3}"/>
              </a:ext>
            </a:extLst>
          </p:cNvPr>
          <p:cNvPicPr>
            <a:picLocks noChangeAspect="1"/>
          </p:cNvPicPr>
          <p:nvPr/>
        </p:nvPicPr>
        <p:blipFill>
          <a:blip r:embed="rId11"/>
          <a:stretch>
            <a:fillRect/>
          </a:stretch>
        </p:blipFill>
        <p:spPr>
          <a:xfrm>
            <a:off x="7739533" y="5756568"/>
            <a:ext cx="534976" cy="110005"/>
          </a:xfrm>
          <a:prstGeom prst="rect">
            <a:avLst/>
          </a:prstGeom>
        </p:spPr>
      </p:pic>
      <p:sp>
        <p:nvSpPr>
          <p:cNvPr id="19" name="TextBox 18">
            <a:extLst>
              <a:ext uri="{FF2B5EF4-FFF2-40B4-BE49-F238E27FC236}">
                <a16:creationId xmlns:a16="http://schemas.microsoft.com/office/drawing/2014/main" id="{9A7EDC2A-B659-4F55-8771-911E7E140D0E}"/>
              </a:ext>
            </a:extLst>
          </p:cNvPr>
          <p:cNvSpPr txBox="1"/>
          <p:nvPr/>
        </p:nvSpPr>
        <p:spPr>
          <a:xfrm>
            <a:off x="6503981" y="3834859"/>
            <a:ext cx="90981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bg1"/>
                </a:solidFill>
              </a:rPr>
              <a:t>High</a:t>
            </a:r>
            <a:endParaRPr lang="en-US" sz="1000">
              <a:solidFill>
                <a:schemeClr val="bg1"/>
              </a:solidFill>
              <a:cs typeface="Calibri"/>
            </a:endParaRPr>
          </a:p>
        </p:txBody>
      </p:sp>
      <p:sp>
        <p:nvSpPr>
          <p:cNvPr id="20" name="TextBox 19">
            <a:extLst>
              <a:ext uri="{FF2B5EF4-FFF2-40B4-BE49-F238E27FC236}">
                <a16:creationId xmlns:a16="http://schemas.microsoft.com/office/drawing/2014/main" id="{38E93ACD-C003-44A6-B60D-33CF46FB4446}"/>
              </a:ext>
            </a:extLst>
          </p:cNvPr>
          <p:cNvSpPr txBox="1"/>
          <p:nvPr/>
        </p:nvSpPr>
        <p:spPr>
          <a:xfrm>
            <a:off x="6504985" y="3616978"/>
            <a:ext cx="90981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rPr>
              <a:t>Very High</a:t>
            </a:r>
            <a:endParaRPr lang="en-US" sz="1000">
              <a:solidFill>
                <a:schemeClr val="bg1"/>
              </a:solidFill>
              <a:cs typeface="Calibri"/>
            </a:endParaRPr>
          </a:p>
        </p:txBody>
      </p:sp>
      <p:sp>
        <p:nvSpPr>
          <p:cNvPr id="21" name="TextBox 20">
            <a:extLst>
              <a:ext uri="{FF2B5EF4-FFF2-40B4-BE49-F238E27FC236}">
                <a16:creationId xmlns:a16="http://schemas.microsoft.com/office/drawing/2014/main" id="{F8F8E0DA-4C0B-40B6-9674-AFDDA25DF3E3}"/>
              </a:ext>
            </a:extLst>
          </p:cNvPr>
          <p:cNvSpPr txBox="1"/>
          <p:nvPr/>
        </p:nvSpPr>
        <p:spPr>
          <a:xfrm>
            <a:off x="6503981" y="4046341"/>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bg1"/>
                </a:solidFill>
              </a:rPr>
              <a:t>Moderate</a:t>
            </a:r>
            <a:endParaRPr lang="en-US"/>
          </a:p>
        </p:txBody>
      </p:sp>
      <p:sp>
        <p:nvSpPr>
          <p:cNvPr id="22" name="TextBox 21">
            <a:extLst>
              <a:ext uri="{FF2B5EF4-FFF2-40B4-BE49-F238E27FC236}">
                <a16:creationId xmlns:a16="http://schemas.microsoft.com/office/drawing/2014/main" id="{82E9BE4F-CC1C-4373-9EB7-14E49EBCBB67}"/>
              </a:ext>
            </a:extLst>
          </p:cNvPr>
          <p:cNvSpPr txBox="1"/>
          <p:nvPr/>
        </p:nvSpPr>
        <p:spPr>
          <a:xfrm>
            <a:off x="6503981" y="4264224"/>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bg1"/>
                </a:solidFill>
                <a:cs typeface="Calibri"/>
              </a:rPr>
              <a:t>Low</a:t>
            </a:r>
          </a:p>
        </p:txBody>
      </p:sp>
      <p:sp>
        <p:nvSpPr>
          <p:cNvPr id="23" name="TextBox 22">
            <a:extLst>
              <a:ext uri="{FF2B5EF4-FFF2-40B4-BE49-F238E27FC236}">
                <a16:creationId xmlns:a16="http://schemas.microsoft.com/office/drawing/2014/main" id="{4365A0A2-F45B-4A90-B217-98441C920EA0}"/>
              </a:ext>
            </a:extLst>
          </p:cNvPr>
          <p:cNvSpPr txBox="1"/>
          <p:nvPr/>
        </p:nvSpPr>
        <p:spPr>
          <a:xfrm>
            <a:off x="6503981" y="4510584"/>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cs typeface="Calibri"/>
              </a:rPr>
              <a:t>Very Low</a:t>
            </a:r>
            <a:endParaRPr lang="en-US">
              <a:solidFill>
                <a:schemeClr val="bg1"/>
              </a:solidFill>
            </a:endParaRPr>
          </a:p>
        </p:txBody>
      </p:sp>
      <p:sp>
        <p:nvSpPr>
          <p:cNvPr id="10" name="TextBox 9">
            <a:extLst>
              <a:ext uri="{FF2B5EF4-FFF2-40B4-BE49-F238E27FC236}">
                <a16:creationId xmlns:a16="http://schemas.microsoft.com/office/drawing/2014/main" id="{88BD2FAD-B6B7-46ED-9E07-633A9C0131B5}"/>
              </a:ext>
            </a:extLst>
          </p:cNvPr>
          <p:cNvSpPr txBox="1"/>
          <p:nvPr/>
        </p:nvSpPr>
        <p:spPr>
          <a:xfrm>
            <a:off x="2285125" y="-5255"/>
            <a:ext cx="724951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chemeClr val="accent1">
                    <a:lumMod val="75000"/>
                  </a:schemeClr>
                </a:solidFill>
                <a:latin typeface="Century Gothic"/>
                <a:ea typeface="+mn-lt"/>
                <a:cs typeface="+mn-lt"/>
              </a:rPr>
              <a:t>Results: Heat Exposure</a:t>
            </a:r>
            <a:r>
              <a:rPr lang="en-US" sz="4000" dirty="0">
                <a:solidFill>
                  <a:schemeClr val="accent1">
                    <a:lumMod val="75000"/>
                  </a:schemeClr>
                </a:solidFill>
                <a:latin typeface="Century Gothic"/>
                <a:ea typeface="+mn-lt"/>
                <a:cs typeface="+mn-lt"/>
              </a:rPr>
              <a:t> </a:t>
            </a:r>
            <a:endParaRPr lang="en-US" sz="4000" dirty="0">
              <a:solidFill>
                <a:schemeClr val="accent1">
                  <a:lumMod val="75000"/>
                </a:schemeClr>
              </a:solidFill>
              <a:latin typeface="Century Gothic"/>
              <a:cs typeface="Calibri"/>
            </a:endParaRPr>
          </a:p>
        </p:txBody>
      </p:sp>
      <p:pic>
        <p:nvPicPr>
          <p:cNvPr id="24" name="Picture 6" descr="A picture containing text, clipart&#10;&#10;Description automatically generated">
            <a:extLst>
              <a:ext uri="{FF2B5EF4-FFF2-40B4-BE49-F238E27FC236}">
                <a16:creationId xmlns:a16="http://schemas.microsoft.com/office/drawing/2014/main" id="{EBEF1340-87C5-432C-9D0A-FA7288851E9F}"/>
              </a:ext>
            </a:extLst>
          </p:cNvPr>
          <p:cNvPicPr>
            <a:picLocks noChangeAspect="1"/>
          </p:cNvPicPr>
          <p:nvPr/>
        </p:nvPicPr>
        <p:blipFill>
          <a:blip r:embed="rId5"/>
          <a:stretch>
            <a:fillRect/>
          </a:stretch>
        </p:blipFill>
        <p:spPr>
          <a:xfrm>
            <a:off x="1748090" y="3715120"/>
            <a:ext cx="355720" cy="1107050"/>
          </a:xfrm>
          <a:prstGeom prst="rect">
            <a:avLst/>
          </a:prstGeom>
        </p:spPr>
      </p:pic>
      <p:pic>
        <p:nvPicPr>
          <p:cNvPr id="25" name="Picture 11" descr="Icon&#10;&#10;Description automatically generated">
            <a:extLst>
              <a:ext uri="{FF2B5EF4-FFF2-40B4-BE49-F238E27FC236}">
                <a16:creationId xmlns:a16="http://schemas.microsoft.com/office/drawing/2014/main" id="{3A6D09BB-C0C1-4BAF-B03A-D77142B00DBC}"/>
              </a:ext>
            </a:extLst>
          </p:cNvPr>
          <p:cNvPicPr>
            <a:picLocks noChangeAspect="1"/>
          </p:cNvPicPr>
          <p:nvPr/>
        </p:nvPicPr>
        <p:blipFill>
          <a:blip r:embed="rId7"/>
          <a:stretch>
            <a:fillRect/>
          </a:stretch>
        </p:blipFill>
        <p:spPr>
          <a:xfrm>
            <a:off x="1742811" y="5183693"/>
            <a:ext cx="310528" cy="831899"/>
          </a:xfrm>
          <a:prstGeom prst="rect">
            <a:avLst/>
          </a:prstGeom>
        </p:spPr>
      </p:pic>
      <p:pic>
        <p:nvPicPr>
          <p:cNvPr id="26" name="Picture 18">
            <a:extLst>
              <a:ext uri="{FF2B5EF4-FFF2-40B4-BE49-F238E27FC236}">
                <a16:creationId xmlns:a16="http://schemas.microsoft.com/office/drawing/2014/main" id="{03A44355-DA1E-447A-8281-043902E7CD24}"/>
              </a:ext>
            </a:extLst>
          </p:cNvPr>
          <p:cNvPicPr>
            <a:picLocks noChangeAspect="1"/>
          </p:cNvPicPr>
          <p:nvPr/>
        </p:nvPicPr>
        <p:blipFill>
          <a:blip r:embed="rId11"/>
          <a:stretch>
            <a:fillRect/>
          </a:stretch>
        </p:blipFill>
        <p:spPr>
          <a:xfrm>
            <a:off x="3312710" y="5760102"/>
            <a:ext cx="534976" cy="110005"/>
          </a:xfrm>
          <a:prstGeom prst="rect">
            <a:avLst/>
          </a:prstGeom>
        </p:spPr>
      </p:pic>
      <p:pic>
        <p:nvPicPr>
          <p:cNvPr id="27" name="Picture 14">
            <a:extLst>
              <a:ext uri="{FF2B5EF4-FFF2-40B4-BE49-F238E27FC236}">
                <a16:creationId xmlns:a16="http://schemas.microsoft.com/office/drawing/2014/main" id="{2FF69D44-D1A9-4C5E-9FE8-F0FB5A109EC8}"/>
              </a:ext>
            </a:extLst>
          </p:cNvPr>
          <p:cNvPicPr>
            <a:picLocks noChangeAspect="1"/>
          </p:cNvPicPr>
          <p:nvPr/>
        </p:nvPicPr>
        <p:blipFill>
          <a:blip r:embed="rId8"/>
          <a:stretch>
            <a:fillRect/>
          </a:stretch>
        </p:blipFill>
        <p:spPr>
          <a:xfrm>
            <a:off x="2212662" y="5935937"/>
            <a:ext cx="1402539" cy="75833"/>
          </a:xfrm>
          <a:prstGeom prst="rect">
            <a:avLst/>
          </a:prstGeom>
        </p:spPr>
      </p:pic>
      <p:sp>
        <p:nvSpPr>
          <p:cNvPr id="29" name="TextBox 28">
            <a:extLst>
              <a:ext uri="{FF2B5EF4-FFF2-40B4-BE49-F238E27FC236}">
                <a16:creationId xmlns:a16="http://schemas.microsoft.com/office/drawing/2014/main" id="{73A43BF6-46A2-4330-9ADB-7EBCA307A89D}"/>
              </a:ext>
            </a:extLst>
          </p:cNvPr>
          <p:cNvSpPr txBox="1"/>
          <p:nvPr/>
        </p:nvSpPr>
        <p:spPr>
          <a:xfrm>
            <a:off x="2060503" y="3703116"/>
            <a:ext cx="90981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rPr>
              <a:t>Very High</a:t>
            </a:r>
            <a:endParaRPr lang="en-US" sz="1000">
              <a:solidFill>
                <a:schemeClr val="bg1"/>
              </a:solidFill>
              <a:cs typeface="Calibri"/>
            </a:endParaRPr>
          </a:p>
        </p:txBody>
      </p:sp>
      <p:sp>
        <p:nvSpPr>
          <p:cNvPr id="30" name="TextBox 29">
            <a:extLst>
              <a:ext uri="{FF2B5EF4-FFF2-40B4-BE49-F238E27FC236}">
                <a16:creationId xmlns:a16="http://schemas.microsoft.com/office/drawing/2014/main" id="{20AFCC40-42E0-4A7F-8167-4614ECA596DB}"/>
              </a:ext>
            </a:extLst>
          </p:cNvPr>
          <p:cNvSpPr txBox="1"/>
          <p:nvPr/>
        </p:nvSpPr>
        <p:spPr>
          <a:xfrm>
            <a:off x="2053342" y="4148810"/>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bg1"/>
                </a:solidFill>
              </a:rPr>
              <a:t>Moderate</a:t>
            </a:r>
            <a:endParaRPr lang="en-US"/>
          </a:p>
        </p:txBody>
      </p:sp>
      <p:sp>
        <p:nvSpPr>
          <p:cNvPr id="31" name="TextBox 30">
            <a:extLst>
              <a:ext uri="{FF2B5EF4-FFF2-40B4-BE49-F238E27FC236}">
                <a16:creationId xmlns:a16="http://schemas.microsoft.com/office/drawing/2014/main" id="{023C6EEB-ABDA-4A34-A311-70BE91AA8402}"/>
              </a:ext>
            </a:extLst>
          </p:cNvPr>
          <p:cNvSpPr txBox="1"/>
          <p:nvPr/>
        </p:nvSpPr>
        <p:spPr>
          <a:xfrm>
            <a:off x="2050048" y="4588630"/>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cs typeface="Calibri"/>
              </a:rPr>
              <a:t>Very Low</a:t>
            </a:r>
            <a:endParaRPr lang="en-US">
              <a:solidFill>
                <a:schemeClr val="bg1"/>
              </a:solidFill>
            </a:endParaRPr>
          </a:p>
        </p:txBody>
      </p:sp>
      <p:sp>
        <p:nvSpPr>
          <p:cNvPr id="32" name="TextBox 31">
            <a:extLst>
              <a:ext uri="{FF2B5EF4-FFF2-40B4-BE49-F238E27FC236}">
                <a16:creationId xmlns:a16="http://schemas.microsoft.com/office/drawing/2014/main" id="{14784EE2-5D4C-4976-B784-0DBCFA0F93C0}"/>
              </a:ext>
            </a:extLst>
          </p:cNvPr>
          <p:cNvSpPr txBox="1"/>
          <p:nvPr/>
        </p:nvSpPr>
        <p:spPr>
          <a:xfrm>
            <a:off x="2061507" y="4384978"/>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bg1"/>
                </a:solidFill>
                <a:cs typeface="Calibri"/>
              </a:rPr>
              <a:t>Low</a:t>
            </a:r>
          </a:p>
        </p:txBody>
      </p:sp>
      <p:sp>
        <p:nvSpPr>
          <p:cNvPr id="33" name="TextBox 32">
            <a:extLst>
              <a:ext uri="{FF2B5EF4-FFF2-40B4-BE49-F238E27FC236}">
                <a16:creationId xmlns:a16="http://schemas.microsoft.com/office/drawing/2014/main" id="{BC3AD59F-3AA4-4259-9B54-4CB224141524}"/>
              </a:ext>
            </a:extLst>
          </p:cNvPr>
          <p:cNvSpPr txBox="1"/>
          <p:nvPr/>
        </p:nvSpPr>
        <p:spPr>
          <a:xfrm>
            <a:off x="2055778" y="3922764"/>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rPr>
              <a:t> High</a:t>
            </a:r>
            <a:endParaRPr lang="en-US" sz="1000">
              <a:solidFill>
                <a:schemeClr val="bg1"/>
              </a:solidFill>
              <a:cs typeface="Calibri"/>
            </a:endParaRPr>
          </a:p>
        </p:txBody>
      </p:sp>
      <p:pic>
        <p:nvPicPr>
          <p:cNvPr id="34" name="Picture 15">
            <a:extLst>
              <a:ext uri="{FF2B5EF4-FFF2-40B4-BE49-F238E27FC236}">
                <a16:creationId xmlns:a16="http://schemas.microsoft.com/office/drawing/2014/main" id="{4EB0C3CD-ABD8-44D1-B1DE-FD6BF27592DD}"/>
              </a:ext>
            </a:extLst>
          </p:cNvPr>
          <p:cNvPicPr>
            <a:picLocks noChangeAspect="1"/>
          </p:cNvPicPr>
          <p:nvPr/>
        </p:nvPicPr>
        <p:blipFill>
          <a:blip r:embed="rId9"/>
          <a:stretch>
            <a:fillRect/>
          </a:stretch>
        </p:blipFill>
        <p:spPr>
          <a:xfrm>
            <a:off x="2170241" y="5753683"/>
            <a:ext cx="85440" cy="115733"/>
          </a:xfrm>
          <a:prstGeom prst="rect">
            <a:avLst/>
          </a:prstGeom>
        </p:spPr>
      </p:pic>
      <p:pic>
        <p:nvPicPr>
          <p:cNvPr id="36" name="Picture 17">
            <a:extLst>
              <a:ext uri="{FF2B5EF4-FFF2-40B4-BE49-F238E27FC236}">
                <a16:creationId xmlns:a16="http://schemas.microsoft.com/office/drawing/2014/main" id="{850D734A-7BC8-4F03-A277-638DAD9A2934}"/>
              </a:ext>
            </a:extLst>
          </p:cNvPr>
          <p:cNvPicPr>
            <a:picLocks noChangeAspect="1"/>
          </p:cNvPicPr>
          <p:nvPr/>
        </p:nvPicPr>
        <p:blipFill>
          <a:blip r:embed="rId10"/>
          <a:stretch>
            <a:fillRect/>
          </a:stretch>
        </p:blipFill>
        <p:spPr>
          <a:xfrm>
            <a:off x="2912915" y="5769402"/>
            <a:ext cx="52997" cy="111937"/>
          </a:xfrm>
          <a:prstGeom prst="rect">
            <a:avLst/>
          </a:prstGeom>
        </p:spPr>
      </p:pic>
    </p:spTree>
    <p:extLst>
      <p:ext uri="{BB962C8B-B14F-4D97-AF65-F5344CB8AC3E}">
        <p14:creationId xmlns:p14="http://schemas.microsoft.com/office/powerpoint/2010/main" val="278210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hart, timeline&#10;&#10;Description automatically generated">
            <a:extLst>
              <a:ext uri="{FF2B5EF4-FFF2-40B4-BE49-F238E27FC236}">
                <a16:creationId xmlns:a16="http://schemas.microsoft.com/office/drawing/2014/main" id="{5AC20AE3-77D8-44C4-93BE-944DEB46A82B}"/>
              </a:ext>
            </a:extLst>
          </p:cNvPr>
          <p:cNvPicPr>
            <a:picLocks noChangeAspect="1"/>
          </p:cNvPicPr>
          <p:nvPr/>
        </p:nvPicPr>
        <p:blipFill rotWithShape="1">
          <a:blip r:embed="rId3"/>
          <a:srcRect r="48712" b="11259"/>
          <a:stretch/>
        </p:blipFill>
        <p:spPr>
          <a:xfrm>
            <a:off x="494480" y="1108812"/>
            <a:ext cx="2275141" cy="3987103"/>
          </a:xfrm>
          <a:prstGeom prst="rect">
            <a:avLst/>
          </a:prstGeom>
        </p:spPr>
      </p:pic>
      <p:pic>
        <p:nvPicPr>
          <p:cNvPr id="5" name="Picture 5" descr="Chart, timeline&#10;&#10;Description automatically generated">
            <a:extLst>
              <a:ext uri="{FF2B5EF4-FFF2-40B4-BE49-F238E27FC236}">
                <a16:creationId xmlns:a16="http://schemas.microsoft.com/office/drawing/2014/main" id="{8245D845-243E-4F5C-9783-6626513B8CDD}"/>
              </a:ext>
            </a:extLst>
          </p:cNvPr>
          <p:cNvPicPr>
            <a:picLocks noChangeAspect="1"/>
          </p:cNvPicPr>
          <p:nvPr/>
        </p:nvPicPr>
        <p:blipFill rotWithShape="1">
          <a:blip r:embed="rId3"/>
          <a:srcRect l="83119" b="36005"/>
          <a:stretch/>
        </p:blipFill>
        <p:spPr>
          <a:xfrm>
            <a:off x="5823241" y="1986364"/>
            <a:ext cx="713017" cy="2735949"/>
          </a:xfrm>
          <a:prstGeom prst="rect">
            <a:avLst/>
          </a:prstGeom>
        </p:spPr>
      </p:pic>
      <p:pic>
        <p:nvPicPr>
          <p:cNvPr id="7" name="Picture 7" descr="Chart, timeline&#10;&#10;Description automatically generated">
            <a:extLst>
              <a:ext uri="{FF2B5EF4-FFF2-40B4-BE49-F238E27FC236}">
                <a16:creationId xmlns:a16="http://schemas.microsoft.com/office/drawing/2014/main" id="{89FE6581-7520-44F4-BFCA-1B208E00DD35}"/>
              </a:ext>
            </a:extLst>
          </p:cNvPr>
          <p:cNvPicPr>
            <a:picLocks noChangeAspect="1"/>
          </p:cNvPicPr>
          <p:nvPr/>
        </p:nvPicPr>
        <p:blipFill rotWithShape="1">
          <a:blip r:embed="rId3"/>
          <a:srcRect t="88625" r="49880" b="355"/>
          <a:stretch/>
        </p:blipFill>
        <p:spPr>
          <a:xfrm>
            <a:off x="495300" y="5147637"/>
            <a:ext cx="2277847" cy="505881"/>
          </a:xfrm>
          <a:prstGeom prst="rect">
            <a:avLst/>
          </a:prstGeom>
        </p:spPr>
      </p:pic>
      <p:pic>
        <p:nvPicPr>
          <p:cNvPr id="8" name="Picture 8" descr="Chart, timeline&#10;&#10;Description automatically generated">
            <a:extLst>
              <a:ext uri="{FF2B5EF4-FFF2-40B4-BE49-F238E27FC236}">
                <a16:creationId xmlns:a16="http://schemas.microsoft.com/office/drawing/2014/main" id="{86219B3E-035F-470A-B2FA-701EC3E095CF}"/>
              </a:ext>
            </a:extLst>
          </p:cNvPr>
          <p:cNvPicPr>
            <a:picLocks noChangeAspect="1"/>
          </p:cNvPicPr>
          <p:nvPr/>
        </p:nvPicPr>
        <p:blipFill rotWithShape="1">
          <a:blip r:embed="rId4"/>
          <a:srcRect r="44526" b="10971"/>
          <a:stretch/>
        </p:blipFill>
        <p:spPr>
          <a:xfrm>
            <a:off x="6650760" y="1088087"/>
            <a:ext cx="2454730" cy="3990363"/>
          </a:xfrm>
          <a:prstGeom prst="rect">
            <a:avLst/>
          </a:prstGeom>
        </p:spPr>
      </p:pic>
      <p:pic>
        <p:nvPicPr>
          <p:cNvPr id="10" name="Picture 10" descr="Chart, timeline&#10;&#10;Description automatically generated">
            <a:extLst>
              <a:ext uri="{FF2B5EF4-FFF2-40B4-BE49-F238E27FC236}">
                <a16:creationId xmlns:a16="http://schemas.microsoft.com/office/drawing/2014/main" id="{567A1310-0FF1-4846-9B53-0FAF38620E79}"/>
              </a:ext>
            </a:extLst>
          </p:cNvPr>
          <p:cNvPicPr>
            <a:picLocks noChangeAspect="1"/>
          </p:cNvPicPr>
          <p:nvPr/>
        </p:nvPicPr>
        <p:blipFill rotWithShape="1">
          <a:blip r:embed="rId4"/>
          <a:srcRect t="88732" r="46344" b="-112"/>
          <a:stretch/>
        </p:blipFill>
        <p:spPr>
          <a:xfrm>
            <a:off x="6651172" y="5166621"/>
            <a:ext cx="2359681" cy="508220"/>
          </a:xfrm>
          <a:prstGeom prst="rect">
            <a:avLst/>
          </a:prstGeom>
        </p:spPr>
      </p:pic>
      <p:sp>
        <p:nvSpPr>
          <p:cNvPr id="2" name="TextBox 1">
            <a:extLst>
              <a:ext uri="{FF2B5EF4-FFF2-40B4-BE49-F238E27FC236}">
                <a16:creationId xmlns:a16="http://schemas.microsoft.com/office/drawing/2014/main" id="{0D0B977F-7854-4497-8745-92FB3536C592}"/>
              </a:ext>
            </a:extLst>
          </p:cNvPr>
          <p:cNvSpPr txBox="1"/>
          <p:nvPr/>
        </p:nvSpPr>
        <p:spPr>
          <a:xfrm>
            <a:off x="2783456" y="1115684"/>
            <a:ext cx="2743200"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50" dirty="0">
                <a:solidFill>
                  <a:schemeClr val="tx1">
                    <a:lumMod val="75000"/>
                    <a:lumOff val="25000"/>
                  </a:schemeClr>
                </a:solidFill>
                <a:latin typeface="Century Gothic"/>
              </a:rPr>
              <a:t>Hypertension</a:t>
            </a:r>
          </a:p>
          <a:p>
            <a:r>
              <a:rPr lang="en-US" sz="1650" dirty="0">
                <a:solidFill>
                  <a:schemeClr val="tx1">
                    <a:lumMod val="75000"/>
                    <a:lumOff val="25000"/>
                  </a:schemeClr>
                </a:solidFill>
                <a:latin typeface="Century Gothic"/>
                <a:cs typeface="Calibri"/>
              </a:rPr>
              <a:t>COPD</a:t>
            </a:r>
          </a:p>
          <a:p>
            <a:r>
              <a:rPr lang="en-US" sz="1650" dirty="0">
                <a:solidFill>
                  <a:schemeClr val="tx1">
                    <a:lumMod val="75000"/>
                    <a:lumOff val="25000"/>
                  </a:schemeClr>
                </a:solidFill>
                <a:latin typeface="Century Gothic"/>
                <a:cs typeface="Calibri"/>
              </a:rPr>
              <a:t>Cardiovascular Health</a:t>
            </a:r>
          </a:p>
          <a:p>
            <a:r>
              <a:rPr lang="en-US" sz="1650" dirty="0">
                <a:solidFill>
                  <a:schemeClr val="tx1">
                    <a:lumMod val="75000"/>
                    <a:lumOff val="25000"/>
                  </a:schemeClr>
                </a:solidFill>
                <a:latin typeface="Century Gothic"/>
                <a:cs typeface="Calibri"/>
              </a:rPr>
              <a:t>Asthma</a:t>
            </a:r>
          </a:p>
          <a:p>
            <a:r>
              <a:rPr lang="en-US" sz="1650" dirty="0">
                <a:solidFill>
                  <a:schemeClr val="tx1">
                    <a:lumMod val="75000"/>
                    <a:lumOff val="25000"/>
                  </a:schemeClr>
                </a:solidFill>
                <a:latin typeface="Century Gothic"/>
                <a:cs typeface="Calibri"/>
              </a:rPr>
              <a:t>Diabetes</a:t>
            </a:r>
          </a:p>
          <a:p>
            <a:r>
              <a:rPr lang="en-US" sz="1650" dirty="0">
                <a:solidFill>
                  <a:schemeClr val="tx1">
                    <a:lumMod val="75000"/>
                    <a:lumOff val="25000"/>
                  </a:schemeClr>
                </a:solidFill>
                <a:latin typeface="Century Gothic"/>
                <a:cs typeface="Calibri"/>
              </a:rPr>
              <a:t>Obesity</a:t>
            </a:r>
          </a:p>
          <a:p>
            <a:r>
              <a:rPr lang="en-US" sz="1650" dirty="0">
                <a:solidFill>
                  <a:schemeClr val="tx1">
                    <a:lumMod val="75000"/>
                    <a:lumOff val="25000"/>
                  </a:schemeClr>
                </a:solidFill>
                <a:latin typeface="Century Gothic"/>
                <a:cs typeface="Calibri"/>
              </a:rPr>
              <a:t>High School Education</a:t>
            </a:r>
          </a:p>
          <a:p>
            <a:r>
              <a:rPr lang="en-US" sz="1650" dirty="0">
                <a:solidFill>
                  <a:schemeClr val="tx1">
                    <a:lumMod val="75000"/>
                    <a:lumOff val="25000"/>
                  </a:schemeClr>
                </a:solidFill>
                <a:latin typeface="Century Gothic"/>
                <a:cs typeface="Calibri"/>
              </a:rPr>
              <a:t>% Latinx</a:t>
            </a:r>
          </a:p>
          <a:p>
            <a:r>
              <a:rPr lang="en-US" sz="1650" dirty="0">
                <a:solidFill>
                  <a:schemeClr val="tx1">
                    <a:lumMod val="75000"/>
                    <a:lumOff val="25000"/>
                  </a:schemeClr>
                </a:solidFill>
                <a:latin typeface="Century Gothic"/>
                <a:cs typeface="Calibri"/>
              </a:rPr>
              <a:t>Insurance Access</a:t>
            </a:r>
          </a:p>
          <a:p>
            <a:r>
              <a:rPr lang="en-US" sz="1650" dirty="0">
                <a:solidFill>
                  <a:schemeClr val="tx1">
                    <a:lumMod val="75000"/>
                    <a:lumOff val="25000"/>
                  </a:schemeClr>
                </a:solidFill>
                <a:latin typeface="Century Gothic"/>
                <a:cs typeface="Calibri"/>
              </a:rPr>
              <a:t>English Proficiency </a:t>
            </a:r>
          </a:p>
          <a:p>
            <a:r>
              <a:rPr lang="en-US" sz="1650" dirty="0">
                <a:solidFill>
                  <a:schemeClr val="tx1">
                    <a:lumMod val="75000"/>
                    <a:lumOff val="25000"/>
                  </a:schemeClr>
                </a:solidFill>
                <a:latin typeface="Century Gothic"/>
                <a:cs typeface="Calibri"/>
              </a:rPr>
              <a:t>%Poverty</a:t>
            </a:r>
          </a:p>
          <a:p>
            <a:r>
              <a:rPr lang="en-US" sz="1650" dirty="0">
                <a:solidFill>
                  <a:schemeClr val="tx1">
                    <a:lumMod val="75000"/>
                    <a:lumOff val="25000"/>
                  </a:schemeClr>
                </a:solidFill>
                <a:latin typeface="Century Gothic"/>
                <a:cs typeface="Calibri"/>
              </a:rPr>
              <a:t>% Non-white</a:t>
            </a:r>
          </a:p>
          <a:p>
            <a:r>
              <a:rPr lang="en-US" sz="1650" dirty="0">
                <a:solidFill>
                  <a:schemeClr val="tx1">
                    <a:lumMod val="75000"/>
                    <a:lumOff val="25000"/>
                  </a:schemeClr>
                </a:solidFill>
                <a:latin typeface="Century Gothic"/>
                <a:cs typeface="Calibri"/>
              </a:rPr>
              <a:t>%Asian </a:t>
            </a:r>
          </a:p>
          <a:p>
            <a:r>
              <a:rPr lang="en-US" sz="1650" dirty="0">
                <a:solidFill>
                  <a:schemeClr val="tx1">
                    <a:lumMod val="75000"/>
                    <a:lumOff val="25000"/>
                  </a:schemeClr>
                </a:solidFill>
                <a:latin typeface="Century Gothic"/>
                <a:cs typeface="Calibri"/>
              </a:rPr>
              <a:t>%Black</a:t>
            </a:r>
          </a:p>
          <a:p>
            <a:r>
              <a:rPr lang="en-US" sz="1650" dirty="0">
                <a:solidFill>
                  <a:schemeClr val="tx1">
                    <a:lumMod val="75000"/>
                    <a:lumOff val="25000"/>
                  </a:schemeClr>
                </a:solidFill>
                <a:latin typeface="Century Gothic"/>
                <a:cs typeface="Calibri"/>
              </a:rPr>
              <a:t>%Over 65</a:t>
            </a:r>
          </a:p>
          <a:p>
            <a:r>
              <a:rPr lang="en-US" sz="1650" dirty="0">
                <a:solidFill>
                  <a:schemeClr val="tx1">
                    <a:lumMod val="75000"/>
                    <a:lumOff val="25000"/>
                  </a:schemeClr>
                </a:solidFill>
                <a:latin typeface="Century Gothic"/>
                <a:cs typeface="Calibri"/>
              </a:rPr>
              <a:t>% Living alone &amp; &gt;65</a:t>
            </a:r>
          </a:p>
          <a:p>
            <a:endParaRPr lang="en-US" dirty="0">
              <a:latin typeface="Calibri" panose="020F0502020204030204"/>
              <a:cs typeface="Calibri"/>
            </a:endParaRPr>
          </a:p>
        </p:txBody>
      </p:sp>
      <p:sp>
        <p:nvSpPr>
          <p:cNvPr id="11" name="TextBox 10">
            <a:extLst>
              <a:ext uri="{FF2B5EF4-FFF2-40B4-BE49-F238E27FC236}">
                <a16:creationId xmlns:a16="http://schemas.microsoft.com/office/drawing/2014/main" id="{DFEB3413-5CEF-4978-A908-12AB8AF0D1A6}"/>
              </a:ext>
            </a:extLst>
          </p:cNvPr>
          <p:cNvSpPr txBox="1"/>
          <p:nvPr/>
        </p:nvSpPr>
        <p:spPr>
          <a:xfrm>
            <a:off x="9105900" y="1116106"/>
            <a:ext cx="2743200" cy="48782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dirty="0">
                <a:solidFill>
                  <a:schemeClr val="tx1">
                    <a:lumMod val="75000"/>
                    <a:lumOff val="25000"/>
                  </a:schemeClr>
                </a:solidFill>
                <a:latin typeface="Century Gothic"/>
              </a:rPr>
              <a:t>High School Education</a:t>
            </a:r>
          </a:p>
          <a:p>
            <a:r>
              <a:rPr lang="en-US" sz="2500" dirty="0">
                <a:solidFill>
                  <a:schemeClr val="tx1">
                    <a:lumMod val="75000"/>
                    <a:lumOff val="25000"/>
                  </a:schemeClr>
                </a:solidFill>
                <a:latin typeface="Century Gothic"/>
              </a:rPr>
              <a:t>% Latinx</a:t>
            </a:r>
          </a:p>
          <a:p>
            <a:r>
              <a:rPr lang="en-US" sz="2500" dirty="0">
                <a:solidFill>
                  <a:schemeClr val="tx1">
                    <a:lumMod val="75000"/>
                    <a:lumOff val="25000"/>
                  </a:schemeClr>
                </a:solidFill>
                <a:latin typeface="Century Gothic"/>
              </a:rPr>
              <a:t>English Proficiency</a:t>
            </a:r>
          </a:p>
          <a:p>
            <a:r>
              <a:rPr lang="en-US" sz="2500" dirty="0">
                <a:solidFill>
                  <a:schemeClr val="tx1">
                    <a:lumMod val="75000"/>
                    <a:lumOff val="25000"/>
                  </a:schemeClr>
                </a:solidFill>
                <a:latin typeface="Century Gothic"/>
              </a:rPr>
              <a:t>%Asian</a:t>
            </a:r>
          </a:p>
          <a:p>
            <a:r>
              <a:rPr lang="en-US" sz="2500" dirty="0">
                <a:solidFill>
                  <a:schemeClr val="tx1">
                    <a:lumMod val="75000"/>
                    <a:lumOff val="25000"/>
                  </a:schemeClr>
                </a:solidFill>
                <a:latin typeface="Century Gothic"/>
                <a:cs typeface="Calibri" panose="020F0502020204030204"/>
              </a:rPr>
              <a:t>% Non-white</a:t>
            </a:r>
          </a:p>
          <a:p>
            <a:r>
              <a:rPr lang="en-US" sz="2500" dirty="0">
                <a:solidFill>
                  <a:schemeClr val="tx1">
                    <a:lumMod val="75000"/>
                    <a:lumOff val="25000"/>
                  </a:schemeClr>
                </a:solidFill>
                <a:latin typeface="Century Gothic"/>
                <a:cs typeface="Calibri" panose="020F0502020204030204"/>
              </a:rPr>
              <a:t>% Black</a:t>
            </a:r>
          </a:p>
          <a:p>
            <a:r>
              <a:rPr lang="en-US" sz="2500" dirty="0">
                <a:solidFill>
                  <a:schemeClr val="tx1">
                    <a:lumMod val="75000"/>
                    <a:lumOff val="25000"/>
                  </a:schemeClr>
                </a:solidFill>
                <a:latin typeface="Century Gothic"/>
                <a:cs typeface="Calibri" panose="020F0502020204030204"/>
              </a:rPr>
              <a:t>% Over 65</a:t>
            </a:r>
            <a:endParaRPr lang="en-US" sz="2500" dirty="0">
              <a:solidFill>
                <a:schemeClr val="tx1">
                  <a:lumMod val="75000"/>
                  <a:lumOff val="25000"/>
                </a:schemeClr>
              </a:solidFill>
              <a:latin typeface="Century Gothic"/>
              <a:ea typeface="+mn-lt"/>
              <a:cs typeface="+mn-lt"/>
            </a:endParaRPr>
          </a:p>
          <a:p>
            <a:r>
              <a:rPr lang="en-US" sz="2500" dirty="0">
                <a:solidFill>
                  <a:schemeClr val="tx1">
                    <a:lumMod val="75000"/>
                    <a:lumOff val="25000"/>
                  </a:schemeClr>
                </a:solidFill>
                <a:latin typeface="Century Gothic"/>
                <a:cs typeface="Calibri" panose="020F0502020204030204"/>
              </a:rPr>
              <a:t>% Living alone &amp; &gt;65</a:t>
            </a:r>
            <a:endParaRPr lang="en-US" sz="2500" dirty="0">
              <a:solidFill>
                <a:schemeClr val="tx1">
                  <a:lumMod val="75000"/>
                  <a:lumOff val="25000"/>
                </a:schemeClr>
              </a:solidFill>
              <a:cs typeface="Calibri"/>
            </a:endParaRPr>
          </a:p>
          <a:p>
            <a:endParaRPr lang="en-US" dirty="0">
              <a:latin typeface="Calibri" panose="020F0502020204030204"/>
              <a:cs typeface="Calibri" panose="020F0502020204030204"/>
            </a:endParaRPr>
          </a:p>
          <a:p>
            <a:endParaRPr lang="en-US" dirty="0">
              <a:latin typeface="Century Gothic"/>
              <a:cs typeface="Calibri" panose="020F0502020204030204"/>
            </a:endParaRPr>
          </a:p>
        </p:txBody>
      </p:sp>
      <p:sp>
        <p:nvSpPr>
          <p:cNvPr id="12" name="TextBox 11">
            <a:extLst>
              <a:ext uri="{FF2B5EF4-FFF2-40B4-BE49-F238E27FC236}">
                <a16:creationId xmlns:a16="http://schemas.microsoft.com/office/drawing/2014/main" id="{2F23365B-8D96-4EAF-A2C1-824708114A3F}"/>
              </a:ext>
            </a:extLst>
          </p:cNvPr>
          <p:cNvSpPr txBox="1"/>
          <p:nvPr/>
        </p:nvSpPr>
        <p:spPr>
          <a:xfrm>
            <a:off x="1706326" y="165538"/>
            <a:ext cx="877351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chemeClr val="accent1">
                    <a:lumMod val="75000"/>
                  </a:schemeClr>
                </a:solidFill>
                <a:latin typeface="Century Gothic"/>
                <a:ea typeface="+mn-lt"/>
                <a:cs typeface="+mn-lt"/>
              </a:rPr>
              <a:t>Results: Heat Vulnerability</a:t>
            </a:r>
            <a:endParaRPr lang="en-US" sz="4000" b="1" dirty="0">
              <a:solidFill>
                <a:schemeClr val="accent1">
                  <a:lumMod val="75000"/>
                </a:schemeClr>
              </a:solidFill>
              <a:latin typeface="Century Gothic"/>
            </a:endParaRPr>
          </a:p>
        </p:txBody>
      </p:sp>
    </p:spTree>
    <p:extLst>
      <p:ext uri="{BB962C8B-B14F-4D97-AF65-F5344CB8AC3E}">
        <p14:creationId xmlns:p14="http://schemas.microsoft.com/office/powerpoint/2010/main" val="1968329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854B4B-14C0-4923-AE08-EA58B1B7D854}"/>
              </a:ext>
            </a:extLst>
          </p:cNvPr>
          <p:cNvSpPr txBox="1"/>
          <p:nvPr/>
        </p:nvSpPr>
        <p:spPr>
          <a:xfrm>
            <a:off x="2981037" y="2654877"/>
            <a:ext cx="622992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006D9D"/>
                </a:solidFill>
                <a:latin typeface="Century Gothic"/>
              </a:rPr>
              <a:t>Project Overview</a:t>
            </a:r>
            <a:r>
              <a:rPr lang="en-US" sz="4000" b="1" dirty="0">
                <a:latin typeface="Century Gothic"/>
              </a:rPr>
              <a:t>​</a:t>
            </a:r>
            <a:endParaRPr lang="en-US" sz="4000" b="1" dirty="0">
              <a:latin typeface="Century Gothic"/>
              <a:cs typeface="Calibri"/>
            </a:endParaRPr>
          </a:p>
        </p:txBody>
      </p:sp>
    </p:spTree>
    <p:extLst>
      <p:ext uri="{BB962C8B-B14F-4D97-AF65-F5344CB8AC3E}">
        <p14:creationId xmlns:p14="http://schemas.microsoft.com/office/powerpoint/2010/main" val="980967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Map&#10;&#10;Description automatically generated">
            <a:extLst>
              <a:ext uri="{FF2B5EF4-FFF2-40B4-BE49-F238E27FC236}">
                <a16:creationId xmlns:a16="http://schemas.microsoft.com/office/drawing/2014/main" id="{F293CB7F-D59B-4FB9-BA05-39AAF19A43FB}"/>
              </a:ext>
            </a:extLst>
          </p:cNvPr>
          <p:cNvPicPr>
            <a:picLocks noChangeAspect="1"/>
          </p:cNvPicPr>
          <p:nvPr/>
        </p:nvPicPr>
        <p:blipFill>
          <a:blip r:embed="rId3"/>
          <a:stretch>
            <a:fillRect/>
          </a:stretch>
        </p:blipFill>
        <p:spPr>
          <a:xfrm>
            <a:off x="1936308" y="971679"/>
            <a:ext cx="4159220" cy="5400242"/>
          </a:xfrm>
          <a:prstGeom prst="rect">
            <a:avLst/>
          </a:prstGeom>
        </p:spPr>
      </p:pic>
      <p:pic>
        <p:nvPicPr>
          <p:cNvPr id="4" name="Picture 4" descr="Map&#10;&#10;Description automatically generated">
            <a:extLst>
              <a:ext uri="{FF2B5EF4-FFF2-40B4-BE49-F238E27FC236}">
                <a16:creationId xmlns:a16="http://schemas.microsoft.com/office/drawing/2014/main" id="{202132A0-3406-465D-B49E-7BA25F0723EA}"/>
              </a:ext>
            </a:extLst>
          </p:cNvPr>
          <p:cNvPicPr>
            <a:picLocks noChangeAspect="1"/>
          </p:cNvPicPr>
          <p:nvPr/>
        </p:nvPicPr>
        <p:blipFill>
          <a:blip r:embed="rId4"/>
          <a:stretch>
            <a:fillRect/>
          </a:stretch>
        </p:blipFill>
        <p:spPr>
          <a:xfrm>
            <a:off x="6141922" y="972536"/>
            <a:ext cx="4164071" cy="5399919"/>
          </a:xfrm>
          <a:prstGeom prst="rect">
            <a:avLst/>
          </a:prstGeom>
        </p:spPr>
      </p:pic>
      <p:sp>
        <p:nvSpPr>
          <p:cNvPr id="6" name="TextBox 5">
            <a:extLst>
              <a:ext uri="{FF2B5EF4-FFF2-40B4-BE49-F238E27FC236}">
                <a16:creationId xmlns:a16="http://schemas.microsoft.com/office/drawing/2014/main" id="{994654EE-3C0C-404A-BD8C-581DDDC40D8B}"/>
              </a:ext>
            </a:extLst>
          </p:cNvPr>
          <p:cNvSpPr txBox="1"/>
          <p:nvPr/>
        </p:nvSpPr>
        <p:spPr>
          <a:xfrm>
            <a:off x="6236782" y="1167487"/>
            <a:ext cx="40709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entury Gothic"/>
              </a:rPr>
              <a:t>Heat Vulnerability by Census Block </a:t>
            </a:r>
          </a:p>
        </p:txBody>
      </p:sp>
      <p:pic>
        <p:nvPicPr>
          <p:cNvPr id="5" name="Picture 6" descr="A picture containing text, clipart&#10;&#10;Description automatically generated">
            <a:extLst>
              <a:ext uri="{FF2B5EF4-FFF2-40B4-BE49-F238E27FC236}">
                <a16:creationId xmlns:a16="http://schemas.microsoft.com/office/drawing/2014/main" id="{A4DB8C67-57E4-4385-A5D7-B49EA33B738E}"/>
              </a:ext>
            </a:extLst>
          </p:cNvPr>
          <p:cNvPicPr>
            <a:picLocks noChangeAspect="1"/>
          </p:cNvPicPr>
          <p:nvPr/>
        </p:nvPicPr>
        <p:blipFill>
          <a:blip r:embed="rId5"/>
          <a:stretch>
            <a:fillRect/>
          </a:stretch>
        </p:blipFill>
        <p:spPr>
          <a:xfrm>
            <a:off x="2101778" y="3937083"/>
            <a:ext cx="317246" cy="1004088"/>
          </a:xfrm>
          <a:prstGeom prst="rect">
            <a:avLst/>
          </a:prstGeom>
        </p:spPr>
      </p:pic>
      <p:sp>
        <p:nvSpPr>
          <p:cNvPr id="7" name="TextBox 6">
            <a:extLst>
              <a:ext uri="{FF2B5EF4-FFF2-40B4-BE49-F238E27FC236}">
                <a16:creationId xmlns:a16="http://schemas.microsoft.com/office/drawing/2014/main" id="{A3FF922E-0E34-41BB-BC13-37D78EA012B8}"/>
              </a:ext>
            </a:extLst>
          </p:cNvPr>
          <p:cNvSpPr txBox="1"/>
          <p:nvPr/>
        </p:nvSpPr>
        <p:spPr>
          <a:xfrm>
            <a:off x="2789321" y="322847"/>
            <a:ext cx="760596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accent1">
                    <a:lumMod val="75000"/>
                  </a:schemeClr>
                </a:solidFill>
                <a:latin typeface="Century Gothic"/>
              </a:rPr>
              <a:t>Results: Heat Vulnerability</a:t>
            </a:r>
            <a:endParaRPr lang="en-US" sz="4000" b="1">
              <a:solidFill>
                <a:schemeClr val="accent1">
                  <a:lumMod val="75000"/>
                </a:schemeClr>
              </a:solidFill>
              <a:latin typeface="Century Gothic"/>
              <a:cs typeface="Calibri"/>
            </a:endParaRPr>
          </a:p>
        </p:txBody>
      </p:sp>
      <p:pic>
        <p:nvPicPr>
          <p:cNvPr id="10" name="Picture 6" descr="A picture containing text, clipart&#10;&#10;Description automatically generated">
            <a:extLst>
              <a:ext uri="{FF2B5EF4-FFF2-40B4-BE49-F238E27FC236}">
                <a16:creationId xmlns:a16="http://schemas.microsoft.com/office/drawing/2014/main" id="{55768B9A-EC74-4794-A054-1604A1124CB6}"/>
              </a:ext>
            </a:extLst>
          </p:cNvPr>
          <p:cNvPicPr>
            <a:picLocks noChangeAspect="1"/>
          </p:cNvPicPr>
          <p:nvPr/>
        </p:nvPicPr>
        <p:blipFill>
          <a:blip r:embed="rId5"/>
          <a:stretch>
            <a:fillRect/>
          </a:stretch>
        </p:blipFill>
        <p:spPr>
          <a:xfrm>
            <a:off x="6306961" y="3938086"/>
            <a:ext cx="339494" cy="1070833"/>
          </a:xfrm>
          <a:prstGeom prst="rect">
            <a:avLst/>
          </a:prstGeom>
        </p:spPr>
      </p:pic>
      <p:sp>
        <p:nvSpPr>
          <p:cNvPr id="3" name="TextBox 2">
            <a:extLst>
              <a:ext uri="{FF2B5EF4-FFF2-40B4-BE49-F238E27FC236}">
                <a16:creationId xmlns:a16="http://schemas.microsoft.com/office/drawing/2014/main" id="{F5E88001-9E32-4E51-94B3-898CF465BE8A}"/>
              </a:ext>
            </a:extLst>
          </p:cNvPr>
          <p:cNvSpPr txBox="1"/>
          <p:nvPr/>
        </p:nvSpPr>
        <p:spPr>
          <a:xfrm>
            <a:off x="2365351" y="3903675"/>
            <a:ext cx="90981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rPr>
              <a:t>Very High</a:t>
            </a:r>
            <a:endParaRPr lang="en-US" sz="1000">
              <a:solidFill>
                <a:schemeClr val="bg1"/>
              </a:solidFill>
              <a:cs typeface="Calibri"/>
            </a:endParaRPr>
          </a:p>
        </p:txBody>
      </p:sp>
      <p:sp>
        <p:nvSpPr>
          <p:cNvPr id="13" name="TextBox 12">
            <a:extLst>
              <a:ext uri="{FF2B5EF4-FFF2-40B4-BE49-F238E27FC236}">
                <a16:creationId xmlns:a16="http://schemas.microsoft.com/office/drawing/2014/main" id="{F61E4489-8206-46CF-AE30-00ECC3666236}"/>
              </a:ext>
            </a:extLst>
          </p:cNvPr>
          <p:cNvSpPr txBox="1"/>
          <p:nvPr/>
        </p:nvSpPr>
        <p:spPr>
          <a:xfrm>
            <a:off x="6568048" y="3911629"/>
            <a:ext cx="90981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rPr>
              <a:t>Very High</a:t>
            </a:r>
            <a:endParaRPr lang="en-US" sz="1000">
              <a:solidFill>
                <a:schemeClr val="bg1"/>
              </a:solidFill>
              <a:cs typeface="Calibri"/>
            </a:endParaRPr>
          </a:p>
        </p:txBody>
      </p:sp>
      <p:sp>
        <p:nvSpPr>
          <p:cNvPr id="15" name="TextBox 14">
            <a:extLst>
              <a:ext uri="{FF2B5EF4-FFF2-40B4-BE49-F238E27FC236}">
                <a16:creationId xmlns:a16="http://schemas.microsoft.com/office/drawing/2014/main" id="{69B9F5E5-AE7C-450C-B264-51274EC355D2}"/>
              </a:ext>
            </a:extLst>
          </p:cNvPr>
          <p:cNvSpPr txBox="1"/>
          <p:nvPr/>
        </p:nvSpPr>
        <p:spPr>
          <a:xfrm>
            <a:off x="2326584" y="4123490"/>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rPr>
              <a:t> High</a:t>
            </a:r>
            <a:endParaRPr lang="en-US" sz="1000">
              <a:solidFill>
                <a:schemeClr val="bg1"/>
              </a:solidFill>
              <a:cs typeface="Calibri"/>
            </a:endParaRPr>
          </a:p>
        </p:txBody>
      </p:sp>
      <p:sp>
        <p:nvSpPr>
          <p:cNvPr id="17" name="TextBox 16">
            <a:extLst>
              <a:ext uri="{FF2B5EF4-FFF2-40B4-BE49-F238E27FC236}">
                <a16:creationId xmlns:a16="http://schemas.microsoft.com/office/drawing/2014/main" id="{28A59C93-6378-4386-88EA-11FB03BCC955}"/>
              </a:ext>
            </a:extLst>
          </p:cNvPr>
          <p:cNvSpPr txBox="1"/>
          <p:nvPr/>
        </p:nvSpPr>
        <p:spPr>
          <a:xfrm>
            <a:off x="6565823" y="4123825"/>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rPr>
              <a:t> High</a:t>
            </a:r>
            <a:endParaRPr lang="en-US" sz="1000">
              <a:solidFill>
                <a:schemeClr val="bg1"/>
              </a:solidFill>
              <a:cs typeface="Calibri"/>
            </a:endParaRPr>
          </a:p>
        </p:txBody>
      </p:sp>
      <p:sp>
        <p:nvSpPr>
          <p:cNvPr id="19" name="TextBox 18">
            <a:extLst>
              <a:ext uri="{FF2B5EF4-FFF2-40B4-BE49-F238E27FC236}">
                <a16:creationId xmlns:a16="http://schemas.microsoft.com/office/drawing/2014/main" id="{B5793E0C-0334-46D3-9681-C736643AE2B3}"/>
              </a:ext>
            </a:extLst>
          </p:cNvPr>
          <p:cNvSpPr txBox="1"/>
          <p:nvPr/>
        </p:nvSpPr>
        <p:spPr>
          <a:xfrm>
            <a:off x="2335273" y="4313320"/>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bg1"/>
                </a:solidFill>
              </a:rPr>
              <a:t>Moderate</a:t>
            </a:r>
            <a:endParaRPr lang="en-US"/>
          </a:p>
        </p:txBody>
      </p:sp>
      <p:sp>
        <p:nvSpPr>
          <p:cNvPr id="21" name="TextBox 20">
            <a:extLst>
              <a:ext uri="{FF2B5EF4-FFF2-40B4-BE49-F238E27FC236}">
                <a16:creationId xmlns:a16="http://schemas.microsoft.com/office/drawing/2014/main" id="{AD8C9307-7564-4693-908A-2725276203F4}"/>
              </a:ext>
            </a:extLst>
          </p:cNvPr>
          <p:cNvSpPr txBox="1"/>
          <p:nvPr/>
        </p:nvSpPr>
        <p:spPr>
          <a:xfrm>
            <a:off x="6588697" y="4351594"/>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bg1"/>
                </a:solidFill>
              </a:rPr>
              <a:t>Moderate</a:t>
            </a:r>
            <a:endParaRPr lang="en-US"/>
          </a:p>
        </p:txBody>
      </p:sp>
      <p:sp>
        <p:nvSpPr>
          <p:cNvPr id="23" name="TextBox 22">
            <a:extLst>
              <a:ext uri="{FF2B5EF4-FFF2-40B4-BE49-F238E27FC236}">
                <a16:creationId xmlns:a16="http://schemas.microsoft.com/office/drawing/2014/main" id="{0D50EA68-B131-49AF-9D27-085363CEE8DD}"/>
              </a:ext>
            </a:extLst>
          </p:cNvPr>
          <p:cNvSpPr txBox="1"/>
          <p:nvPr/>
        </p:nvSpPr>
        <p:spPr>
          <a:xfrm>
            <a:off x="2371917" y="4509550"/>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bg1"/>
                </a:solidFill>
                <a:cs typeface="Calibri"/>
              </a:rPr>
              <a:t>Low</a:t>
            </a:r>
          </a:p>
        </p:txBody>
      </p:sp>
      <p:sp>
        <p:nvSpPr>
          <p:cNvPr id="25" name="TextBox 24">
            <a:extLst>
              <a:ext uri="{FF2B5EF4-FFF2-40B4-BE49-F238E27FC236}">
                <a16:creationId xmlns:a16="http://schemas.microsoft.com/office/drawing/2014/main" id="{69DA5156-BF94-4EF4-A080-157CF05A5F94}"/>
              </a:ext>
            </a:extLst>
          </p:cNvPr>
          <p:cNvSpPr txBox="1"/>
          <p:nvPr/>
        </p:nvSpPr>
        <p:spPr>
          <a:xfrm>
            <a:off x="6590965" y="4557610"/>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bg1"/>
                </a:solidFill>
                <a:cs typeface="Calibri"/>
              </a:rPr>
              <a:t>Low</a:t>
            </a:r>
          </a:p>
        </p:txBody>
      </p:sp>
      <p:sp>
        <p:nvSpPr>
          <p:cNvPr id="27" name="TextBox 26">
            <a:extLst>
              <a:ext uri="{FF2B5EF4-FFF2-40B4-BE49-F238E27FC236}">
                <a16:creationId xmlns:a16="http://schemas.microsoft.com/office/drawing/2014/main" id="{673BBAE7-F5EA-4878-B487-3D6A9790A5D5}"/>
              </a:ext>
            </a:extLst>
          </p:cNvPr>
          <p:cNvSpPr txBox="1"/>
          <p:nvPr/>
        </p:nvSpPr>
        <p:spPr>
          <a:xfrm>
            <a:off x="2363820" y="4695086"/>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cs typeface="Calibri"/>
              </a:rPr>
              <a:t>Very Low</a:t>
            </a:r>
            <a:endParaRPr lang="en-US">
              <a:solidFill>
                <a:schemeClr val="bg1"/>
              </a:solidFill>
            </a:endParaRPr>
          </a:p>
        </p:txBody>
      </p:sp>
      <p:sp>
        <p:nvSpPr>
          <p:cNvPr id="29" name="TextBox 28">
            <a:extLst>
              <a:ext uri="{FF2B5EF4-FFF2-40B4-BE49-F238E27FC236}">
                <a16:creationId xmlns:a16="http://schemas.microsoft.com/office/drawing/2014/main" id="{2382A8BE-ED62-4948-92E5-67F528F30D20}"/>
              </a:ext>
            </a:extLst>
          </p:cNvPr>
          <p:cNvSpPr txBox="1"/>
          <p:nvPr/>
        </p:nvSpPr>
        <p:spPr>
          <a:xfrm>
            <a:off x="6565823" y="4805540"/>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cs typeface="Calibri"/>
              </a:rPr>
              <a:t>Very Low</a:t>
            </a:r>
            <a:endParaRPr lang="en-US">
              <a:solidFill>
                <a:schemeClr val="bg1"/>
              </a:solidFill>
            </a:endParaRPr>
          </a:p>
        </p:txBody>
      </p:sp>
      <p:pic>
        <p:nvPicPr>
          <p:cNvPr id="31" name="Picture 14">
            <a:extLst>
              <a:ext uri="{FF2B5EF4-FFF2-40B4-BE49-F238E27FC236}">
                <a16:creationId xmlns:a16="http://schemas.microsoft.com/office/drawing/2014/main" id="{D8AC79AD-B035-48A9-9E4E-28FD982F3130}"/>
              </a:ext>
            </a:extLst>
          </p:cNvPr>
          <p:cNvPicPr>
            <a:picLocks noChangeAspect="1"/>
          </p:cNvPicPr>
          <p:nvPr/>
        </p:nvPicPr>
        <p:blipFill>
          <a:blip r:embed="rId6"/>
          <a:stretch>
            <a:fillRect/>
          </a:stretch>
        </p:blipFill>
        <p:spPr>
          <a:xfrm>
            <a:off x="2576990" y="6099397"/>
            <a:ext cx="1402539" cy="75833"/>
          </a:xfrm>
          <a:prstGeom prst="rect">
            <a:avLst/>
          </a:prstGeom>
        </p:spPr>
      </p:pic>
      <p:pic>
        <p:nvPicPr>
          <p:cNvPr id="33" name="Picture 11" descr="Icon&#10;&#10;Description automatically generated">
            <a:extLst>
              <a:ext uri="{FF2B5EF4-FFF2-40B4-BE49-F238E27FC236}">
                <a16:creationId xmlns:a16="http://schemas.microsoft.com/office/drawing/2014/main" id="{AC7FF030-BD13-4CA4-A378-C0B7C3202E80}"/>
              </a:ext>
            </a:extLst>
          </p:cNvPr>
          <p:cNvPicPr>
            <a:picLocks noChangeAspect="1"/>
          </p:cNvPicPr>
          <p:nvPr/>
        </p:nvPicPr>
        <p:blipFill>
          <a:blip r:embed="rId7"/>
          <a:stretch>
            <a:fillRect/>
          </a:stretch>
        </p:blipFill>
        <p:spPr>
          <a:xfrm>
            <a:off x="6306390" y="5503151"/>
            <a:ext cx="227098" cy="670600"/>
          </a:xfrm>
          <a:prstGeom prst="rect">
            <a:avLst/>
          </a:prstGeom>
        </p:spPr>
      </p:pic>
      <p:pic>
        <p:nvPicPr>
          <p:cNvPr id="35" name="Picture 11" descr="Icon&#10;&#10;Description automatically generated">
            <a:extLst>
              <a:ext uri="{FF2B5EF4-FFF2-40B4-BE49-F238E27FC236}">
                <a16:creationId xmlns:a16="http://schemas.microsoft.com/office/drawing/2014/main" id="{64BFA2DE-B360-44DF-90F4-ACE07C23A752}"/>
              </a:ext>
            </a:extLst>
          </p:cNvPr>
          <p:cNvPicPr>
            <a:picLocks noChangeAspect="1"/>
          </p:cNvPicPr>
          <p:nvPr/>
        </p:nvPicPr>
        <p:blipFill>
          <a:blip r:embed="rId7"/>
          <a:stretch>
            <a:fillRect/>
          </a:stretch>
        </p:blipFill>
        <p:spPr>
          <a:xfrm>
            <a:off x="2099968" y="5545808"/>
            <a:ext cx="232660" cy="631666"/>
          </a:xfrm>
          <a:prstGeom prst="rect">
            <a:avLst/>
          </a:prstGeom>
        </p:spPr>
      </p:pic>
      <p:pic>
        <p:nvPicPr>
          <p:cNvPr id="36" name="Picture 14">
            <a:extLst>
              <a:ext uri="{FF2B5EF4-FFF2-40B4-BE49-F238E27FC236}">
                <a16:creationId xmlns:a16="http://schemas.microsoft.com/office/drawing/2014/main" id="{F696FFD3-15DD-4C0E-9DA0-D3C65C723235}"/>
              </a:ext>
            </a:extLst>
          </p:cNvPr>
          <p:cNvPicPr>
            <a:picLocks noChangeAspect="1"/>
          </p:cNvPicPr>
          <p:nvPr/>
        </p:nvPicPr>
        <p:blipFill>
          <a:blip r:embed="rId6"/>
          <a:stretch>
            <a:fillRect/>
          </a:stretch>
        </p:blipFill>
        <p:spPr>
          <a:xfrm>
            <a:off x="6751366" y="6099548"/>
            <a:ext cx="1402539" cy="75833"/>
          </a:xfrm>
          <a:prstGeom prst="rect">
            <a:avLst/>
          </a:prstGeom>
        </p:spPr>
      </p:pic>
      <p:pic>
        <p:nvPicPr>
          <p:cNvPr id="38" name="Picture 15">
            <a:extLst>
              <a:ext uri="{FF2B5EF4-FFF2-40B4-BE49-F238E27FC236}">
                <a16:creationId xmlns:a16="http://schemas.microsoft.com/office/drawing/2014/main" id="{EB7722AA-6A12-46DA-9230-05C3EA60FE03}"/>
              </a:ext>
            </a:extLst>
          </p:cNvPr>
          <p:cNvPicPr>
            <a:picLocks noChangeAspect="1"/>
          </p:cNvPicPr>
          <p:nvPr/>
        </p:nvPicPr>
        <p:blipFill>
          <a:blip r:embed="rId8"/>
          <a:stretch>
            <a:fillRect/>
          </a:stretch>
        </p:blipFill>
        <p:spPr>
          <a:xfrm>
            <a:off x="6710940" y="5889337"/>
            <a:ext cx="85440" cy="115733"/>
          </a:xfrm>
          <a:prstGeom prst="rect">
            <a:avLst/>
          </a:prstGeom>
        </p:spPr>
      </p:pic>
      <p:pic>
        <p:nvPicPr>
          <p:cNvPr id="40" name="Picture 15">
            <a:extLst>
              <a:ext uri="{FF2B5EF4-FFF2-40B4-BE49-F238E27FC236}">
                <a16:creationId xmlns:a16="http://schemas.microsoft.com/office/drawing/2014/main" id="{972AC7FC-BE02-4B3D-87A6-41CF490A62C6}"/>
              </a:ext>
            </a:extLst>
          </p:cNvPr>
          <p:cNvPicPr>
            <a:picLocks noChangeAspect="1"/>
          </p:cNvPicPr>
          <p:nvPr/>
        </p:nvPicPr>
        <p:blipFill>
          <a:blip r:embed="rId8"/>
          <a:stretch>
            <a:fillRect/>
          </a:stretch>
        </p:blipFill>
        <p:spPr>
          <a:xfrm>
            <a:off x="2535561" y="5893436"/>
            <a:ext cx="85440" cy="115733"/>
          </a:xfrm>
          <a:prstGeom prst="rect">
            <a:avLst/>
          </a:prstGeom>
        </p:spPr>
      </p:pic>
      <p:pic>
        <p:nvPicPr>
          <p:cNvPr id="46" name="Picture 17">
            <a:extLst>
              <a:ext uri="{FF2B5EF4-FFF2-40B4-BE49-F238E27FC236}">
                <a16:creationId xmlns:a16="http://schemas.microsoft.com/office/drawing/2014/main" id="{4BF3C5C4-AA66-4CE0-B176-EDA20E453B3A}"/>
              </a:ext>
            </a:extLst>
          </p:cNvPr>
          <p:cNvPicPr>
            <a:picLocks noChangeAspect="1"/>
          </p:cNvPicPr>
          <p:nvPr/>
        </p:nvPicPr>
        <p:blipFill>
          <a:blip r:embed="rId9"/>
          <a:stretch>
            <a:fillRect/>
          </a:stretch>
        </p:blipFill>
        <p:spPr>
          <a:xfrm>
            <a:off x="7426474" y="5893932"/>
            <a:ext cx="52997" cy="111937"/>
          </a:xfrm>
          <a:prstGeom prst="rect">
            <a:avLst/>
          </a:prstGeom>
        </p:spPr>
      </p:pic>
      <p:pic>
        <p:nvPicPr>
          <p:cNvPr id="48" name="Picture 17">
            <a:extLst>
              <a:ext uri="{FF2B5EF4-FFF2-40B4-BE49-F238E27FC236}">
                <a16:creationId xmlns:a16="http://schemas.microsoft.com/office/drawing/2014/main" id="{E89AA8AC-B71D-4B8E-873C-732AAFC2EBCA}"/>
              </a:ext>
            </a:extLst>
          </p:cNvPr>
          <p:cNvPicPr>
            <a:picLocks noChangeAspect="1"/>
          </p:cNvPicPr>
          <p:nvPr/>
        </p:nvPicPr>
        <p:blipFill>
          <a:blip r:embed="rId9"/>
          <a:stretch>
            <a:fillRect/>
          </a:stretch>
        </p:blipFill>
        <p:spPr>
          <a:xfrm>
            <a:off x="3280744" y="5880675"/>
            <a:ext cx="52997" cy="111937"/>
          </a:xfrm>
          <a:prstGeom prst="rect">
            <a:avLst/>
          </a:prstGeom>
        </p:spPr>
      </p:pic>
      <p:pic>
        <p:nvPicPr>
          <p:cNvPr id="50" name="Picture 18">
            <a:extLst>
              <a:ext uri="{FF2B5EF4-FFF2-40B4-BE49-F238E27FC236}">
                <a16:creationId xmlns:a16="http://schemas.microsoft.com/office/drawing/2014/main" id="{F4453B6C-7551-4A25-9CC9-38D1D69E2E23}"/>
              </a:ext>
            </a:extLst>
          </p:cNvPr>
          <p:cNvPicPr>
            <a:picLocks noChangeAspect="1"/>
          </p:cNvPicPr>
          <p:nvPr/>
        </p:nvPicPr>
        <p:blipFill>
          <a:blip r:embed="rId10"/>
          <a:stretch>
            <a:fillRect/>
          </a:stretch>
        </p:blipFill>
        <p:spPr>
          <a:xfrm>
            <a:off x="3603984" y="5880953"/>
            <a:ext cx="534976" cy="110005"/>
          </a:xfrm>
          <a:prstGeom prst="rect">
            <a:avLst/>
          </a:prstGeom>
        </p:spPr>
      </p:pic>
      <p:pic>
        <p:nvPicPr>
          <p:cNvPr id="52" name="Picture 18">
            <a:extLst>
              <a:ext uri="{FF2B5EF4-FFF2-40B4-BE49-F238E27FC236}">
                <a16:creationId xmlns:a16="http://schemas.microsoft.com/office/drawing/2014/main" id="{B02D9595-79FD-4ADE-BA51-8680AA7ED5BB}"/>
              </a:ext>
            </a:extLst>
          </p:cNvPr>
          <p:cNvPicPr>
            <a:picLocks noChangeAspect="1"/>
          </p:cNvPicPr>
          <p:nvPr/>
        </p:nvPicPr>
        <p:blipFill>
          <a:blip r:embed="rId10"/>
          <a:stretch>
            <a:fillRect/>
          </a:stretch>
        </p:blipFill>
        <p:spPr>
          <a:xfrm>
            <a:off x="7815311" y="5901653"/>
            <a:ext cx="534976" cy="110005"/>
          </a:xfrm>
          <a:prstGeom prst="rect">
            <a:avLst/>
          </a:prstGeom>
        </p:spPr>
      </p:pic>
      <p:sp>
        <p:nvSpPr>
          <p:cNvPr id="53" name="TextBox 52">
            <a:extLst>
              <a:ext uri="{FF2B5EF4-FFF2-40B4-BE49-F238E27FC236}">
                <a16:creationId xmlns:a16="http://schemas.microsoft.com/office/drawing/2014/main" id="{1C1EBC3E-6C81-4BC9-A1B1-8D654DFC3F1D}"/>
              </a:ext>
            </a:extLst>
          </p:cNvPr>
          <p:cNvSpPr txBox="1"/>
          <p:nvPr/>
        </p:nvSpPr>
        <p:spPr>
          <a:xfrm>
            <a:off x="1981436" y="1170215"/>
            <a:ext cx="40709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entury Gothic"/>
              </a:rPr>
              <a:t>Heat Vulnerability by Census Tract </a:t>
            </a:r>
          </a:p>
        </p:txBody>
      </p:sp>
    </p:spTree>
    <p:extLst>
      <p:ext uri="{BB962C8B-B14F-4D97-AF65-F5344CB8AC3E}">
        <p14:creationId xmlns:p14="http://schemas.microsoft.com/office/powerpoint/2010/main" val="402495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3" descr="Map&#10;&#10;Description automatically generated">
            <a:extLst>
              <a:ext uri="{FF2B5EF4-FFF2-40B4-BE49-F238E27FC236}">
                <a16:creationId xmlns:a16="http://schemas.microsoft.com/office/drawing/2014/main" id="{64992C0F-8365-4452-B20E-86F2B43422C6}"/>
              </a:ext>
            </a:extLst>
          </p:cNvPr>
          <p:cNvPicPr>
            <a:picLocks noChangeAspect="1"/>
          </p:cNvPicPr>
          <p:nvPr/>
        </p:nvPicPr>
        <p:blipFill>
          <a:blip r:embed="rId3"/>
          <a:stretch>
            <a:fillRect/>
          </a:stretch>
        </p:blipFill>
        <p:spPr>
          <a:xfrm>
            <a:off x="1780270" y="770291"/>
            <a:ext cx="4313882" cy="5587681"/>
          </a:xfrm>
          <a:prstGeom prst="rect">
            <a:avLst/>
          </a:prstGeom>
        </p:spPr>
      </p:pic>
      <p:pic>
        <p:nvPicPr>
          <p:cNvPr id="4" name="Picture 4" descr="Map&#10;&#10;Description automatically generated">
            <a:extLst>
              <a:ext uri="{FF2B5EF4-FFF2-40B4-BE49-F238E27FC236}">
                <a16:creationId xmlns:a16="http://schemas.microsoft.com/office/drawing/2014/main" id="{5E59A33D-0723-422A-8E3A-731060237487}"/>
              </a:ext>
            </a:extLst>
          </p:cNvPr>
          <p:cNvPicPr>
            <a:picLocks noChangeAspect="1"/>
          </p:cNvPicPr>
          <p:nvPr/>
        </p:nvPicPr>
        <p:blipFill>
          <a:blip r:embed="rId4"/>
          <a:stretch>
            <a:fillRect/>
          </a:stretch>
        </p:blipFill>
        <p:spPr>
          <a:xfrm>
            <a:off x="6097844" y="779553"/>
            <a:ext cx="4304889" cy="5582702"/>
          </a:xfrm>
          <a:prstGeom prst="rect">
            <a:avLst/>
          </a:prstGeom>
        </p:spPr>
      </p:pic>
      <p:sp>
        <p:nvSpPr>
          <p:cNvPr id="5" name="TextBox 4">
            <a:extLst>
              <a:ext uri="{FF2B5EF4-FFF2-40B4-BE49-F238E27FC236}">
                <a16:creationId xmlns:a16="http://schemas.microsoft.com/office/drawing/2014/main" id="{1B660531-8C8B-41D5-8915-C76A5E909126}"/>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pic>
        <p:nvPicPr>
          <p:cNvPr id="6" name="Picture 6" descr="A picture containing text, clipart&#10;&#10;Description automatically generated">
            <a:extLst>
              <a:ext uri="{FF2B5EF4-FFF2-40B4-BE49-F238E27FC236}">
                <a16:creationId xmlns:a16="http://schemas.microsoft.com/office/drawing/2014/main" id="{F27920A5-C946-4DDE-AE55-5677E7962270}"/>
              </a:ext>
            </a:extLst>
          </p:cNvPr>
          <p:cNvPicPr>
            <a:picLocks noChangeAspect="1"/>
          </p:cNvPicPr>
          <p:nvPr/>
        </p:nvPicPr>
        <p:blipFill>
          <a:blip r:embed="rId5"/>
          <a:stretch>
            <a:fillRect/>
          </a:stretch>
        </p:blipFill>
        <p:spPr>
          <a:xfrm>
            <a:off x="1941681" y="3837153"/>
            <a:ext cx="294997" cy="937344"/>
          </a:xfrm>
          <a:prstGeom prst="rect">
            <a:avLst/>
          </a:prstGeom>
        </p:spPr>
      </p:pic>
      <p:sp>
        <p:nvSpPr>
          <p:cNvPr id="7" name="TextBox 6">
            <a:extLst>
              <a:ext uri="{FF2B5EF4-FFF2-40B4-BE49-F238E27FC236}">
                <a16:creationId xmlns:a16="http://schemas.microsoft.com/office/drawing/2014/main" id="{7198BAEC-B774-4FDC-9DBF-801418D25937}"/>
              </a:ext>
            </a:extLst>
          </p:cNvPr>
          <p:cNvSpPr txBox="1"/>
          <p:nvPr/>
        </p:nvSpPr>
        <p:spPr>
          <a:xfrm>
            <a:off x="2879558" y="142374"/>
            <a:ext cx="690412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chemeClr val="accent1">
                    <a:lumMod val="75000"/>
                  </a:schemeClr>
                </a:solidFill>
                <a:latin typeface="Century Gothic"/>
                <a:ea typeface="+mn-lt"/>
                <a:cs typeface="+mn-lt"/>
              </a:rPr>
              <a:t>Results: Heat Risk Maps </a:t>
            </a:r>
            <a:endParaRPr lang="en-US" sz="4000" b="1" dirty="0">
              <a:solidFill>
                <a:schemeClr val="accent1">
                  <a:lumMod val="75000"/>
                </a:schemeClr>
              </a:solidFill>
            </a:endParaRPr>
          </a:p>
        </p:txBody>
      </p:sp>
      <p:pic>
        <p:nvPicPr>
          <p:cNvPr id="8" name="Picture 6" descr="A picture containing text, clipart&#10;&#10;Description automatically generated">
            <a:extLst>
              <a:ext uri="{FF2B5EF4-FFF2-40B4-BE49-F238E27FC236}">
                <a16:creationId xmlns:a16="http://schemas.microsoft.com/office/drawing/2014/main" id="{7367FFC9-6E34-4D9E-AE8F-51A5C9EE2DC3}"/>
              </a:ext>
            </a:extLst>
          </p:cNvPr>
          <p:cNvPicPr>
            <a:picLocks noChangeAspect="1"/>
          </p:cNvPicPr>
          <p:nvPr/>
        </p:nvPicPr>
        <p:blipFill>
          <a:blip r:embed="rId5"/>
          <a:stretch>
            <a:fillRect/>
          </a:stretch>
        </p:blipFill>
        <p:spPr>
          <a:xfrm>
            <a:off x="6281268" y="3831008"/>
            <a:ext cx="300559" cy="942906"/>
          </a:xfrm>
          <a:prstGeom prst="rect">
            <a:avLst/>
          </a:prstGeom>
        </p:spPr>
      </p:pic>
      <p:sp>
        <p:nvSpPr>
          <p:cNvPr id="3" name="TextBox 2">
            <a:extLst>
              <a:ext uri="{FF2B5EF4-FFF2-40B4-BE49-F238E27FC236}">
                <a16:creationId xmlns:a16="http://schemas.microsoft.com/office/drawing/2014/main" id="{1283CB44-C7B6-4BEA-ABA3-2607CAB720A1}"/>
              </a:ext>
            </a:extLst>
          </p:cNvPr>
          <p:cNvSpPr txBox="1"/>
          <p:nvPr/>
        </p:nvSpPr>
        <p:spPr>
          <a:xfrm>
            <a:off x="2188077" y="3781142"/>
            <a:ext cx="90981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bg1"/>
                </a:solidFill>
              </a:rPr>
              <a:t>Very High</a:t>
            </a:r>
            <a:endParaRPr lang="en-US" sz="1000" dirty="0">
              <a:solidFill>
                <a:schemeClr val="bg1"/>
              </a:solidFill>
              <a:cs typeface="Calibri"/>
            </a:endParaRPr>
          </a:p>
        </p:txBody>
      </p:sp>
      <p:sp>
        <p:nvSpPr>
          <p:cNvPr id="11" name="TextBox 10">
            <a:extLst>
              <a:ext uri="{FF2B5EF4-FFF2-40B4-BE49-F238E27FC236}">
                <a16:creationId xmlns:a16="http://schemas.microsoft.com/office/drawing/2014/main" id="{0B83EA5A-1F7F-4D1C-B8CC-DF58501E82A1}"/>
              </a:ext>
            </a:extLst>
          </p:cNvPr>
          <p:cNvSpPr txBox="1"/>
          <p:nvPr/>
        </p:nvSpPr>
        <p:spPr>
          <a:xfrm>
            <a:off x="6514595" y="3829653"/>
            <a:ext cx="90981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bg1"/>
                </a:solidFill>
              </a:rPr>
              <a:t>Very High</a:t>
            </a:r>
            <a:endParaRPr lang="en-US" sz="1000" dirty="0">
              <a:solidFill>
                <a:schemeClr val="bg1"/>
              </a:solidFill>
              <a:cs typeface="Calibri"/>
            </a:endParaRPr>
          </a:p>
        </p:txBody>
      </p:sp>
      <p:sp>
        <p:nvSpPr>
          <p:cNvPr id="13" name="TextBox 12">
            <a:extLst>
              <a:ext uri="{FF2B5EF4-FFF2-40B4-BE49-F238E27FC236}">
                <a16:creationId xmlns:a16="http://schemas.microsoft.com/office/drawing/2014/main" id="{48CAD753-7FAD-4C49-B2C2-219A9BA9B3F1}"/>
              </a:ext>
            </a:extLst>
          </p:cNvPr>
          <p:cNvSpPr txBox="1"/>
          <p:nvPr/>
        </p:nvSpPr>
        <p:spPr>
          <a:xfrm>
            <a:off x="2160434" y="3995730"/>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bg1"/>
                </a:solidFill>
              </a:rPr>
              <a:t> High</a:t>
            </a:r>
            <a:endParaRPr lang="en-US" sz="1000" dirty="0">
              <a:solidFill>
                <a:schemeClr val="bg1"/>
              </a:solidFill>
              <a:cs typeface="Calibri"/>
            </a:endParaRPr>
          </a:p>
        </p:txBody>
      </p:sp>
      <p:sp>
        <p:nvSpPr>
          <p:cNvPr id="15" name="TextBox 14">
            <a:extLst>
              <a:ext uri="{FF2B5EF4-FFF2-40B4-BE49-F238E27FC236}">
                <a16:creationId xmlns:a16="http://schemas.microsoft.com/office/drawing/2014/main" id="{1DE05420-E8A5-4082-94A5-5D262C3AD313}"/>
              </a:ext>
            </a:extLst>
          </p:cNvPr>
          <p:cNvSpPr txBox="1"/>
          <p:nvPr/>
        </p:nvSpPr>
        <p:spPr>
          <a:xfrm>
            <a:off x="6514594" y="3993682"/>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bg1"/>
                </a:solidFill>
              </a:rPr>
              <a:t> High</a:t>
            </a:r>
            <a:endParaRPr lang="en-US" sz="1000" dirty="0">
              <a:solidFill>
                <a:schemeClr val="bg1"/>
              </a:solidFill>
              <a:cs typeface="Calibri"/>
            </a:endParaRPr>
          </a:p>
        </p:txBody>
      </p:sp>
      <p:sp>
        <p:nvSpPr>
          <p:cNvPr id="17" name="TextBox 16">
            <a:extLst>
              <a:ext uri="{FF2B5EF4-FFF2-40B4-BE49-F238E27FC236}">
                <a16:creationId xmlns:a16="http://schemas.microsoft.com/office/drawing/2014/main" id="{86A4C99A-D422-4196-B103-5B467EC7B996}"/>
              </a:ext>
            </a:extLst>
          </p:cNvPr>
          <p:cNvSpPr txBox="1"/>
          <p:nvPr/>
        </p:nvSpPr>
        <p:spPr>
          <a:xfrm>
            <a:off x="2175187" y="4199527"/>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chemeClr val="bg1"/>
                </a:solidFill>
              </a:rPr>
              <a:t>Moderate</a:t>
            </a:r>
            <a:endParaRPr lang="en-US" dirty="0"/>
          </a:p>
        </p:txBody>
      </p:sp>
      <p:sp>
        <p:nvSpPr>
          <p:cNvPr id="19" name="TextBox 18">
            <a:extLst>
              <a:ext uri="{FF2B5EF4-FFF2-40B4-BE49-F238E27FC236}">
                <a16:creationId xmlns:a16="http://schemas.microsoft.com/office/drawing/2014/main" id="{0966A93B-B9D9-4B9B-A559-78B5EBC441B1}"/>
              </a:ext>
            </a:extLst>
          </p:cNvPr>
          <p:cNvSpPr txBox="1"/>
          <p:nvPr/>
        </p:nvSpPr>
        <p:spPr>
          <a:xfrm>
            <a:off x="6517721" y="4178953"/>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chemeClr val="bg1"/>
                </a:solidFill>
              </a:rPr>
              <a:t>Moderate</a:t>
            </a:r>
            <a:endParaRPr lang="en-US" dirty="0"/>
          </a:p>
        </p:txBody>
      </p:sp>
      <p:sp>
        <p:nvSpPr>
          <p:cNvPr id="21" name="TextBox 20">
            <a:extLst>
              <a:ext uri="{FF2B5EF4-FFF2-40B4-BE49-F238E27FC236}">
                <a16:creationId xmlns:a16="http://schemas.microsoft.com/office/drawing/2014/main" id="{FC368871-E45E-450C-B1EF-F2E2670E0397}"/>
              </a:ext>
            </a:extLst>
          </p:cNvPr>
          <p:cNvSpPr txBox="1"/>
          <p:nvPr/>
        </p:nvSpPr>
        <p:spPr>
          <a:xfrm>
            <a:off x="2188077" y="4396260"/>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chemeClr val="bg1"/>
                </a:solidFill>
                <a:cs typeface="Calibri"/>
              </a:rPr>
              <a:t>Low</a:t>
            </a:r>
          </a:p>
        </p:txBody>
      </p:sp>
      <p:sp>
        <p:nvSpPr>
          <p:cNvPr id="23" name="TextBox 22">
            <a:extLst>
              <a:ext uri="{FF2B5EF4-FFF2-40B4-BE49-F238E27FC236}">
                <a16:creationId xmlns:a16="http://schemas.microsoft.com/office/drawing/2014/main" id="{06FE9AC4-474F-4EA1-8956-834FE3A0F4F8}"/>
              </a:ext>
            </a:extLst>
          </p:cNvPr>
          <p:cNvSpPr txBox="1"/>
          <p:nvPr/>
        </p:nvSpPr>
        <p:spPr>
          <a:xfrm>
            <a:off x="6514259" y="4364227"/>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dirty="0">
                <a:solidFill>
                  <a:schemeClr val="bg1"/>
                </a:solidFill>
                <a:cs typeface="Calibri"/>
              </a:rPr>
              <a:t>Low</a:t>
            </a:r>
          </a:p>
        </p:txBody>
      </p:sp>
      <p:sp>
        <p:nvSpPr>
          <p:cNvPr id="25" name="TextBox 24">
            <a:extLst>
              <a:ext uri="{FF2B5EF4-FFF2-40B4-BE49-F238E27FC236}">
                <a16:creationId xmlns:a16="http://schemas.microsoft.com/office/drawing/2014/main" id="{189E4CF4-239D-4F06-9789-AFD1A3749C3C}"/>
              </a:ext>
            </a:extLst>
          </p:cNvPr>
          <p:cNvSpPr txBox="1"/>
          <p:nvPr/>
        </p:nvSpPr>
        <p:spPr>
          <a:xfrm>
            <a:off x="2171893" y="4567878"/>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bg1"/>
                </a:solidFill>
                <a:cs typeface="Calibri"/>
              </a:rPr>
              <a:t>Very Low</a:t>
            </a:r>
            <a:endParaRPr lang="en-US" dirty="0">
              <a:solidFill>
                <a:schemeClr val="bg1"/>
              </a:solidFill>
            </a:endParaRPr>
          </a:p>
        </p:txBody>
      </p:sp>
      <p:sp>
        <p:nvSpPr>
          <p:cNvPr id="27" name="TextBox 26">
            <a:extLst>
              <a:ext uri="{FF2B5EF4-FFF2-40B4-BE49-F238E27FC236}">
                <a16:creationId xmlns:a16="http://schemas.microsoft.com/office/drawing/2014/main" id="{DC02A9FD-FEBB-463E-93C9-82C07060DDD2}"/>
              </a:ext>
            </a:extLst>
          </p:cNvPr>
          <p:cNvSpPr txBox="1"/>
          <p:nvPr/>
        </p:nvSpPr>
        <p:spPr>
          <a:xfrm>
            <a:off x="6520156" y="4570221"/>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bg1"/>
                </a:solidFill>
                <a:cs typeface="Calibri"/>
              </a:rPr>
              <a:t>Very Low</a:t>
            </a:r>
            <a:endParaRPr lang="en-US" dirty="0">
              <a:solidFill>
                <a:schemeClr val="bg1"/>
              </a:solidFill>
            </a:endParaRPr>
          </a:p>
        </p:txBody>
      </p:sp>
      <p:pic>
        <p:nvPicPr>
          <p:cNvPr id="29" name="Picture 14">
            <a:extLst>
              <a:ext uri="{FF2B5EF4-FFF2-40B4-BE49-F238E27FC236}">
                <a16:creationId xmlns:a16="http://schemas.microsoft.com/office/drawing/2014/main" id="{66C717F3-0727-480A-9545-3AD2EA35FAE4}"/>
              </a:ext>
            </a:extLst>
          </p:cNvPr>
          <p:cNvPicPr>
            <a:picLocks noChangeAspect="1"/>
          </p:cNvPicPr>
          <p:nvPr/>
        </p:nvPicPr>
        <p:blipFill>
          <a:blip r:embed="rId6"/>
          <a:stretch>
            <a:fillRect/>
          </a:stretch>
        </p:blipFill>
        <p:spPr>
          <a:xfrm>
            <a:off x="6762657" y="6054509"/>
            <a:ext cx="1402539" cy="75833"/>
          </a:xfrm>
          <a:prstGeom prst="rect">
            <a:avLst/>
          </a:prstGeom>
        </p:spPr>
      </p:pic>
      <p:pic>
        <p:nvPicPr>
          <p:cNvPr id="31" name="Picture 14">
            <a:extLst>
              <a:ext uri="{FF2B5EF4-FFF2-40B4-BE49-F238E27FC236}">
                <a16:creationId xmlns:a16="http://schemas.microsoft.com/office/drawing/2014/main" id="{6569662D-F547-4655-BF58-18AC35833364}"/>
              </a:ext>
            </a:extLst>
          </p:cNvPr>
          <p:cNvPicPr>
            <a:picLocks noChangeAspect="1"/>
          </p:cNvPicPr>
          <p:nvPr/>
        </p:nvPicPr>
        <p:blipFill>
          <a:blip r:embed="rId6"/>
          <a:stretch>
            <a:fillRect/>
          </a:stretch>
        </p:blipFill>
        <p:spPr>
          <a:xfrm>
            <a:off x="2347148" y="6089888"/>
            <a:ext cx="1402539" cy="75833"/>
          </a:xfrm>
          <a:prstGeom prst="rect">
            <a:avLst/>
          </a:prstGeom>
        </p:spPr>
      </p:pic>
      <p:pic>
        <p:nvPicPr>
          <p:cNvPr id="33" name="Picture 11" descr="Icon&#10;&#10;Description automatically generated">
            <a:extLst>
              <a:ext uri="{FF2B5EF4-FFF2-40B4-BE49-F238E27FC236}">
                <a16:creationId xmlns:a16="http://schemas.microsoft.com/office/drawing/2014/main" id="{5FF09C6F-9657-442B-B3D7-3BFD372682D1}"/>
              </a:ext>
            </a:extLst>
          </p:cNvPr>
          <p:cNvPicPr>
            <a:picLocks noChangeAspect="1"/>
          </p:cNvPicPr>
          <p:nvPr/>
        </p:nvPicPr>
        <p:blipFill>
          <a:blip r:embed="rId7"/>
          <a:stretch>
            <a:fillRect/>
          </a:stretch>
        </p:blipFill>
        <p:spPr>
          <a:xfrm>
            <a:off x="1942326" y="5560286"/>
            <a:ext cx="232660" cy="631666"/>
          </a:xfrm>
          <a:prstGeom prst="rect">
            <a:avLst/>
          </a:prstGeom>
        </p:spPr>
      </p:pic>
      <p:pic>
        <p:nvPicPr>
          <p:cNvPr id="34" name="Picture 11" descr="Icon&#10;&#10;Description automatically generated">
            <a:extLst>
              <a:ext uri="{FF2B5EF4-FFF2-40B4-BE49-F238E27FC236}">
                <a16:creationId xmlns:a16="http://schemas.microsoft.com/office/drawing/2014/main" id="{1AC94BDC-A03A-4362-AA38-279E9706D6BD}"/>
              </a:ext>
            </a:extLst>
          </p:cNvPr>
          <p:cNvPicPr>
            <a:picLocks noChangeAspect="1"/>
          </p:cNvPicPr>
          <p:nvPr/>
        </p:nvPicPr>
        <p:blipFill>
          <a:blip r:embed="rId7"/>
          <a:stretch>
            <a:fillRect/>
          </a:stretch>
        </p:blipFill>
        <p:spPr>
          <a:xfrm>
            <a:off x="6280135" y="5532643"/>
            <a:ext cx="232660" cy="631666"/>
          </a:xfrm>
          <a:prstGeom prst="rect">
            <a:avLst/>
          </a:prstGeom>
        </p:spPr>
      </p:pic>
      <p:pic>
        <p:nvPicPr>
          <p:cNvPr id="36" name="Picture 15">
            <a:extLst>
              <a:ext uri="{FF2B5EF4-FFF2-40B4-BE49-F238E27FC236}">
                <a16:creationId xmlns:a16="http://schemas.microsoft.com/office/drawing/2014/main" id="{C8C15E58-CC99-42F2-8C55-B07171286245}"/>
              </a:ext>
            </a:extLst>
          </p:cNvPr>
          <p:cNvPicPr>
            <a:picLocks noChangeAspect="1"/>
          </p:cNvPicPr>
          <p:nvPr/>
        </p:nvPicPr>
        <p:blipFill>
          <a:blip r:embed="rId8"/>
          <a:stretch>
            <a:fillRect/>
          </a:stretch>
        </p:blipFill>
        <p:spPr>
          <a:xfrm>
            <a:off x="6675227" y="5839405"/>
            <a:ext cx="85440" cy="115733"/>
          </a:xfrm>
          <a:prstGeom prst="rect">
            <a:avLst/>
          </a:prstGeom>
        </p:spPr>
      </p:pic>
      <p:pic>
        <p:nvPicPr>
          <p:cNvPr id="38" name="Picture 15">
            <a:extLst>
              <a:ext uri="{FF2B5EF4-FFF2-40B4-BE49-F238E27FC236}">
                <a16:creationId xmlns:a16="http://schemas.microsoft.com/office/drawing/2014/main" id="{9194A3CE-08A6-4134-B5A9-5CDF92B6DEBA}"/>
              </a:ext>
            </a:extLst>
          </p:cNvPr>
          <p:cNvPicPr>
            <a:picLocks noChangeAspect="1"/>
          </p:cNvPicPr>
          <p:nvPr/>
        </p:nvPicPr>
        <p:blipFill>
          <a:blip r:embed="rId8"/>
          <a:stretch>
            <a:fillRect/>
          </a:stretch>
        </p:blipFill>
        <p:spPr>
          <a:xfrm>
            <a:off x="2300723" y="5873199"/>
            <a:ext cx="85440" cy="115733"/>
          </a:xfrm>
          <a:prstGeom prst="rect">
            <a:avLst/>
          </a:prstGeom>
        </p:spPr>
      </p:pic>
      <p:pic>
        <p:nvPicPr>
          <p:cNvPr id="44" name="Picture 17">
            <a:extLst>
              <a:ext uri="{FF2B5EF4-FFF2-40B4-BE49-F238E27FC236}">
                <a16:creationId xmlns:a16="http://schemas.microsoft.com/office/drawing/2014/main" id="{3844D806-4E1D-4411-AE53-9D9E313B387D}"/>
              </a:ext>
            </a:extLst>
          </p:cNvPr>
          <p:cNvPicPr>
            <a:picLocks noChangeAspect="1"/>
          </p:cNvPicPr>
          <p:nvPr/>
        </p:nvPicPr>
        <p:blipFill>
          <a:blip r:embed="rId9"/>
          <a:stretch>
            <a:fillRect/>
          </a:stretch>
        </p:blipFill>
        <p:spPr>
          <a:xfrm>
            <a:off x="7465575" y="5848557"/>
            <a:ext cx="52997" cy="111937"/>
          </a:xfrm>
          <a:prstGeom prst="rect">
            <a:avLst/>
          </a:prstGeom>
        </p:spPr>
      </p:pic>
      <p:pic>
        <p:nvPicPr>
          <p:cNvPr id="46" name="Picture 17">
            <a:extLst>
              <a:ext uri="{FF2B5EF4-FFF2-40B4-BE49-F238E27FC236}">
                <a16:creationId xmlns:a16="http://schemas.microsoft.com/office/drawing/2014/main" id="{B1538880-9021-41EF-8311-0A18CEDA2F60}"/>
              </a:ext>
            </a:extLst>
          </p:cNvPr>
          <p:cNvPicPr>
            <a:picLocks noChangeAspect="1"/>
          </p:cNvPicPr>
          <p:nvPr/>
        </p:nvPicPr>
        <p:blipFill>
          <a:blip r:embed="rId9"/>
          <a:stretch>
            <a:fillRect/>
          </a:stretch>
        </p:blipFill>
        <p:spPr>
          <a:xfrm>
            <a:off x="3046176" y="5878877"/>
            <a:ext cx="52997" cy="111937"/>
          </a:xfrm>
          <a:prstGeom prst="rect">
            <a:avLst/>
          </a:prstGeom>
        </p:spPr>
      </p:pic>
      <p:pic>
        <p:nvPicPr>
          <p:cNvPr id="48" name="Picture 18">
            <a:extLst>
              <a:ext uri="{FF2B5EF4-FFF2-40B4-BE49-F238E27FC236}">
                <a16:creationId xmlns:a16="http://schemas.microsoft.com/office/drawing/2014/main" id="{8C81C782-9F35-4D2B-8018-CD09C20A299C}"/>
              </a:ext>
            </a:extLst>
          </p:cNvPr>
          <p:cNvPicPr>
            <a:picLocks noChangeAspect="1"/>
          </p:cNvPicPr>
          <p:nvPr/>
        </p:nvPicPr>
        <p:blipFill>
          <a:blip r:embed="rId10"/>
          <a:stretch>
            <a:fillRect/>
          </a:stretch>
        </p:blipFill>
        <p:spPr>
          <a:xfrm>
            <a:off x="3407036" y="5880701"/>
            <a:ext cx="534976" cy="110005"/>
          </a:xfrm>
          <a:prstGeom prst="rect">
            <a:avLst/>
          </a:prstGeom>
        </p:spPr>
      </p:pic>
      <p:pic>
        <p:nvPicPr>
          <p:cNvPr id="50" name="Picture 18">
            <a:extLst>
              <a:ext uri="{FF2B5EF4-FFF2-40B4-BE49-F238E27FC236}">
                <a16:creationId xmlns:a16="http://schemas.microsoft.com/office/drawing/2014/main" id="{580890E8-DDC5-4BF1-9C5B-F792584DBFE3}"/>
              </a:ext>
            </a:extLst>
          </p:cNvPr>
          <p:cNvPicPr>
            <a:picLocks noChangeAspect="1"/>
          </p:cNvPicPr>
          <p:nvPr/>
        </p:nvPicPr>
        <p:blipFill>
          <a:blip r:embed="rId10"/>
          <a:stretch>
            <a:fillRect/>
          </a:stretch>
        </p:blipFill>
        <p:spPr>
          <a:xfrm>
            <a:off x="7823718" y="5822906"/>
            <a:ext cx="534976" cy="110005"/>
          </a:xfrm>
          <a:prstGeom prst="rect">
            <a:avLst/>
          </a:prstGeom>
        </p:spPr>
      </p:pic>
      <p:sp>
        <p:nvSpPr>
          <p:cNvPr id="52" name="TextBox 51">
            <a:extLst>
              <a:ext uri="{FF2B5EF4-FFF2-40B4-BE49-F238E27FC236}">
                <a16:creationId xmlns:a16="http://schemas.microsoft.com/office/drawing/2014/main" id="{41F4450E-F41D-4973-A8E7-BD7AD7CEF385}"/>
              </a:ext>
            </a:extLst>
          </p:cNvPr>
          <p:cNvSpPr txBox="1"/>
          <p:nvPr/>
        </p:nvSpPr>
        <p:spPr>
          <a:xfrm>
            <a:off x="1899218" y="948778"/>
            <a:ext cx="407093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latin typeface="Century Gothic"/>
              </a:rPr>
              <a:t>Heat Risk by Census Tract </a:t>
            </a:r>
          </a:p>
        </p:txBody>
      </p:sp>
      <p:sp>
        <p:nvSpPr>
          <p:cNvPr id="53" name="TextBox 52">
            <a:extLst>
              <a:ext uri="{FF2B5EF4-FFF2-40B4-BE49-F238E27FC236}">
                <a16:creationId xmlns:a16="http://schemas.microsoft.com/office/drawing/2014/main" id="{389636C3-0C0A-449C-A365-812334D5D750}"/>
              </a:ext>
            </a:extLst>
          </p:cNvPr>
          <p:cNvSpPr txBox="1"/>
          <p:nvPr/>
        </p:nvSpPr>
        <p:spPr>
          <a:xfrm>
            <a:off x="6228622" y="949071"/>
            <a:ext cx="419124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latin typeface="Century Gothic"/>
              </a:rPr>
              <a:t>Heat Risk by Census Block </a:t>
            </a:r>
          </a:p>
        </p:txBody>
      </p:sp>
    </p:spTree>
    <p:extLst>
      <p:ext uri="{BB962C8B-B14F-4D97-AF65-F5344CB8AC3E}">
        <p14:creationId xmlns:p14="http://schemas.microsoft.com/office/powerpoint/2010/main" val="308152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Map&#10;&#10;Description automatically generated">
            <a:extLst>
              <a:ext uri="{FF2B5EF4-FFF2-40B4-BE49-F238E27FC236}">
                <a16:creationId xmlns:a16="http://schemas.microsoft.com/office/drawing/2014/main" id="{64992C0F-8365-4452-B20E-86F2B43422C6}"/>
              </a:ext>
            </a:extLst>
          </p:cNvPr>
          <p:cNvPicPr>
            <a:picLocks noChangeAspect="1"/>
          </p:cNvPicPr>
          <p:nvPr/>
        </p:nvPicPr>
        <p:blipFill>
          <a:blip r:embed="rId3"/>
          <a:stretch>
            <a:fillRect/>
          </a:stretch>
        </p:blipFill>
        <p:spPr>
          <a:xfrm>
            <a:off x="1849022" y="850501"/>
            <a:ext cx="4245130" cy="5496012"/>
          </a:xfrm>
          <a:prstGeom prst="rect">
            <a:avLst/>
          </a:prstGeom>
        </p:spPr>
      </p:pic>
      <p:pic>
        <p:nvPicPr>
          <p:cNvPr id="4" name="Picture 4" descr="Map&#10;&#10;Description automatically generated">
            <a:extLst>
              <a:ext uri="{FF2B5EF4-FFF2-40B4-BE49-F238E27FC236}">
                <a16:creationId xmlns:a16="http://schemas.microsoft.com/office/drawing/2014/main" id="{5E59A33D-0723-422A-8E3A-731060237487}"/>
              </a:ext>
            </a:extLst>
          </p:cNvPr>
          <p:cNvPicPr>
            <a:picLocks noChangeAspect="1"/>
          </p:cNvPicPr>
          <p:nvPr/>
        </p:nvPicPr>
        <p:blipFill>
          <a:blip r:embed="rId4"/>
          <a:stretch>
            <a:fillRect/>
          </a:stretch>
        </p:blipFill>
        <p:spPr>
          <a:xfrm>
            <a:off x="6149408" y="848306"/>
            <a:ext cx="4236137" cy="5502491"/>
          </a:xfrm>
          <a:prstGeom prst="rect">
            <a:avLst/>
          </a:prstGeom>
        </p:spPr>
      </p:pic>
      <p:sp>
        <p:nvSpPr>
          <p:cNvPr id="5" name="TextBox 4">
            <a:extLst>
              <a:ext uri="{FF2B5EF4-FFF2-40B4-BE49-F238E27FC236}">
                <a16:creationId xmlns:a16="http://schemas.microsoft.com/office/drawing/2014/main" id="{1B660531-8C8B-41D5-8915-C76A5E909126}"/>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6" name="Picture 6" descr="A picture containing text, clipart&#10;&#10;Description automatically generated">
            <a:extLst>
              <a:ext uri="{FF2B5EF4-FFF2-40B4-BE49-F238E27FC236}">
                <a16:creationId xmlns:a16="http://schemas.microsoft.com/office/drawing/2014/main" id="{F27920A5-C946-4DDE-AE55-5677E7962270}"/>
              </a:ext>
            </a:extLst>
          </p:cNvPr>
          <p:cNvPicPr>
            <a:picLocks noChangeAspect="1"/>
          </p:cNvPicPr>
          <p:nvPr/>
        </p:nvPicPr>
        <p:blipFill>
          <a:blip r:embed="rId5"/>
          <a:stretch>
            <a:fillRect/>
          </a:stretch>
        </p:blipFill>
        <p:spPr>
          <a:xfrm>
            <a:off x="2004704" y="3837153"/>
            <a:ext cx="294997" cy="937344"/>
          </a:xfrm>
          <a:prstGeom prst="rect">
            <a:avLst/>
          </a:prstGeom>
        </p:spPr>
      </p:pic>
      <p:sp>
        <p:nvSpPr>
          <p:cNvPr id="7" name="TextBox 6">
            <a:extLst>
              <a:ext uri="{FF2B5EF4-FFF2-40B4-BE49-F238E27FC236}">
                <a16:creationId xmlns:a16="http://schemas.microsoft.com/office/drawing/2014/main" id="{7198BAEC-B774-4FDC-9DBF-801418D25937}"/>
              </a:ext>
            </a:extLst>
          </p:cNvPr>
          <p:cNvSpPr txBox="1"/>
          <p:nvPr/>
        </p:nvSpPr>
        <p:spPr>
          <a:xfrm>
            <a:off x="2879558" y="142374"/>
            <a:ext cx="690412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accent1">
                    <a:lumMod val="75000"/>
                  </a:schemeClr>
                </a:solidFill>
                <a:latin typeface="Century Gothic"/>
                <a:ea typeface="+mn-lt"/>
                <a:cs typeface="+mn-lt"/>
              </a:rPr>
              <a:t>Results: Heat Risk Maps </a:t>
            </a:r>
            <a:endParaRPr lang="en-US" sz="4000" b="1">
              <a:solidFill>
                <a:schemeClr val="accent1">
                  <a:lumMod val="75000"/>
                </a:schemeClr>
              </a:solidFill>
            </a:endParaRPr>
          </a:p>
        </p:txBody>
      </p:sp>
      <p:pic>
        <p:nvPicPr>
          <p:cNvPr id="8" name="Picture 6" descr="A picture containing text, clipart&#10;&#10;Description automatically generated">
            <a:extLst>
              <a:ext uri="{FF2B5EF4-FFF2-40B4-BE49-F238E27FC236}">
                <a16:creationId xmlns:a16="http://schemas.microsoft.com/office/drawing/2014/main" id="{7367FFC9-6E34-4D9E-AE8F-51A5C9EE2DC3}"/>
              </a:ext>
            </a:extLst>
          </p:cNvPr>
          <p:cNvPicPr>
            <a:picLocks noChangeAspect="1"/>
          </p:cNvPicPr>
          <p:nvPr/>
        </p:nvPicPr>
        <p:blipFill>
          <a:blip r:embed="rId5"/>
          <a:stretch>
            <a:fillRect/>
          </a:stretch>
        </p:blipFill>
        <p:spPr>
          <a:xfrm>
            <a:off x="6332832" y="3825279"/>
            <a:ext cx="300559" cy="942906"/>
          </a:xfrm>
          <a:prstGeom prst="rect">
            <a:avLst/>
          </a:prstGeom>
        </p:spPr>
      </p:pic>
      <p:sp>
        <p:nvSpPr>
          <p:cNvPr id="3" name="TextBox 2">
            <a:extLst>
              <a:ext uri="{FF2B5EF4-FFF2-40B4-BE49-F238E27FC236}">
                <a16:creationId xmlns:a16="http://schemas.microsoft.com/office/drawing/2014/main" id="{1283CB44-C7B6-4BEA-ABA3-2607CAB720A1}"/>
              </a:ext>
            </a:extLst>
          </p:cNvPr>
          <p:cNvSpPr txBox="1"/>
          <p:nvPr/>
        </p:nvSpPr>
        <p:spPr>
          <a:xfrm>
            <a:off x="2228182" y="3838435"/>
            <a:ext cx="90981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rPr>
              <a:t>Very High</a:t>
            </a:r>
            <a:endParaRPr lang="en-US" sz="1000">
              <a:solidFill>
                <a:schemeClr val="bg1"/>
              </a:solidFill>
              <a:cs typeface="Calibri"/>
            </a:endParaRPr>
          </a:p>
        </p:txBody>
      </p:sp>
      <p:sp>
        <p:nvSpPr>
          <p:cNvPr id="11" name="TextBox 10">
            <a:extLst>
              <a:ext uri="{FF2B5EF4-FFF2-40B4-BE49-F238E27FC236}">
                <a16:creationId xmlns:a16="http://schemas.microsoft.com/office/drawing/2014/main" id="{0B83EA5A-1F7F-4D1C-B8CC-DF58501E82A1}"/>
              </a:ext>
            </a:extLst>
          </p:cNvPr>
          <p:cNvSpPr txBox="1"/>
          <p:nvPr/>
        </p:nvSpPr>
        <p:spPr>
          <a:xfrm>
            <a:off x="6566159" y="3823924"/>
            <a:ext cx="90981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rPr>
              <a:t>Very High</a:t>
            </a:r>
            <a:endParaRPr lang="en-US" sz="1000">
              <a:solidFill>
                <a:schemeClr val="bg1"/>
              </a:solidFill>
              <a:cs typeface="Calibri"/>
            </a:endParaRPr>
          </a:p>
        </p:txBody>
      </p:sp>
      <p:sp>
        <p:nvSpPr>
          <p:cNvPr id="13" name="TextBox 12">
            <a:extLst>
              <a:ext uri="{FF2B5EF4-FFF2-40B4-BE49-F238E27FC236}">
                <a16:creationId xmlns:a16="http://schemas.microsoft.com/office/drawing/2014/main" id="{48CAD753-7FAD-4C49-B2C2-219A9BA9B3F1}"/>
              </a:ext>
            </a:extLst>
          </p:cNvPr>
          <p:cNvSpPr txBox="1"/>
          <p:nvPr/>
        </p:nvSpPr>
        <p:spPr>
          <a:xfrm>
            <a:off x="2194810" y="3984272"/>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rPr>
              <a:t> High</a:t>
            </a:r>
            <a:endParaRPr lang="en-US" sz="1000">
              <a:solidFill>
                <a:schemeClr val="bg1"/>
              </a:solidFill>
              <a:cs typeface="Calibri"/>
            </a:endParaRPr>
          </a:p>
        </p:txBody>
      </p:sp>
      <p:sp>
        <p:nvSpPr>
          <p:cNvPr id="15" name="TextBox 14">
            <a:extLst>
              <a:ext uri="{FF2B5EF4-FFF2-40B4-BE49-F238E27FC236}">
                <a16:creationId xmlns:a16="http://schemas.microsoft.com/office/drawing/2014/main" id="{1DE05420-E8A5-4082-94A5-5D262C3AD313}"/>
              </a:ext>
            </a:extLst>
          </p:cNvPr>
          <p:cNvSpPr txBox="1"/>
          <p:nvPr/>
        </p:nvSpPr>
        <p:spPr>
          <a:xfrm>
            <a:off x="6566157" y="3982224"/>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rPr>
              <a:t> High</a:t>
            </a:r>
            <a:endParaRPr lang="en-US" sz="1000">
              <a:solidFill>
                <a:schemeClr val="bg1"/>
              </a:solidFill>
              <a:cs typeface="Calibri"/>
            </a:endParaRPr>
          </a:p>
        </p:txBody>
      </p:sp>
      <p:sp>
        <p:nvSpPr>
          <p:cNvPr id="17" name="TextBox 16">
            <a:extLst>
              <a:ext uri="{FF2B5EF4-FFF2-40B4-BE49-F238E27FC236}">
                <a16:creationId xmlns:a16="http://schemas.microsoft.com/office/drawing/2014/main" id="{86A4C99A-D422-4196-B103-5B467EC7B996}"/>
              </a:ext>
            </a:extLst>
          </p:cNvPr>
          <p:cNvSpPr txBox="1"/>
          <p:nvPr/>
        </p:nvSpPr>
        <p:spPr>
          <a:xfrm>
            <a:off x="2226751" y="4170881"/>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bg1"/>
                </a:solidFill>
              </a:rPr>
              <a:t>Moderate</a:t>
            </a:r>
            <a:endParaRPr lang="en-US"/>
          </a:p>
        </p:txBody>
      </p:sp>
      <p:sp>
        <p:nvSpPr>
          <p:cNvPr id="19" name="TextBox 18">
            <a:extLst>
              <a:ext uri="{FF2B5EF4-FFF2-40B4-BE49-F238E27FC236}">
                <a16:creationId xmlns:a16="http://schemas.microsoft.com/office/drawing/2014/main" id="{0966A93B-B9D9-4B9B-A559-78B5EBC441B1}"/>
              </a:ext>
            </a:extLst>
          </p:cNvPr>
          <p:cNvSpPr txBox="1"/>
          <p:nvPr/>
        </p:nvSpPr>
        <p:spPr>
          <a:xfrm>
            <a:off x="6569285" y="4178953"/>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bg1"/>
                </a:solidFill>
              </a:rPr>
              <a:t>Moderate</a:t>
            </a:r>
            <a:endParaRPr lang="en-US"/>
          </a:p>
        </p:txBody>
      </p:sp>
      <p:sp>
        <p:nvSpPr>
          <p:cNvPr id="21" name="TextBox 20">
            <a:extLst>
              <a:ext uri="{FF2B5EF4-FFF2-40B4-BE49-F238E27FC236}">
                <a16:creationId xmlns:a16="http://schemas.microsoft.com/office/drawing/2014/main" id="{FC368871-E45E-450C-B1EF-F2E2670E0397}"/>
              </a:ext>
            </a:extLst>
          </p:cNvPr>
          <p:cNvSpPr txBox="1"/>
          <p:nvPr/>
        </p:nvSpPr>
        <p:spPr>
          <a:xfrm>
            <a:off x="2233911" y="4350425"/>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bg1"/>
                </a:solidFill>
                <a:cs typeface="Calibri"/>
              </a:rPr>
              <a:t>Low</a:t>
            </a:r>
          </a:p>
        </p:txBody>
      </p:sp>
      <p:sp>
        <p:nvSpPr>
          <p:cNvPr id="23" name="TextBox 22">
            <a:extLst>
              <a:ext uri="{FF2B5EF4-FFF2-40B4-BE49-F238E27FC236}">
                <a16:creationId xmlns:a16="http://schemas.microsoft.com/office/drawing/2014/main" id="{06FE9AC4-474F-4EA1-8956-834FE3A0F4F8}"/>
              </a:ext>
            </a:extLst>
          </p:cNvPr>
          <p:cNvSpPr txBox="1"/>
          <p:nvPr/>
        </p:nvSpPr>
        <p:spPr>
          <a:xfrm>
            <a:off x="6571552" y="4352769"/>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bg1"/>
                </a:solidFill>
                <a:cs typeface="Calibri"/>
              </a:rPr>
              <a:t>Low</a:t>
            </a:r>
          </a:p>
        </p:txBody>
      </p:sp>
      <p:sp>
        <p:nvSpPr>
          <p:cNvPr id="25" name="TextBox 24">
            <a:extLst>
              <a:ext uri="{FF2B5EF4-FFF2-40B4-BE49-F238E27FC236}">
                <a16:creationId xmlns:a16="http://schemas.microsoft.com/office/drawing/2014/main" id="{189E4CF4-239D-4F06-9789-AFD1A3749C3C}"/>
              </a:ext>
            </a:extLst>
          </p:cNvPr>
          <p:cNvSpPr txBox="1"/>
          <p:nvPr/>
        </p:nvSpPr>
        <p:spPr>
          <a:xfrm>
            <a:off x="2229186" y="4567878"/>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cs typeface="Calibri"/>
              </a:rPr>
              <a:t>Very Low</a:t>
            </a:r>
            <a:endParaRPr lang="en-US">
              <a:solidFill>
                <a:schemeClr val="bg1"/>
              </a:solidFill>
            </a:endParaRPr>
          </a:p>
        </p:txBody>
      </p:sp>
      <p:sp>
        <p:nvSpPr>
          <p:cNvPr id="27" name="TextBox 26">
            <a:extLst>
              <a:ext uri="{FF2B5EF4-FFF2-40B4-BE49-F238E27FC236}">
                <a16:creationId xmlns:a16="http://schemas.microsoft.com/office/drawing/2014/main" id="{DC02A9FD-FEBB-463E-93C9-82C07060DDD2}"/>
              </a:ext>
            </a:extLst>
          </p:cNvPr>
          <p:cNvSpPr txBox="1"/>
          <p:nvPr/>
        </p:nvSpPr>
        <p:spPr>
          <a:xfrm>
            <a:off x="6571720" y="4524386"/>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cs typeface="Calibri"/>
              </a:rPr>
              <a:t>Very Low</a:t>
            </a:r>
            <a:endParaRPr lang="en-US">
              <a:solidFill>
                <a:schemeClr val="bg1"/>
              </a:solidFill>
            </a:endParaRPr>
          </a:p>
        </p:txBody>
      </p:sp>
      <p:pic>
        <p:nvPicPr>
          <p:cNvPr id="29" name="Picture 14">
            <a:extLst>
              <a:ext uri="{FF2B5EF4-FFF2-40B4-BE49-F238E27FC236}">
                <a16:creationId xmlns:a16="http://schemas.microsoft.com/office/drawing/2014/main" id="{66C717F3-0727-480A-9545-3AD2EA35FAE4}"/>
              </a:ext>
            </a:extLst>
          </p:cNvPr>
          <p:cNvPicPr>
            <a:picLocks noChangeAspect="1"/>
          </p:cNvPicPr>
          <p:nvPr/>
        </p:nvPicPr>
        <p:blipFill>
          <a:blip r:embed="rId6"/>
          <a:stretch>
            <a:fillRect/>
          </a:stretch>
        </p:blipFill>
        <p:spPr>
          <a:xfrm>
            <a:off x="6762657" y="6060238"/>
            <a:ext cx="1402539" cy="75833"/>
          </a:xfrm>
          <a:prstGeom prst="rect">
            <a:avLst/>
          </a:prstGeom>
        </p:spPr>
      </p:pic>
      <p:pic>
        <p:nvPicPr>
          <p:cNvPr id="31" name="Picture 14">
            <a:extLst>
              <a:ext uri="{FF2B5EF4-FFF2-40B4-BE49-F238E27FC236}">
                <a16:creationId xmlns:a16="http://schemas.microsoft.com/office/drawing/2014/main" id="{6569662D-F547-4655-BF58-18AC35833364}"/>
              </a:ext>
            </a:extLst>
          </p:cNvPr>
          <p:cNvPicPr>
            <a:picLocks noChangeAspect="1"/>
          </p:cNvPicPr>
          <p:nvPr/>
        </p:nvPicPr>
        <p:blipFill>
          <a:blip r:embed="rId6"/>
          <a:stretch>
            <a:fillRect/>
          </a:stretch>
        </p:blipFill>
        <p:spPr>
          <a:xfrm>
            <a:off x="2381524" y="6061241"/>
            <a:ext cx="1402539" cy="75833"/>
          </a:xfrm>
          <a:prstGeom prst="rect">
            <a:avLst/>
          </a:prstGeom>
        </p:spPr>
      </p:pic>
      <p:pic>
        <p:nvPicPr>
          <p:cNvPr id="33" name="Picture 11" descr="Icon&#10;&#10;Description automatically generated">
            <a:extLst>
              <a:ext uri="{FF2B5EF4-FFF2-40B4-BE49-F238E27FC236}">
                <a16:creationId xmlns:a16="http://schemas.microsoft.com/office/drawing/2014/main" id="{5FF09C6F-9657-442B-B3D7-3BFD372682D1}"/>
              </a:ext>
            </a:extLst>
          </p:cNvPr>
          <p:cNvPicPr>
            <a:picLocks noChangeAspect="1"/>
          </p:cNvPicPr>
          <p:nvPr/>
        </p:nvPicPr>
        <p:blipFill>
          <a:blip r:embed="rId7"/>
          <a:stretch>
            <a:fillRect/>
          </a:stretch>
        </p:blipFill>
        <p:spPr>
          <a:xfrm>
            <a:off x="2033996" y="5497263"/>
            <a:ext cx="232660" cy="631666"/>
          </a:xfrm>
          <a:prstGeom prst="rect">
            <a:avLst/>
          </a:prstGeom>
        </p:spPr>
      </p:pic>
      <p:pic>
        <p:nvPicPr>
          <p:cNvPr id="34" name="Picture 11" descr="Icon&#10;&#10;Description automatically generated">
            <a:extLst>
              <a:ext uri="{FF2B5EF4-FFF2-40B4-BE49-F238E27FC236}">
                <a16:creationId xmlns:a16="http://schemas.microsoft.com/office/drawing/2014/main" id="{1AC94BDC-A03A-4362-AA38-279E9706D6BD}"/>
              </a:ext>
            </a:extLst>
          </p:cNvPr>
          <p:cNvPicPr>
            <a:picLocks noChangeAspect="1"/>
          </p:cNvPicPr>
          <p:nvPr/>
        </p:nvPicPr>
        <p:blipFill>
          <a:blip r:embed="rId7"/>
          <a:stretch>
            <a:fillRect/>
          </a:stretch>
        </p:blipFill>
        <p:spPr>
          <a:xfrm>
            <a:off x="6331699" y="5492538"/>
            <a:ext cx="232660" cy="631666"/>
          </a:xfrm>
          <a:prstGeom prst="rect">
            <a:avLst/>
          </a:prstGeom>
        </p:spPr>
      </p:pic>
      <p:pic>
        <p:nvPicPr>
          <p:cNvPr id="36" name="Picture 15">
            <a:extLst>
              <a:ext uri="{FF2B5EF4-FFF2-40B4-BE49-F238E27FC236}">
                <a16:creationId xmlns:a16="http://schemas.microsoft.com/office/drawing/2014/main" id="{C8C15E58-CC99-42F2-8C55-B07171286245}"/>
              </a:ext>
            </a:extLst>
          </p:cNvPr>
          <p:cNvPicPr>
            <a:picLocks noChangeAspect="1"/>
          </p:cNvPicPr>
          <p:nvPr/>
        </p:nvPicPr>
        <p:blipFill>
          <a:blip r:embed="rId8"/>
          <a:stretch>
            <a:fillRect/>
          </a:stretch>
        </p:blipFill>
        <p:spPr>
          <a:xfrm>
            <a:off x="6721061" y="5850864"/>
            <a:ext cx="85440" cy="115733"/>
          </a:xfrm>
          <a:prstGeom prst="rect">
            <a:avLst/>
          </a:prstGeom>
        </p:spPr>
      </p:pic>
      <p:pic>
        <p:nvPicPr>
          <p:cNvPr id="38" name="Picture 15">
            <a:extLst>
              <a:ext uri="{FF2B5EF4-FFF2-40B4-BE49-F238E27FC236}">
                <a16:creationId xmlns:a16="http://schemas.microsoft.com/office/drawing/2014/main" id="{9194A3CE-08A6-4134-B5A9-5CDF92B6DEBA}"/>
              </a:ext>
            </a:extLst>
          </p:cNvPr>
          <p:cNvPicPr>
            <a:picLocks noChangeAspect="1"/>
          </p:cNvPicPr>
          <p:nvPr/>
        </p:nvPicPr>
        <p:blipFill>
          <a:blip r:embed="rId8"/>
          <a:stretch>
            <a:fillRect/>
          </a:stretch>
        </p:blipFill>
        <p:spPr>
          <a:xfrm>
            <a:off x="2341099" y="5880011"/>
            <a:ext cx="85440" cy="115733"/>
          </a:xfrm>
          <a:prstGeom prst="rect">
            <a:avLst/>
          </a:prstGeom>
        </p:spPr>
      </p:pic>
      <p:pic>
        <p:nvPicPr>
          <p:cNvPr id="44" name="Picture 17">
            <a:extLst>
              <a:ext uri="{FF2B5EF4-FFF2-40B4-BE49-F238E27FC236}">
                <a16:creationId xmlns:a16="http://schemas.microsoft.com/office/drawing/2014/main" id="{3844D806-4E1D-4411-AE53-9D9E313B387D}"/>
              </a:ext>
            </a:extLst>
          </p:cNvPr>
          <p:cNvPicPr>
            <a:picLocks noChangeAspect="1"/>
          </p:cNvPicPr>
          <p:nvPr/>
        </p:nvPicPr>
        <p:blipFill>
          <a:blip r:embed="rId9"/>
          <a:stretch>
            <a:fillRect/>
          </a:stretch>
        </p:blipFill>
        <p:spPr>
          <a:xfrm>
            <a:off x="7414011" y="5888662"/>
            <a:ext cx="52997" cy="111937"/>
          </a:xfrm>
          <a:prstGeom prst="rect">
            <a:avLst/>
          </a:prstGeom>
        </p:spPr>
      </p:pic>
      <p:pic>
        <p:nvPicPr>
          <p:cNvPr id="46" name="Picture 17">
            <a:extLst>
              <a:ext uri="{FF2B5EF4-FFF2-40B4-BE49-F238E27FC236}">
                <a16:creationId xmlns:a16="http://schemas.microsoft.com/office/drawing/2014/main" id="{B1538880-9021-41EF-8311-0A18CEDA2F60}"/>
              </a:ext>
            </a:extLst>
          </p:cNvPr>
          <p:cNvPicPr>
            <a:picLocks noChangeAspect="1"/>
          </p:cNvPicPr>
          <p:nvPr/>
        </p:nvPicPr>
        <p:blipFill>
          <a:blip r:embed="rId9"/>
          <a:stretch>
            <a:fillRect/>
          </a:stretch>
        </p:blipFill>
        <p:spPr>
          <a:xfrm>
            <a:off x="3051905" y="5884606"/>
            <a:ext cx="52997" cy="111937"/>
          </a:xfrm>
          <a:prstGeom prst="rect">
            <a:avLst/>
          </a:prstGeom>
        </p:spPr>
      </p:pic>
      <p:pic>
        <p:nvPicPr>
          <p:cNvPr id="48" name="Picture 18">
            <a:extLst>
              <a:ext uri="{FF2B5EF4-FFF2-40B4-BE49-F238E27FC236}">
                <a16:creationId xmlns:a16="http://schemas.microsoft.com/office/drawing/2014/main" id="{8C81C782-9F35-4D2B-8018-CD09C20A299C}"/>
              </a:ext>
            </a:extLst>
          </p:cNvPr>
          <p:cNvPicPr>
            <a:picLocks noChangeAspect="1"/>
          </p:cNvPicPr>
          <p:nvPr/>
        </p:nvPicPr>
        <p:blipFill>
          <a:blip r:embed="rId10"/>
          <a:stretch>
            <a:fillRect/>
          </a:stretch>
        </p:blipFill>
        <p:spPr>
          <a:xfrm>
            <a:off x="3481517" y="5886430"/>
            <a:ext cx="534976" cy="110005"/>
          </a:xfrm>
          <a:prstGeom prst="rect">
            <a:avLst/>
          </a:prstGeom>
        </p:spPr>
      </p:pic>
      <p:pic>
        <p:nvPicPr>
          <p:cNvPr id="50" name="Picture 18">
            <a:extLst>
              <a:ext uri="{FF2B5EF4-FFF2-40B4-BE49-F238E27FC236}">
                <a16:creationId xmlns:a16="http://schemas.microsoft.com/office/drawing/2014/main" id="{580890E8-DDC5-4BF1-9C5B-F792584DBFE3}"/>
              </a:ext>
            </a:extLst>
          </p:cNvPr>
          <p:cNvPicPr>
            <a:picLocks noChangeAspect="1"/>
          </p:cNvPicPr>
          <p:nvPr/>
        </p:nvPicPr>
        <p:blipFill>
          <a:blip r:embed="rId10"/>
          <a:stretch>
            <a:fillRect/>
          </a:stretch>
        </p:blipFill>
        <p:spPr>
          <a:xfrm>
            <a:off x="7852364" y="5880199"/>
            <a:ext cx="534976" cy="110005"/>
          </a:xfrm>
          <a:prstGeom prst="rect">
            <a:avLst/>
          </a:prstGeom>
        </p:spPr>
      </p:pic>
      <p:sp>
        <p:nvSpPr>
          <p:cNvPr id="52" name="TextBox 51">
            <a:extLst>
              <a:ext uri="{FF2B5EF4-FFF2-40B4-BE49-F238E27FC236}">
                <a16:creationId xmlns:a16="http://schemas.microsoft.com/office/drawing/2014/main" id="{41F4450E-F41D-4973-A8E7-BD7AD7CEF385}"/>
              </a:ext>
            </a:extLst>
          </p:cNvPr>
          <p:cNvSpPr txBox="1"/>
          <p:nvPr/>
        </p:nvSpPr>
        <p:spPr>
          <a:xfrm>
            <a:off x="1933594" y="1080553"/>
            <a:ext cx="407093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Century Gothic"/>
              </a:rPr>
              <a:t>Heat Risk by Census Tract </a:t>
            </a:r>
          </a:p>
        </p:txBody>
      </p:sp>
      <p:sp>
        <p:nvSpPr>
          <p:cNvPr id="53" name="TextBox 52">
            <a:extLst>
              <a:ext uri="{FF2B5EF4-FFF2-40B4-BE49-F238E27FC236}">
                <a16:creationId xmlns:a16="http://schemas.microsoft.com/office/drawing/2014/main" id="{389636C3-0C0A-449C-A365-812334D5D750}"/>
              </a:ext>
            </a:extLst>
          </p:cNvPr>
          <p:cNvSpPr txBox="1"/>
          <p:nvPr/>
        </p:nvSpPr>
        <p:spPr>
          <a:xfrm>
            <a:off x="6199975" y="1046469"/>
            <a:ext cx="424281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Century Gothic"/>
              </a:rPr>
              <a:t>Heat Risk by Census Block </a:t>
            </a:r>
          </a:p>
        </p:txBody>
      </p:sp>
    </p:spTree>
    <p:extLst>
      <p:ext uri="{BB962C8B-B14F-4D97-AF65-F5344CB8AC3E}">
        <p14:creationId xmlns:p14="http://schemas.microsoft.com/office/powerpoint/2010/main" val="3731898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Map&#10;&#10;Description automatically generated">
            <a:extLst>
              <a:ext uri="{FF2B5EF4-FFF2-40B4-BE49-F238E27FC236}">
                <a16:creationId xmlns:a16="http://schemas.microsoft.com/office/drawing/2014/main" id="{64992C0F-8365-4452-B20E-86F2B43422C6}"/>
              </a:ext>
            </a:extLst>
          </p:cNvPr>
          <p:cNvPicPr>
            <a:picLocks noChangeAspect="1"/>
          </p:cNvPicPr>
          <p:nvPr/>
        </p:nvPicPr>
        <p:blipFill>
          <a:blip r:embed="rId3"/>
          <a:stretch>
            <a:fillRect/>
          </a:stretch>
        </p:blipFill>
        <p:spPr>
          <a:xfrm>
            <a:off x="800556" y="787479"/>
            <a:ext cx="4313882" cy="5570493"/>
          </a:xfrm>
          <a:prstGeom prst="rect">
            <a:avLst/>
          </a:prstGeom>
        </p:spPr>
      </p:pic>
      <p:pic>
        <p:nvPicPr>
          <p:cNvPr id="6" name="Picture 6" descr="A picture containing text, clipart&#10;&#10;Description automatically generated">
            <a:extLst>
              <a:ext uri="{FF2B5EF4-FFF2-40B4-BE49-F238E27FC236}">
                <a16:creationId xmlns:a16="http://schemas.microsoft.com/office/drawing/2014/main" id="{F27920A5-C946-4DDE-AE55-5677E7962270}"/>
              </a:ext>
            </a:extLst>
          </p:cNvPr>
          <p:cNvPicPr>
            <a:picLocks noChangeAspect="1"/>
          </p:cNvPicPr>
          <p:nvPr/>
        </p:nvPicPr>
        <p:blipFill>
          <a:blip r:embed="rId4"/>
          <a:stretch>
            <a:fillRect/>
          </a:stretch>
        </p:blipFill>
        <p:spPr>
          <a:xfrm>
            <a:off x="979155" y="3756942"/>
            <a:ext cx="294997" cy="937344"/>
          </a:xfrm>
          <a:prstGeom prst="rect">
            <a:avLst/>
          </a:prstGeom>
        </p:spPr>
      </p:pic>
      <p:sp>
        <p:nvSpPr>
          <p:cNvPr id="7" name="TextBox 6">
            <a:extLst>
              <a:ext uri="{FF2B5EF4-FFF2-40B4-BE49-F238E27FC236}">
                <a16:creationId xmlns:a16="http://schemas.microsoft.com/office/drawing/2014/main" id="{7198BAEC-B774-4FDC-9DBF-801418D25937}"/>
              </a:ext>
            </a:extLst>
          </p:cNvPr>
          <p:cNvSpPr txBox="1"/>
          <p:nvPr/>
        </p:nvSpPr>
        <p:spPr>
          <a:xfrm>
            <a:off x="361387" y="142374"/>
            <a:ext cx="1161304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accent1">
                    <a:lumMod val="75000"/>
                  </a:schemeClr>
                </a:solidFill>
                <a:latin typeface="Century Gothic"/>
                <a:ea typeface="+mn-lt"/>
                <a:cs typeface="+mn-lt"/>
              </a:rPr>
              <a:t>Results: Heat Risk by Neighborhood   </a:t>
            </a:r>
            <a:endParaRPr lang="en-US" sz="4000" b="1">
              <a:solidFill>
                <a:schemeClr val="accent1">
                  <a:lumMod val="75000"/>
                </a:schemeClr>
              </a:solidFill>
              <a:cs typeface="Calibri"/>
            </a:endParaRPr>
          </a:p>
        </p:txBody>
      </p:sp>
      <p:sp>
        <p:nvSpPr>
          <p:cNvPr id="3" name="TextBox 2">
            <a:extLst>
              <a:ext uri="{FF2B5EF4-FFF2-40B4-BE49-F238E27FC236}">
                <a16:creationId xmlns:a16="http://schemas.microsoft.com/office/drawing/2014/main" id="{1283CB44-C7B6-4BEA-ABA3-2607CAB720A1}"/>
              </a:ext>
            </a:extLst>
          </p:cNvPr>
          <p:cNvSpPr txBox="1"/>
          <p:nvPr/>
        </p:nvSpPr>
        <p:spPr>
          <a:xfrm>
            <a:off x="1214092" y="3758225"/>
            <a:ext cx="90981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rPr>
              <a:t>Very High</a:t>
            </a:r>
            <a:endParaRPr lang="en-US" sz="1000">
              <a:solidFill>
                <a:schemeClr val="bg1"/>
              </a:solidFill>
              <a:cs typeface="Calibri"/>
            </a:endParaRPr>
          </a:p>
        </p:txBody>
      </p:sp>
      <p:sp>
        <p:nvSpPr>
          <p:cNvPr id="11" name="TextBox 10">
            <a:extLst>
              <a:ext uri="{FF2B5EF4-FFF2-40B4-BE49-F238E27FC236}">
                <a16:creationId xmlns:a16="http://schemas.microsoft.com/office/drawing/2014/main" id="{0B83EA5A-1F7F-4D1C-B8CC-DF58501E82A1}"/>
              </a:ext>
            </a:extLst>
          </p:cNvPr>
          <p:cNvSpPr txBox="1"/>
          <p:nvPr/>
        </p:nvSpPr>
        <p:spPr>
          <a:xfrm>
            <a:off x="8382354" y="4041638"/>
            <a:ext cx="90981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rPr>
              <a:t>Very High</a:t>
            </a:r>
            <a:endParaRPr lang="en-US" sz="1000">
              <a:solidFill>
                <a:schemeClr val="bg1"/>
              </a:solidFill>
              <a:cs typeface="Calibri"/>
            </a:endParaRPr>
          </a:p>
        </p:txBody>
      </p:sp>
      <p:sp>
        <p:nvSpPr>
          <p:cNvPr id="13" name="TextBox 12">
            <a:extLst>
              <a:ext uri="{FF2B5EF4-FFF2-40B4-BE49-F238E27FC236}">
                <a16:creationId xmlns:a16="http://schemas.microsoft.com/office/drawing/2014/main" id="{48CAD753-7FAD-4C49-B2C2-219A9BA9B3F1}"/>
              </a:ext>
            </a:extLst>
          </p:cNvPr>
          <p:cNvSpPr txBox="1"/>
          <p:nvPr/>
        </p:nvSpPr>
        <p:spPr>
          <a:xfrm>
            <a:off x="1209367" y="3921249"/>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rPr>
              <a:t> High</a:t>
            </a:r>
            <a:endParaRPr lang="en-US" sz="1000">
              <a:solidFill>
                <a:schemeClr val="bg1"/>
              </a:solidFill>
              <a:cs typeface="Calibri"/>
            </a:endParaRPr>
          </a:p>
        </p:txBody>
      </p:sp>
      <p:sp>
        <p:nvSpPr>
          <p:cNvPr id="15" name="TextBox 14">
            <a:extLst>
              <a:ext uri="{FF2B5EF4-FFF2-40B4-BE49-F238E27FC236}">
                <a16:creationId xmlns:a16="http://schemas.microsoft.com/office/drawing/2014/main" id="{1DE05420-E8A5-4082-94A5-5D262C3AD313}"/>
              </a:ext>
            </a:extLst>
          </p:cNvPr>
          <p:cNvSpPr txBox="1"/>
          <p:nvPr/>
        </p:nvSpPr>
        <p:spPr>
          <a:xfrm>
            <a:off x="8382353" y="4199938"/>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rPr>
              <a:t> High</a:t>
            </a:r>
            <a:endParaRPr lang="en-US" sz="1000">
              <a:solidFill>
                <a:schemeClr val="bg1"/>
              </a:solidFill>
              <a:cs typeface="Calibri"/>
            </a:endParaRPr>
          </a:p>
        </p:txBody>
      </p:sp>
      <p:sp>
        <p:nvSpPr>
          <p:cNvPr id="17" name="TextBox 16">
            <a:extLst>
              <a:ext uri="{FF2B5EF4-FFF2-40B4-BE49-F238E27FC236}">
                <a16:creationId xmlns:a16="http://schemas.microsoft.com/office/drawing/2014/main" id="{86A4C99A-D422-4196-B103-5B467EC7B996}"/>
              </a:ext>
            </a:extLst>
          </p:cNvPr>
          <p:cNvSpPr txBox="1"/>
          <p:nvPr/>
        </p:nvSpPr>
        <p:spPr>
          <a:xfrm>
            <a:off x="1212660" y="4102129"/>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bg1"/>
                </a:solidFill>
              </a:rPr>
              <a:t>Moderate</a:t>
            </a:r>
            <a:endParaRPr lang="en-US"/>
          </a:p>
        </p:txBody>
      </p:sp>
      <p:sp>
        <p:nvSpPr>
          <p:cNvPr id="19" name="TextBox 18">
            <a:extLst>
              <a:ext uri="{FF2B5EF4-FFF2-40B4-BE49-F238E27FC236}">
                <a16:creationId xmlns:a16="http://schemas.microsoft.com/office/drawing/2014/main" id="{0966A93B-B9D9-4B9B-A559-78B5EBC441B1}"/>
              </a:ext>
            </a:extLst>
          </p:cNvPr>
          <p:cNvSpPr txBox="1"/>
          <p:nvPr/>
        </p:nvSpPr>
        <p:spPr>
          <a:xfrm>
            <a:off x="8391210" y="4396667"/>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bg1"/>
                </a:solidFill>
              </a:rPr>
              <a:t>Moderate</a:t>
            </a:r>
            <a:endParaRPr lang="en-US"/>
          </a:p>
        </p:txBody>
      </p:sp>
      <p:sp>
        <p:nvSpPr>
          <p:cNvPr id="21" name="TextBox 20">
            <a:extLst>
              <a:ext uri="{FF2B5EF4-FFF2-40B4-BE49-F238E27FC236}">
                <a16:creationId xmlns:a16="http://schemas.microsoft.com/office/drawing/2014/main" id="{FC368871-E45E-450C-B1EF-F2E2670E0397}"/>
              </a:ext>
            </a:extLst>
          </p:cNvPr>
          <p:cNvSpPr txBox="1"/>
          <p:nvPr/>
        </p:nvSpPr>
        <p:spPr>
          <a:xfrm>
            <a:off x="1214092" y="4304590"/>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bg1"/>
                </a:solidFill>
                <a:cs typeface="Calibri"/>
              </a:rPr>
              <a:t>Low</a:t>
            </a:r>
          </a:p>
        </p:txBody>
      </p:sp>
      <p:sp>
        <p:nvSpPr>
          <p:cNvPr id="23" name="TextBox 22">
            <a:extLst>
              <a:ext uri="{FF2B5EF4-FFF2-40B4-BE49-F238E27FC236}">
                <a16:creationId xmlns:a16="http://schemas.microsoft.com/office/drawing/2014/main" id="{06FE9AC4-474F-4EA1-8956-834FE3A0F4F8}"/>
              </a:ext>
            </a:extLst>
          </p:cNvPr>
          <p:cNvSpPr txBox="1"/>
          <p:nvPr/>
        </p:nvSpPr>
        <p:spPr>
          <a:xfrm>
            <a:off x="8393477" y="4570483"/>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bg1"/>
                </a:solidFill>
                <a:cs typeface="Calibri"/>
              </a:rPr>
              <a:t>Low</a:t>
            </a:r>
          </a:p>
        </p:txBody>
      </p:sp>
      <p:sp>
        <p:nvSpPr>
          <p:cNvPr id="25" name="TextBox 24">
            <a:extLst>
              <a:ext uri="{FF2B5EF4-FFF2-40B4-BE49-F238E27FC236}">
                <a16:creationId xmlns:a16="http://schemas.microsoft.com/office/drawing/2014/main" id="{189E4CF4-239D-4F06-9789-AFD1A3749C3C}"/>
              </a:ext>
            </a:extLst>
          </p:cNvPr>
          <p:cNvSpPr txBox="1"/>
          <p:nvPr/>
        </p:nvSpPr>
        <p:spPr>
          <a:xfrm>
            <a:off x="1209366" y="4487667"/>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cs typeface="Calibri"/>
              </a:rPr>
              <a:t>Very Low</a:t>
            </a:r>
            <a:endParaRPr lang="en-US">
              <a:solidFill>
                <a:schemeClr val="bg1"/>
              </a:solidFill>
            </a:endParaRPr>
          </a:p>
        </p:txBody>
      </p:sp>
      <p:sp>
        <p:nvSpPr>
          <p:cNvPr id="27" name="TextBox 26">
            <a:extLst>
              <a:ext uri="{FF2B5EF4-FFF2-40B4-BE49-F238E27FC236}">
                <a16:creationId xmlns:a16="http://schemas.microsoft.com/office/drawing/2014/main" id="{DC02A9FD-FEBB-463E-93C9-82C07060DDD2}"/>
              </a:ext>
            </a:extLst>
          </p:cNvPr>
          <p:cNvSpPr txBox="1"/>
          <p:nvPr/>
        </p:nvSpPr>
        <p:spPr>
          <a:xfrm>
            <a:off x="8387915" y="4736371"/>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cs typeface="Calibri"/>
              </a:rPr>
              <a:t>Very Low</a:t>
            </a:r>
            <a:endParaRPr lang="en-US">
              <a:solidFill>
                <a:schemeClr val="bg1"/>
              </a:solidFill>
            </a:endParaRPr>
          </a:p>
        </p:txBody>
      </p:sp>
      <p:pic>
        <p:nvPicPr>
          <p:cNvPr id="31" name="Picture 14">
            <a:extLst>
              <a:ext uri="{FF2B5EF4-FFF2-40B4-BE49-F238E27FC236}">
                <a16:creationId xmlns:a16="http://schemas.microsoft.com/office/drawing/2014/main" id="{6569662D-F547-4655-BF58-18AC35833364}"/>
              </a:ext>
            </a:extLst>
          </p:cNvPr>
          <p:cNvPicPr>
            <a:picLocks noChangeAspect="1"/>
          </p:cNvPicPr>
          <p:nvPr/>
        </p:nvPicPr>
        <p:blipFill>
          <a:blip r:embed="rId5"/>
          <a:stretch>
            <a:fillRect/>
          </a:stretch>
        </p:blipFill>
        <p:spPr>
          <a:xfrm>
            <a:off x="1562231" y="6061241"/>
            <a:ext cx="1402539" cy="75833"/>
          </a:xfrm>
          <a:prstGeom prst="rect">
            <a:avLst/>
          </a:prstGeom>
        </p:spPr>
      </p:pic>
      <p:pic>
        <p:nvPicPr>
          <p:cNvPr id="33" name="Picture 11" descr="Icon&#10;&#10;Description automatically generated">
            <a:extLst>
              <a:ext uri="{FF2B5EF4-FFF2-40B4-BE49-F238E27FC236}">
                <a16:creationId xmlns:a16="http://schemas.microsoft.com/office/drawing/2014/main" id="{5FF09C6F-9657-442B-B3D7-3BFD372682D1}"/>
              </a:ext>
            </a:extLst>
          </p:cNvPr>
          <p:cNvPicPr>
            <a:picLocks noChangeAspect="1"/>
          </p:cNvPicPr>
          <p:nvPr/>
        </p:nvPicPr>
        <p:blipFill>
          <a:blip r:embed="rId6"/>
          <a:stretch>
            <a:fillRect/>
          </a:stretch>
        </p:blipFill>
        <p:spPr>
          <a:xfrm>
            <a:off x="979800" y="5462887"/>
            <a:ext cx="232660" cy="631666"/>
          </a:xfrm>
          <a:prstGeom prst="rect">
            <a:avLst/>
          </a:prstGeom>
        </p:spPr>
      </p:pic>
      <p:pic>
        <p:nvPicPr>
          <p:cNvPr id="38" name="Picture 15">
            <a:extLst>
              <a:ext uri="{FF2B5EF4-FFF2-40B4-BE49-F238E27FC236}">
                <a16:creationId xmlns:a16="http://schemas.microsoft.com/office/drawing/2014/main" id="{9194A3CE-08A6-4134-B5A9-5CDF92B6DEBA}"/>
              </a:ext>
            </a:extLst>
          </p:cNvPr>
          <p:cNvPicPr>
            <a:picLocks noChangeAspect="1"/>
          </p:cNvPicPr>
          <p:nvPr/>
        </p:nvPicPr>
        <p:blipFill>
          <a:blip r:embed="rId7"/>
          <a:stretch>
            <a:fillRect/>
          </a:stretch>
        </p:blipFill>
        <p:spPr>
          <a:xfrm>
            <a:off x="1521805" y="5862824"/>
            <a:ext cx="85440" cy="115733"/>
          </a:xfrm>
          <a:prstGeom prst="rect">
            <a:avLst/>
          </a:prstGeom>
        </p:spPr>
      </p:pic>
      <p:pic>
        <p:nvPicPr>
          <p:cNvPr id="46" name="Picture 17">
            <a:extLst>
              <a:ext uri="{FF2B5EF4-FFF2-40B4-BE49-F238E27FC236}">
                <a16:creationId xmlns:a16="http://schemas.microsoft.com/office/drawing/2014/main" id="{B1538880-9021-41EF-8311-0A18CEDA2F60}"/>
              </a:ext>
            </a:extLst>
          </p:cNvPr>
          <p:cNvPicPr>
            <a:picLocks noChangeAspect="1"/>
          </p:cNvPicPr>
          <p:nvPr/>
        </p:nvPicPr>
        <p:blipFill>
          <a:blip r:embed="rId8"/>
          <a:stretch>
            <a:fillRect/>
          </a:stretch>
        </p:blipFill>
        <p:spPr>
          <a:xfrm>
            <a:off x="2261259" y="5861689"/>
            <a:ext cx="52997" cy="111937"/>
          </a:xfrm>
          <a:prstGeom prst="rect">
            <a:avLst/>
          </a:prstGeom>
        </p:spPr>
      </p:pic>
      <p:pic>
        <p:nvPicPr>
          <p:cNvPr id="48" name="Picture 18">
            <a:extLst>
              <a:ext uri="{FF2B5EF4-FFF2-40B4-BE49-F238E27FC236}">
                <a16:creationId xmlns:a16="http://schemas.microsoft.com/office/drawing/2014/main" id="{8C81C782-9F35-4D2B-8018-CD09C20A299C}"/>
              </a:ext>
            </a:extLst>
          </p:cNvPr>
          <p:cNvPicPr>
            <a:picLocks noChangeAspect="1"/>
          </p:cNvPicPr>
          <p:nvPr/>
        </p:nvPicPr>
        <p:blipFill>
          <a:blip r:embed="rId9"/>
          <a:stretch>
            <a:fillRect/>
          </a:stretch>
        </p:blipFill>
        <p:spPr>
          <a:xfrm>
            <a:off x="2564826" y="5863513"/>
            <a:ext cx="534976" cy="110005"/>
          </a:xfrm>
          <a:prstGeom prst="rect">
            <a:avLst/>
          </a:prstGeom>
        </p:spPr>
      </p:pic>
      <p:sp>
        <p:nvSpPr>
          <p:cNvPr id="52" name="TextBox 51">
            <a:extLst>
              <a:ext uri="{FF2B5EF4-FFF2-40B4-BE49-F238E27FC236}">
                <a16:creationId xmlns:a16="http://schemas.microsoft.com/office/drawing/2014/main" id="{41F4450E-F41D-4973-A8E7-BD7AD7CEF385}"/>
              </a:ext>
            </a:extLst>
          </p:cNvPr>
          <p:cNvSpPr txBox="1"/>
          <p:nvPr/>
        </p:nvSpPr>
        <p:spPr>
          <a:xfrm>
            <a:off x="925233" y="983154"/>
            <a:ext cx="407093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Century Gothic"/>
              </a:rPr>
              <a:t>Heat Risk by Census Tract </a:t>
            </a:r>
          </a:p>
        </p:txBody>
      </p:sp>
      <p:pic>
        <p:nvPicPr>
          <p:cNvPr id="12" name="Picture 13" descr="Map&#10;&#10;Description automatically generated">
            <a:extLst>
              <a:ext uri="{FF2B5EF4-FFF2-40B4-BE49-F238E27FC236}">
                <a16:creationId xmlns:a16="http://schemas.microsoft.com/office/drawing/2014/main" id="{FADD76D5-2F2E-4529-A836-6722D776D942}"/>
              </a:ext>
            </a:extLst>
          </p:cNvPr>
          <p:cNvPicPr>
            <a:picLocks noChangeAspect="1"/>
          </p:cNvPicPr>
          <p:nvPr/>
        </p:nvPicPr>
        <p:blipFill>
          <a:blip r:embed="rId10"/>
          <a:stretch>
            <a:fillRect/>
          </a:stretch>
        </p:blipFill>
        <p:spPr>
          <a:xfrm>
            <a:off x="6301575" y="1789378"/>
            <a:ext cx="5506971" cy="3572376"/>
          </a:xfrm>
          <a:prstGeom prst="rect">
            <a:avLst/>
          </a:prstGeom>
          <a:ln w="28575">
            <a:solidFill>
              <a:srgbClr val="FF0000"/>
            </a:solidFill>
          </a:ln>
        </p:spPr>
      </p:pic>
      <p:sp>
        <p:nvSpPr>
          <p:cNvPr id="4" name="Rectangle 3">
            <a:extLst>
              <a:ext uri="{FF2B5EF4-FFF2-40B4-BE49-F238E27FC236}">
                <a16:creationId xmlns:a16="http://schemas.microsoft.com/office/drawing/2014/main" id="{1C5D98B6-E9A0-484E-927A-29F27122F9B9}"/>
              </a:ext>
            </a:extLst>
          </p:cNvPr>
          <p:cNvSpPr/>
          <p:nvPr/>
        </p:nvSpPr>
        <p:spPr>
          <a:xfrm>
            <a:off x="2900182" y="4558820"/>
            <a:ext cx="1231804" cy="6817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348E19A2-770A-4C6C-8F6C-845E6E2FAABB}"/>
              </a:ext>
            </a:extLst>
          </p:cNvPr>
          <p:cNvCxnSpPr/>
          <p:nvPr/>
        </p:nvCxnSpPr>
        <p:spPr>
          <a:xfrm flipV="1">
            <a:off x="4148817" y="1791199"/>
            <a:ext cx="2137038" cy="2778722"/>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D9EC129-286D-4E81-8E89-5F5AE0AAF1A4}"/>
              </a:ext>
            </a:extLst>
          </p:cNvPr>
          <p:cNvCxnSpPr>
            <a:cxnSpLocks/>
          </p:cNvCxnSpPr>
          <p:nvPr/>
        </p:nvCxnSpPr>
        <p:spPr>
          <a:xfrm>
            <a:off x="4137359" y="5234523"/>
            <a:ext cx="2171412" cy="137503"/>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2281B97-6301-4C90-B034-26391ABFDDC3}"/>
              </a:ext>
            </a:extLst>
          </p:cNvPr>
          <p:cNvSpPr txBox="1"/>
          <p:nvPr/>
        </p:nvSpPr>
        <p:spPr>
          <a:xfrm>
            <a:off x="6299248" y="5399743"/>
            <a:ext cx="549900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1">
                    <a:lumMod val="75000"/>
                    <a:lumOff val="25000"/>
                  </a:schemeClr>
                </a:solidFill>
                <a:latin typeface="Century Gothic"/>
                <a:ea typeface="+mn-lt"/>
                <a:cs typeface="+mn-lt"/>
              </a:rPr>
              <a:t>Encanto, Skyline-Paradise Hills, Southeastern San Diego</a:t>
            </a:r>
            <a:endParaRPr lang="en-US"/>
          </a:p>
        </p:txBody>
      </p:sp>
    </p:spTree>
    <p:extLst>
      <p:ext uri="{BB962C8B-B14F-4D97-AF65-F5344CB8AC3E}">
        <p14:creationId xmlns:p14="http://schemas.microsoft.com/office/powerpoint/2010/main" val="37235614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Map&#10;&#10;Description automatically generated">
            <a:extLst>
              <a:ext uri="{FF2B5EF4-FFF2-40B4-BE49-F238E27FC236}">
                <a16:creationId xmlns:a16="http://schemas.microsoft.com/office/drawing/2014/main" id="{D86CF885-4016-44CE-8E47-B244727540BC}"/>
              </a:ext>
            </a:extLst>
          </p:cNvPr>
          <p:cNvPicPr>
            <a:picLocks noChangeAspect="1"/>
          </p:cNvPicPr>
          <p:nvPr/>
        </p:nvPicPr>
        <p:blipFill>
          <a:blip r:embed="rId3"/>
          <a:stretch>
            <a:fillRect/>
          </a:stretch>
        </p:blipFill>
        <p:spPr>
          <a:xfrm>
            <a:off x="861222" y="990038"/>
            <a:ext cx="4115822" cy="5330612"/>
          </a:xfrm>
          <a:prstGeom prst="rect">
            <a:avLst/>
          </a:prstGeom>
        </p:spPr>
      </p:pic>
      <p:sp>
        <p:nvSpPr>
          <p:cNvPr id="7" name="TextBox 6">
            <a:extLst>
              <a:ext uri="{FF2B5EF4-FFF2-40B4-BE49-F238E27FC236}">
                <a16:creationId xmlns:a16="http://schemas.microsoft.com/office/drawing/2014/main" id="{7198BAEC-B774-4FDC-9DBF-801418D25937}"/>
              </a:ext>
            </a:extLst>
          </p:cNvPr>
          <p:cNvSpPr txBox="1"/>
          <p:nvPr/>
        </p:nvSpPr>
        <p:spPr>
          <a:xfrm>
            <a:off x="112183" y="142374"/>
            <a:ext cx="1254643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chemeClr val="accent1">
                    <a:lumMod val="75000"/>
                  </a:schemeClr>
                </a:solidFill>
                <a:latin typeface="Century Gothic"/>
                <a:ea typeface="+mn-lt"/>
                <a:cs typeface="+mn-lt"/>
              </a:rPr>
              <a:t>Results: Heat Risk by Neighborhood</a:t>
            </a:r>
            <a:endParaRPr lang="en-US" sz="4000" b="1" dirty="0">
              <a:solidFill>
                <a:schemeClr val="accent1">
                  <a:lumMod val="75000"/>
                </a:schemeClr>
              </a:solidFill>
              <a:latin typeface="Century Gothic"/>
              <a:cs typeface="Calibri"/>
            </a:endParaRPr>
          </a:p>
        </p:txBody>
      </p:sp>
      <p:sp>
        <p:nvSpPr>
          <p:cNvPr id="3" name="TextBox 2">
            <a:extLst>
              <a:ext uri="{FF2B5EF4-FFF2-40B4-BE49-F238E27FC236}">
                <a16:creationId xmlns:a16="http://schemas.microsoft.com/office/drawing/2014/main" id="{1283CB44-C7B6-4BEA-ABA3-2607CAB720A1}"/>
              </a:ext>
            </a:extLst>
          </p:cNvPr>
          <p:cNvSpPr txBox="1"/>
          <p:nvPr/>
        </p:nvSpPr>
        <p:spPr>
          <a:xfrm>
            <a:off x="1283389" y="4116254"/>
            <a:ext cx="101045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rPr>
              <a:t>Very High</a:t>
            </a:r>
            <a:endParaRPr lang="en-US" sz="1000">
              <a:solidFill>
                <a:schemeClr val="bg1"/>
              </a:solidFill>
              <a:cs typeface="Calibri"/>
            </a:endParaRPr>
          </a:p>
        </p:txBody>
      </p:sp>
      <p:sp>
        <p:nvSpPr>
          <p:cNvPr id="11" name="TextBox 10">
            <a:extLst>
              <a:ext uri="{FF2B5EF4-FFF2-40B4-BE49-F238E27FC236}">
                <a16:creationId xmlns:a16="http://schemas.microsoft.com/office/drawing/2014/main" id="{0B83EA5A-1F7F-4D1C-B8CC-DF58501E82A1}"/>
              </a:ext>
            </a:extLst>
          </p:cNvPr>
          <p:cNvSpPr txBox="1"/>
          <p:nvPr/>
        </p:nvSpPr>
        <p:spPr>
          <a:xfrm>
            <a:off x="8382354" y="4041638"/>
            <a:ext cx="90981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rPr>
              <a:t>Very High</a:t>
            </a:r>
            <a:endParaRPr lang="en-US" sz="1000">
              <a:solidFill>
                <a:schemeClr val="bg1"/>
              </a:solidFill>
              <a:cs typeface="Calibri"/>
            </a:endParaRPr>
          </a:p>
        </p:txBody>
      </p:sp>
      <p:sp>
        <p:nvSpPr>
          <p:cNvPr id="13" name="TextBox 12">
            <a:extLst>
              <a:ext uri="{FF2B5EF4-FFF2-40B4-BE49-F238E27FC236}">
                <a16:creationId xmlns:a16="http://schemas.microsoft.com/office/drawing/2014/main" id="{48CAD753-7FAD-4C49-B2C2-219A9BA9B3F1}"/>
              </a:ext>
            </a:extLst>
          </p:cNvPr>
          <p:cNvSpPr txBox="1"/>
          <p:nvPr/>
        </p:nvSpPr>
        <p:spPr>
          <a:xfrm>
            <a:off x="1263934" y="4277479"/>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rPr>
              <a:t> High</a:t>
            </a:r>
            <a:endParaRPr lang="en-US" sz="1000">
              <a:solidFill>
                <a:schemeClr val="bg1"/>
              </a:solidFill>
              <a:cs typeface="Calibri"/>
            </a:endParaRPr>
          </a:p>
        </p:txBody>
      </p:sp>
      <p:sp>
        <p:nvSpPr>
          <p:cNvPr id="17" name="TextBox 16">
            <a:extLst>
              <a:ext uri="{FF2B5EF4-FFF2-40B4-BE49-F238E27FC236}">
                <a16:creationId xmlns:a16="http://schemas.microsoft.com/office/drawing/2014/main" id="{86A4C99A-D422-4196-B103-5B467EC7B996}"/>
              </a:ext>
            </a:extLst>
          </p:cNvPr>
          <p:cNvSpPr txBox="1"/>
          <p:nvPr/>
        </p:nvSpPr>
        <p:spPr>
          <a:xfrm>
            <a:off x="1285147" y="4489652"/>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bg1"/>
                </a:solidFill>
              </a:rPr>
              <a:t>Moderate</a:t>
            </a:r>
            <a:endParaRPr lang="en-US"/>
          </a:p>
        </p:txBody>
      </p:sp>
      <p:sp>
        <p:nvSpPr>
          <p:cNvPr id="19" name="TextBox 18">
            <a:extLst>
              <a:ext uri="{FF2B5EF4-FFF2-40B4-BE49-F238E27FC236}">
                <a16:creationId xmlns:a16="http://schemas.microsoft.com/office/drawing/2014/main" id="{0966A93B-B9D9-4B9B-A559-78B5EBC441B1}"/>
              </a:ext>
            </a:extLst>
          </p:cNvPr>
          <p:cNvSpPr txBox="1"/>
          <p:nvPr/>
        </p:nvSpPr>
        <p:spPr>
          <a:xfrm>
            <a:off x="8391210" y="4396667"/>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bg1"/>
                </a:solidFill>
              </a:rPr>
              <a:t>Moderate</a:t>
            </a:r>
            <a:endParaRPr lang="en-US"/>
          </a:p>
        </p:txBody>
      </p:sp>
      <p:sp>
        <p:nvSpPr>
          <p:cNvPr id="23" name="TextBox 22">
            <a:extLst>
              <a:ext uri="{FF2B5EF4-FFF2-40B4-BE49-F238E27FC236}">
                <a16:creationId xmlns:a16="http://schemas.microsoft.com/office/drawing/2014/main" id="{06FE9AC4-474F-4EA1-8956-834FE3A0F4F8}"/>
              </a:ext>
            </a:extLst>
          </p:cNvPr>
          <p:cNvSpPr txBox="1"/>
          <p:nvPr/>
        </p:nvSpPr>
        <p:spPr>
          <a:xfrm>
            <a:off x="8393477" y="4570483"/>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bg1"/>
                </a:solidFill>
                <a:cs typeface="Calibri"/>
              </a:rPr>
              <a:t>Low</a:t>
            </a:r>
          </a:p>
        </p:txBody>
      </p:sp>
      <p:sp>
        <p:nvSpPr>
          <p:cNvPr id="25" name="TextBox 24">
            <a:extLst>
              <a:ext uri="{FF2B5EF4-FFF2-40B4-BE49-F238E27FC236}">
                <a16:creationId xmlns:a16="http://schemas.microsoft.com/office/drawing/2014/main" id="{189E4CF4-239D-4F06-9789-AFD1A3749C3C}"/>
              </a:ext>
            </a:extLst>
          </p:cNvPr>
          <p:cNvSpPr txBox="1"/>
          <p:nvPr/>
        </p:nvSpPr>
        <p:spPr>
          <a:xfrm>
            <a:off x="1285085" y="4860172"/>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cs typeface="Calibri"/>
              </a:rPr>
              <a:t>Very Low</a:t>
            </a:r>
            <a:endParaRPr lang="en-US">
              <a:solidFill>
                <a:schemeClr val="bg1"/>
              </a:solidFill>
            </a:endParaRPr>
          </a:p>
        </p:txBody>
      </p:sp>
      <p:sp>
        <p:nvSpPr>
          <p:cNvPr id="27" name="TextBox 26">
            <a:extLst>
              <a:ext uri="{FF2B5EF4-FFF2-40B4-BE49-F238E27FC236}">
                <a16:creationId xmlns:a16="http://schemas.microsoft.com/office/drawing/2014/main" id="{DC02A9FD-FEBB-463E-93C9-82C07060DDD2}"/>
              </a:ext>
            </a:extLst>
          </p:cNvPr>
          <p:cNvSpPr txBox="1"/>
          <p:nvPr/>
        </p:nvSpPr>
        <p:spPr>
          <a:xfrm>
            <a:off x="8387915" y="4736371"/>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cs typeface="Calibri"/>
              </a:rPr>
              <a:t>Very Low</a:t>
            </a:r>
            <a:endParaRPr lang="en-US">
              <a:solidFill>
                <a:schemeClr val="bg1"/>
              </a:solidFill>
            </a:endParaRPr>
          </a:p>
        </p:txBody>
      </p:sp>
      <p:pic>
        <p:nvPicPr>
          <p:cNvPr id="9" name="Picture 9" descr="Map&#10;&#10;Description automatically generated">
            <a:extLst>
              <a:ext uri="{FF2B5EF4-FFF2-40B4-BE49-F238E27FC236}">
                <a16:creationId xmlns:a16="http://schemas.microsoft.com/office/drawing/2014/main" id="{23268731-7D13-4388-B939-892EB2A8AAD4}"/>
              </a:ext>
            </a:extLst>
          </p:cNvPr>
          <p:cNvPicPr>
            <a:picLocks noChangeAspect="1"/>
          </p:cNvPicPr>
          <p:nvPr/>
        </p:nvPicPr>
        <p:blipFill>
          <a:blip r:embed="rId4"/>
          <a:stretch>
            <a:fillRect/>
          </a:stretch>
        </p:blipFill>
        <p:spPr>
          <a:xfrm>
            <a:off x="6996022" y="1236787"/>
            <a:ext cx="4597879" cy="3622428"/>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pic>
        <p:nvPicPr>
          <p:cNvPr id="16" name="Picture 6" descr="A picture containing text, clipart&#10;&#10;Description automatically generated">
            <a:extLst>
              <a:ext uri="{FF2B5EF4-FFF2-40B4-BE49-F238E27FC236}">
                <a16:creationId xmlns:a16="http://schemas.microsoft.com/office/drawing/2014/main" id="{9391E107-E9B5-4A30-96E3-5672F3216873}"/>
              </a:ext>
            </a:extLst>
          </p:cNvPr>
          <p:cNvPicPr>
            <a:picLocks noChangeAspect="1"/>
          </p:cNvPicPr>
          <p:nvPr/>
        </p:nvPicPr>
        <p:blipFill>
          <a:blip r:embed="rId5"/>
          <a:stretch>
            <a:fillRect/>
          </a:stretch>
        </p:blipFill>
        <p:spPr>
          <a:xfrm>
            <a:off x="1024530" y="4115741"/>
            <a:ext cx="294997" cy="937344"/>
          </a:xfrm>
          <a:prstGeom prst="rect">
            <a:avLst/>
          </a:prstGeom>
        </p:spPr>
      </p:pic>
      <p:pic>
        <p:nvPicPr>
          <p:cNvPr id="18" name="Picture 11" descr="Icon&#10;&#10;Description automatically generated">
            <a:extLst>
              <a:ext uri="{FF2B5EF4-FFF2-40B4-BE49-F238E27FC236}">
                <a16:creationId xmlns:a16="http://schemas.microsoft.com/office/drawing/2014/main" id="{C86783B2-1460-4A52-8733-A58CA81AAF82}"/>
              </a:ext>
            </a:extLst>
          </p:cNvPr>
          <p:cNvPicPr>
            <a:picLocks noChangeAspect="1"/>
          </p:cNvPicPr>
          <p:nvPr/>
        </p:nvPicPr>
        <p:blipFill>
          <a:blip r:embed="rId6"/>
          <a:stretch>
            <a:fillRect/>
          </a:stretch>
        </p:blipFill>
        <p:spPr>
          <a:xfrm>
            <a:off x="1093283" y="5437464"/>
            <a:ext cx="232660" cy="631666"/>
          </a:xfrm>
          <a:prstGeom prst="rect">
            <a:avLst/>
          </a:prstGeom>
        </p:spPr>
      </p:pic>
      <p:sp>
        <p:nvSpPr>
          <p:cNvPr id="2" name="Rectangle 1">
            <a:extLst>
              <a:ext uri="{FF2B5EF4-FFF2-40B4-BE49-F238E27FC236}">
                <a16:creationId xmlns:a16="http://schemas.microsoft.com/office/drawing/2014/main" id="{B7F9D5E9-6F32-46FD-A7C1-F1E63BCCBC9C}"/>
              </a:ext>
            </a:extLst>
          </p:cNvPr>
          <p:cNvSpPr/>
          <p:nvPr/>
        </p:nvSpPr>
        <p:spPr>
          <a:xfrm>
            <a:off x="3142369" y="4525384"/>
            <a:ext cx="945593" cy="7261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4">
            <a:extLst>
              <a:ext uri="{FF2B5EF4-FFF2-40B4-BE49-F238E27FC236}">
                <a16:creationId xmlns:a16="http://schemas.microsoft.com/office/drawing/2014/main" id="{605D8A0D-F95B-4628-9747-94EBAA9D1992}"/>
              </a:ext>
            </a:extLst>
          </p:cNvPr>
          <p:cNvPicPr>
            <a:picLocks noChangeAspect="1"/>
          </p:cNvPicPr>
          <p:nvPr/>
        </p:nvPicPr>
        <p:blipFill>
          <a:blip r:embed="rId7"/>
          <a:stretch>
            <a:fillRect/>
          </a:stretch>
        </p:blipFill>
        <p:spPr>
          <a:xfrm>
            <a:off x="1644643" y="6072538"/>
            <a:ext cx="1402539" cy="75833"/>
          </a:xfrm>
          <a:prstGeom prst="rect">
            <a:avLst/>
          </a:prstGeom>
        </p:spPr>
      </p:pic>
      <p:cxnSp>
        <p:nvCxnSpPr>
          <p:cNvPr id="6" name="Straight Arrow Connector 5">
            <a:extLst>
              <a:ext uri="{FF2B5EF4-FFF2-40B4-BE49-F238E27FC236}">
                <a16:creationId xmlns:a16="http://schemas.microsoft.com/office/drawing/2014/main" id="{33FDBEEB-80D7-4402-A5CC-0CD4B4413E79}"/>
              </a:ext>
            </a:extLst>
          </p:cNvPr>
          <p:cNvCxnSpPr>
            <a:cxnSpLocks/>
          </p:cNvCxnSpPr>
          <p:nvPr/>
        </p:nvCxnSpPr>
        <p:spPr>
          <a:xfrm flipV="1">
            <a:off x="4080219" y="4823130"/>
            <a:ext cx="2910017" cy="410923"/>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9F3A148-435E-4A25-A8CE-49643D057836}"/>
              </a:ext>
            </a:extLst>
          </p:cNvPr>
          <p:cNvCxnSpPr>
            <a:cxnSpLocks/>
          </p:cNvCxnSpPr>
          <p:nvPr/>
        </p:nvCxnSpPr>
        <p:spPr>
          <a:xfrm flipV="1">
            <a:off x="3660411" y="1219851"/>
            <a:ext cx="3350147" cy="3229887"/>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7AC721F-61F4-4E38-B7C0-F753E9D096C6}"/>
              </a:ext>
            </a:extLst>
          </p:cNvPr>
          <p:cNvSpPr txBox="1"/>
          <p:nvPr/>
        </p:nvSpPr>
        <p:spPr>
          <a:xfrm>
            <a:off x="1281021" y="4643591"/>
            <a:ext cx="90981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1"/>
                </a:solidFill>
                <a:cs typeface="Calibri"/>
              </a:rPr>
              <a:t>Low</a:t>
            </a:r>
            <a:endParaRPr lang="en-US">
              <a:solidFill>
                <a:schemeClr val="bg1"/>
              </a:solidFill>
            </a:endParaRPr>
          </a:p>
        </p:txBody>
      </p:sp>
      <p:pic>
        <p:nvPicPr>
          <p:cNvPr id="8" name="Picture 18">
            <a:extLst>
              <a:ext uri="{FF2B5EF4-FFF2-40B4-BE49-F238E27FC236}">
                <a16:creationId xmlns:a16="http://schemas.microsoft.com/office/drawing/2014/main" id="{6D9FD12F-9EC6-4E48-9341-B2F0ACCC70FC}"/>
              </a:ext>
            </a:extLst>
          </p:cNvPr>
          <p:cNvPicPr>
            <a:picLocks noChangeAspect="1"/>
          </p:cNvPicPr>
          <p:nvPr/>
        </p:nvPicPr>
        <p:blipFill>
          <a:blip r:embed="rId8"/>
          <a:stretch>
            <a:fillRect/>
          </a:stretch>
        </p:blipFill>
        <p:spPr>
          <a:xfrm>
            <a:off x="2610859" y="5902570"/>
            <a:ext cx="534976" cy="110005"/>
          </a:xfrm>
          <a:prstGeom prst="rect">
            <a:avLst/>
          </a:prstGeom>
        </p:spPr>
      </p:pic>
      <p:sp>
        <p:nvSpPr>
          <p:cNvPr id="15" name="TextBox 14">
            <a:extLst>
              <a:ext uri="{FF2B5EF4-FFF2-40B4-BE49-F238E27FC236}">
                <a16:creationId xmlns:a16="http://schemas.microsoft.com/office/drawing/2014/main" id="{B1EDD714-ACDF-4B64-9417-266584D17F27}"/>
              </a:ext>
            </a:extLst>
          </p:cNvPr>
          <p:cNvSpPr txBox="1"/>
          <p:nvPr/>
        </p:nvSpPr>
        <p:spPr>
          <a:xfrm>
            <a:off x="7096665" y="5055079"/>
            <a:ext cx="455474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75000"/>
                    <a:lumOff val="25000"/>
                  </a:schemeClr>
                </a:solidFill>
                <a:latin typeface="Century Gothic"/>
              </a:rPr>
              <a:t>Encanto, Skyline-Paradise Hills, Southeastern San Diego</a:t>
            </a:r>
          </a:p>
        </p:txBody>
      </p:sp>
      <p:pic>
        <p:nvPicPr>
          <p:cNvPr id="31" name="Picture 15">
            <a:extLst>
              <a:ext uri="{FF2B5EF4-FFF2-40B4-BE49-F238E27FC236}">
                <a16:creationId xmlns:a16="http://schemas.microsoft.com/office/drawing/2014/main" id="{2D630BF2-EF51-4ACA-BBDB-45FFF8B07A08}"/>
              </a:ext>
            </a:extLst>
          </p:cNvPr>
          <p:cNvPicPr>
            <a:picLocks noChangeAspect="1"/>
          </p:cNvPicPr>
          <p:nvPr/>
        </p:nvPicPr>
        <p:blipFill>
          <a:blip r:embed="rId9"/>
          <a:stretch>
            <a:fillRect/>
          </a:stretch>
        </p:blipFill>
        <p:spPr>
          <a:xfrm>
            <a:off x="1623477" y="5903092"/>
            <a:ext cx="85440" cy="115733"/>
          </a:xfrm>
          <a:prstGeom prst="rect">
            <a:avLst/>
          </a:prstGeom>
        </p:spPr>
      </p:pic>
      <p:pic>
        <p:nvPicPr>
          <p:cNvPr id="35" name="Picture 17">
            <a:extLst>
              <a:ext uri="{FF2B5EF4-FFF2-40B4-BE49-F238E27FC236}">
                <a16:creationId xmlns:a16="http://schemas.microsoft.com/office/drawing/2014/main" id="{7E2B11E8-0A16-454E-8BF5-2C7E6CC1EAA0}"/>
              </a:ext>
            </a:extLst>
          </p:cNvPr>
          <p:cNvPicPr>
            <a:picLocks noChangeAspect="1"/>
          </p:cNvPicPr>
          <p:nvPr/>
        </p:nvPicPr>
        <p:blipFill>
          <a:blip r:embed="rId10"/>
          <a:stretch>
            <a:fillRect/>
          </a:stretch>
        </p:blipFill>
        <p:spPr>
          <a:xfrm>
            <a:off x="2291832" y="5906057"/>
            <a:ext cx="52997" cy="111937"/>
          </a:xfrm>
          <a:prstGeom prst="rect">
            <a:avLst/>
          </a:prstGeom>
        </p:spPr>
      </p:pic>
      <p:sp>
        <p:nvSpPr>
          <p:cNvPr id="12" name="TextBox 11">
            <a:extLst>
              <a:ext uri="{FF2B5EF4-FFF2-40B4-BE49-F238E27FC236}">
                <a16:creationId xmlns:a16="http://schemas.microsoft.com/office/drawing/2014/main" id="{1C42EDF7-8B18-4A25-966D-91DD175F7D48}"/>
              </a:ext>
            </a:extLst>
          </p:cNvPr>
          <p:cNvSpPr txBox="1"/>
          <p:nvPr/>
        </p:nvSpPr>
        <p:spPr>
          <a:xfrm>
            <a:off x="971784" y="1162196"/>
            <a:ext cx="407093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Century Gothic"/>
              </a:rPr>
              <a:t>Heat Risk by Census Tract </a:t>
            </a:r>
          </a:p>
        </p:txBody>
      </p:sp>
    </p:spTree>
    <p:extLst>
      <p:ext uri="{BB962C8B-B14F-4D97-AF65-F5344CB8AC3E}">
        <p14:creationId xmlns:p14="http://schemas.microsoft.com/office/powerpoint/2010/main" val="430513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2" descr="Map&#10;&#10;Description automatically generated">
            <a:extLst>
              <a:ext uri="{FF2B5EF4-FFF2-40B4-BE49-F238E27FC236}">
                <a16:creationId xmlns:a16="http://schemas.microsoft.com/office/drawing/2014/main" id="{9702A4CB-F0EF-4F54-B063-098BB8A0464B}"/>
              </a:ext>
            </a:extLst>
          </p:cNvPr>
          <p:cNvPicPr>
            <a:picLocks noChangeAspect="1"/>
          </p:cNvPicPr>
          <p:nvPr/>
        </p:nvPicPr>
        <p:blipFill>
          <a:blip r:embed="rId3"/>
          <a:stretch>
            <a:fillRect/>
          </a:stretch>
        </p:blipFill>
        <p:spPr>
          <a:xfrm>
            <a:off x="533401" y="1523189"/>
            <a:ext cx="8589167" cy="5668998"/>
          </a:xfrm>
          <a:prstGeom prst="rect">
            <a:avLst/>
          </a:prstGeom>
        </p:spPr>
      </p:pic>
      <p:pic>
        <p:nvPicPr>
          <p:cNvPr id="13" name="Picture 21" descr="Map&#10;&#10;Description automatically generated">
            <a:extLst>
              <a:ext uri="{FF2B5EF4-FFF2-40B4-BE49-F238E27FC236}">
                <a16:creationId xmlns:a16="http://schemas.microsoft.com/office/drawing/2014/main" id="{A5F91EE3-5747-4668-A876-DD0876460DE5}"/>
              </a:ext>
            </a:extLst>
          </p:cNvPr>
          <p:cNvPicPr>
            <a:picLocks noChangeAspect="1"/>
          </p:cNvPicPr>
          <p:nvPr/>
        </p:nvPicPr>
        <p:blipFill>
          <a:blip r:embed="rId3"/>
          <a:stretch>
            <a:fillRect/>
          </a:stretch>
        </p:blipFill>
        <p:spPr>
          <a:xfrm>
            <a:off x="4450556" y="1523187"/>
            <a:ext cx="8470104" cy="5776155"/>
          </a:xfrm>
          <a:prstGeom prst="rect">
            <a:avLst/>
          </a:prstGeom>
        </p:spPr>
      </p:pic>
      <p:sp>
        <p:nvSpPr>
          <p:cNvPr id="4" name="TextBox 3">
            <a:extLst>
              <a:ext uri="{FF2B5EF4-FFF2-40B4-BE49-F238E27FC236}">
                <a16:creationId xmlns:a16="http://schemas.microsoft.com/office/drawing/2014/main" id="{C105EF0D-576E-4631-AA58-0021E53D3E24}"/>
              </a:ext>
            </a:extLst>
          </p:cNvPr>
          <p:cNvSpPr txBox="1"/>
          <p:nvPr/>
        </p:nvSpPr>
        <p:spPr>
          <a:xfrm>
            <a:off x="285472" y="1780717"/>
            <a:ext cx="373966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tx1">
                    <a:lumMod val="75000"/>
                    <a:lumOff val="25000"/>
                  </a:schemeClr>
                </a:solidFill>
                <a:latin typeface="Century Gothic"/>
                <a:cs typeface="Calibri"/>
              </a:rPr>
              <a:t>Heat mitigation strongly correlates to the presence of green areas.</a:t>
            </a:r>
            <a:endParaRPr lang="en-US" dirty="0">
              <a:solidFill>
                <a:schemeClr val="tx1">
                  <a:lumMod val="75000"/>
                  <a:lumOff val="25000"/>
                </a:schemeClr>
              </a:solidFill>
              <a:cs typeface="Calibri"/>
            </a:endParaRPr>
          </a:p>
        </p:txBody>
      </p:sp>
      <p:sp>
        <p:nvSpPr>
          <p:cNvPr id="6" name="TextBox 5">
            <a:extLst>
              <a:ext uri="{FF2B5EF4-FFF2-40B4-BE49-F238E27FC236}">
                <a16:creationId xmlns:a16="http://schemas.microsoft.com/office/drawing/2014/main" id="{5C31B240-1E1F-4DEB-BAD3-56783CCE53B4}"/>
              </a:ext>
            </a:extLst>
          </p:cNvPr>
          <p:cNvSpPr txBox="1"/>
          <p:nvPr/>
        </p:nvSpPr>
        <p:spPr>
          <a:xfrm>
            <a:off x="4776163" y="925945"/>
            <a:ext cx="287259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tx1">
                    <a:lumMod val="75000"/>
                    <a:lumOff val="25000"/>
                  </a:schemeClr>
                </a:solidFill>
                <a:latin typeface="Century Gothic"/>
                <a:cs typeface="Calibri"/>
              </a:rPr>
              <a:t>Daytime HMI</a:t>
            </a:r>
          </a:p>
        </p:txBody>
      </p:sp>
      <p:sp>
        <p:nvSpPr>
          <p:cNvPr id="7" name="TextBox 6">
            <a:extLst>
              <a:ext uri="{FF2B5EF4-FFF2-40B4-BE49-F238E27FC236}">
                <a16:creationId xmlns:a16="http://schemas.microsoft.com/office/drawing/2014/main" id="{C6B46067-1332-4CEB-A271-05610130DB79}"/>
              </a:ext>
            </a:extLst>
          </p:cNvPr>
          <p:cNvSpPr txBox="1"/>
          <p:nvPr/>
        </p:nvSpPr>
        <p:spPr>
          <a:xfrm>
            <a:off x="8583058" y="927922"/>
            <a:ext cx="306739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tx1">
                    <a:lumMod val="75000"/>
                    <a:lumOff val="25000"/>
                  </a:schemeClr>
                </a:solidFill>
                <a:latin typeface="Century Gothic"/>
                <a:cs typeface="Calibri"/>
              </a:rPr>
              <a:t>Nighttime HMI</a:t>
            </a:r>
          </a:p>
        </p:txBody>
      </p:sp>
      <p:sp>
        <p:nvSpPr>
          <p:cNvPr id="5" name="TextBox 4">
            <a:extLst>
              <a:ext uri="{FF2B5EF4-FFF2-40B4-BE49-F238E27FC236}">
                <a16:creationId xmlns:a16="http://schemas.microsoft.com/office/drawing/2014/main" id="{CE61E190-B802-40D7-B491-0278E100E8AB}"/>
              </a:ext>
            </a:extLst>
          </p:cNvPr>
          <p:cNvSpPr txBox="1"/>
          <p:nvPr/>
        </p:nvSpPr>
        <p:spPr>
          <a:xfrm>
            <a:off x="173932" y="164808"/>
            <a:ext cx="943040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accent1">
                    <a:lumMod val="75000"/>
                  </a:schemeClr>
                </a:solidFill>
                <a:latin typeface="Century Gothic"/>
                <a:ea typeface="+mn-lt"/>
                <a:cs typeface="+mn-lt"/>
              </a:rPr>
              <a:t>Results: Heat Mitigation Index (HMI) </a:t>
            </a:r>
            <a:endParaRPr lang="en-US" sz="4000" b="1">
              <a:solidFill>
                <a:schemeClr val="accent1">
                  <a:lumMod val="75000"/>
                </a:schemeClr>
              </a:solidFill>
              <a:latin typeface="Century Gothic"/>
            </a:endParaRPr>
          </a:p>
        </p:txBody>
      </p:sp>
      <p:pic>
        <p:nvPicPr>
          <p:cNvPr id="12" name="Picture 11" descr="Icon&#10;&#10;Description automatically generated">
            <a:extLst>
              <a:ext uri="{FF2B5EF4-FFF2-40B4-BE49-F238E27FC236}">
                <a16:creationId xmlns:a16="http://schemas.microsoft.com/office/drawing/2014/main" id="{2D746527-247B-4D30-B525-0A59E13CEA05}"/>
              </a:ext>
            </a:extLst>
          </p:cNvPr>
          <p:cNvPicPr>
            <a:picLocks noChangeAspect="1"/>
          </p:cNvPicPr>
          <p:nvPr/>
        </p:nvPicPr>
        <p:blipFill>
          <a:blip r:embed="rId4"/>
          <a:stretch>
            <a:fillRect/>
          </a:stretch>
        </p:blipFill>
        <p:spPr>
          <a:xfrm>
            <a:off x="4392706" y="5550494"/>
            <a:ext cx="232660" cy="631666"/>
          </a:xfrm>
          <a:prstGeom prst="rect">
            <a:avLst/>
          </a:prstGeom>
        </p:spPr>
      </p:pic>
      <p:pic>
        <p:nvPicPr>
          <p:cNvPr id="15" name="Picture 14">
            <a:extLst>
              <a:ext uri="{FF2B5EF4-FFF2-40B4-BE49-F238E27FC236}">
                <a16:creationId xmlns:a16="http://schemas.microsoft.com/office/drawing/2014/main" id="{129DDDE1-9618-4C67-8219-BA101D05061C}"/>
              </a:ext>
            </a:extLst>
          </p:cNvPr>
          <p:cNvPicPr>
            <a:picLocks noChangeAspect="1"/>
          </p:cNvPicPr>
          <p:nvPr/>
        </p:nvPicPr>
        <p:blipFill>
          <a:blip r:embed="rId5"/>
          <a:stretch>
            <a:fillRect/>
          </a:stretch>
        </p:blipFill>
        <p:spPr>
          <a:xfrm>
            <a:off x="4620307" y="6086801"/>
            <a:ext cx="1402539" cy="75833"/>
          </a:xfrm>
          <a:prstGeom prst="rect">
            <a:avLst/>
          </a:prstGeom>
        </p:spPr>
      </p:pic>
      <p:pic>
        <p:nvPicPr>
          <p:cNvPr id="17" name="Picture 17">
            <a:extLst>
              <a:ext uri="{FF2B5EF4-FFF2-40B4-BE49-F238E27FC236}">
                <a16:creationId xmlns:a16="http://schemas.microsoft.com/office/drawing/2014/main" id="{5671C3A7-09AD-47BC-8217-E20EAD5067C1}"/>
              </a:ext>
            </a:extLst>
          </p:cNvPr>
          <p:cNvPicPr>
            <a:picLocks noChangeAspect="1"/>
          </p:cNvPicPr>
          <p:nvPr/>
        </p:nvPicPr>
        <p:blipFill rotWithShape="1">
          <a:blip r:embed="rId6"/>
          <a:srcRect l="14237" r="14518" b="8650"/>
          <a:stretch/>
        </p:blipFill>
        <p:spPr>
          <a:xfrm>
            <a:off x="8314972" y="4574940"/>
            <a:ext cx="194181" cy="805129"/>
          </a:xfrm>
          <a:prstGeom prst="rect">
            <a:avLst/>
          </a:prstGeom>
        </p:spPr>
      </p:pic>
      <p:pic>
        <p:nvPicPr>
          <p:cNvPr id="18" name="Picture 17" descr="Icon&#10;&#10;Description automatically generated">
            <a:extLst>
              <a:ext uri="{FF2B5EF4-FFF2-40B4-BE49-F238E27FC236}">
                <a16:creationId xmlns:a16="http://schemas.microsoft.com/office/drawing/2014/main" id="{38200D2A-B4F9-4AEB-B76E-D4E8F84D28CC}"/>
              </a:ext>
            </a:extLst>
          </p:cNvPr>
          <p:cNvPicPr>
            <a:picLocks noChangeAspect="1"/>
          </p:cNvPicPr>
          <p:nvPr/>
        </p:nvPicPr>
        <p:blipFill>
          <a:blip r:embed="rId4"/>
          <a:stretch>
            <a:fillRect/>
          </a:stretch>
        </p:blipFill>
        <p:spPr>
          <a:xfrm>
            <a:off x="8192500" y="5607266"/>
            <a:ext cx="232660" cy="631666"/>
          </a:xfrm>
          <a:prstGeom prst="rect">
            <a:avLst/>
          </a:prstGeom>
        </p:spPr>
      </p:pic>
      <p:pic>
        <p:nvPicPr>
          <p:cNvPr id="21" name="Picture 20">
            <a:extLst>
              <a:ext uri="{FF2B5EF4-FFF2-40B4-BE49-F238E27FC236}">
                <a16:creationId xmlns:a16="http://schemas.microsoft.com/office/drawing/2014/main" id="{86C963DE-BB3D-4522-9132-D6ADA43BB55C}"/>
              </a:ext>
            </a:extLst>
          </p:cNvPr>
          <p:cNvPicPr>
            <a:picLocks noChangeAspect="1"/>
          </p:cNvPicPr>
          <p:nvPr/>
        </p:nvPicPr>
        <p:blipFill>
          <a:blip r:embed="rId5"/>
          <a:stretch>
            <a:fillRect/>
          </a:stretch>
        </p:blipFill>
        <p:spPr>
          <a:xfrm>
            <a:off x="8309981" y="6141509"/>
            <a:ext cx="1402539" cy="75833"/>
          </a:xfrm>
          <a:prstGeom prst="rect">
            <a:avLst/>
          </a:prstGeom>
        </p:spPr>
      </p:pic>
      <p:pic>
        <p:nvPicPr>
          <p:cNvPr id="2" name="Picture 18">
            <a:extLst>
              <a:ext uri="{FF2B5EF4-FFF2-40B4-BE49-F238E27FC236}">
                <a16:creationId xmlns:a16="http://schemas.microsoft.com/office/drawing/2014/main" id="{A3A5875D-C2AE-4353-8E7F-D8855B8873EF}"/>
              </a:ext>
            </a:extLst>
          </p:cNvPr>
          <p:cNvPicPr>
            <a:picLocks noChangeAspect="1"/>
          </p:cNvPicPr>
          <p:nvPr/>
        </p:nvPicPr>
        <p:blipFill>
          <a:blip r:embed="rId7"/>
          <a:stretch>
            <a:fillRect/>
          </a:stretch>
        </p:blipFill>
        <p:spPr>
          <a:xfrm>
            <a:off x="5367271" y="5920806"/>
            <a:ext cx="534976" cy="110005"/>
          </a:xfrm>
          <a:prstGeom prst="rect">
            <a:avLst/>
          </a:prstGeom>
        </p:spPr>
      </p:pic>
      <p:pic>
        <p:nvPicPr>
          <p:cNvPr id="3" name="Picture 18">
            <a:extLst>
              <a:ext uri="{FF2B5EF4-FFF2-40B4-BE49-F238E27FC236}">
                <a16:creationId xmlns:a16="http://schemas.microsoft.com/office/drawing/2014/main" id="{1085180D-B7A6-4A31-83F8-7467B0A72E33}"/>
              </a:ext>
            </a:extLst>
          </p:cNvPr>
          <p:cNvPicPr>
            <a:picLocks noChangeAspect="1"/>
          </p:cNvPicPr>
          <p:nvPr/>
        </p:nvPicPr>
        <p:blipFill>
          <a:blip r:embed="rId7"/>
          <a:stretch>
            <a:fillRect/>
          </a:stretch>
        </p:blipFill>
        <p:spPr>
          <a:xfrm>
            <a:off x="9182911" y="5978905"/>
            <a:ext cx="534976" cy="110005"/>
          </a:xfrm>
          <a:prstGeom prst="rect">
            <a:avLst/>
          </a:prstGeom>
        </p:spPr>
      </p:pic>
      <p:pic>
        <p:nvPicPr>
          <p:cNvPr id="8" name="Picture 15">
            <a:extLst>
              <a:ext uri="{FF2B5EF4-FFF2-40B4-BE49-F238E27FC236}">
                <a16:creationId xmlns:a16="http://schemas.microsoft.com/office/drawing/2014/main" id="{4277F7BB-3E17-43FC-9788-6336534A2002}"/>
              </a:ext>
            </a:extLst>
          </p:cNvPr>
          <p:cNvPicPr>
            <a:picLocks noChangeAspect="1"/>
          </p:cNvPicPr>
          <p:nvPr/>
        </p:nvPicPr>
        <p:blipFill>
          <a:blip r:embed="rId8"/>
          <a:stretch>
            <a:fillRect/>
          </a:stretch>
        </p:blipFill>
        <p:spPr>
          <a:xfrm>
            <a:off x="4575534" y="5908658"/>
            <a:ext cx="85440" cy="115733"/>
          </a:xfrm>
          <a:prstGeom prst="rect">
            <a:avLst/>
          </a:prstGeom>
        </p:spPr>
      </p:pic>
      <p:pic>
        <p:nvPicPr>
          <p:cNvPr id="9" name="Picture 15">
            <a:extLst>
              <a:ext uri="{FF2B5EF4-FFF2-40B4-BE49-F238E27FC236}">
                <a16:creationId xmlns:a16="http://schemas.microsoft.com/office/drawing/2014/main" id="{6800C43B-EFF2-4BD0-82AA-3776E53AB43C}"/>
              </a:ext>
            </a:extLst>
          </p:cNvPr>
          <p:cNvPicPr>
            <a:picLocks noChangeAspect="1"/>
          </p:cNvPicPr>
          <p:nvPr/>
        </p:nvPicPr>
        <p:blipFill>
          <a:blip r:embed="rId8"/>
          <a:stretch>
            <a:fillRect/>
          </a:stretch>
        </p:blipFill>
        <p:spPr>
          <a:xfrm>
            <a:off x="8339199" y="6008778"/>
            <a:ext cx="85440" cy="115733"/>
          </a:xfrm>
          <a:prstGeom prst="rect">
            <a:avLst/>
          </a:prstGeom>
        </p:spPr>
      </p:pic>
      <p:pic>
        <p:nvPicPr>
          <p:cNvPr id="20" name="Picture 17" descr="Background pattern&#10;&#10;Description automatically generated">
            <a:extLst>
              <a:ext uri="{FF2B5EF4-FFF2-40B4-BE49-F238E27FC236}">
                <a16:creationId xmlns:a16="http://schemas.microsoft.com/office/drawing/2014/main" id="{011881BC-A5AB-4D55-A64C-6FBAE9209A56}"/>
              </a:ext>
            </a:extLst>
          </p:cNvPr>
          <p:cNvPicPr>
            <a:picLocks noChangeAspect="1"/>
          </p:cNvPicPr>
          <p:nvPr/>
        </p:nvPicPr>
        <p:blipFill rotWithShape="1">
          <a:blip r:embed="rId6"/>
          <a:srcRect l="14237" r="14518" b="8650"/>
          <a:stretch/>
        </p:blipFill>
        <p:spPr>
          <a:xfrm>
            <a:off x="4503271" y="4525974"/>
            <a:ext cx="194180" cy="852753"/>
          </a:xfrm>
          <a:prstGeom prst="rect">
            <a:avLst/>
          </a:prstGeom>
        </p:spPr>
      </p:pic>
      <p:pic>
        <p:nvPicPr>
          <p:cNvPr id="23" name="Picture 15">
            <a:extLst>
              <a:ext uri="{FF2B5EF4-FFF2-40B4-BE49-F238E27FC236}">
                <a16:creationId xmlns:a16="http://schemas.microsoft.com/office/drawing/2014/main" id="{DA454326-A853-4265-B98F-ACBEAADF5E6A}"/>
              </a:ext>
            </a:extLst>
          </p:cNvPr>
          <p:cNvPicPr>
            <a:picLocks noChangeAspect="1"/>
          </p:cNvPicPr>
          <p:nvPr/>
        </p:nvPicPr>
        <p:blipFill>
          <a:blip r:embed="rId8"/>
          <a:stretch>
            <a:fillRect/>
          </a:stretch>
        </p:blipFill>
        <p:spPr>
          <a:xfrm>
            <a:off x="4718410" y="5277627"/>
            <a:ext cx="109253" cy="103828"/>
          </a:xfrm>
          <a:prstGeom prst="rect">
            <a:avLst/>
          </a:prstGeom>
        </p:spPr>
      </p:pic>
      <p:pic>
        <p:nvPicPr>
          <p:cNvPr id="24" name="Picture 15">
            <a:extLst>
              <a:ext uri="{FF2B5EF4-FFF2-40B4-BE49-F238E27FC236}">
                <a16:creationId xmlns:a16="http://schemas.microsoft.com/office/drawing/2014/main" id="{A68EF738-AA3E-41BB-BE34-C93F910B50ED}"/>
              </a:ext>
            </a:extLst>
          </p:cNvPr>
          <p:cNvPicPr>
            <a:picLocks noChangeAspect="1"/>
          </p:cNvPicPr>
          <p:nvPr/>
        </p:nvPicPr>
        <p:blipFill>
          <a:blip r:embed="rId8"/>
          <a:stretch>
            <a:fillRect/>
          </a:stretch>
        </p:blipFill>
        <p:spPr>
          <a:xfrm>
            <a:off x="8587940" y="5277627"/>
            <a:ext cx="97347" cy="103828"/>
          </a:xfrm>
          <a:prstGeom prst="rect">
            <a:avLst/>
          </a:prstGeom>
        </p:spPr>
      </p:pic>
      <p:sp>
        <p:nvSpPr>
          <p:cNvPr id="22" name="TextBox 21">
            <a:extLst>
              <a:ext uri="{FF2B5EF4-FFF2-40B4-BE49-F238E27FC236}">
                <a16:creationId xmlns:a16="http://schemas.microsoft.com/office/drawing/2014/main" id="{AE5CD5D2-2786-49FD-ACC9-8351F5A0EF8E}"/>
              </a:ext>
            </a:extLst>
          </p:cNvPr>
          <p:cNvSpPr txBox="1"/>
          <p:nvPr/>
        </p:nvSpPr>
        <p:spPr>
          <a:xfrm>
            <a:off x="4652963" y="4474369"/>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bg1"/>
                </a:solidFill>
                <a:latin typeface="Century Gothic"/>
              </a:rPr>
              <a:t>1</a:t>
            </a:r>
            <a:endParaRPr lang="en-US">
              <a:solidFill>
                <a:schemeClr val="bg1"/>
              </a:solidFill>
            </a:endParaRPr>
          </a:p>
        </p:txBody>
      </p:sp>
      <p:sp>
        <p:nvSpPr>
          <p:cNvPr id="25" name="TextBox 24">
            <a:extLst>
              <a:ext uri="{FF2B5EF4-FFF2-40B4-BE49-F238E27FC236}">
                <a16:creationId xmlns:a16="http://schemas.microsoft.com/office/drawing/2014/main" id="{394CFFC1-7E4B-4F15-B8B0-5CA1F3B9FCC7}"/>
              </a:ext>
            </a:extLst>
          </p:cNvPr>
          <p:cNvSpPr txBox="1"/>
          <p:nvPr/>
        </p:nvSpPr>
        <p:spPr>
          <a:xfrm>
            <a:off x="8522494" y="4474369"/>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FFFF"/>
                </a:solidFill>
                <a:latin typeface="Century Gothic"/>
              </a:rPr>
              <a:t>1</a:t>
            </a:r>
            <a:endParaRPr lang="en-US" sz="1400"/>
          </a:p>
        </p:txBody>
      </p:sp>
    </p:spTree>
    <p:extLst>
      <p:ext uri="{BB962C8B-B14F-4D97-AF65-F5344CB8AC3E}">
        <p14:creationId xmlns:p14="http://schemas.microsoft.com/office/powerpoint/2010/main" val="217518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Map&#10;&#10;Description automatically generated">
            <a:extLst>
              <a:ext uri="{FF2B5EF4-FFF2-40B4-BE49-F238E27FC236}">
                <a16:creationId xmlns:a16="http://schemas.microsoft.com/office/drawing/2014/main" id="{670CDA7E-3A2A-4EAE-AC2F-8BA15E6B4CF2}"/>
              </a:ext>
            </a:extLst>
          </p:cNvPr>
          <p:cNvPicPr>
            <a:picLocks noChangeAspect="1"/>
          </p:cNvPicPr>
          <p:nvPr/>
        </p:nvPicPr>
        <p:blipFill>
          <a:blip r:embed="rId3"/>
          <a:stretch>
            <a:fillRect/>
          </a:stretch>
        </p:blipFill>
        <p:spPr>
          <a:xfrm>
            <a:off x="7147983" y="1317144"/>
            <a:ext cx="4076699" cy="5080963"/>
          </a:xfrm>
          <a:prstGeom prst="rect">
            <a:avLst/>
          </a:prstGeom>
        </p:spPr>
      </p:pic>
      <p:sp>
        <p:nvSpPr>
          <p:cNvPr id="4" name="TextBox 3">
            <a:extLst>
              <a:ext uri="{FF2B5EF4-FFF2-40B4-BE49-F238E27FC236}">
                <a16:creationId xmlns:a16="http://schemas.microsoft.com/office/drawing/2014/main" id="{C105EF0D-576E-4631-AA58-0021E53D3E24}"/>
              </a:ext>
            </a:extLst>
          </p:cNvPr>
          <p:cNvSpPr txBox="1"/>
          <p:nvPr/>
        </p:nvSpPr>
        <p:spPr>
          <a:xfrm>
            <a:off x="285472" y="1780717"/>
            <a:ext cx="589627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tx1">
                    <a:lumMod val="75000"/>
                    <a:lumOff val="25000"/>
                  </a:schemeClr>
                </a:solidFill>
                <a:latin typeface="Century Gothic"/>
                <a:cs typeface="Calibri"/>
              </a:rPr>
              <a:t>A 5% increase in tree canopy showed increased cooling throughout the residential areas of San Diego, particularly in the neighborhoods of Normal Heights, and University Area.</a:t>
            </a:r>
          </a:p>
        </p:txBody>
      </p:sp>
      <p:sp>
        <p:nvSpPr>
          <p:cNvPr id="6" name="TextBox 5">
            <a:extLst>
              <a:ext uri="{FF2B5EF4-FFF2-40B4-BE49-F238E27FC236}">
                <a16:creationId xmlns:a16="http://schemas.microsoft.com/office/drawing/2014/main" id="{5C31B240-1E1F-4DEB-BAD3-56783CCE53B4}"/>
              </a:ext>
            </a:extLst>
          </p:cNvPr>
          <p:cNvSpPr txBox="1"/>
          <p:nvPr/>
        </p:nvSpPr>
        <p:spPr>
          <a:xfrm>
            <a:off x="8001284" y="801142"/>
            <a:ext cx="287259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tx1">
                    <a:lumMod val="75000"/>
                    <a:lumOff val="25000"/>
                  </a:schemeClr>
                </a:solidFill>
                <a:latin typeface="Century Gothic"/>
                <a:cs typeface="Calibri"/>
              </a:rPr>
              <a:t> Daytime</a:t>
            </a:r>
          </a:p>
        </p:txBody>
      </p:sp>
      <p:sp>
        <p:nvSpPr>
          <p:cNvPr id="5" name="TextBox 4">
            <a:extLst>
              <a:ext uri="{FF2B5EF4-FFF2-40B4-BE49-F238E27FC236}">
                <a16:creationId xmlns:a16="http://schemas.microsoft.com/office/drawing/2014/main" id="{CE61E190-B802-40D7-B491-0278E100E8AB}"/>
              </a:ext>
            </a:extLst>
          </p:cNvPr>
          <p:cNvSpPr txBox="1"/>
          <p:nvPr/>
        </p:nvSpPr>
        <p:spPr>
          <a:xfrm>
            <a:off x="237432" y="175391"/>
            <a:ext cx="943040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accent1">
                    <a:lumMod val="75000"/>
                  </a:schemeClr>
                </a:solidFill>
                <a:latin typeface="Century Gothic"/>
                <a:ea typeface="+mn-lt"/>
                <a:cs typeface="+mn-lt"/>
              </a:rPr>
              <a:t>Results: 5% Increase in Tree Canopy </a:t>
            </a:r>
            <a:endParaRPr lang="en-US" sz="4000" b="1">
              <a:solidFill>
                <a:schemeClr val="accent1">
                  <a:lumMod val="75000"/>
                </a:schemeClr>
              </a:solidFill>
              <a:latin typeface="Century Gothic"/>
            </a:endParaRPr>
          </a:p>
        </p:txBody>
      </p:sp>
      <p:pic>
        <p:nvPicPr>
          <p:cNvPr id="12" name="Picture 11" descr="Icon&#10;&#10;Description automatically generated">
            <a:extLst>
              <a:ext uri="{FF2B5EF4-FFF2-40B4-BE49-F238E27FC236}">
                <a16:creationId xmlns:a16="http://schemas.microsoft.com/office/drawing/2014/main" id="{2D746527-247B-4D30-B525-0A59E13CEA05}"/>
              </a:ext>
            </a:extLst>
          </p:cNvPr>
          <p:cNvPicPr>
            <a:picLocks noChangeAspect="1"/>
          </p:cNvPicPr>
          <p:nvPr/>
        </p:nvPicPr>
        <p:blipFill>
          <a:blip r:embed="rId4"/>
          <a:stretch>
            <a:fillRect/>
          </a:stretch>
        </p:blipFill>
        <p:spPr>
          <a:xfrm>
            <a:off x="7146792" y="5683038"/>
            <a:ext cx="232660" cy="631666"/>
          </a:xfrm>
          <a:prstGeom prst="rect">
            <a:avLst/>
          </a:prstGeom>
        </p:spPr>
      </p:pic>
      <p:pic>
        <p:nvPicPr>
          <p:cNvPr id="15" name="Picture 14">
            <a:extLst>
              <a:ext uri="{FF2B5EF4-FFF2-40B4-BE49-F238E27FC236}">
                <a16:creationId xmlns:a16="http://schemas.microsoft.com/office/drawing/2014/main" id="{129DDDE1-9618-4C67-8219-BA101D05061C}"/>
              </a:ext>
            </a:extLst>
          </p:cNvPr>
          <p:cNvPicPr>
            <a:picLocks noChangeAspect="1"/>
          </p:cNvPicPr>
          <p:nvPr/>
        </p:nvPicPr>
        <p:blipFill>
          <a:blip r:embed="rId5"/>
          <a:stretch>
            <a:fillRect/>
          </a:stretch>
        </p:blipFill>
        <p:spPr>
          <a:xfrm>
            <a:off x="7417115" y="6244635"/>
            <a:ext cx="1402539" cy="75833"/>
          </a:xfrm>
          <a:prstGeom prst="rect">
            <a:avLst/>
          </a:prstGeom>
        </p:spPr>
      </p:pic>
      <p:pic>
        <p:nvPicPr>
          <p:cNvPr id="2" name="Picture 18">
            <a:extLst>
              <a:ext uri="{FF2B5EF4-FFF2-40B4-BE49-F238E27FC236}">
                <a16:creationId xmlns:a16="http://schemas.microsoft.com/office/drawing/2014/main" id="{A3A5875D-C2AE-4353-8E7F-D8855B8873EF}"/>
              </a:ext>
            </a:extLst>
          </p:cNvPr>
          <p:cNvPicPr>
            <a:picLocks noChangeAspect="1"/>
          </p:cNvPicPr>
          <p:nvPr/>
        </p:nvPicPr>
        <p:blipFill>
          <a:blip r:embed="rId6"/>
          <a:stretch>
            <a:fillRect/>
          </a:stretch>
        </p:blipFill>
        <p:spPr>
          <a:xfrm>
            <a:off x="8311856" y="6065567"/>
            <a:ext cx="534976" cy="110005"/>
          </a:xfrm>
          <a:prstGeom prst="rect">
            <a:avLst/>
          </a:prstGeom>
        </p:spPr>
      </p:pic>
      <p:pic>
        <p:nvPicPr>
          <p:cNvPr id="8" name="Picture 15">
            <a:extLst>
              <a:ext uri="{FF2B5EF4-FFF2-40B4-BE49-F238E27FC236}">
                <a16:creationId xmlns:a16="http://schemas.microsoft.com/office/drawing/2014/main" id="{4277F7BB-3E17-43FC-9788-6336534A2002}"/>
              </a:ext>
            </a:extLst>
          </p:cNvPr>
          <p:cNvPicPr>
            <a:picLocks noChangeAspect="1"/>
          </p:cNvPicPr>
          <p:nvPr/>
        </p:nvPicPr>
        <p:blipFill>
          <a:blip r:embed="rId7"/>
          <a:stretch>
            <a:fillRect/>
          </a:stretch>
        </p:blipFill>
        <p:spPr>
          <a:xfrm>
            <a:off x="7420900" y="6002369"/>
            <a:ext cx="85440" cy="115733"/>
          </a:xfrm>
          <a:prstGeom prst="rect">
            <a:avLst/>
          </a:prstGeom>
        </p:spPr>
      </p:pic>
      <p:pic>
        <p:nvPicPr>
          <p:cNvPr id="20" name="Picture 17" descr="Background pattern&#10;&#10;Description automatically generated">
            <a:extLst>
              <a:ext uri="{FF2B5EF4-FFF2-40B4-BE49-F238E27FC236}">
                <a16:creationId xmlns:a16="http://schemas.microsoft.com/office/drawing/2014/main" id="{011881BC-A5AB-4D55-A64C-6FBAE9209A56}"/>
              </a:ext>
            </a:extLst>
          </p:cNvPr>
          <p:cNvPicPr>
            <a:picLocks noChangeAspect="1"/>
          </p:cNvPicPr>
          <p:nvPr/>
        </p:nvPicPr>
        <p:blipFill rotWithShape="1">
          <a:blip r:embed="rId8"/>
          <a:srcRect l="14237" r="14518" b="8650"/>
          <a:stretch/>
        </p:blipFill>
        <p:spPr>
          <a:xfrm>
            <a:off x="7419919" y="4158530"/>
            <a:ext cx="337055" cy="805129"/>
          </a:xfrm>
          <a:prstGeom prst="rect">
            <a:avLst/>
          </a:prstGeom>
        </p:spPr>
      </p:pic>
    </p:spTree>
    <p:extLst>
      <p:ext uri="{BB962C8B-B14F-4D97-AF65-F5344CB8AC3E}">
        <p14:creationId xmlns:p14="http://schemas.microsoft.com/office/powerpoint/2010/main" val="33630839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310598-62C1-47D4-84A0-E8319EAF9383}"/>
              </a:ext>
            </a:extLst>
          </p:cNvPr>
          <p:cNvSpPr txBox="1"/>
          <p:nvPr/>
        </p:nvSpPr>
        <p:spPr>
          <a:xfrm>
            <a:off x="4008017" y="272466"/>
            <a:ext cx="418837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chemeClr val="accent1">
                    <a:lumMod val="75000"/>
                  </a:schemeClr>
                </a:solidFill>
                <a:latin typeface="Century Gothic"/>
              </a:rPr>
              <a:t>Conclusions </a:t>
            </a:r>
            <a:endParaRPr lang="en-US" dirty="0">
              <a:solidFill>
                <a:schemeClr val="accent1">
                  <a:lumMod val="75000"/>
                </a:schemeClr>
              </a:solidFill>
            </a:endParaRPr>
          </a:p>
        </p:txBody>
      </p:sp>
      <p:sp>
        <p:nvSpPr>
          <p:cNvPr id="3" name="TextBox 2">
            <a:extLst>
              <a:ext uri="{FF2B5EF4-FFF2-40B4-BE49-F238E27FC236}">
                <a16:creationId xmlns:a16="http://schemas.microsoft.com/office/drawing/2014/main" id="{2BBF4433-361B-4C83-B28F-4E76C9A30CC3}"/>
              </a:ext>
            </a:extLst>
          </p:cNvPr>
          <p:cNvSpPr txBox="1"/>
          <p:nvPr/>
        </p:nvSpPr>
        <p:spPr>
          <a:xfrm>
            <a:off x="605481" y="1273834"/>
            <a:ext cx="11331146"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Century Gothic"/>
              </a:rPr>
              <a:t>1. </a:t>
            </a:r>
            <a:r>
              <a:rPr lang="en-US" sz="2000" dirty="0">
                <a:latin typeface="Century Gothic"/>
                <a:ea typeface="+mn-lt"/>
                <a:cs typeface="+mn-lt"/>
              </a:rPr>
              <a:t>PCA analysis showed </a:t>
            </a:r>
            <a:endParaRPr lang="en-US" sz="2000" dirty="0">
              <a:latin typeface="Calibri" panose="020F0502020204030204"/>
              <a:ea typeface="+mn-lt"/>
              <a:cs typeface="+mn-lt"/>
            </a:endParaRPr>
          </a:p>
          <a:p>
            <a:pPr marL="742950" lvl="1" indent="-285750">
              <a:buFont typeface="Arial"/>
              <a:buChar char="•"/>
            </a:pPr>
            <a:r>
              <a:rPr lang="en-US" sz="2000" dirty="0">
                <a:latin typeface="Century Gothic"/>
                <a:ea typeface="+mn-lt"/>
                <a:cs typeface="+mn-lt"/>
              </a:rPr>
              <a:t>Census tracts: health indicators explained most variance</a:t>
            </a:r>
          </a:p>
          <a:p>
            <a:pPr marL="742950" lvl="1" indent="-285750">
              <a:buFont typeface="Arial"/>
              <a:buChar char="•"/>
            </a:pPr>
            <a:r>
              <a:rPr lang="en-US" sz="2000" dirty="0">
                <a:latin typeface="Century Gothic"/>
                <a:ea typeface="+mn-lt"/>
                <a:cs typeface="+mn-lt"/>
              </a:rPr>
              <a:t>Census block groups: education, ethnicity, and language proficiency </a:t>
            </a:r>
          </a:p>
          <a:p>
            <a:endParaRPr lang="en-US" sz="2000" dirty="0">
              <a:latin typeface="Century Gothic"/>
              <a:cs typeface="Calibri" panose="020F0502020204030204"/>
            </a:endParaRPr>
          </a:p>
          <a:p>
            <a:r>
              <a:rPr lang="en-US" sz="2000" dirty="0">
                <a:latin typeface="Century Gothic"/>
                <a:cs typeface="Calibri" panose="020F0502020204030204"/>
              </a:rPr>
              <a:t>2. Areas with the highest vulnerability </a:t>
            </a:r>
          </a:p>
          <a:p>
            <a:pPr marL="742950" lvl="1" indent="-285750">
              <a:buFont typeface="Arial"/>
              <a:buChar char="•"/>
            </a:pPr>
            <a:r>
              <a:rPr lang="en-US" sz="2000" dirty="0">
                <a:latin typeface="Century Gothic"/>
                <a:cs typeface="Calibri" panose="020F0502020204030204"/>
              </a:rPr>
              <a:t>Near Skyline-Paradise, Encanto, and University Area neighborhoods. </a:t>
            </a:r>
            <a:endParaRPr lang="en-US" sz="2000" dirty="0">
              <a:cs typeface="Calibri" panose="020F0502020204030204"/>
            </a:endParaRPr>
          </a:p>
          <a:p>
            <a:endParaRPr lang="en-US" sz="2000" dirty="0">
              <a:latin typeface="Century Gothic"/>
              <a:cs typeface="Calibri"/>
            </a:endParaRPr>
          </a:p>
          <a:p>
            <a:r>
              <a:rPr lang="en-US" sz="2000" dirty="0">
                <a:latin typeface="Century Gothic"/>
                <a:cs typeface="Calibri"/>
              </a:rPr>
              <a:t>3. Neighborhoods of highest risk reflected those of highest vulnerability. </a:t>
            </a:r>
          </a:p>
          <a:p>
            <a:endParaRPr lang="en-US" sz="2000" dirty="0">
              <a:latin typeface="Century Gothic"/>
              <a:cs typeface="Calibri"/>
            </a:endParaRPr>
          </a:p>
          <a:p>
            <a:r>
              <a:rPr lang="en-US" sz="2000" dirty="0">
                <a:latin typeface="Century Gothic"/>
                <a:cs typeface="Calibri"/>
              </a:rPr>
              <a:t>4. There is considerable overlap between areas of high heat risk and low heat mitigation.</a:t>
            </a:r>
          </a:p>
          <a:p>
            <a:endParaRPr lang="en-US" sz="2000" dirty="0">
              <a:latin typeface="Century Gothic"/>
              <a:cs typeface="Calibri"/>
            </a:endParaRPr>
          </a:p>
          <a:p>
            <a:r>
              <a:rPr lang="en-US" sz="2000" dirty="0">
                <a:latin typeface="Century Gothic"/>
                <a:cs typeface="Calibri"/>
              </a:rPr>
              <a:t>5.InVEST Model showed a substantial cooling potential from an increase of 5% tree canopy.</a:t>
            </a:r>
            <a:endParaRPr lang="en-US" sz="2000" dirty="0">
              <a:cs typeface="Calibri"/>
            </a:endParaRPr>
          </a:p>
        </p:txBody>
      </p:sp>
      <p:pic>
        <p:nvPicPr>
          <p:cNvPr id="4" name="Graphic 4" descr="Forest scene with solid fill">
            <a:extLst>
              <a:ext uri="{FF2B5EF4-FFF2-40B4-BE49-F238E27FC236}">
                <a16:creationId xmlns:a16="http://schemas.microsoft.com/office/drawing/2014/main" id="{CD483677-20C0-428F-960C-5D280C01ED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9970" y="5473460"/>
            <a:ext cx="914400" cy="914400"/>
          </a:xfrm>
          <a:prstGeom prst="rect">
            <a:avLst/>
          </a:prstGeom>
        </p:spPr>
      </p:pic>
      <p:pic>
        <p:nvPicPr>
          <p:cNvPr id="5" name="Graphic 5" descr="Silo outline">
            <a:extLst>
              <a:ext uri="{FF2B5EF4-FFF2-40B4-BE49-F238E27FC236}">
                <a16:creationId xmlns:a16="http://schemas.microsoft.com/office/drawing/2014/main" id="{210F9C9B-E6D7-4103-A352-03F412710D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0121" y="5473460"/>
            <a:ext cx="914400" cy="914400"/>
          </a:xfrm>
          <a:prstGeom prst="rect">
            <a:avLst/>
          </a:prstGeom>
        </p:spPr>
      </p:pic>
      <p:pic>
        <p:nvPicPr>
          <p:cNvPr id="6" name="Graphic 6" descr="Partial sun with solid fill">
            <a:extLst>
              <a:ext uri="{FF2B5EF4-FFF2-40B4-BE49-F238E27FC236}">
                <a16:creationId xmlns:a16="http://schemas.microsoft.com/office/drawing/2014/main" id="{9FA99CA9-1E20-40DE-8E1D-61F12F40ABE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28536" y="5473461"/>
            <a:ext cx="914400" cy="914400"/>
          </a:xfrm>
          <a:prstGeom prst="rect">
            <a:avLst/>
          </a:prstGeom>
        </p:spPr>
      </p:pic>
      <p:pic>
        <p:nvPicPr>
          <p:cNvPr id="7" name="Graphic 7" descr="Thermometer outline">
            <a:extLst>
              <a:ext uri="{FF2B5EF4-FFF2-40B4-BE49-F238E27FC236}">
                <a16:creationId xmlns:a16="http://schemas.microsoft.com/office/drawing/2014/main" id="{48FB7C9A-7239-4A68-9BDA-159C2C59EB6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79373" y="5472562"/>
            <a:ext cx="914400" cy="914400"/>
          </a:xfrm>
          <a:prstGeom prst="rect">
            <a:avLst/>
          </a:prstGeom>
        </p:spPr>
      </p:pic>
      <p:sp>
        <p:nvSpPr>
          <p:cNvPr id="8" name="TextBox 7">
            <a:extLst>
              <a:ext uri="{FF2B5EF4-FFF2-40B4-BE49-F238E27FC236}">
                <a16:creationId xmlns:a16="http://schemas.microsoft.com/office/drawing/2014/main" id="{EEFAFB8F-CADD-4BC6-AD42-8AE087EE1F09}"/>
              </a:ext>
            </a:extLst>
          </p:cNvPr>
          <p:cNvSpPr txBox="1"/>
          <p:nvPr/>
        </p:nvSpPr>
        <p:spPr>
          <a:xfrm>
            <a:off x="9105900" y="6581001"/>
            <a:ext cx="5029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a:rPr>
              <a:t>Icon Credit: Microsoft PowerPoint Clipart​</a:t>
            </a:r>
          </a:p>
        </p:txBody>
      </p:sp>
    </p:spTree>
    <p:extLst>
      <p:ext uri="{BB962C8B-B14F-4D97-AF65-F5344CB8AC3E}">
        <p14:creationId xmlns:p14="http://schemas.microsoft.com/office/powerpoint/2010/main" val="4230212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8972B3-870B-4703-9F7A-C20EF6B6169F}"/>
              </a:ext>
            </a:extLst>
          </p:cNvPr>
          <p:cNvSpPr txBox="1"/>
          <p:nvPr/>
        </p:nvSpPr>
        <p:spPr>
          <a:xfrm>
            <a:off x="3108435" y="139262"/>
            <a:ext cx="724951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accent1">
                    <a:lumMod val="75000"/>
                  </a:schemeClr>
                </a:solidFill>
                <a:latin typeface="Century Gothic"/>
              </a:rPr>
              <a:t>Errors and Uncertainties </a:t>
            </a:r>
          </a:p>
        </p:txBody>
      </p:sp>
      <p:sp>
        <p:nvSpPr>
          <p:cNvPr id="3" name="Cylinder 2">
            <a:extLst>
              <a:ext uri="{FF2B5EF4-FFF2-40B4-BE49-F238E27FC236}">
                <a16:creationId xmlns:a16="http://schemas.microsoft.com/office/drawing/2014/main" id="{93518B7D-42D5-4477-A1B7-7D7BECF149CD}"/>
              </a:ext>
            </a:extLst>
          </p:cNvPr>
          <p:cNvSpPr/>
          <p:nvPr/>
        </p:nvSpPr>
        <p:spPr>
          <a:xfrm>
            <a:off x="1196197" y="1713867"/>
            <a:ext cx="2817960" cy="3450564"/>
          </a:xfrm>
          <a:prstGeom prst="ca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latin typeface="Century Gothic"/>
                <a:ea typeface="+mn-lt"/>
                <a:cs typeface="+mn-lt"/>
              </a:rPr>
              <a:t>Land Surface Temperature and heat indices are proxies for air temperature </a:t>
            </a:r>
            <a:endParaRPr lang="en-US" b="1" dirty="0">
              <a:latin typeface="Century Gothic"/>
              <a:cs typeface="Calibri"/>
            </a:endParaRPr>
          </a:p>
        </p:txBody>
      </p:sp>
      <p:sp>
        <p:nvSpPr>
          <p:cNvPr id="4" name="Cylinder 3">
            <a:extLst>
              <a:ext uri="{FF2B5EF4-FFF2-40B4-BE49-F238E27FC236}">
                <a16:creationId xmlns:a16="http://schemas.microsoft.com/office/drawing/2014/main" id="{1C7F4292-DD6D-499B-AB32-DB3F7604DD14}"/>
              </a:ext>
            </a:extLst>
          </p:cNvPr>
          <p:cNvSpPr/>
          <p:nvPr/>
        </p:nvSpPr>
        <p:spPr>
          <a:xfrm>
            <a:off x="4718648" y="1900772"/>
            <a:ext cx="2817960" cy="3450564"/>
          </a:xfrm>
          <a:prstGeom prst="ca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latin typeface="Century Gothic"/>
                <a:cs typeface="Calibri"/>
              </a:rPr>
              <a:t>Stationary data</a:t>
            </a:r>
          </a:p>
        </p:txBody>
      </p:sp>
      <p:sp>
        <p:nvSpPr>
          <p:cNvPr id="5" name="Cylinder 4">
            <a:extLst>
              <a:ext uri="{FF2B5EF4-FFF2-40B4-BE49-F238E27FC236}">
                <a16:creationId xmlns:a16="http://schemas.microsoft.com/office/drawing/2014/main" id="{1C7ABE80-C083-48E9-80F9-540680FD558D}"/>
              </a:ext>
            </a:extLst>
          </p:cNvPr>
          <p:cNvSpPr/>
          <p:nvPr/>
        </p:nvSpPr>
        <p:spPr>
          <a:xfrm>
            <a:off x="8600536" y="1699489"/>
            <a:ext cx="2817960" cy="3450564"/>
          </a:xfrm>
          <a:prstGeom prst="can">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Century Gothic"/>
                <a:cs typeface="Calibri"/>
              </a:rPr>
              <a:t>Resolution issues, temporal and spatial </a:t>
            </a:r>
            <a:endParaRPr lang="en-US">
              <a:latin typeface="Century Gothic"/>
            </a:endParaRPr>
          </a:p>
        </p:txBody>
      </p:sp>
      <p:pic>
        <p:nvPicPr>
          <p:cNvPr id="6" name="Graphic 6" descr="High temperature with solid fill">
            <a:extLst>
              <a:ext uri="{FF2B5EF4-FFF2-40B4-BE49-F238E27FC236}">
                <a16:creationId xmlns:a16="http://schemas.microsoft.com/office/drawing/2014/main" id="{07518D19-9F8E-4905-8211-DAC64F264C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45102" y="5300932"/>
            <a:ext cx="914400" cy="914400"/>
          </a:xfrm>
          <a:prstGeom prst="rect">
            <a:avLst/>
          </a:prstGeom>
        </p:spPr>
      </p:pic>
      <p:pic>
        <p:nvPicPr>
          <p:cNvPr id="7" name="Graphic 7" descr="Map with pin with solid fill">
            <a:extLst>
              <a:ext uri="{FF2B5EF4-FFF2-40B4-BE49-F238E27FC236}">
                <a16:creationId xmlns:a16="http://schemas.microsoft.com/office/drawing/2014/main" id="{54627C50-DD9B-49DF-BE9C-267471C378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69479" y="5300932"/>
            <a:ext cx="914400" cy="914400"/>
          </a:xfrm>
          <a:prstGeom prst="rect">
            <a:avLst/>
          </a:prstGeom>
        </p:spPr>
      </p:pic>
      <p:pic>
        <p:nvPicPr>
          <p:cNvPr id="9" name="Graphic 9" descr="Satellite with solid fill">
            <a:extLst>
              <a:ext uri="{FF2B5EF4-FFF2-40B4-BE49-F238E27FC236}">
                <a16:creationId xmlns:a16="http://schemas.microsoft.com/office/drawing/2014/main" id="{A4C31A64-E468-4D8A-9979-013678B3E2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31022" y="5356578"/>
            <a:ext cx="914400" cy="914400"/>
          </a:xfrm>
          <a:prstGeom prst="rect">
            <a:avLst/>
          </a:prstGeom>
        </p:spPr>
      </p:pic>
      <p:sp>
        <p:nvSpPr>
          <p:cNvPr id="10" name="TextBox 9">
            <a:extLst>
              <a:ext uri="{FF2B5EF4-FFF2-40B4-BE49-F238E27FC236}">
                <a16:creationId xmlns:a16="http://schemas.microsoft.com/office/drawing/2014/main" id="{BB19B1C5-B154-48A5-AAB6-85AE0D786230}"/>
              </a:ext>
            </a:extLst>
          </p:cNvPr>
          <p:cNvSpPr txBox="1"/>
          <p:nvPr/>
        </p:nvSpPr>
        <p:spPr>
          <a:xfrm>
            <a:off x="8997273" y="6581001"/>
            <a:ext cx="553240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a:rPr>
              <a:t>Icon Credit: Microsoft PowerPoint Clipart​</a:t>
            </a:r>
          </a:p>
        </p:txBody>
      </p:sp>
    </p:spTree>
    <p:extLst>
      <p:ext uri="{BB962C8B-B14F-4D97-AF65-F5344CB8AC3E}">
        <p14:creationId xmlns:p14="http://schemas.microsoft.com/office/powerpoint/2010/main" val="29508225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423E10AA-9A49-4E0B-9E99-B6617FA11528}"/>
              </a:ext>
            </a:extLst>
          </p:cNvPr>
          <p:cNvSpPr/>
          <p:nvPr/>
        </p:nvSpPr>
        <p:spPr>
          <a:xfrm>
            <a:off x="386771" y="3623930"/>
            <a:ext cx="11322275" cy="1080447"/>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chemeClr val="bg1"/>
                </a:solidFill>
                <a:latin typeface="Century Gothic"/>
              </a:rPr>
              <a:t>          Use hospitalization and emergency calls data to analyze the locations of risk</a:t>
            </a:r>
            <a:endParaRPr lang="en-US" b="1">
              <a:solidFill>
                <a:schemeClr val="bg1"/>
              </a:solidFill>
              <a:latin typeface="Century Gothic"/>
            </a:endParaRPr>
          </a:p>
        </p:txBody>
      </p:sp>
      <p:sp>
        <p:nvSpPr>
          <p:cNvPr id="3" name="Rectangle: Rounded Corners 2">
            <a:extLst>
              <a:ext uri="{FF2B5EF4-FFF2-40B4-BE49-F238E27FC236}">
                <a16:creationId xmlns:a16="http://schemas.microsoft.com/office/drawing/2014/main" id="{D10503E8-E071-4CF4-866C-C402108C7BF8}"/>
              </a:ext>
            </a:extLst>
          </p:cNvPr>
          <p:cNvSpPr/>
          <p:nvPr/>
        </p:nvSpPr>
        <p:spPr>
          <a:xfrm>
            <a:off x="393425" y="1181282"/>
            <a:ext cx="11288799" cy="1152333"/>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chemeClr val="bg1"/>
                </a:solidFill>
                <a:latin typeface="Century Gothic"/>
                <a:cs typeface="Calibri"/>
              </a:rPr>
              <a:t>          Add data from resident surveys that will be completed summer 2021</a:t>
            </a:r>
          </a:p>
        </p:txBody>
      </p:sp>
      <p:sp>
        <p:nvSpPr>
          <p:cNvPr id="5" name="Rectangle: Rounded Corners 4">
            <a:extLst>
              <a:ext uri="{FF2B5EF4-FFF2-40B4-BE49-F238E27FC236}">
                <a16:creationId xmlns:a16="http://schemas.microsoft.com/office/drawing/2014/main" id="{1CEA42E5-A549-4C07-BE11-6259F1634531}"/>
              </a:ext>
            </a:extLst>
          </p:cNvPr>
          <p:cNvSpPr/>
          <p:nvPr/>
        </p:nvSpPr>
        <p:spPr>
          <a:xfrm>
            <a:off x="401150" y="2438549"/>
            <a:ext cx="11303175" cy="1080447"/>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chemeClr val="bg1"/>
                </a:solidFill>
                <a:latin typeface="Century Gothic"/>
                <a:cs typeface="Calibri"/>
              </a:rPr>
              <a:t>Use 2020 Census data once it becomes available</a:t>
            </a:r>
            <a:r>
              <a:rPr lang="en-US" sz="2400" b="1">
                <a:solidFill>
                  <a:schemeClr val="tx1"/>
                </a:solidFill>
                <a:latin typeface="Century Gothic"/>
                <a:cs typeface="Calibri"/>
              </a:rPr>
              <a:t> </a:t>
            </a:r>
          </a:p>
        </p:txBody>
      </p:sp>
      <p:pic>
        <p:nvPicPr>
          <p:cNvPr id="9" name="Graphic 9" descr="Doctor male with solid fill">
            <a:extLst>
              <a:ext uri="{FF2B5EF4-FFF2-40B4-BE49-F238E27FC236}">
                <a16:creationId xmlns:a16="http://schemas.microsoft.com/office/drawing/2014/main" id="{C3EAF972-C363-4D28-B615-F27143C5E0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592" y="3690668"/>
            <a:ext cx="914400" cy="914400"/>
          </a:xfrm>
          <a:prstGeom prst="rect">
            <a:avLst/>
          </a:prstGeom>
        </p:spPr>
      </p:pic>
      <p:pic>
        <p:nvPicPr>
          <p:cNvPr id="4" name="Graphic 5" descr="Check In outline">
            <a:extLst>
              <a:ext uri="{FF2B5EF4-FFF2-40B4-BE49-F238E27FC236}">
                <a16:creationId xmlns:a16="http://schemas.microsoft.com/office/drawing/2014/main" id="{C05BC8F3-0B6E-4765-807E-4A7EDC40AE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6083" y="1260894"/>
            <a:ext cx="914400" cy="914400"/>
          </a:xfrm>
          <a:prstGeom prst="rect">
            <a:avLst/>
          </a:prstGeom>
        </p:spPr>
      </p:pic>
      <p:pic>
        <p:nvPicPr>
          <p:cNvPr id="6" name="Graphic 7" descr="Woman with kid outline">
            <a:extLst>
              <a:ext uri="{FF2B5EF4-FFF2-40B4-BE49-F238E27FC236}">
                <a16:creationId xmlns:a16="http://schemas.microsoft.com/office/drawing/2014/main" id="{FD8B474C-ED9D-4486-B668-CCAE9E0317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1102" y="2526102"/>
            <a:ext cx="874987" cy="874987"/>
          </a:xfrm>
          <a:prstGeom prst="rect">
            <a:avLst/>
          </a:prstGeom>
        </p:spPr>
      </p:pic>
      <p:sp>
        <p:nvSpPr>
          <p:cNvPr id="8" name="TextBox 7">
            <a:extLst>
              <a:ext uri="{FF2B5EF4-FFF2-40B4-BE49-F238E27FC236}">
                <a16:creationId xmlns:a16="http://schemas.microsoft.com/office/drawing/2014/main" id="{8C8ECBBA-CC09-4E90-ADD3-5F1C301335EB}"/>
              </a:ext>
            </a:extLst>
          </p:cNvPr>
          <p:cNvSpPr txBox="1"/>
          <p:nvPr/>
        </p:nvSpPr>
        <p:spPr>
          <a:xfrm>
            <a:off x="4082716" y="272716"/>
            <a:ext cx="444767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accent1">
                    <a:lumMod val="75000"/>
                  </a:schemeClr>
                </a:solidFill>
                <a:latin typeface="Century Gothic"/>
              </a:rPr>
              <a:t>Future Work</a:t>
            </a:r>
          </a:p>
        </p:txBody>
      </p:sp>
      <p:sp>
        <p:nvSpPr>
          <p:cNvPr id="10" name="Rectangle: Rounded Corners 9">
            <a:extLst>
              <a:ext uri="{FF2B5EF4-FFF2-40B4-BE49-F238E27FC236}">
                <a16:creationId xmlns:a16="http://schemas.microsoft.com/office/drawing/2014/main" id="{83299613-94F5-4100-B376-EECC029A3AFF}"/>
              </a:ext>
            </a:extLst>
          </p:cNvPr>
          <p:cNvSpPr/>
          <p:nvPr/>
        </p:nvSpPr>
        <p:spPr>
          <a:xfrm>
            <a:off x="386771" y="4809312"/>
            <a:ext cx="11317553" cy="994183"/>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chemeClr val="bg1"/>
                </a:solidFill>
                <a:latin typeface="Century Gothic"/>
                <a:cs typeface="Calibri"/>
              </a:rPr>
              <a:t>Refine </a:t>
            </a:r>
            <a:r>
              <a:rPr lang="en-US" sz="2400" b="1" err="1">
                <a:solidFill>
                  <a:schemeClr val="bg1"/>
                </a:solidFill>
                <a:latin typeface="Century Gothic"/>
                <a:cs typeface="Calibri"/>
              </a:rPr>
              <a:t>InVEST</a:t>
            </a:r>
            <a:r>
              <a:rPr lang="en-US" sz="2400" b="1">
                <a:solidFill>
                  <a:schemeClr val="bg1"/>
                </a:solidFill>
                <a:latin typeface="Century Gothic"/>
                <a:cs typeface="Calibri"/>
              </a:rPr>
              <a:t> inputs using up to date data &amp; model validation </a:t>
            </a:r>
          </a:p>
        </p:txBody>
      </p:sp>
      <p:pic>
        <p:nvPicPr>
          <p:cNvPr id="2" name="Graphic 10" descr="Folder Search outline">
            <a:extLst>
              <a:ext uri="{FF2B5EF4-FFF2-40B4-BE49-F238E27FC236}">
                <a16:creationId xmlns:a16="http://schemas.microsoft.com/office/drawing/2014/main" id="{88C735B8-C3F4-4A39-ADE2-1A1CD8D5C7B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172" y="4854359"/>
            <a:ext cx="914400" cy="914400"/>
          </a:xfrm>
          <a:prstGeom prst="rect">
            <a:avLst/>
          </a:prstGeom>
        </p:spPr>
      </p:pic>
      <p:sp>
        <p:nvSpPr>
          <p:cNvPr id="11" name="TextBox 10">
            <a:extLst>
              <a:ext uri="{FF2B5EF4-FFF2-40B4-BE49-F238E27FC236}">
                <a16:creationId xmlns:a16="http://schemas.microsoft.com/office/drawing/2014/main" id="{FE4C5622-D12F-42C3-88FD-1D4A30D508A3}"/>
              </a:ext>
            </a:extLst>
          </p:cNvPr>
          <p:cNvSpPr txBox="1"/>
          <p:nvPr/>
        </p:nvSpPr>
        <p:spPr>
          <a:xfrm>
            <a:off x="9002818" y="6567100"/>
            <a:ext cx="540301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a:rPr>
              <a:t>Icon Credit: Microsoft PowerPoint Clipart​</a:t>
            </a:r>
          </a:p>
        </p:txBody>
      </p:sp>
    </p:spTree>
    <p:extLst>
      <p:ext uri="{BB962C8B-B14F-4D97-AF65-F5344CB8AC3E}">
        <p14:creationId xmlns:p14="http://schemas.microsoft.com/office/powerpoint/2010/main" val="2374895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423E10AA-9A49-4E0B-9E99-B6617FA11528}"/>
              </a:ext>
            </a:extLst>
          </p:cNvPr>
          <p:cNvSpPr/>
          <p:nvPr/>
        </p:nvSpPr>
        <p:spPr>
          <a:xfrm>
            <a:off x="314884" y="3941948"/>
            <a:ext cx="11293520" cy="1080447"/>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bg1"/>
                </a:solidFill>
                <a:latin typeface="Century Gothic"/>
                <a:cs typeface="Calibri"/>
              </a:rPr>
              <a:t>Exposure leads to heat related death/illness, increased energy use, </a:t>
            </a:r>
          </a:p>
          <a:p>
            <a:pPr algn="ctr"/>
            <a:r>
              <a:rPr lang="en-US" sz="2000" dirty="0">
                <a:solidFill>
                  <a:schemeClr val="bg1"/>
                </a:solidFill>
                <a:latin typeface="Century Gothic"/>
                <a:cs typeface="Calibri"/>
              </a:rPr>
              <a:t>and loss of work productivity</a:t>
            </a:r>
            <a:r>
              <a:rPr lang="en-US" sz="2000" dirty="0">
                <a:solidFill>
                  <a:schemeClr val="tx1"/>
                </a:solidFill>
                <a:latin typeface="Century Gothic"/>
                <a:cs typeface="Calibri"/>
              </a:rPr>
              <a:t> </a:t>
            </a:r>
          </a:p>
        </p:txBody>
      </p:sp>
      <p:sp>
        <p:nvSpPr>
          <p:cNvPr id="3" name="Rectangle: Rounded Corners 2">
            <a:extLst>
              <a:ext uri="{FF2B5EF4-FFF2-40B4-BE49-F238E27FC236}">
                <a16:creationId xmlns:a16="http://schemas.microsoft.com/office/drawing/2014/main" id="{D10503E8-E071-4CF4-866C-C402108C7BF8}"/>
              </a:ext>
            </a:extLst>
          </p:cNvPr>
          <p:cNvSpPr/>
          <p:nvPr/>
        </p:nvSpPr>
        <p:spPr>
          <a:xfrm>
            <a:off x="350293" y="1368188"/>
            <a:ext cx="11202535" cy="1080447"/>
          </a:xfrm>
          <a:prstGeom prst="roundRect">
            <a:avLst/>
          </a:prstGeom>
          <a:solidFill>
            <a:srgbClr val="2E75B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bg1"/>
                </a:solidFill>
                <a:latin typeface="Century Gothic"/>
                <a:cs typeface="Calibri"/>
              </a:rPr>
              <a:t>Increasing urban temperatures                  Increased exposure to heat </a:t>
            </a:r>
          </a:p>
        </p:txBody>
      </p:sp>
      <p:sp>
        <p:nvSpPr>
          <p:cNvPr id="5" name="Rectangle: Rounded Corners 4">
            <a:extLst>
              <a:ext uri="{FF2B5EF4-FFF2-40B4-BE49-F238E27FC236}">
                <a16:creationId xmlns:a16="http://schemas.microsoft.com/office/drawing/2014/main" id="{1CEA42E5-A549-4C07-BE11-6259F1634531}"/>
              </a:ext>
            </a:extLst>
          </p:cNvPr>
          <p:cNvSpPr/>
          <p:nvPr/>
        </p:nvSpPr>
        <p:spPr>
          <a:xfrm>
            <a:off x="343640" y="2609576"/>
            <a:ext cx="11202535" cy="1080447"/>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bg1"/>
                </a:solidFill>
                <a:latin typeface="Century Gothic"/>
                <a:cs typeface="Calibri"/>
              </a:rPr>
              <a:t>Increased exposure disproportionally impact certain demographics </a:t>
            </a:r>
          </a:p>
        </p:txBody>
      </p:sp>
      <p:sp>
        <p:nvSpPr>
          <p:cNvPr id="8" name="Arrow: Right 7">
            <a:extLst>
              <a:ext uri="{FF2B5EF4-FFF2-40B4-BE49-F238E27FC236}">
                <a16:creationId xmlns:a16="http://schemas.microsoft.com/office/drawing/2014/main" id="{5FEDEB6C-A47B-4909-B771-5E72C9F367F2}"/>
              </a:ext>
            </a:extLst>
          </p:cNvPr>
          <p:cNvSpPr/>
          <p:nvPr/>
        </p:nvSpPr>
        <p:spPr>
          <a:xfrm>
            <a:off x="5814105" y="1815083"/>
            <a:ext cx="708211" cy="188259"/>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8693C30-7BD0-424C-849B-7108C9744938}"/>
              </a:ext>
            </a:extLst>
          </p:cNvPr>
          <p:cNvSpPr txBox="1"/>
          <p:nvPr/>
        </p:nvSpPr>
        <p:spPr>
          <a:xfrm>
            <a:off x="3372928" y="411192"/>
            <a:ext cx="583433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accent1">
                    <a:lumMod val="75000"/>
                  </a:schemeClr>
                </a:solidFill>
                <a:latin typeface="Century Gothic"/>
              </a:rPr>
              <a:t>Community Concerns </a:t>
            </a:r>
          </a:p>
        </p:txBody>
      </p:sp>
      <p:pic>
        <p:nvPicPr>
          <p:cNvPr id="2" name="Graphic 9" descr="Thermometer outline">
            <a:extLst>
              <a:ext uri="{FF2B5EF4-FFF2-40B4-BE49-F238E27FC236}">
                <a16:creationId xmlns:a16="http://schemas.microsoft.com/office/drawing/2014/main" id="{6D3E7325-1A8B-4EBA-AF12-4D2DFEE13B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41280" y="1447800"/>
            <a:ext cx="914400" cy="914400"/>
          </a:xfrm>
          <a:prstGeom prst="rect">
            <a:avLst/>
          </a:prstGeom>
        </p:spPr>
      </p:pic>
      <p:pic>
        <p:nvPicPr>
          <p:cNvPr id="10" name="Graphic 10" descr="Dim (Smaller Sun) outline">
            <a:extLst>
              <a:ext uri="{FF2B5EF4-FFF2-40B4-BE49-F238E27FC236}">
                <a16:creationId xmlns:a16="http://schemas.microsoft.com/office/drawing/2014/main" id="{7EBD590B-D237-46AC-8C81-9FF8E8E25F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98480" y="1346200"/>
            <a:ext cx="914400" cy="914400"/>
          </a:xfrm>
          <a:prstGeom prst="rect">
            <a:avLst/>
          </a:prstGeom>
        </p:spPr>
      </p:pic>
      <p:pic>
        <p:nvPicPr>
          <p:cNvPr id="4" name="Graphic 10" descr="Heart with pulse outline">
            <a:extLst>
              <a:ext uri="{FF2B5EF4-FFF2-40B4-BE49-F238E27FC236}">
                <a16:creationId xmlns:a16="http://schemas.microsoft.com/office/drawing/2014/main" id="{84B41623-0185-4224-9149-69DC4F8393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39022" y="3846689"/>
            <a:ext cx="1309510" cy="1309510"/>
          </a:xfrm>
          <a:prstGeom prst="rect">
            <a:avLst/>
          </a:prstGeom>
        </p:spPr>
      </p:pic>
      <p:pic>
        <p:nvPicPr>
          <p:cNvPr id="11" name="Graphic 11" descr="Universal access with solid fill">
            <a:extLst>
              <a:ext uri="{FF2B5EF4-FFF2-40B4-BE49-F238E27FC236}">
                <a16:creationId xmlns:a16="http://schemas.microsoft.com/office/drawing/2014/main" id="{D83DCDA2-B23C-4EE1-9248-F6057FA4A1A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67376" y="2622115"/>
            <a:ext cx="1044879" cy="1065756"/>
          </a:xfrm>
          <a:prstGeom prst="rect">
            <a:avLst/>
          </a:prstGeom>
        </p:spPr>
      </p:pic>
      <p:sp>
        <p:nvSpPr>
          <p:cNvPr id="6" name="TextBox 5">
            <a:extLst>
              <a:ext uri="{FF2B5EF4-FFF2-40B4-BE49-F238E27FC236}">
                <a16:creationId xmlns:a16="http://schemas.microsoft.com/office/drawing/2014/main" id="{30791770-9352-46E9-A8C8-A80E4F91D173}"/>
              </a:ext>
            </a:extLst>
          </p:cNvPr>
          <p:cNvSpPr txBox="1"/>
          <p:nvPr/>
        </p:nvSpPr>
        <p:spPr>
          <a:xfrm>
            <a:off x="8969881" y="6583808"/>
            <a:ext cx="346036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a:rPr>
              <a:t>Icon Credit: Microsoft PowerPoint Clipart​</a:t>
            </a:r>
          </a:p>
        </p:txBody>
      </p:sp>
    </p:spTree>
    <p:extLst>
      <p:ext uri="{BB962C8B-B14F-4D97-AF65-F5344CB8AC3E}">
        <p14:creationId xmlns:p14="http://schemas.microsoft.com/office/powerpoint/2010/main" val="15679859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495299" y="1603014"/>
            <a:ext cx="11217729" cy="407124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266E99"/>
              </a:buClr>
              <a:buFont typeface="Arial" panose="020B0604020202020204" pitchFamily="34" charset="0"/>
              <a:buChar char="•"/>
              <a:defRPr/>
            </a:pPr>
            <a:r>
              <a:rPr lang="en-US" dirty="0">
                <a:latin typeface="Century Gothic"/>
              </a:rPr>
              <a:t>A special thank you to our Science Advisors and Team Fellow for their direction and support </a:t>
            </a:r>
            <a:endParaRPr lang="en-US" dirty="0"/>
          </a:p>
          <a:p>
            <a:pPr>
              <a:buClr>
                <a:srgbClr val="266E99"/>
              </a:buClr>
              <a:buFont typeface="Arial" panose="020B0604020202020204" pitchFamily="34" charset="0"/>
              <a:buChar char="•"/>
              <a:defRPr/>
            </a:pPr>
            <a:r>
              <a:rPr lang="en-US" dirty="0">
                <a:latin typeface="Century Gothic"/>
              </a:rPr>
              <a:t>Dr. David </a:t>
            </a:r>
            <a:r>
              <a:rPr lang="en-US" dirty="0" err="1">
                <a:latin typeface="Century Gothic"/>
              </a:rPr>
              <a:t>Hondula</a:t>
            </a:r>
            <a:r>
              <a:rPr lang="en-US" dirty="0">
                <a:latin typeface="Century Gothic"/>
              </a:rPr>
              <a:t> (Arizona State University, Associate Professor) </a:t>
            </a:r>
            <a:endParaRPr lang="en-US" dirty="0"/>
          </a:p>
          <a:p>
            <a:pPr>
              <a:buClr>
                <a:srgbClr val="266E99"/>
              </a:buClr>
              <a:buFont typeface="Arial" panose="020B0604020202020204" pitchFamily="34" charset="0"/>
              <a:buChar char="•"/>
              <a:defRPr/>
            </a:pPr>
            <a:r>
              <a:rPr lang="en-US" dirty="0">
                <a:latin typeface="Century Gothic"/>
              </a:rPr>
              <a:t>Dr. Kenton Ross (NASA Langley Research Center)</a:t>
            </a:r>
            <a:endParaRPr lang="en-US" dirty="0"/>
          </a:p>
          <a:p>
            <a:pPr>
              <a:buClr>
                <a:srgbClr val="266E99"/>
              </a:buClr>
              <a:buChar char="•"/>
              <a:defRPr/>
            </a:pPr>
            <a:r>
              <a:rPr lang="en-US" dirty="0">
                <a:latin typeface="Century Gothic"/>
              </a:rPr>
              <a:t>Ryan Hammock (NASA DEVELOP, Fellow/Lead) </a:t>
            </a:r>
          </a:p>
          <a:p>
            <a:pPr>
              <a:lnSpc>
                <a:spcPct val="100000"/>
              </a:lnSpc>
              <a:spcBef>
                <a:spcPts val="0"/>
              </a:spcBef>
              <a:spcAft>
                <a:spcPts val="600"/>
              </a:spcAft>
              <a:buClr>
                <a:srgbClr val="266E99"/>
              </a:buClr>
              <a:defRPr/>
            </a:pPr>
            <a:endParaRPr lang="en-US" dirty="0"/>
          </a:p>
          <a:p>
            <a:pPr>
              <a:lnSpc>
                <a:spcPct val="100000"/>
              </a:lnSpc>
              <a:spcBef>
                <a:spcPts val="0"/>
              </a:spcBef>
              <a:spcAft>
                <a:spcPts val="600"/>
              </a:spcAft>
              <a:defRPr/>
            </a:pPr>
            <a:r>
              <a:rPr lang="en-US" dirty="0">
                <a:latin typeface="Century Gothic"/>
              </a:rPr>
              <a:t>We would also like to thank our wonderful project partners and collaborators at the City of San </a:t>
            </a:r>
            <a:r>
              <a:rPr lang="en-US" dirty="0" err="1">
                <a:latin typeface="Century Gothic"/>
              </a:rPr>
              <a:t>Deigo</a:t>
            </a:r>
            <a:r>
              <a:rPr lang="en-US" dirty="0">
                <a:latin typeface="Century Gothic"/>
              </a:rPr>
              <a:t> and AGU Thriving Earth  Exchange: Julia Chase, Jordan Moore, and Heidi </a:t>
            </a:r>
            <a:r>
              <a:rPr lang="en-US" dirty="0" err="1">
                <a:latin typeface="Century Gothic"/>
              </a:rPr>
              <a:t>Vonblum</a:t>
            </a:r>
            <a:r>
              <a:rPr lang="en-US" dirty="0">
                <a:latin typeface="Century Gothic"/>
              </a:rPr>
              <a:t> of the City of San Diego and Kristen O'Shea of Thriving Earth Exchange</a:t>
            </a:r>
            <a:endParaRPr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ndParaRPr>
          </a:p>
          <a:p>
            <a:pPr>
              <a:lnSpc>
                <a:spcPct val="100000"/>
              </a:lnSpc>
              <a:spcBef>
                <a:spcPts val="0"/>
              </a:spcBef>
              <a:spcAft>
                <a:spcPts val="600"/>
              </a:spcAft>
              <a:defRPr/>
            </a:pPr>
            <a:endParaRPr lang="en-US" dirty="0"/>
          </a:p>
          <a:p>
            <a:pPr indent="114300">
              <a:lnSpc>
                <a:spcPct val="100000"/>
              </a:lnSpc>
              <a:spcBef>
                <a:spcPts val="0"/>
              </a:spcBef>
              <a:spcAft>
                <a:spcPts val="600"/>
              </a:spcAft>
              <a:defRPr/>
            </a:pPr>
            <a:endParaRPr lang="en-US" b="0" i="0" u="none" strike="noStrike" kern="1200" cap="none" spc="0" normalizeH="0" baseline="0" noProof="0" dirty="0">
              <a:ln>
                <a:noFill/>
              </a:ln>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1960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7889D01-CB85-4A48-8756-4D917E120FBA}"/>
              </a:ext>
            </a:extLst>
          </p:cNvPr>
          <p:cNvSpPr/>
          <p:nvPr/>
        </p:nvSpPr>
        <p:spPr>
          <a:xfrm>
            <a:off x="350293" y="1891020"/>
            <a:ext cx="5351265" cy="1080447"/>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bg1"/>
                </a:solidFill>
                <a:latin typeface="Century Gothic"/>
                <a:cs typeface="Calibri"/>
              </a:rPr>
              <a:t>1) City of San Diego, California, Planning Department (End User)</a:t>
            </a:r>
          </a:p>
        </p:txBody>
      </p:sp>
      <p:sp>
        <p:nvSpPr>
          <p:cNvPr id="6" name="Rectangle: Rounded Corners 5">
            <a:extLst>
              <a:ext uri="{FF2B5EF4-FFF2-40B4-BE49-F238E27FC236}">
                <a16:creationId xmlns:a16="http://schemas.microsoft.com/office/drawing/2014/main" id="{A2F77E49-4370-48FD-B759-611AEEAC199A}"/>
              </a:ext>
            </a:extLst>
          </p:cNvPr>
          <p:cNvSpPr/>
          <p:nvPr/>
        </p:nvSpPr>
        <p:spPr>
          <a:xfrm>
            <a:off x="370447" y="3960297"/>
            <a:ext cx="5351265" cy="1080447"/>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bg1"/>
                </a:solidFill>
                <a:latin typeface="Century Gothic"/>
                <a:cs typeface="Calibri"/>
              </a:rPr>
              <a:t>2) American Geophysical Union (AGU) Thriving Earth Exchange (Collaborator)</a:t>
            </a:r>
            <a:endParaRPr lang="en-US">
              <a:solidFill>
                <a:schemeClr val="bg1"/>
              </a:solidFill>
              <a:latin typeface="Century Gothic"/>
            </a:endParaRPr>
          </a:p>
        </p:txBody>
      </p:sp>
      <p:pic>
        <p:nvPicPr>
          <p:cNvPr id="7" name="Picture 7">
            <a:extLst>
              <a:ext uri="{FF2B5EF4-FFF2-40B4-BE49-F238E27FC236}">
                <a16:creationId xmlns:a16="http://schemas.microsoft.com/office/drawing/2014/main" id="{57002235-BF72-485A-B906-420F93C10A33}"/>
              </a:ext>
            </a:extLst>
          </p:cNvPr>
          <p:cNvPicPr>
            <a:picLocks noChangeAspect="1"/>
          </p:cNvPicPr>
          <p:nvPr/>
        </p:nvPicPr>
        <p:blipFill>
          <a:blip r:embed="rId3"/>
          <a:stretch>
            <a:fillRect/>
          </a:stretch>
        </p:blipFill>
        <p:spPr>
          <a:xfrm>
            <a:off x="6025918" y="1758680"/>
            <a:ext cx="5807886" cy="3852347"/>
          </a:xfrm>
          <a:prstGeom prst="rect">
            <a:avLst/>
          </a:prstGeom>
        </p:spPr>
      </p:pic>
      <p:sp>
        <p:nvSpPr>
          <p:cNvPr id="3" name="TextBox 2">
            <a:extLst>
              <a:ext uri="{FF2B5EF4-FFF2-40B4-BE49-F238E27FC236}">
                <a16:creationId xmlns:a16="http://schemas.microsoft.com/office/drawing/2014/main" id="{5AD49E0B-3E5B-447B-9F3C-4E991AD643D4}"/>
              </a:ext>
            </a:extLst>
          </p:cNvPr>
          <p:cNvSpPr txBox="1"/>
          <p:nvPr/>
        </p:nvSpPr>
        <p:spPr>
          <a:xfrm>
            <a:off x="10356867" y="6597553"/>
            <a:ext cx="438956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rPr>
              <a:t>Credit: </a:t>
            </a:r>
            <a:r>
              <a:rPr lang="en-US" sz="1100" dirty="0" err="1">
                <a:solidFill>
                  <a:schemeClr val="tx1">
                    <a:lumMod val="75000"/>
                    <a:lumOff val="25000"/>
                  </a:schemeClr>
                </a:solidFill>
                <a:latin typeface="Century Gothic"/>
                <a:ea typeface="+mn-lt"/>
                <a:cs typeface="+mn-lt"/>
              </a:rPr>
              <a:t>vagueonthehow</a:t>
            </a:r>
            <a:endParaRPr lang="en-US" dirty="0" err="1">
              <a:solidFill>
                <a:schemeClr val="tx1">
                  <a:lumMod val="75000"/>
                  <a:lumOff val="25000"/>
                </a:schemeClr>
              </a:solidFill>
              <a:latin typeface="Century Gothic"/>
              <a:ea typeface="+mn-lt"/>
              <a:cs typeface="+mn-lt"/>
            </a:endParaRPr>
          </a:p>
        </p:txBody>
      </p:sp>
      <p:sp>
        <p:nvSpPr>
          <p:cNvPr id="5" name="TextBox 4">
            <a:extLst>
              <a:ext uri="{FF2B5EF4-FFF2-40B4-BE49-F238E27FC236}">
                <a16:creationId xmlns:a16="http://schemas.microsoft.com/office/drawing/2014/main" id="{8E421632-5FE8-40B4-A115-E4FE4C5A392D}"/>
              </a:ext>
            </a:extLst>
          </p:cNvPr>
          <p:cNvSpPr txBox="1"/>
          <p:nvPr/>
        </p:nvSpPr>
        <p:spPr>
          <a:xfrm>
            <a:off x="3948023" y="425570"/>
            <a:ext cx="455474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accent1">
                    <a:lumMod val="75000"/>
                  </a:schemeClr>
                </a:solidFill>
                <a:latin typeface="Century Gothic"/>
              </a:rPr>
              <a:t>Project Partners</a:t>
            </a:r>
            <a:endParaRPr lang="en-US" sz="4000" b="1">
              <a:solidFill>
                <a:schemeClr val="accent1">
                  <a:lumMod val="75000"/>
                </a:schemeClr>
              </a:solidFill>
              <a:latin typeface="Century Gothic"/>
              <a:cs typeface="Calibri"/>
            </a:endParaRPr>
          </a:p>
        </p:txBody>
      </p:sp>
    </p:spTree>
    <p:extLst>
      <p:ext uri="{BB962C8B-B14F-4D97-AF65-F5344CB8AC3E}">
        <p14:creationId xmlns:p14="http://schemas.microsoft.com/office/powerpoint/2010/main" val="2560682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77F3A322-64C6-4714-AC59-7681202095BB}"/>
              </a:ext>
            </a:extLst>
          </p:cNvPr>
          <p:cNvSpPr txBox="1"/>
          <p:nvPr/>
        </p:nvSpPr>
        <p:spPr>
          <a:xfrm>
            <a:off x="4005533" y="267419"/>
            <a:ext cx="57624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accent1">
                    <a:lumMod val="75000"/>
                  </a:schemeClr>
                </a:solidFill>
                <a:latin typeface="Ce"/>
              </a:rPr>
              <a:t>Project Objectives</a:t>
            </a:r>
          </a:p>
        </p:txBody>
      </p:sp>
      <p:graphicFrame>
        <p:nvGraphicFramePr>
          <p:cNvPr id="17" name="Diagram 18">
            <a:extLst>
              <a:ext uri="{FF2B5EF4-FFF2-40B4-BE49-F238E27FC236}">
                <a16:creationId xmlns:a16="http://schemas.microsoft.com/office/drawing/2014/main" id="{AB646AE2-C231-42E8-8084-C8FE0C52574C}"/>
              </a:ext>
            </a:extLst>
          </p:cNvPr>
          <p:cNvGraphicFramePr/>
          <p:nvPr>
            <p:extLst>
              <p:ext uri="{D42A27DB-BD31-4B8C-83A1-F6EECF244321}">
                <p14:modId xmlns:p14="http://schemas.microsoft.com/office/powerpoint/2010/main" val="1171962462"/>
              </p:ext>
            </p:extLst>
          </p:nvPr>
        </p:nvGraphicFramePr>
        <p:xfrm>
          <a:off x="1408981" y="1010728"/>
          <a:ext cx="9790980" cy="48221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Graphic 18" descr="Woman with cane with solid fill">
            <a:extLst>
              <a:ext uri="{FF2B5EF4-FFF2-40B4-BE49-F238E27FC236}">
                <a16:creationId xmlns:a16="http://schemas.microsoft.com/office/drawing/2014/main" id="{77FBEC67-FE78-4FEB-B266-A943A6E8F44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79814" y="4523984"/>
            <a:ext cx="914400" cy="914400"/>
          </a:xfrm>
          <a:prstGeom prst="rect">
            <a:avLst/>
          </a:prstGeom>
        </p:spPr>
      </p:pic>
      <p:pic>
        <p:nvPicPr>
          <p:cNvPr id="587" name="Graphic 587" descr="Deciduous tree with solid fill">
            <a:extLst>
              <a:ext uri="{FF2B5EF4-FFF2-40B4-BE49-F238E27FC236}">
                <a16:creationId xmlns:a16="http://schemas.microsoft.com/office/drawing/2014/main" id="{7A64CF7E-4A1F-4A7E-BE3E-7AC5DDA30BF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74346" y="4524555"/>
            <a:ext cx="914400" cy="914400"/>
          </a:xfrm>
          <a:prstGeom prst="rect">
            <a:avLst/>
          </a:prstGeom>
        </p:spPr>
      </p:pic>
      <p:pic>
        <p:nvPicPr>
          <p:cNvPr id="11" name="Graphic 16" descr="Thermometer with solid fill">
            <a:extLst>
              <a:ext uri="{FF2B5EF4-FFF2-40B4-BE49-F238E27FC236}">
                <a16:creationId xmlns:a16="http://schemas.microsoft.com/office/drawing/2014/main" id="{016E130E-CA44-4724-8A98-B32175887BD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598177" y="4586603"/>
            <a:ext cx="914400" cy="914400"/>
          </a:xfrm>
          <a:prstGeom prst="rect">
            <a:avLst/>
          </a:prstGeom>
        </p:spPr>
      </p:pic>
      <p:sp>
        <p:nvSpPr>
          <p:cNvPr id="16" name="TextBox 15">
            <a:extLst>
              <a:ext uri="{FF2B5EF4-FFF2-40B4-BE49-F238E27FC236}">
                <a16:creationId xmlns:a16="http://schemas.microsoft.com/office/drawing/2014/main" id="{D12B2ED4-3063-41D5-9F9A-3BB0AB8462E1}"/>
              </a:ext>
            </a:extLst>
          </p:cNvPr>
          <p:cNvSpPr txBox="1"/>
          <p:nvPr/>
        </p:nvSpPr>
        <p:spPr>
          <a:xfrm>
            <a:off x="8978975" y="6582450"/>
            <a:ext cx="466976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entury Gothic"/>
                <a:ea typeface="+mn-lt"/>
                <a:cs typeface="+mn-lt"/>
              </a:rPr>
              <a:t>Icon Credit: Microsoft PowerPoint Clipart</a:t>
            </a:r>
            <a:endParaRPr lang="en-US" sz="1200" dirty="0">
              <a:latin typeface="Century Gothic"/>
            </a:endParaRPr>
          </a:p>
        </p:txBody>
      </p:sp>
    </p:spTree>
    <p:extLst>
      <p:ext uri="{BB962C8B-B14F-4D97-AF65-F5344CB8AC3E}">
        <p14:creationId xmlns:p14="http://schemas.microsoft.com/office/powerpoint/2010/main" val="2712001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EC8C36-7DDD-41D8-9C69-3CD2008BC142}"/>
              </a:ext>
            </a:extLst>
          </p:cNvPr>
          <p:cNvSpPr txBox="1"/>
          <p:nvPr/>
        </p:nvSpPr>
        <p:spPr>
          <a:xfrm>
            <a:off x="512621" y="1427201"/>
            <a:ext cx="467879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tx1">
                    <a:lumMod val="75000"/>
                    <a:lumOff val="25000"/>
                  </a:schemeClr>
                </a:solidFill>
                <a:latin typeface="Century Gothic"/>
              </a:rPr>
              <a:t>Where:</a:t>
            </a:r>
            <a:r>
              <a:rPr lang="en-US" sz="2400" dirty="0">
                <a:solidFill>
                  <a:schemeClr val="tx1">
                    <a:lumMod val="75000"/>
                    <a:lumOff val="25000"/>
                  </a:schemeClr>
                </a:solidFill>
                <a:latin typeface="Century Gothic"/>
              </a:rPr>
              <a:t> </a:t>
            </a:r>
          </a:p>
          <a:p>
            <a:r>
              <a:rPr lang="en-US" sz="2400" dirty="0">
                <a:solidFill>
                  <a:schemeClr val="tx1">
                    <a:lumMod val="75000"/>
                    <a:lumOff val="25000"/>
                  </a:schemeClr>
                </a:solidFill>
                <a:latin typeface="Century Gothic"/>
              </a:rPr>
              <a:t>City of San Diego, California Population: 1.4M</a:t>
            </a:r>
            <a:endParaRPr lang="en-US" sz="2400" dirty="0">
              <a:solidFill>
                <a:schemeClr val="tx1">
                  <a:lumMod val="75000"/>
                  <a:lumOff val="25000"/>
                </a:schemeClr>
              </a:solidFill>
              <a:latin typeface="Century Gothic"/>
              <a:cs typeface="Calibri"/>
            </a:endParaRPr>
          </a:p>
        </p:txBody>
      </p:sp>
      <p:sp>
        <p:nvSpPr>
          <p:cNvPr id="5" name="TextBox 4">
            <a:extLst>
              <a:ext uri="{FF2B5EF4-FFF2-40B4-BE49-F238E27FC236}">
                <a16:creationId xmlns:a16="http://schemas.microsoft.com/office/drawing/2014/main" id="{1E8F5BEA-C606-4C62-98DF-2B39211E86E1}"/>
              </a:ext>
            </a:extLst>
          </p:cNvPr>
          <p:cNvSpPr txBox="1"/>
          <p:nvPr/>
        </p:nvSpPr>
        <p:spPr>
          <a:xfrm>
            <a:off x="499303" y="2735207"/>
            <a:ext cx="556871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tx1">
                    <a:lumMod val="75000"/>
                    <a:lumOff val="25000"/>
                  </a:schemeClr>
                </a:solidFill>
                <a:latin typeface="Century Gothic"/>
              </a:rPr>
              <a:t>When:</a:t>
            </a:r>
            <a:r>
              <a:rPr lang="en-US" sz="2400" dirty="0">
                <a:solidFill>
                  <a:schemeClr val="tx1">
                    <a:lumMod val="75000"/>
                    <a:lumOff val="25000"/>
                  </a:schemeClr>
                </a:solidFill>
                <a:latin typeface="Century Gothic"/>
              </a:rPr>
              <a:t> </a:t>
            </a:r>
            <a:endParaRPr lang="en-US" sz="2400" dirty="0">
              <a:solidFill>
                <a:schemeClr val="tx1">
                  <a:lumMod val="75000"/>
                  <a:lumOff val="25000"/>
                </a:schemeClr>
              </a:solidFill>
              <a:latin typeface="Century Gothic"/>
              <a:cs typeface="Calibri"/>
            </a:endParaRPr>
          </a:p>
          <a:p>
            <a:r>
              <a:rPr lang="en-US" sz="2400" dirty="0">
                <a:solidFill>
                  <a:schemeClr val="tx1">
                    <a:lumMod val="75000"/>
                    <a:lumOff val="25000"/>
                  </a:schemeClr>
                </a:solidFill>
                <a:latin typeface="Century Gothic"/>
              </a:rPr>
              <a:t>Summer, May-September, 2015-2020</a:t>
            </a:r>
            <a:endParaRPr lang="en-US" sz="2400" dirty="0">
              <a:solidFill>
                <a:schemeClr val="tx1">
                  <a:lumMod val="75000"/>
                  <a:lumOff val="25000"/>
                </a:schemeClr>
              </a:solidFill>
              <a:latin typeface="Century Gothic"/>
              <a:cs typeface="Calibri"/>
            </a:endParaRPr>
          </a:p>
        </p:txBody>
      </p:sp>
      <p:sp>
        <p:nvSpPr>
          <p:cNvPr id="6" name="TextBox 5">
            <a:extLst>
              <a:ext uri="{FF2B5EF4-FFF2-40B4-BE49-F238E27FC236}">
                <a16:creationId xmlns:a16="http://schemas.microsoft.com/office/drawing/2014/main" id="{0B11A8A1-CD69-4CCD-96FD-9E46D228F2FA}"/>
              </a:ext>
            </a:extLst>
          </p:cNvPr>
          <p:cNvSpPr txBox="1"/>
          <p:nvPr/>
        </p:nvSpPr>
        <p:spPr>
          <a:xfrm>
            <a:off x="501599" y="3673881"/>
            <a:ext cx="3666499"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tx1">
                    <a:lumMod val="75000"/>
                    <a:lumOff val="25000"/>
                  </a:schemeClr>
                </a:solidFill>
                <a:latin typeface="Century Gothic"/>
              </a:rPr>
              <a:t>Why: </a:t>
            </a:r>
            <a:endParaRPr lang="en-US" sz="2400" b="1" dirty="0">
              <a:solidFill>
                <a:schemeClr val="tx1">
                  <a:lumMod val="75000"/>
                  <a:lumOff val="25000"/>
                </a:schemeClr>
              </a:solidFill>
              <a:latin typeface="Century Gothic"/>
              <a:cs typeface="Calibri"/>
            </a:endParaRPr>
          </a:p>
          <a:p>
            <a:pPr marL="342900" indent="-342900">
              <a:buFont typeface="Arial"/>
              <a:buChar char="•"/>
            </a:pPr>
            <a:r>
              <a:rPr lang="en-US" sz="2400" dirty="0">
                <a:solidFill>
                  <a:schemeClr val="tx1">
                    <a:lumMod val="75000"/>
                    <a:lumOff val="25000"/>
                  </a:schemeClr>
                </a:solidFill>
                <a:latin typeface="Century Gothic"/>
                <a:cs typeface="Calibri"/>
              </a:rPr>
              <a:t>Climate adaptation</a:t>
            </a:r>
          </a:p>
          <a:p>
            <a:pPr marL="342900" indent="-342900">
              <a:buFont typeface="Arial"/>
              <a:buChar char="•"/>
            </a:pPr>
            <a:r>
              <a:rPr lang="en-US" sz="2400" dirty="0">
                <a:solidFill>
                  <a:schemeClr val="tx1">
                    <a:lumMod val="75000"/>
                    <a:lumOff val="25000"/>
                  </a:schemeClr>
                </a:solidFill>
                <a:latin typeface="Century Gothic"/>
                <a:cs typeface="Calibri"/>
              </a:rPr>
              <a:t>Unique maritime climate</a:t>
            </a:r>
          </a:p>
          <a:p>
            <a:pPr marL="342900" indent="-342900">
              <a:buFont typeface="Arial"/>
              <a:buChar char="•"/>
            </a:pPr>
            <a:r>
              <a:rPr lang="en-US" sz="2400" dirty="0">
                <a:solidFill>
                  <a:schemeClr val="tx1">
                    <a:lumMod val="75000"/>
                    <a:lumOff val="25000"/>
                  </a:schemeClr>
                </a:solidFill>
                <a:latin typeface="Century Gothic"/>
                <a:cs typeface="Calibri"/>
              </a:rPr>
              <a:t>Future applications</a:t>
            </a:r>
          </a:p>
        </p:txBody>
      </p:sp>
      <p:pic>
        <p:nvPicPr>
          <p:cNvPr id="10" name="Picture 10">
            <a:extLst>
              <a:ext uri="{FF2B5EF4-FFF2-40B4-BE49-F238E27FC236}">
                <a16:creationId xmlns:a16="http://schemas.microsoft.com/office/drawing/2014/main" id="{ACD44554-D294-4185-A309-DD46F1AAF0D1}"/>
              </a:ext>
            </a:extLst>
          </p:cNvPr>
          <p:cNvPicPr>
            <a:picLocks noChangeAspect="1"/>
          </p:cNvPicPr>
          <p:nvPr/>
        </p:nvPicPr>
        <p:blipFill>
          <a:blip r:embed="rId3"/>
          <a:stretch>
            <a:fillRect/>
          </a:stretch>
        </p:blipFill>
        <p:spPr>
          <a:xfrm>
            <a:off x="6137159" y="1239724"/>
            <a:ext cx="5746703" cy="4879136"/>
          </a:xfrm>
          <a:prstGeom prst="rect">
            <a:avLst/>
          </a:prstGeom>
        </p:spPr>
      </p:pic>
      <p:pic>
        <p:nvPicPr>
          <p:cNvPr id="11" name="Picture 11" descr="Map&#10;&#10;Description automatically generated">
            <a:extLst>
              <a:ext uri="{FF2B5EF4-FFF2-40B4-BE49-F238E27FC236}">
                <a16:creationId xmlns:a16="http://schemas.microsoft.com/office/drawing/2014/main" id="{D46BA476-4857-4D41-B76A-A3F6103BA0EC}"/>
              </a:ext>
            </a:extLst>
          </p:cNvPr>
          <p:cNvPicPr>
            <a:picLocks noChangeAspect="1"/>
          </p:cNvPicPr>
          <p:nvPr/>
        </p:nvPicPr>
        <p:blipFill>
          <a:blip r:embed="rId4"/>
          <a:stretch>
            <a:fillRect/>
          </a:stretch>
        </p:blipFill>
        <p:spPr>
          <a:xfrm>
            <a:off x="6295987" y="1894432"/>
            <a:ext cx="1691355" cy="3069136"/>
          </a:xfrm>
          <a:prstGeom prst="rect">
            <a:avLst/>
          </a:prstGeom>
        </p:spPr>
      </p:pic>
      <p:pic>
        <p:nvPicPr>
          <p:cNvPr id="12" name="Picture 12">
            <a:extLst>
              <a:ext uri="{FF2B5EF4-FFF2-40B4-BE49-F238E27FC236}">
                <a16:creationId xmlns:a16="http://schemas.microsoft.com/office/drawing/2014/main" id="{B9C10D6C-5329-4485-9C5B-01CBE20F76E4}"/>
              </a:ext>
            </a:extLst>
          </p:cNvPr>
          <p:cNvPicPr>
            <a:picLocks noChangeAspect="1"/>
          </p:cNvPicPr>
          <p:nvPr/>
        </p:nvPicPr>
        <p:blipFill>
          <a:blip r:embed="rId5"/>
          <a:stretch>
            <a:fillRect/>
          </a:stretch>
        </p:blipFill>
        <p:spPr>
          <a:xfrm>
            <a:off x="6337393" y="4801560"/>
            <a:ext cx="1508427" cy="69274"/>
          </a:xfrm>
          <a:prstGeom prst="rect">
            <a:avLst/>
          </a:prstGeom>
        </p:spPr>
      </p:pic>
      <p:pic>
        <p:nvPicPr>
          <p:cNvPr id="13" name="Picture 13">
            <a:extLst>
              <a:ext uri="{FF2B5EF4-FFF2-40B4-BE49-F238E27FC236}">
                <a16:creationId xmlns:a16="http://schemas.microsoft.com/office/drawing/2014/main" id="{6A9787EE-0CBB-4525-982D-B2BEA193D3EF}"/>
              </a:ext>
            </a:extLst>
          </p:cNvPr>
          <p:cNvPicPr>
            <a:picLocks noChangeAspect="1"/>
          </p:cNvPicPr>
          <p:nvPr/>
        </p:nvPicPr>
        <p:blipFill>
          <a:blip r:embed="rId6"/>
          <a:stretch>
            <a:fillRect/>
          </a:stretch>
        </p:blipFill>
        <p:spPr>
          <a:xfrm>
            <a:off x="6337393" y="4526726"/>
            <a:ext cx="1124646" cy="196227"/>
          </a:xfrm>
          <a:prstGeom prst="rect">
            <a:avLst/>
          </a:prstGeom>
        </p:spPr>
      </p:pic>
      <p:pic>
        <p:nvPicPr>
          <p:cNvPr id="14" name="Picture 14">
            <a:extLst>
              <a:ext uri="{FF2B5EF4-FFF2-40B4-BE49-F238E27FC236}">
                <a16:creationId xmlns:a16="http://schemas.microsoft.com/office/drawing/2014/main" id="{DEEB1D73-0371-434E-9C6A-FE37321164F0}"/>
              </a:ext>
            </a:extLst>
          </p:cNvPr>
          <p:cNvPicPr>
            <a:picLocks noChangeAspect="1"/>
          </p:cNvPicPr>
          <p:nvPr/>
        </p:nvPicPr>
        <p:blipFill>
          <a:blip r:embed="rId7"/>
          <a:stretch>
            <a:fillRect/>
          </a:stretch>
        </p:blipFill>
        <p:spPr>
          <a:xfrm>
            <a:off x="7597056" y="4412786"/>
            <a:ext cx="118194" cy="107070"/>
          </a:xfrm>
          <a:prstGeom prst="rect">
            <a:avLst/>
          </a:prstGeom>
        </p:spPr>
      </p:pic>
      <p:pic>
        <p:nvPicPr>
          <p:cNvPr id="15" name="Picture 15" descr="Icon&#10;&#10;Description automatically generated">
            <a:extLst>
              <a:ext uri="{FF2B5EF4-FFF2-40B4-BE49-F238E27FC236}">
                <a16:creationId xmlns:a16="http://schemas.microsoft.com/office/drawing/2014/main" id="{9B5EB5A4-ECD5-4AB8-B3BE-E15D636CB1B3}"/>
              </a:ext>
            </a:extLst>
          </p:cNvPr>
          <p:cNvPicPr>
            <a:picLocks noChangeAspect="1"/>
          </p:cNvPicPr>
          <p:nvPr/>
        </p:nvPicPr>
        <p:blipFill>
          <a:blip r:embed="rId8"/>
          <a:stretch>
            <a:fillRect/>
          </a:stretch>
        </p:blipFill>
        <p:spPr>
          <a:xfrm>
            <a:off x="6251251" y="5558880"/>
            <a:ext cx="101091" cy="434605"/>
          </a:xfrm>
          <a:prstGeom prst="rect">
            <a:avLst/>
          </a:prstGeom>
        </p:spPr>
      </p:pic>
      <p:pic>
        <p:nvPicPr>
          <p:cNvPr id="16" name="Picture 16" descr="A picture containing text&#10;&#10;Description automatically generated">
            <a:extLst>
              <a:ext uri="{FF2B5EF4-FFF2-40B4-BE49-F238E27FC236}">
                <a16:creationId xmlns:a16="http://schemas.microsoft.com/office/drawing/2014/main" id="{EA056279-AAF8-4871-84C2-92F9E8877FBF}"/>
              </a:ext>
            </a:extLst>
          </p:cNvPr>
          <p:cNvPicPr>
            <a:picLocks noChangeAspect="1"/>
          </p:cNvPicPr>
          <p:nvPr/>
        </p:nvPicPr>
        <p:blipFill>
          <a:blip r:embed="rId9"/>
          <a:stretch>
            <a:fillRect/>
          </a:stretch>
        </p:blipFill>
        <p:spPr>
          <a:xfrm>
            <a:off x="6426385" y="5775017"/>
            <a:ext cx="1119084" cy="219250"/>
          </a:xfrm>
          <a:prstGeom prst="rect">
            <a:avLst/>
          </a:prstGeom>
        </p:spPr>
      </p:pic>
      <p:pic>
        <p:nvPicPr>
          <p:cNvPr id="17" name="Picture 17">
            <a:extLst>
              <a:ext uri="{FF2B5EF4-FFF2-40B4-BE49-F238E27FC236}">
                <a16:creationId xmlns:a16="http://schemas.microsoft.com/office/drawing/2014/main" id="{FB12479B-2984-479D-A618-8D03ABCE6FF9}"/>
              </a:ext>
            </a:extLst>
          </p:cNvPr>
          <p:cNvPicPr>
            <a:picLocks noChangeAspect="1"/>
          </p:cNvPicPr>
          <p:nvPr/>
        </p:nvPicPr>
        <p:blipFill>
          <a:blip r:embed="rId10"/>
          <a:stretch>
            <a:fillRect/>
          </a:stretch>
        </p:blipFill>
        <p:spPr>
          <a:xfrm>
            <a:off x="7711218" y="5778622"/>
            <a:ext cx="2298237" cy="200915"/>
          </a:xfrm>
          <a:prstGeom prst="rect">
            <a:avLst/>
          </a:prstGeom>
        </p:spPr>
      </p:pic>
      <p:pic>
        <p:nvPicPr>
          <p:cNvPr id="18" name="Picture 18" descr="A picture containing graphical user interface&#10;&#10;Description automatically generated">
            <a:extLst>
              <a:ext uri="{FF2B5EF4-FFF2-40B4-BE49-F238E27FC236}">
                <a16:creationId xmlns:a16="http://schemas.microsoft.com/office/drawing/2014/main" id="{948D1620-A2A5-4091-B2E5-D9CE8206D080}"/>
              </a:ext>
            </a:extLst>
          </p:cNvPr>
          <p:cNvPicPr>
            <a:picLocks noChangeAspect="1"/>
          </p:cNvPicPr>
          <p:nvPr/>
        </p:nvPicPr>
        <p:blipFill>
          <a:blip r:embed="rId11"/>
          <a:stretch>
            <a:fillRect/>
          </a:stretch>
        </p:blipFill>
        <p:spPr>
          <a:xfrm>
            <a:off x="6493130" y="5092107"/>
            <a:ext cx="2320485" cy="472663"/>
          </a:xfrm>
          <a:prstGeom prst="rect">
            <a:avLst/>
          </a:prstGeom>
        </p:spPr>
      </p:pic>
      <p:sp>
        <p:nvSpPr>
          <p:cNvPr id="19" name="TextBox 18">
            <a:extLst>
              <a:ext uri="{FF2B5EF4-FFF2-40B4-BE49-F238E27FC236}">
                <a16:creationId xmlns:a16="http://schemas.microsoft.com/office/drawing/2014/main" id="{6104C915-02D0-485E-93DE-0541FF4E3C73}"/>
              </a:ext>
            </a:extLst>
          </p:cNvPr>
          <p:cNvSpPr txBox="1"/>
          <p:nvPr/>
        </p:nvSpPr>
        <p:spPr>
          <a:xfrm>
            <a:off x="6181655" y="1314867"/>
            <a:ext cx="5579841"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a:solidFill>
                  <a:schemeClr val="tx1">
                    <a:lumMod val="75000"/>
                    <a:lumOff val="25000"/>
                  </a:schemeClr>
                </a:solidFill>
                <a:latin typeface="Century Gothic"/>
              </a:rPr>
              <a:t>City of San Diego, California, USA</a:t>
            </a:r>
            <a:endParaRPr lang="en-US" sz="2600">
              <a:solidFill>
                <a:schemeClr val="tx1">
                  <a:lumMod val="75000"/>
                  <a:lumOff val="25000"/>
                </a:schemeClr>
              </a:solidFill>
              <a:latin typeface="Century Gothic"/>
              <a:cs typeface="Calibri"/>
            </a:endParaRPr>
          </a:p>
        </p:txBody>
      </p:sp>
      <p:sp>
        <p:nvSpPr>
          <p:cNvPr id="20" name="TextBox 19">
            <a:extLst>
              <a:ext uri="{FF2B5EF4-FFF2-40B4-BE49-F238E27FC236}">
                <a16:creationId xmlns:a16="http://schemas.microsoft.com/office/drawing/2014/main" id="{DF5F0452-CFD1-41E6-859B-B3C3258AC491}"/>
              </a:ext>
            </a:extLst>
          </p:cNvPr>
          <p:cNvSpPr txBox="1"/>
          <p:nvPr/>
        </p:nvSpPr>
        <p:spPr>
          <a:xfrm>
            <a:off x="7711216" y="2738750"/>
            <a:ext cx="136381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i="1">
                <a:solidFill>
                  <a:srgbClr val="FFFFFF"/>
                </a:solidFill>
                <a:latin typeface="Century Gothic"/>
              </a:rPr>
              <a:t>Pacific Ocean</a:t>
            </a:r>
          </a:p>
        </p:txBody>
      </p:sp>
      <p:sp>
        <p:nvSpPr>
          <p:cNvPr id="21" name="TextBox 20">
            <a:extLst>
              <a:ext uri="{FF2B5EF4-FFF2-40B4-BE49-F238E27FC236}">
                <a16:creationId xmlns:a16="http://schemas.microsoft.com/office/drawing/2014/main" id="{542738D1-2401-4639-B8FD-48C0AB2DD1C7}"/>
              </a:ext>
            </a:extLst>
          </p:cNvPr>
          <p:cNvSpPr txBox="1"/>
          <p:nvPr/>
        </p:nvSpPr>
        <p:spPr>
          <a:xfrm>
            <a:off x="8328603" y="4802268"/>
            <a:ext cx="1363812"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a:solidFill>
                  <a:srgbClr val="FFFFFF"/>
                </a:solidFill>
                <a:latin typeface="Century Gothic"/>
              </a:rPr>
              <a:t>Point Loma</a:t>
            </a:r>
            <a:endParaRPr lang="en-US" sz="600">
              <a:cs typeface="Calibri"/>
            </a:endParaRPr>
          </a:p>
        </p:txBody>
      </p:sp>
      <p:sp>
        <p:nvSpPr>
          <p:cNvPr id="22" name="TextBox 21">
            <a:extLst>
              <a:ext uri="{FF2B5EF4-FFF2-40B4-BE49-F238E27FC236}">
                <a16:creationId xmlns:a16="http://schemas.microsoft.com/office/drawing/2014/main" id="{305835F7-AE1B-4413-AD28-A0D4B3169215}"/>
              </a:ext>
            </a:extLst>
          </p:cNvPr>
          <p:cNvSpPr txBox="1"/>
          <p:nvPr/>
        </p:nvSpPr>
        <p:spPr>
          <a:xfrm>
            <a:off x="8973800" y="4974692"/>
            <a:ext cx="1363812"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a:solidFill>
                  <a:srgbClr val="FFFFFF"/>
                </a:solidFill>
                <a:latin typeface="Century Gothic"/>
              </a:rPr>
              <a:t>Coronado</a:t>
            </a:r>
            <a:endParaRPr lang="en-US" sz="600"/>
          </a:p>
        </p:txBody>
      </p:sp>
      <p:sp>
        <p:nvSpPr>
          <p:cNvPr id="23" name="TextBox 22">
            <a:extLst>
              <a:ext uri="{FF2B5EF4-FFF2-40B4-BE49-F238E27FC236}">
                <a16:creationId xmlns:a16="http://schemas.microsoft.com/office/drawing/2014/main" id="{A2AC158E-9A20-42EC-A2EF-897F8972E1E8}"/>
              </a:ext>
            </a:extLst>
          </p:cNvPr>
          <p:cNvSpPr txBox="1"/>
          <p:nvPr/>
        </p:nvSpPr>
        <p:spPr>
          <a:xfrm>
            <a:off x="8289669" y="3578617"/>
            <a:ext cx="1363812"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a:solidFill>
                  <a:srgbClr val="FFFFFF"/>
                </a:solidFill>
                <a:latin typeface="Century Gothic"/>
              </a:rPr>
              <a:t>La Jolla</a:t>
            </a:r>
            <a:endParaRPr lang="en-US" sz="600"/>
          </a:p>
        </p:txBody>
      </p:sp>
      <p:sp>
        <p:nvSpPr>
          <p:cNvPr id="24" name="TextBox 23">
            <a:extLst>
              <a:ext uri="{FF2B5EF4-FFF2-40B4-BE49-F238E27FC236}">
                <a16:creationId xmlns:a16="http://schemas.microsoft.com/office/drawing/2014/main" id="{C318AEE0-B755-4F54-824B-56936B22EAEF}"/>
              </a:ext>
            </a:extLst>
          </p:cNvPr>
          <p:cNvSpPr txBox="1"/>
          <p:nvPr/>
        </p:nvSpPr>
        <p:spPr>
          <a:xfrm>
            <a:off x="7800209" y="1893319"/>
            <a:ext cx="1363812"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
                <a:solidFill>
                  <a:srgbClr val="FFFFFF"/>
                </a:solidFill>
                <a:latin typeface="Century Gothic"/>
              </a:rPr>
              <a:t>Carlsbad</a:t>
            </a:r>
            <a:endParaRPr lang="en-US" sz="600"/>
          </a:p>
        </p:txBody>
      </p:sp>
      <p:sp>
        <p:nvSpPr>
          <p:cNvPr id="25" name="TextBox 24">
            <a:extLst>
              <a:ext uri="{FF2B5EF4-FFF2-40B4-BE49-F238E27FC236}">
                <a16:creationId xmlns:a16="http://schemas.microsoft.com/office/drawing/2014/main" id="{928B3FAE-4E4F-4703-96E9-CEC2E1B33B25}"/>
              </a:ext>
            </a:extLst>
          </p:cNvPr>
          <p:cNvSpPr txBox="1"/>
          <p:nvPr/>
        </p:nvSpPr>
        <p:spPr>
          <a:xfrm>
            <a:off x="10075084" y="5035874"/>
            <a:ext cx="1363812" cy="2769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rgbClr val="FFFFFF"/>
                </a:solidFill>
                <a:latin typeface="Century Gothic"/>
              </a:rPr>
              <a:t>Chula Vista</a:t>
            </a:r>
            <a:endParaRPr lang="en-US" b="1">
              <a:cs typeface="Calibri"/>
            </a:endParaRPr>
          </a:p>
        </p:txBody>
      </p:sp>
      <p:sp>
        <p:nvSpPr>
          <p:cNvPr id="26" name="TextBox 25">
            <a:extLst>
              <a:ext uri="{FF2B5EF4-FFF2-40B4-BE49-F238E27FC236}">
                <a16:creationId xmlns:a16="http://schemas.microsoft.com/office/drawing/2014/main" id="{44DDBE55-6DA8-4590-8D01-B32883696A7E}"/>
              </a:ext>
            </a:extLst>
          </p:cNvPr>
          <p:cNvSpPr txBox="1"/>
          <p:nvPr/>
        </p:nvSpPr>
        <p:spPr>
          <a:xfrm>
            <a:off x="10253069" y="5720005"/>
            <a:ext cx="1363812" cy="2769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rgbClr val="FFFFFF"/>
                </a:solidFill>
                <a:latin typeface="Century Gothic"/>
              </a:rPr>
              <a:t>Tijuana</a:t>
            </a:r>
            <a:endParaRPr lang="en-US"/>
          </a:p>
        </p:txBody>
      </p:sp>
      <p:sp>
        <p:nvSpPr>
          <p:cNvPr id="27" name="TextBox 26">
            <a:extLst>
              <a:ext uri="{FF2B5EF4-FFF2-40B4-BE49-F238E27FC236}">
                <a16:creationId xmlns:a16="http://schemas.microsoft.com/office/drawing/2014/main" id="{97C4DBD3-43C3-414A-A3A3-4310DED072B9}"/>
              </a:ext>
            </a:extLst>
          </p:cNvPr>
          <p:cNvSpPr txBox="1"/>
          <p:nvPr/>
        </p:nvSpPr>
        <p:spPr>
          <a:xfrm>
            <a:off x="10342062" y="2660881"/>
            <a:ext cx="1363812" cy="2769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rgbClr val="FFFFFF"/>
                </a:solidFill>
                <a:latin typeface="Century Gothic"/>
              </a:rPr>
              <a:t>Poway</a:t>
            </a:r>
            <a:endParaRPr lang="en-US"/>
          </a:p>
        </p:txBody>
      </p:sp>
      <p:sp>
        <p:nvSpPr>
          <p:cNvPr id="28" name="TextBox 27">
            <a:extLst>
              <a:ext uri="{FF2B5EF4-FFF2-40B4-BE49-F238E27FC236}">
                <a16:creationId xmlns:a16="http://schemas.microsoft.com/office/drawing/2014/main" id="{D9F6E8FF-BE1E-4394-9711-4248FB036813}"/>
              </a:ext>
            </a:extLst>
          </p:cNvPr>
          <p:cNvSpPr txBox="1"/>
          <p:nvPr/>
        </p:nvSpPr>
        <p:spPr>
          <a:xfrm>
            <a:off x="9502193" y="1943377"/>
            <a:ext cx="1363812" cy="27699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rgbClr val="FFFFFF"/>
                </a:solidFill>
                <a:latin typeface="Century Gothic"/>
              </a:rPr>
              <a:t>Escondido</a:t>
            </a:r>
            <a:endParaRPr lang="en-US"/>
          </a:p>
        </p:txBody>
      </p:sp>
      <p:sp>
        <p:nvSpPr>
          <p:cNvPr id="2" name="TextBox 1">
            <a:extLst>
              <a:ext uri="{FF2B5EF4-FFF2-40B4-BE49-F238E27FC236}">
                <a16:creationId xmlns:a16="http://schemas.microsoft.com/office/drawing/2014/main" id="{ACB8DB7D-35C3-40A3-9D8B-8983AA07C0DA}"/>
              </a:ext>
            </a:extLst>
          </p:cNvPr>
          <p:cNvSpPr txBox="1"/>
          <p:nvPr/>
        </p:nvSpPr>
        <p:spPr>
          <a:xfrm>
            <a:off x="4609381" y="166778"/>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accent1">
                    <a:lumMod val="75000"/>
                  </a:schemeClr>
                </a:solidFill>
                <a:latin typeface="Century Gothic"/>
              </a:rPr>
              <a:t>Study Site</a:t>
            </a:r>
            <a:endParaRPr lang="en-US" sz="4000" b="1">
              <a:solidFill>
                <a:schemeClr val="accent1">
                  <a:lumMod val="75000"/>
                </a:schemeClr>
              </a:solidFill>
              <a:latin typeface="Century Gothic"/>
              <a:cs typeface="Calibri"/>
            </a:endParaRPr>
          </a:p>
        </p:txBody>
      </p:sp>
    </p:spTree>
    <p:extLst>
      <p:ext uri="{BB962C8B-B14F-4D97-AF65-F5344CB8AC3E}">
        <p14:creationId xmlns:p14="http://schemas.microsoft.com/office/powerpoint/2010/main" val="1398406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854B4B-14C0-4923-AE08-EA58B1B7D854}"/>
              </a:ext>
            </a:extLst>
          </p:cNvPr>
          <p:cNvSpPr txBox="1"/>
          <p:nvPr/>
        </p:nvSpPr>
        <p:spPr>
          <a:xfrm>
            <a:off x="2974302" y="2657122"/>
            <a:ext cx="622992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chemeClr val="accent1">
                    <a:lumMod val="75000"/>
                  </a:schemeClr>
                </a:solidFill>
                <a:latin typeface="Century Gothic"/>
              </a:rPr>
              <a:t>Data and Methods</a:t>
            </a:r>
            <a:endParaRPr lang="en-US" sz="4000" b="1" dirty="0">
              <a:solidFill>
                <a:schemeClr val="accent1">
                  <a:lumMod val="75000"/>
                </a:schemeClr>
              </a:solidFill>
              <a:latin typeface="Century Gothic"/>
              <a:cs typeface="Calibri"/>
            </a:endParaRPr>
          </a:p>
        </p:txBody>
      </p:sp>
    </p:spTree>
    <p:extLst>
      <p:ext uri="{BB962C8B-B14F-4D97-AF65-F5344CB8AC3E}">
        <p14:creationId xmlns:p14="http://schemas.microsoft.com/office/powerpoint/2010/main" val="3949086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6E873ABE-E309-4FA4-8B1F-585F2D892539}"/>
              </a:ext>
            </a:extLst>
          </p:cNvPr>
          <p:cNvGraphicFramePr>
            <a:graphicFrameLocks noGrp="1"/>
          </p:cNvGraphicFramePr>
          <p:nvPr>
            <p:extLst>
              <p:ext uri="{D42A27DB-BD31-4B8C-83A1-F6EECF244321}">
                <p14:modId xmlns:p14="http://schemas.microsoft.com/office/powerpoint/2010/main" val="3427482592"/>
              </p:ext>
            </p:extLst>
          </p:nvPr>
        </p:nvGraphicFramePr>
        <p:xfrm>
          <a:off x="834225" y="1175260"/>
          <a:ext cx="6252880" cy="4414479"/>
        </p:xfrm>
        <a:graphic>
          <a:graphicData uri="http://schemas.openxmlformats.org/drawingml/2006/table">
            <a:tbl>
              <a:tblPr firstRow="1" firstCol="1" bandRow="1">
                <a:tableStyleId>{5C22544A-7EE6-4342-B048-85BDC9FD1C3A}</a:tableStyleId>
              </a:tblPr>
              <a:tblGrid>
                <a:gridCol w="1568735">
                  <a:extLst>
                    <a:ext uri="{9D8B030D-6E8A-4147-A177-3AD203B41FA5}">
                      <a16:colId xmlns:a16="http://schemas.microsoft.com/office/drawing/2014/main" val="771913210"/>
                    </a:ext>
                  </a:extLst>
                </a:gridCol>
                <a:gridCol w="2166202">
                  <a:extLst>
                    <a:ext uri="{9D8B030D-6E8A-4147-A177-3AD203B41FA5}">
                      <a16:colId xmlns:a16="http://schemas.microsoft.com/office/drawing/2014/main" val="4139891586"/>
                    </a:ext>
                  </a:extLst>
                </a:gridCol>
                <a:gridCol w="2517943">
                  <a:extLst>
                    <a:ext uri="{9D8B030D-6E8A-4147-A177-3AD203B41FA5}">
                      <a16:colId xmlns:a16="http://schemas.microsoft.com/office/drawing/2014/main" val="1162260383"/>
                    </a:ext>
                  </a:extLst>
                </a:gridCol>
              </a:tblGrid>
              <a:tr h="727383">
                <a:tc>
                  <a:txBody>
                    <a:bodyPr/>
                    <a:lstStyle/>
                    <a:p>
                      <a:pPr algn="ctr"/>
                      <a:r>
                        <a:rPr lang="en-US">
                          <a:effectLst/>
                          <a:latin typeface="Century Gothic"/>
                        </a:rPr>
                        <a:t>Platform &amp; Sensor</a:t>
                      </a:r>
                    </a:p>
                  </a:txBody>
                  <a:tcPr marL="68580" marR="68580" marT="0" marB="0" anchor="ctr">
                    <a:solidFill>
                      <a:schemeClr val="accent1">
                        <a:lumMod val="75000"/>
                      </a:schemeClr>
                    </a:solidFill>
                  </a:tcPr>
                </a:tc>
                <a:tc>
                  <a:txBody>
                    <a:bodyPr/>
                    <a:lstStyle/>
                    <a:p>
                      <a:pPr algn="ctr"/>
                      <a:r>
                        <a:rPr lang="en-US">
                          <a:effectLst/>
                          <a:latin typeface="Century Gothic"/>
                        </a:rPr>
                        <a:t>Parameter(s)</a:t>
                      </a:r>
                    </a:p>
                  </a:txBody>
                  <a:tcPr marL="68580" marR="68580" marT="0" marB="0" anchor="ctr">
                    <a:solidFill>
                      <a:schemeClr val="accent1">
                        <a:lumMod val="75000"/>
                      </a:schemeClr>
                    </a:solidFill>
                  </a:tcPr>
                </a:tc>
                <a:tc>
                  <a:txBody>
                    <a:bodyPr/>
                    <a:lstStyle/>
                    <a:p>
                      <a:pPr algn="ctr"/>
                      <a:r>
                        <a:rPr lang="en-US">
                          <a:effectLst/>
                          <a:latin typeface="Century Gothic"/>
                        </a:rPr>
                        <a:t>Use</a:t>
                      </a:r>
                    </a:p>
                  </a:txBody>
                  <a:tcPr marL="68580" marR="68580" marT="0" marB="0" anchor="ctr">
                    <a:solidFill>
                      <a:schemeClr val="accent1">
                        <a:lumMod val="75000"/>
                      </a:schemeClr>
                    </a:solidFill>
                  </a:tcPr>
                </a:tc>
                <a:extLst>
                  <a:ext uri="{0D108BD9-81ED-4DB2-BD59-A6C34878D82A}">
                    <a16:rowId xmlns:a16="http://schemas.microsoft.com/office/drawing/2014/main" val="2669069291"/>
                  </a:ext>
                </a:extLst>
              </a:tr>
              <a:tr h="1931340">
                <a:tc>
                  <a:txBody>
                    <a:bodyPr/>
                    <a:lstStyle/>
                    <a:p>
                      <a:pPr>
                        <a:lnSpc>
                          <a:spcPct val="107000"/>
                        </a:lnSpc>
                      </a:pPr>
                      <a:r>
                        <a:rPr lang="en-US">
                          <a:effectLst/>
                          <a:latin typeface="Century Gothic"/>
                        </a:rPr>
                        <a:t>Landsat 8 OLI/TIRS</a:t>
                      </a:r>
                    </a:p>
                  </a:txBody>
                  <a:tcPr marL="68580" marR="68580" marT="0" marB="0" anchor="ctr">
                    <a:solidFill>
                      <a:schemeClr val="accent1">
                        <a:lumMod val="75000"/>
                      </a:schemeClr>
                    </a:solidFill>
                  </a:tcPr>
                </a:tc>
                <a:tc>
                  <a:txBody>
                    <a:bodyPr/>
                    <a:lstStyle/>
                    <a:p>
                      <a:r>
                        <a:rPr lang="en-US" sz="1600" dirty="0">
                          <a:solidFill>
                            <a:schemeClr val="tx1">
                              <a:lumMod val="75000"/>
                              <a:lumOff val="25000"/>
                            </a:schemeClr>
                          </a:solidFill>
                          <a:effectLst/>
                          <a:latin typeface="Century Gothic"/>
                        </a:rPr>
                        <a:t>Provisional Surface</a:t>
                      </a:r>
                    </a:p>
                    <a:p>
                      <a:r>
                        <a:rPr lang="en-US" sz="1600" dirty="0">
                          <a:solidFill>
                            <a:schemeClr val="tx1">
                              <a:lumMod val="75000"/>
                              <a:lumOff val="25000"/>
                            </a:schemeClr>
                          </a:solidFill>
                          <a:effectLst/>
                          <a:latin typeface="Century Gothic"/>
                        </a:rPr>
                        <a:t>Temperature product, Albedo</a:t>
                      </a:r>
                    </a:p>
                  </a:txBody>
                  <a:tcPr marL="68580" marR="68580" marT="0" marB="0" anchor="ctr"/>
                </a:tc>
                <a:tc>
                  <a:txBody>
                    <a:bodyPr/>
                    <a:lstStyle/>
                    <a:p>
                      <a:endParaRPr lang="en-US" sz="1600">
                        <a:effectLst/>
                        <a:latin typeface="Century Gothic"/>
                      </a:endParaRPr>
                    </a:p>
                    <a:p>
                      <a:pPr lvl="0">
                        <a:buNone/>
                      </a:pPr>
                      <a:r>
                        <a:rPr lang="en-US" sz="1600">
                          <a:solidFill>
                            <a:schemeClr val="tx1">
                              <a:lumMod val="75000"/>
                              <a:lumOff val="25000"/>
                            </a:schemeClr>
                          </a:solidFill>
                          <a:effectLst/>
                          <a:latin typeface="Century Gothic"/>
                        </a:rPr>
                        <a:t>Surface temperature product for calculating daytime surface temperatures</a:t>
                      </a:r>
                    </a:p>
                    <a:p>
                      <a:pPr lvl="0">
                        <a:buNone/>
                      </a:pPr>
                      <a:endParaRPr lang="en-US" sz="1600">
                        <a:effectLst/>
                        <a:latin typeface="Century Gothic"/>
                      </a:endParaRPr>
                    </a:p>
                  </a:txBody>
                  <a:tcPr marL="68580" marR="68580" marT="0" marB="0" anchor="ctr"/>
                </a:tc>
                <a:extLst>
                  <a:ext uri="{0D108BD9-81ED-4DB2-BD59-A6C34878D82A}">
                    <a16:rowId xmlns:a16="http://schemas.microsoft.com/office/drawing/2014/main" val="2616418345"/>
                  </a:ext>
                </a:extLst>
              </a:tr>
              <a:tr h="1755756">
                <a:tc>
                  <a:txBody>
                    <a:bodyPr/>
                    <a:lstStyle/>
                    <a:p>
                      <a:r>
                        <a:rPr lang="en-US">
                          <a:effectLst/>
                          <a:latin typeface="Century Gothic"/>
                        </a:rPr>
                        <a:t>ISS ECOSTRESS</a:t>
                      </a:r>
                    </a:p>
                  </a:txBody>
                  <a:tcPr marL="68580" marR="68580" marT="0" marB="0" anchor="ctr">
                    <a:solidFill>
                      <a:schemeClr val="accent1">
                        <a:lumMod val="75000"/>
                      </a:schemeClr>
                    </a:solidFill>
                  </a:tcPr>
                </a:tc>
                <a:tc>
                  <a:txBody>
                    <a:bodyPr/>
                    <a:lstStyle/>
                    <a:p>
                      <a:pPr>
                        <a:lnSpc>
                          <a:spcPct val="107000"/>
                        </a:lnSpc>
                      </a:pPr>
                      <a:r>
                        <a:rPr lang="en-US" sz="1600">
                          <a:solidFill>
                            <a:schemeClr val="tx1">
                              <a:lumMod val="85000"/>
                              <a:lumOff val="15000"/>
                            </a:schemeClr>
                          </a:solidFill>
                          <a:effectLst/>
                          <a:latin typeface="Century Gothic"/>
                        </a:rPr>
                        <a:t>Land Surface Temperature, Evapotranspiration</a:t>
                      </a:r>
                    </a:p>
                  </a:txBody>
                  <a:tcPr marL="68580" marR="68580" marT="0" marB="0" anchor="ctr"/>
                </a:tc>
                <a:tc>
                  <a:txBody>
                    <a:bodyPr/>
                    <a:lstStyle/>
                    <a:p>
                      <a:r>
                        <a:rPr lang="en-US" sz="1600" dirty="0">
                          <a:solidFill>
                            <a:schemeClr val="tx1">
                              <a:lumMod val="75000"/>
                              <a:lumOff val="25000"/>
                            </a:schemeClr>
                          </a:solidFill>
                          <a:effectLst/>
                          <a:latin typeface="Century Gothic"/>
                        </a:rPr>
                        <a:t>Nighttime surface temperature and evapotranspiration data</a:t>
                      </a:r>
                    </a:p>
                  </a:txBody>
                  <a:tcPr marL="68580" marR="68580" marT="0" marB="0" anchor="ctr"/>
                </a:tc>
                <a:extLst>
                  <a:ext uri="{0D108BD9-81ED-4DB2-BD59-A6C34878D82A}">
                    <a16:rowId xmlns:a16="http://schemas.microsoft.com/office/drawing/2014/main" val="1139549215"/>
                  </a:ext>
                </a:extLst>
              </a:tr>
            </a:tbl>
          </a:graphicData>
        </a:graphic>
      </p:graphicFrame>
      <p:sp>
        <p:nvSpPr>
          <p:cNvPr id="9" name="TextBox 8">
            <a:extLst>
              <a:ext uri="{FF2B5EF4-FFF2-40B4-BE49-F238E27FC236}">
                <a16:creationId xmlns:a16="http://schemas.microsoft.com/office/drawing/2014/main" id="{1C9C38E5-99B7-440C-9A18-AD94A7DFAE41}"/>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Century Gothic"/>
            </a:endParaRPr>
          </a:p>
        </p:txBody>
      </p:sp>
      <p:grpSp>
        <p:nvGrpSpPr>
          <p:cNvPr id="6" name="Google Shape;490;p13">
            <a:extLst>
              <a:ext uri="{FF2B5EF4-FFF2-40B4-BE49-F238E27FC236}">
                <a16:creationId xmlns:a16="http://schemas.microsoft.com/office/drawing/2014/main" id="{BE23BBD4-0FA2-4E56-9E16-C40437DD043F}"/>
              </a:ext>
            </a:extLst>
          </p:cNvPr>
          <p:cNvGrpSpPr/>
          <p:nvPr/>
        </p:nvGrpSpPr>
        <p:grpSpPr>
          <a:xfrm>
            <a:off x="7740758" y="1211225"/>
            <a:ext cx="2114550" cy="2542124"/>
            <a:chOff x="495300" y="2954784"/>
            <a:chExt cx="2114550" cy="2542124"/>
          </a:xfrm>
        </p:grpSpPr>
        <p:pic>
          <p:nvPicPr>
            <p:cNvPr id="8" name="Google Shape;491;p13">
              <a:extLst>
                <a:ext uri="{FF2B5EF4-FFF2-40B4-BE49-F238E27FC236}">
                  <a16:creationId xmlns:a16="http://schemas.microsoft.com/office/drawing/2014/main" id="{D58FADD4-F77D-4E8F-9AF6-0CEA01D6921C}"/>
                </a:ext>
              </a:extLst>
            </p:cNvPr>
            <p:cNvPicPr preferRelativeResize="0"/>
            <p:nvPr/>
          </p:nvPicPr>
          <p:blipFill rotWithShape="1">
            <a:blip r:embed="rId3">
              <a:alphaModFix/>
            </a:blip>
            <a:srcRect/>
            <a:stretch/>
          </p:blipFill>
          <p:spPr>
            <a:xfrm>
              <a:off x="495300" y="2954784"/>
              <a:ext cx="2114550" cy="1733550"/>
            </a:xfrm>
            <a:prstGeom prst="rect">
              <a:avLst/>
            </a:prstGeom>
            <a:noFill/>
            <a:ln>
              <a:noFill/>
            </a:ln>
            <a:effectLst>
              <a:outerShdw blurRad="50800" dist="38100" dir="2700000" algn="tl" rotWithShape="0">
                <a:srgbClr val="000000">
                  <a:alpha val="40000"/>
                </a:srgbClr>
              </a:outerShdw>
            </a:effectLst>
          </p:spPr>
        </p:pic>
        <p:sp>
          <p:nvSpPr>
            <p:cNvPr id="10" name="Google Shape;492;p13">
              <a:extLst>
                <a:ext uri="{FF2B5EF4-FFF2-40B4-BE49-F238E27FC236}">
                  <a16:creationId xmlns:a16="http://schemas.microsoft.com/office/drawing/2014/main" id="{E6EC657A-7343-484C-80B5-93A2D3BDEB36}"/>
                </a:ext>
              </a:extLst>
            </p:cNvPr>
            <p:cNvSpPr txBox="1"/>
            <p:nvPr/>
          </p:nvSpPr>
          <p:spPr>
            <a:xfrm>
              <a:off x="638092" y="4691945"/>
              <a:ext cx="1478450" cy="804963"/>
            </a:xfrm>
            <a:prstGeom prst="rect">
              <a:avLst/>
            </a:prstGeom>
            <a:noFill/>
            <a:ln>
              <a:noFill/>
            </a:ln>
          </p:spPr>
          <p:txBody>
            <a:bodyPr spcFirstLastPara="1" wrap="square"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buSzPts val="1400"/>
              </a:pPr>
              <a:r>
                <a:rPr lang="en-US" sz="2000" b="0" i="0" u="none" strike="noStrike" cap="none">
                  <a:solidFill>
                    <a:schemeClr val="tx1">
                      <a:lumMod val="75000"/>
                      <a:lumOff val="25000"/>
                    </a:schemeClr>
                  </a:solidFill>
                  <a:latin typeface="Century Gothic"/>
                  <a:ea typeface="Century Gothic"/>
                  <a:cs typeface="Century Gothic"/>
                  <a:sym typeface="Century Gothic"/>
                </a:rPr>
                <a:t>Landsat 8</a:t>
              </a:r>
              <a:r>
                <a:rPr lang="en-US" sz="2000">
                  <a:solidFill>
                    <a:schemeClr val="tx1">
                      <a:lumMod val="75000"/>
                      <a:lumOff val="25000"/>
                    </a:schemeClr>
                  </a:solidFill>
                  <a:latin typeface="Century Gothic"/>
                  <a:ea typeface="Century Gothic"/>
                  <a:cs typeface="Century Gothic"/>
                  <a:sym typeface="Century Gothic"/>
                </a:rPr>
                <a:t> </a:t>
              </a:r>
              <a:endParaRPr lang="en-US" sz="2000" b="0" i="0" u="none" strike="noStrike" cap="none">
                <a:solidFill>
                  <a:schemeClr val="tx1">
                    <a:lumMod val="75000"/>
                    <a:lumOff val="25000"/>
                  </a:schemeClr>
                </a:solidFill>
                <a:latin typeface="Century Gothic"/>
                <a:ea typeface="Century Gothic"/>
                <a:cs typeface="Century Gothic"/>
              </a:endParaRPr>
            </a:p>
            <a:p>
              <a:pPr marL="0" marR="0" lvl="0" indent="0" algn="ctr" rtl="0">
                <a:lnSpc>
                  <a:spcPct val="100000"/>
                </a:lnSpc>
                <a:spcBef>
                  <a:spcPts val="0"/>
                </a:spcBef>
                <a:spcAft>
                  <a:spcPts val="0"/>
                </a:spcAft>
                <a:buClr>
                  <a:srgbClr val="000000"/>
                </a:buClr>
                <a:buSzPts val="1400"/>
                <a:buFont typeface="Arial"/>
                <a:buNone/>
              </a:pPr>
              <a:r>
                <a:rPr lang="en-US" sz="2000" b="0" i="0" u="none" strike="noStrike" cap="none">
                  <a:solidFill>
                    <a:schemeClr val="tx1">
                      <a:lumMod val="75000"/>
                      <a:lumOff val="25000"/>
                    </a:schemeClr>
                  </a:solidFill>
                  <a:latin typeface="Century Gothic"/>
                  <a:ea typeface="Century Gothic"/>
                  <a:cs typeface="Century Gothic"/>
                  <a:sym typeface="Century Gothic"/>
                </a:rPr>
                <a:t>OLI/TIRS</a:t>
              </a:r>
              <a:endParaRPr sz="2000" b="0" i="0" u="none" strike="noStrike" cap="none">
                <a:solidFill>
                  <a:schemeClr val="tx1">
                    <a:lumMod val="75000"/>
                    <a:lumOff val="25000"/>
                  </a:schemeClr>
                </a:solidFill>
                <a:latin typeface="Century Gothic"/>
                <a:ea typeface="Century Gothic"/>
                <a:cs typeface="Century Gothic"/>
                <a:sym typeface="Century Gothic"/>
              </a:endParaRPr>
            </a:p>
          </p:txBody>
        </p:sp>
      </p:grpSp>
      <p:pic>
        <p:nvPicPr>
          <p:cNvPr id="2" name="Picture 3">
            <a:extLst>
              <a:ext uri="{FF2B5EF4-FFF2-40B4-BE49-F238E27FC236}">
                <a16:creationId xmlns:a16="http://schemas.microsoft.com/office/drawing/2014/main" id="{667479A7-D88C-4008-8F7F-4D5C29A71D71}"/>
              </a:ext>
            </a:extLst>
          </p:cNvPr>
          <p:cNvPicPr>
            <a:picLocks noChangeAspect="1"/>
          </p:cNvPicPr>
          <p:nvPr/>
        </p:nvPicPr>
        <p:blipFill>
          <a:blip r:embed="rId4"/>
          <a:stretch>
            <a:fillRect/>
          </a:stretch>
        </p:blipFill>
        <p:spPr>
          <a:xfrm>
            <a:off x="9339532" y="3751433"/>
            <a:ext cx="2743200" cy="2115586"/>
          </a:xfrm>
          <a:prstGeom prst="rect">
            <a:avLst/>
          </a:prstGeom>
        </p:spPr>
      </p:pic>
      <p:sp>
        <p:nvSpPr>
          <p:cNvPr id="4" name="TextBox 3">
            <a:extLst>
              <a:ext uri="{FF2B5EF4-FFF2-40B4-BE49-F238E27FC236}">
                <a16:creationId xmlns:a16="http://schemas.microsoft.com/office/drawing/2014/main" id="{9F47CAF1-2446-4473-A3CE-2341E7694866}"/>
              </a:ext>
            </a:extLst>
          </p:cNvPr>
          <p:cNvSpPr txBox="1"/>
          <p:nvPr/>
        </p:nvSpPr>
        <p:spPr>
          <a:xfrm>
            <a:off x="7427343" y="4264325"/>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cs typeface="Calibri"/>
              </a:rPr>
              <a:t>ISS </a:t>
            </a:r>
          </a:p>
          <a:p>
            <a:r>
              <a:rPr lang="en-US" sz="2000">
                <a:solidFill>
                  <a:schemeClr val="tx1">
                    <a:lumMod val="75000"/>
                    <a:lumOff val="25000"/>
                  </a:schemeClr>
                </a:solidFill>
                <a:latin typeface="Century Gothic"/>
                <a:cs typeface="Calibri"/>
              </a:rPr>
              <a:t>ECOSTRESS</a:t>
            </a:r>
          </a:p>
        </p:txBody>
      </p:sp>
      <p:sp>
        <p:nvSpPr>
          <p:cNvPr id="5" name="TextBox 4">
            <a:extLst>
              <a:ext uri="{FF2B5EF4-FFF2-40B4-BE49-F238E27FC236}">
                <a16:creationId xmlns:a16="http://schemas.microsoft.com/office/drawing/2014/main" id="{0AA0CAF7-5576-47EB-89CF-ECDC1D25EA61}"/>
              </a:ext>
            </a:extLst>
          </p:cNvPr>
          <p:cNvSpPr txBox="1"/>
          <p:nvPr/>
        </p:nvSpPr>
        <p:spPr>
          <a:xfrm>
            <a:off x="2706577" y="156194"/>
            <a:ext cx="678323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chemeClr val="accent1">
                    <a:lumMod val="75000"/>
                  </a:schemeClr>
                </a:solidFill>
                <a:latin typeface="Century Gothic"/>
                <a:ea typeface="+mn-lt"/>
                <a:cs typeface="+mn-lt"/>
              </a:rPr>
              <a:t>Earth Observations Used</a:t>
            </a:r>
            <a:endParaRPr lang="en-US" sz="4000">
              <a:solidFill>
                <a:schemeClr val="accent1">
                  <a:lumMod val="75000"/>
                </a:schemeClr>
              </a:solidFill>
              <a:latin typeface="Century Gothic"/>
            </a:endParaRPr>
          </a:p>
        </p:txBody>
      </p:sp>
      <p:sp>
        <p:nvSpPr>
          <p:cNvPr id="11" name="TextBox 10">
            <a:extLst>
              <a:ext uri="{FF2B5EF4-FFF2-40B4-BE49-F238E27FC236}">
                <a16:creationId xmlns:a16="http://schemas.microsoft.com/office/drawing/2014/main" id="{FC1579A8-7626-4DBF-9156-A98142E8BD8A}"/>
              </a:ext>
            </a:extLst>
          </p:cNvPr>
          <p:cNvSpPr txBox="1"/>
          <p:nvPr/>
        </p:nvSpPr>
        <p:spPr>
          <a:xfrm>
            <a:off x="10610365" y="6581001"/>
            <a:ext cx="1656223" cy="276999"/>
          </a:xfrm>
          <a:prstGeom prst="rect">
            <a:avLst/>
          </a:prstGeom>
          <a:noFill/>
        </p:spPr>
        <p:txBody>
          <a:bodyPr wrap="none" rtlCol="0">
            <a:spAutoFit/>
          </a:bodyPr>
          <a:lstStyle/>
          <a:p>
            <a:r>
              <a:rPr lang="en-US" sz="1200" dirty="0">
                <a:latin typeface="Century Gothic" panose="020B0502020202020204" pitchFamily="34" charset="0"/>
              </a:rPr>
              <a:t>Image credit: NASA</a:t>
            </a:r>
          </a:p>
        </p:txBody>
      </p:sp>
    </p:spTree>
    <p:extLst>
      <p:ext uri="{BB962C8B-B14F-4D97-AF65-F5344CB8AC3E}">
        <p14:creationId xmlns:p14="http://schemas.microsoft.com/office/powerpoint/2010/main" val="4122951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C9C38E5-99B7-440C-9A18-AD94A7DFAE41}"/>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Century Gothic"/>
            </a:endParaRPr>
          </a:p>
        </p:txBody>
      </p:sp>
      <p:grpSp>
        <p:nvGrpSpPr>
          <p:cNvPr id="6" name="Google Shape;490;p13">
            <a:extLst>
              <a:ext uri="{FF2B5EF4-FFF2-40B4-BE49-F238E27FC236}">
                <a16:creationId xmlns:a16="http://schemas.microsoft.com/office/drawing/2014/main" id="{BE23BBD4-0FA2-4E56-9E16-C40437DD043F}"/>
              </a:ext>
            </a:extLst>
          </p:cNvPr>
          <p:cNvGrpSpPr/>
          <p:nvPr/>
        </p:nvGrpSpPr>
        <p:grpSpPr>
          <a:xfrm>
            <a:off x="388869" y="1719225"/>
            <a:ext cx="2777772" cy="3445235"/>
            <a:chOff x="495300" y="2954784"/>
            <a:chExt cx="2114550" cy="2542124"/>
          </a:xfrm>
        </p:grpSpPr>
        <p:pic>
          <p:nvPicPr>
            <p:cNvPr id="8" name="Google Shape;491;p13">
              <a:extLst>
                <a:ext uri="{FF2B5EF4-FFF2-40B4-BE49-F238E27FC236}">
                  <a16:creationId xmlns:a16="http://schemas.microsoft.com/office/drawing/2014/main" id="{D58FADD4-F77D-4E8F-9AF6-0CEA01D6921C}"/>
                </a:ext>
              </a:extLst>
            </p:cNvPr>
            <p:cNvPicPr preferRelativeResize="0"/>
            <p:nvPr/>
          </p:nvPicPr>
          <p:blipFill rotWithShape="1">
            <a:blip r:embed="rId3">
              <a:alphaModFix/>
            </a:blip>
            <a:srcRect/>
            <a:stretch/>
          </p:blipFill>
          <p:spPr>
            <a:xfrm>
              <a:off x="495300" y="2954784"/>
              <a:ext cx="2114550" cy="1733550"/>
            </a:xfrm>
            <a:prstGeom prst="rect">
              <a:avLst/>
            </a:prstGeom>
            <a:noFill/>
            <a:ln>
              <a:noFill/>
            </a:ln>
            <a:effectLst>
              <a:outerShdw blurRad="50800" dist="38100" dir="2700000" algn="tl" rotWithShape="0">
                <a:srgbClr val="000000">
                  <a:alpha val="40000"/>
                </a:srgbClr>
              </a:outerShdw>
            </a:effectLst>
          </p:spPr>
        </p:pic>
        <p:sp>
          <p:nvSpPr>
            <p:cNvPr id="10" name="Google Shape;492;p13">
              <a:extLst>
                <a:ext uri="{FF2B5EF4-FFF2-40B4-BE49-F238E27FC236}">
                  <a16:creationId xmlns:a16="http://schemas.microsoft.com/office/drawing/2014/main" id="{E6EC657A-7343-484C-80B5-93A2D3BDEB36}"/>
                </a:ext>
              </a:extLst>
            </p:cNvPr>
            <p:cNvSpPr txBox="1"/>
            <p:nvPr/>
          </p:nvSpPr>
          <p:spPr>
            <a:xfrm>
              <a:off x="638092" y="4691945"/>
              <a:ext cx="1478450" cy="804963"/>
            </a:xfrm>
            <a:prstGeom prst="rect">
              <a:avLst/>
            </a:prstGeom>
            <a:noFill/>
            <a:ln>
              <a:noFill/>
            </a:ln>
          </p:spPr>
          <p:txBody>
            <a:bodyPr spcFirstLastPara="1" wrap="square"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buSzPts val="1400"/>
              </a:pPr>
              <a:r>
                <a:rPr lang="en-US" sz="2000" b="0" i="0" u="none" strike="noStrike" cap="none">
                  <a:solidFill>
                    <a:schemeClr val="tx1">
                      <a:lumMod val="75000"/>
                      <a:lumOff val="25000"/>
                    </a:schemeClr>
                  </a:solidFill>
                  <a:latin typeface="Century Gothic"/>
                  <a:ea typeface="Century Gothic"/>
                  <a:cs typeface="Century Gothic"/>
                  <a:sym typeface="Century Gothic"/>
                </a:rPr>
                <a:t>Landsat 8</a:t>
              </a:r>
              <a:r>
                <a:rPr lang="en-US" sz="2000">
                  <a:solidFill>
                    <a:schemeClr val="tx1">
                      <a:lumMod val="75000"/>
                      <a:lumOff val="25000"/>
                    </a:schemeClr>
                  </a:solidFill>
                  <a:latin typeface="Century Gothic"/>
                  <a:ea typeface="Century Gothic"/>
                  <a:cs typeface="Century Gothic"/>
                  <a:sym typeface="Century Gothic"/>
                </a:rPr>
                <a:t> </a:t>
              </a:r>
              <a:endParaRPr lang="en-US" sz="2000" b="0" i="0" u="none" strike="noStrike" cap="none">
                <a:solidFill>
                  <a:schemeClr val="tx1">
                    <a:lumMod val="75000"/>
                    <a:lumOff val="25000"/>
                  </a:schemeClr>
                </a:solidFill>
                <a:latin typeface="Century Gothic"/>
                <a:ea typeface="Century Gothic"/>
                <a:cs typeface="Century Gothic"/>
              </a:endParaRPr>
            </a:p>
            <a:p>
              <a:pPr marL="0" marR="0" lvl="0" indent="0" algn="ctr" rtl="0">
                <a:lnSpc>
                  <a:spcPct val="100000"/>
                </a:lnSpc>
                <a:spcBef>
                  <a:spcPts val="0"/>
                </a:spcBef>
                <a:spcAft>
                  <a:spcPts val="0"/>
                </a:spcAft>
                <a:buClr>
                  <a:srgbClr val="000000"/>
                </a:buClr>
                <a:buSzPts val="1400"/>
                <a:buFont typeface="Arial"/>
                <a:buNone/>
              </a:pPr>
              <a:r>
                <a:rPr lang="en-US" sz="2000" b="0" i="0" u="none" strike="noStrike" cap="none">
                  <a:solidFill>
                    <a:schemeClr val="tx1">
                      <a:lumMod val="75000"/>
                      <a:lumOff val="25000"/>
                    </a:schemeClr>
                  </a:solidFill>
                  <a:latin typeface="Century Gothic"/>
                  <a:ea typeface="Century Gothic"/>
                  <a:cs typeface="Century Gothic"/>
                  <a:sym typeface="Century Gothic"/>
                </a:rPr>
                <a:t>OLI/TIRS</a:t>
              </a:r>
              <a:endParaRPr sz="2000" b="0" i="0" u="none" strike="noStrike" cap="none">
                <a:solidFill>
                  <a:schemeClr val="tx1">
                    <a:lumMod val="75000"/>
                    <a:lumOff val="25000"/>
                  </a:schemeClr>
                </a:solidFill>
                <a:latin typeface="Century Gothic"/>
                <a:ea typeface="Century Gothic"/>
                <a:cs typeface="Century Gothic"/>
                <a:sym typeface="Century Gothic"/>
              </a:endParaRPr>
            </a:p>
          </p:txBody>
        </p:sp>
      </p:grpSp>
      <p:sp>
        <p:nvSpPr>
          <p:cNvPr id="5" name="TextBox 4">
            <a:extLst>
              <a:ext uri="{FF2B5EF4-FFF2-40B4-BE49-F238E27FC236}">
                <a16:creationId xmlns:a16="http://schemas.microsoft.com/office/drawing/2014/main" id="{0AA0CAF7-5576-47EB-89CF-ECDC1D25EA61}"/>
              </a:ext>
            </a:extLst>
          </p:cNvPr>
          <p:cNvSpPr txBox="1"/>
          <p:nvPr/>
        </p:nvSpPr>
        <p:spPr>
          <a:xfrm>
            <a:off x="3775494" y="166777"/>
            <a:ext cx="678323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accent1">
                    <a:lumMod val="75000"/>
                  </a:schemeClr>
                </a:solidFill>
                <a:latin typeface="Century Gothic"/>
                <a:ea typeface="+mn-lt"/>
                <a:cs typeface="+mn-lt"/>
              </a:rPr>
              <a:t>Landsat 8 OLI/TIRS</a:t>
            </a:r>
            <a:endParaRPr lang="en-US" sz="4000">
              <a:solidFill>
                <a:schemeClr val="accent1">
                  <a:lumMod val="75000"/>
                </a:schemeClr>
              </a:solidFill>
              <a:latin typeface="Century Gothic"/>
            </a:endParaRPr>
          </a:p>
        </p:txBody>
      </p:sp>
      <p:sp>
        <p:nvSpPr>
          <p:cNvPr id="3" name="Left Brace 2">
            <a:extLst>
              <a:ext uri="{FF2B5EF4-FFF2-40B4-BE49-F238E27FC236}">
                <a16:creationId xmlns:a16="http://schemas.microsoft.com/office/drawing/2014/main" id="{EBDAB721-EA10-46CE-B9FA-DF2DFB46656E}"/>
              </a:ext>
            </a:extLst>
          </p:cNvPr>
          <p:cNvSpPr/>
          <p:nvPr/>
        </p:nvSpPr>
        <p:spPr>
          <a:xfrm>
            <a:off x="3292961" y="1520234"/>
            <a:ext cx="762000" cy="3711226"/>
          </a:xfrm>
          <a:prstGeom prst="leftBrace">
            <a:avLst>
              <a:gd name="adj1" fmla="val 8333"/>
              <a:gd name="adj2" fmla="val 50204"/>
            </a:avLst>
          </a:prstGeom>
          <a:noFill/>
          <a:ln w="57150">
            <a:solidFill>
              <a:srgbClr val="3F3F3F"/>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2" name="TextBox 11">
            <a:extLst>
              <a:ext uri="{FF2B5EF4-FFF2-40B4-BE49-F238E27FC236}">
                <a16:creationId xmlns:a16="http://schemas.microsoft.com/office/drawing/2014/main" id="{123E4F68-B9AD-4E22-91E4-834AAF378AF1}"/>
              </a:ext>
            </a:extLst>
          </p:cNvPr>
          <p:cNvSpPr txBox="1"/>
          <p:nvPr/>
        </p:nvSpPr>
        <p:spPr>
          <a:xfrm>
            <a:off x="3778956" y="1775177"/>
            <a:ext cx="2743200"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Red, Green, Blue </a:t>
            </a:r>
          </a:p>
          <a:p>
            <a:endParaRPr lang="en-US">
              <a:solidFill>
                <a:schemeClr val="tx1">
                  <a:lumMod val="75000"/>
                  <a:lumOff val="25000"/>
                </a:schemeClr>
              </a:solidFill>
              <a:latin typeface="Century Gothic"/>
            </a:endParaRPr>
          </a:p>
          <a:p>
            <a:r>
              <a:rPr lang="en-US">
                <a:solidFill>
                  <a:schemeClr val="tx1">
                    <a:lumMod val="75000"/>
                    <a:lumOff val="25000"/>
                  </a:schemeClr>
                </a:solidFill>
                <a:latin typeface="Century Gothic"/>
              </a:rPr>
              <a:t>Near-Infrared</a:t>
            </a:r>
          </a:p>
          <a:p>
            <a:endParaRPr lang="en-US">
              <a:solidFill>
                <a:schemeClr val="tx1">
                  <a:lumMod val="75000"/>
                  <a:lumOff val="25000"/>
                </a:schemeClr>
              </a:solidFill>
              <a:latin typeface="Century Gothic"/>
            </a:endParaRPr>
          </a:p>
          <a:p>
            <a:r>
              <a:rPr lang="en-US">
                <a:solidFill>
                  <a:schemeClr val="tx1">
                    <a:lumMod val="75000"/>
                    <a:lumOff val="25000"/>
                  </a:schemeClr>
                </a:solidFill>
                <a:latin typeface="Century Gothic"/>
              </a:rPr>
              <a:t>Shortwave Infrared</a:t>
            </a:r>
          </a:p>
          <a:p>
            <a:endParaRPr lang="en-US">
              <a:latin typeface="Century Gothic"/>
            </a:endParaRPr>
          </a:p>
          <a:p>
            <a:endParaRPr lang="en-US">
              <a:latin typeface="Century Gothic"/>
            </a:endParaRPr>
          </a:p>
          <a:p>
            <a:endParaRPr lang="en-US">
              <a:latin typeface="Century Gothic"/>
            </a:endParaRPr>
          </a:p>
          <a:p>
            <a:endParaRPr lang="en-US">
              <a:latin typeface="Century Gothic"/>
            </a:endParaRPr>
          </a:p>
          <a:p>
            <a:r>
              <a:rPr lang="en-US">
                <a:latin typeface="Century Gothic"/>
              </a:rPr>
              <a:t>Thermal Infrared</a:t>
            </a:r>
          </a:p>
        </p:txBody>
      </p:sp>
      <p:sp>
        <p:nvSpPr>
          <p:cNvPr id="13" name="Left Brace 12">
            <a:extLst>
              <a:ext uri="{FF2B5EF4-FFF2-40B4-BE49-F238E27FC236}">
                <a16:creationId xmlns:a16="http://schemas.microsoft.com/office/drawing/2014/main" id="{E0138EB4-6643-4881-AD0A-92C907D2A746}"/>
              </a:ext>
            </a:extLst>
          </p:cNvPr>
          <p:cNvSpPr/>
          <p:nvPr/>
        </p:nvSpPr>
        <p:spPr>
          <a:xfrm>
            <a:off x="5988184" y="3989678"/>
            <a:ext cx="1171222" cy="1100671"/>
          </a:xfrm>
          <a:prstGeom prst="leftBrace">
            <a:avLst>
              <a:gd name="adj1" fmla="val 8333"/>
              <a:gd name="adj2" fmla="val 50204"/>
            </a:avLst>
          </a:prstGeom>
          <a:noFill/>
          <a:ln w="57150">
            <a:solidFill>
              <a:srgbClr val="3F3F3F"/>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4" name="TextBox 13">
            <a:extLst>
              <a:ext uri="{FF2B5EF4-FFF2-40B4-BE49-F238E27FC236}">
                <a16:creationId xmlns:a16="http://schemas.microsoft.com/office/drawing/2014/main" id="{C9F23B6D-FB88-40EE-8710-56B43AB134BB}"/>
              </a:ext>
            </a:extLst>
          </p:cNvPr>
          <p:cNvSpPr txBox="1"/>
          <p:nvPr/>
        </p:nvSpPr>
        <p:spPr>
          <a:xfrm>
            <a:off x="7109177" y="1859843"/>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rPr>
              <a:t>Albedo</a:t>
            </a:r>
          </a:p>
          <a:p>
            <a:endParaRPr lang="en-US">
              <a:solidFill>
                <a:schemeClr val="tx1">
                  <a:lumMod val="75000"/>
                  <a:lumOff val="25000"/>
                </a:schemeClr>
              </a:solidFill>
              <a:latin typeface="Century Gothic"/>
              <a:cs typeface="Calibri"/>
            </a:endParaRPr>
          </a:p>
          <a:p>
            <a:r>
              <a:rPr lang="en-US">
                <a:solidFill>
                  <a:schemeClr val="tx1">
                    <a:lumMod val="75000"/>
                    <a:lumOff val="25000"/>
                  </a:schemeClr>
                </a:solidFill>
                <a:latin typeface="Century Gothic"/>
                <a:cs typeface="Calibri"/>
              </a:rPr>
              <a:t>Emissivity</a:t>
            </a:r>
          </a:p>
        </p:txBody>
      </p:sp>
      <p:pic>
        <p:nvPicPr>
          <p:cNvPr id="15" name="Picture 15" descr="A picture containing microscope, round&#10;&#10;Description automatically generated">
            <a:extLst>
              <a:ext uri="{FF2B5EF4-FFF2-40B4-BE49-F238E27FC236}">
                <a16:creationId xmlns:a16="http://schemas.microsoft.com/office/drawing/2014/main" id="{278FAF2D-F201-41A3-8013-D98CC411EE28}"/>
              </a:ext>
            </a:extLst>
          </p:cNvPr>
          <p:cNvPicPr>
            <a:picLocks noChangeAspect="1"/>
          </p:cNvPicPr>
          <p:nvPr/>
        </p:nvPicPr>
        <p:blipFill>
          <a:blip r:embed="rId4"/>
          <a:stretch>
            <a:fillRect/>
          </a:stretch>
        </p:blipFill>
        <p:spPr>
          <a:xfrm>
            <a:off x="9273118" y="1305632"/>
            <a:ext cx="2105377" cy="2137127"/>
          </a:xfrm>
          <a:prstGeom prst="rect">
            <a:avLst/>
          </a:prstGeom>
        </p:spPr>
      </p:pic>
      <p:sp>
        <p:nvSpPr>
          <p:cNvPr id="16" name="TextBox 15">
            <a:extLst>
              <a:ext uri="{FF2B5EF4-FFF2-40B4-BE49-F238E27FC236}">
                <a16:creationId xmlns:a16="http://schemas.microsoft.com/office/drawing/2014/main" id="{2862D414-05C1-4227-978D-A7701A50437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7" name="Picture 17" descr="A picture containing cosmetic&#10;&#10;Description automatically generated">
            <a:extLst>
              <a:ext uri="{FF2B5EF4-FFF2-40B4-BE49-F238E27FC236}">
                <a16:creationId xmlns:a16="http://schemas.microsoft.com/office/drawing/2014/main" id="{595104D0-B656-45D7-A073-9AD8F05796F9}"/>
              </a:ext>
            </a:extLst>
          </p:cNvPr>
          <p:cNvPicPr>
            <a:picLocks noChangeAspect="1"/>
          </p:cNvPicPr>
          <p:nvPr/>
        </p:nvPicPr>
        <p:blipFill>
          <a:blip r:embed="rId5"/>
          <a:stretch>
            <a:fillRect/>
          </a:stretch>
        </p:blipFill>
        <p:spPr>
          <a:xfrm>
            <a:off x="9269590" y="3665715"/>
            <a:ext cx="2112432" cy="2137127"/>
          </a:xfrm>
          <a:prstGeom prst="rect">
            <a:avLst/>
          </a:prstGeom>
        </p:spPr>
      </p:pic>
      <p:sp>
        <p:nvSpPr>
          <p:cNvPr id="18" name="Left Brace 17">
            <a:extLst>
              <a:ext uri="{FF2B5EF4-FFF2-40B4-BE49-F238E27FC236}">
                <a16:creationId xmlns:a16="http://schemas.microsoft.com/office/drawing/2014/main" id="{943F6692-EFEE-434D-BD04-B7CA1958430F}"/>
              </a:ext>
            </a:extLst>
          </p:cNvPr>
          <p:cNvSpPr/>
          <p:nvPr/>
        </p:nvSpPr>
        <p:spPr>
          <a:xfrm>
            <a:off x="6340961" y="1661345"/>
            <a:ext cx="762000" cy="1919115"/>
          </a:xfrm>
          <a:prstGeom prst="leftBrace">
            <a:avLst>
              <a:gd name="adj1" fmla="val 8333"/>
              <a:gd name="adj2" fmla="val 50204"/>
            </a:avLst>
          </a:prstGeom>
          <a:noFill/>
          <a:ln w="57150">
            <a:solidFill>
              <a:srgbClr val="3F3F3F"/>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9" name="TextBox 18">
            <a:extLst>
              <a:ext uri="{FF2B5EF4-FFF2-40B4-BE49-F238E27FC236}">
                <a16:creationId xmlns:a16="http://schemas.microsoft.com/office/drawing/2014/main" id="{20A2F88B-DEDE-4F24-9130-68A96ED927D9}"/>
              </a:ext>
            </a:extLst>
          </p:cNvPr>
          <p:cNvSpPr txBox="1"/>
          <p:nvPr/>
        </p:nvSpPr>
        <p:spPr>
          <a:xfrm>
            <a:off x="6574719" y="435927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Surface Temperature</a:t>
            </a:r>
          </a:p>
        </p:txBody>
      </p:sp>
      <p:sp>
        <p:nvSpPr>
          <p:cNvPr id="20" name="TextBox 19">
            <a:extLst>
              <a:ext uri="{FF2B5EF4-FFF2-40B4-BE49-F238E27FC236}">
                <a16:creationId xmlns:a16="http://schemas.microsoft.com/office/drawing/2014/main" id="{BA17D428-0D19-43AC-B5FE-C83DA7C7C667}"/>
              </a:ext>
            </a:extLst>
          </p:cNvPr>
          <p:cNvSpPr txBox="1"/>
          <p:nvPr/>
        </p:nvSpPr>
        <p:spPr>
          <a:xfrm>
            <a:off x="10610365" y="6581001"/>
            <a:ext cx="1656223" cy="276999"/>
          </a:xfrm>
          <a:prstGeom prst="rect">
            <a:avLst/>
          </a:prstGeom>
          <a:noFill/>
        </p:spPr>
        <p:txBody>
          <a:bodyPr wrap="none" rtlCol="0">
            <a:spAutoFit/>
          </a:bodyPr>
          <a:lstStyle/>
          <a:p>
            <a:r>
              <a:rPr lang="en-US" sz="1200" dirty="0">
                <a:latin typeface="Century Gothic" panose="020B0502020202020204" pitchFamily="34" charset="0"/>
              </a:rPr>
              <a:t>Image credit: NASA</a:t>
            </a:r>
          </a:p>
        </p:txBody>
      </p:sp>
    </p:spTree>
    <p:extLst>
      <p:ext uri="{BB962C8B-B14F-4D97-AF65-F5344CB8AC3E}">
        <p14:creationId xmlns:p14="http://schemas.microsoft.com/office/powerpoint/2010/main" val="2797834318"/>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Sydney Neugebauer</DisplayName>
        <AccountId>10</AccountId>
        <AccountType/>
      </UserInfo>
      <UserInfo>
        <DisplayName>Taylor Orcutt</DisplayName>
        <AccountId>40</AccountId>
        <AccountType/>
      </UserInfo>
      <UserInfo>
        <DisplayName>Spencer Nelson</DisplayName>
        <AccountId>62</AccountId>
        <AccountType/>
      </UserInfo>
      <UserInfo>
        <DisplayName>John Dialesandro</DisplayName>
        <AccountId>110</AccountId>
        <AccountType/>
      </UserInfo>
      <UserInfo>
        <DisplayName>Ryan Hammock</DisplayName>
        <AccountId>155</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76E49E-8D1F-4D06-BCBF-466CB3DC3C5E}">
  <ds:schemaRefs>
    <ds:schemaRef ds:uri="a68b8b16-9eba-4b9b-b141-f2c92a8999d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df78d0b-135a-4de7-9166-7c181cd87fb4"/>
  </ds:schemaRefs>
</ds:datastoreItem>
</file>

<file path=customXml/itemProps2.xml><?xml version="1.0" encoding="utf-8"?>
<ds:datastoreItem xmlns:ds="http://schemas.openxmlformats.org/officeDocument/2006/customXml" ds:itemID="{28B66D33-1B4C-4AF7-9CED-43978AB3C180}">
  <ds:schemaRefs>
    <ds:schemaRef ds:uri="http://schemas.microsoft.com/sharepoint/v3/contenttype/forms"/>
  </ds:schemaRefs>
</ds:datastoreItem>
</file>

<file path=customXml/itemProps3.xml><?xml version="1.0" encoding="utf-8"?>
<ds:datastoreItem xmlns:ds="http://schemas.openxmlformats.org/officeDocument/2006/customXml" ds:itemID="{DCD8B092-EB60-450B-84C5-C7EE94705A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1178</TotalTime>
  <Words>3850</Words>
  <Application>Microsoft Office PowerPoint</Application>
  <PresentationFormat>Widescreen</PresentationFormat>
  <Paragraphs>437</Paragraphs>
  <Slides>30</Slides>
  <Notes>29</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Ce</vt:lpstr>
      <vt:lpstr>Century Gothic</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Byles, Robert C. (LARC-E3)[SSAI DEVELOP]</cp:lastModifiedBy>
  <cp:revision>206</cp:revision>
  <dcterms:created xsi:type="dcterms:W3CDTF">2019-11-12T17:46:59Z</dcterms:created>
  <dcterms:modified xsi:type="dcterms:W3CDTF">2021-03-24T16:31:48Z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r8>53600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ies>
</file>