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69" r:id="rId16"/>
    <p:sldId id="270" r:id="rId17"/>
  </p:sldIdLst>
  <p:sldSz cx="12192000" cy="6858000"/>
  <p:notesSz cx="6858000" cy="9144000"/>
  <p:embeddedFontLst>
    <p:embeddedFont>
      <p:font typeface="Garamond" panose="02020404030301010803" pitchFamily="18" charset="0"/>
      <p:regular r:id="rId19"/>
      <p:bold r:id="rId20"/>
      <p:italic r:id="rId21"/>
    </p:embeddedFont>
    <p:embeddedFont>
      <p:font typeface="Century Gothic" panose="020B0502020202020204" pitchFamily="34" charset="0"/>
      <p:regular r:id="rId22"/>
      <p:bold r:id="rId23"/>
      <p:italic r:id="rId24"/>
      <p:boldItalic r:id="rId25"/>
    </p:embeddedFont>
    <p:embeddedFont>
      <p:font typeface="Webdings" panose="05030102010509060703" pitchFamily="18" charset="2"/>
      <p:regular r:id="rId26"/>
    </p:embeddedFont>
    <p:embeddedFont>
      <p:font typeface="Arimo"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 id="1" name="Shelby Ingram" initials="SI" lastIdx="4" clrIdx="1">
    <p:extLst>
      <p:ext uri="{19B8F6BF-5375-455C-9EA6-DF929625EA0E}">
        <p15:presenceInfo xmlns:p15="http://schemas.microsoft.com/office/powerpoint/2012/main" userId="S::singram2@alumni.unca.edu::8bee7dc8-b439-4079-b22d-2e408aac4a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C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1456FA-38C8-844F-8AE1-A5CF5DF27CF8}" v="21" dt="2019-04-12T16:32:29.029"/>
  </p1510:revLst>
</p1510:revInfo>
</file>

<file path=ppt/tableStyles.xml><?xml version="1.0" encoding="utf-8"?>
<a:tblStyleLst xmlns:a="http://schemas.openxmlformats.org/drawingml/2006/main" def="{87D046D6-666C-46D0-A4DE-1F886B0025CD}">
  <a:tblStyle styleId="{87D046D6-666C-46D0-A4DE-1F886B0025C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41"/>
    <p:restoredTop sz="86889" autoAdjust="0"/>
  </p:normalViewPr>
  <p:slideViewPr>
    <p:cSldViewPr snapToGrid="0">
      <p:cViewPr>
        <p:scale>
          <a:sx n="70" d="100"/>
          <a:sy n="70" d="100"/>
        </p:scale>
        <p:origin x="1650" y="678"/>
      </p:cViewPr>
      <p:guideLst/>
    </p:cSldViewPr>
  </p:slideViewPr>
  <p:outlineViewPr>
    <p:cViewPr>
      <p:scale>
        <a:sx n="33" d="100"/>
        <a:sy n="33" d="100"/>
      </p:scale>
      <p:origin x="0" y="-341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56224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evpedia.developexchange.com/dp/images/c/c2/03_Landsat8.png"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arthengine.google.com/" TargetMode="External"/><Relationship Id="rId4" Type="http://schemas.openxmlformats.org/officeDocument/2006/relationships/hyperlink" Target="http://www.devpedia.developexchange.com/dp/images/8/81/23_Sentinel1.pn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US-FWS-logo.png"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nsd.rdc.noaa.gov/images/NOAA_emblem.png" TargetMode="External"/><Relationship Id="rId4" Type="http://schemas.openxmlformats.org/officeDocument/2006/relationships/hyperlink" Target="https://commons.wikimedia.org/wiki/File:Environmental_Protection_Agency_logo.pn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ws.gov/midwest/InsideR3/August17Story16.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fws.gov/wetlands/data/Mapper.html"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evpedia.developexchange.com/dp/images/8/81/23_Sentinel1.pn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devpedia.developexchange.com/dp/images/c/c2/03_Landsat8.pn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Font typeface="Century Gothic"/>
              <a:buChar char="●"/>
            </a:pPr>
            <a:r>
              <a:rPr lang="en-US">
                <a:latin typeface="Century Gothic"/>
                <a:ea typeface="Century Gothic"/>
                <a:cs typeface="Century Gothic"/>
                <a:sym typeface="Century Gothic"/>
              </a:rPr>
              <a:t>The NASA DEVELOP Great Lakes Water Resources team worked in conjunction with end users at wetland agencies in Minnesota and across the nation, to create an automated wetland delineation tool hosted on GEE, called WET (Wetland Extent Tool). </a:t>
            </a:r>
            <a:endParaRPr>
              <a:latin typeface="Century Gothic"/>
              <a:ea typeface="Century Gothic"/>
              <a:cs typeface="Century Gothic"/>
              <a:sym typeface="Century Gothic"/>
            </a:endParaRPr>
          </a:p>
        </p:txBody>
      </p:sp>
      <p:sp>
        <p:nvSpPr>
          <p:cNvPr id="106" name="Google Shape;10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922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dirty="0">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dirty="0">
              <a:latin typeface="Century Gothic"/>
              <a:ea typeface="Century Gothic"/>
              <a:cs typeface="Century Gothic"/>
              <a:sym typeface="Century Gothic"/>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An overall classification accuracy of </a:t>
            </a:r>
            <a:r>
              <a:rPr lang="en-US" sz="1200" b="1" i="0" u="none" strike="noStrike" cap="none" dirty="0">
                <a:solidFill>
                  <a:schemeClr val="dk1"/>
                </a:solidFill>
                <a:effectLst/>
                <a:latin typeface="Calibri"/>
                <a:ea typeface="Calibri"/>
                <a:cs typeface="Calibri"/>
                <a:sym typeface="Calibri"/>
              </a:rPr>
              <a:t>87%</a:t>
            </a:r>
            <a:r>
              <a:rPr lang="en-US" sz="1200" b="0" i="0" u="none" strike="noStrike" cap="none" dirty="0">
                <a:solidFill>
                  <a:schemeClr val="dk1"/>
                </a:solidFill>
                <a:effectLst/>
                <a:latin typeface="Calibri"/>
                <a:ea typeface="Calibri"/>
                <a:cs typeface="Calibri"/>
                <a:sym typeface="Calibri"/>
              </a:rPr>
              <a:t> was achieved, when comparing the Random Forest classification to the field data points.</a:t>
            </a:r>
            <a:endParaRPr lang="en-US" sz="14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Our classification confused upland for open water </a:t>
            </a:r>
            <a:r>
              <a:rPr lang="en-US" sz="1200" b="1" i="0" u="none" strike="noStrike" cap="none" dirty="0">
                <a:solidFill>
                  <a:schemeClr val="dk1"/>
                </a:solidFill>
                <a:effectLst/>
                <a:latin typeface="Calibri"/>
                <a:ea typeface="Calibri"/>
                <a:cs typeface="Calibri"/>
                <a:sym typeface="Calibri"/>
              </a:rPr>
              <a:t>15%</a:t>
            </a:r>
            <a:r>
              <a:rPr lang="en-US" sz="1200" b="0" i="0" u="none" strike="noStrike" cap="none" dirty="0">
                <a:solidFill>
                  <a:schemeClr val="dk1"/>
                </a:solidFill>
                <a:effectLst/>
                <a:latin typeface="Calibri"/>
                <a:ea typeface="Calibri"/>
                <a:cs typeface="Calibri"/>
                <a:sym typeface="Calibri"/>
              </a:rPr>
              <a:t> of the time and wetland for open water </a:t>
            </a:r>
            <a:r>
              <a:rPr lang="en-US" sz="1200" b="1" i="0" u="none" strike="noStrike" cap="none" dirty="0">
                <a:solidFill>
                  <a:schemeClr val="dk1"/>
                </a:solidFill>
                <a:effectLst/>
                <a:latin typeface="Calibri"/>
                <a:ea typeface="Calibri"/>
                <a:cs typeface="Calibri"/>
                <a:sym typeface="Calibri"/>
              </a:rPr>
              <a:t>10%</a:t>
            </a:r>
            <a:r>
              <a:rPr lang="en-US" sz="1200" b="0" i="0" u="none" strike="noStrike" cap="none" dirty="0">
                <a:solidFill>
                  <a:schemeClr val="dk1"/>
                </a:solidFill>
                <a:effectLst/>
                <a:latin typeface="Calibri"/>
                <a:ea typeface="Calibri"/>
                <a:cs typeface="Calibri"/>
                <a:sym typeface="Calibri"/>
              </a:rPr>
              <a:t> of the time.</a:t>
            </a:r>
            <a:endParaRPr lang="en-US" sz="14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This suggests that more training data for the open water category is needed</a:t>
            </a:r>
            <a:endParaRPr lang="en-US" sz="14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Our second best classification was the random forest compared to the NWI which achieved an overall accuracy of </a:t>
            </a:r>
            <a:r>
              <a:rPr lang="en-US" sz="1200" b="1" i="0" u="none" strike="noStrike" cap="none" dirty="0">
                <a:solidFill>
                  <a:schemeClr val="dk1"/>
                </a:solidFill>
                <a:effectLst/>
                <a:latin typeface="Calibri"/>
                <a:ea typeface="Calibri"/>
                <a:cs typeface="Calibri"/>
                <a:sym typeface="Calibri"/>
              </a:rPr>
              <a:t>55%</a:t>
            </a:r>
            <a:r>
              <a:rPr lang="en-US" sz="1200" b="0" i="0" u="none" strike="noStrike" cap="none" dirty="0">
                <a:solidFill>
                  <a:schemeClr val="dk1"/>
                </a:solidFill>
                <a:effectLst/>
                <a:latin typeface="Calibri"/>
                <a:ea typeface="Calibri"/>
                <a:cs typeface="Calibri"/>
                <a:sym typeface="Calibri"/>
              </a:rPr>
              <a:t> while the Threshold classification achieved a </a:t>
            </a:r>
            <a:r>
              <a:rPr lang="en-US" sz="1200" b="1" i="0" u="none" strike="noStrike" cap="none" dirty="0">
                <a:solidFill>
                  <a:schemeClr val="dk1"/>
                </a:solidFill>
                <a:effectLst/>
                <a:latin typeface="Calibri"/>
                <a:ea typeface="Calibri"/>
                <a:cs typeface="Calibri"/>
                <a:sym typeface="Calibri"/>
              </a:rPr>
              <a:t>49%</a:t>
            </a:r>
            <a:r>
              <a:rPr lang="en-US" sz="1200" b="0" i="0" u="none" strike="noStrike" cap="none" dirty="0">
                <a:solidFill>
                  <a:schemeClr val="dk1"/>
                </a:solidFill>
                <a:effectLst/>
                <a:latin typeface="Calibri"/>
                <a:ea typeface="Calibri"/>
                <a:cs typeface="Calibri"/>
                <a:sym typeface="Calibri"/>
              </a:rPr>
              <a:t> and </a:t>
            </a:r>
            <a:r>
              <a:rPr lang="en-US" sz="1200" b="1" i="0" u="none" strike="noStrike" cap="none" dirty="0">
                <a:solidFill>
                  <a:schemeClr val="dk1"/>
                </a:solidFill>
                <a:effectLst/>
                <a:latin typeface="Calibri"/>
                <a:ea typeface="Calibri"/>
                <a:cs typeface="Calibri"/>
                <a:sym typeface="Calibri"/>
              </a:rPr>
              <a:t>44%</a:t>
            </a:r>
            <a:r>
              <a:rPr lang="en-US" sz="1200" b="0" i="0" u="none" strike="noStrike" cap="none" dirty="0">
                <a:solidFill>
                  <a:schemeClr val="dk1"/>
                </a:solidFill>
                <a:effectLst/>
                <a:latin typeface="Calibri"/>
                <a:ea typeface="Calibri"/>
                <a:cs typeface="Calibri"/>
                <a:sym typeface="Calibri"/>
              </a:rPr>
              <a:t> overall accuracy when compared to the field data and the updated NWI respectively</a:t>
            </a:r>
            <a:endParaRPr lang="en-US" sz="14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threshold map did poorly in differentiating open water from other classes but this could be due to the fact that we used a universal threshold over the entire state</a:t>
            </a:r>
            <a:endParaRPr lang="en-US" sz="1400" b="0" i="0" u="none" strike="noStrike" cap="none" dirty="0">
              <a:solidFill>
                <a:schemeClr val="dk1"/>
              </a:solidFill>
              <a:effectLst/>
              <a:latin typeface="Calibri"/>
              <a:ea typeface="Calibri"/>
              <a:cs typeface="Calibri"/>
              <a:sym typeface="Calibri"/>
            </a:endParaRPr>
          </a:p>
          <a:p>
            <a:pPr lvl="1"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Looking at smaller pilot areas the threshold map was fairly accurate</a:t>
            </a:r>
            <a:endParaRPr lang="en-US" sz="1400" b="0" i="0" u="none" strike="noStrike" cap="none" dirty="0">
              <a:solidFill>
                <a:schemeClr val="dk1"/>
              </a:solidFill>
              <a:effectLst/>
              <a:latin typeface="Calibri"/>
              <a:ea typeface="Calibri"/>
              <a:cs typeface="Calibri"/>
              <a:sym typeface="Calibri"/>
            </a:endParaRPr>
          </a:p>
          <a:p>
            <a:pPr rtl="0">
              <a:buFont typeface="Arial" panose="020B0604020202020204" pitchFamily="34" charset="0"/>
              <a:buChar char="•"/>
            </a:pPr>
            <a:r>
              <a:rPr lang="en-US" b="0" dirty="0">
                <a:effectLst/>
              </a:rPr>
              <a:t/>
            </a:r>
            <a:br>
              <a:rPr lang="en-US" b="0" dirty="0">
                <a:effectLst/>
              </a:rPr>
            </a:br>
            <a:r>
              <a:rPr lang="en-US" sz="1200" b="0" i="0" u="none" strike="noStrike" cap="none" dirty="0">
                <a:solidFill>
                  <a:schemeClr val="dk1"/>
                </a:solidFill>
                <a:effectLst/>
                <a:latin typeface="Calibri"/>
                <a:ea typeface="Calibri"/>
                <a:cs typeface="Calibri"/>
                <a:sym typeface="Calibri"/>
              </a:rPr>
              <a:t>Image Credit: Great Lakes Water Resources Team</a:t>
            </a:r>
            <a:endParaRPr lang="en-US" b="0" dirty="0">
              <a:effectLst/>
            </a:endParaRPr>
          </a:p>
          <a:p>
            <a:r>
              <a:rPr lang="en-US" dirty="0"/>
              <a:t/>
            </a:r>
            <a:br>
              <a:rPr lang="en-US" dirty="0"/>
            </a:br>
            <a:endParaRPr dirty="0">
              <a:latin typeface="Century Gothic"/>
              <a:ea typeface="Century Gothic"/>
              <a:cs typeface="Century Gothic"/>
              <a:sym typeface="Century Gothic"/>
            </a:endParaRPr>
          </a:p>
        </p:txBody>
      </p:sp>
      <p:sp>
        <p:nvSpPr>
          <p:cNvPr id="291" name="Google Shape;291;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extLst>
      <p:ext uri="{BB962C8B-B14F-4D97-AF65-F5344CB8AC3E}">
        <p14:creationId xmlns:p14="http://schemas.microsoft.com/office/powerpoint/2010/main" val="3176127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0d3ccf5da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50d3ccf5da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attempted to classify the state through manual thresholding to see if we could generate a map similar to the NWI update provided by partners</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Our thresholding rules were based on Modified Normalized Difference Water Index, Topographic Wetness Index, and SAR bands</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adjusted these thresholds for Fond Du Lac reservation until the land cover patterns visually resembled the NWI update</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Under the same thresholds, there is a considerable change in the ‘wetness’ of this one site, indicating </a:t>
            </a:r>
            <a:r>
              <a:rPr lang="en-US" sz="1200" b="0" i="0" u="none" strike="noStrike" cap="none" dirty="0" err="1">
                <a:solidFill>
                  <a:schemeClr val="dk1"/>
                </a:solidFill>
                <a:effectLst/>
                <a:latin typeface="Calibri"/>
                <a:ea typeface="Calibri"/>
                <a:cs typeface="Calibri"/>
                <a:sym typeface="Calibri"/>
              </a:rPr>
              <a:t>interyear</a:t>
            </a:r>
            <a:r>
              <a:rPr lang="en-US" sz="1200" b="0" i="0" u="none" strike="noStrike" cap="none" dirty="0">
                <a:solidFill>
                  <a:schemeClr val="dk1"/>
                </a:solidFill>
                <a:effectLst/>
                <a:latin typeface="Calibri"/>
                <a:ea typeface="Calibri"/>
                <a:cs typeface="Calibri"/>
                <a:sym typeface="Calibri"/>
              </a:rPr>
              <a:t> wetland change can be significant (39% increase from 2017 to 2018)</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However, the whole state threshold map performed very poorly in accuracy assessment tests suggesting that more fine tuning of thresholds is needed or spectral signatures for wetlands across MN vary spatially, making it hard to apply one rule to the whole state (at least with current spectral resolution)</a:t>
            </a:r>
          </a:p>
          <a:p>
            <a:pPr marL="457200" lvl="0" indent="0" algn="l" rtl="0">
              <a:lnSpc>
                <a:spcPct val="100000"/>
              </a:lnSpc>
              <a:spcBef>
                <a:spcPts val="0"/>
              </a:spcBef>
              <a:spcAft>
                <a:spcPts val="0"/>
              </a:spcAft>
              <a:buNone/>
            </a:pPr>
            <a:endParaRPr dirty="0">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dirty="0">
              <a:latin typeface="Century Gothic"/>
              <a:ea typeface="Century Gothic"/>
              <a:cs typeface="Century Gothic"/>
              <a:sym typeface="Century Gothic"/>
            </a:endParaRPr>
          </a:p>
          <a:p>
            <a:pPr marL="0" lvl="0" indent="0" algn="l" rtl="0">
              <a:lnSpc>
                <a:spcPct val="100000"/>
              </a:lnSpc>
              <a:spcBef>
                <a:spcPts val="0"/>
              </a:spcBef>
              <a:spcAft>
                <a:spcPts val="0"/>
              </a:spcAft>
              <a:buNone/>
            </a:pPr>
            <a:endParaRPr dirty="0">
              <a:latin typeface="Century Gothic"/>
              <a:ea typeface="Century Gothic"/>
              <a:cs typeface="Century Gothic"/>
              <a:sym typeface="Century Gothic"/>
            </a:endParaRPr>
          </a:p>
          <a:p>
            <a:pPr marL="0" lvl="0" indent="0" algn="l" rtl="0">
              <a:lnSpc>
                <a:spcPct val="100000"/>
              </a:lnSpc>
              <a:spcBef>
                <a:spcPts val="0"/>
              </a:spcBef>
              <a:spcAft>
                <a:spcPts val="0"/>
              </a:spcAft>
              <a:buNone/>
            </a:pPr>
            <a:r>
              <a:rPr lang="en-US" dirty="0">
                <a:latin typeface="Century Gothic"/>
                <a:ea typeface="Century Gothic"/>
                <a:cs typeface="Century Gothic"/>
                <a:sym typeface="Century Gothic"/>
              </a:rPr>
              <a:t>Image Credit: Great Lakes Water Resources Team</a:t>
            </a:r>
            <a:endParaRPr dirty="0">
              <a:latin typeface="Century Gothic"/>
              <a:ea typeface="Century Gothic"/>
              <a:cs typeface="Century Gothic"/>
              <a:sym typeface="Century Gothic"/>
            </a:endParaRPr>
          </a:p>
          <a:p>
            <a:pPr marL="457200" lvl="0" indent="0" algn="l" rtl="0">
              <a:lnSpc>
                <a:spcPct val="100000"/>
              </a:lnSpc>
              <a:spcBef>
                <a:spcPts val="0"/>
              </a:spcBef>
              <a:spcAft>
                <a:spcPts val="0"/>
              </a:spcAft>
              <a:buSzPts val="1400"/>
              <a:buNone/>
            </a:pPr>
            <a:endParaRPr dirty="0">
              <a:latin typeface="Century Gothic"/>
              <a:ea typeface="Century Gothic"/>
              <a:cs typeface="Century Gothic"/>
              <a:sym typeface="Century Gothic"/>
            </a:endParaRPr>
          </a:p>
        </p:txBody>
      </p:sp>
      <p:sp>
        <p:nvSpPr>
          <p:cNvPr id="307" name="Google Shape;307;g50d3ccf5da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extLst>
      <p:ext uri="{BB962C8B-B14F-4D97-AF65-F5344CB8AC3E}">
        <p14:creationId xmlns:p14="http://schemas.microsoft.com/office/powerpoint/2010/main" val="324715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50d3ccf5da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50d3ccf5da_0_1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17500" algn="l" rtl="0">
              <a:spcBef>
                <a:spcPts val="0"/>
              </a:spcBef>
              <a:spcAft>
                <a:spcPts val="0"/>
              </a:spcAft>
              <a:buSzPts val="1400"/>
              <a:buFont typeface="Century Gothic"/>
              <a:buChar char="●"/>
            </a:pPr>
            <a:r>
              <a:rPr lang="en-US" dirty="0">
                <a:latin typeface="Century Gothic"/>
                <a:ea typeface="Century Gothic"/>
                <a:cs typeface="Century Gothic"/>
                <a:sym typeface="Century Gothic"/>
              </a:rPr>
              <a:t>Our partners will be able to use our WET tool, on Google Earth Engine, a free cloud-computing platform</a:t>
            </a:r>
          </a:p>
          <a:p>
            <a:pPr marL="457200" lvl="0" indent="-317500" algn="l" rtl="0">
              <a:spcBef>
                <a:spcPts val="0"/>
              </a:spcBef>
              <a:spcAft>
                <a:spcPts val="0"/>
              </a:spcAft>
              <a:buSzPts val="1400"/>
              <a:buFont typeface="Century Gothic"/>
              <a:buChar char="●"/>
            </a:pPr>
            <a:r>
              <a:rPr lang="en-US" dirty="0">
                <a:latin typeface="Century Gothic"/>
                <a:ea typeface="Century Gothic"/>
                <a:cs typeface="Century Gothic"/>
                <a:sym typeface="Century Gothic"/>
              </a:rPr>
              <a:t>They will have control over the date range and study area they want to classify, but right now it is set to classify the growing season of the whole state</a:t>
            </a:r>
          </a:p>
          <a:p>
            <a:pPr marL="457200" lvl="0" indent="-317500" algn="l" rtl="0">
              <a:spcBef>
                <a:spcPts val="0"/>
              </a:spcBef>
              <a:spcAft>
                <a:spcPts val="0"/>
              </a:spcAft>
              <a:buSzPts val="1400"/>
              <a:buFont typeface="Century Gothic"/>
              <a:buChar char="●"/>
            </a:pPr>
            <a:r>
              <a:rPr lang="en-US" dirty="0">
                <a:latin typeface="Century Gothic"/>
                <a:ea typeface="Century Gothic"/>
                <a:cs typeface="Century Gothic"/>
                <a:sym typeface="Century Gothic"/>
              </a:rPr>
              <a:t>We also included a slider option user interface that will compare wetland maps side by side</a:t>
            </a:r>
          </a:p>
          <a:p>
            <a:pPr marL="457200" lvl="0" indent="-317500" algn="l" rtl="0">
              <a:spcBef>
                <a:spcPts val="0"/>
              </a:spcBef>
              <a:spcAft>
                <a:spcPts val="0"/>
              </a:spcAft>
              <a:buSzPts val="1400"/>
              <a:buFont typeface="Century Gothic"/>
              <a:buChar char="●"/>
            </a:pPr>
            <a:endParaRPr lang="en-US" dirty="0">
              <a:latin typeface="Century Gothic"/>
              <a:ea typeface="Century Gothic"/>
              <a:cs typeface="Century Gothic"/>
              <a:sym typeface="Century Gothic"/>
            </a:endParaRPr>
          </a:p>
          <a:p>
            <a:pPr marL="457200" lvl="0" indent="-317500" algn="l" rtl="0">
              <a:spcBef>
                <a:spcPts val="0"/>
              </a:spcBef>
              <a:spcAft>
                <a:spcPts val="0"/>
              </a:spcAft>
              <a:buSzPts val="1400"/>
              <a:buFont typeface="Century Gothic"/>
              <a:buChar char="●"/>
            </a:pPr>
            <a:r>
              <a:rPr lang="en-US" dirty="0">
                <a:latin typeface="Century Gothic"/>
                <a:ea typeface="Century Gothic"/>
                <a:cs typeface="Century Gothic"/>
                <a:sym typeface="Century Gothic"/>
              </a:rPr>
              <a:t>Image source: Google Earth Engine via Great Lakes Water Resources team</a:t>
            </a:r>
          </a:p>
          <a:p>
            <a:pPr marL="457200" lvl="0" indent="-317500" algn="l" rtl="0">
              <a:spcBef>
                <a:spcPts val="0"/>
              </a:spcBef>
              <a:spcAft>
                <a:spcPts val="0"/>
              </a:spcAft>
              <a:buSzPts val="1400"/>
              <a:buFont typeface="Century Gothic"/>
              <a:buChar char="●"/>
            </a:pPr>
            <a:endParaRPr dirty="0">
              <a:latin typeface="Century Gothic"/>
              <a:ea typeface="Century Gothic"/>
              <a:cs typeface="Century Gothic"/>
              <a:sym typeface="Century Gothic"/>
            </a:endParaRPr>
          </a:p>
        </p:txBody>
      </p:sp>
      <p:sp>
        <p:nvSpPr>
          <p:cNvPr id="328" name="Google Shape;328;g50d3ccf5da_0_1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3379345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The Random Forest classification map validated against the field points is the most accurate result by a large margin and approximates the accuracy our partners achieved on their NWI update.</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We concluded that additional and more recent field validation points, particularly in the open water class, are needed to strengthen some weak points of the classification</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Further work can also be done to investigate how accuracy changes with the inclusion of additional datasets (soil, Sentinel-2) and classification methods (pixel vs. object)</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endParaRPr lang="en-US" dirty="0"/>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Image Credit: U.S. Fish and Wildlife Service</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Image Source: http://www.fws.gov/klamathbasinrefuges/tulelake/tulelake.html (public domain)</a:t>
            </a:r>
            <a:endParaRPr dirty="0"/>
          </a:p>
        </p:txBody>
      </p:sp>
      <p:sp>
        <p:nvSpPr>
          <p:cNvPr id="338" name="Google Shape;338;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extLst>
      <p:ext uri="{BB962C8B-B14F-4D97-AF65-F5344CB8AC3E}">
        <p14:creationId xmlns:p14="http://schemas.microsoft.com/office/powerpoint/2010/main" val="862261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r>
              <a:rPr lang="en-US" dirty="0"/>
              <a:t>Our classified random forest map had an overall accuracy of  about 87%, when compared to field data given by our partners, which in some areas has not been update in over 9 years.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Our random forest maps misclassified wetland as upland 3% of the time, and as open water 10% of the time. Also, Upland was misclassified as Open Water 16% of the time.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Further investigation needs to be done to conclude why our maps are over-classifying Open Water, but initial findings suggest that it could be due to the field points or TWI layer</a:t>
            </a:r>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pPr marL="171450" lvl="0" indent="-171450" algn="l" rtl="0">
              <a:lnSpc>
                <a:spcPct val="100000"/>
              </a:lnSpc>
              <a:spcBef>
                <a:spcPts val="0"/>
              </a:spcBef>
              <a:spcAft>
                <a:spcPts val="0"/>
              </a:spcAft>
              <a:buSzPts val="1400"/>
              <a:buFont typeface="Arial" panose="020B0604020202020204" pitchFamily="34" charset="0"/>
              <a:buChar char="•"/>
            </a:pPr>
            <a:r>
              <a:rPr lang="en-US" dirty="0"/>
              <a:t>Image Credit: Spring 2019 Great Lakes Water Resources Team </a:t>
            </a:r>
          </a:p>
          <a:p>
            <a:pPr marL="0" lvl="0" indent="0" algn="l" rtl="0">
              <a:lnSpc>
                <a:spcPct val="100000"/>
              </a:lnSpc>
              <a:spcBef>
                <a:spcPts val="0"/>
              </a:spcBef>
              <a:spcAft>
                <a:spcPts val="0"/>
              </a:spcAft>
              <a:buSzPts val="1400"/>
              <a:buNone/>
            </a:pPr>
            <a:endParaRPr dirty="0"/>
          </a:p>
        </p:txBody>
      </p:sp>
      <p:sp>
        <p:nvSpPr>
          <p:cNvPr id="348" name="Google Shape;348;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extLst>
      <p:ext uri="{BB962C8B-B14F-4D97-AF65-F5344CB8AC3E}">
        <p14:creationId xmlns:p14="http://schemas.microsoft.com/office/powerpoint/2010/main" val="2498760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400"/>
              <a:buFont typeface="Arial" panose="020B0604020202020204" pitchFamily="34" charset="0"/>
              <a:buChar char="•"/>
            </a:pPr>
            <a:r>
              <a:rPr lang="en-US" sz="1400" dirty="0">
                <a:latin typeface="Century Gothic"/>
                <a:ea typeface="Century Gothic"/>
                <a:cs typeface="Century Gothic"/>
                <a:sym typeface="Century Gothic"/>
              </a:rPr>
              <a:t>Future terms can expand to other Great Lakes states and further classify the wetland class into emergent, forest and shrub wetlands</a:t>
            </a:r>
          </a:p>
          <a:p>
            <a:pPr marL="285750" lvl="0" indent="-285750" algn="l" rtl="0">
              <a:lnSpc>
                <a:spcPct val="100000"/>
              </a:lnSpc>
              <a:spcBef>
                <a:spcPts val="0"/>
              </a:spcBef>
              <a:spcAft>
                <a:spcPts val="0"/>
              </a:spcAft>
              <a:buSzPts val="1400"/>
              <a:buFont typeface="Arial" panose="020B0604020202020204" pitchFamily="34" charset="0"/>
              <a:buChar char="•"/>
            </a:pPr>
            <a:r>
              <a:rPr lang="en-US" sz="1400" dirty="0">
                <a:latin typeface="Century Gothic"/>
                <a:ea typeface="Century Gothic"/>
                <a:cs typeface="Century Gothic"/>
                <a:sym typeface="Century Gothic"/>
              </a:rPr>
              <a:t>Work also needs to be done to further calibrate and validate our image segmentation and classification scheme with recent maps and higher resolution imagery</a:t>
            </a:r>
          </a:p>
          <a:p>
            <a:pPr marL="0" lvl="0" indent="0" algn="l" rtl="0">
              <a:lnSpc>
                <a:spcPct val="100000"/>
              </a:lnSpc>
              <a:spcBef>
                <a:spcPts val="0"/>
              </a:spcBef>
              <a:spcAft>
                <a:spcPts val="0"/>
              </a:spcAft>
              <a:buSzPts val="1400"/>
              <a:buNone/>
            </a:pPr>
            <a:endParaRPr sz="1400" dirty="0">
              <a:latin typeface="Century Gothic"/>
              <a:ea typeface="Century Gothic"/>
              <a:cs typeface="Century Gothic"/>
              <a:sym typeface="Century Gothic"/>
            </a:endParaRPr>
          </a:p>
        </p:txBody>
      </p:sp>
      <p:sp>
        <p:nvSpPr>
          <p:cNvPr id="360" name="Google Shape;36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extLst>
      <p:ext uri="{BB962C8B-B14F-4D97-AF65-F5344CB8AC3E}">
        <p14:creationId xmlns:p14="http://schemas.microsoft.com/office/powerpoint/2010/main" val="4268689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6" name="Google Shape;3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57323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Minnesota’s numerous wetlands provide crucial ecosystem services including flood mitigation, carbon storage, regulation of erosion and water quality, and habitat for rare species. </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Despite these benefits, wetlands are facing increasing threats from a variety of sources, including pollution, changing climate, and commercial development. </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Our team studied the entirety of the state during the growing season to limit the amount of frozen landscape. The growing season is defined by first and last frost in Northern Minnesota by the Minnesota Department of Natural Resources (MN DNR).</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used a smaller sample area, the Fond Du Lac Reservation, to test our classifications and thresholds. This allowed us to use less processing power and look more closely at an area with a high density of field validation points and a good mix of all three land cover classes of interest.</a:t>
            </a:r>
          </a:p>
          <a:p>
            <a:pPr marL="0" lvl="0" indent="0" algn="l" rtl="0">
              <a:lnSpc>
                <a:spcPct val="100000"/>
              </a:lnSpc>
              <a:spcBef>
                <a:spcPts val="0"/>
              </a:spcBef>
              <a:spcAft>
                <a:spcPts val="0"/>
              </a:spcAft>
              <a:buSzPts val="1400"/>
              <a:buNone/>
            </a:pPr>
            <a:endParaRPr dirty="0">
              <a:latin typeface="Century Gothic"/>
              <a:ea typeface="Century Gothic"/>
              <a:cs typeface="Century Gothic"/>
              <a:sym typeface="Century Gothic"/>
            </a:endParaRPr>
          </a:p>
          <a:p>
            <a:pPr marL="171450" lvl="0" indent="-171450" algn="l" rtl="0">
              <a:lnSpc>
                <a:spcPct val="100000"/>
              </a:lnSpc>
              <a:spcBef>
                <a:spcPts val="0"/>
              </a:spcBef>
              <a:spcAft>
                <a:spcPts val="0"/>
              </a:spcAft>
              <a:buClr>
                <a:schemeClr val="dk1"/>
              </a:buClr>
              <a:buSzPts val="1200"/>
              <a:buFont typeface="Century Gothic"/>
              <a:buChar char="•"/>
            </a:pPr>
            <a:r>
              <a:rPr lang="en-US" dirty="0">
                <a:latin typeface="Century Gothic"/>
                <a:ea typeface="Century Gothic"/>
                <a:cs typeface="Century Gothic"/>
                <a:sym typeface="Century Gothic"/>
              </a:rPr>
              <a:t>Image Credit: Spring 2019 Great Lakes Water Resources Team </a:t>
            </a:r>
            <a:endParaRPr dirty="0">
              <a:latin typeface="Century Gothic"/>
              <a:ea typeface="Century Gothic"/>
              <a:cs typeface="Century Gothic"/>
              <a:sym typeface="Century Gothic"/>
            </a:endParaRPr>
          </a:p>
          <a:p>
            <a:pPr marL="171450" lvl="0" indent="-171450" algn="l" rtl="0">
              <a:lnSpc>
                <a:spcPct val="100000"/>
              </a:lnSpc>
              <a:spcBef>
                <a:spcPts val="0"/>
              </a:spcBef>
              <a:spcAft>
                <a:spcPts val="0"/>
              </a:spcAft>
              <a:buSzPts val="1400"/>
              <a:buFont typeface="Century Gothic"/>
              <a:buChar char="•"/>
            </a:pPr>
            <a:r>
              <a:rPr lang="en-US" dirty="0">
                <a:latin typeface="Century Gothic"/>
                <a:ea typeface="Century Gothic"/>
                <a:cs typeface="Century Gothic"/>
                <a:sym typeface="Century Gothic"/>
              </a:rPr>
              <a:t>Image Credit: </a:t>
            </a:r>
            <a:r>
              <a:rPr lang="en-US" dirty="0" err="1">
                <a:latin typeface="Century Gothic"/>
                <a:ea typeface="Century Gothic"/>
                <a:cs typeface="Century Gothic"/>
                <a:sym typeface="Century Gothic"/>
              </a:rPr>
              <a:t>Esri</a:t>
            </a:r>
            <a:r>
              <a:rPr lang="en-US" dirty="0">
                <a:latin typeface="Century Gothic"/>
                <a:ea typeface="Century Gothic"/>
                <a:cs typeface="Century Gothic"/>
                <a:sym typeface="Century Gothic"/>
              </a:rPr>
              <a:t>, </a:t>
            </a:r>
            <a:r>
              <a:rPr lang="en-US" dirty="0" err="1">
                <a:latin typeface="Century Gothic"/>
                <a:ea typeface="Century Gothic"/>
                <a:cs typeface="Century Gothic"/>
                <a:sym typeface="Century Gothic"/>
              </a:rPr>
              <a:t>DigitalGlobe</a:t>
            </a:r>
            <a:r>
              <a:rPr lang="en-US" dirty="0">
                <a:latin typeface="Century Gothic"/>
                <a:ea typeface="Century Gothic"/>
                <a:cs typeface="Century Gothic"/>
                <a:sym typeface="Century Gothic"/>
              </a:rPr>
              <a:t>, </a:t>
            </a:r>
            <a:r>
              <a:rPr lang="en-US" dirty="0" err="1">
                <a:latin typeface="Century Gothic"/>
                <a:ea typeface="Century Gothic"/>
                <a:cs typeface="Century Gothic"/>
                <a:sym typeface="Century Gothic"/>
              </a:rPr>
              <a:t>GeoEye</a:t>
            </a:r>
            <a:r>
              <a:rPr lang="en-US" dirty="0">
                <a:latin typeface="Century Gothic"/>
                <a:ea typeface="Century Gothic"/>
                <a:cs typeface="Century Gothic"/>
                <a:sym typeface="Century Gothic"/>
              </a:rPr>
              <a:t>, Earthstar </a:t>
            </a:r>
            <a:r>
              <a:rPr lang="en-US" dirty="0" err="1">
                <a:latin typeface="Century Gothic"/>
                <a:ea typeface="Century Gothic"/>
                <a:cs typeface="Century Gothic"/>
                <a:sym typeface="Century Gothic"/>
              </a:rPr>
              <a:t>Geographics</a:t>
            </a:r>
            <a:r>
              <a:rPr lang="en-US" dirty="0">
                <a:latin typeface="Century Gothic"/>
                <a:ea typeface="Century Gothic"/>
                <a:cs typeface="Century Gothic"/>
                <a:sym typeface="Century Gothic"/>
              </a:rPr>
              <a:t>, CNES/Airbus DS, USDA, USGS, </a:t>
            </a:r>
            <a:r>
              <a:rPr lang="en-US" dirty="0" err="1">
                <a:latin typeface="Century Gothic"/>
                <a:ea typeface="Century Gothic"/>
                <a:cs typeface="Century Gothic"/>
                <a:sym typeface="Century Gothic"/>
              </a:rPr>
              <a:t>AeroGRID</a:t>
            </a:r>
            <a:r>
              <a:rPr lang="en-US" dirty="0">
                <a:latin typeface="Century Gothic"/>
                <a:ea typeface="Century Gothic"/>
                <a:cs typeface="Century Gothic"/>
                <a:sym typeface="Century Gothic"/>
              </a:rPr>
              <a:t>, IGN, and the GIS User Community</a:t>
            </a:r>
            <a:endParaRPr dirty="0">
              <a:latin typeface="Century Gothic"/>
              <a:ea typeface="Century Gothic"/>
              <a:cs typeface="Century Gothic"/>
              <a:sym typeface="Century Gothic"/>
            </a:endParaRPr>
          </a:p>
        </p:txBody>
      </p:sp>
      <p:sp>
        <p:nvSpPr>
          <p:cNvPr id="121" name="Google Shape;121;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8731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objective of this project was to improve wetland change mapping using both radar and optical datasets including NASA Earth observations by creating an automated tool in GEE, that we call the Wetland Extent Tool (WET). </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This tool utilizes USGS Landsat 8 Operational Land Imager, and ESA Copernicus Sentinel-1 C-band synthetic aperture radar datasets hosted on the cloud to generate classified wetland maps. </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tool also builds and improves our partner’s capacities to use the GEE platform in conjunction with radar imagery and NASA EO data. A host of ancillary datasets, such as a Digital Elevation Model (DEM) and over 7,000 field points used in our classification and validation process.</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Ultimately, this automated tool saves time and resources that would otherwise be spent on field surveying and traditional mapping and remote sensing approaches.</a:t>
            </a:r>
          </a:p>
          <a:p>
            <a:pPr marL="0" lvl="0" indent="0" algn="l" rtl="0">
              <a:lnSpc>
                <a:spcPct val="100000"/>
              </a:lnSpc>
              <a:spcBef>
                <a:spcPts val="0"/>
              </a:spcBef>
              <a:spcAft>
                <a:spcPts val="0"/>
              </a:spcAft>
              <a:buSzPts val="1400"/>
              <a:buNone/>
            </a:pPr>
            <a:endParaRPr sz="1100" dirty="0">
              <a:latin typeface="Garamond"/>
              <a:ea typeface="Garamond"/>
              <a:cs typeface="Garamond"/>
              <a:sym typeface="Garamond"/>
            </a:endParaRPr>
          </a:p>
          <a:p>
            <a:pPr marL="0" lvl="0" indent="0" algn="l" rtl="0">
              <a:lnSpc>
                <a:spcPct val="100000"/>
              </a:lnSpc>
              <a:spcBef>
                <a:spcPts val="0"/>
              </a:spcBef>
              <a:spcAft>
                <a:spcPts val="0"/>
              </a:spcAft>
              <a:buSzPts val="1400"/>
              <a:buNone/>
            </a:pPr>
            <a:endParaRPr sz="1100" dirty="0">
              <a:latin typeface="Garamond"/>
              <a:ea typeface="Garamond"/>
              <a:cs typeface="Garamond"/>
              <a:sym typeface="Garamond"/>
            </a:endParaRPr>
          </a:p>
          <a:p>
            <a:pPr marL="171450" lvl="0" indent="-171450" algn="l" rtl="0">
              <a:lnSpc>
                <a:spcPct val="100000"/>
              </a:lnSpc>
              <a:spcBef>
                <a:spcPts val="0"/>
              </a:spcBef>
              <a:spcAft>
                <a:spcPts val="0"/>
              </a:spcAft>
              <a:buClr>
                <a:schemeClr val="dk1"/>
              </a:buClr>
              <a:buSzPts val="1200"/>
              <a:buFont typeface="Century Gothic"/>
              <a:buChar char="•"/>
            </a:pPr>
            <a:r>
              <a:rPr lang="en-US" dirty="0">
                <a:latin typeface="Century Gothic"/>
                <a:ea typeface="Century Gothic"/>
                <a:cs typeface="Century Gothic"/>
                <a:sym typeface="Century Gothic"/>
              </a:rPr>
              <a:t>Image Credit: NASA DEVELOP </a:t>
            </a:r>
            <a:endParaRPr dirty="0">
              <a:latin typeface="Century Gothic"/>
              <a:ea typeface="Century Gothic"/>
              <a:cs typeface="Century Gothic"/>
              <a:sym typeface="Century Gothic"/>
            </a:endParaRPr>
          </a:p>
          <a:p>
            <a:pPr marL="171450" lvl="0" indent="-171450" algn="l" rtl="0">
              <a:lnSpc>
                <a:spcPct val="100000"/>
              </a:lnSpc>
              <a:spcBef>
                <a:spcPts val="0"/>
              </a:spcBef>
              <a:spcAft>
                <a:spcPts val="0"/>
              </a:spcAft>
              <a:buClr>
                <a:schemeClr val="dk1"/>
              </a:buClr>
              <a:buSzPts val="1200"/>
              <a:buFont typeface="Century Gothic"/>
              <a:buChar char="•"/>
            </a:pPr>
            <a:r>
              <a:rPr lang="en-US" dirty="0">
                <a:latin typeface="Century Gothic"/>
                <a:ea typeface="Century Gothic"/>
                <a:cs typeface="Century Gothic"/>
                <a:sym typeface="Century Gothic"/>
              </a:rPr>
              <a:t>Image Source: </a:t>
            </a:r>
            <a:r>
              <a:rPr lang="en-US" u="sng" dirty="0">
                <a:solidFill>
                  <a:schemeClr val="hlink"/>
                </a:solidFill>
                <a:latin typeface="Century Gothic"/>
                <a:ea typeface="Century Gothic"/>
                <a:cs typeface="Century Gothic"/>
                <a:sym typeface="Century Gothic"/>
                <a:hlinkClick r:id="rId3"/>
              </a:rPr>
              <a:t>http://www.devpedia.developexchange.com/dp/images/c/c2/03_Landsat8.png</a:t>
            </a:r>
            <a:r>
              <a:rPr lang="en-US" u="sng" dirty="0">
                <a:solidFill>
                  <a:schemeClr val="hlink"/>
                </a:solidFill>
                <a:latin typeface="Century Gothic"/>
                <a:ea typeface="Century Gothic"/>
                <a:cs typeface="Century Gothic"/>
                <a:sym typeface="Century Gothic"/>
              </a:rPr>
              <a:t> </a:t>
            </a:r>
            <a:r>
              <a:rPr lang="en-US" u="none" dirty="0">
                <a:solidFill>
                  <a:srgbClr val="3F3F3F"/>
                </a:solidFill>
                <a:latin typeface="Century Gothic"/>
                <a:ea typeface="Century Gothic"/>
                <a:cs typeface="Century Gothic"/>
                <a:sym typeface="Century Gothic"/>
              </a:rPr>
              <a:t>(public domain)</a:t>
            </a:r>
            <a:endParaRPr u="none" dirty="0">
              <a:solidFill>
                <a:srgbClr val="3F3F3F"/>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latin typeface="Century Gothic"/>
              <a:ea typeface="Century Gothic"/>
              <a:cs typeface="Century Gothic"/>
              <a:sym typeface="Century Gothic"/>
            </a:endParaRPr>
          </a:p>
          <a:p>
            <a:pPr marL="171450" lvl="0" indent="-171450" algn="l" rtl="0">
              <a:lnSpc>
                <a:spcPct val="100000"/>
              </a:lnSpc>
              <a:spcBef>
                <a:spcPts val="0"/>
              </a:spcBef>
              <a:spcAft>
                <a:spcPts val="0"/>
              </a:spcAft>
              <a:buClr>
                <a:schemeClr val="dk1"/>
              </a:buClr>
              <a:buSzPts val="1200"/>
              <a:buFont typeface="Century Gothic"/>
              <a:buChar char="•"/>
            </a:pPr>
            <a:r>
              <a:rPr lang="en-US" dirty="0">
                <a:latin typeface="Century Gothic"/>
                <a:ea typeface="Century Gothic"/>
                <a:cs typeface="Century Gothic"/>
                <a:sym typeface="Century Gothic"/>
              </a:rPr>
              <a:t>Image Credit: NASA DEVELOP </a:t>
            </a:r>
            <a:endParaRPr dirty="0">
              <a:latin typeface="Century Gothic"/>
              <a:ea typeface="Century Gothic"/>
              <a:cs typeface="Century Gothic"/>
              <a:sym typeface="Century Gothic"/>
            </a:endParaRPr>
          </a:p>
          <a:p>
            <a:pPr marL="171450" marR="0" lvl="0" indent="-171450" algn="l" rtl="0">
              <a:lnSpc>
                <a:spcPct val="100000"/>
              </a:lnSpc>
              <a:spcBef>
                <a:spcPts val="0"/>
              </a:spcBef>
              <a:spcAft>
                <a:spcPts val="0"/>
              </a:spcAft>
              <a:buClr>
                <a:schemeClr val="dk1"/>
              </a:buClr>
              <a:buSzPts val="1200"/>
              <a:buFont typeface="Century Gothic"/>
              <a:buChar char="•"/>
            </a:pPr>
            <a:r>
              <a:rPr lang="en-US" dirty="0">
                <a:latin typeface="Century Gothic"/>
                <a:ea typeface="Century Gothic"/>
                <a:cs typeface="Century Gothic"/>
                <a:sym typeface="Century Gothic"/>
              </a:rPr>
              <a:t>Image Source: </a:t>
            </a:r>
            <a:r>
              <a:rPr lang="en-US" u="sng" dirty="0">
                <a:solidFill>
                  <a:schemeClr val="hlink"/>
                </a:solidFill>
                <a:latin typeface="Century Gothic"/>
                <a:ea typeface="Century Gothic"/>
                <a:cs typeface="Century Gothic"/>
                <a:sym typeface="Century Gothic"/>
                <a:hlinkClick r:id="rId4"/>
              </a:rPr>
              <a:t>http://www.devpedia.developexchange.com/dp/images/8/81/23_Sentinel1.png</a:t>
            </a:r>
            <a:r>
              <a:rPr lang="en-US" u="sng" dirty="0">
                <a:solidFill>
                  <a:schemeClr val="hlink"/>
                </a:solidFill>
                <a:latin typeface="Century Gothic"/>
                <a:ea typeface="Century Gothic"/>
                <a:cs typeface="Century Gothic"/>
                <a:sym typeface="Century Gothic"/>
              </a:rPr>
              <a:t> </a:t>
            </a:r>
            <a:r>
              <a:rPr lang="en-US" u="none" dirty="0">
                <a:solidFill>
                  <a:srgbClr val="3F3F3F"/>
                </a:solidFill>
                <a:latin typeface="Century Gothic"/>
                <a:ea typeface="Century Gothic"/>
                <a:cs typeface="Century Gothic"/>
                <a:sym typeface="Century Gothic"/>
              </a:rPr>
              <a:t>(public domain)</a:t>
            </a:r>
            <a:endParaRPr dirty="0">
              <a:latin typeface="Century Gothic"/>
              <a:ea typeface="Century Gothic"/>
              <a:cs typeface="Century Gothic"/>
              <a:sym typeface="Century Gothic"/>
            </a:endParaRPr>
          </a:p>
          <a:p>
            <a:pPr marL="171450" lvl="0" indent="-95250" algn="l" rtl="0">
              <a:lnSpc>
                <a:spcPct val="100000"/>
              </a:lnSpc>
              <a:spcBef>
                <a:spcPts val="0"/>
              </a:spcBef>
              <a:spcAft>
                <a:spcPts val="0"/>
              </a:spcAft>
              <a:buClr>
                <a:schemeClr val="dk1"/>
              </a:buClr>
              <a:buSzPts val="1200"/>
              <a:buNone/>
            </a:pP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latin typeface="Century Gothic"/>
              <a:ea typeface="Century Gothic"/>
              <a:cs typeface="Century Gothic"/>
              <a:sym typeface="Century Gothic"/>
            </a:endParaRPr>
          </a:p>
          <a:p>
            <a:pPr marL="171450" lvl="0" indent="-171450" algn="l" rtl="0">
              <a:lnSpc>
                <a:spcPct val="100000"/>
              </a:lnSpc>
              <a:spcBef>
                <a:spcPts val="0"/>
              </a:spcBef>
              <a:spcAft>
                <a:spcPts val="0"/>
              </a:spcAft>
              <a:buClr>
                <a:schemeClr val="dk1"/>
              </a:buClr>
              <a:buSzPts val="1200"/>
              <a:buFont typeface="Century Gothic"/>
              <a:buChar char="•"/>
            </a:pPr>
            <a:r>
              <a:rPr lang="en-US" dirty="0">
                <a:latin typeface="Century Gothic"/>
                <a:ea typeface="Century Gothic"/>
                <a:cs typeface="Century Gothic"/>
                <a:sym typeface="Century Gothic"/>
              </a:rPr>
              <a:t>Image Credit: Google Earth Engine</a:t>
            </a:r>
            <a:endParaRPr dirty="0">
              <a:latin typeface="Century Gothic"/>
              <a:ea typeface="Century Gothic"/>
              <a:cs typeface="Century Gothic"/>
              <a:sym typeface="Century Gothic"/>
            </a:endParaRPr>
          </a:p>
          <a:p>
            <a:pPr marL="171450" lvl="0" indent="-171450" algn="l" rtl="0">
              <a:lnSpc>
                <a:spcPct val="100000"/>
              </a:lnSpc>
              <a:spcBef>
                <a:spcPts val="0"/>
              </a:spcBef>
              <a:spcAft>
                <a:spcPts val="0"/>
              </a:spcAft>
              <a:buClr>
                <a:schemeClr val="dk1"/>
              </a:buClr>
              <a:buSzPts val="1200"/>
              <a:buFont typeface="Century Gothic"/>
              <a:buChar char="•"/>
            </a:pPr>
            <a:r>
              <a:rPr lang="en-US" dirty="0">
                <a:latin typeface="Century Gothic"/>
                <a:ea typeface="Century Gothic"/>
                <a:cs typeface="Century Gothic"/>
                <a:sym typeface="Century Gothic"/>
              </a:rPr>
              <a:t>Image Source: </a:t>
            </a:r>
            <a:r>
              <a:rPr lang="en-US" u="sng" dirty="0">
                <a:solidFill>
                  <a:schemeClr val="hlink"/>
                </a:solidFill>
                <a:latin typeface="Century Gothic"/>
                <a:ea typeface="Century Gothic"/>
                <a:cs typeface="Century Gothic"/>
                <a:sym typeface="Century Gothic"/>
                <a:hlinkClick r:id="rId5"/>
              </a:rPr>
              <a:t>https://earthengine.google.com</a:t>
            </a:r>
            <a:r>
              <a:rPr lang="en-US" u="sng" dirty="0" smtClean="0">
                <a:solidFill>
                  <a:schemeClr val="hlink"/>
                </a:solidFill>
                <a:latin typeface="Century Gothic"/>
                <a:ea typeface="Century Gothic"/>
                <a:cs typeface="Century Gothic"/>
                <a:sym typeface="Century Gothic"/>
                <a:hlinkClick r:id="rId5"/>
              </a:rPr>
              <a:t>/</a:t>
            </a:r>
            <a:endParaRPr dirty="0">
              <a:solidFill>
                <a:schemeClr val="hlink"/>
              </a:solidFill>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b="1" dirty="0"/>
          </a:p>
        </p:txBody>
      </p:sp>
      <p:sp>
        <p:nvSpPr>
          <p:cNvPr id="146" name="Google Shape;14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258433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Font typeface="Century Gothic"/>
              <a:buChar char="●"/>
            </a:pPr>
            <a:r>
              <a:rPr lang="en-US" sz="1400" dirty="0">
                <a:latin typeface="Century Gothic"/>
                <a:ea typeface="Century Gothic"/>
                <a:cs typeface="Century Gothic"/>
                <a:sym typeface="Century Gothic"/>
              </a:rPr>
              <a:t>The NASA DEVELOP Great Lakes Water Resources team worked with end users at the U.S. Fish and Wildlife Service National Wetland Inventory, Minnesota Department of Natural Resources, Environmental Protection Agency, Ducks Unlimited, the University of Minnesota, and the National Oceanic and Atmospheric Administration Office for Coastal Management. </a:t>
            </a:r>
            <a:endParaRPr sz="14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sz="1400" dirty="0">
              <a:latin typeface="Century Gothic"/>
              <a:ea typeface="Century Gothic"/>
              <a:cs typeface="Century Gothic"/>
              <a:sym typeface="Century Gothic"/>
            </a:endParaRPr>
          </a:p>
          <a:p>
            <a:pPr marL="17145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Credit: U.S. Fish and Wildlife Service</a:t>
            </a:r>
            <a:endParaRPr sz="1400" dirty="0">
              <a:latin typeface="Century Gothic"/>
              <a:ea typeface="Century Gothic"/>
              <a:cs typeface="Century Gothic"/>
              <a:sym typeface="Century Gothic"/>
            </a:endParaRPr>
          </a:p>
          <a:p>
            <a:pPr marL="171450" marR="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Source: </a:t>
            </a:r>
            <a:r>
              <a:rPr lang="en-US" sz="1400" u="sng" dirty="0">
                <a:solidFill>
                  <a:schemeClr val="hlink"/>
                </a:solidFill>
                <a:latin typeface="Century Gothic"/>
                <a:ea typeface="Century Gothic"/>
                <a:cs typeface="Century Gothic"/>
                <a:sym typeface="Century Gothic"/>
                <a:hlinkClick r:id="rId3"/>
              </a:rPr>
              <a:t>https://commons.wikimedia.org/wiki/File:US-FWS-logo.png</a:t>
            </a:r>
            <a:r>
              <a:rPr lang="en-US" sz="1400" u="sng" dirty="0">
                <a:solidFill>
                  <a:schemeClr val="hlink"/>
                </a:solidFill>
                <a:latin typeface="Century Gothic"/>
                <a:ea typeface="Century Gothic"/>
                <a:cs typeface="Century Gothic"/>
                <a:sym typeface="Century Gothic"/>
              </a:rPr>
              <a:t> </a:t>
            </a:r>
            <a:r>
              <a:rPr lang="en-US" sz="1400" u="none" dirty="0">
                <a:solidFill>
                  <a:srgbClr val="3F3F3F"/>
                </a:solidFill>
                <a:latin typeface="Century Gothic"/>
                <a:ea typeface="Century Gothic"/>
                <a:cs typeface="Century Gothic"/>
                <a:sym typeface="Century Gothic"/>
              </a:rPr>
              <a:t>(public domain)</a:t>
            </a:r>
            <a:endParaRPr sz="14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400" dirty="0">
              <a:latin typeface="Century Gothic"/>
              <a:ea typeface="Century Gothic"/>
              <a:cs typeface="Century Gothic"/>
              <a:sym typeface="Century Gothic"/>
            </a:endParaRPr>
          </a:p>
          <a:p>
            <a:pPr marL="17145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Credit: U.S. Environmental Protection Agency</a:t>
            </a:r>
            <a:endParaRPr sz="1400" dirty="0">
              <a:latin typeface="Century Gothic"/>
              <a:ea typeface="Century Gothic"/>
              <a:cs typeface="Century Gothic"/>
              <a:sym typeface="Century Gothic"/>
            </a:endParaRPr>
          </a:p>
          <a:p>
            <a:pPr marL="171450" marR="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Source: </a:t>
            </a:r>
            <a:r>
              <a:rPr lang="en-US" sz="1400" u="sng" dirty="0">
                <a:solidFill>
                  <a:schemeClr val="hlink"/>
                </a:solidFill>
                <a:latin typeface="Century Gothic"/>
                <a:ea typeface="Century Gothic"/>
                <a:cs typeface="Century Gothic"/>
                <a:sym typeface="Century Gothic"/>
                <a:hlinkClick r:id="rId4"/>
              </a:rPr>
              <a:t>https://commons.wikimedia.org/wiki/File:Environmental_Protection_Agency_logo.png</a:t>
            </a:r>
            <a:r>
              <a:rPr lang="en-US" sz="1400" u="sng" dirty="0">
                <a:solidFill>
                  <a:schemeClr val="hlink"/>
                </a:solidFill>
                <a:latin typeface="Century Gothic"/>
                <a:ea typeface="Century Gothic"/>
                <a:cs typeface="Century Gothic"/>
                <a:sym typeface="Century Gothic"/>
              </a:rPr>
              <a:t> </a:t>
            </a:r>
            <a:r>
              <a:rPr lang="en-US" sz="1400" u="none" dirty="0">
                <a:solidFill>
                  <a:srgbClr val="3F3F3F"/>
                </a:solidFill>
                <a:latin typeface="Century Gothic"/>
                <a:ea typeface="Century Gothic"/>
                <a:cs typeface="Century Gothic"/>
                <a:sym typeface="Century Gothic"/>
              </a:rPr>
              <a:t>(public domain)</a:t>
            </a:r>
            <a:endParaRPr sz="14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400" dirty="0">
              <a:latin typeface="Century Gothic"/>
              <a:ea typeface="Century Gothic"/>
              <a:cs typeface="Century Gothic"/>
              <a:sym typeface="Century Gothic"/>
            </a:endParaRPr>
          </a:p>
          <a:p>
            <a:pPr marL="17145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credit: National Oceanic and Atmospheric Administration</a:t>
            </a:r>
            <a:endParaRPr sz="1400" dirty="0">
              <a:latin typeface="Century Gothic"/>
              <a:ea typeface="Century Gothic"/>
              <a:cs typeface="Century Gothic"/>
              <a:sym typeface="Century Gothic"/>
            </a:endParaRPr>
          </a:p>
          <a:p>
            <a:pPr marL="171450" marR="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source: </a:t>
            </a:r>
            <a:r>
              <a:rPr lang="en-US" sz="1400" u="sng" dirty="0">
                <a:solidFill>
                  <a:schemeClr val="hlink"/>
                </a:solidFill>
                <a:latin typeface="Century Gothic"/>
                <a:ea typeface="Century Gothic"/>
                <a:cs typeface="Century Gothic"/>
                <a:sym typeface="Century Gothic"/>
                <a:hlinkClick r:id="rId5"/>
              </a:rPr>
              <a:t>https://nsd.rdc.noaa.gov/images/NOAA_emblem.png</a:t>
            </a:r>
            <a:r>
              <a:rPr lang="en-US" sz="1400" u="sng" dirty="0">
                <a:solidFill>
                  <a:schemeClr val="hlink"/>
                </a:solidFill>
                <a:latin typeface="Century Gothic"/>
                <a:ea typeface="Century Gothic"/>
                <a:cs typeface="Century Gothic"/>
                <a:sym typeface="Century Gothic"/>
              </a:rPr>
              <a:t> </a:t>
            </a:r>
            <a:r>
              <a:rPr lang="en-US" sz="1400" u="none" dirty="0">
                <a:solidFill>
                  <a:srgbClr val="3F3F3F"/>
                </a:solidFill>
                <a:latin typeface="Century Gothic"/>
                <a:ea typeface="Century Gothic"/>
                <a:cs typeface="Century Gothic"/>
                <a:sym typeface="Century Gothic"/>
              </a:rPr>
              <a:t>(public domain)</a:t>
            </a:r>
            <a:endParaRPr sz="1400" dirty="0">
              <a:latin typeface="Century Gothic"/>
              <a:ea typeface="Century Gothic"/>
              <a:cs typeface="Century Gothic"/>
              <a:sym typeface="Century Gothic"/>
            </a:endParaRPr>
          </a:p>
          <a:p>
            <a:pPr marL="171450" lvl="0" indent="-95250" algn="l" rtl="0">
              <a:lnSpc>
                <a:spcPct val="100000"/>
              </a:lnSpc>
              <a:spcBef>
                <a:spcPts val="0"/>
              </a:spcBef>
              <a:spcAft>
                <a:spcPts val="0"/>
              </a:spcAft>
              <a:buClr>
                <a:schemeClr val="dk1"/>
              </a:buClr>
              <a:buSzPts val="1200"/>
              <a:buNone/>
            </a:pPr>
            <a:endParaRPr dirty="0"/>
          </a:p>
          <a:p>
            <a:pPr marL="0" lvl="0" indent="0" algn="l" rtl="0">
              <a:lnSpc>
                <a:spcPct val="100000"/>
              </a:lnSpc>
              <a:spcBef>
                <a:spcPts val="0"/>
              </a:spcBef>
              <a:spcAft>
                <a:spcPts val="0"/>
              </a:spcAft>
              <a:buSzPts val="1400"/>
              <a:buNone/>
            </a:pPr>
            <a:endParaRPr dirty="0"/>
          </a:p>
        </p:txBody>
      </p:sp>
      <p:sp>
        <p:nvSpPr>
          <p:cNvPr id="162" name="Google Shape;162;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extLst>
      <p:ext uri="{BB962C8B-B14F-4D97-AF65-F5344CB8AC3E}">
        <p14:creationId xmlns:p14="http://schemas.microsoft.com/office/powerpoint/2010/main" val="225230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Wetlands are critical ecosystems that provide services such as water filtration, carbon storage, and habitat to rare species,</a:t>
            </a:r>
            <a:r>
              <a:rPr lang="en-US" sz="1200" b="0" i="0" u="none" strike="noStrike" cap="none" baseline="0" dirty="0">
                <a:solidFill>
                  <a:schemeClr val="dk1"/>
                </a:solidFill>
                <a:effectLst/>
                <a:latin typeface="Calibri"/>
                <a:ea typeface="Calibri"/>
                <a:cs typeface="Calibri"/>
                <a:sym typeface="Calibri"/>
              </a:rPr>
              <a:t> h</a:t>
            </a:r>
            <a:r>
              <a:rPr lang="en-US" sz="1200" b="0" i="0" u="none" strike="noStrike" cap="none" dirty="0">
                <a:solidFill>
                  <a:schemeClr val="dk1"/>
                </a:solidFill>
                <a:effectLst/>
                <a:latin typeface="Calibri"/>
                <a:ea typeface="Calibri"/>
                <a:cs typeface="Calibri"/>
                <a:sym typeface="Calibri"/>
              </a:rPr>
              <a:t>owever, they remain vulnerable to anthropogenic influences.</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Minnesota has a ‘no net loss’ policy for wetlands, to ensure the conservation of these important landscapes.</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Updated and accurate maps are needed by stakeholders across the spectrum. </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Stakeholders in Minnesota particularly use these maps to inform their conservation, home development, transportation infrastructure, and agricultural management decisions. </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Traditionally, wetland extent mapping has involved interpretation of aerial </a:t>
            </a:r>
            <a:r>
              <a:rPr lang="en-US" sz="1200" b="0" i="0" u="none" strike="noStrike" cap="none" dirty="0" err="1">
                <a:solidFill>
                  <a:schemeClr val="dk1"/>
                </a:solidFill>
                <a:effectLst/>
                <a:latin typeface="Calibri"/>
                <a:ea typeface="Calibri"/>
                <a:cs typeface="Calibri"/>
                <a:sym typeface="Calibri"/>
              </a:rPr>
              <a:t>orthophotography</a:t>
            </a:r>
            <a:r>
              <a:rPr lang="en-US" sz="1200" b="0" i="0" u="none" strike="noStrike" cap="none" dirty="0">
                <a:solidFill>
                  <a:schemeClr val="dk1"/>
                </a:solidFill>
                <a:effectLst/>
                <a:latin typeface="Calibri"/>
                <a:ea typeface="Calibri"/>
                <a:cs typeface="Calibri"/>
                <a:sym typeface="Calibri"/>
              </a:rPr>
              <a:t> in conjunction with</a:t>
            </a:r>
            <a:r>
              <a:rPr lang="en-US" sz="1200" b="0" i="1"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field data.</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Due to the resource intensive nature of conventional wetland mapping methods, it is difficult to consistently update such geospatial inventories in a reliable and comprehensive manner. It requires the participation of multiple agencies in order to be implemented.</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As a result, there are still portions of the NWI that have not been updated since the 1970’s. </a:t>
            </a:r>
          </a:p>
          <a:p>
            <a:pPr marL="0" lvl="0" indent="0" algn="l" rtl="0">
              <a:lnSpc>
                <a:spcPct val="100000"/>
              </a:lnSpc>
              <a:spcBef>
                <a:spcPts val="0"/>
              </a:spcBef>
              <a:spcAft>
                <a:spcPts val="0"/>
              </a:spcAft>
              <a:buSzPts val="1400"/>
              <a:buNone/>
            </a:pP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400" dirty="0">
              <a:latin typeface="Century Gothic"/>
              <a:ea typeface="Century Gothic"/>
              <a:cs typeface="Century Gothic"/>
              <a:sym typeface="Century Gothic"/>
            </a:endParaRPr>
          </a:p>
          <a:p>
            <a:pPr marL="17145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Credit: U.S. Fish and Wildlife Service</a:t>
            </a:r>
            <a:endParaRPr sz="1400" dirty="0">
              <a:latin typeface="Century Gothic"/>
              <a:ea typeface="Century Gothic"/>
              <a:cs typeface="Century Gothic"/>
              <a:sym typeface="Century Gothic"/>
            </a:endParaRPr>
          </a:p>
          <a:p>
            <a:pPr marL="171450" marR="0" lvl="0" indent="-184150" algn="l" rtl="0">
              <a:lnSpc>
                <a:spcPct val="100000"/>
              </a:lnSpc>
              <a:spcBef>
                <a:spcPts val="0"/>
              </a:spcBef>
              <a:spcAft>
                <a:spcPts val="0"/>
              </a:spcAft>
              <a:buClr>
                <a:schemeClr val="dk1"/>
              </a:buClr>
              <a:buSzPts val="1400"/>
              <a:buFont typeface="Arial"/>
              <a:buChar char="•"/>
            </a:pPr>
            <a:r>
              <a:rPr lang="en-US" sz="1400" dirty="0">
                <a:latin typeface="Century Gothic"/>
                <a:ea typeface="Century Gothic"/>
                <a:cs typeface="Century Gothic"/>
                <a:sym typeface="Century Gothic"/>
              </a:rPr>
              <a:t>Image Source: </a:t>
            </a:r>
            <a:r>
              <a:rPr lang="en-US" sz="1400" u="sng" dirty="0">
                <a:solidFill>
                  <a:schemeClr val="hlink"/>
                </a:solidFill>
                <a:latin typeface="Century Gothic"/>
                <a:ea typeface="Century Gothic"/>
                <a:cs typeface="Century Gothic"/>
                <a:sym typeface="Century Gothic"/>
                <a:hlinkClick r:id="rId3"/>
              </a:rPr>
              <a:t>https://www.fws.gov/midwest/InsideR3/August17Story16.htm</a:t>
            </a:r>
            <a:r>
              <a:rPr lang="en-US" sz="1400" u="sng" dirty="0">
                <a:solidFill>
                  <a:schemeClr val="hlink"/>
                </a:solidFill>
                <a:latin typeface="Century Gothic"/>
                <a:ea typeface="Century Gothic"/>
                <a:cs typeface="Century Gothic"/>
                <a:sym typeface="Century Gothic"/>
              </a:rPr>
              <a:t> </a:t>
            </a:r>
            <a:r>
              <a:rPr lang="en-US" sz="1400" u="none" dirty="0">
                <a:solidFill>
                  <a:srgbClr val="3F3F3F"/>
                </a:solidFill>
                <a:latin typeface="Century Gothic"/>
                <a:ea typeface="Century Gothic"/>
                <a:cs typeface="Century Gothic"/>
                <a:sym typeface="Century Gothic"/>
              </a:rPr>
              <a:t>(public domain)</a:t>
            </a:r>
            <a:endParaRPr sz="14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400" dirty="0">
              <a:latin typeface="Century Gothic"/>
              <a:ea typeface="Century Gothic"/>
              <a:cs typeface="Century Gothic"/>
              <a:sym typeface="Century Gothic"/>
            </a:endParaRPr>
          </a:p>
          <a:p>
            <a:pPr marL="17145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Credit: U.S. Fish and Wildlife Service</a:t>
            </a:r>
            <a:endParaRPr sz="1400" dirty="0">
              <a:latin typeface="Century Gothic"/>
              <a:ea typeface="Century Gothic"/>
              <a:cs typeface="Century Gothic"/>
              <a:sym typeface="Century Gothic"/>
            </a:endParaRPr>
          </a:p>
          <a:p>
            <a:pPr marL="171450" marR="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Source: </a:t>
            </a:r>
            <a:r>
              <a:rPr lang="en-US" sz="1400" u="sng" dirty="0">
                <a:solidFill>
                  <a:schemeClr val="hlink"/>
                </a:solidFill>
                <a:latin typeface="Century Gothic"/>
                <a:ea typeface="Century Gothic"/>
                <a:cs typeface="Century Gothic"/>
                <a:sym typeface="Century Gothic"/>
                <a:hlinkClick r:id="rId4"/>
              </a:rPr>
              <a:t>https://www.fws.gov/wetlands/data/Mapper.html</a:t>
            </a:r>
            <a:r>
              <a:rPr lang="en-US" sz="1400" u="sng" dirty="0">
                <a:solidFill>
                  <a:schemeClr val="hlink"/>
                </a:solidFill>
                <a:latin typeface="Century Gothic"/>
                <a:ea typeface="Century Gothic"/>
                <a:cs typeface="Century Gothic"/>
                <a:sym typeface="Century Gothic"/>
              </a:rPr>
              <a:t> </a:t>
            </a:r>
            <a:r>
              <a:rPr lang="en-US" sz="1400" u="none" dirty="0">
                <a:solidFill>
                  <a:srgbClr val="3F3F3F"/>
                </a:solidFill>
                <a:latin typeface="Century Gothic"/>
                <a:ea typeface="Century Gothic"/>
                <a:cs typeface="Century Gothic"/>
                <a:sym typeface="Century Gothic"/>
              </a:rPr>
              <a:t>(public domain)</a:t>
            </a:r>
            <a:endParaRPr sz="1400" dirty="0">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200"/>
              <a:buNone/>
            </a:pPr>
            <a:endParaRPr dirty="0"/>
          </a:p>
        </p:txBody>
      </p:sp>
      <p:sp>
        <p:nvSpPr>
          <p:cNvPr id="173" name="Google Shape;173;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spTree>
    <p:extLst>
      <p:ext uri="{BB962C8B-B14F-4D97-AF65-F5344CB8AC3E}">
        <p14:creationId xmlns:p14="http://schemas.microsoft.com/office/powerpoint/2010/main" val="3003401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400" dirty="0">
              <a:latin typeface="Century Gothic"/>
              <a:ea typeface="Century Gothic"/>
              <a:cs typeface="Century Gothic"/>
              <a:sym typeface="Century Gothic"/>
            </a:endParaRPr>
          </a:p>
          <a:p>
            <a:pPr marL="0" lvl="0" indent="-8890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 NASA Earth observations were used in conjunction with ESA Copernicus Sentinel data.</a:t>
            </a:r>
            <a:endParaRPr sz="1400" dirty="0">
              <a:latin typeface="Century Gothic"/>
              <a:ea typeface="Century Gothic"/>
              <a:cs typeface="Century Gothic"/>
              <a:sym typeface="Century Gothic"/>
            </a:endParaRPr>
          </a:p>
          <a:p>
            <a:pPr marL="0" lvl="0" indent="-8890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 We used both optical and radar imagery; The sensors utilized were Landsat 8’s Operational Land Imager and Sentinel-1’s C-band synthetic aperture radar.</a:t>
            </a:r>
            <a:endParaRPr sz="1400" dirty="0">
              <a:latin typeface="Century Gothic"/>
              <a:ea typeface="Century Gothic"/>
              <a:cs typeface="Century Gothic"/>
              <a:sym typeface="Century Gothic"/>
            </a:endParaRPr>
          </a:p>
          <a:p>
            <a:pPr marL="0" lvl="0" indent="-8890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 We chose to use Landsat 8 data, due to the fact that surface reflectance data was accessible on Google Earth Engine.</a:t>
            </a:r>
            <a:endParaRPr sz="1400" dirty="0">
              <a:latin typeface="Century Gothic"/>
              <a:ea typeface="Century Gothic"/>
              <a:cs typeface="Century Gothic"/>
              <a:sym typeface="Century Gothic"/>
            </a:endParaRPr>
          </a:p>
          <a:p>
            <a:pPr marL="0" lvl="0" indent="0" algn="l" rtl="0">
              <a:lnSpc>
                <a:spcPct val="100000"/>
              </a:lnSpc>
              <a:spcBef>
                <a:spcPts val="0"/>
              </a:spcBef>
              <a:spcAft>
                <a:spcPts val="0"/>
              </a:spcAft>
              <a:buSzPts val="1400"/>
              <a:buNone/>
            </a:pPr>
            <a:endParaRPr sz="1400" dirty="0">
              <a:latin typeface="Century Gothic"/>
              <a:ea typeface="Century Gothic"/>
              <a:cs typeface="Century Gothic"/>
              <a:sym typeface="Century Gothic"/>
            </a:endParaRPr>
          </a:p>
          <a:p>
            <a:pPr marL="17145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Credit: NASA DEVELOP </a:t>
            </a:r>
            <a:endParaRPr sz="1400" dirty="0">
              <a:latin typeface="Century Gothic"/>
              <a:ea typeface="Century Gothic"/>
              <a:cs typeface="Century Gothic"/>
              <a:sym typeface="Century Gothic"/>
            </a:endParaRPr>
          </a:p>
          <a:p>
            <a:pPr marL="171450" marR="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Source: </a:t>
            </a:r>
            <a:r>
              <a:rPr lang="en-US" sz="1400" u="sng" dirty="0">
                <a:solidFill>
                  <a:schemeClr val="hlink"/>
                </a:solidFill>
                <a:latin typeface="Century Gothic"/>
                <a:ea typeface="Century Gothic"/>
                <a:cs typeface="Century Gothic"/>
                <a:sym typeface="Century Gothic"/>
                <a:hlinkClick r:id="rId3"/>
              </a:rPr>
              <a:t>http://www.devpedia.developexchange.com/dp/images/8/81/23_Sentinel1.png</a:t>
            </a:r>
            <a:r>
              <a:rPr lang="en-US" sz="1400" u="sng" dirty="0">
                <a:solidFill>
                  <a:schemeClr val="hlink"/>
                </a:solidFill>
                <a:latin typeface="Century Gothic"/>
                <a:ea typeface="Century Gothic"/>
                <a:cs typeface="Century Gothic"/>
                <a:sym typeface="Century Gothic"/>
              </a:rPr>
              <a:t> </a:t>
            </a:r>
            <a:r>
              <a:rPr lang="en-US" sz="1400" u="none" dirty="0">
                <a:solidFill>
                  <a:srgbClr val="3F3F3F"/>
                </a:solidFill>
                <a:latin typeface="Century Gothic"/>
                <a:ea typeface="Century Gothic"/>
                <a:cs typeface="Century Gothic"/>
                <a:sym typeface="Century Gothic"/>
              </a:rPr>
              <a:t>(public domain)</a:t>
            </a:r>
            <a:endParaRPr sz="1400" dirty="0">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400"/>
              <a:buFont typeface="Arial"/>
              <a:buNone/>
            </a:pPr>
            <a:endParaRPr sz="1400" dirty="0">
              <a:latin typeface="Century Gothic"/>
              <a:ea typeface="Century Gothic"/>
              <a:cs typeface="Century Gothic"/>
              <a:sym typeface="Century Gothic"/>
            </a:endParaRPr>
          </a:p>
          <a:p>
            <a:pPr marL="17145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Credit: NASA DEVELOP </a:t>
            </a:r>
            <a:endParaRPr sz="1400" dirty="0">
              <a:latin typeface="Century Gothic"/>
              <a:ea typeface="Century Gothic"/>
              <a:cs typeface="Century Gothic"/>
              <a:sym typeface="Century Gothic"/>
            </a:endParaRPr>
          </a:p>
          <a:p>
            <a:pPr marL="171450" marR="0" lvl="0" indent="-184150" algn="l" rtl="0">
              <a:lnSpc>
                <a:spcPct val="100000"/>
              </a:lnSpc>
              <a:spcBef>
                <a:spcPts val="0"/>
              </a:spcBef>
              <a:spcAft>
                <a:spcPts val="0"/>
              </a:spcAft>
              <a:buClr>
                <a:schemeClr val="dk1"/>
              </a:buClr>
              <a:buSzPts val="1400"/>
              <a:buFont typeface="Century Gothic"/>
              <a:buChar char="•"/>
            </a:pPr>
            <a:r>
              <a:rPr lang="en-US" sz="1400" dirty="0">
                <a:latin typeface="Century Gothic"/>
                <a:ea typeface="Century Gothic"/>
                <a:cs typeface="Century Gothic"/>
                <a:sym typeface="Century Gothic"/>
              </a:rPr>
              <a:t>Image Source: </a:t>
            </a:r>
            <a:r>
              <a:rPr lang="en-US" sz="1400" u="sng" dirty="0">
                <a:solidFill>
                  <a:schemeClr val="hlink"/>
                </a:solidFill>
                <a:latin typeface="Century Gothic"/>
                <a:ea typeface="Century Gothic"/>
                <a:cs typeface="Century Gothic"/>
                <a:sym typeface="Century Gothic"/>
                <a:hlinkClick r:id="rId4"/>
              </a:rPr>
              <a:t>http://www.devpedia.developexchange.com/dp/images/c/c2/03_Landsat8.png</a:t>
            </a:r>
            <a:r>
              <a:rPr lang="en-US" sz="1400" u="sng" dirty="0">
                <a:solidFill>
                  <a:schemeClr val="hlink"/>
                </a:solidFill>
                <a:latin typeface="Century Gothic"/>
                <a:ea typeface="Century Gothic"/>
                <a:cs typeface="Century Gothic"/>
                <a:sym typeface="Century Gothic"/>
              </a:rPr>
              <a:t> </a:t>
            </a:r>
            <a:r>
              <a:rPr lang="en-US" sz="1400" u="none" dirty="0">
                <a:solidFill>
                  <a:srgbClr val="3F3F3F"/>
                </a:solidFill>
                <a:latin typeface="Century Gothic"/>
                <a:ea typeface="Century Gothic"/>
                <a:cs typeface="Century Gothic"/>
                <a:sym typeface="Century Gothic"/>
              </a:rPr>
              <a:t>(public domain)</a:t>
            </a:r>
            <a:endParaRPr sz="1400" dirty="0">
              <a:latin typeface="Century Gothic"/>
              <a:ea typeface="Century Gothic"/>
              <a:cs typeface="Century Gothic"/>
              <a:sym typeface="Century Gothic"/>
            </a:endParaRPr>
          </a:p>
          <a:p>
            <a:pPr marL="0" lvl="0" indent="0" algn="l" rtl="0">
              <a:lnSpc>
                <a:spcPct val="100000"/>
              </a:lnSpc>
              <a:spcBef>
                <a:spcPts val="0"/>
              </a:spcBef>
              <a:spcAft>
                <a:spcPts val="0"/>
              </a:spcAft>
              <a:buClr>
                <a:schemeClr val="dk1"/>
              </a:buClr>
              <a:buSzPts val="1200"/>
              <a:buNone/>
            </a:pP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p:txBody>
      </p:sp>
      <p:sp>
        <p:nvSpPr>
          <p:cNvPr id="184" name="Google Shape;184;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2883023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0d3ccf5da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0d3ccf5da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rtl="0" fontAlgn="base">
              <a:buFont typeface="Arial" panose="020B0604020202020204" pitchFamily="34" charset="0"/>
              <a:buChar char="•"/>
            </a:pPr>
            <a:r>
              <a:rPr lang="en-US" sz="1200" b="0" i="0" u="none" strike="noStrike" cap="none" dirty="0">
                <a:solidFill>
                  <a:schemeClr val="dk1"/>
                </a:solidFill>
                <a:effectLst/>
                <a:latin typeface="Arimo" panose="020B0604020202020204" pitchFamily="34" charset="0"/>
                <a:ea typeface="Arimo" panose="020B0604020202020204" pitchFamily="34" charset="0"/>
                <a:cs typeface="Arimo" panose="020B0604020202020204" pitchFamily="34" charset="0"/>
                <a:sym typeface="Calibri"/>
              </a:rPr>
              <a:t>Our Sentinel-1 data was first acquired through the GEE API and then filtered for the state boundary of Minnesota, for the date range of the growing season, and for cloud cover and Interferometric Wide instrument mode.</a:t>
            </a:r>
          </a:p>
          <a:p>
            <a:pPr rtl="0" fontAlgn="base">
              <a:buFont typeface="Arial" panose="020B0604020202020204" pitchFamily="34" charset="0"/>
              <a:buChar char="•"/>
            </a:pPr>
            <a:r>
              <a:rPr lang="en-US" sz="1200" b="0" i="0" u="none" strike="noStrike" cap="none" dirty="0">
                <a:solidFill>
                  <a:schemeClr val="dk1"/>
                </a:solidFill>
                <a:effectLst/>
                <a:latin typeface="Arimo" panose="020B0604020202020204" pitchFamily="34" charset="0"/>
                <a:ea typeface="Arimo" panose="020B0604020202020204" pitchFamily="34" charset="0"/>
                <a:cs typeface="Arimo" panose="020B0604020202020204" pitchFamily="34" charset="0"/>
                <a:sym typeface="Calibri"/>
              </a:rPr>
              <a:t>For the optical imagery, we created a cloud masked Tasseled Cap Greenness Wetness Index (TCGW) and Modified Normalized Difference Water Index (MNDWI) composite mean. </a:t>
            </a:r>
          </a:p>
          <a:p>
            <a:pPr rtl="0" fontAlgn="base">
              <a:buFont typeface="Arial" panose="020B0604020202020204" pitchFamily="34" charset="0"/>
              <a:buChar char="•"/>
            </a:pPr>
            <a:r>
              <a:rPr lang="en-US" sz="1200" b="0" i="0" u="none" strike="noStrike" cap="none" dirty="0">
                <a:solidFill>
                  <a:schemeClr val="dk1"/>
                </a:solidFill>
                <a:effectLst/>
                <a:latin typeface="Arimo" panose="020B0604020202020204" pitchFamily="34" charset="0"/>
                <a:ea typeface="Arimo" panose="020B0604020202020204" pitchFamily="34" charset="0"/>
                <a:cs typeface="Arimo" panose="020B0604020202020204" pitchFamily="34" charset="0"/>
                <a:sym typeface="Calibri"/>
              </a:rPr>
              <a:t>We created a stack that contained the Landsat 8 composites, Sentinel-1 VV and VH backscatter composites, and a </a:t>
            </a:r>
            <a:r>
              <a:rPr lang="en-US" sz="1200" b="0" i="0" u="none" strike="noStrike" cap="none" dirty="0" err="1">
                <a:solidFill>
                  <a:schemeClr val="dk1"/>
                </a:solidFill>
                <a:effectLst/>
                <a:latin typeface="Arimo" panose="020B0604020202020204" pitchFamily="34" charset="0"/>
                <a:ea typeface="Arimo" panose="020B0604020202020204" pitchFamily="34" charset="0"/>
                <a:cs typeface="Arimo" panose="020B0604020202020204" pitchFamily="34" charset="0"/>
                <a:sym typeface="Calibri"/>
              </a:rPr>
              <a:t>LiDar</a:t>
            </a:r>
            <a:r>
              <a:rPr lang="en-US" sz="1200" b="0" i="0" u="none" strike="noStrike" cap="none" dirty="0">
                <a:solidFill>
                  <a:schemeClr val="dk1"/>
                </a:solidFill>
                <a:effectLst/>
                <a:latin typeface="Arimo" panose="020B0604020202020204" pitchFamily="34" charset="0"/>
                <a:ea typeface="Arimo" panose="020B0604020202020204" pitchFamily="34" charset="0"/>
                <a:cs typeface="Arimo" panose="020B0604020202020204" pitchFamily="34" charset="0"/>
                <a:sym typeface="Calibri"/>
              </a:rPr>
              <a:t> derived Topographic Wetness Index (TWI)</a:t>
            </a:r>
          </a:p>
          <a:p>
            <a:pPr rtl="0" fontAlgn="base">
              <a:buFont typeface="Arial" panose="020B0604020202020204" pitchFamily="34" charset="0"/>
              <a:buChar char="•"/>
            </a:pPr>
            <a:r>
              <a:rPr lang="en-US" sz="1200" b="0" i="0" u="none" strike="noStrike" cap="none" dirty="0">
                <a:solidFill>
                  <a:schemeClr val="dk1"/>
                </a:solidFill>
                <a:effectLst/>
                <a:latin typeface="Arimo" panose="020B0604020202020204" pitchFamily="34" charset="0"/>
                <a:ea typeface="Arimo" panose="020B0604020202020204" pitchFamily="34" charset="0"/>
                <a:cs typeface="Arimo" panose="020B0604020202020204" pitchFamily="34" charset="0"/>
                <a:sym typeface="Calibri"/>
              </a:rPr>
              <a:t>We then took an Object Based Image Analysis (OBIA) by first creating objects through Simple Non-iterative Clustering (SNIC) and then doing two separate classifications using a random forest classifier and manual thresholds</a:t>
            </a:r>
          </a:p>
          <a:p>
            <a:pPr rtl="0" fontAlgn="base">
              <a:buFont typeface="Arial" panose="020B0604020202020204" pitchFamily="34" charset="0"/>
              <a:buChar char="•"/>
            </a:pPr>
            <a:r>
              <a:rPr lang="en-US" sz="1200" b="0" i="0" u="none" strike="noStrike" cap="none" dirty="0">
                <a:solidFill>
                  <a:schemeClr val="dk1"/>
                </a:solidFill>
                <a:effectLst/>
                <a:latin typeface="Arimo" panose="020B0604020202020204" pitchFamily="34" charset="0"/>
                <a:ea typeface="Arimo" panose="020B0604020202020204" pitchFamily="34" charset="0"/>
                <a:cs typeface="Arimo" panose="020B0604020202020204" pitchFamily="34" charset="0"/>
                <a:sym typeface="Calibri"/>
              </a:rPr>
              <a:t>The resulting classification maps were used to generate confusion matrices and change detections maps</a:t>
            </a:r>
            <a:r>
              <a:rPr lang="en-US" sz="1200" b="0" dirty="0">
                <a:effectLst/>
                <a:latin typeface="Arimo" panose="020B0604020202020204" pitchFamily="34" charset="0"/>
                <a:ea typeface="Arimo" panose="020B0604020202020204" pitchFamily="34" charset="0"/>
                <a:cs typeface="Arimo" panose="020B0604020202020204" pitchFamily="34" charset="0"/>
              </a:rPr>
              <a:t/>
            </a:r>
            <a:br>
              <a:rPr lang="en-US" sz="1200" b="0" dirty="0">
                <a:effectLst/>
                <a:latin typeface="Arimo" panose="020B0604020202020204" pitchFamily="34" charset="0"/>
                <a:ea typeface="Arimo" panose="020B0604020202020204" pitchFamily="34" charset="0"/>
                <a:cs typeface="Arimo" panose="020B0604020202020204" pitchFamily="34" charset="0"/>
              </a:rPr>
            </a:br>
            <a:r>
              <a:rPr lang="en-US" sz="1200" b="0" dirty="0">
                <a:effectLst/>
                <a:latin typeface="Arimo" panose="020B0604020202020204" pitchFamily="34" charset="0"/>
                <a:ea typeface="Arimo" panose="020B0604020202020204" pitchFamily="34" charset="0"/>
                <a:cs typeface="Arimo" panose="020B0604020202020204" pitchFamily="34" charset="0"/>
              </a:rPr>
              <a:t/>
            </a:r>
            <a:br>
              <a:rPr lang="en-US" sz="1200" b="0" dirty="0">
                <a:effectLst/>
                <a:latin typeface="Arimo" panose="020B0604020202020204" pitchFamily="34" charset="0"/>
                <a:ea typeface="Arimo" panose="020B0604020202020204" pitchFamily="34" charset="0"/>
                <a:cs typeface="Arimo" panose="020B0604020202020204" pitchFamily="34" charset="0"/>
              </a:rPr>
            </a:br>
            <a:r>
              <a:rPr lang="en-US" sz="1200" b="0" i="0" u="none" strike="noStrike" cap="none" dirty="0">
                <a:solidFill>
                  <a:schemeClr val="dk1"/>
                </a:solidFill>
                <a:effectLst/>
                <a:latin typeface="Arimo" panose="020B0604020202020204" pitchFamily="34" charset="0"/>
                <a:ea typeface="Arimo" panose="020B0604020202020204" pitchFamily="34" charset="0"/>
                <a:cs typeface="Arimo" panose="020B0604020202020204" pitchFamily="34" charset="0"/>
                <a:sym typeface="Calibri"/>
              </a:rPr>
              <a:t>Image Credit: Spring 2019 Great Lakes Water Resources Team </a:t>
            </a:r>
          </a:p>
          <a:p>
            <a:pPr marL="0" lvl="0" indent="0" algn="l" rtl="0">
              <a:spcBef>
                <a:spcPts val="0"/>
              </a:spcBef>
              <a:spcAft>
                <a:spcPts val="0"/>
              </a:spcAft>
              <a:buNone/>
            </a:pPr>
            <a:endParaRPr dirty="0"/>
          </a:p>
        </p:txBody>
      </p:sp>
      <p:sp>
        <p:nvSpPr>
          <p:cNvPr id="197" name="Google Shape;197;g50d3ccf5da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98785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53984564e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553984564e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SAR scenes hosted by GEE undergo processing by the European Space Agency (ESA) Sentinel–1 toolbox that includes terrain correction using a digital elevation model (DEM), the application of an orbit file, noisy border removal, radiometric calibration, and conversion from natural values to decibels. </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For the purposes of this project, we converted dB values back to natural values and removed dark borders from some scenes.</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then created Vertical Vertical and Vertical Horizontal geo-coded backscatter intensity composites for 2017 and 2018</a:t>
            </a:r>
            <a:endParaRPr lang="en-US" sz="1400" b="0" i="0" u="none" strike="noStrike" cap="none" dirty="0">
              <a:solidFill>
                <a:schemeClr val="dk1"/>
              </a:solidFill>
              <a:effectLst/>
              <a:latin typeface="Calibri"/>
              <a:ea typeface="Calibri"/>
              <a:cs typeface="Calibri"/>
              <a:sym typeface="Calibri"/>
            </a:endParaRP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used created cloud free Landsat 8 Surface Reflectance Tier 1 composites using the Quality Assessment (QA) band. </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The tier 1 Landsat collections hosted on GEE are already </a:t>
            </a:r>
            <a:r>
              <a:rPr lang="en-US" sz="1200" b="0" i="0" u="none" strike="noStrike" cap="none" dirty="0" err="1">
                <a:solidFill>
                  <a:schemeClr val="dk1"/>
                </a:solidFill>
                <a:effectLst/>
                <a:latin typeface="Calibri"/>
                <a:ea typeface="Calibri"/>
                <a:cs typeface="Calibri"/>
                <a:sym typeface="Calibri"/>
              </a:rPr>
              <a:t>radiometrically</a:t>
            </a:r>
            <a:r>
              <a:rPr lang="en-US" sz="1200" b="0" i="0" u="none" strike="noStrike" cap="none" dirty="0">
                <a:solidFill>
                  <a:schemeClr val="dk1"/>
                </a:solidFill>
                <a:effectLst/>
                <a:latin typeface="Calibri"/>
                <a:ea typeface="Calibri"/>
                <a:cs typeface="Calibri"/>
                <a:sym typeface="Calibri"/>
              </a:rPr>
              <a:t> and geometrically corrected so we took no further calibration steps. </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 total, 183 and 193 images at 30 m resolution were available for 2017 and 2018 respectively</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carried out an object-based image analysis (OBIA) in a two-stage approach: first segmentation using SNIC and then second a classification using a random forest (RF) classifier and manual thresholds. </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chose to use objects because research suggests object-based image segmentation reduces noise in the final classification while pixel-based classification, relies solely on single pixel values, which results in lower accuracy speckled classification maps.</a:t>
            </a:r>
          </a:p>
          <a:p>
            <a:pPr rtl="0" fontAlgn="base">
              <a:buFont typeface="Arial" panose="020B0604020202020204" pitchFamily="34" charset="0"/>
              <a:buChar char="•"/>
            </a:pPr>
            <a:r>
              <a:rPr lang="en-US" sz="1400" b="0" dirty="0">
                <a:effectLst/>
              </a:rPr>
              <a:t/>
            </a:r>
            <a:br>
              <a:rPr lang="en-US" sz="1400" b="0" dirty="0">
                <a:effectLst/>
              </a:rPr>
            </a:br>
            <a:r>
              <a:rPr lang="en-US" sz="1200" b="0" i="0" u="none" strike="noStrike" cap="none" dirty="0">
                <a:solidFill>
                  <a:schemeClr val="dk1"/>
                </a:solidFill>
                <a:effectLst/>
                <a:latin typeface="Calibri"/>
                <a:ea typeface="Calibri"/>
                <a:cs typeface="Calibri"/>
                <a:sym typeface="Calibri"/>
              </a:rPr>
              <a:t>Image credit: Great Lakes Water Resources Team</a:t>
            </a:r>
            <a:endParaRPr lang="en-US" sz="1400" b="0" dirty="0">
              <a:effectLst/>
            </a:endParaRPr>
          </a:p>
          <a:p>
            <a:r>
              <a:rPr lang="en-US" sz="1400" dirty="0"/>
              <a:t/>
            </a:r>
            <a:br>
              <a:rPr lang="en-US" sz="1400" dirty="0"/>
            </a:br>
            <a:endParaRPr sz="1400" dirty="0">
              <a:latin typeface="Century Gothic"/>
              <a:ea typeface="Century Gothic"/>
              <a:cs typeface="Century Gothic"/>
              <a:sym typeface="Century Gothic"/>
            </a:endParaRPr>
          </a:p>
        </p:txBody>
      </p:sp>
      <p:sp>
        <p:nvSpPr>
          <p:cNvPr id="265" name="Google Shape;265;g553984564e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9411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To reduce computing time, we decided to eliminate inputs that didn’t easily distinguish between classes</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sampled pixel values for each index/band at each field validation point and generated a distribution visualization via box-and-whisker plots</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Bolded indices/bands are the ones we put in our final image stack to go into segmentation and subsequent classification</a:t>
            </a:r>
          </a:p>
          <a:p>
            <a:pPr rtl="0" fontAlgn="base">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also have box-and-whisker plots breaking down the wetland classes into four more classes (emergent, shrub, forested, aquatic veg), which could be used during a later term. </a:t>
            </a:r>
          </a:p>
          <a:p>
            <a:pPr rtl="0">
              <a:buFont typeface="Arial" panose="020B0604020202020204" pitchFamily="34" charset="0"/>
              <a:buChar char="•"/>
            </a:pPr>
            <a:r>
              <a:rPr lang="en-US" b="0" dirty="0">
                <a:effectLst/>
              </a:rPr>
              <a:t/>
            </a:r>
            <a:br>
              <a:rPr lang="en-US" b="0" dirty="0">
                <a:effectLst/>
              </a:rPr>
            </a:br>
            <a:r>
              <a:rPr lang="en-US" sz="1200" b="0" i="0" u="none" strike="noStrike" cap="none" dirty="0">
                <a:solidFill>
                  <a:schemeClr val="dk1"/>
                </a:solidFill>
                <a:effectLst/>
                <a:latin typeface="Calibri"/>
                <a:ea typeface="Calibri"/>
                <a:cs typeface="Calibri"/>
                <a:sym typeface="Calibri"/>
              </a:rPr>
              <a:t>Image Credit: Great Lakes Water Resources Team</a:t>
            </a:r>
            <a:endParaRPr lang="en-US" b="0" dirty="0">
              <a:effectLst/>
            </a:endParaRPr>
          </a:p>
          <a:p>
            <a:r>
              <a:rPr lang="en-US" dirty="0"/>
              <a:t/>
            </a:r>
            <a:br>
              <a:rPr lang="en-US" dirty="0"/>
            </a:b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58591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0829926" y="238125"/>
            <a:ext cx="870608" cy="741586"/>
          </a:xfrm>
          <a:prstGeom prst="rect">
            <a:avLst/>
          </a:prstGeom>
          <a:noFill/>
          <a:ln>
            <a:noFill/>
          </a:ln>
        </p:spPr>
      </p:pic>
      <p:sp>
        <p:nvSpPr>
          <p:cNvPr id="17" name="Google Shape;17;p2"/>
          <p:cNvSpPr txBox="1"/>
          <p:nvPr/>
        </p:nvSpPr>
        <p:spPr>
          <a:xfrm>
            <a:off x="7728156" y="506412"/>
            <a:ext cx="2406444" cy="215444"/>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chemeClr val="dk1"/>
                </a:solidFill>
                <a:latin typeface="Arial"/>
                <a:ea typeface="Arial"/>
                <a:cs typeface="Arial"/>
                <a:sym typeface="Arial"/>
              </a:rPr>
              <a:t>National Aeronautics and Space Administration</a:t>
            </a:r>
            <a:endParaRPr sz="8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168">
          <p15:clr>
            <a:srgbClr val="FBAE40"/>
          </p15:clr>
        </p15:guide>
        <p15:guide id="6" orient="horz" pos="600">
          <p15:clr>
            <a:srgbClr val="FBAE40"/>
          </p15:clr>
        </p15:guide>
        <p15:guide id="7" orient="horz" pos="408">
          <p15:clr>
            <a:srgbClr val="FBAE40"/>
          </p15:clr>
        </p15:guide>
        <p15:guide id="8" pos="7080">
          <p15:clr>
            <a:srgbClr val="FBAE40"/>
          </p15:clr>
        </p15:guide>
        <p15:guide id="9" orient="horz" pos="3720">
          <p15:clr>
            <a:srgbClr val="FBAE40"/>
          </p15:clr>
        </p15:guide>
        <p15:guide id="10" pos="792">
          <p15:clr>
            <a:srgbClr val="FBAE40"/>
          </p15:clr>
        </p15:guide>
        <p15:guide id="11" pos="46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80"/>
        <p:cNvGrpSpPr/>
        <p:nvPr/>
      </p:nvGrpSpPr>
      <p:grpSpPr>
        <a:xfrm>
          <a:off x="0" y="0"/>
          <a:ext cx="0" cy="0"/>
          <a:chOff x="0" y="0"/>
          <a:chExt cx="0" cy="0"/>
        </a:xfrm>
      </p:grpSpPr>
      <p:sp>
        <p:nvSpPr>
          <p:cNvPr id="81" name="Google Shape;81;p11"/>
          <p:cNvSpPr/>
          <p:nvPr/>
        </p:nvSpPr>
        <p:spPr>
          <a:xfrm>
            <a:off x="0" y="6591300"/>
            <a:ext cx="12192000" cy="266700"/>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2" name="Google Shape;82;p11"/>
          <p:cNvSpPr/>
          <p:nvPr/>
        </p:nvSpPr>
        <p:spPr>
          <a:xfrm rot="10800000" flipH="1">
            <a:off x="-2197" y="-3412"/>
            <a:ext cx="1630194" cy="961378"/>
          </a:xfrm>
          <a:custGeom>
            <a:avLst/>
            <a:gdLst/>
            <a:ahLst/>
            <a:cxnLst/>
            <a:rect l="l" t="t" r="r" b="b"/>
            <a:pathLst>
              <a:path w="1587575" h="1024360" extrusionOk="0">
                <a:moveTo>
                  <a:pt x="0" y="3636"/>
                </a:moveTo>
                <a:lnTo>
                  <a:pt x="1232654" y="0"/>
                </a:lnTo>
                <a:lnTo>
                  <a:pt x="1587575" y="1024360"/>
                </a:lnTo>
                <a:lnTo>
                  <a:pt x="834" y="1023757"/>
                </a:lnTo>
                <a:cubicBezTo>
                  <a:pt x="-551" y="684289"/>
                  <a:pt x="1385" y="343104"/>
                  <a:pt x="0" y="3636"/>
                </a:cubicBezTo>
                <a:close/>
              </a:path>
            </a:pathLst>
          </a:custGeom>
          <a:blipFill rotWithShape="0">
            <a:blip r:embed="rId2" cstate="email">
              <a:alphaModFix/>
              <a:extLst>
                <a:ext uri="{28A0092B-C50C-407E-A947-70E740481C1C}">
                  <a14:useLocalDpi xmlns:a14="http://schemas.microsoft.com/office/drawing/2010/main"/>
                </a:ext>
              </a:extLst>
            </a:blip>
            <a:tile tx="0" ty="3" sx="12000" sy="12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3" name="Google Shape;83;p11"/>
          <p:cNvSpPr txBox="1"/>
          <p:nvPr/>
        </p:nvSpPr>
        <p:spPr>
          <a:xfrm>
            <a:off x="1483619" y="293042"/>
            <a:ext cx="9413277" cy="64040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79CC3"/>
              </a:buClr>
              <a:buSzPts val="4400"/>
              <a:buFont typeface="Century Gothic"/>
              <a:buNone/>
            </a:pPr>
            <a:r>
              <a:rPr lang="en-US" sz="4400" b="1" i="0" u="none" strike="noStrike" cap="none">
                <a:solidFill>
                  <a:srgbClr val="379CC3"/>
                </a:solidFill>
                <a:latin typeface="Century Gothic"/>
                <a:ea typeface="Century Gothic"/>
                <a:cs typeface="Century Gothic"/>
                <a:sym typeface="Century Gothic"/>
              </a:rPr>
              <a:t>ACKNOWLEDGEMENTS</a:t>
            </a:r>
            <a:endParaRPr sz="4400" b="1" i="0" u="none" strike="noStrike" cap="none">
              <a:solidFill>
                <a:srgbClr val="379CC3"/>
              </a:solidFill>
              <a:latin typeface="Century Gothic"/>
              <a:ea typeface="Century Gothic"/>
              <a:cs typeface="Century Gothic"/>
              <a:sym typeface="Century Gothic"/>
            </a:endParaRPr>
          </a:p>
        </p:txBody>
      </p:sp>
      <p:sp>
        <p:nvSpPr>
          <p:cNvPr id="84" name="Google Shape;84;p11"/>
          <p:cNvSpPr/>
          <p:nvPr/>
        </p:nvSpPr>
        <p:spPr>
          <a:xfrm>
            <a:off x="495300" y="6249808"/>
            <a:ext cx="11201399"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
              <a:buFont typeface="Century Gothic"/>
              <a:buNone/>
            </a:pPr>
            <a:r>
              <a:rPr lang="en-US" sz="800" b="0" i="1" u="none" strike="noStrike" cap="none">
                <a:solidFill>
                  <a:srgbClr val="757070"/>
                </a:solidFill>
                <a:latin typeface="Century Gothic"/>
                <a:ea typeface="Century Gothic"/>
                <a:cs typeface="Century Gothic"/>
                <a:sym typeface="Century Gothic"/>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800"/>
              <a:buFont typeface="Arial"/>
              <a:buNone/>
            </a:pPr>
            <a:endParaRPr sz="800" b="0" i="1" u="none" strike="noStrike" cap="none">
              <a:solidFill>
                <a:srgbClr val="757070"/>
              </a:solidFill>
              <a:latin typeface="Arial"/>
              <a:ea typeface="Arial"/>
              <a:cs typeface="Arial"/>
              <a:sym typeface="Arial"/>
            </a:endParaRPr>
          </a:p>
        </p:txBody>
      </p:sp>
      <p:pic>
        <p:nvPicPr>
          <p:cNvPr id="85" name="Google Shape;85;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84436" y="386704"/>
            <a:ext cx="2112264" cy="426040"/>
          </a:xfrm>
          <a:prstGeom prst="rect">
            <a:avLst/>
          </a:prstGeom>
          <a:noFill/>
          <a:ln>
            <a:noFill/>
          </a:ln>
        </p:spPr>
      </p:pic>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orient="horz" pos="240">
          <p15:clr>
            <a:srgbClr val="FBAE40"/>
          </p15:clr>
        </p15:guide>
        <p15:guide id="4" orient="horz" pos="768">
          <p15:clr>
            <a:srgbClr val="FBAE40"/>
          </p15:clr>
        </p15:guide>
        <p15:guide id="5" orient="horz" pos="504">
          <p15:clr>
            <a:srgbClr val="FBAE40"/>
          </p15:clr>
        </p15:guide>
        <p15:guide id="6" orient="horz" pos="3840">
          <p15:clr>
            <a:srgbClr val="FBAE40"/>
          </p15:clr>
        </p15:guide>
        <p15:guide id="7" pos="792">
          <p15:clr>
            <a:srgbClr val="FBAE40"/>
          </p15:clr>
        </p15:guide>
        <p15:guide id="8"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
  <p:cSld name="8">
    <p:spTree>
      <p:nvGrpSpPr>
        <p:cNvPr id="1" name="Shape 86"/>
        <p:cNvGrpSpPr/>
        <p:nvPr/>
      </p:nvGrpSpPr>
      <p:grpSpPr>
        <a:xfrm>
          <a:off x="0" y="0"/>
          <a:ext cx="0" cy="0"/>
          <a:chOff x="0" y="0"/>
          <a:chExt cx="0" cy="0"/>
        </a:xfrm>
      </p:grpSpPr>
      <p:sp>
        <p:nvSpPr>
          <p:cNvPr id="87" name="Google Shape;87;p12"/>
          <p:cNvSpPr/>
          <p:nvPr/>
        </p:nvSpPr>
        <p:spPr>
          <a:xfrm flipH="1">
            <a:off x="-4" y="0"/>
            <a:ext cx="12192003" cy="190500"/>
          </a:xfrm>
          <a:prstGeom prst="rect">
            <a:avLst/>
          </a:prstGeom>
          <a:blipFill rotWithShape="1">
            <a:blip r:embed="rId2" cstate="email">
              <a:alphaModFix/>
              <a:extLst>
                <a:ext uri="{28A0092B-C50C-407E-A947-70E740481C1C}">
                  <a14:useLocalDpi xmlns:a14="http://schemas.microsoft.com/office/drawing/2010/main"/>
                </a:ext>
              </a:extLst>
            </a:blip>
            <a:tile tx="0" ty="0" sx="12000" sy="12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88" name="Google Shape;88;p12"/>
          <p:cNvSpPr txBox="1">
            <a:spLocks noGrp="1"/>
          </p:cNvSpPr>
          <p:nvPr>
            <p:ph type="title"/>
          </p:nvPr>
        </p:nvSpPr>
        <p:spPr>
          <a:xfrm>
            <a:off x="495300" y="419099"/>
            <a:ext cx="10515600" cy="457201"/>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379CC3"/>
              </a:buClr>
              <a:buSzPts val="4400"/>
              <a:buFont typeface="Century Gothic"/>
              <a:buNone/>
              <a:defRPr b="1">
                <a:solidFill>
                  <a:srgbClr val="379CC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body" idx="1"/>
          </p:nvPr>
        </p:nvSpPr>
        <p:spPr>
          <a:xfrm>
            <a:off x="6701588" y="1104900"/>
            <a:ext cx="4995111" cy="292576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2"/>
          <p:cNvSpPr txBox="1">
            <a:spLocks noGrp="1"/>
          </p:cNvSpPr>
          <p:nvPr>
            <p:ph type="body" idx="2"/>
          </p:nvPr>
        </p:nvSpPr>
        <p:spPr>
          <a:xfrm>
            <a:off x="507332" y="1104900"/>
            <a:ext cx="4995111" cy="292576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2"/>
          <p:cNvSpPr txBox="1">
            <a:spLocks noGrp="1"/>
          </p:cNvSpPr>
          <p:nvPr>
            <p:ph type="body" idx="3"/>
          </p:nvPr>
        </p:nvSpPr>
        <p:spPr>
          <a:xfrm>
            <a:off x="508000" y="4330700"/>
            <a:ext cx="11188700" cy="2146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552">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92"/>
        <p:cNvGrpSpPr/>
        <p:nvPr/>
      </p:nvGrpSpPr>
      <p:grpSpPr>
        <a:xfrm>
          <a:off x="0" y="0"/>
          <a:ext cx="0" cy="0"/>
          <a:chOff x="0" y="0"/>
          <a:chExt cx="0" cy="0"/>
        </a:xfrm>
      </p:grpSpPr>
      <p:sp>
        <p:nvSpPr>
          <p:cNvPr id="93" name="Google Shape;93;p13"/>
          <p:cNvSpPr/>
          <p:nvPr/>
        </p:nvSpPr>
        <p:spPr>
          <a:xfrm rot="7200000">
            <a:off x="277328" y="-2758"/>
            <a:ext cx="564654" cy="491214"/>
          </a:xfrm>
          <a:prstGeom prst="hexagon">
            <a:avLst>
              <a:gd name="adj" fmla="val 28832"/>
              <a:gd name="vf" fmla="val 115470"/>
            </a:avLst>
          </a:prstGeom>
          <a:solidFill>
            <a:srgbClr val="379CC3">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4" name="Google Shape;94;p13"/>
          <p:cNvSpPr/>
          <p:nvPr/>
        </p:nvSpPr>
        <p:spPr>
          <a:xfrm>
            <a:off x="9465270" y="5257798"/>
            <a:ext cx="1839440" cy="1600202"/>
          </a:xfrm>
          <a:prstGeom prst="hexagon">
            <a:avLst>
              <a:gd name="adj" fmla="val 28832"/>
              <a:gd name="vf" fmla="val 115470"/>
            </a:avLst>
          </a:prstGeom>
          <a:solidFill>
            <a:srgbClr val="379CC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5" name="Google Shape;95;p13"/>
          <p:cNvSpPr/>
          <p:nvPr/>
        </p:nvSpPr>
        <p:spPr>
          <a:xfrm rot="-3640641">
            <a:off x="11007348" y="5964986"/>
            <a:ext cx="1360090" cy="1181147"/>
          </a:xfrm>
          <a:custGeom>
            <a:avLst/>
            <a:gdLst/>
            <a:ahLst/>
            <a:cxnLst/>
            <a:rect l="l" t="t" r="r" b="b"/>
            <a:pathLst>
              <a:path w="1360090" h="1181147" extrusionOk="0">
                <a:moveTo>
                  <a:pt x="238139" y="419143"/>
                </a:moveTo>
                <a:lnTo>
                  <a:pt x="0" y="0"/>
                </a:lnTo>
                <a:lnTo>
                  <a:pt x="923375" y="7989"/>
                </a:lnTo>
                <a:lnTo>
                  <a:pt x="1360090" y="790271"/>
                </a:lnTo>
                <a:lnTo>
                  <a:pt x="663954" y="1181147"/>
                </a:lnTo>
                <a:lnTo>
                  <a:pt x="569261" y="1015340"/>
                </a:lnTo>
                <a:lnTo>
                  <a:pt x="238139" y="419143"/>
                </a:lnTo>
                <a:close/>
              </a:path>
            </a:pathLst>
          </a:custGeom>
          <a:solidFill>
            <a:srgbClr val="379CC3">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6" name="Google Shape;96;p13"/>
          <p:cNvSpPr/>
          <p:nvPr/>
        </p:nvSpPr>
        <p:spPr>
          <a:xfrm rot="-3640641">
            <a:off x="10826639" y="4475820"/>
            <a:ext cx="1823914" cy="1574499"/>
          </a:xfrm>
          <a:custGeom>
            <a:avLst/>
            <a:gdLst/>
            <a:ahLst/>
            <a:cxnLst/>
            <a:rect l="l" t="t" r="r" b="b"/>
            <a:pathLst>
              <a:path w="1823914" h="1574499" extrusionOk="0">
                <a:moveTo>
                  <a:pt x="0" y="798478"/>
                </a:moveTo>
                <a:lnTo>
                  <a:pt x="477627" y="0"/>
                </a:lnTo>
                <a:lnTo>
                  <a:pt x="1392286" y="24942"/>
                </a:lnTo>
                <a:lnTo>
                  <a:pt x="1823914" y="798170"/>
                </a:lnTo>
                <a:lnTo>
                  <a:pt x="928301" y="1311555"/>
                </a:lnTo>
                <a:lnTo>
                  <a:pt x="437735" y="1574499"/>
                </a:lnTo>
                <a:lnTo>
                  <a:pt x="0" y="798478"/>
                </a:lnTo>
                <a:close/>
              </a:path>
            </a:pathLst>
          </a:custGeom>
          <a:blipFill rotWithShape="0">
            <a:blip r:embed="rId2" cstate="email">
              <a:alphaModFix/>
              <a:extLst>
                <a:ext uri="{28A0092B-C50C-407E-A947-70E740481C1C}">
                  <a14:useLocalDpi xmlns:a14="http://schemas.microsoft.com/office/drawing/2010/main"/>
                </a:ext>
              </a:extLst>
            </a:blip>
            <a:tile tx="11" ty="2" sx="12000" sy="12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7" name="Google Shape;97;p13"/>
          <p:cNvSpPr/>
          <p:nvPr/>
        </p:nvSpPr>
        <p:spPr>
          <a:xfrm>
            <a:off x="-2159" y="241064"/>
            <a:ext cx="423938" cy="491799"/>
          </a:xfrm>
          <a:custGeom>
            <a:avLst/>
            <a:gdLst/>
            <a:ahLst/>
            <a:cxnLst/>
            <a:rect l="l" t="t" r="r" b="b"/>
            <a:pathLst>
              <a:path w="423938" h="491799" extrusionOk="0">
                <a:moveTo>
                  <a:pt x="681" y="275665"/>
                </a:moveTo>
                <a:cubicBezTo>
                  <a:pt x="2176" y="204414"/>
                  <a:pt x="-1093" y="71252"/>
                  <a:pt x="402" y="1"/>
                </a:cubicBezTo>
                <a:lnTo>
                  <a:pt x="283724" y="0"/>
                </a:lnTo>
                <a:lnTo>
                  <a:pt x="423938" y="247090"/>
                </a:lnTo>
                <a:lnTo>
                  <a:pt x="278962" y="489418"/>
                </a:lnTo>
                <a:lnTo>
                  <a:pt x="663" y="491799"/>
                </a:lnTo>
                <a:cubicBezTo>
                  <a:pt x="-919" y="399117"/>
                  <a:pt x="2263" y="368347"/>
                  <a:pt x="681" y="275665"/>
                </a:cubicBezTo>
                <a:close/>
              </a:path>
            </a:pathLst>
          </a:cu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8" name="Google Shape;98;p13"/>
          <p:cNvSpPr/>
          <p:nvPr/>
        </p:nvSpPr>
        <p:spPr>
          <a:xfrm>
            <a:off x="-3832" y="-4199"/>
            <a:ext cx="423759" cy="245264"/>
          </a:xfrm>
          <a:custGeom>
            <a:avLst/>
            <a:gdLst/>
            <a:ahLst/>
            <a:cxnLst/>
            <a:rect l="l" t="t" r="r" b="b"/>
            <a:pathLst>
              <a:path w="423759" h="245264" extrusionOk="0">
                <a:moveTo>
                  <a:pt x="0" y="103851"/>
                </a:moveTo>
                <a:cubicBezTo>
                  <a:pt x="198" y="77261"/>
                  <a:pt x="1367" y="26590"/>
                  <a:pt x="1565" y="0"/>
                </a:cubicBezTo>
                <a:lnTo>
                  <a:pt x="230285" y="2"/>
                </a:lnTo>
                <a:lnTo>
                  <a:pt x="423759" y="3572"/>
                </a:lnTo>
                <a:lnTo>
                  <a:pt x="285053" y="245264"/>
                </a:lnTo>
                <a:lnTo>
                  <a:pt x="3947" y="245264"/>
                </a:lnTo>
                <a:cubicBezTo>
                  <a:pt x="3749" y="191687"/>
                  <a:pt x="198" y="157428"/>
                  <a:pt x="0" y="103851"/>
                </a:cubicBezTo>
                <a:close/>
              </a:path>
            </a:pathLst>
          </a:custGeom>
          <a:solidFill>
            <a:srgbClr val="379CC3">
              <a:alpha val="7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99" name="Google Shape;99;p13"/>
          <p:cNvSpPr txBox="1"/>
          <p:nvPr/>
        </p:nvSpPr>
        <p:spPr>
          <a:xfrm>
            <a:off x="1128461" y="258181"/>
            <a:ext cx="10233148"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endParaRPr sz="4400" b="1" i="0" u="none" strike="noStrike" cap="none">
              <a:solidFill>
                <a:srgbClr val="7EB761"/>
              </a:solidFill>
              <a:latin typeface="Century Gothic"/>
              <a:ea typeface="Century Gothic"/>
              <a:cs typeface="Century Gothic"/>
              <a:sym typeface="Century Gothic"/>
            </a:endParaRPr>
          </a:p>
        </p:txBody>
      </p:sp>
      <p:sp>
        <p:nvSpPr>
          <p:cNvPr id="100" name="Google Shape;100;p13"/>
          <p:cNvSpPr txBox="1">
            <a:spLocks noGrp="1"/>
          </p:cNvSpPr>
          <p:nvPr>
            <p:ph type="title"/>
          </p:nvPr>
        </p:nvSpPr>
        <p:spPr>
          <a:xfrm>
            <a:off x="1257300" y="281965"/>
            <a:ext cx="10439400" cy="45089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379CC3"/>
              </a:buClr>
              <a:buSzPts val="4400"/>
              <a:buFont typeface="Century Gothic"/>
              <a:buNone/>
              <a:defRPr b="1">
                <a:solidFill>
                  <a:srgbClr val="379CC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3"/>
          <p:cNvSpPr txBox="1">
            <a:spLocks noGrp="1"/>
          </p:cNvSpPr>
          <p:nvPr>
            <p:ph type="body" idx="1"/>
          </p:nvPr>
        </p:nvSpPr>
        <p:spPr>
          <a:xfrm>
            <a:off x="1257300" y="1130300"/>
            <a:ext cx="4794584" cy="310481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3"/>
          <p:cNvSpPr txBox="1">
            <a:spLocks noGrp="1"/>
          </p:cNvSpPr>
          <p:nvPr>
            <p:ph type="body" idx="2"/>
          </p:nvPr>
        </p:nvSpPr>
        <p:spPr>
          <a:xfrm>
            <a:off x="6892809" y="1130300"/>
            <a:ext cx="4794584" cy="310481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3"/>
          <p:cNvSpPr txBox="1">
            <a:spLocks noGrp="1"/>
          </p:cNvSpPr>
          <p:nvPr>
            <p:ph type="body" idx="3"/>
          </p:nvPr>
        </p:nvSpPr>
        <p:spPr>
          <a:xfrm>
            <a:off x="1257300" y="4535488"/>
            <a:ext cx="8032750" cy="190817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168">
          <p15:clr>
            <a:srgbClr val="FBAE40"/>
          </p15:clr>
        </p15:guide>
        <p15:guide id="5" orient="horz" pos="600">
          <p15:clr>
            <a:srgbClr val="FBAE40"/>
          </p15:clr>
        </p15:guide>
        <p15:guide id="6" orient="horz" pos="432">
          <p15:clr>
            <a:srgbClr val="FBAE40"/>
          </p15:clr>
        </p15:guide>
        <p15:guide id="7" orient="horz" pos="4080">
          <p15:clr>
            <a:srgbClr val="FBAE40"/>
          </p15:clr>
        </p15:guide>
        <p15:guide id="8" pos="7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18"/>
        <p:cNvGrpSpPr/>
        <p:nvPr/>
      </p:nvGrpSpPr>
      <p:grpSpPr>
        <a:xfrm>
          <a:off x="0" y="0"/>
          <a:ext cx="0" cy="0"/>
          <a:chOff x="0" y="0"/>
          <a:chExt cx="0" cy="0"/>
        </a:xfrm>
      </p:grpSpPr>
      <p:sp>
        <p:nvSpPr>
          <p:cNvPr id="19" name="Google Shape;19;p3"/>
          <p:cNvSpPr/>
          <p:nvPr/>
        </p:nvSpPr>
        <p:spPr>
          <a:xfrm>
            <a:off x="0" y="6172200"/>
            <a:ext cx="12192000" cy="685800"/>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0" name="Google Shape;20;p3"/>
          <p:cNvSpPr/>
          <p:nvPr/>
        </p:nvSpPr>
        <p:spPr>
          <a:xfrm>
            <a:off x="0" y="1186372"/>
            <a:ext cx="11696700" cy="114553"/>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5B9BD5"/>
              </a:solidFill>
              <a:latin typeface="Century Gothic"/>
              <a:ea typeface="Century Gothic"/>
              <a:cs typeface="Century Gothic"/>
              <a:sym typeface="Century Gothic"/>
            </a:endParaRPr>
          </a:p>
        </p:txBody>
      </p:sp>
      <p:sp>
        <p:nvSpPr>
          <p:cNvPr id="21" name="Google Shape;21;p3"/>
          <p:cNvSpPr/>
          <p:nvPr/>
        </p:nvSpPr>
        <p:spPr>
          <a:xfrm rot="10800000">
            <a:off x="9969288" y="-9526"/>
            <a:ext cx="2223737" cy="1310450"/>
          </a:xfrm>
          <a:custGeom>
            <a:avLst/>
            <a:gdLst/>
            <a:ahLst/>
            <a:cxnLst/>
            <a:rect l="l" t="t" r="r" b="b"/>
            <a:pathLst>
              <a:path w="1584983" h="1028199" extrusionOk="0">
                <a:moveTo>
                  <a:pt x="731" y="0"/>
                </a:moveTo>
                <a:lnTo>
                  <a:pt x="1244740" y="0"/>
                </a:lnTo>
                <a:lnTo>
                  <a:pt x="1584983" y="1028199"/>
                </a:lnTo>
                <a:lnTo>
                  <a:pt x="361" y="1023386"/>
                </a:lnTo>
                <a:cubicBezTo>
                  <a:pt x="-1024" y="683918"/>
                  <a:pt x="2116" y="339468"/>
                  <a:pt x="731" y="0"/>
                </a:cubicBezTo>
                <a:close/>
              </a:path>
            </a:pathLst>
          </a:custGeom>
          <a:blipFill rotWithShape="0">
            <a:blip r:embed="rId2" cstate="email">
              <a:alphaModFix/>
              <a:extLst>
                <a:ext uri="{28A0092B-C50C-407E-A947-70E740481C1C}">
                  <a14:useLocalDpi xmlns:a14="http://schemas.microsoft.com/office/drawing/2010/main"/>
                </a:ext>
              </a:extLst>
            </a:blip>
            <a:tile tx="-12" ty="0" sx="12000" sy="12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 name="Google Shape;22;p3"/>
          <p:cNvSpPr txBox="1">
            <a:spLocks noGrp="1"/>
          </p:cNvSpPr>
          <p:nvPr>
            <p:ph type="title"/>
          </p:nvPr>
        </p:nvSpPr>
        <p:spPr>
          <a:xfrm>
            <a:off x="495300" y="381001"/>
            <a:ext cx="9473988" cy="4191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379CC3"/>
              </a:buClr>
              <a:buSzPts val="4400"/>
              <a:buFont typeface="Century Gothic"/>
              <a:buNone/>
              <a:defRPr b="1">
                <a:solidFill>
                  <a:srgbClr val="379CC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95300" y="4451350"/>
            <a:ext cx="11201400" cy="1492250"/>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2"/>
          </p:nvPr>
        </p:nvSpPr>
        <p:spPr>
          <a:xfrm>
            <a:off x="495300" y="1536032"/>
            <a:ext cx="3319463" cy="2627313"/>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4436269" y="1536032"/>
            <a:ext cx="3319463" cy="262731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body" idx="4"/>
          </p:nvPr>
        </p:nvSpPr>
        <p:spPr>
          <a:xfrm>
            <a:off x="8377237" y="1536032"/>
            <a:ext cx="3319463" cy="262731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40">
          <p15:clr>
            <a:srgbClr val="FBAE40"/>
          </p15:clr>
        </p15:guide>
        <p15:guide id="5" orient="horz" pos="960">
          <p15:clr>
            <a:srgbClr val="FBAE40"/>
          </p15:clr>
        </p15:guide>
        <p15:guide id="6" orient="horz" pos="504">
          <p15:clr>
            <a:srgbClr val="FBAE40"/>
          </p15:clr>
        </p15:guide>
        <p15:guide id="7" orient="horz" pos="40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27"/>
        <p:cNvGrpSpPr/>
        <p:nvPr/>
      </p:nvGrpSpPr>
      <p:grpSpPr>
        <a:xfrm>
          <a:off x="0" y="0"/>
          <a:ext cx="0" cy="0"/>
          <a:chOff x="0" y="0"/>
          <a:chExt cx="0" cy="0"/>
        </a:xfrm>
      </p:grpSpPr>
      <p:sp>
        <p:nvSpPr>
          <p:cNvPr id="28" name="Google Shape;28;p4"/>
          <p:cNvSpPr/>
          <p:nvPr/>
        </p:nvSpPr>
        <p:spPr>
          <a:xfrm>
            <a:off x="0" y="6591300"/>
            <a:ext cx="12192000" cy="266700"/>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9" name="Google Shape;29;p4"/>
          <p:cNvSpPr/>
          <p:nvPr/>
        </p:nvSpPr>
        <p:spPr>
          <a:xfrm rot="10800000" flipH="1">
            <a:off x="-2197" y="-3412"/>
            <a:ext cx="1630194" cy="961378"/>
          </a:xfrm>
          <a:custGeom>
            <a:avLst/>
            <a:gdLst/>
            <a:ahLst/>
            <a:cxnLst/>
            <a:rect l="l" t="t" r="r" b="b"/>
            <a:pathLst>
              <a:path w="1587575" h="1024360" extrusionOk="0">
                <a:moveTo>
                  <a:pt x="0" y="3636"/>
                </a:moveTo>
                <a:lnTo>
                  <a:pt x="1232654" y="0"/>
                </a:lnTo>
                <a:lnTo>
                  <a:pt x="1587575" y="1024360"/>
                </a:lnTo>
                <a:lnTo>
                  <a:pt x="834" y="1023757"/>
                </a:lnTo>
                <a:cubicBezTo>
                  <a:pt x="-551" y="684289"/>
                  <a:pt x="1385" y="343104"/>
                  <a:pt x="0" y="3636"/>
                </a:cubicBezTo>
                <a:close/>
              </a:path>
            </a:pathLst>
          </a:custGeom>
          <a:blipFill rotWithShape="0">
            <a:blip r:embed="rId2" cstate="email">
              <a:alphaModFix/>
              <a:extLst>
                <a:ext uri="{28A0092B-C50C-407E-A947-70E740481C1C}">
                  <a14:useLocalDpi xmlns:a14="http://schemas.microsoft.com/office/drawing/2010/main"/>
                </a:ext>
              </a:extLst>
            </a:blip>
            <a:tile tx="0" ty="3"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0" name="Google Shape;30;p4"/>
          <p:cNvSpPr txBox="1">
            <a:spLocks noGrp="1"/>
          </p:cNvSpPr>
          <p:nvPr>
            <p:ph type="body" idx="1"/>
          </p:nvPr>
        </p:nvSpPr>
        <p:spPr>
          <a:xfrm>
            <a:off x="1257300" y="1660524"/>
            <a:ext cx="6134100" cy="468011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2"/>
          </p:nvPr>
        </p:nvSpPr>
        <p:spPr>
          <a:xfrm>
            <a:off x="8382000" y="1660524"/>
            <a:ext cx="3314700" cy="4668087"/>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title"/>
          </p:nvPr>
        </p:nvSpPr>
        <p:spPr>
          <a:xfrm>
            <a:off x="1627997" y="266701"/>
            <a:ext cx="10515600" cy="68579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379CC3"/>
              </a:buClr>
              <a:buSzPts val="4400"/>
              <a:buFont typeface="Century Gothic"/>
              <a:buNone/>
              <a:defRPr b="1">
                <a:solidFill>
                  <a:srgbClr val="379CC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1080">
          <p15:clr>
            <a:srgbClr val="FBAE40"/>
          </p15:clr>
        </p15:guide>
        <p15:guide id="5" orient="horz" pos="240">
          <p15:clr>
            <a:srgbClr val="FBAE40"/>
          </p15:clr>
        </p15:guide>
        <p15:guide id="6" orient="horz" pos="720">
          <p15:clr>
            <a:srgbClr val="FBAE40"/>
          </p15:clr>
        </p15:guide>
        <p15:guide id="7" orient="horz" pos="504">
          <p15:clr>
            <a:srgbClr val="FBAE40"/>
          </p15:clr>
        </p15:guide>
        <p15:guide id="8" pos="5280">
          <p15:clr>
            <a:srgbClr val="FBAE40"/>
          </p15:clr>
        </p15:guide>
        <p15:guide id="9" orient="horz" pos="3984">
          <p15:clr>
            <a:srgbClr val="FBAE40"/>
          </p15:clr>
        </p15:guide>
        <p15:guide id="10" pos="792">
          <p15:clr>
            <a:srgbClr val="FBAE40"/>
          </p15:clr>
        </p15:guide>
        <p15:guide id="11" pos="46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
  <p:cSld name="6">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95300" y="507338"/>
            <a:ext cx="11201400" cy="3810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379CC3"/>
              </a:buClr>
              <a:buSzPts val="4400"/>
              <a:buFont typeface="Century Gothic"/>
              <a:buNone/>
              <a:defRPr b="1">
                <a:solidFill>
                  <a:srgbClr val="379CC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p:nvPr/>
        </p:nvSpPr>
        <p:spPr>
          <a:xfrm>
            <a:off x="9465270" y="5257798"/>
            <a:ext cx="1839440" cy="1600202"/>
          </a:xfrm>
          <a:prstGeom prst="hexagon">
            <a:avLst>
              <a:gd name="adj" fmla="val 28832"/>
              <a:gd name="vf" fmla="val 115470"/>
            </a:avLst>
          </a:prstGeom>
          <a:solidFill>
            <a:srgbClr val="379CC3">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 name="Google Shape;36;p5"/>
          <p:cNvSpPr/>
          <p:nvPr/>
        </p:nvSpPr>
        <p:spPr>
          <a:xfrm rot="-3640641">
            <a:off x="11007348" y="5964986"/>
            <a:ext cx="1360090" cy="1181147"/>
          </a:xfrm>
          <a:custGeom>
            <a:avLst/>
            <a:gdLst/>
            <a:ahLst/>
            <a:cxnLst/>
            <a:rect l="l" t="t" r="r" b="b"/>
            <a:pathLst>
              <a:path w="1360090" h="1181147" extrusionOk="0">
                <a:moveTo>
                  <a:pt x="238139" y="419143"/>
                </a:moveTo>
                <a:lnTo>
                  <a:pt x="0" y="0"/>
                </a:lnTo>
                <a:lnTo>
                  <a:pt x="923375" y="7989"/>
                </a:lnTo>
                <a:lnTo>
                  <a:pt x="1360090" y="790271"/>
                </a:lnTo>
                <a:lnTo>
                  <a:pt x="663954" y="1181147"/>
                </a:lnTo>
                <a:lnTo>
                  <a:pt x="569261" y="1015340"/>
                </a:lnTo>
                <a:lnTo>
                  <a:pt x="238139" y="419143"/>
                </a:lnTo>
                <a:close/>
              </a:path>
            </a:pathLst>
          </a:custGeom>
          <a:solidFill>
            <a:srgbClr val="379CC3">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7" name="Google Shape;37;p5"/>
          <p:cNvSpPr/>
          <p:nvPr/>
        </p:nvSpPr>
        <p:spPr>
          <a:xfrm rot="-3640641">
            <a:off x="10826639" y="4475820"/>
            <a:ext cx="1823914" cy="1574499"/>
          </a:xfrm>
          <a:custGeom>
            <a:avLst/>
            <a:gdLst/>
            <a:ahLst/>
            <a:cxnLst/>
            <a:rect l="l" t="t" r="r" b="b"/>
            <a:pathLst>
              <a:path w="1823914" h="1574499" extrusionOk="0">
                <a:moveTo>
                  <a:pt x="0" y="798478"/>
                </a:moveTo>
                <a:lnTo>
                  <a:pt x="477627" y="0"/>
                </a:lnTo>
                <a:lnTo>
                  <a:pt x="1392286" y="24942"/>
                </a:lnTo>
                <a:lnTo>
                  <a:pt x="1823914" y="798170"/>
                </a:lnTo>
                <a:lnTo>
                  <a:pt x="928301" y="1311555"/>
                </a:lnTo>
                <a:lnTo>
                  <a:pt x="437735" y="1574499"/>
                </a:lnTo>
                <a:lnTo>
                  <a:pt x="0" y="798478"/>
                </a:lnTo>
                <a:close/>
              </a:path>
            </a:pathLst>
          </a:custGeom>
          <a:blipFill rotWithShape="0">
            <a:blip r:embed="rId2" cstate="email">
              <a:alphaModFix/>
              <a:extLst>
                <a:ext uri="{28A0092B-C50C-407E-A947-70E740481C1C}">
                  <a14:useLocalDpi xmlns:a14="http://schemas.microsoft.com/office/drawing/2010/main"/>
                </a:ext>
              </a:extLst>
            </a:blip>
            <a:tile tx="11" ty="2" sx="12000" sy="12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8" name="Google Shape;38;p5"/>
          <p:cNvSpPr txBox="1">
            <a:spLocks noGrp="1"/>
          </p:cNvSpPr>
          <p:nvPr>
            <p:ph type="body" idx="1"/>
          </p:nvPr>
        </p:nvSpPr>
        <p:spPr>
          <a:xfrm>
            <a:off x="495300" y="4082418"/>
            <a:ext cx="7248743" cy="2394582"/>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8381999" y="1201006"/>
            <a:ext cx="3305393" cy="270926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body" idx="3"/>
          </p:nvPr>
        </p:nvSpPr>
        <p:spPr>
          <a:xfrm>
            <a:off x="4438650" y="1201006"/>
            <a:ext cx="3305393" cy="270926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5"/>
          <p:cNvSpPr txBox="1">
            <a:spLocks noGrp="1"/>
          </p:cNvSpPr>
          <p:nvPr>
            <p:ph type="body" idx="4"/>
          </p:nvPr>
        </p:nvSpPr>
        <p:spPr>
          <a:xfrm>
            <a:off x="495300" y="1201006"/>
            <a:ext cx="3305393" cy="270926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4968">
          <p15:clr>
            <a:srgbClr val="FBAE40"/>
          </p15:clr>
        </p15:guide>
        <p15:guide id="2" pos="7368">
          <p15:clr>
            <a:srgbClr val="FBAE40"/>
          </p15:clr>
        </p15:guide>
        <p15:guide id="3" orient="horz" pos="4152">
          <p15:clr>
            <a:srgbClr val="FBAE40"/>
          </p15:clr>
        </p15:guide>
        <p15:guide id="4" pos="312">
          <p15:clr>
            <a:srgbClr val="FBAE40"/>
          </p15:clr>
        </p15:guide>
        <p15:guide id="5" orient="horz" pos="288">
          <p15:clr>
            <a:srgbClr val="FBAE40"/>
          </p15:clr>
        </p15:guide>
        <p15:guide id="6" orient="horz" pos="696">
          <p15:clr>
            <a:srgbClr val="FBAE40"/>
          </p15:clr>
        </p15:guide>
        <p15:guide id="7" orient="horz" pos="576">
          <p15:clr>
            <a:srgbClr val="FBAE40"/>
          </p15:clr>
        </p15:guide>
        <p15:guide id="8" pos="5280">
          <p15:clr>
            <a:srgbClr val="FBAE40"/>
          </p15:clr>
        </p15:guide>
        <p15:guide id="9" orient="horz" pos="4080">
          <p15:clr>
            <a:srgbClr val="FBAE40"/>
          </p15:clr>
        </p15:guide>
        <p15:guide id="10" pos="792">
          <p15:clr>
            <a:srgbClr val="FBAE40"/>
          </p15:clr>
        </p15:guide>
        <p15:guide id="11"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
  <p:cSld name="4">
    <p:spTree>
      <p:nvGrpSpPr>
        <p:cNvPr id="1" name="Shape 42"/>
        <p:cNvGrpSpPr/>
        <p:nvPr/>
      </p:nvGrpSpPr>
      <p:grpSpPr>
        <a:xfrm>
          <a:off x="0" y="0"/>
          <a:ext cx="0" cy="0"/>
          <a:chOff x="0" y="0"/>
          <a:chExt cx="0" cy="0"/>
        </a:xfrm>
      </p:grpSpPr>
      <p:sp>
        <p:nvSpPr>
          <p:cNvPr id="43" name="Google Shape;43;p6"/>
          <p:cNvSpPr/>
          <p:nvPr/>
        </p:nvSpPr>
        <p:spPr>
          <a:xfrm rot="7200000">
            <a:off x="-168533" y="-1948"/>
            <a:ext cx="679504" cy="589869"/>
          </a:xfrm>
          <a:custGeom>
            <a:avLst/>
            <a:gdLst/>
            <a:ahLst/>
            <a:cxnLst/>
            <a:rect l="l" t="t" r="r" b="b"/>
            <a:pathLst>
              <a:path w="679504" h="589869" extrusionOk="0">
                <a:moveTo>
                  <a:pt x="0" y="294935"/>
                </a:moveTo>
                <a:lnTo>
                  <a:pt x="170071" y="0"/>
                </a:lnTo>
                <a:lnTo>
                  <a:pt x="507987" y="0"/>
                </a:lnTo>
                <a:lnTo>
                  <a:pt x="679504" y="297440"/>
                </a:lnTo>
                <a:lnTo>
                  <a:pt x="425517" y="447028"/>
                </a:lnTo>
                <a:lnTo>
                  <a:pt x="170071" y="589869"/>
                </a:lnTo>
                <a:lnTo>
                  <a:pt x="0" y="294935"/>
                </a:lnTo>
                <a:close/>
              </a:path>
            </a:pathLst>
          </a:custGeom>
          <a:blipFill rotWithShape="0">
            <a:blip r:embed="rId2" cstate="email">
              <a:alphaModFix/>
              <a:extLst>
                <a:ext uri="{28A0092B-C50C-407E-A947-70E740481C1C}">
                  <a14:useLocalDpi xmlns:a14="http://schemas.microsoft.com/office/drawing/2010/main"/>
                </a:ext>
              </a:extLst>
            </a:blip>
            <a:tile tx="2" ty="-5" sx="6000" sy="6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4" name="Google Shape;44;p6"/>
          <p:cNvSpPr/>
          <p:nvPr/>
        </p:nvSpPr>
        <p:spPr>
          <a:xfrm rot="7200000">
            <a:off x="375942" y="-225597"/>
            <a:ext cx="510064" cy="597456"/>
          </a:xfrm>
          <a:custGeom>
            <a:avLst/>
            <a:gdLst/>
            <a:ahLst/>
            <a:cxnLst/>
            <a:rect l="l" t="t" r="r" b="b"/>
            <a:pathLst>
              <a:path w="510064" h="597456" extrusionOk="0">
                <a:moveTo>
                  <a:pt x="96056" y="173933"/>
                </a:moveTo>
                <a:lnTo>
                  <a:pt x="0" y="2575"/>
                </a:lnTo>
                <a:lnTo>
                  <a:pt x="337614" y="0"/>
                </a:lnTo>
                <a:lnTo>
                  <a:pt x="510064" y="299059"/>
                </a:lnTo>
                <a:lnTo>
                  <a:pt x="340808" y="597456"/>
                </a:lnTo>
                <a:lnTo>
                  <a:pt x="254937" y="455278"/>
                </a:lnTo>
                <a:lnTo>
                  <a:pt x="96056" y="173933"/>
                </a:lnTo>
                <a:close/>
              </a:path>
            </a:pathLst>
          </a:custGeom>
          <a:solidFill>
            <a:srgbClr val="379CC3">
              <a:alpha val="7686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5" name="Google Shape;45;p6"/>
          <p:cNvSpPr/>
          <p:nvPr/>
        </p:nvSpPr>
        <p:spPr>
          <a:xfrm rot="7200000">
            <a:off x="342880" y="292874"/>
            <a:ext cx="678058" cy="589869"/>
          </a:xfrm>
          <a:prstGeom prst="hexagon">
            <a:avLst>
              <a:gd name="adj" fmla="val 28832"/>
              <a:gd name="vf" fmla="val 115470"/>
            </a:avLst>
          </a:prstGeom>
          <a:solidFill>
            <a:srgbClr val="379CC3">
              <a:alpha val="4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6" name="Google Shape;46;p6"/>
          <p:cNvSpPr/>
          <p:nvPr/>
        </p:nvSpPr>
        <p:spPr>
          <a:xfrm>
            <a:off x="0" y="6172200"/>
            <a:ext cx="12192000" cy="337387"/>
          </a:xfrm>
          <a:prstGeom prst="rect">
            <a:avLst/>
          </a:prstGeom>
          <a:solidFill>
            <a:srgbClr val="379CC3"/>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7" name="Google Shape;47;p6"/>
          <p:cNvSpPr txBox="1">
            <a:spLocks noGrp="1"/>
          </p:cNvSpPr>
          <p:nvPr>
            <p:ph type="title"/>
          </p:nvPr>
        </p:nvSpPr>
        <p:spPr>
          <a:xfrm>
            <a:off x="1289384" y="366103"/>
            <a:ext cx="10515600" cy="395898"/>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379CC3"/>
              </a:buClr>
              <a:buSzPts val="4400"/>
              <a:buFont typeface="Century Gothic"/>
              <a:buNone/>
              <a:defRPr b="1">
                <a:solidFill>
                  <a:srgbClr val="379CC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196013" y="952500"/>
            <a:ext cx="5500687" cy="487045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body" idx="2"/>
          </p:nvPr>
        </p:nvSpPr>
        <p:spPr>
          <a:xfrm>
            <a:off x="1289050" y="2784968"/>
            <a:ext cx="4040188" cy="124167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6"/>
          <p:cNvSpPr txBox="1">
            <a:spLocks noGrp="1"/>
          </p:cNvSpPr>
          <p:nvPr>
            <p:ph type="body" idx="3"/>
          </p:nvPr>
        </p:nvSpPr>
        <p:spPr>
          <a:xfrm>
            <a:off x="1289050" y="4581274"/>
            <a:ext cx="4040188" cy="124167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6"/>
          <p:cNvSpPr txBox="1">
            <a:spLocks noGrp="1"/>
          </p:cNvSpPr>
          <p:nvPr>
            <p:ph type="body" idx="4"/>
          </p:nvPr>
        </p:nvSpPr>
        <p:spPr>
          <a:xfrm>
            <a:off x="1289050" y="988662"/>
            <a:ext cx="4040188" cy="1241676"/>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16">
          <p15:clr>
            <a:srgbClr val="FBAE40"/>
          </p15:clr>
        </p15:guide>
        <p15:guide id="5" orient="horz" pos="600">
          <p15:clr>
            <a:srgbClr val="FBAE40"/>
          </p15:clr>
        </p15:guide>
        <p15:guide id="6" orient="horz" pos="480">
          <p15:clr>
            <a:srgbClr val="FBAE40"/>
          </p15:clr>
        </p15:guide>
        <p15:guide id="7" orient="horz" pos="4080">
          <p15:clr>
            <a:srgbClr val="FBAE40"/>
          </p15:clr>
        </p15:guide>
        <p15:guide id="8" pos="7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52"/>
        <p:cNvGrpSpPr/>
        <p:nvPr/>
      </p:nvGrpSpPr>
      <p:grpSpPr>
        <a:xfrm>
          <a:off x="0" y="0"/>
          <a:ext cx="0" cy="0"/>
          <a:chOff x="0" y="0"/>
          <a:chExt cx="0" cy="0"/>
        </a:xfrm>
      </p:grpSpPr>
      <p:sp>
        <p:nvSpPr>
          <p:cNvPr id="53" name="Google Shape;53;p7"/>
          <p:cNvSpPr/>
          <p:nvPr/>
        </p:nvSpPr>
        <p:spPr>
          <a:xfrm flipH="1">
            <a:off x="-4" y="428625"/>
            <a:ext cx="12192003" cy="628650"/>
          </a:xfrm>
          <a:prstGeom prst="rect">
            <a:avLst/>
          </a:prstGeom>
          <a:solidFill>
            <a:srgbClr val="379CC3"/>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54" name="Google Shape;54;p7"/>
          <p:cNvSpPr txBox="1"/>
          <p:nvPr/>
        </p:nvSpPr>
        <p:spPr>
          <a:xfrm>
            <a:off x="367110" y="419100"/>
            <a:ext cx="10233148" cy="68579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4400"/>
              <a:buFont typeface="Century Gothic"/>
              <a:buNone/>
            </a:pPr>
            <a:endParaRPr sz="4400" b="1" i="0" u="none" strike="noStrike" cap="none">
              <a:solidFill>
                <a:schemeClr val="lt1"/>
              </a:solidFill>
              <a:latin typeface="Century Gothic"/>
              <a:ea typeface="Century Gothic"/>
              <a:cs typeface="Century Gothic"/>
              <a:sym typeface="Century Gothic"/>
            </a:endParaRPr>
          </a:p>
        </p:txBody>
      </p:sp>
      <p:sp>
        <p:nvSpPr>
          <p:cNvPr id="55" name="Google Shape;55;p7"/>
          <p:cNvSpPr txBox="1">
            <a:spLocks noGrp="1"/>
          </p:cNvSpPr>
          <p:nvPr>
            <p:ph type="title"/>
          </p:nvPr>
        </p:nvSpPr>
        <p:spPr>
          <a:xfrm>
            <a:off x="393030" y="545432"/>
            <a:ext cx="10515600" cy="4191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4400"/>
              <a:buFont typeface="Century Gothic"/>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body" idx="1"/>
          </p:nvPr>
        </p:nvSpPr>
        <p:spPr>
          <a:xfrm>
            <a:off x="495301" y="1371600"/>
            <a:ext cx="3378868" cy="51054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
          <p:cNvSpPr txBox="1">
            <a:spLocks noGrp="1"/>
          </p:cNvSpPr>
          <p:nvPr>
            <p:ph type="body" idx="2"/>
          </p:nvPr>
        </p:nvSpPr>
        <p:spPr>
          <a:xfrm>
            <a:off x="4406566" y="1371600"/>
            <a:ext cx="3378868" cy="51054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
          <p:cNvSpPr txBox="1">
            <a:spLocks noGrp="1"/>
          </p:cNvSpPr>
          <p:nvPr>
            <p:ph type="body" idx="3"/>
          </p:nvPr>
        </p:nvSpPr>
        <p:spPr>
          <a:xfrm>
            <a:off x="8317832" y="1371600"/>
            <a:ext cx="3378868" cy="51054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336">
          <p15:clr>
            <a:srgbClr val="FBAE40"/>
          </p15:clr>
        </p15:guide>
        <p15:guide id="5" orient="horz" pos="864">
          <p15:clr>
            <a:srgbClr val="FBAE40"/>
          </p15:clr>
        </p15:guide>
        <p15:guide id="6" orient="horz" pos="60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59"/>
        <p:cNvGrpSpPr/>
        <p:nvPr/>
      </p:nvGrpSpPr>
      <p:grpSpPr>
        <a:xfrm>
          <a:off x="0" y="0"/>
          <a:ext cx="0" cy="0"/>
          <a:chOff x="0" y="0"/>
          <a:chExt cx="0" cy="0"/>
        </a:xfrm>
      </p:grpSpPr>
      <p:sp>
        <p:nvSpPr>
          <p:cNvPr id="60" name="Google Shape;60;p8"/>
          <p:cNvSpPr/>
          <p:nvPr/>
        </p:nvSpPr>
        <p:spPr>
          <a:xfrm flipH="1">
            <a:off x="-4" y="0"/>
            <a:ext cx="12192003" cy="190500"/>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1" name="Google Shape;61;p8"/>
          <p:cNvSpPr/>
          <p:nvPr/>
        </p:nvSpPr>
        <p:spPr>
          <a:xfrm flipH="1">
            <a:off x="-1" y="6593264"/>
            <a:ext cx="12192003" cy="266700"/>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2" name="Google Shape;62;p8"/>
          <p:cNvSpPr/>
          <p:nvPr/>
        </p:nvSpPr>
        <p:spPr>
          <a:xfrm>
            <a:off x="10811784" y="5262418"/>
            <a:ext cx="1389077" cy="1604431"/>
          </a:xfrm>
          <a:custGeom>
            <a:avLst/>
            <a:gdLst/>
            <a:ahLst/>
            <a:cxnLst/>
            <a:rect l="l" t="t" r="r" b="b"/>
            <a:pathLst>
              <a:path w="1389077" h="1604431" extrusionOk="0">
                <a:moveTo>
                  <a:pt x="0" y="792691"/>
                </a:moveTo>
                <a:lnTo>
                  <a:pt x="469370" y="12700"/>
                </a:lnTo>
                <a:lnTo>
                  <a:pt x="1388878" y="0"/>
                </a:lnTo>
                <a:cubicBezTo>
                  <a:pt x="1388701" y="306564"/>
                  <a:pt x="1388525" y="613127"/>
                  <a:pt x="1388348" y="919691"/>
                </a:cubicBezTo>
                <a:cubicBezTo>
                  <a:pt x="1390641" y="1143704"/>
                  <a:pt x="1386585" y="1380418"/>
                  <a:pt x="1388878" y="1604431"/>
                </a:cubicBezTo>
                <a:lnTo>
                  <a:pt x="469370" y="1604431"/>
                </a:lnTo>
                <a:lnTo>
                  <a:pt x="0" y="792691"/>
                </a:lnTo>
                <a:close/>
              </a:path>
            </a:pathLst>
          </a:custGeom>
          <a:blipFill rotWithShape="1">
            <a:blip r:embed="rId2" cstate="email">
              <a:alphaModFix/>
              <a:extLst>
                <a:ext uri="{28A0092B-C50C-407E-A947-70E740481C1C}">
                  <a14:useLocalDpi xmlns:a14="http://schemas.microsoft.com/office/drawing/2010/main"/>
                </a:ext>
              </a:extLst>
            </a:blip>
            <a:tile tx="0" ty="0" sx="12000" sy="12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3" name="Google Shape;63;p8"/>
          <p:cNvSpPr txBox="1">
            <a:spLocks noGrp="1"/>
          </p:cNvSpPr>
          <p:nvPr>
            <p:ph type="title"/>
          </p:nvPr>
        </p:nvSpPr>
        <p:spPr>
          <a:xfrm>
            <a:off x="507332" y="442119"/>
            <a:ext cx="11189368" cy="510381"/>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379CC3"/>
              </a:buClr>
              <a:buSzPts val="4400"/>
              <a:buFont typeface="Century Gothic"/>
              <a:buNone/>
              <a:defRPr b="1">
                <a:solidFill>
                  <a:srgbClr val="379CC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body" idx="1"/>
          </p:nvPr>
        </p:nvSpPr>
        <p:spPr>
          <a:xfrm>
            <a:off x="495300" y="1250950"/>
            <a:ext cx="11201400" cy="290036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8"/>
          <p:cNvSpPr txBox="1">
            <a:spLocks noGrp="1"/>
          </p:cNvSpPr>
          <p:nvPr>
            <p:ph type="body" idx="2"/>
          </p:nvPr>
        </p:nvSpPr>
        <p:spPr>
          <a:xfrm>
            <a:off x="507332" y="4511675"/>
            <a:ext cx="4485773" cy="19653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8"/>
          <p:cNvSpPr txBox="1">
            <a:spLocks noGrp="1"/>
          </p:cNvSpPr>
          <p:nvPr>
            <p:ph type="body" idx="3"/>
          </p:nvPr>
        </p:nvSpPr>
        <p:spPr>
          <a:xfrm>
            <a:off x="5659558" y="4511675"/>
            <a:ext cx="4485773" cy="19653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60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67"/>
        <p:cNvGrpSpPr/>
        <p:nvPr/>
      </p:nvGrpSpPr>
      <p:grpSpPr>
        <a:xfrm>
          <a:off x="0" y="0"/>
          <a:ext cx="0" cy="0"/>
          <a:chOff x="0" y="0"/>
          <a:chExt cx="0" cy="0"/>
        </a:xfrm>
      </p:grpSpPr>
      <p:sp>
        <p:nvSpPr>
          <p:cNvPr id="68" name="Google Shape;68;p9"/>
          <p:cNvSpPr/>
          <p:nvPr/>
        </p:nvSpPr>
        <p:spPr>
          <a:xfrm flipH="1">
            <a:off x="-2" y="6484538"/>
            <a:ext cx="12192003" cy="265176"/>
          </a:xfrm>
          <a:prstGeom prst="rect">
            <a:avLst/>
          </a:prstGeom>
          <a:solidFill>
            <a:srgbClr val="379C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69" name="Google Shape;69;p9"/>
          <p:cNvSpPr txBox="1">
            <a:spLocks noGrp="1"/>
          </p:cNvSpPr>
          <p:nvPr>
            <p:ph type="title"/>
          </p:nvPr>
        </p:nvSpPr>
        <p:spPr>
          <a:xfrm>
            <a:off x="513344" y="190501"/>
            <a:ext cx="11183356" cy="571499"/>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379CC3"/>
              </a:buClr>
              <a:buSzPts val="4400"/>
              <a:buFont typeface="Century Gothic"/>
              <a:buNone/>
              <a:defRPr b="1">
                <a:solidFill>
                  <a:srgbClr val="379CC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495300" y="1104900"/>
            <a:ext cx="11201400" cy="270662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9"/>
          <p:cNvSpPr txBox="1">
            <a:spLocks noGrp="1"/>
          </p:cNvSpPr>
          <p:nvPr>
            <p:ph type="body" idx="2"/>
          </p:nvPr>
        </p:nvSpPr>
        <p:spPr>
          <a:xfrm>
            <a:off x="513344" y="4010044"/>
            <a:ext cx="11201400" cy="2275974"/>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48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p:cSld name="2">
    <p:spTree>
      <p:nvGrpSpPr>
        <p:cNvPr id="1" name="Shape 72"/>
        <p:cNvGrpSpPr/>
        <p:nvPr/>
      </p:nvGrpSpPr>
      <p:grpSpPr>
        <a:xfrm>
          <a:off x="0" y="0"/>
          <a:ext cx="0" cy="0"/>
          <a:chOff x="0" y="0"/>
          <a:chExt cx="0" cy="0"/>
        </a:xfrm>
      </p:grpSpPr>
      <p:sp>
        <p:nvSpPr>
          <p:cNvPr id="73" name="Google Shape;73;p10"/>
          <p:cNvSpPr/>
          <p:nvPr/>
        </p:nvSpPr>
        <p:spPr>
          <a:xfrm>
            <a:off x="0" y="428625"/>
            <a:ext cx="12192000" cy="600075"/>
          </a:xfrm>
          <a:prstGeom prst="rect">
            <a:avLst/>
          </a:prstGeom>
          <a:solidFill>
            <a:srgbClr val="379CC3"/>
          </a:solidFill>
          <a:ln>
            <a:noFill/>
          </a:ln>
          <a:effectLst>
            <a:outerShdw blurRad="762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4" name="Google Shape;74;p10"/>
          <p:cNvSpPr/>
          <p:nvPr/>
        </p:nvSpPr>
        <p:spPr>
          <a:xfrm>
            <a:off x="1" y="5847908"/>
            <a:ext cx="1584252" cy="1020725"/>
          </a:xfrm>
          <a:custGeom>
            <a:avLst/>
            <a:gdLst/>
            <a:ahLst/>
            <a:cxnLst/>
            <a:rect l="l" t="t" r="r" b="b"/>
            <a:pathLst>
              <a:path w="1584252" h="1020725" extrusionOk="0">
                <a:moveTo>
                  <a:pt x="0" y="0"/>
                </a:moveTo>
                <a:lnTo>
                  <a:pt x="1244009" y="0"/>
                </a:lnTo>
                <a:lnTo>
                  <a:pt x="1584252" y="1020725"/>
                </a:lnTo>
                <a:lnTo>
                  <a:pt x="0" y="1016069"/>
                </a:lnTo>
                <a:lnTo>
                  <a:pt x="0" y="0"/>
                </a:lnTo>
                <a:close/>
              </a:path>
            </a:pathLst>
          </a:custGeom>
          <a:blipFill rotWithShape="1">
            <a:blip r:embed="rId2" cstate="email">
              <a:alphaModFix/>
              <a:extLst>
                <a:ext uri="{28A0092B-C50C-407E-A947-70E740481C1C}">
                  <a14:useLocalDpi xmlns:a14="http://schemas.microsoft.com/office/drawing/2010/main"/>
                </a:ext>
              </a:extLst>
            </a:blip>
            <a:tile tx="0" ty="0" sx="12000" sy="12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75" name="Google Shape;75;p10"/>
          <p:cNvSpPr txBox="1">
            <a:spLocks noGrp="1"/>
          </p:cNvSpPr>
          <p:nvPr>
            <p:ph type="title"/>
          </p:nvPr>
        </p:nvSpPr>
        <p:spPr>
          <a:xfrm>
            <a:off x="1257300" y="428625"/>
            <a:ext cx="10439400" cy="676275"/>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4400"/>
              <a:buFont typeface="Century Gothic"/>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body" idx="1"/>
          </p:nvPr>
        </p:nvSpPr>
        <p:spPr>
          <a:xfrm>
            <a:off x="1265320" y="1588168"/>
            <a:ext cx="3267075" cy="265906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0"/>
          <p:cNvSpPr txBox="1">
            <a:spLocks noGrp="1"/>
          </p:cNvSpPr>
          <p:nvPr>
            <p:ph type="body" idx="2"/>
          </p:nvPr>
        </p:nvSpPr>
        <p:spPr>
          <a:xfrm>
            <a:off x="4847473" y="1588168"/>
            <a:ext cx="3267075" cy="265906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body" idx="3"/>
          </p:nvPr>
        </p:nvSpPr>
        <p:spPr>
          <a:xfrm>
            <a:off x="8429625" y="1588168"/>
            <a:ext cx="3267075" cy="2659063"/>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0"/>
          <p:cNvSpPr txBox="1">
            <a:spLocks noGrp="1"/>
          </p:cNvSpPr>
          <p:nvPr>
            <p:ph type="body" idx="4"/>
          </p:nvPr>
        </p:nvSpPr>
        <p:spPr>
          <a:xfrm>
            <a:off x="1265238" y="4535150"/>
            <a:ext cx="10431462" cy="1058862"/>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1000"/>
              </a:spcBef>
              <a:spcAft>
                <a:spcPts val="0"/>
              </a:spcAft>
              <a:buClr>
                <a:schemeClr val="dk1"/>
              </a:buClr>
              <a:buSzPts val="2800"/>
              <a:buChar char="•"/>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7368">
          <p15:clr>
            <a:srgbClr val="FBAE40"/>
          </p15:clr>
        </p15:guide>
        <p15:guide id="2" orient="horz" pos="4152">
          <p15:clr>
            <a:srgbClr val="FBAE40"/>
          </p15:clr>
        </p15:guide>
        <p15:guide id="3" pos="312">
          <p15:clr>
            <a:srgbClr val="FBAE40"/>
          </p15:clr>
        </p15:guide>
        <p15:guide id="4" orient="horz" pos="264">
          <p15:clr>
            <a:srgbClr val="FBAE40"/>
          </p15:clr>
        </p15:guide>
        <p15:guide id="5" orient="horz" pos="696">
          <p15:clr>
            <a:srgbClr val="FBAE40"/>
          </p15:clr>
        </p15:guide>
        <p15:guide id="6" orient="horz" pos="480">
          <p15:clr>
            <a:srgbClr val="FBAE40"/>
          </p15:clr>
        </p15:guide>
        <p15:guide id="7" orient="horz" pos="4080">
          <p15:clr>
            <a:srgbClr val="FBAE40"/>
          </p15:clr>
        </p15:guide>
        <p15:guide id="8" pos="792">
          <p15:clr>
            <a:srgbClr val="FBAE40"/>
          </p15:clr>
        </p15:guide>
        <p15:guide id="9" orient="horz" pos="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7" name="Google Shape;117;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7391400" cy="6858001"/>
          </a:xfrm>
          <a:prstGeom prst="rect">
            <a:avLst/>
          </a:prstGeom>
          <a:noFill/>
          <a:ln>
            <a:noFill/>
          </a:ln>
        </p:spPr>
      </p:pic>
      <p:grpSp>
        <p:nvGrpSpPr>
          <p:cNvPr id="108" name="Google Shape;108;p14"/>
          <p:cNvGrpSpPr/>
          <p:nvPr/>
        </p:nvGrpSpPr>
        <p:grpSpPr>
          <a:xfrm>
            <a:off x="7793727" y="3512470"/>
            <a:ext cx="1969504" cy="1628504"/>
            <a:chOff x="8025208" y="3531159"/>
            <a:chExt cx="1820749" cy="1628504"/>
          </a:xfrm>
        </p:grpSpPr>
        <p:sp>
          <p:nvSpPr>
            <p:cNvPr id="109" name="Google Shape;109;p14"/>
            <p:cNvSpPr txBox="1"/>
            <p:nvPr/>
          </p:nvSpPr>
          <p:spPr>
            <a:xfrm>
              <a:off x="8025208" y="3531159"/>
              <a:ext cx="1820749" cy="3231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chemeClr val="tx1">
                      <a:lumMod val="75000"/>
                      <a:lumOff val="25000"/>
                    </a:schemeClr>
                  </a:solidFill>
                  <a:latin typeface="Century Gothic"/>
                  <a:ea typeface="Century Gothic"/>
                  <a:cs typeface="Century Gothic"/>
                  <a:sym typeface="Century Gothic"/>
                </a:rPr>
                <a:t>Erica O’Connor</a:t>
              </a:r>
              <a:endParaRPr sz="15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10" name="Google Shape;110;p14"/>
            <p:cNvSpPr/>
            <p:nvPr/>
          </p:nvSpPr>
          <p:spPr>
            <a:xfrm>
              <a:off x="8036890" y="3966272"/>
              <a:ext cx="1713900" cy="32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tx1">
                      <a:lumMod val="75000"/>
                      <a:lumOff val="25000"/>
                    </a:schemeClr>
                  </a:solidFill>
                  <a:latin typeface="Century Gothic"/>
                  <a:ea typeface="Century Gothic"/>
                  <a:cs typeface="Century Gothic"/>
                  <a:sym typeface="Century Gothic"/>
                </a:rPr>
                <a:t>Melissa Ferriter</a:t>
              </a:r>
              <a:endParaRPr sz="15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111" name="Google Shape;111;p14"/>
            <p:cNvSpPr/>
            <p:nvPr/>
          </p:nvSpPr>
          <p:spPr>
            <a:xfrm>
              <a:off x="8046764" y="4836498"/>
              <a:ext cx="1713931" cy="3231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tx1">
                      <a:lumMod val="75000"/>
                      <a:lumOff val="25000"/>
                    </a:schemeClr>
                  </a:solidFill>
                  <a:latin typeface="Century Gothic"/>
                  <a:ea typeface="Century Gothic"/>
                  <a:cs typeface="Century Gothic"/>
                  <a:sym typeface="Century Gothic"/>
                </a:rPr>
                <a:t>Christopher Notto</a:t>
              </a:r>
              <a:endParaRPr sz="1500" b="0" i="0" u="none" strike="noStrike" cap="none">
                <a:solidFill>
                  <a:schemeClr val="tx1">
                    <a:lumMod val="75000"/>
                    <a:lumOff val="25000"/>
                  </a:schemeClr>
                </a:solidFill>
                <a:latin typeface="Century Gothic"/>
                <a:ea typeface="Century Gothic"/>
                <a:cs typeface="Century Gothic"/>
                <a:sym typeface="Century Gothic"/>
              </a:endParaRPr>
            </a:p>
          </p:txBody>
        </p:sp>
        <p:sp>
          <p:nvSpPr>
            <p:cNvPr id="112" name="Google Shape;112;p14"/>
            <p:cNvSpPr/>
            <p:nvPr/>
          </p:nvSpPr>
          <p:spPr>
            <a:xfrm>
              <a:off x="8036885" y="4401385"/>
              <a:ext cx="1713931" cy="3231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tx1">
                      <a:lumMod val="75000"/>
                      <a:lumOff val="25000"/>
                    </a:schemeClr>
                  </a:solidFill>
                  <a:latin typeface="Century Gothic"/>
                  <a:ea typeface="Century Gothic"/>
                  <a:cs typeface="Century Gothic"/>
                  <a:sym typeface="Century Gothic"/>
                </a:rPr>
                <a:t>Alice Lin</a:t>
              </a:r>
              <a:endParaRPr sz="1500" b="0" i="0" u="none" strike="noStrike" cap="none">
                <a:solidFill>
                  <a:schemeClr val="tx1">
                    <a:lumMod val="75000"/>
                    <a:lumOff val="25000"/>
                  </a:schemeClr>
                </a:solidFill>
                <a:latin typeface="Century Gothic"/>
                <a:ea typeface="Century Gothic"/>
                <a:cs typeface="Century Gothic"/>
                <a:sym typeface="Century Gothic"/>
              </a:endParaRPr>
            </a:p>
          </p:txBody>
        </p:sp>
      </p:grpSp>
      <p:sp>
        <p:nvSpPr>
          <p:cNvPr id="113" name="Google Shape;113;p14"/>
          <p:cNvSpPr txBox="1"/>
          <p:nvPr/>
        </p:nvSpPr>
        <p:spPr>
          <a:xfrm>
            <a:off x="7793727" y="1118947"/>
            <a:ext cx="3895726" cy="107646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79CC3"/>
              </a:buClr>
              <a:buSzPts val="3200"/>
              <a:buFont typeface="Century Gothic"/>
              <a:buNone/>
            </a:pPr>
            <a:r>
              <a:rPr lang="en-US" sz="3200" b="1" i="0" u="none" strike="noStrike" cap="none" dirty="0">
                <a:solidFill>
                  <a:srgbClr val="379CC3"/>
                </a:solidFill>
                <a:latin typeface="Century Gothic"/>
                <a:ea typeface="Century Gothic"/>
                <a:cs typeface="Century Gothic"/>
                <a:sym typeface="Century Gothic"/>
              </a:rPr>
              <a:t>GREAT LAKES WATER RESOURCES</a:t>
            </a:r>
            <a:endParaRPr sz="3200" b="1" i="0" u="none" strike="noStrike" cap="none" dirty="0">
              <a:solidFill>
                <a:srgbClr val="379CC3"/>
              </a:solidFill>
              <a:latin typeface="Century Gothic"/>
              <a:ea typeface="Century Gothic"/>
              <a:cs typeface="Century Gothic"/>
              <a:sym typeface="Century Gothic"/>
            </a:endParaRPr>
          </a:p>
        </p:txBody>
      </p:sp>
      <p:sp>
        <p:nvSpPr>
          <p:cNvPr id="114" name="Google Shape;114;p14"/>
          <p:cNvSpPr txBox="1"/>
          <p:nvPr/>
        </p:nvSpPr>
        <p:spPr>
          <a:xfrm>
            <a:off x="7799953" y="2332747"/>
            <a:ext cx="3889500" cy="1181100"/>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rgbClr val="3F3F3F"/>
              </a:buClr>
              <a:buSzPts val="1600"/>
              <a:buFont typeface="Arial"/>
              <a:buNone/>
            </a:pPr>
            <a:r>
              <a:rPr lang="en-US" sz="1600" b="0" i="0" u="none" strike="noStrike" cap="none" dirty="0">
                <a:solidFill>
                  <a:schemeClr val="tx1">
                    <a:lumMod val="75000"/>
                    <a:lumOff val="25000"/>
                  </a:schemeClr>
                </a:solidFill>
                <a:latin typeface="Century Gothic"/>
                <a:ea typeface="Century Gothic"/>
                <a:cs typeface="Century Gothic"/>
                <a:sym typeface="Century Gothic"/>
              </a:rPr>
              <a:t>Improving Wetland Change Mapping using Optical and Radar Satellite Sensors to Assess Wetland Gain and Loss Metrics in Minnesota</a:t>
            </a:r>
            <a:r>
              <a:rPr lang="en-US" sz="1600" b="0" i="0" u="none" strike="noStrike" cap="none" dirty="0">
                <a:solidFill>
                  <a:srgbClr val="3F3F3F"/>
                </a:solidFill>
                <a:latin typeface="Century Gothic"/>
                <a:ea typeface="Century Gothic"/>
                <a:cs typeface="Century Gothic"/>
                <a:sym typeface="Century Gothic"/>
              </a:rPr>
              <a:t/>
            </a:r>
            <a:br>
              <a:rPr lang="en-US" sz="1600" b="0" i="0" u="none" strike="noStrike" cap="none" dirty="0">
                <a:solidFill>
                  <a:srgbClr val="3F3F3F"/>
                </a:solidFill>
                <a:latin typeface="Century Gothic"/>
                <a:ea typeface="Century Gothic"/>
                <a:cs typeface="Century Gothic"/>
                <a:sym typeface="Century Gothic"/>
              </a:rPr>
            </a:br>
            <a:endParaRPr sz="1600" b="0" i="0" u="none" strike="noStrike" cap="none" dirty="0">
              <a:solidFill>
                <a:srgbClr val="3F3F3F"/>
              </a:solidFill>
              <a:latin typeface="Century Gothic"/>
              <a:ea typeface="Century Gothic"/>
              <a:cs typeface="Century Gothic"/>
              <a:sym typeface="Century Gothic"/>
            </a:endParaRPr>
          </a:p>
        </p:txBody>
      </p:sp>
      <p:pic>
        <p:nvPicPr>
          <p:cNvPr id="115" name="Google Shape;115;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6065428"/>
            <a:ext cx="12192000" cy="715571"/>
          </a:xfrm>
          <a:prstGeom prst="rect">
            <a:avLst/>
          </a:prstGeom>
          <a:noFill/>
          <a:ln>
            <a:noFill/>
          </a:ln>
        </p:spPr>
      </p:pic>
      <p:sp>
        <p:nvSpPr>
          <p:cNvPr id="116" name="Google Shape;116;p14"/>
          <p:cNvSpPr txBox="1"/>
          <p:nvPr/>
        </p:nvSpPr>
        <p:spPr>
          <a:xfrm>
            <a:off x="3155090" y="6217180"/>
            <a:ext cx="7136613" cy="369332"/>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chemeClr val="bg1"/>
                </a:solidFill>
                <a:latin typeface="Century Gothic"/>
                <a:ea typeface="Century Gothic"/>
                <a:cs typeface="Century Gothic"/>
                <a:sym typeface="Century Gothic"/>
              </a:rPr>
              <a:t>California – JPL | Spring 2019</a:t>
            </a:r>
            <a:endParaRPr sz="1800" b="0" i="0" u="none" strike="noStrike" cap="none" dirty="0">
              <a:solidFill>
                <a:schemeClr val="bg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22"/>
          <p:cNvSpPr txBox="1">
            <a:spLocks noGrp="1"/>
          </p:cNvSpPr>
          <p:nvPr>
            <p:ph type="title"/>
          </p:nvPr>
        </p:nvSpPr>
        <p:spPr>
          <a:xfrm>
            <a:off x="211744" y="190476"/>
            <a:ext cx="11183400" cy="57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Results</a:t>
            </a:r>
            <a:endParaRPr dirty="0"/>
          </a:p>
        </p:txBody>
      </p:sp>
      <p:sp>
        <p:nvSpPr>
          <p:cNvPr id="294" name="Google Shape;294;p22"/>
          <p:cNvSpPr txBox="1"/>
          <p:nvPr/>
        </p:nvSpPr>
        <p:spPr>
          <a:xfrm>
            <a:off x="5784757" y="998531"/>
            <a:ext cx="6010200" cy="6054000"/>
          </a:xfrm>
          <a:prstGeom prst="rect">
            <a:avLst/>
          </a:prstGeom>
          <a:noFill/>
          <a:ln>
            <a:noFill/>
          </a:ln>
        </p:spPr>
        <p:txBody>
          <a:bodyPr spcFirstLastPara="1" wrap="square" lIns="91425" tIns="91425" rIns="91425" bIns="91425" anchor="t" anchorCtr="0">
            <a:noAutofit/>
          </a:bodyPr>
          <a:lstStyle/>
          <a:p>
            <a:pPr marL="457200" indent="-368300" algn="ctr">
              <a:lnSpc>
                <a:spcPct val="90000"/>
              </a:lnSpc>
              <a:spcBef>
                <a:spcPts val="1000"/>
              </a:spcBef>
              <a:buClr>
                <a:srgbClr val="379CC3"/>
              </a:buClr>
              <a:buSzPct val="100000"/>
              <a:buFont typeface="Webdings" panose="05030102010509060703" pitchFamily="18" charset="2"/>
              <a:buChar char="4"/>
            </a:pPr>
            <a:r>
              <a:rPr lang="en-US" sz="2400" dirty="0">
                <a:solidFill>
                  <a:schemeClr val="tx1">
                    <a:lumMod val="75000"/>
                    <a:lumOff val="25000"/>
                  </a:schemeClr>
                </a:solidFill>
                <a:latin typeface="Century Gothic" panose="020B0502020202020204" pitchFamily="34" charset="0"/>
              </a:rPr>
              <a:t>An overall classification accuracy of </a:t>
            </a:r>
            <a:r>
              <a:rPr lang="en-US" sz="2400" b="1" dirty="0">
                <a:solidFill>
                  <a:schemeClr val="tx1">
                    <a:lumMod val="75000"/>
                    <a:lumOff val="25000"/>
                  </a:schemeClr>
                </a:solidFill>
                <a:latin typeface="Century Gothic" panose="020B0502020202020204" pitchFamily="34" charset="0"/>
              </a:rPr>
              <a:t>87%</a:t>
            </a:r>
            <a:r>
              <a:rPr lang="en-US" sz="2400" dirty="0">
                <a:solidFill>
                  <a:schemeClr val="tx1">
                    <a:lumMod val="75000"/>
                    <a:lumOff val="25000"/>
                  </a:schemeClr>
                </a:solidFill>
                <a:latin typeface="Century Gothic" panose="020B0502020202020204" pitchFamily="34" charset="0"/>
              </a:rPr>
              <a:t> was achieved, when comparing the </a:t>
            </a:r>
            <a:r>
              <a:rPr lang="en-US" sz="2400" b="1" dirty="0">
                <a:solidFill>
                  <a:schemeClr val="tx1">
                    <a:lumMod val="75000"/>
                    <a:lumOff val="25000"/>
                  </a:schemeClr>
                </a:solidFill>
                <a:latin typeface="Century Gothic" panose="020B0502020202020204" pitchFamily="34" charset="0"/>
              </a:rPr>
              <a:t>Random Forest </a:t>
            </a:r>
            <a:r>
              <a:rPr lang="en-US" sz="2400" dirty="0">
                <a:solidFill>
                  <a:schemeClr val="tx1">
                    <a:lumMod val="75000"/>
                    <a:lumOff val="25000"/>
                  </a:schemeClr>
                </a:solidFill>
                <a:latin typeface="Century Gothic" panose="020B0502020202020204" pitchFamily="34" charset="0"/>
              </a:rPr>
              <a:t>classification to the </a:t>
            </a:r>
            <a:r>
              <a:rPr lang="en-US" sz="2400" b="1" dirty="0">
                <a:solidFill>
                  <a:schemeClr val="tx1">
                    <a:lumMod val="75000"/>
                    <a:lumOff val="25000"/>
                  </a:schemeClr>
                </a:solidFill>
                <a:latin typeface="Century Gothic" panose="020B0502020202020204" pitchFamily="34" charset="0"/>
              </a:rPr>
              <a:t>field data points</a:t>
            </a:r>
            <a:r>
              <a:rPr lang="en-US" sz="2400" dirty="0">
                <a:solidFill>
                  <a:schemeClr val="tx1">
                    <a:lumMod val="75000"/>
                    <a:lumOff val="25000"/>
                  </a:schemeClr>
                </a:solidFill>
                <a:latin typeface="Century Gothic" panose="020B0502020202020204" pitchFamily="34" charset="0"/>
              </a:rPr>
              <a:t>.</a:t>
            </a:r>
          </a:p>
          <a:p>
            <a:pPr marL="457200" lvl="0" indent="-368300">
              <a:lnSpc>
                <a:spcPct val="90000"/>
              </a:lnSpc>
              <a:spcBef>
                <a:spcPts val="1000"/>
              </a:spcBef>
              <a:buClr>
                <a:srgbClr val="379CC3"/>
              </a:buClr>
              <a:buSzPts val="2200"/>
              <a:buFont typeface="Webdings" panose="05030102010509060703" pitchFamily="18" charset="2"/>
              <a:buChar char="4"/>
            </a:pPr>
            <a:endParaRPr sz="2600" b="0" i="0" u="none" strike="noStrike" cap="none" dirty="0">
              <a:solidFill>
                <a:srgbClr val="3F3F3F"/>
              </a:solidFill>
              <a:latin typeface="Century Gothic"/>
              <a:ea typeface="Century Gothic"/>
              <a:cs typeface="Century Gothic"/>
              <a:sym typeface="Century Gothic"/>
            </a:endParaRPr>
          </a:p>
        </p:txBody>
      </p:sp>
      <p:sp>
        <p:nvSpPr>
          <p:cNvPr id="295" name="Google Shape;295;p22"/>
          <p:cNvSpPr txBox="1"/>
          <p:nvPr/>
        </p:nvSpPr>
        <p:spPr>
          <a:xfrm>
            <a:off x="165775" y="5239175"/>
            <a:ext cx="1980900" cy="9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solidFill>
                  <a:schemeClr val="lt1"/>
                </a:solidFill>
                <a:latin typeface="Century Gothic"/>
                <a:ea typeface="Century Gothic"/>
                <a:cs typeface="Century Gothic"/>
                <a:sym typeface="Century Gothic"/>
              </a:rPr>
              <a:t>0  25  50  100  150   200</a:t>
            </a:r>
            <a:endParaRPr sz="1100" b="1">
              <a:solidFill>
                <a:schemeClr val="lt1"/>
              </a:solidFill>
              <a:latin typeface="Century Gothic"/>
              <a:ea typeface="Century Gothic"/>
              <a:cs typeface="Century Gothic"/>
              <a:sym typeface="Century Gothic"/>
            </a:endParaRPr>
          </a:p>
        </p:txBody>
      </p:sp>
      <p:sp>
        <p:nvSpPr>
          <p:cNvPr id="296" name="Google Shape;296;p22"/>
          <p:cNvSpPr txBox="1"/>
          <p:nvPr/>
        </p:nvSpPr>
        <p:spPr>
          <a:xfrm>
            <a:off x="171450" y="6448425"/>
            <a:ext cx="4728314"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bg1"/>
                </a:solidFill>
                <a:latin typeface="Century Gothic"/>
                <a:ea typeface="Century Gothic"/>
                <a:cs typeface="Century Gothic"/>
                <a:sym typeface="Century Gothic"/>
              </a:rPr>
              <a:t>Image Credit: Great Lakes Water Resources Team</a:t>
            </a:r>
            <a:endParaRPr dirty="0">
              <a:solidFill>
                <a:schemeClr val="bg1"/>
              </a:solidFill>
              <a:latin typeface="Century Gothic"/>
              <a:ea typeface="Century Gothic"/>
              <a:cs typeface="Century Gothic"/>
              <a:sym typeface="Century Gothic"/>
            </a:endParaRPr>
          </a:p>
        </p:txBody>
      </p:sp>
      <p:sp>
        <p:nvSpPr>
          <p:cNvPr id="302" name="Google Shape;302;p22"/>
          <p:cNvSpPr txBox="1"/>
          <p:nvPr/>
        </p:nvSpPr>
        <p:spPr>
          <a:xfrm>
            <a:off x="128420" y="740906"/>
            <a:ext cx="5246065" cy="447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chemeClr val="tx1">
                    <a:lumMod val="75000"/>
                    <a:lumOff val="25000"/>
                  </a:schemeClr>
                </a:solidFill>
                <a:latin typeface="Century Gothic"/>
                <a:ea typeface="Century Gothic"/>
                <a:cs typeface="Century Gothic"/>
                <a:sym typeface="Century Gothic"/>
              </a:rPr>
              <a:t>Random Forest Classification Map</a:t>
            </a:r>
            <a:endParaRPr sz="2400" dirty="0">
              <a:solidFill>
                <a:schemeClr val="tx1">
                  <a:lumMod val="75000"/>
                  <a:lumOff val="25000"/>
                </a:schemeClr>
              </a:solidFill>
              <a:latin typeface="Century Gothic"/>
              <a:ea typeface="Century Gothic"/>
              <a:cs typeface="Century Gothic"/>
              <a:sym typeface="Century Gothic"/>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5142"/>
          <a:stretch/>
        </p:blipFill>
        <p:spPr>
          <a:xfrm>
            <a:off x="211744" y="1391543"/>
            <a:ext cx="4408218" cy="5056882"/>
          </a:xfrm>
          <a:prstGeom prst="rect">
            <a:avLst/>
          </a:prstGeom>
        </p:spPr>
      </p:pic>
      <p:sp>
        <p:nvSpPr>
          <p:cNvPr id="14" name="Rectangle 13"/>
          <p:cNvSpPr/>
          <p:nvPr/>
        </p:nvSpPr>
        <p:spPr>
          <a:xfrm>
            <a:off x="1458569" y="1339078"/>
            <a:ext cx="4127863" cy="1138773"/>
          </a:xfrm>
          <a:prstGeom prst="rect">
            <a:avLst/>
          </a:prstGeom>
        </p:spPr>
        <p:txBody>
          <a:bodyPr wrap="square">
            <a:spAutoFit/>
          </a:bodyPr>
          <a:lstStyle/>
          <a:p>
            <a:pPr algn="ctr"/>
            <a:r>
              <a:rPr lang="en-US" sz="2000" b="1" dirty="0">
                <a:solidFill>
                  <a:srgbClr val="379CC3"/>
                </a:solidFill>
                <a:latin typeface="Century Gothic" panose="020B0502020202020204" pitchFamily="34" charset="0"/>
              </a:rPr>
              <a:t>Random Forest Classification: </a:t>
            </a:r>
            <a:endParaRPr lang="en-US" sz="2000" dirty="0">
              <a:solidFill>
                <a:srgbClr val="379CC3"/>
              </a:solidFill>
              <a:latin typeface="Century Gothic" panose="020B0502020202020204" pitchFamily="34" charset="0"/>
            </a:endParaRPr>
          </a:p>
          <a:p>
            <a:pPr algn="ctr"/>
            <a:r>
              <a:rPr lang="en-US" sz="2000" dirty="0">
                <a:solidFill>
                  <a:schemeClr val="tx1">
                    <a:lumMod val="75000"/>
                    <a:lumOff val="25000"/>
                  </a:schemeClr>
                </a:solidFill>
                <a:latin typeface="Century Gothic" panose="020B0502020202020204" pitchFamily="34" charset="0"/>
              </a:rPr>
              <a:t>2017 Growing Season</a:t>
            </a:r>
          </a:p>
          <a:p>
            <a:r>
              <a:rPr lang="en-US" dirty="0">
                <a:latin typeface="Century Gothic" panose="020B0502020202020204" pitchFamily="34" charset="0"/>
              </a:rPr>
              <a:t/>
            </a:r>
            <a:br>
              <a:rPr lang="en-US" dirty="0">
                <a:latin typeface="Century Gothic" panose="020B0502020202020204" pitchFamily="34" charset="0"/>
              </a:rPr>
            </a:br>
            <a:endParaRPr lang="en-US" dirty="0">
              <a:latin typeface="Century Gothic" panose="020B0502020202020204" pitchFamily="34" charset="0"/>
            </a:endParaRPr>
          </a:p>
        </p:txBody>
      </p:sp>
      <p:sp>
        <p:nvSpPr>
          <p:cNvPr id="15" name="TextBox 14"/>
          <p:cNvSpPr txBox="1"/>
          <p:nvPr/>
        </p:nvSpPr>
        <p:spPr>
          <a:xfrm>
            <a:off x="3373077" y="4217613"/>
            <a:ext cx="879141" cy="307777"/>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Upland</a:t>
            </a:r>
          </a:p>
        </p:txBody>
      </p:sp>
      <p:sp>
        <p:nvSpPr>
          <p:cNvPr id="18" name="TextBox 17"/>
          <p:cNvSpPr txBox="1"/>
          <p:nvPr/>
        </p:nvSpPr>
        <p:spPr>
          <a:xfrm>
            <a:off x="3118152" y="5237424"/>
            <a:ext cx="2100688" cy="307777"/>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0    </a:t>
            </a:r>
            <a:r>
              <a:rPr lang="en-US" dirty="0" smtClean="0">
                <a:solidFill>
                  <a:schemeClr val="tx1">
                    <a:lumMod val="75000"/>
                    <a:lumOff val="25000"/>
                  </a:schemeClr>
                </a:solidFill>
                <a:latin typeface="Century Gothic" panose="020B0502020202020204" pitchFamily="34" charset="0"/>
              </a:rPr>
              <a:t>500  1000 km</a:t>
            </a:r>
            <a:endParaRPr lang="en-US" dirty="0">
              <a:solidFill>
                <a:schemeClr val="tx1">
                  <a:lumMod val="75000"/>
                  <a:lumOff val="25000"/>
                </a:schemeClr>
              </a:solidFill>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614688552"/>
              </p:ext>
            </p:extLst>
          </p:nvPr>
        </p:nvGraphicFramePr>
        <p:xfrm>
          <a:off x="5663760" y="3252652"/>
          <a:ext cx="6000750" cy="2791385"/>
        </p:xfrm>
        <a:graphic>
          <a:graphicData uri="http://schemas.openxmlformats.org/drawingml/2006/table">
            <a:tbl>
              <a:tblPr/>
              <a:tblGrid>
                <a:gridCol w="3000375">
                  <a:extLst>
                    <a:ext uri="{9D8B030D-6E8A-4147-A177-3AD203B41FA5}">
                      <a16:colId xmlns:a16="http://schemas.microsoft.com/office/drawing/2014/main" xmlns="" val="2476631832"/>
                    </a:ext>
                  </a:extLst>
                </a:gridCol>
                <a:gridCol w="3000375">
                  <a:extLst>
                    <a:ext uri="{9D8B030D-6E8A-4147-A177-3AD203B41FA5}">
                      <a16:colId xmlns:a16="http://schemas.microsoft.com/office/drawing/2014/main" xmlns="" val="1734700963"/>
                    </a:ext>
                  </a:extLst>
                </a:gridCol>
              </a:tblGrid>
              <a:tr h="558277">
                <a:tc>
                  <a:txBody>
                    <a:bodyPr/>
                    <a:lstStyle/>
                    <a:p>
                      <a:pPr algn="ctr" rtl="0" fontAlgn="t">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Accuracy Assessment</a:t>
                      </a:r>
                      <a:endParaRPr lang="en-US" dirty="0">
                        <a:solidFill>
                          <a:schemeClr val="tx1">
                            <a:lumMod val="75000"/>
                            <a:lumOff val="25000"/>
                          </a:schemeClr>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E3F2E9"/>
                    </a:solidFill>
                  </a:tcPr>
                </a:tc>
                <a:tc>
                  <a:txBody>
                    <a:bodyPr/>
                    <a:lstStyle/>
                    <a:p>
                      <a:pPr algn="ctr" rtl="0" fontAlgn="t">
                        <a:spcBef>
                          <a:spcPts val="0"/>
                        </a:spcBef>
                        <a:spcAft>
                          <a:spcPts val="0"/>
                        </a:spcAft>
                      </a:pPr>
                      <a:r>
                        <a:rPr lang="en-US" sz="1400" b="1" i="0" u="none" strike="noStrike">
                          <a:solidFill>
                            <a:schemeClr val="tx1">
                              <a:lumMod val="75000"/>
                              <a:lumOff val="25000"/>
                            </a:schemeClr>
                          </a:solidFill>
                          <a:effectLst/>
                          <a:latin typeface="Century Gothic" panose="020B0502020202020204" pitchFamily="34" charset="0"/>
                        </a:rPr>
                        <a:t>Overall Accuracy</a:t>
                      </a:r>
                      <a:endParaRPr lang="en-US">
                        <a:solidFill>
                          <a:schemeClr val="tx1">
                            <a:lumMod val="75000"/>
                            <a:lumOff val="25000"/>
                          </a:schemeClr>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solidFill>
                      <a:srgbClr val="E3F2E9"/>
                    </a:solidFill>
                  </a:tcPr>
                </a:tc>
                <a:extLst>
                  <a:ext uri="{0D108BD9-81ED-4DB2-BD59-A6C34878D82A}">
                    <a16:rowId xmlns:a16="http://schemas.microsoft.com/office/drawing/2014/main" xmlns="" val="2621616367"/>
                  </a:ext>
                </a:extLst>
              </a:tr>
              <a:tr h="558277">
                <a:tc>
                  <a:txBody>
                    <a:bodyPr/>
                    <a:lstStyle/>
                    <a:p>
                      <a:pPr algn="ctr" rtl="0" fontAlgn="t">
                        <a:spcBef>
                          <a:spcPts val="0"/>
                        </a:spcBef>
                        <a:spcAft>
                          <a:spcPts val="0"/>
                        </a:spcAft>
                      </a:pPr>
                      <a:r>
                        <a:rPr lang="en-US" sz="1400" b="0" i="0" u="none" strike="noStrike" dirty="0">
                          <a:solidFill>
                            <a:schemeClr val="tx1">
                              <a:lumMod val="75000"/>
                              <a:lumOff val="25000"/>
                            </a:schemeClr>
                          </a:solidFill>
                          <a:effectLst/>
                          <a:latin typeface="Century Gothic" panose="020B0502020202020204" pitchFamily="34" charset="0"/>
                        </a:rPr>
                        <a:t>Random Forest to Field Data</a:t>
                      </a:r>
                      <a:endParaRPr lang="en-US" dirty="0">
                        <a:solidFill>
                          <a:schemeClr val="tx1">
                            <a:lumMod val="75000"/>
                            <a:lumOff val="25000"/>
                          </a:schemeClr>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chemeClr val="tx1">
                              <a:lumMod val="75000"/>
                              <a:lumOff val="25000"/>
                            </a:schemeClr>
                          </a:solidFill>
                          <a:effectLst/>
                          <a:latin typeface="Century Gothic" panose="020B0502020202020204" pitchFamily="34" charset="0"/>
                        </a:rPr>
                        <a:t>87%</a:t>
                      </a:r>
                      <a:endParaRPr lang="en-US" dirty="0">
                        <a:solidFill>
                          <a:schemeClr val="tx1">
                            <a:lumMod val="75000"/>
                            <a:lumOff val="25000"/>
                          </a:schemeClr>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1664759234"/>
                  </a:ext>
                </a:extLst>
              </a:tr>
              <a:tr h="558277">
                <a:tc>
                  <a:txBody>
                    <a:bodyPr/>
                    <a:lstStyle/>
                    <a:p>
                      <a:pPr algn="ctr" rtl="0" fontAlgn="t">
                        <a:spcBef>
                          <a:spcPts val="0"/>
                        </a:spcBef>
                        <a:spcAft>
                          <a:spcPts val="0"/>
                        </a:spcAft>
                      </a:pPr>
                      <a:r>
                        <a:rPr lang="en-US" sz="1400" b="0" i="0" u="none" strike="noStrike" dirty="0">
                          <a:solidFill>
                            <a:schemeClr val="tx1">
                              <a:lumMod val="75000"/>
                              <a:lumOff val="25000"/>
                            </a:schemeClr>
                          </a:solidFill>
                          <a:effectLst/>
                          <a:latin typeface="Century Gothic" panose="020B0502020202020204" pitchFamily="34" charset="0"/>
                        </a:rPr>
                        <a:t>Random Forest to NWI</a:t>
                      </a:r>
                      <a:endParaRPr lang="en-US" dirty="0">
                        <a:solidFill>
                          <a:schemeClr val="tx1">
                            <a:lumMod val="75000"/>
                            <a:lumOff val="25000"/>
                          </a:schemeClr>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chemeClr val="tx1">
                              <a:lumMod val="75000"/>
                              <a:lumOff val="25000"/>
                            </a:schemeClr>
                          </a:solidFill>
                          <a:effectLst/>
                          <a:latin typeface="Century Gothic" panose="020B0502020202020204" pitchFamily="34" charset="0"/>
                        </a:rPr>
                        <a:t>55%</a:t>
                      </a:r>
                      <a:endParaRPr lang="en-US" dirty="0">
                        <a:solidFill>
                          <a:schemeClr val="tx1">
                            <a:lumMod val="75000"/>
                            <a:lumOff val="25000"/>
                          </a:schemeClr>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441770025"/>
                  </a:ext>
                </a:extLst>
              </a:tr>
              <a:tr h="558277">
                <a:tc>
                  <a:txBody>
                    <a:bodyPr/>
                    <a:lstStyle/>
                    <a:p>
                      <a:pPr algn="ctr" rtl="0" fontAlgn="t">
                        <a:spcBef>
                          <a:spcPts val="0"/>
                        </a:spcBef>
                        <a:spcAft>
                          <a:spcPts val="0"/>
                        </a:spcAft>
                      </a:pPr>
                      <a:r>
                        <a:rPr lang="en-US" sz="1400" b="0" i="0" u="none" strike="noStrike" dirty="0">
                          <a:solidFill>
                            <a:schemeClr val="tx1">
                              <a:lumMod val="75000"/>
                              <a:lumOff val="25000"/>
                            </a:schemeClr>
                          </a:solidFill>
                          <a:effectLst/>
                          <a:latin typeface="Century Gothic" panose="020B0502020202020204" pitchFamily="34" charset="0"/>
                        </a:rPr>
                        <a:t>Threshold Map to Field Data</a:t>
                      </a:r>
                      <a:endParaRPr lang="en-US" dirty="0">
                        <a:solidFill>
                          <a:schemeClr val="tx1">
                            <a:lumMod val="75000"/>
                            <a:lumOff val="25000"/>
                          </a:schemeClr>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chemeClr val="tx1">
                              <a:lumMod val="75000"/>
                              <a:lumOff val="25000"/>
                            </a:schemeClr>
                          </a:solidFill>
                          <a:effectLst/>
                          <a:latin typeface="Century Gothic" panose="020B0502020202020204" pitchFamily="34" charset="0"/>
                        </a:rPr>
                        <a:t>49%</a:t>
                      </a:r>
                      <a:endParaRPr lang="en-US" dirty="0">
                        <a:solidFill>
                          <a:schemeClr val="tx1">
                            <a:lumMod val="75000"/>
                            <a:lumOff val="25000"/>
                          </a:schemeClr>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147333549"/>
                  </a:ext>
                </a:extLst>
              </a:tr>
              <a:tr h="558277">
                <a:tc>
                  <a:txBody>
                    <a:bodyPr/>
                    <a:lstStyle/>
                    <a:p>
                      <a:pPr algn="ctr" rtl="0" fontAlgn="t">
                        <a:spcBef>
                          <a:spcPts val="0"/>
                        </a:spcBef>
                        <a:spcAft>
                          <a:spcPts val="0"/>
                        </a:spcAft>
                      </a:pPr>
                      <a:r>
                        <a:rPr lang="en-US" sz="1400" b="0" i="0" u="none" strike="noStrike" dirty="0">
                          <a:solidFill>
                            <a:schemeClr val="tx1">
                              <a:lumMod val="75000"/>
                              <a:lumOff val="25000"/>
                            </a:schemeClr>
                          </a:solidFill>
                          <a:effectLst/>
                          <a:latin typeface="Century Gothic" panose="020B0502020202020204" pitchFamily="34" charset="0"/>
                        </a:rPr>
                        <a:t>Threshold Map to NWI</a:t>
                      </a:r>
                      <a:endParaRPr lang="en-US" dirty="0">
                        <a:solidFill>
                          <a:schemeClr val="tx1">
                            <a:lumMod val="75000"/>
                            <a:lumOff val="25000"/>
                          </a:schemeClr>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algn="ctr" rtl="0" fontAlgn="t">
                        <a:spcBef>
                          <a:spcPts val="0"/>
                        </a:spcBef>
                        <a:spcAft>
                          <a:spcPts val="0"/>
                        </a:spcAft>
                      </a:pPr>
                      <a:r>
                        <a:rPr lang="en-US" sz="1400" b="0" i="0" u="none" strike="noStrike" dirty="0">
                          <a:solidFill>
                            <a:schemeClr val="tx1">
                              <a:lumMod val="75000"/>
                              <a:lumOff val="25000"/>
                            </a:schemeClr>
                          </a:solidFill>
                          <a:effectLst/>
                          <a:latin typeface="Century Gothic" panose="020B0502020202020204" pitchFamily="34" charset="0"/>
                        </a:rPr>
                        <a:t>44%</a:t>
                      </a:r>
                      <a:endParaRPr lang="en-US" dirty="0">
                        <a:solidFill>
                          <a:schemeClr val="tx1">
                            <a:lumMod val="75000"/>
                            <a:lumOff val="25000"/>
                          </a:schemeClr>
                        </a:solidFill>
                        <a:effectLst/>
                      </a:endParaRPr>
                    </a:p>
                  </a:txBody>
                  <a:tcPr marL="95250" marR="95250" marT="95250" marB="95250">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xmlns="" val="1535949758"/>
                  </a:ext>
                </a:extLst>
              </a:tr>
            </a:tbl>
          </a:graphicData>
        </a:graphic>
      </p:graphicFrame>
      <p:sp>
        <p:nvSpPr>
          <p:cNvPr id="3" name="Rectangle 1"/>
          <p:cNvSpPr>
            <a:spLocks noChangeArrowheads="1"/>
          </p:cNvSpPr>
          <p:nvPr/>
        </p:nvSpPr>
        <p:spPr bwMode="auto">
          <a:xfrm>
            <a:off x="5663760" y="402553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4095750" y="4254131"/>
            <a:ext cx="227772" cy="655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373077" y="4452499"/>
            <a:ext cx="1324202" cy="307777"/>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Open Water</a:t>
            </a:r>
          </a:p>
        </p:txBody>
      </p:sp>
      <p:sp>
        <p:nvSpPr>
          <p:cNvPr id="17" name="TextBox 16"/>
          <p:cNvSpPr txBox="1"/>
          <p:nvPr/>
        </p:nvSpPr>
        <p:spPr>
          <a:xfrm>
            <a:off x="3373077" y="4722278"/>
            <a:ext cx="1022241" cy="307777"/>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Wetland</a:t>
            </a:r>
          </a:p>
        </p:txBody>
      </p:sp>
      <p:grpSp>
        <p:nvGrpSpPr>
          <p:cNvPr id="5" name="Group 4"/>
          <p:cNvGrpSpPr/>
          <p:nvPr/>
        </p:nvGrpSpPr>
        <p:grpSpPr>
          <a:xfrm>
            <a:off x="4607577" y="4187853"/>
            <a:ext cx="292187" cy="920981"/>
            <a:chOff x="3823780" y="2982097"/>
            <a:chExt cx="292187" cy="920981"/>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87338" t="57654" r="6800" b="28922"/>
            <a:stretch/>
          </p:blipFill>
          <p:spPr>
            <a:xfrm>
              <a:off x="3857550" y="2982097"/>
              <a:ext cx="258417" cy="715617"/>
            </a:xfrm>
            <a:prstGeom prst="rect">
              <a:avLst/>
            </a:prstGeom>
          </p:spPr>
        </p:pic>
        <p:sp>
          <p:nvSpPr>
            <p:cNvPr id="20" name="TextBox 19"/>
            <p:cNvSpPr txBox="1"/>
            <p:nvPr/>
          </p:nvSpPr>
          <p:spPr>
            <a:xfrm>
              <a:off x="3823780" y="3595301"/>
              <a:ext cx="281909" cy="307777"/>
            </a:xfrm>
            <a:prstGeom prst="rect">
              <a:avLst/>
            </a:prstGeom>
            <a:noFill/>
          </p:spPr>
          <p:txBody>
            <a:bodyPr wrap="square" rtlCol="0">
              <a:spAutoFit/>
            </a:bodyPr>
            <a:lstStyle/>
            <a:p>
              <a:r>
                <a:rPr lang="en-US" dirty="0" smtClean="0">
                  <a:solidFill>
                    <a:schemeClr val="tx1">
                      <a:lumMod val="75000"/>
                      <a:lumOff val="25000"/>
                    </a:schemeClr>
                  </a:solidFill>
                  <a:latin typeface="Century Gothic" panose="020B0502020202020204" pitchFamily="34" charset="0"/>
                </a:rPr>
                <a:t>N</a:t>
              </a:r>
              <a:endParaRPr lang="en-US" dirty="0">
                <a:solidFill>
                  <a:schemeClr val="tx1">
                    <a:lumMod val="75000"/>
                    <a:lumOff val="25000"/>
                  </a:schemeClr>
                </a:solidFill>
                <a:latin typeface="Century Gothic" panose="020B0502020202020204"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3"/>
          <p:cNvSpPr txBox="1">
            <a:spLocks noGrp="1"/>
          </p:cNvSpPr>
          <p:nvPr>
            <p:ph type="title"/>
          </p:nvPr>
        </p:nvSpPr>
        <p:spPr>
          <a:xfrm>
            <a:off x="211744" y="190476"/>
            <a:ext cx="11183400" cy="57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Results: </a:t>
            </a:r>
            <a:r>
              <a:rPr lang="en-US" dirty="0" err="1"/>
              <a:t>Thresholding</a:t>
            </a:r>
            <a:endParaRPr dirty="0"/>
          </a:p>
        </p:txBody>
      </p:sp>
      <p:sp>
        <p:nvSpPr>
          <p:cNvPr id="310" name="Google Shape;310;p23"/>
          <p:cNvSpPr txBox="1"/>
          <p:nvPr/>
        </p:nvSpPr>
        <p:spPr>
          <a:xfrm>
            <a:off x="1585475" y="974913"/>
            <a:ext cx="727800" cy="37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dirty="0">
                <a:solidFill>
                  <a:schemeClr val="tx1">
                    <a:lumMod val="75000"/>
                    <a:lumOff val="25000"/>
                  </a:schemeClr>
                </a:solidFill>
                <a:latin typeface="Century Gothic"/>
                <a:ea typeface="Century Gothic"/>
                <a:cs typeface="Century Gothic"/>
                <a:sym typeface="Century Gothic"/>
              </a:rPr>
              <a:t>NWI</a:t>
            </a:r>
            <a:endParaRPr sz="18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14" name="Google Shape;314;p23"/>
          <p:cNvSpPr txBox="1"/>
          <p:nvPr/>
        </p:nvSpPr>
        <p:spPr>
          <a:xfrm>
            <a:off x="171449" y="6448425"/>
            <a:ext cx="4550675"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solidFill>
                  <a:schemeClr val="bg1"/>
                </a:solidFill>
                <a:latin typeface="Century Gothic"/>
                <a:ea typeface="Century Gothic"/>
                <a:cs typeface="Century Gothic"/>
                <a:sym typeface="Century Gothic"/>
              </a:rPr>
              <a:t>Image Credit: Great Lakes Water Resources Team</a:t>
            </a:r>
            <a:endParaRPr dirty="0">
              <a:solidFill>
                <a:schemeClr val="bg1"/>
              </a:solidFill>
              <a:latin typeface="Century Gothic"/>
              <a:ea typeface="Century Gothic"/>
              <a:cs typeface="Century Gothic"/>
              <a:sym typeface="Century Gothic"/>
            </a:endParaRPr>
          </a:p>
        </p:txBody>
      </p:sp>
      <p:pic>
        <p:nvPicPr>
          <p:cNvPr id="315" name="Google Shape;315;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755802" y="1386400"/>
            <a:ext cx="6775002" cy="3372573"/>
          </a:xfrm>
          <a:prstGeom prst="rect">
            <a:avLst/>
          </a:prstGeom>
          <a:noFill/>
          <a:ln>
            <a:noFill/>
          </a:ln>
        </p:spPr>
      </p:pic>
      <p:pic>
        <p:nvPicPr>
          <p:cNvPr id="316" name="Google Shape;316;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8452" y="1386400"/>
            <a:ext cx="3380023" cy="3372573"/>
          </a:xfrm>
          <a:prstGeom prst="rect">
            <a:avLst/>
          </a:prstGeom>
          <a:noFill/>
          <a:ln>
            <a:noFill/>
          </a:ln>
        </p:spPr>
      </p:pic>
      <p:grpSp>
        <p:nvGrpSpPr>
          <p:cNvPr id="3" name="Group 2"/>
          <p:cNvGrpSpPr/>
          <p:nvPr/>
        </p:nvGrpSpPr>
        <p:grpSpPr>
          <a:xfrm>
            <a:off x="10622895" y="2219115"/>
            <a:ext cx="1620821" cy="1186998"/>
            <a:chOff x="10539825" y="1386400"/>
            <a:chExt cx="1620821" cy="1186998"/>
          </a:xfrm>
        </p:grpSpPr>
        <p:sp>
          <p:nvSpPr>
            <p:cNvPr id="311" name="Google Shape;311;p23"/>
            <p:cNvSpPr txBox="1"/>
            <p:nvPr/>
          </p:nvSpPr>
          <p:spPr>
            <a:xfrm>
              <a:off x="10822046" y="1412704"/>
              <a:ext cx="897900" cy="1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Upland</a:t>
              </a:r>
              <a:endParaRPr dirty="0">
                <a:solidFill>
                  <a:schemeClr val="tx1">
                    <a:lumMod val="75000"/>
                    <a:lumOff val="25000"/>
                  </a:schemeClr>
                </a:solidFill>
                <a:latin typeface="Century Gothic"/>
                <a:ea typeface="Century Gothic"/>
                <a:cs typeface="Century Gothic"/>
                <a:sym typeface="Century Gothic"/>
              </a:endParaRPr>
            </a:p>
          </p:txBody>
        </p:sp>
        <p:sp>
          <p:nvSpPr>
            <p:cNvPr id="312" name="Google Shape;312;p23"/>
            <p:cNvSpPr txBox="1"/>
            <p:nvPr/>
          </p:nvSpPr>
          <p:spPr>
            <a:xfrm>
              <a:off x="10822046" y="1788484"/>
              <a:ext cx="1338600" cy="33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Open Water</a:t>
              </a:r>
              <a:endParaRPr dirty="0">
                <a:solidFill>
                  <a:schemeClr val="tx1">
                    <a:lumMod val="75000"/>
                    <a:lumOff val="25000"/>
                  </a:schemeClr>
                </a:solidFill>
                <a:latin typeface="Century Gothic"/>
                <a:ea typeface="Century Gothic"/>
                <a:cs typeface="Century Gothic"/>
                <a:sym typeface="Century Gothic"/>
              </a:endParaRPr>
            </a:p>
          </p:txBody>
        </p:sp>
        <p:sp>
          <p:nvSpPr>
            <p:cNvPr id="313" name="Google Shape;313;p23"/>
            <p:cNvSpPr txBox="1"/>
            <p:nvPr/>
          </p:nvSpPr>
          <p:spPr>
            <a:xfrm>
              <a:off x="10822046" y="2164704"/>
              <a:ext cx="1054800" cy="1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Wetland</a:t>
              </a:r>
              <a:endParaRPr dirty="0">
                <a:solidFill>
                  <a:schemeClr val="tx1">
                    <a:lumMod val="75000"/>
                    <a:lumOff val="25000"/>
                  </a:schemeClr>
                </a:solidFill>
                <a:latin typeface="Century Gothic"/>
                <a:ea typeface="Century Gothic"/>
                <a:cs typeface="Century Gothic"/>
                <a:sym typeface="Century Gothic"/>
              </a:endParaRPr>
            </a:p>
          </p:txBody>
        </p:sp>
        <p:pic>
          <p:nvPicPr>
            <p:cNvPr id="318" name="Google Shape;318;p2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0539825" y="1386400"/>
              <a:ext cx="361078" cy="1186998"/>
            </a:xfrm>
            <a:prstGeom prst="rect">
              <a:avLst/>
            </a:prstGeom>
            <a:noFill/>
            <a:ln>
              <a:noFill/>
            </a:ln>
          </p:spPr>
        </p:pic>
      </p:grpSp>
      <p:sp>
        <p:nvSpPr>
          <p:cNvPr id="319" name="Google Shape;319;p23"/>
          <p:cNvSpPr txBox="1"/>
          <p:nvPr/>
        </p:nvSpPr>
        <p:spPr>
          <a:xfrm>
            <a:off x="5119600" y="974913"/>
            <a:ext cx="727800" cy="37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a:solidFill>
                  <a:schemeClr val="tx1">
                    <a:lumMod val="75000"/>
                    <a:lumOff val="25000"/>
                  </a:schemeClr>
                </a:solidFill>
                <a:latin typeface="Century Gothic"/>
                <a:ea typeface="Century Gothic"/>
                <a:cs typeface="Century Gothic"/>
                <a:sym typeface="Century Gothic"/>
              </a:rPr>
              <a:t>2017</a:t>
            </a:r>
            <a:endParaRPr sz="1800" b="1" i="0" u="none" strike="noStrike" cap="none">
              <a:solidFill>
                <a:schemeClr val="tx1">
                  <a:lumMod val="75000"/>
                  <a:lumOff val="25000"/>
                </a:schemeClr>
              </a:solidFill>
              <a:latin typeface="Century Gothic"/>
              <a:ea typeface="Century Gothic"/>
              <a:cs typeface="Century Gothic"/>
              <a:sym typeface="Century Gothic"/>
            </a:endParaRPr>
          </a:p>
        </p:txBody>
      </p:sp>
      <p:sp>
        <p:nvSpPr>
          <p:cNvPr id="320" name="Google Shape;320;p23"/>
          <p:cNvSpPr txBox="1"/>
          <p:nvPr/>
        </p:nvSpPr>
        <p:spPr>
          <a:xfrm>
            <a:off x="8538425" y="974913"/>
            <a:ext cx="727800" cy="37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dirty="0">
                <a:solidFill>
                  <a:schemeClr val="tx1">
                    <a:lumMod val="75000"/>
                    <a:lumOff val="25000"/>
                  </a:schemeClr>
                </a:solidFill>
                <a:latin typeface="Century Gothic"/>
                <a:ea typeface="Century Gothic"/>
                <a:cs typeface="Century Gothic"/>
                <a:sym typeface="Century Gothic"/>
              </a:rPr>
              <a:t>2018</a:t>
            </a:r>
            <a:endParaRPr sz="1800" b="1" i="0" u="none" strike="noStrike" cap="none" dirty="0">
              <a:solidFill>
                <a:schemeClr val="tx1">
                  <a:lumMod val="75000"/>
                  <a:lumOff val="25000"/>
                </a:schemeClr>
              </a:solidFill>
              <a:latin typeface="Century Gothic"/>
              <a:ea typeface="Century Gothic"/>
              <a:cs typeface="Century Gothic"/>
              <a:sym typeface="Century Gothic"/>
            </a:endParaRPr>
          </a:p>
        </p:txBody>
      </p:sp>
      <p:grpSp>
        <p:nvGrpSpPr>
          <p:cNvPr id="2" name="Group 1"/>
          <p:cNvGrpSpPr/>
          <p:nvPr/>
        </p:nvGrpSpPr>
        <p:grpSpPr>
          <a:xfrm>
            <a:off x="10622895" y="3710332"/>
            <a:ext cx="1453102" cy="380926"/>
            <a:chOff x="9485290" y="4793149"/>
            <a:chExt cx="1453102" cy="380926"/>
          </a:xfrm>
        </p:grpSpPr>
        <p:pic>
          <p:nvPicPr>
            <p:cNvPr id="317" name="Google Shape;317;p2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98127" y="4793149"/>
              <a:ext cx="932679" cy="186548"/>
            </a:xfrm>
            <a:prstGeom prst="rect">
              <a:avLst/>
            </a:prstGeom>
            <a:noFill/>
            <a:ln>
              <a:noFill/>
            </a:ln>
          </p:spPr>
        </p:pic>
        <p:sp>
          <p:nvSpPr>
            <p:cNvPr id="321" name="Google Shape;321;p23"/>
            <p:cNvSpPr txBox="1"/>
            <p:nvPr/>
          </p:nvSpPr>
          <p:spPr>
            <a:xfrm>
              <a:off x="9485290" y="4882475"/>
              <a:ext cx="2511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0</a:t>
              </a:r>
              <a:endParaRPr dirty="0">
                <a:solidFill>
                  <a:schemeClr val="tx1">
                    <a:lumMod val="75000"/>
                    <a:lumOff val="25000"/>
                  </a:schemeClr>
                </a:solidFill>
                <a:latin typeface="Century Gothic"/>
                <a:ea typeface="Century Gothic"/>
                <a:cs typeface="Century Gothic"/>
                <a:sym typeface="Century Gothic"/>
              </a:endParaRPr>
            </a:p>
          </p:txBody>
        </p:sp>
        <p:sp>
          <p:nvSpPr>
            <p:cNvPr id="322" name="Google Shape;322;p23"/>
            <p:cNvSpPr txBox="1"/>
            <p:nvPr/>
          </p:nvSpPr>
          <p:spPr>
            <a:xfrm>
              <a:off x="9910866" y="4882475"/>
              <a:ext cx="2511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2</a:t>
              </a:r>
              <a:endParaRPr dirty="0">
                <a:solidFill>
                  <a:schemeClr val="tx1">
                    <a:lumMod val="75000"/>
                    <a:lumOff val="25000"/>
                  </a:schemeClr>
                </a:solidFill>
                <a:latin typeface="Century Gothic"/>
                <a:ea typeface="Century Gothic"/>
                <a:cs typeface="Century Gothic"/>
                <a:sym typeface="Century Gothic"/>
              </a:endParaRPr>
            </a:p>
          </p:txBody>
        </p:sp>
        <p:sp>
          <p:nvSpPr>
            <p:cNvPr id="323" name="Google Shape;323;p23"/>
            <p:cNvSpPr txBox="1"/>
            <p:nvPr/>
          </p:nvSpPr>
          <p:spPr>
            <a:xfrm>
              <a:off x="10316792" y="4879054"/>
              <a:ext cx="621600" cy="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solidFill>
                    <a:schemeClr val="tx1">
                      <a:lumMod val="75000"/>
                      <a:lumOff val="25000"/>
                    </a:schemeClr>
                  </a:solidFill>
                  <a:latin typeface="Century Gothic"/>
                  <a:ea typeface="Century Gothic"/>
                  <a:cs typeface="Century Gothic"/>
                  <a:sym typeface="Century Gothic"/>
                </a:rPr>
                <a:t>4 km</a:t>
              </a:r>
              <a:endParaRPr dirty="0">
                <a:solidFill>
                  <a:schemeClr val="tx1">
                    <a:lumMod val="75000"/>
                    <a:lumOff val="25000"/>
                  </a:schemeClr>
                </a:solidFill>
                <a:latin typeface="Century Gothic"/>
                <a:ea typeface="Century Gothic"/>
                <a:cs typeface="Century Gothic"/>
                <a:sym typeface="Century Gothic"/>
              </a:endParaRPr>
            </a:p>
          </p:txBody>
        </p:sp>
      </p:grpSp>
      <p:sp>
        <p:nvSpPr>
          <p:cNvPr id="324" name="Google Shape;324;p23"/>
          <p:cNvSpPr txBox="1"/>
          <p:nvPr/>
        </p:nvSpPr>
        <p:spPr>
          <a:xfrm>
            <a:off x="168997" y="4804739"/>
            <a:ext cx="11022167" cy="1483520"/>
          </a:xfrm>
          <a:prstGeom prst="rect">
            <a:avLst/>
          </a:prstGeom>
          <a:noFill/>
          <a:ln>
            <a:noFill/>
          </a:ln>
        </p:spPr>
        <p:txBody>
          <a:bodyPr spcFirstLastPara="1" wrap="square" lIns="91425" tIns="91425" rIns="91425" bIns="91425" anchor="t" anchorCtr="0">
            <a:noAutofit/>
          </a:bodyPr>
          <a:lstStyle/>
          <a:p>
            <a:pPr marL="457200" lvl="0" indent="-368300">
              <a:lnSpc>
                <a:spcPct val="90000"/>
              </a:lnSpc>
              <a:spcBef>
                <a:spcPts val="1000"/>
              </a:spcBef>
              <a:buClr>
                <a:srgbClr val="379CC3"/>
              </a:buClr>
              <a:buSzPct val="100000"/>
              <a:buFont typeface="Webdings" panose="05030102010509060703" pitchFamily="18" charset="2"/>
              <a:buChar char="4"/>
            </a:pPr>
            <a:r>
              <a:rPr lang="en-US" sz="1900" dirty="0">
                <a:solidFill>
                  <a:schemeClr val="tx1">
                    <a:lumMod val="75000"/>
                    <a:lumOff val="25000"/>
                  </a:schemeClr>
                </a:solidFill>
                <a:latin typeface="Century Gothic"/>
                <a:ea typeface="Century Gothic"/>
                <a:cs typeface="Century Gothic"/>
                <a:sym typeface="Century Gothic"/>
              </a:rPr>
              <a:t>Due to disagreement between Random Forest map and NWI, we explored setting threshold rules for each class manually</a:t>
            </a:r>
          </a:p>
          <a:p>
            <a:pPr marL="457200" lvl="0" indent="-368300">
              <a:lnSpc>
                <a:spcPct val="90000"/>
              </a:lnSpc>
              <a:spcBef>
                <a:spcPts val="1000"/>
              </a:spcBef>
              <a:buClr>
                <a:srgbClr val="379CC3"/>
              </a:buClr>
              <a:buSzPct val="100000"/>
              <a:buFont typeface="Webdings" panose="05030102010509060703" pitchFamily="18" charset="2"/>
              <a:buChar char="4"/>
            </a:pPr>
            <a:r>
              <a:rPr lang="en-US" sz="1900" dirty="0">
                <a:solidFill>
                  <a:schemeClr val="tx1">
                    <a:lumMod val="75000"/>
                    <a:lumOff val="25000"/>
                  </a:schemeClr>
                </a:solidFill>
                <a:latin typeface="Century Gothic"/>
                <a:ea typeface="Century Gothic"/>
                <a:cs typeface="Century Gothic"/>
                <a:sym typeface="Century Gothic"/>
              </a:rPr>
              <a:t>Adjusted them for Fond Du Lac site until it resembled NWI update (69.5% accuracy)</a:t>
            </a:r>
          </a:p>
          <a:p>
            <a:pPr marL="457200" lvl="0" indent="-368300">
              <a:lnSpc>
                <a:spcPct val="90000"/>
              </a:lnSpc>
              <a:spcBef>
                <a:spcPts val="1000"/>
              </a:spcBef>
              <a:buClr>
                <a:srgbClr val="379CC3"/>
              </a:buClr>
              <a:buSzPct val="100000"/>
              <a:buFont typeface="Webdings" panose="05030102010509060703" pitchFamily="18" charset="2"/>
              <a:buChar char="4"/>
            </a:pPr>
            <a:r>
              <a:rPr lang="en-US" sz="1900" dirty="0">
                <a:solidFill>
                  <a:schemeClr val="tx1">
                    <a:lumMod val="75000"/>
                    <a:lumOff val="25000"/>
                  </a:schemeClr>
                </a:solidFill>
                <a:latin typeface="Century Gothic"/>
                <a:ea typeface="Century Gothic"/>
                <a:cs typeface="Century Gothic"/>
                <a:sym typeface="Century Gothic"/>
              </a:rPr>
              <a:t>However, statewide map performed poorly in accuracy assessments (55</a:t>
            </a:r>
            <a:r>
              <a:rPr lang="en-US" sz="1900" dirty="0" smtClean="0">
                <a:solidFill>
                  <a:schemeClr val="tx1">
                    <a:lumMod val="75000"/>
                    <a:lumOff val="25000"/>
                  </a:schemeClr>
                </a:solidFill>
                <a:latin typeface="Century Gothic"/>
                <a:ea typeface="Century Gothic"/>
                <a:cs typeface="Century Gothic"/>
                <a:sym typeface="Century Gothic"/>
              </a:rPr>
              <a:t>%)</a:t>
            </a:r>
            <a:endParaRPr lang="en-US" sz="1900"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4"/>
          <p:cNvSpPr txBox="1">
            <a:spLocks noGrp="1"/>
          </p:cNvSpPr>
          <p:nvPr>
            <p:ph type="title"/>
          </p:nvPr>
        </p:nvSpPr>
        <p:spPr>
          <a:xfrm>
            <a:off x="198669" y="142876"/>
            <a:ext cx="11183400" cy="571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Results: </a:t>
            </a:r>
            <a:r>
              <a:rPr lang="en-US" dirty="0"/>
              <a:t>User interface</a:t>
            </a:r>
            <a:endParaRPr dirty="0"/>
          </a:p>
        </p:txBody>
      </p:sp>
      <p:pic>
        <p:nvPicPr>
          <p:cNvPr id="331" name="Google Shape;331;p2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3825" y="762000"/>
            <a:ext cx="11734799" cy="5667375"/>
          </a:xfrm>
          <a:prstGeom prst="rect">
            <a:avLst/>
          </a:prstGeom>
          <a:noFill/>
          <a:ln w="9525" cap="flat" cmpd="sng">
            <a:solidFill>
              <a:schemeClr val="dk2"/>
            </a:solidFill>
            <a:prstDash val="solid"/>
            <a:round/>
            <a:headEnd type="none" w="sm" len="sm"/>
            <a:tailEnd type="none" w="sm" len="sm"/>
          </a:ln>
        </p:spPr>
      </p:pic>
      <p:sp>
        <p:nvSpPr>
          <p:cNvPr id="333" name="Google Shape;333;p24"/>
          <p:cNvSpPr/>
          <p:nvPr/>
        </p:nvSpPr>
        <p:spPr>
          <a:xfrm>
            <a:off x="11154153" y="858802"/>
            <a:ext cx="576300" cy="152400"/>
          </a:xfrm>
          <a:prstGeom prst="rect">
            <a:avLst/>
          </a:prstGeom>
          <a:solidFill>
            <a:srgbClr val="EFEFE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4"/>
          <p:cNvSpPr txBox="1"/>
          <p:nvPr/>
        </p:nvSpPr>
        <p:spPr>
          <a:xfrm>
            <a:off x="0" y="6432896"/>
            <a:ext cx="7667700" cy="14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latin typeface="Century Gothic"/>
                <a:ea typeface="Century Gothic"/>
                <a:cs typeface="Century Gothic"/>
                <a:sym typeface="Century Gothic"/>
              </a:rPr>
              <a:t>Image Credit: Google Earth Engine via Great Lakes Water Resources Team</a:t>
            </a:r>
            <a:endParaRPr dirty="0">
              <a:solidFill>
                <a:schemeClr val="lt1"/>
              </a:solidFill>
              <a:latin typeface="Century Gothic"/>
              <a:ea typeface="Century Gothic"/>
              <a:cs typeface="Century Gothic"/>
              <a:sym typeface="Century Gothic"/>
            </a:endParaRPr>
          </a:p>
        </p:txBody>
      </p:sp>
      <p:sp>
        <p:nvSpPr>
          <p:cNvPr id="2" name="Rectangle 1"/>
          <p:cNvSpPr/>
          <p:nvPr/>
        </p:nvSpPr>
        <p:spPr>
          <a:xfrm>
            <a:off x="2308860" y="1310640"/>
            <a:ext cx="4011930" cy="66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377440" y="1409700"/>
            <a:ext cx="3596640" cy="369332"/>
          </a:xfrm>
          <a:prstGeom prst="rect">
            <a:avLst/>
          </a:prstGeom>
          <a:noFill/>
        </p:spPr>
        <p:txBody>
          <a:bodyPr wrap="square" rtlCol="0">
            <a:spAutoFit/>
          </a:bodyPr>
          <a:lstStyle/>
          <a:p>
            <a:r>
              <a:rPr lang="en-US" sz="1800" dirty="0">
                <a:solidFill>
                  <a:schemeClr val="tx1">
                    <a:lumMod val="75000"/>
                    <a:lumOff val="25000"/>
                  </a:schemeClr>
                </a:solidFill>
                <a:latin typeface="Century Gothic" panose="020B0502020202020204" pitchFamily="34" charset="0"/>
              </a:rPr>
              <a:t>Wetland Extent Tool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5"/>
          <p:cNvSpPr txBox="1">
            <a:spLocks noGrp="1"/>
          </p:cNvSpPr>
          <p:nvPr>
            <p:ph type="title"/>
          </p:nvPr>
        </p:nvSpPr>
        <p:spPr>
          <a:xfrm>
            <a:off x="495300" y="381001"/>
            <a:ext cx="9474000" cy="41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Conclusions</a:t>
            </a:r>
            <a:endParaRPr dirty="0"/>
          </a:p>
        </p:txBody>
      </p:sp>
      <p:sp>
        <p:nvSpPr>
          <p:cNvPr id="341" name="Google Shape;341;p25"/>
          <p:cNvSpPr txBox="1"/>
          <p:nvPr/>
        </p:nvSpPr>
        <p:spPr>
          <a:xfrm>
            <a:off x="257700" y="1597823"/>
            <a:ext cx="5838300" cy="4338956"/>
          </a:xfrm>
          <a:prstGeom prst="rect">
            <a:avLst/>
          </a:prstGeom>
          <a:noFill/>
          <a:ln>
            <a:noFill/>
          </a:ln>
        </p:spPr>
        <p:txBody>
          <a:bodyPr spcFirstLastPara="1" wrap="square" lIns="91425" tIns="91425" rIns="91425" bIns="91425" anchor="t" anchorCtr="0">
            <a:noAutofit/>
          </a:bodyPr>
          <a:lstStyle/>
          <a:p>
            <a:pPr marL="457200" lvl="0" indent="-381000">
              <a:lnSpc>
                <a:spcPct val="90000"/>
              </a:lnSpc>
              <a:spcBef>
                <a:spcPts val="1000"/>
              </a:spcBef>
              <a:buClr>
                <a:srgbClr val="379CC3"/>
              </a:buClr>
              <a:buSzPct val="100000"/>
              <a:buFont typeface="Webdings" panose="05030102010509060703" pitchFamily="18" charset="2"/>
              <a:buChar char="4"/>
            </a:pPr>
            <a:r>
              <a:rPr lang="en-US" sz="2300" dirty="0">
                <a:solidFill>
                  <a:schemeClr val="tx1">
                    <a:lumMod val="75000"/>
                    <a:lumOff val="25000"/>
                  </a:schemeClr>
                </a:solidFill>
                <a:latin typeface="Century Gothic"/>
                <a:ea typeface="Century Gothic"/>
                <a:cs typeface="Century Gothic"/>
                <a:sym typeface="Century Gothic"/>
              </a:rPr>
              <a:t>The </a:t>
            </a:r>
            <a:r>
              <a:rPr lang="en-US" sz="2300" dirty="0" smtClean="0">
                <a:solidFill>
                  <a:schemeClr val="tx1">
                    <a:lumMod val="75000"/>
                    <a:lumOff val="25000"/>
                  </a:schemeClr>
                </a:solidFill>
                <a:latin typeface="Century Gothic"/>
                <a:ea typeface="Century Gothic"/>
                <a:cs typeface="Century Gothic"/>
                <a:sym typeface="Century Gothic"/>
              </a:rPr>
              <a:t>random </a:t>
            </a:r>
            <a:r>
              <a:rPr lang="en-US" sz="2300" dirty="0">
                <a:solidFill>
                  <a:schemeClr val="tx1">
                    <a:lumMod val="75000"/>
                    <a:lumOff val="25000"/>
                  </a:schemeClr>
                </a:solidFill>
                <a:latin typeface="Century Gothic"/>
                <a:ea typeface="Century Gothic"/>
                <a:cs typeface="Century Gothic"/>
                <a:sym typeface="Century Gothic"/>
              </a:rPr>
              <a:t>f</a:t>
            </a:r>
            <a:r>
              <a:rPr lang="en-US" sz="2300" dirty="0" smtClean="0">
                <a:solidFill>
                  <a:schemeClr val="tx1">
                    <a:lumMod val="75000"/>
                    <a:lumOff val="25000"/>
                  </a:schemeClr>
                </a:solidFill>
                <a:latin typeface="Century Gothic"/>
                <a:ea typeface="Century Gothic"/>
                <a:cs typeface="Century Gothic"/>
                <a:sym typeface="Century Gothic"/>
              </a:rPr>
              <a:t>orest </a:t>
            </a:r>
            <a:r>
              <a:rPr lang="en-US" sz="2300" dirty="0">
                <a:solidFill>
                  <a:schemeClr val="tx1">
                    <a:lumMod val="75000"/>
                    <a:lumOff val="25000"/>
                  </a:schemeClr>
                </a:solidFill>
                <a:latin typeface="Century Gothic"/>
                <a:ea typeface="Century Gothic"/>
                <a:cs typeface="Century Gothic"/>
                <a:sym typeface="Century Gothic"/>
              </a:rPr>
              <a:t>classification map validated against the field points was the most accurate result</a:t>
            </a:r>
          </a:p>
          <a:p>
            <a:pPr marL="457200" lvl="0" indent="-381000">
              <a:lnSpc>
                <a:spcPct val="90000"/>
              </a:lnSpc>
              <a:spcBef>
                <a:spcPts val="1000"/>
              </a:spcBef>
              <a:buClr>
                <a:srgbClr val="379CC3"/>
              </a:buClr>
              <a:buSzPct val="100000"/>
              <a:buFont typeface="Webdings" panose="05030102010509060703" pitchFamily="18" charset="2"/>
              <a:buChar char="4"/>
            </a:pPr>
            <a:r>
              <a:rPr lang="en-US" sz="2300" dirty="0">
                <a:solidFill>
                  <a:schemeClr val="tx1">
                    <a:lumMod val="75000"/>
                    <a:lumOff val="25000"/>
                  </a:schemeClr>
                </a:solidFill>
                <a:latin typeface="Century Gothic"/>
                <a:ea typeface="Century Gothic"/>
                <a:cs typeface="Century Gothic"/>
                <a:sym typeface="Century Gothic"/>
              </a:rPr>
              <a:t>Additional field validation points, particularly in the open water class, are needed</a:t>
            </a:r>
          </a:p>
          <a:p>
            <a:pPr marL="457200" lvl="0" indent="-381000">
              <a:lnSpc>
                <a:spcPct val="90000"/>
              </a:lnSpc>
              <a:spcBef>
                <a:spcPts val="1000"/>
              </a:spcBef>
              <a:buClr>
                <a:srgbClr val="379CC3"/>
              </a:buClr>
              <a:buSzPct val="100000"/>
              <a:buFont typeface="Webdings" panose="05030102010509060703" pitchFamily="18" charset="2"/>
              <a:buChar char="4"/>
            </a:pPr>
            <a:r>
              <a:rPr lang="en-US" sz="2300" dirty="0">
                <a:solidFill>
                  <a:schemeClr val="tx1">
                    <a:lumMod val="75000"/>
                    <a:lumOff val="25000"/>
                  </a:schemeClr>
                </a:solidFill>
                <a:latin typeface="Century Gothic"/>
                <a:ea typeface="Century Gothic"/>
                <a:cs typeface="Century Gothic"/>
                <a:sym typeface="Century Gothic"/>
              </a:rPr>
              <a:t>Further work can be done to investigate how accuracy changes with the inclusion of additional datasets (soil, Sentinel-2) and classification methods (pixel vs. object</a:t>
            </a:r>
            <a:r>
              <a:rPr lang="en-US" sz="2300" dirty="0" smtClean="0">
                <a:solidFill>
                  <a:schemeClr val="tx1">
                    <a:lumMod val="75000"/>
                    <a:lumOff val="25000"/>
                  </a:schemeClr>
                </a:solidFill>
                <a:latin typeface="Century Gothic"/>
                <a:ea typeface="Century Gothic"/>
                <a:cs typeface="Century Gothic"/>
                <a:sym typeface="Century Gothic"/>
              </a:rPr>
              <a:t>)</a:t>
            </a:r>
            <a:endParaRPr sz="2500" b="0"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342" name="Google Shape;342;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22525" y="1759175"/>
            <a:ext cx="5702774" cy="1813831"/>
          </a:xfrm>
          <a:prstGeom prst="rect">
            <a:avLst/>
          </a:prstGeom>
          <a:noFill/>
          <a:ln>
            <a:noFill/>
          </a:ln>
          <a:effectLst>
            <a:outerShdw blurRad="57150" dist="19050" dir="5400000" algn="bl" rotWithShape="0">
              <a:srgbClr val="000000">
                <a:alpha val="49411"/>
              </a:srgbClr>
            </a:outerShdw>
          </a:effectLst>
        </p:spPr>
      </p:pic>
      <p:pic>
        <p:nvPicPr>
          <p:cNvPr id="343" name="Google Shape;343;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22525" y="3724231"/>
            <a:ext cx="5702774" cy="1813831"/>
          </a:xfrm>
          <a:prstGeom prst="rect">
            <a:avLst/>
          </a:prstGeom>
          <a:noFill/>
          <a:ln>
            <a:noFill/>
          </a:ln>
          <a:effectLst>
            <a:outerShdw blurRad="57150" dist="19050" dir="5400000" algn="bl" rotWithShape="0">
              <a:srgbClr val="000000">
                <a:alpha val="49411"/>
              </a:srgbClr>
            </a:outerShdw>
          </a:effectLst>
        </p:spPr>
      </p:pic>
      <p:sp>
        <p:nvSpPr>
          <p:cNvPr id="344" name="Google Shape;344;p25"/>
          <p:cNvSpPr txBox="1"/>
          <p:nvPr/>
        </p:nvSpPr>
        <p:spPr>
          <a:xfrm>
            <a:off x="9662615" y="6379024"/>
            <a:ext cx="2377110" cy="349321"/>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chemeClr val="bg1"/>
                </a:solidFill>
                <a:latin typeface="Century Gothic"/>
                <a:ea typeface="Century Gothic"/>
                <a:cs typeface="Century Gothic"/>
                <a:sym typeface="Century Gothic"/>
              </a:rPr>
              <a:t>Image credit: </a:t>
            </a:r>
            <a:r>
              <a:rPr lang="en-US" sz="1400" b="0" i="0" u="none" strike="noStrike" cap="none" dirty="0" smtClean="0">
                <a:solidFill>
                  <a:schemeClr val="bg1"/>
                </a:solidFill>
                <a:latin typeface="Century Gothic"/>
                <a:ea typeface="Century Gothic"/>
                <a:cs typeface="Century Gothic"/>
                <a:sym typeface="Century Gothic"/>
              </a:rPr>
              <a:t>US FWS</a:t>
            </a:r>
            <a:endParaRPr sz="1400" b="0" i="0" u="none" strike="noStrike" cap="none" dirty="0">
              <a:solidFill>
                <a:schemeClr val="bg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6"/>
          <p:cNvSpPr txBox="1">
            <a:spLocks noGrp="1"/>
          </p:cNvSpPr>
          <p:nvPr>
            <p:ph type="title"/>
          </p:nvPr>
        </p:nvSpPr>
        <p:spPr>
          <a:xfrm>
            <a:off x="1627997" y="266701"/>
            <a:ext cx="1051560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Errors &amp; Uncertainties</a:t>
            </a:r>
            <a:endParaRPr dirty="0"/>
          </a:p>
        </p:txBody>
      </p:sp>
      <p:sp>
        <p:nvSpPr>
          <p:cNvPr id="351" name="Google Shape;351;p26"/>
          <p:cNvSpPr txBox="1">
            <a:spLocks noGrp="1"/>
          </p:cNvSpPr>
          <p:nvPr>
            <p:ph type="body" idx="1"/>
          </p:nvPr>
        </p:nvSpPr>
        <p:spPr>
          <a:xfrm>
            <a:off x="240769" y="1217096"/>
            <a:ext cx="5537100" cy="47664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dirty="0">
                <a:solidFill>
                  <a:schemeClr val="tx1">
                    <a:lumMod val="75000"/>
                    <a:lumOff val="25000"/>
                  </a:schemeClr>
                </a:solidFill>
              </a:rPr>
              <a:t>Spatial resolution for Sentinel-1 data had to be resampled to 30 m </a:t>
            </a:r>
            <a:endParaRPr sz="2400" dirty="0">
              <a:solidFill>
                <a:schemeClr val="tx1">
                  <a:lumMod val="75000"/>
                  <a:lumOff val="25000"/>
                </a:schemeClr>
              </a:solidFill>
            </a:endParaRPr>
          </a:p>
          <a:p>
            <a:pPr marL="45720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dirty="0">
                <a:solidFill>
                  <a:schemeClr val="tx1">
                    <a:lumMod val="75000"/>
                    <a:lumOff val="25000"/>
                  </a:schemeClr>
                </a:solidFill>
              </a:rPr>
              <a:t>Field data provided by our partners was collected almost ten years ago by multiple researchers and may have classification differences due to individual bias</a:t>
            </a:r>
            <a:endParaRPr sz="2400" dirty="0">
              <a:solidFill>
                <a:schemeClr val="tx1">
                  <a:lumMod val="75000"/>
                  <a:lumOff val="25000"/>
                </a:schemeClr>
              </a:solidFill>
            </a:endParaRPr>
          </a:p>
          <a:p>
            <a:pPr marL="45720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dirty="0">
                <a:solidFill>
                  <a:schemeClr val="tx1">
                    <a:lumMod val="75000"/>
                    <a:lumOff val="25000"/>
                  </a:schemeClr>
                </a:solidFill>
              </a:rPr>
              <a:t>Tree height and canopy height may be too tall for Sentinel-1 to be able to penetrate through </a:t>
            </a:r>
            <a:endParaRPr sz="2400" dirty="0">
              <a:solidFill>
                <a:schemeClr val="tx1">
                  <a:lumMod val="75000"/>
                  <a:lumOff val="25000"/>
                </a:schemeClr>
              </a:solidFill>
            </a:endParaRPr>
          </a:p>
        </p:txBody>
      </p:sp>
      <p:sp>
        <p:nvSpPr>
          <p:cNvPr id="354" name="Google Shape;354;p26"/>
          <p:cNvSpPr txBox="1"/>
          <p:nvPr/>
        </p:nvSpPr>
        <p:spPr>
          <a:xfrm>
            <a:off x="7258324" y="1417295"/>
            <a:ext cx="3945600" cy="4263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dirty="0">
                <a:latin typeface="Century Gothic"/>
                <a:ea typeface="Century Gothic"/>
                <a:cs typeface="Century Gothic"/>
                <a:sym typeface="Century Gothic"/>
              </a:rPr>
              <a:t>Overall Accuracy:</a:t>
            </a:r>
            <a:r>
              <a:rPr lang="en-US" sz="1600" dirty="0">
                <a:latin typeface="Century Gothic"/>
                <a:ea typeface="Century Gothic"/>
                <a:cs typeface="Century Gothic"/>
                <a:sym typeface="Century Gothic"/>
              </a:rPr>
              <a:t> 87%</a:t>
            </a:r>
            <a:endParaRPr sz="1600" dirty="0">
              <a:latin typeface="Century Gothic"/>
              <a:ea typeface="Century Gothic"/>
              <a:cs typeface="Century Gothic"/>
              <a:sym typeface="Century Gothic"/>
            </a:endParaRPr>
          </a:p>
        </p:txBody>
      </p:sp>
      <p:sp>
        <p:nvSpPr>
          <p:cNvPr id="356" name="Google Shape;356;p26"/>
          <p:cNvSpPr txBox="1"/>
          <p:nvPr/>
        </p:nvSpPr>
        <p:spPr>
          <a:xfrm rot="-5400000">
            <a:off x="4831320" y="2954512"/>
            <a:ext cx="2527682" cy="51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u="sng" dirty="0">
                <a:solidFill>
                  <a:schemeClr val="tx1">
                    <a:lumMod val="75000"/>
                    <a:lumOff val="25000"/>
                  </a:schemeClr>
                </a:solidFill>
                <a:latin typeface="Century Gothic"/>
                <a:ea typeface="Century Gothic"/>
                <a:cs typeface="Century Gothic"/>
                <a:sym typeface="Century Gothic"/>
              </a:rPr>
              <a:t>2017 Classification  Map</a:t>
            </a:r>
            <a:endParaRPr u="sng" dirty="0">
              <a:solidFill>
                <a:schemeClr val="tx1">
                  <a:lumMod val="75000"/>
                  <a:lumOff val="25000"/>
                </a:schemeClr>
              </a:solidFill>
              <a:latin typeface="Century Gothic"/>
              <a:ea typeface="Century Gothic"/>
              <a:cs typeface="Century Gothic"/>
              <a:sym typeface="Century Gothic"/>
            </a:endParaRPr>
          </a:p>
        </p:txBody>
      </p:sp>
      <p:sp>
        <p:nvSpPr>
          <p:cNvPr id="2" name="Rectangle 1"/>
          <p:cNvSpPr/>
          <p:nvPr/>
        </p:nvSpPr>
        <p:spPr>
          <a:xfrm>
            <a:off x="6047597" y="1028741"/>
            <a:ext cx="6096000" cy="800219"/>
          </a:xfrm>
          <a:prstGeom prst="rect">
            <a:avLst/>
          </a:prstGeom>
        </p:spPr>
        <p:txBody>
          <a:bodyPr>
            <a:spAutoFit/>
          </a:bodyPr>
          <a:lstStyle/>
          <a:p>
            <a:pPr algn="ctr"/>
            <a:r>
              <a:rPr lang="en-US" sz="1800" b="1" u="sng" dirty="0">
                <a:solidFill>
                  <a:schemeClr val="tx1">
                    <a:lumMod val="75000"/>
                    <a:lumOff val="25000"/>
                  </a:schemeClr>
                </a:solidFill>
                <a:latin typeface="Century Gothic" panose="020B0502020202020204" pitchFamily="34" charset="0"/>
              </a:rPr>
              <a:t>2017 Random Forest Classification Map vs. Field Data</a:t>
            </a:r>
            <a:endParaRPr lang="en-US" sz="1800" dirty="0">
              <a:solidFill>
                <a:schemeClr val="tx1">
                  <a:lumMod val="75000"/>
                  <a:lumOff val="25000"/>
                </a:schemeClr>
              </a:solidFill>
              <a:latin typeface="Century Gothic" panose="020B0502020202020204" pitchFamily="34" charset="0"/>
            </a:endParaRPr>
          </a:p>
          <a:p>
            <a:r>
              <a:rPr lang="en-US" dirty="0">
                <a:solidFill>
                  <a:schemeClr val="tx1">
                    <a:lumMod val="75000"/>
                    <a:lumOff val="25000"/>
                  </a:schemeClr>
                </a:solidFill>
                <a:latin typeface="Century Gothic" panose="020B0502020202020204" pitchFamily="34" charset="0"/>
              </a:rPr>
              <a:t/>
            </a:r>
            <a:br>
              <a:rPr lang="en-US" dirty="0">
                <a:solidFill>
                  <a:schemeClr val="tx1">
                    <a:lumMod val="75000"/>
                    <a:lumOff val="25000"/>
                  </a:schemeClr>
                </a:solidFill>
                <a:latin typeface="Century Gothic" panose="020B0502020202020204" pitchFamily="34" charset="0"/>
              </a:rPr>
            </a:br>
            <a:endParaRPr lang="en-US" dirty="0">
              <a:solidFill>
                <a:schemeClr val="tx1">
                  <a:lumMod val="75000"/>
                  <a:lumOff val="25000"/>
                </a:schemeClr>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761398868"/>
              </p:ext>
            </p:extLst>
          </p:nvPr>
        </p:nvGraphicFramePr>
        <p:xfrm>
          <a:off x="6412453" y="1905200"/>
          <a:ext cx="5095875" cy="2202180"/>
        </p:xfrm>
        <a:graphic>
          <a:graphicData uri="http://schemas.openxmlformats.org/drawingml/2006/table">
            <a:tbl>
              <a:tblPr/>
              <a:tblGrid>
                <a:gridCol w="1295400">
                  <a:extLst>
                    <a:ext uri="{9D8B030D-6E8A-4147-A177-3AD203B41FA5}">
                      <a16:colId xmlns:a16="http://schemas.microsoft.com/office/drawing/2014/main" xmlns="" val="1935680"/>
                    </a:ext>
                  </a:extLst>
                </a:gridCol>
                <a:gridCol w="1238250">
                  <a:extLst>
                    <a:ext uri="{9D8B030D-6E8A-4147-A177-3AD203B41FA5}">
                      <a16:colId xmlns:a16="http://schemas.microsoft.com/office/drawing/2014/main" xmlns="" val="1692026705"/>
                    </a:ext>
                  </a:extLst>
                </a:gridCol>
                <a:gridCol w="1295400">
                  <a:extLst>
                    <a:ext uri="{9D8B030D-6E8A-4147-A177-3AD203B41FA5}">
                      <a16:colId xmlns:a16="http://schemas.microsoft.com/office/drawing/2014/main" xmlns="" val="2218476133"/>
                    </a:ext>
                  </a:extLst>
                </a:gridCol>
                <a:gridCol w="1266825">
                  <a:extLst>
                    <a:ext uri="{9D8B030D-6E8A-4147-A177-3AD203B41FA5}">
                      <a16:colId xmlns:a16="http://schemas.microsoft.com/office/drawing/2014/main" xmlns="" val="1036117134"/>
                    </a:ext>
                  </a:extLst>
                </a:gridCol>
              </a:tblGrid>
              <a:tr h="0">
                <a:tc>
                  <a:txBody>
                    <a:bodyPr/>
                    <a:lstStyle/>
                    <a:p>
                      <a:pPr fontAlgn="t"/>
                      <a:r>
                        <a:rPr lang="en-US" dirty="0">
                          <a:solidFill>
                            <a:schemeClr val="tx1">
                              <a:lumMod val="75000"/>
                              <a:lumOff val="25000"/>
                            </a:schemeClr>
                          </a:solidFill>
                          <a:effectLst/>
                          <a:latin typeface="Century Gothic" panose="020B0502020202020204" pitchFamily="34" charset="0"/>
                        </a:rPr>
                        <a:t> </a:t>
                      </a:r>
                    </a:p>
                  </a:txBody>
                  <a:tcPr marL="95250" marR="95250" marT="95250" marB="95250">
                    <a:lnL>
                      <a:noFill/>
                    </a:lnL>
                    <a:lnR>
                      <a:noFill/>
                    </a:lnR>
                    <a:lnT>
                      <a:noFill/>
                    </a:lnT>
                    <a:lnB>
                      <a:noFill/>
                    </a:lnB>
                  </a:tcPr>
                </a:tc>
                <a:tc>
                  <a:txBody>
                    <a:bodyPr/>
                    <a:lstStyle/>
                    <a:p>
                      <a:pPr fontAlgn="b"/>
                      <a:r>
                        <a:rPr lang="en-US">
                          <a:solidFill>
                            <a:schemeClr val="tx1">
                              <a:lumMod val="75000"/>
                              <a:lumOff val="25000"/>
                            </a:schemeClr>
                          </a:solidFill>
                          <a:effectLst/>
                          <a:latin typeface="Century Gothic" panose="020B0502020202020204" pitchFamily="34" charset="0"/>
                        </a:rPr>
                        <a:t> </a:t>
                      </a:r>
                    </a:p>
                  </a:txBody>
                  <a:tcPr marL="95250" marR="95250" marT="95250" marB="95250" anchor="b">
                    <a:lnL>
                      <a:noFill/>
                    </a:lnL>
                    <a:lnR>
                      <a:noFill/>
                    </a:lnR>
                    <a:lnT>
                      <a:noFill/>
                    </a:lnT>
                    <a:lnB>
                      <a:noFill/>
                    </a:lnB>
                  </a:tcPr>
                </a:tc>
                <a:tc>
                  <a:txBody>
                    <a:bodyPr/>
                    <a:lstStyle/>
                    <a:p>
                      <a:pPr rtl="0" fontAlgn="b">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Field Data</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nchor="b">
                    <a:lnL>
                      <a:noFill/>
                    </a:lnL>
                    <a:lnR>
                      <a:noFill/>
                    </a:lnR>
                    <a:lnT>
                      <a:noFill/>
                    </a:lnT>
                    <a:lnB>
                      <a:noFill/>
                    </a:lnB>
                  </a:tcPr>
                </a:tc>
                <a:tc>
                  <a:txBody>
                    <a:bodyPr/>
                    <a:lstStyle/>
                    <a:p>
                      <a:pPr fontAlgn="b"/>
                      <a:r>
                        <a:rPr lang="en-US">
                          <a:solidFill>
                            <a:schemeClr val="tx1">
                              <a:lumMod val="75000"/>
                              <a:lumOff val="25000"/>
                            </a:schemeClr>
                          </a:solidFill>
                          <a:effectLst/>
                          <a:latin typeface="Century Gothic" panose="020B0502020202020204" pitchFamily="34" charset="0"/>
                        </a:rPr>
                        <a:t> </a:t>
                      </a:r>
                    </a:p>
                  </a:txBody>
                  <a:tcPr marL="95250" marR="95250" marT="95250" marB="95250" anchor="b">
                    <a:lnL>
                      <a:noFill/>
                    </a:lnL>
                    <a:lnR>
                      <a:noFill/>
                    </a:lnR>
                    <a:lnT>
                      <a:noFill/>
                    </a:lnT>
                    <a:lnB>
                      <a:noFill/>
                    </a:lnB>
                  </a:tcPr>
                </a:tc>
                <a:extLst>
                  <a:ext uri="{0D108BD9-81ED-4DB2-BD59-A6C34878D82A}">
                    <a16:rowId xmlns:a16="http://schemas.microsoft.com/office/drawing/2014/main" xmlns="" val="2928319279"/>
                  </a:ext>
                </a:extLst>
              </a:tr>
              <a:tr h="0">
                <a:tc>
                  <a:txBody>
                    <a:bodyPr/>
                    <a:lstStyle/>
                    <a:p>
                      <a:pPr fontAlgn="t"/>
                      <a:r>
                        <a:rPr lang="en-US">
                          <a:solidFill>
                            <a:schemeClr val="tx1">
                              <a:lumMod val="75000"/>
                              <a:lumOff val="25000"/>
                            </a:schemeClr>
                          </a:solidFill>
                          <a:effectLst/>
                          <a:latin typeface="Century Gothic" panose="020B0502020202020204" pitchFamily="34" charset="0"/>
                        </a:rPr>
                        <a:t> </a:t>
                      </a:r>
                    </a:p>
                  </a:txBody>
                  <a:tcPr marL="95250" marR="95250" marT="95250" marB="95250">
                    <a:lnL>
                      <a:noFill/>
                    </a:lnL>
                    <a:lnR>
                      <a:noFill/>
                    </a:lnR>
                    <a:lnT>
                      <a:noFill/>
                    </a:lnT>
                    <a:lnB>
                      <a:noFill/>
                    </a:lnB>
                  </a:tcPr>
                </a:tc>
                <a:tc>
                  <a:txBody>
                    <a:bodyPr/>
                    <a:lstStyle/>
                    <a:p>
                      <a:pPr rtl="0" fontAlgn="b">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Upland</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nchor="b">
                    <a:lnL>
                      <a:noFill/>
                    </a:lnL>
                    <a:lnR>
                      <a:noFill/>
                    </a:lnR>
                    <a:lnT>
                      <a:noFill/>
                    </a:lnT>
                    <a:lnB w="9525" cap="flat" cmpd="sng" algn="ctr">
                      <a:solidFill>
                        <a:srgbClr val="B7B7B7"/>
                      </a:solidFill>
                      <a:prstDash val="solid"/>
                      <a:round/>
                      <a:headEnd type="none" w="med" len="med"/>
                      <a:tailEnd type="none" w="med" len="med"/>
                    </a:lnB>
                  </a:tcPr>
                </a:tc>
                <a:tc>
                  <a:txBody>
                    <a:bodyPr/>
                    <a:lstStyle/>
                    <a:p>
                      <a:pPr rtl="0" fontAlgn="b">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Open Water</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nchor="b">
                    <a:lnL>
                      <a:noFill/>
                    </a:lnL>
                    <a:lnR>
                      <a:noFill/>
                    </a:lnR>
                    <a:lnT>
                      <a:noFill/>
                    </a:lnT>
                    <a:lnB w="9525" cap="flat" cmpd="sng" algn="ctr">
                      <a:solidFill>
                        <a:srgbClr val="B7B7B7"/>
                      </a:solidFill>
                      <a:prstDash val="solid"/>
                      <a:round/>
                      <a:headEnd type="none" w="med" len="med"/>
                      <a:tailEnd type="none" w="med" len="med"/>
                    </a:lnB>
                  </a:tcPr>
                </a:tc>
                <a:tc>
                  <a:txBody>
                    <a:bodyPr/>
                    <a:lstStyle/>
                    <a:p>
                      <a:pPr rtl="0" fontAlgn="b">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Wetland</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nchor="b">
                    <a:lnL>
                      <a:noFill/>
                    </a:lnL>
                    <a:lnR>
                      <a:noFill/>
                    </a:lnR>
                    <a:lnT>
                      <a:noFill/>
                    </a:lnT>
                    <a:lnB w="9525" cap="flat" cmpd="sng" algn="ctr">
                      <a:solidFill>
                        <a:srgbClr val="B7B7B7"/>
                      </a:solidFill>
                      <a:prstDash val="solid"/>
                      <a:round/>
                      <a:headEnd type="none" w="med" len="med"/>
                      <a:tailEnd type="none" w="med" len="med"/>
                    </a:lnB>
                  </a:tcPr>
                </a:tc>
                <a:extLst>
                  <a:ext uri="{0D108BD9-81ED-4DB2-BD59-A6C34878D82A}">
                    <a16:rowId xmlns:a16="http://schemas.microsoft.com/office/drawing/2014/main" xmlns="" val="4206616398"/>
                  </a:ext>
                </a:extLst>
              </a:tr>
              <a:tr h="0">
                <a:tc>
                  <a:txBody>
                    <a:bodyPr/>
                    <a:lstStyle/>
                    <a:p>
                      <a:pPr algn="r" rtl="0" fontAlgn="t">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Upland</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lnL>
                      <a:noFill/>
                    </a:lnL>
                    <a:lnR w="9525" cap="flat" cmpd="sng" algn="ctr">
                      <a:solidFill>
                        <a:srgbClr val="B7B7B7"/>
                      </a:solidFill>
                      <a:prstDash val="solid"/>
                      <a:round/>
                      <a:headEnd type="none" w="med" len="med"/>
                      <a:tailEnd type="none" w="med" len="med"/>
                    </a:lnR>
                    <a:lnT>
                      <a:noFill/>
                    </a:lnT>
                    <a:lnB>
                      <a:noFill/>
                    </a:lnB>
                  </a:tcPr>
                </a:tc>
                <a:tc>
                  <a:txBody>
                    <a:bodyPr/>
                    <a:lstStyle/>
                    <a:p>
                      <a:pPr algn="ctr" rtl="0" fontAlgn="t">
                        <a:spcBef>
                          <a:spcPts val="0"/>
                        </a:spcBef>
                        <a:spcAft>
                          <a:spcPts val="0"/>
                        </a:spcAft>
                      </a:pPr>
                      <a:r>
                        <a:rPr lang="en-US" sz="1800" b="0" i="0" u="none" strike="noStrike" dirty="0">
                          <a:solidFill>
                            <a:schemeClr val="tx1">
                              <a:lumMod val="75000"/>
                              <a:lumOff val="25000"/>
                            </a:schemeClr>
                          </a:solidFill>
                          <a:effectLst/>
                          <a:latin typeface="Century Gothic" panose="020B0502020202020204" pitchFamily="34" charset="0"/>
                        </a:rPr>
                        <a:t>87.25%</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63BE7B"/>
                    </a:solidFill>
                  </a:tcPr>
                </a:tc>
                <a:tc>
                  <a:txBody>
                    <a:bodyPr/>
                    <a:lstStyle/>
                    <a:p>
                      <a:pPr algn="ctr" rtl="0" fontAlgn="t">
                        <a:spcBef>
                          <a:spcPts val="0"/>
                        </a:spcBef>
                        <a:spcAft>
                          <a:spcPts val="0"/>
                        </a:spcAft>
                      </a:pPr>
                      <a:r>
                        <a:rPr lang="en-US" sz="1800" b="0" i="0" u="none" strike="noStrike" dirty="0" smtClean="0">
                          <a:solidFill>
                            <a:schemeClr val="tx1">
                              <a:lumMod val="75000"/>
                              <a:lumOff val="25000"/>
                            </a:schemeClr>
                          </a:solidFill>
                          <a:effectLst/>
                          <a:latin typeface="Century Gothic" panose="020B0502020202020204" pitchFamily="34" charset="0"/>
                        </a:rPr>
                        <a:t>7.48</a:t>
                      </a:r>
                      <a:r>
                        <a:rPr lang="en-US" sz="1800" b="0" i="0" u="none" strike="noStrike" dirty="0">
                          <a:solidFill>
                            <a:schemeClr val="tx1">
                              <a:lumMod val="75000"/>
                              <a:lumOff val="25000"/>
                            </a:schemeClr>
                          </a:solidFill>
                          <a:effectLst/>
                          <a:latin typeface="Century Gothic" panose="020B0502020202020204" pitchFamily="34" charset="0"/>
                        </a:rPr>
                        <a:t>%</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en-US" sz="1800" b="0" i="0" u="none" strike="noStrike" dirty="0">
                          <a:solidFill>
                            <a:schemeClr val="tx1">
                              <a:lumMod val="75000"/>
                              <a:lumOff val="25000"/>
                            </a:schemeClr>
                          </a:solidFill>
                          <a:effectLst/>
                          <a:latin typeface="Century Gothic" panose="020B0502020202020204" pitchFamily="34" charset="0"/>
                        </a:rPr>
                        <a:t>7.32%</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F3F3F3"/>
                    </a:solidFill>
                  </a:tcPr>
                </a:tc>
                <a:extLst>
                  <a:ext uri="{0D108BD9-81ED-4DB2-BD59-A6C34878D82A}">
                    <a16:rowId xmlns:a16="http://schemas.microsoft.com/office/drawing/2014/main" xmlns="" val="163431586"/>
                  </a:ext>
                </a:extLst>
              </a:tr>
              <a:tr h="0">
                <a:tc>
                  <a:txBody>
                    <a:bodyPr/>
                    <a:lstStyle/>
                    <a:p>
                      <a:pPr algn="r" rtl="0" fontAlgn="t">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Open Water</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lnL>
                      <a:noFill/>
                    </a:lnL>
                    <a:lnR w="9525" cap="flat" cmpd="sng" algn="ctr">
                      <a:solidFill>
                        <a:srgbClr val="B7B7B7"/>
                      </a:solidFill>
                      <a:prstDash val="solid"/>
                      <a:round/>
                      <a:headEnd type="none" w="med" len="med"/>
                      <a:tailEnd type="none" w="med" len="med"/>
                    </a:lnR>
                    <a:lnT>
                      <a:noFill/>
                    </a:lnT>
                    <a:lnB>
                      <a:noFill/>
                    </a:lnB>
                  </a:tcPr>
                </a:tc>
                <a:tc>
                  <a:txBody>
                    <a:bodyPr/>
                    <a:lstStyle/>
                    <a:p>
                      <a:pPr algn="ctr" rtl="0" fontAlgn="t">
                        <a:spcBef>
                          <a:spcPts val="0"/>
                        </a:spcBef>
                        <a:spcAft>
                          <a:spcPts val="0"/>
                        </a:spcAft>
                      </a:pPr>
                      <a:r>
                        <a:rPr lang="en-US" sz="1800" b="0" i="0" u="none" strike="noStrike" dirty="0">
                          <a:solidFill>
                            <a:schemeClr val="tx1">
                              <a:lumMod val="75000"/>
                              <a:lumOff val="25000"/>
                            </a:schemeClr>
                          </a:solidFill>
                          <a:effectLst/>
                          <a:latin typeface="Century Gothic" panose="020B0502020202020204" pitchFamily="34" charset="0"/>
                        </a:rPr>
                        <a:t>2.54%</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en-US" sz="1800" b="0" i="0" u="none" strike="noStrike" dirty="0">
                          <a:solidFill>
                            <a:schemeClr val="tx1">
                              <a:lumMod val="75000"/>
                              <a:lumOff val="25000"/>
                            </a:schemeClr>
                          </a:solidFill>
                          <a:effectLst/>
                          <a:latin typeface="Century Gothic" panose="020B0502020202020204" pitchFamily="34" charset="0"/>
                        </a:rPr>
                        <a:t>76.92%</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72C488"/>
                    </a:solidFill>
                  </a:tcPr>
                </a:tc>
                <a:tc>
                  <a:txBody>
                    <a:bodyPr/>
                    <a:lstStyle/>
                    <a:p>
                      <a:pPr algn="ctr" rtl="0" fontAlgn="t">
                        <a:spcBef>
                          <a:spcPts val="0"/>
                        </a:spcBef>
                        <a:spcAft>
                          <a:spcPts val="0"/>
                        </a:spcAft>
                      </a:pPr>
                      <a:r>
                        <a:rPr lang="en-US" sz="1800" b="0" i="0" u="none" strike="noStrike">
                          <a:solidFill>
                            <a:schemeClr val="tx1">
                              <a:lumMod val="75000"/>
                              <a:lumOff val="25000"/>
                            </a:schemeClr>
                          </a:solidFill>
                          <a:effectLst/>
                          <a:latin typeface="Century Gothic" panose="020B0502020202020204" pitchFamily="34" charset="0"/>
                        </a:rPr>
                        <a:t>2.33%</a:t>
                      </a:r>
                      <a:endParaRPr lang="en-US">
                        <a:solidFill>
                          <a:schemeClr val="tx1">
                            <a:lumMod val="75000"/>
                            <a:lumOff val="25000"/>
                          </a:schemeClr>
                        </a:solidFill>
                        <a:effectLst/>
                        <a:latin typeface="Century Gothic" panose="020B0502020202020204" pitchFamily="34" charset="0"/>
                      </a:endParaRPr>
                    </a:p>
                  </a:txBody>
                  <a:tcPr marL="95250" marR="95250" marT="95250" marB="9525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F3F3F3"/>
                    </a:solidFill>
                  </a:tcPr>
                </a:tc>
                <a:extLst>
                  <a:ext uri="{0D108BD9-81ED-4DB2-BD59-A6C34878D82A}">
                    <a16:rowId xmlns:a16="http://schemas.microsoft.com/office/drawing/2014/main" xmlns="" val="4165163859"/>
                  </a:ext>
                </a:extLst>
              </a:tr>
              <a:tr h="0">
                <a:tc>
                  <a:txBody>
                    <a:bodyPr/>
                    <a:lstStyle/>
                    <a:p>
                      <a:pPr algn="r" rtl="0" fontAlgn="t">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Wetland</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lnL>
                      <a:noFill/>
                    </a:lnL>
                    <a:lnR w="9525" cap="flat" cmpd="sng" algn="ctr">
                      <a:solidFill>
                        <a:srgbClr val="B7B7B7"/>
                      </a:solidFill>
                      <a:prstDash val="solid"/>
                      <a:round/>
                      <a:headEnd type="none" w="med" len="med"/>
                      <a:tailEnd type="none" w="med" len="med"/>
                    </a:lnR>
                    <a:lnT>
                      <a:noFill/>
                    </a:lnT>
                    <a:lnB>
                      <a:noFill/>
                    </a:lnB>
                  </a:tcPr>
                </a:tc>
                <a:tc>
                  <a:txBody>
                    <a:bodyPr/>
                    <a:lstStyle/>
                    <a:p>
                      <a:pPr algn="ctr" rtl="0" fontAlgn="t">
                        <a:spcBef>
                          <a:spcPts val="0"/>
                        </a:spcBef>
                        <a:spcAft>
                          <a:spcPts val="0"/>
                        </a:spcAft>
                      </a:pPr>
                      <a:r>
                        <a:rPr lang="en-US" sz="1800" b="0" i="0" u="none" strike="noStrike">
                          <a:solidFill>
                            <a:schemeClr val="tx1">
                              <a:lumMod val="75000"/>
                              <a:lumOff val="25000"/>
                            </a:schemeClr>
                          </a:solidFill>
                          <a:effectLst/>
                          <a:latin typeface="Century Gothic" panose="020B0502020202020204" pitchFamily="34" charset="0"/>
                        </a:rPr>
                        <a:t>10.21%</a:t>
                      </a:r>
                      <a:endParaRPr lang="en-US">
                        <a:solidFill>
                          <a:schemeClr val="tx1">
                            <a:lumMod val="75000"/>
                            <a:lumOff val="25000"/>
                          </a:schemeClr>
                        </a:solidFill>
                        <a:effectLst/>
                        <a:latin typeface="Century Gothic" panose="020B0502020202020204" pitchFamily="34" charset="0"/>
                      </a:endParaRPr>
                    </a:p>
                  </a:txBody>
                  <a:tcPr marL="95250" marR="95250" marT="95250" marB="9525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en-US" sz="1800" b="0" i="0" u="none" strike="noStrike">
                          <a:solidFill>
                            <a:schemeClr val="tx1">
                              <a:lumMod val="75000"/>
                              <a:lumOff val="25000"/>
                            </a:schemeClr>
                          </a:solidFill>
                          <a:effectLst/>
                          <a:latin typeface="Century Gothic" panose="020B0502020202020204" pitchFamily="34" charset="0"/>
                        </a:rPr>
                        <a:t>15.60%</a:t>
                      </a:r>
                      <a:endParaRPr lang="en-US">
                        <a:solidFill>
                          <a:schemeClr val="tx1">
                            <a:lumMod val="75000"/>
                            <a:lumOff val="25000"/>
                          </a:schemeClr>
                        </a:solidFill>
                        <a:effectLst/>
                        <a:latin typeface="Century Gothic" panose="020B0502020202020204" pitchFamily="34" charset="0"/>
                      </a:endParaRPr>
                    </a:p>
                  </a:txBody>
                  <a:tcPr marL="95250" marR="95250" marT="95250" marB="9525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en-US" sz="1800" b="0" i="0" u="none" strike="noStrike" dirty="0">
                          <a:solidFill>
                            <a:schemeClr val="tx1">
                              <a:lumMod val="75000"/>
                              <a:lumOff val="25000"/>
                            </a:schemeClr>
                          </a:solidFill>
                          <a:effectLst/>
                          <a:latin typeface="Century Gothic" panose="020B0502020202020204" pitchFamily="34" charset="0"/>
                        </a:rPr>
                        <a:t>90.35%</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lnL w="9525" cap="flat" cmpd="sng" algn="ctr">
                      <a:solidFill>
                        <a:srgbClr val="B7B7B7"/>
                      </a:solidFill>
                      <a:prstDash val="solid"/>
                      <a:round/>
                      <a:headEnd type="none" w="med" len="med"/>
                      <a:tailEnd type="none" w="med" len="med"/>
                    </a:lnL>
                    <a:lnR w="9525" cap="flat" cmpd="sng" algn="ctr">
                      <a:solidFill>
                        <a:srgbClr val="B7B7B7"/>
                      </a:solidFill>
                      <a:prstDash val="solid"/>
                      <a:round/>
                      <a:headEnd type="none" w="med" len="med"/>
                      <a:tailEnd type="none" w="med" len="med"/>
                    </a:lnR>
                    <a:lnT w="9525" cap="flat" cmpd="sng" algn="ctr">
                      <a:solidFill>
                        <a:srgbClr val="B7B7B7"/>
                      </a:solidFill>
                      <a:prstDash val="solid"/>
                      <a:round/>
                      <a:headEnd type="none" w="med" len="med"/>
                      <a:tailEnd type="none" w="med" len="med"/>
                    </a:lnT>
                    <a:lnB w="9525" cap="flat" cmpd="sng" algn="ctr">
                      <a:solidFill>
                        <a:srgbClr val="B7B7B7"/>
                      </a:solidFill>
                      <a:prstDash val="solid"/>
                      <a:round/>
                      <a:headEnd type="none" w="med" len="med"/>
                      <a:tailEnd type="none" w="med" len="med"/>
                    </a:lnB>
                    <a:solidFill>
                      <a:srgbClr val="72C488"/>
                    </a:solidFill>
                  </a:tcPr>
                </a:tc>
                <a:extLst>
                  <a:ext uri="{0D108BD9-81ED-4DB2-BD59-A6C34878D82A}">
                    <a16:rowId xmlns:a16="http://schemas.microsoft.com/office/drawing/2014/main" xmlns="" val="2374038465"/>
                  </a:ext>
                </a:extLst>
              </a:tr>
            </a:tbl>
          </a:graphicData>
        </a:graphic>
      </p:graphicFrame>
      <p:sp>
        <p:nvSpPr>
          <p:cNvPr id="4" name="Rectangle 1"/>
          <p:cNvSpPr>
            <a:spLocks noChangeArrowheads="1"/>
          </p:cNvSpPr>
          <p:nvPr/>
        </p:nvSpPr>
        <p:spPr bwMode="auto">
          <a:xfrm>
            <a:off x="6412454" y="19053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92579761"/>
              </p:ext>
            </p:extLst>
          </p:nvPr>
        </p:nvGraphicFramePr>
        <p:xfrm>
          <a:off x="6412453" y="4368056"/>
          <a:ext cx="5095875" cy="1615440"/>
        </p:xfrm>
        <a:graphic>
          <a:graphicData uri="http://schemas.openxmlformats.org/drawingml/2006/table">
            <a:tbl>
              <a:tblPr/>
              <a:tblGrid>
                <a:gridCol w="1266825">
                  <a:extLst>
                    <a:ext uri="{9D8B030D-6E8A-4147-A177-3AD203B41FA5}">
                      <a16:colId xmlns:a16="http://schemas.microsoft.com/office/drawing/2014/main" xmlns="" val="2917990006"/>
                    </a:ext>
                  </a:extLst>
                </a:gridCol>
                <a:gridCol w="2133600">
                  <a:extLst>
                    <a:ext uri="{9D8B030D-6E8A-4147-A177-3AD203B41FA5}">
                      <a16:colId xmlns:a16="http://schemas.microsoft.com/office/drawing/2014/main" xmlns="" val="2798836207"/>
                    </a:ext>
                  </a:extLst>
                </a:gridCol>
                <a:gridCol w="1695450">
                  <a:extLst>
                    <a:ext uri="{9D8B030D-6E8A-4147-A177-3AD203B41FA5}">
                      <a16:colId xmlns:a16="http://schemas.microsoft.com/office/drawing/2014/main" xmlns="" val="234443379"/>
                    </a:ext>
                  </a:extLst>
                </a:gridCol>
              </a:tblGrid>
              <a:tr h="0">
                <a:tc>
                  <a:txBody>
                    <a:bodyPr/>
                    <a:lstStyle/>
                    <a:p>
                      <a:pPr fontAlgn="t"/>
                      <a:r>
                        <a:rPr lang="en-US" dirty="0">
                          <a:solidFill>
                            <a:schemeClr val="tx1">
                              <a:lumMod val="75000"/>
                              <a:lumOff val="25000"/>
                            </a:schemeClr>
                          </a:solidFill>
                          <a:effectLst/>
                          <a:latin typeface="Century Gothic" panose="020B0502020202020204" pitchFamily="34" charset="0"/>
                        </a:rPr>
                        <a:t> </a:t>
                      </a:r>
                    </a:p>
                  </a:txBody>
                  <a:tcPr marL="95250" marR="95250" marT="95250" marB="95250">
                    <a:lnL>
                      <a:noFill/>
                    </a:lnL>
                    <a:lnR>
                      <a:noFill/>
                    </a:lnR>
                    <a:lnT>
                      <a:noFill/>
                    </a:lnT>
                    <a:lnB>
                      <a:noFill/>
                    </a:lnB>
                  </a:tcPr>
                </a:tc>
                <a:tc>
                  <a:txBody>
                    <a:bodyPr/>
                    <a:lstStyle/>
                    <a:p>
                      <a:pPr algn="ctr" rtl="0" fontAlgn="b">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Producer's Accuracy </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nchor="b">
                    <a:lnL>
                      <a:noFill/>
                    </a:lnL>
                    <a:lnR>
                      <a:noFill/>
                    </a:lnR>
                    <a:lnT>
                      <a:noFill/>
                    </a:lnT>
                    <a:lnB w="9525" cap="flat" cmpd="sng" algn="ctr">
                      <a:solidFill>
                        <a:srgbClr val="CCCCCC"/>
                      </a:solidFill>
                      <a:prstDash val="solid"/>
                      <a:round/>
                      <a:headEnd type="none" w="med" len="med"/>
                      <a:tailEnd type="none" w="med" len="med"/>
                    </a:lnB>
                  </a:tcPr>
                </a:tc>
                <a:tc>
                  <a:txBody>
                    <a:bodyPr/>
                    <a:lstStyle/>
                    <a:p>
                      <a:pPr algn="ctr" rtl="0" fontAlgn="b">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User's Accuracy </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nchor="b">
                    <a:lnL>
                      <a:noFill/>
                    </a:lnL>
                    <a:lnR>
                      <a:noFill/>
                    </a:lnR>
                    <a:lnT>
                      <a:noFill/>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869420700"/>
                  </a:ext>
                </a:extLst>
              </a:tr>
              <a:tr h="0">
                <a:tc>
                  <a:txBody>
                    <a:bodyPr/>
                    <a:lstStyle/>
                    <a:p>
                      <a:pPr algn="r" rtl="0" fontAlgn="t">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Upland</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lnL>
                      <a:noFill/>
                    </a:lnL>
                    <a:lnR w="9525" cap="flat" cmpd="sng" algn="ctr">
                      <a:solidFill>
                        <a:srgbClr val="CCCCCC"/>
                      </a:solidFill>
                      <a:prstDash val="solid"/>
                      <a:round/>
                      <a:headEnd type="none" w="med" len="med"/>
                      <a:tailEnd type="none" w="med" len="med"/>
                    </a:lnR>
                    <a:lnT>
                      <a:noFill/>
                    </a:lnT>
                    <a:lnB>
                      <a:noFill/>
                    </a:lnB>
                  </a:tcPr>
                </a:tc>
                <a:tc>
                  <a:txBody>
                    <a:bodyPr/>
                    <a:lstStyle/>
                    <a:p>
                      <a:pPr algn="ctr" rtl="0" fontAlgn="t">
                        <a:spcBef>
                          <a:spcPts val="0"/>
                        </a:spcBef>
                        <a:spcAft>
                          <a:spcPts val="0"/>
                        </a:spcAft>
                      </a:pPr>
                      <a:r>
                        <a:rPr lang="en-US" sz="1800" b="0" i="0" u="none" strike="noStrike">
                          <a:solidFill>
                            <a:schemeClr val="tx1">
                              <a:lumMod val="75000"/>
                              <a:lumOff val="25000"/>
                            </a:schemeClr>
                          </a:solidFill>
                          <a:effectLst/>
                          <a:latin typeface="Century Gothic" panose="020B0502020202020204" pitchFamily="34" charset="0"/>
                        </a:rPr>
                        <a:t>87.25%</a:t>
                      </a:r>
                      <a:endParaRPr lang="en-US">
                        <a:solidFill>
                          <a:schemeClr val="tx1">
                            <a:lumMod val="75000"/>
                            <a:lumOff val="25000"/>
                          </a:schemeClr>
                        </a:solidFill>
                        <a:effectLst/>
                        <a:latin typeface="Century Gothic" panose="020B0502020202020204" pitchFamily="34"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en-US" sz="1800" b="0" i="0" u="none" strike="noStrike">
                          <a:solidFill>
                            <a:schemeClr val="tx1">
                              <a:lumMod val="75000"/>
                              <a:lumOff val="25000"/>
                            </a:schemeClr>
                          </a:solidFill>
                          <a:effectLst/>
                          <a:latin typeface="Century Gothic" panose="020B0502020202020204" pitchFamily="34" charset="0"/>
                        </a:rPr>
                        <a:t>89.49%</a:t>
                      </a:r>
                      <a:endParaRPr lang="en-US">
                        <a:solidFill>
                          <a:schemeClr val="tx1">
                            <a:lumMod val="75000"/>
                            <a:lumOff val="25000"/>
                          </a:schemeClr>
                        </a:solidFill>
                        <a:effectLst/>
                        <a:latin typeface="Century Gothic" panose="020B0502020202020204" pitchFamily="34"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xmlns="" val="3615922617"/>
                  </a:ext>
                </a:extLst>
              </a:tr>
              <a:tr h="0">
                <a:tc>
                  <a:txBody>
                    <a:bodyPr/>
                    <a:lstStyle/>
                    <a:p>
                      <a:pPr algn="r" rtl="0" fontAlgn="t">
                        <a:spcBef>
                          <a:spcPts val="0"/>
                        </a:spcBef>
                        <a:spcAft>
                          <a:spcPts val="0"/>
                        </a:spcAft>
                      </a:pPr>
                      <a:r>
                        <a:rPr lang="en-US" sz="1400" b="1" i="0" u="none" strike="noStrike">
                          <a:solidFill>
                            <a:schemeClr val="tx1">
                              <a:lumMod val="75000"/>
                              <a:lumOff val="25000"/>
                            </a:schemeClr>
                          </a:solidFill>
                          <a:effectLst/>
                          <a:latin typeface="Century Gothic" panose="020B0502020202020204" pitchFamily="34" charset="0"/>
                        </a:rPr>
                        <a:t>Open Water</a:t>
                      </a:r>
                      <a:endParaRPr lang="en-US">
                        <a:solidFill>
                          <a:schemeClr val="tx1">
                            <a:lumMod val="75000"/>
                            <a:lumOff val="25000"/>
                          </a:schemeClr>
                        </a:solidFill>
                        <a:effectLst/>
                        <a:latin typeface="Century Gothic" panose="020B0502020202020204" pitchFamily="34" charset="0"/>
                      </a:endParaRPr>
                    </a:p>
                  </a:txBody>
                  <a:tcPr marL="95250" marR="95250" marT="95250" marB="95250">
                    <a:lnL>
                      <a:noFill/>
                    </a:lnL>
                    <a:lnR w="9525" cap="flat" cmpd="sng" algn="ctr">
                      <a:solidFill>
                        <a:srgbClr val="CCCCCC"/>
                      </a:solidFill>
                      <a:prstDash val="solid"/>
                      <a:round/>
                      <a:headEnd type="none" w="med" len="med"/>
                      <a:tailEnd type="none" w="med" len="med"/>
                    </a:lnR>
                    <a:lnT>
                      <a:noFill/>
                    </a:lnT>
                    <a:lnB>
                      <a:noFill/>
                    </a:lnB>
                  </a:tcPr>
                </a:tc>
                <a:tc>
                  <a:txBody>
                    <a:bodyPr/>
                    <a:lstStyle/>
                    <a:p>
                      <a:pPr algn="ctr" rtl="0" fontAlgn="t">
                        <a:spcBef>
                          <a:spcPts val="0"/>
                        </a:spcBef>
                        <a:spcAft>
                          <a:spcPts val="0"/>
                        </a:spcAft>
                      </a:pPr>
                      <a:r>
                        <a:rPr lang="en-US" sz="1800" b="0" i="0" u="none" strike="noStrike">
                          <a:solidFill>
                            <a:schemeClr val="tx1">
                              <a:lumMod val="75000"/>
                              <a:lumOff val="25000"/>
                            </a:schemeClr>
                          </a:solidFill>
                          <a:effectLst/>
                          <a:latin typeface="Century Gothic" panose="020B0502020202020204" pitchFamily="34" charset="0"/>
                        </a:rPr>
                        <a:t>76.92%</a:t>
                      </a:r>
                      <a:endParaRPr lang="en-US">
                        <a:solidFill>
                          <a:schemeClr val="tx1">
                            <a:lumMod val="75000"/>
                            <a:lumOff val="25000"/>
                          </a:schemeClr>
                        </a:solidFill>
                        <a:effectLst/>
                        <a:latin typeface="Century Gothic" panose="020B0502020202020204" pitchFamily="34"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en-US" sz="1800" b="0" i="0" u="none" strike="noStrike" dirty="0">
                          <a:solidFill>
                            <a:schemeClr val="tx1">
                              <a:lumMod val="75000"/>
                              <a:lumOff val="25000"/>
                            </a:schemeClr>
                          </a:solidFill>
                          <a:effectLst/>
                          <a:latin typeface="Century Gothic" panose="020B0502020202020204" pitchFamily="34" charset="0"/>
                        </a:rPr>
                        <a:t>87.52%</a:t>
                      </a:r>
                      <a:endParaRPr lang="en-US" dirty="0">
                        <a:solidFill>
                          <a:schemeClr val="tx1">
                            <a:lumMod val="75000"/>
                            <a:lumOff val="25000"/>
                          </a:schemeClr>
                        </a:solidFill>
                        <a:effectLst/>
                        <a:latin typeface="Century Gothic" panose="020B0502020202020204" pitchFamily="34"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xmlns="" val="3941837542"/>
                  </a:ext>
                </a:extLst>
              </a:tr>
              <a:tr h="0">
                <a:tc>
                  <a:txBody>
                    <a:bodyPr/>
                    <a:lstStyle/>
                    <a:p>
                      <a:pPr algn="r" rtl="0" fontAlgn="t">
                        <a:spcBef>
                          <a:spcPts val="0"/>
                        </a:spcBef>
                        <a:spcAft>
                          <a:spcPts val="0"/>
                        </a:spcAft>
                      </a:pPr>
                      <a:r>
                        <a:rPr lang="en-US" sz="1400" b="1" i="0" u="none" strike="noStrike" dirty="0">
                          <a:solidFill>
                            <a:schemeClr val="tx1">
                              <a:lumMod val="75000"/>
                              <a:lumOff val="25000"/>
                            </a:schemeClr>
                          </a:solidFill>
                          <a:effectLst/>
                          <a:latin typeface="Century Gothic" panose="020B0502020202020204" pitchFamily="34" charset="0"/>
                        </a:rPr>
                        <a:t>Wetland</a:t>
                      </a:r>
                      <a:endParaRPr lang="en-US" dirty="0">
                        <a:solidFill>
                          <a:schemeClr val="tx1">
                            <a:lumMod val="75000"/>
                            <a:lumOff val="25000"/>
                          </a:schemeClr>
                        </a:solidFill>
                        <a:effectLst/>
                        <a:latin typeface="Century Gothic" panose="020B0502020202020204" pitchFamily="34" charset="0"/>
                      </a:endParaRPr>
                    </a:p>
                  </a:txBody>
                  <a:tcPr marL="95250" marR="95250" marT="95250" marB="95250">
                    <a:lnL>
                      <a:noFill/>
                    </a:lnL>
                    <a:lnR w="9525" cap="flat" cmpd="sng" algn="ctr">
                      <a:solidFill>
                        <a:srgbClr val="CCCCCC"/>
                      </a:solidFill>
                      <a:prstDash val="solid"/>
                      <a:round/>
                      <a:headEnd type="none" w="med" len="med"/>
                      <a:tailEnd type="none" w="med" len="med"/>
                    </a:lnR>
                    <a:lnT>
                      <a:noFill/>
                    </a:lnT>
                    <a:lnB>
                      <a:noFill/>
                    </a:lnB>
                  </a:tcPr>
                </a:tc>
                <a:tc>
                  <a:txBody>
                    <a:bodyPr/>
                    <a:lstStyle/>
                    <a:p>
                      <a:pPr algn="ctr" rtl="0" fontAlgn="t">
                        <a:spcBef>
                          <a:spcPts val="0"/>
                        </a:spcBef>
                        <a:spcAft>
                          <a:spcPts val="0"/>
                        </a:spcAft>
                      </a:pPr>
                      <a:r>
                        <a:rPr lang="en-US" sz="1800" b="0" i="0" u="none" strike="noStrike">
                          <a:solidFill>
                            <a:schemeClr val="tx1">
                              <a:lumMod val="75000"/>
                              <a:lumOff val="25000"/>
                            </a:schemeClr>
                          </a:solidFill>
                          <a:effectLst/>
                          <a:latin typeface="Century Gothic" panose="020B0502020202020204" pitchFamily="34" charset="0"/>
                        </a:rPr>
                        <a:t>90.35%</a:t>
                      </a:r>
                      <a:endParaRPr lang="en-US">
                        <a:solidFill>
                          <a:schemeClr val="tx1">
                            <a:lumMod val="75000"/>
                            <a:lumOff val="25000"/>
                          </a:schemeClr>
                        </a:solidFill>
                        <a:effectLst/>
                        <a:latin typeface="Century Gothic" panose="020B0502020202020204" pitchFamily="34"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t">
                        <a:spcBef>
                          <a:spcPts val="0"/>
                        </a:spcBef>
                        <a:spcAft>
                          <a:spcPts val="0"/>
                        </a:spcAft>
                      </a:pPr>
                      <a:r>
                        <a:rPr lang="en-US" sz="1800" b="0" i="0" u="none" strike="noStrike" dirty="0">
                          <a:solidFill>
                            <a:schemeClr val="tx1">
                              <a:lumMod val="75000"/>
                              <a:lumOff val="25000"/>
                            </a:schemeClr>
                          </a:solidFill>
                          <a:effectLst/>
                          <a:latin typeface="Century Gothic" panose="020B0502020202020204" pitchFamily="34" charset="0"/>
                        </a:rPr>
                        <a:t>83.56%</a:t>
                      </a:r>
                      <a:endParaRPr lang="en-US" dirty="0">
                        <a:solidFill>
                          <a:schemeClr val="tx1">
                            <a:lumMod val="75000"/>
                            <a:lumOff val="25000"/>
                          </a:schemeClr>
                        </a:solidFill>
                        <a:effectLst/>
                        <a:latin typeface="Century Gothic" panose="020B0502020202020204" pitchFamily="34" charset="0"/>
                      </a:endParaRPr>
                    </a:p>
                  </a:txBody>
                  <a:tcPr marL="28575" marR="28575" marT="19050" marB="1905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xmlns="" val="2136878693"/>
                  </a:ext>
                </a:extLst>
              </a:tr>
            </a:tbl>
          </a:graphicData>
        </a:graphic>
      </p:graphicFrame>
      <p:sp>
        <p:nvSpPr>
          <p:cNvPr id="6" name="Rectangle 2"/>
          <p:cNvSpPr>
            <a:spLocks noChangeArrowheads="1"/>
          </p:cNvSpPr>
          <p:nvPr/>
        </p:nvSpPr>
        <p:spPr bwMode="auto">
          <a:xfrm>
            <a:off x="6412454" y="436853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7"/>
          <p:cNvSpPr txBox="1">
            <a:spLocks noGrp="1"/>
          </p:cNvSpPr>
          <p:nvPr>
            <p:ph type="title"/>
          </p:nvPr>
        </p:nvSpPr>
        <p:spPr>
          <a:xfrm>
            <a:off x="1257300" y="428625"/>
            <a:ext cx="10439400" cy="676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solidFill>
                  <a:schemeClr val="bg1"/>
                </a:solidFill>
              </a:rPr>
              <a:t>Future Work</a:t>
            </a:r>
            <a:endParaRPr dirty="0">
              <a:solidFill>
                <a:schemeClr val="bg1"/>
              </a:solidFill>
            </a:endParaRPr>
          </a:p>
        </p:txBody>
      </p:sp>
      <p:sp>
        <p:nvSpPr>
          <p:cNvPr id="363" name="Google Shape;363;p27"/>
          <p:cNvSpPr txBox="1"/>
          <p:nvPr/>
        </p:nvSpPr>
        <p:spPr>
          <a:xfrm>
            <a:off x="1104701" y="1432257"/>
            <a:ext cx="10316391" cy="4425248"/>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b="1" i="0" u="none" strike="noStrike" cap="none" dirty="0">
                <a:solidFill>
                  <a:srgbClr val="379CC3"/>
                </a:solidFill>
                <a:latin typeface="Century Gothic"/>
                <a:ea typeface="Century Gothic"/>
                <a:cs typeface="Century Gothic"/>
                <a:sym typeface="Century Gothic"/>
              </a:rPr>
              <a:t>Expand</a:t>
            </a:r>
            <a:r>
              <a:rPr lang="en-US" sz="2400" b="0" i="0" u="none" strike="noStrike" cap="none" dirty="0">
                <a:solidFill>
                  <a:srgbClr val="3F3F3F"/>
                </a:solidFill>
                <a:latin typeface="Century Gothic"/>
                <a:ea typeface="Century Gothic"/>
                <a:cs typeface="Century Gothic"/>
                <a:sym typeface="Century Gothic"/>
              </a:rPr>
              <a:t> </a:t>
            </a:r>
            <a:r>
              <a:rPr lang="en-US" sz="2400" dirty="0">
                <a:solidFill>
                  <a:schemeClr val="tx1">
                    <a:lumMod val="75000"/>
                    <a:lumOff val="25000"/>
                  </a:schemeClr>
                </a:solidFill>
                <a:latin typeface="Century Gothic"/>
                <a:ea typeface="Century Gothic"/>
                <a:cs typeface="Century Gothic"/>
                <a:sym typeface="Century Gothic"/>
              </a:rPr>
              <a:t>classification scheme by including Level–2 classifications of wetlands</a:t>
            </a:r>
            <a:endParaRPr sz="240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b="1" i="0" u="none" strike="noStrike" cap="none" dirty="0">
                <a:solidFill>
                  <a:srgbClr val="379CC3"/>
                </a:solidFill>
                <a:latin typeface="Century Gothic"/>
                <a:ea typeface="Century Gothic"/>
                <a:cs typeface="Century Gothic"/>
                <a:sym typeface="Century Gothic"/>
              </a:rPr>
              <a:t>Use </a:t>
            </a:r>
            <a:r>
              <a:rPr lang="en-US" sz="2400" b="0" i="0" u="none" strike="noStrike" cap="none" dirty="0">
                <a:solidFill>
                  <a:schemeClr val="tx1">
                    <a:lumMod val="75000"/>
                    <a:lumOff val="25000"/>
                  </a:schemeClr>
                </a:solidFill>
                <a:latin typeface="Century Gothic"/>
                <a:ea typeface="Century Gothic"/>
                <a:cs typeface="Century Gothic"/>
                <a:sym typeface="Century Gothic"/>
              </a:rPr>
              <a:t>recent wetland mapping data from Ducks Unlimited to validate the tool</a:t>
            </a:r>
            <a:endParaRPr sz="24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b="1" i="0" u="none" strike="noStrike" cap="none" dirty="0">
                <a:solidFill>
                  <a:srgbClr val="379CC3"/>
                </a:solidFill>
                <a:latin typeface="Century Gothic"/>
                <a:ea typeface="Century Gothic"/>
                <a:cs typeface="Century Gothic"/>
                <a:sym typeface="Century Gothic"/>
              </a:rPr>
              <a:t>Compare</a:t>
            </a:r>
            <a:r>
              <a:rPr lang="en-US" sz="2400" b="0" i="0" u="none" strike="noStrike" cap="none" dirty="0">
                <a:solidFill>
                  <a:srgbClr val="3F3F3F"/>
                </a:solidFill>
                <a:latin typeface="Century Gothic"/>
                <a:ea typeface="Century Gothic"/>
                <a:cs typeface="Century Gothic"/>
                <a:sym typeface="Century Gothic"/>
              </a:rPr>
              <a:t> </a:t>
            </a:r>
            <a:r>
              <a:rPr lang="en-US" sz="2400" b="0" i="0" u="none" strike="noStrike" cap="none" dirty="0">
                <a:solidFill>
                  <a:schemeClr val="tx1">
                    <a:lumMod val="75000"/>
                    <a:lumOff val="25000"/>
                  </a:schemeClr>
                </a:solidFill>
                <a:latin typeface="Century Gothic"/>
                <a:ea typeface="Century Gothic"/>
                <a:cs typeface="Century Gothic"/>
                <a:sym typeface="Century Gothic"/>
              </a:rPr>
              <a:t>results to seasonal sub-meter optical </a:t>
            </a:r>
            <a:r>
              <a:rPr lang="en-US" sz="2400" b="0" i="0" u="none" strike="noStrike" cap="none" dirty="0" err="1">
                <a:solidFill>
                  <a:schemeClr val="tx1">
                    <a:lumMod val="75000"/>
                    <a:lumOff val="25000"/>
                  </a:schemeClr>
                </a:solidFill>
                <a:latin typeface="Century Gothic"/>
                <a:ea typeface="Century Gothic"/>
                <a:cs typeface="Century Gothic"/>
                <a:sym typeface="Century Gothic"/>
              </a:rPr>
              <a:t>DigitalGlobe</a:t>
            </a:r>
            <a:r>
              <a:rPr lang="en-US" sz="2400" b="0" i="0" u="none" strike="noStrike" cap="none" dirty="0">
                <a:solidFill>
                  <a:schemeClr val="tx1">
                    <a:lumMod val="75000"/>
                    <a:lumOff val="25000"/>
                  </a:schemeClr>
                </a:solidFill>
                <a:latin typeface="Century Gothic"/>
                <a:ea typeface="Century Gothic"/>
                <a:cs typeface="Century Gothic"/>
                <a:sym typeface="Century Gothic"/>
              </a:rPr>
              <a:t> and RADARSAT-2 imagery that has been acquired over 10 pilot sites in Wisconsin and Michigan</a:t>
            </a:r>
            <a:endParaRPr sz="24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b="1" i="0" u="none" strike="noStrike" cap="none" dirty="0">
                <a:solidFill>
                  <a:srgbClr val="379CC3"/>
                </a:solidFill>
                <a:latin typeface="Century Gothic"/>
                <a:ea typeface="Century Gothic"/>
                <a:cs typeface="Century Gothic"/>
                <a:sym typeface="Century Gothic"/>
              </a:rPr>
              <a:t>Adjust</a:t>
            </a:r>
            <a:r>
              <a:rPr lang="en-US" sz="2400" b="0" i="0" u="none" strike="noStrike" cap="none" dirty="0">
                <a:solidFill>
                  <a:srgbClr val="3F3F3F"/>
                </a:solidFill>
                <a:latin typeface="Century Gothic"/>
                <a:ea typeface="Century Gothic"/>
                <a:cs typeface="Century Gothic"/>
                <a:sym typeface="Century Gothic"/>
              </a:rPr>
              <a:t> </a:t>
            </a:r>
            <a:r>
              <a:rPr lang="en-US" sz="2400" b="0" i="0" u="none" strike="noStrike" cap="none" dirty="0">
                <a:solidFill>
                  <a:schemeClr val="tx1">
                    <a:lumMod val="75000"/>
                    <a:lumOff val="25000"/>
                  </a:schemeClr>
                </a:solidFill>
                <a:latin typeface="Century Gothic"/>
                <a:ea typeface="Century Gothic"/>
                <a:cs typeface="Century Gothic"/>
                <a:sym typeface="Century Gothic"/>
              </a:rPr>
              <a:t>the tool so that it is useable across the Great Lakes area and neighboring regions in Canada</a:t>
            </a:r>
            <a:endParaRPr sz="24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0" algn="l" rtl="0">
              <a:lnSpc>
                <a:spcPct val="90000"/>
              </a:lnSpc>
              <a:spcBef>
                <a:spcPts val="1000"/>
              </a:spcBef>
              <a:spcAft>
                <a:spcPts val="0"/>
              </a:spcAft>
              <a:buClr>
                <a:srgbClr val="000000"/>
              </a:buClr>
              <a:buSzPts val="2500"/>
              <a:buFont typeface="Arial"/>
              <a:buNone/>
            </a:pPr>
            <a:endParaRPr sz="2500" b="0" i="0" u="none" strike="noStrike" cap="none" dirty="0">
              <a:solidFill>
                <a:srgbClr val="3F3F3F"/>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8"/>
          <p:cNvSpPr txBox="1"/>
          <p:nvPr/>
        </p:nvSpPr>
        <p:spPr>
          <a:xfrm>
            <a:off x="624005" y="1054950"/>
            <a:ext cx="11276841" cy="47382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90000"/>
              </a:lnSpc>
              <a:spcBef>
                <a:spcPts val="1000"/>
              </a:spcBef>
              <a:spcAft>
                <a:spcPts val="0"/>
              </a:spcAft>
              <a:buClr>
                <a:srgbClr val="379CC3"/>
              </a:buClr>
              <a:buSzPts val="1800"/>
              <a:buFont typeface="Webdings" panose="05030102010509060703" pitchFamily="18" charset="2"/>
              <a:buChar char="4"/>
            </a:pPr>
            <a:r>
              <a:rPr lang="en-US" sz="1800" b="0" i="0" u="none" strike="noStrike" cap="none" dirty="0">
                <a:solidFill>
                  <a:schemeClr val="tx1">
                    <a:lumMod val="75000"/>
                    <a:lumOff val="25000"/>
                  </a:schemeClr>
                </a:solidFill>
                <a:latin typeface="Century Gothic"/>
                <a:ea typeface="Century Gothic"/>
                <a:cs typeface="Century Gothic"/>
                <a:sym typeface="Century Gothic"/>
              </a:rPr>
              <a:t>Erika Higa, DEVELOP California – JPL Node (Center Lead)</a:t>
            </a:r>
            <a:endParaRPr sz="18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42900" algn="l" rtl="0">
              <a:lnSpc>
                <a:spcPct val="90000"/>
              </a:lnSpc>
              <a:spcBef>
                <a:spcPts val="1000"/>
              </a:spcBef>
              <a:spcAft>
                <a:spcPts val="0"/>
              </a:spcAft>
              <a:buClr>
                <a:srgbClr val="379CC3"/>
              </a:buClr>
              <a:buSzPts val="1800"/>
              <a:buFont typeface="Webdings" panose="05030102010509060703" pitchFamily="18" charset="2"/>
              <a:buChar char="4"/>
            </a:pPr>
            <a:r>
              <a:rPr lang="en-US" sz="1800" b="0" i="0" u="none" strike="noStrike" cap="none" dirty="0">
                <a:solidFill>
                  <a:schemeClr val="tx1">
                    <a:lumMod val="75000"/>
                    <a:lumOff val="25000"/>
                  </a:schemeClr>
                </a:solidFill>
                <a:latin typeface="Century Gothic"/>
                <a:ea typeface="Century Gothic"/>
                <a:cs typeface="Century Gothic"/>
                <a:sym typeface="Century Gothic"/>
              </a:rPr>
              <a:t>Neda Kasraee, DEVELOP California – JPL Node (Impact Analysis Fellow &amp; Assistant Center Lead)</a:t>
            </a:r>
            <a:endParaRPr sz="18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42900" algn="l" rtl="0">
              <a:lnSpc>
                <a:spcPct val="90000"/>
              </a:lnSpc>
              <a:spcBef>
                <a:spcPts val="1000"/>
              </a:spcBef>
              <a:spcAft>
                <a:spcPts val="0"/>
              </a:spcAft>
              <a:buClr>
                <a:srgbClr val="379CC3"/>
              </a:buClr>
              <a:buSzPts val="1800"/>
              <a:buFont typeface="Webdings" panose="05030102010509060703" pitchFamily="18" charset="2"/>
              <a:buChar char="4"/>
            </a:pPr>
            <a:r>
              <a:rPr lang="en-US" sz="1800" b="0" i="0" u="none" strike="noStrike" cap="none" dirty="0">
                <a:solidFill>
                  <a:schemeClr val="tx1">
                    <a:lumMod val="75000"/>
                    <a:lumOff val="25000"/>
                  </a:schemeClr>
                </a:solidFill>
                <a:latin typeface="Century Gothic"/>
                <a:ea typeface="Century Gothic"/>
                <a:cs typeface="Century Gothic"/>
                <a:sym typeface="Century Gothic"/>
              </a:rPr>
              <a:t>Bruce Chapman, NASA Jet Propulsion Laboratory, California Institute of Technology (Science Advisor)</a:t>
            </a:r>
            <a:endParaRPr sz="18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42900" algn="l" rtl="0">
              <a:lnSpc>
                <a:spcPct val="90000"/>
              </a:lnSpc>
              <a:spcBef>
                <a:spcPts val="1000"/>
              </a:spcBef>
              <a:spcAft>
                <a:spcPts val="0"/>
              </a:spcAft>
              <a:buClr>
                <a:srgbClr val="379CC3"/>
              </a:buClr>
              <a:buSzPts val="1800"/>
              <a:buFont typeface="Webdings" panose="05030102010509060703" pitchFamily="18" charset="2"/>
              <a:buChar char="4"/>
            </a:pPr>
            <a:r>
              <a:rPr lang="en-US" sz="1800" b="0" i="0" u="none" strike="noStrike" cap="none" dirty="0">
                <a:solidFill>
                  <a:schemeClr val="tx1">
                    <a:lumMod val="75000"/>
                    <a:lumOff val="25000"/>
                  </a:schemeClr>
                </a:solidFill>
                <a:latin typeface="Century Gothic"/>
                <a:ea typeface="Century Gothic"/>
                <a:cs typeface="Century Gothic"/>
                <a:sym typeface="Century Gothic"/>
              </a:rPr>
              <a:t>Benjamin Holt, NASA Jet Propulsion Laboratory, California Institute of Technology (Science Advisor)</a:t>
            </a:r>
            <a:endParaRPr sz="18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42900" algn="l" rtl="0">
              <a:lnSpc>
                <a:spcPct val="90000"/>
              </a:lnSpc>
              <a:spcBef>
                <a:spcPts val="1000"/>
              </a:spcBef>
              <a:spcAft>
                <a:spcPts val="0"/>
              </a:spcAft>
              <a:buClr>
                <a:srgbClr val="379CC3"/>
              </a:buClr>
              <a:buSzPts val="1800"/>
              <a:buFont typeface="Webdings" panose="05030102010509060703" pitchFamily="18" charset="2"/>
              <a:buChar char="4"/>
            </a:pPr>
            <a:r>
              <a:rPr lang="en-US" sz="1800" b="0" i="0" u="none" strike="noStrike" cap="none" dirty="0">
                <a:solidFill>
                  <a:schemeClr val="tx1">
                    <a:lumMod val="75000"/>
                    <a:lumOff val="25000"/>
                  </a:schemeClr>
                </a:solidFill>
                <a:latin typeface="Century Gothic"/>
                <a:ea typeface="Century Gothic"/>
                <a:cs typeface="Century Gothic"/>
                <a:sym typeface="Century Gothic"/>
              </a:rPr>
              <a:t>Brian </a:t>
            </a:r>
            <a:r>
              <a:rPr lang="en-US" sz="1800" b="0" i="0" u="none" strike="noStrike" cap="none" dirty="0" err="1">
                <a:solidFill>
                  <a:schemeClr val="tx1">
                    <a:lumMod val="75000"/>
                    <a:lumOff val="25000"/>
                  </a:schemeClr>
                </a:solidFill>
                <a:latin typeface="Century Gothic"/>
                <a:ea typeface="Century Gothic"/>
                <a:cs typeface="Century Gothic"/>
                <a:sym typeface="Century Gothic"/>
              </a:rPr>
              <a:t>Huberty</a:t>
            </a:r>
            <a:r>
              <a:rPr lang="en-US" sz="1800" b="0" i="0" u="none" strike="noStrike" cap="none" dirty="0">
                <a:solidFill>
                  <a:schemeClr val="tx1">
                    <a:lumMod val="75000"/>
                    <a:lumOff val="25000"/>
                  </a:schemeClr>
                </a:solidFill>
                <a:latin typeface="Century Gothic"/>
                <a:ea typeface="Century Gothic"/>
                <a:cs typeface="Century Gothic"/>
                <a:sym typeface="Century Gothic"/>
              </a:rPr>
              <a:t>, </a:t>
            </a:r>
            <a:r>
              <a:rPr lang="en-US" sz="1800" b="0" i="0" u="none" strike="noStrike" cap="none" dirty="0" smtClean="0">
                <a:solidFill>
                  <a:schemeClr val="tx1">
                    <a:lumMod val="75000"/>
                    <a:lumOff val="25000"/>
                  </a:schemeClr>
                </a:solidFill>
                <a:latin typeface="Century Gothic"/>
                <a:ea typeface="Century Gothic"/>
                <a:cs typeface="Century Gothic"/>
                <a:sym typeface="Century Gothic"/>
              </a:rPr>
              <a:t>US FWS </a:t>
            </a:r>
            <a:r>
              <a:rPr lang="en-US" sz="1800" b="0" i="0" u="none" strike="noStrike" cap="none" dirty="0">
                <a:solidFill>
                  <a:schemeClr val="tx1">
                    <a:lumMod val="75000"/>
                    <a:lumOff val="25000"/>
                  </a:schemeClr>
                </a:solidFill>
                <a:latin typeface="Century Gothic"/>
                <a:ea typeface="Century Gothic"/>
                <a:cs typeface="Century Gothic"/>
                <a:sym typeface="Century Gothic"/>
              </a:rPr>
              <a:t>NWI</a:t>
            </a:r>
            <a:endParaRPr sz="18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42900" algn="l" rtl="0">
              <a:lnSpc>
                <a:spcPct val="90000"/>
              </a:lnSpc>
              <a:spcBef>
                <a:spcPts val="1000"/>
              </a:spcBef>
              <a:spcAft>
                <a:spcPts val="0"/>
              </a:spcAft>
              <a:buClr>
                <a:srgbClr val="379CC3"/>
              </a:buClr>
              <a:buSzPts val="1800"/>
              <a:buFont typeface="Webdings" panose="05030102010509060703" pitchFamily="18" charset="2"/>
              <a:buChar char="4"/>
            </a:pPr>
            <a:r>
              <a:rPr lang="en-US" sz="1800" b="0" i="0" u="none" strike="noStrike" cap="none" dirty="0">
                <a:solidFill>
                  <a:schemeClr val="tx1">
                    <a:lumMod val="75000"/>
                    <a:lumOff val="25000"/>
                  </a:schemeClr>
                </a:solidFill>
                <a:latin typeface="Century Gothic"/>
                <a:ea typeface="Century Gothic"/>
                <a:cs typeface="Century Gothic"/>
                <a:sym typeface="Century Gothic"/>
              </a:rPr>
              <a:t>Steve Kloiber, MN DNR</a:t>
            </a:r>
            <a:endParaRPr sz="18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42900" algn="l" rtl="0">
              <a:lnSpc>
                <a:spcPct val="90000"/>
              </a:lnSpc>
              <a:spcBef>
                <a:spcPts val="1000"/>
              </a:spcBef>
              <a:spcAft>
                <a:spcPts val="0"/>
              </a:spcAft>
              <a:buClr>
                <a:srgbClr val="379CC3"/>
              </a:buClr>
              <a:buSzPts val="1800"/>
              <a:buFont typeface="Webdings" panose="05030102010509060703" pitchFamily="18" charset="2"/>
              <a:buChar char="4"/>
            </a:pPr>
            <a:r>
              <a:rPr lang="en-US" sz="1800" b="0" i="0" u="none" strike="noStrike" cap="none" dirty="0">
                <a:solidFill>
                  <a:schemeClr val="tx1">
                    <a:lumMod val="75000"/>
                    <a:lumOff val="25000"/>
                  </a:schemeClr>
                </a:solidFill>
                <a:latin typeface="Century Gothic"/>
                <a:ea typeface="Century Gothic"/>
                <a:cs typeface="Century Gothic"/>
                <a:sym typeface="Century Gothic"/>
              </a:rPr>
              <a:t>Tom </a:t>
            </a:r>
            <a:r>
              <a:rPr lang="en-US" sz="1800" b="0" i="0" u="none" strike="noStrike" cap="none" dirty="0" err="1">
                <a:solidFill>
                  <a:schemeClr val="tx1">
                    <a:lumMod val="75000"/>
                    <a:lumOff val="25000"/>
                  </a:schemeClr>
                </a:solidFill>
                <a:latin typeface="Century Gothic"/>
                <a:ea typeface="Century Gothic"/>
                <a:cs typeface="Century Gothic"/>
                <a:sym typeface="Century Gothic"/>
              </a:rPr>
              <a:t>Hollenhorst</a:t>
            </a:r>
            <a:r>
              <a:rPr lang="en-US" sz="1800" b="0" i="0" u="none" strike="noStrike" cap="none" dirty="0">
                <a:solidFill>
                  <a:schemeClr val="tx1">
                    <a:lumMod val="75000"/>
                    <a:lumOff val="25000"/>
                  </a:schemeClr>
                </a:solidFill>
                <a:latin typeface="Century Gothic"/>
                <a:ea typeface="Century Gothic"/>
                <a:cs typeface="Century Gothic"/>
                <a:sym typeface="Century Gothic"/>
              </a:rPr>
              <a:t>, EPA</a:t>
            </a:r>
            <a:endParaRPr sz="1800" dirty="0">
              <a:solidFill>
                <a:schemeClr val="tx1">
                  <a:lumMod val="75000"/>
                  <a:lumOff val="25000"/>
                </a:schemeClr>
              </a:solidFill>
              <a:latin typeface="Century Gothic"/>
              <a:ea typeface="Century Gothic"/>
              <a:cs typeface="Century Gothic"/>
              <a:sym typeface="Century Gothic"/>
            </a:endParaRPr>
          </a:p>
          <a:p>
            <a:pPr marL="457200" marR="0" lvl="0" indent="-342900" algn="l" rtl="0">
              <a:lnSpc>
                <a:spcPct val="90000"/>
              </a:lnSpc>
              <a:spcBef>
                <a:spcPts val="1000"/>
              </a:spcBef>
              <a:spcAft>
                <a:spcPts val="0"/>
              </a:spcAft>
              <a:buClr>
                <a:srgbClr val="379CC3"/>
              </a:buClr>
              <a:buSzPts val="1800"/>
              <a:buFont typeface="Webdings" panose="05030102010509060703" pitchFamily="18" charset="2"/>
              <a:buChar char="4"/>
            </a:pPr>
            <a:r>
              <a:rPr lang="en-US" sz="1800" b="0" i="0" u="none" strike="noStrike" cap="none" dirty="0">
                <a:solidFill>
                  <a:schemeClr val="tx1">
                    <a:lumMod val="75000"/>
                    <a:lumOff val="25000"/>
                  </a:schemeClr>
                </a:solidFill>
                <a:latin typeface="Century Gothic"/>
                <a:ea typeface="Century Gothic"/>
                <a:cs typeface="Century Gothic"/>
                <a:sym typeface="Century Gothic"/>
              </a:rPr>
              <a:t>Robb Macleod, D</a:t>
            </a:r>
            <a:r>
              <a:rPr lang="en-US" sz="1800" dirty="0">
                <a:solidFill>
                  <a:schemeClr val="tx1">
                    <a:lumMod val="75000"/>
                    <a:lumOff val="25000"/>
                  </a:schemeClr>
                </a:solidFill>
                <a:latin typeface="Century Gothic"/>
                <a:ea typeface="Century Gothic"/>
                <a:cs typeface="Century Gothic"/>
                <a:sym typeface="Century Gothic"/>
              </a:rPr>
              <a:t>U</a:t>
            </a:r>
            <a:endParaRPr sz="18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42900" algn="l" rtl="0">
              <a:lnSpc>
                <a:spcPct val="90000"/>
              </a:lnSpc>
              <a:spcBef>
                <a:spcPts val="1000"/>
              </a:spcBef>
              <a:spcAft>
                <a:spcPts val="0"/>
              </a:spcAft>
              <a:buClr>
                <a:srgbClr val="379CC3"/>
              </a:buClr>
              <a:buSzPts val="1800"/>
              <a:buFont typeface="Webdings" panose="05030102010509060703" pitchFamily="18" charset="2"/>
              <a:buChar char="4"/>
            </a:pPr>
            <a:r>
              <a:rPr lang="en-US" sz="1800" b="0" i="0" u="none" strike="noStrike" cap="none" dirty="0">
                <a:solidFill>
                  <a:schemeClr val="tx1">
                    <a:lumMod val="75000"/>
                    <a:lumOff val="25000"/>
                  </a:schemeClr>
                </a:solidFill>
                <a:latin typeface="Century Gothic"/>
                <a:ea typeface="Century Gothic"/>
                <a:cs typeface="Century Gothic"/>
                <a:sym typeface="Century Gothic"/>
              </a:rPr>
              <a:t>Joe Knight, UMN</a:t>
            </a:r>
            <a:endParaRPr sz="18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42900" algn="l" rtl="0">
              <a:lnSpc>
                <a:spcPct val="90000"/>
              </a:lnSpc>
              <a:spcBef>
                <a:spcPts val="1000"/>
              </a:spcBef>
              <a:spcAft>
                <a:spcPts val="0"/>
              </a:spcAft>
              <a:buClr>
                <a:srgbClr val="379CC3"/>
              </a:buClr>
              <a:buSzPts val="1800"/>
              <a:buFont typeface="Webdings" panose="05030102010509060703" pitchFamily="18" charset="2"/>
              <a:buChar char="4"/>
            </a:pPr>
            <a:r>
              <a:rPr lang="en-US" sz="1800" b="0" i="0" u="none" strike="noStrike" cap="none" dirty="0">
                <a:solidFill>
                  <a:schemeClr val="tx1">
                    <a:lumMod val="75000"/>
                    <a:lumOff val="25000"/>
                  </a:schemeClr>
                </a:solidFill>
                <a:latin typeface="Century Gothic"/>
                <a:ea typeface="Century Gothic"/>
                <a:cs typeface="Century Gothic"/>
                <a:sym typeface="Century Gothic"/>
              </a:rPr>
              <a:t>Brandon Krumwiede, NOAA</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369" name="Google Shape;369;p28"/>
          <p:cNvSpPr txBox="1"/>
          <p:nvPr/>
        </p:nvSpPr>
        <p:spPr>
          <a:xfrm>
            <a:off x="1900350" y="5793150"/>
            <a:ext cx="8391300" cy="5196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rgbClr val="000000"/>
              </a:buClr>
              <a:buSzPts val="1500"/>
              <a:buFont typeface="Arial"/>
              <a:buNone/>
            </a:pPr>
            <a:r>
              <a:rPr lang="en-US" sz="1500" b="0" i="0" u="none" strike="noStrike" cap="none" dirty="0">
                <a:solidFill>
                  <a:schemeClr val="tx1">
                    <a:lumMod val="75000"/>
                    <a:lumOff val="25000"/>
                  </a:schemeClr>
                </a:solidFill>
                <a:latin typeface="Century Gothic"/>
                <a:ea typeface="Century Gothic"/>
                <a:cs typeface="Century Gothic"/>
                <a:sym typeface="Century Gothic"/>
              </a:rPr>
              <a:t>This material contains modified Copernicus Sentinel data (</a:t>
            </a:r>
            <a:r>
              <a:rPr lang="en-US" sz="1500" b="0" i="0" u="none" strike="noStrike" cap="none" dirty="0" smtClean="0">
                <a:solidFill>
                  <a:schemeClr val="tx1">
                    <a:lumMod val="75000"/>
                    <a:lumOff val="25000"/>
                  </a:schemeClr>
                </a:solidFill>
                <a:latin typeface="Century Gothic"/>
                <a:ea typeface="Century Gothic"/>
                <a:cs typeface="Century Gothic"/>
                <a:sym typeface="Century Gothic"/>
              </a:rPr>
              <a:t>2017-2018</a:t>
            </a:r>
            <a:r>
              <a:rPr lang="en-US" sz="1500" b="0" i="0" u="none" strike="noStrike" cap="none" dirty="0">
                <a:solidFill>
                  <a:schemeClr val="tx1">
                    <a:lumMod val="75000"/>
                    <a:lumOff val="25000"/>
                  </a:schemeClr>
                </a:solidFill>
                <a:latin typeface="Century Gothic"/>
                <a:ea typeface="Century Gothic"/>
                <a:cs typeface="Century Gothic"/>
                <a:sym typeface="Century Gothic"/>
              </a:rPr>
              <a:t>), processed by ESA.</a:t>
            </a:r>
            <a:endParaRPr sz="1500" b="0" i="0" u="none" strike="noStrike" cap="none" dirty="0">
              <a:solidFill>
                <a:schemeClr val="tx1">
                  <a:lumMod val="75000"/>
                  <a:lumOff val="25000"/>
                </a:schemeClr>
              </a:solidFill>
              <a:sym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7" name="Google Shape;127;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25785" y="1984653"/>
            <a:ext cx="3038580" cy="3628747"/>
          </a:xfrm>
          <a:prstGeom prst="rect">
            <a:avLst/>
          </a:prstGeom>
          <a:noFill/>
          <a:ln>
            <a:noFill/>
          </a:ln>
        </p:spPr>
      </p:pic>
      <p:sp>
        <p:nvSpPr>
          <p:cNvPr id="123" name="Google Shape;123;p15"/>
          <p:cNvSpPr txBox="1">
            <a:spLocks noGrp="1"/>
          </p:cNvSpPr>
          <p:nvPr>
            <p:ph type="title"/>
          </p:nvPr>
        </p:nvSpPr>
        <p:spPr>
          <a:xfrm>
            <a:off x="495300" y="381001"/>
            <a:ext cx="9474000" cy="41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Study Area &amp; Period</a:t>
            </a:r>
            <a:endParaRPr dirty="0"/>
          </a:p>
        </p:txBody>
      </p:sp>
      <p:sp>
        <p:nvSpPr>
          <p:cNvPr id="124" name="Google Shape;124;p15"/>
          <p:cNvSpPr txBox="1"/>
          <p:nvPr/>
        </p:nvSpPr>
        <p:spPr>
          <a:xfrm>
            <a:off x="230601" y="1376250"/>
            <a:ext cx="5051034" cy="4572000"/>
          </a:xfrm>
          <a:prstGeom prst="rect">
            <a:avLst/>
          </a:prstGeom>
          <a:noFill/>
          <a:ln>
            <a:noFill/>
          </a:ln>
        </p:spPr>
        <p:txBody>
          <a:bodyPr spcFirstLastPara="1" wrap="square" lIns="91425" tIns="91425" rIns="91425" bIns="91425" anchor="t" anchorCtr="0">
            <a:noAutofit/>
          </a:bodyPr>
          <a:lstStyle/>
          <a:p>
            <a:pPr marL="457200" marR="0" lvl="0" indent="-368300" algn="l" rtl="0">
              <a:lnSpc>
                <a:spcPct val="90000"/>
              </a:lnSpc>
              <a:spcBef>
                <a:spcPts val="1000"/>
              </a:spcBef>
              <a:spcAft>
                <a:spcPts val="0"/>
              </a:spcAft>
              <a:buClr>
                <a:srgbClr val="379CC3"/>
              </a:buClr>
              <a:buSzPts val="2200"/>
              <a:buFont typeface="Webdings" panose="05030102010509060703" pitchFamily="18" charset="2"/>
              <a:buChar char="4"/>
            </a:pPr>
            <a:r>
              <a:rPr lang="en-US" sz="2200" b="0" i="0" u="none" strike="noStrike" cap="none" dirty="0">
                <a:solidFill>
                  <a:schemeClr val="tx1">
                    <a:lumMod val="75000"/>
                    <a:lumOff val="25000"/>
                  </a:schemeClr>
                </a:solidFill>
                <a:latin typeface="Century Gothic"/>
                <a:ea typeface="Century Gothic"/>
                <a:cs typeface="Century Gothic"/>
                <a:sym typeface="Century Gothic"/>
              </a:rPr>
              <a:t>Minnesota has a continental climate with cold winters and hot summers</a:t>
            </a:r>
          </a:p>
          <a:p>
            <a:pPr marL="457200" marR="0" lvl="0" indent="-368300" algn="l" rtl="0">
              <a:lnSpc>
                <a:spcPct val="90000"/>
              </a:lnSpc>
              <a:spcBef>
                <a:spcPts val="1000"/>
              </a:spcBef>
              <a:spcAft>
                <a:spcPts val="0"/>
              </a:spcAft>
              <a:buClr>
                <a:srgbClr val="379CC3"/>
              </a:buClr>
              <a:buSzPts val="2200"/>
              <a:buFont typeface="Webdings" panose="05030102010509060703" pitchFamily="18" charset="2"/>
              <a:buChar char="4"/>
            </a:pPr>
            <a:r>
              <a:rPr lang="en-US" sz="2200" b="0" i="0" u="none" strike="noStrike" cap="none" dirty="0">
                <a:solidFill>
                  <a:schemeClr val="tx1">
                    <a:lumMod val="75000"/>
                    <a:lumOff val="25000"/>
                  </a:schemeClr>
                </a:solidFill>
                <a:latin typeface="Century Gothic"/>
                <a:ea typeface="Century Gothic"/>
                <a:cs typeface="Century Gothic"/>
                <a:sym typeface="Century Gothic"/>
              </a:rPr>
              <a:t>Temperatures frequently dip below </a:t>
            </a:r>
            <a:r>
              <a:rPr lang="en-US" sz="2200" b="0" i="0" u="none" strike="noStrike" cap="none" dirty="0" smtClean="0">
                <a:solidFill>
                  <a:schemeClr val="tx1">
                    <a:lumMod val="75000"/>
                    <a:lumOff val="25000"/>
                  </a:schemeClr>
                </a:solidFill>
                <a:latin typeface="Century Gothic"/>
                <a:ea typeface="Century Gothic"/>
                <a:cs typeface="Century Gothic"/>
                <a:sym typeface="Century Gothic"/>
              </a:rPr>
              <a:t>freezing, </a:t>
            </a:r>
            <a:r>
              <a:rPr lang="en-US" sz="2200" b="0" i="0" u="none" strike="noStrike" cap="none" dirty="0">
                <a:solidFill>
                  <a:schemeClr val="tx1">
                    <a:lumMod val="75000"/>
                    <a:lumOff val="25000"/>
                  </a:schemeClr>
                </a:solidFill>
                <a:latin typeface="Century Gothic"/>
                <a:ea typeface="Century Gothic"/>
                <a:cs typeface="Century Gothic"/>
                <a:sym typeface="Century Gothic"/>
              </a:rPr>
              <a:t>and snow is the main form of winter precipitation</a:t>
            </a:r>
            <a:endParaRPr sz="22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68300" algn="l" rtl="0">
              <a:lnSpc>
                <a:spcPct val="90000"/>
              </a:lnSpc>
              <a:spcBef>
                <a:spcPts val="1000"/>
              </a:spcBef>
              <a:spcAft>
                <a:spcPts val="0"/>
              </a:spcAft>
              <a:buClr>
                <a:srgbClr val="379CC3"/>
              </a:buClr>
              <a:buSzPts val="2200"/>
              <a:buFont typeface="Webdings" panose="05030102010509060703" pitchFamily="18" charset="2"/>
              <a:buChar char="4"/>
            </a:pPr>
            <a:r>
              <a:rPr lang="en-US" sz="2200" b="0" i="0" u="none" strike="noStrike" cap="none" dirty="0">
                <a:solidFill>
                  <a:schemeClr val="tx1">
                    <a:lumMod val="75000"/>
                    <a:lumOff val="25000"/>
                  </a:schemeClr>
                </a:solidFill>
                <a:latin typeface="Century Gothic"/>
                <a:ea typeface="Century Gothic"/>
                <a:cs typeface="Century Gothic"/>
                <a:sym typeface="Century Gothic"/>
              </a:rPr>
              <a:t>Our study period was the growing seasons of 2017 and 2018, when </a:t>
            </a:r>
            <a:r>
              <a:rPr lang="en-US" sz="2200" dirty="0">
                <a:solidFill>
                  <a:schemeClr val="tx1">
                    <a:lumMod val="75000"/>
                    <a:lumOff val="25000"/>
                  </a:schemeClr>
                </a:solidFill>
                <a:latin typeface="Century Gothic"/>
                <a:ea typeface="Century Gothic"/>
                <a:cs typeface="Century Gothic"/>
                <a:sym typeface="Century Gothic"/>
              </a:rPr>
              <a:t>the area is not frozen</a:t>
            </a:r>
            <a:endParaRPr sz="22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68300" algn="l" rtl="0">
              <a:lnSpc>
                <a:spcPct val="90000"/>
              </a:lnSpc>
              <a:spcBef>
                <a:spcPts val="1000"/>
              </a:spcBef>
              <a:spcAft>
                <a:spcPts val="0"/>
              </a:spcAft>
              <a:buClr>
                <a:srgbClr val="379CC3"/>
              </a:buClr>
              <a:buSzPts val="2200"/>
              <a:buFont typeface="Webdings" panose="05030102010509060703" pitchFamily="18" charset="2"/>
              <a:buChar char="4"/>
            </a:pPr>
            <a:r>
              <a:rPr lang="en-US" sz="2200" b="0" i="0" u="none" strike="noStrike" cap="none" dirty="0">
                <a:solidFill>
                  <a:schemeClr val="tx1">
                    <a:lumMod val="75000"/>
                    <a:lumOff val="25000"/>
                  </a:schemeClr>
                </a:solidFill>
                <a:latin typeface="Century Gothic"/>
                <a:ea typeface="Century Gothic"/>
                <a:cs typeface="Century Gothic"/>
                <a:sym typeface="Century Gothic"/>
              </a:rPr>
              <a:t>Growing Season: May 21 to September 26</a:t>
            </a:r>
            <a:endParaRPr sz="22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25" name="Google Shape;125;p15"/>
          <p:cNvSpPr txBox="1"/>
          <p:nvPr/>
        </p:nvSpPr>
        <p:spPr>
          <a:xfrm>
            <a:off x="8038300" y="5485750"/>
            <a:ext cx="2005800" cy="25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chemeClr val="lt1"/>
                </a:solidFill>
                <a:latin typeface="Century Gothic"/>
                <a:ea typeface="Century Gothic"/>
                <a:cs typeface="Century Gothic"/>
                <a:sym typeface="Century Gothic"/>
              </a:rPr>
              <a:t>0  30 60   120  180  240</a:t>
            </a:r>
            <a:endParaRPr sz="1100" b="0" i="0" u="none" strike="noStrike" cap="none">
              <a:solidFill>
                <a:schemeClr val="lt1"/>
              </a:solidFill>
              <a:latin typeface="Arial"/>
              <a:ea typeface="Arial"/>
              <a:cs typeface="Arial"/>
              <a:sym typeface="Arial"/>
            </a:endParaRPr>
          </a:p>
        </p:txBody>
      </p:sp>
      <p:sp>
        <p:nvSpPr>
          <p:cNvPr id="126" name="Google Shape;126;p15"/>
          <p:cNvSpPr txBox="1"/>
          <p:nvPr/>
        </p:nvSpPr>
        <p:spPr>
          <a:xfrm>
            <a:off x="9235050" y="5621775"/>
            <a:ext cx="461700" cy="25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Century Gothic"/>
                <a:ea typeface="Century Gothic"/>
                <a:cs typeface="Century Gothic"/>
                <a:sym typeface="Century Gothic"/>
              </a:rPr>
              <a:t>km</a:t>
            </a:r>
            <a:endParaRPr sz="900" b="1" i="0" u="none" strike="noStrike" cap="none">
              <a:solidFill>
                <a:schemeClr val="lt1"/>
              </a:solidFill>
              <a:latin typeface="Century Gothic"/>
              <a:ea typeface="Century Gothic"/>
              <a:cs typeface="Century Gothic"/>
              <a:sym typeface="Century Gothic"/>
            </a:endParaRPr>
          </a:p>
        </p:txBody>
      </p:sp>
      <p:sp>
        <p:nvSpPr>
          <p:cNvPr id="128" name="Google Shape;128;p15"/>
          <p:cNvSpPr txBox="1"/>
          <p:nvPr/>
        </p:nvSpPr>
        <p:spPr>
          <a:xfrm>
            <a:off x="6662406" y="2207620"/>
            <a:ext cx="1293226" cy="31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solidFill>
                  <a:schemeClr val="tx1">
                    <a:lumMod val="75000"/>
                    <a:lumOff val="25000"/>
                  </a:schemeClr>
                </a:solidFill>
                <a:latin typeface="Century Gothic"/>
                <a:ea typeface="Century Gothic"/>
                <a:cs typeface="Century Gothic"/>
                <a:sym typeface="Century Gothic"/>
              </a:rPr>
              <a:t>United States</a:t>
            </a:r>
            <a:endParaRPr b="1" dirty="0">
              <a:solidFill>
                <a:schemeClr val="tx1">
                  <a:lumMod val="75000"/>
                  <a:lumOff val="25000"/>
                </a:schemeClr>
              </a:solidFill>
              <a:latin typeface="Century Gothic"/>
              <a:ea typeface="Century Gothic"/>
              <a:cs typeface="Century Gothic"/>
              <a:sym typeface="Century Gothic"/>
            </a:endParaRPr>
          </a:p>
        </p:txBody>
      </p:sp>
      <p:cxnSp>
        <p:nvCxnSpPr>
          <p:cNvPr id="130" name="Google Shape;130;p15"/>
          <p:cNvCxnSpPr/>
          <p:nvPr/>
        </p:nvCxnSpPr>
        <p:spPr>
          <a:xfrm>
            <a:off x="7094091" y="3788342"/>
            <a:ext cx="1416900" cy="1827300"/>
          </a:xfrm>
          <a:prstGeom prst="straightConnector1">
            <a:avLst/>
          </a:prstGeom>
          <a:noFill/>
          <a:ln w="9525" cap="flat" cmpd="sng">
            <a:solidFill>
              <a:schemeClr val="dk2"/>
            </a:solidFill>
            <a:prstDash val="solid"/>
            <a:round/>
            <a:headEnd type="none" w="med" len="med"/>
            <a:tailEnd type="none" w="med" len="med"/>
          </a:ln>
        </p:spPr>
      </p:cxnSp>
      <p:pic>
        <p:nvPicPr>
          <p:cNvPr id="131" name="Google Shape;131;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01749" y="5636987"/>
            <a:ext cx="1565286" cy="175052"/>
          </a:xfrm>
          <a:prstGeom prst="rect">
            <a:avLst/>
          </a:prstGeom>
          <a:noFill/>
          <a:ln>
            <a:noFill/>
          </a:ln>
        </p:spPr>
      </p:pic>
      <p:sp>
        <p:nvSpPr>
          <p:cNvPr id="132" name="Google Shape;132;p15"/>
          <p:cNvSpPr txBox="1"/>
          <p:nvPr/>
        </p:nvSpPr>
        <p:spPr>
          <a:xfrm rot="-1225931">
            <a:off x="7330708" y="5781007"/>
            <a:ext cx="990838" cy="204437"/>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dirty="0" smtClean="0">
                <a:solidFill>
                  <a:schemeClr val="tx1">
                    <a:lumMod val="75000"/>
                    <a:lumOff val="25000"/>
                  </a:schemeClr>
                </a:solidFill>
                <a:latin typeface="Century Gothic"/>
                <a:ea typeface="Century Gothic"/>
                <a:cs typeface="Century Gothic"/>
                <a:sym typeface="Century Gothic"/>
              </a:rPr>
              <a:t>3,000 km</a:t>
            </a:r>
            <a:endParaRPr dirty="0">
              <a:solidFill>
                <a:schemeClr val="tx1">
                  <a:lumMod val="75000"/>
                  <a:lumOff val="25000"/>
                </a:schemeClr>
              </a:solidFill>
              <a:latin typeface="Century Gothic"/>
              <a:ea typeface="Century Gothic"/>
              <a:cs typeface="Century Gothic"/>
              <a:sym typeface="Century Gothic"/>
            </a:endParaRPr>
          </a:p>
        </p:txBody>
      </p:sp>
      <p:sp>
        <p:nvSpPr>
          <p:cNvPr id="133" name="Google Shape;133;p15"/>
          <p:cNvSpPr txBox="1"/>
          <p:nvPr/>
        </p:nvSpPr>
        <p:spPr>
          <a:xfrm rot="-1225931">
            <a:off x="6765278" y="5810511"/>
            <a:ext cx="990838" cy="204437"/>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chemeClr val="tx1">
                    <a:lumMod val="75000"/>
                    <a:lumOff val="25000"/>
                  </a:schemeClr>
                </a:solidFill>
                <a:latin typeface="Century Gothic"/>
                <a:ea typeface="Century Gothic"/>
                <a:cs typeface="Century Gothic"/>
                <a:sym typeface="Century Gothic"/>
              </a:rPr>
              <a:t>2,000</a:t>
            </a:r>
            <a:endParaRPr>
              <a:solidFill>
                <a:schemeClr val="tx1">
                  <a:lumMod val="75000"/>
                  <a:lumOff val="25000"/>
                </a:schemeClr>
              </a:solidFill>
              <a:latin typeface="Century Gothic"/>
              <a:ea typeface="Century Gothic"/>
              <a:cs typeface="Century Gothic"/>
              <a:sym typeface="Century Gothic"/>
            </a:endParaRPr>
          </a:p>
        </p:txBody>
      </p:sp>
      <p:sp>
        <p:nvSpPr>
          <p:cNvPr id="134" name="Google Shape;134;p15"/>
          <p:cNvSpPr txBox="1"/>
          <p:nvPr/>
        </p:nvSpPr>
        <p:spPr>
          <a:xfrm rot="-1225931">
            <a:off x="6313665" y="5810511"/>
            <a:ext cx="990838" cy="204437"/>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1,000</a:t>
            </a:r>
            <a:endParaRPr dirty="0">
              <a:solidFill>
                <a:schemeClr val="tx1">
                  <a:lumMod val="75000"/>
                  <a:lumOff val="25000"/>
                </a:schemeClr>
              </a:solidFill>
              <a:latin typeface="Century Gothic"/>
              <a:ea typeface="Century Gothic"/>
              <a:cs typeface="Century Gothic"/>
              <a:sym typeface="Century Gothic"/>
            </a:endParaRPr>
          </a:p>
        </p:txBody>
      </p:sp>
      <p:sp>
        <p:nvSpPr>
          <p:cNvPr id="135" name="Google Shape;135;p15"/>
          <p:cNvSpPr txBox="1"/>
          <p:nvPr/>
        </p:nvSpPr>
        <p:spPr>
          <a:xfrm rot="-1225931">
            <a:off x="5851581" y="5810511"/>
            <a:ext cx="990838" cy="204437"/>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a:solidFill>
                  <a:schemeClr val="tx1">
                    <a:lumMod val="75000"/>
                    <a:lumOff val="25000"/>
                  </a:schemeClr>
                </a:solidFill>
                <a:latin typeface="Century Gothic"/>
                <a:ea typeface="Century Gothic"/>
                <a:cs typeface="Century Gothic"/>
                <a:sym typeface="Century Gothic"/>
              </a:rPr>
              <a:t>0</a:t>
            </a:r>
            <a:endParaRPr>
              <a:solidFill>
                <a:schemeClr val="tx1">
                  <a:lumMod val="75000"/>
                  <a:lumOff val="25000"/>
                </a:schemeClr>
              </a:solidFill>
              <a:latin typeface="Century Gothic"/>
              <a:ea typeface="Century Gothic"/>
              <a:cs typeface="Century Gothic"/>
              <a:sym typeface="Century Gothic"/>
            </a:endParaRPr>
          </a:p>
        </p:txBody>
      </p:sp>
      <p:sp>
        <p:nvSpPr>
          <p:cNvPr id="136" name="Google Shape;136;p15"/>
          <p:cNvSpPr txBox="1"/>
          <p:nvPr/>
        </p:nvSpPr>
        <p:spPr>
          <a:xfrm>
            <a:off x="8584950" y="1388075"/>
            <a:ext cx="3397800" cy="662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rgbClr val="379CC3"/>
                </a:solidFill>
                <a:latin typeface="Century Gothic"/>
                <a:ea typeface="Century Gothic"/>
                <a:cs typeface="Century Gothic"/>
                <a:sym typeface="Century Gothic"/>
              </a:rPr>
              <a:t>Fond Du Lac Reservation: </a:t>
            </a:r>
            <a:endParaRPr sz="2000" b="1" dirty="0">
              <a:solidFill>
                <a:srgbClr val="379CC3"/>
              </a:solidFill>
              <a:latin typeface="Century Gothic"/>
              <a:ea typeface="Century Gothic"/>
              <a:cs typeface="Century Gothic"/>
              <a:sym typeface="Century Gothic"/>
            </a:endParaRPr>
          </a:p>
          <a:p>
            <a:pPr marL="0" lvl="0" indent="0" algn="ctr" rtl="0">
              <a:spcBef>
                <a:spcPts val="0"/>
              </a:spcBef>
              <a:spcAft>
                <a:spcPts val="0"/>
              </a:spcAft>
              <a:buNone/>
            </a:pPr>
            <a:r>
              <a:rPr lang="en-US" sz="1800" dirty="0">
                <a:solidFill>
                  <a:schemeClr val="tx1">
                    <a:lumMod val="75000"/>
                    <a:lumOff val="25000"/>
                  </a:schemeClr>
                </a:solidFill>
                <a:latin typeface="Century Gothic"/>
                <a:ea typeface="Century Gothic"/>
                <a:cs typeface="Century Gothic"/>
                <a:sym typeface="Century Gothic"/>
              </a:rPr>
              <a:t>2017 Growing Season</a:t>
            </a:r>
            <a:endParaRPr sz="1800" dirty="0">
              <a:solidFill>
                <a:schemeClr val="tx1">
                  <a:lumMod val="75000"/>
                  <a:lumOff val="25000"/>
                </a:schemeClr>
              </a:solidFill>
            </a:endParaRPr>
          </a:p>
        </p:txBody>
      </p:sp>
      <p:sp>
        <p:nvSpPr>
          <p:cNvPr id="137" name="Google Shape;137;p15"/>
          <p:cNvSpPr txBox="1"/>
          <p:nvPr/>
        </p:nvSpPr>
        <p:spPr>
          <a:xfrm>
            <a:off x="9397950" y="5835300"/>
            <a:ext cx="2430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0</a:t>
            </a:r>
            <a:endParaRPr dirty="0">
              <a:solidFill>
                <a:schemeClr val="tx1">
                  <a:lumMod val="75000"/>
                  <a:lumOff val="25000"/>
                </a:schemeClr>
              </a:solidFill>
              <a:latin typeface="Century Gothic"/>
              <a:ea typeface="Century Gothic"/>
              <a:cs typeface="Century Gothic"/>
              <a:sym typeface="Century Gothic"/>
            </a:endParaRPr>
          </a:p>
        </p:txBody>
      </p:sp>
      <p:sp>
        <p:nvSpPr>
          <p:cNvPr id="138" name="Google Shape;138;p15"/>
          <p:cNvSpPr txBox="1"/>
          <p:nvPr/>
        </p:nvSpPr>
        <p:spPr>
          <a:xfrm>
            <a:off x="10162338" y="5835300"/>
            <a:ext cx="2430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tx1">
                    <a:lumMod val="75000"/>
                    <a:lumOff val="25000"/>
                  </a:schemeClr>
                </a:solidFill>
                <a:latin typeface="Century Gothic"/>
                <a:ea typeface="Century Gothic"/>
                <a:cs typeface="Century Gothic"/>
                <a:sym typeface="Century Gothic"/>
              </a:rPr>
              <a:t>5</a:t>
            </a:r>
            <a:endParaRPr>
              <a:solidFill>
                <a:schemeClr val="tx1">
                  <a:lumMod val="75000"/>
                  <a:lumOff val="25000"/>
                </a:schemeClr>
              </a:solidFill>
              <a:latin typeface="Century Gothic"/>
              <a:ea typeface="Century Gothic"/>
              <a:cs typeface="Century Gothic"/>
              <a:sym typeface="Century Gothic"/>
            </a:endParaRPr>
          </a:p>
        </p:txBody>
      </p:sp>
      <p:sp>
        <p:nvSpPr>
          <p:cNvPr id="139" name="Google Shape;139;p15"/>
          <p:cNvSpPr txBox="1"/>
          <p:nvPr/>
        </p:nvSpPr>
        <p:spPr>
          <a:xfrm>
            <a:off x="10850524" y="5835300"/>
            <a:ext cx="4263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10</a:t>
            </a:r>
            <a:endParaRPr dirty="0">
              <a:solidFill>
                <a:schemeClr val="tx1">
                  <a:lumMod val="75000"/>
                  <a:lumOff val="25000"/>
                </a:schemeClr>
              </a:solidFill>
              <a:latin typeface="Century Gothic"/>
              <a:ea typeface="Century Gothic"/>
              <a:cs typeface="Century Gothic"/>
              <a:sym typeface="Century Gothic"/>
            </a:endParaRPr>
          </a:p>
        </p:txBody>
      </p:sp>
      <p:sp>
        <p:nvSpPr>
          <p:cNvPr id="140" name="Google Shape;140;p15"/>
          <p:cNvSpPr txBox="1"/>
          <p:nvPr/>
        </p:nvSpPr>
        <p:spPr>
          <a:xfrm>
            <a:off x="11560125" y="5835300"/>
            <a:ext cx="7383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solidFill>
                  <a:schemeClr val="tx1">
                    <a:lumMod val="75000"/>
                    <a:lumOff val="25000"/>
                  </a:schemeClr>
                </a:solidFill>
                <a:latin typeface="Century Gothic"/>
                <a:ea typeface="Century Gothic"/>
                <a:cs typeface="Century Gothic"/>
                <a:sym typeface="Century Gothic"/>
              </a:rPr>
              <a:t>15 km</a:t>
            </a:r>
            <a:endParaRPr dirty="0">
              <a:solidFill>
                <a:schemeClr val="tx1">
                  <a:lumMod val="75000"/>
                  <a:lumOff val="25000"/>
                </a:schemeClr>
              </a:solidFill>
              <a:latin typeface="Century Gothic"/>
              <a:ea typeface="Century Gothic"/>
              <a:cs typeface="Century Gothic"/>
              <a:sym typeface="Century Gothic"/>
            </a:endParaRPr>
          </a:p>
        </p:txBody>
      </p:sp>
      <p:pic>
        <p:nvPicPr>
          <p:cNvPr id="141" name="Google Shape;141;p15"/>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9469800" y="5692950"/>
            <a:ext cx="2593875" cy="255300"/>
          </a:xfrm>
          <a:prstGeom prst="rect">
            <a:avLst/>
          </a:prstGeom>
          <a:noFill/>
          <a:ln>
            <a:noFill/>
          </a:ln>
        </p:spPr>
      </p:pic>
      <p:pic>
        <p:nvPicPr>
          <p:cNvPr id="142" name="Google Shape;142;p1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11000" y="2174400"/>
            <a:ext cx="3471448" cy="3479527"/>
          </a:xfrm>
          <a:prstGeom prst="rect">
            <a:avLst/>
          </a:prstGeom>
          <a:noFill/>
          <a:ln w="9525" cap="flat" cmpd="sng">
            <a:solidFill>
              <a:srgbClr val="44546A"/>
            </a:solidFill>
            <a:prstDash val="solid"/>
            <a:round/>
            <a:headEnd type="none" w="sm" len="sm"/>
            <a:tailEnd type="none" w="sm" len="sm"/>
          </a:ln>
        </p:spPr>
      </p:pic>
      <p:sp>
        <p:nvSpPr>
          <p:cNvPr id="3" name="Rectangle 2"/>
          <p:cNvSpPr/>
          <p:nvPr/>
        </p:nvSpPr>
        <p:spPr>
          <a:xfrm>
            <a:off x="7955632" y="2517850"/>
            <a:ext cx="152626" cy="407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3825" y="6362700"/>
            <a:ext cx="4552950" cy="307777"/>
          </a:xfrm>
          <a:prstGeom prst="rect">
            <a:avLst/>
          </a:prstGeom>
          <a:noFill/>
        </p:spPr>
        <p:txBody>
          <a:bodyPr wrap="square" rtlCol="0">
            <a:spAutoFit/>
          </a:bodyPr>
          <a:lstStyle/>
          <a:p>
            <a:r>
              <a:rPr lang="en-US" dirty="0">
                <a:solidFill>
                  <a:schemeClr val="bg1"/>
                </a:solidFill>
                <a:latin typeface="Century Gothic" panose="020B0502020202020204" pitchFamily="34" charset="0"/>
              </a:rPr>
              <a:t>Image Credit: Great Lakes Water Resources Team</a:t>
            </a:r>
          </a:p>
        </p:txBody>
      </p:sp>
      <p:cxnSp>
        <p:nvCxnSpPr>
          <p:cNvPr id="129" name="Google Shape;129;p15"/>
          <p:cNvCxnSpPr/>
          <p:nvPr/>
        </p:nvCxnSpPr>
        <p:spPr>
          <a:xfrm rot="10800000" flipH="1">
            <a:off x="7083850" y="2171725"/>
            <a:ext cx="1450500" cy="1585800"/>
          </a:xfrm>
          <a:prstGeom prst="straightConnector1">
            <a:avLst/>
          </a:prstGeom>
          <a:noFill/>
          <a:ln w="9525" cap="flat" cmpd="sng">
            <a:solidFill>
              <a:schemeClr val="dk2"/>
            </a:solidFill>
            <a:prstDash val="solid"/>
            <a:round/>
            <a:headEnd type="none" w="med" len="med"/>
            <a:tailEnd type="none" w="med" len="med"/>
          </a:ln>
        </p:spPr>
      </p:cxnSp>
      <p:grpSp>
        <p:nvGrpSpPr>
          <p:cNvPr id="5" name="Group 4"/>
          <p:cNvGrpSpPr/>
          <p:nvPr/>
        </p:nvGrpSpPr>
        <p:grpSpPr>
          <a:xfrm>
            <a:off x="5216994" y="1904078"/>
            <a:ext cx="281909" cy="607084"/>
            <a:chOff x="6239287" y="1952594"/>
            <a:chExt cx="281909" cy="607084"/>
          </a:xfrm>
        </p:grpSpPr>
        <p:pic>
          <p:nvPicPr>
            <p:cNvPr id="23" name="Google Shape;127;p15"/>
            <p:cNvPicPr preferRelativeResize="0"/>
            <p:nvPr/>
          </p:nvPicPr>
          <p:blipFill rotWithShape="1">
            <a:blip r:embed="rId3" cstate="email">
              <a:alphaModFix/>
              <a:extLst>
                <a:ext uri="{28A0092B-C50C-407E-A947-70E740481C1C}">
                  <a14:useLocalDpi xmlns:a14="http://schemas.microsoft.com/office/drawing/2010/main"/>
                </a:ext>
              </a:extLst>
            </a:blip>
            <a:srcRect l="89562" t="14196" r="4876" b="74817"/>
            <a:stretch/>
          </p:blipFill>
          <p:spPr>
            <a:xfrm>
              <a:off x="6318800" y="1952594"/>
              <a:ext cx="169012" cy="398697"/>
            </a:xfrm>
            <a:prstGeom prst="rect">
              <a:avLst/>
            </a:prstGeom>
            <a:noFill/>
            <a:ln>
              <a:noFill/>
            </a:ln>
          </p:spPr>
        </p:pic>
        <p:sp>
          <p:nvSpPr>
            <p:cNvPr id="4" name="TextBox 3"/>
            <p:cNvSpPr txBox="1"/>
            <p:nvPr/>
          </p:nvSpPr>
          <p:spPr>
            <a:xfrm>
              <a:off x="6239287" y="2251901"/>
              <a:ext cx="281909" cy="307777"/>
            </a:xfrm>
            <a:prstGeom prst="rect">
              <a:avLst/>
            </a:prstGeom>
            <a:noFill/>
          </p:spPr>
          <p:txBody>
            <a:bodyPr wrap="square" rtlCol="0">
              <a:spAutoFit/>
            </a:bodyPr>
            <a:lstStyle/>
            <a:p>
              <a:r>
                <a:rPr lang="en-US" dirty="0" smtClean="0">
                  <a:solidFill>
                    <a:schemeClr val="tx1">
                      <a:lumMod val="75000"/>
                      <a:lumOff val="25000"/>
                    </a:schemeClr>
                  </a:solidFill>
                  <a:latin typeface="Century Gothic" panose="020B0502020202020204" pitchFamily="34" charset="0"/>
                </a:rPr>
                <a:t>N</a:t>
              </a:r>
              <a:endParaRPr lang="en-US" dirty="0">
                <a:solidFill>
                  <a:schemeClr val="tx1">
                    <a:lumMod val="75000"/>
                    <a:lumOff val="25000"/>
                  </a:schemeClr>
                </a:solidFill>
                <a:latin typeface="Century Gothic" panose="020B0502020202020204"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6"/>
          <p:cNvPicPr preferRelativeResize="0"/>
          <p:nvPr/>
        </p:nvPicPr>
        <p:blipFill rotWithShape="1">
          <a:blip r:embed="rId3"/>
          <a:srcRect/>
          <a:stretch/>
        </p:blipFill>
        <p:spPr>
          <a:xfrm>
            <a:off x="5963050" y="38675"/>
            <a:ext cx="1746575" cy="1657401"/>
          </a:xfrm>
          <a:prstGeom prst="rect">
            <a:avLst/>
          </a:prstGeom>
          <a:noFill/>
          <a:ln>
            <a:noFill/>
          </a:ln>
        </p:spPr>
      </p:pic>
      <p:sp>
        <p:nvSpPr>
          <p:cNvPr id="149" name="Google Shape;149;p16"/>
          <p:cNvSpPr txBox="1">
            <a:spLocks noGrp="1"/>
          </p:cNvSpPr>
          <p:nvPr>
            <p:ph type="title"/>
          </p:nvPr>
        </p:nvSpPr>
        <p:spPr>
          <a:xfrm>
            <a:off x="1578534" y="266701"/>
            <a:ext cx="10515600" cy="685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Objectives</a:t>
            </a:r>
            <a:endParaRPr dirty="0"/>
          </a:p>
        </p:txBody>
      </p:sp>
      <p:sp>
        <p:nvSpPr>
          <p:cNvPr id="150" name="Google Shape;150;p16"/>
          <p:cNvSpPr txBox="1">
            <a:spLocks noGrp="1"/>
          </p:cNvSpPr>
          <p:nvPr>
            <p:ph type="body" idx="1"/>
          </p:nvPr>
        </p:nvSpPr>
        <p:spPr>
          <a:xfrm>
            <a:off x="52125" y="1057200"/>
            <a:ext cx="5367600" cy="5534100"/>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1000"/>
              </a:spcBef>
              <a:spcAft>
                <a:spcPts val="0"/>
              </a:spcAft>
              <a:buClr>
                <a:srgbClr val="379CC3"/>
              </a:buClr>
              <a:buSzPts val="2200"/>
              <a:buFont typeface="Webdings" panose="05030102010509060703" pitchFamily="18" charset="2"/>
              <a:buChar char="4"/>
            </a:pPr>
            <a:r>
              <a:rPr lang="en-US" sz="2200" b="1" dirty="0">
                <a:solidFill>
                  <a:srgbClr val="379CC3"/>
                </a:solidFill>
              </a:rPr>
              <a:t>Improve</a:t>
            </a:r>
            <a:r>
              <a:rPr lang="en-US" sz="2200" dirty="0">
                <a:solidFill>
                  <a:schemeClr val="tx1">
                    <a:lumMod val="75000"/>
                    <a:lumOff val="25000"/>
                  </a:schemeClr>
                </a:solidFill>
              </a:rPr>
              <a:t> wetland change mapping using radar and optical datasets, including NASA EO, to aid end users in assessing wetland gain and loss in Minnesota</a:t>
            </a:r>
            <a:endParaRPr sz="2200" dirty="0">
              <a:solidFill>
                <a:schemeClr val="tx1">
                  <a:lumMod val="75000"/>
                  <a:lumOff val="25000"/>
                </a:schemeClr>
              </a:solidFill>
            </a:endParaRPr>
          </a:p>
          <a:p>
            <a:pPr marL="457200" lvl="0" indent="-368300" algn="l" rtl="0">
              <a:lnSpc>
                <a:spcPct val="90000"/>
              </a:lnSpc>
              <a:spcBef>
                <a:spcPts val="1000"/>
              </a:spcBef>
              <a:spcAft>
                <a:spcPts val="0"/>
              </a:spcAft>
              <a:buClr>
                <a:srgbClr val="379CC3"/>
              </a:buClr>
              <a:buSzPts val="2200"/>
              <a:buFont typeface="Webdings" panose="05030102010509060703" pitchFamily="18" charset="2"/>
              <a:buChar char="4"/>
            </a:pPr>
            <a:r>
              <a:rPr lang="en-US" sz="2200" b="1" dirty="0">
                <a:solidFill>
                  <a:srgbClr val="379CC3"/>
                </a:solidFill>
              </a:rPr>
              <a:t>Create</a:t>
            </a:r>
            <a:r>
              <a:rPr lang="en-US" sz="2200" dirty="0">
                <a:solidFill>
                  <a:srgbClr val="3F3F3F"/>
                </a:solidFill>
              </a:rPr>
              <a:t> </a:t>
            </a:r>
            <a:r>
              <a:rPr lang="en-US" sz="2200" dirty="0">
                <a:solidFill>
                  <a:schemeClr val="tx1">
                    <a:lumMod val="75000"/>
                    <a:lumOff val="25000"/>
                  </a:schemeClr>
                </a:solidFill>
              </a:rPr>
              <a:t>an automated, multi-satellite, and seasonal tool, called the Wetland Extent Tool, for wetland mapping that can efficiently account for changes in wetland extent</a:t>
            </a:r>
            <a:endParaRPr sz="2200" dirty="0">
              <a:solidFill>
                <a:schemeClr val="tx1">
                  <a:lumMod val="75000"/>
                  <a:lumOff val="25000"/>
                </a:schemeClr>
              </a:solidFill>
            </a:endParaRPr>
          </a:p>
          <a:p>
            <a:pPr marL="457200" lvl="0" indent="-381000" algn="l" rtl="0">
              <a:lnSpc>
                <a:spcPct val="90000"/>
              </a:lnSpc>
              <a:spcBef>
                <a:spcPts val="1000"/>
              </a:spcBef>
              <a:spcAft>
                <a:spcPts val="1000"/>
              </a:spcAft>
              <a:buClr>
                <a:srgbClr val="379CC3"/>
              </a:buClr>
              <a:buSzPts val="2400"/>
              <a:buFont typeface="Webdings" panose="05030102010509060703" pitchFamily="18" charset="2"/>
              <a:buChar char="4"/>
            </a:pPr>
            <a:r>
              <a:rPr lang="en-US" sz="2200" b="1" dirty="0">
                <a:solidFill>
                  <a:srgbClr val="379CC3"/>
                </a:solidFill>
              </a:rPr>
              <a:t>Build</a:t>
            </a:r>
            <a:r>
              <a:rPr lang="en-US" sz="2200" dirty="0">
                <a:solidFill>
                  <a:srgbClr val="3F3F3F"/>
                </a:solidFill>
              </a:rPr>
              <a:t> </a:t>
            </a:r>
            <a:r>
              <a:rPr lang="en-US" sz="2200" dirty="0">
                <a:solidFill>
                  <a:schemeClr val="tx1">
                    <a:lumMod val="75000"/>
                    <a:lumOff val="25000"/>
                  </a:schemeClr>
                </a:solidFill>
              </a:rPr>
              <a:t>our end users’ capacities to utilize radar data and the cloud computing abilities of GEE for wetland mapping</a:t>
            </a:r>
            <a:r>
              <a:rPr lang="en-US" sz="2400" dirty="0"/>
              <a:t/>
            </a:r>
            <a:br>
              <a:rPr lang="en-US" sz="2400" dirty="0"/>
            </a:br>
            <a:endParaRPr sz="2400" dirty="0"/>
          </a:p>
        </p:txBody>
      </p:sp>
      <p:sp>
        <p:nvSpPr>
          <p:cNvPr id="151" name="Google Shape;151;p16"/>
          <p:cNvSpPr txBox="1"/>
          <p:nvPr/>
        </p:nvSpPr>
        <p:spPr>
          <a:xfrm>
            <a:off x="9432950" y="2123475"/>
            <a:ext cx="1787400" cy="40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Landsat 8 OLI</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52" name="Google Shape;152;p16"/>
          <p:cNvSpPr txBox="1"/>
          <p:nvPr/>
        </p:nvSpPr>
        <p:spPr>
          <a:xfrm>
            <a:off x="5691550" y="2123475"/>
            <a:ext cx="2109300" cy="404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Sentinel-1 C-SAR</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54" name="Google Shape;154;p16"/>
          <p:cNvSpPr txBox="1"/>
          <p:nvPr/>
        </p:nvSpPr>
        <p:spPr>
          <a:xfrm>
            <a:off x="4094328" y="6524424"/>
            <a:ext cx="8018835" cy="295423"/>
          </a:xfrm>
          <a:prstGeom prst="rect">
            <a:avLst/>
          </a:prstGeom>
          <a:noFill/>
          <a:ln>
            <a:noFill/>
          </a:ln>
        </p:spPr>
        <p:txBody>
          <a:bodyPr spcFirstLastPara="1" wrap="square" lIns="91425" tIns="91425" rIns="91425" bIns="91425" anchor="t" anchorCtr="0">
            <a:noAutofit/>
          </a:bodyPr>
          <a:lstStyle/>
          <a:p>
            <a:pPr algn="r"/>
            <a:r>
              <a:rPr lang="en-US" dirty="0">
                <a:solidFill>
                  <a:schemeClr val="bg1"/>
                </a:solidFill>
                <a:latin typeface="Century Gothic"/>
                <a:ea typeface="Century Gothic"/>
                <a:cs typeface="Century Gothic"/>
                <a:sym typeface="Century Gothic"/>
              </a:rPr>
              <a:t>Image Credit: NASA, </a:t>
            </a:r>
            <a:r>
              <a:rPr lang="en-US" dirty="0" smtClean="0">
                <a:solidFill>
                  <a:schemeClr val="bg1"/>
                </a:solidFill>
                <a:latin typeface="Century Gothic"/>
                <a:ea typeface="Century Gothic"/>
                <a:cs typeface="Century Gothic"/>
                <a:sym typeface="Century Gothic"/>
              </a:rPr>
              <a:t>ESA, </a:t>
            </a:r>
            <a:r>
              <a:rPr lang="en-US" dirty="0">
                <a:solidFill>
                  <a:schemeClr val="lt1"/>
                </a:solidFill>
                <a:latin typeface="Century Gothic"/>
                <a:ea typeface="Century Gothic"/>
                <a:cs typeface="Century Gothic"/>
                <a:sym typeface="Century Gothic"/>
              </a:rPr>
              <a:t>Google Earth Engine via Great Lakes Water Resources Team</a:t>
            </a:r>
          </a:p>
          <a:p>
            <a:pPr marL="0" lvl="0" indent="0" algn="r" rtl="0">
              <a:spcBef>
                <a:spcPts val="0"/>
              </a:spcBef>
              <a:spcAft>
                <a:spcPts val="0"/>
              </a:spcAft>
              <a:buNone/>
            </a:pPr>
            <a:r>
              <a:rPr lang="en-US" dirty="0" smtClean="0">
                <a:solidFill>
                  <a:schemeClr val="bg1"/>
                </a:solidFill>
                <a:latin typeface="Century Gothic"/>
                <a:ea typeface="Century Gothic"/>
                <a:cs typeface="Century Gothic"/>
                <a:sym typeface="Century Gothic"/>
              </a:rPr>
              <a:t> </a:t>
            </a:r>
            <a:endParaRPr dirty="0">
              <a:solidFill>
                <a:schemeClr val="bg1"/>
              </a:solidFill>
              <a:latin typeface="Century Gothic"/>
              <a:ea typeface="Century Gothic"/>
              <a:cs typeface="Century Gothic"/>
              <a:sym typeface="Century Gothic"/>
            </a:endParaRPr>
          </a:p>
        </p:txBody>
      </p:sp>
      <p:pic>
        <p:nvPicPr>
          <p:cNvPr id="155" name="Google Shape;155;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419727" y="176150"/>
            <a:ext cx="2760606" cy="1801250"/>
          </a:xfrm>
          <a:prstGeom prst="rect">
            <a:avLst/>
          </a:prstGeom>
          <a:noFill/>
          <a:ln w="1905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156" name="Google Shape;156;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637335" y="248075"/>
            <a:ext cx="3456790" cy="1657400"/>
          </a:xfrm>
          <a:prstGeom prst="rect">
            <a:avLst/>
          </a:prstGeom>
          <a:noFill/>
          <a:ln w="19050"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pic>
        <p:nvPicPr>
          <p:cNvPr id="158" name="Google Shape;158;p16"/>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495033" y="2679587"/>
            <a:ext cx="6618143" cy="3366149"/>
          </a:xfrm>
          <a:prstGeom prst="rect">
            <a:avLst/>
          </a:prstGeom>
          <a:noFill/>
          <a:ln w="9525" cap="flat" cmpd="sng">
            <a:solidFill>
              <a:schemeClr val="dk2"/>
            </a:solidFill>
            <a:prstDash val="solid"/>
            <a:round/>
            <a:headEnd type="none" w="sm" len="sm"/>
            <a:tailEnd type="none" w="sm" len="sm"/>
          </a:ln>
        </p:spPr>
      </p:pic>
      <p:sp>
        <p:nvSpPr>
          <p:cNvPr id="2" name="Rectangle 1"/>
          <p:cNvSpPr/>
          <p:nvPr/>
        </p:nvSpPr>
        <p:spPr>
          <a:xfrm>
            <a:off x="6758940" y="3002280"/>
            <a:ext cx="3528060" cy="133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369550" y="3002280"/>
            <a:ext cx="1724575" cy="5346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Google Shape;153;p16"/>
          <p:cNvSpPr txBox="1"/>
          <p:nvPr/>
        </p:nvSpPr>
        <p:spPr>
          <a:xfrm>
            <a:off x="7015442" y="3507622"/>
            <a:ext cx="3015055" cy="74313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b="0" i="0" u="none" strike="noStrike" cap="none" dirty="0">
                <a:solidFill>
                  <a:schemeClr val="tx1">
                    <a:lumMod val="75000"/>
                    <a:lumOff val="25000"/>
                  </a:schemeClr>
                </a:solidFill>
                <a:latin typeface="Century Gothic"/>
                <a:ea typeface="Century Gothic"/>
                <a:cs typeface="Century Gothic"/>
                <a:sym typeface="Century Gothic"/>
              </a:rPr>
              <a:t>Google Earth </a:t>
            </a:r>
            <a:r>
              <a:rPr lang="en-US" sz="1800" b="0" i="0" u="none" strike="noStrike" cap="none" dirty="0" smtClean="0">
                <a:solidFill>
                  <a:schemeClr val="tx1">
                    <a:lumMod val="75000"/>
                    <a:lumOff val="25000"/>
                  </a:schemeClr>
                </a:solidFill>
                <a:latin typeface="Century Gothic"/>
                <a:ea typeface="Century Gothic"/>
                <a:cs typeface="Century Gothic"/>
                <a:sym typeface="Century Gothic"/>
              </a:rPr>
              <a:t>Engine: Wetland Extent Tool</a:t>
            </a:r>
            <a:endParaRPr sz="1800" b="0" i="0" u="none" strike="noStrike" cap="none"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a:spLocks noGrp="1"/>
          </p:cNvSpPr>
          <p:nvPr>
            <p:ph type="title"/>
          </p:nvPr>
        </p:nvSpPr>
        <p:spPr>
          <a:xfrm>
            <a:off x="495300" y="507338"/>
            <a:ext cx="11201400" cy="381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Partners</a:t>
            </a:r>
            <a:endParaRPr dirty="0"/>
          </a:p>
        </p:txBody>
      </p:sp>
      <p:pic>
        <p:nvPicPr>
          <p:cNvPr id="165" name="Google Shape;165;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30539" y="4671093"/>
            <a:ext cx="1118886" cy="1336000"/>
          </a:xfrm>
          <a:prstGeom prst="rect">
            <a:avLst/>
          </a:prstGeom>
          <a:noFill/>
          <a:ln>
            <a:noFill/>
          </a:ln>
        </p:spPr>
      </p:pic>
      <p:pic>
        <p:nvPicPr>
          <p:cNvPr id="166" name="Google Shape;166;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198021" y="4656575"/>
            <a:ext cx="1392745" cy="1365075"/>
          </a:xfrm>
          <a:prstGeom prst="rect">
            <a:avLst/>
          </a:prstGeom>
          <a:noFill/>
          <a:ln>
            <a:noFill/>
          </a:ln>
        </p:spPr>
      </p:pic>
      <p:sp>
        <p:nvSpPr>
          <p:cNvPr id="167" name="Google Shape;167;p17"/>
          <p:cNvSpPr txBox="1"/>
          <p:nvPr/>
        </p:nvSpPr>
        <p:spPr>
          <a:xfrm>
            <a:off x="495300" y="1043325"/>
            <a:ext cx="11201400" cy="34908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b="0" i="0" u="none" strike="noStrike" cap="none" dirty="0">
                <a:solidFill>
                  <a:schemeClr val="tx1">
                    <a:lumMod val="75000"/>
                    <a:lumOff val="25000"/>
                  </a:schemeClr>
                </a:solidFill>
                <a:latin typeface="Century Gothic"/>
                <a:ea typeface="Century Gothic"/>
                <a:cs typeface="Century Gothic"/>
                <a:sym typeface="Century Gothic"/>
              </a:rPr>
              <a:t>US Fish and Wildlife Service, National Wetlands Inventory </a:t>
            </a:r>
            <a:endParaRPr sz="24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b="0" i="0" u="none" strike="noStrike" cap="none" dirty="0">
                <a:solidFill>
                  <a:schemeClr val="tx1">
                    <a:lumMod val="75000"/>
                    <a:lumOff val="25000"/>
                  </a:schemeClr>
                </a:solidFill>
                <a:latin typeface="Century Gothic"/>
                <a:ea typeface="Century Gothic"/>
                <a:cs typeface="Century Gothic"/>
                <a:sym typeface="Century Gothic"/>
              </a:rPr>
              <a:t>Minnesota Department of Natural Resources</a:t>
            </a:r>
            <a:endParaRPr sz="24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b="0" i="0" u="none" strike="noStrike" cap="none" dirty="0">
                <a:solidFill>
                  <a:schemeClr val="tx1">
                    <a:lumMod val="75000"/>
                    <a:lumOff val="25000"/>
                  </a:schemeClr>
                </a:solidFill>
                <a:latin typeface="Century Gothic"/>
                <a:ea typeface="Century Gothic"/>
                <a:cs typeface="Century Gothic"/>
                <a:sym typeface="Century Gothic"/>
              </a:rPr>
              <a:t>US Environmental Protection Agency, Office of Research and Development </a:t>
            </a:r>
            <a:endParaRPr sz="24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b="0" i="0" u="none" strike="noStrike" cap="none" dirty="0">
                <a:solidFill>
                  <a:schemeClr val="tx1">
                    <a:lumMod val="75000"/>
                    <a:lumOff val="25000"/>
                  </a:schemeClr>
                </a:solidFill>
                <a:latin typeface="Century Gothic"/>
                <a:ea typeface="Century Gothic"/>
                <a:cs typeface="Century Gothic"/>
                <a:sym typeface="Century Gothic"/>
              </a:rPr>
              <a:t>Ducks Unlimited </a:t>
            </a:r>
            <a:endParaRPr sz="24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b="0" i="0" u="none" strike="noStrike" cap="none" dirty="0">
                <a:solidFill>
                  <a:schemeClr val="tx1">
                    <a:lumMod val="75000"/>
                    <a:lumOff val="25000"/>
                  </a:schemeClr>
                </a:solidFill>
                <a:latin typeface="Century Gothic"/>
                <a:ea typeface="Century Gothic"/>
                <a:cs typeface="Century Gothic"/>
                <a:sym typeface="Century Gothic"/>
              </a:rPr>
              <a:t>University of Minnesota </a:t>
            </a:r>
            <a:endParaRPr sz="2400" b="0" i="0" u="none" strike="noStrike" cap="none" dirty="0">
              <a:solidFill>
                <a:schemeClr val="tx1">
                  <a:lumMod val="75000"/>
                  <a:lumOff val="25000"/>
                </a:schemeClr>
              </a:solidFill>
              <a:latin typeface="Century Gothic"/>
              <a:ea typeface="Century Gothic"/>
              <a:cs typeface="Century Gothic"/>
              <a:sym typeface="Century Gothic"/>
            </a:endParaRPr>
          </a:p>
          <a:p>
            <a:pPr marL="457200" marR="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b="0" i="0" u="none" strike="noStrike" cap="none" dirty="0" smtClean="0">
                <a:solidFill>
                  <a:schemeClr val="tx1">
                    <a:lumMod val="75000"/>
                    <a:lumOff val="25000"/>
                  </a:schemeClr>
                </a:solidFill>
                <a:latin typeface="Century Gothic"/>
                <a:ea typeface="Century Gothic"/>
                <a:cs typeface="Century Gothic"/>
                <a:sym typeface="Century Gothic"/>
              </a:rPr>
              <a:t>NOAA Office </a:t>
            </a:r>
            <a:r>
              <a:rPr lang="en-US" sz="2400" b="0" i="0" u="none" strike="noStrike" cap="none" dirty="0">
                <a:solidFill>
                  <a:schemeClr val="tx1">
                    <a:lumMod val="75000"/>
                    <a:lumOff val="25000"/>
                  </a:schemeClr>
                </a:solidFill>
                <a:latin typeface="Century Gothic"/>
                <a:ea typeface="Century Gothic"/>
                <a:cs typeface="Century Gothic"/>
                <a:sym typeface="Century Gothic"/>
              </a:rPr>
              <a:t>for Coastal Management</a:t>
            </a:r>
            <a:r>
              <a:rPr lang="en-US" sz="2500" b="0" i="0" u="none" strike="noStrike" cap="none" dirty="0">
                <a:solidFill>
                  <a:schemeClr val="dk1"/>
                </a:solidFill>
                <a:latin typeface="Century Gothic"/>
                <a:ea typeface="Century Gothic"/>
                <a:cs typeface="Century Gothic"/>
                <a:sym typeface="Century Gothic"/>
              </a:rPr>
              <a:t/>
            </a:r>
            <a:br>
              <a:rPr lang="en-US" sz="2500" b="0" i="0" u="none" strike="noStrike" cap="none" dirty="0">
                <a:solidFill>
                  <a:schemeClr val="dk1"/>
                </a:solidFill>
                <a:latin typeface="Century Gothic"/>
                <a:ea typeface="Century Gothic"/>
                <a:cs typeface="Century Gothic"/>
                <a:sym typeface="Century Gothic"/>
              </a:rPr>
            </a:br>
            <a:endParaRPr sz="2500" b="0" i="0" u="none" strike="noStrike" cap="none" dirty="0">
              <a:solidFill>
                <a:schemeClr val="dk1"/>
              </a:solidFill>
              <a:latin typeface="Century Gothic"/>
              <a:ea typeface="Century Gothic"/>
              <a:cs typeface="Century Gothic"/>
              <a:sym typeface="Century Gothic"/>
            </a:endParaRPr>
          </a:p>
        </p:txBody>
      </p:sp>
      <p:pic>
        <p:nvPicPr>
          <p:cNvPr id="168" name="Google Shape;168;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39389" y="4671104"/>
            <a:ext cx="1392750" cy="1336005"/>
          </a:xfrm>
          <a:prstGeom prst="rect">
            <a:avLst/>
          </a:prstGeom>
          <a:noFill/>
          <a:ln>
            <a:noFill/>
          </a:ln>
        </p:spPr>
      </p:pic>
      <p:sp>
        <p:nvSpPr>
          <p:cNvPr id="169" name="Google Shape;169;p17"/>
          <p:cNvSpPr txBox="1"/>
          <p:nvPr/>
        </p:nvSpPr>
        <p:spPr>
          <a:xfrm>
            <a:off x="195200" y="6493625"/>
            <a:ext cx="9111638" cy="3643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Image Credit: US </a:t>
            </a:r>
            <a:r>
              <a:rPr lang="en-US" dirty="0" smtClean="0">
                <a:solidFill>
                  <a:schemeClr val="tx1">
                    <a:lumMod val="75000"/>
                    <a:lumOff val="25000"/>
                  </a:schemeClr>
                </a:solidFill>
                <a:latin typeface="Century Gothic"/>
                <a:ea typeface="Century Gothic"/>
                <a:cs typeface="Century Gothic"/>
                <a:sym typeface="Century Gothic"/>
              </a:rPr>
              <a:t>Fish and Wildlife Service (US FWS), US Environmental Protection Agency (EPA), </a:t>
            </a:r>
            <a:r>
              <a:rPr lang="en-US" dirty="0">
                <a:solidFill>
                  <a:schemeClr val="tx1">
                    <a:lumMod val="75000"/>
                    <a:lumOff val="25000"/>
                  </a:schemeClr>
                </a:solidFill>
                <a:latin typeface="Century Gothic"/>
                <a:ea typeface="Century Gothic"/>
                <a:cs typeface="Century Gothic"/>
                <a:sym typeface="Century Gothic"/>
              </a:rPr>
              <a:t>NOAA</a:t>
            </a:r>
            <a:endParaRPr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8"/>
          <p:cNvSpPr txBox="1">
            <a:spLocks noGrp="1"/>
          </p:cNvSpPr>
          <p:nvPr>
            <p:ph type="title"/>
          </p:nvPr>
        </p:nvSpPr>
        <p:spPr>
          <a:xfrm>
            <a:off x="1289384" y="366103"/>
            <a:ext cx="10515600" cy="396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t>Community Concerns</a:t>
            </a:r>
            <a:endParaRPr dirty="0"/>
          </a:p>
        </p:txBody>
      </p:sp>
      <p:sp>
        <p:nvSpPr>
          <p:cNvPr id="176" name="Google Shape;176;p18"/>
          <p:cNvSpPr txBox="1">
            <a:spLocks noGrp="1"/>
          </p:cNvSpPr>
          <p:nvPr>
            <p:ph type="body" idx="1"/>
          </p:nvPr>
        </p:nvSpPr>
        <p:spPr>
          <a:xfrm>
            <a:off x="4900867" y="1351363"/>
            <a:ext cx="6797393" cy="4946625"/>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dirty="0">
                <a:solidFill>
                  <a:schemeClr val="tx1">
                    <a:lumMod val="75000"/>
                    <a:lumOff val="25000"/>
                  </a:schemeClr>
                </a:solidFill>
              </a:rPr>
              <a:t>The Intergovernmental Panel on Climate Change (IPCC) declared wetlands the most vulnerable landscape feature on the planet</a:t>
            </a:r>
          </a:p>
          <a:p>
            <a:pPr marL="419100" lvl="0" algn="l" rtl="0">
              <a:lnSpc>
                <a:spcPct val="90000"/>
              </a:lnSpc>
              <a:spcBef>
                <a:spcPts val="1000"/>
              </a:spcBef>
              <a:spcAft>
                <a:spcPts val="0"/>
              </a:spcAft>
              <a:buClr>
                <a:srgbClr val="379CC3"/>
              </a:buClr>
              <a:buSzPts val="2400"/>
              <a:buFont typeface="Webdings" panose="05030102010509060703" pitchFamily="18" charset="2"/>
              <a:buChar char="4"/>
            </a:pPr>
            <a:endParaRPr sz="2400" dirty="0">
              <a:solidFill>
                <a:schemeClr val="tx1">
                  <a:lumMod val="75000"/>
                  <a:lumOff val="25000"/>
                </a:schemeClr>
              </a:solidFill>
            </a:endParaRPr>
          </a:p>
          <a:p>
            <a:pPr marL="457200" lvl="0" indent="-381000" algn="l" rtl="0">
              <a:lnSpc>
                <a:spcPct val="90000"/>
              </a:lnSpc>
              <a:spcBef>
                <a:spcPts val="1000"/>
              </a:spcBef>
              <a:spcAft>
                <a:spcPts val="0"/>
              </a:spcAft>
              <a:buClr>
                <a:srgbClr val="379CC3"/>
              </a:buClr>
              <a:buSzPts val="2400"/>
              <a:buFont typeface="Webdings" panose="05030102010509060703" pitchFamily="18" charset="2"/>
              <a:buChar char="4"/>
            </a:pPr>
            <a:r>
              <a:rPr lang="en-US" sz="2400" dirty="0">
                <a:solidFill>
                  <a:schemeClr val="tx1">
                    <a:lumMod val="75000"/>
                    <a:lumOff val="25000"/>
                  </a:schemeClr>
                </a:solidFill>
              </a:rPr>
              <a:t>Stakeholders need current and accurate wetland maps </a:t>
            </a:r>
          </a:p>
          <a:p>
            <a:pPr marL="76200" lvl="0" indent="0" algn="l" rtl="0">
              <a:lnSpc>
                <a:spcPct val="90000"/>
              </a:lnSpc>
              <a:spcBef>
                <a:spcPts val="1000"/>
              </a:spcBef>
              <a:spcAft>
                <a:spcPts val="0"/>
              </a:spcAft>
              <a:buClr>
                <a:srgbClr val="379CC3"/>
              </a:buClr>
              <a:buSzPts val="2400"/>
              <a:buNone/>
            </a:pPr>
            <a:endParaRPr sz="2400" dirty="0">
              <a:solidFill>
                <a:schemeClr val="tx1">
                  <a:lumMod val="75000"/>
                  <a:lumOff val="25000"/>
                </a:schemeClr>
              </a:solidFill>
            </a:endParaRPr>
          </a:p>
          <a:p>
            <a:pPr marL="457200" lvl="0" indent="-381000" algn="l" rtl="0">
              <a:lnSpc>
                <a:spcPct val="90000"/>
              </a:lnSpc>
              <a:spcBef>
                <a:spcPts val="1000"/>
              </a:spcBef>
              <a:spcAft>
                <a:spcPts val="1000"/>
              </a:spcAft>
              <a:buClr>
                <a:srgbClr val="379CC3"/>
              </a:buClr>
              <a:buSzPts val="2400"/>
              <a:buFont typeface="Webdings" panose="05030102010509060703" pitchFamily="18" charset="2"/>
              <a:buChar char="4"/>
            </a:pPr>
            <a:r>
              <a:rPr lang="en-US" sz="2400" dirty="0">
                <a:solidFill>
                  <a:schemeClr val="tx1">
                    <a:lumMod val="75000"/>
                    <a:lumOff val="25000"/>
                  </a:schemeClr>
                </a:solidFill>
              </a:rPr>
              <a:t>Current practices of mapping wetland extent is a </a:t>
            </a:r>
            <a:r>
              <a:rPr lang="en-US" sz="2400" dirty="0" smtClean="0">
                <a:solidFill>
                  <a:schemeClr val="tx1">
                    <a:lumMod val="75000"/>
                    <a:lumOff val="25000"/>
                  </a:schemeClr>
                </a:solidFill>
              </a:rPr>
              <a:t>time-consuming </a:t>
            </a:r>
            <a:r>
              <a:rPr lang="en-US" sz="2400" dirty="0">
                <a:solidFill>
                  <a:schemeClr val="tx1">
                    <a:lumMod val="75000"/>
                    <a:lumOff val="25000"/>
                  </a:schemeClr>
                </a:solidFill>
              </a:rPr>
              <a:t>and labor intensive process </a:t>
            </a:r>
            <a:endParaRPr sz="2400" dirty="0">
              <a:solidFill>
                <a:schemeClr val="tx1">
                  <a:lumMod val="75000"/>
                  <a:lumOff val="25000"/>
                </a:schemeClr>
              </a:solidFill>
            </a:endParaRPr>
          </a:p>
        </p:txBody>
      </p:sp>
      <p:pic>
        <p:nvPicPr>
          <p:cNvPr id="177" name="Google Shape;177;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6750" y="930300"/>
            <a:ext cx="4704117" cy="2103025"/>
          </a:xfrm>
          <a:prstGeom prst="rect">
            <a:avLst/>
          </a:prstGeom>
          <a:noFill/>
          <a:ln w="9525" cap="flat" cmpd="sng">
            <a:solidFill>
              <a:srgbClr val="666666"/>
            </a:solidFill>
            <a:prstDash val="solid"/>
            <a:miter lim="8000"/>
            <a:headEnd type="none" w="sm" len="sm"/>
            <a:tailEnd type="none" w="sm" len="sm"/>
          </a:ln>
          <a:effectLst>
            <a:outerShdw blurRad="57150" dist="19050" dir="5400000" algn="bl" rotWithShape="0">
              <a:srgbClr val="000000">
                <a:alpha val="49411"/>
              </a:srgbClr>
            </a:outerShdw>
          </a:effectLst>
        </p:spPr>
      </p:pic>
      <p:pic>
        <p:nvPicPr>
          <p:cNvPr id="178" name="Google Shape;178;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6750" y="3098438"/>
            <a:ext cx="2603700" cy="3005676"/>
          </a:xfrm>
          <a:prstGeom prst="rect">
            <a:avLst/>
          </a:prstGeom>
          <a:noFill/>
          <a:ln>
            <a:noFill/>
          </a:ln>
          <a:effectLst>
            <a:outerShdw blurRad="57150" dist="19050" dir="5400000" algn="bl" rotWithShape="0">
              <a:srgbClr val="000000">
                <a:alpha val="69411"/>
              </a:srgbClr>
            </a:outerShdw>
          </a:effectLst>
        </p:spPr>
      </p:pic>
      <p:pic>
        <p:nvPicPr>
          <p:cNvPr id="179" name="Google Shape;179;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52825" y="3953475"/>
            <a:ext cx="1776600" cy="2103025"/>
          </a:xfrm>
          <a:prstGeom prst="rect">
            <a:avLst/>
          </a:prstGeom>
          <a:noFill/>
          <a:ln>
            <a:noFill/>
          </a:ln>
          <a:effectLst>
            <a:outerShdw blurRad="57150" dist="19050" dir="5400000" algn="bl" rotWithShape="0">
              <a:srgbClr val="000000">
                <a:alpha val="68235"/>
              </a:srgbClr>
            </a:outerShdw>
          </a:effectLst>
        </p:spPr>
      </p:pic>
      <p:sp>
        <p:nvSpPr>
          <p:cNvPr id="180" name="Google Shape;180;p18"/>
          <p:cNvSpPr txBox="1"/>
          <p:nvPr/>
        </p:nvSpPr>
        <p:spPr>
          <a:xfrm>
            <a:off x="1" y="6169220"/>
            <a:ext cx="26037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bg1"/>
                </a:solidFill>
                <a:latin typeface="Century Gothic"/>
                <a:ea typeface="Century Gothic"/>
                <a:cs typeface="Century Gothic"/>
                <a:sym typeface="Century Gothic"/>
              </a:rPr>
              <a:t>Image Credit: </a:t>
            </a:r>
            <a:r>
              <a:rPr lang="en-US" sz="1400" b="0" i="0" u="none" strike="noStrike" cap="none" dirty="0" smtClean="0">
                <a:solidFill>
                  <a:schemeClr val="bg1"/>
                </a:solidFill>
                <a:latin typeface="Century Gothic"/>
                <a:ea typeface="Century Gothic"/>
                <a:cs typeface="Century Gothic"/>
                <a:sym typeface="Century Gothic"/>
              </a:rPr>
              <a:t>US FW</a:t>
            </a:r>
            <a:r>
              <a:rPr lang="en-US" dirty="0" smtClean="0">
                <a:solidFill>
                  <a:schemeClr val="bg1"/>
                </a:solidFill>
                <a:latin typeface="Century Gothic"/>
                <a:ea typeface="Century Gothic"/>
                <a:cs typeface="Century Gothic"/>
                <a:sym typeface="Century Gothic"/>
              </a:rPr>
              <a:t>S</a:t>
            </a:r>
            <a:endParaRPr sz="1400" b="0" i="0" u="none" strike="noStrike" cap="none" dirty="0">
              <a:solidFill>
                <a:schemeClr val="bg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9"/>
          <p:cNvSpPr txBox="1">
            <a:spLocks noGrp="1"/>
          </p:cNvSpPr>
          <p:nvPr>
            <p:ph type="title"/>
          </p:nvPr>
        </p:nvSpPr>
        <p:spPr>
          <a:xfrm>
            <a:off x="393030" y="545432"/>
            <a:ext cx="10515600" cy="419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dirty="0">
                <a:solidFill>
                  <a:schemeClr val="bg1"/>
                </a:solidFill>
              </a:rPr>
              <a:t>Earth Observations Used</a:t>
            </a:r>
            <a:endParaRPr dirty="0">
              <a:solidFill>
                <a:schemeClr val="bg1"/>
              </a:solidFill>
            </a:endParaRPr>
          </a:p>
        </p:txBody>
      </p:sp>
      <p:sp>
        <p:nvSpPr>
          <p:cNvPr id="187" name="Google Shape;187;p19"/>
          <p:cNvSpPr txBox="1"/>
          <p:nvPr/>
        </p:nvSpPr>
        <p:spPr>
          <a:xfrm>
            <a:off x="1818750" y="4764500"/>
            <a:ext cx="3073800" cy="1125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0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Backscatter values</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0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6-</a:t>
            </a:r>
            <a:r>
              <a:rPr lang="en-US" sz="2000" dirty="0">
                <a:solidFill>
                  <a:schemeClr val="tx1">
                    <a:lumMod val="75000"/>
                    <a:lumOff val="25000"/>
                  </a:schemeClr>
                </a:solidFill>
                <a:latin typeface="Century Gothic"/>
                <a:ea typeface="Century Gothic"/>
                <a:cs typeface="Century Gothic"/>
                <a:sym typeface="Century Gothic"/>
              </a:rPr>
              <a:t>to 12</a:t>
            </a:r>
            <a:r>
              <a:rPr lang="en-US" sz="2000" b="0" i="0" u="none" strike="noStrike" cap="none" dirty="0">
                <a:solidFill>
                  <a:schemeClr val="tx1">
                    <a:lumMod val="75000"/>
                    <a:lumOff val="25000"/>
                  </a:schemeClr>
                </a:solidFill>
                <a:latin typeface="Century Gothic"/>
                <a:ea typeface="Century Gothic"/>
                <a:cs typeface="Century Gothic"/>
                <a:sym typeface="Century Gothic"/>
              </a:rPr>
              <a:t>-day return</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0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10-meter resolution</a:t>
            </a:r>
            <a:endParaRPr sz="2000" b="0"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188" name="Google Shape;188;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82593" y="2208939"/>
            <a:ext cx="2850963" cy="2330075"/>
          </a:xfrm>
          <a:prstGeom prst="rect">
            <a:avLst/>
          </a:prstGeom>
          <a:noFill/>
          <a:ln>
            <a:noFill/>
          </a:ln>
          <a:effectLst>
            <a:outerShdw blurRad="57150" dist="19050" dir="5400000" algn="bl" rotWithShape="0">
              <a:srgbClr val="000000">
                <a:alpha val="49411"/>
              </a:srgbClr>
            </a:outerShdw>
          </a:effectLst>
        </p:spPr>
      </p:pic>
      <p:sp>
        <p:nvSpPr>
          <p:cNvPr id="189" name="Google Shape;189;p19"/>
          <p:cNvSpPr txBox="1"/>
          <p:nvPr/>
        </p:nvSpPr>
        <p:spPr>
          <a:xfrm>
            <a:off x="7045025" y="1531650"/>
            <a:ext cx="2726100" cy="573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000" b="1" i="0" u="none" strike="noStrike" cap="none" dirty="0">
                <a:solidFill>
                  <a:schemeClr val="tx1">
                    <a:lumMod val="75000"/>
                    <a:lumOff val="25000"/>
                  </a:schemeClr>
                </a:solidFill>
                <a:latin typeface="Century Gothic"/>
                <a:ea typeface="Century Gothic"/>
                <a:cs typeface="Century Gothic"/>
                <a:sym typeface="Century Gothic"/>
              </a:rPr>
              <a:t>Landsat 8 OLI</a:t>
            </a:r>
            <a:endParaRPr sz="3000" b="1" i="0" u="none" strike="noStrike" cap="none" dirty="0">
              <a:solidFill>
                <a:schemeClr val="tx1">
                  <a:lumMod val="75000"/>
                  <a:lumOff val="25000"/>
                </a:schemeClr>
              </a:solidFill>
              <a:latin typeface="Century Gothic"/>
              <a:ea typeface="Century Gothic"/>
              <a:cs typeface="Century Gothic"/>
              <a:sym typeface="Century Gothic"/>
            </a:endParaRPr>
          </a:p>
        </p:txBody>
      </p:sp>
      <p:pic>
        <p:nvPicPr>
          <p:cNvPr id="190" name="Google Shape;190;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827546" y="2156676"/>
            <a:ext cx="2843474" cy="2330076"/>
          </a:xfrm>
          <a:prstGeom prst="rect">
            <a:avLst/>
          </a:prstGeom>
          <a:noFill/>
          <a:ln>
            <a:noFill/>
          </a:ln>
          <a:effectLst>
            <a:outerShdw blurRad="57150" dist="19050" dir="5400000" algn="bl" rotWithShape="0">
              <a:srgbClr val="000000">
                <a:alpha val="49411"/>
              </a:srgbClr>
            </a:outerShdw>
          </a:effectLst>
        </p:spPr>
      </p:pic>
      <p:sp>
        <p:nvSpPr>
          <p:cNvPr id="191" name="Google Shape;191;p19"/>
          <p:cNvSpPr txBox="1"/>
          <p:nvPr/>
        </p:nvSpPr>
        <p:spPr>
          <a:xfrm>
            <a:off x="1676400" y="1531650"/>
            <a:ext cx="3324300" cy="573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3000" b="1" i="0" u="none" strike="noStrike" cap="none" dirty="0">
                <a:solidFill>
                  <a:schemeClr val="tx1">
                    <a:lumMod val="75000"/>
                    <a:lumOff val="25000"/>
                  </a:schemeClr>
                </a:solidFill>
                <a:latin typeface="Century Gothic"/>
                <a:ea typeface="Century Gothic"/>
                <a:cs typeface="Century Gothic"/>
                <a:sym typeface="Century Gothic"/>
              </a:rPr>
              <a:t>Sentinel-1 C-SAR</a:t>
            </a:r>
            <a:endParaRPr sz="3000"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92" name="Google Shape;192;p19"/>
          <p:cNvSpPr txBox="1"/>
          <p:nvPr/>
        </p:nvSpPr>
        <p:spPr>
          <a:xfrm>
            <a:off x="7131875" y="4721000"/>
            <a:ext cx="2726100" cy="1168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Surface </a:t>
            </a:r>
            <a:r>
              <a:rPr lang="en-US" sz="2000" b="0" i="0" u="none" strike="noStrike" cap="none" dirty="0" smtClean="0">
                <a:solidFill>
                  <a:schemeClr val="tx1">
                    <a:lumMod val="75000"/>
                    <a:lumOff val="25000"/>
                  </a:schemeClr>
                </a:solidFill>
                <a:latin typeface="Century Gothic"/>
                <a:ea typeface="Century Gothic"/>
                <a:cs typeface="Century Gothic"/>
                <a:sym typeface="Century Gothic"/>
              </a:rPr>
              <a:t>reflectance</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16-day return </a:t>
            </a:r>
            <a:endParaRPr sz="2000"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400"/>
              <a:buFont typeface="Arial"/>
              <a:buNone/>
            </a:pPr>
            <a:r>
              <a:rPr lang="en-US" sz="2000" b="0" i="0" u="none" strike="noStrike" cap="none" dirty="0">
                <a:solidFill>
                  <a:schemeClr val="tx1">
                    <a:lumMod val="75000"/>
                    <a:lumOff val="25000"/>
                  </a:schemeClr>
                </a:solidFill>
                <a:latin typeface="Century Gothic"/>
                <a:ea typeface="Century Gothic"/>
                <a:cs typeface="Century Gothic"/>
                <a:sym typeface="Century Gothic"/>
              </a:rPr>
              <a:t>30-meter resolution</a:t>
            </a:r>
            <a:endParaRPr sz="2000"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193" name="Google Shape;193;p19"/>
          <p:cNvSpPr txBox="1"/>
          <p:nvPr/>
        </p:nvSpPr>
        <p:spPr>
          <a:xfrm>
            <a:off x="195200" y="6428550"/>
            <a:ext cx="3500700" cy="35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Image Credit: </a:t>
            </a:r>
            <a:r>
              <a:rPr lang="en-US" dirty="0" smtClean="0">
                <a:solidFill>
                  <a:schemeClr val="tx1">
                    <a:lumMod val="75000"/>
                    <a:lumOff val="25000"/>
                  </a:schemeClr>
                </a:solidFill>
                <a:latin typeface="Century Gothic"/>
                <a:ea typeface="Century Gothic"/>
                <a:cs typeface="Century Gothic"/>
                <a:sym typeface="Century Gothic"/>
              </a:rPr>
              <a:t>NASA, ESA</a:t>
            </a:r>
            <a:endParaRPr dirty="0">
              <a:solidFill>
                <a:schemeClr val="tx1">
                  <a:lumMod val="75000"/>
                  <a:lumOff val="25000"/>
                </a:schemeClr>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1000"/>
                                        <p:tgtEl>
                                          <p:spTgt spid="190"/>
                                        </p:tgtEl>
                                        <p:attrNameLst>
                                          <p:attrName>ppt_w</p:attrName>
                                        </p:attrNameLst>
                                      </p:cBhvr>
                                      <p:tavLst>
                                        <p:tav tm="0">
                                          <p:val>
                                            <p:strVal val="0"/>
                                          </p:val>
                                        </p:tav>
                                        <p:tav tm="100000">
                                          <p:val>
                                            <p:strVal val="#ppt_w"/>
                                          </p:val>
                                        </p:tav>
                                      </p:tavLst>
                                    </p:anim>
                                    <p:anim calcmode="lin" valueType="num">
                                      <p:cBhvr additive="base">
                                        <p:cTn id="8" dur="1000"/>
                                        <p:tgtEl>
                                          <p:spTgt spid="19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1000"/>
                                        <p:tgtEl>
                                          <p:spTgt spid="188"/>
                                        </p:tgtEl>
                                        <p:attrNameLst>
                                          <p:attrName>ppt_w</p:attrName>
                                        </p:attrNameLst>
                                      </p:cBhvr>
                                      <p:tavLst>
                                        <p:tav tm="0">
                                          <p:val>
                                            <p:strVal val="0"/>
                                          </p:val>
                                        </p:tav>
                                        <p:tav tm="100000">
                                          <p:val>
                                            <p:strVal val="#ppt_w"/>
                                          </p:val>
                                        </p:tav>
                                      </p:tavLst>
                                    </p:anim>
                                    <p:anim calcmode="lin" valueType="num">
                                      <p:cBhvr additive="base">
                                        <p:cTn id="12" dur="1000"/>
                                        <p:tgtEl>
                                          <p:spTgt spid="188"/>
                                        </p:tgtEl>
                                        <p:attrNameLst>
                                          <p:attrName>ppt_h</p:attrName>
                                        </p:attrNameLst>
                                      </p:cBhvr>
                                      <p:tavLst>
                                        <p:tav tm="0">
                                          <p:val>
                                            <p:strVal val="0"/>
                                          </p:val>
                                        </p:tav>
                                        <p:tav tm="100000">
                                          <p:val>
                                            <p:strVal val="#ppt_h"/>
                                          </p:val>
                                        </p:tav>
                                      </p:tavLst>
                                    </p:anim>
                                  </p:childTnLst>
                                </p:cTn>
                              </p:par>
                              <p:par>
                                <p:cTn id="13" presetID="10" presetClass="entr" presetSubtype="0" fill="hold" nodeType="withEffect">
                                  <p:stCondLst>
                                    <p:cond delay="0"/>
                                  </p:stCondLst>
                                  <p:childTnLst>
                                    <p:set>
                                      <p:cBhvr>
                                        <p:cTn id="14" dur="1" fill="hold">
                                          <p:stCondLst>
                                            <p:cond delay="0"/>
                                          </p:stCondLst>
                                        </p:cTn>
                                        <p:tgtEl>
                                          <p:spTgt spid="191"/>
                                        </p:tgtEl>
                                        <p:attrNameLst>
                                          <p:attrName>style.visibility</p:attrName>
                                        </p:attrNameLst>
                                      </p:cBhvr>
                                      <p:to>
                                        <p:strVal val="visible"/>
                                      </p:to>
                                    </p:set>
                                    <p:animEffect transition="in" filter="fade">
                                      <p:cBhvr>
                                        <p:cTn id="15" dur="1000"/>
                                        <p:tgtEl>
                                          <p:spTgt spid="191"/>
                                        </p:tgtEl>
                                      </p:cBhvr>
                                    </p:animEffect>
                                  </p:childTnLst>
                                </p:cTn>
                              </p:par>
                              <p:par>
                                <p:cTn id="16" presetID="10" presetClass="entr" presetSubtype="0" fill="hold" nodeType="withEffect">
                                  <p:stCondLst>
                                    <p:cond delay="0"/>
                                  </p:stCondLst>
                                  <p:childTnLst>
                                    <p:set>
                                      <p:cBhvr>
                                        <p:cTn id="17" dur="1" fill="hold">
                                          <p:stCondLst>
                                            <p:cond delay="0"/>
                                          </p:stCondLst>
                                        </p:cTn>
                                        <p:tgtEl>
                                          <p:spTgt spid="189"/>
                                        </p:tgtEl>
                                        <p:attrNameLst>
                                          <p:attrName>style.visibility</p:attrName>
                                        </p:attrNameLst>
                                      </p:cBhvr>
                                      <p:to>
                                        <p:strVal val="visible"/>
                                      </p:to>
                                    </p:set>
                                    <p:animEffect transition="in" filter="fade">
                                      <p:cBhvr>
                                        <p:cTn id="18" dur="1000"/>
                                        <p:tgtEl>
                                          <p:spTgt spid="189"/>
                                        </p:tgtEl>
                                      </p:cBhvr>
                                    </p:animEffect>
                                  </p:childTnLst>
                                </p:cTn>
                              </p:par>
                              <p:par>
                                <p:cTn id="19" presetID="10" presetClass="entr" presetSubtype="0" fill="hold" nodeType="withEffect">
                                  <p:stCondLst>
                                    <p:cond delay="0"/>
                                  </p:stCondLst>
                                  <p:childTnLst>
                                    <p:set>
                                      <p:cBhvr>
                                        <p:cTn id="20" dur="1" fill="hold">
                                          <p:stCondLst>
                                            <p:cond delay="0"/>
                                          </p:stCondLst>
                                        </p:cTn>
                                        <p:tgtEl>
                                          <p:spTgt spid="187"/>
                                        </p:tgtEl>
                                        <p:attrNameLst>
                                          <p:attrName>style.visibility</p:attrName>
                                        </p:attrNameLst>
                                      </p:cBhvr>
                                      <p:to>
                                        <p:strVal val="visible"/>
                                      </p:to>
                                    </p:set>
                                    <p:animEffect transition="in" filter="fade">
                                      <p:cBhvr>
                                        <p:cTn id="21" dur="1000"/>
                                        <p:tgtEl>
                                          <p:spTgt spid="187"/>
                                        </p:tgtEl>
                                      </p:cBhvr>
                                    </p:animEffect>
                                  </p:childTnLst>
                                </p:cTn>
                              </p:par>
                              <p:par>
                                <p:cTn id="22" presetID="10" presetClass="entr" presetSubtype="0" fill="hold" nodeType="withEffect">
                                  <p:stCondLst>
                                    <p:cond delay="0"/>
                                  </p:stCondLst>
                                  <p:childTnLst>
                                    <p:set>
                                      <p:cBhvr>
                                        <p:cTn id="23" dur="1" fill="hold">
                                          <p:stCondLst>
                                            <p:cond delay="0"/>
                                          </p:stCondLst>
                                        </p:cTn>
                                        <p:tgtEl>
                                          <p:spTgt spid="192"/>
                                        </p:tgtEl>
                                        <p:attrNameLst>
                                          <p:attrName>style.visibility</p:attrName>
                                        </p:attrNameLst>
                                      </p:cBhvr>
                                      <p:to>
                                        <p:strVal val="visible"/>
                                      </p:to>
                                    </p:set>
                                    <p:animEffect transition="in" filter="fade">
                                      <p:cBhvr>
                                        <p:cTn id="24"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0"/>
          <p:cNvSpPr txBox="1">
            <a:spLocks noGrp="1"/>
          </p:cNvSpPr>
          <p:nvPr>
            <p:ph type="title"/>
          </p:nvPr>
        </p:nvSpPr>
        <p:spPr>
          <a:xfrm>
            <a:off x="347975" y="676500"/>
            <a:ext cx="10515600" cy="600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US" sz="4000" dirty="0"/>
              <a:t>Methodology: Wetland Extent Tool (WET)</a:t>
            </a:r>
            <a:endParaRPr sz="4000" dirty="0"/>
          </a:p>
          <a:p>
            <a:pPr marL="0" lvl="0" indent="0" algn="l" rtl="0">
              <a:spcBef>
                <a:spcPts val="0"/>
              </a:spcBef>
              <a:spcAft>
                <a:spcPts val="0"/>
              </a:spcAft>
              <a:buNone/>
            </a:pPr>
            <a:endParaRPr dirty="0"/>
          </a:p>
        </p:txBody>
      </p:sp>
      <p:grpSp>
        <p:nvGrpSpPr>
          <p:cNvPr id="200" name="Google Shape;200;p20"/>
          <p:cNvGrpSpPr/>
          <p:nvPr/>
        </p:nvGrpSpPr>
        <p:grpSpPr>
          <a:xfrm>
            <a:off x="0" y="1155732"/>
            <a:ext cx="12192215" cy="5702261"/>
            <a:chOff x="-7976" y="865856"/>
            <a:chExt cx="12264576" cy="6115681"/>
          </a:xfrm>
        </p:grpSpPr>
        <p:sp>
          <p:nvSpPr>
            <p:cNvPr id="201" name="Google Shape;201;p20"/>
            <p:cNvSpPr/>
            <p:nvPr/>
          </p:nvSpPr>
          <p:spPr>
            <a:xfrm>
              <a:off x="7480372" y="1028637"/>
              <a:ext cx="2169300" cy="59529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0"/>
            <p:cNvSpPr/>
            <p:nvPr/>
          </p:nvSpPr>
          <p:spPr>
            <a:xfrm>
              <a:off x="1966587" y="1028637"/>
              <a:ext cx="3401400" cy="59529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20"/>
            <p:cNvSpPr/>
            <p:nvPr/>
          </p:nvSpPr>
          <p:spPr>
            <a:xfrm>
              <a:off x="9628000" y="1028625"/>
              <a:ext cx="2628600" cy="5905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0"/>
            <p:cNvSpPr/>
            <p:nvPr/>
          </p:nvSpPr>
          <p:spPr>
            <a:xfrm>
              <a:off x="5368050" y="1028625"/>
              <a:ext cx="2133900" cy="59055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0"/>
            <p:cNvSpPr/>
            <p:nvPr/>
          </p:nvSpPr>
          <p:spPr>
            <a:xfrm>
              <a:off x="9" y="1028637"/>
              <a:ext cx="1985400" cy="5952900"/>
            </a:xfrm>
            <a:prstGeom prst="rect">
              <a:avLst/>
            </a:pr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0"/>
            <p:cNvSpPr/>
            <p:nvPr/>
          </p:nvSpPr>
          <p:spPr>
            <a:xfrm>
              <a:off x="-7976" y="865856"/>
              <a:ext cx="12246000" cy="400800"/>
            </a:xfrm>
            <a:prstGeom prst="rec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7" name="Google Shape;207;p20"/>
          <p:cNvSpPr txBox="1">
            <a:spLocks noGrp="1"/>
          </p:cNvSpPr>
          <p:nvPr>
            <p:ph type="body" idx="1"/>
          </p:nvPr>
        </p:nvSpPr>
        <p:spPr>
          <a:xfrm>
            <a:off x="347985" y="1134405"/>
            <a:ext cx="1529400" cy="39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n-US" sz="1800" b="1" dirty="0">
                <a:solidFill>
                  <a:schemeClr val="bg1"/>
                </a:solidFill>
              </a:rPr>
              <a:t>Filtering</a:t>
            </a:r>
            <a:endParaRPr sz="1800" b="1" dirty="0">
              <a:solidFill>
                <a:schemeClr val="bg1"/>
              </a:solidFill>
            </a:endParaRPr>
          </a:p>
        </p:txBody>
      </p:sp>
      <p:sp>
        <p:nvSpPr>
          <p:cNvPr id="208" name="Google Shape;208;p20"/>
          <p:cNvSpPr txBox="1">
            <a:spLocks noGrp="1"/>
          </p:cNvSpPr>
          <p:nvPr>
            <p:ph type="body" idx="1"/>
          </p:nvPr>
        </p:nvSpPr>
        <p:spPr>
          <a:xfrm>
            <a:off x="2393552" y="1123675"/>
            <a:ext cx="1863600" cy="39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n-US" sz="1800" b="1">
                <a:solidFill>
                  <a:schemeClr val="bg1"/>
                </a:solidFill>
              </a:rPr>
              <a:t>Pre-Processing</a:t>
            </a:r>
            <a:endParaRPr sz="1800" b="1">
              <a:solidFill>
                <a:schemeClr val="bg1"/>
              </a:solidFill>
            </a:endParaRPr>
          </a:p>
        </p:txBody>
      </p:sp>
      <p:sp>
        <p:nvSpPr>
          <p:cNvPr id="209" name="Google Shape;209;p20"/>
          <p:cNvSpPr txBox="1">
            <a:spLocks noGrp="1"/>
          </p:cNvSpPr>
          <p:nvPr>
            <p:ph type="body" idx="1"/>
          </p:nvPr>
        </p:nvSpPr>
        <p:spPr>
          <a:xfrm>
            <a:off x="5347693" y="1134405"/>
            <a:ext cx="2130600" cy="39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n-US" sz="1800" b="1">
                <a:solidFill>
                  <a:schemeClr val="bg1"/>
                </a:solidFill>
              </a:rPr>
              <a:t>Classification</a:t>
            </a:r>
            <a:endParaRPr sz="1800" b="1">
              <a:solidFill>
                <a:schemeClr val="bg1"/>
              </a:solidFill>
            </a:endParaRPr>
          </a:p>
        </p:txBody>
      </p:sp>
      <p:sp>
        <p:nvSpPr>
          <p:cNvPr id="210" name="Google Shape;210;p20"/>
          <p:cNvSpPr txBox="1">
            <a:spLocks noGrp="1"/>
          </p:cNvSpPr>
          <p:nvPr>
            <p:ph type="body" idx="1"/>
          </p:nvPr>
        </p:nvSpPr>
        <p:spPr>
          <a:xfrm>
            <a:off x="7682067" y="1134405"/>
            <a:ext cx="1758300" cy="39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n-US" sz="1800" b="1">
                <a:solidFill>
                  <a:schemeClr val="bg1"/>
                </a:solidFill>
              </a:rPr>
              <a:t>Validation</a:t>
            </a:r>
            <a:endParaRPr sz="1800" b="1">
              <a:solidFill>
                <a:schemeClr val="bg1"/>
              </a:solidFill>
            </a:endParaRPr>
          </a:p>
        </p:txBody>
      </p:sp>
      <p:sp>
        <p:nvSpPr>
          <p:cNvPr id="211" name="Google Shape;211;p20"/>
          <p:cNvSpPr txBox="1">
            <a:spLocks noGrp="1"/>
          </p:cNvSpPr>
          <p:nvPr>
            <p:ph type="body" idx="1"/>
          </p:nvPr>
        </p:nvSpPr>
        <p:spPr>
          <a:xfrm>
            <a:off x="9644119" y="1134451"/>
            <a:ext cx="2418900" cy="397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1800"/>
              <a:buNone/>
            </a:pPr>
            <a:r>
              <a:rPr lang="en-US" sz="1800" b="1">
                <a:solidFill>
                  <a:schemeClr val="bg1"/>
                </a:solidFill>
              </a:rPr>
              <a:t>Change Detection</a:t>
            </a:r>
            <a:endParaRPr sz="1800" b="1">
              <a:solidFill>
                <a:schemeClr val="bg1"/>
              </a:solidFill>
            </a:endParaRPr>
          </a:p>
        </p:txBody>
      </p:sp>
      <p:sp>
        <p:nvSpPr>
          <p:cNvPr id="212" name="Google Shape;212;p20"/>
          <p:cNvSpPr txBox="1"/>
          <p:nvPr/>
        </p:nvSpPr>
        <p:spPr>
          <a:xfrm>
            <a:off x="144025" y="1774250"/>
            <a:ext cx="1589400" cy="945900"/>
          </a:xfrm>
          <a:prstGeom prst="rect">
            <a:avLst/>
          </a:prstGeom>
          <a:solidFill>
            <a:srgbClr val="379CC3">
              <a:alpha val="49020"/>
            </a:srgb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i="0" u="sng" strike="noStrike" cap="none" dirty="0">
                <a:solidFill>
                  <a:schemeClr val="tx1">
                    <a:lumMod val="75000"/>
                    <a:lumOff val="25000"/>
                  </a:schemeClr>
                </a:solidFill>
                <a:latin typeface="Century Gothic"/>
                <a:ea typeface="Century Gothic"/>
                <a:cs typeface="Century Gothic"/>
                <a:sym typeface="Century Gothic"/>
              </a:rPr>
              <a:t>Landsat 8 OLI</a:t>
            </a:r>
            <a:endParaRPr b="1" i="0" u="sng"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MN </a:t>
            </a:r>
            <a:r>
              <a:rPr lang="en-US" dirty="0">
                <a:solidFill>
                  <a:schemeClr val="tx1">
                    <a:lumMod val="75000"/>
                    <a:lumOff val="25000"/>
                  </a:schemeClr>
                </a:solidFill>
                <a:latin typeface="Century Gothic"/>
                <a:ea typeface="Century Gothic"/>
                <a:cs typeface="Century Gothic"/>
                <a:sym typeface="Century Gothic"/>
              </a:rPr>
              <a:t>S</a:t>
            </a:r>
            <a:r>
              <a:rPr lang="en-US" b="0" i="0" u="none" strike="noStrike" cap="none" dirty="0">
                <a:solidFill>
                  <a:schemeClr val="tx1">
                    <a:lumMod val="75000"/>
                    <a:lumOff val="25000"/>
                  </a:schemeClr>
                </a:solidFill>
                <a:latin typeface="Century Gothic"/>
                <a:ea typeface="Century Gothic"/>
                <a:cs typeface="Century Gothic"/>
                <a:sym typeface="Century Gothic"/>
              </a:rPr>
              <a:t>tate </a:t>
            </a:r>
            <a:endParaRPr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dirty="0">
                <a:solidFill>
                  <a:schemeClr val="tx1">
                    <a:lumMod val="75000"/>
                    <a:lumOff val="25000"/>
                  </a:schemeClr>
                </a:solidFill>
                <a:latin typeface="Century Gothic"/>
                <a:ea typeface="Century Gothic"/>
                <a:cs typeface="Century Gothic"/>
                <a:sym typeface="Century Gothic"/>
              </a:rPr>
              <a:t>D</a:t>
            </a:r>
            <a:r>
              <a:rPr lang="en-US" b="0" i="0" u="none" strike="noStrike" cap="none" dirty="0">
                <a:solidFill>
                  <a:schemeClr val="tx1">
                    <a:lumMod val="75000"/>
                    <a:lumOff val="25000"/>
                  </a:schemeClr>
                </a:solidFill>
                <a:latin typeface="Century Gothic"/>
                <a:ea typeface="Century Gothic"/>
                <a:cs typeface="Century Gothic"/>
                <a:sym typeface="Century Gothic"/>
              </a:rPr>
              <a:t>ate</a:t>
            </a:r>
            <a:endParaRPr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400"/>
              <a:buFont typeface="Arial"/>
              <a:buNone/>
            </a:pPr>
            <a:r>
              <a:rPr lang="en-US" dirty="0">
                <a:solidFill>
                  <a:schemeClr val="tx1">
                    <a:lumMod val="75000"/>
                    <a:lumOff val="25000"/>
                  </a:schemeClr>
                </a:solidFill>
                <a:latin typeface="Century Gothic"/>
                <a:ea typeface="Century Gothic"/>
                <a:cs typeface="Century Gothic"/>
                <a:sym typeface="Century Gothic"/>
              </a:rPr>
              <a:t>C</a:t>
            </a:r>
            <a:r>
              <a:rPr lang="en-US" b="0" i="0" u="none" strike="noStrike" cap="none" dirty="0">
                <a:solidFill>
                  <a:schemeClr val="tx1">
                    <a:lumMod val="75000"/>
                    <a:lumOff val="25000"/>
                  </a:schemeClr>
                </a:solidFill>
                <a:latin typeface="Century Gothic"/>
                <a:ea typeface="Century Gothic"/>
                <a:cs typeface="Century Gothic"/>
                <a:sym typeface="Century Gothic"/>
              </a:rPr>
              <a:t>loud </a:t>
            </a:r>
            <a:r>
              <a:rPr lang="en-US" dirty="0">
                <a:solidFill>
                  <a:schemeClr val="tx1">
                    <a:lumMod val="75000"/>
                    <a:lumOff val="25000"/>
                  </a:schemeClr>
                </a:solidFill>
                <a:latin typeface="Century Gothic"/>
                <a:ea typeface="Century Gothic"/>
                <a:cs typeface="Century Gothic"/>
                <a:sym typeface="Century Gothic"/>
              </a:rPr>
              <a:t>C</a:t>
            </a:r>
            <a:r>
              <a:rPr lang="en-US" b="0" i="0" u="none" strike="noStrike" cap="none" dirty="0">
                <a:solidFill>
                  <a:schemeClr val="tx1">
                    <a:lumMod val="75000"/>
                    <a:lumOff val="25000"/>
                  </a:schemeClr>
                </a:solidFill>
                <a:latin typeface="Century Gothic"/>
                <a:ea typeface="Century Gothic"/>
                <a:cs typeface="Century Gothic"/>
                <a:sym typeface="Century Gothic"/>
              </a:rPr>
              <a:t>over</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13" name="Google Shape;213;p20"/>
          <p:cNvSpPr txBox="1"/>
          <p:nvPr/>
        </p:nvSpPr>
        <p:spPr>
          <a:xfrm>
            <a:off x="128850" y="3024175"/>
            <a:ext cx="1639200" cy="1037400"/>
          </a:xfrm>
          <a:prstGeom prst="rect">
            <a:avLst/>
          </a:prstGeom>
          <a:solidFill>
            <a:srgbClr val="FFE599">
              <a:alpha val="66270"/>
            </a:srgbClr>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1" i="0" u="sng" strike="noStrike" cap="none" dirty="0">
                <a:solidFill>
                  <a:schemeClr val="tx1">
                    <a:lumMod val="75000"/>
                    <a:lumOff val="25000"/>
                  </a:schemeClr>
                </a:solidFill>
                <a:latin typeface="Century Gothic"/>
                <a:ea typeface="Century Gothic"/>
                <a:cs typeface="Century Gothic"/>
                <a:sym typeface="Century Gothic"/>
              </a:rPr>
              <a:t>Sentinel-1 C-SAR</a:t>
            </a:r>
            <a:endParaRPr b="1" i="0" u="sng"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MN </a:t>
            </a:r>
            <a:r>
              <a:rPr lang="en-US" dirty="0">
                <a:solidFill>
                  <a:schemeClr val="tx1">
                    <a:lumMod val="75000"/>
                    <a:lumOff val="25000"/>
                  </a:schemeClr>
                </a:solidFill>
                <a:latin typeface="Century Gothic"/>
                <a:ea typeface="Century Gothic"/>
                <a:cs typeface="Century Gothic"/>
                <a:sym typeface="Century Gothic"/>
              </a:rPr>
              <a:t>S</a:t>
            </a:r>
            <a:r>
              <a:rPr lang="en-US" b="0" i="0" u="none" strike="noStrike" cap="none" dirty="0">
                <a:solidFill>
                  <a:schemeClr val="tx1">
                    <a:lumMod val="75000"/>
                    <a:lumOff val="25000"/>
                  </a:schemeClr>
                </a:solidFill>
                <a:latin typeface="Century Gothic"/>
                <a:ea typeface="Century Gothic"/>
                <a:cs typeface="Century Gothic"/>
                <a:sym typeface="Century Gothic"/>
              </a:rPr>
              <a:t>tate</a:t>
            </a:r>
            <a:endParaRPr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r>
              <a:rPr lang="en-US" dirty="0">
                <a:solidFill>
                  <a:schemeClr val="tx1">
                    <a:lumMod val="75000"/>
                    <a:lumOff val="25000"/>
                  </a:schemeClr>
                </a:solidFill>
                <a:latin typeface="Century Gothic"/>
                <a:ea typeface="Century Gothic"/>
                <a:cs typeface="Century Gothic"/>
                <a:sym typeface="Century Gothic"/>
              </a:rPr>
              <a:t>D</a:t>
            </a:r>
            <a:r>
              <a:rPr lang="en-US" b="0" i="0" u="none" strike="noStrike" cap="none" dirty="0">
                <a:solidFill>
                  <a:schemeClr val="tx1">
                    <a:lumMod val="75000"/>
                    <a:lumOff val="25000"/>
                  </a:schemeClr>
                </a:solidFill>
                <a:latin typeface="Century Gothic"/>
                <a:ea typeface="Century Gothic"/>
                <a:cs typeface="Century Gothic"/>
                <a:sym typeface="Century Gothic"/>
              </a:rPr>
              <a:t>ate</a:t>
            </a:r>
            <a:endParaRPr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IW </a:t>
            </a:r>
            <a:r>
              <a:rPr lang="en-US" dirty="0">
                <a:solidFill>
                  <a:schemeClr val="tx1">
                    <a:lumMod val="75000"/>
                    <a:lumOff val="25000"/>
                  </a:schemeClr>
                </a:solidFill>
                <a:latin typeface="Century Gothic"/>
                <a:ea typeface="Century Gothic"/>
                <a:cs typeface="Century Gothic"/>
                <a:sym typeface="Century Gothic"/>
              </a:rPr>
              <a:t>S</a:t>
            </a:r>
            <a:r>
              <a:rPr lang="en-US" b="0" i="0" u="none" strike="noStrike" cap="none" dirty="0">
                <a:solidFill>
                  <a:schemeClr val="tx1">
                    <a:lumMod val="75000"/>
                    <a:lumOff val="25000"/>
                  </a:schemeClr>
                </a:solidFill>
                <a:latin typeface="Century Gothic"/>
                <a:ea typeface="Century Gothic"/>
                <a:cs typeface="Century Gothic"/>
                <a:sym typeface="Century Gothic"/>
              </a:rPr>
              <a:t>wath</a:t>
            </a:r>
            <a:endParaRPr b="1"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14" name="Google Shape;214;p20"/>
          <p:cNvSpPr txBox="1"/>
          <p:nvPr/>
        </p:nvSpPr>
        <p:spPr>
          <a:xfrm>
            <a:off x="2241150" y="3002525"/>
            <a:ext cx="1761000" cy="355200"/>
          </a:xfrm>
          <a:prstGeom prst="rect">
            <a:avLst/>
          </a:prstGeom>
          <a:solidFill>
            <a:srgbClr val="FFF2C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Border </a:t>
            </a:r>
            <a:r>
              <a:rPr lang="en-US" dirty="0">
                <a:solidFill>
                  <a:schemeClr val="tx1">
                    <a:lumMod val="75000"/>
                    <a:lumOff val="25000"/>
                  </a:schemeClr>
                </a:solidFill>
                <a:latin typeface="Century Gothic"/>
                <a:ea typeface="Century Gothic"/>
                <a:cs typeface="Century Gothic"/>
                <a:sym typeface="Century Gothic"/>
              </a:rPr>
              <a:t>r</a:t>
            </a:r>
            <a:r>
              <a:rPr lang="en-US" b="0" i="0" u="none" strike="noStrike" cap="none" dirty="0" smtClean="0">
                <a:solidFill>
                  <a:schemeClr val="tx1">
                    <a:lumMod val="75000"/>
                    <a:lumOff val="25000"/>
                  </a:schemeClr>
                </a:solidFill>
                <a:latin typeface="Century Gothic"/>
                <a:ea typeface="Century Gothic"/>
                <a:cs typeface="Century Gothic"/>
                <a:sym typeface="Century Gothic"/>
              </a:rPr>
              <a:t>emoval</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15" name="Google Shape;215;p20"/>
          <p:cNvSpPr txBox="1"/>
          <p:nvPr/>
        </p:nvSpPr>
        <p:spPr>
          <a:xfrm>
            <a:off x="2344500" y="3583650"/>
            <a:ext cx="1531800" cy="510300"/>
          </a:xfrm>
          <a:prstGeom prst="rect">
            <a:avLst/>
          </a:prstGeom>
          <a:solidFill>
            <a:srgbClr val="FFE599"/>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Convert </a:t>
            </a:r>
            <a:r>
              <a:rPr lang="en-US" dirty="0">
                <a:solidFill>
                  <a:schemeClr val="tx1">
                    <a:lumMod val="75000"/>
                    <a:lumOff val="25000"/>
                  </a:schemeClr>
                </a:solidFill>
                <a:latin typeface="Century Gothic"/>
                <a:ea typeface="Century Gothic"/>
                <a:cs typeface="Century Gothic"/>
                <a:sym typeface="Century Gothic"/>
              </a:rPr>
              <a:t>t</a:t>
            </a:r>
            <a:r>
              <a:rPr lang="en-US" b="0" i="0" u="none" strike="noStrike" cap="none" dirty="0" smtClean="0">
                <a:solidFill>
                  <a:schemeClr val="tx1">
                    <a:lumMod val="75000"/>
                    <a:lumOff val="25000"/>
                  </a:schemeClr>
                </a:solidFill>
                <a:latin typeface="Century Gothic"/>
                <a:ea typeface="Century Gothic"/>
                <a:cs typeface="Century Gothic"/>
                <a:sym typeface="Century Gothic"/>
              </a:rPr>
              <a:t>o </a:t>
            </a:r>
            <a:r>
              <a:rPr lang="en-US" dirty="0">
                <a:solidFill>
                  <a:schemeClr val="tx1">
                    <a:lumMod val="75000"/>
                    <a:lumOff val="25000"/>
                  </a:schemeClr>
                </a:solidFill>
                <a:latin typeface="Century Gothic"/>
                <a:ea typeface="Century Gothic"/>
                <a:cs typeface="Century Gothic"/>
                <a:sym typeface="Century Gothic"/>
              </a:rPr>
              <a:t>n</a:t>
            </a:r>
            <a:r>
              <a:rPr lang="en-US" b="0" i="0" u="none" strike="noStrike" cap="none" dirty="0" smtClean="0">
                <a:solidFill>
                  <a:schemeClr val="tx1">
                    <a:lumMod val="75000"/>
                    <a:lumOff val="25000"/>
                  </a:schemeClr>
                </a:solidFill>
                <a:latin typeface="Century Gothic"/>
                <a:ea typeface="Century Gothic"/>
                <a:cs typeface="Century Gothic"/>
                <a:sym typeface="Century Gothic"/>
              </a:rPr>
              <a:t>atural </a:t>
            </a:r>
            <a:r>
              <a:rPr lang="en-US" dirty="0">
                <a:solidFill>
                  <a:schemeClr val="tx1">
                    <a:lumMod val="75000"/>
                    <a:lumOff val="25000"/>
                  </a:schemeClr>
                </a:solidFill>
                <a:latin typeface="Century Gothic"/>
                <a:ea typeface="Century Gothic"/>
                <a:cs typeface="Century Gothic"/>
                <a:sym typeface="Century Gothic"/>
              </a:rPr>
              <a:t>v</a:t>
            </a:r>
            <a:r>
              <a:rPr lang="en-US" b="0" i="0" u="none" strike="noStrike" cap="none" dirty="0" smtClean="0">
                <a:solidFill>
                  <a:schemeClr val="tx1">
                    <a:lumMod val="75000"/>
                    <a:lumOff val="25000"/>
                  </a:schemeClr>
                </a:solidFill>
                <a:latin typeface="Century Gothic"/>
                <a:ea typeface="Century Gothic"/>
                <a:cs typeface="Century Gothic"/>
                <a:sym typeface="Century Gothic"/>
              </a:rPr>
              <a:t>alues</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16" name="Google Shape;216;p20"/>
          <p:cNvSpPr txBox="1"/>
          <p:nvPr/>
        </p:nvSpPr>
        <p:spPr>
          <a:xfrm>
            <a:off x="2206625" y="4769525"/>
            <a:ext cx="1809900" cy="795000"/>
          </a:xfrm>
          <a:prstGeom prst="rect">
            <a:avLst/>
          </a:prstGeom>
          <a:solidFill>
            <a:srgbClr val="FFF2CC"/>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Mean </a:t>
            </a:r>
            <a:r>
              <a:rPr lang="en-US" dirty="0">
                <a:solidFill>
                  <a:schemeClr val="tx1">
                    <a:lumMod val="75000"/>
                    <a:lumOff val="25000"/>
                  </a:schemeClr>
                </a:solidFill>
                <a:latin typeface="Century Gothic"/>
                <a:ea typeface="Century Gothic"/>
                <a:cs typeface="Century Gothic"/>
                <a:sym typeface="Century Gothic"/>
              </a:rPr>
              <a:t>c</a:t>
            </a:r>
            <a:r>
              <a:rPr lang="en-US" b="0" i="0" u="none" strike="noStrike" cap="none" dirty="0" smtClean="0">
                <a:solidFill>
                  <a:schemeClr val="tx1">
                    <a:lumMod val="75000"/>
                    <a:lumOff val="25000"/>
                  </a:schemeClr>
                </a:solidFill>
                <a:latin typeface="Century Gothic"/>
                <a:ea typeface="Century Gothic"/>
                <a:cs typeface="Century Gothic"/>
                <a:sym typeface="Century Gothic"/>
              </a:rPr>
              <a:t>omposite</a:t>
            </a:r>
            <a:endParaRPr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1100"/>
              <a:buFont typeface="Arial"/>
              <a:buNone/>
            </a:pPr>
            <a:r>
              <a:rPr lang="en-US" b="0" i="0" u="none" strike="noStrike" cap="none" dirty="0" smtClean="0">
                <a:solidFill>
                  <a:schemeClr val="tx1">
                    <a:lumMod val="75000"/>
                    <a:lumOff val="25000"/>
                  </a:schemeClr>
                </a:solidFill>
                <a:latin typeface="Century Gothic"/>
                <a:ea typeface="Century Gothic"/>
                <a:cs typeface="Century Gothic"/>
                <a:sym typeface="Century Gothic"/>
              </a:rPr>
              <a:t>(</a:t>
            </a:r>
            <a:r>
              <a:rPr lang="en-US" dirty="0">
                <a:solidFill>
                  <a:schemeClr val="tx1">
                    <a:lumMod val="75000"/>
                    <a:lumOff val="25000"/>
                  </a:schemeClr>
                </a:solidFill>
                <a:latin typeface="Century Gothic"/>
                <a:ea typeface="Century Gothic"/>
                <a:cs typeface="Century Gothic"/>
                <a:sym typeface="Century Gothic"/>
              </a:rPr>
              <a:t>r</a:t>
            </a:r>
            <a:r>
              <a:rPr lang="en-US" b="0" i="0" u="none" strike="noStrike" cap="none" dirty="0" smtClean="0">
                <a:solidFill>
                  <a:schemeClr val="tx1">
                    <a:lumMod val="75000"/>
                    <a:lumOff val="25000"/>
                  </a:schemeClr>
                </a:solidFill>
                <a:latin typeface="Century Gothic"/>
                <a:ea typeface="Century Gothic"/>
                <a:cs typeface="Century Gothic"/>
                <a:sym typeface="Century Gothic"/>
              </a:rPr>
              <a:t>esampled </a:t>
            </a:r>
            <a:r>
              <a:rPr lang="en-US" dirty="0" smtClean="0">
                <a:solidFill>
                  <a:schemeClr val="tx1">
                    <a:lumMod val="75000"/>
                    <a:lumOff val="25000"/>
                  </a:schemeClr>
                </a:solidFill>
                <a:latin typeface="Century Gothic"/>
                <a:ea typeface="Century Gothic"/>
                <a:cs typeface="Century Gothic"/>
                <a:sym typeface="Century Gothic"/>
              </a:rPr>
              <a:t>t</a:t>
            </a:r>
            <a:r>
              <a:rPr lang="en-US" b="0" i="0" u="none" strike="noStrike" cap="none" dirty="0" smtClean="0">
                <a:solidFill>
                  <a:schemeClr val="tx1">
                    <a:lumMod val="75000"/>
                    <a:lumOff val="25000"/>
                  </a:schemeClr>
                </a:solidFill>
                <a:latin typeface="Century Gothic"/>
                <a:ea typeface="Century Gothic"/>
                <a:cs typeface="Century Gothic"/>
                <a:sym typeface="Century Gothic"/>
              </a:rPr>
              <a:t>o </a:t>
            </a:r>
            <a:r>
              <a:rPr lang="en-US" b="0" i="0" u="none" strike="noStrike" cap="none" dirty="0">
                <a:solidFill>
                  <a:schemeClr val="tx1">
                    <a:lumMod val="75000"/>
                    <a:lumOff val="25000"/>
                  </a:schemeClr>
                </a:solidFill>
                <a:latin typeface="Century Gothic"/>
                <a:ea typeface="Century Gothic"/>
                <a:cs typeface="Century Gothic"/>
                <a:sym typeface="Century Gothic"/>
              </a:rPr>
              <a:t>30 m)</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17" name="Google Shape;217;p20"/>
          <p:cNvSpPr txBox="1"/>
          <p:nvPr/>
        </p:nvSpPr>
        <p:spPr>
          <a:xfrm>
            <a:off x="2241150" y="5806825"/>
            <a:ext cx="1761000" cy="755100"/>
          </a:xfrm>
          <a:prstGeom prst="rect">
            <a:avLst/>
          </a:prstGeom>
          <a:solidFill>
            <a:srgbClr val="B7B7B7"/>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b="0" i="0" u="none" strike="noStrike" cap="none" dirty="0" smtClean="0">
                <a:solidFill>
                  <a:schemeClr val="tx1">
                    <a:lumMod val="75000"/>
                    <a:lumOff val="25000"/>
                  </a:schemeClr>
                </a:solidFill>
                <a:latin typeface="Century Gothic"/>
                <a:ea typeface="Century Gothic"/>
                <a:cs typeface="Century Gothic"/>
                <a:sym typeface="Century Gothic"/>
              </a:rPr>
              <a:t>LiDAR-derived </a:t>
            </a:r>
            <a:r>
              <a:rPr lang="en-US" b="0" i="0" u="none" strike="noStrike" cap="none" dirty="0">
                <a:solidFill>
                  <a:schemeClr val="tx1">
                    <a:lumMod val="75000"/>
                    <a:lumOff val="25000"/>
                  </a:schemeClr>
                </a:solidFill>
                <a:latin typeface="Century Gothic"/>
                <a:ea typeface="Century Gothic"/>
                <a:cs typeface="Century Gothic"/>
                <a:sym typeface="Century Gothic"/>
              </a:rPr>
              <a:t>TWI</a:t>
            </a:r>
            <a:endParaRPr b="0" i="0" u="none" strike="noStrike" cap="none" dirty="0">
              <a:solidFill>
                <a:schemeClr val="tx1">
                  <a:lumMod val="75000"/>
                  <a:lumOff val="25000"/>
                </a:schemeClr>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chemeClr val="dk1"/>
              </a:buClr>
              <a:buSzPts val="1100"/>
              <a:buFont typeface="Arial"/>
              <a:buNone/>
            </a:pPr>
            <a:r>
              <a:rPr lang="en-US" b="0" i="0" u="none" strike="noStrike" cap="none" dirty="0" smtClean="0">
                <a:solidFill>
                  <a:schemeClr val="tx1">
                    <a:lumMod val="75000"/>
                    <a:lumOff val="25000"/>
                  </a:schemeClr>
                </a:solidFill>
                <a:latin typeface="Century Gothic"/>
                <a:ea typeface="Century Gothic"/>
                <a:cs typeface="Century Gothic"/>
                <a:sym typeface="Century Gothic"/>
              </a:rPr>
              <a:t>(</a:t>
            </a:r>
            <a:r>
              <a:rPr lang="en-US" dirty="0">
                <a:solidFill>
                  <a:schemeClr val="tx1">
                    <a:lumMod val="75000"/>
                    <a:lumOff val="25000"/>
                  </a:schemeClr>
                </a:solidFill>
                <a:latin typeface="Century Gothic"/>
                <a:ea typeface="Century Gothic"/>
                <a:cs typeface="Century Gothic"/>
                <a:sym typeface="Century Gothic"/>
              </a:rPr>
              <a:t>r</a:t>
            </a:r>
            <a:r>
              <a:rPr lang="en-US" b="0" i="0" u="none" strike="noStrike" cap="none" dirty="0" smtClean="0">
                <a:solidFill>
                  <a:schemeClr val="tx1">
                    <a:lumMod val="75000"/>
                    <a:lumOff val="25000"/>
                  </a:schemeClr>
                </a:solidFill>
                <a:latin typeface="Century Gothic"/>
                <a:ea typeface="Century Gothic"/>
                <a:cs typeface="Century Gothic"/>
                <a:sym typeface="Century Gothic"/>
              </a:rPr>
              <a:t>esampled </a:t>
            </a:r>
            <a:r>
              <a:rPr lang="en-US" dirty="0">
                <a:solidFill>
                  <a:schemeClr val="tx1">
                    <a:lumMod val="75000"/>
                    <a:lumOff val="25000"/>
                  </a:schemeClr>
                </a:solidFill>
                <a:latin typeface="Century Gothic"/>
                <a:ea typeface="Century Gothic"/>
                <a:cs typeface="Century Gothic"/>
                <a:sym typeface="Century Gothic"/>
              </a:rPr>
              <a:t>t</a:t>
            </a:r>
            <a:r>
              <a:rPr lang="en-US" b="0" i="0" u="none" strike="noStrike" cap="none" dirty="0" smtClean="0">
                <a:solidFill>
                  <a:schemeClr val="tx1">
                    <a:lumMod val="75000"/>
                    <a:lumOff val="25000"/>
                  </a:schemeClr>
                </a:solidFill>
                <a:latin typeface="Century Gothic"/>
                <a:ea typeface="Century Gothic"/>
                <a:cs typeface="Century Gothic"/>
                <a:sym typeface="Century Gothic"/>
              </a:rPr>
              <a:t>o </a:t>
            </a:r>
            <a:r>
              <a:rPr lang="en-US" b="0" i="0" u="none" strike="noStrike" cap="none" dirty="0">
                <a:solidFill>
                  <a:schemeClr val="tx1">
                    <a:lumMod val="75000"/>
                    <a:lumOff val="25000"/>
                  </a:schemeClr>
                </a:solidFill>
                <a:latin typeface="Century Gothic"/>
                <a:ea typeface="Century Gothic"/>
                <a:cs typeface="Century Gothic"/>
                <a:sym typeface="Century Gothic"/>
              </a:rPr>
              <a:t>30 m)</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18" name="Google Shape;218;p20"/>
          <p:cNvSpPr txBox="1"/>
          <p:nvPr/>
        </p:nvSpPr>
        <p:spPr>
          <a:xfrm>
            <a:off x="4334575" y="3498675"/>
            <a:ext cx="935700" cy="600600"/>
          </a:xfrm>
          <a:prstGeom prst="rect">
            <a:avLst/>
          </a:prstGeom>
          <a:solidFill>
            <a:srgbClr val="379CC3">
              <a:alpha val="3176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Image </a:t>
            </a:r>
            <a:r>
              <a:rPr lang="en-US" dirty="0">
                <a:solidFill>
                  <a:schemeClr val="tx1">
                    <a:lumMod val="75000"/>
                    <a:lumOff val="25000"/>
                  </a:schemeClr>
                </a:solidFill>
                <a:latin typeface="Century Gothic"/>
                <a:ea typeface="Century Gothic"/>
                <a:cs typeface="Century Gothic"/>
                <a:sym typeface="Century Gothic"/>
              </a:rPr>
              <a:t>s</a:t>
            </a:r>
            <a:r>
              <a:rPr lang="en-US" b="0" i="0" u="none" strike="noStrike" cap="none" dirty="0" smtClean="0">
                <a:solidFill>
                  <a:schemeClr val="tx1">
                    <a:lumMod val="75000"/>
                    <a:lumOff val="25000"/>
                  </a:schemeClr>
                </a:solidFill>
                <a:latin typeface="Century Gothic"/>
                <a:ea typeface="Century Gothic"/>
                <a:cs typeface="Century Gothic"/>
                <a:sym typeface="Century Gothic"/>
              </a:rPr>
              <a:t>tack</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19" name="Google Shape;219;p20"/>
          <p:cNvSpPr/>
          <p:nvPr/>
        </p:nvSpPr>
        <p:spPr>
          <a:xfrm>
            <a:off x="2205450" y="1564313"/>
            <a:ext cx="1809900" cy="363300"/>
          </a:xfrm>
          <a:prstGeom prst="rect">
            <a:avLst/>
          </a:prstGeom>
          <a:solidFill>
            <a:srgbClr val="379CC3">
              <a:alpha val="3176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0"/>
          <p:cNvSpPr/>
          <p:nvPr/>
        </p:nvSpPr>
        <p:spPr>
          <a:xfrm>
            <a:off x="2241150" y="2526865"/>
            <a:ext cx="1809900" cy="363300"/>
          </a:xfrm>
          <a:prstGeom prst="rect">
            <a:avLst/>
          </a:prstGeom>
          <a:solidFill>
            <a:srgbClr val="379CC3">
              <a:alpha val="490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21" name="Google Shape;221;p20"/>
          <p:cNvCxnSpPr/>
          <p:nvPr/>
        </p:nvCxnSpPr>
        <p:spPr>
          <a:xfrm rot="10800000" flipH="1">
            <a:off x="1819275" y="1941000"/>
            <a:ext cx="361800" cy="2100"/>
          </a:xfrm>
          <a:prstGeom prst="straightConnector1">
            <a:avLst/>
          </a:prstGeom>
          <a:noFill/>
          <a:ln w="19050" cap="flat" cmpd="sng">
            <a:solidFill>
              <a:schemeClr val="dk2"/>
            </a:solidFill>
            <a:prstDash val="solid"/>
            <a:round/>
            <a:headEnd type="none" w="sm" len="sm"/>
            <a:tailEnd type="triangle" w="med" len="med"/>
          </a:ln>
        </p:spPr>
      </p:cxnSp>
      <p:cxnSp>
        <p:nvCxnSpPr>
          <p:cNvPr id="222" name="Google Shape;222;p20"/>
          <p:cNvCxnSpPr/>
          <p:nvPr/>
        </p:nvCxnSpPr>
        <p:spPr>
          <a:xfrm>
            <a:off x="1792725" y="3149663"/>
            <a:ext cx="414900" cy="1800"/>
          </a:xfrm>
          <a:prstGeom prst="straightConnector1">
            <a:avLst/>
          </a:prstGeom>
          <a:noFill/>
          <a:ln w="19050" cap="flat" cmpd="sng">
            <a:solidFill>
              <a:schemeClr val="dk2"/>
            </a:solidFill>
            <a:prstDash val="solid"/>
            <a:round/>
            <a:headEnd type="none" w="sm" len="sm"/>
            <a:tailEnd type="triangle" w="med" len="med"/>
          </a:ln>
        </p:spPr>
      </p:cxnSp>
      <p:cxnSp>
        <p:nvCxnSpPr>
          <p:cNvPr id="223" name="Google Shape;223;p20"/>
          <p:cNvCxnSpPr>
            <a:stCxn id="216" idx="3"/>
            <a:endCxn id="218" idx="1"/>
          </p:cNvCxnSpPr>
          <p:nvPr/>
        </p:nvCxnSpPr>
        <p:spPr>
          <a:xfrm rot="10800000" flipH="1">
            <a:off x="4016525" y="3799025"/>
            <a:ext cx="318000" cy="1368000"/>
          </a:xfrm>
          <a:prstGeom prst="bentConnector3">
            <a:avLst>
              <a:gd name="adj1" fmla="val 50008"/>
            </a:avLst>
          </a:prstGeom>
          <a:noFill/>
          <a:ln w="19050" cap="flat" cmpd="sng">
            <a:solidFill>
              <a:schemeClr val="dk2"/>
            </a:solidFill>
            <a:prstDash val="solid"/>
            <a:round/>
            <a:headEnd type="none" w="sm" len="sm"/>
            <a:tailEnd type="none" w="sm" len="sm"/>
          </a:ln>
        </p:spPr>
      </p:cxnSp>
      <p:cxnSp>
        <p:nvCxnSpPr>
          <p:cNvPr id="224" name="Google Shape;224;p20"/>
          <p:cNvCxnSpPr>
            <a:stCxn id="220" idx="3"/>
            <a:endCxn id="218" idx="1"/>
          </p:cNvCxnSpPr>
          <p:nvPr/>
        </p:nvCxnSpPr>
        <p:spPr>
          <a:xfrm>
            <a:off x="4051050" y="2708515"/>
            <a:ext cx="283500" cy="1090500"/>
          </a:xfrm>
          <a:prstGeom prst="bentConnector3">
            <a:avLst>
              <a:gd name="adj1" fmla="val 50004"/>
            </a:avLst>
          </a:prstGeom>
          <a:noFill/>
          <a:ln w="19050" cap="flat" cmpd="sng">
            <a:solidFill>
              <a:schemeClr val="dk2"/>
            </a:solidFill>
            <a:prstDash val="solid"/>
            <a:round/>
            <a:headEnd type="none" w="sm" len="sm"/>
            <a:tailEnd type="none" w="sm" len="sm"/>
          </a:ln>
        </p:spPr>
      </p:cxnSp>
      <p:cxnSp>
        <p:nvCxnSpPr>
          <p:cNvPr id="225" name="Google Shape;225;p20"/>
          <p:cNvCxnSpPr>
            <a:stCxn id="217" idx="3"/>
            <a:endCxn id="218" idx="1"/>
          </p:cNvCxnSpPr>
          <p:nvPr/>
        </p:nvCxnSpPr>
        <p:spPr>
          <a:xfrm rot="10800000" flipH="1">
            <a:off x="4002150" y="3799075"/>
            <a:ext cx="332400" cy="2385300"/>
          </a:xfrm>
          <a:prstGeom prst="bentConnector3">
            <a:avLst>
              <a:gd name="adj1" fmla="val 50004"/>
            </a:avLst>
          </a:prstGeom>
          <a:noFill/>
          <a:ln w="19050" cap="flat" cmpd="sng">
            <a:solidFill>
              <a:schemeClr val="dk2"/>
            </a:solidFill>
            <a:prstDash val="solid"/>
            <a:round/>
            <a:headEnd type="none" w="sm" len="sm"/>
            <a:tailEnd type="none" w="sm" len="sm"/>
          </a:ln>
        </p:spPr>
      </p:cxnSp>
      <p:cxnSp>
        <p:nvCxnSpPr>
          <p:cNvPr id="226" name="Google Shape;226;p20"/>
          <p:cNvCxnSpPr>
            <a:stCxn id="218" idx="3"/>
          </p:cNvCxnSpPr>
          <p:nvPr/>
        </p:nvCxnSpPr>
        <p:spPr>
          <a:xfrm rot="10800000" flipH="1">
            <a:off x="5270275" y="3550275"/>
            <a:ext cx="397500" cy="248700"/>
          </a:xfrm>
          <a:prstGeom prst="bentConnector3">
            <a:avLst>
              <a:gd name="adj1" fmla="val 50000"/>
            </a:avLst>
          </a:prstGeom>
          <a:noFill/>
          <a:ln w="19050" cap="flat" cmpd="sng">
            <a:solidFill>
              <a:schemeClr val="dk2"/>
            </a:solidFill>
            <a:prstDash val="solid"/>
            <a:round/>
            <a:headEnd type="none" w="sm" len="sm"/>
            <a:tailEnd type="none" w="sm" len="sm"/>
          </a:ln>
        </p:spPr>
      </p:cxnSp>
      <p:sp>
        <p:nvSpPr>
          <p:cNvPr id="227" name="Google Shape;227;p20"/>
          <p:cNvSpPr/>
          <p:nvPr/>
        </p:nvSpPr>
        <p:spPr>
          <a:xfrm>
            <a:off x="2241600" y="2026250"/>
            <a:ext cx="1737600" cy="402000"/>
          </a:xfrm>
          <a:prstGeom prst="rect">
            <a:avLst/>
          </a:prstGeom>
          <a:solidFill>
            <a:srgbClr val="379CC3">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0"/>
          <p:cNvSpPr/>
          <p:nvPr/>
        </p:nvSpPr>
        <p:spPr>
          <a:xfrm>
            <a:off x="5465575" y="1582904"/>
            <a:ext cx="1761000" cy="582900"/>
          </a:xfrm>
          <a:prstGeom prst="rect">
            <a:avLst/>
          </a:prstGeom>
          <a:solidFill>
            <a:srgbClr val="3289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20"/>
          <p:cNvSpPr txBox="1"/>
          <p:nvPr/>
        </p:nvSpPr>
        <p:spPr>
          <a:xfrm>
            <a:off x="5667650" y="3226626"/>
            <a:ext cx="1414200" cy="638700"/>
          </a:xfrm>
          <a:prstGeom prst="rect">
            <a:avLst/>
          </a:prstGeom>
          <a:solidFill>
            <a:srgbClr val="6FA8DC"/>
          </a:solidFill>
          <a:ln w="9525" cap="flat" cmpd="sng">
            <a:solidFill>
              <a:srgbClr val="A4C2F4"/>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SNIC </a:t>
            </a:r>
            <a:r>
              <a:rPr lang="en-US" dirty="0">
                <a:solidFill>
                  <a:schemeClr val="tx1">
                    <a:lumMod val="75000"/>
                    <a:lumOff val="25000"/>
                  </a:schemeClr>
                </a:solidFill>
                <a:latin typeface="Century Gothic"/>
                <a:ea typeface="Century Gothic"/>
                <a:cs typeface="Century Gothic"/>
                <a:sym typeface="Century Gothic"/>
              </a:rPr>
              <a:t>i</a:t>
            </a:r>
            <a:r>
              <a:rPr lang="en-US" b="0" i="0" u="none" strike="noStrike" cap="none" dirty="0" smtClean="0">
                <a:solidFill>
                  <a:schemeClr val="tx1">
                    <a:lumMod val="75000"/>
                    <a:lumOff val="25000"/>
                  </a:schemeClr>
                </a:solidFill>
                <a:latin typeface="Century Gothic"/>
                <a:ea typeface="Century Gothic"/>
                <a:cs typeface="Century Gothic"/>
                <a:sym typeface="Century Gothic"/>
              </a:rPr>
              <a:t>mage </a:t>
            </a:r>
            <a:r>
              <a:rPr lang="en-US" dirty="0">
                <a:solidFill>
                  <a:schemeClr val="tx1">
                    <a:lumMod val="75000"/>
                    <a:lumOff val="25000"/>
                  </a:schemeClr>
                </a:solidFill>
                <a:latin typeface="Century Gothic"/>
                <a:ea typeface="Century Gothic"/>
                <a:cs typeface="Century Gothic"/>
                <a:sym typeface="Century Gothic"/>
              </a:rPr>
              <a:t>s</a:t>
            </a:r>
            <a:r>
              <a:rPr lang="en-US" b="0" i="0" u="none" strike="noStrike" cap="none" dirty="0" smtClean="0">
                <a:solidFill>
                  <a:schemeClr val="tx1">
                    <a:lumMod val="75000"/>
                    <a:lumOff val="25000"/>
                  </a:schemeClr>
                </a:solidFill>
                <a:latin typeface="Century Gothic"/>
                <a:ea typeface="Century Gothic"/>
                <a:cs typeface="Century Gothic"/>
                <a:sym typeface="Century Gothic"/>
              </a:rPr>
              <a:t>egmentation</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30" name="Google Shape;230;p20"/>
          <p:cNvSpPr txBox="1"/>
          <p:nvPr/>
        </p:nvSpPr>
        <p:spPr>
          <a:xfrm>
            <a:off x="5662824" y="1574600"/>
            <a:ext cx="1366500" cy="29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dirty="0">
                <a:solidFill>
                  <a:schemeClr val="bg1"/>
                </a:solidFill>
                <a:latin typeface="Century Gothic"/>
                <a:ea typeface="Century Gothic"/>
                <a:cs typeface="Century Gothic"/>
                <a:sym typeface="Century Gothic"/>
              </a:rPr>
              <a:t>Specified </a:t>
            </a:r>
            <a:r>
              <a:rPr lang="en-US" b="1" dirty="0" smtClean="0">
                <a:solidFill>
                  <a:schemeClr val="bg1"/>
                </a:solidFill>
                <a:latin typeface="Century Gothic"/>
                <a:ea typeface="Century Gothic"/>
                <a:cs typeface="Century Gothic"/>
                <a:sym typeface="Century Gothic"/>
              </a:rPr>
              <a:t>thresholds</a:t>
            </a:r>
            <a:endParaRPr sz="1400" b="1" i="0" u="none" strike="noStrike" cap="none" dirty="0">
              <a:solidFill>
                <a:schemeClr val="bg1"/>
              </a:solidFill>
              <a:latin typeface="Century Gothic"/>
              <a:ea typeface="Century Gothic"/>
              <a:cs typeface="Century Gothic"/>
              <a:sym typeface="Century Gothic"/>
            </a:endParaRPr>
          </a:p>
        </p:txBody>
      </p:sp>
      <p:sp>
        <p:nvSpPr>
          <p:cNvPr id="231" name="Google Shape;231;p20"/>
          <p:cNvSpPr txBox="1"/>
          <p:nvPr/>
        </p:nvSpPr>
        <p:spPr>
          <a:xfrm>
            <a:off x="5742300" y="4882925"/>
            <a:ext cx="1531800" cy="600600"/>
          </a:xfrm>
          <a:prstGeom prst="rect">
            <a:avLst/>
          </a:prstGeom>
          <a:solidFill>
            <a:srgbClr val="9FC5E8"/>
          </a:solidFill>
          <a:ln w="9525" cap="flat" cmpd="sng">
            <a:solidFill>
              <a:srgbClr val="6FA8D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Random </a:t>
            </a:r>
            <a:r>
              <a:rPr lang="en-US" dirty="0">
                <a:solidFill>
                  <a:schemeClr val="tx1">
                    <a:lumMod val="75000"/>
                    <a:lumOff val="25000"/>
                  </a:schemeClr>
                </a:solidFill>
                <a:latin typeface="Century Gothic"/>
                <a:ea typeface="Century Gothic"/>
                <a:cs typeface="Century Gothic"/>
                <a:sym typeface="Century Gothic"/>
              </a:rPr>
              <a:t>f</a:t>
            </a:r>
            <a:r>
              <a:rPr lang="en-US" b="0" i="0" u="none" strike="noStrike" cap="none" dirty="0" smtClean="0">
                <a:solidFill>
                  <a:schemeClr val="tx1">
                    <a:lumMod val="75000"/>
                    <a:lumOff val="25000"/>
                  </a:schemeClr>
                </a:solidFill>
                <a:latin typeface="Century Gothic"/>
                <a:ea typeface="Century Gothic"/>
                <a:cs typeface="Century Gothic"/>
                <a:sym typeface="Century Gothic"/>
              </a:rPr>
              <a:t>orest </a:t>
            </a:r>
            <a:r>
              <a:rPr lang="en-US" dirty="0">
                <a:solidFill>
                  <a:schemeClr val="tx1">
                    <a:lumMod val="75000"/>
                    <a:lumOff val="25000"/>
                  </a:schemeClr>
                </a:solidFill>
                <a:latin typeface="Century Gothic"/>
                <a:ea typeface="Century Gothic"/>
                <a:cs typeface="Century Gothic"/>
                <a:sym typeface="Century Gothic"/>
              </a:rPr>
              <a:t>c</a:t>
            </a:r>
            <a:r>
              <a:rPr lang="en-US" b="0" i="0" u="none" strike="noStrike" cap="none" dirty="0" smtClean="0">
                <a:solidFill>
                  <a:schemeClr val="tx1">
                    <a:lumMod val="75000"/>
                    <a:lumOff val="25000"/>
                  </a:schemeClr>
                </a:solidFill>
                <a:latin typeface="Century Gothic"/>
                <a:ea typeface="Century Gothic"/>
                <a:cs typeface="Century Gothic"/>
                <a:sym typeface="Century Gothic"/>
              </a:rPr>
              <a:t>lassification</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32" name="Google Shape;232;p20"/>
          <p:cNvSpPr txBox="1"/>
          <p:nvPr/>
        </p:nvSpPr>
        <p:spPr>
          <a:xfrm>
            <a:off x="6832475" y="6073775"/>
            <a:ext cx="1212000" cy="428400"/>
          </a:xfrm>
          <a:prstGeom prst="rect">
            <a:avLst/>
          </a:prstGeom>
          <a:solidFill>
            <a:srgbClr val="5B9BD5"/>
          </a:solidFill>
          <a:ln w="9525" cap="flat" cmpd="sng">
            <a:solidFill>
              <a:srgbClr val="999999"/>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Field data</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33" name="Google Shape;233;p20"/>
          <p:cNvSpPr txBox="1"/>
          <p:nvPr/>
        </p:nvSpPr>
        <p:spPr>
          <a:xfrm>
            <a:off x="7791400" y="2719275"/>
            <a:ext cx="1589400" cy="788100"/>
          </a:xfrm>
          <a:prstGeom prst="rect">
            <a:avLst/>
          </a:prstGeom>
          <a:solidFill>
            <a:srgbClr val="379CC3">
              <a:alpha val="74120"/>
            </a:srgbClr>
          </a:solidFill>
          <a:ln w="9525" cap="flat" cmpd="sng">
            <a:solidFill>
              <a:srgbClr val="379CC3"/>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Century Gothic"/>
                <a:ea typeface="Century Gothic"/>
                <a:cs typeface="Century Gothic"/>
                <a:sym typeface="Century Gothic"/>
              </a:rPr>
              <a:t>Preliminary </a:t>
            </a:r>
            <a:r>
              <a:rPr lang="en-US" b="1" dirty="0">
                <a:solidFill>
                  <a:schemeClr val="bg1"/>
                </a:solidFill>
                <a:latin typeface="Century Gothic"/>
                <a:ea typeface="Century Gothic"/>
                <a:cs typeface="Century Gothic"/>
                <a:sym typeface="Century Gothic"/>
              </a:rPr>
              <a:t>c</a:t>
            </a:r>
            <a:r>
              <a:rPr lang="en-US" sz="1400" b="1" i="0" u="none" strike="noStrike" cap="none" dirty="0" smtClean="0">
                <a:solidFill>
                  <a:schemeClr val="bg1"/>
                </a:solidFill>
                <a:latin typeface="Century Gothic"/>
                <a:ea typeface="Century Gothic"/>
                <a:cs typeface="Century Gothic"/>
                <a:sym typeface="Century Gothic"/>
              </a:rPr>
              <a:t>lassified </a:t>
            </a:r>
            <a:r>
              <a:rPr lang="en-US" b="1" dirty="0">
                <a:solidFill>
                  <a:schemeClr val="bg1"/>
                </a:solidFill>
                <a:latin typeface="Century Gothic"/>
                <a:ea typeface="Century Gothic"/>
                <a:cs typeface="Century Gothic"/>
                <a:sym typeface="Century Gothic"/>
              </a:rPr>
              <a:t>w</a:t>
            </a:r>
            <a:r>
              <a:rPr lang="en-US" sz="1400" b="1" i="0" u="none" strike="noStrike" cap="none" dirty="0" smtClean="0">
                <a:solidFill>
                  <a:schemeClr val="bg1"/>
                </a:solidFill>
                <a:latin typeface="Century Gothic"/>
                <a:ea typeface="Century Gothic"/>
                <a:cs typeface="Century Gothic"/>
                <a:sym typeface="Century Gothic"/>
              </a:rPr>
              <a:t>etland </a:t>
            </a:r>
            <a:r>
              <a:rPr lang="en-US" b="1" dirty="0">
                <a:solidFill>
                  <a:schemeClr val="bg1"/>
                </a:solidFill>
                <a:latin typeface="Century Gothic"/>
                <a:ea typeface="Century Gothic"/>
                <a:cs typeface="Century Gothic"/>
                <a:sym typeface="Century Gothic"/>
              </a:rPr>
              <a:t>m</a:t>
            </a:r>
            <a:r>
              <a:rPr lang="en-US" sz="1400" b="1" i="0" u="none" strike="noStrike" cap="none" dirty="0" smtClean="0">
                <a:solidFill>
                  <a:schemeClr val="bg1"/>
                </a:solidFill>
                <a:latin typeface="Century Gothic"/>
                <a:ea typeface="Century Gothic"/>
                <a:cs typeface="Century Gothic"/>
                <a:sym typeface="Century Gothic"/>
              </a:rPr>
              <a:t>ap</a:t>
            </a:r>
            <a:endParaRPr sz="1400" b="1" i="0" u="none" strike="noStrike" cap="none" dirty="0">
              <a:solidFill>
                <a:schemeClr val="bg1"/>
              </a:solidFill>
              <a:latin typeface="Century Gothic"/>
              <a:ea typeface="Century Gothic"/>
              <a:cs typeface="Century Gothic"/>
              <a:sym typeface="Century Gothic"/>
            </a:endParaRPr>
          </a:p>
        </p:txBody>
      </p:sp>
      <p:sp>
        <p:nvSpPr>
          <p:cNvPr id="234" name="Google Shape;234;p20"/>
          <p:cNvSpPr txBox="1"/>
          <p:nvPr/>
        </p:nvSpPr>
        <p:spPr>
          <a:xfrm>
            <a:off x="7847925" y="4377025"/>
            <a:ext cx="1475400" cy="657600"/>
          </a:xfrm>
          <a:prstGeom prst="rect">
            <a:avLst/>
          </a:prstGeom>
          <a:solidFill>
            <a:srgbClr val="379CC3">
              <a:alpha val="3176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Accuracy </a:t>
            </a:r>
            <a:r>
              <a:rPr lang="en-US" dirty="0">
                <a:solidFill>
                  <a:schemeClr val="tx1">
                    <a:lumMod val="75000"/>
                    <a:lumOff val="25000"/>
                  </a:schemeClr>
                </a:solidFill>
                <a:latin typeface="Century Gothic"/>
                <a:ea typeface="Century Gothic"/>
                <a:cs typeface="Century Gothic"/>
                <a:sym typeface="Century Gothic"/>
              </a:rPr>
              <a:t>a</a:t>
            </a:r>
            <a:r>
              <a:rPr lang="en-US" b="0" i="0" u="none" strike="noStrike" cap="none" dirty="0" smtClean="0">
                <a:solidFill>
                  <a:schemeClr val="tx1">
                    <a:lumMod val="75000"/>
                    <a:lumOff val="25000"/>
                  </a:schemeClr>
                </a:solidFill>
                <a:latin typeface="Century Gothic"/>
                <a:ea typeface="Century Gothic"/>
                <a:cs typeface="Century Gothic"/>
                <a:sym typeface="Century Gothic"/>
              </a:rPr>
              <a:t>ssessment</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cxnSp>
        <p:nvCxnSpPr>
          <p:cNvPr id="235" name="Google Shape;235;p20"/>
          <p:cNvCxnSpPr/>
          <p:nvPr/>
        </p:nvCxnSpPr>
        <p:spPr>
          <a:xfrm>
            <a:off x="6368288" y="3897651"/>
            <a:ext cx="1800" cy="770100"/>
          </a:xfrm>
          <a:prstGeom prst="straightConnector1">
            <a:avLst/>
          </a:prstGeom>
          <a:noFill/>
          <a:ln w="19050" cap="flat" cmpd="sng">
            <a:solidFill>
              <a:schemeClr val="dk2"/>
            </a:solidFill>
            <a:prstDash val="solid"/>
            <a:round/>
            <a:headEnd type="none" w="sm" len="sm"/>
            <a:tailEnd type="triangle" w="med" len="med"/>
          </a:ln>
        </p:spPr>
      </p:cxnSp>
      <p:cxnSp>
        <p:nvCxnSpPr>
          <p:cNvPr id="236" name="Google Shape;236;p20"/>
          <p:cNvCxnSpPr>
            <a:endCxn id="234" idx="0"/>
          </p:cNvCxnSpPr>
          <p:nvPr/>
        </p:nvCxnSpPr>
        <p:spPr>
          <a:xfrm>
            <a:off x="8572725" y="3583525"/>
            <a:ext cx="12900" cy="793500"/>
          </a:xfrm>
          <a:prstGeom prst="straightConnector1">
            <a:avLst/>
          </a:prstGeom>
          <a:noFill/>
          <a:ln w="19050" cap="flat" cmpd="sng">
            <a:solidFill>
              <a:schemeClr val="dk2"/>
            </a:solidFill>
            <a:prstDash val="solid"/>
            <a:round/>
            <a:headEnd type="none" w="sm" len="sm"/>
            <a:tailEnd type="triangle" w="med" len="med"/>
          </a:ln>
        </p:spPr>
      </p:cxnSp>
      <p:cxnSp>
        <p:nvCxnSpPr>
          <p:cNvPr id="237" name="Google Shape;237;p20"/>
          <p:cNvCxnSpPr/>
          <p:nvPr/>
        </p:nvCxnSpPr>
        <p:spPr>
          <a:xfrm rot="10800000">
            <a:off x="6454488" y="5532887"/>
            <a:ext cx="12900" cy="739500"/>
          </a:xfrm>
          <a:prstGeom prst="straightConnector1">
            <a:avLst/>
          </a:prstGeom>
          <a:noFill/>
          <a:ln w="19050" cap="flat" cmpd="sng">
            <a:solidFill>
              <a:schemeClr val="dk2"/>
            </a:solidFill>
            <a:prstDash val="solid"/>
            <a:round/>
            <a:headEnd type="none" w="sm" len="sm"/>
            <a:tailEnd type="triangle" w="med" len="med"/>
          </a:ln>
        </p:spPr>
      </p:cxnSp>
      <p:cxnSp>
        <p:nvCxnSpPr>
          <p:cNvPr id="238" name="Google Shape;238;p20"/>
          <p:cNvCxnSpPr/>
          <p:nvPr/>
        </p:nvCxnSpPr>
        <p:spPr>
          <a:xfrm rot="10800000">
            <a:off x="8577651" y="5034625"/>
            <a:ext cx="2700" cy="1237800"/>
          </a:xfrm>
          <a:prstGeom prst="straightConnector1">
            <a:avLst/>
          </a:prstGeom>
          <a:noFill/>
          <a:ln w="19050" cap="flat" cmpd="sng">
            <a:solidFill>
              <a:schemeClr val="dk2"/>
            </a:solidFill>
            <a:prstDash val="solid"/>
            <a:round/>
            <a:headEnd type="none" w="sm" len="sm"/>
            <a:tailEnd type="triangle" w="med" len="med"/>
          </a:ln>
        </p:spPr>
      </p:cxnSp>
      <p:cxnSp>
        <p:nvCxnSpPr>
          <p:cNvPr id="239" name="Google Shape;239;p20"/>
          <p:cNvCxnSpPr>
            <a:stCxn id="231" idx="3"/>
            <a:endCxn id="233" idx="1"/>
          </p:cNvCxnSpPr>
          <p:nvPr/>
        </p:nvCxnSpPr>
        <p:spPr>
          <a:xfrm rot="10800000" flipH="1">
            <a:off x="7274100" y="3113225"/>
            <a:ext cx="517200" cy="2070000"/>
          </a:xfrm>
          <a:prstGeom prst="bentConnector3">
            <a:avLst>
              <a:gd name="adj1" fmla="val 50010"/>
            </a:avLst>
          </a:prstGeom>
          <a:noFill/>
          <a:ln w="19050" cap="flat" cmpd="sng">
            <a:solidFill>
              <a:schemeClr val="dk2"/>
            </a:solidFill>
            <a:prstDash val="solid"/>
            <a:round/>
            <a:headEnd type="none" w="sm" len="sm"/>
            <a:tailEnd type="none" w="sm" len="sm"/>
          </a:ln>
        </p:spPr>
      </p:cxnSp>
      <p:cxnSp>
        <p:nvCxnSpPr>
          <p:cNvPr id="240" name="Google Shape;240;p20"/>
          <p:cNvCxnSpPr>
            <a:endCxn id="228" idx="2"/>
          </p:cNvCxnSpPr>
          <p:nvPr/>
        </p:nvCxnSpPr>
        <p:spPr>
          <a:xfrm rot="10800000" flipH="1">
            <a:off x="6342775" y="2165804"/>
            <a:ext cx="3300" cy="988500"/>
          </a:xfrm>
          <a:prstGeom prst="straightConnector1">
            <a:avLst/>
          </a:prstGeom>
          <a:noFill/>
          <a:ln w="19050" cap="flat" cmpd="sng">
            <a:solidFill>
              <a:schemeClr val="dk2"/>
            </a:solidFill>
            <a:prstDash val="solid"/>
            <a:round/>
            <a:headEnd type="none" w="sm" len="sm"/>
            <a:tailEnd type="triangle" w="med" len="med"/>
          </a:ln>
        </p:spPr>
      </p:cxnSp>
      <p:cxnSp>
        <p:nvCxnSpPr>
          <p:cNvPr id="241" name="Google Shape;241;p20"/>
          <p:cNvCxnSpPr>
            <a:stCxn id="228" idx="3"/>
            <a:endCxn id="233" idx="0"/>
          </p:cNvCxnSpPr>
          <p:nvPr/>
        </p:nvCxnSpPr>
        <p:spPr>
          <a:xfrm>
            <a:off x="7226575" y="1874354"/>
            <a:ext cx="1359600" cy="844800"/>
          </a:xfrm>
          <a:prstGeom prst="bentConnector2">
            <a:avLst/>
          </a:prstGeom>
          <a:noFill/>
          <a:ln w="19050" cap="flat" cmpd="sng">
            <a:solidFill>
              <a:schemeClr val="dk2"/>
            </a:solidFill>
            <a:prstDash val="solid"/>
            <a:round/>
            <a:headEnd type="none" w="sm" len="sm"/>
            <a:tailEnd type="none" w="sm" len="sm"/>
          </a:ln>
        </p:spPr>
      </p:cxnSp>
      <p:sp>
        <p:nvSpPr>
          <p:cNvPr id="242" name="Google Shape;242;p20"/>
          <p:cNvSpPr txBox="1"/>
          <p:nvPr/>
        </p:nvSpPr>
        <p:spPr>
          <a:xfrm>
            <a:off x="10066275" y="2457925"/>
            <a:ext cx="1589400" cy="600600"/>
          </a:xfrm>
          <a:prstGeom prst="rect">
            <a:avLst/>
          </a:prstGeom>
          <a:solidFill>
            <a:srgbClr val="379CC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chemeClr val="bg1"/>
                </a:solidFill>
                <a:latin typeface="Century Gothic"/>
                <a:ea typeface="Century Gothic"/>
                <a:cs typeface="Century Gothic"/>
                <a:sym typeface="Century Gothic"/>
              </a:rPr>
              <a:t>2017 Wetland Map</a:t>
            </a:r>
            <a:endParaRPr sz="1400" b="1" i="0" u="none" strike="noStrike" cap="none" dirty="0">
              <a:solidFill>
                <a:schemeClr val="bg1"/>
              </a:solidFill>
              <a:latin typeface="Century Gothic"/>
              <a:ea typeface="Century Gothic"/>
              <a:cs typeface="Century Gothic"/>
              <a:sym typeface="Century Gothic"/>
            </a:endParaRPr>
          </a:p>
        </p:txBody>
      </p:sp>
      <p:sp>
        <p:nvSpPr>
          <p:cNvPr id="243" name="Google Shape;243;p20"/>
          <p:cNvSpPr txBox="1"/>
          <p:nvPr/>
        </p:nvSpPr>
        <p:spPr>
          <a:xfrm>
            <a:off x="10066275" y="3215075"/>
            <a:ext cx="1589400" cy="600600"/>
          </a:xfrm>
          <a:prstGeom prst="rect">
            <a:avLst/>
          </a:prstGeom>
          <a:solidFill>
            <a:srgbClr val="379CC3"/>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bg1"/>
                </a:solidFill>
                <a:latin typeface="Century Gothic"/>
                <a:ea typeface="Century Gothic"/>
                <a:cs typeface="Century Gothic"/>
                <a:sym typeface="Century Gothic"/>
              </a:rPr>
              <a:t>2018 Wetland Map</a:t>
            </a:r>
            <a:endParaRPr sz="1400" b="1" i="0" u="none" strike="noStrike" cap="none">
              <a:solidFill>
                <a:schemeClr val="bg1"/>
              </a:solidFill>
              <a:latin typeface="Century Gothic"/>
              <a:ea typeface="Century Gothic"/>
              <a:cs typeface="Century Gothic"/>
              <a:sym typeface="Century Gothic"/>
            </a:endParaRPr>
          </a:p>
        </p:txBody>
      </p:sp>
      <p:sp>
        <p:nvSpPr>
          <p:cNvPr id="244" name="Google Shape;244;p20"/>
          <p:cNvSpPr txBox="1"/>
          <p:nvPr/>
        </p:nvSpPr>
        <p:spPr>
          <a:xfrm>
            <a:off x="10163850" y="4122825"/>
            <a:ext cx="1475400" cy="638700"/>
          </a:xfrm>
          <a:prstGeom prst="rect">
            <a:avLst/>
          </a:prstGeom>
          <a:solidFill>
            <a:srgbClr val="379CC3">
              <a:alpha val="31760"/>
            </a:srgbClr>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dirty="0">
                <a:solidFill>
                  <a:schemeClr val="tx1">
                    <a:lumMod val="75000"/>
                    <a:lumOff val="25000"/>
                  </a:schemeClr>
                </a:solidFill>
                <a:latin typeface="Century Gothic"/>
                <a:ea typeface="Century Gothic"/>
                <a:cs typeface="Century Gothic"/>
                <a:sym typeface="Century Gothic"/>
              </a:rPr>
              <a:t>Confusion </a:t>
            </a:r>
            <a:r>
              <a:rPr lang="en-US" dirty="0">
                <a:solidFill>
                  <a:schemeClr val="tx1">
                    <a:lumMod val="75000"/>
                    <a:lumOff val="25000"/>
                  </a:schemeClr>
                </a:solidFill>
                <a:latin typeface="Century Gothic"/>
                <a:ea typeface="Century Gothic"/>
                <a:cs typeface="Century Gothic"/>
                <a:sym typeface="Century Gothic"/>
              </a:rPr>
              <a:t>m</a:t>
            </a:r>
            <a:r>
              <a:rPr lang="en-US" b="0" i="0" u="none" strike="noStrike" cap="none" dirty="0" smtClean="0">
                <a:solidFill>
                  <a:schemeClr val="tx1">
                    <a:lumMod val="75000"/>
                    <a:lumOff val="25000"/>
                  </a:schemeClr>
                </a:solidFill>
                <a:latin typeface="Century Gothic"/>
                <a:ea typeface="Century Gothic"/>
                <a:cs typeface="Century Gothic"/>
                <a:sym typeface="Century Gothic"/>
              </a:rPr>
              <a:t>atrix</a:t>
            </a:r>
            <a:endParaRPr b="0" i="0" u="none" strike="noStrike" cap="none" dirty="0">
              <a:solidFill>
                <a:schemeClr val="tx1">
                  <a:lumMod val="75000"/>
                  <a:lumOff val="25000"/>
                </a:schemeClr>
              </a:solidFill>
              <a:latin typeface="Century Gothic"/>
              <a:ea typeface="Century Gothic"/>
              <a:cs typeface="Century Gothic"/>
              <a:sym typeface="Century Gothic"/>
            </a:endParaRPr>
          </a:p>
        </p:txBody>
      </p:sp>
      <p:sp>
        <p:nvSpPr>
          <p:cNvPr id="245" name="Google Shape;245;p20"/>
          <p:cNvSpPr txBox="1"/>
          <p:nvPr/>
        </p:nvSpPr>
        <p:spPr>
          <a:xfrm>
            <a:off x="10107325" y="5050350"/>
            <a:ext cx="1589400" cy="657600"/>
          </a:xfrm>
          <a:prstGeom prst="rect">
            <a:avLst/>
          </a:prstGeom>
          <a:solidFill>
            <a:srgbClr val="3289B4"/>
          </a:solidFill>
          <a:ln w="19050" cap="flat" cmpd="sng">
            <a:solidFill>
              <a:srgbClr val="1155CC"/>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bg1"/>
                </a:solidFill>
                <a:latin typeface="Century Gothic"/>
                <a:ea typeface="Century Gothic"/>
                <a:cs typeface="Century Gothic"/>
                <a:sym typeface="Century Gothic"/>
              </a:rPr>
              <a:t>Change </a:t>
            </a:r>
            <a:r>
              <a:rPr lang="en-US" b="1">
                <a:solidFill>
                  <a:schemeClr val="bg1"/>
                </a:solidFill>
                <a:latin typeface="Century Gothic"/>
                <a:ea typeface="Century Gothic"/>
                <a:cs typeface="Century Gothic"/>
                <a:sym typeface="Century Gothic"/>
              </a:rPr>
              <a:t>D</a:t>
            </a:r>
            <a:r>
              <a:rPr lang="en-US" sz="1400" b="1" i="0" u="none" strike="noStrike" cap="none">
                <a:solidFill>
                  <a:schemeClr val="bg1"/>
                </a:solidFill>
                <a:latin typeface="Century Gothic"/>
                <a:ea typeface="Century Gothic"/>
                <a:cs typeface="Century Gothic"/>
                <a:sym typeface="Century Gothic"/>
              </a:rPr>
              <a:t>etection </a:t>
            </a:r>
            <a:r>
              <a:rPr lang="en-US" b="1">
                <a:solidFill>
                  <a:schemeClr val="bg1"/>
                </a:solidFill>
                <a:latin typeface="Century Gothic"/>
                <a:ea typeface="Century Gothic"/>
                <a:cs typeface="Century Gothic"/>
                <a:sym typeface="Century Gothic"/>
              </a:rPr>
              <a:t>M</a:t>
            </a:r>
            <a:r>
              <a:rPr lang="en-US" sz="1400" b="1" i="0" u="none" strike="noStrike" cap="none">
                <a:solidFill>
                  <a:schemeClr val="bg1"/>
                </a:solidFill>
                <a:latin typeface="Century Gothic"/>
                <a:ea typeface="Century Gothic"/>
                <a:cs typeface="Century Gothic"/>
                <a:sym typeface="Century Gothic"/>
              </a:rPr>
              <a:t>ap</a:t>
            </a:r>
            <a:endParaRPr sz="1400" b="1" i="0" u="none" strike="noStrike" cap="none">
              <a:solidFill>
                <a:schemeClr val="bg1"/>
              </a:solidFill>
              <a:latin typeface="Century Gothic"/>
              <a:ea typeface="Century Gothic"/>
              <a:cs typeface="Century Gothic"/>
              <a:sym typeface="Century Gothic"/>
            </a:endParaRPr>
          </a:p>
        </p:txBody>
      </p:sp>
      <p:cxnSp>
        <p:nvCxnSpPr>
          <p:cNvPr id="246" name="Google Shape;246;p20"/>
          <p:cNvCxnSpPr>
            <a:endCxn id="243" idx="1"/>
          </p:cNvCxnSpPr>
          <p:nvPr/>
        </p:nvCxnSpPr>
        <p:spPr>
          <a:xfrm>
            <a:off x="9380775" y="3113375"/>
            <a:ext cx="685500" cy="402000"/>
          </a:xfrm>
          <a:prstGeom prst="bentConnector3">
            <a:avLst>
              <a:gd name="adj1" fmla="val 50000"/>
            </a:avLst>
          </a:prstGeom>
          <a:noFill/>
          <a:ln w="19050" cap="flat" cmpd="sng">
            <a:solidFill>
              <a:schemeClr val="dk2"/>
            </a:solidFill>
            <a:prstDash val="solid"/>
            <a:round/>
            <a:headEnd type="none" w="sm" len="sm"/>
            <a:tailEnd type="none" w="sm" len="sm"/>
          </a:ln>
        </p:spPr>
      </p:cxnSp>
      <p:cxnSp>
        <p:nvCxnSpPr>
          <p:cNvPr id="247" name="Google Shape;247;p20"/>
          <p:cNvCxnSpPr>
            <a:endCxn id="242" idx="1"/>
          </p:cNvCxnSpPr>
          <p:nvPr/>
        </p:nvCxnSpPr>
        <p:spPr>
          <a:xfrm rot="10800000" flipH="1">
            <a:off x="9380775" y="2758225"/>
            <a:ext cx="685500" cy="355200"/>
          </a:xfrm>
          <a:prstGeom prst="bentConnector3">
            <a:avLst>
              <a:gd name="adj1" fmla="val 50000"/>
            </a:avLst>
          </a:prstGeom>
          <a:noFill/>
          <a:ln w="19050" cap="flat" cmpd="sng">
            <a:solidFill>
              <a:schemeClr val="dk2"/>
            </a:solidFill>
            <a:prstDash val="solid"/>
            <a:round/>
            <a:headEnd type="none" w="sm" len="sm"/>
            <a:tailEnd type="none" w="sm" len="sm"/>
          </a:ln>
        </p:spPr>
      </p:cxnSp>
      <p:cxnSp>
        <p:nvCxnSpPr>
          <p:cNvPr id="248" name="Google Shape;248;p20"/>
          <p:cNvCxnSpPr>
            <a:stCxn id="242" idx="3"/>
            <a:endCxn id="244" idx="3"/>
          </p:cNvCxnSpPr>
          <p:nvPr/>
        </p:nvCxnSpPr>
        <p:spPr>
          <a:xfrm flipH="1">
            <a:off x="11639175" y="2758225"/>
            <a:ext cx="16500" cy="1683900"/>
          </a:xfrm>
          <a:prstGeom prst="bentConnector3">
            <a:avLst>
              <a:gd name="adj1" fmla="val -1443182"/>
            </a:avLst>
          </a:prstGeom>
          <a:noFill/>
          <a:ln w="19050" cap="flat" cmpd="sng">
            <a:solidFill>
              <a:schemeClr val="dk2"/>
            </a:solidFill>
            <a:prstDash val="solid"/>
            <a:round/>
            <a:headEnd type="none" w="sm" len="sm"/>
            <a:tailEnd type="none" w="sm" len="sm"/>
          </a:ln>
        </p:spPr>
      </p:cxnSp>
      <p:cxnSp>
        <p:nvCxnSpPr>
          <p:cNvPr id="249" name="Google Shape;249;p20"/>
          <p:cNvCxnSpPr>
            <a:stCxn id="243" idx="3"/>
            <a:endCxn id="244" idx="3"/>
          </p:cNvCxnSpPr>
          <p:nvPr/>
        </p:nvCxnSpPr>
        <p:spPr>
          <a:xfrm flipH="1">
            <a:off x="11639175" y="3515375"/>
            <a:ext cx="16500" cy="926700"/>
          </a:xfrm>
          <a:prstGeom prst="bentConnector3">
            <a:avLst>
              <a:gd name="adj1" fmla="val -1443182"/>
            </a:avLst>
          </a:prstGeom>
          <a:noFill/>
          <a:ln w="9525" cap="flat" cmpd="sng">
            <a:solidFill>
              <a:schemeClr val="dk2"/>
            </a:solidFill>
            <a:prstDash val="solid"/>
            <a:round/>
            <a:headEnd type="none" w="sm" len="sm"/>
            <a:tailEnd type="none" w="sm" len="sm"/>
          </a:ln>
        </p:spPr>
      </p:cxnSp>
      <p:cxnSp>
        <p:nvCxnSpPr>
          <p:cNvPr id="250" name="Google Shape;250;p20"/>
          <p:cNvCxnSpPr>
            <a:stCxn id="244" idx="2"/>
            <a:endCxn id="245" idx="0"/>
          </p:cNvCxnSpPr>
          <p:nvPr/>
        </p:nvCxnSpPr>
        <p:spPr>
          <a:xfrm>
            <a:off x="10901550" y="4761525"/>
            <a:ext cx="600" cy="288900"/>
          </a:xfrm>
          <a:prstGeom prst="straightConnector1">
            <a:avLst/>
          </a:prstGeom>
          <a:noFill/>
          <a:ln w="19050" cap="flat" cmpd="sng">
            <a:solidFill>
              <a:schemeClr val="dk2"/>
            </a:solidFill>
            <a:prstDash val="solid"/>
            <a:round/>
            <a:headEnd type="none" w="sm" len="sm"/>
            <a:tailEnd type="triangle" w="med" len="med"/>
          </a:ln>
        </p:spPr>
      </p:cxnSp>
      <p:cxnSp>
        <p:nvCxnSpPr>
          <p:cNvPr id="251" name="Google Shape;251;p20"/>
          <p:cNvCxnSpPr/>
          <p:nvPr/>
        </p:nvCxnSpPr>
        <p:spPr>
          <a:xfrm rot="10800000">
            <a:off x="6454475" y="5532875"/>
            <a:ext cx="378000" cy="755100"/>
          </a:xfrm>
          <a:prstGeom prst="bentConnector2">
            <a:avLst/>
          </a:prstGeom>
          <a:noFill/>
          <a:ln w="19050" cap="flat" cmpd="sng">
            <a:solidFill>
              <a:schemeClr val="dk2"/>
            </a:solidFill>
            <a:prstDash val="solid"/>
            <a:round/>
            <a:headEnd type="none" w="sm" len="sm"/>
            <a:tailEnd type="none" w="sm" len="sm"/>
          </a:ln>
        </p:spPr>
      </p:cxnSp>
      <p:cxnSp>
        <p:nvCxnSpPr>
          <p:cNvPr id="252" name="Google Shape;252;p20"/>
          <p:cNvCxnSpPr/>
          <p:nvPr/>
        </p:nvCxnSpPr>
        <p:spPr>
          <a:xfrm rot="10800000" flipH="1">
            <a:off x="8044475" y="5043575"/>
            <a:ext cx="528300" cy="1244400"/>
          </a:xfrm>
          <a:prstGeom prst="bentConnector2">
            <a:avLst/>
          </a:prstGeom>
          <a:noFill/>
          <a:ln w="19050" cap="flat" cmpd="sng">
            <a:solidFill>
              <a:schemeClr val="dk2"/>
            </a:solidFill>
            <a:prstDash val="solid"/>
            <a:round/>
            <a:headEnd type="none" w="sm" len="sm"/>
            <a:tailEnd type="none" w="sm" len="sm"/>
          </a:ln>
        </p:spPr>
      </p:cxnSp>
      <p:sp>
        <p:nvSpPr>
          <p:cNvPr id="253" name="Google Shape;253;p20"/>
          <p:cNvSpPr txBox="1"/>
          <p:nvPr/>
        </p:nvSpPr>
        <p:spPr>
          <a:xfrm>
            <a:off x="2380875" y="1582900"/>
            <a:ext cx="1639200" cy="15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Cloud </a:t>
            </a:r>
            <a:r>
              <a:rPr lang="en-US" dirty="0" smtClean="0">
                <a:solidFill>
                  <a:schemeClr val="tx1">
                    <a:lumMod val="75000"/>
                    <a:lumOff val="25000"/>
                  </a:schemeClr>
                </a:solidFill>
                <a:latin typeface="Century Gothic"/>
                <a:ea typeface="Century Gothic"/>
                <a:cs typeface="Century Gothic"/>
                <a:sym typeface="Century Gothic"/>
              </a:rPr>
              <a:t>mask</a:t>
            </a:r>
            <a:endParaRPr dirty="0">
              <a:solidFill>
                <a:schemeClr val="tx1">
                  <a:lumMod val="75000"/>
                  <a:lumOff val="25000"/>
                </a:schemeClr>
              </a:solidFill>
              <a:latin typeface="Century Gothic"/>
              <a:ea typeface="Century Gothic"/>
              <a:cs typeface="Century Gothic"/>
              <a:sym typeface="Century Gothic"/>
            </a:endParaRPr>
          </a:p>
        </p:txBody>
      </p:sp>
      <p:sp>
        <p:nvSpPr>
          <p:cNvPr id="254" name="Google Shape;254;p20"/>
          <p:cNvSpPr txBox="1"/>
          <p:nvPr/>
        </p:nvSpPr>
        <p:spPr>
          <a:xfrm>
            <a:off x="2326500" y="2035288"/>
            <a:ext cx="1639200" cy="2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TCWGD, MNDWI</a:t>
            </a:r>
            <a:endParaRPr dirty="0">
              <a:solidFill>
                <a:schemeClr val="tx1">
                  <a:lumMod val="75000"/>
                  <a:lumOff val="25000"/>
                </a:schemeClr>
              </a:solidFill>
              <a:latin typeface="Century Gothic"/>
              <a:ea typeface="Century Gothic"/>
              <a:cs typeface="Century Gothic"/>
              <a:sym typeface="Century Gothic"/>
            </a:endParaRPr>
          </a:p>
        </p:txBody>
      </p:sp>
      <p:sp>
        <p:nvSpPr>
          <p:cNvPr id="255" name="Google Shape;255;p20"/>
          <p:cNvSpPr txBox="1"/>
          <p:nvPr/>
        </p:nvSpPr>
        <p:spPr>
          <a:xfrm>
            <a:off x="2295525" y="2581275"/>
            <a:ext cx="1809900" cy="25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tx1">
                    <a:lumMod val="75000"/>
                    <a:lumOff val="25000"/>
                  </a:schemeClr>
                </a:solidFill>
                <a:latin typeface="Century Gothic"/>
                <a:ea typeface="Century Gothic"/>
                <a:cs typeface="Century Gothic"/>
                <a:sym typeface="Century Gothic"/>
              </a:rPr>
              <a:t>Mean composite</a:t>
            </a:r>
            <a:endParaRPr>
              <a:solidFill>
                <a:schemeClr val="tx1">
                  <a:lumMod val="75000"/>
                  <a:lumOff val="25000"/>
                </a:schemeClr>
              </a:solidFill>
              <a:latin typeface="Century Gothic"/>
              <a:ea typeface="Century Gothic"/>
              <a:cs typeface="Century Gothic"/>
              <a:sym typeface="Century Gothic"/>
            </a:endParaRPr>
          </a:p>
        </p:txBody>
      </p:sp>
      <p:sp>
        <p:nvSpPr>
          <p:cNvPr id="256" name="Google Shape;256;p20"/>
          <p:cNvSpPr/>
          <p:nvPr/>
        </p:nvSpPr>
        <p:spPr>
          <a:xfrm>
            <a:off x="2209500" y="4257532"/>
            <a:ext cx="1809900" cy="363300"/>
          </a:xfrm>
          <a:prstGeom prst="rect">
            <a:avLst/>
          </a:prstGeom>
          <a:solidFill>
            <a:srgbClr val="FFE599">
              <a:alpha val="6627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0"/>
          <p:cNvSpPr txBox="1"/>
          <p:nvPr/>
        </p:nvSpPr>
        <p:spPr>
          <a:xfrm>
            <a:off x="2407275" y="4257525"/>
            <a:ext cx="1414200" cy="363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0" i="0" u="none" strike="noStrike" cap="none">
                <a:solidFill>
                  <a:schemeClr val="tx1">
                    <a:lumMod val="75000"/>
                    <a:lumOff val="25000"/>
                  </a:schemeClr>
                </a:solidFill>
                <a:latin typeface="Century Gothic"/>
                <a:ea typeface="Century Gothic"/>
                <a:cs typeface="Century Gothic"/>
                <a:sym typeface="Century Gothic"/>
              </a:rPr>
              <a:t>VV</a:t>
            </a:r>
            <a:r>
              <a:rPr lang="en-US">
                <a:solidFill>
                  <a:schemeClr val="tx1">
                    <a:lumMod val="75000"/>
                    <a:lumOff val="25000"/>
                  </a:schemeClr>
                </a:solidFill>
                <a:latin typeface="Century Gothic"/>
                <a:ea typeface="Century Gothic"/>
                <a:cs typeface="Century Gothic"/>
                <a:sym typeface="Century Gothic"/>
              </a:rPr>
              <a:t>,</a:t>
            </a:r>
            <a:r>
              <a:rPr lang="en-US" b="0" i="0" u="none" strike="noStrike" cap="none">
                <a:solidFill>
                  <a:schemeClr val="tx1">
                    <a:lumMod val="75000"/>
                    <a:lumOff val="25000"/>
                  </a:schemeClr>
                </a:solidFill>
                <a:latin typeface="Century Gothic"/>
                <a:ea typeface="Century Gothic"/>
                <a:cs typeface="Century Gothic"/>
                <a:sym typeface="Century Gothic"/>
              </a:rPr>
              <a:t>VH </a:t>
            </a:r>
            <a:endParaRPr b="0" i="0" u="none" strike="noStrike" cap="none">
              <a:solidFill>
                <a:schemeClr val="tx1">
                  <a:lumMod val="75000"/>
                  <a:lumOff val="25000"/>
                </a:schemeClr>
              </a:solidFill>
              <a:latin typeface="Century Gothic"/>
              <a:ea typeface="Century Gothic"/>
              <a:cs typeface="Century Gothic"/>
              <a:sym typeface="Century Gothic"/>
            </a:endParaRPr>
          </a:p>
        </p:txBody>
      </p:sp>
      <p:cxnSp>
        <p:nvCxnSpPr>
          <p:cNvPr id="258" name="Google Shape;258;p20"/>
          <p:cNvCxnSpPr>
            <a:endCxn id="257" idx="0"/>
          </p:cNvCxnSpPr>
          <p:nvPr/>
        </p:nvCxnSpPr>
        <p:spPr>
          <a:xfrm>
            <a:off x="3110475" y="4094025"/>
            <a:ext cx="3900" cy="163500"/>
          </a:xfrm>
          <a:prstGeom prst="straightConnector1">
            <a:avLst/>
          </a:prstGeom>
          <a:noFill/>
          <a:ln w="9525" cap="flat" cmpd="sng">
            <a:solidFill>
              <a:schemeClr val="dk2"/>
            </a:solidFill>
            <a:prstDash val="solid"/>
            <a:round/>
            <a:headEnd type="none" w="sm" len="sm"/>
            <a:tailEnd type="triangle" w="med" len="med"/>
          </a:ln>
        </p:spPr>
      </p:cxnSp>
      <p:cxnSp>
        <p:nvCxnSpPr>
          <p:cNvPr id="259" name="Google Shape;259;p20"/>
          <p:cNvCxnSpPr>
            <a:stCxn id="257" idx="2"/>
          </p:cNvCxnSpPr>
          <p:nvPr/>
        </p:nvCxnSpPr>
        <p:spPr>
          <a:xfrm flipH="1">
            <a:off x="3111675" y="4620825"/>
            <a:ext cx="2700" cy="148800"/>
          </a:xfrm>
          <a:prstGeom prst="straightConnector1">
            <a:avLst/>
          </a:prstGeom>
          <a:noFill/>
          <a:ln w="9525" cap="flat" cmpd="sng">
            <a:solidFill>
              <a:schemeClr val="dk2"/>
            </a:solidFill>
            <a:prstDash val="solid"/>
            <a:round/>
            <a:headEnd type="none" w="sm" len="sm"/>
            <a:tailEnd type="triangle" w="med" len="med"/>
          </a:ln>
        </p:spPr>
      </p:cxnSp>
      <p:cxnSp>
        <p:nvCxnSpPr>
          <p:cNvPr id="260" name="Google Shape;260;p20"/>
          <p:cNvCxnSpPr/>
          <p:nvPr/>
        </p:nvCxnSpPr>
        <p:spPr>
          <a:xfrm flipH="1">
            <a:off x="3103200" y="1927613"/>
            <a:ext cx="7200" cy="132000"/>
          </a:xfrm>
          <a:prstGeom prst="straightConnector1">
            <a:avLst/>
          </a:prstGeom>
          <a:noFill/>
          <a:ln w="9525" cap="flat" cmpd="sng">
            <a:solidFill>
              <a:schemeClr val="dk2"/>
            </a:solidFill>
            <a:prstDash val="solid"/>
            <a:round/>
            <a:headEnd type="none" w="sm" len="sm"/>
            <a:tailEnd type="triangle" w="med" len="med"/>
          </a:ln>
        </p:spPr>
      </p:cxnSp>
      <p:cxnSp>
        <p:nvCxnSpPr>
          <p:cNvPr id="261" name="Google Shape;261;p20"/>
          <p:cNvCxnSpPr/>
          <p:nvPr/>
        </p:nvCxnSpPr>
        <p:spPr>
          <a:xfrm>
            <a:off x="3146100" y="2395465"/>
            <a:ext cx="0" cy="131400"/>
          </a:xfrm>
          <a:prstGeom prst="straightConnector1">
            <a:avLst/>
          </a:prstGeom>
          <a:noFill/>
          <a:ln w="9525"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1300"/>
                                        <p:tgtEl>
                                          <p:spTgt spid="19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 calcmode="lin" valueType="num">
                                      <p:cBhvr additive="base">
                                        <p:cTn id="12" dur="1200"/>
                                        <p:tgtEl>
                                          <p:spTgt spid="245"/>
                                        </p:tgtEl>
                                        <p:attrNameLst>
                                          <p:attrName>ppt_w</p:attrName>
                                        </p:attrNameLst>
                                      </p:cBhvr>
                                      <p:tavLst>
                                        <p:tav tm="0">
                                          <p:val>
                                            <p:strVal val="0"/>
                                          </p:val>
                                        </p:tav>
                                        <p:tav tm="100000">
                                          <p:val>
                                            <p:strVal val="#ppt_w"/>
                                          </p:val>
                                        </p:tav>
                                      </p:tavLst>
                                    </p:anim>
                                    <p:anim calcmode="lin" valueType="num">
                                      <p:cBhvr additive="base">
                                        <p:cTn id="13" dur="1200"/>
                                        <p:tgtEl>
                                          <p:spTgt spid="2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1"/>
          <p:cNvSpPr txBox="1">
            <a:spLocks noGrp="1"/>
          </p:cNvSpPr>
          <p:nvPr>
            <p:ph type="title"/>
          </p:nvPr>
        </p:nvSpPr>
        <p:spPr>
          <a:xfrm>
            <a:off x="501307" y="356969"/>
            <a:ext cx="11189400" cy="5103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Pre-processing</a:t>
            </a:r>
            <a:endParaRPr dirty="0"/>
          </a:p>
        </p:txBody>
      </p:sp>
      <p:grpSp>
        <p:nvGrpSpPr>
          <p:cNvPr id="268" name="Google Shape;268;p21"/>
          <p:cNvGrpSpPr/>
          <p:nvPr/>
        </p:nvGrpSpPr>
        <p:grpSpPr>
          <a:xfrm>
            <a:off x="507313" y="985304"/>
            <a:ext cx="5739421" cy="5491687"/>
            <a:chOff x="6548525" y="23066797"/>
            <a:chExt cx="6192723" cy="5925428"/>
          </a:xfrm>
        </p:grpSpPr>
        <p:pic>
          <p:nvPicPr>
            <p:cNvPr id="269" name="Google Shape;269;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48525" y="23066797"/>
              <a:ext cx="5687696" cy="5882529"/>
            </a:xfrm>
            <a:prstGeom prst="rect">
              <a:avLst/>
            </a:prstGeom>
            <a:noFill/>
            <a:ln>
              <a:noFill/>
            </a:ln>
          </p:spPr>
        </p:pic>
        <p:sp>
          <p:nvSpPr>
            <p:cNvPr id="270" name="Google Shape;270;p21"/>
            <p:cNvSpPr txBox="1"/>
            <p:nvPr/>
          </p:nvSpPr>
          <p:spPr>
            <a:xfrm>
              <a:off x="6683250" y="25352450"/>
              <a:ext cx="1619100" cy="34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bg1"/>
                  </a:solidFill>
                  <a:latin typeface="Century Gothic"/>
                  <a:ea typeface="Century Gothic"/>
                  <a:cs typeface="Century Gothic"/>
                  <a:sym typeface="Century Gothic"/>
                </a:rPr>
                <a:t>NAIP - RGB</a:t>
              </a:r>
              <a:endParaRPr sz="1800" b="1" dirty="0">
                <a:solidFill>
                  <a:schemeClr val="bg1"/>
                </a:solidFill>
                <a:latin typeface="Century Gothic"/>
                <a:ea typeface="Century Gothic"/>
                <a:cs typeface="Century Gothic"/>
                <a:sym typeface="Century Gothic"/>
              </a:endParaRPr>
            </a:p>
          </p:txBody>
        </p:sp>
        <p:sp>
          <p:nvSpPr>
            <p:cNvPr id="271" name="Google Shape;271;p21"/>
            <p:cNvSpPr txBox="1"/>
            <p:nvPr/>
          </p:nvSpPr>
          <p:spPr>
            <a:xfrm>
              <a:off x="9653252" y="25352453"/>
              <a:ext cx="2438100" cy="34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dirty="0">
                  <a:solidFill>
                    <a:schemeClr val="bg1"/>
                  </a:solidFill>
                  <a:latin typeface="Century Gothic"/>
                  <a:ea typeface="Century Gothic"/>
                  <a:cs typeface="Century Gothic"/>
                  <a:sym typeface="Century Gothic"/>
                </a:rPr>
                <a:t>Landsat 8 MNDWI</a:t>
              </a:r>
              <a:endParaRPr sz="1800" b="1" dirty="0">
                <a:solidFill>
                  <a:schemeClr val="bg1"/>
                </a:solidFill>
                <a:latin typeface="Century Gothic"/>
                <a:ea typeface="Century Gothic"/>
                <a:cs typeface="Century Gothic"/>
                <a:sym typeface="Century Gothic"/>
              </a:endParaRPr>
            </a:p>
          </p:txBody>
        </p:sp>
        <p:sp>
          <p:nvSpPr>
            <p:cNvPr id="272" name="Google Shape;272;p21"/>
            <p:cNvSpPr txBox="1"/>
            <p:nvPr/>
          </p:nvSpPr>
          <p:spPr>
            <a:xfrm>
              <a:off x="6688325" y="28209950"/>
              <a:ext cx="2012100" cy="34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chemeClr val="bg1"/>
                  </a:solidFill>
                  <a:latin typeface="Century Gothic"/>
                  <a:ea typeface="Century Gothic"/>
                  <a:cs typeface="Century Gothic"/>
                  <a:sym typeface="Century Gothic"/>
                </a:rPr>
                <a:t>Sentinel-1 VV</a:t>
              </a:r>
              <a:endParaRPr sz="1800" b="1">
                <a:solidFill>
                  <a:schemeClr val="bg1"/>
                </a:solidFill>
                <a:latin typeface="Century Gothic"/>
                <a:ea typeface="Century Gothic"/>
                <a:cs typeface="Century Gothic"/>
                <a:sym typeface="Century Gothic"/>
              </a:endParaRPr>
            </a:p>
          </p:txBody>
        </p:sp>
        <p:sp>
          <p:nvSpPr>
            <p:cNvPr id="273" name="Google Shape;273;p21"/>
            <p:cNvSpPr txBox="1"/>
            <p:nvPr/>
          </p:nvSpPr>
          <p:spPr>
            <a:xfrm>
              <a:off x="9853925" y="28209950"/>
              <a:ext cx="2242500" cy="348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1800" b="1">
                  <a:solidFill>
                    <a:schemeClr val="bg1"/>
                  </a:solidFill>
                  <a:latin typeface="Century Gothic"/>
                  <a:ea typeface="Century Gothic"/>
                  <a:cs typeface="Century Gothic"/>
                  <a:sym typeface="Century Gothic"/>
                </a:rPr>
                <a:t>Sentinel-1 VH</a:t>
              </a:r>
              <a:endParaRPr sz="1800" b="1">
                <a:solidFill>
                  <a:schemeClr val="bg1"/>
                </a:solidFill>
                <a:latin typeface="Century Gothic"/>
                <a:ea typeface="Century Gothic"/>
                <a:cs typeface="Century Gothic"/>
                <a:sym typeface="Century Gothic"/>
              </a:endParaRPr>
            </a:p>
            <a:p>
              <a:pPr marL="0" lvl="0" indent="0" algn="r" rtl="0">
                <a:spcBef>
                  <a:spcPts val="0"/>
                </a:spcBef>
                <a:spcAft>
                  <a:spcPts val="0"/>
                </a:spcAft>
                <a:buNone/>
              </a:pPr>
              <a:endParaRPr sz="1800" b="1">
                <a:solidFill>
                  <a:schemeClr val="bg1"/>
                </a:solidFill>
                <a:latin typeface="Century Gothic"/>
                <a:ea typeface="Century Gothic"/>
                <a:cs typeface="Century Gothic"/>
                <a:sym typeface="Century Gothic"/>
              </a:endParaRPr>
            </a:p>
          </p:txBody>
        </p:sp>
        <p:grpSp>
          <p:nvGrpSpPr>
            <p:cNvPr id="274" name="Google Shape;274;p21"/>
            <p:cNvGrpSpPr/>
            <p:nvPr/>
          </p:nvGrpSpPr>
          <p:grpSpPr>
            <a:xfrm>
              <a:off x="9744075" y="28754025"/>
              <a:ext cx="2997173" cy="238200"/>
              <a:chOff x="9744075" y="28754025"/>
              <a:chExt cx="2997173" cy="238200"/>
            </a:xfrm>
          </p:grpSpPr>
          <p:sp>
            <p:nvSpPr>
              <p:cNvPr id="275" name="Google Shape;275;p21"/>
              <p:cNvSpPr txBox="1"/>
              <p:nvPr/>
            </p:nvSpPr>
            <p:spPr>
              <a:xfrm>
                <a:off x="9744075" y="28754025"/>
                <a:ext cx="2430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tx1">
                        <a:lumMod val="75000"/>
                        <a:lumOff val="25000"/>
                      </a:schemeClr>
                    </a:solidFill>
                    <a:latin typeface="Century Gothic"/>
                    <a:ea typeface="Century Gothic"/>
                    <a:cs typeface="Century Gothic"/>
                    <a:sym typeface="Century Gothic"/>
                  </a:rPr>
                  <a:t>0</a:t>
                </a:r>
                <a:endParaRPr>
                  <a:solidFill>
                    <a:schemeClr val="tx1">
                      <a:lumMod val="75000"/>
                      <a:lumOff val="25000"/>
                    </a:schemeClr>
                  </a:solidFill>
                  <a:latin typeface="Century Gothic"/>
                  <a:ea typeface="Century Gothic"/>
                  <a:cs typeface="Century Gothic"/>
                  <a:sym typeface="Century Gothic"/>
                </a:endParaRPr>
              </a:p>
            </p:txBody>
          </p:sp>
          <p:sp>
            <p:nvSpPr>
              <p:cNvPr id="276" name="Google Shape;276;p21"/>
              <p:cNvSpPr txBox="1"/>
              <p:nvPr/>
            </p:nvSpPr>
            <p:spPr>
              <a:xfrm>
                <a:off x="10508463" y="28754025"/>
                <a:ext cx="2430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tx1">
                        <a:lumMod val="75000"/>
                        <a:lumOff val="25000"/>
                      </a:schemeClr>
                    </a:solidFill>
                    <a:latin typeface="Century Gothic"/>
                    <a:ea typeface="Century Gothic"/>
                    <a:cs typeface="Century Gothic"/>
                    <a:sym typeface="Century Gothic"/>
                  </a:rPr>
                  <a:t>5</a:t>
                </a:r>
                <a:endParaRPr>
                  <a:solidFill>
                    <a:schemeClr val="tx1">
                      <a:lumMod val="75000"/>
                      <a:lumOff val="25000"/>
                    </a:schemeClr>
                  </a:solidFill>
                  <a:latin typeface="Century Gothic"/>
                  <a:ea typeface="Century Gothic"/>
                  <a:cs typeface="Century Gothic"/>
                  <a:sym typeface="Century Gothic"/>
                </a:endParaRPr>
              </a:p>
            </p:txBody>
          </p:sp>
          <p:sp>
            <p:nvSpPr>
              <p:cNvPr id="277" name="Google Shape;277;p21"/>
              <p:cNvSpPr txBox="1"/>
              <p:nvPr/>
            </p:nvSpPr>
            <p:spPr>
              <a:xfrm>
                <a:off x="11196649" y="28754025"/>
                <a:ext cx="4263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10</a:t>
                </a:r>
                <a:endParaRPr dirty="0">
                  <a:solidFill>
                    <a:schemeClr val="tx1">
                      <a:lumMod val="75000"/>
                      <a:lumOff val="25000"/>
                    </a:schemeClr>
                  </a:solidFill>
                  <a:latin typeface="Century Gothic"/>
                  <a:ea typeface="Century Gothic"/>
                  <a:cs typeface="Century Gothic"/>
                  <a:sym typeface="Century Gothic"/>
                </a:endParaRPr>
              </a:p>
            </p:txBody>
          </p:sp>
          <p:sp>
            <p:nvSpPr>
              <p:cNvPr id="278" name="Google Shape;278;p21"/>
              <p:cNvSpPr txBox="1"/>
              <p:nvPr/>
            </p:nvSpPr>
            <p:spPr>
              <a:xfrm>
                <a:off x="11915419" y="28754025"/>
                <a:ext cx="825829" cy="2213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solidFill>
                      <a:schemeClr val="tx1">
                        <a:lumMod val="75000"/>
                        <a:lumOff val="25000"/>
                      </a:schemeClr>
                    </a:solidFill>
                    <a:latin typeface="Century Gothic"/>
                    <a:ea typeface="Century Gothic"/>
                    <a:cs typeface="Century Gothic"/>
                    <a:sym typeface="Century Gothic"/>
                  </a:rPr>
                  <a:t>15 km</a:t>
                </a:r>
                <a:endParaRPr dirty="0">
                  <a:solidFill>
                    <a:schemeClr val="tx1">
                      <a:lumMod val="75000"/>
                      <a:lumOff val="25000"/>
                    </a:schemeClr>
                  </a:solidFill>
                  <a:latin typeface="Century Gothic"/>
                  <a:ea typeface="Century Gothic"/>
                  <a:cs typeface="Century Gothic"/>
                  <a:sym typeface="Century Gothic"/>
                </a:endParaRPr>
              </a:p>
            </p:txBody>
          </p:sp>
        </p:grpSp>
      </p:grpSp>
      <p:pic>
        <p:nvPicPr>
          <p:cNvPr id="279" name="Google Shape;279;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68900" y="1037100"/>
            <a:ext cx="4994897" cy="5186647"/>
          </a:xfrm>
          <a:prstGeom prst="rect">
            <a:avLst/>
          </a:prstGeom>
          <a:noFill/>
          <a:ln>
            <a:noFill/>
          </a:ln>
        </p:spPr>
      </p:pic>
      <p:pic>
        <p:nvPicPr>
          <p:cNvPr id="280" name="Google Shape;280;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98575" y="6308425"/>
            <a:ext cx="4065227" cy="152973"/>
          </a:xfrm>
          <a:prstGeom prst="rect">
            <a:avLst/>
          </a:prstGeom>
          <a:noFill/>
          <a:ln>
            <a:noFill/>
          </a:ln>
        </p:spPr>
      </p:pic>
      <p:grpSp>
        <p:nvGrpSpPr>
          <p:cNvPr id="281" name="Google Shape;281;p21"/>
          <p:cNvGrpSpPr/>
          <p:nvPr/>
        </p:nvGrpSpPr>
        <p:grpSpPr>
          <a:xfrm>
            <a:off x="6754748" y="6290414"/>
            <a:ext cx="4579194" cy="220764"/>
            <a:chOff x="7921675" y="28754025"/>
            <a:chExt cx="4940869" cy="238200"/>
          </a:xfrm>
        </p:grpSpPr>
        <p:sp>
          <p:nvSpPr>
            <p:cNvPr id="282" name="Google Shape;282;p21"/>
            <p:cNvSpPr txBox="1"/>
            <p:nvPr/>
          </p:nvSpPr>
          <p:spPr>
            <a:xfrm>
              <a:off x="7921675" y="28754025"/>
              <a:ext cx="2430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0</a:t>
              </a:r>
              <a:endParaRPr dirty="0">
                <a:solidFill>
                  <a:schemeClr val="tx1">
                    <a:lumMod val="75000"/>
                    <a:lumOff val="25000"/>
                  </a:schemeClr>
                </a:solidFill>
                <a:latin typeface="Century Gothic"/>
                <a:ea typeface="Century Gothic"/>
                <a:cs typeface="Century Gothic"/>
                <a:sym typeface="Century Gothic"/>
              </a:endParaRPr>
            </a:p>
          </p:txBody>
        </p:sp>
        <p:sp>
          <p:nvSpPr>
            <p:cNvPr id="283" name="Google Shape;283;p21"/>
            <p:cNvSpPr txBox="1"/>
            <p:nvPr/>
          </p:nvSpPr>
          <p:spPr>
            <a:xfrm>
              <a:off x="9298655" y="28754025"/>
              <a:ext cx="2430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5</a:t>
              </a:r>
              <a:endParaRPr dirty="0">
                <a:solidFill>
                  <a:schemeClr val="tx1">
                    <a:lumMod val="75000"/>
                    <a:lumOff val="25000"/>
                  </a:schemeClr>
                </a:solidFill>
                <a:latin typeface="Century Gothic"/>
                <a:ea typeface="Century Gothic"/>
                <a:cs typeface="Century Gothic"/>
                <a:sym typeface="Century Gothic"/>
              </a:endParaRPr>
            </a:p>
          </p:txBody>
        </p:sp>
        <p:sp>
          <p:nvSpPr>
            <p:cNvPr id="284" name="Google Shape;284;p21"/>
            <p:cNvSpPr txBox="1"/>
            <p:nvPr/>
          </p:nvSpPr>
          <p:spPr>
            <a:xfrm>
              <a:off x="10614727" y="28754025"/>
              <a:ext cx="426300"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75000"/>
                      <a:lumOff val="25000"/>
                    </a:schemeClr>
                  </a:solidFill>
                  <a:latin typeface="Century Gothic"/>
                  <a:ea typeface="Century Gothic"/>
                  <a:cs typeface="Century Gothic"/>
                  <a:sym typeface="Century Gothic"/>
                </a:rPr>
                <a:t>10</a:t>
              </a:r>
              <a:endParaRPr dirty="0">
                <a:solidFill>
                  <a:schemeClr val="tx1">
                    <a:lumMod val="75000"/>
                    <a:lumOff val="25000"/>
                  </a:schemeClr>
                </a:solidFill>
                <a:latin typeface="Century Gothic"/>
                <a:ea typeface="Century Gothic"/>
                <a:cs typeface="Century Gothic"/>
                <a:sym typeface="Century Gothic"/>
              </a:endParaRPr>
            </a:p>
          </p:txBody>
        </p:sp>
        <p:sp>
          <p:nvSpPr>
            <p:cNvPr id="285" name="Google Shape;285;p21"/>
            <p:cNvSpPr txBox="1"/>
            <p:nvPr/>
          </p:nvSpPr>
          <p:spPr>
            <a:xfrm>
              <a:off x="11881572" y="28754025"/>
              <a:ext cx="980972" cy="23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solidFill>
                    <a:schemeClr val="tx1">
                      <a:lumMod val="75000"/>
                      <a:lumOff val="25000"/>
                    </a:schemeClr>
                  </a:solidFill>
                  <a:latin typeface="Century Gothic"/>
                  <a:ea typeface="Century Gothic"/>
                  <a:cs typeface="Century Gothic"/>
                  <a:sym typeface="Century Gothic"/>
                </a:rPr>
                <a:t>15 km</a:t>
              </a:r>
              <a:endParaRPr dirty="0">
                <a:solidFill>
                  <a:schemeClr val="tx1">
                    <a:lumMod val="75000"/>
                    <a:lumOff val="25000"/>
                  </a:schemeClr>
                </a:solidFill>
                <a:latin typeface="Century Gothic"/>
                <a:ea typeface="Century Gothic"/>
                <a:cs typeface="Century Gothic"/>
                <a:sym typeface="Century Gothic"/>
              </a:endParaRPr>
            </a:p>
          </p:txBody>
        </p:sp>
      </p:grpSp>
      <p:sp>
        <p:nvSpPr>
          <p:cNvPr id="286" name="Google Shape;286;p21"/>
          <p:cNvSpPr txBox="1"/>
          <p:nvPr/>
        </p:nvSpPr>
        <p:spPr>
          <a:xfrm>
            <a:off x="5965200" y="1104900"/>
            <a:ext cx="2472600" cy="32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bg1"/>
                </a:solidFill>
                <a:latin typeface="Century Gothic"/>
                <a:ea typeface="Century Gothic"/>
                <a:cs typeface="Century Gothic"/>
                <a:sym typeface="Century Gothic"/>
              </a:rPr>
              <a:t>SNIC Image Objects</a:t>
            </a:r>
            <a:endParaRPr sz="1800" b="1" dirty="0">
              <a:solidFill>
                <a:schemeClr val="bg1"/>
              </a:solidFill>
              <a:latin typeface="Century Gothic"/>
              <a:ea typeface="Century Gothic"/>
              <a:cs typeface="Century Gothic"/>
              <a:sym typeface="Century Gothic"/>
            </a:endParaRPr>
          </a:p>
        </p:txBody>
      </p:sp>
      <p:sp>
        <p:nvSpPr>
          <p:cNvPr id="287" name="Google Shape;287;p21"/>
          <p:cNvSpPr txBox="1"/>
          <p:nvPr/>
        </p:nvSpPr>
        <p:spPr>
          <a:xfrm>
            <a:off x="123825" y="6558700"/>
            <a:ext cx="4686300" cy="22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bg1"/>
                </a:solidFill>
                <a:latin typeface="Century Gothic"/>
                <a:ea typeface="Century Gothic"/>
                <a:cs typeface="Century Gothic"/>
                <a:sym typeface="Century Gothic"/>
              </a:rPr>
              <a:t>Image Credit: Great Lakes Water Resources Team</a:t>
            </a:r>
            <a:endParaRPr sz="1200" dirty="0">
              <a:solidFill>
                <a:schemeClr val="bg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737" y="571558"/>
            <a:ext cx="10515600" cy="419100"/>
          </a:xfrm>
        </p:spPr>
        <p:txBody>
          <a:bodyPr/>
          <a:lstStyle/>
          <a:p>
            <a:r>
              <a:rPr lang="en-US" dirty="0">
                <a:solidFill>
                  <a:schemeClr val="bg1"/>
                </a:solidFill>
              </a:rPr>
              <a:t>Results: Separability of classes</a:t>
            </a:r>
          </a:p>
        </p:txBody>
      </p:sp>
      <p:sp>
        <p:nvSpPr>
          <p:cNvPr id="6" name="Rectangle 5"/>
          <p:cNvSpPr/>
          <p:nvPr/>
        </p:nvSpPr>
        <p:spPr>
          <a:xfrm>
            <a:off x="291737" y="1629379"/>
            <a:ext cx="1615440" cy="2000548"/>
          </a:xfrm>
          <a:prstGeom prst="rect">
            <a:avLst/>
          </a:prstGeom>
        </p:spPr>
        <p:txBody>
          <a:bodyPr wrap="square">
            <a:spAutoFit/>
          </a:bodyPr>
          <a:lstStyle/>
          <a:p>
            <a:r>
              <a:rPr lang="en-US" sz="1600" dirty="0">
                <a:solidFill>
                  <a:schemeClr val="tx1">
                    <a:lumMod val="75000"/>
                    <a:lumOff val="25000"/>
                  </a:schemeClr>
                </a:solidFill>
                <a:latin typeface="Century Gothic" panose="020B0502020202020204" pitchFamily="34" charset="0"/>
              </a:rPr>
              <a:t>Final inputs are </a:t>
            </a:r>
            <a:r>
              <a:rPr lang="en-US" sz="1600" b="1" dirty="0">
                <a:solidFill>
                  <a:schemeClr val="tx1">
                    <a:lumMod val="75000"/>
                    <a:lumOff val="25000"/>
                  </a:schemeClr>
                </a:solidFill>
                <a:latin typeface="Century Gothic" panose="020B0502020202020204" pitchFamily="34" charset="0"/>
              </a:rPr>
              <a:t>bolded</a:t>
            </a:r>
            <a:endParaRPr lang="en-US" sz="1600" dirty="0">
              <a:solidFill>
                <a:schemeClr val="tx1">
                  <a:lumMod val="75000"/>
                  <a:lumOff val="25000"/>
                </a:schemeClr>
              </a:solidFill>
              <a:latin typeface="Century Gothic" panose="020B0502020202020204" pitchFamily="34" charset="0"/>
            </a:endParaRPr>
          </a:p>
          <a:p>
            <a:r>
              <a:rPr lang="en-US" sz="1600" dirty="0">
                <a:solidFill>
                  <a:schemeClr val="tx1">
                    <a:lumMod val="75000"/>
                    <a:lumOff val="25000"/>
                  </a:schemeClr>
                </a:solidFill>
                <a:latin typeface="Century Gothic" panose="020B0502020202020204" pitchFamily="34" charset="0"/>
              </a:rPr>
              <a:t/>
            </a:r>
            <a:br>
              <a:rPr lang="en-US" sz="1600" dirty="0">
                <a:solidFill>
                  <a:schemeClr val="tx1">
                    <a:lumMod val="75000"/>
                    <a:lumOff val="25000"/>
                  </a:schemeClr>
                </a:solidFill>
                <a:latin typeface="Century Gothic" panose="020B0502020202020204" pitchFamily="34" charset="0"/>
              </a:rPr>
            </a:br>
            <a:r>
              <a:rPr lang="en-US" sz="1600" dirty="0">
                <a:solidFill>
                  <a:schemeClr val="tx1">
                    <a:lumMod val="75000"/>
                    <a:lumOff val="25000"/>
                  </a:schemeClr>
                </a:solidFill>
                <a:latin typeface="Century Gothic" panose="020B0502020202020204" pitchFamily="34" charset="0"/>
              </a:rPr>
              <a:t>Outliers omitted from graphs</a:t>
            </a:r>
          </a:p>
          <a:p>
            <a:r>
              <a:rPr lang="en-US" dirty="0"/>
              <a:t/>
            </a:r>
            <a:br>
              <a:rPr lang="en-US" dirty="0"/>
            </a:br>
            <a:endParaRPr lang="en-US" dirty="0"/>
          </a:p>
        </p:txBody>
      </p:sp>
      <p:pic>
        <p:nvPicPr>
          <p:cNvPr id="8" name="Picture 7"/>
          <p:cNvPicPr>
            <a:picLocks noChangeAspect="1"/>
          </p:cNvPicPr>
          <p:nvPr/>
        </p:nvPicPr>
        <p:blipFill rotWithShape="1">
          <a:blip r:embed="rId3"/>
          <a:srcRect r="76358"/>
          <a:stretch/>
        </p:blipFill>
        <p:spPr>
          <a:xfrm>
            <a:off x="258195" y="3567196"/>
            <a:ext cx="397788" cy="1455156"/>
          </a:xfrm>
          <a:prstGeom prst="rect">
            <a:avLst/>
          </a:prstGeom>
          <a:solidFill>
            <a:schemeClr val="bg1"/>
          </a:solidFill>
          <a:ln>
            <a:solidFill>
              <a:schemeClr val="bg1"/>
            </a:solidFill>
          </a:ln>
        </p:spPr>
      </p:pic>
      <p:pic>
        <p:nvPicPr>
          <p:cNvPr id="1026" name="Picture 2" descr="https://lh5.googleusercontent.com/_OVKsv0MfeuKc47-GqCDLNS5GtJAWQ_tbhvW2A8u-uH7USgP-dTNei1mzxhBNEC5FD_l4Kg8fhsq2lx_nXNJnnOpF1mJ98wNm2IBg5vY7qHW8f733s5BMJZHjSUhtK3wA4l-ODzb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2937" y="1072788"/>
            <a:ext cx="9078685" cy="55323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547257" y="1201783"/>
            <a:ext cx="8660674" cy="2090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272937" y="1072788"/>
            <a:ext cx="9366069" cy="338554"/>
          </a:xfrm>
          <a:prstGeom prst="rect">
            <a:avLst/>
          </a:prstGeom>
          <a:noFill/>
        </p:spPr>
        <p:txBody>
          <a:bodyPr wrap="square" rtlCol="0">
            <a:spAutoFit/>
          </a:bodyPr>
          <a:lstStyle/>
          <a:p>
            <a:r>
              <a:rPr lang="en-US" sz="1600" b="1" dirty="0">
                <a:solidFill>
                  <a:schemeClr val="tx1">
                    <a:lumMod val="75000"/>
                    <a:lumOff val="25000"/>
                  </a:schemeClr>
                </a:solidFill>
                <a:latin typeface="Century Gothic" panose="020B0502020202020204" pitchFamily="34" charset="0"/>
              </a:rPr>
              <a:t>    TCGW      	TWI      	  MNDWI           </a:t>
            </a:r>
            <a:r>
              <a:rPr lang="en-US" sz="1600" dirty="0">
                <a:solidFill>
                  <a:schemeClr val="tx1">
                    <a:lumMod val="75000"/>
                    <a:lumOff val="25000"/>
                  </a:schemeClr>
                </a:solidFill>
                <a:latin typeface="Century Gothic" panose="020B0502020202020204" pitchFamily="34" charset="0"/>
              </a:rPr>
              <a:t>NDVI      	VV/VH              </a:t>
            </a:r>
            <a:r>
              <a:rPr lang="en-US" sz="1600" b="1" dirty="0">
                <a:solidFill>
                  <a:schemeClr val="tx1">
                    <a:lumMod val="75000"/>
                    <a:lumOff val="25000"/>
                  </a:schemeClr>
                </a:solidFill>
                <a:latin typeface="Century Gothic" panose="020B0502020202020204" pitchFamily="34" charset="0"/>
              </a:rPr>
              <a:t>VV      	VH</a:t>
            </a:r>
          </a:p>
        </p:txBody>
      </p:sp>
      <p:sp>
        <p:nvSpPr>
          <p:cNvPr id="3" name="Rectangle 2"/>
          <p:cNvSpPr/>
          <p:nvPr/>
        </p:nvSpPr>
        <p:spPr>
          <a:xfrm>
            <a:off x="10138" y="6591300"/>
            <a:ext cx="4525598" cy="307777"/>
          </a:xfrm>
          <a:prstGeom prst="rect">
            <a:avLst/>
          </a:prstGeom>
        </p:spPr>
        <p:txBody>
          <a:bodyPr wrap="none">
            <a:spAutoFit/>
          </a:bodyPr>
          <a:lstStyle/>
          <a:p>
            <a:r>
              <a:rPr lang="en-US" dirty="0">
                <a:solidFill>
                  <a:schemeClr val="tx1">
                    <a:lumMod val="75000"/>
                    <a:lumOff val="25000"/>
                  </a:schemeClr>
                </a:solidFill>
                <a:latin typeface="Century Gothic" panose="020B0502020202020204" pitchFamily="34" charset="0"/>
                <a:ea typeface="Calibri"/>
                <a:cs typeface="Calibri"/>
                <a:sym typeface="Calibri"/>
              </a:rPr>
              <a:t>Image Credit: Great Lakes Water Resources Team</a:t>
            </a:r>
            <a:endParaRPr lang="en-US" dirty="0">
              <a:solidFill>
                <a:schemeClr val="tx1">
                  <a:lumMod val="75000"/>
                  <a:lumOff val="25000"/>
                </a:schemeClr>
              </a:solidFill>
              <a:latin typeface="Century Gothic" panose="020B0502020202020204" pitchFamily="34" charset="0"/>
            </a:endParaRPr>
          </a:p>
        </p:txBody>
      </p:sp>
      <p:sp>
        <p:nvSpPr>
          <p:cNvPr id="9" name="Rectangle 8"/>
          <p:cNvSpPr/>
          <p:nvPr/>
        </p:nvSpPr>
        <p:spPr>
          <a:xfrm>
            <a:off x="554603" y="3793876"/>
            <a:ext cx="814647" cy="307777"/>
          </a:xfrm>
          <a:prstGeom prst="rect">
            <a:avLst/>
          </a:prstGeom>
        </p:spPr>
        <p:txBody>
          <a:bodyPr wrap="none">
            <a:spAutoFit/>
          </a:bodyPr>
          <a:lstStyle/>
          <a:p>
            <a:r>
              <a:rPr lang="en-US" dirty="0" smtClean="0">
                <a:solidFill>
                  <a:schemeClr val="tx1">
                    <a:lumMod val="75000"/>
                    <a:lumOff val="25000"/>
                  </a:schemeClr>
                </a:solidFill>
                <a:latin typeface="Century Gothic" panose="020B0502020202020204" pitchFamily="34" charset="0"/>
                <a:ea typeface="Calibri"/>
                <a:cs typeface="Calibri"/>
                <a:sym typeface="Calibri"/>
              </a:rPr>
              <a:t>Upland</a:t>
            </a:r>
            <a:endParaRPr lang="en-US" dirty="0">
              <a:solidFill>
                <a:schemeClr val="tx1">
                  <a:lumMod val="75000"/>
                  <a:lumOff val="25000"/>
                </a:schemeClr>
              </a:solidFill>
              <a:latin typeface="Century Gothic" panose="020B0502020202020204" pitchFamily="34" charset="0"/>
            </a:endParaRPr>
          </a:p>
        </p:txBody>
      </p:sp>
      <p:sp>
        <p:nvSpPr>
          <p:cNvPr id="10" name="Rectangle 9"/>
          <p:cNvSpPr/>
          <p:nvPr/>
        </p:nvSpPr>
        <p:spPr>
          <a:xfrm>
            <a:off x="554603" y="4213809"/>
            <a:ext cx="1266693" cy="307777"/>
          </a:xfrm>
          <a:prstGeom prst="rect">
            <a:avLst/>
          </a:prstGeom>
        </p:spPr>
        <p:txBody>
          <a:bodyPr wrap="none">
            <a:spAutoFit/>
          </a:bodyPr>
          <a:lstStyle/>
          <a:p>
            <a:r>
              <a:rPr lang="en-US" dirty="0" smtClean="0">
                <a:solidFill>
                  <a:schemeClr val="tx1">
                    <a:lumMod val="75000"/>
                    <a:lumOff val="25000"/>
                  </a:schemeClr>
                </a:solidFill>
                <a:latin typeface="Century Gothic" panose="020B0502020202020204" pitchFamily="34" charset="0"/>
                <a:cs typeface="Calibri"/>
                <a:sym typeface="Calibri"/>
              </a:rPr>
              <a:t>Open Water</a:t>
            </a:r>
            <a:endParaRPr lang="en-US" dirty="0">
              <a:solidFill>
                <a:schemeClr val="tx1">
                  <a:lumMod val="75000"/>
                  <a:lumOff val="25000"/>
                </a:schemeClr>
              </a:solidFill>
              <a:latin typeface="Century Gothic" panose="020B0502020202020204" pitchFamily="34" charset="0"/>
            </a:endParaRPr>
          </a:p>
        </p:txBody>
      </p:sp>
      <p:sp>
        <p:nvSpPr>
          <p:cNvPr id="13" name="Rectangle 12"/>
          <p:cNvSpPr/>
          <p:nvPr/>
        </p:nvSpPr>
        <p:spPr>
          <a:xfrm>
            <a:off x="554603" y="4633743"/>
            <a:ext cx="926857" cy="307777"/>
          </a:xfrm>
          <a:prstGeom prst="rect">
            <a:avLst/>
          </a:prstGeom>
        </p:spPr>
        <p:txBody>
          <a:bodyPr wrap="none">
            <a:spAutoFit/>
          </a:bodyPr>
          <a:lstStyle/>
          <a:p>
            <a:r>
              <a:rPr lang="en-US" dirty="0" smtClean="0">
                <a:solidFill>
                  <a:schemeClr val="tx1">
                    <a:lumMod val="75000"/>
                    <a:lumOff val="25000"/>
                  </a:schemeClr>
                </a:solidFill>
                <a:latin typeface="Century Gothic" panose="020B0502020202020204" pitchFamily="34" charset="0"/>
                <a:cs typeface="Calibri"/>
                <a:sym typeface="Calibri"/>
              </a:rPr>
              <a:t>Wetland</a:t>
            </a:r>
            <a:endParaRPr lang="en-US" dirty="0">
              <a:solidFill>
                <a:schemeClr val="tx1">
                  <a:lumMod val="75000"/>
                  <a:lumOff val="25000"/>
                </a:schemeClr>
              </a:solidFill>
              <a:latin typeface="Century Gothic" panose="020B0502020202020204" pitchFamily="34" charset="0"/>
            </a:endParaRPr>
          </a:p>
        </p:txBody>
      </p:sp>
    </p:spTree>
    <p:extLst>
      <p:ext uri="{BB962C8B-B14F-4D97-AF65-F5344CB8AC3E}">
        <p14:creationId xmlns:p14="http://schemas.microsoft.com/office/powerpoint/2010/main" val="3530149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2981</Words>
  <Application>Microsoft Office PowerPoint</Application>
  <PresentationFormat>Widescreen</PresentationFormat>
  <Paragraphs>358</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Garamond</vt:lpstr>
      <vt:lpstr>Century Gothic</vt:lpstr>
      <vt:lpstr>Arial</vt:lpstr>
      <vt:lpstr>Webdings</vt:lpstr>
      <vt:lpstr>Arimo</vt:lpstr>
      <vt:lpstr>Calibri</vt:lpstr>
      <vt:lpstr>Office Theme</vt:lpstr>
      <vt:lpstr>PowerPoint Presentation</vt:lpstr>
      <vt:lpstr>Study Area &amp; Period</vt:lpstr>
      <vt:lpstr>Objectives</vt:lpstr>
      <vt:lpstr>Partners</vt:lpstr>
      <vt:lpstr>Community Concerns</vt:lpstr>
      <vt:lpstr>Earth Observations Used</vt:lpstr>
      <vt:lpstr>Methodology: Wetland Extent Tool (WET) </vt:lpstr>
      <vt:lpstr>Pre-processing</vt:lpstr>
      <vt:lpstr>Results: Separability of classes</vt:lpstr>
      <vt:lpstr>Results</vt:lpstr>
      <vt:lpstr>Results: Thresholding</vt:lpstr>
      <vt:lpstr>Results: User interface</vt:lpstr>
      <vt:lpstr>Conclusions</vt:lpstr>
      <vt:lpstr>Errors &amp; Uncertainties</vt:lpstr>
      <vt:lpstr>Future Work</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 Connor, Erica L (329B-Affiliate)</dc:creator>
  <cp:lastModifiedBy>Acdan, Juanito J. (ARC-SGE)[SSAI DEVELOP]</cp:lastModifiedBy>
  <cp:revision>35</cp:revision>
  <dcterms:modified xsi:type="dcterms:W3CDTF">2019-05-01T18:35:38Z</dcterms:modified>
</cp:coreProperties>
</file>