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Webdings" panose="05030102010509060703" pitchFamily="18" charset="2"/>
      <p:regular r:id="rId30"/>
    </p:embeddedFont>
    <p:embeddedFont>
      <p:font typeface="Garamond" panose="02020404030301010803" pitchFamily="18" charset="0"/>
      <p:regular r:id="rId31"/>
      <p:bold r:id="rId32"/>
      <p:italic r:id="rId33"/>
    </p:embeddedFont>
    <p:embeddedFont>
      <p:font typeface="Calibri" panose="020F0502020204030204" pitchFamily="34"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08">
          <p15:clr>
            <a:srgbClr val="A4A3A4"/>
          </p15:clr>
        </p15:guide>
        <p15:guide id="2" pos="614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7" clrIdx="0"/>
  <p:cmAuthor id="1" name="Dionne Blanks"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815" autoAdjust="0"/>
  </p:normalViewPr>
  <p:slideViewPr>
    <p:cSldViewPr showGuides="1">
      <p:cViewPr varScale="1">
        <p:scale>
          <a:sx n="76" d="100"/>
          <a:sy n="76" d="100"/>
        </p:scale>
        <p:origin x="1836" y="96"/>
      </p:cViewPr>
      <p:guideLst>
        <p:guide orient="horz" pos="1008"/>
        <p:guide pos="614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990729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a:solidFill>
                  <a:srgbClr val="FF0000"/>
                </a:solidFill>
                <a:latin typeface="Calibri"/>
                <a:ea typeface="Calibri"/>
                <a:cs typeface="Calibri"/>
                <a:sym typeface="Calibri"/>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86" name="Shape 8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689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The accuracy assessment determines the class type at specific locations, comparing to the reference map. A stratified random sampling method was selected for assessment. SRS is a  minimum number of observations randomly placed within each category. The class type is determined from the reference source, than claimed on the classified map for comparison. To compare, an error matrix is produced. The total accuracy of the number of correct plots/total number of plots.  A minimum requirement of good accuracy is 80% . Our results indicate the overall accuracy for 2000 is 98.05% and 95.07% for 2016. However, total accuracy does not disclose if an error was evenly distributed between classes of if classes were good or bad. for this, User’s and Producer’s accuracy are generated.</a:t>
            </a:r>
          </a:p>
          <a:p>
            <a:pPr marL="0" marR="0" lvl="0" indent="0" algn="l" rtl="0">
              <a:lnSpc>
                <a:spcPct val="100000"/>
              </a:lnSpc>
              <a:spcBef>
                <a:spcPts val="0"/>
              </a:spcBef>
              <a:spcAft>
                <a:spcPts val="0"/>
              </a:spcAft>
              <a:buClr>
                <a:schemeClr val="dk1"/>
              </a:buClr>
              <a:buSzPct val="25000"/>
              <a:buFont typeface="Calibri"/>
              <a:buNone/>
            </a:pPr>
            <a:r>
              <a:rPr lang="en-US"/>
              <a:t>Kappa statistics reflects the difference between an actual agreement and the agreement expected by chance. (Observed accuracy determined by diagonal in error matrix). There is 95% better agreement than by chance alone for 2000 and 92% better agreement than by chance alone for 2016.</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4" name="Shape 22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0837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en-US"/>
              <a:t>User’s accuracy is the number correctly identified in a given map class/number claimed to be in that map class. How many pixels on the map are actually what they say they are?</a:t>
            </a:r>
          </a:p>
          <a:p>
            <a:pPr lvl="0">
              <a:spcBef>
                <a:spcPts val="0"/>
              </a:spcBef>
              <a:buClr>
                <a:schemeClr val="dk1"/>
              </a:buClr>
              <a:buSzPct val="91666"/>
              <a:buFont typeface="Arial"/>
              <a:buNone/>
            </a:pPr>
            <a:r>
              <a:rPr lang="en-US"/>
              <a:t>Producer's accuracy is the number correctly identified in reference plots of a given class/number actually in that reference class.  How many of the pixels on the map are labeled correctly?</a:t>
            </a:r>
          </a:p>
        </p:txBody>
      </p:sp>
      <p:sp>
        <p:nvSpPr>
          <p:cNvPr id="254" name="Shape 254"/>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pPr lvl="0">
                <a:spcBef>
                  <a:spcPts val="0"/>
                </a:spcBef>
                <a:buClr>
                  <a:schemeClr val="dk1"/>
                </a:buClr>
                <a:buSzPct val="25000"/>
                <a:buFont typeface="Calibri"/>
                <a:buNone/>
              </a:pPr>
              <a:t>11</a:t>
            </a:fld>
            <a:endParaRPr lang="en-US"/>
          </a:p>
        </p:txBody>
      </p:sp>
    </p:spTree>
    <p:extLst>
      <p:ext uri="{BB962C8B-B14F-4D97-AF65-F5344CB8AC3E}">
        <p14:creationId xmlns:p14="http://schemas.microsoft.com/office/powerpoint/2010/main" val="2569704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en-US"/>
              <a:t>User’s accuracy is the number correctly identified in a given map class/number claimed to be in that map class. How many pixels on the map are actually what they say they are?</a:t>
            </a:r>
          </a:p>
          <a:p>
            <a:pPr lvl="0">
              <a:spcBef>
                <a:spcPts val="0"/>
              </a:spcBef>
              <a:buClr>
                <a:schemeClr val="dk1"/>
              </a:buClr>
              <a:buSzPct val="91666"/>
              <a:buFont typeface="Arial"/>
              <a:buNone/>
            </a:pPr>
            <a:r>
              <a:rPr lang="en-US"/>
              <a:t>Producer's accuracy is the number correctly identified in reference plots of a given class/number actually in that reference class.  How many of the pixels on the map are labeled correctly?</a:t>
            </a:r>
          </a:p>
          <a:p>
            <a:pPr lvl="0">
              <a:spcBef>
                <a:spcPts val="0"/>
              </a:spcBef>
              <a:buNone/>
            </a:pPr>
            <a:endParaRPr/>
          </a:p>
        </p:txBody>
      </p:sp>
      <p:sp>
        <p:nvSpPr>
          <p:cNvPr id="262" name="Shape 262"/>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pPr lvl="0">
                <a:spcBef>
                  <a:spcPts val="0"/>
                </a:spcBef>
                <a:buClr>
                  <a:schemeClr val="dk1"/>
                </a:buClr>
                <a:buSzPct val="25000"/>
                <a:buFont typeface="Calibri"/>
                <a:buNone/>
              </a:pPr>
              <a:t>12</a:t>
            </a:fld>
            <a:endParaRPr lang="en-US"/>
          </a:p>
        </p:txBody>
      </p:sp>
    </p:spTree>
    <p:extLst>
      <p:ext uri="{BB962C8B-B14F-4D97-AF65-F5344CB8AC3E}">
        <p14:creationId xmlns:p14="http://schemas.microsoft.com/office/powerpoint/2010/main" val="2657463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9" name="Shape 269"/>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Aqua and Terra MODIS Vegetation Indices (MYD13Q1, and MOD13Q1) products are designed to assess the health condition of vegetation over time and space. Normalized Difference Vegetation Index (NDVI) values typically range from -1.0 to 1.0 with pixel values more than zero representing areas covered by vegetation. Higher NDVI values demonstrate healthier vegetation land cover. The maximum NDVI values were extracted for each pixels for monthly, seasonally, and yearly analysis of the changes occurring to the vegetation health condition. </a:t>
            </a:r>
          </a:p>
          <a:p>
            <a:pPr marL="0" marR="0" lvl="0" indent="0" algn="l" rtl="0">
              <a:lnSpc>
                <a:spcPct val="100000"/>
              </a:lnSpc>
              <a:spcBef>
                <a:spcPts val="0"/>
              </a:spcBef>
              <a:spcAft>
                <a:spcPts val="0"/>
              </a:spcAft>
              <a:buClr>
                <a:schemeClr val="dk1"/>
              </a:buClr>
              <a:buSzPct val="25000"/>
              <a:buFont typeface="Calibri"/>
              <a:buNone/>
            </a:pPr>
            <a:endParaRPr/>
          </a:p>
          <a:p>
            <a:pPr marL="0" marR="0" lvl="0" indent="0" algn="l" rtl="0">
              <a:lnSpc>
                <a:spcPct val="100000"/>
              </a:lnSpc>
              <a:spcBef>
                <a:spcPts val="0"/>
              </a:spcBef>
              <a:spcAft>
                <a:spcPts val="0"/>
              </a:spcAft>
              <a:buClr>
                <a:schemeClr val="dk1"/>
              </a:buClr>
              <a:buSzPct val="25000"/>
              <a:buFont typeface="Calibri"/>
              <a:buNone/>
            </a:pPr>
            <a:r>
              <a:rPr lang="en-US"/>
              <a:t>main point is these tropical rain forests are highly green - even a 10 percent decline in greenness of such forest can still result in a moderately high green vegetation canopies (NDVIs of ~.80 on a 0 to 1 scale)</a:t>
            </a:r>
          </a:p>
          <a:p>
            <a:pPr marL="0" marR="0" lvl="0" indent="0" algn="l" rtl="0">
              <a:lnSpc>
                <a:spcPct val="100000"/>
              </a:lnSpc>
              <a:spcBef>
                <a:spcPts val="0"/>
              </a:spcBef>
              <a:spcAft>
                <a:spcPts val="0"/>
              </a:spcAft>
              <a:buClr>
                <a:schemeClr val="dk1"/>
              </a:buClr>
              <a:buSzPct val="25000"/>
              <a:buFont typeface="Calibri"/>
              <a:buNone/>
            </a:pPr>
            <a:endParaRPr/>
          </a:p>
          <a:p>
            <a:pPr marL="0" marR="0" lvl="0" indent="0" algn="l" rtl="0">
              <a:lnSpc>
                <a:spcPct val="100000"/>
              </a:lnSpc>
              <a:spcBef>
                <a:spcPts val="0"/>
              </a:spcBef>
              <a:spcAft>
                <a:spcPts val="0"/>
              </a:spcAft>
              <a:buClr>
                <a:schemeClr val="dk1"/>
              </a:buClr>
              <a:buSzPct val="25000"/>
              <a:buFont typeface="Calibri"/>
              <a:buNone/>
            </a:pPr>
            <a:endParaRPr/>
          </a:p>
          <a:p>
            <a:pPr marL="0" marR="0" lvl="0" indent="0" algn="l" rtl="0">
              <a:lnSpc>
                <a:spcPct val="100000"/>
              </a:lnSpc>
              <a:spcBef>
                <a:spcPts val="0"/>
              </a:spcBef>
              <a:spcAft>
                <a:spcPts val="0"/>
              </a:spcAft>
              <a:buClr>
                <a:schemeClr val="dk1"/>
              </a:buClr>
              <a:buSzPct val="25000"/>
              <a:buFont typeface="Calibri"/>
              <a:buNone/>
            </a:pPr>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0" name="Shape 27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6101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Number of pixels associated with a maximum NDVI value are shown in the graph for 2003 and 2016. There are more pixels with higher NDVI values for 2016; however this does not indicate the geographic location of the pixels. </a:t>
            </a:r>
          </a:p>
        </p:txBody>
      </p:sp>
      <p:sp>
        <p:nvSpPr>
          <p:cNvPr id="288" name="Shape 288"/>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pPr lvl="0">
                <a:spcBef>
                  <a:spcPts val="0"/>
                </a:spcBef>
                <a:buClr>
                  <a:schemeClr val="dk1"/>
                </a:buClr>
                <a:buSzPct val="25000"/>
                <a:buFont typeface="Calibri"/>
                <a:buNone/>
              </a:pPr>
              <a:t>14</a:t>
            </a:fld>
            <a:endParaRPr lang="en-US"/>
          </a:p>
        </p:txBody>
      </p:sp>
    </p:spTree>
    <p:extLst>
      <p:ext uri="{BB962C8B-B14F-4D97-AF65-F5344CB8AC3E}">
        <p14:creationId xmlns:p14="http://schemas.microsoft.com/office/powerpoint/2010/main" val="1559640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MODIS NDVI percent values were calculated to display the changes occurred between 2003 and 2016. The blue colors present the positive changes and warm colors present negative changes of the NDVI percent values. Also 500 meter elevation data was used to show the cloud forest habitat on Landsat 7 ETM+ (True Color) for March 2000. </a:t>
            </a:r>
          </a:p>
          <a:p>
            <a:pPr lvl="0">
              <a:spcBef>
                <a:spcPts val="0"/>
              </a:spcBef>
              <a:buNone/>
            </a:pPr>
            <a:endParaRPr/>
          </a:p>
          <a:p>
            <a:pPr lvl="0">
              <a:spcBef>
                <a:spcPts val="0"/>
              </a:spcBef>
              <a:buNone/>
            </a:pPr>
            <a:r>
              <a:rPr lang="en-US"/>
              <a:t>The most extreme NDVI decline occurs along the coastal land/water interface, usually near steep slopes and barren shorelines</a:t>
            </a:r>
          </a:p>
        </p:txBody>
      </p:sp>
      <p:sp>
        <p:nvSpPr>
          <p:cNvPr id="295" name="Shape 295"/>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pPr lvl="0">
                <a:spcBef>
                  <a:spcPts val="0"/>
                </a:spcBef>
                <a:buClr>
                  <a:schemeClr val="dk1"/>
                </a:buClr>
                <a:buSzPct val="25000"/>
                <a:buFont typeface="Calibri"/>
                <a:buNone/>
              </a:pPr>
              <a:t>15</a:t>
            </a:fld>
            <a:endParaRPr lang="en-US"/>
          </a:p>
        </p:txBody>
      </p:sp>
    </p:spTree>
    <p:extLst>
      <p:ext uri="{BB962C8B-B14F-4D97-AF65-F5344CB8AC3E}">
        <p14:creationId xmlns:p14="http://schemas.microsoft.com/office/powerpoint/2010/main" val="1936373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Assuming it is percent cloud frequency, these numbers seem low given that in temperate environments there is usually about 1 out of 8 or 16 days has cloud free conditions for a given pixel.</a:t>
            </a:r>
          </a:p>
          <a:p>
            <a:pPr lvl="0">
              <a:spcBef>
                <a:spcPts val="0"/>
              </a:spcBef>
              <a:buClr>
                <a:schemeClr val="dk1"/>
              </a:buClr>
              <a:buSzPct val="91666"/>
              <a:buFont typeface="Arial"/>
              <a:buNone/>
            </a:pPr>
            <a:r>
              <a:rPr lang="en-US"/>
              <a:t>Cloud Frequency Based on Blue Reflectance Threshold of 0.18 or Higher</a:t>
            </a:r>
          </a:p>
          <a:p>
            <a:pPr lvl="0">
              <a:spcBef>
                <a:spcPts val="0"/>
              </a:spcBef>
              <a:buNone/>
            </a:pPr>
            <a:r>
              <a:rPr lang="en-US"/>
              <a:t>- keep in mind that this cloud detection method is probably highly conservative - detection in part depends on the land cover type - clouds in tropical rain forest may have a lower threshold than .18 blue reflectance</a:t>
            </a:r>
          </a:p>
          <a:p>
            <a:pPr lvl="0">
              <a:spcBef>
                <a:spcPts val="0"/>
              </a:spcBef>
              <a:buClr>
                <a:schemeClr val="dk1"/>
              </a:buClr>
              <a:buSzPct val="91666"/>
              <a:buFont typeface="Arial"/>
              <a:buNone/>
            </a:pPr>
            <a:r>
              <a:rPr lang="en-US"/>
              <a:t>this method is only for atmospheric contamination from clouds - it doesn't classify bad data due to aerosol contamination or poor viewing geometry (off nadir looks)</a:t>
            </a:r>
          </a:p>
          <a:p>
            <a:pPr lvl="0">
              <a:spcBef>
                <a:spcPts val="0"/>
              </a:spcBef>
              <a:buNone/>
            </a:pPr>
            <a:endParaRPr/>
          </a:p>
        </p:txBody>
      </p:sp>
      <p:sp>
        <p:nvSpPr>
          <p:cNvPr id="312" name="Shape 312"/>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pPr lvl="0">
                <a:spcBef>
                  <a:spcPts val="0"/>
                </a:spcBef>
                <a:buClr>
                  <a:schemeClr val="dk1"/>
                </a:buClr>
                <a:buSzPct val="25000"/>
                <a:buFont typeface="Calibri"/>
                <a:buNone/>
              </a:pPr>
              <a:t>16</a:t>
            </a:fld>
            <a:endParaRPr lang="en-US"/>
          </a:p>
        </p:txBody>
      </p:sp>
    </p:spTree>
    <p:extLst>
      <p:ext uri="{BB962C8B-B14F-4D97-AF65-F5344CB8AC3E}">
        <p14:creationId xmlns:p14="http://schemas.microsoft.com/office/powerpoint/2010/main" val="183829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pPr lvl="0">
                <a:spcBef>
                  <a:spcPts val="0"/>
                </a:spcBef>
                <a:buClr>
                  <a:schemeClr val="dk1"/>
                </a:buClr>
                <a:buSzPct val="25000"/>
                <a:buFont typeface="Calibri"/>
                <a:buNone/>
              </a:pPr>
              <a:t>17</a:t>
            </a:fld>
            <a:endParaRPr lang="en-US"/>
          </a:p>
        </p:txBody>
      </p:sp>
    </p:spTree>
    <p:extLst>
      <p:ext uri="{BB962C8B-B14F-4D97-AF65-F5344CB8AC3E}">
        <p14:creationId xmlns:p14="http://schemas.microsoft.com/office/powerpoint/2010/main" val="2743367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5" name="Shape 32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Coral reef bleaching is closely related to sea surface temperature anomaly and biophysical parameters in the ocean. Corals shares a symbiotic relationship with the microscopic algae called zooxanthellae. The algae that live in the tissues of corals are their main food source. When the symbiotic relationship is stressed due to abnormal SST or pollution, these algae tend to leave corals’ tissues. The presence of these algae can be assessed by chlorophyll-a concentration. </a:t>
            </a:r>
          </a:p>
          <a:p>
            <a:pPr marL="0" marR="0" lvl="0" indent="0" algn="l" rtl="0">
              <a:lnSpc>
                <a:spcPct val="100000"/>
              </a:lnSpc>
              <a:spcBef>
                <a:spcPts val="0"/>
              </a:spcBef>
              <a:spcAft>
                <a:spcPts val="0"/>
              </a:spcAft>
              <a:buClr>
                <a:schemeClr val="dk1"/>
              </a:buClr>
              <a:buSzPct val="25000"/>
              <a:buFont typeface="Calibri"/>
              <a:buNone/>
            </a:pPr>
            <a:r>
              <a:rPr lang="en-US"/>
              <a:t>Products of chlorophyll-a are traditionally derived using empirical algorithm, but recent studies have shown there could be significant uncertainties present in those products. Therefore, remote sensing reflectance and inherent optical properties data derived by quasi-analytical algorithm is applied in more and more researches to infer chlorophyll-a concentration and water qualities.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6" name="Shape 32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0949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5" name="Shape 335"/>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The European Space Agency derives products from RAW MERIS data for the public.  These products are known as level 2 products.  ESA’s TSS model uses a Neural Network as part of their methodology for determining TSS.  This allows the computer to create a model based off the same neuron pattern used by the human brain that can use initial results to cycle back on itself and enhance results.  20 TSS maps were averaged taking into account cloud coverage to create a mean image to give a snapshot of TSS through the years.  Bahias Wafer, Chatham, and Iglesias are highlighted because of plumes of TSS emanating from them. The bays are the same place you expect to see frequent land cover change </a:t>
            </a:r>
          </a:p>
          <a:p>
            <a:pPr marL="0" marR="0" lvl="0" indent="0" algn="l" rtl="0">
              <a:lnSpc>
                <a:spcPct val="100000"/>
              </a:lnSpc>
              <a:spcBef>
                <a:spcPts val="0"/>
              </a:spcBef>
              <a:spcAft>
                <a:spcPts val="0"/>
              </a:spcAft>
              <a:buClr>
                <a:schemeClr val="dk1"/>
              </a:buClr>
              <a:buSzPct val="25000"/>
              <a:buFont typeface="Calibri"/>
              <a:buNone/>
            </a:pPr>
            <a:endParaRPr/>
          </a:p>
          <a:p>
            <a:pPr lvl="0" rtl="0">
              <a:lnSpc>
                <a:spcPct val="107916"/>
              </a:lnSpc>
              <a:spcBef>
                <a:spcPts val="0"/>
              </a:spcBef>
              <a:buClr>
                <a:schemeClr val="dk1"/>
              </a:buClr>
              <a:buSzPct val="91666"/>
              <a:buFont typeface="Arial"/>
              <a:buNone/>
            </a:pPr>
            <a:r>
              <a:rPr lang="en-US"/>
              <a:t>European Space Agency. (2015), ENVISAT </a:t>
            </a:r>
            <a:r>
              <a:rPr lang="en-US" i="1"/>
              <a:t>MERIS User Handbook, 2 (1)</a:t>
            </a:r>
          </a:p>
          <a:p>
            <a:pPr lvl="0" rtl="0">
              <a:lnSpc>
                <a:spcPct val="107916"/>
              </a:lnSpc>
              <a:spcBef>
                <a:spcPts val="0"/>
              </a:spcBef>
              <a:buClr>
                <a:schemeClr val="dk1"/>
              </a:buClr>
              <a:buSzPct val="91666"/>
              <a:buFont typeface="Arial"/>
              <a:buNone/>
            </a:pPr>
            <a:endParaRPr i="1"/>
          </a:p>
          <a:p>
            <a:pPr lvl="0" rtl="0">
              <a:lnSpc>
                <a:spcPct val="107916"/>
              </a:lnSpc>
              <a:spcBef>
                <a:spcPts val="0"/>
              </a:spcBef>
              <a:buClr>
                <a:schemeClr val="dk1"/>
              </a:buClr>
              <a:buSzPct val="91666"/>
              <a:buFont typeface="Arial"/>
              <a:buNone/>
            </a:pPr>
            <a:r>
              <a:rPr lang="en-US"/>
              <a:t>This island receives an incredible amount of rainfall. To me that must contribute to the TSS levels in the coastal water around island</a:t>
            </a:r>
          </a:p>
        </p:txBody>
      </p:sp>
      <p:sp>
        <p:nvSpPr>
          <p:cNvPr id="336" name="Shape 33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876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Isla del Coco is located 532 km off of the Pacific Coast of Costa Rica. It was declared a National Park in 1978 and is a UNESCO World Heritage site. The island has native species unique to the island making conservation very important. The island is also home to cloud forest but decreased cloud coverage over these areas could threaten this unique ecosystem. The island is also surrounded by a diverse marine community in large part due to the presence of coral reefs. In order to assess all of these different environmental variables the team used data from 2000 - 2016 in order to study the island and its surrounding waters.</a:t>
            </a:r>
            <a:r>
              <a:rPr lang="en-US"/>
              <a:t> </a:t>
            </a:r>
          </a:p>
        </p:txBody>
      </p:sp>
      <p:sp>
        <p:nvSpPr>
          <p:cNvPr id="105" name="Shape 10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99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This map is a very similar map to the MERIS Mean TSS map in the previous slide with a few differences.  First this map uses newly acquired data from landsat 8 OLI using 8 scenes from 2014-2016.  LS8 data in this case was not atmospherically corrected so it had be done using a plugin in QGIS. Once corrected an algorithm chosen based on the similarity of study sites was chosen to derive TSS.  A Major difference created by this is the different scale of TSS values. This means that you can not compare data values between the two maps however the spatial pattern can still be compared. TSS is still emanating from the bays </a:t>
            </a:r>
          </a:p>
          <a:p>
            <a:pPr marL="0" marR="0" lvl="0" indent="0" algn="l" rtl="0">
              <a:lnSpc>
                <a:spcPct val="100000"/>
              </a:lnSpc>
              <a:spcBef>
                <a:spcPts val="0"/>
              </a:spcBef>
              <a:spcAft>
                <a:spcPts val="0"/>
              </a:spcAft>
              <a:buClr>
                <a:schemeClr val="dk1"/>
              </a:buClr>
              <a:buSzPct val="25000"/>
              <a:buFont typeface="Calibri"/>
              <a:buNone/>
            </a:pPr>
            <a:endParaRPr/>
          </a:p>
          <a:p>
            <a:pPr marL="0" marR="0" lvl="0" indent="0" algn="l" rtl="0">
              <a:lnSpc>
                <a:spcPct val="100000"/>
              </a:lnSpc>
              <a:spcBef>
                <a:spcPts val="0"/>
              </a:spcBef>
              <a:spcAft>
                <a:spcPts val="0"/>
              </a:spcAft>
              <a:buClr>
                <a:schemeClr val="dk1"/>
              </a:buClr>
              <a:buSzPct val="25000"/>
              <a:buFont typeface="Calibri"/>
              <a:buNone/>
            </a:pPr>
            <a:r>
              <a:rPr lang="en-US"/>
              <a:t>Min, J.-E.; Ryu, J.-H.; Lee, S.; Son, S. Monitoring of suspended sediment variation using Landsat and MODIS in the Saemangeum Coastal Area of Korea. Mar. Pollut. Bull. 2012, 64, 382–390.</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9" name="Shape 359"/>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6797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Sites for TSS sampling</a:t>
            </a:r>
          </a:p>
        </p:txBody>
      </p:sp>
      <p:sp>
        <p:nvSpPr>
          <p:cNvPr id="376" name="Shape 376"/>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pPr lvl="0">
                <a:spcBef>
                  <a:spcPts val="0"/>
                </a:spcBef>
                <a:buClr>
                  <a:schemeClr val="dk1"/>
                </a:buClr>
                <a:buSzPct val="25000"/>
                <a:buFont typeface="Calibri"/>
                <a:buNone/>
              </a:pPr>
              <a:t>21</a:t>
            </a:fld>
            <a:endParaRPr lang="en-US"/>
          </a:p>
        </p:txBody>
      </p:sp>
    </p:spTree>
    <p:extLst>
      <p:ext uri="{BB962C8B-B14F-4D97-AF65-F5344CB8AC3E}">
        <p14:creationId xmlns:p14="http://schemas.microsoft.com/office/powerpoint/2010/main" val="988729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This XY plot shows the mean value of TSS collected from sample areas for each cloud free date using MERIS. </a:t>
            </a:r>
          </a:p>
        </p:txBody>
      </p:sp>
      <p:sp>
        <p:nvSpPr>
          <p:cNvPr id="383" name="Shape 38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pPr lvl="0">
                <a:spcBef>
                  <a:spcPts val="0"/>
                </a:spcBef>
                <a:buClr>
                  <a:schemeClr val="dk1"/>
                </a:buClr>
                <a:buSzPct val="25000"/>
                <a:buFont typeface="Calibri"/>
                <a:buNone/>
              </a:pPr>
              <a:t>22</a:t>
            </a:fld>
            <a:endParaRPr lang="en-US"/>
          </a:p>
        </p:txBody>
      </p:sp>
    </p:spTree>
    <p:extLst>
      <p:ext uri="{BB962C8B-B14F-4D97-AF65-F5344CB8AC3E}">
        <p14:creationId xmlns:p14="http://schemas.microsoft.com/office/powerpoint/2010/main" val="4252247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US"/>
              <a:t>This XY plot shows the mean value of TSS collected from sample areas for each cloud free date using landsat 8. Bahia Wafer is consistently high</a:t>
            </a:r>
          </a:p>
        </p:txBody>
      </p:sp>
      <p:sp>
        <p:nvSpPr>
          <p:cNvPr id="390" name="Shape 390"/>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23</a:t>
            </a:fld>
            <a:endParaRPr lang="en-US"/>
          </a:p>
        </p:txBody>
      </p:sp>
    </p:spTree>
    <p:extLst>
      <p:ext uri="{BB962C8B-B14F-4D97-AF65-F5344CB8AC3E}">
        <p14:creationId xmlns:p14="http://schemas.microsoft.com/office/powerpoint/2010/main" val="3599765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6" name="Shape 39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TSS is originating from the bays and any changes in these areas should be considered as it could increase total suspended sediment in the water column and affect coral health. </a:t>
            </a:r>
          </a:p>
        </p:txBody>
      </p:sp>
      <p:sp>
        <p:nvSpPr>
          <p:cNvPr id="397" name="Shape 39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9247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3" name="Shape 403"/>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MERIS and Landsat have different sensors and parameters, that combined with the use of different algorithms makes it hard to compare the images beyond visually.  Imagery was taken in an opportunistic fashion based on cloud free imagery availability.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4" name="Shape 40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5513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0" name="Shape 410"/>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Applying methodologies described in this study to higher resolution data could enhance results in land cover and change detection.  An attempt at coral reef mapping using Mishra et al. water column correction was done but landsat 8 resolution proved to be to low for meaningful results.</a:t>
            </a:r>
          </a:p>
        </p:txBody>
      </p:sp>
      <p:sp>
        <p:nvSpPr>
          <p:cNvPr id="411" name="Shape 41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4636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0" name="Shape 420"/>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263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Those monitoring the island would like to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Image Source: http://commons.wikimedia.org/wiki/File:Claude_Monet_-_The_Magpie_-_Google_Art_Project.jpg</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0310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Many factors can impact biodiversity of the ocean surrounding the Cocos.  Costa Rica is concerned about protecting diversity to do this they would like to monitor coral reefs surrounding the Cocos island which serve as habitat for a variety of animals.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Image Source: http://commons.wikimedia.org/wiki/File:Claude_Monet_-_The_Magpie_-_Google_Art_Project.jpg</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4" name="Shape 12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3233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project partnered with the Área de Conservación Marina Isla del Coco (ACMIC), the Sistema Nacional de Áreas de Conservación de Costa Rica (SINAC), the Ministry of Environment and Energy, Water Directorate (DA-MINAE) of Costa Rica and the Embassy of Costa Rica to the United states.</a:t>
            </a:r>
            <a:br>
              <a:rPr lang="en-US" sz="1200" b="0" i="0" u="none" strike="noStrike" cap="none">
                <a:solidFill>
                  <a:schemeClr val="dk1"/>
                </a:solidFill>
                <a:latin typeface="Calibri"/>
                <a:ea typeface="Calibri"/>
                <a:cs typeface="Calibri"/>
                <a:sym typeface="Calibri"/>
              </a:rPr>
            </a:br>
            <a:endParaRPr lang="en-US"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Image Source: http://commons.wikimedia.org/wiki/File:Claude_Monet_-_The_Magpie_-_Google_Art_Project.jpg</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8552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project aims to generate an overall assessment of the island vegetation and ocean parameters surrounding the island. First the team worked to evaluate historical and current changes in vegetation health over time to create a time series analysis of vegetation. The team also created a land cover map. To assess different ocean parameters important to the health of the marine ecosystem the team estimated suspended sediment (SSD), detected changes in different biophysical parameteres in the water, and studied variations in sea surface temperature (SST). Lastly, the team analyzed cloud coverage over the island and created a time series using this information.</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Image Source: http://commons.wikimedia.org/wiki/File:Claude_Monet_-_The_Magpie_-_Google_Art_Project.jpg</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4" name="Shape 14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3442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 name="Shape 153"/>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team used Landsat 7 Enhanced Thematic Mapper Plus (ETM+) and Landsat 8 Operational Land Imager (OLI) in order to assess vegetation change over the study period. In addition, the team used the Moderate Resolution Imaging Spectroradiometer (MODIS) aboard the Aqua and Terra satellites to evaluate ocean parameters and vegetation respectively. To further assess ocean parameters the team used the Medium-resolution Image Spectrometer board the European Space Agency’s Envisat as well as Sentinel-2.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NOTE: For every image on the slide include an image source in the speaker notes (ex. URL; Name, Affiliation, etc.)</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Image Source: </a:t>
            </a:r>
            <a:r>
              <a:rPr lang="en-US"/>
              <a:t>Envisat </a:t>
            </a:r>
            <a:r>
              <a:rPr lang="en-US" sz="1200" b="0" i="0" u="none" strike="noStrike" cap="none">
                <a:solidFill>
                  <a:schemeClr val="dk1"/>
                </a:solidFill>
                <a:latin typeface="Calibri"/>
                <a:ea typeface="Calibri"/>
                <a:cs typeface="Calibri"/>
                <a:sym typeface="Calibri"/>
              </a:rPr>
              <a:t>MERIS</a:t>
            </a:r>
            <a:r>
              <a:rPr lang="en-US"/>
              <a:t>, ESA</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54" name="Shape 15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4717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b="1"/>
              <a:t>Cloud Frequency:</a:t>
            </a:r>
          </a:p>
          <a:p>
            <a:pPr marL="0" marR="0" lvl="0" indent="0" algn="l" rtl="0">
              <a:spcBef>
                <a:spcPts val="0"/>
              </a:spcBef>
              <a:buClr>
                <a:schemeClr val="dk1"/>
              </a:buClr>
              <a:buSzPct val="25000"/>
              <a:buFont typeface="Calibri"/>
              <a:buNone/>
            </a:pPr>
            <a:r>
              <a:rPr lang="en-US" b="1"/>
              <a:t>Land Classification</a:t>
            </a:r>
            <a:r>
              <a:rPr lang="en-US"/>
              <a:t>: Landsat 7 ETM+ was used to create a land cover classification map of the island for March 2000. Landsat 8 OLI was used to classify the island for October 2016. Pre-processing included TOA of each band of both satellite images. Next, an unsupervised classification clustering algorithm was used. The number of classes were set to 100, 20 maximum iterations, and a threshold of 95. The classes were than grouped and recoded to it’s appropriate land feature. An accuracy assessment of 259 random point was performed to assess similarities between the classified image and the satellite image. This process is done for both Landsat images. Land cover mapping can help view physical changes of vegetation on the island.</a:t>
            </a:r>
          </a:p>
          <a:p>
            <a:pPr marL="0" marR="0" lvl="0" indent="0" algn="l" rtl="0">
              <a:spcBef>
                <a:spcPts val="0"/>
              </a:spcBef>
              <a:buClr>
                <a:schemeClr val="dk1"/>
              </a:buClr>
              <a:buSzPct val="25000"/>
              <a:buFont typeface="Calibri"/>
              <a:buNone/>
            </a:pPr>
            <a:endParaRPr b="1"/>
          </a:p>
          <a:p>
            <a:pPr marL="0" marR="0" lvl="0" indent="0" algn="l" rtl="0">
              <a:spcBef>
                <a:spcPts val="0"/>
              </a:spcBef>
              <a:buClr>
                <a:schemeClr val="dk1"/>
              </a:buClr>
              <a:buSzPct val="25000"/>
              <a:buFont typeface="Calibri"/>
              <a:buNone/>
            </a:pPr>
            <a:r>
              <a:rPr lang="en-US" b="1"/>
              <a:t>NDVI Analysis</a:t>
            </a:r>
            <a:r>
              <a:rPr lang="en-US"/>
              <a:t>: Aqua and Terra MODIS(13Q1) products  were obtained to evaluate the vegetation health condition for 2003 and 2016 using the Normalized Difference Vegetation Index (NDVI) subdataset. Model builder tool in ArcMap (10.4) was used to extract, clip, and reproject  the NDVI values within the study area. Additionally, the maximum NDVI values were calculated for each month, season, and year to assess the changes occurring to the vegetation health condition. </a:t>
            </a:r>
          </a:p>
        </p:txBody>
      </p:sp>
      <p:sp>
        <p:nvSpPr>
          <p:cNvPr id="173" name="Shape 17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662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we used a variety of space borne sensors to and processes to create time series analysis for TSS, SST, and biophysical variables. Methodology will be discussed in more depth in later slides.</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99" name="Shape 199"/>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5562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4" name="Shape 14"/>
          <p:cNvSpPr txBox="1"/>
          <p:nvPr/>
        </p:nvSpPr>
        <p:spPr>
          <a:xfrm>
            <a:off x="8944500"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National Aeronautics and</a:t>
            </a:r>
          </a:p>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Space Administration</a:t>
            </a:r>
          </a:p>
        </p:txBody>
      </p:sp>
      <p:cxnSp>
        <p:nvCxnSpPr>
          <p:cNvPr id="15" name="Shape 15"/>
          <p:cNvCxnSpPr/>
          <p:nvPr/>
        </p:nvCxnSpPr>
        <p:spPr>
          <a:xfrm>
            <a:off x="10930200"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 name="Shape 18"/>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19" name="Shape 19"/>
          <p:cNvSpPr txBox="1">
            <a:spLocks noGrp="1"/>
          </p:cNvSpPr>
          <p:nvPr>
            <p:ph type="title"/>
          </p:nvPr>
        </p:nvSpPr>
        <p:spPr>
          <a:xfrm>
            <a:off x="1000125" y="365121"/>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3289B4"/>
              </a:buClr>
              <a:buFont typeface="Century Gothic"/>
              <a:buNone/>
              <a:defRPr sz="4800" b="0" i="0" u="none" strike="noStrike" cap="none">
                <a:solidFill>
                  <a:srgbClr val="3289B4"/>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 name="Shape 20"/>
          <p:cNvSpPr>
            <a:spLocks noGrp="1"/>
          </p:cNvSpPr>
          <p:nvPr>
            <p:ph type="pic" idx="2"/>
          </p:nvPr>
        </p:nvSpPr>
        <p:spPr>
          <a:xfrm>
            <a:off x="0" y="931498"/>
            <a:ext cx="7008813" cy="5880476"/>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7436064" y="931499"/>
            <a:ext cx="3797206" cy="5880476"/>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128"/>
            <a:ext cx="12192000" cy="45718"/>
          </a:xfrm>
          <a:prstGeom prst="rect">
            <a:avLst/>
          </a:prstGeom>
          <a:solidFill>
            <a:srgbClr val="3289B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5" name="Shape 25"/>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26" name="Shape 26"/>
          <p:cNvSpPr txBox="1">
            <a:spLocks noGrp="1"/>
          </p:cNvSpPr>
          <p:nvPr>
            <p:ph type="title"/>
          </p:nvPr>
        </p:nvSpPr>
        <p:spPr>
          <a:xfrm>
            <a:off x="1000125" y="365121"/>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3289B4"/>
              </a:buClr>
              <a:buFont typeface="Century Gothic"/>
              <a:buNone/>
              <a:defRPr sz="4800" b="0" i="0" u="none" strike="noStrike" cap="none">
                <a:solidFill>
                  <a:srgbClr val="3289B4"/>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a:spLocks noGrp="1"/>
          </p:cNvSpPr>
          <p:nvPr>
            <p:ph type="pic" idx="2"/>
          </p:nvPr>
        </p:nvSpPr>
        <p:spPr>
          <a:xfrm>
            <a:off x="0" y="3456417"/>
            <a:ext cx="12192000" cy="3354936"/>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1000125" y="993665"/>
            <a:ext cx="10233148" cy="21860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09900"/>
            <a:ext cx="12192000" cy="45718"/>
          </a:xfrm>
          <a:prstGeom prst="rect">
            <a:avLst/>
          </a:prstGeom>
          <a:solidFill>
            <a:srgbClr val="3289B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H">
    <p:spTree>
      <p:nvGrpSpPr>
        <p:cNvPr id="1" name="Shape 30"/>
        <p:cNvGrpSpPr/>
        <p:nvPr/>
      </p:nvGrpSpPr>
      <p:grpSpPr>
        <a:xfrm>
          <a:off x="0" y="0"/>
          <a:ext cx="0" cy="0"/>
          <a:chOff x="0" y="0"/>
          <a:chExt cx="0" cy="0"/>
        </a:xfrm>
      </p:grpSpPr>
      <p:pic>
        <p:nvPicPr>
          <p:cNvPr id="31" name="Shape 31"/>
          <p:cNvPicPr preferRelativeResize="0"/>
          <p:nvPr/>
        </p:nvPicPr>
        <p:blipFill rotWithShape="1">
          <a:blip r:embed="rId2">
            <a:alphaModFix/>
          </a:blip>
          <a:srcRect/>
          <a:stretch/>
        </p:blipFill>
        <p:spPr>
          <a:xfrm>
            <a:off x="0" y="3437551"/>
            <a:ext cx="12192000" cy="6858000"/>
          </a:xfrm>
          <a:prstGeom prst="rect">
            <a:avLst/>
          </a:prstGeom>
          <a:noFill/>
          <a:ln>
            <a:noFill/>
          </a:ln>
        </p:spPr>
      </p:pic>
      <p:pic>
        <p:nvPicPr>
          <p:cNvPr id="32" name="Shape 32"/>
          <p:cNvPicPr preferRelativeResize="0"/>
          <p:nvPr/>
        </p:nvPicPr>
        <p:blipFill rotWithShape="1">
          <a:blip r:embed="rId3">
            <a:alphaModFix/>
          </a:blip>
          <a:srcRect/>
          <a:stretch/>
        </p:blipFill>
        <p:spPr>
          <a:xfrm>
            <a:off x="11233003" y="3570596"/>
            <a:ext cx="382561" cy="382561"/>
          </a:xfrm>
          <a:prstGeom prst="rect">
            <a:avLst/>
          </a:prstGeom>
          <a:noFill/>
          <a:ln>
            <a:noFill/>
          </a:ln>
        </p:spPr>
      </p:pic>
      <p:sp>
        <p:nvSpPr>
          <p:cNvPr id="33" name="Shape 33"/>
          <p:cNvSpPr txBox="1">
            <a:spLocks noGrp="1"/>
          </p:cNvSpPr>
          <p:nvPr>
            <p:ph type="title"/>
          </p:nvPr>
        </p:nvSpPr>
        <p:spPr>
          <a:xfrm>
            <a:off x="1000125" y="3794123"/>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3289B4"/>
              </a:buClr>
              <a:buFont typeface="Century Gothic"/>
              <a:buNone/>
              <a:defRPr sz="4800" b="0" i="0" u="none" strike="noStrike" cap="none">
                <a:solidFill>
                  <a:srgbClr val="3289B4"/>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4" name="Shape 34"/>
          <p:cNvSpPr>
            <a:spLocks noGrp="1"/>
          </p:cNvSpPr>
          <p:nvPr>
            <p:ph type="pic" idx="2"/>
          </p:nvPr>
        </p:nvSpPr>
        <p:spPr>
          <a:xfrm>
            <a:off x="0" y="46648"/>
            <a:ext cx="12192000" cy="3390904"/>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5" name="Shape 35"/>
          <p:cNvSpPr txBox="1">
            <a:spLocks noGrp="1"/>
          </p:cNvSpPr>
          <p:nvPr>
            <p:ph type="body" idx="1"/>
          </p:nvPr>
        </p:nvSpPr>
        <p:spPr>
          <a:xfrm>
            <a:off x="1000125" y="4432151"/>
            <a:ext cx="10233148" cy="219455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p:nvPr/>
        </p:nvSpPr>
        <p:spPr>
          <a:xfrm>
            <a:off x="0" y="0"/>
            <a:ext cx="12192000" cy="45718"/>
          </a:xfrm>
          <a:prstGeom prst="rect">
            <a:avLst/>
          </a:prstGeom>
          <a:solidFill>
            <a:srgbClr val="3289B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Key Points">
    <p:spTree>
      <p:nvGrpSpPr>
        <p:cNvPr id="1" name="Shape 37"/>
        <p:cNvGrpSpPr/>
        <p:nvPr/>
      </p:nvGrpSpPr>
      <p:grpSpPr>
        <a:xfrm>
          <a:off x="0" y="0"/>
          <a:ext cx="0" cy="0"/>
          <a:chOff x="0" y="0"/>
          <a:chExt cx="0" cy="0"/>
        </a:xfrm>
      </p:grpSpPr>
      <p:pic>
        <p:nvPicPr>
          <p:cNvPr id="38" name="Shape 3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9" name="Shape 39"/>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40" name="Shape 40"/>
          <p:cNvSpPr txBox="1">
            <a:spLocks noGrp="1"/>
          </p:cNvSpPr>
          <p:nvPr>
            <p:ph type="body" idx="1"/>
          </p:nvPr>
        </p:nvSpPr>
        <p:spPr>
          <a:xfrm>
            <a:off x="4833257" y="5695687"/>
            <a:ext cx="6400015" cy="111421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Shape 41"/>
          <p:cNvSpPr txBox="1">
            <a:spLocks noGrp="1"/>
          </p:cNvSpPr>
          <p:nvPr>
            <p:ph type="body" idx="2"/>
          </p:nvPr>
        </p:nvSpPr>
        <p:spPr>
          <a:xfrm>
            <a:off x="1000125" y="1165799"/>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3289B4"/>
              </a:buClr>
              <a:buFont typeface="Arial"/>
              <a:buNone/>
              <a:defRPr sz="3600" b="0" i="0" u="none" strike="noStrike" cap="none">
                <a:solidFill>
                  <a:srgbClr val="3289B4"/>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Shape 42"/>
          <p:cNvSpPr txBox="1">
            <a:spLocks noGrp="1"/>
          </p:cNvSpPr>
          <p:nvPr>
            <p:ph type="body" idx="3"/>
          </p:nvPr>
        </p:nvSpPr>
        <p:spPr>
          <a:xfrm>
            <a:off x="4833257" y="1805049"/>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Shape 43"/>
          <p:cNvSpPr txBox="1">
            <a:spLocks noGrp="1"/>
          </p:cNvSpPr>
          <p:nvPr>
            <p:ph type="body" idx="4"/>
          </p:nvPr>
        </p:nvSpPr>
        <p:spPr>
          <a:xfrm>
            <a:off x="1000125" y="5058580"/>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3289B4"/>
              </a:buClr>
              <a:buFont typeface="Arial"/>
              <a:buNone/>
              <a:defRPr sz="3600" b="0" i="0" u="none" strike="noStrike" cap="none">
                <a:solidFill>
                  <a:srgbClr val="3289B4"/>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5"/>
          </p:nvPr>
        </p:nvSpPr>
        <p:spPr>
          <a:xfrm>
            <a:off x="1000125" y="3063682"/>
            <a:ext cx="3393745" cy="1042732"/>
          </a:xfrm>
          <a:prstGeom prst="rect">
            <a:avLst/>
          </a:prstGeom>
          <a:noFill/>
          <a:ln>
            <a:noFill/>
          </a:ln>
        </p:spPr>
        <p:txBody>
          <a:bodyPr lIns="91425" tIns="91425" rIns="91425" bIns="91425" anchor="b" anchorCtr="0"/>
          <a:lstStyle>
            <a:lvl1pPr marL="0" marR="0" lvl="0" indent="0" algn="r" rtl="0">
              <a:lnSpc>
                <a:spcPct val="90000"/>
              </a:lnSpc>
              <a:spcBef>
                <a:spcPts val="1000"/>
              </a:spcBef>
              <a:spcAft>
                <a:spcPts val="0"/>
              </a:spcAft>
              <a:buClr>
                <a:srgbClr val="3289B4"/>
              </a:buClr>
              <a:buFont typeface="Arial"/>
              <a:buNone/>
              <a:defRPr sz="3600" b="0" i="0" u="none" strike="noStrike" cap="none">
                <a:solidFill>
                  <a:srgbClr val="3289B4"/>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body" idx="6"/>
          </p:nvPr>
        </p:nvSpPr>
        <p:spPr>
          <a:xfrm>
            <a:off x="4833257" y="3732285"/>
            <a:ext cx="6400015" cy="112784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p:nvPr/>
        </p:nvSpPr>
        <p:spPr>
          <a:xfrm>
            <a:off x="0" y="6809900"/>
            <a:ext cx="12192000" cy="45718"/>
          </a:xfrm>
          <a:prstGeom prst="rect">
            <a:avLst/>
          </a:prstGeom>
          <a:solidFill>
            <a:srgbClr val="3289B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 name="Shape 47"/>
          <p:cNvSpPr txBox="1">
            <a:spLocks noGrp="1"/>
          </p:cNvSpPr>
          <p:nvPr>
            <p:ph type="title"/>
          </p:nvPr>
        </p:nvSpPr>
        <p:spPr>
          <a:xfrm>
            <a:off x="1000125" y="365121"/>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3289B4"/>
              </a:buClr>
              <a:buFont typeface="Century Gothic"/>
              <a:buNone/>
              <a:defRPr sz="4800" b="0" i="0" u="none" strike="noStrike" cap="none">
                <a:solidFill>
                  <a:srgbClr val="3289B4"/>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Key Points 2">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0" name="Shape 50"/>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51" name="Shape 51"/>
          <p:cNvSpPr txBox="1">
            <a:spLocks noGrp="1"/>
          </p:cNvSpPr>
          <p:nvPr>
            <p:ph type="title"/>
          </p:nvPr>
        </p:nvSpPr>
        <p:spPr>
          <a:xfrm>
            <a:off x="1000125" y="365121"/>
            <a:ext cx="10233148"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3289B4"/>
              </a:buClr>
              <a:buFont typeface="Century Gothic"/>
              <a:buNone/>
              <a:defRPr sz="4800" b="0" i="0" u="none" strike="noStrike" cap="none">
                <a:solidFill>
                  <a:srgbClr val="3289B4"/>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2" name="Shape 52"/>
          <p:cNvSpPr txBox="1">
            <a:spLocks noGrp="1"/>
          </p:cNvSpPr>
          <p:nvPr>
            <p:ph type="body" idx="1"/>
          </p:nvPr>
        </p:nvSpPr>
        <p:spPr>
          <a:xfrm>
            <a:off x="8261871" y="2383475"/>
            <a:ext cx="2961573" cy="442172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txBox="1">
            <a:spLocks noGrp="1"/>
          </p:cNvSpPr>
          <p:nvPr>
            <p:ph type="body" idx="2"/>
          </p:nvPr>
        </p:nvSpPr>
        <p:spPr>
          <a:xfrm>
            <a:off x="1000125" y="1102299"/>
            <a:ext cx="2958688"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3289B4"/>
              </a:buClr>
              <a:buFont typeface="Arial"/>
              <a:buNone/>
              <a:defRPr sz="3600" b="0" i="0" u="none" strike="noStrike" cap="none">
                <a:solidFill>
                  <a:srgbClr val="3289B4"/>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txBox="1">
            <a:spLocks noGrp="1"/>
          </p:cNvSpPr>
          <p:nvPr>
            <p:ph type="body" idx="3"/>
          </p:nvPr>
        </p:nvSpPr>
        <p:spPr>
          <a:xfrm>
            <a:off x="1000125" y="2376659"/>
            <a:ext cx="2958688" cy="442854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Shape 55"/>
          <p:cNvSpPr txBox="1">
            <a:spLocks noGrp="1"/>
          </p:cNvSpPr>
          <p:nvPr>
            <p:ph type="body" idx="4"/>
          </p:nvPr>
        </p:nvSpPr>
        <p:spPr>
          <a:xfrm>
            <a:off x="8261871" y="1097604"/>
            <a:ext cx="2961573"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3289B4"/>
              </a:buClr>
              <a:buFont typeface="Arial"/>
              <a:buNone/>
              <a:defRPr sz="3600" b="0" i="0" u="none" strike="noStrike" cap="none">
                <a:solidFill>
                  <a:srgbClr val="3289B4"/>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 name="Shape 56"/>
          <p:cNvSpPr txBox="1">
            <a:spLocks noGrp="1"/>
          </p:cNvSpPr>
          <p:nvPr>
            <p:ph type="body" idx="5"/>
          </p:nvPr>
        </p:nvSpPr>
        <p:spPr>
          <a:xfrm>
            <a:off x="4496694" y="1097604"/>
            <a:ext cx="3227295" cy="1042732"/>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rgbClr val="3289B4"/>
              </a:buClr>
              <a:buFont typeface="Arial"/>
              <a:buNone/>
              <a:defRPr sz="3600" b="0" i="0" u="none" strike="noStrike" cap="none">
                <a:solidFill>
                  <a:srgbClr val="3289B4"/>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 name="Shape 57"/>
          <p:cNvSpPr txBox="1">
            <a:spLocks noGrp="1"/>
          </p:cNvSpPr>
          <p:nvPr>
            <p:ph type="body" idx="6"/>
          </p:nvPr>
        </p:nvSpPr>
        <p:spPr>
          <a:xfrm>
            <a:off x="4496694" y="2376659"/>
            <a:ext cx="3227295" cy="442854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Shape 58"/>
          <p:cNvSpPr/>
          <p:nvPr/>
        </p:nvSpPr>
        <p:spPr>
          <a:xfrm>
            <a:off x="0" y="6809900"/>
            <a:ext cx="12192000" cy="45718"/>
          </a:xfrm>
          <a:prstGeom prst="rect">
            <a:avLst/>
          </a:prstGeom>
          <a:solidFill>
            <a:srgbClr val="3289B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1" name="Shape 61"/>
          <p:cNvSpPr txBox="1">
            <a:spLocks noGrp="1"/>
          </p:cNvSpPr>
          <p:nvPr>
            <p:ph type="title"/>
          </p:nvPr>
        </p:nvSpPr>
        <p:spPr>
          <a:xfrm>
            <a:off x="1000125" y="365121"/>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3289B4"/>
              </a:buClr>
              <a:buFont typeface="Century Gothic"/>
              <a:buNone/>
              <a:defRPr sz="4800" b="0" i="0" u="none" strike="noStrike" cap="none">
                <a:solidFill>
                  <a:srgbClr val="3289B4"/>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2" name="Shape 62"/>
          <p:cNvSpPr/>
          <p:nvPr/>
        </p:nvSpPr>
        <p:spPr>
          <a:xfrm>
            <a:off x="11144250" y="88726"/>
            <a:ext cx="577564" cy="495474"/>
          </a:xfrm>
          <a:prstGeom prst="hexagon">
            <a:avLst>
              <a:gd name="adj" fmla="val 25000"/>
              <a:gd name="vf" fmla="val 11547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3" name="Shape 63"/>
          <p:cNvSpPr/>
          <p:nvPr/>
        </p:nvSpPr>
        <p:spPr>
          <a:xfrm>
            <a:off x="0" y="6809900"/>
            <a:ext cx="12192000" cy="45718"/>
          </a:xfrm>
          <a:prstGeom prst="rect">
            <a:avLst/>
          </a:prstGeom>
          <a:solidFill>
            <a:srgbClr val="3289B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 name="Shape 64"/>
          <p:cNvSpPr txBox="1">
            <a:spLocks noGrp="1"/>
          </p:cNvSpPr>
          <p:nvPr>
            <p:ph type="body" idx="1"/>
          </p:nvPr>
        </p:nvSpPr>
        <p:spPr>
          <a:xfrm>
            <a:off x="1172583" y="1697389"/>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Shape 65"/>
          <p:cNvSpPr txBox="1">
            <a:spLocks noGrp="1"/>
          </p:cNvSpPr>
          <p:nvPr>
            <p:ph type="body" idx="2"/>
          </p:nvPr>
        </p:nvSpPr>
        <p:spPr>
          <a:xfrm>
            <a:off x="1172582" y="3287942"/>
            <a:ext cx="981892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txBox="1">
            <a:spLocks noGrp="1"/>
          </p:cNvSpPr>
          <p:nvPr>
            <p:ph type="body" idx="3"/>
          </p:nvPr>
        </p:nvSpPr>
        <p:spPr>
          <a:xfrm>
            <a:off x="1172583" y="4904821"/>
            <a:ext cx="9818919"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7" name="Shape 67"/>
          <p:cNvSpPr/>
          <p:nvPr/>
        </p:nvSpPr>
        <p:spPr>
          <a:xfrm>
            <a:off x="0" y="6420217"/>
            <a:ext cx="12192000"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600" b="0" i="1" u="none" strike="noStrike" cap="none">
              <a:solidFill>
                <a:srgbClr val="757070"/>
              </a:solidFill>
              <a:latin typeface="Arial"/>
              <a:ea typeface="Arial"/>
              <a:cs typeface="Arial"/>
              <a:sym typeface="Arial"/>
            </a:endParaRPr>
          </a:p>
        </p:txBody>
      </p:sp>
      <p:pic>
        <p:nvPicPr>
          <p:cNvPr id="68" name="Shape 68"/>
          <p:cNvPicPr preferRelativeResize="0"/>
          <p:nvPr/>
        </p:nvPicPr>
        <p:blipFill rotWithShape="1">
          <a:blip r:embed="rId3">
            <a:alphaModFix/>
          </a:blip>
          <a:srcRect/>
          <a:stretch/>
        </p:blipFill>
        <p:spPr>
          <a:xfrm>
            <a:off x="11212103" y="114546"/>
            <a:ext cx="422908" cy="4279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76"/>
        <p:cNvGrpSpPr/>
        <p:nvPr/>
      </p:nvGrpSpPr>
      <p:grpSpPr>
        <a:xfrm>
          <a:off x="0" y="0"/>
          <a:ext cx="0" cy="0"/>
          <a:chOff x="0" y="0"/>
          <a:chExt cx="0" cy="0"/>
        </a:xfrm>
      </p:grpSpPr>
      <p:pic>
        <p:nvPicPr>
          <p:cNvPr id="77" name="Shape 7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8" name="Shape 78"/>
          <p:cNvPicPr preferRelativeResize="0"/>
          <p:nvPr/>
        </p:nvPicPr>
        <p:blipFill rotWithShape="1">
          <a:blip r:embed="rId3">
            <a:alphaModFix/>
          </a:blip>
          <a:srcRect/>
          <a:stretch/>
        </p:blipFill>
        <p:spPr>
          <a:xfrm>
            <a:off x="11233003" y="133043"/>
            <a:ext cx="382561" cy="382561"/>
          </a:xfrm>
          <a:prstGeom prst="rect">
            <a:avLst/>
          </a:prstGeom>
          <a:noFill/>
          <a:ln>
            <a:noFill/>
          </a:ln>
        </p:spPr>
      </p:pic>
      <p:sp>
        <p:nvSpPr>
          <p:cNvPr id="79" name="Shape 79"/>
          <p:cNvSpPr txBox="1">
            <a:spLocks noGrp="1"/>
          </p:cNvSpPr>
          <p:nvPr>
            <p:ph type="title"/>
          </p:nvPr>
        </p:nvSpPr>
        <p:spPr>
          <a:xfrm>
            <a:off x="1000125" y="365121"/>
            <a:ext cx="9413276" cy="4794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rgbClr val="3289B4"/>
              </a:buClr>
              <a:buFont typeface="Century Gothic"/>
              <a:buNone/>
              <a:defRPr sz="4800" b="0" i="0" u="none" strike="noStrike" cap="none">
                <a:solidFill>
                  <a:srgbClr val="3289B4"/>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0" name="Shape 80"/>
          <p:cNvSpPr>
            <a:spLocks noGrp="1"/>
          </p:cNvSpPr>
          <p:nvPr>
            <p:ph type="pic" idx="2"/>
          </p:nvPr>
        </p:nvSpPr>
        <p:spPr>
          <a:xfrm>
            <a:off x="5183187" y="931498"/>
            <a:ext cx="7008813" cy="5880781"/>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1" name="Shape 81"/>
          <p:cNvSpPr txBox="1">
            <a:spLocks noGrp="1"/>
          </p:cNvSpPr>
          <p:nvPr>
            <p:ph type="body" idx="1"/>
          </p:nvPr>
        </p:nvSpPr>
        <p:spPr>
          <a:xfrm>
            <a:off x="1000125" y="931498"/>
            <a:ext cx="3743996" cy="5880781"/>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82" name="Shape 82"/>
          <p:cNvSpPr/>
          <p:nvPr/>
        </p:nvSpPr>
        <p:spPr>
          <a:xfrm>
            <a:off x="0" y="6812281"/>
            <a:ext cx="12192000" cy="45718"/>
          </a:xfrm>
          <a:prstGeom prst="rect">
            <a:avLst/>
          </a:prstGeom>
          <a:solidFill>
            <a:srgbClr val="3289B4"/>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entury Gothic"/>
              <a:buNone/>
              <a:defRPr sz="4400" b="0" i="0" u="none" strike="noStrike" cap="none">
                <a:solidFill>
                  <a:schemeClr val="dk1"/>
                </a:solidFill>
                <a:latin typeface="Century Gothic"/>
                <a:ea typeface="Century Gothic"/>
                <a:cs typeface="Century Gothic"/>
                <a:sym typeface="Century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355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entury Gothic"/>
                <a:ea typeface="Century Gothic"/>
                <a:cs typeface="Century Gothic"/>
                <a:sym typeface="Century Gothic"/>
              </a:defRPr>
            </a:lvl1pPr>
            <a:lvl2pPr marL="7620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684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descr="Website Image2.jpg"/>
          <p:cNvPicPr preferRelativeResize="0"/>
          <p:nvPr/>
        </p:nvPicPr>
        <p:blipFill rotWithShape="1">
          <a:blip r:embed="rId3">
            <a:alphaModFix/>
          </a:blip>
          <a:srcRect l="27792"/>
          <a:stretch/>
        </p:blipFill>
        <p:spPr>
          <a:xfrm>
            <a:off x="0" y="0"/>
            <a:ext cx="8623876" cy="6858000"/>
          </a:xfrm>
          <a:prstGeom prst="rect">
            <a:avLst/>
          </a:prstGeom>
          <a:noFill/>
          <a:ln>
            <a:noFill/>
          </a:ln>
        </p:spPr>
      </p:pic>
      <p:pic>
        <p:nvPicPr>
          <p:cNvPr id="89" name="Shape 89"/>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90" name="Shape 90"/>
          <p:cNvPicPr preferRelativeResize="0"/>
          <p:nvPr/>
        </p:nvPicPr>
        <p:blipFill rotWithShape="1">
          <a:blip r:embed="rId5">
            <a:alphaModFix/>
          </a:blip>
          <a:srcRect/>
          <a:stretch/>
        </p:blipFill>
        <p:spPr>
          <a:xfrm>
            <a:off x="11098742" y="5916930"/>
            <a:ext cx="703119" cy="703119"/>
          </a:xfrm>
          <a:prstGeom prst="rect">
            <a:avLst/>
          </a:prstGeom>
          <a:noFill/>
          <a:ln>
            <a:noFill/>
          </a:ln>
        </p:spPr>
      </p:pic>
      <p:sp>
        <p:nvSpPr>
          <p:cNvPr id="91" name="Shape 91"/>
          <p:cNvSpPr txBox="1"/>
          <p:nvPr/>
        </p:nvSpPr>
        <p:spPr>
          <a:xfrm>
            <a:off x="5604732" y="1123208"/>
            <a:ext cx="5647765" cy="1436913"/>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3289B4"/>
              </a:buClr>
              <a:buSzPct val="25000"/>
              <a:buFont typeface="Century Gothic"/>
              <a:buNone/>
            </a:pPr>
            <a:r>
              <a:rPr lang="en-US" sz="4800" b="1" i="0" u="none" strike="noStrike" cap="none">
                <a:solidFill>
                  <a:srgbClr val="3289B4"/>
                </a:solidFill>
                <a:latin typeface="Century Gothic"/>
                <a:ea typeface="Century Gothic"/>
                <a:cs typeface="Century Gothic"/>
                <a:sym typeface="Century Gothic"/>
              </a:rPr>
              <a:t>COSTA RICA OCEANS</a:t>
            </a:r>
          </a:p>
        </p:txBody>
      </p:sp>
      <p:sp>
        <p:nvSpPr>
          <p:cNvPr id="92" name="Shape 92"/>
          <p:cNvSpPr txBox="1"/>
          <p:nvPr/>
        </p:nvSpPr>
        <p:spPr>
          <a:xfrm>
            <a:off x="5604732" y="2593816"/>
            <a:ext cx="5647764" cy="1418105"/>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3289B4"/>
              </a:buClr>
              <a:buSzPct val="25000"/>
              <a:buFont typeface="Arial"/>
              <a:buNone/>
            </a:pPr>
            <a:r>
              <a:rPr lang="en-US" sz="2000" b="0" i="0" u="none" strike="noStrike" cap="none">
                <a:solidFill>
                  <a:srgbClr val="3289B4"/>
                </a:solidFill>
                <a:latin typeface="Century Gothic"/>
                <a:ea typeface="Century Gothic"/>
                <a:cs typeface="Century Gothic"/>
                <a:sym typeface="Century Gothic"/>
              </a:rPr>
              <a:t>Utilizing NASA Earth Observations to Assess Changes in Vegetation and Marine Environments at the Isla del Coco Marine Reserve </a:t>
            </a:r>
          </a:p>
        </p:txBody>
      </p:sp>
      <p:sp>
        <p:nvSpPr>
          <p:cNvPr id="93" name="Shape 93"/>
          <p:cNvSpPr txBox="1"/>
          <p:nvPr/>
        </p:nvSpPr>
        <p:spPr>
          <a:xfrm>
            <a:off x="5225139" y="5789053"/>
            <a:ext cx="5628299" cy="831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600" b="1" i="0" u="none" strike="noStrike" cap="none">
                <a:solidFill>
                  <a:schemeClr val="lt1"/>
                </a:solidFill>
                <a:latin typeface="Century Gothic"/>
                <a:ea typeface="Century Gothic"/>
                <a:cs typeface="Century Gothic"/>
                <a:sym typeface="Century Gothic"/>
              </a:rPr>
              <a:t>Mobile County Health Department &amp; University of Georgia</a:t>
            </a:r>
          </a:p>
        </p:txBody>
      </p:sp>
      <p:sp>
        <p:nvSpPr>
          <p:cNvPr id="94" name="Shape 94"/>
          <p:cNvSpPr txBox="1"/>
          <p:nvPr/>
        </p:nvSpPr>
        <p:spPr>
          <a:xfrm>
            <a:off x="5982344" y="4405564"/>
            <a:ext cx="2114099"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a:solidFill>
                  <a:srgbClr val="3F3F3F"/>
                </a:solidFill>
                <a:latin typeface="Century Gothic"/>
                <a:ea typeface="Century Gothic"/>
                <a:cs typeface="Century Gothic"/>
                <a:sym typeface="Century Gothic"/>
              </a:rPr>
              <a:t>Yu Chuan Shan</a:t>
            </a:r>
          </a:p>
        </p:txBody>
      </p:sp>
      <p:sp>
        <p:nvSpPr>
          <p:cNvPr id="95" name="Shape 95"/>
          <p:cNvSpPr txBox="1"/>
          <p:nvPr/>
        </p:nvSpPr>
        <p:spPr>
          <a:xfrm>
            <a:off x="5983403" y="4830880"/>
            <a:ext cx="2114099"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a:solidFill>
                  <a:srgbClr val="3F3F3F"/>
                </a:solidFill>
                <a:latin typeface="Century Gothic"/>
                <a:ea typeface="Century Gothic"/>
                <a:cs typeface="Century Gothic"/>
                <a:sym typeface="Century Gothic"/>
              </a:rPr>
              <a:t>Farnaz Bayat</a:t>
            </a:r>
          </a:p>
        </p:txBody>
      </p:sp>
      <p:sp>
        <p:nvSpPr>
          <p:cNvPr id="96" name="Shape 96"/>
          <p:cNvSpPr txBox="1"/>
          <p:nvPr/>
        </p:nvSpPr>
        <p:spPr>
          <a:xfrm>
            <a:off x="8528321" y="4004987"/>
            <a:ext cx="2483100"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a:solidFill>
                  <a:srgbClr val="3F3F3F"/>
                </a:solidFill>
                <a:latin typeface="Century Gothic"/>
                <a:ea typeface="Century Gothic"/>
                <a:cs typeface="Century Gothic"/>
                <a:sym typeface="Century Gothic"/>
              </a:rPr>
              <a:t>Samantha Darring </a:t>
            </a:r>
          </a:p>
        </p:txBody>
      </p:sp>
      <p:sp>
        <p:nvSpPr>
          <p:cNvPr id="97" name="Shape 97"/>
          <p:cNvSpPr txBox="1"/>
          <p:nvPr/>
        </p:nvSpPr>
        <p:spPr>
          <a:xfrm>
            <a:off x="8528335" y="4405639"/>
            <a:ext cx="2114099"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a:solidFill>
                  <a:srgbClr val="3F3F3F"/>
                </a:solidFill>
                <a:latin typeface="Century Gothic"/>
                <a:ea typeface="Century Gothic"/>
                <a:cs typeface="Century Gothic"/>
                <a:sym typeface="Century Gothic"/>
              </a:rPr>
              <a:t>Elaina Gonsoroski</a:t>
            </a:r>
          </a:p>
        </p:txBody>
      </p:sp>
      <p:sp>
        <p:nvSpPr>
          <p:cNvPr id="98" name="Shape 98"/>
          <p:cNvSpPr txBox="1"/>
          <p:nvPr/>
        </p:nvSpPr>
        <p:spPr>
          <a:xfrm>
            <a:off x="8528335" y="4806294"/>
            <a:ext cx="2114099"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a:solidFill>
                  <a:srgbClr val="3F3F3F"/>
                </a:solidFill>
                <a:latin typeface="Century Gothic"/>
                <a:ea typeface="Century Gothic"/>
                <a:cs typeface="Century Gothic"/>
                <a:sym typeface="Century Gothic"/>
              </a:rPr>
              <a:t>Andrew Knight</a:t>
            </a:r>
          </a:p>
        </p:txBody>
      </p:sp>
      <p:sp>
        <p:nvSpPr>
          <p:cNvPr id="99" name="Shape 99"/>
          <p:cNvSpPr txBox="1"/>
          <p:nvPr/>
        </p:nvSpPr>
        <p:spPr>
          <a:xfrm>
            <a:off x="5221217" y="6465928"/>
            <a:ext cx="5628425"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1600" b="0" i="1" u="none" strike="noStrike" cap="none">
                <a:solidFill>
                  <a:schemeClr val="lt1"/>
                </a:solidFill>
                <a:latin typeface="Century Gothic"/>
                <a:ea typeface="Century Gothic"/>
                <a:cs typeface="Century Gothic"/>
                <a:sym typeface="Century Gothic"/>
              </a:rPr>
              <a:t>2017 Summer</a:t>
            </a:r>
          </a:p>
        </p:txBody>
      </p:sp>
      <p:sp>
        <p:nvSpPr>
          <p:cNvPr id="100" name="Shape 100"/>
          <p:cNvSpPr txBox="1"/>
          <p:nvPr/>
        </p:nvSpPr>
        <p:spPr>
          <a:xfrm>
            <a:off x="5976071" y="4002823"/>
            <a:ext cx="2114099"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a:solidFill>
                  <a:srgbClr val="3F3F3F"/>
                </a:solidFill>
                <a:latin typeface="Century Gothic"/>
                <a:ea typeface="Century Gothic"/>
                <a:cs typeface="Century Gothic"/>
                <a:sym typeface="Century Gothic"/>
              </a:rPr>
              <a:t>Dionne Blanks</a:t>
            </a:r>
          </a:p>
        </p:txBody>
      </p:sp>
      <p:sp>
        <p:nvSpPr>
          <p:cNvPr id="101" name="Shape 101"/>
          <p:cNvSpPr txBox="1"/>
          <p:nvPr/>
        </p:nvSpPr>
        <p:spPr>
          <a:xfrm>
            <a:off x="8528335" y="5205444"/>
            <a:ext cx="2114099"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3F3F3F"/>
              </a:buClr>
              <a:buSzPct val="25000"/>
              <a:buFont typeface="Arial"/>
              <a:buNone/>
            </a:pPr>
            <a:r>
              <a:rPr lang="en-US" sz="1800" b="0" i="0" u="none" strike="noStrike" cap="none" dirty="0" err="1">
                <a:solidFill>
                  <a:srgbClr val="3F3F3F"/>
                </a:solidFill>
                <a:latin typeface="Century Gothic"/>
                <a:ea typeface="Century Gothic"/>
                <a:cs typeface="Century Gothic"/>
                <a:sym typeface="Century Gothic"/>
              </a:rPr>
              <a:t>Manasi</a:t>
            </a:r>
            <a:r>
              <a:rPr lang="en-US" sz="1800" b="0" i="0" u="none" strike="noStrike" cap="none" dirty="0">
                <a:solidFill>
                  <a:srgbClr val="3F3F3F"/>
                </a:solidFill>
                <a:latin typeface="Century Gothic"/>
                <a:ea typeface="Century Gothic"/>
                <a:cs typeface="Century Gothic"/>
                <a:sym typeface="Century Gothic"/>
              </a:rPr>
              <a:t> </a:t>
            </a:r>
            <a:r>
              <a:rPr lang="en-US" sz="1800" b="0" i="0" u="none" strike="noStrike" cap="none" dirty="0" err="1">
                <a:solidFill>
                  <a:srgbClr val="3F3F3F"/>
                </a:solidFill>
                <a:latin typeface="Century Gothic"/>
                <a:ea typeface="Century Gothic"/>
                <a:cs typeface="Century Gothic"/>
                <a:sym typeface="Century Gothic"/>
              </a:rPr>
              <a:t>Parkhi</a:t>
            </a:r>
            <a:endParaRPr lang="en-US"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748407" y="5405914"/>
            <a:ext cx="6399900" cy="111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1800" b="1">
                <a:solidFill>
                  <a:srgbClr val="757070"/>
                </a:solidFill>
              </a:rPr>
              <a:t>Overall Classification Accuracy: 98.05%</a:t>
            </a:r>
            <a:r>
              <a:rPr lang="en-US" sz="1800" b="1" i="0" u="none" strike="noStrike" cap="none">
                <a:solidFill>
                  <a:srgbClr val="757070"/>
                </a:solidFill>
                <a:latin typeface="Century Gothic"/>
                <a:ea typeface="Century Gothic"/>
                <a:cs typeface="Century Gothic"/>
                <a:sym typeface="Century Gothic"/>
              </a:rPr>
              <a:t/>
            </a:r>
            <a:br>
              <a:rPr lang="en-US" sz="1800" b="1" i="0" u="none" strike="noStrike" cap="none">
                <a:solidFill>
                  <a:srgbClr val="757070"/>
                </a:solidFill>
                <a:latin typeface="Century Gothic"/>
                <a:ea typeface="Century Gothic"/>
                <a:cs typeface="Century Gothic"/>
                <a:sym typeface="Century Gothic"/>
              </a:rPr>
            </a:br>
            <a:r>
              <a:rPr lang="en-US" sz="1800" b="1">
                <a:solidFill>
                  <a:srgbClr val="757070"/>
                </a:solidFill>
              </a:rPr>
              <a:t>Overall Kappa Statistics: 95</a:t>
            </a:r>
          </a:p>
          <a:p>
            <a:pPr marL="0" marR="0" lvl="0" indent="0" algn="l" rtl="0">
              <a:lnSpc>
                <a:spcPct val="90000"/>
              </a:lnSpc>
              <a:spcBef>
                <a:spcPts val="0"/>
              </a:spcBef>
              <a:spcAft>
                <a:spcPts val="0"/>
              </a:spcAft>
              <a:buClr>
                <a:srgbClr val="757070"/>
              </a:buClr>
              <a:buSzPct val="25000"/>
              <a:buFont typeface="Arial"/>
              <a:buNone/>
            </a:pPr>
            <a:r>
              <a:rPr lang="en-US" sz="1800" b="1">
                <a:solidFill>
                  <a:srgbClr val="757070"/>
                </a:solidFill>
              </a:rPr>
              <a:t>Sample Classes: 100</a:t>
            </a:r>
            <a:br>
              <a:rPr lang="en-US" sz="1800" b="1">
                <a:solidFill>
                  <a:srgbClr val="757070"/>
                </a:solidFill>
              </a:rPr>
            </a:br>
            <a:endParaRPr lang="en-US" sz="1800" b="1">
              <a:solidFill>
                <a:srgbClr val="757070"/>
              </a:solidFill>
            </a:endParaRPr>
          </a:p>
        </p:txBody>
      </p:sp>
      <p:sp>
        <p:nvSpPr>
          <p:cNvPr id="227" name="Shape 227"/>
          <p:cNvSpPr txBox="1">
            <a:spLocks noGrp="1"/>
          </p:cNvSpPr>
          <p:nvPr>
            <p:ph type="title"/>
          </p:nvPr>
        </p:nvSpPr>
        <p:spPr>
          <a:xfrm>
            <a:off x="1000125" y="377822"/>
            <a:ext cx="10233000" cy="47939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a:t>Land Cover Classification</a:t>
            </a:r>
          </a:p>
        </p:txBody>
      </p:sp>
      <p:pic>
        <p:nvPicPr>
          <p:cNvPr id="228" name="Shape 228" descr="FinalClass2000_3.JPG"/>
          <p:cNvPicPr preferRelativeResize="0"/>
          <p:nvPr/>
        </p:nvPicPr>
        <p:blipFill>
          <a:blip r:embed="rId3">
            <a:alphaModFix/>
          </a:blip>
          <a:stretch>
            <a:fillRect/>
          </a:stretch>
        </p:blipFill>
        <p:spPr>
          <a:xfrm>
            <a:off x="748387" y="1470586"/>
            <a:ext cx="4935731" cy="3820974"/>
          </a:xfrm>
          <a:prstGeom prst="rect">
            <a:avLst/>
          </a:prstGeom>
          <a:noFill/>
          <a:ln>
            <a:noFill/>
          </a:ln>
        </p:spPr>
      </p:pic>
      <p:grpSp>
        <p:nvGrpSpPr>
          <p:cNvPr id="229" name="Shape 229"/>
          <p:cNvGrpSpPr/>
          <p:nvPr/>
        </p:nvGrpSpPr>
        <p:grpSpPr>
          <a:xfrm>
            <a:off x="748375" y="1470587"/>
            <a:ext cx="1958050" cy="1830350"/>
            <a:chOff x="1078662" y="23950925"/>
            <a:chExt cx="1958050" cy="1830350"/>
          </a:xfrm>
        </p:grpSpPr>
        <p:sp>
          <p:nvSpPr>
            <p:cNvPr id="230" name="Shape 230"/>
            <p:cNvSpPr txBox="1"/>
            <p:nvPr/>
          </p:nvSpPr>
          <p:spPr>
            <a:xfrm>
              <a:off x="1436212" y="25234487"/>
              <a:ext cx="787800" cy="276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Garamond"/>
                <a:buNone/>
              </a:pPr>
              <a:r>
                <a:rPr lang="en-US" sz="1400" b="0" i="0" u="none" strike="noStrike" cap="none">
                  <a:solidFill>
                    <a:srgbClr val="FFFFFF"/>
                  </a:solidFill>
                  <a:latin typeface="Garamond"/>
                  <a:ea typeface="Garamond"/>
                  <a:cs typeface="Garamond"/>
                  <a:sym typeface="Garamond"/>
                </a:rPr>
                <a:t>Cloud</a:t>
              </a:r>
            </a:p>
          </p:txBody>
        </p:sp>
        <p:sp>
          <p:nvSpPr>
            <p:cNvPr id="231" name="Shape 231"/>
            <p:cNvSpPr txBox="1"/>
            <p:nvPr/>
          </p:nvSpPr>
          <p:spPr>
            <a:xfrm>
              <a:off x="1436212" y="24431231"/>
              <a:ext cx="906000" cy="24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Garamond"/>
                <a:buNone/>
              </a:pPr>
              <a:r>
                <a:rPr lang="en-US" sz="1400" b="0" i="0" u="none" strike="noStrike" cap="none">
                  <a:solidFill>
                    <a:srgbClr val="FFFFFF"/>
                  </a:solidFill>
                  <a:latin typeface="Garamond"/>
                  <a:ea typeface="Garamond"/>
                  <a:cs typeface="Garamond"/>
                  <a:sym typeface="Garamond"/>
                </a:rPr>
                <a:t>Shadow</a:t>
              </a:r>
            </a:p>
          </p:txBody>
        </p:sp>
        <p:sp>
          <p:nvSpPr>
            <p:cNvPr id="232" name="Shape 232"/>
            <p:cNvSpPr txBox="1"/>
            <p:nvPr/>
          </p:nvSpPr>
          <p:spPr>
            <a:xfrm>
              <a:off x="1436212" y="24171218"/>
              <a:ext cx="906000" cy="36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Garamond"/>
                <a:buNone/>
              </a:pPr>
              <a:r>
                <a:rPr lang="en-US" sz="1400" b="0" i="0" u="none" strike="noStrike" cap="none">
                  <a:solidFill>
                    <a:srgbClr val="FFFFFF"/>
                  </a:solidFill>
                  <a:latin typeface="Garamond"/>
                  <a:ea typeface="Garamond"/>
                  <a:cs typeface="Garamond"/>
                  <a:sym typeface="Garamond"/>
                </a:rPr>
                <a:t>Water</a:t>
              </a:r>
            </a:p>
          </p:txBody>
        </p:sp>
        <p:sp>
          <p:nvSpPr>
            <p:cNvPr id="233" name="Shape 233"/>
            <p:cNvSpPr txBox="1"/>
            <p:nvPr/>
          </p:nvSpPr>
          <p:spPr>
            <a:xfrm>
              <a:off x="1436212" y="24984283"/>
              <a:ext cx="1600500" cy="195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Font typeface="Garamond"/>
                <a:buNone/>
              </a:pPr>
              <a:r>
                <a:rPr lang="en-US">
                  <a:solidFill>
                    <a:srgbClr val="FFFFFF"/>
                  </a:solidFill>
                  <a:latin typeface="Garamond"/>
                  <a:ea typeface="Garamond"/>
                  <a:cs typeface="Garamond"/>
                  <a:sym typeface="Garamond"/>
                </a:rPr>
                <a:t>Evergreen </a:t>
              </a:r>
              <a:r>
                <a:rPr lang="en-US" sz="1400" b="0" i="0" u="none" strike="noStrike" cap="none">
                  <a:solidFill>
                    <a:srgbClr val="FFFFFF"/>
                  </a:solidFill>
                  <a:latin typeface="Garamond"/>
                  <a:ea typeface="Garamond"/>
                  <a:cs typeface="Garamond"/>
                  <a:sym typeface="Garamond"/>
                </a:rPr>
                <a:t>Forest</a:t>
              </a:r>
            </a:p>
          </p:txBody>
        </p:sp>
        <p:sp>
          <p:nvSpPr>
            <p:cNvPr id="234" name="Shape 234"/>
            <p:cNvSpPr txBox="1"/>
            <p:nvPr/>
          </p:nvSpPr>
          <p:spPr>
            <a:xfrm>
              <a:off x="1436212" y="24616676"/>
              <a:ext cx="1549200" cy="24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Font typeface="Garamond"/>
                <a:buNone/>
              </a:pPr>
              <a:r>
                <a:rPr lang="en-US">
                  <a:solidFill>
                    <a:srgbClr val="FFFFFF"/>
                  </a:solidFill>
                  <a:latin typeface="Garamond"/>
                  <a:ea typeface="Garamond"/>
                  <a:cs typeface="Garamond"/>
                  <a:sym typeface="Garamond"/>
                </a:rPr>
                <a:t>Coastal </a:t>
              </a:r>
              <a:r>
                <a:rPr lang="en-US" sz="1400" b="0" i="0" u="none" strike="noStrike" cap="none">
                  <a:solidFill>
                    <a:srgbClr val="FFFFFF"/>
                  </a:solidFill>
                  <a:latin typeface="Garamond"/>
                  <a:ea typeface="Garamond"/>
                  <a:cs typeface="Garamond"/>
                  <a:sym typeface="Garamond"/>
                </a:rPr>
                <a:t>Forest/Scrub</a:t>
              </a:r>
            </a:p>
          </p:txBody>
        </p:sp>
        <p:sp>
          <p:nvSpPr>
            <p:cNvPr id="235" name="Shape 235"/>
            <p:cNvSpPr txBox="1"/>
            <p:nvPr/>
          </p:nvSpPr>
          <p:spPr>
            <a:xfrm>
              <a:off x="1436212" y="25464237"/>
              <a:ext cx="868800" cy="276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Font typeface="Garamond"/>
                <a:buNone/>
              </a:pPr>
              <a:r>
                <a:rPr lang="en-US">
                  <a:solidFill>
                    <a:srgbClr val="FFFFFF"/>
                  </a:solidFill>
                  <a:latin typeface="Garamond"/>
                  <a:ea typeface="Garamond"/>
                  <a:cs typeface="Garamond"/>
                  <a:sym typeface="Garamond"/>
                </a:rPr>
                <a:t>Barren</a:t>
              </a:r>
            </a:p>
          </p:txBody>
        </p:sp>
        <p:pic>
          <p:nvPicPr>
            <p:cNvPr id="236" name="Shape 236" descr="Legend2.JPG"/>
            <p:cNvPicPr preferRelativeResize="0"/>
            <p:nvPr/>
          </p:nvPicPr>
          <p:blipFill>
            <a:blip r:embed="rId4">
              <a:alphaModFix/>
            </a:blip>
            <a:stretch>
              <a:fillRect/>
            </a:stretch>
          </p:blipFill>
          <p:spPr>
            <a:xfrm>
              <a:off x="1078662" y="24095350"/>
              <a:ext cx="426424" cy="1685925"/>
            </a:xfrm>
            <a:prstGeom prst="rect">
              <a:avLst/>
            </a:prstGeom>
            <a:noFill/>
            <a:ln>
              <a:noFill/>
            </a:ln>
          </p:spPr>
        </p:pic>
        <p:sp>
          <p:nvSpPr>
            <p:cNvPr id="237" name="Shape 237"/>
            <p:cNvSpPr txBox="1"/>
            <p:nvPr/>
          </p:nvSpPr>
          <p:spPr>
            <a:xfrm>
              <a:off x="1436224" y="23950925"/>
              <a:ext cx="1549200" cy="36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Font typeface="Garamond"/>
                <a:buNone/>
              </a:pPr>
              <a:r>
                <a:rPr lang="en-US">
                  <a:solidFill>
                    <a:srgbClr val="FFFFFF"/>
                  </a:solidFill>
                  <a:latin typeface="Garamond"/>
                  <a:ea typeface="Garamond"/>
                  <a:cs typeface="Garamond"/>
                  <a:sym typeface="Garamond"/>
                </a:rPr>
                <a:t>500m Elevation</a:t>
              </a:r>
            </a:p>
          </p:txBody>
        </p:sp>
      </p:grpSp>
      <p:sp>
        <p:nvSpPr>
          <p:cNvPr id="238" name="Shape 238"/>
          <p:cNvSpPr txBox="1"/>
          <p:nvPr/>
        </p:nvSpPr>
        <p:spPr>
          <a:xfrm>
            <a:off x="902337" y="971587"/>
            <a:ext cx="4627800" cy="384600"/>
          </a:xfrm>
          <a:prstGeom prst="rect">
            <a:avLst/>
          </a:prstGeom>
          <a:noFill/>
          <a:ln>
            <a:noFill/>
          </a:ln>
        </p:spPr>
        <p:txBody>
          <a:bodyPr lIns="91425" tIns="91425" rIns="91425" bIns="91425" anchor="t" anchorCtr="0">
            <a:noAutofit/>
          </a:bodyPr>
          <a:lstStyle/>
          <a:p>
            <a:pPr lvl="0" algn="ctr">
              <a:spcBef>
                <a:spcPts val="0"/>
              </a:spcBef>
              <a:buNone/>
            </a:pPr>
            <a:r>
              <a:rPr lang="en-US" sz="2000" b="1">
                <a:solidFill>
                  <a:srgbClr val="3289B4"/>
                </a:solidFill>
                <a:latin typeface="Century Gothic"/>
                <a:ea typeface="Century Gothic"/>
                <a:cs typeface="Century Gothic"/>
                <a:sym typeface="Century Gothic"/>
              </a:rPr>
              <a:t>March 31, 2000 </a:t>
            </a:r>
          </a:p>
        </p:txBody>
      </p:sp>
      <p:pic>
        <p:nvPicPr>
          <p:cNvPr id="239" name="Shape 239" descr="FinalClass2016_3.JPG"/>
          <p:cNvPicPr preferRelativeResize="0"/>
          <p:nvPr/>
        </p:nvPicPr>
        <p:blipFill rotWithShape="1">
          <a:blip r:embed="rId5">
            <a:alphaModFix/>
          </a:blip>
          <a:srcRect t="635"/>
          <a:stretch/>
        </p:blipFill>
        <p:spPr>
          <a:xfrm>
            <a:off x="6138774" y="1470574"/>
            <a:ext cx="4859850" cy="3820975"/>
          </a:xfrm>
          <a:prstGeom prst="rect">
            <a:avLst/>
          </a:prstGeom>
          <a:noFill/>
          <a:ln>
            <a:noFill/>
          </a:ln>
        </p:spPr>
      </p:pic>
      <p:grpSp>
        <p:nvGrpSpPr>
          <p:cNvPr id="240" name="Shape 240"/>
          <p:cNvGrpSpPr/>
          <p:nvPr/>
        </p:nvGrpSpPr>
        <p:grpSpPr>
          <a:xfrm>
            <a:off x="6138762" y="1470587"/>
            <a:ext cx="2136564" cy="1830362"/>
            <a:chOff x="1078662" y="23950912"/>
            <a:chExt cx="2136564" cy="1830362"/>
          </a:xfrm>
        </p:grpSpPr>
        <p:sp>
          <p:nvSpPr>
            <p:cNvPr id="241" name="Shape 241"/>
            <p:cNvSpPr txBox="1"/>
            <p:nvPr/>
          </p:nvSpPr>
          <p:spPr>
            <a:xfrm>
              <a:off x="1436212" y="25234487"/>
              <a:ext cx="787800" cy="276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Garamond"/>
                <a:buNone/>
              </a:pPr>
              <a:r>
                <a:rPr lang="en-US" sz="1400" b="0" i="0" u="none" strike="noStrike" cap="none">
                  <a:solidFill>
                    <a:srgbClr val="FFFFFF"/>
                  </a:solidFill>
                  <a:latin typeface="Garamond"/>
                  <a:ea typeface="Garamond"/>
                  <a:cs typeface="Garamond"/>
                  <a:sym typeface="Garamond"/>
                </a:rPr>
                <a:t>Cloud</a:t>
              </a:r>
            </a:p>
          </p:txBody>
        </p:sp>
        <p:sp>
          <p:nvSpPr>
            <p:cNvPr id="242" name="Shape 242"/>
            <p:cNvSpPr txBox="1"/>
            <p:nvPr/>
          </p:nvSpPr>
          <p:spPr>
            <a:xfrm>
              <a:off x="1436212" y="24490481"/>
              <a:ext cx="906000" cy="24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Garamond"/>
                <a:buNone/>
              </a:pPr>
              <a:r>
                <a:rPr lang="en-US" sz="1400" b="0" i="0" u="none" strike="noStrike" cap="none">
                  <a:solidFill>
                    <a:srgbClr val="FFFFFF"/>
                  </a:solidFill>
                  <a:latin typeface="Garamond"/>
                  <a:ea typeface="Garamond"/>
                  <a:cs typeface="Garamond"/>
                  <a:sym typeface="Garamond"/>
                </a:rPr>
                <a:t>Shadow</a:t>
              </a:r>
            </a:p>
          </p:txBody>
        </p:sp>
        <p:sp>
          <p:nvSpPr>
            <p:cNvPr id="243" name="Shape 243"/>
            <p:cNvSpPr txBox="1"/>
            <p:nvPr/>
          </p:nvSpPr>
          <p:spPr>
            <a:xfrm>
              <a:off x="1436212" y="24228568"/>
              <a:ext cx="906000" cy="36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Garamond"/>
                <a:buNone/>
              </a:pPr>
              <a:r>
                <a:rPr lang="en-US" sz="1400" b="0" i="0" u="none" strike="noStrike" cap="none">
                  <a:solidFill>
                    <a:srgbClr val="FFFFFF"/>
                  </a:solidFill>
                  <a:latin typeface="Garamond"/>
                  <a:ea typeface="Garamond"/>
                  <a:cs typeface="Garamond"/>
                  <a:sym typeface="Garamond"/>
                </a:rPr>
                <a:t>Water</a:t>
              </a:r>
            </a:p>
          </p:txBody>
        </p:sp>
        <p:sp>
          <p:nvSpPr>
            <p:cNvPr id="244" name="Shape 244"/>
            <p:cNvSpPr txBox="1"/>
            <p:nvPr/>
          </p:nvSpPr>
          <p:spPr>
            <a:xfrm>
              <a:off x="1436212" y="24984283"/>
              <a:ext cx="1600500" cy="195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Font typeface="Garamond"/>
                <a:buNone/>
              </a:pPr>
              <a:r>
                <a:rPr lang="en-US">
                  <a:solidFill>
                    <a:srgbClr val="FFFFFF"/>
                  </a:solidFill>
                  <a:latin typeface="Garamond"/>
                  <a:ea typeface="Garamond"/>
                  <a:cs typeface="Garamond"/>
                  <a:sym typeface="Garamond"/>
                </a:rPr>
                <a:t>Evergreen </a:t>
              </a:r>
              <a:r>
                <a:rPr lang="en-US" sz="1400" b="0" i="0" u="none" strike="noStrike" cap="none">
                  <a:solidFill>
                    <a:srgbClr val="FFFFFF"/>
                  </a:solidFill>
                  <a:latin typeface="Garamond"/>
                  <a:ea typeface="Garamond"/>
                  <a:cs typeface="Garamond"/>
                  <a:sym typeface="Garamond"/>
                </a:rPr>
                <a:t>Forest</a:t>
              </a:r>
            </a:p>
          </p:txBody>
        </p:sp>
        <p:sp>
          <p:nvSpPr>
            <p:cNvPr id="245" name="Shape 245"/>
            <p:cNvSpPr txBox="1"/>
            <p:nvPr/>
          </p:nvSpPr>
          <p:spPr>
            <a:xfrm>
              <a:off x="1436226" y="24737525"/>
              <a:ext cx="1779000" cy="36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Font typeface="Garamond"/>
                <a:buNone/>
              </a:pPr>
              <a:r>
                <a:rPr lang="en-US">
                  <a:solidFill>
                    <a:srgbClr val="FFFFFF"/>
                  </a:solidFill>
                  <a:latin typeface="Garamond"/>
                  <a:ea typeface="Garamond"/>
                  <a:cs typeface="Garamond"/>
                  <a:sym typeface="Garamond"/>
                </a:rPr>
                <a:t>Coastal </a:t>
              </a:r>
              <a:r>
                <a:rPr lang="en-US" sz="1400" b="0" i="0" u="none" strike="noStrike" cap="none">
                  <a:solidFill>
                    <a:srgbClr val="FFFFFF"/>
                  </a:solidFill>
                  <a:latin typeface="Garamond"/>
                  <a:ea typeface="Garamond"/>
                  <a:cs typeface="Garamond"/>
                  <a:sym typeface="Garamond"/>
                </a:rPr>
                <a:t>Forest</a:t>
              </a:r>
              <a:r>
                <a:rPr lang="en-US">
                  <a:solidFill>
                    <a:srgbClr val="FFFFFF"/>
                  </a:solidFill>
                  <a:latin typeface="Garamond"/>
                  <a:ea typeface="Garamond"/>
                  <a:cs typeface="Garamond"/>
                  <a:sym typeface="Garamond"/>
                </a:rPr>
                <a:t>/Scrub</a:t>
              </a:r>
            </a:p>
          </p:txBody>
        </p:sp>
        <p:sp>
          <p:nvSpPr>
            <p:cNvPr id="246" name="Shape 246"/>
            <p:cNvSpPr txBox="1"/>
            <p:nvPr/>
          </p:nvSpPr>
          <p:spPr>
            <a:xfrm>
              <a:off x="1436212" y="25464237"/>
              <a:ext cx="868800" cy="276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Font typeface="Garamond"/>
                <a:buNone/>
              </a:pPr>
              <a:r>
                <a:rPr lang="en-US">
                  <a:solidFill>
                    <a:srgbClr val="FFFFFF"/>
                  </a:solidFill>
                  <a:latin typeface="Garamond"/>
                  <a:ea typeface="Garamond"/>
                  <a:cs typeface="Garamond"/>
                  <a:sym typeface="Garamond"/>
                </a:rPr>
                <a:t>Barren</a:t>
              </a:r>
            </a:p>
          </p:txBody>
        </p:sp>
        <p:pic>
          <p:nvPicPr>
            <p:cNvPr id="247" name="Shape 247" descr="Legend2.JPG"/>
            <p:cNvPicPr preferRelativeResize="0"/>
            <p:nvPr/>
          </p:nvPicPr>
          <p:blipFill>
            <a:blip r:embed="rId4">
              <a:alphaModFix/>
            </a:blip>
            <a:stretch>
              <a:fillRect/>
            </a:stretch>
          </p:blipFill>
          <p:spPr>
            <a:xfrm>
              <a:off x="1078662" y="24095350"/>
              <a:ext cx="426424" cy="1685925"/>
            </a:xfrm>
            <a:prstGeom prst="rect">
              <a:avLst/>
            </a:prstGeom>
            <a:noFill/>
            <a:ln>
              <a:noFill/>
            </a:ln>
          </p:spPr>
        </p:pic>
        <p:sp>
          <p:nvSpPr>
            <p:cNvPr id="248" name="Shape 248"/>
            <p:cNvSpPr txBox="1"/>
            <p:nvPr/>
          </p:nvSpPr>
          <p:spPr>
            <a:xfrm>
              <a:off x="1436229" y="23950912"/>
              <a:ext cx="1549199" cy="36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Font typeface="Garamond"/>
                <a:buNone/>
              </a:pPr>
              <a:r>
                <a:rPr lang="en-US">
                  <a:solidFill>
                    <a:srgbClr val="FFFFFF"/>
                  </a:solidFill>
                  <a:latin typeface="Garamond"/>
                  <a:ea typeface="Garamond"/>
                  <a:cs typeface="Garamond"/>
                  <a:sym typeface="Garamond"/>
                </a:rPr>
                <a:t>500m Elevation</a:t>
              </a:r>
            </a:p>
          </p:txBody>
        </p:sp>
      </p:grpSp>
      <p:sp>
        <p:nvSpPr>
          <p:cNvPr id="249" name="Shape 249"/>
          <p:cNvSpPr txBox="1"/>
          <p:nvPr/>
        </p:nvSpPr>
        <p:spPr>
          <a:xfrm>
            <a:off x="6200800" y="971612"/>
            <a:ext cx="4735800" cy="384600"/>
          </a:xfrm>
          <a:prstGeom prst="rect">
            <a:avLst/>
          </a:prstGeom>
          <a:noFill/>
          <a:ln>
            <a:noFill/>
          </a:ln>
        </p:spPr>
        <p:txBody>
          <a:bodyPr lIns="91425" tIns="91425" rIns="91425" bIns="91425" anchor="t" anchorCtr="0">
            <a:noAutofit/>
          </a:bodyPr>
          <a:lstStyle/>
          <a:p>
            <a:pPr lvl="0" algn="ctr" rtl="0">
              <a:spcBef>
                <a:spcPts val="0"/>
              </a:spcBef>
              <a:buNone/>
            </a:pPr>
            <a:r>
              <a:rPr lang="en-US" sz="2000" b="1">
                <a:solidFill>
                  <a:srgbClr val="3289B4"/>
                </a:solidFill>
                <a:latin typeface="Century Gothic"/>
                <a:ea typeface="Century Gothic"/>
                <a:cs typeface="Century Gothic"/>
                <a:sym typeface="Century Gothic"/>
              </a:rPr>
              <a:t>October 13, 2016</a:t>
            </a:r>
          </a:p>
        </p:txBody>
      </p:sp>
      <p:sp>
        <p:nvSpPr>
          <p:cNvPr id="250" name="Shape 250"/>
          <p:cNvSpPr txBox="1">
            <a:spLocks noGrp="1"/>
          </p:cNvSpPr>
          <p:nvPr>
            <p:ph type="body" idx="1"/>
          </p:nvPr>
        </p:nvSpPr>
        <p:spPr>
          <a:xfrm>
            <a:off x="6138782" y="5405889"/>
            <a:ext cx="6399900" cy="111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1800" b="1">
                <a:solidFill>
                  <a:srgbClr val="757070"/>
                </a:solidFill>
              </a:rPr>
              <a:t>Overall Classification Accuracy: 95.70%</a:t>
            </a:r>
            <a:r>
              <a:rPr lang="en-US" sz="1800" b="1" i="0" u="none" strike="noStrike" cap="none">
                <a:solidFill>
                  <a:srgbClr val="757070"/>
                </a:solidFill>
                <a:latin typeface="Century Gothic"/>
                <a:ea typeface="Century Gothic"/>
                <a:cs typeface="Century Gothic"/>
                <a:sym typeface="Century Gothic"/>
              </a:rPr>
              <a:t/>
            </a:r>
            <a:br>
              <a:rPr lang="en-US" sz="1800" b="1" i="0" u="none" strike="noStrike" cap="none">
                <a:solidFill>
                  <a:srgbClr val="757070"/>
                </a:solidFill>
                <a:latin typeface="Century Gothic"/>
                <a:ea typeface="Century Gothic"/>
                <a:cs typeface="Century Gothic"/>
                <a:sym typeface="Century Gothic"/>
              </a:rPr>
            </a:br>
            <a:r>
              <a:rPr lang="en-US" sz="1800" b="1">
                <a:solidFill>
                  <a:srgbClr val="757070"/>
                </a:solidFill>
              </a:rPr>
              <a:t>Overall Kappa Statistics: 95</a:t>
            </a:r>
            <a:br>
              <a:rPr lang="en-US" sz="1800" b="1">
                <a:solidFill>
                  <a:srgbClr val="757070"/>
                </a:solidFill>
              </a:rPr>
            </a:br>
            <a:r>
              <a:rPr lang="en-US" sz="1800" b="1">
                <a:solidFill>
                  <a:srgbClr val="757070"/>
                </a:solidFill>
              </a:rPr>
              <a:t>Sample Classes: 100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a:spcBef>
                <a:spcPts val="0"/>
              </a:spcBef>
              <a:buNone/>
            </a:pPr>
            <a:r>
              <a:rPr lang="en-US"/>
              <a:t>Producers and Users Accuracy</a:t>
            </a:r>
          </a:p>
        </p:txBody>
      </p:sp>
      <p:pic>
        <p:nvPicPr>
          <p:cNvPr id="257" name="Shape 257"/>
          <p:cNvPicPr preferRelativeResize="0"/>
          <p:nvPr/>
        </p:nvPicPr>
        <p:blipFill rotWithShape="1">
          <a:blip r:embed="rId3">
            <a:alphaModFix/>
          </a:blip>
          <a:srcRect t="9066"/>
          <a:stretch/>
        </p:blipFill>
        <p:spPr>
          <a:xfrm>
            <a:off x="1836950" y="1644600"/>
            <a:ext cx="8518101" cy="4654024"/>
          </a:xfrm>
          <a:prstGeom prst="rect">
            <a:avLst/>
          </a:prstGeom>
          <a:noFill/>
          <a:ln>
            <a:noFill/>
          </a:ln>
        </p:spPr>
      </p:pic>
      <p:sp>
        <p:nvSpPr>
          <p:cNvPr id="258" name="Shape 258"/>
          <p:cNvSpPr txBox="1"/>
          <p:nvPr/>
        </p:nvSpPr>
        <p:spPr>
          <a:xfrm>
            <a:off x="3782087" y="1259987"/>
            <a:ext cx="4627800" cy="384600"/>
          </a:xfrm>
          <a:prstGeom prst="rect">
            <a:avLst/>
          </a:prstGeom>
          <a:noFill/>
          <a:ln>
            <a:noFill/>
          </a:ln>
        </p:spPr>
        <p:txBody>
          <a:bodyPr lIns="91425" tIns="91425" rIns="91425" bIns="91425" anchor="t" anchorCtr="0">
            <a:noAutofit/>
          </a:bodyPr>
          <a:lstStyle/>
          <a:p>
            <a:pPr lvl="0" algn="ctr" rtl="0">
              <a:spcBef>
                <a:spcPts val="0"/>
              </a:spcBef>
              <a:buNone/>
            </a:pPr>
            <a:r>
              <a:rPr lang="en-US" sz="2000" b="1">
                <a:solidFill>
                  <a:srgbClr val="3289B4"/>
                </a:solidFill>
                <a:latin typeface="Century Gothic"/>
                <a:ea typeface="Century Gothic"/>
                <a:cs typeface="Century Gothic"/>
                <a:sym typeface="Century Gothic"/>
              </a:rPr>
              <a:t>March 31, 2000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a:spcBef>
                <a:spcPts val="0"/>
              </a:spcBef>
              <a:buNone/>
            </a:pPr>
            <a:r>
              <a:rPr lang="en-US"/>
              <a:t>Producers and Users Accuracy</a:t>
            </a:r>
          </a:p>
        </p:txBody>
      </p:sp>
      <p:pic>
        <p:nvPicPr>
          <p:cNvPr id="265" name="Shape 265"/>
          <p:cNvPicPr preferRelativeResize="0"/>
          <p:nvPr/>
        </p:nvPicPr>
        <p:blipFill rotWithShape="1">
          <a:blip r:embed="rId3">
            <a:alphaModFix/>
          </a:blip>
          <a:srcRect t="9371"/>
          <a:stretch/>
        </p:blipFill>
        <p:spPr>
          <a:xfrm>
            <a:off x="1809750" y="1331324"/>
            <a:ext cx="8572500" cy="4803949"/>
          </a:xfrm>
          <a:prstGeom prst="rect">
            <a:avLst/>
          </a:prstGeom>
          <a:noFill/>
          <a:ln>
            <a:noFill/>
          </a:ln>
        </p:spPr>
      </p:pic>
      <p:sp>
        <p:nvSpPr>
          <p:cNvPr id="266" name="Shape 266"/>
          <p:cNvSpPr txBox="1"/>
          <p:nvPr/>
        </p:nvSpPr>
        <p:spPr>
          <a:xfrm>
            <a:off x="3728100" y="1094687"/>
            <a:ext cx="4735800" cy="384600"/>
          </a:xfrm>
          <a:prstGeom prst="rect">
            <a:avLst/>
          </a:prstGeom>
          <a:noFill/>
          <a:ln>
            <a:noFill/>
          </a:ln>
        </p:spPr>
        <p:txBody>
          <a:bodyPr lIns="91425" tIns="91425" rIns="91425" bIns="91425" anchor="t" anchorCtr="0">
            <a:noAutofit/>
          </a:bodyPr>
          <a:lstStyle/>
          <a:p>
            <a:pPr lvl="0" algn="ctr" rtl="0">
              <a:spcBef>
                <a:spcPts val="0"/>
              </a:spcBef>
              <a:buNone/>
            </a:pPr>
            <a:r>
              <a:rPr lang="en-US" sz="2000" b="1">
                <a:solidFill>
                  <a:srgbClr val="3289B4"/>
                </a:solidFill>
                <a:latin typeface="Century Gothic"/>
                <a:ea typeface="Century Gothic"/>
                <a:cs typeface="Century Gothic"/>
                <a:sym typeface="Century Gothic"/>
              </a:rPr>
              <a:t>October 13, 2016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1000125" y="377822"/>
            <a:ext cx="10233000" cy="47939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Vegetation </a:t>
            </a:r>
            <a:r>
              <a:rPr lang="en-US"/>
              <a:t>Health Monitoring</a:t>
            </a:r>
          </a:p>
        </p:txBody>
      </p:sp>
      <p:pic>
        <p:nvPicPr>
          <p:cNvPr id="273" name="Shape 273" descr="max_NDVI_2003real.jpg"/>
          <p:cNvPicPr preferRelativeResize="0"/>
          <p:nvPr/>
        </p:nvPicPr>
        <p:blipFill rotWithShape="1">
          <a:blip r:embed="rId3">
            <a:alphaModFix/>
          </a:blip>
          <a:srcRect t="9" b="19"/>
          <a:stretch/>
        </p:blipFill>
        <p:spPr>
          <a:xfrm>
            <a:off x="478925" y="1514025"/>
            <a:ext cx="5349023" cy="4544260"/>
          </a:xfrm>
          <a:prstGeom prst="rect">
            <a:avLst/>
          </a:prstGeom>
          <a:noFill/>
          <a:ln>
            <a:noFill/>
          </a:ln>
        </p:spPr>
      </p:pic>
      <p:pic>
        <p:nvPicPr>
          <p:cNvPr id="274" name="Shape 274" descr="max_ndvi_2016.jpg"/>
          <p:cNvPicPr preferRelativeResize="0"/>
          <p:nvPr/>
        </p:nvPicPr>
        <p:blipFill rotWithShape="1">
          <a:blip r:embed="rId4">
            <a:alphaModFix/>
          </a:blip>
          <a:srcRect t="9" b="19"/>
          <a:stretch/>
        </p:blipFill>
        <p:spPr>
          <a:xfrm>
            <a:off x="6318100" y="1485900"/>
            <a:ext cx="5391858" cy="4572374"/>
          </a:xfrm>
          <a:prstGeom prst="rect">
            <a:avLst/>
          </a:prstGeom>
          <a:noFill/>
          <a:ln>
            <a:noFill/>
          </a:ln>
        </p:spPr>
      </p:pic>
      <p:sp>
        <p:nvSpPr>
          <p:cNvPr id="275" name="Shape 275"/>
          <p:cNvSpPr txBox="1"/>
          <p:nvPr/>
        </p:nvSpPr>
        <p:spPr>
          <a:xfrm>
            <a:off x="801587" y="1046200"/>
            <a:ext cx="4627800" cy="384600"/>
          </a:xfrm>
          <a:prstGeom prst="rect">
            <a:avLst/>
          </a:prstGeom>
          <a:noFill/>
          <a:ln>
            <a:noFill/>
          </a:ln>
        </p:spPr>
        <p:txBody>
          <a:bodyPr lIns="91425" tIns="91425" rIns="91425" bIns="91425" anchor="t" anchorCtr="0">
            <a:noAutofit/>
          </a:bodyPr>
          <a:lstStyle/>
          <a:p>
            <a:pPr lvl="0" algn="ctr" rtl="0">
              <a:spcBef>
                <a:spcPts val="0"/>
              </a:spcBef>
              <a:buNone/>
            </a:pPr>
            <a:r>
              <a:rPr lang="en-US" sz="2000" b="1">
                <a:solidFill>
                  <a:srgbClr val="3289B4"/>
                </a:solidFill>
                <a:latin typeface="Century Gothic"/>
                <a:ea typeface="Century Gothic"/>
                <a:cs typeface="Century Gothic"/>
                <a:sym typeface="Century Gothic"/>
              </a:rPr>
              <a:t>MODIS Maximum NDVI 2003</a:t>
            </a:r>
          </a:p>
        </p:txBody>
      </p:sp>
      <p:sp>
        <p:nvSpPr>
          <p:cNvPr id="276" name="Shape 276"/>
          <p:cNvSpPr txBox="1"/>
          <p:nvPr/>
        </p:nvSpPr>
        <p:spPr>
          <a:xfrm>
            <a:off x="6605325" y="1061712"/>
            <a:ext cx="4627800" cy="384600"/>
          </a:xfrm>
          <a:prstGeom prst="rect">
            <a:avLst/>
          </a:prstGeom>
          <a:noFill/>
          <a:ln>
            <a:noFill/>
          </a:ln>
        </p:spPr>
        <p:txBody>
          <a:bodyPr lIns="91425" tIns="91425" rIns="91425" bIns="91425" anchor="t" anchorCtr="0">
            <a:noAutofit/>
          </a:bodyPr>
          <a:lstStyle/>
          <a:p>
            <a:pPr lvl="0" algn="ctr" rtl="0">
              <a:spcBef>
                <a:spcPts val="0"/>
              </a:spcBef>
              <a:buNone/>
            </a:pPr>
            <a:r>
              <a:rPr lang="en-US" sz="2000" b="1">
                <a:solidFill>
                  <a:srgbClr val="3289B4"/>
                </a:solidFill>
                <a:latin typeface="Century Gothic"/>
                <a:ea typeface="Century Gothic"/>
                <a:cs typeface="Century Gothic"/>
                <a:sym typeface="Century Gothic"/>
              </a:rPr>
              <a:t>MODIS Maximum NDVI 2016</a:t>
            </a:r>
          </a:p>
        </p:txBody>
      </p:sp>
      <p:pic>
        <p:nvPicPr>
          <p:cNvPr id="277" name="Shape 277" descr="max_NDVI_2003.jpg"/>
          <p:cNvPicPr preferRelativeResize="0"/>
          <p:nvPr/>
        </p:nvPicPr>
        <p:blipFill rotWithShape="1">
          <a:blip r:embed="rId5">
            <a:alphaModFix/>
          </a:blip>
          <a:srcRect l="6732" r="6732"/>
          <a:stretch/>
        </p:blipFill>
        <p:spPr>
          <a:xfrm>
            <a:off x="791000" y="1789000"/>
            <a:ext cx="611149" cy="938300"/>
          </a:xfrm>
          <a:prstGeom prst="rect">
            <a:avLst/>
          </a:prstGeom>
          <a:noFill/>
          <a:ln>
            <a:noFill/>
          </a:ln>
        </p:spPr>
      </p:pic>
      <p:sp>
        <p:nvSpPr>
          <p:cNvPr id="278" name="Shape 278"/>
          <p:cNvSpPr txBox="1"/>
          <p:nvPr/>
        </p:nvSpPr>
        <p:spPr>
          <a:xfrm>
            <a:off x="727850" y="1478050"/>
            <a:ext cx="916200" cy="263700"/>
          </a:xfrm>
          <a:prstGeom prst="rect">
            <a:avLst/>
          </a:prstGeom>
          <a:noFill/>
          <a:ln>
            <a:noFill/>
          </a:ln>
        </p:spPr>
        <p:txBody>
          <a:bodyPr lIns="91425" tIns="91425" rIns="91425" bIns="91425" anchor="t" anchorCtr="0">
            <a:noAutofit/>
          </a:bodyPr>
          <a:lstStyle/>
          <a:p>
            <a:pPr lvl="0">
              <a:spcBef>
                <a:spcPts val="0"/>
              </a:spcBef>
              <a:buNone/>
            </a:pPr>
            <a:r>
              <a:rPr lang="en-US">
                <a:solidFill>
                  <a:srgbClr val="FFFFFF"/>
                </a:solidFill>
                <a:latin typeface="Garamond"/>
                <a:ea typeface="Garamond"/>
                <a:cs typeface="Garamond"/>
                <a:sym typeface="Garamond"/>
              </a:rPr>
              <a:t>NDVI</a:t>
            </a:r>
          </a:p>
        </p:txBody>
      </p:sp>
      <p:sp>
        <p:nvSpPr>
          <p:cNvPr id="279" name="Shape 279"/>
          <p:cNvSpPr txBox="1"/>
          <p:nvPr/>
        </p:nvSpPr>
        <p:spPr>
          <a:xfrm>
            <a:off x="1215600" y="1619775"/>
            <a:ext cx="916200" cy="263700"/>
          </a:xfrm>
          <a:prstGeom prst="rect">
            <a:avLst/>
          </a:prstGeom>
          <a:noFill/>
          <a:ln>
            <a:noFill/>
          </a:ln>
        </p:spPr>
        <p:txBody>
          <a:bodyPr lIns="91425" tIns="91425" rIns="91425" bIns="91425" anchor="t" anchorCtr="0">
            <a:noAutofit/>
          </a:bodyPr>
          <a:lstStyle/>
          <a:p>
            <a:pPr lvl="0" rtl="0">
              <a:spcBef>
                <a:spcPts val="0"/>
              </a:spcBef>
              <a:buNone/>
            </a:pPr>
            <a:r>
              <a:rPr lang="en-US">
                <a:solidFill>
                  <a:srgbClr val="FFFFFF"/>
                </a:solidFill>
                <a:latin typeface="Garamond"/>
                <a:ea typeface="Garamond"/>
                <a:cs typeface="Garamond"/>
                <a:sym typeface="Garamond"/>
              </a:rPr>
              <a:t>1.0</a:t>
            </a:r>
          </a:p>
        </p:txBody>
      </p:sp>
      <p:sp>
        <p:nvSpPr>
          <p:cNvPr id="280" name="Shape 280"/>
          <p:cNvSpPr txBox="1"/>
          <p:nvPr/>
        </p:nvSpPr>
        <p:spPr>
          <a:xfrm>
            <a:off x="1215600" y="2376375"/>
            <a:ext cx="916200" cy="263700"/>
          </a:xfrm>
          <a:prstGeom prst="rect">
            <a:avLst/>
          </a:prstGeom>
          <a:noFill/>
          <a:ln>
            <a:noFill/>
          </a:ln>
        </p:spPr>
        <p:txBody>
          <a:bodyPr lIns="91425" tIns="91425" rIns="91425" bIns="91425" anchor="t" anchorCtr="0">
            <a:noAutofit/>
          </a:bodyPr>
          <a:lstStyle/>
          <a:p>
            <a:pPr lvl="0" rtl="0">
              <a:spcBef>
                <a:spcPts val="0"/>
              </a:spcBef>
              <a:buNone/>
            </a:pPr>
            <a:r>
              <a:rPr lang="en-US">
                <a:solidFill>
                  <a:srgbClr val="FFFFFF"/>
                </a:solidFill>
                <a:latin typeface="Garamond"/>
                <a:ea typeface="Garamond"/>
                <a:cs typeface="Garamond"/>
                <a:sym typeface="Garamond"/>
              </a:rPr>
              <a:t>0</a:t>
            </a:r>
          </a:p>
        </p:txBody>
      </p:sp>
      <p:pic>
        <p:nvPicPr>
          <p:cNvPr id="281" name="Shape 281" descr="max_NDVI_2003.jpg"/>
          <p:cNvPicPr preferRelativeResize="0"/>
          <p:nvPr/>
        </p:nvPicPr>
        <p:blipFill rotWithShape="1">
          <a:blip r:embed="rId5">
            <a:alphaModFix/>
          </a:blip>
          <a:srcRect l="6732" r="6732"/>
          <a:stretch/>
        </p:blipFill>
        <p:spPr>
          <a:xfrm>
            <a:off x="6554175" y="1789000"/>
            <a:ext cx="611149" cy="938300"/>
          </a:xfrm>
          <a:prstGeom prst="rect">
            <a:avLst/>
          </a:prstGeom>
          <a:noFill/>
          <a:ln>
            <a:noFill/>
          </a:ln>
        </p:spPr>
      </p:pic>
      <p:sp>
        <p:nvSpPr>
          <p:cNvPr id="282" name="Shape 282"/>
          <p:cNvSpPr txBox="1"/>
          <p:nvPr/>
        </p:nvSpPr>
        <p:spPr>
          <a:xfrm>
            <a:off x="6511550" y="1430787"/>
            <a:ext cx="916200" cy="263700"/>
          </a:xfrm>
          <a:prstGeom prst="rect">
            <a:avLst/>
          </a:prstGeom>
          <a:noFill/>
          <a:ln>
            <a:noFill/>
          </a:ln>
        </p:spPr>
        <p:txBody>
          <a:bodyPr lIns="91425" tIns="91425" rIns="91425" bIns="91425" anchor="t" anchorCtr="0">
            <a:noAutofit/>
          </a:bodyPr>
          <a:lstStyle/>
          <a:p>
            <a:pPr lvl="0" rtl="0">
              <a:spcBef>
                <a:spcPts val="0"/>
              </a:spcBef>
              <a:buNone/>
            </a:pPr>
            <a:r>
              <a:rPr lang="en-US">
                <a:solidFill>
                  <a:srgbClr val="FFFFFF"/>
                </a:solidFill>
                <a:latin typeface="Garamond"/>
                <a:ea typeface="Garamond"/>
                <a:cs typeface="Garamond"/>
                <a:sym typeface="Garamond"/>
              </a:rPr>
              <a:t>NDVI</a:t>
            </a:r>
          </a:p>
        </p:txBody>
      </p:sp>
      <p:sp>
        <p:nvSpPr>
          <p:cNvPr id="283" name="Shape 283"/>
          <p:cNvSpPr txBox="1"/>
          <p:nvPr/>
        </p:nvSpPr>
        <p:spPr>
          <a:xfrm>
            <a:off x="6978775" y="1619800"/>
            <a:ext cx="916200" cy="263700"/>
          </a:xfrm>
          <a:prstGeom prst="rect">
            <a:avLst/>
          </a:prstGeom>
          <a:noFill/>
          <a:ln>
            <a:noFill/>
          </a:ln>
        </p:spPr>
        <p:txBody>
          <a:bodyPr lIns="91425" tIns="91425" rIns="91425" bIns="91425" anchor="t" anchorCtr="0">
            <a:noAutofit/>
          </a:bodyPr>
          <a:lstStyle/>
          <a:p>
            <a:pPr lvl="0" rtl="0">
              <a:spcBef>
                <a:spcPts val="0"/>
              </a:spcBef>
              <a:buNone/>
            </a:pPr>
            <a:r>
              <a:rPr lang="en-US">
                <a:solidFill>
                  <a:srgbClr val="FFFFFF"/>
                </a:solidFill>
                <a:latin typeface="Garamond"/>
                <a:ea typeface="Garamond"/>
                <a:cs typeface="Garamond"/>
                <a:sym typeface="Garamond"/>
              </a:rPr>
              <a:t>1.0</a:t>
            </a:r>
          </a:p>
        </p:txBody>
      </p:sp>
      <p:sp>
        <p:nvSpPr>
          <p:cNvPr id="284" name="Shape 284"/>
          <p:cNvSpPr txBox="1"/>
          <p:nvPr/>
        </p:nvSpPr>
        <p:spPr>
          <a:xfrm>
            <a:off x="6978775" y="2376375"/>
            <a:ext cx="916200" cy="263700"/>
          </a:xfrm>
          <a:prstGeom prst="rect">
            <a:avLst/>
          </a:prstGeom>
          <a:noFill/>
          <a:ln>
            <a:noFill/>
          </a:ln>
        </p:spPr>
        <p:txBody>
          <a:bodyPr lIns="91425" tIns="91425" rIns="91425" bIns="91425" anchor="t" anchorCtr="0">
            <a:noAutofit/>
          </a:bodyPr>
          <a:lstStyle/>
          <a:p>
            <a:pPr lvl="0" rtl="0">
              <a:spcBef>
                <a:spcPts val="0"/>
              </a:spcBef>
              <a:buNone/>
            </a:pPr>
            <a:r>
              <a:rPr lang="en-US">
                <a:solidFill>
                  <a:srgbClr val="FFFFFF"/>
                </a:solidFill>
                <a:latin typeface="Garamond"/>
                <a:ea typeface="Garamond"/>
                <a:cs typeface="Garamond"/>
                <a:sym typeface="Garamond"/>
              </a:rPr>
              <a:t>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1000125" y="365121"/>
            <a:ext cx="9413400" cy="479400"/>
          </a:xfrm>
          <a:prstGeom prst="rect">
            <a:avLst/>
          </a:prstGeom>
        </p:spPr>
        <p:txBody>
          <a:bodyPr lIns="91425" tIns="91425" rIns="91425" bIns="91425" anchor="ctr" anchorCtr="0">
            <a:noAutofit/>
          </a:bodyPr>
          <a:lstStyle/>
          <a:p>
            <a:pPr lvl="0">
              <a:spcBef>
                <a:spcPts val="0"/>
              </a:spcBef>
              <a:buClr>
                <a:schemeClr val="dk1"/>
              </a:buClr>
              <a:buSzPct val="25000"/>
              <a:buFont typeface="Arial"/>
              <a:buNone/>
            </a:pPr>
            <a:r>
              <a:rPr lang="en-US"/>
              <a:t>Vegetation Health Time Series</a:t>
            </a:r>
          </a:p>
        </p:txBody>
      </p:sp>
      <p:pic>
        <p:nvPicPr>
          <p:cNvPr id="291" name="Shape 291"/>
          <p:cNvPicPr preferRelativeResize="0"/>
          <p:nvPr/>
        </p:nvPicPr>
        <p:blipFill>
          <a:blip r:embed="rId3">
            <a:alphaModFix/>
          </a:blip>
          <a:stretch>
            <a:fillRect/>
          </a:stretch>
        </p:blipFill>
        <p:spPr>
          <a:xfrm>
            <a:off x="1350012" y="977725"/>
            <a:ext cx="8713612" cy="56121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1000125" y="365121"/>
            <a:ext cx="9413400" cy="479400"/>
          </a:xfrm>
          <a:prstGeom prst="rect">
            <a:avLst/>
          </a:prstGeom>
        </p:spPr>
        <p:txBody>
          <a:bodyPr lIns="91425" tIns="91425" rIns="91425" bIns="91425" anchor="ctr" anchorCtr="0">
            <a:noAutofit/>
          </a:bodyPr>
          <a:lstStyle/>
          <a:p>
            <a:pPr lvl="0">
              <a:spcBef>
                <a:spcPts val="0"/>
              </a:spcBef>
              <a:buNone/>
            </a:pPr>
            <a:r>
              <a:rPr lang="en-US"/>
              <a:t>Vegetation Health Time Series</a:t>
            </a:r>
          </a:p>
        </p:txBody>
      </p:sp>
      <p:pic>
        <p:nvPicPr>
          <p:cNvPr id="298" name="Shape 298" descr="NDVI_Percent_Changes.jpg"/>
          <p:cNvPicPr preferRelativeResize="0"/>
          <p:nvPr/>
        </p:nvPicPr>
        <p:blipFill rotWithShape="1">
          <a:blip r:embed="rId3">
            <a:alphaModFix/>
          </a:blip>
          <a:srcRect t="59" b="59"/>
          <a:stretch/>
        </p:blipFill>
        <p:spPr>
          <a:xfrm>
            <a:off x="622572" y="1839125"/>
            <a:ext cx="5056823" cy="4289474"/>
          </a:xfrm>
          <a:prstGeom prst="rect">
            <a:avLst/>
          </a:prstGeom>
          <a:noFill/>
          <a:ln>
            <a:noFill/>
          </a:ln>
        </p:spPr>
      </p:pic>
      <p:pic>
        <p:nvPicPr>
          <p:cNvPr id="299" name="Shape 299" descr="Legend.jpg"/>
          <p:cNvPicPr preferRelativeResize="0"/>
          <p:nvPr/>
        </p:nvPicPr>
        <p:blipFill rotWithShape="1">
          <a:blip r:embed="rId4">
            <a:alphaModFix/>
          </a:blip>
          <a:srcRect l="2776" r="2776"/>
          <a:stretch/>
        </p:blipFill>
        <p:spPr>
          <a:xfrm>
            <a:off x="641298" y="2195531"/>
            <a:ext cx="577902" cy="881626"/>
          </a:xfrm>
          <a:prstGeom prst="rect">
            <a:avLst/>
          </a:prstGeom>
          <a:noFill/>
          <a:ln>
            <a:noFill/>
          </a:ln>
        </p:spPr>
      </p:pic>
      <p:sp>
        <p:nvSpPr>
          <p:cNvPr id="300" name="Shape 300"/>
          <p:cNvSpPr txBox="1"/>
          <p:nvPr/>
        </p:nvSpPr>
        <p:spPr>
          <a:xfrm>
            <a:off x="1058995" y="2054805"/>
            <a:ext cx="866400" cy="247800"/>
          </a:xfrm>
          <a:prstGeom prst="rect">
            <a:avLst/>
          </a:prstGeom>
          <a:noFill/>
          <a:ln>
            <a:noFill/>
          </a:ln>
        </p:spPr>
        <p:txBody>
          <a:bodyPr lIns="91425" tIns="91425" rIns="91425" bIns="91425" anchor="t" anchorCtr="0">
            <a:noAutofit/>
          </a:bodyPr>
          <a:lstStyle/>
          <a:p>
            <a:pPr lvl="0" rtl="0">
              <a:spcBef>
                <a:spcPts val="0"/>
              </a:spcBef>
              <a:buNone/>
            </a:pPr>
            <a:r>
              <a:rPr lang="en-US">
                <a:solidFill>
                  <a:srgbClr val="FFFFFF"/>
                </a:solidFill>
                <a:latin typeface="Garamond"/>
                <a:ea typeface="Garamond"/>
                <a:cs typeface="Garamond"/>
                <a:sym typeface="Garamond"/>
              </a:rPr>
              <a:t>51.0</a:t>
            </a:r>
          </a:p>
        </p:txBody>
      </p:sp>
      <p:sp>
        <p:nvSpPr>
          <p:cNvPr id="301" name="Shape 301"/>
          <p:cNvSpPr txBox="1"/>
          <p:nvPr/>
        </p:nvSpPr>
        <p:spPr>
          <a:xfrm>
            <a:off x="593699" y="1839125"/>
            <a:ext cx="1797000" cy="298500"/>
          </a:xfrm>
          <a:prstGeom prst="rect">
            <a:avLst/>
          </a:prstGeom>
          <a:noFill/>
          <a:ln>
            <a:noFill/>
          </a:ln>
        </p:spPr>
        <p:txBody>
          <a:bodyPr lIns="91425" tIns="91425" rIns="91425" bIns="91425" anchor="t" anchorCtr="0">
            <a:noAutofit/>
          </a:bodyPr>
          <a:lstStyle/>
          <a:p>
            <a:pPr lvl="0" rtl="0">
              <a:spcBef>
                <a:spcPts val="0"/>
              </a:spcBef>
              <a:buNone/>
            </a:pPr>
            <a:r>
              <a:rPr lang="en-US">
                <a:solidFill>
                  <a:srgbClr val="FFFFFF"/>
                </a:solidFill>
                <a:latin typeface="Garamond"/>
                <a:ea typeface="Garamond"/>
                <a:cs typeface="Garamond"/>
                <a:sym typeface="Garamond"/>
              </a:rPr>
              <a:t>NDVI Percent Change</a:t>
            </a:r>
          </a:p>
        </p:txBody>
      </p:sp>
      <p:sp>
        <p:nvSpPr>
          <p:cNvPr id="302" name="Shape 302"/>
          <p:cNvSpPr txBox="1"/>
          <p:nvPr/>
        </p:nvSpPr>
        <p:spPr>
          <a:xfrm>
            <a:off x="1058995" y="2740874"/>
            <a:ext cx="866400" cy="247800"/>
          </a:xfrm>
          <a:prstGeom prst="rect">
            <a:avLst/>
          </a:prstGeom>
          <a:noFill/>
          <a:ln>
            <a:noFill/>
          </a:ln>
        </p:spPr>
        <p:txBody>
          <a:bodyPr lIns="91425" tIns="91425" rIns="91425" bIns="91425" anchor="t" anchorCtr="0">
            <a:noAutofit/>
          </a:bodyPr>
          <a:lstStyle/>
          <a:p>
            <a:pPr lvl="0" rtl="0">
              <a:spcBef>
                <a:spcPts val="0"/>
              </a:spcBef>
              <a:buNone/>
            </a:pPr>
            <a:r>
              <a:rPr lang="en-US">
                <a:solidFill>
                  <a:srgbClr val="FFFFFF"/>
                </a:solidFill>
                <a:latin typeface="Garamond"/>
                <a:ea typeface="Garamond"/>
                <a:cs typeface="Garamond"/>
                <a:sym typeface="Garamond"/>
              </a:rPr>
              <a:t>-94.0</a:t>
            </a:r>
          </a:p>
        </p:txBody>
      </p:sp>
      <p:sp>
        <p:nvSpPr>
          <p:cNvPr id="303" name="Shape 303"/>
          <p:cNvSpPr txBox="1"/>
          <p:nvPr/>
        </p:nvSpPr>
        <p:spPr>
          <a:xfrm>
            <a:off x="837072" y="1078887"/>
            <a:ext cx="4627800" cy="384600"/>
          </a:xfrm>
          <a:prstGeom prst="rect">
            <a:avLst/>
          </a:prstGeom>
          <a:noFill/>
          <a:ln>
            <a:noFill/>
          </a:ln>
        </p:spPr>
        <p:txBody>
          <a:bodyPr lIns="91425" tIns="91425" rIns="91425" bIns="91425" anchor="t" anchorCtr="0">
            <a:noAutofit/>
          </a:bodyPr>
          <a:lstStyle/>
          <a:p>
            <a:pPr lvl="0" algn="ctr" rtl="0">
              <a:spcBef>
                <a:spcPts val="0"/>
              </a:spcBef>
              <a:buNone/>
            </a:pPr>
            <a:r>
              <a:rPr lang="en-US" sz="2000" b="1">
                <a:solidFill>
                  <a:srgbClr val="3289B4"/>
                </a:solidFill>
                <a:latin typeface="Century Gothic"/>
                <a:ea typeface="Century Gothic"/>
                <a:cs typeface="Century Gothic"/>
                <a:sym typeface="Century Gothic"/>
              </a:rPr>
              <a:t>MODIS Maximum NDVI Changes 2003 - 2016</a:t>
            </a:r>
          </a:p>
        </p:txBody>
      </p:sp>
      <p:pic>
        <p:nvPicPr>
          <p:cNvPr id="304" name="Shape 304" descr="Truecolor_Big.jpg"/>
          <p:cNvPicPr preferRelativeResize="0"/>
          <p:nvPr/>
        </p:nvPicPr>
        <p:blipFill>
          <a:blip r:embed="rId5">
            <a:alphaModFix/>
          </a:blip>
          <a:stretch>
            <a:fillRect/>
          </a:stretch>
        </p:blipFill>
        <p:spPr>
          <a:xfrm>
            <a:off x="5955097" y="1839125"/>
            <a:ext cx="5551103" cy="4289476"/>
          </a:xfrm>
          <a:prstGeom prst="rect">
            <a:avLst/>
          </a:prstGeom>
          <a:noFill/>
          <a:ln>
            <a:noFill/>
          </a:ln>
        </p:spPr>
      </p:pic>
      <p:sp>
        <p:nvSpPr>
          <p:cNvPr id="305" name="Shape 305"/>
          <p:cNvSpPr txBox="1"/>
          <p:nvPr/>
        </p:nvSpPr>
        <p:spPr>
          <a:xfrm>
            <a:off x="6202247" y="1149525"/>
            <a:ext cx="5056800" cy="384600"/>
          </a:xfrm>
          <a:prstGeom prst="rect">
            <a:avLst/>
          </a:prstGeom>
          <a:noFill/>
          <a:ln>
            <a:noFill/>
          </a:ln>
        </p:spPr>
        <p:txBody>
          <a:bodyPr lIns="91425" tIns="91425" rIns="91425" bIns="91425" anchor="t" anchorCtr="0">
            <a:noAutofit/>
          </a:bodyPr>
          <a:lstStyle/>
          <a:p>
            <a:pPr lvl="0" algn="l" rtl="0">
              <a:spcBef>
                <a:spcPts val="0"/>
              </a:spcBef>
              <a:buNone/>
            </a:pPr>
            <a:r>
              <a:rPr lang="en-US" sz="2000" b="1">
                <a:solidFill>
                  <a:srgbClr val="3289B4"/>
                </a:solidFill>
                <a:latin typeface="Century Gothic"/>
                <a:ea typeface="Century Gothic"/>
                <a:cs typeface="Century Gothic"/>
                <a:sym typeface="Century Gothic"/>
              </a:rPr>
              <a:t>Landsat 7 ETM+ True Color, March 2000</a:t>
            </a:r>
          </a:p>
        </p:txBody>
      </p:sp>
      <p:grpSp>
        <p:nvGrpSpPr>
          <p:cNvPr id="306" name="Shape 306"/>
          <p:cNvGrpSpPr/>
          <p:nvPr/>
        </p:nvGrpSpPr>
        <p:grpSpPr>
          <a:xfrm>
            <a:off x="6099150" y="2195520"/>
            <a:ext cx="1897200" cy="223279"/>
            <a:chOff x="6099150" y="2195520"/>
            <a:chExt cx="1897200" cy="223279"/>
          </a:xfrm>
        </p:grpSpPr>
        <p:cxnSp>
          <p:nvCxnSpPr>
            <p:cNvPr id="307" name="Shape 307"/>
            <p:cNvCxnSpPr/>
            <p:nvPr/>
          </p:nvCxnSpPr>
          <p:spPr>
            <a:xfrm>
              <a:off x="6099150" y="2418800"/>
              <a:ext cx="436200" cy="0"/>
            </a:xfrm>
            <a:prstGeom prst="straightConnector1">
              <a:avLst/>
            </a:prstGeom>
            <a:noFill/>
            <a:ln w="19050" cap="flat" cmpd="sng">
              <a:solidFill>
                <a:srgbClr val="FFFF00"/>
              </a:solidFill>
              <a:prstDash val="solid"/>
              <a:round/>
              <a:headEnd type="none" w="lg" len="lg"/>
              <a:tailEnd type="none" w="lg" len="lg"/>
            </a:ln>
          </p:spPr>
        </p:cxnSp>
        <p:sp>
          <p:nvSpPr>
            <p:cNvPr id="308" name="Shape 308"/>
            <p:cNvSpPr txBox="1"/>
            <p:nvPr/>
          </p:nvSpPr>
          <p:spPr>
            <a:xfrm>
              <a:off x="6656250" y="2195520"/>
              <a:ext cx="1340100" cy="132000"/>
            </a:xfrm>
            <a:prstGeom prst="rect">
              <a:avLst/>
            </a:prstGeom>
            <a:noFill/>
            <a:ln>
              <a:noFill/>
            </a:ln>
          </p:spPr>
          <p:txBody>
            <a:bodyPr lIns="91425" tIns="91425" rIns="91425" bIns="91425" anchor="t" anchorCtr="0">
              <a:noAutofit/>
            </a:bodyPr>
            <a:lstStyle/>
            <a:p>
              <a:pPr lvl="0" rtl="0">
                <a:spcBef>
                  <a:spcPts val="0"/>
                </a:spcBef>
                <a:buNone/>
              </a:pPr>
              <a:r>
                <a:rPr lang="en-US">
                  <a:solidFill>
                    <a:srgbClr val="FFFFFF"/>
                  </a:solidFill>
                  <a:latin typeface="Garamond"/>
                  <a:ea typeface="Garamond"/>
                  <a:cs typeface="Garamond"/>
                  <a:sym typeface="Garamond"/>
                </a:rPr>
                <a:t>500 m Elevation</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1000125" y="365121"/>
            <a:ext cx="9413400" cy="479400"/>
          </a:xfrm>
          <a:prstGeom prst="rect">
            <a:avLst/>
          </a:prstGeom>
        </p:spPr>
        <p:txBody>
          <a:bodyPr lIns="91425" tIns="91425" rIns="91425" bIns="91425" anchor="ctr" anchorCtr="0">
            <a:noAutofit/>
          </a:bodyPr>
          <a:lstStyle/>
          <a:p>
            <a:pPr lvl="0">
              <a:spcBef>
                <a:spcPts val="0"/>
              </a:spcBef>
              <a:buNone/>
            </a:pPr>
            <a:r>
              <a:rPr lang="en-US"/>
              <a:t>Cloud Detection Time Series</a:t>
            </a:r>
          </a:p>
        </p:txBody>
      </p:sp>
      <p:pic>
        <p:nvPicPr>
          <p:cNvPr id="315" name="Shape 315"/>
          <p:cNvPicPr preferRelativeResize="0"/>
          <p:nvPr/>
        </p:nvPicPr>
        <p:blipFill>
          <a:blip r:embed="rId3">
            <a:alphaModFix/>
          </a:blip>
          <a:stretch>
            <a:fillRect/>
          </a:stretch>
        </p:blipFill>
        <p:spPr>
          <a:xfrm>
            <a:off x="1719825" y="1036375"/>
            <a:ext cx="8937773" cy="52705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1000125" y="365121"/>
            <a:ext cx="9413400" cy="479400"/>
          </a:xfrm>
          <a:prstGeom prst="rect">
            <a:avLst/>
          </a:prstGeom>
        </p:spPr>
        <p:txBody>
          <a:bodyPr lIns="91425" tIns="91425" rIns="91425" bIns="91425" anchor="ctr" anchorCtr="0">
            <a:noAutofit/>
          </a:bodyPr>
          <a:lstStyle/>
          <a:p>
            <a:pPr lvl="0">
              <a:spcBef>
                <a:spcPts val="0"/>
              </a:spcBef>
              <a:buClr>
                <a:schemeClr val="dk1"/>
              </a:buClr>
              <a:buSzPct val="25000"/>
              <a:buFont typeface="Arial"/>
              <a:buNone/>
            </a:pPr>
            <a:r>
              <a:rPr lang="en-US"/>
              <a:t>Cloud Detection Time Series</a:t>
            </a:r>
          </a:p>
        </p:txBody>
      </p:sp>
      <p:pic>
        <p:nvPicPr>
          <p:cNvPr id="322" name="Shape 322"/>
          <p:cNvPicPr preferRelativeResize="0"/>
          <p:nvPr/>
        </p:nvPicPr>
        <p:blipFill>
          <a:blip r:embed="rId3">
            <a:alphaModFix/>
          </a:blip>
          <a:stretch>
            <a:fillRect/>
          </a:stretch>
        </p:blipFill>
        <p:spPr>
          <a:xfrm>
            <a:off x="1809750" y="1069996"/>
            <a:ext cx="8572500" cy="53006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1000125" y="377821"/>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a:t>SST and Biophysical Variables</a:t>
            </a:r>
          </a:p>
        </p:txBody>
      </p:sp>
      <p:pic>
        <p:nvPicPr>
          <p:cNvPr id="329" name="Shape 329" descr="SST_RRS.PNG"/>
          <p:cNvPicPr preferRelativeResize="0"/>
          <p:nvPr/>
        </p:nvPicPr>
        <p:blipFill>
          <a:blip r:embed="rId3">
            <a:alphaModFix/>
          </a:blip>
          <a:stretch>
            <a:fillRect/>
          </a:stretch>
        </p:blipFill>
        <p:spPr>
          <a:xfrm>
            <a:off x="791300" y="3960124"/>
            <a:ext cx="3698450" cy="2488324"/>
          </a:xfrm>
          <a:prstGeom prst="rect">
            <a:avLst/>
          </a:prstGeom>
          <a:noFill/>
          <a:ln>
            <a:noFill/>
          </a:ln>
        </p:spPr>
      </p:pic>
      <p:pic>
        <p:nvPicPr>
          <p:cNvPr id="330" name="Shape 330" descr="TimeSeries.PNG"/>
          <p:cNvPicPr preferRelativeResize="0"/>
          <p:nvPr/>
        </p:nvPicPr>
        <p:blipFill>
          <a:blip r:embed="rId4">
            <a:alphaModFix/>
          </a:blip>
          <a:stretch>
            <a:fillRect/>
          </a:stretch>
        </p:blipFill>
        <p:spPr>
          <a:xfrm>
            <a:off x="753450" y="1495125"/>
            <a:ext cx="3653500" cy="2364025"/>
          </a:xfrm>
          <a:prstGeom prst="rect">
            <a:avLst/>
          </a:prstGeom>
          <a:noFill/>
          <a:ln>
            <a:noFill/>
          </a:ln>
        </p:spPr>
      </p:pic>
      <p:sp>
        <p:nvSpPr>
          <p:cNvPr id="331" name="Shape 331"/>
          <p:cNvSpPr txBox="1"/>
          <p:nvPr/>
        </p:nvSpPr>
        <p:spPr>
          <a:xfrm>
            <a:off x="5324775" y="1495125"/>
            <a:ext cx="5908500" cy="11424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332" name="Shape 332"/>
          <p:cNvSpPr txBox="1"/>
          <p:nvPr/>
        </p:nvSpPr>
        <p:spPr>
          <a:xfrm>
            <a:off x="5162200" y="1622900"/>
            <a:ext cx="5908500" cy="4302900"/>
          </a:xfrm>
          <a:prstGeom prst="rect">
            <a:avLst/>
          </a:prstGeom>
          <a:noFill/>
          <a:ln>
            <a:noFill/>
          </a:ln>
        </p:spPr>
        <p:txBody>
          <a:bodyPr lIns="91425" tIns="45700" rIns="91425" bIns="45700" anchor="t" anchorCtr="0">
            <a:noAutofit/>
          </a:bodyPr>
          <a:lstStyle/>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Products of Aqua MODIS from July 2002 to October 2016 were collected for remote sensing reflectance </a:t>
            </a:r>
            <a:r>
              <a:rPr lang="en-US" sz="2000" dirty="0">
                <a:solidFill>
                  <a:srgbClr val="666666"/>
                </a:solidFill>
                <a:latin typeface="Century Gothic"/>
                <a:ea typeface="Century Gothic"/>
                <a:cs typeface="Century Gothic"/>
                <a:sym typeface="Century Gothic"/>
              </a:rPr>
              <a:t>(</a:t>
            </a:r>
            <a:r>
              <a:rPr lang="en-US" sz="2000" dirty="0" err="1">
                <a:solidFill>
                  <a:srgbClr val="666666"/>
                </a:solidFill>
                <a:latin typeface="Century Gothic"/>
                <a:ea typeface="Century Gothic"/>
                <a:cs typeface="Century Gothic"/>
                <a:sym typeface="Century Gothic"/>
              </a:rPr>
              <a:t>R</a:t>
            </a:r>
            <a:r>
              <a:rPr lang="en-US" sz="2000" baseline="-25000" dirty="0" err="1">
                <a:solidFill>
                  <a:srgbClr val="666666"/>
                </a:solidFill>
                <a:latin typeface="Century Gothic"/>
                <a:ea typeface="Century Gothic"/>
                <a:cs typeface="Century Gothic"/>
                <a:sym typeface="Century Gothic"/>
              </a:rPr>
              <a:t>rs</a:t>
            </a:r>
            <a:r>
              <a:rPr lang="en-US" sz="2000" dirty="0">
                <a:solidFill>
                  <a:srgbClr val="666666"/>
                </a:solidFill>
                <a:latin typeface="Century Gothic"/>
                <a:ea typeface="Century Gothic"/>
                <a:cs typeface="Century Gothic"/>
                <a:sym typeface="Century Gothic"/>
              </a:rPr>
              <a:t>(λ))</a:t>
            </a:r>
            <a:r>
              <a:rPr lang="en-US" sz="2000" dirty="0">
                <a:solidFill>
                  <a:srgbClr val="757070"/>
                </a:solidFill>
                <a:latin typeface="Century Gothic"/>
                <a:ea typeface="Century Gothic"/>
                <a:cs typeface="Century Gothic"/>
                <a:sym typeface="Century Gothic"/>
              </a:rPr>
              <a:t> and inherent optical properties (IOPs)</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These level 3 ocean color products were derived using Quasi-Analytical Algorithm (QAA)</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Analysis using linear regression model showed no significant trend over the study period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p:nvPr/>
        </p:nvSpPr>
        <p:spPr>
          <a:xfrm rot="10800000">
            <a:off x="731817" y="1194225"/>
            <a:ext cx="912600" cy="3015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9" name="Shape 339"/>
          <p:cNvSpPr/>
          <p:nvPr/>
        </p:nvSpPr>
        <p:spPr>
          <a:xfrm>
            <a:off x="727525" y="1176475"/>
            <a:ext cx="983100" cy="3015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0" name="Shape 340"/>
          <p:cNvSpPr txBox="1">
            <a:spLocks noGrp="1"/>
          </p:cNvSpPr>
          <p:nvPr>
            <p:ph type="title"/>
          </p:nvPr>
        </p:nvSpPr>
        <p:spPr>
          <a:xfrm>
            <a:off x="1000125" y="377822"/>
            <a:ext cx="10233000" cy="47939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T</a:t>
            </a:r>
            <a:r>
              <a:rPr lang="en-US"/>
              <a:t>SS</a:t>
            </a:r>
            <a:r>
              <a:rPr lang="en-US" sz="4800" b="0" i="0" u="none" strike="noStrike" cap="none">
                <a:solidFill>
                  <a:srgbClr val="3289B4"/>
                </a:solidFill>
                <a:latin typeface="Century Gothic"/>
                <a:ea typeface="Century Gothic"/>
                <a:cs typeface="Century Gothic"/>
                <a:sym typeface="Century Gothic"/>
              </a:rPr>
              <a:t> </a:t>
            </a:r>
            <a:r>
              <a:rPr lang="en-US"/>
              <a:t>Mean 2002-2012 (MERIS)</a:t>
            </a:r>
          </a:p>
        </p:txBody>
      </p:sp>
      <p:pic>
        <p:nvPicPr>
          <p:cNvPr id="341" name="Shape 341"/>
          <p:cNvPicPr preferRelativeResize="0"/>
          <p:nvPr/>
        </p:nvPicPr>
        <p:blipFill>
          <a:blip r:embed="rId3">
            <a:alphaModFix/>
          </a:blip>
          <a:stretch>
            <a:fillRect/>
          </a:stretch>
        </p:blipFill>
        <p:spPr>
          <a:xfrm>
            <a:off x="522800" y="993575"/>
            <a:ext cx="5429250" cy="5562600"/>
          </a:xfrm>
          <a:prstGeom prst="rect">
            <a:avLst/>
          </a:prstGeom>
          <a:noFill/>
          <a:ln>
            <a:noFill/>
          </a:ln>
        </p:spPr>
      </p:pic>
      <p:sp>
        <p:nvSpPr>
          <p:cNvPr id="342" name="Shape 342"/>
          <p:cNvSpPr/>
          <p:nvPr/>
        </p:nvSpPr>
        <p:spPr>
          <a:xfrm>
            <a:off x="4004150" y="1091050"/>
            <a:ext cx="1778400" cy="96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43" name="Shape 343"/>
          <p:cNvSpPr txBox="1"/>
          <p:nvPr/>
        </p:nvSpPr>
        <p:spPr>
          <a:xfrm>
            <a:off x="2250350" y="1069775"/>
            <a:ext cx="3642000" cy="1586700"/>
          </a:xfrm>
          <a:prstGeom prst="rect">
            <a:avLst/>
          </a:prstGeom>
          <a:noFill/>
          <a:ln>
            <a:noFill/>
          </a:ln>
        </p:spPr>
        <p:txBody>
          <a:bodyPr lIns="91425" tIns="91425" rIns="91425" bIns="91425" anchor="t" anchorCtr="0">
            <a:noAutofit/>
          </a:bodyPr>
          <a:lstStyle/>
          <a:p>
            <a:pPr lvl="0" algn="r" rtl="0">
              <a:spcBef>
                <a:spcPts val="0"/>
              </a:spcBef>
              <a:buNone/>
            </a:pPr>
            <a:r>
              <a:rPr lang="en-US" sz="1500">
                <a:latin typeface="Century Gothic"/>
                <a:ea typeface="Century Gothic"/>
                <a:cs typeface="Century Gothic"/>
                <a:sym typeface="Century Gothic"/>
              </a:rPr>
              <a:t>Total Suspended </a:t>
            </a:r>
          </a:p>
          <a:p>
            <a:pPr lvl="0" algn="r" rtl="0">
              <a:spcBef>
                <a:spcPts val="0"/>
              </a:spcBef>
              <a:buNone/>
            </a:pPr>
            <a:r>
              <a:rPr lang="en-US" sz="1500">
                <a:latin typeface="Century Gothic"/>
                <a:ea typeface="Century Gothic"/>
                <a:cs typeface="Century Gothic"/>
                <a:sym typeface="Century Gothic"/>
              </a:rPr>
              <a:t>Sediment Mean </a:t>
            </a:r>
          </a:p>
          <a:p>
            <a:pPr lvl="0" algn="r">
              <a:spcBef>
                <a:spcPts val="0"/>
              </a:spcBef>
              <a:buNone/>
            </a:pPr>
            <a:r>
              <a:rPr lang="en-US" sz="1500">
                <a:latin typeface="Century Gothic"/>
                <a:ea typeface="Century Gothic"/>
                <a:cs typeface="Century Gothic"/>
                <a:sym typeface="Century Gothic"/>
              </a:rPr>
              <a:t>MERIS 2002-2012</a:t>
            </a:r>
          </a:p>
        </p:txBody>
      </p:sp>
      <p:sp>
        <p:nvSpPr>
          <p:cNvPr id="344" name="Shape 344"/>
          <p:cNvSpPr txBox="1"/>
          <p:nvPr/>
        </p:nvSpPr>
        <p:spPr>
          <a:xfrm>
            <a:off x="6336275" y="1101925"/>
            <a:ext cx="4217100" cy="39720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345" name="Shape 345"/>
          <p:cNvSpPr txBox="1"/>
          <p:nvPr/>
        </p:nvSpPr>
        <p:spPr>
          <a:xfrm>
            <a:off x="6499600" y="1101925"/>
            <a:ext cx="4415700" cy="4824000"/>
          </a:xfrm>
          <a:prstGeom prst="rect">
            <a:avLst/>
          </a:prstGeom>
          <a:noFill/>
          <a:ln>
            <a:noFill/>
          </a:ln>
        </p:spPr>
        <p:txBody>
          <a:bodyPr lIns="91425" tIns="45700" rIns="91425" bIns="45700" anchor="t" anchorCtr="0">
            <a:noAutofit/>
          </a:bodyPr>
          <a:lstStyle/>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Map represents mean values of TSS for 20 scenes captured by </a:t>
            </a:r>
            <a:r>
              <a:rPr lang="en-US" sz="2000" dirty="0" err="1">
                <a:solidFill>
                  <a:srgbClr val="757070"/>
                </a:solidFill>
                <a:latin typeface="Century Gothic"/>
                <a:ea typeface="Century Gothic"/>
                <a:cs typeface="Century Gothic"/>
                <a:sym typeface="Century Gothic"/>
              </a:rPr>
              <a:t>Envis</a:t>
            </a:r>
            <a:r>
              <a:rPr lang="en-US" sz="2000" dirty="0">
                <a:solidFill>
                  <a:srgbClr val="757070"/>
                </a:solidFill>
                <a:latin typeface="Century Gothic"/>
                <a:ea typeface="Century Gothic"/>
                <a:cs typeface="Century Gothic"/>
                <a:sym typeface="Century Gothic"/>
              </a:rPr>
              <a:t> MERIS between 2002-2012</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MERIS level 2 product pre-derived TSS using neural network model</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Shows that a large contributor of TSS are bays</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Bays are areas we expect to see frequent land cover change</a:t>
            </a:r>
          </a:p>
        </p:txBody>
      </p:sp>
      <p:sp>
        <p:nvSpPr>
          <p:cNvPr id="346" name="Shape 346"/>
          <p:cNvSpPr/>
          <p:nvPr/>
        </p:nvSpPr>
        <p:spPr>
          <a:xfrm>
            <a:off x="1267325" y="2305225"/>
            <a:ext cx="1576200" cy="3015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7" name="Shape 347"/>
          <p:cNvSpPr/>
          <p:nvPr/>
        </p:nvSpPr>
        <p:spPr>
          <a:xfrm>
            <a:off x="1267325" y="1336225"/>
            <a:ext cx="983100" cy="9690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8" name="Shape 348"/>
          <p:cNvSpPr/>
          <p:nvPr/>
        </p:nvSpPr>
        <p:spPr>
          <a:xfrm>
            <a:off x="727525" y="1194225"/>
            <a:ext cx="983100" cy="3015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9" name="Shape 349"/>
          <p:cNvSpPr txBox="1"/>
          <p:nvPr/>
        </p:nvSpPr>
        <p:spPr>
          <a:xfrm>
            <a:off x="716500" y="1145975"/>
            <a:ext cx="1980600" cy="692100"/>
          </a:xfrm>
          <a:prstGeom prst="rect">
            <a:avLst/>
          </a:prstGeom>
          <a:noFill/>
          <a:ln>
            <a:noFill/>
          </a:ln>
        </p:spPr>
        <p:txBody>
          <a:bodyPr lIns="91425" tIns="91425" rIns="91425" bIns="91425" anchor="t" anchorCtr="0">
            <a:noAutofit/>
          </a:bodyPr>
          <a:lstStyle/>
          <a:p>
            <a:pPr lvl="0">
              <a:spcBef>
                <a:spcPts val="0"/>
              </a:spcBef>
              <a:buNone/>
            </a:pPr>
            <a:r>
              <a:rPr lang="en-US" sz="1200">
                <a:latin typeface="Century Gothic"/>
                <a:ea typeface="Century Gothic"/>
                <a:cs typeface="Century Gothic"/>
                <a:sym typeface="Century Gothic"/>
              </a:rPr>
              <a:t>TSS (g/m</a:t>
            </a:r>
            <a:r>
              <a:rPr lang="en-US" sz="1200" baseline="30000">
                <a:latin typeface="Century Gothic"/>
                <a:ea typeface="Century Gothic"/>
                <a:cs typeface="Century Gothic"/>
                <a:sym typeface="Century Gothic"/>
              </a:rPr>
              <a:t>3</a:t>
            </a:r>
            <a:r>
              <a:rPr lang="en-US" sz="1200">
                <a:latin typeface="Century Gothic"/>
                <a:ea typeface="Century Gothic"/>
                <a:cs typeface="Century Gothic"/>
                <a:sym typeface="Century Gothic"/>
              </a:rPr>
              <a:t>)</a:t>
            </a:r>
          </a:p>
        </p:txBody>
      </p:sp>
      <p:sp>
        <p:nvSpPr>
          <p:cNvPr id="350" name="Shape 350"/>
          <p:cNvSpPr txBox="1"/>
          <p:nvPr/>
        </p:nvSpPr>
        <p:spPr>
          <a:xfrm>
            <a:off x="1289100" y="1375275"/>
            <a:ext cx="561000" cy="380100"/>
          </a:xfrm>
          <a:prstGeom prst="rect">
            <a:avLst/>
          </a:prstGeom>
          <a:noFill/>
          <a:ln>
            <a:noFill/>
          </a:ln>
        </p:spPr>
        <p:txBody>
          <a:bodyPr lIns="91425" tIns="91425" rIns="91425" bIns="91425" anchor="t" anchorCtr="0">
            <a:noAutofit/>
          </a:bodyPr>
          <a:lstStyle/>
          <a:p>
            <a:pPr lvl="0" rtl="0">
              <a:spcBef>
                <a:spcPts val="0"/>
              </a:spcBef>
              <a:buNone/>
            </a:pPr>
            <a:r>
              <a:rPr lang="en-US" sz="1200">
                <a:latin typeface="Century Gothic"/>
                <a:ea typeface="Century Gothic"/>
                <a:cs typeface="Century Gothic"/>
                <a:sym typeface="Century Gothic"/>
              </a:rPr>
              <a:t>.59</a:t>
            </a:r>
          </a:p>
        </p:txBody>
      </p:sp>
      <p:sp>
        <p:nvSpPr>
          <p:cNvPr id="351" name="Shape 351"/>
          <p:cNvSpPr txBox="1"/>
          <p:nvPr/>
        </p:nvSpPr>
        <p:spPr>
          <a:xfrm>
            <a:off x="1245425" y="1756525"/>
            <a:ext cx="561000" cy="380100"/>
          </a:xfrm>
          <a:prstGeom prst="rect">
            <a:avLst/>
          </a:prstGeom>
          <a:noFill/>
          <a:ln>
            <a:noFill/>
          </a:ln>
        </p:spPr>
        <p:txBody>
          <a:bodyPr lIns="91425" tIns="91425" rIns="91425" bIns="91425" anchor="t" anchorCtr="0">
            <a:noAutofit/>
          </a:bodyPr>
          <a:lstStyle/>
          <a:p>
            <a:pPr lvl="0" rtl="0">
              <a:spcBef>
                <a:spcPts val="0"/>
              </a:spcBef>
              <a:buNone/>
            </a:pPr>
            <a:r>
              <a:rPr lang="en-US" sz="1200">
                <a:latin typeface="Century Gothic"/>
                <a:ea typeface="Century Gothic"/>
                <a:cs typeface="Century Gothic"/>
                <a:sym typeface="Century Gothic"/>
              </a:rPr>
              <a:t>.031</a:t>
            </a:r>
          </a:p>
        </p:txBody>
      </p:sp>
      <p:sp>
        <p:nvSpPr>
          <p:cNvPr id="352" name="Shape 352"/>
          <p:cNvSpPr txBox="1"/>
          <p:nvPr/>
        </p:nvSpPr>
        <p:spPr>
          <a:xfrm>
            <a:off x="1267325" y="2034000"/>
            <a:ext cx="1268100" cy="380100"/>
          </a:xfrm>
          <a:prstGeom prst="rect">
            <a:avLst/>
          </a:prstGeom>
          <a:noFill/>
          <a:ln>
            <a:noFill/>
          </a:ln>
        </p:spPr>
        <p:txBody>
          <a:bodyPr lIns="91425" tIns="91425" rIns="91425" bIns="91425" anchor="t" anchorCtr="0">
            <a:noAutofit/>
          </a:bodyPr>
          <a:lstStyle/>
          <a:p>
            <a:pPr lvl="0" rtl="0">
              <a:spcBef>
                <a:spcPts val="0"/>
              </a:spcBef>
              <a:buNone/>
            </a:pPr>
            <a:r>
              <a:rPr lang="en-US" sz="1200">
                <a:latin typeface="Century Gothic"/>
                <a:ea typeface="Century Gothic"/>
                <a:cs typeface="Century Gothic"/>
                <a:sym typeface="Century Gothic"/>
              </a:rPr>
              <a:t>200m Depth</a:t>
            </a:r>
          </a:p>
        </p:txBody>
      </p:sp>
      <p:sp>
        <p:nvSpPr>
          <p:cNvPr id="353" name="Shape 353"/>
          <p:cNvSpPr txBox="1"/>
          <p:nvPr/>
        </p:nvSpPr>
        <p:spPr>
          <a:xfrm>
            <a:off x="1245425" y="2331600"/>
            <a:ext cx="1890600" cy="380100"/>
          </a:xfrm>
          <a:prstGeom prst="rect">
            <a:avLst/>
          </a:prstGeom>
          <a:noFill/>
          <a:ln>
            <a:noFill/>
          </a:ln>
        </p:spPr>
        <p:txBody>
          <a:bodyPr lIns="91425" tIns="91425" rIns="91425" bIns="91425" anchor="t" anchorCtr="0">
            <a:noAutofit/>
          </a:bodyPr>
          <a:lstStyle/>
          <a:p>
            <a:pPr lvl="0" rtl="0">
              <a:spcBef>
                <a:spcPts val="0"/>
              </a:spcBef>
              <a:buNone/>
            </a:pPr>
            <a:r>
              <a:rPr lang="en-US" sz="1200">
                <a:latin typeface="Century Gothic"/>
                <a:ea typeface="Century Gothic"/>
                <a:cs typeface="Century Gothic"/>
                <a:sym typeface="Century Gothic"/>
              </a:rPr>
              <a:t>Major TSS Contributor </a:t>
            </a:r>
          </a:p>
        </p:txBody>
      </p:sp>
      <p:pic>
        <p:nvPicPr>
          <p:cNvPr id="354" name="Shape 354" descr="scale bar.PNG"/>
          <p:cNvPicPr preferRelativeResize="0"/>
          <p:nvPr/>
        </p:nvPicPr>
        <p:blipFill rotWithShape="1">
          <a:blip r:embed="rId4">
            <a:alphaModFix/>
          </a:blip>
          <a:srcRect r="10047" b="44102"/>
          <a:stretch/>
        </p:blipFill>
        <p:spPr>
          <a:xfrm>
            <a:off x="4739500" y="6271725"/>
            <a:ext cx="849299" cy="99850"/>
          </a:xfrm>
          <a:prstGeom prst="rect">
            <a:avLst/>
          </a:prstGeom>
          <a:noFill/>
          <a:ln>
            <a:noFill/>
          </a:ln>
        </p:spPr>
      </p:pic>
      <p:sp>
        <p:nvSpPr>
          <p:cNvPr id="355" name="Shape 355"/>
          <p:cNvSpPr txBox="1"/>
          <p:nvPr/>
        </p:nvSpPr>
        <p:spPr>
          <a:xfrm>
            <a:off x="5308175" y="6055400"/>
            <a:ext cx="561000" cy="380100"/>
          </a:xfrm>
          <a:prstGeom prst="rect">
            <a:avLst/>
          </a:prstGeom>
          <a:noFill/>
          <a:ln>
            <a:noFill/>
          </a:ln>
        </p:spPr>
        <p:txBody>
          <a:bodyPr lIns="91425" tIns="91425" rIns="91425" bIns="91425" anchor="t" anchorCtr="0">
            <a:noAutofit/>
          </a:bodyPr>
          <a:lstStyle/>
          <a:p>
            <a:pPr lvl="0" rtl="0">
              <a:spcBef>
                <a:spcPts val="0"/>
              </a:spcBef>
              <a:buNone/>
            </a:pPr>
            <a:r>
              <a:rPr lang="en-US" sz="1200">
                <a:latin typeface="Century Gothic"/>
                <a:ea typeface="Century Gothic"/>
                <a:cs typeface="Century Gothic"/>
                <a:sym typeface="Century Gothic"/>
              </a:rPr>
              <a:t>4 Km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1000125" y="365121"/>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Arial"/>
              <a:buNone/>
            </a:pPr>
            <a:r>
              <a:rPr lang="en-US" sz="4800" b="0" i="0" u="none" strike="noStrike" cap="none">
                <a:solidFill>
                  <a:srgbClr val="3289B4"/>
                </a:solidFill>
                <a:latin typeface="Century Gothic"/>
                <a:ea typeface="Century Gothic"/>
                <a:cs typeface="Century Gothic"/>
                <a:sym typeface="Century Gothic"/>
              </a:rPr>
              <a:t>Study Area: Isla del Coco </a:t>
            </a:r>
          </a:p>
        </p:txBody>
      </p:sp>
      <p:sp>
        <p:nvSpPr>
          <p:cNvPr id="108" name="Shape 108"/>
          <p:cNvSpPr txBox="1">
            <a:spLocks noGrp="1"/>
          </p:cNvSpPr>
          <p:nvPr>
            <p:ph type="body" idx="1"/>
          </p:nvPr>
        </p:nvSpPr>
        <p:spPr>
          <a:xfrm>
            <a:off x="7068932" y="1205980"/>
            <a:ext cx="4374018" cy="5182862"/>
          </a:xfrm>
          <a:prstGeom prst="rect">
            <a:avLst/>
          </a:prstGeom>
          <a:noFill/>
          <a:ln>
            <a:noFill/>
          </a:ln>
        </p:spPr>
        <p:txBody>
          <a:bodyPr lIns="91425" tIns="45700" rIns="91425" bIns="45700" anchor="t" anchorCtr="0">
            <a:noAutofit/>
          </a:bodyPr>
          <a:lstStyle/>
          <a:p>
            <a:pPr marL="457200" marR="0" lvl="0" indent="-381000" algn="l" rtl="0">
              <a:lnSpc>
                <a:spcPct val="150000"/>
              </a:lnSpc>
              <a:spcBef>
                <a:spcPts val="0"/>
              </a:spcBef>
              <a:spcAft>
                <a:spcPts val="0"/>
              </a:spcAft>
              <a:buClr>
                <a:schemeClr val="accent1"/>
              </a:buClr>
              <a:buSzPct val="120000"/>
              <a:buFont typeface="Webdings" pitchFamily="18" charset="2"/>
              <a:buChar char="4"/>
            </a:pPr>
            <a:r>
              <a:rPr lang="en-US" sz="2000" b="0" i="0" u="none" strike="noStrike" cap="none" dirty="0">
                <a:solidFill>
                  <a:srgbClr val="666666"/>
                </a:solidFill>
                <a:latin typeface="Century Gothic"/>
                <a:ea typeface="Century Gothic"/>
                <a:cs typeface="Century Gothic"/>
                <a:sym typeface="Century Gothic"/>
              </a:rPr>
              <a:t>Remote island located </a:t>
            </a:r>
            <a:r>
              <a:rPr lang="en-US" dirty="0">
                <a:solidFill>
                  <a:srgbClr val="666666"/>
                </a:solidFill>
              </a:rPr>
              <a:t>350</a:t>
            </a:r>
            <a:r>
              <a:rPr lang="en-US" sz="2000" b="0" i="0" u="none" strike="noStrike" cap="none" dirty="0">
                <a:solidFill>
                  <a:srgbClr val="666666"/>
                </a:solidFill>
                <a:latin typeface="Century Gothic"/>
                <a:ea typeface="Century Gothic"/>
                <a:cs typeface="Century Gothic"/>
                <a:sym typeface="Century Gothic"/>
              </a:rPr>
              <a:t> </a:t>
            </a:r>
            <a:r>
              <a:rPr lang="en-US" dirty="0">
                <a:solidFill>
                  <a:srgbClr val="666666"/>
                </a:solidFill>
              </a:rPr>
              <a:t>miles </a:t>
            </a:r>
            <a:r>
              <a:rPr lang="en-US" sz="2000" b="0" i="0" u="none" strike="noStrike" cap="none" dirty="0">
                <a:solidFill>
                  <a:srgbClr val="666666"/>
                </a:solidFill>
                <a:latin typeface="Century Gothic"/>
                <a:ea typeface="Century Gothic"/>
                <a:cs typeface="Century Gothic"/>
                <a:sym typeface="Century Gothic"/>
              </a:rPr>
              <a:t> off the </a:t>
            </a:r>
            <a:r>
              <a:rPr lang="en-US" dirty="0">
                <a:solidFill>
                  <a:srgbClr val="666666"/>
                </a:solidFill>
              </a:rPr>
              <a:t>main island,</a:t>
            </a:r>
            <a:r>
              <a:rPr lang="en-US" sz="2000" b="0" i="0" u="none" strike="noStrike" cap="none" dirty="0">
                <a:solidFill>
                  <a:srgbClr val="666666"/>
                </a:solidFill>
                <a:latin typeface="Century Gothic"/>
                <a:ea typeface="Century Gothic"/>
                <a:cs typeface="Century Gothic"/>
                <a:sym typeface="Century Gothic"/>
              </a:rPr>
              <a:t> Costa Rica </a:t>
            </a:r>
          </a:p>
          <a:p>
            <a:pPr marL="457200" marR="0" lvl="0" indent="-381000" algn="l" rtl="0">
              <a:lnSpc>
                <a:spcPct val="150000"/>
              </a:lnSpc>
              <a:spcBef>
                <a:spcPts val="1200"/>
              </a:spcBef>
              <a:spcAft>
                <a:spcPts val="0"/>
              </a:spcAft>
              <a:buClr>
                <a:schemeClr val="accent1"/>
              </a:buClr>
              <a:buSzPct val="120000"/>
              <a:buFont typeface="Webdings" pitchFamily="18" charset="2"/>
              <a:buChar char="4"/>
            </a:pPr>
            <a:r>
              <a:rPr lang="en-US" sz="2000" b="0" i="0" u="none" strike="noStrike" cap="none" dirty="0">
                <a:solidFill>
                  <a:srgbClr val="666666"/>
                </a:solidFill>
                <a:latin typeface="Century Gothic"/>
                <a:ea typeface="Century Gothic"/>
                <a:cs typeface="Century Gothic"/>
                <a:sym typeface="Century Gothic"/>
              </a:rPr>
              <a:t>Declared a National Park in 1978 due to its rich diversity and endemic species </a:t>
            </a:r>
          </a:p>
          <a:p>
            <a:pPr marL="457200" marR="0" lvl="0" indent="-381000" algn="l" rtl="0">
              <a:lnSpc>
                <a:spcPct val="150000"/>
              </a:lnSpc>
              <a:spcBef>
                <a:spcPts val="1200"/>
              </a:spcBef>
              <a:spcAft>
                <a:spcPts val="0"/>
              </a:spcAft>
              <a:buClr>
                <a:schemeClr val="accent1"/>
              </a:buClr>
              <a:buSzPct val="120000"/>
              <a:buFont typeface="Webdings" pitchFamily="18" charset="2"/>
              <a:buChar char="4"/>
            </a:pPr>
            <a:r>
              <a:rPr lang="en-US" sz="2000" b="0" i="0" u="none" strike="noStrike" cap="none" dirty="0">
                <a:solidFill>
                  <a:srgbClr val="666666"/>
                </a:solidFill>
                <a:latin typeface="Century Gothic"/>
                <a:ea typeface="Century Gothic"/>
                <a:cs typeface="Century Gothic"/>
                <a:sym typeface="Century Gothic"/>
              </a:rPr>
              <a:t>Diverse cloud forest and unique marine community</a:t>
            </a:r>
          </a:p>
          <a:p>
            <a:pPr marL="457200" marR="0" lvl="0" indent="-381000" algn="l" rtl="0">
              <a:lnSpc>
                <a:spcPct val="150000"/>
              </a:lnSpc>
              <a:spcBef>
                <a:spcPts val="1200"/>
              </a:spcBef>
              <a:spcAft>
                <a:spcPts val="0"/>
              </a:spcAft>
              <a:buClr>
                <a:schemeClr val="accent1"/>
              </a:buClr>
              <a:buSzPct val="120000"/>
              <a:buFont typeface="Webdings" pitchFamily="18" charset="2"/>
              <a:buChar char="4"/>
            </a:pPr>
            <a:r>
              <a:rPr lang="en-US" sz="2000" b="0" i="0" u="none" strike="noStrike" cap="none" dirty="0">
                <a:solidFill>
                  <a:srgbClr val="666666"/>
                </a:solidFill>
                <a:latin typeface="Century Gothic"/>
                <a:ea typeface="Century Gothic"/>
                <a:cs typeface="Century Gothic"/>
                <a:sym typeface="Century Gothic"/>
              </a:rPr>
              <a:t>Study Period: 2000 - 2016</a:t>
            </a:r>
          </a:p>
          <a:p>
            <a:pPr marL="0" marR="0" lvl="0" indent="0" algn="l" rtl="0">
              <a:lnSpc>
                <a:spcPct val="90000"/>
              </a:lnSpc>
              <a:spcBef>
                <a:spcPts val="1200"/>
              </a:spcBef>
              <a:spcAft>
                <a:spcPts val="0"/>
              </a:spcAft>
              <a:buClr>
                <a:srgbClr val="3F3F3F"/>
              </a:buClr>
              <a:buSzPct val="25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757070"/>
              </a:buClr>
              <a:buSzPct val="25000"/>
              <a:buFont typeface="Arial"/>
              <a:buNone/>
            </a:pPr>
            <a:endParaRPr sz="2000" b="1" i="0" u="none" strike="noStrike" cap="none" dirty="0">
              <a:solidFill>
                <a:srgbClr val="757070"/>
              </a:solidFill>
              <a:latin typeface="Century Gothic"/>
              <a:ea typeface="Century Gothic"/>
              <a:cs typeface="Century Gothic"/>
              <a:sym typeface="Century Gothic"/>
            </a:endParaRPr>
          </a:p>
        </p:txBody>
      </p:sp>
      <p:sp>
        <p:nvSpPr>
          <p:cNvPr id="109" name="Shape 109"/>
          <p:cNvSpPr txBox="1"/>
          <p:nvPr/>
        </p:nvSpPr>
        <p:spPr>
          <a:xfrm>
            <a:off x="0" y="6519994"/>
            <a:ext cx="3445002" cy="27431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b="0" i="0" u="none" strike="noStrike" cap="none">
                <a:solidFill>
                  <a:srgbClr val="FFFFFF"/>
                </a:solidFill>
                <a:latin typeface="Century Gothic"/>
                <a:ea typeface="Century Gothic"/>
                <a:cs typeface="Century Gothic"/>
                <a:sym typeface="Century Gothic"/>
              </a:rPr>
              <a:t>Image Credit: TBD</a:t>
            </a:r>
          </a:p>
        </p:txBody>
      </p:sp>
      <p:pic>
        <p:nvPicPr>
          <p:cNvPr id="110" name="Shape 110"/>
          <p:cNvPicPr preferRelativeResize="0"/>
          <p:nvPr/>
        </p:nvPicPr>
        <p:blipFill rotWithShape="1">
          <a:blip r:embed="rId3">
            <a:alphaModFix/>
          </a:blip>
          <a:srcRect/>
          <a:stretch/>
        </p:blipFill>
        <p:spPr>
          <a:xfrm>
            <a:off x="332617" y="938725"/>
            <a:ext cx="6736314" cy="5717373"/>
          </a:xfrm>
          <a:prstGeom prst="rect">
            <a:avLst/>
          </a:prstGeom>
          <a:noFill/>
          <a:ln>
            <a:noFill/>
          </a:ln>
        </p:spPr>
      </p:pic>
      <p:sp>
        <p:nvSpPr>
          <p:cNvPr id="111" name="Shape 111"/>
          <p:cNvSpPr txBox="1"/>
          <p:nvPr/>
        </p:nvSpPr>
        <p:spPr>
          <a:xfrm>
            <a:off x="2899064" y="5652653"/>
            <a:ext cx="545936" cy="328495"/>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Century Gothic"/>
              <a:buNone/>
            </a:pPr>
            <a:r>
              <a:rPr lang="en-US" sz="1200" b="0" i="0" u="none" strike="noStrike" cap="none">
                <a:solidFill>
                  <a:srgbClr val="FFFFFF"/>
                </a:solidFill>
                <a:latin typeface="Century Gothic"/>
                <a:ea typeface="Century Gothic"/>
                <a:cs typeface="Century Gothic"/>
                <a:sym typeface="Century Gothic"/>
              </a:rPr>
              <a:t>4 Km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1000125" y="377822"/>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T</a:t>
            </a:r>
            <a:r>
              <a:rPr lang="en-US"/>
              <a:t>SS</a:t>
            </a:r>
            <a:r>
              <a:rPr lang="en-US" sz="4800" b="0" i="0" u="none" strike="noStrike" cap="none">
                <a:solidFill>
                  <a:srgbClr val="3289B4"/>
                </a:solidFill>
                <a:latin typeface="Century Gothic"/>
                <a:ea typeface="Century Gothic"/>
                <a:cs typeface="Century Gothic"/>
                <a:sym typeface="Century Gothic"/>
              </a:rPr>
              <a:t> </a:t>
            </a:r>
            <a:r>
              <a:rPr lang="en-US"/>
              <a:t>Mean 2014-2017 (LS8 OLI)</a:t>
            </a:r>
          </a:p>
        </p:txBody>
      </p:sp>
      <p:sp>
        <p:nvSpPr>
          <p:cNvPr id="362" name="Shape 362"/>
          <p:cNvSpPr txBox="1"/>
          <p:nvPr/>
        </p:nvSpPr>
        <p:spPr>
          <a:xfrm>
            <a:off x="6499600" y="1101925"/>
            <a:ext cx="4415700" cy="4824000"/>
          </a:xfrm>
          <a:prstGeom prst="rect">
            <a:avLst/>
          </a:prstGeom>
          <a:noFill/>
          <a:ln>
            <a:noFill/>
          </a:ln>
        </p:spPr>
        <p:txBody>
          <a:bodyPr lIns="91425" tIns="45700" rIns="91425" bIns="45700" anchor="t" anchorCtr="0">
            <a:noAutofit/>
          </a:bodyPr>
          <a:lstStyle/>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Map represents mean values of TSS for 8 scenes captured by LS8 OLI between 2002-2012</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Used Semi-Classification </a:t>
            </a:r>
            <a:r>
              <a:rPr lang="en-US" sz="2000" dirty="0" err="1">
                <a:solidFill>
                  <a:srgbClr val="757070"/>
                </a:solidFill>
                <a:latin typeface="Century Gothic"/>
                <a:ea typeface="Century Gothic"/>
                <a:cs typeface="Century Gothic"/>
                <a:sym typeface="Century Gothic"/>
              </a:rPr>
              <a:t>Plugin</a:t>
            </a:r>
            <a:r>
              <a:rPr lang="en-US" sz="2000" dirty="0">
                <a:solidFill>
                  <a:srgbClr val="757070"/>
                </a:solidFill>
                <a:latin typeface="Century Gothic"/>
                <a:ea typeface="Century Gothic"/>
                <a:cs typeface="Century Gothic"/>
                <a:sym typeface="Century Gothic"/>
              </a:rPr>
              <a:t> for QGIS to perform Dark Object Subtraction atmospheric correction</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Derived using Min, et al. (2013) algorithm, TSS=.24exp(188.3R</a:t>
            </a:r>
            <a:r>
              <a:rPr lang="en-US" sz="2000" baseline="-25000" dirty="0">
                <a:solidFill>
                  <a:srgbClr val="757070"/>
                </a:solidFill>
                <a:latin typeface="Century Gothic"/>
                <a:ea typeface="Century Gothic"/>
                <a:cs typeface="Century Gothic"/>
                <a:sym typeface="Century Gothic"/>
              </a:rPr>
              <a:t>rs</a:t>
            </a:r>
            <a:r>
              <a:rPr lang="en-US" sz="2000" dirty="0">
                <a:solidFill>
                  <a:srgbClr val="757070"/>
                </a:solidFill>
                <a:latin typeface="Century Gothic"/>
                <a:ea typeface="Century Gothic"/>
                <a:cs typeface="Century Gothic"/>
                <a:sym typeface="Century Gothic"/>
              </a:rPr>
              <a:t>(TM2)) </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Still shows that a large contributor of TSS are bays additionally shorelines play a large role</a:t>
            </a:r>
          </a:p>
        </p:txBody>
      </p:sp>
      <p:pic>
        <p:nvPicPr>
          <p:cNvPr id="363" name="Shape 363" descr="LS8 Mean TSS.PNG"/>
          <p:cNvPicPr preferRelativeResize="0"/>
          <p:nvPr/>
        </p:nvPicPr>
        <p:blipFill>
          <a:blip r:embed="rId3">
            <a:alphaModFix/>
          </a:blip>
          <a:stretch>
            <a:fillRect/>
          </a:stretch>
        </p:blipFill>
        <p:spPr>
          <a:xfrm>
            <a:off x="507250" y="914400"/>
            <a:ext cx="5448300" cy="5810250"/>
          </a:xfrm>
          <a:prstGeom prst="rect">
            <a:avLst/>
          </a:prstGeom>
          <a:noFill/>
          <a:ln>
            <a:noFill/>
          </a:ln>
        </p:spPr>
      </p:pic>
      <p:sp>
        <p:nvSpPr>
          <p:cNvPr id="364" name="Shape 364"/>
          <p:cNvSpPr/>
          <p:nvPr/>
        </p:nvSpPr>
        <p:spPr>
          <a:xfrm>
            <a:off x="701950" y="1107025"/>
            <a:ext cx="1576200" cy="5439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5" name="Shape 365"/>
          <p:cNvSpPr/>
          <p:nvPr/>
        </p:nvSpPr>
        <p:spPr>
          <a:xfrm rot="5400000">
            <a:off x="1096750" y="1602000"/>
            <a:ext cx="786600" cy="8493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6" name="Shape 366"/>
          <p:cNvSpPr txBox="1"/>
          <p:nvPr/>
        </p:nvSpPr>
        <p:spPr>
          <a:xfrm>
            <a:off x="625750" y="1314125"/>
            <a:ext cx="1980600" cy="692100"/>
          </a:xfrm>
          <a:prstGeom prst="rect">
            <a:avLst/>
          </a:prstGeom>
          <a:noFill/>
          <a:ln>
            <a:noFill/>
          </a:ln>
        </p:spPr>
        <p:txBody>
          <a:bodyPr lIns="91425" tIns="91425" rIns="91425" bIns="91425" anchor="t" anchorCtr="0">
            <a:noAutofit/>
          </a:bodyPr>
          <a:lstStyle/>
          <a:p>
            <a:pPr lvl="0" rtl="0">
              <a:spcBef>
                <a:spcPts val="0"/>
              </a:spcBef>
              <a:buNone/>
            </a:pPr>
            <a:r>
              <a:rPr lang="en-US" sz="1200">
                <a:latin typeface="Century Gothic"/>
                <a:ea typeface="Century Gothic"/>
                <a:cs typeface="Century Gothic"/>
                <a:sym typeface="Century Gothic"/>
              </a:rPr>
              <a:t>TSS (g/m</a:t>
            </a:r>
            <a:r>
              <a:rPr lang="en-US" sz="1200" baseline="30000">
                <a:latin typeface="Century Gothic"/>
                <a:ea typeface="Century Gothic"/>
                <a:cs typeface="Century Gothic"/>
                <a:sym typeface="Century Gothic"/>
              </a:rPr>
              <a:t>3</a:t>
            </a:r>
            <a:r>
              <a:rPr lang="en-US" sz="1200">
                <a:latin typeface="Century Gothic"/>
                <a:ea typeface="Century Gothic"/>
                <a:cs typeface="Century Gothic"/>
                <a:sym typeface="Century Gothic"/>
              </a:rPr>
              <a:t>)</a:t>
            </a:r>
          </a:p>
        </p:txBody>
      </p:sp>
      <p:sp>
        <p:nvSpPr>
          <p:cNvPr id="367" name="Shape 367"/>
          <p:cNvSpPr txBox="1"/>
          <p:nvPr/>
        </p:nvSpPr>
        <p:spPr>
          <a:xfrm>
            <a:off x="989200" y="1519775"/>
            <a:ext cx="588300" cy="396600"/>
          </a:xfrm>
          <a:prstGeom prst="rect">
            <a:avLst/>
          </a:prstGeom>
          <a:noFill/>
          <a:ln>
            <a:noFill/>
          </a:ln>
        </p:spPr>
        <p:txBody>
          <a:bodyPr lIns="91425" tIns="91425" rIns="91425" bIns="91425" anchor="t" anchorCtr="0">
            <a:noAutofit/>
          </a:bodyPr>
          <a:lstStyle/>
          <a:p>
            <a:pPr lvl="0" rtl="0">
              <a:spcBef>
                <a:spcPts val="0"/>
              </a:spcBef>
              <a:buNone/>
            </a:pPr>
            <a:r>
              <a:rPr lang="en-US" sz="1200">
                <a:latin typeface="Century Gothic"/>
                <a:ea typeface="Century Gothic"/>
                <a:cs typeface="Century Gothic"/>
                <a:sym typeface="Century Gothic"/>
              </a:rPr>
              <a:t>99.93</a:t>
            </a:r>
          </a:p>
        </p:txBody>
      </p:sp>
      <p:sp>
        <p:nvSpPr>
          <p:cNvPr id="368" name="Shape 368"/>
          <p:cNvSpPr txBox="1"/>
          <p:nvPr/>
        </p:nvSpPr>
        <p:spPr>
          <a:xfrm>
            <a:off x="989200" y="1828350"/>
            <a:ext cx="588300" cy="396600"/>
          </a:xfrm>
          <a:prstGeom prst="rect">
            <a:avLst/>
          </a:prstGeom>
          <a:noFill/>
          <a:ln>
            <a:noFill/>
          </a:ln>
        </p:spPr>
        <p:txBody>
          <a:bodyPr lIns="91425" tIns="91425" rIns="91425" bIns="91425" anchor="t" anchorCtr="0">
            <a:noAutofit/>
          </a:bodyPr>
          <a:lstStyle/>
          <a:p>
            <a:pPr lvl="0" rtl="0">
              <a:spcBef>
                <a:spcPts val="0"/>
              </a:spcBef>
              <a:buNone/>
            </a:pPr>
            <a:r>
              <a:rPr lang="en-US" sz="1200">
                <a:latin typeface="Century Gothic"/>
                <a:ea typeface="Century Gothic"/>
                <a:cs typeface="Century Gothic"/>
                <a:sym typeface="Century Gothic"/>
              </a:rPr>
              <a:t>4.82</a:t>
            </a:r>
          </a:p>
        </p:txBody>
      </p:sp>
      <p:sp>
        <p:nvSpPr>
          <p:cNvPr id="369" name="Shape 369"/>
          <p:cNvSpPr/>
          <p:nvPr/>
        </p:nvSpPr>
        <p:spPr>
          <a:xfrm rot="5400000">
            <a:off x="3982525" y="-43325"/>
            <a:ext cx="834900" cy="28929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0" name="Shape 370"/>
          <p:cNvSpPr txBox="1"/>
          <p:nvPr/>
        </p:nvSpPr>
        <p:spPr>
          <a:xfrm>
            <a:off x="2309950" y="934975"/>
            <a:ext cx="3642000" cy="1586700"/>
          </a:xfrm>
          <a:prstGeom prst="rect">
            <a:avLst/>
          </a:prstGeom>
          <a:noFill/>
          <a:ln>
            <a:noFill/>
          </a:ln>
        </p:spPr>
        <p:txBody>
          <a:bodyPr lIns="91425" tIns="91425" rIns="91425" bIns="91425" anchor="t" anchorCtr="0">
            <a:noAutofit/>
          </a:bodyPr>
          <a:lstStyle/>
          <a:p>
            <a:pPr lvl="0" algn="r" rtl="0">
              <a:spcBef>
                <a:spcPts val="0"/>
              </a:spcBef>
              <a:buNone/>
            </a:pPr>
            <a:r>
              <a:rPr lang="en-US" sz="1500">
                <a:latin typeface="Century Gothic"/>
                <a:ea typeface="Century Gothic"/>
                <a:cs typeface="Century Gothic"/>
                <a:sym typeface="Century Gothic"/>
              </a:rPr>
              <a:t>Total Suspended Sediment </a:t>
            </a:r>
          </a:p>
          <a:p>
            <a:pPr lvl="0" algn="r" rtl="0">
              <a:spcBef>
                <a:spcPts val="0"/>
              </a:spcBef>
              <a:buNone/>
            </a:pPr>
            <a:r>
              <a:rPr lang="en-US" sz="1500">
                <a:latin typeface="Century Gothic"/>
                <a:ea typeface="Century Gothic"/>
                <a:cs typeface="Century Gothic"/>
                <a:sym typeface="Century Gothic"/>
              </a:rPr>
              <a:t>Mean Landsat OLI 8 </a:t>
            </a:r>
          </a:p>
          <a:p>
            <a:pPr lvl="0" algn="r" rtl="0">
              <a:spcBef>
                <a:spcPts val="0"/>
              </a:spcBef>
              <a:buNone/>
            </a:pPr>
            <a:r>
              <a:rPr lang="en-US" sz="1500">
                <a:latin typeface="Century Gothic"/>
                <a:ea typeface="Century Gothic"/>
                <a:cs typeface="Century Gothic"/>
                <a:sym typeface="Century Gothic"/>
              </a:rPr>
              <a:t>2014-2016</a:t>
            </a:r>
          </a:p>
        </p:txBody>
      </p:sp>
      <p:pic>
        <p:nvPicPr>
          <p:cNvPr id="371" name="Shape 371" descr="scale bar.PNG"/>
          <p:cNvPicPr preferRelativeResize="0"/>
          <p:nvPr/>
        </p:nvPicPr>
        <p:blipFill rotWithShape="1">
          <a:blip r:embed="rId4">
            <a:alphaModFix/>
          </a:blip>
          <a:srcRect r="10047" b="44102"/>
          <a:stretch/>
        </p:blipFill>
        <p:spPr>
          <a:xfrm>
            <a:off x="4587100" y="6409575"/>
            <a:ext cx="849299" cy="99850"/>
          </a:xfrm>
          <a:prstGeom prst="rect">
            <a:avLst/>
          </a:prstGeom>
          <a:noFill/>
          <a:ln>
            <a:noFill/>
          </a:ln>
        </p:spPr>
      </p:pic>
      <p:sp>
        <p:nvSpPr>
          <p:cNvPr id="372" name="Shape 372"/>
          <p:cNvSpPr txBox="1"/>
          <p:nvPr/>
        </p:nvSpPr>
        <p:spPr>
          <a:xfrm>
            <a:off x="5155775" y="6193250"/>
            <a:ext cx="561000" cy="380100"/>
          </a:xfrm>
          <a:prstGeom prst="rect">
            <a:avLst/>
          </a:prstGeom>
          <a:noFill/>
          <a:ln>
            <a:noFill/>
          </a:ln>
        </p:spPr>
        <p:txBody>
          <a:bodyPr lIns="91425" tIns="91425" rIns="91425" bIns="91425" anchor="t" anchorCtr="0">
            <a:noAutofit/>
          </a:bodyPr>
          <a:lstStyle/>
          <a:p>
            <a:pPr lvl="0" rtl="0">
              <a:spcBef>
                <a:spcPts val="0"/>
              </a:spcBef>
              <a:buNone/>
            </a:pPr>
            <a:r>
              <a:rPr lang="en-US" sz="1200" dirty="0">
                <a:latin typeface="Century Gothic"/>
                <a:ea typeface="Century Gothic"/>
                <a:cs typeface="Century Gothic"/>
                <a:sym typeface="Century Gothic"/>
              </a:rPr>
              <a:t>4 Km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3028025" y="254525"/>
            <a:ext cx="6805500" cy="581100"/>
          </a:xfrm>
          <a:prstGeom prst="rect">
            <a:avLst/>
          </a:prstGeom>
        </p:spPr>
        <p:txBody>
          <a:bodyPr lIns="91425" tIns="91425" rIns="91425" bIns="91425" anchor="ctr" anchorCtr="0">
            <a:noAutofit/>
          </a:bodyPr>
          <a:lstStyle/>
          <a:p>
            <a:pPr lvl="0">
              <a:spcBef>
                <a:spcPts val="0"/>
              </a:spcBef>
              <a:buNone/>
            </a:pPr>
            <a:r>
              <a:rPr lang="en-US"/>
              <a:t>TSS Sample Site Map</a:t>
            </a:r>
          </a:p>
        </p:txBody>
      </p:sp>
      <p:pic>
        <p:nvPicPr>
          <p:cNvPr id="379" name="Shape 379" descr="study areas.PNG"/>
          <p:cNvPicPr preferRelativeResize="0"/>
          <p:nvPr/>
        </p:nvPicPr>
        <p:blipFill>
          <a:blip r:embed="rId3">
            <a:alphaModFix/>
          </a:blip>
          <a:stretch>
            <a:fillRect/>
          </a:stretch>
        </p:blipFill>
        <p:spPr>
          <a:xfrm>
            <a:off x="1517837" y="930774"/>
            <a:ext cx="8787575" cy="5722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a:spcBef>
                <a:spcPts val="0"/>
              </a:spcBef>
              <a:buNone/>
            </a:pPr>
            <a:r>
              <a:rPr lang="en-US"/>
              <a:t>TSS Mean MERIS - Study Sites</a:t>
            </a:r>
          </a:p>
        </p:txBody>
      </p:sp>
      <p:pic>
        <p:nvPicPr>
          <p:cNvPr id="386" name="Shape 386"/>
          <p:cNvPicPr preferRelativeResize="0"/>
          <p:nvPr/>
        </p:nvPicPr>
        <p:blipFill>
          <a:blip r:embed="rId3">
            <a:alphaModFix/>
          </a:blip>
          <a:stretch>
            <a:fillRect/>
          </a:stretch>
        </p:blipFill>
        <p:spPr>
          <a:xfrm>
            <a:off x="241950" y="1109500"/>
            <a:ext cx="11706298" cy="5487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1000125" y="365121"/>
            <a:ext cx="10233000" cy="479400"/>
          </a:xfrm>
          <a:prstGeom prst="rect">
            <a:avLst/>
          </a:prstGeom>
        </p:spPr>
        <p:txBody>
          <a:bodyPr lIns="91425" tIns="91425" rIns="91425" bIns="91425" anchor="ctr" anchorCtr="0">
            <a:noAutofit/>
          </a:bodyPr>
          <a:lstStyle/>
          <a:p>
            <a:pPr lvl="0" rtl="0">
              <a:spcBef>
                <a:spcPts val="0"/>
              </a:spcBef>
              <a:buNone/>
            </a:pPr>
            <a:r>
              <a:rPr lang="en-US"/>
              <a:t>TSS Mean Landsat 8 - Study Sites</a:t>
            </a:r>
          </a:p>
        </p:txBody>
      </p:sp>
      <p:pic>
        <p:nvPicPr>
          <p:cNvPr id="393" name="Shape 393"/>
          <p:cNvPicPr preferRelativeResize="0"/>
          <p:nvPr/>
        </p:nvPicPr>
        <p:blipFill rotWithShape="1">
          <a:blip r:embed="rId3">
            <a:alphaModFix/>
          </a:blip>
          <a:srcRect l="457"/>
          <a:stretch/>
        </p:blipFill>
        <p:spPr>
          <a:xfrm>
            <a:off x="179200" y="1214425"/>
            <a:ext cx="11737099" cy="54569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1000125" y="377821"/>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Conclusions</a:t>
            </a:r>
          </a:p>
        </p:txBody>
      </p:sp>
      <p:sp>
        <p:nvSpPr>
          <p:cNvPr id="400" name="Shape 400"/>
          <p:cNvSpPr txBox="1"/>
          <p:nvPr/>
        </p:nvSpPr>
        <p:spPr>
          <a:xfrm>
            <a:off x="304800" y="1447800"/>
            <a:ext cx="7696200" cy="4419600"/>
          </a:xfrm>
          <a:prstGeom prst="rect">
            <a:avLst/>
          </a:prstGeom>
          <a:noFill/>
          <a:ln>
            <a:noFill/>
          </a:ln>
        </p:spPr>
        <p:txBody>
          <a:bodyPr lIns="91425" tIns="45700" rIns="91425" bIns="45700" numCol="1" anchor="t" anchorCtr="0">
            <a:noAutofit/>
          </a:bodyPr>
          <a:lstStyle/>
          <a:p>
            <a:pPr marL="914400" lvl="1" indent="-457200" rtl="0">
              <a:spcBef>
                <a:spcPts val="1000"/>
              </a:spcBef>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MODIS annual NDVI indices showed promise for monitoring vegetation greenness changes</a:t>
            </a:r>
          </a:p>
          <a:p>
            <a:pPr marL="914400" marR="0" lvl="1" indent="-457200"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Higher suspended sediments were noted near the shoreline by bays were the island undergoes more change. </a:t>
            </a:r>
          </a:p>
          <a:p>
            <a:pPr marL="914400" marR="0" lvl="1" indent="-457200"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Relatively cloud free </a:t>
            </a:r>
            <a:r>
              <a:rPr lang="en-US" sz="2000" dirty="0" err="1">
                <a:solidFill>
                  <a:srgbClr val="757070"/>
                </a:solidFill>
                <a:latin typeface="Century Gothic"/>
                <a:ea typeface="Century Gothic"/>
                <a:cs typeface="Century Gothic"/>
                <a:sym typeface="Century Gothic"/>
              </a:rPr>
              <a:t>Landsat</a:t>
            </a:r>
            <a:r>
              <a:rPr lang="en-US" sz="2000" dirty="0">
                <a:solidFill>
                  <a:srgbClr val="757070"/>
                </a:solidFill>
                <a:latin typeface="Century Gothic"/>
                <a:ea typeface="Century Gothic"/>
                <a:cs typeface="Century Gothic"/>
                <a:sym typeface="Century Gothic"/>
              </a:rPr>
              <a:t> Imagery was useful for mapping land cover</a:t>
            </a:r>
          </a:p>
          <a:p>
            <a:pPr marL="914400" lvl="1" indent="-457200">
              <a:spcBef>
                <a:spcPts val="1000"/>
              </a:spcBef>
              <a:buClr>
                <a:schemeClr val="accent1"/>
              </a:buClr>
              <a:buSzPct val="100000"/>
              <a:buFont typeface="Webdings" pitchFamily="18" charset="2"/>
              <a:buChar char="4"/>
            </a:pPr>
            <a:r>
              <a:rPr lang="en-US" sz="2000" dirty="0" smtClean="0">
                <a:solidFill>
                  <a:srgbClr val="757070"/>
                </a:solidFill>
                <a:latin typeface="Century Gothic"/>
                <a:ea typeface="Century Gothic"/>
                <a:cs typeface="Century Gothic"/>
                <a:sym typeface="Century Gothic"/>
              </a:rPr>
              <a:t>Time series analysis of SST, </a:t>
            </a:r>
            <a:r>
              <a:rPr lang="en-US" sz="2000" dirty="0" err="1" smtClean="0">
                <a:solidFill>
                  <a:srgbClr val="757070"/>
                </a:solidFill>
                <a:latin typeface="Century Gothic"/>
                <a:ea typeface="Century Gothic"/>
                <a:cs typeface="Century Gothic"/>
                <a:sym typeface="Century Gothic"/>
              </a:rPr>
              <a:t>Rrs</a:t>
            </a:r>
            <a:r>
              <a:rPr lang="en-US" sz="2000" dirty="0" smtClean="0">
                <a:solidFill>
                  <a:srgbClr val="757070"/>
                </a:solidFill>
                <a:latin typeface="Century Gothic"/>
                <a:ea typeface="Century Gothic"/>
                <a:cs typeface="Century Gothic"/>
                <a:sym typeface="Century Gothic"/>
              </a:rPr>
              <a:t>(</a:t>
            </a:r>
            <a:r>
              <a:rPr lang="el-GR" sz="2000" dirty="0" smtClean="0">
                <a:solidFill>
                  <a:srgbClr val="757070"/>
                </a:solidFill>
                <a:latin typeface="Century Gothic"/>
                <a:ea typeface="Century Gothic"/>
                <a:cs typeface="Century Gothic"/>
                <a:sym typeface="Century Gothic"/>
              </a:rPr>
              <a:t>λ), </a:t>
            </a:r>
            <a:r>
              <a:rPr lang="en-US" sz="2000" dirty="0" smtClean="0">
                <a:solidFill>
                  <a:srgbClr val="757070"/>
                </a:solidFill>
                <a:latin typeface="Century Gothic"/>
                <a:ea typeface="Century Gothic"/>
                <a:cs typeface="Century Gothic"/>
                <a:sym typeface="Century Gothic"/>
              </a:rPr>
              <a:t>IOPs data was used for biogeochemical activity assessment.</a:t>
            </a:r>
          </a:p>
          <a:p>
            <a:pPr marL="914400" lvl="1" indent="-457200">
              <a:spcBef>
                <a:spcPts val="1000"/>
              </a:spcBef>
              <a:buClr>
                <a:schemeClr val="accent1"/>
              </a:buClr>
              <a:buSzPct val="100000"/>
              <a:buFont typeface="Webdings" pitchFamily="18" charset="2"/>
              <a:buChar char="4"/>
            </a:pPr>
            <a:r>
              <a:rPr lang="en-US" sz="2000" dirty="0" smtClean="0">
                <a:solidFill>
                  <a:srgbClr val="757070"/>
                </a:solidFill>
                <a:latin typeface="Century Gothic"/>
                <a:ea typeface="Century Gothic"/>
                <a:cs typeface="Century Gothic"/>
                <a:sym typeface="Century Gothic"/>
              </a:rPr>
              <a:t>Bahia Wafer, Chatham, and Iglesias are frequent contributors to TSS based on data ranging from 2002-2012.</a:t>
            </a:r>
          </a:p>
        </p:txBody>
      </p:sp>
      <p:pic>
        <p:nvPicPr>
          <p:cNvPr id="7" name="Picture 6" descr="punta blanca en arena.jpg"/>
          <p:cNvPicPr>
            <a:picLocks noChangeAspect="1"/>
          </p:cNvPicPr>
          <p:nvPr/>
        </p:nvPicPr>
        <p:blipFill>
          <a:blip r:embed="rId3"/>
          <a:stretch>
            <a:fillRect/>
          </a:stretch>
        </p:blipFill>
        <p:spPr>
          <a:xfrm>
            <a:off x="8334375" y="0"/>
            <a:ext cx="3857625" cy="6858000"/>
          </a:xfrm>
          <a:prstGeom prst="rect">
            <a:avLst/>
          </a:prstGeom>
        </p:spPr>
      </p:pic>
      <p:sp>
        <p:nvSpPr>
          <p:cNvPr id="8" name="Shape 130"/>
          <p:cNvSpPr txBox="1"/>
          <p:nvPr/>
        </p:nvSpPr>
        <p:spPr>
          <a:xfrm>
            <a:off x="8731221" y="6526148"/>
            <a:ext cx="34449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dirty="0">
                <a:solidFill>
                  <a:schemeClr val="lt1"/>
                </a:solidFill>
                <a:latin typeface="Century Gothic"/>
                <a:ea typeface="Century Gothic"/>
                <a:cs typeface="Century Gothic"/>
                <a:sym typeface="Century Gothic"/>
              </a:rPr>
              <a:t>Image Credit: </a:t>
            </a:r>
            <a:r>
              <a:rPr lang="en-US" sz="1200" dirty="0">
                <a:solidFill>
                  <a:schemeClr val="lt1"/>
                </a:solidFill>
                <a:latin typeface="Century Gothic"/>
                <a:ea typeface="Century Gothic"/>
                <a:cs typeface="Century Gothic"/>
                <a:sym typeface="Century Gothic"/>
              </a:rPr>
              <a:t>Esteban Herrera </a:t>
            </a:r>
            <a:r>
              <a:rPr lang="en-US" sz="1200" dirty="0" err="1">
                <a:solidFill>
                  <a:schemeClr val="lt1"/>
                </a:solidFill>
                <a:latin typeface="Century Gothic"/>
                <a:ea typeface="Century Gothic"/>
                <a:cs typeface="Century Gothic"/>
                <a:sym typeface="Century Gothic"/>
              </a:rPr>
              <a:t>Herrera</a:t>
            </a:r>
            <a:endParaRPr lang="en-US" sz="1200"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title"/>
          </p:nvPr>
        </p:nvSpPr>
        <p:spPr>
          <a:xfrm>
            <a:off x="1000125" y="377822"/>
            <a:ext cx="10233000" cy="47939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Errors and Uncertainties</a:t>
            </a:r>
          </a:p>
        </p:txBody>
      </p:sp>
      <p:sp>
        <p:nvSpPr>
          <p:cNvPr id="407" name="Shape 407"/>
          <p:cNvSpPr txBox="1"/>
          <p:nvPr/>
        </p:nvSpPr>
        <p:spPr>
          <a:xfrm>
            <a:off x="228600" y="1371600"/>
            <a:ext cx="11277600" cy="2362200"/>
          </a:xfrm>
          <a:prstGeom prst="rect">
            <a:avLst/>
          </a:prstGeom>
          <a:noFill/>
          <a:ln>
            <a:noFill/>
          </a:ln>
        </p:spPr>
        <p:txBody>
          <a:bodyPr lIns="91425" tIns="45700" rIns="91425" bIns="45700" anchor="t" anchorCtr="0">
            <a:noAutofit/>
          </a:bodyPr>
          <a:lstStyle/>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MERIS and </a:t>
            </a:r>
            <a:r>
              <a:rPr lang="en-US" sz="2000" dirty="0" err="1">
                <a:solidFill>
                  <a:srgbClr val="757070"/>
                </a:solidFill>
                <a:latin typeface="Century Gothic"/>
                <a:ea typeface="Century Gothic"/>
                <a:cs typeface="Century Gothic"/>
                <a:sym typeface="Century Gothic"/>
              </a:rPr>
              <a:t>Landsat</a:t>
            </a:r>
            <a:r>
              <a:rPr lang="en-US" sz="2000" dirty="0">
                <a:solidFill>
                  <a:srgbClr val="757070"/>
                </a:solidFill>
                <a:latin typeface="Century Gothic"/>
                <a:ea typeface="Century Gothic"/>
                <a:cs typeface="Century Gothic"/>
                <a:sym typeface="Century Gothic"/>
              </a:rPr>
              <a:t> 8 maps use different algorithms so they can only be visually compared.</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TSS maps scene choice was highly depended on cloud free imagery sample dates were chosen accordingly</a:t>
            </a:r>
          </a:p>
          <a:p>
            <a:pPr marL="914400" lvl="1" indent="-355600" rtl="0">
              <a:spcBef>
                <a:spcPts val="1000"/>
              </a:spcBef>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Cloud coverage hindered full visual mapping of vegetation and NDVI maximum values</a:t>
            </a:r>
          </a:p>
        </p:txBody>
      </p:sp>
      <p:pic>
        <p:nvPicPr>
          <p:cNvPr id="5" name="Picture 4" descr="IMG_1129.JPG"/>
          <p:cNvPicPr>
            <a:picLocks noChangeAspect="1"/>
          </p:cNvPicPr>
          <p:nvPr/>
        </p:nvPicPr>
        <p:blipFill>
          <a:blip r:embed="rId3">
            <a:lum bright="-15000"/>
          </a:blip>
          <a:srcRect t="38049" b="18984"/>
          <a:stretch>
            <a:fillRect/>
          </a:stretch>
        </p:blipFill>
        <p:spPr>
          <a:xfrm>
            <a:off x="0" y="3581400"/>
            <a:ext cx="12192000" cy="3276600"/>
          </a:xfrm>
          <a:prstGeom prst="rect">
            <a:avLst/>
          </a:prstGeom>
        </p:spPr>
      </p:pic>
      <p:sp>
        <p:nvSpPr>
          <p:cNvPr id="6" name="Shape 130"/>
          <p:cNvSpPr txBox="1"/>
          <p:nvPr/>
        </p:nvSpPr>
        <p:spPr>
          <a:xfrm>
            <a:off x="8731221" y="6526148"/>
            <a:ext cx="34449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dirty="0">
                <a:solidFill>
                  <a:schemeClr val="lt1"/>
                </a:solidFill>
                <a:latin typeface="Century Gothic"/>
                <a:ea typeface="Century Gothic"/>
                <a:cs typeface="Century Gothic"/>
                <a:sym typeface="Century Gothic"/>
              </a:rPr>
              <a:t>Image Credit: </a:t>
            </a:r>
            <a:r>
              <a:rPr lang="en-US" sz="1200" dirty="0">
                <a:solidFill>
                  <a:schemeClr val="lt1"/>
                </a:solidFill>
                <a:latin typeface="Century Gothic"/>
                <a:ea typeface="Century Gothic"/>
                <a:cs typeface="Century Gothic"/>
                <a:sym typeface="Century Gothic"/>
              </a:rPr>
              <a:t>Esteban Herrera </a:t>
            </a:r>
            <a:r>
              <a:rPr lang="en-US" sz="1200" dirty="0" err="1">
                <a:solidFill>
                  <a:schemeClr val="lt1"/>
                </a:solidFill>
                <a:latin typeface="Century Gothic"/>
                <a:ea typeface="Century Gothic"/>
                <a:cs typeface="Century Gothic"/>
                <a:sym typeface="Century Gothic"/>
              </a:rPr>
              <a:t>Herrera</a:t>
            </a:r>
            <a:endParaRPr lang="en-US" sz="1200"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1000125" y="377822"/>
            <a:ext cx="10233000" cy="47939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Future Work</a:t>
            </a:r>
          </a:p>
        </p:txBody>
      </p:sp>
      <p:sp>
        <p:nvSpPr>
          <p:cNvPr id="414" name="Shape 414"/>
          <p:cNvSpPr txBox="1"/>
          <p:nvPr/>
        </p:nvSpPr>
        <p:spPr>
          <a:xfrm>
            <a:off x="781050" y="1165825"/>
            <a:ext cx="4415700" cy="4824000"/>
          </a:xfrm>
          <a:prstGeom prst="rect">
            <a:avLst/>
          </a:prstGeom>
          <a:noFill/>
          <a:ln>
            <a:noFill/>
          </a:ln>
        </p:spPr>
        <p:txBody>
          <a:bodyPr lIns="91425" tIns="45700" rIns="91425" bIns="45700" anchor="t" anchorCtr="0">
            <a:noAutofit/>
          </a:bodyPr>
          <a:lstStyle/>
          <a:p>
            <a:pPr marL="914400" lvl="1" indent="-355600" rtl="0">
              <a:lnSpc>
                <a:spcPct val="90000"/>
              </a:lnSpc>
              <a:spcBef>
                <a:spcPts val="0"/>
              </a:spcBef>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Land cover change for multiple time </a:t>
            </a:r>
            <a:r>
              <a:rPr lang="en-US" sz="2000" dirty="0" smtClean="0">
                <a:solidFill>
                  <a:srgbClr val="757070"/>
                </a:solidFill>
                <a:latin typeface="Century Gothic"/>
                <a:ea typeface="Century Gothic"/>
                <a:cs typeface="Century Gothic"/>
                <a:sym typeface="Century Gothic"/>
              </a:rPr>
              <a:t>intervals</a:t>
            </a:r>
            <a:endParaRPr lang="en-US" sz="2000" dirty="0">
              <a:solidFill>
                <a:srgbClr val="757070"/>
              </a:solidFill>
              <a:latin typeface="Century Gothic"/>
              <a:ea typeface="Century Gothic"/>
              <a:cs typeface="Century Gothic"/>
              <a:sym typeface="Century Gothic"/>
            </a:endParaRPr>
          </a:p>
          <a:p>
            <a:pPr marL="914400" lvl="1" indent="-355600" rtl="0">
              <a:lnSpc>
                <a:spcPct val="90000"/>
              </a:lnSpc>
              <a:spcBef>
                <a:spcPts val="0"/>
              </a:spcBef>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Apply methodologies in these studies to higher spatial resolution </a:t>
            </a:r>
            <a:r>
              <a:rPr lang="en-US" sz="2000" dirty="0" smtClean="0">
                <a:solidFill>
                  <a:srgbClr val="757070"/>
                </a:solidFill>
                <a:latin typeface="Century Gothic"/>
                <a:ea typeface="Century Gothic"/>
                <a:cs typeface="Century Gothic"/>
                <a:sym typeface="Century Gothic"/>
              </a:rPr>
              <a:t>data</a:t>
            </a:r>
            <a:endParaRPr lang="en-US" sz="2000" dirty="0">
              <a:solidFill>
                <a:srgbClr val="757070"/>
              </a:solidFill>
              <a:latin typeface="Century Gothic"/>
              <a:ea typeface="Century Gothic"/>
              <a:cs typeface="Century Gothic"/>
              <a:sym typeface="Century Gothic"/>
            </a:endParaRPr>
          </a:p>
          <a:p>
            <a:pPr marL="914400" lvl="1" indent="-355600" rtl="0">
              <a:lnSpc>
                <a:spcPct val="90000"/>
              </a:lnSpc>
              <a:spcBef>
                <a:spcPts val="0"/>
              </a:spcBef>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Coral reef mapping using atmospheric and water column correction with high resolution </a:t>
            </a:r>
            <a:r>
              <a:rPr lang="en-US" sz="2000" dirty="0" smtClean="0">
                <a:solidFill>
                  <a:srgbClr val="757070"/>
                </a:solidFill>
                <a:latin typeface="Century Gothic"/>
                <a:ea typeface="Century Gothic"/>
                <a:cs typeface="Century Gothic"/>
                <a:sym typeface="Century Gothic"/>
              </a:rPr>
              <a:t>data</a:t>
            </a:r>
            <a:endParaRPr lang="en-US" sz="2000" dirty="0">
              <a:solidFill>
                <a:srgbClr val="757070"/>
              </a:solidFill>
              <a:latin typeface="Century Gothic"/>
              <a:ea typeface="Century Gothic"/>
              <a:cs typeface="Century Gothic"/>
              <a:sym typeface="Century Gothic"/>
            </a:endParaRPr>
          </a:p>
          <a:p>
            <a:pPr marL="914400" lvl="1" indent="-355600" rtl="0">
              <a:lnSpc>
                <a:spcPct val="90000"/>
              </a:lnSpc>
              <a:spcBef>
                <a:spcPts val="0"/>
              </a:spcBef>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Gather in-situ data to help validate SST </a:t>
            </a:r>
            <a:r>
              <a:rPr lang="en-US" sz="2000" dirty="0" smtClean="0">
                <a:solidFill>
                  <a:srgbClr val="757070"/>
                </a:solidFill>
                <a:latin typeface="Century Gothic"/>
                <a:ea typeface="Century Gothic"/>
                <a:cs typeface="Century Gothic"/>
                <a:sym typeface="Century Gothic"/>
              </a:rPr>
              <a:t>results</a:t>
            </a:r>
            <a:endParaRPr lang="en-US" sz="2000" dirty="0">
              <a:solidFill>
                <a:srgbClr val="757070"/>
              </a:solidFill>
              <a:latin typeface="Century Gothic"/>
              <a:ea typeface="Century Gothic"/>
              <a:cs typeface="Century Gothic"/>
              <a:sym typeface="Century Gothic"/>
            </a:endParaRPr>
          </a:p>
          <a:p>
            <a:pPr marL="914400" lvl="1" indent="-355600" rtl="0">
              <a:lnSpc>
                <a:spcPct val="90000"/>
              </a:lnSpc>
              <a:spcBef>
                <a:spcPts val="0"/>
              </a:spcBef>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Develop methodologies across multiple current sensors to help monitor SST trends in the future</a:t>
            </a:r>
          </a:p>
        </p:txBody>
      </p:sp>
      <p:pic>
        <p:nvPicPr>
          <p:cNvPr id="415" name="Shape 415" descr="merrisSS.PNG"/>
          <p:cNvPicPr preferRelativeResize="0"/>
          <p:nvPr/>
        </p:nvPicPr>
        <p:blipFill>
          <a:blip r:embed="rId3">
            <a:alphaModFix/>
          </a:blip>
          <a:stretch>
            <a:fillRect/>
          </a:stretch>
        </p:blipFill>
        <p:spPr>
          <a:xfrm>
            <a:off x="6765225" y="963700"/>
            <a:ext cx="4105824" cy="4055525"/>
          </a:xfrm>
          <a:prstGeom prst="rect">
            <a:avLst/>
          </a:prstGeom>
          <a:noFill/>
          <a:ln>
            <a:noFill/>
          </a:ln>
        </p:spPr>
      </p:pic>
      <p:sp>
        <p:nvSpPr>
          <p:cNvPr id="416" name="Shape 416"/>
          <p:cNvSpPr txBox="1"/>
          <p:nvPr/>
        </p:nvSpPr>
        <p:spPr>
          <a:xfrm>
            <a:off x="6698350" y="5125700"/>
            <a:ext cx="4270200" cy="736500"/>
          </a:xfrm>
          <a:prstGeom prst="rect">
            <a:avLst/>
          </a:prstGeom>
          <a:noFill/>
          <a:ln>
            <a:noFill/>
          </a:ln>
        </p:spPr>
        <p:txBody>
          <a:bodyPr lIns="91425" tIns="91425" rIns="91425" bIns="91425" anchor="t" anchorCtr="0">
            <a:noAutofit/>
          </a:bodyPr>
          <a:lstStyle/>
          <a:p>
            <a:pPr lvl="0">
              <a:spcBef>
                <a:spcPts val="0"/>
              </a:spcBef>
              <a:buNone/>
            </a:pPr>
            <a:r>
              <a:rPr lang="en-US" sz="1800">
                <a:latin typeface="Century Gothic"/>
                <a:ea typeface="Century Gothic"/>
                <a:cs typeface="Century Gothic"/>
                <a:sym typeface="Century Gothic"/>
              </a:rPr>
              <a:t>TSS Plume (red) seen to the north of the Cocos using MERIS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000125" y="377821"/>
            <a:ext cx="9413276"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Acknowledgements</a:t>
            </a:r>
          </a:p>
        </p:txBody>
      </p:sp>
      <p:sp>
        <p:nvSpPr>
          <p:cNvPr id="423" name="Shape 423"/>
          <p:cNvSpPr txBox="1"/>
          <p:nvPr/>
        </p:nvSpPr>
        <p:spPr>
          <a:xfrm>
            <a:off x="1112102" y="910300"/>
            <a:ext cx="10546498" cy="1812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2000" b="0" i="0" u="none" strike="noStrike" cap="none" dirty="0">
                <a:solidFill>
                  <a:srgbClr val="757070"/>
                </a:solidFill>
                <a:latin typeface="Century Gothic"/>
                <a:ea typeface="Century Gothic"/>
                <a:cs typeface="Century Gothic"/>
                <a:sym typeface="Century Gothic"/>
              </a:rPr>
              <a:t>Esteban Herrera </a:t>
            </a:r>
            <a:r>
              <a:rPr lang="en-US" sz="2000" b="0" i="0" u="none" strike="noStrike" cap="none" dirty="0" err="1">
                <a:solidFill>
                  <a:srgbClr val="757070"/>
                </a:solidFill>
                <a:latin typeface="Century Gothic"/>
                <a:ea typeface="Century Gothic"/>
                <a:cs typeface="Century Gothic"/>
                <a:sym typeface="Century Gothic"/>
              </a:rPr>
              <a:t>Herrera</a:t>
            </a:r>
            <a:r>
              <a:rPr lang="en-US" sz="2000" b="0" i="0" u="none" strike="noStrike" cap="none" dirty="0">
                <a:solidFill>
                  <a:srgbClr val="757070"/>
                </a:solidFill>
                <a:latin typeface="Century Gothic"/>
                <a:ea typeface="Century Gothic"/>
                <a:cs typeface="Century Gothic"/>
                <a:sym typeface="Century Gothic"/>
              </a:rPr>
              <a:t> (Project Partner)</a:t>
            </a:r>
            <a:br>
              <a:rPr lang="en-US" sz="2000" b="0" i="0" u="none" strike="noStrike" cap="none" dirty="0">
                <a:solidFill>
                  <a:srgbClr val="757070"/>
                </a:solidFill>
                <a:latin typeface="Century Gothic"/>
                <a:ea typeface="Century Gothic"/>
                <a:cs typeface="Century Gothic"/>
                <a:sym typeface="Century Gothic"/>
              </a:rPr>
            </a:br>
            <a:r>
              <a:rPr lang="en-US" sz="2000" b="0" i="0" u="none" strike="noStrike" cap="none" dirty="0">
                <a:solidFill>
                  <a:srgbClr val="757070"/>
                </a:solidFill>
                <a:latin typeface="Century Gothic"/>
                <a:ea typeface="Century Gothic"/>
                <a:cs typeface="Century Gothic"/>
                <a:sym typeface="Century Gothic"/>
              </a:rPr>
              <a:t>Alejandra Solano (Project Partner)</a:t>
            </a:r>
            <a:br>
              <a:rPr lang="en-US" sz="2000" b="0" i="0" u="none" strike="noStrike" cap="none" dirty="0">
                <a:solidFill>
                  <a:srgbClr val="757070"/>
                </a:solidFill>
                <a:latin typeface="Century Gothic"/>
                <a:ea typeface="Century Gothic"/>
                <a:cs typeface="Century Gothic"/>
                <a:sym typeface="Century Gothic"/>
              </a:rPr>
            </a:br>
            <a:r>
              <a:rPr lang="en-US" sz="2000" b="0" i="0" u="none" strike="noStrike" cap="none" dirty="0">
                <a:solidFill>
                  <a:srgbClr val="757070"/>
                </a:solidFill>
                <a:latin typeface="Century Gothic"/>
                <a:ea typeface="Century Gothic"/>
                <a:cs typeface="Century Gothic"/>
                <a:sym typeface="Century Gothic"/>
              </a:rPr>
              <a:t>Steve Padgett-Vasquez (Mentor)</a:t>
            </a:r>
          </a:p>
          <a:p>
            <a:pPr marL="0" marR="0" lvl="0" indent="0" algn="l" rtl="0">
              <a:lnSpc>
                <a:spcPct val="90000"/>
              </a:lnSpc>
              <a:spcBef>
                <a:spcPts val="0"/>
              </a:spcBef>
              <a:spcAft>
                <a:spcPts val="0"/>
              </a:spcAft>
              <a:buClr>
                <a:srgbClr val="757070"/>
              </a:buClr>
              <a:buSzPct val="25000"/>
              <a:buFont typeface="Arial"/>
              <a:buNone/>
            </a:pPr>
            <a:r>
              <a:rPr lang="en-US" sz="2000" b="0" i="0" u="none" strike="noStrike" cap="none" dirty="0">
                <a:solidFill>
                  <a:srgbClr val="757070"/>
                </a:solidFill>
                <a:latin typeface="Century Gothic"/>
                <a:ea typeface="Century Gothic"/>
                <a:cs typeface="Century Gothic"/>
                <a:sym typeface="Century Gothic"/>
              </a:rPr>
              <a:t/>
            </a:r>
            <a:br>
              <a:rPr lang="en-US" sz="2000" b="0" i="0" u="none" strike="noStrike" cap="none" dirty="0">
                <a:solidFill>
                  <a:srgbClr val="757070"/>
                </a:solidFill>
                <a:latin typeface="Century Gothic"/>
                <a:ea typeface="Century Gothic"/>
                <a:cs typeface="Century Gothic"/>
                <a:sym typeface="Century Gothic"/>
              </a:rPr>
            </a:br>
            <a:r>
              <a:rPr lang="en-US" sz="2000" b="0" i="0" u="none" strike="noStrike" cap="none" dirty="0">
                <a:solidFill>
                  <a:srgbClr val="757070"/>
                </a:solidFill>
                <a:latin typeface="Century Gothic"/>
                <a:ea typeface="Century Gothic"/>
                <a:cs typeface="Century Gothic"/>
                <a:sym typeface="Century Gothic"/>
              </a:rPr>
              <a:t>Dr. Marguerite Madden, University of Georgia (Science Advisor)</a:t>
            </a:r>
            <a:br>
              <a:rPr lang="en-US" sz="2000" b="0" i="0" u="none" strike="noStrike" cap="none" dirty="0">
                <a:solidFill>
                  <a:srgbClr val="757070"/>
                </a:solidFill>
                <a:latin typeface="Century Gothic"/>
                <a:ea typeface="Century Gothic"/>
                <a:cs typeface="Century Gothic"/>
                <a:sym typeface="Century Gothic"/>
              </a:rPr>
            </a:br>
            <a:r>
              <a:rPr lang="en-US" sz="2000" b="0" i="0" u="none" strike="noStrike" cap="none" dirty="0">
                <a:solidFill>
                  <a:srgbClr val="757070"/>
                </a:solidFill>
                <a:latin typeface="Century Gothic"/>
                <a:ea typeface="Century Gothic"/>
                <a:cs typeface="Century Gothic"/>
                <a:sym typeface="Century Gothic"/>
              </a:rPr>
              <a:t>Dr. Deepak Mishra, University of Georgia (Science Advisor)</a:t>
            </a:r>
            <a:br>
              <a:rPr lang="en-US" sz="2000" b="0" i="0" u="none" strike="noStrike" cap="none" dirty="0">
                <a:solidFill>
                  <a:srgbClr val="757070"/>
                </a:solidFill>
                <a:latin typeface="Century Gothic"/>
                <a:ea typeface="Century Gothic"/>
                <a:cs typeface="Century Gothic"/>
                <a:sym typeface="Century Gothic"/>
              </a:rPr>
            </a:br>
            <a:r>
              <a:rPr lang="en-US" sz="2000" b="0" i="0" u="none" strike="noStrike" cap="none" dirty="0">
                <a:solidFill>
                  <a:srgbClr val="757070"/>
                </a:solidFill>
                <a:latin typeface="Century Gothic"/>
                <a:ea typeface="Century Gothic"/>
                <a:cs typeface="Century Gothic"/>
                <a:sym typeface="Century Gothic"/>
              </a:rPr>
              <a:t>Dr. Cedric </a:t>
            </a:r>
            <a:r>
              <a:rPr lang="en-US" sz="2000" b="0" i="0" u="none" strike="noStrike" cap="none" dirty="0" err="1">
                <a:solidFill>
                  <a:srgbClr val="757070"/>
                </a:solidFill>
                <a:latin typeface="Century Gothic"/>
                <a:ea typeface="Century Gothic"/>
                <a:cs typeface="Century Gothic"/>
                <a:sym typeface="Century Gothic"/>
              </a:rPr>
              <a:t>Fichot</a:t>
            </a:r>
            <a:r>
              <a:rPr lang="en-US" sz="2000" b="0" i="0" u="none" strike="noStrike" cap="none" dirty="0">
                <a:solidFill>
                  <a:srgbClr val="757070"/>
                </a:solidFill>
                <a:latin typeface="Century Gothic"/>
                <a:ea typeface="Century Gothic"/>
                <a:cs typeface="Century Gothic"/>
                <a:sym typeface="Century Gothic"/>
              </a:rPr>
              <a:t>, Boston University (Science Advisor)</a:t>
            </a:r>
            <a:br>
              <a:rPr lang="en-US" sz="2000" b="0" i="0" u="none" strike="noStrike" cap="none" dirty="0">
                <a:solidFill>
                  <a:srgbClr val="757070"/>
                </a:solidFill>
                <a:latin typeface="Century Gothic"/>
                <a:ea typeface="Century Gothic"/>
                <a:cs typeface="Century Gothic"/>
                <a:sym typeface="Century Gothic"/>
              </a:rPr>
            </a:br>
            <a:r>
              <a:rPr lang="en-US" sz="2000" b="0" i="0" u="none" strike="noStrike" cap="none" dirty="0">
                <a:solidFill>
                  <a:srgbClr val="757070"/>
                </a:solidFill>
                <a:latin typeface="Century Gothic"/>
                <a:ea typeface="Century Gothic"/>
                <a:cs typeface="Century Gothic"/>
                <a:sym typeface="Century Gothic"/>
              </a:rPr>
              <a:t>Joseph Spruce, NASA Langley Research Center (Science Advisor)</a:t>
            </a:r>
            <a:br>
              <a:rPr lang="en-US" sz="2000" b="0" i="0" u="none" strike="noStrike" cap="none" dirty="0">
                <a:solidFill>
                  <a:srgbClr val="757070"/>
                </a:solidFill>
                <a:latin typeface="Century Gothic"/>
                <a:ea typeface="Century Gothic"/>
                <a:cs typeface="Century Gothic"/>
                <a:sym typeface="Century Gothic"/>
              </a:rPr>
            </a:br>
            <a:r>
              <a:rPr lang="en-US" sz="2000" b="0" i="0" u="none" strike="noStrike" cap="none" dirty="0">
                <a:solidFill>
                  <a:srgbClr val="757070"/>
                </a:solidFill>
                <a:latin typeface="Century Gothic"/>
                <a:ea typeface="Century Gothic"/>
                <a:cs typeface="Century Gothic"/>
                <a:sym typeface="Century Gothic"/>
              </a:rPr>
              <a:t>Bernard </a:t>
            </a:r>
            <a:r>
              <a:rPr lang="en-US" sz="2000" b="0" i="0" u="none" strike="noStrike" cap="none" dirty="0" err="1">
                <a:solidFill>
                  <a:srgbClr val="757070"/>
                </a:solidFill>
                <a:latin typeface="Century Gothic"/>
                <a:ea typeface="Century Gothic"/>
                <a:cs typeface="Century Gothic"/>
                <a:sym typeface="Century Gothic"/>
              </a:rPr>
              <a:t>Eichold</a:t>
            </a:r>
            <a:r>
              <a:rPr lang="en-US" sz="2000" b="0" i="0" u="none" strike="noStrike" cap="none" dirty="0">
                <a:solidFill>
                  <a:srgbClr val="757070"/>
                </a:solidFill>
                <a:latin typeface="Century Gothic"/>
                <a:ea typeface="Century Gothic"/>
                <a:cs typeface="Century Gothic"/>
                <a:sym typeface="Century Gothic"/>
              </a:rPr>
              <a:t> II, M.D., Dr. PH, Mobile County Health Department (Mentor)</a:t>
            </a:r>
          </a:p>
          <a:p>
            <a:pPr marL="0" marR="0" lvl="0" indent="0" algn="l" rtl="0">
              <a:lnSpc>
                <a:spcPct val="90000"/>
              </a:lnSpc>
              <a:spcBef>
                <a:spcPts val="0"/>
              </a:spcBef>
              <a:spcAft>
                <a:spcPts val="0"/>
              </a:spcAft>
              <a:buClr>
                <a:srgbClr val="757070"/>
              </a:buClr>
              <a:buFont typeface="Arial"/>
              <a:buNone/>
            </a:pPr>
            <a:endParaRPr sz="2000" b="0" i="0" u="none" strike="noStrike" cap="none" dirty="0">
              <a:solidFill>
                <a:srgbClr val="757070"/>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757070"/>
              </a:buClr>
              <a:buSzPct val="25000"/>
              <a:buFont typeface="Arial"/>
              <a:buNone/>
            </a:pPr>
            <a:r>
              <a:rPr lang="en-US" sz="2000" b="0" i="0" u="none" strike="noStrike" cap="none" dirty="0">
                <a:solidFill>
                  <a:srgbClr val="757070"/>
                </a:solidFill>
                <a:latin typeface="Century Gothic"/>
                <a:ea typeface="Century Gothic"/>
                <a:cs typeface="Century Gothic"/>
                <a:sym typeface="Century Gothic"/>
              </a:rPr>
              <a:t>Tyler Lynn (Center Lead)</a:t>
            </a:r>
            <a:br>
              <a:rPr lang="en-US" sz="2000" b="0" i="0" u="none" strike="noStrike" cap="none" dirty="0">
                <a:solidFill>
                  <a:srgbClr val="757070"/>
                </a:solidFill>
                <a:latin typeface="Century Gothic"/>
                <a:ea typeface="Century Gothic"/>
                <a:cs typeface="Century Gothic"/>
                <a:sym typeface="Century Gothic"/>
              </a:rPr>
            </a:br>
            <a:r>
              <a:rPr lang="en-US" sz="2000" b="0" i="0" u="none" strike="noStrike" cap="none" dirty="0">
                <a:solidFill>
                  <a:srgbClr val="757070"/>
                </a:solidFill>
                <a:latin typeface="Century Gothic"/>
                <a:ea typeface="Century Gothic"/>
                <a:cs typeface="Century Gothic"/>
                <a:sym typeface="Century Gothic"/>
              </a:rPr>
              <a:t>Caren Remillard (Center Lead)</a:t>
            </a:r>
            <a:br>
              <a:rPr lang="en-US" sz="2000" b="0" i="0" u="none" strike="noStrike" cap="none" dirty="0">
                <a:solidFill>
                  <a:srgbClr val="757070"/>
                </a:solidFill>
                <a:latin typeface="Century Gothic"/>
                <a:ea typeface="Century Gothic"/>
                <a:cs typeface="Century Gothic"/>
                <a:sym typeface="Century Gothic"/>
              </a:rPr>
            </a:br>
            <a:r>
              <a:rPr lang="en-US" sz="2000" b="0" i="0" u="none" strike="noStrike" cap="none" dirty="0">
                <a:solidFill>
                  <a:srgbClr val="757070"/>
                </a:solidFill>
                <a:latin typeface="Century Gothic"/>
                <a:ea typeface="Century Gothic"/>
                <a:cs typeface="Century Gothic"/>
                <a:sym typeface="Century Gothic"/>
              </a:rPr>
              <a:t>Sean Cameron (Fellow)</a:t>
            </a:r>
          </a:p>
          <a:p>
            <a:pPr marL="0" marR="0" lvl="0" indent="0" algn="l" rtl="0">
              <a:lnSpc>
                <a:spcPct val="90000"/>
              </a:lnSpc>
              <a:spcBef>
                <a:spcPts val="0"/>
              </a:spcBef>
              <a:spcAft>
                <a:spcPts val="0"/>
              </a:spcAft>
              <a:buClr>
                <a:srgbClr val="757070"/>
              </a:buClr>
              <a:buSzPct val="25000"/>
              <a:buFont typeface="Arial"/>
              <a:buNone/>
            </a:pPr>
            <a:r>
              <a:rPr lang="en-US" sz="2000" b="0" i="0" u="none" strike="noStrike" cap="none" dirty="0">
                <a:solidFill>
                  <a:srgbClr val="757070"/>
                </a:solidFill>
                <a:latin typeface="Century Gothic"/>
                <a:ea typeface="Century Gothic"/>
                <a:cs typeface="Century Gothic"/>
                <a:sym typeface="Century Gothic"/>
              </a:rPr>
              <a:t>Elaina Gonsoroski (Fellow)</a:t>
            </a:r>
            <a:br>
              <a:rPr lang="en-US" sz="2000" b="0" i="0" u="none" strike="noStrike" cap="none" dirty="0">
                <a:solidFill>
                  <a:srgbClr val="757070"/>
                </a:solidFill>
                <a:latin typeface="Century Gothic"/>
                <a:ea typeface="Century Gothic"/>
                <a:cs typeface="Century Gothic"/>
                <a:sym typeface="Century Gothic"/>
              </a:rPr>
            </a:br>
            <a:r>
              <a:rPr lang="en-US" sz="2000" b="0" i="0" u="none" strike="noStrike" cap="none" dirty="0">
                <a:solidFill>
                  <a:srgbClr val="757070"/>
                </a:solidFill>
                <a:latin typeface="Century Gothic"/>
                <a:ea typeface="Century Gothic"/>
                <a:cs typeface="Century Gothic"/>
                <a:sym typeface="Century Gothic"/>
              </a:rPr>
              <a:t/>
            </a:r>
            <a:br>
              <a:rPr lang="en-US" sz="2000" b="0" i="0" u="none" strike="noStrike" cap="none" dirty="0">
                <a:solidFill>
                  <a:srgbClr val="757070"/>
                </a:solidFill>
                <a:latin typeface="Century Gothic"/>
                <a:ea typeface="Century Gothic"/>
                <a:cs typeface="Century Gothic"/>
                <a:sym typeface="Century Gothic"/>
              </a:rPr>
            </a:br>
            <a:r>
              <a:rPr lang="en-US" sz="2000" b="0" i="0" u="none" strike="noStrike" cap="none" dirty="0" err="1">
                <a:solidFill>
                  <a:srgbClr val="757070"/>
                </a:solidFill>
                <a:latin typeface="Century Gothic"/>
                <a:ea typeface="Century Gothic"/>
                <a:cs typeface="Century Gothic"/>
                <a:sym typeface="Century Gothic"/>
              </a:rPr>
              <a:t>Áreas</a:t>
            </a:r>
            <a:r>
              <a:rPr lang="en-US" sz="2000" b="0" i="0" u="none" strike="noStrike" cap="none" dirty="0">
                <a:solidFill>
                  <a:srgbClr val="757070"/>
                </a:solidFill>
                <a:latin typeface="Century Gothic"/>
                <a:ea typeface="Century Gothic"/>
                <a:cs typeface="Century Gothic"/>
                <a:sym typeface="Century Gothic"/>
              </a:rPr>
              <a:t> de </a:t>
            </a:r>
            <a:r>
              <a:rPr lang="en-US" sz="2000" b="0" i="0" u="none" strike="noStrike" cap="none" dirty="0" err="1">
                <a:solidFill>
                  <a:srgbClr val="757070"/>
                </a:solidFill>
                <a:latin typeface="Century Gothic"/>
                <a:ea typeface="Century Gothic"/>
                <a:cs typeface="Century Gothic"/>
                <a:sym typeface="Century Gothic"/>
              </a:rPr>
              <a:t>Conservación</a:t>
            </a:r>
            <a:r>
              <a:rPr lang="en-US" sz="2000" b="0" i="0" u="none" strike="noStrike" cap="none" dirty="0">
                <a:solidFill>
                  <a:srgbClr val="757070"/>
                </a:solidFill>
                <a:latin typeface="Century Gothic"/>
                <a:ea typeface="Century Gothic"/>
                <a:cs typeface="Century Gothic"/>
                <a:sym typeface="Century Gothic"/>
              </a:rPr>
              <a:t> de Costa Rica, </a:t>
            </a:r>
            <a:r>
              <a:rPr lang="en-US" sz="2000" b="0" i="0" u="none" strike="noStrike" cap="none" dirty="0" err="1">
                <a:solidFill>
                  <a:srgbClr val="757070"/>
                </a:solidFill>
                <a:latin typeface="Century Gothic"/>
                <a:ea typeface="Century Gothic"/>
                <a:cs typeface="Century Gothic"/>
                <a:sym typeface="Century Gothic"/>
              </a:rPr>
              <a:t>Área</a:t>
            </a:r>
            <a:r>
              <a:rPr lang="en-US" sz="2000" b="0" i="0" u="none" strike="noStrike" cap="none" dirty="0">
                <a:solidFill>
                  <a:srgbClr val="757070"/>
                </a:solidFill>
                <a:latin typeface="Century Gothic"/>
                <a:ea typeface="Century Gothic"/>
                <a:cs typeface="Century Gothic"/>
                <a:sym typeface="Century Gothic"/>
              </a:rPr>
              <a:t> de </a:t>
            </a:r>
            <a:r>
              <a:rPr lang="en-US" sz="2000" b="0" i="0" u="none" strike="noStrike" cap="none" dirty="0" err="1">
                <a:solidFill>
                  <a:srgbClr val="757070"/>
                </a:solidFill>
                <a:latin typeface="Century Gothic"/>
                <a:ea typeface="Century Gothic"/>
                <a:cs typeface="Century Gothic"/>
                <a:sym typeface="Century Gothic"/>
              </a:rPr>
              <a:t>Conservación</a:t>
            </a:r>
            <a:r>
              <a:rPr lang="en-US" sz="2000" b="0" i="0" u="none" strike="noStrike" cap="none" dirty="0">
                <a:solidFill>
                  <a:srgbClr val="757070"/>
                </a:solidFill>
                <a:latin typeface="Century Gothic"/>
                <a:ea typeface="Century Gothic"/>
                <a:cs typeface="Century Gothic"/>
                <a:sym typeface="Century Gothic"/>
              </a:rPr>
              <a:t> Marina Isla del Coco</a:t>
            </a:r>
          </a:p>
          <a:p>
            <a:pPr marL="0" marR="0" lvl="0" indent="0" algn="l" rtl="0">
              <a:lnSpc>
                <a:spcPct val="90000"/>
              </a:lnSpc>
              <a:spcBef>
                <a:spcPts val="0"/>
              </a:spcBef>
              <a:spcAft>
                <a:spcPts val="0"/>
              </a:spcAft>
              <a:buClr>
                <a:srgbClr val="757070"/>
              </a:buClr>
              <a:buSzPct val="25000"/>
              <a:buFont typeface="Arial"/>
              <a:buNone/>
            </a:pPr>
            <a:r>
              <a:rPr lang="en-US" sz="2000" b="0" i="0" u="none" strike="noStrike" cap="none" dirty="0">
                <a:solidFill>
                  <a:srgbClr val="757070"/>
                </a:solidFill>
                <a:latin typeface="Century Gothic"/>
                <a:ea typeface="Century Gothic"/>
                <a:cs typeface="Century Gothic"/>
                <a:sym typeface="Century Gothic"/>
              </a:rPr>
              <a:t>Embassy of Costa Rica to the United States</a:t>
            </a:r>
          </a:p>
          <a:p>
            <a:pPr marL="0" marR="0" lvl="0" indent="0" algn="l" rtl="0">
              <a:lnSpc>
                <a:spcPct val="90000"/>
              </a:lnSpc>
              <a:spcBef>
                <a:spcPts val="0"/>
              </a:spcBef>
              <a:spcAft>
                <a:spcPts val="0"/>
              </a:spcAft>
              <a:buClr>
                <a:srgbClr val="757070"/>
              </a:buClr>
              <a:buSzPct val="25000"/>
              <a:buFont typeface="Arial"/>
              <a:buNone/>
            </a:pPr>
            <a:r>
              <a:rPr lang="en-US" sz="2000" b="0" i="0" u="none" strike="noStrike" cap="none" dirty="0">
                <a:solidFill>
                  <a:srgbClr val="757070"/>
                </a:solidFill>
                <a:latin typeface="Century Gothic"/>
                <a:ea typeface="Century Gothic"/>
                <a:cs typeface="Century Gothic"/>
                <a:sym typeface="Century Gothic"/>
              </a:rPr>
              <a:t>Ministry of Environment and Energy, Water Directorate</a:t>
            </a:r>
          </a:p>
          <a:p>
            <a:pPr marL="0" marR="0" lvl="0" indent="0" algn="l" rtl="0">
              <a:lnSpc>
                <a:spcPct val="90000"/>
              </a:lnSpc>
              <a:spcBef>
                <a:spcPts val="1000"/>
              </a:spcBef>
              <a:spcAft>
                <a:spcPts val="0"/>
              </a:spcAft>
              <a:buClr>
                <a:srgbClr val="757070"/>
              </a:buClr>
              <a:buFont typeface="Arial"/>
              <a:buNone/>
            </a:pPr>
            <a:endParaRPr sz="2000" b="0" i="0" u="none" strike="noStrike" cap="none" dirty="0">
              <a:solidFill>
                <a:srgbClr val="757070"/>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982541" y="266743"/>
            <a:ext cx="10233000" cy="645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Community Concerns: Land</a:t>
            </a:r>
          </a:p>
        </p:txBody>
      </p:sp>
      <p:sp>
        <p:nvSpPr>
          <p:cNvPr id="118" name="Shape 118"/>
          <p:cNvSpPr txBox="1"/>
          <p:nvPr/>
        </p:nvSpPr>
        <p:spPr>
          <a:xfrm>
            <a:off x="745725" y="1330625"/>
            <a:ext cx="10233000" cy="2534700"/>
          </a:xfrm>
          <a:prstGeom prst="rect">
            <a:avLst/>
          </a:prstGeom>
          <a:noFill/>
          <a:ln>
            <a:noFill/>
          </a:ln>
        </p:spPr>
        <p:txBody>
          <a:bodyPr lIns="91425" tIns="91425" rIns="91425" bIns="91425" anchor="t" anchorCtr="0">
            <a:noAutofit/>
          </a:bodyPr>
          <a:lstStyle/>
          <a:p>
            <a:pPr marL="76200" marR="0" lvl="0" indent="0" algn="l" rtl="0">
              <a:lnSpc>
                <a:spcPct val="150000"/>
              </a:lnSpc>
              <a:spcBef>
                <a:spcPts val="0"/>
              </a:spcBef>
              <a:spcAft>
                <a:spcPts val="0"/>
              </a:spcAft>
              <a:buClr>
                <a:schemeClr val="accent1"/>
              </a:buClr>
              <a:buSzPct val="25000"/>
              <a:buFont typeface="Century Gothic"/>
              <a:buNone/>
            </a:pPr>
            <a:r>
              <a:rPr lang="en-US" sz="2000" b="0" i="0" u="none" strike="noStrike" cap="none" dirty="0">
                <a:solidFill>
                  <a:srgbClr val="757070"/>
                </a:solidFill>
                <a:latin typeface="Century Gothic"/>
                <a:ea typeface="Century Gothic"/>
                <a:cs typeface="Century Gothic"/>
                <a:sym typeface="Century Gothic"/>
              </a:rPr>
              <a:t>Changes in the environment threaten unique vegetation on the island: </a:t>
            </a:r>
          </a:p>
          <a:p>
            <a:pPr marL="914400" marR="0" lvl="1" indent="-355600" algn="l" rtl="0">
              <a:lnSpc>
                <a:spcPct val="150000"/>
              </a:lnSpc>
              <a:spcBef>
                <a:spcPts val="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Apparent d</a:t>
            </a:r>
            <a:r>
              <a:rPr lang="en-US" sz="2000" b="0" i="0" u="none" strike="noStrike" cap="none" dirty="0">
                <a:solidFill>
                  <a:srgbClr val="757070"/>
                </a:solidFill>
                <a:latin typeface="Century Gothic"/>
                <a:ea typeface="Century Gothic"/>
                <a:cs typeface="Century Gothic"/>
                <a:sym typeface="Century Gothic"/>
              </a:rPr>
              <a:t>ecreased cloud cover over the island’s native cloud forest</a:t>
            </a:r>
          </a:p>
          <a:p>
            <a:pPr marL="914400" marR="0" lvl="1" indent="-355600" algn="l" rtl="0">
              <a:lnSpc>
                <a:spcPct val="150000"/>
              </a:lnSpc>
              <a:spcBef>
                <a:spcPts val="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Known d</a:t>
            </a:r>
            <a:r>
              <a:rPr lang="en-US" sz="2000" b="0" i="0" u="none" strike="noStrike" cap="none" dirty="0">
                <a:solidFill>
                  <a:srgbClr val="757070"/>
                </a:solidFill>
                <a:latin typeface="Century Gothic"/>
                <a:ea typeface="Century Gothic"/>
                <a:cs typeface="Century Gothic"/>
                <a:sym typeface="Century Gothic"/>
              </a:rPr>
              <a:t>isrupti</a:t>
            </a:r>
            <a:r>
              <a:rPr lang="en-US" sz="2000" dirty="0">
                <a:solidFill>
                  <a:srgbClr val="757070"/>
                </a:solidFill>
                <a:latin typeface="Century Gothic"/>
                <a:ea typeface="Century Gothic"/>
                <a:cs typeface="Century Gothic"/>
                <a:sym typeface="Century Gothic"/>
              </a:rPr>
              <a:t>ons</a:t>
            </a:r>
            <a:r>
              <a:rPr lang="en-US" sz="2000" b="0" i="0" u="none" strike="noStrike" cap="none" dirty="0">
                <a:solidFill>
                  <a:srgbClr val="757070"/>
                </a:solidFill>
                <a:latin typeface="Century Gothic"/>
                <a:ea typeface="Century Gothic"/>
                <a:cs typeface="Century Gothic"/>
                <a:sym typeface="Century Gothic"/>
              </a:rPr>
              <a:t> natural habitat of native animal and plant species</a:t>
            </a:r>
          </a:p>
          <a:p>
            <a:pPr marL="914400" marR="0" lvl="1" indent="-355600" algn="l" rtl="0">
              <a:lnSpc>
                <a:spcPct val="150000"/>
              </a:lnSpc>
              <a:spcBef>
                <a:spcPts val="0"/>
              </a:spcBef>
              <a:spcAft>
                <a:spcPts val="0"/>
              </a:spcAft>
              <a:buClr>
                <a:schemeClr val="accent1"/>
              </a:buClr>
              <a:buSzPct val="100000"/>
              <a:buFont typeface="Webdings" pitchFamily="18" charset="2"/>
              <a:buChar char="4"/>
            </a:pPr>
            <a:r>
              <a:rPr lang="en-US" sz="2000" dirty="0">
                <a:solidFill>
                  <a:srgbClr val="757070"/>
                </a:solidFill>
                <a:latin typeface="Century Gothic"/>
                <a:ea typeface="Century Gothic"/>
                <a:cs typeface="Century Gothic"/>
                <a:sym typeface="Century Gothic"/>
              </a:rPr>
              <a:t>Changes in tropical</a:t>
            </a:r>
            <a:r>
              <a:rPr lang="en-US" sz="2000" b="0" i="0" u="none" strike="noStrike" cap="none" dirty="0">
                <a:solidFill>
                  <a:srgbClr val="757070"/>
                </a:solidFill>
                <a:latin typeface="Century Gothic"/>
                <a:ea typeface="Century Gothic"/>
                <a:cs typeface="Century Gothic"/>
                <a:sym typeface="Century Gothic"/>
              </a:rPr>
              <a:t> </a:t>
            </a:r>
            <a:r>
              <a:rPr lang="en-US" sz="2000" dirty="0">
                <a:solidFill>
                  <a:srgbClr val="757070"/>
                </a:solidFill>
                <a:latin typeface="Century Gothic"/>
                <a:ea typeface="Century Gothic"/>
                <a:cs typeface="Century Gothic"/>
                <a:sym typeface="Century Gothic"/>
              </a:rPr>
              <a:t>wildlife populations due to climate change</a:t>
            </a: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pic>
        <p:nvPicPr>
          <p:cNvPr id="119" name="Shape 119"/>
          <p:cNvPicPr preferRelativeResize="0"/>
          <p:nvPr/>
        </p:nvPicPr>
        <p:blipFill rotWithShape="1">
          <a:blip r:embed="rId3">
            <a:alphaModFix/>
          </a:blip>
          <a:srcRect l="10936"/>
          <a:stretch/>
        </p:blipFill>
        <p:spPr>
          <a:xfrm>
            <a:off x="0" y="4470403"/>
            <a:ext cx="12192000" cy="2395548"/>
          </a:xfrm>
          <a:prstGeom prst="rect">
            <a:avLst/>
          </a:prstGeom>
          <a:noFill/>
          <a:ln>
            <a:noFill/>
          </a:ln>
        </p:spPr>
      </p:pic>
      <p:sp>
        <p:nvSpPr>
          <p:cNvPr id="120" name="Shape 120"/>
          <p:cNvSpPr txBox="1"/>
          <p:nvPr/>
        </p:nvSpPr>
        <p:spPr>
          <a:xfrm>
            <a:off x="8669321" y="6459748"/>
            <a:ext cx="34449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a:t>
            </a:r>
            <a:r>
              <a:rPr lang="en-US" sz="1200">
                <a:solidFill>
                  <a:schemeClr val="lt1"/>
                </a:solidFill>
                <a:latin typeface="Century Gothic"/>
                <a:ea typeface="Century Gothic"/>
                <a:cs typeface="Century Gothic"/>
                <a:sym typeface="Century Gothic"/>
              </a:rPr>
              <a:t>Esteban Herrera Herrera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979500" y="282034"/>
            <a:ext cx="10233000" cy="645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Community Concerns: Water </a:t>
            </a:r>
          </a:p>
        </p:txBody>
      </p:sp>
      <p:sp>
        <p:nvSpPr>
          <p:cNvPr id="127" name="Shape 127"/>
          <p:cNvSpPr txBox="1"/>
          <p:nvPr/>
        </p:nvSpPr>
        <p:spPr>
          <a:xfrm>
            <a:off x="8746996" y="3470023"/>
            <a:ext cx="34449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p>
        </p:txBody>
      </p:sp>
      <p:sp>
        <p:nvSpPr>
          <p:cNvPr id="128" name="Shape 128"/>
          <p:cNvSpPr txBox="1"/>
          <p:nvPr/>
        </p:nvSpPr>
        <p:spPr>
          <a:xfrm>
            <a:off x="749100" y="1174115"/>
            <a:ext cx="10233300" cy="2515200"/>
          </a:xfrm>
          <a:prstGeom prst="rect">
            <a:avLst/>
          </a:prstGeom>
          <a:noFill/>
          <a:ln>
            <a:noFill/>
          </a:ln>
        </p:spPr>
        <p:txBody>
          <a:bodyPr lIns="91425" tIns="45700" rIns="91425" bIns="45700" anchor="t" anchorCtr="0">
            <a:noAutofit/>
          </a:bodyPr>
          <a:lstStyle/>
          <a:p>
            <a:pPr marL="76200" marR="0" lvl="0" indent="0" algn="l" rtl="0">
              <a:lnSpc>
                <a:spcPct val="100000"/>
              </a:lnSpc>
              <a:spcBef>
                <a:spcPts val="0"/>
              </a:spcBef>
              <a:spcAft>
                <a:spcPts val="0"/>
              </a:spcAft>
              <a:buClr>
                <a:schemeClr val="accent1"/>
              </a:buClr>
              <a:buSzPct val="25000"/>
              <a:buFont typeface="Century Gothic"/>
              <a:buNone/>
            </a:pPr>
            <a:r>
              <a:rPr lang="en-US" sz="2000" b="0" i="0" u="none" strike="noStrike" cap="none" dirty="0">
                <a:solidFill>
                  <a:srgbClr val="757070"/>
                </a:solidFill>
                <a:latin typeface="Century Gothic"/>
                <a:ea typeface="Century Gothic"/>
                <a:cs typeface="Century Gothic"/>
                <a:sym typeface="Century Gothic"/>
              </a:rPr>
              <a:t>Steady increase in coral bleaching and decline influenced by:</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b="0" i="0" u="none" strike="noStrike" cap="none" dirty="0">
                <a:solidFill>
                  <a:srgbClr val="757070"/>
                </a:solidFill>
                <a:latin typeface="Century Gothic"/>
                <a:ea typeface="Century Gothic"/>
                <a:cs typeface="Century Gothic"/>
                <a:sym typeface="Century Gothic"/>
              </a:rPr>
              <a:t>Sea surface temperature and deeper water temperature rise</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b="0" i="0" u="none" strike="noStrike" cap="none" dirty="0">
                <a:solidFill>
                  <a:srgbClr val="757070"/>
                </a:solidFill>
                <a:latin typeface="Century Gothic"/>
                <a:ea typeface="Century Gothic"/>
                <a:cs typeface="Century Gothic"/>
                <a:sym typeface="Century Gothic"/>
              </a:rPr>
              <a:t>Sediment level fluctuation</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b="0" i="0" u="none" strike="noStrike" cap="none" dirty="0">
                <a:solidFill>
                  <a:srgbClr val="757070"/>
                </a:solidFill>
                <a:latin typeface="Century Gothic"/>
                <a:ea typeface="Century Gothic"/>
                <a:cs typeface="Century Gothic"/>
                <a:sym typeface="Century Gothic"/>
              </a:rPr>
              <a:t>Changes to exposure in solar radiation</a:t>
            </a:r>
          </a:p>
          <a:p>
            <a:pPr marL="914400" marR="0" lvl="1" indent="-355600" algn="l" rtl="0">
              <a:lnSpc>
                <a:spcPct val="100000"/>
              </a:lnSpc>
              <a:spcBef>
                <a:spcPts val="1000"/>
              </a:spcBef>
              <a:spcAft>
                <a:spcPts val="0"/>
              </a:spcAft>
              <a:buClr>
                <a:schemeClr val="accent1"/>
              </a:buClr>
              <a:buSzPct val="100000"/>
              <a:buFont typeface="Webdings" pitchFamily="18" charset="2"/>
              <a:buChar char="4"/>
            </a:pPr>
            <a:r>
              <a:rPr lang="en-US" sz="2000" b="0" i="0" u="none" strike="noStrike" cap="none" dirty="0">
                <a:solidFill>
                  <a:srgbClr val="757070"/>
                </a:solidFill>
                <a:latin typeface="Century Gothic"/>
                <a:ea typeface="Century Gothic"/>
                <a:cs typeface="Century Gothic"/>
                <a:sym typeface="Century Gothic"/>
              </a:rPr>
              <a:t>Increased shoreline erosion</a:t>
            </a:r>
          </a:p>
        </p:txBody>
      </p:sp>
      <p:pic>
        <p:nvPicPr>
          <p:cNvPr id="129" name="Shape 129"/>
          <p:cNvPicPr preferRelativeResize="0"/>
          <p:nvPr/>
        </p:nvPicPr>
        <p:blipFill rotWithShape="1">
          <a:blip r:embed="rId3">
            <a:alphaModFix/>
          </a:blip>
          <a:srcRect l="16426" r="48780" b="5419"/>
          <a:stretch/>
        </p:blipFill>
        <p:spPr>
          <a:xfrm rot="5400000">
            <a:off x="4781797" y="-524125"/>
            <a:ext cx="2609351" cy="12192002"/>
          </a:xfrm>
          <a:prstGeom prst="rect">
            <a:avLst/>
          </a:prstGeom>
          <a:noFill/>
          <a:ln>
            <a:noFill/>
          </a:ln>
        </p:spPr>
      </p:pic>
      <p:sp>
        <p:nvSpPr>
          <p:cNvPr id="130" name="Shape 130"/>
          <p:cNvSpPr txBox="1"/>
          <p:nvPr/>
        </p:nvSpPr>
        <p:spPr>
          <a:xfrm>
            <a:off x="8731221" y="6526148"/>
            <a:ext cx="34449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dirty="0">
                <a:solidFill>
                  <a:schemeClr val="lt1"/>
                </a:solidFill>
                <a:latin typeface="Century Gothic"/>
                <a:ea typeface="Century Gothic"/>
                <a:cs typeface="Century Gothic"/>
                <a:sym typeface="Century Gothic"/>
              </a:rPr>
              <a:t>Image Credit: </a:t>
            </a:r>
            <a:r>
              <a:rPr lang="en-US" sz="1200" dirty="0">
                <a:solidFill>
                  <a:schemeClr val="lt1"/>
                </a:solidFill>
                <a:latin typeface="Century Gothic"/>
                <a:ea typeface="Century Gothic"/>
                <a:cs typeface="Century Gothic"/>
                <a:sym typeface="Century Gothic"/>
              </a:rPr>
              <a:t>Esteban Herrera </a:t>
            </a:r>
            <a:r>
              <a:rPr lang="en-US" sz="1200" dirty="0" err="1">
                <a:solidFill>
                  <a:schemeClr val="lt1"/>
                </a:solidFill>
                <a:latin typeface="Century Gothic"/>
                <a:ea typeface="Century Gothic"/>
                <a:cs typeface="Century Gothic"/>
                <a:sym typeface="Century Gothic"/>
              </a:rPr>
              <a:t>Herrera</a:t>
            </a:r>
            <a:endParaRPr lang="en-US" sz="1200" dirty="0">
              <a:solidFill>
                <a:schemeClr val="lt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1000125" y="371471"/>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Partners</a:t>
            </a:r>
          </a:p>
        </p:txBody>
      </p:sp>
      <p:sp>
        <p:nvSpPr>
          <p:cNvPr id="137" name="Shape 137"/>
          <p:cNvSpPr txBox="1"/>
          <p:nvPr/>
        </p:nvSpPr>
        <p:spPr>
          <a:xfrm>
            <a:off x="8746996" y="3470023"/>
            <a:ext cx="3445002" cy="274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p>
        </p:txBody>
      </p:sp>
      <p:sp>
        <p:nvSpPr>
          <p:cNvPr id="138" name="Shape 138"/>
          <p:cNvSpPr txBox="1"/>
          <p:nvPr/>
        </p:nvSpPr>
        <p:spPr>
          <a:xfrm>
            <a:off x="758839" y="1121807"/>
            <a:ext cx="10233299" cy="1926193"/>
          </a:xfrm>
          <a:prstGeom prst="rect">
            <a:avLst/>
          </a:prstGeom>
          <a:noFill/>
          <a:ln>
            <a:noFill/>
          </a:ln>
        </p:spPr>
        <p:txBody>
          <a:bodyPr lIns="91425" tIns="45700" rIns="91425" bIns="45700" anchor="t" anchorCtr="0">
            <a:noAutofit/>
          </a:bodyPr>
          <a:lstStyle/>
          <a:p>
            <a:pPr marL="457200" marR="0" lvl="0" indent="-381000" algn="l" rtl="0">
              <a:spcBef>
                <a:spcPts val="0"/>
              </a:spcBef>
              <a:spcAft>
                <a:spcPts val="0"/>
              </a:spcAft>
              <a:buClr>
                <a:schemeClr val="accent1"/>
              </a:buClr>
              <a:buSzPct val="100000"/>
              <a:buFont typeface="Webdings" pitchFamily="18" charset="2"/>
              <a:buChar char="4"/>
            </a:pPr>
            <a:r>
              <a:rPr lang="en-US" sz="2000" b="0" i="0" u="none" strike="noStrike" cap="none" dirty="0" err="1">
                <a:solidFill>
                  <a:srgbClr val="757070"/>
                </a:solidFill>
                <a:latin typeface="Century Gothic"/>
                <a:ea typeface="Century Gothic"/>
                <a:cs typeface="Century Gothic"/>
                <a:sym typeface="Century Gothic"/>
              </a:rPr>
              <a:t>Área</a:t>
            </a:r>
            <a:r>
              <a:rPr lang="en-US" sz="2000" b="0" i="0" u="none" strike="noStrike" cap="none" dirty="0">
                <a:solidFill>
                  <a:srgbClr val="757070"/>
                </a:solidFill>
                <a:latin typeface="Century Gothic"/>
                <a:ea typeface="Century Gothic"/>
                <a:cs typeface="Century Gothic"/>
                <a:sym typeface="Century Gothic"/>
              </a:rPr>
              <a:t> de </a:t>
            </a:r>
            <a:r>
              <a:rPr lang="en-US" sz="2000" b="0" i="0" u="none" strike="noStrike" cap="none" dirty="0" err="1">
                <a:solidFill>
                  <a:srgbClr val="757070"/>
                </a:solidFill>
                <a:latin typeface="Century Gothic"/>
                <a:ea typeface="Century Gothic"/>
                <a:cs typeface="Century Gothic"/>
                <a:sym typeface="Century Gothic"/>
              </a:rPr>
              <a:t>Conservación</a:t>
            </a:r>
            <a:r>
              <a:rPr lang="en-US" sz="2000" b="0" i="0" u="none" strike="noStrike" cap="none" dirty="0">
                <a:solidFill>
                  <a:srgbClr val="757070"/>
                </a:solidFill>
                <a:latin typeface="Century Gothic"/>
                <a:ea typeface="Century Gothic"/>
                <a:cs typeface="Century Gothic"/>
                <a:sym typeface="Century Gothic"/>
              </a:rPr>
              <a:t> Marina Isla del Coco (ACMIC) </a:t>
            </a:r>
          </a:p>
          <a:p>
            <a:pPr marL="457200" marR="0" lvl="0" indent="-381000" algn="l" rtl="0">
              <a:spcBef>
                <a:spcPts val="1000"/>
              </a:spcBef>
              <a:spcAft>
                <a:spcPts val="0"/>
              </a:spcAft>
              <a:buClr>
                <a:schemeClr val="accent1"/>
              </a:buClr>
              <a:buSzPct val="100000"/>
              <a:buFont typeface="Webdings" pitchFamily="18" charset="2"/>
              <a:buChar char="4"/>
            </a:pPr>
            <a:r>
              <a:rPr lang="en-US" sz="2000" b="0" i="0" u="none" strike="noStrike" cap="none" dirty="0">
                <a:solidFill>
                  <a:srgbClr val="757070"/>
                </a:solidFill>
                <a:latin typeface="Century Gothic"/>
                <a:ea typeface="Century Gothic"/>
                <a:cs typeface="Century Gothic"/>
                <a:sym typeface="Century Gothic"/>
              </a:rPr>
              <a:t>Ministry of Environment and Energy, Water Directorate (DA-MINAE) of Costa Rica</a:t>
            </a:r>
          </a:p>
          <a:p>
            <a:pPr marL="457200" marR="0" lvl="0" indent="-381000" algn="l" rtl="0">
              <a:spcBef>
                <a:spcPts val="1000"/>
              </a:spcBef>
              <a:spcAft>
                <a:spcPts val="0"/>
              </a:spcAft>
              <a:buClr>
                <a:schemeClr val="accent1"/>
              </a:buClr>
              <a:buSzPct val="100000"/>
              <a:buFont typeface="Webdings" pitchFamily="18" charset="2"/>
              <a:buChar char="4"/>
            </a:pPr>
            <a:r>
              <a:rPr lang="en-US" sz="2000" b="0" i="0" u="none" strike="noStrike" cap="none" dirty="0">
                <a:solidFill>
                  <a:srgbClr val="757070"/>
                </a:solidFill>
                <a:latin typeface="Century Gothic"/>
                <a:ea typeface="Century Gothic"/>
                <a:cs typeface="Century Gothic"/>
                <a:sym typeface="Century Gothic"/>
              </a:rPr>
              <a:t>Embassy of Costa Rica to the United States</a:t>
            </a:r>
          </a:p>
        </p:txBody>
      </p:sp>
      <p:pic>
        <p:nvPicPr>
          <p:cNvPr id="139" name="Shape 139"/>
          <p:cNvPicPr preferRelativeResize="0"/>
          <p:nvPr/>
        </p:nvPicPr>
        <p:blipFill rotWithShape="1">
          <a:blip r:embed="rId3">
            <a:alphaModFix/>
          </a:blip>
          <a:srcRect t="33995" b="23858"/>
          <a:stretch/>
        </p:blipFill>
        <p:spPr>
          <a:xfrm>
            <a:off x="0" y="3002500"/>
            <a:ext cx="12191996" cy="3853975"/>
          </a:xfrm>
          <a:prstGeom prst="rect">
            <a:avLst/>
          </a:prstGeom>
          <a:noFill/>
          <a:ln>
            <a:noFill/>
          </a:ln>
        </p:spPr>
      </p:pic>
      <p:sp>
        <p:nvSpPr>
          <p:cNvPr id="140" name="Shape 140"/>
          <p:cNvSpPr txBox="1"/>
          <p:nvPr/>
        </p:nvSpPr>
        <p:spPr>
          <a:xfrm>
            <a:off x="8747046" y="6534648"/>
            <a:ext cx="34449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a:t>
            </a:r>
            <a:r>
              <a:rPr lang="en-US" sz="1200">
                <a:solidFill>
                  <a:schemeClr val="lt1"/>
                </a:solidFill>
                <a:latin typeface="Century Gothic"/>
                <a:ea typeface="Century Gothic"/>
                <a:cs typeface="Century Gothic"/>
                <a:sym typeface="Century Gothic"/>
              </a:rPr>
              <a:t>Esteban Herrera Herrera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000125" y="3730505"/>
            <a:ext cx="10233000" cy="47939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Objectives</a:t>
            </a:r>
          </a:p>
        </p:txBody>
      </p:sp>
      <p:sp>
        <p:nvSpPr>
          <p:cNvPr id="147" name="Shape 147"/>
          <p:cNvSpPr txBox="1">
            <a:spLocks noGrp="1"/>
          </p:cNvSpPr>
          <p:nvPr>
            <p:ph type="body" idx="1"/>
          </p:nvPr>
        </p:nvSpPr>
        <p:spPr>
          <a:xfrm>
            <a:off x="979500" y="4341805"/>
            <a:ext cx="10233000" cy="2195400"/>
          </a:xfrm>
          <a:prstGeom prst="rect">
            <a:avLst/>
          </a:prstGeom>
          <a:noFill/>
          <a:ln>
            <a:noFill/>
          </a:ln>
        </p:spPr>
        <p:txBody>
          <a:bodyPr lIns="91425" tIns="45700" rIns="91425" bIns="45700" anchor="t" anchorCtr="0">
            <a:noAutofit/>
          </a:bodyPr>
          <a:lstStyle/>
          <a:p>
            <a:pPr marL="457200" marR="0" lvl="0" indent="-355600" algn="l" rtl="0">
              <a:lnSpc>
                <a:spcPct val="115000"/>
              </a:lnSpc>
              <a:spcBef>
                <a:spcPts val="0"/>
              </a:spcBef>
              <a:spcAft>
                <a:spcPts val="0"/>
              </a:spcAft>
              <a:buClr>
                <a:schemeClr val="accent1"/>
              </a:buClr>
              <a:buSzPct val="100000"/>
              <a:buFont typeface="Webdings" pitchFamily="18" charset="2"/>
              <a:buChar char="4"/>
            </a:pPr>
            <a:r>
              <a:rPr lang="en-US" b="1" dirty="0">
                <a:solidFill>
                  <a:srgbClr val="666666"/>
                </a:solidFill>
              </a:rPr>
              <a:t>Compile</a:t>
            </a:r>
            <a:r>
              <a:rPr lang="en-US" sz="2000" b="1" i="0" u="none" strike="noStrike" cap="none" dirty="0">
                <a:solidFill>
                  <a:srgbClr val="666666"/>
                </a:solidFill>
                <a:latin typeface="Century Gothic"/>
                <a:ea typeface="Century Gothic"/>
                <a:cs typeface="Century Gothic"/>
                <a:sym typeface="Century Gothic"/>
              </a:rPr>
              <a:t> </a:t>
            </a:r>
            <a:r>
              <a:rPr lang="en-US" dirty="0">
                <a:solidFill>
                  <a:srgbClr val="666666"/>
                </a:solidFill>
              </a:rPr>
              <a:t>current and historical land cover maps</a:t>
            </a:r>
            <a:r>
              <a:rPr lang="en-US" sz="2000" b="0" i="0" u="none" strike="noStrike" cap="none" dirty="0">
                <a:solidFill>
                  <a:srgbClr val="666666"/>
                </a:solidFill>
                <a:latin typeface="Century Gothic"/>
                <a:ea typeface="Century Gothic"/>
                <a:cs typeface="Century Gothic"/>
                <a:sym typeface="Century Gothic"/>
              </a:rPr>
              <a:t> </a:t>
            </a:r>
          </a:p>
          <a:p>
            <a:pPr marL="457200" marR="0" lvl="0" indent="-355600" algn="l" rtl="0">
              <a:lnSpc>
                <a:spcPct val="115000"/>
              </a:lnSpc>
              <a:spcBef>
                <a:spcPts val="600"/>
              </a:spcBef>
              <a:spcAft>
                <a:spcPts val="0"/>
              </a:spcAft>
              <a:buClr>
                <a:schemeClr val="accent1"/>
              </a:buClr>
              <a:buSzPct val="100000"/>
              <a:buFont typeface="Webdings" pitchFamily="18" charset="2"/>
              <a:buChar char="4"/>
            </a:pPr>
            <a:r>
              <a:rPr lang="en-US" b="1" dirty="0">
                <a:solidFill>
                  <a:srgbClr val="666666"/>
                </a:solidFill>
              </a:rPr>
              <a:t>Analyze</a:t>
            </a:r>
            <a:r>
              <a:rPr lang="en-US" sz="2000" b="1" i="0" u="none" strike="noStrike" cap="none" dirty="0">
                <a:solidFill>
                  <a:srgbClr val="666666"/>
                </a:solidFill>
                <a:latin typeface="Century Gothic"/>
                <a:ea typeface="Century Gothic"/>
                <a:cs typeface="Century Gothic"/>
                <a:sym typeface="Century Gothic"/>
              </a:rPr>
              <a:t> </a:t>
            </a:r>
            <a:r>
              <a:rPr lang="en-US" dirty="0">
                <a:solidFill>
                  <a:srgbClr val="666666"/>
                </a:solidFill>
              </a:rPr>
              <a:t>and create time series of vegetation greenness and cloud coverage</a:t>
            </a:r>
            <a:r>
              <a:rPr lang="en-US" sz="2000" b="0" i="0" u="none" strike="noStrike" cap="none" dirty="0">
                <a:solidFill>
                  <a:srgbClr val="666666"/>
                </a:solidFill>
                <a:latin typeface="Century Gothic"/>
                <a:ea typeface="Century Gothic"/>
                <a:cs typeface="Century Gothic"/>
                <a:sym typeface="Century Gothic"/>
              </a:rPr>
              <a:t> </a:t>
            </a:r>
          </a:p>
          <a:p>
            <a:pPr marL="457200" marR="0" lvl="0" indent="-355600" algn="l" rtl="0">
              <a:lnSpc>
                <a:spcPct val="115000"/>
              </a:lnSpc>
              <a:spcBef>
                <a:spcPts val="600"/>
              </a:spcBef>
              <a:spcAft>
                <a:spcPts val="0"/>
              </a:spcAft>
              <a:buClr>
                <a:schemeClr val="accent1"/>
              </a:buClr>
              <a:buSzPct val="100000"/>
              <a:buFont typeface="Webdings" pitchFamily="18" charset="2"/>
              <a:buChar char="4"/>
            </a:pPr>
            <a:r>
              <a:rPr lang="en-US" sz="2000" b="1" i="0" u="none" strike="noStrike" cap="none" dirty="0">
                <a:solidFill>
                  <a:srgbClr val="666666"/>
                </a:solidFill>
                <a:latin typeface="Century Gothic"/>
                <a:ea typeface="Century Gothic"/>
                <a:cs typeface="Century Gothic"/>
                <a:sym typeface="Century Gothic"/>
              </a:rPr>
              <a:t>Estimate</a:t>
            </a:r>
            <a:r>
              <a:rPr lang="en-US" dirty="0">
                <a:solidFill>
                  <a:srgbClr val="666666"/>
                </a:solidFill>
              </a:rPr>
              <a:t> ocean water Sea surface Temperature (SST)</a:t>
            </a:r>
          </a:p>
          <a:p>
            <a:pPr marL="457200" marR="0" lvl="0" indent="-355600" algn="l" rtl="0">
              <a:lnSpc>
                <a:spcPct val="115000"/>
              </a:lnSpc>
              <a:spcBef>
                <a:spcPts val="600"/>
              </a:spcBef>
              <a:spcAft>
                <a:spcPts val="0"/>
              </a:spcAft>
              <a:buClr>
                <a:schemeClr val="accent1"/>
              </a:buClr>
              <a:buSzPct val="100000"/>
              <a:buFont typeface="Webdings" pitchFamily="18" charset="2"/>
              <a:buChar char="4"/>
            </a:pPr>
            <a:r>
              <a:rPr lang="en-US" sz="2000" b="1" i="0" u="none" strike="noStrike" cap="none" dirty="0">
                <a:solidFill>
                  <a:srgbClr val="666666"/>
                </a:solidFill>
                <a:latin typeface="Century Gothic"/>
                <a:ea typeface="Century Gothic"/>
                <a:cs typeface="Century Gothic"/>
                <a:sym typeface="Century Gothic"/>
              </a:rPr>
              <a:t>Detect</a:t>
            </a:r>
            <a:r>
              <a:rPr lang="en-US" sz="2000" b="0" i="0" u="none" strike="noStrike" cap="none" dirty="0">
                <a:solidFill>
                  <a:srgbClr val="666666"/>
                </a:solidFill>
                <a:latin typeface="Century Gothic"/>
                <a:ea typeface="Century Gothic"/>
                <a:cs typeface="Century Gothic"/>
                <a:sym typeface="Century Gothic"/>
              </a:rPr>
              <a:t> changes in </a:t>
            </a:r>
            <a:r>
              <a:rPr lang="en-US" dirty="0" err="1">
                <a:solidFill>
                  <a:srgbClr val="666666"/>
                </a:solidFill>
              </a:rPr>
              <a:t>R</a:t>
            </a:r>
            <a:r>
              <a:rPr lang="en-US" baseline="-25000" dirty="0" err="1">
                <a:solidFill>
                  <a:srgbClr val="666666"/>
                </a:solidFill>
              </a:rPr>
              <a:t>rs</a:t>
            </a:r>
            <a:r>
              <a:rPr lang="en-US" dirty="0">
                <a:solidFill>
                  <a:srgbClr val="666666"/>
                </a:solidFill>
              </a:rPr>
              <a:t>(λ) and IOPs of the deep-water area</a:t>
            </a:r>
          </a:p>
          <a:p>
            <a:pPr marL="457200" marR="0" lvl="0" indent="-355600" algn="l" rtl="0">
              <a:lnSpc>
                <a:spcPct val="115000"/>
              </a:lnSpc>
              <a:spcBef>
                <a:spcPts val="600"/>
              </a:spcBef>
              <a:spcAft>
                <a:spcPts val="0"/>
              </a:spcAft>
              <a:buClr>
                <a:schemeClr val="accent1"/>
              </a:buClr>
              <a:buSzPct val="100000"/>
              <a:buFont typeface="Webdings" pitchFamily="18" charset="2"/>
              <a:buChar char="4"/>
            </a:pPr>
            <a:r>
              <a:rPr lang="en-US" b="1" dirty="0">
                <a:solidFill>
                  <a:srgbClr val="666666"/>
                </a:solidFill>
              </a:rPr>
              <a:t>Evaluate</a:t>
            </a:r>
            <a:r>
              <a:rPr lang="en-US" sz="2000" b="0" i="0" u="none" strike="noStrike" cap="none" dirty="0">
                <a:solidFill>
                  <a:srgbClr val="666666"/>
                </a:solidFill>
                <a:latin typeface="Century Gothic"/>
                <a:ea typeface="Century Gothic"/>
                <a:cs typeface="Century Gothic"/>
                <a:sym typeface="Century Gothic"/>
              </a:rPr>
              <a:t> </a:t>
            </a:r>
            <a:r>
              <a:rPr lang="en-US" dirty="0">
                <a:solidFill>
                  <a:srgbClr val="666666"/>
                </a:solidFill>
              </a:rPr>
              <a:t>annual Total Suspended Sediment (TSS)</a:t>
            </a:r>
            <a:r>
              <a:rPr lang="en-US" sz="2000" b="0" i="0" u="none" strike="noStrike" cap="none" dirty="0">
                <a:solidFill>
                  <a:srgbClr val="666666"/>
                </a:solidFill>
                <a:latin typeface="Century Gothic"/>
                <a:ea typeface="Century Gothic"/>
                <a:cs typeface="Century Gothic"/>
                <a:sym typeface="Century Gothic"/>
              </a:rPr>
              <a:t> </a:t>
            </a:r>
          </a:p>
          <a:p>
            <a:pPr marL="0" marR="0" lvl="0" indent="0" algn="l" rtl="0">
              <a:lnSpc>
                <a:spcPct val="90000"/>
              </a:lnSpc>
              <a:spcBef>
                <a:spcPts val="1600"/>
              </a:spcBef>
              <a:spcAft>
                <a:spcPts val="0"/>
              </a:spcAft>
              <a:buClr>
                <a:srgbClr val="757070"/>
              </a:buClr>
              <a:buSzPct val="25000"/>
              <a:buFont typeface="Arial"/>
              <a:buNone/>
            </a:pPr>
            <a:endParaRPr sz="2000" b="0" i="0" u="none" strike="noStrike" cap="none" dirty="0">
              <a:solidFill>
                <a:srgbClr val="757070"/>
              </a:solidFill>
              <a:latin typeface="Century Gothic"/>
              <a:ea typeface="Century Gothic"/>
              <a:cs typeface="Century Gothic"/>
              <a:sym typeface="Century Gothic"/>
            </a:endParaRPr>
          </a:p>
        </p:txBody>
      </p:sp>
      <p:sp>
        <p:nvSpPr>
          <p:cNvPr id="148" name="Shape 148"/>
          <p:cNvSpPr txBox="1"/>
          <p:nvPr/>
        </p:nvSpPr>
        <p:spPr>
          <a:xfrm>
            <a:off x="8746996" y="3163232"/>
            <a:ext cx="34449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p>
        </p:txBody>
      </p:sp>
      <p:pic>
        <p:nvPicPr>
          <p:cNvPr id="149" name="Shape 149"/>
          <p:cNvPicPr preferRelativeResize="0"/>
          <p:nvPr/>
        </p:nvPicPr>
        <p:blipFill rotWithShape="1">
          <a:blip r:embed="rId3">
            <a:alphaModFix/>
          </a:blip>
          <a:srcRect t="39319" b="24463"/>
          <a:stretch/>
        </p:blipFill>
        <p:spPr>
          <a:xfrm>
            <a:off x="0" y="-8876"/>
            <a:ext cx="12191996" cy="3311729"/>
          </a:xfrm>
          <a:prstGeom prst="rect">
            <a:avLst/>
          </a:prstGeom>
          <a:noFill/>
          <a:ln>
            <a:noFill/>
          </a:ln>
        </p:spPr>
      </p:pic>
      <p:sp>
        <p:nvSpPr>
          <p:cNvPr id="150" name="Shape 150"/>
          <p:cNvSpPr txBox="1"/>
          <p:nvPr/>
        </p:nvSpPr>
        <p:spPr>
          <a:xfrm>
            <a:off x="8656396" y="117848"/>
            <a:ext cx="3444900" cy="2742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a:t>
            </a:r>
            <a:r>
              <a:rPr lang="en-US" sz="1200">
                <a:solidFill>
                  <a:schemeClr val="lt1"/>
                </a:solidFill>
                <a:latin typeface="Century Gothic"/>
                <a:ea typeface="Century Gothic"/>
                <a:cs typeface="Century Gothic"/>
                <a:sym typeface="Century Gothic"/>
              </a:rPr>
              <a:t>Esteban Herrera Herrera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1000125" y="365122"/>
            <a:ext cx="10233000" cy="47939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Arial"/>
              <a:buNone/>
            </a:pPr>
            <a:r>
              <a:rPr lang="en-US" sz="4800" b="0" i="0" u="none" strike="noStrike" cap="none">
                <a:solidFill>
                  <a:srgbClr val="3289B4"/>
                </a:solidFill>
                <a:latin typeface="Century Gothic"/>
                <a:ea typeface="Century Gothic"/>
                <a:cs typeface="Century Gothic"/>
                <a:sym typeface="Century Gothic"/>
              </a:rPr>
              <a:t>Earth observations </a:t>
            </a:r>
          </a:p>
        </p:txBody>
      </p:sp>
      <p:sp>
        <p:nvSpPr>
          <p:cNvPr id="157" name="Shape 157"/>
          <p:cNvSpPr txBox="1"/>
          <p:nvPr/>
        </p:nvSpPr>
        <p:spPr>
          <a:xfrm>
            <a:off x="0" y="6519994"/>
            <a:ext cx="3444900" cy="2741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1200" b="0" i="0" u="none" strike="noStrike" cap="none">
                <a:solidFill>
                  <a:srgbClr val="000000"/>
                </a:solidFill>
                <a:latin typeface="Century Gothic"/>
                <a:ea typeface="Century Gothic"/>
                <a:cs typeface="Century Gothic"/>
                <a:sym typeface="Century Gothic"/>
              </a:rPr>
              <a:t>Image Credit: NASA,ESA</a:t>
            </a:r>
          </a:p>
        </p:txBody>
      </p:sp>
      <p:pic>
        <p:nvPicPr>
          <p:cNvPr id="158" name="Shape 158"/>
          <p:cNvPicPr preferRelativeResize="0"/>
          <p:nvPr/>
        </p:nvPicPr>
        <p:blipFill rotWithShape="1">
          <a:blip r:embed="rId3">
            <a:alphaModFix/>
          </a:blip>
          <a:srcRect/>
          <a:stretch/>
        </p:blipFill>
        <p:spPr>
          <a:xfrm>
            <a:off x="188825" y="1620962"/>
            <a:ext cx="3323324" cy="1351500"/>
          </a:xfrm>
          <a:prstGeom prst="rect">
            <a:avLst/>
          </a:prstGeom>
          <a:noFill/>
          <a:ln>
            <a:noFill/>
          </a:ln>
        </p:spPr>
      </p:pic>
      <p:sp>
        <p:nvSpPr>
          <p:cNvPr id="159" name="Shape 159"/>
          <p:cNvSpPr txBox="1"/>
          <p:nvPr/>
        </p:nvSpPr>
        <p:spPr>
          <a:xfrm>
            <a:off x="786575" y="2972475"/>
            <a:ext cx="2240099" cy="4793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2000" b="0" i="0" u="none" strike="noStrike" cap="none">
                <a:solidFill>
                  <a:srgbClr val="000000"/>
                </a:solidFill>
                <a:latin typeface="Century Gothic"/>
                <a:ea typeface="Century Gothic"/>
                <a:cs typeface="Century Gothic"/>
                <a:sym typeface="Century Gothic"/>
              </a:rPr>
              <a:t>Landsat 7 ETM +</a:t>
            </a:r>
          </a:p>
        </p:txBody>
      </p:sp>
      <p:pic>
        <p:nvPicPr>
          <p:cNvPr id="160" name="Shape 160"/>
          <p:cNvPicPr preferRelativeResize="0"/>
          <p:nvPr/>
        </p:nvPicPr>
        <p:blipFill rotWithShape="1">
          <a:blip r:embed="rId4">
            <a:alphaModFix/>
          </a:blip>
          <a:srcRect/>
          <a:stretch/>
        </p:blipFill>
        <p:spPr>
          <a:xfrm>
            <a:off x="4581987" y="844524"/>
            <a:ext cx="3001799" cy="2220300"/>
          </a:xfrm>
          <a:prstGeom prst="rect">
            <a:avLst/>
          </a:prstGeom>
          <a:noFill/>
          <a:ln>
            <a:noFill/>
          </a:ln>
        </p:spPr>
      </p:pic>
      <p:sp>
        <p:nvSpPr>
          <p:cNvPr id="161" name="Shape 161"/>
          <p:cNvSpPr txBox="1"/>
          <p:nvPr/>
        </p:nvSpPr>
        <p:spPr>
          <a:xfrm>
            <a:off x="5125275" y="3064725"/>
            <a:ext cx="1915200" cy="4793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2000" b="0" i="0" u="none" strike="noStrike" cap="none">
                <a:solidFill>
                  <a:srgbClr val="000000"/>
                </a:solidFill>
                <a:latin typeface="Century Gothic"/>
                <a:ea typeface="Century Gothic"/>
                <a:cs typeface="Century Gothic"/>
                <a:sym typeface="Century Gothic"/>
              </a:rPr>
              <a:t>Landsat 8 OLI</a:t>
            </a:r>
          </a:p>
        </p:txBody>
      </p:sp>
      <p:pic>
        <p:nvPicPr>
          <p:cNvPr id="162" name="Shape 162"/>
          <p:cNvPicPr preferRelativeResize="0"/>
          <p:nvPr/>
        </p:nvPicPr>
        <p:blipFill rotWithShape="1">
          <a:blip r:embed="rId5">
            <a:alphaModFix/>
          </a:blip>
          <a:srcRect/>
          <a:stretch/>
        </p:blipFill>
        <p:spPr>
          <a:xfrm>
            <a:off x="343812" y="3927487"/>
            <a:ext cx="3125622" cy="1637500"/>
          </a:xfrm>
          <a:prstGeom prst="rect">
            <a:avLst/>
          </a:prstGeom>
          <a:noFill/>
          <a:ln>
            <a:noFill/>
          </a:ln>
        </p:spPr>
      </p:pic>
      <p:sp>
        <p:nvSpPr>
          <p:cNvPr id="163" name="Shape 163"/>
          <p:cNvSpPr txBox="1"/>
          <p:nvPr/>
        </p:nvSpPr>
        <p:spPr>
          <a:xfrm>
            <a:off x="786575" y="5672725"/>
            <a:ext cx="2240099" cy="4793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2000" b="0" i="0" u="none" strike="noStrike" cap="none">
                <a:solidFill>
                  <a:srgbClr val="000000"/>
                </a:solidFill>
                <a:latin typeface="Century Gothic"/>
                <a:ea typeface="Century Gothic"/>
                <a:cs typeface="Century Gothic"/>
                <a:sym typeface="Century Gothic"/>
              </a:rPr>
              <a:t>Aqua MODIS</a:t>
            </a:r>
          </a:p>
        </p:txBody>
      </p:sp>
      <p:pic>
        <p:nvPicPr>
          <p:cNvPr id="164" name="Shape 164" descr="05_Terra.png"/>
          <p:cNvPicPr preferRelativeResize="0"/>
          <p:nvPr/>
        </p:nvPicPr>
        <p:blipFill rotWithShape="1">
          <a:blip r:embed="rId6">
            <a:alphaModFix/>
          </a:blip>
          <a:srcRect/>
          <a:stretch/>
        </p:blipFill>
        <p:spPr>
          <a:xfrm>
            <a:off x="4621317" y="3451887"/>
            <a:ext cx="2949300" cy="2220300"/>
          </a:xfrm>
          <a:prstGeom prst="rect">
            <a:avLst/>
          </a:prstGeom>
          <a:noFill/>
          <a:ln>
            <a:noFill/>
          </a:ln>
        </p:spPr>
      </p:pic>
      <p:sp>
        <p:nvSpPr>
          <p:cNvPr id="165" name="Shape 165"/>
          <p:cNvSpPr txBox="1"/>
          <p:nvPr/>
        </p:nvSpPr>
        <p:spPr>
          <a:xfrm>
            <a:off x="4996575" y="5672725"/>
            <a:ext cx="1915200" cy="4793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2000" b="0" i="0" u="none" strike="noStrike" cap="none">
                <a:solidFill>
                  <a:srgbClr val="000000"/>
                </a:solidFill>
                <a:latin typeface="Century Gothic"/>
                <a:ea typeface="Century Gothic"/>
                <a:cs typeface="Century Gothic"/>
                <a:sym typeface="Century Gothic"/>
              </a:rPr>
              <a:t>Terra MODIS</a:t>
            </a:r>
          </a:p>
        </p:txBody>
      </p:sp>
      <p:pic>
        <p:nvPicPr>
          <p:cNvPr id="166" name="Shape 166"/>
          <p:cNvPicPr preferRelativeResize="0"/>
          <p:nvPr/>
        </p:nvPicPr>
        <p:blipFill rotWithShape="1">
          <a:blip r:embed="rId7">
            <a:alphaModFix/>
          </a:blip>
          <a:srcRect/>
          <a:stretch/>
        </p:blipFill>
        <p:spPr>
          <a:xfrm>
            <a:off x="8653596" y="767962"/>
            <a:ext cx="2949325" cy="2204500"/>
          </a:xfrm>
          <a:prstGeom prst="rect">
            <a:avLst/>
          </a:prstGeom>
          <a:noFill/>
          <a:ln>
            <a:noFill/>
          </a:ln>
        </p:spPr>
      </p:pic>
      <p:sp>
        <p:nvSpPr>
          <p:cNvPr id="167" name="Shape 167"/>
          <p:cNvSpPr txBox="1"/>
          <p:nvPr/>
        </p:nvSpPr>
        <p:spPr>
          <a:xfrm>
            <a:off x="9008210" y="2979525"/>
            <a:ext cx="2240099" cy="649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2000" b="0" i="0" u="none" strike="noStrike" cap="none" dirty="0" smtClean="0">
                <a:solidFill>
                  <a:schemeClr val="dk1"/>
                </a:solidFill>
                <a:latin typeface="Century Gothic"/>
                <a:ea typeface="Century Gothic"/>
                <a:cs typeface="Century Gothic"/>
                <a:sym typeface="Century Gothic"/>
              </a:rPr>
              <a:t>Sentinel-2 MSI</a:t>
            </a:r>
            <a:endParaRPr lang="en-US" sz="2000" b="0" i="0" u="none" strike="noStrike" cap="none" dirty="0">
              <a:solidFill>
                <a:schemeClr val="dk1"/>
              </a:solidFill>
              <a:latin typeface="Century Gothic"/>
              <a:ea typeface="Century Gothic"/>
              <a:cs typeface="Century Gothic"/>
              <a:sym typeface="Century Gothic"/>
            </a:endParaRPr>
          </a:p>
        </p:txBody>
      </p:sp>
      <p:sp>
        <p:nvSpPr>
          <p:cNvPr id="168" name="Shape 168"/>
          <p:cNvSpPr txBox="1"/>
          <p:nvPr/>
        </p:nvSpPr>
        <p:spPr>
          <a:xfrm>
            <a:off x="9170660" y="5672725"/>
            <a:ext cx="1915200" cy="4793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entury Gothic"/>
              <a:buNone/>
            </a:pPr>
            <a:r>
              <a:rPr lang="en-US" sz="2000" b="0" i="0" u="none" strike="noStrike" cap="none">
                <a:solidFill>
                  <a:srgbClr val="000000"/>
                </a:solidFill>
                <a:latin typeface="Century Gothic"/>
                <a:ea typeface="Century Gothic"/>
                <a:cs typeface="Century Gothic"/>
                <a:sym typeface="Century Gothic"/>
              </a:rPr>
              <a:t>Envisat MERIS</a:t>
            </a:r>
          </a:p>
        </p:txBody>
      </p:sp>
      <p:pic>
        <p:nvPicPr>
          <p:cNvPr id="169" name="Shape 169"/>
          <p:cNvPicPr preferRelativeResize="0"/>
          <p:nvPr/>
        </p:nvPicPr>
        <p:blipFill rotWithShape="1">
          <a:blip r:embed="rId8">
            <a:alphaModFix/>
          </a:blip>
          <a:srcRect l="21348" t="13678" r="15058" b="16606"/>
          <a:stretch/>
        </p:blipFill>
        <p:spPr>
          <a:xfrm>
            <a:off x="8689299" y="3483927"/>
            <a:ext cx="3001775" cy="23153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12500" y="2450050"/>
            <a:ext cx="4004100" cy="668100"/>
          </a:xfrm>
          <a:prstGeom prst="rect">
            <a:avLst/>
          </a:prstGeom>
          <a:noFill/>
          <a:ln>
            <a:noFill/>
          </a:ln>
        </p:spPr>
        <p:txBody>
          <a:bodyPr lIns="91425" tIns="45700" rIns="91425" bIns="45700" anchor="t" anchorCtr="0">
            <a:noAutofit/>
          </a:bodyPr>
          <a:lstStyle/>
          <a:p>
            <a:pPr marL="0" marR="0" lvl="0" indent="0" algn="ctr" rtl="0">
              <a:lnSpc>
                <a:spcPct val="90000"/>
              </a:lnSpc>
              <a:spcBef>
                <a:spcPts val="1000"/>
              </a:spcBef>
              <a:spcAft>
                <a:spcPts val="0"/>
              </a:spcAft>
              <a:buClr>
                <a:srgbClr val="757070"/>
              </a:buClr>
              <a:buSzPct val="25000"/>
              <a:buFont typeface="Arial"/>
              <a:buNone/>
            </a:pPr>
            <a:r>
              <a:rPr lang="en-US" b="1">
                <a:solidFill>
                  <a:srgbClr val="3289B4"/>
                </a:solidFill>
              </a:rPr>
              <a:t>Data Acquisition </a:t>
            </a:r>
            <a:br>
              <a:rPr lang="en-US" b="1">
                <a:solidFill>
                  <a:srgbClr val="3289B4"/>
                </a:solidFill>
              </a:rPr>
            </a:br>
            <a:r>
              <a:rPr lang="en-US" b="1">
                <a:solidFill>
                  <a:srgbClr val="3289B4"/>
                </a:solidFill>
              </a:rPr>
              <a:t>&amp; Processing</a:t>
            </a:r>
          </a:p>
        </p:txBody>
      </p:sp>
      <p:sp>
        <p:nvSpPr>
          <p:cNvPr id="176" name="Shape 176"/>
          <p:cNvSpPr txBox="1">
            <a:spLocks noGrp="1"/>
          </p:cNvSpPr>
          <p:nvPr>
            <p:ph type="title"/>
          </p:nvPr>
        </p:nvSpPr>
        <p:spPr>
          <a:xfrm>
            <a:off x="1000125" y="377822"/>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Methodology: </a:t>
            </a:r>
            <a:r>
              <a:rPr lang="en-US"/>
              <a:t>Land</a:t>
            </a:r>
          </a:p>
        </p:txBody>
      </p:sp>
      <p:sp>
        <p:nvSpPr>
          <p:cNvPr id="177" name="Shape 177"/>
          <p:cNvSpPr txBox="1"/>
          <p:nvPr/>
        </p:nvSpPr>
        <p:spPr>
          <a:xfrm>
            <a:off x="1000125" y="974475"/>
            <a:ext cx="6040200" cy="668100"/>
          </a:xfrm>
          <a:prstGeom prst="rect">
            <a:avLst/>
          </a:prstGeom>
          <a:noFill/>
          <a:ln>
            <a:noFill/>
          </a:ln>
        </p:spPr>
        <p:txBody>
          <a:bodyPr lIns="91425" tIns="91425" rIns="91425" bIns="91425" anchor="t" anchorCtr="0">
            <a:noAutofit/>
          </a:bodyPr>
          <a:lstStyle/>
          <a:p>
            <a:pPr lvl="0" rtl="0">
              <a:spcBef>
                <a:spcPts val="0"/>
              </a:spcBef>
              <a:buNone/>
            </a:pPr>
            <a:r>
              <a:rPr lang="en-US" sz="2600" b="1">
                <a:solidFill>
                  <a:srgbClr val="757070"/>
                </a:solidFill>
                <a:latin typeface="Century Gothic"/>
                <a:ea typeface="Century Gothic"/>
                <a:cs typeface="Century Gothic"/>
                <a:sym typeface="Century Gothic"/>
              </a:rPr>
              <a:t>Vegetation Health and Cloud Cover</a:t>
            </a:r>
          </a:p>
        </p:txBody>
      </p:sp>
      <p:sp>
        <p:nvSpPr>
          <p:cNvPr id="178" name="Shape 178"/>
          <p:cNvSpPr/>
          <p:nvPr/>
        </p:nvSpPr>
        <p:spPr>
          <a:xfrm>
            <a:off x="3505200" y="2321125"/>
            <a:ext cx="19050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Clr>
                <a:schemeClr val="lt1"/>
              </a:buClr>
              <a:buSzPct val="25000"/>
              <a:buFont typeface="Century Gothic"/>
              <a:buNone/>
            </a:pPr>
            <a:r>
              <a:rPr lang="en-US" sz="1800" dirty="0">
                <a:solidFill>
                  <a:srgbClr val="757070"/>
                </a:solidFill>
                <a:latin typeface="Century Gothic"/>
                <a:ea typeface="Century Gothic"/>
                <a:cs typeface="Century Gothic"/>
                <a:sym typeface="Century Gothic"/>
              </a:rPr>
              <a:t>Aqua and Terra MODIS</a:t>
            </a:r>
          </a:p>
        </p:txBody>
      </p:sp>
      <p:sp>
        <p:nvSpPr>
          <p:cNvPr id="179" name="Shape 179"/>
          <p:cNvSpPr/>
          <p:nvPr/>
        </p:nvSpPr>
        <p:spPr>
          <a:xfrm>
            <a:off x="5715000" y="2334900"/>
            <a:ext cx="19050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Clr>
                <a:schemeClr val="lt1"/>
              </a:buClr>
              <a:buSzPct val="25000"/>
              <a:buFont typeface="Century Gothic"/>
              <a:buNone/>
            </a:pPr>
            <a:r>
              <a:rPr lang="en-US" sz="1800" dirty="0">
                <a:solidFill>
                  <a:srgbClr val="757070"/>
                </a:solidFill>
                <a:latin typeface="Century Gothic"/>
                <a:ea typeface="Century Gothic"/>
                <a:cs typeface="Century Gothic"/>
                <a:sym typeface="Century Gothic"/>
              </a:rPr>
              <a:t>Landsat 7 ETM+ </a:t>
            </a:r>
            <a:r>
              <a:rPr lang="en-US" sz="1800" dirty="0" smtClean="0">
                <a:solidFill>
                  <a:srgbClr val="757070"/>
                </a:solidFill>
                <a:latin typeface="Century Gothic"/>
                <a:ea typeface="Century Gothic"/>
                <a:cs typeface="Century Gothic"/>
                <a:sym typeface="Century Gothic"/>
              </a:rPr>
              <a:t>&amp; Landsat </a:t>
            </a:r>
            <a:r>
              <a:rPr lang="en-US" sz="1800" dirty="0">
                <a:solidFill>
                  <a:srgbClr val="757070"/>
                </a:solidFill>
                <a:latin typeface="Century Gothic"/>
                <a:ea typeface="Century Gothic"/>
                <a:cs typeface="Century Gothic"/>
                <a:sym typeface="Century Gothic"/>
              </a:rPr>
              <a:t>8 OLI</a:t>
            </a:r>
          </a:p>
        </p:txBody>
      </p:sp>
      <p:sp>
        <p:nvSpPr>
          <p:cNvPr id="180" name="Shape 180"/>
          <p:cNvSpPr/>
          <p:nvPr/>
        </p:nvSpPr>
        <p:spPr>
          <a:xfrm>
            <a:off x="7924800" y="2334900"/>
            <a:ext cx="19050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Land Elevation Data</a:t>
            </a:r>
          </a:p>
        </p:txBody>
      </p:sp>
      <p:sp>
        <p:nvSpPr>
          <p:cNvPr id="181" name="Shape 181"/>
          <p:cNvSpPr txBox="1">
            <a:spLocks noGrp="1"/>
          </p:cNvSpPr>
          <p:nvPr>
            <p:ph type="body" idx="1"/>
          </p:nvPr>
        </p:nvSpPr>
        <p:spPr>
          <a:xfrm>
            <a:off x="742150" y="4125150"/>
            <a:ext cx="2494800" cy="668100"/>
          </a:xfrm>
          <a:prstGeom prst="rect">
            <a:avLst/>
          </a:prstGeom>
          <a:noFill/>
          <a:ln>
            <a:noFill/>
          </a:ln>
        </p:spPr>
        <p:txBody>
          <a:bodyPr lIns="91425" tIns="45700" rIns="91425" bIns="45700" anchor="t" anchorCtr="0">
            <a:noAutofit/>
          </a:bodyPr>
          <a:lstStyle/>
          <a:p>
            <a:pPr marL="0" marR="0" lvl="0" indent="0" algn="ctr" rtl="0">
              <a:lnSpc>
                <a:spcPct val="90000"/>
              </a:lnSpc>
              <a:spcBef>
                <a:spcPts val="1000"/>
              </a:spcBef>
              <a:spcAft>
                <a:spcPts val="0"/>
              </a:spcAft>
              <a:buClr>
                <a:srgbClr val="757070"/>
              </a:buClr>
              <a:buSzPct val="25000"/>
              <a:buFont typeface="Arial"/>
              <a:buNone/>
            </a:pPr>
            <a:r>
              <a:rPr lang="en-US" b="1">
                <a:solidFill>
                  <a:srgbClr val="3289B4"/>
                </a:solidFill>
              </a:rPr>
              <a:t>Data Analysis</a:t>
            </a:r>
          </a:p>
        </p:txBody>
      </p:sp>
      <p:sp>
        <p:nvSpPr>
          <p:cNvPr id="182" name="Shape 182"/>
          <p:cNvSpPr/>
          <p:nvPr/>
        </p:nvSpPr>
        <p:spPr>
          <a:xfrm>
            <a:off x="3505200" y="3925625"/>
            <a:ext cx="19050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Cloud Detection Time Series</a:t>
            </a:r>
          </a:p>
        </p:txBody>
      </p:sp>
      <p:sp>
        <p:nvSpPr>
          <p:cNvPr id="183" name="Shape 183"/>
          <p:cNvSpPr/>
          <p:nvPr/>
        </p:nvSpPr>
        <p:spPr>
          <a:xfrm>
            <a:off x="7924800" y="3962400"/>
            <a:ext cx="19050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Land Cover Classification</a:t>
            </a:r>
          </a:p>
        </p:txBody>
      </p:sp>
      <p:sp>
        <p:nvSpPr>
          <p:cNvPr id="184" name="Shape 184"/>
          <p:cNvSpPr/>
          <p:nvPr/>
        </p:nvSpPr>
        <p:spPr>
          <a:xfrm>
            <a:off x="5715000" y="3925625"/>
            <a:ext cx="18876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NDVI Time Series </a:t>
            </a:r>
          </a:p>
        </p:txBody>
      </p:sp>
      <p:sp>
        <p:nvSpPr>
          <p:cNvPr id="185" name="Shape 185"/>
          <p:cNvSpPr txBox="1">
            <a:spLocks noGrp="1"/>
          </p:cNvSpPr>
          <p:nvPr>
            <p:ph type="body" idx="1"/>
          </p:nvPr>
        </p:nvSpPr>
        <p:spPr>
          <a:xfrm>
            <a:off x="742150" y="5387525"/>
            <a:ext cx="2494800" cy="668100"/>
          </a:xfrm>
          <a:prstGeom prst="rect">
            <a:avLst/>
          </a:prstGeom>
          <a:noFill/>
          <a:ln>
            <a:noFill/>
          </a:ln>
        </p:spPr>
        <p:txBody>
          <a:bodyPr lIns="91425" tIns="45700" rIns="91425" bIns="45700" anchor="t" anchorCtr="0">
            <a:noAutofit/>
          </a:bodyPr>
          <a:lstStyle/>
          <a:p>
            <a:pPr marL="0" marR="0" lvl="0" indent="0" algn="ctr" rtl="0">
              <a:lnSpc>
                <a:spcPct val="90000"/>
              </a:lnSpc>
              <a:spcBef>
                <a:spcPts val="1000"/>
              </a:spcBef>
              <a:spcAft>
                <a:spcPts val="0"/>
              </a:spcAft>
              <a:buClr>
                <a:srgbClr val="757070"/>
              </a:buClr>
              <a:buSzPct val="25000"/>
              <a:buFont typeface="Arial"/>
              <a:buNone/>
            </a:pPr>
            <a:r>
              <a:rPr lang="en-US" b="1">
                <a:solidFill>
                  <a:srgbClr val="3289B4"/>
                </a:solidFill>
              </a:rPr>
              <a:t>End Products</a:t>
            </a:r>
          </a:p>
        </p:txBody>
      </p:sp>
      <p:sp>
        <p:nvSpPr>
          <p:cNvPr id="186" name="Shape 186"/>
          <p:cNvSpPr/>
          <p:nvPr/>
        </p:nvSpPr>
        <p:spPr>
          <a:xfrm>
            <a:off x="5715000" y="5387525"/>
            <a:ext cx="1905000" cy="937075"/>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Clr>
                <a:schemeClr val="dk1"/>
              </a:buClr>
              <a:buSzPct val="61111"/>
              <a:buFont typeface="Arial"/>
              <a:buNone/>
            </a:pPr>
            <a:r>
              <a:rPr lang="en-US" sz="1800" dirty="0">
                <a:solidFill>
                  <a:srgbClr val="757070"/>
                </a:solidFill>
                <a:latin typeface="Century Gothic"/>
                <a:ea typeface="Century Gothic"/>
                <a:cs typeface="Century Gothic"/>
                <a:sym typeface="Century Gothic"/>
              </a:rPr>
              <a:t>Vegetation Health Change Detection</a:t>
            </a:r>
          </a:p>
        </p:txBody>
      </p:sp>
      <p:sp>
        <p:nvSpPr>
          <p:cNvPr id="187" name="Shape 187"/>
          <p:cNvSpPr/>
          <p:nvPr/>
        </p:nvSpPr>
        <p:spPr>
          <a:xfrm>
            <a:off x="3505200" y="5387525"/>
            <a:ext cx="19050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Cloud Cover Time Series</a:t>
            </a:r>
          </a:p>
        </p:txBody>
      </p:sp>
      <p:cxnSp>
        <p:nvCxnSpPr>
          <p:cNvPr id="188" name="Shape 188"/>
          <p:cNvCxnSpPr>
            <a:stCxn id="178" idx="2"/>
            <a:endCxn id="182" idx="0"/>
          </p:cNvCxnSpPr>
          <p:nvPr/>
        </p:nvCxnSpPr>
        <p:spPr>
          <a:xfrm>
            <a:off x="4457700" y="3262825"/>
            <a:ext cx="0" cy="662800"/>
          </a:xfrm>
          <a:prstGeom prst="straightConnector1">
            <a:avLst/>
          </a:prstGeom>
          <a:noFill/>
          <a:ln w="28575" cap="flat" cmpd="sng">
            <a:solidFill>
              <a:srgbClr val="3289B4"/>
            </a:solidFill>
            <a:prstDash val="solid"/>
            <a:round/>
            <a:headEnd type="none" w="lg" len="lg"/>
            <a:tailEnd type="triangle" w="lg" len="lg"/>
          </a:ln>
        </p:spPr>
      </p:cxnSp>
      <p:cxnSp>
        <p:nvCxnSpPr>
          <p:cNvPr id="189" name="Shape 189"/>
          <p:cNvCxnSpPr>
            <a:stCxn id="178" idx="2"/>
            <a:endCxn id="184" idx="0"/>
          </p:cNvCxnSpPr>
          <p:nvPr/>
        </p:nvCxnSpPr>
        <p:spPr>
          <a:xfrm>
            <a:off x="4457700" y="3262825"/>
            <a:ext cx="2201100" cy="662800"/>
          </a:xfrm>
          <a:prstGeom prst="straightConnector1">
            <a:avLst/>
          </a:prstGeom>
          <a:noFill/>
          <a:ln w="28575" cap="flat" cmpd="sng">
            <a:solidFill>
              <a:srgbClr val="3289B4"/>
            </a:solidFill>
            <a:prstDash val="solid"/>
            <a:round/>
            <a:headEnd type="none" w="lg" len="lg"/>
            <a:tailEnd type="triangle" w="lg" len="lg"/>
          </a:ln>
        </p:spPr>
      </p:cxnSp>
      <p:cxnSp>
        <p:nvCxnSpPr>
          <p:cNvPr id="190" name="Shape 190"/>
          <p:cNvCxnSpPr>
            <a:stCxn id="179" idx="2"/>
            <a:endCxn id="183" idx="0"/>
          </p:cNvCxnSpPr>
          <p:nvPr/>
        </p:nvCxnSpPr>
        <p:spPr>
          <a:xfrm>
            <a:off x="6667500" y="3276600"/>
            <a:ext cx="2209800" cy="685800"/>
          </a:xfrm>
          <a:prstGeom prst="straightConnector1">
            <a:avLst/>
          </a:prstGeom>
          <a:noFill/>
          <a:ln w="28575" cap="flat" cmpd="sng">
            <a:solidFill>
              <a:srgbClr val="3289B4"/>
            </a:solidFill>
            <a:prstDash val="solid"/>
            <a:round/>
            <a:headEnd type="none" w="lg" len="lg"/>
            <a:tailEnd type="triangle" w="lg" len="lg"/>
          </a:ln>
        </p:spPr>
      </p:cxnSp>
      <p:cxnSp>
        <p:nvCxnSpPr>
          <p:cNvPr id="191" name="Shape 191"/>
          <p:cNvCxnSpPr>
            <a:stCxn id="180" idx="2"/>
            <a:endCxn id="183" idx="0"/>
          </p:cNvCxnSpPr>
          <p:nvPr/>
        </p:nvCxnSpPr>
        <p:spPr>
          <a:xfrm>
            <a:off x="8877300" y="3276600"/>
            <a:ext cx="0" cy="685800"/>
          </a:xfrm>
          <a:prstGeom prst="straightConnector1">
            <a:avLst/>
          </a:prstGeom>
          <a:noFill/>
          <a:ln w="28575" cap="flat" cmpd="sng">
            <a:solidFill>
              <a:srgbClr val="3289B4"/>
            </a:solidFill>
            <a:prstDash val="solid"/>
            <a:round/>
            <a:headEnd type="none" w="lg" len="lg"/>
            <a:tailEnd type="triangle" w="lg" len="lg"/>
          </a:ln>
        </p:spPr>
      </p:cxnSp>
      <p:cxnSp>
        <p:nvCxnSpPr>
          <p:cNvPr id="192" name="Shape 192"/>
          <p:cNvCxnSpPr>
            <a:stCxn id="182" idx="2"/>
            <a:endCxn id="187" idx="0"/>
          </p:cNvCxnSpPr>
          <p:nvPr/>
        </p:nvCxnSpPr>
        <p:spPr>
          <a:xfrm>
            <a:off x="4457700" y="4867325"/>
            <a:ext cx="0" cy="520200"/>
          </a:xfrm>
          <a:prstGeom prst="straightConnector1">
            <a:avLst/>
          </a:prstGeom>
          <a:noFill/>
          <a:ln w="28575" cap="flat" cmpd="sng">
            <a:solidFill>
              <a:srgbClr val="3289B4"/>
            </a:solidFill>
            <a:prstDash val="solid"/>
            <a:round/>
            <a:headEnd type="none" w="lg" len="lg"/>
            <a:tailEnd type="triangle" w="lg" len="lg"/>
          </a:ln>
        </p:spPr>
      </p:cxnSp>
      <p:cxnSp>
        <p:nvCxnSpPr>
          <p:cNvPr id="193" name="Shape 193"/>
          <p:cNvCxnSpPr>
            <a:stCxn id="184" idx="2"/>
            <a:endCxn id="186" idx="0"/>
          </p:cNvCxnSpPr>
          <p:nvPr/>
        </p:nvCxnSpPr>
        <p:spPr>
          <a:xfrm>
            <a:off x="6658800" y="4867325"/>
            <a:ext cx="8700" cy="520200"/>
          </a:xfrm>
          <a:prstGeom prst="straightConnector1">
            <a:avLst/>
          </a:prstGeom>
          <a:noFill/>
          <a:ln w="28575" cap="flat" cmpd="sng">
            <a:solidFill>
              <a:srgbClr val="3289B4"/>
            </a:solidFill>
            <a:prstDash val="solid"/>
            <a:round/>
            <a:headEnd type="none" w="lg" len="lg"/>
            <a:tailEnd type="triangle" w="lg" len="lg"/>
          </a:ln>
        </p:spPr>
      </p:cxnSp>
      <p:sp>
        <p:nvSpPr>
          <p:cNvPr id="194" name="Shape 194"/>
          <p:cNvSpPr/>
          <p:nvPr/>
        </p:nvSpPr>
        <p:spPr>
          <a:xfrm>
            <a:off x="7848599" y="5387525"/>
            <a:ext cx="2057401"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Land Cover Characterization</a:t>
            </a:r>
          </a:p>
        </p:txBody>
      </p:sp>
      <p:cxnSp>
        <p:nvCxnSpPr>
          <p:cNvPr id="195" name="Shape 195"/>
          <p:cNvCxnSpPr>
            <a:stCxn id="183" idx="2"/>
            <a:endCxn id="194" idx="0"/>
          </p:cNvCxnSpPr>
          <p:nvPr/>
        </p:nvCxnSpPr>
        <p:spPr>
          <a:xfrm>
            <a:off x="8877300" y="4904100"/>
            <a:ext cx="0" cy="483425"/>
          </a:xfrm>
          <a:prstGeom prst="straightConnector1">
            <a:avLst/>
          </a:prstGeom>
          <a:noFill/>
          <a:ln w="28575" cap="flat" cmpd="sng">
            <a:solidFill>
              <a:srgbClr val="3289B4"/>
            </a:solidFill>
            <a:prstDash val="solid"/>
            <a:round/>
            <a:headEnd type="none" w="lg" len="lg"/>
            <a:tailEnd type="triangle" w="lg" len="lg"/>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7771925" y="2008200"/>
            <a:ext cx="4004100" cy="668100"/>
          </a:xfrm>
          <a:prstGeom prst="rect">
            <a:avLst/>
          </a:prstGeom>
          <a:noFill/>
          <a:ln>
            <a:noFill/>
          </a:ln>
        </p:spPr>
        <p:txBody>
          <a:bodyPr lIns="91425" tIns="45700" rIns="91425" bIns="45700" anchor="t" anchorCtr="0">
            <a:noAutofit/>
          </a:bodyPr>
          <a:lstStyle/>
          <a:p>
            <a:pPr marL="0" marR="0" lvl="0" indent="0" algn="ctr" rtl="0">
              <a:lnSpc>
                <a:spcPct val="90000"/>
              </a:lnSpc>
              <a:spcBef>
                <a:spcPts val="1000"/>
              </a:spcBef>
              <a:spcAft>
                <a:spcPts val="0"/>
              </a:spcAft>
              <a:buClr>
                <a:srgbClr val="757070"/>
              </a:buClr>
              <a:buSzPct val="25000"/>
              <a:buFont typeface="Arial"/>
              <a:buNone/>
            </a:pPr>
            <a:r>
              <a:rPr lang="en-US" b="1">
                <a:solidFill>
                  <a:srgbClr val="3289B4"/>
                </a:solidFill>
              </a:rPr>
              <a:t>Data Acquisition &amp; Processing</a:t>
            </a:r>
          </a:p>
        </p:txBody>
      </p:sp>
      <p:sp>
        <p:nvSpPr>
          <p:cNvPr id="202" name="Shape 202"/>
          <p:cNvSpPr txBox="1">
            <a:spLocks noGrp="1"/>
          </p:cNvSpPr>
          <p:nvPr>
            <p:ph type="title"/>
          </p:nvPr>
        </p:nvSpPr>
        <p:spPr>
          <a:xfrm>
            <a:off x="1000125" y="377822"/>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3289B4"/>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Methodology: </a:t>
            </a:r>
            <a:r>
              <a:rPr lang="en-US"/>
              <a:t>Water</a:t>
            </a:r>
          </a:p>
        </p:txBody>
      </p:sp>
      <p:sp>
        <p:nvSpPr>
          <p:cNvPr id="203" name="Shape 203"/>
          <p:cNvSpPr txBox="1"/>
          <p:nvPr/>
        </p:nvSpPr>
        <p:spPr>
          <a:xfrm>
            <a:off x="1225000" y="1027300"/>
            <a:ext cx="6040200" cy="668100"/>
          </a:xfrm>
          <a:prstGeom prst="rect">
            <a:avLst/>
          </a:prstGeom>
          <a:noFill/>
          <a:ln>
            <a:noFill/>
          </a:ln>
        </p:spPr>
        <p:txBody>
          <a:bodyPr lIns="91425" tIns="91425" rIns="91425" bIns="91425" anchor="t" anchorCtr="0">
            <a:noAutofit/>
          </a:bodyPr>
          <a:lstStyle/>
          <a:p>
            <a:pPr lvl="0" rtl="0">
              <a:spcBef>
                <a:spcPts val="0"/>
              </a:spcBef>
              <a:buNone/>
            </a:pPr>
            <a:r>
              <a:rPr lang="en-US" sz="2600" b="1">
                <a:solidFill>
                  <a:srgbClr val="757070"/>
                </a:solidFill>
                <a:latin typeface="Century Gothic"/>
                <a:ea typeface="Century Gothic"/>
                <a:cs typeface="Century Gothic"/>
                <a:sym typeface="Century Gothic"/>
              </a:rPr>
              <a:t>Water Column Characteristics</a:t>
            </a:r>
          </a:p>
        </p:txBody>
      </p:sp>
      <p:sp>
        <p:nvSpPr>
          <p:cNvPr id="204" name="Shape 204"/>
          <p:cNvSpPr/>
          <p:nvPr/>
        </p:nvSpPr>
        <p:spPr>
          <a:xfrm>
            <a:off x="1616950" y="1905625"/>
            <a:ext cx="18057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Clr>
                <a:schemeClr val="lt1"/>
              </a:buClr>
              <a:buSzPct val="25000"/>
              <a:buFont typeface="Century Gothic"/>
              <a:buNone/>
            </a:pPr>
            <a:r>
              <a:rPr lang="en-US" sz="1800" dirty="0" err="1">
                <a:solidFill>
                  <a:srgbClr val="757070"/>
                </a:solidFill>
                <a:latin typeface="Century Gothic"/>
                <a:ea typeface="Century Gothic"/>
                <a:cs typeface="Century Gothic"/>
                <a:sym typeface="Century Gothic"/>
              </a:rPr>
              <a:t>Poes</a:t>
            </a:r>
            <a:r>
              <a:rPr lang="en-US" sz="1800" dirty="0">
                <a:solidFill>
                  <a:srgbClr val="757070"/>
                </a:solidFill>
                <a:latin typeface="Century Gothic"/>
                <a:ea typeface="Century Gothic"/>
                <a:cs typeface="Century Gothic"/>
                <a:sym typeface="Century Gothic"/>
              </a:rPr>
              <a:t> AVHRR</a:t>
            </a:r>
          </a:p>
        </p:txBody>
      </p:sp>
      <p:sp>
        <p:nvSpPr>
          <p:cNvPr id="205" name="Shape 205"/>
          <p:cNvSpPr/>
          <p:nvPr/>
        </p:nvSpPr>
        <p:spPr>
          <a:xfrm>
            <a:off x="3618850" y="1905612"/>
            <a:ext cx="1908737"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Clr>
                <a:schemeClr val="lt1"/>
              </a:buClr>
              <a:buSzPct val="25000"/>
              <a:buFont typeface="Century Gothic"/>
              <a:buNone/>
            </a:pPr>
            <a:r>
              <a:rPr lang="en-US" sz="1800" dirty="0" err="1">
                <a:solidFill>
                  <a:srgbClr val="757070"/>
                </a:solidFill>
                <a:latin typeface="Century Gothic"/>
                <a:ea typeface="Century Gothic"/>
                <a:cs typeface="Century Gothic"/>
                <a:sym typeface="Century Gothic"/>
              </a:rPr>
              <a:t>Landsat</a:t>
            </a:r>
            <a:r>
              <a:rPr lang="en-US" sz="1800" dirty="0">
                <a:solidFill>
                  <a:srgbClr val="757070"/>
                </a:solidFill>
                <a:latin typeface="Century Gothic"/>
                <a:ea typeface="Century Gothic"/>
                <a:cs typeface="Century Gothic"/>
                <a:sym typeface="Century Gothic"/>
              </a:rPr>
              <a:t> 7 ETM+ </a:t>
            </a:r>
            <a:r>
              <a:rPr lang="en-US" sz="1800" dirty="0" smtClean="0">
                <a:solidFill>
                  <a:srgbClr val="757070"/>
                </a:solidFill>
                <a:latin typeface="Century Gothic"/>
                <a:ea typeface="Century Gothic"/>
                <a:cs typeface="Century Gothic"/>
                <a:sym typeface="Century Gothic"/>
              </a:rPr>
              <a:t>&amp; </a:t>
            </a:r>
            <a:r>
              <a:rPr lang="en-US" sz="1800" dirty="0" err="1">
                <a:solidFill>
                  <a:srgbClr val="757070"/>
                </a:solidFill>
                <a:latin typeface="Century Gothic"/>
                <a:ea typeface="Century Gothic"/>
                <a:cs typeface="Century Gothic"/>
                <a:sym typeface="Century Gothic"/>
              </a:rPr>
              <a:t>Landsat</a:t>
            </a:r>
            <a:r>
              <a:rPr lang="en-US" sz="1800" dirty="0">
                <a:solidFill>
                  <a:srgbClr val="757070"/>
                </a:solidFill>
                <a:latin typeface="Century Gothic"/>
                <a:ea typeface="Century Gothic"/>
                <a:cs typeface="Century Gothic"/>
                <a:sym typeface="Century Gothic"/>
              </a:rPr>
              <a:t> 8 OLI</a:t>
            </a:r>
          </a:p>
        </p:txBody>
      </p:sp>
      <p:sp>
        <p:nvSpPr>
          <p:cNvPr id="206" name="Shape 206"/>
          <p:cNvSpPr/>
          <p:nvPr/>
        </p:nvSpPr>
        <p:spPr>
          <a:xfrm>
            <a:off x="5697687" y="1905625"/>
            <a:ext cx="18057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Aqua &amp; Terra MODIS</a:t>
            </a:r>
          </a:p>
        </p:txBody>
      </p:sp>
      <p:sp>
        <p:nvSpPr>
          <p:cNvPr id="207" name="Shape 207"/>
          <p:cNvSpPr txBox="1">
            <a:spLocks noGrp="1"/>
          </p:cNvSpPr>
          <p:nvPr>
            <p:ph type="body" idx="1"/>
          </p:nvPr>
        </p:nvSpPr>
        <p:spPr>
          <a:xfrm>
            <a:off x="8470625" y="3651550"/>
            <a:ext cx="2494800" cy="668100"/>
          </a:xfrm>
          <a:prstGeom prst="rect">
            <a:avLst/>
          </a:prstGeom>
          <a:noFill/>
          <a:ln>
            <a:noFill/>
          </a:ln>
        </p:spPr>
        <p:txBody>
          <a:bodyPr lIns="91425" tIns="45700" rIns="91425" bIns="45700" anchor="t" anchorCtr="0">
            <a:noAutofit/>
          </a:bodyPr>
          <a:lstStyle/>
          <a:p>
            <a:pPr marL="0" marR="0" lvl="0" indent="0" algn="ctr" rtl="0">
              <a:lnSpc>
                <a:spcPct val="90000"/>
              </a:lnSpc>
              <a:spcBef>
                <a:spcPts val="1000"/>
              </a:spcBef>
              <a:spcAft>
                <a:spcPts val="0"/>
              </a:spcAft>
              <a:buClr>
                <a:srgbClr val="757070"/>
              </a:buClr>
              <a:buSzPct val="25000"/>
              <a:buFont typeface="Arial"/>
              <a:buNone/>
            </a:pPr>
            <a:r>
              <a:rPr lang="en-US" b="1">
                <a:solidFill>
                  <a:srgbClr val="3289B4"/>
                </a:solidFill>
              </a:rPr>
              <a:t>Data Analysis</a:t>
            </a:r>
          </a:p>
        </p:txBody>
      </p:sp>
      <p:sp>
        <p:nvSpPr>
          <p:cNvPr id="208" name="Shape 208"/>
          <p:cNvSpPr/>
          <p:nvPr/>
        </p:nvSpPr>
        <p:spPr>
          <a:xfrm>
            <a:off x="2596600" y="3514750"/>
            <a:ext cx="18057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Sea Surface Temperature (SST)</a:t>
            </a:r>
          </a:p>
        </p:txBody>
      </p:sp>
      <p:sp>
        <p:nvSpPr>
          <p:cNvPr id="209" name="Shape 209"/>
          <p:cNvSpPr/>
          <p:nvPr/>
        </p:nvSpPr>
        <p:spPr>
          <a:xfrm>
            <a:off x="4598637" y="3514750"/>
            <a:ext cx="18057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Total Suspended Sediment (TSS)</a:t>
            </a:r>
          </a:p>
        </p:txBody>
      </p:sp>
      <p:sp>
        <p:nvSpPr>
          <p:cNvPr id="210" name="Shape 210"/>
          <p:cNvSpPr/>
          <p:nvPr/>
        </p:nvSpPr>
        <p:spPr>
          <a:xfrm>
            <a:off x="6600700" y="3514750"/>
            <a:ext cx="18057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Other Biophysical Variables</a:t>
            </a:r>
          </a:p>
        </p:txBody>
      </p:sp>
      <p:sp>
        <p:nvSpPr>
          <p:cNvPr id="211" name="Shape 211"/>
          <p:cNvSpPr txBox="1">
            <a:spLocks noGrp="1"/>
          </p:cNvSpPr>
          <p:nvPr>
            <p:ph type="body" idx="1"/>
          </p:nvPr>
        </p:nvSpPr>
        <p:spPr>
          <a:xfrm>
            <a:off x="9283150" y="5375350"/>
            <a:ext cx="2494800" cy="668100"/>
          </a:xfrm>
          <a:prstGeom prst="rect">
            <a:avLst/>
          </a:prstGeom>
          <a:noFill/>
          <a:ln>
            <a:noFill/>
          </a:ln>
        </p:spPr>
        <p:txBody>
          <a:bodyPr lIns="91425" tIns="45700" rIns="91425" bIns="45700" anchor="t" anchorCtr="0">
            <a:noAutofit/>
          </a:bodyPr>
          <a:lstStyle/>
          <a:p>
            <a:pPr marL="0" marR="0" lvl="0" indent="0" algn="ctr" rtl="0">
              <a:lnSpc>
                <a:spcPct val="90000"/>
              </a:lnSpc>
              <a:spcBef>
                <a:spcPts val="1000"/>
              </a:spcBef>
              <a:spcAft>
                <a:spcPts val="0"/>
              </a:spcAft>
              <a:buClr>
                <a:srgbClr val="757070"/>
              </a:buClr>
              <a:buSzPct val="25000"/>
              <a:buFont typeface="Arial"/>
              <a:buNone/>
            </a:pPr>
            <a:r>
              <a:rPr lang="en-US" b="1">
                <a:solidFill>
                  <a:srgbClr val="3289B4"/>
                </a:solidFill>
              </a:rPr>
              <a:t>End Products</a:t>
            </a:r>
          </a:p>
        </p:txBody>
      </p:sp>
      <p:sp>
        <p:nvSpPr>
          <p:cNvPr id="212" name="Shape 212"/>
          <p:cNvSpPr/>
          <p:nvPr/>
        </p:nvSpPr>
        <p:spPr>
          <a:xfrm>
            <a:off x="3525537" y="5238550"/>
            <a:ext cx="18057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a:solidFill>
                  <a:srgbClr val="757070"/>
                </a:solidFill>
                <a:latin typeface="Century Gothic"/>
                <a:ea typeface="Century Gothic"/>
                <a:cs typeface="Century Gothic"/>
                <a:sym typeface="Century Gothic"/>
              </a:rPr>
              <a:t>TSS Time Series Analysis</a:t>
            </a:r>
          </a:p>
        </p:txBody>
      </p:sp>
      <p:sp>
        <p:nvSpPr>
          <p:cNvPr id="213" name="Shape 213"/>
          <p:cNvSpPr/>
          <p:nvPr/>
        </p:nvSpPr>
        <p:spPr>
          <a:xfrm>
            <a:off x="5501487" y="5238550"/>
            <a:ext cx="18057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SST Time Series Analysis</a:t>
            </a:r>
          </a:p>
        </p:txBody>
      </p:sp>
      <p:sp>
        <p:nvSpPr>
          <p:cNvPr id="214" name="Shape 214"/>
          <p:cNvSpPr/>
          <p:nvPr/>
        </p:nvSpPr>
        <p:spPr>
          <a:xfrm>
            <a:off x="7477437" y="5238550"/>
            <a:ext cx="1805700" cy="941700"/>
          </a:xfrm>
          <a:prstGeom prst="rect">
            <a:avLst/>
          </a:prstGeom>
          <a:noFill/>
          <a:ln w="9525" cap="flat" cmpd="sng">
            <a:solidFill>
              <a:srgbClr val="3289B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rgbClr val="757070"/>
                </a:solidFill>
                <a:latin typeface="Century Gothic"/>
                <a:ea typeface="Century Gothic"/>
                <a:cs typeface="Century Gothic"/>
                <a:sym typeface="Century Gothic"/>
              </a:rPr>
              <a:t>Biophysical Variable Time Series Analysis</a:t>
            </a:r>
          </a:p>
        </p:txBody>
      </p:sp>
      <p:cxnSp>
        <p:nvCxnSpPr>
          <p:cNvPr id="215" name="Shape 215"/>
          <p:cNvCxnSpPr>
            <a:stCxn id="204" idx="2"/>
            <a:endCxn id="208" idx="0"/>
          </p:cNvCxnSpPr>
          <p:nvPr/>
        </p:nvCxnSpPr>
        <p:spPr>
          <a:xfrm>
            <a:off x="2519800" y="2847325"/>
            <a:ext cx="979800" cy="667500"/>
          </a:xfrm>
          <a:prstGeom prst="straightConnector1">
            <a:avLst/>
          </a:prstGeom>
          <a:noFill/>
          <a:ln w="28575" cap="flat" cmpd="sng">
            <a:solidFill>
              <a:srgbClr val="3289B4"/>
            </a:solidFill>
            <a:prstDash val="solid"/>
            <a:round/>
            <a:headEnd type="none" w="lg" len="lg"/>
            <a:tailEnd type="triangle" w="lg" len="lg"/>
          </a:ln>
        </p:spPr>
      </p:cxnSp>
      <p:cxnSp>
        <p:nvCxnSpPr>
          <p:cNvPr id="216" name="Shape 216"/>
          <p:cNvCxnSpPr>
            <a:stCxn id="205" idx="2"/>
            <a:endCxn id="209" idx="0"/>
          </p:cNvCxnSpPr>
          <p:nvPr/>
        </p:nvCxnSpPr>
        <p:spPr>
          <a:xfrm>
            <a:off x="4573219" y="2847312"/>
            <a:ext cx="928268" cy="667438"/>
          </a:xfrm>
          <a:prstGeom prst="straightConnector1">
            <a:avLst/>
          </a:prstGeom>
          <a:noFill/>
          <a:ln w="28575" cap="flat" cmpd="sng">
            <a:solidFill>
              <a:srgbClr val="3289B4"/>
            </a:solidFill>
            <a:prstDash val="solid"/>
            <a:round/>
            <a:headEnd type="none" w="lg" len="lg"/>
            <a:tailEnd type="triangle" w="lg" len="lg"/>
          </a:ln>
        </p:spPr>
      </p:cxnSp>
      <p:cxnSp>
        <p:nvCxnSpPr>
          <p:cNvPr id="217" name="Shape 217"/>
          <p:cNvCxnSpPr>
            <a:stCxn id="206" idx="2"/>
            <a:endCxn id="210" idx="0"/>
          </p:cNvCxnSpPr>
          <p:nvPr/>
        </p:nvCxnSpPr>
        <p:spPr>
          <a:xfrm>
            <a:off x="6600537" y="2847325"/>
            <a:ext cx="903000" cy="667500"/>
          </a:xfrm>
          <a:prstGeom prst="straightConnector1">
            <a:avLst/>
          </a:prstGeom>
          <a:noFill/>
          <a:ln w="28575" cap="flat" cmpd="sng">
            <a:solidFill>
              <a:srgbClr val="3289B4"/>
            </a:solidFill>
            <a:prstDash val="solid"/>
            <a:round/>
            <a:headEnd type="none" w="lg" len="lg"/>
            <a:tailEnd type="triangle" w="lg" len="lg"/>
          </a:ln>
        </p:spPr>
      </p:cxnSp>
      <p:cxnSp>
        <p:nvCxnSpPr>
          <p:cNvPr id="218" name="Shape 218"/>
          <p:cNvCxnSpPr>
            <a:stCxn id="208" idx="2"/>
            <a:endCxn id="212" idx="0"/>
          </p:cNvCxnSpPr>
          <p:nvPr/>
        </p:nvCxnSpPr>
        <p:spPr>
          <a:xfrm>
            <a:off x="3499450" y="4456450"/>
            <a:ext cx="928800" cy="782100"/>
          </a:xfrm>
          <a:prstGeom prst="straightConnector1">
            <a:avLst/>
          </a:prstGeom>
          <a:noFill/>
          <a:ln w="28575" cap="flat" cmpd="sng">
            <a:solidFill>
              <a:srgbClr val="3289B4"/>
            </a:solidFill>
            <a:prstDash val="solid"/>
            <a:round/>
            <a:headEnd type="none" w="lg" len="lg"/>
            <a:tailEnd type="triangle" w="lg" len="lg"/>
          </a:ln>
        </p:spPr>
      </p:cxnSp>
      <p:cxnSp>
        <p:nvCxnSpPr>
          <p:cNvPr id="219" name="Shape 219"/>
          <p:cNvCxnSpPr>
            <a:stCxn id="209" idx="2"/>
            <a:endCxn id="213" idx="0"/>
          </p:cNvCxnSpPr>
          <p:nvPr/>
        </p:nvCxnSpPr>
        <p:spPr>
          <a:xfrm>
            <a:off x="5501487" y="4456450"/>
            <a:ext cx="903000" cy="782100"/>
          </a:xfrm>
          <a:prstGeom prst="straightConnector1">
            <a:avLst/>
          </a:prstGeom>
          <a:noFill/>
          <a:ln w="28575" cap="flat" cmpd="sng">
            <a:solidFill>
              <a:srgbClr val="3289B4"/>
            </a:solidFill>
            <a:prstDash val="solid"/>
            <a:round/>
            <a:headEnd type="none" w="lg" len="lg"/>
            <a:tailEnd type="triangle" w="lg" len="lg"/>
          </a:ln>
        </p:spPr>
      </p:cxnSp>
      <p:cxnSp>
        <p:nvCxnSpPr>
          <p:cNvPr id="220" name="Shape 220"/>
          <p:cNvCxnSpPr>
            <a:stCxn id="210" idx="2"/>
            <a:endCxn id="214" idx="0"/>
          </p:cNvCxnSpPr>
          <p:nvPr/>
        </p:nvCxnSpPr>
        <p:spPr>
          <a:xfrm>
            <a:off x="7503550" y="4456450"/>
            <a:ext cx="876600" cy="782100"/>
          </a:xfrm>
          <a:prstGeom prst="straightConnector1">
            <a:avLst/>
          </a:prstGeom>
          <a:noFill/>
          <a:ln w="28575" cap="flat" cmpd="sng">
            <a:solidFill>
              <a:srgbClr val="3289B4"/>
            </a:solidFill>
            <a:prstDash val="solid"/>
            <a:round/>
            <a:headEnd type="none" w="lg" len="lg"/>
            <a:tailEnd type="triangle" w="lg" len="lg"/>
          </a:ln>
        </p:spPr>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3143</Words>
  <Application>Microsoft Office PowerPoint</Application>
  <PresentationFormat>Widescreen</PresentationFormat>
  <Paragraphs>271</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Webdings</vt:lpstr>
      <vt:lpstr>Garamond</vt:lpstr>
      <vt:lpstr>Calibri</vt:lpstr>
      <vt:lpstr>Century Gothic</vt:lpstr>
      <vt:lpstr>Arial</vt:lpstr>
      <vt:lpstr>Office Theme</vt:lpstr>
      <vt:lpstr>PowerPoint Presentation</vt:lpstr>
      <vt:lpstr>Study Area: Isla del Coco </vt:lpstr>
      <vt:lpstr>Community Concerns: Land</vt:lpstr>
      <vt:lpstr>Community Concerns: Water </vt:lpstr>
      <vt:lpstr>Partners</vt:lpstr>
      <vt:lpstr>Objectives</vt:lpstr>
      <vt:lpstr>Earth observations </vt:lpstr>
      <vt:lpstr>Methodology: Land</vt:lpstr>
      <vt:lpstr>Methodology: Water</vt:lpstr>
      <vt:lpstr>Land Cover Classification</vt:lpstr>
      <vt:lpstr>Producers and Users Accuracy</vt:lpstr>
      <vt:lpstr>Producers and Users Accuracy</vt:lpstr>
      <vt:lpstr>Vegetation Health Monitoring</vt:lpstr>
      <vt:lpstr>Vegetation Health Time Series</vt:lpstr>
      <vt:lpstr>Vegetation Health Time Series</vt:lpstr>
      <vt:lpstr>Cloud Detection Time Series</vt:lpstr>
      <vt:lpstr>Cloud Detection Time Series</vt:lpstr>
      <vt:lpstr>SST and Biophysical Variables</vt:lpstr>
      <vt:lpstr>TSS Mean 2002-2012 (MERIS)</vt:lpstr>
      <vt:lpstr>TSS Mean 2014-2017 (LS8 OLI)</vt:lpstr>
      <vt:lpstr>TSS Sample Site Map</vt:lpstr>
      <vt:lpstr>TSS Mean MERIS - Study Sites</vt:lpstr>
      <vt:lpstr>TSS Mean Landsat 8 - Study Sites</vt:lpstr>
      <vt:lpstr>Conclusions</vt:lpstr>
      <vt:lpstr>Errors and Uncertainties</vt:lpstr>
      <vt:lpstr>Future Work</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Avery, Ryan B. (LARC-E3)[SSAI DEVELOP]</dc:creator>
  <cp:lastModifiedBy>Miller, Tiffani N. (LARC-E3)[SSAI DEVELOP]</cp:lastModifiedBy>
  <cp:revision>11</cp:revision>
  <dcterms:modified xsi:type="dcterms:W3CDTF">2017-08-28T20:38:12Z</dcterms:modified>
</cp:coreProperties>
</file>