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21"/>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 id="7" name="Emily Gotschalk" initials="EJG [7]" lastIdx="1" clrIdx="7">
    <p:extLst/>
  </p:cmAuthor>
  <p:cmAuthor id="1" name="Emily Gotschalk" initials="EJG" lastIdx="1" clrIdx="1">
    <p:extLst/>
  </p:cmAuthor>
  <p:cmAuthor id="8" name="Emily Gotschalk" initials="EJG [8]" lastIdx="1" clrIdx="8">
    <p:extLst/>
  </p:cmAuthor>
  <p:cmAuthor id="2" name="Emily Gotschalk" initials="EJG [2]" lastIdx="1" clrIdx="2">
    <p:extLst/>
  </p:cmAuthor>
  <p:cmAuthor id="9" name="Emily Gotschalk" initials="EJG [9]" lastIdx="1" clrIdx="9">
    <p:extLst/>
  </p:cmAuthor>
  <p:cmAuthor id="3" name="Emily Gotschalk" initials="EJG [3]" lastIdx="1" clrIdx="3">
    <p:extLst/>
  </p:cmAuthor>
  <p:cmAuthor id="10" name="Emily Gotschalk" initials="EJG [10]" lastIdx="1" clrIdx="10">
    <p:extLst/>
  </p:cmAuthor>
  <p:cmAuthor id="4" name="Emily Gotschalk" initials="EJG [4]" lastIdx="1" clrIdx="4">
    <p:extLst/>
  </p:cmAuthor>
  <p:cmAuthor id="11" name="Emily Gotschalk" initials="EJG [11]" lastIdx="1" clrIdx="11">
    <p:extLst/>
  </p:cmAuthor>
  <p:cmAuthor id="5" name="Emily Gotschalk" initials="EJG [5]" lastIdx="1" clrIdx="5">
    <p:extLst/>
  </p:cmAuthor>
  <p:cmAuthor id="6" name="Emily Gotschalk" initials="EJG [6]" lastIdx="1"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80543"/>
  </p:normalViewPr>
  <p:slideViewPr>
    <p:cSldViewPr snapToGrid="0" snapToObjects="1" showGuides="1">
      <p:cViewPr varScale="1">
        <p:scale>
          <a:sx n="89" d="100"/>
          <a:sy n="89" d="100"/>
        </p:scale>
        <p:origin x="108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Garamond" panose="02020404030301010803" pitchFamily="18" charset="0"/>
                <a:ea typeface="+mn-ea"/>
                <a:cs typeface="+mn-cs"/>
              </a:defRPr>
            </a:pPr>
            <a:r>
              <a:rPr lang="en-US">
                <a:solidFill>
                  <a:schemeClr val="tx1"/>
                </a:solidFill>
                <a:latin typeface="Garamond" panose="02020404030301010803" pitchFamily="18" charset="0"/>
              </a:rPr>
              <a:t>Average Monthly Pearl River Water Discharge vs Salinity of the Western Sound 2014 - 2016</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Garamond" panose="02020404030301010803" pitchFamily="18" charset="0"/>
              <a:ea typeface="+mn-ea"/>
              <a:cs typeface="+mn-cs"/>
            </a:defRPr>
          </a:pPr>
          <a:endParaRPr lang="en-US"/>
        </a:p>
      </c:txPr>
    </c:title>
    <c:autoTitleDeleted val="0"/>
    <c:plotArea>
      <c:layout/>
      <c:lineChart>
        <c:grouping val="standard"/>
        <c:varyColors val="0"/>
        <c:ser>
          <c:idx val="0"/>
          <c:order val="0"/>
          <c:tx>
            <c:v>Water Discharge</c:v>
          </c:tx>
          <c:spPr>
            <a:ln w="28575" cap="rnd">
              <a:solidFill>
                <a:schemeClr val="accent1"/>
              </a:solidFill>
              <a:round/>
            </a:ln>
            <a:effectLst/>
          </c:spPr>
          <c:marker>
            <c:symbol val="none"/>
          </c:marker>
          <c:cat>
            <c:numRef>
              <c:f>SalinityvsPRWD!$A$11:$A$40</c:f>
              <c:numCache>
                <c:formatCode>mmm\-yy</c:formatCode>
                <c:ptCount val="30"/>
                <c:pt idx="0">
                  <c:v>41821</c:v>
                </c:pt>
                <c:pt idx="1">
                  <c:v>41852</c:v>
                </c:pt>
                <c:pt idx="2">
                  <c:v>41883</c:v>
                </c:pt>
                <c:pt idx="3">
                  <c:v>41913</c:v>
                </c:pt>
                <c:pt idx="4">
                  <c:v>41944</c:v>
                </c:pt>
                <c:pt idx="5">
                  <c:v>41974</c:v>
                </c:pt>
                <c:pt idx="6">
                  <c:v>42005</c:v>
                </c:pt>
                <c:pt idx="7">
                  <c:v>42036</c:v>
                </c:pt>
                <c:pt idx="8">
                  <c:v>42064</c:v>
                </c:pt>
                <c:pt idx="9">
                  <c:v>42095</c:v>
                </c:pt>
                <c:pt idx="10">
                  <c:v>42125</c:v>
                </c:pt>
                <c:pt idx="11">
                  <c:v>42156</c:v>
                </c:pt>
                <c:pt idx="12">
                  <c:v>42186</c:v>
                </c:pt>
                <c:pt idx="13">
                  <c:v>42217</c:v>
                </c:pt>
                <c:pt idx="14">
                  <c:v>42248</c:v>
                </c:pt>
                <c:pt idx="15">
                  <c:v>42278</c:v>
                </c:pt>
                <c:pt idx="16">
                  <c:v>42309</c:v>
                </c:pt>
                <c:pt idx="17">
                  <c:v>42339</c:v>
                </c:pt>
                <c:pt idx="18">
                  <c:v>42370</c:v>
                </c:pt>
                <c:pt idx="19">
                  <c:v>42401</c:v>
                </c:pt>
                <c:pt idx="20">
                  <c:v>42430</c:v>
                </c:pt>
                <c:pt idx="21">
                  <c:v>42461</c:v>
                </c:pt>
                <c:pt idx="22">
                  <c:v>42491</c:v>
                </c:pt>
                <c:pt idx="23">
                  <c:v>42522</c:v>
                </c:pt>
                <c:pt idx="24">
                  <c:v>42552</c:v>
                </c:pt>
                <c:pt idx="25">
                  <c:v>42583</c:v>
                </c:pt>
                <c:pt idx="26">
                  <c:v>42614</c:v>
                </c:pt>
                <c:pt idx="27">
                  <c:v>42644</c:v>
                </c:pt>
                <c:pt idx="28">
                  <c:v>42675</c:v>
                </c:pt>
                <c:pt idx="29">
                  <c:v>42705</c:v>
                </c:pt>
              </c:numCache>
            </c:numRef>
          </c:cat>
          <c:val>
            <c:numRef>
              <c:f>SalinityvsPRWD!$B$11:$B$40</c:f>
              <c:numCache>
                <c:formatCode>General</c:formatCode>
                <c:ptCount val="30"/>
                <c:pt idx="0">
                  <c:v>354.19299999999998</c:v>
                </c:pt>
                <c:pt idx="1">
                  <c:v>247.90479999999999</c:v>
                </c:pt>
                <c:pt idx="2">
                  <c:v>338.45589999999999</c:v>
                </c:pt>
                <c:pt idx="3">
                  <c:v>175.7192</c:v>
                </c:pt>
                <c:pt idx="4">
                  <c:v>171.76390000000001</c:v>
                </c:pt>
                <c:pt idx="5">
                  <c:v>554.31110000000001</c:v>
                </c:pt>
                <c:pt idx="6" formatCode="#,##0.00">
                  <c:v>1452.8679</c:v>
                </c:pt>
                <c:pt idx="7">
                  <c:v>618.67880000000002</c:v>
                </c:pt>
                <c:pt idx="8" formatCode="#,##0.00">
                  <c:v>2108.2910000000002</c:v>
                </c:pt>
                <c:pt idx="9" formatCode="#,##0.00">
                  <c:v>1841.7786000000001</c:v>
                </c:pt>
                <c:pt idx="10" formatCode="#,##0.00">
                  <c:v>1520.4339</c:v>
                </c:pt>
                <c:pt idx="11">
                  <c:v>630.0453</c:v>
                </c:pt>
                <c:pt idx="12">
                  <c:v>199.63579999999999</c:v>
                </c:pt>
                <c:pt idx="13">
                  <c:v>194.47210000000001</c:v>
                </c:pt>
                <c:pt idx="14">
                  <c:v>225.1969</c:v>
                </c:pt>
                <c:pt idx="15">
                  <c:v>212.24029999999999</c:v>
                </c:pt>
                <c:pt idx="16" formatCode="#,##0.00">
                  <c:v>1244.9753000000001</c:v>
                </c:pt>
                <c:pt idx="17">
                  <c:v>906.88210000000004</c:v>
                </c:pt>
                <c:pt idx="18">
                  <c:v>1153.3106931964055</c:v>
                </c:pt>
                <c:pt idx="19">
                  <c:v>3126.2226264096034</c:v>
                </c:pt>
                <c:pt idx="20">
                  <c:v>4814.0925395600161</c:v>
                </c:pt>
                <c:pt idx="21">
                  <c:v>2724.7184027777776</c:v>
                </c:pt>
                <c:pt idx="22">
                  <c:v>1210.8357889087665</c:v>
                </c:pt>
                <c:pt idx="23">
                  <c:v>255.9025615384615</c:v>
                </c:pt>
                <c:pt idx="24">
                  <c:v>210.48992727272707</c:v>
                </c:pt>
                <c:pt idx="25">
                  <c:v>1030.2112302521009</c:v>
                </c:pt>
                <c:pt idx="26">
                  <c:v>247.3799791666666</c:v>
                </c:pt>
                <c:pt idx="27">
                  <c:v>-37.846047238624521</c:v>
                </c:pt>
                <c:pt idx="28">
                  <c:v>-29.367356521739119</c:v>
                </c:pt>
                <c:pt idx="29">
                  <c:v>289.24353386043322</c:v>
                </c:pt>
              </c:numCache>
            </c:numRef>
          </c:val>
          <c:smooth val="0"/>
          <c:extLst>
            <c:ext xmlns:c16="http://schemas.microsoft.com/office/drawing/2014/chart" uri="{C3380CC4-5D6E-409C-BE32-E72D297353CC}">
              <c16:uniqueId val="{00000000-30F1-40B3-956F-22B861C98A80}"/>
            </c:ext>
          </c:extLst>
        </c:ser>
        <c:dLbls>
          <c:showLegendKey val="0"/>
          <c:showVal val="0"/>
          <c:showCatName val="0"/>
          <c:showSerName val="0"/>
          <c:showPercent val="0"/>
          <c:showBubbleSize val="0"/>
        </c:dLbls>
        <c:marker val="1"/>
        <c:smooth val="0"/>
        <c:axId val="375069312"/>
        <c:axId val="375069704"/>
      </c:lineChart>
      <c:lineChart>
        <c:grouping val="standard"/>
        <c:varyColors val="0"/>
        <c:ser>
          <c:idx val="1"/>
          <c:order val="1"/>
          <c:tx>
            <c:v>Salinity</c:v>
          </c:tx>
          <c:spPr>
            <a:ln w="28575" cap="rnd">
              <a:solidFill>
                <a:schemeClr val="accent2"/>
              </a:solidFill>
              <a:round/>
            </a:ln>
            <a:effectLst/>
          </c:spPr>
          <c:marker>
            <c:symbol val="none"/>
          </c:marker>
          <c:cat>
            <c:numRef>
              <c:f>SalinityvsPRWD!$A$11:$A$40</c:f>
              <c:numCache>
                <c:formatCode>mmm\-yy</c:formatCode>
                <c:ptCount val="30"/>
                <c:pt idx="0">
                  <c:v>41821</c:v>
                </c:pt>
                <c:pt idx="1">
                  <c:v>41852</c:v>
                </c:pt>
                <c:pt idx="2">
                  <c:v>41883</c:v>
                </c:pt>
                <c:pt idx="3">
                  <c:v>41913</c:v>
                </c:pt>
                <c:pt idx="4">
                  <c:v>41944</c:v>
                </c:pt>
                <c:pt idx="5">
                  <c:v>41974</c:v>
                </c:pt>
                <c:pt idx="6">
                  <c:v>42005</c:v>
                </c:pt>
                <c:pt idx="7">
                  <c:v>42036</c:v>
                </c:pt>
                <c:pt idx="8">
                  <c:v>42064</c:v>
                </c:pt>
                <c:pt idx="9">
                  <c:v>42095</c:v>
                </c:pt>
                <c:pt idx="10">
                  <c:v>42125</c:v>
                </c:pt>
                <c:pt idx="11">
                  <c:v>42156</c:v>
                </c:pt>
                <c:pt idx="12">
                  <c:v>42186</c:v>
                </c:pt>
                <c:pt idx="13">
                  <c:v>42217</c:v>
                </c:pt>
                <c:pt idx="14">
                  <c:v>42248</c:v>
                </c:pt>
                <c:pt idx="15">
                  <c:v>42278</c:v>
                </c:pt>
                <c:pt idx="16">
                  <c:v>42309</c:v>
                </c:pt>
                <c:pt idx="17">
                  <c:v>42339</c:v>
                </c:pt>
                <c:pt idx="18">
                  <c:v>42370</c:v>
                </c:pt>
                <c:pt idx="19">
                  <c:v>42401</c:v>
                </c:pt>
                <c:pt idx="20">
                  <c:v>42430</c:v>
                </c:pt>
                <c:pt idx="21">
                  <c:v>42461</c:v>
                </c:pt>
                <c:pt idx="22">
                  <c:v>42491</c:v>
                </c:pt>
                <c:pt idx="23">
                  <c:v>42522</c:v>
                </c:pt>
                <c:pt idx="24">
                  <c:v>42552</c:v>
                </c:pt>
                <c:pt idx="25">
                  <c:v>42583</c:v>
                </c:pt>
                <c:pt idx="26">
                  <c:v>42614</c:v>
                </c:pt>
                <c:pt idx="27">
                  <c:v>42644</c:v>
                </c:pt>
                <c:pt idx="28">
                  <c:v>42675</c:v>
                </c:pt>
                <c:pt idx="29">
                  <c:v>42705</c:v>
                </c:pt>
              </c:numCache>
            </c:numRef>
          </c:cat>
          <c:val>
            <c:numRef>
              <c:f>SalinityvsPRWD!$D$11:$D$40</c:f>
              <c:numCache>
                <c:formatCode>0.0000</c:formatCode>
                <c:ptCount val="30"/>
                <c:pt idx="0">
                  <c:v>24.703159663865812</c:v>
                </c:pt>
                <c:pt idx="1">
                  <c:v>30.047294117647244</c:v>
                </c:pt>
                <c:pt idx="2">
                  <c:v>31.801564673157241</c:v>
                </c:pt>
                <c:pt idx="3">
                  <c:v>29.388177837656038</c:v>
                </c:pt>
                <c:pt idx="4">
                  <c:v>33.262866067941985</c:v>
                </c:pt>
                <c:pt idx="5">
                  <c:v>32.505778382052952</c:v>
                </c:pt>
                <c:pt idx="6">
                  <c:v>25.274764397905692</c:v>
                </c:pt>
                <c:pt idx="7">
                  <c:v>15.712630208333346</c:v>
                </c:pt>
                <c:pt idx="8">
                  <c:v>15.200554016620437</c:v>
                </c:pt>
                <c:pt idx="9">
                  <c:v>18.105142140468274</c:v>
                </c:pt>
                <c:pt idx="10">
                  <c:v>21.539792899408297</c:v>
                </c:pt>
                <c:pt idx="11">
                  <c:v>26.853321739130632</c:v>
                </c:pt>
                <c:pt idx="12">
                  <c:v>30.532430555555752</c:v>
                </c:pt>
                <c:pt idx="13">
                  <c:v>30.914256893073194</c:v>
                </c:pt>
                <c:pt idx="14">
                  <c:v>30.458885383806621</c:v>
                </c:pt>
                <c:pt idx="15">
                  <c:v>32.016599053414382</c:v>
                </c:pt>
                <c:pt idx="16">
                  <c:v>32.835520833333256</c:v>
                </c:pt>
                <c:pt idx="17">
                  <c:v>31.508481262327408</c:v>
                </c:pt>
                <c:pt idx="18">
                  <c:v>27.458060046189331</c:v>
                </c:pt>
                <c:pt idx="19">
                  <c:v>16.275562608193859</c:v>
                </c:pt>
                <c:pt idx="20">
                  <c:v>16.43517985611507</c:v>
                </c:pt>
                <c:pt idx="23">
                  <c:v>22.981596452328386</c:v>
                </c:pt>
                <c:pt idx="24">
                  <c:v>28.832358870967759</c:v>
                </c:pt>
                <c:pt idx="25">
                  <c:v>30.573326606121825</c:v>
                </c:pt>
                <c:pt idx="26">
                  <c:v>30.819805420430935</c:v>
                </c:pt>
                <c:pt idx="27">
                  <c:v>31.556653225806567</c:v>
                </c:pt>
                <c:pt idx="28">
                  <c:v>33.000173792144409</c:v>
                </c:pt>
                <c:pt idx="29">
                  <c:v>31.74962962962951</c:v>
                </c:pt>
              </c:numCache>
            </c:numRef>
          </c:val>
          <c:smooth val="0"/>
          <c:extLst>
            <c:ext xmlns:c16="http://schemas.microsoft.com/office/drawing/2014/chart" uri="{C3380CC4-5D6E-409C-BE32-E72D297353CC}">
              <c16:uniqueId val="{00000001-30F1-40B3-956F-22B861C98A80}"/>
            </c:ext>
          </c:extLst>
        </c:ser>
        <c:dLbls>
          <c:showLegendKey val="0"/>
          <c:showVal val="0"/>
          <c:showCatName val="0"/>
          <c:showSerName val="0"/>
          <c:showPercent val="0"/>
          <c:showBubbleSize val="0"/>
        </c:dLbls>
        <c:marker val="1"/>
        <c:smooth val="0"/>
        <c:axId val="375070488"/>
        <c:axId val="375070096"/>
      </c:lineChart>
      <c:dateAx>
        <c:axId val="375069312"/>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Garamond" panose="02020404030301010803" pitchFamily="18" charset="0"/>
                <a:ea typeface="+mn-ea"/>
                <a:cs typeface="+mn-cs"/>
              </a:defRPr>
            </a:pPr>
            <a:endParaRPr lang="en-US"/>
          </a:p>
        </c:txPr>
        <c:crossAx val="375069704"/>
        <c:crosses val="autoZero"/>
        <c:auto val="1"/>
        <c:lblOffset val="100"/>
        <c:baseTimeUnit val="months"/>
      </c:dateAx>
      <c:valAx>
        <c:axId val="375069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solidFill>
                    <a:latin typeface="Garamond" panose="02020404030301010803" pitchFamily="18" charset="0"/>
                    <a:ea typeface="+mn-ea"/>
                    <a:cs typeface="+mn-cs"/>
                  </a:defRPr>
                </a:pPr>
                <a:r>
                  <a:rPr lang="en-US" sz="1050">
                    <a:solidFill>
                      <a:schemeClr val="tx1"/>
                    </a:solidFill>
                    <a:latin typeface="Garamond" panose="02020404030301010803" pitchFamily="18" charset="0"/>
                  </a:rPr>
                  <a:t>Water Discharge (ft3/sec)</a:t>
                </a:r>
              </a:p>
            </c:rich>
          </c:tx>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Garamond" panose="02020404030301010803" pitchFamily="18" charset="0"/>
                <a:ea typeface="+mn-ea"/>
                <a:cs typeface="+mn-cs"/>
              </a:defRPr>
            </a:pPr>
            <a:endParaRPr lang="en-US"/>
          </a:p>
        </c:txPr>
        <c:crossAx val="375069312"/>
        <c:crosses val="autoZero"/>
        <c:crossBetween val="between"/>
      </c:valAx>
      <c:valAx>
        <c:axId val="375070096"/>
        <c:scaling>
          <c:orientation val="minMax"/>
        </c:scaling>
        <c:delete val="0"/>
        <c:axPos val="r"/>
        <c:title>
          <c:tx>
            <c:rich>
              <a:bodyPr rot="-5400000" spcFirstLastPara="1" vertOverflow="ellipsis" vert="horz" wrap="square" anchor="ctr" anchorCtr="1"/>
              <a:lstStyle/>
              <a:p>
                <a:pPr>
                  <a:defRPr sz="1050" b="0" i="0" u="none" strike="noStrike" kern="1200" baseline="0">
                    <a:solidFill>
                      <a:schemeClr val="tx1"/>
                    </a:solidFill>
                    <a:latin typeface="Garamond" panose="02020404030301010803" pitchFamily="18" charset="0"/>
                    <a:ea typeface="+mn-ea"/>
                    <a:cs typeface="+mn-cs"/>
                  </a:defRPr>
                </a:pPr>
                <a:r>
                  <a:rPr lang="en-US" sz="1050">
                    <a:solidFill>
                      <a:schemeClr val="tx1"/>
                    </a:solidFill>
                    <a:latin typeface="Garamond" panose="02020404030301010803" pitchFamily="18" charset="0"/>
                  </a:rPr>
                  <a:t>Salinity (PPT)</a:t>
                </a:r>
              </a:p>
            </c:rich>
          </c:tx>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solidFill>
                  <a:latin typeface="Garamond" panose="02020404030301010803" pitchFamily="18" charset="0"/>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Garamond" panose="02020404030301010803" pitchFamily="18" charset="0"/>
                <a:ea typeface="+mn-ea"/>
                <a:cs typeface="+mn-cs"/>
              </a:defRPr>
            </a:pPr>
            <a:endParaRPr lang="en-US"/>
          </a:p>
        </c:txPr>
        <c:crossAx val="375070488"/>
        <c:crosses val="max"/>
        <c:crossBetween val="between"/>
      </c:valAx>
      <c:dateAx>
        <c:axId val="375070488"/>
        <c:scaling>
          <c:orientation val="minMax"/>
        </c:scaling>
        <c:delete val="1"/>
        <c:axPos val="b"/>
        <c:numFmt formatCode="mmm\-yy" sourceLinked="1"/>
        <c:majorTickMark val="out"/>
        <c:minorTickMark val="none"/>
        <c:tickLblPos val="nextTo"/>
        <c:crossAx val="375070096"/>
        <c:crosses val="autoZero"/>
        <c:auto val="1"/>
        <c:lblOffset val="100"/>
        <c:baseTimeUnit val="months"/>
      </c:date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solidFill>
                  <a:schemeClr val="tx1"/>
                </a:solidFill>
                <a:latin typeface="Century Gothic" panose="020B0502020202020204" pitchFamily="34" charset="0"/>
              </a:rPr>
              <a:t>Average Monthly Salinity of the Western Sound </a:t>
            </a:r>
            <a:endParaRPr lang="en-US" dirty="0" smtClean="0">
              <a:solidFill>
                <a:schemeClr val="tx1"/>
              </a:solidFill>
              <a:latin typeface="Century Gothic" panose="020B0502020202020204" pitchFamily="34" charset="0"/>
            </a:endParaRPr>
          </a:p>
          <a:p>
            <a:pPr>
              <a:defRPr>
                <a:latin typeface="Century Gothic" panose="020B0502020202020204" pitchFamily="34" charset="0"/>
              </a:defRPr>
            </a:pPr>
            <a:r>
              <a:rPr lang="en-US" dirty="0" smtClean="0">
                <a:solidFill>
                  <a:schemeClr val="tx1"/>
                </a:solidFill>
                <a:latin typeface="Century Gothic" panose="020B0502020202020204" pitchFamily="34" charset="0"/>
              </a:rPr>
              <a:t>2011 </a:t>
            </a:r>
            <a:r>
              <a:rPr lang="en-US" dirty="0">
                <a:solidFill>
                  <a:schemeClr val="tx1"/>
                </a:solidFill>
                <a:latin typeface="Century Gothic" panose="020B0502020202020204" pitchFamily="34" charset="0"/>
              </a:rPr>
              <a:t>- 2016</a:t>
            </a:r>
          </a:p>
        </c:rich>
      </c:tx>
      <c:layout>
        <c:manualLayout>
          <c:xMode val="edge"/>
          <c:yMode val="edge"/>
          <c:x val="0.12602324811162513"/>
          <c:y val="1.887682869277961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spPr>
            <a:ln w="28575" cap="rnd">
              <a:solidFill>
                <a:srgbClr val="00E600"/>
              </a:solidFill>
              <a:round/>
            </a:ln>
            <a:effectLst/>
          </c:spPr>
          <c:marker>
            <c:symbol val="none"/>
          </c:marker>
          <c:trendline>
            <c:spPr>
              <a:ln w="19050" cap="rnd">
                <a:solidFill>
                  <a:srgbClr val="00E600"/>
                </a:solidFill>
                <a:prstDash val="sysDot"/>
              </a:ln>
              <a:effectLst/>
            </c:spPr>
            <c:trendlineType val="linear"/>
            <c:dispRSqr val="0"/>
            <c:dispEq val="0"/>
          </c:trendline>
          <c:cat>
            <c:numRef>
              <c:f>WSSalinityTotals!$B$6:$B$68</c:f>
              <c:numCache>
                <c:formatCode>mmm\-yy</c:formatCode>
                <c:ptCount val="63"/>
                <c:pt idx="0">
                  <c:v>40817</c:v>
                </c:pt>
                <c:pt idx="1">
                  <c:v>40848</c:v>
                </c:pt>
                <c:pt idx="2">
                  <c:v>40878</c:v>
                </c:pt>
                <c:pt idx="3">
                  <c:v>40909</c:v>
                </c:pt>
                <c:pt idx="4">
                  <c:v>40940</c:v>
                </c:pt>
                <c:pt idx="5">
                  <c:v>40969</c:v>
                </c:pt>
                <c:pt idx="6">
                  <c:v>41000</c:v>
                </c:pt>
                <c:pt idx="7">
                  <c:v>41030</c:v>
                </c:pt>
                <c:pt idx="8">
                  <c:v>41061</c:v>
                </c:pt>
                <c:pt idx="9">
                  <c:v>41091</c:v>
                </c:pt>
                <c:pt idx="10">
                  <c:v>41122</c:v>
                </c:pt>
                <c:pt idx="11">
                  <c:v>41153</c:v>
                </c:pt>
                <c:pt idx="12">
                  <c:v>41183</c:v>
                </c:pt>
                <c:pt idx="13">
                  <c:v>41214</c:v>
                </c:pt>
                <c:pt idx="14">
                  <c:v>41244</c:v>
                </c:pt>
                <c:pt idx="15">
                  <c:v>41275</c:v>
                </c:pt>
                <c:pt idx="16">
                  <c:v>41306</c:v>
                </c:pt>
                <c:pt idx="17">
                  <c:v>41334</c:v>
                </c:pt>
                <c:pt idx="18">
                  <c:v>41365</c:v>
                </c:pt>
                <c:pt idx="19">
                  <c:v>41395</c:v>
                </c:pt>
                <c:pt idx="20">
                  <c:v>41426</c:v>
                </c:pt>
                <c:pt idx="21">
                  <c:v>41456</c:v>
                </c:pt>
                <c:pt idx="22">
                  <c:v>41487</c:v>
                </c:pt>
                <c:pt idx="23">
                  <c:v>41518</c:v>
                </c:pt>
                <c:pt idx="24">
                  <c:v>41548</c:v>
                </c:pt>
                <c:pt idx="25">
                  <c:v>41579</c:v>
                </c:pt>
                <c:pt idx="26">
                  <c:v>41609</c:v>
                </c:pt>
                <c:pt idx="27">
                  <c:v>41640</c:v>
                </c:pt>
                <c:pt idx="28">
                  <c:v>41671</c:v>
                </c:pt>
                <c:pt idx="29">
                  <c:v>41699</c:v>
                </c:pt>
                <c:pt idx="30">
                  <c:v>41730</c:v>
                </c:pt>
                <c:pt idx="31">
                  <c:v>41760</c:v>
                </c:pt>
                <c:pt idx="32">
                  <c:v>41791</c:v>
                </c:pt>
                <c:pt idx="33">
                  <c:v>41821</c:v>
                </c:pt>
                <c:pt idx="34">
                  <c:v>41852</c:v>
                </c:pt>
                <c:pt idx="35">
                  <c:v>41883</c:v>
                </c:pt>
                <c:pt idx="36">
                  <c:v>41913</c:v>
                </c:pt>
                <c:pt idx="37">
                  <c:v>41944</c:v>
                </c:pt>
                <c:pt idx="38">
                  <c:v>41974</c:v>
                </c:pt>
                <c:pt idx="39">
                  <c:v>42005</c:v>
                </c:pt>
                <c:pt idx="40">
                  <c:v>42036</c:v>
                </c:pt>
                <c:pt idx="41">
                  <c:v>42064</c:v>
                </c:pt>
                <c:pt idx="42">
                  <c:v>42095</c:v>
                </c:pt>
                <c:pt idx="43">
                  <c:v>42125</c:v>
                </c:pt>
                <c:pt idx="44">
                  <c:v>42156</c:v>
                </c:pt>
                <c:pt idx="45">
                  <c:v>42186</c:v>
                </c:pt>
                <c:pt idx="46">
                  <c:v>42217</c:v>
                </c:pt>
                <c:pt idx="47">
                  <c:v>42248</c:v>
                </c:pt>
                <c:pt idx="48">
                  <c:v>42278</c:v>
                </c:pt>
                <c:pt idx="49">
                  <c:v>42309</c:v>
                </c:pt>
                <c:pt idx="50">
                  <c:v>42339</c:v>
                </c:pt>
                <c:pt idx="51">
                  <c:v>42370</c:v>
                </c:pt>
                <c:pt idx="52">
                  <c:v>42401</c:v>
                </c:pt>
                <c:pt idx="53">
                  <c:v>42430</c:v>
                </c:pt>
                <c:pt idx="54">
                  <c:v>42461</c:v>
                </c:pt>
                <c:pt idx="55">
                  <c:v>42491</c:v>
                </c:pt>
                <c:pt idx="56">
                  <c:v>42522</c:v>
                </c:pt>
                <c:pt idx="57">
                  <c:v>42552</c:v>
                </c:pt>
                <c:pt idx="58">
                  <c:v>42583</c:v>
                </c:pt>
                <c:pt idx="59">
                  <c:v>42614</c:v>
                </c:pt>
                <c:pt idx="60">
                  <c:v>42644</c:v>
                </c:pt>
                <c:pt idx="61">
                  <c:v>42675</c:v>
                </c:pt>
                <c:pt idx="62">
                  <c:v>42705</c:v>
                </c:pt>
              </c:numCache>
            </c:numRef>
          </c:cat>
          <c:val>
            <c:numRef>
              <c:f>WSSalinityTotals!$C$6:$C$68</c:f>
              <c:numCache>
                <c:formatCode>General</c:formatCode>
                <c:ptCount val="63"/>
                <c:pt idx="0">
                  <c:v>28.428221423562405</c:v>
                </c:pt>
                <c:pt idx="1">
                  <c:v>31.281029107565011</c:v>
                </c:pt>
                <c:pt idx="2">
                  <c:v>31.869531250000016</c:v>
                </c:pt>
                <c:pt idx="3">
                  <c:v>30.639453125000177</c:v>
                </c:pt>
                <c:pt idx="4">
                  <c:v>29.708731155778946</c:v>
                </c:pt>
                <c:pt idx="5">
                  <c:v>25.842679232581762</c:v>
                </c:pt>
                <c:pt idx="6">
                  <c:v>19.909325881942038</c:v>
                </c:pt>
                <c:pt idx="7">
                  <c:v>22.398924369748077</c:v>
                </c:pt>
                <c:pt idx="8">
                  <c:v>27.331908237747921</c:v>
                </c:pt>
                <c:pt idx="9">
                  <c:v>28.123141607803621</c:v>
                </c:pt>
                <c:pt idx="10">
                  <c:v>30.134065538350882</c:v>
                </c:pt>
                <c:pt idx="11">
                  <c:v>24.646380952381087</c:v>
                </c:pt>
                <c:pt idx="12">
                  <c:v>26.182604306864295</c:v>
                </c:pt>
                <c:pt idx="13">
                  <c:v>31.589244604316566</c:v>
                </c:pt>
                <c:pt idx="14">
                  <c:v>30.389257238774633</c:v>
                </c:pt>
                <c:pt idx="15">
                  <c:v>26.786491935483976</c:v>
                </c:pt>
                <c:pt idx="16">
                  <c:v>24.665740740740677</c:v>
                </c:pt>
                <c:pt idx="17">
                  <c:v>25.649108644467066</c:v>
                </c:pt>
                <c:pt idx="18">
                  <c:v>24.555243055555554</c:v>
                </c:pt>
                <c:pt idx="19">
                  <c:v>23.20188811188811</c:v>
                </c:pt>
                <c:pt idx="20">
                  <c:v>24.514203233256353</c:v>
                </c:pt>
                <c:pt idx="21">
                  <c:v>25.703408707391237</c:v>
                </c:pt>
                <c:pt idx="22">
                  <c:v>25.212377740303506</c:v>
                </c:pt>
                <c:pt idx="23">
                  <c:v>24.922354694485922</c:v>
                </c:pt>
                <c:pt idx="24">
                  <c:v>26.470692655760686</c:v>
                </c:pt>
                <c:pt idx="25">
                  <c:v>29.616376912378453</c:v>
                </c:pt>
                <c:pt idx="26">
                  <c:v>28.713194444444508</c:v>
                </c:pt>
                <c:pt idx="27">
                  <c:v>29.759259259259242</c:v>
                </c:pt>
                <c:pt idx="28">
                  <c:v>25.951788375558838</c:v>
                </c:pt>
                <c:pt idx="29">
                  <c:v>22.262500000000003</c:v>
                </c:pt>
                <c:pt idx="30">
                  <c:v>17.194077134986262</c:v>
                </c:pt>
                <c:pt idx="31">
                  <c:v>15.748823924731155</c:v>
                </c:pt>
                <c:pt idx="32">
                  <c:v>17.230229325920831</c:v>
                </c:pt>
                <c:pt idx="33">
                  <c:v>24.703159663865812</c:v>
                </c:pt>
                <c:pt idx="34">
                  <c:v>30.047294117647244</c:v>
                </c:pt>
                <c:pt idx="35">
                  <c:v>31.801564673157241</c:v>
                </c:pt>
                <c:pt idx="36">
                  <c:v>29.388177837656038</c:v>
                </c:pt>
                <c:pt idx="37">
                  <c:v>33.262866067941985</c:v>
                </c:pt>
                <c:pt idx="38">
                  <c:v>32.505778382052952</c:v>
                </c:pt>
                <c:pt idx="39">
                  <c:v>26.755986038394617</c:v>
                </c:pt>
                <c:pt idx="40">
                  <c:v>27.931727430555497</c:v>
                </c:pt>
                <c:pt idx="41">
                  <c:v>22.570290858725802</c:v>
                </c:pt>
                <c:pt idx="42">
                  <c:v>18.521404682274262</c:v>
                </c:pt>
                <c:pt idx="43">
                  <c:v>15.456508875739647</c:v>
                </c:pt>
                <c:pt idx="44">
                  <c:v>14.123652173913053</c:v>
                </c:pt>
                <c:pt idx="45">
                  <c:v>25.558888888888845</c:v>
                </c:pt>
                <c:pt idx="46">
                  <c:v>29.905447209145997</c:v>
                </c:pt>
                <c:pt idx="47">
                  <c:v>31.10858745180515</c:v>
                </c:pt>
                <c:pt idx="48">
                  <c:v>31.203752535497031</c:v>
                </c:pt>
                <c:pt idx="49">
                  <c:v>26.687118055555651</c:v>
                </c:pt>
                <c:pt idx="50">
                  <c:v>23.321509433962209</c:v>
                </c:pt>
                <c:pt idx="51">
                  <c:v>22.996351039260979</c:v>
                </c:pt>
                <c:pt idx="52">
                  <c:v>22.08733410271201</c:v>
                </c:pt>
                <c:pt idx="53">
                  <c:v>17.768129496402874</c:v>
                </c:pt>
                <c:pt idx="56">
                  <c:v>17.82678492239468</c:v>
                </c:pt>
                <c:pt idx="57">
                  <c:v>24.191297043010902</c:v>
                </c:pt>
                <c:pt idx="58">
                  <c:v>23.794651866801257</c:v>
                </c:pt>
                <c:pt idx="59">
                  <c:v>21.990166782487826</c:v>
                </c:pt>
                <c:pt idx="60">
                  <c:v>21.634341397849571</c:v>
                </c:pt>
                <c:pt idx="61">
                  <c:v>22.539450816823045</c:v>
                </c:pt>
                <c:pt idx="62">
                  <c:v>26.118622904031259</c:v>
                </c:pt>
              </c:numCache>
            </c:numRef>
          </c:val>
          <c:smooth val="0"/>
          <c:extLst>
            <c:ext xmlns:c16="http://schemas.microsoft.com/office/drawing/2014/chart" uri="{C3380CC4-5D6E-409C-BE32-E72D297353CC}">
              <c16:uniqueId val="{00000000-3362-47B3-B13C-49F8F0A81B4C}"/>
            </c:ext>
          </c:extLst>
        </c:ser>
        <c:dLbls>
          <c:showLegendKey val="0"/>
          <c:showVal val="0"/>
          <c:showCatName val="0"/>
          <c:showSerName val="0"/>
          <c:showPercent val="0"/>
          <c:showBubbleSize val="0"/>
        </c:dLbls>
        <c:smooth val="0"/>
        <c:axId val="294738448"/>
        <c:axId val="294738840"/>
      </c:lineChart>
      <c:dateAx>
        <c:axId val="294738448"/>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en-US"/>
          </a:p>
        </c:txPr>
        <c:crossAx val="294738840"/>
        <c:crosses val="autoZero"/>
        <c:auto val="1"/>
        <c:lblOffset val="100"/>
        <c:baseTimeUnit val="months"/>
      </c:dateAx>
      <c:valAx>
        <c:axId val="294738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050">
                    <a:solidFill>
                      <a:schemeClr val="tx1"/>
                    </a:solidFill>
                    <a:latin typeface="Century Gothic" panose="020B0502020202020204" pitchFamily="34" charset="0"/>
                  </a:rPr>
                  <a:t>Salinity PPT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94738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Century Gothic" panose="020B0502020202020204" pitchFamily="34" charset="0"/>
                <a:ea typeface="+mn-ea"/>
                <a:cs typeface="+mn-cs"/>
              </a:defRPr>
            </a:pPr>
            <a:r>
              <a:rPr lang="en-US" sz="2000" dirty="0" err="1">
                <a:solidFill>
                  <a:sysClr val="windowText" lastClr="000000"/>
                </a:solidFill>
                <a:latin typeface="Century Gothic" panose="020B0502020202020204" pitchFamily="34" charset="0"/>
              </a:rPr>
              <a:t>Deseasonalized</a:t>
            </a:r>
            <a:r>
              <a:rPr lang="en-US" sz="2000" dirty="0">
                <a:solidFill>
                  <a:sysClr val="windowText" lastClr="000000"/>
                </a:solidFill>
                <a:latin typeface="Century Gothic" panose="020B0502020202020204" pitchFamily="34" charset="0"/>
              </a:rPr>
              <a:t> Average</a:t>
            </a:r>
            <a:r>
              <a:rPr lang="en-US" sz="2000" baseline="0" dirty="0">
                <a:solidFill>
                  <a:sysClr val="windowText" lastClr="000000"/>
                </a:solidFill>
                <a:latin typeface="Century Gothic" panose="020B0502020202020204" pitchFamily="34" charset="0"/>
              </a:rPr>
              <a:t> Monthly</a:t>
            </a:r>
            <a:r>
              <a:rPr lang="en-US" sz="2000" dirty="0">
                <a:solidFill>
                  <a:sysClr val="windowText" lastClr="000000"/>
                </a:solidFill>
                <a:latin typeface="Century Gothic" panose="020B0502020202020204" pitchFamily="34" charset="0"/>
              </a:rPr>
              <a:t> TSM in the Mississippi Sound 2002</a:t>
            </a:r>
            <a:r>
              <a:rPr lang="en-US" sz="2000" baseline="0" dirty="0">
                <a:solidFill>
                  <a:sysClr val="windowText" lastClr="000000"/>
                </a:solidFill>
                <a:latin typeface="Century Gothic" panose="020B0502020202020204" pitchFamily="34" charset="0"/>
              </a:rPr>
              <a:t> - 2016</a:t>
            </a:r>
            <a:endParaRPr lang="en-US" sz="2000" dirty="0">
              <a:solidFill>
                <a:sysClr val="windowText" lastClr="000000"/>
              </a:solidFill>
              <a:latin typeface="Century Gothic" panose="020B0502020202020204" pitchFamily="34" charset="0"/>
            </a:endParaRPr>
          </a:p>
        </c:rich>
      </c:tx>
      <c:layout>
        <c:manualLayout>
          <c:xMode val="edge"/>
          <c:yMode val="edge"/>
          <c:x val="0.11964139656961484"/>
          <c:y val="2.433089092059278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v>Deseasonalied MS TSM</c:v>
          </c:tx>
          <c:spPr>
            <a:ln w="28575" cap="rnd">
              <a:solidFill>
                <a:srgbClr val="3333CC"/>
              </a:solidFill>
              <a:round/>
            </a:ln>
            <a:effectLst/>
          </c:spPr>
          <c:marker>
            <c:symbol val="none"/>
          </c:marker>
          <c:trendline>
            <c:spPr>
              <a:ln w="19050" cap="rnd">
                <a:solidFill>
                  <a:srgbClr val="0000FF"/>
                </a:solidFill>
                <a:prstDash val="sysDot"/>
              </a:ln>
              <a:effectLst/>
            </c:spPr>
            <c:trendlineType val="linear"/>
            <c:dispRSqr val="0"/>
            <c:dispEq val="0"/>
          </c:trendline>
          <c:cat>
            <c:numRef>
              <c:f>TSMDeseasonalized!$O$2:$O$175</c:f>
              <c:numCache>
                <c:formatCode>mmm\-yy</c:formatCode>
                <c:ptCount val="174"/>
                <c:pt idx="0">
                  <c:v>37438</c:v>
                </c:pt>
                <c:pt idx="1">
                  <c:v>37469</c:v>
                </c:pt>
                <c:pt idx="2">
                  <c:v>37500</c:v>
                </c:pt>
                <c:pt idx="3">
                  <c:v>37530</c:v>
                </c:pt>
                <c:pt idx="4">
                  <c:v>37561</c:v>
                </c:pt>
                <c:pt idx="5">
                  <c:v>37591</c:v>
                </c:pt>
                <c:pt idx="6">
                  <c:v>37622</c:v>
                </c:pt>
                <c:pt idx="7">
                  <c:v>37653</c:v>
                </c:pt>
                <c:pt idx="8">
                  <c:v>37681</c:v>
                </c:pt>
                <c:pt idx="9">
                  <c:v>37712</c:v>
                </c:pt>
                <c:pt idx="10">
                  <c:v>37742</c:v>
                </c:pt>
                <c:pt idx="11">
                  <c:v>37773</c:v>
                </c:pt>
                <c:pt idx="12">
                  <c:v>37803</c:v>
                </c:pt>
                <c:pt idx="13">
                  <c:v>37834</c:v>
                </c:pt>
                <c:pt idx="14">
                  <c:v>37865</c:v>
                </c:pt>
                <c:pt idx="15">
                  <c:v>37895</c:v>
                </c:pt>
                <c:pt idx="16">
                  <c:v>37926</c:v>
                </c:pt>
                <c:pt idx="17">
                  <c:v>37956</c:v>
                </c:pt>
                <c:pt idx="18">
                  <c:v>37987</c:v>
                </c:pt>
                <c:pt idx="19">
                  <c:v>38018</c:v>
                </c:pt>
                <c:pt idx="20">
                  <c:v>38047</c:v>
                </c:pt>
                <c:pt idx="21">
                  <c:v>38078</c:v>
                </c:pt>
                <c:pt idx="22">
                  <c:v>38108</c:v>
                </c:pt>
                <c:pt idx="23">
                  <c:v>38139</c:v>
                </c:pt>
                <c:pt idx="24">
                  <c:v>38169</c:v>
                </c:pt>
                <c:pt idx="25">
                  <c:v>38200</c:v>
                </c:pt>
                <c:pt idx="26">
                  <c:v>38231</c:v>
                </c:pt>
                <c:pt idx="27">
                  <c:v>38261</c:v>
                </c:pt>
                <c:pt idx="28">
                  <c:v>38292</c:v>
                </c:pt>
                <c:pt idx="29">
                  <c:v>38322</c:v>
                </c:pt>
                <c:pt idx="30">
                  <c:v>38353</c:v>
                </c:pt>
                <c:pt idx="31">
                  <c:v>38384</c:v>
                </c:pt>
                <c:pt idx="32">
                  <c:v>38412</c:v>
                </c:pt>
                <c:pt idx="33">
                  <c:v>38443</c:v>
                </c:pt>
                <c:pt idx="34">
                  <c:v>38473</c:v>
                </c:pt>
                <c:pt idx="35">
                  <c:v>38504</c:v>
                </c:pt>
                <c:pt idx="36">
                  <c:v>38534</c:v>
                </c:pt>
                <c:pt idx="37">
                  <c:v>38565</c:v>
                </c:pt>
                <c:pt idx="38">
                  <c:v>38596</c:v>
                </c:pt>
                <c:pt idx="39">
                  <c:v>38626</c:v>
                </c:pt>
                <c:pt idx="40">
                  <c:v>38657</c:v>
                </c:pt>
                <c:pt idx="41">
                  <c:v>38687</c:v>
                </c:pt>
                <c:pt idx="42">
                  <c:v>38718</c:v>
                </c:pt>
                <c:pt idx="43">
                  <c:v>38749</c:v>
                </c:pt>
                <c:pt idx="44">
                  <c:v>38777</c:v>
                </c:pt>
                <c:pt idx="45">
                  <c:v>38808</c:v>
                </c:pt>
                <c:pt idx="46">
                  <c:v>38838</c:v>
                </c:pt>
                <c:pt idx="47">
                  <c:v>38869</c:v>
                </c:pt>
                <c:pt idx="48">
                  <c:v>38899</c:v>
                </c:pt>
                <c:pt idx="49">
                  <c:v>38930</c:v>
                </c:pt>
                <c:pt idx="50">
                  <c:v>38961</c:v>
                </c:pt>
                <c:pt idx="51">
                  <c:v>38991</c:v>
                </c:pt>
                <c:pt idx="52">
                  <c:v>39022</c:v>
                </c:pt>
                <c:pt idx="53">
                  <c:v>39052</c:v>
                </c:pt>
                <c:pt idx="54">
                  <c:v>39083</c:v>
                </c:pt>
                <c:pt idx="55">
                  <c:v>39114</c:v>
                </c:pt>
                <c:pt idx="56">
                  <c:v>39142</c:v>
                </c:pt>
                <c:pt idx="57">
                  <c:v>39173</c:v>
                </c:pt>
                <c:pt idx="58">
                  <c:v>39203</c:v>
                </c:pt>
                <c:pt idx="59">
                  <c:v>39234</c:v>
                </c:pt>
                <c:pt idx="60">
                  <c:v>39264</c:v>
                </c:pt>
                <c:pt idx="61">
                  <c:v>39295</c:v>
                </c:pt>
                <c:pt idx="62">
                  <c:v>39326</c:v>
                </c:pt>
                <c:pt idx="63">
                  <c:v>39356</c:v>
                </c:pt>
                <c:pt idx="64">
                  <c:v>39387</c:v>
                </c:pt>
                <c:pt idx="65">
                  <c:v>39417</c:v>
                </c:pt>
                <c:pt idx="66">
                  <c:v>39448</c:v>
                </c:pt>
                <c:pt idx="67">
                  <c:v>39479</c:v>
                </c:pt>
                <c:pt idx="68">
                  <c:v>39508</c:v>
                </c:pt>
                <c:pt idx="69">
                  <c:v>39539</c:v>
                </c:pt>
                <c:pt idx="70">
                  <c:v>39569</c:v>
                </c:pt>
                <c:pt idx="71">
                  <c:v>39600</c:v>
                </c:pt>
                <c:pt idx="72">
                  <c:v>39630</c:v>
                </c:pt>
                <c:pt idx="73">
                  <c:v>39661</c:v>
                </c:pt>
                <c:pt idx="74">
                  <c:v>39692</c:v>
                </c:pt>
                <c:pt idx="75">
                  <c:v>39722</c:v>
                </c:pt>
                <c:pt idx="76">
                  <c:v>39753</c:v>
                </c:pt>
                <c:pt idx="77">
                  <c:v>39783</c:v>
                </c:pt>
                <c:pt idx="78">
                  <c:v>39814</c:v>
                </c:pt>
                <c:pt idx="79">
                  <c:v>39845</c:v>
                </c:pt>
                <c:pt idx="80">
                  <c:v>39873</c:v>
                </c:pt>
                <c:pt idx="81">
                  <c:v>39904</c:v>
                </c:pt>
                <c:pt idx="82">
                  <c:v>39934</c:v>
                </c:pt>
                <c:pt idx="83">
                  <c:v>39965</c:v>
                </c:pt>
                <c:pt idx="84">
                  <c:v>39995</c:v>
                </c:pt>
                <c:pt idx="85">
                  <c:v>40026</c:v>
                </c:pt>
                <c:pt idx="86">
                  <c:v>40057</c:v>
                </c:pt>
                <c:pt idx="87">
                  <c:v>40087</c:v>
                </c:pt>
                <c:pt idx="88">
                  <c:v>40118</c:v>
                </c:pt>
                <c:pt idx="89">
                  <c:v>40148</c:v>
                </c:pt>
                <c:pt idx="90">
                  <c:v>40179</c:v>
                </c:pt>
                <c:pt idx="91">
                  <c:v>40210</c:v>
                </c:pt>
                <c:pt idx="92">
                  <c:v>40238</c:v>
                </c:pt>
                <c:pt idx="93">
                  <c:v>40269</c:v>
                </c:pt>
                <c:pt idx="94">
                  <c:v>40299</c:v>
                </c:pt>
                <c:pt idx="95">
                  <c:v>40330</c:v>
                </c:pt>
                <c:pt idx="96">
                  <c:v>40360</c:v>
                </c:pt>
                <c:pt idx="97">
                  <c:v>40391</c:v>
                </c:pt>
                <c:pt idx="98">
                  <c:v>40422</c:v>
                </c:pt>
                <c:pt idx="99">
                  <c:v>40452</c:v>
                </c:pt>
                <c:pt idx="100">
                  <c:v>40483</c:v>
                </c:pt>
                <c:pt idx="101">
                  <c:v>40513</c:v>
                </c:pt>
                <c:pt idx="102">
                  <c:v>40544</c:v>
                </c:pt>
                <c:pt idx="103">
                  <c:v>40575</c:v>
                </c:pt>
                <c:pt idx="104">
                  <c:v>40603</c:v>
                </c:pt>
                <c:pt idx="105">
                  <c:v>40634</c:v>
                </c:pt>
                <c:pt idx="106">
                  <c:v>40664</c:v>
                </c:pt>
                <c:pt idx="107">
                  <c:v>40695</c:v>
                </c:pt>
                <c:pt idx="108">
                  <c:v>40725</c:v>
                </c:pt>
                <c:pt idx="109">
                  <c:v>40756</c:v>
                </c:pt>
                <c:pt idx="110">
                  <c:v>40787</c:v>
                </c:pt>
                <c:pt idx="111">
                  <c:v>40817</c:v>
                </c:pt>
                <c:pt idx="112">
                  <c:v>40848</c:v>
                </c:pt>
                <c:pt idx="113">
                  <c:v>40878</c:v>
                </c:pt>
                <c:pt idx="114">
                  <c:v>40909</c:v>
                </c:pt>
                <c:pt idx="115">
                  <c:v>40940</c:v>
                </c:pt>
                <c:pt idx="116">
                  <c:v>40969</c:v>
                </c:pt>
                <c:pt idx="117">
                  <c:v>41000</c:v>
                </c:pt>
                <c:pt idx="118">
                  <c:v>41030</c:v>
                </c:pt>
                <c:pt idx="119">
                  <c:v>41061</c:v>
                </c:pt>
                <c:pt idx="120">
                  <c:v>41091</c:v>
                </c:pt>
                <c:pt idx="121">
                  <c:v>41122</c:v>
                </c:pt>
                <c:pt idx="122">
                  <c:v>41153</c:v>
                </c:pt>
                <c:pt idx="123">
                  <c:v>41183</c:v>
                </c:pt>
                <c:pt idx="124">
                  <c:v>41214</c:v>
                </c:pt>
                <c:pt idx="125">
                  <c:v>41244</c:v>
                </c:pt>
                <c:pt idx="126">
                  <c:v>41275</c:v>
                </c:pt>
                <c:pt idx="127">
                  <c:v>41306</c:v>
                </c:pt>
                <c:pt idx="128">
                  <c:v>41334</c:v>
                </c:pt>
                <c:pt idx="129">
                  <c:v>41365</c:v>
                </c:pt>
                <c:pt idx="130">
                  <c:v>41395</c:v>
                </c:pt>
                <c:pt idx="131">
                  <c:v>41426</c:v>
                </c:pt>
                <c:pt idx="132">
                  <c:v>41456</c:v>
                </c:pt>
                <c:pt idx="133">
                  <c:v>41487</c:v>
                </c:pt>
                <c:pt idx="134">
                  <c:v>41518</c:v>
                </c:pt>
                <c:pt idx="135">
                  <c:v>41548</c:v>
                </c:pt>
                <c:pt idx="136">
                  <c:v>41579</c:v>
                </c:pt>
                <c:pt idx="137">
                  <c:v>41609</c:v>
                </c:pt>
                <c:pt idx="138">
                  <c:v>41640</c:v>
                </c:pt>
                <c:pt idx="139">
                  <c:v>41671</c:v>
                </c:pt>
                <c:pt idx="140">
                  <c:v>41699</c:v>
                </c:pt>
                <c:pt idx="141">
                  <c:v>41730</c:v>
                </c:pt>
                <c:pt idx="142">
                  <c:v>41760</c:v>
                </c:pt>
                <c:pt idx="143">
                  <c:v>41791</c:v>
                </c:pt>
                <c:pt idx="144">
                  <c:v>41821</c:v>
                </c:pt>
                <c:pt idx="145">
                  <c:v>41852</c:v>
                </c:pt>
                <c:pt idx="146">
                  <c:v>41883</c:v>
                </c:pt>
                <c:pt idx="147">
                  <c:v>41913</c:v>
                </c:pt>
                <c:pt idx="148">
                  <c:v>41944</c:v>
                </c:pt>
                <c:pt idx="149">
                  <c:v>41974</c:v>
                </c:pt>
                <c:pt idx="150">
                  <c:v>42005</c:v>
                </c:pt>
                <c:pt idx="151">
                  <c:v>42036</c:v>
                </c:pt>
                <c:pt idx="152">
                  <c:v>42064</c:v>
                </c:pt>
                <c:pt idx="153">
                  <c:v>42095</c:v>
                </c:pt>
                <c:pt idx="154">
                  <c:v>42125</c:v>
                </c:pt>
                <c:pt idx="155">
                  <c:v>42156</c:v>
                </c:pt>
                <c:pt idx="156">
                  <c:v>42186</c:v>
                </c:pt>
                <c:pt idx="157">
                  <c:v>42217</c:v>
                </c:pt>
                <c:pt idx="158">
                  <c:v>42248</c:v>
                </c:pt>
                <c:pt idx="159">
                  <c:v>42278</c:v>
                </c:pt>
                <c:pt idx="160">
                  <c:v>42309</c:v>
                </c:pt>
                <c:pt idx="161">
                  <c:v>42339</c:v>
                </c:pt>
                <c:pt idx="162">
                  <c:v>42370</c:v>
                </c:pt>
                <c:pt idx="163">
                  <c:v>42401</c:v>
                </c:pt>
                <c:pt idx="164">
                  <c:v>42430</c:v>
                </c:pt>
                <c:pt idx="165">
                  <c:v>42461</c:v>
                </c:pt>
                <c:pt idx="166">
                  <c:v>42491</c:v>
                </c:pt>
                <c:pt idx="167">
                  <c:v>42522</c:v>
                </c:pt>
                <c:pt idx="168">
                  <c:v>42552</c:v>
                </c:pt>
                <c:pt idx="169">
                  <c:v>42583</c:v>
                </c:pt>
                <c:pt idx="170">
                  <c:v>42614</c:v>
                </c:pt>
                <c:pt idx="171">
                  <c:v>42644</c:v>
                </c:pt>
                <c:pt idx="172">
                  <c:v>42675</c:v>
                </c:pt>
                <c:pt idx="173">
                  <c:v>42705</c:v>
                </c:pt>
              </c:numCache>
            </c:numRef>
          </c:cat>
          <c:val>
            <c:numRef>
              <c:f>TSMDeseasonalized!$U$2:$U$175</c:f>
              <c:numCache>
                <c:formatCode>General</c:formatCode>
                <c:ptCount val="174"/>
                <c:pt idx="0">
                  <c:v>11.145385761295923</c:v>
                </c:pt>
                <c:pt idx="1">
                  <c:v>12.137361298426248</c:v>
                </c:pt>
                <c:pt idx="2">
                  <c:v>16.447333006588064</c:v>
                </c:pt>
                <c:pt idx="3">
                  <c:v>15.904753818975298</c:v>
                </c:pt>
                <c:pt idx="4">
                  <c:v>15.03890178319255</c:v>
                </c:pt>
                <c:pt idx="5">
                  <c:v>17.405461537860184</c:v>
                </c:pt>
                <c:pt idx="6">
                  <c:v>17.527643258164797</c:v>
                </c:pt>
                <c:pt idx="7">
                  <c:v>13.187452184356106</c:v>
                </c:pt>
                <c:pt idx="8">
                  <c:v>10.727449293487043</c:v>
                </c:pt>
                <c:pt idx="9">
                  <c:v>12.23099283183152</c:v>
                </c:pt>
                <c:pt idx="10">
                  <c:v>11.262410295252629</c:v>
                </c:pt>
                <c:pt idx="11">
                  <c:v>12.212528827757701</c:v>
                </c:pt>
                <c:pt idx="12">
                  <c:v>9.4684568231360888</c:v>
                </c:pt>
                <c:pt idx="13">
                  <c:v>10.364183954242201</c:v>
                </c:pt>
                <c:pt idx="14">
                  <c:v>17.324556163900365</c:v>
                </c:pt>
                <c:pt idx="15">
                  <c:v>15.090372671038137</c:v>
                </c:pt>
                <c:pt idx="16">
                  <c:v>16.819643461209107</c:v>
                </c:pt>
                <c:pt idx="17">
                  <c:v>15.485590143113233</c:v>
                </c:pt>
                <c:pt idx="18">
                  <c:v>14.916935458546579</c:v>
                </c:pt>
                <c:pt idx="19">
                  <c:v>26.141386575323942</c:v>
                </c:pt>
                <c:pt idx="20">
                  <c:v>20.333429662589506</c:v>
                </c:pt>
                <c:pt idx="21">
                  <c:v>16.226914554536513</c:v>
                </c:pt>
                <c:pt idx="22">
                  <c:v>21.706583445899927</c:v>
                </c:pt>
                <c:pt idx="23">
                  <c:v>24.466611336764114</c:v>
                </c:pt>
                <c:pt idx="24">
                  <c:v>15.96048515615505</c:v>
                </c:pt>
                <c:pt idx="25">
                  <c:v>23.603100720451636</c:v>
                </c:pt>
                <c:pt idx="26">
                  <c:v>20.626482535453587</c:v>
                </c:pt>
                <c:pt idx="27">
                  <c:v>28.317001376627243</c:v>
                </c:pt>
                <c:pt idx="28">
                  <c:v>29.198786863584392</c:v>
                </c:pt>
                <c:pt idx="29">
                  <c:v>23.595320955908953</c:v>
                </c:pt>
                <c:pt idx="30">
                  <c:v>27.318629634923006</c:v>
                </c:pt>
                <c:pt idx="31">
                  <c:v>16.091486746968155</c:v>
                </c:pt>
                <c:pt idx="32">
                  <c:v>18.239392928000008</c:v>
                </c:pt>
                <c:pt idx="33">
                  <c:v>26.439874394512469</c:v>
                </c:pt>
                <c:pt idx="34">
                  <c:v>20.657002830269484</c:v>
                </c:pt>
                <c:pt idx="35">
                  <c:v>20.76502993120879</c:v>
                </c:pt>
                <c:pt idx="36">
                  <c:v>28.94142199375597</c:v>
                </c:pt>
                <c:pt idx="37">
                  <c:v>22.640156686808421</c:v>
                </c:pt>
                <c:pt idx="38">
                  <c:v>23.184114517825307</c:v>
                </c:pt>
                <c:pt idx="39">
                  <c:v>19.584738784280599</c:v>
                </c:pt>
                <c:pt idx="40">
                  <c:v>25.419695093385148</c:v>
                </c:pt>
                <c:pt idx="41">
                  <c:v>28.118518811569306</c:v>
                </c:pt>
                <c:pt idx="42">
                  <c:v>22.959675429260201</c:v>
                </c:pt>
                <c:pt idx="43">
                  <c:v>21.908383575231586</c:v>
                </c:pt>
                <c:pt idx="44">
                  <c:v>26.094539360734053</c:v>
                </c:pt>
                <c:pt idx="45">
                  <c:v>17.477186631364443</c:v>
                </c:pt>
                <c:pt idx="46">
                  <c:v>17.496339618095327</c:v>
                </c:pt>
                <c:pt idx="47">
                  <c:v>13.79479713404714</c:v>
                </c:pt>
                <c:pt idx="48">
                  <c:v>19.765628838355063</c:v>
                </c:pt>
                <c:pt idx="49">
                  <c:v>25.080950296575466</c:v>
                </c:pt>
                <c:pt idx="50">
                  <c:v>21.390493738451781</c:v>
                </c:pt>
                <c:pt idx="51">
                  <c:v>23.931163516281501</c:v>
                </c:pt>
                <c:pt idx="52">
                  <c:v>19.020193445680665</c:v>
                </c:pt>
                <c:pt idx="53">
                  <c:v>21.480154325800886</c:v>
                </c:pt>
                <c:pt idx="54">
                  <c:v>19.656005185578191</c:v>
                </c:pt>
                <c:pt idx="55">
                  <c:v>13.28679378254907</c:v>
                </c:pt>
                <c:pt idx="56">
                  <c:v>22.52376977087167</c:v>
                </c:pt>
                <c:pt idx="57">
                  <c:v>18.318189124265455</c:v>
                </c:pt>
                <c:pt idx="58">
                  <c:v>19.876290053351099</c:v>
                </c:pt>
                <c:pt idx="59">
                  <c:v>17.775407567652881</c:v>
                </c:pt>
                <c:pt idx="60">
                  <c:v>22.342404834996149</c:v>
                </c:pt>
                <c:pt idx="61">
                  <c:v>26.084455008154272</c:v>
                </c:pt>
                <c:pt idx="62">
                  <c:v>25.011618874760991</c:v>
                </c:pt>
                <c:pt idx="63">
                  <c:v>32.68953994918261</c:v>
                </c:pt>
                <c:pt idx="64">
                  <c:v>16.93423923710176</c:v>
                </c:pt>
                <c:pt idx="65">
                  <c:v>20.338504492383791</c:v>
                </c:pt>
                <c:pt idx="66">
                  <c:v>32.817676190095121</c:v>
                </c:pt>
                <c:pt idx="67">
                  <c:v>19.824517388559823</c:v>
                </c:pt>
                <c:pt idx="68">
                  <c:v>23.784949584809045</c:v>
                </c:pt>
                <c:pt idx="69">
                  <c:v>21.305121745742529</c:v>
                </c:pt>
                <c:pt idx="70">
                  <c:v>24.906473653669462</c:v>
                </c:pt>
                <c:pt idx="71">
                  <c:v>21.149971907316811</c:v>
                </c:pt>
                <c:pt idx="72">
                  <c:v>21.159918698064299</c:v>
                </c:pt>
                <c:pt idx="73">
                  <c:v>26.564851878057237</c:v>
                </c:pt>
                <c:pt idx="74">
                  <c:v>27.542561309002306</c:v>
                </c:pt>
                <c:pt idx="75">
                  <c:v>30.614724568891813</c:v>
                </c:pt>
                <c:pt idx="76">
                  <c:v>24.961865471790205</c:v>
                </c:pt>
                <c:pt idx="77">
                  <c:v>30.503870216233459</c:v>
                </c:pt>
                <c:pt idx="78">
                  <c:v>26.029047996962255</c:v>
                </c:pt>
                <c:pt idx="79">
                  <c:v>24.440371456595411</c:v>
                </c:pt>
                <c:pt idx="80">
                  <c:v>26.825571997011508</c:v>
                </c:pt>
                <c:pt idx="81">
                  <c:v>28.569914034053731</c:v>
                </c:pt>
                <c:pt idx="82">
                  <c:v>31.029114681254917</c:v>
                </c:pt>
                <c:pt idx="83">
                  <c:v>28.671613968473618</c:v>
                </c:pt>
                <c:pt idx="84">
                  <c:v>25.051764444042227</c:v>
                </c:pt>
                <c:pt idx="85">
                  <c:v>22.313937989390475</c:v>
                </c:pt>
                <c:pt idx="86">
                  <c:v>18.244881605382911</c:v>
                </c:pt>
                <c:pt idx="87">
                  <c:v>32.191008085012811</c:v>
                </c:pt>
                <c:pt idx="88">
                  <c:v>21.570755236290299</c:v>
                </c:pt>
                <c:pt idx="89">
                  <c:v>36.110099064839162</c:v>
                </c:pt>
                <c:pt idx="90">
                  <c:v>26.809222396995434</c:v>
                </c:pt>
                <c:pt idx="91">
                  <c:v>27.933147504261072</c:v>
                </c:pt>
                <c:pt idx="92">
                  <c:v>22.039229230167038</c:v>
                </c:pt>
                <c:pt idx="93">
                  <c:v>21.621116451028886</c:v>
                </c:pt>
                <c:pt idx="94">
                  <c:v>21.867477554343644</c:v>
                </c:pt>
                <c:pt idx="95">
                  <c:v>24.615831928246767</c:v>
                </c:pt>
                <c:pt idx="96">
                  <c:v>34.100513487362889</c:v>
                </c:pt>
                <c:pt idx="97">
                  <c:v>28.071206188716118</c:v>
                </c:pt>
                <c:pt idx="98">
                  <c:v>26.291521871688836</c:v>
                </c:pt>
                <c:pt idx="99">
                  <c:v>18.351728187320987</c:v>
                </c:pt>
                <c:pt idx="100">
                  <c:v>25.305313875820396</c:v>
                </c:pt>
                <c:pt idx="101">
                  <c:v>20.945877450547549</c:v>
                </c:pt>
                <c:pt idx="102">
                  <c:v>24.760698814925195</c:v>
                </c:pt>
                <c:pt idx="103">
                  <c:v>19.214302180189694</c:v>
                </c:pt>
                <c:pt idx="104">
                  <c:v>24.914796694536829</c:v>
                </c:pt>
                <c:pt idx="105">
                  <c:v>27.340415503944719</c:v>
                </c:pt>
                <c:pt idx="106">
                  <c:v>21.717412038856857</c:v>
                </c:pt>
                <c:pt idx="107">
                  <c:v>23.854853572504872</c:v>
                </c:pt>
                <c:pt idx="108">
                  <c:v>23.104524905886358</c:v>
                </c:pt>
                <c:pt idx="109">
                  <c:v>12.49182492866867</c:v>
                </c:pt>
                <c:pt idx="110">
                  <c:v>18.626102859954607</c:v>
                </c:pt>
                <c:pt idx="111">
                  <c:v>11.648261324413939</c:v>
                </c:pt>
                <c:pt idx="112">
                  <c:v>27.328460446982035</c:v>
                </c:pt>
                <c:pt idx="113">
                  <c:v>19.039037932831462</c:v>
                </c:pt>
                <c:pt idx="114">
                  <c:v>19.905320417926426</c:v>
                </c:pt>
                <c:pt idx="115">
                  <c:v>26.435239795948245</c:v>
                </c:pt>
                <c:pt idx="116">
                  <c:v>21.188886957030288</c:v>
                </c:pt>
                <c:pt idx="117">
                  <c:v>23.525304642659243</c:v>
                </c:pt>
                <c:pt idx="118">
                  <c:v>18.509719795184999</c:v>
                </c:pt>
                <c:pt idx="119">
                  <c:v>24.867663232865649</c:v>
                </c:pt>
                <c:pt idx="120">
                  <c:v>25.568648095747431</c:v>
                </c:pt>
                <c:pt idx="121">
                  <c:v>27.801653431189308</c:v>
                </c:pt>
                <c:pt idx="122">
                  <c:v>26.022380896578163</c:v>
                </c:pt>
                <c:pt idx="123">
                  <c:v>21.485954234321653</c:v>
                </c:pt>
                <c:pt idx="124">
                  <c:v>23.515610313560991</c:v>
                </c:pt>
                <c:pt idx="125">
                  <c:v>22.358710908748275</c:v>
                </c:pt>
                <c:pt idx="126">
                  <c:v>24.95087645435364</c:v>
                </c:pt>
                <c:pt idx="127">
                  <c:v>29.126446359318312</c:v>
                </c:pt>
                <c:pt idx="128">
                  <c:v>21.307938129282256</c:v>
                </c:pt>
                <c:pt idx="129">
                  <c:v>26.590047777331193</c:v>
                </c:pt>
                <c:pt idx="130">
                  <c:v>31.629815944309943</c:v>
                </c:pt>
                <c:pt idx="131">
                  <c:v>26.641220280436492</c:v>
                </c:pt>
                <c:pt idx="132">
                  <c:v>25.591530834353229</c:v>
                </c:pt>
                <c:pt idx="133">
                  <c:v>20.968336283262129</c:v>
                </c:pt>
                <c:pt idx="134">
                  <c:v>20.836834647522384</c:v>
                </c:pt>
                <c:pt idx="135">
                  <c:v>25.921458730713109</c:v>
                </c:pt>
                <c:pt idx="136">
                  <c:v>25.710926653488045</c:v>
                </c:pt>
                <c:pt idx="137">
                  <c:v>27.863224730285516</c:v>
                </c:pt>
                <c:pt idx="138">
                  <c:v>17.621925473032295</c:v>
                </c:pt>
                <c:pt idx="139">
                  <c:v>21.39207583306629</c:v>
                </c:pt>
                <c:pt idx="140">
                  <c:v>17.491543608909502</c:v>
                </c:pt>
                <c:pt idx="141">
                  <c:v>24.299052143664394</c:v>
                </c:pt>
                <c:pt idx="142">
                  <c:v>25.486583875598345</c:v>
                </c:pt>
                <c:pt idx="143">
                  <c:v>27.712001729424333</c:v>
                </c:pt>
                <c:pt idx="144">
                  <c:v>23.423034417079478</c:v>
                </c:pt>
                <c:pt idx="145">
                  <c:v>21.286885261143944</c:v>
                </c:pt>
                <c:pt idx="146">
                  <c:v>25.848404089756976</c:v>
                </c:pt>
                <c:pt idx="147">
                  <c:v>17.829657030665416</c:v>
                </c:pt>
                <c:pt idx="148">
                  <c:v>18.758391235997724</c:v>
                </c:pt>
                <c:pt idx="149">
                  <c:v>16.442690646403758</c:v>
                </c:pt>
                <c:pt idx="150">
                  <c:v>16.545474541022831</c:v>
                </c:pt>
                <c:pt idx="151">
                  <c:v>30.41432891882101</c:v>
                </c:pt>
                <c:pt idx="152">
                  <c:v>27.397602836999297</c:v>
                </c:pt>
                <c:pt idx="153">
                  <c:v>28.387599631767586</c:v>
                </c:pt>
                <c:pt idx="154">
                  <c:v>31.202011499004669</c:v>
                </c:pt>
                <c:pt idx="155">
                  <c:v>29.026321244662004</c:v>
                </c:pt>
                <c:pt idx="156">
                  <c:v>20.399805036311658</c:v>
                </c:pt>
                <c:pt idx="157">
                  <c:v>26.909838376080959</c:v>
                </c:pt>
                <c:pt idx="158">
                  <c:v>20.145647447334646</c:v>
                </c:pt>
                <c:pt idx="159">
                  <c:v>18.140919011596271</c:v>
                </c:pt>
                <c:pt idx="160">
                  <c:v>20.113693667480785</c:v>
                </c:pt>
                <c:pt idx="161">
                  <c:v>16.037198508692224</c:v>
                </c:pt>
                <c:pt idx="162">
                  <c:v>17.638564466158677</c:v>
                </c:pt>
                <c:pt idx="163">
                  <c:v>22.146361279588074</c:v>
                </c:pt>
                <c:pt idx="164">
                  <c:v>29.518200719268492</c:v>
                </c:pt>
                <c:pt idx="165">
                  <c:v>22.446630735956557</c:v>
                </c:pt>
                <c:pt idx="166">
                  <c:v>19.308686649367047</c:v>
                </c:pt>
                <c:pt idx="167">
                  <c:v>20.144597029766256</c:v>
                </c:pt>
                <c:pt idx="168">
                  <c:v>20.846565793293372</c:v>
                </c:pt>
                <c:pt idx="169">
                  <c:v>25.971360051782934</c:v>
                </c:pt>
                <c:pt idx="170">
                  <c:v>21.449822185307248</c:v>
                </c:pt>
                <c:pt idx="171">
                  <c:v>19.712754265128449</c:v>
                </c:pt>
                <c:pt idx="172">
                  <c:v>22.16977754424191</c:v>
                </c:pt>
                <c:pt idx="173">
                  <c:v>21.407580571123589</c:v>
                </c:pt>
              </c:numCache>
            </c:numRef>
          </c:val>
          <c:smooth val="0"/>
          <c:extLst>
            <c:ext xmlns:c16="http://schemas.microsoft.com/office/drawing/2014/chart" uri="{C3380CC4-5D6E-409C-BE32-E72D297353CC}">
              <c16:uniqueId val="{00000000-D3DE-41EA-A894-2DF73722B365}"/>
            </c:ext>
          </c:extLst>
        </c:ser>
        <c:dLbls>
          <c:showLegendKey val="0"/>
          <c:showVal val="0"/>
          <c:showCatName val="0"/>
          <c:showSerName val="0"/>
          <c:showPercent val="0"/>
          <c:showBubbleSize val="0"/>
        </c:dLbls>
        <c:smooth val="0"/>
        <c:axId val="561078264"/>
        <c:axId val="561078656"/>
      </c:lineChart>
      <c:dateAx>
        <c:axId val="561078264"/>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Century Gothic" panose="020B0502020202020204" pitchFamily="34" charset="0"/>
                <a:ea typeface="+mn-ea"/>
                <a:cs typeface="+mn-cs"/>
              </a:defRPr>
            </a:pPr>
            <a:endParaRPr lang="en-US"/>
          </a:p>
        </c:txPr>
        <c:crossAx val="561078656"/>
        <c:crosses val="autoZero"/>
        <c:auto val="1"/>
        <c:lblOffset val="100"/>
        <c:baseTimeUnit val="months"/>
      </c:dateAx>
      <c:valAx>
        <c:axId val="561078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ysClr val="windowText" lastClr="000000"/>
                    </a:solidFill>
                    <a:latin typeface="Century Gothic" panose="020B0502020202020204" pitchFamily="34" charset="0"/>
                    <a:ea typeface="+mn-ea"/>
                    <a:cs typeface="+mn-cs"/>
                  </a:defRPr>
                </a:pPr>
                <a:r>
                  <a:rPr lang="en-US" sz="1050">
                    <a:solidFill>
                      <a:sysClr val="windowText" lastClr="000000"/>
                    </a:solidFill>
                    <a:latin typeface="Century Gothic" panose="020B0502020202020204" pitchFamily="34" charset="0"/>
                  </a:rPr>
                  <a:t>TSM (mg/L)</a:t>
                </a:r>
              </a:p>
            </c:rich>
          </c:tx>
          <c:layout/>
          <c:overlay val="0"/>
          <c:spPr>
            <a:noFill/>
            <a:ln>
              <a:noFill/>
            </a:ln>
            <a:effectLst/>
          </c:spPr>
          <c:txPr>
            <a:bodyPr rot="-5400000" spcFirstLastPara="1" vertOverflow="ellipsis" vert="horz" wrap="square" anchor="ctr" anchorCtr="1"/>
            <a:lstStyle/>
            <a:p>
              <a:pPr>
                <a:defRPr sz="1050" b="0" i="0" u="none" strike="noStrike" kern="1200" baseline="0">
                  <a:solidFill>
                    <a:sysClr val="windowText" lastClr="000000"/>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Garamond" panose="02020404030301010803" pitchFamily="18" charset="0"/>
                <a:ea typeface="+mn-ea"/>
                <a:cs typeface="+mn-cs"/>
              </a:defRPr>
            </a:pPr>
            <a:endParaRPr lang="en-US"/>
          </a:p>
        </c:txPr>
        <c:crossAx val="561078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63283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af.mil/News/Article-Display/Article/129978/life-after-katrina-airmen-ready-to-help-agai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mmc.gov/priority-topics/offshore-energy-development-and-marine-mammals/gulf-of-mexico-deepwater-horizon-oil-spill-and-marine-mammal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arthobservatory.nasa.gov/NaturalHazards/view.php?id=15419"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lickr.com/photos/usacehq/5710676866"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oogle.com/search?site=imghp&amp;tbm=isch&amp;q=flooding&amp;tbs=sur:fc#imgrc=AY_1qOSh6PT5cM"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google.com/search?site=imghp&amp;tbm=isch&amp;q=flooding&amp;tbs=sur:fc#imgrc=GdAAb8Bo7pE2R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armyengineersnorfolk/6299229318"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armyengineersnorfolk/629922931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libri"/>
              <a:buNone/>
            </a:pPr>
            <a:r>
              <a:rPr lang="en-US" sz="1100">
                <a:latin typeface="Century Gothic"/>
                <a:ea typeface="Century Gothic"/>
                <a:cs typeface="Century Gothic"/>
                <a:sym typeface="Century Gothic"/>
              </a:rPr>
              <a:t>Good Morning, (introduce team) and we are the Mississippi Sound Water Resources II NASA DEVELOP Team at Langley Research Center.  Over the past 10 weeks, we have partnered with the Mississippi Department of Marine Resources on our project.  The goals of this project were to assess water quality in the Mississippi Sound, specifically analyzing the effects that major environmental disturbances have had on oyster reefs between 2002 - today.</a:t>
            </a:r>
          </a:p>
        </p:txBody>
      </p:sp>
      <p:sp>
        <p:nvSpPr>
          <p:cNvPr id="86" name="Shape 8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058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457200" lvl="0" indent="-298450" rtl="0">
              <a:lnSpc>
                <a:spcPct val="90000"/>
              </a:lnSpc>
              <a:spcBef>
                <a:spcPts val="100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There are spikes of high chlorophyll-a concentrations in the Western Sound for each of the case studies except during Hurricane Katrina</a:t>
            </a:r>
          </a:p>
          <a:p>
            <a:pPr marL="457200" lvl="0" indent="-298450" rtl="0">
              <a:lnSpc>
                <a:spcPct val="90000"/>
              </a:lnSpc>
              <a:spcBef>
                <a:spcPts val="100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As with salinity, chlorophyll-a data is also becoming more varied </a:t>
            </a:r>
          </a:p>
          <a:p>
            <a:pPr marL="914400" lvl="1" indent="-298450" rtl="0">
              <a:lnSpc>
                <a:spcPct val="90000"/>
              </a:lnSpc>
              <a:spcBef>
                <a:spcPts val="100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a:t>
            </a:r>
            <a:r>
              <a:rPr lang="en-US" sz="1100" dirty="0">
                <a:latin typeface="Century Gothic"/>
                <a:ea typeface="Century Gothic"/>
                <a:cs typeface="Century Gothic"/>
                <a:sym typeface="Century Gothic"/>
              </a:rPr>
              <a:t> Mississippi Sound: Pre-January 2010 </a:t>
            </a:r>
            <a:r>
              <a:rPr lang="en-US" sz="1100" dirty="0" err="1">
                <a:latin typeface="Century Gothic"/>
                <a:ea typeface="Century Gothic"/>
                <a:cs typeface="Century Gothic"/>
                <a:sym typeface="Century Gothic"/>
              </a:rPr>
              <a:t>ơ</a:t>
            </a:r>
            <a:r>
              <a:rPr lang="en-US" sz="1100" dirty="0">
                <a:latin typeface="Century Gothic"/>
                <a:ea typeface="Century Gothic"/>
                <a:cs typeface="Century Gothic"/>
                <a:sym typeface="Century Gothic"/>
              </a:rPr>
              <a:t> =1.9527, post-January 2010 </a:t>
            </a:r>
            <a:r>
              <a:rPr lang="en-US" sz="1100" dirty="0" err="1">
                <a:latin typeface="Century Gothic"/>
                <a:ea typeface="Century Gothic"/>
                <a:cs typeface="Century Gothic"/>
                <a:sym typeface="Century Gothic"/>
              </a:rPr>
              <a:t>ơ</a:t>
            </a:r>
            <a:r>
              <a:rPr lang="en-US" sz="1100" dirty="0">
                <a:latin typeface="Century Gothic"/>
                <a:ea typeface="Century Gothic"/>
                <a:cs typeface="Century Gothic"/>
                <a:sym typeface="Century Gothic"/>
              </a:rPr>
              <a:t> = 3.0658; Western Sound: Pre-January 2010 </a:t>
            </a:r>
            <a:r>
              <a:rPr lang="en-US" sz="1100" dirty="0" err="1">
                <a:latin typeface="Century Gothic"/>
                <a:ea typeface="Century Gothic"/>
                <a:cs typeface="Century Gothic"/>
                <a:sym typeface="Century Gothic"/>
              </a:rPr>
              <a:t>ơ</a:t>
            </a:r>
            <a:r>
              <a:rPr lang="en-US" sz="1100" dirty="0">
                <a:latin typeface="Century Gothic"/>
                <a:ea typeface="Century Gothic"/>
                <a:cs typeface="Century Gothic"/>
                <a:sym typeface="Century Gothic"/>
              </a:rPr>
              <a:t> = 2.3892, post-January 2010 </a:t>
            </a:r>
            <a:r>
              <a:rPr lang="en-US" sz="1100" dirty="0" err="1">
                <a:latin typeface="Century Gothic"/>
                <a:ea typeface="Century Gothic"/>
                <a:cs typeface="Century Gothic"/>
                <a:sym typeface="Century Gothic"/>
              </a:rPr>
              <a:t>ơ</a:t>
            </a:r>
            <a:r>
              <a:rPr lang="en-US" sz="1100" dirty="0">
                <a:latin typeface="Century Gothic"/>
                <a:ea typeface="Century Gothic"/>
                <a:cs typeface="Century Gothic"/>
                <a:sym typeface="Century Gothic"/>
              </a:rPr>
              <a:t> = 4.7042)</a:t>
            </a:r>
          </a:p>
          <a:p>
            <a:pPr marL="457200" lvl="0" indent="-298450" rtl="0">
              <a:lnSpc>
                <a:spcPct val="90000"/>
              </a:lnSpc>
              <a:spcBef>
                <a:spcPts val="100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This could be attributed to the decline in turbidity (shown on the previous slide) </a:t>
            </a:r>
          </a:p>
          <a:p>
            <a:pPr marL="914400" lvl="1" indent="-298450" rtl="0">
              <a:lnSpc>
                <a:spcPct val="90000"/>
              </a:lnSpc>
              <a:spcBef>
                <a:spcPts val="100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A decrease in turbidity would allow for more sunlight in the water column, increasing photosynthesis in phytoplankton - which is used as an indicator for chlorophyll productivity</a:t>
            </a:r>
          </a:p>
          <a:p>
            <a:pPr lvl="0" rtl="0">
              <a:lnSpc>
                <a:spcPct val="90000"/>
              </a:lnSpc>
              <a:spcBef>
                <a:spcPts val="1000"/>
              </a:spcBef>
              <a:buNone/>
            </a:pPr>
            <a:endParaRPr sz="1100" dirty="0">
              <a:solidFill>
                <a:srgbClr val="3F3F3F"/>
              </a:solidFill>
              <a:latin typeface="Century Gothic"/>
              <a:ea typeface="Century Gothic"/>
              <a:cs typeface="Century Gothic"/>
              <a:sym typeface="Century Gothic"/>
            </a:endParaRPr>
          </a:p>
          <a:p>
            <a:pPr marL="457200" lvl="0" indent="-298450" rtl="0">
              <a:lnSpc>
                <a:spcPct val="90000"/>
              </a:lnSpc>
              <a:spcBef>
                <a:spcPts val="100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Chlorophyll-a is from term one Aqua MODIS data</a:t>
            </a:r>
          </a:p>
          <a:p>
            <a:pPr lvl="0" rtl="0">
              <a:lnSpc>
                <a:spcPct val="90000"/>
              </a:lnSpc>
              <a:spcBef>
                <a:spcPts val="1000"/>
              </a:spcBef>
              <a:buNone/>
            </a:pPr>
            <a:r>
              <a:rPr lang="en-US" sz="1100" dirty="0" err="1">
                <a:solidFill>
                  <a:srgbClr val="3F3F3F"/>
                </a:solidFill>
                <a:latin typeface="Century Gothic"/>
                <a:ea typeface="Century Gothic"/>
                <a:cs typeface="Century Gothic"/>
                <a:sym typeface="Century Gothic"/>
              </a:rPr>
              <a:t>Basemap</a:t>
            </a:r>
            <a:r>
              <a:rPr lang="en-US" sz="1100" dirty="0">
                <a:solidFill>
                  <a:srgbClr val="3F3F3F"/>
                </a:solidFill>
                <a:latin typeface="Century Gothic"/>
                <a:ea typeface="Century Gothic"/>
                <a:cs typeface="Century Gothic"/>
                <a:sym typeface="Century Gothic"/>
              </a:rPr>
              <a:t> Credit: ESRI</a:t>
            </a:r>
          </a:p>
        </p:txBody>
      </p:sp>
      <p:sp>
        <p:nvSpPr>
          <p:cNvPr id="264" name="Shape 264"/>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10</a:t>
            </a:fld>
            <a:endParaRPr lang="en-US"/>
          </a:p>
        </p:txBody>
      </p:sp>
    </p:spTree>
    <p:extLst>
      <p:ext uri="{BB962C8B-B14F-4D97-AF65-F5344CB8AC3E}">
        <p14:creationId xmlns:p14="http://schemas.microsoft.com/office/powerpoint/2010/main" val="627607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457200" lvl="0" indent="-298450" rtl="0">
              <a:lnSpc>
                <a:spcPct val="90000"/>
              </a:lnSpc>
              <a:spcBef>
                <a:spcPts val="100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Seasonality was removed from the data sets in order to accurately establish a </a:t>
            </a:r>
            <a:r>
              <a:rPr lang="en-US" sz="1100" dirty="0" err="1">
                <a:solidFill>
                  <a:srgbClr val="3F3F3F"/>
                </a:solidFill>
                <a:latin typeface="Century Gothic"/>
                <a:ea typeface="Century Gothic"/>
                <a:cs typeface="Century Gothic"/>
                <a:sym typeface="Century Gothic"/>
              </a:rPr>
              <a:t>trendline</a:t>
            </a:r>
            <a:endParaRPr lang="en-US" sz="1100" dirty="0">
              <a:solidFill>
                <a:srgbClr val="3F3F3F"/>
              </a:solidFill>
              <a:latin typeface="Century Gothic"/>
              <a:ea typeface="Century Gothic"/>
              <a:cs typeface="Century Gothic"/>
              <a:sym typeface="Century Gothic"/>
            </a:endParaRPr>
          </a:p>
          <a:p>
            <a:pPr marL="457200" lvl="0" indent="-298450" rtl="0">
              <a:lnSpc>
                <a:spcPct val="90000"/>
              </a:lnSpc>
              <a:spcBef>
                <a:spcPts val="100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High TSM can be correlated with pulses in Pearl River water discharge shown on the next slide</a:t>
            </a:r>
          </a:p>
          <a:p>
            <a:pPr lvl="0" rtl="0">
              <a:lnSpc>
                <a:spcPct val="90000"/>
              </a:lnSpc>
              <a:spcBef>
                <a:spcPts val="1000"/>
              </a:spcBef>
              <a:buNone/>
            </a:pPr>
            <a:endParaRPr sz="1100" dirty="0">
              <a:solidFill>
                <a:srgbClr val="3F3F3F"/>
              </a:solidFill>
              <a:latin typeface="Century Gothic"/>
              <a:ea typeface="Century Gothic"/>
              <a:cs typeface="Century Gothic"/>
              <a:sym typeface="Century Gothic"/>
            </a:endParaRPr>
          </a:p>
          <a:p>
            <a:pPr lvl="0" rtl="0">
              <a:lnSpc>
                <a:spcPct val="90000"/>
              </a:lnSpc>
              <a:spcBef>
                <a:spcPts val="1000"/>
              </a:spcBef>
              <a:buNone/>
            </a:pPr>
            <a:r>
              <a:rPr lang="en-US" sz="1100" dirty="0">
                <a:solidFill>
                  <a:srgbClr val="3F3F3F"/>
                </a:solidFill>
                <a:latin typeface="Century Gothic"/>
                <a:ea typeface="Century Gothic"/>
                <a:cs typeface="Century Gothic"/>
                <a:sym typeface="Century Gothic"/>
              </a:rPr>
              <a:t>TSM data is from term one’ s Aqua MODIS data </a:t>
            </a:r>
            <a:endParaRPr lang="en-US" sz="1100" dirty="0" smtClean="0">
              <a:solidFill>
                <a:srgbClr val="3F3F3F"/>
              </a:solidFill>
              <a:latin typeface="Century Gothic"/>
              <a:ea typeface="Century Gothic"/>
              <a:cs typeface="Century Gothic"/>
              <a:sym typeface="Century Gothic"/>
            </a:endParaRPr>
          </a:p>
          <a:p>
            <a:pPr lvl="0" rtl="0">
              <a:lnSpc>
                <a:spcPct val="90000"/>
              </a:lnSpc>
              <a:spcBef>
                <a:spcPts val="1000"/>
              </a:spcBef>
              <a:buNone/>
            </a:pPr>
            <a:endParaRPr lang="en-US" sz="1100" dirty="0" smtClean="0">
              <a:solidFill>
                <a:srgbClr val="3F3F3F"/>
              </a:solidFill>
              <a:latin typeface="Century Gothic"/>
              <a:ea typeface="Century Gothic"/>
              <a:cs typeface="Century Gothic"/>
              <a:sym typeface="Century Gothic"/>
            </a:endParaRPr>
          </a:p>
          <a:p>
            <a:pPr marL="171450" lvl="0" indent="-171450" rtl="0">
              <a:lnSpc>
                <a:spcPct val="90000"/>
              </a:lnSpc>
              <a:spcBef>
                <a:spcPts val="1000"/>
              </a:spcBef>
            </a:pPr>
            <a:r>
              <a:rPr lang="en-US" sz="1100" dirty="0" smtClean="0">
                <a:solidFill>
                  <a:srgbClr val="3F3F3F"/>
                </a:solidFill>
                <a:latin typeface="Century Gothic"/>
                <a:ea typeface="Century Gothic"/>
                <a:cs typeface="Century Gothic"/>
                <a:sym typeface="Century Gothic"/>
              </a:rPr>
              <a:t>(Image</a:t>
            </a:r>
            <a:r>
              <a:rPr lang="en-US" sz="1100" baseline="0" dirty="0" smtClean="0">
                <a:solidFill>
                  <a:srgbClr val="3F3F3F"/>
                </a:solidFill>
                <a:latin typeface="Century Gothic"/>
                <a:ea typeface="Century Gothic"/>
                <a:cs typeface="Century Gothic"/>
                <a:sym typeface="Century Gothic"/>
              </a:rPr>
              <a:t> on right) Aqua MODIS monthly aggregate in July 2011 after major flooding event.  Imagery shows a concentration of TSM throughout the Biloxi Marsh while relatively low TSM values throughout the sound.  Suggests the diversion of freshwater through the marsh</a:t>
            </a:r>
            <a:endParaRPr lang="en-US" sz="1100" dirty="0">
              <a:solidFill>
                <a:srgbClr val="3F3F3F"/>
              </a:solidFill>
              <a:latin typeface="Century Gothic"/>
              <a:ea typeface="Century Gothic"/>
              <a:cs typeface="Century Gothic"/>
              <a:sym typeface="Century Gothic"/>
            </a:endParaRPr>
          </a:p>
          <a:p>
            <a:pPr lvl="0" rtl="0">
              <a:lnSpc>
                <a:spcPct val="90000"/>
              </a:lnSpc>
              <a:spcBef>
                <a:spcPts val="1000"/>
              </a:spcBef>
              <a:buNone/>
            </a:pPr>
            <a:endParaRPr sz="1100" dirty="0">
              <a:solidFill>
                <a:srgbClr val="3F3F3F"/>
              </a:solidFill>
              <a:latin typeface="Century Gothic"/>
              <a:ea typeface="Century Gothic"/>
              <a:cs typeface="Century Gothic"/>
              <a:sym typeface="Century Gothic"/>
            </a:endParaRPr>
          </a:p>
        </p:txBody>
      </p:sp>
      <p:sp>
        <p:nvSpPr>
          <p:cNvPr id="288" name="Shape 288"/>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11</a:t>
            </a:fld>
            <a:endParaRPr lang="en-US"/>
          </a:p>
        </p:txBody>
      </p:sp>
    </p:spTree>
    <p:extLst>
      <p:ext uri="{BB962C8B-B14F-4D97-AF65-F5344CB8AC3E}">
        <p14:creationId xmlns:p14="http://schemas.microsoft.com/office/powerpoint/2010/main" val="257374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457200" lvl="0" indent="-298450" rtl="0">
              <a:lnSpc>
                <a:spcPct val="115000"/>
              </a:lnSpc>
              <a:spcBef>
                <a:spcPts val="0"/>
              </a:spcBef>
              <a:buClr>
                <a:srgbClr val="3F3F3F"/>
              </a:buClr>
              <a:buSzPct val="100000"/>
              <a:buFont typeface="Century Gothic"/>
              <a:buChar char="●"/>
            </a:pPr>
            <a:r>
              <a:rPr lang="en-US" sz="1100">
                <a:latin typeface="Century Gothic"/>
                <a:ea typeface="Century Gothic"/>
                <a:cs typeface="Century Gothic"/>
                <a:sym typeface="Century Gothic"/>
              </a:rPr>
              <a:t>TSM spikes in the Western Sound correlate to high water discharge of the Pearl River. Spikes in both parameters are especially noticeable during the flooding event of 2016</a:t>
            </a:r>
          </a:p>
          <a:p>
            <a:pPr lvl="0" rtl="0">
              <a:lnSpc>
                <a:spcPct val="90000"/>
              </a:lnSpc>
              <a:spcBef>
                <a:spcPts val="1000"/>
              </a:spcBef>
              <a:buNone/>
            </a:pPr>
            <a:endParaRPr sz="1100">
              <a:solidFill>
                <a:srgbClr val="3F3F3F"/>
              </a:solidFill>
              <a:latin typeface="Century Gothic"/>
              <a:ea typeface="Century Gothic"/>
              <a:cs typeface="Century Gothic"/>
              <a:sym typeface="Century Gothic"/>
            </a:endParaRPr>
          </a:p>
          <a:p>
            <a:pPr lvl="0" rtl="0">
              <a:lnSpc>
                <a:spcPct val="115000"/>
              </a:lnSpc>
              <a:spcBef>
                <a:spcPts val="0"/>
              </a:spcBef>
              <a:buNone/>
            </a:pPr>
            <a:r>
              <a:rPr lang="en-US" sz="1100">
                <a:latin typeface="Century Gothic"/>
                <a:ea typeface="Century Gothic"/>
                <a:cs typeface="Century Gothic"/>
                <a:sym typeface="Century Gothic"/>
              </a:rPr>
              <a:t>Water Discharge from USGS Station: 02492620 PEARL RIVER AT NSTL STATION, MS</a:t>
            </a:r>
          </a:p>
        </p:txBody>
      </p:sp>
      <p:sp>
        <p:nvSpPr>
          <p:cNvPr id="308" name="Shape 308"/>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12</a:t>
            </a:fld>
            <a:endParaRPr lang="en-US"/>
          </a:p>
        </p:txBody>
      </p:sp>
    </p:spTree>
    <p:extLst>
      <p:ext uri="{BB962C8B-B14F-4D97-AF65-F5344CB8AC3E}">
        <p14:creationId xmlns:p14="http://schemas.microsoft.com/office/powerpoint/2010/main" val="77008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457200" lvl="0" indent="-298450" rtl="0">
              <a:spcBef>
                <a:spcPts val="0"/>
              </a:spcBef>
              <a:buSzPct val="100000"/>
              <a:buFont typeface="Century Gothic"/>
              <a:buChar char="●"/>
            </a:pPr>
            <a:r>
              <a:rPr lang="en-US" sz="1100" dirty="0">
                <a:latin typeface="Century Gothic"/>
                <a:ea typeface="Century Gothic"/>
                <a:cs typeface="Century Gothic"/>
                <a:sym typeface="Century Gothic"/>
              </a:rPr>
              <a:t>Hurricane Katrina: The team hypothesizes that the sharp decline in oyster landings following Hurricane Katrina was due more to the direct, physical impacts on the oyster reefs as well as fishing restrictions, </a:t>
            </a:r>
            <a:r>
              <a:rPr lang="en-US" sz="1100" dirty="0" smtClean="0">
                <a:latin typeface="Century Gothic"/>
                <a:ea typeface="Century Gothic"/>
                <a:cs typeface="Century Gothic"/>
                <a:sym typeface="Century Gothic"/>
              </a:rPr>
              <a:t>rather than </a:t>
            </a:r>
            <a:r>
              <a:rPr lang="en-US" sz="1100" dirty="0">
                <a:latin typeface="Century Gothic"/>
                <a:ea typeface="Century Gothic"/>
                <a:cs typeface="Century Gothic"/>
                <a:sym typeface="Century Gothic"/>
              </a:rPr>
              <a:t>changes in water quality.</a:t>
            </a:r>
          </a:p>
          <a:p>
            <a:pPr marL="457200" lvl="0" indent="-298450" rtl="0">
              <a:spcBef>
                <a:spcPts val="0"/>
              </a:spcBef>
              <a:buSzPct val="100000"/>
              <a:buFont typeface="Century Gothic"/>
              <a:buChar char="●"/>
            </a:pPr>
            <a:r>
              <a:rPr lang="en-US" sz="1100" dirty="0">
                <a:latin typeface="Century Gothic"/>
                <a:ea typeface="Century Gothic"/>
                <a:cs typeface="Century Gothic"/>
                <a:sym typeface="Century Gothic"/>
              </a:rPr>
              <a:t>Deepwater Horizon: </a:t>
            </a:r>
          </a:p>
          <a:p>
            <a:pPr lvl="0" rtl="0">
              <a:spcBef>
                <a:spcPts val="0"/>
              </a:spcBef>
              <a:buNone/>
            </a:pPr>
            <a:endParaRPr sz="1100" dirty="0">
              <a:latin typeface="Century Gothic"/>
              <a:ea typeface="Century Gothic"/>
              <a:cs typeface="Century Gothic"/>
              <a:sym typeface="Century Gothic"/>
            </a:endParaRPr>
          </a:p>
          <a:p>
            <a:pPr lvl="0" rtl="0">
              <a:spcBef>
                <a:spcPts val="0"/>
              </a:spcBef>
              <a:buNone/>
            </a:pPr>
            <a:r>
              <a:rPr lang="en-US" sz="1100" dirty="0">
                <a:latin typeface="Century Gothic"/>
                <a:ea typeface="Century Gothic"/>
                <a:cs typeface="Century Gothic"/>
                <a:sym typeface="Century Gothic"/>
              </a:rPr>
              <a:t>Katrina picture: </a:t>
            </a:r>
            <a:r>
              <a:rPr lang="en-US" sz="1100" u="sng" dirty="0">
                <a:solidFill>
                  <a:schemeClr val="hlink"/>
                </a:solidFill>
                <a:latin typeface="Century Gothic"/>
                <a:ea typeface="Century Gothic"/>
                <a:cs typeface="Century Gothic"/>
                <a:sym typeface="Century Gothic"/>
                <a:hlinkClick r:id="rId3"/>
              </a:rPr>
              <a:t>http://www.af.mil/News/Article-Display/Article/129978/life-after-katrina-airmen-ready-to-help-again/</a:t>
            </a:r>
          </a:p>
          <a:p>
            <a:pPr lvl="0" rtl="0">
              <a:spcBef>
                <a:spcPts val="0"/>
              </a:spcBef>
              <a:buNone/>
            </a:pPr>
            <a:r>
              <a:rPr lang="en-US" sz="1100" dirty="0">
                <a:latin typeface="Century Gothic"/>
                <a:ea typeface="Century Gothic"/>
                <a:cs typeface="Century Gothic"/>
                <a:sym typeface="Century Gothic"/>
              </a:rPr>
              <a:t>DWH picture: </a:t>
            </a:r>
            <a:r>
              <a:rPr lang="en-US" sz="1100" u="sng" dirty="0">
                <a:solidFill>
                  <a:schemeClr val="hlink"/>
                </a:solidFill>
                <a:latin typeface="Century Gothic"/>
                <a:ea typeface="Century Gothic"/>
                <a:cs typeface="Century Gothic"/>
                <a:sym typeface="Century Gothic"/>
                <a:hlinkClick r:id="rId4"/>
              </a:rPr>
              <a:t>https://www.mmc.gov/priority-topics/offshore-energy-development-and-marine-mammals/gulf-of-mexico-deepwater-horizon-oil-spill-and-marine-mammals/</a:t>
            </a:r>
          </a:p>
          <a:p>
            <a:pPr lvl="0">
              <a:spcBef>
                <a:spcPts val="0"/>
              </a:spcBef>
              <a:buNone/>
            </a:pPr>
            <a:endParaRPr sz="1100" dirty="0">
              <a:latin typeface="Century Gothic"/>
              <a:ea typeface="Century Gothic"/>
              <a:cs typeface="Century Gothic"/>
              <a:sym typeface="Century Gothic"/>
            </a:endParaRPr>
          </a:p>
        </p:txBody>
      </p:sp>
      <p:sp>
        <p:nvSpPr>
          <p:cNvPr id="321" name="Shape 321"/>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13</a:t>
            </a:fld>
            <a:endParaRPr lang="en-US"/>
          </a:p>
        </p:txBody>
      </p:sp>
    </p:spTree>
    <p:extLst>
      <p:ext uri="{BB962C8B-B14F-4D97-AF65-F5344CB8AC3E}">
        <p14:creationId xmlns:p14="http://schemas.microsoft.com/office/powerpoint/2010/main" val="1192193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457200" lvl="0" indent="-298450" rtl="0">
              <a:lnSpc>
                <a:spcPct val="115000"/>
              </a:lnSpc>
              <a:spcBef>
                <a:spcPts val="0"/>
              </a:spcBef>
              <a:buSzPct val="100000"/>
              <a:buFont typeface="Century Gothic"/>
              <a:buChar char="●"/>
            </a:pPr>
            <a:r>
              <a:rPr lang="en-US" sz="1100">
                <a:latin typeface="Century Gothic"/>
                <a:ea typeface="Century Gothic"/>
                <a:cs typeface="Century Gothic"/>
                <a:sym typeface="Century Gothic"/>
              </a:rPr>
              <a:t>Bonnet Carré 1: There is a strong correlation between the 2011 Bonnet Carre spillway opening and an increase in chlorophyll-a and decrease in TSM in the Sound</a:t>
            </a:r>
          </a:p>
          <a:p>
            <a:pPr marL="457200" lvl="0" indent="-298450" rtl="0">
              <a:lnSpc>
                <a:spcPct val="115000"/>
              </a:lnSpc>
              <a:spcBef>
                <a:spcPts val="0"/>
              </a:spcBef>
              <a:buSzPct val="100000"/>
              <a:buFont typeface="Century Gothic"/>
              <a:buChar char="●"/>
            </a:pPr>
            <a:r>
              <a:rPr lang="en-US" sz="1100">
                <a:latin typeface="Century Gothic"/>
                <a:ea typeface="Century Gothic"/>
                <a:cs typeface="Century Gothic"/>
                <a:sym typeface="Century Gothic"/>
              </a:rPr>
              <a:t>Bonnet Carre 2: The 2016 opening resulted in a spike in turbidity and TSM. There was a slight increase in chlorophyll-a concentrations, as well as an overall decrease in salinity.</a:t>
            </a:r>
          </a:p>
          <a:p>
            <a:pPr lvl="0" rtl="0">
              <a:lnSpc>
                <a:spcPct val="90000"/>
              </a:lnSpc>
              <a:spcBef>
                <a:spcPts val="1000"/>
              </a:spcBef>
              <a:buNone/>
            </a:pPr>
            <a:endParaRPr sz="1100">
              <a:latin typeface="Century Gothic"/>
              <a:ea typeface="Century Gothic"/>
              <a:cs typeface="Century Gothic"/>
              <a:sym typeface="Century Gothic"/>
            </a:endParaRPr>
          </a:p>
          <a:p>
            <a:pPr lvl="0" rtl="0">
              <a:lnSpc>
                <a:spcPct val="90000"/>
              </a:lnSpc>
              <a:spcBef>
                <a:spcPts val="1000"/>
              </a:spcBef>
              <a:buNone/>
            </a:pPr>
            <a:r>
              <a:rPr lang="en-US" sz="1100">
                <a:latin typeface="Century Gothic"/>
                <a:ea typeface="Century Gothic"/>
                <a:cs typeface="Century Gothic"/>
                <a:sym typeface="Century Gothic"/>
              </a:rPr>
              <a:t>Lake Pontchartrain Imagry: </a:t>
            </a:r>
            <a:r>
              <a:rPr lang="en-US" sz="1100" u="sng">
                <a:solidFill>
                  <a:schemeClr val="hlink"/>
                </a:solidFill>
                <a:latin typeface="Century Gothic"/>
                <a:ea typeface="Century Gothic"/>
                <a:cs typeface="Century Gothic"/>
                <a:sym typeface="Century Gothic"/>
                <a:hlinkClick r:id="rId3"/>
              </a:rPr>
              <a:t>https://earthobservatory.nasa.gov/NaturalHazards/view.php?id=15419</a:t>
            </a:r>
          </a:p>
          <a:p>
            <a:pPr lvl="0" rtl="0">
              <a:lnSpc>
                <a:spcPct val="90000"/>
              </a:lnSpc>
              <a:spcBef>
                <a:spcPts val="1000"/>
              </a:spcBef>
              <a:buNone/>
            </a:pPr>
            <a:r>
              <a:rPr lang="en-US" sz="1100">
                <a:solidFill>
                  <a:srgbClr val="3F3F3F"/>
                </a:solidFill>
                <a:latin typeface="Century Gothic"/>
                <a:ea typeface="Century Gothic"/>
                <a:cs typeface="Century Gothic"/>
                <a:sym typeface="Century Gothic"/>
              </a:rPr>
              <a:t>Bonnet Carre Image (top): </a:t>
            </a:r>
            <a:r>
              <a:rPr lang="en-US" sz="1100" u="sng">
                <a:solidFill>
                  <a:schemeClr val="hlink"/>
                </a:solidFill>
                <a:latin typeface="Century Gothic"/>
                <a:ea typeface="Century Gothic"/>
                <a:cs typeface="Century Gothic"/>
                <a:sym typeface="Century Gothic"/>
                <a:hlinkClick r:id="rId4"/>
              </a:rPr>
              <a:t>https://www.flickr.com/photos/usacehq/5710676866</a:t>
            </a:r>
          </a:p>
          <a:p>
            <a:pPr lvl="0" rtl="0">
              <a:lnSpc>
                <a:spcPct val="90000"/>
              </a:lnSpc>
              <a:spcBef>
                <a:spcPts val="1000"/>
              </a:spcBef>
              <a:buNone/>
            </a:pPr>
            <a:r>
              <a:rPr lang="en-US" sz="1100">
                <a:solidFill>
                  <a:srgbClr val="3F3F3F"/>
                </a:solidFill>
                <a:latin typeface="Century Gothic"/>
                <a:ea typeface="Century Gothic"/>
                <a:cs typeface="Century Gothic"/>
                <a:sym typeface="Century Gothic"/>
              </a:rPr>
              <a:t>Bonnet Carre Image (bottom): https://www.flickr.com/photos/usacehq/5733663473/in/photolist-9JEwoM-9VTQAD-9GCHgY-9VWVzs-9GzH2p-6YYoj4-9Jnpgx-6YYyhF-6Z3yAm-ksUpoL-6Z3tSW-6Z3ygs-9LjYbe-DnA7rx-Dd2935-CqcAC6-CqczJn-DnA7iX-CqcA9a-9Lmace-9JJf18-9J5MAw-d2htLm-btHNuX-dp4ne7-d1Bg2U-4AtGjX-9LjYcc-6QTk4C-CdJihW-dp4n7u-dp4f4i-dyyngK-dyDQHL-c6WzWy-6ZJn6x-dp4nhy-6ZNmRW-bNiTEn-dyDQRA-9LnLoY-9LnLsN-9LnLoo-9N5BK6-dp4nod-6QTjzL-9LjYdZ-6ZJkYc-9G1ppu-6QPgdt/</a:t>
            </a:r>
          </a:p>
        </p:txBody>
      </p:sp>
      <p:sp>
        <p:nvSpPr>
          <p:cNvPr id="333" name="Shape 333"/>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14</a:t>
            </a:fld>
            <a:endParaRPr lang="en-US"/>
          </a:p>
        </p:txBody>
      </p:sp>
    </p:spTree>
    <p:extLst>
      <p:ext uri="{BB962C8B-B14F-4D97-AF65-F5344CB8AC3E}">
        <p14:creationId xmlns:p14="http://schemas.microsoft.com/office/powerpoint/2010/main" val="326528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457200" lvl="0" indent="-298450" rtl="0">
              <a:lnSpc>
                <a:spcPct val="90000"/>
              </a:lnSpc>
              <a:spcBef>
                <a:spcPts val="100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Major flooding in March of 2016 resulted in a spike in TSM, turbidity, and chlorophyll-a </a:t>
            </a:r>
          </a:p>
          <a:p>
            <a:pPr marL="914400" lvl="1" indent="-298450" rtl="0">
              <a:lnSpc>
                <a:spcPct val="90000"/>
              </a:lnSpc>
              <a:spcBef>
                <a:spcPts val="100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There was also a decrease in salinity</a:t>
            </a:r>
          </a:p>
          <a:p>
            <a:pPr marL="457200" lvl="0" indent="-298450" rtl="0">
              <a:lnSpc>
                <a:spcPct val="90000"/>
              </a:lnSpc>
              <a:spcBef>
                <a:spcPts val="100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It is likely that the combined effects of both the Bonnet </a:t>
            </a:r>
            <a:r>
              <a:rPr lang="en-US" sz="1100" dirty="0" err="1">
                <a:solidFill>
                  <a:srgbClr val="3F3F3F"/>
                </a:solidFill>
                <a:latin typeface="Century Gothic"/>
                <a:ea typeface="Century Gothic"/>
                <a:cs typeface="Century Gothic"/>
                <a:sym typeface="Century Gothic"/>
              </a:rPr>
              <a:t>Carre</a:t>
            </a:r>
            <a:r>
              <a:rPr lang="en-US" sz="1100" dirty="0">
                <a:solidFill>
                  <a:srgbClr val="3F3F3F"/>
                </a:solidFill>
                <a:latin typeface="Century Gothic"/>
                <a:ea typeface="Century Gothic"/>
                <a:cs typeface="Century Gothic"/>
                <a:sym typeface="Century Gothic"/>
              </a:rPr>
              <a:t> opening and flooding event are what contributed to the dramatic spikes in water quality parameters</a:t>
            </a:r>
          </a:p>
          <a:p>
            <a:pPr lvl="0" rtl="0">
              <a:lnSpc>
                <a:spcPct val="90000"/>
              </a:lnSpc>
              <a:spcBef>
                <a:spcPts val="1000"/>
              </a:spcBef>
              <a:buNone/>
            </a:pPr>
            <a:endParaRPr sz="1100" dirty="0">
              <a:solidFill>
                <a:srgbClr val="3F3F3F"/>
              </a:solidFill>
              <a:latin typeface="Century Gothic"/>
              <a:ea typeface="Century Gothic"/>
              <a:cs typeface="Century Gothic"/>
              <a:sym typeface="Century Gothic"/>
            </a:endParaRPr>
          </a:p>
          <a:p>
            <a:pPr lvl="0" rtl="0">
              <a:lnSpc>
                <a:spcPct val="100000"/>
              </a:lnSpc>
              <a:spcBef>
                <a:spcPts val="1000"/>
              </a:spcBef>
              <a:buNone/>
            </a:pPr>
            <a:r>
              <a:rPr lang="en-US" sz="1100" dirty="0">
                <a:solidFill>
                  <a:srgbClr val="3F3F3F"/>
                </a:solidFill>
                <a:latin typeface="Century Gothic"/>
                <a:ea typeface="Century Gothic"/>
                <a:cs typeface="Century Gothic"/>
                <a:sym typeface="Century Gothic"/>
              </a:rPr>
              <a:t>Top Left: https://www.google.com/search?site=imghp&amp;tbm=isch&amp;q=flooding&amp;tbs=sur:fc#imgrc=Xh_w8AqFVSTwTM:</a:t>
            </a:r>
          </a:p>
          <a:p>
            <a:pPr lvl="0" rtl="0">
              <a:lnSpc>
                <a:spcPct val="100000"/>
              </a:lnSpc>
              <a:spcBef>
                <a:spcPts val="1000"/>
              </a:spcBef>
              <a:buNone/>
            </a:pPr>
            <a:r>
              <a:rPr lang="en-US" sz="1100" dirty="0">
                <a:solidFill>
                  <a:srgbClr val="3F3F3F"/>
                </a:solidFill>
                <a:latin typeface="Century Gothic"/>
                <a:ea typeface="Century Gothic"/>
                <a:cs typeface="Century Gothic"/>
                <a:sym typeface="Century Gothic"/>
              </a:rPr>
              <a:t>Bottom Right: </a:t>
            </a:r>
            <a:r>
              <a:rPr lang="en-US" sz="1100" u="sng" dirty="0">
                <a:solidFill>
                  <a:schemeClr val="hlink"/>
                </a:solidFill>
                <a:latin typeface="Century Gothic"/>
                <a:ea typeface="Century Gothic"/>
                <a:cs typeface="Century Gothic"/>
                <a:sym typeface="Century Gothic"/>
                <a:hlinkClick r:id="rId3"/>
              </a:rPr>
              <a:t>https://www.google.com/search?site=imghp&amp;tbm=isch&amp;q=flooding&amp;tbs=sur:fc#imgrc=AY_1qOSh6PT5cM</a:t>
            </a:r>
            <a:r>
              <a:rPr lang="en-US" sz="1100" dirty="0">
                <a:solidFill>
                  <a:srgbClr val="3F3F3F"/>
                </a:solidFill>
                <a:latin typeface="Century Gothic"/>
                <a:ea typeface="Century Gothic"/>
                <a:cs typeface="Century Gothic"/>
                <a:sym typeface="Century Gothic"/>
              </a:rPr>
              <a:t>:</a:t>
            </a:r>
          </a:p>
          <a:p>
            <a:pPr lvl="0" rtl="0">
              <a:lnSpc>
                <a:spcPct val="100000"/>
              </a:lnSpc>
              <a:spcBef>
                <a:spcPts val="1000"/>
              </a:spcBef>
              <a:buNone/>
            </a:pPr>
            <a:r>
              <a:rPr lang="en-US" sz="1100" dirty="0">
                <a:solidFill>
                  <a:srgbClr val="3F3F3F"/>
                </a:solidFill>
                <a:latin typeface="Century Gothic"/>
                <a:ea typeface="Century Gothic"/>
                <a:cs typeface="Century Gothic"/>
                <a:sym typeface="Century Gothic"/>
              </a:rPr>
              <a:t>Top Right: </a:t>
            </a:r>
            <a:r>
              <a:rPr lang="en-US" sz="1100" u="sng" dirty="0">
                <a:solidFill>
                  <a:schemeClr val="hlink"/>
                </a:solidFill>
                <a:latin typeface="Century Gothic"/>
                <a:ea typeface="Century Gothic"/>
                <a:cs typeface="Century Gothic"/>
                <a:sym typeface="Century Gothic"/>
                <a:hlinkClick r:id="rId4"/>
              </a:rPr>
              <a:t>https://www.google.com/search?site=imghp&amp;tbm=isch&amp;q=flooding&amp;tbs=sur:fc#imgrc=GdAAb8Bo7pE2RM</a:t>
            </a:r>
            <a:r>
              <a:rPr lang="en-US" sz="1100" dirty="0">
                <a:solidFill>
                  <a:srgbClr val="3F3F3F"/>
                </a:solidFill>
                <a:latin typeface="Century Gothic"/>
                <a:ea typeface="Century Gothic"/>
                <a:cs typeface="Century Gothic"/>
                <a:sym typeface="Century Gothic"/>
              </a:rPr>
              <a:t>:</a:t>
            </a:r>
          </a:p>
          <a:p>
            <a:pPr lvl="0" rtl="0">
              <a:lnSpc>
                <a:spcPct val="100000"/>
              </a:lnSpc>
              <a:spcBef>
                <a:spcPts val="1000"/>
              </a:spcBef>
              <a:buNone/>
            </a:pPr>
            <a:r>
              <a:rPr lang="en-US" sz="1100" dirty="0">
                <a:solidFill>
                  <a:srgbClr val="3F3F3F"/>
                </a:solidFill>
                <a:latin typeface="Century Gothic"/>
                <a:ea typeface="Century Gothic"/>
                <a:cs typeface="Century Gothic"/>
                <a:sym typeface="Century Gothic"/>
              </a:rPr>
              <a:t>Bottom Left: https://www.google.com/search?site=imghp&amp;tbm=isch&amp;q=flooding&amp;tbs=sur:fc#imgrc=_0Zxrln36vs85M:</a:t>
            </a:r>
          </a:p>
        </p:txBody>
      </p:sp>
      <p:sp>
        <p:nvSpPr>
          <p:cNvPr id="347" name="Shape 347"/>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15</a:t>
            </a:fld>
            <a:endParaRPr lang="en-US"/>
          </a:p>
        </p:txBody>
      </p:sp>
    </p:spTree>
    <p:extLst>
      <p:ext uri="{BB962C8B-B14F-4D97-AF65-F5344CB8AC3E}">
        <p14:creationId xmlns:p14="http://schemas.microsoft.com/office/powerpoint/2010/main" val="3559946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6" name="Shape 35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100">
                <a:latin typeface="Century Gothic"/>
                <a:ea typeface="Century Gothic"/>
                <a:cs typeface="Century Gothic"/>
                <a:sym typeface="Century Gothic"/>
              </a:rPr>
              <a:t>We came across a few issues over the course of this project related to data acquisition and processing.  </a:t>
            </a:r>
          </a:p>
          <a:p>
            <a:pPr marL="0" marR="0" lvl="0" indent="0" algn="l" rtl="0">
              <a:spcBef>
                <a:spcPts val="0"/>
              </a:spcBef>
              <a:buClr>
                <a:schemeClr val="dk1"/>
              </a:buClr>
              <a:buSzPct val="25000"/>
              <a:buFont typeface="Calibri"/>
              <a:buNone/>
            </a:pPr>
            <a:endParaRPr sz="1100">
              <a:latin typeface="Century Gothic"/>
              <a:ea typeface="Century Gothic"/>
              <a:cs typeface="Century Gothic"/>
              <a:sym typeface="Century Gothic"/>
            </a:endParaRPr>
          </a:p>
          <a:p>
            <a:pPr marL="0" marR="0" lvl="0" indent="0" algn="l" rtl="0">
              <a:spcBef>
                <a:spcPts val="0"/>
              </a:spcBef>
              <a:buClr>
                <a:schemeClr val="dk1"/>
              </a:buClr>
              <a:buSzPct val="25000"/>
              <a:buFont typeface="Calibri"/>
              <a:buNone/>
            </a:pPr>
            <a:r>
              <a:rPr lang="en-US" sz="1100">
                <a:latin typeface="Century Gothic"/>
                <a:ea typeface="Century Gothic"/>
                <a:cs typeface="Century Gothic"/>
                <a:sym typeface="Century Gothic"/>
              </a:rPr>
              <a:t>Difficulties with acquiring quality remote sensing data included:</a:t>
            </a:r>
          </a:p>
          <a:p>
            <a:pPr marL="0" marR="0" lvl="0" indent="0" algn="l" rtl="0">
              <a:spcBef>
                <a:spcPts val="0"/>
              </a:spcBef>
              <a:buClr>
                <a:schemeClr val="dk1"/>
              </a:buClr>
              <a:buSzPct val="25000"/>
              <a:buFont typeface="Calibri"/>
              <a:buNone/>
            </a:pPr>
            <a:endParaRPr sz="1100">
              <a:latin typeface="Century Gothic"/>
              <a:ea typeface="Century Gothic"/>
              <a:cs typeface="Century Gothic"/>
              <a:sym typeface="Century Gothic"/>
            </a:endParaRPr>
          </a:p>
          <a:p>
            <a:pPr marL="457200" marR="0" lvl="0" indent="-298450" algn="l" rtl="0">
              <a:spcBef>
                <a:spcPts val="0"/>
              </a:spcBef>
              <a:buSzPct val="100000"/>
              <a:buFont typeface="Century Gothic"/>
              <a:buChar char="-"/>
            </a:pPr>
            <a:r>
              <a:rPr lang="en-US" sz="1100">
                <a:latin typeface="Century Gothic"/>
                <a:ea typeface="Century Gothic"/>
                <a:cs typeface="Century Gothic"/>
                <a:sym typeface="Century Gothic"/>
              </a:rPr>
              <a:t>Cloud cover obscuring the view of the sensors</a:t>
            </a:r>
          </a:p>
          <a:p>
            <a:pPr marL="457200" marR="0" lvl="0" indent="-298450" algn="l" rtl="0">
              <a:spcBef>
                <a:spcPts val="0"/>
              </a:spcBef>
              <a:buSzPct val="100000"/>
              <a:buFont typeface="Century Gothic"/>
              <a:buChar char="-"/>
            </a:pPr>
            <a:r>
              <a:rPr lang="en-US" sz="1100">
                <a:latin typeface="Century Gothic"/>
                <a:ea typeface="Century Gothic"/>
                <a:cs typeface="Century Gothic"/>
                <a:sym typeface="Century Gothic"/>
              </a:rPr>
              <a:t>Large gaps between dates of observed data</a:t>
            </a:r>
          </a:p>
          <a:p>
            <a:pPr marL="457200" marR="0" lvl="0" indent="-298450" algn="l" rtl="0">
              <a:spcBef>
                <a:spcPts val="0"/>
              </a:spcBef>
              <a:buSzPct val="100000"/>
              <a:buFont typeface="Century Gothic"/>
              <a:buChar char="-"/>
            </a:pPr>
            <a:r>
              <a:rPr lang="en-US" sz="1100">
                <a:latin typeface="Century Gothic"/>
                <a:ea typeface="Century Gothic"/>
                <a:cs typeface="Century Gothic"/>
                <a:sym typeface="Century Gothic"/>
              </a:rPr>
              <a:t>Certain parameters were too coarse for accurate analysis</a:t>
            </a:r>
          </a:p>
          <a:p>
            <a:pPr marR="0" lvl="0" algn="l" rtl="0">
              <a:spcBef>
                <a:spcPts val="0"/>
              </a:spcBef>
              <a:buNone/>
            </a:pPr>
            <a:endParaRPr sz="1100">
              <a:latin typeface="Century Gothic"/>
              <a:ea typeface="Century Gothic"/>
              <a:cs typeface="Century Gothic"/>
              <a:sym typeface="Century Gothic"/>
            </a:endParaRPr>
          </a:p>
          <a:p>
            <a:pPr marR="0" lvl="0" algn="l" rtl="0">
              <a:spcBef>
                <a:spcPts val="0"/>
              </a:spcBef>
              <a:buNone/>
            </a:pPr>
            <a:r>
              <a:rPr lang="en-US" sz="1100">
                <a:latin typeface="Century Gothic"/>
                <a:ea typeface="Century Gothic"/>
                <a:cs typeface="Century Gothic"/>
                <a:sym typeface="Century Gothic"/>
              </a:rPr>
              <a:t>Difficulties with In-Situ data include:</a:t>
            </a:r>
          </a:p>
          <a:p>
            <a:pPr marR="0" lvl="0" algn="l" rtl="0">
              <a:spcBef>
                <a:spcPts val="0"/>
              </a:spcBef>
              <a:buNone/>
            </a:pPr>
            <a:endParaRPr sz="1100">
              <a:latin typeface="Century Gothic"/>
              <a:ea typeface="Century Gothic"/>
              <a:cs typeface="Century Gothic"/>
              <a:sym typeface="Century Gothic"/>
            </a:endParaRPr>
          </a:p>
          <a:p>
            <a:pPr marL="457200" marR="0" lvl="0" indent="-298450" algn="l" rtl="0">
              <a:spcBef>
                <a:spcPts val="0"/>
              </a:spcBef>
              <a:buSzPct val="100000"/>
              <a:buFont typeface="Century Gothic"/>
              <a:buChar char="-"/>
            </a:pPr>
            <a:r>
              <a:rPr lang="en-US" sz="1100">
                <a:latin typeface="Century Gothic"/>
                <a:ea typeface="Century Gothic"/>
                <a:cs typeface="Century Gothic"/>
                <a:sym typeface="Century Gothic"/>
              </a:rPr>
              <a:t>Limitations in the parameters that each hydrological monitoring station hosted</a:t>
            </a:r>
          </a:p>
          <a:p>
            <a:pPr marL="457200" marR="0" lvl="0" indent="-298450" algn="l" rtl="0">
              <a:spcBef>
                <a:spcPts val="0"/>
              </a:spcBef>
              <a:buSzPct val="100000"/>
              <a:buFont typeface="Century Gothic"/>
              <a:buChar char="-"/>
            </a:pPr>
            <a:r>
              <a:rPr lang="en-US" sz="1100">
                <a:latin typeface="Century Gothic"/>
                <a:ea typeface="Century Gothic"/>
                <a:cs typeface="Century Gothic"/>
                <a:sym typeface="Century Gothic"/>
              </a:rPr>
              <a:t>Insufficient data prior to 2010</a:t>
            </a:r>
          </a:p>
          <a:p>
            <a:pPr marL="457200" marR="0" lvl="0" indent="-298450" algn="l" rtl="0">
              <a:spcBef>
                <a:spcPts val="0"/>
              </a:spcBef>
              <a:buSzPct val="100000"/>
              <a:buFont typeface="Century Gothic"/>
              <a:buChar char="-"/>
            </a:pPr>
            <a:r>
              <a:rPr lang="en-US" sz="1100">
                <a:latin typeface="Century Gothic"/>
                <a:ea typeface="Century Gothic"/>
                <a:cs typeface="Century Gothic"/>
                <a:sym typeface="Century Gothic"/>
              </a:rPr>
              <a:t>Seasonality of the oyster landings made data difficult to draw comparisons with water quality parameters</a:t>
            </a:r>
          </a:p>
        </p:txBody>
      </p:sp>
      <p:sp>
        <p:nvSpPr>
          <p:cNvPr id="357" name="Shape 35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9525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8" name="Shape 368"/>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lvl="0" rtl="0">
              <a:lnSpc>
                <a:spcPct val="100000"/>
              </a:lnSpc>
              <a:spcBef>
                <a:spcPts val="1000"/>
              </a:spcBef>
              <a:buNone/>
            </a:pPr>
            <a:r>
              <a:rPr lang="en-US" sz="1100">
                <a:solidFill>
                  <a:srgbClr val="3F3F3F"/>
                </a:solidFill>
                <a:latin typeface="Century Gothic"/>
                <a:ea typeface="Century Gothic"/>
                <a:cs typeface="Century Gothic"/>
                <a:sym typeface="Century Gothic"/>
              </a:rPr>
              <a:t>Future work on this project would include an in-depth analysis of land changes to the barrier islands that border the sound to the South.  Degradation of the islands may disrupt the flow of freshwater into and out of the Sound. The resulting increase in salinity could increase oyster mortality and predation.  Additionally work in the future would include researching trends in precipitation, assessing how large rainfall events directly affect water quality.</a:t>
            </a:r>
          </a:p>
          <a:p>
            <a:pPr lvl="0" rtl="0">
              <a:lnSpc>
                <a:spcPct val="100000"/>
              </a:lnSpc>
              <a:spcBef>
                <a:spcPts val="1000"/>
              </a:spcBef>
              <a:buNone/>
            </a:pPr>
            <a:r>
              <a:rPr lang="en-US" sz="1100">
                <a:solidFill>
                  <a:srgbClr val="3F3F3F"/>
                </a:solidFill>
                <a:latin typeface="Century Gothic"/>
                <a:ea typeface="Century Gothic"/>
                <a:cs typeface="Century Gothic"/>
                <a:sym typeface="Century Gothic"/>
              </a:rPr>
              <a:t>Image (top): https://www.google.com/search?site=imghp&amp;tbs=sur%3Afc&amp;tbm=isch&amp;sa=1&amp;q=mobile+bay%2C+map&amp;oq=mobile+bay%2C+map&amp;gs_l=psy-ab.3..0j0i5i30k1j0i8i30k1l2.11382.12389.0.12692.5.5.0.0.0.0.142.467.0j4.4.0....0...1.1.64.psy-ab..1.4.467...0i67k1.NJ7Du1W_M_o#imgrc=znHquZEaoEMUkM:</a:t>
            </a:r>
          </a:p>
        </p:txBody>
      </p:sp>
      <p:sp>
        <p:nvSpPr>
          <p:cNvPr id="369" name="Shape 36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45019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4" name="Shape 3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100">
                <a:latin typeface="Century Gothic"/>
                <a:ea typeface="Century Gothic"/>
                <a:cs typeface="Century Gothic"/>
                <a:sym typeface="Century Gothic"/>
              </a:rPr>
              <a:t>Our data suggests a number of things.  </a:t>
            </a:r>
          </a:p>
          <a:p>
            <a:pPr marL="0" marR="0" lvl="0" indent="0" algn="l" rtl="0">
              <a:spcBef>
                <a:spcPts val="0"/>
              </a:spcBef>
              <a:spcAft>
                <a:spcPts val="0"/>
              </a:spcAft>
              <a:buClr>
                <a:schemeClr val="dk1"/>
              </a:buClr>
              <a:buSzPct val="25000"/>
              <a:buFont typeface="Calibri"/>
              <a:buNone/>
            </a:pPr>
            <a:endParaRPr sz="1100">
              <a:latin typeface="Century Gothic"/>
              <a:ea typeface="Century Gothic"/>
              <a:cs typeface="Century Gothic"/>
              <a:sym typeface="Century Gothic"/>
            </a:endParaRPr>
          </a:p>
          <a:p>
            <a:pPr marL="457200" marR="0" lvl="0" indent="-298450" algn="l" rtl="0">
              <a:spcBef>
                <a:spcPts val="0"/>
              </a:spcBef>
              <a:spcAft>
                <a:spcPts val="0"/>
              </a:spcAft>
              <a:buSzPct val="100000"/>
              <a:buFont typeface="Century Gothic"/>
              <a:buChar char="-"/>
            </a:pPr>
            <a:r>
              <a:rPr lang="en-US" sz="1100">
                <a:latin typeface="Century Gothic"/>
                <a:ea typeface="Century Gothic"/>
                <a:cs typeface="Century Gothic"/>
                <a:sym typeface="Century Gothic"/>
              </a:rPr>
              <a:t>The first is an increase in the variability of water quality parameters over time, specifically in response to these major environmental disturbances</a:t>
            </a:r>
          </a:p>
          <a:p>
            <a:pPr marL="457200" marR="0" lvl="0" indent="-298450" algn="l" rtl="0">
              <a:spcBef>
                <a:spcPts val="0"/>
              </a:spcBef>
              <a:spcAft>
                <a:spcPts val="0"/>
              </a:spcAft>
              <a:buSzPct val="100000"/>
              <a:buFont typeface="Century Gothic"/>
              <a:buChar char="-"/>
            </a:pPr>
            <a:r>
              <a:rPr lang="en-US" sz="1100">
                <a:latin typeface="Century Gothic"/>
                <a:ea typeface="Century Gothic"/>
                <a:cs typeface="Century Gothic"/>
                <a:sym typeface="Century Gothic"/>
              </a:rPr>
              <a:t>To begin our project we hypothesized that the salinity in the Sound may be increasing which in turn was harming oyster populations.  Our data suggests that this may not necessarily be the case, and instead there is a more complicated salinity / freshwater relationship going on</a:t>
            </a:r>
          </a:p>
          <a:p>
            <a:pPr marL="457200" marR="0" lvl="0" indent="-298450" algn="l" rtl="0">
              <a:spcBef>
                <a:spcPts val="0"/>
              </a:spcBef>
              <a:spcAft>
                <a:spcPts val="0"/>
              </a:spcAft>
              <a:buSzPct val="100000"/>
              <a:buFont typeface="Century Gothic"/>
              <a:buChar char="-"/>
            </a:pPr>
            <a:r>
              <a:rPr lang="en-US" sz="1100">
                <a:latin typeface="Century Gothic"/>
                <a:ea typeface="Century Gothic"/>
                <a:cs typeface="Century Gothic"/>
                <a:sym typeface="Century Gothic"/>
              </a:rPr>
              <a:t>Finally, we have concluded that there are severe limitations in the availability of remotely sensed data near coastlines and marshlands.  Improvements in technology and research is needed to improve remote sensing data in these areas.</a:t>
            </a:r>
          </a:p>
          <a:p>
            <a:pPr marL="0" marR="0" lvl="0" indent="0" algn="l" rtl="0">
              <a:spcBef>
                <a:spcPts val="0"/>
              </a:spcBef>
              <a:spcAft>
                <a:spcPts val="0"/>
              </a:spcAft>
              <a:buClr>
                <a:schemeClr val="dk1"/>
              </a:buClr>
              <a:buSzPct val="25000"/>
              <a:buFont typeface="Calibri"/>
              <a:buNone/>
            </a:pPr>
            <a:endParaRPr sz="1100">
              <a:latin typeface="Century Gothic"/>
              <a:ea typeface="Century Gothic"/>
              <a:cs typeface="Century Gothic"/>
              <a:sym typeface="Century Gothic"/>
            </a:endParaRPr>
          </a:p>
          <a:p>
            <a:pPr marL="0" marR="0" lvl="0" indent="0" algn="l" rtl="0">
              <a:spcBef>
                <a:spcPts val="0"/>
              </a:spcBef>
              <a:spcAft>
                <a:spcPts val="0"/>
              </a:spcAft>
              <a:buClr>
                <a:schemeClr val="dk1"/>
              </a:buClr>
              <a:buSzPct val="25000"/>
              <a:buFont typeface="Calibri"/>
              <a:buNone/>
            </a:pPr>
            <a:r>
              <a:rPr lang="en-US" sz="1100">
                <a:latin typeface="Century Gothic"/>
                <a:ea typeface="Century Gothic"/>
                <a:cs typeface="Century Gothic"/>
                <a:sym typeface="Century Gothic"/>
              </a:rPr>
              <a:t>Images were provided by our partners.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85" name="Shape 38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6943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5" name="Shape 39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100">
                <a:latin typeface="Century Gothic"/>
                <a:ea typeface="Century Gothic"/>
                <a:cs typeface="Century Gothic"/>
                <a:sym typeface="Century Gothic"/>
              </a:rPr>
              <a:t>We have a number of people we would to thank for their hard work and commitment to our success over the past ten weeks.  First, the MSWRI Team led by our Center Lead, Emily Gotschalk.  We would also like to thank our science advisors, Dr. Kenton Ross here at Langley, as well as Ben Holt and Dr. Severine Fournier at JPL.  Finally we would like to that our partners at the Mississippi Department of Marine Resources for their confidence in us to tackle this issue.</a:t>
            </a:r>
          </a:p>
        </p:txBody>
      </p:sp>
      <p:sp>
        <p:nvSpPr>
          <p:cNvPr id="396" name="Shape 39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085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 name="Shape 10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100">
                <a:latin typeface="Century Gothic"/>
                <a:ea typeface="Century Gothic"/>
                <a:cs typeface="Century Gothic"/>
                <a:sym typeface="Century Gothic"/>
              </a:rPr>
              <a:t>Why oysters?  Why is the research that we have done important?  </a:t>
            </a:r>
          </a:p>
          <a:p>
            <a:pPr marL="0" marR="0" lvl="0" indent="0" algn="l" rtl="0">
              <a:spcBef>
                <a:spcPts val="0"/>
              </a:spcBef>
              <a:buClr>
                <a:schemeClr val="dk1"/>
              </a:buClr>
              <a:buSzPct val="25000"/>
              <a:buFont typeface="Calibri"/>
              <a:buNone/>
            </a:pPr>
            <a:endParaRPr sz="1100">
              <a:latin typeface="Century Gothic"/>
              <a:ea typeface="Century Gothic"/>
              <a:cs typeface="Century Gothic"/>
              <a:sym typeface="Century Gothic"/>
            </a:endParaRPr>
          </a:p>
          <a:p>
            <a:pPr marL="0" marR="0" lvl="0" indent="0" algn="l" rtl="0">
              <a:spcBef>
                <a:spcPts val="0"/>
              </a:spcBef>
              <a:buClr>
                <a:schemeClr val="dk1"/>
              </a:buClr>
              <a:buSzPct val="25000"/>
              <a:buFont typeface="Calibri"/>
              <a:buNone/>
            </a:pPr>
            <a:r>
              <a:rPr lang="en-US" sz="1100">
                <a:latin typeface="Century Gothic"/>
                <a:ea typeface="Century Gothic"/>
                <a:cs typeface="Century Gothic"/>
                <a:sym typeface="Century Gothic"/>
              </a:rPr>
              <a:t>Oysters are vital to both the environment and economy of coastal Mississippi and the surrounding area.</a:t>
            </a:r>
          </a:p>
          <a:p>
            <a:pPr marL="0" marR="0" lvl="0" indent="0" algn="l" rtl="0">
              <a:spcBef>
                <a:spcPts val="0"/>
              </a:spcBef>
              <a:buClr>
                <a:schemeClr val="dk1"/>
              </a:buClr>
              <a:buSzPct val="25000"/>
              <a:buFont typeface="Calibri"/>
              <a:buNone/>
            </a:pPr>
            <a:endParaRPr sz="1100" b="1">
              <a:latin typeface="Century Gothic"/>
              <a:ea typeface="Century Gothic"/>
              <a:cs typeface="Century Gothic"/>
              <a:sym typeface="Century Gothic"/>
            </a:endParaRPr>
          </a:p>
          <a:p>
            <a:pPr marL="0" marR="0" lvl="0" indent="0" algn="l" rtl="0">
              <a:spcBef>
                <a:spcPts val="0"/>
              </a:spcBef>
              <a:buClr>
                <a:schemeClr val="dk1"/>
              </a:buClr>
              <a:buSzPct val="25000"/>
              <a:buFont typeface="Calibri"/>
              <a:buNone/>
            </a:pPr>
            <a:r>
              <a:rPr lang="en-US" sz="1100" b="1">
                <a:latin typeface="Century Gothic"/>
                <a:ea typeface="Century Gothic"/>
                <a:cs typeface="Century Gothic"/>
                <a:sym typeface="Century Gothic"/>
              </a:rPr>
              <a:t>Environmentally: </a:t>
            </a:r>
            <a:r>
              <a:rPr lang="en-US" sz="1100">
                <a:latin typeface="Century Gothic"/>
                <a:ea typeface="Century Gothic"/>
                <a:cs typeface="Century Gothic"/>
                <a:sym typeface="Century Gothic"/>
              </a:rPr>
              <a:t> Oysters improve water quality by filtering up to 50 gallons of water per day.  Oyster reefs provide habitat for many other marine species from finfish to shellfish to crustaceans.  Oyster reefs also protect coastlines from damaging waves and storm surge.</a:t>
            </a:r>
          </a:p>
          <a:p>
            <a:pPr marL="0" marR="0" lvl="0" indent="0" algn="l" rtl="0">
              <a:spcBef>
                <a:spcPts val="0"/>
              </a:spcBef>
              <a:buClr>
                <a:schemeClr val="dk1"/>
              </a:buClr>
              <a:buSzPct val="25000"/>
              <a:buFont typeface="Calibri"/>
              <a:buNone/>
            </a:pPr>
            <a:endParaRPr sz="1100" b="1">
              <a:latin typeface="Century Gothic"/>
              <a:ea typeface="Century Gothic"/>
              <a:cs typeface="Century Gothic"/>
              <a:sym typeface="Century Gothic"/>
            </a:endParaRPr>
          </a:p>
          <a:p>
            <a:pPr marL="0" marR="0" lvl="0" indent="0" algn="l" rtl="0">
              <a:spcBef>
                <a:spcPts val="0"/>
              </a:spcBef>
              <a:buClr>
                <a:schemeClr val="dk1"/>
              </a:buClr>
              <a:buSzPct val="25000"/>
              <a:buFont typeface="Calibri"/>
              <a:buNone/>
            </a:pPr>
            <a:r>
              <a:rPr lang="en-US" sz="1100" b="1">
                <a:latin typeface="Century Gothic"/>
                <a:ea typeface="Century Gothic"/>
                <a:cs typeface="Century Gothic"/>
                <a:sym typeface="Century Gothic"/>
              </a:rPr>
              <a:t>Economically:</a:t>
            </a:r>
            <a:r>
              <a:rPr lang="en-US" sz="1100">
                <a:latin typeface="Century Gothic"/>
                <a:ea typeface="Century Gothic"/>
                <a:cs typeface="Century Gothic"/>
                <a:sym typeface="Century Gothic"/>
              </a:rPr>
              <a:t>  Oyster harvesting is a major player in both the local and regional economy of the Gulf....the field provides jobs and livelihood to thousands of people. </a:t>
            </a:r>
          </a:p>
          <a:p>
            <a:pPr marL="0" marR="0" lvl="0" indent="0" algn="l" rtl="0">
              <a:spcBef>
                <a:spcPts val="0"/>
              </a:spcBef>
              <a:buClr>
                <a:schemeClr val="dk1"/>
              </a:buClr>
              <a:buSzPct val="25000"/>
              <a:buFont typeface="Calibri"/>
              <a:buNone/>
            </a:pPr>
            <a:endParaRPr sz="1100">
              <a:latin typeface="Century Gothic"/>
              <a:ea typeface="Century Gothic"/>
              <a:cs typeface="Century Gothic"/>
              <a:sym typeface="Century Gothic"/>
            </a:endParaRPr>
          </a:p>
          <a:p>
            <a:pPr marL="0" marR="0" lvl="0" indent="0" algn="l" rtl="0">
              <a:spcBef>
                <a:spcPts val="0"/>
              </a:spcBef>
              <a:buClr>
                <a:schemeClr val="dk1"/>
              </a:buClr>
              <a:buSzPct val="25000"/>
              <a:buFont typeface="Calibri"/>
              <a:buNone/>
            </a:pPr>
            <a:r>
              <a:rPr lang="en-US" sz="1100">
                <a:latin typeface="Century Gothic"/>
                <a:ea typeface="Century Gothic"/>
                <a:cs typeface="Century Gothic"/>
                <a:sym typeface="Century Gothic"/>
              </a:rPr>
              <a:t>Image (top): </a:t>
            </a:r>
            <a:r>
              <a:rPr lang="en-US" sz="1100" u="sng">
                <a:solidFill>
                  <a:schemeClr val="hlink"/>
                </a:solidFill>
                <a:latin typeface="Century Gothic"/>
                <a:ea typeface="Century Gothic"/>
                <a:cs typeface="Century Gothic"/>
                <a:sym typeface="Century Gothic"/>
                <a:hlinkClick r:id="rId3"/>
              </a:rPr>
              <a:t>https://www.flickr.com/photos/armyengineersnorfolk/6299229318</a:t>
            </a:r>
          </a:p>
          <a:p>
            <a:pPr marL="0" marR="0" lvl="0" indent="0" algn="l" rtl="0">
              <a:spcBef>
                <a:spcPts val="0"/>
              </a:spcBef>
              <a:buClr>
                <a:schemeClr val="dk1"/>
              </a:buClr>
              <a:buSzPct val="25000"/>
              <a:buFont typeface="Calibri"/>
              <a:buNone/>
            </a:pPr>
            <a:r>
              <a:rPr lang="en-US" sz="1100">
                <a:latin typeface="Century Gothic"/>
                <a:ea typeface="Century Gothic"/>
                <a:cs typeface="Century Gothic"/>
                <a:sym typeface="Century Gothic"/>
              </a:rPr>
              <a:t>Image (bottom): https://www.flickr.com/photos/pauljill/3252265364/in/photolist-5XoHbL-4QcwJK-PLsmGL-j6uagD-7EYkcG-3VpybY-5dkSvB-4PxMu6-oJYbc-6gbaVW-arh2VL-7DAqJ-4XVctR-9k7uwL-5XoHgy-vTVYHM-5bvvsg-oiRvz-5cAsdd-GV9Qy-4dUc1S-fziMu-7rZu8S-tD9V8c-5wvMiS-5gXDbv-TmnJsm-dCUkZt-4QgMcW-bM6e7-trarKD-e1gZrG-84WvqJ-fb2gEw-7b5t3V-9MsQyP-9xAnZu-8XK65Z-R1KBmB-eKY6Hh-qFA2e4-mLjBKc-dqdnQi-6Xbb6r-eC4gjL-vKTUx-4RiC6p-5X6Nsz-7Gc36v-5Jfmjk</a:t>
            </a:r>
          </a:p>
        </p:txBody>
      </p:sp>
      <p:sp>
        <p:nvSpPr>
          <p:cNvPr id="103" name="Shape 10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04382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lvl="0" rtl="0">
              <a:lnSpc>
                <a:spcPct val="90000"/>
              </a:lnSpc>
              <a:spcBef>
                <a:spcPts val="0"/>
              </a:spcBef>
              <a:buNone/>
            </a:pPr>
            <a:r>
              <a:rPr lang="en-US" sz="1100">
                <a:latin typeface="Century Gothic"/>
                <a:ea typeface="Century Gothic"/>
                <a:cs typeface="Century Gothic"/>
                <a:sym typeface="Century Gothic"/>
              </a:rPr>
              <a:t>There has been a sharp decline in oyster productivity within the Sound since 2002...nearly 90% decline.  This has already begun to negatively affect both the economy and environment of the Sound and it may only get worse.  </a:t>
            </a:r>
          </a:p>
          <a:p>
            <a:pPr lvl="0" rtl="0">
              <a:lnSpc>
                <a:spcPct val="90000"/>
              </a:lnSpc>
              <a:spcBef>
                <a:spcPts val="0"/>
              </a:spcBef>
              <a:buNone/>
            </a:pPr>
            <a:endParaRPr sz="1100">
              <a:latin typeface="Century Gothic"/>
              <a:ea typeface="Century Gothic"/>
              <a:cs typeface="Century Gothic"/>
              <a:sym typeface="Century Gothic"/>
            </a:endParaRPr>
          </a:p>
          <a:p>
            <a:pPr lvl="0" rtl="0">
              <a:lnSpc>
                <a:spcPct val="90000"/>
              </a:lnSpc>
              <a:spcBef>
                <a:spcPts val="0"/>
              </a:spcBef>
              <a:buNone/>
            </a:pPr>
            <a:r>
              <a:rPr lang="en-US" sz="1100">
                <a:latin typeface="Century Gothic"/>
                <a:ea typeface="Century Gothic"/>
                <a:cs typeface="Century Gothic"/>
                <a:sym typeface="Century Gothic"/>
              </a:rPr>
              <a:t>Image (left): https://www.flickr.com/photos/tjfinamore/18006387775/in/photolist-trarKD-e1gZrG-84WvqJ-fb2gEw-7b5t3V-9MsQyP-9xAnZu-8XK65Z-R1KBmB-eKY6Hh-qFA2e4-mLjBKc-dqdnQi-6Xbb6r-eC4gjL-vKTUx-4RiC6p-5X6Nsz-7Gc36v-5Jfmjk-5rEAmf-5XzjeQ-fsXZTk-bRra4c-XaeeEF-6sJX9a-cCEHeu-7PMBEZ-e4yiRw-9U8yA-REWv8f-eC4eUC-baicEF-eDEeGy-2cvtx-5rE8RQ-vKTUA-fCBaku-eC14pR-7n3Z1-eC4fjS-ekMo4G-5Qje1W-b6kcVV-44QWc-7b5sNK-5inRv-fCKJ5W-52ZBst-7Cnbiy</a:t>
            </a:r>
          </a:p>
          <a:p>
            <a:pPr lvl="0" rtl="0">
              <a:lnSpc>
                <a:spcPct val="90000"/>
              </a:lnSpc>
              <a:spcBef>
                <a:spcPts val="0"/>
              </a:spcBef>
              <a:buNone/>
            </a:pPr>
            <a:r>
              <a:rPr lang="en-US" sz="1100">
                <a:latin typeface="Century Gothic"/>
                <a:ea typeface="Century Gothic"/>
                <a:cs typeface="Century Gothic"/>
                <a:sym typeface="Century Gothic"/>
              </a:rPr>
              <a:t>Image (middle): https://www.google.com/search?site=imghp&amp;tbm=isch&amp;q=oysters&amp;tbs=sur:fc#imgrc=XTRZ-x-VJ4491M:</a:t>
            </a:r>
          </a:p>
          <a:p>
            <a:pPr lvl="0" rtl="0">
              <a:lnSpc>
                <a:spcPct val="90000"/>
              </a:lnSpc>
              <a:spcBef>
                <a:spcPts val="0"/>
              </a:spcBef>
              <a:buNone/>
            </a:pPr>
            <a:r>
              <a:rPr lang="en-US" sz="1100">
                <a:latin typeface="Century Gothic"/>
                <a:ea typeface="Century Gothic"/>
                <a:cs typeface="Century Gothic"/>
                <a:sym typeface="Century Gothic"/>
              </a:rPr>
              <a:t>Image (right): https://www.flickr.com/photos/armyengineersnorfolk/8148450636/in/photolist-dLznxH-dLzpaT-dLEWZE-8Layhs-bNkAPK-bv88eb-nKdNgr-bSSjeT-nKdMXF-bSSje6-o2Hn4e-bzqWzd-o2HmGT-dq3Vnj-8LaFYL-nKeMV2-dq3J8P-VWLCVQ-aSSi4K-bv88a3-dLEWo1-bzqWAd-dLzpeZ-bNkANZ-dq3KTT-bzqWBJ-aSSjog-dq3JiK-dq3L4R-dq3W6s-o2Aop1-o2BDb5-dq3Lga-dq3Uxj-dq3Kkr-Nh1Lgh-dq3JvF-dLzppF-dq3Wud-bNkAMz-dq3K7D-dq3Wg7-dq3JGT-aSSaRr-dq3VcE-yk6GmW-tKHnmh-dLzp56-dLzoDr-bv884u</a:t>
            </a:r>
          </a:p>
        </p:txBody>
      </p:sp>
      <p:sp>
        <p:nvSpPr>
          <p:cNvPr id="116" name="Shape 11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94583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 name="Shape 13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lvl="0" rtl="0">
              <a:lnSpc>
                <a:spcPct val="90000"/>
              </a:lnSpc>
              <a:spcBef>
                <a:spcPts val="0"/>
              </a:spcBef>
              <a:buNone/>
            </a:pPr>
            <a:r>
              <a:rPr lang="en-US" sz="1100" dirty="0">
                <a:latin typeface="Century Gothic"/>
                <a:ea typeface="Century Gothic"/>
                <a:cs typeface="Century Gothic"/>
                <a:sym typeface="Century Gothic"/>
              </a:rPr>
              <a:t>Study area - entire extent of Mississippi Sound - East from Mobile Bay, West to Lake Borgne and South into the Louisiana marshlands.  Two particular areas of interests - Western Sound and Biloxi Marsh.  Western Sound because 97% of Mississippi’s oysters are harvested there.  Biloxi Marsh due to its proximity to the sound itself, as well as the role it plays in diverting freshwater flowing into the sound.</a:t>
            </a:r>
          </a:p>
          <a:p>
            <a:pPr lvl="0" rtl="0">
              <a:lnSpc>
                <a:spcPct val="90000"/>
              </a:lnSpc>
              <a:spcBef>
                <a:spcPts val="0"/>
              </a:spcBef>
              <a:buNone/>
            </a:pPr>
            <a:endParaRPr sz="1100" dirty="0">
              <a:latin typeface="Century Gothic"/>
              <a:ea typeface="Century Gothic"/>
              <a:cs typeface="Century Gothic"/>
              <a:sym typeface="Century Gothic"/>
            </a:endParaRPr>
          </a:p>
          <a:p>
            <a:pPr lvl="0" rtl="0">
              <a:lnSpc>
                <a:spcPct val="90000"/>
              </a:lnSpc>
              <a:spcBef>
                <a:spcPts val="0"/>
              </a:spcBef>
              <a:buNone/>
            </a:pPr>
            <a:r>
              <a:rPr lang="en-US" sz="1100" dirty="0">
                <a:latin typeface="Century Gothic"/>
                <a:ea typeface="Century Gothic"/>
                <a:cs typeface="Century Gothic"/>
                <a:sym typeface="Century Gothic"/>
              </a:rPr>
              <a:t>Earth Observations - Explored the capabilities of many EO Satellites that could assess water quality.  We found that Landsat 5,7,8 and Aqua MODIS were the most useful to us.  SMAP and Sentinel-2 were not as useful due to limitations in the availability of imagery near coastlines / marshlands.</a:t>
            </a:r>
          </a:p>
        </p:txBody>
      </p:sp>
      <p:sp>
        <p:nvSpPr>
          <p:cNvPr id="133" name="Shape 13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89877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100">
                <a:latin typeface="Century Gothic"/>
                <a:ea typeface="Century Gothic"/>
                <a:cs typeface="Century Gothic"/>
                <a:sym typeface="Century Gothic"/>
              </a:rPr>
              <a:t>The decline in oyster production came to light following a number of environmental disturbances that took place in the area.  Our team chose a number of these events to take a closer took at.  Namely, Hurricane Katrina (2005), The Deepwater Horizon Disaster (2010) Flooding events of 2011 and 2016, and the resulting openings of the Bonnet Carre Spillway.</a:t>
            </a:r>
          </a:p>
          <a:p>
            <a:pPr marL="0" marR="0" lvl="0" indent="0" algn="l" rtl="0">
              <a:spcBef>
                <a:spcPts val="0"/>
              </a:spcBef>
              <a:buClr>
                <a:schemeClr val="dk1"/>
              </a:buClr>
              <a:buSzPct val="25000"/>
              <a:buFont typeface="Calibri"/>
              <a:buNone/>
            </a:pPr>
            <a:endParaRPr sz="1100">
              <a:latin typeface="Century Gothic"/>
              <a:ea typeface="Century Gothic"/>
              <a:cs typeface="Century Gothic"/>
              <a:sym typeface="Century Gothic"/>
            </a:endParaRPr>
          </a:p>
          <a:p>
            <a:pPr marL="0" marR="0" lvl="0" indent="0" algn="l" rtl="0">
              <a:spcBef>
                <a:spcPts val="0"/>
              </a:spcBef>
              <a:buClr>
                <a:schemeClr val="dk1"/>
              </a:buClr>
              <a:buSzPct val="25000"/>
              <a:buFont typeface="Calibri"/>
              <a:buNone/>
            </a:pPr>
            <a:r>
              <a:rPr lang="en-US" sz="1100">
                <a:latin typeface="Century Gothic"/>
                <a:ea typeface="Century Gothic"/>
                <a:cs typeface="Century Gothic"/>
                <a:sym typeface="Century Gothic"/>
              </a:rPr>
              <a:t>Image (top left): https://www.flickr.com/photos/gsfc/4922919267/in/photolist-8v2fop-DXbBV-DXcMw-DXfSa-DXcK1-DXfGH-DXeir-83jqi-DXd7x-5Boyap-4jm2D-DXc5m-2j78e4-4s9WB-4rLpY-4rLsu-DXdx2-DXeFY-DXcy2-DXaqT-8gUm9-8gUCq-DXbrW-DXfci-4qhLE-4iQHz-DXb4Z-4rLoD-4iQJ6-5EZ99a-4rLgA-8gUsu-4rLkp-cEEbkm-4v7r8-DXaF1-4iQHW-4s9Sq-4iQHJ-4v7pa-4s9Wq-hzxP7-8gUaP-DXbFE-84WJo-8v5kxq-8v2fjH-aLhac-84WG5-8gVgp</a:t>
            </a:r>
          </a:p>
          <a:p>
            <a:pPr marL="0" marR="0" lvl="0" indent="0" algn="l" rtl="0">
              <a:spcBef>
                <a:spcPts val="0"/>
              </a:spcBef>
              <a:buClr>
                <a:schemeClr val="dk1"/>
              </a:buClr>
              <a:buSzPct val="25000"/>
              <a:buFont typeface="Calibri"/>
              <a:buNone/>
            </a:pPr>
            <a:r>
              <a:rPr lang="en-US" sz="1100">
                <a:latin typeface="Century Gothic"/>
                <a:ea typeface="Century Gothic"/>
                <a:cs typeface="Century Gothic"/>
                <a:sym typeface="Century Gothic"/>
              </a:rPr>
              <a:t>Image (bottom left): </a:t>
            </a:r>
            <a:r>
              <a:rPr lang="en-US" sz="1100" u="sng">
                <a:solidFill>
                  <a:schemeClr val="hlink"/>
                </a:solidFill>
                <a:latin typeface="Century Gothic"/>
                <a:ea typeface="Century Gothic"/>
                <a:cs typeface="Century Gothic"/>
                <a:sym typeface="Century Gothic"/>
                <a:hlinkClick r:id="rId3"/>
              </a:rPr>
              <a:t>https://www.flickr.com/photos/armyengineersnorfolk/6299229318</a:t>
            </a:r>
          </a:p>
          <a:p>
            <a:pPr marL="0" marR="0" lvl="0" indent="0" algn="l" rtl="0">
              <a:spcBef>
                <a:spcPts val="0"/>
              </a:spcBef>
              <a:buClr>
                <a:schemeClr val="dk1"/>
              </a:buClr>
              <a:buSzPct val="25000"/>
              <a:buFont typeface="Calibri"/>
              <a:buNone/>
            </a:pPr>
            <a:r>
              <a:rPr lang="en-US" sz="1100">
                <a:latin typeface="Century Gothic"/>
                <a:ea typeface="Century Gothic"/>
                <a:cs typeface="Century Gothic"/>
                <a:sym typeface="Century Gothic"/>
              </a:rPr>
              <a:t>Image (bottom middle): https://www.google.com/search?site=imghp&amp;tbs=sur%3Afc&amp;tbm=isch&amp;sa=1&amp;q=deepwater+horizon+spill&amp;oq=deepwater+horizon+spill&amp;gs_l=psy-ab.3..0j0i30k1j0i5i30k1j0i8i30k1.5826.6751.0.6960.6.6.0.0.0.0.117.559.0j5.5.0....0...1.1.64.psy-ab..1.5.559...0i67k1.hnuP_oBXBMo#imgrc=LyULhj7g3dHGkM:</a:t>
            </a:r>
          </a:p>
          <a:p>
            <a:pPr marL="0" marR="0" lvl="0" indent="0" algn="l" rtl="0">
              <a:spcBef>
                <a:spcPts val="0"/>
              </a:spcBef>
              <a:buClr>
                <a:schemeClr val="dk1"/>
              </a:buClr>
              <a:buSzPct val="25000"/>
              <a:buFont typeface="Calibri"/>
              <a:buNone/>
            </a:pPr>
            <a:r>
              <a:rPr lang="en-US" sz="1100">
                <a:latin typeface="Century Gothic"/>
                <a:ea typeface="Century Gothic"/>
                <a:cs typeface="Century Gothic"/>
                <a:sym typeface="Century Gothic"/>
              </a:rPr>
              <a:t>Image (bottom right): https://www.google.com/search?site=imghp&amp;tbs=sur%3Afc&amp;tbm=isch&amp;sa=1&amp;q=mississippi+river+flooding&amp;oq=mississippi+river+flooding&amp;gs_l=psy-ab.3..0l4.63008.66111.0.66318.26.19.0.0.0.0.292.2550.0j12j3.15.0....0...1.1.64.psy-ab..11.15.2549...0i67k1.Qtsw1TQ8I5E#imgrc=G2HpFTOq_Ts95M:</a:t>
            </a:r>
          </a:p>
        </p:txBody>
      </p:sp>
      <p:sp>
        <p:nvSpPr>
          <p:cNvPr id="166" name="Shape 16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9463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4" name="Shape 1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100" dirty="0">
                <a:latin typeface="Century Gothic"/>
                <a:ea typeface="Century Gothic"/>
                <a:cs typeface="Century Gothic"/>
                <a:sym typeface="Century Gothic"/>
              </a:rPr>
              <a:t>We gathered both in-situ and remotely sensed data on many water quality parameters including chlorophyll, water discharge, gage height, turbidity, TSM and salinity.  We compiled these datasets into monthly and yearly averages before cross comparing them with each other and with oyster catch data in an attempt to create </a:t>
            </a:r>
            <a:r>
              <a:rPr lang="en-US" sz="1100" dirty="0" smtClean="0">
                <a:latin typeface="Century Gothic"/>
                <a:ea typeface="Century Gothic"/>
                <a:cs typeface="Century Gothic"/>
                <a:sym typeface="Century Gothic"/>
              </a:rPr>
              <a:t>correlations.  </a:t>
            </a:r>
            <a:r>
              <a:rPr lang="en-US" sz="1100" dirty="0">
                <a:latin typeface="Century Gothic"/>
                <a:ea typeface="Century Gothic"/>
                <a:cs typeface="Century Gothic"/>
                <a:sym typeface="Century Gothic"/>
              </a:rPr>
              <a:t>We specifically looked at how these correlations matched up with the occurrences of environmental events to create our case studies.  We ran our remotely sensed NASA EO data through data processors and refined them in </a:t>
            </a:r>
            <a:r>
              <a:rPr lang="en-US" sz="1100" dirty="0" err="1">
                <a:latin typeface="Century Gothic"/>
                <a:ea typeface="Century Gothic"/>
                <a:cs typeface="Century Gothic"/>
                <a:sym typeface="Century Gothic"/>
              </a:rPr>
              <a:t>ArcMAP</a:t>
            </a:r>
            <a:r>
              <a:rPr lang="en-US" sz="1100" dirty="0">
                <a:latin typeface="Century Gothic"/>
                <a:ea typeface="Century Gothic"/>
                <a:cs typeface="Century Gothic"/>
                <a:sym typeface="Century Gothic"/>
              </a:rPr>
              <a:t> to develop a time series of these parameters within the Biloxi Marsh area.</a:t>
            </a:r>
          </a:p>
        </p:txBody>
      </p:sp>
      <p:sp>
        <p:nvSpPr>
          <p:cNvPr id="185" name="Shape 18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5981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lnSpc>
                <a:spcPct val="90000"/>
              </a:lnSpc>
              <a:spcBef>
                <a:spcPts val="1000"/>
              </a:spcBef>
              <a:buNone/>
            </a:pPr>
            <a:r>
              <a:rPr lang="en-US" sz="1100" dirty="0">
                <a:solidFill>
                  <a:srgbClr val="3F3F3F"/>
                </a:solidFill>
                <a:latin typeface="Century Gothic"/>
                <a:ea typeface="Century Gothic"/>
                <a:cs typeface="Century Gothic"/>
                <a:sym typeface="Century Gothic"/>
              </a:rPr>
              <a:t>Oyster landings suffered a devastating fall in 2004 and again in 2010. Today, oyster reefs off the coast of Mississippi still have not recovered. </a:t>
            </a:r>
          </a:p>
          <a:p>
            <a:pPr lvl="0" rtl="0">
              <a:lnSpc>
                <a:spcPct val="90000"/>
              </a:lnSpc>
              <a:spcBef>
                <a:spcPts val="1000"/>
              </a:spcBef>
              <a:buNone/>
            </a:pPr>
            <a:endParaRPr sz="1100" dirty="0">
              <a:solidFill>
                <a:srgbClr val="3F3F3F"/>
              </a:solidFill>
              <a:latin typeface="Century Gothic"/>
              <a:ea typeface="Century Gothic"/>
              <a:cs typeface="Century Gothic"/>
              <a:sym typeface="Century Gothic"/>
            </a:endParaRPr>
          </a:p>
          <a:p>
            <a:pPr lvl="0" rtl="0">
              <a:lnSpc>
                <a:spcPct val="90000"/>
              </a:lnSpc>
              <a:spcBef>
                <a:spcPts val="1000"/>
              </a:spcBef>
              <a:buNone/>
            </a:pPr>
            <a:endParaRPr sz="1100" dirty="0">
              <a:solidFill>
                <a:srgbClr val="3F3F3F"/>
              </a:solidFill>
              <a:latin typeface="Century Gothic"/>
              <a:ea typeface="Century Gothic"/>
              <a:cs typeface="Century Gothic"/>
              <a:sym typeface="Century Gothic"/>
            </a:endParaRPr>
          </a:p>
          <a:p>
            <a:pPr lvl="0" rtl="0">
              <a:lnSpc>
                <a:spcPct val="90000"/>
              </a:lnSpc>
              <a:spcBef>
                <a:spcPts val="1000"/>
              </a:spcBef>
              <a:buNone/>
            </a:pPr>
            <a:r>
              <a:rPr lang="en-US" sz="1100" dirty="0">
                <a:solidFill>
                  <a:srgbClr val="3F3F3F"/>
                </a:solidFill>
                <a:latin typeface="Century Gothic"/>
                <a:ea typeface="Century Gothic"/>
                <a:cs typeface="Century Gothic"/>
                <a:sym typeface="Century Gothic"/>
              </a:rPr>
              <a:t>Landings data provided by NOAA’s Office of Science and Technology</a:t>
            </a:r>
          </a:p>
        </p:txBody>
      </p:sp>
      <p:sp>
        <p:nvSpPr>
          <p:cNvPr id="203" name="Shape 203"/>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7</a:t>
            </a:fld>
            <a:endParaRPr lang="en-US"/>
          </a:p>
        </p:txBody>
      </p:sp>
    </p:spTree>
    <p:extLst>
      <p:ext uri="{BB962C8B-B14F-4D97-AF65-F5344CB8AC3E}">
        <p14:creationId xmlns:p14="http://schemas.microsoft.com/office/powerpoint/2010/main" val="2607754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457200" lvl="0" indent="-298450" rtl="0">
              <a:lnSpc>
                <a:spcPct val="90000"/>
              </a:lnSpc>
              <a:spcBef>
                <a:spcPts val="100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SMAP is not able to effectively assess salinity in coastal areas, instead </a:t>
            </a:r>
            <a:r>
              <a:rPr lang="en-US" sz="1100" i="1" dirty="0">
                <a:solidFill>
                  <a:srgbClr val="3F3F3F"/>
                </a:solidFill>
                <a:latin typeface="Century Gothic"/>
                <a:ea typeface="Century Gothic"/>
                <a:cs typeface="Century Gothic"/>
                <a:sym typeface="Century Gothic"/>
              </a:rPr>
              <a:t>in-situ </a:t>
            </a:r>
            <a:r>
              <a:rPr lang="en-US" sz="1100" dirty="0">
                <a:solidFill>
                  <a:srgbClr val="3F3F3F"/>
                </a:solidFill>
                <a:latin typeface="Century Gothic"/>
                <a:ea typeface="Century Gothic"/>
                <a:cs typeface="Century Gothic"/>
                <a:sym typeface="Century Gothic"/>
              </a:rPr>
              <a:t>data was used for comparisons</a:t>
            </a:r>
          </a:p>
          <a:p>
            <a:pPr marL="457200" lvl="0" indent="-298450" rtl="0">
              <a:lnSpc>
                <a:spcPct val="90000"/>
              </a:lnSpc>
              <a:spcBef>
                <a:spcPts val="100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Left:</a:t>
            </a:r>
          </a:p>
          <a:p>
            <a:pPr marL="914400" marR="0" lvl="1" indent="-298450" algn="l" rtl="0">
              <a:lnSpc>
                <a:spcPct val="115000"/>
              </a:lnSpc>
              <a:spcBef>
                <a:spcPts val="0"/>
              </a:spcBef>
              <a:spcAft>
                <a:spcPts val="0"/>
              </a:spcAft>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Though salinity has been decreasing since 2011, there is not sufficient data to verify the overall trend in salinity for the Western Sound</a:t>
            </a:r>
          </a:p>
          <a:p>
            <a:pPr marL="914400" lvl="1" indent="-298450" rtl="0">
              <a:lnSpc>
                <a:spcPct val="90000"/>
              </a:lnSpc>
              <a:spcBef>
                <a:spcPts val="100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The data suggests that salinity has become increasingly varied. Oysters prefer a habitat with salinity concentrations between 20 and 30 PPT and an increase in variability would result in salinity fluctuations outside of their comfort zone. </a:t>
            </a:r>
          </a:p>
          <a:p>
            <a:pPr marL="457200" lvl="0" indent="-298450" rtl="0">
              <a:lnSpc>
                <a:spcPct val="115000"/>
              </a:lnSpc>
              <a:spcBef>
                <a:spcPts val="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Right:</a:t>
            </a:r>
          </a:p>
          <a:p>
            <a:pPr marL="914400" lvl="1" indent="-298450" rtl="0">
              <a:lnSpc>
                <a:spcPct val="115000"/>
              </a:lnSpc>
              <a:spcBef>
                <a:spcPts val="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This map demonstrates how various water monitoring stations, positioned in Lake Pontchartrain and the Biloxi Marsh, record salinity after a freshwater event</a:t>
            </a:r>
          </a:p>
          <a:p>
            <a:pPr marL="914400" lvl="1" indent="-298450" rtl="0">
              <a:lnSpc>
                <a:spcPct val="115000"/>
              </a:lnSpc>
              <a:spcBef>
                <a:spcPts val="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After the Bonnet </a:t>
            </a:r>
            <a:r>
              <a:rPr lang="en-US" sz="1100" dirty="0" err="1">
                <a:solidFill>
                  <a:srgbClr val="3F3F3F"/>
                </a:solidFill>
                <a:latin typeface="Century Gothic"/>
                <a:ea typeface="Century Gothic"/>
                <a:cs typeface="Century Gothic"/>
                <a:sym typeface="Century Gothic"/>
              </a:rPr>
              <a:t>Carré</a:t>
            </a:r>
            <a:r>
              <a:rPr lang="en-US" sz="1100" dirty="0">
                <a:solidFill>
                  <a:srgbClr val="3F3F3F"/>
                </a:solidFill>
                <a:latin typeface="Century Gothic"/>
                <a:ea typeface="Century Gothic"/>
                <a:cs typeface="Century Gothic"/>
                <a:sym typeface="Century Gothic"/>
              </a:rPr>
              <a:t> opening and flooding event in 2016, salinity in Western and Eastern Lake Pontchartrain decrease, but salinity in the north eastern Biloxi Marsh does not respond to the influx of freshwater</a:t>
            </a:r>
          </a:p>
          <a:p>
            <a:pPr marL="1371600" lvl="2" indent="-298450" rtl="0">
              <a:lnSpc>
                <a:spcPct val="115000"/>
              </a:lnSpc>
              <a:spcBef>
                <a:spcPts val="0"/>
              </a:spcBef>
              <a:buClr>
                <a:srgbClr val="3F3F3F"/>
              </a:buClr>
              <a:buSzPct val="100000"/>
              <a:buFont typeface="Century Gothic"/>
              <a:buChar char="■"/>
            </a:pPr>
            <a:r>
              <a:rPr lang="en-US" sz="1100" dirty="0">
                <a:solidFill>
                  <a:srgbClr val="3F3F3F"/>
                </a:solidFill>
                <a:latin typeface="Century Gothic"/>
                <a:ea typeface="Century Gothic"/>
                <a:cs typeface="Century Gothic"/>
                <a:sym typeface="Century Gothic"/>
              </a:rPr>
              <a:t>This suggests that freshwater is traveling from Lake Pontchartrain, into Lake Borgne, and diverting down through Three-Mile Pass instead of flowing out into the Sound.</a:t>
            </a:r>
          </a:p>
          <a:p>
            <a:pPr lvl="0" rtl="0">
              <a:lnSpc>
                <a:spcPct val="115000"/>
              </a:lnSpc>
              <a:spcBef>
                <a:spcPts val="0"/>
              </a:spcBef>
              <a:buNone/>
            </a:pPr>
            <a:endParaRPr sz="1100" dirty="0">
              <a:solidFill>
                <a:srgbClr val="3F3F3F"/>
              </a:solidFill>
              <a:latin typeface="Century Gothic"/>
              <a:ea typeface="Century Gothic"/>
              <a:cs typeface="Century Gothic"/>
              <a:sym typeface="Century Gothic"/>
            </a:endParaRPr>
          </a:p>
          <a:p>
            <a:pPr lvl="0" rtl="0">
              <a:lnSpc>
                <a:spcPct val="90000"/>
              </a:lnSpc>
              <a:spcBef>
                <a:spcPts val="1000"/>
              </a:spcBef>
              <a:buNone/>
            </a:pPr>
            <a:r>
              <a:rPr lang="en-US" sz="1100" dirty="0">
                <a:solidFill>
                  <a:srgbClr val="3F3F3F"/>
                </a:solidFill>
                <a:latin typeface="Century Gothic"/>
                <a:ea typeface="Century Gothic"/>
                <a:cs typeface="Century Gothic"/>
                <a:sym typeface="Century Gothic"/>
              </a:rPr>
              <a:t>Salinity data for the Western Sound is from USGS Water Monitoring Station #301527088521500 Mississippi Sound at USGS East Ship Island Light</a:t>
            </a:r>
          </a:p>
          <a:p>
            <a:pPr lvl="0" rtl="0">
              <a:lnSpc>
                <a:spcPct val="115000"/>
              </a:lnSpc>
              <a:spcBef>
                <a:spcPts val="0"/>
              </a:spcBef>
              <a:buNone/>
            </a:pPr>
            <a:r>
              <a:rPr lang="en-US" sz="1100" dirty="0">
                <a:solidFill>
                  <a:srgbClr val="3F3F3F"/>
                </a:solidFill>
                <a:latin typeface="Century Gothic"/>
                <a:ea typeface="Century Gothic"/>
                <a:cs typeface="Century Gothic"/>
                <a:sym typeface="Century Gothic"/>
              </a:rPr>
              <a:t>Salinity of western Lake </a:t>
            </a:r>
            <a:r>
              <a:rPr lang="en-US" sz="1100" dirty="0" err="1">
                <a:solidFill>
                  <a:srgbClr val="3F3F3F"/>
                </a:solidFill>
                <a:latin typeface="Century Gothic"/>
                <a:ea typeface="Century Gothic"/>
                <a:cs typeface="Century Gothic"/>
                <a:sym typeface="Century Gothic"/>
              </a:rPr>
              <a:t>Pontchartain</a:t>
            </a:r>
            <a:r>
              <a:rPr lang="en-US" sz="1100" dirty="0">
                <a:solidFill>
                  <a:srgbClr val="3F3F3F"/>
                </a:solidFill>
                <a:latin typeface="Century Gothic"/>
                <a:ea typeface="Century Gothic"/>
                <a:cs typeface="Century Gothic"/>
                <a:sym typeface="Century Gothic"/>
              </a:rPr>
              <a:t>: Station USGS 300602090375100 CRMS5373-H01-RT</a:t>
            </a:r>
          </a:p>
          <a:p>
            <a:pPr lvl="0" rtl="0">
              <a:lnSpc>
                <a:spcPct val="115000"/>
              </a:lnSpc>
              <a:spcBef>
                <a:spcPts val="0"/>
              </a:spcBef>
              <a:buNone/>
            </a:pPr>
            <a:r>
              <a:rPr lang="en-US" sz="1100" dirty="0">
                <a:solidFill>
                  <a:srgbClr val="3F3F3F"/>
                </a:solidFill>
                <a:latin typeface="Century Gothic"/>
                <a:ea typeface="Century Gothic"/>
                <a:cs typeface="Century Gothic"/>
                <a:sym typeface="Century Gothic"/>
              </a:rPr>
              <a:t>Salinity of eastern Lake Pontchartrain: Station USGS 301001089442600 </a:t>
            </a:r>
            <a:r>
              <a:rPr lang="en-US" sz="1100" dirty="0" err="1">
                <a:solidFill>
                  <a:srgbClr val="3F3F3F"/>
                </a:solidFill>
                <a:latin typeface="Century Gothic"/>
                <a:ea typeface="Century Gothic"/>
                <a:cs typeface="Century Gothic"/>
                <a:sym typeface="Century Gothic"/>
              </a:rPr>
              <a:t>Rigolets</a:t>
            </a:r>
            <a:r>
              <a:rPr lang="en-US" sz="1100" dirty="0">
                <a:solidFill>
                  <a:srgbClr val="3F3F3F"/>
                </a:solidFill>
                <a:latin typeface="Century Gothic"/>
                <a:ea typeface="Century Gothic"/>
                <a:cs typeface="Century Gothic"/>
                <a:sym typeface="Century Gothic"/>
              </a:rPr>
              <a:t> at Hwy 90 near Slidell, LA</a:t>
            </a:r>
          </a:p>
          <a:p>
            <a:pPr lvl="0" rtl="0">
              <a:lnSpc>
                <a:spcPct val="115000"/>
              </a:lnSpc>
              <a:spcBef>
                <a:spcPts val="0"/>
              </a:spcBef>
              <a:buNone/>
            </a:pPr>
            <a:r>
              <a:rPr lang="en-US" sz="1100" dirty="0">
                <a:solidFill>
                  <a:srgbClr val="3F3F3F"/>
                </a:solidFill>
                <a:latin typeface="Century Gothic"/>
                <a:ea typeface="Century Gothic"/>
                <a:cs typeface="Century Gothic"/>
                <a:sym typeface="Century Gothic"/>
              </a:rPr>
              <a:t>Salinity of the Biloxi Marsh: Station USGS 300722089150100 Mississippi Sound near Grand Pass</a:t>
            </a:r>
          </a:p>
          <a:p>
            <a:pPr lvl="0" rtl="0">
              <a:lnSpc>
                <a:spcPct val="115000"/>
              </a:lnSpc>
              <a:spcBef>
                <a:spcPts val="0"/>
              </a:spcBef>
              <a:buNone/>
            </a:pPr>
            <a:endParaRPr sz="1100" dirty="0">
              <a:solidFill>
                <a:srgbClr val="3F3F3F"/>
              </a:solidFill>
              <a:latin typeface="Century Gothic"/>
              <a:ea typeface="Century Gothic"/>
              <a:cs typeface="Century Gothic"/>
              <a:sym typeface="Century Gothic"/>
            </a:endParaRPr>
          </a:p>
        </p:txBody>
      </p:sp>
      <p:sp>
        <p:nvSpPr>
          <p:cNvPr id="227" name="Shape 227"/>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8</a:t>
            </a:fld>
            <a:endParaRPr lang="en-US"/>
          </a:p>
        </p:txBody>
      </p:sp>
    </p:spTree>
    <p:extLst>
      <p:ext uri="{BB962C8B-B14F-4D97-AF65-F5344CB8AC3E}">
        <p14:creationId xmlns:p14="http://schemas.microsoft.com/office/powerpoint/2010/main" val="2191821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457200" lvl="0" indent="-298450" rtl="0">
              <a:lnSpc>
                <a:spcPct val="90000"/>
              </a:lnSpc>
              <a:spcBef>
                <a:spcPts val="1000"/>
              </a:spcBef>
              <a:buClr>
                <a:srgbClr val="3F3F3F"/>
              </a:buClr>
              <a:buSzPct val="100000"/>
              <a:buFont typeface="Century Gothic"/>
              <a:buChar char="●"/>
            </a:pPr>
            <a:r>
              <a:rPr lang="en-US" sz="1100">
                <a:solidFill>
                  <a:srgbClr val="3F3F3F"/>
                </a:solidFill>
                <a:latin typeface="Century Gothic"/>
                <a:ea typeface="Century Gothic"/>
                <a:cs typeface="Century Gothic"/>
                <a:sym typeface="Century Gothic"/>
              </a:rPr>
              <a:t>Turbidity has been decreasing in the Western Sound since 2010, though there is not sufficient data to verify the overall trend </a:t>
            </a:r>
          </a:p>
          <a:p>
            <a:pPr marL="457200" lvl="0" indent="-298450" rtl="0">
              <a:lnSpc>
                <a:spcPct val="90000"/>
              </a:lnSpc>
              <a:spcBef>
                <a:spcPts val="1000"/>
              </a:spcBef>
              <a:buClr>
                <a:srgbClr val="3F3F3F"/>
              </a:buClr>
              <a:buSzPct val="100000"/>
              <a:buFont typeface="Century Gothic"/>
              <a:buChar char="●"/>
            </a:pPr>
            <a:r>
              <a:rPr lang="en-US" sz="1100">
                <a:solidFill>
                  <a:srgbClr val="3F3F3F"/>
                </a:solidFill>
                <a:latin typeface="Century Gothic"/>
                <a:ea typeface="Century Gothic"/>
                <a:cs typeface="Century Gothic"/>
                <a:sym typeface="Century Gothic"/>
              </a:rPr>
              <a:t>Anomalies were excluded so that they would not skew the trendline, dates include Tropical Storm Cindy (June, 2014) and the flooding event (July, Aug, Sept, 2016)</a:t>
            </a:r>
          </a:p>
          <a:p>
            <a:pPr marL="457200" lvl="0" indent="-298450" rtl="0">
              <a:lnSpc>
                <a:spcPct val="90000"/>
              </a:lnSpc>
              <a:spcBef>
                <a:spcPts val="1000"/>
              </a:spcBef>
              <a:buClr>
                <a:srgbClr val="3F3F3F"/>
              </a:buClr>
              <a:buSzPct val="100000"/>
              <a:buFont typeface="Century Gothic"/>
              <a:buChar char="●"/>
            </a:pPr>
            <a:r>
              <a:rPr lang="en-US" sz="1100">
                <a:solidFill>
                  <a:srgbClr val="3F3F3F"/>
                </a:solidFill>
                <a:latin typeface="Century Gothic"/>
                <a:ea typeface="Century Gothic"/>
                <a:cs typeface="Century Gothic"/>
                <a:sym typeface="Century Gothic"/>
              </a:rPr>
              <a:t>A decrease in turbidity may suggest that the western sound is becoming more saline, but further study is needed for verification</a:t>
            </a:r>
          </a:p>
          <a:p>
            <a:pPr lvl="0" rtl="0">
              <a:lnSpc>
                <a:spcPct val="90000"/>
              </a:lnSpc>
              <a:spcBef>
                <a:spcPts val="1000"/>
              </a:spcBef>
              <a:buClr>
                <a:schemeClr val="dk1"/>
              </a:buClr>
              <a:buSzPct val="100000"/>
              <a:buFont typeface="Arial"/>
              <a:buNone/>
            </a:pPr>
            <a:r>
              <a:rPr lang="en-US" sz="1100">
                <a:solidFill>
                  <a:srgbClr val="3F3F3F"/>
                </a:solidFill>
                <a:latin typeface="Century Gothic"/>
                <a:ea typeface="Century Gothic"/>
                <a:cs typeface="Century Gothic"/>
                <a:sym typeface="Century Gothic"/>
              </a:rPr>
              <a:t>Turbidity data is from USGS Monitoring Station #301527088521500 Mississippi Sound at USGS East Ship Island Light</a:t>
            </a:r>
          </a:p>
          <a:p>
            <a:pPr lvl="0" rtl="0">
              <a:lnSpc>
                <a:spcPct val="90000"/>
              </a:lnSpc>
              <a:spcBef>
                <a:spcPts val="1000"/>
              </a:spcBef>
              <a:buNone/>
            </a:pPr>
            <a:r>
              <a:rPr lang="en-US">
                <a:solidFill>
                  <a:srgbClr val="3F3F3F"/>
                </a:solidFill>
                <a:latin typeface="Century Gothic"/>
                <a:ea typeface="Century Gothic"/>
                <a:cs typeface="Century Gothic"/>
                <a:sym typeface="Century Gothic"/>
              </a:rPr>
              <a:t>Basemap Credit: ESRI</a:t>
            </a:r>
          </a:p>
        </p:txBody>
      </p:sp>
      <p:sp>
        <p:nvSpPr>
          <p:cNvPr id="241" name="Shape 241"/>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9</a:t>
            </a:fld>
            <a:endParaRPr lang="en-US"/>
          </a:p>
        </p:txBody>
      </p:sp>
    </p:spTree>
    <p:extLst>
      <p:ext uri="{BB962C8B-B14F-4D97-AF65-F5344CB8AC3E}">
        <p14:creationId xmlns:p14="http://schemas.microsoft.com/office/powerpoint/2010/main" val="1825217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4" name="Shape 14"/>
          <p:cNvSpPr txBox="1"/>
          <p:nvPr/>
        </p:nvSpPr>
        <p:spPr>
          <a:xfrm>
            <a:off x="8944500" y="442912"/>
            <a:ext cx="1962149" cy="4154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National Aeronautics and</a:t>
            </a:r>
          </a:p>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Space Administration</a:t>
            </a:r>
          </a:p>
        </p:txBody>
      </p:sp>
      <p:cxnSp>
        <p:nvCxnSpPr>
          <p:cNvPr id="15" name="Shape 15"/>
          <p:cNvCxnSpPr/>
          <p:nvPr/>
        </p:nvCxnSpPr>
        <p:spPr>
          <a:xfrm>
            <a:off x="10930200"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8" name="Shape 18"/>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19" name="Shape 19"/>
          <p:cNvSpPr txBox="1">
            <a:spLocks noGrp="1"/>
          </p:cNvSpPr>
          <p:nvPr>
            <p:ph type="title"/>
          </p:nvPr>
        </p:nvSpPr>
        <p:spPr>
          <a:xfrm>
            <a:off x="1000125" y="365121"/>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0" name="Shape 20"/>
          <p:cNvSpPr>
            <a:spLocks noGrp="1"/>
          </p:cNvSpPr>
          <p:nvPr>
            <p:ph type="pic" idx="2"/>
          </p:nvPr>
        </p:nvSpPr>
        <p:spPr>
          <a:xfrm>
            <a:off x="5183187" y="931498"/>
            <a:ext cx="7008813" cy="5880781"/>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1000125" y="931498"/>
            <a:ext cx="3743996" cy="5880781"/>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Char char="○"/>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Char char="■"/>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12281"/>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Shape 23"/>
        <p:cNvGrpSpPr/>
        <p:nvPr/>
      </p:nvGrpSpPr>
      <p:grpSpPr>
        <a:xfrm>
          <a:off x="0" y="0"/>
          <a:ext cx="0" cy="0"/>
          <a:chOff x="0" y="0"/>
          <a:chExt cx="0" cy="0"/>
        </a:xfrm>
      </p:grpSpPr>
      <p:pic>
        <p:nvPicPr>
          <p:cNvPr id="24" name="Shape 2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5" name="Shape 25"/>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26" name="Shape 26"/>
          <p:cNvSpPr txBox="1">
            <a:spLocks noGrp="1"/>
          </p:cNvSpPr>
          <p:nvPr>
            <p:ph type="title"/>
          </p:nvPr>
        </p:nvSpPr>
        <p:spPr>
          <a:xfrm>
            <a:off x="1000125" y="365121"/>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7" name="Shape 27"/>
          <p:cNvSpPr>
            <a:spLocks noGrp="1"/>
          </p:cNvSpPr>
          <p:nvPr>
            <p:ph type="pic" idx="2"/>
          </p:nvPr>
        </p:nvSpPr>
        <p:spPr>
          <a:xfrm>
            <a:off x="0" y="931498"/>
            <a:ext cx="7008813" cy="5880476"/>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1"/>
          </p:nvPr>
        </p:nvSpPr>
        <p:spPr>
          <a:xfrm>
            <a:off x="7436064" y="931499"/>
            <a:ext cx="3797206" cy="5880476"/>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Char char="○"/>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Char char="■"/>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6812128"/>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H">
    <p:spTree>
      <p:nvGrpSpPr>
        <p:cNvPr id="1" name="Shape 30"/>
        <p:cNvGrpSpPr/>
        <p:nvPr/>
      </p:nvGrpSpPr>
      <p:grpSpPr>
        <a:xfrm>
          <a:off x="0" y="0"/>
          <a:ext cx="0" cy="0"/>
          <a:chOff x="0" y="0"/>
          <a:chExt cx="0" cy="0"/>
        </a:xfrm>
      </p:grpSpPr>
      <p:pic>
        <p:nvPicPr>
          <p:cNvPr id="31" name="Shape 31"/>
          <p:cNvPicPr preferRelativeResize="0"/>
          <p:nvPr/>
        </p:nvPicPr>
        <p:blipFill rotWithShape="1">
          <a:blip r:embed="rId2">
            <a:alphaModFix/>
          </a:blip>
          <a:srcRect/>
          <a:stretch/>
        </p:blipFill>
        <p:spPr>
          <a:xfrm>
            <a:off x="0" y="3437551"/>
            <a:ext cx="12192000" cy="6858000"/>
          </a:xfrm>
          <a:prstGeom prst="rect">
            <a:avLst/>
          </a:prstGeom>
          <a:noFill/>
          <a:ln>
            <a:noFill/>
          </a:ln>
        </p:spPr>
      </p:pic>
      <p:pic>
        <p:nvPicPr>
          <p:cNvPr id="32" name="Shape 32"/>
          <p:cNvPicPr preferRelativeResize="0"/>
          <p:nvPr/>
        </p:nvPicPr>
        <p:blipFill rotWithShape="1">
          <a:blip r:embed="rId3">
            <a:alphaModFix/>
          </a:blip>
          <a:srcRect/>
          <a:stretch/>
        </p:blipFill>
        <p:spPr>
          <a:xfrm>
            <a:off x="11233003" y="3570596"/>
            <a:ext cx="382561" cy="382561"/>
          </a:xfrm>
          <a:prstGeom prst="rect">
            <a:avLst/>
          </a:prstGeom>
          <a:noFill/>
          <a:ln>
            <a:noFill/>
          </a:ln>
        </p:spPr>
      </p:pic>
      <p:sp>
        <p:nvSpPr>
          <p:cNvPr id="33" name="Shape 33"/>
          <p:cNvSpPr txBox="1">
            <a:spLocks noGrp="1"/>
          </p:cNvSpPr>
          <p:nvPr>
            <p:ph type="title"/>
          </p:nvPr>
        </p:nvSpPr>
        <p:spPr>
          <a:xfrm>
            <a:off x="1000125" y="3794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4" name="Shape 34"/>
          <p:cNvSpPr>
            <a:spLocks noGrp="1"/>
          </p:cNvSpPr>
          <p:nvPr>
            <p:ph type="pic" idx="2"/>
          </p:nvPr>
        </p:nvSpPr>
        <p:spPr>
          <a:xfrm>
            <a:off x="0" y="46648"/>
            <a:ext cx="12192000" cy="3390904"/>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5" name="Shape 35"/>
          <p:cNvSpPr txBox="1">
            <a:spLocks noGrp="1"/>
          </p:cNvSpPr>
          <p:nvPr>
            <p:ph type="body" idx="1"/>
          </p:nvPr>
        </p:nvSpPr>
        <p:spPr>
          <a:xfrm>
            <a:off x="1000125" y="4432151"/>
            <a:ext cx="10233148" cy="219455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Char char="○"/>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Char char="■"/>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6" name="Shape 36"/>
          <p:cNvSpPr/>
          <p:nvPr/>
        </p:nvSpPr>
        <p:spPr>
          <a:xfrm>
            <a:off x="0" y="0"/>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Key Points">
    <p:spTree>
      <p:nvGrpSpPr>
        <p:cNvPr id="1" name="Shape 37"/>
        <p:cNvGrpSpPr/>
        <p:nvPr/>
      </p:nvGrpSpPr>
      <p:grpSpPr>
        <a:xfrm>
          <a:off x="0" y="0"/>
          <a:ext cx="0" cy="0"/>
          <a:chOff x="0" y="0"/>
          <a:chExt cx="0" cy="0"/>
        </a:xfrm>
      </p:grpSpPr>
      <p:pic>
        <p:nvPicPr>
          <p:cNvPr id="38" name="Shape 3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9" name="Shape 39"/>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40" name="Shape 40"/>
          <p:cNvSpPr txBox="1">
            <a:spLocks noGrp="1"/>
          </p:cNvSpPr>
          <p:nvPr>
            <p:ph type="body" idx="1"/>
          </p:nvPr>
        </p:nvSpPr>
        <p:spPr>
          <a:xfrm>
            <a:off x="4833257" y="5695687"/>
            <a:ext cx="6400015" cy="111421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None/>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Shape 41"/>
          <p:cNvSpPr txBox="1">
            <a:spLocks noGrp="1"/>
          </p:cNvSpPr>
          <p:nvPr>
            <p:ph type="body" idx="2"/>
          </p:nvPr>
        </p:nvSpPr>
        <p:spPr>
          <a:xfrm>
            <a:off x="1000125" y="1165799"/>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spcAft>
                <a:spcPts val="0"/>
              </a:spcAft>
              <a:buClr>
                <a:srgbClr val="75AADB"/>
              </a:buClr>
              <a:buFont typeface="Arial"/>
              <a:buChar char="●"/>
              <a:defRPr sz="3600" b="0" i="0" u="none" strike="noStrike" cap="none">
                <a:solidFill>
                  <a:srgbClr val="75AADB"/>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None/>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Shape 42"/>
          <p:cNvSpPr txBox="1">
            <a:spLocks noGrp="1"/>
          </p:cNvSpPr>
          <p:nvPr>
            <p:ph type="body" idx="3"/>
          </p:nvPr>
        </p:nvSpPr>
        <p:spPr>
          <a:xfrm>
            <a:off x="4833257" y="1805049"/>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None/>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3" name="Shape 43"/>
          <p:cNvSpPr txBox="1">
            <a:spLocks noGrp="1"/>
          </p:cNvSpPr>
          <p:nvPr>
            <p:ph type="body" idx="4"/>
          </p:nvPr>
        </p:nvSpPr>
        <p:spPr>
          <a:xfrm>
            <a:off x="1000125" y="5058580"/>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spcAft>
                <a:spcPts val="0"/>
              </a:spcAft>
              <a:buClr>
                <a:srgbClr val="75AADB"/>
              </a:buClr>
              <a:buFont typeface="Arial"/>
              <a:buChar char="●"/>
              <a:defRPr sz="3600" b="0" i="0" u="none" strike="noStrike" cap="none">
                <a:solidFill>
                  <a:srgbClr val="75AADB"/>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None/>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body" idx="5"/>
          </p:nvPr>
        </p:nvSpPr>
        <p:spPr>
          <a:xfrm>
            <a:off x="1000125" y="3063682"/>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spcAft>
                <a:spcPts val="0"/>
              </a:spcAft>
              <a:buClr>
                <a:srgbClr val="75AADB"/>
              </a:buClr>
              <a:buFont typeface="Arial"/>
              <a:buChar char="●"/>
              <a:defRPr sz="3600" b="0" i="0" u="none" strike="noStrike" cap="none">
                <a:solidFill>
                  <a:srgbClr val="75AADB"/>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None/>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txBox="1">
            <a:spLocks noGrp="1"/>
          </p:cNvSpPr>
          <p:nvPr>
            <p:ph type="body" idx="6"/>
          </p:nvPr>
        </p:nvSpPr>
        <p:spPr>
          <a:xfrm>
            <a:off x="4833257" y="3732285"/>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None/>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 name="Shape 46"/>
          <p:cNvSpPr/>
          <p:nvPr/>
        </p:nvSpPr>
        <p:spPr>
          <a:xfrm>
            <a:off x="0" y="6809900"/>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 name="Shape 47"/>
          <p:cNvSpPr txBox="1">
            <a:spLocks noGrp="1"/>
          </p:cNvSpPr>
          <p:nvPr>
            <p:ph type="title"/>
          </p:nvPr>
        </p:nvSpPr>
        <p:spPr>
          <a:xfrm>
            <a:off x="1000125" y="365121"/>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Content H2">
    <p:spTree>
      <p:nvGrpSpPr>
        <p:cNvPr id="1" name="Shape 48"/>
        <p:cNvGrpSpPr/>
        <p:nvPr/>
      </p:nvGrpSpPr>
      <p:grpSpPr>
        <a:xfrm>
          <a:off x="0" y="0"/>
          <a:ext cx="0" cy="0"/>
          <a:chOff x="0" y="0"/>
          <a:chExt cx="0" cy="0"/>
        </a:xfrm>
      </p:grpSpPr>
      <p:pic>
        <p:nvPicPr>
          <p:cNvPr id="49" name="Shape 4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0" name="Shape 50"/>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51" name="Shape 51"/>
          <p:cNvSpPr txBox="1">
            <a:spLocks noGrp="1"/>
          </p:cNvSpPr>
          <p:nvPr>
            <p:ph type="title"/>
          </p:nvPr>
        </p:nvSpPr>
        <p:spPr>
          <a:xfrm>
            <a:off x="1000125" y="365121"/>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2" name="Shape 52"/>
          <p:cNvSpPr>
            <a:spLocks noGrp="1"/>
          </p:cNvSpPr>
          <p:nvPr>
            <p:ph type="pic" idx="2"/>
          </p:nvPr>
        </p:nvSpPr>
        <p:spPr>
          <a:xfrm>
            <a:off x="0" y="3456417"/>
            <a:ext cx="12192000" cy="3354936"/>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3" name="Shape 53"/>
          <p:cNvSpPr txBox="1">
            <a:spLocks noGrp="1"/>
          </p:cNvSpPr>
          <p:nvPr>
            <p:ph type="body" idx="1"/>
          </p:nvPr>
        </p:nvSpPr>
        <p:spPr>
          <a:xfrm>
            <a:off x="1000125" y="993665"/>
            <a:ext cx="10233148" cy="21860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Char char="○"/>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Char char="■"/>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54" name="Shape 54"/>
          <p:cNvSpPr/>
          <p:nvPr/>
        </p:nvSpPr>
        <p:spPr>
          <a:xfrm>
            <a:off x="0" y="6809900"/>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cknowledgements">
    <p:spTree>
      <p:nvGrpSpPr>
        <p:cNvPr id="1" name="Shape 55"/>
        <p:cNvGrpSpPr/>
        <p:nvPr/>
      </p:nvGrpSpPr>
      <p:grpSpPr>
        <a:xfrm>
          <a:off x="0" y="0"/>
          <a:ext cx="0" cy="0"/>
          <a:chOff x="0" y="0"/>
          <a:chExt cx="0" cy="0"/>
        </a:xfrm>
      </p:grpSpPr>
      <p:pic>
        <p:nvPicPr>
          <p:cNvPr id="56" name="Shape 5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7" name="Shape 57"/>
          <p:cNvSpPr txBox="1">
            <a:spLocks noGrp="1"/>
          </p:cNvSpPr>
          <p:nvPr>
            <p:ph type="title"/>
          </p:nvPr>
        </p:nvSpPr>
        <p:spPr>
          <a:xfrm>
            <a:off x="1000125" y="365121"/>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8" name="Shape 58"/>
          <p:cNvSpPr/>
          <p:nvPr/>
        </p:nvSpPr>
        <p:spPr>
          <a:xfrm>
            <a:off x="11144250" y="88726"/>
            <a:ext cx="577564" cy="495474"/>
          </a:xfrm>
          <a:prstGeom prst="hexagon">
            <a:avLst>
              <a:gd name="adj" fmla="val 25000"/>
              <a:gd name="vf" fmla="val 11547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9" name="Shape 59"/>
          <p:cNvSpPr/>
          <p:nvPr/>
        </p:nvSpPr>
        <p:spPr>
          <a:xfrm>
            <a:off x="0" y="6809900"/>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0" name="Shape 60"/>
          <p:cNvSpPr txBox="1">
            <a:spLocks noGrp="1"/>
          </p:cNvSpPr>
          <p:nvPr>
            <p:ph type="body" idx="1"/>
          </p:nvPr>
        </p:nvSpPr>
        <p:spPr>
          <a:xfrm>
            <a:off x="1172583" y="1697389"/>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None/>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 name="Shape 61"/>
          <p:cNvSpPr txBox="1">
            <a:spLocks noGrp="1"/>
          </p:cNvSpPr>
          <p:nvPr>
            <p:ph type="body" idx="2"/>
          </p:nvPr>
        </p:nvSpPr>
        <p:spPr>
          <a:xfrm>
            <a:off x="1172582" y="3287942"/>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None/>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2" name="Shape 62"/>
          <p:cNvSpPr txBox="1">
            <a:spLocks noGrp="1"/>
          </p:cNvSpPr>
          <p:nvPr>
            <p:ph type="body" idx="3"/>
          </p:nvPr>
        </p:nvSpPr>
        <p:spPr>
          <a:xfrm>
            <a:off x="1172583" y="4904821"/>
            <a:ext cx="9818919"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None/>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3" name="Shape 63"/>
          <p:cNvSpPr/>
          <p:nvPr/>
        </p:nvSpPr>
        <p:spPr>
          <a:xfrm>
            <a:off x="0" y="6420217"/>
            <a:ext cx="12192000" cy="430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rgbClr val="000000"/>
              </a:buClr>
              <a:buFont typeface="Arial"/>
              <a:buNone/>
            </a:pPr>
            <a:endParaRPr sz="600" b="0" i="1" u="none" strike="noStrike" cap="none">
              <a:solidFill>
                <a:srgbClr val="757070"/>
              </a:solidFill>
              <a:latin typeface="Arial"/>
              <a:ea typeface="Arial"/>
              <a:cs typeface="Arial"/>
              <a:sym typeface="Arial"/>
            </a:endParaRPr>
          </a:p>
        </p:txBody>
      </p:sp>
      <p:pic>
        <p:nvPicPr>
          <p:cNvPr id="64" name="Shape 64"/>
          <p:cNvPicPr preferRelativeResize="0"/>
          <p:nvPr/>
        </p:nvPicPr>
        <p:blipFill rotWithShape="1">
          <a:blip r:embed="rId3">
            <a:alphaModFix/>
          </a:blip>
          <a:srcRect/>
          <a:stretch/>
        </p:blipFill>
        <p:spPr>
          <a:xfrm>
            <a:off x="11212103" y="114546"/>
            <a:ext cx="422908" cy="42795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Key Points 2">
    <p:spTree>
      <p:nvGrpSpPr>
        <p:cNvPr id="1" name="Shape 65"/>
        <p:cNvGrpSpPr/>
        <p:nvPr/>
      </p:nvGrpSpPr>
      <p:grpSpPr>
        <a:xfrm>
          <a:off x="0" y="0"/>
          <a:ext cx="0" cy="0"/>
          <a:chOff x="0" y="0"/>
          <a:chExt cx="0" cy="0"/>
        </a:xfrm>
      </p:grpSpPr>
      <p:pic>
        <p:nvPicPr>
          <p:cNvPr id="66" name="Shape 6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7" name="Shape 67"/>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68" name="Shape 68"/>
          <p:cNvSpPr txBox="1">
            <a:spLocks noGrp="1"/>
          </p:cNvSpPr>
          <p:nvPr>
            <p:ph type="title"/>
          </p:nvPr>
        </p:nvSpPr>
        <p:spPr>
          <a:xfrm>
            <a:off x="1000125" y="365121"/>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9" name="Shape 69"/>
          <p:cNvSpPr txBox="1">
            <a:spLocks noGrp="1"/>
          </p:cNvSpPr>
          <p:nvPr>
            <p:ph type="body" idx="1"/>
          </p:nvPr>
        </p:nvSpPr>
        <p:spPr>
          <a:xfrm>
            <a:off x="8261871" y="2383475"/>
            <a:ext cx="2961573" cy="442172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None/>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0" name="Shape 70"/>
          <p:cNvSpPr txBox="1">
            <a:spLocks noGrp="1"/>
          </p:cNvSpPr>
          <p:nvPr>
            <p:ph type="body" idx="2"/>
          </p:nvPr>
        </p:nvSpPr>
        <p:spPr>
          <a:xfrm>
            <a:off x="1000125" y="1102299"/>
            <a:ext cx="2958688" cy="1042732"/>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rgbClr val="75AADB"/>
              </a:buClr>
              <a:buFont typeface="Arial"/>
              <a:buChar char="●"/>
              <a:defRPr sz="3600" b="0" i="0" u="none" strike="noStrike" cap="none">
                <a:solidFill>
                  <a:srgbClr val="75AADB"/>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None/>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Shape 71"/>
          <p:cNvSpPr txBox="1">
            <a:spLocks noGrp="1"/>
          </p:cNvSpPr>
          <p:nvPr>
            <p:ph type="body" idx="3"/>
          </p:nvPr>
        </p:nvSpPr>
        <p:spPr>
          <a:xfrm>
            <a:off x="1000125" y="2376659"/>
            <a:ext cx="2958688" cy="442854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None/>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Shape 72"/>
          <p:cNvSpPr txBox="1">
            <a:spLocks noGrp="1"/>
          </p:cNvSpPr>
          <p:nvPr>
            <p:ph type="body" idx="4"/>
          </p:nvPr>
        </p:nvSpPr>
        <p:spPr>
          <a:xfrm>
            <a:off x="8261871" y="1097604"/>
            <a:ext cx="2961573" cy="1042732"/>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rgbClr val="75AADB"/>
              </a:buClr>
              <a:buFont typeface="Arial"/>
              <a:buChar char="●"/>
              <a:defRPr sz="3600" b="0" i="0" u="none" strike="noStrike" cap="none">
                <a:solidFill>
                  <a:srgbClr val="75AADB"/>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None/>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txBox="1">
            <a:spLocks noGrp="1"/>
          </p:cNvSpPr>
          <p:nvPr>
            <p:ph type="body" idx="5"/>
          </p:nvPr>
        </p:nvSpPr>
        <p:spPr>
          <a:xfrm>
            <a:off x="4496694" y="1097604"/>
            <a:ext cx="3227295" cy="1042732"/>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rgbClr val="75AADB"/>
              </a:buClr>
              <a:buFont typeface="Arial"/>
              <a:buChar char="●"/>
              <a:defRPr sz="3600" b="0" i="0" u="none" strike="noStrike" cap="none">
                <a:solidFill>
                  <a:srgbClr val="75AADB"/>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None/>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Shape 74"/>
          <p:cNvSpPr txBox="1">
            <a:spLocks noGrp="1"/>
          </p:cNvSpPr>
          <p:nvPr>
            <p:ph type="body" idx="6"/>
          </p:nvPr>
        </p:nvSpPr>
        <p:spPr>
          <a:xfrm>
            <a:off x="4496694" y="2376659"/>
            <a:ext cx="3227295" cy="442854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None/>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5" name="Shape 75"/>
          <p:cNvSpPr/>
          <p:nvPr/>
        </p:nvSpPr>
        <p:spPr>
          <a:xfrm>
            <a:off x="0" y="6809900"/>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New Section">
    <p:spTree>
      <p:nvGrpSpPr>
        <p:cNvPr id="1" name="Shape 76"/>
        <p:cNvGrpSpPr/>
        <p:nvPr/>
      </p:nvGrpSpPr>
      <p:grpSpPr>
        <a:xfrm>
          <a:off x="0" y="0"/>
          <a:ext cx="0" cy="0"/>
          <a:chOff x="0" y="0"/>
          <a:chExt cx="0" cy="0"/>
        </a:xfrm>
      </p:grpSpPr>
      <p:pic>
        <p:nvPicPr>
          <p:cNvPr id="77" name="Shape 7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8" name="Shape 78"/>
          <p:cNvPicPr preferRelativeResize="0"/>
          <p:nvPr/>
        </p:nvPicPr>
        <p:blipFill rotWithShape="1">
          <a:blip r:embed="rId3">
            <a:alphaModFix/>
          </a:blip>
          <a:srcRect/>
          <a:stretch/>
        </p:blipFill>
        <p:spPr>
          <a:xfrm>
            <a:off x="180864" y="641608"/>
            <a:ext cx="915293" cy="915293"/>
          </a:xfrm>
          <a:prstGeom prst="rect">
            <a:avLst/>
          </a:prstGeom>
          <a:noFill/>
          <a:ln>
            <a:noFill/>
          </a:ln>
        </p:spPr>
      </p:pic>
      <p:sp>
        <p:nvSpPr>
          <p:cNvPr id="79" name="Shape 79"/>
          <p:cNvSpPr txBox="1">
            <a:spLocks noGrp="1"/>
          </p:cNvSpPr>
          <p:nvPr>
            <p:ph type="title"/>
          </p:nvPr>
        </p:nvSpPr>
        <p:spPr>
          <a:xfrm>
            <a:off x="2291376" y="1129553"/>
            <a:ext cx="7562624" cy="1065007"/>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pic>
        <p:nvPicPr>
          <p:cNvPr id="80" name="Shape 80"/>
          <p:cNvPicPr preferRelativeResize="0"/>
          <p:nvPr/>
        </p:nvPicPr>
        <p:blipFill rotWithShape="1">
          <a:blip r:embed="rId4">
            <a:alphaModFix/>
          </a:blip>
          <a:srcRect/>
          <a:stretch/>
        </p:blipFill>
        <p:spPr>
          <a:xfrm>
            <a:off x="8680328" y="2622251"/>
            <a:ext cx="912019" cy="912019"/>
          </a:xfrm>
          <a:prstGeom prst="rect">
            <a:avLst/>
          </a:prstGeom>
          <a:noFill/>
          <a:ln>
            <a:noFill/>
          </a:ln>
        </p:spPr>
      </p:pic>
      <p:sp>
        <p:nvSpPr>
          <p:cNvPr id="81" name="Shape 81"/>
          <p:cNvSpPr txBox="1">
            <a:spLocks noGrp="1"/>
          </p:cNvSpPr>
          <p:nvPr>
            <p:ph type="body" idx="1"/>
          </p:nvPr>
        </p:nvSpPr>
        <p:spPr>
          <a:xfrm>
            <a:off x="2291376" y="2302133"/>
            <a:ext cx="7562624" cy="4055633"/>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Char char="●"/>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Char char="○"/>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Char char="■"/>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82" name="Shape 82"/>
          <p:cNvSpPr/>
          <p:nvPr/>
        </p:nvSpPr>
        <p:spPr>
          <a:xfrm>
            <a:off x="0" y="6812671"/>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entury Gothic"/>
              <a:buNone/>
              <a:defRPr sz="4400" b="0" i="0" u="none" strike="noStrike" cap="none">
                <a:solidFill>
                  <a:schemeClr val="dk1"/>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355600" marR="0" lvl="0" indent="50800" algn="l" rtl="0">
              <a:lnSpc>
                <a:spcPct val="90000"/>
              </a:lnSpc>
              <a:spcBef>
                <a:spcPts val="1000"/>
              </a:spcBef>
              <a:spcAft>
                <a:spcPts val="0"/>
              </a:spcAft>
              <a:buNone/>
              <a:defRPr sz="2800" b="0" i="0" u="none" strike="noStrike" cap="none">
                <a:solidFill>
                  <a:schemeClr val="dk1"/>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None/>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None/>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2.emf"/><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9.jpe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hart" Target="../charts/chart1.xml"/><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descr="2016March22_Turbidity_Dogliotti.png"/>
          <p:cNvPicPr preferRelativeResize="0"/>
          <p:nvPr/>
        </p:nvPicPr>
        <p:blipFill rotWithShape="1">
          <a:blip r:embed="rId3">
            <a:alphaModFix/>
          </a:blip>
          <a:srcRect l="10510" r="39651" b="6924"/>
          <a:stretch/>
        </p:blipFill>
        <p:spPr>
          <a:xfrm>
            <a:off x="-29949" y="0"/>
            <a:ext cx="6528573" cy="6858000"/>
          </a:xfrm>
          <a:prstGeom prst="rect">
            <a:avLst/>
          </a:prstGeom>
          <a:noFill/>
          <a:ln>
            <a:noFill/>
          </a:ln>
        </p:spPr>
      </p:pic>
      <p:pic>
        <p:nvPicPr>
          <p:cNvPr id="89" name="Shape 89"/>
          <p:cNvPicPr preferRelativeResize="0"/>
          <p:nvPr/>
        </p:nvPicPr>
        <p:blipFill rotWithShape="1">
          <a:blip r:embed="rId4">
            <a:alphaModFix/>
          </a:blip>
          <a:srcRect/>
          <a:stretch/>
        </p:blipFill>
        <p:spPr>
          <a:xfrm>
            <a:off x="0" y="-19800"/>
            <a:ext cx="12192000" cy="6897600"/>
          </a:xfrm>
          <a:prstGeom prst="rect">
            <a:avLst/>
          </a:prstGeom>
          <a:noFill/>
          <a:ln>
            <a:noFill/>
          </a:ln>
        </p:spPr>
      </p:pic>
      <p:pic>
        <p:nvPicPr>
          <p:cNvPr id="90" name="Shape 90"/>
          <p:cNvPicPr preferRelativeResize="0"/>
          <p:nvPr/>
        </p:nvPicPr>
        <p:blipFill rotWithShape="1">
          <a:blip r:embed="rId5">
            <a:alphaModFix/>
          </a:blip>
          <a:srcRect/>
          <a:stretch/>
        </p:blipFill>
        <p:spPr>
          <a:xfrm>
            <a:off x="11105584" y="5915237"/>
            <a:ext cx="704813" cy="704813"/>
          </a:xfrm>
          <a:prstGeom prst="rect">
            <a:avLst/>
          </a:prstGeom>
          <a:noFill/>
          <a:ln>
            <a:noFill/>
          </a:ln>
        </p:spPr>
      </p:pic>
      <p:sp>
        <p:nvSpPr>
          <p:cNvPr id="91" name="Shape 91"/>
          <p:cNvSpPr txBox="1"/>
          <p:nvPr/>
        </p:nvSpPr>
        <p:spPr>
          <a:xfrm>
            <a:off x="5705932" y="1093416"/>
            <a:ext cx="5647799" cy="14370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rgbClr val="75AADB"/>
              </a:buClr>
              <a:buSzPct val="25000"/>
              <a:buFont typeface="Century Gothic"/>
              <a:buNone/>
            </a:pPr>
            <a:r>
              <a:rPr lang="en-US" sz="4080" b="1" i="0" u="none" strike="noStrike" cap="none" dirty="0">
                <a:solidFill>
                  <a:srgbClr val="75AADB"/>
                </a:solidFill>
                <a:latin typeface="Century Gothic"/>
                <a:ea typeface="Century Gothic"/>
                <a:cs typeface="Century Gothic"/>
                <a:sym typeface="Century Gothic"/>
              </a:rPr>
              <a:t>MISSISSIPPI SOUND WATER RESOURCES II</a:t>
            </a:r>
          </a:p>
        </p:txBody>
      </p:sp>
      <p:sp>
        <p:nvSpPr>
          <p:cNvPr id="92" name="Shape 92"/>
          <p:cNvSpPr txBox="1"/>
          <p:nvPr/>
        </p:nvSpPr>
        <p:spPr>
          <a:xfrm>
            <a:off x="5587132" y="2530432"/>
            <a:ext cx="5885398" cy="1882500"/>
          </a:xfrm>
          <a:prstGeom prst="rect">
            <a:avLst/>
          </a:pr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ctr" rtl="0">
              <a:lnSpc>
                <a:spcPct val="90000"/>
              </a:lnSpc>
              <a:spcBef>
                <a:spcPts val="0"/>
              </a:spcBef>
              <a:spcAft>
                <a:spcPts val="0"/>
              </a:spcAft>
              <a:buClr>
                <a:srgbClr val="E97845"/>
              </a:buClr>
              <a:buSzPct val="25000"/>
              <a:buFont typeface="Arial"/>
              <a:buNone/>
            </a:pPr>
            <a:r>
              <a:rPr lang="en-US" sz="2600" b="0" i="0" u="none" strike="noStrike" cap="none" dirty="0">
                <a:solidFill>
                  <a:srgbClr val="757070"/>
                </a:solidFill>
                <a:latin typeface="Century Gothic"/>
                <a:ea typeface="Century Gothic"/>
                <a:cs typeface="Century Gothic"/>
                <a:sym typeface="Century Gothic"/>
              </a:rPr>
              <a:t>Analyzing the Impact of Environmental Disturbances on Oyster Reef Health in the Mississippi Sound Using NASA Earth Observations</a:t>
            </a:r>
          </a:p>
          <a:p>
            <a:pPr marL="0" marR="0" lvl="0" indent="0" algn="ctr" rtl="0">
              <a:lnSpc>
                <a:spcPct val="90000"/>
              </a:lnSpc>
              <a:spcBef>
                <a:spcPts val="1000"/>
              </a:spcBef>
              <a:spcAft>
                <a:spcPts val="0"/>
              </a:spcAft>
              <a:buClr>
                <a:srgbClr val="E97845"/>
              </a:buClr>
              <a:buSzPct val="25000"/>
              <a:buFont typeface="Arial"/>
              <a:buNone/>
            </a:pPr>
            <a:r>
              <a:rPr lang="en-US" sz="2000" b="0" i="0" u="none" strike="noStrike" cap="none" dirty="0">
                <a:solidFill>
                  <a:srgbClr val="E97845"/>
                </a:solidFill>
                <a:latin typeface="Century Gothic"/>
                <a:ea typeface="Century Gothic"/>
                <a:cs typeface="Century Gothic"/>
                <a:sym typeface="Century Gothic"/>
              </a:rPr>
              <a:t/>
            </a:r>
            <a:br>
              <a:rPr lang="en-US" sz="2000" b="0" i="0" u="none" strike="noStrike" cap="none" dirty="0">
                <a:solidFill>
                  <a:srgbClr val="E97845"/>
                </a:solidFill>
                <a:latin typeface="Century Gothic"/>
                <a:ea typeface="Century Gothic"/>
                <a:cs typeface="Century Gothic"/>
                <a:sym typeface="Century Gothic"/>
              </a:rPr>
            </a:br>
            <a:endParaRPr lang="en-US" sz="2000" b="0" i="0" u="none" strike="noStrike" cap="none" dirty="0">
              <a:solidFill>
                <a:srgbClr val="E97845"/>
              </a:solidFill>
              <a:latin typeface="Century Gothic"/>
              <a:ea typeface="Century Gothic"/>
              <a:cs typeface="Century Gothic"/>
              <a:sym typeface="Century Gothic"/>
            </a:endParaRPr>
          </a:p>
        </p:txBody>
      </p:sp>
      <p:sp>
        <p:nvSpPr>
          <p:cNvPr id="93" name="Shape 93"/>
          <p:cNvSpPr txBox="1"/>
          <p:nvPr/>
        </p:nvSpPr>
        <p:spPr>
          <a:xfrm>
            <a:off x="5225139" y="5789053"/>
            <a:ext cx="5628425" cy="338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1600" b="1" i="0" u="none" strike="noStrike" cap="none">
                <a:solidFill>
                  <a:schemeClr val="lt1"/>
                </a:solidFill>
                <a:latin typeface="Century Gothic"/>
                <a:ea typeface="Century Gothic"/>
                <a:cs typeface="Century Gothic"/>
                <a:sym typeface="Century Gothic"/>
              </a:rPr>
              <a:t>NASA Langley Research Center</a:t>
            </a:r>
          </a:p>
        </p:txBody>
      </p:sp>
      <p:sp>
        <p:nvSpPr>
          <p:cNvPr id="94" name="Shape 94"/>
          <p:cNvSpPr txBox="1"/>
          <p:nvPr/>
        </p:nvSpPr>
        <p:spPr>
          <a:xfrm>
            <a:off x="9592585" y="4798576"/>
            <a:ext cx="2114100" cy="2763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3F3F3F"/>
              </a:buClr>
              <a:buSzPct val="25000"/>
              <a:buFont typeface="Arial"/>
              <a:buNone/>
            </a:pPr>
            <a:r>
              <a:rPr lang="en-US" sz="1800" b="0" i="0" u="none" strike="noStrike" cap="none" dirty="0">
                <a:solidFill>
                  <a:srgbClr val="434343"/>
                </a:solidFill>
                <a:latin typeface="Century Gothic"/>
                <a:ea typeface="Century Gothic"/>
                <a:cs typeface="Century Gothic"/>
                <a:sym typeface="Century Gothic"/>
              </a:rPr>
              <a:t>Hannah Russ</a:t>
            </a:r>
          </a:p>
        </p:txBody>
      </p:sp>
      <p:sp>
        <p:nvSpPr>
          <p:cNvPr id="95" name="Shape 95"/>
          <p:cNvSpPr txBox="1"/>
          <p:nvPr/>
        </p:nvSpPr>
        <p:spPr>
          <a:xfrm>
            <a:off x="5374035" y="4798567"/>
            <a:ext cx="2114100" cy="2763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3F3F3F"/>
              </a:buClr>
              <a:buSzPct val="25000"/>
              <a:buFont typeface="Arial"/>
              <a:buNone/>
            </a:pPr>
            <a:r>
              <a:rPr lang="en-US" sz="1800" b="0" i="0" u="none" strike="noStrike" cap="none" dirty="0">
                <a:solidFill>
                  <a:srgbClr val="434343"/>
                </a:solidFill>
                <a:latin typeface="Century Gothic"/>
                <a:ea typeface="Century Gothic"/>
                <a:cs typeface="Century Gothic"/>
                <a:sym typeface="Century Gothic"/>
              </a:rPr>
              <a:t>Rachael Green</a:t>
            </a:r>
          </a:p>
        </p:txBody>
      </p:sp>
      <p:sp>
        <p:nvSpPr>
          <p:cNvPr id="96" name="Shape 96"/>
          <p:cNvSpPr txBox="1"/>
          <p:nvPr/>
        </p:nvSpPr>
        <p:spPr>
          <a:xfrm>
            <a:off x="8680735" y="4344425"/>
            <a:ext cx="2114130" cy="276435"/>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dk1"/>
              </a:buClr>
              <a:buFont typeface="Arial"/>
              <a:buNone/>
            </a:pPr>
            <a:endParaRPr sz="1800" b="0" i="0" u="none" strike="noStrike" cap="none">
              <a:solidFill>
                <a:srgbClr val="3F3F3F"/>
              </a:solidFill>
              <a:latin typeface="Century Gothic"/>
              <a:ea typeface="Century Gothic"/>
              <a:cs typeface="Century Gothic"/>
              <a:sym typeface="Century Gothic"/>
            </a:endParaRPr>
          </a:p>
        </p:txBody>
      </p:sp>
      <p:sp>
        <p:nvSpPr>
          <p:cNvPr id="97" name="Shape 97"/>
          <p:cNvSpPr txBox="1"/>
          <p:nvPr/>
        </p:nvSpPr>
        <p:spPr>
          <a:xfrm>
            <a:off x="5225139" y="6219521"/>
            <a:ext cx="5628425" cy="338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1600" b="0" i="1" u="none" strike="noStrike" cap="none">
                <a:solidFill>
                  <a:schemeClr val="lt1"/>
                </a:solidFill>
                <a:latin typeface="Century Gothic"/>
                <a:ea typeface="Century Gothic"/>
                <a:cs typeface="Century Gothic"/>
                <a:sym typeface="Century Gothic"/>
              </a:rPr>
              <a:t>2017 Summer</a:t>
            </a:r>
          </a:p>
        </p:txBody>
      </p:sp>
      <p:sp>
        <p:nvSpPr>
          <p:cNvPr id="98" name="Shape 98"/>
          <p:cNvSpPr txBox="1"/>
          <p:nvPr/>
        </p:nvSpPr>
        <p:spPr>
          <a:xfrm>
            <a:off x="7472781" y="4798567"/>
            <a:ext cx="2114100" cy="2763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3F3F3F"/>
              </a:buClr>
              <a:buSzPct val="25000"/>
              <a:buFont typeface="Arial"/>
              <a:buNone/>
            </a:pPr>
            <a:r>
              <a:rPr lang="en-US" sz="1800" b="0" i="0" u="none" strike="noStrike" cap="none" dirty="0">
                <a:solidFill>
                  <a:srgbClr val="434343"/>
                </a:solidFill>
                <a:latin typeface="Century Gothic"/>
                <a:ea typeface="Century Gothic"/>
                <a:cs typeface="Century Gothic"/>
                <a:sym typeface="Century Gothic"/>
              </a:rPr>
              <a:t>Carter </a:t>
            </a:r>
            <a:r>
              <a:rPr lang="en-US" sz="1800" b="0" i="0" u="none" strike="noStrike" cap="none" dirty="0" smtClean="0">
                <a:solidFill>
                  <a:srgbClr val="434343"/>
                </a:solidFill>
                <a:latin typeface="Century Gothic"/>
                <a:ea typeface="Century Gothic"/>
                <a:cs typeface="Century Gothic"/>
                <a:sym typeface="Century Gothic"/>
              </a:rPr>
              <a:t>Grimm</a:t>
            </a:r>
            <a:endParaRPr lang="en-US" sz="1800" b="0" i="0" u="none" strike="noStrike" cap="none" dirty="0">
              <a:solidFill>
                <a:srgbClr val="434343"/>
              </a:solidFill>
              <a:latin typeface="Century Gothic"/>
              <a:ea typeface="Century Gothic"/>
              <a:cs typeface="Century Gothic"/>
              <a:sym typeface="Century Gothic"/>
            </a:endParaRPr>
          </a:p>
        </p:txBody>
      </p:sp>
      <p:sp>
        <p:nvSpPr>
          <p:cNvPr id="99" name="Shape 99"/>
          <p:cNvSpPr txBox="1"/>
          <p:nvPr/>
        </p:nvSpPr>
        <p:spPr>
          <a:xfrm>
            <a:off x="76350" y="6558075"/>
            <a:ext cx="1694100" cy="338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Century Gothic"/>
              <a:buNone/>
            </a:pPr>
            <a:r>
              <a:rPr lang="en-US" sz="1200">
                <a:solidFill>
                  <a:srgbClr val="FFFFFF"/>
                </a:solidFill>
                <a:latin typeface="Century Gothic"/>
                <a:ea typeface="Century Gothic"/>
                <a:cs typeface="Century Gothic"/>
                <a:sym typeface="Century Gothic"/>
              </a:rPr>
              <a:t>Basemap: ESRI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Shape 266"/>
          <p:cNvPicPr preferRelativeResize="0"/>
          <p:nvPr/>
        </p:nvPicPr>
        <p:blipFill>
          <a:blip r:embed="rId3">
            <a:alphaModFix/>
          </a:blip>
          <a:stretch>
            <a:fillRect/>
          </a:stretch>
        </p:blipFill>
        <p:spPr>
          <a:xfrm>
            <a:off x="373924" y="1418300"/>
            <a:ext cx="5642799" cy="4426925"/>
          </a:xfrm>
          <a:prstGeom prst="rect">
            <a:avLst/>
          </a:prstGeom>
          <a:noFill/>
          <a:ln>
            <a:noFill/>
          </a:ln>
        </p:spPr>
      </p:pic>
      <p:sp>
        <p:nvSpPr>
          <p:cNvPr id="267" name="Shape 267"/>
          <p:cNvSpPr txBox="1">
            <a:spLocks noGrp="1"/>
          </p:cNvSpPr>
          <p:nvPr>
            <p:ph type="title"/>
          </p:nvPr>
        </p:nvSpPr>
        <p:spPr>
          <a:xfrm>
            <a:off x="1000125" y="365121"/>
            <a:ext cx="10233000" cy="479400"/>
          </a:xfrm>
          <a:prstGeom prst="rect">
            <a:avLst/>
          </a:prstGeom>
        </p:spPr>
        <p:txBody>
          <a:bodyPr lIns="91425" tIns="91425" rIns="91425" bIns="91425" anchor="ctr" anchorCtr="0">
            <a:noAutofit/>
          </a:bodyPr>
          <a:lstStyle/>
          <a:p>
            <a:pPr lvl="0" algn="ctr" rtl="0">
              <a:lnSpc>
                <a:spcPct val="100000"/>
              </a:lnSpc>
              <a:spcBef>
                <a:spcPts val="0"/>
              </a:spcBef>
              <a:buNone/>
            </a:pPr>
            <a:r>
              <a:rPr lang="en-US" sz="3600" dirty="0"/>
              <a:t>Chlorophyll-a</a:t>
            </a:r>
          </a:p>
        </p:txBody>
      </p:sp>
      <p:sp>
        <p:nvSpPr>
          <p:cNvPr id="268" name="Shape 268"/>
          <p:cNvSpPr txBox="1"/>
          <p:nvPr/>
        </p:nvSpPr>
        <p:spPr>
          <a:xfrm>
            <a:off x="1242625" y="4881450"/>
            <a:ext cx="5193900" cy="198600"/>
          </a:xfrm>
          <a:prstGeom prst="rect">
            <a:avLst/>
          </a:prstGeom>
          <a:noFill/>
          <a:ln>
            <a:noFill/>
          </a:ln>
        </p:spPr>
        <p:txBody>
          <a:bodyPr lIns="91425" tIns="91425" rIns="91425" bIns="91425" anchor="t" anchorCtr="0">
            <a:noAutofit/>
          </a:bodyPr>
          <a:lstStyle/>
          <a:p>
            <a:pPr lvl="0">
              <a:spcBef>
                <a:spcPts val="0"/>
              </a:spcBef>
              <a:buNone/>
            </a:pPr>
            <a:r>
              <a:rPr lang="en-US" sz="800">
                <a:latin typeface="Century Gothic"/>
                <a:ea typeface="Century Gothic"/>
                <a:cs typeface="Century Gothic"/>
                <a:sym typeface="Century Gothic"/>
              </a:rPr>
              <a:t>Hurricane Katrina                                 DWH Spill    Bonnet Carré                  Bonnet Carré &amp; Flooding</a:t>
            </a:r>
          </a:p>
        </p:txBody>
      </p:sp>
      <p:sp>
        <p:nvSpPr>
          <p:cNvPr id="269" name="Shape 269"/>
          <p:cNvSpPr/>
          <p:nvPr/>
        </p:nvSpPr>
        <p:spPr>
          <a:xfrm>
            <a:off x="1792811" y="5104230"/>
            <a:ext cx="74100" cy="702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0" name="Shape 270"/>
          <p:cNvSpPr/>
          <p:nvPr/>
        </p:nvSpPr>
        <p:spPr>
          <a:xfrm>
            <a:off x="3447057" y="5104293"/>
            <a:ext cx="74100" cy="702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1" name="Shape 271"/>
          <p:cNvSpPr/>
          <p:nvPr/>
        </p:nvSpPr>
        <p:spPr>
          <a:xfrm>
            <a:off x="3835057" y="5104293"/>
            <a:ext cx="74100" cy="702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2" name="Shape 272"/>
          <p:cNvSpPr/>
          <p:nvPr/>
        </p:nvSpPr>
        <p:spPr>
          <a:xfrm>
            <a:off x="5525972" y="5104230"/>
            <a:ext cx="74100" cy="702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3" name="Shape 273"/>
          <p:cNvSpPr/>
          <p:nvPr/>
        </p:nvSpPr>
        <p:spPr>
          <a:xfrm>
            <a:off x="5600069" y="5104293"/>
            <a:ext cx="74100" cy="702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274" name="Shape 274"/>
          <p:cNvGrpSpPr/>
          <p:nvPr/>
        </p:nvGrpSpPr>
        <p:grpSpPr>
          <a:xfrm>
            <a:off x="6886812" y="681225"/>
            <a:ext cx="4760620" cy="6176775"/>
            <a:chOff x="6886812" y="620475"/>
            <a:chExt cx="4760620" cy="6176775"/>
          </a:xfrm>
        </p:grpSpPr>
        <p:pic>
          <p:nvPicPr>
            <p:cNvPr id="275" name="Shape 275" descr="Jan2016CHL_BI.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909012" y="3590437"/>
              <a:ext cx="4738420" cy="2338478"/>
            </a:xfrm>
            <a:prstGeom prst="rect">
              <a:avLst/>
            </a:prstGeom>
            <a:noFill/>
            <a:ln>
              <a:noFill/>
            </a:ln>
          </p:spPr>
        </p:pic>
        <p:pic>
          <p:nvPicPr>
            <p:cNvPr id="276" name="Shape 276" descr="CHL2015O.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86812" y="931787"/>
              <a:ext cx="4738423" cy="2338478"/>
            </a:xfrm>
            <a:prstGeom prst="rect">
              <a:avLst/>
            </a:prstGeom>
            <a:noFill/>
            <a:ln>
              <a:noFill/>
            </a:ln>
          </p:spPr>
        </p:pic>
        <p:sp>
          <p:nvSpPr>
            <p:cNvPr id="277" name="Shape 277"/>
            <p:cNvSpPr txBox="1"/>
            <p:nvPr/>
          </p:nvSpPr>
          <p:spPr>
            <a:xfrm>
              <a:off x="8542175" y="620475"/>
              <a:ext cx="1427700" cy="401400"/>
            </a:xfrm>
            <a:prstGeom prst="rect">
              <a:avLst/>
            </a:prstGeom>
            <a:noFill/>
            <a:ln>
              <a:noFill/>
            </a:ln>
          </p:spPr>
          <p:txBody>
            <a:bodyPr lIns="91425" tIns="91425" rIns="91425" bIns="91425" anchor="t" anchorCtr="0">
              <a:noAutofit/>
            </a:bodyPr>
            <a:lstStyle/>
            <a:p>
              <a:pPr lvl="0">
                <a:spcBef>
                  <a:spcPts val="0"/>
                </a:spcBef>
                <a:buNone/>
              </a:pPr>
              <a:r>
                <a:rPr lang="en-US">
                  <a:solidFill>
                    <a:srgbClr val="757070"/>
                  </a:solidFill>
                  <a:latin typeface="Garamond"/>
                  <a:ea typeface="Garamond"/>
                  <a:cs typeface="Garamond"/>
                  <a:sym typeface="Garamond"/>
                </a:rPr>
                <a:t>October 14, 2015</a:t>
              </a:r>
            </a:p>
          </p:txBody>
        </p:sp>
        <p:sp>
          <p:nvSpPr>
            <p:cNvPr id="278" name="Shape 278"/>
            <p:cNvSpPr txBox="1"/>
            <p:nvPr/>
          </p:nvSpPr>
          <p:spPr>
            <a:xfrm>
              <a:off x="6990425" y="3270262"/>
              <a:ext cx="4575600" cy="401400"/>
            </a:xfrm>
            <a:prstGeom prst="rect">
              <a:avLst/>
            </a:prstGeom>
            <a:noFill/>
            <a:ln>
              <a:noFill/>
            </a:ln>
          </p:spPr>
          <p:txBody>
            <a:bodyPr lIns="91425" tIns="91425" rIns="91425" bIns="91425" anchor="t" anchorCtr="0">
              <a:noAutofit/>
            </a:bodyPr>
            <a:lstStyle/>
            <a:p>
              <a:pPr lvl="0" rtl="0">
                <a:spcBef>
                  <a:spcPts val="0"/>
                </a:spcBef>
                <a:buNone/>
              </a:pPr>
              <a:r>
                <a:rPr lang="en-US">
                  <a:solidFill>
                    <a:srgbClr val="757070"/>
                  </a:solidFill>
                  <a:latin typeface="Garamond"/>
                  <a:ea typeface="Garamond"/>
                  <a:cs typeface="Garamond"/>
                  <a:sym typeface="Garamond"/>
                </a:rPr>
                <a:t>January 18, 2016 (After the 2016 opening of the Bonnet Carre)</a:t>
              </a:r>
            </a:p>
          </p:txBody>
        </p:sp>
        <p:pic>
          <p:nvPicPr>
            <p:cNvPr id="279" name="Shape 279" descr="ColourBar.png"/>
            <p:cNvPicPr preferRelativeResize="0"/>
            <p:nvPr/>
          </p:nvPicPr>
          <p:blipFill rotWithShape="1">
            <a:blip r:embed="rId6">
              <a:alphaModFix/>
            </a:blip>
            <a:srcRect l="11133" t="59419" r="13280" b="34595"/>
            <a:stretch/>
          </p:blipFill>
          <p:spPr>
            <a:xfrm rot="10800000">
              <a:off x="7381309" y="6290398"/>
              <a:ext cx="3793828" cy="279951"/>
            </a:xfrm>
            <a:prstGeom prst="rect">
              <a:avLst/>
            </a:prstGeom>
            <a:noFill/>
            <a:ln>
              <a:noFill/>
            </a:ln>
          </p:spPr>
        </p:pic>
        <p:sp>
          <p:nvSpPr>
            <p:cNvPr id="280" name="Shape 280"/>
            <p:cNvSpPr txBox="1"/>
            <p:nvPr/>
          </p:nvSpPr>
          <p:spPr>
            <a:xfrm>
              <a:off x="8221775" y="5973850"/>
              <a:ext cx="2068500" cy="401400"/>
            </a:xfrm>
            <a:prstGeom prst="rect">
              <a:avLst/>
            </a:prstGeom>
            <a:noFill/>
            <a:ln>
              <a:noFill/>
            </a:ln>
          </p:spPr>
          <p:txBody>
            <a:bodyPr lIns="91425" tIns="91425" rIns="91425" bIns="91425" anchor="t" anchorCtr="0">
              <a:noAutofit/>
            </a:bodyPr>
            <a:lstStyle/>
            <a:p>
              <a:pPr lvl="0" rtl="0">
                <a:spcBef>
                  <a:spcPts val="0"/>
                </a:spcBef>
                <a:buNone/>
              </a:pPr>
              <a:r>
                <a:rPr lang="en-US">
                  <a:solidFill>
                    <a:srgbClr val="757070"/>
                  </a:solidFill>
                  <a:latin typeface="Garamond"/>
                  <a:ea typeface="Garamond"/>
                  <a:cs typeface="Garamond"/>
                  <a:sym typeface="Garamond"/>
                </a:rPr>
                <a:t>Chlorophyll OC2 (mg m</a:t>
              </a:r>
              <a:r>
                <a:rPr lang="en-US" baseline="30000">
                  <a:solidFill>
                    <a:srgbClr val="757070"/>
                  </a:solidFill>
                  <a:latin typeface="Garamond"/>
                  <a:ea typeface="Garamond"/>
                  <a:cs typeface="Garamond"/>
                  <a:sym typeface="Garamond"/>
                </a:rPr>
                <a:t>-3</a:t>
              </a:r>
              <a:r>
                <a:rPr lang="en-US">
                  <a:solidFill>
                    <a:srgbClr val="757070"/>
                  </a:solidFill>
                  <a:latin typeface="Garamond"/>
                  <a:ea typeface="Garamond"/>
                  <a:cs typeface="Garamond"/>
                  <a:sym typeface="Garamond"/>
                </a:rPr>
                <a:t>)</a:t>
              </a:r>
            </a:p>
          </p:txBody>
        </p:sp>
        <p:sp>
          <p:nvSpPr>
            <p:cNvPr id="281" name="Shape 281"/>
            <p:cNvSpPr txBox="1"/>
            <p:nvPr/>
          </p:nvSpPr>
          <p:spPr>
            <a:xfrm>
              <a:off x="7269800" y="6474750"/>
              <a:ext cx="268800" cy="322500"/>
            </a:xfrm>
            <a:prstGeom prst="rect">
              <a:avLst/>
            </a:prstGeom>
            <a:noFill/>
            <a:ln>
              <a:noFill/>
            </a:ln>
          </p:spPr>
          <p:txBody>
            <a:bodyPr lIns="91425" tIns="91425" rIns="91425" bIns="91425" anchor="t" anchorCtr="0">
              <a:noAutofit/>
            </a:bodyPr>
            <a:lstStyle/>
            <a:p>
              <a:pPr lvl="0">
                <a:spcBef>
                  <a:spcPts val="0"/>
                </a:spcBef>
                <a:buNone/>
              </a:pPr>
              <a:r>
                <a:rPr lang="en-US" sz="1000">
                  <a:solidFill>
                    <a:srgbClr val="757070"/>
                  </a:solidFill>
                  <a:latin typeface="Garamond"/>
                  <a:ea typeface="Garamond"/>
                  <a:cs typeface="Garamond"/>
                  <a:sym typeface="Garamond"/>
                </a:rPr>
                <a:t>0</a:t>
              </a:r>
            </a:p>
          </p:txBody>
        </p:sp>
        <p:sp>
          <p:nvSpPr>
            <p:cNvPr id="282" name="Shape 282"/>
            <p:cNvSpPr txBox="1"/>
            <p:nvPr/>
          </p:nvSpPr>
          <p:spPr>
            <a:xfrm>
              <a:off x="9160325" y="6474750"/>
              <a:ext cx="235800" cy="322500"/>
            </a:xfrm>
            <a:prstGeom prst="rect">
              <a:avLst/>
            </a:prstGeom>
            <a:noFill/>
            <a:ln>
              <a:noFill/>
            </a:ln>
          </p:spPr>
          <p:txBody>
            <a:bodyPr lIns="91425" tIns="91425" rIns="91425" bIns="91425" anchor="t" anchorCtr="0">
              <a:noAutofit/>
            </a:bodyPr>
            <a:lstStyle/>
            <a:p>
              <a:pPr lvl="0" rtl="0">
                <a:spcBef>
                  <a:spcPts val="0"/>
                </a:spcBef>
                <a:buNone/>
              </a:pPr>
              <a:r>
                <a:rPr lang="en-US" sz="1000">
                  <a:solidFill>
                    <a:srgbClr val="757070"/>
                  </a:solidFill>
                  <a:latin typeface="Garamond"/>
                  <a:ea typeface="Garamond"/>
                  <a:cs typeface="Garamond"/>
                  <a:sym typeface="Garamond"/>
                </a:rPr>
                <a:t>5</a:t>
              </a:r>
            </a:p>
          </p:txBody>
        </p:sp>
        <p:sp>
          <p:nvSpPr>
            <p:cNvPr id="283" name="Shape 283"/>
            <p:cNvSpPr txBox="1"/>
            <p:nvPr/>
          </p:nvSpPr>
          <p:spPr>
            <a:xfrm>
              <a:off x="11017850" y="6474750"/>
              <a:ext cx="328500" cy="322500"/>
            </a:xfrm>
            <a:prstGeom prst="rect">
              <a:avLst/>
            </a:prstGeom>
            <a:noFill/>
            <a:ln>
              <a:noFill/>
            </a:ln>
          </p:spPr>
          <p:txBody>
            <a:bodyPr lIns="91425" tIns="91425" rIns="91425" bIns="91425" anchor="t" anchorCtr="0">
              <a:noAutofit/>
            </a:bodyPr>
            <a:lstStyle/>
            <a:p>
              <a:pPr lvl="0" rtl="0">
                <a:spcBef>
                  <a:spcPts val="0"/>
                </a:spcBef>
                <a:buNone/>
              </a:pPr>
              <a:r>
                <a:rPr lang="en-US" sz="1000">
                  <a:solidFill>
                    <a:srgbClr val="757070"/>
                  </a:solidFill>
                  <a:latin typeface="Garamond"/>
                  <a:ea typeface="Garamond"/>
                  <a:cs typeface="Garamond"/>
                  <a:sym typeface="Garamond"/>
                </a:rPr>
                <a:t>10</a:t>
              </a:r>
            </a:p>
          </p:txBody>
        </p:sp>
      </p:grpSp>
      <p:sp>
        <p:nvSpPr>
          <p:cNvPr id="284" name="Shape 284"/>
          <p:cNvSpPr txBox="1"/>
          <p:nvPr/>
        </p:nvSpPr>
        <p:spPr>
          <a:xfrm>
            <a:off x="10364400" y="5674000"/>
            <a:ext cx="1530000" cy="255000"/>
          </a:xfrm>
          <a:prstGeom prst="rect">
            <a:avLst/>
          </a:prstGeom>
          <a:noFill/>
          <a:ln>
            <a:noFill/>
          </a:ln>
        </p:spPr>
        <p:txBody>
          <a:bodyPr lIns="91425" tIns="91425" rIns="91425" bIns="91425" anchor="t" anchorCtr="0">
            <a:noAutofit/>
          </a:bodyPr>
          <a:lstStyle/>
          <a:p>
            <a:pPr lvl="0">
              <a:spcBef>
                <a:spcPts val="0"/>
              </a:spcBef>
              <a:buClr>
                <a:schemeClr val="dk1"/>
              </a:buClr>
              <a:buSzPct val="91666"/>
              <a:buFont typeface="Arial"/>
              <a:buNone/>
            </a:pPr>
            <a:r>
              <a:rPr lang="en-US" sz="1200">
                <a:solidFill>
                  <a:srgbClr val="FFFFFF"/>
                </a:solidFill>
                <a:latin typeface="Century Gothic"/>
                <a:ea typeface="Century Gothic"/>
                <a:cs typeface="Century Gothic"/>
                <a:sym typeface="Century Gothic"/>
              </a:rPr>
              <a:t>Basemap: ESRI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1000125" y="365121"/>
            <a:ext cx="10233000" cy="479400"/>
          </a:xfrm>
          <a:prstGeom prst="rect">
            <a:avLst/>
          </a:prstGeom>
        </p:spPr>
        <p:txBody>
          <a:bodyPr lIns="91425" tIns="91425" rIns="91425" bIns="91425" anchor="ctr" anchorCtr="0">
            <a:noAutofit/>
          </a:bodyPr>
          <a:lstStyle/>
          <a:p>
            <a:pPr lvl="0" algn="ctr" rtl="0">
              <a:spcBef>
                <a:spcPts val="0"/>
              </a:spcBef>
              <a:buNone/>
            </a:pPr>
            <a:r>
              <a:rPr lang="en-US" sz="3600" dirty="0" smtClean="0"/>
              <a:t>Total Suspended Matter</a:t>
            </a:r>
            <a:endParaRPr lang="en-US" sz="3600" dirty="0"/>
          </a:p>
        </p:txBody>
      </p:sp>
      <p:graphicFrame>
        <p:nvGraphicFramePr>
          <p:cNvPr id="18" name="Chart 17"/>
          <p:cNvGraphicFramePr/>
          <p:nvPr>
            <p:extLst>
              <p:ext uri="{D42A27DB-BD31-4B8C-83A1-F6EECF244321}">
                <p14:modId xmlns:p14="http://schemas.microsoft.com/office/powerpoint/2010/main" val="1061373546"/>
              </p:ext>
            </p:extLst>
          </p:nvPr>
        </p:nvGraphicFramePr>
        <p:xfrm>
          <a:off x="0" y="1311604"/>
          <a:ext cx="6000750" cy="4453674"/>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p:cNvSpPr/>
          <p:nvPr/>
        </p:nvSpPr>
        <p:spPr>
          <a:xfrm>
            <a:off x="1657350" y="5143500"/>
            <a:ext cx="68580" cy="68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Oval 19"/>
          <p:cNvSpPr/>
          <p:nvPr/>
        </p:nvSpPr>
        <p:spPr>
          <a:xfrm>
            <a:off x="3394710" y="5170170"/>
            <a:ext cx="68580" cy="68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Oval 20"/>
          <p:cNvSpPr/>
          <p:nvPr/>
        </p:nvSpPr>
        <p:spPr>
          <a:xfrm>
            <a:off x="3757116" y="5170170"/>
            <a:ext cx="68580" cy="68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Oval 21"/>
          <p:cNvSpPr/>
          <p:nvPr/>
        </p:nvSpPr>
        <p:spPr>
          <a:xfrm>
            <a:off x="5497830" y="5170170"/>
            <a:ext cx="68580" cy="68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1965960"/>
            <a:ext cx="5280659" cy="3799318"/>
          </a:xfrm>
          <a:prstGeom prst="rect">
            <a:avLst/>
          </a:prstGeom>
        </p:spPr>
      </p:pic>
      <p:sp>
        <p:nvSpPr>
          <p:cNvPr id="304" name="Shape 304"/>
          <p:cNvSpPr txBox="1"/>
          <p:nvPr/>
        </p:nvSpPr>
        <p:spPr>
          <a:xfrm>
            <a:off x="1185824" y="4888256"/>
            <a:ext cx="5279745" cy="228300"/>
          </a:xfrm>
          <a:prstGeom prst="rect">
            <a:avLst/>
          </a:prstGeom>
          <a:noFill/>
          <a:ln>
            <a:noFill/>
          </a:ln>
        </p:spPr>
        <p:txBody>
          <a:bodyPr lIns="91425" tIns="91425" rIns="91425" bIns="91425" anchor="t" anchorCtr="0">
            <a:noAutofit/>
          </a:bodyPr>
          <a:lstStyle/>
          <a:p>
            <a:pPr lvl="0" rtl="0">
              <a:spcBef>
                <a:spcPts val="0"/>
              </a:spcBef>
              <a:buNone/>
            </a:pPr>
            <a:r>
              <a:rPr lang="en-US" sz="800" dirty="0">
                <a:latin typeface="Century Gothic"/>
                <a:ea typeface="Century Gothic"/>
                <a:cs typeface="Century Gothic"/>
                <a:sym typeface="Century Gothic"/>
              </a:rPr>
              <a:t> Hurricane Katrina                                </a:t>
            </a:r>
            <a:r>
              <a:rPr lang="en-US" sz="800" dirty="0" smtClean="0">
                <a:latin typeface="Century Gothic"/>
                <a:ea typeface="Century Gothic"/>
                <a:cs typeface="Century Gothic"/>
                <a:sym typeface="Century Gothic"/>
              </a:rPr>
              <a:t>DWH </a:t>
            </a:r>
            <a:r>
              <a:rPr lang="en-US" sz="800" dirty="0">
                <a:latin typeface="Century Gothic"/>
                <a:ea typeface="Century Gothic"/>
                <a:cs typeface="Century Gothic"/>
                <a:sym typeface="Century Gothic"/>
              </a:rPr>
              <a:t>Spill   Bonnet </a:t>
            </a:r>
            <a:r>
              <a:rPr lang="en-US" sz="800" dirty="0" err="1">
                <a:latin typeface="Century Gothic"/>
                <a:ea typeface="Century Gothic"/>
                <a:cs typeface="Century Gothic"/>
                <a:sym typeface="Century Gothic"/>
              </a:rPr>
              <a:t>Carré</a:t>
            </a:r>
            <a:r>
              <a:rPr lang="en-US" sz="800" dirty="0">
                <a:latin typeface="Century Gothic"/>
                <a:ea typeface="Century Gothic"/>
                <a:cs typeface="Century Gothic"/>
                <a:sym typeface="Century Gothic"/>
              </a:rPr>
              <a:t>          </a:t>
            </a:r>
            <a:r>
              <a:rPr lang="en-US" sz="800" dirty="0" smtClean="0">
                <a:latin typeface="Century Gothic"/>
                <a:ea typeface="Century Gothic"/>
                <a:cs typeface="Century Gothic"/>
                <a:sym typeface="Century Gothic"/>
              </a:rPr>
              <a:t>               Bonnet </a:t>
            </a:r>
            <a:r>
              <a:rPr lang="en-US" sz="800" dirty="0" err="1">
                <a:latin typeface="Century Gothic"/>
                <a:ea typeface="Century Gothic"/>
                <a:cs typeface="Century Gothic"/>
                <a:sym typeface="Century Gothic"/>
              </a:rPr>
              <a:t>Carré</a:t>
            </a:r>
            <a:r>
              <a:rPr lang="en-US" sz="800" dirty="0">
                <a:latin typeface="Century Gothic"/>
                <a:ea typeface="Century Gothic"/>
                <a:cs typeface="Century Gothic"/>
                <a:sym typeface="Century Gothic"/>
              </a:rPr>
              <a:t> &amp; Flooding</a:t>
            </a:r>
          </a:p>
        </p:txBody>
      </p:sp>
      <p:sp>
        <p:nvSpPr>
          <p:cNvPr id="5" name="TextBox 4"/>
          <p:cNvSpPr txBox="1"/>
          <p:nvPr/>
        </p:nvSpPr>
        <p:spPr>
          <a:xfrm>
            <a:off x="6869430" y="1417320"/>
            <a:ext cx="4949190" cy="400110"/>
          </a:xfrm>
          <a:prstGeom prst="rect">
            <a:avLst/>
          </a:prstGeom>
          <a:noFill/>
        </p:spPr>
        <p:txBody>
          <a:bodyPr wrap="square" rtlCol="0">
            <a:spAutoFit/>
          </a:bodyPr>
          <a:lstStyle/>
          <a:p>
            <a:pPr algn="ctr"/>
            <a:r>
              <a:rPr lang="en-US" sz="2000" dirty="0" smtClean="0">
                <a:latin typeface="Century Gothic" panose="020B0502020202020204" pitchFamily="34" charset="0"/>
              </a:rPr>
              <a:t>TSM July 2011 – Flooding Event</a:t>
            </a:r>
            <a:endParaRPr lang="en-US" sz="2000" dirty="0">
              <a:latin typeface="Century Gothic" panose="020B0502020202020204" pitchFamily="34" charset="0"/>
            </a:endParaRPr>
          </a:p>
        </p:txBody>
      </p:sp>
      <p:sp>
        <p:nvSpPr>
          <p:cNvPr id="6" name="TextBox 5"/>
          <p:cNvSpPr txBox="1"/>
          <p:nvPr/>
        </p:nvSpPr>
        <p:spPr>
          <a:xfrm>
            <a:off x="6629400" y="5394960"/>
            <a:ext cx="2446020" cy="276999"/>
          </a:xfrm>
          <a:prstGeom prst="rect">
            <a:avLst/>
          </a:prstGeom>
          <a:noFill/>
        </p:spPr>
        <p:txBody>
          <a:bodyPr wrap="square" rtlCol="0">
            <a:spAutoFit/>
          </a:bodyPr>
          <a:lstStyle/>
          <a:p>
            <a:r>
              <a:rPr lang="en-US" sz="1200" dirty="0" err="1" smtClean="0">
                <a:solidFill>
                  <a:schemeClr val="bg1"/>
                </a:solidFill>
                <a:latin typeface="Century Gothic" panose="020B0502020202020204" pitchFamily="34" charset="0"/>
              </a:rPr>
              <a:t>Basemap</a:t>
            </a:r>
            <a:r>
              <a:rPr lang="en-US" sz="1200" dirty="0" smtClean="0">
                <a:solidFill>
                  <a:schemeClr val="bg1"/>
                </a:solidFill>
                <a:latin typeface="Century Gothic" panose="020B0502020202020204" pitchFamily="34" charset="0"/>
              </a:rPr>
              <a:t>: ESRI</a:t>
            </a:r>
            <a:endParaRPr lang="en-US" sz="1200" dirty="0">
              <a:solidFill>
                <a:schemeClr val="bg1"/>
              </a:solidFill>
              <a:latin typeface="Century Gothic" panose="020B0502020202020204" pitchFamily="34" charset="0"/>
            </a:endParaRPr>
          </a:p>
        </p:txBody>
      </p:sp>
      <p:grpSp>
        <p:nvGrpSpPr>
          <p:cNvPr id="26" name="Group 25"/>
          <p:cNvGrpSpPr/>
          <p:nvPr/>
        </p:nvGrpSpPr>
        <p:grpSpPr>
          <a:xfrm>
            <a:off x="10980311" y="5765278"/>
            <a:ext cx="1093579" cy="736375"/>
            <a:chOff x="23498000" y="26598431"/>
            <a:chExt cx="1093579" cy="736375"/>
          </a:xfrm>
        </p:grpSpPr>
        <p:pic>
          <p:nvPicPr>
            <p:cNvPr id="27" name="Picture 26"/>
            <p:cNvPicPr>
              <a:picLocks noChangeAspect="1"/>
            </p:cNvPicPr>
            <p:nvPr/>
          </p:nvPicPr>
          <p:blipFill>
            <a:blip r:embed="rId5"/>
            <a:stretch>
              <a:fillRect/>
            </a:stretch>
          </p:blipFill>
          <p:spPr>
            <a:xfrm>
              <a:off x="23498000" y="26702483"/>
              <a:ext cx="494063" cy="632323"/>
            </a:xfrm>
            <a:prstGeom prst="rect">
              <a:avLst/>
            </a:prstGeom>
          </p:spPr>
        </p:pic>
        <p:sp>
          <p:nvSpPr>
            <p:cNvPr id="28" name="TextBox 27"/>
            <p:cNvSpPr txBox="1"/>
            <p:nvPr/>
          </p:nvSpPr>
          <p:spPr>
            <a:xfrm>
              <a:off x="23897350" y="26598431"/>
              <a:ext cx="694229" cy="307777"/>
            </a:xfrm>
            <a:prstGeom prst="rect">
              <a:avLst/>
            </a:prstGeom>
            <a:noFill/>
          </p:spPr>
          <p:txBody>
            <a:bodyPr wrap="square" rtlCol="0">
              <a:spAutoFit/>
            </a:bodyPr>
            <a:lstStyle/>
            <a:p>
              <a:r>
                <a:rPr lang="en-US" dirty="0" smtClean="0">
                  <a:latin typeface="Century Gothic" panose="020B0502020202020204" pitchFamily="34" charset="0"/>
                </a:rPr>
                <a:t>High</a:t>
              </a:r>
              <a:endParaRPr lang="en-US" dirty="0">
                <a:latin typeface="Century Gothic" panose="020B0502020202020204" pitchFamily="34" charset="0"/>
              </a:endParaRPr>
            </a:p>
          </p:txBody>
        </p:sp>
      </p:grpSp>
      <p:sp>
        <p:nvSpPr>
          <p:cNvPr id="7" name="TextBox 6"/>
          <p:cNvSpPr txBox="1"/>
          <p:nvPr/>
        </p:nvSpPr>
        <p:spPr>
          <a:xfrm>
            <a:off x="11379661" y="6286498"/>
            <a:ext cx="599516" cy="307777"/>
          </a:xfrm>
          <a:prstGeom prst="rect">
            <a:avLst/>
          </a:prstGeom>
          <a:noFill/>
        </p:spPr>
        <p:txBody>
          <a:bodyPr wrap="square" rtlCol="0">
            <a:spAutoFit/>
          </a:bodyPr>
          <a:lstStyle/>
          <a:p>
            <a:r>
              <a:rPr lang="en-US" dirty="0" smtClean="0">
                <a:latin typeface="Century Gothic" panose="020B0502020202020204" pitchFamily="34" charset="0"/>
              </a:rPr>
              <a:t>Low</a:t>
            </a:r>
            <a:endParaRPr lang="en-US" dirty="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1000125" y="365121"/>
            <a:ext cx="10233000" cy="479400"/>
          </a:xfrm>
          <a:prstGeom prst="rect">
            <a:avLst/>
          </a:prstGeom>
        </p:spPr>
        <p:txBody>
          <a:bodyPr lIns="91425" tIns="91425" rIns="91425" bIns="91425" anchor="ctr" anchorCtr="0">
            <a:noAutofit/>
          </a:bodyPr>
          <a:lstStyle/>
          <a:p>
            <a:pPr lvl="0" algn="ctr" rtl="0">
              <a:spcBef>
                <a:spcPts val="0"/>
              </a:spcBef>
              <a:buNone/>
            </a:pPr>
            <a:r>
              <a:rPr lang="en-US" sz="3600" dirty="0"/>
              <a:t>Pearl River Water Discharge</a:t>
            </a:r>
          </a:p>
        </p:txBody>
      </p:sp>
      <p:grpSp>
        <p:nvGrpSpPr>
          <p:cNvPr id="311" name="Shape 311"/>
          <p:cNvGrpSpPr/>
          <p:nvPr/>
        </p:nvGrpSpPr>
        <p:grpSpPr>
          <a:xfrm>
            <a:off x="294648" y="1697002"/>
            <a:ext cx="5750641" cy="4106132"/>
            <a:chOff x="2433637" y="1011371"/>
            <a:chExt cx="7324725" cy="5238750"/>
          </a:xfrm>
        </p:grpSpPr>
        <p:grpSp>
          <p:nvGrpSpPr>
            <p:cNvPr id="312" name="Shape 312"/>
            <p:cNvGrpSpPr/>
            <p:nvPr/>
          </p:nvGrpSpPr>
          <p:grpSpPr>
            <a:xfrm>
              <a:off x="2433637" y="1011371"/>
              <a:ext cx="7324725" cy="5238750"/>
              <a:chOff x="2433637" y="1011371"/>
              <a:chExt cx="7324725" cy="5238750"/>
            </a:xfrm>
          </p:grpSpPr>
          <p:pic>
            <p:nvPicPr>
              <p:cNvPr id="313" name="Shape 313"/>
              <p:cNvPicPr preferRelativeResize="0"/>
              <p:nvPr/>
            </p:nvPicPr>
            <p:blipFill>
              <a:blip r:embed="rId3">
                <a:alphaModFix/>
              </a:blip>
              <a:stretch>
                <a:fillRect/>
              </a:stretch>
            </p:blipFill>
            <p:spPr>
              <a:xfrm>
                <a:off x="2433637" y="1011371"/>
                <a:ext cx="7324725" cy="5238750"/>
              </a:xfrm>
              <a:prstGeom prst="rect">
                <a:avLst/>
              </a:prstGeom>
              <a:noFill/>
              <a:ln w="9525" cap="flat" cmpd="sng">
                <a:solidFill>
                  <a:schemeClr val="lt1"/>
                </a:solidFill>
                <a:prstDash val="solid"/>
                <a:round/>
                <a:headEnd type="none" w="med" len="med"/>
                <a:tailEnd type="none" w="med" len="med"/>
              </a:ln>
            </p:spPr>
          </p:pic>
          <p:sp>
            <p:nvSpPr>
              <p:cNvPr id="314" name="Shape 314"/>
              <p:cNvSpPr txBox="1"/>
              <p:nvPr/>
            </p:nvSpPr>
            <p:spPr>
              <a:xfrm>
                <a:off x="5932967" y="4944157"/>
                <a:ext cx="3455700" cy="479400"/>
              </a:xfrm>
              <a:prstGeom prst="rect">
                <a:avLst/>
              </a:prstGeom>
              <a:noFill/>
              <a:ln>
                <a:noFill/>
              </a:ln>
            </p:spPr>
            <p:txBody>
              <a:bodyPr lIns="91425" tIns="91425" rIns="91425" bIns="91425" anchor="t" anchorCtr="0">
                <a:noAutofit/>
              </a:bodyPr>
              <a:lstStyle/>
              <a:p>
                <a:pPr lvl="0">
                  <a:spcBef>
                    <a:spcPts val="0"/>
                  </a:spcBef>
                  <a:buNone/>
                </a:pPr>
                <a:r>
                  <a:rPr lang="en-US" sz="1000"/>
                  <a:t>Bonnet Carré &amp; Flooding Event</a:t>
                </a:r>
              </a:p>
            </p:txBody>
          </p:sp>
        </p:grpSp>
        <p:sp>
          <p:nvSpPr>
            <p:cNvPr id="315" name="Shape 315"/>
            <p:cNvSpPr/>
            <p:nvPr/>
          </p:nvSpPr>
          <p:spPr>
            <a:xfrm>
              <a:off x="6812325" y="5236675"/>
              <a:ext cx="198600" cy="55500"/>
            </a:xfrm>
            <a:prstGeom prst="rect">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6" name="Shape 316"/>
            <p:cNvSpPr/>
            <p:nvPr/>
          </p:nvSpPr>
          <p:spPr>
            <a:xfrm>
              <a:off x="7283150" y="5227450"/>
              <a:ext cx="64500" cy="648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317" name="Shape 317"/>
          <p:cNvPicPr preferRelativeResize="0"/>
          <p:nvPr/>
        </p:nvPicPr>
        <p:blipFill>
          <a:blip r:embed="rId4">
            <a:alphaModFix/>
          </a:blip>
          <a:stretch>
            <a:fillRect/>
          </a:stretch>
        </p:blipFill>
        <p:spPr>
          <a:xfrm>
            <a:off x="6334425" y="1696999"/>
            <a:ext cx="5493724" cy="4106124"/>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Shape 3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72750" y="1033151"/>
            <a:ext cx="5532089" cy="3550280"/>
          </a:xfrm>
          <a:prstGeom prst="rect">
            <a:avLst/>
          </a:prstGeom>
          <a:noFill/>
          <a:ln>
            <a:noFill/>
          </a:ln>
        </p:spPr>
      </p:pic>
      <p:pic>
        <p:nvPicPr>
          <p:cNvPr id="324" name="Shape 32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452210" y="3065836"/>
            <a:ext cx="5501701" cy="3541145"/>
          </a:xfrm>
          <a:prstGeom prst="rect">
            <a:avLst/>
          </a:prstGeom>
          <a:noFill/>
          <a:ln>
            <a:noFill/>
          </a:ln>
        </p:spPr>
      </p:pic>
      <p:sp>
        <p:nvSpPr>
          <p:cNvPr id="325" name="Shape 325"/>
          <p:cNvSpPr txBox="1">
            <a:spLocks noGrp="1"/>
          </p:cNvSpPr>
          <p:nvPr>
            <p:ph type="title"/>
          </p:nvPr>
        </p:nvSpPr>
        <p:spPr>
          <a:xfrm>
            <a:off x="979500" y="311796"/>
            <a:ext cx="10233000" cy="479400"/>
          </a:xfrm>
          <a:prstGeom prst="rect">
            <a:avLst/>
          </a:prstGeom>
        </p:spPr>
        <p:txBody>
          <a:bodyPr lIns="91425" tIns="91425" rIns="91425" bIns="91425" anchor="ctr" anchorCtr="0">
            <a:noAutofit/>
          </a:bodyPr>
          <a:lstStyle/>
          <a:p>
            <a:pPr lvl="0" algn="ctr" rtl="0">
              <a:spcBef>
                <a:spcPts val="0"/>
              </a:spcBef>
              <a:buNone/>
            </a:pPr>
            <a:r>
              <a:rPr lang="en-US" sz="3600"/>
              <a:t>Hurricane Katrina &amp; Deepwater Horizon</a:t>
            </a:r>
          </a:p>
        </p:txBody>
      </p:sp>
      <p:sp>
        <p:nvSpPr>
          <p:cNvPr id="328" name="Shape 328"/>
          <p:cNvSpPr txBox="1"/>
          <p:nvPr/>
        </p:nvSpPr>
        <p:spPr>
          <a:xfrm>
            <a:off x="3007750" y="4204950"/>
            <a:ext cx="2897100" cy="410100"/>
          </a:xfrm>
          <a:prstGeom prst="rect">
            <a:avLst/>
          </a:prstGeom>
          <a:noFill/>
          <a:ln>
            <a:noFill/>
          </a:ln>
        </p:spPr>
        <p:txBody>
          <a:bodyPr lIns="91425" tIns="91425" rIns="91425" bIns="91425" anchor="t" anchorCtr="0">
            <a:noAutofit/>
          </a:bodyPr>
          <a:lstStyle/>
          <a:p>
            <a:pPr lvl="0" algn="r">
              <a:spcBef>
                <a:spcPts val="0"/>
              </a:spcBef>
              <a:buNone/>
            </a:pPr>
            <a:r>
              <a:rPr lang="en-US" sz="1200" dirty="0">
                <a:solidFill>
                  <a:srgbClr val="FFFFFF"/>
                </a:solidFill>
                <a:latin typeface="Century Gothic"/>
                <a:ea typeface="Century Gothic"/>
                <a:cs typeface="Century Gothic"/>
                <a:sym typeface="Century Gothic"/>
              </a:rPr>
              <a:t>Image Credit: Google Commons</a:t>
            </a:r>
          </a:p>
        </p:txBody>
      </p:sp>
      <p:sp>
        <p:nvSpPr>
          <p:cNvPr id="329" name="Shape 329"/>
          <p:cNvSpPr txBox="1"/>
          <p:nvPr/>
        </p:nvSpPr>
        <p:spPr>
          <a:xfrm>
            <a:off x="8929375" y="6250300"/>
            <a:ext cx="2897100" cy="410100"/>
          </a:xfrm>
          <a:prstGeom prst="rect">
            <a:avLst/>
          </a:prstGeom>
          <a:noFill/>
          <a:ln>
            <a:noFill/>
          </a:ln>
        </p:spPr>
        <p:txBody>
          <a:bodyPr lIns="91425" tIns="91425" rIns="91425" bIns="91425" anchor="t" anchorCtr="0">
            <a:noAutofit/>
          </a:bodyPr>
          <a:lstStyle/>
          <a:p>
            <a:pPr lvl="0" algn="r" rtl="0">
              <a:spcBef>
                <a:spcPts val="0"/>
              </a:spcBef>
              <a:buNone/>
            </a:pPr>
            <a:r>
              <a:rPr lang="en-US" sz="1200">
                <a:solidFill>
                  <a:srgbClr val="FFFFFF"/>
                </a:solidFill>
                <a:latin typeface="Century Gothic"/>
                <a:ea typeface="Century Gothic"/>
                <a:cs typeface="Century Gothic"/>
                <a:sym typeface="Century Gothic"/>
              </a:rPr>
              <a:t>Image Credit: Google Commons</a:t>
            </a:r>
          </a:p>
        </p:txBody>
      </p:sp>
      <p:sp>
        <p:nvSpPr>
          <p:cNvPr id="9" name="Text Placeholder 16"/>
          <p:cNvSpPr txBox="1">
            <a:spLocks/>
          </p:cNvSpPr>
          <p:nvPr/>
        </p:nvSpPr>
        <p:spPr>
          <a:xfrm>
            <a:off x="213535" y="4932402"/>
            <a:ext cx="6248400" cy="168203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6AADA"/>
              </a:buClr>
            </a:pPr>
            <a:r>
              <a:rPr lang="en-US" sz="2200" dirty="0">
                <a:solidFill>
                  <a:schemeClr val="tx2">
                    <a:lumMod val="50000"/>
                  </a:schemeClr>
                </a:solidFill>
                <a:latin typeface="Century Gothic"/>
                <a:ea typeface="Century Gothic"/>
                <a:cs typeface="Century Gothic"/>
                <a:sym typeface="Century Gothic"/>
              </a:rPr>
              <a:t>DWH did not seem to affect TSM and chlorophyll-a concentrations</a:t>
            </a:r>
          </a:p>
          <a:p>
            <a:pPr marL="347663" indent="-347663">
              <a:buClr>
                <a:srgbClr val="76AADA"/>
              </a:buClr>
            </a:pPr>
            <a:r>
              <a:rPr lang="en-US" sz="2200" dirty="0">
                <a:solidFill>
                  <a:schemeClr val="tx2">
                    <a:lumMod val="50000"/>
                  </a:schemeClr>
                </a:solidFill>
                <a:latin typeface="Century Gothic"/>
                <a:ea typeface="Century Gothic"/>
                <a:cs typeface="Century Gothic"/>
                <a:sym typeface="Century Gothic"/>
              </a:rPr>
              <a:t>No other water quality parameters were available for this study period</a:t>
            </a:r>
          </a:p>
          <a:p>
            <a:pPr marL="347663" indent="-347663">
              <a:buClr>
                <a:srgbClr val="76AADA"/>
              </a:buClr>
            </a:pPr>
            <a:endParaRPr lang="en-US" dirty="0" smtClean="0">
              <a:solidFill>
                <a:schemeClr val="tx1">
                  <a:lumMod val="75000"/>
                </a:schemeClr>
              </a:solidFill>
            </a:endParaRPr>
          </a:p>
        </p:txBody>
      </p:sp>
      <p:sp>
        <p:nvSpPr>
          <p:cNvPr id="10" name="Text Placeholder 16"/>
          <p:cNvSpPr txBox="1">
            <a:spLocks/>
          </p:cNvSpPr>
          <p:nvPr/>
        </p:nvSpPr>
        <p:spPr>
          <a:xfrm>
            <a:off x="6125215" y="1071871"/>
            <a:ext cx="5608320" cy="22477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6AADA"/>
              </a:buClr>
            </a:pPr>
            <a:r>
              <a:rPr lang="en-US" sz="2200" dirty="0" smtClean="0">
                <a:solidFill>
                  <a:schemeClr val="tx2">
                    <a:lumMod val="50000"/>
                  </a:schemeClr>
                </a:solidFill>
                <a:latin typeface="Century Gothic"/>
                <a:ea typeface="Century Gothic"/>
                <a:cs typeface="Century Gothic"/>
                <a:sym typeface="Century Gothic"/>
              </a:rPr>
              <a:t>Katrina </a:t>
            </a:r>
            <a:r>
              <a:rPr lang="en-US" sz="2200" dirty="0">
                <a:solidFill>
                  <a:schemeClr val="tx2">
                    <a:lumMod val="50000"/>
                  </a:schemeClr>
                </a:solidFill>
                <a:latin typeface="Century Gothic"/>
                <a:ea typeface="Century Gothic"/>
                <a:cs typeface="Century Gothic"/>
                <a:sym typeface="Century Gothic"/>
              </a:rPr>
              <a:t>had minimal effect on </a:t>
            </a:r>
            <a:r>
              <a:rPr lang="en-US" sz="2200" dirty="0" smtClean="0">
                <a:solidFill>
                  <a:schemeClr val="tx2">
                    <a:lumMod val="50000"/>
                  </a:schemeClr>
                </a:solidFill>
                <a:latin typeface="Century Gothic"/>
                <a:ea typeface="Century Gothic"/>
                <a:cs typeface="Century Gothic"/>
                <a:sym typeface="Century Gothic"/>
              </a:rPr>
              <a:t>TSM </a:t>
            </a:r>
            <a:r>
              <a:rPr lang="en-US" sz="2200" dirty="0">
                <a:solidFill>
                  <a:schemeClr val="tx2">
                    <a:lumMod val="50000"/>
                  </a:schemeClr>
                </a:solidFill>
                <a:latin typeface="Century Gothic"/>
                <a:ea typeface="Century Gothic"/>
                <a:cs typeface="Century Gothic"/>
                <a:sym typeface="Century Gothic"/>
              </a:rPr>
              <a:t>and chlorophyll-a concentrations </a:t>
            </a:r>
            <a:endParaRPr lang="en-US" sz="2200" dirty="0" smtClean="0">
              <a:solidFill>
                <a:schemeClr val="tx2">
                  <a:lumMod val="50000"/>
                </a:schemeClr>
              </a:solidFill>
              <a:latin typeface="Century Gothic"/>
              <a:ea typeface="Century Gothic"/>
              <a:cs typeface="Century Gothic"/>
              <a:sym typeface="Century Gothic"/>
            </a:endParaRPr>
          </a:p>
          <a:p>
            <a:pPr marL="347663" indent="-347663">
              <a:buClr>
                <a:srgbClr val="76AADA"/>
              </a:buClr>
            </a:pPr>
            <a:r>
              <a:rPr lang="en-US" sz="2200" dirty="0" smtClean="0">
                <a:solidFill>
                  <a:schemeClr val="tx2">
                    <a:lumMod val="50000"/>
                  </a:schemeClr>
                </a:solidFill>
                <a:latin typeface="Century Gothic"/>
                <a:ea typeface="Century Gothic"/>
                <a:cs typeface="Century Gothic"/>
                <a:sym typeface="Century Gothic"/>
              </a:rPr>
              <a:t>No </a:t>
            </a:r>
            <a:r>
              <a:rPr lang="en-US" sz="2200" dirty="0">
                <a:solidFill>
                  <a:schemeClr val="tx2">
                    <a:lumMod val="50000"/>
                  </a:schemeClr>
                </a:solidFill>
                <a:latin typeface="Century Gothic"/>
                <a:ea typeface="Century Gothic"/>
                <a:cs typeface="Century Gothic"/>
                <a:sym typeface="Century Gothic"/>
              </a:rPr>
              <a:t>other water quality parameters were available for this study period</a:t>
            </a:r>
          </a:p>
          <a:p>
            <a:pPr marL="347663" indent="-347663">
              <a:buClr>
                <a:srgbClr val="76AADA"/>
              </a:buClr>
            </a:pPr>
            <a:endParaRPr lang="en-US" dirty="0" smtClean="0">
              <a:solidFill>
                <a:schemeClr val="tx1">
                  <a:lumMod val="7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1000125" y="365121"/>
            <a:ext cx="10233000" cy="479400"/>
          </a:xfrm>
          <a:prstGeom prst="rect">
            <a:avLst/>
          </a:prstGeom>
        </p:spPr>
        <p:txBody>
          <a:bodyPr lIns="91425" tIns="91425" rIns="91425" bIns="91425" anchor="ctr" anchorCtr="0">
            <a:noAutofit/>
          </a:bodyPr>
          <a:lstStyle/>
          <a:p>
            <a:pPr lvl="0" algn="ctr" rtl="0">
              <a:spcBef>
                <a:spcPts val="0"/>
              </a:spcBef>
              <a:buNone/>
            </a:pPr>
            <a:r>
              <a:rPr lang="en-US" sz="3600"/>
              <a:t>The Bonnet Carré Openings</a:t>
            </a:r>
          </a:p>
        </p:txBody>
      </p:sp>
      <p:pic>
        <p:nvPicPr>
          <p:cNvPr id="336" name="Shape 3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1024" y="967050"/>
            <a:ext cx="5602478" cy="5606474"/>
          </a:xfrm>
          <a:prstGeom prst="rect">
            <a:avLst/>
          </a:prstGeom>
          <a:noFill/>
          <a:ln>
            <a:noFill/>
          </a:ln>
        </p:spPr>
      </p:pic>
      <p:sp>
        <p:nvSpPr>
          <p:cNvPr id="337" name="Shape 337"/>
          <p:cNvSpPr/>
          <p:nvPr/>
        </p:nvSpPr>
        <p:spPr>
          <a:xfrm>
            <a:off x="2252975" y="5111475"/>
            <a:ext cx="332100" cy="319200"/>
          </a:xfrm>
          <a:prstGeom prst="star5">
            <a:avLst>
              <a:gd name="adj" fmla="val 19098"/>
              <a:gd name="hf" fmla="val 105146"/>
              <a:gd name="vf" fmla="val 110557"/>
            </a:avLst>
          </a:prstGeom>
          <a:solidFill>
            <a:srgbClr val="FFFF00"/>
          </a:solidFill>
          <a:ln w="9525" cap="flat" cmpd="sng">
            <a:solidFill>
              <a:srgbClr val="FFFF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8" name="Shape 338"/>
          <p:cNvSpPr txBox="1"/>
          <p:nvPr/>
        </p:nvSpPr>
        <p:spPr>
          <a:xfrm>
            <a:off x="1711350" y="4859075"/>
            <a:ext cx="1724100" cy="383100"/>
          </a:xfrm>
          <a:prstGeom prst="rect">
            <a:avLst/>
          </a:prstGeom>
          <a:noFill/>
          <a:ln>
            <a:noFill/>
          </a:ln>
        </p:spPr>
        <p:txBody>
          <a:bodyPr lIns="91425" tIns="91425" rIns="91425" bIns="91425" anchor="t" anchorCtr="0">
            <a:noAutofit/>
          </a:bodyPr>
          <a:lstStyle/>
          <a:p>
            <a:pPr lvl="0">
              <a:spcBef>
                <a:spcPts val="0"/>
              </a:spcBef>
              <a:buNone/>
            </a:pPr>
            <a:r>
              <a:rPr lang="en-US" sz="1200">
                <a:solidFill>
                  <a:srgbClr val="FFFFFF"/>
                </a:solidFill>
              </a:rPr>
              <a:t>Bonnet Carré Spillway</a:t>
            </a:r>
          </a:p>
        </p:txBody>
      </p:sp>
      <p:sp>
        <p:nvSpPr>
          <p:cNvPr id="339" name="Shape 339"/>
          <p:cNvSpPr txBox="1"/>
          <p:nvPr/>
        </p:nvSpPr>
        <p:spPr>
          <a:xfrm>
            <a:off x="1618600" y="6254325"/>
            <a:ext cx="4584900" cy="319200"/>
          </a:xfrm>
          <a:prstGeom prst="rect">
            <a:avLst/>
          </a:prstGeom>
          <a:noFill/>
          <a:ln>
            <a:noFill/>
          </a:ln>
        </p:spPr>
        <p:txBody>
          <a:bodyPr lIns="91425" tIns="91425" rIns="91425" bIns="91425" anchor="t" anchorCtr="0">
            <a:noAutofit/>
          </a:bodyPr>
          <a:lstStyle/>
          <a:p>
            <a:pPr lvl="0" algn="r">
              <a:spcBef>
                <a:spcPts val="0"/>
              </a:spcBef>
              <a:buNone/>
            </a:pPr>
            <a:r>
              <a:rPr lang="en-US" sz="1200">
                <a:solidFill>
                  <a:srgbClr val="FFFFFF"/>
                </a:solidFill>
              </a:rPr>
              <a:t>Image Credit: NASA Earth Observatory</a:t>
            </a:r>
          </a:p>
        </p:txBody>
      </p:sp>
      <p:pic>
        <p:nvPicPr>
          <p:cNvPr id="340" name="Shape 34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940475" y="967049"/>
            <a:ext cx="4292650" cy="2708300"/>
          </a:xfrm>
          <a:prstGeom prst="rect">
            <a:avLst/>
          </a:prstGeom>
          <a:noFill/>
          <a:ln>
            <a:noFill/>
          </a:ln>
        </p:spPr>
      </p:pic>
      <p:pic>
        <p:nvPicPr>
          <p:cNvPr id="341" name="Shape 341" descr="5733663473_a2920ca953_b (1).jp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940475" y="3834200"/>
            <a:ext cx="4292650" cy="2732174"/>
          </a:xfrm>
          <a:prstGeom prst="rect">
            <a:avLst/>
          </a:prstGeom>
          <a:noFill/>
          <a:ln>
            <a:noFill/>
          </a:ln>
        </p:spPr>
      </p:pic>
      <p:sp>
        <p:nvSpPr>
          <p:cNvPr id="342" name="Shape 342"/>
          <p:cNvSpPr txBox="1"/>
          <p:nvPr/>
        </p:nvSpPr>
        <p:spPr>
          <a:xfrm>
            <a:off x="7998175" y="6218313"/>
            <a:ext cx="3219600" cy="267000"/>
          </a:xfrm>
          <a:prstGeom prst="rect">
            <a:avLst/>
          </a:prstGeom>
          <a:noFill/>
          <a:ln>
            <a:noFill/>
          </a:ln>
        </p:spPr>
        <p:txBody>
          <a:bodyPr lIns="91425" tIns="91425" rIns="91425" bIns="91425" anchor="t" anchorCtr="0">
            <a:noAutofit/>
          </a:bodyPr>
          <a:lstStyle/>
          <a:p>
            <a:pPr lvl="0" algn="r">
              <a:spcBef>
                <a:spcPts val="0"/>
              </a:spcBef>
              <a:buNone/>
            </a:pPr>
            <a:r>
              <a:rPr lang="en-US" sz="1200" dirty="0">
                <a:solidFill>
                  <a:srgbClr val="FFFFFF"/>
                </a:solidFill>
                <a:latin typeface="Century Gothic"/>
                <a:ea typeface="Century Gothic"/>
                <a:cs typeface="Century Gothic"/>
                <a:sym typeface="Century Gothic"/>
              </a:rPr>
              <a:t>Image Credit: Army Corps of Engineers</a:t>
            </a:r>
          </a:p>
        </p:txBody>
      </p:sp>
      <p:sp>
        <p:nvSpPr>
          <p:cNvPr id="343" name="Shape 343"/>
          <p:cNvSpPr txBox="1"/>
          <p:nvPr/>
        </p:nvSpPr>
        <p:spPr>
          <a:xfrm>
            <a:off x="8390275" y="3354676"/>
            <a:ext cx="2827500" cy="312900"/>
          </a:xfrm>
          <a:prstGeom prst="rect">
            <a:avLst/>
          </a:prstGeom>
          <a:noFill/>
          <a:ln>
            <a:noFill/>
          </a:ln>
        </p:spPr>
        <p:txBody>
          <a:bodyPr lIns="91425" tIns="91425" rIns="91425" bIns="91425" anchor="t" anchorCtr="0">
            <a:noAutofit/>
          </a:bodyPr>
          <a:lstStyle/>
          <a:p>
            <a:pPr lvl="0" algn="r">
              <a:spcBef>
                <a:spcPts val="0"/>
              </a:spcBef>
              <a:buNone/>
            </a:pPr>
            <a:r>
              <a:rPr lang="en-US" sz="1200" dirty="0">
                <a:solidFill>
                  <a:srgbClr val="FFFFFF"/>
                </a:solidFill>
                <a:latin typeface="Century Gothic"/>
                <a:ea typeface="Century Gothic"/>
                <a:cs typeface="Century Gothic"/>
                <a:sym typeface="Century Gothic"/>
              </a:rPr>
              <a:t>Image Credit: Google Commons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1000125" y="365121"/>
            <a:ext cx="10233000" cy="479400"/>
          </a:xfrm>
          <a:prstGeom prst="rect">
            <a:avLst/>
          </a:prstGeom>
        </p:spPr>
        <p:txBody>
          <a:bodyPr lIns="91425" tIns="91425" rIns="91425" bIns="91425" anchor="ctr" anchorCtr="0">
            <a:noAutofit/>
          </a:bodyPr>
          <a:lstStyle/>
          <a:p>
            <a:pPr lvl="0" algn="ctr" rtl="0">
              <a:spcBef>
                <a:spcPts val="0"/>
              </a:spcBef>
              <a:buNone/>
            </a:pPr>
            <a:r>
              <a:rPr lang="en-US" sz="3600"/>
              <a:t>Flooding Event - 2016</a:t>
            </a:r>
          </a:p>
        </p:txBody>
      </p:sp>
      <p:pic>
        <p:nvPicPr>
          <p:cNvPr id="350" name="Shape 35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357025" y="967750"/>
            <a:ext cx="4133203" cy="2745172"/>
          </a:xfrm>
          <a:prstGeom prst="rect">
            <a:avLst/>
          </a:prstGeom>
          <a:noFill/>
          <a:ln>
            <a:noFill/>
          </a:ln>
        </p:spPr>
      </p:pic>
      <p:pic>
        <p:nvPicPr>
          <p:cNvPr id="351" name="Shape 35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582548" y="968199"/>
            <a:ext cx="4131728" cy="2745173"/>
          </a:xfrm>
          <a:prstGeom prst="rect">
            <a:avLst/>
          </a:prstGeom>
          <a:noFill/>
          <a:ln>
            <a:noFill/>
          </a:ln>
        </p:spPr>
      </p:pic>
      <p:pic>
        <p:nvPicPr>
          <p:cNvPr id="352" name="Shape 35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573125" y="3980325"/>
            <a:ext cx="4133199" cy="2745175"/>
          </a:xfrm>
          <a:prstGeom prst="rect">
            <a:avLst/>
          </a:prstGeom>
          <a:noFill/>
          <a:ln>
            <a:noFill/>
          </a:ln>
        </p:spPr>
      </p:pic>
      <p:pic>
        <p:nvPicPr>
          <p:cNvPr id="353" name="Shape 35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357024" y="3980324"/>
            <a:ext cx="4133199" cy="2746153"/>
          </a:xfrm>
          <a:prstGeom prst="rect">
            <a:avLst/>
          </a:prstGeom>
          <a:noFill/>
          <a:ln>
            <a:noFill/>
          </a:ln>
        </p:spPr>
      </p:pic>
      <p:sp>
        <p:nvSpPr>
          <p:cNvPr id="2" name="TextBox 1"/>
          <p:cNvSpPr txBox="1"/>
          <p:nvPr/>
        </p:nvSpPr>
        <p:spPr>
          <a:xfrm>
            <a:off x="1357025" y="3431125"/>
            <a:ext cx="3306415" cy="276999"/>
          </a:xfrm>
          <a:prstGeom prst="rect">
            <a:avLst/>
          </a:prstGeom>
          <a:noFill/>
        </p:spPr>
        <p:txBody>
          <a:bodyPr wrap="square" rtlCol="0">
            <a:spAutoFit/>
          </a:bodyPr>
          <a:lstStyle/>
          <a:p>
            <a:r>
              <a:rPr lang="en-US" sz="1200" dirty="0" smtClean="0">
                <a:solidFill>
                  <a:schemeClr val="bg1"/>
                </a:solidFill>
                <a:latin typeface="Century Gothic" panose="020B0502020202020204" pitchFamily="34" charset="0"/>
              </a:rPr>
              <a:t>Image Credit: Wikimedia Commons</a:t>
            </a:r>
            <a:endParaRPr lang="en-US" sz="1200"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0" name="Shape 360"/>
          <p:cNvSpPr txBox="1">
            <a:spLocks noGrp="1"/>
          </p:cNvSpPr>
          <p:nvPr>
            <p:ph type="body" idx="2"/>
          </p:nvPr>
        </p:nvSpPr>
        <p:spPr>
          <a:xfrm>
            <a:off x="185400" y="1196192"/>
            <a:ext cx="3743700" cy="679200"/>
          </a:xfrm>
          <a:prstGeom prst="rect">
            <a:avLst/>
          </a:prstGeom>
          <a:noFill/>
          <a:ln>
            <a:noFill/>
          </a:ln>
        </p:spPr>
        <p:txBody>
          <a:bodyPr lIns="91425" tIns="45700" rIns="91425" bIns="45700" anchor="b" anchorCtr="0">
            <a:noAutofit/>
          </a:bodyPr>
          <a:lstStyle/>
          <a:p>
            <a:pPr marL="0" marR="0" lvl="0" indent="0" algn="r" rtl="0">
              <a:lnSpc>
                <a:spcPct val="90000"/>
              </a:lnSpc>
              <a:spcBef>
                <a:spcPts val="0"/>
              </a:spcBef>
              <a:spcAft>
                <a:spcPts val="0"/>
              </a:spcAft>
              <a:buClr>
                <a:srgbClr val="75AADB"/>
              </a:buClr>
              <a:buSzPct val="25000"/>
              <a:buFont typeface="Arial"/>
              <a:buNone/>
            </a:pPr>
            <a:r>
              <a:rPr lang="en-US" dirty="0"/>
              <a:t>Remote Sensing </a:t>
            </a:r>
          </a:p>
        </p:txBody>
      </p:sp>
      <p:sp>
        <p:nvSpPr>
          <p:cNvPr id="362" name="Shape 362"/>
          <p:cNvSpPr txBox="1">
            <a:spLocks noGrp="1"/>
          </p:cNvSpPr>
          <p:nvPr>
            <p:ph type="body" idx="4"/>
          </p:nvPr>
        </p:nvSpPr>
        <p:spPr>
          <a:xfrm>
            <a:off x="185400" y="3743324"/>
            <a:ext cx="3393600" cy="6324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rgbClr val="75AADB"/>
              </a:buClr>
              <a:buSzPct val="25000"/>
              <a:buFont typeface="Arial"/>
              <a:buNone/>
            </a:pPr>
            <a:r>
              <a:rPr lang="en-US" i="1" dirty="0" smtClean="0"/>
              <a:t>In situ</a:t>
            </a:r>
            <a:endParaRPr lang="en-US" i="1" dirty="0"/>
          </a:p>
        </p:txBody>
      </p:sp>
      <p:sp>
        <p:nvSpPr>
          <p:cNvPr id="363" name="Shape 363"/>
          <p:cNvSpPr txBox="1">
            <a:spLocks noGrp="1"/>
          </p:cNvSpPr>
          <p:nvPr>
            <p:ph type="title"/>
          </p:nvPr>
        </p:nvSpPr>
        <p:spPr>
          <a:xfrm>
            <a:off x="1364425" y="332272"/>
            <a:ext cx="10233000" cy="479398"/>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rgbClr val="75AADB"/>
              </a:buClr>
              <a:buSzPct val="25000"/>
              <a:buFont typeface="Century Gothic"/>
              <a:buNone/>
            </a:pPr>
            <a:r>
              <a:rPr lang="en-US" sz="4320" b="0" i="0" u="none" strike="noStrike" cap="none" dirty="0">
                <a:solidFill>
                  <a:srgbClr val="75AADB"/>
                </a:solidFill>
                <a:latin typeface="Century Gothic"/>
                <a:ea typeface="Century Gothic"/>
                <a:cs typeface="Century Gothic"/>
                <a:sym typeface="Century Gothic"/>
              </a:rPr>
              <a:t>Errors and Uncertainties</a:t>
            </a:r>
          </a:p>
        </p:txBody>
      </p:sp>
      <p:pic>
        <p:nvPicPr>
          <p:cNvPr id="364" name="Shape 364" descr="Screen Shot 2017-07-31 at 10.24.13 AM.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49049" y="1017269"/>
            <a:ext cx="3339475" cy="2625155"/>
          </a:xfrm>
          <a:prstGeom prst="rect">
            <a:avLst/>
          </a:prstGeom>
          <a:noFill/>
          <a:ln w="28575" cap="flat" cmpd="sng">
            <a:solidFill>
              <a:srgbClr val="000000"/>
            </a:solidFill>
            <a:prstDash val="solid"/>
            <a:round/>
            <a:headEnd type="none" w="med" len="med"/>
            <a:tailEnd type="none" w="med" len="med"/>
          </a:ln>
        </p:spPr>
      </p:pic>
      <p:pic>
        <p:nvPicPr>
          <p:cNvPr id="365" name="Shape 365" descr="Screen Shot 2017-07-31 at 4.32.31 PM.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149050" y="3848023"/>
            <a:ext cx="3339472" cy="2781378"/>
          </a:xfrm>
          <a:prstGeom prst="rect">
            <a:avLst/>
          </a:prstGeom>
          <a:noFill/>
          <a:ln>
            <a:noFill/>
          </a:ln>
        </p:spPr>
      </p:pic>
      <p:sp>
        <p:nvSpPr>
          <p:cNvPr id="9" name="Text Placeholder 16"/>
          <p:cNvSpPr txBox="1">
            <a:spLocks/>
          </p:cNvSpPr>
          <p:nvPr/>
        </p:nvSpPr>
        <p:spPr>
          <a:xfrm>
            <a:off x="367819" y="1934691"/>
            <a:ext cx="7307795" cy="145089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nSpc>
                <a:spcPct val="100000"/>
              </a:lnSpc>
              <a:buClr>
                <a:srgbClr val="76AADA"/>
              </a:buClr>
            </a:pPr>
            <a:r>
              <a:rPr lang="en-US" sz="2200" dirty="0">
                <a:solidFill>
                  <a:srgbClr val="757070"/>
                </a:solidFill>
                <a:latin typeface="Century Gothic" panose="020B0502020202020204" pitchFamily="34" charset="0"/>
              </a:rPr>
              <a:t>Gaps in data availability</a:t>
            </a:r>
          </a:p>
          <a:p>
            <a:pPr marL="347663" indent="-347663">
              <a:lnSpc>
                <a:spcPct val="100000"/>
              </a:lnSpc>
              <a:buClr>
                <a:srgbClr val="76AADA"/>
              </a:buClr>
            </a:pPr>
            <a:r>
              <a:rPr lang="en-US" sz="2200" dirty="0">
                <a:solidFill>
                  <a:srgbClr val="757070"/>
                </a:solidFill>
                <a:latin typeface="Century Gothic" panose="020B0502020202020204" pitchFamily="34" charset="0"/>
              </a:rPr>
              <a:t>Cloud cover </a:t>
            </a:r>
          </a:p>
          <a:p>
            <a:pPr marL="347663" indent="-347663">
              <a:lnSpc>
                <a:spcPct val="100000"/>
              </a:lnSpc>
              <a:buClr>
                <a:srgbClr val="76AADA"/>
              </a:buClr>
            </a:pPr>
            <a:r>
              <a:rPr lang="en-US" sz="2200" dirty="0">
                <a:solidFill>
                  <a:srgbClr val="757070"/>
                </a:solidFill>
                <a:latin typeface="Century Gothic" panose="020B0502020202020204" pitchFamily="34" charset="0"/>
              </a:rPr>
              <a:t>Certain parameters were too coarse for accurate analysis</a:t>
            </a:r>
          </a:p>
          <a:p>
            <a:pPr marL="347663" indent="-347663">
              <a:buClr>
                <a:srgbClr val="76AADA"/>
              </a:buClr>
            </a:pPr>
            <a:endParaRPr lang="en-US" dirty="0" smtClean="0">
              <a:solidFill>
                <a:schemeClr val="tx1">
                  <a:lumMod val="75000"/>
                </a:schemeClr>
              </a:solidFill>
              <a:latin typeface="Century Gothic" panose="020B0502020202020204" pitchFamily="34" charset="0"/>
            </a:endParaRPr>
          </a:p>
        </p:txBody>
      </p:sp>
      <p:sp>
        <p:nvSpPr>
          <p:cNvPr id="11" name="Text Placeholder 16"/>
          <p:cNvSpPr txBox="1">
            <a:spLocks/>
          </p:cNvSpPr>
          <p:nvPr/>
        </p:nvSpPr>
        <p:spPr>
          <a:xfrm>
            <a:off x="367819" y="4499151"/>
            <a:ext cx="6793230" cy="222421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6AADA"/>
              </a:buClr>
            </a:pPr>
            <a:r>
              <a:rPr lang="en-US" sz="2200" dirty="0">
                <a:solidFill>
                  <a:srgbClr val="757070"/>
                </a:solidFill>
                <a:latin typeface="Century Gothic" panose="020B0502020202020204" pitchFamily="34" charset="0"/>
              </a:rPr>
              <a:t>Limitations in hydrological monitoring stations</a:t>
            </a:r>
          </a:p>
          <a:p>
            <a:pPr marL="347663" indent="-347663">
              <a:buClr>
                <a:srgbClr val="76AADA"/>
              </a:buClr>
            </a:pPr>
            <a:r>
              <a:rPr lang="en-US" sz="2200" dirty="0">
                <a:solidFill>
                  <a:srgbClr val="757070"/>
                </a:solidFill>
                <a:latin typeface="Century Gothic" panose="020B0502020202020204" pitchFamily="34" charset="0"/>
              </a:rPr>
              <a:t>Insufficient data preceding 2010 - Katrina / DWH</a:t>
            </a:r>
          </a:p>
          <a:p>
            <a:pPr marL="347663" indent="-347663">
              <a:buClr>
                <a:srgbClr val="76AADA"/>
              </a:buClr>
            </a:pPr>
            <a:r>
              <a:rPr lang="en-US" sz="2200" dirty="0">
                <a:solidFill>
                  <a:srgbClr val="757070"/>
                </a:solidFill>
                <a:latin typeface="Century Gothic" panose="020B0502020202020204" pitchFamily="34" charset="0"/>
              </a:rPr>
              <a:t>Seasonality of the oyster landings data </a:t>
            </a:r>
          </a:p>
          <a:p>
            <a:pPr marL="347663" indent="-347663">
              <a:buClr>
                <a:srgbClr val="76AADA"/>
              </a:buClr>
            </a:pPr>
            <a:endParaRPr lang="en-US" sz="2200" dirty="0" smtClean="0">
              <a:solidFill>
                <a:schemeClr val="tx1">
                  <a:lumMod val="75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p:nvPr/>
        </p:nvSpPr>
        <p:spPr>
          <a:xfrm>
            <a:off x="9075650" y="5915150"/>
            <a:ext cx="2636699" cy="30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Century Gothic"/>
              <a:buNone/>
            </a:pPr>
            <a:r>
              <a:rPr lang="en-US" sz="1200" i="0" u="none" strike="noStrike" cap="none">
                <a:solidFill>
                  <a:srgbClr val="FFFFFF"/>
                </a:solidFill>
                <a:latin typeface="Century Gothic"/>
                <a:ea typeface="Century Gothic"/>
                <a:cs typeface="Century Gothic"/>
                <a:sym typeface="Century Gothic"/>
              </a:rPr>
              <a:t>Image Credit: Google Commons</a:t>
            </a:r>
          </a:p>
        </p:txBody>
      </p:sp>
      <p:sp>
        <p:nvSpPr>
          <p:cNvPr id="372" name="Shape 372"/>
          <p:cNvSpPr txBox="1">
            <a:spLocks noGrp="1"/>
          </p:cNvSpPr>
          <p:nvPr>
            <p:ph type="title"/>
          </p:nvPr>
        </p:nvSpPr>
        <p:spPr>
          <a:xfrm>
            <a:off x="1000125" y="365122"/>
            <a:ext cx="9413399" cy="479398"/>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75AADB"/>
              </a:buClr>
              <a:buSzPct val="25000"/>
              <a:buFont typeface="Century Gothic"/>
              <a:buNone/>
            </a:pPr>
            <a:r>
              <a:rPr lang="en-US" sz="4800" b="0" i="0" u="none" strike="noStrike" cap="none" dirty="0">
                <a:solidFill>
                  <a:srgbClr val="75AADB"/>
                </a:solidFill>
                <a:latin typeface="Century Gothic"/>
                <a:ea typeface="Century Gothic"/>
                <a:cs typeface="Century Gothic"/>
                <a:sym typeface="Century Gothic"/>
              </a:rPr>
              <a:t>Future Work</a:t>
            </a:r>
          </a:p>
        </p:txBody>
      </p:sp>
      <p:grpSp>
        <p:nvGrpSpPr>
          <p:cNvPr id="374" name="Shape 374"/>
          <p:cNvGrpSpPr/>
          <p:nvPr/>
        </p:nvGrpSpPr>
        <p:grpSpPr>
          <a:xfrm>
            <a:off x="6914477" y="276984"/>
            <a:ext cx="4029369" cy="3101035"/>
            <a:chOff x="6757849" y="276997"/>
            <a:chExt cx="4417199" cy="3384302"/>
          </a:xfrm>
        </p:grpSpPr>
        <p:pic>
          <p:nvPicPr>
            <p:cNvPr id="375" name="Shape 37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757849" y="276997"/>
              <a:ext cx="4417199" cy="3312900"/>
            </a:xfrm>
            <a:prstGeom prst="rect">
              <a:avLst/>
            </a:prstGeom>
            <a:noFill/>
            <a:ln>
              <a:noFill/>
            </a:ln>
          </p:spPr>
        </p:pic>
        <p:sp>
          <p:nvSpPr>
            <p:cNvPr id="376" name="Shape 376"/>
            <p:cNvSpPr txBox="1"/>
            <p:nvPr/>
          </p:nvSpPr>
          <p:spPr>
            <a:xfrm>
              <a:off x="7755275" y="3287800"/>
              <a:ext cx="3419700" cy="3735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Century Gothic"/>
                <a:buNone/>
              </a:pPr>
              <a:r>
                <a:rPr lang="en-US" sz="1200" i="0" u="none" strike="noStrike" cap="none">
                  <a:solidFill>
                    <a:srgbClr val="FFFFFF"/>
                  </a:solidFill>
                  <a:latin typeface="Century Gothic"/>
                  <a:ea typeface="Century Gothic"/>
                  <a:cs typeface="Century Gothic"/>
                  <a:sym typeface="Century Gothic"/>
                </a:rPr>
                <a:t>Image Credit: Google Commons</a:t>
              </a:r>
            </a:p>
          </p:txBody>
        </p:sp>
      </p:grpSp>
      <p:grpSp>
        <p:nvGrpSpPr>
          <p:cNvPr id="377" name="Shape 377"/>
          <p:cNvGrpSpPr/>
          <p:nvPr/>
        </p:nvGrpSpPr>
        <p:grpSpPr>
          <a:xfrm>
            <a:off x="6914474" y="3453450"/>
            <a:ext cx="4029375" cy="2857409"/>
            <a:chOff x="7145924" y="3453450"/>
            <a:chExt cx="4029375" cy="2857409"/>
          </a:xfrm>
        </p:grpSpPr>
        <p:pic>
          <p:nvPicPr>
            <p:cNvPr id="378" name="Shape 378" descr="2003B.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45924" y="3453450"/>
              <a:ext cx="4029375" cy="1514472"/>
            </a:xfrm>
            <a:prstGeom prst="rect">
              <a:avLst/>
            </a:prstGeom>
            <a:noFill/>
            <a:ln>
              <a:noFill/>
            </a:ln>
          </p:spPr>
        </p:pic>
        <p:pic>
          <p:nvPicPr>
            <p:cNvPr id="379" name="Shape 379" descr="2013B.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145925" y="4998725"/>
              <a:ext cx="4029373" cy="1312134"/>
            </a:xfrm>
            <a:prstGeom prst="rect">
              <a:avLst/>
            </a:prstGeom>
            <a:noFill/>
            <a:ln>
              <a:noFill/>
            </a:ln>
          </p:spPr>
        </p:pic>
        <p:sp>
          <p:nvSpPr>
            <p:cNvPr id="380" name="Shape 380"/>
            <p:cNvSpPr txBox="1"/>
            <p:nvPr/>
          </p:nvSpPr>
          <p:spPr>
            <a:xfrm>
              <a:off x="10620900" y="4586025"/>
              <a:ext cx="554400" cy="381900"/>
            </a:xfrm>
            <a:prstGeom prst="rect">
              <a:avLst/>
            </a:prstGeom>
            <a:noFill/>
            <a:ln>
              <a:noFill/>
            </a:ln>
          </p:spPr>
          <p:txBody>
            <a:bodyPr lIns="91425" tIns="91425" rIns="91425" bIns="91425" anchor="t" anchorCtr="0">
              <a:noAutofit/>
            </a:bodyPr>
            <a:lstStyle/>
            <a:p>
              <a:pPr lvl="0">
                <a:spcBef>
                  <a:spcPts val="0"/>
                </a:spcBef>
                <a:buNone/>
              </a:pPr>
              <a:r>
                <a:rPr lang="en-US">
                  <a:solidFill>
                    <a:srgbClr val="FFFFFF"/>
                  </a:solidFill>
                  <a:latin typeface="Garamond"/>
                  <a:ea typeface="Garamond"/>
                  <a:cs typeface="Garamond"/>
                  <a:sym typeface="Garamond"/>
                </a:rPr>
                <a:t>2002</a:t>
              </a:r>
            </a:p>
          </p:txBody>
        </p:sp>
        <p:sp>
          <p:nvSpPr>
            <p:cNvPr id="381" name="Shape 381"/>
            <p:cNvSpPr txBox="1"/>
            <p:nvPr/>
          </p:nvSpPr>
          <p:spPr>
            <a:xfrm>
              <a:off x="10620900" y="5928950"/>
              <a:ext cx="554400" cy="381900"/>
            </a:xfrm>
            <a:prstGeom prst="rect">
              <a:avLst/>
            </a:prstGeom>
            <a:noFill/>
            <a:ln>
              <a:noFill/>
            </a:ln>
          </p:spPr>
          <p:txBody>
            <a:bodyPr lIns="91425" tIns="91425" rIns="91425" bIns="91425" anchor="t" anchorCtr="0">
              <a:noAutofit/>
            </a:bodyPr>
            <a:lstStyle/>
            <a:p>
              <a:pPr lvl="0">
                <a:spcBef>
                  <a:spcPts val="0"/>
                </a:spcBef>
                <a:buNone/>
              </a:pPr>
              <a:r>
                <a:rPr lang="en-US">
                  <a:solidFill>
                    <a:srgbClr val="FFFFFF"/>
                  </a:solidFill>
                  <a:latin typeface="Garamond"/>
                  <a:ea typeface="Garamond"/>
                  <a:cs typeface="Garamond"/>
                  <a:sym typeface="Garamond"/>
                </a:rPr>
                <a:t>2013</a:t>
              </a:r>
            </a:p>
          </p:txBody>
        </p:sp>
      </p:grpSp>
      <p:sp>
        <p:nvSpPr>
          <p:cNvPr id="13" name="Text Placeholder 16"/>
          <p:cNvSpPr txBox="1">
            <a:spLocks/>
          </p:cNvSpPr>
          <p:nvPr/>
        </p:nvSpPr>
        <p:spPr>
          <a:xfrm>
            <a:off x="452834" y="2527219"/>
            <a:ext cx="6130846" cy="294021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6AADA"/>
              </a:buClr>
            </a:pPr>
            <a:r>
              <a:rPr lang="en-US" sz="2600" dirty="0">
                <a:solidFill>
                  <a:srgbClr val="757070"/>
                </a:solidFill>
                <a:latin typeface="Century Gothic"/>
                <a:ea typeface="Century Gothic"/>
                <a:cs typeface="Century Gothic"/>
                <a:sym typeface="Century Gothic"/>
              </a:rPr>
              <a:t>Degradation of the islands may disrupt the flow of freshwater </a:t>
            </a:r>
            <a:r>
              <a:rPr lang="en-US" sz="2600" dirty="0">
                <a:solidFill>
                  <a:srgbClr val="757070"/>
                </a:solidFill>
                <a:latin typeface="Century Gothic" panose="020B0502020202020204" pitchFamily="34" charset="0"/>
                <a:ea typeface="Century Gothic"/>
                <a:cs typeface="Century Gothic"/>
                <a:sym typeface="Century Gothic"/>
              </a:rPr>
              <a:t>in</a:t>
            </a:r>
            <a:r>
              <a:rPr lang="en-US" sz="2600" dirty="0">
                <a:solidFill>
                  <a:srgbClr val="757070"/>
                </a:solidFill>
                <a:latin typeface="Century Gothic" panose="020B0502020202020204" pitchFamily="34" charset="0"/>
              </a:rPr>
              <a:t>to and out</a:t>
            </a:r>
            <a:r>
              <a:rPr lang="en-US" sz="2600" dirty="0">
                <a:solidFill>
                  <a:srgbClr val="757070"/>
                </a:solidFill>
                <a:latin typeface="Century Gothic" panose="020B0502020202020204" pitchFamily="34" charset="0"/>
                <a:ea typeface="Century Gothic"/>
                <a:cs typeface="Century Gothic"/>
                <a:sym typeface="Century Gothic"/>
              </a:rPr>
              <a:t> </a:t>
            </a:r>
            <a:r>
              <a:rPr lang="en-US" sz="2600" dirty="0" smtClean="0">
                <a:solidFill>
                  <a:srgbClr val="757070"/>
                </a:solidFill>
                <a:latin typeface="Century Gothic" panose="020B0502020202020204" pitchFamily="34" charset="0"/>
                <a:ea typeface="Century Gothic"/>
                <a:cs typeface="Century Gothic"/>
                <a:sym typeface="Century Gothic"/>
              </a:rPr>
              <a:t>of </a:t>
            </a:r>
            <a:r>
              <a:rPr lang="en-US" sz="2600" dirty="0" smtClean="0">
                <a:solidFill>
                  <a:srgbClr val="757070"/>
                </a:solidFill>
                <a:latin typeface="Century Gothic"/>
                <a:ea typeface="Century Gothic"/>
                <a:cs typeface="Century Gothic"/>
                <a:sym typeface="Century Gothic"/>
              </a:rPr>
              <a:t>the </a:t>
            </a:r>
            <a:r>
              <a:rPr lang="en-US" sz="2600" dirty="0">
                <a:solidFill>
                  <a:srgbClr val="757070"/>
                </a:solidFill>
                <a:latin typeface="Century Gothic"/>
                <a:ea typeface="Century Gothic"/>
                <a:cs typeface="Century Gothic"/>
                <a:sym typeface="Century Gothic"/>
              </a:rPr>
              <a:t>Sound</a:t>
            </a:r>
          </a:p>
          <a:p>
            <a:pPr marL="347663" indent="-347663">
              <a:buClr>
                <a:srgbClr val="76AADA"/>
              </a:buClr>
            </a:pPr>
            <a:r>
              <a:rPr lang="en-US" sz="2600" dirty="0">
                <a:solidFill>
                  <a:srgbClr val="757070"/>
                </a:solidFill>
                <a:latin typeface="Century Gothic" panose="020B0502020202020204" pitchFamily="34" charset="0"/>
              </a:rPr>
              <a:t>Large, frequent precipitation events may increase variability of water parameters</a:t>
            </a:r>
          </a:p>
          <a:p>
            <a:pPr marL="347663" indent="-347663">
              <a:buClr>
                <a:srgbClr val="76AADA"/>
              </a:buClr>
            </a:pPr>
            <a:endParaRPr lang="en-US" dirty="0" smtClean="0">
              <a:solidFill>
                <a:schemeClr val="tx1">
                  <a:lumMod val="75000"/>
                </a:schemeClr>
              </a:solidFill>
            </a:endParaRPr>
          </a:p>
        </p:txBody>
      </p:sp>
      <p:sp>
        <p:nvSpPr>
          <p:cNvPr id="2" name="Text Placeholder 1"/>
          <p:cNvSpPr>
            <a:spLocks noGrp="1"/>
          </p:cNvSpPr>
          <p:nvPr>
            <p:ph type="body" idx="1"/>
          </p:nvPr>
        </p:nvSpPr>
        <p:spPr>
          <a:xfrm>
            <a:off x="1241163" y="1257658"/>
            <a:ext cx="4382397" cy="1269561"/>
          </a:xfrm>
        </p:spPr>
        <p:txBody>
          <a:bodyPr/>
          <a:lstStyle/>
          <a:p>
            <a:pPr algn="ctr">
              <a:buNone/>
            </a:pPr>
            <a:r>
              <a:rPr lang="en-US" sz="3200" b="1" dirty="0">
                <a:solidFill>
                  <a:srgbClr val="75AADB"/>
                </a:solidFill>
              </a:rPr>
              <a:t>Land changes in the barrier islands</a:t>
            </a:r>
          </a:p>
          <a:p>
            <a:pPr algn="ctr">
              <a:buNone/>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979425" y="389697"/>
            <a:ext cx="10233000" cy="479398"/>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rgbClr val="75AADB"/>
              </a:buClr>
              <a:buSzPct val="25000"/>
              <a:buFont typeface="Century Gothic"/>
              <a:buNone/>
            </a:pPr>
            <a:r>
              <a:rPr lang="en-US" sz="4320" b="0" i="0" u="none" strike="noStrike" cap="none" dirty="0">
                <a:solidFill>
                  <a:srgbClr val="75AADB"/>
                </a:solidFill>
                <a:latin typeface="Century Gothic"/>
                <a:ea typeface="Century Gothic"/>
                <a:cs typeface="Century Gothic"/>
                <a:sym typeface="Century Gothic"/>
              </a:rPr>
              <a:t>Conclusions</a:t>
            </a:r>
          </a:p>
        </p:txBody>
      </p:sp>
      <p:sp>
        <p:nvSpPr>
          <p:cNvPr id="389" name="Shape 389"/>
          <p:cNvSpPr txBox="1"/>
          <p:nvPr/>
        </p:nvSpPr>
        <p:spPr>
          <a:xfrm>
            <a:off x="8746996" y="3470023"/>
            <a:ext cx="3445002" cy="27431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p>
        </p:txBody>
      </p:sp>
      <p:pic>
        <p:nvPicPr>
          <p:cNvPr id="390" name="Shape 39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3360420"/>
            <a:ext cx="6096000" cy="3443179"/>
          </a:xfrm>
          <a:prstGeom prst="rect">
            <a:avLst/>
          </a:prstGeom>
          <a:noFill/>
          <a:ln>
            <a:noFill/>
          </a:ln>
        </p:spPr>
      </p:pic>
      <p:pic>
        <p:nvPicPr>
          <p:cNvPr id="391" name="Shape 39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096000" y="3360420"/>
            <a:ext cx="6096000" cy="3443078"/>
          </a:xfrm>
          <a:prstGeom prst="rect">
            <a:avLst/>
          </a:prstGeom>
          <a:noFill/>
          <a:ln>
            <a:noFill/>
          </a:ln>
        </p:spPr>
      </p:pic>
      <p:sp>
        <p:nvSpPr>
          <p:cNvPr id="392" name="Shape 392"/>
          <p:cNvSpPr txBox="1"/>
          <p:nvPr/>
        </p:nvSpPr>
        <p:spPr>
          <a:xfrm>
            <a:off x="0" y="6475200"/>
            <a:ext cx="5646600" cy="382800"/>
          </a:xfrm>
          <a:prstGeom prst="rect">
            <a:avLst/>
          </a:prstGeom>
          <a:noFill/>
          <a:ln>
            <a:noFill/>
          </a:ln>
        </p:spPr>
        <p:txBody>
          <a:bodyPr lIns="91425" tIns="91425" rIns="91425" bIns="91425" anchor="t" anchorCtr="0">
            <a:noAutofit/>
          </a:bodyPr>
          <a:lstStyle/>
          <a:p>
            <a:pPr lvl="0" rtl="0">
              <a:lnSpc>
                <a:spcPct val="90000"/>
              </a:lnSpc>
              <a:spcBef>
                <a:spcPts val="0"/>
              </a:spcBef>
              <a:buClr>
                <a:srgbClr val="979393"/>
              </a:buClr>
              <a:buFont typeface="Century Gothic"/>
              <a:buNone/>
            </a:pPr>
            <a:r>
              <a:rPr lang="en-US">
                <a:solidFill>
                  <a:schemeClr val="lt1"/>
                </a:solidFill>
                <a:latin typeface="Century Gothic"/>
                <a:ea typeface="Century Gothic"/>
                <a:cs typeface="Century Gothic"/>
                <a:sym typeface="Century Gothic"/>
              </a:rPr>
              <a:t>Image Credits: Mississippi Department of Marine Resources</a:t>
            </a:r>
          </a:p>
        </p:txBody>
      </p:sp>
      <p:sp>
        <p:nvSpPr>
          <p:cNvPr id="8" name="Text Placeholder 16"/>
          <p:cNvSpPr txBox="1">
            <a:spLocks/>
          </p:cNvSpPr>
          <p:nvPr/>
        </p:nvSpPr>
        <p:spPr>
          <a:xfrm>
            <a:off x="345946" y="1044868"/>
            <a:ext cx="10972800" cy="184906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6AADA"/>
              </a:buClr>
            </a:pPr>
            <a:r>
              <a:rPr lang="en-US" sz="2400" dirty="0">
                <a:solidFill>
                  <a:srgbClr val="757070"/>
                </a:solidFill>
                <a:latin typeface="Century Gothic" panose="020B0502020202020204" pitchFamily="34" charset="0"/>
              </a:rPr>
              <a:t>An increase in the variability of water quality parameters over time</a:t>
            </a:r>
          </a:p>
          <a:p>
            <a:pPr marL="347663" indent="-347663">
              <a:buClr>
                <a:srgbClr val="76AADA"/>
              </a:buClr>
            </a:pPr>
            <a:r>
              <a:rPr lang="en-US" sz="2400" dirty="0">
                <a:solidFill>
                  <a:srgbClr val="757070"/>
                </a:solidFill>
                <a:latin typeface="Century Gothic" panose="020B0502020202020204" pitchFamily="34" charset="0"/>
              </a:rPr>
              <a:t>Data does not suggest increasing </a:t>
            </a:r>
            <a:r>
              <a:rPr lang="en-US" sz="2400" dirty="0" smtClean="0">
                <a:solidFill>
                  <a:srgbClr val="757070"/>
                </a:solidFill>
                <a:latin typeface="Century Gothic" panose="020B0502020202020204" pitchFamily="34" charset="0"/>
              </a:rPr>
              <a:t>salinity</a:t>
            </a:r>
          </a:p>
          <a:p>
            <a:pPr marL="347663" indent="-347663">
              <a:buClr>
                <a:srgbClr val="76AADA"/>
              </a:buClr>
            </a:pPr>
            <a:r>
              <a:rPr lang="en-US" sz="2400" dirty="0">
                <a:solidFill>
                  <a:srgbClr val="757070"/>
                </a:solidFill>
                <a:latin typeface="Century Gothic" panose="020B0502020202020204" pitchFamily="34" charset="0"/>
              </a:rPr>
              <a:t>Possible increase in freshwater diversion through </a:t>
            </a:r>
            <a:r>
              <a:rPr lang="en-US" sz="2400" dirty="0" smtClean="0">
                <a:solidFill>
                  <a:srgbClr val="757070"/>
                </a:solidFill>
                <a:latin typeface="Century Gothic" panose="020B0502020202020204" pitchFamily="34" charset="0"/>
              </a:rPr>
              <a:t>marsh</a:t>
            </a:r>
          </a:p>
          <a:p>
            <a:pPr marL="347663" indent="-347663">
              <a:buClr>
                <a:srgbClr val="76AADA"/>
              </a:buClr>
            </a:pPr>
            <a:r>
              <a:rPr lang="en-US" sz="2400" dirty="0">
                <a:solidFill>
                  <a:srgbClr val="757070"/>
                </a:solidFill>
                <a:latin typeface="Century Gothic" panose="020B0502020202020204" pitchFamily="34" charset="0"/>
              </a:rPr>
              <a:t>Limitations in the availability of remotely sensed data</a:t>
            </a:r>
          </a:p>
          <a:p>
            <a:pPr marL="347663" indent="-347663">
              <a:buClr>
                <a:srgbClr val="76AADA"/>
              </a:buClr>
            </a:pPr>
            <a:endParaRPr lang="en-US" dirty="0">
              <a:solidFill>
                <a:srgbClr val="757070"/>
              </a:solidFill>
            </a:endParaRPr>
          </a:p>
          <a:p>
            <a:pPr marL="347663" indent="-347663">
              <a:buClr>
                <a:srgbClr val="76AADA"/>
              </a:buClr>
            </a:pPr>
            <a:endParaRPr lang="en-US" dirty="0">
              <a:solidFill>
                <a:srgbClr val="757070"/>
              </a:solidFill>
            </a:endParaRPr>
          </a:p>
          <a:p>
            <a:pPr marL="347663" indent="-347663">
              <a:buClr>
                <a:srgbClr val="76AADA"/>
              </a:buClr>
            </a:pPr>
            <a:endParaRPr lang="en-US" dirty="0" smtClean="0">
              <a:solidFill>
                <a:schemeClr val="tx1">
                  <a:lumMod val="7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txBox="1">
            <a:spLocks noGrp="1"/>
          </p:cNvSpPr>
          <p:nvPr>
            <p:ph type="title"/>
          </p:nvPr>
        </p:nvSpPr>
        <p:spPr>
          <a:xfrm>
            <a:off x="1109425" y="304972"/>
            <a:ext cx="9413399" cy="479398"/>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rgbClr val="75AADB"/>
              </a:buClr>
              <a:buSzPct val="25000"/>
              <a:buFont typeface="Century Gothic"/>
              <a:buNone/>
            </a:pPr>
            <a:r>
              <a:rPr lang="en-US" sz="4320" b="0" i="0" u="none" strike="noStrike" cap="none" dirty="0">
                <a:solidFill>
                  <a:srgbClr val="75AADB"/>
                </a:solidFill>
                <a:latin typeface="Century Gothic"/>
                <a:ea typeface="Century Gothic"/>
                <a:cs typeface="Century Gothic"/>
                <a:sym typeface="Century Gothic"/>
              </a:rPr>
              <a:t>Acknowledgements</a:t>
            </a:r>
          </a:p>
        </p:txBody>
      </p:sp>
      <p:sp>
        <p:nvSpPr>
          <p:cNvPr id="399" name="Shape 399"/>
          <p:cNvSpPr txBox="1"/>
          <p:nvPr/>
        </p:nvSpPr>
        <p:spPr>
          <a:xfrm>
            <a:off x="172500" y="823895"/>
            <a:ext cx="9715500" cy="443107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2400" b="0" i="0" u="none" strike="noStrike" cap="none" dirty="0">
                <a:solidFill>
                  <a:srgbClr val="3D85C6"/>
                </a:solidFill>
                <a:latin typeface="Century Gothic"/>
                <a:ea typeface="Century Gothic"/>
                <a:cs typeface="Century Gothic"/>
                <a:sym typeface="Century Gothic"/>
              </a:rPr>
              <a:t>Mississippi Sound Water Resources I Team</a:t>
            </a: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66666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85C6"/>
              </a:buClr>
              <a:buSzPct val="25000"/>
              <a:buFont typeface="Century Gothic"/>
              <a:buNone/>
            </a:pPr>
            <a:endParaRPr lang="en-US" sz="2400" b="0" i="0" u="none" strike="noStrike" cap="none" dirty="0" smtClean="0">
              <a:solidFill>
                <a:srgbClr val="3D85C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85C6"/>
              </a:buClr>
              <a:buSzPct val="25000"/>
              <a:buFont typeface="Century Gothic"/>
              <a:buNone/>
            </a:pPr>
            <a:endParaRPr lang="en-US" sz="2400" dirty="0">
              <a:solidFill>
                <a:srgbClr val="3D85C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85C6"/>
              </a:buClr>
              <a:buSzPct val="25000"/>
              <a:buFont typeface="Century Gothic"/>
              <a:buNone/>
            </a:pPr>
            <a:endParaRPr lang="en-US" sz="2400" b="0" i="0" u="none" strike="noStrike" cap="none" dirty="0" smtClean="0">
              <a:solidFill>
                <a:srgbClr val="3D85C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85C6"/>
              </a:buClr>
              <a:buSzPct val="25000"/>
              <a:buFont typeface="Century Gothic"/>
              <a:buNone/>
            </a:pPr>
            <a:endParaRPr lang="en-US" sz="2400" dirty="0">
              <a:solidFill>
                <a:srgbClr val="3D85C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85C6"/>
              </a:buClr>
              <a:buSzPct val="25000"/>
              <a:buFont typeface="Century Gothic"/>
              <a:buNone/>
            </a:pPr>
            <a:endParaRPr lang="en-US" sz="2400" b="0" i="0" u="none" strike="noStrike" cap="none" dirty="0" smtClean="0">
              <a:solidFill>
                <a:srgbClr val="3D85C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85C6"/>
              </a:buClr>
              <a:buSzPct val="25000"/>
              <a:buFont typeface="Century Gothic"/>
              <a:buNone/>
            </a:pPr>
            <a:endParaRPr lang="en-US" sz="2400" dirty="0">
              <a:solidFill>
                <a:srgbClr val="3D85C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85C6"/>
              </a:buClr>
              <a:buSzPct val="25000"/>
              <a:buFont typeface="Century Gothic"/>
              <a:buNone/>
            </a:pPr>
            <a:endParaRPr lang="en-US" sz="2400" b="0" i="0" u="none" strike="noStrike" cap="none" dirty="0" smtClean="0">
              <a:solidFill>
                <a:srgbClr val="3D85C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85C6"/>
              </a:buClr>
              <a:buSzPct val="25000"/>
              <a:buFont typeface="Century Gothic"/>
              <a:buNone/>
            </a:pPr>
            <a:endParaRPr lang="en-US" sz="2400" b="0" i="0" u="none" strike="noStrike" cap="none" dirty="0" smtClean="0">
              <a:solidFill>
                <a:srgbClr val="3D85C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85C6"/>
              </a:buClr>
              <a:buSzPct val="25000"/>
              <a:buFont typeface="Century Gothic"/>
              <a:buNone/>
            </a:pPr>
            <a:r>
              <a:rPr lang="en-US" sz="2400" b="0" i="0" u="none" strike="noStrike" cap="none" dirty="0" smtClean="0">
                <a:solidFill>
                  <a:srgbClr val="3D85C6"/>
                </a:solidFill>
                <a:latin typeface="Century Gothic"/>
                <a:ea typeface="Century Gothic"/>
                <a:cs typeface="Century Gothic"/>
                <a:sym typeface="Century Gothic"/>
              </a:rPr>
              <a:t>Science </a:t>
            </a:r>
            <a:r>
              <a:rPr lang="en-US" sz="2400" b="0" i="0" u="none" strike="noStrike" cap="none" dirty="0">
                <a:solidFill>
                  <a:srgbClr val="3D85C6"/>
                </a:solidFill>
                <a:latin typeface="Century Gothic"/>
                <a:ea typeface="Century Gothic"/>
                <a:cs typeface="Century Gothic"/>
                <a:sym typeface="Century Gothic"/>
              </a:rPr>
              <a:t>Advisors</a:t>
            </a: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666666"/>
              </a:solidFill>
              <a:latin typeface="Century Gothic"/>
              <a:ea typeface="Century Gothic"/>
              <a:cs typeface="Century Gothic"/>
              <a:sym typeface="Century Gothic"/>
            </a:endParaRPr>
          </a:p>
        </p:txBody>
      </p:sp>
      <p:sp>
        <p:nvSpPr>
          <p:cNvPr id="400" name="Shape 400"/>
          <p:cNvSpPr txBox="1"/>
          <p:nvPr/>
        </p:nvSpPr>
        <p:spPr>
          <a:xfrm>
            <a:off x="6955200" y="782384"/>
            <a:ext cx="5236798" cy="86357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D85C6"/>
              </a:buClr>
              <a:buSzPct val="25000"/>
              <a:buFont typeface="Century Gothic"/>
              <a:buNone/>
            </a:pPr>
            <a:r>
              <a:rPr lang="en-US" sz="2400" b="0" i="0" u="none" strike="noStrike" cap="none" dirty="0">
                <a:solidFill>
                  <a:srgbClr val="3D85C6"/>
                </a:solidFill>
                <a:latin typeface="Century Gothic"/>
                <a:ea typeface="Century Gothic"/>
                <a:cs typeface="Century Gothic"/>
                <a:sym typeface="Century Gothic"/>
              </a:rPr>
              <a:t>Partners - Mississippi Department of Marine Resources (MDMR</a:t>
            </a:r>
            <a:r>
              <a:rPr lang="en-US" sz="2400" b="0" i="0" u="none" strike="noStrike" cap="none" dirty="0" smtClean="0">
                <a:solidFill>
                  <a:srgbClr val="3D85C6"/>
                </a:solidFill>
                <a:latin typeface="Century Gothic"/>
                <a:ea typeface="Century Gothic"/>
                <a:cs typeface="Century Gothic"/>
                <a:sym typeface="Century Gothic"/>
              </a:rPr>
              <a:t>)</a:t>
            </a:r>
            <a:endParaRPr lang="en-US" sz="2400" b="0" i="0" u="none" strike="noStrike" cap="none" dirty="0">
              <a:solidFill>
                <a:srgbClr val="3D85C6"/>
              </a:solidFill>
              <a:latin typeface="Century Gothic"/>
              <a:ea typeface="Century Gothic"/>
              <a:cs typeface="Century Gothic"/>
              <a:sym typeface="Century Gothic"/>
            </a:endParaRPr>
          </a:p>
        </p:txBody>
      </p:sp>
      <p:pic>
        <p:nvPicPr>
          <p:cNvPr id="401" name="Shape 401" descr="Capture.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92340" y="3051810"/>
            <a:ext cx="4799310" cy="3351298"/>
          </a:xfrm>
          <a:prstGeom prst="rect">
            <a:avLst/>
          </a:prstGeom>
          <a:noFill/>
          <a:ln>
            <a:noFill/>
          </a:ln>
        </p:spPr>
      </p:pic>
      <p:sp>
        <p:nvSpPr>
          <p:cNvPr id="402" name="Shape 402"/>
          <p:cNvSpPr txBox="1"/>
          <p:nvPr/>
        </p:nvSpPr>
        <p:spPr>
          <a:xfrm>
            <a:off x="10240650" y="6011000"/>
            <a:ext cx="1851000" cy="200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200" i="0" u="none" strike="noStrike" cap="none">
                <a:solidFill>
                  <a:srgbClr val="FFFFFF"/>
                </a:solidFill>
                <a:latin typeface="Century Gothic"/>
                <a:ea typeface="Century Gothic"/>
                <a:cs typeface="Century Gothic"/>
                <a:sym typeface="Century Gothic"/>
              </a:rPr>
              <a:t>Image Credit: MDMR</a:t>
            </a:r>
          </a:p>
        </p:txBody>
      </p:sp>
      <p:sp>
        <p:nvSpPr>
          <p:cNvPr id="9" name="Text Placeholder 16"/>
          <p:cNvSpPr txBox="1">
            <a:spLocks/>
          </p:cNvSpPr>
          <p:nvPr/>
        </p:nvSpPr>
        <p:spPr>
          <a:xfrm>
            <a:off x="6780163" y="1651211"/>
            <a:ext cx="4724185" cy="253378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nSpc>
                <a:spcPct val="100000"/>
              </a:lnSpc>
              <a:buClr>
                <a:srgbClr val="76AADA"/>
              </a:buClr>
            </a:pPr>
            <a:r>
              <a:rPr lang="en-US" sz="2000" dirty="0">
                <a:solidFill>
                  <a:srgbClr val="666666"/>
                </a:solidFill>
                <a:latin typeface="Century Gothic"/>
                <a:ea typeface="Century Gothic"/>
                <a:cs typeface="Century Gothic"/>
                <a:sym typeface="Century Gothic"/>
              </a:rPr>
              <a:t>George </a:t>
            </a:r>
            <a:r>
              <a:rPr lang="en-US" sz="2000" dirty="0" smtClean="0">
                <a:solidFill>
                  <a:srgbClr val="666666"/>
                </a:solidFill>
                <a:latin typeface="Century Gothic"/>
                <a:ea typeface="Century Gothic"/>
                <a:cs typeface="Century Gothic"/>
                <a:sym typeface="Century Gothic"/>
              </a:rPr>
              <a:t>Ramseur, Scott Gordon, Charlie Robertson, Karen Clark &amp; Robert </a:t>
            </a:r>
            <a:r>
              <a:rPr lang="en-US" sz="2000" dirty="0" err="1" smtClean="0">
                <a:solidFill>
                  <a:srgbClr val="666666"/>
                </a:solidFill>
                <a:latin typeface="Century Gothic"/>
                <a:ea typeface="Century Gothic"/>
                <a:cs typeface="Century Gothic"/>
                <a:sym typeface="Century Gothic"/>
              </a:rPr>
              <a:t>Gruba</a:t>
            </a:r>
            <a:endParaRPr lang="en-US" sz="2000" dirty="0">
              <a:solidFill>
                <a:srgbClr val="666666"/>
              </a:solidFill>
              <a:latin typeface="Century Gothic"/>
              <a:ea typeface="Century Gothic"/>
              <a:cs typeface="Century Gothic"/>
              <a:sym typeface="Century Gothic"/>
            </a:endParaRPr>
          </a:p>
          <a:p>
            <a:pPr marL="347663" indent="-347663">
              <a:lnSpc>
                <a:spcPct val="100000"/>
              </a:lnSpc>
              <a:buClr>
                <a:srgbClr val="76AADA"/>
              </a:buClr>
            </a:pPr>
            <a:endParaRPr lang="en-US" dirty="0" smtClean="0">
              <a:solidFill>
                <a:schemeClr val="tx1">
                  <a:lumMod val="75000"/>
                </a:schemeClr>
              </a:solidFill>
            </a:endParaRPr>
          </a:p>
        </p:txBody>
      </p:sp>
      <p:sp>
        <p:nvSpPr>
          <p:cNvPr id="10" name="Text Placeholder 16"/>
          <p:cNvSpPr txBox="1">
            <a:spLocks/>
          </p:cNvSpPr>
          <p:nvPr/>
        </p:nvSpPr>
        <p:spPr>
          <a:xfrm>
            <a:off x="172500" y="4932999"/>
            <a:ext cx="7356474" cy="172257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6AADA"/>
              </a:buClr>
            </a:pPr>
            <a:r>
              <a:rPr lang="en-US" sz="2000" dirty="0">
                <a:solidFill>
                  <a:srgbClr val="666666"/>
                </a:solidFill>
                <a:latin typeface="Century Gothic"/>
                <a:ea typeface="Century Gothic"/>
                <a:cs typeface="Century Gothic"/>
                <a:sym typeface="Century Gothic"/>
              </a:rPr>
              <a:t>Dr. Kenton Ross, NASA Langley Research Center</a:t>
            </a:r>
          </a:p>
          <a:p>
            <a:pPr marL="347663" indent="-347663">
              <a:buClr>
                <a:srgbClr val="76AADA"/>
              </a:buClr>
            </a:pPr>
            <a:r>
              <a:rPr lang="en-US" sz="2000" dirty="0">
                <a:solidFill>
                  <a:srgbClr val="666666"/>
                </a:solidFill>
                <a:latin typeface="Century Gothic"/>
                <a:ea typeface="Century Gothic"/>
                <a:cs typeface="Century Gothic"/>
                <a:sym typeface="Century Gothic"/>
              </a:rPr>
              <a:t>Ben Holt, NASA Jet Propulsion Laboratory</a:t>
            </a:r>
          </a:p>
          <a:p>
            <a:pPr marL="347663" indent="-347663">
              <a:buClr>
                <a:srgbClr val="76AADA"/>
              </a:buClr>
            </a:pPr>
            <a:r>
              <a:rPr lang="en-US" sz="2000" dirty="0">
                <a:solidFill>
                  <a:srgbClr val="666666"/>
                </a:solidFill>
                <a:latin typeface="Century Gothic"/>
                <a:ea typeface="Century Gothic"/>
                <a:cs typeface="Century Gothic"/>
                <a:sym typeface="Century Gothic"/>
              </a:rPr>
              <a:t>Dr. </a:t>
            </a:r>
            <a:r>
              <a:rPr lang="en-US" sz="2000" dirty="0" err="1">
                <a:solidFill>
                  <a:srgbClr val="666666"/>
                </a:solidFill>
                <a:latin typeface="Century Gothic"/>
                <a:ea typeface="Century Gothic"/>
                <a:cs typeface="Century Gothic"/>
                <a:sym typeface="Century Gothic"/>
              </a:rPr>
              <a:t>Severine</a:t>
            </a:r>
            <a:r>
              <a:rPr lang="en-US" sz="2000" dirty="0">
                <a:solidFill>
                  <a:srgbClr val="666666"/>
                </a:solidFill>
                <a:latin typeface="Century Gothic"/>
                <a:ea typeface="Century Gothic"/>
                <a:cs typeface="Century Gothic"/>
                <a:sym typeface="Century Gothic"/>
              </a:rPr>
              <a:t> Fournier, NASA Jet Propulsion </a:t>
            </a:r>
            <a:r>
              <a:rPr lang="en-US" sz="2000" dirty="0" smtClean="0">
                <a:solidFill>
                  <a:srgbClr val="666666"/>
                </a:solidFill>
                <a:latin typeface="Century Gothic"/>
                <a:ea typeface="Century Gothic"/>
                <a:cs typeface="Century Gothic"/>
                <a:sym typeface="Century Gothic"/>
              </a:rPr>
              <a:t>Laboratory</a:t>
            </a:r>
            <a:endParaRPr lang="en-US" sz="2000" dirty="0">
              <a:solidFill>
                <a:srgbClr val="666666"/>
              </a:solidFill>
              <a:latin typeface="Century Gothic"/>
              <a:ea typeface="Century Gothic"/>
              <a:cs typeface="Century Gothic"/>
              <a:sym typeface="Century Gothic"/>
            </a:endParaRPr>
          </a:p>
        </p:txBody>
      </p:sp>
      <p:sp>
        <p:nvSpPr>
          <p:cNvPr id="11" name="Text Placeholder 16"/>
          <p:cNvSpPr txBox="1">
            <a:spLocks/>
          </p:cNvSpPr>
          <p:nvPr/>
        </p:nvSpPr>
        <p:spPr>
          <a:xfrm>
            <a:off x="172500" y="1356019"/>
            <a:ext cx="7216421" cy="294021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6AADA"/>
              </a:buClr>
            </a:pPr>
            <a:r>
              <a:rPr lang="en-US" sz="2000" dirty="0">
                <a:solidFill>
                  <a:srgbClr val="757070"/>
                </a:solidFill>
                <a:latin typeface="Century Gothic"/>
                <a:ea typeface="Century Gothic"/>
                <a:cs typeface="Century Gothic"/>
                <a:sym typeface="Century Gothic"/>
              </a:rPr>
              <a:t>Emily </a:t>
            </a:r>
            <a:r>
              <a:rPr lang="en-US" sz="2000" dirty="0" err="1">
                <a:solidFill>
                  <a:srgbClr val="757070"/>
                </a:solidFill>
                <a:latin typeface="Century Gothic"/>
                <a:ea typeface="Century Gothic"/>
                <a:cs typeface="Century Gothic"/>
                <a:sym typeface="Century Gothic"/>
              </a:rPr>
              <a:t>Gotschalk</a:t>
            </a:r>
            <a:r>
              <a:rPr lang="en-US" sz="2000" dirty="0">
                <a:solidFill>
                  <a:srgbClr val="757070"/>
                </a:solidFill>
                <a:latin typeface="Century Gothic"/>
                <a:ea typeface="Century Gothic"/>
                <a:cs typeface="Century Gothic"/>
                <a:sym typeface="Century Gothic"/>
              </a:rPr>
              <a:t> </a:t>
            </a:r>
            <a:r>
              <a:rPr lang="en-US" sz="2000" dirty="0" smtClean="0">
                <a:solidFill>
                  <a:srgbClr val="757070"/>
                </a:solidFill>
                <a:latin typeface="Century Gothic"/>
                <a:ea typeface="Century Gothic"/>
                <a:cs typeface="Century Gothic"/>
                <a:sym typeface="Century Gothic"/>
              </a:rPr>
              <a:t>(Project Co-Lead)</a:t>
            </a:r>
            <a:endParaRPr lang="en-US" sz="2000" dirty="0">
              <a:solidFill>
                <a:srgbClr val="757070"/>
              </a:solidFill>
              <a:latin typeface="Century Gothic"/>
              <a:ea typeface="Century Gothic"/>
              <a:cs typeface="Century Gothic"/>
              <a:sym typeface="Century Gothic"/>
            </a:endParaRPr>
          </a:p>
          <a:p>
            <a:pPr marL="347663" indent="-347663">
              <a:buClr>
                <a:srgbClr val="76AADA"/>
              </a:buClr>
            </a:pPr>
            <a:r>
              <a:rPr lang="en-US" sz="2000" dirty="0">
                <a:solidFill>
                  <a:srgbClr val="666666"/>
                </a:solidFill>
                <a:latin typeface="Century Gothic"/>
                <a:ea typeface="Century Gothic"/>
                <a:cs typeface="Century Gothic"/>
                <a:sym typeface="Century Gothic"/>
              </a:rPr>
              <a:t>Brigitte Moneymaker (Project Co-Lead)</a:t>
            </a:r>
          </a:p>
          <a:p>
            <a:pPr marL="347663" indent="-347663">
              <a:buClr>
                <a:srgbClr val="76AADA"/>
              </a:buClr>
            </a:pPr>
            <a:r>
              <a:rPr lang="en-US" sz="2000" dirty="0">
                <a:solidFill>
                  <a:srgbClr val="666666"/>
                </a:solidFill>
                <a:latin typeface="Century Gothic"/>
                <a:ea typeface="Century Gothic"/>
                <a:cs typeface="Century Gothic"/>
                <a:sym typeface="Century Gothic"/>
              </a:rPr>
              <a:t>Katherine Cavanaugh</a:t>
            </a:r>
          </a:p>
          <a:p>
            <a:pPr marL="347663" indent="-347663">
              <a:buClr>
                <a:srgbClr val="76AADA"/>
              </a:buClr>
            </a:pPr>
            <a:r>
              <a:rPr lang="en-US" sz="2000" dirty="0">
                <a:solidFill>
                  <a:srgbClr val="666666"/>
                </a:solidFill>
                <a:latin typeface="Century Gothic"/>
                <a:ea typeface="Century Gothic"/>
                <a:cs typeface="Century Gothic"/>
                <a:sym typeface="Century Gothic"/>
              </a:rPr>
              <a:t>Jessica Gregory</a:t>
            </a:r>
          </a:p>
          <a:p>
            <a:pPr marL="347663" indent="-347663">
              <a:buClr>
                <a:srgbClr val="76AADA"/>
              </a:buClr>
            </a:pPr>
            <a:r>
              <a:rPr lang="en-US" sz="2000" dirty="0">
                <a:solidFill>
                  <a:srgbClr val="666666"/>
                </a:solidFill>
                <a:latin typeface="Century Gothic"/>
                <a:ea typeface="Century Gothic"/>
                <a:cs typeface="Century Gothic"/>
                <a:sym typeface="Century Gothic"/>
              </a:rPr>
              <a:t>Erika </a:t>
            </a:r>
            <a:r>
              <a:rPr lang="en-US" sz="2000" dirty="0" err="1">
                <a:solidFill>
                  <a:srgbClr val="666666"/>
                </a:solidFill>
                <a:latin typeface="Century Gothic"/>
                <a:ea typeface="Century Gothic"/>
                <a:cs typeface="Century Gothic"/>
                <a:sym typeface="Century Gothic"/>
              </a:rPr>
              <a:t>Higa</a:t>
            </a:r>
            <a:endParaRPr lang="en-US" sz="2000" dirty="0">
              <a:solidFill>
                <a:srgbClr val="666666"/>
              </a:solidFill>
              <a:latin typeface="Century Gothic"/>
              <a:ea typeface="Century Gothic"/>
              <a:cs typeface="Century Gothic"/>
              <a:sym typeface="Century Gothic"/>
            </a:endParaRPr>
          </a:p>
          <a:p>
            <a:pPr marL="347663" indent="-347663">
              <a:buClr>
                <a:srgbClr val="76AADA"/>
              </a:buClr>
            </a:pPr>
            <a:r>
              <a:rPr lang="en-US" sz="2000" dirty="0">
                <a:solidFill>
                  <a:srgbClr val="666666"/>
                </a:solidFill>
                <a:latin typeface="Century Gothic"/>
                <a:ea typeface="Century Gothic"/>
                <a:cs typeface="Century Gothic"/>
                <a:sym typeface="Century Gothic"/>
              </a:rPr>
              <a:t>Catherine </a:t>
            </a:r>
            <a:r>
              <a:rPr lang="en-US" sz="2000" dirty="0" err="1" smtClean="0">
                <a:solidFill>
                  <a:srgbClr val="666666"/>
                </a:solidFill>
                <a:latin typeface="Century Gothic"/>
                <a:ea typeface="Century Gothic"/>
                <a:cs typeface="Century Gothic"/>
                <a:sym typeface="Century Gothic"/>
              </a:rPr>
              <a:t>Stolfi</a:t>
            </a:r>
            <a:endParaRPr lang="en-US" sz="2000" dirty="0">
              <a:solidFill>
                <a:srgbClr val="666666"/>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6375300" y="365125"/>
            <a:ext cx="4857900" cy="479398"/>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5AADB"/>
              </a:buClr>
              <a:buSzPct val="25000"/>
              <a:buFont typeface="Century Gothic"/>
              <a:buNone/>
            </a:pPr>
            <a:endParaRPr sz="4800" b="0" i="0" u="none" strike="noStrike" cap="none">
              <a:solidFill>
                <a:srgbClr val="75AADB"/>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75AADB"/>
              </a:buClr>
              <a:buSzPct val="25000"/>
              <a:buFont typeface="Century Gothic"/>
              <a:buNone/>
            </a:pPr>
            <a:r>
              <a:rPr lang="en-US" sz="4800" b="0" i="0" u="none" strike="noStrike" cap="none">
                <a:solidFill>
                  <a:srgbClr val="75AADB"/>
                </a:solidFill>
                <a:latin typeface="Century Gothic"/>
                <a:ea typeface="Century Gothic"/>
                <a:cs typeface="Century Gothic"/>
                <a:sym typeface="Century Gothic"/>
              </a:rPr>
              <a:t>Why are oysters important?</a:t>
            </a:r>
          </a:p>
        </p:txBody>
      </p:sp>
      <p:grpSp>
        <p:nvGrpSpPr>
          <p:cNvPr id="106" name="Shape 106"/>
          <p:cNvGrpSpPr/>
          <p:nvPr/>
        </p:nvGrpSpPr>
        <p:grpSpPr>
          <a:xfrm>
            <a:off x="0" y="3389675"/>
            <a:ext cx="6010999" cy="3468644"/>
            <a:chOff x="0" y="3389675"/>
            <a:chExt cx="6010999" cy="3468644"/>
          </a:xfrm>
        </p:grpSpPr>
        <p:pic>
          <p:nvPicPr>
            <p:cNvPr id="107" name="Shape 107" descr="3252265364_88e1111072_b.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3389675"/>
              <a:ext cx="6010999" cy="3468325"/>
            </a:xfrm>
            <a:prstGeom prst="rect">
              <a:avLst/>
            </a:prstGeom>
            <a:noFill/>
            <a:ln>
              <a:noFill/>
            </a:ln>
          </p:spPr>
        </p:pic>
        <p:sp>
          <p:nvSpPr>
            <p:cNvPr id="108" name="Shape 108"/>
            <p:cNvSpPr txBox="1"/>
            <p:nvPr/>
          </p:nvSpPr>
          <p:spPr>
            <a:xfrm>
              <a:off x="2145124" y="6459319"/>
              <a:ext cx="3865800" cy="3990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000000"/>
                </a:buClr>
                <a:buSzPct val="25000"/>
                <a:buFont typeface="Century Gothic"/>
                <a:buNone/>
              </a:pPr>
              <a:r>
                <a:rPr lang="en-US" sz="1200" b="1" i="0" u="none" strike="noStrike" cap="none" dirty="0">
                  <a:solidFill>
                    <a:srgbClr val="FFFFFF"/>
                  </a:solidFill>
                  <a:latin typeface="Century Gothic"/>
                  <a:ea typeface="Century Gothic"/>
                  <a:cs typeface="Century Gothic"/>
                  <a:sym typeface="Century Gothic"/>
                </a:rPr>
                <a:t>Image Credit: Flickr: Paul </a:t>
              </a:r>
              <a:r>
                <a:rPr lang="en-US" sz="1200" b="1" i="0" u="none" strike="noStrike" cap="none" dirty="0" err="1">
                  <a:solidFill>
                    <a:srgbClr val="FFFFFF"/>
                  </a:solidFill>
                  <a:latin typeface="Century Gothic"/>
                  <a:ea typeface="Century Gothic"/>
                  <a:cs typeface="Century Gothic"/>
                  <a:sym typeface="Century Gothic"/>
                </a:rPr>
                <a:t>Asman</a:t>
              </a:r>
              <a:r>
                <a:rPr lang="en-US" sz="1200" b="1" i="0" u="none" strike="noStrike" cap="none" dirty="0">
                  <a:solidFill>
                    <a:srgbClr val="FFFFFF"/>
                  </a:solidFill>
                  <a:latin typeface="Century Gothic"/>
                  <a:ea typeface="Century Gothic"/>
                  <a:cs typeface="Century Gothic"/>
                  <a:sym typeface="Century Gothic"/>
                </a:rPr>
                <a:t> &amp; Jill </a:t>
              </a:r>
              <a:r>
                <a:rPr lang="en-US" sz="1200" b="1" i="0" u="none" strike="noStrike" cap="none" dirty="0" err="1">
                  <a:solidFill>
                    <a:srgbClr val="FFFFFF"/>
                  </a:solidFill>
                  <a:latin typeface="Century Gothic"/>
                  <a:ea typeface="Century Gothic"/>
                  <a:cs typeface="Century Gothic"/>
                  <a:sym typeface="Century Gothic"/>
                </a:rPr>
                <a:t>Lenobles</a:t>
              </a:r>
              <a:endParaRPr lang="en-US" sz="1200" b="1" i="0" u="none" strike="noStrike" cap="none" dirty="0">
                <a:solidFill>
                  <a:srgbClr val="FFFFFF"/>
                </a:solidFill>
                <a:latin typeface="Century Gothic"/>
                <a:ea typeface="Century Gothic"/>
                <a:cs typeface="Century Gothic"/>
                <a:sym typeface="Century Gothic"/>
              </a:endParaRPr>
            </a:p>
          </p:txBody>
        </p:sp>
      </p:grpSp>
      <p:grpSp>
        <p:nvGrpSpPr>
          <p:cNvPr id="109" name="Shape 109"/>
          <p:cNvGrpSpPr/>
          <p:nvPr/>
        </p:nvGrpSpPr>
        <p:grpSpPr>
          <a:xfrm>
            <a:off x="0" y="0"/>
            <a:ext cx="6011150" cy="3468325"/>
            <a:chOff x="0" y="0"/>
            <a:chExt cx="6011150" cy="3468325"/>
          </a:xfrm>
        </p:grpSpPr>
        <p:pic>
          <p:nvPicPr>
            <p:cNvPr id="110" name="Shape 110" descr="6299229318_431a3efc09_b.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6010999" cy="3468325"/>
            </a:xfrm>
            <a:prstGeom prst="rect">
              <a:avLst/>
            </a:prstGeom>
            <a:noFill/>
            <a:ln>
              <a:noFill/>
            </a:ln>
          </p:spPr>
        </p:pic>
        <p:sp>
          <p:nvSpPr>
            <p:cNvPr id="111" name="Shape 111"/>
            <p:cNvSpPr txBox="1"/>
            <p:nvPr/>
          </p:nvSpPr>
          <p:spPr>
            <a:xfrm>
              <a:off x="2413250" y="3126192"/>
              <a:ext cx="3597900" cy="3315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Century Gothic"/>
                <a:buNone/>
              </a:pPr>
              <a:r>
                <a:rPr lang="en-US" sz="1200" b="1" i="0" u="none" strike="noStrike" cap="none" dirty="0">
                  <a:solidFill>
                    <a:srgbClr val="FFFFFF"/>
                  </a:solidFill>
                  <a:latin typeface="Century Gothic"/>
                  <a:ea typeface="Century Gothic"/>
                  <a:cs typeface="Century Gothic"/>
                  <a:sym typeface="Century Gothic"/>
                </a:rPr>
                <a:t>Image Credit: Google Images: </a:t>
              </a:r>
              <a:r>
                <a:rPr lang="en-US" sz="1200" b="1" i="0" u="none" strike="noStrike" cap="none" dirty="0" err="1">
                  <a:solidFill>
                    <a:srgbClr val="FFFFFF"/>
                  </a:solidFill>
                  <a:latin typeface="Century Gothic"/>
                  <a:ea typeface="Century Gothic"/>
                  <a:cs typeface="Century Gothic"/>
                  <a:sym typeface="Century Gothic"/>
                </a:rPr>
                <a:t>Norfolkdistrict</a:t>
              </a:r>
              <a:endParaRPr lang="en-US" sz="1200" b="1" i="0" u="none" strike="noStrike" cap="none" dirty="0">
                <a:solidFill>
                  <a:srgbClr val="FFFFFF"/>
                </a:solidFill>
                <a:latin typeface="Century Gothic"/>
                <a:ea typeface="Century Gothic"/>
                <a:cs typeface="Century Gothic"/>
                <a:sym typeface="Century Gothic"/>
              </a:endParaRPr>
            </a:p>
          </p:txBody>
        </p:sp>
      </p:grpSp>
      <p:sp>
        <p:nvSpPr>
          <p:cNvPr id="10" name="Text Placeholder 16"/>
          <p:cNvSpPr txBox="1">
            <a:spLocks/>
          </p:cNvSpPr>
          <p:nvPr/>
        </p:nvSpPr>
        <p:spPr>
          <a:xfrm>
            <a:off x="6111240" y="2622136"/>
            <a:ext cx="5943600" cy="294021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6AADA"/>
              </a:buClr>
            </a:pPr>
            <a:r>
              <a:rPr lang="en-US" sz="2800" dirty="0">
                <a:solidFill>
                  <a:srgbClr val="757070"/>
                </a:solidFill>
                <a:latin typeface="Century Gothic"/>
                <a:ea typeface="Century Gothic"/>
                <a:cs typeface="Century Gothic"/>
                <a:sym typeface="Century Gothic"/>
              </a:rPr>
              <a:t>Oyster reefs provide habitat for many marine species</a:t>
            </a:r>
          </a:p>
          <a:p>
            <a:pPr marL="347663" indent="-347663">
              <a:buClr>
                <a:srgbClr val="76AADA"/>
              </a:buClr>
            </a:pPr>
            <a:r>
              <a:rPr lang="en-US" sz="2800" dirty="0">
                <a:solidFill>
                  <a:srgbClr val="757070"/>
                </a:solidFill>
                <a:latin typeface="Century Gothic"/>
                <a:ea typeface="Century Gothic"/>
                <a:cs typeface="Century Gothic"/>
                <a:sym typeface="Century Gothic"/>
              </a:rPr>
              <a:t>Greatly improve water quality</a:t>
            </a:r>
          </a:p>
          <a:p>
            <a:pPr marL="347663" indent="-347663">
              <a:buClr>
                <a:srgbClr val="76AADA"/>
              </a:buClr>
            </a:pPr>
            <a:r>
              <a:rPr lang="en-US" sz="2800" dirty="0">
                <a:solidFill>
                  <a:srgbClr val="757070"/>
                </a:solidFill>
                <a:latin typeface="Century Gothic"/>
                <a:ea typeface="Century Gothic"/>
                <a:cs typeface="Century Gothic"/>
                <a:sym typeface="Century Gothic"/>
              </a:rPr>
              <a:t>Large economic player</a:t>
            </a:r>
          </a:p>
          <a:p>
            <a:pPr marL="347663" indent="-347663">
              <a:buClr>
                <a:srgbClr val="76AADA"/>
              </a:buClr>
            </a:pPr>
            <a:endParaRPr lang="en-US" dirty="0" smtClean="0">
              <a:solidFill>
                <a:schemeClr val="tx1">
                  <a:lumMod val="75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p:nvPr/>
        </p:nvSpPr>
        <p:spPr>
          <a:xfrm>
            <a:off x="909342" y="1305979"/>
            <a:ext cx="10217700" cy="16364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119" name="Shape 119"/>
          <p:cNvGrpSpPr/>
          <p:nvPr/>
        </p:nvGrpSpPr>
        <p:grpSpPr>
          <a:xfrm>
            <a:off x="4179108" y="3141988"/>
            <a:ext cx="4296000" cy="3754757"/>
            <a:chOff x="4179098" y="4066325"/>
            <a:chExt cx="4296000" cy="2821429"/>
          </a:xfrm>
        </p:grpSpPr>
        <p:pic>
          <p:nvPicPr>
            <p:cNvPr id="120" name="Shape 120" descr="5011674917_66ef4bd835_b.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179098" y="4066325"/>
              <a:ext cx="4296000" cy="2745898"/>
            </a:xfrm>
            <a:prstGeom prst="rect">
              <a:avLst/>
            </a:prstGeom>
            <a:noFill/>
            <a:ln>
              <a:noFill/>
            </a:ln>
          </p:spPr>
        </p:pic>
        <p:sp>
          <p:nvSpPr>
            <p:cNvPr id="121" name="Shape 121"/>
            <p:cNvSpPr txBox="1"/>
            <p:nvPr/>
          </p:nvSpPr>
          <p:spPr>
            <a:xfrm>
              <a:off x="5554584" y="6550854"/>
              <a:ext cx="2920500" cy="3369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Arial"/>
                <a:buNone/>
              </a:pPr>
              <a:r>
                <a:rPr lang="en-US" sz="1200" b="0" i="0" u="none" strike="noStrike" cap="none" dirty="0">
                  <a:solidFill>
                    <a:srgbClr val="FFFFFF"/>
                  </a:solidFill>
                  <a:latin typeface="Arial"/>
                  <a:ea typeface="Arial"/>
                  <a:cs typeface="Arial"/>
                  <a:sym typeface="Arial"/>
                </a:rPr>
                <a:t>Image </a:t>
              </a:r>
              <a:r>
                <a:rPr lang="en-US" sz="1200" b="0" i="0" u="none" strike="noStrike" cap="none" dirty="0" err="1" smtClean="0">
                  <a:solidFill>
                    <a:srgbClr val="FFFFFF"/>
                  </a:solidFill>
                  <a:latin typeface="Arial"/>
                  <a:ea typeface="Arial"/>
                  <a:cs typeface="Arial"/>
                  <a:sym typeface="Arial"/>
                </a:rPr>
                <a:t>Credit:</a:t>
              </a:r>
              <a:r>
                <a:rPr lang="en-US" sz="1200" dirty="0" err="1" smtClean="0">
                  <a:solidFill>
                    <a:srgbClr val="FFFFFF"/>
                  </a:solidFill>
                </a:rPr>
                <a:t>Google</a:t>
              </a:r>
              <a:r>
                <a:rPr lang="en-US" sz="1200" dirty="0" smtClean="0">
                  <a:solidFill>
                    <a:srgbClr val="FFFFFF"/>
                  </a:solidFill>
                </a:rPr>
                <a:t> </a:t>
              </a:r>
              <a:r>
                <a:rPr lang="en-US" sz="1200" dirty="0">
                  <a:solidFill>
                    <a:srgbClr val="FFFFFF"/>
                  </a:solidFill>
                </a:rPr>
                <a:t>Commons</a:t>
              </a:r>
            </a:p>
          </p:txBody>
        </p:sp>
      </p:grpSp>
      <p:grpSp>
        <p:nvGrpSpPr>
          <p:cNvPr id="122" name="Shape 122"/>
          <p:cNvGrpSpPr/>
          <p:nvPr/>
        </p:nvGrpSpPr>
        <p:grpSpPr>
          <a:xfrm>
            <a:off x="8475093" y="3142027"/>
            <a:ext cx="3760197" cy="3754724"/>
            <a:chOff x="8475100" y="4066325"/>
            <a:chExt cx="3760197" cy="2830550"/>
          </a:xfrm>
        </p:grpSpPr>
        <p:pic>
          <p:nvPicPr>
            <p:cNvPr id="123" name="Shape 123" descr="130411-A-OI229-017.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75100" y="4066325"/>
              <a:ext cx="3760197" cy="2745902"/>
            </a:xfrm>
            <a:prstGeom prst="rect">
              <a:avLst/>
            </a:prstGeom>
            <a:noFill/>
            <a:ln>
              <a:noFill/>
            </a:ln>
          </p:spPr>
        </p:pic>
        <p:sp>
          <p:nvSpPr>
            <p:cNvPr id="124" name="Shape 124"/>
            <p:cNvSpPr txBox="1"/>
            <p:nvPr/>
          </p:nvSpPr>
          <p:spPr>
            <a:xfrm>
              <a:off x="8858700" y="6593875"/>
              <a:ext cx="3333300" cy="3030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Arial"/>
                <a:buNone/>
              </a:pPr>
              <a:r>
                <a:rPr lang="en-US" sz="1200" b="0" i="0" u="none" strike="noStrike" cap="none" dirty="0">
                  <a:solidFill>
                    <a:srgbClr val="FFFFFF"/>
                  </a:solidFill>
                  <a:latin typeface="Arial"/>
                  <a:ea typeface="Arial"/>
                  <a:cs typeface="Arial"/>
                  <a:sym typeface="Arial"/>
                </a:rPr>
                <a:t>Image Credit: U.S. Army Corps of Engineers</a:t>
              </a:r>
            </a:p>
          </p:txBody>
        </p:sp>
      </p:grpSp>
      <p:grpSp>
        <p:nvGrpSpPr>
          <p:cNvPr id="125" name="Shape 125"/>
          <p:cNvGrpSpPr/>
          <p:nvPr/>
        </p:nvGrpSpPr>
        <p:grpSpPr>
          <a:xfrm>
            <a:off x="0" y="3142167"/>
            <a:ext cx="4179100" cy="3715665"/>
            <a:chOff x="0" y="4066325"/>
            <a:chExt cx="4179100" cy="2791425"/>
          </a:xfrm>
        </p:grpSpPr>
        <p:pic>
          <p:nvPicPr>
            <p:cNvPr id="126" name="Shape 126" descr="18006387775_5281bc1de4_h.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4066325"/>
              <a:ext cx="4179100" cy="2745898"/>
            </a:xfrm>
            <a:prstGeom prst="rect">
              <a:avLst/>
            </a:prstGeom>
            <a:noFill/>
            <a:ln>
              <a:noFill/>
            </a:ln>
          </p:spPr>
        </p:pic>
        <p:sp>
          <p:nvSpPr>
            <p:cNvPr id="127" name="Shape 127"/>
            <p:cNvSpPr txBox="1"/>
            <p:nvPr/>
          </p:nvSpPr>
          <p:spPr>
            <a:xfrm>
              <a:off x="1309775" y="6557450"/>
              <a:ext cx="2791500" cy="3003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Arial"/>
                <a:buNone/>
              </a:pPr>
              <a:r>
                <a:rPr lang="en-US" sz="1200" b="0" i="0" u="none" strike="noStrike" cap="none">
                  <a:solidFill>
                    <a:srgbClr val="FFFFFF"/>
                  </a:solidFill>
                  <a:latin typeface="Arial"/>
                  <a:ea typeface="Arial"/>
                  <a:cs typeface="Arial"/>
                  <a:sym typeface="Arial"/>
                </a:rPr>
                <a:t>Image Credit: Flickr: Tu.finamore</a:t>
              </a:r>
            </a:p>
          </p:txBody>
        </p:sp>
      </p:grpSp>
      <p:sp>
        <p:nvSpPr>
          <p:cNvPr id="129" name="Shape 129"/>
          <p:cNvSpPr txBox="1">
            <a:spLocks noGrp="1"/>
          </p:cNvSpPr>
          <p:nvPr>
            <p:ph type="title"/>
          </p:nvPr>
        </p:nvSpPr>
        <p:spPr>
          <a:xfrm>
            <a:off x="1000125" y="365121"/>
            <a:ext cx="10233148" cy="479425"/>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5AADB"/>
              </a:buClr>
              <a:buSzPct val="25000"/>
              <a:buFont typeface="Century Gothic"/>
              <a:buNone/>
            </a:pPr>
            <a:r>
              <a:rPr lang="en-US" sz="4800" b="0" i="0" u="none" strike="noStrike" cap="none" dirty="0">
                <a:solidFill>
                  <a:srgbClr val="75AADB"/>
                </a:solidFill>
                <a:latin typeface="Century Gothic"/>
                <a:ea typeface="Century Gothic"/>
                <a:cs typeface="Century Gothic"/>
                <a:sym typeface="Century Gothic"/>
              </a:rPr>
              <a:t>Community Concerns</a:t>
            </a:r>
          </a:p>
        </p:txBody>
      </p:sp>
      <p:sp>
        <p:nvSpPr>
          <p:cNvPr id="14" name="Text Placeholder 16"/>
          <p:cNvSpPr txBox="1">
            <a:spLocks/>
          </p:cNvSpPr>
          <p:nvPr/>
        </p:nvSpPr>
        <p:spPr>
          <a:xfrm>
            <a:off x="909342" y="1044056"/>
            <a:ext cx="9475092" cy="294021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6AADA"/>
              </a:buClr>
            </a:pPr>
            <a:r>
              <a:rPr lang="en-US" sz="2800" dirty="0">
                <a:solidFill>
                  <a:srgbClr val="757070"/>
                </a:solidFill>
                <a:latin typeface="Century Gothic"/>
                <a:ea typeface="Century Gothic"/>
                <a:cs typeface="Century Gothic"/>
                <a:sym typeface="Century Gothic"/>
              </a:rPr>
              <a:t>Since 2002, reef habitats have declined by 90%</a:t>
            </a:r>
          </a:p>
          <a:p>
            <a:pPr marL="347663" indent="-347663">
              <a:buClr>
                <a:srgbClr val="76AADA"/>
              </a:buClr>
            </a:pPr>
            <a:r>
              <a:rPr lang="en-US" sz="2800" dirty="0">
                <a:solidFill>
                  <a:srgbClr val="757070"/>
                </a:solidFill>
                <a:latin typeface="Century Gothic"/>
                <a:ea typeface="Century Gothic"/>
                <a:cs typeface="Century Gothic"/>
                <a:sym typeface="Century Gothic"/>
              </a:rPr>
              <a:t>A decline in oysters will negatively impact both the health of the ecosystem as well as the economy of the Sound</a:t>
            </a:r>
          </a:p>
          <a:p>
            <a:pPr marL="347663" indent="-347663">
              <a:buClr>
                <a:srgbClr val="76AADA"/>
              </a:buClr>
            </a:pPr>
            <a:endParaRPr lang="en-US" dirty="0" smtClean="0">
              <a:solidFill>
                <a:schemeClr val="tx1">
                  <a:lumMod val="7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1000125" y="365122"/>
            <a:ext cx="9413399" cy="479398"/>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5AADB"/>
              </a:buClr>
              <a:buSzPct val="25000"/>
              <a:buFont typeface="Century Gothic"/>
              <a:buNone/>
            </a:pPr>
            <a:r>
              <a:rPr lang="en-US" sz="4200" b="0" i="0" u="none" strike="noStrike" cap="none" dirty="0">
                <a:solidFill>
                  <a:srgbClr val="75AADB"/>
                </a:solidFill>
                <a:latin typeface="Century Gothic"/>
                <a:ea typeface="Century Gothic"/>
                <a:cs typeface="Century Gothic"/>
                <a:sym typeface="Century Gothic"/>
              </a:rPr>
              <a:t>Earth Observations and Study Area </a:t>
            </a:r>
          </a:p>
        </p:txBody>
      </p:sp>
      <p:sp>
        <p:nvSpPr>
          <p:cNvPr id="136" name="Shape 136"/>
          <p:cNvSpPr>
            <a:spLocks noGrp="1"/>
          </p:cNvSpPr>
          <p:nvPr>
            <p:ph type="pic" idx="2"/>
          </p:nvPr>
        </p:nvSpPr>
        <p:spPr>
          <a:xfrm>
            <a:off x="6174926" y="1375249"/>
            <a:ext cx="6017100" cy="5437198"/>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A5A5A5"/>
              </a:buClr>
              <a:buSzPct val="25000"/>
              <a:buFont typeface="Arial"/>
              <a:buNone/>
            </a:pPr>
            <a:r>
              <a:rPr lang="en-US" sz="5400" b="1" i="0" u="none" strike="noStrike" cap="none">
                <a:solidFill>
                  <a:srgbClr val="A5A5A5"/>
                </a:solidFill>
                <a:latin typeface="Century Gothic"/>
                <a:ea typeface="Century Gothic"/>
                <a:cs typeface="Century Gothic"/>
                <a:sym typeface="Century Gothic"/>
              </a:rPr>
              <a:t>Image</a:t>
            </a:r>
          </a:p>
        </p:txBody>
      </p:sp>
      <p:sp>
        <p:nvSpPr>
          <p:cNvPr id="137" name="Shape 137"/>
          <p:cNvSpPr txBox="1"/>
          <p:nvPr/>
        </p:nvSpPr>
        <p:spPr>
          <a:xfrm>
            <a:off x="3582037" y="2470200"/>
            <a:ext cx="1662586" cy="327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entury Gothic"/>
              <a:buNone/>
            </a:pPr>
            <a:r>
              <a:rPr lang="en-US" sz="1400" b="0" i="0" u="none" strike="noStrike" cap="none" dirty="0">
                <a:solidFill>
                  <a:srgbClr val="757070"/>
                </a:solidFill>
                <a:latin typeface="Century Gothic"/>
                <a:ea typeface="Century Gothic"/>
                <a:cs typeface="Century Gothic"/>
                <a:sym typeface="Century Gothic"/>
              </a:rPr>
              <a:t>Landsat </a:t>
            </a:r>
            <a:r>
              <a:rPr lang="en-US" sz="1400" b="0" i="0" u="none" strike="noStrike" cap="none" dirty="0" smtClean="0">
                <a:solidFill>
                  <a:srgbClr val="757070"/>
                </a:solidFill>
                <a:latin typeface="Century Gothic"/>
                <a:ea typeface="Century Gothic"/>
                <a:cs typeface="Century Gothic"/>
                <a:sym typeface="Century Gothic"/>
              </a:rPr>
              <a:t>7 ETM+</a:t>
            </a:r>
            <a:endParaRPr lang="en-US" sz="1400" b="0" i="0" u="none" strike="noStrike" cap="none" dirty="0">
              <a:solidFill>
                <a:srgbClr val="757070"/>
              </a:solidFill>
              <a:latin typeface="Century Gothic"/>
              <a:ea typeface="Century Gothic"/>
              <a:cs typeface="Century Gothic"/>
              <a:sym typeface="Century Gothic"/>
            </a:endParaRPr>
          </a:p>
        </p:txBody>
      </p:sp>
      <p:sp>
        <p:nvSpPr>
          <p:cNvPr id="138" name="Shape 138"/>
          <p:cNvSpPr txBox="1"/>
          <p:nvPr/>
        </p:nvSpPr>
        <p:spPr>
          <a:xfrm>
            <a:off x="1119075" y="2470175"/>
            <a:ext cx="2044800" cy="273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entury Gothic"/>
              <a:buNone/>
            </a:pPr>
            <a:r>
              <a:rPr lang="en-US" sz="1400" b="0" i="0" u="none" strike="noStrike" cap="none">
                <a:solidFill>
                  <a:srgbClr val="757070"/>
                </a:solidFill>
                <a:latin typeface="Century Gothic"/>
                <a:ea typeface="Century Gothic"/>
                <a:cs typeface="Century Gothic"/>
                <a:sym typeface="Century Gothic"/>
              </a:rPr>
              <a:t>Landsat 8 OLI &amp; TIRS</a:t>
            </a:r>
          </a:p>
        </p:txBody>
      </p:sp>
      <p:sp>
        <p:nvSpPr>
          <p:cNvPr id="139" name="Shape 139"/>
          <p:cNvSpPr txBox="1"/>
          <p:nvPr/>
        </p:nvSpPr>
        <p:spPr>
          <a:xfrm>
            <a:off x="457375" y="4027500"/>
            <a:ext cx="1338900" cy="479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entury Gothic"/>
              <a:buNone/>
            </a:pPr>
            <a:r>
              <a:rPr lang="en-US" sz="1400" b="0" i="0" u="none" strike="noStrike" cap="none" dirty="0">
                <a:solidFill>
                  <a:srgbClr val="757070"/>
                </a:solidFill>
                <a:latin typeface="Century Gothic"/>
                <a:ea typeface="Century Gothic"/>
                <a:cs typeface="Century Gothic"/>
                <a:sym typeface="Century Gothic"/>
              </a:rPr>
              <a:t>Aqua MODIS</a:t>
            </a:r>
          </a:p>
        </p:txBody>
      </p:sp>
      <p:sp>
        <p:nvSpPr>
          <p:cNvPr id="140" name="Shape 140"/>
          <p:cNvSpPr txBox="1"/>
          <p:nvPr/>
        </p:nvSpPr>
        <p:spPr>
          <a:xfrm>
            <a:off x="1468275" y="5929175"/>
            <a:ext cx="1011000" cy="327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entury Gothic"/>
              <a:buNone/>
            </a:pPr>
            <a:r>
              <a:rPr lang="en-US" sz="1400" b="0" i="0" u="none" strike="noStrike" cap="none">
                <a:solidFill>
                  <a:srgbClr val="757070"/>
                </a:solidFill>
                <a:latin typeface="Century Gothic"/>
                <a:ea typeface="Century Gothic"/>
                <a:cs typeface="Century Gothic"/>
                <a:sym typeface="Century Gothic"/>
              </a:rPr>
              <a:t>SMAP</a:t>
            </a:r>
          </a:p>
        </p:txBody>
      </p:sp>
      <p:sp>
        <p:nvSpPr>
          <p:cNvPr id="141" name="Shape 141"/>
          <p:cNvSpPr txBox="1"/>
          <p:nvPr/>
        </p:nvSpPr>
        <p:spPr>
          <a:xfrm>
            <a:off x="3541343" y="5918538"/>
            <a:ext cx="1388400" cy="327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entury Gothic"/>
              <a:buNone/>
            </a:pPr>
            <a:r>
              <a:rPr lang="en-US" sz="1400" b="0" i="0" u="none" strike="noStrike" cap="none" dirty="0">
                <a:solidFill>
                  <a:srgbClr val="757070"/>
                </a:solidFill>
                <a:latin typeface="Century Gothic"/>
                <a:ea typeface="Century Gothic"/>
                <a:cs typeface="Century Gothic"/>
                <a:sym typeface="Century Gothic"/>
              </a:rPr>
              <a:t>Sentinel-2 MSI</a:t>
            </a:r>
          </a:p>
        </p:txBody>
      </p:sp>
      <p:pic>
        <p:nvPicPr>
          <p:cNvPr id="142" name="Shape 142"/>
          <p:cNvPicPr preferRelativeResize="0"/>
          <p:nvPr/>
        </p:nvPicPr>
        <p:blipFill rotWithShape="1">
          <a:blip r:embed="rId3">
            <a:alphaModFix/>
          </a:blip>
          <a:srcRect/>
          <a:stretch/>
        </p:blipFill>
        <p:spPr>
          <a:xfrm>
            <a:off x="4235543" y="2920199"/>
            <a:ext cx="1433700" cy="1220400"/>
          </a:xfrm>
          <a:prstGeom prst="rect">
            <a:avLst/>
          </a:prstGeom>
          <a:noFill/>
          <a:ln>
            <a:noFill/>
          </a:ln>
        </p:spPr>
      </p:pic>
      <p:sp>
        <p:nvSpPr>
          <p:cNvPr id="143" name="Shape 143"/>
          <p:cNvSpPr txBox="1"/>
          <p:nvPr/>
        </p:nvSpPr>
        <p:spPr>
          <a:xfrm>
            <a:off x="4320540" y="4027500"/>
            <a:ext cx="1348703" cy="327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entury Gothic"/>
              <a:buNone/>
            </a:pPr>
            <a:r>
              <a:rPr lang="en-US" sz="1400" b="0" i="0" u="none" strike="noStrike" cap="none" dirty="0">
                <a:solidFill>
                  <a:srgbClr val="757070"/>
                </a:solidFill>
                <a:latin typeface="Century Gothic"/>
                <a:ea typeface="Century Gothic"/>
                <a:cs typeface="Century Gothic"/>
                <a:sym typeface="Century Gothic"/>
              </a:rPr>
              <a:t>Landsat </a:t>
            </a:r>
            <a:r>
              <a:rPr lang="en-US" sz="1400" b="0" i="0" u="none" strike="noStrike" cap="none" dirty="0" smtClean="0">
                <a:solidFill>
                  <a:srgbClr val="757070"/>
                </a:solidFill>
                <a:latin typeface="Century Gothic"/>
                <a:ea typeface="Century Gothic"/>
                <a:cs typeface="Century Gothic"/>
                <a:sym typeface="Century Gothic"/>
              </a:rPr>
              <a:t>5 TM</a:t>
            </a:r>
            <a:endParaRPr lang="en-US" sz="1400" b="0" i="0" u="none" strike="noStrike" cap="none" dirty="0">
              <a:solidFill>
                <a:srgbClr val="757070"/>
              </a:solidFill>
              <a:latin typeface="Century Gothic"/>
              <a:ea typeface="Century Gothic"/>
              <a:cs typeface="Century Gothic"/>
              <a:sym typeface="Century Gothic"/>
            </a:endParaRPr>
          </a:p>
        </p:txBody>
      </p:sp>
      <p:pic>
        <p:nvPicPr>
          <p:cNvPr id="144" name="Shape 14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81125" y="1349937"/>
            <a:ext cx="1867500" cy="1220400"/>
          </a:xfrm>
          <a:prstGeom prst="rect">
            <a:avLst/>
          </a:prstGeom>
          <a:noFill/>
          <a:ln>
            <a:noFill/>
          </a:ln>
        </p:spPr>
      </p:pic>
      <p:pic>
        <p:nvPicPr>
          <p:cNvPr id="145" name="Shape 14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76749" y="1349962"/>
            <a:ext cx="1858200" cy="1120200"/>
          </a:xfrm>
          <a:prstGeom prst="rect">
            <a:avLst/>
          </a:prstGeom>
          <a:noFill/>
          <a:ln>
            <a:noFill/>
          </a:ln>
        </p:spPr>
      </p:pic>
      <p:pic>
        <p:nvPicPr>
          <p:cNvPr id="146" name="Shape 14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62375" y="2987191"/>
            <a:ext cx="1433700" cy="1142999"/>
          </a:xfrm>
          <a:prstGeom prst="rect">
            <a:avLst/>
          </a:prstGeom>
          <a:noFill/>
          <a:ln>
            <a:noFill/>
          </a:ln>
        </p:spPr>
      </p:pic>
      <p:pic>
        <p:nvPicPr>
          <p:cNvPr id="147" name="Shape 14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140399" y="4542473"/>
            <a:ext cx="1282500" cy="1468800"/>
          </a:xfrm>
          <a:prstGeom prst="rect">
            <a:avLst/>
          </a:prstGeom>
          <a:noFill/>
          <a:ln>
            <a:noFill/>
          </a:ln>
        </p:spPr>
      </p:pic>
      <p:pic>
        <p:nvPicPr>
          <p:cNvPr id="148" name="Shape 148"/>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346847" y="4771505"/>
            <a:ext cx="1633500" cy="1143000"/>
          </a:xfrm>
          <a:prstGeom prst="rect">
            <a:avLst/>
          </a:prstGeom>
          <a:noFill/>
          <a:ln>
            <a:noFill/>
          </a:ln>
        </p:spPr>
      </p:pic>
      <p:sp>
        <p:nvSpPr>
          <p:cNvPr id="149" name="Shape 149"/>
          <p:cNvSpPr txBox="1"/>
          <p:nvPr/>
        </p:nvSpPr>
        <p:spPr>
          <a:xfrm>
            <a:off x="10628525" y="6138500"/>
            <a:ext cx="1776000" cy="255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000" b="0" i="0" u="none" strike="noStrike" cap="none">
                <a:solidFill>
                  <a:srgbClr val="FFFFFF"/>
                </a:solidFill>
                <a:latin typeface="Arial"/>
                <a:ea typeface="Arial"/>
                <a:cs typeface="Arial"/>
                <a:sym typeface="Arial"/>
              </a:rPr>
              <a:t>Image Credit: ESRI</a:t>
            </a:r>
          </a:p>
        </p:txBody>
      </p:sp>
      <p:pic>
        <p:nvPicPr>
          <p:cNvPr id="150" name="Shape 150" descr="real.jpg"/>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972573" y="1035775"/>
            <a:ext cx="6017100" cy="5555700"/>
          </a:xfrm>
          <a:prstGeom prst="rect">
            <a:avLst/>
          </a:prstGeom>
          <a:noFill/>
          <a:ln>
            <a:noFill/>
          </a:ln>
        </p:spPr>
      </p:pic>
      <p:sp>
        <p:nvSpPr>
          <p:cNvPr id="151" name="Shape 151"/>
          <p:cNvSpPr txBox="1"/>
          <p:nvPr/>
        </p:nvSpPr>
        <p:spPr>
          <a:xfrm>
            <a:off x="10550875" y="6074725"/>
            <a:ext cx="1438800" cy="255000"/>
          </a:xfrm>
          <a:prstGeom prst="rect">
            <a:avLst/>
          </a:prstGeom>
          <a:noFill/>
          <a:ln>
            <a:noFill/>
          </a:ln>
        </p:spPr>
        <p:txBody>
          <a:bodyPr lIns="91425" tIns="91425" rIns="91425" bIns="91425" anchor="t" anchorCtr="0">
            <a:noAutofit/>
          </a:bodyPr>
          <a:lstStyle/>
          <a:p>
            <a:pPr lvl="0">
              <a:spcBef>
                <a:spcPts val="0"/>
              </a:spcBef>
              <a:buNone/>
            </a:pPr>
            <a:r>
              <a:rPr lang="en-US" sz="1200">
                <a:solidFill>
                  <a:schemeClr val="lt1"/>
                </a:solidFill>
                <a:latin typeface="Century Gothic"/>
                <a:ea typeface="Century Gothic"/>
                <a:cs typeface="Century Gothic"/>
                <a:sym typeface="Century Gothic"/>
              </a:rPr>
              <a:t>Basemap: ESRI</a:t>
            </a:r>
          </a:p>
        </p:txBody>
      </p:sp>
      <p:pic>
        <p:nvPicPr>
          <p:cNvPr id="152" name="Shape 152"/>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2024325" y="2817925"/>
            <a:ext cx="1867500" cy="1867500"/>
          </a:xfrm>
          <a:prstGeom prst="rect">
            <a:avLst/>
          </a:prstGeom>
          <a:noFill/>
          <a:ln>
            <a:noFill/>
          </a:ln>
        </p:spPr>
      </p:pic>
      <p:sp>
        <p:nvSpPr>
          <p:cNvPr id="153" name="Shape 153"/>
          <p:cNvSpPr txBox="1"/>
          <p:nvPr/>
        </p:nvSpPr>
        <p:spPr>
          <a:xfrm>
            <a:off x="247875" y="6418375"/>
            <a:ext cx="2632200" cy="255000"/>
          </a:xfrm>
          <a:prstGeom prst="rect">
            <a:avLst/>
          </a:prstGeom>
          <a:noFill/>
          <a:ln>
            <a:noFill/>
          </a:ln>
        </p:spPr>
        <p:txBody>
          <a:bodyPr lIns="91425" tIns="91425" rIns="91425" bIns="91425" anchor="t" anchorCtr="0">
            <a:noAutofit/>
          </a:bodyPr>
          <a:lstStyle/>
          <a:p>
            <a:pPr lvl="0">
              <a:spcBef>
                <a:spcPts val="0"/>
              </a:spcBef>
              <a:buNone/>
            </a:pPr>
            <a:r>
              <a:rPr lang="en-US" sz="1200">
                <a:solidFill>
                  <a:srgbClr val="757070"/>
                </a:solidFill>
                <a:latin typeface="Century Gothic"/>
                <a:ea typeface="Century Gothic"/>
                <a:cs typeface="Century Gothic"/>
                <a:sym typeface="Century Gothic"/>
              </a:rPr>
              <a:t>Image Credit: Best Animation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pSp>
        <p:nvGrpSpPr>
          <p:cNvPr id="168" name="Shape 168"/>
          <p:cNvGrpSpPr/>
          <p:nvPr/>
        </p:nvGrpSpPr>
        <p:grpSpPr>
          <a:xfrm>
            <a:off x="8460864" y="3937148"/>
            <a:ext cx="3615358" cy="2773476"/>
            <a:chOff x="8460864" y="3937148"/>
            <a:chExt cx="3615358" cy="2773476"/>
          </a:xfrm>
        </p:grpSpPr>
        <p:pic>
          <p:nvPicPr>
            <p:cNvPr id="169" name="Shape 16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460864" y="3937148"/>
              <a:ext cx="3615358" cy="2750515"/>
            </a:xfrm>
            <a:prstGeom prst="rect">
              <a:avLst/>
            </a:prstGeom>
            <a:noFill/>
            <a:ln>
              <a:noFill/>
            </a:ln>
          </p:spPr>
        </p:pic>
        <p:sp>
          <p:nvSpPr>
            <p:cNvPr id="170" name="Shape 170"/>
            <p:cNvSpPr txBox="1"/>
            <p:nvPr/>
          </p:nvSpPr>
          <p:spPr>
            <a:xfrm>
              <a:off x="8992800" y="6378225"/>
              <a:ext cx="3083100" cy="3324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Century Gothic"/>
                <a:buNone/>
              </a:pPr>
              <a:r>
                <a:rPr lang="en-US" sz="1200" i="0" u="none" strike="noStrike" cap="none">
                  <a:solidFill>
                    <a:srgbClr val="FFFFFF"/>
                  </a:solidFill>
                  <a:latin typeface="Century Gothic"/>
                  <a:ea typeface="Century Gothic"/>
                  <a:cs typeface="Century Gothic"/>
                  <a:sym typeface="Century Gothic"/>
                </a:rPr>
                <a:t>Image Credit: Department of Defense</a:t>
              </a:r>
            </a:p>
          </p:txBody>
        </p:sp>
      </p:grpSp>
      <p:grpSp>
        <p:nvGrpSpPr>
          <p:cNvPr id="171" name="Shape 171"/>
          <p:cNvGrpSpPr/>
          <p:nvPr/>
        </p:nvGrpSpPr>
        <p:grpSpPr>
          <a:xfrm>
            <a:off x="4198564" y="3922030"/>
            <a:ext cx="4114210" cy="2935969"/>
            <a:chOff x="4198564" y="3922030"/>
            <a:chExt cx="4114210" cy="2935969"/>
          </a:xfrm>
        </p:grpSpPr>
        <p:pic>
          <p:nvPicPr>
            <p:cNvPr id="172" name="Shape 172" descr="7085032489_85e319762c_o (2).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98564" y="3922030"/>
              <a:ext cx="4114048" cy="2750544"/>
            </a:xfrm>
            <a:prstGeom prst="rect">
              <a:avLst/>
            </a:prstGeom>
            <a:noFill/>
            <a:ln>
              <a:noFill/>
            </a:ln>
          </p:spPr>
        </p:pic>
        <p:sp>
          <p:nvSpPr>
            <p:cNvPr id="173" name="Shape 173"/>
            <p:cNvSpPr txBox="1"/>
            <p:nvPr/>
          </p:nvSpPr>
          <p:spPr>
            <a:xfrm>
              <a:off x="4774875" y="6378600"/>
              <a:ext cx="3537900" cy="4794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Century Gothic"/>
                <a:buNone/>
              </a:pPr>
              <a:r>
                <a:rPr lang="en-US" sz="1200" i="0" u="none" strike="noStrike" cap="none" dirty="0">
                  <a:solidFill>
                    <a:srgbClr val="FFFFFF"/>
                  </a:solidFill>
                  <a:latin typeface="Century Gothic"/>
                  <a:ea typeface="Century Gothic"/>
                  <a:cs typeface="Century Gothic"/>
                  <a:sym typeface="Century Gothic"/>
                </a:rPr>
                <a:t>Image Credit: Flickr: Green Fire Productions</a:t>
              </a:r>
            </a:p>
          </p:txBody>
        </p:sp>
      </p:grpSp>
      <p:sp>
        <p:nvSpPr>
          <p:cNvPr id="174" name="Shape 174"/>
          <p:cNvSpPr txBox="1">
            <a:spLocks noGrp="1"/>
          </p:cNvSpPr>
          <p:nvPr>
            <p:ph type="title"/>
          </p:nvPr>
        </p:nvSpPr>
        <p:spPr>
          <a:xfrm>
            <a:off x="1000125" y="365122"/>
            <a:ext cx="10233000" cy="479398"/>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75AADB"/>
              </a:buClr>
              <a:buSzPct val="25000"/>
              <a:buFont typeface="Century Gothic"/>
              <a:buNone/>
            </a:pPr>
            <a:r>
              <a:rPr lang="en-US" sz="4800" b="0" i="0" u="none" strike="noStrike" cap="none" dirty="0">
                <a:solidFill>
                  <a:srgbClr val="75AADB"/>
                </a:solidFill>
                <a:latin typeface="Century Gothic"/>
                <a:ea typeface="Century Gothic"/>
                <a:cs typeface="Century Gothic"/>
                <a:sym typeface="Century Gothic"/>
              </a:rPr>
              <a:t>Environmental Impacts</a:t>
            </a:r>
          </a:p>
        </p:txBody>
      </p:sp>
      <p:grpSp>
        <p:nvGrpSpPr>
          <p:cNvPr id="175" name="Shape 175"/>
          <p:cNvGrpSpPr/>
          <p:nvPr/>
        </p:nvGrpSpPr>
        <p:grpSpPr>
          <a:xfrm>
            <a:off x="206250" y="942912"/>
            <a:ext cx="4973899" cy="2856473"/>
            <a:chOff x="206250" y="942912"/>
            <a:chExt cx="4973899" cy="2856473"/>
          </a:xfrm>
        </p:grpSpPr>
        <p:pic>
          <p:nvPicPr>
            <p:cNvPr id="176" name="Shape 17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06250" y="942912"/>
              <a:ext cx="4973899" cy="2856473"/>
            </a:xfrm>
            <a:prstGeom prst="rect">
              <a:avLst/>
            </a:prstGeom>
            <a:noFill/>
            <a:ln>
              <a:noFill/>
            </a:ln>
          </p:spPr>
        </p:pic>
        <p:sp>
          <p:nvSpPr>
            <p:cNvPr id="177" name="Shape 177"/>
            <p:cNvSpPr txBox="1"/>
            <p:nvPr/>
          </p:nvSpPr>
          <p:spPr>
            <a:xfrm>
              <a:off x="2320425" y="3514300"/>
              <a:ext cx="2859600" cy="2823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Century Gothic"/>
                <a:buNone/>
              </a:pPr>
              <a:r>
                <a:rPr lang="en-US" sz="1200" i="0" u="none" strike="noStrike" cap="none">
                  <a:solidFill>
                    <a:srgbClr val="FFFFFF"/>
                  </a:solidFill>
                  <a:latin typeface="Century Gothic"/>
                  <a:ea typeface="Century Gothic"/>
                  <a:cs typeface="Century Gothic"/>
                  <a:sym typeface="Century Gothic"/>
                </a:rPr>
                <a:t>Image Credit: Flickr: Will Scott  </a:t>
              </a:r>
            </a:p>
          </p:txBody>
        </p:sp>
      </p:grpSp>
      <p:grpSp>
        <p:nvGrpSpPr>
          <p:cNvPr id="178" name="Shape 178"/>
          <p:cNvGrpSpPr/>
          <p:nvPr/>
        </p:nvGrpSpPr>
        <p:grpSpPr>
          <a:xfrm>
            <a:off x="206255" y="3914356"/>
            <a:ext cx="3851589" cy="2796248"/>
            <a:chOff x="152400" y="3995787"/>
            <a:chExt cx="3525482" cy="2750589"/>
          </a:xfrm>
        </p:grpSpPr>
        <p:pic>
          <p:nvPicPr>
            <p:cNvPr id="179" name="Shape 179" descr="Deepwater_Horizon_oil_spill_-_May_24,_2010_-_with_locator (1).jp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52400" y="3995787"/>
              <a:ext cx="3525416" cy="2709810"/>
            </a:xfrm>
            <a:prstGeom prst="rect">
              <a:avLst/>
            </a:prstGeom>
            <a:noFill/>
            <a:ln>
              <a:noFill/>
            </a:ln>
          </p:spPr>
        </p:pic>
        <p:sp>
          <p:nvSpPr>
            <p:cNvPr id="180" name="Shape 180"/>
            <p:cNvSpPr txBox="1"/>
            <p:nvPr/>
          </p:nvSpPr>
          <p:spPr>
            <a:xfrm>
              <a:off x="1134182" y="6416076"/>
              <a:ext cx="2543699" cy="3303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Century Gothic"/>
                <a:buNone/>
              </a:pPr>
              <a:r>
                <a:rPr lang="en-US" sz="1200" b="0" i="0" u="none" strike="noStrike" cap="none">
                  <a:solidFill>
                    <a:srgbClr val="FFFFFF"/>
                  </a:solidFill>
                  <a:latin typeface="Century Gothic"/>
                  <a:ea typeface="Century Gothic"/>
                  <a:cs typeface="Century Gothic"/>
                  <a:sym typeface="Century Gothic"/>
                </a:rPr>
                <a:t>Image Credit: Google Commons</a:t>
              </a:r>
            </a:p>
          </p:txBody>
        </p:sp>
      </p:grpSp>
      <p:sp>
        <p:nvSpPr>
          <p:cNvPr id="16" name="Text Placeholder 16"/>
          <p:cNvSpPr txBox="1">
            <a:spLocks/>
          </p:cNvSpPr>
          <p:nvPr/>
        </p:nvSpPr>
        <p:spPr>
          <a:xfrm>
            <a:off x="5346358" y="913166"/>
            <a:ext cx="6548462" cy="294021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6AADA"/>
              </a:buClr>
            </a:pPr>
            <a:r>
              <a:rPr lang="en-US" sz="2600" dirty="0">
                <a:solidFill>
                  <a:srgbClr val="757070"/>
                </a:solidFill>
                <a:latin typeface="Century Gothic"/>
                <a:ea typeface="Century Gothic"/>
                <a:cs typeface="Century Gothic"/>
                <a:sym typeface="Century Gothic"/>
              </a:rPr>
              <a:t>Hurricane Katrina – August, 2005</a:t>
            </a:r>
          </a:p>
          <a:p>
            <a:pPr marL="347663" indent="-347663">
              <a:buClr>
                <a:srgbClr val="76AADA"/>
              </a:buClr>
            </a:pPr>
            <a:r>
              <a:rPr lang="en-US" sz="2600" dirty="0">
                <a:solidFill>
                  <a:srgbClr val="757070"/>
                </a:solidFill>
                <a:latin typeface="Century Gothic"/>
                <a:ea typeface="Century Gothic"/>
                <a:cs typeface="Century Gothic"/>
                <a:sym typeface="Century Gothic"/>
              </a:rPr>
              <a:t>Deepwater Horizon Disaster – 2010</a:t>
            </a:r>
          </a:p>
          <a:p>
            <a:pPr marL="347663" indent="-347663">
              <a:buClr>
                <a:srgbClr val="76AADA"/>
              </a:buClr>
            </a:pPr>
            <a:r>
              <a:rPr lang="en-US" sz="2600" dirty="0">
                <a:solidFill>
                  <a:srgbClr val="757070"/>
                </a:solidFill>
                <a:latin typeface="Century Gothic"/>
                <a:ea typeface="Century Gothic"/>
                <a:cs typeface="Century Gothic"/>
                <a:sym typeface="Century Gothic"/>
              </a:rPr>
              <a:t>Major Mississippi River Flooding – Spring 2011</a:t>
            </a:r>
          </a:p>
          <a:p>
            <a:pPr marL="347663" indent="-347663">
              <a:buClr>
                <a:srgbClr val="76AADA"/>
              </a:buClr>
            </a:pPr>
            <a:r>
              <a:rPr lang="en-US" sz="2600" dirty="0">
                <a:solidFill>
                  <a:srgbClr val="757070"/>
                </a:solidFill>
                <a:latin typeface="Century Gothic"/>
                <a:ea typeface="Century Gothic"/>
                <a:cs typeface="Century Gothic"/>
                <a:sym typeface="Century Gothic"/>
              </a:rPr>
              <a:t>Openings of the Bonnet </a:t>
            </a:r>
            <a:r>
              <a:rPr lang="en-US" sz="2600" dirty="0" err="1">
                <a:solidFill>
                  <a:srgbClr val="757070"/>
                </a:solidFill>
                <a:latin typeface="Century Gothic"/>
                <a:ea typeface="Century Gothic"/>
                <a:cs typeface="Century Gothic"/>
                <a:sym typeface="Century Gothic"/>
              </a:rPr>
              <a:t>Carré</a:t>
            </a:r>
            <a:r>
              <a:rPr lang="en-US" sz="2600" dirty="0">
                <a:solidFill>
                  <a:srgbClr val="757070"/>
                </a:solidFill>
                <a:latin typeface="Century Gothic"/>
                <a:ea typeface="Century Gothic"/>
                <a:cs typeface="Century Gothic"/>
                <a:sym typeface="Century Gothic"/>
              </a:rPr>
              <a:t> Spillway – 2011 &amp; 2016</a:t>
            </a:r>
          </a:p>
          <a:p>
            <a:pPr marL="347663" indent="-347663">
              <a:buClr>
                <a:srgbClr val="76AADA"/>
              </a:buClr>
            </a:pPr>
            <a:endParaRPr lang="en-US" dirty="0" smtClean="0">
              <a:solidFill>
                <a:schemeClr val="tx1">
                  <a:lumMod val="7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000125" y="365121"/>
            <a:ext cx="10233148" cy="479425"/>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rgbClr val="75AADB"/>
              </a:buClr>
              <a:buSzPct val="25000"/>
              <a:buFont typeface="Century Gothic"/>
              <a:buNone/>
            </a:pPr>
            <a:r>
              <a:rPr lang="en-US" sz="4800" b="0" i="0" u="none" strike="noStrike" cap="none" dirty="0">
                <a:solidFill>
                  <a:srgbClr val="75AADB"/>
                </a:solidFill>
                <a:latin typeface="Century Gothic"/>
                <a:ea typeface="Century Gothic"/>
                <a:cs typeface="Century Gothic"/>
                <a:sym typeface="Century Gothic"/>
              </a:rPr>
              <a:t>Methodology </a:t>
            </a:r>
          </a:p>
        </p:txBody>
      </p:sp>
      <p:sp>
        <p:nvSpPr>
          <p:cNvPr id="188" name="Shape 188"/>
          <p:cNvSpPr/>
          <p:nvPr/>
        </p:nvSpPr>
        <p:spPr>
          <a:xfrm>
            <a:off x="146998" y="1695025"/>
            <a:ext cx="2108526" cy="4402300"/>
          </a:xfrm>
          <a:prstGeom prst="roundRect">
            <a:avLst>
              <a:gd name="adj" fmla="val 16667"/>
            </a:avLst>
          </a:prstGeom>
          <a:solidFill>
            <a:srgbClr val="7FB9EF">
              <a:alpha val="80784"/>
            </a:srgbClr>
          </a:solidFill>
          <a:ln w="9525" cap="flat" cmpd="sng">
            <a:solidFill>
              <a:srgbClr val="7FB9EF"/>
            </a:solidFill>
            <a:prstDash val="solid"/>
            <a:round/>
            <a:headEnd type="none" w="med" len="med"/>
            <a:tailEnd type="none" w="med" len="med"/>
          </a:ln>
        </p:spPr>
        <p:txBody>
          <a:bodyPr lIns="91425" tIns="91425" rIns="91425" bIns="91425" anchor="ctr" anchorCtr="0">
            <a:noAutofit/>
          </a:bodyPr>
          <a:lstStyle/>
          <a:p>
            <a:pPr marL="0" marR="0" lvl="0" indent="0" algn="ctr" rtl="0">
              <a:lnSpc>
                <a:spcPct val="150000"/>
              </a:lnSpc>
              <a:spcBef>
                <a:spcPts val="0"/>
              </a:spcBef>
              <a:spcAft>
                <a:spcPts val="0"/>
              </a:spcAft>
              <a:buClr>
                <a:srgbClr val="FFFFFF"/>
              </a:buClr>
              <a:buSzPct val="25000"/>
              <a:buFont typeface="Century Gothic"/>
              <a:buNone/>
            </a:pPr>
            <a:r>
              <a:rPr lang="en-US" sz="2000" b="0" i="0" u="none" strike="noStrike" cap="none" dirty="0">
                <a:solidFill>
                  <a:srgbClr val="FFFFFF"/>
                </a:solidFill>
                <a:latin typeface="Century Gothic"/>
                <a:ea typeface="Century Gothic"/>
                <a:cs typeface="Century Gothic"/>
                <a:sym typeface="Century Gothic"/>
              </a:rPr>
              <a:t>Chlorophyll-a, Water Discharge, Gage Height, Turbidity, TSM, Oyster Landings, Salinity</a:t>
            </a:r>
          </a:p>
        </p:txBody>
      </p:sp>
      <p:sp>
        <p:nvSpPr>
          <p:cNvPr id="189" name="Shape 189"/>
          <p:cNvSpPr/>
          <p:nvPr/>
        </p:nvSpPr>
        <p:spPr>
          <a:xfrm>
            <a:off x="3396059" y="1702309"/>
            <a:ext cx="2372285" cy="1833599"/>
          </a:xfrm>
          <a:prstGeom prst="roundRect">
            <a:avLst>
              <a:gd name="adj" fmla="val 16667"/>
            </a:avLst>
          </a:prstGeom>
          <a:solidFill>
            <a:srgbClr val="7FB9EF">
              <a:alpha val="80784"/>
            </a:srgbClr>
          </a:solidFill>
          <a:ln w="9525" cap="flat" cmpd="sng">
            <a:solidFill>
              <a:srgbClr val="7FB9EF"/>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Century Gothic"/>
              <a:buNone/>
            </a:pPr>
            <a:r>
              <a:rPr lang="en-US" sz="2000" b="0" i="0" u="none" strike="noStrike" cap="none" dirty="0">
                <a:solidFill>
                  <a:srgbClr val="FFFFFF"/>
                </a:solidFill>
                <a:latin typeface="Century Gothic"/>
                <a:ea typeface="Century Gothic"/>
                <a:cs typeface="Century Gothic"/>
                <a:sym typeface="Century Gothic"/>
              </a:rPr>
              <a:t>Correlation analysis of water quality parameters and oyster landings</a:t>
            </a:r>
          </a:p>
        </p:txBody>
      </p:sp>
      <p:sp>
        <p:nvSpPr>
          <p:cNvPr id="190" name="Shape 190"/>
          <p:cNvSpPr/>
          <p:nvPr/>
        </p:nvSpPr>
        <p:spPr>
          <a:xfrm>
            <a:off x="3515687" y="4381625"/>
            <a:ext cx="2133027" cy="1715700"/>
          </a:xfrm>
          <a:prstGeom prst="roundRect">
            <a:avLst>
              <a:gd name="adj" fmla="val 16667"/>
            </a:avLst>
          </a:prstGeom>
          <a:solidFill>
            <a:srgbClr val="7FB9EF">
              <a:alpha val="80784"/>
            </a:srgbClr>
          </a:solidFill>
          <a:ln w="9525" cap="flat" cmpd="sng">
            <a:solidFill>
              <a:srgbClr val="7FB9EF"/>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Century Gothic"/>
              <a:buNone/>
            </a:pPr>
            <a:r>
              <a:rPr lang="en-US" sz="2000" dirty="0">
                <a:solidFill>
                  <a:srgbClr val="FFFFFF"/>
                </a:solidFill>
                <a:latin typeface="Century Gothic"/>
                <a:ea typeface="Century Gothic"/>
                <a:cs typeface="Century Gothic"/>
                <a:sym typeface="Century Gothic"/>
              </a:rPr>
              <a:t>Ran imagery through ACOLITE and input into ArcMap</a:t>
            </a:r>
          </a:p>
        </p:txBody>
      </p:sp>
      <p:sp>
        <p:nvSpPr>
          <p:cNvPr id="191" name="Shape 191"/>
          <p:cNvSpPr/>
          <p:nvPr/>
        </p:nvSpPr>
        <p:spPr>
          <a:xfrm>
            <a:off x="6944064" y="2139198"/>
            <a:ext cx="1406717" cy="969900"/>
          </a:xfrm>
          <a:prstGeom prst="roundRect">
            <a:avLst>
              <a:gd name="adj" fmla="val 16667"/>
            </a:avLst>
          </a:prstGeom>
          <a:solidFill>
            <a:srgbClr val="7FB9EF">
              <a:alpha val="80784"/>
            </a:srgbClr>
          </a:solidFill>
          <a:ln w="9525" cap="flat" cmpd="sng">
            <a:solidFill>
              <a:srgbClr val="7FB9EF"/>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Century Gothic"/>
              <a:buNone/>
            </a:pPr>
            <a:r>
              <a:rPr lang="en-US" sz="2000" b="0" i="0" u="none" strike="noStrike" cap="none" dirty="0">
                <a:solidFill>
                  <a:srgbClr val="FFFFFF"/>
                </a:solidFill>
                <a:latin typeface="Century Gothic"/>
                <a:ea typeface="Century Gothic"/>
                <a:cs typeface="Century Gothic"/>
                <a:sym typeface="Century Gothic"/>
              </a:rPr>
              <a:t>Case Studies</a:t>
            </a:r>
          </a:p>
        </p:txBody>
      </p:sp>
      <p:sp>
        <p:nvSpPr>
          <p:cNvPr id="192" name="Shape 192"/>
          <p:cNvSpPr/>
          <p:nvPr/>
        </p:nvSpPr>
        <p:spPr>
          <a:xfrm>
            <a:off x="6953814" y="4619320"/>
            <a:ext cx="1387215" cy="971658"/>
          </a:xfrm>
          <a:prstGeom prst="roundRect">
            <a:avLst>
              <a:gd name="adj" fmla="val 16667"/>
            </a:avLst>
          </a:prstGeom>
          <a:solidFill>
            <a:srgbClr val="7FB9EF">
              <a:alpha val="80784"/>
            </a:srgbClr>
          </a:solidFill>
          <a:ln w="9525" cap="flat" cmpd="sng">
            <a:solidFill>
              <a:srgbClr val="7FB9EF"/>
            </a:solidFill>
            <a:prstDash val="solid"/>
            <a:round/>
            <a:headEnd type="none" w="med" len="med"/>
            <a:tailEnd type="none" w="med" len="med"/>
          </a:ln>
        </p:spPr>
        <p:txBody>
          <a:bodyPr lIns="91425" tIns="91425" rIns="91425" bIns="91425" anchor="ctr" anchorCtr="0">
            <a:noAutofit/>
          </a:bodyPr>
          <a:lstStyle/>
          <a:p>
            <a:pPr marL="0" marR="0" lvl="0" indent="0" algn="ctr" rtl="0">
              <a:lnSpc>
                <a:spcPct val="115000"/>
              </a:lnSpc>
              <a:spcBef>
                <a:spcPts val="0"/>
              </a:spcBef>
              <a:spcAft>
                <a:spcPts val="0"/>
              </a:spcAft>
              <a:buClr>
                <a:srgbClr val="FFFFFF"/>
              </a:buClr>
              <a:buSzPct val="25000"/>
              <a:buFont typeface="Century Gothic"/>
              <a:buNone/>
            </a:pPr>
            <a:r>
              <a:rPr lang="en-US" sz="2000" b="0" i="0" u="none" strike="noStrike" cap="none" dirty="0">
                <a:solidFill>
                  <a:srgbClr val="FFFFFF"/>
                </a:solidFill>
                <a:latin typeface="Century Gothic"/>
                <a:ea typeface="Century Gothic"/>
                <a:cs typeface="Century Gothic"/>
                <a:sym typeface="Century Gothic"/>
              </a:rPr>
              <a:t>Time </a:t>
            </a:r>
            <a:r>
              <a:rPr lang="en-US" sz="2000" b="0" i="0" u="none" strike="noStrike" cap="none" dirty="0" smtClean="0">
                <a:solidFill>
                  <a:srgbClr val="FFFFFF"/>
                </a:solidFill>
                <a:latin typeface="Century Gothic"/>
                <a:ea typeface="Century Gothic"/>
                <a:cs typeface="Century Gothic"/>
                <a:sym typeface="Century Gothic"/>
              </a:rPr>
              <a:t>Series</a:t>
            </a:r>
            <a:endParaRPr lang="en-US" sz="2000" b="0" i="0" u="none" strike="noStrike" cap="none" dirty="0">
              <a:solidFill>
                <a:srgbClr val="FFFFFF"/>
              </a:solidFill>
              <a:latin typeface="Century Gothic"/>
              <a:ea typeface="Century Gothic"/>
              <a:cs typeface="Century Gothic"/>
              <a:sym typeface="Century Gothic"/>
            </a:endParaRPr>
          </a:p>
        </p:txBody>
      </p:sp>
      <p:cxnSp>
        <p:nvCxnSpPr>
          <p:cNvPr id="193" name="Shape 193"/>
          <p:cNvCxnSpPr/>
          <p:nvPr/>
        </p:nvCxnSpPr>
        <p:spPr>
          <a:xfrm>
            <a:off x="2425498" y="2619109"/>
            <a:ext cx="800587" cy="0"/>
          </a:xfrm>
          <a:prstGeom prst="straightConnector1">
            <a:avLst/>
          </a:prstGeom>
          <a:noFill/>
          <a:ln w="9525" cap="flat" cmpd="sng">
            <a:solidFill>
              <a:srgbClr val="517597"/>
            </a:solidFill>
            <a:prstDash val="solid"/>
            <a:round/>
            <a:headEnd type="none" w="med" len="med"/>
            <a:tailEnd type="triangle" w="lg" len="lg"/>
          </a:ln>
        </p:spPr>
      </p:cxnSp>
      <p:cxnSp>
        <p:nvCxnSpPr>
          <p:cNvPr id="194" name="Shape 194"/>
          <p:cNvCxnSpPr/>
          <p:nvPr/>
        </p:nvCxnSpPr>
        <p:spPr>
          <a:xfrm>
            <a:off x="5768344" y="5105149"/>
            <a:ext cx="1033148" cy="0"/>
          </a:xfrm>
          <a:prstGeom prst="straightConnector1">
            <a:avLst/>
          </a:prstGeom>
          <a:noFill/>
          <a:ln w="9525" cap="flat" cmpd="sng">
            <a:solidFill>
              <a:srgbClr val="517597"/>
            </a:solidFill>
            <a:prstDash val="solid"/>
            <a:round/>
            <a:headEnd type="none" w="med" len="med"/>
            <a:tailEnd type="triangle" w="lg" len="lg"/>
          </a:ln>
        </p:spPr>
      </p:cxnSp>
      <p:cxnSp>
        <p:nvCxnSpPr>
          <p:cNvPr id="195" name="Shape 195"/>
          <p:cNvCxnSpPr/>
          <p:nvPr/>
        </p:nvCxnSpPr>
        <p:spPr>
          <a:xfrm flipV="1">
            <a:off x="5910916" y="2605309"/>
            <a:ext cx="890576" cy="13800"/>
          </a:xfrm>
          <a:prstGeom prst="straightConnector1">
            <a:avLst/>
          </a:prstGeom>
          <a:noFill/>
          <a:ln w="9525" cap="flat" cmpd="sng">
            <a:solidFill>
              <a:srgbClr val="517597"/>
            </a:solidFill>
            <a:prstDash val="solid"/>
            <a:round/>
            <a:headEnd type="none" w="med" len="med"/>
            <a:tailEnd type="triangle" w="lg" len="lg"/>
          </a:ln>
        </p:spPr>
      </p:cxnSp>
      <p:cxnSp>
        <p:nvCxnSpPr>
          <p:cNvPr id="196" name="Shape 196"/>
          <p:cNvCxnSpPr/>
          <p:nvPr/>
        </p:nvCxnSpPr>
        <p:spPr>
          <a:xfrm>
            <a:off x="2425499" y="5105149"/>
            <a:ext cx="800586" cy="0"/>
          </a:xfrm>
          <a:prstGeom prst="straightConnector1">
            <a:avLst/>
          </a:prstGeom>
          <a:noFill/>
          <a:ln w="9525" cap="flat" cmpd="sng">
            <a:solidFill>
              <a:srgbClr val="517597"/>
            </a:solidFill>
            <a:prstDash val="solid"/>
            <a:round/>
            <a:headEnd type="none" w="med" len="med"/>
            <a:tailEnd type="triangle" w="lg" len="lg"/>
          </a:ln>
        </p:spPr>
      </p:cxnSp>
      <p:sp>
        <p:nvSpPr>
          <p:cNvPr id="197" name="Shape 197"/>
          <p:cNvSpPr txBox="1"/>
          <p:nvPr/>
        </p:nvSpPr>
        <p:spPr>
          <a:xfrm>
            <a:off x="0" y="1104600"/>
            <a:ext cx="2425499" cy="4793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2400" b="0" i="0" u="none" strike="noStrike" cap="none" dirty="0">
                <a:solidFill>
                  <a:srgbClr val="757070"/>
                </a:solidFill>
                <a:latin typeface="Century Gothic"/>
                <a:ea typeface="Century Gothic"/>
                <a:cs typeface="Century Gothic"/>
                <a:sym typeface="Century Gothic"/>
              </a:rPr>
              <a:t>Data Products</a:t>
            </a:r>
          </a:p>
        </p:txBody>
      </p:sp>
      <p:sp>
        <p:nvSpPr>
          <p:cNvPr id="198" name="Shape 198"/>
          <p:cNvSpPr txBox="1"/>
          <p:nvPr/>
        </p:nvSpPr>
        <p:spPr>
          <a:xfrm>
            <a:off x="3295515" y="1122840"/>
            <a:ext cx="2353199" cy="44291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2400" b="0" i="0" u="none" strike="noStrike" cap="none" dirty="0" smtClean="0">
                <a:solidFill>
                  <a:srgbClr val="757070"/>
                </a:solidFill>
                <a:latin typeface="Century Gothic"/>
                <a:ea typeface="Century Gothic"/>
                <a:cs typeface="Century Gothic"/>
                <a:sym typeface="Century Gothic"/>
              </a:rPr>
              <a:t> Analysis</a:t>
            </a:r>
            <a:endParaRPr lang="en-US" sz="2400" b="0" i="0" u="none" strike="noStrike" cap="none" dirty="0">
              <a:solidFill>
                <a:srgbClr val="757070"/>
              </a:solidFill>
              <a:latin typeface="Century Gothic"/>
              <a:ea typeface="Century Gothic"/>
              <a:cs typeface="Century Gothic"/>
              <a:sym typeface="Century Gothic"/>
            </a:endParaRPr>
          </a:p>
        </p:txBody>
      </p:sp>
      <p:sp>
        <p:nvSpPr>
          <p:cNvPr id="199" name="Shape 199"/>
          <p:cNvSpPr txBox="1"/>
          <p:nvPr/>
        </p:nvSpPr>
        <p:spPr>
          <a:xfrm>
            <a:off x="6518730" y="1131101"/>
            <a:ext cx="2037299" cy="4793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2400" b="0" i="0" u="none" strike="noStrike" cap="none" dirty="0" smtClean="0">
                <a:solidFill>
                  <a:srgbClr val="757070"/>
                </a:solidFill>
                <a:latin typeface="Century Gothic"/>
                <a:ea typeface="Century Gothic"/>
                <a:cs typeface="Century Gothic"/>
                <a:sym typeface="Century Gothic"/>
              </a:rPr>
              <a:t>  Results</a:t>
            </a:r>
            <a:endParaRPr lang="en-US" sz="2400" b="0" i="0" u="none" strike="noStrike" cap="none" dirty="0">
              <a:solidFill>
                <a:srgbClr val="757070"/>
              </a:solidFill>
              <a:latin typeface="Century Gothic"/>
              <a:ea typeface="Century Gothic"/>
              <a:cs typeface="Century Gothic"/>
              <a:sym typeface="Century Gothic"/>
            </a:endParaRPr>
          </a:p>
        </p:txBody>
      </p:sp>
      <p:pic>
        <p:nvPicPr>
          <p:cNvPr id="11" name="Final_MarshTurbid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56029" y="3911716"/>
            <a:ext cx="3508124" cy="2760549"/>
          </a:xfrm>
          <a:prstGeom prst="rect">
            <a:avLst/>
          </a:prstGeom>
        </p:spPr>
      </p:pic>
      <p:graphicFrame>
        <p:nvGraphicFramePr>
          <p:cNvPr id="25" name="Chart 24"/>
          <p:cNvGraphicFramePr/>
          <p:nvPr>
            <p:extLst>
              <p:ext uri="{D42A27DB-BD31-4B8C-83A1-F6EECF244321}">
                <p14:modId xmlns:p14="http://schemas.microsoft.com/office/powerpoint/2010/main" val="17287069"/>
              </p:ext>
            </p:extLst>
          </p:nvPr>
        </p:nvGraphicFramePr>
        <p:xfrm>
          <a:off x="8350782" y="889316"/>
          <a:ext cx="3841218" cy="302240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000125" y="365121"/>
            <a:ext cx="10233000" cy="479400"/>
          </a:xfrm>
          <a:prstGeom prst="rect">
            <a:avLst/>
          </a:prstGeom>
        </p:spPr>
        <p:txBody>
          <a:bodyPr lIns="91425" tIns="91425" rIns="91425" bIns="91425" anchor="ctr" anchorCtr="0">
            <a:noAutofit/>
          </a:bodyPr>
          <a:lstStyle/>
          <a:p>
            <a:pPr lvl="0" algn="ctr" rtl="0">
              <a:spcBef>
                <a:spcPts val="0"/>
              </a:spcBef>
              <a:buNone/>
            </a:pPr>
            <a:r>
              <a:rPr lang="en-US" sz="3600" dirty="0"/>
              <a:t>Oyster Landings</a:t>
            </a:r>
          </a:p>
        </p:txBody>
      </p:sp>
      <p:grpSp>
        <p:nvGrpSpPr>
          <p:cNvPr id="206" name="Shape 206"/>
          <p:cNvGrpSpPr/>
          <p:nvPr/>
        </p:nvGrpSpPr>
        <p:grpSpPr>
          <a:xfrm>
            <a:off x="1654139" y="1113689"/>
            <a:ext cx="8488379" cy="5011594"/>
            <a:chOff x="140045" y="1328696"/>
            <a:chExt cx="5928157" cy="3923577"/>
          </a:xfrm>
        </p:grpSpPr>
        <p:grpSp>
          <p:nvGrpSpPr>
            <p:cNvPr id="207" name="Shape 207"/>
            <p:cNvGrpSpPr/>
            <p:nvPr/>
          </p:nvGrpSpPr>
          <p:grpSpPr>
            <a:xfrm>
              <a:off x="140045" y="1328696"/>
              <a:ext cx="5928157" cy="3923577"/>
              <a:chOff x="140050" y="1328724"/>
              <a:chExt cx="6001374" cy="3371350"/>
            </a:xfrm>
          </p:grpSpPr>
          <p:grpSp>
            <p:nvGrpSpPr>
              <p:cNvPr id="208" name="Shape 208"/>
              <p:cNvGrpSpPr/>
              <p:nvPr/>
            </p:nvGrpSpPr>
            <p:grpSpPr>
              <a:xfrm>
                <a:off x="140050" y="1328724"/>
                <a:ext cx="6001374" cy="3371350"/>
                <a:chOff x="140050" y="1328724"/>
                <a:chExt cx="6001374" cy="3371350"/>
              </a:xfrm>
            </p:grpSpPr>
            <p:pic>
              <p:nvPicPr>
                <p:cNvPr id="209" name="Shape 209"/>
                <p:cNvPicPr preferRelativeResize="0"/>
                <p:nvPr/>
              </p:nvPicPr>
              <p:blipFill>
                <a:blip r:embed="rId3">
                  <a:alphaModFix/>
                </a:blip>
                <a:stretch>
                  <a:fillRect/>
                </a:stretch>
              </p:blipFill>
              <p:spPr>
                <a:xfrm>
                  <a:off x="140050" y="1328724"/>
                  <a:ext cx="6001374" cy="3371350"/>
                </a:xfrm>
                <a:prstGeom prst="rect">
                  <a:avLst/>
                </a:prstGeom>
                <a:noFill/>
                <a:ln>
                  <a:solidFill>
                    <a:schemeClr val="accent1"/>
                  </a:solidFill>
                </a:ln>
                <a:effectLst>
                  <a:softEdge rad="0"/>
                </a:effectLst>
              </p:spPr>
            </p:pic>
            <p:sp>
              <p:nvSpPr>
                <p:cNvPr id="210" name="Shape 210"/>
                <p:cNvSpPr txBox="1"/>
                <p:nvPr/>
              </p:nvSpPr>
              <p:spPr>
                <a:xfrm>
                  <a:off x="1510150" y="4254825"/>
                  <a:ext cx="3877500" cy="255600"/>
                </a:xfrm>
                <a:prstGeom prst="rect">
                  <a:avLst/>
                </a:prstGeom>
                <a:noFill/>
                <a:ln>
                  <a:noFill/>
                </a:ln>
              </p:spPr>
              <p:txBody>
                <a:bodyPr lIns="91425" tIns="91425" rIns="91425" bIns="91425" anchor="t" anchorCtr="0">
                  <a:noAutofit/>
                </a:bodyPr>
                <a:lstStyle/>
                <a:p>
                  <a:pPr lvl="0">
                    <a:spcBef>
                      <a:spcPts val="0"/>
                    </a:spcBef>
                    <a:buNone/>
                  </a:pPr>
                  <a:r>
                    <a:rPr lang="en-US" sz="800" dirty="0" smtClean="0">
                      <a:latin typeface="Century Gothic"/>
                      <a:ea typeface="Century Gothic"/>
                      <a:cs typeface="Century Gothic"/>
                      <a:sym typeface="Century Gothic"/>
                    </a:rPr>
                    <a:t>       Hurricane </a:t>
                  </a:r>
                  <a:r>
                    <a:rPr lang="en-US" sz="800" dirty="0">
                      <a:latin typeface="Century Gothic"/>
                      <a:ea typeface="Century Gothic"/>
                      <a:cs typeface="Century Gothic"/>
                      <a:sym typeface="Century Gothic"/>
                    </a:rPr>
                    <a:t>Katrina                                          </a:t>
                  </a:r>
                  <a:r>
                    <a:rPr lang="en-US" sz="800" dirty="0" smtClean="0">
                      <a:latin typeface="Century Gothic"/>
                      <a:ea typeface="Century Gothic"/>
                      <a:cs typeface="Century Gothic"/>
                      <a:sym typeface="Century Gothic"/>
                    </a:rPr>
                    <a:t>                           DWH </a:t>
                  </a:r>
                  <a:r>
                    <a:rPr lang="en-US" sz="800" dirty="0">
                      <a:latin typeface="Century Gothic"/>
                      <a:ea typeface="Century Gothic"/>
                      <a:cs typeface="Century Gothic"/>
                      <a:sym typeface="Century Gothic"/>
                    </a:rPr>
                    <a:t>Spill Bonnet </a:t>
                  </a:r>
                  <a:r>
                    <a:rPr lang="en-US" sz="800" dirty="0" err="1">
                      <a:latin typeface="Century Gothic"/>
                      <a:ea typeface="Century Gothic"/>
                      <a:cs typeface="Century Gothic"/>
                      <a:sym typeface="Century Gothic"/>
                    </a:rPr>
                    <a:t>Carré</a:t>
                  </a:r>
                  <a:endParaRPr lang="en-US" sz="800" dirty="0">
                    <a:latin typeface="Century Gothic"/>
                    <a:ea typeface="Century Gothic"/>
                    <a:cs typeface="Century Gothic"/>
                    <a:sym typeface="Century Gothic"/>
                  </a:endParaRPr>
                </a:p>
              </p:txBody>
            </p:sp>
          </p:grpSp>
          <p:sp>
            <p:nvSpPr>
              <p:cNvPr id="211" name="Shape 211"/>
              <p:cNvSpPr/>
              <p:nvPr/>
            </p:nvSpPr>
            <p:spPr>
              <a:xfrm>
                <a:off x="2035650" y="4467800"/>
                <a:ext cx="78000" cy="711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2" name="Shape 212"/>
              <p:cNvSpPr/>
              <p:nvPr/>
            </p:nvSpPr>
            <p:spPr>
              <a:xfrm>
                <a:off x="3849875" y="4467800"/>
                <a:ext cx="78000" cy="711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3" name="Shape 213"/>
              <p:cNvSpPr/>
              <p:nvPr/>
            </p:nvSpPr>
            <p:spPr>
              <a:xfrm>
                <a:off x="4300525" y="4467800"/>
                <a:ext cx="78000" cy="711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14" name="Shape 214"/>
            <p:cNvSpPr txBox="1"/>
            <p:nvPr/>
          </p:nvSpPr>
          <p:spPr>
            <a:xfrm>
              <a:off x="881813" y="1380650"/>
              <a:ext cx="4686300" cy="22860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200" dirty="0">
                  <a:latin typeface="Century Gothic"/>
                  <a:ea typeface="Century Gothic"/>
                  <a:cs typeface="Century Gothic"/>
                  <a:sym typeface="Century Gothic"/>
                </a:rPr>
                <a:t>Average Annual Mississippi Oyster Landings 2002 - 2015</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1000125" y="365121"/>
            <a:ext cx="10233000" cy="479400"/>
          </a:xfrm>
          <a:prstGeom prst="rect">
            <a:avLst/>
          </a:prstGeom>
        </p:spPr>
        <p:txBody>
          <a:bodyPr lIns="91425" tIns="91425" rIns="91425" bIns="91425" anchor="ctr" anchorCtr="0">
            <a:noAutofit/>
          </a:bodyPr>
          <a:lstStyle/>
          <a:p>
            <a:pPr lvl="0" algn="ctr" rtl="0">
              <a:spcBef>
                <a:spcPts val="0"/>
              </a:spcBef>
              <a:buNone/>
            </a:pPr>
            <a:r>
              <a:rPr lang="en-US" sz="3600" dirty="0"/>
              <a:t>Salinity</a:t>
            </a:r>
          </a:p>
        </p:txBody>
      </p:sp>
      <p:pic>
        <p:nvPicPr>
          <p:cNvPr id="231" name="Shape 231"/>
          <p:cNvPicPr preferRelativeResize="0"/>
          <p:nvPr/>
        </p:nvPicPr>
        <p:blipFill>
          <a:blip r:embed="rId3">
            <a:alphaModFix/>
          </a:blip>
          <a:stretch>
            <a:fillRect/>
          </a:stretch>
        </p:blipFill>
        <p:spPr>
          <a:xfrm>
            <a:off x="6129975" y="1396275"/>
            <a:ext cx="5850825" cy="4199000"/>
          </a:xfrm>
          <a:prstGeom prst="rect">
            <a:avLst/>
          </a:prstGeom>
          <a:noFill/>
          <a:ln>
            <a:noFill/>
          </a:ln>
        </p:spPr>
      </p:pic>
      <p:sp>
        <p:nvSpPr>
          <p:cNvPr id="232" name="Shape 232"/>
          <p:cNvSpPr/>
          <p:nvPr/>
        </p:nvSpPr>
        <p:spPr>
          <a:xfrm>
            <a:off x="4798425" y="5010250"/>
            <a:ext cx="73200" cy="690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3" name="Shape 233"/>
          <p:cNvSpPr/>
          <p:nvPr/>
        </p:nvSpPr>
        <p:spPr>
          <a:xfrm>
            <a:off x="4975175" y="5010250"/>
            <a:ext cx="73200" cy="690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4" name="Shape 234"/>
          <p:cNvSpPr txBox="1"/>
          <p:nvPr/>
        </p:nvSpPr>
        <p:spPr>
          <a:xfrm>
            <a:off x="4094150" y="4795250"/>
            <a:ext cx="1724700" cy="255600"/>
          </a:xfrm>
          <a:prstGeom prst="rect">
            <a:avLst/>
          </a:prstGeom>
          <a:noFill/>
          <a:ln>
            <a:noFill/>
          </a:ln>
        </p:spPr>
        <p:txBody>
          <a:bodyPr lIns="91425" tIns="91425" rIns="91425" bIns="91425" anchor="t" anchorCtr="0">
            <a:noAutofit/>
          </a:bodyPr>
          <a:lstStyle/>
          <a:p>
            <a:pPr lvl="0">
              <a:spcBef>
                <a:spcPts val="0"/>
              </a:spcBef>
              <a:buNone/>
            </a:pPr>
            <a:r>
              <a:rPr lang="en-US" sz="800">
                <a:latin typeface="Century Gothic"/>
                <a:ea typeface="Century Gothic"/>
                <a:cs typeface="Century Gothic"/>
                <a:sym typeface="Century Gothic"/>
              </a:rPr>
              <a:t>Bonnet Carré &amp; Flooding</a:t>
            </a:r>
          </a:p>
        </p:txBody>
      </p:sp>
      <p:sp>
        <p:nvSpPr>
          <p:cNvPr id="235" name="Shape 235"/>
          <p:cNvSpPr/>
          <p:nvPr/>
        </p:nvSpPr>
        <p:spPr>
          <a:xfrm>
            <a:off x="6898575" y="4521400"/>
            <a:ext cx="231300" cy="93300"/>
          </a:xfrm>
          <a:prstGeom prst="rect">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6" name="Shape 236"/>
          <p:cNvSpPr/>
          <p:nvPr/>
        </p:nvSpPr>
        <p:spPr>
          <a:xfrm>
            <a:off x="7738575" y="4521400"/>
            <a:ext cx="93300" cy="933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7" name="Shape 237"/>
          <p:cNvSpPr txBox="1"/>
          <p:nvPr/>
        </p:nvSpPr>
        <p:spPr>
          <a:xfrm>
            <a:off x="6651025" y="4286025"/>
            <a:ext cx="2004600" cy="194700"/>
          </a:xfrm>
          <a:prstGeom prst="rect">
            <a:avLst/>
          </a:prstGeom>
          <a:noFill/>
          <a:ln>
            <a:noFill/>
          </a:ln>
        </p:spPr>
        <p:txBody>
          <a:bodyPr lIns="91425" tIns="91425" rIns="91425" bIns="91425" anchor="t" anchorCtr="0">
            <a:noAutofit/>
          </a:bodyPr>
          <a:lstStyle/>
          <a:p>
            <a:pPr lvl="0">
              <a:spcBef>
                <a:spcPts val="0"/>
              </a:spcBef>
              <a:buNone/>
            </a:pPr>
            <a:r>
              <a:rPr lang="en-US" sz="800">
                <a:latin typeface="Century Gothic"/>
                <a:ea typeface="Century Gothic"/>
                <a:cs typeface="Century Gothic"/>
                <a:sym typeface="Century Gothic"/>
              </a:rPr>
              <a:t>Bonnet Carré       Flooding</a:t>
            </a:r>
          </a:p>
        </p:txBody>
      </p:sp>
      <p:graphicFrame>
        <p:nvGraphicFramePr>
          <p:cNvPr id="11" name="Chart 10"/>
          <p:cNvGraphicFramePr/>
          <p:nvPr>
            <p:extLst>
              <p:ext uri="{D42A27DB-BD31-4B8C-83A1-F6EECF244321}">
                <p14:modId xmlns:p14="http://schemas.microsoft.com/office/powerpoint/2010/main" val="3307852902"/>
              </p:ext>
            </p:extLst>
          </p:nvPr>
        </p:nvGraphicFramePr>
        <p:xfrm>
          <a:off x="97948" y="1314451"/>
          <a:ext cx="5771502" cy="437226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1000125" y="365121"/>
            <a:ext cx="10233000" cy="479400"/>
          </a:xfrm>
          <a:prstGeom prst="rect">
            <a:avLst/>
          </a:prstGeom>
        </p:spPr>
        <p:txBody>
          <a:bodyPr lIns="91425" tIns="91425" rIns="91425" bIns="91425" anchor="ctr" anchorCtr="0">
            <a:noAutofit/>
          </a:bodyPr>
          <a:lstStyle/>
          <a:p>
            <a:pPr lvl="0" algn="ctr">
              <a:spcBef>
                <a:spcPts val="0"/>
              </a:spcBef>
              <a:buNone/>
            </a:pPr>
            <a:r>
              <a:rPr lang="en-US" sz="3600" dirty="0"/>
              <a:t>Turbidity</a:t>
            </a:r>
          </a:p>
        </p:txBody>
      </p:sp>
      <p:pic>
        <p:nvPicPr>
          <p:cNvPr id="244" name="Shape 244"/>
          <p:cNvPicPr preferRelativeResize="0"/>
          <p:nvPr/>
        </p:nvPicPr>
        <p:blipFill>
          <a:blip r:embed="rId3">
            <a:alphaModFix/>
          </a:blip>
          <a:stretch>
            <a:fillRect/>
          </a:stretch>
        </p:blipFill>
        <p:spPr>
          <a:xfrm>
            <a:off x="224575" y="1522900"/>
            <a:ext cx="5898949" cy="3617774"/>
          </a:xfrm>
          <a:prstGeom prst="rect">
            <a:avLst/>
          </a:prstGeom>
          <a:noFill/>
          <a:ln>
            <a:noFill/>
          </a:ln>
        </p:spPr>
      </p:pic>
      <p:grpSp>
        <p:nvGrpSpPr>
          <p:cNvPr id="245" name="Shape 245"/>
          <p:cNvGrpSpPr/>
          <p:nvPr/>
        </p:nvGrpSpPr>
        <p:grpSpPr>
          <a:xfrm>
            <a:off x="6570900" y="873650"/>
            <a:ext cx="5029722" cy="5794250"/>
            <a:chOff x="6570900" y="921950"/>
            <a:chExt cx="5029722" cy="5794250"/>
          </a:xfrm>
        </p:grpSpPr>
        <p:pic>
          <p:nvPicPr>
            <p:cNvPr id="246" name="Shape 246" descr="TDR2005S copy.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570900" y="1249250"/>
              <a:ext cx="2395372" cy="2172024"/>
            </a:xfrm>
            <a:prstGeom prst="rect">
              <a:avLst/>
            </a:prstGeom>
            <a:noFill/>
            <a:ln>
              <a:noFill/>
            </a:ln>
          </p:spPr>
        </p:pic>
        <p:pic>
          <p:nvPicPr>
            <p:cNvPr id="247" name="Shape 247" descr="TDR2008O copy.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205250" y="1227262"/>
              <a:ext cx="2395372" cy="2172024"/>
            </a:xfrm>
            <a:prstGeom prst="rect">
              <a:avLst/>
            </a:prstGeom>
            <a:noFill/>
            <a:ln>
              <a:noFill/>
            </a:ln>
          </p:spPr>
        </p:pic>
        <p:pic>
          <p:nvPicPr>
            <p:cNvPr id="248" name="Shape 248" descr="TDR2011O copy.jp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570900" y="3819075"/>
              <a:ext cx="2395372" cy="2172024"/>
            </a:xfrm>
            <a:prstGeom prst="rect">
              <a:avLst/>
            </a:prstGeom>
            <a:noFill/>
            <a:ln>
              <a:noFill/>
            </a:ln>
          </p:spPr>
        </p:pic>
        <p:pic>
          <p:nvPicPr>
            <p:cNvPr id="249" name="Shape 249" descr="TDR2015O copy.jp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205250" y="3819075"/>
              <a:ext cx="2395372" cy="2172024"/>
            </a:xfrm>
            <a:prstGeom prst="rect">
              <a:avLst/>
            </a:prstGeom>
            <a:noFill/>
            <a:ln>
              <a:noFill/>
            </a:ln>
          </p:spPr>
        </p:pic>
        <p:sp>
          <p:nvSpPr>
            <p:cNvPr id="250" name="Shape 250"/>
            <p:cNvSpPr txBox="1"/>
            <p:nvPr/>
          </p:nvSpPr>
          <p:spPr>
            <a:xfrm>
              <a:off x="7484787" y="921950"/>
              <a:ext cx="567600" cy="327300"/>
            </a:xfrm>
            <a:prstGeom prst="rect">
              <a:avLst/>
            </a:prstGeom>
            <a:noFill/>
            <a:ln>
              <a:noFill/>
            </a:ln>
          </p:spPr>
          <p:txBody>
            <a:bodyPr lIns="91425" tIns="91425" rIns="91425" bIns="91425" anchor="t" anchorCtr="0">
              <a:noAutofit/>
            </a:bodyPr>
            <a:lstStyle/>
            <a:p>
              <a:pPr lvl="0">
                <a:spcBef>
                  <a:spcPts val="0"/>
                </a:spcBef>
                <a:buNone/>
              </a:pPr>
              <a:r>
                <a:rPr lang="en-US">
                  <a:solidFill>
                    <a:srgbClr val="757070"/>
                  </a:solidFill>
                  <a:latin typeface="Garamond"/>
                  <a:ea typeface="Garamond"/>
                  <a:cs typeface="Garamond"/>
                  <a:sym typeface="Garamond"/>
                </a:rPr>
                <a:t>2005</a:t>
              </a:r>
            </a:p>
          </p:txBody>
        </p:sp>
        <p:sp>
          <p:nvSpPr>
            <p:cNvPr id="251" name="Shape 251"/>
            <p:cNvSpPr txBox="1"/>
            <p:nvPr/>
          </p:nvSpPr>
          <p:spPr>
            <a:xfrm>
              <a:off x="10119125" y="921950"/>
              <a:ext cx="567600" cy="327300"/>
            </a:xfrm>
            <a:prstGeom prst="rect">
              <a:avLst/>
            </a:prstGeom>
            <a:noFill/>
            <a:ln>
              <a:noFill/>
            </a:ln>
          </p:spPr>
          <p:txBody>
            <a:bodyPr lIns="91425" tIns="91425" rIns="91425" bIns="91425" anchor="t" anchorCtr="0">
              <a:noAutofit/>
            </a:bodyPr>
            <a:lstStyle/>
            <a:p>
              <a:pPr lvl="0" rtl="0">
                <a:spcBef>
                  <a:spcPts val="0"/>
                </a:spcBef>
                <a:buNone/>
              </a:pPr>
              <a:r>
                <a:rPr lang="en-US">
                  <a:solidFill>
                    <a:srgbClr val="757070"/>
                  </a:solidFill>
                  <a:latin typeface="Garamond"/>
                  <a:ea typeface="Garamond"/>
                  <a:cs typeface="Garamond"/>
                  <a:sym typeface="Garamond"/>
                </a:rPr>
                <a:t>2008</a:t>
              </a:r>
            </a:p>
          </p:txBody>
        </p:sp>
        <p:sp>
          <p:nvSpPr>
            <p:cNvPr id="252" name="Shape 252"/>
            <p:cNvSpPr txBox="1"/>
            <p:nvPr/>
          </p:nvSpPr>
          <p:spPr>
            <a:xfrm>
              <a:off x="7484787" y="3491762"/>
              <a:ext cx="567600" cy="327300"/>
            </a:xfrm>
            <a:prstGeom prst="rect">
              <a:avLst/>
            </a:prstGeom>
            <a:noFill/>
            <a:ln>
              <a:noFill/>
            </a:ln>
          </p:spPr>
          <p:txBody>
            <a:bodyPr lIns="91425" tIns="91425" rIns="91425" bIns="91425" anchor="t" anchorCtr="0">
              <a:noAutofit/>
            </a:bodyPr>
            <a:lstStyle/>
            <a:p>
              <a:pPr lvl="0" rtl="0">
                <a:spcBef>
                  <a:spcPts val="0"/>
                </a:spcBef>
                <a:buNone/>
              </a:pPr>
              <a:r>
                <a:rPr lang="en-US">
                  <a:solidFill>
                    <a:srgbClr val="757070"/>
                  </a:solidFill>
                  <a:latin typeface="Garamond"/>
                  <a:ea typeface="Garamond"/>
                  <a:cs typeface="Garamond"/>
                  <a:sym typeface="Garamond"/>
                </a:rPr>
                <a:t>2011</a:t>
              </a:r>
            </a:p>
          </p:txBody>
        </p:sp>
        <p:sp>
          <p:nvSpPr>
            <p:cNvPr id="253" name="Shape 253"/>
            <p:cNvSpPr txBox="1"/>
            <p:nvPr/>
          </p:nvSpPr>
          <p:spPr>
            <a:xfrm>
              <a:off x="10119125" y="3491762"/>
              <a:ext cx="567600" cy="327300"/>
            </a:xfrm>
            <a:prstGeom prst="rect">
              <a:avLst/>
            </a:prstGeom>
            <a:noFill/>
            <a:ln>
              <a:noFill/>
            </a:ln>
          </p:spPr>
          <p:txBody>
            <a:bodyPr lIns="91425" tIns="91425" rIns="91425" bIns="91425" anchor="t" anchorCtr="0">
              <a:noAutofit/>
            </a:bodyPr>
            <a:lstStyle/>
            <a:p>
              <a:pPr lvl="0" rtl="0">
                <a:spcBef>
                  <a:spcPts val="0"/>
                </a:spcBef>
                <a:buNone/>
              </a:pPr>
              <a:r>
                <a:rPr lang="en-US">
                  <a:solidFill>
                    <a:srgbClr val="757070"/>
                  </a:solidFill>
                  <a:latin typeface="Garamond"/>
                  <a:ea typeface="Garamond"/>
                  <a:cs typeface="Garamond"/>
                  <a:sym typeface="Garamond"/>
                </a:rPr>
                <a:t>2015</a:t>
              </a:r>
            </a:p>
          </p:txBody>
        </p:sp>
        <p:grpSp>
          <p:nvGrpSpPr>
            <p:cNvPr id="254" name="Shape 254"/>
            <p:cNvGrpSpPr/>
            <p:nvPr/>
          </p:nvGrpSpPr>
          <p:grpSpPr>
            <a:xfrm>
              <a:off x="7543380" y="5924125"/>
              <a:ext cx="3306469" cy="792075"/>
              <a:chOff x="7543380" y="5924125"/>
              <a:chExt cx="3306469" cy="792075"/>
            </a:xfrm>
          </p:grpSpPr>
          <p:pic>
            <p:nvPicPr>
              <p:cNvPr id="255" name="Shape 255" descr="March 22 copy_T_DOGLIOTTI_RED_LIN_0.00_100.00_colourbar copy.png"/>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7650450" y="6251425"/>
                <a:ext cx="2965776" cy="233050"/>
              </a:xfrm>
              <a:prstGeom prst="rect">
                <a:avLst/>
              </a:prstGeom>
              <a:noFill/>
              <a:ln>
                <a:noFill/>
              </a:ln>
            </p:spPr>
          </p:pic>
          <p:sp>
            <p:nvSpPr>
              <p:cNvPr id="256" name="Shape 256"/>
              <p:cNvSpPr txBox="1"/>
              <p:nvPr/>
            </p:nvSpPr>
            <p:spPr>
              <a:xfrm>
                <a:off x="8133974" y="5924125"/>
                <a:ext cx="2156100" cy="327300"/>
              </a:xfrm>
              <a:prstGeom prst="rect">
                <a:avLst/>
              </a:prstGeom>
              <a:noFill/>
              <a:ln>
                <a:noFill/>
              </a:ln>
            </p:spPr>
            <p:txBody>
              <a:bodyPr lIns="91425" tIns="91425" rIns="91425" bIns="91425" anchor="t" anchorCtr="0">
                <a:noAutofit/>
              </a:bodyPr>
              <a:lstStyle/>
              <a:p>
                <a:pPr lvl="0" rtl="0">
                  <a:spcBef>
                    <a:spcPts val="0"/>
                  </a:spcBef>
                  <a:buNone/>
                </a:pPr>
                <a:r>
                  <a:rPr lang="en-US">
                    <a:solidFill>
                      <a:srgbClr val="757070"/>
                    </a:solidFill>
                    <a:latin typeface="Garamond"/>
                    <a:ea typeface="Garamond"/>
                    <a:cs typeface="Garamond"/>
                    <a:sym typeface="Garamond"/>
                  </a:rPr>
                  <a:t>T Dogliotti 655 nm (FNU)</a:t>
                </a:r>
              </a:p>
            </p:txBody>
          </p:sp>
          <p:sp>
            <p:nvSpPr>
              <p:cNvPr id="257" name="Shape 257"/>
              <p:cNvSpPr txBox="1"/>
              <p:nvPr/>
            </p:nvSpPr>
            <p:spPr>
              <a:xfrm>
                <a:off x="7543380" y="6388899"/>
                <a:ext cx="240600" cy="327300"/>
              </a:xfrm>
              <a:prstGeom prst="rect">
                <a:avLst/>
              </a:prstGeom>
              <a:noFill/>
              <a:ln>
                <a:noFill/>
              </a:ln>
            </p:spPr>
            <p:txBody>
              <a:bodyPr lIns="91425" tIns="91425" rIns="91425" bIns="91425" anchor="t" anchorCtr="0">
                <a:noAutofit/>
              </a:bodyPr>
              <a:lstStyle/>
              <a:p>
                <a:pPr lvl="0" rtl="0">
                  <a:spcBef>
                    <a:spcPts val="0"/>
                  </a:spcBef>
                  <a:buNone/>
                </a:pPr>
                <a:r>
                  <a:rPr lang="en-US" sz="1000">
                    <a:solidFill>
                      <a:srgbClr val="757070"/>
                    </a:solidFill>
                    <a:latin typeface="Garamond"/>
                    <a:ea typeface="Garamond"/>
                    <a:cs typeface="Garamond"/>
                    <a:sym typeface="Garamond"/>
                  </a:rPr>
                  <a:t>0</a:t>
                </a:r>
              </a:p>
            </p:txBody>
          </p:sp>
          <p:sp>
            <p:nvSpPr>
              <p:cNvPr id="258" name="Shape 258"/>
              <p:cNvSpPr txBox="1"/>
              <p:nvPr/>
            </p:nvSpPr>
            <p:spPr>
              <a:xfrm>
                <a:off x="8954987" y="6388900"/>
                <a:ext cx="356700" cy="327300"/>
              </a:xfrm>
              <a:prstGeom prst="rect">
                <a:avLst/>
              </a:prstGeom>
              <a:noFill/>
              <a:ln>
                <a:noFill/>
              </a:ln>
            </p:spPr>
            <p:txBody>
              <a:bodyPr lIns="91425" tIns="91425" rIns="91425" bIns="91425" anchor="t" anchorCtr="0">
                <a:noAutofit/>
              </a:bodyPr>
              <a:lstStyle/>
              <a:p>
                <a:pPr lvl="0" rtl="0">
                  <a:spcBef>
                    <a:spcPts val="0"/>
                  </a:spcBef>
                  <a:buNone/>
                </a:pPr>
                <a:r>
                  <a:rPr lang="en-US" sz="1000">
                    <a:solidFill>
                      <a:srgbClr val="757070"/>
                    </a:solidFill>
                    <a:latin typeface="Garamond"/>
                    <a:ea typeface="Garamond"/>
                    <a:cs typeface="Garamond"/>
                    <a:sym typeface="Garamond"/>
                  </a:rPr>
                  <a:t>50</a:t>
                </a:r>
              </a:p>
            </p:txBody>
          </p:sp>
          <p:sp>
            <p:nvSpPr>
              <p:cNvPr id="259" name="Shape 259"/>
              <p:cNvSpPr txBox="1"/>
              <p:nvPr/>
            </p:nvSpPr>
            <p:spPr>
              <a:xfrm>
                <a:off x="10412449" y="6388900"/>
                <a:ext cx="437400" cy="327300"/>
              </a:xfrm>
              <a:prstGeom prst="rect">
                <a:avLst/>
              </a:prstGeom>
              <a:noFill/>
              <a:ln>
                <a:noFill/>
              </a:ln>
            </p:spPr>
            <p:txBody>
              <a:bodyPr lIns="91425" tIns="91425" rIns="91425" bIns="91425" anchor="t" anchorCtr="0">
                <a:noAutofit/>
              </a:bodyPr>
              <a:lstStyle/>
              <a:p>
                <a:pPr lvl="0" rtl="0">
                  <a:spcBef>
                    <a:spcPts val="0"/>
                  </a:spcBef>
                  <a:buNone/>
                </a:pPr>
                <a:r>
                  <a:rPr lang="en-US" sz="1000">
                    <a:solidFill>
                      <a:srgbClr val="757070"/>
                    </a:solidFill>
                    <a:latin typeface="Garamond"/>
                    <a:ea typeface="Garamond"/>
                    <a:cs typeface="Garamond"/>
                    <a:sym typeface="Garamond"/>
                  </a:rPr>
                  <a:t>100</a:t>
                </a:r>
              </a:p>
            </p:txBody>
          </p:sp>
        </p:grpSp>
      </p:grpSp>
      <p:sp>
        <p:nvSpPr>
          <p:cNvPr id="260" name="Shape 260"/>
          <p:cNvSpPr txBox="1"/>
          <p:nvPr/>
        </p:nvSpPr>
        <p:spPr>
          <a:xfrm>
            <a:off x="10388525" y="5655800"/>
            <a:ext cx="1712400" cy="200400"/>
          </a:xfrm>
          <a:prstGeom prst="rect">
            <a:avLst/>
          </a:prstGeom>
          <a:noFill/>
          <a:ln>
            <a:noFill/>
          </a:ln>
        </p:spPr>
        <p:txBody>
          <a:bodyPr lIns="91425" tIns="91425" rIns="91425" bIns="91425" anchor="t" anchorCtr="0">
            <a:noAutofit/>
          </a:bodyPr>
          <a:lstStyle/>
          <a:p>
            <a:pPr lvl="0">
              <a:spcBef>
                <a:spcPts val="0"/>
              </a:spcBef>
              <a:buNone/>
            </a:pPr>
            <a:r>
              <a:rPr lang="en-US" sz="1200">
                <a:solidFill>
                  <a:srgbClr val="FFFFFF"/>
                </a:solidFill>
                <a:latin typeface="Century Gothic"/>
                <a:ea typeface="Century Gothic"/>
                <a:cs typeface="Century Gothic"/>
                <a:sym typeface="Century Gothic"/>
              </a:rPr>
              <a:t>Basemap: ESRI</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1593</TotalTime>
  <Words>2616</Words>
  <Application>Microsoft Office PowerPoint</Application>
  <PresentationFormat>Widescreen</PresentationFormat>
  <Paragraphs>281</Paragraphs>
  <Slides>19</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Garamond</vt:lpstr>
      <vt:lpstr>Webdings</vt:lpstr>
      <vt:lpstr>Office Theme</vt:lpstr>
      <vt:lpstr>PowerPoint Presentation</vt:lpstr>
      <vt:lpstr> Why are oysters important?</vt:lpstr>
      <vt:lpstr>Community Concerns</vt:lpstr>
      <vt:lpstr>Earth Observations and Study Area </vt:lpstr>
      <vt:lpstr>Environmental Impacts</vt:lpstr>
      <vt:lpstr>Methodology </vt:lpstr>
      <vt:lpstr>Oyster Landings</vt:lpstr>
      <vt:lpstr>Salinity</vt:lpstr>
      <vt:lpstr>Turbidity</vt:lpstr>
      <vt:lpstr>Chlorophyll-a</vt:lpstr>
      <vt:lpstr>Total Suspended Matter</vt:lpstr>
      <vt:lpstr>Pearl River Water Discharge</vt:lpstr>
      <vt:lpstr>Hurricane Katrina &amp; Deepwater Horizon</vt:lpstr>
      <vt:lpstr>The Bonnet Carré Openings</vt:lpstr>
      <vt:lpstr>Flooding Event - 2016</vt:lpstr>
      <vt:lpstr>Errors and Uncertainties</vt:lpstr>
      <vt:lpstr>Future Work</vt:lpstr>
      <vt:lpstr>Conclusions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Grimm, Carter A. (LARC-E3)[SSAI DEVELOP]</dc:creator>
  <cp:lastModifiedBy>Mercedes Bartkovich</cp:lastModifiedBy>
  <cp:revision>29</cp:revision>
  <dcterms:modified xsi:type="dcterms:W3CDTF">2018-04-13T14:44:41Z</dcterms:modified>
</cp:coreProperties>
</file>