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 id="264" r:id="rId3"/>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s, Emily C. (LARC-E3)[SSAI DEVELOP]" initials="AEC(D" lastIdx="3" clrIdx="0">
    <p:extLst>
      <p:ext uri="{19B8F6BF-5375-455C-9EA6-DF929625EA0E}">
        <p15:presenceInfo xmlns:p15="http://schemas.microsoft.com/office/powerpoint/2012/main" userId="S-1-5-21-330711430-3775241029-4075259233-6418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113" autoAdjust="0"/>
    <p:restoredTop sz="94660"/>
  </p:normalViewPr>
  <p:slideViewPr>
    <p:cSldViewPr snapToGrid="0">
      <p:cViewPr>
        <p:scale>
          <a:sx n="40" d="100"/>
          <a:sy n="40" d="100"/>
        </p:scale>
        <p:origin x="2016"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or partner organizations.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G"/><Relationship Id="rId3" Type="http://schemas.openxmlformats.org/officeDocument/2006/relationships/image" Target="../media/image4.png"/><Relationship Id="rId7" Type="http://schemas.openxmlformats.org/officeDocument/2006/relationships/image" Target="../media/image8.jpg"/><Relationship Id="rId12" Type="http://schemas.openxmlformats.org/officeDocument/2006/relationships/image" Target="../media/image13.JP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png"/><Relationship Id="rId15" Type="http://schemas.openxmlformats.org/officeDocument/2006/relationships/image" Target="../media/image16.JPG"/><Relationship Id="rId10" Type="http://schemas.openxmlformats.org/officeDocument/2006/relationships/image" Target="../media/image11.jpg"/><Relationship Id="rId4" Type="http://schemas.openxmlformats.org/officeDocument/2006/relationships/image" Target="../media/image5.png"/><Relationship Id="rId9" Type="http://schemas.openxmlformats.org/officeDocument/2006/relationships/image" Target="../media/image10.jpg"/><Relationship Id="rId1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NASA Langley Research Center </a:t>
            </a:r>
            <a:endParaRPr lang="en-US" dirty="0"/>
          </a:p>
        </p:txBody>
      </p:sp>
      <p:sp>
        <p:nvSpPr>
          <p:cNvPr id="4" name="Text Placeholder 3"/>
          <p:cNvSpPr>
            <a:spLocks noGrp="1"/>
          </p:cNvSpPr>
          <p:nvPr>
            <p:ph type="body" sz="quarter" idx="11"/>
          </p:nvPr>
        </p:nvSpPr>
        <p:spPr>
          <a:xfrm>
            <a:off x="3923160" y="2008314"/>
            <a:ext cx="19412712" cy="1274672"/>
          </a:xfrm>
        </p:spPr>
        <p:txBody>
          <a:bodyPr/>
          <a:lstStyle/>
          <a:p>
            <a:r>
              <a:rPr lang="en-US" dirty="0" smtClean="0"/>
              <a:t>Tracking Mule Deer for Wildlife Corridors between Seasonal Habitats in the Southern Rockies</a:t>
            </a:r>
            <a:endParaRPr lang="en-US" dirty="0"/>
          </a:p>
        </p:txBody>
      </p:sp>
      <p:sp>
        <p:nvSpPr>
          <p:cNvPr id="5" name="Text Placeholder 4"/>
          <p:cNvSpPr>
            <a:spLocks noGrp="1"/>
          </p:cNvSpPr>
          <p:nvPr>
            <p:ph type="body" sz="quarter" idx="10"/>
          </p:nvPr>
        </p:nvSpPr>
        <p:spPr>
          <a:xfrm>
            <a:off x="2563583" y="453033"/>
            <a:ext cx="22131867" cy="1299882"/>
          </a:xfrm>
        </p:spPr>
        <p:txBody>
          <a:bodyPr/>
          <a:lstStyle/>
          <a:p>
            <a:r>
              <a:rPr lang="en-US" sz="8000" dirty="0" smtClean="0"/>
              <a:t>Southern Rockies Ecological Forecasting II</a:t>
            </a:r>
            <a:endParaRPr lang="en-US" sz="8000" dirty="0"/>
          </a:p>
        </p:txBody>
      </p:sp>
      <p:sp>
        <p:nvSpPr>
          <p:cNvPr id="9" name="Text Placeholder 16"/>
          <p:cNvSpPr txBox="1">
            <a:spLocks/>
          </p:cNvSpPr>
          <p:nvPr/>
        </p:nvSpPr>
        <p:spPr>
          <a:xfrm>
            <a:off x="9144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0" name="Text Placeholder 16"/>
          <p:cNvSpPr txBox="1">
            <a:spLocks/>
          </p:cNvSpPr>
          <p:nvPr/>
        </p:nvSpPr>
        <p:spPr>
          <a:xfrm>
            <a:off x="96012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b="1" dirty="0" smtClean="0"/>
          </a:p>
          <a:p>
            <a:r>
              <a:rPr lang="en-US" b="1" dirty="0" smtClean="0"/>
              <a:t>Southern </a:t>
            </a:r>
            <a:r>
              <a:rPr lang="en-US" b="1" dirty="0" smtClean="0"/>
              <a:t>Rockies Landscape Conservation Cooperative </a:t>
            </a:r>
          </a:p>
          <a:p>
            <a:r>
              <a:rPr lang="en-US" dirty="0" smtClean="0"/>
              <a:t>John Rice </a:t>
            </a:r>
          </a:p>
          <a:p>
            <a:endParaRPr lang="en-US" dirty="0"/>
          </a:p>
          <a:p>
            <a:r>
              <a:rPr lang="en-US" b="1" dirty="0" smtClean="0"/>
              <a:t>Mule Deer Western Association of Fish and Wildlife Agencies (WAFWA) Working Group </a:t>
            </a:r>
          </a:p>
          <a:p>
            <a:r>
              <a:rPr lang="en-US" dirty="0" smtClean="0"/>
              <a:t>Jim </a:t>
            </a:r>
            <a:r>
              <a:rPr lang="en-US" dirty="0" err="1" smtClean="0"/>
              <a:t>Heffelfinger</a:t>
            </a:r>
            <a:r>
              <a:rPr lang="en-US" dirty="0" smtClean="0"/>
              <a:t> </a:t>
            </a:r>
            <a:endParaRPr lang="en-US" dirty="0"/>
          </a:p>
        </p:txBody>
      </p:sp>
      <p:sp>
        <p:nvSpPr>
          <p:cNvPr id="11" name="Text Placeholder 16"/>
          <p:cNvSpPr txBox="1">
            <a:spLocks/>
          </p:cNvSpPr>
          <p:nvPr/>
        </p:nvSpPr>
        <p:spPr>
          <a:xfrm>
            <a:off x="182880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b="1" dirty="0" smtClean="0"/>
              <a:t>Dr. Kenton Ross </a:t>
            </a:r>
          </a:p>
          <a:p>
            <a:r>
              <a:rPr lang="en-US" dirty="0" smtClean="0"/>
              <a:t>NASA DEVELOP National Program Science Advisor </a:t>
            </a:r>
          </a:p>
          <a:p>
            <a:r>
              <a:rPr lang="en-US" b="1" dirty="0" smtClean="0"/>
              <a:t>Emily Adams</a:t>
            </a:r>
          </a:p>
          <a:p>
            <a:r>
              <a:rPr lang="en-US" dirty="0" smtClean="0"/>
              <a:t>NASA DEVELOP Langley Center Lead </a:t>
            </a:r>
          </a:p>
          <a:p>
            <a:r>
              <a:rPr lang="en-US" b="1" dirty="0" smtClean="0"/>
              <a:t>Rebekke Muench </a:t>
            </a:r>
          </a:p>
          <a:p>
            <a:r>
              <a:rPr lang="en-US" dirty="0" smtClean="0"/>
              <a:t>NASA DEVELOP Langley Assistant Center Lead</a:t>
            </a:r>
          </a:p>
          <a:p>
            <a:r>
              <a:rPr lang="en-US" b="1" dirty="0" smtClean="0"/>
              <a:t>Past Contributors from Fall 2015</a:t>
            </a:r>
          </a:p>
          <a:p>
            <a:r>
              <a:rPr lang="en-US" dirty="0" smtClean="0"/>
              <a:t>Ross </a:t>
            </a:r>
            <a:r>
              <a:rPr lang="en-US" dirty="0" err="1" smtClean="0"/>
              <a:t>Reahard</a:t>
            </a:r>
            <a:r>
              <a:rPr lang="en-US" dirty="0" smtClean="0"/>
              <a:t> (Project Lead)</a:t>
            </a:r>
          </a:p>
          <a:p>
            <a:r>
              <a:rPr lang="en-US" dirty="0" smtClean="0"/>
              <a:t>Teresa </a:t>
            </a:r>
            <a:r>
              <a:rPr lang="en-US" dirty="0" err="1" smtClean="0"/>
              <a:t>Fenn</a:t>
            </a:r>
            <a:r>
              <a:rPr lang="en-US" dirty="0" smtClean="0"/>
              <a:t> </a:t>
            </a:r>
          </a:p>
          <a:p>
            <a:r>
              <a:rPr lang="en-US" dirty="0" smtClean="0"/>
              <a:t>Jeri </a:t>
            </a:r>
            <a:r>
              <a:rPr lang="en-US" dirty="0" err="1" smtClean="0"/>
              <a:t>Wisman</a:t>
            </a:r>
            <a:r>
              <a:rPr lang="en-US" dirty="0" smtClean="0"/>
              <a:t> </a:t>
            </a:r>
          </a:p>
          <a:p>
            <a:endParaRPr lang="en-US" dirty="0" smtClean="0"/>
          </a:p>
        </p:txBody>
      </p:sp>
      <p:sp>
        <p:nvSpPr>
          <p:cNvPr id="8" name="Text Placeholder 16"/>
          <p:cNvSpPr txBox="1">
            <a:spLocks/>
          </p:cNvSpPr>
          <p:nvPr/>
        </p:nvSpPr>
        <p:spPr>
          <a:xfrm>
            <a:off x="914400" y="21547304"/>
            <a:ext cx="169164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2" name="Text Placeholder 16"/>
          <p:cNvSpPr txBox="1">
            <a:spLocks/>
          </p:cNvSpPr>
          <p:nvPr/>
        </p:nvSpPr>
        <p:spPr>
          <a:xfrm>
            <a:off x="18288000" y="23754155"/>
            <a:ext cx="8229600" cy="408944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Three maps were created from a cluster busting technique, these maps included MODIS NDVI vegetation phenology, MODIS day of year phenology, and MODIS vegetation phenology respectively. </a:t>
            </a:r>
          </a:p>
          <a:p>
            <a:pPr marL="347663" indent="-347663"/>
            <a:r>
              <a:rPr lang="en-US" dirty="0" smtClean="0"/>
              <a:t>The MODIS vegetation phenology map also contained  DEM, slope, and aspect layers that were cluster busted to create the third final map.</a:t>
            </a:r>
          </a:p>
          <a:p>
            <a:pPr marL="347663" indent="-347663"/>
            <a:r>
              <a:rPr lang="en-US" dirty="0" smtClean="0"/>
              <a:t>A tutorial was created to replicate the method of cluster busting for remote sensing.</a:t>
            </a:r>
          </a:p>
        </p:txBody>
      </p:sp>
      <p:sp>
        <p:nvSpPr>
          <p:cNvPr id="13" name="Text Placeholder 16"/>
          <p:cNvSpPr txBox="1">
            <a:spLocks/>
          </p:cNvSpPr>
          <p:nvPr/>
        </p:nvSpPr>
        <p:spPr>
          <a:xfrm>
            <a:off x="18288000" y="10552267"/>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4" name="Text Placeholder 16"/>
          <p:cNvSpPr txBox="1">
            <a:spLocks/>
          </p:cNvSpPr>
          <p:nvPr/>
        </p:nvSpPr>
        <p:spPr>
          <a:xfrm>
            <a:off x="18641419" y="20293251"/>
            <a:ext cx="2235354" cy="36043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Landsat 5 TM</a:t>
            </a:r>
          </a:p>
        </p:txBody>
      </p:sp>
      <p:sp>
        <p:nvSpPr>
          <p:cNvPr id="6" name="Text Placeholder 16"/>
          <p:cNvSpPr txBox="1">
            <a:spLocks/>
          </p:cNvSpPr>
          <p:nvPr/>
        </p:nvSpPr>
        <p:spPr>
          <a:xfrm>
            <a:off x="914400" y="6243411"/>
            <a:ext cx="16916400" cy="523689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Mule deer are economically and ecologically important to the Southern Rockies, however, their populations are currently on the decline. Mule deer are migratory animals that are capable of traveling a few hundred miles from their summer to winter habitats, thus require undefiled corridors that will allow them to continue migrating without traversing over anthropogenic disturbances such as roads, oil well pads, and fences. Such disturbances have interrupted their migration corridors and contributed to mule deer population decline. NASA DEVELOP provided spatial analysis in the form of maps to aid in the conservation of mule deer and their habitats in support of Southern Rockies Landscape Conservation Cooperative (SRLCC) and the Western Association of Fish and Wildlife Agencies (WAFWA) Mule Deer Working Group. The project encompassed the SRLCC boundary, comprised of land in Idaho, Wyoming, Utah, Colorado, Arizona and New Mexico, from 2011 to 2014. Aqua and Terra Moderate Resolution Imaging </a:t>
            </a:r>
            <a:r>
              <a:rPr lang="en-US" dirty="0" err="1"/>
              <a:t>Spectroradiometer</a:t>
            </a:r>
            <a:r>
              <a:rPr lang="en-US" dirty="0"/>
              <a:t> (MODIS) data were primarily used to evaluate vegetation phenology and Normalized Difference Vegetation Index (NDVI) to assess migratory patterns. Terra ASTER data were utilized to create a Digital Elevation Model (DEM) and slope map to aid in determining suitable habitats, additionally, ground temperature and precipitation layers provided by Prism were included. Landsat 5 TM and 8 OLI were utilized to determine current and historical land use, land cover, patch size, and winter to summer connectivity corridors. These factors were incorporated into a species distribution model and mule deer range maps.</a:t>
            </a:r>
          </a:p>
          <a:p>
            <a:endParaRPr lang="en-US" dirty="0" smtClean="0"/>
          </a:p>
        </p:txBody>
      </p:sp>
      <p:sp>
        <p:nvSpPr>
          <p:cNvPr id="15" name="Text Placeholder 16"/>
          <p:cNvSpPr txBox="1">
            <a:spLocks/>
          </p:cNvSpPr>
          <p:nvPr/>
        </p:nvSpPr>
        <p:spPr>
          <a:xfrm>
            <a:off x="18287999" y="6164435"/>
            <a:ext cx="8229600" cy="264216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b="1" dirty="0" smtClean="0"/>
              <a:t>Improve</a:t>
            </a:r>
            <a:r>
              <a:rPr lang="en-US" b="1" dirty="0" smtClean="0">
                <a:solidFill>
                  <a:schemeClr val="accent1"/>
                </a:solidFill>
              </a:rPr>
              <a:t> </a:t>
            </a:r>
            <a:r>
              <a:rPr lang="en-US" dirty="0" smtClean="0"/>
              <a:t>understanding of mule deer migration </a:t>
            </a:r>
          </a:p>
          <a:p>
            <a:pPr marL="347663" indent="-347663"/>
            <a:r>
              <a:rPr lang="en-US" b="1" dirty="0" smtClean="0"/>
              <a:t>Determine</a:t>
            </a:r>
            <a:r>
              <a:rPr lang="en-US" dirty="0" smtClean="0"/>
              <a:t> how anthropogenic features affect migration</a:t>
            </a:r>
          </a:p>
          <a:p>
            <a:pPr marL="347663" indent="-347663"/>
            <a:r>
              <a:rPr lang="en-US" b="1" dirty="0" smtClean="0"/>
              <a:t>Document</a:t>
            </a:r>
            <a:r>
              <a:rPr lang="en-US" b="1" dirty="0" smtClean="0">
                <a:solidFill>
                  <a:schemeClr val="accent1"/>
                </a:solidFill>
              </a:rPr>
              <a:t> </a:t>
            </a:r>
            <a:r>
              <a:rPr lang="en-US" dirty="0" smtClean="0"/>
              <a:t>ideal conservation areas</a:t>
            </a:r>
          </a:p>
          <a:p>
            <a:pPr marL="347663" indent="-347663"/>
            <a:r>
              <a:rPr lang="en-US" b="1" dirty="0" smtClean="0"/>
              <a:t>Identify </a:t>
            </a:r>
            <a:r>
              <a:rPr lang="en-US" dirty="0" smtClean="0"/>
              <a:t>migratory corridors to maintain the current population</a:t>
            </a:r>
            <a:endParaRPr lang="en-US" dirty="0">
              <a:solidFill>
                <a:schemeClr val="tx1">
                  <a:lumMod val="75000"/>
                </a:schemeClr>
              </a:solidFill>
            </a:endParaRPr>
          </a:p>
        </p:txBody>
      </p:sp>
      <p:sp>
        <p:nvSpPr>
          <p:cNvPr id="16" name="TextBox 15"/>
          <p:cNvSpPr txBox="1"/>
          <p:nvPr/>
        </p:nvSpPr>
        <p:spPr>
          <a:xfrm>
            <a:off x="914400" y="5510709"/>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7999" y="535039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22051" y="11484650"/>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8287999" y="8693536"/>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287999" y="1745380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922053" y="17943828"/>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237163" y="22945094"/>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2880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96012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9144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Tyler Rhodes (Project Lead), Michael </a:t>
            </a:r>
            <a:r>
              <a:rPr lang="en-US" dirty="0" err="1" smtClean="0"/>
              <a:t>Sclater</a:t>
            </a:r>
            <a:r>
              <a:rPr lang="en-US" dirty="0" smtClean="0"/>
              <a:t> , Amanda Flake, Allison Chappell, Maggie Jenkins, Cody Walker</a:t>
            </a:r>
          </a:p>
          <a:p>
            <a:r>
              <a:rPr lang="en-US" sz="2400" dirty="0" smtClean="0"/>
              <a:t>NASA DEVELOP National Program  </a:t>
            </a:r>
            <a:endParaRPr lang="en-US" sz="24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41419" y="18205625"/>
            <a:ext cx="2223837" cy="2148493"/>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22356" y="18554761"/>
            <a:ext cx="2427032" cy="1758096"/>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641419" y="20686327"/>
            <a:ext cx="2147369" cy="1616492"/>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257321" y="20779733"/>
            <a:ext cx="2438129" cy="1368263"/>
          </a:xfrm>
          <a:prstGeom prst="rect">
            <a:avLst/>
          </a:prstGeom>
        </p:spPr>
      </p:pic>
      <p:sp>
        <p:nvSpPr>
          <p:cNvPr id="20" name="TextBox 19"/>
          <p:cNvSpPr txBox="1"/>
          <p:nvPr/>
        </p:nvSpPr>
        <p:spPr>
          <a:xfrm>
            <a:off x="22060438" y="20312858"/>
            <a:ext cx="3333857" cy="507831"/>
          </a:xfrm>
          <a:prstGeom prst="rect">
            <a:avLst/>
          </a:prstGeom>
          <a:noFill/>
        </p:spPr>
        <p:txBody>
          <a:bodyPr wrap="square" rtlCol="0">
            <a:spAutoFit/>
          </a:bodyPr>
          <a:lstStyle/>
          <a:p>
            <a:r>
              <a:rPr lang="en-US" sz="2700" dirty="0" smtClean="0"/>
              <a:t>Landsat 8 OLI</a:t>
            </a:r>
            <a:endParaRPr lang="en-US" sz="2700" dirty="0"/>
          </a:p>
        </p:txBody>
      </p:sp>
      <p:sp>
        <p:nvSpPr>
          <p:cNvPr id="33" name="TextBox 32"/>
          <p:cNvSpPr txBox="1"/>
          <p:nvPr/>
        </p:nvSpPr>
        <p:spPr>
          <a:xfrm>
            <a:off x="18641419" y="22404624"/>
            <a:ext cx="2371403" cy="507831"/>
          </a:xfrm>
          <a:prstGeom prst="rect">
            <a:avLst/>
          </a:prstGeom>
          <a:noFill/>
        </p:spPr>
        <p:txBody>
          <a:bodyPr wrap="square" rtlCol="0">
            <a:spAutoFit/>
          </a:bodyPr>
          <a:lstStyle/>
          <a:p>
            <a:r>
              <a:rPr lang="en-US" sz="2700" dirty="0" smtClean="0"/>
              <a:t>Terra MODIS</a:t>
            </a:r>
            <a:endParaRPr lang="en-US" sz="2700" dirty="0"/>
          </a:p>
        </p:txBody>
      </p:sp>
      <p:sp>
        <p:nvSpPr>
          <p:cNvPr id="34" name="TextBox 33"/>
          <p:cNvSpPr txBox="1"/>
          <p:nvPr/>
        </p:nvSpPr>
        <p:spPr>
          <a:xfrm>
            <a:off x="22060438" y="22409471"/>
            <a:ext cx="3171985" cy="507831"/>
          </a:xfrm>
          <a:prstGeom prst="rect">
            <a:avLst/>
          </a:prstGeom>
          <a:noFill/>
        </p:spPr>
        <p:txBody>
          <a:bodyPr wrap="square" rtlCol="0">
            <a:spAutoFit/>
          </a:bodyPr>
          <a:lstStyle/>
          <a:p>
            <a:r>
              <a:rPr lang="en-US" sz="2700" dirty="0" smtClean="0"/>
              <a:t>Aqua MODIS</a:t>
            </a:r>
            <a:endParaRPr lang="en-US" sz="2700" dirty="0"/>
          </a:p>
        </p:txBody>
      </p:sp>
      <p:pic>
        <p:nvPicPr>
          <p:cNvPr id="38" name="Picture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4399" y="28660347"/>
            <a:ext cx="2417977" cy="2666467"/>
          </a:xfrm>
          <a:prstGeom prst="rect">
            <a:avLst/>
          </a:prstGeom>
        </p:spPr>
      </p:pic>
      <p:pic>
        <p:nvPicPr>
          <p:cNvPr id="39" name="Picture 3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71914" y="28630877"/>
            <a:ext cx="2241698" cy="2695937"/>
          </a:xfrm>
          <a:prstGeom prst="rect">
            <a:avLst/>
          </a:prstGeom>
        </p:spPr>
      </p:pic>
      <p:pic>
        <p:nvPicPr>
          <p:cNvPr id="41" name="Picture 4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54505" y="28649396"/>
            <a:ext cx="2256165" cy="2677418"/>
          </a:xfrm>
          <a:prstGeom prst="rect">
            <a:avLst/>
          </a:prstGeom>
        </p:spPr>
      </p:pic>
      <p:pic>
        <p:nvPicPr>
          <p:cNvPr id="43" name="Picture 4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4399" y="31908074"/>
            <a:ext cx="2417977" cy="2562719"/>
          </a:xfrm>
          <a:prstGeom prst="rect">
            <a:avLst/>
          </a:prstGeom>
        </p:spPr>
      </p:pic>
      <p:pic>
        <p:nvPicPr>
          <p:cNvPr id="44" name="Picture 4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53862" y="31908075"/>
            <a:ext cx="2205625" cy="2562718"/>
          </a:xfrm>
          <a:prstGeom prst="rect">
            <a:avLst/>
          </a:prstGeom>
        </p:spPr>
      </p:pic>
      <p:pic>
        <p:nvPicPr>
          <p:cNvPr id="45" name="Picture 4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54505" y="31908074"/>
            <a:ext cx="2233620" cy="2581020"/>
          </a:xfrm>
          <a:prstGeom prst="rect">
            <a:avLst/>
          </a:prstGeom>
        </p:spPr>
      </p:pic>
      <p:sp>
        <p:nvSpPr>
          <p:cNvPr id="46" name="TextBox 45"/>
          <p:cNvSpPr txBox="1"/>
          <p:nvPr/>
        </p:nvSpPr>
        <p:spPr>
          <a:xfrm>
            <a:off x="914399" y="31336910"/>
            <a:ext cx="2417977" cy="507831"/>
          </a:xfrm>
          <a:prstGeom prst="rect">
            <a:avLst/>
          </a:prstGeom>
          <a:noFill/>
        </p:spPr>
        <p:txBody>
          <a:bodyPr wrap="square" rtlCol="0">
            <a:spAutoFit/>
          </a:bodyPr>
          <a:lstStyle/>
          <a:p>
            <a:pPr algn="ctr"/>
            <a:r>
              <a:rPr lang="en-US" sz="2700" dirty="0" smtClean="0"/>
              <a:t>Tyler Rhodes</a:t>
            </a:r>
          </a:p>
        </p:txBody>
      </p:sp>
      <p:sp>
        <p:nvSpPr>
          <p:cNvPr id="57" name="TextBox 56"/>
          <p:cNvSpPr txBox="1"/>
          <p:nvPr/>
        </p:nvSpPr>
        <p:spPr>
          <a:xfrm>
            <a:off x="3971914" y="31326814"/>
            <a:ext cx="2241698" cy="507831"/>
          </a:xfrm>
          <a:prstGeom prst="rect">
            <a:avLst/>
          </a:prstGeom>
          <a:noFill/>
        </p:spPr>
        <p:txBody>
          <a:bodyPr wrap="square" rtlCol="0">
            <a:spAutoFit/>
          </a:bodyPr>
          <a:lstStyle/>
          <a:p>
            <a:pPr algn="ctr"/>
            <a:r>
              <a:rPr lang="en-US" sz="2700" dirty="0" smtClean="0"/>
              <a:t>Michael </a:t>
            </a:r>
            <a:r>
              <a:rPr lang="en-US" sz="2700" dirty="0" err="1" smtClean="0"/>
              <a:t>Sclater</a:t>
            </a:r>
            <a:endParaRPr lang="en-US" sz="2700" dirty="0"/>
          </a:p>
        </p:txBody>
      </p:sp>
      <p:sp>
        <p:nvSpPr>
          <p:cNvPr id="61" name="TextBox 60"/>
          <p:cNvSpPr txBox="1"/>
          <p:nvPr/>
        </p:nvSpPr>
        <p:spPr>
          <a:xfrm>
            <a:off x="6854505" y="31326814"/>
            <a:ext cx="2230667" cy="507831"/>
          </a:xfrm>
          <a:prstGeom prst="rect">
            <a:avLst/>
          </a:prstGeom>
          <a:noFill/>
        </p:spPr>
        <p:txBody>
          <a:bodyPr wrap="square" rtlCol="0">
            <a:spAutoFit/>
          </a:bodyPr>
          <a:lstStyle/>
          <a:p>
            <a:pPr algn="ctr"/>
            <a:r>
              <a:rPr lang="en-US" sz="2700" dirty="0" smtClean="0"/>
              <a:t>Amanda Flake</a:t>
            </a:r>
            <a:endParaRPr lang="en-US" sz="2700" dirty="0"/>
          </a:p>
        </p:txBody>
      </p:sp>
      <p:sp>
        <p:nvSpPr>
          <p:cNvPr id="63" name="TextBox 62"/>
          <p:cNvSpPr txBox="1"/>
          <p:nvPr/>
        </p:nvSpPr>
        <p:spPr>
          <a:xfrm>
            <a:off x="858525" y="34489094"/>
            <a:ext cx="2473851" cy="507831"/>
          </a:xfrm>
          <a:prstGeom prst="rect">
            <a:avLst/>
          </a:prstGeom>
          <a:noFill/>
        </p:spPr>
        <p:txBody>
          <a:bodyPr wrap="square" rtlCol="0">
            <a:spAutoFit/>
          </a:bodyPr>
          <a:lstStyle/>
          <a:p>
            <a:pPr algn="ctr"/>
            <a:r>
              <a:rPr lang="en-US" sz="2700" dirty="0" smtClean="0"/>
              <a:t>Allison Chappell</a:t>
            </a:r>
            <a:endParaRPr lang="en-US" sz="2700" dirty="0"/>
          </a:p>
        </p:txBody>
      </p:sp>
      <p:sp>
        <p:nvSpPr>
          <p:cNvPr id="67" name="TextBox 66"/>
          <p:cNvSpPr txBox="1"/>
          <p:nvPr/>
        </p:nvSpPr>
        <p:spPr>
          <a:xfrm>
            <a:off x="3849206" y="34470793"/>
            <a:ext cx="2364406" cy="507831"/>
          </a:xfrm>
          <a:prstGeom prst="rect">
            <a:avLst/>
          </a:prstGeom>
          <a:noFill/>
        </p:spPr>
        <p:txBody>
          <a:bodyPr wrap="square" rtlCol="0">
            <a:spAutoFit/>
          </a:bodyPr>
          <a:lstStyle/>
          <a:p>
            <a:pPr algn="ctr"/>
            <a:r>
              <a:rPr lang="en-US" sz="2700" dirty="0" smtClean="0"/>
              <a:t>Maggie Jenkins</a:t>
            </a:r>
            <a:endParaRPr lang="en-US" sz="2700" dirty="0"/>
          </a:p>
        </p:txBody>
      </p:sp>
      <p:sp>
        <p:nvSpPr>
          <p:cNvPr id="70" name="TextBox 69"/>
          <p:cNvSpPr txBox="1"/>
          <p:nvPr/>
        </p:nvSpPr>
        <p:spPr>
          <a:xfrm>
            <a:off x="6854505" y="34489094"/>
            <a:ext cx="2230667" cy="507831"/>
          </a:xfrm>
          <a:prstGeom prst="rect">
            <a:avLst/>
          </a:prstGeom>
          <a:noFill/>
        </p:spPr>
        <p:txBody>
          <a:bodyPr wrap="square" rtlCol="0">
            <a:spAutoFit/>
          </a:bodyPr>
          <a:lstStyle/>
          <a:p>
            <a:pPr algn="ctr"/>
            <a:r>
              <a:rPr lang="en-US" sz="2700" dirty="0" smtClean="0"/>
              <a:t>Cody Walker</a:t>
            </a:r>
            <a:endParaRPr lang="en-US" sz="2700" dirty="0"/>
          </a:p>
        </p:txBody>
      </p:sp>
      <p:pic>
        <p:nvPicPr>
          <p:cNvPr id="42" name="Picture 4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50825" y="18690954"/>
            <a:ext cx="5549015" cy="8979315"/>
          </a:xfrm>
          <a:prstGeom prst="rect">
            <a:avLst/>
          </a:prstGeom>
        </p:spPr>
      </p:pic>
      <p:pic>
        <p:nvPicPr>
          <p:cNvPr id="47" name="Picture 4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109284" y="17800060"/>
            <a:ext cx="8349916" cy="9961000"/>
          </a:xfrm>
          <a:prstGeom prst="rect">
            <a:avLst/>
          </a:prstGeom>
        </p:spPr>
      </p:pic>
      <p:pic>
        <p:nvPicPr>
          <p:cNvPr id="49" name="Picture 48"/>
          <p:cNvPicPr>
            <a:picLocks noChangeAspect="1"/>
          </p:cNvPicPr>
          <p:nvPr/>
        </p:nvPicPr>
        <p:blipFill>
          <a:blip r:embed="rId14"/>
          <a:stretch>
            <a:fillRect/>
          </a:stretch>
        </p:blipFill>
        <p:spPr>
          <a:xfrm>
            <a:off x="873965" y="12276999"/>
            <a:ext cx="15936927" cy="5561525"/>
          </a:xfrm>
          <a:prstGeom prst="rect">
            <a:avLst/>
          </a:prstGeom>
        </p:spPr>
      </p:pic>
      <p:pic>
        <p:nvPicPr>
          <p:cNvPr id="50" name="Picture 4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8237163" y="9506718"/>
            <a:ext cx="7046929" cy="8026722"/>
          </a:xfrm>
          <a:prstGeom prst="rect">
            <a:avLst/>
          </a:prstGeom>
        </p:spPr>
      </p:pic>
    </p:spTree>
    <p:extLst>
      <p:ext uri="{BB962C8B-B14F-4D97-AF65-F5344CB8AC3E}">
        <p14:creationId xmlns:p14="http://schemas.microsoft.com/office/powerpoint/2010/main" val="567650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517384785"/>
      </p:ext>
    </p:extLst>
  </p:cSld>
  <p:clrMapOvr>
    <a:masterClrMapping/>
  </p:clrMapOvr>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2127</TotalTime>
  <Words>514</Words>
  <Application>Microsoft Office PowerPoint</Application>
  <PresentationFormat>Custom</PresentationFormat>
  <Paragraphs>49</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Century Gothic</vt:lpstr>
      <vt:lpstr>Garamond</vt:lpstr>
      <vt:lpstr>Questrial</vt:lpstr>
      <vt:lpstr>Webdings</vt:lpstr>
      <vt:lpstr>Office Theme</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Rhodes, Tyler M. (LARC-E3)[SSAI DEVELOP]</cp:lastModifiedBy>
  <cp:revision>129</cp:revision>
  <dcterms:created xsi:type="dcterms:W3CDTF">2015-06-02T14:58:58Z</dcterms:created>
  <dcterms:modified xsi:type="dcterms:W3CDTF">2016-03-24T20:14:32Z</dcterms:modified>
</cp:coreProperties>
</file>