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57" r:id="rId4"/>
    <p:sldId id="260" r:id="rId5"/>
    <p:sldId id="259"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55" autoAdjust="0"/>
    <p:restoredTop sz="94660"/>
  </p:normalViewPr>
  <p:slideViewPr>
    <p:cSldViewPr snapToGrid="0" showGuides="1">
      <p:cViewPr varScale="1">
        <p:scale>
          <a:sx n="100" d="100"/>
          <a:sy n="100" d="100"/>
        </p:scale>
        <p:origin x="72"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45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744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6206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409307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A8B00F-1C8F-44F6-88DF-D063F4327A6C}" type="datetimeFigureOut">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167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8B00F-1C8F-44F6-88DF-D063F4327A6C}" type="datetimeFigureOut">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2776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8B00F-1C8F-44F6-88DF-D063F4327A6C}" type="datetimeFigureOut">
              <a:rPr lang="en-US" smtClean="0"/>
              <a:t>5/31/2019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2801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8B00F-1C8F-44F6-88DF-D063F4327A6C}" type="datetimeFigureOut">
              <a:rPr lang="en-US" smtClean="0"/>
              <a:t>5/31/2019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42447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8B00F-1C8F-44F6-88DF-D063F4327A6C}" type="datetimeFigureOut">
              <a:rPr lang="en-US" smtClean="0"/>
              <a:t>5/31/2019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88024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04727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170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8B00F-1C8F-44F6-88DF-D063F4327A6C}" type="datetimeFigureOut">
              <a:rPr lang="en-US" smtClean="0"/>
              <a:t>5/31/2019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A82DC-1C31-45E1-90F2-3D2083E267CB}" type="slidenum">
              <a:rPr lang="en-US" smtClean="0"/>
              <a:t>‹#›</a:t>
            </a:fld>
            <a:endParaRPr lang="en-US"/>
          </a:p>
        </p:txBody>
      </p:sp>
    </p:spTree>
    <p:extLst>
      <p:ext uri="{BB962C8B-B14F-4D97-AF65-F5344CB8AC3E}">
        <p14:creationId xmlns:p14="http://schemas.microsoft.com/office/powerpoint/2010/main" val="139458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1" y="0"/>
            <a:ext cx="12192000" cy="149551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1722" y="1690687"/>
            <a:ext cx="11014173" cy="4486275"/>
          </a:xfrm>
        </p:spPr>
        <p:txBody>
          <a:bodyPr>
            <a:normAutofit/>
          </a:bodyPr>
          <a:lstStyle/>
          <a:p>
            <a:pPr marL="0" indent="0">
              <a:buNone/>
            </a:pPr>
            <a:r>
              <a:rPr lang="en-US" sz="1400" dirty="0">
                <a:latin typeface="Century Gothic" panose="020B0502020202020204" pitchFamily="34" charset="0"/>
              </a:rPr>
              <a:t>Cite everything </a:t>
            </a:r>
            <a:r>
              <a:rPr lang="en-US" sz="1400" b="1" i="1" dirty="0">
                <a:solidFill>
                  <a:schemeClr val="accent1"/>
                </a:solidFill>
                <a:latin typeface="Century Gothic" panose="020B0502020202020204" pitchFamily="34" charset="0"/>
              </a:rPr>
              <a:t>TWICE</a:t>
            </a:r>
          </a:p>
          <a:p>
            <a:pPr lvl="1"/>
            <a:r>
              <a:rPr lang="en-US" sz="1100" dirty="0">
                <a:latin typeface="Century Gothic" panose="020B0502020202020204" pitchFamily="34" charset="0"/>
              </a:rPr>
              <a:t>Once in the video and again in the credits</a:t>
            </a:r>
          </a:p>
          <a:p>
            <a:pPr lvl="1"/>
            <a:r>
              <a:rPr lang="en-US" sz="1100" dirty="0">
                <a:latin typeface="Century Gothic" panose="020B0502020202020204" pitchFamily="34" charset="0"/>
              </a:rPr>
              <a:t>Know your creative commons licensing </a:t>
            </a:r>
          </a:p>
          <a:p>
            <a:pPr lvl="1"/>
            <a:r>
              <a:rPr lang="en-US" sz="1100" dirty="0">
                <a:latin typeface="Century Gothic" panose="020B0502020202020204" pitchFamily="34" charset="0"/>
              </a:rPr>
              <a:t>ASK if you are questioning a </a:t>
            </a:r>
            <a:r>
              <a:rPr lang="en-US" sz="1100" dirty="0" smtClean="0">
                <a:latin typeface="Century Gothic" panose="020B0502020202020204" pitchFamily="34" charset="0"/>
              </a:rPr>
              <a:t>source</a:t>
            </a:r>
          </a:p>
          <a:p>
            <a:pPr marL="0" indent="0">
              <a:buNone/>
            </a:pPr>
            <a:r>
              <a:rPr lang="en-US" sz="1400" dirty="0">
                <a:latin typeface="Century Gothic" panose="020B0502020202020204" pitchFamily="34" charset="0"/>
              </a:rPr>
              <a:t>You need a </a:t>
            </a:r>
            <a:r>
              <a:rPr lang="en-US" sz="1400" b="1" dirty="0">
                <a:solidFill>
                  <a:schemeClr val="accent1"/>
                </a:solidFill>
                <a:latin typeface="Century Gothic" panose="020B0502020202020204" pitchFamily="34" charset="0"/>
              </a:rPr>
              <a:t>media release from </a:t>
            </a:r>
            <a:r>
              <a:rPr lang="en-US" sz="1400" dirty="0">
                <a:latin typeface="Century Gothic" panose="020B0502020202020204" pitchFamily="34" charset="0"/>
              </a:rPr>
              <a:t>for </a:t>
            </a:r>
            <a:r>
              <a:rPr lang="en-US" sz="1400" i="1" dirty="0">
                <a:latin typeface="Century Gothic" panose="020B0502020202020204" pitchFamily="34" charset="0"/>
              </a:rPr>
              <a:t>anyone</a:t>
            </a:r>
            <a:r>
              <a:rPr lang="en-US" sz="1400" dirty="0">
                <a:latin typeface="Century Gothic" panose="020B0502020202020204" pitchFamily="34" charset="0"/>
              </a:rPr>
              <a:t> in the video</a:t>
            </a:r>
          </a:p>
          <a:p>
            <a:pPr marL="0" indent="0">
              <a:buNone/>
            </a:pPr>
            <a:r>
              <a:rPr lang="en-US" sz="1400" dirty="0">
                <a:latin typeface="Century Gothic" panose="020B0502020202020204" pitchFamily="34" charset="0"/>
              </a:rPr>
              <a:t>Everyone on your team </a:t>
            </a:r>
            <a:r>
              <a:rPr lang="en-US" sz="1400" i="1" u="sng" dirty="0">
                <a:latin typeface="Century Gothic" panose="020B0502020202020204" pitchFamily="34" charset="0"/>
              </a:rPr>
              <a:t>is not</a:t>
            </a:r>
            <a:r>
              <a:rPr lang="en-US" sz="1400" i="1" dirty="0">
                <a:latin typeface="Century Gothic" panose="020B0502020202020204" pitchFamily="34" charset="0"/>
              </a:rPr>
              <a:t> </a:t>
            </a:r>
            <a:r>
              <a:rPr lang="en-US" sz="1400" dirty="0">
                <a:latin typeface="Century Gothic" panose="020B0502020202020204" pitchFamily="34" charset="0"/>
              </a:rPr>
              <a:t>required to be seen or heard in the video</a:t>
            </a:r>
          </a:p>
          <a:p>
            <a:pPr marL="0" indent="0">
              <a:buNone/>
            </a:pPr>
            <a:r>
              <a:rPr lang="en-US" sz="1100" dirty="0">
                <a:latin typeface="Century Gothic" panose="020B0502020202020204" pitchFamily="34" charset="0"/>
              </a:rPr>
              <a:t>(It is recommended to show some type of team photo with names so you can </a:t>
            </a:r>
            <a:r>
              <a:rPr lang="en-US" sz="1100" dirty="0" smtClean="0">
                <a:latin typeface="Century Gothic" panose="020B0502020202020204" pitchFamily="34" charset="0"/>
              </a:rPr>
              <a:t>receive </a:t>
            </a:r>
            <a:r>
              <a:rPr lang="en-US" sz="1100" dirty="0">
                <a:latin typeface="Century Gothic" panose="020B0502020202020204" pitchFamily="34" charset="0"/>
              </a:rPr>
              <a:t>credit where credit is do)</a:t>
            </a:r>
          </a:p>
          <a:p>
            <a:pPr marL="0" indent="0">
              <a:buNone/>
            </a:pPr>
            <a:r>
              <a:rPr lang="en-US" sz="1400" dirty="0">
                <a:latin typeface="Century Gothic" panose="020B0502020202020204" pitchFamily="34" charset="0"/>
              </a:rPr>
              <a:t>Video </a:t>
            </a:r>
            <a:r>
              <a:rPr lang="en-US" sz="1400" i="1" u="sng" dirty="0">
                <a:latin typeface="Century Gothic" panose="020B0502020202020204" pitchFamily="34" charset="0"/>
              </a:rPr>
              <a:t>does not</a:t>
            </a:r>
            <a:r>
              <a:rPr lang="en-US" sz="1400" i="1" dirty="0">
                <a:latin typeface="Century Gothic" panose="020B0502020202020204" pitchFamily="34" charset="0"/>
              </a:rPr>
              <a:t> </a:t>
            </a:r>
            <a:r>
              <a:rPr lang="en-US" sz="1400" dirty="0">
                <a:latin typeface="Century Gothic" panose="020B0502020202020204" pitchFamily="34" charset="0"/>
              </a:rPr>
              <a:t>need to contain results, but </a:t>
            </a:r>
            <a:r>
              <a:rPr lang="en-US" sz="1400" dirty="0" smtClean="0">
                <a:latin typeface="Century Gothic" panose="020B0502020202020204" pitchFamily="34" charset="0"/>
              </a:rPr>
              <a:t>you </a:t>
            </a:r>
            <a:r>
              <a:rPr lang="en-US" sz="1400" dirty="0">
                <a:latin typeface="Century Gothic" panose="020B0502020202020204" pitchFamily="34" charset="0"/>
              </a:rPr>
              <a:t>are encouraged to incorporate </a:t>
            </a:r>
            <a:r>
              <a:rPr lang="en-US" sz="1400" dirty="0" smtClean="0">
                <a:latin typeface="Century Gothic" panose="020B0502020202020204" pitchFamily="34" charset="0"/>
              </a:rPr>
              <a:t>them</a:t>
            </a:r>
            <a:endParaRPr lang="en-US" sz="1400" dirty="0" smtClean="0"/>
          </a:p>
          <a:p>
            <a:pPr marL="0" indent="0">
              <a:buNone/>
            </a:pPr>
            <a:r>
              <a:rPr lang="en-US" sz="1400" b="1" dirty="0" smtClean="0">
                <a:solidFill>
                  <a:schemeClr val="accent1"/>
                </a:solidFill>
                <a:latin typeface="Century Gothic" panose="020B0502020202020204" pitchFamily="34" charset="0"/>
              </a:rPr>
              <a:t>MUST HAVES</a:t>
            </a:r>
            <a:r>
              <a:rPr lang="en-US" sz="1400" dirty="0" smtClean="0">
                <a:latin typeface="Century Gothic" panose="020B0502020202020204" pitchFamily="34" charset="0"/>
              </a:rPr>
              <a:t>: can put on any slide </a:t>
            </a:r>
          </a:p>
          <a:p>
            <a:pPr marL="682625">
              <a:spcBef>
                <a:spcPts val="500"/>
              </a:spcBef>
            </a:pPr>
            <a:r>
              <a:rPr lang="en-US" sz="1100" dirty="0">
                <a:latin typeface="Century Gothic" panose="020B0502020202020204" pitchFamily="34" charset="0"/>
              </a:rPr>
              <a:t>Partners</a:t>
            </a:r>
          </a:p>
          <a:p>
            <a:pPr marL="682625">
              <a:spcBef>
                <a:spcPts val="500"/>
              </a:spcBef>
            </a:pPr>
            <a:r>
              <a:rPr lang="en-US" sz="1100" dirty="0">
                <a:latin typeface="Century Gothic" panose="020B0502020202020204" pitchFamily="34" charset="0"/>
              </a:rPr>
              <a:t>Current </a:t>
            </a:r>
            <a:r>
              <a:rPr lang="en-US" sz="1100" dirty="0" smtClean="0">
                <a:latin typeface="Century Gothic" panose="020B0502020202020204" pitchFamily="34" charset="0"/>
              </a:rPr>
              <a:t>decision making and management</a:t>
            </a:r>
          </a:p>
          <a:p>
            <a:pPr marL="682625">
              <a:spcBef>
                <a:spcPts val="500"/>
              </a:spcBef>
            </a:pPr>
            <a:r>
              <a:rPr lang="en-US" sz="1100" dirty="0">
                <a:latin typeface="Century Gothic" panose="020B0502020202020204" pitchFamily="34" charset="0"/>
              </a:rPr>
              <a:t>Location/study </a:t>
            </a:r>
            <a:r>
              <a:rPr lang="en-US" sz="1100" dirty="0" smtClean="0">
                <a:latin typeface="Century Gothic" panose="020B0502020202020204" pitchFamily="34" charset="0"/>
              </a:rPr>
              <a:t>area</a:t>
            </a:r>
          </a:p>
          <a:p>
            <a:pPr marL="682625">
              <a:spcBef>
                <a:spcPts val="500"/>
              </a:spcBef>
            </a:pPr>
            <a:r>
              <a:rPr lang="en-US" sz="1100" dirty="0" smtClean="0">
                <a:latin typeface="Century Gothic" panose="020B0502020202020204" pitchFamily="34" charset="0"/>
              </a:rPr>
              <a:t>Objectives</a:t>
            </a:r>
          </a:p>
          <a:p>
            <a:pPr marL="682625">
              <a:spcBef>
                <a:spcPts val="500"/>
              </a:spcBef>
            </a:pPr>
            <a:r>
              <a:rPr lang="en-US" sz="1100" dirty="0" smtClean="0">
                <a:latin typeface="Century Gothic" panose="020B0502020202020204" pitchFamily="34" charset="0"/>
              </a:rPr>
              <a:t>NASA </a:t>
            </a:r>
            <a:r>
              <a:rPr lang="en-US" sz="1100" dirty="0">
                <a:latin typeface="Century Gothic" panose="020B0502020202020204" pitchFamily="34" charset="0"/>
              </a:rPr>
              <a:t>Earth observations used </a:t>
            </a:r>
          </a:p>
          <a:p>
            <a:pPr marL="682625">
              <a:spcBef>
                <a:spcPts val="500"/>
              </a:spcBef>
            </a:pPr>
            <a:r>
              <a:rPr lang="en-US" sz="1100" dirty="0" smtClean="0">
                <a:latin typeface="Century Gothic" panose="020B0502020202020204" pitchFamily="34" charset="0"/>
              </a:rPr>
              <a:t>Solution/end </a:t>
            </a:r>
            <a:r>
              <a:rPr lang="en-US" sz="1100" dirty="0" smtClean="0">
                <a:latin typeface="Century Gothic" panose="020B0502020202020204" pitchFamily="34" charset="0"/>
              </a:rPr>
              <a:t>products</a:t>
            </a:r>
            <a:endParaRPr lang="en-US" sz="1100" dirty="0">
              <a:latin typeface="Century Gothic" panose="020B0502020202020204" pitchFamily="34" charset="0"/>
            </a:endParaRPr>
          </a:p>
          <a:p>
            <a:pPr marL="682625">
              <a:spcBef>
                <a:spcPts val="500"/>
              </a:spcBef>
            </a:pPr>
            <a:r>
              <a:rPr lang="en-US" sz="1100" dirty="0" smtClean="0">
                <a:latin typeface="Century Gothic" panose="020B0502020202020204" pitchFamily="34" charset="0"/>
              </a:rPr>
              <a:t>Partner benefit</a:t>
            </a:r>
            <a:endParaRPr lang="en-US" sz="1100" dirty="0">
              <a:latin typeface="Century Gothic" panose="020B0502020202020204" pitchFamily="34" charset="0"/>
            </a:endParaRPr>
          </a:p>
          <a:p>
            <a:pPr marL="0" indent="0">
              <a:buNone/>
            </a:pPr>
            <a:r>
              <a:rPr lang="en-US" sz="1400" dirty="0" smtClean="0">
                <a:latin typeface="Century Gothic" panose="020B0502020202020204" pitchFamily="34" charset="0"/>
              </a:rPr>
              <a:t>Practice </a:t>
            </a:r>
            <a:r>
              <a:rPr lang="en-US" sz="1400" i="1" dirty="0" smtClean="0">
                <a:latin typeface="Century Gothic" panose="020B0502020202020204" pitchFamily="34" charset="0"/>
              </a:rPr>
              <a:t>speaking</a:t>
            </a:r>
            <a:r>
              <a:rPr lang="en-US" sz="1400" dirty="0" smtClean="0">
                <a:latin typeface="Century Gothic" panose="020B0502020202020204" pitchFamily="34" charset="0"/>
              </a:rPr>
              <a:t> your script! </a:t>
            </a:r>
          </a:p>
          <a:p>
            <a:pPr marL="0" indent="0">
              <a:buNone/>
            </a:pPr>
            <a:endParaRPr lang="en-US" sz="1400" dirty="0">
              <a:latin typeface="Century Gothic" panose="020B0502020202020204" pitchFamily="34" charset="0"/>
            </a:endParaRPr>
          </a:p>
        </p:txBody>
      </p:sp>
      <p:sp>
        <p:nvSpPr>
          <p:cNvPr id="7" name="Title 1"/>
          <p:cNvSpPr>
            <a:spLocks noGrp="1"/>
          </p:cNvSpPr>
          <p:nvPr>
            <p:ph type="title"/>
          </p:nvPr>
        </p:nvSpPr>
        <p:spPr>
          <a:xfrm>
            <a:off x="601721" y="365125"/>
            <a:ext cx="7909889" cy="1325563"/>
          </a:xfrm>
        </p:spPr>
        <p:txBody>
          <a:bodyPr/>
          <a:lstStyle/>
          <a:p>
            <a:r>
              <a:rPr lang="en-US" dirty="0" smtClean="0">
                <a:solidFill>
                  <a:schemeClr val="bg1"/>
                </a:solidFill>
                <a:latin typeface="Century Gothic" panose="020B0502020202020204" pitchFamily="34" charset="0"/>
              </a:rPr>
              <a:t>Project Video Outline</a:t>
            </a:r>
            <a:endParaRPr lang="en-US" dirty="0">
              <a:solidFill>
                <a:schemeClr val="bg1"/>
              </a:solidFill>
              <a:latin typeface="Century Gothic" panose="020B0502020202020204" pitchFamily="34" charset="0"/>
            </a:endParaRPr>
          </a:p>
        </p:txBody>
      </p:sp>
      <p:sp>
        <p:nvSpPr>
          <p:cNvPr id="12" name="TextBox 11"/>
          <p:cNvSpPr txBox="1"/>
          <p:nvPr/>
        </p:nvSpPr>
        <p:spPr>
          <a:xfrm>
            <a:off x="5081010" y="5822452"/>
            <a:ext cx="1286849"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Audience</a:t>
            </a:r>
            <a:endParaRPr lang="en-US" b="1" dirty="0">
              <a:solidFill>
                <a:schemeClr val="tx2"/>
              </a:solidFill>
              <a:latin typeface="Century Gothic" panose="020B0502020202020204" pitchFamily="34" charset="0"/>
            </a:endParaRPr>
          </a:p>
        </p:txBody>
      </p:sp>
      <p:sp>
        <p:nvSpPr>
          <p:cNvPr id="14" name="TextBox 13"/>
          <p:cNvSpPr txBox="1"/>
          <p:nvPr/>
        </p:nvSpPr>
        <p:spPr>
          <a:xfrm>
            <a:off x="10367279"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Solution</a:t>
            </a:r>
            <a:endParaRPr lang="en-US" b="1" dirty="0">
              <a:solidFill>
                <a:schemeClr val="tx2"/>
              </a:solidFill>
              <a:latin typeface="Century Gothic" panose="020B0502020202020204" pitchFamily="34" charset="0"/>
            </a:endParaRPr>
          </a:p>
        </p:txBody>
      </p:sp>
      <p:sp>
        <p:nvSpPr>
          <p:cNvPr id="15" name="TextBox 14"/>
          <p:cNvSpPr txBox="1"/>
          <p:nvPr/>
        </p:nvSpPr>
        <p:spPr>
          <a:xfrm>
            <a:off x="8951346" y="4270913"/>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Climax</a:t>
            </a:r>
            <a:endParaRPr lang="en-US" b="1" dirty="0">
              <a:solidFill>
                <a:schemeClr val="tx2"/>
              </a:solidFill>
              <a:latin typeface="Century Gothic" panose="020B0502020202020204" pitchFamily="34" charset="0"/>
            </a:endParaRPr>
          </a:p>
        </p:txBody>
      </p:sp>
      <p:sp>
        <p:nvSpPr>
          <p:cNvPr id="16" name="TextBox 15"/>
          <p:cNvSpPr txBox="1"/>
          <p:nvPr/>
        </p:nvSpPr>
        <p:spPr>
          <a:xfrm>
            <a:off x="6382045" y="5822452"/>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Setting</a:t>
            </a:r>
            <a:endParaRPr lang="en-US" b="1" dirty="0">
              <a:solidFill>
                <a:schemeClr val="tx2"/>
              </a:solidFill>
              <a:latin typeface="Century Gothic" panose="020B0502020202020204" pitchFamily="34" charset="0"/>
            </a:endParaRPr>
          </a:p>
        </p:txBody>
      </p:sp>
      <p:sp>
        <p:nvSpPr>
          <p:cNvPr id="17" name="TextBox 16"/>
          <p:cNvSpPr txBox="1"/>
          <p:nvPr/>
        </p:nvSpPr>
        <p:spPr>
          <a:xfrm>
            <a:off x="5081010" y="5487531"/>
            <a:ext cx="990470"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Tone</a:t>
            </a:r>
            <a:endParaRPr lang="en-US" b="1" dirty="0">
              <a:solidFill>
                <a:schemeClr val="tx2"/>
              </a:solidFill>
              <a:latin typeface="Century Gothic" panose="020B0502020202020204" pitchFamily="34" charset="0"/>
            </a:endParaRPr>
          </a:p>
        </p:txBody>
      </p:sp>
      <p:cxnSp>
        <p:nvCxnSpPr>
          <p:cNvPr id="25" name="Straight Connector 24"/>
          <p:cNvCxnSpPr/>
          <p:nvPr/>
        </p:nvCxnSpPr>
        <p:spPr>
          <a:xfrm flipV="1">
            <a:off x="7695251" y="4718283"/>
            <a:ext cx="1895570" cy="151606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555480" y="4718283"/>
            <a:ext cx="1796125" cy="150405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6392093" y="6234348"/>
            <a:ext cx="131320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559048"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Concern</a:t>
            </a:r>
            <a:endParaRPr lang="en-US" b="1" dirty="0">
              <a:solidFill>
                <a:schemeClr val="tx2"/>
              </a:solidFill>
              <a:latin typeface="Century Gothic" panose="020B0502020202020204" pitchFamily="34" charset="0"/>
            </a:endParaRPr>
          </a:p>
        </p:txBody>
      </p:sp>
      <p:sp>
        <p:nvSpPr>
          <p:cNvPr id="52" name="TextBox 51"/>
          <p:cNvSpPr txBox="1"/>
          <p:nvPr/>
        </p:nvSpPr>
        <p:spPr>
          <a:xfrm>
            <a:off x="8152222" y="1798314"/>
            <a:ext cx="3199383" cy="800219"/>
          </a:xfrm>
          <a:prstGeom prst="rect">
            <a:avLst/>
          </a:prstGeom>
          <a:noFill/>
        </p:spPr>
        <p:txBody>
          <a:bodyPr wrap="square" rtlCol="0">
            <a:spAutoFit/>
          </a:bodyPr>
          <a:lstStyle/>
          <a:p>
            <a:r>
              <a:rPr lang="en-US" sz="3200" dirty="0" smtClean="0">
                <a:solidFill>
                  <a:schemeClr val="accent1"/>
                </a:solidFill>
                <a:latin typeface="Franklin Gothic Medium Cond" panose="020B0606030402020204" pitchFamily="34" charset="0"/>
              </a:rPr>
              <a:t>Have Fun! </a:t>
            </a:r>
            <a:r>
              <a:rPr lang="en-US" sz="1400" dirty="0" smtClean="0">
                <a:solidFill>
                  <a:schemeClr val="accent1"/>
                </a:solidFill>
                <a:latin typeface="Franklin Gothic Medium Cond" panose="020B0606030402020204" pitchFamily="34" charset="0"/>
              </a:rPr>
              <a:t>But stay professional, you may show this to your next employer </a:t>
            </a:r>
          </a:p>
        </p:txBody>
      </p:sp>
    </p:spTree>
    <p:extLst>
      <p:ext uri="{BB962C8B-B14F-4D97-AF65-F5344CB8AC3E}">
        <p14:creationId xmlns:p14="http://schemas.microsoft.com/office/powerpoint/2010/main" val="239199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Opening</a:t>
            </a:r>
            <a:endParaRPr lang="en-US" dirty="0">
              <a:solidFill>
                <a:schemeClr val="accent1"/>
              </a:solidFill>
              <a:latin typeface="Century Gothic" panose="020B0502020202020204" pitchFamily="34" charset="0"/>
            </a:endParaRPr>
          </a:p>
        </p:txBody>
      </p:sp>
      <p:sp>
        <p:nvSpPr>
          <p:cNvPr id="11" name="Rectangle 10"/>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3" name="Rectangle 12"/>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149" t="604" r="636" b="-1"/>
          <a:stretch/>
        </p:blipFill>
        <p:spPr>
          <a:xfrm>
            <a:off x="7964302" y="826295"/>
            <a:ext cx="3674691" cy="209326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598070802"/>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DEVELOP Introductory clip fade to white</a:t>
                      </a:r>
                    </a:p>
                    <a:p>
                      <a:r>
                        <a:rPr lang="en-US" sz="1100" dirty="0" smtClean="0">
                          <a:latin typeface="Century Gothic" panose="020B0502020202020204" pitchFamily="34" charset="0"/>
                        </a:rPr>
                        <a:t>Title page </a:t>
                      </a:r>
                      <a:endParaRPr lang="en-US" sz="1100" b="0" dirty="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Tree>
    <p:extLst>
      <p:ext uri="{BB962C8B-B14F-4D97-AF65-F5344CB8AC3E}">
        <p14:creationId xmlns:p14="http://schemas.microsoft.com/office/powerpoint/2010/main" val="7936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2473268618"/>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
        <p:nvSpPr>
          <p:cNvPr id="13" name="Title 1"/>
          <p:cNvSpPr txBox="1">
            <a:spLocks/>
          </p:cNvSpPr>
          <p:nvPr/>
        </p:nvSpPr>
        <p:spPr>
          <a:xfrm>
            <a:off x="601722" y="365125"/>
            <a:ext cx="54942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chemeClr val="accent1"/>
                </a:solidFill>
                <a:latin typeface="Century Gothic" panose="020B0502020202020204" pitchFamily="34" charset="0"/>
              </a:rPr>
              <a:t>Setting</a:t>
            </a:r>
            <a:endParaRPr lang="en-US" dirty="0">
              <a:solidFill>
                <a:schemeClr val="accent1"/>
              </a:solidFill>
              <a:latin typeface="Century Gothic" panose="020B0502020202020204" pitchFamily="34" charset="0"/>
            </a:endParaRPr>
          </a:p>
        </p:txBody>
      </p:sp>
      <p:sp>
        <p:nvSpPr>
          <p:cNvPr id="14" name="Rectangle 13"/>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5" name="Rectangle 14"/>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83267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74230220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Concern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3824558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381596218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Climax</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2957455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529490169"/>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Solution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56906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6" name="Rectangle 15"/>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05573469"/>
              </p:ext>
            </p:extLst>
          </p:nvPr>
        </p:nvGraphicFramePr>
        <p:xfrm>
          <a:off x="601722" y="1872928"/>
          <a:ext cx="6528652" cy="4270749"/>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xmlns="" val="1147161773"/>
                    </a:ext>
                  </a:extLst>
                </a:gridCol>
                <a:gridCol w="5435125">
                  <a:extLst>
                    <a:ext uri="{9D8B030D-6E8A-4147-A177-3AD203B41FA5}">
                      <a16:colId xmlns:a16="http://schemas.microsoft.com/office/drawing/2014/main" xmlns="" val="1149728244"/>
                    </a:ext>
                  </a:extLst>
                </a:gridCol>
              </a:tblGrid>
              <a:tr h="789885">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4071298164"/>
                  </a:ext>
                </a:extLst>
              </a:tr>
              <a:tr h="2763297">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pPr lvl="0"/>
                      <a:r>
                        <a:rPr lang="en-US" sz="1200" dirty="0" smtClean="0">
                          <a:latin typeface="Century Gothic" panose="020B0502020202020204" pitchFamily="34" charset="0"/>
                        </a:rPr>
                        <a:t>The following three statements </a:t>
                      </a:r>
                      <a:r>
                        <a:rPr lang="en-US" sz="1200" b="1" u="sng" dirty="0" smtClean="0">
                          <a:latin typeface="Century Gothic" panose="020B0502020202020204" pitchFamily="34" charset="0"/>
                        </a:rPr>
                        <a:t>must</a:t>
                      </a:r>
                      <a:r>
                        <a:rPr lang="en-US" sz="1200" dirty="0" smtClean="0">
                          <a:latin typeface="Century Gothic" panose="020B0502020202020204" pitchFamily="34" charset="0"/>
                        </a:rPr>
                        <a:t> be included in the credits (before the DEVELOP closing clip) of every VPS video:</a:t>
                      </a:r>
                    </a:p>
                    <a:p>
                      <a:pPr marL="0" indent="0">
                        <a:buNone/>
                      </a:pPr>
                      <a:endParaRPr lang="en-US" sz="1200" dirty="0" smtClean="0">
                        <a:latin typeface="Century Gothic" panose="020B0502020202020204" pitchFamily="34" charset="0"/>
                      </a:endParaRPr>
                    </a:p>
                    <a:p>
                      <a:pPr marL="457200" lvl="1" algn="l" defTabSz="914400" rtl="0" eaLnBrk="1" latinLnBrk="0" hangingPunct="1"/>
                      <a:r>
                        <a:rPr lang="en-US" sz="1000" i="1" kern="1200" dirty="0" smtClean="0">
                          <a:solidFill>
                            <a:schemeClr val="tx1"/>
                          </a:solidFill>
                          <a:latin typeface="Century Gothic" panose="020B0502020202020204" pitchFamily="34" charset="0"/>
                          <a:ea typeface="+mn-ea"/>
                          <a:cs typeface="+mn-cs"/>
                        </a:rPr>
                        <a:t>This material is based upon work supported by NASA through contract NNL16AA05C.</a:t>
                      </a:r>
                      <a:r>
                        <a:rPr lang="en-US" sz="1000" dirty="0" smtClean="0">
                          <a:latin typeface="Century Gothic" panose="020B0502020202020204" pitchFamily="34" charset="0"/>
                        </a:rPr>
                        <a:t/>
                      </a:r>
                      <a:br>
                        <a:rPr lang="en-US" sz="1000" dirty="0" smtClean="0">
                          <a:latin typeface="Century Gothic" panose="020B0502020202020204" pitchFamily="34" charset="0"/>
                        </a:rPr>
                      </a:br>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Any opinions, findings, and conclusions or recommendations expressed in this material are those of the author(s) and do not necessarily reflect the views of the National Aeronautics and Space Administration (NASA).</a:t>
                      </a:r>
                      <a:endParaRPr lang="en-US" sz="1000" dirty="0" smtClean="0">
                        <a:latin typeface="Century Gothic" panose="020B0502020202020204" pitchFamily="34" charset="0"/>
                      </a:endParaRPr>
                    </a:p>
                    <a:p>
                      <a:pPr lvl="0"/>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NPR 2200.2C D.6.4.1: Trade names and trademarks are used in this report for identification only. Their usage does not constitute an official endorsement, either expressed or implied, by the National Aeronautics and Space Administration.</a:t>
                      </a:r>
                    </a:p>
                    <a:p>
                      <a:pPr lvl="1"/>
                      <a:endParaRPr lang="en-US" sz="1200" i="1" dirty="0" smtClean="0">
                        <a:latin typeface="Century Gothic" panose="020B0502020202020204" pitchFamily="34" charset="0"/>
                      </a:endParaRPr>
                    </a:p>
                    <a:p>
                      <a:pPr marL="0" lvl="1" indent="0"/>
                      <a:r>
                        <a:rPr lang="en-US" sz="1200" i="0" dirty="0" smtClean="0">
                          <a:latin typeface="Century Gothic" panose="020B0502020202020204" pitchFamily="34" charset="0"/>
                        </a:rPr>
                        <a:t>DEVELOP</a:t>
                      </a:r>
                      <a:r>
                        <a:rPr lang="en-US" sz="1200" i="0" baseline="0" dirty="0" smtClean="0">
                          <a:latin typeface="Century Gothic" panose="020B0502020202020204" pitchFamily="34" charset="0"/>
                        </a:rPr>
                        <a:t> closing clip </a:t>
                      </a:r>
                      <a:endParaRPr lang="en-US" sz="1200" i="0" dirty="0" smtClean="0">
                        <a:latin typeface="Century Gothic" panose="020B0502020202020204" pitchFamily="34" charset="0"/>
                      </a:endParaRPr>
                    </a:p>
                  </a:txBody>
                  <a:tcPr/>
                </a:tc>
                <a:extLst>
                  <a:ext uri="{0D108BD9-81ED-4DB2-BD59-A6C34878D82A}">
                    <a16:rowId xmlns:a16="http://schemas.microsoft.com/office/drawing/2014/main" xmlns=""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xmlns="" val="2875988475"/>
                  </a:ext>
                </a:extLst>
              </a:tr>
            </a:tbl>
          </a:graphicData>
        </a:graphic>
      </p:graphicFrame>
      <p:sp>
        <p:nvSpPr>
          <p:cNvPr id="13"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Closing</a:t>
            </a:r>
            <a:endParaRPr lang="en-US" dirty="0">
              <a:solidFill>
                <a:schemeClr val="accent1"/>
              </a:solidFill>
              <a:latin typeface="Century Gothic" panose="020B05020202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1544" y="3796757"/>
            <a:ext cx="3640208" cy="2182465"/>
          </a:xfrm>
          <a:prstGeom prst="rect">
            <a:avLst/>
          </a:prstGeom>
        </p:spPr>
      </p:pic>
    </p:spTree>
    <p:extLst>
      <p:ext uri="{BB962C8B-B14F-4D97-AF65-F5344CB8AC3E}">
        <p14:creationId xmlns:p14="http://schemas.microsoft.com/office/powerpoint/2010/main" val="198489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21513</TotalTime>
  <Words>239</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Century Gothic</vt:lpstr>
      <vt:lpstr>Franklin Gothic Medium Cond</vt:lpstr>
      <vt:lpstr>Office Theme</vt:lpstr>
      <vt:lpstr>Project Video Outline</vt:lpstr>
      <vt:lpstr>Opening</vt:lpstr>
      <vt:lpstr>PowerPoint Presentation</vt:lpstr>
      <vt:lpstr>Concern</vt:lpstr>
      <vt:lpstr>Climax</vt:lpstr>
      <vt:lpstr>Solution</vt:lpstr>
      <vt:lpstr>Closing</vt:lpstr>
    </vt:vector>
  </TitlesOfParts>
  <Company>UAH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Kathrene Garcia</dc:creator>
  <cp:lastModifiedBy>Acdan, Juanito J. (ARC-SGE)[SSAI DEVELOP]</cp:lastModifiedBy>
  <cp:revision>29</cp:revision>
  <dcterms:created xsi:type="dcterms:W3CDTF">2019-01-10T20:01:51Z</dcterms:created>
  <dcterms:modified xsi:type="dcterms:W3CDTF">2019-05-31T20:56:42Z</dcterms:modified>
</cp:coreProperties>
</file>