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16C"/>
    <a:srgbClr val="FADF82"/>
    <a:srgbClr val="5B9BD5"/>
    <a:srgbClr val="3E96A8"/>
    <a:srgbClr val="99A893"/>
    <a:srgbClr val="9995A8"/>
    <a:srgbClr val="006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96433" autoAdjust="0"/>
  </p:normalViewPr>
  <p:slideViewPr>
    <p:cSldViewPr snapToGrid="0">
      <p:cViewPr varScale="1">
        <p:scale>
          <a:sx n="109" d="100"/>
          <a:sy n="109" d="100"/>
        </p:scale>
        <p:origin x="70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C5CD5-963D-4F93-BF1C-69E362E04C83}" type="datetimeFigureOut">
              <a:rPr lang="en-US" smtClean="0"/>
              <a:t>8/27/2018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FD154D-EC49-4BB9-80D0-440E5136F994}" type="slidenum">
              <a:rPr lang="en-US" smtClean="0"/>
              <a:t>‹#›</a:t>
            </a:fld>
            <a:endParaRPr lang="en-US"/>
          </a:p>
        </p:txBody>
      </p:sp>
    </p:spTree>
    <p:extLst>
      <p:ext uri="{BB962C8B-B14F-4D97-AF65-F5344CB8AC3E}">
        <p14:creationId xmlns:p14="http://schemas.microsoft.com/office/powerpoint/2010/main" val="1295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needs to be updated.</a:t>
            </a:r>
            <a:endParaRPr lang="en-US" dirty="0"/>
          </a:p>
        </p:txBody>
      </p:sp>
      <p:sp>
        <p:nvSpPr>
          <p:cNvPr id="4" name="Slide Number Placeholder 3"/>
          <p:cNvSpPr>
            <a:spLocks noGrp="1"/>
          </p:cNvSpPr>
          <p:nvPr>
            <p:ph type="sldNum" sz="quarter" idx="10"/>
          </p:nvPr>
        </p:nvSpPr>
        <p:spPr/>
        <p:txBody>
          <a:bodyPr/>
          <a:lstStyle/>
          <a:p>
            <a:fld id="{E5FD154D-EC49-4BB9-80D0-440E5136F994}" type="slidenum">
              <a:rPr lang="en-US" smtClean="0"/>
              <a:t>4</a:t>
            </a:fld>
            <a:endParaRPr lang="en-US"/>
          </a:p>
        </p:txBody>
      </p:sp>
    </p:spTree>
    <p:extLst>
      <p:ext uri="{BB962C8B-B14F-4D97-AF65-F5344CB8AC3E}">
        <p14:creationId xmlns:p14="http://schemas.microsoft.com/office/powerpoint/2010/main" val="158506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up to date?</a:t>
            </a:r>
            <a:endParaRPr lang="en-US" dirty="0"/>
          </a:p>
        </p:txBody>
      </p:sp>
      <p:sp>
        <p:nvSpPr>
          <p:cNvPr id="4" name="Slide Number Placeholder 3"/>
          <p:cNvSpPr>
            <a:spLocks noGrp="1"/>
          </p:cNvSpPr>
          <p:nvPr>
            <p:ph type="sldNum" sz="quarter" idx="10"/>
          </p:nvPr>
        </p:nvSpPr>
        <p:spPr/>
        <p:txBody>
          <a:bodyPr/>
          <a:lstStyle/>
          <a:p>
            <a:fld id="{E5FD154D-EC49-4BB9-80D0-440E5136F994}" type="slidenum">
              <a:rPr lang="en-US" smtClean="0"/>
              <a:t>10</a:t>
            </a:fld>
            <a:endParaRPr lang="en-US"/>
          </a:p>
        </p:txBody>
      </p:sp>
    </p:spTree>
    <p:extLst>
      <p:ext uri="{BB962C8B-B14F-4D97-AF65-F5344CB8AC3E}">
        <p14:creationId xmlns:p14="http://schemas.microsoft.com/office/powerpoint/2010/main" val="2228750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Confirm EO/EOS</a:t>
            </a:r>
            <a:r>
              <a:rPr lang="en-US" baseline="0" dirty="0" smtClean="0"/>
              <a:t> missions</a:t>
            </a:r>
            <a:endParaRPr lang="en-US" dirty="0"/>
          </a:p>
        </p:txBody>
      </p:sp>
      <p:sp>
        <p:nvSpPr>
          <p:cNvPr id="4" name="Slide Number Placeholder 3"/>
          <p:cNvSpPr>
            <a:spLocks noGrp="1"/>
          </p:cNvSpPr>
          <p:nvPr>
            <p:ph type="sldNum" sz="quarter" idx="10"/>
          </p:nvPr>
        </p:nvSpPr>
        <p:spPr/>
        <p:txBody>
          <a:bodyPr/>
          <a:lstStyle/>
          <a:p>
            <a:fld id="{E5FD154D-EC49-4BB9-80D0-440E5136F994}" type="slidenum">
              <a:rPr lang="en-US" smtClean="0"/>
              <a:t>11</a:t>
            </a:fld>
            <a:endParaRPr lang="en-US"/>
          </a:p>
        </p:txBody>
      </p:sp>
    </p:spTree>
    <p:extLst>
      <p:ext uri="{BB962C8B-B14F-4D97-AF65-F5344CB8AC3E}">
        <p14:creationId xmlns:p14="http://schemas.microsoft.com/office/powerpoint/2010/main" val="2505266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64870"/>
          <a:stretch/>
        </p:blipFill>
        <p:spPr>
          <a:xfrm rot="10800000">
            <a:off x="0" y="2407389"/>
            <a:ext cx="12192000" cy="196959"/>
          </a:xfrm>
          <a:prstGeom prst="rect">
            <a:avLst/>
          </a:prstGeom>
        </p:spPr>
      </p:pic>
      <p:sp>
        <p:nvSpPr>
          <p:cNvPr id="30" name="Rectangle 29"/>
          <p:cNvSpPr/>
          <p:nvPr userDrawn="1"/>
        </p:nvSpPr>
        <p:spPr>
          <a:xfrm>
            <a:off x="0" y="0"/>
            <a:ext cx="12192000" cy="2408758"/>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86521" y="788406"/>
            <a:ext cx="10047643" cy="1229100"/>
          </a:xfrm>
          <a:noFill/>
        </p:spPr>
        <p:txBody>
          <a:bodyPr anchor="b">
            <a:normAutofit/>
          </a:bodyPr>
          <a:lstStyle>
            <a:lvl1pPr algn="ctr">
              <a:defRPr sz="5400" kern="1200" spc="800" baseline="0">
                <a:solidFill>
                  <a:schemeClr val="bg1"/>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in fact,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2866" y="4624733"/>
            <a:ext cx="1338177" cy="1354142"/>
          </a:xfrm>
          <a:prstGeom prst="rect">
            <a:avLst/>
          </a:prstGeom>
        </p:spPr>
      </p:pic>
    </p:spTree>
    <p:extLst>
      <p:ext uri="{BB962C8B-B14F-4D97-AF65-F5344CB8AC3E}">
        <p14:creationId xmlns:p14="http://schemas.microsoft.com/office/powerpoint/2010/main" val="39347511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err="1" smtClean="0"/>
              <a:t>Woah</a:t>
            </a:r>
            <a:r>
              <a:rPr lang="en-US" dirty="0" smtClean="0"/>
              <a:t> Wait</a:t>
            </a:r>
            <a:endParaRPr lang="en-US" dirty="0"/>
          </a:p>
        </p:txBody>
      </p:sp>
      <p:sp>
        <p:nvSpPr>
          <p:cNvPr id="3" name="Vertical Text Placeholder 2"/>
          <p:cNvSpPr>
            <a:spLocks noGrp="1"/>
          </p:cNvSpPr>
          <p:nvPr>
            <p:ph type="body" orient="vert" idx="1" hasCustomPrompt="1"/>
          </p:nvPr>
        </p:nvSpPr>
        <p:spPr>
          <a:xfrm>
            <a:off x="764221" y="1044329"/>
            <a:ext cx="10668245" cy="5081788"/>
          </a:xfrm>
        </p:spPr>
        <p:txBody>
          <a:bodyPr vert="eaVert"/>
          <a:lstStyle>
            <a:lvl1pPr>
              <a:defRPr baseline="0"/>
            </a:lvl1pPr>
            <a:lvl2pPr>
              <a:defRPr/>
            </a:lvl2pPr>
            <a:lvl3pPr>
              <a:defRPr/>
            </a:lvl3pPr>
            <a:lvl4pPr>
              <a:defRPr/>
            </a:lvl4pPr>
            <a:lvl5pPr>
              <a:defRPr baseline="0"/>
            </a:lvl5pPr>
          </a:lstStyle>
          <a:p>
            <a:pPr lvl="0"/>
            <a:r>
              <a:rPr lang="en-US" dirty="0" smtClean="0"/>
              <a:t>OH NO</a:t>
            </a:r>
          </a:p>
          <a:p>
            <a:pPr lvl="1"/>
            <a:r>
              <a:rPr lang="en-US" dirty="0" smtClean="0"/>
              <a:t>WHY IS EVERYTHING SIDEWAYS</a:t>
            </a:r>
          </a:p>
          <a:p>
            <a:pPr lvl="2"/>
            <a:r>
              <a:rPr lang="en-US" dirty="0" smtClean="0"/>
              <a:t>OH JEEZE SOMEONE HELP</a:t>
            </a:r>
          </a:p>
          <a:p>
            <a:pPr lvl="3"/>
            <a:r>
              <a:rPr lang="en-US" dirty="0" smtClean="0"/>
              <a:t>AAAAAAA</a:t>
            </a:r>
          </a:p>
          <a:p>
            <a:pPr lvl="4"/>
            <a:r>
              <a:rPr lang="en-US" dirty="0" smtClean="0"/>
              <a:t>ISAAC NEWTON WAS WROOOOOONG</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11" name="Group 10"/>
          <p:cNvGrpSpPr/>
          <p:nvPr userDrawn="1"/>
        </p:nvGrpSpPr>
        <p:grpSpPr>
          <a:xfrm>
            <a:off x="-40395" y="978947"/>
            <a:ext cx="12263351" cy="52134"/>
            <a:chOff x="-651448" y="1830457"/>
            <a:chExt cx="12005248" cy="46687"/>
          </a:xfrm>
        </p:grpSpPr>
        <p:sp>
          <p:nvSpPr>
            <p:cNvPr id="12" name="Parallelogram 11"/>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92763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613821"/>
          </a:xfrm>
        </p:spPr>
        <p:txBody>
          <a:bodyPr>
            <a:normAutofit/>
          </a:bodyPr>
          <a:lstStyle>
            <a:lvl1pPr>
              <a:defRPr sz="3200">
                <a:solidFill>
                  <a:srgbClr val="13416C"/>
                </a:solidFill>
              </a:defRPr>
            </a:lvl1pPr>
          </a:lstStyle>
          <a:p>
            <a:r>
              <a:rPr lang="en-US" dirty="0" smtClean="0"/>
              <a:t>Slide Title</a:t>
            </a:r>
            <a:endParaRPr lang="en-US" dirty="0"/>
          </a:p>
        </p:txBody>
      </p:sp>
      <p:sp>
        <p:nvSpPr>
          <p:cNvPr id="3" name="Content Placeholder 2"/>
          <p:cNvSpPr>
            <a:spLocks noGrp="1"/>
          </p:cNvSpPr>
          <p:nvPr>
            <p:ph idx="1" hasCustomPrompt="1"/>
          </p:nvPr>
        </p:nvSpPr>
        <p:spPr>
          <a:xfrm>
            <a:off x="838200" y="1183341"/>
            <a:ext cx="10515600" cy="4993622"/>
          </a:xfrm>
        </p:spPr>
        <p:txBody>
          <a:bodyPr/>
          <a:lstStyle>
            <a:lvl1pPr>
              <a:defRPr/>
            </a:lvl1pPr>
            <a:lvl2pPr>
              <a:defRPr/>
            </a:lvl2pPr>
            <a:lvl3pPr>
              <a:defRPr/>
            </a:lvl3pPr>
            <a:lvl4pPr>
              <a:defRPr baseline="0"/>
            </a:lvl4pPr>
            <a:lvl5pPr>
              <a:defRPr/>
            </a:lvl5p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p>
        </p:txBody>
      </p:sp>
      <p:grpSp>
        <p:nvGrpSpPr>
          <p:cNvPr id="7" name="Group 6"/>
          <p:cNvGrpSpPr/>
          <p:nvPr userDrawn="1"/>
        </p:nvGrpSpPr>
        <p:grpSpPr>
          <a:xfrm>
            <a:off x="-40395" y="978947"/>
            <a:ext cx="12263351" cy="52134"/>
            <a:chOff x="-651448" y="1830457"/>
            <a:chExt cx="12005248" cy="46687"/>
          </a:xfrm>
        </p:grpSpPr>
        <p:sp>
          <p:nvSpPr>
            <p:cNvPr id="8" name="Parallelogram 7"/>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137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815302"/>
            <a:ext cx="9144000" cy="1229100"/>
          </a:xfrm>
          <a:noFill/>
        </p:spPr>
        <p:txBody>
          <a:bodyPr anchor="b">
            <a:normAutofit/>
          </a:bodyPr>
          <a:lstStyle>
            <a:lvl1pPr algn="ctr">
              <a:defRPr sz="5400" kern="1200" spc="800" baseline="0">
                <a:solidFill>
                  <a:srgbClr val="13416C"/>
                </a:solidFill>
                <a:latin typeface="Century Gothic" panose="020B0502020202020204" pitchFamily="34" charset="0"/>
              </a:defRPr>
            </a:lvl1pPr>
          </a:lstStyle>
          <a:p>
            <a:r>
              <a:rPr lang="en-US" dirty="0" smtClean="0"/>
              <a:t>This is a Title</a:t>
            </a:r>
            <a:endParaRPr lang="en-US" dirty="0"/>
          </a:p>
        </p:txBody>
      </p:sp>
      <p:sp>
        <p:nvSpPr>
          <p:cNvPr id="3" name="Subtitle 2"/>
          <p:cNvSpPr>
            <a:spLocks noGrp="1"/>
          </p:cNvSpPr>
          <p:nvPr>
            <p:ph type="subTitle" idx="1" hasCustomPrompt="1"/>
          </p:nvPr>
        </p:nvSpPr>
        <p:spPr>
          <a:xfrm>
            <a:off x="3051425" y="2642296"/>
            <a:ext cx="5661060" cy="1655762"/>
          </a:xfrm>
        </p:spPr>
        <p:txBody>
          <a:bodyPr/>
          <a:lstStyle>
            <a:lvl1pPr marL="0" indent="0" algn="ctr">
              <a:buNone/>
              <a:defRPr sz="2400" baseline="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This is not a very subtle subtitle. But it is a subtitle.</a:t>
            </a:r>
            <a:endParaRPr lang="en-US" dirty="0"/>
          </a:p>
        </p:txBody>
      </p:sp>
      <p:sp>
        <p:nvSpPr>
          <p:cNvPr id="5" name="Footer Placeholder 4"/>
          <p:cNvSpPr>
            <a:spLocks noGrp="1"/>
          </p:cNvSpPr>
          <p:nvPr>
            <p:ph type="ftr" sz="quarter" idx="11"/>
          </p:nvPr>
        </p:nvSpPr>
        <p:spPr/>
        <p:txBody>
          <a:bodyPr/>
          <a:lstStyle/>
          <a:p>
            <a:r>
              <a:rPr lang="en-US" dirty="0" smtClean="0"/>
              <a:t>This is where your footer goes.</a:t>
            </a:r>
            <a:endParaRPr lang="en-US" dirty="0"/>
          </a:p>
        </p:txBody>
      </p:sp>
      <p:grpSp>
        <p:nvGrpSpPr>
          <p:cNvPr id="10" name="Group 9"/>
          <p:cNvGrpSpPr/>
          <p:nvPr userDrawn="1"/>
        </p:nvGrpSpPr>
        <p:grpSpPr>
          <a:xfrm>
            <a:off x="-40395" y="2375948"/>
            <a:ext cx="12263351" cy="52134"/>
            <a:chOff x="-651448" y="1830457"/>
            <a:chExt cx="12005248" cy="46687"/>
          </a:xfrm>
        </p:grpSpPr>
        <p:sp>
          <p:nvSpPr>
            <p:cNvPr id="11" name="Parallelogram 10"/>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788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365126"/>
            <a:ext cx="10668245" cy="633484"/>
          </a:xfrm>
        </p:spPr>
        <p:txBody>
          <a:bodyPr>
            <a:normAutofit/>
          </a:bodyPr>
          <a:lstStyle>
            <a:lvl1pPr>
              <a:defRPr sz="3200" baseline="0">
                <a:solidFill>
                  <a:srgbClr val="13416C"/>
                </a:solidFill>
              </a:defRPr>
            </a:lvl1pPr>
          </a:lstStyle>
          <a:p>
            <a:r>
              <a:rPr lang="en-US" dirty="0" smtClean="0"/>
              <a:t>Slide Title, Too</a:t>
            </a:r>
            <a:endParaRPr lang="en-US" dirty="0"/>
          </a:p>
        </p:txBody>
      </p:sp>
      <p:sp>
        <p:nvSpPr>
          <p:cNvPr id="3" name="Content Placeholder 2"/>
          <p:cNvSpPr>
            <a:spLocks noGrp="1"/>
          </p:cNvSpPr>
          <p:nvPr>
            <p:ph sz="half" idx="1" hasCustomPrompt="1"/>
          </p:nvPr>
        </p:nvSpPr>
        <p:spPr>
          <a:xfrm>
            <a:off x="764221" y="1132827"/>
            <a:ext cx="5255579"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4" name="Content Placeholder 3"/>
          <p:cNvSpPr>
            <a:spLocks noGrp="1"/>
          </p:cNvSpPr>
          <p:nvPr>
            <p:ph sz="half" idx="2" hasCustomPrompt="1"/>
          </p:nvPr>
        </p:nvSpPr>
        <p:spPr>
          <a:xfrm>
            <a:off x="6172200" y="1132827"/>
            <a:ext cx="5260266" cy="5044136"/>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6" name="Footer Placeholder 5"/>
          <p:cNvSpPr>
            <a:spLocks noGrp="1"/>
          </p:cNvSpPr>
          <p:nvPr>
            <p:ph type="ftr" sz="quarter" idx="11"/>
          </p:nvPr>
        </p:nvSpPr>
        <p:spPr/>
        <p:txBody>
          <a:bodyPr/>
          <a:lstStyle/>
          <a:p>
            <a:r>
              <a:rPr lang="en-US" dirty="0" smtClean="0"/>
              <a:t>This is where your footer goes</a:t>
            </a:r>
            <a:endParaRPr lang="en-US" dirty="0"/>
          </a:p>
        </p:txBody>
      </p:sp>
      <p:grpSp>
        <p:nvGrpSpPr>
          <p:cNvPr id="12" name="Group 11"/>
          <p:cNvGrpSpPr/>
          <p:nvPr userDrawn="1"/>
        </p:nvGrpSpPr>
        <p:grpSpPr>
          <a:xfrm>
            <a:off x="-40395" y="978947"/>
            <a:ext cx="12263351" cy="52134"/>
            <a:chOff x="-651448" y="1830457"/>
            <a:chExt cx="12005248" cy="46687"/>
          </a:xfrm>
        </p:grpSpPr>
        <p:sp>
          <p:nvSpPr>
            <p:cNvPr id="13" name="Parallelogram 12"/>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65453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p:cNvGrpSpPr/>
          <p:nvPr userDrawn="1"/>
        </p:nvGrpSpPr>
        <p:grpSpPr>
          <a:xfrm>
            <a:off x="-29358" y="995286"/>
            <a:ext cx="12263351" cy="52134"/>
            <a:chOff x="-651448" y="1830457"/>
            <a:chExt cx="12005248" cy="46687"/>
          </a:xfrm>
        </p:grpSpPr>
        <p:sp>
          <p:nvSpPr>
            <p:cNvPr id="29" name="Parallelogram 28"/>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arallelogram 32"/>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userDrawn="1"/>
        </p:nvSpPr>
        <p:spPr>
          <a:xfrm>
            <a:off x="0" y="1044328"/>
            <a:ext cx="12192000" cy="823912"/>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8" y="365126"/>
            <a:ext cx="10515600" cy="633484"/>
          </a:xfrm>
        </p:spPr>
        <p:txBody>
          <a:bodyPr>
            <a:normAutofit/>
          </a:bodyPr>
          <a:lstStyle>
            <a:lvl1pPr>
              <a:defRPr sz="3200" baseline="0">
                <a:solidFill>
                  <a:srgbClr val="13416C"/>
                </a:solidFill>
              </a:defRPr>
            </a:lvl1pPr>
          </a:lstStyle>
          <a:p>
            <a:r>
              <a:rPr lang="en-US" dirty="0" smtClean="0"/>
              <a:t>Compare These Things</a:t>
            </a:r>
            <a:endParaRPr lang="en-US" dirty="0"/>
          </a:p>
        </p:txBody>
      </p:sp>
      <p:sp>
        <p:nvSpPr>
          <p:cNvPr id="3" name="Text Placeholder 2"/>
          <p:cNvSpPr>
            <a:spLocks noGrp="1"/>
          </p:cNvSpPr>
          <p:nvPr>
            <p:ph type="body" idx="1" hasCustomPrompt="1"/>
          </p:nvPr>
        </p:nvSpPr>
        <p:spPr>
          <a:xfrm>
            <a:off x="839788" y="1044328"/>
            <a:ext cx="5157787"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Check this out</a:t>
            </a:r>
          </a:p>
        </p:txBody>
      </p:sp>
      <p:sp>
        <p:nvSpPr>
          <p:cNvPr id="4" name="Content Placeholder 3"/>
          <p:cNvSpPr>
            <a:spLocks noGrp="1"/>
          </p:cNvSpPr>
          <p:nvPr>
            <p:ph sz="half" idx="2" hasCustomPrompt="1"/>
          </p:nvPr>
        </p:nvSpPr>
        <p:spPr>
          <a:xfrm>
            <a:off x="839788" y="1912991"/>
            <a:ext cx="5157787"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Text Placeholder 4"/>
          <p:cNvSpPr>
            <a:spLocks noGrp="1"/>
          </p:cNvSpPr>
          <p:nvPr>
            <p:ph type="body" sz="quarter" idx="3" hasCustomPrompt="1"/>
          </p:nvPr>
        </p:nvSpPr>
        <p:spPr>
          <a:xfrm>
            <a:off x="6172200" y="1044328"/>
            <a:ext cx="5183188" cy="823912"/>
          </a:xfrm>
        </p:spPr>
        <p:txBody>
          <a:bodyPr anchor="b"/>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But at the same time, look at this</a:t>
            </a:r>
          </a:p>
        </p:txBody>
      </p:sp>
      <p:sp>
        <p:nvSpPr>
          <p:cNvPr id="6" name="Content Placeholder 5"/>
          <p:cNvSpPr>
            <a:spLocks noGrp="1"/>
          </p:cNvSpPr>
          <p:nvPr>
            <p:ph sz="quarter" idx="4" hasCustomPrompt="1"/>
          </p:nvPr>
        </p:nvSpPr>
        <p:spPr>
          <a:xfrm>
            <a:off x="6172200" y="1912991"/>
            <a:ext cx="5183188" cy="4276672"/>
          </a:xfrm>
        </p:spPr>
        <p:txBody>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37007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221" y="1321349"/>
            <a:ext cx="10668245" cy="1325563"/>
          </a:xfrm>
        </p:spPr>
        <p:txBody>
          <a:bodyPr/>
          <a:lstStyle>
            <a:lvl1pPr>
              <a:defRPr b="1" i="0" spc="800" baseline="0">
                <a:solidFill>
                  <a:srgbClr val="13416C"/>
                </a:solidFill>
              </a:defRPr>
            </a:lvl1pPr>
          </a:lstStyle>
          <a:p>
            <a:r>
              <a:rPr lang="en-US" dirty="0" smtClean="0"/>
              <a:t>This is a Big Title</a:t>
            </a:r>
            <a:endParaRPr lang="en-US" dirty="0"/>
          </a:p>
        </p:txBody>
      </p:sp>
      <p:sp>
        <p:nvSpPr>
          <p:cNvPr id="4" name="Footer Placeholder 3"/>
          <p:cNvSpPr>
            <a:spLocks noGrp="1"/>
          </p:cNvSpPr>
          <p:nvPr>
            <p:ph type="ftr" sz="quarter" idx="11"/>
          </p:nvPr>
        </p:nvSpPr>
        <p:spPr/>
        <p:txBody>
          <a:bodyPr/>
          <a:lstStyle/>
          <a:p>
            <a:r>
              <a:rPr lang="en-US" dirty="0" smtClean="0"/>
              <a:t>This is where your footer goes</a:t>
            </a:r>
            <a:endParaRPr lang="en-US" dirty="0"/>
          </a:p>
        </p:txBody>
      </p:sp>
      <p:grpSp>
        <p:nvGrpSpPr>
          <p:cNvPr id="9" name="Group 8"/>
          <p:cNvGrpSpPr/>
          <p:nvPr userDrawn="1"/>
        </p:nvGrpSpPr>
        <p:grpSpPr>
          <a:xfrm>
            <a:off x="-40395" y="2375945"/>
            <a:ext cx="12263351" cy="52134"/>
            <a:chOff x="-651448" y="1830457"/>
            <a:chExt cx="12005248" cy="46687"/>
          </a:xfrm>
        </p:grpSpPr>
        <p:sp>
          <p:nvSpPr>
            <p:cNvPr id="10" name="Parallelogram 9"/>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5"/>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userDrawn="1"/>
          </p:nvSpPr>
          <p:spPr>
            <a:xfrm>
              <a:off x="2424057" y="1831425"/>
              <a:ext cx="8929743" cy="45719"/>
            </a:xfrm>
            <a:prstGeom prst="parallelogram">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91490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This is where your footer goes</a:t>
            </a:r>
            <a:endParaRPr lang="en-US" dirty="0"/>
          </a:p>
        </p:txBody>
      </p:sp>
    </p:spTree>
    <p:extLst>
      <p:ext uri="{BB962C8B-B14F-4D97-AF65-F5344CB8AC3E}">
        <p14:creationId xmlns:p14="http://schemas.microsoft.com/office/powerpoint/2010/main" val="9155408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This is where your footer goes</a:t>
            </a:r>
          </a:p>
        </p:txBody>
      </p:sp>
      <p:sp>
        <p:nvSpPr>
          <p:cNvPr id="22" name="Rectangle 21"/>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userDrawn="1"/>
        </p:nvGrpSpPr>
        <p:grpSpPr>
          <a:xfrm>
            <a:off x="-40396" y="1046407"/>
            <a:ext cx="3069345" cy="51239"/>
            <a:chOff x="-651448" y="1830457"/>
            <a:chExt cx="2974546" cy="46218"/>
          </a:xfrm>
        </p:grpSpPr>
        <p:sp>
          <p:nvSpPr>
            <p:cNvPr id="24" name="Parallelogram 23"/>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30"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31" name="Rectangle 30"/>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2"/>
          <p:cNvSpPr>
            <a:spLocks noGrp="1"/>
          </p:cNvSpPr>
          <p:nvPr>
            <p:ph idx="1" hasCustomPrompt="1"/>
          </p:nvPr>
        </p:nvSpPr>
        <p:spPr>
          <a:xfrm>
            <a:off x="3649131" y="203198"/>
            <a:ext cx="7857067" cy="59085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sym typeface="Wingdings" panose="05000000000000000000" pitchFamily="2" charset="2"/>
              </a:defRPr>
            </a:lvl4pPr>
            <a:lvl5pPr>
              <a:defRPr sz="1800">
                <a:solidFill>
                  <a:schemeClr val="tx1"/>
                </a:solidFill>
              </a:defRPr>
            </a:lvl5pPr>
            <a:lvl6pPr>
              <a:defRPr sz="2000"/>
            </a:lvl6pPr>
            <a:lvl7pPr>
              <a:defRPr sz="2000"/>
            </a:lvl7pPr>
            <a:lvl8pPr>
              <a:defRPr sz="2000"/>
            </a:lvl8pPr>
            <a:lvl9pPr>
              <a:defRPr sz="2000"/>
            </a:lvl9pPr>
          </a:lstStyle>
          <a:p>
            <a:pPr lvl="0"/>
            <a:r>
              <a:rPr lang="en-US" dirty="0" smtClean="0"/>
              <a:t>And here’s a whole bunch of content</a:t>
            </a:r>
          </a:p>
          <a:p>
            <a:pPr lvl="1"/>
            <a:r>
              <a:rPr lang="en-US" dirty="0" smtClean="0"/>
              <a:t>That you wanted to caption</a:t>
            </a:r>
          </a:p>
          <a:p>
            <a:pPr lvl="2"/>
            <a:r>
              <a:rPr lang="en-US" dirty="0" smtClean="0"/>
              <a:t>Over there</a:t>
            </a:r>
          </a:p>
          <a:p>
            <a:pPr lvl="3"/>
            <a:r>
              <a:rPr lang="en-US" dirty="0" smtClean="0"/>
              <a:t></a:t>
            </a:r>
          </a:p>
          <a:p>
            <a:pPr lvl="4"/>
            <a:r>
              <a:rPr lang="en-US" dirty="0" smtClean="0"/>
              <a:t>For some reason</a:t>
            </a:r>
          </a:p>
          <a:p>
            <a:pPr lvl="5"/>
            <a:r>
              <a:rPr lang="en-US" dirty="0" smtClean="0"/>
              <a:t>I’m not </a:t>
            </a:r>
            <a:r>
              <a:rPr lang="en-US" dirty="0" err="1" smtClean="0"/>
              <a:t>gonna</a:t>
            </a:r>
            <a:r>
              <a:rPr lang="en-US" dirty="0" smtClean="0"/>
              <a:t> judge you, it’s your life</a:t>
            </a:r>
            <a:endParaRPr lang="en-US" dirty="0"/>
          </a:p>
        </p:txBody>
      </p:sp>
    </p:spTree>
    <p:extLst>
      <p:ext uri="{BB962C8B-B14F-4D97-AF65-F5344CB8AC3E}">
        <p14:creationId xmlns:p14="http://schemas.microsoft.com/office/powerpoint/2010/main" val="12514656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1100046"/>
            <a:ext cx="2998049" cy="5204423"/>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40396" y="1046407"/>
            <a:ext cx="3069345" cy="51239"/>
            <a:chOff x="-651448" y="1830457"/>
            <a:chExt cx="2974546" cy="46218"/>
          </a:xfrm>
        </p:grpSpPr>
        <p:sp>
          <p:nvSpPr>
            <p:cNvPr id="15" name="Parallelogram 14"/>
            <p:cNvSpPr/>
            <p:nvPr userDrawn="1"/>
          </p:nvSpPr>
          <p:spPr>
            <a:xfrm>
              <a:off x="-651448" y="1830956"/>
              <a:ext cx="1002630" cy="45719"/>
            </a:xfrm>
            <a:prstGeom prst="parallelogram">
              <a:avLst/>
            </a:prstGeom>
            <a:solidFill>
              <a:srgbClr val="FAD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userDrawn="1"/>
          </p:nvSpPr>
          <p:spPr>
            <a:xfrm>
              <a:off x="475956" y="1830488"/>
              <a:ext cx="237204" cy="45719"/>
            </a:xfrm>
            <a:prstGeom prst="parallelogram">
              <a:avLst/>
            </a:prstGeom>
            <a:solidFill>
              <a:srgbClr val="99A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userDrawn="1"/>
          </p:nvSpPr>
          <p:spPr>
            <a:xfrm>
              <a:off x="842697" y="1830457"/>
              <a:ext cx="322051" cy="45719"/>
            </a:xfrm>
            <a:prstGeom prst="parallelogram">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userDrawn="1"/>
          </p:nvSpPr>
          <p:spPr>
            <a:xfrm>
              <a:off x="1265707" y="1830488"/>
              <a:ext cx="1057391" cy="45719"/>
            </a:xfrm>
            <a:prstGeom prst="parallelogram">
              <a:avLst/>
            </a:prstGeom>
            <a:solidFill>
              <a:srgbClr val="3E9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userDrawn="1"/>
        </p:nvSpPr>
        <p:spPr>
          <a:xfrm>
            <a:off x="0" y="-1883"/>
            <a:ext cx="2998049" cy="1051127"/>
          </a:xfrm>
          <a:prstGeom prst="rect">
            <a:avLst/>
          </a:prstGeom>
          <a:solidFill>
            <a:srgbClr val="134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299" y="-3796"/>
            <a:ext cx="2986802" cy="1069975"/>
          </a:xfrm>
        </p:spPr>
        <p:txBody>
          <a:bodyPr anchor="b"/>
          <a:lstStyle>
            <a:lvl1pPr>
              <a:defRPr sz="3200" b="1">
                <a:solidFill>
                  <a:schemeClr val="bg1"/>
                </a:solidFill>
              </a:defRPr>
            </a:lvl1pPr>
          </a:lstStyle>
          <a:p>
            <a:r>
              <a:rPr lang="en-US" dirty="0" smtClean="0"/>
              <a:t>Here’s a Title</a:t>
            </a:r>
            <a:endParaRPr lang="en-US" dirty="0"/>
          </a:p>
        </p:txBody>
      </p:sp>
      <p:sp>
        <p:nvSpPr>
          <p:cNvPr id="4" name="Text Placeholder 3"/>
          <p:cNvSpPr>
            <a:spLocks noGrp="1"/>
          </p:cNvSpPr>
          <p:nvPr>
            <p:ph type="body" sz="half" idx="2" hasCustomPrompt="1"/>
          </p:nvPr>
        </p:nvSpPr>
        <p:spPr>
          <a:xfrm>
            <a:off x="11299" y="1098727"/>
            <a:ext cx="2986802" cy="5191090"/>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And here’s a caption</a:t>
            </a:r>
          </a:p>
        </p:txBody>
      </p:sp>
      <p:sp>
        <p:nvSpPr>
          <p:cNvPr id="6" name="Footer Placeholder 5"/>
          <p:cNvSpPr>
            <a:spLocks noGrp="1"/>
          </p:cNvSpPr>
          <p:nvPr>
            <p:ph type="ftr" sz="quarter" idx="11"/>
          </p:nvPr>
        </p:nvSpPr>
        <p:spPr/>
        <p:txBody>
          <a:bodyPr/>
          <a:lstStyle/>
          <a:p>
            <a:r>
              <a:rPr lang="en-US" dirty="0" smtClean="0"/>
              <a:t>This is where your footer goes</a:t>
            </a:r>
          </a:p>
        </p:txBody>
      </p:sp>
      <p:sp>
        <p:nvSpPr>
          <p:cNvPr id="17" name="Picture Placeholder 2"/>
          <p:cNvSpPr>
            <a:spLocks noGrp="1"/>
          </p:cNvSpPr>
          <p:nvPr>
            <p:ph type="pic" idx="13" hasCustomPrompt="1"/>
          </p:nvPr>
        </p:nvSpPr>
        <p:spPr>
          <a:xfrm>
            <a:off x="3733801" y="186264"/>
            <a:ext cx="7698666" cy="596162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Put a picture here, </a:t>
            </a:r>
            <a:r>
              <a:rPr lang="en-US" dirty="0" err="1" smtClean="0"/>
              <a:t>yo</a:t>
            </a:r>
            <a:endParaRPr lang="en-US" dirty="0"/>
          </a:p>
        </p:txBody>
      </p:sp>
      <p:sp>
        <p:nvSpPr>
          <p:cNvPr id="3" name="Rectangle 2"/>
          <p:cNvSpPr/>
          <p:nvPr userDrawn="1"/>
        </p:nvSpPr>
        <p:spPr>
          <a:xfrm>
            <a:off x="3002811" y="987720"/>
            <a:ext cx="242888"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6214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305550"/>
            <a:ext cx="12192000" cy="560661"/>
          </a:xfrm>
          <a:prstGeom prst="rect">
            <a:avLst/>
          </a:prstGeom>
        </p:spPr>
      </p:pic>
      <p:sp>
        <p:nvSpPr>
          <p:cNvPr id="2" name="Title Placeholder 1"/>
          <p:cNvSpPr>
            <a:spLocks noGrp="1"/>
          </p:cNvSpPr>
          <p:nvPr>
            <p:ph type="title"/>
          </p:nvPr>
        </p:nvSpPr>
        <p:spPr>
          <a:xfrm>
            <a:off x="764221" y="365125"/>
            <a:ext cx="1066824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4221" y="1825625"/>
            <a:ext cx="10668245" cy="4300491"/>
          </a:xfrm>
          <a:prstGeom prst="rect">
            <a:avLst/>
          </a:prstGeom>
        </p:spPr>
        <p:txBody>
          <a:bodyPr vert="horz" lIns="91440" tIns="45720" rIns="91440" bIns="45720" rtlCol="0">
            <a:normAutofit/>
          </a:bodyPr>
          <a:lstStyle/>
          <a:p>
            <a:pPr lvl="0"/>
            <a:r>
              <a:rPr lang="en-US" dirty="0" smtClean="0"/>
              <a:t>Slide content</a:t>
            </a:r>
          </a:p>
          <a:p>
            <a:pPr lvl="1"/>
            <a:r>
              <a:rPr lang="en-US" dirty="0" smtClean="0"/>
              <a:t>More slide content</a:t>
            </a:r>
          </a:p>
          <a:p>
            <a:pPr lvl="2"/>
            <a:r>
              <a:rPr lang="en-US" dirty="0" smtClean="0"/>
              <a:t>Even more slide content?</a:t>
            </a:r>
          </a:p>
          <a:p>
            <a:pPr lvl="3"/>
            <a:r>
              <a:rPr lang="en-US" dirty="0" smtClean="0"/>
              <a:t>Holy cow that’s a lot of content</a:t>
            </a:r>
          </a:p>
          <a:p>
            <a:pPr lvl="4"/>
            <a:r>
              <a:rPr lang="en-US" dirty="0" smtClean="0"/>
              <a:t>Nice, this is the fifth level. Good job!</a:t>
            </a:r>
            <a:endParaRPr lang="en-US" dirty="0"/>
          </a:p>
        </p:txBody>
      </p:sp>
      <p:sp>
        <p:nvSpPr>
          <p:cNvPr id="5" name="Footer Placeholder 4"/>
          <p:cNvSpPr>
            <a:spLocks noGrp="1"/>
          </p:cNvSpPr>
          <p:nvPr>
            <p:ph type="ftr" sz="quarter" idx="3"/>
          </p:nvPr>
        </p:nvSpPr>
        <p:spPr>
          <a:xfrm>
            <a:off x="839247" y="6305550"/>
            <a:ext cx="4114800" cy="365125"/>
          </a:xfrm>
          <a:prstGeom prst="rect">
            <a:avLst/>
          </a:prstGeom>
          <a:ln>
            <a:noFill/>
          </a:ln>
        </p:spPr>
        <p:txBody>
          <a:bodyPr vert="horz" lIns="91440" tIns="45720" rIns="91440" bIns="45720" rtlCol="0" anchor="ctr"/>
          <a:lstStyle>
            <a:lvl1pPr algn="l">
              <a:defRPr sz="1200" b="0">
                <a:ln>
                  <a:noFill/>
                </a:ln>
                <a:solidFill>
                  <a:schemeClr val="bg1"/>
                </a:solidFill>
                <a:latin typeface="Century Gothic" panose="020B0502020202020204" pitchFamily="34" charset="0"/>
              </a:defRPr>
            </a:lvl1pPr>
          </a:lstStyle>
          <a:p>
            <a:r>
              <a:rPr lang="en-US" dirty="0" smtClean="0"/>
              <a:t>This is where your footer goes.</a:t>
            </a:r>
            <a:endParaRPr lang="en-US" dirty="0"/>
          </a:p>
        </p:txBody>
      </p:sp>
    </p:spTree>
    <p:extLst>
      <p:ext uri="{BB962C8B-B14F-4D97-AF65-F5344CB8AC3E}">
        <p14:creationId xmlns:p14="http://schemas.microsoft.com/office/powerpoint/2010/main" val="157206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61"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jp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2.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hyperlink" Target="https://eospso.nasa.gov/mission-category/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nasa.gov/about/org_index.html#.VBNBWvldWbM" TargetMode="External"/><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1.jpe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ience.nasa.gov/"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cience.nasa.gov/earth-scien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hyperlink" Target="http://www.nasa.gov/applied-sciences" TargetMode="Externa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hyperlink" Target="http://www.nasa.gov/applied-sciences" TargetMode="Externa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744" y="788406"/>
            <a:ext cx="11470512" cy="1229100"/>
          </a:xfrm>
        </p:spPr>
        <p:txBody>
          <a:bodyPr>
            <a:normAutofit fontScale="90000"/>
          </a:bodyPr>
          <a:lstStyle/>
          <a:p>
            <a:r>
              <a:rPr lang="en-US" smtClean="0"/>
              <a:t>DEVELOP National Program</a:t>
            </a:r>
            <a:endParaRPr lang="en-US"/>
          </a:p>
        </p:txBody>
      </p:sp>
      <p:sp>
        <p:nvSpPr>
          <p:cNvPr id="3" name="Subtitle 2"/>
          <p:cNvSpPr>
            <a:spLocks noGrp="1"/>
          </p:cNvSpPr>
          <p:nvPr>
            <p:ph type="subTitle" idx="1"/>
          </p:nvPr>
        </p:nvSpPr>
        <p:spPr/>
        <p:txBody>
          <a:bodyPr/>
          <a:lstStyle/>
          <a:p>
            <a:r>
              <a:rPr lang="en-US" sz="4000" dirty="0" smtClean="0">
                <a:solidFill>
                  <a:schemeClr val="tx1">
                    <a:lumMod val="75000"/>
                    <a:lumOff val="25000"/>
                  </a:schemeClr>
                </a:solidFill>
              </a:rPr>
              <a:t>About NASA: </a:t>
            </a:r>
          </a:p>
          <a:p>
            <a:r>
              <a:rPr lang="en-US" dirty="0" smtClean="0">
                <a:solidFill>
                  <a:schemeClr val="tx1">
                    <a:lumMod val="75000"/>
                    <a:lumOff val="25000"/>
                  </a:schemeClr>
                </a:solidFill>
              </a:rPr>
              <a:t>History, Organization</a:t>
            </a:r>
            <a:r>
              <a:rPr lang="en-US" smtClean="0">
                <a:solidFill>
                  <a:schemeClr val="tx1">
                    <a:lumMod val="75000"/>
                    <a:lumOff val="25000"/>
                  </a:schemeClr>
                </a:solidFill>
              </a:rPr>
              <a:t>, </a:t>
            </a:r>
            <a:r>
              <a:rPr lang="en-US">
                <a:solidFill>
                  <a:schemeClr val="tx1">
                    <a:lumMod val="75000"/>
                    <a:lumOff val="25000"/>
                  </a:schemeClr>
                </a:solidFill>
              </a:rPr>
              <a:t>&amp;</a:t>
            </a:r>
            <a:r>
              <a:rPr lang="en-US" smtClean="0">
                <a:solidFill>
                  <a:schemeClr val="tx1">
                    <a:lumMod val="75000"/>
                    <a:lumOff val="25000"/>
                  </a:schemeClr>
                </a:solidFill>
              </a:rPr>
              <a:t> </a:t>
            </a:r>
            <a:r>
              <a:rPr lang="en-US" dirty="0" smtClean="0">
                <a:solidFill>
                  <a:schemeClr val="tx1">
                    <a:lumMod val="75000"/>
                    <a:lumOff val="25000"/>
                  </a:schemeClr>
                </a:solidFill>
              </a:rPr>
              <a:t>Personnel</a:t>
            </a:r>
            <a:endParaRPr lang="en-US" dirty="0">
              <a:solidFill>
                <a:schemeClr val="tx1">
                  <a:lumMod val="75000"/>
                  <a:lumOff val="25000"/>
                </a:schemeClr>
              </a:solidFill>
            </a:endParaRPr>
          </a:p>
        </p:txBody>
      </p:sp>
    </p:spTree>
    <p:extLst>
      <p:ext uri="{BB962C8B-B14F-4D97-AF65-F5344CB8AC3E}">
        <p14:creationId xmlns:p14="http://schemas.microsoft.com/office/powerpoint/2010/main" val="511394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74611">
            <a:off x="4791875" y="5189562"/>
            <a:ext cx="1584192" cy="593096"/>
          </a:xfrm>
          <a:prstGeom prst="rect">
            <a:avLst/>
          </a:prstGeom>
        </p:spPr>
      </p:pic>
      <p:pic>
        <p:nvPicPr>
          <p:cNvPr id="11" name="Picture 10" descr="CYGNS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291" y="2358913"/>
            <a:ext cx="1250899" cy="365760"/>
          </a:xfrm>
          <a:prstGeom prst="rect">
            <a:avLst/>
          </a:prstGeom>
        </p:spPr>
      </p:pic>
      <p:pic>
        <p:nvPicPr>
          <p:cNvPr id="12" name="Picture 11" descr="DSCOV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8685" y="3728670"/>
            <a:ext cx="656874" cy="365760"/>
          </a:xfrm>
          <a:prstGeom prst="rect">
            <a:avLst/>
          </a:prstGeom>
        </p:spPr>
      </p:pic>
      <p:pic>
        <p:nvPicPr>
          <p:cNvPr id="13" name="Picture 12" descr="SMAP.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0817" y="3401602"/>
            <a:ext cx="663262" cy="914400"/>
          </a:xfrm>
          <a:prstGeom prst="rect">
            <a:avLst/>
          </a:prstGeom>
        </p:spPr>
      </p:pic>
      <p:pic>
        <p:nvPicPr>
          <p:cNvPr id="14" name="Picture 13" descr="G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9008" y="4813026"/>
            <a:ext cx="1870368" cy="917929"/>
          </a:xfrm>
          <a:prstGeom prst="rect">
            <a:avLst/>
          </a:prstGeom>
        </p:spPr>
      </p:pic>
      <p:pic>
        <p:nvPicPr>
          <p:cNvPr id="15" name="Picture 14" descr="OCO-2.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9396" y="6007571"/>
            <a:ext cx="2527070" cy="731520"/>
          </a:xfrm>
          <a:prstGeom prst="rect">
            <a:avLst/>
          </a:prstGeom>
        </p:spPr>
      </p:pic>
      <p:sp>
        <p:nvSpPr>
          <p:cNvPr id="16" name="TextBox 15"/>
          <p:cNvSpPr txBox="1"/>
          <p:nvPr/>
        </p:nvSpPr>
        <p:spPr>
          <a:xfrm>
            <a:off x="5083015" y="2608226"/>
            <a:ext cx="1485754"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cs typeface="Arial Narrow"/>
              </a:rPr>
              <a:t>CYGNSS </a:t>
            </a:r>
            <a:r>
              <a:rPr lang="en-US" sz="1200" dirty="0" smtClean="0">
                <a:solidFill>
                  <a:schemeClr val="bg1"/>
                </a:solidFill>
                <a:latin typeface="Century Gothic" panose="020B0502020202020204" pitchFamily="34" charset="0"/>
                <a:cs typeface="Arial Narrow"/>
              </a:rPr>
              <a:t>(EVM-1)</a:t>
            </a:r>
            <a:endParaRPr lang="en-US" sz="1200" dirty="0">
              <a:solidFill>
                <a:schemeClr val="bg1"/>
              </a:solidFill>
              <a:latin typeface="Century Gothic" panose="020B0502020202020204" pitchFamily="34" charset="0"/>
              <a:cs typeface="Arial Narrow"/>
            </a:endParaRPr>
          </a:p>
        </p:txBody>
      </p:sp>
      <p:sp>
        <p:nvSpPr>
          <p:cNvPr id="17" name="TextBox 16"/>
          <p:cNvSpPr txBox="1"/>
          <p:nvPr/>
        </p:nvSpPr>
        <p:spPr>
          <a:xfrm>
            <a:off x="5761481" y="4089520"/>
            <a:ext cx="1799843" cy="276999"/>
          </a:xfrm>
          <a:prstGeom prst="rect">
            <a:avLst/>
          </a:prstGeom>
          <a:noFill/>
        </p:spPr>
        <p:txBody>
          <a:bodyPr wrap="square" rtlCol="0">
            <a:spAutoFit/>
          </a:bodyPr>
          <a:lstStyle/>
          <a:p>
            <a:r>
              <a:rPr lang="en-US" sz="1200" dirty="0" smtClean="0">
                <a:solidFill>
                  <a:schemeClr val="bg1"/>
                </a:solidFill>
                <a:latin typeface="Century Gothic" panose="020B0502020202020204" pitchFamily="34" charset="0"/>
                <a:cs typeface="Arial Narrow"/>
              </a:rPr>
              <a:t>DSCOVR (NOAA</a:t>
            </a:r>
            <a:r>
              <a:rPr lang="en-US" sz="1200" dirty="0">
                <a:solidFill>
                  <a:schemeClr val="bg1"/>
                </a:solidFill>
                <a:latin typeface="Century Gothic" panose="020B0502020202020204" pitchFamily="34" charset="0"/>
                <a:cs typeface="Arial Narrow"/>
              </a:rPr>
              <a:t>)</a:t>
            </a:r>
          </a:p>
        </p:txBody>
      </p:sp>
      <p:sp>
        <p:nvSpPr>
          <p:cNvPr id="18" name="TextBox 17"/>
          <p:cNvSpPr txBox="1"/>
          <p:nvPr/>
        </p:nvSpPr>
        <p:spPr>
          <a:xfrm>
            <a:off x="7510011" y="406932"/>
            <a:ext cx="1213681" cy="276999"/>
          </a:xfrm>
          <a:prstGeom prst="rect">
            <a:avLst/>
          </a:prstGeom>
          <a:noFill/>
        </p:spPr>
        <p:txBody>
          <a:bodyPr wrap="square" rtlCol="0">
            <a:spAutoFit/>
          </a:bodyPr>
          <a:lstStyle/>
          <a:p>
            <a:r>
              <a:rPr lang="en-US" sz="1200" dirty="0" err="1">
                <a:solidFill>
                  <a:schemeClr val="bg1"/>
                </a:solidFill>
                <a:latin typeface="Century Gothic" panose="020B0502020202020204" pitchFamily="34" charset="0"/>
                <a:cs typeface="Arial Narrow"/>
              </a:rPr>
              <a:t>QuikSCAT</a:t>
            </a:r>
            <a:endParaRPr lang="en-US" sz="1000" dirty="0">
              <a:solidFill>
                <a:schemeClr val="bg1"/>
              </a:solidFill>
              <a:latin typeface="Century Gothic" panose="020B0502020202020204" pitchFamily="34" charset="0"/>
              <a:cs typeface="Arial Narrow"/>
            </a:endParaRPr>
          </a:p>
        </p:txBody>
      </p:sp>
      <p:sp>
        <p:nvSpPr>
          <p:cNvPr id="19" name="TextBox 18"/>
          <p:cNvSpPr txBox="1"/>
          <p:nvPr/>
        </p:nvSpPr>
        <p:spPr>
          <a:xfrm>
            <a:off x="6096000" y="3053940"/>
            <a:ext cx="1200533" cy="461665"/>
          </a:xfrm>
          <a:prstGeom prst="rect">
            <a:avLst/>
          </a:prstGeom>
          <a:noFill/>
        </p:spPr>
        <p:txBody>
          <a:bodyPr wrap="square" rtlCol="0">
            <a:spAutoFit/>
          </a:bodyPr>
          <a:lstStyle/>
          <a:p>
            <a:r>
              <a:rPr lang="en-US" sz="1200" dirty="0">
                <a:solidFill>
                  <a:schemeClr val="bg1"/>
                </a:solidFill>
                <a:latin typeface="Century Gothic" panose="020B0502020202020204" pitchFamily="34" charset="0"/>
                <a:cs typeface="Arial Narrow"/>
              </a:rPr>
              <a:t>Landsat 7</a:t>
            </a:r>
          </a:p>
          <a:p>
            <a:r>
              <a:rPr lang="en-US" sz="1200" dirty="0">
                <a:solidFill>
                  <a:schemeClr val="bg1"/>
                </a:solidFill>
                <a:latin typeface="Century Gothic" panose="020B0502020202020204" pitchFamily="34" charset="0"/>
                <a:cs typeface="Arial Narrow"/>
              </a:rPr>
              <a:t>(USGS)</a:t>
            </a:r>
          </a:p>
        </p:txBody>
      </p:sp>
      <p:sp>
        <p:nvSpPr>
          <p:cNvPr id="20" name="TextBox 19"/>
          <p:cNvSpPr txBox="1"/>
          <p:nvPr/>
        </p:nvSpPr>
        <p:spPr>
          <a:xfrm>
            <a:off x="6555260" y="840446"/>
            <a:ext cx="713107"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cs typeface="Arial Narrow"/>
              </a:rPr>
              <a:t>Terra</a:t>
            </a:r>
            <a:endParaRPr lang="en-US" sz="1000" dirty="0">
              <a:solidFill>
                <a:schemeClr val="bg1"/>
              </a:solidFill>
              <a:latin typeface="Century Gothic" panose="020B0502020202020204" pitchFamily="34" charset="0"/>
              <a:cs typeface="Arial Narrow"/>
            </a:endParaRPr>
          </a:p>
        </p:txBody>
      </p:sp>
      <p:sp>
        <p:nvSpPr>
          <p:cNvPr id="21" name="TextBox 20"/>
          <p:cNvSpPr txBox="1"/>
          <p:nvPr/>
        </p:nvSpPr>
        <p:spPr>
          <a:xfrm>
            <a:off x="7426167" y="3680550"/>
            <a:ext cx="713107"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cs typeface="Arial Narrow"/>
              </a:rPr>
              <a:t>Aqua</a:t>
            </a:r>
            <a:endParaRPr lang="en-US" sz="1000" dirty="0">
              <a:solidFill>
                <a:schemeClr val="bg1"/>
              </a:solidFill>
              <a:latin typeface="Century Gothic" panose="020B0502020202020204" pitchFamily="34" charset="0"/>
              <a:cs typeface="Arial Narrow"/>
            </a:endParaRPr>
          </a:p>
        </p:txBody>
      </p:sp>
      <p:sp>
        <p:nvSpPr>
          <p:cNvPr id="22" name="TextBox 21"/>
          <p:cNvSpPr txBox="1"/>
          <p:nvPr/>
        </p:nvSpPr>
        <p:spPr>
          <a:xfrm>
            <a:off x="7774518" y="5474489"/>
            <a:ext cx="874761" cy="276999"/>
          </a:xfrm>
          <a:prstGeom prst="rect">
            <a:avLst/>
          </a:prstGeom>
          <a:noFill/>
        </p:spPr>
        <p:txBody>
          <a:bodyPr wrap="square" rtlCol="0">
            <a:spAutoFit/>
          </a:bodyPr>
          <a:lstStyle/>
          <a:p>
            <a:r>
              <a:rPr lang="en-US" sz="1200" dirty="0" err="1">
                <a:solidFill>
                  <a:schemeClr val="bg1"/>
                </a:solidFill>
                <a:latin typeface="Century Gothic" panose="020B0502020202020204" pitchFamily="34" charset="0"/>
                <a:cs typeface="Arial Narrow"/>
              </a:rPr>
              <a:t>CloudSat</a:t>
            </a:r>
            <a:endParaRPr lang="en-US" sz="1000" dirty="0">
              <a:solidFill>
                <a:schemeClr val="bg1"/>
              </a:solidFill>
              <a:latin typeface="Century Gothic" panose="020B0502020202020204" pitchFamily="34" charset="0"/>
              <a:cs typeface="Arial Narrow"/>
            </a:endParaRPr>
          </a:p>
        </p:txBody>
      </p:sp>
      <p:sp>
        <p:nvSpPr>
          <p:cNvPr id="23" name="TextBox 22"/>
          <p:cNvSpPr txBox="1"/>
          <p:nvPr/>
        </p:nvSpPr>
        <p:spPr>
          <a:xfrm>
            <a:off x="6555904" y="5306268"/>
            <a:ext cx="954752"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cs typeface="Arial Narrow"/>
              </a:rPr>
              <a:t>CALIPSO</a:t>
            </a:r>
            <a:endParaRPr lang="en-US" sz="1000" dirty="0">
              <a:solidFill>
                <a:schemeClr val="bg1"/>
              </a:solidFill>
              <a:latin typeface="Century Gothic" panose="020B0502020202020204" pitchFamily="34" charset="0"/>
              <a:cs typeface="Arial Narrow"/>
            </a:endParaRPr>
          </a:p>
        </p:txBody>
      </p:sp>
      <p:sp>
        <p:nvSpPr>
          <p:cNvPr id="24" name="TextBox 23"/>
          <p:cNvSpPr txBox="1"/>
          <p:nvPr/>
        </p:nvSpPr>
        <p:spPr>
          <a:xfrm>
            <a:off x="5800533" y="5019418"/>
            <a:ext cx="874761"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cs typeface="Arial Narrow"/>
              </a:rPr>
              <a:t>Aura</a:t>
            </a:r>
            <a:endParaRPr lang="en-US" sz="1000" dirty="0">
              <a:solidFill>
                <a:schemeClr val="bg1"/>
              </a:solidFill>
              <a:latin typeface="Century Gothic" panose="020B0502020202020204" pitchFamily="34" charset="0"/>
              <a:cs typeface="Arial Narrow"/>
            </a:endParaRPr>
          </a:p>
        </p:txBody>
      </p:sp>
      <p:sp>
        <p:nvSpPr>
          <p:cNvPr id="25" name="TextBox 24"/>
          <p:cNvSpPr txBox="1"/>
          <p:nvPr/>
        </p:nvSpPr>
        <p:spPr>
          <a:xfrm>
            <a:off x="4945553" y="3736892"/>
            <a:ext cx="807229"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cs typeface="Arial Narrow"/>
              </a:rPr>
              <a:t>SMAP</a:t>
            </a:r>
            <a:endParaRPr lang="en-US" sz="1000" dirty="0">
              <a:solidFill>
                <a:schemeClr val="bg1"/>
              </a:solidFill>
              <a:latin typeface="Century Gothic" panose="020B0502020202020204" pitchFamily="34" charset="0"/>
              <a:cs typeface="Arial Narrow"/>
            </a:endParaRPr>
          </a:p>
        </p:txBody>
      </p:sp>
      <p:sp>
        <p:nvSpPr>
          <p:cNvPr id="26" name="TextBox 25"/>
          <p:cNvSpPr txBox="1"/>
          <p:nvPr/>
        </p:nvSpPr>
        <p:spPr>
          <a:xfrm>
            <a:off x="2381924" y="3303352"/>
            <a:ext cx="1253289" cy="461665"/>
          </a:xfrm>
          <a:prstGeom prst="rect">
            <a:avLst/>
          </a:prstGeom>
          <a:noFill/>
        </p:spPr>
        <p:txBody>
          <a:bodyPr wrap="square" rtlCol="0">
            <a:spAutoFit/>
          </a:bodyPr>
          <a:lstStyle/>
          <a:p>
            <a:r>
              <a:rPr lang="en-US" sz="1200" dirty="0" err="1">
                <a:solidFill>
                  <a:schemeClr val="bg1"/>
                </a:solidFill>
                <a:latin typeface="Century Gothic" panose="020B0502020202020204" pitchFamily="34" charset="0"/>
                <a:cs typeface="Arial Narrow"/>
              </a:rPr>
              <a:t>Suomi</a:t>
            </a:r>
            <a:r>
              <a:rPr lang="en-US" sz="1200" dirty="0">
                <a:solidFill>
                  <a:schemeClr val="bg1"/>
                </a:solidFill>
                <a:latin typeface="Century Gothic" panose="020B0502020202020204" pitchFamily="34" charset="0"/>
                <a:cs typeface="Arial Narrow"/>
              </a:rPr>
              <a:t> NPP (NOAA)</a:t>
            </a:r>
          </a:p>
        </p:txBody>
      </p:sp>
      <p:sp>
        <p:nvSpPr>
          <p:cNvPr id="27" name="TextBox 26"/>
          <p:cNvSpPr txBox="1"/>
          <p:nvPr/>
        </p:nvSpPr>
        <p:spPr>
          <a:xfrm>
            <a:off x="1128635" y="3882589"/>
            <a:ext cx="1253289" cy="461665"/>
          </a:xfrm>
          <a:prstGeom prst="rect">
            <a:avLst/>
          </a:prstGeom>
          <a:noFill/>
        </p:spPr>
        <p:txBody>
          <a:bodyPr wrap="square" rtlCol="0">
            <a:spAutoFit/>
          </a:bodyPr>
          <a:lstStyle/>
          <a:p>
            <a:r>
              <a:rPr lang="en-US" sz="1200" dirty="0">
                <a:solidFill>
                  <a:schemeClr val="bg1"/>
                </a:solidFill>
                <a:latin typeface="Century Gothic" panose="020B0502020202020204" pitchFamily="34" charset="0"/>
                <a:cs typeface="Arial Narrow"/>
              </a:rPr>
              <a:t>Landsat 8</a:t>
            </a:r>
          </a:p>
          <a:p>
            <a:r>
              <a:rPr lang="en-US" sz="1200" dirty="0">
                <a:solidFill>
                  <a:schemeClr val="bg1"/>
                </a:solidFill>
                <a:latin typeface="Century Gothic" panose="020B0502020202020204" pitchFamily="34" charset="0"/>
                <a:cs typeface="Arial Narrow"/>
              </a:rPr>
              <a:t>(USGS)</a:t>
            </a:r>
          </a:p>
        </p:txBody>
      </p:sp>
      <p:sp>
        <p:nvSpPr>
          <p:cNvPr id="28" name="TextBox 27"/>
          <p:cNvSpPr txBox="1"/>
          <p:nvPr/>
        </p:nvSpPr>
        <p:spPr>
          <a:xfrm>
            <a:off x="196890" y="4737429"/>
            <a:ext cx="1529651" cy="461665"/>
          </a:xfrm>
          <a:prstGeom prst="rect">
            <a:avLst/>
          </a:prstGeom>
          <a:noFill/>
        </p:spPr>
        <p:txBody>
          <a:bodyPr wrap="square" rtlCol="0">
            <a:spAutoFit/>
          </a:bodyPr>
          <a:lstStyle/>
          <a:p>
            <a:pPr algn="ctr"/>
            <a:r>
              <a:rPr lang="en-US" sz="1200" dirty="0" smtClean="0">
                <a:solidFill>
                  <a:schemeClr val="bg1"/>
                </a:solidFill>
                <a:latin typeface="Century Gothic" panose="020B0502020202020204" pitchFamily="34" charset="0"/>
                <a:cs typeface="Arial Narrow"/>
              </a:rPr>
              <a:t>GPM</a:t>
            </a:r>
          </a:p>
          <a:p>
            <a:pPr algn="ctr"/>
            <a:r>
              <a:rPr lang="en-US" sz="1200" dirty="0" smtClean="0">
                <a:solidFill>
                  <a:schemeClr val="bg1"/>
                </a:solidFill>
                <a:latin typeface="Century Gothic" panose="020B0502020202020204" pitchFamily="34" charset="0"/>
                <a:cs typeface="Arial Narrow"/>
              </a:rPr>
              <a:t>Core Observatory</a:t>
            </a:r>
            <a:endParaRPr lang="en-US" sz="1000" dirty="0">
              <a:solidFill>
                <a:schemeClr val="bg1"/>
              </a:solidFill>
              <a:latin typeface="Century Gothic" panose="020B0502020202020204" pitchFamily="34" charset="0"/>
              <a:cs typeface="Arial Narrow"/>
            </a:endParaRPr>
          </a:p>
        </p:txBody>
      </p:sp>
      <p:sp>
        <p:nvSpPr>
          <p:cNvPr id="29" name="TextBox 28"/>
          <p:cNvSpPr txBox="1"/>
          <p:nvPr/>
        </p:nvSpPr>
        <p:spPr>
          <a:xfrm>
            <a:off x="411885" y="5998461"/>
            <a:ext cx="713119"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cs typeface="Arial Narrow"/>
              </a:rPr>
              <a:t>OCO-2</a:t>
            </a:r>
            <a:endParaRPr lang="en-US" sz="1000" dirty="0">
              <a:solidFill>
                <a:schemeClr val="bg1"/>
              </a:solidFill>
              <a:latin typeface="Century Gothic" panose="020B0502020202020204" pitchFamily="34" charset="0"/>
              <a:cs typeface="Arial Narrow"/>
            </a:endParaRPr>
          </a:p>
        </p:txBody>
      </p:sp>
      <p:sp>
        <p:nvSpPr>
          <p:cNvPr id="30" name="TextBox 29"/>
          <p:cNvSpPr txBox="1"/>
          <p:nvPr/>
        </p:nvSpPr>
        <p:spPr>
          <a:xfrm>
            <a:off x="8740082" y="275020"/>
            <a:ext cx="1390037" cy="461665"/>
          </a:xfrm>
          <a:prstGeom prst="rect">
            <a:avLst/>
          </a:prstGeom>
          <a:noFill/>
        </p:spPr>
        <p:txBody>
          <a:bodyPr wrap="square" rtlCol="0">
            <a:spAutoFit/>
          </a:bodyPr>
          <a:lstStyle/>
          <a:p>
            <a:r>
              <a:rPr lang="en-US" sz="1200" dirty="0">
                <a:solidFill>
                  <a:schemeClr val="bg1"/>
                </a:solidFill>
                <a:latin typeface="Century Gothic" panose="020B0502020202020204" pitchFamily="34" charset="0"/>
                <a:cs typeface="Arial Narrow"/>
              </a:rPr>
              <a:t>OSTM/Jason-2</a:t>
            </a:r>
          </a:p>
          <a:p>
            <a:r>
              <a:rPr lang="en-US" sz="1200" dirty="0">
                <a:solidFill>
                  <a:schemeClr val="bg1"/>
                </a:solidFill>
                <a:latin typeface="Century Gothic" panose="020B0502020202020204" pitchFamily="34" charset="0"/>
                <a:cs typeface="Arial Narrow"/>
              </a:rPr>
              <a:t>(NOAA)</a:t>
            </a:r>
          </a:p>
        </p:txBody>
      </p:sp>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64451" y="3490221"/>
            <a:ext cx="958789" cy="731520"/>
          </a:xfrm>
          <a:prstGeom prst="rect">
            <a:avLst/>
          </a:prstGeom>
        </p:spPr>
      </p:pic>
      <p:pic>
        <p:nvPicPr>
          <p:cNvPr id="32" name="Picture 3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74822" y="1599004"/>
            <a:ext cx="1573318" cy="823728"/>
          </a:xfrm>
          <a:prstGeom prst="rect">
            <a:avLst/>
          </a:prstGeom>
        </p:spPr>
      </p:pic>
      <p:pic>
        <p:nvPicPr>
          <p:cNvPr id="33" name="Picture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91328" y="4535847"/>
            <a:ext cx="763134" cy="847927"/>
          </a:xfrm>
          <a:prstGeom prst="rect">
            <a:avLst/>
          </a:prstGeom>
        </p:spPr>
      </p:pic>
      <p:pic>
        <p:nvPicPr>
          <p:cNvPr id="34" name="Picture 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1176156">
            <a:off x="7402239" y="3186243"/>
            <a:ext cx="893618" cy="457200"/>
          </a:xfrm>
          <a:prstGeom prst="rect">
            <a:avLst/>
          </a:prstGeom>
        </p:spPr>
      </p:pic>
      <p:pic>
        <p:nvPicPr>
          <p:cNvPr id="35" name="Picture 3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36641" y="5860227"/>
            <a:ext cx="1160422" cy="889033"/>
          </a:xfrm>
          <a:prstGeom prst="rect">
            <a:avLst/>
          </a:prstGeom>
        </p:spPr>
      </p:pic>
      <p:pic>
        <p:nvPicPr>
          <p:cNvPr id="36" name="Picture 3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18685" y="5689105"/>
            <a:ext cx="1349724" cy="908468"/>
          </a:xfrm>
          <a:prstGeom prst="rect">
            <a:avLst/>
          </a:prstGeom>
        </p:spPr>
      </p:pic>
      <p:pic>
        <p:nvPicPr>
          <p:cNvPr id="37" name="Picture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347122" y="1176635"/>
            <a:ext cx="1107119" cy="765757"/>
          </a:xfrm>
          <a:prstGeom prst="rect">
            <a:avLst/>
          </a:prstGeom>
        </p:spPr>
      </p:pic>
      <p:pic>
        <p:nvPicPr>
          <p:cNvPr id="38" name="Picture 3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638752" y="856597"/>
            <a:ext cx="724920" cy="859786"/>
          </a:xfrm>
          <a:prstGeom prst="rect">
            <a:avLst/>
          </a:prstGeom>
        </p:spPr>
      </p:pic>
      <p:pic>
        <p:nvPicPr>
          <p:cNvPr id="39" name="Picture 3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47008" y="3114531"/>
            <a:ext cx="908500" cy="365760"/>
          </a:xfrm>
          <a:prstGeom prst="rect">
            <a:avLst/>
          </a:prstGeom>
        </p:spPr>
      </p:pic>
      <p:pic>
        <p:nvPicPr>
          <p:cNvPr id="40" name="Picture 3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22258" y="4166116"/>
            <a:ext cx="1532707" cy="739463"/>
          </a:xfrm>
          <a:prstGeom prst="rect">
            <a:avLst/>
          </a:prstGeom>
        </p:spPr>
      </p:pic>
      <p:sp>
        <p:nvSpPr>
          <p:cNvPr id="41" name="TextBox 40"/>
          <p:cNvSpPr txBox="1"/>
          <p:nvPr/>
        </p:nvSpPr>
        <p:spPr>
          <a:xfrm>
            <a:off x="4836560" y="4731173"/>
            <a:ext cx="813352" cy="276999"/>
          </a:xfrm>
          <a:prstGeom prst="rect">
            <a:avLst/>
          </a:prstGeom>
          <a:noFill/>
        </p:spPr>
        <p:txBody>
          <a:bodyPr wrap="square" rtlCol="0">
            <a:spAutoFit/>
          </a:bodyPr>
          <a:lstStyle/>
          <a:p>
            <a:r>
              <a:rPr lang="en-US" sz="1200" dirty="0" smtClean="0">
                <a:solidFill>
                  <a:schemeClr val="bg1"/>
                </a:solidFill>
                <a:latin typeface="Century Gothic" panose="020B0502020202020204" pitchFamily="34" charset="0"/>
                <a:cs typeface="Arial Narrow"/>
              </a:rPr>
              <a:t>SORCE</a:t>
            </a:r>
            <a:endParaRPr lang="en-US" sz="1200" dirty="0">
              <a:solidFill>
                <a:schemeClr val="bg1"/>
              </a:solidFill>
              <a:latin typeface="Century Gothic" panose="020B0502020202020204" pitchFamily="34" charset="0"/>
              <a:cs typeface="Arial Narrow"/>
            </a:endParaRPr>
          </a:p>
        </p:txBody>
      </p:sp>
      <p:pic>
        <p:nvPicPr>
          <p:cNvPr id="42" name="Picture 4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630412" y="646580"/>
            <a:ext cx="1281097" cy="873475"/>
          </a:xfrm>
          <a:prstGeom prst="rect">
            <a:avLst/>
          </a:prstGeom>
        </p:spPr>
      </p:pic>
      <p:sp>
        <p:nvSpPr>
          <p:cNvPr id="43" name="TextBox 42"/>
          <p:cNvSpPr txBox="1"/>
          <p:nvPr/>
        </p:nvSpPr>
        <p:spPr>
          <a:xfrm>
            <a:off x="4769276" y="1094837"/>
            <a:ext cx="3078852" cy="461665"/>
          </a:xfrm>
          <a:prstGeom prst="rect">
            <a:avLst/>
          </a:prstGeom>
          <a:noFill/>
        </p:spPr>
        <p:txBody>
          <a:bodyPr wrap="square" rtlCol="0">
            <a:spAutoFit/>
          </a:bodyPr>
          <a:lstStyle/>
          <a:p>
            <a:r>
              <a:rPr lang="en-US" sz="1200" dirty="0">
                <a:solidFill>
                  <a:schemeClr val="bg1"/>
                </a:solidFill>
                <a:latin typeface="Century Gothic" panose="020B0502020202020204" pitchFamily="34" charset="0"/>
                <a:cs typeface="Arial Narrow"/>
              </a:rPr>
              <a:t>ISS: LIS, SAGE </a:t>
            </a:r>
            <a:r>
              <a:rPr lang="en-US" sz="1200" dirty="0" smtClean="0">
                <a:solidFill>
                  <a:schemeClr val="bg1"/>
                </a:solidFill>
                <a:latin typeface="Century Gothic" panose="020B0502020202020204" pitchFamily="34" charset="0"/>
                <a:cs typeface="Arial Narrow"/>
              </a:rPr>
              <a:t>III, </a:t>
            </a:r>
          </a:p>
          <a:p>
            <a:r>
              <a:rPr lang="en-US" sz="1200" dirty="0" smtClean="0">
                <a:solidFill>
                  <a:schemeClr val="bg1"/>
                </a:solidFill>
                <a:latin typeface="Century Gothic" panose="020B0502020202020204" pitchFamily="34" charset="0"/>
                <a:cs typeface="Arial Narrow"/>
              </a:rPr>
              <a:t>TSIS-1, ECOSTRESS</a:t>
            </a:r>
            <a:endParaRPr lang="en-US" sz="1200" dirty="0">
              <a:solidFill>
                <a:schemeClr val="bg1"/>
              </a:solidFill>
              <a:latin typeface="Century Gothic" panose="020B0502020202020204" pitchFamily="34" charset="0"/>
              <a:cs typeface="Arial Narrow"/>
            </a:endParaRPr>
          </a:p>
        </p:txBody>
      </p:sp>
      <p:sp>
        <p:nvSpPr>
          <p:cNvPr id="44" name="TextBox 43"/>
          <p:cNvSpPr txBox="1"/>
          <p:nvPr/>
        </p:nvSpPr>
        <p:spPr>
          <a:xfrm>
            <a:off x="11318613" y="6516785"/>
            <a:ext cx="873387" cy="400110"/>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08.21.18</a:t>
            </a:r>
            <a:endParaRPr lang="en-US" sz="1000" dirty="0">
              <a:solidFill>
                <a:schemeClr val="bg1"/>
              </a:solidFill>
              <a:latin typeface="Arial" panose="020B0604020202020204" pitchFamily="34" charset="0"/>
              <a:cs typeface="Arial" panose="020B0604020202020204" pitchFamily="34" charset="0"/>
            </a:endParaRPr>
          </a:p>
          <a:p>
            <a:endParaRPr lang="en-US" sz="1000" dirty="0">
              <a:solidFill>
                <a:schemeClr val="bg1"/>
              </a:solidFill>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rot="1676305">
            <a:off x="8784155" y="5839532"/>
            <a:ext cx="1412103" cy="912435"/>
          </a:xfrm>
          <a:prstGeom prst="rect">
            <a:avLst/>
          </a:prstGeom>
        </p:spPr>
      </p:pic>
      <p:sp>
        <p:nvSpPr>
          <p:cNvPr id="46" name="TextBox 45"/>
          <p:cNvSpPr txBox="1"/>
          <p:nvPr/>
        </p:nvSpPr>
        <p:spPr>
          <a:xfrm>
            <a:off x="9038627" y="5581201"/>
            <a:ext cx="1111631" cy="276999"/>
          </a:xfrm>
          <a:prstGeom prst="rect">
            <a:avLst/>
          </a:prstGeom>
          <a:noFill/>
        </p:spPr>
        <p:txBody>
          <a:bodyPr wrap="square" rtlCol="0">
            <a:spAutoFit/>
          </a:bodyPr>
          <a:lstStyle/>
          <a:p>
            <a:r>
              <a:rPr lang="en-US" sz="1200" dirty="0" smtClean="0">
                <a:solidFill>
                  <a:schemeClr val="bg1"/>
                </a:solidFill>
                <a:latin typeface="Century Gothic" panose="020B0502020202020204" pitchFamily="34" charset="0"/>
                <a:cs typeface="Arial Narrow"/>
              </a:rPr>
              <a:t>GRACE-FO</a:t>
            </a:r>
            <a:endParaRPr lang="en-US" sz="1000" dirty="0">
              <a:solidFill>
                <a:schemeClr val="bg1"/>
              </a:solidFill>
              <a:latin typeface="Century Gothic" panose="020B0502020202020204" pitchFamily="34" charset="0"/>
              <a:cs typeface="Arial Narrow"/>
            </a:endParaRPr>
          </a:p>
        </p:txBody>
      </p:sp>
      <p:sp>
        <p:nvSpPr>
          <p:cNvPr id="7" name="Title 1"/>
          <p:cNvSpPr txBox="1">
            <a:spLocks/>
          </p:cNvSpPr>
          <p:nvPr/>
        </p:nvSpPr>
        <p:spPr>
          <a:xfrm>
            <a:off x="98460" y="163857"/>
            <a:ext cx="6579741" cy="50817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rgbClr val="13416C"/>
                </a:solidFill>
                <a:latin typeface="Century Gothic" panose="020B0502020202020204" pitchFamily="34" charset="0"/>
                <a:ea typeface="+mj-ea"/>
                <a:cs typeface="+mj-cs"/>
              </a:defRPr>
            </a:lvl1pPr>
          </a:lstStyle>
          <a:p>
            <a:r>
              <a:rPr lang="en-US" sz="3600" dirty="0" smtClean="0">
                <a:solidFill>
                  <a:schemeClr val="bg1"/>
                </a:solidFill>
              </a:rPr>
              <a:t>NASA Earth Observations</a:t>
            </a:r>
            <a:endParaRPr lang="en-US" sz="3600" dirty="0">
              <a:solidFill>
                <a:schemeClr val="bg1"/>
              </a:solidFill>
            </a:endParaRPr>
          </a:p>
        </p:txBody>
      </p:sp>
      <p:sp>
        <p:nvSpPr>
          <p:cNvPr id="8" name="Content Placeholder 1"/>
          <p:cNvSpPr>
            <a:spLocks noGrp="1"/>
          </p:cNvSpPr>
          <p:nvPr>
            <p:ph idx="1"/>
          </p:nvPr>
        </p:nvSpPr>
        <p:spPr>
          <a:xfrm>
            <a:off x="126836" y="715040"/>
            <a:ext cx="4375700" cy="2312156"/>
          </a:xfrm>
          <a:gradFill flip="none" rotWithShape="0">
            <a:gsLst>
              <a:gs pos="0">
                <a:schemeClr val="tx1">
                  <a:alpha val="0"/>
                </a:schemeClr>
              </a:gs>
              <a:gs pos="34000">
                <a:schemeClr val="tx1">
                  <a:alpha val="20000"/>
                </a:schemeClr>
              </a:gs>
            </a:gsLst>
            <a:lin ang="13200000" scaled="0"/>
            <a:tileRect/>
          </a:gradFill>
        </p:spPr>
        <p:txBody>
          <a:bodyPr>
            <a:noAutofit/>
          </a:bodyPr>
          <a:lstStyle/>
          <a:p>
            <a:pPr marL="0" indent="0">
              <a:buNone/>
            </a:pPr>
            <a:r>
              <a:rPr lang="en-US" dirty="0">
                <a:solidFill>
                  <a:schemeClr val="bg1"/>
                </a:solidFill>
              </a:rPr>
              <a:t>NASA Earth observations include a coordinated series of </a:t>
            </a:r>
            <a:r>
              <a:rPr lang="en-US" b="1" dirty="0" smtClean="0">
                <a:solidFill>
                  <a:srgbClr val="F78009"/>
                </a:solidFill>
              </a:rPr>
              <a:t>18 </a:t>
            </a:r>
            <a:r>
              <a:rPr lang="en-US" dirty="0">
                <a:solidFill>
                  <a:schemeClr val="bg1"/>
                </a:solidFill>
              </a:rPr>
              <a:t>polar-orbiting and low inclination satellites and </a:t>
            </a:r>
            <a:r>
              <a:rPr lang="en-US" b="1" dirty="0">
                <a:solidFill>
                  <a:schemeClr val="accent2"/>
                </a:solidFill>
              </a:rPr>
              <a:t>4</a:t>
            </a:r>
            <a:r>
              <a:rPr lang="en-US" dirty="0" smtClean="0">
                <a:solidFill>
                  <a:schemeClr val="bg1"/>
                </a:solidFill>
              </a:rPr>
              <a:t> </a:t>
            </a:r>
            <a:r>
              <a:rPr lang="en-US" dirty="0">
                <a:solidFill>
                  <a:schemeClr val="bg1"/>
                </a:solidFill>
              </a:rPr>
              <a:t>instruments on the ISS </a:t>
            </a:r>
            <a:r>
              <a:rPr lang="en-US" dirty="0" smtClean="0">
                <a:solidFill>
                  <a:schemeClr val="bg1"/>
                </a:solidFill>
              </a:rPr>
              <a:t>for </a:t>
            </a:r>
            <a:r>
              <a:rPr lang="en-US" dirty="0">
                <a:solidFill>
                  <a:schemeClr val="bg1"/>
                </a:solidFill>
              </a:rPr>
              <a:t>long-term global observations. </a:t>
            </a:r>
          </a:p>
        </p:txBody>
      </p:sp>
    </p:spTree>
    <p:extLst>
      <p:ext uri="{BB962C8B-B14F-4D97-AF65-F5344CB8AC3E}">
        <p14:creationId xmlns:p14="http://schemas.microsoft.com/office/powerpoint/2010/main" val="2088460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 vs. EOS</a:t>
            </a:r>
            <a:endParaRPr lang="en-US" dirty="0"/>
          </a:p>
        </p:txBody>
      </p:sp>
      <p:sp>
        <p:nvSpPr>
          <p:cNvPr id="8" name="Content Placeholder 9"/>
          <p:cNvSpPr txBox="1">
            <a:spLocks/>
          </p:cNvSpPr>
          <p:nvPr/>
        </p:nvSpPr>
        <p:spPr>
          <a:xfrm>
            <a:off x="1470490" y="6400800"/>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Science Missions</a:t>
            </a:r>
            <a:r>
              <a:rPr lang="en-US" sz="1400" b="1" dirty="0" smtClean="0">
                <a:solidFill>
                  <a:schemeClr val="bg2">
                    <a:lumMod val="85000"/>
                  </a:schemeClr>
                </a:solidFill>
              </a:rPr>
              <a:t>: </a:t>
            </a:r>
            <a:r>
              <a:rPr lang="en-US" sz="1400" b="1" dirty="0">
                <a:solidFill>
                  <a:schemeClr val="bg2">
                    <a:lumMod val="85000"/>
                  </a:schemeClr>
                </a:solidFill>
                <a:latin typeface="Century Gothic" pitchFamily="34" charset="0"/>
                <a:hlinkClick r:id="rId3"/>
              </a:rPr>
              <a:t>https://</a:t>
            </a:r>
            <a:r>
              <a:rPr lang="en-US" sz="1400" b="1" dirty="0" smtClean="0">
                <a:solidFill>
                  <a:schemeClr val="bg2">
                    <a:lumMod val="85000"/>
                  </a:schemeClr>
                </a:solidFill>
                <a:latin typeface="Century Gothic" pitchFamily="34" charset="0"/>
                <a:hlinkClick r:id="rId3"/>
              </a:rPr>
              <a:t>eospso.nasa.gov/mission-category/3</a:t>
            </a:r>
            <a:r>
              <a:rPr lang="en-US" sz="1400" b="1" dirty="0" smtClean="0">
                <a:solidFill>
                  <a:schemeClr val="bg2">
                    <a:lumMod val="85000"/>
                  </a:schemeClr>
                </a:solidFill>
                <a:latin typeface="Century Gothic" pitchFamily="34" charset="0"/>
              </a:rPr>
              <a:t>  </a:t>
            </a:r>
            <a:endParaRPr lang="en-US" sz="1400" b="1" dirty="0">
              <a:solidFill>
                <a:schemeClr val="bg2">
                  <a:lumMod val="85000"/>
                </a:schemeClr>
              </a:solidFill>
              <a:latin typeface="Century Gothic" pitchFamily="34" charset="0"/>
            </a:endParaRPr>
          </a:p>
          <a:p>
            <a:pPr algn="ctr" defTabSz="1018229">
              <a:spcBef>
                <a:spcPct val="20000"/>
              </a:spcBef>
              <a:buClr>
                <a:srgbClr val="0F6FC6"/>
              </a:buClr>
              <a:buSzPct val="85000"/>
            </a:pPr>
            <a:endParaRPr lang="en-US" sz="1400" b="1" dirty="0">
              <a:solidFill>
                <a:srgbClr val="0075A2"/>
              </a:solidFill>
            </a:endParaRPr>
          </a:p>
          <a:p>
            <a:pPr algn="ctr" defTabSz="1018229">
              <a:spcBef>
                <a:spcPct val="20000"/>
              </a:spcBef>
              <a:buClr>
                <a:srgbClr val="0F6FC6"/>
              </a:buClr>
              <a:buSzPct val="85000"/>
            </a:pPr>
            <a:endParaRPr lang="en-US" sz="1400" dirty="0">
              <a:solidFill>
                <a:srgbClr val="0075A2"/>
              </a:solidFill>
            </a:endParaRPr>
          </a:p>
        </p:txBody>
      </p:sp>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9279433" y="4121780"/>
            <a:ext cx="2536657" cy="2059099"/>
          </a:xfrm>
          <a:prstGeom prst="rect">
            <a:avLst/>
          </a:prstGeom>
        </p:spPr>
      </p:pic>
      <p:sp>
        <p:nvSpPr>
          <p:cNvPr id="11" name="Content Placeholder 1"/>
          <p:cNvSpPr txBox="1">
            <a:spLocks/>
          </p:cNvSpPr>
          <p:nvPr/>
        </p:nvSpPr>
        <p:spPr>
          <a:xfrm>
            <a:off x="6108538" y="1304081"/>
            <a:ext cx="5675919" cy="4876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tx1">
                    <a:lumMod val="75000"/>
                    <a:lumOff val="25000"/>
                  </a:schemeClr>
                </a:solidFill>
                <a:latin typeface="Century Gothic" charset="0"/>
                <a:ea typeface="Century Gothic" charset="0"/>
                <a:cs typeface="Century Gothic" charset="0"/>
              </a:rPr>
              <a:t>NASA’s Earth Observing System (EOS): </a:t>
            </a:r>
            <a:r>
              <a:rPr lang="en-US" sz="1800" dirty="0">
                <a:solidFill>
                  <a:schemeClr val="tx1">
                    <a:lumMod val="75000"/>
                    <a:lumOff val="25000"/>
                  </a:schemeClr>
                </a:solidFill>
                <a:latin typeface="Century Gothic" charset="0"/>
                <a:ea typeface="Century Gothic" charset="0"/>
                <a:cs typeface="Century Gothic" charset="0"/>
              </a:rPr>
              <a:t>EOS is a subset of the full suite of NASA Earth observing missions focused on long-term global observations of the land surface, biosphere, solid Earth, atmosphere, and oceans to improve understanding of the Earth as an integrated system. </a:t>
            </a:r>
          </a:p>
          <a:p>
            <a:pPr marL="0" indent="0">
              <a:buNone/>
            </a:pPr>
            <a:r>
              <a:rPr lang="en-US" sz="1800" dirty="0">
                <a:solidFill>
                  <a:schemeClr val="tx1">
                    <a:lumMod val="75000"/>
                    <a:lumOff val="25000"/>
                  </a:schemeClr>
                </a:solidFill>
                <a:latin typeface="Century Gothic" charset="0"/>
                <a:ea typeface="Century Gothic" charset="0"/>
                <a:cs typeface="Century Gothic" charset="0"/>
              </a:rPr>
              <a:t>Only use this term when speaking exclusively to the below missions:</a:t>
            </a:r>
          </a:p>
          <a:p>
            <a:pPr marL="0" indent="0">
              <a:buFont typeface="Arial" panose="020B0604020202020204" pitchFamily="34" charset="0"/>
              <a:buNone/>
            </a:pPr>
            <a:r>
              <a:rPr lang="en-US" sz="2000" b="1" dirty="0">
                <a:solidFill>
                  <a:schemeClr val="tx1">
                    <a:lumMod val="75000"/>
                    <a:lumOff val="25000"/>
                  </a:schemeClr>
                </a:solidFill>
                <a:latin typeface="Century Gothic" charset="0"/>
                <a:ea typeface="Century Gothic" charset="0"/>
                <a:cs typeface="Century Gothic" charset="0"/>
              </a:rPr>
              <a:t/>
            </a:r>
            <a:br>
              <a:rPr lang="en-US" sz="2000" b="1" dirty="0">
                <a:solidFill>
                  <a:schemeClr val="tx1">
                    <a:lumMod val="75000"/>
                    <a:lumOff val="25000"/>
                  </a:schemeClr>
                </a:solidFill>
                <a:latin typeface="Century Gothic" charset="0"/>
                <a:ea typeface="Century Gothic" charset="0"/>
                <a:cs typeface="Century Gothic" charset="0"/>
              </a:rPr>
            </a:br>
            <a:r>
              <a:rPr lang="en-US" sz="2000" b="1" dirty="0">
                <a:solidFill>
                  <a:schemeClr val="tx1">
                    <a:lumMod val="75000"/>
                    <a:lumOff val="25000"/>
                  </a:schemeClr>
                </a:solidFill>
                <a:latin typeface="Century Gothic" charset="0"/>
                <a:ea typeface="Century Gothic" charset="0"/>
                <a:cs typeface="Century Gothic" charset="0"/>
              </a:rPr>
              <a:t>Current EOS Missions:</a:t>
            </a: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Aqua</a:t>
            </a:r>
          </a:p>
          <a:p>
            <a:pPr>
              <a:spcBef>
                <a:spcPts val="0"/>
              </a:spcBef>
            </a:pPr>
            <a:r>
              <a:rPr lang="en-US" sz="2000" dirty="0" smtClean="0">
                <a:solidFill>
                  <a:schemeClr val="tx1">
                    <a:lumMod val="75000"/>
                    <a:lumOff val="25000"/>
                  </a:schemeClr>
                </a:solidFill>
                <a:latin typeface="Century Gothic" charset="0"/>
                <a:ea typeface="Century Gothic" charset="0"/>
                <a:cs typeface="Century Gothic" charset="0"/>
              </a:rPr>
              <a:t>Aura</a:t>
            </a:r>
            <a:endParaRPr lang="en-US" sz="2000" dirty="0">
              <a:solidFill>
                <a:schemeClr val="tx1">
                  <a:lumMod val="75000"/>
                  <a:lumOff val="25000"/>
                </a:schemeClr>
              </a:solidFill>
              <a:latin typeface="Century Gothic" charset="0"/>
              <a:ea typeface="Century Gothic" charset="0"/>
              <a:cs typeface="Century Gothic" charset="0"/>
            </a:endParaRP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Landsat 7</a:t>
            </a: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Landsat 8</a:t>
            </a: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OSTM/Jason-2</a:t>
            </a:r>
          </a:p>
          <a:p>
            <a:pPr>
              <a:spcBef>
                <a:spcPts val="0"/>
              </a:spcBef>
            </a:pPr>
            <a:r>
              <a:rPr lang="en-US" sz="2000" dirty="0" err="1">
                <a:solidFill>
                  <a:schemeClr val="tx1">
                    <a:lumMod val="75000"/>
                    <a:lumOff val="25000"/>
                  </a:schemeClr>
                </a:solidFill>
                <a:latin typeface="Century Gothic" charset="0"/>
                <a:ea typeface="Century Gothic" charset="0"/>
                <a:cs typeface="Century Gothic" charset="0"/>
              </a:rPr>
              <a:t>QuikSCAT</a:t>
            </a:r>
            <a:endParaRPr lang="en-US" sz="2000" dirty="0">
              <a:solidFill>
                <a:schemeClr val="tx1">
                  <a:lumMod val="75000"/>
                  <a:lumOff val="25000"/>
                </a:schemeClr>
              </a:solidFill>
              <a:latin typeface="Century Gothic" charset="0"/>
              <a:ea typeface="Century Gothic" charset="0"/>
              <a:cs typeface="Century Gothic" charset="0"/>
            </a:endParaRP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SORCE</a:t>
            </a: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SAGE III-ISS</a:t>
            </a:r>
          </a:p>
          <a:p>
            <a:pPr>
              <a:spcBef>
                <a:spcPts val="0"/>
              </a:spcBef>
            </a:pPr>
            <a:r>
              <a:rPr lang="en-US" sz="2000" dirty="0">
                <a:solidFill>
                  <a:schemeClr val="tx1">
                    <a:lumMod val="75000"/>
                    <a:lumOff val="25000"/>
                  </a:schemeClr>
                </a:solidFill>
                <a:latin typeface="Century Gothic" charset="0"/>
                <a:ea typeface="Century Gothic" charset="0"/>
                <a:cs typeface="Century Gothic" charset="0"/>
              </a:rPr>
              <a:t>Terra</a:t>
            </a:r>
          </a:p>
          <a:p>
            <a:pPr marL="0" indent="0">
              <a:buFont typeface="Arial" panose="020B0604020202020204" pitchFamily="34" charset="0"/>
              <a:buNone/>
            </a:pPr>
            <a:endParaRPr lang="en-US" dirty="0">
              <a:solidFill>
                <a:schemeClr val="tx1">
                  <a:lumMod val="75000"/>
                  <a:lumOff val="25000"/>
                </a:schemeClr>
              </a:solidFill>
              <a:latin typeface="Century Gothic" charset="0"/>
              <a:ea typeface="Century Gothic" charset="0"/>
              <a:cs typeface="Century Gothic" charset="0"/>
            </a:endParaRPr>
          </a:p>
        </p:txBody>
      </p:sp>
      <p:sp>
        <p:nvSpPr>
          <p:cNvPr id="12" name="Content Placeholder 1"/>
          <p:cNvSpPr>
            <a:spLocks noGrp="1"/>
          </p:cNvSpPr>
          <p:nvPr>
            <p:ph idx="1"/>
          </p:nvPr>
        </p:nvSpPr>
        <p:spPr>
          <a:xfrm>
            <a:off x="267128" y="1304082"/>
            <a:ext cx="5612811" cy="4698832"/>
          </a:xfrm>
        </p:spPr>
        <p:txBody>
          <a:bodyPr>
            <a:noAutofit/>
          </a:bodyPr>
          <a:lstStyle/>
          <a:p>
            <a:pPr marL="0" indent="0">
              <a:lnSpc>
                <a:spcPct val="80000"/>
              </a:lnSpc>
              <a:buNone/>
            </a:pPr>
            <a:r>
              <a:rPr lang="en-US" sz="1900" b="1" dirty="0">
                <a:solidFill>
                  <a:schemeClr val="tx1">
                    <a:lumMod val="75000"/>
                    <a:lumOff val="25000"/>
                  </a:schemeClr>
                </a:solidFill>
                <a:latin typeface="Century Gothic" charset="0"/>
                <a:ea typeface="Century Gothic" charset="0"/>
                <a:cs typeface="Century Gothic" charset="0"/>
              </a:rPr>
              <a:t>NASA Earth observations: </a:t>
            </a:r>
            <a:r>
              <a:rPr lang="en-US" sz="1900" dirty="0" smtClean="0">
                <a:solidFill>
                  <a:schemeClr val="tx1">
                    <a:lumMod val="75000"/>
                    <a:lumOff val="25000"/>
                  </a:schemeClr>
                </a:solidFill>
                <a:latin typeface="Century Gothic" charset="0"/>
                <a:ea typeface="Century Gothic" charset="0"/>
                <a:cs typeface="Century Gothic" charset="0"/>
              </a:rPr>
              <a:t>Umbrella </a:t>
            </a:r>
            <a:r>
              <a:rPr lang="en-US" sz="1900" dirty="0">
                <a:solidFill>
                  <a:schemeClr val="tx1">
                    <a:lumMod val="75000"/>
                    <a:lumOff val="25000"/>
                  </a:schemeClr>
                </a:solidFill>
                <a:latin typeface="Century Gothic" charset="0"/>
                <a:ea typeface="Century Gothic" charset="0"/>
                <a:cs typeface="Century Gothic" charset="0"/>
              </a:rPr>
              <a:t>term used that includes all airborne and flight missions that study the Earth.</a:t>
            </a:r>
          </a:p>
          <a:p>
            <a:pPr marL="0" indent="0">
              <a:lnSpc>
                <a:spcPct val="80000"/>
              </a:lnSpc>
              <a:buNone/>
            </a:pPr>
            <a:endParaRPr lang="en-US" sz="1900" dirty="0">
              <a:solidFill>
                <a:schemeClr val="tx1">
                  <a:lumMod val="75000"/>
                  <a:lumOff val="25000"/>
                </a:schemeClr>
              </a:solidFill>
              <a:latin typeface="Century Gothic" charset="0"/>
              <a:ea typeface="Century Gothic" charset="0"/>
              <a:cs typeface="Century Gothic" charset="0"/>
            </a:endParaRPr>
          </a:p>
          <a:p>
            <a:pPr marL="0" indent="0">
              <a:lnSpc>
                <a:spcPct val="80000"/>
              </a:lnSpc>
              <a:buNone/>
            </a:pPr>
            <a:r>
              <a:rPr lang="en-US" sz="1900" b="1" dirty="0">
                <a:solidFill>
                  <a:schemeClr val="tx1">
                    <a:lumMod val="75000"/>
                    <a:lumOff val="25000"/>
                  </a:schemeClr>
                </a:solidFill>
                <a:latin typeface="Century Gothic" charset="0"/>
                <a:ea typeface="Century Gothic" charset="0"/>
                <a:cs typeface="Century Gothic" charset="0"/>
              </a:rPr>
              <a:t>Current NASA EO Missions:</a:t>
            </a:r>
          </a:p>
        </p:txBody>
      </p:sp>
      <p:sp>
        <p:nvSpPr>
          <p:cNvPr id="13" name="Rectangle 12"/>
          <p:cNvSpPr/>
          <p:nvPr/>
        </p:nvSpPr>
        <p:spPr>
          <a:xfrm>
            <a:off x="267128" y="2914674"/>
            <a:ext cx="5111696" cy="2992966"/>
          </a:xfrm>
          <a:prstGeom prst="rect">
            <a:avLst/>
          </a:prstGeom>
        </p:spPr>
        <p:txBody>
          <a:bodyPr numCol="2">
            <a:noAutofit/>
          </a:bodyPr>
          <a:lstStyle/>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Aqua</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Aura</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CALIPSO</a:t>
            </a:r>
          </a:p>
          <a:p>
            <a:pPr marL="342900" indent="-342900">
              <a:lnSpc>
                <a:spcPct val="80000"/>
              </a:lnSpc>
              <a:spcBef>
                <a:spcPts val="0"/>
              </a:spcBef>
              <a:buFont typeface="+mj-lt"/>
              <a:buAutoNum type="arabicPeriod"/>
            </a:pPr>
            <a:r>
              <a:rPr lang="en-US" dirty="0" err="1">
                <a:solidFill>
                  <a:schemeClr val="tx1">
                    <a:lumMod val="75000"/>
                    <a:lumOff val="25000"/>
                  </a:schemeClr>
                </a:solidFill>
                <a:latin typeface="Century Gothic" charset="0"/>
                <a:ea typeface="Century Gothic" charset="0"/>
                <a:cs typeface="Century Gothic" charset="0"/>
              </a:rPr>
              <a:t>CloudSat</a:t>
            </a:r>
            <a:endParaRPr lang="en-US" dirty="0">
              <a:solidFill>
                <a:schemeClr val="tx1">
                  <a:lumMod val="75000"/>
                  <a:lumOff val="25000"/>
                </a:schemeClr>
              </a:solidFill>
              <a:latin typeface="Century Gothic" charset="0"/>
              <a:ea typeface="Century Gothic" charset="0"/>
              <a:cs typeface="Century Gothic" charset="0"/>
            </a:endParaRP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GPM</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Jason-3</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Landsat 7</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Landsat 8</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OSTM/Jason-2</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OCO-2</a:t>
            </a:r>
          </a:p>
          <a:p>
            <a:pPr marL="342900" indent="-342900">
              <a:lnSpc>
                <a:spcPct val="80000"/>
              </a:lnSpc>
              <a:spcBef>
                <a:spcPts val="0"/>
              </a:spcBef>
              <a:buFont typeface="+mj-lt"/>
              <a:buAutoNum type="arabicPeriod"/>
            </a:pPr>
            <a:r>
              <a:rPr lang="en-US" dirty="0" err="1">
                <a:solidFill>
                  <a:schemeClr val="tx1">
                    <a:lumMod val="75000"/>
                    <a:lumOff val="25000"/>
                  </a:schemeClr>
                </a:solidFill>
                <a:latin typeface="Century Gothic" charset="0"/>
                <a:ea typeface="Century Gothic" charset="0"/>
                <a:cs typeface="Century Gothic" charset="0"/>
              </a:rPr>
              <a:t>QuikSCAT</a:t>
            </a:r>
            <a:endParaRPr lang="en-US" dirty="0">
              <a:solidFill>
                <a:schemeClr val="tx1">
                  <a:lumMod val="75000"/>
                  <a:lumOff val="25000"/>
                </a:schemeClr>
              </a:solidFill>
              <a:latin typeface="Century Gothic" charset="0"/>
              <a:ea typeface="Century Gothic" charset="0"/>
              <a:cs typeface="Century Gothic" charset="0"/>
            </a:endParaRP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SORCE</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SMAP</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Suomi NPP</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Terra</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CYGNSS</a:t>
            </a:r>
          </a:p>
          <a:p>
            <a:pPr marL="342900" indent="-342900">
              <a:lnSpc>
                <a:spcPct val="80000"/>
              </a:lnSpc>
              <a:spcBef>
                <a:spcPts val="0"/>
              </a:spcBef>
              <a:buFont typeface="+mj-lt"/>
              <a:buAutoNum type="arabicPeriod"/>
            </a:pPr>
            <a:r>
              <a:rPr lang="en-US" dirty="0" smtClean="0">
                <a:solidFill>
                  <a:schemeClr val="tx1">
                    <a:lumMod val="75000"/>
                    <a:lumOff val="25000"/>
                  </a:schemeClr>
                </a:solidFill>
                <a:latin typeface="Century Gothic" charset="0"/>
                <a:ea typeface="Century Gothic" charset="0"/>
                <a:cs typeface="Century Gothic" charset="0"/>
              </a:rPr>
              <a:t>DISCOVR</a:t>
            </a:r>
          </a:p>
          <a:p>
            <a:pPr marL="342900" indent="-342900">
              <a:lnSpc>
                <a:spcPct val="80000"/>
              </a:lnSpc>
              <a:spcBef>
                <a:spcPts val="0"/>
              </a:spcBef>
              <a:buFont typeface="+mj-lt"/>
              <a:buAutoNum type="arabicPeriod"/>
            </a:pPr>
            <a:r>
              <a:rPr lang="en-US" dirty="0" smtClean="0">
                <a:solidFill>
                  <a:schemeClr val="tx1">
                    <a:lumMod val="75000"/>
                    <a:lumOff val="25000"/>
                  </a:schemeClr>
                </a:solidFill>
                <a:latin typeface="Century Gothic" charset="0"/>
                <a:ea typeface="Century Gothic" charset="0"/>
                <a:cs typeface="Century Gothic" charset="0"/>
              </a:rPr>
              <a:t>GRACE-FO</a:t>
            </a:r>
            <a:endParaRPr lang="en-US" dirty="0">
              <a:solidFill>
                <a:schemeClr val="tx1">
                  <a:lumMod val="75000"/>
                  <a:lumOff val="25000"/>
                </a:schemeClr>
              </a:solidFill>
              <a:latin typeface="Century Gothic" charset="0"/>
              <a:ea typeface="Century Gothic" charset="0"/>
              <a:cs typeface="Century Gothic" charset="0"/>
            </a:endParaRP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SAGE III (on ISS)</a:t>
            </a:r>
          </a:p>
          <a:p>
            <a:pPr marL="342900" indent="-342900">
              <a:lnSpc>
                <a:spcPct val="80000"/>
              </a:lnSpc>
              <a:spcBef>
                <a:spcPts val="0"/>
              </a:spcBef>
              <a:buFont typeface="+mj-lt"/>
              <a:buAutoNum type="arabicPeriod"/>
            </a:pPr>
            <a:r>
              <a:rPr lang="en-US" dirty="0">
                <a:solidFill>
                  <a:schemeClr val="tx1">
                    <a:lumMod val="75000"/>
                    <a:lumOff val="25000"/>
                  </a:schemeClr>
                </a:solidFill>
                <a:latin typeface="Century Gothic" charset="0"/>
                <a:ea typeface="Century Gothic" charset="0"/>
                <a:cs typeface="Century Gothic" charset="0"/>
              </a:rPr>
              <a:t>LIS (on ISS</a:t>
            </a:r>
            <a:r>
              <a:rPr lang="en-US" dirty="0" smtClean="0">
                <a:solidFill>
                  <a:schemeClr val="tx1">
                    <a:lumMod val="75000"/>
                    <a:lumOff val="25000"/>
                  </a:schemeClr>
                </a:solidFill>
                <a:latin typeface="Century Gothic" charset="0"/>
                <a:ea typeface="Century Gothic" charset="0"/>
                <a:cs typeface="Century Gothic" charset="0"/>
              </a:rPr>
              <a:t>)</a:t>
            </a:r>
          </a:p>
          <a:p>
            <a:pPr marL="342900" indent="-342900">
              <a:lnSpc>
                <a:spcPct val="80000"/>
              </a:lnSpc>
              <a:spcBef>
                <a:spcPts val="0"/>
              </a:spcBef>
              <a:buFont typeface="+mj-lt"/>
              <a:buAutoNum type="arabicPeriod"/>
            </a:pPr>
            <a:r>
              <a:rPr lang="en-US" dirty="0" smtClean="0">
                <a:solidFill>
                  <a:schemeClr val="tx1">
                    <a:lumMod val="75000"/>
                    <a:lumOff val="25000"/>
                  </a:schemeClr>
                </a:solidFill>
                <a:latin typeface="Century Gothic" charset="0"/>
                <a:ea typeface="Century Gothic" charset="0"/>
                <a:cs typeface="Century Gothic" charset="0"/>
              </a:rPr>
              <a:t>TSIS-1 (on ISS)</a:t>
            </a:r>
          </a:p>
          <a:p>
            <a:pPr marL="342900" indent="-342900">
              <a:lnSpc>
                <a:spcPct val="80000"/>
              </a:lnSpc>
              <a:spcBef>
                <a:spcPts val="0"/>
              </a:spcBef>
              <a:buFont typeface="+mj-lt"/>
              <a:buAutoNum type="arabicPeriod"/>
            </a:pPr>
            <a:r>
              <a:rPr lang="en-US" dirty="0" smtClean="0">
                <a:solidFill>
                  <a:schemeClr val="tx1">
                    <a:lumMod val="75000"/>
                    <a:lumOff val="25000"/>
                  </a:schemeClr>
                </a:solidFill>
                <a:latin typeface="Century Gothic" charset="0"/>
                <a:ea typeface="Century Gothic" charset="0"/>
                <a:cs typeface="Century Gothic" charset="0"/>
              </a:rPr>
              <a:t>ECOSTRESS (on ISS)</a:t>
            </a:r>
            <a:endParaRPr lang="en-US" dirty="0">
              <a:solidFill>
                <a:schemeClr val="tx1">
                  <a:lumMod val="75000"/>
                  <a:lumOff val="25000"/>
                </a:schemeClr>
              </a:solidFill>
              <a:latin typeface="Century Gothic" charset="0"/>
              <a:ea typeface="Century Gothic" charset="0"/>
              <a:cs typeface="Century Gothic" charset="0"/>
            </a:endParaRPr>
          </a:p>
        </p:txBody>
      </p:sp>
      <p:sp>
        <p:nvSpPr>
          <p:cNvPr id="14" name="Rectangle 13"/>
          <p:cNvSpPr/>
          <p:nvPr/>
        </p:nvSpPr>
        <p:spPr>
          <a:xfrm>
            <a:off x="9279434" y="3419315"/>
            <a:ext cx="2446286" cy="646331"/>
          </a:xfrm>
          <a:prstGeom prst="rect">
            <a:avLst/>
          </a:prstGeom>
        </p:spPr>
        <p:txBody>
          <a:bodyPr wrap="square">
            <a:spAutoFit/>
          </a:bodyPr>
          <a:lstStyle/>
          <a:p>
            <a:r>
              <a:rPr lang="en-US" b="1" dirty="0">
                <a:solidFill>
                  <a:schemeClr val="tx1">
                    <a:lumMod val="75000"/>
                    <a:lumOff val="25000"/>
                  </a:schemeClr>
                </a:solidFill>
                <a:latin typeface="Century Gothic" charset="0"/>
                <a:ea typeface="Century Gothic" charset="0"/>
                <a:cs typeface="Century Gothic" charset="0"/>
              </a:rPr>
              <a:t>Future EOS Missions:</a:t>
            </a:r>
          </a:p>
          <a:p>
            <a:pPr>
              <a:spcBef>
                <a:spcPts val="0"/>
              </a:spcBef>
            </a:pPr>
            <a:r>
              <a:rPr lang="en-US" dirty="0">
                <a:solidFill>
                  <a:schemeClr val="tx1">
                    <a:lumMod val="75000"/>
                    <a:lumOff val="25000"/>
                  </a:schemeClr>
                </a:solidFill>
                <a:latin typeface="Century Gothic" charset="0"/>
                <a:ea typeface="Century Gothic" charset="0"/>
                <a:cs typeface="Century Gothic" charset="0"/>
              </a:rPr>
              <a:t>Landsat 9</a:t>
            </a:r>
          </a:p>
        </p:txBody>
      </p:sp>
    </p:spTree>
    <p:extLst>
      <p:ext uri="{BB962C8B-B14F-4D97-AF65-F5344CB8AC3E}">
        <p14:creationId xmlns:p14="http://schemas.microsoft.com/office/powerpoint/2010/main" val="1857215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32" y="1156963"/>
            <a:ext cx="4598889" cy="1325563"/>
          </a:xfrm>
        </p:spPr>
        <p:txBody>
          <a:bodyPr/>
          <a:lstStyle/>
          <a:p>
            <a:r>
              <a:rPr lang="en-US" dirty="0" smtClean="0"/>
              <a:t>THANK YOU!</a:t>
            </a:r>
            <a:endParaRPr lang="en-US" dirty="0"/>
          </a:p>
        </p:txBody>
      </p:sp>
      <p:sp>
        <p:nvSpPr>
          <p:cNvPr id="3" name="Text Placeholder 5"/>
          <p:cNvSpPr txBox="1">
            <a:spLocks/>
          </p:cNvSpPr>
          <p:nvPr/>
        </p:nvSpPr>
        <p:spPr>
          <a:xfrm>
            <a:off x="325379" y="2753474"/>
            <a:ext cx="4236347" cy="29991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tx1">
                    <a:lumMod val="75000"/>
                    <a:lumOff val="25000"/>
                  </a:schemeClr>
                </a:solidFill>
              </a:rPr>
              <a:t>Joining the DEVELOP family means being part of NASA’s Legacy.</a:t>
            </a:r>
          </a:p>
          <a:p>
            <a:pPr marL="0" indent="0" algn="ctr">
              <a:buNone/>
            </a:pPr>
            <a:endParaRPr lang="en-US" dirty="0" smtClean="0">
              <a:solidFill>
                <a:schemeClr val="tx1">
                  <a:lumMod val="75000"/>
                  <a:lumOff val="25000"/>
                </a:schemeClr>
              </a:solidFill>
            </a:endParaRPr>
          </a:p>
          <a:p>
            <a:pPr marL="0" indent="0" algn="ctr">
              <a:buNone/>
            </a:pPr>
            <a:r>
              <a:rPr lang="en-US" dirty="0" smtClean="0">
                <a:solidFill>
                  <a:schemeClr val="tx1">
                    <a:lumMod val="75000"/>
                    <a:lumOff val="25000"/>
                  </a:schemeClr>
                </a:solidFill>
              </a:rPr>
              <a:t>Learn it. </a:t>
            </a:r>
          </a:p>
          <a:p>
            <a:pPr marL="0" indent="0" algn="ctr">
              <a:buNone/>
            </a:pPr>
            <a:r>
              <a:rPr lang="en-US" dirty="0" smtClean="0">
                <a:solidFill>
                  <a:schemeClr val="tx1">
                    <a:lumMod val="75000"/>
                    <a:lumOff val="25000"/>
                  </a:schemeClr>
                </a:solidFill>
              </a:rPr>
              <a:t>Know it. </a:t>
            </a:r>
          </a:p>
          <a:p>
            <a:pPr marL="0" indent="0" algn="ctr">
              <a:buNone/>
            </a:pPr>
            <a:r>
              <a:rPr lang="en-US" dirty="0" smtClean="0">
                <a:solidFill>
                  <a:schemeClr val="tx1">
                    <a:lumMod val="75000"/>
                    <a:lumOff val="25000"/>
                  </a:schemeClr>
                </a:solidFill>
              </a:rPr>
              <a:t>Live it. </a:t>
            </a:r>
            <a:endParaRPr lang="en-US" dirty="0">
              <a:solidFill>
                <a:schemeClr val="tx1">
                  <a:lumMod val="75000"/>
                  <a:lumOff val="25000"/>
                </a:schemeClr>
              </a:solidFill>
            </a:endParaRPr>
          </a:p>
        </p:txBody>
      </p:sp>
      <p:pic>
        <p:nvPicPr>
          <p:cNvPr id="4" name="Picture 3" descr="Astronaut_Harrison_'Jack'_Schmitt,_American_Flag,_and_Earth_(Apollo_17_EVA-1).jpg"/>
          <p:cNvPicPr>
            <a:picLocks noChangeAspect="1"/>
          </p:cNvPicPr>
          <p:nvPr/>
        </p:nvPicPr>
        <p:blipFill rotWithShape="1">
          <a:blip r:embed="rId2" cstate="print"/>
          <a:srcRect t="15568" b="1019"/>
          <a:stretch/>
        </p:blipFill>
        <p:spPr>
          <a:xfrm>
            <a:off x="4658573" y="0"/>
            <a:ext cx="7533428" cy="6307423"/>
          </a:xfrm>
          <a:prstGeom prst="rect">
            <a:avLst/>
          </a:prstGeom>
        </p:spPr>
      </p:pic>
    </p:spTree>
    <p:extLst>
      <p:ext uri="{BB962C8B-B14F-4D97-AF65-F5344CB8AC3E}">
        <p14:creationId xmlns:p14="http://schemas.microsoft.com/office/powerpoint/2010/main" val="55623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History</a:t>
            </a:r>
            <a:endParaRPr lang="en-US" dirty="0"/>
          </a:p>
        </p:txBody>
      </p:sp>
      <p:sp>
        <p:nvSpPr>
          <p:cNvPr id="3" name="Content Placeholder 2"/>
          <p:cNvSpPr>
            <a:spLocks noGrp="1"/>
          </p:cNvSpPr>
          <p:nvPr>
            <p:ph idx="1"/>
          </p:nvPr>
        </p:nvSpPr>
        <p:spPr>
          <a:xfrm>
            <a:off x="220882" y="1275937"/>
            <a:ext cx="6596606" cy="3120966"/>
          </a:xfrm>
        </p:spPr>
        <p:txBody>
          <a:bodyPr>
            <a:normAutofit fontScale="70000" lnSpcReduction="20000"/>
          </a:bodyPr>
          <a:lstStyle/>
          <a:p>
            <a:pPr marL="0" indent="0">
              <a:lnSpc>
                <a:spcPct val="120000"/>
              </a:lnSpc>
              <a:spcBef>
                <a:spcPts val="0"/>
              </a:spcBef>
              <a:buNone/>
            </a:pPr>
            <a:r>
              <a:rPr lang="en-US" sz="2300" b="1" dirty="0" smtClean="0"/>
              <a:t>"</a:t>
            </a:r>
            <a:r>
              <a:rPr lang="en-US" sz="2300" b="1" dirty="0"/>
              <a:t>An Act to provide for research into the problems of flight within and outside the Earth's atmosphere, and for other purposes." </a:t>
            </a:r>
            <a:r>
              <a:rPr lang="en-US" sz="2300" dirty="0"/>
              <a:t>With this simple preamble, the US Congress and President Dwight D. Eisenhower established the National Aeronautics and Space Administration (NASA) on July 29, 1958. </a:t>
            </a:r>
          </a:p>
          <a:p>
            <a:pPr marL="0" indent="0">
              <a:lnSpc>
                <a:spcPct val="120000"/>
              </a:lnSpc>
              <a:spcBef>
                <a:spcPts val="600"/>
              </a:spcBef>
              <a:buNone/>
            </a:pPr>
            <a:r>
              <a:rPr lang="en-US" sz="2300" dirty="0" smtClean="0"/>
              <a:t>NASA </a:t>
            </a:r>
            <a:r>
              <a:rPr lang="en-US" sz="2300" dirty="0"/>
              <a:t>began operations on </a:t>
            </a:r>
            <a:r>
              <a:rPr lang="en-US" sz="2300" b="1" dirty="0"/>
              <a:t>October 1, 1958</a:t>
            </a:r>
            <a:r>
              <a:rPr lang="en-US" sz="2300" dirty="0"/>
              <a:t>, absorbing into itself the earlier National Advisory Committee for Aeronautics (NACA) intact: 8,000 employees, an annual budget of $100 million, three major research laboratories - Langley Aeronautical Laboratory, Ames Aeronautical Laboratory, and Lewis Flight Propulsion Laboratory - and two smaller test facilities. </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944811" y="1275936"/>
            <a:ext cx="5000189" cy="3365511"/>
          </a:xfrm>
          <a:prstGeom prst="rect">
            <a:avLst/>
          </a:prstGeom>
          <a:noFill/>
          <a:ln w="9525">
            <a:noFill/>
            <a:miter lim="800000"/>
            <a:headEnd/>
            <a:tailEnd/>
          </a:ln>
        </p:spPr>
      </p:pic>
      <p:sp>
        <p:nvSpPr>
          <p:cNvPr id="5" name="Rectangle 4"/>
          <p:cNvSpPr/>
          <p:nvPr/>
        </p:nvSpPr>
        <p:spPr>
          <a:xfrm>
            <a:off x="220882" y="4281517"/>
            <a:ext cx="11724118" cy="1969770"/>
          </a:xfrm>
          <a:prstGeom prst="rect">
            <a:avLst/>
          </a:prstGeom>
        </p:spPr>
        <p:txBody>
          <a:bodyPr wrap="square">
            <a:spAutoFit/>
          </a:bodyPr>
          <a:lstStyle/>
          <a:p>
            <a:r>
              <a:rPr lang="en-US" sz="2400" dirty="0">
                <a:latin typeface="Century Gothic" charset="0"/>
                <a:ea typeface="Century Gothic" charset="0"/>
                <a:cs typeface="Century Gothic" charset="0"/>
              </a:rPr>
              <a:t>DEVELOP History</a:t>
            </a:r>
          </a:p>
          <a:p>
            <a:r>
              <a:rPr lang="en-US" sz="1400" dirty="0">
                <a:latin typeface="Century Gothic" charset="0"/>
                <a:ea typeface="Century Gothic" charset="0"/>
                <a:cs typeface="Century Gothic" charset="0"/>
              </a:rPr>
              <a:t>In 1998, three interns at NASA Langley Research Center co-authored the white paper </a:t>
            </a:r>
            <a:r>
              <a:rPr lang="en-US" sz="1400" b="1" dirty="0">
                <a:latin typeface="Century Gothic" charset="0"/>
                <a:ea typeface="Century Gothic" charset="0"/>
                <a:cs typeface="Century Gothic" charset="0"/>
              </a:rPr>
              <a:t>“Practical Applications of Remote Sensing” </a:t>
            </a:r>
            <a:r>
              <a:rPr lang="en-US" sz="1400" dirty="0">
                <a:latin typeface="Century Gothic" charset="0"/>
                <a:ea typeface="Century Gothic" charset="0"/>
                <a:cs typeface="Century Gothic" charset="0"/>
              </a:rPr>
              <a:t>(Bauer et al., 1998). At 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 proposal combining NASA’s Digital Earth Initiative and the students’ paper advocated the formation of a program, and in 1999 DEVELOP was officially formed</a:t>
            </a:r>
            <a:r>
              <a:rPr lang="en-US" sz="1400" dirty="0" smtClean="0">
                <a:latin typeface="Century Gothic" charset="0"/>
                <a:ea typeface="Century Gothic" charset="0"/>
                <a:cs typeface="Century Gothic" charset="0"/>
              </a:rPr>
              <a:t>. Beginning </a:t>
            </a:r>
            <a:r>
              <a:rPr lang="en-US" sz="1400" dirty="0">
                <a:latin typeface="Century Gothic" charset="0"/>
                <a:ea typeface="Century Gothic" charset="0"/>
                <a:cs typeface="Century Gothic" charset="0"/>
              </a:rPr>
              <a:t>in 2001, new offices were established across the country and expansion has continued to today. DEVELOP is always looking for new opportunities to expand the DEVELOP network and those benefiting from DEVELOP activities</a:t>
            </a:r>
            <a:r>
              <a:rPr lang="en-US" sz="1400" dirty="0" smtClean="0">
                <a:latin typeface="Century Gothic" charset="0"/>
                <a:ea typeface="Century Gothic" charset="0"/>
                <a:cs typeface="Century Gothic" charset="0"/>
              </a:rPr>
              <a:t>.</a:t>
            </a:r>
            <a:endParaRPr lang="en-US" sz="1400" dirty="0">
              <a:latin typeface="Century Gothic" charset="0"/>
              <a:ea typeface="Century Gothic" charset="0"/>
              <a:cs typeface="Century Gothic" charset="0"/>
            </a:endParaRPr>
          </a:p>
        </p:txBody>
      </p:sp>
    </p:spTree>
    <p:extLst>
      <p:ext uri="{BB962C8B-B14F-4D97-AF65-F5344CB8AC3E}">
        <p14:creationId xmlns:p14="http://schemas.microsoft.com/office/powerpoint/2010/main" val="161276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DEVELOP Fits at NASA</a:t>
            </a:r>
            <a:endParaRPr lang="en-US" dirty="0"/>
          </a:p>
        </p:txBody>
      </p:sp>
      <p:cxnSp>
        <p:nvCxnSpPr>
          <p:cNvPr id="4" name="Straight Connector 3"/>
          <p:cNvCxnSpPr>
            <a:stCxn id="18" idx="0"/>
          </p:cNvCxnSpPr>
          <p:nvPr/>
        </p:nvCxnSpPr>
        <p:spPr>
          <a:xfrm flipV="1">
            <a:off x="2762404" y="2614488"/>
            <a:ext cx="0" cy="67958"/>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778812" y="2624215"/>
            <a:ext cx="6813804"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1" idx="0"/>
          </p:cNvCxnSpPr>
          <p:nvPr/>
        </p:nvCxnSpPr>
        <p:spPr>
          <a:xfrm flipV="1">
            <a:off x="9577831" y="2614488"/>
            <a:ext cx="0" cy="167958"/>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19" idx="0"/>
          </p:cNvCxnSpPr>
          <p:nvPr/>
        </p:nvCxnSpPr>
        <p:spPr>
          <a:xfrm flipV="1">
            <a:off x="4437280" y="2614487"/>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2"/>
            <a:endCxn id="16" idx="0"/>
          </p:cNvCxnSpPr>
          <p:nvPr/>
        </p:nvCxnSpPr>
        <p:spPr>
          <a:xfrm>
            <a:off x="6166258" y="1883779"/>
            <a:ext cx="0" cy="372111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3197506" y="5553073"/>
            <a:ext cx="978408" cy="484632"/>
          </a:xfrm>
          <a:prstGeom prst="rightArrow">
            <a:avLst/>
          </a:prstGeom>
          <a:solidFill>
            <a:schemeClr val="bg1">
              <a:lumMod val="65000"/>
            </a:schemeClr>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TextBox 10"/>
          <p:cNvSpPr txBox="1"/>
          <p:nvPr/>
        </p:nvSpPr>
        <p:spPr>
          <a:xfrm>
            <a:off x="2054506" y="5478552"/>
            <a:ext cx="1085850" cy="646331"/>
          </a:xfrm>
          <a:prstGeom prst="rect">
            <a:avLst/>
          </a:prstGeom>
          <a:noFill/>
        </p:spPr>
        <p:txBody>
          <a:bodyPr wrap="square" rtlCol="0">
            <a:spAutoFit/>
          </a:bodyPr>
          <a:lstStyle/>
          <a:p>
            <a:pPr algn="ctr"/>
            <a:r>
              <a:rPr lang="en-US" dirty="0" smtClean="0">
                <a:solidFill>
                  <a:srgbClr val="13416C"/>
                </a:solidFill>
                <a:latin typeface="Century Gothic" charset="0"/>
                <a:ea typeface="Century Gothic" charset="0"/>
                <a:cs typeface="Century Gothic" charset="0"/>
              </a:rPr>
              <a:t>You Are Here!</a:t>
            </a:r>
            <a:endParaRPr lang="en-US" dirty="0">
              <a:solidFill>
                <a:srgbClr val="13416C"/>
              </a:solidFill>
              <a:latin typeface="Century Gothic" charset="0"/>
              <a:ea typeface="Century Gothic" charset="0"/>
              <a:cs typeface="Century Gothic" charset="0"/>
            </a:endParaRPr>
          </a:p>
        </p:txBody>
      </p:sp>
      <p:sp>
        <p:nvSpPr>
          <p:cNvPr id="12" name="TextBox 11"/>
          <p:cNvSpPr txBox="1"/>
          <p:nvPr/>
        </p:nvSpPr>
        <p:spPr>
          <a:xfrm>
            <a:off x="4797706" y="1502779"/>
            <a:ext cx="2737104" cy="381000"/>
          </a:xfrm>
          <a:prstGeom prst="roundRect">
            <a:avLst/>
          </a:prstGeom>
          <a:solidFill>
            <a:srgbClr val="2F5983"/>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NASA Administrator</a:t>
            </a:r>
            <a:endParaRPr lang="en-US" sz="2000" b="1" dirty="0">
              <a:solidFill>
                <a:schemeClr val="bg1"/>
              </a:solidFill>
              <a:latin typeface="Century Gothic" charset="0"/>
              <a:ea typeface="Century Gothic" charset="0"/>
              <a:cs typeface="Century Gothic" charset="0"/>
            </a:endParaRPr>
          </a:p>
        </p:txBody>
      </p:sp>
      <p:sp>
        <p:nvSpPr>
          <p:cNvPr id="13" name="TextBox 12"/>
          <p:cNvSpPr txBox="1"/>
          <p:nvPr/>
        </p:nvSpPr>
        <p:spPr>
          <a:xfrm>
            <a:off x="4569106" y="1991170"/>
            <a:ext cx="3194304" cy="381000"/>
          </a:xfrm>
          <a:prstGeom prst="roundRect">
            <a:avLst/>
          </a:prstGeom>
          <a:solidFill>
            <a:srgbClr val="346392"/>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Associate Administrator</a:t>
            </a:r>
            <a:endParaRPr lang="en-US" sz="2000" b="1" dirty="0">
              <a:solidFill>
                <a:schemeClr val="bg1"/>
              </a:solidFill>
              <a:latin typeface="Century Gothic" charset="0"/>
              <a:ea typeface="Century Gothic" charset="0"/>
              <a:cs typeface="Century Gothic" charset="0"/>
            </a:endParaRPr>
          </a:p>
        </p:txBody>
      </p:sp>
      <p:sp>
        <p:nvSpPr>
          <p:cNvPr id="14" name="TextBox 13"/>
          <p:cNvSpPr txBox="1"/>
          <p:nvPr/>
        </p:nvSpPr>
        <p:spPr>
          <a:xfrm>
            <a:off x="5483506" y="2788222"/>
            <a:ext cx="1365504" cy="578799"/>
          </a:xfrm>
          <a:prstGeom prst="roundRect">
            <a:avLst/>
          </a:prstGeom>
          <a:solidFill>
            <a:srgbClr val="396DA1"/>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Science</a:t>
            </a:r>
            <a:endParaRPr lang="en-US" sz="2000" b="1" dirty="0">
              <a:solidFill>
                <a:schemeClr val="bg1"/>
              </a:solidFill>
              <a:latin typeface="Century Gothic" charset="0"/>
              <a:ea typeface="Century Gothic" charset="0"/>
              <a:cs typeface="Century Gothic" charset="0"/>
            </a:endParaRPr>
          </a:p>
        </p:txBody>
      </p:sp>
      <p:sp>
        <p:nvSpPr>
          <p:cNvPr id="15" name="TextBox 14"/>
          <p:cNvSpPr txBox="1"/>
          <p:nvPr/>
        </p:nvSpPr>
        <p:spPr>
          <a:xfrm>
            <a:off x="5407306" y="3893384"/>
            <a:ext cx="1517904" cy="536224"/>
          </a:xfrm>
          <a:prstGeom prst="roundRect">
            <a:avLst/>
          </a:prstGeom>
          <a:solidFill>
            <a:srgbClr val="3E77B0"/>
          </a:solidFill>
        </p:spPr>
        <p:txBody>
          <a:bodyPr wrap="square" rtlCol="0" anchor="ctr">
            <a:noAutofit/>
          </a:bodyPr>
          <a:lstStyle/>
          <a:p>
            <a:pPr algn="ctr"/>
            <a:r>
              <a:rPr lang="en-US" sz="1400" b="1" dirty="0" smtClean="0">
                <a:solidFill>
                  <a:schemeClr val="bg1"/>
                </a:solidFill>
                <a:latin typeface="Century Gothic" charset="0"/>
                <a:ea typeface="Century Gothic" charset="0"/>
                <a:cs typeface="Century Gothic" charset="0"/>
              </a:rPr>
              <a:t>Earth Science Division</a:t>
            </a:r>
            <a:endParaRPr lang="en-US" sz="1400" b="1" dirty="0">
              <a:solidFill>
                <a:schemeClr val="bg1"/>
              </a:solidFill>
              <a:latin typeface="Century Gothic" charset="0"/>
              <a:ea typeface="Century Gothic" charset="0"/>
              <a:cs typeface="Century Gothic" charset="0"/>
            </a:endParaRPr>
          </a:p>
        </p:txBody>
      </p:sp>
      <p:sp>
        <p:nvSpPr>
          <p:cNvPr id="16" name="TextBox 15"/>
          <p:cNvSpPr txBox="1"/>
          <p:nvPr/>
        </p:nvSpPr>
        <p:spPr>
          <a:xfrm>
            <a:off x="4340506" y="4604242"/>
            <a:ext cx="3651504" cy="381000"/>
          </a:xfrm>
          <a:prstGeom prst="roundRect">
            <a:avLst/>
          </a:prstGeom>
          <a:solidFill>
            <a:srgbClr val="4481BE"/>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Applied Sciences Program</a:t>
            </a:r>
            <a:endParaRPr lang="en-US" sz="2000" b="1" dirty="0">
              <a:solidFill>
                <a:schemeClr val="bg1"/>
              </a:solidFill>
              <a:latin typeface="Century Gothic" charset="0"/>
              <a:ea typeface="Century Gothic" charset="0"/>
              <a:cs typeface="Century Gothic" charset="0"/>
            </a:endParaRPr>
          </a:p>
        </p:txBody>
      </p:sp>
      <p:sp>
        <p:nvSpPr>
          <p:cNvPr id="17" name="TextBox 16"/>
          <p:cNvSpPr txBox="1"/>
          <p:nvPr/>
        </p:nvSpPr>
        <p:spPr>
          <a:xfrm>
            <a:off x="4340506" y="5104566"/>
            <a:ext cx="3651504" cy="381000"/>
          </a:xfrm>
          <a:prstGeom prst="roundRect">
            <a:avLst/>
          </a:prstGeom>
          <a:solidFill>
            <a:srgbClr val="538BC3"/>
          </a:solidFill>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Capacity Building Program</a:t>
            </a:r>
            <a:endParaRPr lang="en-US" sz="2000" b="1" dirty="0">
              <a:solidFill>
                <a:schemeClr val="bg1"/>
              </a:solidFill>
              <a:latin typeface="Century Gothic" charset="0"/>
              <a:ea typeface="Century Gothic" charset="0"/>
              <a:cs typeface="Century Gothic" charset="0"/>
            </a:endParaRPr>
          </a:p>
        </p:txBody>
      </p:sp>
      <p:sp>
        <p:nvSpPr>
          <p:cNvPr id="18" name="TextBox 17"/>
          <p:cNvSpPr txBox="1"/>
          <p:nvPr/>
        </p:nvSpPr>
        <p:spPr>
          <a:xfrm>
            <a:off x="4340506" y="5604889"/>
            <a:ext cx="3651504" cy="381000"/>
          </a:xfrm>
          <a:prstGeom prst="roundRect">
            <a:avLst/>
          </a:prstGeom>
          <a:solidFill>
            <a:srgbClr val="6194C8"/>
          </a:solidFill>
          <a:ln w="31750">
            <a:noFill/>
          </a:ln>
        </p:spPr>
        <p:txBody>
          <a:bodyPr wrap="square" rtlCol="0" anchor="ctr">
            <a:noAutofit/>
          </a:bodyPr>
          <a:lstStyle/>
          <a:p>
            <a:pPr algn="ctr"/>
            <a:r>
              <a:rPr lang="en-US" sz="2000" b="1" dirty="0" smtClean="0">
                <a:solidFill>
                  <a:schemeClr val="bg1"/>
                </a:solidFill>
                <a:latin typeface="Century Gothic" charset="0"/>
                <a:ea typeface="Century Gothic" charset="0"/>
                <a:cs typeface="Century Gothic" charset="0"/>
              </a:rPr>
              <a:t>DEVELOP National Program</a:t>
            </a:r>
            <a:endParaRPr lang="en-US" sz="2000" b="1" dirty="0">
              <a:solidFill>
                <a:schemeClr val="bg1"/>
              </a:solidFill>
              <a:latin typeface="Century Gothic" charset="0"/>
              <a:ea typeface="Century Gothic" charset="0"/>
              <a:cs typeface="Century Gothic" charset="0"/>
            </a:endParaRPr>
          </a:p>
        </p:txBody>
      </p:sp>
      <p:sp>
        <p:nvSpPr>
          <p:cNvPr id="19" name="TextBox 18"/>
          <p:cNvSpPr txBox="1"/>
          <p:nvPr/>
        </p:nvSpPr>
        <p:spPr>
          <a:xfrm>
            <a:off x="2762404" y="2345821"/>
            <a:ext cx="1676400" cy="228600"/>
          </a:xfrm>
          <a:prstGeom prst="rect">
            <a:avLst/>
          </a:prstGeom>
          <a:solidFill>
            <a:schemeClr val="accent3"/>
          </a:solidFill>
        </p:spPr>
        <p:txBody>
          <a:bodyPr wrap="square" rtlCol="0" anchor="ctr">
            <a:noAutofit/>
          </a:bodyPr>
          <a:lstStyle/>
          <a:p>
            <a:pPr algn="ctr"/>
            <a:r>
              <a:rPr lang="en-US" sz="1200" b="1" i="1" dirty="0" smtClean="0">
                <a:solidFill>
                  <a:schemeClr val="bg1"/>
                </a:solidFill>
                <a:latin typeface="Century Gothic" charset="0"/>
                <a:ea typeface="Century Gothic" charset="0"/>
                <a:cs typeface="Century Gothic" charset="0"/>
              </a:rPr>
              <a:t>Mission Directorates</a:t>
            </a:r>
            <a:endParaRPr lang="en-US" sz="1200" b="1" i="1" dirty="0">
              <a:solidFill>
                <a:schemeClr val="bg1"/>
              </a:solidFill>
              <a:latin typeface="Century Gothic" charset="0"/>
              <a:ea typeface="Century Gothic" charset="0"/>
              <a:cs typeface="Century Gothic" charset="0"/>
            </a:endParaRPr>
          </a:p>
        </p:txBody>
      </p:sp>
      <p:sp>
        <p:nvSpPr>
          <p:cNvPr id="20" name="TextBox 19"/>
          <p:cNvSpPr txBox="1"/>
          <p:nvPr/>
        </p:nvSpPr>
        <p:spPr>
          <a:xfrm>
            <a:off x="1293778" y="2794334"/>
            <a:ext cx="2154425" cy="572687"/>
          </a:xfrm>
          <a:prstGeom prst="roundRect">
            <a:avLst/>
          </a:prstGeom>
          <a:solidFill>
            <a:schemeClr val="bg1">
              <a:lumMod val="65000"/>
            </a:schemeClr>
          </a:solidFill>
        </p:spPr>
        <p:txBody>
          <a:bodyPr wrap="square" rtlCol="0" anchor="ctr">
            <a:noAutofit/>
          </a:bodyPr>
          <a:lstStyle/>
          <a:p>
            <a:pPr algn="ctr"/>
            <a:r>
              <a:rPr lang="en-US" sz="1600" dirty="0" smtClean="0">
                <a:solidFill>
                  <a:schemeClr val="bg1"/>
                </a:solidFill>
                <a:latin typeface="Century Gothic" charset="0"/>
                <a:ea typeface="Century Gothic" charset="0"/>
                <a:cs typeface="Century Gothic" charset="0"/>
              </a:rPr>
              <a:t> Human Exploration and Operations</a:t>
            </a:r>
            <a:endParaRPr lang="en-US" sz="1600" dirty="0">
              <a:solidFill>
                <a:schemeClr val="bg1"/>
              </a:solidFill>
              <a:latin typeface="Century Gothic" charset="0"/>
              <a:ea typeface="Century Gothic" charset="0"/>
              <a:cs typeface="Century Gothic" charset="0"/>
            </a:endParaRPr>
          </a:p>
        </p:txBody>
      </p:sp>
      <p:sp>
        <p:nvSpPr>
          <p:cNvPr id="21" name="TextBox 20"/>
          <p:cNvSpPr txBox="1"/>
          <p:nvPr/>
        </p:nvSpPr>
        <p:spPr>
          <a:xfrm>
            <a:off x="3713380" y="2788222"/>
            <a:ext cx="1447800" cy="584575"/>
          </a:xfrm>
          <a:prstGeom prst="roundRect">
            <a:avLst/>
          </a:prstGeom>
          <a:solidFill>
            <a:schemeClr val="bg1">
              <a:lumMod val="65000"/>
            </a:schemeClr>
          </a:solidFill>
        </p:spPr>
        <p:txBody>
          <a:bodyPr wrap="square" rtlCol="0" anchor="ctr">
            <a:noAutofit/>
          </a:bodyPr>
          <a:lstStyle/>
          <a:p>
            <a:pPr algn="ctr"/>
            <a:r>
              <a:rPr lang="en-US" sz="1600" dirty="0" smtClean="0">
                <a:solidFill>
                  <a:schemeClr val="bg1"/>
                </a:solidFill>
                <a:latin typeface="Century Gothic" charset="0"/>
                <a:ea typeface="Century Gothic" charset="0"/>
                <a:cs typeface="Century Gothic" charset="0"/>
              </a:rPr>
              <a:t>Space Technology</a:t>
            </a:r>
            <a:endParaRPr lang="en-US" sz="1600" dirty="0">
              <a:solidFill>
                <a:schemeClr val="bg1"/>
              </a:solidFill>
              <a:latin typeface="Century Gothic" charset="0"/>
              <a:ea typeface="Century Gothic" charset="0"/>
              <a:cs typeface="Century Gothic" charset="0"/>
            </a:endParaRPr>
          </a:p>
        </p:txBody>
      </p:sp>
      <p:sp>
        <p:nvSpPr>
          <p:cNvPr id="22" name="TextBox 21"/>
          <p:cNvSpPr txBox="1"/>
          <p:nvPr/>
        </p:nvSpPr>
        <p:spPr>
          <a:xfrm>
            <a:off x="7361836" y="2782446"/>
            <a:ext cx="1066800" cy="584575"/>
          </a:xfrm>
          <a:prstGeom prst="roundRect">
            <a:avLst/>
          </a:prstGeom>
          <a:solidFill>
            <a:schemeClr val="bg1">
              <a:lumMod val="65000"/>
            </a:schemeClr>
          </a:solidFill>
        </p:spPr>
        <p:txBody>
          <a:bodyPr wrap="square" rtlCol="0" anchor="ctr">
            <a:noAutofit/>
          </a:bodyPr>
          <a:lstStyle/>
          <a:p>
            <a:pPr algn="ctr"/>
            <a:r>
              <a:rPr lang="en-US" sz="1600" dirty="0" smtClean="0">
                <a:solidFill>
                  <a:schemeClr val="bg1"/>
                </a:solidFill>
                <a:latin typeface="Century Gothic" charset="0"/>
                <a:ea typeface="Century Gothic" charset="0"/>
                <a:cs typeface="Century Gothic" charset="0"/>
              </a:rPr>
              <a:t>Mission Support</a:t>
            </a:r>
            <a:endParaRPr lang="en-US" sz="1600" dirty="0">
              <a:solidFill>
                <a:schemeClr val="bg1"/>
              </a:solidFill>
              <a:latin typeface="Century Gothic" charset="0"/>
              <a:ea typeface="Century Gothic" charset="0"/>
              <a:cs typeface="Century Gothic" charset="0"/>
            </a:endParaRPr>
          </a:p>
        </p:txBody>
      </p:sp>
      <p:sp>
        <p:nvSpPr>
          <p:cNvPr id="23" name="TextBox 22"/>
          <p:cNvSpPr txBox="1"/>
          <p:nvPr/>
        </p:nvSpPr>
        <p:spPr>
          <a:xfrm>
            <a:off x="8844787" y="2782445"/>
            <a:ext cx="1466088" cy="584575"/>
          </a:xfrm>
          <a:prstGeom prst="roundRect">
            <a:avLst/>
          </a:prstGeom>
          <a:solidFill>
            <a:schemeClr val="bg1">
              <a:lumMod val="65000"/>
            </a:schemeClr>
          </a:solidFill>
        </p:spPr>
        <p:txBody>
          <a:bodyPr wrap="square" rtlCol="0" anchor="ctr">
            <a:noAutofit/>
          </a:bodyPr>
          <a:lstStyle/>
          <a:p>
            <a:pPr algn="ctr"/>
            <a:r>
              <a:rPr lang="en-US" sz="1600" dirty="0" smtClean="0">
                <a:solidFill>
                  <a:schemeClr val="bg1"/>
                </a:solidFill>
                <a:latin typeface="Century Gothic" charset="0"/>
                <a:ea typeface="Century Gothic" charset="0"/>
                <a:cs typeface="Century Gothic" charset="0"/>
              </a:rPr>
              <a:t>Aeronautics Research</a:t>
            </a:r>
            <a:endParaRPr lang="en-US" sz="1600" dirty="0">
              <a:solidFill>
                <a:schemeClr val="bg1"/>
              </a:solidFill>
              <a:latin typeface="Century Gothic" charset="0"/>
              <a:ea typeface="Century Gothic" charset="0"/>
              <a:cs typeface="Century Gothic" charset="0"/>
            </a:endParaRPr>
          </a:p>
        </p:txBody>
      </p:sp>
      <p:sp>
        <p:nvSpPr>
          <p:cNvPr id="24" name="TextBox 23"/>
          <p:cNvSpPr txBox="1"/>
          <p:nvPr/>
        </p:nvSpPr>
        <p:spPr>
          <a:xfrm>
            <a:off x="2051458" y="3893384"/>
            <a:ext cx="1415796" cy="536224"/>
          </a:xfrm>
          <a:prstGeom prst="roundRect">
            <a:avLst/>
          </a:prstGeom>
          <a:solidFill>
            <a:schemeClr val="bg1">
              <a:lumMod val="65000"/>
            </a:schemeClr>
          </a:solidFill>
        </p:spPr>
        <p:txBody>
          <a:bodyPr wrap="square" rtlCol="0" anchor="ctr">
            <a:noAutofit/>
          </a:bodyPr>
          <a:lstStyle/>
          <a:p>
            <a:pPr algn="ctr"/>
            <a:r>
              <a:rPr lang="en-US" sz="1400" dirty="0" smtClean="0">
                <a:solidFill>
                  <a:schemeClr val="bg1"/>
                </a:solidFill>
                <a:latin typeface="Century Gothic" charset="0"/>
                <a:ea typeface="Century Gothic" charset="0"/>
                <a:cs typeface="Century Gothic" charset="0"/>
              </a:rPr>
              <a:t>Joint Agency Satellite Div.</a:t>
            </a:r>
            <a:endParaRPr lang="en-US" sz="1400" dirty="0">
              <a:solidFill>
                <a:schemeClr val="bg1"/>
              </a:solidFill>
              <a:latin typeface="Century Gothic" charset="0"/>
              <a:ea typeface="Century Gothic" charset="0"/>
              <a:cs typeface="Century Gothic" charset="0"/>
            </a:endParaRPr>
          </a:p>
        </p:txBody>
      </p:sp>
      <p:sp>
        <p:nvSpPr>
          <p:cNvPr id="25" name="TextBox 24"/>
          <p:cNvSpPr txBox="1"/>
          <p:nvPr/>
        </p:nvSpPr>
        <p:spPr>
          <a:xfrm>
            <a:off x="3729382" y="3893384"/>
            <a:ext cx="1415796" cy="536224"/>
          </a:xfrm>
          <a:prstGeom prst="roundRect">
            <a:avLst/>
          </a:prstGeom>
          <a:solidFill>
            <a:schemeClr val="bg1">
              <a:lumMod val="65000"/>
            </a:schemeClr>
          </a:solidFill>
        </p:spPr>
        <p:txBody>
          <a:bodyPr wrap="square" rtlCol="0" anchor="ctr">
            <a:noAutofit/>
          </a:bodyPr>
          <a:lstStyle/>
          <a:p>
            <a:pPr algn="ctr"/>
            <a:r>
              <a:rPr lang="en-US" sz="1400" dirty="0" err="1" smtClean="0">
                <a:solidFill>
                  <a:schemeClr val="bg1"/>
                </a:solidFill>
                <a:latin typeface="Century Gothic" charset="0"/>
                <a:ea typeface="Century Gothic" charset="0"/>
                <a:cs typeface="Century Gothic" charset="0"/>
              </a:rPr>
              <a:t>Heliophysics</a:t>
            </a:r>
            <a:r>
              <a:rPr lang="en-US" sz="1400" dirty="0" smtClean="0">
                <a:solidFill>
                  <a:schemeClr val="bg1"/>
                </a:solidFill>
                <a:latin typeface="Century Gothic" charset="0"/>
                <a:ea typeface="Century Gothic" charset="0"/>
                <a:cs typeface="Century Gothic" charset="0"/>
              </a:rPr>
              <a:t> Division</a:t>
            </a:r>
            <a:endParaRPr lang="en-US" sz="1400" dirty="0">
              <a:solidFill>
                <a:schemeClr val="bg1"/>
              </a:solidFill>
              <a:latin typeface="Century Gothic" charset="0"/>
              <a:ea typeface="Century Gothic" charset="0"/>
              <a:cs typeface="Century Gothic" charset="0"/>
            </a:endParaRPr>
          </a:p>
        </p:txBody>
      </p:sp>
      <p:sp>
        <p:nvSpPr>
          <p:cNvPr id="26" name="TextBox 25"/>
          <p:cNvSpPr txBox="1"/>
          <p:nvPr/>
        </p:nvSpPr>
        <p:spPr>
          <a:xfrm>
            <a:off x="7187338" y="3893384"/>
            <a:ext cx="1415796" cy="536224"/>
          </a:xfrm>
          <a:prstGeom prst="roundRect">
            <a:avLst/>
          </a:prstGeom>
          <a:solidFill>
            <a:schemeClr val="bg1">
              <a:lumMod val="65000"/>
            </a:schemeClr>
          </a:solidFill>
        </p:spPr>
        <p:txBody>
          <a:bodyPr wrap="square" rtlCol="0" anchor="ctr">
            <a:noAutofit/>
          </a:bodyPr>
          <a:lstStyle/>
          <a:p>
            <a:pPr algn="ctr"/>
            <a:r>
              <a:rPr lang="en-US" sz="1400" dirty="0" smtClean="0">
                <a:solidFill>
                  <a:schemeClr val="bg1"/>
                </a:solidFill>
                <a:latin typeface="Century Gothic" charset="0"/>
                <a:ea typeface="Century Gothic" charset="0"/>
                <a:cs typeface="Century Gothic" charset="0"/>
              </a:rPr>
              <a:t>Planetary Science Div.</a:t>
            </a:r>
            <a:endParaRPr lang="en-US" sz="1400" dirty="0">
              <a:solidFill>
                <a:schemeClr val="bg1"/>
              </a:solidFill>
              <a:latin typeface="Century Gothic" charset="0"/>
              <a:ea typeface="Century Gothic" charset="0"/>
              <a:cs typeface="Century Gothic" charset="0"/>
            </a:endParaRPr>
          </a:p>
        </p:txBody>
      </p:sp>
      <p:sp>
        <p:nvSpPr>
          <p:cNvPr id="27" name="TextBox 26"/>
          <p:cNvSpPr txBox="1"/>
          <p:nvPr/>
        </p:nvSpPr>
        <p:spPr>
          <a:xfrm>
            <a:off x="8865262" y="3893384"/>
            <a:ext cx="1415796" cy="536224"/>
          </a:xfrm>
          <a:prstGeom prst="roundRect">
            <a:avLst/>
          </a:prstGeom>
          <a:solidFill>
            <a:schemeClr val="bg1">
              <a:lumMod val="65000"/>
            </a:schemeClr>
          </a:solidFill>
        </p:spPr>
        <p:txBody>
          <a:bodyPr wrap="square" rtlCol="0" anchor="ctr">
            <a:noAutofit/>
          </a:bodyPr>
          <a:lstStyle/>
          <a:p>
            <a:pPr algn="ctr"/>
            <a:r>
              <a:rPr lang="en-US" sz="1400" dirty="0" smtClean="0">
                <a:solidFill>
                  <a:schemeClr val="bg1"/>
                </a:solidFill>
                <a:latin typeface="Century Gothic" charset="0"/>
                <a:ea typeface="Century Gothic" charset="0"/>
                <a:cs typeface="Century Gothic" charset="0"/>
              </a:rPr>
              <a:t>Astrophysics Division</a:t>
            </a:r>
            <a:endParaRPr lang="en-US" sz="1400" dirty="0">
              <a:solidFill>
                <a:schemeClr val="bg1"/>
              </a:solidFill>
              <a:latin typeface="Century Gothic" charset="0"/>
              <a:ea typeface="Century Gothic" charset="0"/>
              <a:cs typeface="Century Gothic" charset="0"/>
            </a:endParaRPr>
          </a:p>
        </p:txBody>
      </p:sp>
      <p:cxnSp>
        <p:nvCxnSpPr>
          <p:cNvPr id="28" name="Straight Connector 27"/>
          <p:cNvCxnSpPr>
            <a:stCxn id="22" idx="0"/>
          </p:cNvCxnSpPr>
          <p:nvPr/>
        </p:nvCxnSpPr>
        <p:spPr>
          <a:xfrm flipV="1">
            <a:off x="2759356" y="3781495"/>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759356" y="3781495"/>
            <a:ext cx="6813804"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6" idx="0"/>
          </p:cNvCxnSpPr>
          <p:nvPr/>
        </p:nvCxnSpPr>
        <p:spPr>
          <a:xfrm flipV="1">
            <a:off x="9573160" y="3781495"/>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4" idx="0"/>
          </p:cNvCxnSpPr>
          <p:nvPr/>
        </p:nvCxnSpPr>
        <p:spPr>
          <a:xfrm flipV="1">
            <a:off x="4437280" y="3781495"/>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5" idx="0"/>
          </p:cNvCxnSpPr>
          <p:nvPr/>
        </p:nvCxnSpPr>
        <p:spPr>
          <a:xfrm flipV="1">
            <a:off x="7895236" y="3781495"/>
            <a:ext cx="0" cy="111889"/>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760879" y="2620971"/>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895236" y="2620971"/>
            <a:ext cx="0" cy="173735"/>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05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455288" y="1674385"/>
            <a:ext cx="0" cy="4014384"/>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2831" r="2831"/>
          <a:stretch/>
        </p:blipFill>
        <p:spPr>
          <a:xfrm>
            <a:off x="9904069" y="4623049"/>
            <a:ext cx="667512" cy="914400"/>
          </a:xfrm>
          <a:prstGeom prst="rect">
            <a:avLst/>
          </a:prstGeom>
          <a:ln>
            <a:noFill/>
          </a:ln>
          <a:effectLst>
            <a:outerShdw blurRad="127000" dist="50800" dir="2700000" algn="tl" rotWithShape="0">
              <a:prstClr val="black">
                <a:alpha val="40000"/>
              </a:prstClr>
            </a:outerShdw>
          </a:effectLst>
        </p:spPr>
      </p:pic>
      <p:sp>
        <p:nvSpPr>
          <p:cNvPr id="7" name="TextBox 6"/>
          <p:cNvSpPr txBox="1"/>
          <p:nvPr/>
        </p:nvSpPr>
        <p:spPr>
          <a:xfrm>
            <a:off x="8874634" y="5536369"/>
            <a:ext cx="824864" cy="400110"/>
          </a:xfrm>
          <a:prstGeom prst="rect">
            <a:avLst/>
          </a:prstGeom>
          <a:noFill/>
        </p:spPr>
        <p:txBody>
          <a:bodyPr wrap="square" rtlCol="0">
            <a:spAutoFit/>
          </a:bodyPr>
          <a:lstStyle/>
          <a:p>
            <a:pPr algn="ctr"/>
            <a:r>
              <a:rPr lang="en-US" sz="1000" b="1" i="1" dirty="0" smtClean="0">
                <a:solidFill>
                  <a:schemeClr val="tx1">
                    <a:lumMod val="75000"/>
                    <a:lumOff val="25000"/>
                  </a:schemeClr>
                </a:solidFill>
                <a:latin typeface="Century Gothic" pitchFamily="34" charset="0"/>
              </a:rPr>
              <a:t>Lawrence </a:t>
            </a:r>
            <a:r>
              <a:rPr lang="en-US" sz="1000" b="1" i="1" dirty="0" err="1" smtClean="0">
                <a:solidFill>
                  <a:schemeClr val="tx1">
                    <a:lumMod val="75000"/>
                    <a:lumOff val="25000"/>
                  </a:schemeClr>
                </a:solidFill>
                <a:latin typeface="Century Gothic" pitchFamily="34" charset="0"/>
              </a:rPr>
              <a:t>Friedl</a:t>
            </a:r>
            <a:endParaRPr lang="en-US" sz="1000" b="1" i="1" dirty="0">
              <a:solidFill>
                <a:schemeClr val="tx1">
                  <a:lumMod val="75000"/>
                  <a:lumOff val="25000"/>
                </a:schemeClr>
              </a:solidFill>
              <a:latin typeface="Century Gothic" pitchFamily="34" charset="0"/>
            </a:endParaRPr>
          </a:p>
        </p:txBody>
      </p:sp>
      <p:sp>
        <p:nvSpPr>
          <p:cNvPr id="8" name="TextBox 7"/>
          <p:cNvSpPr txBox="1"/>
          <p:nvPr/>
        </p:nvSpPr>
        <p:spPr>
          <a:xfrm>
            <a:off x="9821080" y="5536369"/>
            <a:ext cx="833490" cy="400110"/>
          </a:xfrm>
          <a:prstGeom prst="rect">
            <a:avLst/>
          </a:prstGeom>
          <a:noFill/>
        </p:spPr>
        <p:txBody>
          <a:bodyPr wrap="square" rtlCol="0">
            <a:spAutoFit/>
          </a:bodyPr>
          <a:lstStyle/>
          <a:p>
            <a:pPr algn="ctr"/>
            <a:r>
              <a:rPr lang="en-US" sz="1000" b="1" i="1" dirty="0" smtClean="0">
                <a:solidFill>
                  <a:schemeClr val="tx1">
                    <a:lumMod val="75000"/>
                    <a:lumOff val="25000"/>
                  </a:schemeClr>
                </a:solidFill>
                <a:latin typeface="Century Gothic" pitchFamily="34" charset="0"/>
              </a:rPr>
              <a:t>Dr. Nancy </a:t>
            </a:r>
            <a:r>
              <a:rPr lang="en-US" sz="1000" b="1" i="1" dirty="0" err="1" smtClean="0">
                <a:solidFill>
                  <a:schemeClr val="tx1">
                    <a:lumMod val="75000"/>
                    <a:lumOff val="25000"/>
                  </a:schemeClr>
                </a:solidFill>
                <a:latin typeface="Century Gothic" pitchFamily="34" charset="0"/>
              </a:rPr>
              <a:t>Searby</a:t>
            </a:r>
            <a:endParaRPr lang="en-US" sz="1000" b="1" i="1" dirty="0">
              <a:solidFill>
                <a:schemeClr val="tx1">
                  <a:lumMod val="75000"/>
                  <a:lumOff val="25000"/>
                </a:schemeClr>
              </a:solidFill>
              <a:latin typeface="Century Gothic" pitchFamily="34" charset="0"/>
            </a:endParaRPr>
          </a:p>
        </p:txBody>
      </p:sp>
      <p:pic>
        <p:nvPicPr>
          <p:cNvPr id="9" name="Picture 4" descr="Lawrence Fried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951572" y="4623049"/>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bwMode="auto">
          <a:xfrm>
            <a:off x="4827490" y="1501525"/>
            <a:ext cx="3227604" cy="292608"/>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tx1">
                    <a:lumMod val="75000"/>
                    <a:lumOff val="25000"/>
                  </a:schemeClr>
                </a:solidFill>
                <a:latin typeface="Century Gothic" pitchFamily="34" charset="0"/>
              </a:rPr>
              <a:t>Jim </a:t>
            </a:r>
            <a:r>
              <a:rPr lang="en-US" sz="1500" b="1" dirty="0" err="1" smtClean="0">
                <a:solidFill>
                  <a:schemeClr val="tx1">
                    <a:lumMod val="75000"/>
                    <a:lumOff val="25000"/>
                  </a:schemeClr>
                </a:solidFill>
                <a:latin typeface="Century Gothic" pitchFamily="34" charset="0"/>
              </a:rPr>
              <a:t>Bridenstine</a:t>
            </a:r>
            <a:endParaRPr lang="en-US" sz="1500" b="1" dirty="0">
              <a:solidFill>
                <a:schemeClr val="tx1">
                  <a:lumMod val="75000"/>
                  <a:lumOff val="25000"/>
                </a:schemeClr>
              </a:solidFill>
              <a:latin typeface="Century Gothic" pitchFamily="34" charset="0"/>
            </a:endParaRPr>
          </a:p>
        </p:txBody>
      </p:sp>
      <p:sp>
        <p:nvSpPr>
          <p:cNvPr id="11" name="Isosceles Triangle 5"/>
          <p:cNvSpPr>
            <a:spLocks noChangeAspect="1"/>
          </p:cNvSpPr>
          <p:nvPr/>
        </p:nvSpPr>
        <p:spPr>
          <a:xfrm rot="5400000">
            <a:off x="4663720" y="1646995"/>
            <a:ext cx="190014" cy="52220"/>
          </a:xfrm>
          <a:prstGeom prst="triangle">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2" name="Isosceles Triangle 6"/>
          <p:cNvSpPr>
            <a:spLocks noChangeAspect="1"/>
          </p:cNvSpPr>
          <p:nvPr/>
        </p:nvSpPr>
        <p:spPr>
          <a:xfrm rot="5400000">
            <a:off x="4663720" y="2654001"/>
            <a:ext cx="190014" cy="52220"/>
          </a:xfrm>
          <a:prstGeom prst="triangle">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Isosceles Triangle 7"/>
          <p:cNvSpPr>
            <a:spLocks noChangeAspect="1"/>
          </p:cNvSpPr>
          <p:nvPr/>
        </p:nvSpPr>
        <p:spPr>
          <a:xfrm rot="5400000">
            <a:off x="4663720" y="3661007"/>
            <a:ext cx="190014" cy="52220"/>
          </a:xfrm>
          <a:prstGeom prst="triangle">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Isosceles Triangle 8"/>
          <p:cNvSpPr>
            <a:spLocks noChangeAspect="1"/>
          </p:cNvSpPr>
          <p:nvPr/>
        </p:nvSpPr>
        <p:spPr>
          <a:xfrm rot="5400000">
            <a:off x="4663720" y="4164510"/>
            <a:ext cx="190014" cy="52220"/>
          </a:xfrm>
          <a:prstGeom prst="triangle">
            <a:avLst/>
          </a:prstGeom>
          <a:solidFill>
            <a:srgbClr val="3E7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Isosceles Triangle 9"/>
          <p:cNvSpPr>
            <a:spLocks noChangeAspect="1"/>
          </p:cNvSpPr>
          <p:nvPr/>
        </p:nvSpPr>
        <p:spPr>
          <a:xfrm rot="5400000">
            <a:off x="4663720" y="4668013"/>
            <a:ext cx="190014" cy="52220"/>
          </a:xfrm>
          <a:prstGeom prst="triangle">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Isosceles Triangle 10"/>
          <p:cNvSpPr>
            <a:spLocks noChangeAspect="1"/>
          </p:cNvSpPr>
          <p:nvPr/>
        </p:nvSpPr>
        <p:spPr>
          <a:xfrm rot="5400000">
            <a:off x="4663720" y="5171516"/>
            <a:ext cx="190014" cy="52220"/>
          </a:xfrm>
          <a:prstGeom prst="triangle">
            <a:avLst/>
          </a:prstGeom>
          <a:solidFill>
            <a:srgbClr val="53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7" name="Isosceles Triangle 11"/>
          <p:cNvSpPr>
            <a:spLocks noChangeAspect="1"/>
          </p:cNvSpPr>
          <p:nvPr/>
        </p:nvSpPr>
        <p:spPr>
          <a:xfrm rot="5400000">
            <a:off x="4663720" y="5675019"/>
            <a:ext cx="190014" cy="52220"/>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8" name="Content Placeholder 2"/>
          <p:cNvSpPr txBox="1">
            <a:spLocks/>
          </p:cNvSpPr>
          <p:nvPr/>
        </p:nvSpPr>
        <p:spPr bwMode="auto">
          <a:xfrm>
            <a:off x="4827491" y="2509184"/>
            <a:ext cx="2277840" cy="283216"/>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tx1">
                    <a:lumMod val="75000"/>
                    <a:lumOff val="25000"/>
                  </a:schemeClr>
                </a:solidFill>
                <a:latin typeface="Century Gothic" pitchFamily="34" charset="0"/>
              </a:rPr>
              <a:t>Steve </a:t>
            </a:r>
            <a:r>
              <a:rPr lang="en-US" sz="1500" b="1" dirty="0" err="1" smtClean="0">
                <a:solidFill>
                  <a:schemeClr val="tx1">
                    <a:lumMod val="75000"/>
                    <a:lumOff val="25000"/>
                  </a:schemeClr>
                </a:solidFill>
                <a:latin typeface="Century Gothic" pitchFamily="34" charset="0"/>
              </a:rPr>
              <a:t>Jurczyk</a:t>
            </a:r>
            <a:endParaRPr lang="en-US" sz="1500" b="1" dirty="0">
              <a:solidFill>
                <a:schemeClr val="tx1">
                  <a:lumMod val="75000"/>
                  <a:lumOff val="25000"/>
                </a:schemeClr>
              </a:solidFill>
              <a:latin typeface="Century Gothic" pitchFamily="34" charset="0"/>
            </a:endParaRPr>
          </a:p>
        </p:txBody>
      </p:sp>
      <p:sp>
        <p:nvSpPr>
          <p:cNvPr id="19" name="Content Placeholder 2"/>
          <p:cNvSpPr txBox="1">
            <a:spLocks/>
          </p:cNvSpPr>
          <p:nvPr/>
        </p:nvSpPr>
        <p:spPr bwMode="auto">
          <a:xfrm>
            <a:off x="4827491" y="4010364"/>
            <a:ext cx="2277840" cy="29665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tx1">
                    <a:lumMod val="75000"/>
                    <a:lumOff val="25000"/>
                  </a:schemeClr>
                </a:solidFill>
                <a:latin typeface="Century Gothic" pitchFamily="34" charset="0"/>
              </a:rPr>
              <a:t>Mike </a:t>
            </a:r>
            <a:r>
              <a:rPr lang="en-US" sz="1500" b="1" dirty="0" err="1" smtClean="0">
                <a:solidFill>
                  <a:schemeClr val="tx1">
                    <a:lumMod val="75000"/>
                    <a:lumOff val="25000"/>
                  </a:schemeClr>
                </a:solidFill>
                <a:latin typeface="Century Gothic" pitchFamily="34" charset="0"/>
              </a:rPr>
              <a:t>Freilich</a:t>
            </a:r>
            <a:r>
              <a:rPr lang="en-US" sz="1500" b="1" dirty="0" smtClean="0">
                <a:solidFill>
                  <a:schemeClr val="tx1">
                    <a:lumMod val="75000"/>
                    <a:lumOff val="25000"/>
                  </a:schemeClr>
                </a:solidFill>
                <a:latin typeface="Century Gothic" pitchFamily="34" charset="0"/>
              </a:rPr>
              <a:t>, Ph.D.</a:t>
            </a:r>
            <a:endParaRPr lang="en-US" sz="1500" b="1" dirty="0">
              <a:solidFill>
                <a:schemeClr val="tx1">
                  <a:lumMod val="75000"/>
                  <a:lumOff val="25000"/>
                </a:schemeClr>
              </a:solidFill>
              <a:latin typeface="Century Gothic" pitchFamily="34" charset="0"/>
            </a:endParaRPr>
          </a:p>
        </p:txBody>
      </p:sp>
      <p:sp>
        <p:nvSpPr>
          <p:cNvPr id="20" name="Content Placeholder 2"/>
          <p:cNvSpPr txBox="1">
            <a:spLocks/>
          </p:cNvSpPr>
          <p:nvPr/>
        </p:nvSpPr>
        <p:spPr bwMode="auto">
          <a:xfrm>
            <a:off x="4827491" y="4519838"/>
            <a:ext cx="2277840" cy="29692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tx1">
                    <a:lumMod val="75000"/>
                    <a:lumOff val="25000"/>
                  </a:schemeClr>
                </a:solidFill>
                <a:latin typeface="Century Gothic" pitchFamily="34" charset="0"/>
              </a:rPr>
              <a:t>Lawrence </a:t>
            </a:r>
            <a:r>
              <a:rPr lang="en-US" sz="1500" b="1" dirty="0" err="1" smtClean="0">
                <a:solidFill>
                  <a:schemeClr val="tx1">
                    <a:lumMod val="75000"/>
                    <a:lumOff val="25000"/>
                  </a:schemeClr>
                </a:solidFill>
                <a:latin typeface="Century Gothic" pitchFamily="34" charset="0"/>
              </a:rPr>
              <a:t>Friedl</a:t>
            </a:r>
            <a:endParaRPr lang="en-US" sz="1500" b="1" dirty="0">
              <a:solidFill>
                <a:schemeClr val="tx1">
                  <a:lumMod val="75000"/>
                  <a:lumOff val="25000"/>
                </a:schemeClr>
              </a:solidFill>
              <a:latin typeface="Century Gothic" pitchFamily="34" charset="0"/>
            </a:endParaRPr>
          </a:p>
        </p:txBody>
      </p:sp>
      <p:sp>
        <p:nvSpPr>
          <p:cNvPr id="21" name="Content Placeholder 2"/>
          <p:cNvSpPr txBox="1">
            <a:spLocks/>
          </p:cNvSpPr>
          <p:nvPr/>
        </p:nvSpPr>
        <p:spPr bwMode="auto">
          <a:xfrm>
            <a:off x="4827491" y="5029582"/>
            <a:ext cx="2277840" cy="29692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tx1">
                    <a:lumMod val="75000"/>
                    <a:lumOff val="25000"/>
                  </a:schemeClr>
                </a:solidFill>
                <a:latin typeface="Century Gothic" pitchFamily="34" charset="0"/>
              </a:rPr>
              <a:t>Nancy </a:t>
            </a:r>
            <a:r>
              <a:rPr lang="en-US" sz="1500" b="1" dirty="0" err="1" smtClean="0">
                <a:solidFill>
                  <a:schemeClr val="tx1">
                    <a:lumMod val="75000"/>
                    <a:lumOff val="25000"/>
                  </a:schemeClr>
                </a:solidFill>
                <a:latin typeface="Century Gothic" pitchFamily="34" charset="0"/>
              </a:rPr>
              <a:t>Searby</a:t>
            </a:r>
            <a:r>
              <a:rPr lang="en-US" sz="1500" b="1" dirty="0" smtClean="0">
                <a:solidFill>
                  <a:schemeClr val="tx1">
                    <a:lumMod val="75000"/>
                    <a:lumOff val="25000"/>
                  </a:schemeClr>
                </a:solidFill>
                <a:latin typeface="Century Gothic" pitchFamily="34" charset="0"/>
              </a:rPr>
              <a:t>, Ph.D.</a:t>
            </a:r>
            <a:endParaRPr lang="en-US" sz="1500" b="1" dirty="0">
              <a:solidFill>
                <a:schemeClr val="tx1">
                  <a:lumMod val="75000"/>
                  <a:lumOff val="25000"/>
                </a:schemeClr>
              </a:solidFill>
              <a:latin typeface="Century Gothic" pitchFamily="34" charset="0"/>
            </a:endParaRPr>
          </a:p>
        </p:txBody>
      </p:sp>
      <p:sp>
        <p:nvSpPr>
          <p:cNvPr id="22" name="Content Placeholder 2"/>
          <p:cNvSpPr txBox="1">
            <a:spLocks/>
          </p:cNvSpPr>
          <p:nvPr/>
        </p:nvSpPr>
        <p:spPr bwMode="auto">
          <a:xfrm>
            <a:off x="4827491" y="5539327"/>
            <a:ext cx="2277840" cy="292607"/>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tx1">
                    <a:lumMod val="75000"/>
                    <a:lumOff val="25000"/>
                  </a:schemeClr>
                </a:solidFill>
                <a:latin typeface="Century Gothic" pitchFamily="34" charset="0"/>
              </a:rPr>
              <a:t>Mike Ruiz</a:t>
            </a:r>
            <a:endParaRPr lang="en-US" sz="1500" b="1" dirty="0">
              <a:solidFill>
                <a:schemeClr val="tx1">
                  <a:lumMod val="75000"/>
                  <a:lumOff val="25000"/>
                </a:schemeClr>
              </a:solidFill>
              <a:latin typeface="Century Gothic" pitchFamily="34" charset="0"/>
            </a:endParaRPr>
          </a:p>
        </p:txBody>
      </p:sp>
      <p:sp>
        <p:nvSpPr>
          <p:cNvPr id="23" name="TextBox 22"/>
          <p:cNvSpPr txBox="1"/>
          <p:nvPr/>
        </p:nvSpPr>
        <p:spPr>
          <a:xfrm>
            <a:off x="2632029" y="1521985"/>
            <a:ext cx="1965240" cy="292608"/>
          </a:xfrm>
          <a:prstGeom prst="roundRect">
            <a:avLst/>
          </a:prstGeom>
          <a:solidFill>
            <a:srgbClr val="244566"/>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NASA Administrator</a:t>
            </a:r>
            <a:endParaRPr lang="en-US" sz="1400" b="1" dirty="0">
              <a:solidFill>
                <a:schemeClr val="bg1"/>
              </a:solidFill>
              <a:latin typeface="Century Gothic" charset="0"/>
              <a:ea typeface="Century Gothic" charset="0"/>
              <a:cs typeface="Century Gothic" charset="0"/>
            </a:endParaRPr>
          </a:p>
        </p:txBody>
      </p:sp>
      <p:sp>
        <p:nvSpPr>
          <p:cNvPr id="24" name="TextBox 23"/>
          <p:cNvSpPr txBox="1"/>
          <p:nvPr/>
        </p:nvSpPr>
        <p:spPr>
          <a:xfrm>
            <a:off x="2251028" y="2530195"/>
            <a:ext cx="2346240" cy="292608"/>
          </a:xfrm>
          <a:prstGeom prst="roundRect">
            <a:avLst/>
          </a:prstGeom>
          <a:solidFill>
            <a:srgbClr val="2E5984"/>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Associate Administrator</a:t>
            </a:r>
            <a:endParaRPr lang="en-US" sz="1400" b="1" dirty="0">
              <a:solidFill>
                <a:schemeClr val="bg1"/>
              </a:solidFill>
              <a:latin typeface="Century Gothic" charset="0"/>
              <a:ea typeface="Century Gothic" charset="0"/>
              <a:cs typeface="Century Gothic" charset="0"/>
            </a:endParaRPr>
          </a:p>
        </p:txBody>
      </p:sp>
      <p:sp>
        <p:nvSpPr>
          <p:cNvPr id="25" name="TextBox 24"/>
          <p:cNvSpPr txBox="1"/>
          <p:nvPr/>
        </p:nvSpPr>
        <p:spPr>
          <a:xfrm>
            <a:off x="1916523" y="3538405"/>
            <a:ext cx="2680746" cy="292608"/>
          </a:xfrm>
          <a:prstGeom prst="roundRect">
            <a:avLst/>
          </a:prstGeom>
          <a:solidFill>
            <a:srgbClr val="386DA2"/>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Science Mission Directorate</a:t>
            </a:r>
            <a:endParaRPr lang="en-US" sz="1400" b="1" dirty="0">
              <a:solidFill>
                <a:schemeClr val="bg1"/>
              </a:solidFill>
              <a:latin typeface="Century Gothic" charset="0"/>
              <a:ea typeface="Century Gothic" charset="0"/>
              <a:cs typeface="Century Gothic" charset="0"/>
            </a:endParaRPr>
          </a:p>
        </p:txBody>
      </p:sp>
      <p:sp>
        <p:nvSpPr>
          <p:cNvPr id="26" name="TextBox 25"/>
          <p:cNvSpPr txBox="1"/>
          <p:nvPr/>
        </p:nvSpPr>
        <p:spPr>
          <a:xfrm>
            <a:off x="2403428" y="4042510"/>
            <a:ext cx="2193840" cy="292608"/>
          </a:xfrm>
          <a:prstGeom prst="roundRect">
            <a:avLst/>
          </a:prstGeom>
          <a:solidFill>
            <a:srgbClr val="3E77B0"/>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Earth Science Division</a:t>
            </a:r>
            <a:endParaRPr lang="en-US" sz="1400" b="1" dirty="0">
              <a:solidFill>
                <a:schemeClr val="bg1"/>
              </a:solidFill>
              <a:latin typeface="Century Gothic" charset="0"/>
              <a:ea typeface="Century Gothic" charset="0"/>
              <a:cs typeface="Century Gothic" charset="0"/>
            </a:endParaRPr>
          </a:p>
        </p:txBody>
      </p:sp>
      <p:sp>
        <p:nvSpPr>
          <p:cNvPr id="27" name="TextBox 26"/>
          <p:cNvSpPr txBox="1"/>
          <p:nvPr/>
        </p:nvSpPr>
        <p:spPr>
          <a:xfrm>
            <a:off x="1994014" y="4546615"/>
            <a:ext cx="2603254" cy="292608"/>
          </a:xfrm>
          <a:prstGeom prst="roundRect">
            <a:avLst/>
          </a:prstGeom>
          <a:solidFill>
            <a:srgbClr val="4481BE"/>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Applied Sciences Program</a:t>
            </a:r>
            <a:endParaRPr lang="en-US" sz="1400" b="1" dirty="0">
              <a:solidFill>
                <a:schemeClr val="bg1"/>
              </a:solidFill>
              <a:latin typeface="Century Gothic" charset="0"/>
              <a:ea typeface="Century Gothic" charset="0"/>
              <a:cs typeface="Century Gothic" charset="0"/>
            </a:endParaRPr>
          </a:p>
        </p:txBody>
      </p:sp>
      <p:sp>
        <p:nvSpPr>
          <p:cNvPr id="28" name="TextBox 27"/>
          <p:cNvSpPr txBox="1"/>
          <p:nvPr/>
        </p:nvSpPr>
        <p:spPr>
          <a:xfrm>
            <a:off x="1994014" y="5050720"/>
            <a:ext cx="2603254" cy="292608"/>
          </a:xfrm>
          <a:prstGeom prst="roundRect">
            <a:avLst/>
          </a:prstGeom>
          <a:solidFill>
            <a:srgbClr val="538BC3"/>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Capacity Building Program</a:t>
            </a:r>
            <a:endParaRPr lang="en-US" sz="1400" b="1" dirty="0">
              <a:solidFill>
                <a:schemeClr val="bg1"/>
              </a:solidFill>
              <a:latin typeface="Century Gothic" charset="0"/>
              <a:ea typeface="Century Gothic" charset="0"/>
              <a:cs typeface="Century Gothic" charset="0"/>
            </a:endParaRPr>
          </a:p>
        </p:txBody>
      </p:sp>
      <p:sp>
        <p:nvSpPr>
          <p:cNvPr id="29" name="TextBox 28"/>
          <p:cNvSpPr txBox="1"/>
          <p:nvPr/>
        </p:nvSpPr>
        <p:spPr>
          <a:xfrm>
            <a:off x="1994014" y="5554822"/>
            <a:ext cx="2603254" cy="292608"/>
          </a:xfrm>
          <a:prstGeom prst="roundRect">
            <a:avLst/>
          </a:prstGeom>
          <a:solidFill>
            <a:srgbClr val="6194C8"/>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DEVELOP National Program</a:t>
            </a:r>
            <a:endParaRPr lang="en-US" sz="1400" b="1" dirty="0">
              <a:solidFill>
                <a:schemeClr val="bg1"/>
              </a:solidFill>
              <a:latin typeface="Century Gothic" charset="0"/>
              <a:ea typeface="Century Gothic" charset="0"/>
              <a:cs typeface="Century Gothic" charset="0"/>
            </a:endParaRPr>
          </a:p>
        </p:txBody>
      </p:sp>
      <p:sp>
        <p:nvSpPr>
          <p:cNvPr id="30" name="Isosceles Triangle 38"/>
          <p:cNvSpPr>
            <a:spLocks noChangeAspect="1"/>
          </p:cNvSpPr>
          <p:nvPr/>
        </p:nvSpPr>
        <p:spPr>
          <a:xfrm rot="5400000">
            <a:off x="4663719" y="3157504"/>
            <a:ext cx="190014" cy="52220"/>
          </a:xfrm>
          <a:prstGeom prst="triangle">
            <a:avLst/>
          </a:prstGeom>
          <a:solidFill>
            <a:srgbClr val="336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1" name="Content Placeholder 2"/>
          <p:cNvSpPr txBox="1">
            <a:spLocks/>
          </p:cNvSpPr>
          <p:nvPr/>
        </p:nvSpPr>
        <p:spPr bwMode="auto">
          <a:xfrm>
            <a:off x="4827489" y="3005219"/>
            <a:ext cx="3553077" cy="288291"/>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tx1">
                    <a:lumMod val="75000"/>
                    <a:lumOff val="25000"/>
                  </a:schemeClr>
                </a:solidFill>
                <a:latin typeface="Century Gothic" pitchFamily="34" charset="0"/>
              </a:rPr>
              <a:t>Melanie W. Saunders (acting)</a:t>
            </a:r>
            <a:endParaRPr lang="en-US" sz="1500" b="1" dirty="0">
              <a:solidFill>
                <a:schemeClr val="tx1">
                  <a:lumMod val="75000"/>
                  <a:lumOff val="25000"/>
                </a:schemeClr>
              </a:solidFill>
              <a:latin typeface="Century Gothic" pitchFamily="34" charset="0"/>
            </a:endParaRPr>
          </a:p>
        </p:txBody>
      </p:sp>
      <p:sp>
        <p:nvSpPr>
          <p:cNvPr id="32" name="TextBox 31"/>
          <p:cNvSpPr txBox="1"/>
          <p:nvPr/>
        </p:nvSpPr>
        <p:spPr>
          <a:xfrm>
            <a:off x="1632840" y="3034300"/>
            <a:ext cx="2964427" cy="292608"/>
          </a:xfrm>
          <a:prstGeom prst="roundRect">
            <a:avLst/>
          </a:prstGeom>
          <a:solidFill>
            <a:srgbClr val="336393"/>
          </a:solidFill>
        </p:spPr>
        <p:txBody>
          <a:bodyPr wrap="square" tIns="18288" bIns="18288" rtlCol="0">
            <a:noAutofit/>
          </a:bodyPr>
          <a:lstStyle/>
          <a:p>
            <a:pPr algn="ctr"/>
            <a:r>
              <a:rPr lang="en-US" sz="1400" b="1" dirty="0">
                <a:solidFill>
                  <a:schemeClr val="bg1"/>
                </a:solidFill>
                <a:latin typeface="Century Gothic" charset="0"/>
                <a:ea typeface="Century Gothic" charset="0"/>
                <a:cs typeface="Century Gothic" charset="0"/>
              </a:rPr>
              <a:t>Deputy Associate Administrator</a:t>
            </a:r>
          </a:p>
        </p:txBody>
      </p:sp>
      <p:sp>
        <p:nvSpPr>
          <p:cNvPr id="33" name="Isosceles Triangle 41"/>
          <p:cNvSpPr>
            <a:spLocks noChangeAspect="1"/>
          </p:cNvSpPr>
          <p:nvPr/>
        </p:nvSpPr>
        <p:spPr>
          <a:xfrm rot="5400000">
            <a:off x="4665321" y="2150498"/>
            <a:ext cx="190014" cy="52220"/>
          </a:xfrm>
          <a:prstGeom prst="triangle">
            <a:avLst/>
          </a:prstGeom>
          <a:solidFill>
            <a:srgbClr val="294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4" name="Content Placeholder 2"/>
          <p:cNvSpPr txBox="1">
            <a:spLocks/>
          </p:cNvSpPr>
          <p:nvPr/>
        </p:nvSpPr>
        <p:spPr bwMode="auto">
          <a:xfrm>
            <a:off x="4829092" y="2006952"/>
            <a:ext cx="4176012" cy="289413"/>
          </a:xfrm>
          <a:prstGeom prst="rect">
            <a:avLst/>
          </a:prstGeom>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Vacant</a:t>
            </a:r>
          </a:p>
        </p:txBody>
      </p:sp>
      <p:sp>
        <p:nvSpPr>
          <p:cNvPr id="35" name="TextBox 34"/>
          <p:cNvSpPr txBox="1"/>
          <p:nvPr/>
        </p:nvSpPr>
        <p:spPr>
          <a:xfrm>
            <a:off x="2251027" y="2026090"/>
            <a:ext cx="2347841" cy="292608"/>
          </a:xfrm>
          <a:prstGeom prst="roundRect">
            <a:avLst/>
          </a:prstGeom>
          <a:solidFill>
            <a:srgbClr val="294F75"/>
          </a:solidFill>
        </p:spPr>
        <p:txBody>
          <a:bodyPr wrap="square" tIns="18288" bIns="18288" rtlCol="0">
            <a:noAutofit/>
          </a:bodyPr>
          <a:lstStyle/>
          <a:p>
            <a:pPr algn="ctr"/>
            <a:r>
              <a:rPr lang="en-US" sz="1400" b="1" dirty="0" smtClean="0">
                <a:solidFill>
                  <a:schemeClr val="bg1"/>
                </a:solidFill>
                <a:latin typeface="Century Gothic" charset="0"/>
                <a:ea typeface="Century Gothic" charset="0"/>
                <a:cs typeface="Century Gothic" charset="0"/>
              </a:rPr>
              <a:t>Deputy Administrator</a:t>
            </a:r>
            <a:endParaRPr lang="en-US" sz="1400" b="1" dirty="0">
              <a:solidFill>
                <a:schemeClr val="bg1"/>
              </a:solidFill>
              <a:latin typeface="Century Gothic" charset="0"/>
              <a:ea typeface="Century Gothic" charset="0"/>
              <a:cs typeface="Century Gothic" charset="0"/>
            </a:endParaRPr>
          </a:p>
        </p:txBody>
      </p:sp>
      <p:pic>
        <p:nvPicPr>
          <p:cNvPr id="36" name="Picture 35" descr="Freilich3.bmp"/>
          <p:cNvPicPr>
            <a:picLocks noChangeAspect="1"/>
          </p:cNvPicPr>
          <p:nvPr/>
        </p:nvPicPr>
        <p:blipFill rotWithShape="1">
          <a:blip r:embed="rId5" cstate="print"/>
          <a:srcRect l="1333" r="1333"/>
          <a:stretch/>
        </p:blipFill>
        <p:spPr bwMode="auto">
          <a:xfrm>
            <a:off x="9903061" y="3077062"/>
            <a:ext cx="667512" cy="914400"/>
          </a:xfrm>
          <a:prstGeom prst="rect">
            <a:avLst/>
          </a:prstGeom>
          <a:ln>
            <a:noFill/>
          </a:ln>
          <a:effectLst>
            <a:outerShdw blurRad="127000" dist="50800" dir="2700000" algn="tl" rotWithShape="0">
              <a:prstClr val="black">
                <a:alpha val="40000"/>
              </a:prstClr>
            </a:outerShdw>
          </a:effectLst>
        </p:spPr>
      </p:pic>
      <p:sp>
        <p:nvSpPr>
          <p:cNvPr id="37" name="TextBox 36"/>
          <p:cNvSpPr txBox="1"/>
          <p:nvPr/>
        </p:nvSpPr>
        <p:spPr>
          <a:xfrm>
            <a:off x="9765081" y="3994084"/>
            <a:ext cx="943472" cy="400110"/>
          </a:xfrm>
          <a:prstGeom prst="rect">
            <a:avLst/>
          </a:prstGeom>
          <a:noFill/>
        </p:spPr>
        <p:txBody>
          <a:bodyPr wrap="square" rtlCol="0">
            <a:spAutoFit/>
          </a:bodyPr>
          <a:lstStyle/>
          <a:p>
            <a:pPr algn="ctr"/>
            <a:r>
              <a:rPr lang="en-US" sz="1000" b="1" i="1" dirty="0" smtClean="0">
                <a:solidFill>
                  <a:schemeClr val="tx1">
                    <a:lumMod val="75000"/>
                    <a:lumOff val="25000"/>
                  </a:schemeClr>
                </a:solidFill>
                <a:latin typeface="Century Gothic" pitchFamily="34" charset="0"/>
              </a:rPr>
              <a:t>Dr. Mike </a:t>
            </a:r>
            <a:r>
              <a:rPr lang="en-US" sz="1000" b="1" i="1" dirty="0" err="1" smtClean="0">
                <a:solidFill>
                  <a:schemeClr val="tx1">
                    <a:lumMod val="75000"/>
                    <a:lumOff val="25000"/>
                  </a:schemeClr>
                </a:solidFill>
                <a:latin typeface="Century Gothic" pitchFamily="34" charset="0"/>
              </a:rPr>
              <a:t>Freilich</a:t>
            </a:r>
            <a:endParaRPr lang="en-US" sz="1000" b="1" i="1" dirty="0">
              <a:solidFill>
                <a:schemeClr val="tx1">
                  <a:lumMod val="75000"/>
                  <a:lumOff val="25000"/>
                </a:schemeClr>
              </a:solidFill>
              <a:latin typeface="Century Gothic" pitchFamily="34" charset="0"/>
            </a:endParaRPr>
          </a:p>
        </p:txBody>
      </p:sp>
      <p:sp>
        <p:nvSpPr>
          <p:cNvPr id="38" name="TextBox 37"/>
          <p:cNvSpPr txBox="1"/>
          <p:nvPr/>
        </p:nvSpPr>
        <p:spPr>
          <a:xfrm>
            <a:off x="10857169" y="5536369"/>
            <a:ext cx="661830" cy="400110"/>
          </a:xfrm>
          <a:prstGeom prst="rect">
            <a:avLst/>
          </a:prstGeom>
          <a:noFill/>
        </p:spPr>
        <p:txBody>
          <a:bodyPr wrap="square" rtlCol="0">
            <a:spAutoFit/>
          </a:bodyPr>
          <a:lstStyle/>
          <a:p>
            <a:pPr algn="ctr"/>
            <a:r>
              <a:rPr lang="en-US" sz="1000" b="1" i="1" dirty="0" smtClean="0">
                <a:solidFill>
                  <a:schemeClr val="tx1">
                    <a:lumMod val="75000"/>
                    <a:lumOff val="25000"/>
                  </a:schemeClr>
                </a:solidFill>
                <a:latin typeface="Century Gothic" pitchFamily="34" charset="0"/>
              </a:rPr>
              <a:t>Mike</a:t>
            </a:r>
          </a:p>
          <a:p>
            <a:pPr algn="ctr"/>
            <a:r>
              <a:rPr lang="en-US" sz="1000" b="1" i="1" dirty="0" smtClean="0">
                <a:solidFill>
                  <a:schemeClr val="tx1">
                    <a:lumMod val="75000"/>
                    <a:lumOff val="25000"/>
                  </a:schemeClr>
                </a:solidFill>
                <a:latin typeface="Century Gothic" pitchFamily="34" charset="0"/>
              </a:rPr>
              <a:t>Ruiz</a:t>
            </a:r>
            <a:endParaRPr lang="en-US" sz="1000" b="1" i="1" dirty="0">
              <a:solidFill>
                <a:schemeClr val="tx1">
                  <a:lumMod val="75000"/>
                  <a:lumOff val="25000"/>
                </a:schemeClr>
              </a:solidFill>
              <a:latin typeface="Century Gothic" pitchFamily="34" charset="0"/>
            </a:endParaRPr>
          </a:p>
        </p:txBody>
      </p:sp>
      <p:pic>
        <p:nvPicPr>
          <p:cNvPr id="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968436" y="1639805"/>
            <a:ext cx="731520" cy="913488"/>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8888497" y="2513461"/>
            <a:ext cx="891398" cy="400110"/>
          </a:xfrm>
          <a:prstGeom prst="rect">
            <a:avLst/>
          </a:prstGeom>
          <a:noFill/>
        </p:spPr>
        <p:txBody>
          <a:bodyPr wrap="square" rtlCol="0">
            <a:spAutoFit/>
          </a:bodyPr>
          <a:lstStyle/>
          <a:p>
            <a:pPr algn="ctr"/>
            <a:r>
              <a:rPr lang="en-US" sz="1000" b="1" i="1" dirty="0" smtClean="0">
                <a:solidFill>
                  <a:schemeClr val="tx1">
                    <a:lumMod val="75000"/>
                    <a:lumOff val="25000"/>
                  </a:schemeClr>
                </a:solidFill>
                <a:latin typeface="Century Gothic" pitchFamily="34" charset="0"/>
              </a:rPr>
              <a:t>Jim </a:t>
            </a:r>
            <a:r>
              <a:rPr lang="en-US" sz="1000" b="1" i="1" dirty="0" err="1" smtClean="0">
                <a:solidFill>
                  <a:schemeClr val="tx1">
                    <a:lumMod val="75000"/>
                    <a:lumOff val="25000"/>
                  </a:schemeClr>
                </a:solidFill>
                <a:latin typeface="Century Gothic" pitchFamily="34" charset="0"/>
              </a:rPr>
              <a:t>Bridenstine</a:t>
            </a:r>
            <a:endParaRPr lang="en-US" sz="1000" b="1" i="1" dirty="0">
              <a:solidFill>
                <a:schemeClr val="tx1">
                  <a:lumMod val="75000"/>
                  <a:lumOff val="25000"/>
                </a:schemeClr>
              </a:solidFill>
              <a:latin typeface="Century Gothic" pitchFamily="34" charset="0"/>
            </a:endParaRPr>
          </a:p>
        </p:txBody>
      </p:sp>
      <p:pic>
        <p:nvPicPr>
          <p:cNvPr id="42" name="Picture 2" descr="Woody Turne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6200" r="6200"/>
          <a:stretch/>
        </p:blipFill>
        <p:spPr bwMode="auto">
          <a:xfrm>
            <a:off x="10854328" y="4623049"/>
            <a:ext cx="667512" cy="914400"/>
          </a:xfrm>
          <a:prstGeom prst="rect">
            <a:avLst/>
          </a:prstGeom>
          <a:noFill/>
          <a:ln w="9525">
            <a:noFill/>
            <a:miter lim="800000"/>
            <a:headEnd/>
            <a:tailEnd/>
          </a:ln>
          <a:effectLst>
            <a:outerShdw blurRad="127000" dist="50800" dir="2700000" algn="ctr" rotWithShape="0">
              <a:schemeClr val="tx1">
                <a:alpha val="40000"/>
              </a:schemeClr>
            </a:outerShdw>
          </a:effectLst>
        </p:spPr>
      </p:pic>
      <p:sp>
        <p:nvSpPr>
          <p:cNvPr id="44" name="TextBox 43"/>
          <p:cNvSpPr txBox="1"/>
          <p:nvPr/>
        </p:nvSpPr>
        <p:spPr>
          <a:xfrm>
            <a:off x="1385954" y="6464164"/>
            <a:ext cx="7776489" cy="307777"/>
          </a:xfrm>
          <a:prstGeom prst="rect">
            <a:avLst/>
          </a:prstGeom>
          <a:noFill/>
        </p:spPr>
        <p:txBody>
          <a:bodyPr wrap="none" rtlCol="0">
            <a:spAutoFit/>
          </a:bodyPr>
          <a:lstStyle/>
          <a:p>
            <a:pPr algn="ctr"/>
            <a:r>
              <a:rPr lang="en-US" sz="1400" b="1" dirty="0">
                <a:solidFill>
                  <a:schemeClr val="bg2">
                    <a:lumMod val="85000"/>
                  </a:schemeClr>
                </a:solidFill>
                <a:latin typeface="Century Gothic" charset="0"/>
                <a:ea typeface="Century Gothic" charset="0"/>
                <a:cs typeface="Century Gothic" charset="0"/>
              </a:rPr>
              <a:t>NASA Organization </a:t>
            </a:r>
            <a:r>
              <a:rPr lang="en-US" sz="1400" b="1" dirty="0" smtClean="0">
                <a:solidFill>
                  <a:schemeClr val="bg2">
                    <a:lumMod val="85000"/>
                  </a:schemeClr>
                </a:solidFill>
                <a:latin typeface="Century Gothic" charset="0"/>
                <a:ea typeface="Century Gothic" charset="0"/>
                <a:cs typeface="Century Gothic" charset="0"/>
              </a:rPr>
              <a:t>Chart:</a:t>
            </a:r>
            <a:r>
              <a:rPr lang="en-US" sz="1400" dirty="0" smtClean="0">
                <a:solidFill>
                  <a:schemeClr val="bg2">
                    <a:lumMod val="85000"/>
                  </a:schemeClr>
                </a:solidFill>
                <a:latin typeface="Century Gothic" charset="0"/>
                <a:ea typeface="Century Gothic" charset="0"/>
                <a:cs typeface="Century Gothic" charset="0"/>
              </a:rPr>
              <a:t> </a:t>
            </a:r>
            <a:r>
              <a:rPr lang="en-US" sz="1400" b="1" dirty="0">
                <a:solidFill>
                  <a:schemeClr val="bg2">
                    <a:lumMod val="85000"/>
                  </a:schemeClr>
                </a:solidFill>
                <a:latin typeface="Century Gothic" charset="0"/>
                <a:ea typeface="Century Gothic" charset="0"/>
                <a:cs typeface="Century Gothic" charset="0"/>
                <a:hlinkClick r:id="rId8"/>
              </a:rPr>
              <a:t>http://www.nasa.gov/about/org_index.html#.</a:t>
            </a:r>
            <a:r>
              <a:rPr lang="en-US" sz="1400" b="1" dirty="0" smtClean="0">
                <a:solidFill>
                  <a:schemeClr val="bg2">
                    <a:lumMod val="85000"/>
                  </a:schemeClr>
                </a:solidFill>
                <a:latin typeface="Century Gothic" charset="0"/>
                <a:ea typeface="Century Gothic" charset="0"/>
                <a:cs typeface="Century Gothic" charset="0"/>
                <a:hlinkClick r:id="rId8"/>
              </a:rPr>
              <a:t>VBNBWvldWbM</a:t>
            </a:r>
            <a:r>
              <a:rPr lang="en-US" sz="1400" b="1" dirty="0" smtClean="0">
                <a:solidFill>
                  <a:schemeClr val="bg2">
                    <a:lumMod val="85000"/>
                  </a:schemeClr>
                </a:solidFill>
                <a:latin typeface="Century Gothic" charset="0"/>
                <a:ea typeface="Century Gothic" charset="0"/>
                <a:cs typeface="Century Gothic" charset="0"/>
              </a:rPr>
              <a:t> </a:t>
            </a:r>
            <a:endParaRPr lang="en-US" sz="1400" b="1" dirty="0">
              <a:solidFill>
                <a:schemeClr val="bg2">
                  <a:lumMod val="85000"/>
                </a:schemeClr>
              </a:solidFill>
              <a:latin typeface="Century Gothic" charset="0"/>
              <a:ea typeface="Century Gothic" charset="0"/>
              <a:cs typeface="Century Gothic" charset="0"/>
            </a:endParaRPr>
          </a:p>
        </p:txBody>
      </p:sp>
      <p:sp>
        <p:nvSpPr>
          <p:cNvPr id="45" name="Content Placeholder 2"/>
          <p:cNvSpPr txBox="1">
            <a:spLocks/>
          </p:cNvSpPr>
          <p:nvPr/>
        </p:nvSpPr>
        <p:spPr bwMode="auto">
          <a:xfrm>
            <a:off x="4827490" y="3506329"/>
            <a:ext cx="3227603" cy="29121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tx1">
                    <a:lumMod val="75000"/>
                    <a:lumOff val="25000"/>
                  </a:schemeClr>
                </a:solidFill>
                <a:latin typeface="Century Gothic" pitchFamily="34" charset="0"/>
              </a:rPr>
              <a:t>Thomas </a:t>
            </a:r>
            <a:r>
              <a:rPr lang="en-US" sz="1500" b="1" dirty="0" err="1" smtClean="0">
                <a:solidFill>
                  <a:schemeClr val="tx1">
                    <a:lumMod val="75000"/>
                    <a:lumOff val="25000"/>
                  </a:schemeClr>
                </a:solidFill>
                <a:latin typeface="Century Gothic" pitchFamily="34" charset="0"/>
              </a:rPr>
              <a:t>Zurbuchen</a:t>
            </a:r>
            <a:r>
              <a:rPr lang="en-US" sz="1500" b="1" dirty="0" smtClean="0">
                <a:solidFill>
                  <a:schemeClr val="tx1">
                    <a:lumMod val="75000"/>
                    <a:lumOff val="25000"/>
                  </a:schemeClr>
                </a:solidFill>
                <a:latin typeface="Century Gothic" pitchFamily="34" charset="0"/>
              </a:rPr>
              <a:t>, Ph.D.</a:t>
            </a:r>
            <a:endParaRPr lang="en-US" sz="1500" b="1" dirty="0">
              <a:solidFill>
                <a:schemeClr val="tx1">
                  <a:lumMod val="75000"/>
                  <a:lumOff val="25000"/>
                </a:schemeClr>
              </a:solidFill>
              <a:latin typeface="Century Gothic" pitchFamily="34" charset="0"/>
            </a:endParaRPr>
          </a:p>
        </p:txBody>
      </p:sp>
      <p:sp>
        <p:nvSpPr>
          <p:cNvPr id="46" name="TextBox 45"/>
          <p:cNvSpPr txBox="1"/>
          <p:nvPr/>
        </p:nvSpPr>
        <p:spPr>
          <a:xfrm>
            <a:off x="8814823" y="3994084"/>
            <a:ext cx="950258" cy="400110"/>
          </a:xfrm>
          <a:prstGeom prst="rect">
            <a:avLst/>
          </a:prstGeom>
          <a:noFill/>
        </p:spPr>
        <p:txBody>
          <a:bodyPr wrap="square" rtlCol="0">
            <a:spAutoFit/>
          </a:bodyPr>
          <a:lstStyle/>
          <a:p>
            <a:pPr algn="ctr"/>
            <a:r>
              <a:rPr lang="en-US" sz="1000" b="1" i="1" dirty="0" smtClean="0">
                <a:solidFill>
                  <a:schemeClr val="tx1">
                    <a:lumMod val="75000"/>
                    <a:lumOff val="25000"/>
                  </a:schemeClr>
                </a:solidFill>
                <a:latin typeface="Century Gothic" pitchFamily="34" charset="0"/>
              </a:rPr>
              <a:t>Dr. Thomas </a:t>
            </a:r>
            <a:r>
              <a:rPr lang="en-US" sz="1000" b="1" i="1" dirty="0" err="1">
                <a:solidFill>
                  <a:schemeClr val="tx1">
                    <a:lumMod val="75000"/>
                    <a:lumOff val="25000"/>
                  </a:schemeClr>
                </a:solidFill>
                <a:latin typeface="Century Gothic" pitchFamily="34" charset="0"/>
              </a:rPr>
              <a:t>Zurbuchen</a:t>
            </a:r>
            <a:endParaRPr lang="en-US" sz="1000" b="1" i="1" dirty="0">
              <a:solidFill>
                <a:schemeClr val="tx1">
                  <a:lumMod val="75000"/>
                  <a:lumOff val="25000"/>
                </a:schemeClr>
              </a:solidFill>
              <a:latin typeface="Century Gothic" pitchFamily="34" charset="0"/>
            </a:endParaRPr>
          </a:p>
        </p:txBody>
      </p:sp>
      <p:pic>
        <p:nvPicPr>
          <p:cNvPr id="47" name="Picture 4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77231" y="3077062"/>
            <a:ext cx="625443" cy="914400"/>
          </a:xfrm>
          <a:prstGeom prst="rect">
            <a:avLst/>
          </a:prstGeom>
          <a:effectLst>
            <a:outerShdw blurRad="127000" dist="50800" dir="2700000" algn="ctr" rotWithShape="0">
              <a:schemeClr val="tx1">
                <a:alpha val="40000"/>
              </a:schemeClr>
            </a:outerShdw>
          </a:effectLst>
        </p:spPr>
      </p:pic>
      <p:sp>
        <p:nvSpPr>
          <p:cNvPr id="49" name="TextBox 48">
            <a:extLst>
              <a:ext uri="{FF2B5EF4-FFF2-40B4-BE49-F238E27FC236}">
                <a16:creationId xmlns:a16="http://schemas.microsoft.com/office/drawing/2014/main" xmlns="" id="{175B0924-0FD8-4B2F-AD51-A47207C3CDC2}"/>
              </a:ext>
            </a:extLst>
          </p:cNvPr>
          <p:cNvSpPr txBox="1"/>
          <p:nvPr/>
        </p:nvSpPr>
        <p:spPr>
          <a:xfrm>
            <a:off x="9886393" y="2513461"/>
            <a:ext cx="789336" cy="400110"/>
          </a:xfrm>
          <a:prstGeom prst="rect">
            <a:avLst/>
          </a:prstGeom>
          <a:noFill/>
        </p:spPr>
        <p:txBody>
          <a:bodyPr wrap="square" rtlCol="0">
            <a:spAutoFit/>
          </a:bodyPr>
          <a:lstStyle/>
          <a:p>
            <a:pPr algn="ctr"/>
            <a:r>
              <a:rPr lang="en-US" sz="1000" b="1" i="1" dirty="0" smtClean="0">
                <a:solidFill>
                  <a:schemeClr val="tx1">
                    <a:lumMod val="75000"/>
                    <a:lumOff val="25000"/>
                  </a:schemeClr>
                </a:solidFill>
                <a:latin typeface="Century Gothic" pitchFamily="34" charset="0"/>
              </a:rPr>
              <a:t>Steve </a:t>
            </a:r>
            <a:r>
              <a:rPr lang="en-US" sz="1000" b="1" i="1" dirty="0" err="1" smtClean="0">
                <a:solidFill>
                  <a:schemeClr val="tx1">
                    <a:lumMod val="75000"/>
                    <a:lumOff val="25000"/>
                  </a:schemeClr>
                </a:solidFill>
                <a:latin typeface="Century Gothic" pitchFamily="34" charset="0"/>
              </a:rPr>
              <a:t>Jurczyk</a:t>
            </a:r>
            <a:endParaRPr lang="en-US" sz="1000" b="1" i="1" dirty="0">
              <a:solidFill>
                <a:schemeClr val="tx1">
                  <a:lumMod val="75000"/>
                  <a:lumOff val="25000"/>
                </a:schemeClr>
              </a:solidFill>
              <a:latin typeface="Century Gothic" pitchFamily="34" charset="0"/>
            </a:endParaRPr>
          </a:p>
        </p:txBody>
      </p:sp>
      <p:pic>
        <p:nvPicPr>
          <p:cNvPr id="1026" name="Picture 2" descr="Image result for melanie w. saunders"/>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5847" r="21099"/>
          <a:stretch/>
        </p:blipFill>
        <p:spPr bwMode="auto">
          <a:xfrm>
            <a:off x="10844532" y="1639805"/>
            <a:ext cx="660686"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elanie w. saunder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906439" y="1639805"/>
            <a:ext cx="731610"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NASA Leadership</a:t>
            </a:r>
            <a:endParaRPr lang="en-US" dirty="0"/>
          </a:p>
        </p:txBody>
      </p:sp>
      <p:sp>
        <p:nvSpPr>
          <p:cNvPr id="51" name="TextBox 50">
            <a:extLst>
              <a:ext uri="{FF2B5EF4-FFF2-40B4-BE49-F238E27FC236}">
                <a16:creationId xmlns:a16="http://schemas.microsoft.com/office/drawing/2014/main" xmlns="" id="{175B0924-0FD8-4B2F-AD51-A47207C3CDC2}"/>
              </a:ext>
            </a:extLst>
          </p:cNvPr>
          <p:cNvSpPr txBox="1"/>
          <p:nvPr/>
        </p:nvSpPr>
        <p:spPr>
          <a:xfrm>
            <a:off x="10698226" y="2513461"/>
            <a:ext cx="938251" cy="400110"/>
          </a:xfrm>
          <a:prstGeom prst="rect">
            <a:avLst/>
          </a:prstGeom>
          <a:noFill/>
        </p:spPr>
        <p:txBody>
          <a:bodyPr wrap="square" rtlCol="0">
            <a:spAutoFit/>
          </a:bodyPr>
          <a:lstStyle/>
          <a:p>
            <a:pPr algn="ctr"/>
            <a:r>
              <a:rPr lang="en-US" sz="1000" b="1" i="1" dirty="0" smtClean="0">
                <a:solidFill>
                  <a:schemeClr val="tx1">
                    <a:lumMod val="75000"/>
                    <a:lumOff val="25000"/>
                  </a:schemeClr>
                </a:solidFill>
                <a:latin typeface="Century Gothic" pitchFamily="34" charset="0"/>
              </a:rPr>
              <a:t>Melanie W. Saunders</a:t>
            </a:r>
            <a:endParaRPr lang="en-US" sz="1000" b="1" i="1" dirty="0">
              <a:solidFill>
                <a:schemeClr val="tx1">
                  <a:lumMod val="75000"/>
                  <a:lumOff val="25000"/>
                </a:schemeClr>
              </a:solidFill>
              <a:latin typeface="Century Gothic" pitchFamily="34" charset="0"/>
            </a:endParaRPr>
          </a:p>
        </p:txBody>
      </p:sp>
    </p:spTree>
    <p:extLst>
      <p:ext uri="{BB962C8B-B14F-4D97-AF65-F5344CB8AC3E}">
        <p14:creationId xmlns:p14="http://schemas.microsoft.com/office/powerpoint/2010/main" val="161626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Mission Directorate</a:t>
            </a:r>
            <a:endParaRPr lang="en-US" dirty="0"/>
          </a:p>
        </p:txBody>
      </p:sp>
      <p:sp>
        <p:nvSpPr>
          <p:cNvPr id="3" name="Content Placeholder 2"/>
          <p:cNvSpPr>
            <a:spLocks noGrp="1"/>
          </p:cNvSpPr>
          <p:nvPr>
            <p:ph idx="1"/>
          </p:nvPr>
        </p:nvSpPr>
        <p:spPr>
          <a:xfrm>
            <a:off x="838200" y="1244985"/>
            <a:ext cx="10515600" cy="2323788"/>
          </a:xfrm>
        </p:spPr>
        <p:txBody>
          <a:bodyPr>
            <a:normAutofit fontScale="92500" lnSpcReduction="20000"/>
          </a:bodyPr>
          <a:lstStyle/>
          <a:p>
            <a:pPr marL="0" indent="0" algn="ctr">
              <a:buNone/>
            </a:pPr>
            <a:r>
              <a:rPr lang="en-US" sz="2800" b="1" dirty="0">
                <a:solidFill>
                  <a:schemeClr val="tx1">
                    <a:lumMod val="75000"/>
                    <a:lumOff val="25000"/>
                  </a:schemeClr>
                </a:solidFill>
              </a:rPr>
              <a:t>“Exploring near… and far… for the benefit of all.”</a:t>
            </a:r>
          </a:p>
          <a:p>
            <a:pPr marL="0" indent="0" algn="ctr">
              <a:buNone/>
            </a:pPr>
            <a:r>
              <a:rPr lang="en-US" dirty="0">
                <a:solidFill>
                  <a:schemeClr val="tx1">
                    <a:lumMod val="75000"/>
                    <a:lumOff val="25000"/>
                  </a:schemeClr>
                </a:solidFill>
              </a:rPr>
              <a:t>NASA leads the nation on a great journey of discovery, seeking new knowledge and understanding of our planet Earth, our Sun and solar system, and the universe out to its farthest reaches and back to its earliest moments of existence. NASA's Science Mission Directorate (SMD) and the nation's science community use space observatories to conduct scientific studies of the Earth from space to visit and return samples from other bodies in the solar system, and to peer out into our Galaxy and beyond. </a:t>
            </a:r>
          </a:p>
        </p:txBody>
      </p:sp>
      <p:sp>
        <p:nvSpPr>
          <p:cNvPr id="4" name="Content Placeholder 9"/>
          <p:cNvSpPr txBox="1">
            <a:spLocks/>
          </p:cNvSpPr>
          <p:nvPr/>
        </p:nvSpPr>
        <p:spPr>
          <a:xfrm>
            <a:off x="1943100" y="6444134"/>
            <a:ext cx="8305800" cy="304800"/>
          </a:xfrm>
          <a:prstGeom prst="rect">
            <a:avLst/>
          </a:prstGeom>
        </p:spPr>
        <p:txBody>
          <a:bodyPr vert="horz" lIns="91387" tIns="45693" rIns="91387" bIns="45693" rtlCol="0">
            <a:noAutofit/>
          </a:bodyPr>
          <a:lstStyle/>
          <a:p>
            <a:pPr algn="ctr" defTabSz="1018229">
              <a:spcBef>
                <a:spcPct val="20000"/>
              </a:spcBef>
              <a:defRPr/>
            </a:pPr>
            <a:r>
              <a:rPr lang="en-US" sz="1400" b="1" dirty="0">
                <a:solidFill>
                  <a:schemeClr val="bg2">
                    <a:lumMod val="85000"/>
                  </a:schemeClr>
                </a:solidFill>
                <a:latin typeface="Century Gothic" pitchFamily="34" charset="0"/>
              </a:rPr>
              <a:t>NASA Science </a:t>
            </a:r>
            <a:r>
              <a:rPr lang="en-US" sz="1400" b="1" dirty="0" smtClean="0">
                <a:solidFill>
                  <a:schemeClr val="bg2">
                    <a:lumMod val="85000"/>
                  </a:schemeClr>
                </a:solidFill>
                <a:latin typeface="Century Gothic" pitchFamily="34" charset="0"/>
              </a:rPr>
              <a:t>Mission Directorate Website</a:t>
            </a:r>
            <a:r>
              <a:rPr lang="en-US" sz="1400" b="1" dirty="0">
                <a:solidFill>
                  <a:schemeClr val="bg2">
                    <a:lumMod val="85000"/>
                  </a:schemeClr>
                </a:solidFill>
                <a:latin typeface="Century Gothic" pitchFamily="34" charset="0"/>
              </a:rPr>
              <a:t>: </a:t>
            </a:r>
            <a:r>
              <a:rPr lang="en-US" sz="1400" b="1" dirty="0">
                <a:solidFill>
                  <a:schemeClr val="bg2">
                    <a:lumMod val="85000"/>
                  </a:schemeClr>
                </a:solidFill>
                <a:latin typeface="Century Gothic" pitchFamily="34" charset="0"/>
                <a:hlinkClick r:id="rId2"/>
              </a:rPr>
              <a:t>http://science.nasa.gov/</a:t>
            </a:r>
            <a:r>
              <a:rPr lang="en-US" sz="1400" b="1" dirty="0">
                <a:solidFill>
                  <a:schemeClr val="bg2">
                    <a:lumMod val="85000"/>
                  </a:schemeClr>
                </a:solidFill>
                <a:latin typeface="Century Gothic" pitchFamily="34" charset="0"/>
              </a:rPr>
              <a:t> </a:t>
            </a:r>
          </a:p>
        </p:txBody>
      </p:sp>
      <p:grpSp>
        <p:nvGrpSpPr>
          <p:cNvPr id="5" name="Group 4"/>
          <p:cNvGrpSpPr/>
          <p:nvPr/>
        </p:nvGrpSpPr>
        <p:grpSpPr>
          <a:xfrm>
            <a:off x="2109486" y="3711524"/>
            <a:ext cx="1463040" cy="2176272"/>
            <a:chOff x="685800" y="3668190"/>
            <a:chExt cx="1463040" cy="2176272"/>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4452" t="5326" r="4452" b="3406"/>
            <a:stretch/>
          </p:blipFill>
          <p:spPr>
            <a:xfrm>
              <a:off x="685800" y="3668190"/>
              <a:ext cx="1463040" cy="2176272"/>
            </a:xfrm>
            <a:prstGeom prst="rect">
              <a:avLst/>
            </a:prstGeom>
            <a:ln w="63500" cap="rnd">
              <a:solidFill>
                <a:schemeClr val="accent5"/>
              </a:solidFill>
            </a:ln>
          </p:spPr>
        </p:pic>
        <p:sp>
          <p:nvSpPr>
            <p:cNvPr id="7" name="TextBox 6"/>
            <p:cNvSpPr txBox="1"/>
            <p:nvPr/>
          </p:nvSpPr>
          <p:spPr>
            <a:xfrm>
              <a:off x="685800" y="3668190"/>
              <a:ext cx="1463040" cy="323165"/>
            </a:xfrm>
            <a:prstGeom prst="rect">
              <a:avLst/>
            </a:prstGeom>
            <a:solidFill>
              <a:srgbClr val="365B35"/>
            </a:solidFill>
            <a:ln w="38100" cap="rnd">
              <a:noFill/>
            </a:ln>
          </p:spPr>
          <p:txBody>
            <a:bodyPr wrap="square" rtlCol="0">
              <a:spAutoFit/>
            </a:bodyPr>
            <a:lstStyle/>
            <a:p>
              <a:pPr algn="ctr"/>
              <a:r>
                <a:rPr lang="en-US" sz="1500" b="1" dirty="0" smtClean="0">
                  <a:solidFill>
                    <a:schemeClr val="bg1"/>
                  </a:solidFill>
                </a:rPr>
                <a:t>Earth</a:t>
              </a:r>
              <a:endParaRPr lang="en-US" sz="1500" b="1" dirty="0">
                <a:solidFill>
                  <a:schemeClr val="bg1"/>
                </a:solidFill>
              </a:endParaRPr>
            </a:p>
          </p:txBody>
        </p:sp>
      </p:grpSp>
      <p:grpSp>
        <p:nvGrpSpPr>
          <p:cNvPr id="8" name="Group 7"/>
          <p:cNvGrpSpPr/>
          <p:nvPr/>
        </p:nvGrpSpPr>
        <p:grpSpPr>
          <a:xfrm>
            <a:off x="4204615" y="3711524"/>
            <a:ext cx="1463040" cy="2176272"/>
            <a:chOff x="2780929" y="3668190"/>
            <a:chExt cx="1463040" cy="2176272"/>
          </a:xfrm>
        </p:grpSpPr>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l="4455" t="5518" r="4455" b="3216"/>
            <a:stretch/>
          </p:blipFill>
          <p:spPr>
            <a:xfrm>
              <a:off x="2780929" y="3668190"/>
              <a:ext cx="1463040" cy="2176272"/>
            </a:xfrm>
            <a:prstGeom prst="rect">
              <a:avLst/>
            </a:prstGeom>
            <a:ln w="63500" cap="rnd">
              <a:solidFill>
                <a:schemeClr val="accent5"/>
              </a:solidFill>
            </a:ln>
          </p:spPr>
        </p:pic>
        <p:sp>
          <p:nvSpPr>
            <p:cNvPr id="10" name="TextBox 9"/>
            <p:cNvSpPr txBox="1"/>
            <p:nvPr/>
          </p:nvSpPr>
          <p:spPr>
            <a:xfrm>
              <a:off x="2780929" y="3668190"/>
              <a:ext cx="1463040" cy="323165"/>
            </a:xfrm>
            <a:prstGeom prst="rect">
              <a:avLst/>
            </a:prstGeom>
            <a:solidFill>
              <a:srgbClr val="684426"/>
            </a:solidFill>
          </p:spPr>
          <p:txBody>
            <a:bodyPr wrap="square" rtlCol="0">
              <a:spAutoFit/>
            </a:bodyPr>
            <a:lstStyle/>
            <a:p>
              <a:pPr algn="ctr"/>
              <a:r>
                <a:rPr lang="en-US" sz="1500" b="1" dirty="0" err="1" smtClean="0">
                  <a:solidFill>
                    <a:schemeClr val="bg1"/>
                  </a:solidFill>
                </a:rPr>
                <a:t>Heliophysics</a:t>
              </a:r>
              <a:endParaRPr lang="en-US" sz="1500" b="1" dirty="0">
                <a:solidFill>
                  <a:schemeClr val="bg1"/>
                </a:solidFill>
              </a:endParaRPr>
            </a:p>
          </p:txBody>
        </p:sp>
      </p:grpSp>
      <p:grpSp>
        <p:nvGrpSpPr>
          <p:cNvPr id="11" name="Group 10"/>
          <p:cNvGrpSpPr/>
          <p:nvPr/>
        </p:nvGrpSpPr>
        <p:grpSpPr>
          <a:xfrm>
            <a:off x="6299744" y="3716604"/>
            <a:ext cx="1463040" cy="2176272"/>
            <a:chOff x="4876058" y="3673270"/>
            <a:chExt cx="1463040" cy="2176272"/>
          </a:xfrm>
        </p:grpSpPr>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l="4456" t="5518" r="4456" b="3216"/>
            <a:stretch/>
          </p:blipFill>
          <p:spPr>
            <a:xfrm>
              <a:off x="4876058" y="3673270"/>
              <a:ext cx="1463040" cy="2176272"/>
            </a:xfrm>
            <a:prstGeom prst="rect">
              <a:avLst/>
            </a:prstGeom>
            <a:ln w="63500" cap="rnd">
              <a:solidFill>
                <a:schemeClr val="accent5"/>
              </a:solidFill>
            </a:ln>
          </p:spPr>
        </p:pic>
        <p:sp>
          <p:nvSpPr>
            <p:cNvPr id="13" name="TextBox 12"/>
            <p:cNvSpPr txBox="1"/>
            <p:nvPr/>
          </p:nvSpPr>
          <p:spPr>
            <a:xfrm>
              <a:off x="4876058" y="3673270"/>
              <a:ext cx="1463040" cy="323165"/>
            </a:xfrm>
            <a:prstGeom prst="rect">
              <a:avLst/>
            </a:prstGeom>
            <a:solidFill>
              <a:srgbClr val="483259"/>
            </a:solidFill>
          </p:spPr>
          <p:txBody>
            <a:bodyPr wrap="square" rtlCol="0">
              <a:spAutoFit/>
            </a:bodyPr>
            <a:lstStyle/>
            <a:p>
              <a:pPr algn="ctr"/>
              <a:r>
                <a:rPr lang="en-US" sz="1500" b="1" dirty="0" smtClean="0">
                  <a:solidFill>
                    <a:schemeClr val="bg1"/>
                  </a:solidFill>
                </a:rPr>
                <a:t>Planets</a:t>
              </a:r>
              <a:endParaRPr lang="en-US" sz="1500" b="1" dirty="0">
                <a:solidFill>
                  <a:schemeClr val="bg1"/>
                </a:solidFill>
              </a:endParaRPr>
            </a:p>
          </p:txBody>
        </p:sp>
      </p:grpSp>
      <p:grpSp>
        <p:nvGrpSpPr>
          <p:cNvPr id="14" name="Group 13"/>
          <p:cNvGrpSpPr/>
          <p:nvPr/>
        </p:nvGrpSpPr>
        <p:grpSpPr>
          <a:xfrm>
            <a:off x="8394873" y="3711524"/>
            <a:ext cx="1463040" cy="2176272"/>
            <a:chOff x="6971187" y="3668190"/>
            <a:chExt cx="1463040" cy="2176272"/>
          </a:xfrm>
        </p:grpSpPr>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l="4456" t="5518" r="4456" b="3216"/>
            <a:stretch/>
          </p:blipFill>
          <p:spPr>
            <a:xfrm>
              <a:off x="6971187" y="3668190"/>
              <a:ext cx="1463040" cy="2176272"/>
            </a:xfrm>
            <a:prstGeom prst="rect">
              <a:avLst/>
            </a:prstGeom>
            <a:ln w="63500" cap="rnd">
              <a:solidFill>
                <a:schemeClr val="accent5"/>
              </a:solidFill>
            </a:ln>
          </p:spPr>
        </p:pic>
        <p:sp>
          <p:nvSpPr>
            <p:cNvPr id="16" name="TextBox 15"/>
            <p:cNvSpPr txBox="1"/>
            <p:nvPr/>
          </p:nvSpPr>
          <p:spPr>
            <a:xfrm>
              <a:off x="6971187" y="3668190"/>
              <a:ext cx="1463040" cy="323165"/>
            </a:xfrm>
            <a:prstGeom prst="rect">
              <a:avLst/>
            </a:prstGeom>
            <a:solidFill>
              <a:srgbClr val="133B45"/>
            </a:solidFill>
          </p:spPr>
          <p:txBody>
            <a:bodyPr wrap="square" rtlCol="0">
              <a:spAutoFit/>
            </a:bodyPr>
            <a:lstStyle/>
            <a:p>
              <a:pPr algn="ctr"/>
              <a:r>
                <a:rPr lang="en-US" sz="1500" b="1" dirty="0" smtClean="0">
                  <a:solidFill>
                    <a:schemeClr val="bg1"/>
                  </a:solidFill>
                </a:rPr>
                <a:t>Astrophysics</a:t>
              </a:r>
              <a:endParaRPr lang="en-US" sz="1500" b="1" dirty="0">
                <a:solidFill>
                  <a:schemeClr val="bg1"/>
                </a:solidFill>
              </a:endParaRPr>
            </a:p>
          </p:txBody>
        </p:sp>
      </p:grpSp>
    </p:spTree>
    <p:extLst>
      <p:ext uri="{BB962C8B-B14F-4D97-AF65-F5344CB8AC3E}">
        <p14:creationId xmlns:p14="http://schemas.microsoft.com/office/powerpoint/2010/main" val="104017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Science Division</a:t>
            </a:r>
            <a:endParaRPr lang="en-US" dirty="0"/>
          </a:p>
        </p:txBody>
      </p:sp>
      <p:sp>
        <p:nvSpPr>
          <p:cNvPr id="3" name="Content Placeholder 2"/>
          <p:cNvSpPr>
            <a:spLocks noGrp="1"/>
          </p:cNvSpPr>
          <p:nvPr>
            <p:ph idx="1"/>
          </p:nvPr>
        </p:nvSpPr>
        <p:spPr>
          <a:xfrm>
            <a:off x="838200" y="1286081"/>
            <a:ext cx="10515600" cy="2277489"/>
          </a:xfrm>
        </p:spPr>
        <p:txBody>
          <a:bodyPr>
            <a:normAutofit fontScale="85000" lnSpcReduction="10000"/>
          </a:bodyPr>
          <a:lstStyle/>
          <a:p>
            <a:pPr marL="0" indent="0" algn="ctr">
              <a:buNone/>
            </a:pPr>
            <a:r>
              <a:rPr lang="en-US" sz="2800" b="1" dirty="0">
                <a:solidFill>
                  <a:schemeClr val="tx1">
                    <a:lumMod val="75000"/>
                    <a:lumOff val="25000"/>
                  </a:schemeClr>
                </a:solidFill>
              </a:rPr>
              <a:t>“Advancing Earth System Science to meet the challenges of climate and environmental change.”</a:t>
            </a:r>
          </a:p>
          <a:p>
            <a:pPr marL="0" indent="0">
              <a:buNone/>
            </a:pPr>
            <a:r>
              <a:rPr lang="en-US" dirty="0">
                <a:solidFill>
                  <a:schemeClr val="tx1">
                    <a:lumMod val="75000"/>
                    <a:lumOff val="25000"/>
                  </a:schemeClr>
                </a:solidFill>
              </a:rPr>
              <a:t>Earth is a complex, dynamic system we do not yet fully understand, and like the human body, is comprised of diverse components that interact in complex ways. Our planet is changing on all spatial and temporal scales. The purpose of NASA's Earth science program is to develop a scientific understanding of Earth's system and its response to natural or human-induced changes, and to improve prediction of climate, weather, and natural hazards.</a:t>
            </a:r>
          </a:p>
          <a:p>
            <a:pPr marL="0" indent="0">
              <a:buNone/>
            </a:pPr>
            <a:endParaRPr lang="en-US" sz="2000" dirty="0">
              <a:solidFill>
                <a:schemeClr val="tx1">
                  <a:lumMod val="75000"/>
                  <a:lumOff val="25000"/>
                </a:schemeClr>
              </a:solidFill>
            </a:endParaRPr>
          </a:p>
        </p:txBody>
      </p:sp>
      <p:sp>
        <p:nvSpPr>
          <p:cNvPr id="5" name="Rectangle 4"/>
          <p:cNvSpPr/>
          <p:nvPr/>
        </p:nvSpPr>
        <p:spPr>
          <a:xfrm>
            <a:off x="5443960" y="3968032"/>
            <a:ext cx="6096000" cy="2086725"/>
          </a:xfrm>
          <a:prstGeom prst="rect">
            <a:avLst/>
          </a:prstGeom>
        </p:spPr>
        <p:txBody>
          <a:bodyPr>
            <a:spAutoFit/>
          </a:bodyPr>
          <a:lstStyle/>
          <a:p>
            <a:pPr lvl="0">
              <a:lnSpc>
                <a:spcPct val="90000"/>
              </a:lnSpc>
            </a:pPr>
            <a:r>
              <a:rPr lang="en-US" b="1" dirty="0">
                <a:solidFill>
                  <a:schemeClr val="tx1">
                    <a:lumMod val="75000"/>
                    <a:lumOff val="25000"/>
                  </a:schemeClr>
                </a:solidFill>
                <a:latin typeface="Century Gothic" charset="0"/>
                <a:ea typeface="Century Gothic" charset="0"/>
                <a:cs typeface="Century Gothic" charset="0"/>
              </a:rPr>
              <a:t>Research Encompasses:</a:t>
            </a:r>
          </a:p>
          <a:p>
            <a:pPr marL="228600" lvl="0" indent="-228600">
              <a:lnSpc>
                <a:spcPct val="90000"/>
              </a:lnSpc>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The global atmosphere</a:t>
            </a:r>
          </a:p>
          <a:p>
            <a:pPr marL="228600" lvl="0" indent="-228600">
              <a:lnSpc>
                <a:spcPct val="90000"/>
              </a:lnSpc>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The global oceans including sea ice</a:t>
            </a:r>
          </a:p>
          <a:p>
            <a:pPr marL="228600" lvl="0" indent="-228600">
              <a:lnSpc>
                <a:spcPct val="90000"/>
              </a:lnSpc>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Land surfaces including snow and ice</a:t>
            </a:r>
          </a:p>
          <a:p>
            <a:pPr marL="228600" lvl="0" indent="-228600">
              <a:lnSpc>
                <a:spcPct val="90000"/>
              </a:lnSpc>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Ecosystems</a:t>
            </a:r>
          </a:p>
          <a:p>
            <a:pPr marL="228600" lvl="0" indent="-228600">
              <a:lnSpc>
                <a:spcPct val="90000"/>
              </a:lnSpc>
              <a:buFont typeface="Arial" panose="020B0604020202020204" pitchFamily="34" charset="0"/>
              <a:buChar char="•"/>
            </a:pPr>
            <a:r>
              <a:rPr lang="en-US" dirty="0">
                <a:solidFill>
                  <a:schemeClr val="tx1">
                    <a:lumMod val="75000"/>
                    <a:lumOff val="25000"/>
                  </a:schemeClr>
                </a:solidFill>
                <a:latin typeface="Century Gothic" charset="0"/>
                <a:ea typeface="Century Gothic" charset="0"/>
                <a:cs typeface="Century Gothic" charset="0"/>
              </a:rPr>
              <a:t>Interactions among the atmosphere, oceans, land and ecosystems, including humans</a:t>
            </a:r>
          </a:p>
          <a:p>
            <a:pPr lvl="0">
              <a:lnSpc>
                <a:spcPct val="90000"/>
              </a:lnSpc>
            </a:pPr>
            <a:endParaRPr lang="en-US" dirty="0">
              <a:solidFill>
                <a:schemeClr val="tx1">
                  <a:lumMod val="75000"/>
                  <a:lumOff val="25000"/>
                </a:schemeClr>
              </a:solidFill>
              <a:latin typeface="Century Gothic" charset="0"/>
              <a:ea typeface="Century Gothic" charset="0"/>
              <a:cs typeface="Century Gothic" charset="0"/>
            </a:endParaRPr>
          </a:p>
        </p:txBody>
      </p:sp>
      <p:sp>
        <p:nvSpPr>
          <p:cNvPr id="8" name="Content Placeholder 9"/>
          <p:cNvSpPr txBox="1">
            <a:spLocks/>
          </p:cNvSpPr>
          <p:nvPr/>
        </p:nvSpPr>
        <p:spPr>
          <a:xfrm>
            <a:off x="1943100" y="6399415"/>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a:t>
            </a:r>
            <a:r>
              <a:rPr lang="en-US" sz="1400" b="1" dirty="0">
                <a:solidFill>
                  <a:schemeClr val="bg2">
                    <a:lumMod val="85000"/>
                  </a:schemeClr>
                </a:solidFill>
                <a:latin typeface="Century Gothic" pitchFamily="34" charset="0"/>
              </a:rPr>
              <a:t>Science </a:t>
            </a:r>
            <a:r>
              <a:rPr lang="en-US" sz="1400" b="1" dirty="0" smtClean="0">
                <a:solidFill>
                  <a:schemeClr val="bg2">
                    <a:lumMod val="85000"/>
                  </a:schemeClr>
                </a:solidFill>
                <a:latin typeface="Century Gothic" pitchFamily="34" charset="0"/>
              </a:rPr>
              <a:t>Division Website</a:t>
            </a:r>
            <a:r>
              <a:rPr lang="en-US" sz="1400" b="1" dirty="0">
                <a:solidFill>
                  <a:schemeClr val="bg2">
                    <a:lumMod val="85000"/>
                  </a:schemeClr>
                </a:solidFill>
              </a:rPr>
              <a:t>: </a:t>
            </a:r>
            <a:r>
              <a:rPr lang="en-US" sz="1400" b="1" dirty="0">
                <a:solidFill>
                  <a:schemeClr val="bg2">
                    <a:lumMod val="85000"/>
                  </a:schemeClr>
                </a:solidFill>
                <a:hlinkClick r:id="rId2"/>
              </a:rPr>
              <a:t>http://science.nasa.gov/earth-science/</a:t>
            </a:r>
            <a:r>
              <a:rPr lang="en-US" sz="1400" b="1" dirty="0">
                <a:solidFill>
                  <a:schemeClr val="bg2">
                    <a:lumMod val="85000"/>
                  </a:schemeClr>
                </a:solidFill>
              </a:rPr>
              <a:t>  </a:t>
            </a:r>
          </a:p>
          <a:p>
            <a:pPr algn="ctr" defTabSz="1018229">
              <a:spcBef>
                <a:spcPct val="20000"/>
              </a:spcBef>
              <a:buClr>
                <a:srgbClr val="0F6FC6"/>
              </a:buClr>
              <a:buSzPct val="85000"/>
            </a:pPr>
            <a:endParaRPr lang="en-US" sz="1400" dirty="0">
              <a:solidFill>
                <a:schemeClr val="accent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421" y="3667754"/>
            <a:ext cx="3086100" cy="23870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0228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Sciences Program</a:t>
            </a:r>
            <a:endParaRPr lang="en-US" dirty="0"/>
          </a:p>
        </p:txBody>
      </p:sp>
      <p:sp>
        <p:nvSpPr>
          <p:cNvPr id="4" name="Content Placeholder 9"/>
          <p:cNvSpPr txBox="1">
            <a:spLocks/>
          </p:cNvSpPr>
          <p:nvPr/>
        </p:nvSpPr>
        <p:spPr>
          <a:xfrm>
            <a:off x="1660967" y="637131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Applied Sciences Program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sp>
        <p:nvSpPr>
          <p:cNvPr id="5" name="TextBox 4"/>
          <p:cNvSpPr txBox="1">
            <a:spLocks noChangeArrowheads="1"/>
          </p:cNvSpPr>
          <p:nvPr/>
        </p:nvSpPr>
        <p:spPr bwMode="auto">
          <a:xfrm>
            <a:off x="8803343" y="1134000"/>
            <a:ext cx="1723066" cy="523220"/>
          </a:xfrm>
          <a:prstGeom prst="rect">
            <a:avLst/>
          </a:prstGeom>
          <a:noFill/>
          <a:ln w="9525">
            <a:noFill/>
            <a:miter lim="800000"/>
            <a:headEnd/>
            <a:tailEnd/>
          </a:ln>
        </p:spPr>
        <p:txBody>
          <a:bodyPr wrap="square">
            <a:spAutoFit/>
          </a:bodyPr>
          <a:lstStyle/>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Lawrence Friedl</a:t>
            </a:r>
          </a:p>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66"/>
                </a:solidFill>
                <a:effectLst/>
                <a:uLnTx/>
                <a:uFillTx/>
                <a:latin typeface="Century Gothic"/>
                <a:cs typeface="Arial" pitchFamily="34" charset="0"/>
              </a:rPr>
              <a:t>Director</a:t>
            </a:r>
          </a:p>
        </p:txBody>
      </p:sp>
      <p:pic>
        <p:nvPicPr>
          <p:cNvPr id="6" name="Picture 4" descr="Lawrence Fried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526409" y="372000"/>
            <a:ext cx="905834" cy="1234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503435" y="1225550"/>
            <a:ext cx="7713502" cy="892552"/>
          </a:xfrm>
          <a:prstGeom prst="rect">
            <a:avLst/>
          </a:prstGeom>
        </p:spPr>
        <p:txBody>
          <a:bodyPr wrap="square">
            <a:spAutoFit/>
          </a:bodyPr>
          <a:lstStyle/>
          <a:p>
            <a:pPr algn="ctr"/>
            <a:r>
              <a:rPr lang="en-US" sz="2600" b="1" dirty="0">
                <a:solidFill>
                  <a:schemeClr val="tx1">
                    <a:lumMod val="75000"/>
                    <a:lumOff val="25000"/>
                  </a:schemeClr>
                </a:solidFill>
              </a:rPr>
              <a:t>“Discovering Innovative &amp; Practical Applications of NASA Earth Science”</a:t>
            </a:r>
          </a:p>
        </p:txBody>
      </p:sp>
      <p:sp>
        <p:nvSpPr>
          <p:cNvPr id="8" name="TextBox 7"/>
          <p:cNvSpPr txBox="1"/>
          <p:nvPr/>
        </p:nvSpPr>
        <p:spPr>
          <a:xfrm>
            <a:off x="465892" y="4764799"/>
            <a:ext cx="10118155" cy="907941"/>
          </a:xfrm>
          <a:prstGeom prst="rect">
            <a:avLst/>
          </a:prstGeom>
          <a:noFill/>
        </p:spPr>
        <p:txBody>
          <a:bodyPr wrap="square" rtlCol="0">
            <a:spAutoFit/>
          </a:bodyPr>
          <a:lstStyle/>
          <a:p>
            <a:pPr marL="169863" indent="-169863" fontAlgn="base">
              <a:spcAft>
                <a:spcPts val="600"/>
              </a:spcAft>
              <a:buClr>
                <a:srgbClr val="13416C"/>
              </a:buClr>
              <a:buFont typeface="Arial" panose="020B0604020202020204" pitchFamily="34" charset="0"/>
              <a:buChar char="•"/>
            </a:pPr>
            <a:r>
              <a:rPr lang="en-US" sz="2400" b="1" i="1" dirty="0" smtClean="0">
                <a:solidFill>
                  <a:schemeClr val="tx1">
                    <a:lumMod val="75000"/>
                    <a:lumOff val="25000"/>
                  </a:schemeClr>
                </a:solidFill>
                <a:latin typeface="Century Gothic" charset="0"/>
                <a:ea typeface="Century Gothic" charset="0"/>
                <a:cs typeface="Century Gothic" charset="0"/>
              </a:rPr>
              <a:t>Demonstrate</a:t>
            </a:r>
            <a:r>
              <a:rPr lang="en-US" sz="2400" i="1" dirty="0" smtClean="0">
                <a:solidFill>
                  <a:schemeClr val="tx1">
                    <a:lumMod val="75000"/>
                    <a:lumOff val="25000"/>
                  </a:schemeClr>
                </a:solidFill>
                <a:latin typeface="Century Gothic" charset="0"/>
                <a:ea typeface="Century Gothic" charset="0"/>
                <a:cs typeface="Century Gothic" charset="0"/>
              </a:rPr>
              <a:t> </a:t>
            </a:r>
            <a:r>
              <a:rPr lang="en-US" sz="2400" i="1" dirty="0">
                <a:solidFill>
                  <a:schemeClr val="tx1">
                    <a:lumMod val="75000"/>
                    <a:lumOff val="25000"/>
                  </a:schemeClr>
                </a:solidFill>
                <a:latin typeface="Century Gothic" charset="0"/>
                <a:ea typeface="Century Gothic" charset="0"/>
                <a:cs typeface="Century Gothic" charset="0"/>
              </a:rPr>
              <a:t>practical benefits of NASA Earth science </a:t>
            </a:r>
            <a:endParaRPr lang="en-US" sz="2400" i="1" dirty="0" smtClean="0">
              <a:solidFill>
                <a:schemeClr val="tx1">
                  <a:lumMod val="75000"/>
                  <a:lumOff val="25000"/>
                </a:schemeClr>
              </a:solidFill>
              <a:latin typeface="Century Gothic" charset="0"/>
              <a:ea typeface="Century Gothic" charset="0"/>
              <a:cs typeface="Century Gothic" charset="0"/>
            </a:endParaRPr>
          </a:p>
          <a:p>
            <a:pPr marL="169863" indent="-169863" fontAlgn="base">
              <a:spcAft>
                <a:spcPts val="600"/>
              </a:spcAft>
              <a:buClr>
                <a:srgbClr val="13416C"/>
              </a:buClr>
              <a:buFont typeface="Arial" panose="020B0604020202020204" pitchFamily="34" charset="0"/>
              <a:buChar char="•"/>
            </a:pPr>
            <a:r>
              <a:rPr lang="en-US" sz="2400" b="1" i="1" dirty="0">
                <a:solidFill>
                  <a:schemeClr val="tx1">
                    <a:lumMod val="75000"/>
                    <a:lumOff val="25000"/>
                  </a:schemeClr>
                </a:solidFill>
                <a:latin typeface="Century Gothic" charset="0"/>
                <a:ea typeface="Century Gothic" charset="0"/>
                <a:cs typeface="Century Gothic" charset="0"/>
              </a:rPr>
              <a:t>Help</a:t>
            </a:r>
            <a:r>
              <a:rPr lang="en-US" sz="2400" i="1" dirty="0">
                <a:solidFill>
                  <a:schemeClr val="tx1">
                    <a:lumMod val="75000"/>
                    <a:lumOff val="25000"/>
                  </a:schemeClr>
                </a:solidFill>
                <a:latin typeface="Century Gothic" charset="0"/>
                <a:ea typeface="Century Gothic" charset="0"/>
                <a:cs typeface="Century Gothic" charset="0"/>
              </a:rPr>
              <a:t> improve the quality of life and strengthen the </a:t>
            </a:r>
            <a:r>
              <a:rPr lang="en-US" sz="2400" i="1" dirty="0" smtClean="0">
                <a:solidFill>
                  <a:schemeClr val="tx1">
                    <a:lumMod val="75000"/>
                    <a:lumOff val="25000"/>
                  </a:schemeClr>
                </a:solidFill>
                <a:latin typeface="Century Gothic" charset="0"/>
                <a:ea typeface="Century Gothic" charset="0"/>
                <a:cs typeface="Century Gothic" charset="0"/>
              </a:rPr>
              <a:t>economy</a:t>
            </a:r>
            <a:endParaRPr lang="en-US" sz="2400" i="1" dirty="0">
              <a:solidFill>
                <a:schemeClr val="tx1">
                  <a:lumMod val="75000"/>
                  <a:lumOff val="25000"/>
                </a:schemeClr>
              </a:solidFill>
              <a:latin typeface="Century Gothic" charset="0"/>
              <a:ea typeface="Century Gothic" charset="0"/>
              <a:cs typeface="Century Gothic" charset="0"/>
            </a:endParaRPr>
          </a:p>
        </p:txBody>
      </p:sp>
      <p:sp>
        <p:nvSpPr>
          <p:cNvPr id="25" name="TextBox 24"/>
          <p:cNvSpPr txBox="1"/>
          <p:nvPr/>
        </p:nvSpPr>
        <p:spPr>
          <a:xfrm>
            <a:off x="462645" y="2376169"/>
            <a:ext cx="6013353" cy="2462213"/>
          </a:xfrm>
          <a:prstGeom prst="rect">
            <a:avLst/>
          </a:prstGeom>
          <a:noFill/>
        </p:spPr>
        <p:txBody>
          <a:bodyPr wrap="square" rtlCol="0">
            <a:spAutoFit/>
          </a:bodyPr>
          <a:lstStyle/>
          <a:p>
            <a:pPr marL="169863" indent="-169863" fontAlgn="base">
              <a:spcAft>
                <a:spcPts val="600"/>
              </a:spcAft>
              <a:buClr>
                <a:srgbClr val="13416C"/>
              </a:buClr>
              <a:buFont typeface="Arial" panose="020B0604020202020204" pitchFamily="34" charset="0"/>
              <a:buChar char="•"/>
            </a:pPr>
            <a:r>
              <a:rPr lang="en-US" sz="2400" b="1" i="1" dirty="0" smtClean="0">
                <a:solidFill>
                  <a:schemeClr val="tx1">
                    <a:lumMod val="75000"/>
                    <a:lumOff val="25000"/>
                  </a:schemeClr>
                </a:solidFill>
                <a:latin typeface="Century Gothic" charset="0"/>
                <a:ea typeface="Century Gothic" charset="0"/>
                <a:cs typeface="Century Gothic" charset="0"/>
              </a:rPr>
              <a:t>Partner</a:t>
            </a:r>
            <a:r>
              <a:rPr lang="en-US" sz="2400" i="1" dirty="0" smtClean="0">
                <a:solidFill>
                  <a:schemeClr val="tx1">
                    <a:lumMod val="75000"/>
                    <a:lumOff val="25000"/>
                  </a:schemeClr>
                </a:solidFill>
                <a:latin typeface="Century Gothic" charset="0"/>
                <a:ea typeface="Century Gothic" charset="0"/>
                <a:cs typeface="Century Gothic" charset="0"/>
              </a:rPr>
              <a:t> </a:t>
            </a:r>
            <a:r>
              <a:rPr lang="en-US" sz="2400" i="1" dirty="0">
                <a:solidFill>
                  <a:schemeClr val="tx1">
                    <a:lumMod val="75000"/>
                    <a:lumOff val="25000"/>
                  </a:schemeClr>
                </a:solidFill>
                <a:latin typeface="Century Gothic" charset="0"/>
                <a:ea typeface="Century Gothic" charset="0"/>
                <a:cs typeface="Century Gothic" charset="0"/>
              </a:rPr>
              <a:t>with public and private </a:t>
            </a:r>
            <a:r>
              <a:rPr lang="en-US" sz="2400" i="1" dirty="0" smtClean="0">
                <a:solidFill>
                  <a:schemeClr val="tx1">
                    <a:lumMod val="75000"/>
                    <a:lumOff val="25000"/>
                  </a:schemeClr>
                </a:solidFill>
                <a:latin typeface="Century Gothic" charset="0"/>
                <a:ea typeface="Century Gothic" charset="0"/>
                <a:cs typeface="Century Gothic" charset="0"/>
              </a:rPr>
              <a:t>organizations</a:t>
            </a:r>
            <a:endParaRPr lang="en-US" sz="2400" i="1" dirty="0">
              <a:solidFill>
                <a:schemeClr val="tx1">
                  <a:lumMod val="75000"/>
                  <a:lumOff val="25000"/>
                </a:schemeClr>
              </a:solidFill>
              <a:latin typeface="Century Gothic" charset="0"/>
              <a:ea typeface="Century Gothic" charset="0"/>
              <a:cs typeface="Century Gothic" charset="0"/>
            </a:endParaRPr>
          </a:p>
          <a:p>
            <a:pPr marL="169863" indent="-169863" fontAlgn="base">
              <a:spcAft>
                <a:spcPts val="600"/>
              </a:spcAft>
              <a:buClr>
                <a:srgbClr val="13416C"/>
              </a:buClr>
              <a:buFont typeface="Arial" panose="020B0604020202020204" pitchFamily="34" charset="0"/>
              <a:buChar char="•"/>
            </a:pPr>
            <a:r>
              <a:rPr lang="en-US" sz="2400" b="1" i="1" dirty="0" smtClean="0">
                <a:solidFill>
                  <a:schemeClr val="tx1">
                    <a:lumMod val="75000"/>
                    <a:lumOff val="25000"/>
                  </a:schemeClr>
                </a:solidFill>
                <a:latin typeface="Century Gothic" charset="0"/>
                <a:ea typeface="Century Gothic" charset="0"/>
                <a:cs typeface="Century Gothic" charset="0"/>
              </a:rPr>
              <a:t>Discover</a:t>
            </a:r>
            <a:r>
              <a:rPr lang="en-US" sz="2400" i="1" dirty="0" smtClean="0">
                <a:solidFill>
                  <a:schemeClr val="tx1">
                    <a:lumMod val="75000"/>
                    <a:lumOff val="25000"/>
                  </a:schemeClr>
                </a:solidFill>
                <a:latin typeface="Century Gothic" charset="0"/>
                <a:ea typeface="Century Gothic" charset="0"/>
                <a:cs typeface="Century Gothic" charset="0"/>
              </a:rPr>
              <a:t> </a:t>
            </a:r>
            <a:r>
              <a:rPr lang="en-US" sz="2400" i="1" dirty="0">
                <a:solidFill>
                  <a:schemeClr val="tx1">
                    <a:lumMod val="75000"/>
                    <a:lumOff val="25000"/>
                  </a:schemeClr>
                </a:solidFill>
                <a:latin typeface="Century Gothic" charset="0"/>
                <a:ea typeface="Century Gothic" charset="0"/>
                <a:cs typeface="Century Gothic" charset="0"/>
              </a:rPr>
              <a:t>innovative </a:t>
            </a:r>
            <a:r>
              <a:rPr lang="en-US" sz="2400" i="1" dirty="0" smtClean="0">
                <a:solidFill>
                  <a:schemeClr val="tx1">
                    <a:lumMod val="75000"/>
                    <a:lumOff val="25000"/>
                  </a:schemeClr>
                </a:solidFill>
                <a:latin typeface="Century Gothic" charset="0"/>
                <a:ea typeface="Century Gothic" charset="0"/>
                <a:cs typeface="Century Gothic" charset="0"/>
              </a:rPr>
              <a:t>NASA </a:t>
            </a:r>
            <a:r>
              <a:rPr lang="en-US" sz="2400" i="1" dirty="0">
                <a:solidFill>
                  <a:schemeClr val="tx1">
                    <a:lumMod val="75000"/>
                    <a:lumOff val="25000"/>
                  </a:schemeClr>
                </a:solidFill>
                <a:latin typeface="Century Gothic" charset="0"/>
                <a:ea typeface="Century Gothic" charset="0"/>
                <a:cs typeface="Century Gothic" charset="0"/>
              </a:rPr>
              <a:t>Earth science </a:t>
            </a:r>
            <a:r>
              <a:rPr lang="en-US" sz="2400" i="1" dirty="0" smtClean="0">
                <a:solidFill>
                  <a:schemeClr val="tx1">
                    <a:lumMod val="75000"/>
                    <a:lumOff val="25000"/>
                  </a:schemeClr>
                </a:solidFill>
                <a:latin typeface="Century Gothic" charset="0"/>
                <a:ea typeface="Century Gothic" charset="0"/>
                <a:cs typeface="Century Gothic" charset="0"/>
              </a:rPr>
              <a:t>applications</a:t>
            </a:r>
            <a:endParaRPr lang="en-US" sz="2400" i="1" dirty="0">
              <a:solidFill>
                <a:schemeClr val="tx1">
                  <a:lumMod val="75000"/>
                  <a:lumOff val="25000"/>
                </a:schemeClr>
              </a:solidFill>
              <a:latin typeface="Century Gothic" charset="0"/>
              <a:ea typeface="Century Gothic" charset="0"/>
              <a:cs typeface="Century Gothic" charset="0"/>
            </a:endParaRPr>
          </a:p>
          <a:p>
            <a:pPr marL="169863" indent="-169863" fontAlgn="base">
              <a:spcAft>
                <a:spcPts val="600"/>
              </a:spcAft>
              <a:buClr>
                <a:srgbClr val="13416C"/>
              </a:buClr>
              <a:buFont typeface="Arial" panose="020B0604020202020204" pitchFamily="34" charset="0"/>
              <a:buChar char="•"/>
            </a:pPr>
            <a:r>
              <a:rPr lang="en-US" sz="2400" b="1" i="1" dirty="0" smtClean="0">
                <a:solidFill>
                  <a:schemeClr val="tx1">
                    <a:lumMod val="75000"/>
                    <a:lumOff val="25000"/>
                  </a:schemeClr>
                </a:solidFill>
                <a:latin typeface="Century Gothic" charset="0"/>
                <a:ea typeface="Century Gothic" charset="0"/>
                <a:cs typeface="Century Gothic" charset="0"/>
              </a:rPr>
              <a:t>Support</a:t>
            </a:r>
            <a:r>
              <a:rPr lang="en-US" sz="2400" i="1" dirty="0" smtClean="0">
                <a:solidFill>
                  <a:schemeClr val="tx1">
                    <a:lumMod val="75000"/>
                    <a:lumOff val="25000"/>
                  </a:schemeClr>
                </a:solidFill>
                <a:latin typeface="Century Gothic" charset="0"/>
                <a:ea typeface="Century Gothic" charset="0"/>
                <a:cs typeface="Century Gothic" charset="0"/>
              </a:rPr>
              <a:t> </a:t>
            </a:r>
            <a:r>
              <a:rPr lang="en-US" sz="2400" i="1" dirty="0">
                <a:solidFill>
                  <a:schemeClr val="tx1">
                    <a:lumMod val="75000"/>
                    <a:lumOff val="25000"/>
                  </a:schemeClr>
                </a:solidFill>
                <a:latin typeface="Century Gothic" charset="0"/>
                <a:ea typeface="Century Gothic" charset="0"/>
                <a:cs typeface="Century Gothic" charset="0"/>
              </a:rPr>
              <a:t>environmental decision-making </a:t>
            </a:r>
            <a:r>
              <a:rPr lang="en-US" sz="2400" i="1" dirty="0" smtClean="0">
                <a:solidFill>
                  <a:schemeClr val="tx1">
                    <a:lumMod val="75000"/>
                    <a:lumOff val="25000"/>
                  </a:schemeClr>
                </a:solidFill>
                <a:latin typeface="Century Gothic" charset="0"/>
                <a:ea typeface="Century Gothic" charset="0"/>
                <a:cs typeface="Century Gothic" charset="0"/>
              </a:rPr>
              <a:t>activities</a:t>
            </a:r>
          </a:p>
        </p:txBody>
      </p:sp>
      <p:grpSp>
        <p:nvGrpSpPr>
          <p:cNvPr id="24" name="Group 23"/>
          <p:cNvGrpSpPr/>
          <p:nvPr/>
        </p:nvGrpSpPr>
        <p:grpSpPr>
          <a:xfrm>
            <a:off x="6955022" y="2415016"/>
            <a:ext cx="4206240" cy="1832612"/>
            <a:chOff x="6955022" y="1842138"/>
            <a:chExt cx="4206240" cy="1832612"/>
          </a:xfrm>
        </p:grpSpPr>
        <p:sp>
          <p:nvSpPr>
            <p:cNvPr id="10" name="Rounded Rectangle 9"/>
            <p:cNvSpPr/>
            <p:nvPr/>
          </p:nvSpPr>
          <p:spPr>
            <a:xfrm>
              <a:off x="6955022" y="1842138"/>
              <a:ext cx="4206240" cy="1813559"/>
            </a:xfrm>
            <a:prstGeom prst="roundRect">
              <a:avLst>
                <a:gd name="adj" fmla="val 5968"/>
              </a:avLst>
            </a:prstGeom>
            <a:solidFill>
              <a:schemeClr val="bg2">
                <a:lumMod val="50000"/>
              </a:schemeClr>
            </a:solidFill>
            <a:ln w="63500" cap="rnd">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Bradley Door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86751" y="2297344"/>
              <a:ext cx="613197" cy="914400"/>
            </a:xfrm>
            <a:prstGeom prst="rect">
              <a:avLst/>
            </a:prstGeom>
            <a:solidFill>
              <a:schemeClr val="bg2">
                <a:lumMod val="50000"/>
              </a:schemeClr>
            </a:solidFill>
            <a:ln w="6350">
              <a:solidFill>
                <a:schemeClr val="bg2">
                  <a:lumMod val="50000"/>
                </a:schemeClr>
              </a:solidFill>
              <a:miter lim="800000"/>
              <a:headEnd/>
              <a:tailEnd/>
            </a:ln>
            <a:effectLst>
              <a:outerShdw blurRad="50800" dist="38100" dir="2700000" algn="tl" rotWithShape="0">
                <a:prstClr val="black">
                  <a:alpha val="40000"/>
                </a:prstClr>
              </a:outerShdw>
            </a:effectLst>
          </p:spPr>
        </p:pic>
        <p:pic>
          <p:nvPicPr>
            <p:cNvPr id="12" name="Picture 6" descr="John Hayne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644450" y="2297344"/>
              <a:ext cx="613197" cy="914400"/>
            </a:xfrm>
            <a:prstGeom prst="rect">
              <a:avLst/>
            </a:prstGeom>
            <a:solidFill>
              <a:schemeClr val="bg2">
                <a:lumMod val="50000"/>
              </a:schemeClr>
            </a:solidFill>
            <a:ln w="6350">
              <a:solidFill>
                <a:schemeClr val="bg2">
                  <a:lumMod val="50000"/>
                </a:schemeClr>
              </a:solidFill>
              <a:miter lim="800000"/>
              <a:headEnd/>
              <a:tailEnd/>
            </a:ln>
            <a:effectLst>
              <a:outerShdw blurRad="50800" dist="38100" dir="2700000" algn="tl" rotWithShape="0">
                <a:prstClr val="black">
                  <a:alpha val="40000"/>
                </a:prstClr>
              </a:outerShdw>
            </a:effectLst>
          </p:spPr>
        </p:pic>
        <p:sp>
          <p:nvSpPr>
            <p:cNvPr id="13" name="TextBox 8"/>
            <p:cNvSpPr txBox="1">
              <a:spLocks noChangeArrowheads="1"/>
            </p:cNvSpPr>
            <p:nvPr/>
          </p:nvSpPr>
          <p:spPr bwMode="auto">
            <a:xfrm>
              <a:off x="7005122" y="3213085"/>
              <a:ext cx="768199" cy="338554"/>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Brad Doorn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FFFFFF"/>
                  </a:solidFill>
                  <a:effectLst/>
                  <a:uLnTx/>
                  <a:uFillTx/>
                  <a:latin typeface="Century Gothic"/>
                  <a:cs typeface="Arial" pitchFamily="34" charset="0"/>
                </a:rPr>
                <a:t>Water/Ag</a:t>
              </a:r>
              <a:endParaRPr kumimoji="0" lang="en-US" sz="800" b="0" i="0" u="none" strike="noStrike" kern="0" cap="none" spc="0" normalizeH="0" baseline="0" noProof="0" dirty="0">
                <a:ln>
                  <a:noFill/>
                </a:ln>
                <a:solidFill>
                  <a:srgbClr val="FFFFFF"/>
                </a:solidFill>
                <a:effectLst/>
                <a:uLnTx/>
                <a:uFillTx/>
                <a:latin typeface="Century Gothic"/>
                <a:cs typeface="Arial" pitchFamily="34" charset="0"/>
              </a:endParaRPr>
            </a:p>
          </p:txBody>
        </p:sp>
        <p:sp>
          <p:nvSpPr>
            <p:cNvPr id="14" name="TextBox 9"/>
            <p:cNvSpPr txBox="1">
              <a:spLocks noChangeArrowheads="1"/>
            </p:cNvSpPr>
            <p:nvPr/>
          </p:nvSpPr>
          <p:spPr bwMode="auto">
            <a:xfrm>
              <a:off x="7683017" y="3213085"/>
              <a:ext cx="889145" cy="338554"/>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Woody Turner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Eco</a:t>
              </a:r>
            </a:p>
          </p:txBody>
        </p:sp>
        <p:sp>
          <p:nvSpPr>
            <p:cNvPr id="15" name="TextBox 10"/>
            <p:cNvSpPr txBox="1">
              <a:spLocks noChangeArrowheads="1"/>
            </p:cNvSpPr>
            <p:nvPr/>
          </p:nvSpPr>
          <p:spPr bwMode="auto">
            <a:xfrm>
              <a:off x="8523048" y="3213085"/>
              <a:ext cx="858326" cy="338554"/>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John Haynes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Health/AQ</a:t>
              </a:r>
            </a:p>
          </p:txBody>
        </p:sp>
        <p:sp>
          <p:nvSpPr>
            <p:cNvPr id="16" name="TextBox 15"/>
            <p:cNvSpPr txBox="1">
              <a:spLocks noChangeArrowheads="1"/>
            </p:cNvSpPr>
            <p:nvPr/>
          </p:nvSpPr>
          <p:spPr bwMode="auto">
            <a:xfrm>
              <a:off x="9332260" y="3213085"/>
              <a:ext cx="814373" cy="338554"/>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FFFFFF"/>
                  </a:solidFill>
                  <a:effectLst/>
                  <a:uLnTx/>
                  <a:uFillTx/>
                  <a:latin typeface="Century Gothic"/>
                  <a:cs typeface="Arial" pitchFamily="34" charset="0"/>
                </a:rPr>
                <a:t>David Green</a:t>
              </a:r>
              <a:endParaRPr kumimoji="0" lang="en-US" sz="800" b="1" i="0" u="none" strike="noStrike" kern="0" cap="none" spc="0" normalizeH="0" baseline="0" noProof="0" dirty="0">
                <a:ln>
                  <a:noFill/>
                </a:ln>
                <a:solidFill>
                  <a:srgbClr val="FFFFFF"/>
                </a:solidFill>
                <a:effectLst/>
                <a:uLnTx/>
                <a:uFillTx/>
                <a:latin typeface="Century Gothic"/>
                <a:cs typeface="Arial" pitchFamily="34" charset="0"/>
              </a:endParaRP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Disasters</a:t>
              </a:r>
            </a:p>
          </p:txBody>
        </p:sp>
        <p:sp>
          <p:nvSpPr>
            <p:cNvPr id="19" name="TextBox 21"/>
            <p:cNvSpPr txBox="1">
              <a:spLocks noChangeArrowheads="1"/>
            </p:cNvSpPr>
            <p:nvPr/>
          </p:nvSpPr>
          <p:spPr bwMode="auto">
            <a:xfrm>
              <a:off x="6955022" y="1895596"/>
              <a:ext cx="4206240" cy="369332"/>
            </a:xfrm>
            <a:prstGeom prst="rect">
              <a:avLst/>
            </a:prstGeom>
            <a:solidFill>
              <a:schemeClr val="bg2">
                <a:lumMod val="50000"/>
              </a:schemeClr>
            </a:solidFill>
            <a:ln w="9525">
              <a:solidFill>
                <a:schemeClr val="bg2">
                  <a:lumMod val="50000"/>
                </a:schemeClr>
              </a:solid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ASP Program Managers (NASA HQ)</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sp>
          <p:nvSpPr>
            <p:cNvPr id="21" name="TextBox 19"/>
            <p:cNvSpPr txBox="1">
              <a:spLocks noChangeArrowheads="1"/>
            </p:cNvSpPr>
            <p:nvPr/>
          </p:nvSpPr>
          <p:spPr bwMode="auto">
            <a:xfrm>
              <a:off x="10155184" y="3213085"/>
              <a:ext cx="913461" cy="461665"/>
            </a:xfrm>
            <a:prstGeom prst="rect">
              <a:avLst/>
            </a:prstGeom>
            <a:solidFill>
              <a:schemeClr val="bg2">
                <a:lumMod val="50000"/>
              </a:schemeClr>
            </a:solidFill>
            <a:ln w="9525">
              <a:solidFill>
                <a:schemeClr val="bg2">
                  <a:lumMod val="50000"/>
                </a:schemeClr>
              </a:solid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Capacity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Building</a:t>
              </a:r>
            </a:p>
          </p:txBody>
        </p:sp>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l="11580" r="15576"/>
            <a:stretch/>
          </p:blipFill>
          <p:spPr>
            <a:xfrm>
              <a:off x="9415379" y="2297344"/>
              <a:ext cx="673145" cy="916656"/>
            </a:xfrm>
            <a:prstGeom prst="rect">
              <a:avLst/>
            </a:prstGeom>
            <a:solidFill>
              <a:schemeClr val="bg2">
                <a:lumMod val="50000"/>
              </a:schemeClr>
            </a:solidFill>
            <a:ln w="6350">
              <a:solidFill>
                <a:schemeClr val="bg2">
                  <a:lumMod val="50000"/>
                </a:schemeClr>
              </a:solidFill>
            </a:ln>
            <a:effectLst>
              <a:outerShdw blurRad="50800" dist="38100" dir="2700000" algn="tl" rotWithShape="0">
                <a:prstClr val="black">
                  <a:alpha val="40000"/>
                </a:prstClr>
              </a:outerShdw>
            </a:effectLst>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286" t="7582" r="286" b="1430"/>
            <a:stretch/>
          </p:blipFill>
          <p:spPr>
            <a:xfrm>
              <a:off x="7828630" y="2297344"/>
              <a:ext cx="672049" cy="914400"/>
            </a:xfrm>
            <a:prstGeom prst="rect">
              <a:avLst/>
            </a:prstGeom>
            <a:solidFill>
              <a:schemeClr val="bg2">
                <a:lumMod val="50000"/>
              </a:schemeClr>
            </a:solidFill>
            <a:ln w="6350">
              <a:solidFill>
                <a:schemeClr val="bg2">
                  <a:lumMod val="50000"/>
                </a:schemeClr>
              </a:solidFill>
              <a:miter lim="800000"/>
            </a:ln>
            <a:effectLst>
              <a:outerShdw blurRad="50800" dist="38100" dir="2700000" algn="ctr" rotWithShape="0">
                <a:schemeClr val="tx2">
                  <a:alpha val="40000"/>
                </a:schemeClr>
              </a:outerShdw>
            </a:effec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54393" y="2297344"/>
              <a:ext cx="731520" cy="914400"/>
            </a:xfrm>
            <a:prstGeom prst="rect">
              <a:avLst/>
            </a:prstGeom>
            <a:ln w="6350">
              <a:solidFill>
                <a:schemeClr val="tx1">
                  <a:lumMod val="75000"/>
                  <a:lumOff val="25000"/>
                </a:schemeClr>
              </a:solidFill>
            </a:ln>
          </p:spPr>
        </p:pic>
      </p:grpSp>
    </p:spTree>
    <p:extLst>
      <p:ext uri="{BB962C8B-B14F-4D97-AF65-F5344CB8AC3E}">
        <p14:creationId xmlns:p14="http://schemas.microsoft.com/office/powerpoint/2010/main" val="516547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Sciences Program Organization</a:t>
            </a:r>
            <a:endParaRPr lang="en-US" dirty="0"/>
          </a:p>
        </p:txBody>
      </p:sp>
      <p:sp>
        <p:nvSpPr>
          <p:cNvPr id="4" name="TextBox 3"/>
          <p:cNvSpPr txBox="1"/>
          <p:nvPr/>
        </p:nvSpPr>
        <p:spPr>
          <a:xfrm>
            <a:off x="897038" y="1263026"/>
            <a:ext cx="10299372" cy="492443"/>
          </a:xfrm>
          <a:prstGeom prst="rect">
            <a:avLst/>
          </a:prstGeom>
          <a:noFill/>
        </p:spPr>
        <p:txBody>
          <a:bodyPr wrap="square" rtlCol="0">
            <a:spAutoFit/>
          </a:bodyPr>
          <a:lstStyle/>
          <a:p>
            <a:pPr algn="ctr"/>
            <a:r>
              <a:rPr lang="en-US" sz="2600" b="1" dirty="0" smtClean="0">
                <a:solidFill>
                  <a:srgbClr val="003366"/>
                </a:solidFill>
                <a:latin typeface="Century Gothic" charset="0"/>
                <a:ea typeface="Century Gothic" charset="0"/>
                <a:cs typeface="Century Gothic" charset="0"/>
              </a:rPr>
              <a:t>National Application Areas + Capacity Building Elements</a:t>
            </a:r>
            <a:endParaRPr lang="en-US" sz="2600" b="1" dirty="0">
              <a:solidFill>
                <a:srgbClr val="003366"/>
              </a:solidFill>
              <a:latin typeface="Century Gothic" charset="0"/>
              <a:ea typeface="Century Gothic" charset="0"/>
              <a:cs typeface="Century Gothic" charset="0"/>
            </a:endParaRPr>
          </a:p>
        </p:txBody>
      </p:sp>
      <p:sp>
        <p:nvSpPr>
          <p:cNvPr id="17" name="Cross 16"/>
          <p:cNvSpPr/>
          <p:nvPr/>
        </p:nvSpPr>
        <p:spPr>
          <a:xfrm>
            <a:off x="7642849" y="3716080"/>
            <a:ext cx="557710" cy="558780"/>
          </a:xfrm>
          <a:prstGeom prst="plus">
            <a:avLst>
              <a:gd name="adj" fmla="val 34659"/>
            </a:avLst>
          </a:prstGeom>
          <a:solidFill>
            <a:schemeClr val="tx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21" name="Content Placeholder 9"/>
          <p:cNvSpPr txBox="1">
            <a:spLocks/>
          </p:cNvSpPr>
          <p:nvPr/>
        </p:nvSpPr>
        <p:spPr>
          <a:xfrm>
            <a:off x="1660967" y="637131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Applied Sciences Program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83275" y="3594266"/>
            <a:ext cx="1033322" cy="1045272"/>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503334" y="5077468"/>
            <a:ext cx="2693076" cy="704811"/>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83275" y="2234465"/>
            <a:ext cx="972308" cy="972308"/>
          </a:xfrm>
          <a:prstGeom prst="rect">
            <a:avLst/>
          </a:prstGeom>
        </p:spPr>
      </p:pic>
      <p:grpSp>
        <p:nvGrpSpPr>
          <p:cNvPr id="27" name="Group 26"/>
          <p:cNvGrpSpPr/>
          <p:nvPr/>
        </p:nvGrpSpPr>
        <p:grpSpPr>
          <a:xfrm>
            <a:off x="734022" y="1858818"/>
            <a:ext cx="6540235" cy="3986218"/>
            <a:chOff x="1778622" y="16423827"/>
            <a:chExt cx="6918463" cy="4365394"/>
          </a:xfrm>
        </p:grpSpPr>
        <p:grpSp>
          <p:nvGrpSpPr>
            <p:cNvPr id="29" name="Group 28"/>
            <p:cNvGrpSpPr/>
            <p:nvPr/>
          </p:nvGrpSpPr>
          <p:grpSpPr>
            <a:xfrm>
              <a:off x="1778622" y="16478101"/>
              <a:ext cx="1725524" cy="1993745"/>
              <a:chOff x="1778622" y="16478101"/>
              <a:chExt cx="1725524" cy="1993745"/>
            </a:xfrm>
          </p:grpSpPr>
          <p:pic>
            <p:nvPicPr>
              <p:cNvPr id="51" name="Picture 5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55584" y="17100246"/>
                <a:ext cx="1371600" cy="1371600"/>
              </a:xfrm>
              <a:prstGeom prst="rect">
                <a:avLst/>
              </a:prstGeom>
            </p:spPr>
          </p:pic>
          <p:sp>
            <p:nvSpPr>
              <p:cNvPr id="52" name="TextBox 51"/>
              <p:cNvSpPr txBox="1"/>
              <p:nvPr/>
            </p:nvSpPr>
            <p:spPr>
              <a:xfrm>
                <a:off x="1778622" y="16478101"/>
                <a:ext cx="1725524" cy="616818"/>
              </a:xfrm>
              <a:prstGeom prst="rect">
                <a:avLst/>
              </a:prstGeom>
              <a:noFill/>
            </p:spPr>
            <p:txBody>
              <a:bodyPr wrap="square" rtlCol="0">
                <a:spAutoFit/>
              </a:bodyPr>
              <a:lstStyle/>
              <a:p>
                <a:pPr algn="ctr"/>
                <a:r>
                  <a:rPr lang="en-US" sz="1600" dirty="0" smtClean="0">
                    <a:solidFill>
                      <a:schemeClr val="tx1">
                        <a:lumMod val="75000"/>
                        <a:lumOff val="25000"/>
                      </a:schemeClr>
                    </a:solidFill>
                    <a:latin typeface="Century Gothic" panose="020B0502020202020204" pitchFamily="34" charset="0"/>
                  </a:rPr>
                  <a:t>Agriculture &amp; Food Security</a:t>
                </a:r>
                <a:endParaRPr lang="en-US" sz="1600" dirty="0">
                  <a:solidFill>
                    <a:schemeClr val="tx1">
                      <a:lumMod val="75000"/>
                      <a:lumOff val="25000"/>
                    </a:schemeClr>
                  </a:solidFill>
                  <a:latin typeface="Century Gothic" panose="020B0502020202020204" pitchFamily="34" charset="0"/>
                </a:endParaRPr>
              </a:p>
            </p:txBody>
          </p:sp>
        </p:grpSp>
        <p:grpSp>
          <p:nvGrpSpPr>
            <p:cNvPr id="30" name="Group 29"/>
            <p:cNvGrpSpPr/>
            <p:nvPr/>
          </p:nvGrpSpPr>
          <p:grpSpPr>
            <a:xfrm>
              <a:off x="5349390" y="16478101"/>
              <a:ext cx="1685381" cy="1996071"/>
              <a:chOff x="5296901" y="16478101"/>
              <a:chExt cx="1685381" cy="1996071"/>
            </a:xfrm>
          </p:grpSpPr>
          <p:pic>
            <p:nvPicPr>
              <p:cNvPr id="49" name="Picture 4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53791" y="17102572"/>
                <a:ext cx="1371600" cy="1371600"/>
              </a:xfrm>
              <a:prstGeom prst="rect">
                <a:avLst/>
              </a:prstGeom>
            </p:spPr>
          </p:pic>
          <p:sp>
            <p:nvSpPr>
              <p:cNvPr id="50" name="TextBox 49"/>
              <p:cNvSpPr txBox="1"/>
              <p:nvPr/>
            </p:nvSpPr>
            <p:spPr>
              <a:xfrm>
                <a:off x="5296901" y="16478101"/>
                <a:ext cx="1685381" cy="640400"/>
              </a:xfrm>
              <a:prstGeom prst="rect">
                <a:avLst/>
              </a:prstGeom>
              <a:noFill/>
            </p:spPr>
            <p:txBody>
              <a:bodyPr wrap="square" rtlCol="0">
                <a:spAutoFit/>
              </a:bodyPr>
              <a:lstStyle/>
              <a:p>
                <a:pPr algn="ctr"/>
                <a:r>
                  <a:rPr lang="en-US" sz="1600" dirty="0" smtClean="0">
                    <a:solidFill>
                      <a:schemeClr val="tx1">
                        <a:lumMod val="75000"/>
                        <a:lumOff val="25000"/>
                      </a:schemeClr>
                    </a:solidFill>
                    <a:latin typeface="Century Gothic" panose="020B0502020202020204" pitchFamily="34" charset="0"/>
                  </a:rPr>
                  <a:t>Ecological Forecasting</a:t>
                </a:r>
                <a:endParaRPr lang="en-US" sz="1600" dirty="0">
                  <a:solidFill>
                    <a:schemeClr val="tx1">
                      <a:lumMod val="75000"/>
                      <a:lumOff val="25000"/>
                    </a:schemeClr>
                  </a:solidFill>
                  <a:latin typeface="Century Gothic" panose="020B0502020202020204" pitchFamily="34" charset="0"/>
                </a:endParaRPr>
              </a:p>
            </p:txBody>
          </p:sp>
        </p:grpSp>
        <p:grpSp>
          <p:nvGrpSpPr>
            <p:cNvPr id="31" name="Group 30"/>
            <p:cNvGrpSpPr/>
            <p:nvPr/>
          </p:nvGrpSpPr>
          <p:grpSpPr>
            <a:xfrm>
              <a:off x="7177061" y="18725519"/>
              <a:ext cx="1520024" cy="2045830"/>
              <a:chOff x="7197380" y="18701875"/>
              <a:chExt cx="1520024" cy="2045830"/>
            </a:xfrm>
          </p:grpSpPr>
          <p:pic>
            <p:nvPicPr>
              <p:cNvPr id="47" name="Picture 4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71592" y="19376105"/>
                <a:ext cx="1371600" cy="1371600"/>
              </a:xfrm>
              <a:prstGeom prst="rect">
                <a:avLst/>
              </a:prstGeom>
            </p:spPr>
          </p:pic>
          <p:sp>
            <p:nvSpPr>
              <p:cNvPr id="48" name="TextBox 47"/>
              <p:cNvSpPr txBox="1"/>
              <p:nvPr/>
            </p:nvSpPr>
            <p:spPr>
              <a:xfrm>
                <a:off x="7197380" y="18701875"/>
                <a:ext cx="1520024" cy="616818"/>
              </a:xfrm>
              <a:prstGeom prst="rect">
                <a:avLst/>
              </a:prstGeom>
              <a:noFill/>
            </p:spPr>
            <p:txBody>
              <a:bodyPr wrap="square" rtlCol="0">
                <a:spAutoFit/>
              </a:bodyPr>
              <a:lstStyle/>
              <a:p>
                <a:pPr algn="ctr"/>
                <a:r>
                  <a:rPr lang="en-US" sz="1600" dirty="0" smtClean="0">
                    <a:solidFill>
                      <a:schemeClr val="tx1">
                        <a:lumMod val="75000"/>
                        <a:lumOff val="25000"/>
                      </a:schemeClr>
                    </a:solidFill>
                    <a:latin typeface="Century Gothic" panose="020B0502020202020204" pitchFamily="34" charset="0"/>
                  </a:rPr>
                  <a:t>Water Resources</a:t>
                </a:r>
                <a:endParaRPr lang="en-US" sz="1600" dirty="0">
                  <a:solidFill>
                    <a:schemeClr val="tx1">
                      <a:lumMod val="75000"/>
                      <a:lumOff val="25000"/>
                    </a:schemeClr>
                  </a:solidFill>
                  <a:latin typeface="Century Gothic" panose="020B0502020202020204" pitchFamily="34" charset="0"/>
                </a:endParaRPr>
              </a:p>
            </p:txBody>
          </p:sp>
        </p:grpSp>
        <p:grpSp>
          <p:nvGrpSpPr>
            <p:cNvPr id="32" name="Group 31"/>
            <p:cNvGrpSpPr/>
            <p:nvPr/>
          </p:nvGrpSpPr>
          <p:grpSpPr>
            <a:xfrm>
              <a:off x="7271592" y="16478101"/>
              <a:ext cx="1371600" cy="1994234"/>
              <a:chOff x="7271592" y="16478101"/>
              <a:chExt cx="1371600" cy="1994234"/>
            </a:xfrm>
          </p:grpSpPr>
          <p:pic>
            <p:nvPicPr>
              <p:cNvPr id="45" name="Picture 4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71592" y="17100735"/>
                <a:ext cx="1371600" cy="1371600"/>
              </a:xfrm>
              <a:prstGeom prst="rect">
                <a:avLst/>
              </a:prstGeom>
            </p:spPr>
          </p:pic>
          <p:sp>
            <p:nvSpPr>
              <p:cNvPr id="46" name="TextBox 45"/>
              <p:cNvSpPr txBox="1"/>
              <p:nvPr/>
            </p:nvSpPr>
            <p:spPr>
              <a:xfrm>
                <a:off x="7502862" y="16478101"/>
                <a:ext cx="909061" cy="357105"/>
              </a:xfrm>
              <a:prstGeom prst="rect">
                <a:avLst/>
              </a:prstGeom>
              <a:noFill/>
            </p:spPr>
            <p:txBody>
              <a:bodyPr wrap="none" rtlCol="0">
                <a:spAutoFit/>
              </a:bodyPr>
              <a:lstStyle/>
              <a:p>
                <a:pPr algn="ctr"/>
                <a:r>
                  <a:rPr lang="en-US" sz="1600" dirty="0" smtClean="0">
                    <a:solidFill>
                      <a:schemeClr val="tx1">
                        <a:lumMod val="75000"/>
                        <a:lumOff val="25000"/>
                      </a:schemeClr>
                    </a:solidFill>
                    <a:latin typeface="Century Gothic" panose="020B0502020202020204" pitchFamily="34" charset="0"/>
                  </a:rPr>
                  <a:t>Energy</a:t>
                </a:r>
                <a:endParaRPr lang="en-US" sz="1600" dirty="0">
                  <a:solidFill>
                    <a:schemeClr val="tx1">
                      <a:lumMod val="75000"/>
                      <a:lumOff val="25000"/>
                    </a:schemeClr>
                  </a:solidFill>
                  <a:latin typeface="Century Gothic" panose="020B0502020202020204" pitchFamily="34" charset="0"/>
                </a:endParaRPr>
              </a:p>
            </p:txBody>
          </p:sp>
        </p:grpSp>
        <p:grpSp>
          <p:nvGrpSpPr>
            <p:cNvPr id="33" name="Group 32"/>
            <p:cNvGrpSpPr/>
            <p:nvPr/>
          </p:nvGrpSpPr>
          <p:grpSpPr>
            <a:xfrm>
              <a:off x="3493483" y="16423827"/>
              <a:ext cx="1811708" cy="2055332"/>
              <a:chOff x="3096513" y="18701875"/>
              <a:chExt cx="1811708" cy="2055332"/>
            </a:xfrm>
          </p:grpSpPr>
          <p:pic>
            <p:nvPicPr>
              <p:cNvPr id="43" name="Picture 4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316567" y="19385607"/>
                <a:ext cx="1371600" cy="1371600"/>
              </a:xfrm>
              <a:prstGeom prst="rect">
                <a:avLst/>
              </a:prstGeom>
            </p:spPr>
          </p:pic>
          <p:sp>
            <p:nvSpPr>
              <p:cNvPr id="44" name="TextBox 43"/>
              <p:cNvSpPr txBox="1"/>
              <p:nvPr/>
            </p:nvSpPr>
            <p:spPr>
              <a:xfrm>
                <a:off x="3096513" y="18701875"/>
                <a:ext cx="1811708" cy="616818"/>
              </a:xfrm>
              <a:prstGeom prst="rect">
                <a:avLst/>
              </a:prstGeom>
              <a:noFill/>
            </p:spPr>
            <p:txBody>
              <a:bodyPr wrap="square" rtlCol="0">
                <a:spAutoFit/>
              </a:bodyPr>
              <a:lstStyle/>
              <a:p>
                <a:pPr algn="ctr"/>
                <a:r>
                  <a:rPr lang="en-US" sz="1600" dirty="0" smtClean="0">
                    <a:solidFill>
                      <a:schemeClr val="tx1">
                        <a:lumMod val="75000"/>
                        <a:lumOff val="25000"/>
                      </a:schemeClr>
                    </a:solidFill>
                    <a:latin typeface="Century Gothic" panose="020B0502020202020204" pitchFamily="34" charset="0"/>
                  </a:rPr>
                  <a:t>Transportation &amp; Infrastructure</a:t>
                </a:r>
                <a:endParaRPr lang="en-US" sz="1600" dirty="0">
                  <a:solidFill>
                    <a:schemeClr val="tx1">
                      <a:lumMod val="75000"/>
                      <a:lumOff val="25000"/>
                    </a:schemeClr>
                  </a:solidFill>
                  <a:latin typeface="Century Gothic" panose="020B0502020202020204" pitchFamily="34" charset="0"/>
                </a:endParaRPr>
              </a:p>
            </p:txBody>
          </p:sp>
        </p:grpSp>
        <p:grpSp>
          <p:nvGrpSpPr>
            <p:cNvPr id="34" name="Group 33"/>
            <p:cNvGrpSpPr/>
            <p:nvPr/>
          </p:nvGrpSpPr>
          <p:grpSpPr>
            <a:xfrm>
              <a:off x="5274295" y="18700106"/>
              <a:ext cx="1847575" cy="2055332"/>
              <a:chOff x="5210359" y="18701875"/>
              <a:chExt cx="1847575" cy="2055332"/>
            </a:xfrm>
          </p:grpSpPr>
          <p:pic>
            <p:nvPicPr>
              <p:cNvPr id="41" name="Picture 4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448346" y="19385607"/>
                <a:ext cx="1371600" cy="1371600"/>
              </a:xfrm>
              <a:prstGeom prst="rect">
                <a:avLst/>
              </a:prstGeom>
            </p:spPr>
          </p:pic>
          <p:sp>
            <p:nvSpPr>
              <p:cNvPr id="42" name="TextBox 41"/>
              <p:cNvSpPr txBox="1"/>
              <p:nvPr/>
            </p:nvSpPr>
            <p:spPr>
              <a:xfrm>
                <a:off x="5210359" y="18701875"/>
                <a:ext cx="1847575" cy="616818"/>
              </a:xfrm>
              <a:prstGeom prst="rect">
                <a:avLst/>
              </a:prstGeom>
              <a:noFill/>
            </p:spPr>
            <p:txBody>
              <a:bodyPr wrap="square" rtlCol="0">
                <a:spAutoFit/>
              </a:bodyPr>
              <a:lstStyle/>
              <a:p>
                <a:pPr algn="ctr"/>
                <a:r>
                  <a:rPr lang="en-US" sz="1600" dirty="0" smtClean="0">
                    <a:solidFill>
                      <a:schemeClr val="tx1">
                        <a:lumMod val="75000"/>
                        <a:lumOff val="25000"/>
                      </a:schemeClr>
                    </a:solidFill>
                    <a:latin typeface="Century Gothic" panose="020B0502020202020204" pitchFamily="34" charset="0"/>
                  </a:rPr>
                  <a:t>Urban Development</a:t>
                </a:r>
                <a:endParaRPr lang="en-US" sz="1600" dirty="0">
                  <a:solidFill>
                    <a:schemeClr val="tx1">
                      <a:lumMod val="75000"/>
                      <a:lumOff val="25000"/>
                    </a:schemeClr>
                  </a:solidFill>
                  <a:latin typeface="Century Gothic" panose="020B0502020202020204" pitchFamily="34" charset="0"/>
                </a:endParaRPr>
              </a:p>
            </p:txBody>
          </p:sp>
        </p:grpSp>
        <p:grpSp>
          <p:nvGrpSpPr>
            <p:cNvPr id="35" name="Group 34"/>
            <p:cNvGrpSpPr/>
            <p:nvPr/>
          </p:nvGrpSpPr>
          <p:grpSpPr>
            <a:xfrm>
              <a:off x="3740968" y="18788163"/>
              <a:ext cx="1371600" cy="2001058"/>
              <a:chOff x="3635992" y="16478101"/>
              <a:chExt cx="1371600" cy="2001058"/>
            </a:xfrm>
          </p:grpSpPr>
          <p:pic>
            <p:nvPicPr>
              <p:cNvPr id="39" name="Picture 3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35992" y="17107559"/>
                <a:ext cx="1371600" cy="1371600"/>
              </a:xfrm>
              <a:prstGeom prst="rect">
                <a:avLst/>
              </a:prstGeom>
            </p:spPr>
          </p:pic>
          <p:sp>
            <p:nvSpPr>
              <p:cNvPr id="40" name="TextBox 39"/>
              <p:cNvSpPr txBox="1"/>
              <p:nvPr/>
            </p:nvSpPr>
            <p:spPr>
              <a:xfrm>
                <a:off x="3783808" y="16478101"/>
                <a:ext cx="1075969" cy="357105"/>
              </a:xfrm>
              <a:prstGeom prst="rect">
                <a:avLst/>
              </a:prstGeom>
              <a:noFill/>
            </p:spPr>
            <p:txBody>
              <a:bodyPr wrap="none" rtlCol="0">
                <a:spAutoFit/>
              </a:bodyPr>
              <a:lstStyle/>
              <a:p>
                <a:pPr algn="ctr"/>
                <a:r>
                  <a:rPr lang="en-US" sz="1600" dirty="0" smtClean="0">
                    <a:solidFill>
                      <a:schemeClr val="tx1">
                        <a:lumMod val="75000"/>
                        <a:lumOff val="25000"/>
                      </a:schemeClr>
                    </a:solidFill>
                    <a:latin typeface="Century Gothic" panose="020B0502020202020204" pitchFamily="34" charset="0"/>
                  </a:rPr>
                  <a:t>Disasters</a:t>
                </a:r>
                <a:endParaRPr lang="en-US" sz="1600" dirty="0">
                  <a:solidFill>
                    <a:schemeClr val="tx1">
                      <a:lumMod val="75000"/>
                      <a:lumOff val="25000"/>
                    </a:schemeClr>
                  </a:solidFill>
                  <a:latin typeface="Century Gothic" panose="020B0502020202020204" pitchFamily="34" charset="0"/>
                </a:endParaRPr>
              </a:p>
            </p:txBody>
          </p:sp>
        </p:grpSp>
        <p:grpSp>
          <p:nvGrpSpPr>
            <p:cNvPr id="36" name="Group 35"/>
            <p:cNvGrpSpPr/>
            <p:nvPr/>
          </p:nvGrpSpPr>
          <p:grpSpPr>
            <a:xfrm>
              <a:off x="1972809" y="18733889"/>
              <a:ext cx="1371600" cy="2045830"/>
              <a:chOff x="1537218" y="18701875"/>
              <a:chExt cx="1371600" cy="2045830"/>
            </a:xfrm>
          </p:grpSpPr>
          <p:pic>
            <p:nvPicPr>
              <p:cNvPr id="37" name="Picture 3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537218" y="19376105"/>
                <a:ext cx="1371600" cy="1371600"/>
              </a:xfrm>
              <a:prstGeom prst="rect">
                <a:avLst/>
              </a:prstGeom>
            </p:spPr>
          </p:pic>
          <p:sp>
            <p:nvSpPr>
              <p:cNvPr id="38" name="TextBox 37"/>
              <p:cNvSpPr txBox="1"/>
              <p:nvPr/>
            </p:nvSpPr>
            <p:spPr>
              <a:xfrm>
                <a:off x="1581138" y="18701875"/>
                <a:ext cx="1283760" cy="616818"/>
              </a:xfrm>
              <a:prstGeom prst="rect">
                <a:avLst/>
              </a:prstGeom>
              <a:noFill/>
            </p:spPr>
            <p:txBody>
              <a:bodyPr wrap="square" rtlCol="0">
                <a:spAutoFit/>
              </a:bodyPr>
              <a:lstStyle/>
              <a:p>
                <a:pPr algn="ctr"/>
                <a:r>
                  <a:rPr lang="en-US" sz="1600" dirty="0" smtClean="0">
                    <a:solidFill>
                      <a:schemeClr val="tx1">
                        <a:lumMod val="75000"/>
                        <a:lumOff val="25000"/>
                      </a:schemeClr>
                    </a:solidFill>
                    <a:latin typeface="Century Gothic" panose="020B0502020202020204" pitchFamily="34" charset="0"/>
                  </a:rPr>
                  <a:t>Health &amp; </a:t>
                </a:r>
              </a:p>
              <a:p>
                <a:pPr algn="ctr"/>
                <a:r>
                  <a:rPr lang="en-US" sz="1600" dirty="0" smtClean="0">
                    <a:solidFill>
                      <a:schemeClr val="tx1">
                        <a:lumMod val="75000"/>
                        <a:lumOff val="25000"/>
                      </a:schemeClr>
                    </a:solidFill>
                    <a:latin typeface="Century Gothic" panose="020B0502020202020204" pitchFamily="34" charset="0"/>
                  </a:rPr>
                  <a:t>Air Quality</a:t>
                </a:r>
                <a:endParaRPr lang="en-US" sz="1600" dirty="0">
                  <a:solidFill>
                    <a:schemeClr val="tx1">
                      <a:lumMod val="75000"/>
                      <a:lumOff val="25000"/>
                    </a:schemeClr>
                  </a:solidFill>
                  <a:latin typeface="Century Gothic" panose="020B0502020202020204" pitchFamily="34" charset="0"/>
                </a:endParaRPr>
              </a:p>
            </p:txBody>
          </p:sp>
        </p:grpSp>
      </p:grpSp>
    </p:spTree>
    <p:extLst>
      <p:ext uri="{BB962C8B-B14F-4D97-AF65-F5344CB8AC3E}">
        <p14:creationId xmlns:p14="http://schemas.microsoft.com/office/powerpoint/2010/main" val="73032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ASP’s Capacity Building Program</a:t>
            </a:r>
            <a:endParaRPr lang="en-US" dirty="0"/>
          </a:p>
        </p:txBody>
      </p:sp>
      <p:sp>
        <p:nvSpPr>
          <p:cNvPr id="4" name="Rounded Rectangle 3"/>
          <p:cNvSpPr/>
          <p:nvPr/>
        </p:nvSpPr>
        <p:spPr>
          <a:xfrm>
            <a:off x="812587" y="2101582"/>
            <a:ext cx="3433808" cy="2026920"/>
          </a:xfrm>
          <a:prstGeom prst="roundRect">
            <a:avLst>
              <a:gd name="adj" fmla="val 5968"/>
            </a:avLst>
          </a:prstGeom>
          <a:solidFill>
            <a:schemeClr val="bg2">
              <a:lumMod val="50000"/>
            </a:schemeClr>
          </a:solidFill>
          <a:ln w="63500" cap="rnd">
            <a:solidFill>
              <a:schemeClr val="bg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y Turn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81503" y="2547999"/>
            <a:ext cx="914400" cy="1097280"/>
          </a:xfrm>
          <a:prstGeom prst="rect">
            <a:avLst/>
          </a:prstGeom>
          <a:noFill/>
          <a:ln w="9525">
            <a:solidFill>
              <a:schemeClr val="bg2">
                <a:lumMod val="50000"/>
              </a:schemeClr>
            </a:solidFill>
            <a:miter lim="800000"/>
            <a:headEnd/>
            <a:tailEnd/>
          </a:ln>
          <a:effectLst>
            <a:outerShdw blurRad="50800" dist="38100" dir="2700000" algn="tl" rotWithShape="0">
              <a:prstClr val="black">
                <a:alpha val="40000"/>
              </a:prstClr>
            </a:outerShdw>
          </a:effectLst>
        </p:spPr>
      </p:pic>
      <p:sp>
        <p:nvSpPr>
          <p:cNvPr id="6" name="TextBox 8"/>
          <p:cNvSpPr txBox="1">
            <a:spLocks noChangeArrowheads="1"/>
          </p:cNvSpPr>
          <p:nvPr/>
        </p:nvSpPr>
        <p:spPr bwMode="auto">
          <a:xfrm>
            <a:off x="936413" y="3645279"/>
            <a:ext cx="990598"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Ana Prados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ARSET</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Goddard</a:t>
            </a:r>
          </a:p>
        </p:txBody>
      </p:sp>
      <p:sp>
        <p:nvSpPr>
          <p:cNvPr id="7" name="TextBox 9"/>
          <p:cNvSpPr txBox="1">
            <a:spLocks noChangeArrowheads="1"/>
          </p:cNvSpPr>
          <p:nvPr/>
        </p:nvSpPr>
        <p:spPr bwMode="auto">
          <a:xfrm>
            <a:off x="2081503" y="3645279"/>
            <a:ext cx="91075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Mike Ruiz</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DEVELOP</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Langley</a:t>
            </a:r>
          </a:p>
        </p:txBody>
      </p:sp>
      <p:sp>
        <p:nvSpPr>
          <p:cNvPr id="8" name="TextBox 12"/>
          <p:cNvSpPr txBox="1">
            <a:spLocks noChangeArrowheads="1"/>
          </p:cNvSpPr>
          <p:nvPr/>
        </p:nvSpPr>
        <p:spPr bwMode="auto">
          <a:xfrm>
            <a:off x="3183239" y="3645279"/>
            <a:ext cx="910756"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Dan Irwin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SERVIR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Marshall</a:t>
            </a:r>
          </a:p>
        </p:txBody>
      </p:sp>
      <p:pic>
        <p:nvPicPr>
          <p:cNvPr id="9" name="Picture 14" descr="R.Eckman.bmp"/>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79595" y="2547999"/>
            <a:ext cx="914400" cy="1097280"/>
          </a:xfrm>
          <a:prstGeom prst="rect">
            <a:avLst/>
          </a:prstGeom>
          <a:noFill/>
          <a:ln w="9525">
            <a:solidFill>
              <a:schemeClr val="bg2">
                <a:lumMod val="50000"/>
              </a:schemeClr>
            </a:solidFill>
            <a:miter lim="800000"/>
            <a:headEnd/>
            <a:tailEnd/>
          </a:ln>
          <a:effectLst>
            <a:outerShdw blurRad="50800" dist="38100" dir="2700000" algn="tl" rotWithShape="0">
              <a:prstClr val="black">
                <a:alpha val="40000"/>
              </a:prstClr>
            </a:outerShdw>
          </a:effectLst>
        </p:spPr>
      </p:pic>
      <p:sp>
        <p:nvSpPr>
          <p:cNvPr id="10" name="TextBox 21"/>
          <p:cNvSpPr txBox="1">
            <a:spLocks noChangeArrowheads="1"/>
          </p:cNvSpPr>
          <p:nvPr/>
        </p:nvSpPr>
        <p:spPr bwMode="auto">
          <a:xfrm>
            <a:off x="793537" y="2133810"/>
            <a:ext cx="3300458"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CBP Element</a:t>
            </a:r>
            <a:r>
              <a:rPr lang="en-US" b="1" kern="0" dirty="0" smtClean="0">
                <a:solidFill>
                  <a:srgbClr val="FFFFFF"/>
                </a:solidFill>
                <a:latin typeface="Century Gothic"/>
                <a:cs typeface="Arial" pitchFamily="34" charset="0"/>
              </a:rPr>
              <a:t> Leads</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5883" y="421050"/>
            <a:ext cx="984275" cy="1230343"/>
          </a:xfrm>
          <a:prstGeom prst="rect">
            <a:avLst/>
          </a:prstGeom>
          <a:ln w="28575" cmpd="sng">
            <a:noFill/>
          </a:ln>
        </p:spPr>
      </p:pic>
      <p:sp>
        <p:nvSpPr>
          <p:cNvPr id="12" name="TextBox 19"/>
          <p:cNvSpPr txBox="1">
            <a:spLocks noChangeArrowheads="1"/>
          </p:cNvSpPr>
          <p:nvPr/>
        </p:nvSpPr>
        <p:spPr bwMode="auto">
          <a:xfrm>
            <a:off x="8775558" y="1228671"/>
            <a:ext cx="1496797" cy="469359"/>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noFill/>
                </a:ln>
                <a:solidFill>
                  <a:srgbClr val="003366"/>
                </a:solidFill>
                <a:effectLst/>
                <a:uLnTx/>
                <a:uFillTx/>
                <a:latin typeface="Century Gothic"/>
                <a:cs typeface="Arial" pitchFamily="34" charset="0"/>
              </a:rPr>
              <a:t>Program Manager</a:t>
            </a:r>
            <a:endParaRPr kumimoji="0" lang="en-US" sz="1050" b="0" i="1" u="none" strike="noStrike" kern="0" cap="none" spc="0" normalizeH="0" baseline="0" noProof="0" dirty="0">
              <a:ln>
                <a:noFill/>
              </a:ln>
              <a:solidFill>
                <a:srgbClr val="003366"/>
              </a:solidFill>
              <a:effectLst/>
              <a:uLnTx/>
              <a:uFillTx/>
              <a:latin typeface="Century Gothic"/>
              <a:cs typeface="Arial" pitchFamily="34" charset="0"/>
            </a:endParaRPr>
          </a:p>
        </p:txBody>
      </p:sp>
      <p:sp>
        <p:nvSpPr>
          <p:cNvPr id="13" name="TextBox 12"/>
          <p:cNvSpPr txBox="1"/>
          <p:nvPr/>
        </p:nvSpPr>
        <p:spPr>
          <a:xfrm>
            <a:off x="1140401" y="4743961"/>
            <a:ext cx="2562386" cy="1369606"/>
          </a:xfrm>
          <a:prstGeom prst="rect">
            <a:avLst/>
          </a:prstGeom>
          <a:solidFill>
            <a:srgbClr val="FADF82"/>
          </a:solidFill>
          <a:ln>
            <a:solidFill>
              <a:srgbClr val="244566"/>
            </a:solidFill>
          </a:ln>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charset="0"/>
                <a:ea typeface="Century Gothic" charset="0"/>
                <a:cs typeface="Century Gothic" charset="0"/>
              </a:rPr>
              <a:t>ARSET </a:t>
            </a:r>
            <a:endParaRPr lang="en-US" b="1" dirty="0" smtClean="0">
              <a:solidFill>
                <a:srgbClr val="003366"/>
              </a:solidFill>
              <a:latin typeface="Century Gothic" charset="0"/>
              <a:ea typeface="Century Gothic" charset="0"/>
              <a:cs typeface="Century Gothic" charset="0"/>
            </a:endParaRPr>
          </a:p>
          <a:p>
            <a:pPr algn="ctr" fontAlgn="base">
              <a:spcAft>
                <a:spcPts val="600"/>
              </a:spcAft>
              <a:buClr>
                <a:schemeClr val="tx1">
                  <a:lumMod val="75000"/>
                </a:schemeClr>
              </a:buClr>
            </a:pPr>
            <a:r>
              <a:rPr lang="en-US" dirty="0" smtClean="0">
                <a:solidFill>
                  <a:srgbClr val="13416C"/>
                </a:solidFill>
                <a:latin typeface="Century Gothic" charset="0"/>
                <a:ea typeface="Century Gothic" charset="0"/>
                <a:cs typeface="Century Gothic" charset="0"/>
              </a:rPr>
              <a:t>Online </a:t>
            </a:r>
            <a:r>
              <a:rPr lang="en-US" dirty="0">
                <a:solidFill>
                  <a:srgbClr val="13416C"/>
                </a:solidFill>
                <a:latin typeface="Century Gothic" charset="0"/>
                <a:ea typeface="Century Gothic" charset="0"/>
                <a:cs typeface="Century Gothic" charset="0"/>
              </a:rPr>
              <a:t>and hands-on NASA remote sensing </a:t>
            </a:r>
            <a:r>
              <a:rPr lang="en-US" dirty="0" smtClean="0">
                <a:solidFill>
                  <a:srgbClr val="13416C"/>
                </a:solidFill>
                <a:latin typeface="Century Gothic" charset="0"/>
                <a:ea typeface="Century Gothic" charset="0"/>
                <a:cs typeface="Century Gothic" charset="0"/>
              </a:rPr>
              <a:t>training</a:t>
            </a:r>
            <a:endParaRPr lang="en-US" dirty="0">
              <a:solidFill>
                <a:srgbClr val="13416C"/>
              </a:solidFill>
              <a:latin typeface="Century Gothic" charset="0"/>
              <a:ea typeface="Century Gothic" charset="0"/>
              <a:cs typeface="Century Gothic" charset="0"/>
            </a:endParaRPr>
          </a:p>
        </p:txBody>
      </p:sp>
      <p:sp>
        <p:nvSpPr>
          <p:cNvPr id="14" name="Content Placeholder 1"/>
          <p:cNvSpPr txBox="1">
            <a:spLocks/>
          </p:cNvSpPr>
          <p:nvPr/>
        </p:nvSpPr>
        <p:spPr>
          <a:xfrm>
            <a:off x="4934249" y="1947755"/>
            <a:ext cx="6207930" cy="23981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US" sz="1800" dirty="0">
                <a:solidFill>
                  <a:schemeClr val="tx1">
                    <a:lumMod val="75000"/>
                    <a:lumOff val="25000"/>
                  </a:schemeClr>
                </a:solidFill>
                <a:latin typeface="Century Gothic" charset="0"/>
                <a:ea typeface="Century Gothic" charset="0"/>
                <a:cs typeface="Century Gothic" charset="0"/>
              </a:rPr>
              <a:t>Engages current and future decision makers in a spectrum of activities to improve skills and capabilities in the United States and developing countries to access and apply NASA Earth science.</a:t>
            </a:r>
          </a:p>
          <a:p>
            <a:pPr marL="0" lvl="0" indent="0">
              <a:lnSpc>
                <a:spcPct val="100000"/>
              </a:lnSpc>
              <a:spcBef>
                <a:spcPts val="0"/>
              </a:spcBef>
              <a:buNone/>
              <a:defRPr/>
            </a:pPr>
            <a:endParaRPr lang="en-US" sz="1800" dirty="0">
              <a:solidFill>
                <a:schemeClr val="tx1">
                  <a:lumMod val="75000"/>
                  <a:lumOff val="25000"/>
                </a:schemeClr>
              </a:solidFill>
              <a:latin typeface="Century Gothic" charset="0"/>
              <a:ea typeface="Century Gothic" charset="0"/>
              <a:cs typeface="Century Gothic" charset="0"/>
            </a:endParaRPr>
          </a:p>
          <a:p>
            <a:pPr marL="0" lvl="0" indent="0">
              <a:lnSpc>
                <a:spcPct val="100000"/>
              </a:lnSpc>
              <a:spcBef>
                <a:spcPts val="0"/>
              </a:spcBef>
              <a:buNone/>
              <a:defRPr/>
            </a:pPr>
            <a:r>
              <a:rPr lang="en-US" sz="1800" i="1" dirty="0">
                <a:solidFill>
                  <a:schemeClr val="tx1">
                    <a:lumMod val="75000"/>
                    <a:lumOff val="25000"/>
                  </a:schemeClr>
                </a:solidFill>
                <a:latin typeface="Century Gothic" charset="0"/>
                <a:ea typeface="Century Gothic" charset="0"/>
                <a:cs typeface="Century Gothic" charset="0"/>
              </a:rPr>
              <a:t>Three elements</a:t>
            </a:r>
            <a:r>
              <a:rPr lang="en-US" sz="1800" dirty="0">
                <a:solidFill>
                  <a:schemeClr val="tx1">
                    <a:lumMod val="75000"/>
                    <a:lumOff val="25000"/>
                  </a:schemeClr>
                </a:solidFill>
                <a:latin typeface="Century Gothic" charset="0"/>
                <a:ea typeface="Century Gothic" charset="0"/>
                <a:cs typeface="Century Gothic" charset="0"/>
              </a:rPr>
              <a:t>: ARSET, DEVELOP, SERVIR</a:t>
            </a:r>
          </a:p>
          <a:p>
            <a:pPr marL="0" lvl="0" indent="0">
              <a:lnSpc>
                <a:spcPct val="100000"/>
              </a:lnSpc>
              <a:spcBef>
                <a:spcPts val="0"/>
              </a:spcBef>
              <a:buNone/>
              <a:defRPr/>
            </a:pPr>
            <a:r>
              <a:rPr lang="en-US" sz="1800" i="1" dirty="0">
                <a:solidFill>
                  <a:schemeClr val="tx1">
                    <a:lumMod val="75000"/>
                    <a:lumOff val="25000"/>
                  </a:schemeClr>
                </a:solidFill>
                <a:latin typeface="Century Gothic" charset="0"/>
                <a:ea typeface="Century Gothic" charset="0"/>
                <a:cs typeface="Century Gothic" charset="0"/>
              </a:rPr>
              <a:t>Initiatives</a:t>
            </a:r>
            <a:r>
              <a:rPr lang="en-US" sz="1800" dirty="0">
                <a:solidFill>
                  <a:schemeClr val="tx1">
                    <a:lumMod val="75000"/>
                    <a:lumOff val="25000"/>
                  </a:schemeClr>
                </a:solidFill>
                <a:latin typeface="Century Gothic" charset="0"/>
                <a:ea typeface="Century Gothic" charset="0"/>
                <a:cs typeface="Century Gothic" charset="0"/>
              </a:rPr>
              <a:t>: Indigenous Peoples, </a:t>
            </a:r>
            <a:r>
              <a:rPr lang="en-US" sz="1800" dirty="0" err="1">
                <a:solidFill>
                  <a:schemeClr val="tx1">
                    <a:lumMod val="75000"/>
                    <a:lumOff val="25000"/>
                  </a:schemeClr>
                </a:solidFill>
                <a:latin typeface="Century Gothic" charset="0"/>
                <a:ea typeface="Century Gothic" charset="0"/>
                <a:cs typeface="Century Gothic" charset="0"/>
              </a:rPr>
              <a:t>AmeriGEOSS</a:t>
            </a:r>
            <a:r>
              <a:rPr lang="en-US" sz="1800" dirty="0">
                <a:solidFill>
                  <a:schemeClr val="tx1">
                    <a:lumMod val="75000"/>
                    <a:lumOff val="25000"/>
                  </a:schemeClr>
                </a:solidFill>
                <a:latin typeface="Century Gothic" charset="0"/>
                <a:ea typeface="Century Gothic" charset="0"/>
                <a:cs typeface="Century Gothic" charset="0"/>
              </a:rPr>
              <a:t>, CEOS Capacity Development, and Mapper</a:t>
            </a:r>
          </a:p>
        </p:txBody>
      </p:sp>
      <p:sp>
        <p:nvSpPr>
          <p:cNvPr id="15" name="TextBox 14"/>
          <p:cNvSpPr txBox="1"/>
          <p:nvPr/>
        </p:nvSpPr>
        <p:spPr>
          <a:xfrm>
            <a:off x="4246395" y="4743961"/>
            <a:ext cx="3248210" cy="1369606"/>
          </a:xfrm>
          <a:prstGeom prst="rect">
            <a:avLst/>
          </a:prstGeom>
          <a:solidFill>
            <a:srgbClr val="FADF82"/>
          </a:solidFill>
          <a:ln>
            <a:solidFill>
              <a:srgbClr val="244566"/>
            </a:solidFill>
          </a:ln>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charset="0"/>
                <a:ea typeface="Century Gothic" charset="0"/>
                <a:cs typeface="Century Gothic" charset="0"/>
              </a:rPr>
              <a:t>DEVELOP </a:t>
            </a:r>
            <a:endParaRPr lang="en-US" b="1" dirty="0" smtClean="0">
              <a:solidFill>
                <a:srgbClr val="003366"/>
              </a:solidFill>
              <a:latin typeface="Century Gothic" charset="0"/>
              <a:ea typeface="Century Gothic" charset="0"/>
              <a:cs typeface="Century Gothic" charset="0"/>
            </a:endParaRPr>
          </a:p>
          <a:p>
            <a:pPr algn="ctr" fontAlgn="base">
              <a:spcAft>
                <a:spcPts val="600"/>
              </a:spcAft>
              <a:buClr>
                <a:schemeClr val="tx1">
                  <a:lumMod val="75000"/>
                </a:schemeClr>
              </a:buClr>
            </a:pPr>
            <a:r>
              <a:rPr lang="en-US" dirty="0" smtClean="0">
                <a:solidFill>
                  <a:srgbClr val="13416C"/>
                </a:solidFill>
                <a:latin typeface="Century Gothic" charset="0"/>
                <a:ea typeface="Century Gothic" charset="0"/>
                <a:cs typeface="Century Gothic" charset="0"/>
              </a:rPr>
              <a:t>Dual workforce </a:t>
            </a:r>
            <a:r>
              <a:rPr lang="en-US" dirty="0">
                <a:solidFill>
                  <a:srgbClr val="13416C"/>
                </a:solidFill>
                <a:latin typeface="Century Gothic" charset="0"/>
                <a:ea typeface="Century Gothic" charset="0"/>
                <a:cs typeface="Century Gothic" charset="0"/>
              </a:rPr>
              <a:t>capacity building using collaborative feasibility </a:t>
            </a:r>
            <a:r>
              <a:rPr lang="en-US" dirty="0" smtClean="0">
                <a:solidFill>
                  <a:srgbClr val="13416C"/>
                </a:solidFill>
                <a:latin typeface="Century Gothic" charset="0"/>
                <a:ea typeface="Century Gothic" charset="0"/>
                <a:cs typeface="Century Gothic" charset="0"/>
              </a:rPr>
              <a:t>projects</a:t>
            </a:r>
            <a:endParaRPr lang="en-US" dirty="0">
              <a:solidFill>
                <a:srgbClr val="13416C"/>
              </a:solidFill>
              <a:latin typeface="Century Gothic" charset="0"/>
              <a:ea typeface="Century Gothic" charset="0"/>
              <a:cs typeface="Century Gothic" charset="0"/>
            </a:endParaRPr>
          </a:p>
        </p:txBody>
      </p:sp>
      <p:sp>
        <p:nvSpPr>
          <p:cNvPr id="16" name="TextBox 15"/>
          <p:cNvSpPr txBox="1"/>
          <p:nvPr/>
        </p:nvSpPr>
        <p:spPr>
          <a:xfrm>
            <a:off x="8038214" y="4743961"/>
            <a:ext cx="2759806" cy="1369606"/>
          </a:xfrm>
          <a:prstGeom prst="rect">
            <a:avLst/>
          </a:prstGeom>
          <a:solidFill>
            <a:srgbClr val="FADF82"/>
          </a:solidFill>
          <a:ln>
            <a:solidFill>
              <a:srgbClr val="244566"/>
            </a:solidFill>
          </a:ln>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charset="0"/>
                <a:ea typeface="Century Gothic" charset="0"/>
                <a:cs typeface="Century Gothic" charset="0"/>
              </a:rPr>
              <a:t>SERVIR </a:t>
            </a:r>
            <a:endParaRPr lang="en-US" b="1" dirty="0" smtClean="0">
              <a:solidFill>
                <a:srgbClr val="003366"/>
              </a:solidFill>
              <a:latin typeface="Century Gothic" charset="0"/>
              <a:ea typeface="Century Gothic" charset="0"/>
              <a:cs typeface="Century Gothic" charset="0"/>
            </a:endParaRPr>
          </a:p>
          <a:p>
            <a:pPr algn="ctr" fontAlgn="base">
              <a:buClr>
                <a:schemeClr val="tx1">
                  <a:lumMod val="75000"/>
                </a:schemeClr>
              </a:buClr>
            </a:pPr>
            <a:r>
              <a:rPr lang="en-US" dirty="0" smtClean="0">
                <a:solidFill>
                  <a:srgbClr val="13416C"/>
                </a:solidFill>
                <a:latin typeface="Century Gothic" charset="0"/>
                <a:ea typeface="Century Gothic" charset="0"/>
                <a:cs typeface="Century Gothic" charset="0"/>
              </a:rPr>
              <a:t>Building international </a:t>
            </a:r>
            <a:r>
              <a:rPr lang="en-US" dirty="0">
                <a:solidFill>
                  <a:srgbClr val="13416C"/>
                </a:solidFill>
                <a:latin typeface="Century Gothic" charset="0"/>
                <a:ea typeface="Century Gothic" charset="0"/>
                <a:cs typeface="Century Gothic" charset="0"/>
              </a:rPr>
              <a:t>capacity </a:t>
            </a:r>
            <a:r>
              <a:rPr lang="en-US" dirty="0" smtClean="0">
                <a:solidFill>
                  <a:srgbClr val="13416C"/>
                </a:solidFill>
                <a:latin typeface="Century Gothic" charset="0"/>
                <a:ea typeface="Century Gothic" charset="0"/>
                <a:cs typeface="Century Gothic" charset="0"/>
              </a:rPr>
              <a:t>in </a:t>
            </a:r>
          </a:p>
          <a:p>
            <a:pPr algn="ctr" fontAlgn="base">
              <a:buClr>
                <a:schemeClr val="tx1">
                  <a:lumMod val="75000"/>
                </a:schemeClr>
              </a:buClr>
            </a:pPr>
            <a:r>
              <a:rPr lang="en-US" dirty="0" smtClean="0">
                <a:solidFill>
                  <a:srgbClr val="13416C"/>
                </a:solidFill>
                <a:latin typeface="Century Gothic" charset="0"/>
                <a:ea typeface="Century Gothic" charset="0"/>
                <a:cs typeface="Century Gothic" charset="0"/>
              </a:rPr>
              <a:t>developing countries</a:t>
            </a:r>
            <a:endParaRPr lang="en-US" dirty="0">
              <a:solidFill>
                <a:srgbClr val="13416C"/>
              </a:solidFill>
              <a:latin typeface="Century Gothic" charset="0"/>
              <a:ea typeface="Century Gothic" charset="0"/>
              <a:cs typeface="Century Gothic" charset="0"/>
            </a:endParaRPr>
          </a:p>
        </p:txBody>
      </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22391" t="4413" r="24055" b="60902"/>
          <a:stretch/>
        </p:blipFill>
        <p:spPr>
          <a:xfrm>
            <a:off x="969794" y="2547998"/>
            <a:ext cx="964379" cy="1075723"/>
          </a:xfrm>
          <a:prstGeom prst="rect">
            <a:avLst/>
          </a:prstGeom>
          <a:noFill/>
          <a:ln>
            <a:solidFill>
              <a:schemeClr val="bg2">
                <a:lumMod val="50000"/>
              </a:schemeClr>
            </a:solidFill>
            <a:miter lim="800000"/>
          </a:ln>
          <a:effectLst>
            <a:outerShdw blurRad="50800" dist="38100" dir="2700000" algn="ctr" rotWithShape="0">
              <a:schemeClr val="tx2">
                <a:alpha val="40000"/>
              </a:schemeClr>
            </a:outerShdw>
          </a:effectLst>
        </p:spPr>
      </p:pic>
    </p:spTree>
    <p:extLst>
      <p:ext uri="{BB962C8B-B14F-4D97-AF65-F5344CB8AC3E}">
        <p14:creationId xmlns:p14="http://schemas.microsoft.com/office/powerpoint/2010/main" val="1379413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952</TotalTime>
  <Words>1165</Words>
  <Application>Microsoft Office PowerPoint</Application>
  <PresentationFormat>Widescreen</PresentationFormat>
  <Paragraphs>219</Paragraphs>
  <Slides>12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Narrow</vt:lpstr>
      <vt:lpstr>Calibri</vt:lpstr>
      <vt:lpstr>Century Gothic</vt:lpstr>
      <vt:lpstr>Wingdings</vt:lpstr>
      <vt:lpstr>Office Theme</vt:lpstr>
      <vt:lpstr>DEVELOP National Program</vt:lpstr>
      <vt:lpstr>NASA History</vt:lpstr>
      <vt:lpstr>Where DEVELOP Fits at NASA</vt:lpstr>
      <vt:lpstr>NASA Leadership</vt:lpstr>
      <vt:lpstr>Science Mission Directorate</vt:lpstr>
      <vt:lpstr>Earth Science Division</vt:lpstr>
      <vt:lpstr>Applied Sciences Program</vt:lpstr>
      <vt:lpstr>Applied Sciences Program Organization</vt:lpstr>
      <vt:lpstr>ASP’s Capacity Building Program</vt:lpstr>
      <vt:lpstr>PowerPoint Presentation</vt:lpstr>
      <vt:lpstr>EO vs. EOS</vt:lpstr>
      <vt:lpstr>THANK YOU!</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73</cp:revision>
  <dcterms:created xsi:type="dcterms:W3CDTF">2017-05-02T13:03:18Z</dcterms:created>
  <dcterms:modified xsi:type="dcterms:W3CDTF">2018-08-27T18:57:31Z</dcterms:modified>
</cp:coreProperties>
</file>