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1"/>
  </p:notesMasterIdLst>
  <p:sldIdLst>
    <p:sldId id="290" r:id="rId2"/>
    <p:sldId id="297" r:id="rId3"/>
    <p:sldId id="291" r:id="rId4"/>
    <p:sldId id="293" r:id="rId5"/>
    <p:sldId id="308" r:id="rId6"/>
    <p:sldId id="295" r:id="rId7"/>
    <p:sldId id="298" r:id="rId8"/>
    <p:sldId id="311" r:id="rId9"/>
    <p:sldId id="300" r:id="rId10"/>
    <p:sldId id="301" r:id="rId11"/>
    <p:sldId id="302" r:id="rId12"/>
    <p:sldId id="303" r:id="rId13"/>
    <p:sldId id="313" r:id="rId14"/>
    <p:sldId id="312" r:id="rId15"/>
    <p:sldId id="305" r:id="rId16"/>
    <p:sldId id="309" r:id="rId17"/>
    <p:sldId id="310" r:id="rId18"/>
    <p:sldId id="306" r:id="rId19"/>
    <p:sldId id="307" r:id="rId20"/>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lliams, Jenna L. (ARC-SGE)[SSAI DEVELOP]" initials="WJL(D" lastIdx="6" clrIdx="0">
    <p:extLst/>
  </p:cmAuthor>
  <p:cmAuthor id="2" name="Avery, Ryan B. (LARC-E3)[SSAI DEVELOP]" initials="ARB(D" lastIdx="8" clrIdx="1">
    <p:extLst/>
  </p:cmAuthor>
  <p:cmAuthor id="3" name="Miller, Tiffani N. (LARC-E3)[SSAI DEVELOP]" initials="MTN(D" lastIdx="3" clrIdx="2">
    <p:extLst/>
  </p:cmAuthor>
  <p:cmAuthor id="4" name="Mariana Webb" initials="MW" lastIdx="1" clrIdx="3">
    <p:extLst/>
  </p:cmAuthor>
  <p:cmAuthor id="5" name="Mariana Webb" initials="MW [2]" lastIdx="1" clrIdx="4">
    <p:extLst/>
  </p:cmAuthor>
  <p:cmAuthor id="6" name="Mariana Webb" initials="MW [3]" lastIdx="1" clrIdx="5">
    <p:extLst/>
  </p:cmAuthor>
  <p:cmAuthor id="7" name="Mariana Webb" initials="MW [4]" lastIdx="1" clrIdx="6">
    <p:extLst/>
  </p:cmAuthor>
  <p:cmAuthor id="8" name="Mariana Webb" initials="MW [5]" lastIdx="1" clrIdx="7">
    <p:extLst/>
  </p:cmAuthor>
  <p:cmAuthor id="9" name="Mariana Webb" initials="MW [6]" lastIdx="1" clrIdx="8">
    <p:extLst/>
  </p:cmAuthor>
  <p:cmAuthor id="10" name="Mariana Webb" initials="MW [7]" lastIdx="1" clrIdx="9">
    <p:extLst/>
  </p:cmAuthor>
  <p:cmAuthor id="11" name="Mariana Webb" initials="MW [8]" lastIdx="1" clrIdx="10">
    <p:extLst/>
  </p:cmAuthor>
  <p:cmAuthor id="12" name="Mariana Webb" initials="MW [9]" lastIdx="1" clrIdx="11">
    <p:extLst/>
  </p:cmAuthor>
  <p:cmAuthor id="13" name="Mariana Webb" initials="MW [10]" lastIdx="1" clrIdx="12">
    <p:extLst/>
  </p:cmAuthor>
  <p:cmAuthor id="14" name="Mariana Webb" initials="MW [11]" lastIdx="1" clrIdx="13">
    <p:extLst/>
  </p:cmAuthor>
  <p:cmAuthor id="15" name="Mariana Webb" initials="MW [12]" lastIdx="1" clrIdx="14">
    <p:extLst/>
  </p:cmAuthor>
  <p:cmAuthor id="16" name="Mariana Webb" initials="MW [13]" lastIdx="1" clrIdx="15">
    <p:extLst/>
  </p:cmAuthor>
  <p:cmAuthor id="17" name="Mariana Webb" initials="MW [14]" lastIdx="1" clrIdx="16">
    <p:extLst/>
  </p:cmAuthor>
  <p:cmAuthor id="18" name="Mariana Webb" initials="MW [15]" lastIdx="1" clrIdx="17">
    <p:extLst/>
  </p:cmAuthor>
  <p:cmAuthor id="19" name="Mariana Webb" initials="MW [16]" lastIdx="1" clrIdx="18">
    <p:extLst/>
  </p:cmAuthor>
  <p:cmAuthor id="20" name="Mariana Webb" initials="MW [17]" lastIdx="1" clrIdx="19">
    <p:extLst/>
  </p:cmAuthor>
  <p:cmAuthor id="21" name="Mariana Webb" initials="MW [18]" lastIdx="1" clrIdx="20">
    <p:extLst/>
  </p:cmAuthor>
  <p:cmAuthor id="22" name="Mariana Webb" initials="MW [19]" lastIdx="1" clrIdx="21">
    <p:extLst/>
  </p:cmAuthor>
  <p:cmAuthor id="23" name="Mariana Webb" initials="MW [20]" lastIdx="1" clrIdx="22">
    <p:extLst/>
  </p:cmAuthor>
  <p:cmAuthor id="24" name="Mariana Webb" initials="MW [21]" lastIdx="1" clrIdx="23">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5AADB"/>
    <a:srgbClr val="F3F3F3"/>
    <a:srgbClr val="D3D3D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948"/>
    <p:restoredTop sz="96404" autoAdjust="0"/>
  </p:normalViewPr>
  <p:slideViewPr>
    <p:cSldViewPr snapToGrid="0">
      <p:cViewPr varScale="1">
        <p:scale>
          <a:sx n="112" d="100"/>
          <a:sy n="112" d="100"/>
        </p:scale>
        <p:origin x="816" y="9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8788"/>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8788"/>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8786"/>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29530215"/>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5" name="Shape 85"/>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FF0000"/>
              </a:buClr>
              <a:buSzPct val="25000"/>
              <a:buFont typeface="Calibri"/>
              <a:buNone/>
              <a:tabLst/>
              <a:defRPr/>
            </a:pPr>
            <a:r>
              <a:rPr lang="en-US" dirty="0"/>
              <a:t>Presenter: bb</a:t>
            </a: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endParaRPr lang="en-US" baseline="0" dirty="0"/>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r>
              <a:rPr lang="en-US" baseline="0" dirty="0"/>
              <a:t>Good day, today we will talk about the Chile Water Resources II project: Applications of NASA Earth Observations in Google Earth Engine to Estimate Glacier Trends and Water Availability in Chile’s Aconcagua Watershed. This research was conducted by a research team at the Ames Research Center in Mountain View California in coordination with the Chilean Ministry of Agriculture. The purpose of this project was to aide in the Ministry’s decision making process by creating cloud-based tools in Google Earth Engine which allow for near real time monitoring of glacial extents and contributing environmental factors. </a:t>
            </a:r>
          </a:p>
          <a:p>
            <a:pPr marL="0" marR="0" lvl="0" indent="0" algn="l" defTabSz="914400" rtl="0" eaLnBrk="1" fontAlgn="auto" latinLnBrk="0" hangingPunct="1">
              <a:lnSpc>
                <a:spcPct val="100000"/>
              </a:lnSpc>
              <a:spcBef>
                <a:spcPts val="0"/>
              </a:spcBef>
              <a:spcAft>
                <a:spcPts val="0"/>
              </a:spcAft>
              <a:buClr>
                <a:srgbClr val="FF0000"/>
              </a:buClr>
              <a:buSzPct val="25000"/>
              <a:buFont typeface="Calibri"/>
              <a:buNone/>
              <a:tabLst/>
              <a:defRPr/>
            </a:pPr>
            <a:endParaRPr lang="en-US" dirty="0"/>
          </a:p>
        </p:txBody>
      </p:sp>
      <p:sp>
        <p:nvSpPr>
          <p:cNvPr id="86" name="Shape 86"/>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456649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spcBef>
                <a:spcPts val="0"/>
              </a:spcBef>
              <a:buNone/>
            </a:pPr>
            <a:r>
              <a:rPr lang="en-US" dirty="0"/>
              <a:t>Presenter: </a:t>
            </a:r>
            <a:r>
              <a:rPr lang="en-US" dirty="0" err="1"/>
              <a:t>sd</a:t>
            </a:r>
            <a:r>
              <a:rPr lang="en-US" baseline="0" dirty="0"/>
              <a:t/>
            </a:r>
            <a:br>
              <a:rPr lang="en-US" baseline="0" dirty="0"/>
            </a:b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trend</a:t>
            </a:r>
            <a:r>
              <a:rPr lang="en-US" baseline="0" dirty="0"/>
              <a:t> analysis module </a:t>
            </a:r>
            <a:r>
              <a:rPr lang="en-US" dirty="0"/>
              <a:t>required clear delineations of glacier location in our study area. Thus the Normalized Difference Snow and Ice Index (NDSI) was employed because it creates a stark contrast in pixel values between areas of ice and lack thereof (NDSI equation Green</a:t>
            </a:r>
            <a:r>
              <a:rPr lang="en-US" baseline="0" dirty="0"/>
              <a:t> – NIR/ Green + NIR) </a:t>
            </a:r>
            <a:r>
              <a:rPr lang="en-US" dirty="0"/>
              <a:t>. Once imagery across the entire spread of data was indexed, times series of individual seasons were created (e.g. Summer 1988, Summer 1989, etc.) to evaluate trends in gains/losses; data were also linearly </a:t>
            </a:r>
            <a:r>
              <a:rPr lang="en-US" dirty="0" err="1"/>
              <a:t>detrended</a:t>
            </a:r>
            <a:r>
              <a:rPr lang="en-US" dirty="0"/>
              <a:t> to avoid spurious correlations in our imagery. Kendall’s Tau was run on the imagery, comparing</a:t>
            </a:r>
            <a:r>
              <a:rPr lang="en-US" baseline="0" dirty="0"/>
              <a:t> all pairwise combinations of pixel values over time. </a:t>
            </a:r>
            <a:r>
              <a:rPr lang="en-US" dirty="0"/>
              <a:t>The result of this analysis is a map describing increasing/decreasing trends in the dataset</a:t>
            </a:r>
            <a:r>
              <a:rPr lang="en-US" baseline="0" dirty="0"/>
              <a:t> of a given season from 1988 – 2017. </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10</a:t>
            </a:fld>
            <a:endParaRPr lang="en-US"/>
          </a:p>
        </p:txBody>
      </p:sp>
    </p:spTree>
    <p:extLst>
      <p:ext uri="{BB962C8B-B14F-4D97-AF65-F5344CB8AC3E}">
        <p14:creationId xmlns:p14="http://schemas.microsoft.com/office/powerpoint/2010/main" val="10923792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spcBef>
                <a:spcPts val="0"/>
              </a:spcBef>
              <a:buNone/>
            </a:pPr>
            <a:r>
              <a:rPr lang="en-US" dirty="0"/>
              <a:t>mw</a:t>
            </a:r>
          </a:p>
          <a:p>
            <a:pPr lvl="0">
              <a:spcBef>
                <a:spcPts val="0"/>
              </a:spcBef>
              <a:buNone/>
            </a:pPr>
            <a:endParaRPr lang="en-US" dirty="0"/>
          </a:p>
          <a:p>
            <a:pPr lvl="0">
              <a:spcBef>
                <a:spcPts val="0"/>
              </a:spcBef>
              <a:buNone/>
            </a:pPr>
            <a:r>
              <a:rPr lang="en-US" dirty="0"/>
              <a:t>Pearson’s Correlation:</a:t>
            </a:r>
          </a:p>
          <a:p>
            <a:pPr lvl="0">
              <a:spcBef>
                <a:spcPts val="0"/>
              </a:spcBef>
              <a:buNone/>
            </a:pPr>
            <a:endParaRPr lang="en-US" dirty="0"/>
          </a:p>
          <a:p>
            <a:pPr lvl="0">
              <a:spcBef>
                <a:spcPts val="0"/>
              </a:spcBef>
              <a:buNone/>
            </a:pPr>
            <a:r>
              <a:rPr lang="en-US" baseline="0" dirty="0"/>
              <a:t>The correlations module compares </a:t>
            </a:r>
            <a:r>
              <a:rPr lang="en-US" i="1" baseline="0" dirty="0"/>
              <a:t>in situ</a:t>
            </a:r>
            <a:r>
              <a:rPr lang="en-US" i="0" baseline="0" dirty="0"/>
              <a:t> river discharge data to one of 5 possible variables: soil moisture, snow water equivalent, snow cover, surface temperature, and precipitation. Users may select one of three discharge stations within the region, the desired month, and a range of years within the possible listed values and run the correlation. Pearson’s </a:t>
            </a:r>
            <a:r>
              <a:rPr lang="en-US" i="1" baseline="0" dirty="0"/>
              <a:t>r </a:t>
            </a:r>
            <a:r>
              <a:rPr lang="en-US" i="0" baseline="0" dirty="0"/>
              <a:t>values are displayed, along with </a:t>
            </a:r>
            <a:r>
              <a:rPr lang="en-US" i="1" baseline="0" dirty="0"/>
              <a:t>p-</a:t>
            </a:r>
            <a:r>
              <a:rPr lang="en-US" i="0" baseline="0" dirty="0"/>
              <a:t>values and a graph of the X and Y variables values across the time period.</a:t>
            </a:r>
            <a:endParaRPr lang="en-US" dirty="0"/>
          </a:p>
          <a:p>
            <a:pPr lvl="0">
              <a:spcBef>
                <a:spcPts val="0"/>
              </a:spcBef>
              <a:buNone/>
            </a:pP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11</a:t>
            </a:fld>
            <a:endParaRPr lang="en-US"/>
          </a:p>
        </p:txBody>
      </p:sp>
    </p:spTree>
    <p:extLst>
      <p:ext uri="{BB962C8B-B14F-4D97-AF65-F5344CB8AC3E}">
        <p14:creationId xmlns:p14="http://schemas.microsoft.com/office/powerpoint/2010/main" val="42190708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BB</a:t>
            </a:r>
          </a:p>
          <a:p>
            <a:endParaRPr lang="en-US" dirty="0"/>
          </a:p>
          <a:p>
            <a:r>
              <a:rPr lang="en-US" dirty="0"/>
              <a:t>For the year of 1993,</a:t>
            </a:r>
            <a:r>
              <a:rPr lang="en-US" baseline="0" dirty="0"/>
              <a:t> a total of 167.991 km</a:t>
            </a:r>
            <a:r>
              <a:rPr lang="en-US" baseline="30000" dirty="0"/>
              <a:t>2</a:t>
            </a:r>
            <a:r>
              <a:rPr lang="en-US" baseline="0" dirty="0"/>
              <a:t> of glacier persisted across summer months. This output is the result of the training sites defined before the classification. Users can produce this exact same result from any year in the allowable range, 1987 – 2017. By considering the change in glacial extent from year to year or over decades of time, users can specify time frames to investigate further into why the glaciers are responding to environmental pressures as they are. The purpose of this tool is to offer the user an introduction to glacier dynamics within the Aconcagua Region and how they might expand their inquiry further. </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12</a:t>
            </a:fld>
            <a:endParaRPr lang="en-US"/>
          </a:p>
        </p:txBody>
      </p:sp>
    </p:spTree>
    <p:extLst>
      <p:ext uri="{BB962C8B-B14F-4D97-AF65-F5344CB8AC3E}">
        <p14:creationId xmlns:p14="http://schemas.microsoft.com/office/powerpoint/2010/main" val="20416542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spcBef>
                <a:spcPts val="0"/>
              </a:spcBef>
              <a:buNone/>
            </a:pPr>
            <a:r>
              <a:rPr lang="en-US" dirty="0"/>
              <a:t>SD</a:t>
            </a:r>
          </a:p>
          <a:p>
            <a:pPr lvl="0">
              <a:spcBef>
                <a:spcPts val="0"/>
              </a:spcBef>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a:t>
            </a:r>
            <a:r>
              <a:rPr lang="en-US" baseline="0" dirty="0"/>
              <a:t> noted in the methodologies section, Kendall’s Tau was run on images visualized in the NDSI index. As this index is specifically tailored to highlight areas of snow and ice, conclusions drawn from the output of this tool must be confined to the eastern areas of the Aconcagua Region , where glaciers are known to exist perennially. It is interesting to note that areas of highest negative trend increase are located around the headwaters of many of the rivers and streams that run through the region while areas of highest positive trend increase are located toward the centers of the glaciers in the region. Thus, while the exact cause of glacial variations in the regions remains unknown, the areas of increasing loss or glacial gain are known, making decision making easier. The Ministry of Agriculture might look at these results and locate all the farmers that work the land in areas with headwaters experiencing higher glacial loss, and warn them of the persisting lack of meltwater. </a:t>
            </a:r>
          </a:p>
          <a:p>
            <a:pPr lvl="0">
              <a:spcBef>
                <a:spcPts val="0"/>
              </a:spcBef>
              <a:buNone/>
            </a:pP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13</a:t>
            </a:fld>
            <a:endParaRPr lang="en-US"/>
          </a:p>
        </p:txBody>
      </p:sp>
    </p:spTree>
    <p:extLst>
      <p:ext uri="{BB962C8B-B14F-4D97-AF65-F5344CB8AC3E}">
        <p14:creationId xmlns:p14="http://schemas.microsoft.com/office/powerpoint/2010/main" val="33460332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you can see the user interface of our Discharge</a:t>
            </a:r>
            <a:r>
              <a:rPr lang="en-US" baseline="0" dirty="0" smtClean="0"/>
              <a:t> Correlation Tool. The user selects the Earth observation independent variable, the discharge station, the month to be studied, and the time period. On the map, the tool visualizes the monthly mean snow cover for the region. You can see that as is to be expected, the snow cover is concentrated in the lower right-hand corner of the study region, where glaciers persist during the summer months. In the results panel in the bottom right of the screen shows a graph of the earth observation data </a:t>
            </a:r>
            <a:r>
              <a:rPr lang="en-US" baseline="0" dirty="0" err="1" smtClean="0"/>
              <a:t>overlayed</a:t>
            </a:r>
            <a:r>
              <a:rPr lang="en-US" baseline="0" dirty="0" smtClean="0"/>
              <a:t> with the observed discharge. Below that is the resultant Pearson’s Correlation </a:t>
            </a:r>
            <a:r>
              <a:rPr lang="en-US" baseline="0" dirty="0" err="1" smtClean="0"/>
              <a:t>Coeffient</a:t>
            </a:r>
            <a:r>
              <a:rPr lang="en-US" baseline="0" dirty="0" smtClean="0"/>
              <a:t> value as well as the p-value. Pearson’s R values can range from 0 to 1, with values closer to 1 indicating higher correlation. P-value is a measure of statistical significance, also ranging from 0 to 1, where values closer to 0 indicate greater statistical significance.</a:t>
            </a:r>
            <a:endParaRPr lang="es-CL"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668978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spcBef>
                <a:spcPts val="0"/>
              </a:spcBef>
              <a:buNone/>
            </a:pPr>
            <a:r>
              <a:rPr lang="en-US" dirty="0"/>
              <a:t>BB</a:t>
            </a:r>
          </a:p>
          <a:p>
            <a:pPr lvl="0">
              <a:spcBef>
                <a:spcPts val="0"/>
              </a:spcBef>
              <a:buNone/>
            </a:pPr>
            <a:endParaRPr lang="en-US" dirty="0"/>
          </a:p>
          <a:p>
            <a:pPr lvl="0">
              <a:spcBef>
                <a:spcPts val="0"/>
              </a:spcBef>
              <a:buNone/>
            </a:pPr>
            <a:r>
              <a:rPr lang="en-US" dirty="0"/>
              <a:t>These are</a:t>
            </a:r>
            <a:r>
              <a:rPr lang="en-US" baseline="0" dirty="0"/>
              <a:t> two graphics show </a:t>
            </a:r>
            <a:r>
              <a:rPr lang="en-US" i="1" baseline="0" dirty="0"/>
              <a:t>in situ</a:t>
            </a:r>
            <a:r>
              <a:rPr lang="en-US" i="0" baseline="0" dirty="0"/>
              <a:t> data compared against two of the independent environmental variables for the month of February from 2000 – 2017 and 2002 – 2017, respectively. Pearson’s </a:t>
            </a:r>
            <a:r>
              <a:rPr lang="en-US" i="1" baseline="0" dirty="0"/>
              <a:t>r </a:t>
            </a:r>
            <a:r>
              <a:rPr lang="en-US" i="0" baseline="0" dirty="0"/>
              <a:t> values and </a:t>
            </a:r>
            <a:r>
              <a:rPr lang="en-US" i="1" baseline="0" dirty="0"/>
              <a:t>p</a:t>
            </a:r>
            <a:r>
              <a:rPr lang="en-US" i="0" baseline="0" dirty="0"/>
              <a:t>-values are reported along with each chart. The </a:t>
            </a:r>
            <a:r>
              <a:rPr lang="en-US" i="1" baseline="0" dirty="0"/>
              <a:t>r</a:t>
            </a:r>
            <a:r>
              <a:rPr lang="en-US" i="0" baseline="0" dirty="0"/>
              <a:t> values describe the linear correlation of the two variables on a scale of -1 to +1, with -1 being strong negative correlation, +1 being strong positive correlation, and 0 being no correlation. The </a:t>
            </a:r>
            <a:r>
              <a:rPr lang="en-US" i="1" baseline="0" dirty="0"/>
              <a:t>p</a:t>
            </a:r>
            <a:r>
              <a:rPr lang="en-US" i="0" baseline="0" dirty="0"/>
              <a:t>-value is a measure of the statistical significance of the </a:t>
            </a:r>
            <a:r>
              <a:rPr lang="en-US" i="1" baseline="0" dirty="0"/>
              <a:t>r</a:t>
            </a:r>
            <a:r>
              <a:rPr lang="en-US" i="0" baseline="0" dirty="0"/>
              <a:t> value. Traditionally </a:t>
            </a:r>
            <a:r>
              <a:rPr lang="en-US" i="1" baseline="0" dirty="0"/>
              <a:t>p</a:t>
            </a:r>
            <a:r>
              <a:rPr lang="en-US" i="0" baseline="0" dirty="0"/>
              <a:t>-values of 0.01 and 0.05 are considered statistically significant, thus, we can say that precipitation is not particularly correlated to river discharge in the time period, and that snow cover is moderately positively correlated with river discharge and this correlation is also statistically significant.</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15</a:t>
            </a:fld>
            <a:endParaRPr lang="en-US"/>
          </a:p>
        </p:txBody>
      </p:sp>
    </p:spTree>
    <p:extLst>
      <p:ext uri="{BB962C8B-B14F-4D97-AF65-F5344CB8AC3E}">
        <p14:creationId xmlns:p14="http://schemas.microsoft.com/office/powerpoint/2010/main" val="33542478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spcBef>
                <a:spcPts val="0"/>
              </a:spcBef>
              <a:buNone/>
            </a:pPr>
            <a:r>
              <a:rPr lang="en-US" dirty="0"/>
              <a:t>BB</a:t>
            </a:r>
          </a:p>
          <a:p>
            <a:pPr lvl="0">
              <a:spcBef>
                <a:spcPts val="0"/>
              </a:spcBef>
              <a:buNone/>
            </a:pPr>
            <a:endParaRPr lang="en-US" dirty="0"/>
          </a:p>
          <a:p>
            <a:pPr lvl="0">
              <a:spcBef>
                <a:spcPts val="0"/>
              </a:spcBef>
              <a:buNone/>
            </a:pPr>
            <a:r>
              <a:rPr lang="en-US" dirty="0"/>
              <a:t>The nex</a:t>
            </a:r>
            <a:r>
              <a:rPr lang="en-US" baseline="0" dirty="0"/>
              <a:t>t two charts detail snow water equivalent and soil moisture, in comparison to </a:t>
            </a:r>
            <a:r>
              <a:rPr lang="en-US" i="1" baseline="0" dirty="0"/>
              <a:t>in situ</a:t>
            </a:r>
            <a:r>
              <a:rPr lang="en-US" i="0" baseline="0" dirty="0"/>
              <a:t> river discharge measurements for the month of February from 2003 – 2017 and 2015 – 2016, respectively. Snow water equivalent is strongly correlated with river discharge with an </a:t>
            </a:r>
            <a:r>
              <a:rPr lang="en-US" i="1" baseline="0" dirty="0"/>
              <a:t>r</a:t>
            </a:r>
            <a:r>
              <a:rPr lang="en-US" i="0" baseline="0" dirty="0"/>
              <a:t> value of 0.633 and this correlation is statistically significant at a </a:t>
            </a:r>
            <a:r>
              <a:rPr lang="en-US" i="1" baseline="0" dirty="0"/>
              <a:t>p</a:t>
            </a:r>
            <a:r>
              <a:rPr lang="en-US" i="0" baseline="0" dirty="0"/>
              <a:t>-value of 0.037. Soil Moisture is not particularly correlated with river discharge with an </a:t>
            </a:r>
            <a:r>
              <a:rPr lang="en-US" i="1" baseline="0" dirty="0"/>
              <a:t>r</a:t>
            </a:r>
            <a:r>
              <a:rPr lang="en-US" i="0" baseline="0" dirty="0"/>
              <a:t> value of -0.135 and this correlation is not at all statistically significant with a </a:t>
            </a:r>
            <a:r>
              <a:rPr lang="en-US" i="1" baseline="0" dirty="0"/>
              <a:t>p</a:t>
            </a:r>
            <a:r>
              <a:rPr lang="en-US" i="0" baseline="0" dirty="0"/>
              <a:t>-value of 0.914.</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16</a:t>
            </a:fld>
            <a:endParaRPr lang="en-US"/>
          </a:p>
        </p:txBody>
      </p:sp>
    </p:spTree>
    <p:extLst>
      <p:ext uri="{BB962C8B-B14F-4D97-AF65-F5344CB8AC3E}">
        <p14:creationId xmlns:p14="http://schemas.microsoft.com/office/powerpoint/2010/main" val="3499053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spcBef>
                <a:spcPts val="0"/>
              </a:spcBef>
              <a:buNone/>
            </a:pPr>
            <a:r>
              <a:rPr lang="en-US" dirty="0"/>
              <a:t>BB</a:t>
            </a:r>
          </a:p>
          <a:p>
            <a:pPr lvl="0">
              <a:spcBef>
                <a:spcPts val="0"/>
              </a:spcBef>
              <a:buNone/>
            </a:pPr>
            <a:endParaRPr lang="en-US" dirty="0"/>
          </a:p>
          <a:p>
            <a:pPr lvl="0">
              <a:spcBef>
                <a:spcPts val="0"/>
              </a:spcBef>
              <a:buNone/>
            </a:pPr>
            <a:r>
              <a:rPr lang="en-US" dirty="0"/>
              <a:t>The final graph</a:t>
            </a:r>
            <a:r>
              <a:rPr lang="en-US" baseline="0" dirty="0"/>
              <a:t> details the correlation between surface temperature and river discharge for the month of February from 2001 – 2017. The two variables have very little correlation with a </a:t>
            </a:r>
            <a:r>
              <a:rPr lang="en-US" i="1" baseline="0" dirty="0"/>
              <a:t>r</a:t>
            </a:r>
            <a:r>
              <a:rPr lang="en-US" i="0" baseline="0" dirty="0"/>
              <a:t> value of -0.179 and a </a:t>
            </a:r>
            <a:r>
              <a:rPr lang="en-US" i="1" baseline="0" dirty="0"/>
              <a:t>p</a:t>
            </a:r>
            <a:r>
              <a:rPr lang="en-US" i="0" baseline="0" dirty="0"/>
              <a:t>-value of 0.541. Each of the correlations offers different information for users, as well as environmental factors to focus predictive methods on in the future. For example, if users discovered a high correlation between snow water equivalent and river discharge (which there appears to be), he or she may focus future efforts in further increasing the accuracy of SWE estimates by taking </a:t>
            </a:r>
            <a:r>
              <a:rPr lang="en-US" i="1" baseline="0" dirty="0"/>
              <a:t>in situ</a:t>
            </a:r>
            <a:r>
              <a:rPr lang="en-US" i="0" baseline="0" dirty="0"/>
              <a:t> measurements, along with those taken </a:t>
            </a:r>
            <a:r>
              <a:rPr lang="en-US" i="0" baseline="0"/>
              <a:t>by AMSR-E and AMSR2. </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17</a:t>
            </a:fld>
            <a:endParaRPr lang="en-US"/>
          </a:p>
        </p:txBody>
      </p:sp>
    </p:spTree>
    <p:extLst>
      <p:ext uri="{BB962C8B-B14F-4D97-AF65-F5344CB8AC3E}">
        <p14:creationId xmlns:p14="http://schemas.microsoft.com/office/powerpoint/2010/main" val="40363183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spcBef>
                <a:spcPts val="0"/>
              </a:spcBef>
              <a:buNone/>
            </a:pPr>
            <a:r>
              <a:rPr lang="en-US" dirty="0"/>
              <a:t>MW</a:t>
            </a:r>
          </a:p>
          <a:p>
            <a:pPr lvl="0">
              <a:spcBef>
                <a:spcPts val="0"/>
              </a:spcBef>
              <a:buNone/>
            </a:pPr>
            <a:endParaRPr lang="en-US" dirty="0"/>
          </a:p>
          <a:p>
            <a:pPr lvl="0">
              <a:spcBef>
                <a:spcPts val="0"/>
              </a:spcBef>
              <a:buNone/>
            </a:pPr>
            <a:r>
              <a:rPr lang="en-US" dirty="0"/>
              <a:t>The Chilean</a:t>
            </a:r>
            <a:r>
              <a:rPr lang="en-US" baseline="0" dirty="0"/>
              <a:t> Ministry of Agriculture can take the glacial extents, series trends, or correlations, from this Google Earth Engine tool and better inform/warn farmers within the Aconcagua region of potential water shortages, or areas of land to avoid expanding into due to reduced reservoirs.  </a:t>
            </a:r>
            <a:endParaRPr lang="en-US" dirty="0"/>
          </a:p>
          <a:p>
            <a:pPr lvl="0">
              <a:spcBef>
                <a:spcPts val="0"/>
              </a:spcBef>
              <a:buNone/>
            </a:pPr>
            <a:endParaRPr lang="en-US" dirty="0"/>
          </a:p>
          <a:p>
            <a:pPr lvl="0">
              <a:spcBef>
                <a:spcPts val="0"/>
              </a:spcBef>
              <a:buNone/>
            </a:pPr>
            <a:r>
              <a:rPr lang="en-US" dirty="0"/>
              <a:t>The Google</a:t>
            </a:r>
            <a:r>
              <a:rPr lang="en-US" baseline="0" dirty="0"/>
              <a:t> Earth Engine tool was built to allow future users to expand upon its capabilities. Given Chile’s unique geographic boundaries, there are a multitude of ecosystems throughout the country, requiring different types of inputs or analysis to thoroughly visualize and study an area of concern. With this in mind, the team created a detailed infrastructure within each of the modules. </a:t>
            </a:r>
          </a:p>
          <a:p>
            <a:pPr lvl="0">
              <a:spcBef>
                <a:spcPts val="0"/>
              </a:spcBef>
              <a:buNone/>
            </a:pPr>
            <a:endParaRPr lang="en-US" baseline="0" dirty="0"/>
          </a:p>
          <a:p>
            <a:pPr lvl="0">
              <a:spcBef>
                <a:spcPts val="0"/>
              </a:spcBef>
              <a:buNone/>
            </a:pPr>
            <a:r>
              <a:rPr lang="en-US" baseline="0" dirty="0"/>
              <a:t>Thank you for your time. </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18</a:t>
            </a:fld>
            <a:endParaRPr lang="en-US"/>
          </a:p>
        </p:txBody>
      </p:sp>
    </p:spTree>
    <p:extLst>
      <p:ext uri="{BB962C8B-B14F-4D97-AF65-F5344CB8AC3E}">
        <p14:creationId xmlns:p14="http://schemas.microsoft.com/office/powerpoint/2010/main" val="7237281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spcBef>
                <a:spcPts val="0"/>
              </a:spcBef>
              <a:buNone/>
            </a:pP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19</a:t>
            </a:fld>
            <a:endParaRPr lang="en-US"/>
          </a:p>
        </p:txBody>
      </p:sp>
    </p:spTree>
    <p:extLst>
      <p:ext uri="{BB962C8B-B14F-4D97-AF65-F5344CB8AC3E}">
        <p14:creationId xmlns:p14="http://schemas.microsoft.com/office/powerpoint/2010/main" val="1288444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Presenter:</a:t>
            </a:r>
            <a:r>
              <a:rPr lang="en-US" baseline="0" dirty="0"/>
              <a:t> bb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Study Area &amp; Time Period: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project focused</a:t>
            </a:r>
            <a:r>
              <a:rPr lang="en-US" baseline="0" dirty="0"/>
              <a:t> on the Aconcagua basin, located just north of the capital city of Santiago. The basin i</a:t>
            </a:r>
            <a:r>
              <a:rPr lang="en-US" dirty="0"/>
              <a:t>s characterized by eastern areas of glacier </a:t>
            </a:r>
            <a:r>
              <a:rPr lang="en-US" baseline="0" dirty="0"/>
              <a:t>in the high elevation Andes Mountain Range. These glaciers</a:t>
            </a:r>
            <a:r>
              <a:rPr lang="en-US" dirty="0"/>
              <a:t> supply meltwater runoff to the lower fertile river valleys.</a:t>
            </a:r>
            <a:r>
              <a:rPr lang="en-US" baseline="0" dirty="0"/>
              <a:t> Aconcagua is important to Chile’s national economy, as the Mediterranean-type climate supports fruit and agriculture farming practices and </a:t>
            </a:r>
            <a:r>
              <a:rPr lang="en-US" dirty="0"/>
              <a:t>is among the top three regions contributing to Chile’s gross domestic product (GDP). </a:t>
            </a:r>
          </a:p>
        </p:txBody>
      </p:sp>
      <p:sp>
        <p:nvSpPr>
          <p:cNvPr id="4" name="Slide Number Placeholder 3"/>
          <p:cNvSpPr>
            <a:spLocks noGrp="1"/>
          </p:cNvSpPr>
          <p:nvPr>
            <p:ph type="sldNum" sz="quarter" idx="10"/>
          </p:nvPr>
        </p:nvSpPr>
        <p:spPr/>
        <p:txBody>
          <a:bodyPr/>
          <a:lstStyle/>
          <a:p>
            <a:fld id="{0535C12C-436B-478B-9EA8-7D7AB2695871}" type="slidenum">
              <a:rPr lang="en-US" smtClean="0"/>
              <a:t>2</a:t>
            </a:fld>
            <a:endParaRPr lang="en-US"/>
          </a:p>
        </p:txBody>
      </p:sp>
    </p:spTree>
    <p:extLst>
      <p:ext uri="{BB962C8B-B14F-4D97-AF65-F5344CB8AC3E}">
        <p14:creationId xmlns:p14="http://schemas.microsoft.com/office/powerpoint/2010/main" val="782954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Calibri"/>
              <a:buNone/>
            </a:pPr>
            <a:r>
              <a:rPr lang="en-US" dirty="0"/>
              <a:t>Presenter:</a:t>
            </a:r>
            <a:r>
              <a:rPr lang="en-US" baseline="0" dirty="0"/>
              <a:t> mw</a:t>
            </a:r>
            <a:endParaRPr lang="en-US" dirty="0"/>
          </a:p>
          <a:p>
            <a:pPr marL="0" marR="0" lvl="0" indent="0" algn="l" rtl="0">
              <a:lnSpc>
                <a:spcPct val="100000"/>
              </a:lnSpc>
              <a:spcBef>
                <a:spcPts val="0"/>
              </a:spcBef>
              <a:spcAft>
                <a:spcPts val="0"/>
              </a:spcAft>
              <a:buClr>
                <a:schemeClr val="dk1"/>
              </a:buClr>
              <a:buSzPct val="25000"/>
              <a:buFont typeface="Calibri"/>
              <a:buNone/>
            </a:pPr>
            <a:endParaRPr lang="en-US" dirty="0"/>
          </a:p>
          <a:p>
            <a:pPr marL="0" marR="0" lvl="0" indent="0" algn="l" rtl="0">
              <a:lnSpc>
                <a:spcPct val="100000"/>
              </a:lnSpc>
              <a:spcBef>
                <a:spcPts val="0"/>
              </a:spcBef>
              <a:spcAft>
                <a:spcPts val="0"/>
              </a:spcAft>
              <a:buClr>
                <a:schemeClr val="dk1"/>
              </a:buClr>
              <a:buSzPct val="25000"/>
              <a:buFont typeface="Calibri"/>
              <a:buNone/>
            </a:pPr>
            <a:r>
              <a:rPr lang="en-US" dirty="0"/>
              <a:t>Community Concerns:</a:t>
            </a:r>
          </a:p>
          <a:p>
            <a:pPr marL="0" marR="0" lvl="0" indent="0" algn="l" rtl="0">
              <a:lnSpc>
                <a:spcPct val="100000"/>
              </a:lnSpc>
              <a:spcBef>
                <a:spcPts val="0"/>
              </a:spcBef>
              <a:spcAft>
                <a:spcPts val="0"/>
              </a:spcAft>
              <a:buClr>
                <a:schemeClr val="dk1"/>
              </a:buClr>
              <a:buSzPct val="25000"/>
              <a:buFont typeface="Calibri"/>
              <a:buNone/>
            </a:pPr>
            <a:r>
              <a:rPr lang="en-US" baseline="0" dirty="0"/>
              <a:t>Researchers partnered with the Chilean Ministry of Agriculture and the Agricultural Office of the Chilean Embassy. In recent years, Aconcagua has experienced </a:t>
            </a:r>
            <a:r>
              <a:rPr lang="en-US" dirty="0"/>
              <a:t>stressed hydrologic resources as a result of anomalous climate conditions and anthropogenic water consumption. 70 percent of all regional water is consumed by agricultural practices, and in 2011 the Chilean government</a:t>
            </a:r>
            <a:r>
              <a:rPr lang="en-US" baseline="0" dirty="0"/>
              <a:t> announced plans to increase the national land under irrigation by 57% by the year 2022.</a:t>
            </a:r>
            <a:endParaRPr lang="en-US" dirty="0"/>
          </a:p>
          <a:p>
            <a:pPr marL="0" marR="0" lvl="0" indent="0" algn="l" rtl="0">
              <a:lnSpc>
                <a:spcPct val="100000"/>
              </a:lnSpc>
              <a:spcBef>
                <a:spcPts val="0"/>
              </a:spcBef>
              <a:spcAft>
                <a:spcPts val="0"/>
              </a:spcAft>
              <a:buClr>
                <a:schemeClr val="dk1"/>
              </a:buClr>
              <a:buSzPct val="25000"/>
              <a:buFont typeface="Calibri"/>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r>
              <a:rPr lang="en-US" baseline="0" dirty="0"/>
              <a:t>Overall, the wet and cool w</a:t>
            </a:r>
            <a:r>
              <a:rPr lang="en-US" dirty="0"/>
              <a:t>inter months account for 80 percent of Aconcagua’s total annual precipitation, while dry</a:t>
            </a:r>
            <a:r>
              <a:rPr lang="en-US" baseline="0" dirty="0"/>
              <a:t>, warm </a:t>
            </a:r>
            <a:r>
              <a:rPr lang="en-US" dirty="0"/>
              <a:t>conditions prevail during the spring and summer months. Consequently, the basin depends on seasonal glacial accumulation to provide water storage for the dry season when up to 67 percent of water is derived from glacial runoff.</a:t>
            </a:r>
            <a:r>
              <a:rPr lang="en-US" baseline="0" dirty="0"/>
              <a:t> </a:t>
            </a:r>
            <a:r>
              <a:rPr lang="en-US" dirty="0"/>
              <a:t>Globally, weather intensification and the rising zero-degree isotherm are poised to threaten the stability and longevity of glacial water resources. In recent years, Chile has experienced periods of prolonged drought as well as glacier shrinkage. The Aconcagua basin is especially vulnerable to these changes as a consequence of its agricultural economies and reliance on sub-tropical glaciers for water resources. The</a:t>
            </a:r>
            <a:r>
              <a:rPr lang="en-US" baseline="0" dirty="0"/>
              <a:t> depletion of traditional water resources have forced some farmers to tap into ground water resources, a last resort. </a:t>
            </a:r>
          </a:p>
          <a:p>
            <a:pPr marL="0" marR="0" lvl="0" indent="0" algn="l" rtl="0">
              <a:lnSpc>
                <a:spcPct val="100000"/>
              </a:lnSpc>
              <a:spcBef>
                <a:spcPts val="0"/>
              </a:spcBef>
              <a:spcAft>
                <a:spcPts val="0"/>
              </a:spcAft>
              <a:buClr>
                <a:schemeClr val="dk1"/>
              </a:buClr>
              <a:buSzPct val="25000"/>
              <a:buFont typeface="Calibri"/>
              <a:buNone/>
            </a:pPr>
            <a:endParaRPr lang="en-US" dirty="0"/>
          </a:p>
          <a:p>
            <a:pPr marL="0" marR="0" lvl="0" indent="0" algn="l" rtl="0">
              <a:lnSpc>
                <a:spcPct val="100000"/>
              </a:lnSpc>
              <a:spcBef>
                <a:spcPts val="0"/>
              </a:spcBef>
              <a:spcAft>
                <a:spcPts val="0"/>
              </a:spcAft>
              <a:buClr>
                <a:schemeClr val="dk1"/>
              </a:buClr>
              <a:buSzPct val="25000"/>
              <a:buFont typeface="Calibri"/>
              <a:buNone/>
            </a:pPr>
            <a:r>
              <a:rPr lang="en-US" dirty="0"/>
              <a:t>Image</a:t>
            </a:r>
            <a:r>
              <a:rPr lang="en-US" baseline="0" dirty="0"/>
              <a:t> Citations:</a:t>
            </a:r>
            <a:endParaRPr lang="en-US" dirty="0"/>
          </a:p>
          <a:p>
            <a:pPr marL="0" marR="0" lvl="0" indent="0" algn="l" rtl="0">
              <a:lnSpc>
                <a:spcPct val="100000"/>
              </a:lnSpc>
              <a:spcBef>
                <a:spcPts val="0"/>
              </a:spcBef>
              <a:spcAft>
                <a:spcPts val="0"/>
              </a:spcAft>
              <a:buClr>
                <a:schemeClr val="dk1"/>
              </a:buClr>
              <a:buSzPct val="25000"/>
              <a:buFont typeface="Calibri"/>
              <a:buNone/>
            </a:pPr>
            <a:r>
              <a:rPr lang="en-US" dirty="0"/>
              <a:t>Drought:</a:t>
            </a:r>
            <a:r>
              <a:rPr lang="en-US" baseline="0" dirty="0"/>
              <a:t> https://</a:t>
            </a:r>
            <a:r>
              <a:rPr lang="en-US" baseline="0" dirty="0" err="1"/>
              <a:t>www.pexels.com</a:t>
            </a:r>
            <a:r>
              <a:rPr lang="en-US" baseline="0" dirty="0"/>
              <a:t>/photo/earth-dry-brown-soil-36016/</a:t>
            </a:r>
          </a:p>
          <a:p>
            <a:pPr marL="0" marR="0" lvl="0" indent="0" algn="l" rtl="0">
              <a:lnSpc>
                <a:spcPct val="100000"/>
              </a:lnSpc>
              <a:spcBef>
                <a:spcPts val="0"/>
              </a:spcBef>
              <a:spcAft>
                <a:spcPts val="0"/>
              </a:spcAft>
              <a:buClr>
                <a:schemeClr val="dk1"/>
              </a:buClr>
              <a:buSzPct val="25000"/>
              <a:buFont typeface="Calibri"/>
              <a:buNone/>
            </a:pPr>
            <a:r>
              <a:rPr lang="en-US" baseline="0" dirty="0"/>
              <a:t>Ice Melt: </a:t>
            </a:r>
            <a:r>
              <a:rPr lang="en-US" sz="1200" b="0" i="0" u="none" strike="noStrike" kern="1200" cap="none" dirty="0">
                <a:solidFill>
                  <a:schemeClr val="dk1"/>
                </a:solidFill>
                <a:effectLst/>
                <a:latin typeface="Calibri"/>
                <a:ea typeface="Calibri"/>
                <a:cs typeface="Calibri"/>
                <a:sym typeface="Calibri"/>
              </a:rPr>
              <a:t>https://</a:t>
            </a:r>
            <a:r>
              <a:rPr lang="en-US" sz="1200" b="0" i="0" u="none" strike="noStrike" kern="1200" cap="none" dirty="0" err="1">
                <a:solidFill>
                  <a:schemeClr val="dk1"/>
                </a:solidFill>
                <a:effectLst/>
                <a:latin typeface="Calibri"/>
                <a:ea typeface="Calibri"/>
                <a:cs typeface="Calibri"/>
                <a:sym typeface="Calibri"/>
              </a:rPr>
              <a:t>www.pexels.com</a:t>
            </a:r>
            <a:r>
              <a:rPr lang="en-US" sz="1200" b="0" i="0" u="none" strike="noStrike" kern="1200" cap="none" dirty="0">
                <a:solidFill>
                  <a:schemeClr val="dk1"/>
                </a:solidFill>
                <a:effectLst/>
                <a:latin typeface="Calibri"/>
                <a:ea typeface="Calibri"/>
                <a:cs typeface="Calibri"/>
                <a:sym typeface="Calibri"/>
              </a:rPr>
              <a:t>/photo/tree-branch-covered-with-frosted-ice-40802/</a:t>
            </a:r>
            <a:r>
              <a:rPr lang="en-US" dirty="0"/>
              <a:t> </a:t>
            </a:r>
            <a:endParaRPr lang="en-US" baseline="0" dirty="0"/>
          </a:p>
          <a:p>
            <a:pPr marL="0" marR="0" lvl="0" indent="0" algn="l" rtl="0">
              <a:lnSpc>
                <a:spcPct val="100000"/>
              </a:lnSpc>
              <a:spcBef>
                <a:spcPts val="0"/>
              </a:spcBef>
              <a:spcAft>
                <a:spcPts val="0"/>
              </a:spcAft>
              <a:buClr>
                <a:schemeClr val="dk1"/>
              </a:buClr>
              <a:buSzPct val="25000"/>
              <a:buFont typeface="Calibri"/>
              <a:buNone/>
            </a:pPr>
            <a:r>
              <a:rPr lang="en-US" baseline="0" dirty="0"/>
              <a:t>Ag: </a:t>
            </a:r>
            <a:r>
              <a:rPr lang="en-US" sz="1200" b="0" i="0" u="none" strike="noStrike" kern="1200" cap="none" dirty="0">
                <a:solidFill>
                  <a:schemeClr val="dk1"/>
                </a:solidFill>
                <a:effectLst/>
                <a:latin typeface="Calibri"/>
                <a:ea typeface="Calibri"/>
                <a:cs typeface="Calibri"/>
                <a:sym typeface="Calibri"/>
              </a:rPr>
              <a:t>https://</a:t>
            </a:r>
            <a:r>
              <a:rPr lang="en-US" sz="1200" b="0" i="0" u="none" strike="noStrike" kern="1200" cap="none" dirty="0" err="1">
                <a:solidFill>
                  <a:schemeClr val="dk1"/>
                </a:solidFill>
                <a:effectLst/>
                <a:latin typeface="Calibri"/>
                <a:ea typeface="Calibri"/>
                <a:cs typeface="Calibri"/>
                <a:sym typeface="Calibri"/>
              </a:rPr>
              <a:t>www.pexels.com</a:t>
            </a:r>
            <a:r>
              <a:rPr lang="en-US" sz="1200" b="0" i="0" u="none" strike="noStrike" kern="1200" cap="none" dirty="0">
                <a:solidFill>
                  <a:schemeClr val="dk1"/>
                </a:solidFill>
                <a:effectLst/>
                <a:latin typeface="Calibri"/>
                <a:ea typeface="Calibri"/>
                <a:cs typeface="Calibri"/>
                <a:sym typeface="Calibri"/>
              </a:rPr>
              <a:t>/photo/grapes-vineyard-wine-sky-21393/</a:t>
            </a:r>
            <a:r>
              <a:rPr lang="en-US" dirty="0"/>
              <a:t> </a:t>
            </a:r>
          </a:p>
          <a:p>
            <a:pPr marL="0" marR="0" lvl="0" indent="0" algn="l" rtl="0">
              <a:lnSpc>
                <a:spcPct val="100000"/>
              </a:lnSpc>
              <a:spcBef>
                <a:spcPts val="0"/>
              </a:spcBef>
              <a:spcAft>
                <a:spcPts val="0"/>
              </a:spcAft>
              <a:buClr>
                <a:schemeClr val="dk1"/>
              </a:buClr>
              <a:buSzPct val="25000"/>
              <a:buFont typeface="Calibri"/>
              <a:buNone/>
            </a:pPr>
            <a:r>
              <a:rPr lang="en-US" baseline="0" dirty="0"/>
              <a:t>Urban: </a:t>
            </a:r>
            <a:r>
              <a:rPr lang="en-US" sz="1200" b="0" i="0" u="none" strike="noStrike" kern="1200" cap="none" dirty="0">
                <a:solidFill>
                  <a:schemeClr val="dk1"/>
                </a:solidFill>
                <a:effectLst/>
                <a:latin typeface="Calibri"/>
                <a:ea typeface="Calibri"/>
                <a:cs typeface="Calibri"/>
                <a:sym typeface="Calibri"/>
              </a:rPr>
              <a:t>https://</a:t>
            </a:r>
            <a:r>
              <a:rPr lang="en-US" sz="1200" b="0" i="0" u="none" strike="noStrike" kern="1200" cap="none" dirty="0" err="1">
                <a:solidFill>
                  <a:schemeClr val="dk1"/>
                </a:solidFill>
                <a:effectLst/>
                <a:latin typeface="Calibri"/>
                <a:ea typeface="Calibri"/>
                <a:cs typeface="Calibri"/>
                <a:sym typeface="Calibri"/>
              </a:rPr>
              <a:t>www.pexels.com</a:t>
            </a:r>
            <a:r>
              <a:rPr lang="en-US" sz="1200" b="0" i="0" u="none" strike="noStrike" kern="1200" cap="none" dirty="0">
                <a:solidFill>
                  <a:schemeClr val="dk1"/>
                </a:solidFill>
                <a:effectLst/>
                <a:latin typeface="Calibri"/>
                <a:ea typeface="Calibri"/>
                <a:cs typeface="Calibri"/>
                <a:sym typeface="Calibri"/>
              </a:rPr>
              <a:t>/photo/outdoor-defocused-aerial-urban-501123/</a:t>
            </a:r>
            <a:r>
              <a:rPr lang="en-US" dirty="0"/>
              <a:t> </a:t>
            </a:r>
            <a:endParaRPr lang="en-US" baseline="0" dirty="0"/>
          </a:p>
        </p:txBody>
      </p:sp>
      <p:sp>
        <p:nvSpPr>
          <p:cNvPr id="4" name="Slide Number Placeholder 3"/>
          <p:cNvSpPr>
            <a:spLocks noGrp="1"/>
          </p:cNvSpPr>
          <p:nvPr>
            <p:ph type="sldNum" sz="quarter" idx="10"/>
          </p:nvPr>
        </p:nvSpPr>
        <p:spPr/>
        <p:txBody>
          <a:bodyPr/>
          <a:lstStyle/>
          <a:p>
            <a:fld id="{0535C12C-436B-478B-9EA8-7D7AB2695871}" type="slidenum">
              <a:rPr lang="en-US" smtClean="0"/>
              <a:t>3</a:t>
            </a:fld>
            <a:endParaRPr lang="en-US"/>
          </a:p>
        </p:txBody>
      </p:sp>
    </p:spTree>
    <p:extLst>
      <p:ext uri="{BB962C8B-B14F-4D97-AF65-F5344CB8AC3E}">
        <p14:creationId xmlns:p14="http://schemas.microsoft.com/office/powerpoint/2010/main" val="20669740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spcBef>
                <a:spcPts val="0"/>
              </a:spcBef>
              <a:buNone/>
            </a:pPr>
            <a:r>
              <a:rPr lang="en-US" dirty="0"/>
              <a:t>Presenter:</a:t>
            </a:r>
            <a:r>
              <a:rPr lang="en-US" baseline="0" dirty="0"/>
              <a:t> mw</a:t>
            </a:r>
            <a:endParaRPr lang="en-US" dirty="0"/>
          </a:p>
          <a:p>
            <a:pPr lvl="0">
              <a:spcBef>
                <a:spcPts val="0"/>
              </a:spcBef>
              <a:buNone/>
            </a:pPr>
            <a:endParaRPr lang="en-US" dirty="0"/>
          </a:p>
          <a:p>
            <a:pPr lvl="0">
              <a:spcBef>
                <a:spcPts val="0"/>
              </a:spcBef>
              <a:buNone/>
            </a:pPr>
            <a:r>
              <a:rPr lang="en-US" dirty="0"/>
              <a:t>As</a:t>
            </a:r>
            <a:r>
              <a:rPr lang="en-US" baseline="0" dirty="0"/>
              <a:t> a result of concerns articulated by the Chilean Ministry of Agriculture, the project aims to aide in decision-making processes by leveraging NASA Earth observations to enhance the Ministry’s understanding of water resource availability via real-time monitoring of hydrologic indicators and glacial extents. The video is a representation of glacial extent in the Aconcagua watershed on a seasonal basis, and how rapidly the amount of present ice versus meltwater, can change. This image highlights the objectives of this project well, as the team customized their cloud-based tools to keep up with these annual and interannual variations. </a:t>
            </a: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endParaRPr lang="en-US" baseline="0"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837553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spcBef>
                <a:spcPts val="0"/>
              </a:spcBef>
              <a:buClr>
                <a:schemeClr val="dk1"/>
              </a:buClr>
              <a:buSzPct val="25000"/>
              <a:buFont typeface="Arial"/>
              <a:buNone/>
            </a:pPr>
            <a:r>
              <a:rPr lang="en-US" dirty="0"/>
              <a:t>Presenter:</a:t>
            </a:r>
            <a:r>
              <a:rPr lang="en-US" baseline="0" dirty="0"/>
              <a:t> mw</a:t>
            </a:r>
          </a:p>
          <a:p>
            <a:pPr lvl="0">
              <a:spcBef>
                <a:spcPts val="0"/>
              </a:spcBef>
              <a:buClr>
                <a:schemeClr val="dk1"/>
              </a:buClr>
              <a:buSzPct val="25000"/>
              <a:buFont typeface="Arial"/>
              <a:buNone/>
            </a:pPr>
            <a:endParaRPr lang="en-US" dirty="0"/>
          </a:p>
          <a:p>
            <a:pPr lvl="0">
              <a:spcBef>
                <a:spcPts val="0"/>
              </a:spcBef>
              <a:buClr>
                <a:schemeClr val="dk1"/>
              </a:buClr>
              <a:buSzPct val="25000"/>
              <a:buFont typeface="Arial"/>
              <a:buNone/>
            </a:pPr>
            <a:r>
              <a:rPr lang="en-US" dirty="0"/>
              <a:t>These NASA sensors</a:t>
            </a:r>
            <a:r>
              <a:rPr lang="en-US" baseline="0" dirty="0"/>
              <a:t> and satellites were integrated into certain modules within the team’s Google Earth Engine tool. Atmospherically corrected Landsat 4/5 and Landsat 8 imagery was used in the supervised classification and Kendall’s Tau correlation tools. This suite of sensors/satellites has the longest duration of imaging, making it ideal for considering glacial conditions from the 1980’s all the way to present day. SMAP, Terra, Aqua, and TRMM satellites, and their sensors used in this project, provided the independent variables in the Pearson’s correlation module.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citation:</a:t>
            </a:r>
            <a:r>
              <a:rPr lang="en-US" baseline="0" dirty="0"/>
              <a:t> </a:t>
            </a:r>
            <a:r>
              <a:rPr lang="en-US" dirty="0"/>
              <a:t>http://www.publicdomainpictures.net/view-image.php?image=67167</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753953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To conduct our analysis, we used the Google Earth Engine. This code-based platform is a recent cloud-based geospatial analysis tool that allows users to access, import, and and analyze large quantities of data due to its server-side processing. </a:t>
            </a:r>
            <a:r>
              <a:rPr lang="en-US" sz="1200" b="0" i="0" u="none" strike="noStrike" kern="1200" cap="none" baseline="0" dirty="0">
                <a:solidFill>
                  <a:schemeClr val="dk1"/>
                </a:solidFill>
                <a:effectLst/>
                <a:latin typeface="Calibri"/>
                <a:ea typeface="Calibri"/>
                <a:cs typeface="Calibri"/>
                <a:sym typeface="Calibri"/>
              </a:rPr>
              <a:t>Google Earth Engine</a:t>
            </a:r>
            <a:r>
              <a:rPr lang="en-US" sz="1200" b="0" i="0" u="none" strike="noStrike" kern="1200" cap="none" dirty="0">
                <a:solidFill>
                  <a:schemeClr val="dk1"/>
                </a:solidFill>
                <a:effectLst/>
                <a:latin typeface="Calibri"/>
                <a:ea typeface="Calibri"/>
                <a:cs typeface="Calibri"/>
                <a:sym typeface="Calibri"/>
              </a:rPr>
              <a:t> has the potential to transform the way in which geospatial information is studied and disseminated</a:t>
            </a:r>
            <a:r>
              <a:rPr lang="en-US" sz="1200" b="0" i="0" u="none" strike="noStrike" kern="1200" cap="none" baseline="0" dirty="0">
                <a:solidFill>
                  <a:schemeClr val="dk1"/>
                </a:solidFill>
                <a:effectLst/>
                <a:latin typeface="Calibri"/>
                <a:ea typeface="Calibri"/>
                <a:cs typeface="Calibri"/>
                <a:sym typeface="Calibri"/>
              </a:rPr>
              <a:t> by</a:t>
            </a:r>
            <a:r>
              <a:rPr lang="en-US" sz="1200" b="0" i="0" u="none" strike="noStrike" kern="1200" cap="none" dirty="0">
                <a:solidFill>
                  <a:schemeClr val="dk1"/>
                </a:solidFill>
                <a:effectLst/>
                <a:latin typeface="Calibri"/>
                <a:ea typeface="Calibri"/>
                <a:cs typeface="Calibri"/>
                <a:sym typeface="Calibri"/>
              </a:rPr>
              <a:t> improving upon the accessibility and breadth of data currently available.</a:t>
            </a: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Image source: https://en.wikipedia.org/wiki/File:Crops_Kansas_AST_20010624.jpg</a:t>
            </a:r>
            <a:endParaRPr lang="en-US"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6</a:t>
            </a:fld>
            <a:endParaRPr lang="en-US"/>
          </a:p>
        </p:txBody>
      </p:sp>
    </p:spTree>
    <p:extLst>
      <p:ext uri="{BB962C8B-B14F-4D97-AF65-F5344CB8AC3E}">
        <p14:creationId xmlns:p14="http://schemas.microsoft.com/office/powerpoint/2010/main" val="5021868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spcBef>
                <a:spcPts val="0"/>
              </a:spcBef>
              <a:buNone/>
            </a:pPr>
            <a:r>
              <a:rPr lang="en-US" dirty="0"/>
              <a:t>Presenter</a:t>
            </a:r>
            <a:r>
              <a:rPr lang="en-US" baseline="0" dirty="0"/>
              <a:t> – </a:t>
            </a:r>
            <a:r>
              <a:rPr lang="en-US" baseline="0" dirty="0" err="1"/>
              <a:t>sd</a:t>
            </a:r>
            <a:endParaRPr lang="en-US" baseline="0" dirty="0"/>
          </a:p>
          <a:p>
            <a:pPr lvl="0">
              <a:spcBef>
                <a:spcPts val="0"/>
              </a:spcBef>
              <a:buNone/>
            </a:pPr>
            <a:endParaRPr lang="en-US" baseline="0" dirty="0"/>
          </a:p>
          <a:p>
            <a:pPr lvl="0">
              <a:spcBef>
                <a:spcPts val="0"/>
              </a:spcBef>
              <a:buNone/>
            </a:pPr>
            <a:r>
              <a:rPr lang="en-US" baseline="0" dirty="0"/>
              <a:t>Landsat datasets were the first to be examined and added into this study. As such, atmospheric correction and the conversion of raw pixel values (DN values) into spectral reflectances were carried out in Google Earth Engine; as the platform had these datasets, integration into the team’s tool was straightforward. MODIS snow cover and surface temperature products were also hosted on Google Earth Engine, making visualization and manipulation a matter of coding, as opposed to local processing. SMAP, AMSR-E, and AMSR2 needed to be downloaded from NASA’s </a:t>
            </a:r>
            <a:r>
              <a:rPr lang="en-US" baseline="0" dirty="0" err="1"/>
              <a:t>Earthdata</a:t>
            </a:r>
            <a:r>
              <a:rPr lang="en-US" baseline="0" dirty="0"/>
              <a:t> repository, uploaded to a cloud storage, then imported as Assets to Google Earth Engine.</a:t>
            </a:r>
          </a:p>
          <a:p>
            <a:pPr lvl="0">
              <a:spcBef>
                <a:spcPts val="0"/>
              </a:spcBef>
              <a:buNone/>
            </a:pPr>
            <a:endParaRPr lang="en-US" baseline="0" dirty="0"/>
          </a:p>
          <a:p>
            <a:pPr lvl="0">
              <a:spcBef>
                <a:spcPts val="0"/>
              </a:spcBef>
              <a:buNone/>
            </a:pPr>
            <a:r>
              <a:rPr lang="en-US" baseline="0" dirty="0"/>
              <a:t>Each of the 3 modules of the team’s tool had two broad phases that tasks were divided into. The classification module required the use of training points on Landsat imagery to ensure the spectral reflectances of ice and non ice were properly represented in the final output. Then, the classification was run to calculate total glacier extent for a user defined year. The trend analysis required that Landsat imagery from 1988-2017 be converted into NDSI index, where areas of ice and snow exhibit specific numeric values based on their spectral reflectances. Then, Kendall’s Tau was run on this indexed, 29 year time series to output continuous gains/losses of glacial trends. Finally, the correlation module transformed the data extracted from 5 independent variables (Precipitation, Snow Cover, Snow Water Equivalent, Soil Moisture, and Surface Temperature) into monthly values that could be compared against </a:t>
            </a:r>
            <a:r>
              <a:rPr lang="en-US" i="1" baseline="0" dirty="0"/>
              <a:t>in situ </a:t>
            </a:r>
            <a:r>
              <a:rPr lang="en-US" i="0" baseline="0" dirty="0"/>
              <a:t> river discharge data. These dependent and independent variables were then compared across time on a monthly and annual basis to produce correlations and the statistical significance of that correlation. </a:t>
            </a:r>
          </a:p>
          <a:p>
            <a:pPr lvl="0">
              <a:spcBef>
                <a:spcPts val="0"/>
              </a:spcBef>
              <a:buNone/>
            </a:pPr>
            <a:endParaRPr lang="en-US" i="0" baseline="0" dirty="0"/>
          </a:p>
          <a:p>
            <a:pPr lvl="0">
              <a:spcBef>
                <a:spcPts val="0"/>
              </a:spcBef>
              <a:buNone/>
            </a:pPr>
            <a:r>
              <a:rPr lang="en-US" i="0" baseline="0" dirty="0"/>
              <a:t>The results of each of these modules are available to the user in UI/console format.</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7</a:t>
            </a:fld>
            <a:endParaRPr lang="en-US"/>
          </a:p>
        </p:txBody>
      </p:sp>
    </p:spTree>
    <p:extLst>
      <p:ext uri="{BB962C8B-B14F-4D97-AF65-F5344CB8AC3E}">
        <p14:creationId xmlns:p14="http://schemas.microsoft.com/office/powerpoint/2010/main" val="12070240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spcBef>
                <a:spcPts val="0"/>
              </a:spcBef>
              <a:buNone/>
            </a:pPr>
            <a:r>
              <a:rPr lang="en-US" dirty="0"/>
              <a:t>Presenter</a:t>
            </a:r>
            <a:r>
              <a:rPr lang="en-US" baseline="0" dirty="0"/>
              <a:t> – </a:t>
            </a:r>
            <a:r>
              <a:rPr lang="en-US" baseline="0" dirty="0" err="1"/>
              <a:t>sd</a:t>
            </a:r>
            <a:endParaRPr lang="en-US" baseline="0" dirty="0"/>
          </a:p>
          <a:p>
            <a:pPr lvl="0">
              <a:spcBef>
                <a:spcPts val="0"/>
              </a:spcBef>
              <a:buNone/>
            </a:pPr>
            <a:endParaRPr lang="en-US" dirty="0"/>
          </a:p>
          <a:p>
            <a:pPr lvl="0">
              <a:spcBef>
                <a:spcPts val="0"/>
              </a:spcBef>
              <a:buNone/>
            </a:pPr>
            <a:r>
              <a:rPr lang="en-US" dirty="0" err="1"/>
              <a:t>Earthsearch</a:t>
            </a:r>
            <a:r>
              <a:rPr lang="en-US" dirty="0"/>
              <a:t>: https://search.earthdata.nasa.gov/</a:t>
            </a:r>
          </a:p>
          <a:p>
            <a:pPr lvl="0">
              <a:spcBef>
                <a:spcPts val="0"/>
              </a:spcBef>
              <a:buNone/>
            </a:pPr>
            <a:r>
              <a:rPr lang="en-US" dirty="0" err="1"/>
              <a:t>FireFox</a:t>
            </a:r>
            <a:r>
              <a:rPr lang="en-US" baseline="0" dirty="0"/>
              <a:t> Download Them All: http://www.downthemall.net/</a:t>
            </a:r>
          </a:p>
          <a:p>
            <a:pPr lvl="0">
              <a:spcBef>
                <a:spcPts val="0"/>
              </a:spcBef>
              <a:buNone/>
            </a:pPr>
            <a:r>
              <a:rPr lang="en-US" dirty="0"/>
              <a:t>Product Names: </a:t>
            </a:r>
            <a:r>
              <a:rPr lang="en-US" sz="1200" b="0" i="0" u="none" strike="noStrike" kern="1200" cap="none" dirty="0">
                <a:solidFill>
                  <a:schemeClr val="dk1"/>
                </a:solidFill>
                <a:effectLst/>
                <a:latin typeface="Calibri"/>
                <a:ea typeface="Calibri"/>
                <a:cs typeface="Calibri"/>
                <a:sym typeface="Calibri"/>
              </a:rPr>
              <a:t>MOD10A1.006 (MODIS/Terra Snow Cover Daily L3 Global 500m Grid), SPL3SMP_E (SMAP Enhanced L3 Radiometer Global Daily 9 km EASE-Grid Soil Moisture, Version 1), </a:t>
            </a:r>
            <a:r>
              <a:rPr lang="en-US" sz="1200" b="0" i="0" u="none" strike="noStrike" kern="1200" cap="none" dirty="0" err="1">
                <a:solidFill>
                  <a:schemeClr val="dk1"/>
                </a:solidFill>
                <a:effectLst/>
                <a:latin typeface="Calibri"/>
                <a:ea typeface="Calibri"/>
                <a:cs typeface="Calibri"/>
                <a:sym typeface="Calibri"/>
              </a:rPr>
              <a:t>AE_MoSno</a:t>
            </a:r>
            <a:r>
              <a:rPr lang="en-US" sz="1200" b="0" i="0" u="none" strike="noStrike" kern="1200" cap="none" dirty="0">
                <a:solidFill>
                  <a:schemeClr val="dk1"/>
                </a:solidFill>
                <a:effectLst/>
                <a:latin typeface="Calibri"/>
                <a:ea typeface="Calibri"/>
                <a:cs typeface="Calibri"/>
                <a:sym typeface="Calibri"/>
              </a:rPr>
              <a:t> (AMSR-E/Aqua Monthly L3 Global Snow Water Equivalent EASE-Grids, Version 2), (MOD11A1.006) MODIS/Terra Land Surface Temperature and Emissivity Daily L3 Global 1 km Grid SIN, TRMM Merged HQ/Infrared Precipitation</a:t>
            </a:r>
            <a:endParaRPr lang="en-US" dirty="0"/>
          </a:p>
          <a:p>
            <a:pPr lvl="0">
              <a:spcBef>
                <a:spcPts val="0"/>
              </a:spcBef>
              <a:buNone/>
            </a:pPr>
            <a:endParaRPr lang="en-US" dirty="0"/>
          </a:p>
          <a:p>
            <a:pPr lvl="0">
              <a:spcBef>
                <a:spcPts val="0"/>
              </a:spcBef>
              <a:buNone/>
            </a:pPr>
            <a:r>
              <a:rPr lang="en-US" dirty="0"/>
              <a:t>Imagery was either acquired</a:t>
            </a:r>
            <a:r>
              <a:rPr lang="en-US" baseline="0" dirty="0"/>
              <a:t> from NASA’s </a:t>
            </a:r>
            <a:r>
              <a:rPr lang="en-US" baseline="0" dirty="0" err="1"/>
              <a:t>Earthdata</a:t>
            </a:r>
            <a:r>
              <a:rPr lang="en-US" baseline="0" dirty="0"/>
              <a:t> repository or was available on Google Earth Engine’s public data repository. All imagery was mosaicked and clipped to our study area for final product generation (highlight true color RGB image in this slide, note location of the Andes on the eastern side of the image). </a:t>
            </a:r>
          </a:p>
          <a:p>
            <a:pPr lvl="0">
              <a:spcBef>
                <a:spcPts val="0"/>
              </a:spcBef>
              <a:buNone/>
            </a:pPr>
            <a:endParaRPr lang="en-US" dirty="0"/>
          </a:p>
          <a:p>
            <a:pPr lvl="0">
              <a:spcBef>
                <a:spcPts val="0"/>
              </a:spcBef>
              <a:buNone/>
            </a:pP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8</a:t>
            </a:fld>
            <a:endParaRPr lang="en-US"/>
          </a:p>
        </p:txBody>
      </p:sp>
    </p:spTree>
    <p:extLst>
      <p:ext uri="{BB962C8B-B14F-4D97-AF65-F5344CB8AC3E}">
        <p14:creationId xmlns:p14="http://schemas.microsoft.com/office/powerpoint/2010/main" val="21624579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spcBef>
                <a:spcPts val="0"/>
              </a:spcBef>
              <a:buNone/>
            </a:pPr>
            <a:r>
              <a:rPr lang="en-US" dirty="0"/>
              <a:t>Presenter: bb</a:t>
            </a:r>
          </a:p>
          <a:p>
            <a:pPr lvl="0">
              <a:spcBef>
                <a:spcPts val="0"/>
              </a:spcBef>
              <a:buNone/>
            </a:pPr>
            <a:endParaRPr lang="en-US" dirty="0"/>
          </a:p>
          <a:p>
            <a:pPr lvl="0">
              <a:spcBef>
                <a:spcPts val="0"/>
              </a:spcBef>
              <a:buNone/>
            </a:pPr>
            <a:r>
              <a:rPr lang="en-US" dirty="0"/>
              <a:t>Imagery</a:t>
            </a:r>
            <a:r>
              <a:rPr lang="en-US" baseline="0" dirty="0"/>
              <a:t> from </a:t>
            </a:r>
            <a:r>
              <a:rPr lang="en-US" baseline="0" dirty="0" err="1"/>
              <a:t>Landsats</a:t>
            </a:r>
            <a:r>
              <a:rPr lang="en-US" baseline="0" dirty="0"/>
              <a:t> 4, 5, and 8 required atmospheric correction and the conversion of raw pixel brightness values (DN) to spectral reflectances before analysis</a:t>
            </a:r>
          </a:p>
          <a:p>
            <a:pPr lvl="0">
              <a:spcBef>
                <a:spcPts val="0"/>
              </a:spcBef>
              <a:buNone/>
            </a:pPr>
            <a:endParaRPr lang="en-US" baseline="0" dirty="0"/>
          </a:p>
          <a:p>
            <a:pPr lvl="0">
              <a:spcBef>
                <a:spcPts val="0"/>
              </a:spcBef>
              <a:buNone/>
            </a:pPr>
            <a:r>
              <a:rPr lang="en-US" baseline="0" dirty="0"/>
              <a:t>The classification module uses training points to determine which parts of the Landsat imagery are and are not glaciers, based on spectral reflectances. These training points are then run through Google Earth Engine’s supervised classification module to produce the final map outputs for each of the possible years. </a:t>
            </a:r>
            <a:endParaRPr lang="en-US" dirty="0"/>
          </a:p>
          <a:p>
            <a:pPr lvl="0">
              <a:spcBef>
                <a:spcPts val="0"/>
              </a:spcBef>
              <a:buNone/>
            </a:pPr>
            <a:endParaRPr lang="en-US" dirty="0"/>
          </a:p>
          <a:p>
            <a:pPr lvl="0">
              <a:spcBef>
                <a:spcPts val="0"/>
              </a:spcBef>
              <a:buNone/>
            </a:pPr>
            <a:r>
              <a:rPr lang="en-US" dirty="0"/>
              <a:t>The images above represent</a:t>
            </a:r>
            <a:r>
              <a:rPr lang="en-US" baseline="0" dirty="0"/>
              <a:t> the 5 steps Google Earth Engine takes to run the supervised classification: Image 1 is a base map of the study area, Image 2 is the mosaicked and clipped Landsat scene, Image 3 shows the location of all training points which delineate different geographic features visible in the image, Image 4 is the resultant classified map, showing glaciated areas (blue) and non-glaciated areas (red), Image 5 shows the extent of our study area and where glaciers exist within.</a:t>
            </a:r>
            <a:endParaRPr lang="en-US" dirty="0"/>
          </a:p>
          <a:p>
            <a:pPr lvl="0">
              <a:spcBef>
                <a:spcPts val="0"/>
              </a:spcBef>
              <a:buNone/>
            </a:pP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9</a:t>
            </a:fld>
            <a:endParaRPr lang="en-US"/>
          </a:p>
        </p:txBody>
      </p:sp>
    </p:spTree>
    <p:extLst>
      <p:ext uri="{BB962C8B-B14F-4D97-AF65-F5344CB8AC3E}">
        <p14:creationId xmlns:p14="http://schemas.microsoft.com/office/powerpoint/2010/main" val="22192783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018517D-18E2-4836-9881-C8A6F0B54EB3}" type="datetimeFigureOut">
              <a:rPr lang="en-US" smtClean="0"/>
              <a:t>4/18/2018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CC1710-FDF1-4C97-8847-07FB18614F73}" type="slidenum">
              <a:rPr lang="en-US" smtClean="0"/>
              <a:t>‹#›</a:t>
            </a:fld>
            <a:endParaRPr lang="en-US"/>
          </a:p>
        </p:txBody>
      </p:sp>
    </p:spTree>
    <p:extLst>
      <p:ext uri="{BB962C8B-B14F-4D97-AF65-F5344CB8AC3E}">
        <p14:creationId xmlns:p14="http://schemas.microsoft.com/office/powerpoint/2010/main" val="3149392252"/>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018517D-18E2-4836-9881-C8A6F0B54EB3}" type="datetimeFigureOut">
              <a:rPr lang="en-US" smtClean="0"/>
              <a:t>4/18/2018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CC1710-FDF1-4C97-8847-07FB18614F73}" type="slidenum">
              <a:rPr lang="en-US" smtClean="0"/>
              <a:t>‹#›</a:t>
            </a:fld>
            <a:endParaRPr lang="en-US"/>
          </a:p>
        </p:txBody>
      </p:sp>
    </p:spTree>
    <p:extLst>
      <p:ext uri="{BB962C8B-B14F-4D97-AF65-F5344CB8AC3E}">
        <p14:creationId xmlns:p14="http://schemas.microsoft.com/office/powerpoint/2010/main" val="400680168"/>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018517D-18E2-4836-9881-C8A6F0B54EB3}" type="datetimeFigureOut">
              <a:rPr lang="en-US" smtClean="0"/>
              <a:t>4/18/2018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CC1710-FDF1-4C97-8847-07FB18614F73}" type="slidenum">
              <a:rPr lang="en-US" smtClean="0"/>
              <a:t>‹#›</a:t>
            </a:fld>
            <a:endParaRPr lang="en-US"/>
          </a:p>
        </p:txBody>
      </p:sp>
    </p:spTree>
    <p:extLst>
      <p:ext uri="{BB962C8B-B14F-4D97-AF65-F5344CB8AC3E}">
        <p14:creationId xmlns:p14="http://schemas.microsoft.com/office/powerpoint/2010/main" val="3238030164"/>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itle Slide">
    <p:spTree>
      <p:nvGrpSpPr>
        <p:cNvPr id="1" name="Shape 12"/>
        <p:cNvGrpSpPr/>
        <p:nvPr/>
      </p:nvGrpSpPr>
      <p:grpSpPr>
        <a:xfrm>
          <a:off x="0" y="0"/>
          <a:ext cx="0" cy="0"/>
          <a:chOff x="0" y="0"/>
          <a:chExt cx="0" cy="0"/>
        </a:xfrm>
      </p:grpSpPr>
    </p:spTree>
    <p:extLst>
      <p:ext uri="{BB962C8B-B14F-4D97-AF65-F5344CB8AC3E}">
        <p14:creationId xmlns:p14="http://schemas.microsoft.com/office/powerpoint/2010/main" val="17760903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2" name="Title 1"/>
          <p:cNvSpPr>
            <a:spLocks noGrp="1"/>
          </p:cNvSpPr>
          <p:nvPr>
            <p:ph type="title" hasCustomPrompt="1"/>
          </p:nvPr>
        </p:nvSpPr>
        <p:spPr>
          <a:xfrm>
            <a:off x="1000125" y="365124"/>
            <a:ext cx="9413277" cy="479425"/>
          </a:xfrm>
        </p:spPr>
        <p:txBody>
          <a:bodyPr>
            <a:noAutofit/>
          </a:bodyPr>
          <a:lstStyle>
            <a:lvl1pPr>
              <a:defRPr sz="4800" b="0">
                <a:solidFill>
                  <a:srgbClr val="75AADB"/>
                </a:solidFill>
              </a:defRPr>
            </a:lvl1pPr>
          </a:lstStyle>
          <a:p>
            <a:r>
              <a:rPr lang="en-US" dirty="0"/>
              <a:t>Slide Title</a:t>
            </a:r>
          </a:p>
        </p:txBody>
      </p:sp>
      <p:sp>
        <p:nvSpPr>
          <p:cNvPr id="9" name="Picture Placeholder 2"/>
          <p:cNvSpPr>
            <a:spLocks noGrp="1"/>
          </p:cNvSpPr>
          <p:nvPr>
            <p:ph type="pic" idx="10" hasCustomPrompt="1"/>
          </p:nvPr>
        </p:nvSpPr>
        <p:spPr>
          <a:xfrm>
            <a:off x="5183187" y="931498"/>
            <a:ext cx="7008813" cy="5880783"/>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1000125" y="931498"/>
            <a:ext cx="3743997" cy="588078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4" name="Rectangle 3"/>
          <p:cNvSpPr/>
          <p:nvPr userDrawn="1"/>
        </p:nvSpPr>
        <p:spPr>
          <a:xfrm>
            <a:off x="0" y="6812281"/>
            <a:ext cx="12192000" cy="45719"/>
          </a:xfrm>
          <a:prstGeom prst="rect">
            <a:avLst/>
          </a:prstGeom>
          <a:solidFill>
            <a:srgbClr val="75A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8613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2" name="Title 1"/>
          <p:cNvSpPr>
            <a:spLocks noGrp="1"/>
          </p:cNvSpPr>
          <p:nvPr>
            <p:ph type="title" hasCustomPrompt="1"/>
          </p:nvPr>
        </p:nvSpPr>
        <p:spPr>
          <a:xfrm>
            <a:off x="1000125" y="365124"/>
            <a:ext cx="9413277" cy="479425"/>
          </a:xfrm>
        </p:spPr>
        <p:txBody>
          <a:bodyPr>
            <a:noAutofit/>
          </a:bodyPr>
          <a:lstStyle>
            <a:lvl1pPr>
              <a:defRPr sz="4800" b="0">
                <a:solidFill>
                  <a:srgbClr val="75AADB"/>
                </a:solidFill>
              </a:defRPr>
            </a:lvl1pPr>
          </a:lstStyle>
          <a:p>
            <a:r>
              <a:rPr lang="en-US" dirty="0"/>
              <a:t>Slide Title</a:t>
            </a:r>
          </a:p>
        </p:txBody>
      </p:sp>
      <p:sp>
        <p:nvSpPr>
          <p:cNvPr id="9" name="Picture Placeholder 2"/>
          <p:cNvSpPr>
            <a:spLocks noGrp="1"/>
          </p:cNvSpPr>
          <p:nvPr>
            <p:ph type="pic" idx="10" hasCustomPrompt="1"/>
          </p:nvPr>
        </p:nvSpPr>
        <p:spPr>
          <a:xfrm>
            <a:off x="5183187" y="931498"/>
            <a:ext cx="7008813" cy="5880783"/>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1000125" y="931498"/>
            <a:ext cx="3743997" cy="588078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4" name="Rectangle 3"/>
          <p:cNvSpPr/>
          <p:nvPr userDrawn="1"/>
        </p:nvSpPr>
        <p:spPr>
          <a:xfrm>
            <a:off x="0" y="6812281"/>
            <a:ext cx="12192000" cy="45719"/>
          </a:xfrm>
          <a:prstGeom prst="rect">
            <a:avLst/>
          </a:prstGeom>
          <a:solidFill>
            <a:srgbClr val="75A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27300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2" name="Title 1"/>
          <p:cNvSpPr>
            <a:spLocks noGrp="1"/>
          </p:cNvSpPr>
          <p:nvPr>
            <p:ph type="title" hasCustomPrompt="1"/>
          </p:nvPr>
        </p:nvSpPr>
        <p:spPr>
          <a:xfrm>
            <a:off x="1000125" y="365124"/>
            <a:ext cx="9413277" cy="479425"/>
          </a:xfrm>
        </p:spPr>
        <p:txBody>
          <a:bodyPr>
            <a:noAutofit/>
          </a:bodyPr>
          <a:lstStyle>
            <a:lvl1pPr>
              <a:defRPr sz="4800" b="0">
                <a:solidFill>
                  <a:srgbClr val="75AADB"/>
                </a:solidFill>
              </a:defRPr>
            </a:lvl1pPr>
          </a:lstStyle>
          <a:p>
            <a:r>
              <a:rPr lang="en-US" dirty="0"/>
              <a:t>Slide Title</a:t>
            </a:r>
          </a:p>
        </p:txBody>
      </p:sp>
      <p:sp>
        <p:nvSpPr>
          <p:cNvPr id="9" name="Picture Placeholder 2"/>
          <p:cNvSpPr>
            <a:spLocks noGrp="1"/>
          </p:cNvSpPr>
          <p:nvPr>
            <p:ph type="pic" idx="10" hasCustomPrompt="1"/>
          </p:nvPr>
        </p:nvSpPr>
        <p:spPr>
          <a:xfrm>
            <a:off x="5183187" y="931498"/>
            <a:ext cx="7008813" cy="5880783"/>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1000125" y="931498"/>
            <a:ext cx="3743997" cy="588078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4" name="Rectangle 3"/>
          <p:cNvSpPr/>
          <p:nvPr userDrawn="1"/>
        </p:nvSpPr>
        <p:spPr>
          <a:xfrm>
            <a:off x="0" y="6812281"/>
            <a:ext cx="12192000" cy="45719"/>
          </a:xfrm>
          <a:prstGeom prst="rect">
            <a:avLst/>
          </a:prstGeom>
          <a:solidFill>
            <a:srgbClr val="75A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91822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018517D-18E2-4836-9881-C8A6F0B54EB3}" type="datetimeFigureOut">
              <a:rPr lang="en-US" smtClean="0"/>
              <a:t>4/18/2018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CC1710-FDF1-4C97-8847-07FB18614F73}" type="slidenum">
              <a:rPr lang="en-US" smtClean="0"/>
              <a:t>‹#›</a:t>
            </a:fld>
            <a:endParaRPr lang="en-US"/>
          </a:p>
        </p:txBody>
      </p:sp>
    </p:spTree>
    <p:extLst>
      <p:ext uri="{BB962C8B-B14F-4D97-AF65-F5344CB8AC3E}">
        <p14:creationId xmlns:p14="http://schemas.microsoft.com/office/powerpoint/2010/main" val="616398758"/>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018517D-18E2-4836-9881-C8A6F0B54EB3}" type="datetimeFigureOut">
              <a:rPr lang="en-US" smtClean="0"/>
              <a:t>4/18/2018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CC1710-FDF1-4C97-8847-07FB18614F73}" type="slidenum">
              <a:rPr lang="en-US" smtClean="0"/>
              <a:t>‹#›</a:t>
            </a:fld>
            <a:endParaRPr lang="en-US"/>
          </a:p>
        </p:txBody>
      </p:sp>
    </p:spTree>
    <p:extLst>
      <p:ext uri="{BB962C8B-B14F-4D97-AF65-F5344CB8AC3E}">
        <p14:creationId xmlns:p14="http://schemas.microsoft.com/office/powerpoint/2010/main" val="2949380162"/>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018517D-18E2-4836-9881-C8A6F0B54EB3}" type="datetimeFigureOut">
              <a:rPr lang="en-US" smtClean="0"/>
              <a:t>4/18/2018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CC1710-FDF1-4C97-8847-07FB18614F73}" type="slidenum">
              <a:rPr lang="en-US" smtClean="0"/>
              <a:t>‹#›</a:t>
            </a:fld>
            <a:endParaRPr lang="en-US"/>
          </a:p>
        </p:txBody>
      </p:sp>
    </p:spTree>
    <p:extLst>
      <p:ext uri="{BB962C8B-B14F-4D97-AF65-F5344CB8AC3E}">
        <p14:creationId xmlns:p14="http://schemas.microsoft.com/office/powerpoint/2010/main" val="1372073232"/>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018517D-18E2-4836-9881-C8A6F0B54EB3}" type="datetimeFigureOut">
              <a:rPr lang="en-US" smtClean="0"/>
              <a:t>4/18/2018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0CC1710-FDF1-4C97-8847-07FB18614F73}" type="slidenum">
              <a:rPr lang="en-US" smtClean="0"/>
              <a:t>‹#›</a:t>
            </a:fld>
            <a:endParaRPr lang="en-US"/>
          </a:p>
        </p:txBody>
      </p:sp>
    </p:spTree>
    <p:extLst>
      <p:ext uri="{BB962C8B-B14F-4D97-AF65-F5344CB8AC3E}">
        <p14:creationId xmlns:p14="http://schemas.microsoft.com/office/powerpoint/2010/main" val="1768569710"/>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018517D-18E2-4836-9881-C8A6F0B54EB3}" type="datetimeFigureOut">
              <a:rPr lang="en-US" smtClean="0"/>
              <a:t>4/18/2018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0CC1710-FDF1-4C97-8847-07FB18614F73}" type="slidenum">
              <a:rPr lang="en-US" smtClean="0"/>
              <a:t>‹#›</a:t>
            </a:fld>
            <a:endParaRPr lang="en-US"/>
          </a:p>
        </p:txBody>
      </p:sp>
    </p:spTree>
    <p:extLst>
      <p:ext uri="{BB962C8B-B14F-4D97-AF65-F5344CB8AC3E}">
        <p14:creationId xmlns:p14="http://schemas.microsoft.com/office/powerpoint/2010/main" val="2142697778"/>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18517D-18E2-4836-9881-C8A6F0B54EB3}" type="datetimeFigureOut">
              <a:rPr lang="en-US" smtClean="0"/>
              <a:t>4/18/2018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0CC1710-FDF1-4C97-8847-07FB18614F73}" type="slidenum">
              <a:rPr lang="en-US" smtClean="0"/>
              <a:t>‹#›</a:t>
            </a:fld>
            <a:endParaRPr lang="en-US"/>
          </a:p>
        </p:txBody>
      </p:sp>
    </p:spTree>
    <p:extLst>
      <p:ext uri="{BB962C8B-B14F-4D97-AF65-F5344CB8AC3E}">
        <p14:creationId xmlns:p14="http://schemas.microsoft.com/office/powerpoint/2010/main" val="2112088252"/>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018517D-18E2-4836-9881-C8A6F0B54EB3}" type="datetimeFigureOut">
              <a:rPr lang="en-US" smtClean="0"/>
              <a:t>4/18/2018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CC1710-FDF1-4C97-8847-07FB18614F73}" type="slidenum">
              <a:rPr lang="en-US" smtClean="0"/>
              <a:t>‹#›</a:t>
            </a:fld>
            <a:endParaRPr lang="en-US"/>
          </a:p>
        </p:txBody>
      </p:sp>
    </p:spTree>
    <p:extLst>
      <p:ext uri="{BB962C8B-B14F-4D97-AF65-F5344CB8AC3E}">
        <p14:creationId xmlns:p14="http://schemas.microsoft.com/office/powerpoint/2010/main" val="1197508699"/>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018517D-18E2-4836-9881-C8A6F0B54EB3}" type="datetimeFigureOut">
              <a:rPr lang="en-US" smtClean="0"/>
              <a:t>4/18/2018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CC1710-FDF1-4C97-8847-07FB18614F73}" type="slidenum">
              <a:rPr lang="en-US" smtClean="0"/>
              <a:t>‹#›</a:t>
            </a:fld>
            <a:endParaRPr lang="en-US"/>
          </a:p>
        </p:txBody>
      </p:sp>
    </p:spTree>
    <p:extLst>
      <p:ext uri="{BB962C8B-B14F-4D97-AF65-F5344CB8AC3E}">
        <p14:creationId xmlns:p14="http://schemas.microsoft.com/office/powerpoint/2010/main" val="4166769545"/>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18517D-18E2-4836-9881-C8A6F0B54EB3}" type="datetimeFigureOut">
              <a:rPr lang="en-US" smtClean="0"/>
              <a:t>4/18/2018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CC1710-FDF1-4C97-8847-07FB18614F73}" type="slidenum">
              <a:rPr lang="en-US" smtClean="0"/>
              <a:t>‹#›</a:t>
            </a:fld>
            <a:endParaRPr lang="en-US"/>
          </a:p>
        </p:txBody>
      </p:sp>
    </p:spTree>
    <p:extLst>
      <p:ext uri="{BB962C8B-B14F-4D97-AF65-F5344CB8AC3E}">
        <p14:creationId xmlns:p14="http://schemas.microsoft.com/office/powerpoint/2010/main" val="2201941741"/>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83" r:id="rId13"/>
    <p:sldLayoutId id="2147483685" r:id="rId14"/>
    <p:sldLayoutId id="2147483687" r:id="rId15"/>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jp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9.JPG"/><Relationship Id="rId4" Type="http://schemas.openxmlformats.org/officeDocument/2006/relationships/image" Target="../media/image8.JP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tiff"/></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27778"/>
          <a:stretch/>
        </p:blipFill>
        <p:spPr>
          <a:xfrm>
            <a:off x="-1" y="0"/>
            <a:ext cx="5274201" cy="6858000"/>
          </a:xfrm>
          <a:prstGeom prst="rect">
            <a:avLst/>
          </a:prstGeom>
        </p:spPr>
      </p:pic>
      <p:pic>
        <p:nvPicPr>
          <p:cNvPr id="89" name="Shape 89"/>
          <p:cNvPicPr preferRelativeResize="0"/>
          <p:nvPr/>
        </p:nvPicPr>
        <p:blipFill rotWithShape="1">
          <a:blip r:embed="rId4">
            <a:alphaModFix/>
          </a:blip>
          <a:srcRect/>
          <a:stretch/>
        </p:blipFill>
        <p:spPr>
          <a:xfrm>
            <a:off x="0" y="0"/>
            <a:ext cx="12192000" cy="6858000"/>
          </a:xfrm>
          <a:prstGeom prst="rect">
            <a:avLst/>
          </a:prstGeom>
          <a:noFill/>
          <a:ln>
            <a:noFill/>
          </a:ln>
        </p:spPr>
      </p:pic>
      <p:pic>
        <p:nvPicPr>
          <p:cNvPr id="90" name="Shape 90"/>
          <p:cNvPicPr preferRelativeResize="0"/>
          <p:nvPr/>
        </p:nvPicPr>
        <p:blipFill rotWithShape="1">
          <a:blip r:embed="rId5">
            <a:alphaModFix/>
          </a:blip>
          <a:srcRect/>
          <a:stretch/>
        </p:blipFill>
        <p:spPr>
          <a:xfrm>
            <a:off x="11105584" y="5915238"/>
            <a:ext cx="704813" cy="704813"/>
          </a:xfrm>
          <a:prstGeom prst="rect">
            <a:avLst/>
          </a:prstGeom>
          <a:noFill/>
          <a:ln>
            <a:noFill/>
          </a:ln>
        </p:spPr>
      </p:pic>
      <p:sp>
        <p:nvSpPr>
          <p:cNvPr id="91" name="Shape 91"/>
          <p:cNvSpPr txBox="1"/>
          <p:nvPr/>
        </p:nvSpPr>
        <p:spPr>
          <a:xfrm>
            <a:off x="5604733" y="869319"/>
            <a:ext cx="5647800" cy="1436999"/>
          </a:xfrm>
          <a:prstGeom prst="rect">
            <a:avLst/>
          </a:prstGeom>
          <a:noFill/>
          <a:ln>
            <a:noFill/>
          </a:ln>
        </p:spPr>
        <p:txBody>
          <a:bodyPr lIns="91425" tIns="45700" rIns="91425" bIns="45700" anchor="ctr" anchorCtr="0">
            <a:noAutofit/>
          </a:bodyPr>
          <a:lstStyle/>
          <a:p>
            <a:pPr algn="ctr">
              <a:lnSpc>
                <a:spcPct val="90000"/>
              </a:lnSpc>
              <a:buClr>
                <a:srgbClr val="75AADB"/>
              </a:buClr>
              <a:buSzPct val="25000"/>
            </a:pPr>
            <a:r>
              <a:rPr lang="en-US" sz="4800" b="1" dirty="0" smtClean="0">
                <a:solidFill>
                  <a:srgbClr val="75AADB"/>
                </a:solidFill>
                <a:latin typeface="Century Gothic"/>
                <a:ea typeface="Century Gothic"/>
                <a:cs typeface="Century Gothic"/>
                <a:sym typeface="Century Gothic"/>
              </a:rPr>
              <a:t>CHILE </a:t>
            </a:r>
            <a:r>
              <a:rPr lang="en-US" sz="4800" b="1" dirty="0">
                <a:solidFill>
                  <a:srgbClr val="75AADB"/>
                </a:solidFill>
                <a:latin typeface="Century Gothic"/>
                <a:ea typeface="Century Gothic"/>
                <a:cs typeface="Century Gothic"/>
                <a:sym typeface="Century Gothic"/>
              </a:rPr>
              <a:t>WATER RESOURCES II</a:t>
            </a:r>
          </a:p>
        </p:txBody>
      </p:sp>
      <p:sp>
        <p:nvSpPr>
          <p:cNvPr id="92" name="Shape 92"/>
          <p:cNvSpPr txBox="1"/>
          <p:nvPr/>
        </p:nvSpPr>
        <p:spPr>
          <a:xfrm>
            <a:off x="5604734" y="2593819"/>
            <a:ext cx="5647799" cy="1418100"/>
          </a:xfrm>
          <a:prstGeom prst="rect">
            <a:avLst/>
          </a:prstGeom>
          <a:noFill/>
          <a:ln>
            <a:noFill/>
          </a:ln>
        </p:spPr>
        <p:txBody>
          <a:bodyPr lIns="91425" tIns="45700" rIns="91425" bIns="45700" anchor="t" anchorCtr="0">
            <a:noAutofit/>
          </a:bodyPr>
          <a:lstStyle/>
          <a:p>
            <a:pPr algn="ctr">
              <a:lnSpc>
                <a:spcPct val="90000"/>
              </a:lnSpc>
              <a:buClr>
                <a:srgbClr val="76AADA"/>
              </a:buClr>
              <a:buSzPct val="25000"/>
            </a:pPr>
            <a:r>
              <a:rPr lang="en-US" sz="2000" b="1" dirty="0">
                <a:solidFill>
                  <a:srgbClr val="76AADA"/>
                </a:solidFill>
                <a:latin typeface="Century Gothic"/>
                <a:ea typeface="Century Gothic"/>
                <a:cs typeface="Century Gothic"/>
                <a:sym typeface="Century Gothic"/>
              </a:rPr>
              <a:t>Applications of NASA Earth Observations in Google Earth Engine to Estimate Glacier Trends and Water Availability in Chile’s Aconcagua Watershed</a:t>
            </a:r>
          </a:p>
        </p:txBody>
      </p:sp>
      <p:sp>
        <p:nvSpPr>
          <p:cNvPr id="94" name="Shape 94"/>
          <p:cNvSpPr txBox="1"/>
          <p:nvPr/>
        </p:nvSpPr>
        <p:spPr>
          <a:xfrm>
            <a:off x="7671309" y="4508103"/>
            <a:ext cx="2114131" cy="276435"/>
          </a:xfrm>
          <a:prstGeom prst="rect">
            <a:avLst/>
          </a:prstGeom>
          <a:noFill/>
          <a:ln>
            <a:noFill/>
          </a:ln>
        </p:spPr>
        <p:txBody>
          <a:bodyPr lIns="91425" tIns="45700" rIns="91425" bIns="45700" anchor="t" anchorCtr="0">
            <a:noAutofit/>
          </a:bodyPr>
          <a:lstStyle/>
          <a:p>
            <a:pPr>
              <a:lnSpc>
                <a:spcPct val="90000"/>
              </a:lnSpc>
              <a:buClr>
                <a:srgbClr val="3F3F3F"/>
              </a:buClr>
              <a:buSzPct val="25000"/>
            </a:pPr>
            <a:r>
              <a:rPr lang="en-US" sz="1800" dirty="0">
                <a:solidFill>
                  <a:srgbClr val="3F3F3F"/>
                </a:solidFill>
                <a:latin typeface="Century Gothic"/>
                <a:ea typeface="Century Gothic"/>
                <a:cs typeface="Century Gothic"/>
                <a:sym typeface="Century Gothic"/>
              </a:rPr>
              <a:t>William </a:t>
            </a:r>
            <a:r>
              <a:rPr lang="en-US" sz="1800" dirty="0" err="1">
                <a:solidFill>
                  <a:srgbClr val="3F3F3F"/>
                </a:solidFill>
                <a:latin typeface="Century Gothic"/>
                <a:ea typeface="Century Gothic"/>
                <a:cs typeface="Century Gothic"/>
                <a:sym typeface="Century Gothic"/>
              </a:rPr>
              <a:t>Babis</a:t>
            </a:r>
            <a:endParaRPr lang="en-US" sz="1800" dirty="0">
              <a:solidFill>
                <a:srgbClr val="3F3F3F"/>
              </a:solidFill>
              <a:latin typeface="Century Gothic"/>
              <a:ea typeface="Century Gothic"/>
              <a:cs typeface="Century Gothic"/>
              <a:sym typeface="Century Gothic"/>
            </a:endParaRPr>
          </a:p>
        </p:txBody>
      </p:sp>
      <p:sp>
        <p:nvSpPr>
          <p:cNvPr id="95" name="Shape 95"/>
          <p:cNvSpPr txBox="1"/>
          <p:nvPr/>
        </p:nvSpPr>
        <p:spPr>
          <a:xfrm>
            <a:off x="7672368" y="4933419"/>
            <a:ext cx="2114131" cy="276435"/>
          </a:xfrm>
          <a:prstGeom prst="rect">
            <a:avLst/>
          </a:prstGeom>
          <a:noFill/>
          <a:ln>
            <a:noFill/>
          </a:ln>
        </p:spPr>
        <p:txBody>
          <a:bodyPr lIns="91425" tIns="45700" rIns="91425" bIns="45700" anchor="t" anchorCtr="0">
            <a:noAutofit/>
          </a:bodyPr>
          <a:lstStyle/>
          <a:p>
            <a:pPr>
              <a:lnSpc>
                <a:spcPct val="90000"/>
              </a:lnSpc>
              <a:buClr>
                <a:srgbClr val="3F3F3F"/>
              </a:buClr>
              <a:buSzPct val="25000"/>
            </a:pPr>
            <a:r>
              <a:rPr lang="en-US" sz="1800">
                <a:solidFill>
                  <a:srgbClr val="3F3F3F"/>
                </a:solidFill>
                <a:latin typeface="Century Gothic"/>
                <a:ea typeface="Century Gothic"/>
                <a:cs typeface="Century Gothic"/>
                <a:sym typeface="Century Gothic"/>
              </a:rPr>
              <a:t>Stuart DeLand</a:t>
            </a:r>
          </a:p>
        </p:txBody>
      </p:sp>
      <p:sp>
        <p:nvSpPr>
          <p:cNvPr id="96" name="Shape 96"/>
          <p:cNvSpPr txBox="1"/>
          <p:nvPr/>
        </p:nvSpPr>
        <p:spPr>
          <a:xfrm>
            <a:off x="5095556" y="6395833"/>
            <a:ext cx="5628425" cy="338555"/>
          </a:xfrm>
          <a:prstGeom prst="rect">
            <a:avLst/>
          </a:prstGeom>
          <a:noFill/>
          <a:ln>
            <a:noFill/>
          </a:ln>
        </p:spPr>
        <p:txBody>
          <a:bodyPr lIns="91425" tIns="45700" rIns="91425" bIns="45700" anchor="t" anchorCtr="0">
            <a:noAutofit/>
          </a:bodyPr>
          <a:lstStyle/>
          <a:p>
            <a:pPr>
              <a:buSzPct val="25000"/>
            </a:pPr>
            <a:r>
              <a:rPr lang="en-US" sz="1600" i="1" dirty="0">
                <a:solidFill>
                  <a:schemeClr val="lt1"/>
                </a:solidFill>
                <a:latin typeface="Century Gothic"/>
                <a:ea typeface="Century Gothic"/>
                <a:cs typeface="Century Gothic"/>
                <a:sym typeface="Century Gothic"/>
              </a:rPr>
              <a:t>2017 Summer</a:t>
            </a:r>
          </a:p>
        </p:txBody>
      </p:sp>
      <p:sp>
        <p:nvSpPr>
          <p:cNvPr id="97" name="Shape 97"/>
          <p:cNvSpPr txBox="1"/>
          <p:nvPr/>
        </p:nvSpPr>
        <p:spPr>
          <a:xfrm>
            <a:off x="7665036" y="4105362"/>
            <a:ext cx="2114131" cy="276435"/>
          </a:xfrm>
          <a:prstGeom prst="rect">
            <a:avLst/>
          </a:prstGeom>
          <a:noFill/>
          <a:ln>
            <a:noFill/>
          </a:ln>
        </p:spPr>
        <p:txBody>
          <a:bodyPr lIns="91425" tIns="45700" rIns="91425" bIns="45700" anchor="t" anchorCtr="0">
            <a:noAutofit/>
          </a:bodyPr>
          <a:lstStyle/>
          <a:p>
            <a:pPr>
              <a:lnSpc>
                <a:spcPct val="90000"/>
              </a:lnSpc>
              <a:buClr>
                <a:srgbClr val="3F3F3F"/>
              </a:buClr>
              <a:buSzPct val="25000"/>
            </a:pPr>
            <a:r>
              <a:rPr lang="en-US" sz="1800" dirty="0">
                <a:solidFill>
                  <a:srgbClr val="3F3F3F"/>
                </a:solidFill>
                <a:latin typeface="Century Gothic"/>
                <a:ea typeface="Century Gothic"/>
                <a:cs typeface="Century Gothic"/>
                <a:sym typeface="Century Gothic"/>
              </a:rPr>
              <a:t>Mariana Webb</a:t>
            </a:r>
          </a:p>
        </p:txBody>
      </p:sp>
      <p:sp>
        <p:nvSpPr>
          <p:cNvPr id="93" name="Shape 93"/>
          <p:cNvSpPr txBox="1"/>
          <p:nvPr/>
        </p:nvSpPr>
        <p:spPr>
          <a:xfrm>
            <a:off x="5225141" y="5789054"/>
            <a:ext cx="5628425" cy="606779"/>
          </a:xfrm>
          <a:prstGeom prst="rect">
            <a:avLst/>
          </a:prstGeom>
          <a:noFill/>
          <a:ln>
            <a:noFill/>
          </a:ln>
        </p:spPr>
        <p:txBody>
          <a:bodyPr lIns="91425" tIns="45700" rIns="91425" bIns="45700" anchor="t" anchorCtr="0">
            <a:noAutofit/>
          </a:bodyPr>
          <a:lstStyle/>
          <a:p>
            <a:pPr>
              <a:buSzPct val="25000"/>
            </a:pPr>
            <a:r>
              <a:rPr lang="en-US" sz="1600" b="1" dirty="0">
                <a:solidFill>
                  <a:schemeClr val="lt1"/>
                </a:solidFill>
                <a:latin typeface="Century Gothic"/>
                <a:ea typeface="Century Gothic"/>
                <a:cs typeface="Century Gothic"/>
                <a:sym typeface="Century Gothic"/>
              </a:rPr>
              <a:t>NASA Ames Research Center, Moffett Field, CA</a:t>
            </a:r>
          </a:p>
        </p:txBody>
      </p:sp>
      <p:pic>
        <p:nvPicPr>
          <p:cNvPr id="12" name="Shape 13"/>
          <p:cNvPicPr preferRelativeResize="0"/>
          <p:nvPr/>
        </p:nvPicPr>
        <p:blipFill rotWithShape="1">
          <a:blip r:embed="rId6">
            <a:alphaModFix/>
          </a:blip>
          <a:srcRect/>
          <a:stretch/>
        </p:blipFill>
        <p:spPr>
          <a:xfrm>
            <a:off x="10953750" y="238125"/>
            <a:ext cx="870608" cy="741585"/>
          </a:xfrm>
          <a:prstGeom prst="rect">
            <a:avLst/>
          </a:prstGeom>
          <a:noFill/>
          <a:ln>
            <a:noFill/>
          </a:ln>
        </p:spPr>
      </p:pic>
      <p:sp>
        <p:nvSpPr>
          <p:cNvPr id="13" name="Shape 14"/>
          <p:cNvSpPr txBox="1"/>
          <p:nvPr/>
        </p:nvSpPr>
        <p:spPr>
          <a:xfrm>
            <a:off x="8944500" y="442912"/>
            <a:ext cx="1962149" cy="415498"/>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r>
              <a:rPr lang="en-US" sz="1050" b="0" i="0" u="none" strike="noStrike" cap="none" dirty="0">
                <a:solidFill>
                  <a:schemeClr val="dk1"/>
                </a:solidFill>
                <a:latin typeface="Arial"/>
                <a:ea typeface="Arial"/>
                <a:cs typeface="Arial"/>
                <a:sym typeface="Arial"/>
              </a:rPr>
              <a:t>National Aeronautics and</a:t>
            </a:r>
          </a:p>
          <a:p>
            <a:pPr marL="0" marR="0" lvl="0" indent="0" algn="r" rtl="0">
              <a:lnSpc>
                <a:spcPct val="100000"/>
              </a:lnSpc>
              <a:spcBef>
                <a:spcPts val="0"/>
              </a:spcBef>
              <a:spcAft>
                <a:spcPts val="0"/>
              </a:spcAft>
              <a:buClr>
                <a:schemeClr val="dk1"/>
              </a:buClr>
              <a:buSzPct val="25000"/>
              <a:buFont typeface="Arial"/>
              <a:buNone/>
            </a:pPr>
            <a:r>
              <a:rPr lang="en-US" sz="1050" b="0" i="0" u="none" strike="noStrike" cap="none" dirty="0">
                <a:solidFill>
                  <a:schemeClr val="dk1"/>
                </a:solidFill>
                <a:latin typeface="Arial"/>
                <a:ea typeface="Arial"/>
                <a:cs typeface="Arial"/>
                <a:sym typeface="Arial"/>
              </a:rPr>
              <a:t>Space Administration</a:t>
            </a:r>
          </a:p>
        </p:txBody>
      </p:sp>
    </p:spTree>
    <p:extLst>
      <p:ext uri="{BB962C8B-B14F-4D97-AF65-F5344CB8AC3E}">
        <p14:creationId xmlns:p14="http://schemas.microsoft.com/office/powerpoint/2010/main" val="13928076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hape 183"/>
          <p:cNvSpPr txBox="1">
            <a:spLocks noGrp="1"/>
          </p:cNvSpPr>
          <p:nvPr>
            <p:ph type="title"/>
          </p:nvPr>
        </p:nvSpPr>
        <p:spPr>
          <a:xfrm>
            <a:off x="944040" y="365760"/>
            <a:ext cx="10273122" cy="479400"/>
          </a:xfrm>
          <a:prstGeom prst="rect">
            <a:avLst/>
          </a:prstGeom>
        </p:spPr>
        <p:txBody>
          <a:bodyPr lIns="91425" tIns="91425" rIns="91425" bIns="91425" anchor="ctr" anchorCtr="0">
            <a:noAutofit/>
          </a:bodyPr>
          <a:lstStyle/>
          <a:p>
            <a:pPr algn="ctr"/>
            <a:r>
              <a:rPr lang="en-US" b="1" dirty="0">
                <a:latin typeface="Century Gothic" panose="020B0502020202020204" pitchFamily="34" charset="0"/>
              </a:rPr>
              <a:t>Step 3: Kendall’s Tau Time Series</a:t>
            </a:r>
          </a:p>
        </p:txBody>
      </p:sp>
      <p:sp>
        <p:nvSpPr>
          <p:cNvPr id="20" name="Text Placeholder 5"/>
          <p:cNvSpPr txBox="1">
            <a:spLocks/>
          </p:cNvSpPr>
          <p:nvPr/>
        </p:nvSpPr>
        <p:spPr>
          <a:xfrm>
            <a:off x="496389" y="4503140"/>
            <a:ext cx="11260182" cy="208249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200"/>
              </a:spcBef>
              <a:buClr>
                <a:srgbClr val="75AADB"/>
              </a:buClr>
            </a:pPr>
            <a:r>
              <a:rPr lang="en-US" b="1" dirty="0">
                <a:solidFill>
                  <a:schemeClr val="tx1"/>
                </a:solidFill>
              </a:rPr>
              <a:t>Trend Analysis:</a:t>
            </a:r>
          </a:p>
          <a:p>
            <a:pPr marL="342900" indent="-342900">
              <a:spcBef>
                <a:spcPts val="200"/>
              </a:spcBef>
              <a:buClr>
                <a:srgbClr val="75AADB"/>
              </a:buClr>
              <a:buFont typeface="Webdings" panose="05030102010509060703" pitchFamily="18" charset="2"/>
              <a:buChar char="4"/>
            </a:pPr>
            <a:r>
              <a:rPr lang="en-US" dirty="0">
                <a:solidFill>
                  <a:schemeClr val="tx1"/>
                </a:solidFill>
              </a:rPr>
              <a:t>Images from 1988 through 2017 are preprocessed </a:t>
            </a:r>
          </a:p>
          <a:p>
            <a:pPr marL="342900" indent="-342900">
              <a:spcBef>
                <a:spcPts val="200"/>
              </a:spcBef>
              <a:buClr>
                <a:srgbClr val="75AADB"/>
              </a:buClr>
              <a:buFont typeface="Webdings" panose="05030102010509060703" pitchFamily="18" charset="2"/>
              <a:buChar char="4"/>
            </a:pPr>
            <a:r>
              <a:rPr lang="en-US" dirty="0">
                <a:solidFill>
                  <a:schemeClr val="tx1"/>
                </a:solidFill>
              </a:rPr>
              <a:t>Normalized Difference Snow and Ice Index (NDSI) is calculated for each image: </a:t>
            </a:r>
          </a:p>
          <a:p>
            <a:pPr>
              <a:spcBef>
                <a:spcPts val="200"/>
              </a:spcBef>
              <a:buClr>
                <a:srgbClr val="75AADB"/>
              </a:buClr>
            </a:pPr>
            <a:r>
              <a:rPr lang="en-US" dirty="0">
                <a:solidFill>
                  <a:schemeClr val="tx1"/>
                </a:solidFill>
              </a:rPr>
              <a:t>               ( Green – Near Infrared/ Green + Near Infrared) </a:t>
            </a:r>
          </a:p>
          <a:p>
            <a:pPr marL="342900" indent="-342900">
              <a:spcBef>
                <a:spcPts val="200"/>
              </a:spcBef>
              <a:buClr>
                <a:srgbClr val="75AADB"/>
              </a:buClr>
              <a:buFont typeface="Webdings" panose="05030102010509060703" pitchFamily="18" charset="2"/>
              <a:buChar char="4"/>
            </a:pPr>
            <a:r>
              <a:rPr lang="en-US" dirty="0">
                <a:solidFill>
                  <a:schemeClr val="tx1"/>
                </a:solidFill>
              </a:rPr>
              <a:t>Images are linearly </a:t>
            </a:r>
            <a:r>
              <a:rPr lang="en-US" dirty="0" err="1">
                <a:solidFill>
                  <a:schemeClr val="tx1"/>
                </a:solidFill>
              </a:rPr>
              <a:t>detrended</a:t>
            </a:r>
            <a:r>
              <a:rPr lang="en-US" dirty="0">
                <a:solidFill>
                  <a:schemeClr val="tx1"/>
                </a:solidFill>
              </a:rPr>
              <a:t> to differentiate seasonal trends from stochastic variation </a:t>
            </a:r>
          </a:p>
          <a:p>
            <a:pPr marL="342900" indent="-342900">
              <a:spcBef>
                <a:spcPts val="200"/>
              </a:spcBef>
              <a:buClr>
                <a:srgbClr val="75AADB"/>
              </a:buClr>
              <a:buFont typeface="Webdings" panose="05030102010509060703" pitchFamily="18" charset="2"/>
              <a:buChar char="4"/>
            </a:pPr>
            <a:r>
              <a:rPr lang="en-US" dirty="0">
                <a:solidFill>
                  <a:schemeClr val="tx1"/>
                </a:solidFill>
              </a:rPr>
              <a:t>Kendall’s Correlation is run on the resultant time series of NDSI images </a:t>
            </a:r>
          </a:p>
          <a:p>
            <a:pPr marL="342900" indent="-342900">
              <a:spcBef>
                <a:spcPts val="200"/>
              </a:spcBef>
              <a:buClr>
                <a:srgbClr val="75AADB"/>
              </a:buClr>
              <a:buFont typeface="Webdings" panose="05030102010509060703" pitchFamily="18" charset="2"/>
              <a:buChar char="4"/>
            </a:pPr>
            <a:endParaRPr lang="en-US" sz="1200" dirty="0">
              <a:solidFill>
                <a:schemeClr val="bg2">
                  <a:lumMod val="50000"/>
                </a:schemeClr>
              </a:solidFill>
            </a:endParaRPr>
          </a:p>
          <a:p>
            <a:pPr>
              <a:spcBef>
                <a:spcPts val="200"/>
              </a:spcBef>
              <a:buClr>
                <a:srgbClr val="75AADB"/>
              </a:buClr>
            </a:pPr>
            <a:endParaRPr lang="en-US" sz="1200" dirty="0">
              <a:solidFill>
                <a:schemeClr val="bg2">
                  <a:lumMod val="50000"/>
                </a:schemeClr>
              </a:solidFill>
            </a:endParaRPr>
          </a:p>
          <a:p>
            <a:pPr marL="342900" indent="-342900">
              <a:spcBef>
                <a:spcPts val="200"/>
              </a:spcBef>
              <a:buClr>
                <a:srgbClr val="75AADB"/>
              </a:buClr>
              <a:buFont typeface="Webdings" panose="05030102010509060703" pitchFamily="18" charset="2"/>
              <a:buChar char="4"/>
            </a:pPr>
            <a:endParaRPr lang="en-US" sz="1200" dirty="0">
              <a:solidFill>
                <a:schemeClr val="bg2">
                  <a:lumMod val="50000"/>
                </a:schemeClr>
              </a:solidFill>
            </a:endParaRPr>
          </a:p>
          <a:p>
            <a:pPr marL="342900" indent="-342900">
              <a:spcBef>
                <a:spcPts val="200"/>
              </a:spcBef>
              <a:buClr>
                <a:srgbClr val="75AADB"/>
              </a:buClr>
              <a:buFont typeface="Webdings" panose="05030102010509060703" pitchFamily="18" charset="2"/>
              <a:buChar char="4"/>
            </a:pPr>
            <a:endParaRPr lang="en-US" sz="1200" dirty="0">
              <a:solidFill>
                <a:schemeClr val="bg2">
                  <a:lumMod val="50000"/>
                </a:schemeClr>
              </a:solidFill>
            </a:endParaRPr>
          </a:p>
          <a:p>
            <a:pPr marL="342900" indent="-342900">
              <a:spcBef>
                <a:spcPts val="200"/>
              </a:spcBef>
              <a:buClr>
                <a:srgbClr val="75AADB"/>
              </a:buClr>
              <a:buFont typeface="Webdings" panose="05030102010509060703" pitchFamily="18" charset="2"/>
              <a:buChar char="4"/>
            </a:pPr>
            <a:endParaRPr lang="en-US" sz="1200" dirty="0">
              <a:solidFill>
                <a:schemeClr val="bg2">
                  <a:lumMod val="50000"/>
                </a:schemeClr>
              </a:solidFill>
            </a:endParaRPr>
          </a:p>
          <a:p>
            <a:pPr>
              <a:spcBef>
                <a:spcPts val="200"/>
              </a:spcBef>
              <a:buClr>
                <a:srgbClr val="75AADB"/>
              </a:buClr>
            </a:pPr>
            <a:endParaRPr lang="en-US" sz="1200" b="1" dirty="0">
              <a:solidFill>
                <a:schemeClr val="bg2">
                  <a:lumMod val="50000"/>
                </a:schemeClr>
              </a:solidFill>
            </a:endParaRPr>
          </a:p>
          <a:p>
            <a:pPr>
              <a:spcBef>
                <a:spcPts val="200"/>
              </a:spcBef>
              <a:buClr>
                <a:srgbClr val="75AADB"/>
              </a:buClr>
            </a:pPr>
            <a:endParaRPr lang="en-US" sz="1200" b="1" dirty="0">
              <a:solidFill>
                <a:schemeClr val="bg2">
                  <a:lumMod val="50000"/>
                </a:schemeClr>
              </a:solidFill>
            </a:endParaRPr>
          </a:p>
          <a:p>
            <a:pPr>
              <a:spcBef>
                <a:spcPts val="200"/>
              </a:spcBef>
              <a:buClr>
                <a:srgbClr val="75AADB"/>
              </a:buClr>
            </a:pPr>
            <a:endParaRPr lang="en-US" sz="1200" b="1" dirty="0">
              <a:solidFill>
                <a:schemeClr val="bg2">
                  <a:lumMod val="50000"/>
                </a:schemeClr>
              </a:solidFill>
            </a:endParaRPr>
          </a:p>
        </p:txBody>
      </p:sp>
      <p:pic>
        <p:nvPicPr>
          <p:cNvPr id="21" name="Picture 2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38207" y="1231829"/>
            <a:ext cx="4702918" cy="3017166"/>
          </a:xfrm>
          <a:prstGeom prst="rect">
            <a:avLst/>
          </a:prstGeom>
          <a:ln>
            <a:solidFill>
              <a:schemeClr val="tx1"/>
            </a:solidFill>
          </a:ln>
        </p:spPr>
      </p:pic>
      <p:pic>
        <p:nvPicPr>
          <p:cNvPr id="22" name="Picture 2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180083" y="1231829"/>
            <a:ext cx="4666593" cy="3017166"/>
          </a:xfrm>
          <a:prstGeom prst="rect">
            <a:avLst/>
          </a:prstGeom>
          <a:ln>
            <a:solidFill>
              <a:schemeClr val="tx1"/>
            </a:solidFill>
          </a:ln>
        </p:spPr>
      </p:pic>
      <p:sp>
        <p:nvSpPr>
          <p:cNvPr id="23" name="Right Arrow 22"/>
          <p:cNvSpPr/>
          <p:nvPr/>
        </p:nvSpPr>
        <p:spPr>
          <a:xfrm>
            <a:off x="5734277" y="2299063"/>
            <a:ext cx="692649" cy="6836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35120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ape 183"/>
          <p:cNvSpPr txBox="1">
            <a:spLocks noGrp="1"/>
          </p:cNvSpPr>
          <p:nvPr>
            <p:ph type="title"/>
          </p:nvPr>
        </p:nvSpPr>
        <p:spPr>
          <a:xfrm>
            <a:off x="731440" y="475488"/>
            <a:ext cx="10560506" cy="479400"/>
          </a:xfrm>
          <a:prstGeom prst="rect">
            <a:avLst/>
          </a:prstGeom>
        </p:spPr>
        <p:txBody>
          <a:bodyPr lIns="91425" tIns="91425" rIns="91425" bIns="91425" anchor="ctr" anchorCtr="0">
            <a:noAutofit/>
          </a:bodyPr>
          <a:lstStyle/>
          <a:p>
            <a:pPr algn="ctr"/>
            <a:r>
              <a:rPr lang="en-US" sz="4600" b="1" dirty="0">
                <a:latin typeface="Century Gothic" panose="020B0502020202020204" pitchFamily="34" charset="0"/>
              </a:rPr>
              <a:t>Step 4: Pearson’s Product Moment Correlation Coefficients</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8562"/>
          <a:stretch/>
        </p:blipFill>
        <p:spPr>
          <a:xfrm>
            <a:off x="6749459" y="2017986"/>
            <a:ext cx="5359312" cy="2755379"/>
          </a:xfrm>
          <a:prstGeom prst="rect">
            <a:avLst/>
          </a:prstGeom>
          <a:ln>
            <a:solidFill>
              <a:schemeClr val="tx1"/>
            </a:solidFill>
          </a:ln>
        </p:spPr>
      </p:pic>
      <p:sp>
        <p:nvSpPr>
          <p:cNvPr id="11" name="Text Placeholder 5"/>
          <p:cNvSpPr txBox="1">
            <a:spLocks/>
          </p:cNvSpPr>
          <p:nvPr/>
        </p:nvSpPr>
        <p:spPr>
          <a:xfrm>
            <a:off x="455823" y="1558936"/>
            <a:ext cx="6304204" cy="466769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200"/>
              </a:spcBef>
              <a:buClr>
                <a:srgbClr val="75AADB"/>
              </a:buClr>
            </a:pPr>
            <a:r>
              <a:rPr lang="en-US" sz="1800" b="1" dirty="0">
                <a:solidFill>
                  <a:schemeClr val="tx1"/>
                </a:solidFill>
              </a:rPr>
              <a:t>Data Preparation per independent variable:</a:t>
            </a:r>
          </a:p>
          <a:p>
            <a:pPr>
              <a:spcBef>
                <a:spcPts val="200"/>
              </a:spcBef>
              <a:buClr>
                <a:srgbClr val="75AADB"/>
              </a:buClr>
            </a:pPr>
            <a:endParaRPr lang="en-US" sz="1800" b="1" dirty="0">
              <a:solidFill>
                <a:schemeClr val="tx1"/>
              </a:solidFill>
            </a:endParaRPr>
          </a:p>
          <a:p>
            <a:pPr marL="342900" indent="-342900">
              <a:spcBef>
                <a:spcPts val="200"/>
              </a:spcBef>
              <a:buClr>
                <a:srgbClr val="75AADB"/>
              </a:buClr>
              <a:buFont typeface="Webdings" panose="05030102010509060703" pitchFamily="18" charset="2"/>
              <a:buChar char="4"/>
            </a:pPr>
            <a:r>
              <a:rPr lang="en-US" sz="1800" dirty="0">
                <a:solidFill>
                  <a:schemeClr val="tx1"/>
                </a:solidFill>
              </a:rPr>
              <a:t>SMAP Soil Moisture: Upscale temporal resolution to </a:t>
            </a:r>
            <a:br>
              <a:rPr lang="en-US" sz="1800" dirty="0">
                <a:solidFill>
                  <a:schemeClr val="tx1"/>
                </a:solidFill>
              </a:rPr>
            </a:br>
            <a:r>
              <a:rPr lang="en-US" sz="1800" dirty="0">
                <a:solidFill>
                  <a:schemeClr val="tx1"/>
                </a:solidFill>
              </a:rPr>
              <a:t>monthly, average monthly values of 25km pixels across </a:t>
            </a:r>
            <a:r>
              <a:rPr lang="en-US" sz="1800" dirty="0" smtClean="0">
                <a:solidFill>
                  <a:schemeClr val="tx1"/>
                </a:solidFill>
              </a:rPr>
              <a:t>study </a:t>
            </a:r>
            <a:r>
              <a:rPr lang="en-US" sz="1800" dirty="0">
                <a:solidFill>
                  <a:schemeClr val="tx1"/>
                </a:solidFill>
              </a:rPr>
              <a:t>area </a:t>
            </a:r>
          </a:p>
          <a:p>
            <a:pPr marL="342900" indent="-342900">
              <a:spcBef>
                <a:spcPts val="200"/>
              </a:spcBef>
              <a:buClr>
                <a:srgbClr val="75AADB"/>
              </a:buClr>
              <a:buFont typeface="Webdings" panose="05030102010509060703" pitchFamily="18" charset="2"/>
              <a:buChar char="4"/>
            </a:pPr>
            <a:endParaRPr lang="en-US" sz="1800" dirty="0">
              <a:solidFill>
                <a:schemeClr val="tx1"/>
              </a:solidFill>
            </a:endParaRPr>
          </a:p>
          <a:p>
            <a:pPr marL="342900" indent="-342900">
              <a:spcBef>
                <a:spcPts val="200"/>
              </a:spcBef>
              <a:buClr>
                <a:srgbClr val="75AADB"/>
              </a:buClr>
              <a:buFont typeface="Webdings" panose="05030102010509060703" pitchFamily="18" charset="2"/>
              <a:buChar char="4"/>
            </a:pPr>
            <a:r>
              <a:rPr lang="en-US" sz="1800" dirty="0">
                <a:solidFill>
                  <a:schemeClr val="tx1"/>
                </a:solidFill>
              </a:rPr>
              <a:t>AMSR-E/AMSR-2 Snow Water Equivalent: Sum daily values </a:t>
            </a:r>
            <a:r>
              <a:rPr lang="en-US" sz="1800" dirty="0" smtClean="0">
                <a:solidFill>
                  <a:schemeClr val="tx1"/>
                </a:solidFill>
              </a:rPr>
              <a:t>into </a:t>
            </a:r>
            <a:r>
              <a:rPr lang="en-US" sz="1800" dirty="0">
                <a:solidFill>
                  <a:schemeClr val="tx1"/>
                </a:solidFill>
              </a:rPr>
              <a:t>monthly totals</a:t>
            </a:r>
          </a:p>
          <a:p>
            <a:pPr>
              <a:spcBef>
                <a:spcPts val="200"/>
              </a:spcBef>
              <a:buClr>
                <a:srgbClr val="75AADB"/>
              </a:buClr>
            </a:pPr>
            <a:endParaRPr lang="en-US" sz="1800" dirty="0">
              <a:solidFill>
                <a:schemeClr val="tx1"/>
              </a:solidFill>
            </a:endParaRPr>
          </a:p>
          <a:p>
            <a:pPr marL="342900" indent="-342900">
              <a:spcBef>
                <a:spcPts val="200"/>
              </a:spcBef>
              <a:buClr>
                <a:srgbClr val="75AADB"/>
              </a:buClr>
              <a:buFont typeface="Webdings" panose="05030102010509060703" pitchFamily="18" charset="2"/>
              <a:buChar char="4"/>
            </a:pPr>
            <a:r>
              <a:rPr lang="en-US" sz="1800" dirty="0">
                <a:solidFill>
                  <a:schemeClr val="tx1"/>
                </a:solidFill>
              </a:rPr>
              <a:t>MODIS Snow Cover: Average daily percent snow cover </a:t>
            </a:r>
            <a:r>
              <a:rPr lang="en-US" sz="1800" dirty="0" smtClean="0">
                <a:solidFill>
                  <a:schemeClr val="tx1"/>
                </a:solidFill>
              </a:rPr>
              <a:t>into </a:t>
            </a:r>
            <a:r>
              <a:rPr lang="en-US" sz="1800" dirty="0">
                <a:solidFill>
                  <a:schemeClr val="tx1"/>
                </a:solidFill>
              </a:rPr>
              <a:t>monthly percent average</a:t>
            </a:r>
          </a:p>
          <a:p>
            <a:pPr>
              <a:spcBef>
                <a:spcPts val="200"/>
              </a:spcBef>
              <a:buClr>
                <a:srgbClr val="75AADB"/>
              </a:buClr>
            </a:pPr>
            <a:endParaRPr lang="en-US" sz="1800" dirty="0">
              <a:solidFill>
                <a:schemeClr val="tx1"/>
              </a:solidFill>
            </a:endParaRPr>
          </a:p>
          <a:p>
            <a:pPr marL="342900" indent="-342900">
              <a:spcBef>
                <a:spcPts val="200"/>
              </a:spcBef>
              <a:buClr>
                <a:srgbClr val="75AADB"/>
              </a:buClr>
              <a:buFont typeface="Webdings" panose="05030102010509060703" pitchFamily="18" charset="2"/>
              <a:buChar char="4"/>
            </a:pPr>
            <a:r>
              <a:rPr lang="en-US" sz="1800" dirty="0">
                <a:solidFill>
                  <a:schemeClr val="tx1"/>
                </a:solidFill>
              </a:rPr>
              <a:t>MODIS Surface Temperature: Average daily surface </a:t>
            </a:r>
            <a:br>
              <a:rPr lang="en-US" sz="1800" dirty="0">
                <a:solidFill>
                  <a:schemeClr val="tx1"/>
                </a:solidFill>
              </a:rPr>
            </a:br>
            <a:r>
              <a:rPr lang="en-US" sz="1800" dirty="0">
                <a:solidFill>
                  <a:schemeClr val="tx1"/>
                </a:solidFill>
              </a:rPr>
              <a:t>temperature into monthly average</a:t>
            </a:r>
          </a:p>
          <a:p>
            <a:pPr marL="342900" indent="-342900">
              <a:spcBef>
                <a:spcPts val="200"/>
              </a:spcBef>
              <a:buClr>
                <a:srgbClr val="75AADB"/>
              </a:buClr>
              <a:buFont typeface="Webdings" panose="05030102010509060703" pitchFamily="18" charset="2"/>
              <a:buChar char="4"/>
            </a:pPr>
            <a:endParaRPr lang="en-US" sz="1800" dirty="0">
              <a:solidFill>
                <a:schemeClr val="tx1"/>
              </a:solidFill>
            </a:endParaRPr>
          </a:p>
          <a:p>
            <a:pPr marL="342900" indent="-342900">
              <a:spcBef>
                <a:spcPts val="200"/>
              </a:spcBef>
              <a:buClr>
                <a:srgbClr val="75AADB"/>
              </a:buClr>
              <a:buFont typeface="Webdings" panose="05030102010509060703" pitchFamily="18" charset="2"/>
              <a:buChar char="4"/>
            </a:pPr>
            <a:r>
              <a:rPr lang="en-US" sz="1800" dirty="0">
                <a:solidFill>
                  <a:schemeClr val="tx1"/>
                </a:solidFill>
              </a:rPr>
              <a:t>TRMM Precipitation: Sum daily (3 hour resolution) </a:t>
            </a:r>
            <a:r>
              <a:rPr lang="en-US" sz="1800" dirty="0" smtClean="0">
                <a:solidFill>
                  <a:schemeClr val="tx1"/>
                </a:solidFill>
              </a:rPr>
              <a:t>values</a:t>
            </a:r>
            <a:r>
              <a:rPr lang="en-US" sz="1800" dirty="0">
                <a:solidFill>
                  <a:schemeClr val="tx1"/>
                </a:solidFill>
              </a:rPr>
              <a:t>, then </a:t>
            </a:r>
            <a:r>
              <a:rPr lang="en-US" sz="1800" dirty="0" smtClean="0">
                <a:solidFill>
                  <a:schemeClr val="tx1"/>
                </a:solidFill>
              </a:rPr>
              <a:t>sum </a:t>
            </a:r>
            <a:r>
              <a:rPr lang="en-US" sz="1800" dirty="0">
                <a:solidFill>
                  <a:schemeClr val="tx1"/>
                </a:solidFill>
              </a:rPr>
              <a:t>monthly </a:t>
            </a:r>
            <a:r>
              <a:rPr lang="en-US" sz="1800" dirty="0" smtClean="0">
                <a:solidFill>
                  <a:schemeClr val="tx1"/>
                </a:solidFill>
              </a:rPr>
              <a:t>totals</a:t>
            </a:r>
            <a:endParaRPr lang="en-US" sz="1800" dirty="0">
              <a:solidFill>
                <a:schemeClr val="tx1"/>
              </a:solidFill>
            </a:endParaRPr>
          </a:p>
        </p:txBody>
      </p:sp>
    </p:spTree>
    <p:extLst>
      <p:ext uri="{BB962C8B-B14F-4D97-AF65-F5344CB8AC3E}">
        <p14:creationId xmlns:p14="http://schemas.microsoft.com/office/powerpoint/2010/main" val="8500629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367130" y="1455593"/>
            <a:ext cx="6484318" cy="5062773"/>
          </a:xfrm>
          <a:prstGeom prst="rect">
            <a:avLst/>
          </a:prstGeom>
          <a:ln>
            <a:solidFill>
              <a:schemeClr val="tx1"/>
            </a:solidFill>
          </a:ln>
        </p:spPr>
      </p:pic>
      <p:sp>
        <p:nvSpPr>
          <p:cNvPr id="6" name="Title 1"/>
          <p:cNvSpPr>
            <a:spLocks noGrp="1"/>
          </p:cNvSpPr>
          <p:nvPr>
            <p:ph type="title"/>
          </p:nvPr>
        </p:nvSpPr>
        <p:spPr>
          <a:xfrm>
            <a:off x="1384790" y="365760"/>
            <a:ext cx="9413276" cy="479425"/>
          </a:xfrm>
        </p:spPr>
        <p:txBody>
          <a:bodyPr>
            <a:noAutofit/>
          </a:bodyPr>
          <a:lstStyle/>
          <a:p>
            <a:pPr algn="ctr"/>
            <a:r>
              <a:rPr lang="en-US" b="1" dirty="0">
                <a:latin typeface="Century Gothic" panose="020B0502020202020204" pitchFamily="34" charset="0"/>
              </a:rPr>
              <a:t>Results: Glacier Extent Classifier</a:t>
            </a:r>
          </a:p>
        </p:txBody>
      </p:sp>
      <p:graphicFrame>
        <p:nvGraphicFramePr>
          <p:cNvPr id="2" name="Table 1"/>
          <p:cNvGraphicFramePr>
            <a:graphicFrameLocks noGrp="1"/>
          </p:cNvGraphicFramePr>
          <p:nvPr>
            <p:extLst>
              <p:ext uri="{D42A27DB-BD31-4B8C-83A1-F6EECF244321}">
                <p14:modId xmlns:p14="http://schemas.microsoft.com/office/powerpoint/2010/main" val="130391735"/>
              </p:ext>
            </p:extLst>
          </p:nvPr>
        </p:nvGraphicFramePr>
        <p:xfrm>
          <a:off x="1013813" y="1604019"/>
          <a:ext cx="3337470" cy="4765919"/>
        </p:xfrm>
        <a:graphic>
          <a:graphicData uri="http://schemas.openxmlformats.org/drawingml/2006/table">
            <a:tbl>
              <a:tblPr firstRow="1" bandRow="1">
                <a:tableStyleId>{5C22544A-7EE6-4342-B048-85BDC9FD1C3A}</a:tableStyleId>
              </a:tblPr>
              <a:tblGrid>
                <a:gridCol w="1059353">
                  <a:extLst>
                    <a:ext uri="{9D8B030D-6E8A-4147-A177-3AD203B41FA5}">
                      <a16:colId xmlns:a16="http://schemas.microsoft.com/office/drawing/2014/main" val="20000"/>
                    </a:ext>
                  </a:extLst>
                </a:gridCol>
                <a:gridCol w="2278117">
                  <a:extLst>
                    <a:ext uri="{9D8B030D-6E8A-4147-A177-3AD203B41FA5}">
                      <a16:colId xmlns:a16="http://schemas.microsoft.com/office/drawing/2014/main" val="20001"/>
                    </a:ext>
                  </a:extLst>
                </a:gridCol>
              </a:tblGrid>
              <a:tr h="404711">
                <a:tc>
                  <a:txBody>
                    <a:bodyPr/>
                    <a:lstStyle/>
                    <a:p>
                      <a:r>
                        <a:rPr lang="en-US" dirty="0" smtClean="0"/>
                        <a:t>Year</a:t>
                      </a:r>
                      <a:endParaRPr lang="es-CL" dirty="0"/>
                    </a:p>
                  </a:txBody>
                  <a:tcPr/>
                </a:tc>
                <a:tc>
                  <a:txBody>
                    <a:bodyPr/>
                    <a:lstStyle/>
                    <a:p>
                      <a:r>
                        <a:rPr lang="en-US" dirty="0" smtClean="0"/>
                        <a:t>Glacier Extent (km^2)</a:t>
                      </a:r>
                      <a:endParaRPr lang="es-CL" dirty="0"/>
                    </a:p>
                  </a:txBody>
                  <a:tcPr/>
                </a:tc>
                <a:extLst>
                  <a:ext uri="{0D108BD9-81ED-4DB2-BD59-A6C34878D82A}">
                    <a16:rowId xmlns:a16="http://schemas.microsoft.com/office/drawing/2014/main" val="10000"/>
                  </a:ext>
                </a:extLst>
              </a:tr>
              <a:tr h="422068">
                <a:tc>
                  <a:txBody>
                    <a:bodyPr/>
                    <a:lstStyle/>
                    <a:p>
                      <a:r>
                        <a:rPr lang="en-US" dirty="0" smtClean="0"/>
                        <a:t>1987</a:t>
                      </a:r>
                      <a:endParaRPr lang="es-CL" dirty="0"/>
                    </a:p>
                  </a:txBody>
                  <a:tcPr/>
                </a:tc>
                <a:tc>
                  <a:txBody>
                    <a:bodyPr/>
                    <a:lstStyle/>
                    <a:p>
                      <a:r>
                        <a:rPr lang="en-US" dirty="0" smtClean="0"/>
                        <a:t>289</a:t>
                      </a:r>
                      <a:endParaRPr lang="es-CL" dirty="0"/>
                    </a:p>
                  </a:txBody>
                  <a:tcPr/>
                </a:tc>
                <a:extLst>
                  <a:ext uri="{0D108BD9-81ED-4DB2-BD59-A6C34878D82A}">
                    <a16:rowId xmlns:a16="http://schemas.microsoft.com/office/drawing/2014/main" val="10001"/>
                  </a:ext>
                </a:extLst>
              </a:tr>
              <a:tr h="422068">
                <a:tc>
                  <a:txBody>
                    <a:bodyPr/>
                    <a:lstStyle/>
                    <a:p>
                      <a:r>
                        <a:rPr lang="en-US" dirty="0" smtClean="0"/>
                        <a:t>1990</a:t>
                      </a:r>
                      <a:endParaRPr lang="es-CL" dirty="0"/>
                    </a:p>
                  </a:txBody>
                  <a:tcPr/>
                </a:tc>
                <a:tc>
                  <a:txBody>
                    <a:bodyPr/>
                    <a:lstStyle/>
                    <a:p>
                      <a:r>
                        <a:rPr lang="en-US" dirty="0" smtClean="0"/>
                        <a:t>104</a:t>
                      </a:r>
                      <a:endParaRPr lang="es-CL" dirty="0"/>
                    </a:p>
                  </a:txBody>
                  <a:tcPr/>
                </a:tc>
                <a:extLst>
                  <a:ext uri="{0D108BD9-81ED-4DB2-BD59-A6C34878D82A}">
                    <a16:rowId xmlns:a16="http://schemas.microsoft.com/office/drawing/2014/main" val="10002"/>
                  </a:ext>
                </a:extLst>
              </a:tr>
              <a:tr h="422068">
                <a:tc>
                  <a:txBody>
                    <a:bodyPr/>
                    <a:lstStyle/>
                    <a:p>
                      <a:r>
                        <a:rPr lang="en-US" dirty="0" smtClean="0"/>
                        <a:t>1993</a:t>
                      </a:r>
                      <a:endParaRPr lang="es-CL" dirty="0"/>
                    </a:p>
                  </a:txBody>
                  <a:tcPr/>
                </a:tc>
                <a:tc>
                  <a:txBody>
                    <a:bodyPr/>
                    <a:lstStyle/>
                    <a:p>
                      <a:r>
                        <a:rPr lang="en-US" dirty="0" smtClean="0"/>
                        <a:t>168</a:t>
                      </a:r>
                      <a:endParaRPr lang="es-CL" dirty="0"/>
                    </a:p>
                  </a:txBody>
                  <a:tcPr/>
                </a:tc>
                <a:extLst>
                  <a:ext uri="{0D108BD9-81ED-4DB2-BD59-A6C34878D82A}">
                    <a16:rowId xmlns:a16="http://schemas.microsoft.com/office/drawing/2014/main" val="10003"/>
                  </a:ext>
                </a:extLst>
              </a:tr>
              <a:tr h="422068">
                <a:tc>
                  <a:txBody>
                    <a:bodyPr/>
                    <a:lstStyle/>
                    <a:p>
                      <a:r>
                        <a:rPr lang="en-US" dirty="0" smtClean="0"/>
                        <a:t>1996</a:t>
                      </a:r>
                      <a:endParaRPr lang="es-CL" dirty="0"/>
                    </a:p>
                  </a:txBody>
                  <a:tcPr/>
                </a:tc>
                <a:tc>
                  <a:txBody>
                    <a:bodyPr/>
                    <a:lstStyle/>
                    <a:p>
                      <a:r>
                        <a:rPr lang="en-US" dirty="0" smtClean="0"/>
                        <a:t>32</a:t>
                      </a:r>
                      <a:endParaRPr lang="es-CL" dirty="0"/>
                    </a:p>
                  </a:txBody>
                  <a:tcPr/>
                </a:tc>
                <a:extLst>
                  <a:ext uri="{0D108BD9-81ED-4DB2-BD59-A6C34878D82A}">
                    <a16:rowId xmlns:a16="http://schemas.microsoft.com/office/drawing/2014/main" val="10004"/>
                  </a:ext>
                </a:extLst>
              </a:tr>
              <a:tr h="422068">
                <a:tc>
                  <a:txBody>
                    <a:bodyPr/>
                    <a:lstStyle/>
                    <a:p>
                      <a:r>
                        <a:rPr lang="en-US" dirty="0" smtClean="0"/>
                        <a:t>1999</a:t>
                      </a:r>
                      <a:endParaRPr lang="es-CL" dirty="0"/>
                    </a:p>
                  </a:txBody>
                  <a:tcPr/>
                </a:tc>
                <a:tc>
                  <a:txBody>
                    <a:bodyPr/>
                    <a:lstStyle/>
                    <a:p>
                      <a:r>
                        <a:rPr lang="en-US" dirty="0" smtClean="0"/>
                        <a:t>26</a:t>
                      </a:r>
                      <a:endParaRPr lang="es-CL" dirty="0"/>
                    </a:p>
                  </a:txBody>
                  <a:tcPr/>
                </a:tc>
                <a:extLst>
                  <a:ext uri="{0D108BD9-81ED-4DB2-BD59-A6C34878D82A}">
                    <a16:rowId xmlns:a16="http://schemas.microsoft.com/office/drawing/2014/main" val="10005"/>
                  </a:ext>
                </a:extLst>
              </a:tr>
              <a:tr h="422068">
                <a:tc>
                  <a:txBody>
                    <a:bodyPr/>
                    <a:lstStyle/>
                    <a:p>
                      <a:r>
                        <a:rPr lang="en-US" dirty="0" smtClean="0"/>
                        <a:t>2002</a:t>
                      </a:r>
                      <a:endParaRPr lang="es-CL" dirty="0"/>
                    </a:p>
                  </a:txBody>
                  <a:tcPr/>
                </a:tc>
                <a:tc>
                  <a:txBody>
                    <a:bodyPr/>
                    <a:lstStyle/>
                    <a:p>
                      <a:r>
                        <a:rPr lang="en-US" dirty="0" smtClean="0"/>
                        <a:t>144</a:t>
                      </a:r>
                      <a:endParaRPr lang="es-CL" dirty="0"/>
                    </a:p>
                  </a:txBody>
                  <a:tcPr/>
                </a:tc>
                <a:extLst>
                  <a:ext uri="{0D108BD9-81ED-4DB2-BD59-A6C34878D82A}">
                    <a16:rowId xmlns:a16="http://schemas.microsoft.com/office/drawing/2014/main" val="10006"/>
                  </a:ext>
                </a:extLst>
              </a:tr>
              <a:tr h="288059">
                <a:tc>
                  <a:txBody>
                    <a:bodyPr/>
                    <a:lstStyle/>
                    <a:p>
                      <a:r>
                        <a:rPr lang="en-US" dirty="0" smtClean="0"/>
                        <a:t>2005</a:t>
                      </a:r>
                      <a:endParaRPr lang="es-CL" dirty="0"/>
                    </a:p>
                  </a:txBody>
                  <a:tcPr/>
                </a:tc>
                <a:tc>
                  <a:txBody>
                    <a:bodyPr/>
                    <a:lstStyle/>
                    <a:p>
                      <a:r>
                        <a:rPr lang="en-US" dirty="0" smtClean="0"/>
                        <a:t>75</a:t>
                      </a:r>
                      <a:endParaRPr lang="es-CL" dirty="0"/>
                    </a:p>
                  </a:txBody>
                  <a:tcPr/>
                </a:tc>
                <a:extLst>
                  <a:ext uri="{0D108BD9-81ED-4DB2-BD59-A6C34878D82A}">
                    <a16:rowId xmlns:a16="http://schemas.microsoft.com/office/drawing/2014/main" val="10007"/>
                  </a:ext>
                </a:extLst>
              </a:tr>
              <a:tr h="288059">
                <a:tc>
                  <a:txBody>
                    <a:bodyPr/>
                    <a:lstStyle/>
                    <a:p>
                      <a:r>
                        <a:rPr lang="en-US" dirty="0" smtClean="0"/>
                        <a:t>2008</a:t>
                      </a:r>
                      <a:endParaRPr lang="es-CL" dirty="0"/>
                    </a:p>
                  </a:txBody>
                  <a:tcPr/>
                </a:tc>
                <a:tc>
                  <a:txBody>
                    <a:bodyPr/>
                    <a:lstStyle/>
                    <a:p>
                      <a:r>
                        <a:rPr lang="en-US" dirty="0" smtClean="0"/>
                        <a:t>60</a:t>
                      </a:r>
                      <a:endParaRPr lang="es-CL" dirty="0"/>
                    </a:p>
                  </a:txBody>
                  <a:tcPr/>
                </a:tc>
                <a:extLst>
                  <a:ext uri="{0D108BD9-81ED-4DB2-BD59-A6C34878D82A}">
                    <a16:rowId xmlns:a16="http://schemas.microsoft.com/office/drawing/2014/main" val="10008"/>
                  </a:ext>
                </a:extLst>
              </a:tr>
              <a:tr h="288059">
                <a:tc>
                  <a:txBody>
                    <a:bodyPr/>
                    <a:lstStyle/>
                    <a:p>
                      <a:r>
                        <a:rPr lang="en-US" dirty="0" smtClean="0"/>
                        <a:t>2011</a:t>
                      </a:r>
                      <a:endParaRPr lang="es-CL" dirty="0"/>
                    </a:p>
                  </a:txBody>
                  <a:tcPr/>
                </a:tc>
                <a:tc>
                  <a:txBody>
                    <a:bodyPr/>
                    <a:lstStyle/>
                    <a:p>
                      <a:r>
                        <a:rPr lang="en-US" dirty="0" smtClean="0"/>
                        <a:t>52</a:t>
                      </a:r>
                      <a:endParaRPr lang="es-CL" dirty="0"/>
                    </a:p>
                  </a:txBody>
                  <a:tcPr/>
                </a:tc>
                <a:extLst>
                  <a:ext uri="{0D108BD9-81ED-4DB2-BD59-A6C34878D82A}">
                    <a16:rowId xmlns:a16="http://schemas.microsoft.com/office/drawing/2014/main" val="10009"/>
                  </a:ext>
                </a:extLst>
              </a:tr>
              <a:tr h="288059">
                <a:tc>
                  <a:txBody>
                    <a:bodyPr/>
                    <a:lstStyle/>
                    <a:p>
                      <a:r>
                        <a:rPr lang="en-US" dirty="0" smtClean="0"/>
                        <a:t>2014</a:t>
                      </a:r>
                      <a:endParaRPr lang="es-CL" dirty="0"/>
                    </a:p>
                  </a:txBody>
                  <a:tcPr/>
                </a:tc>
                <a:tc>
                  <a:txBody>
                    <a:bodyPr/>
                    <a:lstStyle/>
                    <a:p>
                      <a:r>
                        <a:rPr lang="en-US" dirty="0" smtClean="0"/>
                        <a:t>21</a:t>
                      </a:r>
                      <a:endParaRPr lang="es-CL" dirty="0"/>
                    </a:p>
                  </a:txBody>
                  <a:tcPr/>
                </a:tc>
                <a:extLst>
                  <a:ext uri="{0D108BD9-81ED-4DB2-BD59-A6C34878D82A}">
                    <a16:rowId xmlns:a16="http://schemas.microsoft.com/office/drawing/2014/main" val="10010"/>
                  </a:ext>
                </a:extLst>
              </a:tr>
              <a:tr h="288059">
                <a:tc>
                  <a:txBody>
                    <a:bodyPr/>
                    <a:lstStyle/>
                    <a:p>
                      <a:r>
                        <a:rPr lang="en-US" dirty="0" smtClean="0"/>
                        <a:t>2017</a:t>
                      </a:r>
                      <a:endParaRPr lang="es-CL" dirty="0"/>
                    </a:p>
                  </a:txBody>
                  <a:tcPr/>
                </a:tc>
                <a:tc>
                  <a:txBody>
                    <a:bodyPr/>
                    <a:lstStyle/>
                    <a:p>
                      <a:r>
                        <a:rPr lang="en-US" dirty="0" smtClean="0"/>
                        <a:t>60</a:t>
                      </a:r>
                      <a:endParaRPr lang="es-CL" dirty="0"/>
                    </a:p>
                  </a:txBody>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662544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830668" y="1015922"/>
            <a:ext cx="6981798" cy="4190568"/>
          </a:xfrm>
          <a:prstGeom prst="rect">
            <a:avLst/>
          </a:prstGeom>
        </p:spPr>
      </p:pic>
      <p:pic>
        <p:nvPicPr>
          <p:cNvPr id="21" name="Picture 20"/>
          <p:cNvPicPr>
            <a:picLocks noChangeAspect="1"/>
          </p:cNvPicPr>
          <p:nvPr/>
        </p:nvPicPr>
        <p:blipFill rotWithShape="1">
          <a:blip r:embed="rId4">
            <a:extLst>
              <a:ext uri="{28A0092B-C50C-407E-A947-70E740481C1C}">
                <a14:useLocalDpi xmlns:a14="http://schemas.microsoft.com/office/drawing/2010/main" val="0"/>
              </a:ext>
            </a:extLst>
          </a:blip>
          <a:srcRect l="16638" t="86593" r="34451" b="7106"/>
          <a:stretch/>
        </p:blipFill>
        <p:spPr>
          <a:xfrm>
            <a:off x="6284068" y="5376393"/>
            <a:ext cx="4304171" cy="391371"/>
          </a:xfrm>
          <a:prstGeom prst="rect">
            <a:avLst/>
          </a:prstGeom>
        </p:spPr>
      </p:pic>
      <p:sp>
        <p:nvSpPr>
          <p:cNvPr id="22" name="Title 1"/>
          <p:cNvSpPr>
            <a:spLocks noGrp="1"/>
          </p:cNvSpPr>
          <p:nvPr>
            <p:ph type="title"/>
          </p:nvPr>
        </p:nvSpPr>
        <p:spPr>
          <a:xfrm>
            <a:off x="1295434" y="365760"/>
            <a:ext cx="9413276" cy="479425"/>
          </a:xfrm>
        </p:spPr>
        <p:txBody>
          <a:bodyPr>
            <a:noAutofit/>
          </a:bodyPr>
          <a:lstStyle/>
          <a:p>
            <a:pPr algn="ctr"/>
            <a:r>
              <a:rPr lang="en-US" b="1" dirty="0">
                <a:latin typeface="Century Gothic" panose="020B0502020202020204" pitchFamily="34" charset="0"/>
              </a:rPr>
              <a:t>Results: NDSI Time Series </a:t>
            </a:r>
          </a:p>
        </p:txBody>
      </p:sp>
      <p:sp>
        <p:nvSpPr>
          <p:cNvPr id="23" name="Text Placeholder 5"/>
          <p:cNvSpPr txBox="1">
            <a:spLocks/>
          </p:cNvSpPr>
          <p:nvPr/>
        </p:nvSpPr>
        <p:spPr>
          <a:xfrm>
            <a:off x="568735" y="1454126"/>
            <a:ext cx="6602453" cy="511660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200"/>
              </a:spcBef>
              <a:buClr>
                <a:srgbClr val="75AADB"/>
              </a:buClr>
            </a:pPr>
            <a:r>
              <a:rPr lang="en-US" b="1" dirty="0">
                <a:solidFill>
                  <a:schemeClr val="tx1"/>
                </a:solidFill>
              </a:rPr>
              <a:t>Kendall’s Tau-b Rank Correlation (1988 – 2017):</a:t>
            </a:r>
          </a:p>
          <a:p>
            <a:pPr>
              <a:spcBef>
                <a:spcPts val="200"/>
              </a:spcBef>
              <a:buClr>
                <a:srgbClr val="75AADB"/>
              </a:buClr>
            </a:pPr>
            <a:endParaRPr lang="en-US" b="1" dirty="0">
              <a:solidFill>
                <a:schemeClr val="tx1"/>
              </a:solidFill>
            </a:endParaRPr>
          </a:p>
          <a:p>
            <a:pPr marL="342900" indent="-342900">
              <a:spcBef>
                <a:spcPts val="200"/>
              </a:spcBef>
              <a:buClr>
                <a:srgbClr val="75AADB"/>
              </a:buClr>
              <a:buFont typeface="Webdings" panose="05030102010509060703" pitchFamily="18" charset="2"/>
              <a:buChar char="4"/>
            </a:pPr>
            <a:r>
              <a:rPr lang="en-US" dirty="0">
                <a:solidFill>
                  <a:schemeClr val="tx1"/>
                </a:solidFill>
              </a:rPr>
              <a:t>Kendall’s Tau is a non-linear trend indicator</a:t>
            </a:r>
          </a:p>
          <a:p>
            <a:pPr marL="342900" indent="-342900">
              <a:spcBef>
                <a:spcPts val="200"/>
              </a:spcBef>
              <a:buClr>
                <a:srgbClr val="75AADB"/>
              </a:buClr>
              <a:buFont typeface="Webdings" panose="05030102010509060703" pitchFamily="18" charset="2"/>
              <a:buChar char="4"/>
            </a:pPr>
            <a:endParaRPr lang="en-US" dirty="0">
              <a:solidFill>
                <a:schemeClr val="tx1"/>
              </a:solidFill>
            </a:endParaRPr>
          </a:p>
          <a:p>
            <a:pPr marL="342900" indent="-342900">
              <a:spcBef>
                <a:spcPts val="200"/>
              </a:spcBef>
              <a:buClr>
                <a:srgbClr val="75AADB"/>
              </a:buClr>
              <a:buFont typeface="Webdings" panose="05030102010509060703" pitchFamily="18" charset="2"/>
              <a:buChar char="4"/>
            </a:pPr>
            <a:r>
              <a:rPr lang="en-US" dirty="0">
                <a:solidFill>
                  <a:schemeClr val="tx1"/>
                </a:solidFill>
              </a:rPr>
              <a:t>Commonly used for analysis of </a:t>
            </a:r>
            <a:br>
              <a:rPr lang="en-US" dirty="0">
                <a:solidFill>
                  <a:schemeClr val="tx1"/>
                </a:solidFill>
              </a:rPr>
            </a:br>
            <a:r>
              <a:rPr lang="en-US" dirty="0">
                <a:solidFill>
                  <a:schemeClr val="tx1"/>
                </a:solidFill>
              </a:rPr>
              <a:t>hydrology</a:t>
            </a:r>
          </a:p>
          <a:p>
            <a:pPr marL="342900" indent="-342900">
              <a:spcBef>
                <a:spcPts val="200"/>
              </a:spcBef>
              <a:buClr>
                <a:srgbClr val="75AADB"/>
              </a:buClr>
              <a:buFont typeface="Webdings" panose="05030102010509060703" pitchFamily="18" charset="2"/>
              <a:buChar char="4"/>
            </a:pPr>
            <a:endParaRPr lang="en-US" dirty="0">
              <a:solidFill>
                <a:schemeClr val="tx1"/>
              </a:solidFill>
            </a:endParaRPr>
          </a:p>
          <a:p>
            <a:pPr marL="342900" indent="-342900">
              <a:spcBef>
                <a:spcPts val="200"/>
              </a:spcBef>
              <a:buClr>
                <a:srgbClr val="75AADB"/>
              </a:buClr>
              <a:buFont typeface="Webdings" panose="05030102010509060703" pitchFamily="18" charset="2"/>
              <a:buChar char="4"/>
            </a:pPr>
            <a:r>
              <a:rPr lang="en-US" dirty="0">
                <a:solidFill>
                  <a:schemeClr val="tx1"/>
                </a:solidFill>
              </a:rPr>
              <a:t>Values range from -1 </a:t>
            </a:r>
            <a:br>
              <a:rPr lang="en-US" dirty="0">
                <a:solidFill>
                  <a:schemeClr val="tx1"/>
                </a:solidFill>
              </a:rPr>
            </a:br>
            <a:r>
              <a:rPr lang="en-US" dirty="0">
                <a:solidFill>
                  <a:schemeClr val="tx1"/>
                </a:solidFill>
              </a:rPr>
              <a:t>(consistently decreasing) to </a:t>
            </a:r>
            <a:br>
              <a:rPr lang="en-US" dirty="0">
                <a:solidFill>
                  <a:schemeClr val="tx1"/>
                </a:solidFill>
              </a:rPr>
            </a:br>
            <a:r>
              <a:rPr lang="en-US" dirty="0">
                <a:solidFill>
                  <a:schemeClr val="tx1"/>
                </a:solidFill>
              </a:rPr>
              <a:t>+1 (consistently increasing)</a:t>
            </a:r>
          </a:p>
          <a:p>
            <a:pPr>
              <a:spcBef>
                <a:spcPts val="200"/>
              </a:spcBef>
              <a:buClr>
                <a:srgbClr val="75AADB"/>
              </a:buClr>
            </a:pPr>
            <a:endParaRPr lang="en-US" dirty="0">
              <a:solidFill>
                <a:schemeClr val="tx1"/>
              </a:solidFill>
            </a:endParaRPr>
          </a:p>
          <a:p>
            <a:pPr marL="342900" indent="-342900">
              <a:spcBef>
                <a:spcPts val="200"/>
              </a:spcBef>
              <a:buClr>
                <a:srgbClr val="75AADB"/>
              </a:buClr>
              <a:buFont typeface="Webdings" panose="05030102010509060703" pitchFamily="18" charset="2"/>
              <a:buChar char="4"/>
            </a:pPr>
            <a:r>
              <a:rPr lang="en-US" dirty="0">
                <a:solidFill>
                  <a:schemeClr val="tx1"/>
                </a:solidFill>
              </a:rPr>
              <a:t>All pairwise combinations of </a:t>
            </a:r>
            <a:br>
              <a:rPr lang="en-US" dirty="0">
                <a:solidFill>
                  <a:schemeClr val="tx1"/>
                </a:solidFill>
              </a:rPr>
            </a:br>
            <a:r>
              <a:rPr lang="en-US" dirty="0">
                <a:solidFill>
                  <a:schemeClr val="tx1"/>
                </a:solidFill>
              </a:rPr>
              <a:t>values over time are evaluated </a:t>
            </a:r>
            <a:br>
              <a:rPr lang="en-US" dirty="0">
                <a:solidFill>
                  <a:schemeClr val="tx1"/>
                </a:solidFill>
              </a:rPr>
            </a:br>
            <a:r>
              <a:rPr lang="en-US" dirty="0">
                <a:solidFill>
                  <a:schemeClr val="tx1"/>
                </a:solidFill>
              </a:rPr>
              <a:t>at each pixel</a:t>
            </a:r>
          </a:p>
          <a:p>
            <a:pPr marL="342900" indent="-342900">
              <a:spcBef>
                <a:spcPts val="200"/>
              </a:spcBef>
              <a:buClr>
                <a:srgbClr val="75AADB"/>
              </a:buClr>
              <a:buFont typeface="Webdings" panose="05030102010509060703" pitchFamily="18" charset="2"/>
              <a:buChar char="4"/>
            </a:pPr>
            <a:endParaRPr lang="en-US" dirty="0">
              <a:solidFill>
                <a:schemeClr val="bg2">
                  <a:lumMod val="50000"/>
                </a:schemeClr>
              </a:solidFill>
            </a:endParaRPr>
          </a:p>
          <a:p>
            <a:pPr>
              <a:spcBef>
                <a:spcPts val="200"/>
              </a:spcBef>
              <a:buClr>
                <a:srgbClr val="75AADB"/>
              </a:buClr>
            </a:pPr>
            <a:endParaRPr lang="en-US" dirty="0">
              <a:solidFill>
                <a:schemeClr val="bg2">
                  <a:lumMod val="50000"/>
                </a:schemeClr>
              </a:solidFill>
            </a:endParaRPr>
          </a:p>
          <a:p>
            <a:pPr marL="342900" indent="-342900">
              <a:spcBef>
                <a:spcPts val="200"/>
              </a:spcBef>
              <a:buClr>
                <a:srgbClr val="75AADB"/>
              </a:buClr>
              <a:buFont typeface="Webdings" panose="05030102010509060703" pitchFamily="18" charset="2"/>
              <a:buChar char="4"/>
            </a:pPr>
            <a:endParaRPr lang="en-US" dirty="0">
              <a:solidFill>
                <a:schemeClr val="bg2">
                  <a:lumMod val="50000"/>
                </a:schemeClr>
              </a:solidFill>
            </a:endParaRPr>
          </a:p>
          <a:p>
            <a:pPr marL="342900" indent="-342900">
              <a:spcBef>
                <a:spcPts val="200"/>
              </a:spcBef>
              <a:buClr>
                <a:srgbClr val="75AADB"/>
              </a:buClr>
              <a:buFont typeface="Webdings" panose="05030102010509060703" pitchFamily="18" charset="2"/>
              <a:buChar char="4"/>
            </a:pPr>
            <a:endParaRPr lang="en-US" dirty="0">
              <a:solidFill>
                <a:schemeClr val="bg2">
                  <a:lumMod val="50000"/>
                </a:schemeClr>
              </a:solidFill>
            </a:endParaRPr>
          </a:p>
          <a:p>
            <a:pPr marL="342900" indent="-342900">
              <a:spcBef>
                <a:spcPts val="200"/>
              </a:spcBef>
              <a:buClr>
                <a:srgbClr val="75AADB"/>
              </a:buClr>
              <a:buFont typeface="Webdings" panose="05030102010509060703" pitchFamily="18" charset="2"/>
              <a:buChar char="4"/>
            </a:pPr>
            <a:endParaRPr lang="en-US" dirty="0">
              <a:solidFill>
                <a:schemeClr val="bg2">
                  <a:lumMod val="50000"/>
                </a:schemeClr>
              </a:solidFill>
            </a:endParaRPr>
          </a:p>
          <a:p>
            <a:pPr>
              <a:spcBef>
                <a:spcPts val="200"/>
              </a:spcBef>
              <a:buClr>
                <a:srgbClr val="75AADB"/>
              </a:buClr>
            </a:pPr>
            <a:endParaRPr lang="en-US" b="1" dirty="0">
              <a:solidFill>
                <a:schemeClr val="bg2">
                  <a:lumMod val="50000"/>
                </a:schemeClr>
              </a:solidFill>
            </a:endParaRPr>
          </a:p>
          <a:p>
            <a:pPr>
              <a:spcBef>
                <a:spcPts val="200"/>
              </a:spcBef>
              <a:buClr>
                <a:srgbClr val="75AADB"/>
              </a:buClr>
            </a:pPr>
            <a:endParaRPr lang="en-US" b="1" dirty="0">
              <a:solidFill>
                <a:schemeClr val="bg2">
                  <a:lumMod val="50000"/>
                </a:schemeClr>
              </a:solidFill>
            </a:endParaRPr>
          </a:p>
          <a:p>
            <a:pPr>
              <a:spcBef>
                <a:spcPts val="200"/>
              </a:spcBef>
              <a:buClr>
                <a:srgbClr val="75AADB"/>
              </a:buClr>
            </a:pPr>
            <a:endParaRPr lang="en-US" b="1" dirty="0">
              <a:solidFill>
                <a:schemeClr val="bg2">
                  <a:lumMod val="50000"/>
                </a:schemeClr>
              </a:solidFill>
            </a:endParaRPr>
          </a:p>
        </p:txBody>
      </p:sp>
      <p:pic>
        <p:nvPicPr>
          <p:cNvPr id="24" name="Picture 23"/>
          <p:cNvPicPr>
            <a:picLocks noChangeAspect="1"/>
          </p:cNvPicPr>
          <p:nvPr/>
        </p:nvPicPr>
        <p:blipFill rotWithShape="1">
          <a:blip r:embed="rId5">
            <a:extLst>
              <a:ext uri="{28A0092B-C50C-407E-A947-70E740481C1C}">
                <a14:useLocalDpi xmlns:a14="http://schemas.microsoft.com/office/drawing/2010/main" val="0"/>
              </a:ext>
            </a:extLst>
          </a:blip>
          <a:srcRect l="28014" t="19440" r="25863" b="20623"/>
          <a:stretch/>
        </p:blipFill>
        <p:spPr>
          <a:xfrm>
            <a:off x="8139130" y="4766817"/>
            <a:ext cx="522761" cy="524944"/>
          </a:xfrm>
          <a:prstGeom prst="rect">
            <a:avLst/>
          </a:prstGeom>
        </p:spPr>
      </p:pic>
      <p:sp>
        <p:nvSpPr>
          <p:cNvPr id="25" name="TextBox 24"/>
          <p:cNvSpPr txBox="1"/>
          <p:nvPr/>
        </p:nvSpPr>
        <p:spPr>
          <a:xfrm>
            <a:off x="10588239" y="5376393"/>
            <a:ext cx="1224227" cy="276999"/>
          </a:xfrm>
          <a:prstGeom prst="rect">
            <a:avLst/>
          </a:prstGeom>
          <a:noFill/>
        </p:spPr>
        <p:txBody>
          <a:bodyPr wrap="square" rtlCol="0">
            <a:spAutoFit/>
          </a:bodyPr>
          <a:lstStyle/>
          <a:p>
            <a:pPr>
              <a:spcBef>
                <a:spcPts val="300"/>
              </a:spcBef>
            </a:pPr>
            <a:r>
              <a:rPr lang="en-US" sz="1200" dirty="0">
                <a:latin typeface="Century Gothic" panose="020B0502020202020204" pitchFamily="34" charset="0"/>
              </a:rPr>
              <a:t>Kilometers</a:t>
            </a:r>
          </a:p>
        </p:txBody>
      </p:sp>
      <p:grpSp>
        <p:nvGrpSpPr>
          <p:cNvPr id="26" name="Group 25"/>
          <p:cNvGrpSpPr/>
          <p:nvPr/>
        </p:nvGrpSpPr>
        <p:grpSpPr>
          <a:xfrm>
            <a:off x="6002072" y="5963811"/>
            <a:ext cx="1799199" cy="570793"/>
            <a:chOff x="6002072" y="5963811"/>
            <a:chExt cx="1799199" cy="570793"/>
          </a:xfrm>
        </p:grpSpPr>
        <p:sp>
          <p:nvSpPr>
            <p:cNvPr id="27" name="TextBox 26"/>
            <p:cNvSpPr txBox="1"/>
            <p:nvPr/>
          </p:nvSpPr>
          <p:spPr>
            <a:xfrm>
              <a:off x="6002072" y="6257605"/>
              <a:ext cx="563992" cy="276999"/>
            </a:xfrm>
            <a:prstGeom prst="rect">
              <a:avLst/>
            </a:prstGeom>
            <a:noFill/>
          </p:spPr>
          <p:txBody>
            <a:bodyPr wrap="square" rtlCol="0">
              <a:spAutoFit/>
            </a:bodyPr>
            <a:lstStyle/>
            <a:p>
              <a:r>
                <a:rPr lang="en-US" sz="1200" dirty="0">
                  <a:latin typeface="Century Gothic" panose="020B0502020202020204" pitchFamily="34" charset="0"/>
                </a:rPr>
                <a:t>-0.76</a:t>
              </a:r>
            </a:p>
          </p:txBody>
        </p:sp>
        <p:sp>
          <p:nvSpPr>
            <p:cNvPr id="28" name="TextBox 27"/>
            <p:cNvSpPr txBox="1"/>
            <p:nvPr/>
          </p:nvSpPr>
          <p:spPr>
            <a:xfrm>
              <a:off x="7237279" y="6254972"/>
              <a:ext cx="563992" cy="276999"/>
            </a:xfrm>
            <a:prstGeom prst="rect">
              <a:avLst/>
            </a:prstGeom>
            <a:noFill/>
          </p:spPr>
          <p:txBody>
            <a:bodyPr wrap="square" rtlCol="0">
              <a:spAutoFit/>
            </a:bodyPr>
            <a:lstStyle/>
            <a:p>
              <a:r>
                <a:rPr lang="en-US" sz="1200" dirty="0">
                  <a:latin typeface="Century Gothic" panose="020B0502020202020204" pitchFamily="34" charset="0"/>
                </a:rPr>
                <a:t>0.81</a:t>
              </a:r>
            </a:p>
          </p:txBody>
        </p:sp>
        <p:pic>
          <p:nvPicPr>
            <p:cNvPr id="29" name="Picture 28"/>
            <p:cNvPicPr>
              <a:picLocks noChangeAspect="1"/>
            </p:cNvPicPr>
            <p:nvPr/>
          </p:nvPicPr>
          <p:blipFill rotWithShape="1">
            <a:blip r:embed="rId6">
              <a:extLst>
                <a:ext uri="{28A0092B-C50C-407E-A947-70E740481C1C}">
                  <a14:useLocalDpi xmlns:a14="http://schemas.microsoft.com/office/drawing/2010/main" val="0"/>
                </a:ext>
              </a:extLst>
            </a:blip>
            <a:srcRect l="27339" t="40374" r="31737" b="45670"/>
            <a:stretch/>
          </p:blipFill>
          <p:spPr>
            <a:xfrm>
              <a:off x="6284068" y="5963811"/>
              <a:ext cx="1211743" cy="319330"/>
            </a:xfrm>
            <a:prstGeom prst="rect">
              <a:avLst/>
            </a:prstGeom>
          </p:spPr>
        </p:pic>
      </p:grpSp>
      <p:grpSp>
        <p:nvGrpSpPr>
          <p:cNvPr id="30" name="Group 29"/>
          <p:cNvGrpSpPr/>
          <p:nvPr/>
        </p:nvGrpSpPr>
        <p:grpSpPr>
          <a:xfrm>
            <a:off x="9525117" y="6006142"/>
            <a:ext cx="1988839" cy="276999"/>
            <a:chOff x="8058887" y="6006142"/>
            <a:chExt cx="1988839" cy="276999"/>
          </a:xfrm>
        </p:grpSpPr>
        <p:pic>
          <p:nvPicPr>
            <p:cNvPr id="31" name="Picture 30"/>
            <p:cNvPicPr>
              <a:picLocks noChangeAspect="1"/>
            </p:cNvPicPr>
            <p:nvPr/>
          </p:nvPicPr>
          <p:blipFill rotWithShape="1">
            <a:blip r:embed="rId7">
              <a:extLst>
                <a:ext uri="{28A0092B-C50C-407E-A947-70E740481C1C}">
                  <a14:useLocalDpi xmlns:a14="http://schemas.microsoft.com/office/drawing/2010/main" val="0"/>
                </a:ext>
              </a:extLst>
            </a:blip>
            <a:srcRect l="13140" t="45414" r="50850" b="51946"/>
            <a:stretch/>
          </p:blipFill>
          <p:spPr>
            <a:xfrm>
              <a:off x="8058887" y="6052975"/>
              <a:ext cx="1063765" cy="141001"/>
            </a:xfrm>
            <a:prstGeom prst="rect">
              <a:avLst/>
            </a:prstGeom>
          </p:spPr>
        </p:pic>
        <p:sp>
          <p:nvSpPr>
            <p:cNvPr id="32" name="TextBox 31"/>
            <p:cNvSpPr txBox="1"/>
            <p:nvPr/>
          </p:nvSpPr>
          <p:spPr>
            <a:xfrm>
              <a:off x="9122652" y="6006142"/>
              <a:ext cx="925074" cy="276999"/>
            </a:xfrm>
            <a:prstGeom prst="rect">
              <a:avLst/>
            </a:prstGeom>
            <a:noFill/>
          </p:spPr>
          <p:txBody>
            <a:bodyPr wrap="square" rtlCol="0">
              <a:spAutoFit/>
            </a:bodyPr>
            <a:lstStyle/>
            <a:p>
              <a:r>
                <a:rPr lang="en-US" sz="1200" dirty="0">
                  <a:latin typeface="Century Gothic" panose="020B0502020202020204" pitchFamily="34" charset="0"/>
                </a:rPr>
                <a:t>Rivers</a:t>
              </a:r>
            </a:p>
          </p:txBody>
        </p:sp>
      </p:grpSp>
    </p:spTree>
    <p:extLst>
      <p:ext uri="{BB962C8B-B14F-4D97-AF65-F5344CB8AC3E}">
        <p14:creationId xmlns:p14="http://schemas.microsoft.com/office/powerpoint/2010/main" val="38852694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latin typeface="Century Gothic" panose="020B0502020202020204" pitchFamily="34" charset="0"/>
              </a:rPr>
              <a:t>Results: Discharge Correlation Tool</a:t>
            </a:r>
            <a:endParaRPr lang="es-CL" sz="4000" b="1" dirty="0">
              <a:latin typeface="Century Gothic" panose="020B0502020202020204" pitchFamily="34" charset="0"/>
            </a:endParaRPr>
          </a:p>
        </p:txBody>
      </p:sp>
      <p:sp>
        <p:nvSpPr>
          <p:cNvPr id="4" name="TextBox 3"/>
          <p:cNvSpPr txBox="1"/>
          <p:nvPr/>
        </p:nvSpPr>
        <p:spPr>
          <a:xfrm>
            <a:off x="393107" y="1401510"/>
            <a:ext cx="10784792" cy="4616648"/>
          </a:xfrm>
          <a:prstGeom prst="rect">
            <a:avLst/>
          </a:prstGeom>
          <a:solidFill>
            <a:schemeClr val="accent1">
              <a:lumMod val="40000"/>
              <a:lumOff val="60000"/>
            </a:schemeClr>
          </a:solidFill>
        </p:spPr>
        <p:txBody>
          <a:bodyPr wrap="square" rtlCol="0">
            <a:spAutoFit/>
          </a:bodyPr>
          <a:lstStyle/>
          <a:p>
            <a:r>
              <a:rPr lang="en-US" dirty="0" smtClean="0"/>
              <a:t>CONTACT NPO TO SEE VERSION WITH VIDEO</a:t>
            </a:r>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a:p>
        </p:txBody>
      </p:sp>
    </p:spTree>
    <p:extLst>
      <p:ext uri="{BB962C8B-B14F-4D97-AF65-F5344CB8AC3E}">
        <p14:creationId xmlns:p14="http://schemas.microsoft.com/office/powerpoint/2010/main" val="2808564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a:spLocks noGrp="1"/>
          </p:cNvSpPr>
          <p:nvPr>
            <p:ph type="title"/>
          </p:nvPr>
        </p:nvSpPr>
        <p:spPr>
          <a:xfrm>
            <a:off x="1000126" y="365760"/>
            <a:ext cx="9413276" cy="479425"/>
          </a:xfrm>
        </p:spPr>
        <p:txBody>
          <a:bodyPr>
            <a:noAutofit/>
          </a:bodyPr>
          <a:lstStyle/>
          <a:p>
            <a:pPr algn="ctr"/>
            <a:r>
              <a:rPr lang="en-US" b="1" dirty="0">
                <a:latin typeface="Century Gothic" panose="020B0502020202020204" pitchFamily="34" charset="0"/>
              </a:rPr>
              <a:t>Results: Correlations</a:t>
            </a:r>
          </a:p>
        </p:txBody>
      </p:sp>
      <p:sp>
        <p:nvSpPr>
          <p:cNvPr id="19" name="Text Placeholder 5"/>
          <p:cNvSpPr txBox="1">
            <a:spLocks/>
          </p:cNvSpPr>
          <p:nvPr/>
        </p:nvSpPr>
        <p:spPr>
          <a:xfrm>
            <a:off x="521718" y="1599708"/>
            <a:ext cx="4222895" cy="2112264"/>
          </a:xfrm>
          <a:prstGeom prst="rect">
            <a:avLst/>
          </a:prstGeom>
          <a:solidFill>
            <a:schemeClr val="bg1"/>
          </a:solidFill>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200"/>
              </a:spcBef>
              <a:buClr>
                <a:srgbClr val="75AADB"/>
              </a:buClr>
            </a:pPr>
            <a:r>
              <a:rPr lang="en-US" sz="1600" b="1" dirty="0">
                <a:solidFill>
                  <a:schemeClr val="tx1"/>
                </a:solidFill>
              </a:rPr>
              <a:t>Precipitation compared to River Discharge at San Felipe Station (February, 2000 – 2017):</a:t>
            </a:r>
          </a:p>
          <a:p>
            <a:pPr>
              <a:spcBef>
                <a:spcPts val="200"/>
              </a:spcBef>
              <a:buClr>
                <a:srgbClr val="75AADB"/>
              </a:buClr>
            </a:pPr>
            <a:endParaRPr lang="en-US" sz="1200" b="1" dirty="0">
              <a:solidFill>
                <a:schemeClr val="tx1"/>
              </a:solidFill>
            </a:endParaRPr>
          </a:p>
          <a:p>
            <a:pPr marL="342900" indent="-342900">
              <a:spcBef>
                <a:spcPts val="200"/>
              </a:spcBef>
              <a:buClr>
                <a:srgbClr val="75AADB"/>
              </a:buClr>
              <a:buFont typeface="Webdings" panose="05030102010509060703" pitchFamily="18" charset="2"/>
              <a:buChar char="4"/>
            </a:pPr>
            <a:r>
              <a:rPr lang="en-US" sz="1600" i="1" dirty="0">
                <a:solidFill>
                  <a:schemeClr val="tx1"/>
                </a:solidFill>
              </a:rPr>
              <a:t>r = </a:t>
            </a:r>
            <a:r>
              <a:rPr lang="en-US" sz="1600" dirty="0">
                <a:solidFill>
                  <a:schemeClr val="tx1"/>
                </a:solidFill>
              </a:rPr>
              <a:t>0.004</a:t>
            </a:r>
          </a:p>
          <a:p>
            <a:pPr marL="342900" indent="-342900">
              <a:spcBef>
                <a:spcPts val="200"/>
              </a:spcBef>
              <a:buClr>
                <a:srgbClr val="75AADB"/>
              </a:buClr>
              <a:buFont typeface="Webdings" panose="05030102010509060703" pitchFamily="18" charset="2"/>
              <a:buChar char="4"/>
            </a:pPr>
            <a:endParaRPr lang="en-US" sz="1600" i="1" dirty="0">
              <a:solidFill>
                <a:schemeClr val="tx1"/>
              </a:solidFill>
            </a:endParaRPr>
          </a:p>
          <a:p>
            <a:pPr marL="342900" indent="-342900">
              <a:spcBef>
                <a:spcPts val="200"/>
              </a:spcBef>
              <a:buClr>
                <a:srgbClr val="75AADB"/>
              </a:buClr>
              <a:buFont typeface="Webdings" panose="05030102010509060703" pitchFamily="18" charset="2"/>
              <a:buChar char="4"/>
            </a:pPr>
            <a:r>
              <a:rPr lang="en-US" sz="1600" i="1" dirty="0">
                <a:solidFill>
                  <a:schemeClr val="tx1"/>
                </a:solidFill>
              </a:rPr>
              <a:t>p-</a:t>
            </a:r>
            <a:r>
              <a:rPr lang="en-US" sz="1600" dirty="0">
                <a:solidFill>
                  <a:schemeClr val="tx1"/>
                </a:solidFill>
              </a:rPr>
              <a:t>value = 0.988</a:t>
            </a:r>
            <a:endParaRPr lang="en-US" sz="1600" dirty="0">
              <a:solidFill>
                <a:schemeClr val="bg2">
                  <a:lumMod val="50000"/>
                </a:schemeClr>
              </a:solidFill>
            </a:endParaRPr>
          </a:p>
          <a:p>
            <a:pPr marL="342900" indent="-342900">
              <a:spcBef>
                <a:spcPts val="200"/>
              </a:spcBef>
              <a:buClr>
                <a:srgbClr val="75AADB"/>
              </a:buClr>
              <a:buFont typeface="Webdings" panose="05030102010509060703" pitchFamily="18" charset="2"/>
              <a:buChar char="4"/>
            </a:pPr>
            <a:endParaRPr lang="en-US" dirty="0">
              <a:solidFill>
                <a:schemeClr val="bg2">
                  <a:lumMod val="50000"/>
                </a:schemeClr>
              </a:solidFill>
            </a:endParaRPr>
          </a:p>
          <a:p>
            <a:pPr marL="342900" indent="-342900">
              <a:spcBef>
                <a:spcPts val="200"/>
              </a:spcBef>
              <a:buClr>
                <a:srgbClr val="75AADB"/>
              </a:buClr>
              <a:buFont typeface="Webdings" panose="05030102010509060703" pitchFamily="18" charset="2"/>
              <a:buChar char="4"/>
            </a:pPr>
            <a:endParaRPr lang="en-US" dirty="0">
              <a:solidFill>
                <a:schemeClr val="bg2">
                  <a:lumMod val="50000"/>
                </a:schemeClr>
              </a:solidFill>
            </a:endParaRPr>
          </a:p>
          <a:p>
            <a:pPr marL="342900" indent="-342900">
              <a:spcBef>
                <a:spcPts val="200"/>
              </a:spcBef>
              <a:buClr>
                <a:srgbClr val="75AADB"/>
              </a:buClr>
              <a:buFont typeface="Webdings" panose="05030102010509060703" pitchFamily="18" charset="2"/>
              <a:buChar char="4"/>
            </a:pPr>
            <a:endParaRPr lang="en-US" dirty="0">
              <a:solidFill>
                <a:schemeClr val="bg2">
                  <a:lumMod val="50000"/>
                </a:schemeClr>
              </a:solidFill>
            </a:endParaRPr>
          </a:p>
          <a:p>
            <a:pPr>
              <a:spcBef>
                <a:spcPts val="200"/>
              </a:spcBef>
              <a:buClr>
                <a:srgbClr val="75AADB"/>
              </a:buClr>
            </a:pPr>
            <a:endParaRPr lang="en-US" b="1" dirty="0">
              <a:solidFill>
                <a:schemeClr val="bg2">
                  <a:lumMod val="50000"/>
                </a:schemeClr>
              </a:solidFill>
            </a:endParaRPr>
          </a:p>
          <a:p>
            <a:pPr>
              <a:spcBef>
                <a:spcPts val="200"/>
              </a:spcBef>
              <a:buClr>
                <a:srgbClr val="75AADB"/>
              </a:buClr>
            </a:pPr>
            <a:endParaRPr lang="en-US" b="1" dirty="0">
              <a:solidFill>
                <a:schemeClr val="bg2">
                  <a:lumMod val="50000"/>
                </a:schemeClr>
              </a:solidFill>
            </a:endParaRPr>
          </a:p>
          <a:p>
            <a:pPr>
              <a:spcBef>
                <a:spcPts val="200"/>
              </a:spcBef>
              <a:buClr>
                <a:srgbClr val="75AADB"/>
              </a:buClr>
            </a:pPr>
            <a:endParaRPr lang="en-US" b="1" dirty="0">
              <a:solidFill>
                <a:schemeClr val="bg2">
                  <a:lumMod val="50000"/>
                </a:schemeClr>
              </a:solidFill>
            </a:endParaRPr>
          </a:p>
        </p:txBody>
      </p:sp>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88141" y="3352699"/>
            <a:ext cx="5609795" cy="2694139"/>
          </a:xfrm>
          <a:prstGeom prst="rect">
            <a:avLst/>
          </a:prstGeom>
        </p:spPr>
      </p:pic>
      <p:pic>
        <p:nvPicPr>
          <p:cNvPr id="33" name="Picture 32"/>
          <p:cNvPicPr>
            <a:picLocks noChangeAspect="1"/>
          </p:cNvPicPr>
          <p:nvPr/>
        </p:nvPicPr>
        <p:blipFill rotWithShape="1">
          <a:blip r:embed="rId4">
            <a:extLst>
              <a:ext uri="{28A0092B-C50C-407E-A947-70E740481C1C}">
                <a14:useLocalDpi xmlns:a14="http://schemas.microsoft.com/office/drawing/2010/main" val="0"/>
              </a:ext>
            </a:extLst>
          </a:blip>
          <a:srcRect l="84166" t="18231" r="585" b="71463"/>
          <a:stretch/>
        </p:blipFill>
        <p:spPr>
          <a:xfrm>
            <a:off x="3667473" y="3441562"/>
            <a:ext cx="2066390" cy="650032"/>
          </a:xfrm>
          <a:prstGeom prst="rect">
            <a:avLst/>
          </a:prstGeom>
        </p:spPr>
      </p:pic>
      <p:sp>
        <p:nvSpPr>
          <p:cNvPr id="4" name="Rectangle 3"/>
          <p:cNvSpPr/>
          <p:nvPr/>
        </p:nvSpPr>
        <p:spPr>
          <a:xfrm>
            <a:off x="5733863" y="3352699"/>
            <a:ext cx="379768" cy="5673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5"/>
          <p:cNvSpPr txBox="1">
            <a:spLocks/>
          </p:cNvSpPr>
          <p:nvPr/>
        </p:nvSpPr>
        <p:spPr>
          <a:xfrm>
            <a:off x="6953596" y="1557572"/>
            <a:ext cx="3917075" cy="2112264"/>
          </a:xfrm>
          <a:prstGeom prst="rect">
            <a:avLst/>
          </a:prstGeom>
          <a:solidFill>
            <a:schemeClr val="bg1"/>
          </a:solidFill>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200"/>
              </a:spcBef>
              <a:buClr>
                <a:srgbClr val="75AADB"/>
              </a:buClr>
            </a:pPr>
            <a:r>
              <a:rPr lang="en-US" sz="1600" b="1" dirty="0">
                <a:solidFill>
                  <a:schemeClr val="tx1"/>
                </a:solidFill>
              </a:rPr>
              <a:t>Snow Cover compared to River Discharge at San Felipe Station (February, 2002 – 2016):</a:t>
            </a:r>
          </a:p>
          <a:p>
            <a:pPr>
              <a:spcBef>
                <a:spcPts val="200"/>
              </a:spcBef>
              <a:buClr>
                <a:srgbClr val="75AADB"/>
              </a:buClr>
            </a:pPr>
            <a:endParaRPr lang="en-US" sz="1200" b="1" dirty="0">
              <a:solidFill>
                <a:schemeClr val="tx1"/>
              </a:solidFill>
            </a:endParaRPr>
          </a:p>
          <a:p>
            <a:pPr marL="342900" indent="-342900">
              <a:spcBef>
                <a:spcPts val="200"/>
              </a:spcBef>
              <a:buClr>
                <a:srgbClr val="75AADB"/>
              </a:buClr>
              <a:buFont typeface="Webdings" panose="05030102010509060703" pitchFamily="18" charset="2"/>
              <a:buChar char="4"/>
            </a:pPr>
            <a:r>
              <a:rPr lang="en-US" sz="1600" i="1" dirty="0">
                <a:solidFill>
                  <a:schemeClr val="tx1"/>
                </a:solidFill>
              </a:rPr>
              <a:t>r = </a:t>
            </a:r>
            <a:r>
              <a:rPr lang="en-US" sz="1600" dirty="0" smtClean="0">
                <a:solidFill>
                  <a:schemeClr val="tx1"/>
                </a:solidFill>
              </a:rPr>
              <a:t>0.055</a:t>
            </a:r>
            <a:endParaRPr lang="en-US" sz="1600" dirty="0">
              <a:solidFill>
                <a:schemeClr val="tx1"/>
              </a:solidFill>
            </a:endParaRPr>
          </a:p>
          <a:p>
            <a:pPr marL="342900" indent="-342900">
              <a:spcBef>
                <a:spcPts val="200"/>
              </a:spcBef>
              <a:buClr>
                <a:srgbClr val="75AADB"/>
              </a:buClr>
              <a:buFont typeface="Webdings" panose="05030102010509060703" pitchFamily="18" charset="2"/>
              <a:buChar char="4"/>
            </a:pPr>
            <a:endParaRPr lang="en-US" sz="1600" i="1" dirty="0">
              <a:solidFill>
                <a:schemeClr val="tx1"/>
              </a:solidFill>
            </a:endParaRPr>
          </a:p>
          <a:p>
            <a:pPr marL="342900" indent="-342900">
              <a:spcBef>
                <a:spcPts val="200"/>
              </a:spcBef>
              <a:buClr>
                <a:srgbClr val="75AADB"/>
              </a:buClr>
              <a:buFont typeface="Webdings" panose="05030102010509060703" pitchFamily="18" charset="2"/>
              <a:buChar char="4"/>
            </a:pPr>
            <a:r>
              <a:rPr lang="en-US" sz="1600" i="1" dirty="0">
                <a:solidFill>
                  <a:schemeClr val="tx1"/>
                </a:solidFill>
              </a:rPr>
              <a:t>p-</a:t>
            </a:r>
            <a:r>
              <a:rPr lang="en-US" sz="1600" dirty="0">
                <a:solidFill>
                  <a:schemeClr val="tx1"/>
                </a:solidFill>
              </a:rPr>
              <a:t>value = </a:t>
            </a:r>
            <a:r>
              <a:rPr lang="en-US" sz="1600" dirty="0" smtClean="0">
                <a:solidFill>
                  <a:schemeClr val="tx1"/>
                </a:solidFill>
              </a:rPr>
              <a:t>0.522</a:t>
            </a:r>
            <a:endParaRPr lang="en-US" sz="1600" dirty="0">
              <a:solidFill>
                <a:schemeClr val="bg2">
                  <a:lumMod val="50000"/>
                </a:schemeClr>
              </a:solidFill>
            </a:endParaRPr>
          </a:p>
          <a:p>
            <a:pPr marL="342900" indent="-342900">
              <a:spcBef>
                <a:spcPts val="200"/>
              </a:spcBef>
              <a:buClr>
                <a:srgbClr val="75AADB"/>
              </a:buClr>
              <a:buFont typeface="Webdings" panose="05030102010509060703" pitchFamily="18" charset="2"/>
              <a:buChar char="4"/>
            </a:pPr>
            <a:endParaRPr lang="en-US" dirty="0">
              <a:solidFill>
                <a:schemeClr val="bg2">
                  <a:lumMod val="50000"/>
                </a:schemeClr>
              </a:solidFill>
            </a:endParaRPr>
          </a:p>
          <a:p>
            <a:pPr marL="342900" indent="-342900">
              <a:spcBef>
                <a:spcPts val="200"/>
              </a:spcBef>
              <a:buClr>
                <a:srgbClr val="75AADB"/>
              </a:buClr>
              <a:buFont typeface="Webdings" panose="05030102010509060703" pitchFamily="18" charset="2"/>
              <a:buChar char="4"/>
            </a:pPr>
            <a:endParaRPr lang="en-US" dirty="0">
              <a:solidFill>
                <a:schemeClr val="bg2">
                  <a:lumMod val="50000"/>
                </a:schemeClr>
              </a:solidFill>
            </a:endParaRPr>
          </a:p>
          <a:p>
            <a:pPr marL="342900" indent="-342900">
              <a:spcBef>
                <a:spcPts val="200"/>
              </a:spcBef>
              <a:buClr>
                <a:srgbClr val="75AADB"/>
              </a:buClr>
              <a:buFont typeface="Webdings" panose="05030102010509060703" pitchFamily="18" charset="2"/>
              <a:buChar char="4"/>
            </a:pPr>
            <a:endParaRPr lang="en-US" dirty="0">
              <a:solidFill>
                <a:schemeClr val="bg2">
                  <a:lumMod val="50000"/>
                </a:schemeClr>
              </a:solidFill>
            </a:endParaRPr>
          </a:p>
          <a:p>
            <a:pPr>
              <a:spcBef>
                <a:spcPts val="200"/>
              </a:spcBef>
              <a:buClr>
                <a:srgbClr val="75AADB"/>
              </a:buClr>
            </a:pPr>
            <a:endParaRPr lang="en-US" b="1" dirty="0">
              <a:solidFill>
                <a:schemeClr val="bg2">
                  <a:lumMod val="50000"/>
                </a:schemeClr>
              </a:solidFill>
            </a:endParaRPr>
          </a:p>
          <a:p>
            <a:pPr>
              <a:spcBef>
                <a:spcPts val="200"/>
              </a:spcBef>
              <a:buClr>
                <a:srgbClr val="75AADB"/>
              </a:buClr>
            </a:pPr>
            <a:endParaRPr lang="en-US" b="1" dirty="0">
              <a:solidFill>
                <a:schemeClr val="bg2">
                  <a:lumMod val="50000"/>
                </a:schemeClr>
              </a:solidFill>
            </a:endParaRPr>
          </a:p>
          <a:p>
            <a:pPr>
              <a:spcBef>
                <a:spcPts val="200"/>
              </a:spcBef>
              <a:buClr>
                <a:srgbClr val="75AADB"/>
              </a:buClr>
            </a:pPr>
            <a:endParaRPr lang="en-US" b="1" dirty="0">
              <a:solidFill>
                <a:schemeClr val="bg2">
                  <a:lumMod val="50000"/>
                </a:schemeClr>
              </a:solidFill>
            </a:endParaRPr>
          </a:p>
        </p:txBody>
      </p:sp>
      <p:sp>
        <p:nvSpPr>
          <p:cNvPr id="37" name="Rectangle 36"/>
          <p:cNvSpPr/>
          <p:nvPr/>
        </p:nvSpPr>
        <p:spPr>
          <a:xfrm>
            <a:off x="11784251" y="3306954"/>
            <a:ext cx="375617" cy="5408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811538" y="3441562"/>
            <a:ext cx="6129869" cy="2607748"/>
          </a:xfrm>
          <a:prstGeom prst="rect">
            <a:avLst/>
          </a:prstGeom>
        </p:spPr>
      </p:pic>
      <p:pic>
        <p:nvPicPr>
          <p:cNvPr id="12" name="Picture 11"/>
          <p:cNvPicPr>
            <a:picLocks noChangeAspect="1"/>
          </p:cNvPicPr>
          <p:nvPr/>
        </p:nvPicPr>
        <p:blipFill rotWithShape="1">
          <a:blip r:embed="rId6">
            <a:extLst>
              <a:ext uri="{28A0092B-C50C-407E-A947-70E740481C1C}">
                <a14:useLocalDpi xmlns:a14="http://schemas.microsoft.com/office/drawing/2010/main" val="0"/>
              </a:ext>
            </a:extLst>
          </a:blip>
          <a:srcRect l="85112" t="18892" r="3268" b="70732"/>
          <a:stretch/>
        </p:blipFill>
        <p:spPr>
          <a:xfrm>
            <a:off x="10051031" y="3455133"/>
            <a:ext cx="1761714" cy="698621"/>
          </a:xfrm>
          <a:prstGeom prst="rect">
            <a:avLst/>
          </a:prstGeom>
        </p:spPr>
      </p:pic>
      <p:sp>
        <p:nvSpPr>
          <p:cNvPr id="5" name="Rectangle 4"/>
          <p:cNvSpPr/>
          <p:nvPr/>
        </p:nvSpPr>
        <p:spPr>
          <a:xfrm>
            <a:off x="11796633" y="3441562"/>
            <a:ext cx="343918" cy="4062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34362621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a:spLocks noGrp="1"/>
          </p:cNvSpPr>
          <p:nvPr>
            <p:ph type="title"/>
          </p:nvPr>
        </p:nvSpPr>
        <p:spPr>
          <a:xfrm>
            <a:off x="1319258" y="365760"/>
            <a:ext cx="9413276" cy="479425"/>
          </a:xfrm>
        </p:spPr>
        <p:txBody>
          <a:bodyPr>
            <a:noAutofit/>
          </a:bodyPr>
          <a:lstStyle/>
          <a:p>
            <a:pPr algn="ctr"/>
            <a:r>
              <a:rPr lang="en-US" b="1" dirty="0">
                <a:latin typeface="Century Gothic" panose="020B0502020202020204" pitchFamily="34" charset="0"/>
              </a:rPr>
              <a:t>Results: Correlations Continued</a:t>
            </a:r>
          </a:p>
        </p:txBody>
      </p:sp>
      <p:sp>
        <p:nvSpPr>
          <p:cNvPr id="4" name="Rectangle 3"/>
          <p:cNvSpPr/>
          <p:nvPr/>
        </p:nvSpPr>
        <p:spPr>
          <a:xfrm>
            <a:off x="4888193" y="2939274"/>
            <a:ext cx="723998" cy="7672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11014251" y="2893573"/>
            <a:ext cx="751233" cy="7672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5"/>
          <p:cNvSpPr txBox="1">
            <a:spLocks/>
          </p:cNvSpPr>
          <p:nvPr/>
        </p:nvSpPr>
        <p:spPr>
          <a:xfrm>
            <a:off x="521208" y="1578428"/>
            <a:ext cx="3917075" cy="2112264"/>
          </a:xfrm>
          <a:prstGeom prst="rect">
            <a:avLst/>
          </a:prstGeom>
          <a:solidFill>
            <a:schemeClr val="bg1"/>
          </a:solidFill>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200"/>
              </a:spcBef>
              <a:buClr>
                <a:srgbClr val="75AADB"/>
              </a:buClr>
            </a:pPr>
            <a:r>
              <a:rPr lang="en-US" sz="1600" b="1" dirty="0">
                <a:solidFill>
                  <a:schemeClr val="tx1"/>
                </a:solidFill>
              </a:rPr>
              <a:t>Snow Water Equivalent compared to River Discharge at San Felipe Station (February, 2003 – 2017):</a:t>
            </a:r>
          </a:p>
          <a:p>
            <a:pPr>
              <a:spcBef>
                <a:spcPts val="200"/>
              </a:spcBef>
              <a:buClr>
                <a:srgbClr val="75AADB"/>
              </a:buClr>
            </a:pPr>
            <a:endParaRPr lang="en-US" sz="1200" b="1" dirty="0">
              <a:solidFill>
                <a:schemeClr val="tx1"/>
              </a:solidFill>
            </a:endParaRPr>
          </a:p>
          <a:p>
            <a:pPr marL="342900" indent="-342900">
              <a:spcBef>
                <a:spcPts val="200"/>
              </a:spcBef>
              <a:buClr>
                <a:srgbClr val="75AADB"/>
              </a:buClr>
              <a:buFont typeface="Webdings" panose="05030102010509060703" pitchFamily="18" charset="2"/>
              <a:buChar char="4"/>
            </a:pPr>
            <a:r>
              <a:rPr lang="en-US" sz="1600" i="1" dirty="0">
                <a:solidFill>
                  <a:schemeClr val="tx1"/>
                </a:solidFill>
              </a:rPr>
              <a:t>r = </a:t>
            </a:r>
            <a:r>
              <a:rPr lang="en-US" sz="1600" dirty="0" smtClean="0">
                <a:solidFill>
                  <a:schemeClr val="tx1"/>
                </a:solidFill>
              </a:rPr>
              <a:t>0.633</a:t>
            </a:r>
            <a:endParaRPr lang="en-US" sz="1000" i="1" dirty="0">
              <a:solidFill>
                <a:schemeClr val="tx1"/>
              </a:solidFill>
            </a:endParaRPr>
          </a:p>
          <a:p>
            <a:pPr marL="342900" indent="-342900">
              <a:spcBef>
                <a:spcPts val="200"/>
              </a:spcBef>
              <a:buClr>
                <a:srgbClr val="75AADB"/>
              </a:buClr>
              <a:buFont typeface="Webdings" panose="05030102010509060703" pitchFamily="18" charset="2"/>
              <a:buChar char="4"/>
            </a:pPr>
            <a:r>
              <a:rPr lang="en-US" sz="1600" i="1" dirty="0">
                <a:solidFill>
                  <a:schemeClr val="tx1"/>
                </a:solidFill>
              </a:rPr>
              <a:t>p-</a:t>
            </a:r>
            <a:r>
              <a:rPr lang="en-US" sz="1600" dirty="0">
                <a:solidFill>
                  <a:schemeClr val="tx1"/>
                </a:solidFill>
              </a:rPr>
              <a:t>value = 0.037</a:t>
            </a:r>
            <a:endParaRPr lang="en-US" sz="1600" dirty="0">
              <a:solidFill>
                <a:schemeClr val="bg2">
                  <a:lumMod val="50000"/>
                </a:schemeClr>
              </a:solidFill>
            </a:endParaRPr>
          </a:p>
          <a:p>
            <a:pPr marL="342900" indent="-342900">
              <a:spcBef>
                <a:spcPts val="200"/>
              </a:spcBef>
              <a:buClr>
                <a:srgbClr val="75AADB"/>
              </a:buClr>
              <a:buFont typeface="Webdings" panose="05030102010509060703" pitchFamily="18" charset="2"/>
              <a:buChar char="4"/>
            </a:pPr>
            <a:endParaRPr lang="en-US" dirty="0">
              <a:solidFill>
                <a:schemeClr val="bg2">
                  <a:lumMod val="50000"/>
                </a:schemeClr>
              </a:solidFill>
            </a:endParaRPr>
          </a:p>
          <a:p>
            <a:pPr marL="342900" indent="-342900">
              <a:spcBef>
                <a:spcPts val="200"/>
              </a:spcBef>
              <a:buClr>
                <a:srgbClr val="75AADB"/>
              </a:buClr>
              <a:buFont typeface="Webdings" panose="05030102010509060703" pitchFamily="18" charset="2"/>
              <a:buChar char="4"/>
            </a:pPr>
            <a:endParaRPr lang="en-US" dirty="0">
              <a:solidFill>
                <a:schemeClr val="bg2">
                  <a:lumMod val="50000"/>
                </a:schemeClr>
              </a:solidFill>
            </a:endParaRPr>
          </a:p>
          <a:p>
            <a:pPr marL="342900" indent="-342900">
              <a:spcBef>
                <a:spcPts val="200"/>
              </a:spcBef>
              <a:buClr>
                <a:srgbClr val="75AADB"/>
              </a:buClr>
              <a:buFont typeface="Webdings" panose="05030102010509060703" pitchFamily="18" charset="2"/>
              <a:buChar char="4"/>
            </a:pPr>
            <a:endParaRPr lang="en-US" dirty="0">
              <a:solidFill>
                <a:schemeClr val="bg2">
                  <a:lumMod val="50000"/>
                </a:schemeClr>
              </a:solidFill>
            </a:endParaRPr>
          </a:p>
          <a:p>
            <a:pPr>
              <a:spcBef>
                <a:spcPts val="200"/>
              </a:spcBef>
              <a:buClr>
                <a:srgbClr val="75AADB"/>
              </a:buClr>
            </a:pPr>
            <a:endParaRPr lang="en-US" b="1" dirty="0">
              <a:solidFill>
                <a:schemeClr val="bg2">
                  <a:lumMod val="50000"/>
                </a:schemeClr>
              </a:solidFill>
            </a:endParaRPr>
          </a:p>
          <a:p>
            <a:pPr>
              <a:spcBef>
                <a:spcPts val="200"/>
              </a:spcBef>
              <a:buClr>
                <a:srgbClr val="75AADB"/>
              </a:buClr>
            </a:pPr>
            <a:endParaRPr lang="en-US" b="1" dirty="0">
              <a:solidFill>
                <a:schemeClr val="bg2">
                  <a:lumMod val="50000"/>
                </a:schemeClr>
              </a:solidFill>
            </a:endParaRPr>
          </a:p>
          <a:p>
            <a:pPr>
              <a:spcBef>
                <a:spcPts val="200"/>
              </a:spcBef>
              <a:buClr>
                <a:srgbClr val="75AADB"/>
              </a:buClr>
            </a:pPr>
            <a:endParaRPr lang="en-US" b="1" dirty="0">
              <a:solidFill>
                <a:schemeClr val="bg2">
                  <a:lumMod val="50000"/>
                </a:schemeClr>
              </a:solidFill>
            </a:endParaRPr>
          </a:p>
        </p:txBody>
      </p:sp>
      <p:sp>
        <p:nvSpPr>
          <p:cNvPr id="12" name="Text Placeholder 5"/>
          <p:cNvSpPr txBox="1">
            <a:spLocks/>
          </p:cNvSpPr>
          <p:nvPr/>
        </p:nvSpPr>
        <p:spPr>
          <a:xfrm>
            <a:off x="6958584" y="1554480"/>
            <a:ext cx="4227576" cy="2231136"/>
          </a:xfrm>
          <a:prstGeom prst="rect">
            <a:avLst/>
          </a:prstGeom>
          <a:solidFill>
            <a:schemeClr val="bg1"/>
          </a:solidFill>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200"/>
              </a:spcBef>
              <a:buClr>
                <a:srgbClr val="75AADB"/>
              </a:buClr>
            </a:pPr>
            <a:r>
              <a:rPr lang="en-US" sz="1600" b="1" dirty="0">
                <a:solidFill>
                  <a:schemeClr val="tx1"/>
                </a:solidFill>
              </a:rPr>
              <a:t>Soil Moisture compared to River Discharge at San Felipe Station (February, 2015 – 2016):</a:t>
            </a:r>
          </a:p>
          <a:p>
            <a:pPr>
              <a:spcBef>
                <a:spcPts val="200"/>
              </a:spcBef>
              <a:buClr>
                <a:srgbClr val="75AADB"/>
              </a:buClr>
            </a:pPr>
            <a:endParaRPr lang="en-US" sz="1200" b="1" dirty="0">
              <a:solidFill>
                <a:schemeClr val="tx1"/>
              </a:solidFill>
            </a:endParaRPr>
          </a:p>
          <a:p>
            <a:pPr marL="342900" indent="-342900">
              <a:spcBef>
                <a:spcPts val="200"/>
              </a:spcBef>
              <a:buClr>
                <a:srgbClr val="75AADB"/>
              </a:buClr>
              <a:buFont typeface="Webdings" panose="05030102010509060703" pitchFamily="18" charset="2"/>
              <a:buChar char="4"/>
            </a:pPr>
            <a:r>
              <a:rPr lang="en-US" sz="1600" i="1" dirty="0">
                <a:solidFill>
                  <a:schemeClr val="tx1"/>
                </a:solidFill>
              </a:rPr>
              <a:t>r = </a:t>
            </a:r>
            <a:r>
              <a:rPr lang="en-US" sz="1600" dirty="0">
                <a:solidFill>
                  <a:schemeClr val="tx1"/>
                </a:solidFill>
              </a:rPr>
              <a:t>-</a:t>
            </a:r>
            <a:r>
              <a:rPr lang="en-US" sz="1600" dirty="0" smtClean="0">
                <a:solidFill>
                  <a:schemeClr val="tx1"/>
                </a:solidFill>
              </a:rPr>
              <a:t>0.135</a:t>
            </a:r>
            <a:endParaRPr lang="en-US" sz="1000" i="1" dirty="0">
              <a:solidFill>
                <a:schemeClr val="tx1"/>
              </a:solidFill>
            </a:endParaRPr>
          </a:p>
          <a:p>
            <a:pPr marL="342900" indent="-342900">
              <a:spcBef>
                <a:spcPts val="200"/>
              </a:spcBef>
              <a:buClr>
                <a:srgbClr val="75AADB"/>
              </a:buClr>
              <a:buFont typeface="Webdings" panose="05030102010509060703" pitchFamily="18" charset="2"/>
              <a:buChar char="4"/>
            </a:pPr>
            <a:r>
              <a:rPr lang="en-US" sz="1600" i="1" dirty="0">
                <a:solidFill>
                  <a:schemeClr val="tx1"/>
                </a:solidFill>
              </a:rPr>
              <a:t>p-</a:t>
            </a:r>
            <a:r>
              <a:rPr lang="en-US" sz="1600" dirty="0">
                <a:solidFill>
                  <a:schemeClr val="tx1"/>
                </a:solidFill>
              </a:rPr>
              <a:t>value = 0.914</a:t>
            </a:r>
            <a:endParaRPr lang="en-US" sz="1600" dirty="0">
              <a:solidFill>
                <a:schemeClr val="bg2">
                  <a:lumMod val="50000"/>
                </a:schemeClr>
              </a:solidFill>
            </a:endParaRPr>
          </a:p>
          <a:p>
            <a:pPr marL="342900" indent="-342900">
              <a:spcBef>
                <a:spcPts val="200"/>
              </a:spcBef>
              <a:buClr>
                <a:srgbClr val="75AADB"/>
              </a:buClr>
              <a:buFont typeface="Webdings" panose="05030102010509060703" pitchFamily="18" charset="2"/>
              <a:buChar char="4"/>
            </a:pPr>
            <a:endParaRPr lang="en-US" dirty="0">
              <a:solidFill>
                <a:schemeClr val="bg2">
                  <a:lumMod val="50000"/>
                </a:schemeClr>
              </a:solidFill>
            </a:endParaRPr>
          </a:p>
          <a:p>
            <a:pPr marL="342900" indent="-342900">
              <a:spcBef>
                <a:spcPts val="200"/>
              </a:spcBef>
              <a:buClr>
                <a:srgbClr val="75AADB"/>
              </a:buClr>
              <a:buFont typeface="Webdings" panose="05030102010509060703" pitchFamily="18" charset="2"/>
              <a:buChar char="4"/>
            </a:pPr>
            <a:endParaRPr lang="en-US" dirty="0">
              <a:solidFill>
                <a:schemeClr val="bg2">
                  <a:lumMod val="50000"/>
                </a:schemeClr>
              </a:solidFill>
            </a:endParaRPr>
          </a:p>
          <a:p>
            <a:pPr>
              <a:spcBef>
                <a:spcPts val="200"/>
              </a:spcBef>
              <a:buClr>
                <a:srgbClr val="75AADB"/>
              </a:buClr>
            </a:pPr>
            <a:endParaRPr lang="en-US" b="1" dirty="0">
              <a:solidFill>
                <a:schemeClr val="bg2">
                  <a:lumMod val="50000"/>
                </a:schemeClr>
              </a:solidFill>
            </a:endParaRPr>
          </a:p>
          <a:p>
            <a:pPr>
              <a:spcBef>
                <a:spcPts val="200"/>
              </a:spcBef>
              <a:buClr>
                <a:srgbClr val="75AADB"/>
              </a:buClr>
            </a:pPr>
            <a:endParaRPr lang="en-US" b="1" dirty="0">
              <a:solidFill>
                <a:schemeClr val="bg2">
                  <a:lumMod val="50000"/>
                </a:schemeClr>
              </a:solidFill>
            </a:endParaRPr>
          </a:p>
          <a:p>
            <a:pPr>
              <a:spcBef>
                <a:spcPts val="200"/>
              </a:spcBef>
              <a:buClr>
                <a:srgbClr val="75AADB"/>
              </a:buClr>
            </a:pPr>
            <a:endParaRPr lang="en-US" b="1" dirty="0">
              <a:solidFill>
                <a:schemeClr val="bg2">
                  <a:lumMod val="50000"/>
                </a:schemeClr>
              </a:solidFill>
            </a:endParaRPr>
          </a:p>
        </p:txBody>
      </p:sp>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92024" y="3355848"/>
            <a:ext cx="5609200" cy="2647336"/>
          </a:xfrm>
          <a:prstGeom prst="rect">
            <a:avLst/>
          </a:prstGeom>
        </p:spPr>
      </p:pic>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84076" t="18690" r="1846" b="72635"/>
          <a:stretch/>
        </p:blipFill>
        <p:spPr>
          <a:xfrm>
            <a:off x="3725239" y="3355020"/>
            <a:ext cx="2005413" cy="607354"/>
          </a:xfrm>
          <a:prstGeom prst="rect">
            <a:avLst/>
          </a:prstGeom>
        </p:spPr>
      </p:pic>
      <p:pic>
        <p:nvPicPr>
          <p:cNvPr id="5" name="Picture 4"/>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025896" y="3355848"/>
            <a:ext cx="5964260" cy="2646072"/>
          </a:xfrm>
          <a:prstGeom prst="rect">
            <a:avLst/>
          </a:prstGeom>
        </p:spPr>
      </p:pic>
      <p:pic>
        <p:nvPicPr>
          <p:cNvPr id="17" name="Picture 16"/>
          <p:cNvPicPr>
            <a:picLocks noChangeAspect="1"/>
          </p:cNvPicPr>
          <p:nvPr/>
        </p:nvPicPr>
        <p:blipFill rotWithShape="1">
          <a:blip r:embed="rId6">
            <a:extLst>
              <a:ext uri="{28A0092B-C50C-407E-A947-70E740481C1C}">
                <a14:useLocalDpi xmlns:a14="http://schemas.microsoft.com/office/drawing/2010/main" val="0"/>
              </a:ext>
            </a:extLst>
          </a:blip>
          <a:srcRect l="84521" t="18675" r="3975" b="71991"/>
          <a:stretch/>
        </p:blipFill>
        <p:spPr>
          <a:xfrm>
            <a:off x="10398017" y="3341869"/>
            <a:ext cx="1678020" cy="633657"/>
          </a:xfrm>
          <a:prstGeom prst="rect">
            <a:avLst/>
          </a:prstGeom>
        </p:spPr>
      </p:pic>
      <p:sp>
        <p:nvSpPr>
          <p:cNvPr id="18" name="Rectangle 17"/>
          <p:cNvSpPr/>
          <p:nvPr/>
        </p:nvSpPr>
        <p:spPr>
          <a:xfrm>
            <a:off x="5344709" y="3041106"/>
            <a:ext cx="723998" cy="7672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969789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a:spLocks noGrp="1"/>
          </p:cNvSpPr>
          <p:nvPr>
            <p:ph type="title"/>
          </p:nvPr>
        </p:nvSpPr>
        <p:spPr>
          <a:xfrm>
            <a:off x="1319258" y="365760"/>
            <a:ext cx="9413276" cy="479425"/>
          </a:xfrm>
        </p:spPr>
        <p:txBody>
          <a:bodyPr>
            <a:noAutofit/>
          </a:bodyPr>
          <a:lstStyle/>
          <a:p>
            <a:pPr algn="ctr"/>
            <a:r>
              <a:rPr lang="en-US" b="1" dirty="0">
                <a:latin typeface="Century Gothic" panose="020B0502020202020204" pitchFamily="34" charset="0"/>
              </a:rPr>
              <a:t>Results: Correlations Continued</a:t>
            </a:r>
          </a:p>
        </p:txBody>
      </p:sp>
      <p:sp>
        <p:nvSpPr>
          <p:cNvPr id="4" name="Rectangle 3"/>
          <p:cNvSpPr/>
          <p:nvPr/>
        </p:nvSpPr>
        <p:spPr>
          <a:xfrm>
            <a:off x="4888193" y="2939274"/>
            <a:ext cx="723998" cy="7672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11014251" y="2893573"/>
            <a:ext cx="751233" cy="7672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5022182" y="2939779"/>
            <a:ext cx="723998" cy="7672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0935720" y="3018405"/>
            <a:ext cx="723998" cy="7672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5"/>
          <p:cNvSpPr txBox="1">
            <a:spLocks/>
          </p:cNvSpPr>
          <p:nvPr/>
        </p:nvSpPr>
        <p:spPr>
          <a:xfrm>
            <a:off x="3912108" y="1554480"/>
            <a:ext cx="4227576" cy="2231136"/>
          </a:xfrm>
          <a:prstGeom prst="rect">
            <a:avLst/>
          </a:prstGeom>
          <a:solidFill>
            <a:schemeClr val="bg1"/>
          </a:solidFill>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200"/>
              </a:spcBef>
              <a:buClr>
                <a:srgbClr val="75AADB"/>
              </a:buClr>
            </a:pPr>
            <a:r>
              <a:rPr lang="en-US" sz="1600" b="1" dirty="0">
                <a:solidFill>
                  <a:schemeClr val="tx1"/>
                </a:solidFill>
              </a:rPr>
              <a:t>Surface Temperature compared to River Discharge at San Felipe Station (February, 2001 – 2017):</a:t>
            </a:r>
          </a:p>
          <a:p>
            <a:pPr>
              <a:spcBef>
                <a:spcPts val="200"/>
              </a:spcBef>
              <a:buClr>
                <a:srgbClr val="75AADB"/>
              </a:buClr>
            </a:pPr>
            <a:endParaRPr lang="en-US" sz="1200" b="1" dirty="0">
              <a:solidFill>
                <a:schemeClr val="tx1"/>
              </a:solidFill>
            </a:endParaRPr>
          </a:p>
          <a:p>
            <a:pPr marL="342900" indent="-342900">
              <a:spcBef>
                <a:spcPts val="200"/>
              </a:spcBef>
              <a:buClr>
                <a:srgbClr val="75AADB"/>
              </a:buClr>
              <a:buFont typeface="Webdings" panose="05030102010509060703" pitchFamily="18" charset="2"/>
              <a:buChar char="4"/>
            </a:pPr>
            <a:r>
              <a:rPr lang="en-US" sz="1600" i="1" dirty="0">
                <a:solidFill>
                  <a:schemeClr val="tx1"/>
                </a:solidFill>
              </a:rPr>
              <a:t>r = </a:t>
            </a:r>
            <a:r>
              <a:rPr lang="en-US" sz="1600" dirty="0">
                <a:solidFill>
                  <a:schemeClr val="tx1"/>
                </a:solidFill>
              </a:rPr>
              <a:t>-0.179</a:t>
            </a:r>
          </a:p>
          <a:p>
            <a:pPr marL="342900" indent="-342900">
              <a:spcBef>
                <a:spcPts val="200"/>
              </a:spcBef>
              <a:buClr>
                <a:srgbClr val="75AADB"/>
              </a:buClr>
              <a:buFont typeface="Webdings" panose="05030102010509060703" pitchFamily="18" charset="2"/>
              <a:buChar char="4"/>
            </a:pPr>
            <a:endParaRPr lang="en-US" sz="1600" i="1" dirty="0">
              <a:solidFill>
                <a:schemeClr val="tx1"/>
              </a:solidFill>
            </a:endParaRPr>
          </a:p>
          <a:p>
            <a:pPr marL="342900" indent="-342900">
              <a:spcBef>
                <a:spcPts val="200"/>
              </a:spcBef>
              <a:buClr>
                <a:srgbClr val="75AADB"/>
              </a:buClr>
              <a:buFont typeface="Webdings" panose="05030102010509060703" pitchFamily="18" charset="2"/>
              <a:buChar char="4"/>
            </a:pPr>
            <a:r>
              <a:rPr lang="en-US" sz="1600" i="1" dirty="0">
                <a:solidFill>
                  <a:schemeClr val="tx1"/>
                </a:solidFill>
              </a:rPr>
              <a:t>p-</a:t>
            </a:r>
            <a:r>
              <a:rPr lang="en-US" sz="1600" dirty="0">
                <a:solidFill>
                  <a:schemeClr val="tx1"/>
                </a:solidFill>
              </a:rPr>
              <a:t>value = 0.541</a:t>
            </a:r>
            <a:endParaRPr lang="en-US" sz="1600" dirty="0">
              <a:solidFill>
                <a:schemeClr val="bg2">
                  <a:lumMod val="50000"/>
                </a:schemeClr>
              </a:solidFill>
            </a:endParaRPr>
          </a:p>
          <a:p>
            <a:pPr marL="342900" indent="-342900">
              <a:spcBef>
                <a:spcPts val="200"/>
              </a:spcBef>
              <a:buClr>
                <a:srgbClr val="75AADB"/>
              </a:buClr>
              <a:buFont typeface="Webdings" panose="05030102010509060703" pitchFamily="18" charset="2"/>
              <a:buChar char="4"/>
            </a:pPr>
            <a:endParaRPr lang="en-US" dirty="0">
              <a:solidFill>
                <a:schemeClr val="bg2">
                  <a:lumMod val="50000"/>
                </a:schemeClr>
              </a:solidFill>
            </a:endParaRPr>
          </a:p>
          <a:p>
            <a:pPr marL="342900" indent="-342900">
              <a:spcBef>
                <a:spcPts val="200"/>
              </a:spcBef>
              <a:buClr>
                <a:srgbClr val="75AADB"/>
              </a:buClr>
              <a:buFont typeface="Webdings" panose="05030102010509060703" pitchFamily="18" charset="2"/>
              <a:buChar char="4"/>
            </a:pPr>
            <a:endParaRPr lang="en-US" dirty="0">
              <a:solidFill>
                <a:schemeClr val="bg2">
                  <a:lumMod val="50000"/>
                </a:schemeClr>
              </a:solidFill>
            </a:endParaRPr>
          </a:p>
          <a:p>
            <a:pPr marL="342900" indent="-342900">
              <a:spcBef>
                <a:spcPts val="200"/>
              </a:spcBef>
              <a:buClr>
                <a:srgbClr val="75AADB"/>
              </a:buClr>
              <a:buFont typeface="Webdings" panose="05030102010509060703" pitchFamily="18" charset="2"/>
              <a:buChar char="4"/>
            </a:pPr>
            <a:endParaRPr lang="en-US" dirty="0">
              <a:solidFill>
                <a:schemeClr val="bg2">
                  <a:lumMod val="50000"/>
                </a:schemeClr>
              </a:solidFill>
            </a:endParaRPr>
          </a:p>
          <a:p>
            <a:pPr>
              <a:spcBef>
                <a:spcPts val="200"/>
              </a:spcBef>
              <a:buClr>
                <a:srgbClr val="75AADB"/>
              </a:buClr>
            </a:pPr>
            <a:endParaRPr lang="en-US" b="1" dirty="0">
              <a:solidFill>
                <a:schemeClr val="bg2">
                  <a:lumMod val="50000"/>
                </a:schemeClr>
              </a:solidFill>
            </a:endParaRPr>
          </a:p>
          <a:p>
            <a:pPr>
              <a:spcBef>
                <a:spcPts val="200"/>
              </a:spcBef>
              <a:buClr>
                <a:srgbClr val="75AADB"/>
              </a:buClr>
            </a:pPr>
            <a:endParaRPr lang="en-US" b="1" dirty="0">
              <a:solidFill>
                <a:schemeClr val="bg2">
                  <a:lumMod val="50000"/>
                </a:schemeClr>
              </a:solidFill>
            </a:endParaRPr>
          </a:p>
          <a:p>
            <a:pPr>
              <a:spcBef>
                <a:spcPts val="200"/>
              </a:spcBef>
              <a:buClr>
                <a:srgbClr val="75AADB"/>
              </a:buClr>
            </a:pPr>
            <a:endParaRPr lang="en-US" b="1" dirty="0">
              <a:solidFill>
                <a:schemeClr val="bg2">
                  <a:lumMod val="50000"/>
                </a:schemeClr>
              </a:solidFill>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61336" y="3660784"/>
            <a:ext cx="6504246" cy="2907000"/>
          </a:xfrm>
          <a:prstGeom prst="rect">
            <a:avLst/>
          </a:prstGeom>
        </p:spPr>
      </p:pic>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l="84808" t="18848" r="3607" b="71991"/>
          <a:stretch/>
        </p:blipFill>
        <p:spPr>
          <a:xfrm>
            <a:off x="7039909" y="3660784"/>
            <a:ext cx="1604204" cy="590436"/>
          </a:xfrm>
          <a:prstGeom prst="rect">
            <a:avLst/>
          </a:prstGeom>
        </p:spPr>
      </p:pic>
    </p:spTree>
    <p:extLst>
      <p:ext uri="{BB962C8B-B14F-4D97-AF65-F5344CB8AC3E}">
        <p14:creationId xmlns:p14="http://schemas.microsoft.com/office/powerpoint/2010/main" val="45814607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8825" y="3157662"/>
            <a:ext cx="4491873" cy="2980545"/>
          </a:xfrm>
          <a:prstGeom prst="rect">
            <a:avLst/>
          </a:prstGeom>
          <a:ln>
            <a:noFill/>
          </a:ln>
        </p:spPr>
      </p:pic>
      <p:sp>
        <p:nvSpPr>
          <p:cNvPr id="8" name="Shape 183"/>
          <p:cNvSpPr txBox="1">
            <a:spLocks noGrp="1"/>
          </p:cNvSpPr>
          <p:nvPr>
            <p:ph type="title"/>
          </p:nvPr>
        </p:nvSpPr>
        <p:spPr>
          <a:xfrm>
            <a:off x="1058490" y="365760"/>
            <a:ext cx="9413400" cy="479400"/>
          </a:xfrm>
          <a:prstGeom prst="rect">
            <a:avLst/>
          </a:prstGeom>
        </p:spPr>
        <p:txBody>
          <a:bodyPr lIns="91425" tIns="91425" rIns="91425" bIns="91425" anchor="ctr" anchorCtr="0">
            <a:noAutofit/>
          </a:bodyPr>
          <a:lstStyle/>
          <a:p>
            <a:pPr algn="ctr"/>
            <a:r>
              <a:rPr lang="en-US" b="1" dirty="0">
                <a:latin typeface="Century Gothic" panose="020B0502020202020204" pitchFamily="34" charset="0"/>
              </a:rPr>
              <a:t>Conclusions</a:t>
            </a:r>
          </a:p>
        </p:txBody>
      </p:sp>
      <p:sp>
        <p:nvSpPr>
          <p:cNvPr id="9" name="Text Placeholder 5"/>
          <p:cNvSpPr txBox="1">
            <a:spLocks/>
          </p:cNvSpPr>
          <p:nvPr/>
        </p:nvSpPr>
        <p:spPr>
          <a:xfrm>
            <a:off x="578860" y="864898"/>
            <a:ext cx="8385243" cy="52245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200"/>
              </a:spcBef>
              <a:buClr>
                <a:srgbClr val="75AADB"/>
              </a:buClr>
            </a:pPr>
            <a:r>
              <a:rPr lang="en-US" b="1" dirty="0">
                <a:solidFill>
                  <a:schemeClr val="tx1"/>
                </a:solidFill>
              </a:rPr>
              <a:t>Trend Analysis:</a:t>
            </a:r>
          </a:p>
          <a:p>
            <a:pPr>
              <a:spcBef>
                <a:spcPts val="200"/>
              </a:spcBef>
              <a:buClr>
                <a:srgbClr val="75AADB"/>
              </a:buClr>
            </a:pPr>
            <a:endParaRPr lang="en-US" dirty="0">
              <a:solidFill>
                <a:schemeClr val="tx1"/>
              </a:solidFill>
            </a:endParaRPr>
          </a:p>
          <a:p>
            <a:pPr marL="342900" indent="-342900">
              <a:spcBef>
                <a:spcPts val="200"/>
              </a:spcBef>
              <a:buClr>
                <a:srgbClr val="75AADB"/>
              </a:buClr>
              <a:buFont typeface="Webdings" panose="05030102010509060703" pitchFamily="18" charset="2"/>
              <a:buChar char="4"/>
            </a:pPr>
            <a:r>
              <a:rPr lang="en-US" dirty="0">
                <a:solidFill>
                  <a:schemeClr val="tx1"/>
                </a:solidFill>
              </a:rPr>
              <a:t>The Chilean Ministry of Agriculture can use this tool in conjunction with their decision making processes to better discern glacial extent and variability </a:t>
            </a:r>
            <a:br>
              <a:rPr lang="en-US" dirty="0">
                <a:solidFill>
                  <a:schemeClr val="tx1"/>
                </a:solidFill>
              </a:rPr>
            </a:br>
            <a:r>
              <a:rPr lang="en-US" dirty="0">
                <a:solidFill>
                  <a:schemeClr val="tx1"/>
                </a:solidFill>
              </a:rPr>
              <a:t>across recent time periods</a:t>
            </a:r>
          </a:p>
          <a:p>
            <a:pPr marL="342900" indent="-342900">
              <a:spcBef>
                <a:spcPts val="200"/>
              </a:spcBef>
              <a:buClr>
                <a:srgbClr val="75AADB"/>
              </a:buClr>
              <a:buFont typeface="Webdings" panose="05030102010509060703" pitchFamily="18" charset="2"/>
              <a:buChar char="4"/>
            </a:pPr>
            <a:endParaRPr lang="en-US" dirty="0">
              <a:solidFill>
                <a:schemeClr val="tx1"/>
              </a:solidFill>
            </a:endParaRPr>
          </a:p>
          <a:p>
            <a:pPr marL="342900" indent="-342900">
              <a:spcBef>
                <a:spcPts val="200"/>
              </a:spcBef>
              <a:buClr>
                <a:srgbClr val="75AADB"/>
              </a:buClr>
              <a:buFont typeface="Webdings" panose="05030102010509060703" pitchFamily="18" charset="2"/>
              <a:buChar char="4"/>
            </a:pPr>
            <a:r>
              <a:rPr lang="en-US" dirty="0">
                <a:solidFill>
                  <a:schemeClr val="tx1"/>
                </a:solidFill>
              </a:rPr>
              <a:t>This tool is intended to be replicated and </a:t>
            </a:r>
            <a:br>
              <a:rPr lang="en-US" dirty="0">
                <a:solidFill>
                  <a:schemeClr val="tx1"/>
                </a:solidFill>
              </a:rPr>
            </a:br>
            <a:r>
              <a:rPr lang="en-US" dirty="0">
                <a:solidFill>
                  <a:schemeClr val="tx1"/>
                </a:solidFill>
              </a:rPr>
              <a:t>applied to other watersheds or river basins </a:t>
            </a:r>
            <a:br>
              <a:rPr lang="en-US" dirty="0">
                <a:solidFill>
                  <a:schemeClr val="tx1"/>
                </a:solidFill>
              </a:rPr>
            </a:br>
            <a:r>
              <a:rPr lang="en-US" dirty="0">
                <a:solidFill>
                  <a:schemeClr val="tx1"/>
                </a:solidFill>
              </a:rPr>
              <a:t>of </a:t>
            </a:r>
            <a:r>
              <a:rPr lang="en-US" dirty="0" smtClean="0">
                <a:solidFill>
                  <a:schemeClr val="tx1"/>
                </a:solidFill>
              </a:rPr>
              <a:t>Chile</a:t>
            </a:r>
          </a:p>
          <a:p>
            <a:pPr marL="342900" indent="-342900">
              <a:spcBef>
                <a:spcPts val="200"/>
              </a:spcBef>
              <a:buClr>
                <a:srgbClr val="75AADB"/>
              </a:buClr>
              <a:buFont typeface="Webdings" panose="05030102010509060703" pitchFamily="18" charset="2"/>
              <a:buChar char="4"/>
            </a:pPr>
            <a:endParaRPr lang="en-US" dirty="0">
              <a:solidFill>
                <a:schemeClr val="tx1"/>
              </a:solidFill>
            </a:endParaRPr>
          </a:p>
          <a:p>
            <a:pPr marL="342900" indent="-342900">
              <a:spcBef>
                <a:spcPts val="200"/>
              </a:spcBef>
              <a:buClr>
                <a:srgbClr val="75AADB"/>
              </a:buClr>
              <a:buFont typeface="Webdings" panose="05030102010509060703" pitchFamily="18" charset="2"/>
              <a:buChar char="4"/>
            </a:pPr>
            <a:r>
              <a:rPr lang="en-US" dirty="0">
                <a:solidFill>
                  <a:schemeClr val="tx1"/>
                </a:solidFill>
              </a:rPr>
              <a:t>Additionally, the Google Earth Engine tool </a:t>
            </a:r>
            <a:br>
              <a:rPr lang="en-US" dirty="0">
                <a:solidFill>
                  <a:schemeClr val="tx1"/>
                </a:solidFill>
              </a:rPr>
            </a:br>
            <a:r>
              <a:rPr lang="en-US" dirty="0">
                <a:solidFill>
                  <a:schemeClr val="tx1"/>
                </a:solidFill>
              </a:rPr>
              <a:t>has been written to allow for simple expansion </a:t>
            </a:r>
            <a:br>
              <a:rPr lang="en-US" dirty="0">
                <a:solidFill>
                  <a:schemeClr val="tx1"/>
                </a:solidFill>
              </a:rPr>
            </a:br>
            <a:r>
              <a:rPr lang="en-US" dirty="0">
                <a:solidFill>
                  <a:schemeClr val="tx1"/>
                </a:solidFill>
              </a:rPr>
              <a:t>in data hosting, statistical analysis, and </a:t>
            </a:r>
            <a:br>
              <a:rPr lang="en-US" dirty="0">
                <a:solidFill>
                  <a:schemeClr val="tx1"/>
                </a:solidFill>
              </a:rPr>
            </a:br>
            <a:r>
              <a:rPr lang="en-US" dirty="0">
                <a:solidFill>
                  <a:schemeClr val="tx1"/>
                </a:solidFill>
              </a:rPr>
              <a:t>geographic visualization</a:t>
            </a:r>
            <a:endParaRPr lang="en-US" dirty="0">
              <a:solidFill>
                <a:schemeClr val="bg2">
                  <a:lumMod val="50000"/>
                </a:schemeClr>
              </a:solidFill>
            </a:endParaRPr>
          </a:p>
          <a:p>
            <a:pPr>
              <a:spcBef>
                <a:spcPts val="200"/>
              </a:spcBef>
              <a:buClr>
                <a:srgbClr val="75AADB"/>
              </a:buClr>
            </a:pPr>
            <a:endParaRPr lang="en-US" sz="1200" dirty="0">
              <a:solidFill>
                <a:schemeClr val="bg2">
                  <a:lumMod val="50000"/>
                </a:schemeClr>
              </a:solidFill>
            </a:endParaRPr>
          </a:p>
          <a:p>
            <a:pPr marL="342900" indent="-342900">
              <a:spcBef>
                <a:spcPts val="200"/>
              </a:spcBef>
              <a:buClr>
                <a:srgbClr val="75AADB"/>
              </a:buClr>
              <a:buFont typeface="Webdings" panose="05030102010509060703" pitchFamily="18" charset="2"/>
              <a:buChar char="4"/>
            </a:pPr>
            <a:endParaRPr lang="en-US" sz="1200" dirty="0">
              <a:solidFill>
                <a:schemeClr val="bg2">
                  <a:lumMod val="50000"/>
                </a:schemeClr>
              </a:solidFill>
            </a:endParaRPr>
          </a:p>
          <a:p>
            <a:pPr marL="342900" indent="-342900">
              <a:spcBef>
                <a:spcPts val="200"/>
              </a:spcBef>
              <a:buClr>
                <a:srgbClr val="75AADB"/>
              </a:buClr>
              <a:buFont typeface="Webdings" panose="05030102010509060703" pitchFamily="18" charset="2"/>
              <a:buChar char="4"/>
            </a:pPr>
            <a:endParaRPr lang="en-US" sz="1200" dirty="0">
              <a:solidFill>
                <a:schemeClr val="bg2">
                  <a:lumMod val="50000"/>
                </a:schemeClr>
              </a:solidFill>
            </a:endParaRPr>
          </a:p>
          <a:p>
            <a:pPr marL="342900" indent="-342900">
              <a:spcBef>
                <a:spcPts val="200"/>
              </a:spcBef>
              <a:buClr>
                <a:srgbClr val="75AADB"/>
              </a:buClr>
              <a:buFont typeface="Webdings" panose="05030102010509060703" pitchFamily="18" charset="2"/>
              <a:buChar char="4"/>
            </a:pPr>
            <a:endParaRPr lang="en-US" sz="1200" dirty="0">
              <a:solidFill>
                <a:schemeClr val="bg2">
                  <a:lumMod val="50000"/>
                </a:schemeClr>
              </a:solidFill>
            </a:endParaRPr>
          </a:p>
          <a:p>
            <a:pPr>
              <a:spcBef>
                <a:spcPts val="200"/>
              </a:spcBef>
              <a:buClr>
                <a:srgbClr val="75AADB"/>
              </a:buClr>
            </a:pPr>
            <a:endParaRPr lang="en-US" sz="1200" b="1" dirty="0">
              <a:solidFill>
                <a:schemeClr val="bg2">
                  <a:lumMod val="50000"/>
                </a:schemeClr>
              </a:solidFill>
            </a:endParaRPr>
          </a:p>
          <a:p>
            <a:pPr>
              <a:spcBef>
                <a:spcPts val="200"/>
              </a:spcBef>
              <a:buClr>
                <a:srgbClr val="75AADB"/>
              </a:buClr>
            </a:pPr>
            <a:endParaRPr lang="en-US" sz="1200" b="1" dirty="0">
              <a:solidFill>
                <a:schemeClr val="bg2">
                  <a:lumMod val="50000"/>
                </a:schemeClr>
              </a:solidFill>
            </a:endParaRPr>
          </a:p>
          <a:p>
            <a:pPr>
              <a:spcBef>
                <a:spcPts val="200"/>
              </a:spcBef>
              <a:buClr>
                <a:srgbClr val="75AADB"/>
              </a:buClr>
            </a:pPr>
            <a:endParaRPr lang="en-US" sz="1200" b="1" dirty="0">
              <a:solidFill>
                <a:schemeClr val="bg2">
                  <a:lumMod val="50000"/>
                </a:schemeClr>
              </a:solidFill>
            </a:endParaRPr>
          </a:p>
        </p:txBody>
      </p:sp>
      <p:sp>
        <p:nvSpPr>
          <p:cNvPr id="10" name="TextBox 9"/>
          <p:cNvSpPr txBox="1"/>
          <p:nvPr/>
        </p:nvSpPr>
        <p:spPr>
          <a:xfrm>
            <a:off x="10344185" y="5710726"/>
            <a:ext cx="1811709" cy="461665"/>
          </a:xfrm>
          <a:prstGeom prst="rect">
            <a:avLst/>
          </a:prstGeom>
          <a:noFill/>
        </p:spPr>
        <p:txBody>
          <a:bodyPr wrap="square" rtlCol="0">
            <a:spAutoFit/>
          </a:bodyPr>
          <a:lstStyle/>
          <a:p>
            <a:r>
              <a:rPr lang="en-US" sz="1200" dirty="0">
                <a:solidFill>
                  <a:schemeClr val="bg1"/>
                </a:solidFill>
                <a:latin typeface="Century Gothic" panose="020B0502020202020204" pitchFamily="34" charset="0"/>
              </a:rPr>
              <a:t>Image Source: pixabay.com</a:t>
            </a:r>
          </a:p>
        </p:txBody>
      </p:sp>
    </p:spTree>
    <p:extLst>
      <p:ext uri="{BB962C8B-B14F-4D97-AF65-F5344CB8AC3E}">
        <p14:creationId xmlns:p14="http://schemas.microsoft.com/office/powerpoint/2010/main" val="24381513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hape 226"/>
          <p:cNvSpPr txBox="1">
            <a:spLocks noGrp="1"/>
          </p:cNvSpPr>
          <p:nvPr>
            <p:ph type="title"/>
          </p:nvPr>
        </p:nvSpPr>
        <p:spPr>
          <a:xfrm>
            <a:off x="1000126" y="365760"/>
            <a:ext cx="9413276" cy="479425"/>
          </a:xfrm>
          <a:prstGeom prst="rect">
            <a:avLst/>
          </a:prstGeom>
          <a:noFill/>
          <a:ln>
            <a:noFill/>
          </a:ln>
        </p:spPr>
        <p:txBody>
          <a:bodyPr lIns="91425" tIns="45700" rIns="91425" bIns="45700" anchor="ctr" anchorCtr="0">
            <a:noAutofit/>
          </a:bodyPr>
          <a:lstStyle/>
          <a:p>
            <a:pPr algn="ctr">
              <a:buSzPct val="25000"/>
            </a:pPr>
            <a:r>
              <a:rPr lang="en-US" b="1" dirty="0">
                <a:latin typeface="Century Gothic" panose="020B0502020202020204" pitchFamily="34" charset="0"/>
              </a:rPr>
              <a:t>Acknowledgements</a:t>
            </a:r>
          </a:p>
        </p:txBody>
      </p:sp>
      <p:sp>
        <p:nvSpPr>
          <p:cNvPr id="14" name="Shape 227"/>
          <p:cNvSpPr txBox="1"/>
          <p:nvPr/>
        </p:nvSpPr>
        <p:spPr>
          <a:xfrm>
            <a:off x="669031" y="1697462"/>
            <a:ext cx="10732800" cy="3456429"/>
          </a:xfrm>
          <a:prstGeom prst="rect">
            <a:avLst/>
          </a:prstGeom>
          <a:noFill/>
          <a:ln>
            <a:noFill/>
          </a:ln>
        </p:spPr>
        <p:txBody>
          <a:bodyPr lIns="91425" tIns="45700" rIns="91425" bIns="45700" anchor="t" anchorCtr="0">
            <a:noAutofit/>
          </a:bodyPr>
          <a:lstStyle/>
          <a:p>
            <a:pPr>
              <a:lnSpc>
                <a:spcPct val="90000"/>
              </a:lnSpc>
            </a:pPr>
            <a:r>
              <a:rPr lang="en-US" sz="2000" b="1" dirty="0">
                <a:solidFill>
                  <a:schemeClr val="accent1"/>
                </a:solidFill>
                <a:latin typeface="Century Gothic" panose="020B0502020202020204" pitchFamily="34" charset="0"/>
                <a:ea typeface="Century Gothic"/>
                <a:cs typeface="Century Gothic"/>
                <a:sym typeface="Century Gothic"/>
              </a:rPr>
              <a:t>Project Partners</a:t>
            </a:r>
          </a:p>
          <a:p>
            <a:r>
              <a:rPr lang="en-US" sz="2000" kern="1200" dirty="0">
                <a:solidFill>
                  <a:schemeClr val="tx1"/>
                </a:solidFill>
                <a:latin typeface="Century Gothic" panose="020B0502020202020204" pitchFamily="34" charset="0"/>
                <a:ea typeface="+mn-ea"/>
                <a:cs typeface="+mn-cs"/>
                <a:sym typeface="Century Gothic"/>
              </a:rPr>
              <a:t>Agricultural Office at the Chilean Embassy to the U.S.</a:t>
            </a:r>
          </a:p>
          <a:p>
            <a:r>
              <a:rPr lang="en-US" sz="2000" kern="1200" dirty="0">
                <a:solidFill>
                  <a:schemeClr val="tx1"/>
                </a:solidFill>
                <a:latin typeface="Century Gothic" panose="020B0502020202020204" pitchFamily="34" charset="0"/>
                <a:ea typeface="+mn-ea"/>
                <a:cs typeface="+mn-cs"/>
                <a:sym typeface="Century Gothic"/>
              </a:rPr>
              <a:t>Chile Ministry of Agriculture</a:t>
            </a:r>
          </a:p>
          <a:p>
            <a:endParaRPr lang="en-US" sz="2000" kern="1200" dirty="0">
              <a:solidFill>
                <a:schemeClr val="tx1"/>
              </a:solidFill>
              <a:latin typeface="Century Gothic" panose="020B0502020202020204" pitchFamily="34" charset="0"/>
              <a:ea typeface="+mn-ea"/>
              <a:cs typeface="+mn-cs"/>
              <a:sym typeface="Century Gothic"/>
            </a:endParaRPr>
          </a:p>
          <a:p>
            <a:pPr>
              <a:lnSpc>
                <a:spcPct val="90000"/>
              </a:lnSpc>
            </a:pPr>
            <a:r>
              <a:rPr lang="en-US" sz="2000" b="1" dirty="0">
                <a:solidFill>
                  <a:schemeClr val="accent1"/>
                </a:solidFill>
                <a:latin typeface="Century Gothic" panose="020B0502020202020204" pitchFamily="34" charset="0"/>
                <a:ea typeface="Century Gothic"/>
                <a:cs typeface="Century Gothic"/>
                <a:sym typeface="Century Gothic"/>
              </a:rPr>
              <a:t>Advisors</a:t>
            </a:r>
          </a:p>
          <a:p>
            <a:pPr>
              <a:lnSpc>
                <a:spcPct val="90000"/>
              </a:lnSpc>
            </a:pPr>
            <a:r>
              <a:rPr lang="en-US" sz="2000" kern="1200" dirty="0">
                <a:solidFill>
                  <a:schemeClr val="tx1"/>
                </a:solidFill>
                <a:latin typeface="Century Gothic" panose="020B0502020202020204" pitchFamily="34" charset="0"/>
                <a:ea typeface="+mn-ea"/>
                <a:cs typeface="+mn-cs"/>
                <a:sym typeface="Century Gothic"/>
              </a:rPr>
              <a:t>Dr. Juan Torres-Perez, Bay Area Environmental Research Institute</a:t>
            </a:r>
          </a:p>
          <a:p>
            <a:r>
              <a:rPr lang="en-US" sz="2000" kern="1200" dirty="0">
                <a:solidFill>
                  <a:schemeClr val="tx1"/>
                </a:solidFill>
                <a:latin typeface="Century Gothic" panose="020B0502020202020204" pitchFamily="34" charset="0"/>
                <a:ea typeface="+mn-ea"/>
                <a:cs typeface="+mn-cs"/>
                <a:sym typeface="Century Gothic"/>
              </a:rPr>
              <a:t>Dr. Eduardo </a:t>
            </a:r>
            <a:r>
              <a:rPr lang="en-US" sz="2000" kern="1200" dirty="0" err="1" smtClean="0">
                <a:solidFill>
                  <a:schemeClr val="tx1"/>
                </a:solidFill>
                <a:latin typeface="Century Gothic" panose="020B0502020202020204" pitchFamily="34" charset="0"/>
                <a:ea typeface="+mn-ea"/>
                <a:cs typeface="+mn-cs"/>
                <a:sym typeface="Century Gothic"/>
              </a:rPr>
              <a:t>Bendek</a:t>
            </a:r>
            <a:r>
              <a:rPr lang="en-US" sz="2000" kern="1200" dirty="0">
                <a:solidFill>
                  <a:schemeClr val="tx1"/>
                </a:solidFill>
                <a:latin typeface="Century Gothic" panose="020B0502020202020204" pitchFamily="34" charset="0"/>
                <a:ea typeface="+mn-ea"/>
                <a:cs typeface="+mn-cs"/>
                <a:sym typeface="Century Gothic"/>
              </a:rPr>
              <a:t>, NASA Ames Research Center</a:t>
            </a:r>
          </a:p>
          <a:p>
            <a:r>
              <a:rPr lang="en-US" sz="2000" kern="1200" dirty="0">
                <a:solidFill>
                  <a:schemeClr val="tx1"/>
                </a:solidFill>
                <a:latin typeface="Century Gothic" panose="020B0502020202020204" pitchFamily="34" charset="0"/>
                <a:ea typeface="+mn-ea"/>
                <a:cs typeface="+mn-cs"/>
                <a:sym typeface="Century Gothic"/>
              </a:rPr>
              <a:t>Jenna Williams, NASA Ames Research Center</a:t>
            </a:r>
          </a:p>
          <a:p>
            <a:r>
              <a:rPr lang="en-US" sz="2000" kern="1200" dirty="0">
                <a:solidFill>
                  <a:schemeClr val="tx1"/>
                </a:solidFill>
                <a:latin typeface="Century Gothic" panose="020B0502020202020204" pitchFamily="34" charset="0"/>
                <a:ea typeface="+mn-ea"/>
                <a:cs typeface="+mn-cs"/>
                <a:sym typeface="Century Gothic"/>
              </a:rPr>
              <a:t>Dr. Kenton Ross, NASA Langley Research Center</a:t>
            </a:r>
          </a:p>
          <a:p>
            <a:r>
              <a:rPr lang="en-US" sz="2000" kern="1200" dirty="0">
                <a:solidFill>
                  <a:schemeClr val="tx1"/>
                </a:solidFill>
                <a:latin typeface="Century Gothic" panose="020B0502020202020204" pitchFamily="34" charset="0"/>
                <a:ea typeface="+mn-ea"/>
                <a:cs typeface="+mn-cs"/>
                <a:sym typeface="Century Gothic"/>
              </a:rPr>
              <a:t>Nick Clinton, Google Earth Engine Developer Advocate</a:t>
            </a:r>
            <a:endParaRPr sz="2000" kern="1200" dirty="0">
              <a:solidFill>
                <a:schemeClr val="tx1"/>
              </a:solidFill>
              <a:latin typeface="Century Gothic" panose="020B0502020202020204" pitchFamily="34" charset="0"/>
              <a:ea typeface="+mn-ea"/>
              <a:cs typeface="+mn-cs"/>
              <a:sym typeface="Century Gothic"/>
            </a:endParaRPr>
          </a:p>
          <a:p>
            <a:r>
              <a:rPr lang="en-US" sz="2000" kern="1200" dirty="0">
                <a:solidFill>
                  <a:schemeClr val="tx1"/>
                </a:solidFill>
                <a:latin typeface="Century Gothic" panose="020B0502020202020204" pitchFamily="34" charset="0"/>
                <a:ea typeface="+mn-ea"/>
                <a:cs typeface="+mn-cs"/>
                <a:sym typeface="Century Gothic"/>
              </a:rPr>
              <a:t>Brittany Zajic, Planet Labs</a:t>
            </a:r>
          </a:p>
          <a:p>
            <a:endParaRPr sz="2000" dirty="0">
              <a:solidFill>
                <a:srgbClr val="7F7F7F"/>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39925103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Shape 142"/>
          <p:cNvSpPr txBox="1">
            <a:spLocks noGrp="1"/>
          </p:cNvSpPr>
          <p:nvPr>
            <p:ph type="title"/>
          </p:nvPr>
        </p:nvSpPr>
        <p:spPr>
          <a:xfrm>
            <a:off x="1141325" y="334875"/>
            <a:ext cx="9413400" cy="479400"/>
          </a:xfrm>
          <a:prstGeom prst="rect">
            <a:avLst/>
          </a:prstGeom>
        </p:spPr>
        <p:txBody>
          <a:bodyPr lIns="91425" tIns="91425" rIns="91425" bIns="91425" anchor="ctr" anchorCtr="0">
            <a:noAutofit/>
          </a:bodyPr>
          <a:lstStyle/>
          <a:p>
            <a:pPr algn="ctr"/>
            <a:r>
              <a:rPr lang="en-US" b="1" dirty="0">
                <a:latin typeface="Century Gothic" panose="020B0502020202020204" pitchFamily="34" charset="0"/>
              </a:rPr>
              <a:t>Study Area &amp; Time Period</a:t>
            </a:r>
          </a:p>
        </p:txBody>
      </p:sp>
      <p:grpSp>
        <p:nvGrpSpPr>
          <p:cNvPr id="29" name="Group 28"/>
          <p:cNvGrpSpPr/>
          <p:nvPr/>
        </p:nvGrpSpPr>
        <p:grpSpPr>
          <a:xfrm>
            <a:off x="5498502" y="1465985"/>
            <a:ext cx="6492240" cy="4718896"/>
            <a:chOff x="5442230" y="1465985"/>
            <a:chExt cx="6492240" cy="4718896"/>
          </a:xfrm>
        </p:grpSpPr>
        <p:pic>
          <p:nvPicPr>
            <p:cNvPr id="30" name="Picture 29"/>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442230" y="1465985"/>
              <a:ext cx="6492240" cy="4718896"/>
            </a:xfrm>
            <a:prstGeom prst="rect">
              <a:avLst/>
            </a:prstGeom>
          </p:spPr>
        </p:pic>
        <p:cxnSp>
          <p:nvCxnSpPr>
            <p:cNvPr id="31" name="Shape 145"/>
            <p:cNvCxnSpPr/>
            <p:nvPr/>
          </p:nvCxnSpPr>
          <p:spPr>
            <a:xfrm flipV="1">
              <a:off x="6062775" y="2314169"/>
              <a:ext cx="2149490" cy="611044"/>
            </a:xfrm>
            <a:prstGeom prst="straightConnector1">
              <a:avLst/>
            </a:prstGeom>
            <a:noFill/>
            <a:ln w="9525" cap="flat" cmpd="sng">
              <a:solidFill>
                <a:srgbClr val="000000"/>
              </a:solidFill>
              <a:prstDash val="solid"/>
              <a:round/>
              <a:headEnd type="none" w="lg" len="lg"/>
              <a:tailEnd type="none" w="lg" len="lg"/>
            </a:ln>
          </p:spPr>
        </p:cxnSp>
        <p:cxnSp>
          <p:nvCxnSpPr>
            <p:cNvPr id="32" name="Shape 146"/>
            <p:cNvCxnSpPr/>
            <p:nvPr/>
          </p:nvCxnSpPr>
          <p:spPr>
            <a:xfrm>
              <a:off x="5807090" y="4645672"/>
              <a:ext cx="1885137" cy="1105081"/>
            </a:xfrm>
            <a:prstGeom prst="straightConnector1">
              <a:avLst/>
            </a:prstGeom>
            <a:noFill/>
            <a:ln w="9525" cap="flat" cmpd="sng">
              <a:solidFill>
                <a:srgbClr val="000000"/>
              </a:solidFill>
              <a:prstDash val="solid"/>
              <a:round/>
              <a:headEnd type="none" w="lg" len="lg"/>
              <a:tailEnd type="none" w="lg" len="lg"/>
            </a:ln>
          </p:spPr>
        </p:cxnSp>
        <p:cxnSp>
          <p:nvCxnSpPr>
            <p:cNvPr id="33" name="Shape 147"/>
            <p:cNvCxnSpPr/>
            <p:nvPr/>
          </p:nvCxnSpPr>
          <p:spPr>
            <a:xfrm>
              <a:off x="8012918" y="3830946"/>
              <a:ext cx="667382" cy="1963143"/>
            </a:xfrm>
            <a:prstGeom prst="straightConnector1">
              <a:avLst/>
            </a:prstGeom>
            <a:noFill/>
            <a:ln w="9525" cap="flat" cmpd="sng">
              <a:solidFill>
                <a:srgbClr val="000000"/>
              </a:solidFill>
              <a:prstDash val="solid"/>
              <a:round/>
              <a:headEnd type="none" w="lg" len="lg"/>
              <a:tailEnd type="none" w="lg" len="lg"/>
            </a:ln>
          </p:spPr>
        </p:cxnSp>
        <p:cxnSp>
          <p:nvCxnSpPr>
            <p:cNvPr id="34" name="Shape 148"/>
            <p:cNvCxnSpPr/>
            <p:nvPr/>
          </p:nvCxnSpPr>
          <p:spPr>
            <a:xfrm>
              <a:off x="8160262" y="3757274"/>
              <a:ext cx="3692269" cy="446366"/>
            </a:xfrm>
            <a:prstGeom prst="straightConnector1">
              <a:avLst/>
            </a:prstGeom>
            <a:noFill/>
            <a:ln w="9525" cap="flat" cmpd="sng">
              <a:solidFill>
                <a:srgbClr val="000000"/>
              </a:solidFill>
              <a:prstDash val="solid"/>
              <a:round/>
              <a:headEnd type="none" w="lg" len="lg"/>
              <a:tailEnd type="none" w="lg" len="lg"/>
            </a:ln>
          </p:spPr>
        </p:cxnSp>
      </p:grpSp>
      <p:pic>
        <p:nvPicPr>
          <p:cNvPr id="35" name="Picture 3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65100" y="1591407"/>
            <a:ext cx="416886" cy="1221204"/>
          </a:xfrm>
          <a:prstGeom prst="rect">
            <a:avLst/>
          </a:prstGeom>
        </p:spPr>
      </p:pic>
      <p:sp>
        <p:nvSpPr>
          <p:cNvPr id="36" name="TextBox 35"/>
          <p:cNvSpPr txBox="1"/>
          <p:nvPr/>
        </p:nvSpPr>
        <p:spPr>
          <a:xfrm>
            <a:off x="9412801" y="1540289"/>
            <a:ext cx="2283847" cy="1323439"/>
          </a:xfrm>
          <a:prstGeom prst="rect">
            <a:avLst/>
          </a:prstGeom>
          <a:noFill/>
        </p:spPr>
        <p:txBody>
          <a:bodyPr wrap="square" rtlCol="0">
            <a:spAutoFit/>
          </a:bodyPr>
          <a:lstStyle/>
          <a:p>
            <a:pPr>
              <a:spcBef>
                <a:spcPts val="300"/>
              </a:spcBef>
            </a:pPr>
            <a:r>
              <a:rPr lang="en-US" dirty="0">
                <a:latin typeface="Century Gothic" panose="020B0502020202020204" pitchFamily="34" charset="0"/>
              </a:rPr>
              <a:t>Study Area</a:t>
            </a:r>
          </a:p>
          <a:p>
            <a:pPr>
              <a:spcBef>
                <a:spcPts val="300"/>
              </a:spcBef>
            </a:pPr>
            <a:r>
              <a:rPr lang="en-US" dirty="0">
                <a:latin typeface="Century Gothic" panose="020B0502020202020204" pitchFamily="34" charset="0"/>
              </a:rPr>
              <a:t>Aconcagua River Valley</a:t>
            </a:r>
          </a:p>
          <a:p>
            <a:pPr>
              <a:spcBef>
                <a:spcPts val="300"/>
              </a:spcBef>
            </a:pPr>
            <a:r>
              <a:rPr lang="en-US" dirty="0">
                <a:latin typeface="Century Gothic" panose="020B0502020202020204" pitchFamily="34" charset="0"/>
              </a:rPr>
              <a:t>Chile</a:t>
            </a:r>
          </a:p>
          <a:p>
            <a:pPr>
              <a:spcBef>
                <a:spcPts val="300"/>
              </a:spcBef>
            </a:pPr>
            <a:r>
              <a:rPr lang="en-US" dirty="0">
                <a:latin typeface="Century Gothic" panose="020B0502020202020204" pitchFamily="34" charset="0"/>
              </a:rPr>
              <a:t>South America</a:t>
            </a:r>
          </a:p>
          <a:p>
            <a:pPr>
              <a:spcBef>
                <a:spcPts val="300"/>
              </a:spcBef>
            </a:pPr>
            <a:r>
              <a:rPr lang="en-US" dirty="0">
                <a:latin typeface="Century Gothic" panose="020B0502020202020204" pitchFamily="34" charset="0"/>
              </a:rPr>
              <a:t>Pacific Ocean</a:t>
            </a:r>
          </a:p>
        </p:txBody>
      </p:sp>
      <p:pic>
        <p:nvPicPr>
          <p:cNvPr id="37" name="Picture 3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6652" y="6220708"/>
            <a:ext cx="1959429" cy="273549"/>
          </a:xfrm>
          <a:prstGeom prst="rect">
            <a:avLst/>
          </a:prstGeom>
        </p:spPr>
      </p:pic>
      <p:sp>
        <p:nvSpPr>
          <p:cNvPr id="38" name="TextBox 37"/>
          <p:cNvSpPr txBox="1"/>
          <p:nvPr/>
        </p:nvSpPr>
        <p:spPr>
          <a:xfrm>
            <a:off x="11163844" y="6171357"/>
            <a:ext cx="1028156" cy="276999"/>
          </a:xfrm>
          <a:prstGeom prst="rect">
            <a:avLst/>
          </a:prstGeom>
          <a:noFill/>
        </p:spPr>
        <p:txBody>
          <a:bodyPr wrap="square" rtlCol="0">
            <a:spAutoFit/>
          </a:bodyPr>
          <a:lstStyle/>
          <a:p>
            <a:pPr>
              <a:spcBef>
                <a:spcPts val="300"/>
              </a:spcBef>
            </a:pPr>
            <a:r>
              <a:rPr lang="en-US" sz="1200" dirty="0">
                <a:latin typeface="Century Gothic" panose="020B0502020202020204" pitchFamily="34" charset="0"/>
              </a:rPr>
              <a:t>Kilometers</a:t>
            </a:r>
          </a:p>
        </p:txBody>
      </p:sp>
      <p:sp>
        <p:nvSpPr>
          <p:cNvPr id="39" name="Text Placeholder 5"/>
          <p:cNvSpPr txBox="1">
            <a:spLocks/>
          </p:cNvSpPr>
          <p:nvPr/>
        </p:nvSpPr>
        <p:spPr>
          <a:xfrm>
            <a:off x="566387" y="1073395"/>
            <a:ext cx="5424178" cy="570867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200"/>
              </a:spcBef>
              <a:buClr>
                <a:srgbClr val="75AADB"/>
              </a:buClr>
            </a:pPr>
            <a:r>
              <a:rPr lang="en-US" b="1" dirty="0">
                <a:solidFill>
                  <a:schemeClr val="tx1"/>
                </a:solidFill>
              </a:rPr>
              <a:t>Study Area: Aconcagua River Valley, </a:t>
            </a:r>
          </a:p>
          <a:p>
            <a:pPr>
              <a:spcBef>
                <a:spcPts val="200"/>
              </a:spcBef>
              <a:buClr>
                <a:srgbClr val="75AADB"/>
              </a:buClr>
            </a:pPr>
            <a:r>
              <a:rPr lang="en-US" b="1" dirty="0">
                <a:solidFill>
                  <a:schemeClr val="tx1"/>
                </a:solidFill>
              </a:rPr>
              <a:t>Central Chile</a:t>
            </a:r>
          </a:p>
          <a:p>
            <a:pPr>
              <a:spcBef>
                <a:spcPts val="200"/>
              </a:spcBef>
              <a:buClr>
                <a:srgbClr val="75AADB"/>
              </a:buClr>
            </a:pPr>
            <a:endParaRPr lang="en-US" b="1" dirty="0">
              <a:solidFill>
                <a:schemeClr val="tx1"/>
              </a:solidFill>
            </a:endParaRPr>
          </a:p>
          <a:p>
            <a:pPr marL="342900" indent="-342900">
              <a:spcBef>
                <a:spcPts val="200"/>
              </a:spcBef>
              <a:buClr>
                <a:srgbClr val="75AADB"/>
              </a:buClr>
              <a:buFont typeface="Webdings" panose="05030102010509060703" pitchFamily="18" charset="2"/>
              <a:buChar char="4"/>
            </a:pPr>
            <a:r>
              <a:rPr lang="en-US" dirty="0">
                <a:solidFill>
                  <a:schemeClr val="tx1"/>
                </a:solidFill>
              </a:rPr>
              <a:t>7,340 km</a:t>
            </a:r>
            <a:r>
              <a:rPr lang="en-US" baseline="30000" dirty="0">
                <a:solidFill>
                  <a:schemeClr val="tx1"/>
                </a:solidFill>
              </a:rPr>
              <a:t>2</a:t>
            </a:r>
            <a:r>
              <a:rPr lang="en-US" dirty="0">
                <a:solidFill>
                  <a:schemeClr val="tx1"/>
                </a:solidFill>
              </a:rPr>
              <a:t> square meters of glaciers</a:t>
            </a:r>
          </a:p>
          <a:p>
            <a:pPr marL="342900" indent="-342900">
              <a:spcBef>
                <a:spcPts val="200"/>
              </a:spcBef>
              <a:buClr>
                <a:srgbClr val="75AADB"/>
              </a:buClr>
              <a:buFont typeface="Webdings" panose="05030102010509060703" pitchFamily="18" charset="2"/>
              <a:buChar char="4"/>
            </a:pPr>
            <a:endParaRPr lang="en-US" dirty="0">
              <a:solidFill>
                <a:schemeClr val="tx1"/>
              </a:solidFill>
            </a:endParaRPr>
          </a:p>
          <a:p>
            <a:pPr marL="342900" indent="-342900">
              <a:spcBef>
                <a:spcPts val="200"/>
              </a:spcBef>
              <a:buClr>
                <a:srgbClr val="75AADB"/>
              </a:buClr>
              <a:buFont typeface="Webdings" panose="05030102010509060703" pitchFamily="18" charset="2"/>
              <a:buChar char="4"/>
            </a:pPr>
            <a:r>
              <a:rPr lang="en-US" dirty="0">
                <a:solidFill>
                  <a:schemeClr val="tx1"/>
                </a:solidFill>
              </a:rPr>
              <a:t>Mediterranean-type climate: winter rainfall and summer dryness, high vegetation diversity  </a:t>
            </a:r>
          </a:p>
          <a:p>
            <a:pPr marL="342900" indent="-342900">
              <a:spcBef>
                <a:spcPts val="200"/>
              </a:spcBef>
              <a:buClr>
                <a:srgbClr val="75AADB"/>
              </a:buClr>
              <a:buFont typeface="Webdings" panose="05030102010509060703" pitchFamily="18" charset="2"/>
              <a:buChar char="4"/>
            </a:pPr>
            <a:endParaRPr lang="en-US" dirty="0">
              <a:solidFill>
                <a:schemeClr val="tx1"/>
              </a:solidFill>
            </a:endParaRPr>
          </a:p>
          <a:p>
            <a:pPr marL="342900" indent="-342900">
              <a:spcBef>
                <a:spcPts val="200"/>
              </a:spcBef>
              <a:buClr>
                <a:srgbClr val="75AADB"/>
              </a:buClr>
              <a:buFont typeface="Webdings" panose="05030102010509060703" pitchFamily="18" charset="2"/>
              <a:buChar char="4"/>
            </a:pPr>
            <a:r>
              <a:rPr lang="en-US" dirty="0">
                <a:solidFill>
                  <a:schemeClr val="tx1"/>
                </a:solidFill>
              </a:rPr>
              <a:t>Orchard fruits, wine, wheat, maze, and potatoes </a:t>
            </a:r>
          </a:p>
          <a:p>
            <a:pPr>
              <a:spcBef>
                <a:spcPts val="200"/>
              </a:spcBef>
              <a:buClr>
                <a:srgbClr val="75AADB"/>
              </a:buClr>
            </a:pPr>
            <a:endParaRPr lang="en-US" b="1" dirty="0">
              <a:solidFill>
                <a:schemeClr val="tx1"/>
              </a:solidFill>
            </a:endParaRPr>
          </a:p>
          <a:p>
            <a:pPr>
              <a:spcBef>
                <a:spcPts val="200"/>
              </a:spcBef>
              <a:buClr>
                <a:srgbClr val="75AADB"/>
              </a:buClr>
            </a:pPr>
            <a:r>
              <a:rPr lang="en-US" b="1" dirty="0">
                <a:solidFill>
                  <a:schemeClr val="tx1"/>
                </a:solidFill>
              </a:rPr>
              <a:t>Study Period:</a:t>
            </a:r>
            <a:br>
              <a:rPr lang="en-US" b="1" dirty="0">
                <a:solidFill>
                  <a:schemeClr val="tx1"/>
                </a:solidFill>
              </a:rPr>
            </a:br>
            <a:endParaRPr lang="en-US" b="1" dirty="0">
              <a:solidFill>
                <a:schemeClr val="tx1"/>
              </a:solidFill>
            </a:endParaRPr>
          </a:p>
          <a:p>
            <a:pPr marL="342900" indent="-342900">
              <a:spcBef>
                <a:spcPts val="200"/>
              </a:spcBef>
              <a:buClr>
                <a:srgbClr val="75AADB"/>
              </a:buClr>
              <a:buFont typeface="Webdings" panose="05030102010509060703" pitchFamily="18" charset="2"/>
              <a:buChar char="4"/>
            </a:pPr>
            <a:r>
              <a:rPr lang="en-US" dirty="0">
                <a:solidFill>
                  <a:schemeClr val="tx1"/>
                </a:solidFill>
              </a:rPr>
              <a:t>1988 to mid-2017</a:t>
            </a:r>
            <a:br>
              <a:rPr lang="en-US" dirty="0">
                <a:solidFill>
                  <a:schemeClr val="tx1"/>
                </a:solidFill>
              </a:rPr>
            </a:br>
            <a:endParaRPr lang="en-US" dirty="0">
              <a:solidFill>
                <a:schemeClr val="tx1"/>
              </a:solidFill>
            </a:endParaRPr>
          </a:p>
          <a:p>
            <a:pPr marL="342900" indent="-342900">
              <a:spcBef>
                <a:spcPts val="200"/>
              </a:spcBef>
              <a:buClr>
                <a:srgbClr val="75AADB"/>
              </a:buClr>
              <a:buFont typeface="Webdings" panose="05030102010509060703" pitchFamily="18" charset="2"/>
              <a:buChar char="4"/>
            </a:pPr>
            <a:r>
              <a:rPr lang="en-US" dirty="0">
                <a:solidFill>
                  <a:schemeClr val="tx1"/>
                </a:solidFill>
              </a:rPr>
              <a:t>Real-time updates</a:t>
            </a:r>
          </a:p>
          <a:p>
            <a:pPr>
              <a:spcBef>
                <a:spcPts val="200"/>
              </a:spcBef>
              <a:buClr>
                <a:srgbClr val="75AADB"/>
              </a:buClr>
            </a:pPr>
            <a:endParaRPr lang="en-US" b="1" dirty="0">
              <a:solidFill>
                <a:schemeClr val="bg2">
                  <a:lumMod val="50000"/>
                </a:schemeClr>
              </a:solidFill>
            </a:endParaRPr>
          </a:p>
          <a:p>
            <a:pPr>
              <a:spcBef>
                <a:spcPts val="200"/>
              </a:spcBef>
              <a:buClr>
                <a:srgbClr val="75AADB"/>
              </a:buClr>
            </a:pPr>
            <a:endParaRPr lang="en-US" b="1" dirty="0">
              <a:solidFill>
                <a:schemeClr val="bg2">
                  <a:lumMod val="50000"/>
                </a:schemeClr>
              </a:solidFill>
            </a:endParaRPr>
          </a:p>
        </p:txBody>
      </p:sp>
    </p:spTree>
    <p:extLst>
      <p:ext uri="{BB962C8B-B14F-4D97-AF65-F5344CB8AC3E}">
        <p14:creationId xmlns:p14="http://schemas.microsoft.com/office/powerpoint/2010/main" val="7106199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b="1" dirty="0">
                <a:latin typeface="Century Gothic" charset="0"/>
                <a:ea typeface="Century Gothic" charset="0"/>
                <a:cs typeface="Century Gothic" charset="0"/>
              </a:rPr>
              <a:t>Community Concerns</a:t>
            </a:r>
          </a:p>
        </p:txBody>
      </p:sp>
      <p:sp>
        <p:nvSpPr>
          <p:cNvPr id="10" name="Text Placeholder 5"/>
          <p:cNvSpPr txBox="1">
            <a:spLocks/>
          </p:cNvSpPr>
          <p:nvPr/>
        </p:nvSpPr>
        <p:spPr>
          <a:xfrm>
            <a:off x="532810" y="1085156"/>
            <a:ext cx="5472036" cy="5426003"/>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200"/>
              </a:spcBef>
              <a:buClr>
                <a:srgbClr val="75AADB"/>
              </a:buClr>
            </a:pPr>
            <a:r>
              <a:rPr lang="en-US" b="1" dirty="0">
                <a:solidFill>
                  <a:schemeClr val="tx1"/>
                </a:solidFill>
              </a:rPr>
              <a:t>Project Partners:</a:t>
            </a:r>
          </a:p>
          <a:p>
            <a:pPr>
              <a:spcBef>
                <a:spcPts val="200"/>
              </a:spcBef>
              <a:buClr>
                <a:srgbClr val="75AADB"/>
              </a:buClr>
            </a:pPr>
            <a:endParaRPr lang="en-US" b="1" dirty="0">
              <a:solidFill>
                <a:schemeClr val="tx1"/>
              </a:solidFill>
            </a:endParaRPr>
          </a:p>
          <a:p>
            <a:pPr marL="342900" indent="-342900">
              <a:spcBef>
                <a:spcPts val="200"/>
              </a:spcBef>
              <a:buClr>
                <a:srgbClr val="75AADB"/>
              </a:buClr>
              <a:buFont typeface="Webdings" panose="05030102010509060703" pitchFamily="18" charset="2"/>
              <a:buChar char="4"/>
            </a:pPr>
            <a:r>
              <a:rPr lang="en-US" dirty="0">
                <a:solidFill>
                  <a:schemeClr val="tx1"/>
                </a:solidFill>
              </a:rPr>
              <a:t>Chilean Ministry of Agriculture</a:t>
            </a:r>
          </a:p>
          <a:p>
            <a:pPr marL="342900" indent="-342900">
              <a:spcBef>
                <a:spcPts val="200"/>
              </a:spcBef>
              <a:buClr>
                <a:srgbClr val="75AADB"/>
              </a:buClr>
              <a:buFont typeface="Webdings" panose="05030102010509060703" pitchFamily="18" charset="2"/>
              <a:buChar char="4"/>
            </a:pPr>
            <a:endParaRPr lang="en-US" dirty="0">
              <a:solidFill>
                <a:schemeClr val="tx1"/>
              </a:solidFill>
            </a:endParaRPr>
          </a:p>
          <a:p>
            <a:pPr marL="342900" indent="-342900">
              <a:spcBef>
                <a:spcPts val="200"/>
              </a:spcBef>
              <a:buClr>
                <a:srgbClr val="75AADB"/>
              </a:buClr>
              <a:buFont typeface="Webdings" panose="05030102010509060703" pitchFamily="18" charset="2"/>
              <a:buChar char="4"/>
            </a:pPr>
            <a:r>
              <a:rPr lang="en-US" dirty="0">
                <a:solidFill>
                  <a:schemeClr val="tx1"/>
                </a:solidFill>
              </a:rPr>
              <a:t>Agricultural Office of the Chilean </a:t>
            </a:r>
            <a:r>
              <a:rPr lang="en-US" dirty="0" smtClean="0">
                <a:solidFill>
                  <a:schemeClr val="tx1"/>
                </a:solidFill>
              </a:rPr>
              <a:t>Embassy</a:t>
            </a:r>
          </a:p>
          <a:p>
            <a:pPr>
              <a:spcBef>
                <a:spcPts val="200"/>
              </a:spcBef>
              <a:buClr>
                <a:srgbClr val="75AADB"/>
              </a:buClr>
            </a:pPr>
            <a:endParaRPr lang="en-US" b="1" dirty="0" smtClean="0">
              <a:solidFill>
                <a:schemeClr val="tx1"/>
              </a:solidFill>
            </a:endParaRPr>
          </a:p>
          <a:p>
            <a:pPr>
              <a:spcBef>
                <a:spcPts val="200"/>
              </a:spcBef>
              <a:buClr>
                <a:srgbClr val="75AADB"/>
              </a:buClr>
            </a:pPr>
            <a:r>
              <a:rPr lang="en-US" b="1" dirty="0" smtClean="0">
                <a:solidFill>
                  <a:schemeClr val="tx1"/>
                </a:solidFill>
              </a:rPr>
              <a:t>Partner </a:t>
            </a:r>
            <a:r>
              <a:rPr lang="en-US" b="1" dirty="0">
                <a:solidFill>
                  <a:schemeClr val="tx1"/>
                </a:solidFill>
              </a:rPr>
              <a:t>Concerns</a:t>
            </a:r>
            <a:r>
              <a:rPr lang="en-US" b="1" dirty="0" smtClean="0">
                <a:solidFill>
                  <a:schemeClr val="tx1"/>
                </a:solidFill>
              </a:rPr>
              <a:t>:</a:t>
            </a:r>
          </a:p>
          <a:p>
            <a:pPr>
              <a:spcBef>
                <a:spcPts val="200"/>
              </a:spcBef>
              <a:buClr>
                <a:srgbClr val="75AADB"/>
              </a:buClr>
            </a:pPr>
            <a:endParaRPr lang="en-US" dirty="0" smtClean="0">
              <a:solidFill>
                <a:schemeClr val="tx1"/>
              </a:solidFill>
            </a:endParaRPr>
          </a:p>
          <a:p>
            <a:pPr marL="342900" indent="-342900">
              <a:spcBef>
                <a:spcPts val="200"/>
              </a:spcBef>
              <a:buClr>
                <a:srgbClr val="75AADB"/>
              </a:buClr>
              <a:buFont typeface="Webdings" panose="05030102010509060703" pitchFamily="18" charset="2"/>
              <a:buChar char="4"/>
            </a:pPr>
            <a:r>
              <a:rPr lang="en-US" dirty="0" smtClean="0">
                <a:solidFill>
                  <a:schemeClr val="tx1"/>
                </a:solidFill>
              </a:rPr>
              <a:t>Agricultural </a:t>
            </a:r>
            <a:r>
              <a:rPr lang="en-US" dirty="0">
                <a:solidFill>
                  <a:schemeClr val="tx1"/>
                </a:solidFill>
              </a:rPr>
              <a:t>practices account for 70% of Chilean water </a:t>
            </a:r>
            <a:r>
              <a:rPr lang="en-US" dirty="0" smtClean="0">
                <a:solidFill>
                  <a:schemeClr val="tx1"/>
                </a:solidFill>
              </a:rPr>
              <a:t>consumption</a:t>
            </a:r>
          </a:p>
          <a:p>
            <a:pPr>
              <a:spcBef>
                <a:spcPts val="200"/>
              </a:spcBef>
              <a:buClr>
                <a:srgbClr val="75AADB"/>
              </a:buClr>
            </a:pPr>
            <a:endParaRPr lang="en-US" dirty="0" smtClean="0">
              <a:solidFill>
                <a:schemeClr val="tx1"/>
              </a:solidFill>
            </a:endParaRPr>
          </a:p>
          <a:p>
            <a:pPr marL="342900" indent="-342900">
              <a:spcBef>
                <a:spcPts val="200"/>
              </a:spcBef>
              <a:buClr>
                <a:srgbClr val="75AADB"/>
              </a:buClr>
              <a:buFont typeface="Webdings" panose="05030102010509060703" pitchFamily="18" charset="2"/>
              <a:buChar char="4"/>
            </a:pPr>
            <a:r>
              <a:rPr lang="en-US" dirty="0" smtClean="0">
                <a:solidFill>
                  <a:schemeClr val="tx1"/>
                </a:solidFill>
              </a:rPr>
              <a:t>Regional </a:t>
            </a:r>
            <a:r>
              <a:rPr lang="en-US" dirty="0">
                <a:solidFill>
                  <a:schemeClr val="tx1"/>
                </a:solidFill>
              </a:rPr>
              <a:t>growth of the agricultural </a:t>
            </a:r>
            <a:r>
              <a:rPr lang="en-US" dirty="0" smtClean="0">
                <a:solidFill>
                  <a:schemeClr val="tx1"/>
                </a:solidFill>
              </a:rPr>
              <a:t>economy</a:t>
            </a:r>
            <a:endParaRPr lang="en-US" dirty="0">
              <a:solidFill>
                <a:schemeClr val="tx1"/>
              </a:solidFill>
            </a:endParaRPr>
          </a:p>
          <a:p>
            <a:pPr marL="342900" indent="-342900">
              <a:spcBef>
                <a:spcPts val="200"/>
              </a:spcBef>
              <a:buClr>
                <a:srgbClr val="75AADB"/>
              </a:buClr>
              <a:buFont typeface="Webdings" panose="05030102010509060703" pitchFamily="18" charset="2"/>
              <a:buChar char="4"/>
            </a:pPr>
            <a:endParaRPr lang="en-US" dirty="0">
              <a:solidFill>
                <a:schemeClr val="tx1"/>
              </a:solidFill>
            </a:endParaRPr>
          </a:p>
          <a:p>
            <a:pPr marL="342900" indent="-342900">
              <a:spcBef>
                <a:spcPts val="200"/>
              </a:spcBef>
              <a:buClr>
                <a:srgbClr val="75AADB"/>
              </a:buClr>
              <a:buFont typeface="Webdings" panose="05030102010509060703" pitchFamily="18" charset="2"/>
              <a:buChar char="4"/>
            </a:pPr>
            <a:r>
              <a:rPr lang="en-US" dirty="0">
                <a:solidFill>
                  <a:schemeClr val="tx1"/>
                </a:solidFill>
              </a:rPr>
              <a:t>Chilean reliance on glaciers for water storage and supply</a:t>
            </a:r>
          </a:p>
          <a:p>
            <a:pPr>
              <a:spcBef>
                <a:spcPts val="200"/>
              </a:spcBef>
              <a:buClr>
                <a:srgbClr val="75AADB"/>
              </a:buClr>
            </a:pPr>
            <a:endParaRPr lang="en-US" dirty="0">
              <a:solidFill>
                <a:schemeClr val="tx1"/>
              </a:solidFill>
            </a:endParaRPr>
          </a:p>
          <a:p>
            <a:pPr marL="342900" indent="-342900">
              <a:spcBef>
                <a:spcPts val="200"/>
              </a:spcBef>
              <a:buClr>
                <a:srgbClr val="75AADB"/>
              </a:buClr>
              <a:buFont typeface="Webdings" panose="05030102010509060703" pitchFamily="18" charset="2"/>
              <a:buChar char="4"/>
            </a:pPr>
            <a:r>
              <a:rPr lang="en-US" dirty="0">
                <a:solidFill>
                  <a:schemeClr val="tx1"/>
                </a:solidFill>
              </a:rPr>
              <a:t>Global weather intensification and a rising zero-degree isotherm</a:t>
            </a:r>
          </a:p>
          <a:p>
            <a:pPr marL="342900" indent="-342900">
              <a:spcBef>
                <a:spcPts val="200"/>
              </a:spcBef>
              <a:buClr>
                <a:srgbClr val="75AADB"/>
              </a:buClr>
              <a:buFont typeface="Webdings" panose="05030102010509060703" pitchFamily="18" charset="2"/>
              <a:buChar char="4"/>
            </a:pPr>
            <a:endParaRPr lang="en-US" dirty="0">
              <a:solidFill>
                <a:schemeClr val="tx1"/>
              </a:solidFill>
            </a:endParaRPr>
          </a:p>
          <a:p>
            <a:pPr>
              <a:spcBef>
                <a:spcPts val="200"/>
              </a:spcBef>
              <a:buClr>
                <a:srgbClr val="75AADB"/>
              </a:buClr>
            </a:pPr>
            <a:endParaRPr lang="en-US" dirty="0">
              <a:solidFill>
                <a:schemeClr val="tx1"/>
              </a:solidFill>
            </a:endParaRPr>
          </a:p>
          <a:p>
            <a:pPr>
              <a:spcBef>
                <a:spcPts val="200"/>
              </a:spcBef>
              <a:buClr>
                <a:srgbClr val="75AADB"/>
              </a:buClr>
            </a:pPr>
            <a:endParaRPr lang="en-US" b="1" dirty="0">
              <a:solidFill>
                <a:schemeClr val="bg2">
                  <a:lumMod val="50000"/>
                </a:schemeClr>
              </a:solidFill>
            </a:endParaRPr>
          </a:p>
          <a:p>
            <a:pPr>
              <a:spcBef>
                <a:spcPts val="200"/>
              </a:spcBef>
              <a:buClr>
                <a:srgbClr val="75AADB"/>
              </a:buClr>
            </a:pPr>
            <a:endParaRPr lang="en-US" b="1" dirty="0">
              <a:solidFill>
                <a:schemeClr val="bg2">
                  <a:lumMod val="50000"/>
                </a:schemeClr>
              </a:solidFill>
            </a:endParaRPr>
          </a:p>
        </p:txBody>
      </p:sp>
      <p:pic>
        <p:nvPicPr>
          <p:cNvPr id="13" name="Picture 1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276509" y="1085156"/>
            <a:ext cx="2559523" cy="2556145"/>
          </a:xfrm>
          <a:prstGeom prst="rect">
            <a:avLst/>
          </a:prstGeom>
          <a:ln>
            <a:noFill/>
          </a:ln>
        </p:spPr>
      </p:pic>
      <p:pic>
        <p:nvPicPr>
          <p:cNvPr id="14" name="Picture 1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280289" y="4032451"/>
            <a:ext cx="2556267" cy="2556146"/>
          </a:xfrm>
          <a:prstGeom prst="rect">
            <a:avLst/>
          </a:prstGeom>
          <a:ln>
            <a:noFill/>
          </a:ln>
        </p:spPr>
      </p:pic>
      <p:pic>
        <p:nvPicPr>
          <p:cNvPr id="15" name="Picture 14"/>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239832" y="1093470"/>
            <a:ext cx="2549358" cy="2553589"/>
          </a:xfrm>
          <a:prstGeom prst="rect">
            <a:avLst/>
          </a:prstGeom>
          <a:ln>
            <a:noFill/>
          </a:ln>
        </p:spPr>
      </p:pic>
      <p:pic>
        <p:nvPicPr>
          <p:cNvPr id="16" name="Picture 15"/>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9251631" y="4032451"/>
            <a:ext cx="2539195" cy="2563305"/>
          </a:xfrm>
          <a:prstGeom prst="rect">
            <a:avLst/>
          </a:prstGeom>
          <a:ln>
            <a:noFill/>
          </a:ln>
        </p:spPr>
      </p:pic>
      <p:sp>
        <p:nvSpPr>
          <p:cNvPr id="17" name="TextBox 16"/>
          <p:cNvSpPr txBox="1"/>
          <p:nvPr/>
        </p:nvSpPr>
        <p:spPr>
          <a:xfrm>
            <a:off x="10521228" y="6334146"/>
            <a:ext cx="1811709" cy="261610"/>
          </a:xfrm>
          <a:prstGeom prst="rect">
            <a:avLst/>
          </a:prstGeom>
          <a:noFill/>
        </p:spPr>
        <p:txBody>
          <a:bodyPr wrap="square" rtlCol="0">
            <a:spAutoFit/>
          </a:bodyPr>
          <a:lstStyle/>
          <a:p>
            <a:r>
              <a:rPr lang="en-US" sz="1050" dirty="0">
                <a:solidFill>
                  <a:schemeClr val="bg1"/>
                </a:solidFill>
                <a:latin typeface="Century Gothic" panose="020B0502020202020204" pitchFamily="34" charset="0"/>
              </a:rPr>
              <a:t>Sources: </a:t>
            </a:r>
            <a:r>
              <a:rPr lang="en-US" sz="1050" dirty="0" err="1">
                <a:solidFill>
                  <a:schemeClr val="bg1"/>
                </a:solidFill>
                <a:latin typeface="Century Gothic" panose="020B0502020202020204" pitchFamily="34" charset="0"/>
              </a:rPr>
              <a:t>Pixabay</a:t>
            </a:r>
            <a:endParaRPr lang="en-US" sz="105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6690961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155"/>
          <p:cNvSpPr txBox="1">
            <a:spLocks noGrp="1"/>
          </p:cNvSpPr>
          <p:nvPr>
            <p:ph type="title"/>
          </p:nvPr>
        </p:nvSpPr>
        <p:spPr>
          <a:xfrm>
            <a:off x="1000126" y="365125"/>
            <a:ext cx="9413276" cy="479425"/>
          </a:xfrm>
          <a:prstGeom prst="rect">
            <a:avLst/>
          </a:prstGeom>
        </p:spPr>
        <p:txBody>
          <a:bodyPr lIns="91425" tIns="91425" rIns="91425" bIns="91425" anchor="ctr" anchorCtr="0">
            <a:noAutofit/>
          </a:bodyPr>
          <a:lstStyle/>
          <a:p>
            <a:pPr algn="ctr"/>
            <a:r>
              <a:rPr lang="en-US" b="1" dirty="0" smtClean="0">
                <a:latin typeface="Century Gothic" charset="0"/>
                <a:ea typeface="Century Gothic" charset="0"/>
                <a:cs typeface="Century Gothic" charset="0"/>
              </a:rPr>
              <a:t>Objective</a:t>
            </a:r>
            <a:endParaRPr lang="en-US" b="1" dirty="0">
              <a:latin typeface="Century Gothic" charset="0"/>
              <a:ea typeface="Century Gothic" charset="0"/>
              <a:cs typeface="Century Gothic" charset="0"/>
            </a:endParaRPr>
          </a:p>
        </p:txBody>
      </p:sp>
      <p:sp>
        <p:nvSpPr>
          <p:cNvPr id="6" name="Text Placeholder 5"/>
          <p:cNvSpPr txBox="1">
            <a:spLocks/>
          </p:cNvSpPr>
          <p:nvPr/>
        </p:nvSpPr>
        <p:spPr>
          <a:xfrm>
            <a:off x="7386839" y="1802674"/>
            <a:ext cx="4670178" cy="3722915"/>
          </a:xfrm>
          <a:prstGeom prst="rect">
            <a:avLst/>
          </a:prstGeom>
        </p:spPr>
        <p:txBody>
          <a:bodyPr vert="horz" lIns="91440" tIns="45720" rIns="91440" bIns="45720" rtlCol="0">
            <a:normAutofit fontScale="5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50000"/>
              </a:lnSpc>
              <a:spcBef>
                <a:spcPts val="200"/>
              </a:spcBef>
              <a:buClr>
                <a:srgbClr val="75AADB"/>
              </a:buClr>
            </a:pPr>
            <a:r>
              <a:rPr lang="en-US" sz="3300" dirty="0">
                <a:solidFill>
                  <a:schemeClr val="tx1"/>
                </a:solidFill>
              </a:rPr>
              <a:t>Create a </a:t>
            </a:r>
            <a:r>
              <a:rPr lang="en-US" sz="3300" b="1" dirty="0">
                <a:solidFill>
                  <a:schemeClr val="tx1"/>
                </a:solidFill>
              </a:rPr>
              <a:t>Google Earth Engine tool</a:t>
            </a:r>
            <a:r>
              <a:rPr lang="en-US" sz="3300" dirty="0">
                <a:solidFill>
                  <a:schemeClr val="tx1"/>
                </a:solidFill>
              </a:rPr>
              <a:t> that leverages </a:t>
            </a:r>
            <a:r>
              <a:rPr lang="en-US" sz="3300" b="1" dirty="0">
                <a:solidFill>
                  <a:schemeClr val="tx1"/>
                </a:solidFill>
              </a:rPr>
              <a:t>NASA Earth observations </a:t>
            </a:r>
            <a:r>
              <a:rPr lang="en-US" sz="3300" dirty="0">
                <a:solidFill>
                  <a:schemeClr val="tx1"/>
                </a:solidFill>
              </a:rPr>
              <a:t>to replicate the capabilities of advanced geospatial analysis software, with the overall goal of </a:t>
            </a:r>
            <a:r>
              <a:rPr lang="en-US" sz="3300" b="1" dirty="0">
                <a:solidFill>
                  <a:schemeClr val="tx1"/>
                </a:solidFill>
              </a:rPr>
              <a:t>enhancing the Chilean Ministry of Agriculture’s</a:t>
            </a:r>
          </a:p>
          <a:p>
            <a:pPr>
              <a:lnSpc>
                <a:spcPct val="150000"/>
              </a:lnSpc>
              <a:spcBef>
                <a:spcPts val="200"/>
              </a:spcBef>
              <a:buClr>
                <a:srgbClr val="75AADB"/>
              </a:buClr>
            </a:pPr>
            <a:r>
              <a:rPr lang="en-US" sz="3300" b="1" dirty="0">
                <a:solidFill>
                  <a:schemeClr val="tx1"/>
                </a:solidFill>
              </a:rPr>
              <a:t>understanding of water resource availability</a:t>
            </a:r>
            <a:r>
              <a:rPr lang="en-US" sz="3300" dirty="0">
                <a:solidFill>
                  <a:schemeClr val="tx1"/>
                </a:solidFill>
              </a:rPr>
              <a:t> in the Aconcagua River </a:t>
            </a:r>
            <a:r>
              <a:rPr lang="en-US" sz="3300" dirty="0" smtClean="0">
                <a:solidFill>
                  <a:schemeClr val="tx1"/>
                </a:solidFill>
              </a:rPr>
              <a:t>Valley</a:t>
            </a:r>
            <a:endParaRPr lang="en-US" sz="3300" dirty="0">
              <a:solidFill>
                <a:schemeClr val="tx1"/>
              </a:solidFill>
            </a:endParaRPr>
          </a:p>
          <a:p>
            <a:pPr>
              <a:spcBef>
                <a:spcPts val="200"/>
              </a:spcBef>
              <a:buClr>
                <a:srgbClr val="75AADB"/>
              </a:buClr>
            </a:pPr>
            <a:endParaRPr lang="en-US" dirty="0">
              <a:solidFill>
                <a:schemeClr val="tx1"/>
              </a:solidFill>
            </a:endParaRPr>
          </a:p>
          <a:p>
            <a:pPr>
              <a:spcBef>
                <a:spcPts val="200"/>
              </a:spcBef>
              <a:buClr>
                <a:srgbClr val="75AADB"/>
              </a:buClr>
            </a:pPr>
            <a:endParaRPr lang="en-US" b="1" dirty="0">
              <a:solidFill>
                <a:schemeClr val="tx1"/>
              </a:solidFill>
            </a:endParaRPr>
          </a:p>
          <a:p>
            <a:pPr>
              <a:spcBef>
                <a:spcPts val="200"/>
              </a:spcBef>
              <a:buClr>
                <a:srgbClr val="75AADB"/>
              </a:buClr>
            </a:pPr>
            <a:endParaRPr lang="en-US" dirty="0">
              <a:solidFill>
                <a:schemeClr val="bg2">
                  <a:lumMod val="50000"/>
                </a:schemeClr>
              </a:solidFill>
            </a:endParaRPr>
          </a:p>
          <a:p>
            <a:pPr>
              <a:spcBef>
                <a:spcPts val="200"/>
              </a:spcBef>
              <a:buClr>
                <a:srgbClr val="75AADB"/>
              </a:buClr>
            </a:pPr>
            <a:endParaRPr lang="en-US" dirty="0">
              <a:solidFill>
                <a:schemeClr val="bg2">
                  <a:lumMod val="50000"/>
                </a:schemeClr>
              </a:solidFill>
            </a:endParaRPr>
          </a:p>
          <a:p>
            <a:pPr>
              <a:spcBef>
                <a:spcPts val="200"/>
              </a:spcBef>
              <a:buClr>
                <a:srgbClr val="75AADB"/>
              </a:buClr>
            </a:pPr>
            <a:endParaRPr lang="en-US" b="1" dirty="0">
              <a:solidFill>
                <a:schemeClr val="bg2">
                  <a:lumMod val="50000"/>
                </a:schemeClr>
              </a:solidFill>
            </a:endParaRPr>
          </a:p>
          <a:p>
            <a:pPr>
              <a:spcBef>
                <a:spcPts val="200"/>
              </a:spcBef>
              <a:buClr>
                <a:srgbClr val="75AADB"/>
              </a:buClr>
            </a:pPr>
            <a:endParaRPr lang="en-US" b="1" dirty="0">
              <a:solidFill>
                <a:schemeClr val="bg2">
                  <a:lumMod val="50000"/>
                </a:schemeClr>
              </a:solidFill>
            </a:endParaRPr>
          </a:p>
          <a:p>
            <a:pPr>
              <a:spcBef>
                <a:spcPts val="200"/>
              </a:spcBef>
              <a:buClr>
                <a:srgbClr val="75AADB"/>
              </a:buClr>
            </a:pPr>
            <a:endParaRPr lang="en-US" b="1" dirty="0">
              <a:solidFill>
                <a:schemeClr val="bg2">
                  <a:lumMod val="50000"/>
                </a:schemeClr>
              </a:solidFill>
            </a:endParaRPr>
          </a:p>
        </p:txBody>
      </p:sp>
      <p:sp>
        <p:nvSpPr>
          <p:cNvPr id="8" name="TextBox 7"/>
          <p:cNvSpPr txBox="1"/>
          <p:nvPr/>
        </p:nvSpPr>
        <p:spPr>
          <a:xfrm>
            <a:off x="254430" y="6025363"/>
            <a:ext cx="2775097" cy="523220"/>
          </a:xfrm>
          <a:prstGeom prst="rect">
            <a:avLst/>
          </a:prstGeom>
          <a:noFill/>
        </p:spPr>
        <p:txBody>
          <a:bodyPr wrap="square" rtlCol="0">
            <a:spAutoFit/>
          </a:bodyPr>
          <a:lstStyle/>
          <a:p>
            <a:r>
              <a:rPr lang="en-US" sz="1400" dirty="0">
                <a:solidFill>
                  <a:schemeClr val="bg1">
                    <a:lumMod val="85000"/>
                  </a:schemeClr>
                </a:solidFill>
                <a:latin typeface="Century Gothic" panose="020B0502020202020204" pitchFamily="34" charset="0"/>
              </a:rPr>
              <a:t>Landsat false-color time-lapse over the Aconcagua Basin</a:t>
            </a:r>
          </a:p>
        </p:txBody>
      </p:sp>
      <p:sp>
        <p:nvSpPr>
          <p:cNvPr id="2" name="TextBox 1"/>
          <p:cNvSpPr txBox="1"/>
          <p:nvPr/>
        </p:nvSpPr>
        <p:spPr>
          <a:xfrm>
            <a:off x="393107" y="1401510"/>
            <a:ext cx="6349525" cy="4616648"/>
          </a:xfrm>
          <a:prstGeom prst="rect">
            <a:avLst/>
          </a:prstGeom>
          <a:solidFill>
            <a:schemeClr val="accent1">
              <a:lumMod val="40000"/>
              <a:lumOff val="60000"/>
            </a:schemeClr>
          </a:solidFill>
        </p:spPr>
        <p:txBody>
          <a:bodyPr wrap="square" rtlCol="0">
            <a:spAutoFit/>
          </a:bodyPr>
          <a:lstStyle/>
          <a:p>
            <a:r>
              <a:rPr lang="en-US" dirty="0"/>
              <a:t>CONTACT </a:t>
            </a:r>
            <a:r>
              <a:rPr lang="en-US"/>
              <a:t>NPO </a:t>
            </a:r>
            <a:r>
              <a:rPr lang="en-US" smtClean="0"/>
              <a:t>TO SEE </a:t>
            </a:r>
            <a:r>
              <a:rPr lang="en-US" dirty="0"/>
              <a:t>VERSION WITH VIDEO</a:t>
            </a:r>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a:p>
        </p:txBody>
      </p:sp>
    </p:spTree>
    <p:extLst>
      <p:ext uri="{BB962C8B-B14F-4D97-AF65-F5344CB8AC3E}">
        <p14:creationId xmlns:p14="http://schemas.microsoft.com/office/powerpoint/2010/main" val="2113120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5379" b="9248"/>
          <a:stretch/>
        </p:blipFill>
        <p:spPr>
          <a:xfrm>
            <a:off x="0" y="-18474"/>
            <a:ext cx="12192000" cy="6890329"/>
          </a:xfrm>
          <a:prstGeom prst="rect">
            <a:avLst/>
          </a:prstGeom>
        </p:spPr>
      </p:pic>
      <p:sp>
        <p:nvSpPr>
          <p:cNvPr id="10" name="Shape 171"/>
          <p:cNvSpPr txBox="1">
            <a:spLocks noGrp="1"/>
          </p:cNvSpPr>
          <p:nvPr>
            <p:ph type="title"/>
          </p:nvPr>
        </p:nvSpPr>
        <p:spPr>
          <a:xfrm>
            <a:off x="993750" y="365760"/>
            <a:ext cx="10204500" cy="479400"/>
          </a:xfrm>
          <a:prstGeom prst="rect">
            <a:avLst/>
          </a:prstGeom>
        </p:spPr>
        <p:txBody>
          <a:bodyPr lIns="91425" tIns="91425" rIns="91425" bIns="91425" anchor="ctr" anchorCtr="0">
            <a:noAutofit/>
          </a:bodyPr>
          <a:lstStyle/>
          <a:p>
            <a:pPr algn="ctr">
              <a:buClr>
                <a:schemeClr val="dk1"/>
              </a:buClr>
              <a:buSzPct val="25000"/>
            </a:pPr>
            <a:r>
              <a:rPr lang="en-US" b="1" dirty="0">
                <a:ln w="22225">
                  <a:solidFill>
                    <a:schemeClr val="bg1"/>
                  </a:solidFill>
                </a:ln>
                <a:noFill/>
                <a:latin typeface="Century Gothic" charset="0"/>
                <a:ea typeface="Century Gothic" charset="0"/>
                <a:cs typeface="Century Gothic" charset="0"/>
              </a:rPr>
              <a:t>Earth Observations</a:t>
            </a:r>
          </a:p>
        </p:txBody>
      </p:sp>
      <p:graphicFrame>
        <p:nvGraphicFramePr>
          <p:cNvPr id="11" name="Table 10"/>
          <p:cNvGraphicFramePr>
            <a:graphicFrameLocks noGrp="1"/>
          </p:cNvGraphicFramePr>
          <p:nvPr>
            <p:extLst>
              <p:ext uri="{D42A27DB-BD31-4B8C-83A1-F6EECF244321}">
                <p14:modId xmlns:p14="http://schemas.microsoft.com/office/powerpoint/2010/main" val="3018113046"/>
              </p:ext>
            </p:extLst>
          </p:nvPr>
        </p:nvGraphicFramePr>
        <p:xfrm>
          <a:off x="1000126" y="1302159"/>
          <a:ext cx="10148165" cy="4842609"/>
        </p:xfrm>
        <a:graphic>
          <a:graphicData uri="http://schemas.openxmlformats.org/drawingml/2006/table">
            <a:tbl>
              <a:tblPr firstRow="1" bandRow="1">
                <a:tableStyleId>{5C22544A-7EE6-4342-B048-85BDC9FD1C3A}</a:tableStyleId>
              </a:tblPr>
              <a:tblGrid>
                <a:gridCol w="1672997">
                  <a:extLst>
                    <a:ext uri="{9D8B030D-6E8A-4147-A177-3AD203B41FA5}">
                      <a16:colId xmlns:a16="http://schemas.microsoft.com/office/drawing/2014/main" val="20000"/>
                    </a:ext>
                  </a:extLst>
                </a:gridCol>
                <a:gridCol w="1283439">
                  <a:extLst>
                    <a:ext uri="{9D8B030D-6E8A-4147-A177-3AD203B41FA5}">
                      <a16:colId xmlns:a16="http://schemas.microsoft.com/office/drawing/2014/main" val="20001"/>
                    </a:ext>
                  </a:extLst>
                </a:gridCol>
                <a:gridCol w="1293959">
                  <a:extLst>
                    <a:ext uri="{9D8B030D-6E8A-4147-A177-3AD203B41FA5}">
                      <a16:colId xmlns:a16="http://schemas.microsoft.com/office/drawing/2014/main" val="20002"/>
                    </a:ext>
                  </a:extLst>
                </a:gridCol>
                <a:gridCol w="1450725">
                  <a:extLst>
                    <a:ext uri="{9D8B030D-6E8A-4147-A177-3AD203B41FA5}">
                      <a16:colId xmlns:a16="http://schemas.microsoft.com/office/drawing/2014/main" val="20003"/>
                    </a:ext>
                  </a:extLst>
                </a:gridCol>
                <a:gridCol w="1362099">
                  <a:extLst>
                    <a:ext uri="{9D8B030D-6E8A-4147-A177-3AD203B41FA5}">
                      <a16:colId xmlns:a16="http://schemas.microsoft.com/office/drawing/2014/main" val="20004"/>
                    </a:ext>
                  </a:extLst>
                </a:gridCol>
                <a:gridCol w="1394397">
                  <a:extLst>
                    <a:ext uri="{9D8B030D-6E8A-4147-A177-3AD203B41FA5}">
                      <a16:colId xmlns:a16="http://schemas.microsoft.com/office/drawing/2014/main" val="20005"/>
                    </a:ext>
                  </a:extLst>
                </a:gridCol>
                <a:gridCol w="1690549">
                  <a:extLst>
                    <a:ext uri="{9D8B030D-6E8A-4147-A177-3AD203B41FA5}">
                      <a16:colId xmlns:a16="http://schemas.microsoft.com/office/drawing/2014/main" val="20006"/>
                    </a:ext>
                  </a:extLst>
                </a:gridCol>
              </a:tblGrid>
              <a:tr h="2048475">
                <a:tc>
                  <a:txBody>
                    <a:bodyPr/>
                    <a:lstStyle/>
                    <a:p>
                      <a:pPr algn="ctr"/>
                      <a:endParaRPr lang="en-US" sz="2000" u="none" strike="noStrike" cap="none" dirty="0">
                        <a:latin typeface="Century Gothic" panose="020B0502020202020204" pitchFamily="34" charset="0"/>
                        <a:sym typeface="Century Gothic"/>
                      </a:endParaRPr>
                    </a:p>
                    <a:p>
                      <a:pPr algn="ctr"/>
                      <a:endParaRPr lang="en-US" sz="2000" u="none" strike="noStrike" cap="none" dirty="0">
                        <a:latin typeface="Century Gothic" panose="020B0502020202020204" pitchFamily="34" charset="0"/>
                        <a:sym typeface="Century Gothic"/>
                      </a:endParaRPr>
                    </a:p>
                    <a:p>
                      <a:pPr algn="ctr"/>
                      <a:endParaRPr lang="en-US" sz="2000" u="none" strike="noStrike" cap="none" dirty="0">
                        <a:latin typeface="Century Gothic" panose="020B0502020202020204" pitchFamily="34" charset="0"/>
                        <a:sym typeface="Century Gothic"/>
                      </a:endParaRPr>
                    </a:p>
                    <a:p>
                      <a:pPr algn="ctr"/>
                      <a:r>
                        <a:rPr lang="en-US" sz="2000" u="none" strike="noStrike" cap="none" dirty="0">
                          <a:latin typeface="Century Gothic" panose="020B0502020202020204" pitchFamily="34" charset="0"/>
                          <a:sym typeface="Century Gothic"/>
                        </a:rPr>
                        <a:t>Satellite</a:t>
                      </a:r>
                      <a:endParaRPr lang="en-US" sz="2000" b="0" i="0" u="none" strike="noStrike" cap="none" dirty="0">
                        <a:solidFill>
                          <a:srgbClr val="3F3F3F"/>
                        </a:solidFill>
                        <a:latin typeface="Century Gothic" panose="020B0502020202020204" pitchFamily="34" charset="0"/>
                        <a:ea typeface="Century Gothic"/>
                        <a:cs typeface="Century Gothic"/>
                        <a:sym typeface="Century Gothic"/>
                      </a:endParaRPr>
                    </a:p>
                  </a:txBody>
                  <a:tcPr/>
                </a:tc>
                <a:tc>
                  <a:txBody>
                    <a:bodyPr/>
                    <a:lstStyle/>
                    <a:p>
                      <a:pPr algn="ctr"/>
                      <a:endParaRPr lang="en-US" sz="2000" u="none" strike="noStrike" cap="none" dirty="0">
                        <a:latin typeface="Century Gothic" panose="020B0502020202020204" pitchFamily="34" charset="0"/>
                        <a:sym typeface="Century Gothic"/>
                      </a:endParaRPr>
                    </a:p>
                    <a:p>
                      <a:pPr algn="ctr"/>
                      <a:endParaRPr lang="en-US" sz="2000" u="none" strike="noStrike" cap="none" dirty="0">
                        <a:latin typeface="Century Gothic" panose="020B0502020202020204" pitchFamily="34" charset="0"/>
                        <a:sym typeface="Century Gothic"/>
                      </a:endParaRPr>
                    </a:p>
                    <a:p>
                      <a:pPr algn="ctr"/>
                      <a:endParaRPr lang="en-US" sz="2000" u="none" strike="noStrike" cap="none" dirty="0">
                        <a:latin typeface="Century Gothic" panose="020B0502020202020204" pitchFamily="34" charset="0"/>
                        <a:sym typeface="Century Gothic"/>
                      </a:endParaRPr>
                    </a:p>
                    <a:p>
                      <a:pPr algn="ctr"/>
                      <a:endParaRPr lang="en-US" sz="2000" u="none" strike="noStrike" cap="none" dirty="0">
                        <a:latin typeface="Century Gothic" panose="020B0502020202020204" pitchFamily="34" charset="0"/>
                        <a:sym typeface="Century Gothic"/>
                      </a:endParaRPr>
                    </a:p>
                    <a:p>
                      <a:pPr algn="ctr"/>
                      <a:r>
                        <a:rPr lang="en-US" sz="2000" u="none" strike="noStrike" cap="none" dirty="0">
                          <a:latin typeface="Century Gothic" panose="020B0502020202020204" pitchFamily="34" charset="0"/>
                          <a:sym typeface="Century Gothic"/>
                        </a:rPr>
                        <a:t>Landsat 4/5</a:t>
                      </a:r>
                      <a:endParaRPr lang="en-US" sz="2000" b="0" i="0" u="none" strike="noStrike" cap="none" dirty="0">
                        <a:solidFill>
                          <a:srgbClr val="3F3F3F"/>
                        </a:solidFill>
                        <a:latin typeface="Century Gothic" panose="020B0502020202020204" pitchFamily="34" charset="0"/>
                        <a:ea typeface="Century Gothic"/>
                        <a:cs typeface="Century Gothic"/>
                        <a:sym typeface="Century Gothic"/>
                      </a:endParaRPr>
                    </a:p>
                  </a:txBody>
                  <a:tcPr/>
                </a:tc>
                <a:tc>
                  <a:txBody>
                    <a:bodyPr/>
                    <a:lstStyle/>
                    <a:p>
                      <a:pPr algn="ctr"/>
                      <a:endParaRPr lang="en-US" sz="2000" u="none" strike="noStrike" cap="none" dirty="0">
                        <a:latin typeface="Century Gothic" panose="020B0502020202020204" pitchFamily="34" charset="0"/>
                        <a:sym typeface="Century Gothic"/>
                      </a:endParaRPr>
                    </a:p>
                    <a:p>
                      <a:pPr algn="ctr"/>
                      <a:endParaRPr lang="en-US" sz="2000" u="none" strike="noStrike" cap="none" dirty="0">
                        <a:latin typeface="Century Gothic" panose="020B0502020202020204" pitchFamily="34" charset="0"/>
                        <a:sym typeface="Century Gothic"/>
                      </a:endParaRPr>
                    </a:p>
                    <a:p>
                      <a:pPr algn="ctr"/>
                      <a:endParaRPr lang="en-US" sz="2000" u="none" strike="noStrike" cap="none" dirty="0">
                        <a:latin typeface="Century Gothic" panose="020B0502020202020204" pitchFamily="34" charset="0"/>
                        <a:sym typeface="Century Gothic"/>
                      </a:endParaRPr>
                    </a:p>
                    <a:p>
                      <a:pPr algn="ctr"/>
                      <a:endParaRPr lang="en-US" sz="2000" u="none" strike="noStrike" cap="none" dirty="0">
                        <a:latin typeface="Century Gothic" panose="020B0502020202020204" pitchFamily="34" charset="0"/>
                        <a:sym typeface="Century Gothic"/>
                      </a:endParaRPr>
                    </a:p>
                    <a:p>
                      <a:pPr algn="ctr"/>
                      <a:r>
                        <a:rPr lang="en-US" sz="2000" u="none" strike="noStrike" cap="none" dirty="0">
                          <a:latin typeface="Century Gothic" panose="020B0502020202020204" pitchFamily="34" charset="0"/>
                          <a:sym typeface="Century Gothic"/>
                        </a:rPr>
                        <a:t>Landsat 8</a:t>
                      </a:r>
                      <a:endParaRPr lang="en-US" sz="2000" b="0" i="0" u="none" strike="noStrike" cap="none" dirty="0">
                        <a:solidFill>
                          <a:srgbClr val="3F3F3F"/>
                        </a:solidFill>
                        <a:latin typeface="Century Gothic" panose="020B0502020202020204" pitchFamily="34" charset="0"/>
                        <a:ea typeface="Century Gothic"/>
                        <a:cs typeface="Century Gothic"/>
                        <a:sym typeface="Century Gothic"/>
                      </a:endParaRPr>
                    </a:p>
                  </a:txBody>
                  <a:tcPr/>
                </a:tc>
                <a:tc>
                  <a:txBody>
                    <a:bodyPr/>
                    <a:lstStyle/>
                    <a:p>
                      <a:pPr algn="ctr"/>
                      <a:endParaRPr lang="en-US" sz="2000" u="none" strike="noStrike" cap="none" dirty="0">
                        <a:latin typeface="Century Gothic" panose="020B0502020202020204" pitchFamily="34" charset="0"/>
                        <a:sym typeface="Century Gothic"/>
                      </a:endParaRPr>
                    </a:p>
                    <a:p>
                      <a:pPr algn="ctr"/>
                      <a:endParaRPr lang="en-US" sz="2000" u="none" strike="noStrike" cap="none" dirty="0">
                        <a:latin typeface="Century Gothic" panose="020B0502020202020204" pitchFamily="34" charset="0"/>
                        <a:sym typeface="Century Gothic"/>
                      </a:endParaRPr>
                    </a:p>
                    <a:p>
                      <a:pPr algn="ctr"/>
                      <a:endParaRPr lang="en-US" sz="2000" u="none" strike="noStrike" cap="none" dirty="0">
                        <a:latin typeface="Century Gothic" panose="020B0502020202020204" pitchFamily="34" charset="0"/>
                        <a:sym typeface="Century Gothic"/>
                      </a:endParaRPr>
                    </a:p>
                    <a:p>
                      <a:pPr algn="ctr"/>
                      <a:endParaRPr lang="en-US" sz="2000" u="none" strike="noStrike" cap="none" dirty="0">
                        <a:latin typeface="Century Gothic" panose="020B0502020202020204" pitchFamily="34" charset="0"/>
                        <a:sym typeface="Century Gothic"/>
                      </a:endParaRPr>
                    </a:p>
                    <a:p>
                      <a:pPr algn="ctr"/>
                      <a:endParaRPr lang="en-US" sz="2000" u="none" strike="noStrike" cap="none" dirty="0">
                        <a:latin typeface="Century Gothic" panose="020B0502020202020204" pitchFamily="34" charset="0"/>
                        <a:sym typeface="Century Gothic"/>
                      </a:endParaRPr>
                    </a:p>
                    <a:p>
                      <a:pPr algn="ctr"/>
                      <a:r>
                        <a:rPr lang="en-US" sz="2000" u="none" strike="noStrike" cap="none" dirty="0">
                          <a:latin typeface="Century Gothic" panose="020B0502020202020204" pitchFamily="34" charset="0"/>
                          <a:sym typeface="Century Gothic"/>
                        </a:rPr>
                        <a:t>SMAP</a:t>
                      </a:r>
                      <a:endParaRPr lang="en-US" sz="2000" b="0" i="0" u="none" strike="noStrike" cap="none" dirty="0">
                        <a:solidFill>
                          <a:srgbClr val="3F3F3F"/>
                        </a:solidFill>
                        <a:latin typeface="Century Gothic" panose="020B0502020202020204" pitchFamily="34" charset="0"/>
                        <a:ea typeface="Century Gothic"/>
                        <a:cs typeface="Century Gothic"/>
                        <a:sym typeface="Century Gothic"/>
                      </a:endParaRPr>
                    </a:p>
                  </a:txBody>
                  <a:tcPr/>
                </a:tc>
                <a:tc>
                  <a:txBody>
                    <a:bodyPr/>
                    <a:lstStyle/>
                    <a:p>
                      <a:pPr algn="ctr"/>
                      <a:endParaRPr lang="en-US" sz="2000" u="none" strike="noStrike" cap="none" dirty="0">
                        <a:latin typeface="Century Gothic" panose="020B0502020202020204" pitchFamily="34" charset="0"/>
                        <a:sym typeface="Century Gothic"/>
                      </a:endParaRPr>
                    </a:p>
                    <a:p>
                      <a:pPr algn="ctr"/>
                      <a:endParaRPr lang="en-US" sz="2000" u="none" strike="noStrike" cap="none" dirty="0">
                        <a:latin typeface="Century Gothic" panose="020B0502020202020204" pitchFamily="34" charset="0"/>
                        <a:sym typeface="Century Gothic"/>
                      </a:endParaRPr>
                    </a:p>
                    <a:p>
                      <a:pPr algn="ctr"/>
                      <a:endParaRPr lang="en-US" sz="2000" u="none" strike="noStrike" cap="none" dirty="0">
                        <a:latin typeface="Century Gothic" panose="020B0502020202020204" pitchFamily="34" charset="0"/>
                        <a:sym typeface="Century Gothic"/>
                      </a:endParaRPr>
                    </a:p>
                    <a:p>
                      <a:pPr algn="ctr"/>
                      <a:endParaRPr lang="en-US" sz="2000" u="none" strike="noStrike" cap="none" dirty="0">
                        <a:latin typeface="Century Gothic" panose="020B0502020202020204" pitchFamily="34" charset="0"/>
                        <a:sym typeface="Century Gothic"/>
                      </a:endParaRPr>
                    </a:p>
                    <a:p>
                      <a:pPr algn="ctr"/>
                      <a:endParaRPr lang="en-US" sz="2000" u="none" strike="noStrike" cap="none" dirty="0">
                        <a:latin typeface="Century Gothic" panose="020B0502020202020204" pitchFamily="34" charset="0"/>
                        <a:sym typeface="Century Gothic"/>
                      </a:endParaRPr>
                    </a:p>
                    <a:p>
                      <a:pPr algn="ctr"/>
                      <a:r>
                        <a:rPr lang="en-US" sz="2000" u="none" strike="noStrike" cap="none" dirty="0">
                          <a:latin typeface="Century Gothic" panose="020B0502020202020204" pitchFamily="34" charset="0"/>
                          <a:sym typeface="Century Gothic"/>
                        </a:rPr>
                        <a:t>Terra</a:t>
                      </a:r>
                      <a:endParaRPr lang="en-US" sz="2000" b="0" i="0" u="none" strike="noStrike" cap="none" dirty="0">
                        <a:solidFill>
                          <a:srgbClr val="3F3F3F"/>
                        </a:solidFill>
                        <a:latin typeface="Century Gothic" panose="020B0502020202020204" pitchFamily="34" charset="0"/>
                        <a:ea typeface="Century Gothic"/>
                        <a:cs typeface="Century Gothic"/>
                        <a:sym typeface="Century Gothic"/>
                      </a:endParaRPr>
                    </a:p>
                  </a:txBody>
                  <a:tcPr/>
                </a:tc>
                <a:tc>
                  <a:txBody>
                    <a:bodyPr/>
                    <a:lstStyle/>
                    <a:p>
                      <a:pPr algn="ctr"/>
                      <a:endParaRPr lang="en-US" sz="2000" u="none" strike="noStrike" cap="none" dirty="0">
                        <a:latin typeface="Century Gothic" panose="020B0502020202020204" pitchFamily="34" charset="0"/>
                        <a:sym typeface="Century Gothic"/>
                      </a:endParaRPr>
                    </a:p>
                    <a:p>
                      <a:pPr algn="ctr"/>
                      <a:endParaRPr lang="en-US" sz="2000" u="none" strike="noStrike" cap="none" dirty="0">
                        <a:latin typeface="Century Gothic" panose="020B0502020202020204" pitchFamily="34" charset="0"/>
                        <a:sym typeface="Century Gothic"/>
                      </a:endParaRPr>
                    </a:p>
                    <a:p>
                      <a:pPr algn="ctr"/>
                      <a:endParaRPr lang="en-US" sz="2000" u="none" strike="noStrike" cap="none" dirty="0">
                        <a:latin typeface="Century Gothic" panose="020B0502020202020204" pitchFamily="34" charset="0"/>
                        <a:sym typeface="Century Gothic"/>
                      </a:endParaRPr>
                    </a:p>
                    <a:p>
                      <a:pPr algn="ctr"/>
                      <a:endParaRPr lang="en-US" sz="2000" u="none" strike="noStrike" cap="none" dirty="0">
                        <a:latin typeface="Century Gothic" panose="020B0502020202020204" pitchFamily="34" charset="0"/>
                        <a:sym typeface="Century Gothic"/>
                      </a:endParaRPr>
                    </a:p>
                    <a:p>
                      <a:pPr algn="ctr"/>
                      <a:endParaRPr lang="en-US" sz="2000" u="none" strike="noStrike" cap="none" dirty="0">
                        <a:latin typeface="Century Gothic" panose="020B0502020202020204" pitchFamily="34" charset="0"/>
                        <a:sym typeface="Century Gothic"/>
                      </a:endParaRPr>
                    </a:p>
                    <a:p>
                      <a:pPr algn="ctr"/>
                      <a:r>
                        <a:rPr lang="en-US" sz="2000" u="none" strike="noStrike" cap="none" dirty="0">
                          <a:latin typeface="Century Gothic" panose="020B0502020202020204" pitchFamily="34" charset="0"/>
                          <a:sym typeface="Century Gothic"/>
                        </a:rPr>
                        <a:t>Aqua</a:t>
                      </a:r>
                      <a:endParaRPr lang="en-US" sz="2000" b="0" i="0" u="none" strike="noStrike" cap="none" dirty="0">
                        <a:solidFill>
                          <a:srgbClr val="3F3F3F"/>
                        </a:solidFill>
                        <a:latin typeface="Century Gothic" panose="020B0502020202020204" pitchFamily="34" charset="0"/>
                        <a:ea typeface="Century Gothic"/>
                        <a:cs typeface="Century Gothic"/>
                        <a:sym typeface="Century Gothic"/>
                      </a:endParaRPr>
                    </a:p>
                  </a:txBody>
                  <a:tcPr/>
                </a:tc>
                <a:tc>
                  <a:txBody>
                    <a:bodyPr/>
                    <a:lstStyle/>
                    <a:p>
                      <a:pPr algn="ctr"/>
                      <a:endParaRPr lang="en-US" sz="2000" u="none" strike="noStrike" cap="none" dirty="0">
                        <a:latin typeface="Century Gothic" panose="020B0502020202020204" pitchFamily="34" charset="0"/>
                        <a:sym typeface="Century Gothic"/>
                      </a:endParaRPr>
                    </a:p>
                    <a:p>
                      <a:pPr algn="ctr"/>
                      <a:endParaRPr lang="en-US" sz="2000" u="none" strike="noStrike" cap="none" dirty="0">
                        <a:latin typeface="Century Gothic" panose="020B0502020202020204" pitchFamily="34" charset="0"/>
                        <a:sym typeface="Century Gothic"/>
                      </a:endParaRPr>
                    </a:p>
                    <a:p>
                      <a:pPr algn="ctr"/>
                      <a:endParaRPr lang="en-US" sz="2000" u="none" strike="noStrike" cap="none" dirty="0">
                        <a:latin typeface="Century Gothic" panose="020B0502020202020204" pitchFamily="34" charset="0"/>
                        <a:sym typeface="Century Gothic"/>
                      </a:endParaRPr>
                    </a:p>
                    <a:p>
                      <a:pPr algn="ctr"/>
                      <a:endParaRPr lang="en-US" sz="2000" u="none" strike="noStrike" cap="none" dirty="0">
                        <a:latin typeface="Century Gothic" panose="020B0502020202020204" pitchFamily="34" charset="0"/>
                        <a:sym typeface="Century Gothic"/>
                      </a:endParaRPr>
                    </a:p>
                    <a:p>
                      <a:pPr algn="ctr"/>
                      <a:endParaRPr lang="en-US" sz="2000" u="none" strike="noStrike" cap="none" dirty="0">
                        <a:latin typeface="Century Gothic" panose="020B0502020202020204" pitchFamily="34" charset="0"/>
                        <a:sym typeface="Century Gothic"/>
                      </a:endParaRPr>
                    </a:p>
                    <a:p>
                      <a:pPr algn="ctr"/>
                      <a:r>
                        <a:rPr lang="en-US" sz="2000" u="none" strike="noStrike" cap="none" dirty="0">
                          <a:latin typeface="Century Gothic" panose="020B0502020202020204" pitchFamily="34" charset="0"/>
                          <a:sym typeface="Century Gothic"/>
                        </a:rPr>
                        <a:t>TRMM</a:t>
                      </a:r>
                      <a:endParaRPr lang="en-US" sz="2000" b="0" i="0" u="none" strike="noStrike" cap="none" dirty="0">
                        <a:solidFill>
                          <a:srgbClr val="3F3F3F"/>
                        </a:solidFill>
                        <a:latin typeface="Century Gothic" panose="020B0502020202020204" pitchFamily="34" charset="0"/>
                        <a:ea typeface="Century Gothic"/>
                        <a:cs typeface="Century Gothic"/>
                        <a:sym typeface="Century Gothic"/>
                      </a:endParaRPr>
                    </a:p>
                  </a:txBody>
                  <a:tcPr/>
                </a:tc>
                <a:extLst>
                  <a:ext uri="{0D108BD9-81ED-4DB2-BD59-A6C34878D82A}">
                    <a16:rowId xmlns:a16="http://schemas.microsoft.com/office/drawing/2014/main" val="10000"/>
                  </a:ext>
                </a:extLst>
              </a:tr>
              <a:tr h="734359">
                <a:tc>
                  <a:txBody>
                    <a:bodyPr/>
                    <a:lstStyle/>
                    <a:p>
                      <a:pPr algn="ctr"/>
                      <a:r>
                        <a:rPr lang="en-US" sz="2000" u="none" strike="noStrike" cap="none" dirty="0">
                          <a:latin typeface="Century Gothic" panose="020B0502020202020204" pitchFamily="34" charset="0"/>
                          <a:sym typeface="Century Gothic"/>
                        </a:rPr>
                        <a:t>Sensor</a:t>
                      </a:r>
                      <a:endParaRPr lang="en-US" sz="2000" b="0" i="0" u="none" strike="noStrike" cap="none" dirty="0">
                        <a:solidFill>
                          <a:srgbClr val="3F3F3F"/>
                        </a:solidFill>
                        <a:latin typeface="Century Gothic" panose="020B0502020202020204" pitchFamily="34" charset="0"/>
                        <a:ea typeface="Century Gothic"/>
                        <a:cs typeface="Century Gothic"/>
                        <a:sym typeface="Century Gothic"/>
                      </a:endParaRPr>
                    </a:p>
                  </a:txBody>
                  <a:tcPr/>
                </a:tc>
                <a:tc>
                  <a:txBody>
                    <a:bodyPr/>
                    <a:lstStyle/>
                    <a:p>
                      <a:pPr algn="ctr"/>
                      <a:r>
                        <a:rPr lang="en-US" sz="1600" u="none" strike="noStrike" cap="none" dirty="0">
                          <a:latin typeface="Century Gothic" panose="020B0502020202020204" pitchFamily="34" charset="0"/>
                          <a:sym typeface="Century Gothic"/>
                        </a:rPr>
                        <a:t>TM</a:t>
                      </a:r>
                      <a:endParaRPr lang="en-US" sz="1600" b="0" i="0" u="none" strike="noStrike" cap="none" dirty="0">
                        <a:solidFill>
                          <a:srgbClr val="3F3F3F"/>
                        </a:solidFill>
                        <a:latin typeface="Century Gothic" panose="020B0502020202020204" pitchFamily="34" charset="0"/>
                        <a:ea typeface="Century Gothic"/>
                        <a:cs typeface="Century Gothic"/>
                        <a:sym typeface="Century Gothic"/>
                      </a:endParaRPr>
                    </a:p>
                  </a:txBody>
                  <a:tcPr/>
                </a:tc>
                <a:tc>
                  <a:txBody>
                    <a:bodyPr/>
                    <a:lstStyle/>
                    <a:p>
                      <a:pPr algn="ctr"/>
                      <a:r>
                        <a:rPr lang="en-US" sz="1600" u="none" strike="noStrike" cap="none" dirty="0">
                          <a:latin typeface="Century Gothic" panose="020B0502020202020204" pitchFamily="34" charset="0"/>
                          <a:sym typeface="Century Gothic"/>
                        </a:rPr>
                        <a:t>OLI</a:t>
                      </a:r>
                      <a:endParaRPr lang="en-US" sz="1600" b="0" i="0" u="none" strike="noStrike" cap="none" dirty="0">
                        <a:solidFill>
                          <a:srgbClr val="3F3F3F"/>
                        </a:solidFill>
                        <a:latin typeface="Century Gothic" panose="020B0502020202020204" pitchFamily="34" charset="0"/>
                        <a:ea typeface="Century Gothic"/>
                        <a:cs typeface="Century Gothic"/>
                        <a:sym typeface="Century Gothic"/>
                      </a:endParaRPr>
                    </a:p>
                  </a:txBody>
                  <a:tcPr/>
                </a:tc>
                <a:tc>
                  <a:txBody>
                    <a:bodyPr/>
                    <a:lstStyle/>
                    <a:p>
                      <a:pPr algn="ctr"/>
                      <a:r>
                        <a:rPr lang="en-US" sz="1600" u="none" strike="noStrike" cap="none" dirty="0">
                          <a:latin typeface="Century Gothic" panose="020B0502020202020204" pitchFamily="34" charset="0"/>
                          <a:sym typeface="Century Gothic"/>
                        </a:rPr>
                        <a:t>Passive Radiometer</a:t>
                      </a:r>
                      <a:endParaRPr lang="en-US" sz="1600" b="0" i="0" u="none" strike="noStrike" cap="none" dirty="0">
                        <a:solidFill>
                          <a:srgbClr val="3F3F3F"/>
                        </a:solidFill>
                        <a:latin typeface="Century Gothic" panose="020B0502020202020204" pitchFamily="34" charset="0"/>
                        <a:ea typeface="Century Gothic"/>
                        <a:cs typeface="Century Gothic"/>
                        <a:sym typeface="Century Gothic"/>
                      </a:endParaRPr>
                    </a:p>
                  </a:txBody>
                  <a:tcPr/>
                </a:tc>
                <a:tc>
                  <a:txBody>
                    <a:bodyPr/>
                    <a:lstStyle/>
                    <a:p>
                      <a:pPr algn="ctr"/>
                      <a:r>
                        <a:rPr lang="en-US" sz="1600" u="none" strike="noStrike" cap="none" dirty="0">
                          <a:latin typeface="Century Gothic" panose="020B0502020202020204" pitchFamily="34" charset="0"/>
                          <a:sym typeface="Century Gothic"/>
                        </a:rPr>
                        <a:t>MODIS</a:t>
                      </a:r>
                      <a:endParaRPr lang="en-US" sz="1600" b="0" i="0" u="none" strike="noStrike" cap="none" dirty="0">
                        <a:solidFill>
                          <a:srgbClr val="3F3F3F"/>
                        </a:solidFill>
                        <a:latin typeface="Century Gothic" panose="020B0502020202020204" pitchFamily="34" charset="0"/>
                        <a:ea typeface="Century Gothic"/>
                        <a:cs typeface="Century Gothic"/>
                        <a:sym typeface="Century Gothic"/>
                      </a:endParaRPr>
                    </a:p>
                  </a:txBody>
                  <a:tcPr/>
                </a:tc>
                <a:tc>
                  <a:txBody>
                    <a:bodyPr/>
                    <a:lstStyle/>
                    <a:p>
                      <a:pPr algn="ctr"/>
                      <a:r>
                        <a:rPr lang="en-US" sz="1600" u="none" strike="noStrike" cap="none" dirty="0">
                          <a:latin typeface="Century Gothic" panose="020B0502020202020204" pitchFamily="34" charset="0"/>
                          <a:sym typeface="Century Gothic"/>
                        </a:rPr>
                        <a:t>AMSR-E</a:t>
                      </a:r>
                      <a:endParaRPr lang="en-US" sz="1600" b="0" i="0" u="none" strike="noStrike" cap="none" dirty="0">
                        <a:solidFill>
                          <a:srgbClr val="3F3F3F"/>
                        </a:solidFill>
                        <a:latin typeface="Century Gothic" panose="020B0502020202020204" pitchFamily="34" charset="0"/>
                        <a:ea typeface="Century Gothic"/>
                        <a:cs typeface="Century Gothic"/>
                        <a:sym typeface="Century Gothic"/>
                      </a:endParaRPr>
                    </a:p>
                  </a:txBody>
                  <a:tcPr/>
                </a:tc>
                <a:tc>
                  <a:txBody>
                    <a:bodyPr/>
                    <a:lstStyle/>
                    <a:p>
                      <a:pPr algn="ctr"/>
                      <a:r>
                        <a:rPr lang="en-US" sz="1600" u="none" strike="noStrike" cap="none" dirty="0">
                          <a:latin typeface="Century Gothic" panose="020B0502020202020204" pitchFamily="34" charset="0"/>
                          <a:sym typeface="Century Gothic"/>
                        </a:rPr>
                        <a:t>PR &amp; TMI</a:t>
                      </a:r>
                      <a:endParaRPr lang="en-US" sz="1600" b="0" i="0" u="none" strike="noStrike" cap="none" dirty="0">
                        <a:solidFill>
                          <a:srgbClr val="3F3F3F"/>
                        </a:solidFill>
                        <a:latin typeface="Century Gothic" panose="020B0502020202020204" pitchFamily="34" charset="0"/>
                        <a:ea typeface="Century Gothic"/>
                        <a:cs typeface="Century Gothic"/>
                        <a:sym typeface="Century Gothic"/>
                      </a:endParaRPr>
                    </a:p>
                  </a:txBody>
                  <a:tcPr/>
                </a:tc>
                <a:extLst>
                  <a:ext uri="{0D108BD9-81ED-4DB2-BD59-A6C34878D82A}">
                    <a16:rowId xmlns:a16="http://schemas.microsoft.com/office/drawing/2014/main" val="10001"/>
                  </a:ext>
                </a:extLst>
              </a:tr>
              <a:tr h="734359">
                <a:tc>
                  <a:txBody>
                    <a:bodyPr/>
                    <a:lstStyle/>
                    <a:p>
                      <a:pPr algn="ctr"/>
                      <a:r>
                        <a:rPr lang="en-US" sz="2000" u="none" strike="noStrike" cap="none" dirty="0">
                          <a:latin typeface="Century Gothic" panose="020B0502020202020204" pitchFamily="34" charset="0"/>
                          <a:sym typeface="Century Gothic"/>
                        </a:rPr>
                        <a:t>Data Years</a:t>
                      </a:r>
                      <a:endParaRPr lang="en-US" sz="2000" b="0" i="0" u="none" strike="noStrike" cap="none" dirty="0">
                        <a:solidFill>
                          <a:srgbClr val="3F3F3F"/>
                        </a:solidFill>
                        <a:latin typeface="Century Gothic" panose="020B0502020202020204" pitchFamily="34" charset="0"/>
                        <a:ea typeface="Century Gothic"/>
                        <a:cs typeface="Century Gothic"/>
                        <a:sym typeface="Century Gothic"/>
                      </a:endParaRPr>
                    </a:p>
                  </a:txBody>
                  <a:tcPr/>
                </a:tc>
                <a:tc>
                  <a:txBody>
                    <a:bodyPr/>
                    <a:lstStyle/>
                    <a:p>
                      <a:pPr algn="ctr"/>
                      <a:r>
                        <a:rPr lang="en-US" sz="1600" u="none" strike="noStrike" cap="none" dirty="0">
                          <a:latin typeface="Century Gothic" panose="020B0502020202020204" pitchFamily="34" charset="0"/>
                          <a:sym typeface="Century Gothic"/>
                        </a:rPr>
                        <a:t>1988-2011</a:t>
                      </a:r>
                      <a:endParaRPr lang="en-US" sz="1600" b="0" i="0" u="none" strike="noStrike" cap="none" dirty="0">
                        <a:solidFill>
                          <a:srgbClr val="3F3F3F"/>
                        </a:solidFill>
                        <a:latin typeface="Century Gothic" panose="020B0502020202020204" pitchFamily="34" charset="0"/>
                        <a:ea typeface="Century Gothic"/>
                        <a:cs typeface="Century Gothic"/>
                        <a:sym typeface="Century Gothic"/>
                      </a:endParaRPr>
                    </a:p>
                  </a:txBody>
                  <a:tcPr/>
                </a:tc>
                <a:tc>
                  <a:txBody>
                    <a:bodyPr/>
                    <a:lstStyle/>
                    <a:p>
                      <a:pPr algn="ctr"/>
                      <a:r>
                        <a:rPr lang="en-US" sz="1600" u="none" strike="noStrike" cap="none" dirty="0">
                          <a:latin typeface="Century Gothic" panose="020B0502020202020204" pitchFamily="34" charset="0"/>
                          <a:sym typeface="Century Gothic"/>
                        </a:rPr>
                        <a:t>2013-Present</a:t>
                      </a:r>
                      <a:endParaRPr lang="en-US" sz="1600" b="0" i="0" u="none" strike="noStrike" cap="none" dirty="0">
                        <a:solidFill>
                          <a:srgbClr val="3F3F3F"/>
                        </a:solidFill>
                        <a:latin typeface="Century Gothic" panose="020B0502020202020204" pitchFamily="34" charset="0"/>
                        <a:ea typeface="Century Gothic"/>
                        <a:cs typeface="Century Gothic"/>
                        <a:sym typeface="Century Gothic"/>
                      </a:endParaRPr>
                    </a:p>
                  </a:txBody>
                  <a:tcPr/>
                </a:tc>
                <a:tc>
                  <a:txBody>
                    <a:bodyPr/>
                    <a:lstStyle/>
                    <a:p>
                      <a:pPr algn="ctr"/>
                      <a:r>
                        <a:rPr lang="en-US" sz="1600" u="none" strike="noStrike" cap="none" dirty="0">
                          <a:latin typeface="Century Gothic" panose="020B0502020202020204" pitchFamily="34" charset="0"/>
                          <a:sym typeface="Century Gothic"/>
                        </a:rPr>
                        <a:t>2013-Present</a:t>
                      </a:r>
                      <a:endParaRPr lang="en-US" sz="1600" b="0" i="0" u="none" strike="noStrike" cap="none" dirty="0">
                        <a:solidFill>
                          <a:srgbClr val="3F3F3F"/>
                        </a:solidFill>
                        <a:latin typeface="Century Gothic" panose="020B0502020202020204" pitchFamily="34" charset="0"/>
                        <a:ea typeface="Century Gothic"/>
                        <a:cs typeface="Century Gothic"/>
                        <a:sym typeface="Century Gothic"/>
                      </a:endParaRPr>
                    </a:p>
                  </a:txBody>
                  <a:tcPr/>
                </a:tc>
                <a:tc>
                  <a:txBody>
                    <a:bodyPr/>
                    <a:lstStyle/>
                    <a:p>
                      <a:pPr algn="ctr"/>
                      <a:r>
                        <a:rPr lang="en-US" sz="1600" u="none" strike="noStrike" cap="none" dirty="0">
                          <a:latin typeface="Century Gothic" panose="020B0502020202020204" pitchFamily="34" charset="0"/>
                          <a:sym typeface="Century Gothic"/>
                        </a:rPr>
                        <a:t>2001-Present</a:t>
                      </a:r>
                      <a:endParaRPr lang="en-US" sz="1600" b="0" i="0" u="none" strike="noStrike" cap="none" dirty="0">
                        <a:solidFill>
                          <a:srgbClr val="3F3F3F"/>
                        </a:solidFill>
                        <a:latin typeface="Century Gothic" panose="020B0502020202020204" pitchFamily="34" charset="0"/>
                        <a:ea typeface="Century Gothic"/>
                        <a:cs typeface="Century Gothic"/>
                        <a:sym typeface="Century Gothic"/>
                      </a:endParaRPr>
                    </a:p>
                  </a:txBody>
                  <a:tcPr/>
                </a:tc>
                <a:tc>
                  <a:txBody>
                    <a:bodyPr/>
                    <a:lstStyle/>
                    <a:p>
                      <a:pPr algn="ctr"/>
                      <a:r>
                        <a:rPr lang="en-US" sz="1600" u="none" strike="noStrike" cap="none" dirty="0">
                          <a:latin typeface="Century Gothic" panose="020B0502020202020204" pitchFamily="34" charset="0"/>
                          <a:sym typeface="Century Gothic"/>
                        </a:rPr>
                        <a:t>2001-2011</a:t>
                      </a:r>
                      <a:endParaRPr lang="en-US" sz="1600" b="0" i="0" u="none" strike="noStrike" cap="none" dirty="0">
                        <a:solidFill>
                          <a:srgbClr val="3F3F3F"/>
                        </a:solidFill>
                        <a:latin typeface="Century Gothic" panose="020B0502020202020204" pitchFamily="34" charset="0"/>
                        <a:ea typeface="Century Gothic"/>
                        <a:cs typeface="Century Gothic"/>
                        <a:sym typeface="Century Gothic"/>
                      </a:endParaRPr>
                    </a:p>
                  </a:txBody>
                  <a:tcPr/>
                </a:tc>
                <a:tc>
                  <a:txBody>
                    <a:bodyPr/>
                    <a:lstStyle/>
                    <a:p>
                      <a:pPr algn="ctr"/>
                      <a:r>
                        <a:rPr lang="en-US" sz="1600" u="none" strike="noStrike" cap="none" dirty="0">
                          <a:latin typeface="Century Gothic" panose="020B0502020202020204" pitchFamily="34" charset="0"/>
                          <a:sym typeface="Century Gothic"/>
                        </a:rPr>
                        <a:t>2000-2016</a:t>
                      </a:r>
                      <a:endParaRPr lang="en-US" sz="1600" b="0" i="0" u="none" strike="noStrike" cap="none" dirty="0">
                        <a:solidFill>
                          <a:srgbClr val="3F3F3F"/>
                        </a:solidFill>
                        <a:latin typeface="Century Gothic" panose="020B0502020202020204" pitchFamily="34" charset="0"/>
                        <a:ea typeface="Century Gothic"/>
                        <a:cs typeface="Century Gothic"/>
                        <a:sym typeface="Century Gothic"/>
                      </a:endParaRPr>
                    </a:p>
                  </a:txBody>
                  <a:tcPr/>
                </a:tc>
                <a:extLst>
                  <a:ext uri="{0D108BD9-81ED-4DB2-BD59-A6C34878D82A}">
                    <a16:rowId xmlns:a16="http://schemas.microsoft.com/office/drawing/2014/main" val="10002"/>
                  </a:ext>
                </a:extLst>
              </a:tr>
              <a:tr h="734359">
                <a:tc>
                  <a:txBody>
                    <a:bodyPr/>
                    <a:lstStyle/>
                    <a:p>
                      <a:pPr algn="ctr"/>
                      <a:r>
                        <a:rPr lang="en-US" sz="2000" u="none" strike="noStrike" cap="none" dirty="0">
                          <a:latin typeface="Century Gothic" panose="020B0502020202020204" pitchFamily="34" charset="0"/>
                          <a:sym typeface="Century Gothic"/>
                        </a:rPr>
                        <a:t>Usage</a:t>
                      </a:r>
                      <a:endParaRPr lang="en-US" sz="2000" b="0" i="0" u="none" strike="noStrike" cap="none" dirty="0">
                        <a:solidFill>
                          <a:srgbClr val="3F3F3F"/>
                        </a:solidFill>
                        <a:latin typeface="Century Gothic" panose="020B0502020202020204" pitchFamily="34" charset="0"/>
                        <a:ea typeface="Century Gothic"/>
                        <a:cs typeface="Century Gothic"/>
                        <a:sym typeface="Century Gothic"/>
                      </a:endParaRPr>
                    </a:p>
                  </a:txBody>
                  <a:tcPr/>
                </a:tc>
                <a:tc>
                  <a:txBody>
                    <a:bodyPr/>
                    <a:lstStyle/>
                    <a:p>
                      <a:pPr algn="ctr"/>
                      <a:r>
                        <a:rPr lang="en-US" sz="1600" u="none" strike="noStrike" cap="none" dirty="0">
                          <a:latin typeface="Century Gothic" panose="020B0502020202020204" pitchFamily="34" charset="0"/>
                          <a:sym typeface="Century Gothic"/>
                        </a:rPr>
                        <a:t>Glacial extent</a:t>
                      </a:r>
                      <a:endParaRPr lang="en-US" sz="1600" b="0" i="0" u="none" strike="noStrike" cap="none" dirty="0">
                        <a:solidFill>
                          <a:srgbClr val="3F3F3F"/>
                        </a:solidFill>
                        <a:latin typeface="Century Gothic" panose="020B0502020202020204" pitchFamily="34" charset="0"/>
                        <a:ea typeface="Century Gothic"/>
                        <a:cs typeface="Century Gothic"/>
                        <a:sym typeface="Century Gothic"/>
                      </a:endParaRPr>
                    </a:p>
                  </a:txBody>
                  <a:tcPr/>
                </a:tc>
                <a:tc>
                  <a:txBody>
                    <a:bodyPr/>
                    <a:lstStyle/>
                    <a:p>
                      <a:pPr algn="ctr"/>
                      <a:r>
                        <a:rPr lang="en-US" sz="1600" u="none" strike="noStrike" cap="none" dirty="0">
                          <a:latin typeface="Century Gothic" panose="020B0502020202020204" pitchFamily="34" charset="0"/>
                          <a:sym typeface="Century Gothic"/>
                        </a:rPr>
                        <a:t>Glacial extent</a:t>
                      </a:r>
                      <a:endParaRPr lang="en-US" sz="1600" b="0" i="0" u="none" strike="noStrike" cap="none" dirty="0">
                        <a:solidFill>
                          <a:srgbClr val="3F3F3F"/>
                        </a:solidFill>
                        <a:latin typeface="Century Gothic" panose="020B0502020202020204" pitchFamily="34" charset="0"/>
                        <a:ea typeface="Century Gothic"/>
                        <a:cs typeface="Century Gothic"/>
                        <a:sym typeface="Century Gothic"/>
                      </a:endParaRPr>
                    </a:p>
                  </a:txBody>
                  <a:tcPr/>
                </a:tc>
                <a:tc>
                  <a:txBody>
                    <a:bodyPr/>
                    <a:lstStyle/>
                    <a:p>
                      <a:pPr algn="ctr"/>
                      <a:r>
                        <a:rPr lang="en-US" sz="1600" u="none" strike="noStrike" cap="none" dirty="0">
                          <a:latin typeface="Century Gothic" panose="020B0502020202020204" pitchFamily="34" charset="0"/>
                          <a:sym typeface="Century Gothic"/>
                        </a:rPr>
                        <a:t>Soil moisture</a:t>
                      </a:r>
                      <a:endParaRPr lang="en-US" sz="1600" b="0" i="0" u="none" strike="noStrike" cap="none" dirty="0">
                        <a:solidFill>
                          <a:srgbClr val="3F3F3F"/>
                        </a:solidFill>
                        <a:latin typeface="Century Gothic" panose="020B0502020202020204" pitchFamily="34" charset="0"/>
                        <a:ea typeface="Century Gothic"/>
                        <a:cs typeface="Century Gothic"/>
                        <a:sym typeface="Century Gothic"/>
                      </a:endParaRPr>
                    </a:p>
                  </a:txBody>
                  <a:tcPr/>
                </a:tc>
                <a:tc>
                  <a:txBody>
                    <a:bodyPr/>
                    <a:lstStyle/>
                    <a:p>
                      <a:pPr algn="ctr"/>
                      <a:r>
                        <a:rPr lang="en-US" sz="1600" u="none" strike="noStrike" cap="none" dirty="0">
                          <a:latin typeface="Century Gothic" panose="020B0502020202020204" pitchFamily="34" charset="0"/>
                          <a:sym typeface="Century Gothic"/>
                        </a:rPr>
                        <a:t>Snow</a:t>
                      </a:r>
                      <a:r>
                        <a:rPr lang="en-US" sz="1600" u="none" strike="noStrike" cap="none" baseline="0" dirty="0">
                          <a:latin typeface="Century Gothic" panose="020B0502020202020204" pitchFamily="34" charset="0"/>
                          <a:sym typeface="Century Gothic"/>
                        </a:rPr>
                        <a:t> cover &amp; Surface Temp.</a:t>
                      </a:r>
                      <a:endParaRPr lang="en-US" sz="1600" b="0" i="0" u="none" strike="noStrike" cap="none" dirty="0">
                        <a:solidFill>
                          <a:srgbClr val="3F3F3F"/>
                        </a:solidFill>
                        <a:latin typeface="Century Gothic" panose="020B0502020202020204" pitchFamily="34" charset="0"/>
                        <a:ea typeface="Century Gothic"/>
                        <a:cs typeface="Century Gothic"/>
                        <a:sym typeface="Century Gothic"/>
                      </a:endParaRPr>
                    </a:p>
                  </a:txBody>
                  <a:tcPr/>
                </a:tc>
                <a:tc>
                  <a:txBody>
                    <a:bodyPr/>
                    <a:lstStyle/>
                    <a:p>
                      <a:pPr algn="ctr"/>
                      <a:r>
                        <a:rPr lang="en-US" sz="1600" u="none" strike="noStrike" cap="none" dirty="0">
                          <a:latin typeface="Century Gothic" panose="020B0502020202020204" pitchFamily="34" charset="0"/>
                          <a:sym typeface="Century Gothic"/>
                        </a:rPr>
                        <a:t>Snow</a:t>
                      </a:r>
                      <a:r>
                        <a:rPr lang="en-US" sz="1600" u="none" strike="noStrike" cap="none" baseline="0" dirty="0">
                          <a:latin typeface="Century Gothic" panose="020B0502020202020204" pitchFamily="34" charset="0"/>
                          <a:sym typeface="Century Gothic"/>
                        </a:rPr>
                        <a:t> water equivalent</a:t>
                      </a:r>
                      <a:endParaRPr lang="en-US" sz="1600" b="0" i="0" u="none" strike="noStrike" cap="none" dirty="0">
                        <a:solidFill>
                          <a:srgbClr val="3F3F3F"/>
                        </a:solidFill>
                        <a:latin typeface="Century Gothic" panose="020B0502020202020204" pitchFamily="34" charset="0"/>
                        <a:ea typeface="Century Gothic"/>
                        <a:cs typeface="Century Gothic"/>
                        <a:sym typeface="Century Gothic"/>
                      </a:endParaRPr>
                    </a:p>
                  </a:txBody>
                  <a:tcPr/>
                </a:tc>
                <a:tc>
                  <a:txBody>
                    <a:bodyPr/>
                    <a:lstStyle/>
                    <a:p>
                      <a:pPr algn="ctr"/>
                      <a:r>
                        <a:rPr lang="en-US" sz="1600" u="none" strike="noStrike" cap="none" dirty="0" smtClean="0">
                          <a:latin typeface="Century Gothic" panose="020B0502020202020204" pitchFamily="34" charset="0"/>
                          <a:sym typeface="Century Gothic"/>
                        </a:rPr>
                        <a:t>Precipitation</a:t>
                      </a:r>
                      <a:endParaRPr lang="en-US" sz="1600" b="0" i="0" u="none" strike="noStrike" cap="none" dirty="0">
                        <a:solidFill>
                          <a:srgbClr val="3F3F3F"/>
                        </a:solidFill>
                        <a:latin typeface="Century Gothic" panose="020B0502020202020204" pitchFamily="34" charset="0"/>
                        <a:ea typeface="Century Gothic"/>
                        <a:cs typeface="Century Gothic"/>
                        <a:sym typeface="Century Gothic"/>
                      </a:endParaRPr>
                    </a:p>
                  </a:txBody>
                  <a:tcPr/>
                </a:tc>
                <a:extLst>
                  <a:ext uri="{0D108BD9-81ED-4DB2-BD59-A6C34878D82A}">
                    <a16:rowId xmlns:a16="http://schemas.microsoft.com/office/drawing/2014/main" val="10003"/>
                  </a:ext>
                </a:extLst>
              </a:tr>
              <a:tr h="502456">
                <a:tc>
                  <a:txBody>
                    <a:bodyPr/>
                    <a:lstStyle/>
                    <a:p>
                      <a:pPr algn="ctr"/>
                      <a:r>
                        <a:rPr lang="en-US" sz="2000" u="none" strike="noStrike" cap="none" dirty="0">
                          <a:latin typeface="Century Gothic" panose="020B0502020202020204" pitchFamily="34" charset="0"/>
                          <a:sym typeface="Century Gothic"/>
                        </a:rPr>
                        <a:t>Resolution</a:t>
                      </a:r>
                      <a:endParaRPr lang="en-US" sz="2000" b="0" i="0" u="none" strike="noStrike" cap="none" dirty="0">
                        <a:solidFill>
                          <a:srgbClr val="3F3F3F"/>
                        </a:solidFill>
                        <a:latin typeface="Century Gothic" panose="020B0502020202020204" pitchFamily="34" charset="0"/>
                        <a:ea typeface="Century Gothic"/>
                        <a:cs typeface="Century Gothic"/>
                        <a:sym typeface="Century Gothic"/>
                      </a:endParaRPr>
                    </a:p>
                  </a:txBody>
                  <a:tcPr/>
                </a:tc>
                <a:tc>
                  <a:txBody>
                    <a:bodyPr/>
                    <a:lstStyle/>
                    <a:p>
                      <a:pPr algn="ctr"/>
                      <a:r>
                        <a:rPr lang="en-US" sz="1600" u="none" strike="noStrike" cap="none" dirty="0">
                          <a:latin typeface="Century Gothic" panose="020B0502020202020204" pitchFamily="34" charset="0"/>
                          <a:sym typeface="Century Gothic"/>
                        </a:rPr>
                        <a:t>30m</a:t>
                      </a:r>
                      <a:endParaRPr lang="en-US" sz="1600" b="0" i="0" u="none" strike="noStrike" cap="none" dirty="0">
                        <a:solidFill>
                          <a:srgbClr val="3F3F3F"/>
                        </a:solidFill>
                        <a:latin typeface="Century Gothic" panose="020B0502020202020204" pitchFamily="34" charset="0"/>
                        <a:ea typeface="Century Gothic"/>
                        <a:cs typeface="Century Gothic"/>
                        <a:sym typeface="Century Gothic"/>
                      </a:endParaRPr>
                    </a:p>
                  </a:txBody>
                  <a:tcPr/>
                </a:tc>
                <a:tc>
                  <a:txBody>
                    <a:bodyPr/>
                    <a:lstStyle/>
                    <a:p>
                      <a:pPr algn="ctr"/>
                      <a:r>
                        <a:rPr lang="en-US" sz="1600" u="none" strike="noStrike" cap="none" dirty="0">
                          <a:latin typeface="Century Gothic" panose="020B0502020202020204" pitchFamily="34" charset="0"/>
                          <a:sym typeface="Century Gothic"/>
                        </a:rPr>
                        <a:t>30m</a:t>
                      </a:r>
                      <a:endParaRPr lang="en-US" sz="1600" b="0" i="0" u="none" strike="noStrike" cap="none" dirty="0">
                        <a:solidFill>
                          <a:srgbClr val="3F3F3F"/>
                        </a:solidFill>
                        <a:latin typeface="Century Gothic" panose="020B0502020202020204" pitchFamily="34" charset="0"/>
                        <a:ea typeface="Century Gothic"/>
                        <a:cs typeface="Century Gothic"/>
                        <a:sym typeface="Century Gothic"/>
                      </a:endParaRPr>
                    </a:p>
                  </a:txBody>
                  <a:tcPr/>
                </a:tc>
                <a:tc>
                  <a:txBody>
                    <a:bodyPr/>
                    <a:lstStyle/>
                    <a:p>
                      <a:pPr algn="ctr"/>
                      <a:r>
                        <a:rPr lang="en-US" sz="1600" u="none" strike="noStrike" cap="none" dirty="0">
                          <a:latin typeface="Century Gothic" panose="020B0502020202020204" pitchFamily="34" charset="0"/>
                          <a:sym typeface="Century Gothic"/>
                        </a:rPr>
                        <a:t>10km</a:t>
                      </a:r>
                      <a:endParaRPr lang="en-US" sz="1600" b="0" i="0" u="none" strike="noStrike" cap="none" dirty="0">
                        <a:solidFill>
                          <a:srgbClr val="3F3F3F"/>
                        </a:solidFill>
                        <a:latin typeface="Century Gothic" panose="020B0502020202020204" pitchFamily="34" charset="0"/>
                        <a:ea typeface="Century Gothic"/>
                        <a:cs typeface="Century Gothic"/>
                        <a:sym typeface="Century Gothic"/>
                      </a:endParaRPr>
                    </a:p>
                  </a:txBody>
                  <a:tcPr/>
                </a:tc>
                <a:tc>
                  <a:txBody>
                    <a:bodyPr/>
                    <a:lstStyle/>
                    <a:p>
                      <a:pPr algn="ctr"/>
                      <a:r>
                        <a:rPr lang="en-US" sz="1600" u="none" strike="noStrike" cap="none" dirty="0">
                          <a:latin typeface="Century Gothic" panose="020B0502020202020204" pitchFamily="34" charset="0"/>
                          <a:sym typeface="Century Gothic"/>
                        </a:rPr>
                        <a:t>500m</a:t>
                      </a:r>
                      <a:endParaRPr lang="en-US" sz="1600" b="0" i="0" u="none" strike="noStrike" cap="none" dirty="0">
                        <a:solidFill>
                          <a:srgbClr val="3F3F3F"/>
                        </a:solidFill>
                        <a:latin typeface="Century Gothic" panose="020B0502020202020204" pitchFamily="34" charset="0"/>
                        <a:ea typeface="Century Gothic"/>
                        <a:cs typeface="Century Gothic"/>
                        <a:sym typeface="Century Gothic"/>
                      </a:endParaRPr>
                    </a:p>
                  </a:txBody>
                  <a:tcPr/>
                </a:tc>
                <a:tc>
                  <a:txBody>
                    <a:bodyPr/>
                    <a:lstStyle/>
                    <a:p>
                      <a:pPr algn="ctr"/>
                      <a:r>
                        <a:rPr lang="en-US" sz="1600" u="none" strike="noStrike" cap="none" dirty="0">
                          <a:latin typeface="Century Gothic" panose="020B0502020202020204" pitchFamily="34" charset="0"/>
                          <a:sym typeface="Century Gothic"/>
                        </a:rPr>
                        <a:t>25km</a:t>
                      </a:r>
                      <a:endParaRPr lang="en-US" sz="1600" b="0" i="0" u="none" strike="noStrike" cap="none" dirty="0">
                        <a:solidFill>
                          <a:srgbClr val="3F3F3F"/>
                        </a:solidFill>
                        <a:latin typeface="Century Gothic" panose="020B0502020202020204" pitchFamily="34" charset="0"/>
                        <a:ea typeface="Century Gothic"/>
                        <a:cs typeface="Century Gothic"/>
                        <a:sym typeface="Century Gothic"/>
                      </a:endParaRPr>
                    </a:p>
                  </a:txBody>
                  <a:tcPr/>
                </a:tc>
                <a:tc>
                  <a:txBody>
                    <a:bodyPr/>
                    <a:lstStyle/>
                    <a:p>
                      <a:pPr algn="ctr"/>
                      <a:r>
                        <a:rPr lang="en-US" sz="1600" b="0" i="0" u="none" strike="noStrike" cap="none" dirty="0">
                          <a:solidFill>
                            <a:schemeClr val="tx1"/>
                          </a:solidFill>
                          <a:latin typeface="Century Gothic" panose="020B0502020202020204" pitchFamily="34" charset="0"/>
                          <a:ea typeface="Century Gothic"/>
                          <a:cs typeface="Century Gothic"/>
                          <a:sym typeface="Century Gothic"/>
                        </a:rPr>
                        <a:t>0.25 degrees</a:t>
                      </a:r>
                    </a:p>
                  </a:txBody>
                  <a:tcPr/>
                </a:tc>
                <a:extLst>
                  <a:ext uri="{0D108BD9-81ED-4DB2-BD59-A6C34878D82A}">
                    <a16:rowId xmlns:a16="http://schemas.microsoft.com/office/drawing/2014/main" val="10004"/>
                  </a:ext>
                </a:extLst>
              </a:tr>
            </a:tbl>
          </a:graphicData>
        </a:graphic>
      </p:graphicFrame>
      <p:sp>
        <p:nvSpPr>
          <p:cNvPr id="12" name="TextBox 11"/>
          <p:cNvSpPr txBox="1"/>
          <p:nvPr/>
        </p:nvSpPr>
        <p:spPr>
          <a:xfrm>
            <a:off x="10178894" y="6625634"/>
            <a:ext cx="4631348" cy="246221"/>
          </a:xfrm>
          <a:prstGeom prst="rect">
            <a:avLst/>
          </a:prstGeom>
          <a:noFill/>
        </p:spPr>
        <p:txBody>
          <a:bodyPr wrap="square" rtlCol="0">
            <a:spAutoFit/>
          </a:bodyPr>
          <a:lstStyle/>
          <a:p>
            <a:r>
              <a:rPr lang="en-US" sz="1000" dirty="0">
                <a:solidFill>
                  <a:schemeClr val="bg1">
                    <a:lumMod val="65000"/>
                  </a:schemeClr>
                </a:solidFill>
                <a:latin typeface="Century Gothic" panose="020B0502020202020204" pitchFamily="34" charset="0"/>
              </a:rPr>
              <a:t>Source: </a:t>
            </a:r>
            <a:r>
              <a:rPr lang="en-US" sz="1000" dirty="0" err="1">
                <a:solidFill>
                  <a:schemeClr val="bg1">
                    <a:lumMod val="65000"/>
                  </a:schemeClr>
                </a:solidFill>
                <a:latin typeface="Century Gothic" panose="020B0502020202020204" pitchFamily="34" charset="0"/>
              </a:rPr>
              <a:t>Publicdomainpictures</a:t>
            </a:r>
            <a:endParaRPr lang="en-US" sz="1000" dirty="0">
              <a:solidFill>
                <a:schemeClr val="bg1">
                  <a:lumMod val="65000"/>
                </a:schemeClr>
              </a:solidFill>
              <a:latin typeface="Century Gothic" panose="020B0502020202020204" pitchFamily="34" charset="0"/>
            </a:endParaRPr>
          </a:p>
        </p:txBody>
      </p:sp>
      <p:pic>
        <p:nvPicPr>
          <p:cNvPr id="13" name="Picture 2" descr="01 Landsat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0628" y="1438420"/>
            <a:ext cx="1207827" cy="117159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03 Landsat8.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50165" y="1578584"/>
            <a:ext cx="1207827" cy="99041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05 Terra.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15423" y="1751289"/>
            <a:ext cx="1198616" cy="89896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06 Aqua.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77174" y="2022180"/>
            <a:ext cx="1207826" cy="62807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20 SMAP.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52464" y="1397409"/>
            <a:ext cx="1099824" cy="153975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9"/>
          <a:stretch>
            <a:fillRect/>
          </a:stretch>
        </p:blipFill>
        <p:spPr>
          <a:xfrm>
            <a:off x="9548135" y="1438420"/>
            <a:ext cx="1600155" cy="1324887"/>
          </a:xfrm>
          <a:prstGeom prst="rect">
            <a:avLst/>
          </a:prstGeom>
        </p:spPr>
      </p:pic>
    </p:spTree>
    <p:extLst>
      <p:ext uri="{BB962C8B-B14F-4D97-AF65-F5344CB8AC3E}">
        <p14:creationId xmlns:p14="http://schemas.microsoft.com/office/powerpoint/2010/main" val="40966479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05161" y="3354558"/>
            <a:ext cx="11601640" cy="3209028"/>
          </a:xfrm>
          <a:prstGeom prst="rect">
            <a:avLst/>
          </a:prstGeom>
        </p:spPr>
      </p:pic>
      <p:sp>
        <p:nvSpPr>
          <p:cNvPr id="3" name="Title 1"/>
          <p:cNvSpPr>
            <a:spLocks noGrp="1"/>
          </p:cNvSpPr>
          <p:nvPr>
            <p:ph type="title"/>
          </p:nvPr>
        </p:nvSpPr>
        <p:spPr>
          <a:xfrm>
            <a:off x="1000126" y="365125"/>
            <a:ext cx="9413276" cy="479425"/>
          </a:xfrm>
        </p:spPr>
        <p:txBody>
          <a:bodyPr>
            <a:noAutofit/>
          </a:bodyPr>
          <a:lstStyle/>
          <a:p>
            <a:pPr algn="ctr"/>
            <a:r>
              <a:rPr lang="en-US" b="1" dirty="0">
                <a:latin typeface="Century Gothic" charset="0"/>
                <a:ea typeface="Century Gothic" charset="0"/>
                <a:cs typeface="Century Gothic" charset="0"/>
              </a:rPr>
              <a:t>Google Earth Engine</a:t>
            </a:r>
          </a:p>
        </p:txBody>
      </p:sp>
      <p:pic>
        <p:nvPicPr>
          <p:cNvPr id="4" name="Picture 3"/>
          <p:cNvPicPr>
            <a:picLocks noChangeAspect="1"/>
          </p:cNvPicPr>
          <p:nvPr/>
        </p:nvPicPr>
        <p:blipFill rotWithShape="1">
          <a:blip r:embed="rId4"/>
          <a:srcRect l="11187" t="39205" r="12670" b="3807"/>
          <a:stretch/>
        </p:blipFill>
        <p:spPr>
          <a:xfrm>
            <a:off x="204537" y="998620"/>
            <a:ext cx="11550315" cy="2329371"/>
          </a:xfrm>
          <a:prstGeom prst="rect">
            <a:avLst/>
          </a:prstGeom>
        </p:spPr>
      </p:pic>
      <p:sp>
        <p:nvSpPr>
          <p:cNvPr id="5" name="Rectangle 4"/>
          <p:cNvSpPr/>
          <p:nvPr/>
        </p:nvSpPr>
        <p:spPr>
          <a:xfrm>
            <a:off x="278614" y="6328543"/>
            <a:ext cx="1353256" cy="253916"/>
          </a:xfrm>
          <a:prstGeom prst="rect">
            <a:avLst/>
          </a:prstGeom>
        </p:spPr>
        <p:txBody>
          <a:bodyPr wrap="none">
            <a:spAutoFit/>
          </a:bodyPr>
          <a:lstStyle/>
          <a:p>
            <a:r>
              <a:rPr lang="en-US" sz="1050" dirty="0">
                <a:solidFill>
                  <a:schemeClr val="bg1"/>
                </a:solidFill>
                <a:latin typeface="+mn-lt"/>
              </a:rPr>
              <a:t>Source: Wikipedia</a:t>
            </a:r>
          </a:p>
        </p:txBody>
      </p:sp>
      <p:sp>
        <p:nvSpPr>
          <p:cNvPr id="6" name="Rectangle 5"/>
          <p:cNvSpPr/>
          <p:nvPr/>
        </p:nvSpPr>
        <p:spPr>
          <a:xfrm>
            <a:off x="8448178" y="1314863"/>
            <a:ext cx="1314659" cy="400110"/>
          </a:xfrm>
          <a:prstGeom prst="rect">
            <a:avLst/>
          </a:prstGeom>
        </p:spPr>
        <p:txBody>
          <a:bodyPr wrap="square">
            <a:spAutoFit/>
          </a:bodyPr>
          <a:lstStyle/>
          <a:p>
            <a:r>
              <a:rPr lang="en-US" sz="1000" dirty="0">
                <a:solidFill>
                  <a:schemeClr val="bg1">
                    <a:lumMod val="50000"/>
                  </a:schemeClr>
                </a:solidFill>
              </a:rPr>
              <a:t>Source: Google Earth Engine</a:t>
            </a:r>
          </a:p>
        </p:txBody>
      </p:sp>
    </p:spTree>
    <p:extLst>
      <p:ext uri="{BB962C8B-B14F-4D97-AF65-F5344CB8AC3E}">
        <p14:creationId xmlns:p14="http://schemas.microsoft.com/office/powerpoint/2010/main" val="13898186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Shape 180"/>
          <p:cNvPicPr preferRelativeResize="0"/>
          <p:nvPr/>
        </p:nvPicPr>
        <p:blipFill rotWithShape="1">
          <a:blip r:embed="rId3">
            <a:alphaModFix amt="26000"/>
          </a:blip>
          <a:srcRect b="18480"/>
          <a:stretch/>
        </p:blipFill>
        <p:spPr>
          <a:xfrm>
            <a:off x="0" y="1335475"/>
            <a:ext cx="12191999" cy="5629700"/>
          </a:xfrm>
          <a:prstGeom prst="rect">
            <a:avLst/>
          </a:prstGeom>
          <a:noFill/>
          <a:ln>
            <a:noFill/>
          </a:ln>
        </p:spPr>
      </p:pic>
      <p:sp>
        <p:nvSpPr>
          <p:cNvPr id="16" name="Shape 183"/>
          <p:cNvSpPr txBox="1">
            <a:spLocks/>
          </p:cNvSpPr>
          <p:nvPr/>
        </p:nvSpPr>
        <p:spPr>
          <a:xfrm>
            <a:off x="1000126" y="365125"/>
            <a:ext cx="9413276" cy="479425"/>
          </a:xfrm>
          <a:prstGeom prst="rect">
            <a:avLst/>
          </a:prstGeom>
        </p:spPr>
        <p:txBody>
          <a:bodyPr vert="horz" lIns="91425" tIns="91425" rIns="91425" bIns="91425" rtlCol="0" anchor="ctr" anchorCtr="0">
            <a:noAutofit/>
          </a:bodyPr>
          <a:lstStyle>
            <a:lvl1pPr algn="l" defTabSz="914400" rtl="0" eaLnBrk="1" latinLnBrk="0" hangingPunct="1">
              <a:lnSpc>
                <a:spcPct val="90000"/>
              </a:lnSpc>
              <a:spcBef>
                <a:spcPct val="0"/>
              </a:spcBef>
              <a:buNone/>
              <a:defRPr sz="4800" b="0" kern="1200">
                <a:solidFill>
                  <a:srgbClr val="75AADB"/>
                </a:solidFill>
                <a:latin typeface="+mj-lt"/>
                <a:ea typeface="+mj-ea"/>
                <a:cs typeface="+mj-cs"/>
              </a:defRPr>
            </a:lvl1pPr>
          </a:lstStyle>
          <a:p>
            <a:pPr algn="ctr"/>
            <a:r>
              <a:rPr lang="en-US" b="1" dirty="0">
                <a:latin typeface="Century Gothic" panose="020B0502020202020204" pitchFamily="34" charset="0"/>
              </a:rPr>
              <a:t>Methodology</a:t>
            </a:r>
          </a:p>
        </p:txBody>
      </p:sp>
      <p:sp>
        <p:nvSpPr>
          <p:cNvPr id="17" name="Shape 197"/>
          <p:cNvSpPr/>
          <p:nvPr/>
        </p:nvSpPr>
        <p:spPr>
          <a:xfrm rot="19043637">
            <a:off x="3181278" y="2585692"/>
            <a:ext cx="720188" cy="767069"/>
          </a:xfrm>
          <a:prstGeom prst="chevron">
            <a:avLst>
              <a:gd name="adj" fmla="val 50000"/>
            </a:avLst>
          </a:prstGeom>
          <a:solidFill>
            <a:srgbClr val="FFFFFF"/>
          </a:solidFill>
          <a:ln w="76200" cap="flat" cmpd="sng">
            <a:solidFill>
              <a:srgbClr val="6FA8DC"/>
            </a:solidFill>
            <a:prstDash val="solid"/>
            <a:round/>
            <a:headEnd type="none" w="med" len="med"/>
            <a:tailEnd type="none" w="med" len="med"/>
          </a:ln>
        </p:spPr>
        <p:txBody>
          <a:bodyPr lIns="91425" tIns="91425" rIns="91425" bIns="91425" anchor="ctr" anchorCtr="0">
            <a:noAutofit/>
          </a:bodyPr>
          <a:lstStyle/>
          <a:p>
            <a:endParaRPr/>
          </a:p>
        </p:txBody>
      </p:sp>
      <p:grpSp>
        <p:nvGrpSpPr>
          <p:cNvPr id="18" name="Group 17"/>
          <p:cNvGrpSpPr/>
          <p:nvPr/>
        </p:nvGrpSpPr>
        <p:grpSpPr>
          <a:xfrm>
            <a:off x="162691" y="2587483"/>
            <a:ext cx="3157363" cy="2535313"/>
            <a:chOff x="-70440" y="2972832"/>
            <a:chExt cx="3157363" cy="2535313"/>
          </a:xfrm>
        </p:grpSpPr>
        <p:grpSp>
          <p:nvGrpSpPr>
            <p:cNvPr id="19" name="Group 18"/>
            <p:cNvGrpSpPr/>
            <p:nvPr/>
          </p:nvGrpSpPr>
          <p:grpSpPr>
            <a:xfrm>
              <a:off x="-70440" y="2972832"/>
              <a:ext cx="2996891" cy="2535313"/>
              <a:chOff x="-7170624" y="2423936"/>
              <a:chExt cx="2996891" cy="2535313"/>
            </a:xfrm>
          </p:grpSpPr>
          <p:sp>
            <p:nvSpPr>
              <p:cNvPr id="21" name="Shape 193"/>
              <p:cNvSpPr/>
              <p:nvPr/>
            </p:nvSpPr>
            <p:spPr>
              <a:xfrm flipH="1">
                <a:off x="-6925262" y="3185632"/>
                <a:ext cx="2751529" cy="1773617"/>
              </a:xfrm>
              <a:prstGeom prst="round1Rect">
                <a:avLst>
                  <a:gd name="adj" fmla="val 16667"/>
                </a:avLst>
              </a:prstGeom>
              <a:noFill/>
              <a:ln w="38100" cap="flat" cmpd="sng">
                <a:solidFill>
                  <a:srgbClr val="6FA8DC"/>
                </a:solidFill>
                <a:prstDash val="solid"/>
                <a:round/>
                <a:headEnd type="none" w="med" len="med"/>
                <a:tailEnd type="none" w="med" len="med"/>
              </a:ln>
            </p:spPr>
            <p:txBody>
              <a:bodyPr lIns="91425" tIns="91425" rIns="91425" bIns="91425" anchor="ctr" anchorCtr="0">
                <a:noAutofit/>
              </a:bodyPr>
              <a:lstStyle/>
              <a:p>
                <a:endParaRPr sz="2400"/>
              </a:p>
              <a:p>
                <a:endParaRPr sz="2400"/>
              </a:p>
              <a:p>
                <a:endParaRPr sz="2000"/>
              </a:p>
            </p:txBody>
          </p:sp>
          <p:sp>
            <p:nvSpPr>
              <p:cNvPr id="22" name="Shape 194"/>
              <p:cNvSpPr/>
              <p:nvPr/>
            </p:nvSpPr>
            <p:spPr>
              <a:xfrm>
                <a:off x="-7170624" y="2423936"/>
                <a:ext cx="1802937" cy="997751"/>
              </a:xfrm>
              <a:prstGeom prst="roundRect">
                <a:avLst>
                  <a:gd name="adj" fmla="val 16667"/>
                </a:avLst>
              </a:prstGeom>
              <a:solidFill>
                <a:srgbClr val="6FA8DC"/>
              </a:solidFill>
              <a:ln>
                <a:noFill/>
              </a:ln>
            </p:spPr>
            <p:txBody>
              <a:bodyPr lIns="91425" tIns="91425" rIns="91425" bIns="91425" anchor="ctr" anchorCtr="0">
                <a:noAutofit/>
              </a:bodyPr>
              <a:lstStyle/>
              <a:p>
                <a:pPr algn="ctr">
                  <a:lnSpc>
                    <a:spcPct val="90000"/>
                  </a:lnSpc>
                  <a:buClr>
                    <a:srgbClr val="FFFFFF"/>
                  </a:buClr>
                  <a:buSzPct val="25000"/>
                </a:pPr>
                <a:r>
                  <a:rPr lang="en-US" sz="2000" b="1" dirty="0">
                    <a:solidFill>
                      <a:srgbClr val="FFFFFF"/>
                    </a:solidFill>
                    <a:latin typeface="Century Gothic"/>
                    <a:ea typeface="Century Gothic"/>
                    <a:cs typeface="Century Gothic"/>
                    <a:sym typeface="Century Gothic"/>
                  </a:rPr>
                  <a:t>Image Acquisition/Processing</a:t>
                </a:r>
              </a:p>
            </p:txBody>
          </p:sp>
        </p:grpSp>
        <p:sp>
          <p:nvSpPr>
            <p:cNvPr id="20" name="Text Placeholder 5"/>
            <p:cNvSpPr txBox="1">
              <a:spLocks/>
            </p:cNvSpPr>
            <p:nvPr/>
          </p:nvSpPr>
          <p:spPr>
            <a:xfrm>
              <a:off x="177092" y="3760068"/>
              <a:ext cx="2909831" cy="1748077"/>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200"/>
                </a:spcBef>
                <a:buClr>
                  <a:srgbClr val="75AADB"/>
                </a:buClr>
              </a:pPr>
              <a:endParaRPr lang="en-US" b="1" dirty="0">
                <a:solidFill>
                  <a:schemeClr val="bg2">
                    <a:lumMod val="50000"/>
                  </a:schemeClr>
                </a:solidFill>
              </a:endParaRPr>
            </a:p>
            <a:p>
              <a:pPr>
                <a:spcBef>
                  <a:spcPts val="200"/>
                </a:spcBef>
                <a:spcAft>
                  <a:spcPts val="600"/>
                </a:spcAft>
                <a:buClr>
                  <a:srgbClr val="75AADB"/>
                </a:buClr>
              </a:pPr>
              <a:r>
                <a:rPr lang="en-US" sz="1700" dirty="0">
                  <a:solidFill>
                    <a:schemeClr val="tx1"/>
                  </a:solidFill>
                </a:rPr>
                <a:t>Upload AMSR-E, AMSR2, SMAP and </a:t>
              </a:r>
              <a:r>
                <a:rPr lang="en-US" sz="1700" i="1" dirty="0">
                  <a:solidFill>
                    <a:schemeClr val="tx1"/>
                  </a:solidFill>
                </a:rPr>
                <a:t>in situ </a:t>
              </a:r>
              <a:r>
                <a:rPr lang="en-US" sz="1700" dirty="0">
                  <a:solidFill>
                    <a:schemeClr val="tx1"/>
                  </a:solidFill>
                </a:rPr>
                <a:t>data into Google Earth Engine</a:t>
              </a:r>
            </a:p>
            <a:p>
              <a:pPr>
                <a:spcBef>
                  <a:spcPts val="200"/>
                </a:spcBef>
                <a:spcAft>
                  <a:spcPts val="600"/>
                </a:spcAft>
                <a:buClr>
                  <a:srgbClr val="75AADB"/>
                </a:buClr>
              </a:pPr>
              <a:r>
                <a:rPr lang="en-US" sz="1700" dirty="0">
                  <a:solidFill>
                    <a:schemeClr val="tx1"/>
                  </a:solidFill>
                </a:rPr>
                <a:t>Convert raw values into reflectances and atmospherically correct</a:t>
              </a:r>
            </a:p>
            <a:p>
              <a:pPr>
                <a:spcBef>
                  <a:spcPts val="200"/>
                </a:spcBef>
                <a:buClr>
                  <a:srgbClr val="75AADB"/>
                </a:buClr>
              </a:pPr>
              <a:endParaRPr lang="en-US" b="1" dirty="0">
                <a:solidFill>
                  <a:schemeClr val="bg2">
                    <a:lumMod val="50000"/>
                  </a:schemeClr>
                </a:solidFill>
              </a:endParaRPr>
            </a:p>
          </p:txBody>
        </p:sp>
      </p:grpSp>
      <p:grpSp>
        <p:nvGrpSpPr>
          <p:cNvPr id="23" name="Group 22"/>
          <p:cNvGrpSpPr/>
          <p:nvPr/>
        </p:nvGrpSpPr>
        <p:grpSpPr>
          <a:xfrm>
            <a:off x="4442092" y="3223981"/>
            <a:ext cx="3059222" cy="1710500"/>
            <a:chOff x="3088466" y="3159167"/>
            <a:chExt cx="3059222" cy="1710500"/>
          </a:xfrm>
        </p:grpSpPr>
        <p:sp>
          <p:nvSpPr>
            <p:cNvPr id="24" name="Text Placeholder 5"/>
            <p:cNvSpPr txBox="1">
              <a:spLocks/>
            </p:cNvSpPr>
            <p:nvPr/>
          </p:nvSpPr>
          <p:spPr>
            <a:xfrm>
              <a:off x="3364188" y="3585034"/>
              <a:ext cx="2783500" cy="90858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200"/>
                </a:spcBef>
                <a:buClr>
                  <a:srgbClr val="75AADB"/>
                </a:buClr>
              </a:pPr>
              <a:endParaRPr lang="en-US" sz="1600" b="1" dirty="0">
                <a:solidFill>
                  <a:schemeClr val="tx1"/>
                </a:solidFill>
              </a:endParaRPr>
            </a:p>
            <a:p>
              <a:pPr>
                <a:spcBef>
                  <a:spcPts val="200"/>
                </a:spcBef>
                <a:spcAft>
                  <a:spcPts val="600"/>
                </a:spcAft>
                <a:buClr>
                  <a:srgbClr val="75AADB"/>
                </a:buClr>
              </a:pPr>
              <a:r>
                <a:rPr lang="en-US" sz="1600" dirty="0">
                  <a:solidFill>
                    <a:schemeClr val="tx1"/>
                  </a:solidFill>
                </a:rPr>
                <a:t>Create Landsat NDSI  series from 1988-2017</a:t>
              </a:r>
            </a:p>
            <a:p>
              <a:pPr>
                <a:spcBef>
                  <a:spcPts val="200"/>
                </a:spcBef>
                <a:spcAft>
                  <a:spcPts val="600"/>
                </a:spcAft>
                <a:buClr>
                  <a:srgbClr val="75AADB"/>
                </a:buClr>
              </a:pPr>
              <a:r>
                <a:rPr lang="en-US" sz="1600" dirty="0">
                  <a:solidFill>
                    <a:schemeClr val="tx1"/>
                  </a:solidFill>
                </a:rPr>
                <a:t>Run Kendall’s Tau trend analysis on dataset</a:t>
              </a:r>
            </a:p>
          </p:txBody>
        </p:sp>
        <p:grpSp>
          <p:nvGrpSpPr>
            <p:cNvPr id="25" name="Group 24"/>
            <p:cNvGrpSpPr/>
            <p:nvPr/>
          </p:nvGrpSpPr>
          <p:grpSpPr>
            <a:xfrm>
              <a:off x="3088466" y="3159167"/>
              <a:ext cx="2832125" cy="1710500"/>
              <a:chOff x="-7177359" y="2472884"/>
              <a:chExt cx="2832125" cy="1710500"/>
            </a:xfrm>
          </p:grpSpPr>
          <p:sp>
            <p:nvSpPr>
              <p:cNvPr id="26" name="Shape 193"/>
              <p:cNvSpPr/>
              <p:nvPr/>
            </p:nvSpPr>
            <p:spPr>
              <a:xfrm flipH="1">
                <a:off x="-6925263" y="2682044"/>
                <a:ext cx="2580029" cy="1501340"/>
              </a:xfrm>
              <a:prstGeom prst="round1Rect">
                <a:avLst>
                  <a:gd name="adj" fmla="val 16667"/>
                </a:avLst>
              </a:prstGeom>
              <a:noFill/>
              <a:ln w="38100" cap="flat" cmpd="sng">
                <a:solidFill>
                  <a:srgbClr val="6FA8DC"/>
                </a:solidFill>
                <a:prstDash val="solid"/>
                <a:round/>
                <a:headEnd type="none" w="med" len="med"/>
                <a:tailEnd type="none" w="med" len="med"/>
              </a:ln>
            </p:spPr>
            <p:txBody>
              <a:bodyPr lIns="91425" tIns="91425" rIns="91425" bIns="91425" anchor="ctr" anchorCtr="0">
                <a:noAutofit/>
              </a:bodyPr>
              <a:lstStyle/>
              <a:p>
                <a:endParaRPr sz="2400"/>
              </a:p>
              <a:p>
                <a:endParaRPr sz="2400"/>
              </a:p>
              <a:p>
                <a:endParaRPr sz="2000"/>
              </a:p>
            </p:txBody>
          </p:sp>
          <p:sp>
            <p:nvSpPr>
              <p:cNvPr id="27" name="Shape 194"/>
              <p:cNvSpPr/>
              <p:nvPr/>
            </p:nvSpPr>
            <p:spPr>
              <a:xfrm>
                <a:off x="-7177359" y="2472884"/>
                <a:ext cx="1802937" cy="663379"/>
              </a:xfrm>
              <a:prstGeom prst="roundRect">
                <a:avLst>
                  <a:gd name="adj" fmla="val 16667"/>
                </a:avLst>
              </a:prstGeom>
              <a:solidFill>
                <a:srgbClr val="6FA8DC"/>
              </a:solidFill>
              <a:ln>
                <a:noFill/>
              </a:ln>
            </p:spPr>
            <p:txBody>
              <a:bodyPr lIns="91425" tIns="91425" rIns="91425" bIns="91425" anchor="ctr" anchorCtr="0">
                <a:noAutofit/>
              </a:bodyPr>
              <a:lstStyle/>
              <a:p>
                <a:pPr algn="ctr">
                  <a:lnSpc>
                    <a:spcPct val="90000"/>
                  </a:lnSpc>
                  <a:buClr>
                    <a:srgbClr val="FFFFFF"/>
                  </a:buClr>
                  <a:buSzPct val="25000"/>
                </a:pPr>
                <a:r>
                  <a:rPr lang="en-US" sz="2000" b="1" dirty="0">
                    <a:solidFill>
                      <a:srgbClr val="FFFFFF"/>
                    </a:solidFill>
                    <a:latin typeface="Century Gothic"/>
                    <a:ea typeface="Century Gothic"/>
                    <a:cs typeface="Century Gothic"/>
                    <a:sym typeface="Century Gothic"/>
                  </a:rPr>
                  <a:t>Trend Analysis</a:t>
                </a:r>
              </a:p>
            </p:txBody>
          </p:sp>
        </p:grpSp>
      </p:grpSp>
      <p:grpSp>
        <p:nvGrpSpPr>
          <p:cNvPr id="40" name="Group 39"/>
          <p:cNvGrpSpPr/>
          <p:nvPr/>
        </p:nvGrpSpPr>
        <p:grpSpPr>
          <a:xfrm>
            <a:off x="4495183" y="5026476"/>
            <a:ext cx="2811002" cy="1756067"/>
            <a:chOff x="3141557" y="4961662"/>
            <a:chExt cx="2811002" cy="1756067"/>
          </a:xfrm>
        </p:grpSpPr>
        <p:grpSp>
          <p:nvGrpSpPr>
            <p:cNvPr id="41" name="Group 40"/>
            <p:cNvGrpSpPr/>
            <p:nvPr/>
          </p:nvGrpSpPr>
          <p:grpSpPr>
            <a:xfrm>
              <a:off x="3141557" y="4961662"/>
              <a:ext cx="2811002" cy="1756067"/>
              <a:chOff x="-7156236" y="2427317"/>
              <a:chExt cx="2811002" cy="1756067"/>
            </a:xfrm>
          </p:grpSpPr>
          <p:sp>
            <p:nvSpPr>
              <p:cNvPr id="43" name="Shape 193"/>
              <p:cNvSpPr/>
              <p:nvPr/>
            </p:nvSpPr>
            <p:spPr>
              <a:xfrm flipH="1">
                <a:off x="-6925263" y="2704362"/>
                <a:ext cx="2580029" cy="1479022"/>
              </a:xfrm>
              <a:prstGeom prst="round1Rect">
                <a:avLst>
                  <a:gd name="adj" fmla="val 16667"/>
                </a:avLst>
              </a:prstGeom>
              <a:noFill/>
              <a:ln w="38100" cap="flat" cmpd="sng">
                <a:solidFill>
                  <a:srgbClr val="6FA8DC"/>
                </a:solidFill>
                <a:prstDash val="solid"/>
                <a:round/>
                <a:headEnd type="none" w="med" len="med"/>
                <a:tailEnd type="none" w="med" len="med"/>
              </a:ln>
            </p:spPr>
            <p:txBody>
              <a:bodyPr lIns="91425" tIns="91425" rIns="91425" bIns="91425" anchor="ctr" anchorCtr="0">
                <a:noAutofit/>
              </a:bodyPr>
              <a:lstStyle/>
              <a:p>
                <a:endParaRPr sz="2400"/>
              </a:p>
              <a:p>
                <a:endParaRPr sz="2400"/>
              </a:p>
              <a:p>
                <a:endParaRPr sz="2000"/>
              </a:p>
            </p:txBody>
          </p:sp>
          <p:sp>
            <p:nvSpPr>
              <p:cNvPr id="44" name="Shape 194"/>
              <p:cNvSpPr/>
              <p:nvPr/>
            </p:nvSpPr>
            <p:spPr>
              <a:xfrm>
                <a:off x="-7156236" y="2427317"/>
                <a:ext cx="1802937" cy="667657"/>
              </a:xfrm>
              <a:prstGeom prst="roundRect">
                <a:avLst>
                  <a:gd name="adj" fmla="val 16667"/>
                </a:avLst>
              </a:prstGeom>
              <a:solidFill>
                <a:srgbClr val="6FA8DC"/>
              </a:solidFill>
              <a:ln>
                <a:noFill/>
              </a:ln>
            </p:spPr>
            <p:txBody>
              <a:bodyPr lIns="91425" tIns="91425" rIns="91425" bIns="91425" anchor="ctr" anchorCtr="0">
                <a:noAutofit/>
              </a:bodyPr>
              <a:lstStyle/>
              <a:p>
                <a:pPr algn="ctr">
                  <a:lnSpc>
                    <a:spcPct val="90000"/>
                  </a:lnSpc>
                  <a:buClr>
                    <a:srgbClr val="FFFFFF"/>
                  </a:buClr>
                  <a:buSzPct val="25000"/>
                </a:pPr>
                <a:r>
                  <a:rPr lang="en-US" sz="2000" b="1" dirty="0">
                    <a:solidFill>
                      <a:srgbClr val="FFFFFF"/>
                    </a:solidFill>
                    <a:latin typeface="Century Gothic"/>
                    <a:ea typeface="Century Gothic"/>
                    <a:cs typeface="Century Gothic"/>
                    <a:sym typeface="Century Gothic"/>
                  </a:rPr>
                  <a:t>Correlations</a:t>
                </a:r>
              </a:p>
            </p:txBody>
          </p:sp>
        </p:grpSp>
        <p:sp>
          <p:nvSpPr>
            <p:cNvPr id="42" name="Text Placeholder 5"/>
            <p:cNvSpPr txBox="1">
              <a:spLocks/>
            </p:cNvSpPr>
            <p:nvPr/>
          </p:nvSpPr>
          <p:spPr>
            <a:xfrm>
              <a:off x="3372530" y="5450952"/>
              <a:ext cx="2571157" cy="103652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spcBef>
                  <a:spcPts val="200"/>
                </a:spcBef>
                <a:buClr>
                  <a:srgbClr val="75AADB"/>
                </a:buClr>
                <a:buFont typeface="Webdings" panose="05030102010509060703" pitchFamily="18" charset="2"/>
                <a:buChar char="4"/>
              </a:pPr>
              <a:endParaRPr lang="en-US" sz="1400" dirty="0">
                <a:solidFill>
                  <a:schemeClr val="bg2">
                    <a:lumMod val="50000"/>
                  </a:schemeClr>
                </a:solidFill>
              </a:endParaRPr>
            </a:p>
            <a:p>
              <a:pPr>
                <a:spcBef>
                  <a:spcPts val="200"/>
                </a:spcBef>
                <a:spcAft>
                  <a:spcPts val="600"/>
                </a:spcAft>
                <a:buClr>
                  <a:srgbClr val="75AADB"/>
                </a:buClr>
              </a:pPr>
              <a:r>
                <a:rPr lang="en-US" sz="1600" dirty="0">
                  <a:solidFill>
                    <a:schemeClr val="tx1"/>
                  </a:solidFill>
                </a:rPr>
                <a:t>Compare </a:t>
              </a:r>
              <a:r>
                <a:rPr lang="en-US" sz="1600" i="1" dirty="0">
                  <a:solidFill>
                    <a:schemeClr val="tx1"/>
                  </a:solidFill>
                </a:rPr>
                <a:t>in situ</a:t>
              </a:r>
              <a:r>
                <a:rPr lang="en-US" sz="1600" dirty="0">
                  <a:solidFill>
                    <a:schemeClr val="tx1"/>
                  </a:solidFill>
                </a:rPr>
                <a:t> discharge data to NASA Earth observations datasets</a:t>
              </a:r>
            </a:p>
          </p:txBody>
        </p:sp>
      </p:grpSp>
      <p:grpSp>
        <p:nvGrpSpPr>
          <p:cNvPr id="45" name="Group 44"/>
          <p:cNvGrpSpPr/>
          <p:nvPr/>
        </p:nvGrpSpPr>
        <p:grpSpPr>
          <a:xfrm>
            <a:off x="8616541" y="2993467"/>
            <a:ext cx="3075224" cy="2129329"/>
            <a:chOff x="6007960" y="2990190"/>
            <a:chExt cx="3075224" cy="2129329"/>
          </a:xfrm>
        </p:grpSpPr>
        <p:sp>
          <p:nvSpPr>
            <p:cNvPr id="46" name="Text Placeholder 5"/>
            <p:cNvSpPr txBox="1">
              <a:spLocks/>
            </p:cNvSpPr>
            <p:nvPr/>
          </p:nvSpPr>
          <p:spPr>
            <a:xfrm>
              <a:off x="6299684" y="3880391"/>
              <a:ext cx="2783500" cy="80017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200"/>
                </a:spcBef>
                <a:buClr>
                  <a:srgbClr val="75AADB"/>
                </a:buClr>
              </a:pPr>
              <a:endParaRPr lang="en-US" sz="1200" b="1" dirty="0">
                <a:solidFill>
                  <a:schemeClr val="bg2">
                    <a:lumMod val="50000"/>
                  </a:schemeClr>
                </a:solidFill>
              </a:endParaRPr>
            </a:p>
            <a:p>
              <a:pPr>
                <a:spcBef>
                  <a:spcPts val="200"/>
                </a:spcBef>
                <a:buClr>
                  <a:srgbClr val="75AADB"/>
                </a:buClr>
              </a:pPr>
              <a:r>
                <a:rPr lang="en-US" sz="1600" dirty="0">
                  <a:solidFill>
                    <a:schemeClr val="tx1"/>
                  </a:solidFill>
                </a:rPr>
                <a:t>Google Earth Engine tools with graphical outputs of glacier water resource analysis </a:t>
              </a:r>
              <a:endParaRPr lang="en-US" sz="1600" b="1" dirty="0">
                <a:solidFill>
                  <a:schemeClr val="tx1"/>
                </a:solidFill>
              </a:endParaRPr>
            </a:p>
          </p:txBody>
        </p:sp>
        <p:grpSp>
          <p:nvGrpSpPr>
            <p:cNvPr id="47" name="Group 46"/>
            <p:cNvGrpSpPr/>
            <p:nvPr/>
          </p:nvGrpSpPr>
          <p:grpSpPr>
            <a:xfrm>
              <a:off x="6007960" y="2990190"/>
              <a:ext cx="3044770" cy="2129329"/>
              <a:chOff x="-7218502" y="2441294"/>
              <a:chExt cx="3044770" cy="2129329"/>
            </a:xfrm>
          </p:grpSpPr>
          <p:sp>
            <p:nvSpPr>
              <p:cNvPr id="48" name="Shape 193"/>
              <p:cNvSpPr/>
              <p:nvPr/>
            </p:nvSpPr>
            <p:spPr>
              <a:xfrm flipH="1">
                <a:off x="-6925261" y="3185632"/>
                <a:ext cx="2751529" cy="1384991"/>
              </a:xfrm>
              <a:prstGeom prst="round1Rect">
                <a:avLst>
                  <a:gd name="adj" fmla="val 16667"/>
                </a:avLst>
              </a:prstGeom>
              <a:noFill/>
              <a:ln w="38100" cap="flat" cmpd="sng">
                <a:solidFill>
                  <a:srgbClr val="6FA8DC"/>
                </a:solidFill>
                <a:prstDash val="solid"/>
                <a:round/>
                <a:headEnd type="none" w="med" len="med"/>
                <a:tailEnd type="none" w="med" len="med"/>
              </a:ln>
            </p:spPr>
            <p:txBody>
              <a:bodyPr lIns="91425" tIns="91425" rIns="91425" bIns="91425" anchor="ctr" anchorCtr="0">
                <a:noAutofit/>
              </a:bodyPr>
              <a:lstStyle/>
              <a:p>
                <a:endParaRPr sz="2400"/>
              </a:p>
              <a:p>
                <a:endParaRPr sz="2400"/>
              </a:p>
              <a:p>
                <a:endParaRPr sz="2000"/>
              </a:p>
            </p:txBody>
          </p:sp>
          <p:sp>
            <p:nvSpPr>
              <p:cNvPr id="49" name="Shape 194"/>
              <p:cNvSpPr/>
              <p:nvPr/>
            </p:nvSpPr>
            <p:spPr>
              <a:xfrm>
                <a:off x="-7218502" y="2441294"/>
                <a:ext cx="1802937" cy="997751"/>
              </a:xfrm>
              <a:prstGeom prst="roundRect">
                <a:avLst>
                  <a:gd name="adj" fmla="val 16667"/>
                </a:avLst>
              </a:prstGeom>
              <a:solidFill>
                <a:srgbClr val="6FA8DC"/>
              </a:solidFill>
              <a:ln>
                <a:noFill/>
              </a:ln>
            </p:spPr>
            <p:txBody>
              <a:bodyPr lIns="91425" tIns="91425" rIns="91425" bIns="91425" anchor="ctr" anchorCtr="0">
                <a:noAutofit/>
              </a:bodyPr>
              <a:lstStyle/>
              <a:p>
                <a:pPr algn="ctr">
                  <a:lnSpc>
                    <a:spcPct val="90000"/>
                  </a:lnSpc>
                  <a:buClr>
                    <a:srgbClr val="FFFFFF"/>
                  </a:buClr>
                  <a:buSzPct val="25000"/>
                </a:pPr>
                <a:r>
                  <a:rPr lang="en-US" sz="2000" b="1" dirty="0">
                    <a:solidFill>
                      <a:srgbClr val="FFFFFF"/>
                    </a:solidFill>
                    <a:latin typeface="Century Gothic"/>
                    <a:ea typeface="Century Gothic"/>
                    <a:cs typeface="Century Gothic"/>
                    <a:sym typeface="Century Gothic"/>
                  </a:rPr>
                  <a:t>Results</a:t>
                </a:r>
              </a:p>
            </p:txBody>
          </p:sp>
        </p:grpSp>
      </p:grpSp>
      <p:grpSp>
        <p:nvGrpSpPr>
          <p:cNvPr id="50" name="Group 49"/>
          <p:cNvGrpSpPr/>
          <p:nvPr/>
        </p:nvGrpSpPr>
        <p:grpSpPr>
          <a:xfrm>
            <a:off x="4495184" y="1393806"/>
            <a:ext cx="2779033" cy="1695627"/>
            <a:chOff x="3141558" y="1328992"/>
            <a:chExt cx="2779033" cy="1695627"/>
          </a:xfrm>
        </p:grpSpPr>
        <p:grpSp>
          <p:nvGrpSpPr>
            <p:cNvPr id="51" name="Group 50"/>
            <p:cNvGrpSpPr/>
            <p:nvPr/>
          </p:nvGrpSpPr>
          <p:grpSpPr>
            <a:xfrm>
              <a:off x="3141558" y="1328992"/>
              <a:ext cx="2762282" cy="1695627"/>
              <a:chOff x="-7107516" y="2487756"/>
              <a:chExt cx="2762282" cy="1695627"/>
            </a:xfrm>
          </p:grpSpPr>
          <p:sp>
            <p:nvSpPr>
              <p:cNvPr id="53" name="Shape 193"/>
              <p:cNvSpPr/>
              <p:nvPr/>
            </p:nvSpPr>
            <p:spPr>
              <a:xfrm flipH="1">
                <a:off x="-6925263" y="2622304"/>
                <a:ext cx="2580029" cy="1561079"/>
              </a:xfrm>
              <a:prstGeom prst="round1Rect">
                <a:avLst>
                  <a:gd name="adj" fmla="val 16667"/>
                </a:avLst>
              </a:prstGeom>
              <a:noFill/>
              <a:ln w="38100" cap="flat" cmpd="sng">
                <a:solidFill>
                  <a:srgbClr val="6FA8DC"/>
                </a:solidFill>
                <a:prstDash val="solid"/>
                <a:round/>
                <a:headEnd type="none" w="med" len="med"/>
                <a:tailEnd type="none" w="med" len="med"/>
              </a:ln>
            </p:spPr>
            <p:txBody>
              <a:bodyPr lIns="91425" tIns="91425" rIns="91425" bIns="91425" anchor="ctr" anchorCtr="0">
                <a:noAutofit/>
              </a:bodyPr>
              <a:lstStyle/>
              <a:p>
                <a:endParaRPr sz="2400"/>
              </a:p>
              <a:p>
                <a:endParaRPr sz="2400"/>
              </a:p>
              <a:p>
                <a:endParaRPr sz="2000"/>
              </a:p>
            </p:txBody>
          </p:sp>
          <p:sp>
            <p:nvSpPr>
              <p:cNvPr id="54" name="Shape 194"/>
              <p:cNvSpPr/>
              <p:nvPr/>
            </p:nvSpPr>
            <p:spPr>
              <a:xfrm>
                <a:off x="-7107516" y="2487756"/>
                <a:ext cx="1802937" cy="530116"/>
              </a:xfrm>
              <a:prstGeom prst="roundRect">
                <a:avLst>
                  <a:gd name="adj" fmla="val 16667"/>
                </a:avLst>
              </a:prstGeom>
              <a:solidFill>
                <a:srgbClr val="6FA8DC"/>
              </a:solidFill>
              <a:ln>
                <a:noFill/>
              </a:ln>
            </p:spPr>
            <p:txBody>
              <a:bodyPr lIns="91425" tIns="91425" rIns="91425" bIns="91425" anchor="ctr" anchorCtr="0">
                <a:noAutofit/>
              </a:bodyPr>
              <a:lstStyle/>
              <a:p>
                <a:pPr algn="ctr">
                  <a:lnSpc>
                    <a:spcPct val="90000"/>
                  </a:lnSpc>
                  <a:buClr>
                    <a:srgbClr val="FFFFFF"/>
                  </a:buClr>
                  <a:buSzPct val="25000"/>
                </a:pPr>
                <a:r>
                  <a:rPr lang="en-US" sz="2000" b="1" dirty="0">
                    <a:solidFill>
                      <a:srgbClr val="FFFFFF"/>
                    </a:solidFill>
                    <a:latin typeface="Century Gothic"/>
                    <a:ea typeface="Century Gothic"/>
                    <a:cs typeface="Century Gothic"/>
                    <a:sym typeface="Century Gothic"/>
                  </a:rPr>
                  <a:t>Classify</a:t>
                </a:r>
              </a:p>
            </p:txBody>
          </p:sp>
        </p:grpSp>
        <p:sp>
          <p:nvSpPr>
            <p:cNvPr id="52" name="Text Placeholder 5"/>
            <p:cNvSpPr txBox="1">
              <a:spLocks/>
            </p:cNvSpPr>
            <p:nvPr/>
          </p:nvSpPr>
          <p:spPr>
            <a:xfrm>
              <a:off x="3364188" y="1888125"/>
              <a:ext cx="2556403" cy="9538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200"/>
                </a:spcBef>
                <a:spcAft>
                  <a:spcPts val="600"/>
                </a:spcAft>
                <a:buClr>
                  <a:srgbClr val="75AADB"/>
                </a:buClr>
              </a:pPr>
              <a:r>
                <a:rPr lang="en-US" sz="1600" dirty="0">
                  <a:solidFill>
                    <a:schemeClr val="tx1"/>
                  </a:solidFill>
                </a:rPr>
                <a:t>Digitize training sites</a:t>
              </a:r>
            </a:p>
            <a:p>
              <a:pPr>
                <a:spcBef>
                  <a:spcPts val="200"/>
                </a:spcBef>
                <a:spcAft>
                  <a:spcPts val="600"/>
                </a:spcAft>
                <a:buClr>
                  <a:srgbClr val="75AADB"/>
                </a:buClr>
              </a:pPr>
              <a:r>
                <a:rPr lang="en-US" sz="1600" dirty="0">
                  <a:solidFill>
                    <a:schemeClr val="tx1"/>
                  </a:solidFill>
                </a:rPr>
                <a:t>Calculate glaciated area using supervised classification</a:t>
              </a:r>
              <a:endParaRPr lang="en-US" sz="1600" b="1" dirty="0">
                <a:solidFill>
                  <a:schemeClr val="tx1"/>
                </a:solidFill>
              </a:endParaRPr>
            </a:p>
          </p:txBody>
        </p:sp>
      </p:grpSp>
      <p:sp>
        <p:nvSpPr>
          <p:cNvPr id="55" name="Shape 197"/>
          <p:cNvSpPr/>
          <p:nvPr/>
        </p:nvSpPr>
        <p:spPr>
          <a:xfrm>
            <a:off x="3508665" y="3852452"/>
            <a:ext cx="720188" cy="767069"/>
          </a:xfrm>
          <a:prstGeom prst="chevron">
            <a:avLst>
              <a:gd name="adj" fmla="val 50000"/>
            </a:avLst>
          </a:prstGeom>
          <a:solidFill>
            <a:srgbClr val="FFFFFF"/>
          </a:solidFill>
          <a:ln w="76200" cap="flat" cmpd="sng">
            <a:solidFill>
              <a:srgbClr val="6FA8DC"/>
            </a:solidFill>
            <a:prstDash val="solid"/>
            <a:round/>
            <a:headEnd type="none" w="med" len="med"/>
            <a:tailEnd type="none" w="med" len="med"/>
          </a:ln>
        </p:spPr>
        <p:txBody>
          <a:bodyPr lIns="91425" tIns="91425" rIns="91425" bIns="91425" anchor="ctr" anchorCtr="0">
            <a:noAutofit/>
          </a:bodyPr>
          <a:lstStyle/>
          <a:p>
            <a:endParaRPr/>
          </a:p>
        </p:txBody>
      </p:sp>
      <p:sp>
        <p:nvSpPr>
          <p:cNvPr id="56" name="Shape 196"/>
          <p:cNvSpPr/>
          <p:nvPr/>
        </p:nvSpPr>
        <p:spPr>
          <a:xfrm rot="2752799">
            <a:off x="3159674" y="5142318"/>
            <a:ext cx="720188" cy="767069"/>
          </a:xfrm>
          <a:prstGeom prst="chevron">
            <a:avLst>
              <a:gd name="adj" fmla="val 50000"/>
            </a:avLst>
          </a:prstGeom>
          <a:solidFill>
            <a:srgbClr val="FFFFFF"/>
          </a:solidFill>
          <a:ln w="76200" cap="flat" cmpd="sng">
            <a:solidFill>
              <a:srgbClr val="6FA8DC"/>
            </a:solidFill>
            <a:prstDash val="solid"/>
            <a:round/>
            <a:headEnd type="none" w="med" len="med"/>
            <a:tailEnd type="none" w="med" len="med"/>
          </a:ln>
        </p:spPr>
        <p:txBody>
          <a:bodyPr lIns="91425" tIns="91425" rIns="91425" bIns="91425" anchor="ctr" anchorCtr="0">
            <a:noAutofit/>
          </a:bodyPr>
          <a:lstStyle/>
          <a:p>
            <a:endParaRPr/>
          </a:p>
        </p:txBody>
      </p:sp>
      <p:sp>
        <p:nvSpPr>
          <p:cNvPr id="57" name="Shape 197"/>
          <p:cNvSpPr/>
          <p:nvPr/>
        </p:nvSpPr>
        <p:spPr>
          <a:xfrm>
            <a:off x="7731146" y="3865222"/>
            <a:ext cx="720188" cy="767069"/>
          </a:xfrm>
          <a:prstGeom prst="chevron">
            <a:avLst>
              <a:gd name="adj" fmla="val 50000"/>
            </a:avLst>
          </a:prstGeom>
          <a:solidFill>
            <a:srgbClr val="FFFFFF"/>
          </a:solidFill>
          <a:ln w="76200" cap="flat" cmpd="sng">
            <a:solidFill>
              <a:srgbClr val="6FA8DC"/>
            </a:solidFill>
            <a:prstDash val="solid"/>
            <a:round/>
            <a:headEnd type="none" w="med" len="med"/>
            <a:tailEnd type="none" w="med" len="med"/>
          </a:ln>
        </p:spPr>
        <p:txBody>
          <a:bodyPr lIns="91425" tIns="91425" rIns="91425" bIns="91425" anchor="ctr" anchorCtr="0">
            <a:noAutofit/>
          </a:bodyPr>
          <a:lstStyle/>
          <a:p>
            <a:endParaRPr/>
          </a:p>
        </p:txBody>
      </p:sp>
      <p:sp>
        <p:nvSpPr>
          <p:cNvPr id="58" name="Shape 197"/>
          <p:cNvSpPr/>
          <p:nvPr/>
        </p:nvSpPr>
        <p:spPr>
          <a:xfrm rot="2747301">
            <a:off x="7605333" y="2702824"/>
            <a:ext cx="720188" cy="767069"/>
          </a:xfrm>
          <a:prstGeom prst="chevron">
            <a:avLst>
              <a:gd name="adj" fmla="val 50000"/>
            </a:avLst>
          </a:prstGeom>
          <a:solidFill>
            <a:srgbClr val="FFFFFF"/>
          </a:solidFill>
          <a:ln w="76200" cap="flat" cmpd="sng">
            <a:solidFill>
              <a:srgbClr val="6FA8DC"/>
            </a:solidFill>
            <a:prstDash val="solid"/>
            <a:round/>
            <a:headEnd type="none" w="med" len="med"/>
            <a:tailEnd type="none" w="med" len="med"/>
          </a:ln>
        </p:spPr>
        <p:txBody>
          <a:bodyPr lIns="91425" tIns="91425" rIns="91425" bIns="91425" anchor="ctr" anchorCtr="0">
            <a:noAutofit/>
          </a:bodyPr>
          <a:lstStyle/>
          <a:p>
            <a:endParaRPr/>
          </a:p>
        </p:txBody>
      </p:sp>
      <p:sp>
        <p:nvSpPr>
          <p:cNvPr id="59" name="Shape 197"/>
          <p:cNvSpPr/>
          <p:nvPr/>
        </p:nvSpPr>
        <p:spPr>
          <a:xfrm rot="18979523">
            <a:off x="7702365" y="5012056"/>
            <a:ext cx="720188" cy="767069"/>
          </a:xfrm>
          <a:prstGeom prst="chevron">
            <a:avLst>
              <a:gd name="adj" fmla="val 50000"/>
            </a:avLst>
          </a:prstGeom>
          <a:solidFill>
            <a:srgbClr val="FFFFFF"/>
          </a:solidFill>
          <a:ln w="76200" cap="flat" cmpd="sng">
            <a:solidFill>
              <a:srgbClr val="6FA8DC"/>
            </a:solidFill>
            <a:prstDash val="solid"/>
            <a:round/>
            <a:headEnd type="none" w="med" len="med"/>
            <a:tailEnd type="none" w="med" len="med"/>
          </a:ln>
        </p:spPr>
        <p:txBody>
          <a:bodyPr lIns="91425" tIns="91425" rIns="91425" bIns="91425" anchor="ctr" anchorCtr="0">
            <a:noAutofit/>
          </a:bodyPr>
          <a:lstStyle/>
          <a:p>
            <a:endParaRPr/>
          </a:p>
        </p:txBody>
      </p:sp>
    </p:spTree>
    <p:extLst>
      <p:ext uri="{BB962C8B-B14F-4D97-AF65-F5344CB8AC3E}">
        <p14:creationId xmlns:p14="http://schemas.microsoft.com/office/powerpoint/2010/main" val="35328249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Shape 183"/>
          <p:cNvSpPr txBox="1">
            <a:spLocks noGrp="1"/>
          </p:cNvSpPr>
          <p:nvPr>
            <p:ph type="title"/>
          </p:nvPr>
        </p:nvSpPr>
        <p:spPr>
          <a:xfrm>
            <a:off x="1000124" y="473800"/>
            <a:ext cx="11191876" cy="479400"/>
          </a:xfrm>
          <a:prstGeom prst="rect">
            <a:avLst/>
          </a:prstGeom>
        </p:spPr>
        <p:txBody>
          <a:bodyPr lIns="91425" tIns="91425" rIns="91425" bIns="91425" anchor="ctr" anchorCtr="0">
            <a:noAutofit/>
          </a:bodyPr>
          <a:lstStyle/>
          <a:p>
            <a:pPr algn="ctr"/>
            <a:r>
              <a:rPr lang="en-US" b="1" dirty="0">
                <a:latin typeface="Century Gothic" panose="020B0502020202020204" pitchFamily="34" charset="0"/>
              </a:rPr>
              <a:t>Step I: Image Acquisition &amp;Processing</a:t>
            </a:r>
          </a:p>
        </p:txBody>
      </p:sp>
      <p:sp>
        <p:nvSpPr>
          <p:cNvPr id="14" name="Right Arrow 13"/>
          <p:cNvSpPr/>
          <p:nvPr/>
        </p:nvSpPr>
        <p:spPr>
          <a:xfrm>
            <a:off x="3934776" y="2490280"/>
            <a:ext cx="494851" cy="5156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a:off x="3934776" y="4812059"/>
            <a:ext cx="494851" cy="5156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5"/>
          <p:cNvSpPr txBox="1">
            <a:spLocks/>
          </p:cNvSpPr>
          <p:nvPr/>
        </p:nvSpPr>
        <p:spPr>
          <a:xfrm>
            <a:off x="7921387" y="2811999"/>
            <a:ext cx="3915304" cy="232257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200"/>
              </a:spcBef>
              <a:buClr>
                <a:srgbClr val="75AADB"/>
              </a:buClr>
            </a:pPr>
            <a:r>
              <a:rPr lang="en-US" sz="1600" b="1" dirty="0">
                <a:solidFill>
                  <a:schemeClr val="tx1"/>
                </a:solidFill>
              </a:rPr>
              <a:t>Data Download:</a:t>
            </a:r>
          </a:p>
          <a:p>
            <a:pPr marL="342900" indent="-342900">
              <a:spcBef>
                <a:spcPts val="200"/>
              </a:spcBef>
              <a:spcAft>
                <a:spcPts val="600"/>
              </a:spcAft>
              <a:buClr>
                <a:srgbClr val="75AADB"/>
              </a:buClr>
              <a:buFont typeface="Webdings" panose="05030102010509060703" pitchFamily="18" charset="2"/>
              <a:buChar char="4"/>
            </a:pPr>
            <a:r>
              <a:rPr lang="en-US" sz="1600" dirty="0">
                <a:solidFill>
                  <a:schemeClr val="tx1"/>
                </a:solidFill>
              </a:rPr>
              <a:t>NASA </a:t>
            </a:r>
            <a:r>
              <a:rPr lang="en-US" sz="1600" dirty="0" err="1" smtClean="0">
                <a:solidFill>
                  <a:schemeClr val="tx1"/>
                </a:solidFill>
              </a:rPr>
              <a:t>Earthdata</a:t>
            </a:r>
            <a:r>
              <a:rPr lang="en-US" sz="1600" dirty="0" smtClean="0">
                <a:solidFill>
                  <a:schemeClr val="tx1"/>
                </a:solidFill>
              </a:rPr>
              <a:t> search </a:t>
            </a:r>
          </a:p>
          <a:p>
            <a:pPr marL="342900" indent="-342900">
              <a:spcBef>
                <a:spcPts val="200"/>
              </a:spcBef>
              <a:spcAft>
                <a:spcPts val="600"/>
              </a:spcAft>
              <a:buClr>
                <a:srgbClr val="75AADB"/>
              </a:buClr>
              <a:buFont typeface="Webdings" panose="05030102010509060703" pitchFamily="18" charset="2"/>
              <a:buChar char="4"/>
            </a:pPr>
            <a:r>
              <a:rPr lang="en-US" sz="1600" dirty="0" smtClean="0">
                <a:solidFill>
                  <a:schemeClr val="tx1"/>
                </a:solidFill>
              </a:rPr>
              <a:t>Filter </a:t>
            </a:r>
            <a:r>
              <a:rPr lang="en-US" sz="1600" dirty="0">
                <a:solidFill>
                  <a:schemeClr val="tx1"/>
                </a:solidFill>
              </a:rPr>
              <a:t>for desired time period, data filter, etc.</a:t>
            </a:r>
          </a:p>
          <a:p>
            <a:pPr marL="342900" indent="-342900">
              <a:spcBef>
                <a:spcPts val="200"/>
              </a:spcBef>
              <a:spcAft>
                <a:spcPts val="600"/>
              </a:spcAft>
              <a:buClr>
                <a:srgbClr val="75AADB"/>
              </a:buClr>
              <a:buFont typeface="Webdings" panose="05030102010509060703" pitchFamily="18" charset="2"/>
              <a:buChar char="4"/>
            </a:pPr>
            <a:r>
              <a:rPr lang="en-US" sz="1600" dirty="0">
                <a:solidFill>
                  <a:schemeClr val="tx1"/>
                </a:solidFill>
              </a:rPr>
              <a:t>Download and then upload to Google Cloud</a:t>
            </a:r>
          </a:p>
          <a:p>
            <a:pPr marL="342900" indent="-342900">
              <a:spcBef>
                <a:spcPts val="200"/>
              </a:spcBef>
              <a:spcAft>
                <a:spcPts val="600"/>
              </a:spcAft>
              <a:buClr>
                <a:srgbClr val="75AADB"/>
              </a:buClr>
              <a:buFont typeface="Webdings" panose="05030102010509060703" pitchFamily="18" charset="2"/>
              <a:buChar char="4"/>
            </a:pPr>
            <a:r>
              <a:rPr lang="en-US" sz="1600" dirty="0">
                <a:solidFill>
                  <a:schemeClr val="tx1"/>
                </a:solidFill>
              </a:rPr>
              <a:t>Add to Google Earth Engine Asset </a:t>
            </a:r>
            <a:r>
              <a:rPr lang="en-US" sz="1600" dirty="0" smtClean="0">
                <a:solidFill>
                  <a:schemeClr val="tx1"/>
                </a:solidFill>
              </a:rPr>
              <a:t>Folder (shared private repository)</a:t>
            </a:r>
            <a:endParaRPr lang="en-US" sz="1600" dirty="0">
              <a:solidFill>
                <a:schemeClr val="tx1"/>
              </a:solidFill>
            </a:endParaRPr>
          </a:p>
          <a:p>
            <a:pPr marL="342900" indent="-342900">
              <a:spcBef>
                <a:spcPts val="200"/>
              </a:spcBef>
              <a:buClr>
                <a:srgbClr val="75AADB"/>
              </a:buClr>
              <a:buFont typeface="Webdings" panose="05030102010509060703" pitchFamily="18" charset="2"/>
              <a:buChar char="4"/>
            </a:pPr>
            <a:endParaRPr lang="en-US" sz="1600" dirty="0">
              <a:solidFill>
                <a:schemeClr val="bg2">
                  <a:lumMod val="50000"/>
                </a:schemeClr>
              </a:solidFill>
            </a:endParaRPr>
          </a:p>
          <a:p>
            <a:pPr>
              <a:spcBef>
                <a:spcPts val="200"/>
              </a:spcBef>
              <a:buClr>
                <a:srgbClr val="75AADB"/>
              </a:buClr>
            </a:pPr>
            <a:endParaRPr lang="en-US" sz="1600" dirty="0">
              <a:solidFill>
                <a:schemeClr val="bg2">
                  <a:lumMod val="50000"/>
                </a:schemeClr>
              </a:solidFill>
            </a:endParaRPr>
          </a:p>
          <a:p>
            <a:pPr marL="342900" indent="-342900">
              <a:spcBef>
                <a:spcPts val="200"/>
              </a:spcBef>
              <a:buClr>
                <a:srgbClr val="75AADB"/>
              </a:buClr>
              <a:buFont typeface="Webdings" panose="05030102010509060703" pitchFamily="18" charset="2"/>
              <a:buChar char="4"/>
            </a:pPr>
            <a:endParaRPr lang="en-US" sz="1600" dirty="0">
              <a:solidFill>
                <a:schemeClr val="bg2">
                  <a:lumMod val="50000"/>
                </a:schemeClr>
              </a:solidFill>
            </a:endParaRPr>
          </a:p>
          <a:p>
            <a:pPr marL="342900" indent="-342900">
              <a:spcBef>
                <a:spcPts val="200"/>
              </a:spcBef>
              <a:buClr>
                <a:srgbClr val="75AADB"/>
              </a:buClr>
              <a:buFont typeface="Webdings" panose="05030102010509060703" pitchFamily="18" charset="2"/>
              <a:buChar char="4"/>
            </a:pPr>
            <a:endParaRPr lang="en-US" sz="1600" dirty="0">
              <a:solidFill>
                <a:schemeClr val="bg2">
                  <a:lumMod val="50000"/>
                </a:schemeClr>
              </a:solidFill>
            </a:endParaRPr>
          </a:p>
          <a:p>
            <a:pPr marL="342900" indent="-342900">
              <a:spcBef>
                <a:spcPts val="200"/>
              </a:spcBef>
              <a:buClr>
                <a:srgbClr val="75AADB"/>
              </a:buClr>
              <a:buFont typeface="Webdings" panose="05030102010509060703" pitchFamily="18" charset="2"/>
              <a:buChar char="4"/>
            </a:pPr>
            <a:endParaRPr lang="en-US" sz="1600" dirty="0">
              <a:solidFill>
                <a:schemeClr val="bg2">
                  <a:lumMod val="50000"/>
                </a:schemeClr>
              </a:solidFill>
            </a:endParaRPr>
          </a:p>
          <a:p>
            <a:pPr>
              <a:spcBef>
                <a:spcPts val="200"/>
              </a:spcBef>
              <a:buClr>
                <a:srgbClr val="75AADB"/>
              </a:buClr>
            </a:pPr>
            <a:endParaRPr lang="en-US" sz="1600" b="1" dirty="0">
              <a:solidFill>
                <a:schemeClr val="bg2">
                  <a:lumMod val="50000"/>
                </a:schemeClr>
              </a:solidFill>
            </a:endParaRPr>
          </a:p>
          <a:p>
            <a:pPr>
              <a:spcBef>
                <a:spcPts val="200"/>
              </a:spcBef>
              <a:buClr>
                <a:srgbClr val="75AADB"/>
              </a:buClr>
            </a:pPr>
            <a:endParaRPr lang="en-US" sz="1600" b="1" dirty="0">
              <a:solidFill>
                <a:schemeClr val="bg2">
                  <a:lumMod val="50000"/>
                </a:schemeClr>
              </a:solidFill>
            </a:endParaRPr>
          </a:p>
          <a:p>
            <a:pPr>
              <a:spcBef>
                <a:spcPts val="200"/>
              </a:spcBef>
              <a:buClr>
                <a:srgbClr val="75AADB"/>
              </a:buClr>
            </a:pPr>
            <a:endParaRPr lang="en-US" sz="1600" b="1" dirty="0">
              <a:solidFill>
                <a:schemeClr val="bg2">
                  <a:lumMod val="50000"/>
                </a:schemeClr>
              </a:solidFill>
            </a:endParaRPr>
          </a:p>
        </p:txBody>
      </p:sp>
      <p:pic>
        <p:nvPicPr>
          <p:cNvPr id="2" name="Picture 1"/>
          <p:cNvPicPr>
            <a:picLocks noChangeAspect="1"/>
          </p:cNvPicPr>
          <p:nvPr/>
        </p:nvPicPr>
        <p:blipFill>
          <a:blip r:embed="rId3"/>
          <a:stretch>
            <a:fillRect/>
          </a:stretch>
        </p:blipFill>
        <p:spPr>
          <a:xfrm>
            <a:off x="870389" y="2247489"/>
            <a:ext cx="2463136" cy="1102683"/>
          </a:xfrm>
          <a:prstGeom prst="rect">
            <a:avLst/>
          </a:prstGeom>
        </p:spPr>
      </p:pic>
      <p:pic>
        <p:nvPicPr>
          <p:cNvPr id="1026" name="Picture 2" descr="Image result for download them 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4740" y="1698976"/>
            <a:ext cx="2417261" cy="219970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google cloud stor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9230" y="4200253"/>
            <a:ext cx="2875853" cy="199152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google earth engine"/>
          <p:cNvPicPr>
            <a:picLocks noChangeAspect="1" noChangeArrowheads="1"/>
          </p:cNvPicPr>
          <p:nvPr/>
        </p:nvPicPr>
        <p:blipFill rotWithShape="1">
          <a:blip r:embed="rId6">
            <a:extLst>
              <a:ext uri="{28A0092B-C50C-407E-A947-70E740481C1C}">
                <a14:useLocalDpi xmlns:a14="http://schemas.microsoft.com/office/drawing/2010/main" val="0"/>
              </a:ext>
            </a:extLst>
          </a:blip>
          <a:srcRect l="7500" r="11811"/>
          <a:stretch/>
        </p:blipFill>
        <p:spPr bwMode="auto">
          <a:xfrm>
            <a:off x="4537417" y="4256167"/>
            <a:ext cx="3074277" cy="2143125"/>
          </a:xfrm>
          <a:prstGeom prst="rect">
            <a:avLst/>
          </a:prstGeom>
          <a:noFill/>
          <a:extLst>
            <a:ext uri="{909E8E84-426E-40DD-AFC4-6F175D3DCCD1}">
              <a14:hiddenFill xmlns:a14="http://schemas.microsoft.com/office/drawing/2010/main">
                <a:solidFill>
                  <a:srgbClr val="FFFFFF"/>
                </a:solidFill>
              </a14:hiddenFill>
            </a:ext>
          </a:extLst>
        </p:spPr>
      </p:pic>
      <p:sp>
        <p:nvSpPr>
          <p:cNvPr id="18" name="Right Arrow 17"/>
          <p:cNvSpPr/>
          <p:nvPr/>
        </p:nvSpPr>
        <p:spPr>
          <a:xfrm>
            <a:off x="375538" y="4812058"/>
            <a:ext cx="494851" cy="5156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09924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hape 183"/>
          <p:cNvSpPr txBox="1">
            <a:spLocks noGrp="1"/>
          </p:cNvSpPr>
          <p:nvPr>
            <p:ph type="title"/>
          </p:nvPr>
        </p:nvSpPr>
        <p:spPr>
          <a:xfrm>
            <a:off x="923340" y="365760"/>
            <a:ext cx="10325373" cy="479400"/>
          </a:xfrm>
          <a:prstGeom prst="rect">
            <a:avLst/>
          </a:prstGeom>
        </p:spPr>
        <p:txBody>
          <a:bodyPr lIns="91425" tIns="91425" rIns="91425" bIns="91425" anchor="ctr" anchorCtr="0">
            <a:noAutofit/>
          </a:bodyPr>
          <a:lstStyle/>
          <a:p>
            <a:pPr algn="ctr"/>
            <a:r>
              <a:rPr lang="en-US" b="1" dirty="0">
                <a:latin typeface="Century Gothic" panose="020B0502020202020204" pitchFamily="34" charset="0"/>
              </a:rPr>
              <a:t>Step 2: Supervised Classification</a:t>
            </a:r>
          </a:p>
        </p:txBody>
      </p:sp>
      <p:pic>
        <p:nvPicPr>
          <p:cNvPr id="10" name="Picture 9"/>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128257" y="3853940"/>
            <a:ext cx="3915540" cy="2207224"/>
          </a:xfrm>
          <a:prstGeom prst="rect">
            <a:avLst/>
          </a:prstGeom>
          <a:ln>
            <a:solidFill>
              <a:schemeClr val="tx1"/>
            </a:solidFill>
          </a:ln>
        </p:spPr>
      </p:pic>
      <p:pic>
        <p:nvPicPr>
          <p:cNvPr id="11" name="Picture 10"/>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27360" y="3853940"/>
            <a:ext cx="3881238" cy="2207224"/>
          </a:xfrm>
          <a:prstGeom prst="rect">
            <a:avLst/>
          </a:prstGeom>
          <a:ln>
            <a:solidFill>
              <a:schemeClr val="tx1"/>
            </a:solidFill>
          </a:ln>
        </p:spPr>
      </p:pic>
      <p:pic>
        <p:nvPicPr>
          <p:cNvPr id="12" name="Picture 11"/>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128257" y="1212482"/>
            <a:ext cx="3915540" cy="2208448"/>
          </a:xfrm>
          <a:prstGeom prst="rect">
            <a:avLst/>
          </a:prstGeom>
          <a:ln>
            <a:solidFill>
              <a:schemeClr val="tx1"/>
            </a:solidFill>
          </a:ln>
        </p:spPr>
      </p:pic>
      <p:pic>
        <p:nvPicPr>
          <p:cNvPr id="13" name="Picture 12"/>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27360" y="1220261"/>
            <a:ext cx="3881238" cy="2192182"/>
          </a:xfrm>
          <a:prstGeom prst="rect">
            <a:avLst/>
          </a:prstGeom>
          <a:ln>
            <a:solidFill>
              <a:schemeClr val="tx1"/>
            </a:solidFill>
          </a:ln>
        </p:spPr>
      </p:pic>
      <p:pic>
        <p:nvPicPr>
          <p:cNvPr id="14" name="Picture 13"/>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8163456" y="1207790"/>
            <a:ext cx="3903771" cy="2192182"/>
          </a:xfrm>
          <a:prstGeom prst="rect">
            <a:avLst/>
          </a:prstGeom>
          <a:ln>
            <a:solidFill>
              <a:schemeClr val="tx1"/>
            </a:solidFill>
          </a:ln>
        </p:spPr>
      </p:pic>
      <p:sp>
        <p:nvSpPr>
          <p:cNvPr id="15" name="Text Placeholder 5"/>
          <p:cNvSpPr txBox="1">
            <a:spLocks/>
          </p:cNvSpPr>
          <p:nvPr/>
        </p:nvSpPr>
        <p:spPr>
          <a:xfrm>
            <a:off x="8215708" y="3738587"/>
            <a:ext cx="3915304" cy="232257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200"/>
              </a:spcBef>
              <a:buClr>
                <a:srgbClr val="75AADB"/>
              </a:buClr>
            </a:pPr>
            <a:r>
              <a:rPr lang="en-US" b="1" dirty="0">
                <a:solidFill>
                  <a:schemeClr val="tx1"/>
                </a:solidFill>
              </a:rPr>
              <a:t>Classification:</a:t>
            </a:r>
          </a:p>
          <a:p>
            <a:pPr marL="342900" indent="-342900">
              <a:spcBef>
                <a:spcPts val="200"/>
              </a:spcBef>
              <a:spcAft>
                <a:spcPts val="600"/>
              </a:spcAft>
              <a:buClr>
                <a:srgbClr val="75AADB"/>
              </a:buClr>
              <a:buFont typeface="Webdings" panose="05030102010509060703" pitchFamily="18" charset="2"/>
              <a:buChar char="4"/>
            </a:pPr>
            <a:r>
              <a:rPr lang="en-US" dirty="0">
                <a:solidFill>
                  <a:schemeClr val="tx1"/>
                </a:solidFill>
              </a:rPr>
              <a:t>Select year 1987 to 2017</a:t>
            </a:r>
          </a:p>
          <a:p>
            <a:pPr marL="342900" indent="-342900">
              <a:spcBef>
                <a:spcPts val="200"/>
              </a:spcBef>
              <a:spcAft>
                <a:spcPts val="600"/>
              </a:spcAft>
              <a:buClr>
                <a:srgbClr val="75AADB"/>
              </a:buClr>
              <a:buFont typeface="Webdings" panose="05030102010509060703" pitchFamily="18" charset="2"/>
              <a:buChar char="4"/>
            </a:pPr>
            <a:r>
              <a:rPr lang="en-US" dirty="0">
                <a:solidFill>
                  <a:schemeClr val="tx1"/>
                </a:solidFill>
              </a:rPr>
              <a:t>Visualize Landsat 4,5, or 8 </a:t>
            </a:r>
          </a:p>
          <a:p>
            <a:pPr marL="342900" indent="-342900">
              <a:spcBef>
                <a:spcPts val="200"/>
              </a:spcBef>
              <a:spcAft>
                <a:spcPts val="600"/>
              </a:spcAft>
              <a:buClr>
                <a:srgbClr val="75AADB"/>
              </a:buClr>
              <a:buFont typeface="Webdings" panose="05030102010509060703" pitchFamily="18" charset="2"/>
              <a:buChar char="4"/>
            </a:pPr>
            <a:r>
              <a:rPr lang="en-US" dirty="0">
                <a:solidFill>
                  <a:schemeClr val="tx1"/>
                </a:solidFill>
              </a:rPr>
              <a:t>Add training points to distinguish ice from non-ice </a:t>
            </a:r>
          </a:p>
          <a:p>
            <a:pPr marL="342900" indent="-342900">
              <a:spcBef>
                <a:spcPts val="200"/>
              </a:spcBef>
              <a:spcAft>
                <a:spcPts val="600"/>
              </a:spcAft>
              <a:buClr>
                <a:srgbClr val="75AADB"/>
              </a:buClr>
              <a:buFont typeface="Webdings" panose="05030102010509060703" pitchFamily="18" charset="2"/>
              <a:buChar char="4"/>
            </a:pPr>
            <a:r>
              <a:rPr lang="en-US" dirty="0">
                <a:solidFill>
                  <a:schemeClr val="tx1"/>
                </a:solidFill>
              </a:rPr>
              <a:t>Classify and superimpose study area</a:t>
            </a:r>
          </a:p>
          <a:p>
            <a:pPr marL="342900" indent="-342900">
              <a:spcBef>
                <a:spcPts val="200"/>
              </a:spcBef>
              <a:buClr>
                <a:srgbClr val="75AADB"/>
              </a:buClr>
              <a:buFont typeface="Webdings" panose="05030102010509060703" pitchFamily="18" charset="2"/>
              <a:buChar char="4"/>
            </a:pPr>
            <a:endParaRPr lang="en-US" sz="1200" dirty="0">
              <a:solidFill>
                <a:schemeClr val="bg2">
                  <a:lumMod val="50000"/>
                </a:schemeClr>
              </a:solidFill>
            </a:endParaRPr>
          </a:p>
          <a:p>
            <a:pPr>
              <a:spcBef>
                <a:spcPts val="200"/>
              </a:spcBef>
              <a:buClr>
                <a:srgbClr val="75AADB"/>
              </a:buClr>
            </a:pPr>
            <a:endParaRPr lang="en-US" sz="1200" dirty="0">
              <a:solidFill>
                <a:schemeClr val="bg2">
                  <a:lumMod val="50000"/>
                </a:schemeClr>
              </a:solidFill>
            </a:endParaRPr>
          </a:p>
          <a:p>
            <a:pPr marL="342900" indent="-342900">
              <a:spcBef>
                <a:spcPts val="200"/>
              </a:spcBef>
              <a:buClr>
                <a:srgbClr val="75AADB"/>
              </a:buClr>
              <a:buFont typeface="Webdings" panose="05030102010509060703" pitchFamily="18" charset="2"/>
              <a:buChar char="4"/>
            </a:pPr>
            <a:endParaRPr lang="en-US" sz="1200" dirty="0">
              <a:solidFill>
                <a:schemeClr val="bg2">
                  <a:lumMod val="50000"/>
                </a:schemeClr>
              </a:solidFill>
            </a:endParaRPr>
          </a:p>
          <a:p>
            <a:pPr marL="342900" indent="-342900">
              <a:spcBef>
                <a:spcPts val="200"/>
              </a:spcBef>
              <a:buClr>
                <a:srgbClr val="75AADB"/>
              </a:buClr>
              <a:buFont typeface="Webdings" panose="05030102010509060703" pitchFamily="18" charset="2"/>
              <a:buChar char="4"/>
            </a:pPr>
            <a:endParaRPr lang="en-US" sz="1200" dirty="0">
              <a:solidFill>
                <a:schemeClr val="bg2">
                  <a:lumMod val="50000"/>
                </a:schemeClr>
              </a:solidFill>
            </a:endParaRPr>
          </a:p>
          <a:p>
            <a:pPr marL="342900" indent="-342900">
              <a:spcBef>
                <a:spcPts val="200"/>
              </a:spcBef>
              <a:buClr>
                <a:srgbClr val="75AADB"/>
              </a:buClr>
              <a:buFont typeface="Webdings" panose="05030102010509060703" pitchFamily="18" charset="2"/>
              <a:buChar char="4"/>
            </a:pPr>
            <a:endParaRPr lang="en-US" sz="1200" dirty="0">
              <a:solidFill>
                <a:schemeClr val="bg2">
                  <a:lumMod val="50000"/>
                </a:schemeClr>
              </a:solidFill>
            </a:endParaRPr>
          </a:p>
          <a:p>
            <a:pPr>
              <a:spcBef>
                <a:spcPts val="200"/>
              </a:spcBef>
              <a:buClr>
                <a:srgbClr val="75AADB"/>
              </a:buClr>
            </a:pPr>
            <a:endParaRPr lang="en-US" sz="1200" b="1" dirty="0">
              <a:solidFill>
                <a:schemeClr val="bg2">
                  <a:lumMod val="50000"/>
                </a:schemeClr>
              </a:solidFill>
            </a:endParaRPr>
          </a:p>
          <a:p>
            <a:pPr>
              <a:spcBef>
                <a:spcPts val="200"/>
              </a:spcBef>
              <a:buClr>
                <a:srgbClr val="75AADB"/>
              </a:buClr>
            </a:pPr>
            <a:endParaRPr lang="en-US" sz="1200" b="1" dirty="0">
              <a:solidFill>
                <a:schemeClr val="bg2">
                  <a:lumMod val="50000"/>
                </a:schemeClr>
              </a:solidFill>
            </a:endParaRPr>
          </a:p>
          <a:p>
            <a:pPr>
              <a:spcBef>
                <a:spcPts val="200"/>
              </a:spcBef>
              <a:buClr>
                <a:srgbClr val="75AADB"/>
              </a:buClr>
            </a:pPr>
            <a:endParaRPr lang="en-US" sz="1200" b="1" dirty="0">
              <a:solidFill>
                <a:schemeClr val="bg2">
                  <a:lumMod val="50000"/>
                </a:schemeClr>
              </a:solidFill>
            </a:endParaRPr>
          </a:p>
        </p:txBody>
      </p:sp>
      <p:sp>
        <p:nvSpPr>
          <p:cNvPr id="16" name="Right Arrow 15"/>
          <p:cNvSpPr/>
          <p:nvPr/>
        </p:nvSpPr>
        <p:spPr>
          <a:xfrm>
            <a:off x="3898912" y="2006199"/>
            <a:ext cx="575399" cy="5911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p:cNvSpPr/>
          <p:nvPr/>
        </p:nvSpPr>
        <p:spPr>
          <a:xfrm>
            <a:off x="7944969" y="2008286"/>
            <a:ext cx="575399" cy="5911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p:cNvSpPr/>
          <p:nvPr/>
        </p:nvSpPr>
        <p:spPr>
          <a:xfrm>
            <a:off x="3898912" y="4661956"/>
            <a:ext cx="575399" cy="5911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37530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3871</TotalTime>
  <Words>3260</Words>
  <Application>Microsoft Office PowerPoint</Application>
  <PresentationFormat>Widescreen</PresentationFormat>
  <Paragraphs>454</Paragraphs>
  <Slides>19</Slides>
  <Notes>19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Calibri Light</vt:lpstr>
      <vt:lpstr>Century Gothic</vt:lpstr>
      <vt:lpstr>Webdings</vt:lpstr>
      <vt:lpstr>Office Theme</vt:lpstr>
      <vt:lpstr>PowerPoint Presentation</vt:lpstr>
      <vt:lpstr>Study Area &amp; Time Period</vt:lpstr>
      <vt:lpstr>Community Concerns</vt:lpstr>
      <vt:lpstr>Objective</vt:lpstr>
      <vt:lpstr>Earth Observations</vt:lpstr>
      <vt:lpstr>Google Earth Engine</vt:lpstr>
      <vt:lpstr>PowerPoint Presentation</vt:lpstr>
      <vt:lpstr>Step I: Image Acquisition &amp;Processing</vt:lpstr>
      <vt:lpstr>Step 2: Supervised Classification</vt:lpstr>
      <vt:lpstr>Step 3: Kendall’s Tau Time Series</vt:lpstr>
      <vt:lpstr>Step 4: Pearson’s Product Moment Correlation Coefficients</vt:lpstr>
      <vt:lpstr>Results: Glacier Extent Classifier</vt:lpstr>
      <vt:lpstr>Results: NDSI Time Series </vt:lpstr>
      <vt:lpstr>Results: Discharge Correlation Tool</vt:lpstr>
      <vt:lpstr>Results: Correlations</vt:lpstr>
      <vt:lpstr>Results: Correlations Continued</vt:lpstr>
      <vt:lpstr>Results: Correlations Continued</vt:lpstr>
      <vt:lpstr>Conclusions</vt:lpstr>
      <vt:lpstr>Acknowledgements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Webb, Mariana J. (ARC-SGE)[SSAI DEVELOP]</dc:creator>
  <cp:lastModifiedBy>Mercedes Bartkovich</cp:lastModifiedBy>
  <cp:revision>233</cp:revision>
  <dcterms:modified xsi:type="dcterms:W3CDTF">2018-04-18T15:12:00Z</dcterms:modified>
</cp:coreProperties>
</file>