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91" r:id="rId2"/>
    <p:sldId id="293" r:id="rId3"/>
    <p:sldId id="294" r:id="rId4"/>
    <p:sldId id="292" r:id="rId5"/>
    <p:sldId id="295" r:id="rId6"/>
    <p:sldId id="296" r:id="rId7"/>
    <p:sldId id="288" r:id="rId8"/>
    <p:sldId id="290" r:id="rId9"/>
    <p:sldId id="300" r:id="rId10"/>
    <p:sldId id="303" r:id="rId11"/>
    <p:sldId id="302" r:id="rId12"/>
    <p:sldId id="285" r:id="rId13"/>
    <p:sldId id="311" r:id="rId14"/>
    <p:sldId id="306" r:id="rId15"/>
    <p:sldId id="310" r:id="rId16"/>
    <p:sldId id="312" r:id="rId17"/>
    <p:sldId id="308" r:id="rId18"/>
    <p:sldId id="309" r:id="rId19"/>
    <p:sldId id="307" r:id="rId20"/>
    <p:sldId id="282" r:id="rId21"/>
    <p:sldId id="283" r:id="rId22"/>
    <p:sldId id="284" r:id="rId23"/>
    <p:sldId id="277"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56" userDrawn="1">
          <p15:clr>
            <a:srgbClr val="A4A3A4"/>
          </p15:clr>
        </p15:guide>
        <p15:guide id="3" orient="horz" pos="22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ail,Stephanie" initials="K" lastIdx="7" clrIdx="0">
    <p:extLst/>
  </p:cmAuthor>
  <p:cmAuthor id="2" name="Krail,Stephanie" initials="K [2]" lastIdx="1" clrIdx="1">
    <p:extLst/>
  </p:cmAuthor>
  <p:cmAuthor id="3" name="Krail,Stephanie" initials="K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E8652"/>
    <a:srgbClr val="FFF7F0"/>
    <a:srgbClr val="FDDCBA"/>
    <a:srgbClr val="FDAB6E"/>
    <a:srgbClr val="E6783F"/>
    <a:srgbClr val="9D593E"/>
    <a:srgbClr val="FFFFFF"/>
    <a:srgbClr val="E58F3A"/>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65" autoAdjust="0"/>
    <p:restoredTop sz="70718" autoAdjust="0"/>
  </p:normalViewPr>
  <p:slideViewPr>
    <p:cSldViewPr snapToGrid="0">
      <p:cViewPr varScale="1">
        <p:scale>
          <a:sx n="82" d="100"/>
          <a:sy n="82" d="100"/>
        </p:scale>
        <p:origin x="402" y="78"/>
      </p:cViewPr>
      <p:guideLst>
        <p:guide orient="horz" pos="2160"/>
        <p:guide pos="2856"/>
        <p:guide orient="horz" pos="226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4/7/2016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60591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Our final results consisted of a fire history map for each year within the study period, a fire frequency map, and a fire susceptibility map for the study area</a:t>
            </a:r>
            <a:r>
              <a:rPr lang="en-US"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790191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Maximum</a:t>
            </a:r>
            <a:r>
              <a:rPr lang="en-US" baseline="0" dirty="0" smtClean="0"/>
              <a:t> Likelihood supervised classification was performed on composited tasseled-cap (</a:t>
            </a:r>
            <a:r>
              <a:rPr lang="en-US" baseline="0" dirty="0" err="1" smtClean="0"/>
              <a:t>tcap</a:t>
            </a:r>
            <a:r>
              <a:rPr lang="en-US" baseline="0" dirty="0" smtClean="0"/>
              <a:t>) images in order to identify individual pixels affected by fire. </a:t>
            </a:r>
          </a:p>
          <a:p>
            <a:endParaRPr lang="en-US" baseline="0" dirty="0" smtClean="0"/>
          </a:p>
          <a:p>
            <a:r>
              <a:rPr lang="en-US" baseline="0" dirty="0" smtClean="0"/>
              <a:t>The above graphic highlights the Arapaho (South) and Russell’s Camp (North) Fires, which both burned in 2012, in orange. </a:t>
            </a:r>
          </a:p>
          <a:p>
            <a:endParaRPr lang="en-US" baseline="0" dirty="0" smtClean="0"/>
          </a:p>
          <a:p>
            <a:r>
              <a:rPr lang="en-US" baseline="0" dirty="0" smtClean="0"/>
              <a:t>Training samples were created by zooming in on individual pixels and assigning its spectral signature to its specific cover type. Models were given the signature files and proceeded to discern whether a pixel was burned or unburned across multiple years of composite imagery. </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473870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map shows the fire frequency for the study </a:t>
            </a:r>
            <a:r>
              <a:rPr lang="en-US" sz="1200" b="0" i="0" u="none" strike="noStrike" kern="1200" dirty="0" smtClean="0">
                <a:solidFill>
                  <a:schemeClr val="tx1"/>
                </a:solidFill>
                <a:effectLst/>
                <a:latin typeface="+mn-lt"/>
                <a:ea typeface="+mn-ea"/>
                <a:cs typeface="+mn-cs"/>
              </a:rPr>
              <a:t>area created using the Fire Regime Condition Classification</a:t>
            </a:r>
            <a:r>
              <a:rPr lang="en-US" sz="1200" b="0" i="0" u="none" strike="noStrike" kern="1200" baseline="0" dirty="0" smtClean="0">
                <a:solidFill>
                  <a:schemeClr val="tx1"/>
                </a:solidFill>
                <a:effectLst/>
                <a:latin typeface="+mn-lt"/>
                <a:ea typeface="+mn-ea"/>
                <a:cs typeface="+mn-cs"/>
              </a:rPr>
              <a:t> Mapping Tool (</a:t>
            </a:r>
            <a:r>
              <a:rPr lang="en-US" sz="1200" b="0" i="0" u="none" strike="noStrike" kern="1200" baseline="0" dirty="0" err="1" smtClean="0">
                <a:solidFill>
                  <a:schemeClr val="tx1"/>
                </a:solidFill>
                <a:effectLst/>
                <a:latin typeface="+mn-lt"/>
                <a:ea typeface="+mn-ea"/>
                <a:cs typeface="+mn-cs"/>
              </a:rPr>
              <a:t>FRCCmt</a:t>
            </a:r>
            <a:r>
              <a:rPr lang="en-US" sz="1200" b="0" i="0" u="none" strike="noStrike" kern="1200" baseline="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polygons that just disappeared </a:t>
            </a:r>
            <a:r>
              <a:rPr lang="en-US" sz="1200" b="0" i="0" u="none" strike="noStrike" kern="1200" dirty="0" smtClean="0">
                <a:solidFill>
                  <a:schemeClr val="tx1"/>
                </a:solidFill>
                <a:effectLst/>
                <a:latin typeface="+mn-lt"/>
                <a:ea typeface="+mn-ea"/>
                <a:cs typeface="+mn-cs"/>
              </a:rPr>
              <a:t>are fire polygons received from</a:t>
            </a:r>
            <a:r>
              <a:rPr lang="en-US" sz="1200" b="0" i="0" u="none" strike="noStrike" kern="1200" baseline="0" dirty="0" smtClean="0">
                <a:solidFill>
                  <a:schemeClr val="tx1"/>
                </a:solidFill>
                <a:effectLst/>
                <a:latin typeface="+mn-lt"/>
                <a:ea typeface="+mn-ea"/>
                <a:cs typeface="+mn-cs"/>
              </a:rPr>
              <a:t> USFS, Laramie Ranger District that </a:t>
            </a:r>
            <a:r>
              <a:rPr lang="en-US" sz="1200" b="0" i="0" u="none" strike="noStrike" kern="1200" dirty="0" smtClean="0">
                <a:solidFill>
                  <a:schemeClr val="tx1"/>
                </a:solidFill>
                <a:effectLst/>
                <a:latin typeface="+mn-lt"/>
                <a:ea typeface="+mn-ea"/>
                <a:cs typeface="+mn-cs"/>
              </a:rPr>
              <a:t>represent </a:t>
            </a:r>
            <a:r>
              <a:rPr lang="en-US" sz="1200" b="0" i="0" u="none" strike="noStrike" kern="1200" dirty="0">
                <a:solidFill>
                  <a:schemeClr val="tx1"/>
                </a:solidFill>
                <a:effectLst/>
                <a:latin typeface="+mn-lt"/>
                <a:ea typeface="+mn-ea"/>
                <a:cs typeface="+mn-cs"/>
              </a:rPr>
              <a:t>all recorded fires within the study </a:t>
            </a:r>
            <a:r>
              <a:rPr lang="en-US" sz="1200" b="0" i="0" u="none" strike="noStrike" kern="1200" dirty="0" smtClean="0">
                <a:solidFill>
                  <a:schemeClr val="tx1"/>
                </a:solidFill>
                <a:effectLst/>
                <a:latin typeface="+mn-lt"/>
                <a:ea typeface="+mn-ea"/>
                <a:cs typeface="+mn-cs"/>
              </a:rPr>
              <a:t>period</a:t>
            </a:r>
            <a:r>
              <a:rPr lang="en-US" sz="1200" b="0" i="0" u="none" strike="noStrike" kern="1200" baseline="0" dirty="0" smtClean="0">
                <a:solidFill>
                  <a:schemeClr val="tx1"/>
                </a:solidFill>
                <a:effectLst/>
                <a:latin typeface="+mn-lt"/>
                <a:ea typeface="+mn-ea"/>
                <a:cs typeface="+mn-cs"/>
              </a:rPr>
              <a:t> and depict how accurately the </a:t>
            </a:r>
            <a:r>
              <a:rPr lang="en-US" sz="1200" b="0" i="0" u="none" strike="noStrike" kern="1200" baseline="0" dirty="0" err="1" smtClean="0">
                <a:solidFill>
                  <a:schemeClr val="tx1"/>
                </a:solidFill>
                <a:effectLst/>
                <a:latin typeface="+mn-lt"/>
                <a:ea typeface="+mn-ea"/>
                <a:cs typeface="+mn-cs"/>
              </a:rPr>
              <a:t>FRCCmt</a:t>
            </a:r>
            <a:r>
              <a:rPr lang="en-US" sz="1200" b="0" i="0" u="none" strike="noStrike" kern="1200" baseline="0" dirty="0" smtClean="0">
                <a:solidFill>
                  <a:schemeClr val="tx1"/>
                </a:solidFill>
                <a:effectLst/>
                <a:latin typeface="+mn-lt"/>
                <a:ea typeface="+mn-ea"/>
                <a:cs typeface="+mn-cs"/>
              </a:rPr>
              <a:t> delineated fire extent and occurrence. </a:t>
            </a:r>
            <a:r>
              <a:rPr lang="en-US" sz="1200" b="0" i="0" u="none" strike="noStrike" kern="1200" dirty="0" smtClean="0">
                <a:solidFill>
                  <a:schemeClr val="tx1"/>
                </a:solidFill>
                <a:effectLst/>
                <a:latin typeface="+mn-lt"/>
                <a:ea typeface="+mn-ea"/>
                <a:cs typeface="+mn-cs"/>
              </a:rPr>
              <a:t>Areas </a:t>
            </a:r>
            <a:r>
              <a:rPr lang="en-US" sz="1200" b="0" i="0" u="none" strike="noStrike" kern="1200" dirty="0">
                <a:solidFill>
                  <a:schemeClr val="tx1"/>
                </a:solidFill>
                <a:effectLst/>
                <a:latin typeface="+mn-lt"/>
                <a:ea typeface="+mn-ea"/>
                <a:cs typeface="+mn-cs"/>
              </a:rPr>
              <a:t>in green have burned once, areas in green have burned twice, and areas in red have burned three </a:t>
            </a:r>
            <a:r>
              <a:rPr lang="en-US" sz="1200" b="0" i="0" u="none" strike="noStrike" kern="1200" dirty="0" smtClean="0">
                <a:solidFill>
                  <a:schemeClr val="tx1"/>
                </a:solidFill>
                <a:effectLst/>
                <a:latin typeface="+mn-lt"/>
                <a:ea typeface="+mn-ea"/>
                <a:cs typeface="+mn-cs"/>
              </a:rPr>
              <a:t>times during the study period. </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373670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Tcap</a:t>
            </a:r>
            <a:r>
              <a:rPr lang="en-US" dirty="0" smtClean="0"/>
              <a:t> indices derived from Landsat</a:t>
            </a:r>
            <a:r>
              <a:rPr lang="en-US" baseline="0" dirty="0" smtClean="0"/>
              <a:t> imagery </a:t>
            </a:r>
            <a:r>
              <a:rPr lang="en-US" dirty="0" smtClean="0"/>
              <a:t>have been used</a:t>
            </a:r>
            <a:r>
              <a:rPr lang="en-US" baseline="0" dirty="0" smtClean="0"/>
              <a:t> successfully in the past for land cover classification. Particular land-cover / land-use types can often be distinguished from each other based on their tasseled cap values. However, </a:t>
            </a:r>
            <a:r>
              <a:rPr lang="en-US" baseline="0" dirty="0" err="1" smtClean="0"/>
              <a:t>tcap</a:t>
            </a:r>
            <a:r>
              <a:rPr lang="en-US" baseline="0" dirty="0" smtClean="0"/>
              <a:t> indices are sensor specific limiting the ability to compare them across different platforms without calibration. </a:t>
            </a:r>
            <a:r>
              <a:rPr lang="en-US" baseline="0" dirty="0" err="1" smtClean="0"/>
              <a:t>LandatLinkr</a:t>
            </a:r>
            <a:r>
              <a:rPr lang="en-US" baseline="0" dirty="0" smtClean="0"/>
              <a:t> includes cross sensor calibration such that </a:t>
            </a:r>
            <a:r>
              <a:rPr lang="en-US" baseline="0" dirty="0" err="1" smtClean="0"/>
              <a:t>tcap</a:t>
            </a:r>
            <a:r>
              <a:rPr lang="en-US" baseline="0" dirty="0" smtClean="0"/>
              <a:t> values should be comparable through the entire time series of Landsat images used in this project. With regards to modeling fire susceptibility, we were principally interested in the potential for cluster analysis on the imagery using the </a:t>
            </a:r>
            <a:r>
              <a:rPr lang="en-US" baseline="0" dirty="0" err="1" smtClean="0"/>
              <a:t>tcap</a:t>
            </a:r>
            <a:r>
              <a:rPr lang="en-US" baseline="0" dirty="0" smtClean="0"/>
              <a:t> indices and a series of derived topographic indices.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a:t>
            </a:r>
            <a:r>
              <a:rPr lang="en-US" baseline="0" dirty="0" err="1" smtClean="0"/>
              <a:t>Thenkabail</a:t>
            </a:r>
            <a:r>
              <a:rPr lang="en-US" baseline="0" dirty="0" smtClean="0"/>
              <a:t>, P. S., and Z. Wu. 2012. “</a:t>
            </a:r>
            <a:r>
              <a:rPr lang="en-US" i="0" baseline="0" dirty="0" smtClean="0"/>
              <a:t>An Automated Cropland Classification Algorithm (ACCA) for Tajikistan by Combining Landsat, MODIS, and Secondary Data.“ </a:t>
            </a:r>
            <a:r>
              <a:rPr lang="en-US" i="1" baseline="0" dirty="0" smtClean="0"/>
              <a:t>Remote Sensing </a:t>
            </a:r>
            <a:r>
              <a:rPr lang="en-US" i="0" baseline="0" dirty="0" smtClean="0"/>
              <a:t>4(10): 2890-2918.</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source (link): www.mdpi.com/2072-4292/4/10/2890/htm</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3237654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chose the Density</a:t>
            </a:r>
            <a:r>
              <a:rPr lang="en-US" baseline="0" dirty="0" smtClean="0"/>
              <a:t> Based Spatial Clustering of Applications with Noise (DBSCAN) method to conduct a cluster analysis in the attempt to model fire susceptibility. DBSCAN has several advantages as a clustering algorithm. DBSCAN cluster analysis consists of three basic point types. Core points are those that have a specified density of other points within a user-defined search radius. Boundary points are points that have one or several points within the search radius, but not enough to be considered as core points. Noise points are those that do not have any other points within the specified radius. This provides the advantage of not forcing all points to be within clusters, and allows for the detection of outliers in the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Data preprocessing and DBSCAN model construction were performed in the statistical software program, R, and the python library, </a:t>
            </a:r>
            <a:r>
              <a:rPr lang="en-US" baseline="0" dirty="0" err="1" smtClean="0"/>
              <a:t>graphlab</a:t>
            </a:r>
            <a:r>
              <a:rPr lang="en-US" baseline="0" dirty="0" smtClean="0"/>
              <a:t> create. We chose DBSCAN with the rationale that differing land-cover types would fall into different clusters, and that fires would also reside in multiple clusters. For example, fires in previously unburned forest would be different than fires in previously burned forests, and these would both be different than points in grass fires.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DBSCAN has two user-defined parameters (density and radius). Estimating these parameter values can be quite a challenge, and our end results from DBSCAN ranged between 18 and 2,000+ clusters. Future work would need to focus on interpreting the spectral qualities of these clusters, and how they relate to land-cover types.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http://scikit-learn.org/stable/auto_examples/cluster/plot_dbscan.html#example-cluster-plot-dbscan-py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527215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Concurrently with the implementation of DBSCAN (and also in R and </a:t>
            </a:r>
            <a:r>
              <a:rPr lang="en-US" dirty="0" err="1" smtClean="0"/>
              <a:t>graphlab</a:t>
            </a:r>
            <a:r>
              <a:rPr lang="en-US" baseline="0" dirty="0" smtClean="0"/>
              <a:t> create)</a:t>
            </a:r>
            <a:r>
              <a:rPr lang="en-US" dirty="0" smtClean="0"/>
              <a:t>, we created a nearest</a:t>
            </a:r>
            <a:r>
              <a:rPr lang="en-US" baseline="0" dirty="0" smtClean="0"/>
              <a:t>-neighbors model. Parameter estimates for DBSCAN were largely based on the distribution of distances observed in the nearest-neighbor model. We generated 100 random points within the footprints of the Cow Camp and Squirrel Creek fires (both occurred in 2012), as well as 20,000 random points within the entire study area. Image values at the point locations were calculated for all tasseled cap indices, as well as for derived topographic indices. Each point had a unique ID for the given year, and a vector of index values. All study area points (20,000) were sampled again for each image (i.e., year) and appended to those of the first year resulting in a 580,000 x 6 matrix. We created a nearest-neighbors model using this matrix which identified the 100 nearest neighbors for each vector (row). Euclidean distance and cosine similarity measures were used to determine similarity between vectors.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then determined the same indices values for the points within the Cow Camp and Squirrel Creek fires for the 2011 image. Our intent was to establish the vector of values for each pixel the year prior to burning, and to assess the similarity of other pixels to those values as a proxy for fire susceptibility should an ignition source occur (as it did in 2012 for the Cow Camp and Squirrel Creek points). The 2011 points were then used to query the nearest-neighbors model to determine which points in the larger sample were most similar to those in Cow Camp and Squirrel Creek points the year prior to the fires. </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3167242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constructed</a:t>
            </a:r>
            <a:r>
              <a:rPr lang="en-US" baseline="0" dirty="0" smtClean="0"/>
              <a:t> a similarity graph for the 2011 points to visualize the relative degree of clustering between the larger sample of points. While a full nearest-neighbors similarity graph was beyond the limits of our computing abilities, displayed here is a 3-nearest-neighbors similarity graph for the points within the Cow Camp fire sample. </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745382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Illustrated above is the result of not excluding</a:t>
            </a:r>
            <a:r>
              <a:rPr lang="en-US" baseline="0" dirty="0" smtClean="0"/>
              <a:t> the 2011 points from the full nearest-neighbors model. In these images (most notably 2012). locations that identified fires for the given year (which were included in the full nearest-neighbors model for illustrative purposes) are their own first nearest-neighbor. As the points were in the nearest-neighbors model, for the year in which they were present, they are always their own nearest-neighbor (an issue commonly referred to as ‘duplication</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3542573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By withholding</a:t>
            </a:r>
            <a:r>
              <a:rPr lang="en-US" baseline="0" dirty="0" smtClean="0"/>
              <a:t> the 2011 points from the full nearest-neighbors model, and using them to query the full model, we were able to avoid duplication of these points. This image represents an interpolation of cosine similarity values for all points for the 2012. Zooming in on the area of several large fires in 2012, relatively high values for cosine similarity (suggesting values more similar to the Cow Camp and Squirrel Creek 2011 point values). </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3920719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Overlaying</a:t>
            </a:r>
            <a:r>
              <a:rPr lang="en-US" baseline="0" dirty="0" smtClean="0"/>
              <a:t> the outlines of several fires that occurred in 2012, larger fires did tend to have higher cosine similarity values suggesting that the nearest-neighbors model is identifying similarities between those areas and the point values in the 2011 points (i.e., that these areas were similar in their spectral and topographic values to the Cow Camp and Squirrel Creek points). However, in 2012 fires with smaller extents (seen in the Russell Creek fire outline in the upper left of the image), the number of random points within their footprints often resulted in less similarity with the 2011 points even though they burned in the same year.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Generating more random points within the study area in the attempt to reduce this phenomenon is possible, but quickly becomes taxing in terms of computation time and data storage</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4047673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Century Gothic" charset="0"/>
                <a:ea typeface="Century Gothic" charset="0"/>
                <a:cs typeface="Century Gothic" charset="0"/>
              </a:rPr>
              <a:t>The Laramie Mountains Ecological Forecasting project focused on three main objectives for the duration of the term. </a:t>
            </a:r>
          </a:p>
          <a:p>
            <a:pPr rtl="0"/>
            <a:r>
              <a:rPr lang="en-US" sz="1200" b="0" i="0" u="none" strike="noStrike" kern="1200" dirty="0">
                <a:solidFill>
                  <a:schemeClr val="tx1"/>
                </a:solidFill>
                <a:effectLst/>
                <a:latin typeface="Century Gothic" charset="0"/>
                <a:ea typeface="Century Gothic" charset="0"/>
                <a:cs typeface="Century Gothic" charset="0"/>
              </a:rPr>
              <a:t>-The first goal was to identify and map fire history within the</a:t>
            </a:r>
            <a:r>
              <a:rPr lang="en-US" sz="1200" b="0" i="0" u="none" strike="noStrike" kern="1200" baseline="0" dirty="0">
                <a:solidFill>
                  <a:schemeClr val="tx1"/>
                </a:solidFill>
                <a:effectLst/>
                <a:latin typeface="Century Gothic" charset="0"/>
                <a:ea typeface="Century Gothic" charset="0"/>
                <a:cs typeface="Century Gothic" charset="0"/>
              </a:rPr>
              <a:t> study area</a:t>
            </a:r>
            <a:r>
              <a:rPr lang="en-US" sz="1200" b="0" i="0" u="none" strike="noStrike" kern="1200" dirty="0">
                <a:solidFill>
                  <a:schemeClr val="tx1"/>
                </a:solidFill>
                <a:effectLst/>
                <a:latin typeface="Century Gothic" charset="0"/>
                <a:ea typeface="Century Gothic" charset="0"/>
                <a:cs typeface="Century Gothic" charset="0"/>
              </a:rPr>
              <a:t> between the years of </a:t>
            </a:r>
            <a:r>
              <a:rPr lang="en-US" sz="1200" b="0" i="0" u="none" strike="noStrike" kern="1200" dirty="0" smtClean="0">
                <a:solidFill>
                  <a:schemeClr val="tx1"/>
                </a:solidFill>
                <a:effectLst/>
                <a:latin typeface="Century Gothic" charset="0"/>
                <a:ea typeface="Century Gothic" charset="0"/>
                <a:cs typeface="Century Gothic" charset="0"/>
              </a:rPr>
              <a:t>1984 </a:t>
            </a:r>
            <a:r>
              <a:rPr lang="en-US" sz="1200" b="0" i="0" u="none" strike="noStrike" kern="1200" dirty="0">
                <a:solidFill>
                  <a:schemeClr val="tx1"/>
                </a:solidFill>
                <a:effectLst/>
                <a:latin typeface="Century Gothic" charset="0"/>
                <a:ea typeface="Century Gothic" charset="0"/>
                <a:cs typeface="Century Gothic" charset="0"/>
              </a:rPr>
              <a:t>and 2015. </a:t>
            </a:r>
          </a:p>
          <a:p>
            <a:pPr rtl="0"/>
            <a:r>
              <a:rPr lang="en-US" sz="1200" b="0" i="0" u="none" strike="noStrike" kern="1200" dirty="0">
                <a:solidFill>
                  <a:schemeClr val="tx1"/>
                </a:solidFill>
                <a:effectLst/>
                <a:latin typeface="Century Gothic" charset="0"/>
                <a:ea typeface="Century Gothic" charset="0"/>
                <a:cs typeface="Century Gothic" charset="0"/>
              </a:rPr>
              <a:t>-Frequency for fires that occurred within the study area were also calculated through the 31-year time series. </a:t>
            </a:r>
          </a:p>
          <a:p>
            <a:pPr rtl="0"/>
            <a:r>
              <a:rPr lang="en-US" sz="1200" b="0" i="0" u="none" strike="noStrike" kern="1200" dirty="0">
                <a:solidFill>
                  <a:schemeClr val="tx1"/>
                </a:solidFill>
                <a:effectLst/>
                <a:latin typeface="Century Gothic" charset="0"/>
                <a:ea typeface="Century Gothic" charset="0"/>
                <a:cs typeface="Century Gothic" charset="0"/>
              </a:rPr>
              <a:t>-Our last goal was to determine locations within the study area that were susceptible to future</a:t>
            </a:r>
            <a:r>
              <a:rPr lang="en-US" sz="1200" b="0" i="0" u="none" strike="noStrike" kern="1200" baseline="0" dirty="0">
                <a:solidFill>
                  <a:schemeClr val="tx1"/>
                </a:solidFill>
                <a:effectLst/>
                <a:latin typeface="Century Gothic" charset="0"/>
                <a:ea typeface="Century Gothic" charset="0"/>
                <a:cs typeface="Century Gothic" charset="0"/>
              </a:rPr>
              <a:t> fires.</a:t>
            </a:r>
            <a:endParaRPr lang="en-US" sz="1200" b="0" dirty="0">
              <a:effectLst/>
              <a:latin typeface="Century Gothic" charset="0"/>
              <a:ea typeface="Century Gothic" charset="0"/>
              <a:cs typeface="Century Gothic" charset="0"/>
            </a:endParaRPr>
          </a:p>
          <a:p>
            <a:r>
              <a:rPr lang="en-US" sz="1200" b="0" dirty="0">
                <a:effectLst/>
                <a:latin typeface="Century Gothic" charset="0"/>
                <a:ea typeface="Century Gothic" charset="0"/>
                <a:cs typeface="Century Gothic" charset="0"/>
              </a:rPr>
              <a:t/>
            </a:r>
            <a:br>
              <a:rPr lang="en-US" sz="1200" b="0" dirty="0">
                <a:effectLst/>
                <a:latin typeface="Century Gothic" charset="0"/>
                <a:ea typeface="Century Gothic" charset="0"/>
                <a:cs typeface="Century Gothic" charset="0"/>
              </a:rPr>
            </a:br>
            <a:r>
              <a:rPr lang="en-US" sz="1200" b="0" dirty="0">
                <a:effectLst/>
                <a:latin typeface="Century Gothic" charset="0"/>
                <a:ea typeface="Century Gothic" charset="0"/>
                <a:cs typeface="Century Gothic" charset="0"/>
              </a:rPr>
              <a:t/>
            </a:r>
            <a:br>
              <a:rPr lang="en-US" sz="1200" b="0" dirty="0">
                <a:effectLst/>
                <a:latin typeface="Century Gothic" charset="0"/>
                <a:ea typeface="Century Gothic" charset="0"/>
                <a:cs typeface="Century Gothic" charset="0"/>
              </a:rPr>
            </a:br>
            <a:r>
              <a:rPr lang="en-US" sz="1200" b="0" i="0" u="none" strike="noStrike" kern="1200" dirty="0">
                <a:solidFill>
                  <a:schemeClr val="tx1"/>
                </a:solidFill>
                <a:effectLst/>
                <a:latin typeface="Century Gothic" charset="0"/>
                <a:ea typeface="Century Gothic" charset="0"/>
                <a:cs typeface="Century Gothic" charset="0"/>
              </a:rPr>
              <a:t>Image Source: Kelsey </a:t>
            </a:r>
            <a:r>
              <a:rPr lang="en-US" sz="1200" b="0" i="0" u="none" strike="noStrike" kern="1200" dirty="0" err="1">
                <a:solidFill>
                  <a:schemeClr val="tx1"/>
                </a:solidFill>
                <a:effectLst/>
                <a:latin typeface="Century Gothic" charset="0"/>
                <a:ea typeface="Century Gothic" charset="0"/>
                <a:cs typeface="Century Gothic" charset="0"/>
              </a:rPr>
              <a:t>Correia</a:t>
            </a:r>
            <a:r>
              <a:rPr lang="en-US" sz="1200" b="0" i="0" u="none" strike="noStrike" kern="1200" dirty="0">
                <a:solidFill>
                  <a:schemeClr val="tx1"/>
                </a:solidFill>
                <a:effectLst/>
                <a:latin typeface="Century Gothic" charset="0"/>
                <a:ea typeface="Century Gothic" charset="0"/>
                <a:cs typeface="Century Gothic" charset="0"/>
              </a:rPr>
              <a:t>, Colorado State University</a:t>
            </a:r>
          </a:p>
          <a:p>
            <a:r>
              <a:rPr lang="en-US" sz="1200" b="0" i="0" u="none" strike="noStrike" kern="1200" dirty="0">
                <a:solidFill>
                  <a:schemeClr val="tx1"/>
                </a:solidFill>
                <a:effectLst/>
                <a:latin typeface="Century Gothic" charset="0"/>
                <a:ea typeface="Century Gothic" charset="0"/>
                <a:cs typeface="Century Gothic" charset="0"/>
              </a:rPr>
              <a:t>*The Laramie Mountains Ecological</a:t>
            </a:r>
            <a:r>
              <a:rPr lang="en-US" sz="1200" b="0" i="0" u="none" strike="noStrike" kern="1200" baseline="0" dirty="0">
                <a:solidFill>
                  <a:schemeClr val="tx1"/>
                </a:solidFill>
                <a:effectLst/>
                <a:latin typeface="Century Gothic" charset="0"/>
                <a:ea typeface="Century Gothic" charset="0"/>
                <a:cs typeface="Century Gothic" charset="0"/>
              </a:rPr>
              <a:t> Forecasting Team received permission from Kelsey </a:t>
            </a:r>
            <a:r>
              <a:rPr lang="en-US" sz="1200" b="0" i="0" u="none" strike="noStrike" kern="1200" baseline="0" dirty="0" err="1">
                <a:solidFill>
                  <a:schemeClr val="tx1"/>
                </a:solidFill>
                <a:effectLst/>
                <a:latin typeface="Century Gothic" charset="0"/>
                <a:ea typeface="Century Gothic" charset="0"/>
                <a:cs typeface="Century Gothic" charset="0"/>
              </a:rPr>
              <a:t>Correia</a:t>
            </a:r>
            <a:r>
              <a:rPr lang="en-US" sz="1200" b="0" i="0" u="none" strike="noStrike" kern="1200" baseline="0" dirty="0">
                <a:solidFill>
                  <a:schemeClr val="tx1"/>
                </a:solidFill>
                <a:effectLst/>
                <a:latin typeface="Century Gothic" charset="0"/>
                <a:ea typeface="Century Gothic" charset="0"/>
                <a:cs typeface="Century Gothic" charset="0"/>
              </a:rPr>
              <a:t> to use her personal photographs for our presentation.</a:t>
            </a:r>
          </a:p>
          <a:p>
            <a:endParaRPr lang="en-US" sz="1200" b="0" i="0" u="none" strike="noStrike" kern="1200" baseline="0" dirty="0">
              <a:solidFill>
                <a:schemeClr val="tx1"/>
              </a:solidFill>
              <a:effectLst/>
              <a:latin typeface="Century Gothic" charset="0"/>
              <a:ea typeface="Century Gothic" charset="0"/>
              <a:cs typeface="Century Gothic"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476225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employed multiple supervised classification and clustering methods</a:t>
            </a:r>
            <a:r>
              <a:rPr lang="en-US" baseline="0" dirty="0" smtClean="0"/>
              <a:t> during this project to detect burned areas during the entire 30 year time-series, as well as model fire susceptibility.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is our hope that this work will prove to be useful resources to our project partners in their continued efforts to understand local fire patterns and their relevance to land management and conservation efforts.</a:t>
            </a:r>
            <a:endParaRPr lang="en-US" dirty="0" smtClean="0"/>
          </a:p>
          <a:p>
            <a:endParaRPr lang="en-US" dirty="0" smtClean="0"/>
          </a:p>
          <a:p>
            <a:endParaRPr lang="en-US" dirty="0" smtClean="0"/>
          </a:p>
          <a:p>
            <a:r>
              <a:rPr lang="en-US" dirty="0" smtClean="0"/>
              <a:t>Image </a:t>
            </a:r>
            <a:r>
              <a:rPr lang="en-US" dirty="0"/>
              <a:t>source:</a:t>
            </a:r>
            <a:r>
              <a:rPr lang="en-US" baseline="0" dirty="0"/>
              <a:t> Kelsey </a:t>
            </a:r>
            <a:r>
              <a:rPr lang="en-US" baseline="0" dirty="0" err="1"/>
              <a:t>Correia</a:t>
            </a:r>
            <a:r>
              <a:rPr lang="en-US" baseline="0" dirty="0"/>
              <a:t>, Colorado State University</a:t>
            </a:r>
          </a:p>
          <a:p>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1805778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Among</a:t>
            </a:r>
            <a:r>
              <a:rPr lang="en-US" sz="1200" b="0" i="0" u="none" strike="noStrike" kern="1200" baseline="0" dirty="0" smtClean="0">
                <a:solidFill>
                  <a:schemeClr val="tx1"/>
                </a:solidFill>
                <a:effectLst/>
                <a:latin typeface="+mn-lt"/>
                <a:ea typeface="+mn-ea"/>
                <a:cs typeface="+mn-cs"/>
              </a:rPr>
              <a:t> the chief limitations of this approach was the (surprising) lack of cloud free images over our study site. During our initial image collection we limited the images we collected to those with less than 20% cloud cover over the entire scene. However, due primarily to the terrain within our study area, whatever clouds were present in the images, were typically located within the study area, reducing the amount of information they were able to contribute to the full record. </a:t>
            </a:r>
            <a:r>
              <a:rPr lang="en-US" sz="1200" b="0" i="0" u="none" strike="noStrike" kern="1200" baseline="0" dirty="0" err="1" smtClean="0">
                <a:solidFill>
                  <a:schemeClr val="tx1"/>
                </a:solidFill>
                <a:effectLst/>
                <a:latin typeface="+mn-lt"/>
                <a:ea typeface="+mn-ea"/>
                <a:cs typeface="+mn-cs"/>
              </a:rPr>
              <a:t>LandsatLinkr</a:t>
            </a:r>
            <a:r>
              <a:rPr lang="en-US" sz="1200" b="0" i="0" u="none" strike="noStrike" kern="1200" baseline="0" dirty="0" smtClean="0">
                <a:solidFill>
                  <a:schemeClr val="tx1"/>
                </a:solidFill>
                <a:effectLst/>
                <a:latin typeface="+mn-lt"/>
                <a:ea typeface="+mn-ea"/>
                <a:cs typeface="+mn-cs"/>
              </a:rPr>
              <a:t> is a valuable tool for dealing with such imagery, however, the annual cloud-free composites aggregate non-cloud obscured pixel values for the entire year, thus muting a fair portion of the intra-annual change that was of interest. </a:t>
            </a:r>
          </a:p>
          <a:p>
            <a:pPr rtl="0"/>
            <a:endParaRPr lang="en-US" sz="1200" b="0" i="0" u="none" strike="noStrike" kern="1200" baseline="0" dirty="0" smtClean="0">
              <a:solidFill>
                <a:schemeClr val="tx1"/>
              </a:solidFill>
              <a:effectLst/>
              <a:latin typeface="+mn-lt"/>
              <a:ea typeface="+mn-ea"/>
              <a:cs typeface="+mn-cs"/>
            </a:endParaRPr>
          </a:p>
          <a:p>
            <a:pPr rtl="0"/>
            <a:r>
              <a:rPr lang="en-US" sz="1200" b="0" i="0" u="none" strike="noStrike" kern="1200" baseline="0" dirty="0" smtClean="0">
                <a:solidFill>
                  <a:schemeClr val="tx1"/>
                </a:solidFill>
                <a:effectLst/>
                <a:latin typeface="+mn-lt"/>
                <a:ea typeface="+mn-ea"/>
                <a:cs typeface="+mn-cs"/>
              </a:rPr>
              <a:t>Parameter estimation is also an area that should receive considered attention in the continuation of this project. Clustering and classification algorithms can be powerful in their modeling capabilities, but model complexity (e.g., estimating numerous parameters) leads us to view the current results as preliminary and in need of refinement. </a:t>
            </a:r>
          </a:p>
          <a:p>
            <a:pPr rtl="0"/>
            <a:endParaRPr lang="en-US" sz="1200" b="0" i="0" u="none" strike="noStrike" kern="1200" baseline="0" dirty="0" smtClean="0">
              <a:solidFill>
                <a:schemeClr val="tx1"/>
              </a:solidFill>
              <a:effectLst/>
              <a:latin typeface="+mn-lt"/>
              <a:ea typeface="+mn-ea"/>
              <a:cs typeface="+mn-cs"/>
            </a:endParaRPr>
          </a:p>
          <a:p>
            <a:pPr rtl="0"/>
            <a:r>
              <a:rPr lang="en-US" sz="1200" b="0" i="0" u="none" strike="noStrike" kern="1200" baseline="0" dirty="0" smtClean="0">
                <a:solidFill>
                  <a:schemeClr val="tx1"/>
                </a:solidFill>
                <a:effectLst/>
                <a:latin typeface="+mn-lt"/>
                <a:ea typeface="+mn-ea"/>
                <a:cs typeface="+mn-cs"/>
              </a:rPr>
              <a:t>In addition to parameter exploration, a careful analysis of potential covariates to include in the models should be prioritized. Our initial exploration of potential covariates, suggest that the set of covariates can greatly influence model performance and interpretability. </a:t>
            </a:r>
            <a:endParaRPr lang="en-US" sz="1200" b="0" i="0" u="none" strike="noStrike" kern="1200" dirty="0" smtClean="0">
              <a:solidFill>
                <a:schemeClr val="tx1"/>
              </a:solidFill>
              <a:effectLst/>
              <a:latin typeface="+mn-lt"/>
              <a:ea typeface="+mn-ea"/>
              <a:cs typeface="+mn-cs"/>
            </a:endParaRPr>
          </a:p>
          <a:p>
            <a:pPr rtl="0"/>
            <a:endParaRPr lang="en-US" sz="1200" b="0" i="0" u="none" strike="noStrike" kern="1200" dirty="0" smtClean="0">
              <a:solidFill>
                <a:schemeClr val="tx1"/>
              </a:solidFill>
              <a:effectLst/>
              <a:latin typeface="+mn-lt"/>
              <a:ea typeface="+mn-ea"/>
              <a:cs typeface="+mn-cs"/>
            </a:endParaRP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Image</a:t>
            </a:r>
            <a:r>
              <a:rPr lang="en-US" sz="1200" b="0" i="0" u="none" strike="noStrike" kern="1200" baseline="0" dirty="0" smtClean="0">
                <a:solidFill>
                  <a:schemeClr val="tx1"/>
                </a:solidFill>
                <a:effectLst/>
                <a:latin typeface="+mn-lt"/>
                <a:ea typeface="+mn-ea"/>
                <a:cs typeface="+mn-cs"/>
              </a:rPr>
              <a:t> source: Kelsey </a:t>
            </a:r>
            <a:r>
              <a:rPr lang="en-US" sz="1200" b="0" i="0" u="none" strike="noStrike" kern="1200" baseline="0" dirty="0" err="1" smtClean="0">
                <a:solidFill>
                  <a:schemeClr val="tx1"/>
                </a:solidFill>
                <a:effectLst/>
                <a:latin typeface="+mn-lt"/>
                <a:ea typeface="+mn-ea"/>
                <a:cs typeface="+mn-cs"/>
              </a:rPr>
              <a:t>Correia</a:t>
            </a:r>
            <a:r>
              <a:rPr lang="en-US" sz="1200" b="0" i="0" u="none" strike="noStrike" kern="1200" baseline="0" dirty="0" smtClean="0">
                <a:solidFill>
                  <a:schemeClr val="tx1"/>
                </a:solidFill>
                <a:effectLst/>
                <a:latin typeface="+mn-lt"/>
                <a:ea typeface="+mn-ea"/>
                <a:cs typeface="+mn-cs"/>
              </a:rPr>
              <a:t>, Colorado State University</a:t>
            </a:r>
          </a:p>
          <a:p>
            <a:pPr rtl="0"/>
            <a:endParaRPr lang="en-US" sz="1200" b="0" i="0" u="none" strike="noStrike" kern="1200" baseline="0" dirty="0" smtClean="0">
              <a:solidFill>
                <a:schemeClr val="tx1"/>
              </a:solidFill>
              <a:effectLst/>
              <a:latin typeface="+mn-lt"/>
              <a:ea typeface="+mn-ea"/>
              <a:cs typeface="+mn-cs"/>
            </a:endParaRPr>
          </a:p>
          <a:p>
            <a:r>
              <a:rPr lang="en-US" b="0" dirty="0" smtClean="0">
                <a:effectLst/>
              </a:rPr>
              <a:t/>
            </a:r>
            <a:br>
              <a:rPr lang="en-US" b="0" dirty="0" smtClean="0">
                <a:effectLst/>
              </a:rPr>
            </a:b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3236351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project will be expanded upon during the summer term where a Species Distribution Model (SDM) will be utilized to delineate aspen cover throughout the Laramie Mountain Range. The identification of aspen will be indicative of local habitat quality and the areas’ carrying capacities for mule deer and elk. Incorporating fire history and severity maps, as well as calculated fire return intervals with the aspen cover maps, will further inform land managers on the relationship between fire and aspen regeneration, which will aid in conservation efforts.</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Century Gothic" panose="020B0502020202020204" pitchFamily="34" charset="0"/>
                <a:ea typeface="+mn-ea"/>
                <a:cs typeface="+mn-cs"/>
              </a:rPr>
              <a:t>Additional future work includes conducting field work in the area to locate aspen stands and ground truth results. Studying the characteristics of these stands (i.e. stand density, average diameter at breast height (DBH), number of young aspen suckers, etc.) will provide additional information regarding aspen growth and regeneration.</a:t>
            </a:r>
          </a:p>
          <a:p>
            <a:pPr rtl="0"/>
            <a:endParaRPr lang="en-US" sz="1200" b="0" i="0" u="none" strike="noStrike" kern="1200" dirty="0">
              <a:solidFill>
                <a:schemeClr val="tx1"/>
              </a:solidFill>
              <a:effectLst/>
              <a:latin typeface="Century Gothic" panose="020B0502020202020204" pitchFamily="34" charset="0"/>
              <a:ea typeface="+mn-ea"/>
              <a:cs typeface="+mn-cs"/>
            </a:endParaRPr>
          </a:p>
          <a:p>
            <a:pPr rtl="0"/>
            <a:endParaRPr lang="en-US" sz="1200" b="0" i="0" u="none" strike="noStrike" kern="1200" dirty="0">
              <a:solidFill>
                <a:schemeClr val="tx1"/>
              </a:solidFill>
              <a:effectLst/>
              <a:latin typeface="Century Gothic" panose="020B0502020202020204" pitchFamily="34" charset="0"/>
              <a:ea typeface="+mn-ea"/>
              <a:cs typeface="+mn-cs"/>
            </a:endParaRPr>
          </a:p>
          <a:p>
            <a:pPr rtl="0"/>
            <a:r>
              <a:rPr lang="en-US" sz="1200" b="0" i="0" u="none" strike="noStrike" kern="1200" dirty="0" smtClean="0">
                <a:solidFill>
                  <a:schemeClr val="tx1"/>
                </a:solidFill>
                <a:effectLst/>
                <a:latin typeface="Century Gothic" panose="020B0502020202020204" pitchFamily="34" charset="0"/>
                <a:ea typeface="+mn-ea"/>
                <a:cs typeface="+mn-cs"/>
              </a:rPr>
              <a:t>Image</a:t>
            </a:r>
            <a:r>
              <a:rPr lang="en-US" sz="1200" b="0" i="0" u="none" strike="noStrike" kern="1200" baseline="0" dirty="0" smtClean="0">
                <a:solidFill>
                  <a:schemeClr val="tx1"/>
                </a:solidFill>
                <a:effectLst/>
                <a:latin typeface="Century Gothic" panose="020B0502020202020204" pitchFamily="34" charset="0"/>
                <a:ea typeface="+mn-ea"/>
                <a:cs typeface="+mn-cs"/>
              </a:rPr>
              <a:t> </a:t>
            </a:r>
            <a:r>
              <a:rPr lang="en-US" sz="1200" b="0" i="0" u="none" strike="noStrike" kern="1200" baseline="0" dirty="0">
                <a:solidFill>
                  <a:schemeClr val="tx1"/>
                </a:solidFill>
                <a:effectLst/>
                <a:latin typeface="Century Gothic" panose="020B0502020202020204" pitchFamily="34" charset="0"/>
                <a:ea typeface="+mn-ea"/>
                <a:cs typeface="+mn-cs"/>
              </a:rPr>
              <a:t>source: Kelsey </a:t>
            </a:r>
            <a:r>
              <a:rPr lang="en-US" sz="1200" b="0" i="0" u="none" strike="noStrike" kern="1200" baseline="0" dirty="0" err="1">
                <a:solidFill>
                  <a:schemeClr val="tx1"/>
                </a:solidFill>
                <a:effectLst/>
                <a:latin typeface="Century Gothic" panose="020B0502020202020204" pitchFamily="34" charset="0"/>
                <a:ea typeface="+mn-ea"/>
                <a:cs typeface="+mn-cs"/>
              </a:rPr>
              <a:t>Correia</a:t>
            </a:r>
            <a:r>
              <a:rPr lang="en-US" sz="1200" b="0" i="0" u="none" strike="noStrike" kern="1200" baseline="0" dirty="0">
                <a:solidFill>
                  <a:schemeClr val="tx1"/>
                </a:solidFill>
                <a:effectLst/>
                <a:latin typeface="Century Gothic" panose="020B0502020202020204" pitchFamily="34" charset="0"/>
                <a:ea typeface="+mn-ea"/>
                <a:cs typeface="+mn-cs"/>
              </a:rPr>
              <a:t>, Colorado State </a:t>
            </a:r>
            <a:r>
              <a:rPr lang="en-US" sz="1200" b="0" i="0" u="none" strike="noStrike" kern="1200" baseline="0" dirty="0" smtClean="0">
                <a:solidFill>
                  <a:schemeClr val="tx1"/>
                </a:solidFill>
                <a:effectLst/>
                <a:latin typeface="Century Gothic" panose="020B0502020202020204" pitchFamily="34" charset="0"/>
                <a:ea typeface="+mn-ea"/>
                <a:cs typeface="+mn-cs"/>
              </a:rPr>
              <a:t>University</a:t>
            </a:r>
            <a:endParaRPr lang="en-US" b="0" dirty="0">
              <a:effectLst/>
              <a:latin typeface="Century Gothic" panose="020B0502020202020204" pitchFamily="34" charset="0"/>
            </a:endParaRPr>
          </a:p>
          <a:p>
            <a:r>
              <a:rPr lang="en-US" b="0" dirty="0">
                <a:effectLst/>
                <a:latin typeface="Century Gothic" panose="020B0502020202020204" pitchFamily="34" charset="0"/>
              </a:rPr>
              <a:t/>
            </a:r>
            <a:br>
              <a:rPr lang="en-US" b="0" dirty="0">
                <a:effectLst/>
                <a:latin typeface="Century Gothic" panose="020B0502020202020204" pitchFamily="34" charset="0"/>
              </a:rPr>
            </a:b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2060944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1189334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Century Gothic" charset="0"/>
                <a:ea typeface="Century Gothic" charset="0"/>
                <a:cs typeface="Century Gothic" charset="0"/>
              </a:rPr>
              <a:t>Inspiration for this project stemmed from conversations</a:t>
            </a:r>
            <a:r>
              <a:rPr lang="en-US" sz="1200" b="0" i="0" u="none" strike="noStrike" kern="1200" baseline="0" dirty="0">
                <a:solidFill>
                  <a:schemeClr val="tx1"/>
                </a:solidFill>
                <a:effectLst/>
                <a:latin typeface="Century Gothic" charset="0"/>
                <a:ea typeface="Century Gothic" charset="0"/>
                <a:cs typeface="Century Gothic" charset="0"/>
              </a:rPr>
              <a:t> with our project partners, the Wyoming Game and Fish Department, USDA Forest Service Laramie Ranger District, and Colorado State University, Natural Resource Ecology Laboratory (NREL). Concerns regarding the e</a:t>
            </a:r>
            <a:r>
              <a:rPr lang="en-US" sz="1200" b="0" i="0" u="none" strike="noStrike" kern="1200" dirty="0">
                <a:solidFill>
                  <a:schemeClr val="tx1"/>
                </a:solidFill>
                <a:effectLst/>
                <a:latin typeface="Century Gothic" charset="0"/>
                <a:ea typeface="Century Gothic" charset="0"/>
                <a:cs typeface="Century Gothic" charset="0"/>
              </a:rPr>
              <a:t>cological importance of aspen stands and the decreasing presence of healthy aspen stands within the study area were discussed in-depth. </a:t>
            </a:r>
          </a:p>
          <a:p>
            <a:pPr rtl="0"/>
            <a:endParaRPr lang="en-US" sz="1200" b="0" i="0" u="none" strike="noStrike" kern="1200" dirty="0">
              <a:solidFill>
                <a:schemeClr val="tx1"/>
              </a:solidFill>
              <a:effectLst/>
              <a:latin typeface="Century Gothic" charset="0"/>
              <a:ea typeface="Century Gothic" charset="0"/>
              <a:cs typeface="Century Gothic" charset="0"/>
            </a:endParaRPr>
          </a:p>
          <a:p>
            <a:pPr rtl="0"/>
            <a:r>
              <a:rPr lang="en-US" sz="1200" b="0" i="0" u="none" strike="noStrike" kern="1200" dirty="0">
                <a:solidFill>
                  <a:schemeClr val="tx1"/>
                </a:solidFill>
                <a:effectLst/>
                <a:latin typeface="Century Gothic" charset="0"/>
                <a:ea typeface="Century Gothic" charset="0"/>
                <a:cs typeface="Century Gothic" charset="0"/>
              </a:rPr>
              <a:t>Mule Deer, Elk, and other ungulate populations’ fitness depends on aspen stands for survival.</a:t>
            </a:r>
            <a:r>
              <a:rPr lang="en-US" sz="1200" b="0" i="0" u="none" strike="noStrike" kern="1200" baseline="0" dirty="0">
                <a:solidFill>
                  <a:schemeClr val="tx1"/>
                </a:solidFill>
                <a:effectLst/>
                <a:latin typeface="Century Gothic" charset="0"/>
                <a:ea typeface="Century Gothic" charset="0"/>
                <a:cs typeface="Century Gothic" charset="0"/>
              </a:rPr>
              <a:t> A</a:t>
            </a:r>
            <a:r>
              <a:rPr lang="en-US" sz="1200" b="0" i="0" u="none" strike="noStrike" kern="1200" dirty="0">
                <a:solidFill>
                  <a:schemeClr val="tx1"/>
                </a:solidFill>
                <a:effectLst/>
                <a:latin typeface="Century Gothic" charset="0"/>
                <a:ea typeface="Century Gothic" charset="0"/>
                <a:cs typeface="Century Gothic" charset="0"/>
              </a:rPr>
              <a:t>spen are also highly appreciated for their aesthetic and recreational value. The extent of Sudden Aspen Decline (SAD) is increasing throughout the intermountain west and threatens the prosperity of the species. To combat this threat and, ultimately, assist the dependent ecosystems, specific</a:t>
            </a:r>
            <a:r>
              <a:rPr lang="en-US" sz="1200" b="0" i="0" u="none" strike="noStrike" kern="1200" baseline="0" dirty="0">
                <a:solidFill>
                  <a:schemeClr val="tx1"/>
                </a:solidFill>
                <a:effectLst/>
                <a:latin typeface="Century Gothic" charset="0"/>
                <a:ea typeface="Century Gothic" charset="0"/>
                <a:cs typeface="Century Gothic" charset="0"/>
              </a:rPr>
              <a:t> land management plans and </a:t>
            </a:r>
            <a:r>
              <a:rPr lang="en-US" sz="1200" b="0" i="0" u="none" strike="noStrike" kern="1200" dirty="0">
                <a:solidFill>
                  <a:schemeClr val="tx1"/>
                </a:solidFill>
                <a:effectLst/>
                <a:latin typeface="Century Gothic" charset="0"/>
                <a:ea typeface="Century Gothic" charset="0"/>
                <a:cs typeface="Century Gothic" charset="0"/>
              </a:rPr>
              <a:t>prescribed burns are being considered</a:t>
            </a:r>
            <a:r>
              <a:rPr lang="en-US" sz="1200" b="0" i="0" u="none" strike="noStrike" kern="1200" baseline="0" dirty="0">
                <a:solidFill>
                  <a:schemeClr val="tx1"/>
                </a:solidFill>
                <a:effectLst/>
                <a:latin typeface="Century Gothic" charset="0"/>
                <a:ea typeface="Century Gothic" charset="0"/>
                <a:cs typeface="Century Gothic" charset="0"/>
              </a:rPr>
              <a:t> </a:t>
            </a:r>
            <a:r>
              <a:rPr lang="en-US" sz="1200" b="0" i="0" u="none" strike="noStrike" kern="1200" dirty="0">
                <a:solidFill>
                  <a:schemeClr val="tx1"/>
                </a:solidFill>
                <a:effectLst/>
                <a:latin typeface="Century Gothic" charset="0"/>
                <a:ea typeface="Century Gothic" charset="0"/>
                <a:cs typeface="Century Gothic" charset="0"/>
              </a:rPr>
              <a:t>for the area in order to facilitate the regeneration of new, healthy aspen stands.</a:t>
            </a:r>
            <a:endParaRPr lang="en-US" b="0" dirty="0">
              <a:effectLst/>
              <a:latin typeface="Century Gothic" charset="0"/>
              <a:ea typeface="Century Gothic" charset="0"/>
              <a:cs typeface="Century Gothic" charset="0"/>
            </a:endParaRPr>
          </a:p>
          <a:p>
            <a:r>
              <a:rPr lang="en-US" b="0" dirty="0">
                <a:effectLst/>
                <a:latin typeface="Century Gothic" charset="0"/>
                <a:ea typeface="Century Gothic" charset="0"/>
                <a:cs typeface="Century Gothic" charset="0"/>
              </a:rPr>
              <a:t/>
            </a:r>
            <a:br>
              <a:rPr lang="en-US" b="0" dirty="0">
                <a:effectLst/>
                <a:latin typeface="Century Gothic" charset="0"/>
                <a:ea typeface="Century Gothic" charset="0"/>
                <a:cs typeface="Century Gothic" charset="0"/>
              </a:rPr>
            </a:br>
            <a:r>
              <a:rPr lang="en-US" b="0" dirty="0">
                <a:effectLst/>
                <a:latin typeface="Century Gothic" charset="0"/>
                <a:ea typeface="Century Gothic" charset="0"/>
                <a:cs typeface="Century Gothic" charset="0"/>
              </a:rPr>
              <a:t/>
            </a:r>
            <a:br>
              <a:rPr lang="en-US" b="0" dirty="0">
                <a:effectLst/>
                <a:latin typeface="Century Gothic" charset="0"/>
                <a:ea typeface="Century Gothic" charset="0"/>
                <a:cs typeface="Century Gothic" charset="0"/>
              </a:rPr>
            </a:br>
            <a:r>
              <a:rPr lang="en-US" sz="1200" b="0" i="0" u="none" strike="noStrike" kern="1200" dirty="0">
                <a:solidFill>
                  <a:schemeClr val="tx1"/>
                </a:solidFill>
                <a:effectLst/>
                <a:latin typeface="Century Gothic" charset="0"/>
                <a:ea typeface="Century Gothic" charset="0"/>
                <a:cs typeface="Century Gothic" charset="0"/>
              </a:rPr>
              <a:t>Image Source: Kelsey </a:t>
            </a:r>
            <a:r>
              <a:rPr lang="en-US" sz="1200" b="0" i="0" u="none" strike="noStrike" kern="1200" dirty="0" err="1">
                <a:solidFill>
                  <a:schemeClr val="tx1"/>
                </a:solidFill>
                <a:effectLst/>
                <a:latin typeface="Century Gothic" charset="0"/>
                <a:ea typeface="Century Gothic" charset="0"/>
                <a:cs typeface="Century Gothic" charset="0"/>
              </a:rPr>
              <a:t>Correia</a:t>
            </a:r>
            <a:r>
              <a:rPr lang="en-US" sz="1200" b="0" i="0" u="none" strike="noStrike" kern="1200" dirty="0">
                <a:solidFill>
                  <a:schemeClr val="tx1"/>
                </a:solidFill>
                <a:effectLst/>
                <a:latin typeface="Century Gothic" charset="0"/>
                <a:ea typeface="Century Gothic" charset="0"/>
                <a:cs typeface="Century Gothic" charset="0"/>
              </a:rPr>
              <a:t>, Colorado State University</a:t>
            </a:r>
          </a:p>
          <a:p>
            <a:endParaRPr lang="en-US" sz="1200" b="0" i="0" u="none" strike="noStrike" kern="1200" dirty="0">
              <a:solidFill>
                <a:schemeClr val="tx1"/>
              </a:solidFill>
              <a:effectLst/>
              <a:latin typeface="Century Gothic" charset="0"/>
              <a:ea typeface="Century Gothic" charset="0"/>
              <a:cs typeface="Century Gothic"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990576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Century Gothic" charset="0"/>
                <a:ea typeface="Century Gothic" charset="0"/>
                <a:cs typeface="Century Gothic" charset="0"/>
              </a:rPr>
              <a:t>The Laramie Mountain Range consists of two units in southern Wyoming,</a:t>
            </a:r>
            <a:r>
              <a:rPr lang="en-US" sz="1200" b="0" i="0" u="none" strike="noStrike" kern="1200" baseline="0" dirty="0">
                <a:solidFill>
                  <a:schemeClr val="tx1"/>
                </a:solidFill>
                <a:effectLst/>
                <a:latin typeface="Century Gothic" charset="0"/>
                <a:ea typeface="Century Gothic" charset="0"/>
                <a:cs typeface="Century Gothic" charset="0"/>
              </a:rPr>
              <a:t> t</a:t>
            </a:r>
            <a:r>
              <a:rPr lang="en-US" sz="1200" b="0" i="0" u="none" strike="noStrike" kern="1200" dirty="0">
                <a:solidFill>
                  <a:schemeClr val="tx1"/>
                </a:solidFill>
                <a:effectLst/>
                <a:latin typeface="Century Gothic" charset="0"/>
                <a:ea typeface="Century Gothic" charset="0"/>
                <a:cs typeface="Century Gothic" charset="0"/>
              </a:rPr>
              <a:t>he Pole </a:t>
            </a:r>
            <a:r>
              <a:rPr lang="en-US" sz="1200" b="0" i="0" u="none" strike="noStrike" kern="1200" dirty="0" smtClean="0">
                <a:solidFill>
                  <a:schemeClr val="tx1"/>
                </a:solidFill>
                <a:effectLst/>
                <a:latin typeface="Century Gothic" charset="0"/>
                <a:ea typeface="Century Gothic" charset="0"/>
                <a:cs typeface="Century Gothic" charset="0"/>
              </a:rPr>
              <a:t>Mountain </a:t>
            </a:r>
            <a:r>
              <a:rPr lang="en-US" sz="1200" b="0" i="0" u="none" strike="noStrike" kern="1200" dirty="0">
                <a:solidFill>
                  <a:schemeClr val="tx1"/>
                </a:solidFill>
                <a:effectLst/>
                <a:latin typeface="Century Gothic" charset="0"/>
                <a:ea typeface="Century Gothic" charset="0"/>
                <a:cs typeface="Century Gothic" charset="0"/>
              </a:rPr>
              <a:t>(or Sherman) unit and Laramie Peaks unit. With such an expansive range, the area provides a multitude of ecosystem services, including year round recreational opportunities, timber harvest, wildlife habitat, and forage for livestock.</a:t>
            </a:r>
            <a:endParaRPr lang="en-US" sz="1200" b="0" dirty="0">
              <a:effectLst/>
              <a:latin typeface="Century Gothic" charset="0"/>
              <a:ea typeface="Century Gothic" charset="0"/>
              <a:cs typeface="Century Gothic" charset="0"/>
            </a:endParaRPr>
          </a:p>
          <a:p>
            <a:pPr rtl="0"/>
            <a:r>
              <a:rPr lang="en-US" sz="1200" b="0" dirty="0">
                <a:effectLst/>
                <a:latin typeface="Century Gothic" charset="0"/>
                <a:ea typeface="Century Gothic" charset="0"/>
                <a:cs typeface="Century Gothic" charset="0"/>
              </a:rPr>
              <a:t/>
            </a:r>
            <a:br>
              <a:rPr lang="en-US" sz="1200" b="0" dirty="0">
                <a:effectLst/>
                <a:latin typeface="Century Gothic" charset="0"/>
                <a:ea typeface="Century Gothic" charset="0"/>
                <a:cs typeface="Century Gothic" charset="0"/>
              </a:rPr>
            </a:br>
            <a:r>
              <a:rPr lang="en-US" sz="1200" b="0" i="0" u="none" strike="noStrike" kern="1200" dirty="0">
                <a:solidFill>
                  <a:schemeClr val="tx1"/>
                </a:solidFill>
                <a:effectLst/>
                <a:latin typeface="Century Gothic" charset="0"/>
                <a:ea typeface="Century Gothic" charset="0"/>
                <a:cs typeface="Century Gothic" charset="0"/>
              </a:rPr>
              <a:t>The study area is encompassed by WRS2 Path 34/Row 31 and focuses on areas within aspen species range (elevations of 1580 to 3200 m). The study period is between June </a:t>
            </a:r>
            <a:r>
              <a:rPr lang="en-US" sz="1200" b="0" i="0" u="none" strike="noStrike" kern="1200" dirty="0" smtClean="0">
                <a:solidFill>
                  <a:schemeClr val="tx1"/>
                </a:solidFill>
                <a:effectLst/>
                <a:latin typeface="Century Gothic" charset="0"/>
                <a:ea typeface="Century Gothic" charset="0"/>
                <a:cs typeface="Century Gothic" charset="0"/>
              </a:rPr>
              <a:t>1984 </a:t>
            </a:r>
            <a:r>
              <a:rPr lang="en-US" sz="1200" b="0" i="0" u="none" strike="noStrike" kern="1200" dirty="0">
                <a:solidFill>
                  <a:schemeClr val="tx1"/>
                </a:solidFill>
                <a:effectLst/>
                <a:latin typeface="Century Gothic" charset="0"/>
                <a:ea typeface="Century Gothic" charset="0"/>
                <a:cs typeface="Century Gothic" charset="0"/>
              </a:rPr>
              <a:t>and August 2015 during the growing season months (June to August) when fires are the most prevalent.</a:t>
            </a:r>
          </a:p>
          <a:p>
            <a:pPr rtl="0"/>
            <a:endParaRPr lang="en-US" sz="1200" b="0" i="0" u="none" strike="noStrike" kern="1200" dirty="0" smtClean="0">
              <a:solidFill>
                <a:schemeClr val="tx1"/>
              </a:solidFill>
              <a:effectLst/>
              <a:latin typeface="Century Gothic" charset="0"/>
              <a:ea typeface="Century Gothic" charset="0"/>
              <a:cs typeface="Century Gothic" charset="0"/>
            </a:endParaRPr>
          </a:p>
          <a:p>
            <a:pPr rtl="0"/>
            <a:r>
              <a:rPr lang="en-US" sz="1200" b="0" i="0" u="none" strike="noStrike" kern="1200" dirty="0" smtClean="0">
                <a:solidFill>
                  <a:schemeClr val="tx1"/>
                </a:solidFill>
                <a:effectLst/>
                <a:latin typeface="Century Gothic" charset="0"/>
                <a:ea typeface="Century Gothic" charset="0"/>
                <a:cs typeface="Century Gothic" charset="0"/>
              </a:rPr>
              <a:t>Image source: Laramie Mountains</a:t>
            </a:r>
            <a:r>
              <a:rPr lang="en-US" sz="1200" b="0" i="0" u="none" strike="noStrike" kern="1200" baseline="0" dirty="0" smtClean="0">
                <a:solidFill>
                  <a:schemeClr val="tx1"/>
                </a:solidFill>
                <a:effectLst/>
                <a:latin typeface="Century Gothic" charset="0"/>
                <a:ea typeface="Century Gothic" charset="0"/>
                <a:cs typeface="Century Gothic" charset="0"/>
              </a:rPr>
              <a:t> Ecological Forecasting Team</a:t>
            </a:r>
            <a:endParaRPr lang="en-US" sz="1200" b="0" i="0" u="none" strike="noStrike" kern="1200" dirty="0">
              <a:solidFill>
                <a:schemeClr val="tx1"/>
              </a:solidFill>
              <a:effectLst/>
              <a:latin typeface="Century Gothic" charset="0"/>
              <a:ea typeface="Century Gothic" charset="0"/>
              <a:cs typeface="Century Gothic"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090344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Our general workflow included four main stages: Data Acquisition, Data Processing, Modeling, and Analysis of Results.</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The following slides explain the components of each stage in more detail.</a:t>
            </a:r>
          </a:p>
          <a:p>
            <a:pPr rtl="0"/>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700123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Through the United States Geological Survey (USGS) </a:t>
            </a:r>
            <a:r>
              <a:rPr lang="en-US" sz="1200" b="0" i="0" u="none" strike="noStrike" kern="1200" dirty="0" err="1">
                <a:solidFill>
                  <a:schemeClr val="tx1"/>
                </a:solidFill>
                <a:effectLst/>
                <a:latin typeface="+mn-lt"/>
                <a:ea typeface="+mn-ea"/>
                <a:cs typeface="+mn-cs"/>
              </a:rPr>
              <a:t>EarthExplorer</a:t>
            </a:r>
            <a:r>
              <a:rPr lang="en-US" sz="1200" b="0" i="0" u="none" strike="noStrike" kern="1200" dirty="0">
                <a:solidFill>
                  <a:schemeClr val="tx1"/>
                </a:solidFill>
                <a:effectLst/>
                <a:latin typeface="+mn-lt"/>
                <a:ea typeface="+mn-ea"/>
                <a:cs typeface="+mn-cs"/>
              </a:rPr>
              <a:t> portal, we downloaded tiles from the Shuttle Radar Topography Mission (SRTM) digital elevation model (DEM) data for the range of our study area. Also through the </a:t>
            </a:r>
            <a:r>
              <a:rPr lang="en-US" sz="1200" b="0" i="0" u="none" strike="noStrike" kern="1200" dirty="0" err="1">
                <a:solidFill>
                  <a:schemeClr val="tx1"/>
                </a:solidFill>
                <a:effectLst/>
                <a:latin typeface="+mn-lt"/>
                <a:ea typeface="+mn-ea"/>
                <a:cs typeface="+mn-cs"/>
              </a:rPr>
              <a:t>EarthExplorer</a:t>
            </a:r>
            <a:r>
              <a:rPr lang="en-US" sz="1200" b="0" i="0" u="none" strike="noStrike" kern="1200" dirty="0">
                <a:solidFill>
                  <a:schemeClr val="tx1"/>
                </a:solidFill>
                <a:effectLst/>
                <a:latin typeface="+mn-lt"/>
                <a:ea typeface="+mn-ea"/>
                <a:cs typeface="+mn-cs"/>
              </a:rPr>
              <a:t> portal, we compiled all available Landsat 5 TM, Landsat 7 ETM+, and Landsat 8 OLI/TIRS imagery with less than 20% cloud cover for the 1984-2015 growing seasons (June through August).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Image Source:</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smtClean="0">
                <a:solidFill>
                  <a:srgbClr val="FF0000"/>
                </a:solidFill>
                <a:effectLst/>
                <a:latin typeface="+mn-lt"/>
                <a:ea typeface="+mn-ea"/>
                <a:cs typeface="+mn-cs"/>
              </a:rPr>
              <a:t>El </a:t>
            </a:r>
            <a:r>
              <a:rPr lang="en-US" sz="1200" b="0" i="0" u="none" strike="noStrike" kern="1200" baseline="0" dirty="0" err="1" smtClean="0">
                <a:solidFill>
                  <a:srgbClr val="FF0000"/>
                </a:solidFill>
                <a:effectLst/>
                <a:latin typeface="+mn-lt"/>
                <a:ea typeface="+mn-ea"/>
                <a:cs typeface="+mn-cs"/>
              </a:rPr>
              <a:t>Pensieve</a:t>
            </a:r>
            <a:r>
              <a:rPr lang="en-US" sz="1200" b="0" i="0" u="none" strike="noStrike" kern="1200" baseline="0" dirty="0" smtClean="0">
                <a:solidFill>
                  <a:srgbClr val="FF0000"/>
                </a:solidFill>
                <a:effectLst/>
                <a:latin typeface="+mn-lt"/>
                <a:ea typeface="+mn-ea"/>
                <a:cs typeface="+mn-cs"/>
              </a:rPr>
              <a:t> De </a:t>
            </a:r>
            <a:r>
              <a:rPr lang="en-US" sz="1200" b="0" i="0" u="none" strike="noStrike" kern="1200" baseline="0" dirty="0" err="1" smtClean="0">
                <a:solidFill>
                  <a:srgbClr val="FF0000"/>
                </a:solidFill>
                <a:effectLst/>
                <a:latin typeface="+mn-lt"/>
                <a:ea typeface="+mn-ea"/>
                <a:cs typeface="+mn-cs"/>
              </a:rPr>
              <a:t>Dinorider</a:t>
            </a:r>
            <a:r>
              <a:rPr lang="en-US" sz="1200" b="0" i="0" u="none" strike="noStrike" kern="1200" baseline="0" dirty="0" smtClean="0">
                <a:solidFill>
                  <a:srgbClr val="FF0000"/>
                </a:solidFill>
                <a:effectLst/>
                <a:latin typeface="+mn-lt"/>
                <a:ea typeface="+mn-ea"/>
                <a:cs typeface="+mn-cs"/>
              </a:rPr>
              <a:t>, http://dinorider.blogspot.com/2005_06_01_dinorider_archive.html, http://creativecommons.org/licenses/by-nc-nd/4.0/legalcode</a:t>
            </a:r>
            <a:endParaRPr lang="en-US" sz="1200" b="0" i="0" u="none" strike="noStrike" kern="1200" dirty="0" smtClean="0">
              <a:solidFill>
                <a:srgbClr val="FF0000"/>
              </a:solidFill>
              <a:effectLst/>
              <a:latin typeface="+mn-lt"/>
              <a:ea typeface="+mn-ea"/>
              <a:cs typeface="+mn-cs"/>
            </a:endParaRPr>
          </a:p>
          <a:p>
            <a:pPr rtl="0"/>
            <a:endParaRPr lang="en-US" b="0" dirty="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61568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USDA Forest Service, Laramie Ranger District provided us with shapefiles and metadata (point and polygon) for Administrative Boundaries, Vegetation Records, and Fire History Records within</a:t>
            </a:r>
            <a:r>
              <a:rPr lang="en-US" sz="1200" b="0" i="0" u="none" strike="noStrike" kern="1200" baseline="0" dirty="0">
                <a:solidFill>
                  <a:schemeClr val="tx1"/>
                </a:solidFill>
                <a:effectLst/>
                <a:latin typeface="+mn-lt"/>
                <a:ea typeface="+mn-ea"/>
                <a:cs typeface="+mn-cs"/>
              </a:rPr>
              <a:t> our study area extent</a:t>
            </a:r>
            <a:r>
              <a:rPr lang="en-US" sz="1200" b="0" i="0" u="none" strike="noStrike" kern="1200" dirty="0">
                <a:solidFill>
                  <a:schemeClr val="tx1"/>
                </a:solidFill>
                <a:effectLst/>
                <a:latin typeface="+mn-lt"/>
                <a:ea typeface="+mn-ea"/>
                <a:cs typeface="+mn-cs"/>
              </a:rPr>
              <a:t>. Additional vegetation and fire history records were acquired from the Landscape Fire and Resource Management Planning Tools Program (LANDFIRE) and Monitoring Trends in Burn Severity (MTBS).</a:t>
            </a:r>
            <a:endParaRPr lang="en-US" b="0" dirty="0">
              <a:effectLst/>
            </a:endParaRPr>
          </a:p>
          <a:p>
            <a:pPr rtl="0"/>
            <a:endParaRPr lang="en-US" b="0" dirty="0">
              <a:effectLst/>
            </a:endParaRPr>
          </a:p>
          <a:p>
            <a:pPr rtl="0"/>
            <a:r>
              <a:rPr lang="en-US" sz="1200" b="0" i="0" u="none" strike="noStrike" kern="1200" dirty="0" smtClean="0">
                <a:solidFill>
                  <a:schemeClr val="tx1"/>
                </a:solidFill>
                <a:effectLst/>
                <a:latin typeface="+mn-lt"/>
                <a:ea typeface="+mn-ea"/>
                <a:cs typeface="+mn-cs"/>
              </a:rPr>
              <a:t>Image </a:t>
            </a:r>
            <a:r>
              <a:rPr lang="en-US" sz="1200" b="0" i="0" u="none" strike="noStrike" kern="1200" dirty="0">
                <a:solidFill>
                  <a:schemeClr val="tx1"/>
                </a:solidFill>
                <a:effectLst/>
                <a:latin typeface="+mn-lt"/>
                <a:ea typeface="+mn-ea"/>
                <a:cs typeface="+mn-cs"/>
              </a:rPr>
              <a:t>Source: </a:t>
            </a:r>
            <a:endParaRPr lang="en-US" b="0" dirty="0">
              <a:effectLst/>
            </a:endParaRPr>
          </a:p>
          <a:p>
            <a:pPr rtl="0"/>
            <a:r>
              <a:rPr lang="en-US" sz="1200" b="0" i="0" u="none" strike="noStrike" kern="1200" dirty="0">
                <a:solidFill>
                  <a:schemeClr val="tx1"/>
                </a:solidFill>
                <a:effectLst/>
                <a:latin typeface="+mn-lt"/>
                <a:ea typeface="+mn-ea"/>
                <a:cs typeface="+mn-cs"/>
              </a:rPr>
              <a:t>http://</a:t>
            </a:r>
            <a:r>
              <a:rPr lang="en-US" sz="1200" b="0" i="0" u="none" strike="noStrike" kern="1200" dirty="0" err="1">
                <a:solidFill>
                  <a:schemeClr val="tx1"/>
                </a:solidFill>
                <a:effectLst/>
                <a:latin typeface="+mn-lt"/>
                <a:ea typeface="+mn-ea"/>
                <a:cs typeface="+mn-cs"/>
              </a:rPr>
              <a:t>www.mtbs.gov</a:t>
            </a:r>
            <a:r>
              <a:rPr lang="en-US" sz="1200" b="0" i="0" u="none" strike="noStrike" kern="1200" dirty="0">
                <a:solidFill>
                  <a:schemeClr val="tx1"/>
                </a:solidFill>
                <a:effectLst/>
                <a:latin typeface="+mn-lt"/>
                <a:ea typeface="+mn-ea"/>
                <a:cs typeface="+mn-cs"/>
              </a:rPr>
              <a:t>/data/</a:t>
            </a:r>
            <a:r>
              <a:rPr lang="en-US" sz="1200" b="0" i="0" u="none" strike="noStrike" kern="1200" dirty="0" err="1">
                <a:solidFill>
                  <a:schemeClr val="tx1"/>
                </a:solidFill>
                <a:effectLst/>
                <a:latin typeface="+mn-lt"/>
                <a:ea typeface="+mn-ea"/>
                <a:cs typeface="+mn-cs"/>
              </a:rPr>
              <a:t>individualfiredata.html</a:t>
            </a:r>
            <a:r>
              <a:rPr lang="en-US" sz="1200" b="0" i="0" u="none" strike="noStrike" kern="120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http://</a:t>
            </a:r>
            <a:r>
              <a:rPr lang="en-US" sz="1200" b="0" i="0" u="none" strike="noStrike" kern="1200" dirty="0" err="1">
                <a:solidFill>
                  <a:schemeClr val="tx1"/>
                </a:solidFill>
                <a:effectLst/>
                <a:latin typeface="+mn-lt"/>
                <a:ea typeface="+mn-ea"/>
                <a:cs typeface="+mn-cs"/>
              </a:rPr>
              <a:t>nrfirescience.org</a:t>
            </a:r>
            <a:r>
              <a:rPr lang="en-US" sz="1200" b="0" i="0" u="none" strike="noStrike" kern="1200" dirty="0">
                <a:solidFill>
                  <a:schemeClr val="tx1"/>
                </a:solidFill>
                <a:effectLst/>
                <a:latin typeface="+mn-lt"/>
                <a:ea typeface="+mn-ea"/>
                <a:cs typeface="+mn-cs"/>
              </a:rPr>
              <a:t>/event/landfire-3-customizing-data;</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http://www.fs.usda.gov/prc</a:t>
            </a:r>
            <a:endParaRPr lang="en-US" b="0" dirty="0">
              <a:effectLst/>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801790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preprocessed a</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total of </a:t>
            </a:r>
            <a:r>
              <a:rPr lang="en-US" sz="1200" b="0" i="0" u="none" strike="noStrike" kern="1200" dirty="0" smtClean="0">
                <a:solidFill>
                  <a:schemeClr val="tx1"/>
                </a:solidFill>
                <a:effectLst/>
                <a:latin typeface="+mn-lt"/>
                <a:ea typeface="+mn-ea"/>
                <a:cs typeface="+mn-cs"/>
              </a:rPr>
              <a:t>171 </a:t>
            </a:r>
            <a:r>
              <a:rPr lang="en-US" sz="1200" b="0" i="0" u="none" strike="noStrike" kern="1200" dirty="0">
                <a:solidFill>
                  <a:schemeClr val="tx1"/>
                </a:solidFill>
                <a:effectLst/>
                <a:latin typeface="+mn-lt"/>
                <a:ea typeface="+mn-ea"/>
                <a:cs typeface="+mn-cs"/>
              </a:rPr>
              <a:t>downloaded images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with</a:t>
            </a:r>
            <a:r>
              <a:rPr lang="en-US" sz="1200" b="0" i="0" u="none" strike="noStrike" kern="1200" baseline="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LandsatLinkr</a:t>
            </a:r>
            <a:r>
              <a:rPr lang="en-US" sz="1200" b="0" i="0" u="none" strike="noStrike" kern="1200" dirty="0">
                <a:solidFill>
                  <a:schemeClr val="tx1"/>
                </a:solidFill>
                <a:effectLst/>
                <a:latin typeface="+mn-lt"/>
                <a:ea typeface="+mn-ea"/>
                <a:cs typeface="+mn-cs"/>
              </a:rPr>
              <a:t>, an automated system that creates spectrally consistent Landsat imagery across </a:t>
            </a:r>
            <a:r>
              <a:rPr lang="en-US" sz="1200" b="0" i="0" u="none" strike="noStrike" kern="1200" dirty="0" smtClean="0">
                <a:solidFill>
                  <a:schemeClr val="tx1"/>
                </a:solidFill>
                <a:effectLst/>
                <a:latin typeface="+mn-lt"/>
                <a:ea typeface="+mn-ea"/>
                <a:cs typeface="+mn-cs"/>
              </a:rPr>
              <a:t>SRTM, TM</a:t>
            </a:r>
            <a:r>
              <a:rPr lang="en-US" sz="1200" b="0" i="0" u="none" strike="noStrike" kern="1200" dirty="0">
                <a:solidFill>
                  <a:schemeClr val="tx1"/>
                </a:solidFill>
                <a:effectLst/>
                <a:latin typeface="+mn-lt"/>
                <a:ea typeface="+mn-ea"/>
                <a:cs typeface="+mn-cs"/>
              </a:rPr>
              <a:t>, ETM+, and OLI sensors. A specific breakdown of the collected</a:t>
            </a:r>
            <a:r>
              <a:rPr lang="en-US" sz="1200" b="0" i="0" u="none" strike="noStrike" kern="1200" baseline="0" dirty="0">
                <a:solidFill>
                  <a:schemeClr val="tx1"/>
                </a:solidFill>
                <a:effectLst/>
                <a:latin typeface="+mn-lt"/>
                <a:ea typeface="+mn-ea"/>
                <a:cs typeface="+mn-cs"/>
              </a:rPr>
              <a:t> imagery</a:t>
            </a:r>
            <a:r>
              <a:rPr lang="en-US" sz="1200" b="0" i="0" u="none" strike="noStrike" kern="1200" dirty="0">
                <a:solidFill>
                  <a:schemeClr val="tx1"/>
                </a:solidFill>
                <a:effectLst/>
                <a:latin typeface="+mn-lt"/>
                <a:ea typeface="+mn-ea"/>
                <a:cs typeface="+mn-cs"/>
              </a:rPr>
              <a:t> can be see in the table.</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The tiles of SRTM elevation data were mosaicked together to create a digital elevation map of the area using the </a:t>
            </a:r>
            <a:r>
              <a:rPr lang="en-US" sz="1200" b="0" i="0" u="none" strike="noStrike" kern="1200" dirty="0" err="1">
                <a:solidFill>
                  <a:schemeClr val="tx1"/>
                </a:solidFill>
                <a:effectLst/>
                <a:latin typeface="+mn-lt"/>
                <a:ea typeface="+mn-ea"/>
                <a:cs typeface="+mn-cs"/>
              </a:rPr>
              <a:t>LandsatLinkr</a:t>
            </a:r>
            <a:r>
              <a:rPr lang="en-US" sz="1200" b="0" i="0" u="none" strike="noStrike" kern="1200" dirty="0">
                <a:solidFill>
                  <a:schemeClr val="tx1"/>
                </a:solidFill>
                <a:effectLst/>
                <a:latin typeface="+mn-lt"/>
                <a:ea typeface="+mn-ea"/>
                <a:cs typeface="+mn-cs"/>
              </a:rPr>
              <a:t> package in the R statistical computing language and environment. Aspen in the intermountain west typically occur between 1,500 m and 3,200 m in elevation. The study site for this project was determined by excluding locations with elevation values outside of this range. Processing of SRTM data was performed in QGIS Desktop version 2.12.1.</a:t>
            </a:r>
          </a:p>
          <a:p>
            <a:pPr rtl="0"/>
            <a:endParaRPr lang="en-US" b="0" dirty="0">
              <a:effectLst/>
            </a:endParaRPr>
          </a:p>
          <a:p>
            <a:pPr rtl="0"/>
            <a:r>
              <a:rPr lang="en-US" sz="1200" b="0" i="0" u="none" strike="noStrike" kern="1200" dirty="0">
                <a:solidFill>
                  <a:schemeClr val="tx1"/>
                </a:solidFill>
                <a:effectLst/>
                <a:latin typeface="+mn-lt"/>
                <a:ea typeface="+mn-ea"/>
                <a:cs typeface="+mn-cs"/>
              </a:rPr>
              <a:t>Data downloaded from </a:t>
            </a:r>
            <a:r>
              <a:rPr lang="en-US" sz="1200" b="0" i="0" u="none" strike="noStrike" kern="1200" dirty="0" err="1">
                <a:solidFill>
                  <a:schemeClr val="tx1"/>
                </a:solidFill>
                <a:effectLst/>
                <a:latin typeface="+mn-lt"/>
                <a:ea typeface="+mn-ea"/>
                <a:cs typeface="+mn-cs"/>
              </a:rPr>
              <a:t>EarthExplorer</a:t>
            </a:r>
            <a:r>
              <a:rPr lang="en-US" sz="1200" b="0" i="0" u="none" strike="noStrike" kern="1200" dirty="0">
                <a:solidFill>
                  <a:schemeClr val="tx1"/>
                </a:solidFill>
                <a:effectLst/>
                <a:latin typeface="+mn-lt"/>
                <a:ea typeface="+mn-ea"/>
                <a:cs typeface="+mn-cs"/>
              </a:rPr>
              <a:t> were decompressed, stacked, resampled, and </a:t>
            </a:r>
            <a:r>
              <a:rPr lang="en-US" sz="1200" b="0" i="0" u="none" strike="noStrike" kern="1200" dirty="0" err="1">
                <a:solidFill>
                  <a:schemeClr val="tx1"/>
                </a:solidFill>
                <a:effectLst/>
                <a:latin typeface="+mn-lt"/>
                <a:ea typeface="+mn-ea"/>
                <a:cs typeface="+mn-cs"/>
              </a:rPr>
              <a:t>reprojected</a:t>
            </a:r>
            <a:r>
              <a:rPr lang="en-US" sz="1200" b="0" i="0" u="none" strike="noStrike" kern="1200" dirty="0">
                <a:solidFill>
                  <a:schemeClr val="tx1"/>
                </a:solidFill>
                <a:effectLst/>
                <a:latin typeface="+mn-lt"/>
                <a:ea typeface="+mn-ea"/>
                <a:cs typeface="+mn-cs"/>
              </a:rPr>
              <a:t> within </a:t>
            </a:r>
            <a:r>
              <a:rPr lang="en-US" sz="1200" b="0" i="0" u="none" strike="noStrike" kern="1200" dirty="0" err="1">
                <a:solidFill>
                  <a:schemeClr val="tx1"/>
                </a:solidFill>
                <a:effectLst/>
                <a:latin typeface="+mn-lt"/>
                <a:ea typeface="+mn-ea"/>
                <a:cs typeface="+mn-cs"/>
              </a:rPr>
              <a:t>LandsatLinkr</a:t>
            </a:r>
            <a:r>
              <a:rPr lang="en-US" sz="1200" b="0" i="0" u="none" strike="noStrike" kern="1200" dirty="0">
                <a:solidFill>
                  <a:schemeClr val="tx1"/>
                </a:solidFill>
                <a:effectLst/>
                <a:latin typeface="+mn-lt"/>
                <a:ea typeface="+mn-ea"/>
                <a:cs typeface="+mn-cs"/>
              </a:rPr>
              <a:t>. Tasseled-cap indices were calculated for each TM and ETM+ image. OLI data were spectrally calibrated to ETM+ data, and annual cloud-free composite images were generated as stand-alone outputs, as well as a time</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series stack consisting of all annual cloud-free image composites.</a:t>
            </a:r>
          </a:p>
          <a:p>
            <a:pPr rtl="0"/>
            <a:endParaRPr lang="en-US" b="0" dirty="0">
              <a:effectLst/>
            </a:endParaRPr>
          </a:p>
          <a:p>
            <a:pPr rtl="0"/>
            <a:r>
              <a:rPr lang="en-US" sz="1200" b="0" i="0" u="none" strike="noStrike" kern="1200" dirty="0">
                <a:solidFill>
                  <a:schemeClr val="tx1"/>
                </a:solidFill>
                <a:effectLst/>
                <a:latin typeface="+mn-lt"/>
                <a:ea typeface="+mn-ea"/>
                <a:cs typeface="+mn-cs"/>
              </a:rPr>
              <a:t>Annual composites for each year were mosaicked together for each year. Locations outside of the study area were masked, and the resulting image stack was used for subsequent data analysis. </a:t>
            </a:r>
            <a:endParaRPr lang="en-US" b="0" dirty="0">
              <a:effectLst/>
            </a:endParaRPr>
          </a:p>
          <a:p>
            <a:pPr rtl="0"/>
            <a:r>
              <a:rPr lang="en-US" b="0" dirty="0">
                <a:effectLst/>
              </a:rPr>
              <a:t/>
            </a:r>
            <a:br>
              <a:rPr lang="en-US" b="0" dirty="0">
                <a:effectLst/>
              </a:rPr>
            </a:br>
            <a:r>
              <a:rPr lang="en-US" b="0" dirty="0">
                <a:effectLst/>
              </a:rPr>
              <a:t/>
            </a:r>
            <a:br>
              <a:rPr lang="en-US" b="0" dirty="0">
                <a:effectLst/>
              </a:rPr>
            </a:br>
            <a:r>
              <a:rPr lang="en-US" sz="1200" b="0" i="0" u="none" strike="noStrike" kern="1200" dirty="0">
                <a:solidFill>
                  <a:schemeClr val="tx1"/>
                </a:solidFill>
                <a:effectLst/>
                <a:latin typeface="+mn-lt"/>
                <a:ea typeface="+mn-ea"/>
                <a:cs typeface="+mn-cs"/>
              </a:rPr>
              <a:t>Image Source: http://landsatlinkr.jdbcode.com/</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541366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 variety of different tools were used to model our final </a:t>
            </a:r>
            <a:r>
              <a:rPr lang="en-US" sz="1200" b="0" i="0" u="none" strike="noStrike" kern="1200" dirty="0" smtClean="0">
                <a:solidFill>
                  <a:schemeClr val="tx1"/>
                </a:solidFill>
                <a:effectLst/>
                <a:latin typeface="+mn-lt"/>
                <a:ea typeface="+mn-ea"/>
                <a:cs typeface="+mn-cs"/>
              </a:rPr>
              <a:t>results.</a:t>
            </a:r>
            <a:r>
              <a:rPr lang="en-US" sz="1200" b="0" i="0" u="none" strike="noStrike" kern="1200" baseline="0" dirty="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To </a:t>
            </a:r>
            <a:r>
              <a:rPr lang="en-US" sz="1200" b="0" i="0" u="none" strike="noStrike" kern="1200" dirty="0">
                <a:solidFill>
                  <a:schemeClr val="tx1"/>
                </a:solidFill>
                <a:effectLst/>
                <a:latin typeface="+mn-lt"/>
                <a:ea typeface="+mn-ea"/>
                <a:cs typeface="+mn-cs"/>
              </a:rPr>
              <a:t>identify fire history in the yearly composites, </a:t>
            </a:r>
            <a:r>
              <a:rPr lang="en-US" sz="1200" b="0" i="0" u="none" strike="noStrike" kern="1200" dirty="0" smtClean="0">
                <a:solidFill>
                  <a:schemeClr val="tx1"/>
                </a:solidFill>
                <a:effectLst/>
                <a:latin typeface="+mn-lt"/>
                <a:ea typeface="+mn-ea"/>
                <a:cs typeface="+mn-cs"/>
              </a:rPr>
              <a:t>supervised </a:t>
            </a:r>
            <a:r>
              <a:rPr lang="en-US" sz="1200" b="0" i="0" u="none" strike="noStrike" kern="1200" dirty="0">
                <a:solidFill>
                  <a:schemeClr val="tx1"/>
                </a:solidFill>
                <a:effectLst/>
                <a:latin typeface="+mn-lt"/>
                <a:ea typeface="+mn-ea"/>
                <a:cs typeface="+mn-cs"/>
              </a:rPr>
              <a:t>and unsupervised </a:t>
            </a:r>
            <a:r>
              <a:rPr lang="en-US" sz="1200" b="0" i="0" u="none" strike="noStrike" kern="1200" dirty="0" smtClean="0">
                <a:solidFill>
                  <a:schemeClr val="tx1"/>
                </a:solidFill>
                <a:effectLst/>
                <a:latin typeface="+mn-lt"/>
                <a:ea typeface="+mn-ea"/>
                <a:cs typeface="+mn-cs"/>
              </a:rPr>
              <a:t>classifications were </a:t>
            </a:r>
            <a:r>
              <a:rPr lang="en-US" sz="1200" b="0" i="0" u="none" strike="noStrike" kern="1200" dirty="0">
                <a:solidFill>
                  <a:schemeClr val="tx1"/>
                </a:solidFill>
                <a:effectLst/>
                <a:latin typeface="+mn-lt"/>
                <a:ea typeface="+mn-ea"/>
                <a:cs typeface="+mn-cs"/>
              </a:rPr>
              <a:t>performed with the same training </a:t>
            </a:r>
            <a:r>
              <a:rPr lang="en-US" sz="1200" b="0" i="0" u="none" strike="noStrike" kern="1200" dirty="0" smtClean="0">
                <a:solidFill>
                  <a:schemeClr val="tx1"/>
                </a:solidFill>
                <a:effectLst/>
                <a:latin typeface="+mn-lt"/>
                <a:ea typeface="+mn-ea"/>
                <a:cs typeface="+mn-cs"/>
              </a:rPr>
              <a:t>data.</a:t>
            </a:r>
            <a:r>
              <a:rPr lang="en-US" sz="1200" b="0" i="0" u="none" strike="noStrike" kern="1200" baseline="0" dirty="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A </a:t>
            </a:r>
            <a:r>
              <a:rPr lang="en-US" sz="1200" b="0" i="0" u="none" strike="noStrike" kern="1200" dirty="0">
                <a:solidFill>
                  <a:schemeClr val="tx1"/>
                </a:solidFill>
                <a:effectLst/>
                <a:latin typeface="+mn-lt"/>
                <a:ea typeface="+mn-ea"/>
                <a:cs typeface="+mn-cs"/>
              </a:rPr>
              <a:t>downloaded tool, called the Fire Regime Condition Class Mapping Tool, was utilized to detect and map fire frequency within our study </a:t>
            </a:r>
            <a:r>
              <a:rPr lang="en-US" sz="1200" b="0" i="0" u="none" strike="noStrike" kern="1200" dirty="0" smtClean="0">
                <a:solidFill>
                  <a:schemeClr val="tx1"/>
                </a:solidFill>
                <a:effectLst/>
                <a:latin typeface="+mn-lt"/>
                <a:ea typeface="+mn-ea"/>
                <a:cs typeface="+mn-cs"/>
              </a:rPr>
              <a:t>area.</a:t>
            </a:r>
            <a:r>
              <a:rPr lang="en-US" sz="1200" b="0" i="0" u="none" strike="noStrike" kern="1200" baseline="0" dirty="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And </a:t>
            </a:r>
            <a:r>
              <a:rPr lang="en-US" sz="1200" b="0" i="0" u="none" strike="noStrike" kern="1200" dirty="0">
                <a:solidFill>
                  <a:schemeClr val="tx1"/>
                </a:solidFill>
                <a:effectLst/>
                <a:latin typeface="+mn-lt"/>
                <a:ea typeface="+mn-ea"/>
                <a:cs typeface="+mn-cs"/>
              </a:rPr>
              <a:t>lastly, fire susceptibility was calculated with the use of a cluster analysis</a:t>
            </a:r>
            <a:r>
              <a:rPr lang="en-US" sz="1200" b="0" i="0" u="none" strike="noStrike" kern="1200" dirty="0" smtClean="0">
                <a:solidFill>
                  <a:schemeClr val="tx1"/>
                </a:solidFill>
                <a:effectLst/>
                <a:latin typeface="+mn-lt"/>
                <a:ea typeface="+mn-ea"/>
                <a:cs typeface="+mn-cs"/>
              </a:rPr>
              <a:t>.</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31658692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50020" b="11270"/>
          <a:stretch/>
        </p:blipFill>
        <p:spPr>
          <a:xfrm>
            <a:off x="-1" y="4612943"/>
            <a:ext cx="9144000" cy="2245057"/>
          </a:xfrm>
          <a:prstGeom prst="rect">
            <a:avLst/>
          </a:prstGeom>
        </p:spPr>
      </p:pic>
      <p:pic>
        <p:nvPicPr>
          <p:cNvPr id="2"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9471" y="1370901"/>
            <a:ext cx="914400" cy="914400"/>
          </a:xfrm>
          <a:prstGeom prst="rect">
            <a:avLst/>
          </a:prstGeom>
        </p:spPr>
      </p:pic>
      <p:cxnSp>
        <p:nvCxnSpPr>
          <p:cNvPr id="13" name="author rule"/>
          <p:cNvCxnSpPr/>
          <p:nvPr userDrawn="1"/>
        </p:nvCxnSpPr>
        <p:spPr>
          <a:xfrm>
            <a:off x="228600" y="3136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332453"/>
            <a:ext cx="8686799" cy="740664"/>
          </a:xfrm>
        </p:spPr>
        <p:txBody>
          <a:bodyPr>
            <a:normAutofit/>
          </a:bodyPr>
          <a:lstStyle>
            <a:lvl1pPr marL="0" indent="0" algn="ctr">
              <a:buNone/>
              <a:defRPr sz="2800" i="1" baseline="0"/>
            </a:lvl1pPr>
          </a:lstStyle>
          <a:p>
            <a:pPr lvl="0"/>
            <a:r>
              <a:rPr lang="en-US" dirty="0"/>
              <a:t>Subtitle Here</a:t>
            </a:r>
          </a:p>
        </p:txBody>
      </p:sp>
      <p:sp>
        <p:nvSpPr>
          <p:cNvPr id="12" name="Project Title"/>
          <p:cNvSpPr>
            <a:spLocks noGrp="1"/>
          </p:cNvSpPr>
          <p:nvPr>
            <p:ph type="body" sz="quarter" idx="10" hasCustomPrompt="1"/>
          </p:nvPr>
        </p:nvSpPr>
        <p:spPr>
          <a:xfrm>
            <a:off x="1173871" y="1344612"/>
            <a:ext cx="7741528" cy="940689"/>
          </a:xfrm>
        </p:spPr>
        <p:txBody>
          <a:bodyPr anchor="b">
            <a:noAutofit/>
          </a:bodyPr>
          <a:lstStyle>
            <a:lvl1pPr marL="0" indent="0" algn="l">
              <a:buNone/>
              <a:defRPr sz="4800" b="1" baseline="0">
                <a:solidFill>
                  <a:schemeClr val="accent1"/>
                </a:solidFill>
              </a:defRPr>
            </a:lvl1pPr>
          </a:lstStyle>
          <a:p>
            <a:pPr lvl="0"/>
            <a:r>
              <a:rPr lang="en-US" dirty="0"/>
              <a:t>Main Project Title Here</a:t>
            </a:r>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a:solidFill>
                  <a:schemeClr val="bg2">
                    <a:lumMod val="75000"/>
                  </a:schemeClr>
                </a:solidFill>
                <a:latin typeface="Century Gothic" panose="020B0502020202020204" pitchFamily="34" charset="0"/>
              </a:rPr>
              <a:t>Acknowledgements</a:t>
            </a: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a:solidFill>
                  <a:schemeClr val="bg2">
                    <a:lumMod val="75000"/>
                  </a:schemeClr>
                </a:solidFill>
                <a:latin typeface="Century Gothic" panose="020B0502020202020204" pitchFamily="34" charset="0"/>
              </a:rPr>
              <a:t>Acknowledgements</a:t>
            </a: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a:t>Body Text Here</a:t>
            </a:r>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a:t>Body Text Here</a:t>
            </a:r>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a:t>Spell out the components</a:t>
            </a:r>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a:t>ACRONYM</a:t>
            </a:r>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a:t>Point elaboration</a:t>
            </a:r>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a:t>Section Head</a:t>
            </a:r>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a:t>Point elaboration</a:t>
            </a:r>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a:t>Point elaboration</a:t>
            </a:r>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4/7/2016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3.png"/><Relationship Id="rId4" Type="http://schemas.microsoft.com/office/2007/relationships/hdphoto" Target="../media/hdphoto4.wdp"/><Relationship Id="rId9"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8.jpe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tiff"/><Relationship Id="rId5" Type="http://schemas.openxmlformats.org/officeDocument/2006/relationships/image" Target="../media/image8.emf"/><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3.wdp"/><Relationship Id="rId3" Type="http://schemas.openxmlformats.org/officeDocument/2006/relationships/image" Target="../media/image17.pn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tiff"/><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73871" y="1241946"/>
            <a:ext cx="7741528" cy="1043355"/>
          </a:xfrm>
        </p:spPr>
        <p:txBody>
          <a:bodyPr>
            <a:normAutofit fontScale="77500" lnSpcReduction="20000"/>
          </a:bodyPr>
          <a:lstStyle/>
          <a:p>
            <a:pPr algn="ctr"/>
            <a:r>
              <a:rPr lang="en-US" dirty="0"/>
              <a:t>Laramie Mountains</a:t>
            </a:r>
          </a:p>
          <a:p>
            <a:pPr algn="ctr"/>
            <a:r>
              <a:rPr lang="en-US" dirty="0"/>
              <a:t>Ecological Forecasting</a:t>
            </a:r>
          </a:p>
        </p:txBody>
      </p:sp>
      <p:sp>
        <p:nvSpPr>
          <p:cNvPr id="9" name="Text Placeholder 8"/>
          <p:cNvSpPr>
            <a:spLocks noGrp="1"/>
          </p:cNvSpPr>
          <p:nvPr>
            <p:ph type="body" sz="quarter" idx="17"/>
          </p:nvPr>
        </p:nvSpPr>
        <p:spPr/>
        <p:txBody>
          <a:bodyPr>
            <a:normAutofit fontScale="92500" lnSpcReduction="10000"/>
          </a:bodyPr>
          <a:lstStyle/>
          <a:p>
            <a:r>
              <a:rPr lang="en-US" dirty="0"/>
              <a:t>Mapping Fire History in the Laramie Mountain Range, Wyoming with a 31-Year Landsat Time Series</a:t>
            </a:r>
          </a:p>
        </p:txBody>
      </p:sp>
      <p:sp>
        <p:nvSpPr>
          <p:cNvPr id="11" name="Text Placeholder 2"/>
          <p:cNvSpPr txBox="1">
            <a:spLocks/>
          </p:cNvSpPr>
          <p:nvPr/>
        </p:nvSpPr>
        <p:spPr>
          <a:xfrm>
            <a:off x="228599" y="3569733"/>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buFont typeface="Arial" panose="020B0604020202020204" pitchFamily="34" charset="0"/>
              <a:buNone/>
            </a:pPr>
            <a:r>
              <a:rPr lang="en-US" sz="1600" dirty="0">
                <a:solidFill>
                  <a:srgbClr val="767171"/>
                </a:solidFill>
              </a:rPr>
              <a:t>Stephanie </a:t>
            </a:r>
            <a:r>
              <a:rPr lang="en-US" sz="1600" dirty="0" err="1">
                <a:solidFill>
                  <a:srgbClr val="767171"/>
                </a:solidFill>
              </a:rPr>
              <a:t>Krail</a:t>
            </a:r>
            <a:r>
              <a:rPr lang="en-US" sz="1600" dirty="0">
                <a:solidFill>
                  <a:srgbClr val="767171"/>
                </a:solidFill>
              </a:rPr>
              <a:t> (Project Lead)</a:t>
            </a:r>
          </a:p>
        </p:txBody>
      </p:sp>
      <p:sp>
        <p:nvSpPr>
          <p:cNvPr id="19" name="Text Placeholder 2"/>
          <p:cNvSpPr txBox="1">
            <a:spLocks/>
          </p:cNvSpPr>
          <p:nvPr/>
        </p:nvSpPr>
        <p:spPr>
          <a:xfrm>
            <a:off x="228600" y="3958920"/>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buFont typeface="Arial" panose="020B0604020202020204" pitchFamily="34" charset="0"/>
              <a:buNone/>
            </a:pPr>
            <a:r>
              <a:rPr lang="en-US" sz="1600" dirty="0">
                <a:solidFill>
                  <a:srgbClr val="767171"/>
                </a:solidFill>
              </a:rPr>
              <a:t>Aubrey </a:t>
            </a:r>
            <a:r>
              <a:rPr lang="en-US" sz="1600" dirty="0" err="1">
                <a:solidFill>
                  <a:srgbClr val="767171"/>
                </a:solidFill>
              </a:rPr>
              <a:t>Hilte</a:t>
            </a:r>
            <a:endParaRPr lang="en-US" sz="1600" dirty="0">
              <a:solidFill>
                <a:srgbClr val="767171"/>
              </a:solidFill>
            </a:endParaRPr>
          </a:p>
        </p:txBody>
      </p:sp>
      <p:sp>
        <p:nvSpPr>
          <p:cNvPr id="21" name="Text Placeholder 2"/>
          <p:cNvSpPr txBox="1">
            <a:spLocks/>
          </p:cNvSpPr>
          <p:nvPr/>
        </p:nvSpPr>
        <p:spPr>
          <a:xfrm>
            <a:off x="4665612" y="3571497"/>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Font typeface="Arial" panose="020B0604020202020204" pitchFamily="34" charset="0"/>
              <a:buNone/>
            </a:pPr>
            <a:r>
              <a:rPr lang="en-US" sz="1600" dirty="0">
                <a:solidFill>
                  <a:srgbClr val="767171"/>
                </a:solidFill>
              </a:rPr>
              <a:t>Alexa Grafton</a:t>
            </a:r>
          </a:p>
        </p:txBody>
      </p:sp>
      <p:sp>
        <p:nvSpPr>
          <p:cNvPr id="22" name="Text Placeholder 2"/>
          <p:cNvSpPr txBox="1">
            <a:spLocks/>
          </p:cNvSpPr>
          <p:nvPr/>
        </p:nvSpPr>
        <p:spPr>
          <a:xfrm>
            <a:off x="4665612" y="3960684"/>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Font typeface="Arial" panose="020B0604020202020204" pitchFamily="34" charset="0"/>
              <a:buNone/>
            </a:pPr>
            <a:r>
              <a:rPr lang="en-US" sz="1600" dirty="0">
                <a:solidFill>
                  <a:srgbClr val="767171"/>
                </a:solidFill>
              </a:rPr>
              <a:t>Darin Schulte</a:t>
            </a:r>
          </a:p>
        </p:txBody>
      </p:sp>
    </p:spTree>
    <p:extLst>
      <p:ext uri="{BB962C8B-B14F-4D97-AF65-F5344CB8AC3E}">
        <p14:creationId xmlns:p14="http://schemas.microsoft.com/office/powerpoint/2010/main" val="744866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txBox="1">
            <a:spLocks/>
          </p:cNvSpPr>
          <p:nvPr/>
        </p:nvSpPr>
        <p:spPr>
          <a:xfrm>
            <a:off x="4572000" y="2041970"/>
            <a:ext cx="4374776" cy="33741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dirty="0">
                <a:solidFill>
                  <a:schemeClr val="accent1"/>
                </a:solidFill>
              </a:rPr>
              <a:t>Burn scar classification </a:t>
            </a:r>
            <a:r>
              <a:rPr lang="en-US" dirty="0"/>
              <a:t>maps identifying fire affected pixels</a:t>
            </a:r>
          </a:p>
          <a:p>
            <a:pPr>
              <a:spcBef>
                <a:spcPts val="0"/>
              </a:spcBef>
            </a:pPr>
            <a:endParaRPr lang="en-US" dirty="0"/>
          </a:p>
          <a:p>
            <a:pPr>
              <a:spcBef>
                <a:spcPts val="0"/>
              </a:spcBef>
            </a:pPr>
            <a:r>
              <a:rPr lang="en-US" b="1" dirty="0">
                <a:solidFill>
                  <a:schemeClr val="accent1"/>
                </a:solidFill>
              </a:rPr>
              <a:t>Fire frequency map</a:t>
            </a:r>
          </a:p>
          <a:p>
            <a:pPr>
              <a:spcBef>
                <a:spcPts val="0"/>
              </a:spcBef>
            </a:pPr>
            <a:endParaRPr lang="en-US" dirty="0"/>
          </a:p>
          <a:p>
            <a:pPr>
              <a:spcBef>
                <a:spcPts val="0"/>
              </a:spcBef>
            </a:pPr>
            <a:r>
              <a:rPr lang="en-US" b="1" dirty="0">
                <a:solidFill>
                  <a:schemeClr val="accent1"/>
                </a:solidFill>
              </a:rPr>
              <a:t>Fire susceptibility mapping </a:t>
            </a:r>
            <a:r>
              <a:rPr lang="en-US" dirty="0"/>
              <a:t>with a nearest-neighbors approach</a:t>
            </a:r>
          </a:p>
        </p:txBody>
      </p:sp>
      <p:pic>
        <p:nvPicPr>
          <p:cNvPr id="4" name="Picture 3"/>
          <p:cNvPicPr>
            <a:picLocks noChangeAspect="1"/>
          </p:cNvPicPr>
          <p:nvPr/>
        </p:nvPicPr>
        <p:blipFill rotWithShape="1">
          <a:blip r:embed="rId3"/>
          <a:srcRect l="65046"/>
          <a:stretch/>
        </p:blipFill>
        <p:spPr>
          <a:xfrm>
            <a:off x="-71718" y="2"/>
            <a:ext cx="4261580" cy="6857998"/>
          </a:xfrm>
          <a:prstGeom prst="rect">
            <a:avLst/>
          </a:prstGeom>
        </p:spPr>
      </p:pic>
      <p:sp>
        <p:nvSpPr>
          <p:cNvPr id="3" name="Text Placeholder 2"/>
          <p:cNvSpPr>
            <a:spLocks noGrp="1"/>
          </p:cNvSpPr>
          <p:nvPr>
            <p:ph type="body" sz="quarter" idx="10"/>
          </p:nvPr>
        </p:nvSpPr>
        <p:spPr>
          <a:xfrm>
            <a:off x="4572000" y="357170"/>
            <a:ext cx="3566160" cy="665797"/>
          </a:xfrm>
        </p:spPr>
        <p:txBody>
          <a:bodyPr/>
          <a:lstStyle/>
          <a:p>
            <a:r>
              <a:rPr lang="en-US" dirty="0"/>
              <a:t>Results</a:t>
            </a:r>
          </a:p>
        </p:txBody>
      </p:sp>
      <p:grpSp>
        <p:nvGrpSpPr>
          <p:cNvPr id="9" name="Group 8"/>
          <p:cNvGrpSpPr/>
          <p:nvPr/>
        </p:nvGrpSpPr>
        <p:grpSpPr>
          <a:xfrm>
            <a:off x="2802549" y="5799329"/>
            <a:ext cx="834863" cy="843170"/>
            <a:chOff x="1914287" y="4750099"/>
            <a:chExt cx="834863" cy="843170"/>
          </a:xfrm>
        </p:grpSpPr>
        <p:sp>
          <p:nvSpPr>
            <p:cNvPr id="27" name="Oval 26"/>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28" name="Group 27"/>
            <p:cNvGrpSpPr/>
            <p:nvPr/>
          </p:nvGrpSpPr>
          <p:grpSpPr>
            <a:xfrm>
              <a:off x="1914287" y="4750099"/>
              <a:ext cx="834863" cy="843170"/>
              <a:chOff x="1914287" y="4750099"/>
              <a:chExt cx="834863" cy="843170"/>
            </a:xfrm>
          </p:grpSpPr>
          <p:sp>
            <p:nvSpPr>
              <p:cNvPr id="29" name="Parallelogram 28"/>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0" name="Parallelogram 29"/>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1" name="Parallelogram 30"/>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sp>
        <p:nvSpPr>
          <p:cNvPr id="25" name="Oval 24"/>
          <p:cNvSpPr/>
          <p:nvPr/>
        </p:nvSpPr>
        <p:spPr>
          <a:xfrm>
            <a:off x="624549" y="5855084"/>
            <a:ext cx="719137" cy="719137"/>
          </a:xfrm>
          <a:prstGeom prst="ellipse">
            <a:avLst/>
          </a:prstGeom>
          <a:solidFill>
            <a:srgbClr val="FFFFFF">
              <a:alpha val="40000"/>
            </a:srgbClr>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11" name="Group 10"/>
          <p:cNvGrpSpPr/>
          <p:nvPr/>
        </p:nvGrpSpPr>
        <p:grpSpPr>
          <a:xfrm>
            <a:off x="5307717" y="5834921"/>
            <a:ext cx="992453" cy="772620"/>
            <a:chOff x="2792371" y="4750987"/>
            <a:chExt cx="992453" cy="772620"/>
          </a:xfrm>
        </p:grpSpPr>
        <p:sp>
          <p:nvSpPr>
            <p:cNvPr id="20" name="Oval 19"/>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21" name="Group 20"/>
            <p:cNvGrpSpPr/>
            <p:nvPr/>
          </p:nvGrpSpPr>
          <p:grpSpPr>
            <a:xfrm>
              <a:off x="2792371" y="4750987"/>
              <a:ext cx="992453" cy="751261"/>
              <a:chOff x="3823957" y="4812116"/>
              <a:chExt cx="992453" cy="751261"/>
            </a:xfrm>
            <a:noFill/>
          </p:grpSpPr>
          <p:sp>
            <p:nvSpPr>
              <p:cNvPr id="22" name="Freeform 21"/>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23" name="Straight Connector 22"/>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24" name="Straight Connector 23"/>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12" name="Group 11"/>
          <p:cNvGrpSpPr/>
          <p:nvPr/>
        </p:nvGrpSpPr>
        <p:grpSpPr>
          <a:xfrm>
            <a:off x="7747128" y="5908411"/>
            <a:ext cx="834864" cy="761511"/>
            <a:chOff x="4328234" y="4794272"/>
            <a:chExt cx="834864" cy="761511"/>
          </a:xfrm>
        </p:grpSpPr>
        <p:sp>
          <p:nvSpPr>
            <p:cNvPr id="13" name="Oval 12"/>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14" name="Group 13"/>
            <p:cNvGrpSpPr/>
            <p:nvPr/>
          </p:nvGrpSpPr>
          <p:grpSpPr>
            <a:xfrm>
              <a:off x="4328234" y="4864480"/>
              <a:ext cx="834864" cy="691303"/>
              <a:chOff x="7558911" y="718795"/>
              <a:chExt cx="834864" cy="691303"/>
            </a:xfrm>
          </p:grpSpPr>
          <p:sp>
            <p:nvSpPr>
              <p:cNvPr id="15" name="Parallelogram 14"/>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16" name="Teardrop 15"/>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17" name="Oval 16"/>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18" name="Straight Connector 17"/>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19" name="Straight Connector 18"/>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nvGrpSpPr>
          <p:cNvPr id="32" name="Group 31"/>
          <p:cNvGrpSpPr/>
          <p:nvPr/>
        </p:nvGrpSpPr>
        <p:grpSpPr>
          <a:xfrm>
            <a:off x="562007" y="5799329"/>
            <a:ext cx="8019985" cy="870593"/>
            <a:chOff x="964228" y="4327719"/>
            <a:chExt cx="8019985" cy="870593"/>
          </a:xfrm>
        </p:grpSpPr>
        <p:grpSp>
          <p:nvGrpSpPr>
            <p:cNvPr id="33" name="Group 32"/>
            <p:cNvGrpSpPr/>
            <p:nvPr/>
          </p:nvGrpSpPr>
          <p:grpSpPr>
            <a:xfrm>
              <a:off x="3204770" y="4327719"/>
              <a:ext cx="834863" cy="843170"/>
              <a:chOff x="1914287" y="4750099"/>
              <a:chExt cx="834863" cy="843170"/>
            </a:xfrm>
          </p:grpSpPr>
          <p:sp>
            <p:nvSpPr>
              <p:cNvPr id="51" name="Oval 50"/>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2" name="Group 51"/>
              <p:cNvGrpSpPr/>
              <p:nvPr/>
            </p:nvGrpSpPr>
            <p:grpSpPr>
              <a:xfrm>
                <a:off x="1914287" y="4750099"/>
                <a:ext cx="834863" cy="843170"/>
                <a:chOff x="1914287" y="4750099"/>
                <a:chExt cx="834863" cy="843170"/>
              </a:xfrm>
            </p:grpSpPr>
            <p:sp>
              <p:nvSpPr>
                <p:cNvPr id="53" name="Parallelogram 52"/>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5" name="Parallelogram 54"/>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4" name="Group 33"/>
            <p:cNvGrpSpPr/>
            <p:nvPr/>
          </p:nvGrpSpPr>
          <p:grpSpPr>
            <a:xfrm>
              <a:off x="964228" y="4331156"/>
              <a:ext cx="867156" cy="867156"/>
              <a:chOff x="964228" y="4331156"/>
              <a:chExt cx="867156" cy="867156"/>
            </a:xfrm>
          </p:grpSpPr>
          <p:sp>
            <p:nvSpPr>
              <p:cNvPr id="49" name="Oval 48"/>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pic>
            <p:nvPicPr>
              <p:cNvPr id="50" name="Picture 49"/>
              <p:cNvPicPr>
                <a:picLocks noChangeAspect="1"/>
              </p:cNvPicPr>
              <p:nvPr/>
            </p:nvPicPr>
            <p:blipFill>
              <a:blip r:embed="rId4" cstate="print">
                <a:alphaModFix amt="7000"/>
                <a:extLst>
                  <a:ext uri="{BEBA8EAE-BF5A-486C-A8C5-ECC9F3942E4B}">
                    <a14:imgProps xmlns:a14="http://schemas.microsoft.com/office/drawing/2010/main">
                      <a14:imgLayer r:embed="rId5">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noFill/>
              </a:ln>
            </p:spPr>
          </p:pic>
        </p:grpSp>
        <p:grpSp>
          <p:nvGrpSpPr>
            <p:cNvPr id="35" name="Group 34"/>
            <p:cNvGrpSpPr/>
            <p:nvPr/>
          </p:nvGrpSpPr>
          <p:grpSpPr>
            <a:xfrm>
              <a:off x="5709938" y="4363311"/>
              <a:ext cx="992453" cy="772620"/>
              <a:chOff x="2792371" y="4750987"/>
              <a:chExt cx="992453" cy="772620"/>
            </a:xfrm>
          </p:grpSpPr>
          <p:sp>
            <p:nvSpPr>
              <p:cNvPr id="44" name="Oval 43"/>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5" name="Group 44"/>
              <p:cNvGrpSpPr/>
              <p:nvPr/>
            </p:nvGrpSpPr>
            <p:grpSpPr>
              <a:xfrm>
                <a:off x="2792371" y="4750987"/>
                <a:ext cx="992453" cy="751261"/>
                <a:chOff x="3823957" y="4812116"/>
                <a:chExt cx="992453" cy="751261"/>
              </a:xfrm>
              <a:noFill/>
            </p:grpSpPr>
            <p:sp>
              <p:nvSpPr>
                <p:cNvPr id="46" name="Freeform 45"/>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47" name="Straight Connector 46"/>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8" name="Straight Connector 47"/>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6" name="Group 35"/>
            <p:cNvGrpSpPr/>
            <p:nvPr/>
          </p:nvGrpSpPr>
          <p:grpSpPr>
            <a:xfrm>
              <a:off x="8149349" y="4436801"/>
              <a:ext cx="834864" cy="761511"/>
              <a:chOff x="4328234" y="4794272"/>
              <a:chExt cx="834864" cy="761511"/>
            </a:xfrm>
          </p:grpSpPr>
          <p:sp>
            <p:nvSpPr>
              <p:cNvPr id="37" name="Oval 36"/>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38" name="Group 37"/>
              <p:cNvGrpSpPr/>
              <p:nvPr/>
            </p:nvGrpSpPr>
            <p:grpSpPr>
              <a:xfrm>
                <a:off x="4328234" y="4864480"/>
                <a:ext cx="834864" cy="691303"/>
                <a:chOff x="7558911" y="718795"/>
                <a:chExt cx="834864" cy="691303"/>
              </a:xfrm>
            </p:grpSpPr>
            <p:sp>
              <p:nvSpPr>
                <p:cNvPr id="39" name="Parallelogram 38"/>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40" name="Teardrop 39"/>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1" name="Oval 40"/>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2" name="Straight Connector 41"/>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3" name="Straight Connector 42"/>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sp>
        <p:nvSpPr>
          <p:cNvPr id="2" name="TextBox 1"/>
          <p:cNvSpPr txBox="1"/>
          <p:nvPr/>
        </p:nvSpPr>
        <p:spPr>
          <a:xfrm>
            <a:off x="562007" y="4198510"/>
            <a:ext cx="2631813" cy="276999"/>
          </a:xfrm>
          <a:prstGeom prst="rect">
            <a:avLst/>
          </a:prstGeom>
          <a:noFill/>
        </p:spPr>
        <p:txBody>
          <a:bodyPr wrap="square" rtlCol="0">
            <a:spAutoFit/>
          </a:bodyPr>
          <a:lstStyle/>
          <a:p>
            <a:r>
              <a:rPr lang="en-US" sz="1200" dirty="0" smtClean="0">
                <a:solidFill>
                  <a:srgbClr val="FFFFFF"/>
                </a:solidFill>
              </a:rPr>
              <a:t>Agricultural Plots</a:t>
            </a:r>
            <a:endParaRPr lang="en-US" sz="1200" dirty="0">
              <a:solidFill>
                <a:srgbClr val="FFFFFF"/>
              </a:solidFill>
            </a:endParaRPr>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0203752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812" t="16825" r="19036" b="-9715"/>
          <a:stretch/>
        </p:blipFill>
        <p:spPr>
          <a:xfrm>
            <a:off x="104567" y="357178"/>
            <a:ext cx="4856731" cy="8317385"/>
          </a:xfrm>
          <a:prstGeom prst="rect">
            <a:avLst/>
          </a:prstGeom>
        </p:spPr>
      </p:pic>
      <p:sp>
        <p:nvSpPr>
          <p:cNvPr id="27" name="Text Placeholder 2"/>
          <p:cNvSpPr>
            <a:spLocks noGrp="1"/>
          </p:cNvSpPr>
          <p:nvPr>
            <p:ph type="body" sz="quarter" idx="10"/>
          </p:nvPr>
        </p:nvSpPr>
        <p:spPr>
          <a:xfrm>
            <a:off x="548640" y="357178"/>
            <a:ext cx="2891246" cy="680085"/>
          </a:xfrm>
        </p:spPr>
        <p:txBody>
          <a:bodyPr>
            <a:noAutofit/>
          </a:bodyPr>
          <a:lstStyle/>
          <a:p>
            <a:r>
              <a:rPr lang="en-US" dirty="0"/>
              <a:t>Fire History</a:t>
            </a:r>
          </a:p>
        </p:txBody>
      </p:sp>
      <p:grpSp>
        <p:nvGrpSpPr>
          <p:cNvPr id="31" name="Group 30"/>
          <p:cNvGrpSpPr/>
          <p:nvPr/>
        </p:nvGrpSpPr>
        <p:grpSpPr>
          <a:xfrm>
            <a:off x="562007" y="5799329"/>
            <a:ext cx="8019985" cy="870593"/>
            <a:chOff x="964228" y="4327719"/>
            <a:chExt cx="8019985" cy="870593"/>
          </a:xfrm>
        </p:grpSpPr>
        <p:grpSp>
          <p:nvGrpSpPr>
            <p:cNvPr id="32" name="Group 31"/>
            <p:cNvGrpSpPr/>
            <p:nvPr/>
          </p:nvGrpSpPr>
          <p:grpSpPr>
            <a:xfrm>
              <a:off x="3204770" y="4327719"/>
              <a:ext cx="834863" cy="843170"/>
              <a:chOff x="1914287" y="4750099"/>
              <a:chExt cx="834863" cy="843170"/>
            </a:xfrm>
          </p:grpSpPr>
          <p:sp>
            <p:nvSpPr>
              <p:cNvPr id="50" name="Oval 49"/>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1" name="Group 50"/>
              <p:cNvGrpSpPr/>
              <p:nvPr/>
            </p:nvGrpSpPr>
            <p:grpSpPr>
              <a:xfrm>
                <a:off x="1914287" y="4750099"/>
                <a:ext cx="834863" cy="843170"/>
                <a:chOff x="1914287" y="4750099"/>
                <a:chExt cx="834863" cy="843170"/>
              </a:xfrm>
            </p:grpSpPr>
            <p:sp>
              <p:nvSpPr>
                <p:cNvPr id="52" name="Parallelogram 51"/>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964228" y="4331156"/>
              <a:ext cx="867156" cy="867156"/>
              <a:chOff x="964228" y="4331156"/>
              <a:chExt cx="867156" cy="867156"/>
            </a:xfrm>
          </p:grpSpPr>
          <p:sp>
            <p:nvSpPr>
              <p:cNvPr id="48" name="Oval 47"/>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pic>
            <p:nvPicPr>
              <p:cNvPr id="49" name="Picture 48"/>
              <p:cNvPicPr>
                <a:picLocks noChangeAspect="1"/>
              </p:cNvPicPr>
              <p:nvPr/>
            </p:nvPicPr>
            <p:blipFill>
              <a:blip r:embed="rId4" cstate="print">
                <a:alphaModFix amt="7000"/>
                <a:extLst>
                  <a:ext uri="{BEBA8EAE-BF5A-486C-A8C5-ECC9F3942E4B}">
                    <a14:imgProps xmlns:a14="http://schemas.microsoft.com/office/drawing/2010/main">
                      <a14:imgLayer r:embed="rId5">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solidFill>
                  <a:schemeClr val="bg1"/>
                </a:solidFill>
              </a:ln>
            </p:spPr>
          </p:pic>
        </p:grpSp>
        <p:grpSp>
          <p:nvGrpSpPr>
            <p:cNvPr id="34" name="Group 33"/>
            <p:cNvGrpSpPr/>
            <p:nvPr/>
          </p:nvGrpSpPr>
          <p:grpSpPr>
            <a:xfrm>
              <a:off x="5709938" y="4363311"/>
              <a:ext cx="992453" cy="772620"/>
              <a:chOff x="2792371" y="4750987"/>
              <a:chExt cx="992453" cy="772620"/>
            </a:xfrm>
          </p:grpSpPr>
          <p:sp>
            <p:nvSpPr>
              <p:cNvPr id="43" name="Oval 42"/>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4" name="Group 43"/>
              <p:cNvGrpSpPr/>
              <p:nvPr/>
            </p:nvGrpSpPr>
            <p:grpSpPr>
              <a:xfrm>
                <a:off x="2792371" y="4750987"/>
                <a:ext cx="992453" cy="751261"/>
                <a:chOff x="3823957" y="4812116"/>
                <a:chExt cx="992453" cy="751261"/>
              </a:xfrm>
              <a:noFill/>
            </p:grpSpPr>
            <p:sp>
              <p:nvSpPr>
                <p:cNvPr id="45" name="Freeform 44"/>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46" name="Straight Connector 45"/>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7" name="Straight Connector 46"/>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5" name="Group 34"/>
            <p:cNvGrpSpPr/>
            <p:nvPr/>
          </p:nvGrpSpPr>
          <p:grpSpPr>
            <a:xfrm>
              <a:off x="8149349" y="4436801"/>
              <a:ext cx="834864" cy="761511"/>
              <a:chOff x="4328234" y="4794272"/>
              <a:chExt cx="834864" cy="761511"/>
            </a:xfrm>
          </p:grpSpPr>
          <p:sp>
            <p:nvSpPr>
              <p:cNvPr id="36" name="Oval 35"/>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37" name="Group 36"/>
              <p:cNvGrpSpPr/>
              <p:nvPr/>
            </p:nvGrpSpPr>
            <p:grpSpPr>
              <a:xfrm>
                <a:off x="4328234" y="4864480"/>
                <a:ext cx="834864" cy="691303"/>
                <a:chOff x="7558911" y="718795"/>
                <a:chExt cx="834864" cy="691303"/>
              </a:xfrm>
            </p:grpSpPr>
            <p:sp>
              <p:nvSpPr>
                <p:cNvPr id="38" name="Parallelogram 37"/>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9" name="Teardrop 38"/>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0" name="Oval 39"/>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1" name="Straight Connector 40"/>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2" name="Straight Connector 41"/>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grpSp>
        <p:nvGrpSpPr>
          <p:cNvPr id="29" name="Group 28"/>
          <p:cNvGrpSpPr/>
          <p:nvPr/>
        </p:nvGrpSpPr>
        <p:grpSpPr>
          <a:xfrm>
            <a:off x="6163513" y="5117233"/>
            <a:ext cx="2986129" cy="643505"/>
            <a:chOff x="5409835" y="1810786"/>
            <a:chExt cx="2986129" cy="643505"/>
          </a:xfrm>
          <a:solidFill>
            <a:schemeClr val="tx2">
              <a:lumMod val="40000"/>
              <a:lumOff val="60000"/>
            </a:schemeClr>
          </a:solidFill>
        </p:grpSpPr>
        <p:sp>
          <p:nvSpPr>
            <p:cNvPr id="30" name="TextBox 29"/>
            <p:cNvSpPr txBox="1"/>
            <p:nvPr/>
          </p:nvSpPr>
          <p:spPr>
            <a:xfrm>
              <a:off x="5409835" y="1810786"/>
              <a:ext cx="2184879" cy="338554"/>
            </a:xfrm>
            <a:prstGeom prst="rect">
              <a:avLst/>
            </a:prstGeom>
            <a:noFill/>
          </p:spPr>
          <p:txBody>
            <a:bodyPr wrap="square" rtlCol="0">
              <a:spAutoFit/>
            </a:bodyPr>
            <a:lstStyle/>
            <a:p>
              <a:r>
                <a:rPr lang="en-US" sz="1600" b="1" dirty="0">
                  <a:solidFill>
                    <a:srgbClr val="333333"/>
                  </a:solidFill>
                </a:rPr>
                <a:t>Legend</a:t>
              </a:r>
            </a:p>
          </p:txBody>
        </p:sp>
        <p:sp>
          <p:nvSpPr>
            <p:cNvPr id="55" name="Rectangle 54"/>
            <p:cNvSpPr/>
            <p:nvPr/>
          </p:nvSpPr>
          <p:spPr>
            <a:xfrm>
              <a:off x="5540645" y="2187286"/>
              <a:ext cx="272138" cy="254107"/>
            </a:xfrm>
            <a:prstGeom prst="rect">
              <a:avLst/>
            </a:prstGeom>
            <a:solidFill>
              <a:srgbClr val="E58F3A"/>
            </a:solidFill>
            <a:ln>
              <a:solidFill>
                <a:srgbClr val="E58F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5847951" y="2146514"/>
              <a:ext cx="2548013" cy="307777"/>
            </a:xfrm>
            <a:prstGeom prst="rect">
              <a:avLst/>
            </a:prstGeom>
            <a:noFill/>
          </p:spPr>
          <p:txBody>
            <a:bodyPr wrap="square" rtlCol="0">
              <a:spAutoFit/>
            </a:bodyPr>
            <a:lstStyle/>
            <a:p>
              <a:r>
                <a:rPr lang="en-US" sz="1400" b="1" dirty="0" smtClean="0">
                  <a:solidFill>
                    <a:schemeClr val="tx2">
                      <a:lumMod val="50000"/>
                    </a:schemeClr>
                  </a:solidFill>
                </a:rPr>
                <a:t>2012 Fire </a:t>
              </a:r>
              <a:r>
                <a:rPr lang="en-US" sz="1400" b="1" dirty="0">
                  <a:solidFill>
                    <a:schemeClr val="tx2">
                      <a:lumMod val="50000"/>
                    </a:schemeClr>
                  </a:solidFill>
                </a:rPr>
                <a:t>Affected Pixels</a:t>
              </a:r>
            </a:p>
          </p:txBody>
        </p:sp>
      </p:grpSp>
      <p:cxnSp>
        <p:nvCxnSpPr>
          <p:cNvPr id="59" name="Straight Connector 58"/>
          <p:cNvCxnSpPr/>
          <p:nvPr/>
        </p:nvCxnSpPr>
        <p:spPr>
          <a:xfrm flipV="1">
            <a:off x="2802549" y="480014"/>
            <a:ext cx="2254813" cy="76193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802549" y="2998113"/>
            <a:ext cx="2254813" cy="105869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1699846" y="1255594"/>
            <a:ext cx="2108225" cy="1728871"/>
          </a:xfrm>
          <a:prstGeom prst="rect">
            <a:avLst/>
          </a:prstGeom>
          <a:solidFill>
            <a:srgbClr val="2E8652">
              <a:alpha val="20000"/>
            </a:srgbClr>
          </a:solidFill>
          <a:ln>
            <a:solidFill>
              <a:srgbClr val="2E8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rotWithShape="1">
          <a:blip r:embed="rId3">
            <a:extLst>
              <a:ext uri="{28A0092B-C50C-407E-A947-70E740481C1C}">
                <a14:useLocalDpi xmlns:a14="http://schemas.microsoft.com/office/drawing/2010/main" val="0"/>
              </a:ext>
            </a:extLst>
          </a:blip>
          <a:srcRect l="33780" t="24760" r="35776" b="53293"/>
          <a:stretch/>
        </p:blipFill>
        <p:spPr>
          <a:xfrm>
            <a:off x="5057362" y="436597"/>
            <a:ext cx="3877223" cy="3614868"/>
          </a:xfrm>
          <a:prstGeom prst="rect">
            <a:avLst/>
          </a:prstGeom>
        </p:spPr>
      </p:pic>
    </p:spTree>
    <p:extLst>
      <p:ext uri="{BB962C8B-B14F-4D97-AF65-F5344CB8AC3E}">
        <p14:creationId xmlns:p14="http://schemas.microsoft.com/office/powerpoint/2010/main" val="10867984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72"/>
          <a:stretch/>
        </p:blipFill>
        <p:spPr>
          <a:xfrm>
            <a:off x="3390128" y="291746"/>
            <a:ext cx="5591513" cy="551310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8731" y="291745"/>
            <a:ext cx="5991580" cy="5507481"/>
          </a:xfrm>
          <a:prstGeom prst="rect">
            <a:avLst/>
          </a:prstGeom>
        </p:spPr>
      </p:pic>
      <p:sp>
        <p:nvSpPr>
          <p:cNvPr id="3" name="Text Placeholder 2"/>
          <p:cNvSpPr>
            <a:spLocks noGrp="1"/>
          </p:cNvSpPr>
          <p:nvPr>
            <p:ph type="body" sz="quarter" idx="10"/>
          </p:nvPr>
        </p:nvSpPr>
        <p:spPr>
          <a:xfrm>
            <a:off x="548640" y="357175"/>
            <a:ext cx="4759077" cy="665797"/>
          </a:xfrm>
        </p:spPr>
        <p:txBody>
          <a:bodyPr>
            <a:normAutofit/>
          </a:bodyPr>
          <a:lstStyle/>
          <a:p>
            <a:r>
              <a:rPr lang="en-US" dirty="0"/>
              <a:t>Fire Frequency</a:t>
            </a:r>
          </a:p>
        </p:txBody>
      </p:sp>
      <p:grpSp>
        <p:nvGrpSpPr>
          <p:cNvPr id="31" name="Group 30"/>
          <p:cNvGrpSpPr/>
          <p:nvPr/>
        </p:nvGrpSpPr>
        <p:grpSpPr>
          <a:xfrm>
            <a:off x="562007" y="5799329"/>
            <a:ext cx="8019985" cy="870593"/>
            <a:chOff x="964228" y="4327719"/>
            <a:chExt cx="8019985" cy="870593"/>
          </a:xfrm>
        </p:grpSpPr>
        <p:grpSp>
          <p:nvGrpSpPr>
            <p:cNvPr id="32" name="Group 31"/>
            <p:cNvGrpSpPr/>
            <p:nvPr/>
          </p:nvGrpSpPr>
          <p:grpSpPr>
            <a:xfrm>
              <a:off x="3204770" y="4327719"/>
              <a:ext cx="834863" cy="843170"/>
              <a:chOff x="1914287" y="4750099"/>
              <a:chExt cx="834863" cy="843170"/>
            </a:xfrm>
          </p:grpSpPr>
          <p:sp>
            <p:nvSpPr>
              <p:cNvPr id="50" name="Oval 49"/>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1" name="Group 50"/>
              <p:cNvGrpSpPr/>
              <p:nvPr/>
            </p:nvGrpSpPr>
            <p:grpSpPr>
              <a:xfrm>
                <a:off x="1914287" y="4750099"/>
                <a:ext cx="834863" cy="843170"/>
                <a:chOff x="1914287" y="4750099"/>
                <a:chExt cx="834863" cy="843170"/>
              </a:xfrm>
            </p:grpSpPr>
            <p:sp>
              <p:nvSpPr>
                <p:cNvPr id="52" name="Parallelogram 51"/>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964228" y="4331156"/>
              <a:ext cx="867156" cy="867156"/>
              <a:chOff x="964228" y="4331156"/>
              <a:chExt cx="867156" cy="867156"/>
            </a:xfrm>
          </p:grpSpPr>
          <p:sp>
            <p:nvSpPr>
              <p:cNvPr id="48" name="Oval 47"/>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pic>
            <p:nvPicPr>
              <p:cNvPr id="49" name="Picture 48"/>
              <p:cNvPicPr>
                <a:picLocks noChangeAspect="1"/>
              </p:cNvPicPr>
              <p:nvPr/>
            </p:nvPicPr>
            <p:blipFill>
              <a:blip r:embed="rId5" cstate="print">
                <a:alphaModFix amt="7000"/>
                <a:extLst>
                  <a:ext uri="{BEBA8EAE-BF5A-486C-A8C5-ECC9F3942E4B}">
                    <a14:imgProps xmlns:a14="http://schemas.microsoft.com/office/drawing/2010/main">
                      <a14:imgLayer r:embed="rId6">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solidFill>
                  <a:schemeClr val="bg1"/>
                </a:solidFill>
              </a:ln>
            </p:spPr>
          </p:pic>
        </p:grpSp>
        <p:grpSp>
          <p:nvGrpSpPr>
            <p:cNvPr id="34" name="Group 33"/>
            <p:cNvGrpSpPr/>
            <p:nvPr/>
          </p:nvGrpSpPr>
          <p:grpSpPr>
            <a:xfrm>
              <a:off x="5709938" y="4363311"/>
              <a:ext cx="992453" cy="772620"/>
              <a:chOff x="2792371" y="4750987"/>
              <a:chExt cx="992453" cy="772620"/>
            </a:xfrm>
          </p:grpSpPr>
          <p:sp>
            <p:nvSpPr>
              <p:cNvPr id="43" name="Oval 42"/>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4" name="Group 43"/>
              <p:cNvGrpSpPr/>
              <p:nvPr/>
            </p:nvGrpSpPr>
            <p:grpSpPr>
              <a:xfrm>
                <a:off x="2792371" y="4750987"/>
                <a:ext cx="992453" cy="751261"/>
                <a:chOff x="3823957" y="4812116"/>
                <a:chExt cx="992453" cy="751261"/>
              </a:xfrm>
              <a:noFill/>
            </p:grpSpPr>
            <p:sp>
              <p:nvSpPr>
                <p:cNvPr id="45" name="Freeform 44"/>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46" name="Straight Connector 45"/>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7" name="Straight Connector 46"/>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5" name="Group 34"/>
            <p:cNvGrpSpPr/>
            <p:nvPr/>
          </p:nvGrpSpPr>
          <p:grpSpPr>
            <a:xfrm>
              <a:off x="8149349" y="4436801"/>
              <a:ext cx="834864" cy="761511"/>
              <a:chOff x="4328234" y="4794272"/>
              <a:chExt cx="834864" cy="761511"/>
            </a:xfrm>
          </p:grpSpPr>
          <p:sp>
            <p:nvSpPr>
              <p:cNvPr id="36" name="Oval 35"/>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37" name="Group 36"/>
              <p:cNvGrpSpPr/>
              <p:nvPr/>
            </p:nvGrpSpPr>
            <p:grpSpPr>
              <a:xfrm>
                <a:off x="4328234" y="4864480"/>
                <a:ext cx="834864" cy="691303"/>
                <a:chOff x="7558911" y="718795"/>
                <a:chExt cx="834864" cy="691303"/>
              </a:xfrm>
            </p:grpSpPr>
            <p:sp>
              <p:nvSpPr>
                <p:cNvPr id="38" name="Parallelogram 37"/>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9" name="Teardrop 38"/>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0" name="Oval 39"/>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1" name="Straight Connector 40"/>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2" name="Straight Connector 41"/>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grpSp>
        <p:nvGrpSpPr>
          <p:cNvPr id="2" name="Group 1"/>
          <p:cNvGrpSpPr/>
          <p:nvPr/>
        </p:nvGrpSpPr>
        <p:grpSpPr>
          <a:xfrm>
            <a:off x="432975" y="4121329"/>
            <a:ext cx="3501613" cy="1403803"/>
            <a:chOff x="1151581" y="2826909"/>
            <a:chExt cx="3501613" cy="1403803"/>
          </a:xfrm>
        </p:grpSpPr>
        <p:sp>
          <p:nvSpPr>
            <p:cNvPr id="9" name="TextBox 8"/>
            <p:cNvSpPr txBox="1"/>
            <p:nvPr/>
          </p:nvSpPr>
          <p:spPr>
            <a:xfrm>
              <a:off x="1151581" y="2826909"/>
              <a:ext cx="2306472" cy="338554"/>
            </a:xfrm>
            <a:prstGeom prst="rect">
              <a:avLst/>
            </a:prstGeom>
            <a:noFill/>
          </p:spPr>
          <p:txBody>
            <a:bodyPr wrap="square" rtlCol="0">
              <a:spAutoFit/>
            </a:bodyPr>
            <a:lstStyle/>
            <a:p>
              <a:r>
                <a:rPr lang="en-US" sz="1600" b="1" dirty="0">
                  <a:solidFill>
                    <a:schemeClr val="tx1">
                      <a:lumMod val="50000"/>
                    </a:schemeClr>
                  </a:solidFill>
                </a:rPr>
                <a:t>Legend</a:t>
              </a:r>
            </a:p>
          </p:txBody>
        </p:sp>
        <p:sp>
          <p:nvSpPr>
            <p:cNvPr id="11" name="TextBox 10"/>
            <p:cNvSpPr txBox="1"/>
            <p:nvPr/>
          </p:nvSpPr>
          <p:spPr>
            <a:xfrm>
              <a:off x="1650687" y="3209516"/>
              <a:ext cx="2227283" cy="307777"/>
            </a:xfrm>
            <a:prstGeom prst="rect">
              <a:avLst/>
            </a:prstGeom>
            <a:noFill/>
          </p:spPr>
          <p:txBody>
            <a:bodyPr wrap="square" rtlCol="0">
              <a:spAutoFit/>
            </a:bodyPr>
            <a:lstStyle/>
            <a:p>
              <a:r>
                <a:rPr lang="en-US" sz="1400" b="1" dirty="0">
                  <a:solidFill>
                    <a:schemeClr val="tx1">
                      <a:lumMod val="50000"/>
                    </a:schemeClr>
                  </a:solidFill>
                </a:rPr>
                <a:t>Burned Once</a:t>
              </a:r>
            </a:p>
          </p:txBody>
        </p:sp>
        <p:sp>
          <p:nvSpPr>
            <p:cNvPr id="58" name="TextBox 57"/>
            <p:cNvSpPr txBox="1"/>
            <p:nvPr/>
          </p:nvSpPr>
          <p:spPr>
            <a:xfrm>
              <a:off x="1650687" y="3560685"/>
              <a:ext cx="2041926" cy="307777"/>
            </a:xfrm>
            <a:prstGeom prst="rect">
              <a:avLst/>
            </a:prstGeom>
            <a:noFill/>
          </p:spPr>
          <p:txBody>
            <a:bodyPr wrap="square" rtlCol="0">
              <a:spAutoFit/>
            </a:bodyPr>
            <a:lstStyle/>
            <a:p>
              <a:r>
                <a:rPr lang="en-US" sz="1400" b="1" dirty="0">
                  <a:solidFill>
                    <a:schemeClr val="tx1">
                      <a:lumMod val="50000"/>
                    </a:schemeClr>
                  </a:solidFill>
                </a:rPr>
                <a:t>Burned </a:t>
              </a:r>
              <a:r>
                <a:rPr lang="en-US" sz="1400" b="1" dirty="0" smtClean="0">
                  <a:solidFill>
                    <a:schemeClr val="tx1">
                      <a:lumMod val="50000"/>
                    </a:schemeClr>
                  </a:solidFill>
                </a:rPr>
                <a:t>Twice</a:t>
              </a:r>
              <a:endParaRPr lang="en-US" sz="1400" b="1" dirty="0">
                <a:solidFill>
                  <a:schemeClr val="tx1">
                    <a:lumMod val="50000"/>
                  </a:schemeClr>
                </a:solidFill>
              </a:endParaRPr>
            </a:p>
          </p:txBody>
        </p:sp>
        <p:sp>
          <p:nvSpPr>
            <p:cNvPr id="59" name="TextBox 58"/>
            <p:cNvSpPr txBox="1"/>
            <p:nvPr/>
          </p:nvSpPr>
          <p:spPr>
            <a:xfrm>
              <a:off x="1650687" y="3922935"/>
              <a:ext cx="3002507" cy="307777"/>
            </a:xfrm>
            <a:prstGeom prst="rect">
              <a:avLst/>
            </a:prstGeom>
            <a:noFill/>
          </p:spPr>
          <p:txBody>
            <a:bodyPr wrap="square" rtlCol="0">
              <a:spAutoFit/>
            </a:bodyPr>
            <a:lstStyle/>
            <a:p>
              <a:r>
                <a:rPr lang="en-US" sz="1400" b="1">
                  <a:solidFill>
                    <a:schemeClr val="tx1">
                      <a:lumMod val="50000"/>
                    </a:schemeClr>
                  </a:solidFill>
                </a:rPr>
                <a:t>Burned Three Times</a:t>
              </a:r>
              <a:endParaRPr lang="en-US" sz="1400" b="1" dirty="0">
                <a:solidFill>
                  <a:schemeClr val="tx1">
                    <a:lumMod val="50000"/>
                  </a:schemeClr>
                </a:solidFill>
              </a:endParaRPr>
            </a:p>
          </p:txBody>
        </p:sp>
        <p:sp>
          <p:nvSpPr>
            <p:cNvPr id="57" name="Rectangle 56"/>
            <p:cNvSpPr/>
            <p:nvPr/>
          </p:nvSpPr>
          <p:spPr>
            <a:xfrm>
              <a:off x="1274118" y="3949771"/>
              <a:ext cx="272138" cy="2541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274118" y="3591693"/>
              <a:ext cx="272138" cy="254107"/>
            </a:xfrm>
            <a:prstGeom prst="rect">
              <a:avLst/>
            </a:prstGeom>
            <a:solidFill>
              <a:srgbClr val="FFFC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276817" y="3233615"/>
              <a:ext cx="272138" cy="254107"/>
            </a:xfrm>
            <a:prstGeom prst="rect">
              <a:avLst/>
            </a:prstGeom>
            <a:solidFill>
              <a:srgbClr val="2D8752"/>
            </a:solidFill>
            <a:ln>
              <a:solidFill>
                <a:srgbClr val="2E8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91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357175"/>
            <a:ext cx="4503881" cy="665797"/>
          </a:xfrm>
        </p:spPr>
        <p:txBody>
          <a:bodyPr>
            <a:normAutofit/>
          </a:bodyPr>
          <a:lstStyle/>
          <a:p>
            <a:r>
              <a:rPr lang="en-US" dirty="0"/>
              <a:t>Fire Susceptibility</a:t>
            </a:r>
          </a:p>
        </p:txBody>
      </p:sp>
      <p:grpSp>
        <p:nvGrpSpPr>
          <p:cNvPr id="31" name="Group 30"/>
          <p:cNvGrpSpPr/>
          <p:nvPr/>
        </p:nvGrpSpPr>
        <p:grpSpPr>
          <a:xfrm>
            <a:off x="562007" y="5799329"/>
            <a:ext cx="8019985" cy="870593"/>
            <a:chOff x="964228" y="4327719"/>
            <a:chExt cx="8019985" cy="870593"/>
          </a:xfrm>
        </p:grpSpPr>
        <p:grpSp>
          <p:nvGrpSpPr>
            <p:cNvPr id="32" name="Group 31"/>
            <p:cNvGrpSpPr/>
            <p:nvPr/>
          </p:nvGrpSpPr>
          <p:grpSpPr>
            <a:xfrm>
              <a:off x="3204770" y="4327719"/>
              <a:ext cx="834863" cy="843170"/>
              <a:chOff x="1914287" y="4750099"/>
              <a:chExt cx="834863" cy="843170"/>
            </a:xfrm>
          </p:grpSpPr>
          <p:sp>
            <p:nvSpPr>
              <p:cNvPr id="50" name="Oval 49"/>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1" name="Group 50"/>
              <p:cNvGrpSpPr/>
              <p:nvPr/>
            </p:nvGrpSpPr>
            <p:grpSpPr>
              <a:xfrm>
                <a:off x="1914287" y="4750099"/>
                <a:ext cx="834863" cy="843170"/>
                <a:chOff x="1914287" y="4750099"/>
                <a:chExt cx="834863" cy="843170"/>
              </a:xfrm>
            </p:grpSpPr>
            <p:sp>
              <p:nvSpPr>
                <p:cNvPr id="52" name="Parallelogram 51"/>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964228" y="4331156"/>
              <a:ext cx="867156" cy="867156"/>
              <a:chOff x="964228" y="4331156"/>
              <a:chExt cx="867156" cy="867156"/>
            </a:xfrm>
          </p:grpSpPr>
          <p:sp>
            <p:nvSpPr>
              <p:cNvPr id="48" name="Oval 47"/>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pic>
            <p:nvPicPr>
              <p:cNvPr id="49" name="Picture 48"/>
              <p:cNvPicPr>
                <a:picLocks noChangeAspect="1"/>
              </p:cNvPicPr>
              <p:nvPr/>
            </p:nvPicPr>
            <p:blipFill>
              <a:blip r:embed="rId3" cstate="print">
                <a:alphaModFix amt="7000"/>
                <a:extLst>
                  <a:ext uri="{BEBA8EAE-BF5A-486C-A8C5-ECC9F3942E4B}">
                    <a14:imgProps xmlns:a14="http://schemas.microsoft.com/office/drawing/2010/main">
                      <a14:imgLayer r:embed="rId4">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solidFill>
                  <a:schemeClr val="bg1"/>
                </a:solidFill>
              </a:ln>
            </p:spPr>
          </p:pic>
        </p:grpSp>
        <p:grpSp>
          <p:nvGrpSpPr>
            <p:cNvPr id="34" name="Group 33"/>
            <p:cNvGrpSpPr/>
            <p:nvPr/>
          </p:nvGrpSpPr>
          <p:grpSpPr>
            <a:xfrm>
              <a:off x="5709938" y="4363311"/>
              <a:ext cx="992453" cy="772620"/>
              <a:chOff x="2792371" y="4750987"/>
              <a:chExt cx="992453" cy="772620"/>
            </a:xfrm>
          </p:grpSpPr>
          <p:sp>
            <p:nvSpPr>
              <p:cNvPr id="43" name="Oval 42"/>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4" name="Group 43"/>
              <p:cNvGrpSpPr/>
              <p:nvPr/>
            </p:nvGrpSpPr>
            <p:grpSpPr>
              <a:xfrm>
                <a:off x="2792371" y="4750987"/>
                <a:ext cx="992453" cy="751261"/>
                <a:chOff x="3823957" y="4812116"/>
                <a:chExt cx="992453" cy="751261"/>
              </a:xfrm>
              <a:noFill/>
            </p:grpSpPr>
            <p:sp>
              <p:nvSpPr>
                <p:cNvPr id="45" name="Freeform 44"/>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46" name="Straight Connector 45"/>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7" name="Straight Connector 46"/>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5" name="Group 34"/>
            <p:cNvGrpSpPr/>
            <p:nvPr/>
          </p:nvGrpSpPr>
          <p:grpSpPr>
            <a:xfrm>
              <a:off x="8149349" y="4436801"/>
              <a:ext cx="834864" cy="761511"/>
              <a:chOff x="4328234" y="4794272"/>
              <a:chExt cx="834864" cy="761511"/>
            </a:xfrm>
          </p:grpSpPr>
          <p:sp>
            <p:nvSpPr>
              <p:cNvPr id="36" name="Oval 35"/>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37" name="Group 36"/>
              <p:cNvGrpSpPr/>
              <p:nvPr/>
            </p:nvGrpSpPr>
            <p:grpSpPr>
              <a:xfrm>
                <a:off x="4328234" y="4864480"/>
                <a:ext cx="834864" cy="691303"/>
                <a:chOff x="7558911" y="718795"/>
                <a:chExt cx="834864" cy="691303"/>
              </a:xfrm>
            </p:grpSpPr>
            <p:sp>
              <p:nvSpPr>
                <p:cNvPr id="38" name="Parallelogram 37"/>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9" name="Teardrop 38"/>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0" name="Oval 39"/>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1" name="Straight Connector 40"/>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2" name="Straight Connector 41"/>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sp>
        <p:nvSpPr>
          <p:cNvPr id="56" name="Text Placeholder 4"/>
          <p:cNvSpPr>
            <a:spLocks noGrp="1"/>
          </p:cNvSpPr>
          <p:nvPr>
            <p:ph type="body" sz="quarter" idx="13"/>
          </p:nvPr>
        </p:nvSpPr>
        <p:spPr>
          <a:xfrm>
            <a:off x="6276081" y="6596849"/>
            <a:ext cx="3187679" cy="166487"/>
          </a:xfrm>
        </p:spPr>
        <p:txBody>
          <a:bodyPr>
            <a:noAutofit/>
          </a:bodyPr>
          <a:lstStyle/>
          <a:p>
            <a:r>
              <a:rPr lang="en-US" dirty="0">
                <a:solidFill>
                  <a:schemeClr val="tx1"/>
                </a:solidFill>
              </a:rPr>
              <a:t>Image Credit: </a:t>
            </a:r>
            <a:r>
              <a:rPr lang="en-US" dirty="0" err="1"/>
              <a:t>Thenkabail</a:t>
            </a:r>
            <a:r>
              <a:rPr lang="en-US" dirty="0"/>
              <a:t> &amp; Wu, 2012</a:t>
            </a:r>
            <a:endParaRPr lang="en-US" dirty="0">
              <a:solidFill>
                <a:schemeClr val="tx1"/>
              </a:solidFill>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64528"/>
          <a:stretch/>
        </p:blipFill>
        <p:spPr>
          <a:xfrm>
            <a:off x="1125617" y="1743192"/>
            <a:ext cx="6804922" cy="3529014"/>
          </a:xfrm>
          <a:prstGeom prst="rect">
            <a:avLst/>
          </a:prstGeom>
        </p:spPr>
      </p:pic>
      <p:sp>
        <p:nvSpPr>
          <p:cNvPr id="4" name="Rectangle 3"/>
          <p:cNvSpPr/>
          <p:nvPr/>
        </p:nvSpPr>
        <p:spPr>
          <a:xfrm>
            <a:off x="3293445" y="1264718"/>
            <a:ext cx="2557110" cy="369332"/>
          </a:xfrm>
          <a:prstGeom prst="rect">
            <a:avLst/>
          </a:prstGeom>
        </p:spPr>
        <p:txBody>
          <a:bodyPr wrap="none">
            <a:spAutoFit/>
          </a:bodyPr>
          <a:lstStyle/>
          <a:p>
            <a:pPr>
              <a:spcBef>
                <a:spcPts val="0"/>
              </a:spcBef>
            </a:pPr>
            <a:r>
              <a:rPr lang="en-US" b="1" dirty="0">
                <a:solidFill>
                  <a:schemeClr val="accent1"/>
                </a:solidFill>
              </a:rPr>
              <a:t>Tasseled Cap Indices</a:t>
            </a:r>
            <a:endParaRPr lang="en-US" dirty="0"/>
          </a:p>
        </p:txBody>
      </p:sp>
    </p:spTree>
    <p:extLst>
      <p:ext uri="{BB962C8B-B14F-4D97-AF65-F5344CB8AC3E}">
        <p14:creationId xmlns:p14="http://schemas.microsoft.com/office/powerpoint/2010/main" val="31514927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357175"/>
            <a:ext cx="4503881" cy="665797"/>
          </a:xfrm>
        </p:spPr>
        <p:txBody>
          <a:bodyPr>
            <a:normAutofit/>
          </a:bodyPr>
          <a:lstStyle/>
          <a:p>
            <a:r>
              <a:rPr lang="en-US" dirty="0"/>
              <a:t>Fire Susceptibility</a:t>
            </a:r>
          </a:p>
        </p:txBody>
      </p:sp>
      <p:grpSp>
        <p:nvGrpSpPr>
          <p:cNvPr id="31" name="Group 30"/>
          <p:cNvGrpSpPr/>
          <p:nvPr/>
        </p:nvGrpSpPr>
        <p:grpSpPr>
          <a:xfrm>
            <a:off x="562007" y="5799329"/>
            <a:ext cx="8019985" cy="870593"/>
            <a:chOff x="964228" y="4327719"/>
            <a:chExt cx="8019985" cy="870593"/>
          </a:xfrm>
        </p:grpSpPr>
        <p:grpSp>
          <p:nvGrpSpPr>
            <p:cNvPr id="32" name="Group 31"/>
            <p:cNvGrpSpPr/>
            <p:nvPr/>
          </p:nvGrpSpPr>
          <p:grpSpPr>
            <a:xfrm>
              <a:off x="3204770" y="4327719"/>
              <a:ext cx="834863" cy="843170"/>
              <a:chOff x="1914287" y="4750099"/>
              <a:chExt cx="834863" cy="843170"/>
            </a:xfrm>
          </p:grpSpPr>
          <p:sp>
            <p:nvSpPr>
              <p:cNvPr id="50" name="Oval 49"/>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1" name="Group 50"/>
              <p:cNvGrpSpPr/>
              <p:nvPr/>
            </p:nvGrpSpPr>
            <p:grpSpPr>
              <a:xfrm>
                <a:off x="1914287" y="4750099"/>
                <a:ext cx="834863" cy="843170"/>
                <a:chOff x="1914287" y="4750099"/>
                <a:chExt cx="834863" cy="843170"/>
              </a:xfrm>
            </p:grpSpPr>
            <p:sp>
              <p:nvSpPr>
                <p:cNvPr id="52" name="Parallelogram 51"/>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964228" y="4331156"/>
              <a:ext cx="867156" cy="867156"/>
              <a:chOff x="964228" y="4331156"/>
              <a:chExt cx="867156" cy="867156"/>
            </a:xfrm>
          </p:grpSpPr>
          <p:sp>
            <p:nvSpPr>
              <p:cNvPr id="48" name="Oval 47"/>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pic>
            <p:nvPicPr>
              <p:cNvPr id="49" name="Picture 48"/>
              <p:cNvPicPr>
                <a:picLocks noChangeAspect="1"/>
              </p:cNvPicPr>
              <p:nvPr/>
            </p:nvPicPr>
            <p:blipFill>
              <a:blip r:embed="rId3" cstate="print">
                <a:alphaModFix amt="7000"/>
                <a:extLst>
                  <a:ext uri="{BEBA8EAE-BF5A-486C-A8C5-ECC9F3942E4B}">
                    <a14:imgProps xmlns:a14="http://schemas.microsoft.com/office/drawing/2010/main">
                      <a14:imgLayer r:embed="rId4">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solidFill>
                  <a:schemeClr val="bg1"/>
                </a:solidFill>
              </a:ln>
            </p:spPr>
          </p:pic>
        </p:grpSp>
        <p:grpSp>
          <p:nvGrpSpPr>
            <p:cNvPr id="34" name="Group 33"/>
            <p:cNvGrpSpPr/>
            <p:nvPr/>
          </p:nvGrpSpPr>
          <p:grpSpPr>
            <a:xfrm>
              <a:off x="5709938" y="4363311"/>
              <a:ext cx="992453" cy="772620"/>
              <a:chOff x="2792371" y="4750987"/>
              <a:chExt cx="992453" cy="772620"/>
            </a:xfrm>
          </p:grpSpPr>
          <p:sp>
            <p:nvSpPr>
              <p:cNvPr id="43" name="Oval 42"/>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4" name="Group 43"/>
              <p:cNvGrpSpPr/>
              <p:nvPr/>
            </p:nvGrpSpPr>
            <p:grpSpPr>
              <a:xfrm>
                <a:off x="2792371" y="4750987"/>
                <a:ext cx="992453" cy="751261"/>
                <a:chOff x="3823957" y="4812116"/>
                <a:chExt cx="992453" cy="751261"/>
              </a:xfrm>
              <a:noFill/>
            </p:grpSpPr>
            <p:sp>
              <p:nvSpPr>
                <p:cNvPr id="45" name="Freeform 44"/>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46" name="Straight Connector 45"/>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7" name="Straight Connector 46"/>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5" name="Group 34"/>
            <p:cNvGrpSpPr/>
            <p:nvPr/>
          </p:nvGrpSpPr>
          <p:grpSpPr>
            <a:xfrm>
              <a:off x="8149349" y="4436801"/>
              <a:ext cx="834864" cy="761511"/>
              <a:chOff x="4328234" y="4794272"/>
              <a:chExt cx="834864" cy="761511"/>
            </a:xfrm>
          </p:grpSpPr>
          <p:sp>
            <p:nvSpPr>
              <p:cNvPr id="36" name="Oval 35"/>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37" name="Group 36"/>
              <p:cNvGrpSpPr/>
              <p:nvPr/>
            </p:nvGrpSpPr>
            <p:grpSpPr>
              <a:xfrm>
                <a:off x="4328234" y="4864480"/>
                <a:ext cx="834864" cy="691303"/>
                <a:chOff x="7558911" y="718795"/>
                <a:chExt cx="834864" cy="691303"/>
              </a:xfrm>
            </p:grpSpPr>
            <p:sp>
              <p:nvSpPr>
                <p:cNvPr id="38" name="Parallelogram 37"/>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9" name="Teardrop 38"/>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0" name="Oval 39"/>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1" name="Straight Connector 40"/>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2" name="Straight Connector 41"/>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176" y="1436045"/>
            <a:ext cx="5879648" cy="4409736"/>
          </a:xfrm>
          <a:prstGeom prst="rect">
            <a:avLst/>
          </a:prstGeom>
        </p:spPr>
      </p:pic>
      <p:sp>
        <p:nvSpPr>
          <p:cNvPr id="56" name="Text Placeholder 4"/>
          <p:cNvSpPr>
            <a:spLocks noGrp="1"/>
          </p:cNvSpPr>
          <p:nvPr>
            <p:ph type="body" sz="quarter" idx="13"/>
          </p:nvPr>
        </p:nvSpPr>
        <p:spPr>
          <a:xfrm>
            <a:off x="6848880" y="6590777"/>
            <a:ext cx="2512626" cy="242933"/>
          </a:xfrm>
        </p:spPr>
        <p:txBody>
          <a:bodyPr>
            <a:noAutofit/>
          </a:bodyPr>
          <a:lstStyle/>
          <a:p>
            <a:r>
              <a:rPr lang="en-US" dirty="0">
                <a:solidFill>
                  <a:schemeClr val="tx1"/>
                </a:solidFill>
              </a:rPr>
              <a:t>Image Credit: </a:t>
            </a:r>
            <a:r>
              <a:rPr lang="en-US" dirty="0"/>
              <a:t>scikit-learn.org</a:t>
            </a:r>
            <a:endParaRPr lang="en-US" dirty="0">
              <a:solidFill>
                <a:schemeClr val="tx1"/>
              </a:solidFill>
            </a:endParaRPr>
          </a:p>
        </p:txBody>
      </p:sp>
      <p:sp>
        <p:nvSpPr>
          <p:cNvPr id="57" name="Rectangle 56"/>
          <p:cNvSpPr/>
          <p:nvPr/>
        </p:nvSpPr>
        <p:spPr>
          <a:xfrm>
            <a:off x="3409557" y="1228433"/>
            <a:ext cx="2299027" cy="369332"/>
          </a:xfrm>
          <a:prstGeom prst="rect">
            <a:avLst/>
          </a:prstGeom>
        </p:spPr>
        <p:txBody>
          <a:bodyPr wrap="none">
            <a:spAutoFit/>
          </a:bodyPr>
          <a:lstStyle/>
          <a:p>
            <a:pPr>
              <a:spcBef>
                <a:spcPts val="0"/>
              </a:spcBef>
            </a:pPr>
            <a:r>
              <a:rPr lang="en-US" b="1" dirty="0">
                <a:solidFill>
                  <a:schemeClr val="accent1"/>
                </a:solidFill>
              </a:rPr>
              <a:t>DBSCAN Clustering</a:t>
            </a:r>
            <a:endParaRPr lang="en-US" dirty="0"/>
          </a:p>
        </p:txBody>
      </p:sp>
    </p:spTree>
    <p:extLst>
      <p:ext uri="{BB962C8B-B14F-4D97-AF65-F5344CB8AC3E}">
        <p14:creationId xmlns:p14="http://schemas.microsoft.com/office/powerpoint/2010/main" val="2942531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333" b="53152" l="39451" r="78588"/>
                    </a14:imgEffect>
                  </a14:imgLayer>
                </a14:imgProps>
              </a:ext>
              <a:ext uri="{28A0092B-C50C-407E-A947-70E740481C1C}">
                <a14:useLocalDpi xmlns:a14="http://schemas.microsoft.com/office/drawing/2010/main" val="0"/>
              </a:ext>
            </a:extLst>
          </a:blip>
          <a:srcRect l="46145" t="27173" r="34626" b="47004"/>
          <a:stretch/>
        </p:blipFill>
        <p:spPr>
          <a:xfrm>
            <a:off x="613458" y="595625"/>
            <a:ext cx="2650603" cy="4606340"/>
          </a:xfrm>
          <a:prstGeom prst="rect">
            <a:avLst/>
          </a:prstGeom>
        </p:spPr>
      </p:pic>
      <p:sp>
        <p:nvSpPr>
          <p:cNvPr id="3" name="Text Placeholder 2"/>
          <p:cNvSpPr>
            <a:spLocks noGrp="1"/>
          </p:cNvSpPr>
          <p:nvPr>
            <p:ph type="body" sz="quarter" idx="10"/>
          </p:nvPr>
        </p:nvSpPr>
        <p:spPr>
          <a:xfrm>
            <a:off x="548640" y="357175"/>
            <a:ext cx="4503881" cy="665797"/>
          </a:xfrm>
        </p:spPr>
        <p:txBody>
          <a:bodyPr>
            <a:normAutofit/>
          </a:bodyPr>
          <a:lstStyle/>
          <a:p>
            <a:r>
              <a:rPr lang="en-US" dirty="0"/>
              <a:t>Fire Susceptibility</a:t>
            </a:r>
          </a:p>
        </p:txBody>
      </p:sp>
      <p:grpSp>
        <p:nvGrpSpPr>
          <p:cNvPr id="31" name="Group 30"/>
          <p:cNvGrpSpPr/>
          <p:nvPr/>
        </p:nvGrpSpPr>
        <p:grpSpPr>
          <a:xfrm>
            <a:off x="562007" y="5799329"/>
            <a:ext cx="8019985" cy="870593"/>
            <a:chOff x="964228" y="4327719"/>
            <a:chExt cx="8019985" cy="870593"/>
          </a:xfrm>
        </p:grpSpPr>
        <p:grpSp>
          <p:nvGrpSpPr>
            <p:cNvPr id="32" name="Group 31"/>
            <p:cNvGrpSpPr/>
            <p:nvPr/>
          </p:nvGrpSpPr>
          <p:grpSpPr>
            <a:xfrm>
              <a:off x="3204770" y="4327719"/>
              <a:ext cx="834863" cy="843170"/>
              <a:chOff x="1914287" y="4750099"/>
              <a:chExt cx="834863" cy="843170"/>
            </a:xfrm>
          </p:grpSpPr>
          <p:sp>
            <p:nvSpPr>
              <p:cNvPr id="50" name="Oval 49"/>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1" name="Group 50"/>
              <p:cNvGrpSpPr/>
              <p:nvPr/>
            </p:nvGrpSpPr>
            <p:grpSpPr>
              <a:xfrm>
                <a:off x="1914287" y="4750099"/>
                <a:ext cx="834863" cy="843170"/>
                <a:chOff x="1914287" y="4750099"/>
                <a:chExt cx="834863" cy="843170"/>
              </a:xfrm>
            </p:grpSpPr>
            <p:sp>
              <p:nvSpPr>
                <p:cNvPr id="52" name="Parallelogram 51"/>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964228" y="4331156"/>
              <a:ext cx="867156" cy="867156"/>
              <a:chOff x="964228" y="4331156"/>
              <a:chExt cx="867156" cy="867156"/>
            </a:xfrm>
          </p:grpSpPr>
          <p:sp>
            <p:nvSpPr>
              <p:cNvPr id="48" name="Oval 47"/>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pic>
            <p:nvPicPr>
              <p:cNvPr id="49" name="Picture 48"/>
              <p:cNvPicPr>
                <a:picLocks noChangeAspect="1"/>
              </p:cNvPicPr>
              <p:nvPr/>
            </p:nvPicPr>
            <p:blipFill>
              <a:blip r:embed="rId5" cstate="print">
                <a:alphaModFix amt="7000"/>
                <a:extLst>
                  <a:ext uri="{BEBA8EAE-BF5A-486C-A8C5-ECC9F3942E4B}">
                    <a14:imgProps xmlns:a14="http://schemas.microsoft.com/office/drawing/2010/main">
                      <a14:imgLayer r:embed="rId6">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solidFill>
                  <a:schemeClr val="bg1"/>
                </a:solidFill>
              </a:ln>
            </p:spPr>
          </p:pic>
        </p:grpSp>
        <p:grpSp>
          <p:nvGrpSpPr>
            <p:cNvPr id="34" name="Group 33"/>
            <p:cNvGrpSpPr/>
            <p:nvPr/>
          </p:nvGrpSpPr>
          <p:grpSpPr>
            <a:xfrm>
              <a:off x="5709938" y="4363311"/>
              <a:ext cx="992453" cy="772620"/>
              <a:chOff x="2792371" y="4750987"/>
              <a:chExt cx="992453" cy="772620"/>
            </a:xfrm>
          </p:grpSpPr>
          <p:sp>
            <p:nvSpPr>
              <p:cNvPr id="43" name="Oval 42"/>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4" name="Group 43"/>
              <p:cNvGrpSpPr/>
              <p:nvPr/>
            </p:nvGrpSpPr>
            <p:grpSpPr>
              <a:xfrm>
                <a:off x="2792371" y="4750987"/>
                <a:ext cx="992453" cy="751261"/>
                <a:chOff x="3823957" y="4812116"/>
                <a:chExt cx="992453" cy="751261"/>
              </a:xfrm>
              <a:noFill/>
            </p:grpSpPr>
            <p:sp>
              <p:nvSpPr>
                <p:cNvPr id="45" name="Freeform 44"/>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46" name="Straight Connector 45"/>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7" name="Straight Connector 46"/>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5" name="Group 34"/>
            <p:cNvGrpSpPr/>
            <p:nvPr/>
          </p:nvGrpSpPr>
          <p:grpSpPr>
            <a:xfrm>
              <a:off x="8149349" y="4436801"/>
              <a:ext cx="834864" cy="761511"/>
              <a:chOff x="4328234" y="4794272"/>
              <a:chExt cx="834864" cy="761511"/>
            </a:xfrm>
          </p:grpSpPr>
          <p:sp>
            <p:nvSpPr>
              <p:cNvPr id="36" name="Oval 35"/>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37" name="Group 36"/>
              <p:cNvGrpSpPr/>
              <p:nvPr/>
            </p:nvGrpSpPr>
            <p:grpSpPr>
              <a:xfrm>
                <a:off x="4328234" y="4864480"/>
                <a:ext cx="834864" cy="691303"/>
                <a:chOff x="7558911" y="718795"/>
                <a:chExt cx="834864" cy="691303"/>
              </a:xfrm>
            </p:grpSpPr>
            <p:sp>
              <p:nvSpPr>
                <p:cNvPr id="38" name="Parallelogram 37"/>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9" name="Teardrop 38"/>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0" name="Oval 39"/>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1" name="Straight Connector 40"/>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2" name="Straight Connector 41"/>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pic>
        <p:nvPicPr>
          <p:cNvPr id="55" name="Picture 54"/>
          <p:cNvPicPr>
            <a:picLocks noChangeAspect="1"/>
          </p:cNvPicPr>
          <p:nvPr/>
        </p:nvPicPr>
        <p:blipFill rotWithShape="1">
          <a:blip r:embed="rId7">
            <a:extLst>
              <a:ext uri="{28A0092B-C50C-407E-A947-70E740481C1C}">
                <a14:useLocalDpi xmlns:a14="http://schemas.microsoft.com/office/drawing/2010/main" val="0"/>
              </a:ext>
            </a:extLst>
          </a:blip>
          <a:srcRect l="52453" t="21856" r="30457" b="62291"/>
          <a:stretch/>
        </p:blipFill>
        <p:spPr>
          <a:xfrm>
            <a:off x="1123951" y="2457451"/>
            <a:ext cx="1552662" cy="1323975"/>
          </a:xfrm>
          <a:prstGeom prst="rect">
            <a:avLst/>
          </a:prstGeom>
        </p:spPr>
      </p:pic>
      <p:cxnSp>
        <p:nvCxnSpPr>
          <p:cNvPr id="8" name="Straight Connector 7"/>
          <p:cNvCxnSpPr/>
          <p:nvPr/>
        </p:nvCxnSpPr>
        <p:spPr>
          <a:xfrm flipV="1">
            <a:off x="1990729" y="1506488"/>
            <a:ext cx="3061792" cy="1788641"/>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26475" y="3526514"/>
            <a:ext cx="2903433" cy="807483"/>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835150" y="3270250"/>
            <a:ext cx="301625" cy="282575"/>
          </a:xfrm>
          <a:custGeom>
            <a:avLst/>
            <a:gdLst>
              <a:gd name="connsiteX0" fmla="*/ 28575 w 301625"/>
              <a:gd name="connsiteY0" fmla="*/ 127000 h 282575"/>
              <a:gd name="connsiteX1" fmla="*/ 57150 w 301625"/>
              <a:gd name="connsiteY1" fmla="*/ 47625 h 282575"/>
              <a:gd name="connsiteX2" fmla="*/ 114300 w 301625"/>
              <a:gd name="connsiteY2" fmla="*/ 19050 h 282575"/>
              <a:gd name="connsiteX3" fmla="*/ 174625 w 301625"/>
              <a:gd name="connsiteY3" fmla="*/ 19050 h 282575"/>
              <a:gd name="connsiteX4" fmla="*/ 209550 w 301625"/>
              <a:gd name="connsiteY4" fmla="*/ 0 h 282575"/>
              <a:gd name="connsiteX5" fmla="*/ 260350 w 301625"/>
              <a:gd name="connsiteY5" fmla="*/ 0 h 282575"/>
              <a:gd name="connsiteX6" fmla="*/ 288925 w 301625"/>
              <a:gd name="connsiteY6" fmla="*/ 31750 h 282575"/>
              <a:gd name="connsiteX7" fmla="*/ 279400 w 301625"/>
              <a:gd name="connsiteY7" fmla="*/ 66675 h 282575"/>
              <a:gd name="connsiteX8" fmla="*/ 301625 w 301625"/>
              <a:gd name="connsiteY8" fmla="*/ 92075 h 282575"/>
              <a:gd name="connsiteX9" fmla="*/ 282575 w 301625"/>
              <a:gd name="connsiteY9" fmla="*/ 127000 h 282575"/>
              <a:gd name="connsiteX10" fmla="*/ 282575 w 301625"/>
              <a:gd name="connsiteY10" fmla="*/ 127000 h 282575"/>
              <a:gd name="connsiteX11" fmla="*/ 215900 w 301625"/>
              <a:gd name="connsiteY11" fmla="*/ 168275 h 282575"/>
              <a:gd name="connsiteX12" fmla="*/ 190500 w 301625"/>
              <a:gd name="connsiteY12" fmla="*/ 209550 h 282575"/>
              <a:gd name="connsiteX13" fmla="*/ 187325 w 301625"/>
              <a:gd name="connsiteY13" fmla="*/ 254000 h 282575"/>
              <a:gd name="connsiteX14" fmla="*/ 174625 w 301625"/>
              <a:gd name="connsiteY14" fmla="*/ 282575 h 282575"/>
              <a:gd name="connsiteX15" fmla="*/ 114300 w 301625"/>
              <a:gd name="connsiteY15" fmla="*/ 273050 h 282575"/>
              <a:gd name="connsiteX16" fmla="*/ 85725 w 301625"/>
              <a:gd name="connsiteY16" fmla="*/ 247650 h 282575"/>
              <a:gd name="connsiteX17" fmla="*/ 28575 w 301625"/>
              <a:gd name="connsiteY17" fmla="*/ 273050 h 282575"/>
              <a:gd name="connsiteX18" fmla="*/ 0 w 301625"/>
              <a:gd name="connsiteY18" fmla="*/ 241300 h 282575"/>
              <a:gd name="connsiteX19" fmla="*/ 0 w 301625"/>
              <a:gd name="connsiteY19" fmla="*/ 196850 h 282575"/>
              <a:gd name="connsiteX20" fmla="*/ 28575 w 301625"/>
              <a:gd name="connsiteY20" fmla="*/ 127000 h 28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1625" h="282575">
                <a:moveTo>
                  <a:pt x="28575" y="127000"/>
                </a:moveTo>
                <a:lnTo>
                  <a:pt x="57150" y="47625"/>
                </a:lnTo>
                <a:lnTo>
                  <a:pt x="114300" y="19050"/>
                </a:lnTo>
                <a:lnTo>
                  <a:pt x="174625" y="19050"/>
                </a:lnTo>
                <a:lnTo>
                  <a:pt x="209550" y="0"/>
                </a:lnTo>
                <a:lnTo>
                  <a:pt x="260350" y="0"/>
                </a:lnTo>
                <a:lnTo>
                  <a:pt x="288925" y="31750"/>
                </a:lnTo>
                <a:lnTo>
                  <a:pt x="279400" y="66675"/>
                </a:lnTo>
                <a:lnTo>
                  <a:pt x="301625" y="92075"/>
                </a:lnTo>
                <a:lnTo>
                  <a:pt x="282575" y="127000"/>
                </a:lnTo>
                <a:lnTo>
                  <a:pt x="282575" y="127000"/>
                </a:lnTo>
                <a:lnTo>
                  <a:pt x="215900" y="168275"/>
                </a:lnTo>
                <a:lnTo>
                  <a:pt x="190500" y="209550"/>
                </a:lnTo>
                <a:lnTo>
                  <a:pt x="187325" y="254000"/>
                </a:lnTo>
                <a:lnTo>
                  <a:pt x="174625" y="282575"/>
                </a:lnTo>
                <a:lnTo>
                  <a:pt x="114300" y="273050"/>
                </a:lnTo>
                <a:lnTo>
                  <a:pt x="85725" y="247650"/>
                </a:lnTo>
                <a:lnTo>
                  <a:pt x="28575" y="273050"/>
                </a:lnTo>
                <a:lnTo>
                  <a:pt x="0" y="241300"/>
                </a:lnTo>
                <a:lnTo>
                  <a:pt x="0" y="196850"/>
                </a:lnTo>
                <a:lnTo>
                  <a:pt x="28575" y="127000"/>
                </a:lnTo>
                <a:close/>
              </a:path>
            </a:pathLst>
          </a:custGeom>
          <a:solidFill>
            <a:srgbClr val="E58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987540" y="2698115"/>
            <a:ext cx="0" cy="47879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242560" y="2698115"/>
            <a:ext cx="0" cy="47879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688330" y="2698115"/>
            <a:ext cx="0" cy="47879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70320" y="2698115"/>
            <a:ext cx="0" cy="47879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669530" y="2698115"/>
            <a:ext cx="0" cy="47879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8301990" y="2698115"/>
            <a:ext cx="0" cy="47879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3" name="Table 12"/>
          <p:cNvGraphicFramePr>
            <a:graphicFrameLocks noGrp="1"/>
          </p:cNvGraphicFramePr>
          <p:nvPr>
            <p:extLst>
              <p:ext uri="{D42A27DB-BD31-4B8C-83A1-F6EECF244321}">
                <p14:modId xmlns:p14="http://schemas.microsoft.com/office/powerpoint/2010/main" val="1845618451"/>
              </p:ext>
            </p:extLst>
          </p:nvPr>
        </p:nvGraphicFramePr>
        <p:xfrm>
          <a:off x="4635546" y="1506488"/>
          <a:ext cx="3886200" cy="1085850"/>
        </p:xfrm>
        <a:graphic>
          <a:graphicData uri="http://schemas.openxmlformats.org/drawingml/2006/table">
            <a:tbl>
              <a:tblPr/>
              <a:tblGrid>
                <a:gridCol w="647700">
                  <a:extLst>
                    <a:ext uri="{9D8B030D-6E8A-4147-A177-3AD203B41FA5}">
                      <a16:colId xmlns="" xmlns:a16="http://schemas.microsoft.com/office/drawing/2014/main" val="2753548450"/>
                    </a:ext>
                  </a:extLst>
                </a:gridCol>
                <a:gridCol w="647700">
                  <a:extLst>
                    <a:ext uri="{9D8B030D-6E8A-4147-A177-3AD203B41FA5}">
                      <a16:colId xmlns="" xmlns:a16="http://schemas.microsoft.com/office/drawing/2014/main" val="3528890307"/>
                    </a:ext>
                  </a:extLst>
                </a:gridCol>
                <a:gridCol w="647700">
                  <a:extLst>
                    <a:ext uri="{9D8B030D-6E8A-4147-A177-3AD203B41FA5}">
                      <a16:colId xmlns="" xmlns:a16="http://schemas.microsoft.com/office/drawing/2014/main" val="1991678464"/>
                    </a:ext>
                  </a:extLst>
                </a:gridCol>
                <a:gridCol w="647700">
                  <a:extLst>
                    <a:ext uri="{9D8B030D-6E8A-4147-A177-3AD203B41FA5}">
                      <a16:colId xmlns="" xmlns:a16="http://schemas.microsoft.com/office/drawing/2014/main" val="3684023811"/>
                    </a:ext>
                  </a:extLst>
                </a:gridCol>
                <a:gridCol w="647700">
                  <a:extLst>
                    <a:ext uri="{9D8B030D-6E8A-4147-A177-3AD203B41FA5}">
                      <a16:colId xmlns="" xmlns:a16="http://schemas.microsoft.com/office/drawing/2014/main" val="851178467"/>
                    </a:ext>
                  </a:extLst>
                </a:gridCol>
                <a:gridCol w="647700">
                  <a:extLst>
                    <a:ext uri="{9D8B030D-6E8A-4147-A177-3AD203B41FA5}">
                      <a16:colId xmlns="" xmlns:a16="http://schemas.microsoft.com/office/drawing/2014/main" val="43307388"/>
                    </a:ext>
                  </a:extLst>
                </a:gridCol>
              </a:tblGrid>
              <a:tr h="180975">
                <a:tc>
                  <a:txBody>
                    <a:bodyPr/>
                    <a:lstStyle/>
                    <a:p>
                      <a:pPr algn="r" fontAlgn="b"/>
                      <a:r>
                        <a:rPr lang="en-US" sz="1100" b="0" i="0" u="none" strike="noStrike" dirty="0">
                          <a:solidFill>
                            <a:srgbClr val="000000"/>
                          </a:solidFill>
                          <a:effectLst/>
                          <a:latin typeface="Calibri" panose="020F0502020204030204" pitchFamily="34" charset="0"/>
                        </a:rPr>
                        <a:t>ID</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tcb</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tcg</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cti</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hli</a:t>
                      </a:r>
                    </a:p>
                  </a:txBody>
                  <a:tcPr marL="4763" marR="4763" marT="4763" marB="0" anchor="b">
                    <a:lnL>
                      <a:noFill/>
                    </a:lnL>
                    <a:lnR>
                      <a:noFill/>
                    </a:lnR>
                    <a:lnT>
                      <a:noFill/>
                    </a:lnT>
                    <a:lnB>
                      <a:noFill/>
                    </a:lnB>
                  </a:tcPr>
                </a:tc>
                <a:tc>
                  <a:txBody>
                    <a:bodyPr/>
                    <a:lstStyle/>
                    <a:p>
                      <a:pPr algn="r" fontAlgn="b"/>
                      <a:r>
                        <a:rPr lang="en-US" sz="1100" b="0" i="0" u="none" strike="noStrike" dirty="0" err="1">
                          <a:solidFill>
                            <a:srgbClr val="000000"/>
                          </a:solidFill>
                          <a:effectLst/>
                          <a:latin typeface="Calibri" panose="020F0502020204030204" pitchFamily="34" charset="0"/>
                        </a:rPr>
                        <a:t>elev</a:t>
                      </a:r>
                      <a:endParaRPr lang="en-US" sz="1100" b="0" i="0" u="none" strike="noStrike" dirty="0">
                        <a:solidFill>
                          <a:srgbClr val="000000"/>
                        </a:solidFill>
                        <a:effectLst/>
                        <a:latin typeface="Calibri" panose="020F0502020204030204" pitchFamily="34" charset="0"/>
                      </a:endParaRPr>
                    </a:p>
                  </a:txBody>
                  <a:tcPr marL="4763" marR="4763" marT="4763" marB="0" anchor="b">
                    <a:lnL>
                      <a:noFill/>
                    </a:lnL>
                    <a:lnR>
                      <a:noFill/>
                    </a:lnR>
                    <a:lnT>
                      <a:noFill/>
                    </a:lnT>
                    <a:lnB>
                      <a:noFill/>
                    </a:lnB>
                  </a:tcPr>
                </a:tc>
                <a:extLst>
                  <a:ext uri="{0D108BD9-81ED-4DB2-BD59-A6C34878D82A}">
                    <a16:rowId xmlns="" xmlns:a16="http://schemas.microsoft.com/office/drawing/2014/main" val="3614623447"/>
                  </a:ext>
                </a:extLst>
              </a:tr>
              <a:tr h="180975">
                <a:tc>
                  <a:txBody>
                    <a:bodyPr/>
                    <a:lstStyle/>
                    <a:p>
                      <a:pPr algn="r" fontAlgn="b"/>
                      <a:r>
                        <a:rPr lang="en-US" sz="1100" b="0" i="0" u="none" strike="noStrike">
                          <a:solidFill>
                            <a:srgbClr val="000000"/>
                          </a:solidFill>
                          <a:effectLst/>
                          <a:latin typeface="Calibri" panose="020F0502020204030204" pitchFamily="34" charset="0"/>
                        </a:rPr>
                        <a:t>1</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0.137782</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0.101163</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0.61669</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-0.09702</a:t>
                      </a:r>
                    </a:p>
                  </a:txBody>
                  <a:tcPr marL="4763" marR="4763" marT="4763"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-0.0141</a:t>
                      </a:r>
                    </a:p>
                  </a:txBody>
                  <a:tcPr marL="4763" marR="4763" marT="4763" marB="0" anchor="b">
                    <a:lnL>
                      <a:noFill/>
                    </a:lnL>
                    <a:lnR>
                      <a:noFill/>
                    </a:lnR>
                    <a:lnT>
                      <a:noFill/>
                    </a:lnT>
                    <a:lnB>
                      <a:noFill/>
                    </a:lnB>
                  </a:tcPr>
                </a:tc>
                <a:extLst>
                  <a:ext uri="{0D108BD9-81ED-4DB2-BD59-A6C34878D82A}">
                    <a16:rowId xmlns="" xmlns:a16="http://schemas.microsoft.com/office/drawing/2014/main" val="1843762303"/>
                  </a:ext>
                </a:extLst>
              </a:tr>
              <a:tr h="180975">
                <a:tc>
                  <a:txBody>
                    <a:bodyPr/>
                    <a:lstStyle/>
                    <a:p>
                      <a:pPr algn="r" fontAlgn="b"/>
                      <a:r>
                        <a:rPr lang="en-US" sz="1100" b="0" i="0" u="none" strike="noStrike">
                          <a:solidFill>
                            <a:srgbClr val="000000"/>
                          </a:solidFill>
                          <a:effectLst/>
                          <a:latin typeface="Calibri" panose="020F0502020204030204" pitchFamily="34" charset="0"/>
                        </a:rPr>
                        <a:t>2</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0.688912</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-0.34839</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0.182464</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-0.47759</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-0.22924</a:t>
                      </a:r>
                    </a:p>
                  </a:txBody>
                  <a:tcPr marL="4763" marR="4763" marT="4763" marB="0" anchor="b">
                    <a:lnL>
                      <a:noFill/>
                    </a:lnL>
                    <a:lnR>
                      <a:noFill/>
                    </a:lnR>
                    <a:lnT>
                      <a:noFill/>
                    </a:lnT>
                    <a:lnB>
                      <a:noFill/>
                    </a:lnB>
                  </a:tcPr>
                </a:tc>
                <a:extLst>
                  <a:ext uri="{0D108BD9-81ED-4DB2-BD59-A6C34878D82A}">
                    <a16:rowId xmlns="" xmlns:a16="http://schemas.microsoft.com/office/drawing/2014/main" val="745756064"/>
                  </a:ext>
                </a:extLst>
              </a:tr>
              <a:tr h="180975">
                <a:tc>
                  <a:txBody>
                    <a:bodyPr/>
                    <a:lstStyle/>
                    <a:p>
                      <a:pPr algn="r" fontAlgn="b"/>
                      <a:r>
                        <a:rPr lang="en-US" sz="1100" b="0" i="0" u="none" strike="noStrike">
                          <a:solidFill>
                            <a:srgbClr val="000000"/>
                          </a:solidFill>
                          <a:effectLst/>
                          <a:latin typeface="Calibri" panose="020F0502020204030204" pitchFamily="34" charset="0"/>
                        </a:rPr>
                        <a:t>3</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0.236648</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-0.5919</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-0.27303</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0.417763</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-1.37776</a:t>
                      </a:r>
                    </a:p>
                  </a:txBody>
                  <a:tcPr marL="4763" marR="4763" marT="4763" marB="0" anchor="b">
                    <a:lnL>
                      <a:noFill/>
                    </a:lnL>
                    <a:lnR>
                      <a:noFill/>
                    </a:lnR>
                    <a:lnT>
                      <a:noFill/>
                    </a:lnT>
                    <a:lnB>
                      <a:noFill/>
                    </a:lnB>
                  </a:tcPr>
                </a:tc>
                <a:extLst>
                  <a:ext uri="{0D108BD9-81ED-4DB2-BD59-A6C34878D82A}">
                    <a16:rowId xmlns="" xmlns:a16="http://schemas.microsoft.com/office/drawing/2014/main" val="389632868"/>
                  </a:ext>
                </a:extLst>
              </a:tr>
              <a:tr h="180975">
                <a:tc>
                  <a:txBody>
                    <a:bodyPr/>
                    <a:lstStyle/>
                    <a:p>
                      <a:pPr algn="r" fontAlgn="b"/>
                      <a:r>
                        <a:rPr lang="en-US" sz="1100" b="0" i="0" u="none" strike="noStrike">
                          <a:solidFill>
                            <a:srgbClr val="000000"/>
                          </a:solidFill>
                          <a:effectLst/>
                          <a:latin typeface="Calibri" panose="020F0502020204030204" pitchFamily="34" charset="0"/>
                        </a:rPr>
                        <a:t>4</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-0.10097</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0.312562</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-0.96887</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1.66037</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0.518783</a:t>
                      </a:r>
                    </a:p>
                  </a:txBody>
                  <a:tcPr marL="4763" marR="4763" marT="4763" marB="0" anchor="b">
                    <a:lnL>
                      <a:noFill/>
                    </a:lnL>
                    <a:lnR>
                      <a:noFill/>
                    </a:lnR>
                    <a:lnT>
                      <a:noFill/>
                    </a:lnT>
                    <a:lnB>
                      <a:noFill/>
                    </a:lnB>
                  </a:tcPr>
                </a:tc>
                <a:extLst>
                  <a:ext uri="{0D108BD9-81ED-4DB2-BD59-A6C34878D82A}">
                    <a16:rowId xmlns="" xmlns:a16="http://schemas.microsoft.com/office/drawing/2014/main" val="2177108260"/>
                  </a:ext>
                </a:extLst>
              </a:tr>
              <a:tr h="180975">
                <a:tc>
                  <a:txBody>
                    <a:bodyPr/>
                    <a:lstStyle/>
                    <a:p>
                      <a:pPr algn="r" fontAlgn="b"/>
                      <a:r>
                        <a:rPr lang="en-US" sz="1100" b="0" i="0" u="none" strike="noStrike">
                          <a:solidFill>
                            <a:srgbClr val="000000"/>
                          </a:solidFill>
                          <a:effectLst/>
                          <a:latin typeface="Calibri" panose="020F0502020204030204" pitchFamily="34" charset="0"/>
                        </a:rPr>
                        <a:t>5</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-0.60582</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-0.2146</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-0.65893</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-0.55419</a:t>
                      </a:r>
                    </a:p>
                  </a:txBody>
                  <a:tcPr marL="4763" marR="4763" marT="4763"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-1.20234</a:t>
                      </a:r>
                    </a:p>
                  </a:txBody>
                  <a:tcPr marL="4763" marR="4763" marT="4763" marB="0" anchor="b">
                    <a:lnL>
                      <a:noFill/>
                    </a:lnL>
                    <a:lnR>
                      <a:noFill/>
                    </a:lnR>
                    <a:lnT>
                      <a:noFill/>
                    </a:lnT>
                    <a:lnB>
                      <a:noFill/>
                    </a:lnB>
                  </a:tcPr>
                </a:tc>
                <a:extLst>
                  <a:ext uri="{0D108BD9-81ED-4DB2-BD59-A6C34878D82A}">
                    <a16:rowId xmlns="" xmlns:a16="http://schemas.microsoft.com/office/drawing/2014/main" val="1207787222"/>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887720536"/>
              </p:ext>
            </p:extLst>
          </p:nvPr>
        </p:nvGraphicFramePr>
        <p:xfrm>
          <a:off x="4641414" y="3429122"/>
          <a:ext cx="3886200" cy="904875"/>
        </p:xfrm>
        <a:graphic>
          <a:graphicData uri="http://schemas.openxmlformats.org/drawingml/2006/table">
            <a:tbl>
              <a:tblPr/>
              <a:tblGrid>
                <a:gridCol w="647700">
                  <a:extLst>
                    <a:ext uri="{9D8B030D-6E8A-4147-A177-3AD203B41FA5}">
                      <a16:colId xmlns="" xmlns:a16="http://schemas.microsoft.com/office/drawing/2014/main" val="1202918855"/>
                    </a:ext>
                  </a:extLst>
                </a:gridCol>
                <a:gridCol w="647700">
                  <a:extLst>
                    <a:ext uri="{9D8B030D-6E8A-4147-A177-3AD203B41FA5}">
                      <a16:colId xmlns="" xmlns:a16="http://schemas.microsoft.com/office/drawing/2014/main" val="3717982418"/>
                    </a:ext>
                  </a:extLst>
                </a:gridCol>
                <a:gridCol w="647700">
                  <a:extLst>
                    <a:ext uri="{9D8B030D-6E8A-4147-A177-3AD203B41FA5}">
                      <a16:colId xmlns="" xmlns:a16="http://schemas.microsoft.com/office/drawing/2014/main" val="3424377953"/>
                    </a:ext>
                  </a:extLst>
                </a:gridCol>
                <a:gridCol w="647700">
                  <a:extLst>
                    <a:ext uri="{9D8B030D-6E8A-4147-A177-3AD203B41FA5}">
                      <a16:colId xmlns="" xmlns:a16="http://schemas.microsoft.com/office/drawing/2014/main" val="2302069728"/>
                    </a:ext>
                  </a:extLst>
                </a:gridCol>
                <a:gridCol w="647700">
                  <a:extLst>
                    <a:ext uri="{9D8B030D-6E8A-4147-A177-3AD203B41FA5}">
                      <a16:colId xmlns="" xmlns:a16="http://schemas.microsoft.com/office/drawing/2014/main" val="1583936766"/>
                    </a:ext>
                  </a:extLst>
                </a:gridCol>
                <a:gridCol w="647700">
                  <a:extLst>
                    <a:ext uri="{9D8B030D-6E8A-4147-A177-3AD203B41FA5}">
                      <a16:colId xmlns="" xmlns:a16="http://schemas.microsoft.com/office/drawing/2014/main" val="218744721"/>
                    </a:ext>
                  </a:extLst>
                </a:gridCol>
              </a:tblGrid>
              <a:tr h="180975">
                <a:tc>
                  <a:txBody>
                    <a:bodyPr/>
                    <a:lstStyle/>
                    <a:p>
                      <a:pPr algn="r" fontAlgn="b"/>
                      <a:r>
                        <a:rPr lang="en-US" sz="1100" b="0" i="0" u="none" strike="noStrike" dirty="0">
                          <a:solidFill>
                            <a:srgbClr val="000000"/>
                          </a:solidFill>
                          <a:effectLst/>
                          <a:latin typeface="Calibri" panose="020F0502020204030204" pitchFamily="34" charset="0"/>
                        </a:rPr>
                        <a:t>20001</a:t>
                      </a:r>
                    </a:p>
                  </a:txBody>
                  <a:tcPr marL="4763" marR="4763" marT="4763"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-0.0263</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0.213553</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0.61669</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-0.09702</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-0.0141</a:t>
                      </a:r>
                    </a:p>
                  </a:txBody>
                  <a:tcPr marL="4763" marR="4763" marT="4763" marB="0" anchor="b">
                    <a:lnL>
                      <a:noFill/>
                    </a:lnL>
                    <a:lnR>
                      <a:noFill/>
                    </a:lnR>
                    <a:lnT>
                      <a:noFill/>
                    </a:lnT>
                    <a:lnB>
                      <a:noFill/>
                    </a:lnB>
                  </a:tcPr>
                </a:tc>
                <a:extLst>
                  <a:ext uri="{0D108BD9-81ED-4DB2-BD59-A6C34878D82A}">
                    <a16:rowId xmlns="" xmlns:a16="http://schemas.microsoft.com/office/drawing/2014/main" val="3063173686"/>
                  </a:ext>
                </a:extLst>
              </a:tr>
              <a:tr h="180975">
                <a:tc>
                  <a:txBody>
                    <a:bodyPr/>
                    <a:lstStyle/>
                    <a:p>
                      <a:pPr algn="r" fontAlgn="b"/>
                      <a:r>
                        <a:rPr lang="en-US" sz="1100" b="0" i="0" u="none" strike="noStrike" dirty="0">
                          <a:solidFill>
                            <a:srgbClr val="000000"/>
                          </a:solidFill>
                          <a:effectLst/>
                          <a:latin typeface="Calibri" panose="020F0502020204030204" pitchFamily="34" charset="0"/>
                        </a:rPr>
                        <a:t>20002</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0.533249</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-0.51698</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0.182464</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-0.47759</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-0.22924</a:t>
                      </a:r>
                    </a:p>
                  </a:txBody>
                  <a:tcPr marL="4763" marR="4763" marT="4763" marB="0" anchor="b">
                    <a:lnL>
                      <a:noFill/>
                    </a:lnL>
                    <a:lnR>
                      <a:noFill/>
                    </a:lnR>
                    <a:lnT>
                      <a:noFill/>
                    </a:lnT>
                    <a:lnB>
                      <a:noFill/>
                    </a:lnB>
                  </a:tcPr>
                </a:tc>
                <a:extLst>
                  <a:ext uri="{0D108BD9-81ED-4DB2-BD59-A6C34878D82A}">
                    <a16:rowId xmlns="" xmlns:a16="http://schemas.microsoft.com/office/drawing/2014/main" val="2809819380"/>
                  </a:ext>
                </a:extLst>
              </a:tr>
              <a:tr h="180975">
                <a:tc>
                  <a:txBody>
                    <a:bodyPr/>
                    <a:lstStyle/>
                    <a:p>
                      <a:pPr algn="r" fontAlgn="b"/>
                      <a:r>
                        <a:rPr lang="en-US" sz="1100" b="0" i="0" u="none" strike="noStrike" dirty="0">
                          <a:solidFill>
                            <a:srgbClr val="000000"/>
                          </a:solidFill>
                          <a:effectLst/>
                          <a:latin typeface="Calibri" panose="020F0502020204030204" pitchFamily="34" charset="0"/>
                        </a:rPr>
                        <a:t>20003</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-0.05259</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-0.69627</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-0.27303</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0.417763</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-1.37776</a:t>
                      </a:r>
                    </a:p>
                  </a:txBody>
                  <a:tcPr marL="4763" marR="4763" marT="4763" marB="0" anchor="b">
                    <a:lnL>
                      <a:noFill/>
                    </a:lnL>
                    <a:lnR>
                      <a:noFill/>
                    </a:lnR>
                    <a:lnT>
                      <a:noFill/>
                    </a:lnT>
                    <a:lnB>
                      <a:noFill/>
                    </a:lnB>
                  </a:tcPr>
                </a:tc>
                <a:extLst>
                  <a:ext uri="{0D108BD9-81ED-4DB2-BD59-A6C34878D82A}">
                    <a16:rowId xmlns="" xmlns:a16="http://schemas.microsoft.com/office/drawing/2014/main" val="3403321448"/>
                  </a:ext>
                </a:extLst>
              </a:tr>
              <a:tr h="180975">
                <a:tc>
                  <a:txBody>
                    <a:bodyPr/>
                    <a:lstStyle/>
                    <a:p>
                      <a:pPr algn="r" fontAlgn="b"/>
                      <a:r>
                        <a:rPr lang="en-US" sz="1100" b="0" i="0" u="none" strike="noStrike" dirty="0">
                          <a:solidFill>
                            <a:srgbClr val="000000"/>
                          </a:solidFill>
                          <a:effectLst/>
                          <a:latin typeface="Calibri" panose="020F0502020204030204" pitchFamily="34" charset="0"/>
                        </a:rPr>
                        <a:t>20004</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-0.18406</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0.130598</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-0.96887</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1.66037</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0.518783</a:t>
                      </a:r>
                    </a:p>
                  </a:txBody>
                  <a:tcPr marL="4763" marR="4763" marT="4763" marB="0" anchor="b">
                    <a:lnL>
                      <a:noFill/>
                    </a:lnL>
                    <a:lnR>
                      <a:noFill/>
                    </a:lnR>
                    <a:lnT>
                      <a:noFill/>
                    </a:lnT>
                    <a:lnB>
                      <a:noFill/>
                    </a:lnB>
                  </a:tcPr>
                </a:tc>
                <a:extLst>
                  <a:ext uri="{0D108BD9-81ED-4DB2-BD59-A6C34878D82A}">
                    <a16:rowId xmlns="" xmlns:a16="http://schemas.microsoft.com/office/drawing/2014/main" val="3699736575"/>
                  </a:ext>
                </a:extLst>
              </a:tr>
              <a:tr h="180975">
                <a:tc>
                  <a:txBody>
                    <a:bodyPr/>
                    <a:lstStyle/>
                    <a:p>
                      <a:pPr algn="r" fontAlgn="b"/>
                      <a:r>
                        <a:rPr lang="en-US" sz="1100" b="0" i="0" u="none" strike="noStrike" dirty="0">
                          <a:solidFill>
                            <a:srgbClr val="000000"/>
                          </a:solidFill>
                          <a:effectLst/>
                          <a:latin typeface="Calibri" panose="020F0502020204030204" pitchFamily="34" charset="0"/>
                        </a:rPr>
                        <a:t>20005</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-0.21246</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-0.37248</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-0.65893</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-0.55419</a:t>
                      </a:r>
                    </a:p>
                  </a:txBody>
                  <a:tcPr marL="4763" marR="4763" marT="4763"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-1.20234</a:t>
                      </a:r>
                    </a:p>
                  </a:txBody>
                  <a:tcPr marL="4763" marR="4763" marT="4763" marB="0" anchor="b">
                    <a:lnL>
                      <a:noFill/>
                    </a:lnL>
                    <a:lnR>
                      <a:noFill/>
                    </a:lnR>
                    <a:lnT>
                      <a:noFill/>
                    </a:lnT>
                    <a:lnB>
                      <a:noFill/>
                    </a:lnB>
                  </a:tcPr>
                </a:tc>
                <a:extLst>
                  <a:ext uri="{0D108BD9-81ED-4DB2-BD59-A6C34878D82A}">
                    <a16:rowId xmlns="" xmlns:a16="http://schemas.microsoft.com/office/drawing/2014/main" val="1164258449"/>
                  </a:ext>
                </a:extLst>
              </a:tr>
            </a:tbl>
          </a:graphicData>
        </a:graphic>
      </p:graphicFrame>
    </p:spTree>
    <p:extLst>
      <p:ext uri="{BB962C8B-B14F-4D97-AF65-F5344CB8AC3E}">
        <p14:creationId xmlns:p14="http://schemas.microsoft.com/office/powerpoint/2010/main" val="1546861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333" b="53152" l="39451" r="78588"/>
                    </a14:imgEffect>
                  </a14:imgLayer>
                </a14:imgProps>
              </a:ext>
              <a:ext uri="{28A0092B-C50C-407E-A947-70E740481C1C}">
                <a14:useLocalDpi xmlns:a14="http://schemas.microsoft.com/office/drawing/2010/main" val="0"/>
              </a:ext>
            </a:extLst>
          </a:blip>
          <a:srcRect l="46145" t="27173" r="34626" b="47004"/>
          <a:stretch/>
        </p:blipFill>
        <p:spPr>
          <a:xfrm>
            <a:off x="613458" y="595625"/>
            <a:ext cx="2650603" cy="4606340"/>
          </a:xfrm>
          <a:prstGeom prst="rect">
            <a:avLst/>
          </a:prstGeom>
        </p:spPr>
      </p:pic>
      <p:sp>
        <p:nvSpPr>
          <p:cNvPr id="3" name="Text Placeholder 2"/>
          <p:cNvSpPr>
            <a:spLocks noGrp="1"/>
          </p:cNvSpPr>
          <p:nvPr>
            <p:ph type="body" sz="quarter" idx="10"/>
          </p:nvPr>
        </p:nvSpPr>
        <p:spPr>
          <a:xfrm>
            <a:off x="548640" y="357175"/>
            <a:ext cx="4503881" cy="665797"/>
          </a:xfrm>
        </p:spPr>
        <p:txBody>
          <a:bodyPr>
            <a:normAutofit/>
          </a:bodyPr>
          <a:lstStyle/>
          <a:p>
            <a:r>
              <a:rPr lang="en-US" dirty="0"/>
              <a:t>Fire Susceptibility</a:t>
            </a:r>
          </a:p>
        </p:txBody>
      </p:sp>
      <p:grpSp>
        <p:nvGrpSpPr>
          <p:cNvPr id="31" name="Group 30"/>
          <p:cNvGrpSpPr/>
          <p:nvPr/>
        </p:nvGrpSpPr>
        <p:grpSpPr>
          <a:xfrm>
            <a:off x="562007" y="5799329"/>
            <a:ext cx="8019985" cy="870593"/>
            <a:chOff x="964228" y="4327719"/>
            <a:chExt cx="8019985" cy="870593"/>
          </a:xfrm>
        </p:grpSpPr>
        <p:grpSp>
          <p:nvGrpSpPr>
            <p:cNvPr id="32" name="Group 31"/>
            <p:cNvGrpSpPr/>
            <p:nvPr/>
          </p:nvGrpSpPr>
          <p:grpSpPr>
            <a:xfrm>
              <a:off x="3204770" y="4327719"/>
              <a:ext cx="834863" cy="843170"/>
              <a:chOff x="1914287" y="4750099"/>
              <a:chExt cx="834863" cy="843170"/>
            </a:xfrm>
          </p:grpSpPr>
          <p:sp>
            <p:nvSpPr>
              <p:cNvPr id="50" name="Oval 49"/>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1" name="Group 50"/>
              <p:cNvGrpSpPr/>
              <p:nvPr/>
            </p:nvGrpSpPr>
            <p:grpSpPr>
              <a:xfrm>
                <a:off x="1914287" y="4750099"/>
                <a:ext cx="834863" cy="843170"/>
                <a:chOff x="1914287" y="4750099"/>
                <a:chExt cx="834863" cy="843170"/>
              </a:xfrm>
            </p:grpSpPr>
            <p:sp>
              <p:nvSpPr>
                <p:cNvPr id="52" name="Parallelogram 51"/>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964228" y="4331156"/>
              <a:ext cx="867156" cy="867156"/>
              <a:chOff x="964228" y="4331156"/>
              <a:chExt cx="867156" cy="867156"/>
            </a:xfrm>
          </p:grpSpPr>
          <p:sp>
            <p:nvSpPr>
              <p:cNvPr id="48" name="Oval 47"/>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pic>
            <p:nvPicPr>
              <p:cNvPr id="49" name="Picture 48"/>
              <p:cNvPicPr>
                <a:picLocks noChangeAspect="1"/>
              </p:cNvPicPr>
              <p:nvPr/>
            </p:nvPicPr>
            <p:blipFill>
              <a:blip r:embed="rId5" cstate="print">
                <a:alphaModFix amt="7000"/>
                <a:extLst>
                  <a:ext uri="{BEBA8EAE-BF5A-486C-A8C5-ECC9F3942E4B}">
                    <a14:imgProps xmlns:a14="http://schemas.microsoft.com/office/drawing/2010/main">
                      <a14:imgLayer r:embed="rId6">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solidFill>
                  <a:schemeClr val="bg1"/>
                </a:solidFill>
              </a:ln>
            </p:spPr>
          </p:pic>
        </p:grpSp>
        <p:grpSp>
          <p:nvGrpSpPr>
            <p:cNvPr id="34" name="Group 33"/>
            <p:cNvGrpSpPr/>
            <p:nvPr/>
          </p:nvGrpSpPr>
          <p:grpSpPr>
            <a:xfrm>
              <a:off x="5709938" y="4363311"/>
              <a:ext cx="992453" cy="772620"/>
              <a:chOff x="2792371" y="4750987"/>
              <a:chExt cx="992453" cy="772620"/>
            </a:xfrm>
          </p:grpSpPr>
          <p:sp>
            <p:nvSpPr>
              <p:cNvPr id="43" name="Oval 42"/>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4" name="Group 43"/>
              <p:cNvGrpSpPr/>
              <p:nvPr/>
            </p:nvGrpSpPr>
            <p:grpSpPr>
              <a:xfrm>
                <a:off x="2792371" y="4750987"/>
                <a:ext cx="992453" cy="751261"/>
                <a:chOff x="3823957" y="4812116"/>
                <a:chExt cx="992453" cy="751261"/>
              </a:xfrm>
              <a:noFill/>
            </p:grpSpPr>
            <p:sp>
              <p:nvSpPr>
                <p:cNvPr id="45" name="Freeform 44"/>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46" name="Straight Connector 45"/>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7" name="Straight Connector 46"/>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5" name="Group 34"/>
            <p:cNvGrpSpPr/>
            <p:nvPr/>
          </p:nvGrpSpPr>
          <p:grpSpPr>
            <a:xfrm>
              <a:off x="8149349" y="4436801"/>
              <a:ext cx="834864" cy="761511"/>
              <a:chOff x="4328234" y="4794272"/>
              <a:chExt cx="834864" cy="761511"/>
            </a:xfrm>
          </p:grpSpPr>
          <p:sp>
            <p:nvSpPr>
              <p:cNvPr id="36" name="Oval 35"/>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37" name="Group 36"/>
              <p:cNvGrpSpPr/>
              <p:nvPr/>
            </p:nvGrpSpPr>
            <p:grpSpPr>
              <a:xfrm>
                <a:off x="4328234" y="4864480"/>
                <a:ext cx="834864" cy="691303"/>
                <a:chOff x="7558911" y="718795"/>
                <a:chExt cx="834864" cy="691303"/>
              </a:xfrm>
            </p:grpSpPr>
            <p:sp>
              <p:nvSpPr>
                <p:cNvPr id="38" name="Parallelogram 37"/>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9" name="Teardrop 38"/>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0" name="Oval 39"/>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1" name="Straight Connector 40"/>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2" name="Straight Connector 41"/>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pic>
        <p:nvPicPr>
          <p:cNvPr id="6" name="Picture 5"/>
          <p:cNvPicPr>
            <a:picLocks noChangeAspect="1"/>
          </p:cNvPicPr>
          <p:nvPr/>
        </p:nvPicPr>
        <p:blipFill rotWithShape="1">
          <a:blip r:embed="rId7"/>
          <a:srcRect l="12275" t="15819" r="56466" b="32433"/>
          <a:stretch/>
        </p:blipFill>
        <p:spPr>
          <a:xfrm>
            <a:off x="3774554" y="1090568"/>
            <a:ext cx="4681538" cy="4359363"/>
          </a:xfrm>
          <a:prstGeom prst="rect">
            <a:avLst/>
          </a:prstGeom>
        </p:spPr>
      </p:pic>
      <p:pic>
        <p:nvPicPr>
          <p:cNvPr id="55" name="Picture 54"/>
          <p:cNvPicPr>
            <a:picLocks noChangeAspect="1"/>
          </p:cNvPicPr>
          <p:nvPr/>
        </p:nvPicPr>
        <p:blipFill rotWithShape="1">
          <a:blip r:embed="rId8">
            <a:extLst>
              <a:ext uri="{28A0092B-C50C-407E-A947-70E740481C1C}">
                <a14:useLocalDpi xmlns:a14="http://schemas.microsoft.com/office/drawing/2010/main" val="0"/>
              </a:ext>
            </a:extLst>
          </a:blip>
          <a:srcRect l="52453" t="21856" r="30457" b="62291"/>
          <a:stretch/>
        </p:blipFill>
        <p:spPr>
          <a:xfrm>
            <a:off x="1123951" y="2457451"/>
            <a:ext cx="1552662" cy="1323975"/>
          </a:xfrm>
          <a:prstGeom prst="rect">
            <a:avLst/>
          </a:prstGeom>
        </p:spPr>
      </p:pic>
      <p:cxnSp>
        <p:nvCxnSpPr>
          <p:cNvPr id="8" name="Straight Connector 7"/>
          <p:cNvCxnSpPr/>
          <p:nvPr/>
        </p:nvCxnSpPr>
        <p:spPr>
          <a:xfrm flipV="1">
            <a:off x="1990729" y="1704975"/>
            <a:ext cx="2562225" cy="1590154"/>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26475" y="3526514"/>
            <a:ext cx="4373695" cy="1453643"/>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835150" y="3270250"/>
            <a:ext cx="301625" cy="282575"/>
          </a:xfrm>
          <a:custGeom>
            <a:avLst/>
            <a:gdLst>
              <a:gd name="connsiteX0" fmla="*/ 28575 w 301625"/>
              <a:gd name="connsiteY0" fmla="*/ 127000 h 282575"/>
              <a:gd name="connsiteX1" fmla="*/ 57150 w 301625"/>
              <a:gd name="connsiteY1" fmla="*/ 47625 h 282575"/>
              <a:gd name="connsiteX2" fmla="*/ 114300 w 301625"/>
              <a:gd name="connsiteY2" fmla="*/ 19050 h 282575"/>
              <a:gd name="connsiteX3" fmla="*/ 174625 w 301625"/>
              <a:gd name="connsiteY3" fmla="*/ 19050 h 282575"/>
              <a:gd name="connsiteX4" fmla="*/ 209550 w 301625"/>
              <a:gd name="connsiteY4" fmla="*/ 0 h 282575"/>
              <a:gd name="connsiteX5" fmla="*/ 260350 w 301625"/>
              <a:gd name="connsiteY5" fmla="*/ 0 h 282575"/>
              <a:gd name="connsiteX6" fmla="*/ 288925 w 301625"/>
              <a:gd name="connsiteY6" fmla="*/ 31750 h 282575"/>
              <a:gd name="connsiteX7" fmla="*/ 279400 w 301625"/>
              <a:gd name="connsiteY7" fmla="*/ 66675 h 282575"/>
              <a:gd name="connsiteX8" fmla="*/ 301625 w 301625"/>
              <a:gd name="connsiteY8" fmla="*/ 92075 h 282575"/>
              <a:gd name="connsiteX9" fmla="*/ 282575 w 301625"/>
              <a:gd name="connsiteY9" fmla="*/ 127000 h 282575"/>
              <a:gd name="connsiteX10" fmla="*/ 282575 w 301625"/>
              <a:gd name="connsiteY10" fmla="*/ 127000 h 282575"/>
              <a:gd name="connsiteX11" fmla="*/ 215900 w 301625"/>
              <a:gd name="connsiteY11" fmla="*/ 168275 h 282575"/>
              <a:gd name="connsiteX12" fmla="*/ 190500 w 301625"/>
              <a:gd name="connsiteY12" fmla="*/ 209550 h 282575"/>
              <a:gd name="connsiteX13" fmla="*/ 187325 w 301625"/>
              <a:gd name="connsiteY13" fmla="*/ 254000 h 282575"/>
              <a:gd name="connsiteX14" fmla="*/ 174625 w 301625"/>
              <a:gd name="connsiteY14" fmla="*/ 282575 h 282575"/>
              <a:gd name="connsiteX15" fmla="*/ 114300 w 301625"/>
              <a:gd name="connsiteY15" fmla="*/ 273050 h 282575"/>
              <a:gd name="connsiteX16" fmla="*/ 85725 w 301625"/>
              <a:gd name="connsiteY16" fmla="*/ 247650 h 282575"/>
              <a:gd name="connsiteX17" fmla="*/ 28575 w 301625"/>
              <a:gd name="connsiteY17" fmla="*/ 273050 h 282575"/>
              <a:gd name="connsiteX18" fmla="*/ 0 w 301625"/>
              <a:gd name="connsiteY18" fmla="*/ 241300 h 282575"/>
              <a:gd name="connsiteX19" fmla="*/ 0 w 301625"/>
              <a:gd name="connsiteY19" fmla="*/ 196850 h 282575"/>
              <a:gd name="connsiteX20" fmla="*/ 28575 w 301625"/>
              <a:gd name="connsiteY20" fmla="*/ 127000 h 28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1625" h="282575">
                <a:moveTo>
                  <a:pt x="28575" y="127000"/>
                </a:moveTo>
                <a:lnTo>
                  <a:pt x="57150" y="47625"/>
                </a:lnTo>
                <a:lnTo>
                  <a:pt x="114300" y="19050"/>
                </a:lnTo>
                <a:lnTo>
                  <a:pt x="174625" y="19050"/>
                </a:lnTo>
                <a:lnTo>
                  <a:pt x="209550" y="0"/>
                </a:lnTo>
                <a:lnTo>
                  <a:pt x="260350" y="0"/>
                </a:lnTo>
                <a:lnTo>
                  <a:pt x="288925" y="31750"/>
                </a:lnTo>
                <a:lnTo>
                  <a:pt x="279400" y="66675"/>
                </a:lnTo>
                <a:lnTo>
                  <a:pt x="301625" y="92075"/>
                </a:lnTo>
                <a:lnTo>
                  <a:pt x="282575" y="127000"/>
                </a:lnTo>
                <a:lnTo>
                  <a:pt x="282575" y="127000"/>
                </a:lnTo>
                <a:lnTo>
                  <a:pt x="215900" y="168275"/>
                </a:lnTo>
                <a:lnTo>
                  <a:pt x="190500" y="209550"/>
                </a:lnTo>
                <a:lnTo>
                  <a:pt x="187325" y="254000"/>
                </a:lnTo>
                <a:lnTo>
                  <a:pt x="174625" y="282575"/>
                </a:lnTo>
                <a:lnTo>
                  <a:pt x="114300" y="273050"/>
                </a:lnTo>
                <a:lnTo>
                  <a:pt x="85725" y="247650"/>
                </a:lnTo>
                <a:lnTo>
                  <a:pt x="28575" y="273050"/>
                </a:lnTo>
                <a:lnTo>
                  <a:pt x="0" y="241300"/>
                </a:lnTo>
                <a:lnTo>
                  <a:pt x="0" y="196850"/>
                </a:lnTo>
                <a:lnTo>
                  <a:pt x="28575" y="127000"/>
                </a:lnTo>
                <a:close/>
              </a:path>
            </a:pathLst>
          </a:custGeom>
          <a:solidFill>
            <a:srgbClr val="E58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984762" y="5025128"/>
            <a:ext cx="3110147" cy="646331"/>
          </a:xfrm>
          <a:prstGeom prst="rect">
            <a:avLst/>
          </a:prstGeom>
        </p:spPr>
        <p:txBody>
          <a:bodyPr wrap="none">
            <a:spAutoFit/>
          </a:bodyPr>
          <a:lstStyle/>
          <a:p>
            <a:pPr algn="ctr">
              <a:spcBef>
                <a:spcPts val="0"/>
              </a:spcBef>
            </a:pPr>
            <a:r>
              <a:rPr lang="en-US" b="1" dirty="0">
                <a:solidFill>
                  <a:schemeClr val="accent1"/>
                </a:solidFill>
              </a:rPr>
              <a:t>3 nearest neighbors graph</a:t>
            </a:r>
          </a:p>
          <a:p>
            <a:pPr algn="ctr">
              <a:spcBef>
                <a:spcPts val="0"/>
              </a:spcBef>
            </a:pPr>
            <a:r>
              <a:rPr lang="en-US" b="1" dirty="0">
                <a:solidFill>
                  <a:schemeClr val="accent1"/>
                </a:solidFill>
              </a:rPr>
              <a:t>Cow Camp fire 2012</a:t>
            </a:r>
            <a:endParaRPr lang="en-US" dirty="0"/>
          </a:p>
        </p:txBody>
      </p:sp>
    </p:spTree>
    <p:extLst>
      <p:ext uri="{BB962C8B-B14F-4D97-AF65-F5344CB8AC3E}">
        <p14:creationId xmlns:p14="http://schemas.microsoft.com/office/powerpoint/2010/main" val="39373666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39989" y="4408147"/>
            <a:ext cx="2386780" cy="1426774"/>
          </a:xfrm>
          <a:prstGeom prst="rect">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548640" y="357175"/>
            <a:ext cx="4503881" cy="665797"/>
          </a:xfrm>
        </p:spPr>
        <p:txBody>
          <a:bodyPr>
            <a:normAutofit/>
          </a:bodyPr>
          <a:lstStyle/>
          <a:p>
            <a:r>
              <a:rPr lang="en-US" dirty="0"/>
              <a:t>Fire Susceptibility</a:t>
            </a:r>
          </a:p>
        </p:txBody>
      </p:sp>
      <p:grpSp>
        <p:nvGrpSpPr>
          <p:cNvPr id="31" name="Group 30"/>
          <p:cNvGrpSpPr/>
          <p:nvPr/>
        </p:nvGrpSpPr>
        <p:grpSpPr>
          <a:xfrm>
            <a:off x="562007" y="5799329"/>
            <a:ext cx="8019985" cy="870593"/>
            <a:chOff x="964228" y="4327719"/>
            <a:chExt cx="8019985" cy="870593"/>
          </a:xfrm>
        </p:grpSpPr>
        <p:grpSp>
          <p:nvGrpSpPr>
            <p:cNvPr id="32" name="Group 31"/>
            <p:cNvGrpSpPr/>
            <p:nvPr/>
          </p:nvGrpSpPr>
          <p:grpSpPr>
            <a:xfrm>
              <a:off x="3204770" y="4327719"/>
              <a:ext cx="834863" cy="843170"/>
              <a:chOff x="1914287" y="4750099"/>
              <a:chExt cx="834863" cy="843170"/>
            </a:xfrm>
          </p:grpSpPr>
          <p:sp>
            <p:nvSpPr>
              <p:cNvPr id="50" name="Oval 49"/>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1" name="Group 50"/>
              <p:cNvGrpSpPr/>
              <p:nvPr/>
            </p:nvGrpSpPr>
            <p:grpSpPr>
              <a:xfrm>
                <a:off x="1914287" y="4750099"/>
                <a:ext cx="834863" cy="843170"/>
                <a:chOff x="1914287" y="4750099"/>
                <a:chExt cx="834863" cy="843170"/>
              </a:xfrm>
            </p:grpSpPr>
            <p:sp>
              <p:nvSpPr>
                <p:cNvPr id="52" name="Parallelogram 51"/>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964228" y="4331156"/>
              <a:ext cx="867156" cy="867156"/>
              <a:chOff x="964228" y="4331156"/>
              <a:chExt cx="867156" cy="867156"/>
            </a:xfrm>
          </p:grpSpPr>
          <p:sp>
            <p:nvSpPr>
              <p:cNvPr id="48" name="Oval 47"/>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pic>
            <p:nvPicPr>
              <p:cNvPr id="49" name="Picture 48"/>
              <p:cNvPicPr>
                <a:picLocks noChangeAspect="1"/>
              </p:cNvPicPr>
              <p:nvPr/>
            </p:nvPicPr>
            <p:blipFill>
              <a:blip r:embed="rId3" cstate="print">
                <a:alphaModFix amt="7000"/>
                <a:extLst>
                  <a:ext uri="{BEBA8EAE-BF5A-486C-A8C5-ECC9F3942E4B}">
                    <a14:imgProps xmlns:a14="http://schemas.microsoft.com/office/drawing/2010/main">
                      <a14:imgLayer r:embed="rId4">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solidFill>
                  <a:schemeClr val="bg1"/>
                </a:solidFill>
              </a:ln>
            </p:spPr>
          </p:pic>
        </p:grpSp>
        <p:grpSp>
          <p:nvGrpSpPr>
            <p:cNvPr id="34" name="Group 33"/>
            <p:cNvGrpSpPr/>
            <p:nvPr/>
          </p:nvGrpSpPr>
          <p:grpSpPr>
            <a:xfrm>
              <a:off x="5709938" y="4363311"/>
              <a:ext cx="992453" cy="772620"/>
              <a:chOff x="2792371" y="4750987"/>
              <a:chExt cx="992453" cy="772620"/>
            </a:xfrm>
          </p:grpSpPr>
          <p:sp>
            <p:nvSpPr>
              <p:cNvPr id="43" name="Oval 42"/>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4" name="Group 43"/>
              <p:cNvGrpSpPr/>
              <p:nvPr/>
            </p:nvGrpSpPr>
            <p:grpSpPr>
              <a:xfrm>
                <a:off x="2792371" y="4750987"/>
                <a:ext cx="992453" cy="751261"/>
                <a:chOff x="3823957" y="4812116"/>
                <a:chExt cx="992453" cy="751261"/>
              </a:xfrm>
              <a:noFill/>
            </p:grpSpPr>
            <p:sp>
              <p:nvSpPr>
                <p:cNvPr id="45" name="Freeform 44"/>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46" name="Straight Connector 45"/>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7" name="Straight Connector 46"/>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5" name="Group 34"/>
            <p:cNvGrpSpPr/>
            <p:nvPr/>
          </p:nvGrpSpPr>
          <p:grpSpPr>
            <a:xfrm>
              <a:off x="8149349" y="4436801"/>
              <a:ext cx="834864" cy="761511"/>
              <a:chOff x="4328234" y="4794272"/>
              <a:chExt cx="834864" cy="761511"/>
            </a:xfrm>
          </p:grpSpPr>
          <p:sp>
            <p:nvSpPr>
              <p:cNvPr id="36" name="Oval 35"/>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37" name="Group 36"/>
              <p:cNvGrpSpPr/>
              <p:nvPr/>
            </p:nvGrpSpPr>
            <p:grpSpPr>
              <a:xfrm>
                <a:off x="4328234" y="4864480"/>
                <a:ext cx="834864" cy="691303"/>
                <a:chOff x="7558911" y="718795"/>
                <a:chExt cx="834864" cy="691303"/>
              </a:xfrm>
            </p:grpSpPr>
            <p:sp>
              <p:nvSpPr>
                <p:cNvPr id="38" name="Parallelogram 37"/>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9" name="Teardrop 38"/>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0" name="Oval 39"/>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1" name="Straight Connector 40"/>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2" name="Straight Connector 41"/>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pic>
        <p:nvPicPr>
          <p:cNvPr id="28" name="Picture 2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891" b="96420" l="7250" r="76491"/>
                    </a14:imgEffect>
                  </a14:imgLayer>
                </a14:imgProps>
              </a:ext>
              <a:ext uri="{28A0092B-C50C-407E-A947-70E740481C1C}">
                <a14:useLocalDpi xmlns:a14="http://schemas.microsoft.com/office/drawing/2010/main" val="0"/>
              </a:ext>
            </a:extLst>
          </a:blip>
          <a:srcRect l="11824" t="8147" r="26653" b="4144"/>
          <a:stretch/>
        </p:blipFill>
        <p:spPr>
          <a:xfrm>
            <a:off x="19100" y="1428452"/>
            <a:ext cx="2887273" cy="2743200"/>
          </a:xfrm>
          <a:prstGeom prst="rect">
            <a:avLst/>
          </a:prstGeom>
        </p:spPr>
      </p:pic>
      <p:sp>
        <p:nvSpPr>
          <p:cNvPr id="29" name="TextBox 28"/>
          <p:cNvSpPr txBox="1"/>
          <p:nvPr/>
        </p:nvSpPr>
        <p:spPr>
          <a:xfrm>
            <a:off x="1930796" y="2280896"/>
            <a:ext cx="869784" cy="348279"/>
          </a:xfrm>
          <a:prstGeom prst="rect">
            <a:avLst/>
          </a:prstGeom>
          <a:noFill/>
        </p:spPr>
        <p:txBody>
          <a:bodyPr wrap="square" rtlCol="0">
            <a:spAutoFit/>
          </a:bodyPr>
          <a:lstStyle/>
          <a:p>
            <a:r>
              <a:rPr lang="en-US" sz="2000" b="1" dirty="0">
                <a:solidFill>
                  <a:schemeClr val="tx2">
                    <a:lumMod val="50000"/>
                  </a:schemeClr>
                </a:solidFill>
              </a:rPr>
              <a:t>2010</a:t>
            </a:r>
          </a:p>
        </p:txBody>
      </p:sp>
      <p:pic>
        <p:nvPicPr>
          <p:cNvPr id="30" name="Picture 29"/>
          <p:cNvPicPr>
            <a:picLocks noChangeAspect="1"/>
          </p:cNvPicPr>
          <p:nvPr/>
        </p:nvPicPr>
        <p:blipFill rotWithShape="1">
          <a:blip r:embed="rId7" cstate="print">
            <a:extLst>
              <a:ext uri="{28A0092B-C50C-407E-A947-70E740481C1C}">
                <a14:useLocalDpi xmlns:a14="http://schemas.microsoft.com/office/drawing/2010/main" val="0"/>
              </a:ext>
            </a:extLst>
          </a:blip>
          <a:srcRect l="13188" t="9462" r="27471" b="4517"/>
          <a:stretch/>
        </p:blipFill>
        <p:spPr>
          <a:xfrm>
            <a:off x="3068256" y="1467083"/>
            <a:ext cx="2735687" cy="2693973"/>
          </a:xfrm>
          <a:prstGeom prst="rect">
            <a:avLst/>
          </a:prstGeom>
        </p:spPr>
      </p:pic>
      <p:sp>
        <p:nvSpPr>
          <p:cNvPr id="55" name="TextBox 54"/>
          <p:cNvSpPr txBox="1"/>
          <p:nvPr/>
        </p:nvSpPr>
        <p:spPr>
          <a:xfrm>
            <a:off x="4940695" y="2294736"/>
            <a:ext cx="948520" cy="400110"/>
          </a:xfrm>
          <a:prstGeom prst="rect">
            <a:avLst/>
          </a:prstGeom>
          <a:noFill/>
        </p:spPr>
        <p:txBody>
          <a:bodyPr wrap="square" rtlCol="0">
            <a:spAutoFit/>
          </a:bodyPr>
          <a:lstStyle/>
          <a:p>
            <a:r>
              <a:rPr lang="en-US" sz="2000" b="1" dirty="0">
                <a:solidFill>
                  <a:schemeClr val="tx2">
                    <a:lumMod val="50000"/>
                  </a:schemeClr>
                </a:solidFill>
              </a:rPr>
              <a:t>2011</a:t>
            </a:r>
          </a:p>
        </p:txBody>
      </p:sp>
      <p:pic>
        <p:nvPicPr>
          <p:cNvPr id="56" name="Picture 55"/>
          <p:cNvPicPr>
            <a:picLocks noChangeAspect="1"/>
          </p:cNvPicPr>
          <p:nvPr/>
        </p:nvPicPr>
        <p:blipFill>
          <a:blip r:embed="rId8" cstate="print">
            <a:extLst>
              <a:ext uri="{BEBA8EAE-BF5A-486C-A8C5-ECC9F3942E4B}">
                <a14:imgProps xmlns:a14="http://schemas.microsoft.com/office/drawing/2010/main">
                  <a14:imgLayer r:embed="rId9">
                    <a14:imgEffect>
                      <a14:backgroundRemoval t="9951" b="96541" l="9996" r="89961"/>
                    </a14:imgEffect>
                  </a14:imgLayer>
                </a14:imgProps>
              </a:ext>
              <a:ext uri="{28A0092B-C50C-407E-A947-70E740481C1C}">
                <a14:useLocalDpi xmlns:a14="http://schemas.microsoft.com/office/drawing/2010/main" val="0"/>
              </a:ext>
            </a:extLst>
          </a:blip>
          <a:stretch>
            <a:fillRect/>
          </a:stretch>
        </p:blipFill>
        <p:spPr>
          <a:xfrm>
            <a:off x="5444376" y="1168809"/>
            <a:ext cx="4536162" cy="3138347"/>
          </a:xfrm>
          <a:prstGeom prst="rect">
            <a:avLst/>
          </a:prstGeom>
        </p:spPr>
      </p:pic>
      <p:sp>
        <p:nvSpPr>
          <p:cNvPr id="59" name="TextBox 58"/>
          <p:cNvSpPr txBox="1"/>
          <p:nvPr/>
        </p:nvSpPr>
        <p:spPr>
          <a:xfrm>
            <a:off x="7885841" y="2280896"/>
            <a:ext cx="948520" cy="400110"/>
          </a:xfrm>
          <a:prstGeom prst="rect">
            <a:avLst/>
          </a:prstGeom>
          <a:noFill/>
        </p:spPr>
        <p:txBody>
          <a:bodyPr wrap="square" rtlCol="0">
            <a:spAutoFit/>
          </a:bodyPr>
          <a:lstStyle/>
          <a:p>
            <a:r>
              <a:rPr lang="en-US" sz="2000" b="1" dirty="0">
                <a:solidFill>
                  <a:schemeClr val="tx2">
                    <a:lumMod val="50000"/>
                  </a:schemeClr>
                </a:solidFill>
              </a:rPr>
              <a:t>2012</a:t>
            </a:r>
          </a:p>
        </p:txBody>
      </p:sp>
      <p:sp>
        <p:nvSpPr>
          <p:cNvPr id="60" name="Rectangle 59"/>
          <p:cNvSpPr/>
          <p:nvPr/>
        </p:nvSpPr>
        <p:spPr>
          <a:xfrm>
            <a:off x="3351047" y="5025128"/>
            <a:ext cx="2377574" cy="584775"/>
          </a:xfrm>
          <a:prstGeom prst="rect">
            <a:avLst/>
          </a:prstGeom>
        </p:spPr>
        <p:txBody>
          <a:bodyPr wrap="none">
            <a:spAutoFit/>
          </a:bodyPr>
          <a:lstStyle/>
          <a:p>
            <a:pPr algn="ctr">
              <a:spcBef>
                <a:spcPts val="0"/>
              </a:spcBef>
            </a:pPr>
            <a:r>
              <a:rPr lang="en-US" b="1" dirty="0">
                <a:solidFill>
                  <a:schemeClr val="accent1"/>
                </a:solidFill>
              </a:rPr>
              <a:t>5 nearest neighbors</a:t>
            </a:r>
          </a:p>
          <a:p>
            <a:pPr algn="ctr">
              <a:spcBef>
                <a:spcPts val="0"/>
              </a:spcBef>
            </a:pPr>
            <a:r>
              <a:rPr lang="en-US" sz="1400" b="1" dirty="0">
                <a:solidFill>
                  <a:schemeClr val="accent1"/>
                </a:solidFill>
              </a:rPr>
              <a:t>Fire points duplicated</a:t>
            </a:r>
          </a:p>
        </p:txBody>
      </p:sp>
      <p:grpSp>
        <p:nvGrpSpPr>
          <p:cNvPr id="2" name="Group 1"/>
          <p:cNvGrpSpPr/>
          <p:nvPr/>
        </p:nvGrpSpPr>
        <p:grpSpPr>
          <a:xfrm>
            <a:off x="6639989" y="4099072"/>
            <a:ext cx="2929503" cy="1644176"/>
            <a:chOff x="432975" y="4121329"/>
            <a:chExt cx="3501613" cy="2296676"/>
          </a:xfrm>
        </p:grpSpPr>
        <p:grpSp>
          <p:nvGrpSpPr>
            <p:cNvPr id="64" name="Group 63"/>
            <p:cNvGrpSpPr/>
            <p:nvPr/>
          </p:nvGrpSpPr>
          <p:grpSpPr>
            <a:xfrm>
              <a:off x="432975" y="4121329"/>
              <a:ext cx="3501613" cy="1591447"/>
              <a:chOff x="1151581" y="2826909"/>
              <a:chExt cx="3501613" cy="1591447"/>
            </a:xfrm>
          </p:grpSpPr>
          <p:sp>
            <p:nvSpPr>
              <p:cNvPr id="65" name="TextBox 64"/>
              <p:cNvSpPr txBox="1"/>
              <p:nvPr/>
            </p:nvSpPr>
            <p:spPr>
              <a:xfrm>
                <a:off x="1151581" y="2826909"/>
                <a:ext cx="2306472" cy="472911"/>
              </a:xfrm>
              <a:prstGeom prst="rect">
                <a:avLst/>
              </a:prstGeom>
              <a:noFill/>
            </p:spPr>
            <p:txBody>
              <a:bodyPr wrap="square" rtlCol="0">
                <a:spAutoFit/>
              </a:bodyPr>
              <a:lstStyle/>
              <a:p>
                <a:r>
                  <a:rPr lang="en-US" sz="1600" b="1" dirty="0">
                    <a:solidFill>
                      <a:schemeClr val="tx1">
                        <a:lumMod val="50000"/>
                      </a:schemeClr>
                    </a:solidFill>
                  </a:rPr>
                  <a:t>Legend</a:t>
                </a:r>
              </a:p>
            </p:txBody>
          </p:sp>
          <p:sp>
            <p:nvSpPr>
              <p:cNvPr id="66" name="TextBox 65"/>
              <p:cNvSpPr txBox="1"/>
              <p:nvPr/>
            </p:nvSpPr>
            <p:spPr>
              <a:xfrm>
                <a:off x="1664700" y="3258642"/>
                <a:ext cx="2537392" cy="429920"/>
              </a:xfrm>
              <a:prstGeom prst="rect">
                <a:avLst/>
              </a:prstGeom>
              <a:noFill/>
            </p:spPr>
            <p:txBody>
              <a:bodyPr wrap="square" rtlCol="0">
                <a:spAutoFit/>
              </a:bodyPr>
              <a:lstStyle/>
              <a:p>
                <a:r>
                  <a:rPr lang="en-US" sz="1400" b="1" dirty="0" smtClean="0">
                    <a:solidFill>
                      <a:schemeClr val="tx1">
                        <a:lumMod val="50000"/>
                      </a:schemeClr>
                    </a:solidFill>
                  </a:rPr>
                  <a:t>1</a:t>
                </a:r>
                <a:r>
                  <a:rPr lang="en-US" sz="1400" b="1" baseline="30000" dirty="0" smtClean="0">
                    <a:solidFill>
                      <a:schemeClr val="tx1">
                        <a:lumMod val="50000"/>
                      </a:schemeClr>
                    </a:solidFill>
                  </a:rPr>
                  <a:t>st</a:t>
                </a:r>
                <a:r>
                  <a:rPr lang="en-US" sz="1400" b="1" dirty="0" smtClean="0">
                    <a:solidFill>
                      <a:schemeClr val="tx1">
                        <a:lumMod val="50000"/>
                      </a:schemeClr>
                    </a:solidFill>
                  </a:rPr>
                  <a:t> Nearest Neighbor</a:t>
                </a:r>
                <a:endParaRPr lang="en-US" sz="1400" b="1" dirty="0">
                  <a:solidFill>
                    <a:schemeClr val="tx1">
                      <a:lumMod val="50000"/>
                    </a:schemeClr>
                  </a:solidFill>
                </a:endParaRPr>
              </a:p>
            </p:txBody>
          </p:sp>
          <p:sp>
            <p:nvSpPr>
              <p:cNvPr id="67" name="TextBox 66"/>
              <p:cNvSpPr txBox="1"/>
              <p:nvPr/>
            </p:nvSpPr>
            <p:spPr>
              <a:xfrm>
                <a:off x="1608650" y="3626185"/>
                <a:ext cx="2648057" cy="429920"/>
              </a:xfrm>
              <a:prstGeom prst="rect">
                <a:avLst/>
              </a:prstGeom>
              <a:noFill/>
            </p:spPr>
            <p:txBody>
              <a:bodyPr wrap="square" rtlCol="0">
                <a:spAutoFit/>
              </a:bodyPr>
              <a:lstStyle/>
              <a:p>
                <a:r>
                  <a:rPr lang="en-US" sz="1400" b="1" dirty="0" smtClean="0">
                    <a:solidFill>
                      <a:schemeClr val="tx1">
                        <a:lumMod val="50000"/>
                      </a:schemeClr>
                    </a:solidFill>
                  </a:rPr>
                  <a:t>2</a:t>
                </a:r>
                <a:r>
                  <a:rPr lang="en-US" sz="1400" b="1" baseline="30000" dirty="0" smtClean="0">
                    <a:solidFill>
                      <a:schemeClr val="tx1">
                        <a:lumMod val="50000"/>
                      </a:schemeClr>
                    </a:solidFill>
                  </a:rPr>
                  <a:t>nd</a:t>
                </a:r>
                <a:r>
                  <a:rPr lang="en-US" sz="1400" b="1" dirty="0" smtClean="0">
                    <a:solidFill>
                      <a:schemeClr val="tx1">
                        <a:lumMod val="50000"/>
                      </a:schemeClr>
                    </a:solidFill>
                  </a:rPr>
                  <a:t> Nearest Neighbor</a:t>
                </a:r>
                <a:endParaRPr lang="en-US" sz="1400" b="1" dirty="0">
                  <a:solidFill>
                    <a:schemeClr val="tx1">
                      <a:lumMod val="50000"/>
                    </a:schemeClr>
                  </a:solidFill>
                </a:endParaRPr>
              </a:p>
            </p:txBody>
          </p:sp>
          <p:sp>
            <p:nvSpPr>
              <p:cNvPr id="68" name="TextBox 67"/>
              <p:cNvSpPr txBox="1"/>
              <p:nvPr/>
            </p:nvSpPr>
            <p:spPr>
              <a:xfrm>
                <a:off x="1650687" y="3988436"/>
                <a:ext cx="3002507" cy="429920"/>
              </a:xfrm>
              <a:prstGeom prst="rect">
                <a:avLst/>
              </a:prstGeom>
              <a:noFill/>
            </p:spPr>
            <p:txBody>
              <a:bodyPr wrap="square" rtlCol="0">
                <a:spAutoFit/>
              </a:bodyPr>
              <a:lstStyle/>
              <a:p>
                <a:r>
                  <a:rPr lang="en-US" sz="1400" b="1" dirty="0" smtClean="0">
                    <a:solidFill>
                      <a:schemeClr val="tx1">
                        <a:lumMod val="50000"/>
                      </a:schemeClr>
                    </a:solidFill>
                  </a:rPr>
                  <a:t>3</a:t>
                </a:r>
                <a:r>
                  <a:rPr lang="en-US" sz="1400" b="1" baseline="30000" dirty="0" smtClean="0">
                    <a:solidFill>
                      <a:schemeClr val="tx1">
                        <a:lumMod val="50000"/>
                      </a:schemeClr>
                    </a:solidFill>
                  </a:rPr>
                  <a:t>rd</a:t>
                </a:r>
                <a:r>
                  <a:rPr lang="en-US" sz="1400" b="1" dirty="0" smtClean="0">
                    <a:solidFill>
                      <a:schemeClr val="tx1">
                        <a:lumMod val="50000"/>
                      </a:schemeClr>
                    </a:solidFill>
                  </a:rPr>
                  <a:t> Nearest Neighbor</a:t>
                </a:r>
              </a:p>
            </p:txBody>
          </p:sp>
          <p:sp>
            <p:nvSpPr>
              <p:cNvPr id="69" name="Rectangle 68"/>
              <p:cNvSpPr/>
              <p:nvPr/>
            </p:nvSpPr>
            <p:spPr>
              <a:xfrm>
                <a:off x="1274118" y="4064399"/>
                <a:ext cx="272138" cy="254108"/>
              </a:xfrm>
              <a:prstGeom prst="rect">
                <a:avLst/>
              </a:prstGeom>
              <a:solidFill>
                <a:srgbClr val="FDAB6E"/>
              </a:solidFill>
              <a:ln>
                <a:solidFill>
                  <a:srgbClr val="FDA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1274118" y="3706320"/>
                <a:ext cx="272138" cy="254108"/>
              </a:xfrm>
              <a:prstGeom prst="rect">
                <a:avLst/>
              </a:prstGeom>
              <a:solidFill>
                <a:srgbClr val="E6783F"/>
              </a:solidFill>
              <a:ln>
                <a:solidFill>
                  <a:srgbClr val="E678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1276817" y="3348242"/>
                <a:ext cx="272138" cy="254108"/>
              </a:xfrm>
              <a:prstGeom prst="rect">
                <a:avLst/>
              </a:prstGeom>
              <a:solidFill>
                <a:srgbClr val="9D593E"/>
              </a:solidFill>
              <a:ln>
                <a:solidFill>
                  <a:srgbClr val="9D59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p:cNvSpPr txBox="1"/>
            <p:nvPr/>
          </p:nvSpPr>
          <p:spPr>
            <a:xfrm>
              <a:off x="944936" y="5988085"/>
              <a:ext cx="2481065" cy="429920"/>
            </a:xfrm>
            <a:prstGeom prst="rect">
              <a:avLst/>
            </a:prstGeom>
            <a:noFill/>
          </p:spPr>
          <p:txBody>
            <a:bodyPr wrap="square" rtlCol="0">
              <a:spAutoFit/>
            </a:bodyPr>
            <a:lstStyle/>
            <a:p>
              <a:r>
                <a:rPr lang="en-US" sz="1400" b="1" dirty="0" smtClean="0">
                  <a:solidFill>
                    <a:schemeClr val="tx1">
                      <a:lumMod val="50000"/>
                    </a:schemeClr>
                  </a:solidFill>
                </a:rPr>
                <a:t>5</a:t>
              </a:r>
              <a:r>
                <a:rPr lang="en-US" sz="1400" b="1" baseline="30000" dirty="0" smtClean="0">
                  <a:solidFill>
                    <a:schemeClr val="tx1">
                      <a:lumMod val="50000"/>
                    </a:schemeClr>
                  </a:solidFill>
                </a:rPr>
                <a:t>th</a:t>
              </a:r>
              <a:r>
                <a:rPr lang="en-US" sz="1400" b="1" dirty="0" smtClean="0">
                  <a:solidFill>
                    <a:schemeClr val="tx1">
                      <a:lumMod val="50000"/>
                    </a:schemeClr>
                  </a:solidFill>
                </a:rPr>
                <a:t> Nearest Neighbor</a:t>
              </a:r>
              <a:endParaRPr lang="en-US" sz="1400" b="1" dirty="0">
                <a:solidFill>
                  <a:schemeClr val="tx1">
                    <a:lumMod val="50000"/>
                  </a:schemeClr>
                </a:solidFill>
              </a:endParaRPr>
            </a:p>
          </p:txBody>
        </p:sp>
        <p:sp>
          <p:nvSpPr>
            <p:cNvPr id="73" name="TextBox 72"/>
            <p:cNvSpPr txBox="1"/>
            <p:nvPr/>
          </p:nvSpPr>
          <p:spPr>
            <a:xfrm>
              <a:off x="944937" y="5630187"/>
              <a:ext cx="2499605" cy="429920"/>
            </a:xfrm>
            <a:prstGeom prst="rect">
              <a:avLst/>
            </a:prstGeom>
            <a:noFill/>
          </p:spPr>
          <p:txBody>
            <a:bodyPr wrap="square" rtlCol="0">
              <a:spAutoFit/>
            </a:bodyPr>
            <a:lstStyle/>
            <a:p>
              <a:r>
                <a:rPr lang="en-US" sz="1400" b="1" dirty="0" smtClean="0">
                  <a:solidFill>
                    <a:schemeClr val="tx1">
                      <a:lumMod val="50000"/>
                    </a:schemeClr>
                  </a:solidFill>
                </a:rPr>
                <a:t>4</a:t>
              </a:r>
              <a:r>
                <a:rPr lang="en-US" sz="1400" b="1" baseline="30000" dirty="0" smtClean="0">
                  <a:solidFill>
                    <a:schemeClr val="tx1">
                      <a:lumMod val="50000"/>
                    </a:schemeClr>
                  </a:solidFill>
                </a:rPr>
                <a:t>th</a:t>
              </a:r>
              <a:r>
                <a:rPr lang="en-US" sz="1400" b="1" dirty="0" smtClean="0">
                  <a:solidFill>
                    <a:schemeClr val="tx1">
                      <a:lumMod val="50000"/>
                    </a:schemeClr>
                  </a:solidFill>
                </a:rPr>
                <a:t> Nearest Neighbor</a:t>
              </a:r>
              <a:endParaRPr lang="en-US" sz="1400" b="1" dirty="0">
                <a:solidFill>
                  <a:schemeClr val="tx1">
                    <a:lumMod val="50000"/>
                  </a:schemeClr>
                </a:solidFill>
              </a:endParaRPr>
            </a:p>
          </p:txBody>
        </p:sp>
        <p:sp>
          <p:nvSpPr>
            <p:cNvPr id="74" name="Rectangle 73"/>
            <p:cNvSpPr/>
            <p:nvPr/>
          </p:nvSpPr>
          <p:spPr>
            <a:xfrm>
              <a:off x="562007" y="5706147"/>
              <a:ext cx="272138" cy="254108"/>
            </a:xfrm>
            <a:prstGeom prst="rect">
              <a:avLst/>
            </a:prstGeom>
            <a:solidFill>
              <a:srgbClr val="FDDCBA"/>
            </a:solidFill>
            <a:ln>
              <a:solidFill>
                <a:srgbClr val="FDD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555512" y="6046649"/>
              <a:ext cx="272138" cy="254108"/>
            </a:xfrm>
            <a:prstGeom prst="rect">
              <a:avLst/>
            </a:prstGeom>
            <a:solidFill>
              <a:srgbClr val="FFF7F0"/>
            </a:solidFill>
            <a:ln>
              <a:solidFill>
                <a:srgbClr val="FFF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029146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764" t="82026" r="59605" b="10717"/>
          <a:stretch/>
        </p:blipFill>
        <p:spPr>
          <a:xfrm>
            <a:off x="1570915" y="5299561"/>
            <a:ext cx="1838312" cy="586838"/>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972" t="3576" r="38177" b="7337"/>
          <a:stretch/>
        </p:blipFill>
        <p:spPr>
          <a:xfrm>
            <a:off x="1820566" y="926347"/>
            <a:ext cx="4639610" cy="4748212"/>
          </a:xfrm>
          <a:prstGeom prst="rect">
            <a:avLst/>
          </a:prstGeom>
        </p:spPr>
      </p:pic>
      <p:sp>
        <p:nvSpPr>
          <p:cNvPr id="3" name="Text Placeholder 2"/>
          <p:cNvSpPr>
            <a:spLocks noGrp="1"/>
          </p:cNvSpPr>
          <p:nvPr>
            <p:ph type="body" sz="quarter" idx="10"/>
          </p:nvPr>
        </p:nvSpPr>
        <p:spPr>
          <a:xfrm>
            <a:off x="548640" y="357175"/>
            <a:ext cx="4503881" cy="665797"/>
          </a:xfrm>
        </p:spPr>
        <p:txBody>
          <a:bodyPr>
            <a:normAutofit/>
          </a:bodyPr>
          <a:lstStyle/>
          <a:p>
            <a:r>
              <a:rPr lang="en-US" dirty="0"/>
              <a:t>Fire Susceptibility</a:t>
            </a:r>
          </a:p>
        </p:txBody>
      </p:sp>
      <p:grpSp>
        <p:nvGrpSpPr>
          <p:cNvPr id="31" name="Group 30"/>
          <p:cNvGrpSpPr/>
          <p:nvPr/>
        </p:nvGrpSpPr>
        <p:grpSpPr>
          <a:xfrm>
            <a:off x="562007" y="5799329"/>
            <a:ext cx="8019985" cy="870593"/>
            <a:chOff x="964228" y="4327719"/>
            <a:chExt cx="8019985" cy="870593"/>
          </a:xfrm>
        </p:grpSpPr>
        <p:grpSp>
          <p:nvGrpSpPr>
            <p:cNvPr id="32" name="Group 31"/>
            <p:cNvGrpSpPr/>
            <p:nvPr/>
          </p:nvGrpSpPr>
          <p:grpSpPr>
            <a:xfrm>
              <a:off x="3204770" y="4327719"/>
              <a:ext cx="834863" cy="843170"/>
              <a:chOff x="1914287" y="4750099"/>
              <a:chExt cx="834863" cy="843170"/>
            </a:xfrm>
          </p:grpSpPr>
          <p:sp>
            <p:nvSpPr>
              <p:cNvPr id="50" name="Oval 49"/>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1" name="Group 50"/>
              <p:cNvGrpSpPr/>
              <p:nvPr/>
            </p:nvGrpSpPr>
            <p:grpSpPr>
              <a:xfrm>
                <a:off x="1914287" y="4750099"/>
                <a:ext cx="834863" cy="843170"/>
                <a:chOff x="1914287" y="4750099"/>
                <a:chExt cx="834863" cy="843170"/>
              </a:xfrm>
            </p:grpSpPr>
            <p:sp>
              <p:nvSpPr>
                <p:cNvPr id="52" name="Parallelogram 51"/>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964228" y="4331156"/>
              <a:ext cx="867156" cy="867156"/>
              <a:chOff x="964228" y="4331156"/>
              <a:chExt cx="867156" cy="867156"/>
            </a:xfrm>
          </p:grpSpPr>
          <p:sp>
            <p:nvSpPr>
              <p:cNvPr id="48" name="Oval 47"/>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pic>
            <p:nvPicPr>
              <p:cNvPr id="49" name="Picture 48"/>
              <p:cNvPicPr>
                <a:picLocks noChangeAspect="1"/>
              </p:cNvPicPr>
              <p:nvPr/>
            </p:nvPicPr>
            <p:blipFill>
              <a:blip r:embed="rId5" cstate="print">
                <a:alphaModFix amt="7000"/>
                <a:extLst>
                  <a:ext uri="{BEBA8EAE-BF5A-486C-A8C5-ECC9F3942E4B}">
                    <a14:imgProps xmlns:a14="http://schemas.microsoft.com/office/drawing/2010/main">
                      <a14:imgLayer r:embed="rId6">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solidFill>
                  <a:schemeClr val="bg1"/>
                </a:solidFill>
              </a:ln>
            </p:spPr>
          </p:pic>
        </p:grpSp>
        <p:grpSp>
          <p:nvGrpSpPr>
            <p:cNvPr id="34" name="Group 33"/>
            <p:cNvGrpSpPr/>
            <p:nvPr/>
          </p:nvGrpSpPr>
          <p:grpSpPr>
            <a:xfrm>
              <a:off x="5709938" y="4363311"/>
              <a:ext cx="992453" cy="772620"/>
              <a:chOff x="2792371" y="4750987"/>
              <a:chExt cx="992453" cy="772620"/>
            </a:xfrm>
          </p:grpSpPr>
          <p:sp>
            <p:nvSpPr>
              <p:cNvPr id="43" name="Oval 42"/>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4" name="Group 43"/>
              <p:cNvGrpSpPr/>
              <p:nvPr/>
            </p:nvGrpSpPr>
            <p:grpSpPr>
              <a:xfrm>
                <a:off x="2792371" y="4750987"/>
                <a:ext cx="992453" cy="751261"/>
                <a:chOff x="3823957" y="4812116"/>
                <a:chExt cx="992453" cy="751261"/>
              </a:xfrm>
              <a:noFill/>
            </p:grpSpPr>
            <p:sp>
              <p:nvSpPr>
                <p:cNvPr id="45" name="Freeform 44"/>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46" name="Straight Connector 45"/>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7" name="Straight Connector 46"/>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5" name="Group 34"/>
            <p:cNvGrpSpPr/>
            <p:nvPr/>
          </p:nvGrpSpPr>
          <p:grpSpPr>
            <a:xfrm>
              <a:off x="8149349" y="4436801"/>
              <a:ext cx="834864" cy="761511"/>
              <a:chOff x="4328234" y="4794272"/>
              <a:chExt cx="834864" cy="761511"/>
            </a:xfrm>
          </p:grpSpPr>
          <p:sp>
            <p:nvSpPr>
              <p:cNvPr id="36" name="Oval 35"/>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37" name="Group 36"/>
              <p:cNvGrpSpPr/>
              <p:nvPr/>
            </p:nvGrpSpPr>
            <p:grpSpPr>
              <a:xfrm>
                <a:off x="4328234" y="4864480"/>
                <a:ext cx="834864" cy="691303"/>
                <a:chOff x="7558911" y="718795"/>
                <a:chExt cx="834864" cy="691303"/>
              </a:xfrm>
            </p:grpSpPr>
            <p:sp>
              <p:nvSpPr>
                <p:cNvPr id="38" name="Parallelogram 37"/>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9" name="Teardrop 38"/>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0" name="Oval 39"/>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1" name="Straight Connector 40"/>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2" name="Straight Connector 41"/>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sp>
        <p:nvSpPr>
          <p:cNvPr id="30" name="Rectangle 29"/>
          <p:cNvSpPr/>
          <p:nvPr/>
        </p:nvSpPr>
        <p:spPr>
          <a:xfrm>
            <a:off x="5676031" y="2175248"/>
            <a:ext cx="2905961" cy="646331"/>
          </a:xfrm>
          <a:prstGeom prst="rect">
            <a:avLst/>
          </a:prstGeom>
        </p:spPr>
        <p:txBody>
          <a:bodyPr wrap="square">
            <a:spAutoFit/>
          </a:bodyPr>
          <a:lstStyle/>
          <a:p>
            <a:pPr algn="ctr">
              <a:spcBef>
                <a:spcPts val="0"/>
              </a:spcBef>
            </a:pPr>
            <a:r>
              <a:rPr lang="en-US" b="1" dirty="0">
                <a:solidFill>
                  <a:schemeClr val="accent1"/>
                </a:solidFill>
              </a:rPr>
              <a:t>Interpolated distance to fire points</a:t>
            </a:r>
            <a:endParaRPr lang="en-US" dirty="0"/>
          </a:p>
        </p:txBody>
      </p:sp>
      <p:sp>
        <p:nvSpPr>
          <p:cNvPr id="6" name="Rectangle 5"/>
          <p:cNvSpPr/>
          <p:nvPr/>
        </p:nvSpPr>
        <p:spPr>
          <a:xfrm>
            <a:off x="3870960" y="1238250"/>
            <a:ext cx="1634490" cy="13411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6808271" y="4549539"/>
            <a:ext cx="2423274" cy="1066005"/>
            <a:chOff x="565424" y="502634"/>
            <a:chExt cx="2423274" cy="1066005"/>
          </a:xfrm>
        </p:grpSpPr>
        <p:pic>
          <p:nvPicPr>
            <p:cNvPr id="58" name="Picture 57"/>
            <p:cNvPicPr>
              <a:picLocks noChangeAspect="1"/>
            </p:cNvPicPr>
            <p:nvPr/>
          </p:nvPicPr>
          <p:blipFill rotWithShape="1">
            <a:blip r:embed="rId3">
              <a:extLst>
                <a:ext uri="{28A0092B-C50C-407E-A947-70E740481C1C}">
                  <a14:useLocalDpi xmlns:a14="http://schemas.microsoft.com/office/drawing/2010/main" val="0"/>
                </a:ext>
              </a:extLst>
            </a:blip>
            <a:srcRect l="60740" t="16483" r="35688" b="79636"/>
            <a:stretch/>
          </p:blipFill>
          <p:spPr>
            <a:xfrm>
              <a:off x="671959" y="897052"/>
              <a:ext cx="216013" cy="602362"/>
            </a:xfrm>
            <a:prstGeom prst="rect">
              <a:avLst/>
            </a:prstGeom>
            <a:ln w="12700">
              <a:solidFill>
                <a:schemeClr val="tx1"/>
              </a:solidFill>
            </a:ln>
          </p:spPr>
        </p:pic>
        <p:sp>
          <p:nvSpPr>
            <p:cNvPr id="59" name="Text Box 54"/>
            <p:cNvSpPr txBox="1"/>
            <p:nvPr/>
          </p:nvSpPr>
          <p:spPr>
            <a:xfrm>
              <a:off x="565424" y="502634"/>
              <a:ext cx="129692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j-lt"/>
                  <a:ea typeface="Garamond" charset="0"/>
                  <a:cs typeface="Garamond" charset="0"/>
                </a:rPr>
                <a:t>Legend</a:t>
              </a:r>
              <a:endParaRPr kumimoji="0" lang="en-US" sz="1600" b="0" i="0" u="none" strike="noStrike" kern="0" cap="none" spc="0" normalizeH="0" baseline="0" noProof="0" dirty="0">
                <a:ln>
                  <a:noFill/>
                </a:ln>
                <a:solidFill>
                  <a:sysClr val="windowText" lastClr="000000"/>
                </a:solidFill>
                <a:effectLst/>
                <a:uLnTx/>
                <a:uFillTx/>
                <a:latin typeface="+mj-lt"/>
                <a:ea typeface="Garamond" charset="0"/>
                <a:cs typeface="Garamond" charset="0"/>
              </a:endParaRPr>
            </a:p>
          </p:txBody>
        </p:sp>
        <p:sp>
          <p:nvSpPr>
            <p:cNvPr id="60" name="Text Box 55"/>
            <p:cNvSpPr txBox="1"/>
            <p:nvPr/>
          </p:nvSpPr>
          <p:spPr>
            <a:xfrm>
              <a:off x="864526" y="829975"/>
              <a:ext cx="2124172"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mj-lt"/>
                  <a:ea typeface="Garamond" charset="0"/>
                  <a:cs typeface="Garamond" charset="0"/>
                </a:rPr>
                <a:t>High: 0.06235</a:t>
              </a:r>
            </a:p>
            <a:p>
              <a:pPr marL="0" marR="0" lvl="0" indent="0" defTabSz="914400" eaLnBrk="1" fontAlgn="auto" latinLnBrk="0" hangingPunct="1">
                <a:lnSpc>
                  <a:spcPct val="100000"/>
                </a:lnSpc>
                <a:spcBef>
                  <a:spcPts val="0"/>
                </a:spcBef>
                <a:spcAft>
                  <a:spcPts val="0"/>
                </a:spcAft>
                <a:buClrTx/>
                <a:buSzTx/>
                <a:buFontTx/>
                <a:buNone/>
                <a:tabLst/>
                <a:defRPr/>
              </a:pPr>
              <a:endParaRPr lang="en-US" sz="1400" b="1" dirty="0">
                <a:solidFill>
                  <a:srgbClr val="000000"/>
                </a:solidFill>
                <a:latin typeface="+mj-lt"/>
                <a:ea typeface="Garamond" charset="0"/>
                <a:cs typeface="Garamond"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latin typeface="+mj-lt"/>
                  <a:ea typeface="Garamond" charset="0"/>
                  <a:cs typeface="Garamond" charset="0"/>
                </a:rPr>
                <a:t>Low: 0.01322</a:t>
              </a:r>
              <a:endParaRPr kumimoji="0" lang="en-US" sz="1400" b="1" i="0" u="none" strike="noStrike" kern="0" cap="none" spc="0" normalizeH="0" baseline="0" noProof="0" dirty="0">
                <a:ln>
                  <a:noFill/>
                </a:ln>
                <a:solidFill>
                  <a:sysClr val="windowText" lastClr="000000"/>
                </a:solidFill>
                <a:effectLst/>
                <a:uLnTx/>
                <a:uFillTx/>
                <a:latin typeface="+mj-lt"/>
                <a:ea typeface="Garamond" charset="0"/>
                <a:cs typeface="Garamond" charset="0"/>
              </a:endParaRPr>
            </a:p>
          </p:txBody>
        </p:sp>
      </p:grpSp>
    </p:spTree>
    <p:extLst>
      <p:ext uri="{BB962C8B-B14F-4D97-AF65-F5344CB8AC3E}">
        <p14:creationId xmlns:p14="http://schemas.microsoft.com/office/powerpoint/2010/main" val="149121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357175"/>
            <a:ext cx="4503881" cy="665797"/>
          </a:xfrm>
        </p:spPr>
        <p:txBody>
          <a:bodyPr>
            <a:normAutofit/>
          </a:bodyPr>
          <a:lstStyle/>
          <a:p>
            <a:r>
              <a:rPr lang="en-US" dirty="0"/>
              <a:t>Fire Susceptibility</a:t>
            </a:r>
          </a:p>
        </p:txBody>
      </p:sp>
      <p:grpSp>
        <p:nvGrpSpPr>
          <p:cNvPr id="31" name="Group 30"/>
          <p:cNvGrpSpPr/>
          <p:nvPr/>
        </p:nvGrpSpPr>
        <p:grpSpPr>
          <a:xfrm>
            <a:off x="562007" y="5799329"/>
            <a:ext cx="8019985" cy="870593"/>
            <a:chOff x="964228" y="4327719"/>
            <a:chExt cx="8019985" cy="870593"/>
          </a:xfrm>
        </p:grpSpPr>
        <p:grpSp>
          <p:nvGrpSpPr>
            <p:cNvPr id="32" name="Group 31"/>
            <p:cNvGrpSpPr/>
            <p:nvPr/>
          </p:nvGrpSpPr>
          <p:grpSpPr>
            <a:xfrm>
              <a:off x="3204770" y="4327719"/>
              <a:ext cx="834863" cy="843170"/>
              <a:chOff x="1914287" y="4750099"/>
              <a:chExt cx="834863" cy="843170"/>
            </a:xfrm>
          </p:grpSpPr>
          <p:sp>
            <p:nvSpPr>
              <p:cNvPr id="50" name="Oval 49"/>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1" name="Group 50"/>
              <p:cNvGrpSpPr/>
              <p:nvPr/>
            </p:nvGrpSpPr>
            <p:grpSpPr>
              <a:xfrm>
                <a:off x="1914287" y="4750099"/>
                <a:ext cx="834863" cy="843170"/>
                <a:chOff x="1914287" y="4750099"/>
                <a:chExt cx="834863" cy="843170"/>
              </a:xfrm>
            </p:grpSpPr>
            <p:sp>
              <p:nvSpPr>
                <p:cNvPr id="52" name="Parallelogram 51"/>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964228" y="4331156"/>
              <a:ext cx="867156" cy="867156"/>
              <a:chOff x="964228" y="4331156"/>
              <a:chExt cx="867156" cy="867156"/>
            </a:xfrm>
          </p:grpSpPr>
          <p:sp>
            <p:nvSpPr>
              <p:cNvPr id="48" name="Oval 47"/>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pic>
            <p:nvPicPr>
              <p:cNvPr id="49" name="Picture 48"/>
              <p:cNvPicPr>
                <a:picLocks noChangeAspect="1"/>
              </p:cNvPicPr>
              <p:nvPr/>
            </p:nvPicPr>
            <p:blipFill>
              <a:blip r:embed="rId3" cstate="print">
                <a:alphaModFix amt="7000"/>
                <a:extLst>
                  <a:ext uri="{BEBA8EAE-BF5A-486C-A8C5-ECC9F3942E4B}">
                    <a14:imgProps xmlns:a14="http://schemas.microsoft.com/office/drawing/2010/main">
                      <a14:imgLayer r:embed="rId4">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solidFill>
                  <a:schemeClr val="bg1"/>
                </a:solidFill>
              </a:ln>
            </p:spPr>
          </p:pic>
        </p:grpSp>
        <p:grpSp>
          <p:nvGrpSpPr>
            <p:cNvPr id="34" name="Group 33"/>
            <p:cNvGrpSpPr/>
            <p:nvPr/>
          </p:nvGrpSpPr>
          <p:grpSpPr>
            <a:xfrm>
              <a:off x="5709938" y="4363311"/>
              <a:ext cx="992453" cy="772620"/>
              <a:chOff x="2792371" y="4750987"/>
              <a:chExt cx="992453" cy="772620"/>
            </a:xfrm>
          </p:grpSpPr>
          <p:sp>
            <p:nvSpPr>
              <p:cNvPr id="43" name="Oval 42"/>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4" name="Group 43"/>
              <p:cNvGrpSpPr/>
              <p:nvPr/>
            </p:nvGrpSpPr>
            <p:grpSpPr>
              <a:xfrm>
                <a:off x="2792371" y="4750987"/>
                <a:ext cx="992453" cy="751261"/>
                <a:chOff x="3823957" y="4812116"/>
                <a:chExt cx="992453" cy="751261"/>
              </a:xfrm>
              <a:noFill/>
            </p:grpSpPr>
            <p:sp>
              <p:nvSpPr>
                <p:cNvPr id="45" name="Freeform 44"/>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46" name="Straight Connector 45"/>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7" name="Straight Connector 46"/>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5" name="Group 34"/>
            <p:cNvGrpSpPr/>
            <p:nvPr/>
          </p:nvGrpSpPr>
          <p:grpSpPr>
            <a:xfrm>
              <a:off x="8149349" y="4436801"/>
              <a:ext cx="834864" cy="761511"/>
              <a:chOff x="4328234" y="4794272"/>
              <a:chExt cx="834864" cy="761511"/>
            </a:xfrm>
          </p:grpSpPr>
          <p:sp>
            <p:nvSpPr>
              <p:cNvPr id="36" name="Oval 35"/>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37" name="Group 36"/>
              <p:cNvGrpSpPr/>
              <p:nvPr/>
            </p:nvGrpSpPr>
            <p:grpSpPr>
              <a:xfrm>
                <a:off x="4328234" y="4864480"/>
                <a:ext cx="834864" cy="691303"/>
                <a:chOff x="7558911" y="718795"/>
                <a:chExt cx="834864" cy="691303"/>
              </a:xfrm>
            </p:grpSpPr>
            <p:sp>
              <p:nvSpPr>
                <p:cNvPr id="38" name="Parallelogram 37"/>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9" name="Teardrop 38"/>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0" name="Oval 39"/>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1" name="Straight Connector 40"/>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2" name="Straight Connector 41"/>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28659" t="17436" r="52115" b="59406"/>
          <a:stretch/>
        </p:blipFill>
        <p:spPr>
          <a:xfrm>
            <a:off x="2221638" y="1383962"/>
            <a:ext cx="4700724" cy="3754776"/>
          </a:xfrm>
          <a:prstGeom prst="rect">
            <a:avLst/>
          </a:prstGeom>
        </p:spPr>
      </p:pic>
      <p:pic>
        <p:nvPicPr>
          <p:cNvPr id="58" name="Picture 57"/>
          <p:cNvPicPr>
            <a:picLocks noChangeAspect="1"/>
          </p:cNvPicPr>
          <p:nvPr/>
        </p:nvPicPr>
        <p:blipFill rotWithShape="1">
          <a:blip r:embed="rId6">
            <a:extLst>
              <a:ext uri="{28A0092B-C50C-407E-A947-70E740481C1C}">
                <a14:useLocalDpi xmlns:a14="http://schemas.microsoft.com/office/drawing/2010/main" val="0"/>
              </a:ext>
            </a:extLst>
          </a:blip>
          <a:srcRect l="60740" t="16483" r="35688" b="79636"/>
          <a:stretch/>
        </p:blipFill>
        <p:spPr>
          <a:xfrm>
            <a:off x="6914806" y="4943957"/>
            <a:ext cx="216013" cy="602362"/>
          </a:xfrm>
          <a:prstGeom prst="rect">
            <a:avLst/>
          </a:prstGeom>
          <a:ln w="12700">
            <a:solidFill>
              <a:schemeClr val="tx1"/>
            </a:solidFill>
          </a:ln>
        </p:spPr>
      </p:pic>
      <p:sp>
        <p:nvSpPr>
          <p:cNvPr id="59" name="Text Box 54"/>
          <p:cNvSpPr txBox="1"/>
          <p:nvPr/>
        </p:nvSpPr>
        <p:spPr>
          <a:xfrm>
            <a:off x="6808271" y="4549539"/>
            <a:ext cx="129692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j-lt"/>
                <a:ea typeface="Garamond" charset="0"/>
                <a:cs typeface="Garamond" charset="0"/>
              </a:rPr>
              <a:t>Legend</a:t>
            </a:r>
            <a:endParaRPr kumimoji="0" lang="en-US" sz="1600" b="0" i="0" u="none" strike="noStrike" kern="0" cap="none" spc="0" normalizeH="0" baseline="0" noProof="0" dirty="0">
              <a:ln>
                <a:noFill/>
              </a:ln>
              <a:solidFill>
                <a:sysClr val="windowText" lastClr="000000"/>
              </a:solidFill>
              <a:effectLst/>
              <a:uLnTx/>
              <a:uFillTx/>
              <a:latin typeface="+mj-lt"/>
              <a:ea typeface="Garamond" charset="0"/>
              <a:cs typeface="Garamond" charset="0"/>
            </a:endParaRPr>
          </a:p>
        </p:txBody>
      </p:sp>
      <p:sp>
        <p:nvSpPr>
          <p:cNvPr id="60" name="Text Box 55"/>
          <p:cNvSpPr txBox="1"/>
          <p:nvPr/>
        </p:nvSpPr>
        <p:spPr>
          <a:xfrm>
            <a:off x="7107373" y="4876880"/>
            <a:ext cx="2124172"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mj-lt"/>
                <a:ea typeface="Garamond" charset="0"/>
                <a:cs typeface="Garamond" charset="0"/>
              </a:rPr>
              <a:t>High: 0.06235</a:t>
            </a:r>
          </a:p>
          <a:p>
            <a:pPr marL="0" marR="0" lvl="0" indent="0" defTabSz="914400" eaLnBrk="1" fontAlgn="auto" latinLnBrk="0" hangingPunct="1">
              <a:lnSpc>
                <a:spcPct val="100000"/>
              </a:lnSpc>
              <a:spcBef>
                <a:spcPts val="0"/>
              </a:spcBef>
              <a:spcAft>
                <a:spcPts val="0"/>
              </a:spcAft>
              <a:buClrTx/>
              <a:buSzTx/>
              <a:buFontTx/>
              <a:buNone/>
              <a:tabLst/>
              <a:defRPr/>
            </a:pPr>
            <a:endParaRPr lang="en-US" sz="1400" b="1" dirty="0">
              <a:solidFill>
                <a:srgbClr val="000000"/>
              </a:solidFill>
              <a:latin typeface="+mj-lt"/>
              <a:ea typeface="Garamond" charset="0"/>
              <a:cs typeface="Garamond"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latin typeface="+mj-lt"/>
                <a:ea typeface="Garamond" charset="0"/>
                <a:cs typeface="Garamond" charset="0"/>
              </a:rPr>
              <a:t>Low: 0.01322</a:t>
            </a:r>
            <a:endParaRPr kumimoji="0" lang="en-US" sz="1400" b="1" i="0" u="none" strike="noStrike" kern="0" cap="none" spc="0" normalizeH="0" baseline="0" noProof="0" dirty="0">
              <a:ln>
                <a:noFill/>
              </a:ln>
              <a:solidFill>
                <a:sysClr val="windowText" lastClr="000000"/>
              </a:solidFill>
              <a:effectLst/>
              <a:uLnTx/>
              <a:uFillTx/>
              <a:latin typeface="+mj-lt"/>
              <a:ea typeface="Garamond" charset="0"/>
              <a:cs typeface="Garamond" charset="0"/>
            </a:endParaRPr>
          </a:p>
        </p:txBody>
      </p:sp>
    </p:spTree>
    <p:extLst>
      <p:ext uri="{BB962C8B-B14F-4D97-AF65-F5344CB8AC3E}">
        <p14:creationId xmlns:p14="http://schemas.microsoft.com/office/powerpoint/2010/main" val="2979836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975027" y="2130552"/>
            <a:ext cx="3593592" cy="4453128"/>
          </a:xfrm>
        </p:spPr>
        <p:txBody>
          <a:bodyPr>
            <a:normAutofit/>
          </a:bodyPr>
          <a:lstStyle/>
          <a:p>
            <a:r>
              <a:rPr lang="en-US" b="1" dirty="0">
                <a:solidFill>
                  <a:schemeClr val="accent1"/>
                </a:solidFill>
              </a:rPr>
              <a:t>Delineate</a:t>
            </a:r>
            <a:r>
              <a:rPr lang="en-US" b="1" dirty="0">
                <a:solidFill>
                  <a:srgbClr val="2E8652"/>
                </a:solidFill>
              </a:rPr>
              <a:t> </a:t>
            </a:r>
            <a:r>
              <a:rPr lang="en-US" dirty="0"/>
              <a:t>fire history of the Laramie Mountain Range</a:t>
            </a:r>
          </a:p>
          <a:p>
            <a:r>
              <a:rPr lang="en-US" b="1" dirty="0">
                <a:solidFill>
                  <a:srgbClr val="2E8652"/>
                </a:solidFill>
              </a:rPr>
              <a:t>Calculate </a:t>
            </a:r>
            <a:r>
              <a:rPr lang="en-US" dirty="0"/>
              <a:t>fire frequency by combining multiple fire occurrence datasets</a:t>
            </a:r>
          </a:p>
          <a:p>
            <a:r>
              <a:rPr lang="en-US" b="1" dirty="0">
                <a:solidFill>
                  <a:srgbClr val="2E8652"/>
                </a:solidFill>
              </a:rPr>
              <a:t>Assess </a:t>
            </a:r>
            <a:r>
              <a:rPr lang="en-US" dirty="0"/>
              <a:t>the use of annual composite imagery for fire susceptibility mapping</a:t>
            </a:r>
          </a:p>
        </p:txBody>
      </p:sp>
      <p:sp>
        <p:nvSpPr>
          <p:cNvPr id="3" name="Text Placeholder 2"/>
          <p:cNvSpPr>
            <a:spLocks noGrp="1"/>
          </p:cNvSpPr>
          <p:nvPr>
            <p:ph type="body" sz="quarter" idx="10"/>
          </p:nvPr>
        </p:nvSpPr>
        <p:spPr>
          <a:xfrm>
            <a:off x="4975027" y="640080"/>
            <a:ext cx="3566160" cy="740851"/>
          </a:xfrm>
        </p:spPr>
        <p:txBody>
          <a:bodyPr/>
          <a:lstStyle/>
          <a:p>
            <a:r>
              <a:rPr lang="en-US" dirty="0"/>
              <a:t>Objectives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0299" t="400" r="18209" b="1353"/>
          <a:stretch/>
        </p:blipFill>
        <p:spPr>
          <a:xfrm>
            <a:off x="0" y="-1"/>
            <a:ext cx="4708478" cy="6858001"/>
          </a:xfrm>
          <a:prstGeom prst="rect">
            <a:avLst/>
          </a:prstGeom>
        </p:spPr>
      </p:pic>
      <p:sp>
        <p:nvSpPr>
          <p:cNvPr id="5" name="Text Placeholder 4"/>
          <p:cNvSpPr>
            <a:spLocks noGrp="1"/>
          </p:cNvSpPr>
          <p:nvPr>
            <p:ph type="body" sz="quarter" idx="13"/>
          </p:nvPr>
        </p:nvSpPr>
        <p:spPr>
          <a:xfrm>
            <a:off x="0" y="6583680"/>
            <a:ext cx="4163568" cy="274320"/>
          </a:xfrm>
          <a:noFill/>
        </p:spPr>
        <p:txBody>
          <a:bodyPr>
            <a:normAutofit/>
          </a:bodyPr>
          <a:lstStyle/>
          <a:p>
            <a:pPr algn="l"/>
            <a:r>
              <a:rPr lang="en-US" dirty="0">
                <a:solidFill>
                  <a:schemeClr val="bg1"/>
                </a:solidFill>
              </a:rPr>
              <a:t>Image Credit: Kelsey </a:t>
            </a:r>
            <a:r>
              <a:rPr lang="en-US" dirty="0" err="1">
                <a:solidFill>
                  <a:schemeClr val="bg1"/>
                </a:solidFill>
              </a:rPr>
              <a:t>Correia</a:t>
            </a:r>
            <a:endParaRPr lang="en-US" dirty="0">
              <a:solidFill>
                <a:schemeClr val="bg1"/>
              </a:solidFill>
            </a:endParaRPr>
          </a:p>
        </p:txBody>
      </p:sp>
    </p:spTree>
    <p:extLst>
      <p:ext uri="{BB962C8B-B14F-4D97-AF65-F5344CB8AC3E}">
        <p14:creationId xmlns:p14="http://schemas.microsoft.com/office/powerpoint/2010/main" val="2923051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2130552"/>
            <a:ext cx="3847592" cy="3374136"/>
          </a:xfrm>
        </p:spPr>
        <p:txBody>
          <a:bodyPr>
            <a:normAutofit/>
          </a:bodyPr>
          <a:lstStyle/>
          <a:p>
            <a:r>
              <a:rPr lang="en-US" dirty="0"/>
              <a:t>Multiple approaches to </a:t>
            </a:r>
            <a:r>
              <a:rPr lang="en-US" b="1" dirty="0">
                <a:solidFill>
                  <a:schemeClr val="accent1"/>
                </a:solidFill>
              </a:rPr>
              <a:t>image classification</a:t>
            </a:r>
            <a:r>
              <a:rPr lang="en-US" dirty="0"/>
              <a:t> and </a:t>
            </a:r>
            <a:r>
              <a:rPr lang="en-US" b="1" dirty="0">
                <a:solidFill>
                  <a:schemeClr val="accent1"/>
                </a:solidFill>
              </a:rPr>
              <a:t>clustering </a:t>
            </a:r>
            <a:endParaRPr lang="en-US" dirty="0"/>
          </a:p>
          <a:p>
            <a:endParaRPr lang="en-US" dirty="0"/>
          </a:p>
          <a:p>
            <a:r>
              <a:rPr lang="en-US" dirty="0"/>
              <a:t>Aids partners in </a:t>
            </a:r>
            <a:r>
              <a:rPr lang="en-US" b="1" dirty="0">
                <a:solidFill>
                  <a:schemeClr val="accent1"/>
                </a:solidFill>
              </a:rPr>
              <a:t>better understanding </a:t>
            </a:r>
            <a:r>
              <a:rPr lang="en-US" dirty="0"/>
              <a:t>local fire ecology </a:t>
            </a:r>
          </a:p>
          <a:p>
            <a:endParaRPr lang="en-US" dirty="0"/>
          </a:p>
          <a:p>
            <a:r>
              <a:rPr lang="en-US" dirty="0"/>
              <a:t>Assists in </a:t>
            </a:r>
            <a:r>
              <a:rPr lang="en-US" b="1" dirty="0">
                <a:solidFill>
                  <a:schemeClr val="accent1"/>
                </a:solidFill>
              </a:rPr>
              <a:t>land management </a:t>
            </a:r>
            <a:r>
              <a:rPr lang="en-US" dirty="0"/>
              <a:t>and </a:t>
            </a:r>
            <a:r>
              <a:rPr lang="en-US" b="1" dirty="0">
                <a:solidFill>
                  <a:schemeClr val="accent1"/>
                </a:solidFill>
              </a:rPr>
              <a:t>conservation efforts</a:t>
            </a:r>
            <a:endParaRPr lang="en-US" dirty="0"/>
          </a:p>
        </p:txBody>
      </p:sp>
      <p:sp>
        <p:nvSpPr>
          <p:cNvPr id="3" name="Text Placeholder 2"/>
          <p:cNvSpPr>
            <a:spLocks noGrp="1"/>
          </p:cNvSpPr>
          <p:nvPr>
            <p:ph type="body" sz="quarter" idx="10"/>
          </p:nvPr>
        </p:nvSpPr>
        <p:spPr>
          <a:xfrm>
            <a:off x="548640" y="357170"/>
            <a:ext cx="3566160" cy="665797"/>
          </a:xfrm>
        </p:spPr>
        <p:txBody>
          <a:bodyPr/>
          <a:lstStyle/>
          <a:p>
            <a:r>
              <a:rPr lang="en-US" dirty="0"/>
              <a:t>Conclusions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6692" r="18535"/>
          <a:stretch/>
        </p:blipFill>
        <p:spPr>
          <a:xfrm>
            <a:off x="4954137" y="0"/>
            <a:ext cx="4189862" cy="6858000"/>
          </a:xfrm>
          <a:prstGeom prst="rect">
            <a:avLst/>
          </a:prstGeom>
        </p:spPr>
      </p:pic>
      <p:sp>
        <p:nvSpPr>
          <p:cNvPr id="7" name="Text Placeholder 4"/>
          <p:cNvSpPr>
            <a:spLocks noGrp="1"/>
          </p:cNvSpPr>
          <p:nvPr>
            <p:ph type="body" sz="quarter" idx="13"/>
          </p:nvPr>
        </p:nvSpPr>
        <p:spPr>
          <a:xfrm>
            <a:off x="1619625" y="6475113"/>
            <a:ext cx="3334512" cy="274320"/>
          </a:xfrm>
        </p:spPr>
        <p:txBody>
          <a:bodyPr>
            <a:normAutofit/>
          </a:bodyPr>
          <a:lstStyle/>
          <a:p>
            <a:pPr algn="r"/>
            <a:r>
              <a:rPr lang="en-US" dirty="0">
                <a:solidFill>
                  <a:schemeClr val="bg2">
                    <a:lumMod val="50000"/>
                  </a:schemeClr>
                </a:solidFill>
              </a:rPr>
              <a:t>Image Credit: Kelsey </a:t>
            </a:r>
            <a:r>
              <a:rPr lang="en-US" dirty="0" err="1">
                <a:solidFill>
                  <a:schemeClr val="bg2">
                    <a:lumMod val="50000"/>
                  </a:schemeClr>
                </a:solidFill>
              </a:rPr>
              <a:t>Correia</a:t>
            </a:r>
            <a:endParaRPr lang="en-US" dirty="0">
              <a:solidFill>
                <a:schemeClr val="bg2">
                  <a:lumMod val="50000"/>
                </a:schemeClr>
              </a:solidFill>
            </a:endParaRPr>
          </a:p>
        </p:txBody>
      </p:sp>
    </p:spTree>
    <p:extLst>
      <p:ext uri="{BB962C8B-B14F-4D97-AF65-F5344CB8AC3E}">
        <p14:creationId xmlns:p14="http://schemas.microsoft.com/office/powerpoint/2010/main" val="3593827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05776" y="2041970"/>
            <a:ext cx="4119031" cy="3374136"/>
          </a:xfrm>
        </p:spPr>
        <p:txBody>
          <a:bodyPr>
            <a:noAutofit/>
          </a:bodyPr>
          <a:lstStyle/>
          <a:p>
            <a:pPr>
              <a:spcBef>
                <a:spcPts val="0"/>
              </a:spcBef>
            </a:pPr>
            <a:r>
              <a:rPr lang="en-US" b="1" dirty="0">
                <a:solidFill>
                  <a:schemeClr val="accent1"/>
                </a:solidFill>
              </a:rPr>
              <a:t>Data</a:t>
            </a:r>
            <a:r>
              <a:rPr lang="en-US" dirty="0"/>
              <a:t> limitations in image availability and quality</a:t>
            </a:r>
          </a:p>
          <a:p>
            <a:pPr>
              <a:spcBef>
                <a:spcPts val="0"/>
              </a:spcBef>
            </a:pPr>
            <a:endParaRPr lang="en-US" dirty="0"/>
          </a:p>
          <a:p>
            <a:pPr>
              <a:spcBef>
                <a:spcPts val="0"/>
              </a:spcBef>
            </a:pPr>
            <a:r>
              <a:rPr lang="en-US" b="1" dirty="0">
                <a:solidFill>
                  <a:schemeClr val="accent1"/>
                </a:solidFill>
              </a:rPr>
              <a:t>Annual composites</a:t>
            </a:r>
            <a:endParaRPr lang="en-US" dirty="0"/>
          </a:p>
          <a:p>
            <a:pPr>
              <a:spcBef>
                <a:spcPts val="0"/>
              </a:spcBef>
            </a:pPr>
            <a:endParaRPr lang="en-US" dirty="0"/>
          </a:p>
          <a:p>
            <a:pPr>
              <a:spcBef>
                <a:spcPts val="0"/>
              </a:spcBef>
            </a:pPr>
            <a:r>
              <a:rPr lang="en-US" b="1" dirty="0">
                <a:solidFill>
                  <a:schemeClr val="accent1"/>
                </a:solidFill>
              </a:rPr>
              <a:t>Parameter estimation</a:t>
            </a:r>
          </a:p>
          <a:p>
            <a:pPr>
              <a:spcBef>
                <a:spcPts val="0"/>
              </a:spcBef>
            </a:pPr>
            <a:endParaRPr lang="en-US" b="1" dirty="0">
              <a:solidFill>
                <a:schemeClr val="accent1"/>
              </a:solidFill>
            </a:endParaRPr>
          </a:p>
          <a:p>
            <a:pPr>
              <a:spcBef>
                <a:spcPts val="0"/>
              </a:spcBef>
            </a:pPr>
            <a:r>
              <a:rPr lang="en-US" dirty="0"/>
              <a:t>Combining </a:t>
            </a:r>
            <a:r>
              <a:rPr lang="en-US" b="1" dirty="0">
                <a:solidFill>
                  <a:schemeClr val="accent1"/>
                </a:solidFill>
              </a:rPr>
              <a:t>multiple indices</a:t>
            </a:r>
            <a:endParaRPr lang="en-US" dirty="0"/>
          </a:p>
        </p:txBody>
      </p:sp>
      <p:sp>
        <p:nvSpPr>
          <p:cNvPr id="3" name="Text Placeholder 2"/>
          <p:cNvSpPr>
            <a:spLocks noGrp="1"/>
          </p:cNvSpPr>
          <p:nvPr>
            <p:ph type="body" sz="quarter" idx="10"/>
          </p:nvPr>
        </p:nvSpPr>
        <p:spPr>
          <a:xfrm>
            <a:off x="505776" y="271446"/>
            <a:ext cx="3566160" cy="1251585"/>
          </a:xfrm>
        </p:spPr>
        <p:txBody>
          <a:bodyPr/>
          <a:lstStyle/>
          <a:p>
            <a:r>
              <a:rPr lang="en-US" dirty="0"/>
              <a:t>Errors &amp; Uncertainties</a:t>
            </a:r>
          </a:p>
        </p:txBody>
      </p:sp>
      <p:pic>
        <p:nvPicPr>
          <p:cNvPr id="1026" name="Picture 2" descr="Aspen3-KelseyCorre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760" y="0"/>
            <a:ext cx="420624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p:cNvSpPr>
            <a:spLocks noGrp="1"/>
          </p:cNvSpPr>
          <p:nvPr>
            <p:ph type="body" sz="quarter" idx="13"/>
          </p:nvPr>
        </p:nvSpPr>
        <p:spPr>
          <a:xfrm>
            <a:off x="5809488" y="6583680"/>
            <a:ext cx="3334512" cy="274320"/>
          </a:xfrm>
        </p:spPr>
        <p:txBody>
          <a:bodyPr>
            <a:normAutofit/>
          </a:bodyPr>
          <a:lstStyle/>
          <a:p>
            <a:pPr algn="r"/>
            <a:r>
              <a:rPr lang="en-US" dirty="0">
                <a:solidFill>
                  <a:schemeClr val="bg1"/>
                </a:solidFill>
              </a:rPr>
              <a:t>Image Credit: Kelsey </a:t>
            </a:r>
            <a:r>
              <a:rPr lang="en-US" dirty="0" err="1">
                <a:solidFill>
                  <a:schemeClr val="bg1"/>
                </a:solidFill>
              </a:rPr>
              <a:t>Correia</a:t>
            </a:r>
            <a:endParaRPr lang="en-US" dirty="0">
              <a:solidFill>
                <a:schemeClr val="bg1"/>
              </a:solidFill>
            </a:endParaRPr>
          </a:p>
        </p:txBody>
      </p:sp>
    </p:spTree>
    <p:extLst>
      <p:ext uri="{BB962C8B-B14F-4D97-AF65-F5344CB8AC3E}">
        <p14:creationId xmlns:p14="http://schemas.microsoft.com/office/powerpoint/2010/main" val="3592841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84632" y="1438656"/>
            <a:ext cx="8476488" cy="2401824"/>
          </a:xfrm>
        </p:spPr>
        <p:txBody>
          <a:bodyPr>
            <a:noAutofit/>
          </a:bodyPr>
          <a:lstStyle/>
          <a:p>
            <a:pPr>
              <a:spcBef>
                <a:spcPts val="2400"/>
              </a:spcBef>
            </a:pPr>
            <a:r>
              <a:rPr lang="en-US" b="1" dirty="0">
                <a:solidFill>
                  <a:schemeClr val="accent1"/>
                </a:solidFill>
              </a:rPr>
              <a:t>DEVELOP</a:t>
            </a:r>
            <a:r>
              <a:rPr lang="en-US" dirty="0"/>
              <a:t> Summer 2016 Term</a:t>
            </a:r>
          </a:p>
          <a:p>
            <a:pPr>
              <a:spcBef>
                <a:spcPts val="2400"/>
              </a:spcBef>
            </a:pPr>
            <a:r>
              <a:rPr lang="en-US" dirty="0"/>
              <a:t>Utilizing aspen as an </a:t>
            </a:r>
            <a:r>
              <a:rPr lang="en-US" b="1" dirty="0">
                <a:solidFill>
                  <a:schemeClr val="accent1"/>
                </a:solidFill>
              </a:rPr>
              <a:t>indicator species </a:t>
            </a:r>
            <a:r>
              <a:rPr lang="en-US" dirty="0"/>
              <a:t>for healthy ungulate habitat</a:t>
            </a:r>
          </a:p>
          <a:p>
            <a:pPr>
              <a:spcBef>
                <a:spcPts val="2400"/>
              </a:spcBef>
            </a:pPr>
            <a:r>
              <a:rPr lang="en-US" b="1" dirty="0">
                <a:solidFill>
                  <a:schemeClr val="accent1"/>
                </a:solidFill>
              </a:rPr>
              <a:t>Expanding research </a:t>
            </a:r>
            <a:r>
              <a:rPr lang="en-US" dirty="0"/>
              <a:t>on fire as a management tool</a:t>
            </a:r>
          </a:p>
          <a:p>
            <a:pPr>
              <a:spcBef>
                <a:spcPts val="2400"/>
              </a:spcBef>
            </a:pPr>
            <a:r>
              <a:rPr lang="en-US" dirty="0"/>
              <a:t>Conducting field work to </a:t>
            </a:r>
            <a:r>
              <a:rPr lang="en-US" b="1" dirty="0">
                <a:solidFill>
                  <a:schemeClr val="accent1"/>
                </a:solidFill>
              </a:rPr>
              <a:t>supplement satellite data</a:t>
            </a:r>
            <a:endParaRPr lang="en-US" dirty="0"/>
          </a:p>
        </p:txBody>
      </p:sp>
      <p:sp>
        <p:nvSpPr>
          <p:cNvPr id="3" name="Text Placeholder 2"/>
          <p:cNvSpPr>
            <a:spLocks noGrp="1"/>
          </p:cNvSpPr>
          <p:nvPr>
            <p:ph type="body" sz="quarter" idx="14"/>
          </p:nvPr>
        </p:nvSpPr>
        <p:spPr>
          <a:xfrm>
            <a:off x="498920" y="350512"/>
            <a:ext cx="3301556" cy="678180"/>
          </a:xfrm>
        </p:spPr>
        <p:txBody>
          <a:bodyPr/>
          <a:lstStyle/>
          <a:p>
            <a:r>
              <a:rPr lang="en-US" dirty="0"/>
              <a:t>Future Work</a:t>
            </a:r>
          </a:p>
        </p:txBody>
      </p:sp>
      <p:sp>
        <p:nvSpPr>
          <p:cNvPr id="5" name="Text Placeholder 4"/>
          <p:cNvSpPr>
            <a:spLocks noGrp="1"/>
          </p:cNvSpPr>
          <p:nvPr>
            <p:ph type="body" sz="quarter" idx="13"/>
          </p:nvPr>
        </p:nvSpPr>
        <p:spPr>
          <a:xfrm>
            <a:off x="5789897" y="3589606"/>
            <a:ext cx="3334512" cy="274320"/>
          </a:xfrm>
        </p:spPr>
        <p:txBody>
          <a:bodyPr>
            <a:normAutofit/>
          </a:bodyPr>
          <a:lstStyle/>
          <a:p>
            <a:r>
              <a:rPr lang="en-US" dirty="0"/>
              <a:t>Image Credit: Kelsey </a:t>
            </a:r>
            <a:r>
              <a:rPr lang="en-US" dirty="0" err="1"/>
              <a:t>Correia</a:t>
            </a:r>
            <a:endParaRPr lang="en-US" dirty="0"/>
          </a:p>
        </p:txBody>
      </p:sp>
      <p:pic>
        <p:nvPicPr>
          <p:cNvPr id="6" name="Picture Placeholder 5"/>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0" y="3840480"/>
            <a:ext cx="9144000" cy="3017520"/>
          </a:xfrm>
        </p:spPr>
      </p:pic>
    </p:spTree>
    <p:extLst>
      <p:ext uri="{BB962C8B-B14F-4D97-AF65-F5344CB8AC3E}">
        <p14:creationId xmlns:p14="http://schemas.microsoft.com/office/powerpoint/2010/main" val="2013520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Dr. Paul Evangelista (Colorado State University, NREL)</a:t>
            </a:r>
          </a:p>
          <a:p>
            <a:r>
              <a:rPr lang="en-US" dirty="0"/>
              <a:t>Dr. Amanda West (Colorado State University, NREL)</a:t>
            </a:r>
          </a:p>
        </p:txBody>
      </p:sp>
      <p:sp>
        <p:nvSpPr>
          <p:cNvPr id="3" name="Text Placeholder 2"/>
          <p:cNvSpPr>
            <a:spLocks noGrp="1"/>
          </p:cNvSpPr>
          <p:nvPr>
            <p:ph type="body" sz="quarter" idx="11"/>
          </p:nvPr>
        </p:nvSpPr>
        <p:spPr>
          <a:xfrm>
            <a:off x="571207" y="3011686"/>
            <a:ext cx="8051583" cy="955091"/>
          </a:xfrm>
        </p:spPr>
        <p:txBody>
          <a:bodyPr>
            <a:noAutofit/>
          </a:bodyPr>
          <a:lstStyle/>
          <a:p>
            <a:r>
              <a:rPr lang="en-US" dirty="0"/>
              <a:t>Wyoming Game and Fish Department</a:t>
            </a:r>
          </a:p>
          <a:p>
            <a:r>
              <a:rPr lang="en-US"/>
              <a:t>USDA Forest </a:t>
            </a:r>
            <a:r>
              <a:rPr lang="en-US" dirty="0"/>
              <a:t>Service, Laramie Ranger District</a:t>
            </a:r>
          </a:p>
          <a:p>
            <a:r>
              <a:rPr lang="en-US" dirty="0"/>
              <a:t>Colorado State University, Natural Resource Ecology Lab (NREL)</a:t>
            </a:r>
          </a:p>
        </p:txBody>
      </p:sp>
      <p:sp>
        <p:nvSpPr>
          <p:cNvPr id="4" name="Text Placeholder 3"/>
          <p:cNvSpPr>
            <a:spLocks noGrp="1"/>
          </p:cNvSpPr>
          <p:nvPr>
            <p:ph type="body" sz="quarter" idx="12"/>
          </p:nvPr>
        </p:nvSpPr>
        <p:spPr>
          <a:xfrm>
            <a:off x="571208" y="4853241"/>
            <a:ext cx="8051582" cy="704088"/>
          </a:xfrm>
        </p:spPr>
        <p:txBody>
          <a:bodyPr>
            <a:normAutofit fontScale="92500" lnSpcReduction="10000"/>
          </a:bodyPr>
          <a:lstStyle/>
          <a:p>
            <a:r>
              <a:rPr lang="en-US" dirty="0"/>
              <a:t>Dr. Bill </a:t>
            </a:r>
            <a:r>
              <a:rPr lang="en-US" dirty="0" err="1"/>
              <a:t>Romme</a:t>
            </a:r>
            <a:r>
              <a:rPr lang="en-US" dirty="0"/>
              <a:t> (Colorado State University, NREL)</a:t>
            </a:r>
          </a:p>
          <a:p>
            <a:r>
              <a:rPr lang="en-US" dirty="0"/>
              <a:t>Brian Woodward (Center Lead, USGS at Colorado State University)</a:t>
            </a:r>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Advisors</a:t>
            </a:r>
            <a:endParaRPr lang="en-US" sz="2800" dirty="0">
              <a:solidFill>
                <a:schemeClr val="accent1"/>
              </a:solidFill>
              <a:latin typeface="Century Gothic" panose="020B0502020202020204" pitchFamily="34" charset="0"/>
            </a:endParaRPr>
          </a:p>
        </p:txBody>
      </p:sp>
      <p:sp>
        <p:nvSpPr>
          <p:cNvPr id="6" name="TextBox 5"/>
          <p:cNvSpPr txBox="1"/>
          <p:nvPr/>
        </p:nvSpPr>
        <p:spPr>
          <a:xfrm>
            <a:off x="594359" y="2547588"/>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Partners</a:t>
            </a:r>
            <a:endParaRPr lang="en-US" sz="2800" dirty="0">
              <a:solidFill>
                <a:schemeClr val="accent1"/>
              </a:solidFill>
              <a:latin typeface="Century Gothic" panose="020B0502020202020204" pitchFamily="34" charset="0"/>
            </a:endParaRPr>
          </a:p>
        </p:txBody>
      </p:sp>
      <p:sp>
        <p:nvSpPr>
          <p:cNvPr id="7" name="TextBox 6"/>
          <p:cNvSpPr txBox="1"/>
          <p:nvPr/>
        </p:nvSpPr>
        <p:spPr>
          <a:xfrm>
            <a:off x="594359" y="4379637"/>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Others</a:t>
            </a:r>
            <a:endParaRPr lang="en-US" sz="2800"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424687"/>
          </a:xfrm>
          <a:prstGeom prst="rect">
            <a:avLst/>
          </a:prstGeom>
        </p:spPr>
      </p:pic>
      <p:sp>
        <p:nvSpPr>
          <p:cNvPr id="2" name="Text Placeholder 1"/>
          <p:cNvSpPr>
            <a:spLocks noGrp="1"/>
          </p:cNvSpPr>
          <p:nvPr>
            <p:ph type="body" sz="quarter" idx="11"/>
          </p:nvPr>
        </p:nvSpPr>
        <p:spPr>
          <a:xfrm>
            <a:off x="580644" y="4557734"/>
            <a:ext cx="7982712" cy="1914288"/>
          </a:xfrm>
        </p:spPr>
        <p:txBody>
          <a:bodyPr>
            <a:normAutofit fontScale="92500" lnSpcReduction="10000"/>
          </a:bodyPr>
          <a:lstStyle/>
          <a:p>
            <a:pPr>
              <a:spcBef>
                <a:spcPts val="0"/>
              </a:spcBef>
            </a:pPr>
            <a:r>
              <a:rPr lang="en-US" b="1" dirty="0">
                <a:solidFill>
                  <a:schemeClr val="accent1"/>
                </a:solidFill>
              </a:rPr>
              <a:t>Aesthetic and recreational value</a:t>
            </a:r>
            <a:r>
              <a:rPr lang="en-US" dirty="0"/>
              <a:t> of aspen</a:t>
            </a:r>
          </a:p>
          <a:p>
            <a:pPr>
              <a:spcBef>
                <a:spcPts val="0"/>
              </a:spcBef>
            </a:pPr>
            <a:endParaRPr lang="en-US" dirty="0"/>
          </a:p>
          <a:p>
            <a:pPr>
              <a:spcBef>
                <a:spcPts val="0"/>
              </a:spcBef>
            </a:pPr>
            <a:r>
              <a:rPr lang="en-US" dirty="0"/>
              <a:t>Population fitness of </a:t>
            </a:r>
            <a:r>
              <a:rPr lang="en-US" b="1" dirty="0">
                <a:solidFill>
                  <a:schemeClr val="accent1"/>
                </a:solidFill>
              </a:rPr>
              <a:t>Mule Deer and Elk</a:t>
            </a:r>
          </a:p>
          <a:p>
            <a:pPr>
              <a:spcBef>
                <a:spcPts val="0"/>
              </a:spcBef>
            </a:pPr>
            <a:endParaRPr lang="en-US" dirty="0"/>
          </a:p>
          <a:p>
            <a:pPr>
              <a:spcBef>
                <a:spcPts val="0"/>
              </a:spcBef>
            </a:pPr>
            <a:r>
              <a:rPr lang="en-US" dirty="0"/>
              <a:t>Increasing extent of</a:t>
            </a:r>
            <a:r>
              <a:rPr lang="en-US" b="1" dirty="0"/>
              <a:t> </a:t>
            </a:r>
            <a:r>
              <a:rPr lang="en-US" b="1" dirty="0">
                <a:solidFill>
                  <a:schemeClr val="accent1"/>
                </a:solidFill>
              </a:rPr>
              <a:t>Sudden Aspen Decline (SAD)</a:t>
            </a:r>
          </a:p>
          <a:p>
            <a:pPr>
              <a:spcBef>
                <a:spcPts val="0"/>
              </a:spcBef>
            </a:pPr>
            <a:endParaRPr lang="en-US" b="1" dirty="0">
              <a:solidFill>
                <a:schemeClr val="accent1"/>
              </a:solidFill>
            </a:endParaRPr>
          </a:p>
          <a:p>
            <a:pPr>
              <a:spcBef>
                <a:spcPts val="0"/>
              </a:spcBef>
            </a:pPr>
            <a:r>
              <a:rPr lang="en-US" b="1" dirty="0">
                <a:solidFill>
                  <a:schemeClr val="accent1"/>
                </a:solidFill>
              </a:rPr>
              <a:t>Role of fire </a:t>
            </a:r>
            <a:r>
              <a:rPr lang="en-US" dirty="0"/>
              <a:t>in aspen regeneration efforts</a:t>
            </a:r>
          </a:p>
          <a:p>
            <a:pPr>
              <a:spcBef>
                <a:spcPts val="0"/>
              </a:spcBef>
            </a:pPr>
            <a:endParaRPr lang="en-US" dirty="0"/>
          </a:p>
        </p:txBody>
      </p:sp>
      <p:sp>
        <p:nvSpPr>
          <p:cNvPr id="3" name="Text Placeholder 2"/>
          <p:cNvSpPr>
            <a:spLocks noGrp="1"/>
          </p:cNvSpPr>
          <p:nvPr>
            <p:ph type="body" sz="quarter" idx="14"/>
          </p:nvPr>
        </p:nvSpPr>
        <p:spPr>
          <a:xfrm>
            <a:off x="576072" y="3807300"/>
            <a:ext cx="7982712" cy="704088"/>
          </a:xfrm>
        </p:spPr>
        <p:txBody>
          <a:bodyPr/>
          <a:lstStyle/>
          <a:p>
            <a:r>
              <a:rPr lang="en-US" dirty="0"/>
              <a:t>Community Concerns</a:t>
            </a:r>
          </a:p>
        </p:txBody>
      </p:sp>
      <p:sp>
        <p:nvSpPr>
          <p:cNvPr id="5" name="Text Placeholder 4"/>
          <p:cNvSpPr>
            <a:spLocks noGrp="1"/>
          </p:cNvSpPr>
          <p:nvPr>
            <p:ph type="body" sz="quarter" idx="13"/>
          </p:nvPr>
        </p:nvSpPr>
        <p:spPr>
          <a:xfrm>
            <a:off x="5698998" y="3426812"/>
            <a:ext cx="3445002" cy="274320"/>
          </a:xfrm>
        </p:spPr>
        <p:txBody>
          <a:bodyPr>
            <a:normAutofit/>
          </a:bodyPr>
          <a:lstStyle/>
          <a:p>
            <a:r>
              <a:rPr lang="en-US" dirty="0">
                <a:solidFill>
                  <a:schemeClr val="tx1"/>
                </a:solidFill>
              </a:rPr>
              <a:t>Image Credit: Kelsey </a:t>
            </a:r>
            <a:r>
              <a:rPr lang="en-US" dirty="0" err="1">
                <a:solidFill>
                  <a:schemeClr val="tx1"/>
                </a:solidFill>
              </a:rPr>
              <a:t>Correia</a:t>
            </a:r>
            <a:r>
              <a:rPr lang="en-US" dirty="0">
                <a:solidFill>
                  <a:schemeClr val="tx1"/>
                </a:solidFill>
              </a:rPr>
              <a:t>,</a:t>
            </a:r>
          </a:p>
        </p:txBody>
      </p:sp>
    </p:spTree>
    <p:extLst>
      <p:ext uri="{BB962C8B-B14F-4D97-AF65-F5344CB8AC3E}">
        <p14:creationId xmlns:p14="http://schemas.microsoft.com/office/powerpoint/2010/main" val="1356893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363" t="2621" r="3291" b="4115"/>
          <a:stretch/>
        </p:blipFill>
        <p:spPr>
          <a:xfrm>
            <a:off x="0" y="8020"/>
            <a:ext cx="9144000" cy="6849980"/>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281" t="2574" r="65844" b="70642"/>
          <a:stretch/>
        </p:blipFill>
        <p:spPr>
          <a:xfrm>
            <a:off x="0" y="-18960"/>
            <a:ext cx="3088344" cy="2005263"/>
          </a:xfrm>
          <a:prstGeom prst="rect">
            <a:avLst/>
          </a:prstGeom>
        </p:spPr>
      </p:pic>
      <p:grpSp>
        <p:nvGrpSpPr>
          <p:cNvPr id="14" name="Group 13"/>
          <p:cNvGrpSpPr/>
          <p:nvPr/>
        </p:nvGrpSpPr>
        <p:grpSpPr>
          <a:xfrm>
            <a:off x="194411" y="2256768"/>
            <a:ext cx="2548789" cy="612988"/>
            <a:chOff x="2001253" y="4750158"/>
            <a:chExt cx="2548789" cy="612988"/>
          </a:xfrm>
        </p:grpSpPr>
        <p:sp>
          <p:nvSpPr>
            <p:cNvPr id="15" name="Rectangle 14"/>
            <p:cNvSpPr/>
            <p:nvPr/>
          </p:nvSpPr>
          <p:spPr>
            <a:xfrm>
              <a:off x="2001253" y="4822970"/>
              <a:ext cx="180473" cy="158104"/>
            </a:xfrm>
            <a:prstGeom prst="rect">
              <a:avLst/>
            </a:prstGeom>
            <a:solidFill>
              <a:schemeClr val="accent3"/>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3333"/>
                </a:solidFill>
              </a:endParaRPr>
            </a:p>
          </p:txBody>
        </p:sp>
        <p:sp>
          <p:nvSpPr>
            <p:cNvPr id="16" name="TextBox 15"/>
            <p:cNvSpPr txBox="1"/>
            <p:nvPr/>
          </p:nvSpPr>
          <p:spPr>
            <a:xfrm>
              <a:off x="2165685" y="4750158"/>
              <a:ext cx="2384357" cy="612988"/>
            </a:xfrm>
            <a:prstGeom prst="rect">
              <a:avLst/>
            </a:prstGeom>
            <a:noFill/>
          </p:spPr>
          <p:txBody>
            <a:bodyPr wrap="square" rtlCol="0">
              <a:spAutoFit/>
            </a:bodyPr>
            <a:lstStyle/>
            <a:p>
              <a:pPr>
                <a:spcAft>
                  <a:spcPts val="700"/>
                </a:spcAft>
              </a:pPr>
              <a:r>
                <a:rPr lang="en-US" sz="1400" b="1" dirty="0">
                  <a:solidFill>
                    <a:srgbClr val="333333"/>
                  </a:solidFill>
                  <a:latin typeface="Century Gothic" panose="020B0502020202020204" pitchFamily="34" charset="0"/>
                </a:rPr>
                <a:t>Study area extent</a:t>
              </a:r>
            </a:p>
            <a:p>
              <a:pPr>
                <a:spcAft>
                  <a:spcPts val="700"/>
                </a:spcAft>
              </a:pPr>
              <a:r>
                <a:rPr lang="en-US" sz="1400" b="1" dirty="0">
                  <a:solidFill>
                    <a:srgbClr val="333333"/>
                  </a:solidFill>
                  <a:latin typeface="Century Gothic" panose="020B0502020202020204" pitchFamily="34" charset="0"/>
                </a:rPr>
                <a:t>Path, row outline</a:t>
              </a:r>
            </a:p>
          </p:txBody>
        </p:sp>
        <p:sp>
          <p:nvSpPr>
            <p:cNvPr id="17" name="Rectangle 16"/>
            <p:cNvSpPr/>
            <p:nvPr/>
          </p:nvSpPr>
          <p:spPr>
            <a:xfrm>
              <a:off x="2001253" y="5087519"/>
              <a:ext cx="180473" cy="158104"/>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3333"/>
                </a:solidFill>
              </a:endParaRPr>
            </a:p>
          </p:txBody>
        </p:sp>
      </p:grpSp>
      <p:pic>
        <p:nvPicPr>
          <p:cNvPr id="27" name="Picture 26"/>
          <p:cNvPicPr>
            <a:picLocks noChangeAspect="1"/>
          </p:cNvPicPr>
          <p:nvPr/>
        </p:nvPicPr>
        <p:blipFill>
          <a:blip r:embed="rId5"/>
          <a:stretch>
            <a:fillRect/>
          </a:stretch>
        </p:blipFill>
        <p:spPr>
          <a:xfrm>
            <a:off x="111893" y="6600619"/>
            <a:ext cx="3493773" cy="234461"/>
          </a:xfrm>
          <a:prstGeom prst="rect">
            <a:avLst/>
          </a:prstGeom>
        </p:spPr>
      </p:pic>
      <p:sp>
        <p:nvSpPr>
          <p:cNvPr id="28" name="TextBox 27"/>
          <p:cNvSpPr txBox="1"/>
          <p:nvPr/>
        </p:nvSpPr>
        <p:spPr>
          <a:xfrm>
            <a:off x="3300842" y="172612"/>
            <a:ext cx="5205664" cy="646331"/>
          </a:xfrm>
          <a:prstGeom prst="rect">
            <a:avLst/>
          </a:prstGeom>
          <a:noFill/>
        </p:spPr>
        <p:txBody>
          <a:bodyPr wrap="square" rtlCol="0">
            <a:spAutoFit/>
          </a:bodyPr>
          <a:lstStyle/>
          <a:p>
            <a:pPr algn="ctr"/>
            <a:r>
              <a:rPr lang="en-US" b="1" dirty="0">
                <a:solidFill>
                  <a:srgbClr val="333333"/>
                </a:solidFill>
                <a:latin typeface="Century Gothic" panose="020B0502020202020204" pitchFamily="34" charset="0"/>
              </a:rPr>
              <a:t>Laramie Mountains Ecological Forecasting</a:t>
            </a:r>
          </a:p>
          <a:p>
            <a:pPr algn="ctr"/>
            <a:r>
              <a:rPr lang="en-US" b="1" dirty="0">
                <a:solidFill>
                  <a:srgbClr val="333333"/>
                </a:solidFill>
                <a:latin typeface="Century Gothic" panose="020B0502020202020204" pitchFamily="34" charset="0"/>
              </a:rPr>
              <a:t>Study Area</a:t>
            </a:r>
          </a:p>
        </p:txBody>
      </p:sp>
      <p:pic>
        <p:nvPicPr>
          <p:cNvPr id="11" name="Picture 10"/>
          <p:cNvPicPr>
            <a:picLocks noChangeAspect="1"/>
          </p:cNvPicPr>
          <p:nvPr/>
        </p:nvPicPr>
        <p:blipFill rotWithShape="1">
          <a:blip r:embed="rId6"/>
          <a:srcRect t="36429"/>
          <a:stretch/>
        </p:blipFill>
        <p:spPr>
          <a:xfrm rot="10800000">
            <a:off x="8509341" y="101775"/>
            <a:ext cx="547594" cy="704822"/>
          </a:xfrm>
          <a:prstGeom prst="rect">
            <a:avLst/>
          </a:prstGeom>
        </p:spPr>
      </p:pic>
    </p:spTree>
    <p:extLst>
      <p:ext uri="{BB962C8B-B14F-4D97-AF65-F5344CB8AC3E}">
        <p14:creationId xmlns:p14="http://schemas.microsoft.com/office/powerpoint/2010/main" val="3143428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323599"/>
            <a:ext cx="3566160" cy="722894"/>
          </a:xfrm>
        </p:spPr>
        <p:txBody>
          <a:bodyPr/>
          <a:lstStyle/>
          <a:p>
            <a:r>
              <a:rPr lang="en-US" dirty="0"/>
              <a:t>Methodology</a:t>
            </a:r>
          </a:p>
        </p:txBody>
      </p:sp>
      <p:grpSp>
        <p:nvGrpSpPr>
          <p:cNvPr id="97" name="Group 96"/>
          <p:cNvGrpSpPr/>
          <p:nvPr/>
        </p:nvGrpSpPr>
        <p:grpSpPr>
          <a:xfrm>
            <a:off x="7845895" y="1566887"/>
            <a:ext cx="308826" cy="303550"/>
            <a:chOff x="7179122" y="1620718"/>
            <a:chExt cx="153250" cy="150632"/>
          </a:xfrm>
        </p:grpSpPr>
        <p:sp>
          <p:nvSpPr>
            <p:cNvPr id="98" name="Oval 97"/>
            <p:cNvSpPr/>
            <p:nvPr/>
          </p:nvSpPr>
          <p:spPr>
            <a:xfrm>
              <a:off x="7179122" y="1620718"/>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99" name="Straight Connector 98"/>
            <p:cNvCxnSpPr/>
            <p:nvPr/>
          </p:nvCxnSpPr>
          <p:spPr>
            <a:xfrm flipH="1">
              <a:off x="7243510" y="1636432"/>
              <a:ext cx="1066" cy="80206"/>
            </a:xfrm>
            <a:prstGeom prst="line">
              <a:avLst/>
            </a:prstGeom>
            <a:noFill/>
            <a:ln w="19050" cap="flat" cmpd="sng" algn="ctr">
              <a:solidFill>
                <a:srgbClr val="333333"/>
              </a:solidFill>
              <a:prstDash val="solid"/>
            </a:ln>
            <a:effectLst/>
          </p:spPr>
        </p:cxnSp>
        <p:cxnSp>
          <p:nvCxnSpPr>
            <p:cNvPr id="100" name="Straight Connector 99"/>
            <p:cNvCxnSpPr/>
            <p:nvPr/>
          </p:nvCxnSpPr>
          <p:spPr>
            <a:xfrm>
              <a:off x="7239701" y="1713093"/>
              <a:ext cx="44624" cy="12307"/>
            </a:xfrm>
            <a:prstGeom prst="line">
              <a:avLst/>
            </a:prstGeom>
            <a:noFill/>
            <a:ln w="28575" cap="flat" cmpd="sng" algn="ctr">
              <a:solidFill>
                <a:srgbClr val="333333"/>
              </a:solidFill>
              <a:prstDash val="solid"/>
            </a:ln>
            <a:effectLst/>
          </p:spPr>
        </p:cxnSp>
      </p:grpSp>
      <p:grpSp>
        <p:nvGrpSpPr>
          <p:cNvPr id="64" name="Group 63"/>
          <p:cNvGrpSpPr/>
          <p:nvPr/>
        </p:nvGrpSpPr>
        <p:grpSpPr>
          <a:xfrm>
            <a:off x="423137" y="1232834"/>
            <a:ext cx="8227856" cy="5367348"/>
            <a:chOff x="9747655" y="19562529"/>
            <a:chExt cx="8227856" cy="5367348"/>
          </a:xfrm>
        </p:grpSpPr>
        <p:sp>
          <p:nvSpPr>
            <p:cNvPr id="65" name="Left Brace 64"/>
            <p:cNvSpPr/>
            <p:nvPr/>
          </p:nvSpPr>
          <p:spPr>
            <a:xfrm>
              <a:off x="16344892" y="23526425"/>
              <a:ext cx="731520" cy="1403452"/>
            </a:xfrm>
            <a:prstGeom prst="leftBrace">
              <a:avLst>
                <a:gd name="adj1" fmla="val 14922"/>
                <a:gd name="adj2" fmla="val 67623"/>
              </a:avLst>
            </a:prstGeom>
            <a:noFill/>
            <a:ln w="50800" cmpd="sng">
              <a:solidFill>
                <a:schemeClr val="bg1"/>
              </a:solidFill>
              <a:prstDash val="solid"/>
              <a:headEnd w="med" len="med"/>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latin typeface="Century Gothic" charset="0"/>
                <a:ea typeface="Century Gothic" charset="0"/>
                <a:cs typeface="Century Gothic" charset="0"/>
              </a:endParaRPr>
            </a:p>
          </p:txBody>
        </p:sp>
        <p:sp>
          <p:nvSpPr>
            <p:cNvPr id="93" name="Rounded Rectangle 92"/>
            <p:cNvSpPr/>
            <p:nvPr/>
          </p:nvSpPr>
          <p:spPr>
            <a:xfrm>
              <a:off x="16060874" y="19562529"/>
              <a:ext cx="1903699" cy="5105998"/>
            </a:xfrm>
            <a:prstGeom prst="roundRect">
              <a:avLst>
                <a:gd name="adj" fmla="val 8818"/>
              </a:avLst>
            </a:prstGeom>
            <a:solidFill>
              <a:srgbClr val="843C0C"/>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95" name="Oval 94"/>
            <p:cNvSpPr/>
            <p:nvPr/>
          </p:nvSpPr>
          <p:spPr>
            <a:xfrm>
              <a:off x="16256764" y="19678560"/>
              <a:ext cx="1376864" cy="1277248"/>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102" name="Parallelogram 101"/>
            <p:cNvSpPr/>
            <p:nvPr/>
          </p:nvSpPr>
          <p:spPr>
            <a:xfrm>
              <a:off x="16215532" y="19959784"/>
              <a:ext cx="1495490" cy="1064506"/>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Century Gothic" charset="0"/>
                <a:ea typeface="Century Gothic" charset="0"/>
                <a:cs typeface="Century Gothic" charset="0"/>
                <a:sym typeface="Arial"/>
                <a:rtl val="0"/>
              </a:endParaRPr>
            </a:p>
          </p:txBody>
        </p:sp>
        <p:sp>
          <p:nvSpPr>
            <p:cNvPr id="106" name="Teardrop 105"/>
            <p:cNvSpPr/>
            <p:nvPr/>
          </p:nvSpPr>
          <p:spPr>
            <a:xfrm rot="8100000">
              <a:off x="16748421" y="19785959"/>
              <a:ext cx="470442" cy="462675"/>
            </a:xfrm>
            <a:prstGeom prst="teardrop">
              <a:avLst>
                <a:gd name="adj" fmla="val 121860"/>
              </a:avLst>
            </a:prstGeom>
            <a:solidFill>
              <a:sysClr val="windowText" lastClr="000000"/>
            </a:solidFill>
            <a:ln w="12700" cap="flat" cmpd="sng" algn="ctr">
              <a:solidFill>
                <a:sysClr val="window" lastClr="FFFFFF"/>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107" name="Oval 106"/>
            <p:cNvSpPr/>
            <p:nvPr/>
          </p:nvSpPr>
          <p:spPr>
            <a:xfrm>
              <a:off x="16856933" y="19861262"/>
              <a:ext cx="274516" cy="26982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108" name="TextBox 458"/>
            <p:cNvSpPr txBox="1"/>
            <p:nvPr/>
          </p:nvSpPr>
          <p:spPr>
            <a:xfrm>
              <a:off x="16056958" y="21425007"/>
              <a:ext cx="1897186" cy="461665"/>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Results</a:t>
              </a:r>
            </a:p>
          </p:txBody>
        </p:sp>
        <p:sp>
          <p:nvSpPr>
            <p:cNvPr id="109" name="Rounded Rectangle 108"/>
            <p:cNvSpPr/>
            <p:nvPr/>
          </p:nvSpPr>
          <p:spPr>
            <a:xfrm>
              <a:off x="13991260" y="19562531"/>
              <a:ext cx="1903697" cy="5105997"/>
            </a:xfrm>
            <a:prstGeom prst="roundRect">
              <a:avLst>
                <a:gd name="adj" fmla="val 8818"/>
              </a:avLst>
            </a:prstGeom>
            <a:solidFill>
              <a:srgbClr val="C55A11"/>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endParaRPr>
            </a:p>
          </p:txBody>
        </p:sp>
        <p:sp>
          <p:nvSpPr>
            <p:cNvPr id="110" name="Oval 109"/>
            <p:cNvSpPr/>
            <p:nvPr/>
          </p:nvSpPr>
          <p:spPr>
            <a:xfrm>
              <a:off x="14272933" y="19678559"/>
              <a:ext cx="1376863" cy="127724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111" name="TextBox 451"/>
            <p:cNvSpPr txBox="1"/>
            <p:nvPr/>
          </p:nvSpPr>
          <p:spPr>
            <a:xfrm>
              <a:off x="13993980" y="21427478"/>
              <a:ext cx="1903697" cy="461665"/>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Modeling</a:t>
              </a:r>
            </a:p>
          </p:txBody>
        </p:sp>
        <p:sp>
          <p:nvSpPr>
            <p:cNvPr id="112" name="Rounded Rectangle 111"/>
            <p:cNvSpPr/>
            <p:nvPr/>
          </p:nvSpPr>
          <p:spPr>
            <a:xfrm>
              <a:off x="11842864" y="19562529"/>
              <a:ext cx="1998880" cy="5105997"/>
            </a:xfrm>
            <a:prstGeom prst="roundRect">
              <a:avLst>
                <a:gd name="adj" fmla="val 8818"/>
              </a:avLst>
            </a:prstGeom>
            <a:solidFill>
              <a:srgbClr val="BF9000"/>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113" name="Oval 112"/>
            <p:cNvSpPr/>
            <p:nvPr/>
          </p:nvSpPr>
          <p:spPr>
            <a:xfrm>
              <a:off x="12132611" y="19678558"/>
              <a:ext cx="1376862" cy="127724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114" name="Parallelogram 113"/>
            <p:cNvSpPr/>
            <p:nvPr/>
          </p:nvSpPr>
          <p:spPr>
            <a:xfrm>
              <a:off x="12099676" y="20058060"/>
              <a:ext cx="1495488" cy="1064505"/>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Century Gothic" charset="0"/>
                <a:ea typeface="Century Gothic" charset="0"/>
                <a:cs typeface="Century Gothic" charset="0"/>
                <a:sym typeface="Arial"/>
                <a:rtl val="0"/>
              </a:endParaRPr>
            </a:p>
          </p:txBody>
        </p:sp>
        <p:sp>
          <p:nvSpPr>
            <p:cNvPr id="115" name="Parallelogram 114"/>
            <p:cNvSpPr/>
            <p:nvPr/>
          </p:nvSpPr>
          <p:spPr>
            <a:xfrm>
              <a:off x="12099676" y="19835697"/>
              <a:ext cx="1495488" cy="1064505"/>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Century Gothic" charset="0"/>
                <a:ea typeface="Century Gothic" charset="0"/>
                <a:cs typeface="Century Gothic" charset="0"/>
                <a:sym typeface="Arial"/>
                <a:rtl val="0"/>
              </a:endParaRPr>
            </a:p>
          </p:txBody>
        </p:sp>
        <p:sp>
          <p:nvSpPr>
            <p:cNvPr id="116" name="Parallelogram 115"/>
            <p:cNvSpPr/>
            <p:nvPr/>
          </p:nvSpPr>
          <p:spPr>
            <a:xfrm>
              <a:off x="12099676" y="19612197"/>
              <a:ext cx="1495488" cy="1064505"/>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Century Gothic" charset="0"/>
                <a:ea typeface="Century Gothic" charset="0"/>
                <a:cs typeface="Century Gothic" charset="0"/>
                <a:sym typeface="Arial"/>
                <a:rtl val="0"/>
              </a:endParaRPr>
            </a:p>
          </p:txBody>
        </p:sp>
        <p:sp>
          <p:nvSpPr>
            <p:cNvPr id="117" name="TextBox 439"/>
            <p:cNvSpPr txBox="1"/>
            <p:nvPr/>
          </p:nvSpPr>
          <p:spPr>
            <a:xfrm>
              <a:off x="11842100" y="21088740"/>
              <a:ext cx="1998200" cy="830997"/>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Processing</a:t>
              </a:r>
            </a:p>
          </p:txBody>
        </p:sp>
        <p:sp>
          <p:nvSpPr>
            <p:cNvPr id="118" name="Rounded Rectangle 117"/>
            <p:cNvSpPr/>
            <p:nvPr/>
          </p:nvSpPr>
          <p:spPr>
            <a:xfrm>
              <a:off x="9786065" y="19562530"/>
              <a:ext cx="1903695" cy="5105998"/>
            </a:xfrm>
            <a:prstGeom prst="roundRect">
              <a:avLst>
                <a:gd name="adj" fmla="val 8818"/>
              </a:avLst>
            </a:prstGeom>
            <a:solidFill>
              <a:srgbClr val="7F7F7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endParaRPr>
            </a:p>
          </p:txBody>
        </p:sp>
        <p:sp>
          <p:nvSpPr>
            <p:cNvPr id="119" name="Oval 118"/>
            <p:cNvSpPr/>
            <p:nvPr/>
          </p:nvSpPr>
          <p:spPr>
            <a:xfrm>
              <a:off x="9994198" y="19678558"/>
              <a:ext cx="1376862" cy="127724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120" name="TextBox 429"/>
            <p:cNvSpPr txBox="1"/>
            <p:nvPr/>
          </p:nvSpPr>
          <p:spPr>
            <a:xfrm>
              <a:off x="9781754" y="21088737"/>
              <a:ext cx="1903695" cy="830997"/>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Data Acquisition</a:t>
              </a:r>
            </a:p>
          </p:txBody>
        </p:sp>
        <p:sp>
          <p:nvSpPr>
            <p:cNvPr id="121" name="TextBox 431"/>
            <p:cNvSpPr txBox="1"/>
            <p:nvPr/>
          </p:nvSpPr>
          <p:spPr>
            <a:xfrm>
              <a:off x="9775074" y="22135836"/>
              <a:ext cx="1880404" cy="646331"/>
            </a:xfrm>
            <a:prstGeom prst="rect">
              <a:avLst/>
            </a:prstGeom>
            <a:noFill/>
            <a:ln>
              <a:noFill/>
            </a:ln>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Landsat Imagery</a:t>
              </a:r>
            </a:p>
          </p:txBody>
        </p:sp>
        <p:sp>
          <p:nvSpPr>
            <p:cNvPr id="122" name="TextBox 433"/>
            <p:cNvSpPr txBox="1"/>
            <p:nvPr/>
          </p:nvSpPr>
          <p:spPr>
            <a:xfrm>
              <a:off x="9806210" y="23859680"/>
              <a:ext cx="1881086" cy="646331"/>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Ancillary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Data</a:t>
              </a:r>
            </a:p>
          </p:txBody>
        </p:sp>
        <p:pic>
          <p:nvPicPr>
            <p:cNvPr id="123" name="Picture 1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1966" y="19678562"/>
              <a:ext cx="1379094" cy="1379093"/>
            </a:xfrm>
            <a:prstGeom prst="rect">
              <a:avLst/>
            </a:prstGeom>
          </p:spPr>
        </p:pic>
        <p:sp>
          <p:nvSpPr>
            <p:cNvPr id="124" name="TextBox 431"/>
            <p:cNvSpPr txBox="1"/>
            <p:nvPr/>
          </p:nvSpPr>
          <p:spPr>
            <a:xfrm>
              <a:off x="13999263" y="23405330"/>
              <a:ext cx="1890794" cy="646331"/>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0" noProof="0" dirty="0">
                  <a:solidFill>
                    <a:prstClr val="white"/>
                  </a:solidFill>
                  <a:latin typeface="Century Gothic" charset="0"/>
                  <a:ea typeface="Century Gothic" charset="0"/>
                  <a:cs typeface="Century Gothic" charset="0"/>
                  <a:rtl val="0"/>
                </a:rPr>
                <a:t>Cluster Analysis</a:t>
              </a:r>
              <a:endPar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endParaRPr>
            </a:p>
          </p:txBody>
        </p:sp>
        <p:sp>
          <p:nvSpPr>
            <p:cNvPr id="125" name="TextBox 407"/>
            <p:cNvSpPr txBox="1"/>
            <p:nvPr/>
          </p:nvSpPr>
          <p:spPr>
            <a:xfrm>
              <a:off x="16072542" y="22987305"/>
              <a:ext cx="1851420" cy="646331"/>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entury Gothic" charset="0"/>
                  <a:ea typeface="Century Gothic" charset="0"/>
                  <a:cs typeface="Century Gothic" charset="0"/>
                  <a:sym typeface="Arial"/>
                  <a:rtl val="0"/>
                </a:rPr>
                <a:t>Fire</a:t>
              </a:r>
              <a:endParaRPr lang="en-US" sz="1800" b="1" kern="0" noProof="0" dirty="0">
                <a:solidFill>
                  <a:srgbClr val="FFFFFF"/>
                </a:solidFill>
                <a:latin typeface="Century Gothic" charset="0"/>
                <a:ea typeface="Century Gothic" charset="0"/>
                <a:cs typeface="Century Gothic" charset="0"/>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0" dirty="0">
                  <a:solidFill>
                    <a:srgbClr val="FFFFFF"/>
                  </a:solidFill>
                  <a:latin typeface="Century Gothic" charset="0"/>
                  <a:ea typeface="Century Gothic" charset="0"/>
                  <a:cs typeface="Century Gothic" charset="0"/>
                </a:rPr>
                <a:t>Frequency</a:t>
              </a:r>
              <a:endParaRPr kumimoji="0" lang="en-US" sz="1800" b="1" i="0" u="none" strike="noStrike" kern="0" cap="none" spc="0" normalizeH="0" baseline="0" noProof="0" dirty="0">
                <a:ln>
                  <a:noFill/>
                </a:ln>
                <a:solidFill>
                  <a:srgbClr val="FFFFFF"/>
                </a:solidFill>
                <a:effectLst/>
                <a:uLnTx/>
                <a:uFillTx/>
                <a:latin typeface="Century Gothic" charset="0"/>
                <a:ea typeface="Century Gothic" charset="0"/>
                <a:cs typeface="Century Gothic" charset="0"/>
                <a:sym typeface="Arial"/>
                <a:rtl val="0"/>
              </a:endParaRPr>
            </a:p>
          </p:txBody>
        </p:sp>
        <p:sp>
          <p:nvSpPr>
            <p:cNvPr id="126" name="TextBox 407"/>
            <p:cNvSpPr txBox="1"/>
            <p:nvPr/>
          </p:nvSpPr>
          <p:spPr>
            <a:xfrm>
              <a:off x="16078016" y="22127639"/>
              <a:ext cx="1897495" cy="646331"/>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entury Gothic" charset="0"/>
                  <a:ea typeface="Century Gothic" charset="0"/>
                  <a:cs typeface="Century Gothic" charset="0"/>
                  <a:sym typeface="Arial"/>
                  <a:rtl val="0"/>
                </a:rPr>
                <a:t>Fire History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entury Gothic" charset="0"/>
                  <a:ea typeface="Century Gothic" charset="0"/>
                  <a:cs typeface="Century Gothic" charset="0"/>
                  <a:sym typeface="Arial"/>
                  <a:rtl val="0"/>
                </a:rPr>
                <a:t>Time Series</a:t>
              </a:r>
            </a:p>
          </p:txBody>
        </p:sp>
        <p:sp>
          <p:nvSpPr>
            <p:cNvPr id="127" name="TextBox 431"/>
            <p:cNvSpPr txBox="1"/>
            <p:nvPr/>
          </p:nvSpPr>
          <p:spPr>
            <a:xfrm>
              <a:off x="11852956" y="22139748"/>
              <a:ext cx="1976303" cy="646331"/>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Century Gothic" charset="0"/>
                  <a:ea typeface="Century Gothic" charset="0"/>
                  <a:cs typeface="Century Gothic" charset="0"/>
                  <a:sym typeface="Arial"/>
                  <a:rtl val="0"/>
                </a:rPr>
                <a:t>LandsatLinkr</a:t>
              </a:r>
              <a:endPar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0" dirty="0">
                  <a:solidFill>
                    <a:prstClr val="white"/>
                  </a:solidFill>
                  <a:latin typeface="Century Gothic" charset="0"/>
                  <a:ea typeface="Century Gothic" charset="0"/>
                  <a:cs typeface="Century Gothic" charset="0"/>
                </a:rPr>
                <a:t>Program</a:t>
              </a:r>
              <a:endPar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endParaRPr>
            </a:p>
          </p:txBody>
        </p:sp>
        <p:sp>
          <p:nvSpPr>
            <p:cNvPr id="128" name="TextBox 431"/>
            <p:cNvSpPr txBox="1"/>
            <p:nvPr/>
          </p:nvSpPr>
          <p:spPr>
            <a:xfrm>
              <a:off x="11825753" y="23869764"/>
              <a:ext cx="2011312" cy="646331"/>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Fire Occurrence</a:t>
              </a:r>
              <a:r>
                <a:rPr lang="en-US" sz="1800" b="1" kern="0" dirty="0">
                  <a:solidFill>
                    <a:prstClr val="white"/>
                  </a:solidFill>
                  <a:latin typeface="Century Gothic" charset="0"/>
                  <a:ea typeface="Century Gothic" charset="0"/>
                  <a:cs typeface="Century Gothic" charset="0"/>
                </a:rPr>
                <a:t> Database</a:t>
              </a:r>
              <a:endPar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endParaRPr>
            </a:p>
          </p:txBody>
        </p:sp>
        <p:sp>
          <p:nvSpPr>
            <p:cNvPr id="129" name="TextBox 431"/>
            <p:cNvSpPr txBox="1"/>
            <p:nvPr/>
          </p:nvSpPr>
          <p:spPr>
            <a:xfrm>
              <a:off x="13989510" y="22425687"/>
              <a:ext cx="1900547" cy="646331"/>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Supervised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0" dirty="0">
                  <a:solidFill>
                    <a:prstClr val="white"/>
                  </a:solidFill>
                  <a:latin typeface="Century Gothic" charset="0"/>
                  <a:ea typeface="Century Gothic" charset="0"/>
                  <a:cs typeface="Century Gothic" charset="0"/>
                </a:rPr>
                <a:t>Classification</a:t>
              </a:r>
              <a:endPar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endParaRPr>
            </a:p>
          </p:txBody>
        </p:sp>
        <p:sp>
          <p:nvSpPr>
            <p:cNvPr id="130" name="Freeform 129"/>
            <p:cNvSpPr/>
            <p:nvPr/>
          </p:nvSpPr>
          <p:spPr>
            <a:xfrm>
              <a:off x="14247846" y="19901399"/>
              <a:ext cx="1542533" cy="114215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noFill/>
            <a:ln w="76200" cap="flat" cmpd="sng" algn="ctr">
              <a:solidFill>
                <a:sysClr val="windowText" lastClr="000000"/>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cxnSp>
          <p:nvCxnSpPr>
            <p:cNvPr id="131" name="Straight Connector 130"/>
            <p:cNvCxnSpPr/>
            <p:nvPr/>
          </p:nvCxnSpPr>
          <p:spPr>
            <a:xfrm>
              <a:off x="14186071" y="19809186"/>
              <a:ext cx="0" cy="1345731"/>
            </a:xfrm>
            <a:prstGeom prst="line">
              <a:avLst/>
            </a:prstGeom>
            <a:noFill/>
            <a:ln w="28575" cap="flat" cmpd="sng" algn="ctr">
              <a:solidFill>
                <a:sysClr val="windowText" lastClr="000000"/>
              </a:solidFill>
              <a:prstDash val="solid"/>
              <a:miter lim="800000"/>
            </a:ln>
            <a:effectLst/>
          </p:spPr>
        </p:cxnSp>
        <p:cxnSp>
          <p:nvCxnSpPr>
            <p:cNvPr id="132" name="Straight Connector 131"/>
            <p:cNvCxnSpPr/>
            <p:nvPr/>
          </p:nvCxnSpPr>
          <p:spPr>
            <a:xfrm>
              <a:off x="14055749" y="21099314"/>
              <a:ext cx="1777779" cy="0"/>
            </a:xfrm>
            <a:prstGeom prst="line">
              <a:avLst/>
            </a:prstGeom>
            <a:noFill/>
            <a:ln w="28575" cap="flat" cmpd="sng" algn="ctr">
              <a:solidFill>
                <a:sysClr val="windowText" lastClr="000000"/>
              </a:solidFill>
              <a:prstDash val="solid"/>
              <a:miter lim="800000"/>
            </a:ln>
            <a:effectLst/>
          </p:spPr>
        </p:cxnSp>
        <p:sp>
          <p:nvSpPr>
            <p:cNvPr id="133" name="TextBox 431"/>
            <p:cNvSpPr txBox="1"/>
            <p:nvPr/>
          </p:nvSpPr>
          <p:spPr>
            <a:xfrm>
              <a:off x="11830448" y="23005896"/>
              <a:ext cx="2011312" cy="923330"/>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Topographic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Indices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endParaRPr>
            </a:p>
          </p:txBody>
        </p:sp>
        <p:sp>
          <p:nvSpPr>
            <p:cNvPr id="134" name="TextBox 407"/>
            <p:cNvSpPr txBox="1"/>
            <p:nvPr/>
          </p:nvSpPr>
          <p:spPr>
            <a:xfrm>
              <a:off x="16058154" y="23868143"/>
              <a:ext cx="1875229" cy="923330"/>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entury Gothic" charset="0"/>
                  <a:ea typeface="Century Gothic" charset="0"/>
                  <a:cs typeface="Century Gothic" charset="0"/>
                  <a:sym typeface="Arial"/>
                  <a:rtl val="0"/>
                </a:rPr>
                <a:t>Fire Susceptibility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entury Gothic" charset="0"/>
                <a:ea typeface="Century Gothic" charset="0"/>
                <a:cs typeface="Century Gothic" charset="0"/>
                <a:sym typeface="Arial"/>
                <a:rtl val="0"/>
              </a:endParaRPr>
            </a:p>
          </p:txBody>
        </p:sp>
        <p:sp>
          <p:nvSpPr>
            <p:cNvPr id="135" name="TextBox 431"/>
            <p:cNvSpPr txBox="1"/>
            <p:nvPr/>
          </p:nvSpPr>
          <p:spPr>
            <a:xfrm>
              <a:off x="9747655" y="23009597"/>
              <a:ext cx="1880404" cy="646331"/>
            </a:xfrm>
            <a:prstGeom prst="rect">
              <a:avLst/>
            </a:prstGeom>
            <a:noFill/>
            <a:ln>
              <a:noFill/>
            </a:ln>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SRTM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Data</a:t>
              </a:r>
            </a:p>
          </p:txBody>
        </p:sp>
      </p:grpSp>
    </p:spTree>
    <p:extLst>
      <p:ext uri="{BB962C8B-B14F-4D97-AF65-F5344CB8AC3E}">
        <p14:creationId xmlns:p14="http://schemas.microsoft.com/office/powerpoint/2010/main" val="1818297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5000"/>
            <a:lum/>
          </a:blip>
          <a:srcRect/>
          <a:stretch>
            <a:fillRect l="-6000" r="-6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295023"/>
            <a:ext cx="3566160" cy="722894"/>
          </a:xfrm>
          <a:solidFill>
            <a:schemeClr val="bg1"/>
          </a:solidFill>
          <a:ln>
            <a:noFill/>
          </a:ln>
          <a:effectLst/>
        </p:spPr>
        <p:txBody>
          <a:bodyPr/>
          <a:lstStyle/>
          <a:p>
            <a:r>
              <a:rPr lang="en-US" dirty="0">
                <a:effectLst>
                  <a:outerShdw blurRad="38100" dist="38100" dir="2700000" algn="tl">
                    <a:srgbClr val="000000">
                      <a:alpha val="43137"/>
                    </a:srgbClr>
                  </a:outerShdw>
                </a:effectLst>
              </a:rPr>
              <a:t>NASA Sensors</a:t>
            </a:r>
          </a:p>
        </p:txBody>
      </p:sp>
      <p:pic>
        <p:nvPicPr>
          <p:cNvPr id="7" name="Picture 6"/>
          <p:cNvPicPr>
            <a:picLocks noChangeAspect="1"/>
          </p:cNvPicPr>
          <p:nvPr/>
        </p:nvPicPr>
        <p:blipFill>
          <a:blip r:embed="rId4"/>
          <a:stretch>
            <a:fillRect/>
          </a:stretch>
        </p:blipFill>
        <p:spPr>
          <a:xfrm>
            <a:off x="83484" y="2713162"/>
            <a:ext cx="2073289" cy="2290926"/>
          </a:xfrm>
          <a:prstGeom prst="rect">
            <a:avLst/>
          </a:prstGeom>
        </p:spPr>
      </p:pic>
      <p:grpSp>
        <p:nvGrpSpPr>
          <p:cNvPr id="10" name="Group 9"/>
          <p:cNvGrpSpPr/>
          <p:nvPr/>
        </p:nvGrpSpPr>
        <p:grpSpPr>
          <a:xfrm>
            <a:off x="2331720" y="1590197"/>
            <a:ext cx="2830747" cy="1839767"/>
            <a:chOff x="2210641" y="1227477"/>
            <a:chExt cx="2830747" cy="1839767"/>
          </a:xfrm>
        </p:grpSpPr>
        <p:pic>
          <p:nvPicPr>
            <p:cNvPr id="2" name="Picture 1"/>
            <p:cNvPicPr>
              <a:picLocks noChangeAspect="1"/>
            </p:cNvPicPr>
            <p:nvPr/>
          </p:nvPicPr>
          <p:blipFill>
            <a:blip r:embed="rId5"/>
            <a:stretch>
              <a:fillRect/>
            </a:stretch>
          </p:blipFill>
          <p:spPr>
            <a:xfrm>
              <a:off x="2210641" y="1227477"/>
              <a:ext cx="1904159" cy="1839767"/>
            </a:xfrm>
            <a:prstGeom prst="rect">
              <a:avLst/>
            </a:prstGeom>
          </p:spPr>
        </p:pic>
        <p:sp>
          <p:nvSpPr>
            <p:cNvPr id="4" name="TextBox 3"/>
            <p:cNvSpPr txBox="1"/>
            <p:nvPr/>
          </p:nvSpPr>
          <p:spPr>
            <a:xfrm>
              <a:off x="3234424" y="1431090"/>
              <a:ext cx="1806964" cy="830997"/>
            </a:xfrm>
            <a:prstGeom prst="rect">
              <a:avLst/>
            </a:prstGeom>
            <a:noFill/>
          </p:spPr>
          <p:txBody>
            <a:bodyPr wrap="square" rtlCol="0">
              <a:spAutoFit/>
            </a:bodyPr>
            <a:lstStyle/>
            <a:p>
              <a:pPr algn="ctr"/>
              <a:r>
                <a:rPr lang="en-US" sz="1600" dirty="0">
                  <a:solidFill>
                    <a:schemeClr val="bg1"/>
                  </a:solidFill>
                </a:rPr>
                <a:t>Landsat 5 Thematic Mapper (TM)</a:t>
              </a:r>
            </a:p>
          </p:txBody>
        </p:sp>
      </p:grpSp>
      <p:sp>
        <p:nvSpPr>
          <p:cNvPr id="33" name="TextBox 32"/>
          <p:cNvSpPr txBox="1"/>
          <p:nvPr/>
        </p:nvSpPr>
        <p:spPr>
          <a:xfrm>
            <a:off x="1945539" y="4005443"/>
            <a:ext cx="1680482" cy="830997"/>
          </a:xfrm>
          <a:prstGeom prst="rect">
            <a:avLst/>
          </a:prstGeom>
          <a:noFill/>
        </p:spPr>
        <p:txBody>
          <a:bodyPr wrap="square" rtlCol="0">
            <a:spAutoFit/>
          </a:bodyPr>
          <a:lstStyle/>
          <a:p>
            <a:pPr algn="ctr"/>
            <a:r>
              <a:rPr lang="en-US" sz="1600" dirty="0">
                <a:solidFill>
                  <a:schemeClr val="bg1"/>
                </a:solidFill>
              </a:rPr>
              <a:t>Shuttle Radar Topography Mission (SRTM)</a:t>
            </a:r>
            <a:endParaRPr lang="en-US" sz="1600" dirty="0">
              <a:solidFill>
                <a:srgbClr val="767171"/>
              </a:solidFill>
            </a:endParaRPr>
          </a:p>
        </p:txBody>
      </p:sp>
      <p:grpSp>
        <p:nvGrpSpPr>
          <p:cNvPr id="8" name="Group 7"/>
          <p:cNvGrpSpPr/>
          <p:nvPr/>
        </p:nvGrpSpPr>
        <p:grpSpPr>
          <a:xfrm>
            <a:off x="5115761" y="487612"/>
            <a:ext cx="3628579" cy="1862250"/>
            <a:chOff x="4737558" y="3062525"/>
            <a:chExt cx="3628579" cy="1862250"/>
          </a:xfrm>
        </p:grpSpPr>
        <p:pic>
          <p:nvPicPr>
            <p:cNvPr id="5" name="Picture 4"/>
            <p:cNvPicPr>
              <a:picLocks noChangeAspect="1"/>
            </p:cNvPicPr>
            <p:nvPr/>
          </p:nvPicPr>
          <p:blipFill>
            <a:blip r:embed="rId6"/>
            <a:stretch>
              <a:fillRect/>
            </a:stretch>
          </p:blipFill>
          <p:spPr>
            <a:xfrm>
              <a:off x="4737558" y="3062525"/>
              <a:ext cx="2667969" cy="1083863"/>
            </a:xfrm>
            <a:prstGeom prst="rect">
              <a:avLst/>
            </a:prstGeom>
          </p:spPr>
        </p:pic>
        <p:sp>
          <p:nvSpPr>
            <p:cNvPr id="34" name="TextBox 33"/>
            <p:cNvSpPr txBox="1"/>
            <p:nvPr/>
          </p:nvSpPr>
          <p:spPr>
            <a:xfrm>
              <a:off x="6271868" y="3847557"/>
              <a:ext cx="2094269" cy="1077218"/>
            </a:xfrm>
            <a:prstGeom prst="rect">
              <a:avLst/>
            </a:prstGeom>
            <a:noFill/>
          </p:spPr>
          <p:txBody>
            <a:bodyPr wrap="square" rtlCol="0">
              <a:spAutoFit/>
            </a:bodyPr>
            <a:lstStyle/>
            <a:p>
              <a:pPr algn="ctr"/>
              <a:r>
                <a:rPr lang="en-US" sz="1600" dirty="0">
                  <a:solidFill>
                    <a:schemeClr val="bg1"/>
                  </a:solidFill>
                </a:rPr>
                <a:t>Landsat 7 Enhanced Thematic Mapper Plus </a:t>
              </a:r>
              <a:r>
                <a:rPr lang="en-US" sz="1600" dirty="0" smtClean="0">
                  <a:solidFill>
                    <a:schemeClr val="bg1"/>
                  </a:solidFill>
                </a:rPr>
                <a:t>(ETM+)</a:t>
              </a:r>
              <a:endParaRPr lang="en-US" sz="1600" dirty="0">
                <a:solidFill>
                  <a:schemeClr val="bg1"/>
                </a:solidFill>
              </a:endParaRPr>
            </a:p>
          </p:txBody>
        </p:sp>
      </p:grpSp>
      <p:grpSp>
        <p:nvGrpSpPr>
          <p:cNvPr id="9" name="Group 8"/>
          <p:cNvGrpSpPr/>
          <p:nvPr/>
        </p:nvGrpSpPr>
        <p:grpSpPr>
          <a:xfrm>
            <a:off x="5053823" y="3836503"/>
            <a:ext cx="3062126" cy="1569660"/>
            <a:chOff x="5773262" y="523861"/>
            <a:chExt cx="3062126" cy="1569660"/>
          </a:xfrm>
        </p:grpSpPr>
        <p:pic>
          <p:nvPicPr>
            <p:cNvPr id="6" name="Picture 5"/>
            <p:cNvPicPr>
              <a:picLocks noChangeAspect="1"/>
            </p:cNvPicPr>
            <p:nvPr/>
          </p:nvPicPr>
          <p:blipFill>
            <a:blip r:embed="rId7"/>
            <a:stretch>
              <a:fillRect/>
            </a:stretch>
          </p:blipFill>
          <p:spPr>
            <a:xfrm>
              <a:off x="5773262" y="568108"/>
              <a:ext cx="1542626" cy="1261002"/>
            </a:xfrm>
            <a:prstGeom prst="rect">
              <a:avLst/>
            </a:prstGeom>
          </p:spPr>
        </p:pic>
        <p:sp>
          <p:nvSpPr>
            <p:cNvPr id="35" name="TextBox 34"/>
            <p:cNvSpPr txBox="1"/>
            <p:nvPr/>
          </p:nvSpPr>
          <p:spPr>
            <a:xfrm>
              <a:off x="7169637" y="523861"/>
              <a:ext cx="1665751" cy="1569660"/>
            </a:xfrm>
            <a:prstGeom prst="rect">
              <a:avLst/>
            </a:prstGeom>
            <a:noFill/>
          </p:spPr>
          <p:txBody>
            <a:bodyPr wrap="square" rtlCol="0">
              <a:spAutoFit/>
            </a:bodyPr>
            <a:lstStyle/>
            <a:p>
              <a:pPr algn="ctr"/>
              <a:r>
                <a:rPr lang="en-US" sz="1600" dirty="0">
                  <a:solidFill>
                    <a:schemeClr val="bg1"/>
                  </a:solidFill>
                </a:rPr>
                <a:t>Landsat 8 Operational Land Imager &amp; Thermal Infrared Sensor (OLI &amp; TIRS)</a:t>
              </a:r>
            </a:p>
          </p:txBody>
        </p:sp>
      </p:grpSp>
      <p:grpSp>
        <p:nvGrpSpPr>
          <p:cNvPr id="36" name="Group 35"/>
          <p:cNvGrpSpPr/>
          <p:nvPr/>
        </p:nvGrpSpPr>
        <p:grpSpPr>
          <a:xfrm>
            <a:off x="548640" y="5795291"/>
            <a:ext cx="8044108" cy="870593"/>
            <a:chOff x="548640" y="4667773"/>
            <a:chExt cx="8044108" cy="870593"/>
          </a:xfrm>
        </p:grpSpPr>
        <p:grpSp>
          <p:nvGrpSpPr>
            <p:cNvPr id="37" name="Group 36"/>
            <p:cNvGrpSpPr/>
            <p:nvPr/>
          </p:nvGrpSpPr>
          <p:grpSpPr>
            <a:xfrm>
              <a:off x="548640" y="4671210"/>
              <a:ext cx="867156" cy="867156"/>
              <a:chOff x="912954" y="4791206"/>
              <a:chExt cx="867156" cy="867156"/>
            </a:xfrm>
          </p:grpSpPr>
          <p:sp>
            <p:nvSpPr>
              <p:cNvPr id="58" name="Oval 57"/>
              <p:cNvSpPr/>
              <p:nvPr/>
            </p:nvSpPr>
            <p:spPr>
              <a:xfrm>
                <a:off x="999619" y="484352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pic>
            <p:nvPicPr>
              <p:cNvPr id="59" name="Picture 58"/>
              <p:cNvPicPr>
                <a:picLocks noChangeAspect="1"/>
              </p:cNvPicPr>
              <p:nvPr/>
            </p:nvPicPr>
            <p:blipFill>
              <a:blip r:embed="rId8" cstate="print">
                <a:duotone>
                  <a:schemeClr val="accent1">
                    <a:shade val="45000"/>
                    <a:satMod val="135000"/>
                  </a:schemeClr>
                  <a:prstClr val="white"/>
                </a:duotone>
                <a:alphaModFix amt="50000"/>
                <a:extLst>
                  <a:ext uri="{BEBA8EAE-BF5A-486C-A8C5-ECC9F3942E4B}">
                    <a14:imgProps xmlns:a14="http://schemas.microsoft.com/office/drawing/2010/main">
                      <a14:imgLayer r:embed="rId9">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12954" y="4791206"/>
                <a:ext cx="867156" cy="867156"/>
              </a:xfrm>
              <a:prstGeom prst="rect">
                <a:avLst/>
              </a:prstGeom>
              <a:noFill/>
            </p:spPr>
          </p:pic>
        </p:grpSp>
        <p:grpSp>
          <p:nvGrpSpPr>
            <p:cNvPr id="38" name="Group 37"/>
            <p:cNvGrpSpPr/>
            <p:nvPr/>
          </p:nvGrpSpPr>
          <p:grpSpPr>
            <a:xfrm>
              <a:off x="2813305" y="4667773"/>
              <a:ext cx="834863" cy="843170"/>
              <a:chOff x="1914287" y="4750099"/>
              <a:chExt cx="834863" cy="843170"/>
            </a:xfrm>
          </p:grpSpPr>
          <p:sp>
            <p:nvSpPr>
              <p:cNvPr id="53" name="Oval 52"/>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4" name="Group 53"/>
              <p:cNvGrpSpPr/>
              <p:nvPr/>
            </p:nvGrpSpPr>
            <p:grpSpPr>
              <a:xfrm>
                <a:off x="1914287" y="4750099"/>
                <a:ext cx="834863" cy="843170"/>
                <a:chOff x="1914287" y="4750099"/>
                <a:chExt cx="834863" cy="843170"/>
              </a:xfrm>
            </p:grpSpPr>
            <p:sp>
              <p:nvSpPr>
                <p:cNvPr id="55" name="Parallelogram 54"/>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6" name="Parallelogram 55"/>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7" name="Parallelogram 56"/>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9" name="Group 38"/>
            <p:cNvGrpSpPr/>
            <p:nvPr/>
          </p:nvGrpSpPr>
          <p:grpSpPr>
            <a:xfrm>
              <a:off x="5318473" y="4703365"/>
              <a:ext cx="992453" cy="772620"/>
              <a:chOff x="2792371" y="4750987"/>
              <a:chExt cx="992453" cy="772620"/>
            </a:xfrm>
          </p:grpSpPr>
          <p:sp>
            <p:nvSpPr>
              <p:cNvPr id="48" name="Oval 47"/>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9" name="Group 48"/>
              <p:cNvGrpSpPr/>
              <p:nvPr/>
            </p:nvGrpSpPr>
            <p:grpSpPr>
              <a:xfrm>
                <a:off x="2792371" y="4750987"/>
                <a:ext cx="992453" cy="751261"/>
                <a:chOff x="3823957" y="4812116"/>
                <a:chExt cx="992453" cy="751261"/>
              </a:xfrm>
              <a:noFill/>
            </p:grpSpPr>
            <p:sp>
              <p:nvSpPr>
                <p:cNvPr id="50" name="Freeform 49"/>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51" name="Straight Connector 50"/>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52" name="Straight Connector 51"/>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40" name="Group 39"/>
            <p:cNvGrpSpPr/>
            <p:nvPr/>
          </p:nvGrpSpPr>
          <p:grpSpPr>
            <a:xfrm>
              <a:off x="7757884" y="4776855"/>
              <a:ext cx="834864" cy="761511"/>
              <a:chOff x="4328234" y="4794272"/>
              <a:chExt cx="834864" cy="761511"/>
            </a:xfrm>
          </p:grpSpPr>
          <p:sp>
            <p:nvSpPr>
              <p:cNvPr id="41" name="Oval 40"/>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2" name="Group 41"/>
              <p:cNvGrpSpPr/>
              <p:nvPr/>
            </p:nvGrpSpPr>
            <p:grpSpPr>
              <a:xfrm>
                <a:off x="4328234" y="4864480"/>
                <a:ext cx="834864" cy="691303"/>
                <a:chOff x="7558911" y="718795"/>
                <a:chExt cx="834864" cy="691303"/>
              </a:xfrm>
            </p:grpSpPr>
            <p:sp>
              <p:nvSpPr>
                <p:cNvPr id="43" name="Parallelogram 42"/>
                <p:cNvSpPr/>
                <p:nvPr/>
              </p:nvSpPr>
              <p:spPr>
                <a:xfrm>
                  <a:off x="7558911" y="815833"/>
                  <a:ext cx="834864" cy="594265"/>
                </a:xfrm>
                <a:prstGeom prst="parallelogram">
                  <a:avLst/>
                </a:prstGeom>
                <a:solidFill>
                  <a:schemeClr val="bg2">
                    <a:lumMod val="85000"/>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44" name="Teardrop 43"/>
                <p:cNvSpPr/>
                <p:nvPr/>
              </p:nvSpPr>
              <p:spPr>
                <a:xfrm rot="8100000">
                  <a:off x="7856399" y="718795"/>
                  <a:ext cx="262626" cy="258290"/>
                </a:xfrm>
                <a:prstGeom prst="teardrop">
                  <a:avLst>
                    <a:gd name="adj" fmla="val 121860"/>
                  </a:avLst>
                </a:prstGeom>
                <a:solidFill>
                  <a:schemeClr val="bg2">
                    <a:lumMod val="85000"/>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5" name="Oval 44"/>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6" name="Straight Connector 45"/>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7" name="Straight Connector 46"/>
                <p:cNvCxnSpPr/>
                <p:nvPr/>
              </p:nvCxnSpPr>
              <p:spPr>
                <a:xfrm>
                  <a:off x="7977555" y="853208"/>
                  <a:ext cx="44624" cy="12307"/>
                </a:xfrm>
                <a:prstGeom prst="line">
                  <a:avLst/>
                </a:prstGeom>
                <a:noFill/>
                <a:ln w="28575" cap="flat" cmpd="sng" algn="ctr">
                  <a:solidFill>
                    <a:srgbClr val="8B91B2">
                      <a:alpha val="25000"/>
                    </a:srgbClr>
                  </a:solidFill>
                  <a:prstDash val="solid"/>
                </a:ln>
                <a:effectLst/>
              </p:spPr>
            </p:cxnSp>
          </p:grpSp>
        </p:grpSp>
      </p:grpSp>
      <p:sp>
        <p:nvSpPr>
          <p:cNvPr id="60" name="Text Placeholder 4"/>
          <p:cNvSpPr>
            <a:spLocks noGrp="1"/>
          </p:cNvSpPr>
          <p:nvPr>
            <p:ph type="body" sz="quarter" idx="13"/>
          </p:nvPr>
        </p:nvSpPr>
        <p:spPr>
          <a:xfrm>
            <a:off x="5678447" y="6617037"/>
            <a:ext cx="3445002" cy="274320"/>
          </a:xfrm>
        </p:spPr>
        <p:txBody>
          <a:bodyPr>
            <a:normAutofit/>
          </a:bodyPr>
          <a:lstStyle/>
          <a:p>
            <a:pPr algn="r"/>
            <a:r>
              <a:rPr lang="en-US" dirty="0">
                <a:solidFill>
                  <a:schemeClr val="bg1"/>
                </a:solidFill>
              </a:rPr>
              <a:t>Image Credit: El </a:t>
            </a:r>
            <a:r>
              <a:rPr lang="en-US" dirty="0" err="1">
                <a:solidFill>
                  <a:schemeClr val="bg1"/>
                </a:solidFill>
              </a:rPr>
              <a:t>Pensieve</a:t>
            </a:r>
            <a:r>
              <a:rPr lang="en-US" dirty="0">
                <a:solidFill>
                  <a:schemeClr val="bg1"/>
                </a:solidFill>
              </a:rPr>
              <a:t> De </a:t>
            </a:r>
            <a:r>
              <a:rPr lang="en-US" dirty="0" err="1">
                <a:solidFill>
                  <a:schemeClr val="bg1"/>
                </a:solidFill>
              </a:rPr>
              <a:t>Dinorider</a:t>
            </a:r>
            <a:endParaRPr lang="en-US" dirty="0">
              <a:solidFill>
                <a:schemeClr val="bg1"/>
              </a:solidFill>
            </a:endParaRPr>
          </a:p>
        </p:txBody>
      </p:sp>
    </p:spTree>
    <p:extLst>
      <p:ext uri="{BB962C8B-B14F-4D97-AF65-F5344CB8AC3E}">
        <p14:creationId xmlns:p14="http://schemas.microsoft.com/office/powerpoint/2010/main" val="35429156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349256"/>
            <a:ext cx="3715342" cy="680650"/>
          </a:xfrm>
        </p:spPr>
        <p:txBody>
          <a:bodyPr>
            <a:normAutofit/>
          </a:bodyPr>
          <a:lstStyle/>
          <a:p>
            <a:r>
              <a:rPr lang="en-US" dirty="0"/>
              <a:t>Ancillary Data</a:t>
            </a:r>
          </a:p>
        </p:txBody>
      </p:sp>
      <p:grpSp>
        <p:nvGrpSpPr>
          <p:cNvPr id="2" name="Group 1"/>
          <p:cNvGrpSpPr/>
          <p:nvPr/>
        </p:nvGrpSpPr>
        <p:grpSpPr>
          <a:xfrm>
            <a:off x="1773687" y="973516"/>
            <a:ext cx="5353879" cy="4701270"/>
            <a:chOff x="345524" y="1207025"/>
            <a:chExt cx="2820758" cy="4320319"/>
          </a:xfrm>
        </p:grpSpPr>
        <p:sp>
          <p:nvSpPr>
            <p:cNvPr id="8" name="TextBox 7"/>
            <p:cNvSpPr txBox="1"/>
            <p:nvPr/>
          </p:nvSpPr>
          <p:spPr>
            <a:xfrm>
              <a:off x="345524" y="1207025"/>
              <a:ext cx="1874142" cy="339404"/>
            </a:xfrm>
            <a:prstGeom prst="rect">
              <a:avLst/>
            </a:prstGeom>
            <a:noFill/>
          </p:spPr>
          <p:txBody>
            <a:bodyPr wrap="square" rtlCol="0">
              <a:spAutoFit/>
            </a:bodyPr>
            <a:lstStyle/>
            <a:p>
              <a:r>
                <a:rPr lang="en-US" dirty="0"/>
                <a:t>LANDFIRE Layers</a:t>
              </a:r>
            </a:p>
          </p:txBody>
        </p:sp>
        <p:pic>
          <p:nvPicPr>
            <p:cNvPr id="12" name="Picture 11"/>
            <p:cNvPicPr/>
            <p:nvPr/>
          </p:nvPicPr>
          <p:blipFill rotWithShape="1">
            <a:blip r:embed="rId3">
              <a:extLst>
                <a:ext uri="{28A0092B-C50C-407E-A947-70E740481C1C}">
                  <a14:useLocalDpi xmlns:a14="http://schemas.microsoft.com/office/drawing/2010/main" val="0"/>
                </a:ext>
              </a:extLst>
            </a:blip>
            <a:srcRect l="37872" t="26447" r="22713" b="22655"/>
            <a:stretch/>
          </p:blipFill>
          <p:spPr bwMode="auto">
            <a:xfrm>
              <a:off x="429802" y="1604194"/>
              <a:ext cx="2736480" cy="1441499"/>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4">
              <a:extLst>
                <a:ext uri="{28A0092B-C50C-407E-A947-70E740481C1C}">
                  <a14:useLocalDpi xmlns:a14="http://schemas.microsoft.com/office/drawing/2010/main" val="0"/>
                </a:ext>
              </a:extLst>
            </a:blip>
            <a:srcRect l="36627" t="25505" r="23907" b="25253"/>
            <a:stretch/>
          </p:blipFill>
          <p:spPr bwMode="auto">
            <a:xfrm>
              <a:off x="429802" y="2702442"/>
              <a:ext cx="2736480" cy="1481010"/>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5">
              <a:extLst>
                <a:ext uri="{28A0092B-C50C-407E-A947-70E740481C1C}">
                  <a14:useLocalDpi xmlns:a14="http://schemas.microsoft.com/office/drawing/2010/main" val="0"/>
                </a:ext>
              </a:extLst>
            </a:blip>
            <a:srcRect l="44444" t="11722" r="12087" b="38892"/>
            <a:stretch/>
          </p:blipFill>
          <p:spPr bwMode="auto">
            <a:xfrm>
              <a:off x="429802" y="4128242"/>
              <a:ext cx="2736480" cy="1399102"/>
            </a:xfrm>
            <a:prstGeom prst="rect">
              <a:avLst/>
            </a:prstGeom>
            <a:ln>
              <a:noFill/>
            </a:ln>
            <a:extLst>
              <a:ext uri="{53640926-AAD7-44D8-BBD7-CCE9431645EC}">
                <a14:shadowObscured xmlns:a14="http://schemas.microsoft.com/office/drawing/2010/main"/>
              </a:ext>
            </a:extLst>
          </p:spPr>
        </p:pic>
      </p:grpSp>
      <p:grpSp>
        <p:nvGrpSpPr>
          <p:cNvPr id="89" name="Group 88"/>
          <p:cNvGrpSpPr/>
          <p:nvPr/>
        </p:nvGrpSpPr>
        <p:grpSpPr>
          <a:xfrm>
            <a:off x="549946" y="5799556"/>
            <a:ext cx="8044108" cy="870593"/>
            <a:chOff x="548640" y="4667773"/>
            <a:chExt cx="8044108" cy="870593"/>
          </a:xfrm>
        </p:grpSpPr>
        <p:grpSp>
          <p:nvGrpSpPr>
            <p:cNvPr id="90" name="Group 89"/>
            <p:cNvGrpSpPr/>
            <p:nvPr/>
          </p:nvGrpSpPr>
          <p:grpSpPr>
            <a:xfrm>
              <a:off x="548640" y="4671210"/>
              <a:ext cx="867156" cy="867156"/>
              <a:chOff x="912954" y="4791206"/>
              <a:chExt cx="867156" cy="867156"/>
            </a:xfrm>
          </p:grpSpPr>
          <p:sp>
            <p:nvSpPr>
              <p:cNvPr id="111" name="Oval 110"/>
              <p:cNvSpPr/>
              <p:nvPr/>
            </p:nvSpPr>
            <p:spPr>
              <a:xfrm>
                <a:off x="999619" y="484352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pic>
            <p:nvPicPr>
              <p:cNvPr id="112" name="Picture 111"/>
              <p:cNvPicPr>
                <a:picLocks noChangeAspect="1"/>
              </p:cNvPicPr>
              <p:nvPr/>
            </p:nvPicPr>
            <p:blipFill>
              <a:blip r:embed="rId6" cstate="print">
                <a:duotone>
                  <a:schemeClr val="accent1">
                    <a:shade val="45000"/>
                    <a:satMod val="135000"/>
                  </a:schemeClr>
                  <a:prstClr val="white"/>
                </a:duotone>
                <a:alphaModFix amt="50000"/>
                <a:extLst>
                  <a:ext uri="{BEBA8EAE-BF5A-486C-A8C5-ECC9F3942E4B}">
                    <a14:imgProps xmlns:a14="http://schemas.microsoft.com/office/drawing/2010/main">
                      <a14:imgLayer r:embed="rId7">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12954" y="4791206"/>
                <a:ext cx="867156" cy="867156"/>
              </a:xfrm>
              <a:prstGeom prst="rect">
                <a:avLst/>
              </a:prstGeom>
              <a:noFill/>
            </p:spPr>
          </p:pic>
        </p:grpSp>
        <p:grpSp>
          <p:nvGrpSpPr>
            <p:cNvPr id="91" name="Group 90"/>
            <p:cNvGrpSpPr/>
            <p:nvPr/>
          </p:nvGrpSpPr>
          <p:grpSpPr>
            <a:xfrm>
              <a:off x="2813305" y="4667773"/>
              <a:ext cx="834863" cy="843170"/>
              <a:chOff x="1914287" y="4750099"/>
              <a:chExt cx="834863" cy="843170"/>
            </a:xfrm>
          </p:grpSpPr>
          <p:sp>
            <p:nvSpPr>
              <p:cNvPr id="106" name="Oval 105"/>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107" name="Group 106"/>
              <p:cNvGrpSpPr/>
              <p:nvPr/>
            </p:nvGrpSpPr>
            <p:grpSpPr>
              <a:xfrm>
                <a:off x="1914287" y="4750099"/>
                <a:ext cx="834863" cy="843170"/>
                <a:chOff x="1914287" y="4750099"/>
                <a:chExt cx="834863" cy="843170"/>
              </a:xfrm>
            </p:grpSpPr>
            <p:sp>
              <p:nvSpPr>
                <p:cNvPr id="108" name="Parallelogram 107"/>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109" name="Parallelogram 108"/>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110" name="Parallelogram 109"/>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92" name="Group 91"/>
            <p:cNvGrpSpPr/>
            <p:nvPr/>
          </p:nvGrpSpPr>
          <p:grpSpPr>
            <a:xfrm>
              <a:off x="5318473" y="4703365"/>
              <a:ext cx="992453" cy="772620"/>
              <a:chOff x="2792371" y="4750987"/>
              <a:chExt cx="992453" cy="772620"/>
            </a:xfrm>
          </p:grpSpPr>
          <p:sp>
            <p:nvSpPr>
              <p:cNvPr id="101" name="Oval 100"/>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102" name="Group 101"/>
              <p:cNvGrpSpPr/>
              <p:nvPr/>
            </p:nvGrpSpPr>
            <p:grpSpPr>
              <a:xfrm>
                <a:off x="2792371" y="4750987"/>
                <a:ext cx="992453" cy="751261"/>
                <a:chOff x="3823957" y="4812116"/>
                <a:chExt cx="992453" cy="751261"/>
              </a:xfrm>
              <a:noFill/>
            </p:grpSpPr>
            <p:sp>
              <p:nvSpPr>
                <p:cNvPr id="103" name="Freeform 102"/>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104" name="Straight Connector 103"/>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105" name="Straight Connector 104"/>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93" name="Group 92"/>
            <p:cNvGrpSpPr/>
            <p:nvPr/>
          </p:nvGrpSpPr>
          <p:grpSpPr>
            <a:xfrm>
              <a:off x="7757884" y="4776855"/>
              <a:ext cx="834864" cy="761511"/>
              <a:chOff x="4328234" y="4794272"/>
              <a:chExt cx="834864" cy="761511"/>
            </a:xfrm>
          </p:grpSpPr>
          <p:sp>
            <p:nvSpPr>
              <p:cNvPr id="94" name="Oval 93"/>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95" name="Group 94"/>
              <p:cNvGrpSpPr/>
              <p:nvPr/>
            </p:nvGrpSpPr>
            <p:grpSpPr>
              <a:xfrm>
                <a:off x="4328234" y="4864480"/>
                <a:ext cx="834864" cy="691303"/>
                <a:chOff x="7558911" y="718795"/>
                <a:chExt cx="834864" cy="691303"/>
              </a:xfrm>
            </p:grpSpPr>
            <p:sp>
              <p:nvSpPr>
                <p:cNvPr id="96" name="Parallelogram 95"/>
                <p:cNvSpPr/>
                <p:nvPr/>
              </p:nvSpPr>
              <p:spPr>
                <a:xfrm>
                  <a:off x="7558911" y="815833"/>
                  <a:ext cx="834864" cy="594265"/>
                </a:xfrm>
                <a:prstGeom prst="parallelogram">
                  <a:avLst/>
                </a:prstGeom>
                <a:solidFill>
                  <a:schemeClr val="bg2">
                    <a:lumMod val="85000"/>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97" name="Teardrop 96"/>
                <p:cNvSpPr/>
                <p:nvPr/>
              </p:nvSpPr>
              <p:spPr>
                <a:xfrm rot="8100000">
                  <a:off x="7856399" y="718795"/>
                  <a:ext cx="262626" cy="258290"/>
                </a:xfrm>
                <a:prstGeom prst="teardrop">
                  <a:avLst>
                    <a:gd name="adj" fmla="val 121860"/>
                  </a:avLst>
                </a:prstGeom>
                <a:solidFill>
                  <a:schemeClr val="bg2">
                    <a:lumMod val="85000"/>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98" name="Oval 97"/>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99" name="Straight Connector 98"/>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100" name="Straight Connector 99"/>
                <p:cNvCxnSpPr/>
                <p:nvPr/>
              </p:nvCxnSpPr>
              <p:spPr>
                <a:xfrm>
                  <a:off x="7977555" y="853208"/>
                  <a:ext cx="44624" cy="12307"/>
                </a:xfrm>
                <a:prstGeom prst="line">
                  <a:avLst/>
                </a:prstGeom>
                <a:noFill/>
                <a:ln w="28575" cap="flat" cmpd="sng" algn="ctr">
                  <a:solidFill>
                    <a:srgbClr val="8B91B2">
                      <a:alpha val="25000"/>
                    </a:srgbClr>
                  </a:solidFill>
                  <a:prstDash val="solid"/>
                </a:ln>
                <a:effectLst/>
              </p:spPr>
            </p:cxnSp>
          </p:grpSp>
        </p:grpSp>
      </p:grpSp>
      <p:grpSp>
        <p:nvGrpSpPr>
          <p:cNvPr id="4" name="Group 3"/>
          <p:cNvGrpSpPr/>
          <p:nvPr/>
        </p:nvGrpSpPr>
        <p:grpSpPr>
          <a:xfrm>
            <a:off x="996179" y="1445493"/>
            <a:ext cx="7488277" cy="3938518"/>
            <a:chOff x="4352320" y="532541"/>
            <a:chExt cx="4639109" cy="2439976"/>
          </a:xfrm>
        </p:grpSpPr>
        <p:sp>
          <p:nvSpPr>
            <p:cNvPr id="6" name="TextBox 5"/>
            <p:cNvSpPr txBox="1"/>
            <p:nvPr/>
          </p:nvSpPr>
          <p:spPr>
            <a:xfrm>
              <a:off x="4352320" y="2729688"/>
              <a:ext cx="4639109" cy="228807"/>
            </a:xfrm>
            <a:prstGeom prst="rect">
              <a:avLst/>
            </a:prstGeom>
            <a:noFill/>
          </p:spPr>
          <p:txBody>
            <a:bodyPr wrap="square" rtlCol="0">
              <a:spAutoFit/>
            </a:bodyPr>
            <a:lstStyle/>
            <a:p>
              <a:r>
                <a:rPr lang="en-US" dirty="0"/>
                <a:t>Field data from USDA Forest Service, Laramie Ranger District</a:t>
              </a:r>
            </a:p>
          </p:txBody>
        </p:sp>
        <p:pic>
          <p:nvPicPr>
            <p:cNvPr id="15" name="Picture 14"/>
            <p:cNvPicPr/>
            <p:nvPr/>
          </p:nvPicPr>
          <p:blipFill rotWithShape="1">
            <a:blip r:embed="rId8">
              <a:extLst>
                <a:ext uri="{28A0092B-C50C-407E-A947-70E740481C1C}">
                  <a14:useLocalDpi xmlns:a14="http://schemas.microsoft.com/office/drawing/2010/main" val="0"/>
                </a:ext>
              </a:extLst>
            </a:blip>
            <a:srcRect t="25560" r="69437" b="30759"/>
            <a:stretch/>
          </p:blipFill>
          <p:spPr bwMode="auto">
            <a:xfrm>
              <a:off x="4352321" y="741103"/>
              <a:ext cx="2375924" cy="1908399"/>
            </a:xfrm>
            <a:prstGeom prst="rect">
              <a:avLst/>
            </a:prstGeom>
            <a:ln>
              <a:noFill/>
            </a:ln>
            <a:extLst>
              <a:ext uri="{53640926-AAD7-44D8-BBD7-CCE9431645EC}">
                <a14:shadowObscured xmlns:a14="http://schemas.microsoft.com/office/drawing/2010/main"/>
              </a:ext>
            </a:extLst>
          </p:spPr>
        </p:pic>
        <p:pic>
          <p:nvPicPr>
            <p:cNvPr id="3078" name="Picture 6" descr="https://lh5.googleusercontent.com/6JaWYbnAnLRMy5awd06rkLjZl7POLZVleqs8HmWruhk8LfHv3FQmPFpXvaXeHBWMBkzSP2Bfs9EAyVuJSjNnAYWB-pBnjPi5jyCGbO8wHKVRkohMG9ZkVZVqvxOr_g-OQLTmP9b3Yo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7652" b="89974" l="9471" r="94429"/>
                      </a14:imgEffect>
                    </a14:imgLayer>
                  </a14:imgProps>
                </a:ext>
                <a:ext uri="{28A0092B-C50C-407E-A947-70E740481C1C}">
                  <a14:useLocalDpi xmlns:a14="http://schemas.microsoft.com/office/drawing/2010/main" val="0"/>
                </a:ext>
              </a:extLst>
            </a:blip>
            <a:srcRect/>
            <a:stretch>
              <a:fillRect/>
            </a:stretch>
          </p:blipFill>
          <p:spPr bwMode="auto">
            <a:xfrm>
              <a:off x="6155234" y="532541"/>
              <a:ext cx="2307575" cy="24399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641040" y="1440764"/>
            <a:ext cx="7854233" cy="4391748"/>
            <a:chOff x="808222" y="1353895"/>
            <a:chExt cx="7854233" cy="4391748"/>
          </a:xfrm>
        </p:grpSpPr>
        <p:sp>
          <p:nvSpPr>
            <p:cNvPr id="7" name="TextBox 6"/>
            <p:cNvSpPr txBox="1"/>
            <p:nvPr/>
          </p:nvSpPr>
          <p:spPr>
            <a:xfrm>
              <a:off x="808222" y="5037646"/>
              <a:ext cx="7250221" cy="707997"/>
            </a:xfrm>
            <a:prstGeom prst="rect">
              <a:avLst/>
            </a:prstGeom>
            <a:noFill/>
          </p:spPr>
          <p:txBody>
            <a:bodyPr wrap="square" rtlCol="0">
              <a:spAutoFit/>
            </a:bodyPr>
            <a:lstStyle/>
            <a:p>
              <a:r>
                <a:rPr lang="en-US" dirty="0"/>
                <a:t>Monitoring Trends in Burn Severity (MTBS)</a:t>
              </a:r>
            </a:p>
          </p:txBody>
        </p:sp>
        <p:pic>
          <p:nvPicPr>
            <p:cNvPr id="16" name="Picture 15"/>
            <p:cNvPicPr/>
            <p:nvPr/>
          </p:nvPicPr>
          <p:blipFill rotWithShape="1">
            <a:blip r:embed="rId11"/>
            <a:srcRect l="18977" t="17382" r="31741" b="10574"/>
            <a:stretch/>
          </p:blipFill>
          <p:spPr bwMode="auto">
            <a:xfrm>
              <a:off x="869693" y="1358399"/>
              <a:ext cx="4638310" cy="3725041"/>
            </a:xfrm>
            <a:prstGeom prst="rect">
              <a:avLst/>
            </a:prstGeom>
            <a:ln>
              <a:noFill/>
            </a:ln>
            <a:extLst>
              <a:ext uri="{53640926-AAD7-44D8-BBD7-CCE9431645EC}">
                <a14:shadowObscured xmlns:a14="http://schemas.microsoft.com/office/drawing/2010/main"/>
              </a:ext>
            </a:extLst>
          </p:spPr>
        </p:pic>
        <p:pic>
          <p:nvPicPr>
            <p:cNvPr id="3076" name="Picture 4" descr="https://lh3.googleusercontent.com/ChKSxlD8Tp-0HayOM5IFSfGoQ_sGqfhHhwvfSL_hKcjA0yx08-1jR5ulhO4Dcp9w_6o29S_vGV12eCppH_KwZ8WR793fjTkjVswqyyBmxLXyD_-d1sJrU0t7hEsCUTEM7zOhPBUSjqo"/>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9382" l="0" r="99377">
                          <a14:foregroundMark x1="36916" y1="49923" x2="36916" y2="49923"/>
                          <a14:foregroundMark x1="36293" y1="43122" x2="36293" y2="43122"/>
                          <a14:foregroundMark x1="73988" y1="98145" x2="73988" y2="98145"/>
                        </a14:backgroundRemoval>
                      </a14:imgEffect>
                    </a14:imgLayer>
                  </a14:imgProps>
                </a:ext>
                <a:ext uri="{28A0092B-C50C-407E-A947-70E740481C1C}">
                  <a14:useLocalDpi xmlns:a14="http://schemas.microsoft.com/office/drawing/2010/main" val="0"/>
                </a:ext>
              </a:extLst>
            </a:blip>
            <a:srcRect/>
            <a:stretch>
              <a:fillRect/>
            </a:stretch>
          </p:blipFill>
          <p:spPr bwMode="auto">
            <a:xfrm>
              <a:off x="5498044" y="1353895"/>
              <a:ext cx="3164411" cy="43587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15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2000"/>
                                        <p:tgtEl>
                                          <p:spTgt spid="4"/>
                                        </p:tgtEl>
                                        <p:attrNameLst>
                                          <p:attrName>ppt_x</p:attrName>
                                        </p:attrNameLst>
                                      </p:cBhvr>
                                      <p:tavLst>
                                        <p:tav tm="0">
                                          <p:val>
                                            <p:strVal val="ppt_x"/>
                                          </p:val>
                                        </p:tav>
                                        <p:tav tm="100000">
                                          <p:val>
                                            <p:strVal val="1+ppt_w/2"/>
                                          </p:val>
                                        </p:tav>
                                      </p:tavLst>
                                    </p:anim>
                                    <p:anim calcmode="lin" valueType="num">
                                      <p:cBhvr additive="base">
                                        <p:cTn id="13" dur="2000"/>
                                        <p:tgtEl>
                                          <p:spTgt spid="4"/>
                                        </p:tgtEl>
                                        <p:attrNameLst>
                                          <p:attrName>ppt_y</p:attrName>
                                        </p:attrNameLst>
                                      </p:cBhvr>
                                      <p:tavLst>
                                        <p:tav tm="0">
                                          <p:val>
                                            <p:strVal val="ppt_y"/>
                                          </p:val>
                                        </p:tav>
                                        <p:tav tm="100000">
                                          <p:val>
                                            <p:strVal val="ppt_y"/>
                                          </p:val>
                                        </p:tav>
                                      </p:tavLst>
                                    </p:anim>
                                    <p:set>
                                      <p:cBhvr>
                                        <p:cTn id="14" dur="1" fill="hold">
                                          <p:stCondLst>
                                            <p:cond delay="1999"/>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2000" fill="hold"/>
                                        <p:tgtEl>
                                          <p:spTgt spid="2"/>
                                        </p:tgtEl>
                                        <p:attrNameLst>
                                          <p:attrName>ppt_x</p:attrName>
                                        </p:attrNameLst>
                                      </p:cBhvr>
                                      <p:tavLst>
                                        <p:tav tm="0">
                                          <p:val>
                                            <p:strVal val="0-#ppt_w/2"/>
                                          </p:val>
                                        </p:tav>
                                        <p:tav tm="100000">
                                          <p:val>
                                            <p:strVal val="#ppt_x"/>
                                          </p:val>
                                        </p:tav>
                                      </p:tavLst>
                                    </p:anim>
                                    <p:anim calcmode="lin" valueType="num">
                                      <p:cBhvr additive="base">
                                        <p:cTn id="19"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2" fill="hold" nodeType="clickEffect">
                                  <p:stCondLst>
                                    <p:cond delay="0"/>
                                  </p:stCondLst>
                                  <p:childTnLst>
                                    <p:anim calcmode="lin" valueType="num">
                                      <p:cBhvr additive="base">
                                        <p:cTn id="23" dur="2000"/>
                                        <p:tgtEl>
                                          <p:spTgt spid="2"/>
                                        </p:tgtEl>
                                        <p:attrNameLst>
                                          <p:attrName>ppt_x</p:attrName>
                                        </p:attrNameLst>
                                      </p:cBhvr>
                                      <p:tavLst>
                                        <p:tav tm="0">
                                          <p:val>
                                            <p:strVal val="ppt_x"/>
                                          </p:val>
                                        </p:tav>
                                        <p:tav tm="100000">
                                          <p:val>
                                            <p:strVal val="1+ppt_w/2"/>
                                          </p:val>
                                        </p:tav>
                                      </p:tavLst>
                                    </p:anim>
                                    <p:anim calcmode="lin" valueType="num">
                                      <p:cBhvr additive="base">
                                        <p:cTn id="24" dur="2000"/>
                                        <p:tgtEl>
                                          <p:spTgt spid="2"/>
                                        </p:tgtEl>
                                        <p:attrNameLst>
                                          <p:attrName>ppt_y</p:attrName>
                                        </p:attrNameLst>
                                      </p:cBhvr>
                                      <p:tavLst>
                                        <p:tav tm="0">
                                          <p:val>
                                            <p:strVal val="ppt_y"/>
                                          </p:val>
                                        </p:tav>
                                        <p:tav tm="100000">
                                          <p:val>
                                            <p:strVal val="ppt_y"/>
                                          </p:val>
                                        </p:tav>
                                      </p:tavLst>
                                    </p:anim>
                                    <p:set>
                                      <p:cBhvr>
                                        <p:cTn id="25" dur="1" fill="hold">
                                          <p:stCondLst>
                                            <p:cond delay="1999"/>
                                          </p:stCondLst>
                                        </p:cTn>
                                        <p:tgtEl>
                                          <p:spTgt spid="2"/>
                                        </p:tgtEl>
                                        <p:attrNameLst>
                                          <p:attrName>style.visibility</p:attrName>
                                        </p:attrNameLst>
                                      </p:cBhvr>
                                      <p:to>
                                        <p:strVal val="hidden"/>
                                      </p:to>
                                    </p:set>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2000" fill="hold"/>
                                        <p:tgtEl>
                                          <p:spTgt spid="9"/>
                                        </p:tgtEl>
                                        <p:attrNameLst>
                                          <p:attrName>ppt_x</p:attrName>
                                        </p:attrNameLst>
                                      </p:cBhvr>
                                      <p:tavLst>
                                        <p:tav tm="0">
                                          <p:val>
                                            <p:strVal val="0-#ppt_w/2"/>
                                          </p:val>
                                        </p:tav>
                                        <p:tav tm="100000">
                                          <p:val>
                                            <p:strVal val="#ppt_x"/>
                                          </p:val>
                                        </p:tav>
                                      </p:tavLst>
                                    </p:anim>
                                    <p:anim calcmode="lin" valueType="num">
                                      <p:cBhvr additive="base">
                                        <p:cTn id="30"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01207" y="247543"/>
            <a:ext cx="3207644" cy="878111"/>
          </a:xfrm>
        </p:spPr>
        <p:txBody>
          <a:bodyPr>
            <a:normAutofit/>
          </a:bodyPr>
          <a:lstStyle/>
          <a:p>
            <a:r>
              <a:rPr lang="en-US" dirty="0" err="1"/>
              <a:t>LandsatLinkr</a:t>
            </a:r>
            <a:endParaRPr lang="en-US" dirty="0"/>
          </a:p>
        </p:txBody>
      </p:sp>
      <p:graphicFrame>
        <p:nvGraphicFramePr>
          <p:cNvPr id="32" name="Table 31"/>
          <p:cNvGraphicFramePr>
            <a:graphicFrameLocks noGrp="1"/>
          </p:cNvGraphicFramePr>
          <p:nvPr>
            <p:extLst>
              <p:ext uri="{D42A27DB-BD31-4B8C-83A1-F6EECF244321}">
                <p14:modId xmlns:p14="http://schemas.microsoft.com/office/powerpoint/2010/main" val="1506901161"/>
              </p:ext>
            </p:extLst>
          </p:nvPr>
        </p:nvGraphicFramePr>
        <p:xfrm>
          <a:off x="-1" y="4041663"/>
          <a:ext cx="9144001" cy="1524000"/>
        </p:xfrm>
        <a:graphic>
          <a:graphicData uri="http://schemas.openxmlformats.org/drawingml/2006/table">
            <a:tbl>
              <a:tblPr firstRow="1" firstCol="1" bandRow="1"/>
              <a:tblGrid>
                <a:gridCol w="2041997">
                  <a:extLst>
                    <a:ext uri="{9D8B030D-6E8A-4147-A177-3AD203B41FA5}">
                      <a16:colId xmlns="" xmlns:a16="http://schemas.microsoft.com/office/drawing/2014/main" val="20000"/>
                    </a:ext>
                  </a:extLst>
                </a:gridCol>
                <a:gridCol w="2423404">
                  <a:extLst>
                    <a:ext uri="{9D8B030D-6E8A-4147-A177-3AD203B41FA5}">
                      <a16:colId xmlns="" xmlns:a16="http://schemas.microsoft.com/office/drawing/2014/main" val="20001"/>
                    </a:ext>
                  </a:extLst>
                </a:gridCol>
                <a:gridCol w="3297708">
                  <a:extLst>
                    <a:ext uri="{9D8B030D-6E8A-4147-A177-3AD203B41FA5}">
                      <a16:colId xmlns="" xmlns:a16="http://schemas.microsoft.com/office/drawing/2014/main" val="20002"/>
                    </a:ext>
                  </a:extLst>
                </a:gridCol>
                <a:gridCol w="1380892">
                  <a:extLst>
                    <a:ext uri="{9D8B030D-6E8A-4147-A177-3AD203B41FA5}">
                      <a16:colId xmlns="" xmlns:a16="http://schemas.microsoft.com/office/drawing/2014/main" val="20003"/>
                    </a:ext>
                  </a:extLst>
                </a:gridCol>
              </a:tblGrid>
              <a:tr h="225174">
                <a:tc>
                  <a:txBody>
                    <a:bodyPr/>
                    <a:lstStyle/>
                    <a:p>
                      <a:pPr marL="0" marR="0" algn="ctr">
                        <a:spcBef>
                          <a:spcPts val="0"/>
                        </a:spcBef>
                        <a:spcAft>
                          <a:spcPts val="0"/>
                        </a:spcAft>
                      </a:pPr>
                      <a:r>
                        <a:rPr lang="en-US" sz="2000" b="1" dirty="0">
                          <a:effectLst/>
                          <a:latin typeface="Century Gothic" charset="0"/>
                          <a:ea typeface="Arial" charset="0"/>
                          <a:cs typeface="Times New Roman" charset="0"/>
                        </a:rPr>
                        <a:t>Platform</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b="1">
                          <a:effectLst/>
                          <a:latin typeface="Century Gothic" charset="0"/>
                          <a:ea typeface="Arial" charset="0"/>
                          <a:cs typeface="Times New Roman" charset="0"/>
                        </a:rPr>
                        <a:t>Data Product</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b="1" dirty="0">
                          <a:effectLst/>
                          <a:latin typeface="Century Gothic" charset="0"/>
                          <a:ea typeface="Arial" charset="0"/>
                          <a:cs typeface="Times New Roman" charset="0"/>
                        </a:rPr>
                        <a:t>Spatial Resolution</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b="1">
                          <a:effectLst/>
                          <a:latin typeface="Century Gothic" charset="0"/>
                          <a:ea typeface="Arial" charset="0"/>
                          <a:cs typeface="Times New Roman" charset="0"/>
                        </a:rPr>
                        <a:t>Images</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225174">
                <a:tc>
                  <a:txBody>
                    <a:bodyPr/>
                    <a:lstStyle/>
                    <a:p>
                      <a:pPr marL="0" marR="0" algn="ctr">
                        <a:spcBef>
                          <a:spcPts val="0"/>
                        </a:spcBef>
                        <a:spcAft>
                          <a:spcPts val="0"/>
                        </a:spcAft>
                      </a:pPr>
                      <a:r>
                        <a:rPr lang="en-US" sz="2000" dirty="0">
                          <a:effectLst/>
                          <a:latin typeface="Century Gothic" charset="0"/>
                          <a:ea typeface="Arial" charset="0"/>
                          <a:cs typeface="Times New Roman" charset="0"/>
                        </a:rPr>
                        <a:t>Landsat 5</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TM</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30 m</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110</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225174">
                <a:tc>
                  <a:txBody>
                    <a:bodyPr/>
                    <a:lstStyle/>
                    <a:p>
                      <a:pPr marL="0" marR="0" algn="ctr">
                        <a:spcBef>
                          <a:spcPts val="0"/>
                        </a:spcBef>
                        <a:spcAft>
                          <a:spcPts val="0"/>
                        </a:spcAft>
                      </a:pPr>
                      <a:r>
                        <a:rPr lang="en-US" sz="2000" dirty="0">
                          <a:effectLst/>
                          <a:latin typeface="Century Gothic" charset="0"/>
                          <a:ea typeface="Arial" charset="0"/>
                          <a:cs typeface="Times New Roman" charset="0"/>
                        </a:rPr>
                        <a:t>Landsat 7</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ETM+ (SLC-off)</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30 m </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12</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225174">
                <a:tc>
                  <a:txBody>
                    <a:bodyPr/>
                    <a:lstStyle/>
                    <a:p>
                      <a:pPr marL="0" marR="0" algn="ctr">
                        <a:spcBef>
                          <a:spcPts val="0"/>
                        </a:spcBef>
                        <a:spcAft>
                          <a:spcPts val="0"/>
                        </a:spcAft>
                      </a:pPr>
                      <a:r>
                        <a:rPr lang="en-US" sz="2000" dirty="0">
                          <a:effectLst/>
                          <a:latin typeface="Century Gothic" charset="0"/>
                          <a:ea typeface="Arial" charset="0"/>
                          <a:cs typeface="Times New Roman" charset="0"/>
                        </a:rPr>
                        <a:t>Landsat 8</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OLI &amp; TIRS</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30 m (OLI) &amp; 100 m (TIRS)</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43</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225174">
                <a:tc>
                  <a:txBody>
                    <a:bodyPr/>
                    <a:lstStyle/>
                    <a:p>
                      <a:pPr marL="0" marR="0" algn="ctr">
                        <a:spcBef>
                          <a:spcPts val="0"/>
                        </a:spcBef>
                        <a:spcAft>
                          <a:spcPts val="0"/>
                        </a:spcAft>
                      </a:pPr>
                      <a:r>
                        <a:rPr lang="en-US" sz="2000">
                          <a:effectLst/>
                          <a:latin typeface="Century Gothic" charset="0"/>
                          <a:ea typeface="Arial" charset="0"/>
                          <a:cs typeface="Times New Roman" charset="0"/>
                        </a:rPr>
                        <a:t>SRTM</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DEM</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30 m</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6</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bl>
          </a:graphicData>
        </a:graphic>
      </p:graphicFrame>
      <p:grpSp>
        <p:nvGrpSpPr>
          <p:cNvPr id="57" name="Group 56"/>
          <p:cNvGrpSpPr/>
          <p:nvPr/>
        </p:nvGrpSpPr>
        <p:grpSpPr>
          <a:xfrm>
            <a:off x="562006" y="5800565"/>
            <a:ext cx="8019985" cy="870593"/>
            <a:chOff x="964228" y="2529938"/>
            <a:chExt cx="8019985" cy="870593"/>
          </a:xfrm>
        </p:grpSpPr>
        <p:grpSp>
          <p:nvGrpSpPr>
            <p:cNvPr id="58" name="Group 57"/>
            <p:cNvGrpSpPr/>
            <p:nvPr/>
          </p:nvGrpSpPr>
          <p:grpSpPr>
            <a:xfrm>
              <a:off x="964228" y="2533375"/>
              <a:ext cx="867156" cy="867156"/>
              <a:chOff x="964228" y="2533375"/>
              <a:chExt cx="867156" cy="867156"/>
            </a:xfrm>
          </p:grpSpPr>
          <p:pic>
            <p:nvPicPr>
              <p:cNvPr id="79" name="Picture 78"/>
              <p:cNvPicPr>
                <a:picLocks noChangeAspect="1"/>
              </p:cNvPicPr>
              <p:nvPr/>
            </p:nvPicPr>
            <p:blipFill>
              <a:blip r:embed="rId3" cstate="print">
                <a:alphaModFix amt="7000"/>
                <a:extLst>
                  <a:ext uri="{BEBA8EAE-BF5A-486C-A8C5-ECC9F3942E4B}">
                    <a14:imgProps xmlns:a14="http://schemas.microsoft.com/office/drawing/2010/main">
                      <a14:imgLayer r:embed="rId4">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2533375"/>
                <a:ext cx="867156" cy="867156"/>
              </a:xfrm>
              <a:prstGeom prst="rect">
                <a:avLst/>
              </a:prstGeom>
              <a:noFill/>
              <a:ln>
                <a:noFill/>
              </a:ln>
            </p:spPr>
          </p:pic>
          <p:sp>
            <p:nvSpPr>
              <p:cNvPr id="80" name="Oval 79"/>
              <p:cNvSpPr/>
              <p:nvPr/>
            </p:nvSpPr>
            <p:spPr>
              <a:xfrm>
                <a:off x="1026770" y="2585693"/>
                <a:ext cx="719137" cy="719137"/>
              </a:xfrm>
              <a:prstGeom prst="ellipse">
                <a:avLst/>
              </a:prstGeom>
              <a:no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grpSp>
          <p:nvGrpSpPr>
            <p:cNvPr id="59" name="Group 58"/>
            <p:cNvGrpSpPr/>
            <p:nvPr/>
          </p:nvGrpSpPr>
          <p:grpSpPr>
            <a:xfrm>
              <a:off x="3204770" y="2529938"/>
              <a:ext cx="834863" cy="843170"/>
              <a:chOff x="3204770" y="2529938"/>
              <a:chExt cx="834863" cy="843170"/>
            </a:xfrm>
          </p:grpSpPr>
          <p:sp>
            <p:nvSpPr>
              <p:cNvPr id="74" name="Oval 73"/>
              <p:cNvSpPr/>
              <p:nvPr/>
            </p:nvSpPr>
            <p:spPr>
              <a:xfrm>
                <a:off x="3262634" y="2591955"/>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75" name="Group 74"/>
              <p:cNvGrpSpPr/>
              <p:nvPr/>
            </p:nvGrpSpPr>
            <p:grpSpPr>
              <a:xfrm>
                <a:off x="3204770" y="2529938"/>
                <a:ext cx="834863" cy="843170"/>
                <a:chOff x="1914287" y="4750099"/>
                <a:chExt cx="834863" cy="843170"/>
              </a:xfrm>
              <a:solidFill>
                <a:schemeClr val="accent1">
                  <a:alpha val="51000"/>
                </a:schemeClr>
              </a:solidFill>
              <a:effectLst/>
            </p:grpSpPr>
            <p:sp>
              <p:nvSpPr>
                <p:cNvPr id="76" name="Parallelogram 75"/>
                <p:cNvSpPr/>
                <p:nvPr/>
              </p:nvSpPr>
              <p:spPr>
                <a:xfrm>
                  <a:off x="1914287" y="4999004"/>
                  <a:ext cx="834863" cy="594265"/>
                </a:xfrm>
                <a:prstGeom prst="parallelogram">
                  <a:avLst/>
                </a:prstGeom>
                <a:grp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77" name="Parallelogram 76"/>
                <p:cNvSpPr/>
                <p:nvPr/>
              </p:nvSpPr>
              <p:spPr>
                <a:xfrm>
                  <a:off x="1914287" y="4874869"/>
                  <a:ext cx="834863" cy="594265"/>
                </a:xfrm>
                <a:prstGeom prst="parallelogram">
                  <a:avLst/>
                </a:prstGeom>
                <a:grp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78" name="Parallelogram 77"/>
                <p:cNvSpPr/>
                <p:nvPr/>
              </p:nvSpPr>
              <p:spPr>
                <a:xfrm>
                  <a:off x="1914287" y="4750099"/>
                  <a:ext cx="834863" cy="594265"/>
                </a:xfrm>
                <a:prstGeom prst="parallelogram">
                  <a:avLst/>
                </a:prstGeom>
                <a:grp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60" name="Group 59"/>
            <p:cNvGrpSpPr/>
            <p:nvPr/>
          </p:nvGrpSpPr>
          <p:grpSpPr>
            <a:xfrm>
              <a:off x="5709938" y="2565530"/>
              <a:ext cx="992453" cy="772620"/>
              <a:chOff x="2792371" y="4750987"/>
              <a:chExt cx="992453" cy="772620"/>
            </a:xfrm>
          </p:grpSpPr>
          <p:sp>
            <p:nvSpPr>
              <p:cNvPr id="69" name="Oval 68"/>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70" name="Group 69"/>
              <p:cNvGrpSpPr/>
              <p:nvPr/>
            </p:nvGrpSpPr>
            <p:grpSpPr>
              <a:xfrm>
                <a:off x="2792371" y="4750987"/>
                <a:ext cx="992453" cy="751261"/>
                <a:chOff x="3823957" y="4812116"/>
                <a:chExt cx="992453" cy="751261"/>
              </a:xfrm>
              <a:noFill/>
            </p:grpSpPr>
            <p:sp>
              <p:nvSpPr>
                <p:cNvPr id="71" name="Freeform 70"/>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72" name="Straight Connector 71"/>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73" name="Straight Connector 72"/>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61" name="Group 60"/>
            <p:cNvGrpSpPr/>
            <p:nvPr/>
          </p:nvGrpSpPr>
          <p:grpSpPr>
            <a:xfrm>
              <a:off x="8149349" y="2639020"/>
              <a:ext cx="834864" cy="761511"/>
              <a:chOff x="4328234" y="4794272"/>
              <a:chExt cx="834864" cy="761511"/>
            </a:xfrm>
          </p:grpSpPr>
          <p:sp>
            <p:nvSpPr>
              <p:cNvPr id="62" name="Oval 61"/>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63" name="Group 62"/>
              <p:cNvGrpSpPr/>
              <p:nvPr/>
            </p:nvGrpSpPr>
            <p:grpSpPr>
              <a:xfrm>
                <a:off x="4328234" y="4864480"/>
                <a:ext cx="834864" cy="691303"/>
                <a:chOff x="7558911" y="718795"/>
                <a:chExt cx="834864" cy="691303"/>
              </a:xfrm>
            </p:grpSpPr>
            <p:sp>
              <p:nvSpPr>
                <p:cNvPr id="64" name="Parallelogram 63"/>
                <p:cNvSpPr/>
                <p:nvPr/>
              </p:nvSpPr>
              <p:spPr>
                <a:xfrm>
                  <a:off x="7558911" y="815833"/>
                  <a:ext cx="834864" cy="594265"/>
                </a:xfrm>
                <a:prstGeom prst="parallelogram">
                  <a:avLst/>
                </a:prstGeom>
                <a:solidFill>
                  <a:schemeClr val="bg2">
                    <a:lumMod val="85000"/>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65" name="Teardrop 64"/>
                <p:cNvSpPr/>
                <p:nvPr/>
              </p:nvSpPr>
              <p:spPr>
                <a:xfrm rot="8100000">
                  <a:off x="7856399" y="718795"/>
                  <a:ext cx="262626" cy="258290"/>
                </a:xfrm>
                <a:prstGeom prst="teardrop">
                  <a:avLst>
                    <a:gd name="adj" fmla="val 121860"/>
                  </a:avLst>
                </a:prstGeom>
                <a:solidFill>
                  <a:schemeClr val="bg2">
                    <a:lumMod val="85000"/>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66" name="Oval 65"/>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67" name="Straight Connector 66"/>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68" name="Straight Connector 67"/>
                <p:cNvCxnSpPr/>
                <p:nvPr/>
              </p:nvCxnSpPr>
              <p:spPr>
                <a:xfrm>
                  <a:off x="7977555" y="853208"/>
                  <a:ext cx="44624" cy="12307"/>
                </a:xfrm>
                <a:prstGeom prst="line">
                  <a:avLst/>
                </a:prstGeom>
                <a:noFill/>
                <a:ln w="28575" cap="flat" cmpd="sng" algn="ctr">
                  <a:solidFill>
                    <a:srgbClr val="8B91B2">
                      <a:alpha val="25000"/>
                    </a:srgbClr>
                  </a:solidFill>
                  <a:prstDash val="solid"/>
                </a:ln>
                <a:effectLst/>
              </p:spPr>
            </p:cxnSp>
          </p:grpSp>
        </p:grpSp>
      </p:grpSp>
      <p:sp>
        <p:nvSpPr>
          <p:cNvPr id="2" name="Text Placeholder 1"/>
          <p:cNvSpPr>
            <a:spLocks noGrp="1"/>
          </p:cNvSpPr>
          <p:nvPr>
            <p:ph type="body" sz="quarter" idx="13"/>
          </p:nvPr>
        </p:nvSpPr>
        <p:spPr>
          <a:xfrm>
            <a:off x="6795247" y="6586316"/>
            <a:ext cx="2420957" cy="386451"/>
          </a:xfrm>
        </p:spPr>
        <p:txBody>
          <a:bodyPr>
            <a:noAutofit/>
          </a:bodyPr>
          <a:lstStyle/>
          <a:p>
            <a:r>
              <a:rPr lang="en-US" dirty="0"/>
              <a:t>Image Source: Justin </a:t>
            </a:r>
            <a:r>
              <a:rPr lang="en-US" dirty="0" err="1"/>
              <a:t>Braaten</a:t>
            </a:r>
            <a:endParaRPr lang="en-US" dirty="0"/>
          </a:p>
        </p:txBody>
      </p:sp>
      <p:grpSp>
        <p:nvGrpSpPr>
          <p:cNvPr id="5" name="Group 4"/>
          <p:cNvGrpSpPr/>
          <p:nvPr/>
        </p:nvGrpSpPr>
        <p:grpSpPr>
          <a:xfrm>
            <a:off x="333374" y="1509069"/>
            <a:ext cx="8477250" cy="2066925"/>
            <a:chOff x="333374" y="1509069"/>
            <a:chExt cx="8477250" cy="2066925"/>
          </a:xfrm>
        </p:grpSpPr>
        <p:pic>
          <p:nvPicPr>
            <p:cNvPr id="2050" name="Picture 2" descr="https://lh4.googleusercontent.com/EwuABh3fJ4uktBdyHYzdbulHnlMnLbcXQt3tkOmmM9Ib44pfQkkBHtw9fdVf7DFbQcq1ifoE84GRKwime8p68GY-J-LG1sxHEXxNV4O0jVPhgJxvVfkZgEOcczNSviIYku__lTj46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74" y="1509069"/>
              <a:ext cx="8477250" cy="2066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97966" y="1591323"/>
              <a:ext cx="754292" cy="338554"/>
            </a:xfrm>
            <a:prstGeom prst="rect">
              <a:avLst/>
            </a:prstGeom>
            <a:solidFill>
              <a:schemeClr val="bg1"/>
            </a:solidFill>
          </p:spPr>
          <p:txBody>
            <a:bodyPr wrap="square" rtlCol="0">
              <a:spAutoFit/>
            </a:bodyPr>
            <a:lstStyle/>
            <a:p>
              <a:r>
                <a:rPr lang="en-US" sz="1600" dirty="0">
                  <a:solidFill>
                    <a:srgbClr val="333333"/>
                  </a:solidFill>
                </a:rPr>
                <a:t>SRTM</a:t>
              </a:r>
            </a:p>
          </p:txBody>
        </p:sp>
      </p:grpSp>
    </p:spTree>
    <p:extLst>
      <p:ext uri="{BB962C8B-B14F-4D97-AF65-F5344CB8AC3E}">
        <p14:creationId xmlns:p14="http://schemas.microsoft.com/office/powerpoint/2010/main" val="26218342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 Placeholder 1"/>
          <p:cNvSpPr>
            <a:spLocks noGrp="1"/>
          </p:cNvSpPr>
          <p:nvPr>
            <p:ph type="body" sz="quarter" idx="11"/>
          </p:nvPr>
        </p:nvSpPr>
        <p:spPr>
          <a:xfrm>
            <a:off x="580644" y="4342279"/>
            <a:ext cx="7982712" cy="2075956"/>
          </a:xfrm>
        </p:spPr>
        <p:txBody>
          <a:bodyPr>
            <a:normAutofit/>
          </a:bodyPr>
          <a:lstStyle/>
          <a:p>
            <a:pPr>
              <a:spcBef>
                <a:spcPts val="0"/>
              </a:spcBef>
            </a:pPr>
            <a:r>
              <a:rPr lang="en-US" b="1" dirty="0">
                <a:solidFill>
                  <a:schemeClr val="accent1"/>
                </a:solidFill>
              </a:rPr>
              <a:t>Supervised </a:t>
            </a:r>
            <a:r>
              <a:rPr lang="en-US" b="1" dirty="0">
                <a:solidFill>
                  <a:schemeClr val="accent1"/>
                </a:solidFill>
              </a:rPr>
              <a:t>c</a:t>
            </a:r>
            <a:r>
              <a:rPr lang="en-US" b="1" dirty="0" smtClean="0">
                <a:solidFill>
                  <a:schemeClr val="accent1"/>
                </a:solidFill>
              </a:rPr>
              <a:t>lassification</a:t>
            </a:r>
            <a:r>
              <a:rPr lang="en-US" dirty="0" smtClean="0"/>
              <a:t> </a:t>
            </a:r>
            <a:r>
              <a:rPr lang="en-US" dirty="0"/>
              <a:t>to identify burn scars</a:t>
            </a:r>
            <a:endParaRPr lang="en-US" b="1" dirty="0">
              <a:solidFill>
                <a:schemeClr val="accent1"/>
              </a:solidFill>
            </a:endParaRPr>
          </a:p>
          <a:p>
            <a:pPr>
              <a:spcBef>
                <a:spcPts val="0"/>
              </a:spcBef>
            </a:pPr>
            <a:endParaRPr lang="en-US" b="1" dirty="0">
              <a:solidFill>
                <a:schemeClr val="accent1"/>
              </a:solidFill>
            </a:endParaRPr>
          </a:p>
          <a:p>
            <a:pPr>
              <a:spcBef>
                <a:spcPts val="0"/>
              </a:spcBef>
            </a:pPr>
            <a:r>
              <a:rPr lang="en-US" b="1" dirty="0">
                <a:solidFill>
                  <a:schemeClr val="accent1"/>
                </a:solidFill>
              </a:rPr>
              <a:t>Fire Regime Condition Class Mapping Tool </a:t>
            </a:r>
            <a:r>
              <a:rPr lang="en-US" dirty="0"/>
              <a:t>for fire frequency</a:t>
            </a:r>
          </a:p>
          <a:p>
            <a:pPr>
              <a:spcBef>
                <a:spcPts val="0"/>
              </a:spcBef>
            </a:pPr>
            <a:endParaRPr lang="en-US" dirty="0"/>
          </a:p>
          <a:p>
            <a:pPr>
              <a:spcBef>
                <a:spcPts val="0"/>
              </a:spcBef>
            </a:pPr>
            <a:r>
              <a:rPr lang="en-US" b="1" dirty="0">
                <a:solidFill>
                  <a:schemeClr val="accent1"/>
                </a:solidFill>
              </a:rPr>
              <a:t>Cluster Analysis</a:t>
            </a:r>
            <a:r>
              <a:rPr lang="en-US" dirty="0"/>
              <a:t> to calculate fire susceptibility</a:t>
            </a:r>
          </a:p>
        </p:txBody>
      </p:sp>
      <p:sp>
        <p:nvSpPr>
          <p:cNvPr id="3" name="Text Placeholder 2"/>
          <p:cNvSpPr>
            <a:spLocks noGrp="1"/>
          </p:cNvSpPr>
          <p:nvPr>
            <p:ph type="body" sz="quarter" idx="10"/>
          </p:nvPr>
        </p:nvSpPr>
        <p:spPr>
          <a:xfrm>
            <a:off x="576072" y="3622908"/>
            <a:ext cx="2891246" cy="680085"/>
          </a:xfrm>
        </p:spPr>
        <p:txBody>
          <a:bodyPr>
            <a:noAutofit/>
          </a:bodyPr>
          <a:lstStyle/>
          <a:p>
            <a:r>
              <a:rPr lang="en-US" dirty="0"/>
              <a:t>Modeling</a:t>
            </a:r>
          </a:p>
        </p:txBody>
      </p:sp>
      <p:grpSp>
        <p:nvGrpSpPr>
          <p:cNvPr id="30" name="Group 29"/>
          <p:cNvGrpSpPr/>
          <p:nvPr/>
        </p:nvGrpSpPr>
        <p:grpSpPr>
          <a:xfrm>
            <a:off x="534352" y="5796977"/>
            <a:ext cx="8040030" cy="873432"/>
            <a:chOff x="944183" y="3453826"/>
            <a:chExt cx="8040030" cy="873432"/>
          </a:xfrm>
        </p:grpSpPr>
        <p:grpSp>
          <p:nvGrpSpPr>
            <p:cNvPr id="31" name="Group 30"/>
            <p:cNvGrpSpPr/>
            <p:nvPr/>
          </p:nvGrpSpPr>
          <p:grpSpPr>
            <a:xfrm>
              <a:off x="3204770" y="3453826"/>
              <a:ext cx="834863" cy="843170"/>
              <a:chOff x="1914287" y="4750099"/>
              <a:chExt cx="834863" cy="843170"/>
            </a:xfrm>
          </p:grpSpPr>
          <p:sp>
            <p:nvSpPr>
              <p:cNvPr id="49" name="Oval 48"/>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0" name="Group 49"/>
              <p:cNvGrpSpPr/>
              <p:nvPr/>
            </p:nvGrpSpPr>
            <p:grpSpPr>
              <a:xfrm>
                <a:off x="1914287" y="4750099"/>
                <a:ext cx="834863" cy="843170"/>
                <a:chOff x="1914287" y="4750099"/>
                <a:chExt cx="834863" cy="843170"/>
              </a:xfrm>
            </p:grpSpPr>
            <p:sp>
              <p:nvSpPr>
                <p:cNvPr id="51" name="Parallelogram 50"/>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2" name="Parallelogram 51"/>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2" name="Group 31"/>
            <p:cNvGrpSpPr/>
            <p:nvPr/>
          </p:nvGrpSpPr>
          <p:grpSpPr>
            <a:xfrm>
              <a:off x="5709938" y="3489418"/>
              <a:ext cx="992453" cy="772620"/>
              <a:chOff x="2792371" y="4750987"/>
              <a:chExt cx="992453" cy="772620"/>
            </a:xfrm>
          </p:grpSpPr>
          <p:sp>
            <p:nvSpPr>
              <p:cNvPr id="44" name="Oval 43"/>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45" name="Group 44"/>
              <p:cNvGrpSpPr/>
              <p:nvPr/>
            </p:nvGrpSpPr>
            <p:grpSpPr>
              <a:xfrm>
                <a:off x="2792371" y="4750987"/>
                <a:ext cx="992453" cy="751261"/>
                <a:chOff x="3823957" y="4812116"/>
                <a:chExt cx="992453" cy="751261"/>
              </a:xfrm>
              <a:noFill/>
            </p:grpSpPr>
            <p:sp>
              <p:nvSpPr>
                <p:cNvPr id="46" name="Freeform 45"/>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noFill/>
                <a:ln w="76200" cap="flat" cmpd="sng" algn="ctr">
                  <a:solidFill>
                    <a:schemeClr val="accent1">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47" name="Straight Connector 46"/>
                <p:cNvCxnSpPr/>
                <p:nvPr/>
              </p:nvCxnSpPr>
              <p:spPr>
                <a:xfrm>
                  <a:off x="3896709" y="4812116"/>
                  <a:ext cx="0" cy="751261"/>
                </a:xfrm>
                <a:prstGeom prst="line">
                  <a:avLst/>
                </a:prstGeom>
                <a:grpFill/>
                <a:ln w="28575" cap="flat" cmpd="sng" algn="ctr">
                  <a:solidFill>
                    <a:schemeClr val="accent1">
                      <a:alpha val="55000"/>
                    </a:schemeClr>
                  </a:solidFill>
                  <a:prstDash val="solid"/>
                </a:ln>
                <a:effectLst/>
              </p:spPr>
            </p:cxnSp>
            <p:cxnSp>
              <p:nvCxnSpPr>
                <p:cNvPr id="48" name="Straight Connector 47"/>
                <p:cNvCxnSpPr/>
                <p:nvPr/>
              </p:nvCxnSpPr>
              <p:spPr>
                <a:xfrm>
                  <a:off x="3823957" y="5532336"/>
                  <a:ext cx="992453" cy="0"/>
                </a:xfrm>
                <a:prstGeom prst="line">
                  <a:avLst/>
                </a:prstGeom>
                <a:grpFill/>
                <a:ln w="28575" cap="flat" cmpd="sng" algn="ctr">
                  <a:solidFill>
                    <a:schemeClr val="accent1">
                      <a:alpha val="55000"/>
                    </a:schemeClr>
                  </a:solidFill>
                  <a:prstDash val="solid"/>
                </a:ln>
                <a:effectLst/>
              </p:spPr>
            </p:cxnSp>
          </p:grpSp>
        </p:grpSp>
        <p:grpSp>
          <p:nvGrpSpPr>
            <p:cNvPr id="33" name="Group 32"/>
            <p:cNvGrpSpPr/>
            <p:nvPr/>
          </p:nvGrpSpPr>
          <p:grpSpPr>
            <a:xfrm>
              <a:off x="8149349" y="3562908"/>
              <a:ext cx="834864" cy="761511"/>
              <a:chOff x="4328234" y="4794272"/>
              <a:chExt cx="834864" cy="761511"/>
            </a:xfrm>
          </p:grpSpPr>
          <p:sp>
            <p:nvSpPr>
              <p:cNvPr id="37" name="Oval 36"/>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38" name="Group 37"/>
              <p:cNvGrpSpPr/>
              <p:nvPr/>
            </p:nvGrpSpPr>
            <p:grpSpPr>
              <a:xfrm>
                <a:off x="4328234" y="4864480"/>
                <a:ext cx="834864" cy="691303"/>
                <a:chOff x="7558911" y="718795"/>
                <a:chExt cx="834864" cy="691303"/>
              </a:xfrm>
            </p:grpSpPr>
            <p:sp>
              <p:nvSpPr>
                <p:cNvPr id="39" name="Parallelogram 38"/>
                <p:cNvSpPr/>
                <p:nvPr/>
              </p:nvSpPr>
              <p:spPr>
                <a:xfrm>
                  <a:off x="7558911" y="815833"/>
                  <a:ext cx="834864" cy="594265"/>
                </a:xfrm>
                <a:prstGeom prst="parallelogram">
                  <a:avLst/>
                </a:prstGeom>
                <a:solidFill>
                  <a:schemeClr val="bg2">
                    <a:lumMod val="85000"/>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40" name="Teardrop 39"/>
                <p:cNvSpPr/>
                <p:nvPr/>
              </p:nvSpPr>
              <p:spPr>
                <a:xfrm rot="8100000">
                  <a:off x="7856399" y="718795"/>
                  <a:ext cx="262626" cy="258290"/>
                </a:xfrm>
                <a:prstGeom prst="teardrop">
                  <a:avLst>
                    <a:gd name="adj" fmla="val 121860"/>
                  </a:avLst>
                </a:prstGeom>
                <a:solidFill>
                  <a:schemeClr val="bg2">
                    <a:lumMod val="85000"/>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1" name="Oval 40"/>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2" name="Straight Connector 41"/>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3" name="Straight Connector 42"/>
                <p:cNvCxnSpPr/>
                <p:nvPr/>
              </p:nvCxnSpPr>
              <p:spPr>
                <a:xfrm>
                  <a:off x="7977555" y="853208"/>
                  <a:ext cx="44624" cy="12307"/>
                </a:xfrm>
                <a:prstGeom prst="line">
                  <a:avLst/>
                </a:prstGeom>
                <a:noFill/>
                <a:ln w="28575" cap="flat" cmpd="sng" algn="ctr">
                  <a:solidFill>
                    <a:srgbClr val="8B91B2">
                      <a:alpha val="25000"/>
                    </a:srgbClr>
                  </a:solidFill>
                  <a:prstDash val="solid"/>
                </a:ln>
                <a:effectLst/>
              </p:spPr>
            </p:cxnSp>
          </p:grpSp>
        </p:grpSp>
        <p:grpSp>
          <p:nvGrpSpPr>
            <p:cNvPr id="34" name="Group 33"/>
            <p:cNvGrpSpPr/>
            <p:nvPr/>
          </p:nvGrpSpPr>
          <p:grpSpPr>
            <a:xfrm>
              <a:off x="944183" y="3460102"/>
              <a:ext cx="867156" cy="867156"/>
              <a:chOff x="944183" y="3460102"/>
              <a:chExt cx="867156" cy="867156"/>
            </a:xfrm>
          </p:grpSpPr>
          <p:pic>
            <p:nvPicPr>
              <p:cNvPr id="35" name="Picture 34"/>
              <p:cNvPicPr>
                <a:picLocks noChangeAspect="1"/>
              </p:cNvPicPr>
              <p:nvPr/>
            </p:nvPicPr>
            <p:blipFill>
              <a:blip r:embed="rId3" cstate="print">
                <a:alphaModFix amt="7000"/>
                <a:extLst>
                  <a:ext uri="{BEBA8EAE-BF5A-486C-A8C5-ECC9F3942E4B}">
                    <a14:imgProps xmlns:a14="http://schemas.microsoft.com/office/drawing/2010/main">
                      <a14:imgLayer r:embed="rId4">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44183" y="3460102"/>
                <a:ext cx="867156" cy="867156"/>
              </a:xfrm>
              <a:prstGeom prst="rect">
                <a:avLst/>
              </a:prstGeom>
              <a:noFill/>
            </p:spPr>
          </p:pic>
          <p:sp>
            <p:nvSpPr>
              <p:cNvPr id="36" name="Oval 35"/>
              <p:cNvSpPr/>
              <p:nvPr/>
            </p:nvSpPr>
            <p:spPr>
              <a:xfrm>
                <a:off x="1026770" y="3509581"/>
                <a:ext cx="719137" cy="719137"/>
              </a:xfrm>
              <a:prstGeom prst="ellipse">
                <a:avLst/>
              </a:prstGeom>
              <a:no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grpSp>
      <p:pic>
        <p:nvPicPr>
          <p:cNvPr id="4" name="Picture 3"/>
          <p:cNvPicPr>
            <a:picLocks noChangeAspect="1"/>
          </p:cNvPicPr>
          <p:nvPr/>
        </p:nvPicPr>
        <p:blipFill rotWithShape="1">
          <a:blip r:embed="rId5"/>
          <a:srcRect l="-392" t="-26333" r="19051" b="46275"/>
          <a:stretch/>
        </p:blipFill>
        <p:spPr>
          <a:xfrm>
            <a:off x="-53786" y="-1687523"/>
            <a:ext cx="9233646" cy="5112041"/>
          </a:xfrm>
          <a:prstGeom prst="rect">
            <a:avLst/>
          </a:prstGeom>
        </p:spPr>
      </p:pic>
      <p:sp>
        <p:nvSpPr>
          <p:cNvPr id="2" name="TextBox 1"/>
          <p:cNvSpPr txBox="1"/>
          <p:nvPr/>
        </p:nvSpPr>
        <p:spPr>
          <a:xfrm>
            <a:off x="6931796" y="1786116"/>
            <a:ext cx="1726406" cy="276999"/>
          </a:xfrm>
          <a:prstGeom prst="rect">
            <a:avLst/>
          </a:prstGeom>
          <a:noFill/>
        </p:spPr>
        <p:txBody>
          <a:bodyPr wrap="square" rtlCol="0">
            <a:spAutoFit/>
          </a:bodyPr>
          <a:lstStyle/>
          <a:p>
            <a:r>
              <a:rPr lang="en-US" sz="1200" dirty="0" smtClean="0">
                <a:solidFill>
                  <a:srgbClr val="FFFFFF"/>
                </a:solidFill>
              </a:rPr>
              <a:t>Burn Scar</a:t>
            </a:r>
            <a:endParaRPr lang="en-US" sz="1200" dirty="0">
              <a:solidFill>
                <a:srgbClr val="FFFFFF"/>
              </a:solidFill>
            </a:endParaRPr>
          </a:p>
        </p:txBody>
      </p:sp>
    </p:spTree>
    <p:extLst>
      <p:ext uri="{BB962C8B-B14F-4D97-AF65-F5344CB8AC3E}">
        <p14:creationId xmlns:p14="http://schemas.microsoft.com/office/powerpoint/2010/main" val="4721030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4047</TotalTime>
  <Words>3011</Words>
  <Application>Microsoft Office PowerPoint</Application>
  <PresentationFormat>On-screen Show (4:3)</PresentationFormat>
  <Paragraphs>342</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Century Gothic</vt:lpstr>
      <vt:lpstr>Garamond</vt:lpstr>
      <vt:lpstr>Helvetica Neue</vt:lpstr>
      <vt:lpstr>Questrial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Fenn, Teresa E. (LARC-E3)[SSAI DEVELOP]</cp:lastModifiedBy>
  <cp:revision>213</cp:revision>
  <dcterms:created xsi:type="dcterms:W3CDTF">2015-05-18T13:26:09Z</dcterms:created>
  <dcterms:modified xsi:type="dcterms:W3CDTF">2016-04-07T18:50:49Z</dcterms:modified>
</cp:coreProperties>
</file>